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7"/>
  </p:notesMasterIdLst>
  <p:sldIdLst>
    <p:sldId id="513" r:id="rId2"/>
    <p:sldId id="496" r:id="rId3"/>
    <p:sldId id="279" r:id="rId4"/>
    <p:sldId id="280" r:id="rId5"/>
    <p:sldId id="288" r:id="rId6"/>
    <p:sldId id="290" r:id="rId7"/>
    <p:sldId id="291" r:id="rId8"/>
    <p:sldId id="281" r:id="rId9"/>
    <p:sldId id="289" r:id="rId10"/>
    <p:sldId id="512" r:id="rId11"/>
    <p:sldId id="494" r:id="rId12"/>
    <p:sldId id="256" r:id="rId13"/>
    <p:sldId id="257" r:id="rId14"/>
    <p:sldId id="261" r:id="rId15"/>
    <p:sldId id="260" r:id="rId16"/>
    <p:sldId id="262" r:id="rId17"/>
    <p:sldId id="263" r:id="rId18"/>
    <p:sldId id="264" r:id="rId19"/>
    <p:sldId id="265" r:id="rId20"/>
    <p:sldId id="266" r:id="rId21"/>
    <p:sldId id="267" r:id="rId22"/>
    <p:sldId id="268" r:id="rId23"/>
    <p:sldId id="269" r:id="rId24"/>
    <p:sldId id="270" r:id="rId25"/>
    <p:sldId id="271" r:id="rId26"/>
    <p:sldId id="272" r:id="rId27"/>
    <p:sldId id="273" r:id="rId28"/>
    <p:sldId id="274" r:id="rId29"/>
    <p:sldId id="275" r:id="rId30"/>
    <p:sldId id="276" r:id="rId31"/>
    <p:sldId id="277" r:id="rId32"/>
    <p:sldId id="278" r:id="rId33"/>
    <p:sldId id="287" r:id="rId34"/>
    <p:sldId id="514" r:id="rId35"/>
    <p:sldId id="515" r:id="rId36"/>
    <p:sldId id="296" r:id="rId37"/>
    <p:sldId id="300" r:id="rId38"/>
    <p:sldId id="301" r:id="rId39"/>
    <p:sldId id="302" r:id="rId40"/>
    <p:sldId id="304" r:id="rId41"/>
    <p:sldId id="305" r:id="rId42"/>
    <p:sldId id="306" r:id="rId43"/>
    <p:sldId id="309" r:id="rId44"/>
    <p:sldId id="310" r:id="rId45"/>
    <p:sldId id="516"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1B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81" autoAdjust="0"/>
    <p:restoredTop sz="94660"/>
  </p:normalViewPr>
  <p:slideViewPr>
    <p:cSldViewPr snapToGrid="0">
      <p:cViewPr varScale="1">
        <p:scale>
          <a:sx n="111" d="100"/>
          <a:sy n="111" d="100"/>
        </p:scale>
        <p:origin x="27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790A6E-82C9-4D45-A90C-6DA84D74BFE0}" type="datetimeFigureOut">
              <a:rPr lang="en-US" smtClean="0"/>
              <a:t>7/14/2018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FFDDF7-754A-43F2-BD09-9E6395D65F8B}" type="slidenum">
              <a:rPr lang="en-US" smtClean="0"/>
              <a:t>‹#›</a:t>
            </a:fld>
            <a:endParaRPr lang="en-US"/>
          </a:p>
        </p:txBody>
      </p:sp>
    </p:spTree>
    <p:extLst>
      <p:ext uri="{BB962C8B-B14F-4D97-AF65-F5344CB8AC3E}">
        <p14:creationId xmlns:p14="http://schemas.microsoft.com/office/powerpoint/2010/main" val="3366557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assets.kpmg.com/content/dam/kpmg/xx/pdf/2017/05/beyond-the-hype-separating-ambition-from-reality-in-i4.0.pdf"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FFDDF7-754A-43F2-BD09-9E6395D65F8B}" type="slidenum">
              <a:rPr lang="en-US" smtClean="0"/>
              <a:t>1</a:t>
            </a:fld>
            <a:endParaRPr lang="en-US"/>
          </a:p>
        </p:txBody>
      </p:sp>
    </p:spTree>
    <p:extLst>
      <p:ext uri="{BB962C8B-B14F-4D97-AF65-F5344CB8AC3E}">
        <p14:creationId xmlns:p14="http://schemas.microsoft.com/office/powerpoint/2010/main" val="36193758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tx1">
                    <a:lumMod val="65000"/>
                    <a:lumOff val="35000"/>
                  </a:schemeClr>
                </a:solidFill>
                <a:latin typeface="Arial" panose="020B0604020202020204" pitchFamily="34" charset="0"/>
                <a:cs typeface="Arial" panose="020B0604020202020204" pitchFamily="34" charset="0"/>
              </a:rPr>
              <a:t>Why use it ?</a:t>
            </a:r>
            <a:endParaRPr lang="fa-IR" sz="1200" dirty="0" smtClean="0">
              <a:solidFill>
                <a:schemeClr val="tx1">
                  <a:lumMod val="65000"/>
                  <a:lumOff val="35000"/>
                </a:schemeClr>
              </a:solidFill>
              <a:latin typeface="Arial" panose="020B0604020202020204" pitchFamily="34" charset="0"/>
              <a:cs typeface="Arial" panose="020B0604020202020204" pitchFamily="34" charset="0"/>
            </a:endParaRPr>
          </a:p>
          <a:p>
            <a:pPr marL="0" indent="0">
              <a:buNone/>
            </a:pPr>
            <a:r>
              <a:rPr lang="en-US" sz="1200" b="1" dirty="0" smtClean="0">
                <a:solidFill>
                  <a:schemeClr val="tx1">
                    <a:lumMod val="65000"/>
                    <a:lumOff val="35000"/>
                  </a:schemeClr>
                </a:solidFill>
              </a:rPr>
              <a:t>Value proposition:  </a:t>
            </a:r>
          </a:p>
          <a:p>
            <a:pPr marL="0" indent="0">
              <a:buNone/>
            </a:pPr>
            <a:r>
              <a:rPr lang="en-US" sz="1200" dirty="0" smtClean="0">
                <a:solidFill>
                  <a:schemeClr val="tx1">
                    <a:lumMod val="65000"/>
                    <a:lumOff val="35000"/>
                  </a:schemeClr>
                </a:solidFill>
              </a:rPr>
              <a:t>Greater value and service will be achieved by </a:t>
            </a:r>
            <a:r>
              <a:rPr lang="en-US" sz="1200" u="sng" dirty="0" smtClean="0">
                <a:solidFill>
                  <a:srgbClr val="FF0000"/>
                </a:solidFill>
              </a:rPr>
              <a:t>exchanging </a:t>
            </a:r>
            <a:r>
              <a:rPr lang="en-US" sz="1200" dirty="0" smtClean="0">
                <a:solidFill>
                  <a:schemeClr val="tx1">
                    <a:lumMod val="65000"/>
                    <a:lumOff val="35000"/>
                  </a:schemeClr>
                </a:solidFill>
              </a:rPr>
              <a:t>data with other </a:t>
            </a:r>
            <a:r>
              <a:rPr lang="en-US" sz="1200" u="sng" dirty="0" smtClean="0">
                <a:solidFill>
                  <a:srgbClr val="FF0000"/>
                </a:solidFill>
              </a:rPr>
              <a:t>connected</a:t>
            </a:r>
            <a:r>
              <a:rPr lang="en-US" sz="1200" dirty="0" smtClean="0"/>
              <a:t> </a:t>
            </a:r>
            <a:r>
              <a:rPr lang="en-US" sz="1200" dirty="0" smtClean="0">
                <a:solidFill>
                  <a:schemeClr val="tx1">
                    <a:lumMod val="65000"/>
                    <a:lumOff val="35000"/>
                  </a:schemeClr>
                </a:solidFill>
              </a:rPr>
              <a:t>devices or the user / operator</a:t>
            </a:r>
          </a:p>
          <a:p>
            <a:pPr marL="0" indent="0">
              <a:buNone/>
            </a:pPr>
            <a:endParaRPr lang="en-US" sz="1200" b="1" dirty="0" smtClean="0"/>
          </a:p>
          <a:p>
            <a:pPr marL="0" indent="0">
              <a:buNone/>
            </a:pPr>
            <a:r>
              <a:rPr lang="en-US" sz="1200" b="1" dirty="0" err="1" smtClean="0">
                <a:solidFill>
                  <a:schemeClr val="tx1">
                    <a:lumMod val="65000"/>
                    <a:lumOff val="35000"/>
                  </a:schemeClr>
                </a:solidFill>
              </a:rPr>
              <a:t>IoT</a:t>
            </a:r>
            <a:r>
              <a:rPr lang="en-US" sz="1200" b="1" dirty="0" smtClean="0">
                <a:solidFill>
                  <a:schemeClr val="tx1">
                    <a:lumMod val="65000"/>
                    <a:lumOff val="35000"/>
                  </a:schemeClr>
                </a:solidFill>
              </a:rPr>
              <a:t> enables:</a:t>
            </a:r>
          </a:p>
          <a:p>
            <a:r>
              <a:rPr lang="en-US" sz="1200" dirty="0" smtClean="0">
                <a:solidFill>
                  <a:srgbClr val="0070C0"/>
                </a:solidFill>
              </a:rPr>
              <a:t>Better management of assets</a:t>
            </a:r>
          </a:p>
          <a:p>
            <a:r>
              <a:rPr lang="en-US" sz="1200" dirty="0" smtClean="0">
                <a:solidFill>
                  <a:srgbClr val="0070C0"/>
                </a:solidFill>
              </a:rPr>
              <a:t>Efficient consumption of resources</a:t>
            </a:r>
          </a:p>
          <a:p>
            <a:r>
              <a:rPr lang="en-US" sz="1200" dirty="0" smtClean="0">
                <a:solidFill>
                  <a:srgbClr val="0070C0"/>
                </a:solidFill>
              </a:rPr>
              <a:t>Eliminate human error</a:t>
            </a:r>
          </a:p>
          <a:p>
            <a:r>
              <a:rPr lang="en-US" sz="1200" dirty="0" smtClean="0">
                <a:solidFill>
                  <a:srgbClr val="0070C0"/>
                </a:solidFill>
              </a:rPr>
              <a:t>Higher efficiency and convenience for the user</a:t>
            </a:r>
          </a:p>
          <a:p>
            <a:pPr marL="0" indent="0">
              <a:buNone/>
            </a:pPr>
            <a:endParaRPr lang="en-US" sz="1200" dirty="0">
              <a:solidFill>
                <a:srgbClr val="0070C0"/>
              </a:solidFill>
            </a:endParaRPr>
          </a:p>
        </p:txBody>
      </p:sp>
      <p:sp>
        <p:nvSpPr>
          <p:cNvPr id="4" name="Slide Number Placeholder 3"/>
          <p:cNvSpPr>
            <a:spLocks noGrp="1"/>
          </p:cNvSpPr>
          <p:nvPr>
            <p:ph type="sldNum" sz="quarter" idx="10"/>
          </p:nvPr>
        </p:nvSpPr>
        <p:spPr/>
        <p:txBody>
          <a:bodyPr/>
          <a:lstStyle/>
          <a:p>
            <a:fld id="{9BFFDDF7-754A-43F2-BD09-9E6395D65F8B}" type="slidenum">
              <a:rPr lang="en-US" smtClean="0"/>
              <a:t>14</a:t>
            </a:fld>
            <a:endParaRPr lang="en-US"/>
          </a:p>
        </p:txBody>
      </p:sp>
    </p:spTree>
    <p:extLst>
      <p:ext uri="{BB962C8B-B14F-4D97-AF65-F5344CB8AC3E}">
        <p14:creationId xmlns:p14="http://schemas.microsoft.com/office/powerpoint/2010/main" val="40863207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tx1">
                    <a:lumMod val="65000"/>
                    <a:lumOff val="35000"/>
                  </a:schemeClr>
                </a:solidFill>
                <a:latin typeface="Arial" panose="020B0604020202020204" pitchFamily="34" charset="0"/>
                <a:cs typeface="Arial" panose="020B0604020202020204" pitchFamily="34" charset="0"/>
              </a:rPr>
              <a:t>The </a:t>
            </a:r>
            <a:r>
              <a:rPr lang="en-US" sz="1200" dirty="0" err="1" smtClean="0">
                <a:solidFill>
                  <a:schemeClr val="tx1">
                    <a:lumMod val="65000"/>
                    <a:lumOff val="35000"/>
                  </a:schemeClr>
                </a:solidFill>
                <a:latin typeface="Arial" panose="020B0604020202020204" pitchFamily="34" charset="0"/>
                <a:cs typeface="Arial" panose="020B0604020202020204" pitchFamily="34" charset="0"/>
              </a:rPr>
              <a:t>IoT</a:t>
            </a:r>
            <a:r>
              <a:rPr lang="en-US" sz="1200" dirty="0" smtClean="0">
                <a:solidFill>
                  <a:schemeClr val="tx1">
                    <a:lumMod val="65000"/>
                    <a:lumOff val="35000"/>
                  </a:schemeClr>
                </a:solidFill>
                <a:latin typeface="Arial" panose="020B0604020202020204" pitchFamily="34" charset="0"/>
                <a:cs typeface="Arial" panose="020B0604020202020204" pitchFamily="34" charset="0"/>
              </a:rPr>
              <a:t> Market</a:t>
            </a:r>
            <a:endParaRPr lang="fa-IR" sz="1200" dirty="0" smtClean="0">
              <a:solidFill>
                <a:schemeClr val="tx1">
                  <a:lumMod val="65000"/>
                  <a:lumOff val="35000"/>
                </a:schemeClr>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lumMod val="65000"/>
                    <a:lumOff val="35000"/>
                  </a:schemeClr>
                </a:solidFill>
                <a:latin typeface="Arial" panose="020B0604020202020204" pitchFamily="34" charset="0"/>
                <a:cs typeface="Arial" panose="020B0604020202020204" pitchFamily="34" charset="0"/>
              </a:rPr>
              <a:t>According to IDC, worldwide spending on the </a:t>
            </a:r>
            <a:r>
              <a:rPr lang="en-US" sz="1200" dirty="0" err="1" smtClean="0">
                <a:solidFill>
                  <a:schemeClr val="tx1">
                    <a:lumMod val="65000"/>
                    <a:lumOff val="35000"/>
                  </a:schemeClr>
                </a:solidFill>
                <a:latin typeface="Arial" panose="020B0604020202020204" pitchFamily="34" charset="0"/>
                <a:cs typeface="Arial" panose="020B0604020202020204" pitchFamily="34" charset="0"/>
              </a:rPr>
              <a:t>IoT</a:t>
            </a:r>
            <a:r>
              <a:rPr lang="en-US" sz="1200" dirty="0" smtClean="0">
                <a:solidFill>
                  <a:schemeClr val="tx1">
                    <a:lumMod val="65000"/>
                    <a:lumOff val="35000"/>
                  </a:schemeClr>
                </a:solidFill>
                <a:latin typeface="Arial" panose="020B0604020202020204" pitchFamily="34" charset="0"/>
                <a:cs typeface="Arial" panose="020B0604020202020204" pitchFamily="34" charset="0"/>
              </a:rPr>
              <a:t> is forecast to reach $772.5B in 2018. That represents an increase of 15% over the $674B that was spent on </a:t>
            </a:r>
            <a:r>
              <a:rPr lang="en-US" sz="1200" dirty="0" err="1" smtClean="0">
                <a:solidFill>
                  <a:schemeClr val="tx1">
                    <a:lumMod val="65000"/>
                    <a:lumOff val="35000"/>
                  </a:schemeClr>
                </a:solidFill>
                <a:latin typeface="Arial" panose="020B0604020202020204" pitchFamily="34" charset="0"/>
                <a:cs typeface="Arial" panose="020B0604020202020204" pitchFamily="34" charset="0"/>
              </a:rPr>
              <a:t>IoT</a:t>
            </a:r>
            <a:r>
              <a:rPr lang="en-US" sz="1200" dirty="0" smtClean="0">
                <a:solidFill>
                  <a:schemeClr val="tx1">
                    <a:lumMod val="65000"/>
                    <a:lumOff val="35000"/>
                  </a:schemeClr>
                </a:solidFill>
                <a:latin typeface="Arial" panose="020B0604020202020204" pitchFamily="34" charset="0"/>
                <a:cs typeface="Arial" panose="020B0604020202020204" pitchFamily="34" charset="0"/>
              </a:rPr>
              <a:t> in 2017.</a:t>
            </a:r>
          </a:p>
          <a:p>
            <a:endParaRPr lang="en-US" dirty="0"/>
          </a:p>
        </p:txBody>
      </p:sp>
      <p:sp>
        <p:nvSpPr>
          <p:cNvPr id="4" name="Slide Number Placeholder 3"/>
          <p:cNvSpPr>
            <a:spLocks noGrp="1"/>
          </p:cNvSpPr>
          <p:nvPr>
            <p:ph type="sldNum" sz="quarter" idx="10"/>
          </p:nvPr>
        </p:nvSpPr>
        <p:spPr/>
        <p:txBody>
          <a:bodyPr/>
          <a:lstStyle/>
          <a:p>
            <a:fld id="{9BFFDDF7-754A-43F2-BD09-9E6395D65F8B}" type="slidenum">
              <a:rPr lang="en-US" smtClean="0"/>
              <a:t>15</a:t>
            </a:fld>
            <a:endParaRPr lang="en-US"/>
          </a:p>
        </p:txBody>
      </p:sp>
    </p:spTree>
    <p:extLst>
      <p:ext uri="{BB962C8B-B14F-4D97-AF65-F5344CB8AC3E}">
        <p14:creationId xmlns:p14="http://schemas.microsoft.com/office/powerpoint/2010/main" val="14124986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MX" dirty="0" err="1" smtClean="0">
                <a:solidFill>
                  <a:schemeClr val="tx1">
                    <a:lumMod val="65000"/>
                    <a:lumOff val="35000"/>
                  </a:schemeClr>
                </a:solidFill>
              </a:rPr>
              <a:t>IoT</a:t>
            </a:r>
            <a:r>
              <a:rPr lang="es-MX" dirty="0" smtClean="0">
                <a:solidFill>
                  <a:schemeClr val="tx1">
                    <a:lumMod val="65000"/>
                    <a:lumOff val="35000"/>
                  </a:schemeClr>
                </a:solidFill>
              </a:rPr>
              <a:t> </a:t>
            </a:r>
            <a:r>
              <a:rPr lang="en-US" dirty="0" smtClean="0">
                <a:solidFill>
                  <a:schemeClr val="tx1">
                    <a:lumMod val="65000"/>
                    <a:lumOff val="35000"/>
                  </a:schemeClr>
                </a:solidFill>
              </a:rPr>
              <a:t>&amp; </a:t>
            </a:r>
            <a:r>
              <a:rPr lang="es-MX" dirty="0" err="1" smtClean="0">
                <a:solidFill>
                  <a:schemeClr val="tx1">
                    <a:lumMod val="65000"/>
                    <a:lumOff val="35000"/>
                  </a:schemeClr>
                </a:solidFill>
              </a:rPr>
              <a:t>Analytics</a:t>
            </a:r>
            <a:endParaRPr lang="en-US" dirty="0"/>
          </a:p>
        </p:txBody>
      </p:sp>
      <p:sp>
        <p:nvSpPr>
          <p:cNvPr id="4" name="Slide Number Placeholder 3"/>
          <p:cNvSpPr>
            <a:spLocks noGrp="1"/>
          </p:cNvSpPr>
          <p:nvPr>
            <p:ph type="sldNum" sz="quarter" idx="10"/>
          </p:nvPr>
        </p:nvSpPr>
        <p:spPr/>
        <p:txBody>
          <a:bodyPr/>
          <a:lstStyle/>
          <a:p>
            <a:fld id="{9BFFDDF7-754A-43F2-BD09-9E6395D65F8B}" type="slidenum">
              <a:rPr lang="en-US" smtClean="0"/>
              <a:t>16</a:t>
            </a:fld>
            <a:endParaRPr lang="en-US"/>
          </a:p>
        </p:txBody>
      </p:sp>
    </p:spTree>
    <p:extLst>
      <p:ext uri="{BB962C8B-B14F-4D97-AF65-F5344CB8AC3E}">
        <p14:creationId xmlns:p14="http://schemas.microsoft.com/office/powerpoint/2010/main" val="11937321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solidFill>
                  <a:schemeClr val="tx1">
                    <a:lumMod val="75000"/>
                    <a:lumOff val="25000"/>
                  </a:schemeClr>
                </a:solidFill>
              </a:rPr>
              <a:t>What sectors use the </a:t>
            </a:r>
            <a:r>
              <a:rPr lang="en-US" b="0" dirty="0" err="1" smtClean="0">
                <a:solidFill>
                  <a:schemeClr val="tx1">
                    <a:lumMod val="75000"/>
                    <a:lumOff val="25000"/>
                  </a:schemeClr>
                </a:solidFill>
              </a:rPr>
              <a:t>IoT</a:t>
            </a:r>
            <a:r>
              <a:rPr lang="en-US" b="0" dirty="0" smtClean="0">
                <a:solidFill>
                  <a:schemeClr val="tx1">
                    <a:lumMod val="75000"/>
                    <a:lumOff val="25000"/>
                  </a:schemeClr>
                </a:solidFill>
              </a:rPr>
              <a:t>? </a:t>
            </a:r>
            <a:endParaRPr lang="fa-IR" b="0" dirty="0" smtClean="0">
              <a:solidFill>
                <a:schemeClr val="tx1">
                  <a:lumMod val="75000"/>
                  <a:lumOff val="25000"/>
                </a:schemeClr>
              </a:solidFill>
            </a:endParaRPr>
          </a:p>
          <a:p>
            <a:pPr marL="457200" lvl="0" indent="-457200">
              <a:buFont typeface="+mj-lt"/>
              <a:buAutoNum type="arabicPeriod"/>
            </a:pPr>
            <a:r>
              <a:rPr lang="en-US" sz="1200" dirty="0" smtClean="0"/>
              <a:t>Manufacturing</a:t>
            </a:r>
          </a:p>
          <a:p>
            <a:pPr marL="457200" lvl="0" indent="-457200">
              <a:buFont typeface="+mj-lt"/>
              <a:buAutoNum type="arabicPeriod"/>
            </a:pPr>
            <a:r>
              <a:rPr lang="en-US" sz="1200" dirty="0" smtClean="0"/>
              <a:t>Transportation</a:t>
            </a:r>
          </a:p>
          <a:p>
            <a:pPr marL="457200" lvl="0" indent="-457200">
              <a:buFont typeface="+mj-lt"/>
              <a:buAutoNum type="arabicPeriod"/>
            </a:pPr>
            <a:r>
              <a:rPr lang="en-US" sz="1200" dirty="0" smtClean="0"/>
              <a:t>Retail</a:t>
            </a:r>
          </a:p>
          <a:p>
            <a:pPr marL="457200" lvl="0" indent="-457200">
              <a:buFont typeface="+mj-lt"/>
              <a:buAutoNum type="arabicPeriod"/>
            </a:pPr>
            <a:r>
              <a:rPr lang="en-US" sz="1200" dirty="0" smtClean="0"/>
              <a:t>Science and Technology</a:t>
            </a:r>
          </a:p>
          <a:p>
            <a:pPr marL="457200" lvl="0" indent="-457200">
              <a:buFont typeface="+mj-lt"/>
              <a:buAutoNum type="arabicPeriod"/>
            </a:pPr>
            <a:r>
              <a:rPr lang="en-US" sz="1200" dirty="0" smtClean="0"/>
              <a:t>IT and Communications</a:t>
            </a:r>
          </a:p>
          <a:p>
            <a:pPr marL="457200" lvl="0" indent="-457200">
              <a:buFont typeface="+mj-lt"/>
              <a:buAutoNum type="arabicPeriod"/>
            </a:pPr>
            <a:r>
              <a:rPr lang="en-US" sz="1200" dirty="0" smtClean="0"/>
              <a:t>Education</a:t>
            </a:r>
          </a:p>
          <a:p>
            <a:pPr marL="457200" lvl="0" indent="-457200">
              <a:buFont typeface="+mj-lt"/>
              <a:buAutoNum type="arabicPeriod"/>
            </a:pPr>
            <a:r>
              <a:rPr lang="en-US" sz="1200" dirty="0" smtClean="0"/>
              <a:t>Healthcare</a:t>
            </a:r>
          </a:p>
          <a:p>
            <a:pPr marL="457200" lvl="0" indent="-457200">
              <a:buFont typeface="+mj-lt"/>
              <a:buAutoNum type="arabicPeriod"/>
            </a:pPr>
            <a:r>
              <a:rPr lang="en-US" sz="1200" dirty="0" smtClean="0"/>
              <a:t>Energy</a:t>
            </a:r>
          </a:p>
          <a:p>
            <a:pPr marL="457200" lvl="0" indent="-457200">
              <a:buFont typeface="+mj-lt"/>
              <a:buAutoNum type="arabicPeriod"/>
            </a:pPr>
            <a:r>
              <a:rPr lang="en-US" sz="1200" dirty="0" smtClean="0"/>
              <a:t>Construction</a:t>
            </a:r>
          </a:p>
          <a:p>
            <a:pPr marL="457200" lvl="0" indent="-457200">
              <a:buFont typeface="+mj-lt"/>
              <a:buAutoNum type="arabicPeriod"/>
            </a:pPr>
            <a:r>
              <a:rPr lang="en-US" sz="1200" dirty="0" smtClean="0"/>
              <a:t>Agriculture</a:t>
            </a:r>
          </a:p>
          <a:p>
            <a:endParaRPr lang="en-US" b="0" dirty="0">
              <a:solidFill>
                <a:schemeClr val="tx1">
                  <a:lumMod val="75000"/>
                  <a:lumOff val="25000"/>
                </a:schemeClr>
              </a:solidFill>
            </a:endParaRPr>
          </a:p>
        </p:txBody>
      </p:sp>
      <p:sp>
        <p:nvSpPr>
          <p:cNvPr id="4" name="Slide Number Placeholder 3"/>
          <p:cNvSpPr>
            <a:spLocks noGrp="1"/>
          </p:cNvSpPr>
          <p:nvPr>
            <p:ph type="sldNum" sz="quarter" idx="10"/>
          </p:nvPr>
        </p:nvSpPr>
        <p:spPr/>
        <p:txBody>
          <a:bodyPr/>
          <a:lstStyle/>
          <a:p>
            <a:fld id="{9BFFDDF7-754A-43F2-BD09-9E6395D65F8B}" type="slidenum">
              <a:rPr lang="en-US" smtClean="0"/>
              <a:t>17</a:t>
            </a:fld>
            <a:endParaRPr lang="en-US"/>
          </a:p>
        </p:txBody>
      </p:sp>
    </p:spTree>
    <p:extLst>
      <p:ext uri="{BB962C8B-B14F-4D97-AF65-F5344CB8AC3E}">
        <p14:creationId xmlns:p14="http://schemas.microsoft.com/office/powerpoint/2010/main" val="35156924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IoT</a:t>
            </a:r>
            <a:r>
              <a:rPr lang="en-US" dirty="0" smtClean="0"/>
              <a:t> business developments </a:t>
            </a:r>
            <a:endParaRPr lang="fa-IR" dirty="0" smtClean="0"/>
          </a:p>
          <a:p>
            <a:pPr marL="0" indent="0">
              <a:lnSpc>
                <a:spcPct val="100000"/>
              </a:lnSpc>
              <a:spcAft>
                <a:spcPts val="800"/>
              </a:spcAft>
              <a:buNone/>
            </a:pPr>
            <a:r>
              <a:rPr lang="en-US" b="1" dirty="0" smtClean="0"/>
              <a:t>Retail</a:t>
            </a:r>
          </a:p>
          <a:p>
            <a:pPr>
              <a:lnSpc>
                <a:spcPct val="100000"/>
              </a:lnSpc>
            </a:pPr>
            <a:r>
              <a:rPr lang="en-US" dirty="0" smtClean="0"/>
              <a:t>Automated checkout </a:t>
            </a:r>
          </a:p>
          <a:p>
            <a:pPr>
              <a:lnSpc>
                <a:spcPct val="100000"/>
              </a:lnSpc>
            </a:pPr>
            <a:r>
              <a:rPr lang="en-US" dirty="0" smtClean="0"/>
              <a:t>Inventory and warehouse management </a:t>
            </a:r>
          </a:p>
          <a:p>
            <a:pPr marL="0" indent="0">
              <a:lnSpc>
                <a:spcPct val="100000"/>
              </a:lnSpc>
              <a:spcAft>
                <a:spcPts val="800"/>
              </a:spcAft>
              <a:buFont typeface="Arial" panose="020B0604020202020204" pitchFamily="34" charset="0"/>
              <a:buNone/>
            </a:pPr>
            <a:r>
              <a:rPr lang="en-US" b="1" dirty="0" smtClean="0">
                <a:solidFill>
                  <a:srgbClr val="C00000"/>
                </a:solidFill>
              </a:rPr>
              <a:t>Manufacturing</a:t>
            </a:r>
            <a:r>
              <a:rPr lang="en-US" dirty="0" smtClean="0">
                <a:solidFill>
                  <a:srgbClr val="C00000"/>
                </a:solidFill>
              </a:rPr>
              <a:t> </a:t>
            </a:r>
          </a:p>
          <a:p>
            <a:pPr>
              <a:lnSpc>
                <a:spcPct val="100000"/>
              </a:lnSpc>
            </a:pPr>
            <a:r>
              <a:rPr lang="en-US" dirty="0" smtClean="0">
                <a:solidFill>
                  <a:srgbClr val="C00000"/>
                </a:solidFill>
              </a:rPr>
              <a:t>Operations efficiencies  </a:t>
            </a:r>
          </a:p>
          <a:p>
            <a:pPr>
              <a:lnSpc>
                <a:spcPct val="100000"/>
              </a:lnSpc>
            </a:pPr>
            <a:r>
              <a:rPr lang="en-US" dirty="0" smtClean="0">
                <a:solidFill>
                  <a:srgbClr val="C00000"/>
                </a:solidFill>
              </a:rPr>
              <a:t>Asset management and maintenance  </a:t>
            </a:r>
          </a:p>
          <a:p>
            <a:endParaRPr lang="fa-IR" dirty="0" smtClean="0"/>
          </a:p>
          <a:p>
            <a:endParaRPr lang="en-US" dirty="0"/>
          </a:p>
        </p:txBody>
      </p:sp>
      <p:sp>
        <p:nvSpPr>
          <p:cNvPr id="4" name="Slide Number Placeholder 3"/>
          <p:cNvSpPr>
            <a:spLocks noGrp="1"/>
          </p:cNvSpPr>
          <p:nvPr>
            <p:ph type="sldNum" sz="quarter" idx="10"/>
          </p:nvPr>
        </p:nvSpPr>
        <p:spPr/>
        <p:txBody>
          <a:bodyPr/>
          <a:lstStyle/>
          <a:p>
            <a:fld id="{9BFFDDF7-754A-43F2-BD09-9E6395D65F8B}" type="slidenum">
              <a:rPr lang="en-US" smtClean="0"/>
              <a:t>18</a:t>
            </a:fld>
            <a:endParaRPr lang="en-US"/>
          </a:p>
        </p:txBody>
      </p:sp>
    </p:spTree>
    <p:extLst>
      <p:ext uri="{BB962C8B-B14F-4D97-AF65-F5344CB8AC3E}">
        <p14:creationId xmlns:p14="http://schemas.microsoft.com/office/powerpoint/2010/main" val="15164015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IoT</a:t>
            </a:r>
            <a:r>
              <a:rPr lang="en-US" dirty="0" smtClean="0"/>
              <a:t> business developments </a:t>
            </a:r>
            <a:endParaRPr lang="fa-IR" dirty="0" smtClean="0"/>
          </a:p>
          <a:p>
            <a:pPr marL="0" indent="0">
              <a:lnSpc>
                <a:spcPct val="100000"/>
              </a:lnSpc>
              <a:spcAft>
                <a:spcPts val="800"/>
              </a:spcAft>
              <a:buNone/>
            </a:pPr>
            <a:r>
              <a:rPr lang="en-US" b="1" dirty="0" smtClean="0"/>
              <a:t>Consumers</a:t>
            </a:r>
            <a:r>
              <a:rPr lang="en-US" dirty="0" smtClean="0"/>
              <a:t> </a:t>
            </a:r>
          </a:p>
          <a:p>
            <a:pPr>
              <a:lnSpc>
                <a:spcPct val="100000"/>
              </a:lnSpc>
            </a:pPr>
            <a:r>
              <a:rPr lang="en-US" dirty="0" smtClean="0"/>
              <a:t>Entertainment  </a:t>
            </a:r>
          </a:p>
          <a:p>
            <a:pPr>
              <a:lnSpc>
                <a:spcPct val="100000"/>
              </a:lnSpc>
            </a:pPr>
            <a:r>
              <a:rPr lang="en-US" dirty="0" smtClean="0"/>
              <a:t>Health and fitness  </a:t>
            </a:r>
          </a:p>
          <a:p>
            <a:endParaRPr lang="fa-IR"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t>Offices and Government</a:t>
            </a:r>
            <a:r>
              <a:rPr lang="en-US" dirty="0" smtClean="0"/>
              <a:t> </a:t>
            </a:r>
          </a:p>
          <a:p>
            <a:pPr>
              <a:lnSpc>
                <a:spcPct val="100000"/>
              </a:lnSpc>
            </a:pPr>
            <a:r>
              <a:rPr lang="en-US" dirty="0" smtClean="0"/>
              <a:t>Productivity and energy saving  </a:t>
            </a:r>
          </a:p>
          <a:p>
            <a:pPr>
              <a:lnSpc>
                <a:spcPct val="100000"/>
              </a:lnSpc>
            </a:pPr>
            <a:r>
              <a:rPr lang="en-US" dirty="0" smtClean="0"/>
              <a:t>Security and surveillance  </a:t>
            </a:r>
          </a:p>
          <a:p>
            <a:endParaRPr lang="en-US" dirty="0"/>
          </a:p>
        </p:txBody>
      </p:sp>
      <p:sp>
        <p:nvSpPr>
          <p:cNvPr id="4" name="Slide Number Placeholder 3"/>
          <p:cNvSpPr>
            <a:spLocks noGrp="1"/>
          </p:cNvSpPr>
          <p:nvPr>
            <p:ph type="sldNum" sz="quarter" idx="10"/>
          </p:nvPr>
        </p:nvSpPr>
        <p:spPr/>
        <p:txBody>
          <a:bodyPr/>
          <a:lstStyle/>
          <a:p>
            <a:fld id="{9BFFDDF7-754A-43F2-BD09-9E6395D65F8B}" type="slidenum">
              <a:rPr lang="en-US" smtClean="0"/>
              <a:t>19</a:t>
            </a:fld>
            <a:endParaRPr lang="en-US"/>
          </a:p>
        </p:txBody>
      </p:sp>
    </p:spTree>
    <p:extLst>
      <p:ext uri="{BB962C8B-B14F-4D97-AF65-F5344CB8AC3E}">
        <p14:creationId xmlns:p14="http://schemas.microsoft.com/office/powerpoint/2010/main" val="22634298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lumMod val="65000"/>
                    <a:lumOff val="35000"/>
                  </a:schemeClr>
                </a:solidFill>
                <a:latin typeface="GhfwmdAdvTT5ada87cc"/>
              </a:rPr>
              <a:t>Application domains of physics-based and data-driven prognostics algorithms :</a:t>
            </a:r>
            <a:endParaRPr lang="en-US" dirty="0" smtClean="0">
              <a:solidFill>
                <a:schemeClr val="tx1">
                  <a:lumMod val="65000"/>
                  <a:lumOff val="35000"/>
                </a:schemeClr>
              </a:solidFill>
            </a:endParaRPr>
          </a:p>
          <a:p>
            <a:endParaRPr lang="en-US" dirty="0"/>
          </a:p>
        </p:txBody>
      </p:sp>
      <p:sp>
        <p:nvSpPr>
          <p:cNvPr id="4" name="Slide Number Placeholder 3"/>
          <p:cNvSpPr>
            <a:spLocks noGrp="1"/>
          </p:cNvSpPr>
          <p:nvPr>
            <p:ph type="sldNum" sz="quarter" idx="10"/>
          </p:nvPr>
        </p:nvSpPr>
        <p:spPr/>
        <p:txBody>
          <a:bodyPr/>
          <a:lstStyle/>
          <a:p>
            <a:fld id="{9BFFDDF7-754A-43F2-BD09-9E6395D65F8B}" type="slidenum">
              <a:rPr lang="en-US" smtClean="0"/>
              <a:t>43</a:t>
            </a:fld>
            <a:endParaRPr lang="en-US"/>
          </a:p>
        </p:txBody>
      </p:sp>
    </p:spTree>
    <p:extLst>
      <p:ext uri="{BB962C8B-B14F-4D97-AF65-F5344CB8AC3E}">
        <p14:creationId xmlns:p14="http://schemas.microsoft.com/office/powerpoint/2010/main" val="2181162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p:cNvSpPr>
            <a:spLocks noGrp="1"/>
          </p:cNvSpPr>
          <p:nvPr>
            <p:ph type="body" idx="1"/>
          </p:nvPr>
        </p:nvSpPr>
        <p:spPr/>
        <p:txBody>
          <a:bodyPr/>
          <a:lstStyle/>
          <a:p>
            <a:r>
              <a:rPr lang="en-IE" altLang="en-US" dirty="0" smtClean="0"/>
              <a:t>Statistical Control</a:t>
            </a:r>
            <a:endParaRPr lang="fa-IR" altLang="en-US" dirty="0" smtClean="0"/>
          </a:p>
          <a:p>
            <a:r>
              <a:rPr lang="en-IE" altLang="en-US" dirty="0" smtClean="0"/>
              <a:t>The objective of SPC is to minimise variation and aim to run in a ‘state of statistical control’.</a:t>
            </a:r>
          </a:p>
          <a:p>
            <a:pPr lvl="2"/>
            <a:r>
              <a:rPr lang="en-IE" altLang="en-US" dirty="0" smtClean="0"/>
              <a:t>Distinction between common cause (stochastic) variations and assignable cause</a:t>
            </a:r>
          </a:p>
          <a:p>
            <a:pPr lvl="2"/>
            <a:r>
              <a:rPr lang="en-IE" altLang="en-US" dirty="0" smtClean="0"/>
              <a:t>Where process is operating efficiently</a:t>
            </a:r>
          </a:p>
          <a:p>
            <a:pPr lvl="2"/>
            <a:r>
              <a:rPr lang="en-IE" altLang="en-US" dirty="0" smtClean="0"/>
              <a:t>When product is yielding sufficiently</a:t>
            </a:r>
          </a:p>
          <a:p>
            <a:r>
              <a:rPr lang="en-IE" altLang="en-US" dirty="0" smtClean="0"/>
              <a:t>MSPC more realistic representation but more complex</a:t>
            </a:r>
          </a:p>
          <a:p>
            <a:pPr lvl="2"/>
            <a:r>
              <a:rPr lang="en-IE" altLang="en-US" dirty="0" smtClean="0"/>
              <a:t>Performance enhancement</a:t>
            </a:r>
          </a:p>
          <a:p>
            <a:pPr lvl="2"/>
            <a:r>
              <a:rPr lang="en-IE" altLang="en-US" dirty="0" smtClean="0"/>
              <a:t>Monitoring</a:t>
            </a:r>
          </a:p>
          <a:p>
            <a:pPr lvl="2"/>
            <a:r>
              <a:rPr lang="en-IE" altLang="en-US" dirty="0" smtClean="0"/>
              <a:t>Improvement</a:t>
            </a:r>
          </a:p>
          <a:p>
            <a:endParaRPr lang="en-US" dirty="0"/>
          </a:p>
        </p:txBody>
      </p:sp>
    </p:spTree>
    <p:extLst>
      <p:ext uri="{BB962C8B-B14F-4D97-AF65-F5344CB8AC3E}">
        <p14:creationId xmlns:p14="http://schemas.microsoft.com/office/powerpoint/2010/main" val="245554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solidFill>
                  <a:schemeClr val="tx1">
                    <a:lumMod val="65000"/>
                    <a:lumOff val="35000"/>
                  </a:schemeClr>
                </a:solidFill>
                <a:latin typeface="Arial" panose="020B0604020202020204" pitchFamily="34" charset="0"/>
                <a:cs typeface="Arial" panose="020B0604020202020204" pitchFamily="34" charset="0"/>
              </a:rPr>
              <a:t>What is it ?</a:t>
            </a:r>
            <a:endParaRPr lang="fa-IR" sz="1200" b="1" dirty="0" smtClean="0">
              <a:solidFill>
                <a:schemeClr val="tx1">
                  <a:lumMod val="65000"/>
                  <a:lumOff val="35000"/>
                </a:schemeClr>
              </a:solidFill>
              <a:latin typeface="Arial" panose="020B0604020202020204" pitchFamily="34" charset="0"/>
              <a:cs typeface="Arial" panose="020B0604020202020204" pitchFamily="34" charset="0"/>
            </a:endParaRPr>
          </a:p>
          <a:p>
            <a:endParaRPr lang="fa-IR" sz="1200" b="1" dirty="0" smtClean="0">
              <a:solidFill>
                <a:schemeClr val="tx1">
                  <a:lumMod val="65000"/>
                  <a:lumOff val="35000"/>
                </a:schemeClr>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lumMod val="65000"/>
                    <a:lumOff val="35000"/>
                  </a:schemeClr>
                </a:solidFill>
                <a:latin typeface="CharterITCCom-Regular"/>
              </a:rPr>
              <a:t>the term ‘Industry 4.0’ stands for the fourth industrial revolution. Other related terms include the ‘Industrial Internet’ or the ‘Digital Factory’, although neither takes as complete a view. While Industry 3.0 focused on the automation of single machines and processes, Industry 4.0 focuses on the end-to-end digitization of all physical assets and integration into digital ecosystems with value chain partners. Generating, </a:t>
            </a:r>
            <a:r>
              <a:rPr lang="en-US" dirty="0" err="1" smtClean="0">
                <a:solidFill>
                  <a:schemeClr val="tx1">
                    <a:lumMod val="65000"/>
                    <a:lumOff val="35000"/>
                  </a:schemeClr>
                </a:solidFill>
                <a:latin typeface="CharterITCCom-Regular"/>
              </a:rPr>
              <a:t>analysing</a:t>
            </a:r>
            <a:r>
              <a:rPr lang="en-US" dirty="0" smtClean="0">
                <a:solidFill>
                  <a:schemeClr val="tx1">
                    <a:lumMod val="65000"/>
                    <a:lumOff val="35000"/>
                  </a:schemeClr>
                </a:solidFill>
                <a:latin typeface="CharterITCCom-Regular"/>
              </a:rPr>
              <a:t> and communicating data seamlessly underpins the gains promised by Industry 4.0, which networks a wide range of new technologies to create value.</a:t>
            </a:r>
            <a:endParaRPr lang="en-US" dirty="0" smtClean="0">
              <a:solidFill>
                <a:schemeClr val="tx1">
                  <a:lumMod val="65000"/>
                  <a:lumOff val="35000"/>
                </a:schemeClr>
              </a:solidFill>
            </a:endParaRPr>
          </a:p>
          <a:p>
            <a:endParaRPr lang="fa-IR" sz="1200" b="1" dirty="0" smtClean="0">
              <a:solidFill>
                <a:schemeClr val="tx1">
                  <a:lumMod val="65000"/>
                  <a:lumOff val="35000"/>
                </a:schemeClr>
              </a:solidFill>
              <a:latin typeface="Arial" panose="020B0604020202020204" pitchFamily="34" charset="0"/>
              <a:cs typeface="Arial" panose="020B0604020202020204" pitchFamily="34" charset="0"/>
            </a:endParaRPr>
          </a:p>
          <a:p>
            <a:endParaRPr lang="en-US" sz="12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9BFFDDF7-754A-43F2-BD09-9E6395D65F8B}" type="slidenum">
              <a:rPr lang="en-US" smtClean="0"/>
              <a:t>4</a:t>
            </a:fld>
            <a:endParaRPr lang="en-US"/>
          </a:p>
        </p:txBody>
      </p:sp>
    </p:spTree>
    <p:extLst>
      <p:ext uri="{BB962C8B-B14F-4D97-AF65-F5344CB8AC3E}">
        <p14:creationId xmlns:p14="http://schemas.microsoft.com/office/powerpoint/2010/main" val="2066250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sz="1200" b="1" dirty="0" smtClean="0">
                <a:solidFill>
                  <a:schemeClr val="tx1">
                    <a:lumMod val="65000"/>
                    <a:lumOff val="35000"/>
                  </a:schemeClr>
                </a:solidFill>
                <a:latin typeface="Arial" panose="020B0604020202020204" pitchFamily="34" charset="0"/>
                <a:cs typeface="Arial" panose="020B0604020202020204" pitchFamily="34" charset="0"/>
              </a:rPr>
              <a:t>Why Industry 4.0</a:t>
            </a:r>
            <a:endParaRPr lang="fa-IR" sz="1200" b="1" dirty="0" smtClean="0">
              <a:solidFill>
                <a:schemeClr val="tx1">
                  <a:lumMod val="65000"/>
                  <a:lumOff val="35000"/>
                </a:schemeClr>
              </a:solidFill>
              <a:latin typeface="Arial" panose="020B0604020202020204" pitchFamily="34" charset="0"/>
              <a:cs typeface="Arial" panose="020B0604020202020204" pitchFamily="34" charset="0"/>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dirty="0" smtClean="0">
                <a:solidFill>
                  <a:schemeClr val="tx1">
                    <a:lumMod val="65000"/>
                    <a:lumOff val="35000"/>
                  </a:schemeClr>
                </a:solidFill>
                <a:latin typeface="Open Sans"/>
              </a:rPr>
              <a:t>Industry 4.0 is not a new technology, nor is it a business discipline, but in fact a new approach to achieve results that weren't possible 10 years ago thanks to advancements in technology. </a:t>
            </a:r>
            <a:endParaRPr lang="fa-IR" sz="1200" dirty="0" smtClean="0">
              <a:solidFill>
                <a:schemeClr val="tx1">
                  <a:lumMod val="65000"/>
                  <a:lumOff val="35000"/>
                </a:schemeClr>
              </a:solidFill>
            </a:endParaRPr>
          </a:p>
          <a:p>
            <a:r>
              <a:rPr lang="en-US" sz="1200" dirty="0" smtClean="0">
                <a:solidFill>
                  <a:schemeClr val="tx1">
                    <a:lumMod val="65000"/>
                    <a:lumOff val="35000"/>
                  </a:schemeClr>
                </a:solidFill>
                <a:latin typeface="Open Sans"/>
              </a:rPr>
              <a:t>The fourth industrial revolution, is the move towards </a:t>
            </a:r>
            <a:r>
              <a:rPr lang="en-US" sz="1200" dirty="0" err="1" smtClean="0">
                <a:solidFill>
                  <a:schemeClr val="tx1">
                    <a:lumMod val="65000"/>
                    <a:lumOff val="35000"/>
                  </a:schemeClr>
                </a:solidFill>
                <a:latin typeface="Open Sans"/>
              </a:rPr>
              <a:t>digitisation</a:t>
            </a:r>
            <a:r>
              <a:rPr lang="en-US" sz="1200" dirty="0" smtClean="0">
                <a:solidFill>
                  <a:schemeClr val="tx1">
                    <a:lumMod val="65000"/>
                    <a:lumOff val="35000"/>
                  </a:schemeClr>
                </a:solidFill>
                <a:latin typeface="Open Sans"/>
              </a:rPr>
              <a:t>. </a:t>
            </a:r>
          </a:p>
          <a:p>
            <a:endParaRPr lang="en-US" sz="1200" dirty="0" smtClean="0">
              <a:solidFill>
                <a:schemeClr val="tx1">
                  <a:lumMod val="65000"/>
                  <a:lumOff val="35000"/>
                </a:schemeClr>
              </a:solidFill>
              <a:latin typeface="Open Sans"/>
            </a:endParaRPr>
          </a:p>
          <a:p>
            <a:pPr marL="285750" indent="-285750">
              <a:buFont typeface="Arial" panose="020B0604020202020204" pitchFamily="34" charset="0"/>
              <a:buChar char="•"/>
            </a:pPr>
            <a:r>
              <a:rPr lang="en-US" sz="1200" dirty="0" smtClean="0">
                <a:solidFill>
                  <a:schemeClr val="tx1">
                    <a:lumMod val="65000"/>
                    <a:lumOff val="35000"/>
                  </a:schemeClr>
                </a:solidFill>
                <a:latin typeface="Open Sans"/>
              </a:rPr>
              <a:t>Industry 4.0 will use the Internet of Things and cyber-physical systems such as sensors having the ability to collect data that can be used by manufacturers and producers. </a:t>
            </a:r>
          </a:p>
          <a:p>
            <a:endParaRPr lang="en-US" sz="1200" dirty="0" smtClean="0">
              <a:solidFill>
                <a:schemeClr val="tx1">
                  <a:lumMod val="65000"/>
                  <a:lumOff val="35000"/>
                </a:schemeClr>
              </a:solidFill>
              <a:latin typeface="Open Sans"/>
            </a:endParaRPr>
          </a:p>
          <a:p>
            <a:pPr marL="285750" indent="-285750">
              <a:buFont typeface="Arial" panose="020B0604020202020204" pitchFamily="34" charset="0"/>
              <a:buChar char="•"/>
            </a:pPr>
            <a:r>
              <a:rPr lang="en-US" sz="1200" dirty="0" smtClean="0">
                <a:solidFill>
                  <a:schemeClr val="tx1">
                    <a:lumMod val="65000"/>
                    <a:lumOff val="35000"/>
                  </a:schemeClr>
                </a:solidFill>
                <a:latin typeface="Open Sans"/>
              </a:rPr>
              <a:t>the advancements in big data and powerful analytics means that systems can trawl through the huge sets of data and produce insights that can be acted upon quickly.</a:t>
            </a:r>
          </a:p>
          <a:p>
            <a:endParaRPr lang="en-US" sz="1200" dirty="0" smtClean="0">
              <a:solidFill>
                <a:schemeClr val="tx1">
                  <a:lumMod val="65000"/>
                  <a:lumOff val="35000"/>
                </a:schemeClr>
              </a:solidFill>
              <a:latin typeface="Open Sans"/>
            </a:endParaRPr>
          </a:p>
          <a:p>
            <a:pPr marL="285750" indent="-285750">
              <a:buFont typeface="Arial" panose="020B0604020202020204" pitchFamily="34" charset="0"/>
              <a:buChar char="•"/>
            </a:pPr>
            <a:r>
              <a:rPr lang="en-US" sz="1200" dirty="0" smtClean="0">
                <a:solidFill>
                  <a:schemeClr val="tx1">
                    <a:lumMod val="65000"/>
                    <a:lumOff val="35000"/>
                  </a:schemeClr>
                </a:solidFill>
                <a:latin typeface="Open Sans"/>
              </a:rPr>
              <a:t>the communications infrastructure backing this up is secure enough to be used by heavy industries.</a:t>
            </a:r>
            <a:endParaRPr lang="en-US" sz="1200" dirty="0" smtClean="0">
              <a:solidFill>
                <a:schemeClr val="tx1">
                  <a:lumMod val="65000"/>
                  <a:lumOff val="35000"/>
                </a:schemeClr>
              </a:solidFill>
            </a:endParaRPr>
          </a:p>
          <a:p>
            <a:pPr fontAlgn="base"/>
            <a:endParaRPr lang="en-US" sz="1200" b="1" i="0" dirty="0">
              <a:solidFill>
                <a:schemeClr val="tx1">
                  <a:lumMod val="65000"/>
                  <a:lumOff val="35000"/>
                </a:schemeClr>
              </a:solidFill>
              <a:effectLst/>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9BFFDDF7-754A-43F2-BD09-9E6395D65F8B}" type="slidenum">
              <a:rPr lang="en-US" smtClean="0"/>
              <a:t>6</a:t>
            </a:fld>
            <a:endParaRPr lang="en-US"/>
          </a:p>
        </p:txBody>
      </p:sp>
    </p:spTree>
    <p:extLst>
      <p:ext uri="{BB962C8B-B14F-4D97-AF65-F5344CB8AC3E}">
        <p14:creationId xmlns:p14="http://schemas.microsoft.com/office/powerpoint/2010/main" val="38479738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lumMod val="65000"/>
                    <a:lumOff val="35000"/>
                  </a:schemeClr>
                </a:solidFill>
                <a:latin typeface="Arial" panose="020B0604020202020204" pitchFamily="34" charset="0"/>
                <a:cs typeface="Arial" panose="020B0604020202020204" pitchFamily="34" charset="0"/>
              </a:rPr>
              <a:t>How much is Industry 4.0 worth?</a:t>
            </a:r>
            <a:endParaRPr lang="en-US" sz="1200" b="1" i="0" dirty="0" smtClean="0">
              <a:solidFill>
                <a:schemeClr val="tx1">
                  <a:lumMod val="65000"/>
                  <a:lumOff val="35000"/>
                </a:schemeClr>
              </a:solidFill>
              <a:effectLst/>
              <a:latin typeface="Arial" panose="020B0604020202020204" pitchFamily="34" charset="0"/>
              <a:cs typeface="Arial" panose="020B0604020202020204" pitchFamily="34" charset="0"/>
            </a:endParaRPr>
          </a:p>
          <a:p>
            <a:endParaRPr lang="fa-IR"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lumMod val="65000"/>
                    <a:lumOff val="35000"/>
                  </a:schemeClr>
                </a:solidFill>
                <a:latin typeface="Open Sans"/>
              </a:rPr>
              <a:t>Recent figures from </a:t>
            </a:r>
            <a:r>
              <a:rPr lang="en-US" sz="1200" dirty="0" smtClean="0">
                <a:solidFill>
                  <a:schemeClr val="tx1">
                    <a:lumMod val="65000"/>
                    <a:lumOff val="35000"/>
                  </a:schemeClr>
                </a:solidFill>
                <a:latin typeface="Open Sans"/>
                <a:hlinkClick r:id="rId3"/>
              </a:rPr>
              <a:t>KPMG</a:t>
            </a:r>
            <a:r>
              <a:rPr lang="en-US" sz="1200" dirty="0" smtClean="0">
                <a:solidFill>
                  <a:schemeClr val="tx1">
                    <a:lumMod val="65000"/>
                    <a:lumOff val="35000"/>
                  </a:schemeClr>
                </a:solidFill>
                <a:latin typeface="Open Sans"/>
              </a:rPr>
              <a:t> has estimated that the component markets of Industry 4.0 are estimated to be worth more than US$4 trillion by 2020.</a:t>
            </a:r>
            <a:endParaRPr lang="en-US" sz="1200" dirty="0" smtClean="0">
              <a:solidFill>
                <a:schemeClr val="tx1">
                  <a:lumMod val="65000"/>
                  <a:lumOff val="35000"/>
                </a:schemeClr>
              </a:solidFill>
            </a:endParaRPr>
          </a:p>
          <a:p>
            <a:endParaRPr lang="fa-IR"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lumMod val="65000"/>
                    <a:lumOff val="35000"/>
                  </a:schemeClr>
                </a:solidFill>
                <a:latin typeface="Open Sans"/>
              </a:rPr>
              <a:t>Businesses everywhere are thought to be able to benefit from embracing Industry 4.0, with a recent </a:t>
            </a:r>
            <a:r>
              <a:rPr lang="en-US" sz="1200" dirty="0" err="1" smtClean="0">
                <a:solidFill>
                  <a:schemeClr val="tx1">
                    <a:lumMod val="65000"/>
                    <a:lumOff val="35000"/>
                  </a:schemeClr>
                </a:solidFill>
                <a:latin typeface="Open Sans"/>
              </a:rPr>
              <a:t>uk</a:t>
            </a:r>
            <a:r>
              <a:rPr lang="en-US" sz="1200" dirty="0" smtClean="0">
                <a:solidFill>
                  <a:schemeClr val="tx1">
                    <a:lumMod val="65000"/>
                    <a:lumOff val="35000"/>
                  </a:schemeClr>
                </a:solidFill>
                <a:latin typeface="Open Sans"/>
              </a:rPr>
              <a:t> government report claiming that </a:t>
            </a:r>
            <a:r>
              <a:rPr lang="en-US" sz="1200" dirty="0" err="1" smtClean="0">
                <a:solidFill>
                  <a:schemeClr val="tx1">
                    <a:lumMod val="65000"/>
                    <a:lumOff val="35000"/>
                  </a:schemeClr>
                </a:solidFill>
                <a:latin typeface="Open Sans"/>
              </a:rPr>
              <a:t>utilising</a:t>
            </a:r>
            <a:r>
              <a:rPr lang="en-US" sz="1200" dirty="0" smtClean="0">
                <a:solidFill>
                  <a:schemeClr val="tx1">
                    <a:lumMod val="65000"/>
                    <a:lumOff val="35000"/>
                  </a:schemeClr>
                </a:solidFill>
                <a:latin typeface="Open Sans"/>
              </a:rPr>
              <a:t> this advanced technology could benefit the nation's manufacturing sector by around £445 billion and create around 175,000 jobs, </a:t>
            </a:r>
            <a:endParaRPr lang="en-US" sz="1200" dirty="0" smtClean="0">
              <a:solidFill>
                <a:schemeClr val="tx1">
                  <a:lumMod val="65000"/>
                  <a:lumOff val="35000"/>
                </a:schemeClr>
              </a:solidFill>
            </a:endParaRPr>
          </a:p>
          <a:p>
            <a:endParaRPr lang="en-US" dirty="0"/>
          </a:p>
        </p:txBody>
      </p:sp>
      <p:sp>
        <p:nvSpPr>
          <p:cNvPr id="4" name="Slide Number Placeholder 3"/>
          <p:cNvSpPr>
            <a:spLocks noGrp="1"/>
          </p:cNvSpPr>
          <p:nvPr>
            <p:ph type="sldNum" sz="quarter" idx="10"/>
          </p:nvPr>
        </p:nvSpPr>
        <p:spPr/>
        <p:txBody>
          <a:bodyPr/>
          <a:lstStyle/>
          <a:p>
            <a:fld id="{9BFFDDF7-754A-43F2-BD09-9E6395D65F8B}" type="slidenum">
              <a:rPr lang="en-US" smtClean="0"/>
              <a:t>7</a:t>
            </a:fld>
            <a:endParaRPr lang="en-US"/>
          </a:p>
        </p:txBody>
      </p:sp>
    </p:spTree>
    <p:extLst>
      <p:ext uri="{BB962C8B-B14F-4D97-AF65-F5344CB8AC3E}">
        <p14:creationId xmlns:p14="http://schemas.microsoft.com/office/powerpoint/2010/main" val="9231187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lumMod val="65000"/>
                    <a:lumOff val="35000"/>
                  </a:schemeClr>
                </a:solidFill>
                <a:latin typeface="Arial" panose="020B0604020202020204" pitchFamily="34" charset="0"/>
                <a:cs typeface="Arial" panose="020B0604020202020204" pitchFamily="34" charset="0"/>
              </a:rPr>
              <a:t>Industry 4.0 framework and contributing digital technologies</a:t>
            </a:r>
          </a:p>
          <a:p>
            <a:endParaRPr lang="en-US" dirty="0"/>
          </a:p>
        </p:txBody>
      </p:sp>
      <p:sp>
        <p:nvSpPr>
          <p:cNvPr id="4" name="Slide Number Placeholder 3"/>
          <p:cNvSpPr>
            <a:spLocks noGrp="1"/>
          </p:cNvSpPr>
          <p:nvPr>
            <p:ph type="sldNum" sz="quarter" idx="10"/>
          </p:nvPr>
        </p:nvSpPr>
        <p:spPr/>
        <p:txBody>
          <a:bodyPr/>
          <a:lstStyle/>
          <a:p>
            <a:fld id="{9BFFDDF7-754A-43F2-BD09-9E6395D65F8B}" type="slidenum">
              <a:rPr lang="en-US" smtClean="0"/>
              <a:t>8</a:t>
            </a:fld>
            <a:endParaRPr lang="en-US"/>
          </a:p>
        </p:txBody>
      </p:sp>
    </p:spTree>
    <p:extLst>
      <p:ext uri="{BB962C8B-B14F-4D97-AF65-F5344CB8AC3E}">
        <p14:creationId xmlns:p14="http://schemas.microsoft.com/office/powerpoint/2010/main" val="5779686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FFDDF7-754A-43F2-BD09-9E6395D65F8B}" type="slidenum">
              <a:rPr lang="en-US" smtClean="0"/>
              <a:t>10</a:t>
            </a:fld>
            <a:endParaRPr lang="en-US"/>
          </a:p>
        </p:txBody>
      </p:sp>
    </p:spTree>
    <p:extLst>
      <p:ext uri="{BB962C8B-B14F-4D97-AF65-F5344CB8AC3E}">
        <p14:creationId xmlns:p14="http://schemas.microsoft.com/office/powerpoint/2010/main" val="5946988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44BEF48-9C32-4CDC-97CA-B344A1972384}"/>
              </a:ext>
            </a:extLst>
          </p:cNvPr>
          <p:cNvSpPr>
            <a:spLocks noGrp="1" noChangeArrowheads="1"/>
          </p:cNvSpPr>
          <p:nvPr>
            <p:ph type="sldNum" sz="quarter" idx="5"/>
          </p:nvPr>
        </p:nvSpPr>
        <p:spPr>
          <a:ln/>
        </p:spPr>
        <p:txBody>
          <a:bodyPr/>
          <a:lstStyle/>
          <a:p>
            <a:fld id="{50A51FDB-E3BB-4308-93AB-3A3C072D4AA0}" type="slidenum">
              <a:rPr lang="en-US" altLang="en-US"/>
              <a:pPr/>
              <a:t>11</a:t>
            </a:fld>
            <a:endParaRPr lang="en-US" altLang="en-US"/>
          </a:p>
        </p:txBody>
      </p:sp>
      <p:sp>
        <p:nvSpPr>
          <p:cNvPr id="515074" name="Rectangle 2">
            <a:extLst>
              <a:ext uri="{FF2B5EF4-FFF2-40B4-BE49-F238E27FC236}">
                <a16:creationId xmlns:a16="http://schemas.microsoft.com/office/drawing/2014/main" id="{84291E88-4A44-4FA7-8E70-AB77B70E98A8}"/>
              </a:ext>
            </a:extLst>
          </p:cNvPr>
          <p:cNvSpPr>
            <a:spLocks noGrp="1" noRot="1" noChangeAspect="1" noChangeArrowheads="1" noTextEdit="1"/>
          </p:cNvSpPr>
          <p:nvPr>
            <p:ph type="sldImg"/>
          </p:nvPr>
        </p:nvSpPr>
        <p:spPr>
          <a:ln/>
        </p:spPr>
      </p:sp>
      <p:sp>
        <p:nvSpPr>
          <p:cNvPr id="515075" name="Rectangle 3">
            <a:extLst>
              <a:ext uri="{FF2B5EF4-FFF2-40B4-BE49-F238E27FC236}">
                <a16:creationId xmlns:a16="http://schemas.microsoft.com/office/drawing/2014/main" id="{B9B9CAFC-BC09-458F-B69E-82235030748D}"/>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1467737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lumMod val="65000"/>
                    <a:lumOff val="35000"/>
                  </a:schemeClr>
                </a:solidFill>
              </a:rPr>
              <a:t>What is it ?</a:t>
            </a:r>
          </a:p>
          <a:p>
            <a:endParaRPr lang="fa-IR"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lumMod val="65000"/>
                    <a:lumOff val="35000"/>
                  </a:schemeClr>
                </a:solidFill>
                <a:latin typeface="Arial" panose="020B0604020202020204" pitchFamily="34" charset="0"/>
                <a:cs typeface="Arial" panose="020B0604020202020204" pitchFamily="34" charset="0"/>
              </a:rPr>
              <a:t>The </a:t>
            </a:r>
            <a:r>
              <a:rPr lang="en-US" sz="1200" b="1" dirty="0" smtClean="0">
                <a:solidFill>
                  <a:schemeClr val="tx1">
                    <a:lumMod val="65000"/>
                    <a:lumOff val="35000"/>
                  </a:schemeClr>
                </a:solidFill>
                <a:latin typeface="Arial" panose="020B0604020202020204" pitchFamily="34" charset="0"/>
                <a:cs typeface="Arial" panose="020B0604020202020204" pitchFamily="34" charset="0"/>
              </a:rPr>
              <a:t>Internet of Things</a:t>
            </a:r>
            <a:r>
              <a:rPr lang="en-US" sz="1200" dirty="0" smtClean="0">
                <a:solidFill>
                  <a:schemeClr val="tx1">
                    <a:lumMod val="65000"/>
                    <a:lumOff val="35000"/>
                  </a:schemeClr>
                </a:solidFill>
                <a:latin typeface="Arial" panose="020B0604020202020204" pitchFamily="34" charset="0"/>
                <a:cs typeface="Arial" panose="020B0604020202020204" pitchFamily="34" charset="0"/>
              </a:rPr>
              <a:t> (</a:t>
            </a:r>
            <a:r>
              <a:rPr lang="en-US" sz="1200" b="1" dirty="0" err="1" smtClean="0">
                <a:solidFill>
                  <a:schemeClr val="tx1">
                    <a:lumMod val="65000"/>
                    <a:lumOff val="35000"/>
                  </a:schemeClr>
                </a:solidFill>
                <a:latin typeface="Arial" panose="020B0604020202020204" pitchFamily="34" charset="0"/>
                <a:cs typeface="Arial" panose="020B0604020202020204" pitchFamily="34" charset="0"/>
              </a:rPr>
              <a:t>IoT</a:t>
            </a:r>
            <a:r>
              <a:rPr lang="en-US" sz="1200" dirty="0" smtClean="0">
                <a:solidFill>
                  <a:schemeClr val="tx1">
                    <a:lumMod val="65000"/>
                    <a:lumOff val="35000"/>
                  </a:schemeClr>
                </a:solidFill>
                <a:latin typeface="Arial" panose="020B0604020202020204" pitchFamily="34" charset="0"/>
                <a:cs typeface="Arial" panose="020B0604020202020204" pitchFamily="34" charset="0"/>
              </a:rPr>
              <a:t>) is the network of physical objects—devices, vehicles, buildings and other items embedded with electronics, software, sensors, and network connectivity—that enables these objects to collect and exchange data.</a:t>
            </a:r>
          </a:p>
          <a:p>
            <a:endParaRPr lang="en-US" dirty="0"/>
          </a:p>
        </p:txBody>
      </p:sp>
      <p:sp>
        <p:nvSpPr>
          <p:cNvPr id="4" name="Slide Number Placeholder 3"/>
          <p:cNvSpPr>
            <a:spLocks noGrp="1"/>
          </p:cNvSpPr>
          <p:nvPr>
            <p:ph type="sldNum" sz="quarter" idx="10"/>
          </p:nvPr>
        </p:nvSpPr>
        <p:spPr/>
        <p:txBody>
          <a:bodyPr/>
          <a:lstStyle/>
          <a:p>
            <a:fld id="{9BFFDDF7-754A-43F2-BD09-9E6395D65F8B}" type="slidenum">
              <a:rPr lang="en-US" smtClean="0"/>
              <a:t>13</a:t>
            </a:fld>
            <a:endParaRPr lang="en-US"/>
          </a:p>
        </p:txBody>
      </p:sp>
    </p:spTree>
    <p:extLst>
      <p:ext uri="{BB962C8B-B14F-4D97-AF65-F5344CB8AC3E}">
        <p14:creationId xmlns:p14="http://schemas.microsoft.com/office/powerpoint/2010/main" val="2643777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1B21C61-437C-4224-B15E-9208DDAA939C}" type="datetime1">
              <a:rPr lang="en-US" smtClean="0"/>
              <a:t>7/14/2018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22B85-D71E-48EA-96E8-2A04F3F0AD50}" type="slidenum">
              <a:rPr lang="en-US" smtClean="0"/>
              <a:t>‹#›</a:t>
            </a:fld>
            <a:endParaRPr lang="en-US"/>
          </a:p>
        </p:txBody>
      </p:sp>
    </p:spTree>
    <p:extLst>
      <p:ext uri="{BB962C8B-B14F-4D97-AF65-F5344CB8AC3E}">
        <p14:creationId xmlns:p14="http://schemas.microsoft.com/office/powerpoint/2010/main" val="4188541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342C996-3809-4D4D-BB77-CC42FE0BF7EE}" type="datetime1">
              <a:rPr lang="en-US" smtClean="0"/>
              <a:t>7/14/2018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22B85-D71E-48EA-96E8-2A04F3F0AD50}" type="slidenum">
              <a:rPr lang="en-US" smtClean="0"/>
              <a:t>‹#›</a:t>
            </a:fld>
            <a:endParaRPr lang="en-US"/>
          </a:p>
        </p:txBody>
      </p:sp>
    </p:spTree>
    <p:extLst>
      <p:ext uri="{BB962C8B-B14F-4D97-AF65-F5344CB8AC3E}">
        <p14:creationId xmlns:p14="http://schemas.microsoft.com/office/powerpoint/2010/main" val="3427165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E1816D9-623E-4D1A-8083-9E25AF22814C}" type="datetime1">
              <a:rPr lang="en-US" smtClean="0"/>
              <a:t>7/14/2018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22B85-D71E-48EA-96E8-2A04F3F0AD50}" type="slidenum">
              <a:rPr lang="en-US" smtClean="0"/>
              <a:t>‹#›</a:t>
            </a:fld>
            <a:endParaRPr lang="en-US"/>
          </a:p>
        </p:txBody>
      </p:sp>
    </p:spTree>
    <p:extLst>
      <p:ext uri="{BB962C8B-B14F-4D97-AF65-F5344CB8AC3E}">
        <p14:creationId xmlns:p14="http://schemas.microsoft.com/office/powerpoint/2010/main" val="380119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CB4F38-DD93-4630-B23D-730D77D6F793}" type="datetime1">
              <a:rPr lang="en-US" smtClean="0"/>
              <a:t>7/14/2018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22B85-D71E-48EA-96E8-2A04F3F0AD50}" type="slidenum">
              <a:rPr lang="en-US" smtClean="0"/>
              <a:t>‹#›</a:t>
            </a:fld>
            <a:endParaRPr lang="en-US"/>
          </a:p>
        </p:txBody>
      </p:sp>
    </p:spTree>
    <p:extLst>
      <p:ext uri="{BB962C8B-B14F-4D97-AF65-F5344CB8AC3E}">
        <p14:creationId xmlns:p14="http://schemas.microsoft.com/office/powerpoint/2010/main" val="3789470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A599C7F-5F31-416E-B077-C3AD9FCD7821}" type="datetime1">
              <a:rPr lang="en-US" smtClean="0"/>
              <a:t>7/14/2018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22B85-D71E-48EA-96E8-2A04F3F0AD50}" type="slidenum">
              <a:rPr lang="en-US" smtClean="0"/>
              <a:t>‹#›</a:t>
            </a:fld>
            <a:endParaRPr lang="en-US"/>
          </a:p>
        </p:txBody>
      </p:sp>
    </p:spTree>
    <p:extLst>
      <p:ext uri="{BB962C8B-B14F-4D97-AF65-F5344CB8AC3E}">
        <p14:creationId xmlns:p14="http://schemas.microsoft.com/office/powerpoint/2010/main" val="3651403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BF85725-7B3E-4B3E-AB33-3B783BF4A13B}" type="datetime1">
              <a:rPr lang="en-US" smtClean="0"/>
              <a:t>7/14/2018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322B85-D71E-48EA-96E8-2A04F3F0AD50}" type="slidenum">
              <a:rPr lang="en-US" smtClean="0"/>
              <a:t>‹#›</a:t>
            </a:fld>
            <a:endParaRPr lang="en-US"/>
          </a:p>
        </p:txBody>
      </p:sp>
    </p:spTree>
    <p:extLst>
      <p:ext uri="{BB962C8B-B14F-4D97-AF65-F5344CB8AC3E}">
        <p14:creationId xmlns:p14="http://schemas.microsoft.com/office/powerpoint/2010/main" val="1833636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F51AE0C-C0B4-4802-80BC-9D9034BF9BF5}" type="datetime1">
              <a:rPr lang="en-US" smtClean="0"/>
              <a:t>7/14/2018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322B85-D71E-48EA-96E8-2A04F3F0AD50}" type="slidenum">
              <a:rPr lang="en-US" smtClean="0"/>
              <a:t>‹#›</a:t>
            </a:fld>
            <a:endParaRPr lang="en-US"/>
          </a:p>
        </p:txBody>
      </p:sp>
    </p:spTree>
    <p:extLst>
      <p:ext uri="{BB962C8B-B14F-4D97-AF65-F5344CB8AC3E}">
        <p14:creationId xmlns:p14="http://schemas.microsoft.com/office/powerpoint/2010/main" val="395070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B5227AA-4D41-4919-8663-0A0987BA9305}" type="datetime1">
              <a:rPr lang="en-US" smtClean="0"/>
              <a:t>7/14/2018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322B85-D71E-48EA-96E8-2A04F3F0AD50}" type="slidenum">
              <a:rPr lang="en-US" smtClean="0"/>
              <a:t>‹#›</a:t>
            </a:fld>
            <a:endParaRPr lang="en-US"/>
          </a:p>
        </p:txBody>
      </p:sp>
    </p:spTree>
    <p:extLst>
      <p:ext uri="{BB962C8B-B14F-4D97-AF65-F5344CB8AC3E}">
        <p14:creationId xmlns:p14="http://schemas.microsoft.com/office/powerpoint/2010/main" val="1281827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EA3FFA-ECD6-4899-82D4-B9069848DC26}" type="datetime1">
              <a:rPr lang="en-US" smtClean="0"/>
              <a:t>7/14/2018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322B85-D71E-48EA-96E8-2A04F3F0AD50}" type="slidenum">
              <a:rPr lang="en-US" smtClean="0"/>
              <a:t>‹#›</a:t>
            </a:fld>
            <a:endParaRPr lang="en-US"/>
          </a:p>
        </p:txBody>
      </p:sp>
    </p:spTree>
    <p:extLst>
      <p:ext uri="{BB962C8B-B14F-4D97-AF65-F5344CB8AC3E}">
        <p14:creationId xmlns:p14="http://schemas.microsoft.com/office/powerpoint/2010/main" val="33674237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F9CFAB-E3E2-40E5-BA35-E63565ABE804}" type="datetime1">
              <a:rPr lang="en-US" smtClean="0"/>
              <a:t>7/14/2018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322B85-D71E-48EA-96E8-2A04F3F0AD50}" type="slidenum">
              <a:rPr lang="en-US" smtClean="0"/>
              <a:t>‹#›</a:t>
            </a:fld>
            <a:endParaRPr lang="en-US"/>
          </a:p>
        </p:txBody>
      </p:sp>
    </p:spTree>
    <p:extLst>
      <p:ext uri="{BB962C8B-B14F-4D97-AF65-F5344CB8AC3E}">
        <p14:creationId xmlns:p14="http://schemas.microsoft.com/office/powerpoint/2010/main" val="2766323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099864B-179E-413D-A3E2-D403D3C6F3C9}" type="datetime1">
              <a:rPr lang="en-US" smtClean="0"/>
              <a:t>7/14/2018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322B85-D71E-48EA-96E8-2A04F3F0AD50}" type="slidenum">
              <a:rPr lang="en-US" smtClean="0"/>
              <a:t>‹#›</a:t>
            </a:fld>
            <a:endParaRPr lang="en-US"/>
          </a:p>
        </p:txBody>
      </p:sp>
    </p:spTree>
    <p:extLst>
      <p:ext uri="{BB962C8B-B14F-4D97-AF65-F5344CB8AC3E}">
        <p14:creationId xmlns:p14="http://schemas.microsoft.com/office/powerpoint/2010/main" val="385488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DA12DC-E342-4B1A-8AE7-5BE0D9F8CADF}" type="datetime1">
              <a:rPr lang="en-US" smtClean="0"/>
              <a:t>7/14/2018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322B85-D71E-48EA-96E8-2A04F3F0AD50}" type="slidenum">
              <a:rPr lang="en-US" smtClean="0"/>
              <a:t>‹#›</a:t>
            </a:fld>
            <a:endParaRPr lang="en-US"/>
          </a:p>
        </p:txBody>
      </p:sp>
    </p:spTree>
    <p:extLst>
      <p:ext uri="{BB962C8B-B14F-4D97-AF65-F5344CB8AC3E}">
        <p14:creationId xmlns:p14="http://schemas.microsoft.com/office/powerpoint/2010/main" val="2437498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mailto:abbas.saghaei@gmail" TargetMode="Externa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hyperlink" Target="mailto:abbas.saghaei@gmail" TargetMode="Externa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111905" y="0"/>
            <a:ext cx="6337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Rectangle 8"/>
          <p:cNvSpPr/>
          <p:nvPr/>
        </p:nvSpPr>
        <p:spPr>
          <a:xfrm>
            <a:off x="5341542" y="65637"/>
            <a:ext cx="6681457" cy="6590923"/>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TextBox 9"/>
          <p:cNvSpPr txBox="1"/>
          <p:nvPr/>
        </p:nvSpPr>
        <p:spPr>
          <a:xfrm>
            <a:off x="4612740" y="1158844"/>
            <a:ext cx="5266099" cy="646331"/>
          </a:xfrm>
          <a:prstGeom prst="rect">
            <a:avLst/>
          </a:prstGeom>
          <a:noFill/>
        </p:spPr>
        <p:txBody>
          <a:bodyPr wrap="square" rtlCol="0">
            <a:spAutoFit/>
          </a:bodyPr>
          <a:lstStyle/>
          <a:p>
            <a:pPr algn="r" rtl="1"/>
            <a:r>
              <a:rPr lang="fa-IR" sz="3600" dirty="0" smtClean="0">
                <a:solidFill>
                  <a:prstClr val="black">
                    <a:lumMod val="75000"/>
                    <a:lumOff val="25000"/>
                  </a:prstClr>
                </a:solidFill>
                <a:cs typeface="B Mitra" panose="00000400000000000000" pitchFamily="2" charset="-78"/>
              </a:rPr>
              <a:t>تحلیل داده ها</a:t>
            </a:r>
            <a:endParaRPr lang="en-US" sz="3600" dirty="0">
              <a:solidFill>
                <a:prstClr val="black">
                  <a:lumMod val="75000"/>
                  <a:lumOff val="25000"/>
                </a:prstClr>
              </a:solidFill>
              <a:cs typeface="B Mitra" panose="00000400000000000000" pitchFamily="2" charset="-78"/>
            </a:endParaRPr>
          </a:p>
        </p:txBody>
      </p:sp>
      <p:sp>
        <p:nvSpPr>
          <p:cNvPr id="11" name="TextBox 10"/>
          <p:cNvSpPr txBox="1"/>
          <p:nvPr/>
        </p:nvSpPr>
        <p:spPr>
          <a:xfrm>
            <a:off x="5887012" y="1946454"/>
            <a:ext cx="5266099" cy="1200329"/>
          </a:xfrm>
          <a:prstGeom prst="rect">
            <a:avLst/>
          </a:prstGeom>
          <a:noFill/>
        </p:spPr>
        <p:txBody>
          <a:bodyPr wrap="square" rtlCol="0">
            <a:spAutoFit/>
          </a:bodyPr>
          <a:lstStyle/>
          <a:p>
            <a:pPr algn="r" rtl="1"/>
            <a:r>
              <a:rPr lang="fa-IR" sz="7200" dirty="0" smtClean="0">
                <a:solidFill>
                  <a:prstClr val="black">
                    <a:lumMod val="75000"/>
                    <a:lumOff val="25000"/>
                  </a:prstClr>
                </a:solidFill>
                <a:cs typeface="B Mitra" panose="00000400000000000000" pitchFamily="2" charset="-78"/>
              </a:rPr>
              <a:t>در مدیریت عملیات</a:t>
            </a:r>
            <a:endParaRPr lang="en-US" sz="7200" dirty="0">
              <a:solidFill>
                <a:prstClr val="black">
                  <a:lumMod val="75000"/>
                  <a:lumOff val="25000"/>
                </a:prstClr>
              </a:solidFill>
              <a:cs typeface="B Mitra" panose="00000400000000000000" pitchFamily="2" charset="-78"/>
            </a:endParaRPr>
          </a:p>
        </p:txBody>
      </p:sp>
      <p:sp>
        <p:nvSpPr>
          <p:cNvPr id="12" name="TextBox 11"/>
          <p:cNvSpPr txBox="1"/>
          <p:nvPr/>
        </p:nvSpPr>
        <p:spPr>
          <a:xfrm>
            <a:off x="4208353" y="3604010"/>
            <a:ext cx="5266099" cy="369332"/>
          </a:xfrm>
          <a:prstGeom prst="rect">
            <a:avLst/>
          </a:prstGeom>
          <a:noFill/>
        </p:spPr>
        <p:txBody>
          <a:bodyPr wrap="square" rtlCol="0">
            <a:spAutoFit/>
          </a:bodyPr>
          <a:lstStyle/>
          <a:p>
            <a:pPr algn="r" rtl="1"/>
            <a:r>
              <a:rPr lang="fa-IR" dirty="0" smtClean="0">
                <a:solidFill>
                  <a:prstClr val="black">
                    <a:lumMod val="75000"/>
                    <a:lumOff val="25000"/>
                  </a:prstClr>
                </a:solidFill>
                <a:cs typeface="B Mitra" panose="00000400000000000000" pitchFamily="2" charset="-78"/>
              </a:rPr>
              <a:t>دکتر عباس سقایی</a:t>
            </a:r>
            <a:endParaRPr lang="en-US" dirty="0">
              <a:solidFill>
                <a:prstClr val="black">
                  <a:lumMod val="75000"/>
                  <a:lumOff val="25000"/>
                </a:prstClr>
              </a:solidFill>
              <a:cs typeface="B Mitra" panose="00000400000000000000" pitchFamily="2" charset="-78"/>
            </a:endParaRPr>
          </a:p>
        </p:txBody>
      </p:sp>
      <p:sp>
        <p:nvSpPr>
          <p:cNvPr id="13" name="Rectangle 12"/>
          <p:cNvSpPr/>
          <p:nvPr/>
        </p:nvSpPr>
        <p:spPr>
          <a:xfrm>
            <a:off x="5409442" y="133537"/>
            <a:ext cx="6545655" cy="6455121"/>
          </a:xfrm>
          <a:prstGeom prst="rect">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42228" y="5633677"/>
            <a:ext cx="344783" cy="344783"/>
          </a:xfrm>
          <a:prstGeom prst="rect">
            <a:avLst/>
          </a:prstGeom>
        </p:spPr>
      </p:pic>
      <p:sp>
        <p:nvSpPr>
          <p:cNvPr id="15" name="TextBox 14"/>
          <p:cNvSpPr txBox="1"/>
          <p:nvPr/>
        </p:nvSpPr>
        <p:spPr>
          <a:xfrm>
            <a:off x="5887011" y="5633677"/>
            <a:ext cx="5266099" cy="276999"/>
          </a:xfrm>
          <a:prstGeom prst="rect">
            <a:avLst/>
          </a:prstGeom>
          <a:noFill/>
        </p:spPr>
        <p:txBody>
          <a:bodyPr wrap="square" rtlCol="0">
            <a:spAutoFit/>
          </a:bodyPr>
          <a:lstStyle/>
          <a:p>
            <a:r>
              <a:rPr lang="en-US" sz="1200" dirty="0" smtClean="0">
                <a:solidFill>
                  <a:prstClr val="black">
                    <a:lumMod val="75000"/>
                    <a:lumOff val="25000"/>
                  </a:prstClr>
                </a:solidFill>
                <a:cs typeface="2  Mitra" panose="00000400000000000000" pitchFamily="2" charset="-78"/>
              </a:rPr>
              <a:t>Instagram.com/</a:t>
            </a:r>
            <a:r>
              <a:rPr lang="en-US" sz="1200" dirty="0" err="1" smtClean="0">
                <a:solidFill>
                  <a:prstClr val="black">
                    <a:lumMod val="75000"/>
                    <a:lumOff val="25000"/>
                  </a:prstClr>
                </a:solidFill>
                <a:cs typeface="2  Mitra" panose="00000400000000000000" pitchFamily="2" charset="-78"/>
              </a:rPr>
              <a:t>abbas.saghaei</a:t>
            </a:r>
            <a:endParaRPr lang="en-US" sz="1200" dirty="0">
              <a:solidFill>
                <a:prstClr val="black">
                  <a:lumMod val="75000"/>
                  <a:lumOff val="25000"/>
                </a:prstClr>
              </a:solidFill>
              <a:cs typeface="2  Mitra" panose="00000400000000000000" pitchFamily="2" charset="-78"/>
            </a:endParaRPr>
          </a:p>
        </p:txBody>
      </p:sp>
      <p:sp>
        <p:nvSpPr>
          <p:cNvPr id="3" name="Slide Number Placeholder 2"/>
          <p:cNvSpPr>
            <a:spLocks noGrp="1"/>
          </p:cNvSpPr>
          <p:nvPr>
            <p:ph type="sldNum" sz="quarter" idx="12"/>
          </p:nvPr>
        </p:nvSpPr>
        <p:spPr/>
        <p:txBody>
          <a:bodyPr/>
          <a:lstStyle/>
          <a:p>
            <a:fld id="{D8322B85-D71E-48EA-96E8-2A04F3F0AD50}" type="slidenum">
              <a:rPr lang="en-US" smtClean="0"/>
              <a:t>1</a:t>
            </a:fld>
            <a:endParaRPr lang="en-US"/>
          </a:p>
        </p:txBody>
      </p:sp>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42228" y="5219482"/>
            <a:ext cx="334512" cy="253497"/>
          </a:xfrm>
          <a:prstGeom prst="rect">
            <a:avLst/>
          </a:prstGeom>
        </p:spPr>
      </p:pic>
      <p:sp>
        <p:nvSpPr>
          <p:cNvPr id="16" name="TextBox 15"/>
          <p:cNvSpPr txBox="1"/>
          <p:nvPr/>
        </p:nvSpPr>
        <p:spPr>
          <a:xfrm>
            <a:off x="5887011" y="5258920"/>
            <a:ext cx="5266099" cy="276999"/>
          </a:xfrm>
          <a:prstGeom prst="rect">
            <a:avLst/>
          </a:prstGeom>
          <a:noFill/>
        </p:spPr>
        <p:txBody>
          <a:bodyPr wrap="square" rtlCol="0">
            <a:spAutoFit/>
          </a:bodyPr>
          <a:lstStyle/>
          <a:p>
            <a:r>
              <a:rPr lang="en-US" sz="1200" dirty="0" err="1" smtClean="0">
                <a:solidFill>
                  <a:schemeClr val="tx1">
                    <a:lumMod val="75000"/>
                    <a:lumOff val="25000"/>
                  </a:schemeClr>
                </a:solidFill>
                <a:cs typeface="2  Mitra" panose="00000400000000000000" pitchFamily="2" charset="-78"/>
                <a:hlinkClick r:id="rId6"/>
              </a:rPr>
              <a:t>abbas.saghaei@gmail</a:t>
            </a:r>
            <a:r>
              <a:rPr lang="en-US" sz="1200" dirty="0" smtClean="0">
                <a:solidFill>
                  <a:schemeClr val="tx1">
                    <a:lumMod val="75000"/>
                    <a:lumOff val="25000"/>
                  </a:schemeClr>
                </a:solidFill>
                <a:cs typeface="2  Mitra" panose="00000400000000000000" pitchFamily="2" charset="-78"/>
              </a:rPr>
              <a:t> .com</a:t>
            </a:r>
            <a:endParaRPr lang="en-US" sz="1200" dirty="0">
              <a:solidFill>
                <a:schemeClr val="tx1">
                  <a:lumMod val="75000"/>
                  <a:lumOff val="25000"/>
                </a:schemeClr>
              </a:solidFill>
              <a:cs typeface="2  Mitra" panose="00000400000000000000" pitchFamily="2" charset="-78"/>
            </a:endParaRPr>
          </a:p>
        </p:txBody>
      </p:sp>
      <p:sp>
        <p:nvSpPr>
          <p:cNvPr id="17" name="TextBox 16"/>
          <p:cNvSpPr txBox="1"/>
          <p:nvPr/>
        </p:nvSpPr>
        <p:spPr>
          <a:xfrm>
            <a:off x="5866634" y="6098833"/>
            <a:ext cx="5266099" cy="276999"/>
          </a:xfrm>
          <a:prstGeom prst="rect">
            <a:avLst/>
          </a:prstGeom>
          <a:noFill/>
        </p:spPr>
        <p:txBody>
          <a:bodyPr wrap="square" rtlCol="0">
            <a:spAutoFit/>
          </a:bodyPr>
          <a:lstStyle/>
          <a:p>
            <a:r>
              <a:rPr lang="en-US" sz="1200" dirty="0" smtClean="0">
                <a:solidFill>
                  <a:prstClr val="black">
                    <a:lumMod val="75000"/>
                    <a:lumOff val="25000"/>
                  </a:prstClr>
                </a:solidFill>
                <a:cs typeface="2  Mitra" panose="00000400000000000000" pitchFamily="2" charset="-78"/>
              </a:rPr>
              <a:t>www.saghaei.ir</a:t>
            </a:r>
            <a:endParaRPr lang="en-US" sz="1200" dirty="0">
              <a:solidFill>
                <a:prstClr val="black">
                  <a:lumMod val="75000"/>
                  <a:lumOff val="25000"/>
                </a:prstClr>
              </a:solidFill>
              <a:cs typeface="2  Mitra" panose="00000400000000000000" pitchFamily="2" charset="-78"/>
            </a:endParaRPr>
          </a:p>
        </p:txBody>
      </p:sp>
      <p:pic>
        <p:nvPicPr>
          <p:cNvPr id="4" name="Picture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07685" y="6072247"/>
            <a:ext cx="391367" cy="391367"/>
          </a:xfrm>
          <a:prstGeom prst="rect">
            <a:avLst/>
          </a:prstGeom>
        </p:spPr>
      </p:pic>
    </p:spTree>
    <p:extLst>
      <p:ext uri="{BB962C8B-B14F-4D97-AF65-F5344CB8AC3E}">
        <p14:creationId xmlns:p14="http://schemas.microsoft.com/office/powerpoint/2010/main" val="41271965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39ED2-B039-4C1B-B855-04F2561E8148}"/>
              </a:ext>
            </a:extLst>
          </p:cNvPr>
          <p:cNvSpPr>
            <a:spLocks noGrp="1"/>
          </p:cNvSpPr>
          <p:nvPr>
            <p:ph type="title"/>
          </p:nvPr>
        </p:nvSpPr>
        <p:spPr/>
        <p:txBody>
          <a:bodyPr>
            <a:normAutofit/>
          </a:bodyPr>
          <a:lstStyle/>
          <a:p>
            <a:pPr algn="r" rtl="1"/>
            <a:r>
              <a:rPr lang="fa-IR" sz="3600" b="1" dirty="0" smtClean="0">
                <a:solidFill>
                  <a:schemeClr val="tx1">
                    <a:lumMod val="75000"/>
                    <a:lumOff val="25000"/>
                  </a:schemeClr>
                </a:solidFill>
                <a:cs typeface="B Mitra" panose="00000400000000000000" pitchFamily="2" charset="-78"/>
              </a:rPr>
              <a:t>مورد کاوی تحلیل فرایند در یکی از بزرگترین صنایع فولادی کشور</a:t>
            </a:r>
            <a:endParaRPr lang="en-US" sz="3600" b="1" dirty="0">
              <a:solidFill>
                <a:schemeClr val="tx1">
                  <a:lumMod val="75000"/>
                  <a:lumOff val="25000"/>
                </a:schemeClr>
              </a:solidFill>
              <a:cs typeface="B Mitra" panose="00000400000000000000" pitchFamily="2" charset="-78"/>
            </a:endParaRPr>
          </a:p>
        </p:txBody>
      </p:sp>
      <p:sp>
        <p:nvSpPr>
          <p:cNvPr id="3" name="Slide Number Placeholder 2"/>
          <p:cNvSpPr>
            <a:spLocks noGrp="1"/>
          </p:cNvSpPr>
          <p:nvPr>
            <p:ph type="sldNum" sz="quarter" idx="12"/>
          </p:nvPr>
        </p:nvSpPr>
        <p:spPr/>
        <p:txBody>
          <a:bodyPr/>
          <a:lstStyle/>
          <a:p>
            <a:fld id="{D8322B85-D71E-48EA-96E8-2A04F3F0AD50}" type="slidenum">
              <a:rPr lang="en-US" smtClean="0"/>
              <a:t>10</a:t>
            </a:fld>
            <a:endParaRPr lang="en-US"/>
          </a:p>
        </p:txBody>
      </p:sp>
    </p:spTree>
    <p:extLst>
      <p:ext uri="{BB962C8B-B14F-4D97-AF65-F5344CB8AC3E}">
        <p14:creationId xmlns:p14="http://schemas.microsoft.com/office/powerpoint/2010/main" val="28827176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Oval 2">
            <a:extLst>
              <a:ext uri="{FF2B5EF4-FFF2-40B4-BE49-F238E27FC236}">
                <a16:creationId xmlns:a16="http://schemas.microsoft.com/office/drawing/2014/main" id="{60C794F1-BD08-4578-9A87-5A2F8770357C}"/>
              </a:ext>
            </a:extLst>
          </p:cNvPr>
          <p:cNvSpPr>
            <a:spLocks noChangeArrowheads="1"/>
          </p:cNvSpPr>
          <p:nvPr/>
        </p:nvSpPr>
        <p:spPr bwMode="auto">
          <a:xfrm>
            <a:off x="4114800" y="1219200"/>
            <a:ext cx="3886200" cy="1905000"/>
          </a:xfrm>
          <a:prstGeom prst="ellipse">
            <a:avLst/>
          </a:prstGeom>
          <a:solidFill>
            <a:schemeClr val="folHlink">
              <a:alpha val="17000"/>
            </a:schemeClr>
          </a:solidFill>
          <a:ln>
            <a:noFill/>
          </a:ln>
          <a:effectLst/>
          <a:extLst>
            <a:ext uri="{91240B29-F687-4F45-9708-019B960494DF}">
              <a14:hiddenLine xmlns:a14="http://schemas.microsoft.com/office/drawing/2010/main" w="25400"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a:p>
            <a:r>
              <a:rPr lang="en-US" altLang="en-US"/>
              <a:t>Resource Management</a:t>
            </a:r>
          </a:p>
          <a:p>
            <a:endParaRPr lang="en-US" altLang="en-US"/>
          </a:p>
          <a:p>
            <a:endParaRPr lang="en-US" altLang="en-US"/>
          </a:p>
          <a:p>
            <a:endParaRPr lang="en-US" altLang="en-US"/>
          </a:p>
          <a:p>
            <a:endParaRPr lang="en-US" altLang="en-US"/>
          </a:p>
        </p:txBody>
      </p:sp>
      <p:sp>
        <p:nvSpPr>
          <p:cNvPr id="514051" name="Oval 3">
            <a:extLst>
              <a:ext uri="{FF2B5EF4-FFF2-40B4-BE49-F238E27FC236}">
                <a16:creationId xmlns:a16="http://schemas.microsoft.com/office/drawing/2014/main" id="{27D5C253-738A-47E5-BBBF-8A3F03E91551}"/>
              </a:ext>
            </a:extLst>
          </p:cNvPr>
          <p:cNvSpPr>
            <a:spLocks noChangeArrowheads="1"/>
          </p:cNvSpPr>
          <p:nvPr/>
        </p:nvSpPr>
        <p:spPr bwMode="auto">
          <a:xfrm>
            <a:off x="4114800" y="2590800"/>
            <a:ext cx="3886200" cy="3733800"/>
          </a:xfrm>
          <a:prstGeom prst="ellipse">
            <a:avLst/>
          </a:prstGeom>
          <a:solidFill>
            <a:srgbClr val="00CCFF">
              <a:alpha val="61000"/>
            </a:srgbClr>
          </a:solidFill>
          <a:ln>
            <a:noFill/>
          </a:ln>
          <a:effectLst/>
          <a:extLst>
            <a:ext uri="{91240B29-F687-4F45-9708-019B960494DF}">
              <a14:hiddenLine xmlns:a14="http://schemas.microsoft.com/office/drawing/2010/main" w="127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en-US" dirty="0"/>
              <a:t>      </a:t>
            </a:r>
          </a:p>
          <a:p>
            <a:pPr algn="l"/>
            <a:endParaRPr lang="en-US" altLang="en-US" dirty="0"/>
          </a:p>
          <a:p>
            <a:pPr algn="l"/>
            <a:endParaRPr lang="en-US" altLang="en-US" dirty="0"/>
          </a:p>
          <a:p>
            <a:pPr algn="l"/>
            <a:endParaRPr lang="en-US" altLang="en-US" dirty="0"/>
          </a:p>
          <a:p>
            <a:pPr algn="l"/>
            <a:endParaRPr lang="en-US" altLang="en-US" dirty="0"/>
          </a:p>
          <a:p>
            <a:pPr algn="l"/>
            <a:endParaRPr lang="en-US" altLang="en-US" dirty="0"/>
          </a:p>
          <a:p>
            <a:pPr algn="l"/>
            <a:endParaRPr lang="en-US" altLang="en-US" dirty="0"/>
          </a:p>
          <a:p>
            <a:pPr algn="l"/>
            <a:endParaRPr lang="en-US" altLang="en-US" dirty="0"/>
          </a:p>
          <a:p>
            <a:pPr algn="l"/>
            <a:endParaRPr lang="en-US" altLang="en-US" dirty="0"/>
          </a:p>
          <a:p>
            <a:pPr algn="l"/>
            <a:endParaRPr lang="en-US" altLang="en-US" dirty="0"/>
          </a:p>
          <a:p>
            <a:pPr algn="l"/>
            <a:endParaRPr lang="en-US" altLang="en-US" dirty="0"/>
          </a:p>
          <a:p>
            <a:pPr algn="l"/>
            <a:endParaRPr lang="en-US" altLang="en-US" dirty="0"/>
          </a:p>
          <a:p>
            <a:pPr algn="l"/>
            <a:endParaRPr lang="en-US" altLang="en-US" dirty="0"/>
          </a:p>
          <a:p>
            <a:pPr algn="l"/>
            <a:endParaRPr lang="en-US" altLang="en-US" dirty="0"/>
          </a:p>
          <a:p>
            <a:pPr algn="l"/>
            <a:endParaRPr lang="en-US" altLang="en-US" dirty="0"/>
          </a:p>
          <a:p>
            <a:pPr algn="l"/>
            <a:endParaRPr lang="en-US" altLang="en-US" dirty="0"/>
          </a:p>
          <a:p>
            <a:pPr algn="l"/>
            <a:endParaRPr lang="en-US" altLang="en-US" dirty="0"/>
          </a:p>
          <a:p>
            <a:pPr algn="l"/>
            <a:endParaRPr lang="en-US" altLang="en-US" dirty="0"/>
          </a:p>
          <a:p>
            <a:pPr algn="l"/>
            <a:endParaRPr lang="en-US" altLang="en-US" dirty="0"/>
          </a:p>
          <a:p>
            <a:pPr algn="l"/>
            <a:r>
              <a:rPr lang="en-US" altLang="en-US" dirty="0"/>
              <a:t>         Data Fusion</a:t>
            </a:r>
          </a:p>
          <a:p>
            <a:pPr algn="l"/>
            <a:endParaRPr lang="en-US" altLang="en-US" dirty="0"/>
          </a:p>
          <a:p>
            <a:pPr algn="l"/>
            <a:endParaRPr lang="en-US" altLang="en-US" dirty="0"/>
          </a:p>
          <a:p>
            <a:pPr algn="l"/>
            <a:endParaRPr lang="en-US" altLang="en-US" dirty="0"/>
          </a:p>
          <a:p>
            <a:pPr algn="l"/>
            <a:endParaRPr lang="en-US" altLang="en-US" dirty="0"/>
          </a:p>
          <a:p>
            <a:pPr algn="l"/>
            <a:endParaRPr lang="en-US" altLang="en-US" dirty="0"/>
          </a:p>
          <a:p>
            <a:pPr algn="l"/>
            <a:endParaRPr lang="en-US" altLang="en-US" dirty="0"/>
          </a:p>
          <a:p>
            <a:pPr algn="l"/>
            <a:endParaRPr lang="en-US" altLang="en-US" dirty="0"/>
          </a:p>
          <a:p>
            <a:pPr algn="l"/>
            <a:endParaRPr lang="en-US" altLang="en-US" dirty="0"/>
          </a:p>
          <a:p>
            <a:pPr algn="l"/>
            <a:endParaRPr lang="en-US" altLang="en-US" dirty="0"/>
          </a:p>
          <a:p>
            <a:pPr algn="l"/>
            <a:endParaRPr lang="en-US" altLang="en-US" dirty="0"/>
          </a:p>
        </p:txBody>
      </p:sp>
      <p:sp>
        <p:nvSpPr>
          <p:cNvPr id="514052" name="Oval 4">
            <a:extLst>
              <a:ext uri="{FF2B5EF4-FFF2-40B4-BE49-F238E27FC236}">
                <a16:creationId xmlns:a16="http://schemas.microsoft.com/office/drawing/2014/main" id="{D8668D96-76CB-4A69-8353-77AE741E23B3}"/>
              </a:ext>
            </a:extLst>
          </p:cNvPr>
          <p:cNvSpPr>
            <a:spLocks noChangeArrowheads="1"/>
          </p:cNvSpPr>
          <p:nvPr/>
        </p:nvSpPr>
        <p:spPr bwMode="auto">
          <a:xfrm>
            <a:off x="4724400" y="2743200"/>
            <a:ext cx="2667000" cy="1600200"/>
          </a:xfrm>
          <a:prstGeom prst="ellipse">
            <a:avLst/>
          </a:prstGeom>
          <a:solidFill>
            <a:schemeClr val="folHlink">
              <a:alpha val="17000"/>
            </a:schemeClr>
          </a:solidFill>
          <a:ln>
            <a:noFill/>
          </a:ln>
          <a:effectLst/>
          <a:extLst>
            <a:ext uri="{91240B29-F687-4F45-9708-019B960494DF}">
              <a14:hiddenLine xmlns:a14="http://schemas.microsoft.com/office/drawing/2010/main" w="25400"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a:p>
            <a:r>
              <a:rPr lang="en-US" altLang="en-US"/>
              <a:t>Sensor Fusion</a:t>
            </a:r>
          </a:p>
          <a:p>
            <a:endParaRPr lang="en-US" altLang="en-US"/>
          </a:p>
          <a:p>
            <a:endParaRPr lang="en-US" altLang="en-US"/>
          </a:p>
          <a:p>
            <a:endParaRPr lang="en-US" altLang="en-US"/>
          </a:p>
        </p:txBody>
      </p:sp>
      <p:sp>
        <p:nvSpPr>
          <p:cNvPr id="514053" name="Oval 5">
            <a:extLst>
              <a:ext uri="{FF2B5EF4-FFF2-40B4-BE49-F238E27FC236}">
                <a16:creationId xmlns:a16="http://schemas.microsoft.com/office/drawing/2014/main" id="{F6FA6664-0CD3-42F4-A318-F9D92C47374C}"/>
              </a:ext>
            </a:extLst>
          </p:cNvPr>
          <p:cNvSpPr>
            <a:spLocks noChangeArrowheads="1"/>
          </p:cNvSpPr>
          <p:nvPr/>
        </p:nvSpPr>
        <p:spPr bwMode="auto">
          <a:xfrm>
            <a:off x="4876800" y="3352800"/>
            <a:ext cx="2362200" cy="2209800"/>
          </a:xfrm>
          <a:prstGeom prst="ellipse">
            <a:avLst/>
          </a:prstGeom>
          <a:solidFill>
            <a:srgbClr val="C0C0C0">
              <a:alpha val="49001"/>
            </a:srgbClr>
          </a:solidFill>
          <a:ln>
            <a:noFill/>
          </a:ln>
          <a:effectLst/>
          <a:extLst>
            <a:ext uri="{91240B29-F687-4F45-9708-019B960494DF}">
              <a14:hiddenLine xmlns:a14="http://schemas.microsoft.com/office/drawing/2010/main" w="127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a:p>
            <a:endParaRPr lang="en-US" altLang="en-US"/>
          </a:p>
          <a:p>
            <a:r>
              <a:rPr lang="en-US" altLang="en-US"/>
              <a:t>Information</a:t>
            </a:r>
          </a:p>
          <a:p>
            <a:r>
              <a:rPr lang="en-US" altLang="en-US"/>
              <a:t>Fusion</a:t>
            </a:r>
          </a:p>
        </p:txBody>
      </p:sp>
      <p:sp>
        <p:nvSpPr>
          <p:cNvPr id="514054" name="Rectangle 6">
            <a:extLst>
              <a:ext uri="{FF2B5EF4-FFF2-40B4-BE49-F238E27FC236}">
                <a16:creationId xmlns:a16="http://schemas.microsoft.com/office/drawing/2014/main" id="{E8A3BB3E-BCD1-412E-B748-CD5CD9093413}"/>
              </a:ext>
            </a:extLst>
          </p:cNvPr>
          <p:cNvSpPr>
            <a:spLocks noChangeArrowheads="1"/>
          </p:cNvSpPr>
          <p:nvPr/>
        </p:nvSpPr>
        <p:spPr bwMode="white">
          <a:xfrm>
            <a:off x="1981200" y="1219200"/>
            <a:ext cx="8153400" cy="533400"/>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l">
              <a:lnSpc>
                <a:spcPct val="90000"/>
              </a:lnSpc>
              <a:defRPr sz="2800" b="1">
                <a:solidFill>
                  <a:schemeClr val="bg1"/>
                </a:solidFill>
                <a:latin typeface="Arial" panose="020B0604020202020204" pitchFamily="34" charset="0"/>
              </a:defRPr>
            </a:lvl1pPr>
            <a:lvl2pPr algn="l">
              <a:lnSpc>
                <a:spcPct val="90000"/>
              </a:lnSpc>
              <a:defRPr sz="2800" b="1">
                <a:solidFill>
                  <a:schemeClr val="bg1"/>
                </a:solidFill>
                <a:latin typeface="Arial" panose="020B0604020202020204" pitchFamily="34" charset="0"/>
              </a:defRPr>
            </a:lvl2pPr>
            <a:lvl3pPr algn="l">
              <a:lnSpc>
                <a:spcPct val="90000"/>
              </a:lnSpc>
              <a:defRPr sz="2800" b="1">
                <a:solidFill>
                  <a:schemeClr val="bg1"/>
                </a:solidFill>
                <a:latin typeface="Arial" panose="020B0604020202020204" pitchFamily="34" charset="0"/>
              </a:defRPr>
            </a:lvl3pPr>
            <a:lvl4pPr algn="l">
              <a:lnSpc>
                <a:spcPct val="90000"/>
              </a:lnSpc>
              <a:defRPr sz="2800" b="1">
                <a:solidFill>
                  <a:schemeClr val="bg1"/>
                </a:solidFill>
                <a:latin typeface="Arial" panose="020B0604020202020204" pitchFamily="34" charset="0"/>
              </a:defRPr>
            </a:lvl4pPr>
            <a:lvl5pPr algn="l">
              <a:lnSpc>
                <a:spcPct val="90000"/>
              </a:lnSpc>
              <a:defRPr sz="2800" b="1">
                <a:solidFill>
                  <a:schemeClr val="bg1"/>
                </a:solidFill>
                <a:latin typeface="Arial" panose="020B0604020202020204" pitchFamily="34" charset="0"/>
              </a:defRPr>
            </a:lvl5pPr>
            <a:lvl6pPr marL="457200" fontAlgn="base">
              <a:lnSpc>
                <a:spcPct val="90000"/>
              </a:lnSpc>
              <a:spcBef>
                <a:spcPct val="0"/>
              </a:spcBef>
              <a:spcAft>
                <a:spcPct val="0"/>
              </a:spcAft>
              <a:defRPr sz="2800" b="1">
                <a:solidFill>
                  <a:schemeClr val="bg1"/>
                </a:solidFill>
                <a:latin typeface="Arial" panose="020B0604020202020204" pitchFamily="34" charset="0"/>
              </a:defRPr>
            </a:lvl6pPr>
            <a:lvl7pPr marL="914400" fontAlgn="base">
              <a:lnSpc>
                <a:spcPct val="90000"/>
              </a:lnSpc>
              <a:spcBef>
                <a:spcPct val="0"/>
              </a:spcBef>
              <a:spcAft>
                <a:spcPct val="0"/>
              </a:spcAft>
              <a:defRPr sz="2800" b="1">
                <a:solidFill>
                  <a:schemeClr val="bg1"/>
                </a:solidFill>
                <a:latin typeface="Arial" panose="020B0604020202020204" pitchFamily="34" charset="0"/>
              </a:defRPr>
            </a:lvl7pPr>
            <a:lvl8pPr marL="1371600" fontAlgn="base">
              <a:lnSpc>
                <a:spcPct val="90000"/>
              </a:lnSpc>
              <a:spcBef>
                <a:spcPct val="0"/>
              </a:spcBef>
              <a:spcAft>
                <a:spcPct val="0"/>
              </a:spcAft>
              <a:defRPr sz="2800" b="1">
                <a:solidFill>
                  <a:schemeClr val="bg1"/>
                </a:solidFill>
                <a:latin typeface="Arial" panose="020B0604020202020204" pitchFamily="34" charset="0"/>
              </a:defRPr>
            </a:lvl8pPr>
            <a:lvl9pPr marL="1828800" fontAlgn="base">
              <a:lnSpc>
                <a:spcPct val="90000"/>
              </a:lnSpc>
              <a:spcBef>
                <a:spcPct val="0"/>
              </a:spcBef>
              <a:spcAft>
                <a:spcPct val="0"/>
              </a:spcAft>
              <a:defRPr sz="2800" b="1">
                <a:solidFill>
                  <a:schemeClr val="bg1"/>
                </a:solidFill>
                <a:latin typeface="Arial" panose="020B0604020202020204" pitchFamily="34" charset="0"/>
              </a:defRPr>
            </a:lvl9pPr>
          </a:lstStyle>
          <a:p>
            <a:pPr eaLnBrk="1" hangingPunct="1"/>
            <a:endParaRPr lang="en-US" altLang="en-US" baseline="30000"/>
          </a:p>
        </p:txBody>
      </p:sp>
      <p:sp>
        <p:nvSpPr>
          <p:cNvPr id="514055" name="Oval 7">
            <a:extLst>
              <a:ext uri="{FF2B5EF4-FFF2-40B4-BE49-F238E27FC236}">
                <a16:creationId xmlns:a16="http://schemas.microsoft.com/office/drawing/2014/main" id="{D5524749-F4E9-4D83-90BC-AD7CFBEA3D0E}"/>
              </a:ext>
            </a:extLst>
          </p:cNvPr>
          <p:cNvSpPr>
            <a:spLocks noChangeArrowheads="1"/>
          </p:cNvSpPr>
          <p:nvPr/>
        </p:nvSpPr>
        <p:spPr bwMode="auto">
          <a:xfrm>
            <a:off x="4343400" y="3581400"/>
            <a:ext cx="1219200" cy="533400"/>
          </a:xfrm>
          <a:prstGeom prst="ellipse">
            <a:avLst/>
          </a:prstGeom>
          <a:solidFill>
            <a:srgbClr val="FFFF99">
              <a:alpha val="55000"/>
            </a:srgbClr>
          </a:solidFill>
          <a:ln>
            <a:noFill/>
          </a:ln>
          <a:effectLst/>
          <a:extLst>
            <a:ext uri="{91240B29-F687-4F45-9708-019B960494DF}">
              <a14:hiddenLine xmlns:a14="http://schemas.microsoft.com/office/drawing/2010/main" w="25400"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056" name="Oval 8">
            <a:extLst>
              <a:ext uri="{FF2B5EF4-FFF2-40B4-BE49-F238E27FC236}">
                <a16:creationId xmlns:a16="http://schemas.microsoft.com/office/drawing/2014/main" id="{9A0518B3-AC14-43D8-A6DC-A24048643FDD}"/>
              </a:ext>
            </a:extLst>
          </p:cNvPr>
          <p:cNvSpPr>
            <a:spLocks noChangeArrowheads="1"/>
          </p:cNvSpPr>
          <p:nvPr/>
        </p:nvSpPr>
        <p:spPr bwMode="auto">
          <a:xfrm>
            <a:off x="6477000" y="3581400"/>
            <a:ext cx="1219200" cy="533400"/>
          </a:xfrm>
          <a:prstGeom prst="ellipse">
            <a:avLst/>
          </a:prstGeom>
          <a:solidFill>
            <a:srgbClr val="339966">
              <a:alpha val="55000"/>
            </a:srgbClr>
          </a:solidFill>
          <a:ln>
            <a:noFill/>
          </a:ln>
          <a:effectLst/>
          <a:extLst>
            <a:ext uri="{91240B29-F687-4F45-9708-019B960494DF}">
              <a14:hiddenLine xmlns:a14="http://schemas.microsoft.com/office/drawing/2010/main" w="25400"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057" name="Oval 9">
            <a:extLst>
              <a:ext uri="{FF2B5EF4-FFF2-40B4-BE49-F238E27FC236}">
                <a16:creationId xmlns:a16="http://schemas.microsoft.com/office/drawing/2014/main" id="{FE56B51F-2EE2-4FF9-A4C4-AF6C1EA61E13}"/>
              </a:ext>
            </a:extLst>
          </p:cNvPr>
          <p:cNvSpPr>
            <a:spLocks noChangeArrowheads="1"/>
          </p:cNvSpPr>
          <p:nvPr/>
        </p:nvSpPr>
        <p:spPr bwMode="auto">
          <a:xfrm>
            <a:off x="5257800" y="3505200"/>
            <a:ext cx="1600200" cy="609600"/>
          </a:xfrm>
          <a:prstGeom prst="ellipse">
            <a:avLst/>
          </a:prstGeom>
          <a:solidFill>
            <a:srgbClr val="CC99FF">
              <a:alpha val="66000"/>
            </a:srgbClr>
          </a:solidFill>
          <a:ln>
            <a:noFill/>
          </a:ln>
          <a:effectLst/>
          <a:extLst>
            <a:ext uri="{91240B29-F687-4F45-9708-019B960494DF}">
              <a14:hiddenLine xmlns:a14="http://schemas.microsoft.com/office/drawing/2010/main" w="25400"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a:t>Tracking</a:t>
            </a:r>
          </a:p>
        </p:txBody>
      </p:sp>
      <p:sp>
        <p:nvSpPr>
          <p:cNvPr id="514058" name="Oval 10">
            <a:extLst>
              <a:ext uri="{FF2B5EF4-FFF2-40B4-BE49-F238E27FC236}">
                <a16:creationId xmlns:a16="http://schemas.microsoft.com/office/drawing/2014/main" id="{9F5D392B-6A7F-497D-A409-72A60FA4710B}"/>
              </a:ext>
            </a:extLst>
          </p:cNvPr>
          <p:cNvSpPr>
            <a:spLocks noChangeArrowheads="1"/>
          </p:cNvSpPr>
          <p:nvPr/>
        </p:nvSpPr>
        <p:spPr bwMode="auto">
          <a:xfrm>
            <a:off x="6553200" y="4876800"/>
            <a:ext cx="1752600" cy="762000"/>
          </a:xfrm>
          <a:prstGeom prst="ellipse">
            <a:avLst/>
          </a:prstGeom>
          <a:solidFill>
            <a:srgbClr val="0000FF">
              <a:alpha val="34000"/>
            </a:srgbClr>
          </a:solidFill>
          <a:ln>
            <a:noFill/>
          </a:ln>
          <a:effectLst/>
          <a:extLst>
            <a:ext uri="{91240B29-F687-4F45-9708-019B960494DF}">
              <a14:hiddenLine xmlns:a14="http://schemas.microsoft.com/office/drawing/2010/main" w="25400"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a:t>Data Mining</a:t>
            </a:r>
          </a:p>
        </p:txBody>
      </p:sp>
      <p:sp>
        <p:nvSpPr>
          <p:cNvPr id="514059" name="Oval 11">
            <a:extLst>
              <a:ext uri="{FF2B5EF4-FFF2-40B4-BE49-F238E27FC236}">
                <a16:creationId xmlns:a16="http://schemas.microsoft.com/office/drawing/2014/main" id="{23820DE6-62FC-4894-868B-21EAF89A4ECF}"/>
              </a:ext>
            </a:extLst>
          </p:cNvPr>
          <p:cNvSpPr>
            <a:spLocks noChangeArrowheads="1"/>
          </p:cNvSpPr>
          <p:nvPr/>
        </p:nvSpPr>
        <p:spPr bwMode="auto">
          <a:xfrm>
            <a:off x="1828800" y="4343400"/>
            <a:ext cx="1752600" cy="762000"/>
          </a:xfrm>
          <a:prstGeom prst="ellipse">
            <a:avLst/>
          </a:prstGeom>
          <a:noFill/>
          <a:ln>
            <a:noFill/>
          </a:ln>
          <a:effectLst/>
          <a:extLst>
            <a:ext uri="{909E8E84-426E-40DD-AFC4-6F175D3DCCD1}">
              <a14:hiddenFill xmlns:a14="http://schemas.microsoft.com/office/drawing/2010/main">
                <a:solidFill>
                  <a:srgbClr val="0000FF">
                    <a:alpha val="34000"/>
                  </a:srgbClr>
                </a:solidFill>
              </a14:hiddenFill>
            </a:ext>
            <a:ext uri="{91240B29-F687-4F45-9708-019B960494DF}">
              <a14:hiddenLine xmlns:a14="http://schemas.microsoft.com/office/drawing/2010/main" w="25400"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dirty="0"/>
              <a:t>Correlation</a:t>
            </a:r>
          </a:p>
        </p:txBody>
      </p:sp>
      <p:sp>
        <p:nvSpPr>
          <p:cNvPr id="514060" name="Oval 12">
            <a:extLst>
              <a:ext uri="{FF2B5EF4-FFF2-40B4-BE49-F238E27FC236}">
                <a16:creationId xmlns:a16="http://schemas.microsoft.com/office/drawing/2014/main" id="{865D6E78-DE81-4900-ADF7-DEB9679E1546}"/>
              </a:ext>
            </a:extLst>
          </p:cNvPr>
          <p:cNvSpPr>
            <a:spLocks noChangeArrowheads="1"/>
          </p:cNvSpPr>
          <p:nvPr/>
        </p:nvSpPr>
        <p:spPr bwMode="auto">
          <a:xfrm>
            <a:off x="1752600" y="3429000"/>
            <a:ext cx="1752600" cy="762000"/>
          </a:xfrm>
          <a:prstGeom prst="ellipse">
            <a:avLst/>
          </a:prstGeom>
          <a:noFill/>
          <a:ln>
            <a:noFill/>
          </a:ln>
          <a:effectLst/>
          <a:extLst>
            <a:ext uri="{909E8E84-426E-40DD-AFC4-6F175D3DCCD1}">
              <a14:hiddenFill xmlns:a14="http://schemas.microsoft.com/office/drawing/2010/main">
                <a:solidFill>
                  <a:srgbClr val="0000FF">
                    <a:alpha val="34000"/>
                  </a:srgbClr>
                </a:solidFill>
              </a14:hiddenFill>
            </a:ext>
            <a:ext uri="{91240B29-F687-4F45-9708-019B960494DF}">
              <a14:hiddenLine xmlns:a14="http://schemas.microsoft.com/office/drawing/2010/main" w="25400"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en-US"/>
              <a:t>Planning</a:t>
            </a:r>
          </a:p>
        </p:txBody>
      </p:sp>
      <p:sp>
        <p:nvSpPr>
          <p:cNvPr id="514061" name="Line 13">
            <a:extLst>
              <a:ext uri="{FF2B5EF4-FFF2-40B4-BE49-F238E27FC236}">
                <a16:creationId xmlns:a16="http://schemas.microsoft.com/office/drawing/2014/main" id="{221935F8-D951-4483-989C-53715A44998F}"/>
              </a:ext>
            </a:extLst>
          </p:cNvPr>
          <p:cNvSpPr>
            <a:spLocks noChangeShapeType="1"/>
          </p:cNvSpPr>
          <p:nvPr/>
        </p:nvSpPr>
        <p:spPr bwMode="auto">
          <a:xfrm flipV="1">
            <a:off x="3429000" y="3886200"/>
            <a:ext cx="1143000" cy="838200"/>
          </a:xfrm>
          <a:prstGeom prst="line">
            <a:avLst/>
          </a:prstGeom>
          <a:noFill/>
          <a:ln w="25400">
            <a:solidFill>
              <a:schemeClr val="tx1"/>
            </a:solidFill>
            <a:round/>
            <a:headEnd/>
            <a:tailEnd type="arrow"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14062" name="Oval 14">
            <a:extLst>
              <a:ext uri="{FF2B5EF4-FFF2-40B4-BE49-F238E27FC236}">
                <a16:creationId xmlns:a16="http://schemas.microsoft.com/office/drawing/2014/main" id="{211CD72B-37A5-4CF5-83AF-B7EE7549B1E3}"/>
              </a:ext>
            </a:extLst>
          </p:cNvPr>
          <p:cNvSpPr>
            <a:spLocks noChangeArrowheads="1"/>
          </p:cNvSpPr>
          <p:nvPr/>
        </p:nvSpPr>
        <p:spPr bwMode="auto">
          <a:xfrm>
            <a:off x="8229600" y="3733800"/>
            <a:ext cx="1752600" cy="762000"/>
          </a:xfrm>
          <a:prstGeom prst="ellipse">
            <a:avLst/>
          </a:prstGeom>
          <a:noFill/>
          <a:ln>
            <a:noFill/>
          </a:ln>
          <a:effectLst/>
          <a:extLst>
            <a:ext uri="{909E8E84-426E-40DD-AFC4-6F175D3DCCD1}">
              <a14:hiddenFill xmlns:a14="http://schemas.microsoft.com/office/drawing/2010/main">
                <a:solidFill>
                  <a:srgbClr val="0000FF">
                    <a:alpha val="34000"/>
                  </a:srgbClr>
                </a:solidFill>
              </a14:hiddenFill>
            </a:ext>
            <a:ext uri="{91240B29-F687-4F45-9708-019B960494DF}">
              <a14:hiddenLine xmlns:a14="http://schemas.microsoft.com/office/drawing/2010/main" w="25400"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en-US"/>
              <a:t>  Complex Event</a:t>
            </a:r>
          </a:p>
          <a:p>
            <a:pPr algn="l"/>
            <a:r>
              <a:rPr lang="en-US" altLang="en-US"/>
              <a:t>  Processing</a:t>
            </a:r>
          </a:p>
        </p:txBody>
      </p:sp>
      <p:sp>
        <p:nvSpPr>
          <p:cNvPr id="514063" name="Line 15">
            <a:extLst>
              <a:ext uri="{FF2B5EF4-FFF2-40B4-BE49-F238E27FC236}">
                <a16:creationId xmlns:a16="http://schemas.microsoft.com/office/drawing/2014/main" id="{80EF25A6-A06A-4F99-8118-1105729B9984}"/>
              </a:ext>
            </a:extLst>
          </p:cNvPr>
          <p:cNvSpPr>
            <a:spLocks noChangeShapeType="1"/>
          </p:cNvSpPr>
          <p:nvPr/>
        </p:nvSpPr>
        <p:spPr bwMode="auto">
          <a:xfrm flipH="1">
            <a:off x="7467600" y="3581400"/>
            <a:ext cx="1143000" cy="304800"/>
          </a:xfrm>
          <a:prstGeom prst="line">
            <a:avLst/>
          </a:prstGeom>
          <a:noFill/>
          <a:ln w="25400">
            <a:solidFill>
              <a:schemeClr val="tx1"/>
            </a:solidFill>
            <a:round/>
            <a:headEnd/>
            <a:tailEnd type="arrow"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14064" name="Oval 16">
            <a:extLst>
              <a:ext uri="{FF2B5EF4-FFF2-40B4-BE49-F238E27FC236}">
                <a16:creationId xmlns:a16="http://schemas.microsoft.com/office/drawing/2014/main" id="{C66FD1AE-6FD1-42E3-95E9-342E5BE4222C}"/>
              </a:ext>
            </a:extLst>
          </p:cNvPr>
          <p:cNvSpPr>
            <a:spLocks noChangeArrowheads="1"/>
          </p:cNvSpPr>
          <p:nvPr/>
        </p:nvSpPr>
        <p:spPr bwMode="auto">
          <a:xfrm>
            <a:off x="1752600" y="1981200"/>
            <a:ext cx="1600200" cy="609600"/>
          </a:xfrm>
          <a:prstGeom prst="ellipse">
            <a:avLst/>
          </a:prstGeom>
          <a:noFill/>
          <a:ln>
            <a:noFill/>
          </a:ln>
          <a:effectLst/>
          <a:extLst>
            <a:ext uri="{909E8E84-426E-40DD-AFC4-6F175D3DCCD1}">
              <a14:hiddenFill xmlns:a14="http://schemas.microsoft.com/office/drawing/2010/main">
                <a:solidFill>
                  <a:srgbClr val="CC99FF">
                    <a:alpha val="66000"/>
                  </a:srgbClr>
                </a:solidFill>
              </a14:hiddenFill>
            </a:ext>
            <a:ext uri="{91240B29-F687-4F45-9708-019B960494DF}">
              <a14:hiddenLine xmlns:a14="http://schemas.microsoft.com/office/drawing/2010/main" w="25400"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en-US"/>
              <a:t>Processing</a:t>
            </a:r>
          </a:p>
          <a:p>
            <a:pPr algn="l"/>
            <a:r>
              <a:rPr lang="en-US" altLang="en-US"/>
              <a:t>Management</a:t>
            </a:r>
          </a:p>
        </p:txBody>
      </p:sp>
      <p:sp>
        <p:nvSpPr>
          <p:cNvPr id="514065" name="Oval 17">
            <a:extLst>
              <a:ext uri="{FF2B5EF4-FFF2-40B4-BE49-F238E27FC236}">
                <a16:creationId xmlns:a16="http://schemas.microsoft.com/office/drawing/2014/main" id="{330A40EC-497B-4ACB-867E-0AF7BB769850}"/>
              </a:ext>
            </a:extLst>
          </p:cNvPr>
          <p:cNvSpPr>
            <a:spLocks noChangeArrowheads="1"/>
          </p:cNvSpPr>
          <p:nvPr/>
        </p:nvSpPr>
        <p:spPr bwMode="auto">
          <a:xfrm>
            <a:off x="4038600" y="2209800"/>
            <a:ext cx="1524000" cy="533400"/>
          </a:xfrm>
          <a:prstGeom prst="ellipse">
            <a:avLst/>
          </a:prstGeom>
          <a:solidFill>
            <a:srgbClr val="FF0066">
              <a:alpha val="25999"/>
            </a:srgbClr>
          </a:solidFill>
          <a:ln>
            <a:noFill/>
          </a:ln>
          <a:effectLst/>
          <a:extLst>
            <a:ext uri="{91240B29-F687-4F45-9708-019B960494DF}">
              <a14:hiddenLine xmlns:a14="http://schemas.microsoft.com/office/drawing/2010/main" w="25400"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066" name="Oval 18">
            <a:extLst>
              <a:ext uri="{FF2B5EF4-FFF2-40B4-BE49-F238E27FC236}">
                <a16:creationId xmlns:a16="http://schemas.microsoft.com/office/drawing/2014/main" id="{959A758C-19BA-48C0-BAA5-E5AE0BC1DF93}"/>
              </a:ext>
            </a:extLst>
          </p:cNvPr>
          <p:cNvSpPr>
            <a:spLocks noChangeArrowheads="1"/>
          </p:cNvSpPr>
          <p:nvPr/>
        </p:nvSpPr>
        <p:spPr bwMode="auto">
          <a:xfrm>
            <a:off x="6477000" y="2209800"/>
            <a:ext cx="1600200" cy="533400"/>
          </a:xfrm>
          <a:prstGeom prst="ellipse">
            <a:avLst/>
          </a:prstGeom>
          <a:solidFill>
            <a:srgbClr val="00FF00">
              <a:alpha val="33000"/>
            </a:srgbClr>
          </a:solidFill>
          <a:ln>
            <a:noFill/>
          </a:ln>
          <a:effectLst/>
          <a:extLst>
            <a:ext uri="{91240B29-F687-4F45-9708-019B960494DF}">
              <a14:hiddenLine xmlns:a14="http://schemas.microsoft.com/office/drawing/2010/main" w="25400"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067" name="Oval 19">
            <a:extLst>
              <a:ext uri="{FF2B5EF4-FFF2-40B4-BE49-F238E27FC236}">
                <a16:creationId xmlns:a16="http://schemas.microsoft.com/office/drawing/2014/main" id="{5AC77E13-3D2A-4DAC-96AE-DA13CCDA6B00}"/>
              </a:ext>
            </a:extLst>
          </p:cNvPr>
          <p:cNvSpPr>
            <a:spLocks noChangeArrowheads="1"/>
          </p:cNvSpPr>
          <p:nvPr/>
        </p:nvSpPr>
        <p:spPr bwMode="auto">
          <a:xfrm>
            <a:off x="5181600" y="1905000"/>
            <a:ext cx="1752600" cy="609600"/>
          </a:xfrm>
          <a:prstGeom prst="ellipse">
            <a:avLst/>
          </a:prstGeom>
          <a:solidFill>
            <a:srgbClr val="FF6600">
              <a:alpha val="66000"/>
            </a:srgbClr>
          </a:solidFill>
          <a:ln>
            <a:noFill/>
          </a:ln>
          <a:effectLst/>
          <a:extLst>
            <a:ext uri="{91240B29-F687-4F45-9708-019B960494DF}">
              <a14:hiddenLine xmlns:a14="http://schemas.microsoft.com/office/drawing/2010/main" w="25400"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p:txBody>
      </p:sp>
      <p:sp>
        <p:nvSpPr>
          <p:cNvPr id="514068" name="Oval 20">
            <a:extLst>
              <a:ext uri="{FF2B5EF4-FFF2-40B4-BE49-F238E27FC236}">
                <a16:creationId xmlns:a16="http://schemas.microsoft.com/office/drawing/2014/main" id="{833FE023-71BF-4B11-9438-B8C828814192}"/>
              </a:ext>
            </a:extLst>
          </p:cNvPr>
          <p:cNvSpPr>
            <a:spLocks noChangeArrowheads="1"/>
          </p:cNvSpPr>
          <p:nvPr/>
        </p:nvSpPr>
        <p:spPr bwMode="auto">
          <a:xfrm>
            <a:off x="5181600" y="2286000"/>
            <a:ext cx="1828800" cy="609600"/>
          </a:xfrm>
          <a:prstGeom prst="ellipse">
            <a:avLst/>
          </a:prstGeom>
          <a:solidFill>
            <a:srgbClr val="CC99FF">
              <a:alpha val="66000"/>
            </a:srgbClr>
          </a:solidFill>
          <a:ln>
            <a:noFill/>
          </a:ln>
          <a:effectLst/>
          <a:extLst>
            <a:ext uri="{91240B29-F687-4F45-9708-019B960494DF}">
              <a14:hiddenLine xmlns:a14="http://schemas.microsoft.com/office/drawing/2010/main" w="25400"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p:txBody>
      </p:sp>
      <p:sp>
        <p:nvSpPr>
          <p:cNvPr id="514069" name="Oval 21">
            <a:extLst>
              <a:ext uri="{FF2B5EF4-FFF2-40B4-BE49-F238E27FC236}">
                <a16:creationId xmlns:a16="http://schemas.microsoft.com/office/drawing/2014/main" id="{6F9BD02B-BA6E-46B4-AC26-80C89AEE9222}"/>
              </a:ext>
            </a:extLst>
          </p:cNvPr>
          <p:cNvSpPr>
            <a:spLocks noChangeArrowheads="1"/>
          </p:cNvSpPr>
          <p:nvPr/>
        </p:nvSpPr>
        <p:spPr bwMode="auto">
          <a:xfrm>
            <a:off x="1752600" y="1066800"/>
            <a:ext cx="1600200" cy="609600"/>
          </a:xfrm>
          <a:prstGeom prst="ellipse">
            <a:avLst/>
          </a:prstGeom>
          <a:noFill/>
          <a:ln>
            <a:noFill/>
          </a:ln>
          <a:effectLst/>
          <a:extLst>
            <a:ext uri="{909E8E84-426E-40DD-AFC4-6F175D3DCCD1}">
              <a14:hiddenFill xmlns:a14="http://schemas.microsoft.com/office/drawing/2010/main">
                <a:solidFill>
                  <a:srgbClr val="CC99FF">
                    <a:alpha val="66000"/>
                  </a:srgbClr>
                </a:solidFill>
              </a14:hiddenFill>
            </a:ext>
            <a:ext uri="{91240B29-F687-4F45-9708-019B960494DF}">
              <a14:hiddenLine xmlns:a14="http://schemas.microsoft.com/office/drawing/2010/main" w="25400"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en-US"/>
              <a:t>Sensor</a:t>
            </a:r>
          </a:p>
          <a:p>
            <a:pPr algn="l"/>
            <a:r>
              <a:rPr lang="en-US" altLang="en-US"/>
              <a:t>Management</a:t>
            </a:r>
          </a:p>
        </p:txBody>
      </p:sp>
      <p:sp>
        <p:nvSpPr>
          <p:cNvPr id="514070" name="Line 22">
            <a:extLst>
              <a:ext uri="{FF2B5EF4-FFF2-40B4-BE49-F238E27FC236}">
                <a16:creationId xmlns:a16="http://schemas.microsoft.com/office/drawing/2014/main" id="{2EE63ACA-772A-4752-AC78-514B208924B3}"/>
              </a:ext>
            </a:extLst>
          </p:cNvPr>
          <p:cNvSpPr>
            <a:spLocks noChangeShapeType="1"/>
          </p:cNvSpPr>
          <p:nvPr/>
        </p:nvSpPr>
        <p:spPr bwMode="auto">
          <a:xfrm flipV="1">
            <a:off x="3200400" y="2590800"/>
            <a:ext cx="1447800" cy="1219200"/>
          </a:xfrm>
          <a:prstGeom prst="line">
            <a:avLst/>
          </a:prstGeom>
          <a:noFill/>
          <a:ln w="25400">
            <a:solidFill>
              <a:schemeClr val="tx1"/>
            </a:solidFill>
            <a:round/>
            <a:headEnd/>
            <a:tailEnd type="arrow"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14071" name="Line 23">
            <a:extLst>
              <a:ext uri="{FF2B5EF4-FFF2-40B4-BE49-F238E27FC236}">
                <a16:creationId xmlns:a16="http://schemas.microsoft.com/office/drawing/2014/main" id="{D910E412-9B81-4522-8722-EB3EAC1D0F71}"/>
              </a:ext>
            </a:extLst>
          </p:cNvPr>
          <p:cNvSpPr>
            <a:spLocks noChangeShapeType="1"/>
          </p:cNvSpPr>
          <p:nvPr/>
        </p:nvSpPr>
        <p:spPr bwMode="auto">
          <a:xfrm>
            <a:off x="3505200" y="2133600"/>
            <a:ext cx="1905000" cy="457200"/>
          </a:xfrm>
          <a:prstGeom prst="line">
            <a:avLst/>
          </a:prstGeom>
          <a:noFill/>
          <a:ln w="25400">
            <a:solidFill>
              <a:schemeClr val="tx1"/>
            </a:solidFill>
            <a:round/>
            <a:headEnd/>
            <a:tailEnd type="arrow"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14072" name="Line 24">
            <a:extLst>
              <a:ext uri="{FF2B5EF4-FFF2-40B4-BE49-F238E27FC236}">
                <a16:creationId xmlns:a16="http://schemas.microsoft.com/office/drawing/2014/main" id="{5959E4AA-27F6-4309-B701-6F664F3382B1}"/>
              </a:ext>
            </a:extLst>
          </p:cNvPr>
          <p:cNvSpPr>
            <a:spLocks noChangeShapeType="1"/>
          </p:cNvSpPr>
          <p:nvPr/>
        </p:nvSpPr>
        <p:spPr bwMode="auto">
          <a:xfrm>
            <a:off x="3429000" y="1295400"/>
            <a:ext cx="2057400" cy="914400"/>
          </a:xfrm>
          <a:prstGeom prst="line">
            <a:avLst/>
          </a:prstGeom>
          <a:noFill/>
          <a:ln w="25400">
            <a:solidFill>
              <a:schemeClr val="tx1"/>
            </a:solidFill>
            <a:round/>
            <a:headEnd/>
            <a:tailEnd type="arrow"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14073" name="Oval 25">
            <a:extLst>
              <a:ext uri="{FF2B5EF4-FFF2-40B4-BE49-F238E27FC236}">
                <a16:creationId xmlns:a16="http://schemas.microsoft.com/office/drawing/2014/main" id="{0EC47484-EEF3-4F98-B068-5347F88175F3}"/>
              </a:ext>
            </a:extLst>
          </p:cNvPr>
          <p:cNvSpPr>
            <a:spLocks noChangeArrowheads="1"/>
          </p:cNvSpPr>
          <p:nvPr/>
        </p:nvSpPr>
        <p:spPr bwMode="auto">
          <a:xfrm>
            <a:off x="8305800" y="1752600"/>
            <a:ext cx="1752600" cy="762000"/>
          </a:xfrm>
          <a:prstGeom prst="ellipse">
            <a:avLst/>
          </a:prstGeom>
          <a:noFill/>
          <a:ln>
            <a:noFill/>
          </a:ln>
          <a:effectLst/>
          <a:extLst>
            <a:ext uri="{909E8E84-426E-40DD-AFC4-6F175D3DCCD1}">
              <a14:hiddenFill xmlns:a14="http://schemas.microsoft.com/office/drawing/2010/main">
                <a:solidFill>
                  <a:srgbClr val="0000FF">
                    <a:alpha val="34000"/>
                  </a:srgbClr>
                </a:solidFill>
              </a14:hiddenFill>
            </a:ext>
            <a:ext uri="{91240B29-F687-4F45-9708-019B960494DF}">
              <a14:hiddenLine xmlns:a14="http://schemas.microsoft.com/office/drawing/2010/main" w="25400"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a:t>Control</a:t>
            </a:r>
          </a:p>
        </p:txBody>
      </p:sp>
      <p:sp>
        <p:nvSpPr>
          <p:cNvPr id="514074" name="Line 26">
            <a:extLst>
              <a:ext uri="{FF2B5EF4-FFF2-40B4-BE49-F238E27FC236}">
                <a16:creationId xmlns:a16="http://schemas.microsoft.com/office/drawing/2014/main" id="{647A6B6D-83C0-4CD5-BDB8-7E40780E0339}"/>
              </a:ext>
            </a:extLst>
          </p:cNvPr>
          <p:cNvSpPr>
            <a:spLocks noChangeShapeType="1"/>
          </p:cNvSpPr>
          <p:nvPr/>
        </p:nvSpPr>
        <p:spPr bwMode="auto">
          <a:xfrm flipH="1">
            <a:off x="7391400" y="2133600"/>
            <a:ext cx="1219200" cy="304800"/>
          </a:xfrm>
          <a:prstGeom prst="line">
            <a:avLst/>
          </a:prstGeom>
          <a:noFill/>
          <a:ln w="25400">
            <a:solidFill>
              <a:schemeClr val="tx1"/>
            </a:solidFill>
            <a:round/>
            <a:headEnd/>
            <a:tailEnd type="arrow"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14075" name="Oval 27">
            <a:extLst>
              <a:ext uri="{FF2B5EF4-FFF2-40B4-BE49-F238E27FC236}">
                <a16:creationId xmlns:a16="http://schemas.microsoft.com/office/drawing/2014/main" id="{DEABDC26-FA53-4276-8B02-5E9EFA600BF0}"/>
              </a:ext>
            </a:extLst>
          </p:cNvPr>
          <p:cNvSpPr>
            <a:spLocks noChangeArrowheads="1"/>
          </p:cNvSpPr>
          <p:nvPr/>
        </p:nvSpPr>
        <p:spPr bwMode="auto">
          <a:xfrm>
            <a:off x="8458200" y="3124200"/>
            <a:ext cx="1752600" cy="762000"/>
          </a:xfrm>
          <a:prstGeom prst="ellipse">
            <a:avLst/>
          </a:prstGeom>
          <a:noFill/>
          <a:ln>
            <a:noFill/>
          </a:ln>
          <a:effectLst/>
          <a:extLst>
            <a:ext uri="{909E8E84-426E-40DD-AFC4-6F175D3DCCD1}">
              <a14:hiddenFill xmlns:a14="http://schemas.microsoft.com/office/drawing/2010/main">
                <a:solidFill>
                  <a:srgbClr val="0000FF">
                    <a:alpha val="34000"/>
                  </a:srgbClr>
                </a:solidFill>
              </a14:hiddenFill>
            </a:ext>
            <a:ext uri="{91240B29-F687-4F45-9708-019B960494DF}">
              <a14:hiddenLine xmlns:a14="http://schemas.microsoft.com/office/drawing/2010/main" w="25400"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a:t>Estimation</a:t>
            </a:r>
          </a:p>
        </p:txBody>
      </p:sp>
      <p:sp>
        <p:nvSpPr>
          <p:cNvPr id="514076" name="Oval 28">
            <a:extLst>
              <a:ext uri="{FF2B5EF4-FFF2-40B4-BE49-F238E27FC236}">
                <a16:creationId xmlns:a16="http://schemas.microsoft.com/office/drawing/2014/main" id="{47B8136B-B33A-47E3-86DA-F4D5ED124BB4}"/>
              </a:ext>
            </a:extLst>
          </p:cNvPr>
          <p:cNvSpPr>
            <a:spLocks noChangeArrowheads="1"/>
          </p:cNvSpPr>
          <p:nvPr/>
        </p:nvSpPr>
        <p:spPr bwMode="auto">
          <a:xfrm>
            <a:off x="8382000" y="4648200"/>
            <a:ext cx="1752600" cy="762000"/>
          </a:xfrm>
          <a:prstGeom prst="ellipse">
            <a:avLst/>
          </a:prstGeom>
          <a:noFill/>
          <a:ln>
            <a:noFill/>
          </a:ln>
          <a:effectLst/>
          <a:extLst>
            <a:ext uri="{909E8E84-426E-40DD-AFC4-6F175D3DCCD1}">
              <a14:hiddenFill xmlns:a14="http://schemas.microsoft.com/office/drawing/2010/main">
                <a:solidFill>
                  <a:srgbClr val="0000FF">
                    <a:alpha val="34000"/>
                  </a:srgbClr>
                </a:solidFill>
              </a14:hiddenFill>
            </a:ext>
            <a:ext uri="{91240B29-F687-4F45-9708-019B960494DF}">
              <a14:hiddenLine xmlns:a14="http://schemas.microsoft.com/office/drawing/2010/main" w="25400"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en-US"/>
              <a:t>Event Stream</a:t>
            </a:r>
          </a:p>
          <a:p>
            <a:pPr algn="l"/>
            <a:r>
              <a:rPr lang="en-US" altLang="en-US"/>
              <a:t>Processing</a:t>
            </a:r>
          </a:p>
        </p:txBody>
      </p:sp>
      <p:sp>
        <p:nvSpPr>
          <p:cNvPr id="514077" name="Line 29">
            <a:extLst>
              <a:ext uri="{FF2B5EF4-FFF2-40B4-BE49-F238E27FC236}">
                <a16:creationId xmlns:a16="http://schemas.microsoft.com/office/drawing/2014/main" id="{8B4AA6F6-0D51-4236-A90D-3E5B4BCDADC8}"/>
              </a:ext>
            </a:extLst>
          </p:cNvPr>
          <p:cNvSpPr>
            <a:spLocks noChangeShapeType="1"/>
          </p:cNvSpPr>
          <p:nvPr/>
        </p:nvSpPr>
        <p:spPr bwMode="auto">
          <a:xfrm flipH="1" flipV="1">
            <a:off x="8077200" y="4191000"/>
            <a:ext cx="609600" cy="685800"/>
          </a:xfrm>
          <a:prstGeom prst="line">
            <a:avLst/>
          </a:prstGeom>
          <a:noFill/>
          <a:ln w="25400">
            <a:solidFill>
              <a:schemeClr val="tx1"/>
            </a:solidFill>
            <a:round/>
            <a:headEnd/>
            <a:tailEnd type="arrow"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14078" name="Rectangle 30">
            <a:extLst>
              <a:ext uri="{FF2B5EF4-FFF2-40B4-BE49-F238E27FC236}">
                <a16:creationId xmlns:a16="http://schemas.microsoft.com/office/drawing/2014/main" id="{87139DDD-3519-4614-8C30-AF4B7203191E}"/>
              </a:ext>
            </a:extLst>
          </p:cNvPr>
          <p:cNvSpPr>
            <a:spLocks noGrp="1" noChangeArrowheads="1"/>
          </p:cNvSpPr>
          <p:nvPr>
            <p:ph type="title"/>
          </p:nvPr>
        </p:nvSpPr>
        <p:spPr>
          <a:xfrm>
            <a:off x="1924050" y="209550"/>
            <a:ext cx="8743950" cy="533400"/>
          </a:xfrm>
          <a:noFill/>
          <a:ln/>
        </p:spPr>
        <p:txBody>
          <a:bodyPr>
            <a:normAutofit fontScale="90000"/>
          </a:bodyPr>
          <a:lstStyle/>
          <a:p>
            <a:r>
              <a:rPr lang="en-US" altLang="en-US" dirty="0"/>
              <a:t>A Vocabulary of Confusion  (Work in Progress)</a:t>
            </a:r>
          </a:p>
        </p:txBody>
      </p:sp>
      <p:sp>
        <p:nvSpPr>
          <p:cNvPr id="514080" name="Rectangle 32">
            <a:extLst>
              <a:ext uri="{FF2B5EF4-FFF2-40B4-BE49-F238E27FC236}">
                <a16:creationId xmlns:a16="http://schemas.microsoft.com/office/drawing/2014/main" id="{730EE9E2-72FA-4E91-B86E-2D4834640B64}"/>
              </a:ext>
            </a:extLst>
          </p:cNvPr>
          <p:cNvSpPr>
            <a:spLocks noChangeArrowheads="1"/>
          </p:cNvSpPr>
          <p:nvPr/>
        </p:nvSpPr>
        <p:spPr bwMode="auto">
          <a:xfrm>
            <a:off x="4876800" y="4038600"/>
            <a:ext cx="3276600" cy="152400"/>
          </a:xfrm>
          <a:prstGeom prst="rect">
            <a:avLst/>
          </a:prstGeom>
          <a:solidFill>
            <a:srgbClr val="99FF99">
              <a:alpha val="66000"/>
            </a:srgbClr>
          </a:solidFill>
          <a:ln>
            <a:noFill/>
          </a:ln>
          <a:effectLst/>
          <a:extLst>
            <a:ext uri="{91240B29-F687-4F45-9708-019B960494DF}">
              <a14:hiddenLine xmlns:a14="http://schemas.microsoft.com/office/drawing/2010/main" w="3175" algn="ctr">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081" name="Rectangle 33">
            <a:extLst>
              <a:ext uri="{FF2B5EF4-FFF2-40B4-BE49-F238E27FC236}">
                <a16:creationId xmlns:a16="http://schemas.microsoft.com/office/drawing/2014/main" id="{E9432B2B-5F94-4251-B679-A3C0FF084334}"/>
              </a:ext>
            </a:extLst>
          </p:cNvPr>
          <p:cNvSpPr>
            <a:spLocks noChangeArrowheads="1"/>
          </p:cNvSpPr>
          <p:nvPr/>
        </p:nvSpPr>
        <p:spPr bwMode="auto">
          <a:xfrm>
            <a:off x="4724400" y="3962400"/>
            <a:ext cx="3657600" cy="152400"/>
          </a:xfrm>
          <a:prstGeom prst="rect">
            <a:avLst/>
          </a:prstGeom>
          <a:solidFill>
            <a:srgbClr val="FFFFFF">
              <a:alpha val="53000"/>
            </a:srgbClr>
          </a:solidFill>
          <a:ln>
            <a:noFill/>
          </a:ln>
          <a:effectLst/>
          <a:extLst>
            <a:ext uri="{91240B29-F687-4F45-9708-019B960494DF}">
              <a14:hiddenLine xmlns:a14="http://schemas.microsoft.com/office/drawing/2010/main" w="3175" algn="ctr">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082" name="Line 34">
            <a:extLst>
              <a:ext uri="{FF2B5EF4-FFF2-40B4-BE49-F238E27FC236}">
                <a16:creationId xmlns:a16="http://schemas.microsoft.com/office/drawing/2014/main" id="{E0668F58-81AB-43EB-98C7-3FE0D5B623E0}"/>
              </a:ext>
            </a:extLst>
          </p:cNvPr>
          <p:cNvSpPr>
            <a:spLocks noChangeShapeType="1"/>
          </p:cNvSpPr>
          <p:nvPr/>
        </p:nvSpPr>
        <p:spPr bwMode="auto">
          <a:xfrm flipH="1">
            <a:off x="8077200" y="3962400"/>
            <a:ext cx="533400" cy="76200"/>
          </a:xfrm>
          <a:prstGeom prst="line">
            <a:avLst/>
          </a:prstGeom>
          <a:noFill/>
          <a:ln w="25400">
            <a:solidFill>
              <a:schemeClr val="tx1"/>
            </a:solidFill>
            <a:round/>
            <a:headEnd/>
            <a:tailEnd type="arrow"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14083" name="Rectangle 35">
            <a:extLst>
              <a:ext uri="{FF2B5EF4-FFF2-40B4-BE49-F238E27FC236}">
                <a16:creationId xmlns:a16="http://schemas.microsoft.com/office/drawing/2014/main" id="{99A12C63-9A8E-4DFA-8802-D95E068D9016}"/>
              </a:ext>
            </a:extLst>
          </p:cNvPr>
          <p:cNvSpPr>
            <a:spLocks noChangeArrowheads="1"/>
          </p:cNvSpPr>
          <p:nvPr/>
        </p:nvSpPr>
        <p:spPr bwMode="auto">
          <a:xfrm>
            <a:off x="1905000" y="6096000"/>
            <a:ext cx="65532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en-US" sz="1400"/>
              <a:t>Adapted from:  Steinberg, A., &amp; Bowman, C.,  CRC Press,  2001</a:t>
            </a:r>
          </a:p>
        </p:txBody>
      </p:sp>
      <p:sp>
        <p:nvSpPr>
          <p:cNvPr id="514085" name="AutoShape 37">
            <a:hlinkClick r:id="" action="ppaction://hlinkshowjump?jump=lastslideviewed" highlightClick="1"/>
            <a:extLst>
              <a:ext uri="{FF2B5EF4-FFF2-40B4-BE49-F238E27FC236}">
                <a16:creationId xmlns:a16="http://schemas.microsoft.com/office/drawing/2014/main" id="{2F17A9F0-E82A-4086-8A4F-3721A996462E}"/>
              </a:ext>
            </a:extLst>
          </p:cNvPr>
          <p:cNvSpPr>
            <a:spLocks noChangeArrowheads="1"/>
          </p:cNvSpPr>
          <p:nvPr/>
        </p:nvSpPr>
        <p:spPr bwMode="auto">
          <a:xfrm>
            <a:off x="9982200" y="5791200"/>
            <a:ext cx="457200" cy="457200"/>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 name="Slide Number Placeholder 1"/>
          <p:cNvSpPr>
            <a:spLocks noGrp="1"/>
          </p:cNvSpPr>
          <p:nvPr>
            <p:ph type="sldNum" sz="quarter" idx="12"/>
          </p:nvPr>
        </p:nvSpPr>
        <p:spPr/>
        <p:txBody>
          <a:bodyPr/>
          <a:lstStyle/>
          <a:p>
            <a:fld id="{D8322B85-D71E-48EA-96E8-2A04F3F0AD50}" type="slidenum">
              <a:rPr lang="en-US" smtClean="0"/>
              <a:t>11</a:t>
            </a:fld>
            <a:endParaRPr lang="en-US"/>
          </a:p>
        </p:txBody>
      </p:sp>
    </p:spTree>
    <p:extLst>
      <p:ext uri="{BB962C8B-B14F-4D97-AF65-F5344CB8AC3E}">
        <p14:creationId xmlns:p14="http://schemas.microsoft.com/office/powerpoint/2010/main" val="349821015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88467" y="2299581"/>
            <a:ext cx="6509442" cy="1107996"/>
          </a:xfrm>
          <a:prstGeom prst="rect">
            <a:avLst/>
          </a:prstGeom>
          <a:noFill/>
        </p:spPr>
        <p:txBody>
          <a:bodyPr wrap="square" rtlCol="0">
            <a:spAutoFit/>
          </a:bodyPr>
          <a:lstStyle/>
          <a:p>
            <a:r>
              <a:rPr lang="en-US" sz="6600" dirty="0">
                <a:solidFill>
                  <a:schemeClr val="tx1">
                    <a:lumMod val="65000"/>
                    <a:lumOff val="35000"/>
                  </a:schemeClr>
                </a:solidFill>
              </a:rPr>
              <a:t>Internet of things</a:t>
            </a:r>
          </a:p>
        </p:txBody>
      </p:sp>
      <p:cxnSp>
        <p:nvCxnSpPr>
          <p:cNvPr id="6" name="Straight Connector 5"/>
          <p:cNvCxnSpPr/>
          <p:nvPr/>
        </p:nvCxnSpPr>
        <p:spPr>
          <a:xfrm>
            <a:off x="2299580" y="3534325"/>
            <a:ext cx="7487216" cy="0"/>
          </a:xfrm>
          <a:prstGeom prst="line">
            <a:avLst/>
          </a:prstGeom>
          <a:ln w="571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77532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0" y="-1"/>
            <a:ext cx="7258050" cy="1314450"/>
          </a:xfrm>
          <a:prstGeom prst="rect">
            <a:avLst/>
          </a:prstGeom>
        </p:spPr>
      </p:pic>
      <p:sp>
        <p:nvSpPr>
          <p:cNvPr id="2" name="Rectangle 1"/>
          <p:cNvSpPr/>
          <p:nvPr/>
        </p:nvSpPr>
        <p:spPr>
          <a:xfrm>
            <a:off x="8428655" y="2492268"/>
            <a:ext cx="2499402" cy="487506"/>
          </a:xfrm>
          <a:prstGeom prst="rect">
            <a:avLst/>
          </a:prstGeom>
        </p:spPr>
        <p:txBody>
          <a:bodyPr wrap="none">
            <a:spAutoFit/>
          </a:bodyPr>
          <a:lstStyle/>
          <a:p>
            <a:pPr algn="r" rtl="1">
              <a:lnSpc>
                <a:spcPct val="107000"/>
              </a:lnSpc>
              <a:spcAft>
                <a:spcPts val="800"/>
              </a:spcAft>
            </a:pPr>
            <a:r>
              <a:rPr lang="ar-SA" sz="2400" b="1"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اینترنت اشیا </a:t>
            </a:r>
            <a:r>
              <a:rPr lang="ar-SA" sz="2400" b="1"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چیست</a:t>
            </a:r>
            <a:r>
              <a:rPr lang="fa-IR" sz="2400" b="1"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a:t>
            </a:r>
            <a:endParaRPr lang="en-US" sz="2400" b="1" dirty="0">
              <a:solidFill>
                <a:schemeClr val="tx1">
                  <a:lumMod val="75000"/>
                  <a:lumOff val="25000"/>
                </a:schemeClr>
              </a:solidFill>
              <a:effectLst/>
              <a:latin typeface="Calibri" panose="020F0502020204030204" pitchFamily="34" charset="0"/>
              <a:ea typeface="Times New Roman" panose="02020603050405020304" pitchFamily="18" charset="0"/>
              <a:cs typeface="B Mitra" panose="00000400000000000000" pitchFamily="2" charset="-78"/>
            </a:endParaRPr>
          </a:p>
        </p:txBody>
      </p:sp>
      <p:sp>
        <p:nvSpPr>
          <p:cNvPr id="3" name="Rectangle 2"/>
          <p:cNvSpPr/>
          <p:nvPr/>
        </p:nvSpPr>
        <p:spPr>
          <a:xfrm>
            <a:off x="1784057" y="3269941"/>
            <a:ext cx="9144000" cy="685059"/>
          </a:xfrm>
          <a:prstGeom prst="rect">
            <a:avLst/>
          </a:prstGeom>
        </p:spPr>
        <p:txBody>
          <a:bodyPr wrap="square">
            <a:spAutoFit/>
          </a:bodyPr>
          <a:lstStyle/>
          <a:p>
            <a:pPr algn="r" rtl="1">
              <a:lnSpc>
                <a:spcPct val="107000"/>
              </a:lnSpc>
              <a:spcAft>
                <a:spcPts val="800"/>
              </a:spcAft>
            </a:pPr>
            <a:r>
              <a:rPr lang="ar-SA"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اینترنت اشیا شبکه ای از اشیاء فیزیکی </a:t>
            </a:r>
            <a:r>
              <a:rPr lang="fa-IR"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هم</a:t>
            </a:r>
            <a:r>
              <a:rPr lang="ar-SA"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چون دستگاه‌ها</a:t>
            </a:r>
            <a:r>
              <a:rPr lang="fa-IR"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a:t>
            </a:r>
            <a:r>
              <a:rPr lang="ar-SA"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اتومبیلها</a:t>
            </a:r>
            <a:r>
              <a:rPr lang="fa-IR"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a:t>
            </a:r>
            <a:r>
              <a:rPr lang="ar-SA"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a:t>
            </a:r>
            <a:r>
              <a:rPr lang="ar-SA"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ساختمانها </a:t>
            </a:r>
            <a:r>
              <a:rPr lang="fa-IR"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می باشد.</a:t>
            </a:r>
            <a:r>
              <a:rPr lang="ar-SA"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هر </a:t>
            </a:r>
            <a:r>
              <a:rPr lang="ar-SA"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کدام از این اشیا </a:t>
            </a:r>
            <a:r>
              <a:rPr lang="ar-SA"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ب</a:t>
            </a:r>
            <a:r>
              <a:rPr lang="fa-IR"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ه</a:t>
            </a:r>
            <a:r>
              <a:rPr lang="ar-SA"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اجزا</a:t>
            </a:r>
            <a:r>
              <a:rPr lang="fa-IR"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ها</a:t>
            </a:r>
            <a:r>
              <a:rPr lang="ar-SA"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ی الکترونیکی</a:t>
            </a:r>
            <a:r>
              <a:rPr lang="fa-IR"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a:t>
            </a:r>
            <a:r>
              <a:rPr lang="ar-SA"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a:t>
            </a:r>
            <a:r>
              <a:rPr lang="ar-SA"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نرم افزارها سنسور ها و قابلیت اتصال به شبکه مجهز شده اند که </a:t>
            </a:r>
            <a:r>
              <a:rPr lang="fa-IR"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آ</a:t>
            </a:r>
            <a:r>
              <a:rPr lang="ar-SA"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نها </a:t>
            </a:r>
            <a:r>
              <a:rPr lang="ar-SA"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را قادر می‌سازد داده ها را جمع‌آوری و مبادله کنند</a:t>
            </a:r>
            <a:endParaRPr lang="en-US" dirty="0">
              <a:solidFill>
                <a:schemeClr val="tx1">
                  <a:lumMod val="75000"/>
                  <a:lumOff val="25000"/>
                </a:schemeClr>
              </a:solidFill>
              <a:effectLst/>
              <a:latin typeface="Calibri" panose="020F0502020204030204" pitchFamily="34" charset="0"/>
              <a:ea typeface="Times New Roman" panose="02020603050405020304" pitchFamily="18" charset="0"/>
              <a:cs typeface="B Mitra" panose="00000400000000000000" pitchFamily="2" charset="-78"/>
            </a:endParaRPr>
          </a:p>
        </p:txBody>
      </p:sp>
      <p:sp>
        <p:nvSpPr>
          <p:cNvPr id="4" name="Slide Number Placeholder 3"/>
          <p:cNvSpPr>
            <a:spLocks noGrp="1"/>
          </p:cNvSpPr>
          <p:nvPr>
            <p:ph type="sldNum" sz="quarter" idx="12"/>
          </p:nvPr>
        </p:nvSpPr>
        <p:spPr/>
        <p:txBody>
          <a:bodyPr/>
          <a:lstStyle/>
          <a:p>
            <a:fld id="{D8322B85-D71E-48EA-96E8-2A04F3F0AD50}" type="slidenum">
              <a:rPr lang="en-US" smtClean="0"/>
              <a:t>13</a:t>
            </a:fld>
            <a:endParaRPr lang="en-US"/>
          </a:p>
        </p:txBody>
      </p:sp>
    </p:spTree>
    <p:extLst>
      <p:ext uri="{BB962C8B-B14F-4D97-AF65-F5344CB8AC3E}">
        <p14:creationId xmlns:p14="http://schemas.microsoft.com/office/powerpoint/2010/main" val="38915730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1"/>
            <a:ext cx="6228784" cy="1128047"/>
          </a:xfrm>
          <a:prstGeom prst="rect">
            <a:avLst/>
          </a:prstGeom>
        </p:spPr>
      </p:pic>
      <p:sp>
        <p:nvSpPr>
          <p:cNvPr id="4" name="Rectangle 3"/>
          <p:cNvSpPr/>
          <p:nvPr/>
        </p:nvSpPr>
        <p:spPr>
          <a:xfrm>
            <a:off x="7645532" y="2012434"/>
            <a:ext cx="3687228" cy="487506"/>
          </a:xfrm>
          <a:prstGeom prst="rect">
            <a:avLst/>
          </a:prstGeom>
        </p:spPr>
        <p:txBody>
          <a:bodyPr wrap="none">
            <a:spAutoFit/>
          </a:bodyPr>
          <a:lstStyle/>
          <a:p>
            <a:pPr algn="r" rtl="1">
              <a:lnSpc>
                <a:spcPct val="107000"/>
              </a:lnSpc>
              <a:spcAft>
                <a:spcPts val="800"/>
              </a:spcAft>
            </a:pPr>
            <a:r>
              <a:rPr lang="ar-SA" sz="2400" b="1"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چرا از اینترنت اشیا استفاده </a:t>
            </a:r>
            <a:r>
              <a:rPr lang="ar-SA" sz="2400" b="1"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کنیم</a:t>
            </a:r>
            <a:r>
              <a:rPr lang="fa-IR" sz="2400" b="1"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a:t>
            </a:r>
            <a:endParaRPr lang="en-US" sz="2400" b="1" dirty="0">
              <a:solidFill>
                <a:schemeClr val="tx1">
                  <a:lumMod val="75000"/>
                  <a:lumOff val="25000"/>
                </a:schemeClr>
              </a:solidFill>
              <a:effectLst/>
              <a:latin typeface="Calibri" panose="020F0502020204030204" pitchFamily="34" charset="0"/>
              <a:ea typeface="Times New Roman" panose="02020603050405020304" pitchFamily="18" charset="0"/>
              <a:cs typeface="B Mitra" panose="00000400000000000000" pitchFamily="2" charset="-78"/>
            </a:endParaRPr>
          </a:p>
        </p:txBody>
      </p:sp>
      <p:sp>
        <p:nvSpPr>
          <p:cNvPr id="8" name="Rectangle 7"/>
          <p:cNvSpPr/>
          <p:nvPr/>
        </p:nvSpPr>
        <p:spPr>
          <a:xfrm>
            <a:off x="2444436" y="2800980"/>
            <a:ext cx="9044412" cy="3342453"/>
          </a:xfrm>
          <a:prstGeom prst="rect">
            <a:avLst/>
          </a:prstGeom>
        </p:spPr>
        <p:txBody>
          <a:bodyPr wrap="square">
            <a:spAutoFit/>
          </a:bodyPr>
          <a:lstStyle/>
          <a:p>
            <a:pPr algn="r" rtl="1">
              <a:lnSpc>
                <a:spcPct val="107000"/>
              </a:lnSpc>
              <a:spcAft>
                <a:spcPts val="800"/>
              </a:spcAft>
            </a:pPr>
            <a:r>
              <a:rPr lang="ar-SA"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استفاده از شبکه ای از اشیا متصل به هم که با </a:t>
            </a:r>
            <a:r>
              <a:rPr lang="ar-SA" sz="2000"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یکدیگروهمچنین </a:t>
            </a:r>
            <a:r>
              <a:rPr lang="ar-SA"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با کاربر </a:t>
            </a:r>
            <a:r>
              <a:rPr lang="fa-IR" sz="2000"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به تبادل داده </a:t>
            </a:r>
            <a:r>
              <a:rPr lang="ar-SA" sz="2000"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می‌</a:t>
            </a:r>
            <a:r>
              <a:rPr lang="fa-IR" sz="2000"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پردازند،</a:t>
            </a:r>
            <a:r>
              <a:rPr lang="ar-SA" sz="2000"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می‌تواند </a:t>
            </a:r>
            <a:r>
              <a:rPr lang="ar-SA"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میزان خدمت رسانی را ارتقا و همچنین ارزش بیشتری ایجاد کند</a:t>
            </a:r>
            <a:endParaRPr lang="en-US"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endParaRPr>
          </a:p>
          <a:p>
            <a:pPr algn="r" rtl="1">
              <a:lnSpc>
                <a:spcPct val="107000"/>
              </a:lnSpc>
              <a:spcAft>
                <a:spcPts val="800"/>
              </a:spcAft>
            </a:pPr>
            <a:endParaRPr lang="fa-IR" sz="2000"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endParaRPr>
          </a:p>
          <a:p>
            <a:pPr algn="r" rtl="1">
              <a:lnSpc>
                <a:spcPct val="107000"/>
              </a:lnSpc>
              <a:spcAft>
                <a:spcPts val="800"/>
              </a:spcAft>
            </a:pPr>
            <a:r>
              <a:rPr lang="fa-IR" sz="2000"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از مزایای </a:t>
            </a:r>
            <a:r>
              <a:rPr lang="ar-SA" sz="2000"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استفاده </a:t>
            </a:r>
            <a:r>
              <a:rPr lang="ar-SA"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از اینترنت اشیا </a:t>
            </a:r>
            <a:r>
              <a:rPr lang="fa-IR" sz="2000"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می توان به موارد زیر اشاره نمود :</a:t>
            </a:r>
            <a:endParaRPr lang="en-US"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endParaRPr>
          </a:p>
          <a:p>
            <a:pPr marL="342900" indent="-342900" algn="r" rtl="1">
              <a:lnSpc>
                <a:spcPct val="107000"/>
              </a:lnSpc>
              <a:spcAft>
                <a:spcPts val="800"/>
              </a:spcAft>
              <a:buFont typeface="Arial" panose="020B0604020202020204" pitchFamily="34" charset="0"/>
              <a:buChar char="•"/>
            </a:pPr>
            <a:r>
              <a:rPr lang="ar-SA"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مدیریت هرچه بهتر دارایی ها</a:t>
            </a:r>
            <a:endParaRPr lang="en-US"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endParaRPr>
          </a:p>
          <a:p>
            <a:pPr marL="342900" indent="-342900" algn="r" rtl="1">
              <a:lnSpc>
                <a:spcPct val="107000"/>
              </a:lnSpc>
              <a:spcAft>
                <a:spcPts val="800"/>
              </a:spcAft>
              <a:buFont typeface="Arial" panose="020B0604020202020204" pitchFamily="34" charset="0"/>
              <a:buChar char="•"/>
            </a:pPr>
            <a:r>
              <a:rPr lang="ar-SA"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مصرف بهینه منابع</a:t>
            </a:r>
            <a:endParaRPr lang="en-US"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endParaRPr>
          </a:p>
          <a:p>
            <a:pPr marL="342900" indent="-342900" algn="r" rtl="1">
              <a:lnSpc>
                <a:spcPct val="107000"/>
              </a:lnSpc>
              <a:spcAft>
                <a:spcPts val="800"/>
              </a:spcAft>
              <a:buFont typeface="Arial" panose="020B0604020202020204" pitchFamily="34" charset="0"/>
              <a:buChar char="•"/>
            </a:pPr>
            <a:r>
              <a:rPr lang="ar-SA"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از میان برداشتن خطاهای انسانی</a:t>
            </a:r>
            <a:endParaRPr lang="en-US"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endParaRPr>
          </a:p>
          <a:p>
            <a:pPr marL="342900" indent="-342900" algn="r" rtl="1">
              <a:lnSpc>
                <a:spcPct val="107000"/>
              </a:lnSpc>
              <a:spcAft>
                <a:spcPts val="800"/>
              </a:spcAft>
              <a:buFont typeface="Arial" panose="020B0604020202020204" pitchFamily="34" charset="0"/>
              <a:buChar char="•"/>
            </a:pPr>
            <a:r>
              <a:rPr lang="ar-SA"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ایجاد بازدهی بالاتر و همچنین تسهیل امور برای کاربر</a:t>
            </a:r>
            <a:endParaRPr lang="en-US" sz="2000" dirty="0">
              <a:solidFill>
                <a:schemeClr val="tx1">
                  <a:lumMod val="75000"/>
                  <a:lumOff val="25000"/>
                </a:schemeClr>
              </a:solidFill>
              <a:effectLst/>
              <a:latin typeface="Calibri" panose="020F0502020204030204" pitchFamily="34" charset="0"/>
              <a:ea typeface="Times New Roman" panose="02020603050405020304" pitchFamily="18" charset="0"/>
              <a:cs typeface="B Mitra" panose="00000400000000000000" pitchFamily="2" charset="-78"/>
            </a:endParaRPr>
          </a:p>
        </p:txBody>
      </p:sp>
      <p:sp>
        <p:nvSpPr>
          <p:cNvPr id="2" name="Slide Number Placeholder 1"/>
          <p:cNvSpPr>
            <a:spLocks noGrp="1"/>
          </p:cNvSpPr>
          <p:nvPr>
            <p:ph type="sldNum" sz="quarter" idx="12"/>
          </p:nvPr>
        </p:nvSpPr>
        <p:spPr/>
        <p:txBody>
          <a:bodyPr/>
          <a:lstStyle/>
          <a:p>
            <a:fld id="{D8322B85-D71E-48EA-96E8-2A04F3F0AD50}" type="slidenum">
              <a:rPr lang="en-US" smtClean="0"/>
              <a:t>14</a:t>
            </a:fld>
            <a:endParaRPr lang="en-US"/>
          </a:p>
        </p:txBody>
      </p:sp>
    </p:spTree>
    <p:extLst>
      <p:ext uri="{BB962C8B-B14F-4D97-AF65-F5344CB8AC3E}">
        <p14:creationId xmlns:p14="http://schemas.microsoft.com/office/powerpoint/2010/main" val="36545739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0" y="-29795"/>
            <a:ext cx="6228784" cy="1128047"/>
          </a:xfrm>
          <a:prstGeom prst="rect">
            <a:avLst/>
          </a:prstGeom>
        </p:spPr>
      </p:pic>
      <p:sp>
        <p:nvSpPr>
          <p:cNvPr id="7" name="Rectangle 6"/>
          <p:cNvSpPr/>
          <p:nvPr/>
        </p:nvSpPr>
        <p:spPr>
          <a:xfrm>
            <a:off x="9185535" y="2012434"/>
            <a:ext cx="2262159" cy="553357"/>
          </a:xfrm>
          <a:prstGeom prst="rect">
            <a:avLst/>
          </a:prstGeom>
        </p:spPr>
        <p:txBody>
          <a:bodyPr wrap="none">
            <a:spAutoFit/>
          </a:bodyPr>
          <a:lstStyle/>
          <a:p>
            <a:pPr algn="r" rtl="1">
              <a:lnSpc>
                <a:spcPct val="107000"/>
              </a:lnSpc>
              <a:spcAft>
                <a:spcPts val="800"/>
              </a:spcAft>
            </a:pPr>
            <a:r>
              <a:rPr lang="ar-SA" sz="2800" b="1"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بازار اینترنت اشیا</a:t>
            </a:r>
            <a:endParaRPr lang="en-US" sz="2800" b="1" dirty="0">
              <a:solidFill>
                <a:schemeClr val="tx1">
                  <a:lumMod val="75000"/>
                  <a:lumOff val="25000"/>
                </a:schemeClr>
              </a:solidFill>
              <a:effectLst/>
              <a:latin typeface="Calibri" panose="020F0502020204030204" pitchFamily="34" charset="0"/>
              <a:ea typeface="Times New Roman" panose="02020603050405020304" pitchFamily="18" charset="0"/>
              <a:cs typeface="B Mitra" panose="00000400000000000000" pitchFamily="2" charset="-78"/>
            </a:endParaRPr>
          </a:p>
        </p:txBody>
      </p:sp>
      <p:sp>
        <p:nvSpPr>
          <p:cNvPr id="8" name="Rectangle 7"/>
          <p:cNvSpPr/>
          <p:nvPr/>
        </p:nvSpPr>
        <p:spPr>
          <a:xfrm>
            <a:off x="1140737" y="2971177"/>
            <a:ext cx="10306957" cy="685059"/>
          </a:xfrm>
          <a:prstGeom prst="rect">
            <a:avLst/>
          </a:prstGeom>
        </p:spPr>
        <p:txBody>
          <a:bodyPr wrap="square">
            <a:spAutoFit/>
          </a:bodyPr>
          <a:lstStyle/>
          <a:p>
            <a:pPr algn="r" rtl="1">
              <a:lnSpc>
                <a:spcPct val="107000"/>
              </a:lnSpc>
              <a:spcAft>
                <a:spcPts val="800"/>
              </a:spcAft>
            </a:pPr>
            <a:r>
              <a:rPr lang="ar-SA"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با بررسی های صورت گرفته توسط </a:t>
            </a:r>
            <a:r>
              <a:rPr lang="en-US"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a:t>
            </a:r>
            <a:r>
              <a:rPr lang="en-GB"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IDC </a:t>
            </a:r>
            <a:r>
              <a:rPr lang="ar-SA"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پیش بینی </a:t>
            </a:r>
            <a:r>
              <a:rPr lang="fa-IR"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شده است </a:t>
            </a:r>
            <a:r>
              <a:rPr lang="ar-SA"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که </a:t>
            </a:r>
            <a:r>
              <a:rPr lang="ar-SA"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هزینه های صورت گرفته بر روی اینترنت اشیا در سطح جهانی به ۷۷۲.۵ بیلیون دلار در سال ۲۰۱۸ </a:t>
            </a:r>
            <a:r>
              <a:rPr lang="fa-IR"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خواهد رسید</a:t>
            </a:r>
            <a:r>
              <a:rPr lang="ar-SA"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ک</a:t>
            </a:r>
            <a:r>
              <a:rPr lang="fa-IR"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ه</a:t>
            </a:r>
            <a:r>
              <a:rPr lang="ar-SA"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a:t>
            </a:r>
            <a:r>
              <a:rPr lang="ar-SA"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افزایش ۱۵ درصدی را نسبت </a:t>
            </a:r>
            <a:r>
              <a:rPr lang="ar-SA"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به</a:t>
            </a:r>
            <a:r>
              <a:rPr lang="fa-IR"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هزینه های انجام شده (</a:t>
            </a:r>
            <a:r>
              <a:rPr lang="ar-SA"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a:t>
            </a:r>
            <a:r>
              <a:rPr lang="ar-SA"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۶۷۴ بیلیون </a:t>
            </a:r>
            <a:r>
              <a:rPr lang="ar-SA"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دلار</a:t>
            </a:r>
            <a:r>
              <a:rPr lang="fa-IR"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a:t>
            </a:r>
            <a:r>
              <a:rPr lang="ar-SA"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در </a:t>
            </a:r>
            <a:r>
              <a:rPr lang="ar-SA"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زمینه اینترنت اشیا در سال ۲۰۱۷ نشان می‌دهد.</a:t>
            </a:r>
            <a:endParaRPr lang="en-US" dirty="0">
              <a:solidFill>
                <a:schemeClr val="tx1">
                  <a:lumMod val="75000"/>
                  <a:lumOff val="25000"/>
                </a:schemeClr>
              </a:solidFill>
              <a:effectLst/>
              <a:latin typeface="Calibri" panose="020F0502020204030204" pitchFamily="34" charset="0"/>
              <a:ea typeface="Times New Roman" panose="02020603050405020304" pitchFamily="18" charset="0"/>
              <a:cs typeface="B Mitra" panose="00000400000000000000" pitchFamily="2" charset="-78"/>
            </a:endParaRPr>
          </a:p>
        </p:txBody>
      </p:sp>
      <p:sp>
        <p:nvSpPr>
          <p:cNvPr id="2" name="Slide Number Placeholder 1"/>
          <p:cNvSpPr>
            <a:spLocks noGrp="1"/>
          </p:cNvSpPr>
          <p:nvPr>
            <p:ph type="sldNum" sz="quarter" idx="12"/>
          </p:nvPr>
        </p:nvSpPr>
        <p:spPr/>
        <p:txBody>
          <a:bodyPr/>
          <a:lstStyle/>
          <a:p>
            <a:fld id="{D8322B85-D71E-48EA-96E8-2A04F3F0AD50}" type="slidenum">
              <a:rPr lang="en-US" smtClean="0"/>
              <a:t>15</a:t>
            </a:fld>
            <a:endParaRPr lang="en-US"/>
          </a:p>
        </p:txBody>
      </p:sp>
    </p:spTree>
    <p:extLst>
      <p:ext uri="{BB962C8B-B14F-4D97-AF65-F5344CB8AC3E}">
        <p14:creationId xmlns:p14="http://schemas.microsoft.com/office/powerpoint/2010/main" val="41876264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5"/>
          <p:cNvSpPr>
            <a:spLocks noGrp="1"/>
          </p:cNvSpPr>
          <p:nvPr>
            <p:ph type="title"/>
          </p:nvPr>
        </p:nvSpPr>
        <p:spPr>
          <a:xfrm>
            <a:off x="317931" y="1246148"/>
            <a:ext cx="8301269" cy="741404"/>
          </a:xfrm>
        </p:spPr>
        <p:txBody>
          <a:bodyPr>
            <a:normAutofit/>
          </a:bodyPr>
          <a:lstStyle/>
          <a:p>
            <a:pPr algn="r" rtl="1"/>
            <a:r>
              <a:rPr lang="fa-IR" sz="3600" b="1" dirty="0" smtClean="0">
                <a:solidFill>
                  <a:schemeClr val="tx1">
                    <a:lumMod val="65000"/>
                    <a:lumOff val="35000"/>
                  </a:schemeClr>
                </a:solidFill>
                <a:cs typeface="B Mitra" panose="00000400000000000000" pitchFamily="2" charset="-78"/>
              </a:rPr>
              <a:t>اینترنت اشیا و زمینه های تحلیلی</a:t>
            </a:r>
            <a:endParaRPr lang="en-US" sz="3600" b="1" dirty="0">
              <a:solidFill>
                <a:schemeClr val="tx1">
                  <a:lumMod val="65000"/>
                  <a:lumOff val="35000"/>
                </a:schemeClr>
              </a:solidFill>
              <a:cs typeface="B Mitra" panose="00000400000000000000" pitchFamily="2" charset="-78"/>
            </a:endParaRPr>
          </a:p>
        </p:txBody>
      </p:sp>
      <p:pic>
        <p:nvPicPr>
          <p:cNvPr id="5" name="Content Placeholder 4"/>
          <p:cNvPicPr>
            <a:picLocks noGrp="1" noChangeAspect="1"/>
          </p:cNvPicPr>
          <p:nvPr>
            <p:ph idx="4294967295"/>
          </p:nvPr>
        </p:nvPicPr>
        <p:blipFill>
          <a:blip r:embed="rId3"/>
          <a:stretch>
            <a:fillRect/>
          </a:stretch>
        </p:blipFill>
        <p:spPr>
          <a:xfrm>
            <a:off x="541090" y="2361785"/>
            <a:ext cx="7854950" cy="4319588"/>
          </a:xfrm>
          <a:prstGeom prst="rect">
            <a:avLst/>
          </a:prstGeom>
        </p:spPr>
      </p:pic>
      <p:pic>
        <p:nvPicPr>
          <p:cNvPr id="6" name="Picture 5"/>
          <p:cNvPicPr>
            <a:picLocks noChangeAspect="1"/>
          </p:cNvPicPr>
          <p:nvPr/>
        </p:nvPicPr>
        <p:blipFill>
          <a:blip r:embed="rId4"/>
          <a:stretch>
            <a:fillRect/>
          </a:stretch>
        </p:blipFill>
        <p:spPr>
          <a:xfrm>
            <a:off x="0" y="-29795"/>
            <a:ext cx="6228784" cy="1128047"/>
          </a:xfrm>
          <a:prstGeom prst="rect">
            <a:avLst/>
          </a:prstGeom>
        </p:spPr>
      </p:pic>
      <p:sp>
        <p:nvSpPr>
          <p:cNvPr id="2" name="Slide Number Placeholder 1"/>
          <p:cNvSpPr>
            <a:spLocks noGrp="1"/>
          </p:cNvSpPr>
          <p:nvPr>
            <p:ph type="sldNum" sz="quarter" idx="12"/>
          </p:nvPr>
        </p:nvSpPr>
        <p:spPr/>
        <p:txBody>
          <a:bodyPr/>
          <a:lstStyle/>
          <a:p>
            <a:fld id="{D8322B85-D71E-48EA-96E8-2A04F3F0AD50}" type="slidenum">
              <a:rPr lang="en-US" smtClean="0"/>
              <a:t>16</a:t>
            </a:fld>
            <a:endParaRPr lang="en-US"/>
          </a:p>
        </p:txBody>
      </p:sp>
    </p:spTree>
    <p:extLst>
      <p:ext uri="{BB962C8B-B14F-4D97-AF65-F5344CB8AC3E}">
        <p14:creationId xmlns:p14="http://schemas.microsoft.com/office/powerpoint/2010/main" val="10694322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nvSpPr>
        <p:spPr>
          <a:xfrm>
            <a:off x="5741081" y="1592171"/>
            <a:ext cx="6153987" cy="640364"/>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3500" b="1" kern="1200">
                <a:solidFill>
                  <a:srgbClr val="00A499"/>
                </a:solidFill>
                <a:latin typeface="Arial" charset="0"/>
                <a:ea typeface="Arial" charset="0"/>
                <a:cs typeface="Arial" charset="0"/>
              </a:defRPr>
            </a:lvl1pPr>
          </a:lstStyle>
          <a:p>
            <a:pPr algn="r" rtl="1"/>
            <a:r>
              <a:rPr lang="ar-SA" sz="3200" dirty="0"/>
              <a:t>چه بخشهایی از اینترنت اشیا استفاده می </a:t>
            </a:r>
            <a:r>
              <a:rPr lang="ar-SA" sz="3200" dirty="0" smtClean="0"/>
              <a:t>کنند</a:t>
            </a:r>
            <a:r>
              <a:rPr lang="fa-IR" sz="3200" dirty="0" smtClean="0"/>
              <a:t> ؟</a:t>
            </a:r>
            <a:endParaRPr lang="en-US" sz="3200" dirty="0"/>
          </a:p>
        </p:txBody>
      </p:sp>
      <p:pic>
        <p:nvPicPr>
          <p:cNvPr id="6"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177" y="1592171"/>
            <a:ext cx="5265829" cy="5265829"/>
          </a:xfrm>
          <a:prstGeom prst="rect">
            <a:avLst/>
          </a:prstGeom>
        </p:spPr>
      </p:pic>
      <p:pic>
        <p:nvPicPr>
          <p:cNvPr id="7" name="Picture 6"/>
          <p:cNvPicPr>
            <a:picLocks noChangeAspect="1"/>
          </p:cNvPicPr>
          <p:nvPr/>
        </p:nvPicPr>
        <p:blipFill>
          <a:blip r:embed="rId4"/>
          <a:stretch>
            <a:fillRect/>
          </a:stretch>
        </p:blipFill>
        <p:spPr>
          <a:xfrm>
            <a:off x="0" y="-29795"/>
            <a:ext cx="6228784" cy="1128047"/>
          </a:xfrm>
          <a:prstGeom prst="rect">
            <a:avLst/>
          </a:prstGeom>
        </p:spPr>
      </p:pic>
      <p:sp>
        <p:nvSpPr>
          <p:cNvPr id="2" name="Rectangle 1"/>
          <p:cNvSpPr/>
          <p:nvPr/>
        </p:nvSpPr>
        <p:spPr>
          <a:xfrm>
            <a:off x="7460054" y="2726454"/>
            <a:ext cx="4110273" cy="3560975"/>
          </a:xfrm>
          <a:prstGeom prst="rect">
            <a:avLst/>
          </a:prstGeom>
        </p:spPr>
        <p:txBody>
          <a:bodyPr wrap="square">
            <a:spAutoFit/>
          </a:bodyPr>
          <a:lstStyle/>
          <a:p>
            <a:pPr marL="342900" indent="-342900" algn="r" rtl="1">
              <a:lnSpc>
                <a:spcPct val="107000"/>
              </a:lnSpc>
              <a:spcAft>
                <a:spcPts val="800"/>
              </a:spcAft>
              <a:buFont typeface="+mj-lt"/>
              <a:buAutoNum type="arabicPeriod"/>
            </a:pPr>
            <a:r>
              <a:rPr lang="ar-SA" dirty="0">
                <a:latin typeface="Calibri" panose="020F0502020204030204" pitchFamily="34" charset="0"/>
                <a:ea typeface="Times New Roman" panose="02020603050405020304" pitchFamily="18" charset="0"/>
                <a:cs typeface="B Mitra" panose="00000400000000000000" pitchFamily="2" charset="-78"/>
              </a:rPr>
              <a:t>بخش تولیدات</a:t>
            </a:r>
            <a:endParaRPr lang="en-US" dirty="0">
              <a:latin typeface="Calibri" panose="020F0502020204030204" pitchFamily="34" charset="0"/>
              <a:ea typeface="Times New Roman" panose="02020603050405020304" pitchFamily="18" charset="0"/>
              <a:cs typeface="B Mitra" panose="00000400000000000000" pitchFamily="2" charset="-78"/>
            </a:endParaRPr>
          </a:p>
          <a:p>
            <a:pPr marL="342900" indent="-342900" algn="r" rtl="1">
              <a:lnSpc>
                <a:spcPct val="107000"/>
              </a:lnSpc>
              <a:spcAft>
                <a:spcPts val="800"/>
              </a:spcAft>
              <a:buFont typeface="+mj-lt"/>
              <a:buAutoNum type="arabicPeriod"/>
            </a:pPr>
            <a:r>
              <a:rPr lang="ar-SA" dirty="0">
                <a:latin typeface="Calibri" panose="020F0502020204030204" pitchFamily="34" charset="0"/>
                <a:ea typeface="Times New Roman" panose="02020603050405020304" pitchFamily="18" charset="0"/>
                <a:cs typeface="B Mitra" panose="00000400000000000000" pitchFamily="2" charset="-78"/>
              </a:rPr>
              <a:t>حمل و نقل</a:t>
            </a:r>
            <a:endParaRPr lang="en-US" dirty="0">
              <a:latin typeface="Calibri" panose="020F0502020204030204" pitchFamily="34" charset="0"/>
              <a:ea typeface="Times New Roman" panose="02020603050405020304" pitchFamily="18" charset="0"/>
              <a:cs typeface="B Mitra" panose="00000400000000000000" pitchFamily="2" charset="-78"/>
            </a:endParaRPr>
          </a:p>
          <a:p>
            <a:pPr marL="342900" indent="-342900" algn="r" rtl="1">
              <a:lnSpc>
                <a:spcPct val="107000"/>
              </a:lnSpc>
              <a:spcAft>
                <a:spcPts val="800"/>
              </a:spcAft>
              <a:buFont typeface="+mj-lt"/>
              <a:buAutoNum type="arabicPeriod"/>
            </a:pPr>
            <a:r>
              <a:rPr lang="ar-SA" dirty="0">
                <a:latin typeface="Calibri" panose="020F0502020204030204" pitchFamily="34" charset="0"/>
                <a:ea typeface="Times New Roman" panose="02020603050405020304" pitchFamily="18" charset="0"/>
                <a:cs typeface="B Mitra" panose="00000400000000000000" pitchFamily="2" charset="-78"/>
              </a:rPr>
              <a:t>خرده فروشی</a:t>
            </a:r>
            <a:endParaRPr lang="en-US" dirty="0">
              <a:latin typeface="Calibri" panose="020F0502020204030204" pitchFamily="34" charset="0"/>
              <a:ea typeface="Times New Roman" panose="02020603050405020304" pitchFamily="18" charset="0"/>
              <a:cs typeface="B Mitra" panose="00000400000000000000" pitchFamily="2" charset="-78"/>
            </a:endParaRPr>
          </a:p>
          <a:p>
            <a:pPr marL="342900" indent="-342900" algn="r" rtl="1">
              <a:lnSpc>
                <a:spcPct val="107000"/>
              </a:lnSpc>
              <a:spcAft>
                <a:spcPts val="800"/>
              </a:spcAft>
              <a:buFont typeface="+mj-lt"/>
              <a:buAutoNum type="arabicPeriod"/>
            </a:pPr>
            <a:r>
              <a:rPr lang="ar-SA" dirty="0">
                <a:latin typeface="Calibri" panose="020F0502020204030204" pitchFamily="34" charset="0"/>
                <a:ea typeface="Times New Roman" panose="02020603050405020304" pitchFamily="18" charset="0"/>
                <a:cs typeface="B Mitra" panose="00000400000000000000" pitchFamily="2" charset="-78"/>
              </a:rPr>
              <a:t>زمینه های علمی و تکنولوژی</a:t>
            </a:r>
            <a:endParaRPr lang="en-US" dirty="0">
              <a:latin typeface="Calibri" panose="020F0502020204030204" pitchFamily="34" charset="0"/>
              <a:ea typeface="Times New Roman" panose="02020603050405020304" pitchFamily="18" charset="0"/>
              <a:cs typeface="B Mitra" panose="00000400000000000000" pitchFamily="2" charset="-78"/>
            </a:endParaRPr>
          </a:p>
          <a:p>
            <a:pPr marL="342900" indent="-342900" algn="r" rtl="1">
              <a:lnSpc>
                <a:spcPct val="107000"/>
              </a:lnSpc>
              <a:spcAft>
                <a:spcPts val="800"/>
              </a:spcAft>
              <a:buFont typeface="+mj-lt"/>
              <a:buAutoNum type="arabicPeriod"/>
            </a:pPr>
            <a:r>
              <a:rPr lang="ar-SA" dirty="0">
                <a:latin typeface="Calibri" panose="020F0502020204030204" pitchFamily="34" charset="0"/>
                <a:ea typeface="Times New Roman" panose="02020603050405020304" pitchFamily="18" charset="0"/>
                <a:cs typeface="B Mitra" panose="00000400000000000000" pitchFamily="2" charset="-78"/>
              </a:rPr>
              <a:t>فناوری اطلاعات و ارتباطات</a:t>
            </a:r>
            <a:endParaRPr lang="en-US" dirty="0">
              <a:latin typeface="Calibri" panose="020F0502020204030204" pitchFamily="34" charset="0"/>
              <a:ea typeface="Times New Roman" panose="02020603050405020304" pitchFamily="18" charset="0"/>
              <a:cs typeface="B Mitra" panose="00000400000000000000" pitchFamily="2" charset="-78"/>
            </a:endParaRPr>
          </a:p>
          <a:p>
            <a:pPr marL="342900" indent="-342900" algn="r" rtl="1">
              <a:lnSpc>
                <a:spcPct val="107000"/>
              </a:lnSpc>
              <a:spcAft>
                <a:spcPts val="800"/>
              </a:spcAft>
              <a:buFont typeface="+mj-lt"/>
              <a:buAutoNum type="arabicPeriod"/>
            </a:pPr>
            <a:r>
              <a:rPr lang="ar-SA" dirty="0">
                <a:latin typeface="Calibri" panose="020F0502020204030204" pitchFamily="34" charset="0"/>
                <a:ea typeface="Times New Roman" panose="02020603050405020304" pitchFamily="18" charset="0"/>
                <a:cs typeface="B Mitra" panose="00000400000000000000" pitchFamily="2" charset="-78"/>
              </a:rPr>
              <a:t>تحصیلات</a:t>
            </a:r>
            <a:endParaRPr lang="en-US" dirty="0">
              <a:latin typeface="Calibri" panose="020F0502020204030204" pitchFamily="34" charset="0"/>
              <a:ea typeface="Times New Roman" panose="02020603050405020304" pitchFamily="18" charset="0"/>
              <a:cs typeface="B Mitra" panose="00000400000000000000" pitchFamily="2" charset="-78"/>
            </a:endParaRPr>
          </a:p>
          <a:p>
            <a:pPr marL="342900" indent="-342900" algn="r" rtl="1">
              <a:lnSpc>
                <a:spcPct val="107000"/>
              </a:lnSpc>
              <a:spcAft>
                <a:spcPts val="800"/>
              </a:spcAft>
              <a:buFont typeface="+mj-lt"/>
              <a:buAutoNum type="arabicPeriod"/>
            </a:pPr>
            <a:r>
              <a:rPr lang="ar-SA" dirty="0">
                <a:latin typeface="Calibri" panose="020F0502020204030204" pitchFamily="34" charset="0"/>
                <a:ea typeface="Times New Roman" panose="02020603050405020304" pitchFamily="18" charset="0"/>
                <a:cs typeface="B Mitra" panose="00000400000000000000" pitchFamily="2" charset="-78"/>
              </a:rPr>
              <a:t>مراقبتهای درمانی و بهداشتی</a:t>
            </a:r>
            <a:endParaRPr lang="en-US" dirty="0">
              <a:latin typeface="Calibri" panose="020F0502020204030204" pitchFamily="34" charset="0"/>
              <a:ea typeface="Times New Roman" panose="02020603050405020304" pitchFamily="18" charset="0"/>
              <a:cs typeface="B Mitra" panose="00000400000000000000" pitchFamily="2" charset="-78"/>
            </a:endParaRPr>
          </a:p>
          <a:p>
            <a:pPr marL="342900" indent="-342900" algn="r" rtl="1">
              <a:lnSpc>
                <a:spcPct val="107000"/>
              </a:lnSpc>
              <a:spcAft>
                <a:spcPts val="800"/>
              </a:spcAft>
              <a:buFont typeface="+mj-lt"/>
              <a:buAutoNum type="arabicPeriod"/>
            </a:pPr>
            <a:r>
              <a:rPr lang="ar-SA" dirty="0">
                <a:latin typeface="Calibri" panose="020F0502020204030204" pitchFamily="34" charset="0"/>
                <a:ea typeface="Times New Roman" panose="02020603050405020304" pitchFamily="18" charset="0"/>
                <a:cs typeface="B Mitra" panose="00000400000000000000" pitchFamily="2" charset="-78"/>
              </a:rPr>
              <a:t>انرژی</a:t>
            </a:r>
            <a:endParaRPr lang="en-US" dirty="0">
              <a:latin typeface="Calibri" panose="020F0502020204030204" pitchFamily="34" charset="0"/>
              <a:ea typeface="Times New Roman" panose="02020603050405020304" pitchFamily="18" charset="0"/>
              <a:cs typeface="B Mitra" panose="00000400000000000000" pitchFamily="2" charset="-78"/>
            </a:endParaRPr>
          </a:p>
          <a:p>
            <a:pPr marL="342900" indent="-342900" algn="r" rtl="1">
              <a:buFont typeface="+mj-lt"/>
              <a:buAutoNum type="arabicPeriod"/>
            </a:pPr>
            <a:r>
              <a:rPr lang="ar-SA" dirty="0">
                <a:latin typeface="Calibri" panose="020F0502020204030204" pitchFamily="34" charset="0"/>
                <a:ea typeface="Times New Roman" panose="02020603050405020304" pitchFamily="18" charset="0"/>
                <a:cs typeface="B Mitra" panose="00000400000000000000" pitchFamily="2" charset="-78"/>
              </a:rPr>
              <a:t>ساخت و ساز</a:t>
            </a:r>
            <a:endParaRPr lang="en-US"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fld id="{D8322B85-D71E-48EA-96E8-2A04F3F0AD50}" type="slidenum">
              <a:rPr lang="en-US" smtClean="0"/>
              <a:t>17</a:t>
            </a:fld>
            <a:endParaRPr lang="en-US"/>
          </a:p>
        </p:txBody>
      </p:sp>
    </p:spTree>
    <p:extLst>
      <p:ext uri="{BB962C8B-B14F-4D97-AF65-F5344CB8AC3E}">
        <p14:creationId xmlns:p14="http://schemas.microsoft.com/office/powerpoint/2010/main" val="5199267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0" y="-29795"/>
            <a:ext cx="6228784" cy="1128047"/>
          </a:xfrm>
          <a:prstGeom prst="rect">
            <a:avLst/>
          </a:prstGeom>
        </p:spPr>
      </p:pic>
      <p:sp>
        <p:nvSpPr>
          <p:cNvPr id="8" name="Rectangle 7"/>
          <p:cNvSpPr/>
          <p:nvPr/>
        </p:nvSpPr>
        <p:spPr>
          <a:xfrm>
            <a:off x="5763753" y="1769426"/>
            <a:ext cx="6099748" cy="421654"/>
          </a:xfrm>
          <a:prstGeom prst="rect">
            <a:avLst/>
          </a:prstGeom>
        </p:spPr>
        <p:txBody>
          <a:bodyPr wrap="none">
            <a:spAutoFit/>
          </a:bodyPr>
          <a:lstStyle/>
          <a:p>
            <a:pPr algn="r" rtl="1">
              <a:lnSpc>
                <a:spcPct val="107000"/>
              </a:lnSpc>
              <a:spcAft>
                <a:spcPts val="800"/>
              </a:spcAft>
            </a:pPr>
            <a:r>
              <a:rPr lang="fa-IR" sz="2000" b="1"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توسعه های </a:t>
            </a:r>
            <a:r>
              <a:rPr lang="ar-SA" sz="2000" b="1"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صورت </a:t>
            </a:r>
            <a:r>
              <a:rPr lang="ar-SA" sz="2000" b="1"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گرفته در زمینه کسب و کار به واسطه اینترنت اشیا</a:t>
            </a:r>
            <a:endParaRPr lang="en-US" sz="2000" b="1" dirty="0">
              <a:solidFill>
                <a:schemeClr val="tx1">
                  <a:lumMod val="75000"/>
                  <a:lumOff val="25000"/>
                </a:schemeClr>
              </a:solidFill>
              <a:effectLst/>
              <a:latin typeface="Calibri" panose="020F0502020204030204" pitchFamily="34" charset="0"/>
              <a:ea typeface="Times New Roman" panose="02020603050405020304" pitchFamily="18" charset="0"/>
              <a:cs typeface="B Mitra" panose="00000400000000000000" pitchFamily="2" charset="-78"/>
            </a:endParaRPr>
          </a:p>
        </p:txBody>
      </p:sp>
      <p:sp>
        <p:nvSpPr>
          <p:cNvPr id="9" name="Rectangle 8"/>
          <p:cNvSpPr/>
          <p:nvPr/>
        </p:nvSpPr>
        <p:spPr>
          <a:xfrm>
            <a:off x="5767501" y="2699895"/>
            <a:ext cx="6096000" cy="1252522"/>
          </a:xfrm>
          <a:prstGeom prst="rect">
            <a:avLst/>
          </a:prstGeom>
        </p:spPr>
        <p:txBody>
          <a:bodyPr>
            <a:spAutoFit/>
          </a:bodyPr>
          <a:lstStyle/>
          <a:p>
            <a:pPr algn="r" rtl="1">
              <a:lnSpc>
                <a:spcPct val="107000"/>
              </a:lnSpc>
              <a:spcAft>
                <a:spcPts val="800"/>
              </a:spcAft>
            </a:pPr>
            <a:r>
              <a:rPr lang="ar-SA" b="1"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خرده فروشی</a:t>
            </a:r>
            <a:endParaRPr lang="en-US" b="1"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endParaRPr>
          </a:p>
          <a:p>
            <a:pPr marL="285750" indent="-285750" algn="r" rtl="1">
              <a:lnSpc>
                <a:spcPct val="107000"/>
              </a:lnSpc>
              <a:spcAft>
                <a:spcPts val="800"/>
              </a:spcAft>
              <a:buFont typeface="Arial" panose="020B0604020202020204" pitchFamily="34" charset="0"/>
              <a:buChar char="•"/>
            </a:pPr>
            <a:r>
              <a:rPr lang="ar-SA"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بررسی خودکار محصولات خریداری شده از جانب مشتریان</a:t>
            </a:r>
            <a:endParaRPr lang="en-US"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endParaRPr>
          </a:p>
          <a:p>
            <a:pPr marL="285750" indent="-285750" algn="r" rtl="1">
              <a:lnSpc>
                <a:spcPct val="107000"/>
              </a:lnSpc>
              <a:spcAft>
                <a:spcPts val="800"/>
              </a:spcAft>
              <a:buFont typeface="Arial" panose="020B0604020202020204" pitchFamily="34" charset="0"/>
              <a:buChar char="•"/>
            </a:pPr>
            <a:r>
              <a:rPr lang="ar-SA"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مدیریت انبار و موجودی</a:t>
            </a:r>
            <a:endParaRPr lang="en-US" sz="2000" dirty="0">
              <a:solidFill>
                <a:schemeClr val="tx1">
                  <a:lumMod val="75000"/>
                  <a:lumOff val="25000"/>
                </a:schemeClr>
              </a:solidFill>
              <a:effectLst/>
              <a:latin typeface="Calibri" panose="020F0502020204030204" pitchFamily="34" charset="0"/>
              <a:ea typeface="Times New Roman" panose="02020603050405020304" pitchFamily="18" charset="0"/>
              <a:cs typeface="B Mitra" panose="00000400000000000000" pitchFamily="2" charset="-78"/>
            </a:endParaRPr>
          </a:p>
        </p:txBody>
      </p:sp>
      <p:sp>
        <p:nvSpPr>
          <p:cNvPr id="10" name="Rectangle 9"/>
          <p:cNvSpPr/>
          <p:nvPr/>
        </p:nvSpPr>
        <p:spPr>
          <a:xfrm>
            <a:off x="5767501" y="4641791"/>
            <a:ext cx="6096000" cy="1292662"/>
          </a:xfrm>
          <a:prstGeom prst="rect">
            <a:avLst/>
          </a:prstGeom>
        </p:spPr>
        <p:txBody>
          <a:bodyPr>
            <a:spAutoFit/>
          </a:bodyPr>
          <a:lstStyle/>
          <a:p>
            <a:pPr algn="r" rtl="1"/>
            <a:r>
              <a:rPr lang="ar-SA" b="1" dirty="0">
                <a:solidFill>
                  <a:schemeClr val="tx1">
                    <a:lumMod val="75000"/>
                    <a:lumOff val="25000"/>
                  </a:schemeClr>
                </a:solidFill>
                <a:cs typeface="B Mitra" panose="00000400000000000000" pitchFamily="2" charset="-78"/>
              </a:rPr>
              <a:t>تولیدات صنعتی </a:t>
            </a:r>
            <a:endParaRPr lang="en-US" b="1" dirty="0">
              <a:solidFill>
                <a:schemeClr val="tx1">
                  <a:lumMod val="75000"/>
                  <a:lumOff val="25000"/>
                </a:schemeClr>
              </a:solidFill>
              <a:cs typeface="B Mitra" panose="00000400000000000000" pitchFamily="2" charset="-78"/>
            </a:endParaRPr>
          </a:p>
          <a:p>
            <a:pPr marL="285750" indent="-285750" algn="r" rtl="1">
              <a:buFont typeface="Arial" panose="020B0604020202020204" pitchFamily="34" charset="0"/>
              <a:buChar char="•"/>
            </a:pPr>
            <a:endParaRPr lang="fa-IR" sz="2000" dirty="0" smtClean="0">
              <a:solidFill>
                <a:schemeClr val="tx1">
                  <a:lumMod val="75000"/>
                  <a:lumOff val="25000"/>
                </a:schemeClr>
              </a:solidFill>
              <a:cs typeface="B Mitra" panose="00000400000000000000" pitchFamily="2" charset="-78"/>
            </a:endParaRPr>
          </a:p>
          <a:p>
            <a:pPr marL="285750" indent="-285750" algn="r" rtl="1">
              <a:buFont typeface="Arial" panose="020B0604020202020204" pitchFamily="34" charset="0"/>
              <a:buChar char="•"/>
            </a:pPr>
            <a:r>
              <a:rPr lang="ar-SA" sz="2000" dirty="0" smtClean="0">
                <a:solidFill>
                  <a:schemeClr val="tx1">
                    <a:lumMod val="75000"/>
                    <a:lumOff val="25000"/>
                  </a:schemeClr>
                </a:solidFill>
                <a:cs typeface="B Mitra" panose="00000400000000000000" pitchFamily="2" charset="-78"/>
              </a:rPr>
              <a:t>بازدهی </a:t>
            </a:r>
            <a:r>
              <a:rPr lang="ar-SA" sz="2000" dirty="0">
                <a:solidFill>
                  <a:schemeClr val="tx1">
                    <a:lumMod val="75000"/>
                    <a:lumOff val="25000"/>
                  </a:schemeClr>
                </a:solidFill>
                <a:cs typeface="B Mitra" panose="00000400000000000000" pitchFamily="2" charset="-78"/>
              </a:rPr>
              <a:t>عملیات</a:t>
            </a:r>
            <a:endParaRPr lang="en-US" sz="2000" dirty="0">
              <a:solidFill>
                <a:schemeClr val="tx1">
                  <a:lumMod val="75000"/>
                  <a:lumOff val="25000"/>
                </a:schemeClr>
              </a:solidFill>
              <a:cs typeface="B Mitra" panose="00000400000000000000" pitchFamily="2" charset="-78"/>
            </a:endParaRPr>
          </a:p>
          <a:p>
            <a:pPr marL="285750" indent="-285750" algn="r" rtl="1">
              <a:buFont typeface="Arial" panose="020B0604020202020204" pitchFamily="34" charset="0"/>
              <a:buChar char="•"/>
            </a:pPr>
            <a:r>
              <a:rPr lang="ar-SA" sz="2000" dirty="0">
                <a:solidFill>
                  <a:schemeClr val="tx1">
                    <a:lumMod val="75000"/>
                    <a:lumOff val="25000"/>
                  </a:schemeClr>
                </a:solidFill>
                <a:cs typeface="B Mitra" panose="00000400000000000000" pitchFamily="2" charset="-78"/>
              </a:rPr>
              <a:t>تعمیرات و مدیریت دارایی</a:t>
            </a:r>
            <a:endParaRPr lang="en-US" sz="2000" dirty="0">
              <a:solidFill>
                <a:schemeClr val="tx1">
                  <a:lumMod val="75000"/>
                  <a:lumOff val="25000"/>
                </a:schemeClr>
              </a:solidFill>
              <a:cs typeface="B Mitra" panose="00000400000000000000" pitchFamily="2" charset="-78"/>
            </a:endParaRPr>
          </a:p>
        </p:txBody>
      </p:sp>
      <p:sp>
        <p:nvSpPr>
          <p:cNvPr id="2" name="Slide Number Placeholder 1"/>
          <p:cNvSpPr>
            <a:spLocks noGrp="1"/>
          </p:cNvSpPr>
          <p:nvPr>
            <p:ph type="sldNum" sz="quarter" idx="12"/>
          </p:nvPr>
        </p:nvSpPr>
        <p:spPr/>
        <p:txBody>
          <a:bodyPr/>
          <a:lstStyle/>
          <a:p>
            <a:fld id="{D8322B85-D71E-48EA-96E8-2A04F3F0AD50}" type="slidenum">
              <a:rPr lang="en-US" smtClean="0"/>
              <a:t>18</a:t>
            </a:fld>
            <a:endParaRPr lang="en-US"/>
          </a:p>
        </p:txBody>
      </p:sp>
    </p:spTree>
    <p:extLst>
      <p:ext uri="{BB962C8B-B14F-4D97-AF65-F5344CB8AC3E}">
        <p14:creationId xmlns:p14="http://schemas.microsoft.com/office/powerpoint/2010/main" val="19402040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29795"/>
            <a:ext cx="6228784" cy="1128047"/>
          </a:xfrm>
          <a:prstGeom prst="rect">
            <a:avLst/>
          </a:prstGeom>
        </p:spPr>
      </p:pic>
      <p:sp>
        <p:nvSpPr>
          <p:cNvPr id="11" name="Rectangle 10"/>
          <p:cNvSpPr/>
          <p:nvPr/>
        </p:nvSpPr>
        <p:spPr>
          <a:xfrm>
            <a:off x="5763753" y="1769426"/>
            <a:ext cx="6099748" cy="421654"/>
          </a:xfrm>
          <a:prstGeom prst="rect">
            <a:avLst/>
          </a:prstGeom>
        </p:spPr>
        <p:txBody>
          <a:bodyPr wrap="none">
            <a:spAutoFit/>
          </a:bodyPr>
          <a:lstStyle/>
          <a:p>
            <a:pPr algn="r" rtl="1">
              <a:lnSpc>
                <a:spcPct val="107000"/>
              </a:lnSpc>
              <a:spcAft>
                <a:spcPts val="800"/>
              </a:spcAft>
            </a:pPr>
            <a:r>
              <a:rPr lang="fa-IR" sz="2000" b="1"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توسعه های </a:t>
            </a:r>
            <a:r>
              <a:rPr lang="ar-SA" sz="2000" b="1"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صورت </a:t>
            </a:r>
            <a:r>
              <a:rPr lang="ar-SA" sz="2000" b="1"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گرفته در زمینه کسب و کار به واسطه اینترنت اشیا</a:t>
            </a:r>
            <a:endParaRPr lang="en-US" sz="2000" b="1" dirty="0">
              <a:solidFill>
                <a:schemeClr val="tx1">
                  <a:lumMod val="75000"/>
                  <a:lumOff val="25000"/>
                </a:schemeClr>
              </a:solidFill>
              <a:effectLst/>
              <a:latin typeface="Calibri" panose="020F0502020204030204" pitchFamily="34" charset="0"/>
              <a:ea typeface="Times New Roman" panose="02020603050405020304" pitchFamily="18" charset="0"/>
              <a:cs typeface="B Mitra" panose="00000400000000000000" pitchFamily="2" charset="-78"/>
            </a:endParaRPr>
          </a:p>
        </p:txBody>
      </p:sp>
      <p:sp>
        <p:nvSpPr>
          <p:cNvPr id="12" name="Rectangle 11"/>
          <p:cNvSpPr/>
          <p:nvPr/>
        </p:nvSpPr>
        <p:spPr>
          <a:xfrm>
            <a:off x="5314685" y="4637118"/>
            <a:ext cx="6096000" cy="1285480"/>
          </a:xfrm>
          <a:prstGeom prst="rect">
            <a:avLst/>
          </a:prstGeom>
        </p:spPr>
        <p:txBody>
          <a:bodyPr>
            <a:spAutoFit/>
          </a:bodyPr>
          <a:lstStyle/>
          <a:p>
            <a:pPr algn="r" rtl="1">
              <a:lnSpc>
                <a:spcPct val="107000"/>
              </a:lnSpc>
              <a:spcAft>
                <a:spcPts val="800"/>
              </a:spcAft>
            </a:pPr>
            <a:r>
              <a:rPr lang="ar-SA" sz="2000" b="1"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مصرف کنندگان</a:t>
            </a:r>
            <a:endParaRPr lang="en-US" sz="2000" b="1"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endParaRPr>
          </a:p>
          <a:p>
            <a:pPr marL="285750" indent="-285750" algn="r" rtl="1">
              <a:lnSpc>
                <a:spcPct val="107000"/>
              </a:lnSpc>
              <a:spcAft>
                <a:spcPts val="800"/>
              </a:spcAft>
              <a:buFont typeface="Arial" panose="020B0604020202020204" pitchFamily="34" charset="0"/>
              <a:buChar char="•"/>
            </a:pPr>
            <a:r>
              <a:rPr lang="ar-SA"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سرگرمی</a:t>
            </a:r>
            <a:endParaRPr lang="en-US"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endParaRPr>
          </a:p>
          <a:p>
            <a:pPr marL="285750" indent="-285750" algn="r" rtl="1">
              <a:lnSpc>
                <a:spcPct val="107000"/>
              </a:lnSpc>
              <a:spcAft>
                <a:spcPts val="800"/>
              </a:spcAft>
              <a:buFont typeface="Arial" panose="020B0604020202020204" pitchFamily="34" charset="0"/>
              <a:buChar char="•"/>
            </a:pPr>
            <a:r>
              <a:rPr lang="ar-SA"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سلامتی و تناسب اندام</a:t>
            </a:r>
            <a:endParaRPr lang="en-US" sz="2000" dirty="0">
              <a:solidFill>
                <a:schemeClr val="tx1">
                  <a:lumMod val="75000"/>
                  <a:lumOff val="25000"/>
                </a:schemeClr>
              </a:solidFill>
              <a:effectLst/>
              <a:latin typeface="Calibri" panose="020F0502020204030204" pitchFamily="34" charset="0"/>
              <a:ea typeface="Times New Roman" panose="02020603050405020304" pitchFamily="18" charset="0"/>
              <a:cs typeface="B Mitra" panose="00000400000000000000" pitchFamily="2" charset="-78"/>
            </a:endParaRPr>
          </a:p>
        </p:txBody>
      </p:sp>
      <p:sp>
        <p:nvSpPr>
          <p:cNvPr id="13" name="Rectangle 12"/>
          <p:cNvSpPr/>
          <p:nvPr/>
        </p:nvSpPr>
        <p:spPr>
          <a:xfrm>
            <a:off x="9237853" y="2702724"/>
            <a:ext cx="2172832" cy="1285480"/>
          </a:xfrm>
          <a:prstGeom prst="rect">
            <a:avLst/>
          </a:prstGeom>
        </p:spPr>
        <p:txBody>
          <a:bodyPr wrap="square">
            <a:spAutoFit/>
          </a:bodyPr>
          <a:lstStyle/>
          <a:p>
            <a:pPr algn="r" rtl="1">
              <a:lnSpc>
                <a:spcPct val="107000"/>
              </a:lnSpc>
              <a:spcAft>
                <a:spcPts val="800"/>
              </a:spcAft>
            </a:pPr>
            <a:r>
              <a:rPr lang="ar-SA" sz="2000" b="1"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بخش های دولتی</a:t>
            </a:r>
            <a:endParaRPr lang="en-US" sz="2000" b="1"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endParaRPr>
          </a:p>
          <a:p>
            <a:pPr marL="285750" indent="-285750" algn="r" rtl="1">
              <a:lnSpc>
                <a:spcPct val="107000"/>
              </a:lnSpc>
              <a:spcAft>
                <a:spcPts val="800"/>
              </a:spcAft>
              <a:buFont typeface="Arial" panose="020B0604020202020204" pitchFamily="34" charset="0"/>
              <a:buChar char="•"/>
            </a:pPr>
            <a:r>
              <a:rPr lang="ar-SA"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بازدهی و ذخیره انرژی</a:t>
            </a:r>
            <a:endParaRPr lang="en-US"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endParaRPr>
          </a:p>
          <a:p>
            <a:pPr marL="285750" indent="-285750" algn="r" rtl="1">
              <a:lnSpc>
                <a:spcPct val="107000"/>
              </a:lnSpc>
              <a:spcAft>
                <a:spcPts val="800"/>
              </a:spcAft>
              <a:buFont typeface="Arial" panose="020B0604020202020204" pitchFamily="34" charset="0"/>
              <a:buChar char="•"/>
            </a:pPr>
            <a:r>
              <a:rPr lang="ar-SA"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امنیت</a:t>
            </a:r>
            <a:endParaRPr lang="en-US" sz="2000" dirty="0">
              <a:solidFill>
                <a:schemeClr val="tx1">
                  <a:lumMod val="75000"/>
                  <a:lumOff val="25000"/>
                </a:schemeClr>
              </a:solidFill>
              <a:effectLst/>
              <a:latin typeface="Calibri" panose="020F0502020204030204" pitchFamily="34" charset="0"/>
              <a:ea typeface="Times New Roman" panose="02020603050405020304" pitchFamily="18" charset="0"/>
              <a:cs typeface="B Mitra" panose="00000400000000000000" pitchFamily="2" charset="-78"/>
            </a:endParaRPr>
          </a:p>
        </p:txBody>
      </p:sp>
      <p:sp>
        <p:nvSpPr>
          <p:cNvPr id="2" name="Slide Number Placeholder 1"/>
          <p:cNvSpPr>
            <a:spLocks noGrp="1"/>
          </p:cNvSpPr>
          <p:nvPr>
            <p:ph type="sldNum" sz="quarter" idx="12"/>
          </p:nvPr>
        </p:nvSpPr>
        <p:spPr/>
        <p:txBody>
          <a:bodyPr/>
          <a:lstStyle/>
          <a:p>
            <a:fld id="{D8322B85-D71E-48EA-96E8-2A04F3F0AD50}" type="slidenum">
              <a:rPr lang="en-US" smtClean="0"/>
              <a:t>19</a:t>
            </a:fld>
            <a:endParaRPr lang="en-US"/>
          </a:p>
        </p:txBody>
      </p:sp>
    </p:spTree>
    <p:extLst>
      <p:ext uri="{BB962C8B-B14F-4D97-AF65-F5344CB8AC3E}">
        <p14:creationId xmlns:p14="http://schemas.microsoft.com/office/powerpoint/2010/main" val="38364083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0903" y="798054"/>
            <a:ext cx="10565394" cy="4941866"/>
          </a:xfrm>
          <a:prstGeom prst="rect">
            <a:avLst/>
          </a:prstGeom>
        </p:spPr>
        <p:txBody>
          <a:bodyPr wrap="square">
            <a:spAutoFit/>
          </a:bodyPr>
          <a:lstStyle/>
          <a:p>
            <a:pPr algn="r" rtl="1">
              <a:lnSpc>
                <a:spcPct val="107000"/>
              </a:lnSpc>
              <a:spcAft>
                <a:spcPts val="800"/>
              </a:spcAft>
            </a:pPr>
            <a:r>
              <a:rPr lang="ar-SA" sz="2800" b="1" dirty="0">
                <a:latin typeface="Calibri" panose="020F0502020204030204" pitchFamily="34" charset="0"/>
                <a:ea typeface="Times New Roman" panose="02020603050405020304" pitchFamily="18" charset="0"/>
                <a:cs typeface="B Mitra" panose="00000400000000000000" pitchFamily="2" charset="-78"/>
              </a:rPr>
              <a:t>کنترل فرایند آماری</a:t>
            </a:r>
            <a:endParaRPr lang="en-US" sz="2800" b="1" dirty="0">
              <a:latin typeface="Calibri" panose="020F0502020204030204" pitchFamily="34" charset="0"/>
              <a:ea typeface="Times New Roman" panose="02020603050405020304" pitchFamily="18" charset="0"/>
              <a:cs typeface="B Mitra" panose="00000400000000000000" pitchFamily="2" charset="-78"/>
            </a:endParaRPr>
          </a:p>
          <a:p>
            <a:pPr algn="r" rtl="1">
              <a:lnSpc>
                <a:spcPct val="107000"/>
              </a:lnSpc>
              <a:spcAft>
                <a:spcPts val="800"/>
              </a:spcAft>
            </a:pPr>
            <a:endParaRPr lang="fa-IR" dirty="0" smtClean="0">
              <a:latin typeface="Calibri" panose="020F0502020204030204" pitchFamily="34" charset="0"/>
              <a:ea typeface="Times New Roman" panose="02020603050405020304" pitchFamily="18" charset="0"/>
              <a:cs typeface="B Mitra" panose="00000400000000000000" pitchFamily="2" charset="-78"/>
            </a:endParaRPr>
          </a:p>
          <a:p>
            <a:pPr algn="r" rtl="1">
              <a:lnSpc>
                <a:spcPct val="107000"/>
              </a:lnSpc>
              <a:spcAft>
                <a:spcPts val="800"/>
              </a:spcAft>
            </a:pPr>
            <a:r>
              <a:rPr lang="ar-SA" dirty="0" smtClean="0">
                <a:latin typeface="Calibri" panose="020F0502020204030204" pitchFamily="34" charset="0"/>
                <a:ea typeface="Times New Roman" panose="02020603050405020304" pitchFamily="18" charset="0"/>
                <a:cs typeface="B Mitra" panose="00000400000000000000" pitchFamily="2" charset="-78"/>
              </a:rPr>
              <a:t>هدف </a:t>
            </a:r>
            <a:r>
              <a:rPr lang="ar-SA" dirty="0">
                <a:latin typeface="Calibri" panose="020F0502020204030204" pitchFamily="34" charset="0"/>
                <a:ea typeface="Times New Roman" panose="02020603050405020304" pitchFamily="18" charset="0"/>
                <a:cs typeface="B Mitra" panose="00000400000000000000" pitchFamily="2" charset="-78"/>
              </a:rPr>
              <a:t>از کنترل فرآیند آماری کاهش میزان تغییرات و اجرای فرآیند در یک وضعیت تحت کنترل از لحاظ آماری می باشد.</a:t>
            </a:r>
            <a:endParaRPr lang="en-US" dirty="0">
              <a:latin typeface="Calibri" panose="020F0502020204030204" pitchFamily="34" charset="0"/>
              <a:ea typeface="Times New Roman" panose="02020603050405020304" pitchFamily="18" charset="0"/>
              <a:cs typeface="B Mitra" panose="00000400000000000000" pitchFamily="2" charset="-78"/>
            </a:endParaRPr>
          </a:p>
          <a:p>
            <a:pPr marL="285750" indent="-285750" algn="r" rtl="1">
              <a:lnSpc>
                <a:spcPct val="107000"/>
              </a:lnSpc>
              <a:spcAft>
                <a:spcPts val="800"/>
              </a:spcAft>
              <a:buFont typeface="Arial" panose="020B0604020202020204" pitchFamily="34" charset="0"/>
              <a:buChar char="•"/>
            </a:pPr>
            <a:r>
              <a:rPr lang="en-GB" dirty="0">
                <a:latin typeface="Arial" panose="020B0604020202020204" pitchFamily="34" charset="0"/>
                <a:ea typeface="Times New Roman" panose="02020603050405020304" pitchFamily="18" charset="0"/>
                <a:cs typeface="B Mitra" panose="00000400000000000000" pitchFamily="2" charset="-78"/>
              </a:rPr>
              <a:t> </a:t>
            </a:r>
            <a:r>
              <a:rPr lang="ar-SA" dirty="0">
                <a:latin typeface="Calibri" panose="020F0502020204030204" pitchFamily="34" charset="0"/>
                <a:ea typeface="Times New Roman" panose="02020603050405020304" pitchFamily="18" charset="0"/>
                <a:cs typeface="B Mitra" panose="00000400000000000000" pitchFamily="2" charset="-78"/>
              </a:rPr>
              <a:t>وضعیتی که بتوان میان انحرافات با دلایل </a:t>
            </a:r>
            <a:r>
              <a:rPr lang="ar-SA" dirty="0" smtClean="0">
                <a:latin typeface="Calibri" panose="020F0502020204030204" pitchFamily="34" charset="0"/>
                <a:ea typeface="Times New Roman" panose="02020603050405020304" pitchFamily="18" charset="0"/>
                <a:cs typeface="B Mitra" panose="00000400000000000000" pitchFamily="2" charset="-78"/>
              </a:rPr>
              <a:t>تصادفی </a:t>
            </a:r>
            <a:r>
              <a:rPr lang="ar-SA" dirty="0">
                <a:latin typeface="Calibri" panose="020F0502020204030204" pitchFamily="34" charset="0"/>
                <a:ea typeface="Times New Roman" panose="02020603050405020304" pitchFamily="18" charset="0"/>
                <a:cs typeface="B Mitra" panose="00000400000000000000" pitchFamily="2" charset="-78"/>
              </a:rPr>
              <a:t>و انحرافات با </a:t>
            </a:r>
            <a:r>
              <a:rPr lang="ar-SA" dirty="0" smtClean="0">
                <a:latin typeface="Calibri" panose="020F0502020204030204" pitchFamily="34" charset="0"/>
                <a:ea typeface="Times New Roman" panose="02020603050405020304" pitchFamily="18" charset="0"/>
                <a:cs typeface="B Mitra" panose="00000400000000000000" pitchFamily="2" charset="-78"/>
              </a:rPr>
              <a:t>دل</a:t>
            </a:r>
            <a:r>
              <a:rPr lang="fa-IR" dirty="0" smtClean="0">
                <a:latin typeface="Calibri" panose="020F0502020204030204" pitchFamily="34" charset="0"/>
                <a:ea typeface="Times New Roman" panose="02020603050405020304" pitchFamily="18" charset="0"/>
                <a:cs typeface="B Mitra" panose="00000400000000000000" pitchFamily="2" charset="-78"/>
              </a:rPr>
              <a:t>ایل قطعی</a:t>
            </a:r>
            <a:r>
              <a:rPr lang="ar-SA" dirty="0" smtClean="0">
                <a:latin typeface="Calibri" panose="020F0502020204030204" pitchFamily="34" charset="0"/>
                <a:ea typeface="Times New Roman" panose="02020603050405020304" pitchFamily="18" charset="0"/>
                <a:cs typeface="B Mitra" panose="00000400000000000000" pitchFamily="2" charset="-78"/>
              </a:rPr>
              <a:t> </a:t>
            </a:r>
            <a:r>
              <a:rPr lang="ar-SA" dirty="0">
                <a:latin typeface="Calibri" panose="020F0502020204030204" pitchFamily="34" charset="0"/>
                <a:ea typeface="Times New Roman" panose="02020603050405020304" pitchFamily="18" charset="0"/>
                <a:cs typeface="B Mitra" panose="00000400000000000000" pitchFamily="2" charset="-78"/>
              </a:rPr>
              <a:t>تمایز قائل شد.</a:t>
            </a:r>
            <a:endParaRPr lang="en-US" dirty="0">
              <a:latin typeface="Calibri" panose="020F0502020204030204" pitchFamily="34" charset="0"/>
              <a:ea typeface="Times New Roman" panose="02020603050405020304" pitchFamily="18" charset="0"/>
              <a:cs typeface="B Mitra" panose="00000400000000000000" pitchFamily="2" charset="-78"/>
            </a:endParaRPr>
          </a:p>
          <a:p>
            <a:pPr marL="285750" indent="-285750" algn="r" rtl="1">
              <a:lnSpc>
                <a:spcPct val="107000"/>
              </a:lnSpc>
              <a:spcAft>
                <a:spcPts val="800"/>
              </a:spcAft>
              <a:buFont typeface="Arial" panose="020B0604020202020204" pitchFamily="34" charset="0"/>
              <a:buChar char="•"/>
            </a:pPr>
            <a:r>
              <a:rPr lang="ar-SA" dirty="0">
                <a:latin typeface="Calibri" panose="020F0502020204030204" pitchFamily="34" charset="0"/>
                <a:ea typeface="Times New Roman" panose="02020603050405020304" pitchFamily="18" charset="0"/>
                <a:cs typeface="B Mitra" panose="00000400000000000000" pitchFamily="2" charset="-78"/>
              </a:rPr>
              <a:t>بتوان پی برد که در کجا فرآیند به صورت کارآمد پیش می‌رود.</a:t>
            </a:r>
            <a:endParaRPr lang="en-US" dirty="0">
              <a:latin typeface="Calibri" panose="020F0502020204030204" pitchFamily="34" charset="0"/>
              <a:ea typeface="Times New Roman" panose="02020603050405020304" pitchFamily="18" charset="0"/>
              <a:cs typeface="B Mitra" panose="00000400000000000000" pitchFamily="2" charset="-78"/>
            </a:endParaRPr>
          </a:p>
          <a:p>
            <a:pPr marL="285750" indent="-285750" algn="r" rtl="1">
              <a:lnSpc>
                <a:spcPct val="107000"/>
              </a:lnSpc>
              <a:spcAft>
                <a:spcPts val="800"/>
              </a:spcAft>
              <a:buFont typeface="Arial" panose="020B0604020202020204" pitchFamily="34" charset="0"/>
              <a:buChar char="•"/>
            </a:pPr>
            <a:r>
              <a:rPr lang="ar-SA" dirty="0">
                <a:latin typeface="Calibri" panose="020F0502020204030204" pitchFamily="34" charset="0"/>
                <a:ea typeface="Times New Roman" panose="02020603050405020304" pitchFamily="18" charset="0"/>
                <a:cs typeface="B Mitra" panose="00000400000000000000" pitchFamily="2" charset="-78"/>
              </a:rPr>
              <a:t>و اینکه چه زمانی محصول به اندازه کافی بازدهی دارد.</a:t>
            </a:r>
            <a:endParaRPr lang="en-US" dirty="0">
              <a:latin typeface="Calibri" panose="020F0502020204030204" pitchFamily="34" charset="0"/>
              <a:ea typeface="Times New Roman" panose="02020603050405020304" pitchFamily="18" charset="0"/>
              <a:cs typeface="B Mitra" panose="00000400000000000000" pitchFamily="2" charset="-78"/>
            </a:endParaRPr>
          </a:p>
          <a:p>
            <a:pPr algn="r" rtl="1">
              <a:lnSpc>
                <a:spcPct val="107000"/>
              </a:lnSpc>
              <a:spcAft>
                <a:spcPts val="800"/>
              </a:spcAft>
            </a:pPr>
            <a:r>
              <a:rPr lang="en-GB" dirty="0">
                <a:latin typeface="Calibri" panose="020F0502020204030204" pitchFamily="34" charset="0"/>
                <a:ea typeface="Times New Roman" panose="02020603050405020304" pitchFamily="18" charset="0"/>
                <a:cs typeface="B Mitra" panose="00000400000000000000" pitchFamily="2" charset="-78"/>
              </a:rPr>
              <a:t> </a:t>
            </a:r>
            <a:endParaRPr lang="en-US" dirty="0">
              <a:latin typeface="Calibri" panose="020F0502020204030204" pitchFamily="34" charset="0"/>
              <a:ea typeface="Times New Roman" panose="02020603050405020304" pitchFamily="18" charset="0"/>
              <a:cs typeface="B Mitra" panose="00000400000000000000" pitchFamily="2" charset="-78"/>
            </a:endParaRPr>
          </a:p>
          <a:p>
            <a:pPr algn="r" rtl="1">
              <a:lnSpc>
                <a:spcPct val="107000"/>
              </a:lnSpc>
              <a:spcAft>
                <a:spcPts val="800"/>
              </a:spcAft>
            </a:pPr>
            <a:r>
              <a:rPr lang="en-GB" dirty="0">
                <a:latin typeface="Calibri" panose="020F0502020204030204" pitchFamily="34" charset="0"/>
                <a:ea typeface="Times New Roman" panose="02020603050405020304" pitchFamily="18" charset="0"/>
                <a:cs typeface="B Mitra" panose="00000400000000000000" pitchFamily="2" charset="-78"/>
              </a:rPr>
              <a:t> </a:t>
            </a:r>
            <a:endParaRPr lang="en-US" dirty="0">
              <a:latin typeface="Calibri" panose="020F0502020204030204" pitchFamily="34" charset="0"/>
              <a:ea typeface="Times New Roman" panose="02020603050405020304" pitchFamily="18" charset="0"/>
              <a:cs typeface="B Mitra" panose="00000400000000000000" pitchFamily="2" charset="-78"/>
            </a:endParaRPr>
          </a:p>
          <a:p>
            <a:pPr algn="r" rtl="1">
              <a:lnSpc>
                <a:spcPct val="107000"/>
              </a:lnSpc>
              <a:spcAft>
                <a:spcPts val="800"/>
              </a:spcAft>
            </a:pPr>
            <a:r>
              <a:rPr lang="ar-SA" dirty="0">
                <a:latin typeface="Calibri" panose="020F0502020204030204" pitchFamily="34" charset="0"/>
                <a:ea typeface="Times New Roman" panose="02020603050405020304" pitchFamily="18" charset="0"/>
                <a:cs typeface="B Mitra" panose="00000400000000000000" pitchFamily="2" charset="-78"/>
              </a:rPr>
              <a:t>کنترل کیفیت آماری چند متغیره واقع گرایانه تر بوده اما پیچیده تر می </a:t>
            </a:r>
            <a:r>
              <a:rPr lang="ar-SA" dirty="0" smtClean="0">
                <a:latin typeface="Calibri" panose="020F0502020204030204" pitchFamily="34" charset="0"/>
                <a:ea typeface="Times New Roman" panose="02020603050405020304" pitchFamily="18" charset="0"/>
                <a:cs typeface="B Mitra" panose="00000400000000000000" pitchFamily="2" charset="-78"/>
              </a:rPr>
              <a:t>باشد</a:t>
            </a:r>
            <a:r>
              <a:rPr lang="fa-IR" dirty="0" smtClean="0">
                <a:latin typeface="Calibri" panose="020F0502020204030204" pitchFamily="34" charset="0"/>
                <a:ea typeface="Times New Roman" panose="02020603050405020304" pitchFamily="18" charset="0"/>
                <a:cs typeface="B Mitra" panose="00000400000000000000" pitchFamily="2" charset="-78"/>
              </a:rPr>
              <a:t>.</a:t>
            </a:r>
            <a:endParaRPr lang="en-US" dirty="0">
              <a:latin typeface="Calibri" panose="020F0502020204030204" pitchFamily="34" charset="0"/>
              <a:ea typeface="Times New Roman" panose="02020603050405020304" pitchFamily="18" charset="0"/>
              <a:cs typeface="B Mitra" panose="00000400000000000000" pitchFamily="2" charset="-78"/>
            </a:endParaRPr>
          </a:p>
          <a:p>
            <a:pPr marL="285750" indent="-285750" algn="r" rtl="1">
              <a:lnSpc>
                <a:spcPct val="107000"/>
              </a:lnSpc>
              <a:spcAft>
                <a:spcPts val="800"/>
              </a:spcAft>
              <a:buFont typeface="Arial" panose="020B0604020202020204" pitchFamily="34" charset="0"/>
              <a:buChar char="•"/>
            </a:pPr>
            <a:r>
              <a:rPr lang="ar-SA" dirty="0">
                <a:latin typeface="Calibri" panose="020F0502020204030204" pitchFamily="34" charset="0"/>
                <a:ea typeface="Times New Roman" panose="02020603050405020304" pitchFamily="18" charset="0"/>
                <a:cs typeface="B Mitra" panose="00000400000000000000" pitchFamily="2" charset="-78"/>
              </a:rPr>
              <a:t>ارتقاء عملکرد</a:t>
            </a:r>
            <a:endParaRPr lang="en-US" dirty="0">
              <a:latin typeface="Calibri" panose="020F0502020204030204" pitchFamily="34" charset="0"/>
              <a:ea typeface="Times New Roman" panose="02020603050405020304" pitchFamily="18" charset="0"/>
              <a:cs typeface="B Mitra" panose="00000400000000000000" pitchFamily="2" charset="-78"/>
            </a:endParaRPr>
          </a:p>
          <a:p>
            <a:pPr marL="285750" indent="-285750" algn="r" rtl="1">
              <a:lnSpc>
                <a:spcPct val="107000"/>
              </a:lnSpc>
              <a:spcAft>
                <a:spcPts val="800"/>
              </a:spcAft>
              <a:buFont typeface="Arial" panose="020B0604020202020204" pitchFamily="34" charset="0"/>
              <a:buChar char="•"/>
            </a:pPr>
            <a:r>
              <a:rPr lang="ar-SA" dirty="0">
                <a:latin typeface="Calibri" panose="020F0502020204030204" pitchFamily="34" charset="0"/>
                <a:ea typeface="Times New Roman" panose="02020603050405020304" pitchFamily="18" charset="0"/>
                <a:cs typeface="B Mitra" panose="00000400000000000000" pitchFamily="2" charset="-78"/>
              </a:rPr>
              <a:t>نظارت</a:t>
            </a:r>
            <a:endParaRPr lang="en-US" dirty="0">
              <a:latin typeface="Calibri" panose="020F0502020204030204" pitchFamily="34" charset="0"/>
              <a:ea typeface="Times New Roman" panose="02020603050405020304" pitchFamily="18" charset="0"/>
              <a:cs typeface="B Mitra" panose="00000400000000000000" pitchFamily="2" charset="-78"/>
            </a:endParaRPr>
          </a:p>
          <a:p>
            <a:pPr marL="285750" indent="-285750" algn="r" rtl="1">
              <a:lnSpc>
                <a:spcPct val="107000"/>
              </a:lnSpc>
              <a:spcAft>
                <a:spcPts val="800"/>
              </a:spcAft>
              <a:buFont typeface="Arial" panose="020B0604020202020204" pitchFamily="34" charset="0"/>
              <a:buChar char="•"/>
            </a:pPr>
            <a:r>
              <a:rPr lang="ar-SA" dirty="0">
                <a:latin typeface="Calibri" panose="020F0502020204030204" pitchFamily="34" charset="0"/>
                <a:ea typeface="Times New Roman" panose="02020603050405020304" pitchFamily="18" charset="0"/>
                <a:cs typeface="B Mitra" panose="00000400000000000000" pitchFamily="2" charset="-78"/>
              </a:rPr>
              <a:t>بهبود</a:t>
            </a:r>
            <a:endParaRPr lang="en-US" dirty="0">
              <a:effectLst/>
              <a:latin typeface="Calibri" panose="020F0502020204030204" pitchFamily="34" charset="0"/>
              <a:ea typeface="Times New Roman" panose="02020603050405020304" pitchFamily="18" charset="0"/>
              <a:cs typeface="B Mitra" panose="00000400000000000000" pitchFamily="2" charset="-78"/>
            </a:endParaRPr>
          </a:p>
        </p:txBody>
      </p:sp>
      <p:sp>
        <p:nvSpPr>
          <p:cNvPr id="3" name="Slide Number Placeholder 2"/>
          <p:cNvSpPr>
            <a:spLocks noGrp="1"/>
          </p:cNvSpPr>
          <p:nvPr>
            <p:ph type="sldNum" sz="quarter" idx="12"/>
          </p:nvPr>
        </p:nvSpPr>
        <p:spPr/>
        <p:txBody>
          <a:bodyPr/>
          <a:lstStyle/>
          <a:p>
            <a:fld id="{D8322B85-D71E-48EA-96E8-2A04F3F0AD50}" type="slidenum">
              <a:rPr lang="en-US" smtClean="0"/>
              <a:t>2</a:t>
            </a:fld>
            <a:endParaRPr lang="en-US"/>
          </a:p>
        </p:txBody>
      </p:sp>
    </p:spTree>
    <p:extLst>
      <p:ext uri="{BB962C8B-B14F-4D97-AF65-F5344CB8AC3E}">
        <p14:creationId xmlns:p14="http://schemas.microsoft.com/office/powerpoint/2010/main" val="29375963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29795"/>
            <a:ext cx="6228784" cy="1128047"/>
          </a:xfrm>
          <a:prstGeom prst="rect">
            <a:avLst/>
          </a:prstGeom>
        </p:spPr>
      </p:pic>
      <p:sp>
        <p:nvSpPr>
          <p:cNvPr id="6" name="Rectangle 5"/>
          <p:cNvSpPr/>
          <p:nvPr/>
        </p:nvSpPr>
        <p:spPr>
          <a:xfrm>
            <a:off x="8809021" y="2911689"/>
            <a:ext cx="2761307" cy="1285480"/>
          </a:xfrm>
          <a:prstGeom prst="rect">
            <a:avLst/>
          </a:prstGeom>
        </p:spPr>
        <p:txBody>
          <a:bodyPr wrap="square">
            <a:spAutoFit/>
          </a:bodyPr>
          <a:lstStyle/>
          <a:p>
            <a:pPr algn="r" rtl="1">
              <a:lnSpc>
                <a:spcPct val="107000"/>
              </a:lnSpc>
              <a:spcAft>
                <a:spcPts val="800"/>
              </a:spcAft>
            </a:pPr>
            <a:r>
              <a:rPr lang="ar-SA" sz="2000" b="1"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حمل و </a:t>
            </a:r>
            <a:r>
              <a:rPr lang="ar-SA" sz="2000" b="1"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ن</a:t>
            </a:r>
            <a:r>
              <a:rPr lang="fa-IR" sz="2000" b="1"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قل </a:t>
            </a:r>
          </a:p>
          <a:p>
            <a:pPr marL="285750" indent="-285750" algn="r" rtl="1">
              <a:lnSpc>
                <a:spcPct val="107000"/>
              </a:lnSpc>
              <a:spcAft>
                <a:spcPts val="800"/>
              </a:spcAft>
              <a:buFont typeface="Arial" panose="020B0604020202020204" pitchFamily="34" charset="0"/>
              <a:buChar char="•"/>
            </a:pPr>
            <a:r>
              <a:rPr lang="ar-SA" sz="2000"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خودکار </a:t>
            </a:r>
            <a:r>
              <a:rPr lang="ar-SA"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سازی و کنترل ترافیک</a:t>
            </a:r>
            <a:endParaRPr lang="en-US"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endParaRPr>
          </a:p>
          <a:p>
            <a:pPr marL="285750" indent="-285750" algn="r" rtl="1">
              <a:lnSpc>
                <a:spcPct val="107000"/>
              </a:lnSpc>
              <a:spcAft>
                <a:spcPts val="800"/>
              </a:spcAft>
              <a:buFont typeface="Arial" panose="020B0604020202020204" pitchFamily="34" charset="0"/>
              <a:buChar char="•"/>
            </a:pPr>
            <a:r>
              <a:rPr lang="ar-SA"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مدیریت ناوگان</a:t>
            </a:r>
            <a:endParaRPr lang="en-US" sz="2000" dirty="0">
              <a:solidFill>
                <a:schemeClr val="tx1">
                  <a:lumMod val="75000"/>
                  <a:lumOff val="25000"/>
                </a:schemeClr>
              </a:solidFill>
              <a:effectLst/>
              <a:latin typeface="Calibri" panose="020F0502020204030204" pitchFamily="34" charset="0"/>
              <a:ea typeface="Times New Roman" panose="02020603050405020304" pitchFamily="18" charset="0"/>
              <a:cs typeface="B Mitra" panose="00000400000000000000" pitchFamily="2" charset="-78"/>
            </a:endParaRPr>
          </a:p>
        </p:txBody>
      </p:sp>
      <p:sp>
        <p:nvSpPr>
          <p:cNvPr id="7" name="Rectangle 6"/>
          <p:cNvSpPr/>
          <p:nvPr/>
        </p:nvSpPr>
        <p:spPr>
          <a:xfrm>
            <a:off x="7776927" y="4718602"/>
            <a:ext cx="3793401" cy="1285480"/>
          </a:xfrm>
          <a:prstGeom prst="rect">
            <a:avLst/>
          </a:prstGeom>
        </p:spPr>
        <p:txBody>
          <a:bodyPr wrap="square">
            <a:spAutoFit/>
          </a:bodyPr>
          <a:lstStyle/>
          <a:p>
            <a:pPr algn="r" rtl="1">
              <a:lnSpc>
                <a:spcPct val="107000"/>
              </a:lnSpc>
              <a:spcAft>
                <a:spcPts val="800"/>
              </a:spcAft>
            </a:pPr>
            <a:r>
              <a:rPr lang="ar-SA" sz="2000" b="1"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مراقبت های بهداشتی درمانی</a:t>
            </a:r>
            <a:endParaRPr lang="en-US" sz="2000" b="1"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endParaRPr>
          </a:p>
          <a:p>
            <a:pPr marL="285750" indent="-285750" algn="r" rtl="1">
              <a:lnSpc>
                <a:spcPct val="107000"/>
              </a:lnSpc>
              <a:spcAft>
                <a:spcPts val="800"/>
              </a:spcAft>
              <a:buFont typeface="Arial" panose="020B0604020202020204" pitchFamily="34" charset="0"/>
              <a:buChar char="•"/>
            </a:pPr>
            <a:r>
              <a:rPr lang="ar-SA"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نظارت</a:t>
            </a:r>
            <a:endParaRPr lang="en-US"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endParaRPr>
          </a:p>
          <a:p>
            <a:pPr marL="285750" indent="-285750" algn="r" rtl="1">
              <a:lnSpc>
                <a:spcPct val="107000"/>
              </a:lnSpc>
              <a:spcAft>
                <a:spcPts val="800"/>
              </a:spcAft>
              <a:buFont typeface="Arial" panose="020B0604020202020204" pitchFamily="34" charset="0"/>
              <a:buChar char="•"/>
            </a:pPr>
            <a:r>
              <a:rPr lang="ar-SA" sz="20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اجرای خودکار فرآیندهای درمانی</a:t>
            </a:r>
            <a:endParaRPr lang="en-US" sz="2000" dirty="0">
              <a:solidFill>
                <a:schemeClr val="tx1">
                  <a:lumMod val="75000"/>
                  <a:lumOff val="25000"/>
                </a:schemeClr>
              </a:solidFill>
              <a:effectLst/>
              <a:latin typeface="Calibri" panose="020F0502020204030204" pitchFamily="34" charset="0"/>
              <a:ea typeface="Times New Roman" panose="02020603050405020304" pitchFamily="18" charset="0"/>
              <a:cs typeface="B Mitra" panose="00000400000000000000" pitchFamily="2" charset="-78"/>
            </a:endParaRPr>
          </a:p>
        </p:txBody>
      </p:sp>
      <p:sp>
        <p:nvSpPr>
          <p:cNvPr id="8" name="Rectangle 7"/>
          <p:cNvSpPr/>
          <p:nvPr/>
        </p:nvSpPr>
        <p:spPr>
          <a:xfrm>
            <a:off x="5763753" y="1769426"/>
            <a:ext cx="6099748" cy="421654"/>
          </a:xfrm>
          <a:prstGeom prst="rect">
            <a:avLst/>
          </a:prstGeom>
        </p:spPr>
        <p:txBody>
          <a:bodyPr wrap="none">
            <a:spAutoFit/>
          </a:bodyPr>
          <a:lstStyle/>
          <a:p>
            <a:pPr algn="r" rtl="1">
              <a:lnSpc>
                <a:spcPct val="107000"/>
              </a:lnSpc>
              <a:spcAft>
                <a:spcPts val="800"/>
              </a:spcAft>
            </a:pPr>
            <a:r>
              <a:rPr lang="fa-IR" sz="2000" b="1"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توسعه های </a:t>
            </a:r>
            <a:r>
              <a:rPr lang="ar-SA" sz="2000" b="1"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صورت </a:t>
            </a:r>
            <a:r>
              <a:rPr lang="ar-SA" sz="2000" b="1"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گرفته در زمینه کسب و کار به واسطه اینترنت اشیا</a:t>
            </a:r>
            <a:endParaRPr lang="en-US" sz="2000" b="1" dirty="0">
              <a:solidFill>
                <a:schemeClr val="tx1">
                  <a:lumMod val="75000"/>
                  <a:lumOff val="25000"/>
                </a:schemeClr>
              </a:solidFill>
              <a:effectLst/>
              <a:latin typeface="Calibri" panose="020F0502020204030204" pitchFamily="34" charset="0"/>
              <a:ea typeface="Times New Roman" panose="02020603050405020304" pitchFamily="18" charset="0"/>
              <a:cs typeface="B Mitra" panose="00000400000000000000" pitchFamily="2" charset="-78"/>
            </a:endParaRPr>
          </a:p>
        </p:txBody>
      </p:sp>
      <p:sp>
        <p:nvSpPr>
          <p:cNvPr id="2" name="Slide Number Placeholder 1"/>
          <p:cNvSpPr>
            <a:spLocks noGrp="1"/>
          </p:cNvSpPr>
          <p:nvPr>
            <p:ph type="sldNum" sz="quarter" idx="12"/>
          </p:nvPr>
        </p:nvSpPr>
        <p:spPr/>
        <p:txBody>
          <a:bodyPr/>
          <a:lstStyle/>
          <a:p>
            <a:fld id="{D8322B85-D71E-48EA-96E8-2A04F3F0AD50}" type="slidenum">
              <a:rPr lang="en-US" smtClean="0"/>
              <a:t>20</a:t>
            </a:fld>
            <a:endParaRPr lang="en-US"/>
          </a:p>
        </p:txBody>
      </p:sp>
    </p:spTree>
    <p:extLst>
      <p:ext uri="{BB962C8B-B14F-4D97-AF65-F5344CB8AC3E}">
        <p14:creationId xmlns:p14="http://schemas.microsoft.com/office/powerpoint/2010/main" val="16968655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2427" y="1691206"/>
            <a:ext cx="7025489" cy="4937179"/>
          </a:xfrm>
          <a:prstGeom prst="rect">
            <a:avLst/>
          </a:prstGeom>
        </p:spPr>
      </p:pic>
      <p:pic>
        <p:nvPicPr>
          <p:cNvPr id="3" name="Picture 2"/>
          <p:cNvPicPr>
            <a:picLocks noChangeAspect="1"/>
          </p:cNvPicPr>
          <p:nvPr/>
        </p:nvPicPr>
        <p:blipFill>
          <a:blip r:embed="rId3"/>
          <a:stretch>
            <a:fillRect/>
          </a:stretch>
        </p:blipFill>
        <p:spPr>
          <a:xfrm>
            <a:off x="0" y="-66009"/>
            <a:ext cx="6228784" cy="1128047"/>
          </a:xfrm>
          <a:prstGeom prst="rect">
            <a:avLst/>
          </a:prstGeom>
        </p:spPr>
      </p:pic>
      <p:sp>
        <p:nvSpPr>
          <p:cNvPr id="4" name="Slide Number Placeholder 3"/>
          <p:cNvSpPr>
            <a:spLocks noGrp="1"/>
          </p:cNvSpPr>
          <p:nvPr>
            <p:ph type="sldNum" sz="quarter" idx="12"/>
          </p:nvPr>
        </p:nvSpPr>
        <p:spPr/>
        <p:txBody>
          <a:bodyPr/>
          <a:lstStyle/>
          <a:p>
            <a:fld id="{D8322B85-D71E-48EA-96E8-2A04F3F0AD50}" type="slidenum">
              <a:rPr lang="en-US" smtClean="0"/>
              <a:t>21</a:t>
            </a:fld>
            <a:endParaRPr lang="en-US"/>
          </a:p>
        </p:txBody>
      </p:sp>
    </p:spTree>
    <p:extLst>
      <p:ext uri="{BB962C8B-B14F-4D97-AF65-F5344CB8AC3E}">
        <p14:creationId xmlns:p14="http://schemas.microsoft.com/office/powerpoint/2010/main" val="1425035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85868" y="2139811"/>
            <a:ext cx="6415474" cy="523220"/>
          </a:xfrm>
          <a:prstGeom prst="rect">
            <a:avLst/>
          </a:prstGeom>
        </p:spPr>
        <p:txBody>
          <a:bodyPr wrap="none">
            <a:spAutoFit/>
          </a:bodyPr>
          <a:lstStyle/>
          <a:p>
            <a:r>
              <a:rPr lang="en-US" sz="2800" dirty="0">
                <a:solidFill>
                  <a:schemeClr val="tx1">
                    <a:lumMod val="65000"/>
                    <a:lumOff val="35000"/>
                  </a:schemeClr>
                </a:solidFill>
                <a:latin typeface="Arial" panose="020B0604020202020204" pitchFamily="34" charset="0"/>
              </a:rPr>
              <a:t>The Internet of Things &amp; Manufacturing</a:t>
            </a:r>
            <a:endParaRPr lang="en-US" sz="2800" dirty="0">
              <a:solidFill>
                <a:schemeClr val="tx1">
                  <a:lumMod val="65000"/>
                  <a:lumOff val="35000"/>
                </a:schemeClr>
              </a:solidFill>
            </a:endParaRPr>
          </a:p>
        </p:txBody>
      </p:sp>
      <p:sp>
        <p:nvSpPr>
          <p:cNvPr id="4" name="Rectangle 3"/>
          <p:cNvSpPr/>
          <p:nvPr/>
        </p:nvSpPr>
        <p:spPr>
          <a:xfrm>
            <a:off x="485868" y="2999995"/>
            <a:ext cx="7707518" cy="2716128"/>
          </a:xfrm>
          <a:prstGeom prst="rect">
            <a:avLst/>
          </a:prstGeom>
        </p:spPr>
        <p:txBody>
          <a:bodyPr wrap="square">
            <a:spAutoFit/>
          </a:bodyPr>
          <a:lstStyle/>
          <a:p>
            <a:pPr marL="171450" indent="-171450">
              <a:buFont typeface="Arial" panose="020B0604020202020204" pitchFamily="34" charset="0"/>
              <a:buChar char="•"/>
            </a:pPr>
            <a:endParaRPr lang="en-US" sz="1050" dirty="0">
              <a:solidFill>
                <a:schemeClr val="tx1">
                  <a:lumMod val="65000"/>
                  <a:lumOff val="35000"/>
                </a:schemeClr>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err="1">
                <a:solidFill>
                  <a:schemeClr val="tx1">
                    <a:lumMod val="65000"/>
                    <a:lumOff val="35000"/>
                  </a:schemeClr>
                </a:solidFill>
                <a:latin typeface="Arial" panose="020B0604020202020204" pitchFamily="34" charset="0"/>
                <a:cs typeface="Arial" panose="020B0604020202020204" pitchFamily="34" charset="0"/>
              </a:rPr>
              <a:t>IoT</a:t>
            </a:r>
            <a:r>
              <a:rPr lang="en-US" sz="2000" dirty="0">
                <a:solidFill>
                  <a:schemeClr val="tx1">
                    <a:lumMod val="65000"/>
                    <a:lumOff val="35000"/>
                  </a:schemeClr>
                </a:solidFill>
                <a:latin typeface="Arial" panose="020B0604020202020204" pitchFamily="34" charset="0"/>
                <a:cs typeface="Arial" panose="020B0604020202020204" pitchFamily="34" charset="0"/>
              </a:rPr>
              <a:t> applications in mfg. and factory settings expected to generate $1.2 to $3.7 trillion of economic value annually by 2025.</a:t>
            </a:r>
          </a:p>
          <a:p>
            <a:pPr marL="342900" indent="-342900">
              <a:buFont typeface="Arial" panose="020B0604020202020204" pitchFamily="34" charset="0"/>
              <a:buChar char="•"/>
            </a:pPr>
            <a:endParaRPr lang="en-US" sz="2000" dirty="0">
              <a:solidFill>
                <a:schemeClr val="tx1">
                  <a:lumMod val="65000"/>
                  <a:lumOff val="35000"/>
                </a:schemeClr>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err="1">
                <a:solidFill>
                  <a:schemeClr val="tx1">
                    <a:lumMod val="65000"/>
                    <a:lumOff val="35000"/>
                  </a:schemeClr>
                </a:solidFill>
                <a:latin typeface="Arial" panose="020B0604020202020204" pitchFamily="34" charset="0"/>
                <a:cs typeface="Arial" panose="020B0604020202020204" pitchFamily="34" charset="0"/>
              </a:rPr>
              <a:t>IoT</a:t>
            </a:r>
            <a:r>
              <a:rPr lang="en-US" sz="2000" dirty="0">
                <a:solidFill>
                  <a:schemeClr val="tx1">
                    <a:lumMod val="65000"/>
                    <a:lumOff val="35000"/>
                  </a:schemeClr>
                </a:solidFill>
                <a:latin typeface="Arial" panose="020B0604020202020204" pitchFamily="34" charset="0"/>
                <a:cs typeface="Arial" panose="020B0604020202020204" pitchFamily="34" charset="0"/>
              </a:rPr>
              <a:t> will revolutionize manufacturing processes.</a:t>
            </a:r>
          </a:p>
          <a:p>
            <a:pPr marL="342900" indent="-342900">
              <a:buFont typeface="Arial" panose="020B0604020202020204" pitchFamily="34" charset="0"/>
              <a:buChar char="•"/>
            </a:pPr>
            <a:endParaRPr lang="en-US" sz="2000" dirty="0">
              <a:solidFill>
                <a:schemeClr val="tx1">
                  <a:lumMod val="65000"/>
                  <a:lumOff val="35000"/>
                </a:schemeClr>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err="1">
                <a:solidFill>
                  <a:schemeClr val="tx1">
                    <a:lumMod val="65000"/>
                    <a:lumOff val="35000"/>
                  </a:schemeClr>
                </a:solidFill>
                <a:latin typeface="Arial" panose="020B0604020202020204" pitchFamily="34" charset="0"/>
                <a:cs typeface="Arial" panose="020B0604020202020204" pitchFamily="34" charset="0"/>
              </a:rPr>
              <a:t>IoT</a:t>
            </a:r>
            <a:r>
              <a:rPr lang="en-US" sz="2000" dirty="0">
                <a:solidFill>
                  <a:schemeClr val="tx1">
                    <a:lumMod val="65000"/>
                    <a:lumOff val="35000"/>
                  </a:schemeClr>
                </a:solidFill>
                <a:latin typeface="Arial" panose="020B0604020202020204" pitchFamily="34" charset="0"/>
                <a:cs typeface="Arial" panose="020B0604020202020204" pitchFamily="34" charset="0"/>
              </a:rPr>
              <a:t> will revolutionize manufactured products and product systems.</a:t>
            </a:r>
          </a:p>
        </p:txBody>
      </p:sp>
      <p:pic>
        <p:nvPicPr>
          <p:cNvPr id="5" name="Picture 4"/>
          <p:cNvPicPr>
            <a:picLocks noChangeAspect="1"/>
          </p:cNvPicPr>
          <p:nvPr/>
        </p:nvPicPr>
        <p:blipFill>
          <a:blip r:embed="rId2"/>
          <a:stretch>
            <a:fillRect/>
          </a:stretch>
        </p:blipFill>
        <p:spPr>
          <a:xfrm>
            <a:off x="0" y="-66009"/>
            <a:ext cx="6228784" cy="1128047"/>
          </a:xfrm>
          <a:prstGeom prst="rect">
            <a:avLst/>
          </a:prstGeom>
        </p:spPr>
      </p:pic>
      <p:sp>
        <p:nvSpPr>
          <p:cNvPr id="2" name="Slide Number Placeholder 1"/>
          <p:cNvSpPr>
            <a:spLocks noGrp="1"/>
          </p:cNvSpPr>
          <p:nvPr>
            <p:ph type="sldNum" sz="quarter" idx="12"/>
          </p:nvPr>
        </p:nvSpPr>
        <p:spPr/>
        <p:txBody>
          <a:bodyPr/>
          <a:lstStyle/>
          <a:p>
            <a:fld id="{D8322B85-D71E-48EA-96E8-2A04F3F0AD50}" type="slidenum">
              <a:rPr lang="en-US" smtClean="0"/>
              <a:t>22</a:t>
            </a:fld>
            <a:endParaRPr lang="en-US"/>
          </a:p>
        </p:txBody>
      </p:sp>
    </p:spTree>
    <p:extLst>
      <p:ext uri="{BB962C8B-B14F-4D97-AF65-F5344CB8AC3E}">
        <p14:creationId xmlns:p14="http://schemas.microsoft.com/office/powerpoint/2010/main" val="5459855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3565" y="1994976"/>
            <a:ext cx="6096000" cy="523220"/>
          </a:xfrm>
          <a:prstGeom prst="rect">
            <a:avLst/>
          </a:prstGeom>
        </p:spPr>
        <p:txBody>
          <a:bodyPr>
            <a:spAutoFit/>
          </a:bodyPr>
          <a:lstStyle/>
          <a:p>
            <a:r>
              <a:rPr lang="en-US" sz="2800" dirty="0" err="1">
                <a:solidFill>
                  <a:schemeClr val="tx1">
                    <a:lumMod val="65000"/>
                    <a:lumOff val="35000"/>
                  </a:schemeClr>
                </a:solidFill>
                <a:latin typeface="Arial" panose="020B0604020202020204" pitchFamily="34" charset="0"/>
              </a:rPr>
              <a:t>IoT</a:t>
            </a:r>
            <a:r>
              <a:rPr lang="en-US" sz="2800" dirty="0">
                <a:solidFill>
                  <a:schemeClr val="tx1">
                    <a:lumMod val="65000"/>
                    <a:lumOff val="35000"/>
                  </a:schemeClr>
                </a:solidFill>
                <a:latin typeface="Arial" panose="020B0604020202020204" pitchFamily="34" charset="0"/>
              </a:rPr>
              <a:t> and Manufacturing Processes</a:t>
            </a:r>
          </a:p>
        </p:txBody>
      </p:sp>
      <p:sp>
        <p:nvSpPr>
          <p:cNvPr id="3" name="Rectangle 2"/>
          <p:cNvSpPr/>
          <p:nvPr/>
        </p:nvSpPr>
        <p:spPr>
          <a:xfrm>
            <a:off x="694099" y="2895868"/>
            <a:ext cx="6096000" cy="3170099"/>
          </a:xfrm>
          <a:prstGeom prst="rect">
            <a:avLst/>
          </a:prstGeom>
        </p:spPr>
        <p:txBody>
          <a:bodyPr>
            <a:spAutoFit/>
          </a:bodyPr>
          <a:lstStyle/>
          <a:p>
            <a:r>
              <a:rPr lang="en-US" sz="2000" dirty="0" err="1">
                <a:solidFill>
                  <a:schemeClr val="tx1">
                    <a:lumMod val="65000"/>
                    <a:lumOff val="35000"/>
                  </a:schemeClr>
                </a:solidFill>
                <a:latin typeface="Arial" panose="020B0604020202020204" pitchFamily="34" charset="0"/>
              </a:rPr>
              <a:t>IoT</a:t>
            </a:r>
            <a:r>
              <a:rPr lang="en-US" sz="2000" dirty="0">
                <a:solidFill>
                  <a:schemeClr val="tx1">
                    <a:lumMod val="65000"/>
                    <a:lumOff val="35000"/>
                  </a:schemeClr>
                </a:solidFill>
                <a:latin typeface="Arial" panose="020B0604020202020204" pitchFamily="34" charset="0"/>
              </a:rPr>
              <a:t> will generate 4 primary forms of value in terms of manufacturing processes:</a:t>
            </a:r>
          </a:p>
          <a:p>
            <a:endParaRPr lang="en-US" sz="2000" dirty="0">
              <a:solidFill>
                <a:schemeClr val="tx1">
                  <a:lumMod val="65000"/>
                  <a:lumOff val="35000"/>
                </a:schemeClr>
              </a:solidFill>
              <a:latin typeface="Arial" panose="020B0604020202020204" pitchFamily="34" charset="0"/>
            </a:endParaRPr>
          </a:p>
          <a:p>
            <a:r>
              <a:rPr lang="en-US" sz="2000" dirty="0">
                <a:solidFill>
                  <a:schemeClr val="tx1">
                    <a:lumMod val="65000"/>
                    <a:lumOff val="35000"/>
                  </a:schemeClr>
                </a:solidFill>
                <a:latin typeface="Arial" panose="020B0604020202020204" pitchFamily="34" charset="0"/>
              </a:rPr>
              <a:t>1.Supply Chain Management;</a:t>
            </a:r>
          </a:p>
          <a:p>
            <a:endParaRPr lang="en-US" sz="2000" dirty="0">
              <a:solidFill>
                <a:schemeClr val="tx1">
                  <a:lumMod val="65000"/>
                  <a:lumOff val="35000"/>
                </a:schemeClr>
              </a:solidFill>
              <a:latin typeface="Arial" panose="020B0604020202020204" pitchFamily="34" charset="0"/>
            </a:endParaRPr>
          </a:p>
          <a:p>
            <a:r>
              <a:rPr lang="en-US" sz="2000" dirty="0">
                <a:solidFill>
                  <a:schemeClr val="tx1">
                    <a:lumMod val="65000"/>
                    <a:lumOff val="35000"/>
                  </a:schemeClr>
                </a:solidFill>
                <a:latin typeface="Arial" panose="020B0604020202020204" pitchFamily="34" charset="0"/>
              </a:rPr>
              <a:t>2.Operating Efficiency;</a:t>
            </a:r>
          </a:p>
          <a:p>
            <a:endParaRPr lang="en-US" sz="2000" dirty="0">
              <a:solidFill>
                <a:schemeClr val="tx1">
                  <a:lumMod val="65000"/>
                  <a:lumOff val="35000"/>
                </a:schemeClr>
              </a:solidFill>
              <a:latin typeface="Arial" panose="020B0604020202020204" pitchFamily="34" charset="0"/>
            </a:endParaRPr>
          </a:p>
          <a:p>
            <a:r>
              <a:rPr lang="en-US" sz="2000" dirty="0">
                <a:solidFill>
                  <a:schemeClr val="tx1">
                    <a:lumMod val="65000"/>
                    <a:lumOff val="35000"/>
                  </a:schemeClr>
                </a:solidFill>
                <a:latin typeface="Arial" panose="020B0604020202020204" pitchFamily="34" charset="0"/>
              </a:rPr>
              <a:t>3.Predictive Maintenance;</a:t>
            </a:r>
          </a:p>
          <a:p>
            <a:endParaRPr lang="en-US" sz="2000" dirty="0">
              <a:solidFill>
                <a:schemeClr val="tx1">
                  <a:lumMod val="65000"/>
                  <a:lumOff val="35000"/>
                </a:schemeClr>
              </a:solidFill>
              <a:latin typeface="Arial" panose="020B0604020202020204" pitchFamily="34" charset="0"/>
            </a:endParaRPr>
          </a:p>
          <a:p>
            <a:r>
              <a:rPr lang="en-US" sz="2000" dirty="0">
                <a:solidFill>
                  <a:schemeClr val="tx1">
                    <a:lumMod val="65000"/>
                    <a:lumOff val="35000"/>
                  </a:schemeClr>
                </a:solidFill>
                <a:latin typeface="Arial" panose="020B0604020202020204" pitchFamily="34" charset="0"/>
              </a:rPr>
              <a:t>4.Inventory Optimization.</a:t>
            </a:r>
          </a:p>
        </p:txBody>
      </p:sp>
      <p:pic>
        <p:nvPicPr>
          <p:cNvPr id="4" name="Picture 3"/>
          <p:cNvPicPr>
            <a:picLocks noChangeAspect="1"/>
          </p:cNvPicPr>
          <p:nvPr/>
        </p:nvPicPr>
        <p:blipFill>
          <a:blip r:embed="rId2"/>
          <a:stretch>
            <a:fillRect/>
          </a:stretch>
        </p:blipFill>
        <p:spPr>
          <a:xfrm>
            <a:off x="0" y="0"/>
            <a:ext cx="6228784" cy="1128047"/>
          </a:xfrm>
          <a:prstGeom prst="rect">
            <a:avLst/>
          </a:prstGeom>
        </p:spPr>
      </p:pic>
      <p:sp>
        <p:nvSpPr>
          <p:cNvPr id="5" name="Slide Number Placeholder 4"/>
          <p:cNvSpPr>
            <a:spLocks noGrp="1"/>
          </p:cNvSpPr>
          <p:nvPr>
            <p:ph type="sldNum" sz="quarter" idx="12"/>
          </p:nvPr>
        </p:nvSpPr>
        <p:spPr/>
        <p:txBody>
          <a:bodyPr/>
          <a:lstStyle/>
          <a:p>
            <a:fld id="{D8322B85-D71E-48EA-96E8-2A04F3F0AD50}" type="slidenum">
              <a:rPr lang="en-US" smtClean="0"/>
              <a:t>23</a:t>
            </a:fld>
            <a:endParaRPr lang="en-US"/>
          </a:p>
        </p:txBody>
      </p:sp>
    </p:spTree>
    <p:extLst>
      <p:ext uri="{BB962C8B-B14F-4D97-AF65-F5344CB8AC3E}">
        <p14:creationId xmlns:p14="http://schemas.microsoft.com/office/powerpoint/2010/main" val="3726722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1123" y="1793742"/>
            <a:ext cx="5838393" cy="523220"/>
          </a:xfrm>
          <a:prstGeom prst="rect">
            <a:avLst/>
          </a:prstGeom>
        </p:spPr>
        <p:txBody>
          <a:bodyPr wrap="none">
            <a:spAutoFit/>
          </a:bodyPr>
          <a:lstStyle/>
          <a:p>
            <a:r>
              <a:rPr lang="en-US" sz="2800" dirty="0" err="1">
                <a:solidFill>
                  <a:schemeClr val="tx1">
                    <a:lumMod val="65000"/>
                    <a:lumOff val="35000"/>
                  </a:schemeClr>
                </a:solidFill>
                <a:latin typeface="Arial" panose="020B0604020202020204" pitchFamily="34" charset="0"/>
              </a:rPr>
              <a:t>IoT</a:t>
            </a:r>
            <a:r>
              <a:rPr lang="en-US" sz="2800" dirty="0">
                <a:solidFill>
                  <a:schemeClr val="tx1">
                    <a:lumMod val="65000"/>
                    <a:lumOff val="35000"/>
                  </a:schemeClr>
                </a:solidFill>
                <a:latin typeface="Arial" panose="020B0604020202020204" pitchFamily="34" charset="0"/>
              </a:rPr>
              <a:t> and Supply Chain Management</a:t>
            </a:r>
            <a:endParaRPr lang="en-US" sz="2800" dirty="0">
              <a:solidFill>
                <a:schemeClr val="tx1">
                  <a:lumMod val="65000"/>
                  <a:lumOff val="35000"/>
                </a:schemeClr>
              </a:solidFill>
            </a:endParaRPr>
          </a:p>
        </p:txBody>
      </p:sp>
      <p:pic>
        <p:nvPicPr>
          <p:cNvPr id="3" name="Picture 2"/>
          <p:cNvPicPr>
            <a:picLocks noChangeAspect="1"/>
          </p:cNvPicPr>
          <p:nvPr/>
        </p:nvPicPr>
        <p:blipFill>
          <a:blip r:embed="rId2"/>
          <a:stretch>
            <a:fillRect/>
          </a:stretch>
        </p:blipFill>
        <p:spPr>
          <a:xfrm>
            <a:off x="0" y="0"/>
            <a:ext cx="6228784" cy="1128047"/>
          </a:xfrm>
          <a:prstGeom prst="rect">
            <a:avLst/>
          </a:prstGeom>
        </p:spPr>
      </p:pic>
      <p:sp>
        <p:nvSpPr>
          <p:cNvPr id="4" name="Rectangle 3"/>
          <p:cNvSpPr/>
          <p:nvPr/>
        </p:nvSpPr>
        <p:spPr>
          <a:xfrm>
            <a:off x="461123" y="2502825"/>
            <a:ext cx="7143788" cy="3300904"/>
          </a:xfrm>
          <a:prstGeom prst="rect">
            <a:avLst/>
          </a:prstGeom>
        </p:spPr>
        <p:txBody>
          <a:bodyPr wrap="square">
            <a:spAutoFit/>
          </a:bodyPr>
          <a:lstStyle/>
          <a:p>
            <a:endParaRPr lang="en-US" sz="1050" dirty="0">
              <a:solidFill>
                <a:schemeClr val="tx1">
                  <a:lumMod val="65000"/>
                  <a:lumOff val="35000"/>
                </a:schemeClr>
              </a:solidFill>
              <a:latin typeface="Wingdings" panose="05000000000000000000" pitchFamily="2" charset="2"/>
            </a:endParaRPr>
          </a:p>
          <a:p>
            <a:r>
              <a:rPr lang="en-US" dirty="0">
                <a:solidFill>
                  <a:schemeClr val="tx1">
                    <a:lumMod val="65000"/>
                    <a:lumOff val="35000"/>
                  </a:schemeClr>
                </a:solidFill>
                <a:latin typeface="Wingdings" panose="05000000000000000000" pitchFamily="2" charset="2"/>
              </a:rPr>
              <a:t></a:t>
            </a:r>
            <a:r>
              <a:rPr lang="en-US" dirty="0" err="1">
                <a:solidFill>
                  <a:schemeClr val="tx1">
                    <a:lumMod val="65000"/>
                    <a:lumOff val="35000"/>
                  </a:schemeClr>
                </a:solidFill>
                <a:latin typeface="Arial" panose="020B0604020202020204" pitchFamily="34" charset="0"/>
              </a:rPr>
              <a:t>IoT</a:t>
            </a:r>
            <a:r>
              <a:rPr lang="en-US" dirty="0">
                <a:solidFill>
                  <a:schemeClr val="tx1">
                    <a:lumMod val="65000"/>
                    <a:lumOff val="35000"/>
                  </a:schemeClr>
                </a:solidFill>
                <a:latin typeface="Arial" panose="020B0604020202020204" pitchFamily="34" charset="0"/>
              </a:rPr>
              <a:t> can help manufacturers better manage their supply chains.</a:t>
            </a:r>
          </a:p>
          <a:p>
            <a:endParaRPr lang="en-US" dirty="0">
              <a:solidFill>
                <a:schemeClr val="tx1">
                  <a:lumMod val="65000"/>
                  <a:lumOff val="35000"/>
                </a:schemeClr>
              </a:solidFill>
              <a:latin typeface="Wingdings" panose="05000000000000000000" pitchFamily="2" charset="2"/>
            </a:endParaRPr>
          </a:p>
          <a:p>
            <a:r>
              <a:rPr lang="en-US" dirty="0">
                <a:solidFill>
                  <a:schemeClr val="tx1">
                    <a:lumMod val="65000"/>
                    <a:lumOff val="35000"/>
                  </a:schemeClr>
                </a:solidFill>
                <a:latin typeface="Wingdings" panose="05000000000000000000" pitchFamily="2" charset="2"/>
              </a:rPr>
              <a:t></a:t>
            </a:r>
            <a:r>
              <a:rPr lang="en-US" dirty="0">
                <a:solidFill>
                  <a:schemeClr val="tx1">
                    <a:lumMod val="65000"/>
                    <a:lumOff val="35000"/>
                  </a:schemeClr>
                </a:solidFill>
                <a:latin typeface="Arial" panose="020B0604020202020204" pitchFamily="34" charset="0"/>
              </a:rPr>
              <a:t>BMW: Knows the real-time status of all machines producing all parts/components from all suppliers going into vehicles.</a:t>
            </a:r>
          </a:p>
          <a:p>
            <a:endParaRPr lang="en-US" dirty="0">
              <a:solidFill>
                <a:schemeClr val="tx1">
                  <a:lumMod val="65000"/>
                  <a:lumOff val="35000"/>
                </a:schemeClr>
              </a:solidFill>
              <a:latin typeface="Wingdings" panose="05000000000000000000" pitchFamily="2" charset="2"/>
            </a:endParaRPr>
          </a:p>
          <a:p>
            <a:r>
              <a:rPr lang="en-US" dirty="0">
                <a:solidFill>
                  <a:schemeClr val="tx1">
                    <a:lumMod val="65000"/>
                    <a:lumOff val="35000"/>
                  </a:schemeClr>
                </a:solidFill>
                <a:latin typeface="Wingdings" panose="05000000000000000000" pitchFamily="2" charset="2"/>
              </a:rPr>
              <a:t></a:t>
            </a:r>
            <a:r>
              <a:rPr lang="en-US" dirty="0">
                <a:solidFill>
                  <a:schemeClr val="tx1">
                    <a:lumMod val="65000"/>
                    <a:lumOff val="35000"/>
                  </a:schemeClr>
                </a:solidFill>
                <a:latin typeface="Arial" panose="020B0604020202020204" pitchFamily="34" charset="0"/>
              </a:rPr>
              <a:t>Toyota: Reduces recalls by knowing exactly what machine produced which components of which vehicles.</a:t>
            </a:r>
          </a:p>
          <a:p>
            <a:endParaRPr lang="en-US" dirty="0">
              <a:solidFill>
                <a:schemeClr val="tx1">
                  <a:lumMod val="65000"/>
                  <a:lumOff val="35000"/>
                </a:schemeClr>
              </a:solidFill>
              <a:latin typeface="Wingdings" panose="05000000000000000000" pitchFamily="2" charset="2"/>
            </a:endParaRPr>
          </a:p>
          <a:p>
            <a:r>
              <a:rPr lang="en-US" dirty="0">
                <a:solidFill>
                  <a:schemeClr val="tx1">
                    <a:lumMod val="65000"/>
                    <a:lumOff val="35000"/>
                  </a:schemeClr>
                </a:solidFill>
                <a:latin typeface="Wingdings" panose="05000000000000000000" pitchFamily="2" charset="2"/>
              </a:rPr>
              <a:t></a:t>
            </a:r>
            <a:r>
              <a:rPr lang="en-US" dirty="0">
                <a:solidFill>
                  <a:schemeClr val="tx1">
                    <a:lumMod val="65000"/>
                    <a:lumOff val="35000"/>
                  </a:schemeClr>
                </a:solidFill>
                <a:latin typeface="Arial" panose="020B0604020202020204" pitchFamily="34" charset="0"/>
              </a:rPr>
              <a:t>HP: Integrates network analysis and data visualization into its supply chain management and monitoring; has reduced the time for supply chain management projects by up to 50%.</a:t>
            </a:r>
          </a:p>
        </p:txBody>
      </p:sp>
      <p:sp>
        <p:nvSpPr>
          <p:cNvPr id="5" name="Slide Number Placeholder 4"/>
          <p:cNvSpPr>
            <a:spLocks noGrp="1"/>
          </p:cNvSpPr>
          <p:nvPr>
            <p:ph type="sldNum" sz="quarter" idx="12"/>
          </p:nvPr>
        </p:nvSpPr>
        <p:spPr/>
        <p:txBody>
          <a:bodyPr/>
          <a:lstStyle/>
          <a:p>
            <a:fld id="{D8322B85-D71E-48EA-96E8-2A04F3F0AD50}" type="slidenum">
              <a:rPr lang="en-US" smtClean="0"/>
              <a:t>24</a:t>
            </a:fld>
            <a:endParaRPr lang="en-US"/>
          </a:p>
        </p:txBody>
      </p:sp>
    </p:spTree>
    <p:extLst>
      <p:ext uri="{BB962C8B-B14F-4D97-AF65-F5344CB8AC3E}">
        <p14:creationId xmlns:p14="http://schemas.microsoft.com/office/powerpoint/2010/main" val="16424358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589" y="1659977"/>
            <a:ext cx="8048550" cy="584775"/>
          </a:xfrm>
          <a:prstGeom prst="rect">
            <a:avLst/>
          </a:prstGeom>
        </p:spPr>
        <p:txBody>
          <a:bodyPr wrap="none">
            <a:spAutoFit/>
          </a:bodyPr>
          <a:lstStyle/>
          <a:p>
            <a:r>
              <a:rPr lang="en-US" sz="3200" dirty="0" err="1">
                <a:solidFill>
                  <a:schemeClr val="tx1">
                    <a:lumMod val="65000"/>
                    <a:lumOff val="35000"/>
                  </a:schemeClr>
                </a:solidFill>
                <a:latin typeface="Arial" panose="020B0604020202020204" pitchFamily="34" charset="0"/>
              </a:rPr>
              <a:t>IoT</a:t>
            </a:r>
            <a:r>
              <a:rPr lang="en-US" sz="3200" dirty="0">
                <a:solidFill>
                  <a:schemeClr val="tx1">
                    <a:lumMod val="65000"/>
                    <a:lumOff val="35000"/>
                  </a:schemeClr>
                </a:solidFill>
                <a:latin typeface="Arial" panose="020B0604020202020204" pitchFamily="34" charset="0"/>
              </a:rPr>
              <a:t> and Manufacturing Operating Efficiency</a:t>
            </a:r>
            <a:endParaRPr lang="en-US" sz="3200" dirty="0">
              <a:solidFill>
                <a:schemeClr val="tx1">
                  <a:lumMod val="65000"/>
                  <a:lumOff val="35000"/>
                </a:schemeClr>
              </a:solidFill>
            </a:endParaRPr>
          </a:p>
        </p:txBody>
      </p:sp>
      <p:pic>
        <p:nvPicPr>
          <p:cNvPr id="3" name="Picture 2"/>
          <p:cNvPicPr>
            <a:picLocks noChangeAspect="1"/>
          </p:cNvPicPr>
          <p:nvPr/>
        </p:nvPicPr>
        <p:blipFill>
          <a:blip r:embed="rId2"/>
          <a:stretch>
            <a:fillRect/>
          </a:stretch>
        </p:blipFill>
        <p:spPr>
          <a:xfrm>
            <a:off x="0" y="0"/>
            <a:ext cx="6228784" cy="1128047"/>
          </a:xfrm>
          <a:prstGeom prst="rect">
            <a:avLst/>
          </a:prstGeom>
        </p:spPr>
      </p:pic>
      <p:sp>
        <p:nvSpPr>
          <p:cNvPr id="4" name="Rectangle 3"/>
          <p:cNvSpPr/>
          <p:nvPr/>
        </p:nvSpPr>
        <p:spPr>
          <a:xfrm>
            <a:off x="285589" y="2516356"/>
            <a:ext cx="7272950" cy="2408352"/>
          </a:xfrm>
          <a:prstGeom prst="rect">
            <a:avLst/>
          </a:prstGeom>
        </p:spPr>
        <p:txBody>
          <a:bodyPr wrap="square">
            <a:spAutoFit/>
          </a:bodyPr>
          <a:lstStyle/>
          <a:p>
            <a:endParaRPr lang="en-US" sz="1050" dirty="0">
              <a:solidFill>
                <a:schemeClr val="tx1">
                  <a:lumMod val="65000"/>
                  <a:lumOff val="35000"/>
                </a:schemeClr>
              </a:solidFill>
              <a:latin typeface="Wingdings" panose="05000000000000000000" pitchFamily="2" charset="2"/>
            </a:endParaRPr>
          </a:p>
          <a:p>
            <a:r>
              <a:rPr lang="en-US" sz="2000" dirty="0">
                <a:solidFill>
                  <a:schemeClr val="tx1">
                    <a:lumMod val="65000"/>
                    <a:lumOff val="35000"/>
                  </a:schemeClr>
                </a:solidFill>
                <a:latin typeface="Wingdings" panose="05000000000000000000" pitchFamily="2" charset="2"/>
              </a:rPr>
              <a:t></a:t>
            </a:r>
            <a:r>
              <a:rPr lang="en-US" sz="2000" dirty="0" err="1">
                <a:solidFill>
                  <a:schemeClr val="tx1">
                    <a:lumMod val="65000"/>
                    <a:lumOff val="35000"/>
                  </a:schemeClr>
                </a:solidFill>
                <a:latin typeface="Arial" panose="020B0604020202020204" pitchFamily="34" charset="0"/>
              </a:rPr>
              <a:t>IoT</a:t>
            </a:r>
            <a:r>
              <a:rPr lang="en-US" sz="2000" dirty="0">
                <a:solidFill>
                  <a:schemeClr val="tx1">
                    <a:lumMod val="65000"/>
                    <a:lumOff val="35000"/>
                  </a:schemeClr>
                </a:solidFill>
                <a:latin typeface="Arial" panose="020B0604020202020204" pitchFamily="34" charset="0"/>
              </a:rPr>
              <a:t> provides manufacturers a comprehensive view of what’s occurring at every point in the production process and helps make real-time adjustments.</a:t>
            </a:r>
          </a:p>
          <a:p>
            <a:endParaRPr lang="en-US" sz="2000" dirty="0">
              <a:solidFill>
                <a:schemeClr val="tx1">
                  <a:lumMod val="65000"/>
                  <a:lumOff val="35000"/>
                </a:schemeClr>
              </a:solidFill>
              <a:latin typeface="Wingdings" panose="05000000000000000000" pitchFamily="2" charset="2"/>
            </a:endParaRPr>
          </a:p>
          <a:p>
            <a:r>
              <a:rPr lang="en-US" sz="2000" dirty="0">
                <a:solidFill>
                  <a:schemeClr val="tx1">
                    <a:lumMod val="65000"/>
                    <a:lumOff val="35000"/>
                  </a:schemeClr>
                </a:solidFill>
                <a:latin typeface="Wingdings" panose="05000000000000000000" pitchFamily="2" charset="2"/>
              </a:rPr>
              <a:t></a:t>
            </a:r>
            <a:r>
              <a:rPr lang="en-US" sz="2000" dirty="0">
                <a:solidFill>
                  <a:schemeClr val="tx1">
                    <a:lumMod val="65000"/>
                    <a:lumOff val="35000"/>
                  </a:schemeClr>
                </a:solidFill>
                <a:latin typeface="Arial" panose="020B0604020202020204" pitchFamily="34" charset="0"/>
              </a:rPr>
              <a:t>Will increase manufacturing productivity by 10-25%. </a:t>
            </a:r>
          </a:p>
          <a:p>
            <a:endParaRPr lang="en-US" sz="2000" dirty="0">
              <a:solidFill>
                <a:schemeClr val="tx1">
                  <a:lumMod val="65000"/>
                  <a:lumOff val="35000"/>
                </a:schemeClr>
              </a:solidFill>
              <a:latin typeface="Wingdings" panose="05000000000000000000" pitchFamily="2" charset="2"/>
            </a:endParaRPr>
          </a:p>
          <a:p>
            <a:r>
              <a:rPr lang="en-US" sz="2000" dirty="0">
                <a:solidFill>
                  <a:schemeClr val="tx1">
                    <a:lumMod val="65000"/>
                    <a:lumOff val="35000"/>
                  </a:schemeClr>
                </a:solidFill>
                <a:latin typeface="Wingdings" panose="05000000000000000000" pitchFamily="2" charset="2"/>
              </a:rPr>
              <a:t></a:t>
            </a:r>
            <a:r>
              <a:rPr lang="en-US" sz="2000" dirty="0">
                <a:solidFill>
                  <a:schemeClr val="tx1">
                    <a:lumMod val="65000"/>
                    <a:lumOff val="35000"/>
                  </a:schemeClr>
                </a:solidFill>
                <a:latin typeface="Arial" panose="020B0604020202020204" pitchFamily="34" charset="0"/>
              </a:rPr>
              <a:t>Producing up to $1.8 trillion in global economic value by 2025.</a:t>
            </a:r>
          </a:p>
        </p:txBody>
      </p:sp>
      <p:sp>
        <p:nvSpPr>
          <p:cNvPr id="5" name="Slide Number Placeholder 4"/>
          <p:cNvSpPr>
            <a:spLocks noGrp="1"/>
          </p:cNvSpPr>
          <p:nvPr>
            <p:ph type="sldNum" sz="quarter" idx="12"/>
          </p:nvPr>
        </p:nvSpPr>
        <p:spPr/>
        <p:txBody>
          <a:bodyPr/>
          <a:lstStyle/>
          <a:p>
            <a:fld id="{D8322B85-D71E-48EA-96E8-2A04F3F0AD50}" type="slidenum">
              <a:rPr lang="en-US" smtClean="0"/>
              <a:t>25</a:t>
            </a:fld>
            <a:endParaRPr lang="en-US"/>
          </a:p>
        </p:txBody>
      </p:sp>
    </p:spTree>
    <p:extLst>
      <p:ext uri="{BB962C8B-B14F-4D97-AF65-F5344CB8AC3E}">
        <p14:creationId xmlns:p14="http://schemas.microsoft.com/office/powerpoint/2010/main" val="19807762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6228784" cy="1128047"/>
          </a:xfrm>
          <a:prstGeom prst="rect">
            <a:avLst/>
          </a:prstGeom>
        </p:spPr>
      </p:pic>
      <p:sp>
        <p:nvSpPr>
          <p:cNvPr id="3" name="Rectangle 2"/>
          <p:cNvSpPr/>
          <p:nvPr/>
        </p:nvSpPr>
        <p:spPr>
          <a:xfrm>
            <a:off x="176946" y="1569443"/>
            <a:ext cx="7088672" cy="523220"/>
          </a:xfrm>
          <a:prstGeom prst="rect">
            <a:avLst/>
          </a:prstGeom>
        </p:spPr>
        <p:txBody>
          <a:bodyPr wrap="none">
            <a:spAutoFit/>
          </a:bodyPr>
          <a:lstStyle/>
          <a:p>
            <a:r>
              <a:rPr lang="en-US" sz="2800" dirty="0" err="1">
                <a:solidFill>
                  <a:schemeClr val="tx1">
                    <a:lumMod val="65000"/>
                    <a:lumOff val="35000"/>
                  </a:schemeClr>
                </a:solidFill>
                <a:latin typeface="Arial" panose="020B0604020202020204" pitchFamily="34" charset="0"/>
              </a:rPr>
              <a:t>IoT</a:t>
            </a:r>
            <a:r>
              <a:rPr lang="en-US" sz="2800" dirty="0">
                <a:solidFill>
                  <a:schemeClr val="tx1">
                    <a:lumMod val="65000"/>
                    <a:lumOff val="35000"/>
                  </a:schemeClr>
                </a:solidFill>
                <a:latin typeface="Arial" panose="020B0604020202020204" pitchFamily="34" charset="0"/>
              </a:rPr>
              <a:t> and Manufacturing Operating Efficiency</a:t>
            </a:r>
            <a:endParaRPr lang="en-US" sz="2800" dirty="0">
              <a:solidFill>
                <a:schemeClr val="tx1">
                  <a:lumMod val="65000"/>
                  <a:lumOff val="35000"/>
                </a:schemeClr>
              </a:solidFill>
            </a:endParaRPr>
          </a:p>
        </p:txBody>
      </p:sp>
      <p:sp>
        <p:nvSpPr>
          <p:cNvPr id="4" name="Rectangle 3"/>
          <p:cNvSpPr/>
          <p:nvPr/>
        </p:nvSpPr>
        <p:spPr>
          <a:xfrm>
            <a:off x="377227" y="2273163"/>
            <a:ext cx="8676238" cy="3970318"/>
          </a:xfrm>
          <a:prstGeom prst="rect">
            <a:avLst/>
          </a:prstGeom>
        </p:spPr>
        <p:txBody>
          <a:bodyPr wrap="square">
            <a:spAutoFit/>
          </a:bodyPr>
          <a:lstStyle/>
          <a:p>
            <a:r>
              <a:rPr lang="en-US" dirty="0">
                <a:solidFill>
                  <a:schemeClr val="tx1">
                    <a:lumMod val="65000"/>
                    <a:lumOff val="35000"/>
                  </a:schemeClr>
                </a:solidFill>
                <a:latin typeface="Arial" panose="020B0604020202020204" pitchFamily="34" charset="0"/>
              </a:rPr>
              <a:t>Explosion of low-cost sensor technologies has made every manufacturing process and component a potential data source.</a:t>
            </a:r>
          </a:p>
          <a:p>
            <a:endParaRPr lang="en-US" dirty="0">
              <a:solidFill>
                <a:schemeClr val="tx1">
                  <a:lumMod val="65000"/>
                  <a:lumOff val="35000"/>
                </a:schemeClr>
              </a:solidFill>
              <a:latin typeface="Wingdings" panose="05000000000000000000" pitchFamily="2" charset="2"/>
            </a:endParaRPr>
          </a:p>
          <a:p>
            <a:r>
              <a:rPr lang="en-US" dirty="0">
                <a:solidFill>
                  <a:schemeClr val="tx1">
                    <a:lumMod val="65000"/>
                    <a:lumOff val="35000"/>
                  </a:schemeClr>
                </a:solidFill>
                <a:latin typeface="Wingdings" panose="05000000000000000000" pitchFamily="2" charset="2"/>
              </a:rPr>
              <a:t></a:t>
            </a:r>
            <a:r>
              <a:rPr lang="en-US" dirty="0">
                <a:solidFill>
                  <a:schemeClr val="tx1">
                    <a:lumMod val="65000"/>
                    <a:lumOff val="35000"/>
                  </a:schemeClr>
                </a:solidFill>
                <a:latin typeface="Arial" panose="020B0604020202020204" pitchFamily="34" charset="0"/>
              </a:rPr>
              <a:t>Ford: Placed sensors on virtually every piece of production equipment at its River Rouge facility.</a:t>
            </a:r>
          </a:p>
          <a:p>
            <a:endParaRPr lang="en-US" dirty="0">
              <a:solidFill>
                <a:schemeClr val="tx1">
                  <a:lumMod val="65000"/>
                  <a:lumOff val="35000"/>
                </a:schemeClr>
              </a:solidFill>
              <a:latin typeface="Wingdings" panose="05000000000000000000" pitchFamily="2" charset="2"/>
            </a:endParaRPr>
          </a:p>
          <a:p>
            <a:r>
              <a:rPr lang="en-US" dirty="0">
                <a:solidFill>
                  <a:schemeClr val="tx1">
                    <a:lumMod val="65000"/>
                    <a:lumOff val="35000"/>
                  </a:schemeClr>
                </a:solidFill>
                <a:latin typeface="Wingdings" panose="05000000000000000000" pitchFamily="2" charset="2"/>
              </a:rPr>
              <a:t></a:t>
            </a:r>
            <a:r>
              <a:rPr lang="en-US" dirty="0">
                <a:solidFill>
                  <a:schemeClr val="tx1">
                    <a:lumMod val="65000"/>
                    <a:lumOff val="35000"/>
                  </a:schemeClr>
                </a:solidFill>
                <a:latin typeface="Arial" panose="020B0604020202020204" pitchFamily="34" charset="0"/>
              </a:rPr>
              <a:t>GM: Uses sensors to monitor humidity conditions during vehicle painting; if unfavorable, the work piece is moved elsewhere in plant or ventilation systems adjusted.</a:t>
            </a:r>
          </a:p>
          <a:p>
            <a:endParaRPr lang="en-US" dirty="0">
              <a:solidFill>
                <a:schemeClr val="tx1">
                  <a:lumMod val="65000"/>
                  <a:lumOff val="35000"/>
                </a:schemeClr>
              </a:solidFill>
              <a:latin typeface="Wingdings" panose="05000000000000000000" pitchFamily="2" charset="2"/>
            </a:endParaRPr>
          </a:p>
          <a:p>
            <a:r>
              <a:rPr lang="en-US" dirty="0">
                <a:solidFill>
                  <a:schemeClr val="tx1">
                    <a:lumMod val="65000"/>
                    <a:lumOff val="35000"/>
                  </a:schemeClr>
                </a:solidFill>
                <a:latin typeface="Wingdings" panose="05000000000000000000" pitchFamily="2" charset="2"/>
              </a:rPr>
              <a:t></a:t>
            </a:r>
            <a:r>
              <a:rPr lang="en-US" dirty="0">
                <a:solidFill>
                  <a:schemeClr val="tx1">
                    <a:lumMod val="65000"/>
                    <a:lumOff val="35000"/>
                  </a:schemeClr>
                </a:solidFill>
                <a:latin typeface="Arial" panose="020B0604020202020204" pitchFamily="34" charset="0"/>
              </a:rPr>
              <a:t>Raytheon: Keeps track of how many times a screw has been turned in its factories.</a:t>
            </a:r>
          </a:p>
          <a:p>
            <a:endParaRPr lang="en-US" dirty="0">
              <a:solidFill>
                <a:schemeClr val="tx1">
                  <a:lumMod val="65000"/>
                  <a:lumOff val="35000"/>
                </a:schemeClr>
              </a:solidFill>
              <a:latin typeface="Wingdings" panose="05000000000000000000" pitchFamily="2" charset="2"/>
            </a:endParaRPr>
          </a:p>
          <a:p>
            <a:r>
              <a:rPr lang="en-US" dirty="0">
                <a:solidFill>
                  <a:schemeClr val="tx1">
                    <a:lumMod val="65000"/>
                    <a:lumOff val="35000"/>
                  </a:schemeClr>
                </a:solidFill>
                <a:latin typeface="Wingdings" panose="05000000000000000000" pitchFamily="2" charset="2"/>
              </a:rPr>
              <a:t></a:t>
            </a:r>
            <a:r>
              <a:rPr lang="en-US" dirty="0">
                <a:solidFill>
                  <a:schemeClr val="tx1">
                    <a:lumMod val="65000"/>
                    <a:lumOff val="35000"/>
                  </a:schemeClr>
                </a:solidFill>
                <a:latin typeface="Arial" panose="020B0604020202020204" pitchFamily="34" charset="0"/>
              </a:rPr>
              <a:t>Merck: Improves vaccines by conducting up to 15 billion calculations to determine what environmental and process factors influence quality of final product.</a:t>
            </a:r>
          </a:p>
        </p:txBody>
      </p:sp>
      <p:sp>
        <p:nvSpPr>
          <p:cNvPr id="5" name="Slide Number Placeholder 4"/>
          <p:cNvSpPr>
            <a:spLocks noGrp="1"/>
          </p:cNvSpPr>
          <p:nvPr>
            <p:ph type="sldNum" sz="quarter" idx="12"/>
          </p:nvPr>
        </p:nvSpPr>
        <p:spPr/>
        <p:txBody>
          <a:bodyPr/>
          <a:lstStyle/>
          <a:p>
            <a:fld id="{D8322B85-D71E-48EA-96E8-2A04F3F0AD50}" type="slidenum">
              <a:rPr lang="en-US" smtClean="0"/>
              <a:t>26</a:t>
            </a:fld>
            <a:endParaRPr lang="en-US"/>
          </a:p>
        </p:txBody>
      </p:sp>
    </p:spTree>
    <p:extLst>
      <p:ext uri="{BB962C8B-B14F-4D97-AF65-F5344CB8AC3E}">
        <p14:creationId xmlns:p14="http://schemas.microsoft.com/office/powerpoint/2010/main" val="31982747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5181" y="1357798"/>
            <a:ext cx="5938421" cy="584775"/>
          </a:xfrm>
          <a:prstGeom prst="rect">
            <a:avLst/>
          </a:prstGeom>
        </p:spPr>
        <p:txBody>
          <a:bodyPr wrap="none">
            <a:spAutoFit/>
          </a:bodyPr>
          <a:lstStyle/>
          <a:p>
            <a:r>
              <a:rPr lang="en-US" sz="3200" dirty="0" err="1">
                <a:solidFill>
                  <a:schemeClr val="tx1">
                    <a:lumMod val="65000"/>
                    <a:lumOff val="35000"/>
                  </a:schemeClr>
                </a:solidFill>
                <a:latin typeface="Arial" panose="020B0604020202020204" pitchFamily="34" charset="0"/>
              </a:rPr>
              <a:t>IoT</a:t>
            </a:r>
            <a:r>
              <a:rPr lang="en-US" sz="3200" dirty="0">
                <a:solidFill>
                  <a:schemeClr val="tx1">
                    <a:lumMod val="65000"/>
                    <a:lumOff val="35000"/>
                  </a:schemeClr>
                </a:solidFill>
                <a:latin typeface="Arial" panose="020B0604020202020204" pitchFamily="34" charset="0"/>
              </a:rPr>
              <a:t> and Predictive Maintenance</a:t>
            </a:r>
            <a:endParaRPr lang="en-US" sz="3200" dirty="0">
              <a:solidFill>
                <a:schemeClr val="tx1">
                  <a:lumMod val="65000"/>
                  <a:lumOff val="35000"/>
                </a:schemeClr>
              </a:solidFill>
            </a:endParaRPr>
          </a:p>
        </p:txBody>
      </p:sp>
      <p:pic>
        <p:nvPicPr>
          <p:cNvPr id="3" name="Picture 2"/>
          <p:cNvPicPr>
            <a:picLocks noChangeAspect="1"/>
          </p:cNvPicPr>
          <p:nvPr/>
        </p:nvPicPr>
        <p:blipFill>
          <a:blip r:embed="rId2"/>
          <a:stretch>
            <a:fillRect/>
          </a:stretch>
        </p:blipFill>
        <p:spPr>
          <a:xfrm>
            <a:off x="0" y="0"/>
            <a:ext cx="6228784" cy="1128047"/>
          </a:xfrm>
          <a:prstGeom prst="rect">
            <a:avLst/>
          </a:prstGeom>
        </p:spPr>
      </p:pic>
      <p:sp>
        <p:nvSpPr>
          <p:cNvPr id="4" name="Rectangle 3"/>
          <p:cNvSpPr/>
          <p:nvPr/>
        </p:nvSpPr>
        <p:spPr>
          <a:xfrm>
            <a:off x="214263" y="1960172"/>
            <a:ext cx="7589823" cy="3300904"/>
          </a:xfrm>
          <a:prstGeom prst="rect">
            <a:avLst/>
          </a:prstGeom>
        </p:spPr>
        <p:txBody>
          <a:bodyPr wrap="square">
            <a:spAutoFit/>
          </a:bodyPr>
          <a:lstStyle/>
          <a:p>
            <a:endParaRPr lang="en-US" sz="1050" dirty="0">
              <a:solidFill>
                <a:schemeClr val="tx1">
                  <a:lumMod val="65000"/>
                  <a:lumOff val="35000"/>
                </a:schemeClr>
              </a:solidFill>
              <a:latin typeface="Arial" panose="020B0604020202020204" pitchFamily="34" charset="0"/>
            </a:endParaRPr>
          </a:p>
          <a:p>
            <a:r>
              <a:rPr lang="en-US" i="1" dirty="0">
                <a:solidFill>
                  <a:schemeClr val="tx1">
                    <a:lumMod val="65000"/>
                    <a:lumOff val="35000"/>
                  </a:schemeClr>
                </a:solidFill>
                <a:latin typeface="Arial" panose="020B0604020202020204" pitchFamily="34" charset="0"/>
              </a:rPr>
              <a:t>Monitor the status of production equipment in real-time.</a:t>
            </a:r>
            <a:endParaRPr lang="en-US" dirty="0">
              <a:solidFill>
                <a:schemeClr val="tx1">
                  <a:lumMod val="65000"/>
                  <a:lumOff val="35000"/>
                </a:schemeClr>
              </a:solidFill>
              <a:latin typeface="Arial" panose="020B0604020202020204" pitchFamily="34" charset="0"/>
            </a:endParaRPr>
          </a:p>
          <a:p>
            <a:endParaRPr lang="en-US" dirty="0">
              <a:solidFill>
                <a:schemeClr val="tx1">
                  <a:lumMod val="65000"/>
                  <a:lumOff val="35000"/>
                </a:schemeClr>
              </a:solidFill>
              <a:latin typeface="Wingdings" panose="05000000000000000000" pitchFamily="2" charset="2"/>
            </a:endParaRPr>
          </a:p>
          <a:p>
            <a:r>
              <a:rPr lang="en-US" dirty="0">
                <a:solidFill>
                  <a:schemeClr val="tx1">
                    <a:lumMod val="65000"/>
                    <a:lumOff val="35000"/>
                  </a:schemeClr>
                </a:solidFill>
                <a:latin typeface="Wingdings" panose="05000000000000000000" pitchFamily="2" charset="2"/>
              </a:rPr>
              <a:t></a:t>
            </a:r>
            <a:r>
              <a:rPr lang="en-US" dirty="0">
                <a:solidFill>
                  <a:schemeClr val="tx1">
                    <a:lumMod val="65000"/>
                    <a:lumOff val="35000"/>
                  </a:schemeClr>
                </a:solidFill>
                <a:latin typeface="Arial" panose="020B0604020202020204" pitchFamily="34" charset="0"/>
              </a:rPr>
              <a:t>Intel: Uses predictive modeling to anticipate failures, prioritize inspections, and cut monitoring costs, save $3M.</a:t>
            </a:r>
          </a:p>
          <a:p>
            <a:endParaRPr lang="en-US" dirty="0">
              <a:solidFill>
                <a:schemeClr val="tx1">
                  <a:lumMod val="65000"/>
                  <a:lumOff val="35000"/>
                </a:schemeClr>
              </a:solidFill>
              <a:latin typeface="Wingdings" panose="05000000000000000000" pitchFamily="2" charset="2"/>
            </a:endParaRPr>
          </a:p>
          <a:p>
            <a:r>
              <a:rPr lang="en-US" dirty="0">
                <a:solidFill>
                  <a:schemeClr val="tx1">
                    <a:lumMod val="65000"/>
                    <a:lumOff val="35000"/>
                  </a:schemeClr>
                </a:solidFill>
                <a:latin typeface="Wingdings" panose="05000000000000000000" pitchFamily="2" charset="2"/>
              </a:rPr>
              <a:t></a:t>
            </a:r>
            <a:r>
              <a:rPr lang="en-US" dirty="0">
                <a:solidFill>
                  <a:schemeClr val="tx1">
                    <a:lumMod val="65000"/>
                    <a:lumOff val="35000"/>
                  </a:schemeClr>
                </a:solidFill>
                <a:latin typeface="Arial" panose="020B0604020202020204" pitchFamily="34" charset="0"/>
              </a:rPr>
              <a:t>Ford: Downstream machines can detect if work pieces they receive are off in a particular minute dimension, indicating possible problems in upstream machines.</a:t>
            </a:r>
          </a:p>
          <a:p>
            <a:endParaRPr lang="en-US" dirty="0">
              <a:solidFill>
                <a:schemeClr val="tx1">
                  <a:lumMod val="65000"/>
                  <a:lumOff val="35000"/>
                </a:schemeClr>
              </a:solidFill>
              <a:latin typeface="Wingdings" panose="05000000000000000000" pitchFamily="2" charset="2"/>
            </a:endParaRPr>
          </a:p>
          <a:p>
            <a:r>
              <a:rPr lang="en-US" dirty="0">
                <a:solidFill>
                  <a:schemeClr val="tx1">
                    <a:lumMod val="65000"/>
                    <a:lumOff val="35000"/>
                  </a:schemeClr>
                </a:solidFill>
                <a:latin typeface="Wingdings" panose="05000000000000000000" pitchFamily="2" charset="2"/>
              </a:rPr>
              <a:t></a:t>
            </a:r>
            <a:r>
              <a:rPr lang="en-US" dirty="0">
                <a:solidFill>
                  <a:schemeClr val="tx1">
                    <a:lumMod val="65000"/>
                    <a:lumOff val="35000"/>
                  </a:schemeClr>
                </a:solidFill>
                <a:latin typeface="Arial" panose="020B0604020202020204" pitchFamily="34" charset="0"/>
              </a:rPr>
              <a:t>GE “Brilliant Factories” initiative doubled production of defect-free dishwashers and washing machines.</a:t>
            </a:r>
          </a:p>
        </p:txBody>
      </p:sp>
      <p:pic>
        <p:nvPicPr>
          <p:cNvPr id="5" name="Picture 4"/>
          <p:cNvPicPr>
            <a:picLocks noChangeAspect="1"/>
          </p:cNvPicPr>
          <p:nvPr/>
        </p:nvPicPr>
        <p:blipFill>
          <a:blip r:embed="rId3"/>
          <a:stretch>
            <a:fillRect/>
          </a:stretch>
        </p:blipFill>
        <p:spPr>
          <a:xfrm>
            <a:off x="145181" y="5278675"/>
            <a:ext cx="4903960" cy="1478117"/>
          </a:xfrm>
          <a:prstGeom prst="rect">
            <a:avLst/>
          </a:prstGeom>
        </p:spPr>
      </p:pic>
      <p:sp>
        <p:nvSpPr>
          <p:cNvPr id="6" name="Slide Number Placeholder 5"/>
          <p:cNvSpPr>
            <a:spLocks noGrp="1"/>
          </p:cNvSpPr>
          <p:nvPr>
            <p:ph type="sldNum" sz="quarter" idx="12"/>
          </p:nvPr>
        </p:nvSpPr>
        <p:spPr/>
        <p:txBody>
          <a:bodyPr/>
          <a:lstStyle/>
          <a:p>
            <a:fld id="{D8322B85-D71E-48EA-96E8-2A04F3F0AD50}" type="slidenum">
              <a:rPr lang="en-US" smtClean="0"/>
              <a:t>27</a:t>
            </a:fld>
            <a:endParaRPr lang="en-US"/>
          </a:p>
        </p:txBody>
      </p:sp>
    </p:spTree>
    <p:extLst>
      <p:ext uri="{BB962C8B-B14F-4D97-AF65-F5344CB8AC3E}">
        <p14:creationId xmlns:p14="http://schemas.microsoft.com/office/powerpoint/2010/main" val="27130312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9574" y="1841047"/>
            <a:ext cx="5938421" cy="584775"/>
          </a:xfrm>
          <a:prstGeom prst="rect">
            <a:avLst/>
          </a:prstGeom>
        </p:spPr>
        <p:txBody>
          <a:bodyPr wrap="none">
            <a:spAutoFit/>
          </a:bodyPr>
          <a:lstStyle/>
          <a:p>
            <a:r>
              <a:rPr lang="en-US" sz="3200" dirty="0" err="1">
                <a:solidFill>
                  <a:schemeClr val="tx1">
                    <a:lumMod val="65000"/>
                    <a:lumOff val="35000"/>
                  </a:schemeClr>
                </a:solidFill>
                <a:latin typeface="Arial" panose="020B0604020202020204" pitchFamily="34" charset="0"/>
              </a:rPr>
              <a:t>IoT</a:t>
            </a:r>
            <a:r>
              <a:rPr lang="en-US" sz="3200" dirty="0">
                <a:solidFill>
                  <a:schemeClr val="tx1">
                    <a:lumMod val="65000"/>
                    <a:lumOff val="35000"/>
                  </a:schemeClr>
                </a:solidFill>
                <a:latin typeface="Arial" panose="020B0604020202020204" pitchFamily="34" charset="0"/>
              </a:rPr>
              <a:t> and Predictive Maintenance</a:t>
            </a:r>
            <a:endParaRPr lang="en-US" sz="3200" dirty="0">
              <a:solidFill>
                <a:schemeClr val="tx1">
                  <a:lumMod val="65000"/>
                  <a:lumOff val="35000"/>
                </a:schemeClr>
              </a:solidFill>
            </a:endParaRPr>
          </a:p>
        </p:txBody>
      </p:sp>
      <p:sp>
        <p:nvSpPr>
          <p:cNvPr id="3" name="Rectangle 2"/>
          <p:cNvSpPr/>
          <p:nvPr/>
        </p:nvSpPr>
        <p:spPr>
          <a:xfrm>
            <a:off x="499573" y="2579687"/>
            <a:ext cx="7920149" cy="2416046"/>
          </a:xfrm>
          <a:prstGeom prst="rect">
            <a:avLst/>
          </a:prstGeom>
        </p:spPr>
        <p:txBody>
          <a:bodyPr wrap="square">
            <a:spAutoFit/>
          </a:bodyPr>
          <a:lstStyle/>
          <a:p>
            <a:endParaRPr lang="en-US" sz="1100" dirty="0">
              <a:solidFill>
                <a:schemeClr val="tx1">
                  <a:lumMod val="65000"/>
                  <a:lumOff val="35000"/>
                </a:schemeClr>
              </a:solidFill>
              <a:latin typeface="Arial" panose="020B0604020202020204" pitchFamily="34" charset="0"/>
            </a:endParaRPr>
          </a:p>
          <a:p>
            <a:r>
              <a:rPr lang="en-US" sz="2000" dirty="0" err="1">
                <a:solidFill>
                  <a:schemeClr val="tx1">
                    <a:lumMod val="65000"/>
                    <a:lumOff val="35000"/>
                  </a:schemeClr>
                </a:solidFill>
                <a:latin typeface="Arial" panose="020B0604020202020204" pitchFamily="34" charset="0"/>
              </a:rPr>
              <a:t>IoT</a:t>
            </a:r>
            <a:r>
              <a:rPr lang="en-US" sz="2000" dirty="0">
                <a:solidFill>
                  <a:schemeClr val="tx1">
                    <a:lumMod val="65000"/>
                    <a:lumOff val="35000"/>
                  </a:schemeClr>
                </a:solidFill>
                <a:latin typeface="Arial" panose="020B0604020202020204" pitchFamily="34" charset="0"/>
              </a:rPr>
              <a:t> expected to reduce factory equipment maintenance costs by up to 40%.</a:t>
            </a:r>
          </a:p>
          <a:p>
            <a:endParaRPr lang="en-US" sz="2000" dirty="0">
              <a:solidFill>
                <a:schemeClr val="tx1">
                  <a:lumMod val="65000"/>
                  <a:lumOff val="35000"/>
                </a:schemeClr>
              </a:solidFill>
              <a:latin typeface="Wingdings" panose="05000000000000000000" pitchFamily="2" charset="2"/>
            </a:endParaRPr>
          </a:p>
          <a:p>
            <a:r>
              <a:rPr lang="en-US" sz="2000" dirty="0">
                <a:solidFill>
                  <a:schemeClr val="tx1">
                    <a:lumMod val="65000"/>
                    <a:lumOff val="35000"/>
                  </a:schemeClr>
                </a:solidFill>
                <a:latin typeface="Wingdings" panose="05000000000000000000" pitchFamily="2" charset="2"/>
              </a:rPr>
              <a:t></a:t>
            </a:r>
            <a:r>
              <a:rPr lang="en-US" sz="2000" dirty="0">
                <a:solidFill>
                  <a:schemeClr val="tx1">
                    <a:lumMod val="65000"/>
                    <a:lumOff val="35000"/>
                  </a:schemeClr>
                </a:solidFill>
                <a:latin typeface="Arial" panose="020B0604020202020204" pitchFamily="34" charset="0"/>
              </a:rPr>
              <a:t>Expected to reduce equipment downtime by up to 50% and is expected to reduce capital equipment investment costs 5%.</a:t>
            </a:r>
          </a:p>
          <a:p>
            <a:endParaRPr lang="en-US" sz="2000" dirty="0">
              <a:solidFill>
                <a:schemeClr val="tx1">
                  <a:lumMod val="65000"/>
                  <a:lumOff val="35000"/>
                </a:schemeClr>
              </a:solidFill>
              <a:latin typeface="Wingdings" panose="05000000000000000000" pitchFamily="2" charset="2"/>
            </a:endParaRPr>
          </a:p>
          <a:p>
            <a:r>
              <a:rPr lang="en-US" sz="2000" dirty="0">
                <a:solidFill>
                  <a:schemeClr val="tx1">
                    <a:lumMod val="65000"/>
                    <a:lumOff val="35000"/>
                  </a:schemeClr>
                </a:solidFill>
                <a:latin typeface="Wingdings" panose="05000000000000000000" pitchFamily="2" charset="2"/>
              </a:rPr>
              <a:t></a:t>
            </a:r>
            <a:r>
              <a:rPr lang="en-US" sz="2000" dirty="0">
                <a:solidFill>
                  <a:schemeClr val="tx1">
                    <a:lumMod val="65000"/>
                    <a:lumOff val="35000"/>
                  </a:schemeClr>
                </a:solidFill>
                <a:latin typeface="Arial" panose="020B0604020202020204" pitchFamily="34" charset="0"/>
              </a:rPr>
              <a:t>Generating economic value of $630B annually by 2025.</a:t>
            </a:r>
          </a:p>
        </p:txBody>
      </p:sp>
      <p:pic>
        <p:nvPicPr>
          <p:cNvPr id="4" name="Picture 3"/>
          <p:cNvPicPr>
            <a:picLocks noChangeAspect="1"/>
          </p:cNvPicPr>
          <p:nvPr/>
        </p:nvPicPr>
        <p:blipFill>
          <a:blip r:embed="rId2"/>
          <a:stretch>
            <a:fillRect/>
          </a:stretch>
        </p:blipFill>
        <p:spPr>
          <a:xfrm>
            <a:off x="0" y="0"/>
            <a:ext cx="6228784" cy="1128047"/>
          </a:xfrm>
          <a:prstGeom prst="rect">
            <a:avLst/>
          </a:prstGeom>
        </p:spPr>
      </p:pic>
      <p:sp>
        <p:nvSpPr>
          <p:cNvPr id="5" name="Slide Number Placeholder 4"/>
          <p:cNvSpPr>
            <a:spLocks noGrp="1"/>
          </p:cNvSpPr>
          <p:nvPr>
            <p:ph type="sldNum" sz="quarter" idx="12"/>
          </p:nvPr>
        </p:nvSpPr>
        <p:spPr/>
        <p:txBody>
          <a:bodyPr/>
          <a:lstStyle/>
          <a:p>
            <a:fld id="{D8322B85-D71E-48EA-96E8-2A04F3F0AD50}" type="slidenum">
              <a:rPr lang="en-US" smtClean="0"/>
              <a:t>28</a:t>
            </a:fld>
            <a:endParaRPr lang="en-US"/>
          </a:p>
        </p:txBody>
      </p:sp>
    </p:spTree>
    <p:extLst>
      <p:ext uri="{BB962C8B-B14F-4D97-AF65-F5344CB8AC3E}">
        <p14:creationId xmlns:p14="http://schemas.microsoft.com/office/powerpoint/2010/main" val="23314268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9268" y="1315946"/>
            <a:ext cx="5755678" cy="584775"/>
          </a:xfrm>
          <a:prstGeom prst="rect">
            <a:avLst/>
          </a:prstGeom>
        </p:spPr>
        <p:txBody>
          <a:bodyPr wrap="none">
            <a:spAutoFit/>
          </a:bodyPr>
          <a:lstStyle/>
          <a:p>
            <a:r>
              <a:rPr lang="en-US" sz="3200" dirty="0" err="1">
                <a:solidFill>
                  <a:schemeClr val="tx1">
                    <a:lumMod val="65000"/>
                    <a:lumOff val="35000"/>
                  </a:schemeClr>
                </a:solidFill>
                <a:latin typeface="Arial" panose="020B0604020202020204" pitchFamily="34" charset="0"/>
              </a:rPr>
              <a:t>IoT</a:t>
            </a:r>
            <a:r>
              <a:rPr lang="en-US" sz="3200" dirty="0">
                <a:solidFill>
                  <a:schemeClr val="tx1">
                    <a:lumMod val="65000"/>
                    <a:lumOff val="35000"/>
                  </a:schemeClr>
                </a:solidFill>
                <a:latin typeface="Arial" panose="020B0604020202020204" pitchFamily="34" charset="0"/>
              </a:rPr>
              <a:t> and Inventory Optimization</a:t>
            </a:r>
            <a:endParaRPr lang="en-US" sz="3200" dirty="0">
              <a:solidFill>
                <a:schemeClr val="tx1">
                  <a:lumMod val="65000"/>
                  <a:lumOff val="35000"/>
                </a:schemeClr>
              </a:solidFill>
            </a:endParaRPr>
          </a:p>
        </p:txBody>
      </p:sp>
      <p:sp>
        <p:nvSpPr>
          <p:cNvPr id="3" name="Rectangle 2"/>
          <p:cNvSpPr/>
          <p:nvPr/>
        </p:nvSpPr>
        <p:spPr>
          <a:xfrm>
            <a:off x="279268" y="2103512"/>
            <a:ext cx="8348684" cy="3031599"/>
          </a:xfrm>
          <a:prstGeom prst="rect">
            <a:avLst/>
          </a:prstGeom>
        </p:spPr>
        <p:txBody>
          <a:bodyPr wrap="square">
            <a:spAutoFit/>
          </a:bodyPr>
          <a:lstStyle/>
          <a:p>
            <a:endParaRPr lang="en-US" sz="1100" dirty="0">
              <a:solidFill>
                <a:schemeClr val="tx1">
                  <a:lumMod val="65000"/>
                  <a:lumOff val="35000"/>
                </a:schemeClr>
              </a:solidFill>
              <a:latin typeface="Arial" panose="020B0604020202020204" pitchFamily="34" charset="0"/>
            </a:endParaRPr>
          </a:p>
          <a:p>
            <a:r>
              <a:rPr lang="en-US" sz="2000" dirty="0" err="1">
                <a:solidFill>
                  <a:schemeClr val="tx1">
                    <a:lumMod val="65000"/>
                    <a:lumOff val="35000"/>
                  </a:schemeClr>
                </a:solidFill>
                <a:latin typeface="Arial" panose="020B0604020202020204" pitchFamily="34" charset="0"/>
              </a:rPr>
              <a:t>IoT</a:t>
            </a:r>
            <a:r>
              <a:rPr lang="en-US" sz="2000" dirty="0">
                <a:solidFill>
                  <a:schemeClr val="tx1">
                    <a:lumMod val="65000"/>
                    <a:lumOff val="35000"/>
                  </a:schemeClr>
                </a:solidFill>
                <a:latin typeface="Arial" panose="020B0604020202020204" pitchFamily="34" charset="0"/>
              </a:rPr>
              <a:t> helps manufacturers better manage inventory.</a:t>
            </a:r>
          </a:p>
          <a:p>
            <a:endParaRPr lang="en-US" sz="2000" dirty="0">
              <a:solidFill>
                <a:schemeClr val="tx1">
                  <a:lumMod val="65000"/>
                  <a:lumOff val="35000"/>
                </a:schemeClr>
              </a:solidFill>
              <a:latin typeface="Wingdings" panose="05000000000000000000" pitchFamily="2" charset="2"/>
            </a:endParaRPr>
          </a:p>
          <a:p>
            <a:r>
              <a:rPr lang="en-US" sz="2000" dirty="0">
                <a:solidFill>
                  <a:schemeClr val="tx1">
                    <a:lumMod val="65000"/>
                    <a:lumOff val="35000"/>
                  </a:schemeClr>
                </a:solidFill>
                <a:latin typeface="Wingdings" panose="05000000000000000000" pitchFamily="2" charset="2"/>
              </a:rPr>
              <a:t></a:t>
            </a:r>
            <a:r>
              <a:rPr lang="en-US" sz="2000" dirty="0">
                <a:solidFill>
                  <a:schemeClr val="tx1">
                    <a:lumMod val="65000"/>
                    <a:lumOff val="35000"/>
                  </a:schemeClr>
                </a:solidFill>
                <a:latin typeface="Arial" panose="020B0604020202020204" pitchFamily="34" charset="0"/>
              </a:rPr>
              <a:t>Wurth USA: Developed an “</a:t>
            </a:r>
            <a:r>
              <a:rPr lang="en-US" sz="2000" dirty="0" err="1">
                <a:solidFill>
                  <a:schemeClr val="tx1">
                    <a:lumMod val="65000"/>
                    <a:lumOff val="35000"/>
                  </a:schemeClr>
                </a:solidFill>
                <a:latin typeface="Arial" panose="020B0604020202020204" pitchFamily="34" charset="0"/>
              </a:rPr>
              <a:t>iBins</a:t>
            </a:r>
            <a:r>
              <a:rPr lang="en-US" sz="2000" dirty="0">
                <a:solidFill>
                  <a:schemeClr val="tx1">
                    <a:lumMod val="65000"/>
                    <a:lumOff val="35000"/>
                  </a:schemeClr>
                </a:solidFill>
                <a:latin typeface="Arial" panose="020B0604020202020204" pitchFamily="34" charset="0"/>
              </a:rPr>
              <a:t>” system that uses intelligent camera technology to monitor the fill level of a supply box and wirelessly transmit the data to an inventory management system that automatically reorders supplies.</a:t>
            </a:r>
          </a:p>
          <a:p>
            <a:endParaRPr lang="en-US" sz="2000" dirty="0">
              <a:solidFill>
                <a:schemeClr val="tx1">
                  <a:lumMod val="65000"/>
                  <a:lumOff val="35000"/>
                </a:schemeClr>
              </a:solidFill>
              <a:latin typeface="Wingdings" panose="05000000000000000000" pitchFamily="2" charset="2"/>
            </a:endParaRPr>
          </a:p>
          <a:p>
            <a:r>
              <a:rPr lang="en-US" sz="2000" dirty="0">
                <a:solidFill>
                  <a:schemeClr val="tx1">
                    <a:lumMod val="65000"/>
                    <a:lumOff val="35000"/>
                  </a:schemeClr>
                </a:solidFill>
                <a:latin typeface="Wingdings" panose="05000000000000000000" pitchFamily="2" charset="2"/>
              </a:rPr>
              <a:t></a:t>
            </a:r>
            <a:r>
              <a:rPr lang="en-US" sz="2000" dirty="0" err="1">
                <a:solidFill>
                  <a:schemeClr val="tx1">
                    <a:lumMod val="65000"/>
                    <a:lumOff val="35000"/>
                  </a:schemeClr>
                </a:solidFill>
                <a:latin typeface="Arial" panose="020B0604020202020204" pitchFamily="34" charset="0"/>
              </a:rPr>
              <a:t>IoT</a:t>
            </a:r>
            <a:r>
              <a:rPr lang="en-US" sz="2000" dirty="0">
                <a:solidFill>
                  <a:schemeClr val="tx1">
                    <a:lumMod val="65000"/>
                    <a:lumOff val="35000"/>
                  </a:schemeClr>
                </a:solidFill>
                <a:latin typeface="Arial" panose="020B0604020202020204" pitchFamily="34" charset="0"/>
              </a:rPr>
              <a:t> can drive inventory optimization measures that can save 20 to 50% of factory inventory carrying costs.</a:t>
            </a:r>
          </a:p>
        </p:txBody>
      </p:sp>
      <p:pic>
        <p:nvPicPr>
          <p:cNvPr id="4" name="Picture 3"/>
          <p:cNvPicPr>
            <a:picLocks noChangeAspect="1"/>
          </p:cNvPicPr>
          <p:nvPr/>
        </p:nvPicPr>
        <p:blipFill>
          <a:blip r:embed="rId2"/>
          <a:stretch>
            <a:fillRect/>
          </a:stretch>
        </p:blipFill>
        <p:spPr>
          <a:xfrm>
            <a:off x="0" y="0"/>
            <a:ext cx="6228784" cy="1128047"/>
          </a:xfrm>
          <a:prstGeom prst="rect">
            <a:avLst/>
          </a:prstGeom>
        </p:spPr>
      </p:pic>
      <p:sp>
        <p:nvSpPr>
          <p:cNvPr id="5" name="Slide Number Placeholder 4"/>
          <p:cNvSpPr>
            <a:spLocks noGrp="1"/>
          </p:cNvSpPr>
          <p:nvPr>
            <p:ph type="sldNum" sz="quarter" idx="12"/>
          </p:nvPr>
        </p:nvSpPr>
        <p:spPr/>
        <p:txBody>
          <a:bodyPr/>
          <a:lstStyle/>
          <a:p>
            <a:fld id="{D8322B85-D71E-48EA-96E8-2A04F3F0AD50}" type="slidenum">
              <a:rPr lang="en-US" smtClean="0"/>
              <a:t>29</a:t>
            </a:fld>
            <a:endParaRPr lang="en-US"/>
          </a:p>
        </p:txBody>
      </p:sp>
    </p:spTree>
    <p:extLst>
      <p:ext uri="{BB962C8B-B14F-4D97-AF65-F5344CB8AC3E}">
        <p14:creationId xmlns:p14="http://schemas.microsoft.com/office/powerpoint/2010/main" val="40220876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39493" y="2299581"/>
            <a:ext cx="5658416" cy="1107996"/>
          </a:xfrm>
          <a:prstGeom prst="rect">
            <a:avLst/>
          </a:prstGeom>
          <a:noFill/>
        </p:spPr>
        <p:txBody>
          <a:bodyPr wrap="square" rtlCol="0">
            <a:spAutoFit/>
          </a:bodyPr>
          <a:lstStyle/>
          <a:p>
            <a:r>
              <a:rPr lang="en-US" sz="6600" dirty="0">
                <a:solidFill>
                  <a:schemeClr val="tx1">
                    <a:lumMod val="65000"/>
                    <a:lumOff val="35000"/>
                  </a:schemeClr>
                </a:solidFill>
              </a:rPr>
              <a:t>Industry 4.0</a:t>
            </a:r>
          </a:p>
        </p:txBody>
      </p:sp>
      <p:cxnSp>
        <p:nvCxnSpPr>
          <p:cNvPr id="6" name="Straight Connector 5"/>
          <p:cNvCxnSpPr/>
          <p:nvPr/>
        </p:nvCxnSpPr>
        <p:spPr>
          <a:xfrm flipV="1">
            <a:off x="3069125" y="3561485"/>
            <a:ext cx="6228784" cy="5580"/>
          </a:xfrm>
          <a:prstGeom prst="line">
            <a:avLst/>
          </a:prstGeom>
          <a:ln w="571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27738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9425" y="1460801"/>
            <a:ext cx="5669501" cy="523220"/>
          </a:xfrm>
          <a:prstGeom prst="rect">
            <a:avLst/>
          </a:prstGeom>
        </p:spPr>
        <p:txBody>
          <a:bodyPr wrap="none">
            <a:spAutoFit/>
          </a:bodyPr>
          <a:lstStyle/>
          <a:p>
            <a:r>
              <a:rPr lang="en-US" sz="2800" dirty="0">
                <a:solidFill>
                  <a:schemeClr val="tx1">
                    <a:lumMod val="65000"/>
                    <a:lumOff val="35000"/>
                  </a:schemeClr>
                </a:solidFill>
                <a:latin typeface="Arial" panose="020B0604020202020204" pitchFamily="34" charset="0"/>
              </a:rPr>
              <a:t>Other </a:t>
            </a:r>
            <a:r>
              <a:rPr lang="en-US" sz="2800" dirty="0" err="1">
                <a:solidFill>
                  <a:schemeClr val="tx1">
                    <a:lumMod val="65000"/>
                    <a:lumOff val="35000"/>
                  </a:schemeClr>
                </a:solidFill>
                <a:latin typeface="Arial" panose="020B0604020202020204" pitchFamily="34" charset="0"/>
              </a:rPr>
              <a:t>IoT</a:t>
            </a:r>
            <a:r>
              <a:rPr lang="en-US" sz="2800" dirty="0">
                <a:solidFill>
                  <a:schemeClr val="tx1">
                    <a:lumMod val="65000"/>
                    <a:lumOff val="35000"/>
                  </a:schemeClr>
                </a:solidFill>
                <a:latin typeface="Arial" panose="020B0604020202020204" pitchFamily="34" charset="0"/>
              </a:rPr>
              <a:t> Apps. In Mfg. Processes</a:t>
            </a:r>
            <a:endParaRPr lang="en-US" sz="2800" dirty="0">
              <a:solidFill>
                <a:schemeClr val="tx1">
                  <a:lumMod val="65000"/>
                  <a:lumOff val="35000"/>
                </a:schemeClr>
              </a:solidFill>
            </a:endParaRPr>
          </a:p>
        </p:txBody>
      </p:sp>
      <p:sp>
        <p:nvSpPr>
          <p:cNvPr id="3" name="Rectangle 2"/>
          <p:cNvSpPr/>
          <p:nvPr/>
        </p:nvSpPr>
        <p:spPr>
          <a:xfrm>
            <a:off x="286051" y="2246572"/>
            <a:ext cx="7871122" cy="1800493"/>
          </a:xfrm>
          <a:prstGeom prst="rect">
            <a:avLst/>
          </a:prstGeom>
        </p:spPr>
        <p:txBody>
          <a:bodyPr wrap="square">
            <a:spAutoFit/>
          </a:bodyPr>
          <a:lstStyle/>
          <a:p>
            <a:endParaRPr lang="en-US" sz="1100" dirty="0">
              <a:solidFill>
                <a:schemeClr val="tx1">
                  <a:lumMod val="65000"/>
                  <a:lumOff val="35000"/>
                </a:schemeClr>
              </a:solidFill>
              <a:latin typeface="Arial" panose="020B0604020202020204" pitchFamily="34" charset="0"/>
            </a:endParaRPr>
          </a:p>
          <a:p>
            <a:r>
              <a:rPr lang="en-US" sz="2000" dirty="0">
                <a:solidFill>
                  <a:schemeClr val="tx1">
                    <a:lumMod val="65000"/>
                    <a:lumOff val="35000"/>
                  </a:schemeClr>
                </a:solidFill>
                <a:latin typeface="Arial" panose="020B0604020202020204" pitchFamily="34" charset="0"/>
              </a:rPr>
              <a:t>Safety: </a:t>
            </a:r>
            <a:r>
              <a:rPr lang="en-US" sz="2000" dirty="0" err="1">
                <a:solidFill>
                  <a:schemeClr val="tx1">
                    <a:lumMod val="65000"/>
                    <a:lumOff val="35000"/>
                  </a:schemeClr>
                </a:solidFill>
                <a:latin typeface="Arial" panose="020B0604020202020204" pitchFamily="34" charset="0"/>
              </a:rPr>
              <a:t>IoT</a:t>
            </a:r>
            <a:r>
              <a:rPr lang="en-US" sz="2000" dirty="0">
                <a:solidFill>
                  <a:schemeClr val="tx1">
                    <a:lumMod val="65000"/>
                    <a:lumOff val="35000"/>
                  </a:schemeClr>
                </a:solidFill>
                <a:latin typeface="Arial" panose="020B0604020202020204" pitchFamily="34" charset="0"/>
              </a:rPr>
              <a:t> applied to devices and workers (e.g., badges) can alert or even halt equipment if in too close of proximity.</a:t>
            </a:r>
          </a:p>
          <a:p>
            <a:endParaRPr lang="en-US" sz="2000" dirty="0">
              <a:solidFill>
                <a:schemeClr val="tx1">
                  <a:lumMod val="65000"/>
                  <a:lumOff val="35000"/>
                </a:schemeClr>
              </a:solidFill>
              <a:latin typeface="Wingdings" panose="05000000000000000000" pitchFamily="2" charset="2"/>
            </a:endParaRPr>
          </a:p>
          <a:p>
            <a:r>
              <a:rPr lang="en-US" sz="2000" dirty="0">
                <a:solidFill>
                  <a:schemeClr val="tx1">
                    <a:lumMod val="65000"/>
                    <a:lumOff val="35000"/>
                  </a:schemeClr>
                </a:solidFill>
                <a:latin typeface="Wingdings" panose="05000000000000000000" pitchFamily="2" charset="2"/>
              </a:rPr>
              <a:t></a:t>
            </a:r>
            <a:r>
              <a:rPr lang="en-US" sz="2000" dirty="0">
                <a:solidFill>
                  <a:schemeClr val="tx1">
                    <a:lumMod val="65000"/>
                    <a:lumOff val="35000"/>
                  </a:schemeClr>
                </a:solidFill>
                <a:latin typeface="Arial" panose="020B0604020202020204" pitchFamily="34" charset="0"/>
              </a:rPr>
              <a:t>Leveraging data on factory equipment for usage-based design (improve equipment performance or reduce parts needed.)</a:t>
            </a:r>
          </a:p>
        </p:txBody>
      </p:sp>
      <p:pic>
        <p:nvPicPr>
          <p:cNvPr id="4" name="Picture 3"/>
          <p:cNvPicPr>
            <a:picLocks noChangeAspect="1"/>
          </p:cNvPicPr>
          <p:nvPr/>
        </p:nvPicPr>
        <p:blipFill>
          <a:blip r:embed="rId2"/>
          <a:stretch>
            <a:fillRect/>
          </a:stretch>
        </p:blipFill>
        <p:spPr>
          <a:xfrm>
            <a:off x="0" y="0"/>
            <a:ext cx="6228784" cy="1128047"/>
          </a:xfrm>
          <a:prstGeom prst="rect">
            <a:avLst/>
          </a:prstGeom>
        </p:spPr>
      </p:pic>
      <p:sp>
        <p:nvSpPr>
          <p:cNvPr id="5" name="Slide Number Placeholder 4"/>
          <p:cNvSpPr>
            <a:spLocks noGrp="1"/>
          </p:cNvSpPr>
          <p:nvPr>
            <p:ph type="sldNum" sz="quarter" idx="12"/>
          </p:nvPr>
        </p:nvSpPr>
        <p:spPr/>
        <p:txBody>
          <a:bodyPr/>
          <a:lstStyle/>
          <a:p>
            <a:fld id="{D8322B85-D71E-48EA-96E8-2A04F3F0AD50}" type="slidenum">
              <a:rPr lang="en-US" smtClean="0"/>
              <a:t>30</a:t>
            </a:fld>
            <a:endParaRPr lang="en-US"/>
          </a:p>
        </p:txBody>
      </p:sp>
    </p:spTree>
    <p:extLst>
      <p:ext uri="{BB962C8B-B14F-4D97-AF65-F5344CB8AC3E}">
        <p14:creationId xmlns:p14="http://schemas.microsoft.com/office/powerpoint/2010/main" val="11922838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21484" y="92651"/>
            <a:ext cx="7871156" cy="6426836"/>
          </a:xfrm>
          <a:prstGeom prst="rect">
            <a:avLst/>
          </a:prstGeom>
        </p:spPr>
      </p:pic>
      <p:sp>
        <p:nvSpPr>
          <p:cNvPr id="3" name="Slide Number Placeholder 2"/>
          <p:cNvSpPr>
            <a:spLocks noGrp="1"/>
          </p:cNvSpPr>
          <p:nvPr>
            <p:ph type="sldNum" sz="quarter" idx="12"/>
          </p:nvPr>
        </p:nvSpPr>
        <p:spPr/>
        <p:txBody>
          <a:bodyPr/>
          <a:lstStyle/>
          <a:p>
            <a:fld id="{D8322B85-D71E-48EA-96E8-2A04F3F0AD50}" type="slidenum">
              <a:rPr lang="en-US" smtClean="0"/>
              <a:t>31</a:t>
            </a:fld>
            <a:endParaRPr lang="en-US"/>
          </a:p>
        </p:txBody>
      </p:sp>
    </p:spTree>
    <p:extLst>
      <p:ext uri="{BB962C8B-B14F-4D97-AF65-F5344CB8AC3E}">
        <p14:creationId xmlns:p14="http://schemas.microsoft.com/office/powerpoint/2010/main" val="37455206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36608" y="251675"/>
            <a:ext cx="9514324" cy="6354650"/>
          </a:xfrm>
          <a:prstGeom prst="rect">
            <a:avLst/>
          </a:prstGeom>
        </p:spPr>
      </p:pic>
      <p:sp>
        <p:nvSpPr>
          <p:cNvPr id="3" name="Slide Number Placeholder 2"/>
          <p:cNvSpPr>
            <a:spLocks noGrp="1"/>
          </p:cNvSpPr>
          <p:nvPr>
            <p:ph type="sldNum" sz="quarter" idx="12"/>
          </p:nvPr>
        </p:nvSpPr>
        <p:spPr/>
        <p:txBody>
          <a:bodyPr/>
          <a:lstStyle/>
          <a:p>
            <a:fld id="{D8322B85-D71E-48EA-96E8-2A04F3F0AD50}" type="slidenum">
              <a:rPr lang="en-US" smtClean="0"/>
              <a:t>32</a:t>
            </a:fld>
            <a:endParaRPr lang="en-US"/>
          </a:p>
        </p:txBody>
      </p:sp>
    </p:spTree>
    <p:extLst>
      <p:ext uri="{BB962C8B-B14F-4D97-AF65-F5344CB8AC3E}">
        <p14:creationId xmlns:p14="http://schemas.microsoft.com/office/powerpoint/2010/main" val="5795392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123" y="1928388"/>
            <a:ext cx="11612579" cy="1754326"/>
          </a:xfrm>
          <a:prstGeom prst="rect">
            <a:avLst/>
          </a:prstGeom>
          <a:noFill/>
        </p:spPr>
        <p:txBody>
          <a:bodyPr wrap="square" rtlCol="0">
            <a:spAutoFit/>
          </a:bodyPr>
          <a:lstStyle/>
          <a:p>
            <a:pPr algn="ctr"/>
            <a:r>
              <a:rPr lang="en-US" sz="5400" dirty="0">
                <a:solidFill>
                  <a:schemeClr val="tx1">
                    <a:lumMod val="65000"/>
                    <a:lumOff val="35000"/>
                  </a:schemeClr>
                </a:solidFill>
              </a:rPr>
              <a:t>Asset management </a:t>
            </a:r>
          </a:p>
          <a:p>
            <a:pPr algn="ctr"/>
            <a:r>
              <a:rPr lang="en-US" sz="5400" dirty="0">
                <a:solidFill>
                  <a:schemeClr val="tx1">
                    <a:lumMod val="65000"/>
                    <a:lumOff val="35000"/>
                  </a:schemeClr>
                </a:solidFill>
              </a:rPr>
              <a:t>(diagnostic and prognostic) </a:t>
            </a:r>
          </a:p>
        </p:txBody>
      </p:sp>
      <p:cxnSp>
        <p:nvCxnSpPr>
          <p:cNvPr id="3" name="Straight Connector 2"/>
          <p:cNvCxnSpPr/>
          <p:nvPr/>
        </p:nvCxnSpPr>
        <p:spPr>
          <a:xfrm flipV="1">
            <a:off x="1367074" y="4010685"/>
            <a:ext cx="9813956" cy="27160"/>
          </a:xfrm>
          <a:prstGeom prst="line">
            <a:avLst/>
          </a:prstGeom>
          <a:ln w="571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D8322B85-D71E-48EA-96E8-2A04F3F0AD50}" type="slidenum">
              <a:rPr lang="en-US" smtClean="0"/>
              <a:t>33</a:t>
            </a:fld>
            <a:endParaRPr lang="en-US"/>
          </a:p>
        </p:txBody>
      </p:sp>
    </p:spTree>
    <p:extLst>
      <p:ext uri="{BB962C8B-B14F-4D97-AF65-F5344CB8AC3E}">
        <p14:creationId xmlns:p14="http://schemas.microsoft.com/office/powerpoint/2010/main" val="103797170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83133" y="126706"/>
            <a:ext cx="2929467" cy="3323987"/>
          </a:xfrm>
          <a:prstGeom prst="rect">
            <a:avLst/>
          </a:prstGeom>
        </p:spPr>
        <p:txBody>
          <a:bodyPr wrap="square">
            <a:spAutoFit/>
          </a:bodyPr>
          <a:lstStyle/>
          <a:p>
            <a:pPr algn="just" rtl="1" fontAlgn="base"/>
            <a:r>
              <a:rPr lang="fa-IR" sz="1400" dirty="0">
                <a:solidFill>
                  <a:srgbClr val="111111"/>
                </a:solidFill>
                <a:latin typeface="samim"/>
                <a:cs typeface="B Mitra" panose="00000400000000000000" pitchFamily="2" charset="-78"/>
              </a:rPr>
              <a:t>در پاسخ به نياز روزافزون به انرژی الكتريكی در ايران و عدم توليد توربين و تجهيزات جانبی آن در كشور، شركت مهندسی و ساخت توربين مپنا (توگا) كه يكی از زيرمجموعه‌های اصلی گروه مپنا است در تابستان سال 1378 تاسيس و توليد توربين‌های بزرگ گازی در كارخانجات خود واقع در فرديس كرج (سی كيلومتری تهران) را از اواخر سال 1380 آغاز نمود. از آن زمان تاكنون و به منظور پوشش نياز رو به رشد داخلی و خارجی به اين محصولات، تأسيسات و ظرفيت كارخانه مرتباً افزايش يافته و به قريب 40 واحد در سال رسيده است.</a:t>
            </a:r>
          </a:p>
          <a:p>
            <a:pPr algn="just" rtl="1" fontAlgn="base"/>
            <a:r>
              <a:rPr lang="fa-IR" sz="1400" dirty="0">
                <a:solidFill>
                  <a:srgbClr val="111111"/>
                </a:solidFill>
                <a:latin typeface="samim"/>
                <a:cs typeface="B Mitra" panose="00000400000000000000" pitchFamily="2" charset="-78"/>
              </a:rPr>
              <a:t>در حال حاضر شركت توگا با ثبت توليد و تحويل بيش از 300 واحد توربين‌های گاز و بخار نيروگاهی به بازار ايران و منطقه خاورميانه در كارنامه خود، يك بازيگر بين‌المللی در صنعت توربين محسوب </a:t>
            </a:r>
            <a:r>
              <a:rPr lang="fa-IR" sz="1400" dirty="0" smtClean="0">
                <a:solidFill>
                  <a:srgbClr val="111111"/>
                </a:solidFill>
                <a:latin typeface="samim"/>
                <a:cs typeface="B Mitra" panose="00000400000000000000" pitchFamily="2" charset="-78"/>
              </a:rPr>
              <a:t>می‌گردد.</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28800"/>
            <a:ext cx="8940801" cy="5029201"/>
          </a:xfrm>
          <a:prstGeom prst="rect">
            <a:avLst/>
          </a:prstGeom>
        </p:spPr>
      </p:pic>
      <p:sp>
        <p:nvSpPr>
          <p:cNvPr id="5" name="Rectangle 4"/>
          <p:cNvSpPr/>
          <p:nvPr/>
        </p:nvSpPr>
        <p:spPr>
          <a:xfrm>
            <a:off x="8898467" y="1"/>
            <a:ext cx="84666" cy="6858000"/>
          </a:xfrm>
          <a:prstGeom prst="rect">
            <a:avLst/>
          </a:prstGeom>
          <a:solidFill>
            <a:srgbClr val="ED1B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0960" y="368070"/>
            <a:ext cx="8380307" cy="923330"/>
          </a:xfrm>
          <a:prstGeom prst="rect">
            <a:avLst/>
          </a:prstGeom>
        </p:spPr>
        <p:txBody>
          <a:bodyPr wrap="square">
            <a:spAutoFit/>
          </a:bodyPr>
          <a:lstStyle/>
          <a:p>
            <a:pPr algn="just" rtl="1" fontAlgn="base"/>
            <a:r>
              <a:rPr lang="fa-IR" sz="5400" dirty="0" smtClean="0">
                <a:solidFill>
                  <a:srgbClr val="111111"/>
                </a:solidFill>
                <a:latin typeface="samim"/>
                <a:cs typeface="B Mitra" panose="00000400000000000000" pitchFamily="2" charset="-78"/>
              </a:rPr>
              <a:t>شرکت مهندسی و ساخت توربین مپنا </a:t>
            </a:r>
            <a:r>
              <a:rPr lang="fa-IR" sz="5400" dirty="0" smtClean="0">
                <a:solidFill>
                  <a:srgbClr val="ED1B24"/>
                </a:solidFill>
                <a:latin typeface="samim"/>
                <a:cs typeface="B Mitra" panose="00000400000000000000" pitchFamily="2" charset="-78"/>
              </a:rPr>
              <a:t>(توگا)</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57981" y="4343400"/>
            <a:ext cx="2654619" cy="1864783"/>
          </a:xfrm>
          <a:prstGeom prst="rect">
            <a:avLst/>
          </a:prstGeom>
        </p:spPr>
      </p:pic>
      <p:sp>
        <p:nvSpPr>
          <p:cNvPr id="8" name="Rectangle 7"/>
          <p:cNvSpPr/>
          <p:nvPr/>
        </p:nvSpPr>
        <p:spPr>
          <a:xfrm>
            <a:off x="0" y="0"/>
            <a:ext cx="8898467" cy="1828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D8322B85-D71E-48EA-96E8-2A04F3F0AD50}" type="slidenum">
              <a:rPr lang="en-US" smtClean="0"/>
              <a:t>34</a:t>
            </a:fld>
            <a:endParaRPr lang="en-US"/>
          </a:p>
        </p:txBody>
      </p:sp>
    </p:spTree>
    <p:extLst>
      <p:ext uri="{BB962C8B-B14F-4D97-AF65-F5344CB8AC3E}">
        <p14:creationId xmlns:p14="http://schemas.microsoft.com/office/powerpoint/2010/main" val="15591856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17280" y="100444"/>
            <a:ext cx="3295227" cy="7848302"/>
          </a:xfrm>
          <a:prstGeom prst="rect">
            <a:avLst/>
          </a:prstGeom>
        </p:spPr>
        <p:txBody>
          <a:bodyPr wrap="square">
            <a:spAutoFit/>
          </a:bodyPr>
          <a:lstStyle/>
          <a:p>
            <a:pPr algn="just" rtl="1" fontAlgn="base"/>
            <a:r>
              <a:rPr lang="fa-IR" sz="1400" dirty="0">
                <a:solidFill>
                  <a:srgbClr val="111111"/>
                </a:solidFill>
                <a:latin typeface="samim"/>
                <a:cs typeface="B Mitra" panose="00000400000000000000" pitchFamily="2" charset="-78"/>
              </a:rPr>
              <a:t>به منظور تولید قطعات مختلف توربین از ماشین آلات متعددی استفاده می گردد. به طور مثال جهت تولید پره های توربین از ماشین های پره زنی 5 محوره استفاده می گردد. </a:t>
            </a:r>
          </a:p>
          <a:p>
            <a:pPr algn="just" rtl="1" fontAlgn="base"/>
            <a:r>
              <a:rPr lang="fa-IR" sz="1400" dirty="0">
                <a:solidFill>
                  <a:srgbClr val="111111"/>
                </a:solidFill>
                <a:latin typeface="samim"/>
                <a:cs typeface="B Mitra" panose="00000400000000000000" pitchFamily="2" charset="-78"/>
              </a:rPr>
              <a:t>این ماشین از سه محور اصلی </a:t>
            </a:r>
            <a:r>
              <a:rPr lang="en-US" sz="1400" dirty="0">
                <a:solidFill>
                  <a:srgbClr val="111111"/>
                </a:solidFill>
                <a:latin typeface="samim"/>
                <a:cs typeface="B Mitra" panose="00000400000000000000" pitchFamily="2" charset="-78"/>
              </a:rPr>
              <a:t>X , Y , Z</a:t>
            </a:r>
            <a:r>
              <a:rPr lang="fa-IR" sz="1400" dirty="0">
                <a:solidFill>
                  <a:srgbClr val="111111"/>
                </a:solidFill>
                <a:latin typeface="samim"/>
                <a:cs typeface="B Mitra" panose="00000400000000000000" pitchFamily="2" charset="-78"/>
              </a:rPr>
              <a:t> و دو محور کمکی بهره می برد.</a:t>
            </a:r>
          </a:p>
          <a:p>
            <a:pPr algn="just" rtl="1" fontAlgn="base"/>
            <a:r>
              <a:rPr lang="fa-IR" sz="1400" dirty="0">
                <a:solidFill>
                  <a:srgbClr val="111111"/>
                </a:solidFill>
                <a:latin typeface="samim"/>
                <a:cs typeface="B Mitra" panose="00000400000000000000" pitchFamily="2" charset="-78"/>
              </a:rPr>
              <a:t>این ماشین دارای سنسور های مختلفی است که بواسطه آن ها می توان به داده های عملکرد ماشین دسترسی پیدا کرد و نسبت به سلامت ماشین اطمینان حاصل نمود. </a:t>
            </a:r>
            <a:r>
              <a:rPr lang="fa-IR" sz="1400" dirty="0" smtClean="0">
                <a:solidFill>
                  <a:srgbClr val="111111"/>
                </a:solidFill>
                <a:latin typeface="samim"/>
                <a:cs typeface="B Mitra" panose="00000400000000000000" pitchFamily="2" charset="-78"/>
              </a:rPr>
              <a:t>بخشی از این داده ها عبارتند از :</a:t>
            </a:r>
          </a:p>
          <a:p>
            <a:pPr algn="just" rtl="1" fontAlgn="base"/>
            <a:r>
              <a:rPr lang="fa-IR" sz="1400" dirty="0">
                <a:solidFill>
                  <a:srgbClr val="111111"/>
                </a:solidFill>
                <a:latin typeface="samim"/>
                <a:cs typeface="B Mitra" panose="00000400000000000000" pitchFamily="2" charset="-78"/>
              </a:rPr>
              <a:t>به ازای هرکدام از محور های</a:t>
            </a:r>
            <a:r>
              <a:rPr lang="en-US" sz="1400" dirty="0">
                <a:solidFill>
                  <a:srgbClr val="111111"/>
                </a:solidFill>
                <a:latin typeface="samim"/>
                <a:cs typeface="B Mitra" panose="00000400000000000000" pitchFamily="2" charset="-78"/>
              </a:rPr>
              <a:t> </a:t>
            </a:r>
            <a:r>
              <a:rPr lang="fa-IR" sz="1400" dirty="0">
                <a:solidFill>
                  <a:srgbClr val="111111"/>
                </a:solidFill>
                <a:latin typeface="samim"/>
                <a:cs typeface="B Mitra" panose="00000400000000000000" pitchFamily="2" charset="-78"/>
              </a:rPr>
              <a:t> </a:t>
            </a:r>
            <a:r>
              <a:rPr lang="en-US" sz="1400" dirty="0" smtClean="0">
                <a:solidFill>
                  <a:srgbClr val="111111"/>
                </a:solidFill>
                <a:latin typeface="samim"/>
                <a:cs typeface="B Mitra" panose="00000400000000000000" pitchFamily="2" charset="-78"/>
              </a:rPr>
              <a:t>X,Y,Z,A,B,U,S</a:t>
            </a:r>
            <a:r>
              <a:rPr lang="fa-IR" sz="1400" dirty="0">
                <a:solidFill>
                  <a:srgbClr val="111111"/>
                </a:solidFill>
                <a:latin typeface="samim"/>
                <a:cs typeface="B Mitra" panose="00000400000000000000" pitchFamily="2" charset="-78"/>
              </a:rPr>
              <a:t> </a:t>
            </a:r>
            <a:r>
              <a:rPr lang="fa-IR" sz="1400" dirty="0" smtClean="0">
                <a:solidFill>
                  <a:srgbClr val="111111"/>
                </a:solidFill>
                <a:latin typeface="samim"/>
                <a:cs typeface="B Mitra" panose="00000400000000000000" pitchFamily="2" charset="-78"/>
              </a:rPr>
              <a:t>:</a:t>
            </a:r>
            <a:endParaRPr lang="en-US" sz="1400" dirty="0" smtClean="0">
              <a:solidFill>
                <a:srgbClr val="111111"/>
              </a:solidFill>
              <a:latin typeface="samim"/>
              <a:cs typeface="B Mitra" panose="00000400000000000000" pitchFamily="2" charset="-78"/>
            </a:endParaRPr>
          </a:p>
          <a:p>
            <a:pPr marL="285750" indent="-285750" algn="just" rtl="1" fontAlgn="base">
              <a:buFont typeface="Arial" panose="020B0604020202020204" pitchFamily="34" charset="0"/>
              <a:buChar char="•"/>
            </a:pPr>
            <a:r>
              <a:rPr lang="fa-IR" sz="1400" dirty="0" smtClean="0">
                <a:solidFill>
                  <a:srgbClr val="111111"/>
                </a:solidFill>
                <a:latin typeface="samim"/>
                <a:cs typeface="B Mitra" panose="00000400000000000000" pitchFamily="2" charset="-78"/>
              </a:rPr>
              <a:t>سرعت</a:t>
            </a:r>
          </a:p>
          <a:p>
            <a:pPr marL="285750" indent="-285750" algn="just" rtl="1" fontAlgn="base">
              <a:buFont typeface="Arial" panose="020B0604020202020204" pitchFamily="34" charset="0"/>
              <a:buChar char="•"/>
            </a:pPr>
            <a:r>
              <a:rPr lang="fa-IR" sz="1400" dirty="0" smtClean="0">
                <a:solidFill>
                  <a:srgbClr val="111111"/>
                </a:solidFill>
                <a:latin typeface="samim"/>
                <a:cs typeface="B Mitra" panose="00000400000000000000" pitchFamily="2" charset="-78"/>
              </a:rPr>
              <a:t>دما</a:t>
            </a:r>
          </a:p>
          <a:p>
            <a:pPr marL="285750" indent="-285750" algn="just" rtl="1" fontAlgn="base">
              <a:buFont typeface="Arial" panose="020B0604020202020204" pitchFamily="34" charset="0"/>
              <a:buChar char="•"/>
            </a:pPr>
            <a:r>
              <a:rPr lang="fa-IR" sz="1400" dirty="0" smtClean="0">
                <a:solidFill>
                  <a:srgbClr val="111111"/>
                </a:solidFill>
                <a:latin typeface="samim"/>
                <a:cs typeface="B Mitra" panose="00000400000000000000" pitchFamily="2" charset="-78"/>
              </a:rPr>
              <a:t>جریان</a:t>
            </a:r>
          </a:p>
          <a:p>
            <a:pPr marL="285750" indent="-285750" algn="just" rtl="1" fontAlgn="base">
              <a:buFont typeface="Arial" panose="020B0604020202020204" pitchFamily="34" charset="0"/>
              <a:buChar char="•"/>
            </a:pPr>
            <a:r>
              <a:rPr lang="fa-IR" sz="1400" dirty="0" smtClean="0">
                <a:solidFill>
                  <a:srgbClr val="111111"/>
                </a:solidFill>
                <a:latin typeface="samim"/>
                <a:cs typeface="B Mitra" panose="00000400000000000000" pitchFamily="2" charset="-78"/>
              </a:rPr>
              <a:t>بارگذاری</a:t>
            </a:r>
          </a:p>
          <a:p>
            <a:pPr marL="285750" indent="-285750" algn="just" rtl="1" fontAlgn="base">
              <a:buFont typeface="Arial" panose="020B0604020202020204" pitchFamily="34" charset="0"/>
              <a:buChar char="•"/>
            </a:pPr>
            <a:r>
              <a:rPr lang="fa-IR" sz="1400" dirty="0" smtClean="0">
                <a:solidFill>
                  <a:srgbClr val="111111"/>
                </a:solidFill>
                <a:latin typeface="samim"/>
                <a:cs typeface="B Mitra" panose="00000400000000000000" pitchFamily="2" charset="-78"/>
              </a:rPr>
              <a:t>گشتاور </a:t>
            </a:r>
          </a:p>
          <a:p>
            <a:pPr marL="285750" indent="-285750" algn="just" rtl="1" fontAlgn="base">
              <a:buFont typeface="Arial" panose="020B0604020202020204" pitchFamily="34" charset="0"/>
              <a:buChar char="•"/>
            </a:pPr>
            <a:r>
              <a:rPr lang="fa-IR" sz="1400" dirty="0" smtClean="0">
                <a:solidFill>
                  <a:srgbClr val="111111"/>
                </a:solidFill>
                <a:latin typeface="samim"/>
                <a:cs typeface="B Mitra" panose="00000400000000000000" pitchFamily="2" charset="-78"/>
              </a:rPr>
              <a:t>موقعیت در جهت هر محور</a:t>
            </a:r>
          </a:p>
          <a:p>
            <a:pPr algn="just" rtl="1" fontAlgn="base"/>
            <a:endParaRPr lang="fa-IR" sz="1400" dirty="0">
              <a:solidFill>
                <a:srgbClr val="111111"/>
              </a:solidFill>
              <a:latin typeface="samim"/>
              <a:cs typeface="B Mitra" panose="00000400000000000000" pitchFamily="2" charset="-78"/>
            </a:endParaRPr>
          </a:p>
          <a:p>
            <a:pPr algn="just" rtl="1" fontAlgn="base"/>
            <a:r>
              <a:rPr lang="fa-IR" sz="1400" dirty="0" smtClean="0">
                <a:solidFill>
                  <a:srgbClr val="111111"/>
                </a:solidFill>
                <a:latin typeface="samim"/>
                <a:cs typeface="B Mitra" panose="00000400000000000000" pitchFamily="2" charset="-78"/>
              </a:rPr>
              <a:t>پارامترهای الکتریکی :</a:t>
            </a:r>
          </a:p>
          <a:p>
            <a:pPr algn="just" rtl="1" fontAlgn="base"/>
            <a:endParaRPr lang="fa-IR" sz="1400" dirty="0" smtClean="0">
              <a:solidFill>
                <a:srgbClr val="111111"/>
              </a:solidFill>
              <a:latin typeface="samim"/>
              <a:cs typeface="B Mitra" panose="00000400000000000000" pitchFamily="2" charset="-78"/>
            </a:endParaRPr>
          </a:p>
          <a:p>
            <a:pPr algn="just" rtl="1" fontAlgn="base"/>
            <a:r>
              <a:rPr lang="fa-IR" sz="1400" dirty="0">
                <a:solidFill>
                  <a:srgbClr val="111111"/>
                </a:solidFill>
                <a:latin typeface="samim"/>
                <a:cs typeface="B Mitra" panose="00000400000000000000" pitchFamily="2" charset="-78"/>
              </a:rPr>
              <a:t>متوسط جريانهاي سه فاز</a:t>
            </a:r>
          </a:p>
          <a:p>
            <a:pPr marL="285750" indent="-285750" algn="just" rtl="1" fontAlgn="base">
              <a:buFont typeface="Arial" panose="020B0604020202020204" pitchFamily="34" charset="0"/>
              <a:buChar char="•"/>
            </a:pPr>
            <a:r>
              <a:rPr lang="fa-IR" sz="1400" dirty="0">
                <a:solidFill>
                  <a:srgbClr val="111111"/>
                </a:solidFill>
                <a:latin typeface="samim"/>
                <a:cs typeface="B Mitra" panose="00000400000000000000" pitchFamily="2" charset="-78"/>
              </a:rPr>
              <a:t>جريان فاز 1</a:t>
            </a:r>
          </a:p>
          <a:p>
            <a:pPr marL="285750" indent="-285750" algn="just" rtl="1" fontAlgn="base">
              <a:buFont typeface="Arial" panose="020B0604020202020204" pitchFamily="34" charset="0"/>
              <a:buChar char="•"/>
            </a:pPr>
            <a:r>
              <a:rPr lang="fa-IR" sz="1400" dirty="0">
                <a:solidFill>
                  <a:srgbClr val="111111"/>
                </a:solidFill>
                <a:latin typeface="samim"/>
                <a:cs typeface="B Mitra" panose="00000400000000000000" pitchFamily="2" charset="-78"/>
              </a:rPr>
              <a:t>جريان فاز 2</a:t>
            </a:r>
          </a:p>
          <a:p>
            <a:pPr marL="285750" indent="-285750" algn="just" rtl="1" fontAlgn="base">
              <a:buFont typeface="Arial" panose="020B0604020202020204" pitchFamily="34" charset="0"/>
              <a:buChar char="•"/>
            </a:pPr>
            <a:r>
              <a:rPr lang="fa-IR" sz="1400" dirty="0">
                <a:solidFill>
                  <a:srgbClr val="111111"/>
                </a:solidFill>
                <a:latin typeface="samim"/>
                <a:cs typeface="B Mitra" panose="00000400000000000000" pitchFamily="2" charset="-78"/>
              </a:rPr>
              <a:t>جريان فاز 3</a:t>
            </a:r>
          </a:p>
          <a:p>
            <a:pPr marL="285750" indent="-285750" algn="just" rtl="1" fontAlgn="base">
              <a:buFont typeface="Arial" panose="020B0604020202020204" pitchFamily="34" charset="0"/>
              <a:buChar char="•"/>
            </a:pPr>
            <a:r>
              <a:rPr lang="fa-IR" sz="1400" dirty="0">
                <a:solidFill>
                  <a:srgbClr val="111111"/>
                </a:solidFill>
                <a:latin typeface="samim"/>
                <a:cs typeface="B Mitra" panose="00000400000000000000" pitchFamily="2" charset="-78"/>
              </a:rPr>
              <a:t>متوسط ولتاژ فاز به نول</a:t>
            </a:r>
          </a:p>
          <a:p>
            <a:pPr marL="285750" indent="-285750" algn="just" rtl="1" fontAlgn="base">
              <a:buFont typeface="Arial" panose="020B0604020202020204" pitchFamily="34" charset="0"/>
              <a:buChar char="•"/>
            </a:pPr>
            <a:r>
              <a:rPr lang="fa-IR" sz="1400" dirty="0">
                <a:solidFill>
                  <a:srgbClr val="111111"/>
                </a:solidFill>
                <a:latin typeface="samim"/>
                <a:cs typeface="B Mitra" panose="00000400000000000000" pitchFamily="2" charset="-78"/>
              </a:rPr>
              <a:t>ولتاژ فاز 1 نسبت به نول</a:t>
            </a:r>
          </a:p>
          <a:p>
            <a:pPr marL="285750" indent="-285750" algn="just" rtl="1" fontAlgn="base">
              <a:buFont typeface="Arial" panose="020B0604020202020204" pitchFamily="34" charset="0"/>
              <a:buChar char="•"/>
            </a:pPr>
            <a:r>
              <a:rPr lang="fa-IR" sz="1400" dirty="0">
                <a:solidFill>
                  <a:srgbClr val="111111"/>
                </a:solidFill>
                <a:latin typeface="samim"/>
                <a:cs typeface="B Mitra" panose="00000400000000000000" pitchFamily="2" charset="-78"/>
              </a:rPr>
              <a:t>ولتاژ فاز 2 نسبت به نول</a:t>
            </a:r>
          </a:p>
          <a:p>
            <a:pPr marL="285750" indent="-285750" algn="just" rtl="1" fontAlgn="base">
              <a:buFont typeface="Arial" panose="020B0604020202020204" pitchFamily="34" charset="0"/>
              <a:buChar char="•"/>
            </a:pPr>
            <a:r>
              <a:rPr lang="fa-IR" sz="1400" dirty="0">
                <a:solidFill>
                  <a:srgbClr val="111111"/>
                </a:solidFill>
                <a:latin typeface="samim"/>
                <a:cs typeface="B Mitra" panose="00000400000000000000" pitchFamily="2" charset="-78"/>
              </a:rPr>
              <a:t>ولتاژ فاز 3 نسبت به </a:t>
            </a:r>
            <a:r>
              <a:rPr lang="fa-IR" sz="1400" dirty="0" smtClean="0">
                <a:solidFill>
                  <a:srgbClr val="111111"/>
                </a:solidFill>
                <a:latin typeface="samim"/>
                <a:cs typeface="B Mitra" panose="00000400000000000000" pitchFamily="2" charset="-78"/>
              </a:rPr>
              <a:t>نول</a:t>
            </a:r>
          </a:p>
          <a:p>
            <a:pPr marL="285750" indent="-285750" algn="r" rtl="1">
              <a:buFont typeface="Arial" panose="020B0604020202020204" pitchFamily="34" charset="0"/>
              <a:buChar char="•"/>
            </a:pPr>
            <a:r>
              <a:rPr lang="fa-IR" sz="1400" dirty="0">
                <a:cs typeface="B Mitra" panose="00000400000000000000" pitchFamily="2" charset="-78"/>
              </a:rPr>
              <a:t>متوسط ولتاژ خط به خط</a:t>
            </a:r>
          </a:p>
          <a:p>
            <a:pPr marL="285750" indent="-285750" algn="r" rtl="1">
              <a:buFont typeface="Arial" panose="020B0604020202020204" pitchFamily="34" charset="0"/>
              <a:buChar char="•"/>
            </a:pPr>
            <a:r>
              <a:rPr lang="fa-IR" sz="1400" dirty="0">
                <a:cs typeface="B Mitra" panose="00000400000000000000" pitchFamily="2" charset="-78"/>
              </a:rPr>
              <a:t>ولتاژ فاز 1 نسبت به نول</a:t>
            </a:r>
          </a:p>
          <a:p>
            <a:pPr marL="285750" indent="-285750" algn="r" rtl="1">
              <a:buFont typeface="Arial" panose="020B0604020202020204" pitchFamily="34" charset="0"/>
              <a:buChar char="•"/>
            </a:pPr>
            <a:r>
              <a:rPr lang="fa-IR" sz="1400" dirty="0">
                <a:cs typeface="B Mitra" panose="00000400000000000000" pitchFamily="2" charset="-78"/>
              </a:rPr>
              <a:t>ولتاژ فاز 2 نسبت به نول</a:t>
            </a:r>
          </a:p>
          <a:p>
            <a:pPr marL="285750" indent="-285750" algn="r" rtl="1">
              <a:buFont typeface="Arial" panose="020B0604020202020204" pitchFamily="34" charset="0"/>
              <a:buChar char="•"/>
            </a:pPr>
            <a:r>
              <a:rPr lang="fa-IR" sz="1400" dirty="0">
                <a:cs typeface="B Mitra" panose="00000400000000000000" pitchFamily="2" charset="-78"/>
              </a:rPr>
              <a:t>ولتاژ فاز 3 نسبت به </a:t>
            </a:r>
            <a:r>
              <a:rPr lang="fa-IR" sz="1400" dirty="0" smtClean="0">
                <a:cs typeface="B Mitra" panose="00000400000000000000" pitchFamily="2" charset="-78"/>
              </a:rPr>
              <a:t>نول</a:t>
            </a:r>
            <a:endParaRPr lang="fa-IR" sz="1400" dirty="0">
              <a:solidFill>
                <a:srgbClr val="111111"/>
              </a:solidFill>
              <a:latin typeface="samim"/>
              <a:cs typeface="B Mitra" panose="00000400000000000000" pitchFamily="2" charset="-78"/>
            </a:endParaRPr>
          </a:p>
          <a:p>
            <a:pPr algn="just" rtl="1" fontAlgn="base"/>
            <a:endParaRPr lang="fa-IR" sz="1400" dirty="0">
              <a:solidFill>
                <a:srgbClr val="111111"/>
              </a:solidFill>
              <a:latin typeface="samim"/>
              <a:cs typeface="B Mitra" panose="00000400000000000000" pitchFamily="2" charset="-78"/>
            </a:endParaRPr>
          </a:p>
          <a:p>
            <a:pPr algn="just" rtl="1" fontAlgn="base"/>
            <a:endParaRPr lang="fa-IR" sz="1400" dirty="0" smtClean="0">
              <a:solidFill>
                <a:srgbClr val="111111"/>
              </a:solidFill>
              <a:latin typeface="samim"/>
              <a:cs typeface="B Mitra" panose="00000400000000000000" pitchFamily="2" charset="-78"/>
            </a:endParaRPr>
          </a:p>
          <a:p>
            <a:pPr algn="just" rtl="1" fontAlgn="base"/>
            <a:endParaRPr lang="fa-IR" sz="1400" dirty="0" smtClean="0">
              <a:solidFill>
                <a:srgbClr val="111111"/>
              </a:solidFill>
              <a:latin typeface="samim"/>
              <a:cs typeface="B Mitra" panose="00000400000000000000" pitchFamily="2" charset="-78"/>
            </a:endParaRPr>
          </a:p>
          <a:p>
            <a:pPr algn="just" rtl="1" fontAlgn="base"/>
            <a:endParaRPr lang="en-US" sz="1400" dirty="0">
              <a:solidFill>
                <a:srgbClr val="111111"/>
              </a:solidFill>
              <a:latin typeface="samim"/>
              <a:cs typeface="B Mitra" panose="00000400000000000000" pitchFamily="2" charset="-78"/>
            </a:endParaRPr>
          </a:p>
        </p:txBody>
      </p:sp>
      <p:sp>
        <p:nvSpPr>
          <p:cNvPr id="4" name="Rectangle 3"/>
          <p:cNvSpPr/>
          <p:nvPr/>
        </p:nvSpPr>
        <p:spPr>
          <a:xfrm>
            <a:off x="8550124" y="0"/>
            <a:ext cx="84666" cy="6858000"/>
          </a:xfrm>
          <a:prstGeom prst="rect">
            <a:avLst/>
          </a:prstGeom>
          <a:solidFill>
            <a:srgbClr val="ED1B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138057" y="100444"/>
            <a:ext cx="3283131" cy="6340197"/>
          </a:xfrm>
          <a:prstGeom prst="rect">
            <a:avLst/>
          </a:prstGeom>
        </p:spPr>
        <p:txBody>
          <a:bodyPr wrap="square">
            <a:spAutoFit/>
          </a:bodyPr>
          <a:lstStyle/>
          <a:p>
            <a:pPr marL="285750" indent="-285750" algn="r" rtl="1">
              <a:buFont typeface="Arial" panose="020B0604020202020204" pitchFamily="34" charset="0"/>
              <a:buChar char="•"/>
            </a:pPr>
            <a:r>
              <a:rPr lang="en-US" sz="1400" dirty="0" smtClean="0">
                <a:cs typeface="B Mitra" panose="00000400000000000000" pitchFamily="2" charset="-78"/>
              </a:rPr>
              <a:t>cos </a:t>
            </a:r>
            <a:r>
              <a:rPr lang="en-US" sz="1400" dirty="0">
                <a:cs typeface="B Mitra" panose="00000400000000000000" pitchFamily="2" charset="-78"/>
              </a:rPr>
              <a:t>phi </a:t>
            </a:r>
            <a:r>
              <a:rPr lang="fa-IR" sz="1400" dirty="0">
                <a:cs typeface="B Mitra" panose="00000400000000000000" pitchFamily="2" charset="-78"/>
              </a:rPr>
              <a:t>موثر سه فاز</a:t>
            </a:r>
          </a:p>
          <a:p>
            <a:pPr marL="285750" indent="-285750" algn="r" rtl="1">
              <a:buFont typeface="Arial" panose="020B0604020202020204" pitchFamily="34" charset="0"/>
              <a:buChar char="•"/>
            </a:pPr>
            <a:r>
              <a:rPr lang="en-US" sz="1400" dirty="0" smtClean="0">
                <a:cs typeface="B Mitra" panose="00000400000000000000" pitchFamily="2" charset="-78"/>
              </a:rPr>
              <a:t>cos phi</a:t>
            </a:r>
            <a:r>
              <a:rPr lang="fa-IR" sz="1400" dirty="0" smtClean="0">
                <a:cs typeface="B Mitra" panose="00000400000000000000" pitchFamily="2" charset="-78"/>
              </a:rPr>
              <a:t> </a:t>
            </a:r>
            <a:r>
              <a:rPr lang="en-US" sz="1400" dirty="0" smtClean="0">
                <a:cs typeface="B Mitra" panose="00000400000000000000" pitchFamily="2" charset="-78"/>
              </a:rPr>
              <a:t>  </a:t>
            </a:r>
            <a:r>
              <a:rPr lang="fa-IR" sz="1400" dirty="0">
                <a:cs typeface="B Mitra" panose="00000400000000000000" pitchFamily="2" charset="-78"/>
              </a:rPr>
              <a:t>فاز1</a:t>
            </a:r>
          </a:p>
          <a:p>
            <a:pPr marL="285750" indent="-285750" algn="r" rtl="1">
              <a:buFont typeface="Arial" panose="020B0604020202020204" pitchFamily="34" charset="0"/>
              <a:buChar char="•"/>
            </a:pPr>
            <a:r>
              <a:rPr lang="en-US" sz="1400" dirty="0">
                <a:cs typeface="B Mitra" panose="00000400000000000000" pitchFamily="2" charset="-78"/>
              </a:rPr>
              <a:t>cos </a:t>
            </a:r>
            <a:r>
              <a:rPr lang="en-US" sz="1400" dirty="0" smtClean="0">
                <a:cs typeface="B Mitra" panose="00000400000000000000" pitchFamily="2" charset="-78"/>
              </a:rPr>
              <a:t>phi</a:t>
            </a:r>
            <a:r>
              <a:rPr lang="fa-IR" sz="1400" dirty="0" smtClean="0">
                <a:cs typeface="B Mitra" panose="00000400000000000000" pitchFamily="2" charset="-78"/>
              </a:rPr>
              <a:t> </a:t>
            </a:r>
            <a:r>
              <a:rPr lang="en-US" sz="1400" dirty="0" smtClean="0">
                <a:cs typeface="B Mitra" panose="00000400000000000000" pitchFamily="2" charset="-78"/>
              </a:rPr>
              <a:t>  </a:t>
            </a:r>
            <a:r>
              <a:rPr lang="fa-IR" sz="1400" dirty="0">
                <a:cs typeface="B Mitra" panose="00000400000000000000" pitchFamily="2" charset="-78"/>
              </a:rPr>
              <a:t>فاز2</a:t>
            </a:r>
          </a:p>
          <a:p>
            <a:pPr marL="285750" indent="-285750" algn="r" rtl="1">
              <a:buFont typeface="Arial" panose="020B0604020202020204" pitchFamily="34" charset="0"/>
              <a:buChar char="•"/>
            </a:pPr>
            <a:r>
              <a:rPr lang="en-US" sz="1400" dirty="0">
                <a:cs typeface="B Mitra" panose="00000400000000000000" pitchFamily="2" charset="-78"/>
              </a:rPr>
              <a:t>cos phi </a:t>
            </a:r>
            <a:r>
              <a:rPr lang="fa-IR" sz="1400" dirty="0" smtClean="0">
                <a:cs typeface="B Mitra" panose="00000400000000000000" pitchFamily="2" charset="-78"/>
              </a:rPr>
              <a:t> فاز3</a:t>
            </a:r>
            <a:endParaRPr lang="fa-IR" sz="1400" dirty="0">
              <a:cs typeface="B Mitra" panose="00000400000000000000" pitchFamily="2" charset="-78"/>
            </a:endParaRPr>
          </a:p>
          <a:p>
            <a:pPr marL="285750" indent="-285750" algn="r" rtl="1">
              <a:buFont typeface="Arial" panose="020B0604020202020204" pitchFamily="34" charset="0"/>
              <a:buChar char="•"/>
            </a:pPr>
            <a:r>
              <a:rPr lang="fa-IR" sz="1400" dirty="0">
                <a:cs typeface="B Mitra" panose="00000400000000000000" pitchFamily="2" charset="-78"/>
              </a:rPr>
              <a:t>ضريب توان موثر بر سه فاز توان اكتيو تقسيم بر توان ظاهري</a:t>
            </a:r>
          </a:p>
          <a:p>
            <a:pPr marL="285750" indent="-285750" algn="r" rtl="1">
              <a:buFont typeface="Arial" panose="020B0604020202020204" pitchFamily="34" charset="0"/>
              <a:buChar char="•"/>
            </a:pPr>
            <a:r>
              <a:rPr lang="fa-IR" sz="1400" dirty="0">
                <a:cs typeface="B Mitra" panose="00000400000000000000" pitchFamily="2" charset="-78"/>
              </a:rPr>
              <a:t>ضريب توان فاز 1</a:t>
            </a:r>
          </a:p>
          <a:p>
            <a:pPr marL="285750" indent="-285750" algn="r" rtl="1">
              <a:buFont typeface="Arial" panose="020B0604020202020204" pitchFamily="34" charset="0"/>
              <a:buChar char="•"/>
            </a:pPr>
            <a:r>
              <a:rPr lang="fa-IR" sz="1400" dirty="0" smtClean="0">
                <a:cs typeface="B Mitra" panose="00000400000000000000" pitchFamily="2" charset="-78"/>
              </a:rPr>
              <a:t>ضريب توان فاز 2</a:t>
            </a:r>
          </a:p>
          <a:p>
            <a:pPr marL="285750" indent="-285750" algn="r" rtl="1">
              <a:buFont typeface="Arial" panose="020B0604020202020204" pitchFamily="34" charset="0"/>
              <a:buChar char="•"/>
            </a:pPr>
            <a:r>
              <a:rPr lang="fa-IR" sz="1400" dirty="0" smtClean="0">
                <a:cs typeface="B Mitra" panose="00000400000000000000" pitchFamily="2" charset="-78"/>
              </a:rPr>
              <a:t>ضريب </a:t>
            </a:r>
            <a:r>
              <a:rPr lang="fa-IR" sz="1400" dirty="0">
                <a:cs typeface="B Mitra" panose="00000400000000000000" pitchFamily="2" charset="-78"/>
              </a:rPr>
              <a:t>توان فاز 3</a:t>
            </a:r>
          </a:p>
          <a:p>
            <a:pPr marL="285750" indent="-285750" algn="r" rtl="1">
              <a:buFont typeface="Arial" panose="020B0604020202020204" pitchFamily="34" charset="0"/>
              <a:buChar char="•"/>
            </a:pPr>
            <a:r>
              <a:rPr lang="fa-IR" sz="1400" dirty="0" smtClean="0">
                <a:cs typeface="B Mitra" panose="00000400000000000000" pitchFamily="2" charset="-78"/>
              </a:rPr>
              <a:t>مجموع توان هاي حقيقي سه فاز</a:t>
            </a:r>
          </a:p>
          <a:p>
            <a:pPr marL="285750" indent="-285750" algn="r" rtl="1">
              <a:buFont typeface="Arial" panose="020B0604020202020204" pitchFamily="34" charset="0"/>
              <a:buChar char="•"/>
            </a:pPr>
            <a:r>
              <a:rPr lang="fa-IR" sz="1400" dirty="0" smtClean="0">
                <a:cs typeface="B Mitra" panose="00000400000000000000" pitchFamily="2" charset="-78"/>
              </a:rPr>
              <a:t>توان </a:t>
            </a:r>
            <a:r>
              <a:rPr lang="fa-IR" sz="1400" dirty="0">
                <a:cs typeface="B Mitra" panose="00000400000000000000" pitchFamily="2" charset="-78"/>
              </a:rPr>
              <a:t>حقيقي فاز 1</a:t>
            </a:r>
          </a:p>
          <a:p>
            <a:pPr marL="285750" indent="-285750" algn="r" rtl="1">
              <a:buFont typeface="Arial" panose="020B0604020202020204" pitchFamily="34" charset="0"/>
              <a:buChar char="•"/>
            </a:pPr>
            <a:r>
              <a:rPr lang="fa-IR" sz="1400" dirty="0">
                <a:cs typeface="B Mitra" panose="00000400000000000000" pitchFamily="2" charset="-78"/>
              </a:rPr>
              <a:t>توان حقيقي فاز 2</a:t>
            </a:r>
          </a:p>
          <a:p>
            <a:pPr marL="285750" indent="-285750" algn="r" rtl="1">
              <a:buFont typeface="Arial" panose="020B0604020202020204" pitchFamily="34" charset="0"/>
              <a:buChar char="•"/>
            </a:pPr>
            <a:r>
              <a:rPr lang="fa-IR" sz="1400" dirty="0">
                <a:cs typeface="B Mitra" panose="00000400000000000000" pitchFamily="2" charset="-78"/>
              </a:rPr>
              <a:t>توان حقيقي فاز 3</a:t>
            </a:r>
          </a:p>
          <a:p>
            <a:pPr marL="285750" indent="-285750" algn="r" rtl="1">
              <a:buFont typeface="Arial" panose="020B0604020202020204" pitchFamily="34" charset="0"/>
              <a:buChar char="•"/>
            </a:pPr>
            <a:r>
              <a:rPr lang="fa-IR" sz="1400" dirty="0">
                <a:cs typeface="B Mitra" panose="00000400000000000000" pitchFamily="2" charset="-78"/>
              </a:rPr>
              <a:t>مجموع توان هاي مجازي سه فاز</a:t>
            </a:r>
          </a:p>
          <a:p>
            <a:pPr marL="285750" indent="-285750" algn="r" rtl="1">
              <a:buFont typeface="Arial" panose="020B0604020202020204" pitchFamily="34" charset="0"/>
              <a:buChar char="•"/>
            </a:pPr>
            <a:r>
              <a:rPr lang="fa-IR" sz="1400" dirty="0">
                <a:cs typeface="B Mitra" panose="00000400000000000000" pitchFamily="2" charset="-78"/>
              </a:rPr>
              <a:t>توان مجازي فاز 1</a:t>
            </a:r>
          </a:p>
          <a:p>
            <a:pPr marL="285750" indent="-285750" algn="r" rtl="1">
              <a:buFont typeface="Arial" panose="020B0604020202020204" pitchFamily="34" charset="0"/>
              <a:buChar char="•"/>
            </a:pPr>
            <a:r>
              <a:rPr lang="fa-IR" sz="1400" dirty="0">
                <a:cs typeface="B Mitra" panose="00000400000000000000" pitchFamily="2" charset="-78"/>
              </a:rPr>
              <a:t>توان مجازي فاز 2</a:t>
            </a:r>
          </a:p>
          <a:p>
            <a:pPr marL="285750" indent="-285750" algn="r" rtl="1">
              <a:buFont typeface="Arial" panose="020B0604020202020204" pitchFamily="34" charset="0"/>
              <a:buChar char="•"/>
            </a:pPr>
            <a:r>
              <a:rPr lang="fa-IR" sz="1400" dirty="0">
                <a:cs typeface="B Mitra" panose="00000400000000000000" pitchFamily="2" charset="-78"/>
              </a:rPr>
              <a:t>توان مجازي فاز </a:t>
            </a:r>
            <a:r>
              <a:rPr lang="fa-IR" sz="1400" dirty="0" smtClean="0">
                <a:cs typeface="B Mitra" panose="00000400000000000000" pitchFamily="2" charset="-78"/>
              </a:rPr>
              <a:t>3</a:t>
            </a:r>
          </a:p>
          <a:p>
            <a:pPr marL="285750" indent="-285750" algn="r" rtl="1">
              <a:buFont typeface="Arial" panose="020B0604020202020204" pitchFamily="34" charset="0"/>
              <a:buChar char="•"/>
            </a:pPr>
            <a:r>
              <a:rPr lang="fa-IR" sz="1400" dirty="0">
                <a:cs typeface="B Mitra" panose="00000400000000000000" pitchFamily="2" charset="-78"/>
              </a:rPr>
              <a:t>مجموع توان هاي ظاهري سه فاز</a:t>
            </a:r>
          </a:p>
          <a:p>
            <a:pPr marL="285750" indent="-285750" algn="r" rtl="1">
              <a:buFont typeface="Arial" panose="020B0604020202020204" pitchFamily="34" charset="0"/>
              <a:buChar char="•"/>
            </a:pPr>
            <a:r>
              <a:rPr lang="fa-IR" sz="1400" dirty="0">
                <a:cs typeface="B Mitra" panose="00000400000000000000" pitchFamily="2" charset="-78"/>
              </a:rPr>
              <a:t>توان ظاهري فاز 1</a:t>
            </a:r>
          </a:p>
          <a:p>
            <a:pPr marL="285750" indent="-285750" algn="r" rtl="1">
              <a:buFont typeface="Arial" panose="020B0604020202020204" pitchFamily="34" charset="0"/>
              <a:buChar char="•"/>
            </a:pPr>
            <a:r>
              <a:rPr lang="fa-IR" sz="1400" dirty="0">
                <a:cs typeface="B Mitra" panose="00000400000000000000" pitchFamily="2" charset="-78"/>
              </a:rPr>
              <a:t>توان ظاهري فاز 2</a:t>
            </a:r>
          </a:p>
          <a:p>
            <a:pPr marL="285750" indent="-285750" algn="r" rtl="1">
              <a:buFont typeface="Arial" panose="020B0604020202020204" pitchFamily="34" charset="0"/>
              <a:buChar char="•"/>
            </a:pPr>
            <a:r>
              <a:rPr lang="fa-IR" sz="1400" dirty="0">
                <a:cs typeface="B Mitra" panose="00000400000000000000" pitchFamily="2" charset="-78"/>
              </a:rPr>
              <a:t>توان ظاهري فاز 3</a:t>
            </a:r>
          </a:p>
          <a:p>
            <a:pPr marL="285750" indent="-285750" algn="r" rtl="1">
              <a:buFont typeface="Arial" panose="020B0604020202020204" pitchFamily="34" charset="0"/>
              <a:buChar char="•"/>
            </a:pPr>
            <a:r>
              <a:rPr lang="fa-IR" sz="1400" dirty="0">
                <a:cs typeface="B Mitra" panose="00000400000000000000" pitchFamily="2" charset="-78"/>
              </a:rPr>
              <a:t>مجموع اعوجاج هارمونيكي ولتاژ فاز 1</a:t>
            </a:r>
          </a:p>
          <a:p>
            <a:pPr marL="285750" indent="-285750" algn="r" rtl="1">
              <a:buFont typeface="Arial" panose="020B0604020202020204" pitchFamily="34" charset="0"/>
              <a:buChar char="•"/>
            </a:pPr>
            <a:r>
              <a:rPr lang="fa-IR" sz="1400" dirty="0">
                <a:cs typeface="B Mitra" panose="00000400000000000000" pitchFamily="2" charset="-78"/>
              </a:rPr>
              <a:t>مجموع اعوجاج هارمونيكي ولتاژ فاز 2</a:t>
            </a:r>
          </a:p>
          <a:p>
            <a:pPr marL="285750" indent="-285750" algn="r" rtl="1">
              <a:buFont typeface="Arial" panose="020B0604020202020204" pitchFamily="34" charset="0"/>
              <a:buChar char="•"/>
            </a:pPr>
            <a:r>
              <a:rPr lang="fa-IR" sz="1400" dirty="0">
                <a:cs typeface="B Mitra" panose="00000400000000000000" pitchFamily="2" charset="-78"/>
              </a:rPr>
              <a:t>مجموع اعوجاج هارمونيكي ولتاژ فاز 3</a:t>
            </a:r>
          </a:p>
          <a:p>
            <a:pPr marL="285750" indent="-285750" algn="r" rtl="1">
              <a:buFont typeface="Arial" panose="020B0604020202020204" pitchFamily="34" charset="0"/>
              <a:buChar char="•"/>
            </a:pPr>
            <a:r>
              <a:rPr lang="fa-IR" sz="1400" dirty="0">
                <a:cs typeface="B Mitra" panose="00000400000000000000" pitchFamily="2" charset="-78"/>
              </a:rPr>
              <a:t>مجموع اعوجاج هارمونيكي جريان فاز 1</a:t>
            </a:r>
          </a:p>
          <a:p>
            <a:pPr marL="285750" indent="-285750" algn="r" rtl="1">
              <a:buFont typeface="Arial" panose="020B0604020202020204" pitchFamily="34" charset="0"/>
              <a:buChar char="•"/>
            </a:pPr>
            <a:r>
              <a:rPr lang="fa-IR" sz="1400" dirty="0">
                <a:cs typeface="B Mitra" panose="00000400000000000000" pitchFamily="2" charset="-78"/>
              </a:rPr>
              <a:t>مجموع اعوجاج هارمونيكي جريان فاز 2</a:t>
            </a:r>
          </a:p>
          <a:p>
            <a:pPr marL="285750" indent="-285750" algn="r" rtl="1">
              <a:buFont typeface="Arial" panose="020B0604020202020204" pitchFamily="34" charset="0"/>
              <a:buChar char="•"/>
            </a:pPr>
            <a:r>
              <a:rPr lang="fa-IR" sz="1400" dirty="0">
                <a:cs typeface="B Mitra" panose="00000400000000000000" pitchFamily="2" charset="-78"/>
              </a:rPr>
              <a:t>مجموع اعوجاج هارمونيكي جريان فاز 3</a:t>
            </a:r>
          </a:p>
          <a:p>
            <a:pPr marL="285750" indent="-285750" algn="r" rtl="1">
              <a:buFont typeface="Arial" panose="020B0604020202020204" pitchFamily="34" charset="0"/>
              <a:buChar char="•"/>
            </a:pPr>
            <a:endParaRPr lang="fa-IR" sz="1400" dirty="0" smtClean="0">
              <a:cs typeface="B Mitra" panose="00000400000000000000" pitchFamily="2" charset="-78"/>
            </a:endParaRPr>
          </a:p>
          <a:p>
            <a:pPr marL="285750" indent="-285750" algn="r" rtl="1">
              <a:buFont typeface="Arial" panose="020B0604020202020204" pitchFamily="34" charset="0"/>
              <a:buChar char="•"/>
            </a:pPr>
            <a:endParaRPr lang="fa-IR" sz="1400" dirty="0">
              <a:cs typeface="B Mitra" panose="00000400000000000000" pitchFamily="2" charset="-78"/>
            </a:endParaRPr>
          </a:p>
        </p:txBody>
      </p:sp>
      <p:sp>
        <p:nvSpPr>
          <p:cNvPr id="11" name="Rectangle 10"/>
          <p:cNvSpPr/>
          <p:nvPr/>
        </p:nvSpPr>
        <p:spPr>
          <a:xfrm>
            <a:off x="5095724" y="0"/>
            <a:ext cx="84666" cy="6858000"/>
          </a:xfrm>
          <a:prstGeom prst="rect">
            <a:avLst/>
          </a:prstGeom>
          <a:solidFill>
            <a:srgbClr val="ED1B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163" y="-26449"/>
            <a:ext cx="3872503" cy="6884449"/>
          </a:xfrm>
          <a:prstGeom prst="rect">
            <a:avLst/>
          </a:prstGeom>
        </p:spPr>
      </p:pic>
      <p:sp>
        <p:nvSpPr>
          <p:cNvPr id="3" name="Slide Number Placeholder 2"/>
          <p:cNvSpPr>
            <a:spLocks noGrp="1"/>
          </p:cNvSpPr>
          <p:nvPr>
            <p:ph type="sldNum" sz="quarter" idx="12"/>
          </p:nvPr>
        </p:nvSpPr>
        <p:spPr/>
        <p:txBody>
          <a:bodyPr/>
          <a:lstStyle/>
          <a:p>
            <a:fld id="{D8322B85-D71E-48EA-96E8-2A04F3F0AD50}" type="slidenum">
              <a:rPr lang="en-US" smtClean="0"/>
              <a:t>35</a:t>
            </a:fld>
            <a:endParaRPr lang="en-US"/>
          </a:p>
        </p:txBody>
      </p:sp>
    </p:spTree>
    <p:extLst>
      <p:ext uri="{BB962C8B-B14F-4D97-AF65-F5344CB8AC3E}">
        <p14:creationId xmlns:p14="http://schemas.microsoft.com/office/powerpoint/2010/main" val="20876336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6228784" cy="1128047"/>
          </a:xfrm>
          <a:prstGeom prst="rect">
            <a:avLst/>
          </a:prstGeom>
        </p:spPr>
      </p:pic>
      <p:sp>
        <p:nvSpPr>
          <p:cNvPr id="6" name="Rectangle 5"/>
          <p:cNvSpPr/>
          <p:nvPr/>
        </p:nvSpPr>
        <p:spPr>
          <a:xfrm>
            <a:off x="108641" y="2269443"/>
            <a:ext cx="9678155" cy="2677656"/>
          </a:xfrm>
          <a:prstGeom prst="rect">
            <a:avLst/>
          </a:prstGeom>
        </p:spPr>
        <p:txBody>
          <a:bodyPr wrap="square">
            <a:spAutoFit/>
          </a:bodyPr>
          <a:lstStyle/>
          <a:p>
            <a:pPr marL="285750" indent="-285750">
              <a:lnSpc>
                <a:spcPct val="150000"/>
              </a:lnSpc>
              <a:buFont typeface="Wingdings" panose="05000000000000000000" pitchFamily="2" charset="2"/>
              <a:buChar char="Ø"/>
            </a:pPr>
            <a:r>
              <a:rPr lang="en-US" sz="1600" dirty="0">
                <a:solidFill>
                  <a:schemeClr val="tx1">
                    <a:lumMod val="65000"/>
                    <a:lumOff val="35000"/>
                  </a:schemeClr>
                </a:solidFill>
                <a:latin typeface="Arial" panose="020B0604020202020204" pitchFamily="34" charset="0"/>
                <a:cs typeface="Arial" panose="020B0604020202020204" pitchFamily="34" charset="0"/>
              </a:rPr>
              <a:t>Prognostics and health management (PHM) is a new engineering approach that Enables :</a:t>
            </a:r>
          </a:p>
          <a:p>
            <a:pPr marL="285750" indent="-285750">
              <a:lnSpc>
                <a:spcPct val="150000"/>
              </a:lnSpc>
              <a:buFont typeface="Arial" panose="020B0604020202020204" pitchFamily="34" charset="0"/>
              <a:buChar char="•"/>
            </a:pPr>
            <a:endParaRPr lang="en-US" sz="1600" dirty="0">
              <a:solidFill>
                <a:schemeClr val="tx1">
                  <a:lumMod val="65000"/>
                  <a:lumOff val="35000"/>
                </a:schemeClr>
              </a:solidFill>
              <a:latin typeface="Arial" panose="020B0604020202020204" pitchFamily="34" charset="0"/>
              <a:cs typeface="Arial" panose="020B0604020202020204" pitchFamily="34" charset="0"/>
            </a:endParaRPr>
          </a:p>
          <a:p>
            <a:pPr marL="569913" indent="-342900">
              <a:lnSpc>
                <a:spcPct val="150000"/>
              </a:lnSpc>
              <a:buFont typeface="Arial" panose="020B0604020202020204" pitchFamily="34" charset="0"/>
              <a:buChar char="•"/>
            </a:pPr>
            <a:r>
              <a:rPr lang="en-US" sz="1600" dirty="0">
                <a:solidFill>
                  <a:schemeClr val="tx1">
                    <a:lumMod val="65000"/>
                    <a:lumOff val="35000"/>
                  </a:schemeClr>
                </a:solidFill>
                <a:latin typeface="Arial" panose="020B0604020202020204" pitchFamily="34" charset="0"/>
                <a:cs typeface="Arial" panose="020B0604020202020204" pitchFamily="34" charset="0"/>
              </a:rPr>
              <a:t>real-time health assessment of a system under its actual operating conditions</a:t>
            </a:r>
          </a:p>
          <a:p>
            <a:pPr marL="285750" indent="-285750">
              <a:lnSpc>
                <a:spcPct val="150000"/>
              </a:lnSpc>
              <a:buFont typeface="Arial" panose="020B0604020202020204" pitchFamily="34" charset="0"/>
              <a:buChar char="•"/>
            </a:pPr>
            <a:endParaRPr lang="en-US" sz="1600" dirty="0">
              <a:solidFill>
                <a:schemeClr val="tx1">
                  <a:lumMod val="65000"/>
                  <a:lumOff val="35000"/>
                </a:schemeClr>
              </a:solidFill>
              <a:latin typeface="Arial" panose="020B0604020202020204" pitchFamily="34" charset="0"/>
              <a:cs typeface="Arial" panose="020B0604020202020204" pitchFamily="34" charset="0"/>
            </a:endParaRPr>
          </a:p>
          <a:p>
            <a:pPr marL="569913" indent="-342900">
              <a:lnSpc>
                <a:spcPct val="150000"/>
              </a:lnSpc>
              <a:buFont typeface="Arial" panose="020B0604020202020204" pitchFamily="34" charset="0"/>
              <a:buChar char="•"/>
            </a:pPr>
            <a:r>
              <a:rPr lang="en-US" sz="1600" dirty="0">
                <a:solidFill>
                  <a:schemeClr val="tx1">
                    <a:lumMod val="65000"/>
                    <a:lumOff val="35000"/>
                  </a:schemeClr>
                </a:solidFill>
                <a:latin typeface="Arial" panose="020B0604020202020204" pitchFamily="34" charset="0"/>
                <a:cs typeface="Arial" panose="020B0604020202020204" pitchFamily="34" charset="0"/>
              </a:rPr>
              <a:t>prediction of system future state based on up-to-date information by incorporating various disciplines including sensing technologies, failure </a:t>
            </a:r>
            <a:r>
              <a:rPr lang="en-US" sz="1600" dirty="0" err="1">
                <a:solidFill>
                  <a:schemeClr val="tx1">
                    <a:lumMod val="65000"/>
                    <a:lumOff val="35000"/>
                  </a:schemeClr>
                </a:solidFill>
                <a:latin typeface="Arial" panose="020B0604020202020204" pitchFamily="34" charset="0"/>
                <a:cs typeface="Arial" panose="020B0604020202020204" pitchFamily="34" charset="0"/>
              </a:rPr>
              <a:t>physics,machine</a:t>
            </a:r>
            <a:r>
              <a:rPr lang="en-US" sz="1600" dirty="0">
                <a:solidFill>
                  <a:schemeClr val="tx1">
                    <a:lumMod val="65000"/>
                    <a:lumOff val="35000"/>
                  </a:schemeClr>
                </a:solidFill>
                <a:latin typeface="Arial" panose="020B0604020202020204" pitchFamily="34" charset="0"/>
                <a:cs typeface="Arial" panose="020B0604020202020204" pitchFamily="34" charset="0"/>
              </a:rPr>
              <a:t> learning, modern statistics, and reliability engineering</a:t>
            </a:r>
          </a:p>
        </p:txBody>
      </p:sp>
      <p:sp>
        <p:nvSpPr>
          <p:cNvPr id="7" name="Rectangle 6"/>
          <p:cNvSpPr/>
          <p:nvPr/>
        </p:nvSpPr>
        <p:spPr>
          <a:xfrm>
            <a:off x="108641" y="5127783"/>
            <a:ext cx="10532198" cy="791179"/>
          </a:xfrm>
          <a:prstGeom prst="rect">
            <a:avLst/>
          </a:prstGeom>
        </p:spPr>
        <p:txBody>
          <a:bodyPr wrap="square">
            <a:spAutoFit/>
          </a:bodyPr>
          <a:lstStyle/>
          <a:p>
            <a:pPr marL="342900" indent="-342900">
              <a:lnSpc>
                <a:spcPct val="150000"/>
              </a:lnSpc>
              <a:buFont typeface="Wingdings" panose="05000000000000000000" pitchFamily="2" charset="2"/>
              <a:buChar char="Ø"/>
            </a:pPr>
            <a:r>
              <a:rPr lang="en-US" sz="1600" dirty="0">
                <a:solidFill>
                  <a:schemeClr val="tx1">
                    <a:lumMod val="65000"/>
                    <a:lumOff val="35000"/>
                  </a:schemeClr>
                </a:solidFill>
                <a:latin typeface="GhfwmdAdvTT5ada87cc"/>
              </a:rPr>
              <a:t>It enables engineers to turn data and health state into information that will improve our knowledge on the system and provides a strategy to maintain the system in its originally intended function.</a:t>
            </a:r>
            <a:endParaRPr lang="en-US" sz="1600" dirty="0">
              <a:solidFill>
                <a:schemeClr val="tx1">
                  <a:lumMod val="65000"/>
                  <a:lumOff val="35000"/>
                </a:schemeClr>
              </a:solidFill>
            </a:endParaRPr>
          </a:p>
        </p:txBody>
      </p:sp>
      <p:sp>
        <p:nvSpPr>
          <p:cNvPr id="5" name="Rectangle 4"/>
          <p:cNvSpPr/>
          <p:nvPr/>
        </p:nvSpPr>
        <p:spPr>
          <a:xfrm>
            <a:off x="283675" y="1486604"/>
            <a:ext cx="9044412" cy="954107"/>
          </a:xfrm>
          <a:prstGeom prst="rect">
            <a:avLst/>
          </a:prstGeom>
        </p:spPr>
        <p:txBody>
          <a:bodyPr wrap="square">
            <a:spAutoFit/>
          </a:bodyPr>
          <a:lstStyle/>
          <a:p>
            <a:r>
              <a:rPr lang="en-US" sz="2800" dirty="0">
                <a:solidFill>
                  <a:schemeClr val="tx1">
                    <a:lumMod val="65000"/>
                    <a:lumOff val="35000"/>
                  </a:schemeClr>
                </a:solidFill>
              </a:rPr>
              <a:t>Introduction</a:t>
            </a:r>
          </a:p>
          <a:p>
            <a:endParaRPr lang="en-US" sz="2800" dirty="0">
              <a:solidFill>
                <a:schemeClr val="tx1">
                  <a:lumMod val="65000"/>
                  <a:lumOff val="35000"/>
                </a:schemeClr>
              </a:solidFill>
            </a:endParaRPr>
          </a:p>
        </p:txBody>
      </p:sp>
      <p:sp>
        <p:nvSpPr>
          <p:cNvPr id="3" name="Slide Number Placeholder 2"/>
          <p:cNvSpPr>
            <a:spLocks noGrp="1"/>
          </p:cNvSpPr>
          <p:nvPr>
            <p:ph type="sldNum" sz="quarter" idx="12"/>
          </p:nvPr>
        </p:nvSpPr>
        <p:spPr/>
        <p:txBody>
          <a:bodyPr/>
          <a:lstStyle/>
          <a:p>
            <a:fld id="{D8322B85-D71E-48EA-96E8-2A04F3F0AD50}" type="slidenum">
              <a:rPr lang="en-US" smtClean="0"/>
              <a:t>36</a:t>
            </a:fld>
            <a:endParaRPr lang="en-US"/>
          </a:p>
        </p:txBody>
      </p:sp>
    </p:spTree>
    <p:extLst>
      <p:ext uri="{BB962C8B-B14F-4D97-AF65-F5344CB8AC3E}">
        <p14:creationId xmlns:p14="http://schemas.microsoft.com/office/powerpoint/2010/main" val="247404482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6228784" cy="1128047"/>
          </a:xfrm>
          <a:prstGeom prst="rect">
            <a:avLst/>
          </a:prstGeom>
        </p:spPr>
      </p:pic>
      <p:sp>
        <p:nvSpPr>
          <p:cNvPr id="5" name="Rectangle 4"/>
          <p:cNvSpPr/>
          <p:nvPr/>
        </p:nvSpPr>
        <p:spPr>
          <a:xfrm>
            <a:off x="179560" y="1546902"/>
            <a:ext cx="4193264" cy="504305"/>
          </a:xfrm>
          <a:prstGeom prst="rect">
            <a:avLst/>
          </a:prstGeom>
        </p:spPr>
        <p:txBody>
          <a:bodyPr wrap="square">
            <a:spAutoFit/>
          </a:bodyPr>
          <a:lstStyle/>
          <a:p>
            <a:pPr>
              <a:lnSpc>
                <a:spcPct val="150000"/>
              </a:lnSpc>
            </a:pPr>
            <a:r>
              <a:rPr lang="en-US" sz="2000" dirty="0">
                <a:solidFill>
                  <a:schemeClr val="tx1">
                    <a:lumMod val="65000"/>
                    <a:lumOff val="35000"/>
                  </a:schemeClr>
                </a:solidFill>
                <a:latin typeface="GhfwmdAdvTT5ada87cc"/>
              </a:rPr>
              <a:t>Main steps of the PHM</a:t>
            </a:r>
            <a:endParaRPr lang="en-US" sz="2000" dirty="0">
              <a:solidFill>
                <a:schemeClr val="tx1">
                  <a:lumMod val="65000"/>
                  <a:lumOff val="35000"/>
                </a:schemeClr>
              </a:solidFill>
            </a:endParaRPr>
          </a:p>
        </p:txBody>
      </p:sp>
      <p:sp>
        <p:nvSpPr>
          <p:cNvPr id="6" name="Rectangle 5"/>
          <p:cNvSpPr/>
          <p:nvPr/>
        </p:nvSpPr>
        <p:spPr>
          <a:xfrm>
            <a:off x="179560" y="2197791"/>
            <a:ext cx="6096000" cy="1899174"/>
          </a:xfrm>
          <a:prstGeom prst="rect">
            <a:avLst/>
          </a:prstGeom>
        </p:spPr>
        <p:txBody>
          <a:bodyPr>
            <a:spAutoFit/>
          </a:bodyPr>
          <a:lstStyle/>
          <a:p>
            <a:pPr>
              <a:lnSpc>
                <a:spcPct val="150000"/>
              </a:lnSpc>
            </a:pPr>
            <a:r>
              <a:rPr lang="en-US" sz="1600" dirty="0">
                <a:solidFill>
                  <a:schemeClr val="tx1">
                    <a:lumMod val="65000"/>
                    <a:lumOff val="35000"/>
                  </a:schemeClr>
                </a:solidFill>
                <a:latin typeface="GhfwmdAdvTT5ada87cc"/>
              </a:rPr>
              <a:t>The main steps of PHM include :</a:t>
            </a:r>
          </a:p>
          <a:p>
            <a:pPr marL="285750" indent="-285750">
              <a:lnSpc>
                <a:spcPct val="150000"/>
              </a:lnSpc>
              <a:buFont typeface="Arial" panose="020B0604020202020204" pitchFamily="34" charset="0"/>
              <a:buChar char="•"/>
            </a:pPr>
            <a:r>
              <a:rPr lang="en-US" sz="1600" dirty="0">
                <a:solidFill>
                  <a:schemeClr val="tx1">
                    <a:lumMod val="65000"/>
                    <a:lumOff val="35000"/>
                  </a:schemeClr>
                </a:solidFill>
                <a:latin typeface="GhfwmdAdvTT5ada87cc"/>
              </a:rPr>
              <a:t>data acquisition</a:t>
            </a:r>
          </a:p>
          <a:p>
            <a:pPr marL="285750" indent="-285750">
              <a:lnSpc>
                <a:spcPct val="150000"/>
              </a:lnSpc>
              <a:buFont typeface="Arial" panose="020B0604020202020204" pitchFamily="34" charset="0"/>
              <a:buChar char="•"/>
            </a:pPr>
            <a:r>
              <a:rPr lang="en-US" sz="1600" dirty="0">
                <a:solidFill>
                  <a:schemeClr val="tx1">
                    <a:lumMod val="65000"/>
                    <a:lumOff val="35000"/>
                  </a:schemeClr>
                </a:solidFill>
                <a:latin typeface="GhfwmdAdvTT5ada87cc"/>
              </a:rPr>
              <a:t>diagnostics </a:t>
            </a:r>
          </a:p>
          <a:p>
            <a:pPr marL="285750" indent="-285750">
              <a:lnSpc>
                <a:spcPct val="150000"/>
              </a:lnSpc>
              <a:buFont typeface="Arial" panose="020B0604020202020204" pitchFamily="34" charset="0"/>
              <a:buChar char="•"/>
            </a:pPr>
            <a:r>
              <a:rPr lang="en-US" sz="1600" dirty="0">
                <a:solidFill>
                  <a:schemeClr val="tx1">
                    <a:lumMod val="65000"/>
                    <a:lumOff val="35000"/>
                  </a:schemeClr>
                </a:solidFill>
                <a:latin typeface="GhfwmdAdvTT5ada87cc"/>
              </a:rPr>
              <a:t>Prognostics</a:t>
            </a:r>
          </a:p>
          <a:p>
            <a:pPr marL="285750" indent="-285750">
              <a:lnSpc>
                <a:spcPct val="150000"/>
              </a:lnSpc>
              <a:buFont typeface="Arial" panose="020B0604020202020204" pitchFamily="34" charset="0"/>
              <a:buChar char="•"/>
            </a:pPr>
            <a:r>
              <a:rPr lang="en-US" sz="1600" dirty="0">
                <a:solidFill>
                  <a:schemeClr val="tx1">
                    <a:lumMod val="65000"/>
                    <a:lumOff val="35000"/>
                  </a:schemeClr>
                </a:solidFill>
                <a:latin typeface="GhfwmdAdvTT5ada87cc"/>
              </a:rPr>
              <a:t>health management</a:t>
            </a:r>
            <a:endParaRPr lang="en-US" sz="1600" dirty="0">
              <a:solidFill>
                <a:schemeClr val="tx1">
                  <a:lumMod val="65000"/>
                  <a:lumOff val="35000"/>
                </a:schemeClr>
              </a:solidFill>
            </a:endParaRPr>
          </a:p>
        </p:txBody>
      </p:sp>
      <p:pic>
        <p:nvPicPr>
          <p:cNvPr id="7" name="Picture 6"/>
          <p:cNvPicPr>
            <a:picLocks noChangeAspect="1"/>
          </p:cNvPicPr>
          <p:nvPr/>
        </p:nvPicPr>
        <p:blipFill>
          <a:blip r:embed="rId3"/>
          <a:stretch>
            <a:fillRect/>
          </a:stretch>
        </p:blipFill>
        <p:spPr>
          <a:xfrm>
            <a:off x="3887095" y="2338549"/>
            <a:ext cx="7858125" cy="1905000"/>
          </a:xfrm>
          <a:prstGeom prst="rect">
            <a:avLst/>
          </a:prstGeom>
        </p:spPr>
      </p:pic>
      <p:sp>
        <p:nvSpPr>
          <p:cNvPr id="2" name="Slide Number Placeholder 1"/>
          <p:cNvSpPr>
            <a:spLocks noGrp="1"/>
          </p:cNvSpPr>
          <p:nvPr>
            <p:ph type="sldNum" sz="quarter" idx="12"/>
          </p:nvPr>
        </p:nvSpPr>
        <p:spPr/>
        <p:txBody>
          <a:bodyPr/>
          <a:lstStyle/>
          <a:p>
            <a:fld id="{D8322B85-D71E-48EA-96E8-2A04F3F0AD50}" type="slidenum">
              <a:rPr lang="en-US" smtClean="0"/>
              <a:t>37</a:t>
            </a:fld>
            <a:endParaRPr lang="en-US"/>
          </a:p>
        </p:txBody>
      </p:sp>
    </p:spTree>
    <p:extLst>
      <p:ext uri="{BB962C8B-B14F-4D97-AF65-F5344CB8AC3E}">
        <p14:creationId xmlns:p14="http://schemas.microsoft.com/office/powerpoint/2010/main" val="7696256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6228784" cy="1128047"/>
          </a:xfrm>
          <a:prstGeom prst="rect">
            <a:avLst/>
          </a:prstGeom>
        </p:spPr>
      </p:pic>
      <p:sp>
        <p:nvSpPr>
          <p:cNvPr id="2" name="Rectangle 1"/>
          <p:cNvSpPr/>
          <p:nvPr/>
        </p:nvSpPr>
        <p:spPr>
          <a:xfrm>
            <a:off x="96596" y="1445872"/>
            <a:ext cx="2076209" cy="507831"/>
          </a:xfrm>
          <a:prstGeom prst="rect">
            <a:avLst/>
          </a:prstGeom>
        </p:spPr>
        <p:txBody>
          <a:bodyPr wrap="none">
            <a:spAutoFit/>
          </a:bodyPr>
          <a:lstStyle/>
          <a:p>
            <a:pPr marL="285750" indent="-285750">
              <a:lnSpc>
                <a:spcPct val="150000"/>
              </a:lnSpc>
              <a:buFont typeface="Wingdings" panose="05000000000000000000" pitchFamily="2" charset="2"/>
              <a:buChar char="Ø"/>
            </a:pPr>
            <a:r>
              <a:rPr lang="en-US" dirty="0">
                <a:solidFill>
                  <a:schemeClr val="tx1">
                    <a:lumMod val="65000"/>
                    <a:lumOff val="35000"/>
                  </a:schemeClr>
                </a:solidFill>
                <a:latin typeface="GhfwmdAdvTT5ada87cc"/>
              </a:rPr>
              <a:t>data acquisition</a:t>
            </a:r>
          </a:p>
        </p:txBody>
      </p:sp>
      <p:sp>
        <p:nvSpPr>
          <p:cNvPr id="4" name="Rectangle 3"/>
          <p:cNvSpPr/>
          <p:nvPr/>
        </p:nvSpPr>
        <p:spPr>
          <a:xfrm>
            <a:off x="66392" y="2041184"/>
            <a:ext cx="6096000" cy="523220"/>
          </a:xfrm>
          <a:prstGeom prst="rect">
            <a:avLst/>
          </a:prstGeom>
        </p:spPr>
        <p:txBody>
          <a:bodyPr>
            <a:spAutoFit/>
          </a:bodyPr>
          <a:lstStyle/>
          <a:p>
            <a:r>
              <a:rPr lang="en-US" sz="1400" dirty="0">
                <a:solidFill>
                  <a:schemeClr val="tx1">
                    <a:lumMod val="65000"/>
                    <a:lumOff val="35000"/>
                  </a:schemeClr>
                </a:solidFill>
                <a:latin typeface="GhfwmdAdvTT5ada87cc"/>
              </a:rPr>
              <a:t>The </a:t>
            </a:r>
            <a:r>
              <a:rPr lang="en-US" sz="1400" dirty="0">
                <a:solidFill>
                  <a:schemeClr val="tx1">
                    <a:lumMod val="65000"/>
                    <a:lumOff val="35000"/>
                  </a:schemeClr>
                </a:solidFill>
                <a:latin typeface="XjbxnkAdvTT5ada87cc+fb"/>
              </a:rPr>
              <a:t>fi</a:t>
            </a:r>
            <a:r>
              <a:rPr lang="en-US" sz="1400" dirty="0">
                <a:solidFill>
                  <a:schemeClr val="tx1">
                    <a:lumMod val="65000"/>
                    <a:lumOff val="35000"/>
                  </a:schemeClr>
                </a:solidFill>
                <a:latin typeface="GhfwmdAdvTT5ada87cc"/>
              </a:rPr>
              <a:t>rst step is data acquisition, which is to collect measurement data from the sensors and process them to extract useful features for diagnosis.</a:t>
            </a:r>
            <a:endParaRPr lang="en-US" sz="1400" dirty="0">
              <a:solidFill>
                <a:schemeClr val="tx1">
                  <a:lumMod val="65000"/>
                  <a:lumOff val="35000"/>
                </a:schemeClr>
              </a:solidFill>
            </a:endParaRPr>
          </a:p>
        </p:txBody>
      </p:sp>
      <p:sp>
        <p:nvSpPr>
          <p:cNvPr id="5" name="Rectangle 4"/>
          <p:cNvSpPr/>
          <p:nvPr/>
        </p:nvSpPr>
        <p:spPr>
          <a:xfrm>
            <a:off x="96596" y="2815544"/>
            <a:ext cx="1691489" cy="507831"/>
          </a:xfrm>
          <a:prstGeom prst="rect">
            <a:avLst/>
          </a:prstGeom>
        </p:spPr>
        <p:txBody>
          <a:bodyPr wrap="none">
            <a:spAutoFit/>
          </a:bodyPr>
          <a:lstStyle/>
          <a:p>
            <a:pPr marL="285750" indent="-285750">
              <a:lnSpc>
                <a:spcPct val="150000"/>
              </a:lnSpc>
              <a:buFont typeface="Wingdings" panose="05000000000000000000" pitchFamily="2" charset="2"/>
              <a:buChar char="Ø"/>
            </a:pPr>
            <a:r>
              <a:rPr lang="en-US" dirty="0">
                <a:solidFill>
                  <a:schemeClr val="tx1">
                    <a:lumMod val="65000"/>
                    <a:lumOff val="35000"/>
                  </a:schemeClr>
                </a:solidFill>
                <a:latin typeface="GhfwmdAdvTT5ada87cc"/>
              </a:rPr>
              <a:t>diagnostics </a:t>
            </a:r>
          </a:p>
        </p:txBody>
      </p:sp>
      <p:sp>
        <p:nvSpPr>
          <p:cNvPr id="6" name="Rectangle 5"/>
          <p:cNvSpPr/>
          <p:nvPr/>
        </p:nvSpPr>
        <p:spPr>
          <a:xfrm>
            <a:off x="96596" y="3405114"/>
            <a:ext cx="6096000" cy="738664"/>
          </a:xfrm>
          <a:prstGeom prst="rect">
            <a:avLst/>
          </a:prstGeom>
        </p:spPr>
        <p:txBody>
          <a:bodyPr>
            <a:spAutoFit/>
          </a:bodyPr>
          <a:lstStyle/>
          <a:p>
            <a:r>
              <a:rPr lang="en-US" sz="1400" dirty="0">
                <a:solidFill>
                  <a:schemeClr val="tx1">
                    <a:lumMod val="65000"/>
                    <a:lumOff val="35000"/>
                  </a:schemeClr>
                </a:solidFill>
                <a:latin typeface="GhfwmdAdvTT5ada87cc"/>
              </a:rPr>
              <a:t>The second step is the diagnostics, in which the fault is detected for any anomaly, isolated to determine which component is failing and to identify how severe it is with respect to the failure threshold.</a:t>
            </a:r>
            <a:endParaRPr lang="en-US" sz="1400" dirty="0">
              <a:solidFill>
                <a:schemeClr val="tx1">
                  <a:lumMod val="65000"/>
                  <a:lumOff val="35000"/>
                </a:schemeClr>
              </a:solidFill>
            </a:endParaRPr>
          </a:p>
        </p:txBody>
      </p:sp>
      <p:sp>
        <p:nvSpPr>
          <p:cNvPr id="7" name="Rectangle 6"/>
          <p:cNvSpPr/>
          <p:nvPr/>
        </p:nvSpPr>
        <p:spPr>
          <a:xfrm>
            <a:off x="103007" y="4225517"/>
            <a:ext cx="1678665" cy="507831"/>
          </a:xfrm>
          <a:prstGeom prst="rect">
            <a:avLst/>
          </a:prstGeom>
        </p:spPr>
        <p:txBody>
          <a:bodyPr wrap="none">
            <a:spAutoFit/>
          </a:bodyPr>
          <a:lstStyle/>
          <a:p>
            <a:pPr marL="285750" indent="-285750">
              <a:lnSpc>
                <a:spcPct val="150000"/>
              </a:lnSpc>
              <a:buFont typeface="Wingdings" panose="05000000000000000000" pitchFamily="2" charset="2"/>
              <a:buChar char="Ø"/>
            </a:pPr>
            <a:r>
              <a:rPr lang="en-US" dirty="0">
                <a:solidFill>
                  <a:schemeClr val="tx1">
                    <a:lumMod val="65000"/>
                    <a:lumOff val="35000"/>
                  </a:schemeClr>
                </a:solidFill>
                <a:latin typeface="GhfwmdAdvTT5ada87cc"/>
              </a:rPr>
              <a:t>Prognostics</a:t>
            </a:r>
          </a:p>
        </p:txBody>
      </p:sp>
      <p:sp>
        <p:nvSpPr>
          <p:cNvPr id="8" name="Rectangle 7"/>
          <p:cNvSpPr/>
          <p:nvPr/>
        </p:nvSpPr>
        <p:spPr>
          <a:xfrm>
            <a:off x="66392" y="4841471"/>
            <a:ext cx="6325355" cy="523220"/>
          </a:xfrm>
          <a:prstGeom prst="rect">
            <a:avLst/>
          </a:prstGeom>
        </p:spPr>
        <p:txBody>
          <a:bodyPr wrap="square">
            <a:spAutoFit/>
          </a:bodyPr>
          <a:lstStyle/>
          <a:p>
            <a:r>
              <a:rPr lang="en-US" sz="1400" dirty="0">
                <a:solidFill>
                  <a:schemeClr val="tx1">
                    <a:lumMod val="65000"/>
                    <a:lumOff val="35000"/>
                  </a:schemeClr>
                </a:solidFill>
                <a:latin typeface="GhfwmdAdvTT5ada87cc"/>
              </a:rPr>
              <a:t>Third step is the prognostics that predicts how long it will take until failure under the current operating condition.</a:t>
            </a:r>
            <a:endParaRPr lang="en-US" sz="1400" dirty="0">
              <a:solidFill>
                <a:schemeClr val="tx1">
                  <a:lumMod val="65000"/>
                  <a:lumOff val="35000"/>
                </a:schemeClr>
              </a:solidFill>
            </a:endParaRPr>
          </a:p>
        </p:txBody>
      </p:sp>
      <p:sp>
        <p:nvSpPr>
          <p:cNvPr id="9" name="Rectangle 8"/>
          <p:cNvSpPr/>
          <p:nvPr/>
        </p:nvSpPr>
        <p:spPr>
          <a:xfrm>
            <a:off x="66392" y="5407958"/>
            <a:ext cx="2569934" cy="507831"/>
          </a:xfrm>
          <a:prstGeom prst="rect">
            <a:avLst/>
          </a:prstGeom>
        </p:spPr>
        <p:txBody>
          <a:bodyPr wrap="none">
            <a:spAutoFit/>
          </a:bodyPr>
          <a:lstStyle/>
          <a:p>
            <a:pPr marL="342900" indent="-342900">
              <a:lnSpc>
                <a:spcPct val="150000"/>
              </a:lnSpc>
              <a:buFont typeface="Wingdings" panose="05000000000000000000" pitchFamily="2" charset="2"/>
              <a:buChar char="Ø"/>
            </a:pPr>
            <a:r>
              <a:rPr lang="en-US" dirty="0">
                <a:solidFill>
                  <a:schemeClr val="tx1">
                    <a:lumMod val="65000"/>
                    <a:lumOff val="35000"/>
                  </a:schemeClr>
                </a:solidFill>
                <a:latin typeface="GhfwmdAdvTT5ada87cc"/>
              </a:rPr>
              <a:t>health management</a:t>
            </a:r>
            <a:endParaRPr lang="en-US" dirty="0">
              <a:solidFill>
                <a:schemeClr val="tx1">
                  <a:lumMod val="65000"/>
                  <a:lumOff val="35000"/>
                </a:schemeClr>
              </a:solidFill>
            </a:endParaRPr>
          </a:p>
        </p:txBody>
      </p:sp>
      <p:sp>
        <p:nvSpPr>
          <p:cNvPr id="10" name="Rectangle 9"/>
          <p:cNvSpPr/>
          <p:nvPr/>
        </p:nvSpPr>
        <p:spPr>
          <a:xfrm>
            <a:off x="96596" y="5897625"/>
            <a:ext cx="6096000" cy="523220"/>
          </a:xfrm>
          <a:prstGeom prst="rect">
            <a:avLst/>
          </a:prstGeom>
        </p:spPr>
        <p:txBody>
          <a:bodyPr>
            <a:spAutoFit/>
          </a:bodyPr>
          <a:lstStyle/>
          <a:p>
            <a:r>
              <a:rPr lang="en-US" sz="1400" dirty="0">
                <a:solidFill>
                  <a:schemeClr val="tx1">
                    <a:lumMod val="65000"/>
                    <a:lumOff val="35000"/>
                  </a:schemeClr>
                </a:solidFill>
                <a:latin typeface="GhfwmdAdvTT5ada87cc"/>
              </a:rPr>
              <a:t>The last step is the health management to manage in optimal manner the maintenance scheduling and logistics support</a:t>
            </a:r>
            <a:endParaRPr lang="en-US" sz="1400" dirty="0">
              <a:solidFill>
                <a:schemeClr val="tx1">
                  <a:lumMod val="65000"/>
                  <a:lumOff val="35000"/>
                </a:schemeClr>
              </a:solidFill>
            </a:endParaRPr>
          </a:p>
        </p:txBody>
      </p:sp>
      <p:sp>
        <p:nvSpPr>
          <p:cNvPr id="11" name="Slide Number Placeholder 10"/>
          <p:cNvSpPr>
            <a:spLocks noGrp="1"/>
          </p:cNvSpPr>
          <p:nvPr>
            <p:ph type="sldNum" sz="quarter" idx="12"/>
          </p:nvPr>
        </p:nvSpPr>
        <p:spPr/>
        <p:txBody>
          <a:bodyPr/>
          <a:lstStyle/>
          <a:p>
            <a:fld id="{D8322B85-D71E-48EA-96E8-2A04F3F0AD50}" type="slidenum">
              <a:rPr lang="en-US" smtClean="0"/>
              <a:t>38</a:t>
            </a:fld>
            <a:endParaRPr lang="en-US"/>
          </a:p>
        </p:txBody>
      </p:sp>
    </p:spTree>
    <p:extLst>
      <p:ext uri="{BB962C8B-B14F-4D97-AF65-F5344CB8AC3E}">
        <p14:creationId xmlns:p14="http://schemas.microsoft.com/office/powerpoint/2010/main" val="315266884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6228784" cy="1128047"/>
          </a:xfrm>
          <a:prstGeom prst="rect">
            <a:avLst/>
          </a:prstGeom>
        </p:spPr>
      </p:pic>
      <p:sp>
        <p:nvSpPr>
          <p:cNvPr id="2" name="Rectangle 1"/>
          <p:cNvSpPr/>
          <p:nvPr/>
        </p:nvSpPr>
        <p:spPr>
          <a:xfrm>
            <a:off x="175193" y="1596604"/>
            <a:ext cx="1367682" cy="400110"/>
          </a:xfrm>
          <a:prstGeom prst="rect">
            <a:avLst/>
          </a:prstGeom>
        </p:spPr>
        <p:txBody>
          <a:bodyPr wrap="none">
            <a:spAutoFit/>
          </a:bodyPr>
          <a:lstStyle/>
          <a:p>
            <a:r>
              <a:rPr lang="en-US" sz="2000" dirty="0">
                <a:solidFill>
                  <a:schemeClr val="tx1">
                    <a:lumMod val="65000"/>
                    <a:lumOff val="35000"/>
                  </a:schemeClr>
                </a:solidFill>
                <a:latin typeface="GhfwmdAdvTT5ada87cc"/>
              </a:rPr>
              <a:t>OSA/CBM</a:t>
            </a:r>
            <a:endParaRPr lang="en-US" sz="2000" dirty="0">
              <a:solidFill>
                <a:schemeClr val="tx1">
                  <a:lumMod val="65000"/>
                  <a:lumOff val="35000"/>
                </a:schemeClr>
              </a:solidFill>
            </a:endParaRPr>
          </a:p>
        </p:txBody>
      </p:sp>
      <p:sp>
        <p:nvSpPr>
          <p:cNvPr id="4" name="Rectangle 3"/>
          <p:cNvSpPr/>
          <p:nvPr/>
        </p:nvSpPr>
        <p:spPr>
          <a:xfrm>
            <a:off x="175192" y="1996714"/>
            <a:ext cx="9955635" cy="523220"/>
          </a:xfrm>
          <a:prstGeom prst="rect">
            <a:avLst/>
          </a:prstGeom>
        </p:spPr>
        <p:txBody>
          <a:bodyPr wrap="square">
            <a:spAutoFit/>
          </a:bodyPr>
          <a:lstStyle/>
          <a:p>
            <a:r>
              <a:rPr lang="en-US" sz="1400" dirty="0">
                <a:solidFill>
                  <a:schemeClr val="tx1">
                    <a:lumMod val="65000"/>
                    <a:lumOff val="35000"/>
                  </a:schemeClr>
                </a:solidFill>
                <a:latin typeface="GhfwmdAdvTT5ada87cc"/>
              </a:rPr>
              <a:t>Among the standards proposed for the PHM process the Open System Architecture for Condition Based Maintenance (OSA/CBM) is the most popular, which consists of six phases or layers:</a:t>
            </a:r>
            <a:endParaRPr lang="en-US" sz="1400" dirty="0">
              <a:solidFill>
                <a:schemeClr val="tx1">
                  <a:lumMod val="65000"/>
                  <a:lumOff val="35000"/>
                </a:schemeClr>
              </a:solidFill>
            </a:endParaRPr>
          </a:p>
        </p:txBody>
      </p:sp>
      <p:sp>
        <p:nvSpPr>
          <p:cNvPr id="5" name="Rectangle 4"/>
          <p:cNvSpPr/>
          <p:nvPr/>
        </p:nvSpPr>
        <p:spPr>
          <a:xfrm>
            <a:off x="175193" y="2680715"/>
            <a:ext cx="10290613" cy="369332"/>
          </a:xfrm>
          <a:prstGeom prst="rect">
            <a:avLst/>
          </a:prstGeom>
        </p:spPr>
        <p:txBody>
          <a:bodyPr wrap="square">
            <a:spAutoFit/>
          </a:bodyPr>
          <a:lstStyle/>
          <a:p>
            <a:pPr marL="285750" indent="-285750">
              <a:buFont typeface="Arial" panose="020B0604020202020204" pitchFamily="34" charset="0"/>
              <a:buChar char="•"/>
            </a:pPr>
            <a:r>
              <a:rPr lang="en-US" dirty="0">
                <a:solidFill>
                  <a:schemeClr val="tx1">
                    <a:lumMod val="65000"/>
                    <a:lumOff val="35000"/>
                  </a:schemeClr>
                </a:solidFill>
                <a:latin typeface="GhfwmdAdvTT5ada87cc"/>
              </a:rPr>
              <a:t>data acquisition : </a:t>
            </a:r>
            <a:r>
              <a:rPr lang="en-US" sz="1400" dirty="0">
                <a:solidFill>
                  <a:schemeClr val="tx1">
                    <a:lumMod val="65000"/>
                    <a:lumOff val="35000"/>
                  </a:schemeClr>
                </a:solidFill>
                <a:latin typeface="GhfwmdAdvTT5ada87cc"/>
              </a:rPr>
              <a:t>which </a:t>
            </a:r>
            <a:r>
              <a:rPr lang="en-US" sz="1400" dirty="0">
                <a:solidFill>
                  <a:schemeClr val="tx1">
                    <a:lumMod val="65000"/>
                    <a:lumOff val="35000"/>
                  </a:schemeClr>
                </a:solidFill>
              </a:rPr>
              <a:t>is </a:t>
            </a:r>
            <a:r>
              <a:rPr lang="en-US" sz="1600" dirty="0">
                <a:solidFill>
                  <a:schemeClr val="tx1">
                    <a:lumMod val="65000"/>
                    <a:lumOff val="35000"/>
                  </a:schemeClr>
                </a:solidFill>
              </a:rPr>
              <a:t>concerned with the activity of measuring data using a variety of sensors</a:t>
            </a:r>
          </a:p>
        </p:txBody>
      </p:sp>
      <p:sp>
        <p:nvSpPr>
          <p:cNvPr id="6" name="Rectangle 5"/>
          <p:cNvSpPr/>
          <p:nvPr/>
        </p:nvSpPr>
        <p:spPr>
          <a:xfrm>
            <a:off x="175192" y="3092162"/>
            <a:ext cx="9521069" cy="615553"/>
          </a:xfrm>
          <a:prstGeom prst="rect">
            <a:avLst/>
          </a:prstGeom>
        </p:spPr>
        <p:txBody>
          <a:bodyPr wrap="square">
            <a:spAutoFit/>
          </a:bodyPr>
          <a:lstStyle/>
          <a:p>
            <a:pPr marL="285750" indent="-285750">
              <a:buFont typeface="Arial" panose="020B0604020202020204" pitchFamily="34" charset="0"/>
              <a:buChar char="•"/>
            </a:pPr>
            <a:r>
              <a:rPr lang="en-US" dirty="0">
                <a:solidFill>
                  <a:schemeClr val="tx1">
                    <a:lumMod val="65000"/>
                    <a:lumOff val="35000"/>
                  </a:schemeClr>
                </a:solidFill>
                <a:latin typeface="GhfwmdAdvTT5ada87cc"/>
              </a:rPr>
              <a:t>data manipulation : </a:t>
            </a:r>
            <a:r>
              <a:rPr lang="en-US" sz="1600" dirty="0">
                <a:solidFill>
                  <a:schemeClr val="tx1">
                    <a:lumMod val="65000"/>
                    <a:lumOff val="35000"/>
                  </a:schemeClr>
                </a:solidFill>
              </a:rPr>
              <a:t>which performs processing of raw data which then feeds into the condition monitoring layer.</a:t>
            </a:r>
          </a:p>
        </p:txBody>
      </p:sp>
      <p:sp>
        <p:nvSpPr>
          <p:cNvPr id="7" name="Rectangle 6"/>
          <p:cNvSpPr/>
          <p:nvPr/>
        </p:nvSpPr>
        <p:spPr>
          <a:xfrm>
            <a:off x="175192" y="3749830"/>
            <a:ext cx="9231358" cy="646331"/>
          </a:xfrm>
          <a:prstGeom prst="rect">
            <a:avLst/>
          </a:prstGeom>
        </p:spPr>
        <p:txBody>
          <a:bodyPr wrap="square">
            <a:spAutoFit/>
          </a:bodyPr>
          <a:lstStyle/>
          <a:p>
            <a:pPr marL="285750" indent="-285750">
              <a:buFont typeface="Arial" panose="020B0604020202020204" pitchFamily="34" charset="0"/>
              <a:buChar char="•"/>
            </a:pPr>
            <a:r>
              <a:rPr lang="en-US" dirty="0">
                <a:solidFill>
                  <a:schemeClr val="tx1">
                    <a:lumMod val="65000"/>
                    <a:lumOff val="35000"/>
                  </a:schemeClr>
                </a:solidFill>
                <a:latin typeface="GhfwmdAdvTT5ada87cc"/>
              </a:rPr>
              <a:t>condition monitoring :  </a:t>
            </a:r>
            <a:r>
              <a:rPr lang="en-US" sz="1400" dirty="0">
                <a:solidFill>
                  <a:schemeClr val="tx1">
                    <a:lumMod val="65000"/>
                    <a:lumOff val="35000"/>
                  </a:schemeClr>
                </a:solidFill>
                <a:latin typeface="GhfwmdAdvTT5ada87cc"/>
              </a:rPr>
              <a:t>this layer </a:t>
            </a:r>
            <a:r>
              <a:rPr lang="en-US" sz="1600" dirty="0">
                <a:solidFill>
                  <a:schemeClr val="tx1">
                    <a:lumMod val="65000"/>
                    <a:lumOff val="35000"/>
                  </a:schemeClr>
                </a:solidFill>
              </a:rPr>
              <a:t>calculates condition indicators and provides alarm capabilities for anomaly</a:t>
            </a:r>
            <a:r>
              <a:rPr lang="en-US" dirty="0"/>
              <a:t>.</a:t>
            </a:r>
            <a:endParaRPr lang="en-US" dirty="0">
              <a:solidFill>
                <a:schemeClr val="tx1">
                  <a:lumMod val="65000"/>
                  <a:lumOff val="35000"/>
                </a:schemeClr>
              </a:solidFill>
            </a:endParaRPr>
          </a:p>
        </p:txBody>
      </p:sp>
      <p:sp>
        <p:nvSpPr>
          <p:cNvPr id="8" name="Rectangle 7"/>
          <p:cNvSpPr/>
          <p:nvPr/>
        </p:nvSpPr>
        <p:spPr>
          <a:xfrm>
            <a:off x="175191" y="4438276"/>
            <a:ext cx="8950701" cy="646331"/>
          </a:xfrm>
          <a:prstGeom prst="rect">
            <a:avLst/>
          </a:prstGeom>
        </p:spPr>
        <p:txBody>
          <a:bodyPr wrap="square">
            <a:spAutoFit/>
          </a:bodyPr>
          <a:lstStyle/>
          <a:p>
            <a:pPr marL="285750" indent="-285750">
              <a:buFont typeface="Arial" panose="020B0604020202020204" pitchFamily="34" charset="0"/>
              <a:buChar char="•"/>
            </a:pPr>
            <a:r>
              <a:rPr lang="en-US" dirty="0">
                <a:solidFill>
                  <a:schemeClr val="tx1">
                    <a:lumMod val="65000"/>
                    <a:lumOff val="35000"/>
                  </a:schemeClr>
                </a:solidFill>
                <a:latin typeface="GhfwmdAdvTT5ada87cc"/>
              </a:rPr>
              <a:t>health assessment : </a:t>
            </a:r>
            <a:r>
              <a:rPr lang="en-US" dirty="0">
                <a:solidFill>
                  <a:schemeClr val="tx1">
                    <a:lumMod val="65000"/>
                    <a:lumOff val="35000"/>
                  </a:schemeClr>
                </a:solidFill>
              </a:rPr>
              <a:t>uses the condition indicators to determine health status describing how bad it is in quantitative manner</a:t>
            </a:r>
          </a:p>
        </p:txBody>
      </p:sp>
      <p:sp>
        <p:nvSpPr>
          <p:cNvPr id="9" name="Rectangle 8"/>
          <p:cNvSpPr/>
          <p:nvPr/>
        </p:nvSpPr>
        <p:spPr>
          <a:xfrm>
            <a:off x="175192" y="5126722"/>
            <a:ext cx="8860166" cy="646331"/>
          </a:xfrm>
          <a:prstGeom prst="rect">
            <a:avLst/>
          </a:prstGeom>
        </p:spPr>
        <p:txBody>
          <a:bodyPr wrap="square">
            <a:spAutoFit/>
          </a:bodyPr>
          <a:lstStyle/>
          <a:p>
            <a:pPr marL="285750" indent="-285750">
              <a:buFont typeface="Arial" panose="020B0604020202020204" pitchFamily="34" charset="0"/>
              <a:buChar char="•"/>
            </a:pPr>
            <a:r>
              <a:rPr lang="en-US" dirty="0">
                <a:solidFill>
                  <a:schemeClr val="tx1">
                    <a:lumMod val="65000"/>
                    <a:lumOff val="35000"/>
                  </a:schemeClr>
                </a:solidFill>
                <a:latin typeface="GhfwmdAdvTT5ada87cc"/>
              </a:rPr>
              <a:t>Prognostics : </a:t>
            </a:r>
            <a:r>
              <a:rPr lang="en-US" dirty="0">
                <a:solidFill>
                  <a:schemeClr val="tx1">
                    <a:lumMod val="65000"/>
                    <a:lumOff val="35000"/>
                  </a:schemeClr>
                </a:solidFill>
              </a:rPr>
              <a:t>In this layer, an estimate of future progress is made including the remaining useful life</a:t>
            </a:r>
            <a:r>
              <a:rPr lang="en-US" dirty="0">
                <a:solidFill>
                  <a:schemeClr val="tx1">
                    <a:lumMod val="65000"/>
                    <a:lumOff val="35000"/>
                  </a:schemeClr>
                </a:solidFill>
                <a:latin typeface="GhfwmdAdvTT5ada87cc"/>
              </a:rPr>
              <a:t> .</a:t>
            </a:r>
            <a:endParaRPr lang="en-US" dirty="0">
              <a:solidFill>
                <a:schemeClr val="tx1">
                  <a:lumMod val="65000"/>
                  <a:lumOff val="35000"/>
                </a:schemeClr>
              </a:solidFill>
            </a:endParaRPr>
          </a:p>
        </p:txBody>
      </p:sp>
      <p:sp>
        <p:nvSpPr>
          <p:cNvPr id="10" name="Rectangle 9"/>
          <p:cNvSpPr/>
          <p:nvPr/>
        </p:nvSpPr>
        <p:spPr>
          <a:xfrm>
            <a:off x="175191" y="5773053"/>
            <a:ext cx="9140825" cy="646331"/>
          </a:xfrm>
          <a:prstGeom prst="rect">
            <a:avLst/>
          </a:prstGeom>
        </p:spPr>
        <p:txBody>
          <a:bodyPr wrap="square">
            <a:spAutoFit/>
          </a:bodyPr>
          <a:lstStyle/>
          <a:p>
            <a:pPr marL="285750" indent="-285750">
              <a:buFont typeface="Arial" panose="020B0604020202020204" pitchFamily="34" charset="0"/>
              <a:buChar char="•"/>
            </a:pPr>
            <a:r>
              <a:rPr lang="en-US" dirty="0">
                <a:solidFill>
                  <a:schemeClr val="tx1">
                    <a:lumMod val="65000"/>
                    <a:lumOff val="35000"/>
                  </a:schemeClr>
                </a:solidFill>
                <a:latin typeface="GhfwmdAdvTT5ada87cc"/>
              </a:rPr>
              <a:t>Data acquisition : </a:t>
            </a:r>
            <a:r>
              <a:rPr lang="en-US" dirty="0">
                <a:solidFill>
                  <a:schemeClr val="tx1">
                    <a:lumMod val="65000"/>
                    <a:lumOff val="35000"/>
                  </a:schemeClr>
                </a:solidFill>
              </a:rPr>
              <a:t>Decision-making layer is to produce suitable measures for replacement, and maintenance activities based on the data from the previous layers.</a:t>
            </a:r>
          </a:p>
        </p:txBody>
      </p:sp>
      <p:sp>
        <p:nvSpPr>
          <p:cNvPr id="11" name="Slide Number Placeholder 10"/>
          <p:cNvSpPr>
            <a:spLocks noGrp="1"/>
          </p:cNvSpPr>
          <p:nvPr>
            <p:ph type="sldNum" sz="quarter" idx="12"/>
          </p:nvPr>
        </p:nvSpPr>
        <p:spPr/>
        <p:txBody>
          <a:bodyPr/>
          <a:lstStyle/>
          <a:p>
            <a:fld id="{D8322B85-D71E-48EA-96E8-2A04F3F0AD50}" type="slidenum">
              <a:rPr lang="en-US" smtClean="0"/>
              <a:t>39</a:t>
            </a:fld>
            <a:endParaRPr lang="en-US"/>
          </a:p>
        </p:txBody>
      </p:sp>
    </p:spTree>
    <p:extLst>
      <p:ext uri="{BB962C8B-B14F-4D97-AF65-F5344CB8AC3E}">
        <p14:creationId xmlns:p14="http://schemas.microsoft.com/office/powerpoint/2010/main" val="7942497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0" y="0"/>
            <a:ext cx="6228784" cy="1128047"/>
          </a:xfrm>
          <a:prstGeom prst="rect">
            <a:avLst/>
          </a:prstGeom>
        </p:spPr>
      </p:pic>
      <p:sp>
        <p:nvSpPr>
          <p:cNvPr id="2" name="Rectangle 1"/>
          <p:cNvSpPr/>
          <p:nvPr/>
        </p:nvSpPr>
        <p:spPr>
          <a:xfrm>
            <a:off x="1050202" y="2776803"/>
            <a:ext cx="10719304" cy="2068195"/>
          </a:xfrm>
          <a:prstGeom prst="rect">
            <a:avLst/>
          </a:prstGeom>
        </p:spPr>
        <p:txBody>
          <a:bodyPr wrap="square">
            <a:spAutoFit/>
          </a:bodyPr>
          <a:lstStyle/>
          <a:p>
            <a:pPr algn="r" rtl="1">
              <a:lnSpc>
                <a:spcPct val="107000"/>
              </a:lnSpc>
              <a:spcAft>
                <a:spcPts val="800"/>
              </a:spcAft>
            </a:pPr>
            <a:r>
              <a:rPr lang="ar-SA" sz="24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عبارت </a:t>
            </a:r>
            <a:r>
              <a:rPr lang="en-GB" sz="2400"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industry 4</a:t>
            </a:r>
            <a:r>
              <a:rPr lang="fa-IR" sz="2400"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a:t>
            </a:r>
            <a:r>
              <a:rPr lang="en-GB" sz="2400"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a:t>
            </a:r>
            <a:r>
              <a:rPr lang="ar-SA" sz="24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بیانگر انقلاب صنعتی چهارم می باشد. دیگر عبارات مربوطه شامل اینترنت صنعتی یا کارخانه دیجیتال می شوند اما هیچکدام نمایی کامل </a:t>
            </a:r>
            <a:r>
              <a:rPr lang="ar-SA" sz="2400"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را</a:t>
            </a:r>
            <a:r>
              <a:rPr lang="fa-IR" sz="2400"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از این مفهوم</a:t>
            </a:r>
            <a:r>
              <a:rPr lang="ar-SA" sz="2400"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a:t>
            </a:r>
            <a:r>
              <a:rPr lang="ar-SA" sz="24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ارائه نمی دهند. در دوره انقلاب سوم صنعتی تمرکز بر روی اتوماتیک سازی انفرادی ماشین ها و فرآیندها بود اما در انقلاب صنعتی چهارم تمرکز بر دیجیتال سازی فراگیر تمامی دارایی های فیزیکی و هماهنگ سازی آنها در قالب یک اکوسیستم دیجیتال میباشد. انقلاب صنعتی چهارم به واسطه ایجاد شبکه ای از تکنولوژی های </a:t>
            </a:r>
            <a:r>
              <a:rPr lang="ar-SA" sz="2400"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نوین</a:t>
            </a:r>
            <a:r>
              <a:rPr lang="fa-IR" sz="2400"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a:t>
            </a:r>
            <a:r>
              <a:rPr lang="ar-SA" sz="2400"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a:t>
            </a:r>
            <a:r>
              <a:rPr lang="ar-SA" sz="2400"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دستاوردهایی را ازجمله تولید تحلیل و تبادل داده به همراه دارد.</a:t>
            </a:r>
            <a:endParaRPr lang="en-US" sz="2400" dirty="0">
              <a:solidFill>
                <a:schemeClr val="tx1">
                  <a:lumMod val="75000"/>
                  <a:lumOff val="25000"/>
                </a:schemeClr>
              </a:solidFill>
              <a:effectLst/>
              <a:latin typeface="Calibri" panose="020F0502020204030204" pitchFamily="34" charset="0"/>
              <a:ea typeface="Times New Roman" panose="02020603050405020304" pitchFamily="18" charset="0"/>
              <a:cs typeface="B Mitra" panose="00000400000000000000" pitchFamily="2" charset="-78"/>
            </a:endParaRPr>
          </a:p>
        </p:txBody>
      </p:sp>
      <p:sp>
        <p:nvSpPr>
          <p:cNvPr id="3" name="Slide Number Placeholder 2"/>
          <p:cNvSpPr>
            <a:spLocks noGrp="1"/>
          </p:cNvSpPr>
          <p:nvPr>
            <p:ph type="sldNum" sz="quarter" idx="12"/>
          </p:nvPr>
        </p:nvSpPr>
        <p:spPr/>
        <p:txBody>
          <a:bodyPr/>
          <a:lstStyle/>
          <a:p>
            <a:fld id="{D8322B85-D71E-48EA-96E8-2A04F3F0AD50}" type="slidenum">
              <a:rPr lang="en-US" smtClean="0"/>
              <a:t>4</a:t>
            </a:fld>
            <a:endParaRPr lang="en-US"/>
          </a:p>
        </p:txBody>
      </p:sp>
    </p:spTree>
    <p:extLst>
      <p:ext uri="{BB962C8B-B14F-4D97-AF65-F5344CB8AC3E}">
        <p14:creationId xmlns:p14="http://schemas.microsoft.com/office/powerpoint/2010/main" val="222959749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6228784" cy="1128047"/>
          </a:xfrm>
          <a:prstGeom prst="rect">
            <a:avLst/>
          </a:prstGeom>
        </p:spPr>
      </p:pic>
      <p:sp>
        <p:nvSpPr>
          <p:cNvPr id="2" name="Rectangle 1"/>
          <p:cNvSpPr/>
          <p:nvPr/>
        </p:nvSpPr>
        <p:spPr>
          <a:xfrm>
            <a:off x="4971280" y="1427120"/>
            <a:ext cx="6633547" cy="523220"/>
          </a:xfrm>
          <a:prstGeom prst="rect">
            <a:avLst/>
          </a:prstGeom>
        </p:spPr>
        <p:txBody>
          <a:bodyPr wrap="none">
            <a:spAutoFit/>
          </a:bodyPr>
          <a:lstStyle/>
          <a:p>
            <a:pPr algn="r" rtl="1"/>
            <a:r>
              <a:rPr lang="fa-IR" sz="2800" dirty="0" smtClean="0">
                <a:solidFill>
                  <a:schemeClr val="tx1">
                    <a:lumMod val="65000"/>
                    <a:lumOff val="35000"/>
                  </a:schemeClr>
                </a:solidFill>
                <a:latin typeface="StqjfyAdvTTeeee58d9.B"/>
                <a:cs typeface="B Mitra" panose="00000400000000000000" pitchFamily="2" charset="-78"/>
              </a:rPr>
              <a:t>مروری بر الگوریتم های مورد استفاده در زمینه </a:t>
            </a:r>
            <a:r>
              <a:rPr lang="en-US" sz="2800" dirty="0" smtClean="0">
                <a:solidFill>
                  <a:schemeClr val="tx1">
                    <a:lumMod val="65000"/>
                    <a:lumOff val="35000"/>
                  </a:schemeClr>
                </a:solidFill>
                <a:latin typeface="StqjfyAdvTTeeee58d9.B"/>
                <a:cs typeface="B Mitra" panose="00000400000000000000" pitchFamily="2" charset="-78"/>
              </a:rPr>
              <a:t>prognostics</a:t>
            </a:r>
            <a:endParaRPr lang="en-US" sz="2800" dirty="0">
              <a:solidFill>
                <a:schemeClr val="tx1">
                  <a:lumMod val="65000"/>
                  <a:lumOff val="35000"/>
                </a:schemeClr>
              </a:solidFill>
              <a:cs typeface="B Mitra" panose="00000400000000000000" pitchFamily="2" charset="-78"/>
            </a:endParaRPr>
          </a:p>
        </p:txBody>
      </p:sp>
      <p:sp>
        <p:nvSpPr>
          <p:cNvPr id="4" name="Rectangle 3"/>
          <p:cNvSpPr/>
          <p:nvPr/>
        </p:nvSpPr>
        <p:spPr>
          <a:xfrm>
            <a:off x="503975" y="2249414"/>
            <a:ext cx="8286939" cy="1529842"/>
          </a:xfrm>
          <a:prstGeom prst="rect">
            <a:avLst/>
          </a:prstGeom>
        </p:spPr>
        <p:txBody>
          <a:bodyPr wrap="square">
            <a:spAutoFit/>
          </a:bodyPr>
          <a:lstStyle/>
          <a:p>
            <a:pPr>
              <a:lnSpc>
                <a:spcPct val="150000"/>
              </a:lnSpc>
            </a:pPr>
            <a:r>
              <a:rPr lang="en-US" sz="1600" dirty="0">
                <a:solidFill>
                  <a:schemeClr val="tx1">
                    <a:lumMod val="65000"/>
                    <a:lumOff val="35000"/>
                  </a:schemeClr>
                </a:solidFill>
                <a:latin typeface="GhfwmdAdvTT5ada87cc"/>
              </a:rPr>
              <a:t>In general, based on the usage of information, prognostics methods can be categorized into two approaches : </a:t>
            </a:r>
          </a:p>
          <a:p>
            <a:pPr marL="285750" indent="-285750">
              <a:lnSpc>
                <a:spcPct val="150000"/>
              </a:lnSpc>
              <a:buFont typeface="Arial" panose="020B0604020202020204" pitchFamily="34" charset="0"/>
              <a:buChar char="•"/>
            </a:pPr>
            <a:r>
              <a:rPr lang="en-US" sz="1600" dirty="0">
                <a:solidFill>
                  <a:schemeClr val="tx1">
                    <a:lumMod val="65000"/>
                    <a:lumOff val="35000"/>
                  </a:schemeClr>
                </a:solidFill>
                <a:latin typeface="GhfwmdAdvTT5ada87cc"/>
              </a:rPr>
              <a:t>physics-based  </a:t>
            </a:r>
          </a:p>
          <a:p>
            <a:pPr marL="285750" indent="-285750">
              <a:lnSpc>
                <a:spcPct val="150000"/>
              </a:lnSpc>
              <a:buFont typeface="Arial" panose="020B0604020202020204" pitchFamily="34" charset="0"/>
              <a:buChar char="•"/>
            </a:pPr>
            <a:r>
              <a:rPr lang="en-US" sz="1600" dirty="0">
                <a:solidFill>
                  <a:schemeClr val="tx1">
                    <a:lumMod val="65000"/>
                    <a:lumOff val="35000"/>
                  </a:schemeClr>
                </a:solidFill>
                <a:latin typeface="GhfwmdAdvTT5ada87cc"/>
              </a:rPr>
              <a:t>data-driven approaches</a:t>
            </a:r>
            <a:endParaRPr lang="en-US" sz="1600" dirty="0">
              <a:solidFill>
                <a:schemeClr val="tx1">
                  <a:lumMod val="65000"/>
                  <a:lumOff val="35000"/>
                </a:schemeClr>
              </a:solidFill>
            </a:endParaRPr>
          </a:p>
        </p:txBody>
      </p:sp>
      <p:pic>
        <p:nvPicPr>
          <p:cNvPr id="5" name="Picture 4"/>
          <p:cNvPicPr>
            <a:picLocks noChangeAspect="1"/>
          </p:cNvPicPr>
          <p:nvPr/>
        </p:nvPicPr>
        <p:blipFill>
          <a:blip r:embed="rId3"/>
          <a:stretch>
            <a:fillRect/>
          </a:stretch>
        </p:blipFill>
        <p:spPr>
          <a:xfrm>
            <a:off x="3750916" y="2936718"/>
            <a:ext cx="6410325" cy="3429000"/>
          </a:xfrm>
          <a:prstGeom prst="rect">
            <a:avLst/>
          </a:prstGeom>
        </p:spPr>
      </p:pic>
      <p:sp>
        <p:nvSpPr>
          <p:cNvPr id="6" name="Slide Number Placeholder 5"/>
          <p:cNvSpPr>
            <a:spLocks noGrp="1"/>
          </p:cNvSpPr>
          <p:nvPr>
            <p:ph type="sldNum" sz="quarter" idx="12"/>
          </p:nvPr>
        </p:nvSpPr>
        <p:spPr/>
        <p:txBody>
          <a:bodyPr/>
          <a:lstStyle/>
          <a:p>
            <a:fld id="{D8322B85-D71E-48EA-96E8-2A04F3F0AD50}" type="slidenum">
              <a:rPr lang="en-US" smtClean="0"/>
              <a:t>40</a:t>
            </a:fld>
            <a:endParaRPr lang="en-US"/>
          </a:p>
        </p:txBody>
      </p:sp>
    </p:spTree>
    <p:extLst>
      <p:ext uri="{BB962C8B-B14F-4D97-AF65-F5344CB8AC3E}">
        <p14:creationId xmlns:p14="http://schemas.microsoft.com/office/powerpoint/2010/main" val="210754823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6228784" cy="1128047"/>
          </a:xfrm>
          <a:prstGeom prst="rect">
            <a:avLst/>
          </a:prstGeom>
        </p:spPr>
      </p:pic>
      <p:sp>
        <p:nvSpPr>
          <p:cNvPr id="2" name="Rectangle 1"/>
          <p:cNvSpPr/>
          <p:nvPr/>
        </p:nvSpPr>
        <p:spPr>
          <a:xfrm>
            <a:off x="196184" y="1712884"/>
            <a:ext cx="4402976" cy="496996"/>
          </a:xfrm>
          <a:prstGeom prst="rect">
            <a:avLst/>
          </a:prstGeom>
        </p:spPr>
        <p:txBody>
          <a:bodyPr wrap="square">
            <a:spAutoFit/>
          </a:bodyPr>
          <a:lstStyle/>
          <a:p>
            <a:pPr>
              <a:lnSpc>
                <a:spcPct val="150000"/>
              </a:lnSpc>
            </a:pPr>
            <a:r>
              <a:rPr lang="en-US" sz="2000" dirty="0">
                <a:solidFill>
                  <a:schemeClr val="tx1">
                    <a:lumMod val="65000"/>
                    <a:lumOff val="35000"/>
                  </a:schemeClr>
                </a:solidFill>
                <a:latin typeface="GhfwmdAdvTT5ada87cc"/>
              </a:rPr>
              <a:t>physics-based Approaches :</a:t>
            </a:r>
          </a:p>
        </p:txBody>
      </p:sp>
      <p:sp>
        <p:nvSpPr>
          <p:cNvPr id="4" name="Rectangle 3"/>
          <p:cNvSpPr/>
          <p:nvPr/>
        </p:nvSpPr>
        <p:spPr>
          <a:xfrm>
            <a:off x="196184" y="2794717"/>
            <a:ext cx="9454810" cy="2862322"/>
          </a:xfrm>
          <a:prstGeom prst="rect">
            <a:avLst/>
          </a:prstGeom>
        </p:spPr>
        <p:txBody>
          <a:bodyPr wrap="square">
            <a:spAutoFit/>
          </a:bodyPr>
          <a:lstStyle/>
          <a:p>
            <a:pPr marL="285750" indent="-285750">
              <a:lnSpc>
                <a:spcPct val="150000"/>
              </a:lnSpc>
              <a:buFont typeface="Arial" panose="020B0604020202020204" pitchFamily="34" charset="0"/>
              <a:buChar char="•"/>
            </a:pPr>
            <a:r>
              <a:rPr lang="en-US" sz="1600" dirty="0">
                <a:solidFill>
                  <a:schemeClr val="tx1">
                    <a:lumMod val="65000"/>
                    <a:lumOff val="35000"/>
                  </a:schemeClr>
                </a:solidFill>
                <a:latin typeface="GhfwmdAdvTT5ada87cc"/>
              </a:rPr>
              <a:t>Physics-based approaches assume that a physical model describing the behavior of degradation is available and combine the physical model with measured data and usage conditions to identify model parameters and to predict the future behavior. </a:t>
            </a:r>
          </a:p>
          <a:p>
            <a:pPr marL="285750" indent="-285750">
              <a:lnSpc>
                <a:spcPct val="150000"/>
              </a:lnSpc>
              <a:buFont typeface="Arial" panose="020B0604020202020204" pitchFamily="34" charset="0"/>
              <a:buChar char="•"/>
            </a:pPr>
            <a:endParaRPr lang="en-US" dirty="0">
              <a:solidFill>
                <a:schemeClr val="tx1">
                  <a:lumMod val="65000"/>
                  <a:lumOff val="35000"/>
                </a:schemeClr>
              </a:solidFill>
            </a:endParaRPr>
          </a:p>
          <a:p>
            <a:pPr marL="285750" indent="-285750">
              <a:lnSpc>
                <a:spcPct val="150000"/>
              </a:lnSpc>
              <a:buFont typeface="Arial" panose="020B0604020202020204" pitchFamily="34" charset="0"/>
              <a:buChar char="•"/>
            </a:pPr>
            <a:endParaRPr lang="en-US" dirty="0">
              <a:solidFill>
                <a:schemeClr val="tx1">
                  <a:lumMod val="65000"/>
                  <a:lumOff val="35000"/>
                </a:schemeClr>
              </a:solidFill>
            </a:endParaRPr>
          </a:p>
          <a:p>
            <a:pPr marL="285750" indent="-285750">
              <a:lnSpc>
                <a:spcPct val="150000"/>
              </a:lnSpc>
              <a:buFont typeface="Arial" panose="020B0604020202020204" pitchFamily="34" charset="0"/>
              <a:buChar char="•"/>
            </a:pPr>
            <a:r>
              <a:rPr lang="en-US" dirty="0">
                <a:solidFill>
                  <a:schemeClr val="tx1">
                    <a:lumMod val="65000"/>
                    <a:lumOff val="35000"/>
                  </a:schemeClr>
                </a:solidFill>
              </a:rPr>
              <a:t>Since this approach needs to capture physical basis of failure in model that relates the forces that cause damage to their effect, it requires a detailed understanding of the problem.</a:t>
            </a:r>
          </a:p>
        </p:txBody>
      </p:sp>
      <p:sp>
        <p:nvSpPr>
          <p:cNvPr id="5" name="Slide Number Placeholder 4"/>
          <p:cNvSpPr>
            <a:spLocks noGrp="1"/>
          </p:cNvSpPr>
          <p:nvPr>
            <p:ph type="sldNum" sz="quarter" idx="12"/>
          </p:nvPr>
        </p:nvSpPr>
        <p:spPr/>
        <p:txBody>
          <a:bodyPr/>
          <a:lstStyle/>
          <a:p>
            <a:fld id="{D8322B85-D71E-48EA-96E8-2A04F3F0AD50}" type="slidenum">
              <a:rPr lang="en-US" smtClean="0"/>
              <a:t>41</a:t>
            </a:fld>
            <a:endParaRPr lang="en-US"/>
          </a:p>
        </p:txBody>
      </p:sp>
    </p:spTree>
    <p:extLst>
      <p:ext uri="{BB962C8B-B14F-4D97-AF65-F5344CB8AC3E}">
        <p14:creationId xmlns:p14="http://schemas.microsoft.com/office/powerpoint/2010/main" val="344352452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6228784" cy="1128047"/>
          </a:xfrm>
          <a:prstGeom prst="rect">
            <a:avLst/>
          </a:prstGeom>
        </p:spPr>
      </p:pic>
      <p:sp>
        <p:nvSpPr>
          <p:cNvPr id="4" name="Rectangle 3"/>
          <p:cNvSpPr/>
          <p:nvPr/>
        </p:nvSpPr>
        <p:spPr>
          <a:xfrm>
            <a:off x="241451" y="2386860"/>
            <a:ext cx="10559333" cy="2034531"/>
          </a:xfrm>
          <a:prstGeom prst="rect">
            <a:avLst/>
          </a:prstGeom>
        </p:spPr>
        <p:txBody>
          <a:bodyPr wrap="square">
            <a:spAutoFit/>
          </a:bodyPr>
          <a:lstStyle/>
          <a:p>
            <a:pPr marL="285750" indent="-285750">
              <a:lnSpc>
                <a:spcPct val="150000"/>
              </a:lnSpc>
              <a:buFont typeface="Arial" panose="020B0604020202020204" pitchFamily="34" charset="0"/>
              <a:buChar char="•"/>
            </a:pPr>
            <a:r>
              <a:rPr lang="en-US" sz="1600" dirty="0">
                <a:solidFill>
                  <a:schemeClr val="tx1">
                    <a:lumMod val="65000"/>
                    <a:lumOff val="35000"/>
                  </a:schemeClr>
                </a:solidFill>
                <a:latin typeface="GhfwmdAdvTT5ada87cc"/>
              </a:rPr>
              <a:t>The most important advantage of physics-based method is that the results tend to be intuitive because they are based on modeled phenomenon. Also, once a model is developed, it can be reused for different systems or different designs by tuning </a:t>
            </a:r>
            <a:r>
              <a:rPr lang="en-US" dirty="0">
                <a:solidFill>
                  <a:schemeClr val="tx1">
                    <a:lumMod val="65000"/>
                    <a:lumOff val="35000"/>
                  </a:schemeClr>
                </a:solidFill>
              </a:rPr>
              <a:t>model parameters. If incorporated early enough in design process, it can drive sensor requirements; that is adding or removing sensors. The method is generally considered as computationally efficient than the data-driven method.</a:t>
            </a:r>
          </a:p>
        </p:txBody>
      </p:sp>
      <p:sp>
        <p:nvSpPr>
          <p:cNvPr id="5" name="Rectangle 4"/>
          <p:cNvSpPr/>
          <p:nvPr/>
        </p:nvSpPr>
        <p:spPr>
          <a:xfrm>
            <a:off x="331985" y="4919332"/>
            <a:ext cx="10038772" cy="1661993"/>
          </a:xfrm>
          <a:prstGeom prst="rect">
            <a:avLst/>
          </a:prstGeom>
        </p:spPr>
        <p:txBody>
          <a:bodyPr wrap="square">
            <a:spAutoFit/>
          </a:bodyPr>
          <a:lstStyle/>
          <a:p>
            <a:pPr marL="285750" indent="-285750">
              <a:lnSpc>
                <a:spcPct val="150000"/>
              </a:lnSpc>
              <a:buFont typeface="Arial" panose="020B0604020202020204" pitchFamily="34" charset="0"/>
              <a:buChar char="•"/>
            </a:pPr>
            <a:r>
              <a:rPr lang="en-US" sz="1600" dirty="0">
                <a:solidFill>
                  <a:schemeClr val="tx1">
                    <a:lumMod val="65000"/>
                    <a:lumOff val="35000"/>
                  </a:schemeClr>
                </a:solidFill>
                <a:latin typeface="GhfwmdAdvTT5ada87cc"/>
              </a:rPr>
              <a:t>However, the advantages of physics-based approaches can also work against them. For example, model development requires a thorough understanding of the system. If any important physical phenomenon is missed, then it can lead to failure of predicting degradation behavior.</a:t>
            </a:r>
            <a:r>
              <a:rPr lang="en-US" sz="1600" dirty="0"/>
              <a:t> </a:t>
            </a:r>
            <a:r>
              <a:rPr lang="en-US" dirty="0">
                <a:solidFill>
                  <a:schemeClr val="tx1">
                    <a:lumMod val="65000"/>
                    <a:lumOff val="35000"/>
                  </a:schemeClr>
                </a:solidFill>
              </a:rPr>
              <a:t>Also, high-fidelity models, especially for numerical models, can be computationally intensive.</a:t>
            </a:r>
          </a:p>
        </p:txBody>
      </p:sp>
      <p:sp>
        <p:nvSpPr>
          <p:cNvPr id="6" name="Rectangle 5"/>
          <p:cNvSpPr/>
          <p:nvPr/>
        </p:nvSpPr>
        <p:spPr>
          <a:xfrm>
            <a:off x="241451" y="1508955"/>
            <a:ext cx="4402976" cy="496996"/>
          </a:xfrm>
          <a:prstGeom prst="rect">
            <a:avLst/>
          </a:prstGeom>
        </p:spPr>
        <p:txBody>
          <a:bodyPr wrap="square">
            <a:spAutoFit/>
          </a:bodyPr>
          <a:lstStyle/>
          <a:p>
            <a:pPr>
              <a:lnSpc>
                <a:spcPct val="150000"/>
              </a:lnSpc>
            </a:pPr>
            <a:r>
              <a:rPr lang="en-US" sz="2000" dirty="0">
                <a:solidFill>
                  <a:schemeClr val="tx1">
                    <a:lumMod val="65000"/>
                    <a:lumOff val="35000"/>
                  </a:schemeClr>
                </a:solidFill>
                <a:latin typeface="GhfwmdAdvTT5ada87cc"/>
              </a:rPr>
              <a:t>physics-based Approaches :</a:t>
            </a:r>
          </a:p>
        </p:txBody>
      </p:sp>
      <p:sp>
        <p:nvSpPr>
          <p:cNvPr id="2" name="Slide Number Placeholder 1"/>
          <p:cNvSpPr>
            <a:spLocks noGrp="1"/>
          </p:cNvSpPr>
          <p:nvPr>
            <p:ph type="sldNum" sz="quarter" idx="12"/>
          </p:nvPr>
        </p:nvSpPr>
        <p:spPr/>
        <p:txBody>
          <a:bodyPr/>
          <a:lstStyle/>
          <a:p>
            <a:fld id="{D8322B85-D71E-48EA-96E8-2A04F3F0AD50}" type="slidenum">
              <a:rPr lang="en-US" smtClean="0"/>
              <a:t>42</a:t>
            </a:fld>
            <a:endParaRPr lang="en-US"/>
          </a:p>
        </p:txBody>
      </p:sp>
    </p:spTree>
    <p:extLst>
      <p:ext uri="{BB962C8B-B14F-4D97-AF65-F5344CB8AC3E}">
        <p14:creationId xmlns:p14="http://schemas.microsoft.com/office/powerpoint/2010/main" val="107597865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55795" y="2650731"/>
            <a:ext cx="4800600" cy="3095625"/>
          </a:xfrm>
          <a:prstGeom prst="rect">
            <a:avLst/>
          </a:prstGeom>
        </p:spPr>
      </p:pic>
      <p:pic>
        <p:nvPicPr>
          <p:cNvPr id="3" name="Picture 2"/>
          <p:cNvPicPr>
            <a:picLocks noChangeAspect="1"/>
          </p:cNvPicPr>
          <p:nvPr/>
        </p:nvPicPr>
        <p:blipFill>
          <a:blip r:embed="rId4"/>
          <a:stretch>
            <a:fillRect/>
          </a:stretch>
        </p:blipFill>
        <p:spPr>
          <a:xfrm>
            <a:off x="0" y="0"/>
            <a:ext cx="6228784" cy="1128047"/>
          </a:xfrm>
          <a:prstGeom prst="rect">
            <a:avLst/>
          </a:prstGeom>
        </p:spPr>
      </p:pic>
      <p:sp>
        <p:nvSpPr>
          <p:cNvPr id="5" name="Rectangle 4"/>
          <p:cNvSpPr/>
          <p:nvPr/>
        </p:nvSpPr>
        <p:spPr>
          <a:xfrm>
            <a:off x="4264182" y="1835001"/>
            <a:ext cx="7116025" cy="400110"/>
          </a:xfrm>
          <a:prstGeom prst="rect">
            <a:avLst/>
          </a:prstGeom>
        </p:spPr>
        <p:txBody>
          <a:bodyPr wrap="square">
            <a:spAutoFit/>
          </a:bodyPr>
          <a:lstStyle/>
          <a:p>
            <a:r>
              <a:rPr lang="fa-IR" sz="2000" b="1" dirty="0" smtClean="0">
                <a:solidFill>
                  <a:schemeClr val="tx1">
                    <a:lumMod val="65000"/>
                    <a:lumOff val="35000"/>
                  </a:schemeClr>
                </a:solidFill>
                <a:latin typeface="GhfwmdAdvTT5ada87cc"/>
                <a:cs typeface="B Mitra" panose="00000400000000000000" pitchFamily="2" charset="-78"/>
              </a:rPr>
              <a:t>دامنه کاربرد اگوریتم های مبتنی بر فیزیک سیستم و الگوریتم های مبتنی بر داده</a:t>
            </a:r>
            <a:endParaRPr lang="en-US" sz="2000" b="1" dirty="0">
              <a:solidFill>
                <a:schemeClr val="tx1">
                  <a:lumMod val="65000"/>
                  <a:lumOff val="35000"/>
                </a:schemeClr>
              </a:solidFill>
              <a:cs typeface="B Mitra" panose="00000400000000000000" pitchFamily="2" charset="-78"/>
            </a:endParaRPr>
          </a:p>
        </p:txBody>
      </p:sp>
      <p:sp>
        <p:nvSpPr>
          <p:cNvPr id="4" name="Slide Number Placeholder 3"/>
          <p:cNvSpPr>
            <a:spLocks noGrp="1"/>
          </p:cNvSpPr>
          <p:nvPr>
            <p:ph type="sldNum" sz="quarter" idx="12"/>
          </p:nvPr>
        </p:nvSpPr>
        <p:spPr/>
        <p:txBody>
          <a:bodyPr/>
          <a:lstStyle/>
          <a:p>
            <a:fld id="{D8322B85-D71E-48EA-96E8-2A04F3F0AD50}" type="slidenum">
              <a:rPr lang="en-US" smtClean="0"/>
              <a:t>43</a:t>
            </a:fld>
            <a:endParaRPr lang="en-US"/>
          </a:p>
        </p:txBody>
      </p:sp>
    </p:spTree>
    <p:extLst>
      <p:ext uri="{BB962C8B-B14F-4D97-AF65-F5344CB8AC3E}">
        <p14:creationId xmlns:p14="http://schemas.microsoft.com/office/powerpoint/2010/main" val="391818884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6228784" cy="1128047"/>
          </a:xfrm>
          <a:prstGeom prst="rect">
            <a:avLst/>
          </a:prstGeom>
        </p:spPr>
      </p:pic>
      <p:sp>
        <p:nvSpPr>
          <p:cNvPr id="3" name="Rectangle 2"/>
          <p:cNvSpPr/>
          <p:nvPr/>
        </p:nvSpPr>
        <p:spPr>
          <a:xfrm>
            <a:off x="277640" y="1446760"/>
            <a:ext cx="6096000" cy="369332"/>
          </a:xfrm>
          <a:prstGeom prst="rect">
            <a:avLst/>
          </a:prstGeom>
        </p:spPr>
        <p:txBody>
          <a:bodyPr>
            <a:spAutoFit/>
          </a:bodyPr>
          <a:lstStyle/>
          <a:p>
            <a:r>
              <a:rPr lang="en-US" dirty="0">
                <a:solidFill>
                  <a:schemeClr val="tx1">
                    <a:lumMod val="65000"/>
                    <a:lumOff val="35000"/>
                  </a:schemeClr>
                </a:solidFill>
                <a:latin typeface="GhfwmdAdvTT5ada87cc"/>
              </a:rPr>
              <a:t>Industrial Applications and case studies</a:t>
            </a:r>
            <a:endParaRPr lang="en-US" dirty="0">
              <a:solidFill>
                <a:schemeClr val="tx1">
                  <a:lumMod val="65000"/>
                  <a:lumOff val="35000"/>
                </a:schemeClr>
              </a:solidFill>
            </a:endParaRPr>
          </a:p>
        </p:txBody>
      </p:sp>
      <p:sp>
        <p:nvSpPr>
          <p:cNvPr id="4" name="Rectangle 3"/>
          <p:cNvSpPr/>
          <p:nvPr/>
        </p:nvSpPr>
        <p:spPr>
          <a:xfrm>
            <a:off x="277640" y="2134805"/>
            <a:ext cx="3217547" cy="369332"/>
          </a:xfrm>
          <a:prstGeom prst="rect">
            <a:avLst/>
          </a:prstGeom>
        </p:spPr>
        <p:txBody>
          <a:bodyPr wrap="none">
            <a:spAutoFit/>
          </a:bodyPr>
          <a:lstStyle/>
          <a:p>
            <a:pPr marL="285750" indent="-285750">
              <a:buFont typeface="Arial" panose="020B0604020202020204" pitchFamily="34" charset="0"/>
              <a:buChar char="•"/>
            </a:pPr>
            <a:r>
              <a:rPr lang="en-US" dirty="0">
                <a:solidFill>
                  <a:schemeClr val="tx1">
                    <a:lumMod val="65000"/>
                    <a:lumOff val="35000"/>
                  </a:schemeClr>
                </a:solidFill>
                <a:latin typeface="Arial" panose="020B0604020202020204" pitchFamily="34" charset="0"/>
              </a:rPr>
              <a:t>Manufacturing applications</a:t>
            </a:r>
            <a:endParaRPr lang="en-US" i="0" dirty="0">
              <a:solidFill>
                <a:schemeClr val="tx1">
                  <a:lumMod val="65000"/>
                  <a:lumOff val="35000"/>
                </a:schemeClr>
              </a:solidFill>
              <a:effectLst/>
              <a:latin typeface="Arial" panose="020B0604020202020204" pitchFamily="34" charset="0"/>
            </a:endParaRPr>
          </a:p>
        </p:txBody>
      </p:sp>
      <p:sp>
        <p:nvSpPr>
          <p:cNvPr id="5" name="Rectangle 4"/>
          <p:cNvSpPr/>
          <p:nvPr/>
        </p:nvSpPr>
        <p:spPr>
          <a:xfrm>
            <a:off x="277640" y="2504137"/>
            <a:ext cx="4269117" cy="369332"/>
          </a:xfrm>
          <a:prstGeom prst="rect">
            <a:avLst/>
          </a:prstGeom>
        </p:spPr>
        <p:txBody>
          <a:bodyPr wrap="none">
            <a:spAutoFit/>
          </a:bodyPr>
          <a:lstStyle/>
          <a:p>
            <a:pPr marL="285750" indent="-285750">
              <a:buFont typeface="Arial" panose="020B0604020202020204" pitchFamily="34" charset="0"/>
              <a:buChar char="•"/>
            </a:pPr>
            <a:r>
              <a:rPr lang="en-US" dirty="0">
                <a:solidFill>
                  <a:schemeClr val="tx1">
                    <a:lumMod val="65000"/>
                    <a:lumOff val="35000"/>
                  </a:schemeClr>
                </a:solidFill>
                <a:latin typeface="Arial" panose="020B0604020202020204" pitchFamily="34" charset="0"/>
              </a:rPr>
              <a:t>Heavy vehicle and mining application</a:t>
            </a:r>
            <a:endParaRPr lang="en-US" i="0" dirty="0">
              <a:solidFill>
                <a:schemeClr val="tx1">
                  <a:lumMod val="65000"/>
                  <a:lumOff val="35000"/>
                </a:schemeClr>
              </a:solidFill>
              <a:effectLst/>
              <a:latin typeface="Arial" panose="020B0604020202020204" pitchFamily="34" charset="0"/>
            </a:endParaRPr>
          </a:p>
        </p:txBody>
      </p:sp>
      <p:sp>
        <p:nvSpPr>
          <p:cNvPr id="6" name="Rectangle 5"/>
          <p:cNvSpPr/>
          <p:nvPr/>
        </p:nvSpPr>
        <p:spPr>
          <a:xfrm>
            <a:off x="277640" y="2873469"/>
            <a:ext cx="3448380" cy="369332"/>
          </a:xfrm>
          <a:prstGeom prst="rect">
            <a:avLst/>
          </a:prstGeom>
        </p:spPr>
        <p:txBody>
          <a:bodyPr wrap="none">
            <a:spAutoFit/>
          </a:bodyPr>
          <a:lstStyle/>
          <a:p>
            <a:pPr marL="285750" indent="-285750">
              <a:buFont typeface="Arial" panose="020B0604020202020204" pitchFamily="34" charset="0"/>
              <a:buChar char="•"/>
            </a:pPr>
            <a:r>
              <a:rPr lang="en-US" dirty="0">
                <a:solidFill>
                  <a:schemeClr val="tx1">
                    <a:lumMod val="65000"/>
                    <a:lumOff val="35000"/>
                  </a:schemeClr>
                </a:solidFill>
                <a:latin typeface="Arial" panose="020B0604020202020204" pitchFamily="34" charset="0"/>
              </a:rPr>
              <a:t>Power generation application</a:t>
            </a:r>
            <a:endParaRPr lang="en-US" i="0" dirty="0">
              <a:solidFill>
                <a:schemeClr val="tx1">
                  <a:lumMod val="65000"/>
                  <a:lumOff val="35000"/>
                </a:schemeClr>
              </a:solidFill>
              <a:effectLst/>
              <a:latin typeface="Arial" panose="020B0604020202020204" pitchFamily="34" charset="0"/>
            </a:endParaRPr>
          </a:p>
        </p:txBody>
      </p:sp>
      <p:sp>
        <p:nvSpPr>
          <p:cNvPr id="7" name="Rectangle 6"/>
          <p:cNvSpPr/>
          <p:nvPr/>
        </p:nvSpPr>
        <p:spPr>
          <a:xfrm>
            <a:off x="277640" y="3210089"/>
            <a:ext cx="4192173" cy="369332"/>
          </a:xfrm>
          <a:prstGeom prst="rect">
            <a:avLst/>
          </a:prstGeom>
        </p:spPr>
        <p:txBody>
          <a:bodyPr wrap="none">
            <a:spAutoFit/>
          </a:bodyPr>
          <a:lstStyle/>
          <a:p>
            <a:pPr marL="285750" indent="-285750">
              <a:buFont typeface="Arial" panose="020B0604020202020204" pitchFamily="34" charset="0"/>
              <a:buChar char="•"/>
            </a:pPr>
            <a:r>
              <a:rPr lang="en-US" dirty="0">
                <a:solidFill>
                  <a:schemeClr val="tx1">
                    <a:lumMod val="65000"/>
                    <a:lumOff val="35000"/>
                  </a:schemeClr>
                </a:solidFill>
                <a:latin typeface="Arial" panose="020B0604020202020204" pitchFamily="34" charset="0"/>
              </a:rPr>
              <a:t>Aerospace and defense applications</a:t>
            </a:r>
            <a:endParaRPr lang="en-US" i="0" dirty="0">
              <a:solidFill>
                <a:schemeClr val="tx1">
                  <a:lumMod val="65000"/>
                  <a:lumOff val="35000"/>
                </a:schemeClr>
              </a:solidFill>
              <a:effectLst/>
              <a:latin typeface="Arial" panose="020B0604020202020204" pitchFamily="34" charset="0"/>
            </a:endParaRPr>
          </a:p>
        </p:txBody>
      </p:sp>
      <p:sp>
        <p:nvSpPr>
          <p:cNvPr id="8" name="Rectangle 7"/>
          <p:cNvSpPr/>
          <p:nvPr/>
        </p:nvSpPr>
        <p:spPr>
          <a:xfrm>
            <a:off x="277640" y="3579421"/>
            <a:ext cx="4820550" cy="369332"/>
          </a:xfrm>
          <a:prstGeom prst="rect">
            <a:avLst/>
          </a:prstGeom>
        </p:spPr>
        <p:txBody>
          <a:bodyPr wrap="none">
            <a:spAutoFit/>
          </a:bodyPr>
          <a:lstStyle/>
          <a:p>
            <a:pPr marL="285750" indent="-285750">
              <a:buFont typeface="Arial" panose="020B0604020202020204" pitchFamily="34" charset="0"/>
              <a:buChar char="•"/>
            </a:pPr>
            <a:r>
              <a:rPr lang="en-US" dirty="0">
                <a:solidFill>
                  <a:schemeClr val="tx1">
                    <a:lumMod val="65000"/>
                    <a:lumOff val="35000"/>
                  </a:schemeClr>
                </a:solidFill>
                <a:latin typeface="Arial" panose="020B0604020202020204" pitchFamily="34" charset="0"/>
              </a:rPr>
              <a:t>Automotive and electric vehicle application</a:t>
            </a:r>
            <a:endParaRPr lang="en-US" i="0" dirty="0">
              <a:solidFill>
                <a:schemeClr val="tx1">
                  <a:lumMod val="65000"/>
                  <a:lumOff val="35000"/>
                </a:schemeClr>
              </a:solidFill>
              <a:effectLst/>
              <a:latin typeface="Arial" panose="020B0604020202020204" pitchFamily="34" charset="0"/>
            </a:endParaRPr>
          </a:p>
        </p:txBody>
      </p:sp>
      <p:sp>
        <p:nvSpPr>
          <p:cNvPr id="9" name="Rectangle 8"/>
          <p:cNvSpPr/>
          <p:nvPr/>
        </p:nvSpPr>
        <p:spPr>
          <a:xfrm>
            <a:off x="277640" y="3948753"/>
            <a:ext cx="2563522" cy="369332"/>
          </a:xfrm>
          <a:prstGeom prst="rect">
            <a:avLst/>
          </a:prstGeom>
        </p:spPr>
        <p:txBody>
          <a:bodyPr wrap="none">
            <a:spAutoFit/>
          </a:bodyPr>
          <a:lstStyle/>
          <a:p>
            <a:pPr marL="285750" indent="-285750">
              <a:buFont typeface="Arial" panose="020B0604020202020204" pitchFamily="34" charset="0"/>
              <a:buChar char="•"/>
            </a:pPr>
            <a:r>
              <a:rPr lang="en-US" dirty="0">
                <a:solidFill>
                  <a:schemeClr val="tx1">
                    <a:lumMod val="65000"/>
                    <a:lumOff val="35000"/>
                  </a:schemeClr>
                </a:solidFill>
                <a:latin typeface="Arial" panose="020B0604020202020204" pitchFamily="34" charset="0"/>
              </a:rPr>
              <a:t>Railway applications</a:t>
            </a:r>
            <a:endParaRPr lang="en-US" i="0" dirty="0">
              <a:solidFill>
                <a:schemeClr val="tx1">
                  <a:lumMod val="65000"/>
                  <a:lumOff val="35000"/>
                </a:schemeClr>
              </a:solidFill>
              <a:effectLst/>
              <a:latin typeface="Arial" panose="020B0604020202020204" pitchFamily="34" charset="0"/>
            </a:endParaRPr>
          </a:p>
        </p:txBody>
      </p:sp>
      <p:sp>
        <p:nvSpPr>
          <p:cNvPr id="10" name="Slide Number Placeholder 9"/>
          <p:cNvSpPr>
            <a:spLocks noGrp="1"/>
          </p:cNvSpPr>
          <p:nvPr>
            <p:ph type="sldNum" sz="quarter" idx="12"/>
          </p:nvPr>
        </p:nvSpPr>
        <p:spPr/>
        <p:txBody>
          <a:bodyPr/>
          <a:lstStyle/>
          <a:p>
            <a:fld id="{D8322B85-D71E-48EA-96E8-2A04F3F0AD50}" type="slidenum">
              <a:rPr lang="en-US" smtClean="0"/>
              <a:t>44</a:t>
            </a:fld>
            <a:endParaRPr lang="en-US"/>
          </a:p>
        </p:txBody>
      </p:sp>
    </p:spTree>
    <p:extLst>
      <p:ext uri="{BB962C8B-B14F-4D97-AF65-F5344CB8AC3E}">
        <p14:creationId xmlns:p14="http://schemas.microsoft.com/office/powerpoint/2010/main" val="301889957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8322B85-D71E-48EA-96E8-2A04F3F0AD50}" type="slidenum">
              <a:rPr lang="en-US" smtClean="0"/>
              <a:t>45</a:t>
            </a:fld>
            <a:endParaRPr lang="en-US"/>
          </a:p>
        </p:txBody>
      </p:sp>
      <p:pic>
        <p:nvPicPr>
          <p:cNvPr id="3" name="Picture 2"/>
          <p:cNvPicPr>
            <a:picLocks noChangeAspect="1"/>
          </p:cNvPicPr>
          <p:nvPr/>
        </p:nvPicPr>
        <p:blipFill>
          <a:blip r:embed="rId2"/>
          <a:stretch>
            <a:fillRect/>
          </a:stretch>
        </p:blipFill>
        <p:spPr>
          <a:xfrm>
            <a:off x="4251781" y="1212645"/>
            <a:ext cx="3000375" cy="1209675"/>
          </a:xfrm>
          <a:prstGeom prst="rect">
            <a:avLst/>
          </a:prstGeom>
        </p:spPr>
      </p:pic>
      <p:sp>
        <p:nvSpPr>
          <p:cNvPr id="4" name="Rectangle 3"/>
          <p:cNvSpPr/>
          <p:nvPr/>
        </p:nvSpPr>
        <p:spPr>
          <a:xfrm>
            <a:off x="0" y="0"/>
            <a:ext cx="12192000" cy="6858000"/>
          </a:xfrm>
          <a:prstGeom prst="rect">
            <a:avLst/>
          </a:prstGeom>
          <a:noFill/>
          <a:ln w="571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a:off x="3060071" y="2788467"/>
            <a:ext cx="5550529" cy="0"/>
          </a:xfrm>
          <a:prstGeom prst="line">
            <a:avLst/>
          </a:prstGeom>
          <a:ln w="381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603278" y="2951430"/>
            <a:ext cx="4464113" cy="0"/>
          </a:xfrm>
          <a:prstGeom prst="line">
            <a:avLst/>
          </a:prstGeom>
          <a:ln w="381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386403" y="3132499"/>
            <a:ext cx="2897862" cy="0"/>
          </a:xfrm>
          <a:prstGeom prst="line">
            <a:avLst/>
          </a:prstGeom>
          <a:ln w="381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4251781" y="1212645"/>
            <a:ext cx="3000375" cy="1209675"/>
          </a:xfrm>
          <a:prstGeom prst="rect">
            <a:avLst/>
          </a:prstGeom>
          <a:no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4181" y="5624982"/>
            <a:ext cx="344783" cy="344783"/>
          </a:xfrm>
          <a:prstGeom prst="rect">
            <a:avLst/>
          </a:prstGeom>
        </p:spPr>
      </p:pic>
      <p:sp>
        <p:nvSpPr>
          <p:cNvPr id="18" name="TextBox 17"/>
          <p:cNvSpPr txBox="1"/>
          <p:nvPr/>
        </p:nvSpPr>
        <p:spPr>
          <a:xfrm>
            <a:off x="798964" y="5624982"/>
            <a:ext cx="5266099" cy="276999"/>
          </a:xfrm>
          <a:prstGeom prst="rect">
            <a:avLst/>
          </a:prstGeom>
          <a:noFill/>
        </p:spPr>
        <p:txBody>
          <a:bodyPr wrap="square" rtlCol="0">
            <a:spAutoFit/>
          </a:bodyPr>
          <a:lstStyle/>
          <a:p>
            <a:r>
              <a:rPr lang="en-US" sz="1200" dirty="0" smtClean="0">
                <a:solidFill>
                  <a:prstClr val="black">
                    <a:lumMod val="75000"/>
                    <a:lumOff val="25000"/>
                  </a:prstClr>
                </a:solidFill>
                <a:cs typeface="2  Mitra" panose="00000400000000000000" pitchFamily="2" charset="-78"/>
              </a:rPr>
              <a:t>Instagram.com/</a:t>
            </a:r>
            <a:r>
              <a:rPr lang="en-US" sz="1200" dirty="0" err="1" smtClean="0">
                <a:solidFill>
                  <a:prstClr val="black">
                    <a:lumMod val="75000"/>
                    <a:lumOff val="25000"/>
                  </a:prstClr>
                </a:solidFill>
                <a:cs typeface="2  Mitra" panose="00000400000000000000" pitchFamily="2" charset="-78"/>
              </a:rPr>
              <a:t>abbas.saghaei</a:t>
            </a:r>
            <a:endParaRPr lang="en-US" sz="1200" dirty="0">
              <a:solidFill>
                <a:prstClr val="black">
                  <a:lumMod val="75000"/>
                  <a:lumOff val="25000"/>
                </a:prstClr>
              </a:solidFill>
              <a:cs typeface="2  Mitra" panose="00000400000000000000" pitchFamily="2" charset="-78"/>
            </a:endParaRPr>
          </a:p>
        </p:txBody>
      </p:sp>
      <p:pic>
        <p:nvPicPr>
          <p:cNvPr id="19" name="Picture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4181" y="5210787"/>
            <a:ext cx="334512" cy="253497"/>
          </a:xfrm>
          <a:prstGeom prst="rect">
            <a:avLst/>
          </a:prstGeom>
        </p:spPr>
      </p:pic>
      <p:sp>
        <p:nvSpPr>
          <p:cNvPr id="20" name="TextBox 19"/>
          <p:cNvSpPr txBox="1"/>
          <p:nvPr/>
        </p:nvSpPr>
        <p:spPr>
          <a:xfrm>
            <a:off x="798964" y="5250225"/>
            <a:ext cx="5266099" cy="276999"/>
          </a:xfrm>
          <a:prstGeom prst="rect">
            <a:avLst/>
          </a:prstGeom>
          <a:noFill/>
        </p:spPr>
        <p:txBody>
          <a:bodyPr wrap="square" rtlCol="0">
            <a:spAutoFit/>
          </a:bodyPr>
          <a:lstStyle/>
          <a:p>
            <a:r>
              <a:rPr lang="en-US" sz="1200" dirty="0" err="1" smtClean="0">
                <a:solidFill>
                  <a:schemeClr val="tx1">
                    <a:lumMod val="75000"/>
                    <a:lumOff val="25000"/>
                  </a:schemeClr>
                </a:solidFill>
                <a:cs typeface="2  Mitra" panose="00000400000000000000" pitchFamily="2" charset="-78"/>
                <a:hlinkClick r:id="rId5"/>
              </a:rPr>
              <a:t>abbas.saghaei@gmail</a:t>
            </a:r>
            <a:r>
              <a:rPr lang="en-US" sz="1200" dirty="0" smtClean="0">
                <a:solidFill>
                  <a:schemeClr val="tx1">
                    <a:lumMod val="75000"/>
                    <a:lumOff val="25000"/>
                  </a:schemeClr>
                </a:solidFill>
                <a:cs typeface="2  Mitra" panose="00000400000000000000" pitchFamily="2" charset="-78"/>
              </a:rPr>
              <a:t> .com</a:t>
            </a:r>
            <a:endParaRPr lang="en-US" sz="1200" dirty="0">
              <a:solidFill>
                <a:schemeClr val="tx1">
                  <a:lumMod val="75000"/>
                  <a:lumOff val="25000"/>
                </a:schemeClr>
              </a:solidFill>
              <a:cs typeface="2  Mitra" panose="00000400000000000000" pitchFamily="2" charset="-78"/>
            </a:endParaRPr>
          </a:p>
        </p:txBody>
      </p:sp>
      <p:sp>
        <p:nvSpPr>
          <p:cNvPr id="21" name="TextBox 20"/>
          <p:cNvSpPr txBox="1"/>
          <p:nvPr/>
        </p:nvSpPr>
        <p:spPr>
          <a:xfrm>
            <a:off x="778587" y="6090138"/>
            <a:ext cx="5266099" cy="276999"/>
          </a:xfrm>
          <a:prstGeom prst="rect">
            <a:avLst/>
          </a:prstGeom>
          <a:noFill/>
        </p:spPr>
        <p:txBody>
          <a:bodyPr wrap="square" rtlCol="0">
            <a:spAutoFit/>
          </a:bodyPr>
          <a:lstStyle/>
          <a:p>
            <a:r>
              <a:rPr lang="en-US" sz="1200" dirty="0" smtClean="0">
                <a:solidFill>
                  <a:prstClr val="black">
                    <a:lumMod val="75000"/>
                    <a:lumOff val="25000"/>
                  </a:prstClr>
                </a:solidFill>
                <a:cs typeface="2  Mitra" panose="00000400000000000000" pitchFamily="2" charset="-78"/>
              </a:rPr>
              <a:t>www.saghaei.ir</a:t>
            </a:r>
            <a:endParaRPr lang="en-US" sz="1200" dirty="0">
              <a:solidFill>
                <a:prstClr val="black">
                  <a:lumMod val="75000"/>
                  <a:lumOff val="25000"/>
                </a:prstClr>
              </a:solidFill>
              <a:cs typeface="2  Mitra" panose="00000400000000000000" pitchFamily="2" charset="-78"/>
            </a:endParaRPr>
          </a:p>
        </p:txBody>
      </p:sp>
      <p:pic>
        <p:nvPicPr>
          <p:cNvPr id="22" name="Picture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9638" y="6063552"/>
            <a:ext cx="391367" cy="391367"/>
          </a:xfrm>
          <a:prstGeom prst="rect">
            <a:avLst/>
          </a:prstGeom>
        </p:spPr>
      </p:pic>
    </p:spTree>
    <p:extLst>
      <p:ext uri="{BB962C8B-B14F-4D97-AF65-F5344CB8AC3E}">
        <p14:creationId xmlns:p14="http://schemas.microsoft.com/office/powerpoint/2010/main" val="2855885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719433" y="947985"/>
            <a:ext cx="9516134" cy="5730145"/>
          </a:xfrm>
          <a:prstGeom prst="rect">
            <a:avLst/>
          </a:prstGeom>
        </p:spPr>
      </p:pic>
      <p:sp>
        <p:nvSpPr>
          <p:cNvPr id="6" name="Rectangle 5"/>
          <p:cNvSpPr/>
          <p:nvPr/>
        </p:nvSpPr>
        <p:spPr>
          <a:xfrm>
            <a:off x="3545069" y="194691"/>
            <a:ext cx="7852373" cy="738664"/>
          </a:xfrm>
          <a:prstGeom prst="rect">
            <a:avLst/>
          </a:prstGeom>
        </p:spPr>
        <p:txBody>
          <a:bodyPr wrap="square">
            <a:spAutoFit/>
          </a:bodyPr>
          <a:lstStyle/>
          <a:p>
            <a:endParaRPr lang="en-US" sz="1400" dirty="0">
              <a:solidFill>
                <a:schemeClr val="tx1">
                  <a:lumMod val="65000"/>
                  <a:lumOff val="35000"/>
                </a:schemeClr>
              </a:solidFill>
              <a:latin typeface="Arial" panose="020B0604020202020204" pitchFamily="34" charset="0"/>
            </a:endParaRPr>
          </a:p>
          <a:p>
            <a:pPr algn="r" rtl="1"/>
            <a:r>
              <a:rPr lang="en-US" sz="2800" b="1" dirty="0" smtClean="0">
                <a:solidFill>
                  <a:schemeClr val="tx1">
                    <a:lumMod val="65000"/>
                    <a:lumOff val="35000"/>
                  </a:schemeClr>
                </a:solidFill>
                <a:latin typeface="Arial" panose="020B0604020202020204" pitchFamily="34" charset="0"/>
              </a:rPr>
              <a:t>Industry 4.0</a:t>
            </a:r>
            <a:r>
              <a:rPr lang="fa-IR" sz="2800" b="1" dirty="0" smtClean="0">
                <a:solidFill>
                  <a:schemeClr val="tx1">
                    <a:lumMod val="65000"/>
                    <a:lumOff val="35000"/>
                  </a:schemeClr>
                </a:solidFill>
                <a:latin typeface="Arial" panose="020B0604020202020204" pitchFamily="34" charset="0"/>
              </a:rPr>
              <a:t>– چهارمین انقلاب صنعتی</a:t>
            </a:r>
            <a:endParaRPr lang="en-US" sz="2800" dirty="0">
              <a:solidFill>
                <a:schemeClr val="tx1">
                  <a:lumMod val="65000"/>
                  <a:lumOff val="35000"/>
                </a:schemeClr>
              </a:solidFill>
            </a:endParaRPr>
          </a:p>
        </p:txBody>
      </p:sp>
      <p:sp>
        <p:nvSpPr>
          <p:cNvPr id="2" name="Slide Number Placeholder 1"/>
          <p:cNvSpPr>
            <a:spLocks noGrp="1"/>
          </p:cNvSpPr>
          <p:nvPr>
            <p:ph type="sldNum" sz="quarter" idx="12"/>
          </p:nvPr>
        </p:nvSpPr>
        <p:spPr/>
        <p:txBody>
          <a:bodyPr/>
          <a:lstStyle/>
          <a:p>
            <a:fld id="{D8322B85-D71E-48EA-96E8-2A04F3F0AD50}" type="slidenum">
              <a:rPr lang="en-US" smtClean="0"/>
              <a:t>5</a:t>
            </a:fld>
            <a:endParaRPr lang="en-US"/>
          </a:p>
        </p:txBody>
      </p:sp>
    </p:spTree>
    <p:extLst>
      <p:ext uri="{BB962C8B-B14F-4D97-AF65-F5344CB8AC3E}">
        <p14:creationId xmlns:p14="http://schemas.microsoft.com/office/powerpoint/2010/main" val="25542805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0" y="0"/>
            <a:ext cx="6228784" cy="1128047"/>
          </a:xfrm>
          <a:prstGeom prst="rect">
            <a:avLst/>
          </a:prstGeom>
        </p:spPr>
      </p:pic>
      <p:sp>
        <p:nvSpPr>
          <p:cNvPr id="2" name="Rectangle 1"/>
          <p:cNvSpPr/>
          <p:nvPr/>
        </p:nvSpPr>
        <p:spPr>
          <a:xfrm>
            <a:off x="9083692" y="2130129"/>
            <a:ext cx="2391167" cy="553357"/>
          </a:xfrm>
          <a:prstGeom prst="rect">
            <a:avLst/>
          </a:prstGeom>
        </p:spPr>
        <p:txBody>
          <a:bodyPr wrap="none">
            <a:spAutoFit/>
          </a:bodyPr>
          <a:lstStyle/>
          <a:p>
            <a:pPr algn="r" rtl="1">
              <a:lnSpc>
                <a:spcPct val="107000"/>
              </a:lnSpc>
              <a:spcAft>
                <a:spcPts val="800"/>
              </a:spcAft>
            </a:pPr>
            <a:r>
              <a:rPr lang="ar-SA" sz="2800" b="1"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چرا </a:t>
            </a:r>
            <a:r>
              <a:rPr lang="en-GB" sz="2800" b="1"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industry 4</a:t>
            </a:r>
            <a:r>
              <a:rPr lang="fa-IR" sz="2800" b="1"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a:t>
            </a:r>
            <a:endParaRPr lang="en-US" sz="2800" b="1" dirty="0">
              <a:solidFill>
                <a:schemeClr val="tx1">
                  <a:lumMod val="75000"/>
                  <a:lumOff val="25000"/>
                </a:schemeClr>
              </a:solidFill>
              <a:effectLst/>
              <a:latin typeface="Calibri" panose="020F0502020204030204" pitchFamily="34" charset="0"/>
              <a:ea typeface="Times New Roman" panose="02020603050405020304" pitchFamily="18" charset="0"/>
              <a:cs typeface="B Mitra" panose="00000400000000000000" pitchFamily="2" charset="-78"/>
            </a:endParaRPr>
          </a:p>
        </p:txBody>
      </p:sp>
      <p:sp>
        <p:nvSpPr>
          <p:cNvPr id="3" name="Rectangle 2"/>
          <p:cNvSpPr/>
          <p:nvPr/>
        </p:nvSpPr>
        <p:spPr>
          <a:xfrm>
            <a:off x="2362955" y="2776855"/>
            <a:ext cx="9225481" cy="2854243"/>
          </a:xfrm>
          <a:prstGeom prst="rect">
            <a:avLst/>
          </a:prstGeom>
        </p:spPr>
        <p:txBody>
          <a:bodyPr wrap="square">
            <a:spAutoFit/>
          </a:bodyPr>
          <a:lstStyle/>
          <a:p>
            <a:pPr marL="285750" indent="-285750" algn="r" rtl="1">
              <a:lnSpc>
                <a:spcPct val="107000"/>
              </a:lnSpc>
              <a:spcAft>
                <a:spcPts val="800"/>
              </a:spcAft>
              <a:buFont typeface="Arial" panose="020B0604020202020204" pitchFamily="34" charset="0"/>
              <a:buChar char="•"/>
            </a:pPr>
            <a:r>
              <a:rPr lang="ar-SA"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صنعت چهارم یک تکنولوژی جدید و یا یک چارچوب در زمینه کسب و کار نیست بلکه رویکردی جدید به منظور دستیابی به نتایجی است که تا ده سال پیش قابل دسترسی نبودند.</a:t>
            </a:r>
            <a:endParaRPr lang="en-US"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endParaRPr>
          </a:p>
          <a:p>
            <a:pPr marL="285750" indent="-285750" algn="r" rtl="1">
              <a:lnSpc>
                <a:spcPct val="107000"/>
              </a:lnSpc>
              <a:spcAft>
                <a:spcPts val="800"/>
              </a:spcAft>
              <a:buFont typeface="Arial" panose="020B0604020202020204" pitchFamily="34" charset="0"/>
              <a:buChar char="•"/>
            </a:pPr>
            <a:r>
              <a:rPr lang="ar-SA"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انقلاب صنعتی چهارم حرکتی است به سمت دیجیتالیزه شدن.</a:t>
            </a:r>
            <a:endParaRPr lang="en-US"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endParaRPr>
          </a:p>
          <a:p>
            <a:pPr marL="285750" indent="-285750" algn="r" rtl="1">
              <a:lnSpc>
                <a:spcPct val="107000"/>
              </a:lnSpc>
              <a:spcAft>
                <a:spcPts val="800"/>
              </a:spcAft>
              <a:buFont typeface="Arial" panose="020B0604020202020204" pitchFamily="34" charset="0"/>
              <a:buChar char="•"/>
            </a:pPr>
            <a:r>
              <a:rPr lang="ar-SA"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صنعت چهارم  از اینترنت اشیا و سیستم های فیزیکی مبتنی بر کامپیوتر مثل سنسورها که توانایی جمع آوری داده را داشته و می توانند به وسیله تولیدکنندگان استفاده شوند بهره می‌برد.</a:t>
            </a:r>
            <a:endParaRPr lang="en-US"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endParaRPr>
          </a:p>
          <a:p>
            <a:pPr marL="285750" indent="-285750" algn="r" rtl="1">
              <a:lnSpc>
                <a:spcPct val="107000"/>
              </a:lnSpc>
              <a:spcAft>
                <a:spcPts val="800"/>
              </a:spcAft>
              <a:buFont typeface="Arial" panose="020B0604020202020204" pitchFamily="34" charset="0"/>
              <a:buChar char="•"/>
            </a:pPr>
            <a:r>
              <a:rPr lang="ar-SA"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به کمک پیشرفتهای صورت گرفته در زمینه داده های کلان و تحلیل های قدرتمند سیستم ها می توانند با استفاده از داده های تولید شده بینش هایی به دست آورند که بتوان با کمک آن ها به سرعت به شرایط مختلف واکنش نشان داد.</a:t>
            </a:r>
            <a:endParaRPr lang="en-US"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endParaRPr>
          </a:p>
          <a:p>
            <a:pPr marL="285750" indent="-285750" algn="r" rtl="1">
              <a:buFont typeface="Arial" panose="020B0604020202020204" pitchFamily="34" charset="0"/>
              <a:buChar char="•"/>
            </a:pPr>
            <a:r>
              <a:rPr lang="ar-SA"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زیربنای ارتباطی این تکنولوژی از امنیت کافی برخوردار بوده و می‌تواند به وسیله صنایع بزرگ استفاده شود.</a:t>
            </a:r>
            <a:endParaRPr lang="en-US" dirty="0">
              <a:solidFill>
                <a:schemeClr val="tx1">
                  <a:lumMod val="75000"/>
                  <a:lumOff val="25000"/>
                </a:schemeClr>
              </a:solidFill>
              <a:cs typeface="B Mitra" panose="00000400000000000000" pitchFamily="2" charset="-78"/>
            </a:endParaRPr>
          </a:p>
        </p:txBody>
      </p:sp>
      <p:sp>
        <p:nvSpPr>
          <p:cNvPr id="4" name="Slide Number Placeholder 3"/>
          <p:cNvSpPr>
            <a:spLocks noGrp="1"/>
          </p:cNvSpPr>
          <p:nvPr>
            <p:ph type="sldNum" sz="quarter" idx="12"/>
          </p:nvPr>
        </p:nvSpPr>
        <p:spPr/>
        <p:txBody>
          <a:bodyPr/>
          <a:lstStyle/>
          <a:p>
            <a:fld id="{D8322B85-D71E-48EA-96E8-2A04F3F0AD50}" type="slidenum">
              <a:rPr lang="en-US" smtClean="0"/>
              <a:t>6</a:t>
            </a:fld>
            <a:endParaRPr lang="en-US"/>
          </a:p>
        </p:txBody>
      </p:sp>
    </p:spTree>
    <p:extLst>
      <p:ext uri="{BB962C8B-B14F-4D97-AF65-F5344CB8AC3E}">
        <p14:creationId xmlns:p14="http://schemas.microsoft.com/office/powerpoint/2010/main" val="624696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0"/>
            <a:ext cx="6228784" cy="1128047"/>
          </a:xfrm>
          <a:prstGeom prst="rect">
            <a:avLst/>
          </a:prstGeom>
        </p:spPr>
      </p:pic>
      <p:sp>
        <p:nvSpPr>
          <p:cNvPr id="2" name="Rectangle 1"/>
          <p:cNvSpPr/>
          <p:nvPr/>
        </p:nvSpPr>
        <p:spPr>
          <a:xfrm>
            <a:off x="7759945" y="2492268"/>
            <a:ext cx="3820277" cy="421654"/>
          </a:xfrm>
          <a:prstGeom prst="rect">
            <a:avLst/>
          </a:prstGeom>
        </p:spPr>
        <p:txBody>
          <a:bodyPr wrap="none">
            <a:spAutoFit/>
          </a:bodyPr>
          <a:lstStyle/>
          <a:p>
            <a:pPr algn="r" rtl="1">
              <a:lnSpc>
                <a:spcPct val="107000"/>
              </a:lnSpc>
              <a:spcAft>
                <a:spcPts val="800"/>
              </a:spcAft>
            </a:pPr>
            <a:r>
              <a:rPr lang="ar-SA" sz="2000" b="1"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صنعت چهارم تا چه میزان ارزشمند </a:t>
            </a:r>
            <a:r>
              <a:rPr lang="ar-SA" sz="2000" b="1"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است</a:t>
            </a:r>
            <a:r>
              <a:rPr lang="fa-IR" sz="2000" b="1"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a:t>
            </a:r>
            <a:endParaRPr lang="en-US" sz="2000" b="1" dirty="0">
              <a:solidFill>
                <a:schemeClr val="tx1">
                  <a:lumMod val="75000"/>
                  <a:lumOff val="25000"/>
                </a:schemeClr>
              </a:solidFill>
              <a:effectLst/>
              <a:latin typeface="Calibri" panose="020F0502020204030204" pitchFamily="34" charset="0"/>
              <a:ea typeface="Times New Roman" panose="02020603050405020304" pitchFamily="18" charset="0"/>
              <a:cs typeface="B Mitra" panose="00000400000000000000" pitchFamily="2" charset="-78"/>
            </a:endParaRPr>
          </a:p>
        </p:txBody>
      </p:sp>
      <p:sp>
        <p:nvSpPr>
          <p:cNvPr id="3" name="Rectangle 2"/>
          <p:cNvSpPr/>
          <p:nvPr/>
        </p:nvSpPr>
        <p:spPr>
          <a:xfrm>
            <a:off x="1158844" y="3175779"/>
            <a:ext cx="10421378" cy="1380378"/>
          </a:xfrm>
          <a:prstGeom prst="rect">
            <a:avLst/>
          </a:prstGeom>
        </p:spPr>
        <p:txBody>
          <a:bodyPr wrap="square">
            <a:spAutoFit/>
          </a:bodyPr>
          <a:lstStyle/>
          <a:p>
            <a:pPr algn="r" rtl="1">
              <a:lnSpc>
                <a:spcPct val="107000"/>
              </a:lnSpc>
              <a:spcAft>
                <a:spcPts val="800"/>
              </a:spcAft>
            </a:pPr>
            <a:r>
              <a:rPr lang="ar-SA"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بر اساس بررسی‌های صورت گرفته توسط </a:t>
            </a:r>
            <a:r>
              <a:rPr lang="en-GB"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KPMG</a:t>
            </a:r>
            <a:r>
              <a:rPr lang="ar-SA"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a:t>
            </a:r>
            <a:r>
              <a:rPr lang="ar-SA"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تا سال ۲۰۲۰ بازار تکنولوژی های کاربردی در صنعت چهارم از ارزش بالغ بر ۴ تریلیون دلار برخوردار خواهند بود.</a:t>
            </a:r>
            <a:endParaRPr lang="en-US"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endParaRPr>
          </a:p>
          <a:p>
            <a:pPr algn="r" rtl="1">
              <a:lnSpc>
                <a:spcPct val="107000"/>
              </a:lnSpc>
              <a:spcAft>
                <a:spcPts val="800"/>
              </a:spcAft>
            </a:pPr>
            <a:r>
              <a:rPr lang="ar-SA"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بر اساس گزارشی که اخیراً از جانب دولت انگلستان منتشر یافته استفاده از این تکنولوژی پیشرفته باعث سودآوری </a:t>
            </a:r>
            <a:r>
              <a:rPr lang="ar-SA"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بخش</a:t>
            </a:r>
            <a:r>
              <a:rPr lang="fa-IR"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 </a:t>
            </a:r>
            <a:r>
              <a:rPr lang="ar-SA" dirty="0" smtClean="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تولیدات </a:t>
            </a:r>
            <a:r>
              <a:rPr lang="ar-SA" dirty="0">
                <a:solidFill>
                  <a:schemeClr val="tx1">
                    <a:lumMod val="75000"/>
                    <a:lumOff val="25000"/>
                  </a:schemeClr>
                </a:solidFill>
                <a:latin typeface="Calibri" panose="020F0502020204030204" pitchFamily="34" charset="0"/>
                <a:ea typeface="Times New Roman" panose="02020603050405020304" pitchFamily="18" charset="0"/>
                <a:cs typeface="B Mitra" panose="00000400000000000000" pitchFamily="2" charset="-78"/>
              </a:rPr>
              <a:t>صنعتی به اندازه ۴۴۵ میلیون پوند خواهد شد و همچنین نزدیک به ۱۷۵ هزار شغل ایجاد خواهد کرد. </a:t>
            </a:r>
            <a:endParaRPr lang="en-US" dirty="0">
              <a:solidFill>
                <a:schemeClr val="tx1">
                  <a:lumMod val="75000"/>
                  <a:lumOff val="25000"/>
                </a:schemeClr>
              </a:solidFill>
              <a:effectLst/>
              <a:latin typeface="Calibri" panose="020F0502020204030204" pitchFamily="34" charset="0"/>
              <a:ea typeface="Times New Roman" panose="02020603050405020304" pitchFamily="18" charset="0"/>
              <a:cs typeface="B Mitra" panose="00000400000000000000" pitchFamily="2" charset="-78"/>
            </a:endParaRPr>
          </a:p>
        </p:txBody>
      </p:sp>
      <p:sp>
        <p:nvSpPr>
          <p:cNvPr id="4" name="Slide Number Placeholder 3"/>
          <p:cNvSpPr>
            <a:spLocks noGrp="1"/>
          </p:cNvSpPr>
          <p:nvPr>
            <p:ph type="sldNum" sz="quarter" idx="12"/>
          </p:nvPr>
        </p:nvSpPr>
        <p:spPr/>
        <p:txBody>
          <a:bodyPr/>
          <a:lstStyle/>
          <a:p>
            <a:fld id="{D8322B85-D71E-48EA-96E8-2A04F3F0AD50}" type="slidenum">
              <a:rPr lang="en-US" smtClean="0"/>
              <a:t>7</a:t>
            </a:fld>
            <a:endParaRPr lang="en-US"/>
          </a:p>
        </p:txBody>
      </p:sp>
    </p:spTree>
    <p:extLst>
      <p:ext uri="{BB962C8B-B14F-4D97-AF65-F5344CB8AC3E}">
        <p14:creationId xmlns:p14="http://schemas.microsoft.com/office/powerpoint/2010/main" val="34612593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322058" y="2134650"/>
            <a:ext cx="7607080" cy="4723350"/>
          </a:xfrm>
          <a:prstGeom prst="rect">
            <a:avLst/>
          </a:prstGeom>
        </p:spPr>
      </p:pic>
      <p:sp>
        <p:nvSpPr>
          <p:cNvPr id="6" name="Rectangle 5"/>
          <p:cNvSpPr/>
          <p:nvPr/>
        </p:nvSpPr>
        <p:spPr>
          <a:xfrm>
            <a:off x="4559080" y="1446682"/>
            <a:ext cx="7870479" cy="369332"/>
          </a:xfrm>
          <a:prstGeom prst="rect">
            <a:avLst/>
          </a:prstGeom>
        </p:spPr>
        <p:txBody>
          <a:bodyPr wrap="square">
            <a:spAutoFit/>
          </a:bodyPr>
          <a:lstStyle/>
          <a:p>
            <a:r>
              <a:rPr lang="fa-IR" b="1" dirty="0" smtClean="0">
                <a:solidFill>
                  <a:schemeClr val="tx1">
                    <a:lumMod val="65000"/>
                    <a:lumOff val="35000"/>
                  </a:schemeClr>
                </a:solidFill>
                <a:latin typeface="Arial" panose="020B0604020202020204" pitchFamily="34" charset="0"/>
                <a:cs typeface="Arial" panose="020B0604020202020204" pitchFamily="34" charset="0"/>
              </a:rPr>
              <a:t>چهارچوب عملکردی نسل چهارم انقلاب صنعتی و تکنولوژی هایی که در این نسل مشارکت دارند</a:t>
            </a:r>
            <a:endParaRPr lang="en-US" b="1"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4"/>
          <a:stretch>
            <a:fillRect/>
          </a:stretch>
        </p:blipFill>
        <p:spPr>
          <a:xfrm>
            <a:off x="0" y="0"/>
            <a:ext cx="6228784" cy="1128047"/>
          </a:xfrm>
          <a:prstGeom prst="rect">
            <a:avLst/>
          </a:prstGeom>
        </p:spPr>
      </p:pic>
      <p:sp>
        <p:nvSpPr>
          <p:cNvPr id="2" name="Slide Number Placeholder 1"/>
          <p:cNvSpPr>
            <a:spLocks noGrp="1"/>
          </p:cNvSpPr>
          <p:nvPr>
            <p:ph type="sldNum" sz="quarter" idx="12"/>
          </p:nvPr>
        </p:nvSpPr>
        <p:spPr/>
        <p:txBody>
          <a:bodyPr/>
          <a:lstStyle/>
          <a:p>
            <a:fld id="{D8322B85-D71E-48EA-96E8-2A04F3F0AD50}" type="slidenum">
              <a:rPr lang="en-US" smtClean="0"/>
              <a:t>8</a:t>
            </a:fld>
            <a:endParaRPr lang="en-US"/>
          </a:p>
        </p:txBody>
      </p:sp>
    </p:spTree>
    <p:extLst>
      <p:ext uri="{BB962C8B-B14F-4D97-AF65-F5344CB8AC3E}">
        <p14:creationId xmlns:p14="http://schemas.microsoft.com/office/powerpoint/2010/main" val="22177158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80246" y="2668415"/>
            <a:ext cx="8655065" cy="3770385"/>
          </a:xfrm>
          <a:prstGeom prst="rect">
            <a:avLst/>
          </a:prstGeom>
        </p:spPr>
      </p:pic>
      <p:sp>
        <p:nvSpPr>
          <p:cNvPr id="5" name="Title 1"/>
          <p:cNvSpPr>
            <a:spLocks noGrp="1"/>
          </p:cNvSpPr>
          <p:nvPr>
            <p:ph type="title"/>
          </p:nvPr>
        </p:nvSpPr>
        <p:spPr>
          <a:xfrm>
            <a:off x="6011500" y="1478749"/>
            <a:ext cx="2566657" cy="860400"/>
          </a:xfrm>
        </p:spPr>
        <p:txBody>
          <a:bodyPr>
            <a:normAutofit/>
          </a:bodyPr>
          <a:lstStyle/>
          <a:p>
            <a:r>
              <a:rPr lang="fa-IR" sz="3200" b="1" dirty="0" smtClean="0">
                <a:solidFill>
                  <a:schemeClr val="tx1">
                    <a:lumMod val="65000"/>
                    <a:lumOff val="35000"/>
                  </a:schemeClr>
                </a:solidFill>
                <a:latin typeface="Arial" panose="020B0604020202020204" pitchFamily="34" charset="0"/>
                <a:cs typeface="Arial" panose="020B0604020202020204" pitchFamily="34" charset="0"/>
              </a:rPr>
              <a:t>کارخانه هوشمند</a:t>
            </a:r>
            <a:endParaRPr lang="en-IN" sz="3200" b="1"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3"/>
          <a:stretch>
            <a:fillRect/>
          </a:stretch>
        </p:blipFill>
        <p:spPr>
          <a:xfrm>
            <a:off x="0" y="0"/>
            <a:ext cx="6228784" cy="1128047"/>
          </a:xfrm>
          <a:prstGeom prst="rect">
            <a:avLst/>
          </a:prstGeom>
        </p:spPr>
      </p:pic>
      <p:sp>
        <p:nvSpPr>
          <p:cNvPr id="2" name="Slide Number Placeholder 1"/>
          <p:cNvSpPr>
            <a:spLocks noGrp="1"/>
          </p:cNvSpPr>
          <p:nvPr>
            <p:ph type="sldNum" sz="quarter" idx="12"/>
          </p:nvPr>
        </p:nvSpPr>
        <p:spPr/>
        <p:txBody>
          <a:bodyPr/>
          <a:lstStyle/>
          <a:p>
            <a:fld id="{D8322B85-D71E-48EA-96E8-2A04F3F0AD50}" type="slidenum">
              <a:rPr lang="en-US" smtClean="0"/>
              <a:t>9</a:t>
            </a:fld>
            <a:endParaRPr lang="en-US"/>
          </a:p>
        </p:txBody>
      </p:sp>
    </p:spTree>
    <p:extLst>
      <p:ext uri="{BB962C8B-B14F-4D97-AF65-F5344CB8AC3E}">
        <p14:creationId xmlns:p14="http://schemas.microsoft.com/office/powerpoint/2010/main" val="6478777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1462</TotalTime>
  <Words>2966</Words>
  <Application>Microsoft Office PowerPoint</Application>
  <PresentationFormat>Widescreen</PresentationFormat>
  <Paragraphs>443</Paragraphs>
  <Slides>45</Slides>
  <Notes>16</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45</vt:i4>
      </vt:variant>
    </vt:vector>
  </HeadingPairs>
  <TitlesOfParts>
    <vt:vector size="59" baseType="lpstr">
      <vt:lpstr>2  Mitra</vt:lpstr>
      <vt:lpstr>Arial</vt:lpstr>
      <vt:lpstr>B Mitra</vt:lpstr>
      <vt:lpstr>Calibri</vt:lpstr>
      <vt:lpstr>Calibri Light</vt:lpstr>
      <vt:lpstr>CharterITCCom-Regular</vt:lpstr>
      <vt:lpstr>GhfwmdAdvTT5ada87cc</vt:lpstr>
      <vt:lpstr>Open Sans</vt:lpstr>
      <vt:lpstr>samim</vt:lpstr>
      <vt:lpstr>StqjfyAdvTTeeee58d9.B</vt:lpstr>
      <vt:lpstr>Times New Roman</vt:lpstr>
      <vt:lpstr>Wingdings</vt:lpstr>
      <vt:lpstr>XjbxnkAdvTT5ada87cc+fb</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کارخانه هوشمند</vt:lpstr>
      <vt:lpstr>مورد کاوی تحلیل فرایند در یکی از بزرگترین صنایع فولادی کشور</vt:lpstr>
      <vt:lpstr>A Vocabulary of Confusion  (Work in Progress)</vt:lpstr>
      <vt:lpstr>PowerPoint Presentation</vt:lpstr>
      <vt:lpstr>PowerPoint Presentation</vt:lpstr>
      <vt:lpstr>PowerPoint Presentation</vt:lpstr>
      <vt:lpstr>PowerPoint Presentation</vt:lpstr>
      <vt:lpstr>اینترنت اشیا و زمینه های تحلیلی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MRT</dc:creator>
  <cp:lastModifiedBy>TAMAP</cp:lastModifiedBy>
  <cp:revision>66</cp:revision>
  <dcterms:created xsi:type="dcterms:W3CDTF">2018-07-10T17:43:15Z</dcterms:created>
  <dcterms:modified xsi:type="dcterms:W3CDTF">2018-07-14T14:37:42Z</dcterms:modified>
</cp:coreProperties>
</file>