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slides/slide9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9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98.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5"/>
  </p:notesMasterIdLst>
  <p:sldIdLst>
    <p:sldId id="256" r:id="rId2"/>
    <p:sldId id="373" r:id="rId3"/>
    <p:sldId id="374" r:id="rId4"/>
    <p:sldId id="289" r:id="rId5"/>
    <p:sldId id="290" r:id="rId6"/>
    <p:sldId id="291" r:id="rId7"/>
    <p:sldId id="292" r:id="rId8"/>
    <p:sldId id="257" r:id="rId9"/>
    <p:sldId id="293" r:id="rId10"/>
    <p:sldId id="294" r:id="rId11"/>
    <p:sldId id="295" r:id="rId12"/>
    <p:sldId id="296" r:id="rId13"/>
    <p:sldId id="297" r:id="rId14"/>
    <p:sldId id="298" r:id="rId15"/>
    <p:sldId id="299" r:id="rId16"/>
    <p:sldId id="300" r:id="rId17"/>
    <p:sldId id="301" r:id="rId18"/>
    <p:sldId id="302" r:id="rId19"/>
    <p:sldId id="370" r:id="rId20"/>
    <p:sldId id="303" r:id="rId21"/>
    <p:sldId id="258" r:id="rId22"/>
    <p:sldId id="259" r:id="rId23"/>
    <p:sldId id="261" r:id="rId24"/>
    <p:sldId id="260" r:id="rId25"/>
    <p:sldId id="262" r:id="rId26"/>
    <p:sldId id="263" r:id="rId27"/>
    <p:sldId id="347" r:id="rId28"/>
    <p:sldId id="268" r:id="rId29"/>
    <p:sldId id="269" r:id="rId30"/>
    <p:sldId id="270" r:id="rId31"/>
    <p:sldId id="271" r:id="rId32"/>
    <p:sldId id="348" r:id="rId33"/>
    <p:sldId id="272" r:id="rId34"/>
    <p:sldId id="273" r:id="rId35"/>
    <p:sldId id="274" r:id="rId36"/>
    <p:sldId id="264" r:id="rId37"/>
    <p:sldId id="265" r:id="rId38"/>
    <p:sldId id="266" r:id="rId39"/>
    <p:sldId id="267" r:id="rId40"/>
    <p:sldId id="275" r:id="rId41"/>
    <p:sldId id="277" r:id="rId42"/>
    <p:sldId id="278" r:id="rId43"/>
    <p:sldId id="279" r:id="rId44"/>
    <p:sldId id="349" r:id="rId45"/>
    <p:sldId id="350" r:id="rId46"/>
    <p:sldId id="351" r:id="rId47"/>
    <p:sldId id="352" r:id="rId48"/>
    <p:sldId id="365" r:id="rId49"/>
    <p:sldId id="353" r:id="rId50"/>
    <p:sldId id="354" r:id="rId51"/>
    <p:sldId id="356" r:id="rId52"/>
    <p:sldId id="366" r:id="rId53"/>
    <p:sldId id="355" r:id="rId54"/>
    <p:sldId id="280" r:id="rId55"/>
    <p:sldId id="281" r:id="rId56"/>
    <p:sldId id="282" r:id="rId57"/>
    <p:sldId id="283" r:id="rId58"/>
    <p:sldId id="284" r:id="rId59"/>
    <p:sldId id="285" r:id="rId60"/>
    <p:sldId id="286" r:id="rId61"/>
    <p:sldId id="287" r:id="rId62"/>
    <p:sldId id="288" r:id="rId63"/>
    <p:sldId id="304" r:id="rId64"/>
    <p:sldId id="305" r:id="rId65"/>
    <p:sldId id="306" r:id="rId66"/>
    <p:sldId id="307" r:id="rId67"/>
    <p:sldId id="308" r:id="rId68"/>
    <p:sldId id="309" r:id="rId69"/>
    <p:sldId id="310" r:id="rId70"/>
    <p:sldId id="311" r:id="rId71"/>
    <p:sldId id="326" r:id="rId72"/>
    <p:sldId id="368" r:id="rId73"/>
    <p:sldId id="327" r:id="rId74"/>
    <p:sldId id="328" r:id="rId75"/>
    <p:sldId id="329" r:id="rId76"/>
    <p:sldId id="330" r:id="rId77"/>
    <p:sldId id="369" r:id="rId78"/>
    <p:sldId id="337" r:id="rId79"/>
    <p:sldId id="338" r:id="rId80"/>
    <p:sldId id="371" r:id="rId81"/>
    <p:sldId id="372" r:id="rId82"/>
    <p:sldId id="339" r:id="rId83"/>
    <p:sldId id="340" r:id="rId84"/>
    <p:sldId id="341" r:id="rId85"/>
    <p:sldId id="342" r:id="rId86"/>
    <p:sldId id="343" r:id="rId87"/>
    <p:sldId id="344" r:id="rId88"/>
    <p:sldId id="345" r:id="rId89"/>
    <p:sldId id="323" r:id="rId90"/>
    <p:sldId id="332" r:id="rId91"/>
    <p:sldId id="333" r:id="rId92"/>
    <p:sldId id="334" r:id="rId93"/>
    <p:sldId id="335" r:id="rId94"/>
    <p:sldId id="336" r:id="rId95"/>
    <p:sldId id="357" r:id="rId96"/>
    <p:sldId id="358" r:id="rId97"/>
    <p:sldId id="359" r:id="rId98"/>
    <p:sldId id="367" r:id="rId99"/>
    <p:sldId id="360" r:id="rId100"/>
    <p:sldId id="361" r:id="rId101"/>
    <p:sldId id="362" r:id="rId102"/>
    <p:sldId id="363" r:id="rId103"/>
    <p:sldId id="364" r:id="rId10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viewProps" Target="view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ableStyles" Target="tableStyles.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0BAFBE1-E0D6-405A-B0A1-9454EC35B6EC}" type="datetimeFigureOut">
              <a:rPr lang="en-US" smtClean="0"/>
              <a:pPr/>
              <a:t>9/21/2011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E55B00-4295-472C-9288-86854E67D36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9E0B261-7056-41E2-A926-AE9B95254AFD}"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7358E6-43AE-478D-A586-9D11D10D7F2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E0B261-7056-41E2-A926-AE9B95254AFD}"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7358E6-43AE-478D-A586-9D11D10D7F2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E0B261-7056-41E2-A926-AE9B95254AFD}"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7358E6-43AE-478D-A586-9D11D10D7F2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9E0B261-7056-41E2-A926-AE9B95254AFD}"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7358E6-43AE-478D-A586-9D11D10D7F2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E0B261-7056-41E2-A926-AE9B95254AFD}" type="datetimeFigureOut">
              <a:rPr lang="en-US" smtClean="0"/>
              <a:pPr/>
              <a:t>9/21/2011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7358E6-43AE-478D-A586-9D11D10D7F2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9E0B261-7056-41E2-A926-AE9B95254AFD}" type="datetimeFigureOut">
              <a:rPr lang="en-US" smtClean="0"/>
              <a:pPr/>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7358E6-43AE-478D-A586-9D11D10D7F2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9E0B261-7056-41E2-A926-AE9B95254AFD}" type="datetimeFigureOut">
              <a:rPr lang="en-US" smtClean="0"/>
              <a:pPr/>
              <a:t>9/21/2011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7358E6-43AE-478D-A586-9D11D10D7F2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9E0B261-7056-41E2-A926-AE9B95254AFD}" type="datetimeFigureOut">
              <a:rPr lang="en-US" smtClean="0"/>
              <a:pPr/>
              <a:t>9/21/2011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7358E6-43AE-478D-A586-9D11D10D7F2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E0B261-7056-41E2-A926-AE9B95254AFD}" type="datetimeFigureOut">
              <a:rPr lang="en-US" smtClean="0"/>
              <a:pPr/>
              <a:t>9/21/2011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7358E6-43AE-478D-A586-9D11D10D7F2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E0B261-7056-41E2-A926-AE9B95254AFD}" type="datetimeFigureOut">
              <a:rPr lang="en-US" smtClean="0"/>
              <a:pPr/>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7358E6-43AE-478D-A586-9D11D10D7F2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E0B261-7056-41E2-A926-AE9B95254AFD}" type="datetimeFigureOut">
              <a:rPr lang="en-US" smtClean="0"/>
              <a:pPr/>
              <a:t>9/21/2011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7358E6-43AE-478D-A586-9D11D10D7F2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E0B261-7056-41E2-A926-AE9B95254AFD}" type="datetimeFigureOut">
              <a:rPr lang="en-US" smtClean="0"/>
              <a:pPr/>
              <a:t>9/21/2011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7358E6-43AE-478D-A586-9D11D10D7F2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info@behroozafshar.com"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hyperlink" Target="mailto:info@behroozafshar.com" TargetMode="Externa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990599"/>
          </a:xfrm>
        </p:spPr>
        <p:txBody>
          <a:bodyPr>
            <a:normAutofit/>
          </a:bodyPr>
          <a:lstStyle/>
          <a:p>
            <a:r>
              <a:rPr lang="fa-IR" sz="3000" dirty="0" smtClean="0">
                <a:solidFill>
                  <a:srgbClr val="FF0000"/>
                </a:solidFill>
                <a:cs typeface="B Titr" pitchFamily="2" charset="-78"/>
              </a:rPr>
              <a:t>بازاریابی و کیفیت </a:t>
            </a:r>
            <a:r>
              <a:rPr lang="fa-IR" sz="3000" dirty="0" smtClean="0">
                <a:solidFill>
                  <a:srgbClr val="FF0000"/>
                </a:solidFill>
                <a:cs typeface="B Titr" pitchFamily="2" charset="-78"/>
              </a:rPr>
              <a:t>در خدمت افزایش فروش</a:t>
            </a:r>
            <a:endParaRPr lang="en-US" sz="3000" dirty="0">
              <a:solidFill>
                <a:srgbClr val="FF0000"/>
              </a:solidFill>
              <a:cs typeface="B Titr" pitchFamily="2" charset="-78"/>
            </a:endParaRPr>
          </a:p>
        </p:txBody>
      </p:sp>
      <p:sp>
        <p:nvSpPr>
          <p:cNvPr id="3" name="Subtitle 2"/>
          <p:cNvSpPr>
            <a:spLocks noGrp="1"/>
          </p:cNvSpPr>
          <p:nvPr>
            <p:ph type="subTitle" idx="1"/>
          </p:nvPr>
        </p:nvSpPr>
        <p:spPr>
          <a:xfrm>
            <a:off x="1371600" y="1524000"/>
            <a:ext cx="6400800" cy="4876800"/>
          </a:xfrm>
        </p:spPr>
        <p:txBody>
          <a:bodyPr>
            <a:normAutofit fontScale="92500" lnSpcReduction="10000"/>
          </a:bodyPr>
          <a:lstStyle/>
          <a:p>
            <a:pPr rtl="1"/>
            <a:r>
              <a:rPr lang="fa-IR" dirty="0" smtClean="0">
                <a:solidFill>
                  <a:schemeClr val="tx1"/>
                </a:solidFill>
                <a:cs typeface="B Titr" pitchFamily="2" charset="-78"/>
              </a:rPr>
              <a:t>گرد آورنده: بهروز افشار</a:t>
            </a:r>
          </a:p>
          <a:p>
            <a:pPr rtl="1"/>
            <a:r>
              <a:rPr lang="fa-IR" dirty="0" smtClean="0">
                <a:solidFill>
                  <a:schemeClr val="tx1"/>
                </a:solidFill>
                <a:cs typeface="B Titr" pitchFamily="2" charset="-78"/>
              </a:rPr>
              <a:t>مدرس ، سخنران و مشاور تکنیک های نوین بازاریابی و فروش نوین</a:t>
            </a:r>
          </a:p>
          <a:p>
            <a:pPr rtl="1"/>
            <a:r>
              <a:rPr lang="fa-IR" dirty="0" smtClean="0">
                <a:solidFill>
                  <a:schemeClr val="tx1"/>
                </a:solidFill>
                <a:cs typeface="B Titr" pitchFamily="2" charset="-78"/>
              </a:rPr>
              <a:t>طراح ذهنیت فروش در ایران</a:t>
            </a:r>
            <a:endParaRPr lang="en-US" dirty="0" smtClean="0">
              <a:solidFill>
                <a:schemeClr val="tx1"/>
              </a:solidFill>
              <a:cs typeface="B Titr" pitchFamily="2" charset="-78"/>
            </a:endParaRPr>
          </a:p>
          <a:p>
            <a:pPr rtl="1"/>
            <a:r>
              <a:rPr lang="en-US" sz="4800" b="1" dirty="0" smtClean="0">
                <a:solidFill>
                  <a:schemeClr val="tx1"/>
                </a:solidFill>
                <a:cs typeface="B Titr" pitchFamily="2" charset="-78"/>
              </a:rPr>
              <a:t>0912-3709332</a:t>
            </a:r>
          </a:p>
          <a:p>
            <a:pPr rtl="1"/>
            <a:r>
              <a:rPr lang="en-US" sz="4800" b="1" dirty="0" smtClean="0">
                <a:solidFill>
                  <a:schemeClr val="tx1"/>
                </a:solidFill>
                <a:cs typeface="B Titr" pitchFamily="2" charset="-78"/>
              </a:rPr>
              <a:t>88245421</a:t>
            </a:r>
          </a:p>
          <a:p>
            <a:pPr rtl="1"/>
            <a:r>
              <a:rPr lang="en-US" sz="4400" b="1" dirty="0" smtClean="0">
                <a:solidFill>
                  <a:schemeClr val="tx1"/>
                </a:solidFill>
                <a:cs typeface="B Titr" pitchFamily="2" charset="-78"/>
                <a:hlinkClick r:id="rId2"/>
              </a:rPr>
              <a:t>info@behroozafshar.com</a:t>
            </a:r>
            <a:endParaRPr lang="en-US" sz="4400" b="1" dirty="0" smtClean="0">
              <a:solidFill>
                <a:schemeClr val="tx1"/>
              </a:solidFill>
              <a:cs typeface="B Titr" pitchFamily="2" charset="-78"/>
            </a:endParaRPr>
          </a:p>
          <a:p>
            <a:pPr rtl="1"/>
            <a:r>
              <a:rPr lang="en-US" sz="4400" b="1" dirty="0" smtClean="0">
                <a:solidFill>
                  <a:schemeClr val="tx1"/>
                </a:solidFill>
                <a:cs typeface="B Titr" pitchFamily="2" charset="-78"/>
              </a:rPr>
              <a:t>www.behrooz-afshar.com</a:t>
            </a:r>
          </a:p>
          <a:p>
            <a:pPr rtl="1"/>
            <a:endParaRPr lang="en-US" dirty="0" smtClean="0">
              <a:solidFill>
                <a:schemeClr val="tx1"/>
              </a:solidFill>
            </a:endParaRPr>
          </a:p>
          <a:p>
            <a:pPr rtl="1"/>
            <a:endParaRPr lang="fa-IR" dirty="0" smtClean="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rtl="1"/>
            <a:r>
              <a:rPr lang="fa-IR" sz="9600" dirty="0" smtClean="0">
                <a:cs typeface="B Titr" pitchFamily="2" charset="-78"/>
              </a:rPr>
              <a:t>چگونه کیفیت را حفظ کنیم؟</a:t>
            </a:r>
            <a:endParaRPr lang="en-US" sz="9600" dirty="0">
              <a:cs typeface="B Titr" pitchFamily="2" charset="-78"/>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endParaRPr lang="fa-IR" sz="8800" dirty="0" smtClean="0">
              <a:cs typeface="B Titr" pitchFamily="2" charset="-78"/>
            </a:endParaRPr>
          </a:p>
          <a:p>
            <a:pPr algn="r" rtl="1">
              <a:buNone/>
            </a:pPr>
            <a:r>
              <a:rPr lang="fa-IR" sz="8800" smtClean="0">
                <a:cs typeface="B Titr" pitchFamily="2" charset="-78"/>
              </a:rPr>
              <a:t>   کارتان </a:t>
            </a:r>
            <a:r>
              <a:rPr lang="fa-IR" sz="8800" dirty="0" smtClean="0">
                <a:cs typeface="B Titr" pitchFamily="2" charset="-78"/>
              </a:rPr>
              <a:t>ساخته است</a:t>
            </a:r>
          </a:p>
          <a:p>
            <a:pPr algn="r" rtl="1">
              <a:buNone/>
            </a:pPr>
            <a:r>
              <a:rPr lang="fa-IR" sz="4000" dirty="0" smtClean="0">
                <a:cs typeface="B Titr" pitchFamily="2" charset="-78"/>
              </a:rPr>
              <a:t>                                                      (جک ولچ)</a:t>
            </a:r>
            <a:endParaRPr lang="en-US" sz="4000" dirty="0">
              <a:cs typeface="B Titr" pitchFamily="2" charset="-78"/>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rtl="1">
              <a:buNone/>
            </a:pPr>
            <a:r>
              <a:rPr lang="fa-IR" sz="7200" dirty="0" smtClean="0">
                <a:cs typeface="B Titr" pitchFamily="2" charset="-78"/>
              </a:rPr>
              <a:t>  </a:t>
            </a:r>
          </a:p>
          <a:p>
            <a:pPr algn="just" rtl="1">
              <a:buNone/>
            </a:pPr>
            <a:r>
              <a:rPr lang="fa-IR" sz="7200" dirty="0" smtClean="0">
                <a:cs typeface="B Titr" pitchFamily="2" charset="-78"/>
              </a:rPr>
              <a:t>به امید موفقیت های روز افزون همه شما عزیزان</a:t>
            </a:r>
            <a:endParaRPr lang="en-US" sz="7200" dirty="0">
              <a:cs typeface="B Titr" pitchFamily="2" charset="-78"/>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buNone/>
            </a:pPr>
            <a:r>
              <a:rPr lang="fa-IR" sz="8800" dirty="0" smtClean="0">
                <a:cs typeface="B Titr" pitchFamily="2" charset="-78"/>
              </a:rPr>
              <a:t>      دوستدارتان</a:t>
            </a:r>
          </a:p>
          <a:p>
            <a:pPr algn="r" rtl="1">
              <a:buNone/>
            </a:pPr>
            <a:r>
              <a:rPr lang="fa-IR" sz="8800" dirty="0" smtClean="0">
                <a:cs typeface="B Titr" pitchFamily="2" charset="-78"/>
              </a:rPr>
              <a:t>       بهروز افشار</a:t>
            </a:r>
            <a:endParaRPr lang="en-US" sz="8800" dirty="0">
              <a:cs typeface="B Titr" pitchFamily="2" charset="-78"/>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0"/>
            <a:ext cx="7772400" cy="990599"/>
          </a:xfrm>
        </p:spPr>
        <p:txBody>
          <a:bodyPr>
            <a:normAutofit fontScale="90000"/>
          </a:bodyPr>
          <a:lstStyle/>
          <a:p>
            <a:r>
              <a:rPr lang="fa-IR" dirty="0" smtClean="0">
                <a:solidFill>
                  <a:srgbClr val="FF0000"/>
                </a:solidFill>
                <a:cs typeface="B Titr" pitchFamily="2" charset="-78"/>
              </a:rPr>
              <a:t>بازاریابی  کیفیت در خدمت افزایش فروش</a:t>
            </a:r>
            <a:endParaRPr lang="en-US" dirty="0">
              <a:solidFill>
                <a:srgbClr val="FF0000"/>
              </a:solidFill>
              <a:cs typeface="B Titr" pitchFamily="2" charset="-78"/>
            </a:endParaRPr>
          </a:p>
        </p:txBody>
      </p:sp>
      <p:sp>
        <p:nvSpPr>
          <p:cNvPr id="3" name="Subtitle 2"/>
          <p:cNvSpPr>
            <a:spLocks noGrp="1"/>
          </p:cNvSpPr>
          <p:nvPr>
            <p:ph type="subTitle" idx="1"/>
          </p:nvPr>
        </p:nvSpPr>
        <p:spPr>
          <a:xfrm>
            <a:off x="1371600" y="1524000"/>
            <a:ext cx="6400800" cy="4876800"/>
          </a:xfrm>
        </p:spPr>
        <p:txBody>
          <a:bodyPr>
            <a:normAutofit fontScale="85000" lnSpcReduction="20000"/>
          </a:bodyPr>
          <a:lstStyle/>
          <a:p>
            <a:pPr rtl="1"/>
            <a:r>
              <a:rPr lang="fa-IR" dirty="0" smtClean="0">
                <a:solidFill>
                  <a:schemeClr val="tx1"/>
                </a:solidFill>
                <a:cs typeface="B Titr" pitchFamily="2" charset="-78"/>
              </a:rPr>
              <a:t>گرد آورنده: بهروز افشار</a:t>
            </a:r>
          </a:p>
          <a:p>
            <a:pPr rtl="1"/>
            <a:r>
              <a:rPr lang="fa-IR" dirty="0" smtClean="0">
                <a:solidFill>
                  <a:schemeClr val="tx1"/>
                </a:solidFill>
                <a:cs typeface="B Titr" pitchFamily="2" charset="-78"/>
              </a:rPr>
              <a:t>مدرس ، سخنران و مشاور تکنیک های نوین بازاریابی و فروش نوین</a:t>
            </a:r>
          </a:p>
          <a:p>
            <a:pPr rtl="1"/>
            <a:r>
              <a:rPr lang="fa-IR" dirty="0" smtClean="0">
                <a:solidFill>
                  <a:schemeClr val="tx1"/>
                </a:solidFill>
                <a:cs typeface="B Titr" pitchFamily="2" charset="-78"/>
              </a:rPr>
              <a:t>طراح ذهنیت فروش در ایران</a:t>
            </a:r>
            <a:endParaRPr lang="en-US" dirty="0" smtClean="0">
              <a:solidFill>
                <a:schemeClr val="tx1"/>
              </a:solidFill>
              <a:cs typeface="B Titr" pitchFamily="2" charset="-78"/>
            </a:endParaRPr>
          </a:p>
          <a:p>
            <a:pPr rtl="1"/>
            <a:r>
              <a:rPr lang="en-US" sz="7100" b="1" dirty="0" smtClean="0">
                <a:solidFill>
                  <a:schemeClr val="tx1"/>
                </a:solidFill>
                <a:cs typeface="B Titr" pitchFamily="2" charset="-78"/>
              </a:rPr>
              <a:t>0912-3709332</a:t>
            </a:r>
          </a:p>
          <a:p>
            <a:pPr rtl="1"/>
            <a:r>
              <a:rPr lang="en-US" sz="9500" b="1" dirty="0" smtClean="0">
                <a:solidFill>
                  <a:schemeClr val="tx1"/>
                </a:solidFill>
                <a:cs typeface="B Titr" pitchFamily="2" charset="-78"/>
              </a:rPr>
              <a:t>88245421</a:t>
            </a:r>
          </a:p>
          <a:p>
            <a:pPr rtl="1"/>
            <a:r>
              <a:rPr lang="en-US" sz="4400" b="1" dirty="0" smtClean="0">
                <a:solidFill>
                  <a:schemeClr val="tx1"/>
                </a:solidFill>
                <a:cs typeface="B Titr" pitchFamily="2" charset="-78"/>
                <a:hlinkClick r:id="rId2"/>
              </a:rPr>
              <a:t>info@behroozafshar.com</a:t>
            </a:r>
            <a:endParaRPr lang="en-US" sz="4400" b="1" dirty="0" smtClean="0">
              <a:solidFill>
                <a:schemeClr val="tx1"/>
              </a:solidFill>
              <a:cs typeface="B Titr" pitchFamily="2" charset="-78"/>
            </a:endParaRPr>
          </a:p>
          <a:p>
            <a:pPr rtl="1"/>
            <a:r>
              <a:rPr lang="en-US" sz="4400" b="1" dirty="0" smtClean="0">
                <a:solidFill>
                  <a:schemeClr val="tx1"/>
                </a:solidFill>
                <a:cs typeface="B Titr" pitchFamily="2" charset="-78"/>
              </a:rPr>
              <a:t>www.behrooz-afshar.com</a:t>
            </a:r>
          </a:p>
          <a:p>
            <a:pPr rtl="1"/>
            <a:endParaRPr lang="en-US" dirty="0" smtClean="0">
              <a:solidFill>
                <a:schemeClr val="tx1"/>
              </a:solidFill>
            </a:endParaRPr>
          </a:p>
          <a:p>
            <a:pPr rtl="1"/>
            <a:endParaRPr lang="fa-IR" dirty="0" smtClean="0">
              <a:solidFill>
                <a:schemeClr val="tx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buNone/>
            </a:pPr>
            <a:r>
              <a:rPr lang="fa-IR" sz="9600" dirty="0" smtClean="0">
                <a:cs typeface="B Titr" pitchFamily="2" charset="-78"/>
              </a:rPr>
              <a:t>  رابطه کیفیت با هزینه در چیست؟</a:t>
            </a:r>
            <a:endParaRPr lang="en-US" sz="9600" dirty="0">
              <a:cs typeface="B Titr" pitchFamily="2" charset="-7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r>
              <a:rPr lang="fa-IR" sz="8000" dirty="0" smtClean="0">
                <a:cs typeface="B Titr" pitchFamily="2" charset="-78"/>
              </a:rPr>
              <a:t>آیا میتوان کیفیت را به صورت نامحدود توسعه داد؟</a:t>
            </a:r>
            <a:endParaRPr lang="en-US" sz="8000" dirty="0">
              <a:cs typeface="B Titr" pitchFamily="2"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r>
              <a:rPr lang="fa-IR" sz="7200" dirty="0" smtClean="0">
                <a:cs typeface="B Titr" pitchFamily="2" charset="-78"/>
              </a:rPr>
              <a:t>عوامل باز دارنده بهبود کیفیت تا سطوح بالا تر کدامند؟</a:t>
            </a:r>
            <a:endParaRPr lang="en-US" sz="7200" dirty="0">
              <a:cs typeface="B Titr" pitchFamily="2" charset="-7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r>
              <a:rPr lang="fa-IR" sz="6600" dirty="0" smtClean="0">
                <a:cs typeface="B Titr" pitchFamily="2" charset="-78"/>
              </a:rPr>
              <a:t>چگونه بهبود کیفیت در خدمت فروش و فروش در خدمت  بهبود کیفیت قرار میگیرد؟</a:t>
            </a:r>
            <a:endParaRPr lang="en-US" sz="6600" dirty="0">
              <a:cs typeface="B Titr" pitchFamily="2" charset="-7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r>
              <a:rPr lang="fa-IR" sz="6000" dirty="0" smtClean="0">
                <a:cs typeface="B Titr" pitchFamily="2" charset="-78"/>
              </a:rPr>
              <a:t>کیفیت در سازمان ما چگونه تعریف میشود؟</a:t>
            </a:r>
          </a:p>
          <a:p>
            <a:pPr algn="r" rtl="1"/>
            <a:r>
              <a:rPr lang="fa-IR" sz="6000" dirty="0" smtClean="0">
                <a:cs typeface="B Titr" pitchFamily="2" charset="-78"/>
              </a:rPr>
              <a:t>نقش رقیب در این میان چیست؟</a:t>
            </a:r>
            <a:endParaRPr lang="en-US" sz="6000" dirty="0">
              <a:cs typeface="B Titr" pitchFamily="2" charset="-7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r>
              <a:rPr lang="fa-IR" sz="5400" dirty="0" smtClean="0">
                <a:cs typeface="B Titr" pitchFamily="2" charset="-78"/>
              </a:rPr>
              <a:t>آیا کیفیت قابل کپی برداری است؟</a:t>
            </a:r>
          </a:p>
          <a:p>
            <a:pPr algn="r" rtl="1"/>
            <a:r>
              <a:rPr lang="fa-IR" sz="5400" dirty="0" smtClean="0">
                <a:cs typeface="B Titr" pitchFamily="2" charset="-78"/>
              </a:rPr>
              <a:t>کدام بخش از بهبود کیفیت از کپی برداری رقیب در امان است؟</a:t>
            </a:r>
            <a:endParaRPr lang="en-US" sz="5400" dirty="0">
              <a:cs typeface="B Titr" pitchFamily="2" charset="-7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rtl="1"/>
            <a:r>
              <a:rPr lang="fa-IR" sz="6600" dirty="0" smtClean="0">
                <a:cs typeface="B Titr" pitchFamily="2" charset="-78"/>
              </a:rPr>
              <a:t>برنامه ریزی بهبود کیفیت چیست و چگونه ایجاد میشود؟</a:t>
            </a:r>
            <a:endParaRPr lang="en-US" sz="6600" dirty="0">
              <a:cs typeface="B Titr" pitchFamily="2" charset="-7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r>
              <a:rPr lang="fa-IR" sz="6000" dirty="0" smtClean="0">
                <a:cs typeface="B Titr" pitchFamily="2" charset="-78"/>
              </a:rPr>
              <a:t>آیا بهبود کیفیت یک اتفاق است و یا بر اصل سبب و اثر استوار است؟</a:t>
            </a:r>
            <a:endParaRPr lang="en-US" sz="6000" dirty="0">
              <a:cs typeface="B Titr" pitchFamily="2" charset="-7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r" rtl="1">
              <a:buNone/>
            </a:pPr>
            <a:r>
              <a:rPr lang="fa-IR" dirty="0" smtClean="0"/>
              <a:t>          </a:t>
            </a:r>
            <a:r>
              <a:rPr lang="fa-IR" dirty="0" smtClean="0">
                <a:cs typeface="B Titr" pitchFamily="2" charset="-78"/>
              </a:rPr>
              <a:t>کیفیت از دیدگاه مصرف کننده(مشتری)</a:t>
            </a:r>
          </a:p>
          <a:p>
            <a:pPr algn="r" rtl="1">
              <a:buNone/>
            </a:pPr>
            <a:r>
              <a:rPr lang="fa-IR" dirty="0" smtClean="0">
                <a:cs typeface="B Titr" pitchFamily="2" charset="-78"/>
              </a:rPr>
              <a:t>          </a:t>
            </a:r>
          </a:p>
          <a:p>
            <a:pPr algn="r" rtl="1">
              <a:buNone/>
            </a:pPr>
            <a:endParaRPr lang="fa-IR" dirty="0" smtClean="0"/>
          </a:p>
          <a:p>
            <a:pPr algn="r" rtl="1">
              <a:buNone/>
            </a:pPr>
            <a:endParaRPr lang="fa-IR" dirty="0" smtClean="0"/>
          </a:p>
          <a:p>
            <a:pPr algn="r" rtl="1">
              <a:buNone/>
            </a:pPr>
            <a:r>
              <a:rPr lang="fa-IR" dirty="0" smtClean="0"/>
              <a:t>                            </a:t>
            </a:r>
          </a:p>
          <a:p>
            <a:pPr algn="r" rtl="1">
              <a:buNone/>
            </a:pPr>
            <a:r>
              <a:rPr lang="fa-IR" dirty="0" smtClean="0"/>
              <a:t>                   </a:t>
            </a:r>
            <a:r>
              <a:rPr lang="fa-IR" dirty="0" smtClean="0">
                <a:cs typeface="B Titr" pitchFamily="2" charset="-78"/>
              </a:rPr>
              <a:t>کیفیت از دیدگاه تولید کننده</a:t>
            </a:r>
          </a:p>
          <a:p>
            <a:pPr algn="r" rtl="1">
              <a:buNone/>
            </a:pPr>
            <a:r>
              <a:rPr lang="fa-IR" dirty="0" smtClean="0"/>
              <a:t>         </a:t>
            </a:r>
            <a:r>
              <a:rPr lang="fa-IR" dirty="0" smtClean="0">
                <a:cs typeface="B Titr" pitchFamily="2" charset="-78"/>
              </a:rPr>
              <a:t>رضایت مشتری</a:t>
            </a:r>
          </a:p>
          <a:p>
            <a:pPr algn="r" rtl="1">
              <a:buNone/>
            </a:pPr>
            <a:r>
              <a:rPr lang="fa-IR" dirty="0" smtClean="0">
                <a:cs typeface="B Titr" pitchFamily="2" charset="-78"/>
              </a:rPr>
              <a:t>                            </a:t>
            </a:r>
            <a:endParaRPr lang="en-US" dirty="0">
              <a:cs typeface="B Titr" pitchFamily="2" charset="-78"/>
            </a:endParaRPr>
          </a:p>
        </p:txBody>
      </p:sp>
      <p:sp>
        <p:nvSpPr>
          <p:cNvPr id="4" name="Rectangle 3"/>
          <p:cNvSpPr/>
          <p:nvPr/>
        </p:nvSpPr>
        <p:spPr>
          <a:xfrm>
            <a:off x="914400" y="2667000"/>
            <a:ext cx="1676400" cy="1219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600" dirty="0" smtClean="0">
                <a:cs typeface="B Titr" pitchFamily="2" charset="-78"/>
              </a:rPr>
              <a:t>کارخانه</a:t>
            </a:r>
            <a:endParaRPr lang="en-US" sz="3600" dirty="0">
              <a:cs typeface="B Titr" pitchFamily="2" charset="-78"/>
            </a:endParaRPr>
          </a:p>
        </p:txBody>
      </p:sp>
      <p:sp>
        <p:nvSpPr>
          <p:cNvPr id="5" name="Right Arrow 4"/>
          <p:cNvSpPr/>
          <p:nvPr/>
        </p:nvSpPr>
        <p:spPr>
          <a:xfrm>
            <a:off x="2667000" y="29718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3810000" y="2743200"/>
            <a:ext cx="18288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cs typeface="B Titr" pitchFamily="2" charset="-78"/>
              </a:rPr>
              <a:t>محصول با کیفیت صنعتی</a:t>
            </a:r>
            <a:endParaRPr lang="en-US" dirty="0">
              <a:cs typeface="B Titr" pitchFamily="2" charset="-78"/>
            </a:endParaRPr>
          </a:p>
        </p:txBody>
      </p:sp>
      <p:sp>
        <p:nvSpPr>
          <p:cNvPr id="7" name="Right Arrow 6"/>
          <p:cNvSpPr/>
          <p:nvPr/>
        </p:nvSpPr>
        <p:spPr>
          <a:xfrm>
            <a:off x="5791200" y="2971800"/>
            <a:ext cx="381000"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248400" y="2743200"/>
            <a:ext cx="11430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cs typeface="B Titr" pitchFamily="2" charset="-78"/>
              </a:rPr>
              <a:t>مصرف کننده</a:t>
            </a:r>
            <a:endParaRPr lang="en-US" dirty="0">
              <a:cs typeface="B Titr" pitchFamily="2" charset="-78"/>
            </a:endParaRPr>
          </a:p>
        </p:txBody>
      </p:sp>
      <p:sp>
        <p:nvSpPr>
          <p:cNvPr id="9" name="Curved Up Arrow 8"/>
          <p:cNvSpPr/>
          <p:nvPr/>
        </p:nvSpPr>
        <p:spPr>
          <a:xfrm rot="16200000">
            <a:off x="6934200" y="2133600"/>
            <a:ext cx="1735836" cy="669036"/>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Curved Left Arrow 9"/>
          <p:cNvSpPr/>
          <p:nvPr/>
        </p:nvSpPr>
        <p:spPr>
          <a:xfrm>
            <a:off x="7543800" y="3505200"/>
            <a:ext cx="731520" cy="159715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Down Arrow 10"/>
          <p:cNvSpPr/>
          <p:nvPr/>
        </p:nvSpPr>
        <p:spPr>
          <a:xfrm>
            <a:off x="4572000" y="3733800"/>
            <a:ext cx="484632"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حدیثی از حضرت رسول (ص )</a:t>
            </a:r>
            <a:endParaRPr lang="en-US" dirty="0">
              <a:cs typeface="B Titr" pitchFamily="2" charset="-78"/>
            </a:endParaRPr>
          </a:p>
        </p:txBody>
      </p:sp>
      <p:sp>
        <p:nvSpPr>
          <p:cNvPr id="3" name="Content Placeholder 2"/>
          <p:cNvSpPr>
            <a:spLocks noGrp="1"/>
          </p:cNvSpPr>
          <p:nvPr>
            <p:ph idx="1"/>
          </p:nvPr>
        </p:nvSpPr>
        <p:spPr/>
        <p:txBody>
          <a:bodyPr/>
          <a:lstStyle/>
          <a:p>
            <a:pPr algn="r" rtl="1">
              <a:buNone/>
            </a:pPr>
            <a:r>
              <a:rPr lang="fa-IR" dirty="0" smtClean="0">
                <a:cs typeface="B Titr" pitchFamily="2" charset="-78"/>
              </a:rPr>
              <a:t>    </a:t>
            </a:r>
          </a:p>
          <a:p>
            <a:pPr algn="r" rtl="1">
              <a:buNone/>
            </a:pPr>
            <a:endParaRPr lang="fa-IR" dirty="0" smtClean="0">
              <a:cs typeface="B Titr" pitchFamily="2" charset="-78"/>
            </a:endParaRPr>
          </a:p>
          <a:p>
            <a:pPr algn="r" rtl="1">
              <a:buNone/>
            </a:pPr>
            <a:r>
              <a:rPr lang="fa-IR" dirty="0" smtClean="0">
                <a:cs typeface="B Titr" pitchFamily="2" charset="-78"/>
              </a:rPr>
              <a:t>خداوند دوست دارد اگر کسی کاری را انجام میدهد آن را به درستی انجام دهد.</a:t>
            </a:r>
            <a:endParaRPr lang="en-US" dirty="0">
              <a:cs typeface="B Titr" pitchFamily="2" charset="-7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fa-IR" dirty="0" smtClean="0">
                <a:cs typeface="B Titr" pitchFamily="2" charset="-78"/>
              </a:rPr>
              <a:t>کیفیت ، در عین حالی که واژه رایج و آشنایی است ولی تفاسیر گوناگونی از آن میرود که لازم است در هر سازمانی تعریف توافق شده از کیفیت برای افراد روشن شود</a:t>
            </a:r>
          </a:p>
          <a:p>
            <a:pPr algn="r" rtl="1"/>
            <a:r>
              <a:rPr lang="fa-IR" dirty="0" smtClean="0">
                <a:cs typeface="B Titr" pitchFamily="2" charset="-78"/>
              </a:rPr>
              <a:t>مفهوم کیفیت ریشه در کار متخصصان صنعتی دارد. اهمیت کیفیت در سالهای 1940 و 1950 مورد توجه قرار گرفت. اول در بخش تولید و بعد در بخشهای خدماتی کاربرد یافت.</a:t>
            </a:r>
            <a:endParaRPr lang="en-US" dirty="0">
              <a:cs typeface="B Titr" pitchFamily="2" charset="-78"/>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نگاه سازمان ها به کیفیت</a:t>
            </a:r>
            <a:endParaRPr lang="en-US" dirty="0">
              <a:cs typeface="B Titr" pitchFamily="2" charset="-78"/>
            </a:endParaRPr>
          </a:p>
        </p:txBody>
      </p:sp>
      <p:sp>
        <p:nvSpPr>
          <p:cNvPr id="3" name="Content Placeholder 2"/>
          <p:cNvSpPr>
            <a:spLocks noGrp="1"/>
          </p:cNvSpPr>
          <p:nvPr>
            <p:ph idx="1"/>
          </p:nvPr>
        </p:nvSpPr>
        <p:spPr/>
        <p:txBody>
          <a:bodyPr/>
          <a:lstStyle/>
          <a:p>
            <a:pPr algn="r" rtl="1"/>
            <a:endParaRPr lang="fa-IR" dirty="0" smtClean="0">
              <a:cs typeface="B Titr" pitchFamily="2" charset="-78"/>
            </a:endParaRPr>
          </a:p>
          <a:p>
            <a:pPr algn="r" rtl="1"/>
            <a:r>
              <a:rPr lang="fa-IR" dirty="0" smtClean="0">
                <a:cs typeface="B Titr" pitchFamily="2" charset="-78"/>
              </a:rPr>
              <a:t>آگاهی مشتریان نسبت به تنوع و کیفیت محصولات و رقابت فشرده بین شرکت ها ، باعث شده است تا سازمان ها به کیفیت برتر و قیمت منطقی تر به عنوان عامل سرنوشت ساز ادامه حیات در بازار جهانی بنگرند.</a:t>
            </a:r>
            <a:endParaRPr lang="en-US" dirty="0">
              <a:cs typeface="B Titr" pitchFamily="2" charset="-78"/>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آنچه امروز سازمان ها را تهدید میکند</a:t>
            </a:r>
            <a:endParaRPr lang="en-US" dirty="0">
              <a:cs typeface="B Titr" pitchFamily="2" charset="-78"/>
            </a:endParaRPr>
          </a:p>
        </p:txBody>
      </p:sp>
      <p:sp>
        <p:nvSpPr>
          <p:cNvPr id="3" name="Content Placeholder 2"/>
          <p:cNvSpPr>
            <a:spLocks noGrp="1"/>
          </p:cNvSpPr>
          <p:nvPr>
            <p:ph idx="1"/>
          </p:nvPr>
        </p:nvSpPr>
        <p:spPr/>
        <p:txBody>
          <a:bodyPr/>
          <a:lstStyle/>
          <a:p>
            <a:pPr algn="r" rtl="1"/>
            <a:r>
              <a:rPr lang="fa-IR" dirty="0" smtClean="0">
                <a:cs typeface="B Titr" pitchFamily="2" charset="-78"/>
              </a:rPr>
              <a:t>محیط پویا و پیچیده بازار</a:t>
            </a:r>
          </a:p>
          <a:p>
            <a:pPr algn="r" rtl="1"/>
            <a:r>
              <a:rPr lang="fa-IR" dirty="0" smtClean="0">
                <a:cs typeface="B Titr" pitchFamily="2" charset="-78"/>
              </a:rPr>
              <a:t>رقابت شدید</a:t>
            </a:r>
          </a:p>
          <a:p>
            <a:pPr algn="r" rtl="1"/>
            <a:r>
              <a:rPr lang="fa-IR" dirty="0" smtClean="0">
                <a:cs typeface="B Titr" pitchFamily="2" charset="-78"/>
              </a:rPr>
              <a:t>چرخه کوتاه محصول</a:t>
            </a:r>
          </a:p>
          <a:p>
            <a:pPr algn="r" rtl="1"/>
            <a:r>
              <a:rPr lang="fa-IR" dirty="0" smtClean="0">
                <a:cs typeface="B Titr" pitchFamily="2" charset="-78"/>
              </a:rPr>
              <a:t>دوره سریع رسیدن به مرحله افول</a:t>
            </a:r>
            <a:endParaRPr lang="en-US" dirty="0">
              <a:cs typeface="B Titr" pitchFamily="2" charset="-78"/>
            </a:endParaRPr>
          </a:p>
        </p:txBody>
      </p:sp>
      <p:sp>
        <p:nvSpPr>
          <p:cNvPr id="4" name="Oval 3"/>
          <p:cNvSpPr/>
          <p:nvPr/>
        </p:nvSpPr>
        <p:spPr>
          <a:xfrm>
            <a:off x="533400" y="4191000"/>
            <a:ext cx="7696200" cy="22860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400" dirty="0" smtClean="0">
                <a:solidFill>
                  <a:srgbClr val="FFFF00"/>
                </a:solidFill>
                <a:cs typeface="B Titr" pitchFamily="2" charset="-78"/>
              </a:rPr>
              <a:t>کیفیت سلاحی رقابتی است که دوام بیشتر سازمان را تضمین میکند. مدیران تولید عملیات و به ویژه.مدیران کیفیت ، خالق این سلاح هستند.</a:t>
            </a:r>
            <a:endParaRPr lang="en-US" sz="2400" dirty="0">
              <a:solidFill>
                <a:srgbClr val="FFFF00"/>
              </a:solidFill>
              <a:cs typeface="B Titr" pitchFamily="2" charset="-7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کیفیت به تعریف انجمن کنترل کیفیت آمریکا</a:t>
            </a:r>
            <a:endParaRPr lang="en-US" dirty="0">
              <a:cs typeface="B Titr" pitchFamily="2" charset="-78"/>
            </a:endParaRPr>
          </a:p>
        </p:txBody>
      </p:sp>
      <p:sp>
        <p:nvSpPr>
          <p:cNvPr id="3" name="Content Placeholder 2"/>
          <p:cNvSpPr>
            <a:spLocks noGrp="1"/>
          </p:cNvSpPr>
          <p:nvPr>
            <p:ph idx="1"/>
          </p:nvPr>
        </p:nvSpPr>
        <p:spPr/>
        <p:txBody>
          <a:bodyPr/>
          <a:lstStyle/>
          <a:p>
            <a:pPr algn="r" rtl="1"/>
            <a:endParaRPr lang="fa-IR" dirty="0" smtClean="0">
              <a:cs typeface="B Titr" pitchFamily="2" charset="-78"/>
            </a:endParaRPr>
          </a:p>
          <a:p>
            <a:pPr algn="r" rtl="1"/>
            <a:endParaRPr lang="fa-IR" dirty="0">
              <a:cs typeface="B Titr" pitchFamily="2" charset="-78"/>
            </a:endParaRPr>
          </a:p>
          <a:p>
            <a:pPr algn="r" rtl="1"/>
            <a:r>
              <a:rPr lang="fa-IR" dirty="0" smtClean="0">
                <a:cs typeface="B Titr" pitchFamily="2" charset="-78"/>
              </a:rPr>
              <a:t>مجموعه ویژگی ها و خصوصیات یک کالا یا خدمات که  بتواند نیاز های آشکار و پنهان خریدار را تأمین نماید.</a:t>
            </a:r>
            <a:endParaRPr lang="en-US" dirty="0">
              <a:cs typeface="B Titr" pitchFamily="2" charset="-78"/>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کیفیت وکیفیت بالا</a:t>
            </a:r>
            <a:endParaRPr lang="en-US" dirty="0">
              <a:cs typeface="B Titr" pitchFamily="2" charset="-78"/>
            </a:endParaRPr>
          </a:p>
        </p:txBody>
      </p:sp>
      <p:sp>
        <p:nvSpPr>
          <p:cNvPr id="3" name="Content Placeholder 2"/>
          <p:cNvSpPr>
            <a:spLocks noGrp="1"/>
          </p:cNvSpPr>
          <p:nvPr>
            <p:ph idx="1"/>
          </p:nvPr>
        </p:nvSpPr>
        <p:spPr/>
        <p:txBody>
          <a:bodyPr/>
          <a:lstStyle/>
          <a:p>
            <a:pPr algn="r" rtl="1"/>
            <a:endParaRPr lang="fa-IR" dirty="0" smtClean="0">
              <a:cs typeface="B Titr" pitchFamily="2" charset="-78"/>
            </a:endParaRPr>
          </a:p>
          <a:p>
            <a:pPr algn="r" rtl="1"/>
            <a:r>
              <a:rPr lang="fa-IR" dirty="0" smtClean="0">
                <a:cs typeface="B Titr" pitchFamily="2" charset="-78"/>
              </a:rPr>
              <a:t>اگر شرکت بتواند کالاها و خدماتی را ارائه دهد که نیاز ها و خواسته ها و انتظارات مشتری را تأمین کند دارای کیفیت لازم است. شرکتی که در بیشتر زمان ها، بیشترین نیاز های مشتریان را تأمین کند دارای کیفیت بالا خواهد بود.</a:t>
            </a:r>
            <a:endParaRPr lang="en-US" dirty="0">
              <a:cs typeface="B Titr" pitchFamily="2" charset="-78"/>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cs typeface="B Titr" pitchFamily="2" charset="-78"/>
              </a:rPr>
              <a:t>تعریف کیفیت از دی</a:t>
            </a:r>
            <a:r>
              <a:rPr lang="fa-IR" dirty="0">
                <a:cs typeface="B Titr" pitchFamily="2" charset="-78"/>
              </a:rPr>
              <a:t>د</a:t>
            </a:r>
            <a:r>
              <a:rPr lang="fa-IR" dirty="0" smtClean="0">
                <a:cs typeface="B Titr" pitchFamily="2" charset="-78"/>
              </a:rPr>
              <a:t>گاه</a:t>
            </a:r>
            <a:r>
              <a:rPr lang="en-US" b="1" dirty="0" smtClean="0">
                <a:cs typeface="B Titr" pitchFamily="2" charset="-78"/>
              </a:rPr>
              <a:t>TQM</a:t>
            </a:r>
            <a:r>
              <a:rPr lang="fa-IR" dirty="0" smtClean="0">
                <a:cs typeface="B Titr" pitchFamily="2" charset="-78"/>
              </a:rPr>
              <a:t> </a:t>
            </a:r>
            <a:endParaRPr lang="en-US" dirty="0">
              <a:cs typeface="B Titr" pitchFamily="2" charset="-78"/>
            </a:endParaRPr>
          </a:p>
        </p:txBody>
      </p:sp>
      <p:sp>
        <p:nvSpPr>
          <p:cNvPr id="3" name="Content Placeholder 2"/>
          <p:cNvSpPr>
            <a:spLocks noGrp="1"/>
          </p:cNvSpPr>
          <p:nvPr>
            <p:ph idx="1"/>
          </p:nvPr>
        </p:nvSpPr>
        <p:spPr/>
        <p:txBody>
          <a:bodyPr/>
          <a:lstStyle/>
          <a:p>
            <a:pPr algn="r" rtl="1"/>
            <a:endParaRPr lang="fa-IR" dirty="0" smtClean="0">
              <a:cs typeface="B Titr" pitchFamily="2" charset="-78"/>
            </a:endParaRPr>
          </a:p>
          <a:p>
            <a:pPr algn="r" rtl="1"/>
            <a:r>
              <a:rPr lang="fa-IR" dirty="0" smtClean="0">
                <a:cs typeface="B Titr" pitchFamily="2" charset="-78"/>
              </a:rPr>
              <a:t>در مفاهیم مدیریت کیفیت جامع ، بر آوردن خواسته های  بالقوه و یا بالفعل مشتریان به طور کامل تعریف میشود.</a:t>
            </a:r>
            <a:endParaRPr lang="en-US" dirty="0">
              <a:cs typeface="B Titr" pitchFamily="2" charset="-78"/>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مدیریت کیفیت چیست؟</a:t>
            </a:r>
            <a:endParaRPr lang="en-US" dirty="0">
              <a:cs typeface="B Titr" pitchFamily="2" charset="-78"/>
            </a:endParaRPr>
          </a:p>
        </p:txBody>
      </p:sp>
      <p:sp>
        <p:nvSpPr>
          <p:cNvPr id="3" name="Content Placeholder 2"/>
          <p:cNvSpPr>
            <a:spLocks noGrp="1"/>
          </p:cNvSpPr>
          <p:nvPr>
            <p:ph idx="1"/>
          </p:nvPr>
        </p:nvSpPr>
        <p:spPr/>
        <p:txBody>
          <a:bodyPr/>
          <a:lstStyle/>
          <a:p>
            <a:pPr algn="r" rtl="1"/>
            <a:endParaRPr lang="fa-IR" dirty="0" smtClean="0">
              <a:cs typeface="B Titr" pitchFamily="2" charset="-78"/>
            </a:endParaRPr>
          </a:p>
          <a:p>
            <a:pPr algn="r" rtl="1"/>
            <a:endParaRPr lang="fa-IR" dirty="0">
              <a:cs typeface="B Titr" pitchFamily="2" charset="-78"/>
            </a:endParaRPr>
          </a:p>
          <a:p>
            <a:pPr algn="r" rtl="1"/>
            <a:endParaRPr lang="fa-IR" dirty="0" smtClean="0">
              <a:cs typeface="B Titr" pitchFamily="2" charset="-78"/>
            </a:endParaRPr>
          </a:p>
          <a:p>
            <a:pPr algn="r" rtl="1"/>
            <a:r>
              <a:rPr lang="fa-IR" dirty="0">
                <a:cs typeface="B Titr" pitchFamily="2" charset="-78"/>
              </a:rPr>
              <a:t> </a:t>
            </a:r>
            <a:r>
              <a:rPr lang="fa-IR" dirty="0" smtClean="0">
                <a:cs typeface="B Titr" pitchFamily="2" charset="-78"/>
              </a:rPr>
              <a:t>          مدیریت کیفیت یک دید گاه فلسفی است.</a:t>
            </a:r>
            <a:endParaRPr lang="en-US" dirty="0">
              <a:cs typeface="B Titr" pitchFamily="2" charset="-78"/>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pPr algn="r" rtl="1"/>
            <a:r>
              <a:rPr lang="fa-IR" dirty="0" smtClean="0"/>
              <a:t>در </a:t>
            </a:r>
            <a:r>
              <a:rPr lang="fa-IR" dirty="0" smtClean="0">
                <a:cs typeface="B Titr" pitchFamily="2" charset="-78"/>
              </a:rPr>
              <a:t>تمام تعاریفی که که از جوران (1988) و کرازبی (1979) در مورد کیفیت بیان شده ، مهمترین عامل موفقیت ، </a:t>
            </a:r>
            <a:r>
              <a:rPr lang="fa-IR" dirty="0" smtClean="0">
                <a:solidFill>
                  <a:srgbClr val="FF0000"/>
                </a:solidFill>
                <a:cs typeface="B Titr" pitchFamily="2" charset="-78"/>
              </a:rPr>
              <a:t>جلب رضایت مشتریان و برآورده کردن خواسته های آنان </a:t>
            </a:r>
            <a:r>
              <a:rPr lang="fa-IR" dirty="0" smtClean="0">
                <a:cs typeface="B Titr" pitchFamily="2" charset="-78"/>
              </a:rPr>
              <a:t>است.</a:t>
            </a:r>
          </a:p>
          <a:p>
            <a:pPr algn="r" rtl="1"/>
            <a:r>
              <a:rPr lang="fa-IR" dirty="0" smtClean="0">
                <a:cs typeface="B Titr" pitchFamily="2" charset="-78"/>
              </a:rPr>
              <a:t>بنابراین ، وظیفه هر شرکتی است که در همان مراحل توسعه خدمات یا محصول ، خواسته ها یا نیاز های مشتریان را شناسایی کند.</a:t>
            </a:r>
            <a:r>
              <a:rPr lang="fa-IR" dirty="0" smtClean="0">
                <a:solidFill>
                  <a:srgbClr val="FF0000"/>
                </a:solidFill>
                <a:cs typeface="B Titr" pitchFamily="2" charset="-78"/>
              </a:rPr>
              <a:t>تعیین دقیق نیاز های مرتبط با طراحی محصول ، عملکرد ، قیمت، ایمنی ، توزیع و سایر فعالیت های تجاری و فرایند ها </a:t>
            </a:r>
            <a:r>
              <a:rPr lang="fa-IR" dirty="0" smtClean="0">
                <a:cs typeface="B Titr" pitchFamily="2" charset="-78"/>
              </a:rPr>
              <a:t>،موجب پیشتازی یک شرکت بر رقبای خود در بازار هدف خواهد شد.</a:t>
            </a:r>
            <a:endParaRPr lang="en-US" dirty="0">
              <a:cs typeface="B Titr" pitchFamily="2" charset="-78"/>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دو اصل بنیادی مدیریت کیفیت جامع</a:t>
            </a:r>
            <a:endParaRPr lang="en-US" dirty="0">
              <a:cs typeface="B Titr" pitchFamily="2" charset="-78"/>
            </a:endParaRPr>
          </a:p>
        </p:txBody>
      </p:sp>
      <p:sp>
        <p:nvSpPr>
          <p:cNvPr id="3" name="Content Placeholder 2"/>
          <p:cNvSpPr>
            <a:spLocks noGrp="1"/>
          </p:cNvSpPr>
          <p:nvPr>
            <p:ph idx="1"/>
          </p:nvPr>
        </p:nvSpPr>
        <p:spPr/>
        <p:txBody>
          <a:bodyPr/>
          <a:lstStyle/>
          <a:p>
            <a:pPr algn="r" rtl="1">
              <a:buNone/>
            </a:pPr>
            <a:r>
              <a:rPr lang="fa-IR" dirty="0" smtClean="0">
                <a:cs typeface="B Titr" pitchFamily="2" charset="-78"/>
              </a:rPr>
              <a:t> </a:t>
            </a:r>
          </a:p>
          <a:p>
            <a:pPr algn="r" rtl="1">
              <a:buNone/>
            </a:pPr>
            <a:r>
              <a:rPr lang="fa-IR" dirty="0" smtClean="0">
                <a:cs typeface="B Titr" pitchFamily="2" charset="-78"/>
              </a:rPr>
              <a:t> 1- اقتصادی بودن تولید کالا یا ارائه خدمات:</a:t>
            </a:r>
          </a:p>
          <a:p>
            <a:pPr algn="r" rtl="1">
              <a:buNone/>
            </a:pPr>
            <a:r>
              <a:rPr lang="fa-IR" dirty="0" smtClean="0">
                <a:solidFill>
                  <a:srgbClr val="FF0000"/>
                </a:solidFill>
                <a:cs typeface="B Titr" pitchFamily="2" charset="-78"/>
              </a:rPr>
              <a:t>    به این معنی که کالا یا خدمات باید مرغوب بوده و قیمت ان متعادل و با بیان دیگر قابل رقابت باشد</a:t>
            </a:r>
          </a:p>
          <a:p>
            <a:pPr>
              <a:buNone/>
            </a:pPr>
            <a:r>
              <a:rPr lang="fa-IR" dirty="0" smtClean="0">
                <a:cs typeface="B Titr" pitchFamily="2" charset="-78"/>
              </a:rPr>
              <a:t>2- انطباق کالا یا خدمات با نیاز ها و خواسته های مشتری</a:t>
            </a:r>
          </a:p>
          <a:p>
            <a:pPr>
              <a:buNone/>
            </a:pPr>
            <a:endParaRPr lang="en-US" dirty="0">
              <a:cs typeface="B Titr" pitchFamily="2" charset="-78"/>
            </a:endParaRPr>
          </a:p>
        </p:txBody>
      </p:sp>
      <p:sp>
        <p:nvSpPr>
          <p:cNvPr id="4" name="Oval 3"/>
          <p:cNvSpPr/>
          <p:nvPr/>
        </p:nvSpPr>
        <p:spPr>
          <a:xfrm>
            <a:off x="228600" y="4724400"/>
            <a:ext cx="8458200" cy="1600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cs typeface="B Titr" pitchFamily="2" charset="-78"/>
              </a:rPr>
              <a:t>توانمندی در تحقق دو اصل فوق باعث افزایش رقابت در محیط های پیچیده و پویا میشود و سهم بازار ، فروش و سود آوری را افزایش میدهد</a:t>
            </a:r>
            <a:endParaRPr lang="en-US" sz="2400" dirty="0">
              <a:cs typeface="B Titr" pitchFamily="2" charset="-7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سه رکن اصلی مدیریت کیفیت جامع</a:t>
            </a:r>
            <a:endParaRPr lang="en-US" dirty="0">
              <a:cs typeface="B Titr" pitchFamily="2" charset="-78"/>
            </a:endParaRPr>
          </a:p>
        </p:txBody>
      </p:sp>
      <p:sp>
        <p:nvSpPr>
          <p:cNvPr id="3" name="Content Placeholder 2"/>
          <p:cNvSpPr>
            <a:spLocks noGrp="1"/>
          </p:cNvSpPr>
          <p:nvPr>
            <p:ph idx="1"/>
          </p:nvPr>
        </p:nvSpPr>
        <p:spPr/>
        <p:txBody>
          <a:bodyPr>
            <a:normAutofit fontScale="92500" lnSpcReduction="10000"/>
          </a:bodyPr>
          <a:lstStyle/>
          <a:p>
            <a:pPr algn="r" rtl="1">
              <a:buNone/>
            </a:pPr>
            <a:r>
              <a:rPr lang="fa-IR" dirty="0" smtClean="0">
                <a:solidFill>
                  <a:srgbClr val="FF0000"/>
                </a:solidFill>
                <a:cs typeface="B Titr" pitchFamily="2" charset="-78"/>
              </a:rPr>
              <a:t>1-</a:t>
            </a:r>
            <a:r>
              <a:rPr lang="fa-IR" dirty="0" smtClean="0">
                <a:cs typeface="B Titr" pitchFamily="2" charset="-78"/>
              </a:rPr>
              <a:t> تولید کالا یا خدمات باید با کیفیت مرغوب صورت گیرد به طوری که نیاز ها و انتظارات مشتریان را برآورده سازد</a:t>
            </a:r>
          </a:p>
          <a:p>
            <a:pPr algn="r" rtl="1">
              <a:buNone/>
            </a:pPr>
            <a:endParaRPr lang="fa-IR" dirty="0">
              <a:cs typeface="B Titr" pitchFamily="2" charset="-78"/>
            </a:endParaRPr>
          </a:p>
          <a:p>
            <a:pPr algn="r" rtl="1">
              <a:buNone/>
            </a:pPr>
            <a:r>
              <a:rPr lang="fa-IR" dirty="0" smtClean="0">
                <a:solidFill>
                  <a:srgbClr val="FF0000"/>
                </a:solidFill>
                <a:cs typeface="B Titr" pitchFamily="2" charset="-78"/>
              </a:rPr>
              <a:t>2-</a:t>
            </a:r>
            <a:r>
              <a:rPr lang="fa-IR" dirty="0" smtClean="0">
                <a:cs typeface="B Titr" pitchFamily="2" charset="-78"/>
              </a:rPr>
              <a:t> قیمت کالا یا خدمات باید ارزان ( متعادل و منطقی ) باشد</a:t>
            </a:r>
          </a:p>
          <a:p>
            <a:pPr algn="r" rtl="1">
              <a:buNone/>
            </a:pPr>
            <a:endParaRPr lang="fa-IR" dirty="0" smtClean="0">
              <a:cs typeface="B Titr" pitchFamily="2" charset="-78"/>
            </a:endParaRPr>
          </a:p>
          <a:p>
            <a:pPr algn="r" rtl="1">
              <a:buNone/>
            </a:pPr>
            <a:r>
              <a:rPr lang="fa-IR" dirty="0" smtClean="0">
                <a:solidFill>
                  <a:srgbClr val="FF0000"/>
                </a:solidFill>
                <a:cs typeface="B Titr" pitchFamily="2" charset="-78"/>
              </a:rPr>
              <a:t>3-</a:t>
            </a:r>
            <a:r>
              <a:rPr lang="fa-IR" dirty="0" smtClean="0">
                <a:cs typeface="B Titr" pitchFamily="2" charset="-78"/>
              </a:rPr>
              <a:t> فعالیت های لازم برای ارتقای کیفیت باید در تمامی سطوح شرکت به صورت فراگیر انجام شود. همه کارکنان از ارشد تا پایین ترین سطوح مدیریتی باید در فعالیت های بهبود کیفیت نقش مؤثر و مفیدی داشته باشند</a:t>
            </a:r>
            <a:endParaRPr lang="en-US" dirty="0">
              <a:cs typeface="B Titr" pitchFamily="2" charset="-7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cs typeface="B Titr" pitchFamily="2" charset="-78"/>
              </a:rPr>
              <a:t>فرموده حضرت علی (ص) تأییدی بر ارتقای مستمر و پیشگیری از زیان</a:t>
            </a:r>
            <a:endParaRPr lang="en-US" dirty="0">
              <a:cs typeface="B Titr" pitchFamily="2" charset="-78"/>
            </a:endParaRPr>
          </a:p>
        </p:txBody>
      </p:sp>
      <p:sp>
        <p:nvSpPr>
          <p:cNvPr id="3" name="Content Placeholder 2"/>
          <p:cNvSpPr>
            <a:spLocks noGrp="1"/>
          </p:cNvSpPr>
          <p:nvPr>
            <p:ph idx="1"/>
          </p:nvPr>
        </p:nvSpPr>
        <p:spPr/>
        <p:txBody>
          <a:bodyPr/>
          <a:lstStyle/>
          <a:p>
            <a:pPr algn="r" rtl="1">
              <a:buNone/>
            </a:pPr>
            <a:endParaRPr lang="fa-IR" dirty="0" smtClean="0">
              <a:cs typeface="B Titr" pitchFamily="2" charset="-78"/>
            </a:endParaRPr>
          </a:p>
          <a:p>
            <a:pPr algn="r" rtl="1">
              <a:buNone/>
            </a:pPr>
            <a:endParaRPr lang="fa-IR" dirty="0" smtClean="0">
              <a:cs typeface="B Titr" pitchFamily="2" charset="-78"/>
            </a:endParaRPr>
          </a:p>
          <a:p>
            <a:pPr algn="r" rtl="1">
              <a:buNone/>
            </a:pPr>
            <a:r>
              <a:rPr lang="fa-IR" smtClean="0">
                <a:cs typeface="B Titr" pitchFamily="2" charset="-78"/>
              </a:rPr>
              <a:t>   هر </a:t>
            </a:r>
            <a:r>
              <a:rPr lang="fa-IR" dirty="0" smtClean="0">
                <a:cs typeface="B Titr" pitchFamily="2" charset="-78"/>
              </a:rPr>
              <a:t>کسی دو روزش یکسان باشد او زیانکار خواهد بود</a:t>
            </a:r>
            <a:endParaRPr lang="en-US" dirty="0">
              <a:cs typeface="B Titr" pitchFamily="2" charset="-78"/>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نقش مهم مدیریت کیفیت جامع در بازاریابی</a:t>
            </a:r>
            <a:endParaRPr lang="en-US" dirty="0">
              <a:cs typeface="B Titr" pitchFamily="2" charset="-78"/>
            </a:endParaRPr>
          </a:p>
        </p:txBody>
      </p:sp>
      <p:sp>
        <p:nvSpPr>
          <p:cNvPr id="3" name="Content Placeholder 2"/>
          <p:cNvSpPr>
            <a:spLocks noGrp="1"/>
          </p:cNvSpPr>
          <p:nvPr>
            <p:ph idx="1"/>
          </p:nvPr>
        </p:nvSpPr>
        <p:spPr/>
        <p:txBody>
          <a:bodyPr/>
          <a:lstStyle/>
          <a:p>
            <a:pPr algn="r" rtl="1"/>
            <a:r>
              <a:rPr lang="fa-IR" dirty="0" smtClean="0">
                <a:cs typeface="B Titr" pitchFamily="2" charset="-78"/>
              </a:rPr>
              <a:t>- بهبود در روابط و رضایت مشتری</a:t>
            </a:r>
          </a:p>
          <a:p>
            <a:pPr algn="r" rtl="1"/>
            <a:r>
              <a:rPr lang="fa-IR" dirty="0" smtClean="0">
                <a:cs typeface="B Titr" pitchFamily="2" charset="-78"/>
              </a:rPr>
              <a:t>- کاهش هزینه های بازاریابی</a:t>
            </a:r>
          </a:p>
          <a:p>
            <a:pPr algn="r" rtl="1"/>
            <a:r>
              <a:rPr lang="fa-IR" dirty="0" smtClean="0">
                <a:cs typeface="B Titr" pitchFamily="2" charset="-78"/>
              </a:rPr>
              <a:t>- افزایش فروش</a:t>
            </a:r>
            <a:endParaRPr lang="en-US" dirty="0">
              <a:cs typeface="B Titr" pitchFamily="2" charset="-78"/>
            </a:endParaRPr>
          </a:p>
        </p:txBody>
      </p:sp>
      <p:sp>
        <p:nvSpPr>
          <p:cNvPr id="4" name="Oval 3"/>
          <p:cNvSpPr/>
          <p:nvPr/>
        </p:nvSpPr>
        <p:spPr>
          <a:xfrm>
            <a:off x="914400" y="3733800"/>
            <a:ext cx="7086600" cy="2895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4000" dirty="0" smtClean="0">
                <a:solidFill>
                  <a:srgbClr val="FFFF00"/>
                </a:solidFill>
                <a:cs typeface="B Titr" pitchFamily="2" charset="-78"/>
              </a:rPr>
              <a:t>رضایت مشتری با کیفیت محصول و خدمات رابطه ای تنگاتنگ دارد</a:t>
            </a:r>
            <a:endParaRPr lang="en-US" sz="4000" dirty="0">
              <a:solidFill>
                <a:srgbClr val="FFFF00"/>
              </a:solidFill>
              <a:cs typeface="B Titr" pitchFamily="2" charset="-78"/>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دو وظیفه مهم در شرکت هایی که فعالیت آنها بر کیفیت متمرکز است</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buNone/>
            </a:pPr>
            <a:r>
              <a:rPr lang="fa-IR" dirty="0" smtClean="0">
                <a:solidFill>
                  <a:srgbClr val="FF0000"/>
                </a:solidFill>
                <a:cs typeface="B Titr" pitchFamily="2" charset="-78"/>
              </a:rPr>
              <a:t>    1    - </a:t>
            </a:r>
            <a:r>
              <a:rPr lang="fa-IR" dirty="0" smtClean="0">
                <a:cs typeface="B Titr" pitchFamily="2" charset="-78"/>
              </a:rPr>
              <a:t>مدیریت بازاریابی باید در تدوین آن دسته از     استراتژی ها و خط مشی های سازمان که هدف آنها  است مشارکت ورزد.</a:t>
            </a:r>
          </a:p>
          <a:p>
            <a:pPr algn="r" rtl="1">
              <a:buNone/>
            </a:pPr>
            <a:r>
              <a:rPr lang="fa-IR" dirty="0" smtClean="0">
                <a:cs typeface="B Titr" pitchFamily="2" charset="-78"/>
              </a:rPr>
              <a:t>    </a:t>
            </a:r>
            <a:r>
              <a:rPr lang="fa-IR" dirty="0" smtClean="0">
                <a:solidFill>
                  <a:srgbClr val="FF0000"/>
                </a:solidFill>
                <a:cs typeface="B Titr" pitchFamily="2" charset="-78"/>
              </a:rPr>
              <a:t>2    - </a:t>
            </a:r>
            <a:r>
              <a:rPr lang="fa-IR" dirty="0" smtClean="0">
                <a:cs typeface="B Titr" pitchFamily="2" charset="-78"/>
              </a:rPr>
              <a:t>در فرایند بازاریابی ، علاوه بر انجام فعالیت های بازاریابی به نحو مطلوب باید محصولاتی را با کیفیت عالی ارائه کرد. در این شرکت ها هر یک از فعالیتهای بازاریابی باید به شیوهای کامل و با معیار و استاندارد های عالی اجرا شوند.</a:t>
            </a:r>
            <a:endParaRPr lang="en-US" dirty="0">
              <a:cs typeface="B Titr" pitchFamily="2" charset="-78"/>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fa-IR" dirty="0" smtClean="0">
                <a:cs typeface="B Titr" pitchFamily="2" charset="-78"/>
              </a:rPr>
              <a:t>کیفیت محصول بر عملکرد آن اثری مستقیم دارد ، به همین علت موجب افزایش رضایت مشتری میشود.</a:t>
            </a:r>
          </a:p>
          <a:p>
            <a:pPr algn="r" rtl="1">
              <a:buNone/>
            </a:pPr>
            <a:endParaRPr lang="fa-IR" dirty="0" smtClean="0">
              <a:cs typeface="B Titr" pitchFamily="2" charset="-78"/>
            </a:endParaRPr>
          </a:p>
          <a:p>
            <a:pPr algn="r" rtl="1"/>
            <a:r>
              <a:rPr lang="fa-IR" dirty="0" smtClean="0">
                <a:cs typeface="B Titr" pitchFamily="2" charset="-78"/>
              </a:rPr>
              <a:t>برنامه های بلند مدت مدیریت کیفیت جامع بستگی به مشارکت فعال با واحد بازاریابی دارد که هدف از آن ، ترکیب نیاز های مشتری با برنامه های کیفیت بوده که در نتیجه ، عملکرد واحد های کسب و کار مانند تولید و مدیریت منابع انسانی بهبود می یابد.</a:t>
            </a:r>
            <a:endParaRPr lang="en-US" dirty="0">
              <a:cs typeface="B Titr" pitchFamily="2" charset="-78"/>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نقش مهم بازاریابان در تولید و عرضه کالا و خدمات با کیفیت</a:t>
            </a:r>
            <a:endParaRPr lang="en-US" dirty="0">
              <a:cs typeface="B Titr" pitchFamily="2" charset="-78"/>
            </a:endParaRPr>
          </a:p>
        </p:txBody>
      </p:sp>
      <p:sp>
        <p:nvSpPr>
          <p:cNvPr id="3" name="Content Placeholder 2"/>
          <p:cNvSpPr>
            <a:spLocks noGrp="1"/>
          </p:cNvSpPr>
          <p:nvPr>
            <p:ph idx="1"/>
          </p:nvPr>
        </p:nvSpPr>
        <p:spPr/>
        <p:txBody>
          <a:bodyPr>
            <a:normAutofit fontScale="92500" lnSpcReduction="20000"/>
          </a:bodyPr>
          <a:lstStyle/>
          <a:p>
            <a:pPr algn="r" rtl="1">
              <a:buNone/>
            </a:pPr>
            <a:r>
              <a:rPr lang="fa-IR" dirty="0" smtClean="0">
                <a:solidFill>
                  <a:srgbClr val="FF0000"/>
                </a:solidFill>
                <a:cs typeface="B Titr" pitchFamily="2" charset="-78"/>
              </a:rPr>
              <a:t>1-</a:t>
            </a:r>
            <a:r>
              <a:rPr lang="fa-IR" dirty="0" smtClean="0">
                <a:cs typeface="B Titr" pitchFamily="2" charset="-78"/>
              </a:rPr>
              <a:t> بازاریابان ، مسؤل شناسایی کامل نیاز ها و خواسته های مشتریان بوده و باید این تجربه ها و اطلاعات را به طراحان محصول منتقل کنند تا آنها متوجه انتظارات مشتریان شده و بتوانند محصولاتی را متناسب با نیاز های آنها طراحی نمایند.</a:t>
            </a:r>
          </a:p>
          <a:p>
            <a:pPr algn="r" rtl="1">
              <a:buNone/>
            </a:pPr>
            <a:r>
              <a:rPr lang="fa-IR" b="1" dirty="0" smtClean="0">
                <a:solidFill>
                  <a:srgbClr val="FF0000"/>
                </a:solidFill>
                <a:cs typeface="B Titr" pitchFamily="2" charset="-78"/>
              </a:rPr>
              <a:t>2-</a:t>
            </a:r>
            <a:r>
              <a:rPr lang="fa-IR" b="1" dirty="0" smtClean="0">
                <a:cs typeface="B Titr" pitchFamily="2" charset="-78"/>
              </a:rPr>
              <a:t> </a:t>
            </a:r>
            <a:r>
              <a:rPr lang="fa-IR" dirty="0" smtClean="0">
                <a:cs typeface="B Titr" pitchFamily="2" charset="-78"/>
              </a:rPr>
              <a:t>بازاریابان باید نسبت به ارسال سفارش مشتریان در موعد مقرر اطمینان حاصل کنند.وهمچنین با مشتری تماس گرفته و نظرات آنها را در مورد محصول جویا شوند و آموزش های لازم را جهت استفاده محصولات به مشتری ارائه داده و کمک های فنی ( نصب و تعمیر و ........) لازم را انجام دهند.</a:t>
            </a:r>
          </a:p>
        </p:txBody>
      </p:sp>
      <p:sp>
        <p:nvSpPr>
          <p:cNvPr id="4" name="Left Arrow 3"/>
          <p:cNvSpPr/>
          <p:nvPr/>
        </p:nvSpPr>
        <p:spPr>
          <a:xfrm>
            <a:off x="2286000" y="5562600"/>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نقش مهم بازاریابان..................</a:t>
            </a:r>
            <a:endParaRPr lang="en-US" dirty="0">
              <a:cs typeface="B Titr" pitchFamily="2" charset="-78"/>
            </a:endParaRPr>
          </a:p>
        </p:txBody>
      </p:sp>
      <p:sp>
        <p:nvSpPr>
          <p:cNvPr id="3" name="Content Placeholder 2"/>
          <p:cNvSpPr>
            <a:spLocks noGrp="1"/>
          </p:cNvSpPr>
          <p:nvPr>
            <p:ph idx="1"/>
          </p:nvPr>
        </p:nvSpPr>
        <p:spPr/>
        <p:txBody>
          <a:bodyPr/>
          <a:lstStyle/>
          <a:p>
            <a:pPr algn="just" rtl="1">
              <a:buNone/>
            </a:pPr>
            <a:r>
              <a:rPr lang="fa-IR" dirty="0" smtClean="0">
                <a:solidFill>
                  <a:srgbClr val="FF0000"/>
                </a:solidFill>
                <a:cs typeface="B Titr" pitchFamily="2" charset="-78"/>
              </a:rPr>
              <a:t>3-</a:t>
            </a:r>
            <a:r>
              <a:rPr lang="fa-IR" dirty="0" smtClean="0">
                <a:cs typeface="B Titr" pitchFamily="2" charset="-78"/>
              </a:rPr>
              <a:t> بازاریابان باید پس از فروش محصولات با مشتریان   در تماس بوده و از رضایت کامل مشتریان اطمینان حاصل نمایند .</a:t>
            </a:r>
          </a:p>
          <a:p>
            <a:pPr algn="just" rtl="1">
              <a:buNone/>
            </a:pPr>
            <a:r>
              <a:rPr lang="fa-IR" dirty="0" smtClean="0">
                <a:solidFill>
                  <a:srgbClr val="FF0000"/>
                </a:solidFill>
                <a:cs typeface="B Titr" pitchFamily="2" charset="-78"/>
              </a:rPr>
              <a:t>4-</a:t>
            </a:r>
            <a:r>
              <a:rPr lang="fa-IR" dirty="0" smtClean="0">
                <a:cs typeface="B Titr" pitchFamily="2" charset="-78"/>
              </a:rPr>
              <a:t>  بازاریابان باید در مورد ارائه محصولات با کیفیت و  بهبود خدمات ، اطلاعات لازم را از مشتری در یافت کرده و آن را به واحد های مربوط انتقال دهند .</a:t>
            </a:r>
            <a:endParaRPr lang="en-US" dirty="0">
              <a:cs typeface="B Titr" pitchFamily="2" charset="-78"/>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مکان های سازمانی بازاریابی کیفیت جامع</a:t>
            </a:r>
            <a:endParaRPr lang="en-US" dirty="0">
              <a:cs typeface="B Titr" pitchFamily="2" charset="-78"/>
            </a:endParaRPr>
          </a:p>
        </p:txBody>
      </p:sp>
      <p:sp>
        <p:nvSpPr>
          <p:cNvPr id="3" name="Content Placeholder 2"/>
          <p:cNvSpPr>
            <a:spLocks noGrp="1"/>
          </p:cNvSpPr>
          <p:nvPr>
            <p:ph idx="1"/>
          </p:nvPr>
        </p:nvSpPr>
        <p:spPr/>
        <p:txBody>
          <a:bodyPr/>
          <a:lstStyle/>
          <a:p>
            <a:pPr algn="r" rtl="1"/>
            <a:r>
              <a:rPr lang="fa-IR" dirty="0" smtClean="0"/>
              <a:t>- </a:t>
            </a:r>
            <a:r>
              <a:rPr lang="fa-IR" dirty="0" smtClean="0">
                <a:cs typeface="B Titr" pitchFamily="2" charset="-78"/>
              </a:rPr>
              <a:t>بازاریابی</a:t>
            </a:r>
          </a:p>
          <a:p>
            <a:pPr algn="r" rtl="1"/>
            <a:r>
              <a:rPr lang="fa-IR" dirty="0" smtClean="0">
                <a:cs typeface="B Titr" pitchFamily="2" charset="-78"/>
              </a:rPr>
              <a:t>- طراحی</a:t>
            </a:r>
          </a:p>
          <a:p>
            <a:pPr algn="r" rtl="1"/>
            <a:r>
              <a:rPr lang="fa-IR" dirty="0" smtClean="0">
                <a:cs typeface="B Titr" pitchFamily="2" charset="-78"/>
              </a:rPr>
              <a:t>- تحقیق و توسعه</a:t>
            </a:r>
          </a:p>
          <a:p>
            <a:pPr algn="r" rtl="1"/>
            <a:r>
              <a:rPr lang="fa-IR" dirty="0" smtClean="0">
                <a:cs typeface="B Titr" pitchFamily="2" charset="-78"/>
              </a:rPr>
              <a:t>- تولید و عملیات</a:t>
            </a:r>
          </a:p>
          <a:p>
            <a:pPr algn="r" rtl="1"/>
            <a:r>
              <a:rPr lang="fa-IR" dirty="0" smtClean="0">
                <a:cs typeface="B Titr" pitchFamily="2" charset="-78"/>
              </a:rPr>
              <a:t>- مالی</a:t>
            </a:r>
          </a:p>
          <a:p>
            <a:pPr algn="r" rtl="1"/>
            <a:r>
              <a:rPr lang="fa-IR" dirty="0" smtClean="0">
                <a:cs typeface="B Titr" pitchFamily="2" charset="-78"/>
              </a:rPr>
              <a:t>- منابع انسانی</a:t>
            </a:r>
            <a:endParaRPr lang="en-US" dirty="0">
              <a:cs typeface="B Titr" pitchFamily="2" charset="-78"/>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اصول مدیریت کیفیت در چیست؟</a:t>
            </a:r>
            <a:endParaRPr lang="en-US" dirty="0">
              <a:cs typeface="B Titr" pitchFamily="2" charset="-78"/>
            </a:endParaRPr>
          </a:p>
        </p:txBody>
      </p:sp>
      <p:sp>
        <p:nvSpPr>
          <p:cNvPr id="3" name="Content Placeholder 2"/>
          <p:cNvSpPr>
            <a:spLocks noGrp="1"/>
          </p:cNvSpPr>
          <p:nvPr>
            <p:ph idx="1"/>
          </p:nvPr>
        </p:nvSpPr>
        <p:spPr/>
        <p:txBody>
          <a:bodyPr/>
          <a:lstStyle/>
          <a:p>
            <a:pPr algn="r" rtl="1"/>
            <a:endParaRPr lang="fa-IR" dirty="0" smtClean="0">
              <a:cs typeface="B Titr" pitchFamily="2" charset="-78"/>
            </a:endParaRPr>
          </a:p>
          <a:p>
            <a:pPr algn="r" rtl="1"/>
            <a:endParaRPr lang="fa-IR" dirty="0">
              <a:cs typeface="B Titr" pitchFamily="2" charset="-78"/>
            </a:endParaRPr>
          </a:p>
          <a:p>
            <a:pPr algn="r" rtl="1"/>
            <a:r>
              <a:rPr lang="fa-IR" dirty="0" smtClean="0">
                <a:cs typeface="B Titr" pitchFamily="2" charset="-78"/>
              </a:rPr>
              <a:t>توجه به نیاز ها و ابتکارات مشتریان</a:t>
            </a:r>
          </a:p>
          <a:p>
            <a:pPr algn="r" rtl="1"/>
            <a:r>
              <a:rPr lang="fa-IR" dirty="0" smtClean="0">
                <a:cs typeface="B Titr" pitchFamily="2" charset="-78"/>
              </a:rPr>
              <a:t>راه های ارائه خدمات و ارتقائ کیفیت</a:t>
            </a:r>
            <a:endParaRPr lang="en-US" dirty="0">
              <a:cs typeface="B Titr" pitchFamily="2" charset="-78"/>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نقش اساسی و مهم در توسعه کیفیت در چیست؟</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endParaRPr lang="fa-IR" sz="5400" dirty="0" smtClean="0">
              <a:cs typeface="B Titr" pitchFamily="2" charset="-78"/>
            </a:endParaRPr>
          </a:p>
          <a:p>
            <a:pPr algn="r" rtl="1"/>
            <a:r>
              <a:rPr lang="fa-IR" sz="5400" dirty="0" smtClean="0">
                <a:cs typeface="B Titr" pitchFamily="2" charset="-78"/>
              </a:rPr>
              <a:t>توجه به کیفیت</a:t>
            </a:r>
          </a:p>
          <a:p>
            <a:pPr algn="r" rtl="1"/>
            <a:r>
              <a:rPr lang="fa-IR" sz="5400" dirty="0" smtClean="0">
                <a:cs typeface="B Titr" pitchFamily="2" charset="-78"/>
              </a:rPr>
              <a:t>تلاش برای بهبود دائمی کیفیت</a:t>
            </a:r>
            <a:endParaRPr lang="en-US" sz="5400" dirty="0">
              <a:cs typeface="B Titr" pitchFamily="2" charset="-78"/>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چه زمان ایجاد انگیزه حرکت در سمت تحول روند های مدیریت آغاز گردید؟</a:t>
            </a:r>
            <a:endParaRPr lang="en-US" dirty="0">
              <a:cs typeface="B Titr" pitchFamily="2" charset="-78"/>
            </a:endParaRPr>
          </a:p>
        </p:txBody>
      </p:sp>
      <p:sp>
        <p:nvSpPr>
          <p:cNvPr id="3" name="Content Placeholder 2"/>
          <p:cNvSpPr>
            <a:spLocks noGrp="1"/>
          </p:cNvSpPr>
          <p:nvPr>
            <p:ph idx="1"/>
          </p:nvPr>
        </p:nvSpPr>
        <p:spPr/>
        <p:txBody>
          <a:bodyPr/>
          <a:lstStyle/>
          <a:p>
            <a:pPr algn="r" rtl="1"/>
            <a:endParaRPr lang="fa-IR" dirty="0" smtClean="0">
              <a:cs typeface="B Titr" pitchFamily="2" charset="-78"/>
            </a:endParaRPr>
          </a:p>
          <a:p>
            <a:pPr algn="r" rtl="1"/>
            <a:r>
              <a:rPr lang="fa-IR" dirty="0" smtClean="0">
                <a:cs typeface="B Titr" pitchFamily="2" charset="-78"/>
              </a:rPr>
              <a:t>پیروزی چشمگیر ژاپنی ها در چند دهه گذشته و ظرفیتهای تحول اساسی تولیدی و اقنصادی ، همراه با ارائه کیفیت ممتاز فرآورده ها و خدمات عامل اصلی انگیزه حرکت در سمت تحول روند های مدیریت گردید.</a:t>
            </a:r>
            <a:endParaRPr lang="en-US" dirty="0">
              <a:cs typeface="B Titr" pitchFamily="2" charset="-78"/>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آغار توجه به تولید و خدمات</a:t>
            </a:r>
            <a:endParaRPr lang="en-US" dirty="0">
              <a:cs typeface="B Titr" pitchFamily="2" charset="-78"/>
            </a:endParaRPr>
          </a:p>
        </p:txBody>
      </p:sp>
      <p:sp>
        <p:nvSpPr>
          <p:cNvPr id="3" name="Content Placeholder 2"/>
          <p:cNvSpPr>
            <a:spLocks noGrp="1"/>
          </p:cNvSpPr>
          <p:nvPr>
            <p:ph idx="1"/>
          </p:nvPr>
        </p:nvSpPr>
        <p:spPr/>
        <p:txBody>
          <a:bodyPr/>
          <a:lstStyle/>
          <a:p>
            <a:pPr algn="r" rtl="1"/>
            <a:endParaRPr lang="fa-IR" dirty="0" smtClean="0">
              <a:cs typeface="B Titr" pitchFamily="2" charset="-78"/>
            </a:endParaRPr>
          </a:p>
          <a:p>
            <a:pPr algn="r" rtl="1"/>
            <a:r>
              <a:rPr lang="fa-IR" dirty="0" smtClean="0">
                <a:cs typeface="B Titr" pitchFamily="2" charset="-78"/>
              </a:rPr>
              <a:t>اهمیت کیفیت در سالهای 1940 و 1950 مورد توجه قرار گرفت. اول در بخش تولید و بعد خدمات</a:t>
            </a:r>
            <a:endParaRPr lang="en-US" dirty="0">
              <a:cs typeface="B Titr" pitchFamily="2" charset="-7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کیفیت در چرخه سردرگمی</a:t>
            </a:r>
            <a:endParaRPr lang="en-US" dirty="0">
              <a:cs typeface="B Titr" pitchFamily="2" charset="-78"/>
            </a:endParaRPr>
          </a:p>
        </p:txBody>
      </p:sp>
      <p:sp>
        <p:nvSpPr>
          <p:cNvPr id="3" name="Content Placeholder 2"/>
          <p:cNvSpPr>
            <a:spLocks noGrp="1"/>
          </p:cNvSpPr>
          <p:nvPr>
            <p:ph idx="1"/>
          </p:nvPr>
        </p:nvSpPr>
        <p:spPr/>
        <p:txBody>
          <a:bodyPr>
            <a:normAutofit fontScale="70000" lnSpcReduction="20000"/>
          </a:bodyPr>
          <a:lstStyle/>
          <a:p>
            <a:pPr algn="r" rtl="1"/>
            <a:r>
              <a:rPr lang="fa-IR" dirty="0" smtClean="0">
                <a:cs typeface="B Titr" pitchFamily="2" charset="-78"/>
              </a:rPr>
              <a:t>اندازه محصول ؟</a:t>
            </a:r>
          </a:p>
          <a:p>
            <a:pPr algn="r" rtl="1"/>
            <a:r>
              <a:rPr lang="fa-IR" dirty="0" smtClean="0">
                <a:cs typeface="B Titr" pitchFamily="2" charset="-78"/>
              </a:rPr>
              <a:t>قیمت محصول ؟</a:t>
            </a:r>
          </a:p>
          <a:p>
            <a:pPr algn="r" rtl="1"/>
            <a:r>
              <a:rPr lang="fa-IR" dirty="0" smtClean="0">
                <a:cs typeface="B Titr" pitchFamily="2" charset="-78"/>
              </a:rPr>
              <a:t>کارخانه وشهرت تجاری ؟</a:t>
            </a:r>
          </a:p>
          <a:p>
            <a:pPr algn="r" rtl="1"/>
            <a:r>
              <a:rPr lang="fa-IR" dirty="0" smtClean="0">
                <a:cs typeface="B Titr" pitchFamily="2" charset="-78"/>
              </a:rPr>
              <a:t>سه برچسب ؟</a:t>
            </a:r>
          </a:p>
          <a:p>
            <a:pPr algn="r" rtl="1"/>
            <a:r>
              <a:rPr lang="fa-IR" dirty="0" smtClean="0">
                <a:cs typeface="B Titr" pitchFamily="2" charset="-78"/>
              </a:rPr>
              <a:t>حضور در بازارهای گسترده ؟</a:t>
            </a:r>
          </a:p>
          <a:p>
            <a:pPr algn="r" rtl="1"/>
            <a:r>
              <a:rPr lang="fa-IR" dirty="0" smtClean="0">
                <a:cs typeface="B Titr" pitchFamily="2" charset="-78"/>
              </a:rPr>
              <a:t>تکرار تولید؟</a:t>
            </a:r>
          </a:p>
          <a:p>
            <a:pPr algn="r" rtl="1"/>
            <a:r>
              <a:rPr lang="fa-IR" dirty="0" smtClean="0">
                <a:cs typeface="B Titr" pitchFamily="2" charset="-78"/>
              </a:rPr>
              <a:t>حضور در تبلیغات گسترده ؟</a:t>
            </a:r>
          </a:p>
          <a:p>
            <a:pPr algn="r" rtl="1"/>
            <a:r>
              <a:rPr lang="fa-IR" dirty="0" smtClean="0">
                <a:cs typeface="B Titr" pitchFamily="2" charset="-78"/>
              </a:rPr>
              <a:t>استمرار در بهبود ؟</a:t>
            </a:r>
          </a:p>
          <a:p>
            <a:pPr algn="r" rtl="1"/>
            <a:r>
              <a:rPr lang="fa-IR" dirty="0" smtClean="0">
                <a:cs typeface="B Titr" pitchFamily="2" charset="-78"/>
              </a:rPr>
              <a:t>آگاهی مشتری؟</a:t>
            </a:r>
          </a:p>
          <a:p>
            <a:pPr algn="r" rtl="1"/>
            <a:r>
              <a:rPr lang="fa-IR" dirty="0" smtClean="0">
                <a:cs typeface="B Titr" pitchFamily="2" charset="-78"/>
              </a:rPr>
              <a:t>رضایت مشتری ؟</a:t>
            </a:r>
          </a:p>
          <a:p>
            <a:pPr algn="r" rtl="1"/>
            <a:r>
              <a:rPr lang="fa-IR" dirty="0" smtClean="0">
                <a:cs typeface="B Titr" pitchFamily="2" charset="-78"/>
              </a:rPr>
              <a:t>رضایت کارمندان ؟</a:t>
            </a:r>
          </a:p>
          <a:p>
            <a:pPr algn="r" rtl="1"/>
            <a:r>
              <a:rPr lang="fa-IR" dirty="0" smtClean="0">
                <a:cs typeface="B Titr" pitchFamily="2" charset="-78"/>
              </a:rPr>
              <a:t>حضور مداوم در بازار؟</a:t>
            </a:r>
            <a:endParaRPr lang="en-US" dirty="0">
              <a:cs typeface="B Titr" pitchFamily="2" charset="-78"/>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مراحل هفتگانه بهبود مستمر عملیات بازاریابی جامع بر مبنی مدیریت جامع کیفیت</a:t>
            </a:r>
            <a:endParaRPr lang="en-US" dirty="0">
              <a:cs typeface="B Titr" pitchFamily="2" charset="-78"/>
            </a:endParaRPr>
          </a:p>
        </p:txBody>
      </p:sp>
      <p:sp>
        <p:nvSpPr>
          <p:cNvPr id="3" name="Content Placeholder 2"/>
          <p:cNvSpPr>
            <a:spLocks noGrp="1"/>
          </p:cNvSpPr>
          <p:nvPr>
            <p:ph idx="1"/>
          </p:nvPr>
        </p:nvSpPr>
        <p:spPr/>
        <p:txBody>
          <a:bodyPr>
            <a:normAutofit fontScale="85000" lnSpcReduction="10000"/>
          </a:bodyPr>
          <a:lstStyle/>
          <a:p>
            <a:pPr algn="r" rtl="1"/>
            <a:r>
              <a:rPr lang="fa-IR" dirty="0" smtClean="0">
                <a:solidFill>
                  <a:srgbClr val="FF0000"/>
                </a:solidFill>
                <a:cs typeface="B Titr" pitchFamily="2" charset="-78"/>
              </a:rPr>
              <a:t>بخش اول: </a:t>
            </a:r>
            <a:r>
              <a:rPr lang="fa-IR" dirty="0" smtClean="0">
                <a:solidFill>
                  <a:srgbClr val="00B0F0"/>
                </a:solidFill>
                <a:cs typeface="B Titr" pitchFamily="2" charset="-78"/>
              </a:rPr>
              <a:t>تدوین چشم انداز با توجه به فرصت های بازاریابی. </a:t>
            </a:r>
            <a:r>
              <a:rPr lang="fa-IR" dirty="0" smtClean="0">
                <a:cs typeface="B Titr" pitchFamily="2" charset="-78"/>
              </a:rPr>
              <a:t>شرکت هایی که در زمینه فهم، توسعه و ارتباط و سهیم شدن ارزش های مشترک و رشد آینده و همکاری کارکنان خود مشکلاتی دارند چشم انداز شرکت را باید متناسب با مسؤلیت اجتمایی شرکت تدوین کنند.</a:t>
            </a:r>
          </a:p>
          <a:p>
            <a:pPr algn="r" rtl="1"/>
            <a:r>
              <a:rPr lang="fa-IR" dirty="0" smtClean="0">
                <a:solidFill>
                  <a:srgbClr val="FF0000"/>
                </a:solidFill>
                <a:cs typeface="B Titr" pitchFamily="2" charset="-78"/>
              </a:rPr>
              <a:t>بخش دوم : </a:t>
            </a:r>
            <a:r>
              <a:rPr lang="fa-IR" dirty="0" smtClean="0">
                <a:solidFill>
                  <a:srgbClr val="00B0F0"/>
                </a:solidFill>
                <a:cs typeface="B Titr" pitchFamily="2" charset="-78"/>
              </a:rPr>
              <a:t>تبیین اهداف عینی . </a:t>
            </a:r>
            <a:r>
              <a:rPr lang="fa-IR" dirty="0" smtClean="0">
                <a:cs typeface="B Titr" pitchFamily="2" charset="-78"/>
              </a:rPr>
              <a:t>باید اهداف قابل دسترسی و ملموسی بر قرار شود که بیان کننده آن باشد که شرکت میخواهد به چه چیزی دسترسی پیدا کند، چگونه فعالیت های تمام کارکنان در راستای اهداف سازمان برای حرکت به سمت کل کمک میکند و اهمیت این حقیقت که عملکرد تمام افراد در گیر باید در معرض ارزشیابی قرار گیردبرای همه روشن باشد.</a:t>
            </a:r>
            <a:endParaRPr lang="en-US" dirty="0">
              <a:cs typeface="B Titr" pitchFamily="2" charset="-78"/>
            </a:endParaRPr>
          </a:p>
        </p:txBody>
      </p:sp>
      <p:sp>
        <p:nvSpPr>
          <p:cNvPr id="4" name="Left Arrow 3"/>
          <p:cNvSpPr/>
          <p:nvPr/>
        </p:nvSpPr>
        <p:spPr>
          <a:xfrm>
            <a:off x="1752600" y="5715000"/>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مراحل هفتگانه...................</a:t>
            </a:r>
            <a:endParaRPr lang="en-US" dirty="0">
              <a:cs typeface="B Titr" pitchFamily="2" charset="-78"/>
            </a:endParaRPr>
          </a:p>
        </p:txBody>
      </p:sp>
      <p:sp>
        <p:nvSpPr>
          <p:cNvPr id="3" name="Content Placeholder 2"/>
          <p:cNvSpPr>
            <a:spLocks noGrp="1"/>
          </p:cNvSpPr>
          <p:nvPr>
            <p:ph idx="1"/>
          </p:nvPr>
        </p:nvSpPr>
        <p:spPr/>
        <p:txBody>
          <a:bodyPr>
            <a:normAutofit fontScale="92500"/>
          </a:bodyPr>
          <a:lstStyle/>
          <a:p>
            <a:pPr algn="r" rtl="1"/>
            <a:r>
              <a:rPr lang="fa-IR" dirty="0" smtClean="0">
                <a:solidFill>
                  <a:srgbClr val="FF0000"/>
                </a:solidFill>
                <a:cs typeface="B Titr" pitchFamily="2" charset="-78"/>
              </a:rPr>
              <a:t>بخش سوم: </a:t>
            </a:r>
            <a:r>
              <a:rPr lang="fa-IR" dirty="0" smtClean="0">
                <a:solidFill>
                  <a:srgbClr val="00B0F0"/>
                </a:solidFill>
                <a:cs typeface="B Titr" pitchFamily="2" charset="-78"/>
              </a:rPr>
              <a:t>بیانیه مأموریت و رسالت شرکت. </a:t>
            </a:r>
            <a:r>
              <a:rPr lang="fa-IR" dirty="0" smtClean="0">
                <a:cs typeface="B Titr" pitchFamily="2" charset="-78"/>
              </a:rPr>
              <a:t>یعنی اینکه شرکت در یابد که در کجا قرار دارد،وضعیت چگونه تکوین یافته ، چه روند ها و گزینه هایی برای آینده باز است و فلسفه وجودی شرکت چیست؟</a:t>
            </a:r>
          </a:p>
          <a:p>
            <a:pPr algn="r" rtl="1"/>
            <a:endParaRPr lang="fa-IR" dirty="0">
              <a:cs typeface="B Titr" pitchFamily="2" charset="-78"/>
            </a:endParaRPr>
          </a:p>
          <a:p>
            <a:pPr algn="r" rtl="1"/>
            <a:endParaRPr lang="fa-IR" dirty="0" smtClean="0">
              <a:cs typeface="B Titr" pitchFamily="2" charset="-78"/>
            </a:endParaRPr>
          </a:p>
          <a:p>
            <a:pPr algn="r" rtl="1"/>
            <a:r>
              <a:rPr lang="fa-IR" dirty="0" smtClean="0">
                <a:solidFill>
                  <a:srgbClr val="FF0000"/>
                </a:solidFill>
                <a:cs typeface="B Titr" pitchFamily="2" charset="-78"/>
              </a:rPr>
              <a:t>بخش چهارم : </a:t>
            </a:r>
            <a:r>
              <a:rPr lang="fa-IR" dirty="0" smtClean="0">
                <a:solidFill>
                  <a:srgbClr val="00B0F0"/>
                </a:solidFill>
                <a:cs typeface="B Titr" pitchFamily="2" charset="-78"/>
              </a:rPr>
              <a:t>حفظ فعالیت های کسب و کار.</a:t>
            </a:r>
            <a:r>
              <a:rPr lang="fa-IR" dirty="0" smtClean="0">
                <a:cs typeface="B Titr" pitchFamily="2" charset="-78"/>
              </a:rPr>
              <a:t> برای اطمینان از اینکه راهکارها و تاکتیکها یکدیگر را تقویت میکنند و بطور مؤثری بین افراد ارتباط بر قرار شده است.</a:t>
            </a:r>
            <a:endParaRPr lang="en-US" dirty="0">
              <a:cs typeface="B Titr" pitchFamily="2" charset="-78"/>
            </a:endParaRPr>
          </a:p>
        </p:txBody>
      </p:sp>
      <p:sp>
        <p:nvSpPr>
          <p:cNvPr id="4" name="Left Arrow 3"/>
          <p:cNvSpPr/>
          <p:nvPr/>
        </p:nvSpPr>
        <p:spPr>
          <a:xfrm>
            <a:off x="762000" y="5562600"/>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a:off x="1219200" y="3505200"/>
            <a:ext cx="6477000" cy="990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dirty="0" smtClean="0">
                <a:cs typeface="B Titr" pitchFamily="2" charset="-78"/>
              </a:rPr>
              <a:t>کجا هستیم </a:t>
            </a:r>
            <a:r>
              <a:rPr lang="fa-IR" sz="2400" smtClean="0">
                <a:cs typeface="B Titr" pitchFamily="2" charset="-78"/>
              </a:rPr>
              <a:t>و به کجامیخواهیم برویم؟ </a:t>
            </a:r>
            <a:endParaRPr lang="en-US" sz="2400" dirty="0">
              <a:cs typeface="B Titr" pitchFamily="2" charset="-78"/>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مراحل هفتگانه..................</a:t>
            </a:r>
            <a:endParaRPr lang="en-US" dirty="0">
              <a:cs typeface="B Titr" pitchFamily="2" charset="-78"/>
            </a:endParaRPr>
          </a:p>
        </p:txBody>
      </p:sp>
      <p:sp>
        <p:nvSpPr>
          <p:cNvPr id="3" name="Content Placeholder 2"/>
          <p:cNvSpPr>
            <a:spLocks noGrp="1"/>
          </p:cNvSpPr>
          <p:nvPr>
            <p:ph idx="1"/>
          </p:nvPr>
        </p:nvSpPr>
        <p:spPr/>
        <p:txBody>
          <a:bodyPr/>
          <a:lstStyle/>
          <a:p>
            <a:pPr algn="r" rtl="1"/>
            <a:r>
              <a:rPr lang="fa-IR" dirty="0" smtClean="0">
                <a:solidFill>
                  <a:srgbClr val="FF0000"/>
                </a:solidFill>
                <a:cs typeface="B Titr" pitchFamily="2" charset="-78"/>
              </a:rPr>
              <a:t>بخش پنجم : </a:t>
            </a:r>
            <a:r>
              <a:rPr lang="fa-IR" dirty="0" smtClean="0">
                <a:solidFill>
                  <a:srgbClr val="00B0F0"/>
                </a:solidFill>
                <a:cs typeface="B Titr" pitchFamily="2" charset="-78"/>
              </a:rPr>
              <a:t>برقراری استاندارد پویا. </a:t>
            </a:r>
            <a:r>
              <a:rPr lang="fa-IR" dirty="0" smtClean="0">
                <a:cs typeface="B Titr" pitchFamily="2" charset="-78"/>
              </a:rPr>
              <a:t>به منظور ایجاد پایگاههای عملیاتی پایدار به طوری که نسبت به تغییرات سریع بازار پویا باقی بماند.</a:t>
            </a:r>
          </a:p>
          <a:p>
            <a:pPr algn="r" rtl="1"/>
            <a:r>
              <a:rPr lang="fa-IR" dirty="0" smtClean="0">
                <a:solidFill>
                  <a:srgbClr val="FF0000"/>
                </a:solidFill>
                <a:cs typeface="B Titr" pitchFamily="2" charset="-78"/>
              </a:rPr>
              <a:t>بخش ششم : </a:t>
            </a:r>
            <a:r>
              <a:rPr lang="fa-IR" dirty="0" smtClean="0">
                <a:solidFill>
                  <a:srgbClr val="00B0F0"/>
                </a:solidFill>
                <a:cs typeface="B Titr" pitchFamily="2" charset="-78"/>
              </a:rPr>
              <a:t>اجرای برنامه ها. </a:t>
            </a:r>
            <a:r>
              <a:rPr lang="fa-IR" dirty="0" smtClean="0">
                <a:cs typeface="B Titr" pitchFamily="2" charset="-78"/>
              </a:rPr>
              <a:t>برای اطمینان از اینکه راهکارها و خط مشی ها از طریق سیستم های برنامه ریزی شده به صورت ساختار یافته و فرایند اجرا شدهاند و اینکه تمام جنبه های بازاریابی و تماس با مشتریان در تمام سطوح به طور پایدار انجام میشود.</a:t>
            </a:r>
            <a:endParaRPr lang="en-US" dirty="0">
              <a:cs typeface="B Titr" pitchFamily="2" charset="-78"/>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مراحل هفتگانه................</a:t>
            </a:r>
            <a:endParaRPr lang="en-US" dirty="0">
              <a:cs typeface="B Titr" pitchFamily="2" charset="-78"/>
            </a:endParaRPr>
          </a:p>
        </p:txBody>
      </p:sp>
      <p:sp>
        <p:nvSpPr>
          <p:cNvPr id="3" name="Content Placeholder 2"/>
          <p:cNvSpPr>
            <a:spLocks noGrp="1"/>
          </p:cNvSpPr>
          <p:nvPr>
            <p:ph idx="1"/>
          </p:nvPr>
        </p:nvSpPr>
        <p:spPr/>
        <p:txBody>
          <a:bodyPr/>
          <a:lstStyle/>
          <a:p>
            <a:pPr algn="r" rtl="1"/>
            <a:r>
              <a:rPr lang="fa-IR" dirty="0" smtClean="0">
                <a:solidFill>
                  <a:srgbClr val="FF0000"/>
                </a:solidFill>
                <a:cs typeface="B Titr" pitchFamily="2" charset="-78"/>
              </a:rPr>
              <a:t>بخش هفتم : </a:t>
            </a:r>
            <a:r>
              <a:rPr lang="fa-IR" dirty="0" smtClean="0">
                <a:solidFill>
                  <a:srgbClr val="00B0F0"/>
                </a:solidFill>
                <a:cs typeface="B Titr" pitchFamily="2" charset="-78"/>
              </a:rPr>
              <a:t>تأکید بر ارززشیابی خلاق. </a:t>
            </a:r>
            <a:r>
              <a:rPr lang="fa-IR" dirty="0" smtClean="0">
                <a:cs typeface="B Titr" pitchFamily="2" charset="-78"/>
              </a:rPr>
              <a:t>که بیش از یک بازرسی عمل میکند و مستلزم آن است که قابلیت های تشخیص عیب و ویژگی های مرتبط وجود داشته باشد که عملکرد بازارگرا را پیش ببرند.</a:t>
            </a:r>
            <a:endParaRPr lang="en-US" dirty="0">
              <a:cs typeface="B Titr" pitchFamily="2" charset="-78"/>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حوزه های کاربرد بازاریابی کیفیت جامع</a:t>
            </a:r>
            <a:endParaRPr lang="en-US" dirty="0">
              <a:cs typeface="B Titr" pitchFamily="2" charset="-78"/>
            </a:endParaRPr>
          </a:p>
        </p:txBody>
      </p:sp>
      <p:sp>
        <p:nvSpPr>
          <p:cNvPr id="3" name="Content Placeholder 2"/>
          <p:cNvSpPr>
            <a:spLocks noGrp="1"/>
          </p:cNvSpPr>
          <p:nvPr>
            <p:ph idx="1"/>
          </p:nvPr>
        </p:nvSpPr>
        <p:spPr/>
        <p:txBody>
          <a:bodyPr/>
          <a:lstStyle/>
          <a:p>
            <a:pPr algn="just" rtl="1"/>
            <a:r>
              <a:rPr lang="fa-IR" dirty="0" smtClean="0">
                <a:cs typeface="B Titr" pitchFamily="2" charset="-78"/>
              </a:rPr>
              <a:t>حوزه های بازاریابی کیفیت جامع آمیخته بازاریابی مجموعه ای از متغیر های قابل کنترل یک شرکت بوده که برای دسترسی به بازار هدف مورداستفاده قرار میگیرند. این متغیر ها شامل: </a:t>
            </a:r>
            <a:r>
              <a:rPr lang="fa-IR" dirty="0" smtClean="0">
                <a:solidFill>
                  <a:srgbClr val="FF0000"/>
                </a:solidFill>
                <a:cs typeface="B Titr" pitchFamily="2" charset="-78"/>
              </a:rPr>
              <a:t>قیمت ، محصول ، توزیع و پیشبرد (</a:t>
            </a:r>
            <a:r>
              <a:rPr lang="fa-IR" sz="2400" dirty="0" smtClean="0">
                <a:solidFill>
                  <a:srgbClr val="FF0000"/>
                </a:solidFill>
                <a:cs typeface="B Titr" pitchFamily="2" charset="-78"/>
              </a:rPr>
              <a:t>فعالیت های ترغیبی وتشویقی </a:t>
            </a:r>
            <a:r>
              <a:rPr lang="fa-IR" dirty="0" smtClean="0">
                <a:solidFill>
                  <a:srgbClr val="FF0000"/>
                </a:solidFill>
                <a:cs typeface="B Titr" pitchFamily="2" charset="-78"/>
              </a:rPr>
              <a:t>)</a:t>
            </a:r>
            <a:r>
              <a:rPr lang="fa-IR" dirty="0" smtClean="0">
                <a:cs typeface="B Titr" pitchFamily="2" charset="-78"/>
              </a:rPr>
              <a:t>بوده و تحت عنوان </a:t>
            </a:r>
            <a:r>
              <a:rPr lang="fa-IR" b="1" dirty="0" smtClean="0">
                <a:solidFill>
                  <a:srgbClr val="FF0000"/>
                </a:solidFill>
                <a:cs typeface="B Titr" pitchFamily="2" charset="-78"/>
              </a:rPr>
              <a:t>(</a:t>
            </a:r>
            <a:r>
              <a:rPr lang="en-US" b="1" dirty="0" smtClean="0">
                <a:solidFill>
                  <a:srgbClr val="FF0000"/>
                </a:solidFill>
                <a:cs typeface="B Titr" pitchFamily="2" charset="-78"/>
              </a:rPr>
              <a:t>4p</a:t>
            </a:r>
            <a:r>
              <a:rPr lang="fa-IR" b="1" dirty="0" smtClean="0">
                <a:solidFill>
                  <a:srgbClr val="FF0000"/>
                </a:solidFill>
                <a:cs typeface="B Titr" pitchFamily="2" charset="-78"/>
              </a:rPr>
              <a:t>)</a:t>
            </a:r>
            <a:r>
              <a:rPr lang="fa-IR" dirty="0" smtClean="0">
                <a:cs typeface="B Titr" pitchFamily="2" charset="-78"/>
              </a:rPr>
              <a:t> نامگذاری شده اند.</a:t>
            </a:r>
          </a:p>
          <a:p>
            <a:pPr algn="just" rtl="1"/>
            <a:r>
              <a:rPr lang="fa-IR" dirty="0" smtClean="0">
                <a:cs typeface="B Titr" pitchFamily="2" charset="-78"/>
              </a:rPr>
              <a:t>مشتری در مرکز  و کانون فرایند بازاریابی  قرار گرفته  و کیفیت ،عامل عامل اصلی رضایت وی محسوب میشود</a:t>
            </a:r>
            <a:endParaRPr lang="en-US" dirty="0">
              <a:cs typeface="B Titr" pitchFamily="2" charset="-78"/>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حوزه های اطلاعات بازاریابی و استراتژی های بازاریابی</a:t>
            </a:r>
            <a:endParaRPr lang="en-US" dirty="0">
              <a:cs typeface="B Titr" pitchFamily="2" charset="-78"/>
            </a:endParaRPr>
          </a:p>
        </p:txBody>
      </p:sp>
      <p:sp>
        <p:nvSpPr>
          <p:cNvPr id="3" name="Content Placeholder 2"/>
          <p:cNvSpPr>
            <a:spLocks noGrp="1"/>
          </p:cNvSpPr>
          <p:nvPr>
            <p:ph idx="1"/>
          </p:nvPr>
        </p:nvSpPr>
        <p:spPr/>
        <p:txBody>
          <a:bodyPr/>
          <a:lstStyle/>
          <a:p>
            <a:pPr algn="r" rtl="1"/>
            <a:r>
              <a:rPr lang="fa-IR" dirty="0" smtClean="0">
                <a:solidFill>
                  <a:srgbClr val="FF0000"/>
                </a:solidFill>
                <a:cs typeface="B Titr" pitchFamily="2" charset="-78"/>
              </a:rPr>
              <a:t>1-</a:t>
            </a:r>
            <a:r>
              <a:rPr lang="fa-IR" dirty="0" smtClean="0">
                <a:cs typeface="B Titr" pitchFamily="2" charset="-78"/>
              </a:rPr>
              <a:t> بازاریابی کیفیت جامع و اطلاعات بازاریابی</a:t>
            </a:r>
          </a:p>
          <a:p>
            <a:pPr algn="r" rtl="1"/>
            <a:endParaRPr lang="fa-IR" dirty="0" smtClean="0">
              <a:cs typeface="B Titr" pitchFamily="2" charset="-78"/>
            </a:endParaRPr>
          </a:p>
          <a:p>
            <a:pPr algn="r" rtl="1"/>
            <a:r>
              <a:rPr lang="fa-IR" dirty="0" smtClean="0">
                <a:solidFill>
                  <a:srgbClr val="FF0000"/>
                </a:solidFill>
                <a:cs typeface="B Titr" pitchFamily="2" charset="-78"/>
              </a:rPr>
              <a:t>2-</a:t>
            </a:r>
            <a:r>
              <a:rPr lang="fa-IR" dirty="0" smtClean="0">
                <a:cs typeface="B Titr" pitchFamily="2" charset="-78"/>
              </a:rPr>
              <a:t> بازاریابی کیفیت جامع و آمیخته بازاریابی</a:t>
            </a:r>
          </a:p>
          <a:p>
            <a:pPr algn="r" rtl="1"/>
            <a:endParaRPr lang="fa-IR" dirty="0" smtClean="0">
              <a:cs typeface="B Titr" pitchFamily="2" charset="-78"/>
            </a:endParaRPr>
          </a:p>
          <a:p>
            <a:pPr algn="r" rtl="1"/>
            <a:r>
              <a:rPr lang="fa-IR" dirty="0" smtClean="0">
                <a:solidFill>
                  <a:srgbClr val="FF0000"/>
                </a:solidFill>
                <a:cs typeface="B Titr" pitchFamily="2" charset="-78"/>
              </a:rPr>
              <a:t>3-</a:t>
            </a:r>
            <a:r>
              <a:rPr lang="fa-IR" dirty="0" smtClean="0">
                <a:cs typeface="B Titr" pitchFamily="2" charset="-78"/>
              </a:rPr>
              <a:t> بازاریابی کیفیت فراگیر و رضایت مشتری</a:t>
            </a:r>
          </a:p>
          <a:p>
            <a:pPr algn="r" rtl="1"/>
            <a:endParaRPr lang="fa-IR" dirty="0" smtClean="0">
              <a:cs typeface="B Titr" pitchFamily="2" charset="-78"/>
            </a:endParaRPr>
          </a:p>
          <a:p>
            <a:pPr algn="r" rtl="1"/>
            <a:r>
              <a:rPr lang="fa-IR" dirty="0" smtClean="0">
                <a:solidFill>
                  <a:srgbClr val="FF0000"/>
                </a:solidFill>
                <a:cs typeface="B Titr" pitchFamily="2" charset="-78"/>
              </a:rPr>
              <a:t>4- </a:t>
            </a:r>
            <a:r>
              <a:rPr lang="fa-IR" dirty="0" smtClean="0">
                <a:cs typeface="B Titr" pitchFamily="2" charset="-78"/>
              </a:rPr>
              <a:t>بازاریابی کیفیت فراگیر و استراتژی های رقابتی</a:t>
            </a:r>
            <a:endParaRPr lang="en-US" dirty="0">
              <a:cs typeface="B Titr" pitchFamily="2" charset="-78"/>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cs typeface="B Titr" pitchFamily="2" charset="-78"/>
              </a:rPr>
              <a:t>بازاریابی کیفیت جامع و اطلاعات بازاریابی</a:t>
            </a:r>
            <a:endParaRPr lang="en-US" dirty="0">
              <a:cs typeface="B Titr" pitchFamily="2" charset="-78"/>
            </a:endParaRPr>
          </a:p>
        </p:txBody>
      </p:sp>
      <p:sp>
        <p:nvSpPr>
          <p:cNvPr id="3" name="Content Placeholder 2"/>
          <p:cNvSpPr>
            <a:spLocks noGrp="1"/>
          </p:cNvSpPr>
          <p:nvPr>
            <p:ph idx="1"/>
          </p:nvPr>
        </p:nvSpPr>
        <p:spPr/>
        <p:txBody>
          <a:bodyPr>
            <a:normAutofit fontScale="62500" lnSpcReduction="20000"/>
          </a:bodyPr>
          <a:lstStyle/>
          <a:p>
            <a:pPr algn="r" rtl="1"/>
            <a:r>
              <a:rPr lang="fa-IR" dirty="0" smtClean="0">
                <a:cs typeface="B Titr" pitchFamily="2" charset="-78"/>
              </a:rPr>
              <a:t>به</a:t>
            </a:r>
            <a:r>
              <a:rPr lang="fa-IR" dirty="0" smtClean="0"/>
              <a:t> </a:t>
            </a:r>
            <a:r>
              <a:rPr lang="fa-IR" dirty="0" smtClean="0">
                <a:cs typeface="B Titr" pitchFamily="2" charset="-78"/>
              </a:rPr>
              <a:t>منظور انتقال اثربخش اطلاعات بازاریابی مکالمات کیفی ، مدیران بازاریابی و متخصصان کیفیت باید به دنبال رویکرد های جدیدی در زمینه تغییر ، اشاعه و نگهداری اطلاعات باشند.</a:t>
            </a:r>
          </a:p>
          <a:p>
            <a:pPr algn="r" rtl="1"/>
            <a:endParaRPr lang="fa-IR" dirty="0" smtClean="0">
              <a:cs typeface="B Titr" pitchFamily="2" charset="-78"/>
            </a:endParaRPr>
          </a:p>
          <a:p>
            <a:pPr algn="r" rtl="1"/>
            <a:r>
              <a:rPr lang="fa-IR" dirty="0" smtClean="0">
                <a:cs typeface="B Titr" pitchFamily="2" charset="-78"/>
              </a:rPr>
              <a:t>اطلاعات دارایی راهبردی سازمان است، کیفیت تصمیمات بازاریابی به اطلاعات در دسترس مدیران بازاریابی بستگی دارد.</a:t>
            </a:r>
          </a:p>
          <a:p>
            <a:pPr algn="r" rtl="1"/>
            <a:endParaRPr lang="fa-IR" dirty="0" smtClean="0">
              <a:cs typeface="B Titr" pitchFamily="2" charset="-78"/>
            </a:endParaRPr>
          </a:p>
          <a:p>
            <a:pPr algn="r" rtl="1"/>
            <a:r>
              <a:rPr lang="fa-IR" dirty="0" smtClean="0">
                <a:cs typeface="B Titr" pitchFamily="2" charset="-78"/>
              </a:rPr>
              <a:t>اطلاعات اساس تصمیم گیری است و تصمیمی که بر مبنی % 90 اطلاعات و 10% قضاوت شهودی اتخاذ میشود ، تصمیمی خوب تلقی میشود.</a:t>
            </a:r>
          </a:p>
          <a:p>
            <a:pPr algn="r" rtl="1"/>
            <a:endParaRPr lang="fa-IR" dirty="0" smtClean="0">
              <a:cs typeface="B Titr" pitchFamily="2" charset="-78"/>
            </a:endParaRPr>
          </a:p>
          <a:p>
            <a:pPr algn="r" rtl="1"/>
            <a:r>
              <a:rPr lang="fa-IR" dirty="0" smtClean="0">
                <a:cs typeface="B Titr" pitchFamily="2" charset="-78"/>
              </a:rPr>
              <a:t>هر چه اطلاعات صحیح تر و با کیفیت تر باشند ، برنامه ریزی مطلوب تر بوده و طراحی استراتژی های بازاریابی برای رسیدن به اهداف سازمان آسان تر است.</a:t>
            </a:r>
          </a:p>
          <a:p>
            <a:pPr algn="r" rtl="1"/>
            <a:endParaRPr lang="fa-IR" dirty="0" smtClean="0">
              <a:cs typeface="B Titr" pitchFamily="2" charset="-78"/>
            </a:endParaRPr>
          </a:p>
          <a:p>
            <a:pPr algn="r" rtl="1"/>
            <a:r>
              <a:rPr lang="fa-IR" dirty="0" smtClean="0">
                <a:cs typeface="B Titr" pitchFamily="2" charset="-78"/>
              </a:rPr>
              <a:t>مدیریت بازاریابی از طریق فناوری اطلاعات یکی از عناصر حیاتی بازاریابی اثر بخش به شمار میرود.</a:t>
            </a:r>
          </a:p>
          <a:p>
            <a:endParaRPr lang="en-US" dirty="0">
              <a:cs typeface="B Titr" pitchFamily="2" charset="-78"/>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cs typeface="B Titr" pitchFamily="2" charset="-78"/>
              </a:rPr>
              <a:t>بازاریابی کیفیت جامع وآمیخته بازاریابی</a:t>
            </a:r>
            <a:endParaRPr lang="en-US" dirty="0">
              <a:cs typeface="B Titr" pitchFamily="2" charset="-78"/>
            </a:endParaRPr>
          </a:p>
        </p:txBody>
      </p:sp>
      <p:sp>
        <p:nvSpPr>
          <p:cNvPr id="3" name="Content Placeholder 2"/>
          <p:cNvSpPr>
            <a:spLocks noGrp="1"/>
          </p:cNvSpPr>
          <p:nvPr>
            <p:ph idx="1"/>
          </p:nvPr>
        </p:nvSpPr>
        <p:spPr/>
        <p:txBody>
          <a:bodyPr>
            <a:normAutofit fontScale="77500" lnSpcReduction="20000"/>
          </a:bodyPr>
          <a:lstStyle/>
          <a:p>
            <a:pPr algn="r" rtl="1"/>
            <a:r>
              <a:rPr lang="fa-IR" dirty="0" smtClean="0">
                <a:solidFill>
                  <a:srgbClr val="FF0000"/>
                </a:solidFill>
              </a:rPr>
              <a:t>1- </a:t>
            </a:r>
            <a:r>
              <a:rPr lang="fa-IR" dirty="0" smtClean="0">
                <a:solidFill>
                  <a:srgbClr val="FF0000"/>
                </a:solidFill>
                <a:cs typeface="B Titr" pitchFamily="2" charset="-78"/>
              </a:rPr>
              <a:t>محصول:</a:t>
            </a:r>
          </a:p>
          <a:p>
            <a:pPr algn="r" rtl="1"/>
            <a:r>
              <a:rPr lang="fa-IR" dirty="0" smtClean="0">
                <a:cs typeface="B Titr" pitchFamily="2" charset="-78"/>
              </a:rPr>
              <a:t>هر چیزی که برای توجه ، اکتساب ،کاربرد یا مصرف بتوان به بازار عرضه کرد و قادر به ارضای نیاز یا خواسته های مشتری باشد محصول نامیده میشود.</a:t>
            </a:r>
          </a:p>
          <a:p>
            <a:pPr algn="r" rtl="1"/>
            <a:endParaRPr lang="fa-IR" dirty="0" smtClean="0">
              <a:cs typeface="B Titr" pitchFamily="2" charset="-78"/>
            </a:endParaRPr>
          </a:p>
          <a:p>
            <a:pPr algn="r" rtl="1"/>
            <a:r>
              <a:rPr lang="fa-IR" dirty="0" smtClean="0">
                <a:cs typeface="B Titr" pitchFamily="2" charset="-78"/>
              </a:rPr>
              <a:t>کیفیت دارای دو بعد </a:t>
            </a:r>
            <a:r>
              <a:rPr lang="fa-IR" dirty="0" smtClean="0">
                <a:solidFill>
                  <a:srgbClr val="FF0000"/>
                </a:solidFill>
                <a:cs typeface="B Titr" pitchFamily="2" charset="-78"/>
              </a:rPr>
              <a:t>سطح کیفیت </a:t>
            </a:r>
            <a:r>
              <a:rPr lang="fa-IR" dirty="0" smtClean="0">
                <a:cs typeface="B Titr" pitchFamily="2" charset="-78"/>
              </a:rPr>
              <a:t>و </a:t>
            </a:r>
            <a:r>
              <a:rPr lang="fa-IR" dirty="0" smtClean="0">
                <a:solidFill>
                  <a:srgbClr val="FF0000"/>
                </a:solidFill>
                <a:cs typeface="B Titr" pitchFamily="2" charset="-78"/>
              </a:rPr>
              <a:t>ثبات کیفیت </a:t>
            </a:r>
            <a:r>
              <a:rPr lang="fa-IR" dirty="0" smtClean="0">
                <a:cs typeface="B Titr" pitchFamily="2" charset="-78"/>
              </a:rPr>
              <a:t>است.</a:t>
            </a:r>
          </a:p>
          <a:p>
            <a:pPr algn="r" rtl="1"/>
            <a:endParaRPr lang="fa-IR" dirty="0" smtClean="0">
              <a:cs typeface="B Titr" pitchFamily="2" charset="-78"/>
            </a:endParaRPr>
          </a:p>
          <a:p>
            <a:pPr algn="r" rtl="1"/>
            <a:r>
              <a:rPr lang="fa-IR" dirty="0" smtClean="0">
                <a:cs typeface="B Titr" pitchFamily="2" charset="-78"/>
              </a:rPr>
              <a:t>بازار یاب به هنگام عرضه محصول ابتدا باید سطح کیفیت را که تعیین موقعیت محصول در بازار هدف است مشخص کند.</a:t>
            </a:r>
          </a:p>
          <a:p>
            <a:pPr algn="r" rtl="1"/>
            <a:endParaRPr lang="fa-IR" dirty="0" smtClean="0">
              <a:cs typeface="B Titr" pitchFamily="2" charset="-78"/>
            </a:endParaRPr>
          </a:p>
          <a:p>
            <a:pPr algn="r" rtl="1"/>
            <a:r>
              <a:rPr lang="fa-IR" dirty="0" smtClean="0">
                <a:cs typeface="B Titr" pitchFamily="2" charset="-78"/>
              </a:rPr>
              <a:t>مقصود از کیفیت محصول ، توان محصول در انجام دادن کارهایی است که به معرفی بهتر محصول در  بازار میانجامد.</a:t>
            </a:r>
          </a:p>
        </p:txBody>
      </p:sp>
      <p:sp>
        <p:nvSpPr>
          <p:cNvPr id="4" name="Left Arrow 3"/>
          <p:cNvSpPr/>
          <p:nvPr/>
        </p:nvSpPr>
        <p:spPr>
          <a:xfrm>
            <a:off x="1066800" y="2438400"/>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pPr algn="r" rtl="1"/>
            <a:endParaRPr lang="fa-IR" dirty="0" smtClean="0">
              <a:cs typeface="B Titr" pitchFamily="2" charset="-78"/>
            </a:endParaRPr>
          </a:p>
          <a:p>
            <a:pPr algn="r" rtl="1"/>
            <a:r>
              <a:rPr lang="fa-IR" dirty="0" smtClean="0">
                <a:cs typeface="B Titr" pitchFamily="2" charset="-78"/>
              </a:rPr>
              <a:t> از دیدگاه هر بازاریاب کیفیت محصول را باید بتوان با توجه به پنداشت ، برداشت یا دیدگاه خریدار مورد ارزیابی و سنجش قرار داد.</a:t>
            </a:r>
          </a:p>
          <a:p>
            <a:pPr algn="r" rtl="1"/>
            <a:endParaRPr lang="fa-IR" dirty="0" smtClean="0">
              <a:cs typeface="B Titr" pitchFamily="2" charset="-78"/>
            </a:endParaRPr>
          </a:p>
          <a:p>
            <a:pPr algn="r" rtl="1"/>
            <a:r>
              <a:rPr lang="fa-IR" dirty="0" smtClean="0">
                <a:cs typeface="B Titr" pitchFamily="2" charset="-78"/>
              </a:rPr>
              <a:t>به ندرت امکان دارد که شرکت ها محصولی را با بالا ترین سطح کیفیت ممکن عرضه کنند ، زیرا به ندرت احتمال میرود که مشتری بتواند از عهده خرید اینگونه محصولات براید</a:t>
            </a:r>
            <a:endParaRPr lang="en-US" dirty="0" smtClean="0">
              <a:cs typeface="B Titr" pitchFamily="2" charset="-78"/>
            </a:endParaRPr>
          </a:p>
          <a:p>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بازاریابی کیفیت جامع.و امیخته...................</a:t>
            </a:r>
            <a:endParaRPr lang="en-US" dirty="0">
              <a:cs typeface="B Titr" pitchFamily="2" charset="-78"/>
            </a:endParaRPr>
          </a:p>
        </p:txBody>
      </p:sp>
      <p:sp>
        <p:nvSpPr>
          <p:cNvPr id="3" name="Content Placeholder 2"/>
          <p:cNvSpPr>
            <a:spLocks noGrp="1"/>
          </p:cNvSpPr>
          <p:nvPr>
            <p:ph idx="1"/>
          </p:nvPr>
        </p:nvSpPr>
        <p:spPr/>
        <p:txBody>
          <a:bodyPr/>
          <a:lstStyle/>
          <a:p>
            <a:pPr algn="r" rtl="1">
              <a:buNone/>
            </a:pPr>
            <a:r>
              <a:rPr lang="fa-IR" dirty="0" smtClean="0"/>
              <a:t>   </a:t>
            </a:r>
            <a:r>
              <a:rPr lang="fa-IR" dirty="0" smtClean="0">
                <a:solidFill>
                  <a:srgbClr val="FF0000"/>
                </a:solidFill>
                <a:cs typeface="B Titr" pitchFamily="2" charset="-78"/>
              </a:rPr>
              <a:t>2- فعالیت های ترغیبی و تشویقی:</a:t>
            </a:r>
          </a:p>
          <a:p>
            <a:pPr algn="r" rtl="1"/>
            <a:r>
              <a:rPr lang="fa-IR" dirty="0" smtClean="0">
                <a:cs typeface="B Titr" pitchFamily="2" charset="-78"/>
              </a:rPr>
              <a:t>فعالیت های ترغیبی و تشویقی ، فعالیت هایی هستند که یک شرکت انجام میدهد تا بتواند در مورد ارزش کالا و خدمات ،اطلاعاتی مفید به خریدار ارائه کرده و مشتریان را تشویق کند تا محصولات یاد شده را خریداری کنند.که شامل تبلیغات ، فروش شخصی ،عوامل فروش، روابط عمومی و ارتباطات میشود.</a:t>
            </a:r>
            <a:endParaRPr lang="en-US" dirty="0">
              <a:cs typeface="B Titr" pitchFamily="2" charset="-78"/>
            </a:endParaRPr>
          </a:p>
        </p:txBody>
      </p:sp>
      <p:sp>
        <p:nvSpPr>
          <p:cNvPr id="4" name="Left Arrow 3"/>
          <p:cNvSpPr/>
          <p:nvPr/>
        </p:nvSpPr>
        <p:spPr>
          <a:xfrm>
            <a:off x="2438400" y="5562600"/>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آیا کیفیت یک نیاز است؟</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buNone/>
            </a:pPr>
            <a:r>
              <a:rPr lang="fa-IR" sz="7200" dirty="0" smtClean="0">
                <a:cs typeface="B Titr" pitchFamily="2" charset="-78"/>
              </a:rPr>
              <a:t>    </a:t>
            </a:r>
          </a:p>
          <a:p>
            <a:pPr algn="r" rtl="1">
              <a:buNone/>
            </a:pPr>
            <a:r>
              <a:rPr lang="fa-IR" sz="7200" dirty="0" smtClean="0">
                <a:cs typeface="B Titr" pitchFamily="2" charset="-78"/>
              </a:rPr>
              <a:t>     چرا و به چه منظور ؟</a:t>
            </a:r>
            <a:endParaRPr lang="en-US" sz="7200" dirty="0">
              <a:cs typeface="B Titr" pitchFamily="2" charset="-78"/>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بازاریابی کیفیت جامع و آمیخته...............</a:t>
            </a:r>
            <a:endParaRPr lang="en-US" dirty="0">
              <a:cs typeface="B Titr" pitchFamily="2" charset="-78"/>
            </a:endParaRPr>
          </a:p>
        </p:txBody>
      </p:sp>
      <p:sp>
        <p:nvSpPr>
          <p:cNvPr id="3" name="Content Placeholder 2"/>
          <p:cNvSpPr>
            <a:spLocks noGrp="1"/>
          </p:cNvSpPr>
          <p:nvPr>
            <p:ph idx="1"/>
          </p:nvPr>
        </p:nvSpPr>
        <p:spPr/>
        <p:txBody>
          <a:bodyPr>
            <a:normAutofit fontScale="85000" lnSpcReduction="20000"/>
          </a:bodyPr>
          <a:lstStyle/>
          <a:p>
            <a:pPr algn="r" rtl="1"/>
            <a:r>
              <a:rPr lang="fa-IR" dirty="0" smtClean="0">
                <a:solidFill>
                  <a:srgbClr val="FF0000"/>
                </a:solidFill>
                <a:cs typeface="B Titr" pitchFamily="2" charset="-78"/>
              </a:rPr>
              <a:t>فرایند قیمت گذاری:</a:t>
            </a:r>
          </a:p>
          <a:p>
            <a:pPr algn="r" rtl="1"/>
            <a:r>
              <a:rPr lang="fa-IR" sz="3500" dirty="0" smtClean="0">
                <a:cs typeface="B Titr" pitchFamily="2" charset="-78"/>
              </a:rPr>
              <a:t>قیمت نیز در واقع هزینه ای است که مشتریان متحمل شده و پولی را از بابت یک کالایا خدمت میپردازند. حذف ضایعات و کاهش هزینه ها تأثیر خود را روی قیمت کالا و خدمات میگذارند. بازاریابان بدین ترتیب میتوانند در برابر رقبا استراتژی های قیمتی را به اجرا در آورده و علاوه بر آن ، کاهش عیب و نقص باعث وفاداری مشتریان به محصولات و علامت تجاری شرکت میشود.</a:t>
            </a:r>
            <a:endParaRPr lang="en-US" sz="3500" dirty="0" smtClean="0">
              <a:cs typeface="B Titr" pitchFamily="2" charset="-78"/>
            </a:endParaRPr>
          </a:p>
          <a:p>
            <a:pPr algn="r" rtl="1"/>
            <a:endParaRPr lang="fa-IR" sz="3500" dirty="0" smtClean="0">
              <a:cs typeface="B Titr" pitchFamily="2" charset="-78"/>
            </a:endParaRPr>
          </a:p>
          <a:p>
            <a:pPr algn="r" rtl="1"/>
            <a:r>
              <a:rPr lang="fa-IR" sz="3500" dirty="0" smtClean="0">
                <a:cs typeface="B Titr" pitchFamily="2" charset="-78"/>
              </a:rPr>
              <a:t>شرکت ها یی که به توسعه بازار خویش میاندیشند ، علاوه برتوجه به کیفیت باید به کاهش قیمت نیز توجه نمایند.</a:t>
            </a:r>
            <a:endParaRPr lang="en-US" sz="3500" dirty="0">
              <a:cs typeface="B Titr" pitchFamily="2" charset="-78"/>
            </a:endParaRPr>
          </a:p>
        </p:txBody>
      </p:sp>
      <p:sp>
        <p:nvSpPr>
          <p:cNvPr id="4" name="Left Arrow 3"/>
          <p:cNvSpPr/>
          <p:nvPr/>
        </p:nvSpPr>
        <p:spPr>
          <a:xfrm>
            <a:off x="838200" y="4419600"/>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بازاریابی کیفیت فراگیر و رضایت مشتری</a:t>
            </a:r>
            <a:endParaRPr lang="en-US" dirty="0">
              <a:cs typeface="B Titr" pitchFamily="2" charset="-78"/>
            </a:endParaRPr>
          </a:p>
        </p:txBody>
      </p:sp>
      <p:sp>
        <p:nvSpPr>
          <p:cNvPr id="3" name="Content Placeholder 2"/>
          <p:cNvSpPr>
            <a:spLocks noGrp="1"/>
          </p:cNvSpPr>
          <p:nvPr>
            <p:ph idx="1"/>
          </p:nvPr>
        </p:nvSpPr>
        <p:spPr/>
        <p:txBody>
          <a:bodyPr>
            <a:normAutofit fontScale="85000" lnSpcReduction="20000"/>
          </a:bodyPr>
          <a:lstStyle/>
          <a:p>
            <a:pPr algn="r" rtl="1"/>
            <a:r>
              <a:rPr lang="fa-IR" dirty="0" smtClean="0">
                <a:cs typeface="B Titr" pitchFamily="2" charset="-78"/>
              </a:rPr>
              <a:t>وظیفه بازاریابی ایجاد ارزشی بیش از رقبا برای مشتریان است.ارزش برای مشتری با بهبود کیفیت کالا و خدمت یا کاهش قیمت و یا هر دو امکان پذیر است.</a:t>
            </a:r>
          </a:p>
          <a:p>
            <a:pPr algn="r" rtl="1"/>
            <a:endParaRPr lang="fa-IR" dirty="0" smtClean="0">
              <a:cs typeface="B Titr" pitchFamily="2" charset="-78"/>
            </a:endParaRPr>
          </a:p>
          <a:p>
            <a:pPr algn="r" rtl="1"/>
            <a:r>
              <a:rPr lang="fa-IR" dirty="0" smtClean="0">
                <a:cs typeface="B Titr" pitchFamily="2" charset="-78"/>
              </a:rPr>
              <a:t>شرکت هایی که که از قیمت به عنوان یک سلاح رقابتی استفاده میکنند باید به منظور ایجاد مزیت رقابتی پایدار ، دارای مزیت هزینه راهبردی باشند و این امر از طریق استفاده از کارگران ارزان ، دسترسی به مداد اولیه ارزان و فراوان ، تولید انبوه و یا مدیریت کاراتر به دست میآید.رضایت مشتری به دو عامل بستگی دارد :</a:t>
            </a:r>
          </a:p>
          <a:p>
            <a:pPr algn="r" rtl="1">
              <a:buNone/>
            </a:pPr>
            <a:r>
              <a:rPr lang="fa-IR" dirty="0" smtClean="0">
                <a:cs typeface="B Titr" pitchFamily="2" charset="-78"/>
              </a:rPr>
              <a:t>       عملکرد محصول در ارائه ارزش مورد نظر به مشتری با توجه به به انتظار خریدار و کیفیت محصول.</a:t>
            </a:r>
          </a:p>
        </p:txBody>
      </p:sp>
      <p:sp>
        <p:nvSpPr>
          <p:cNvPr id="5" name="Left Arrow 4"/>
          <p:cNvSpPr/>
          <p:nvPr/>
        </p:nvSpPr>
        <p:spPr>
          <a:xfrm>
            <a:off x="2057400" y="5791200"/>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بازاریابی کیفیت فراگیر و رضایت................</a:t>
            </a:r>
            <a:endParaRPr lang="en-US" dirty="0">
              <a:cs typeface="B Titr" pitchFamily="2" charset="-78"/>
            </a:endParaRPr>
          </a:p>
        </p:txBody>
      </p:sp>
      <p:sp>
        <p:nvSpPr>
          <p:cNvPr id="3" name="Content Placeholder 2"/>
          <p:cNvSpPr>
            <a:spLocks noGrp="1"/>
          </p:cNvSpPr>
          <p:nvPr>
            <p:ph idx="1"/>
          </p:nvPr>
        </p:nvSpPr>
        <p:spPr/>
        <p:txBody>
          <a:bodyPr>
            <a:normAutofit fontScale="92500" lnSpcReduction="10000"/>
          </a:bodyPr>
          <a:lstStyle/>
          <a:p>
            <a:pPr algn="r" rtl="1">
              <a:buNone/>
            </a:pPr>
            <a:endParaRPr lang="fa-IR" dirty="0" smtClean="0">
              <a:cs typeface="B Titr" pitchFamily="2" charset="-78"/>
            </a:endParaRPr>
          </a:p>
          <a:p>
            <a:pPr algn="r" rtl="1"/>
            <a:r>
              <a:rPr lang="fa-IR" dirty="0" smtClean="0">
                <a:cs typeface="B Titr" pitchFamily="2" charset="-78"/>
              </a:rPr>
              <a:t>اگر عملکرد محصول از توقعی که مشتری از آن محصول دارد کمتر شود ، خریدار ناراضی و اگر عملکرد با با توقع مشتری از آن محصول یکسان باشد خریدار راضی است.اما اگر عملکرد محصول از سطح توقع مشتری بیشتر شود ، در آن صورت خریدار خشنود و خرسند میشود.</a:t>
            </a:r>
          </a:p>
          <a:p>
            <a:pPr algn="r" rtl="1"/>
            <a:endParaRPr lang="fa-IR" dirty="0" smtClean="0">
              <a:cs typeface="B Titr" pitchFamily="2" charset="-78"/>
            </a:endParaRPr>
          </a:p>
          <a:p>
            <a:pPr algn="r" rtl="1"/>
            <a:r>
              <a:rPr lang="fa-IR" dirty="0" smtClean="0">
                <a:cs typeface="B Titr" pitchFamily="2" charset="-78"/>
              </a:rPr>
              <a:t>مشتری راضی خرید های خود را تکرار میکند و از تجربه خوبی که در باره محصول دارد</a:t>
            </a:r>
            <a:r>
              <a:rPr lang="fa-IR" dirty="0" smtClean="0"/>
              <a:t> </a:t>
            </a:r>
            <a:r>
              <a:rPr lang="fa-IR" dirty="0" smtClean="0">
                <a:cs typeface="B Titr" pitchFamily="2" charset="-78"/>
              </a:rPr>
              <a:t>دیگران را هم آگاه میسازد.</a:t>
            </a:r>
            <a:endParaRPr lang="en-US" dirty="0" smtClean="0">
              <a:cs typeface="B Titr" pitchFamily="2" charset="-78"/>
            </a:endParaRPr>
          </a:p>
          <a:p>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en-US" dirty="0" smtClean="0"/>
              <a:t>)Case study</a:t>
            </a:r>
            <a:r>
              <a:rPr lang="fa-IR" b="1" dirty="0" smtClean="0"/>
              <a:t>دایملر -بنز )</a:t>
            </a:r>
            <a:endParaRPr lang="en-US" b="1" dirty="0"/>
          </a:p>
        </p:txBody>
      </p:sp>
      <p:sp>
        <p:nvSpPr>
          <p:cNvPr id="3" name="Content Placeholder 2"/>
          <p:cNvSpPr>
            <a:spLocks noGrp="1"/>
          </p:cNvSpPr>
          <p:nvPr>
            <p:ph idx="1"/>
          </p:nvPr>
        </p:nvSpPr>
        <p:spPr/>
        <p:txBody>
          <a:bodyPr/>
          <a:lstStyle/>
          <a:p>
            <a:pPr algn="r" rtl="1"/>
            <a:r>
              <a:rPr lang="fa-IR" dirty="0" smtClean="0">
                <a:cs typeface="B Titr" pitchFamily="2" charset="-78"/>
              </a:rPr>
              <a:t>سال 1980 شرکت دایملر –بنز آلمان تولید خودرو های با کیفیت را بدون توجه به قیمت در دستور کار خود قرار میدهد.</a:t>
            </a:r>
          </a:p>
          <a:p>
            <a:pPr algn="r" rtl="1"/>
            <a:r>
              <a:rPr lang="fa-IR" dirty="0" smtClean="0">
                <a:cs typeface="B Titr" pitchFamily="2" charset="-78"/>
              </a:rPr>
              <a:t>مدتی در بازار آمریکا موفق میشود</a:t>
            </a:r>
          </a:p>
          <a:p>
            <a:pPr algn="r" rtl="1"/>
            <a:r>
              <a:rPr lang="fa-IR" dirty="0" smtClean="0">
                <a:cs typeface="B Titr" pitchFamily="2" charset="-78"/>
              </a:rPr>
              <a:t>شرکت های ژاپنی توزیع محصولات با کیفیت وقیمت متعادل را وارد بازار آمریکا میکنند.</a:t>
            </a:r>
          </a:p>
          <a:p>
            <a:pPr algn="r" rtl="1"/>
            <a:r>
              <a:rPr lang="fa-IR" dirty="0" smtClean="0">
                <a:cs typeface="B Titr" pitchFamily="2" charset="-78"/>
              </a:rPr>
              <a:t>سهم بازار شرکت دایملر-بنز کم میشود </a:t>
            </a:r>
            <a:endParaRPr lang="en-US" dirty="0">
              <a:cs typeface="B Titr" pitchFamily="2" charset="-78"/>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تعریف کیفیت از نظر فایگنبام 1954</a:t>
            </a:r>
            <a:endParaRPr lang="en-US" dirty="0">
              <a:cs typeface="B Titr" pitchFamily="2" charset="-78"/>
            </a:endParaRPr>
          </a:p>
        </p:txBody>
      </p:sp>
      <p:sp>
        <p:nvSpPr>
          <p:cNvPr id="3" name="Content Placeholder 2"/>
          <p:cNvSpPr>
            <a:spLocks noGrp="1"/>
          </p:cNvSpPr>
          <p:nvPr>
            <p:ph idx="1"/>
          </p:nvPr>
        </p:nvSpPr>
        <p:spPr/>
        <p:txBody>
          <a:bodyPr/>
          <a:lstStyle/>
          <a:p>
            <a:pPr algn="r" rtl="1"/>
            <a:endParaRPr lang="fa-IR" dirty="0" smtClean="0"/>
          </a:p>
          <a:p>
            <a:pPr algn="r" rtl="1"/>
            <a:r>
              <a:rPr lang="fa-IR" dirty="0" smtClean="0"/>
              <a:t> </a:t>
            </a:r>
            <a:r>
              <a:rPr lang="fa-IR" dirty="0" smtClean="0">
                <a:cs typeface="B Titr" pitchFamily="2" charset="-78"/>
              </a:rPr>
              <a:t>کیفیت یعنی توانایی یک محصول در برآوردن هدف مورد نظر که با حد اقل هزینه ممکن تولید شده باشد</a:t>
            </a:r>
            <a:r>
              <a:rPr lang="fa-IR" dirty="0" smtClean="0"/>
              <a:t>.</a:t>
            </a:r>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تعاریف دمینگ  و کرازبی در باره کیفیت</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sz="2800" dirty="0" smtClean="0">
                <a:solidFill>
                  <a:srgbClr val="FF0000"/>
                </a:solidFill>
                <a:cs typeface="B Titr" pitchFamily="2" charset="-78"/>
              </a:rPr>
              <a:t>دمینگ:</a:t>
            </a:r>
          </a:p>
          <a:p>
            <a:pPr algn="r" rtl="1">
              <a:buNone/>
            </a:pPr>
            <a:r>
              <a:rPr lang="fa-IR" sz="2800" dirty="0" smtClean="0">
                <a:cs typeface="B Titr" pitchFamily="2" charset="-78"/>
              </a:rPr>
              <a:t>        تأمین رضایت مشتری و کاستن تغییرات</a:t>
            </a:r>
          </a:p>
          <a:p>
            <a:pPr algn="r" rtl="1"/>
            <a:r>
              <a:rPr lang="fa-IR" sz="2800" dirty="0" smtClean="0">
                <a:solidFill>
                  <a:srgbClr val="FF0000"/>
                </a:solidFill>
                <a:cs typeface="B Titr" pitchFamily="2" charset="-78"/>
              </a:rPr>
              <a:t>کرازبی:</a:t>
            </a:r>
          </a:p>
          <a:p>
            <a:pPr algn="r" rtl="1">
              <a:buNone/>
            </a:pPr>
            <a:r>
              <a:rPr lang="fa-IR" sz="2800" dirty="0" smtClean="0">
                <a:cs typeface="B Titr" pitchFamily="2" charset="-78"/>
              </a:rPr>
              <a:t>       محصول یا خدمات با الزامات ( ویژگیها و استاندارد های ) از پیش تعیین شده</a:t>
            </a:r>
          </a:p>
          <a:p>
            <a:pPr algn="r" rtl="1"/>
            <a:endParaRPr lang="en-US" sz="2800" dirty="0">
              <a:cs typeface="B Titr" pitchFamily="2" charset="-78"/>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چهارده نکته دمینگ در رابطه با مدیریت کیفیت</a:t>
            </a:r>
            <a:endParaRPr lang="en-US" dirty="0">
              <a:cs typeface="B Titr" pitchFamily="2" charset="-78"/>
            </a:endParaRPr>
          </a:p>
        </p:txBody>
      </p:sp>
      <p:sp>
        <p:nvSpPr>
          <p:cNvPr id="3" name="Content Placeholder 2"/>
          <p:cNvSpPr>
            <a:spLocks noGrp="1"/>
          </p:cNvSpPr>
          <p:nvPr>
            <p:ph idx="1"/>
          </p:nvPr>
        </p:nvSpPr>
        <p:spPr/>
        <p:txBody>
          <a:bodyPr>
            <a:normAutofit lnSpcReduction="10000"/>
          </a:bodyPr>
          <a:lstStyle/>
          <a:p>
            <a:pPr algn="r" rtl="1"/>
            <a:r>
              <a:rPr lang="fa-IR" dirty="0" smtClean="0">
                <a:cs typeface="B Titr" pitchFamily="2" charset="-78"/>
              </a:rPr>
              <a:t>1- ایجاد ثبات در هدف بهبود فرآورده ها و خدمات</a:t>
            </a:r>
          </a:p>
          <a:p>
            <a:pPr algn="r" rtl="1"/>
            <a:r>
              <a:rPr lang="fa-IR" dirty="0" smtClean="0">
                <a:cs typeface="B Titr" pitchFamily="2" charset="-78"/>
              </a:rPr>
              <a:t>2- پذیرش فلسفه نوین</a:t>
            </a:r>
          </a:p>
          <a:p>
            <a:pPr algn="r" rtl="1"/>
            <a:r>
              <a:rPr lang="fa-IR" dirty="0" smtClean="0">
                <a:cs typeface="B Titr" pitchFamily="2" charset="-78"/>
              </a:rPr>
              <a:t>3- خود داری از متکی بودن به بازرسی های گسترده</a:t>
            </a:r>
          </a:p>
          <a:p>
            <a:pPr algn="r" rtl="1"/>
            <a:r>
              <a:rPr lang="fa-IR" dirty="0" smtClean="0">
                <a:cs typeface="B Titr" pitchFamily="2" charset="-78"/>
              </a:rPr>
              <a:t>4- اجتناب از روشهای تجاری تنها بر پایه عامل قیمت</a:t>
            </a:r>
          </a:p>
          <a:p>
            <a:pPr algn="r" rtl="1"/>
            <a:r>
              <a:rPr lang="fa-IR" dirty="0" smtClean="0">
                <a:cs typeface="B Titr" pitchFamily="2" charset="-78"/>
              </a:rPr>
              <a:t>5- بهبود مداوم سیستم های تولید و خدمات</a:t>
            </a:r>
          </a:p>
          <a:p>
            <a:pPr algn="r" rtl="1"/>
            <a:r>
              <a:rPr lang="fa-IR" dirty="0" smtClean="0">
                <a:cs typeface="B Titr" pitchFamily="2" charset="-78"/>
              </a:rPr>
              <a:t>6- نهادینه کردن آموزش</a:t>
            </a:r>
          </a:p>
          <a:p>
            <a:pPr algn="r" rtl="1"/>
            <a:r>
              <a:rPr lang="fa-IR" dirty="0" smtClean="0">
                <a:cs typeface="B Titr" pitchFamily="2" charset="-78"/>
              </a:rPr>
              <a:t>7- نهادینه کردن رهبری</a:t>
            </a:r>
          </a:p>
          <a:p>
            <a:pPr algn="r" rtl="1"/>
            <a:r>
              <a:rPr lang="fa-IR" dirty="0" smtClean="0">
                <a:cs typeface="B Titr" pitchFamily="2" charset="-78"/>
              </a:rPr>
              <a:t>8-برطرف کردن ترس در کارکنان</a:t>
            </a:r>
            <a:endParaRPr lang="en-US" dirty="0">
              <a:cs typeface="B Titr" pitchFamily="2" charset="-78"/>
            </a:endParaRPr>
          </a:p>
        </p:txBody>
      </p:sp>
      <p:sp>
        <p:nvSpPr>
          <p:cNvPr id="4" name="Left Arrow 3"/>
          <p:cNvSpPr/>
          <p:nvPr/>
        </p:nvSpPr>
        <p:spPr>
          <a:xfrm>
            <a:off x="2286000" y="4724400"/>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چهارده نکته......................</a:t>
            </a:r>
            <a:endParaRPr lang="en-US" dirty="0">
              <a:cs typeface="B Titr" pitchFamily="2" charset="-78"/>
            </a:endParaRPr>
          </a:p>
        </p:txBody>
      </p:sp>
      <p:sp>
        <p:nvSpPr>
          <p:cNvPr id="3" name="Content Placeholder 2"/>
          <p:cNvSpPr>
            <a:spLocks noGrp="1"/>
          </p:cNvSpPr>
          <p:nvPr>
            <p:ph idx="1"/>
          </p:nvPr>
        </p:nvSpPr>
        <p:spPr/>
        <p:txBody>
          <a:bodyPr>
            <a:normAutofit fontScale="92500"/>
          </a:bodyPr>
          <a:lstStyle/>
          <a:p>
            <a:pPr algn="just" rtl="1"/>
            <a:r>
              <a:rPr lang="fa-IR" dirty="0" smtClean="0">
                <a:cs typeface="B Titr" pitchFamily="2" charset="-78"/>
              </a:rPr>
              <a:t>9- فروپاشی سد های میان وظایف ستادی</a:t>
            </a:r>
          </a:p>
          <a:p>
            <a:pPr algn="just" rtl="1"/>
            <a:r>
              <a:rPr lang="fa-IR" dirty="0" smtClean="0">
                <a:cs typeface="B Titr" pitchFamily="2" charset="-78"/>
              </a:rPr>
              <a:t>10-زدودن شعارهای تهی و تعیین هدف های تولید برای     کارکنان</a:t>
            </a:r>
          </a:p>
          <a:p>
            <a:pPr algn="just" rtl="1"/>
            <a:r>
              <a:rPr lang="fa-IR" dirty="0" smtClean="0">
                <a:cs typeface="B Titr" pitchFamily="2" charset="-78"/>
              </a:rPr>
              <a:t>11- زدودن سهمیه های کمکی</a:t>
            </a:r>
          </a:p>
          <a:p>
            <a:pPr algn="just" rtl="1"/>
            <a:r>
              <a:rPr lang="fa-IR" dirty="0" smtClean="0">
                <a:cs typeface="B Titr" pitchFamily="2" charset="-78"/>
              </a:rPr>
              <a:t>12- زدودن سد های موجود در راه احساس غرور و        استادی کارکنان</a:t>
            </a:r>
          </a:p>
          <a:p>
            <a:pPr algn="just" rtl="1"/>
            <a:r>
              <a:rPr lang="fa-IR" dirty="0" smtClean="0">
                <a:cs typeface="B Titr" pitchFamily="2" charset="-78"/>
              </a:rPr>
              <a:t>13- نهادینه کردن برنامه های منسجم تحصیلی و آموزشی</a:t>
            </a:r>
          </a:p>
          <a:p>
            <a:pPr algn="just" rtl="1"/>
            <a:r>
              <a:rPr lang="fa-IR" dirty="0" smtClean="0">
                <a:cs typeface="B Titr" pitchFamily="2" charset="-78"/>
              </a:rPr>
              <a:t>14- اقدام و عمل در به ثمر رساندن دگرگونی سازمان</a:t>
            </a:r>
            <a:endParaRPr lang="en-US" dirty="0">
              <a:cs typeface="B Titr" pitchFamily="2" charset="-78"/>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بیماری های مرگبار دمینگ</a:t>
            </a:r>
            <a:endParaRPr lang="en-US" dirty="0">
              <a:cs typeface="B Titr" pitchFamily="2" charset="-78"/>
            </a:endParaRPr>
          </a:p>
        </p:txBody>
      </p:sp>
      <p:sp>
        <p:nvSpPr>
          <p:cNvPr id="3" name="Content Placeholder 2"/>
          <p:cNvSpPr>
            <a:spLocks noGrp="1"/>
          </p:cNvSpPr>
          <p:nvPr>
            <p:ph idx="1"/>
          </p:nvPr>
        </p:nvSpPr>
        <p:spPr/>
        <p:txBody>
          <a:bodyPr>
            <a:normAutofit fontScale="85000" lnSpcReduction="10000"/>
          </a:bodyPr>
          <a:lstStyle/>
          <a:p>
            <a:pPr algn="r" rtl="1">
              <a:buNone/>
            </a:pPr>
            <a:r>
              <a:rPr lang="fa-IR" dirty="0" smtClean="0">
                <a:solidFill>
                  <a:srgbClr val="FF0000"/>
                </a:solidFill>
                <a:cs typeface="B Titr" pitchFamily="2" charset="-78"/>
              </a:rPr>
              <a:t>     این</a:t>
            </a:r>
            <a:r>
              <a:rPr lang="fa-IR" dirty="0" smtClean="0">
                <a:solidFill>
                  <a:srgbClr val="FF0000"/>
                </a:solidFill>
              </a:rPr>
              <a:t> </a:t>
            </a:r>
            <a:r>
              <a:rPr lang="fa-IR" dirty="0" smtClean="0">
                <a:solidFill>
                  <a:srgbClr val="FF0000"/>
                </a:solidFill>
                <a:cs typeface="B Titr" pitchFamily="2" charset="-78"/>
              </a:rPr>
              <a:t>بیماری ها در مسیر تحول وجود دارند:</a:t>
            </a:r>
          </a:p>
          <a:p>
            <a:pPr algn="r" rtl="1">
              <a:buNone/>
            </a:pPr>
            <a:endParaRPr lang="fa-IR" dirty="0" smtClean="0">
              <a:solidFill>
                <a:srgbClr val="FF0000"/>
              </a:solidFill>
              <a:cs typeface="B Titr" pitchFamily="2" charset="-78"/>
            </a:endParaRPr>
          </a:p>
          <a:p>
            <a:pPr algn="r" rtl="1"/>
            <a:r>
              <a:rPr lang="fa-IR" dirty="0" smtClean="0">
                <a:cs typeface="B Titr" pitchFamily="2" charset="-78"/>
              </a:rPr>
              <a:t>فقدان انسجام هدف در برنامه ریزی محصول یا خدمات</a:t>
            </a:r>
          </a:p>
          <a:p>
            <a:pPr algn="r" rtl="1"/>
            <a:r>
              <a:rPr lang="fa-IR" dirty="0" smtClean="0">
                <a:cs typeface="B Titr" pitchFamily="2" charset="-78"/>
              </a:rPr>
              <a:t>تأکید بر سود کوتاه مدت</a:t>
            </a:r>
          </a:p>
          <a:p>
            <a:pPr algn="r" rtl="1"/>
            <a:r>
              <a:rPr lang="fa-IR" dirty="0" smtClean="0">
                <a:cs typeface="B Titr" pitchFamily="2" charset="-78"/>
              </a:rPr>
              <a:t>سیستم رتبه بندی و باز نگریهای سالانه که به نتایج نهایی تأکید دارد.</a:t>
            </a:r>
          </a:p>
          <a:p>
            <a:pPr algn="r" rtl="1"/>
            <a:r>
              <a:rPr lang="fa-IR" dirty="0" smtClean="0">
                <a:cs typeface="B Titr" pitchFamily="2" charset="-78"/>
              </a:rPr>
              <a:t>افراد بخاطر خوب کار کردن پاداش میگیرند نه به خاطر بهبود آن</a:t>
            </a:r>
          </a:p>
          <a:p>
            <a:pPr algn="r" rtl="1"/>
            <a:r>
              <a:rPr lang="fa-IR" dirty="0" smtClean="0">
                <a:cs typeface="B Titr" pitchFamily="2" charset="-78"/>
              </a:rPr>
              <a:t>تحرک مدیریت به شیوه &lt;جهش شغلی&gt;</a:t>
            </a:r>
          </a:p>
          <a:p>
            <a:pPr algn="r" rtl="1"/>
            <a:r>
              <a:rPr lang="fa-IR" dirty="0" smtClean="0">
                <a:cs typeface="B Titr" pitchFamily="2" charset="-78"/>
              </a:rPr>
              <a:t>تکیه صرف مدیریت به ارقام مشهود(مثلاً  نادیده گرفتن تأثیر عدم رضایت مشتری در فروش آتی )</a:t>
            </a:r>
          </a:p>
          <a:p>
            <a:pPr algn="r" rtl="1"/>
            <a:endParaRPr lang="fa-IR" dirty="0" smtClean="0">
              <a:cs typeface="B Titr" pitchFamily="2" charset="-78"/>
            </a:endParaRPr>
          </a:p>
          <a:p>
            <a:pPr algn="r" rtl="1"/>
            <a:endParaRPr lang="fa-IR" dirty="0" smtClean="0">
              <a:cs typeface="B Titr" pitchFamily="2" charset="-78"/>
            </a:endParaRPr>
          </a:p>
          <a:p>
            <a:endParaRPr lang="en-US" dirty="0">
              <a:cs typeface="B Titr" pitchFamily="2" charset="-78"/>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تعریف کیفیت از نظردکتر جوزف جوزان</a:t>
            </a:r>
            <a:endParaRPr lang="en-US" dirty="0">
              <a:cs typeface="B Titr" pitchFamily="2" charset="-78"/>
            </a:endParaRPr>
          </a:p>
        </p:txBody>
      </p:sp>
      <p:sp>
        <p:nvSpPr>
          <p:cNvPr id="3" name="Content Placeholder 2"/>
          <p:cNvSpPr>
            <a:spLocks noGrp="1"/>
          </p:cNvSpPr>
          <p:nvPr>
            <p:ph idx="1"/>
          </p:nvPr>
        </p:nvSpPr>
        <p:spPr/>
        <p:txBody>
          <a:bodyPr/>
          <a:lstStyle/>
          <a:p>
            <a:pPr algn="r" rtl="1"/>
            <a:r>
              <a:rPr lang="fa-IR" dirty="0" smtClean="0">
                <a:cs typeface="B Titr" pitchFamily="2" charset="-78"/>
              </a:rPr>
              <a:t>دکتر جوزان نیز مانند دمینگ به دلیل توصیه هایش به ژاپنی ها شهرت یافت.تأکید او بیشتر بر مشتری بود</a:t>
            </a:r>
          </a:p>
          <a:p>
            <a:pPr algn="r" rtl="1"/>
            <a:endParaRPr lang="fa-IR" dirty="0" smtClean="0">
              <a:cs typeface="B Titr" pitchFamily="2" charset="-78"/>
            </a:endParaRPr>
          </a:p>
          <a:p>
            <a:pPr algn="just" rtl="1">
              <a:buNone/>
            </a:pPr>
            <a:r>
              <a:rPr lang="fa-IR" dirty="0" smtClean="0">
                <a:cs typeface="B Titr" pitchFamily="2" charset="-78"/>
              </a:rPr>
              <a:t>   </a:t>
            </a:r>
            <a:r>
              <a:rPr lang="fa-IR" dirty="0" smtClean="0">
                <a:solidFill>
                  <a:srgbClr val="FF0000"/>
                </a:solidFill>
                <a:cs typeface="B Titr" pitchFamily="2" charset="-78"/>
              </a:rPr>
              <a:t>سازمانها باید هزینه کیفیت را کاهش دهند. این نظریه با نظریه دمینگ که هزینه کیفیت را نادیده میگیرد کاملاً متفاوت است. جوزان کیفیت را &lt;&lt;مناسب برای استفاده&gt;&gt; تعریف میکند.</a:t>
            </a:r>
            <a:endParaRPr lang="en-US" dirty="0">
              <a:solidFill>
                <a:srgbClr val="FF0000"/>
              </a:solidFill>
              <a:cs typeface="B Titr" pitchFamily="2" charset="-78"/>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buNone/>
            </a:pPr>
            <a:endParaRPr lang="fa-IR" sz="6000" dirty="0" smtClean="0">
              <a:cs typeface="B Titr" pitchFamily="2" charset="-78"/>
            </a:endParaRPr>
          </a:p>
          <a:p>
            <a:pPr algn="r" rtl="1">
              <a:buNone/>
            </a:pPr>
            <a:r>
              <a:rPr lang="fa-IR" sz="6000" dirty="0" smtClean="0">
                <a:cs typeface="B Titr" pitchFamily="2" charset="-78"/>
              </a:rPr>
              <a:t>صرف کیفیت ؟ یا بهبود کیفیت؟</a:t>
            </a:r>
            <a:endParaRPr lang="en-US" sz="6000" dirty="0">
              <a:cs typeface="B Titr" pitchFamily="2" charset="-78"/>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rtl="1"/>
            <a:r>
              <a:rPr lang="fa-IR" dirty="0" smtClean="0">
                <a:cs typeface="B Titr" pitchFamily="2" charset="-78"/>
              </a:rPr>
              <a:t>رویکرد ده ماده ای دکتر جوزان در مورد کیفیت </a:t>
            </a:r>
            <a:endParaRPr lang="en-US" dirty="0">
              <a:cs typeface="B Titr" pitchFamily="2" charset="-78"/>
            </a:endParaRPr>
          </a:p>
        </p:txBody>
      </p:sp>
      <p:sp>
        <p:nvSpPr>
          <p:cNvPr id="3" name="Content Placeholder 2"/>
          <p:cNvSpPr>
            <a:spLocks noGrp="1"/>
          </p:cNvSpPr>
          <p:nvPr>
            <p:ph idx="1"/>
          </p:nvPr>
        </p:nvSpPr>
        <p:spPr/>
        <p:txBody>
          <a:bodyPr>
            <a:normAutofit fontScale="85000" lnSpcReduction="20000"/>
          </a:bodyPr>
          <a:lstStyle/>
          <a:p>
            <a:pPr algn="r" rtl="1"/>
            <a:r>
              <a:rPr lang="fa-IR" dirty="0" smtClean="0">
                <a:solidFill>
                  <a:srgbClr val="FF0000"/>
                </a:solidFill>
                <a:cs typeface="B Titr" pitchFamily="2" charset="-78"/>
              </a:rPr>
              <a:t>1- </a:t>
            </a:r>
            <a:r>
              <a:rPr lang="fa-IR" dirty="0" smtClean="0">
                <a:cs typeface="B Titr" pitchFamily="2" charset="-78"/>
              </a:rPr>
              <a:t>از نیاز به ارتقاء آگاه شده و برای آن فرصتی فراهم کنید</a:t>
            </a:r>
          </a:p>
          <a:p>
            <a:pPr algn="r" rtl="1"/>
            <a:r>
              <a:rPr lang="fa-IR" dirty="0" smtClean="0">
                <a:solidFill>
                  <a:srgbClr val="FF0000"/>
                </a:solidFill>
                <a:cs typeface="B Titr" pitchFamily="2" charset="-78"/>
              </a:rPr>
              <a:t>2-</a:t>
            </a:r>
            <a:r>
              <a:rPr lang="fa-IR" dirty="0" smtClean="0">
                <a:cs typeface="B Titr" pitchFamily="2" charset="-78"/>
              </a:rPr>
              <a:t> برای ارتقاء هدف تعیین کنید</a:t>
            </a:r>
          </a:p>
          <a:p>
            <a:pPr algn="r" rtl="1"/>
            <a:r>
              <a:rPr lang="fa-IR" dirty="0" smtClean="0">
                <a:solidFill>
                  <a:srgbClr val="FF0000"/>
                </a:solidFill>
                <a:cs typeface="B Titr" pitchFamily="2" charset="-78"/>
              </a:rPr>
              <a:t>3- </a:t>
            </a:r>
            <a:r>
              <a:rPr lang="fa-IR" dirty="0" smtClean="0">
                <a:cs typeface="B Titr" pitchFamily="2" charset="-78"/>
              </a:rPr>
              <a:t>برای دسترسی به هدف سازماندهی کنید</a:t>
            </a:r>
          </a:p>
          <a:p>
            <a:pPr algn="r" rtl="1"/>
            <a:r>
              <a:rPr lang="fa-IR" dirty="0" smtClean="0">
                <a:solidFill>
                  <a:srgbClr val="FF0000"/>
                </a:solidFill>
                <a:cs typeface="B Titr" pitchFamily="2" charset="-78"/>
              </a:rPr>
              <a:t>4- </a:t>
            </a:r>
            <a:r>
              <a:rPr lang="fa-IR" dirty="0" smtClean="0">
                <a:cs typeface="B Titr" pitchFamily="2" charset="-78"/>
              </a:rPr>
              <a:t>آموزش دهید</a:t>
            </a:r>
          </a:p>
          <a:p>
            <a:pPr algn="r" rtl="1"/>
            <a:r>
              <a:rPr lang="fa-IR" dirty="0" smtClean="0">
                <a:solidFill>
                  <a:srgbClr val="FF0000"/>
                </a:solidFill>
                <a:cs typeface="B Titr" pitchFamily="2" charset="-78"/>
              </a:rPr>
              <a:t>5-</a:t>
            </a:r>
            <a:r>
              <a:rPr lang="fa-IR" dirty="0" smtClean="0">
                <a:cs typeface="B Titr" pitchFamily="2" charset="-78"/>
              </a:rPr>
              <a:t> برای حل مشکل پروژه اجرا کنید</a:t>
            </a:r>
          </a:p>
          <a:p>
            <a:pPr algn="r" rtl="1"/>
            <a:r>
              <a:rPr lang="fa-IR" dirty="0" smtClean="0">
                <a:solidFill>
                  <a:srgbClr val="FF0000"/>
                </a:solidFill>
                <a:cs typeface="B Titr" pitchFamily="2" charset="-78"/>
              </a:rPr>
              <a:t>6- </a:t>
            </a:r>
            <a:r>
              <a:rPr lang="fa-IR" dirty="0" smtClean="0">
                <a:cs typeface="B Titr" pitchFamily="2" charset="-78"/>
              </a:rPr>
              <a:t>پیشرفت را گزارش دهید</a:t>
            </a:r>
          </a:p>
          <a:p>
            <a:pPr algn="r" rtl="1"/>
            <a:r>
              <a:rPr lang="fa-IR" dirty="0" smtClean="0">
                <a:solidFill>
                  <a:srgbClr val="FF0000"/>
                </a:solidFill>
                <a:cs typeface="B Titr" pitchFamily="2" charset="-78"/>
              </a:rPr>
              <a:t>7-</a:t>
            </a:r>
            <a:r>
              <a:rPr lang="fa-IR" dirty="0" smtClean="0">
                <a:cs typeface="B Titr" pitchFamily="2" charset="-78"/>
              </a:rPr>
              <a:t> تقدیر کنید</a:t>
            </a:r>
          </a:p>
          <a:p>
            <a:pPr algn="r" rtl="1"/>
            <a:r>
              <a:rPr lang="fa-IR" dirty="0" smtClean="0">
                <a:solidFill>
                  <a:srgbClr val="FF0000"/>
                </a:solidFill>
                <a:cs typeface="B Titr" pitchFamily="2" charset="-78"/>
              </a:rPr>
              <a:t>8-</a:t>
            </a:r>
            <a:r>
              <a:rPr lang="fa-IR" dirty="0" smtClean="0">
                <a:cs typeface="B Titr" pitchFamily="2" charset="-78"/>
              </a:rPr>
              <a:t> نتایج را منتقل کنید</a:t>
            </a:r>
          </a:p>
          <a:p>
            <a:pPr algn="r" rtl="1"/>
            <a:r>
              <a:rPr lang="fa-IR" dirty="0" smtClean="0">
                <a:solidFill>
                  <a:srgbClr val="FF0000"/>
                </a:solidFill>
                <a:cs typeface="B Titr" pitchFamily="2" charset="-78"/>
              </a:rPr>
              <a:t>9-</a:t>
            </a:r>
            <a:r>
              <a:rPr lang="fa-IR" dirty="0" smtClean="0">
                <a:cs typeface="B Titr" pitchFamily="2" charset="-78"/>
              </a:rPr>
              <a:t> موفقیت را حفظ کنید</a:t>
            </a:r>
          </a:p>
          <a:p>
            <a:pPr algn="r" rtl="1"/>
            <a:r>
              <a:rPr lang="fa-IR" dirty="0" smtClean="0">
                <a:solidFill>
                  <a:srgbClr val="FF0000"/>
                </a:solidFill>
                <a:cs typeface="B Titr" pitchFamily="2" charset="-78"/>
              </a:rPr>
              <a:t>10-</a:t>
            </a:r>
            <a:r>
              <a:rPr lang="fa-IR" dirty="0" smtClean="0">
                <a:cs typeface="B Titr" pitchFamily="2" charset="-78"/>
              </a:rPr>
              <a:t> برنامه سالانه حرکت را حفظ کنید</a:t>
            </a:r>
          </a:p>
          <a:p>
            <a:pPr algn="r" rtl="1"/>
            <a:endParaRPr lang="fa-IR" dirty="0" smtClean="0"/>
          </a:p>
          <a:p>
            <a:pPr algn="r" rtl="1">
              <a:buNone/>
            </a:pPr>
            <a:endParaRPr lang="fa-IR" dirty="0" smtClean="0"/>
          </a:p>
          <a:p>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وجوه سه گانه کیفیت از دیدگاه دکتر جوزان</a:t>
            </a:r>
            <a:endParaRPr lang="en-US" dirty="0">
              <a:cs typeface="B Titr" pitchFamily="2" charset="-78"/>
            </a:endParaRPr>
          </a:p>
        </p:txBody>
      </p:sp>
      <p:sp>
        <p:nvSpPr>
          <p:cNvPr id="3" name="Content Placeholder 2"/>
          <p:cNvSpPr>
            <a:spLocks noGrp="1"/>
          </p:cNvSpPr>
          <p:nvPr>
            <p:ph idx="1"/>
          </p:nvPr>
        </p:nvSpPr>
        <p:spPr/>
        <p:txBody>
          <a:bodyPr/>
          <a:lstStyle/>
          <a:p>
            <a:pPr algn="r" rtl="1"/>
            <a:r>
              <a:rPr lang="fa-IR" dirty="0" smtClean="0">
                <a:solidFill>
                  <a:srgbClr val="FF0000"/>
                </a:solidFill>
                <a:cs typeface="B Titr" pitchFamily="2" charset="-78"/>
              </a:rPr>
              <a:t>1- برنامه ریزی کیفیت </a:t>
            </a:r>
            <a:r>
              <a:rPr lang="fa-IR" dirty="0" smtClean="0">
                <a:cs typeface="B Titr" pitchFamily="2" charset="-78"/>
              </a:rPr>
              <a:t>(  </a:t>
            </a:r>
            <a:r>
              <a:rPr lang="fa-IR" sz="2400" dirty="0" smtClean="0">
                <a:cs typeface="B Titr" pitchFamily="2" charset="-78"/>
              </a:rPr>
              <a:t>برنامه ریزی برای بهبود به صورت پروژه تا مرحله ای پیش میرود که سیستم به نقطه عطفی در سطح بهبود عملکرد دست یابد </a:t>
            </a:r>
            <a:r>
              <a:rPr lang="fa-IR" dirty="0" smtClean="0">
                <a:cs typeface="B Titr" pitchFamily="2" charset="-78"/>
              </a:rPr>
              <a:t>)</a:t>
            </a:r>
          </a:p>
          <a:p>
            <a:pPr algn="r" rtl="1"/>
            <a:endParaRPr lang="fa-IR" dirty="0" smtClean="0">
              <a:cs typeface="B Titr" pitchFamily="2" charset="-78"/>
            </a:endParaRPr>
          </a:p>
          <a:p>
            <a:pPr algn="r" rtl="1"/>
            <a:r>
              <a:rPr lang="fa-IR" dirty="0" smtClean="0">
                <a:solidFill>
                  <a:srgbClr val="FF0000"/>
                </a:solidFill>
                <a:cs typeface="B Titr" pitchFamily="2" charset="-78"/>
              </a:rPr>
              <a:t>2- کنترل کیفیت</a:t>
            </a:r>
          </a:p>
          <a:p>
            <a:pPr algn="r" rtl="1"/>
            <a:endParaRPr lang="fa-IR" dirty="0" smtClean="0">
              <a:solidFill>
                <a:srgbClr val="FF0000"/>
              </a:solidFill>
              <a:cs typeface="B Titr" pitchFamily="2" charset="-78"/>
            </a:endParaRPr>
          </a:p>
          <a:p>
            <a:pPr algn="r" rtl="1"/>
            <a:r>
              <a:rPr lang="fa-IR" dirty="0" smtClean="0">
                <a:solidFill>
                  <a:srgbClr val="FF0000"/>
                </a:solidFill>
                <a:cs typeface="B Titr" pitchFamily="2" charset="-78"/>
              </a:rPr>
              <a:t>3- بهبود کیفیت</a:t>
            </a:r>
            <a:endParaRPr lang="en-US" dirty="0">
              <a:solidFill>
                <a:srgbClr val="FF0000"/>
              </a:solidFill>
              <a:cs typeface="B Titr" pitchFamily="2" charset="-78"/>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فلیپ کرازبی و نگرش به کیفیت</a:t>
            </a:r>
            <a:endParaRPr lang="en-US" dirty="0">
              <a:cs typeface="B Titr" pitchFamily="2" charset="-78"/>
            </a:endParaRPr>
          </a:p>
        </p:txBody>
      </p:sp>
      <p:sp>
        <p:nvSpPr>
          <p:cNvPr id="3" name="Content Placeholder 2"/>
          <p:cNvSpPr>
            <a:spLocks noGrp="1"/>
          </p:cNvSpPr>
          <p:nvPr>
            <p:ph idx="1"/>
          </p:nvPr>
        </p:nvSpPr>
        <p:spPr/>
        <p:txBody>
          <a:bodyPr>
            <a:normAutofit fontScale="92500"/>
          </a:bodyPr>
          <a:lstStyle/>
          <a:p>
            <a:pPr algn="r" rtl="1">
              <a:buNone/>
            </a:pPr>
            <a:r>
              <a:rPr lang="fa-IR" dirty="0" smtClean="0">
                <a:cs typeface="B Titr" pitchFamily="2" charset="-78"/>
              </a:rPr>
              <a:t>    فلیپ کرازبی کار خود را در صنعت به عنوان یک بازرس کیفیت شروع کرد. کرازبی شخصیتی پویاست که ایده های او در مورد کیفیت توجه بسیاری را جلب کرده است.</a:t>
            </a:r>
            <a:r>
              <a:rPr lang="fa-IR" b="1" dirty="0" smtClean="0">
                <a:solidFill>
                  <a:srgbClr val="FF0000"/>
                </a:solidFill>
                <a:cs typeface="B Titr" pitchFamily="2" charset="-78"/>
              </a:rPr>
              <a:t>&lt;&lt;</a:t>
            </a:r>
            <a:r>
              <a:rPr lang="fa-IR" dirty="0" smtClean="0">
                <a:solidFill>
                  <a:srgbClr val="FF0000"/>
                </a:solidFill>
                <a:cs typeface="B Titr" pitchFamily="2" charset="-78"/>
              </a:rPr>
              <a:t>چهار مطلق </a:t>
            </a:r>
            <a:r>
              <a:rPr lang="fa-IR" b="1" dirty="0" smtClean="0">
                <a:solidFill>
                  <a:srgbClr val="FF0000"/>
                </a:solidFill>
                <a:cs typeface="B Titr" pitchFamily="2" charset="-78"/>
              </a:rPr>
              <a:t>&gt;&gt;</a:t>
            </a:r>
            <a:r>
              <a:rPr lang="fa-IR" dirty="0" smtClean="0">
                <a:solidFill>
                  <a:srgbClr val="FF0000"/>
                </a:solidFill>
                <a:cs typeface="B Titr" pitchFamily="2" charset="-78"/>
              </a:rPr>
              <a:t> </a:t>
            </a:r>
            <a:r>
              <a:rPr lang="fa-IR" dirty="0" smtClean="0">
                <a:cs typeface="B Titr" pitchFamily="2" charset="-78"/>
              </a:rPr>
              <a:t>کیفیت کرازبی و برنامه کیفیت جامع او نقش بسیاری در فلسفه کیفیت داشته است</a:t>
            </a:r>
          </a:p>
          <a:p>
            <a:pPr algn="r" rtl="1">
              <a:buNone/>
            </a:pPr>
            <a:r>
              <a:rPr lang="fa-IR" dirty="0" smtClean="0">
                <a:cs typeface="B Titr" pitchFamily="2" charset="-78"/>
              </a:rPr>
              <a:t>  </a:t>
            </a:r>
            <a:r>
              <a:rPr lang="fa-IR" dirty="0" smtClean="0">
                <a:solidFill>
                  <a:srgbClr val="FF0000"/>
                </a:solidFill>
                <a:cs typeface="B Titr" pitchFamily="2" charset="-78"/>
              </a:rPr>
              <a:t>1- تعریف کیفیت از انطباق با خواسته هاست. </a:t>
            </a:r>
            <a:r>
              <a:rPr lang="fa-IR" dirty="0" smtClean="0">
                <a:cs typeface="B Titr" pitchFamily="2" charset="-78"/>
              </a:rPr>
              <a:t>مدیران باید خواسته ها و معیار کیفیت را تعیین کنند. در غیر اینصورت اپراتور ها تصمیم میگیرند که چه چیزی لازم است.</a:t>
            </a:r>
            <a:endParaRPr lang="en-US" dirty="0">
              <a:cs typeface="B Titr" pitchFamily="2" charset="-78"/>
            </a:endParaRPr>
          </a:p>
        </p:txBody>
      </p:sp>
      <p:sp>
        <p:nvSpPr>
          <p:cNvPr id="4" name="Left Arrow 3"/>
          <p:cNvSpPr/>
          <p:nvPr/>
        </p:nvSpPr>
        <p:spPr>
          <a:xfrm>
            <a:off x="2209800" y="5715000"/>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فلیپ کرازبی ونگرش...................</a:t>
            </a:r>
            <a:endParaRPr lang="en-US" dirty="0">
              <a:cs typeface="B Titr" pitchFamily="2" charset="-78"/>
            </a:endParaRPr>
          </a:p>
        </p:txBody>
      </p:sp>
      <p:sp>
        <p:nvSpPr>
          <p:cNvPr id="3" name="Content Placeholder 2"/>
          <p:cNvSpPr>
            <a:spLocks noGrp="1"/>
          </p:cNvSpPr>
          <p:nvPr>
            <p:ph idx="1"/>
          </p:nvPr>
        </p:nvSpPr>
        <p:spPr/>
        <p:txBody>
          <a:bodyPr>
            <a:normAutofit lnSpcReduction="10000"/>
          </a:bodyPr>
          <a:lstStyle/>
          <a:p>
            <a:pPr algn="r" rtl="1">
              <a:buNone/>
            </a:pPr>
            <a:r>
              <a:rPr lang="fa-IR" dirty="0" smtClean="0">
                <a:solidFill>
                  <a:srgbClr val="FF0000"/>
                </a:solidFill>
                <a:cs typeface="B Titr" pitchFamily="2" charset="-78"/>
              </a:rPr>
              <a:t>2- سیستم کیفیت مبتنی بر پیشگیری است: </a:t>
            </a:r>
            <a:r>
              <a:rPr lang="fa-IR" dirty="0" smtClean="0">
                <a:cs typeface="B Titr" pitchFamily="2" charset="-78"/>
              </a:rPr>
              <a:t>پیشگیری از مسائل با درک فرایندها و بهبود آنها پیش از آنکه محصولات یا خدمات به مشتری برسد.</a:t>
            </a:r>
          </a:p>
          <a:p>
            <a:pPr algn="r" rtl="1"/>
            <a:r>
              <a:rPr lang="fa-IR" dirty="0" smtClean="0">
                <a:solidFill>
                  <a:srgbClr val="FF0000"/>
                </a:solidFill>
                <a:cs typeface="B Titr" pitchFamily="2" charset="-78"/>
              </a:rPr>
              <a:t>3- استاندارد عملکرد ، نقص صفر(کار بی نقص ) : </a:t>
            </a:r>
            <a:r>
              <a:rPr lang="fa-IR" dirty="0" smtClean="0">
                <a:cs typeface="B Titr" pitchFamily="2" charset="-78"/>
              </a:rPr>
              <a:t>این به آن معنی است که هدف ( کیفیت کامل است )این اصل قویاً متکی بر آن است که آنچه بیش از هر چیز دیگر مطرح است رسیدن به خواسته های درست است. به نظر میرسد که هزینه پیشگیری برای رسیدن به کار بی نقص با کاهش هزینه های شکست جبران میشود.</a:t>
            </a:r>
            <a:endParaRPr lang="en-US" dirty="0">
              <a:cs typeface="B Titr" pitchFamily="2" charset="-78"/>
            </a:endParaRPr>
          </a:p>
        </p:txBody>
      </p:sp>
      <p:sp>
        <p:nvSpPr>
          <p:cNvPr id="4" name="Left Arrow 3"/>
          <p:cNvSpPr/>
          <p:nvPr/>
        </p:nvSpPr>
        <p:spPr>
          <a:xfrm>
            <a:off x="1524000" y="5791200"/>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فلیپ کرازبی و نگرش .....................</a:t>
            </a:r>
            <a:endParaRPr lang="en-US" dirty="0">
              <a:cs typeface="B Titr" pitchFamily="2" charset="-78"/>
            </a:endParaRPr>
          </a:p>
        </p:txBody>
      </p:sp>
      <p:sp>
        <p:nvSpPr>
          <p:cNvPr id="3" name="Content Placeholder 2"/>
          <p:cNvSpPr>
            <a:spLocks noGrp="1"/>
          </p:cNvSpPr>
          <p:nvPr>
            <p:ph idx="1"/>
          </p:nvPr>
        </p:nvSpPr>
        <p:spPr/>
        <p:txBody>
          <a:bodyPr/>
          <a:lstStyle/>
          <a:p>
            <a:pPr algn="r" rtl="1">
              <a:buNone/>
            </a:pPr>
            <a:r>
              <a:rPr lang="fa-IR" dirty="0" smtClean="0">
                <a:solidFill>
                  <a:srgbClr val="FF0000"/>
                </a:solidFill>
                <a:cs typeface="B Titr" pitchFamily="2" charset="-78"/>
              </a:rPr>
              <a:t>    4- اندازه گیر ی کیفیت: </a:t>
            </a:r>
            <a:r>
              <a:rPr lang="fa-IR" dirty="0" smtClean="0">
                <a:cs typeface="B Titr" pitchFamily="2" charset="-78"/>
              </a:rPr>
              <a:t>به نظر میرسد که هزینه اندازه گیری کیفیت نقش یک محرک اصلی را برای مدیران ایفا میکند.</a:t>
            </a:r>
          </a:p>
          <a:p>
            <a:pPr algn="r" rtl="1">
              <a:buNone/>
            </a:pPr>
            <a:r>
              <a:rPr lang="fa-IR" dirty="0" smtClean="0">
                <a:cs typeface="B Titr" pitchFamily="2" charset="-78"/>
              </a:rPr>
              <a:t>    تلاشهایی که برای بهبود کیفیت انجام میشود بیشتر از پرداختی است که از طریق بهبود بهره وری ،کاهش دوباره کاری و رضایت مشتریان حاصل میشود.</a:t>
            </a:r>
            <a:endParaRPr lang="en-US" dirty="0">
              <a:cs typeface="B Titr" pitchFamily="2" charset="-78"/>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پوشش برنامه کیفیت جامع کرازبی</a:t>
            </a:r>
            <a:endParaRPr lang="en-US" dirty="0">
              <a:cs typeface="B Titr" pitchFamily="2" charset="-78"/>
            </a:endParaRPr>
          </a:p>
        </p:txBody>
      </p:sp>
      <p:sp>
        <p:nvSpPr>
          <p:cNvPr id="3" name="Content Placeholder 2"/>
          <p:cNvSpPr>
            <a:spLocks noGrp="1"/>
          </p:cNvSpPr>
          <p:nvPr>
            <p:ph idx="1"/>
          </p:nvPr>
        </p:nvSpPr>
        <p:spPr/>
        <p:txBody>
          <a:bodyPr>
            <a:normAutofit fontScale="92500" lnSpcReduction="10000"/>
          </a:bodyPr>
          <a:lstStyle/>
          <a:p>
            <a:pPr algn="r" rtl="1"/>
            <a:r>
              <a:rPr lang="fa-IR" dirty="0" smtClean="0">
                <a:cs typeface="B Titr" pitchFamily="2" charset="-78"/>
              </a:rPr>
              <a:t>تعهد مدیریت و تشکیل تیم</a:t>
            </a:r>
          </a:p>
          <a:p>
            <a:pPr algn="r" rtl="1"/>
            <a:r>
              <a:rPr lang="fa-IR" dirty="0" smtClean="0">
                <a:cs typeface="B Titr" pitchFamily="2" charset="-78"/>
              </a:rPr>
              <a:t>سنجش کیفیت</a:t>
            </a:r>
          </a:p>
          <a:p>
            <a:pPr algn="r" rtl="1"/>
            <a:r>
              <a:rPr lang="fa-IR" dirty="0" smtClean="0">
                <a:cs typeface="B Titr" pitchFamily="2" charset="-78"/>
              </a:rPr>
              <a:t>برنامه ریزی کیفیت و آگاهی نسبت به آن</a:t>
            </a:r>
          </a:p>
          <a:p>
            <a:pPr algn="r" rtl="1"/>
            <a:r>
              <a:rPr lang="fa-IR" dirty="0" smtClean="0">
                <a:cs typeface="B Titr" pitchFamily="2" charset="-78"/>
              </a:rPr>
              <a:t>آموزش نیروی کار</a:t>
            </a:r>
          </a:p>
          <a:p>
            <a:pPr algn="r" rtl="1"/>
            <a:r>
              <a:rPr lang="fa-IR" dirty="0" smtClean="0">
                <a:cs typeface="B Titr" pitchFamily="2" charset="-78"/>
              </a:rPr>
              <a:t>سرمایه گذاری روی کارکنان (</a:t>
            </a:r>
            <a:r>
              <a:rPr lang="fa-IR" sz="2200" dirty="0" smtClean="0">
                <a:cs typeface="B Titr" pitchFamily="2" charset="-78"/>
              </a:rPr>
              <a:t>دارایی های سازمان که هر شب به خانه هایشان میروند و فردای همان روز به سازمان بر میگردند )</a:t>
            </a:r>
          </a:p>
          <a:p>
            <a:pPr algn="r" rtl="1"/>
            <a:r>
              <a:rPr lang="fa-IR" dirty="0" smtClean="0">
                <a:cs typeface="B Titr" pitchFamily="2" charset="-78"/>
              </a:rPr>
              <a:t>بازنگری و ارزیابی فعالیت های بهبود</a:t>
            </a:r>
          </a:p>
          <a:p>
            <a:pPr algn="r" rtl="1"/>
            <a:r>
              <a:rPr lang="fa-IR" dirty="0" smtClean="0">
                <a:cs typeface="B Titr" pitchFamily="2" charset="-78"/>
              </a:rPr>
              <a:t>نظارت بر کیفیت و پشتیبانی از آن به عنوان فرایندی مستمر توسط شورای کیفیت</a:t>
            </a:r>
            <a:endParaRPr lang="en-US" dirty="0">
              <a:cs typeface="B Titr" pitchFamily="2" charset="-78"/>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چهارده اقدام کرازبی</a:t>
            </a:r>
            <a:endParaRPr lang="en-US" dirty="0">
              <a:cs typeface="B Titr" pitchFamily="2" charset="-78"/>
            </a:endParaRPr>
          </a:p>
        </p:txBody>
      </p:sp>
      <p:sp>
        <p:nvSpPr>
          <p:cNvPr id="3" name="Content Placeholder 2"/>
          <p:cNvSpPr>
            <a:spLocks noGrp="1"/>
          </p:cNvSpPr>
          <p:nvPr>
            <p:ph idx="1"/>
          </p:nvPr>
        </p:nvSpPr>
        <p:spPr/>
        <p:txBody>
          <a:bodyPr>
            <a:normAutofit fontScale="62500" lnSpcReduction="20000"/>
          </a:bodyPr>
          <a:lstStyle/>
          <a:p>
            <a:pPr marL="514350" indent="-514350" algn="r" rtl="1">
              <a:buFont typeface="+mj-lt"/>
              <a:buAutoNum type="arabicPeriod"/>
            </a:pPr>
            <a:r>
              <a:rPr lang="fa-IR" dirty="0" smtClean="0">
                <a:cs typeface="B Titr" pitchFamily="2" charset="-78"/>
              </a:rPr>
              <a:t>تعهد مدیریت</a:t>
            </a:r>
          </a:p>
          <a:p>
            <a:pPr marL="514350" indent="-514350" algn="r" rtl="1">
              <a:buFont typeface="+mj-lt"/>
              <a:buAutoNum type="arabicPeriod"/>
            </a:pPr>
            <a:r>
              <a:rPr lang="fa-IR" dirty="0" smtClean="0">
                <a:cs typeface="B Titr" pitchFamily="2" charset="-78"/>
              </a:rPr>
              <a:t>تیم ارتقای کیفیت</a:t>
            </a:r>
          </a:p>
          <a:p>
            <a:pPr marL="514350" indent="-514350" algn="r" rtl="1">
              <a:buFont typeface="+mj-lt"/>
              <a:buAutoNum type="arabicPeriod"/>
            </a:pPr>
            <a:r>
              <a:rPr lang="fa-IR" dirty="0" smtClean="0">
                <a:cs typeface="B Titr" pitchFamily="2" charset="-78"/>
              </a:rPr>
              <a:t>سنجش کیفیت</a:t>
            </a:r>
          </a:p>
          <a:p>
            <a:pPr marL="514350" indent="-514350" algn="r" rtl="1">
              <a:buFont typeface="+mj-lt"/>
              <a:buAutoNum type="arabicPeriod"/>
            </a:pPr>
            <a:r>
              <a:rPr lang="fa-IR" dirty="0" smtClean="0">
                <a:cs typeface="B Titr" pitchFamily="2" charset="-78"/>
              </a:rPr>
              <a:t>هزینه کیفیت</a:t>
            </a:r>
          </a:p>
          <a:p>
            <a:pPr marL="514350" indent="-514350" algn="r" rtl="1">
              <a:buFont typeface="+mj-lt"/>
              <a:buAutoNum type="arabicPeriod"/>
            </a:pPr>
            <a:r>
              <a:rPr lang="fa-IR" dirty="0" smtClean="0">
                <a:cs typeface="B Titr" pitchFamily="2" charset="-78"/>
              </a:rPr>
              <a:t>آگاهی از کیفیت</a:t>
            </a:r>
          </a:p>
          <a:p>
            <a:pPr marL="514350" indent="-514350" algn="r" rtl="1">
              <a:buFont typeface="+mj-lt"/>
              <a:buAutoNum type="arabicPeriod"/>
            </a:pPr>
            <a:r>
              <a:rPr lang="fa-IR" dirty="0" smtClean="0">
                <a:cs typeface="B Titr" pitchFamily="2" charset="-78"/>
              </a:rPr>
              <a:t>اقدامات اصلاحی</a:t>
            </a:r>
          </a:p>
          <a:p>
            <a:pPr marL="514350" indent="-514350" algn="r" rtl="1">
              <a:buFont typeface="+mj-lt"/>
              <a:buAutoNum type="arabicPeriod"/>
            </a:pPr>
            <a:r>
              <a:rPr lang="fa-IR" dirty="0" smtClean="0">
                <a:cs typeface="B Titr" pitchFamily="2" charset="-78"/>
              </a:rPr>
              <a:t>برنامه ریزی نقص صفر</a:t>
            </a:r>
          </a:p>
          <a:p>
            <a:pPr marL="514350" indent="-514350" algn="r" rtl="1">
              <a:buFont typeface="+mj-lt"/>
              <a:buAutoNum type="arabicPeriod"/>
            </a:pPr>
            <a:r>
              <a:rPr lang="fa-IR" dirty="0" smtClean="0">
                <a:cs typeface="B Titr" pitchFamily="2" charset="-78"/>
              </a:rPr>
              <a:t>آموزش سرپرستی</a:t>
            </a:r>
          </a:p>
          <a:p>
            <a:pPr marL="514350" indent="-514350" algn="r" rtl="1">
              <a:buFont typeface="+mj-lt"/>
              <a:buAutoNum type="arabicPeriod"/>
            </a:pPr>
            <a:r>
              <a:rPr lang="fa-IR" dirty="0" smtClean="0">
                <a:cs typeface="B Titr" pitchFamily="2" charset="-78"/>
              </a:rPr>
              <a:t>روز نقص صفر</a:t>
            </a:r>
          </a:p>
          <a:p>
            <a:pPr marL="514350" indent="-514350" algn="r" rtl="1">
              <a:buFont typeface="+mj-lt"/>
              <a:buAutoNum type="arabicPeriod"/>
            </a:pPr>
            <a:r>
              <a:rPr lang="fa-IR" dirty="0" smtClean="0">
                <a:cs typeface="B Titr" pitchFamily="2" charset="-78"/>
              </a:rPr>
              <a:t>تعیین اهداف </a:t>
            </a:r>
          </a:p>
          <a:p>
            <a:pPr marL="514350" indent="-514350" algn="r" rtl="1">
              <a:buFont typeface="+mj-lt"/>
              <a:buAutoNum type="arabicPeriod"/>
            </a:pPr>
            <a:r>
              <a:rPr lang="fa-IR" dirty="0" smtClean="0">
                <a:cs typeface="B Titr" pitchFamily="2" charset="-78"/>
              </a:rPr>
              <a:t>برطرف کردن علل اشتباه</a:t>
            </a:r>
          </a:p>
          <a:p>
            <a:pPr marL="514350" indent="-514350" algn="r" rtl="1">
              <a:buFont typeface="+mj-lt"/>
              <a:buAutoNum type="arabicPeriod"/>
            </a:pPr>
            <a:r>
              <a:rPr lang="fa-IR" dirty="0" smtClean="0">
                <a:cs typeface="B Titr" pitchFamily="2" charset="-78"/>
              </a:rPr>
              <a:t>تقدیر</a:t>
            </a:r>
          </a:p>
          <a:p>
            <a:pPr marL="514350" indent="-514350" algn="r" rtl="1">
              <a:buFont typeface="+mj-lt"/>
              <a:buAutoNum type="arabicPeriod"/>
            </a:pPr>
            <a:r>
              <a:rPr lang="fa-IR" dirty="0" smtClean="0">
                <a:cs typeface="B Titr" pitchFamily="2" charset="-78"/>
              </a:rPr>
              <a:t>شورای کیفیت</a:t>
            </a:r>
          </a:p>
          <a:p>
            <a:pPr marL="514350" indent="-514350" algn="r" rtl="1">
              <a:buFont typeface="+mj-lt"/>
              <a:buAutoNum type="arabicPeriod"/>
            </a:pPr>
            <a:r>
              <a:rPr lang="fa-IR" dirty="0" smtClean="0">
                <a:cs typeface="B Titr" pitchFamily="2" charset="-78"/>
              </a:rPr>
              <a:t>تکرار موارد فوق</a:t>
            </a:r>
          </a:p>
        </p:txBody>
      </p:sp>
      <p:sp>
        <p:nvSpPr>
          <p:cNvPr id="4" name="Oval 3"/>
          <p:cNvSpPr/>
          <p:nvPr/>
        </p:nvSpPr>
        <p:spPr>
          <a:xfrm>
            <a:off x="381000" y="2057400"/>
            <a:ext cx="4953000" cy="3124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r>
              <a:rPr lang="fa-IR" sz="2800" dirty="0" smtClean="0">
                <a:cs typeface="B Titr" pitchFamily="2" charset="-78"/>
              </a:rPr>
              <a:t>کیفیت بالا هزینه را کاهش داده و سود را افزایش میدهد.</a:t>
            </a:r>
          </a:p>
          <a:p>
            <a:pPr algn="ctr" rtl="1"/>
            <a:r>
              <a:rPr lang="fa-IR" sz="2800" dirty="0" smtClean="0">
                <a:cs typeface="B Titr" pitchFamily="2" charset="-78"/>
              </a:rPr>
              <a:t>                           (کرازبی)</a:t>
            </a:r>
          </a:p>
          <a:p>
            <a:pPr algn="ctr" rtl="1"/>
            <a:endParaRPr lang="en-US" sz="2800" dirty="0">
              <a:cs typeface="B Titr" pitchFamily="2" charset="-78"/>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تاگوچی و نظریه کیفیت</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r>
              <a:rPr lang="fa-IR" dirty="0" smtClean="0">
                <a:cs typeface="B Titr" pitchFamily="2" charset="-78"/>
              </a:rPr>
              <a:t>تاگوچی </a:t>
            </a:r>
            <a:r>
              <a:rPr lang="fa-IR" sz="2400" dirty="0" smtClean="0">
                <a:cs typeface="B Titr" pitchFamily="2" charset="-78"/>
              </a:rPr>
              <a:t>یک مهندس ژاپنی است که ایده ها و اقدامات </a:t>
            </a:r>
            <a:r>
              <a:rPr lang="fa-IR" sz="2800" dirty="0" smtClean="0">
                <a:cs typeface="B Titr" pitchFamily="2" charset="-78"/>
              </a:rPr>
              <a:t>انقلابی را به حوزه کیفیت جامع وارد کرده است. کار او در زمینه طراحی آزمایش ها</a:t>
            </a:r>
            <a:r>
              <a:rPr lang="en-US" sz="2800" b="1" dirty="0" smtClean="0">
                <a:cs typeface="B Titr" pitchFamily="2" charset="-78"/>
              </a:rPr>
              <a:t>DESIGN OF EXPERIMENTS)</a:t>
            </a:r>
            <a:r>
              <a:rPr lang="fa-IR" sz="2800" b="1" dirty="0" smtClean="0">
                <a:cs typeface="B Titr" pitchFamily="2" charset="-78"/>
              </a:rPr>
              <a:t> </a:t>
            </a:r>
            <a:r>
              <a:rPr lang="en-US" sz="2800" b="1" dirty="0" smtClean="0">
                <a:cs typeface="B Titr" pitchFamily="2" charset="-78"/>
              </a:rPr>
              <a:t>(</a:t>
            </a:r>
            <a:r>
              <a:rPr lang="fa-IR" sz="2800" dirty="0" smtClean="0">
                <a:cs typeface="B Titr" pitchFamily="2" charset="-78"/>
              </a:rPr>
              <a:t>است که ژاپن  از اوائل ده 1950 به آن اقدام میکند. روشهای قوی را در طراحی محصولات و فرایند های جدید ارائه کرده است. در این  روشها آزمایشهایی انجام میشود برای تشخیص پارامترهای طراحی که اثر اغتششاش (عوامل چون دما ،فشار یا خطای انسانی را که بر عملکرد مؤثرند ) به حد اقل میرسانند</a:t>
            </a:r>
            <a:r>
              <a:rPr lang="en-US" sz="2800" dirty="0" smtClean="0">
                <a:cs typeface="B Titr" pitchFamily="2" charset="-78"/>
              </a:rPr>
              <a:t>.</a:t>
            </a:r>
            <a:endParaRPr lang="en-US" sz="2800" dirty="0">
              <a:cs typeface="B Titr" pitchFamily="2" charset="-78"/>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cs typeface="B Titr" pitchFamily="2" charset="-78"/>
              </a:rPr>
              <a:t>تاگوچی و توسعه سه مرحله ای محصول</a:t>
            </a:r>
            <a:endParaRPr lang="en-US" dirty="0">
              <a:cs typeface="B Titr" pitchFamily="2" charset="-78"/>
            </a:endParaRPr>
          </a:p>
        </p:txBody>
      </p:sp>
      <p:sp>
        <p:nvSpPr>
          <p:cNvPr id="3" name="Content Placeholder 2"/>
          <p:cNvSpPr>
            <a:spLocks noGrp="1"/>
          </p:cNvSpPr>
          <p:nvPr>
            <p:ph idx="1"/>
          </p:nvPr>
        </p:nvSpPr>
        <p:spPr/>
        <p:txBody>
          <a:bodyPr>
            <a:normAutofit fontScale="85000" lnSpcReduction="20000"/>
          </a:bodyPr>
          <a:lstStyle/>
          <a:p>
            <a:pPr algn="r" rtl="1"/>
            <a:r>
              <a:rPr lang="fa-IR" sz="4400" dirty="0" smtClean="0">
                <a:solidFill>
                  <a:srgbClr val="FF0000"/>
                </a:solidFill>
                <a:cs typeface="B Titr" pitchFamily="2" charset="-78"/>
              </a:rPr>
              <a:t>تاگوچی: </a:t>
            </a:r>
            <a:r>
              <a:rPr lang="fa-IR" sz="4400" dirty="0" smtClean="0">
                <a:cs typeface="B Titr" pitchFamily="2" charset="-78"/>
              </a:rPr>
              <a:t>طراحی جزء اصلی هزینه محصول   نهایی است.</a:t>
            </a:r>
          </a:p>
          <a:p>
            <a:pPr algn="r" rtl="1"/>
            <a:r>
              <a:rPr lang="fa-IR" sz="4400" dirty="0" smtClean="0">
                <a:solidFill>
                  <a:srgbClr val="FF0000"/>
                </a:solidFill>
                <a:cs typeface="B Titr" pitchFamily="2" charset="-78"/>
              </a:rPr>
              <a:t>1- طراحی سیستم:</a:t>
            </a:r>
            <a:r>
              <a:rPr lang="fa-IR" dirty="0" smtClean="0">
                <a:solidFill>
                  <a:srgbClr val="FF0000"/>
                </a:solidFill>
                <a:cs typeface="B Titr" pitchFamily="2" charset="-78"/>
              </a:rPr>
              <a:t> </a:t>
            </a:r>
            <a:r>
              <a:rPr lang="fa-IR" dirty="0" smtClean="0">
                <a:cs typeface="B Titr" pitchFamily="2" charset="-78"/>
              </a:rPr>
              <a:t>طراحی سیستم توام با نو آوری و نیاز به دانش مهندسی</a:t>
            </a:r>
          </a:p>
          <a:p>
            <a:pPr algn="r" rtl="1"/>
            <a:r>
              <a:rPr lang="fa-IR" sz="4400" dirty="0" smtClean="0">
                <a:cs typeface="B Titr" pitchFamily="2" charset="-78"/>
              </a:rPr>
              <a:t>2- طراحی پارامتر:</a:t>
            </a:r>
            <a:r>
              <a:rPr lang="fa-IR" dirty="0" smtClean="0">
                <a:cs typeface="B Titr" pitchFamily="2" charset="-78"/>
              </a:rPr>
              <a:t>مرحله کلیدی است که در آن مقادیر پارامتری محصول و سطح عوامل فرایند به طوری که حد اقل حساسیت را به عوامل اغتشاش ( دما ، فشار و خطای انسانی) داشته باشند تعیین میشوند.</a:t>
            </a:r>
          </a:p>
          <a:p>
            <a:pPr algn="r" rtl="1"/>
            <a:r>
              <a:rPr lang="fa-IR" sz="4400" dirty="0" smtClean="0">
                <a:solidFill>
                  <a:srgbClr val="FF0000"/>
                </a:solidFill>
                <a:cs typeface="B Titr" pitchFamily="2" charset="-78"/>
              </a:rPr>
              <a:t>3- طراحی تلورانس:</a:t>
            </a:r>
            <a:r>
              <a:rPr lang="fa-IR" dirty="0" smtClean="0">
                <a:cs typeface="B Titr" pitchFamily="2" charset="-78"/>
              </a:rPr>
              <a:t>به معنی صرف پول برای مواد ، اجزائ ماشین آلات مرغوب تر  است.</a:t>
            </a:r>
            <a:endParaRPr lang="en-US" sz="4400" dirty="0">
              <a:cs typeface="B Titr" pitchFamily="2" charset="-78"/>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هفت ابزار کنترل کیفیت </a:t>
            </a:r>
            <a:r>
              <a:rPr lang="fa-IR" dirty="0" smtClean="0">
                <a:solidFill>
                  <a:srgbClr val="FF0000"/>
                </a:solidFill>
                <a:cs typeface="B Titr" pitchFamily="2" charset="-78"/>
              </a:rPr>
              <a:t>ایشی کاوا</a:t>
            </a:r>
            <a:endParaRPr lang="en-US" dirty="0">
              <a:solidFill>
                <a:srgbClr val="FF0000"/>
              </a:solidFill>
              <a:cs typeface="B Titr" pitchFamily="2" charset="-78"/>
            </a:endParaRPr>
          </a:p>
        </p:txBody>
      </p:sp>
      <p:sp>
        <p:nvSpPr>
          <p:cNvPr id="3" name="Content Placeholder 2"/>
          <p:cNvSpPr>
            <a:spLocks noGrp="1"/>
          </p:cNvSpPr>
          <p:nvPr>
            <p:ph idx="1"/>
          </p:nvPr>
        </p:nvSpPr>
        <p:spPr/>
        <p:txBody>
          <a:bodyPr/>
          <a:lstStyle/>
          <a:p>
            <a:pPr algn="r" rtl="1"/>
            <a:r>
              <a:rPr lang="fa-IR" dirty="0" smtClean="0">
                <a:solidFill>
                  <a:srgbClr val="FF0000"/>
                </a:solidFill>
                <a:cs typeface="B Titr" pitchFamily="2" charset="-78"/>
              </a:rPr>
              <a:t>ایشی کاوا </a:t>
            </a:r>
            <a:r>
              <a:rPr lang="fa-IR" dirty="0" smtClean="0">
                <a:cs typeface="B Titr" pitchFamily="2" charset="-78"/>
              </a:rPr>
              <a:t>پیشاهنگ جنبش گروه کیفیت در ژاپن است. او معتقد است که این ابزار ها باید به طور خاص توسط اعضای گروه کیفیت به کار رود.</a:t>
            </a:r>
            <a:endParaRPr lang="en-US" dirty="0" smtClean="0">
              <a:cs typeface="B Titr" pitchFamily="2" charset="-78"/>
            </a:endParaRPr>
          </a:p>
          <a:p>
            <a:pPr algn="r" rtl="1">
              <a:buNone/>
            </a:pPr>
            <a:r>
              <a:rPr lang="en-US" dirty="0" smtClean="0">
                <a:cs typeface="B Titr" pitchFamily="2" charset="-78"/>
              </a:rPr>
              <a:t> </a:t>
            </a:r>
            <a:endParaRPr lang="fa-IR" dirty="0" smtClean="0">
              <a:cs typeface="B Titr" pitchFamily="2" charset="-78"/>
            </a:endParaRPr>
          </a:p>
          <a:p>
            <a:pPr algn="r" rtl="1">
              <a:buNone/>
            </a:pPr>
            <a:r>
              <a:rPr lang="fa-IR" dirty="0" smtClean="0">
                <a:cs typeface="B Titr" pitchFamily="2" charset="-78"/>
              </a:rPr>
              <a:t> </a:t>
            </a:r>
            <a:r>
              <a:rPr lang="en-US" sz="4000" b="1" dirty="0" smtClean="0">
                <a:cs typeface="B Titr" pitchFamily="2" charset="-78"/>
              </a:rPr>
              <a:t>SEVEN TOOLS OF QUALITY CONTROL         </a:t>
            </a:r>
          </a:p>
          <a:p>
            <a:pPr algn="r" rtl="1">
              <a:buNone/>
            </a:pPr>
            <a:endParaRPr lang="en-US" b="1" dirty="0" smtClean="0">
              <a:cs typeface="B Titr" pitchFamily="2" charset="-78"/>
            </a:endParaRPr>
          </a:p>
          <a:p>
            <a:pPr algn="r" rtl="1">
              <a:buNone/>
            </a:pPr>
            <a:endParaRPr lang="fa-IR" b="1" dirty="0" smtClean="0">
              <a:cs typeface="B Titr" pitchFamily="2" charset="-78"/>
            </a:endParaRPr>
          </a:p>
        </p:txBody>
      </p:sp>
      <p:sp>
        <p:nvSpPr>
          <p:cNvPr id="4" name="Left Arrow 3"/>
          <p:cNvSpPr/>
          <p:nvPr/>
        </p:nvSpPr>
        <p:spPr>
          <a:xfrm>
            <a:off x="4191000" y="5334000"/>
            <a:ext cx="978408" cy="4846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algn="r" rtl="1"/>
            <a:r>
              <a:rPr lang="fa-IR" sz="8800" dirty="0" smtClean="0">
                <a:cs typeface="B Titr" pitchFamily="2" charset="-78"/>
              </a:rPr>
              <a:t>با کدام ابزار؟</a:t>
            </a:r>
          </a:p>
          <a:p>
            <a:pPr algn="r" rtl="1"/>
            <a:r>
              <a:rPr lang="fa-IR" sz="8800" dirty="0" smtClean="0">
                <a:cs typeface="B Titr" pitchFamily="2" charset="-78"/>
              </a:rPr>
              <a:t>در چه زمان؟ </a:t>
            </a:r>
          </a:p>
          <a:p>
            <a:pPr algn="r" rtl="1"/>
            <a:r>
              <a:rPr lang="fa-IR" sz="8800" dirty="0" smtClean="0">
                <a:cs typeface="B Titr" pitchFamily="2" charset="-78"/>
              </a:rPr>
              <a:t>چگونه؟</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04800"/>
            <a:ext cx="8229600" cy="1143000"/>
          </a:xfrm>
        </p:spPr>
        <p:txBody>
          <a:bodyPr/>
          <a:lstStyle/>
          <a:p>
            <a:r>
              <a:rPr lang="fa-IR" dirty="0" smtClean="0">
                <a:cs typeface="B Titr" pitchFamily="2" charset="-78"/>
              </a:rPr>
              <a:t>هفت ابزار.......................</a:t>
            </a:r>
            <a:endParaRPr lang="en-US" dirty="0">
              <a:cs typeface="B Titr" pitchFamily="2" charset="-78"/>
            </a:endParaRPr>
          </a:p>
        </p:txBody>
      </p:sp>
      <p:sp>
        <p:nvSpPr>
          <p:cNvPr id="3" name="Content Placeholder 2"/>
          <p:cNvSpPr>
            <a:spLocks noGrp="1"/>
          </p:cNvSpPr>
          <p:nvPr>
            <p:ph idx="1"/>
          </p:nvPr>
        </p:nvSpPr>
        <p:spPr/>
        <p:txBody>
          <a:bodyPr>
            <a:normAutofit fontScale="62500" lnSpcReduction="20000"/>
          </a:bodyPr>
          <a:lstStyle/>
          <a:p>
            <a:pPr algn="r" rtl="1">
              <a:buNone/>
            </a:pPr>
            <a:r>
              <a:rPr lang="fa-IR" dirty="0" smtClean="0">
                <a:cs typeface="B Titr" pitchFamily="2" charset="-78"/>
              </a:rPr>
              <a:t>1- نمودار های پرتو= اولویت بندی اقدام</a:t>
            </a:r>
            <a:endParaRPr lang="en-US" dirty="0" smtClean="0">
              <a:cs typeface="B Titr" pitchFamily="2" charset="-78"/>
            </a:endParaRPr>
          </a:p>
          <a:p>
            <a:pPr algn="r" rtl="1">
              <a:buNone/>
            </a:pPr>
            <a:r>
              <a:rPr lang="en-US" dirty="0" smtClean="0">
                <a:solidFill>
                  <a:srgbClr val="FF0000"/>
                </a:solidFill>
                <a:cs typeface="B Titr" pitchFamily="2" charset="-78"/>
              </a:rPr>
              <a:t>             </a:t>
            </a:r>
            <a:r>
              <a:rPr lang="en-US" b="1" dirty="0" smtClean="0">
                <a:solidFill>
                  <a:srgbClr val="FF0000"/>
                </a:solidFill>
                <a:cs typeface="B Titr" pitchFamily="2" charset="-78"/>
              </a:rPr>
              <a:t>PARETO CHARTS                     </a:t>
            </a:r>
          </a:p>
          <a:p>
            <a:pPr algn="r" rtl="1">
              <a:buNone/>
            </a:pPr>
            <a:r>
              <a:rPr lang="fa-IR" dirty="0" smtClean="0">
                <a:cs typeface="B Titr" pitchFamily="2" charset="-78"/>
              </a:rPr>
              <a:t>2- نمودار های علت ومعلول= تشخیص علت ها</a:t>
            </a:r>
          </a:p>
          <a:p>
            <a:pPr algn="r" rtl="1">
              <a:buNone/>
            </a:pPr>
            <a:r>
              <a:rPr lang="en-US" b="1" dirty="0" smtClean="0">
                <a:solidFill>
                  <a:srgbClr val="FF0000"/>
                </a:solidFill>
                <a:cs typeface="B Titr" pitchFamily="2" charset="-78"/>
              </a:rPr>
              <a:t>CAUSE AND EFFECT DIAGRAM         </a:t>
            </a:r>
            <a:endParaRPr lang="fa-IR" b="1" dirty="0" smtClean="0">
              <a:solidFill>
                <a:srgbClr val="FF0000"/>
              </a:solidFill>
              <a:cs typeface="B Titr" pitchFamily="2" charset="-78"/>
            </a:endParaRPr>
          </a:p>
          <a:p>
            <a:pPr algn="r" rtl="1">
              <a:buNone/>
            </a:pPr>
            <a:r>
              <a:rPr lang="fa-IR" dirty="0" smtClean="0">
                <a:cs typeface="B Titr" pitchFamily="2" charset="-78"/>
              </a:rPr>
              <a:t>3- لایه بندی = علتها در زیرمجموعه</a:t>
            </a:r>
          </a:p>
          <a:p>
            <a:pPr algn="r" rtl="1">
              <a:buNone/>
            </a:pPr>
            <a:r>
              <a:rPr lang="en-US" b="1" dirty="0" smtClean="0">
                <a:solidFill>
                  <a:srgbClr val="FF0000"/>
                </a:solidFill>
                <a:cs typeface="B Titr" pitchFamily="2" charset="-78"/>
              </a:rPr>
              <a:t>STRATIFICATION</a:t>
            </a:r>
            <a:r>
              <a:rPr lang="en-US" dirty="0" smtClean="0">
                <a:solidFill>
                  <a:srgbClr val="FF0000"/>
                </a:solidFill>
                <a:cs typeface="B Titr" pitchFamily="2" charset="-78"/>
              </a:rPr>
              <a:t>                 </a:t>
            </a:r>
            <a:endParaRPr lang="fa-IR" dirty="0" smtClean="0">
              <a:solidFill>
                <a:srgbClr val="FF0000"/>
              </a:solidFill>
              <a:cs typeface="B Titr" pitchFamily="2" charset="-78"/>
            </a:endParaRPr>
          </a:p>
          <a:p>
            <a:pPr algn="r" rtl="1">
              <a:buNone/>
            </a:pPr>
            <a:r>
              <a:rPr lang="fa-IR" dirty="0" smtClean="0">
                <a:cs typeface="B Titr" pitchFamily="2" charset="-78"/>
              </a:rPr>
              <a:t>برگه های کنترل= جمع آوری داده ها</a:t>
            </a:r>
          </a:p>
          <a:p>
            <a:pPr algn="r" rtl="1">
              <a:buNone/>
            </a:pPr>
            <a:r>
              <a:rPr lang="en-US" b="1" dirty="0" smtClean="0">
                <a:solidFill>
                  <a:srgbClr val="FF0000"/>
                </a:solidFill>
                <a:cs typeface="B Titr" pitchFamily="2" charset="-78"/>
              </a:rPr>
              <a:t>CHECK SHEETS                   </a:t>
            </a:r>
          </a:p>
          <a:p>
            <a:pPr algn="r" rtl="1">
              <a:buNone/>
            </a:pPr>
            <a:r>
              <a:rPr lang="fa-IR" dirty="0" smtClean="0">
                <a:cs typeface="B Titr" pitchFamily="2" charset="-78"/>
              </a:rPr>
              <a:t>4- </a:t>
            </a:r>
            <a:r>
              <a:rPr lang="en-US" dirty="0" smtClean="0">
                <a:cs typeface="B Titr" pitchFamily="2" charset="-78"/>
              </a:rPr>
              <a:t>  </a:t>
            </a:r>
            <a:r>
              <a:rPr lang="fa-IR" dirty="0" smtClean="0">
                <a:cs typeface="B Titr" pitchFamily="2" charset="-78"/>
              </a:rPr>
              <a:t>هیستوگرام ها =نمایش انحراف ها</a:t>
            </a:r>
          </a:p>
          <a:p>
            <a:pPr algn="r" rtl="1">
              <a:buNone/>
            </a:pPr>
            <a:r>
              <a:rPr lang="en-US" b="1" dirty="0" smtClean="0">
                <a:solidFill>
                  <a:srgbClr val="FF0000"/>
                </a:solidFill>
                <a:cs typeface="B Titr" pitchFamily="2" charset="-78"/>
              </a:rPr>
              <a:t>HISTOGRAMS                </a:t>
            </a:r>
            <a:endParaRPr lang="fa-IR" b="1" dirty="0" smtClean="0">
              <a:solidFill>
                <a:srgbClr val="FF0000"/>
              </a:solidFill>
              <a:cs typeface="B Titr" pitchFamily="2" charset="-78"/>
            </a:endParaRPr>
          </a:p>
          <a:p>
            <a:pPr algn="r" rtl="1">
              <a:buNone/>
            </a:pPr>
            <a:r>
              <a:rPr lang="fa-IR" dirty="0" smtClean="0">
                <a:cs typeface="B Titr" pitchFamily="2" charset="-78"/>
              </a:rPr>
              <a:t>نمودارهای پراکندگی= بررسی عوامل دوگانه</a:t>
            </a:r>
          </a:p>
          <a:p>
            <a:pPr algn="r" rtl="1">
              <a:buNone/>
            </a:pPr>
            <a:r>
              <a:rPr lang="en-US" b="1" dirty="0" smtClean="0">
                <a:solidFill>
                  <a:srgbClr val="FF0000"/>
                </a:solidFill>
                <a:cs typeface="B Titr" pitchFamily="2" charset="-78"/>
              </a:rPr>
              <a:t>SCATTER DIAGRAMS          </a:t>
            </a:r>
            <a:endParaRPr lang="fa-IR" b="1" dirty="0" smtClean="0">
              <a:solidFill>
                <a:srgbClr val="FF0000"/>
              </a:solidFill>
              <a:cs typeface="B Titr" pitchFamily="2" charset="-78"/>
            </a:endParaRPr>
          </a:p>
          <a:p>
            <a:pPr algn="r" rtl="1">
              <a:buNone/>
            </a:pPr>
            <a:r>
              <a:rPr lang="fa-IR" dirty="0" smtClean="0">
                <a:cs typeface="B Titr" pitchFamily="2" charset="-78"/>
              </a:rPr>
              <a:t>نمودار های کنترل= نمایش انحراف فرایند</a:t>
            </a:r>
          </a:p>
          <a:p>
            <a:pPr algn="r" rtl="1">
              <a:buNone/>
            </a:pPr>
            <a:r>
              <a:rPr lang="en-US" b="1" dirty="0" smtClean="0">
                <a:solidFill>
                  <a:srgbClr val="FF0000"/>
                </a:solidFill>
                <a:cs typeface="B Titr" pitchFamily="2" charset="-78"/>
              </a:rPr>
              <a:t>CONTROL CHARTS          </a:t>
            </a:r>
            <a:r>
              <a:rPr lang="fa-IR" b="1" dirty="0" smtClean="0">
                <a:solidFill>
                  <a:srgbClr val="FF0000"/>
                </a:solidFill>
                <a:cs typeface="B Titr" pitchFamily="2" charset="-78"/>
              </a:rPr>
              <a:t> </a:t>
            </a:r>
            <a:r>
              <a:rPr lang="en-US" b="1" dirty="0" smtClean="0">
                <a:solidFill>
                  <a:srgbClr val="FF0000"/>
                </a:solidFill>
                <a:cs typeface="B Titr" pitchFamily="2" charset="-78"/>
              </a:rPr>
              <a:t>        </a:t>
            </a:r>
            <a:endParaRPr lang="en-US" b="1" dirty="0">
              <a:solidFill>
                <a:srgbClr val="FF0000"/>
              </a:solidFill>
              <a:cs typeface="B Titr" pitchFamily="2" charset="-78"/>
            </a:endParaRPr>
          </a:p>
        </p:txBody>
      </p:sp>
      <p:sp>
        <p:nvSpPr>
          <p:cNvPr id="4" name="Oval 3"/>
          <p:cNvSpPr/>
          <p:nvPr/>
        </p:nvSpPr>
        <p:spPr>
          <a:xfrm>
            <a:off x="533400" y="2590800"/>
            <a:ext cx="4191000" cy="23622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dirty="0" smtClean="0">
                <a:cs typeface="B Titr" pitchFamily="2" charset="-78"/>
              </a:rPr>
              <a:t>برای حفظ فرهنگ حل مسأله در سازمان ، مدیریت باید به هماهنگ کردن و ارزیابی فعالیت های کیفیت اقدام کند.به عقیده ایشی کاوا </a:t>
            </a:r>
            <a:endParaRPr lang="en-US" dirty="0">
              <a:cs typeface="B Titr" pitchFamily="2" charset="-78"/>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buNone/>
            </a:pPr>
            <a:r>
              <a:rPr lang="fa-IR" dirty="0" smtClean="0">
                <a:cs typeface="B Titr" pitchFamily="2" charset="-78"/>
              </a:rPr>
              <a:t>    </a:t>
            </a:r>
          </a:p>
          <a:p>
            <a:pPr algn="r" rtl="1">
              <a:buNone/>
            </a:pPr>
            <a:endParaRPr lang="fa-IR" dirty="0" smtClean="0">
              <a:cs typeface="B Titr" pitchFamily="2" charset="-78"/>
            </a:endParaRPr>
          </a:p>
          <a:p>
            <a:pPr algn="r" rtl="1">
              <a:buNone/>
            </a:pPr>
            <a:r>
              <a:rPr lang="fa-IR" dirty="0" smtClean="0">
                <a:cs typeface="B Titr" pitchFamily="2" charset="-78"/>
              </a:rPr>
              <a:t>    در رقابت اگر مسأله کیفیت را با اهمیت تلقی نکنیم هم بازار ها و هم سهم بازار را به رقیبان واگذار میکنیم.</a:t>
            </a:r>
            <a:endParaRPr lang="en-US" dirty="0">
              <a:cs typeface="B Titr" pitchFamily="2" charset="-78"/>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ارزش خود یک کیفیت است و کیفیت خود یک ارزش.</a:t>
            </a:r>
            <a:endParaRPr lang="en-US" dirty="0">
              <a:cs typeface="B Titr" pitchFamily="2" charset="-78"/>
            </a:endParaRPr>
          </a:p>
        </p:txBody>
      </p:sp>
      <p:sp>
        <p:nvSpPr>
          <p:cNvPr id="3" name="Content Placeholder 2"/>
          <p:cNvSpPr>
            <a:spLocks noGrp="1"/>
          </p:cNvSpPr>
          <p:nvPr>
            <p:ph idx="1"/>
          </p:nvPr>
        </p:nvSpPr>
        <p:spPr/>
        <p:txBody>
          <a:bodyPr/>
          <a:lstStyle/>
          <a:p>
            <a:endParaRPr lang="en-US" dirty="0"/>
          </a:p>
        </p:txBody>
      </p:sp>
      <p:graphicFrame>
        <p:nvGraphicFramePr>
          <p:cNvPr id="2050" name="Object 2"/>
          <p:cNvGraphicFramePr>
            <a:graphicFrameLocks noChangeAspect="1"/>
          </p:cNvGraphicFramePr>
          <p:nvPr/>
        </p:nvGraphicFramePr>
        <p:xfrm>
          <a:off x="2373313" y="3086100"/>
          <a:ext cx="4395787" cy="685800"/>
        </p:xfrm>
        <a:graphic>
          <a:graphicData uri="http://schemas.openxmlformats.org/presentationml/2006/ole">
            <p:oleObj spid="_x0000_s2050" name="Packager Shell Object" showAsIcon="1" r:id="rId3" imgW="4396320" imgH="685800" progId="Package">
              <p:embed/>
            </p:oleObj>
          </a:graphicData>
        </a:graphic>
      </p:graphicFrame>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نکات مورد توجه در کیفیت</a:t>
            </a:r>
            <a:endParaRPr lang="en-US" dirty="0">
              <a:cs typeface="B Titr" pitchFamily="2" charset="-78"/>
            </a:endParaRPr>
          </a:p>
        </p:txBody>
      </p:sp>
      <p:sp>
        <p:nvSpPr>
          <p:cNvPr id="3" name="Content Placeholder 2"/>
          <p:cNvSpPr>
            <a:spLocks noGrp="1"/>
          </p:cNvSpPr>
          <p:nvPr>
            <p:ph idx="1"/>
          </p:nvPr>
        </p:nvSpPr>
        <p:spPr/>
        <p:txBody>
          <a:bodyPr/>
          <a:lstStyle/>
          <a:p>
            <a:pPr algn="r" rtl="1"/>
            <a:r>
              <a:rPr lang="fa-IR" dirty="0" smtClean="0">
                <a:cs typeface="B Titr" pitchFamily="2" charset="-78"/>
              </a:rPr>
              <a:t>تصویر کالا</a:t>
            </a:r>
          </a:p>
          <a:p>
            <a:pPr algn="r" rtl="1"/>
            <a:r>
              <a:rPr lang="fa-IR" dirty="0" smtClean="0">
                <a:cs typeface="B Titr" pitchFamily="2" charset="-78"/>
              </a:rPr>
              <a:t>خدمات در نگاه مشتریان</a:t>
            </a:r>
          </a:p>
          <a:p>
            <a:pPr algn="r" rtl="1"/>
            <a:r>
              <a:rPr lang="fa-IR" dirty="0" smtClean="0">
                <a:cs typeface="B Titr" pitchFamily="2" charset="-78"/>
              </a:rPr>
              <a:t>استاندارد های بسته بندی</a:t>
            </a:r>
          </a:p>
          <a:p>
            <a:pPr algn="r" rtl="1"/>
            <a:r>
              <a:rPr lang="fa-IR" dirty="0" smtClean="0">
                <a:cs typeface="B Titr" pitchFamily="2" charset="-78"/>
              </a:rPr>
              <a:t>میزان هزینه تبلیغات</a:t>
            </a:r>
          </a:p>
          <a:p>
            <a:pPr algn="r" rtl="1"/>
            <a:r>
              <a:rPr lang="fa-IR" dirty="0" smtClean="0">
                <a:cs typeface="B Titr" pitchFamily="2" charset="-78"/>
              </a:rPr>
              <a:t>بازار هدف</a:t>
            </a:r>
            <a:endParaRPr lang="en-US" dirty="0">
              <a:cs typeface="B Titr" pitchFamily="2" charset="-78"/>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buNone/>
            </a:pPr>
            <a:r>
              <a:rPr lang="fa-IR" sz="4400" dirty="0" smtClean="0">
                <a:cs typeface="B Titr" pitchFamily="2" charset="-78"/>
              </a:rPr>
              <a:t>      </a:t>
            </a:r>
          </a:p>
          <a:p>
            <a:pPr algn="r" rtl="1">
              <a:buNone/>
            </a:pPr>
            <a:r>
              <a:rPr lang="fa-IR" sz="4400" dirty="0" smtClean="0">
                <a:cs typeface="B Titr" pitchFamily="2" charset="-78"/>
              </a:rPr>
              <a:t>        بهترین تبلیغ یک کالا کیفیت است</a:t>
            </a:r>
            <a:endParaRPr lang="en-US" sz="4400" dirty="0">
              <a:cs typeface="B Titr" pitchFamily="2" charset="-78"/>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r>
              <a:rPr lang="fa-IR" dirty="0" smtClean="0">
                <a:cs typeface="B Titr" pitchFamily="2" charset="-78"/>
              </a:rPr>
              <a:t>آگهی و تبلیغات محصولات را به مشتریان معرفی نموده و در جذب مشتریان نقش مهمی را ایفا میکنند، اما کیفیت یک محصول تبلیغی است که یک کالا از خود داشته و باعث میشود مشتریانی را که از طریق آمیخته فعالیت های ترغیبی و تشویقی جذب شرکت شده اند حفظ نموده و وفاداری و تداوم خرید مشتریان را از آن محصول یا نسبت به سایر محصولات و حتی محصولاتی که شرکت در آینده تولید و به بازار عرضه میکند تضمین نماید.</a:t>
            </a:r>
            <a:endParaRPr lang="en-US" dirty="0">
              <a:cs typeface="B Titr" pitchFamily="2" charset="-78"/>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buNone/>
            </a:pPr>
            <a:r>
              <a:rPr lang="fa-IR" dirty="0" smtClean="0">
                <a:cs typeface="B Titr" pitchFamily="2" charset="-78"/>
              </a:rPr>
              <a:t>  </a:t>
            </a:r>
          </a:p>
          <a:p>
            <a:pPr algn="r" rtl="1">
              <a:buNone/>
            </a:pPr>
            <a:endParaRPr lang="fa-IR" dirty="0" smtClean="0">
              <a:cs typeface="B Titr" pitchFamily="2" charset="-78"/>
            </a:endParaRPr>
          </a:p>
          <a:p>
            <a:pPr algn="r" rtl="1">
              <a:buNone/>
            </a:pPr>
            <a:r>
              <a:rPr lang="fa-IR" dirty="0" smtClean="0">
                <a:cs typeface="B Titr" pitchFamily="2" charset="-78"/>
              </a:rPr>
              <a:t> شرکت هایی در عرصه رقابت موفق خواهند بود که کالای با کیفیت را با قیمت کمتر به مشتریان عرضه نمایند.</a:t>
            </a:r>
            <a:endParaRPr lang="en-US" dirty="0">
              <a:cs typeface="B Titr" pitchFamily="2" charset="-78"/>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r>
              <a:rPr lang="fa-IR" sz="5400" dirty="0" smtClean="0">
                <a:cs typeface="B Titr" pitchFamily="2" charset="-78"/>
              </a:rPr>
              <a:t>قیمت را آنقدر پایین نیاورید که ایمان خریدار به کیفیت کالا را خدشه دار کند.</a:t>
            </a:r>
            <a:endParaRPr lang="en-US" sz="5400" dirty="0">
              <a:cs typeface="B Titr" pitchFamily="2" charset="-78"/>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t> </a:t>
            </a:r>
            <a:r>
              <a:rPr lang="fa-IR" dirty="0" smtClean="0">
                <a:cs typeface="B Titr" pitchFamily="2" charset="-78"/>
              </a:rPr>
              <a:t>نگاهی به خدمات وکیفیت</a:t>
            </a:r>
            <a:endParaRPr lang="en-US" dirty="0">
              <a:cs typeface="B Titr" pitchFamily="2" charset="-78"/>
            </a:endParaRPr>
          </a:p>
        </p:txBody>
      </p:sp>
      <p:sp>
        <p:nvSpPr>
          <p:cNvPr id="3" name="Content Placeholder 2"/>
          <p:cNvSpPr>
            <a:spLocks noGrp="1"/>
          </p:cNvSpPr>
          <p:nvPr>
            <p:ph idx="1"/>
          </p:nvPr>
        </p:nvSpPr>
        <p:spPr/>
        <p:txBody>
          <a:bodyPr/>
          <a:lstStyle/>
          <a:p>
            <a:pPr algn="r" rtl="1"/>
            <a:r>
              <a:rPr lang="fa-IR" dirty="0" smtClean="0"/>
              <a:t> </a:t>
            </a:r>
            <a:r>
              <a:rPr lang="fa-IR" dirty="0" smtClean="0">
                <a:cs typeface="B Titr" pitchFamily="2" charset="-78"/>
              </a:rPr>
              <a:t>ما باید از دیدگاه ارتقای مستمر کیفیت نگاه کنیم تا به خوبی از پس انتظارات و نیاز های مشتری بر آییم.</a:t>
            </a:r>
          </a:p>
          <a:p>
            <a:pPr algn="r" rtl="1"/>
            <a:endParaRPr lang="fa-IR" dirty="0" smtClean="0">
              <a:cs typeface="B Titr" pitchFamily="2" charset="-78"/>
            </a:endParaRPr>
          </a:p>
          <a:p>
            <a:pPr algn="r" rtl="1"/>
            <a:r>
              <a:rPr lang="fa-IR" dirty="0" smtClean="0">
                <a:solidFill>
                  <a:srgbClr val="FF0000"/>
                </a:solidFill>
                <a:cs typeface="B Titr" pitchFamily="2" charset="-78"/>
              </a:rPr>
              <a:t>خدمات از دید گاه سازمان استاندارد بین الملل:</a:t>
            </a:r>
          </a:p>
          <a:p>
            <a:pPr algn="r" rtl="1">
              <a:buNone/>
            </a:pPr>
            <a:r>
              <a:rPr lang="fa-IR" dirty="0" smtClean="0">
                <a:cs typeface="B Titr" pitchFamily="2" charset="-78"/>
              </a:rPr>
              <a:t>    بخشی از مفهوم تولید نهایی است. یک محصول نتیجه یک فرایند تولیدی است که هدفآن خلق ارزش افزوده برای مشتری است.</a:t>
            </a:r>
            <a:endParaRPr lang="en-US" dirty="0">
              <a:cs typeface="B Titr" pitchFamily="2" charset="-78"/>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cs typeface="B Titr" pitchFamily="2" charset="-78"/>
              </a:rPr>
              <a:t>نظریه ادواردسون 1998</a:t>
            </a:r>
            <a:endParaRPr lang="en-US" dirty="0">
              <a:cs typeface="B Titr" pitchFamily="2" charset="-78"/>
            </a:endParaRPr>
          </a:p>
        </p:txBody>
      </p:sp>
      <p:sp>
        <p:nvSpPr>
          <p:cNvPr id="3" name="Content Placeholder 2"/>
          <p:cNvSpPr>
            <a:spLocks noGrp="1"/>
          </p:cNvSpPr>
          <p:nvPr>
            <p:ph idx="1"/>
          </p:nvPr>
        </p:nvSpPr>
        <p:spPr/>
        <p:txBody>
          <a:bodyPr/>
          <a:lstStyle/>
          <a:p>
            <a:pPr algn="r" rtl="1"/>
            <a:endParaRPr lang="fa-IR" dirty="0" smtClean="0">
              <a:cs typeface="B Titr" pitchFamily="2" charset="-78"/>
            </a:endParaRPr>
          </a:p>
          <a:p>
            <a:pPr algn="r" rtl="1"/>
            <a:r>
              <a:rPr lang="fa-IR" dirty="0" smtClean="0">
                <a:cs typeface="B Titr" pitchFamily="2" charset="-78"/>
              </a:rPr>
              <a:t>خدمات معمولاً نا مرئی هستند بنا براین توضیح در مورد آنها برای تأمین کنندگان و قضاوت در مورد آنها برای مشتریان امری مشکل است.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کیفیت چیست؟</a:t>
            </a:r>
            <a:endParaRPr lang="en-US" dirty="0">
              <a:cs typeface="B Titr" pitchFamily="2" charset="-78"/>
            </a:endParaRPr>
          </a:p>
        </p:txBody>
      </p:sp>
      <p:sp>
        <p:nvSpPr>
          <p:cNvPr id="3" name="Content Placeholder 2"/>
          <p:cNvSpPr>
            <a:spLocks noGrp="1"/>
          </p:cNvSpPr>
          <p:nvPr>
            <p:ph idx="1"/>
          </p:nvPr>
        </p:nvSpPr>
        <p:spPr/>
        <p:txBody>
          <a:bodyPr/>
          <a:lstStyle/>
          <a:p>
            <a:pPr marL="514350" indent="-514350" algn="r" rtl="1">
              <a:buFont typeface="+mj-lt"/>
              <a:buAutoNum type="arabicPeriod"/>
            </a:pPr>
            <a:r>
              <a:rPr lang="fa-IR" dirty="0" smtClean="0">
                <a:cs typeface="B Titr" pitchFamily="2" charset="-78"/>
              </a:rPr>
              <a:t>در محیط های پیچیده و پویای رقابتی ، کیفیت دارایی راهبردی سازمان ها تلقی میشود.</a:t>
            </a:r>
          </a:p>
          <a:p>
            <a:pPr marL="514350" indent="-514350" algn="r" rtl="1">
              <a:buFont typeface="+mj-lt"/>
              <a:buAutoNum type="arabicPeriod"/>
            </a:pPr>
            <a:endParaRPr lang="fa-IR" dirty="0" smtClean="0">
              <a:cs typeface="B Titr" pitchFamily="2" charset="-78"/>
            </a:endParaRPr>
          </a:p>
          <a:p>
            <a:pPr marL="514350" indent="-514350" algn="r" rtl="1">
              <a:buFont typeface="+mj-lt"/>
              <a:buAutoNum type="arabicPeriod"/>
            </a:pPr>
            <a:r>
              <a:rPr lang="fa-IR" dirty="0" smtClean="0">
                <a:cs typeface="B Titr" pitchFamily="2" charset="-78"/>
              </a:rPr>
              <a:t>بازاریابان به منظور تدوین برنامه های استراتژیک در رسیدن به اهداف بازاریابی ، جلب رضایت مشتریان و ایجاد ارزش در فرآیند بازاریابی از مزیت رقابتی کیفیت استفاده میکنند.</a:t>
            </a:r>
            <a:endParaRPr lang="en-US" dirty="0">
              <a:cs typeface="B Titr" pitchFamily="2" charset="-78"/>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sp>
        <p:nvSpPr>
          <p:cNvPr id="3" name="Content Placeholder 2"/>
          <p:cNvSpPr>
            <a:spLocks noGrp="1"/>
          </p:cNvSpPr>
          <p:nvPr>
            <p:ph idx="1"/>
          </p:nvPr>
        </p:nvSpPr>
        <p:spPr/>
        <p:txBody>
          <a:bodyPr>
            <a:normAutofit lnSpcReduction="10000"/>
          </a:bodyPr>
          <a:lstStyle/>
          <a:p>
            <a:pPr algn="r" rtl="1">
              <a:buNone/>
            </a:pPr>
            <a:r>
              <a:rPr lang="fa-IR" dirty="0" smtClean="0">
                <a:cs typeface="B Titr" pitchFamily="2" charset="-78"/>
              </a:rPr>
              <a:t>امروز این مشتری است که در مورد نحوه عملکرد محصول تصمیم میگیرد. و این اوست که کیفیت را با درصد رضایت خود از محصول  تعریف میکند.</a:t>
            </a:r>
          </a:p>
          <a:p>
            <a:pPr algn="r" rtl="1">
              <a:buNone/>
            </a:pPr>
            <a:endParaRPr lang="fa-IR" dirty="0" smtClean="0">
              <a:cs typeface="B Titr" pitchFamily="2" charset="-78"/>
            </a:endParaRPr>
          </a:p>
          <a:p>
            <a:pPr algn="r" rtl="1">
              <a:buNone/>
            </a:pPr>
            <a:r>
              <a:rPr lang="fa-IR" dirty="0" smtClean="0">
                <a:cs typeface="B Titr" pitchFamily="2" charset="-78"/>
              </a:rPr>
              <a:t>                   </a:t>
            </a:r>
            <a:r>
              <a:rPr lang="fa-IR" sz="8800" dirty="0" smtClean="0">
                <a:cs typeface="B Titr" pitchFamily="2" charset="-78"/>
              </a:rPr>
              <a:t>توجه کنید!</a:t>
            </a:r>
          </a:p>
          <a:p>
            <a:pPr algn="r" rtl="1">
              <a:buNone/>
            </a:pPr>
            <a:r>
              <a:rPr lang="fa-IR" sz="4300" dirty="0" smtClean="0">
                <a:cs typeface="B Titr" pitchFamily="2" charset="-78"/>
              </a:rPr>
              <a:t>او از خدمات رفتاری انسانی انتظار دارد</a:t>
            </a:r>
            <a:endParaRPr lang="en-US" sz="4300" dirty="0">
              <a:cs typeface="B Titr" pitchFamily="2" charset="-78"/>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graphicFrame>
        <p:nvGraphicFramePr>
          <p:cNvPr id="110594" name="Object 2"/>
          <p:cNvGraphicFramePr>
            <a:graphicFrameLocks noChangeAspect="1"/>
          </p:cNvGraphicFramePr>
          <p:nvPr/>
        </p:nvGraphicFramePr>
        <p:xfrm>
          <a:off x="4064000" y="3086100"/>
          <a:ext cx="1016000" cy="685800"/>
        </p:xfrm>
        <a:graphic>
          <a:graphicData uri="http://schemas.openxmlformats.org/presentationml/2006/ole">
            <p:oleObj spid="_x0000_s110594" name="Packager Shell Object" showAsIcon="1" r:id="rId3" imgW="1016640" imgH="685800" progId="Package">
              <p:embed/>
            </p:oleObj>
          </a:graphicData>
        </a:graphic>
      </p:graphicFrame>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endParaRPr lang="fa-IR" dirty="0" smtClean="0">
              <a:cs typeface="B Titr" pitchFamily="2" charset="-78"/>
            </a:endParaRPr>
          </a:p>
          <a:p>
            <a:pPr algn="r" rtl="1"/>
            <a:r>
              <a:rPr lang="fa-IR" dirty="0" smtClean="0">
                <a:cs typeface="B Titr" pitchFamily="2" charset="-78"/>
              </a:rPr>
              <a:t>در محیط های رقابتی مشتریان فقط به علت خوب و مناسب بودن یک خدمت آنرا خریداری نمیکنند. آنها خدمت را خریداری میکنند چرا که خدمت و کیفیت مربوط به آن با توجه به حق انتخاب آنها بهترین ارزش افزوده را به آنها پیشنهاد کرده است</a:t>
            </a:r>
            <a:r>
              <a:rPr lang="fa-IR" dirty="0" smtClean="0"/>
              <a:t>.</a:t>
            </a:r>
            <a:endParaRPr lang="en-US" dirty="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endParaRPr lang="fa-IR" dirty="0" smtClean="0">
              <a:cs typeface="B Titr" pitchFamily="2" charset="-78"/>
            </a:endParaRPr>
          </a:p>
          <a:p>
            <a:pPr algn="r" rtl="1"/>
            <a:r>
              <a:rPr lang="fa-IR" dirty="0" smtClean="0">
                <a:cs typeface="B Titr" pitchFamily="2" charset="-78"/>
              </a:rPr>
              <a:t>خدمت درک نهایی مشتری از خروجی یک فرایند است. مشتریان ارزش ها و معیار های متفاوتی برای قضاوت در مورد یک خدمت دارند. در واقع آنها ممکن است از یک خدمت مشابه در یک زمان مشخص درک متفاوتی داشته باشند.</a:t>
            </a:r>
            <a:endParaRPr lang="en-US" dirty="0">
              <a:cs typeface="B Titr" pitchFamily="2" charset="-78"/>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فرایند تولید  و فرایند خلق خدمات</a:t>
            </a:r>
            <a:endParaRPr lang="en-US" dirty="0">
              <a:cs typeface="B Titr" pitchFamily="2" charset="-78"/>
            </a:endParaRPr>
          </a:p>
        </p:txBody>
      </p:sp>
      <p:sp>
        <p:nvSpPr>
          <p:cNvPr id="3" name="Content Placeholder 2"/>
          <p:cNvSpPr>
            <a:spLocks noGrp="1"/>
          </p:cNvSpPr>
          <p:nvPr>
            <p:ph idx="1"/>
          </p:nvPr>
        </p:nvSpPr>
        <p:spPr/>
        <p:txBody>
          <a:bodyPr/>
          <a:lstStyle/>
          <a:p>
            <a:pPr algn="r" rtl="1"/>
            <a:endParaRPr lang="fa-IR" dirty="0" smtClean="0">
              <a:cs typeface="B Titr" pitchFamily="2" charset="-78"/>
            </a:endParaRPr>
          </a:p>
          <a:p>
            <a:pPr algn="r" rtl="1"/>
            <a:r>
              <a:rPr lang="fa-IR" dirty="0" smtClean="0">
                <a:cs typeface="B Titr" pitchFamily="2" charset="-78"/>
              </a:rPr>
              <a:t>فرایند تولید در یک زمان مشخص و در یک مکان مشخص بدون حضور مشتری اتفاق میافتد و مشتری در طول فرایند مشارکتی ندارد ولی در فرایند خلق خدمات ، مشتری در طول فرایند به عنوان کسی که با تولید کننده همکاری میکند شرکت دارد.</a:t>
            </a:r>
            <a:endParaRPr lang="en-US" dirty="0">
              <a:cs typeface="B Titr" pitchFamily="2" charset="-78"/>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endParaRPr lang="fa-IR" dirty="0" smtClean="0">
              <a:cs typeface="B Titr" pitchFamily="2" charset="-78"/>
            </a:endParaRPr>
          </a:p>
          <a:p>
            <a:pPr algn="r" rtl="1"/>
            <a:r>
              <a:rPr lang="fa-IR" dirty="0" smtClean="0">
                <a:cs typeface="B Titr" pitchFamily="2" charset="-78"/>
              </a:rPr>
              <a:t>مشتری در فرایند خدمات حضور دارد و بر نتیجه فرایند که همان ارزش افزوده و کیفیت است تأثیرمی گذارد. لذا نقش مشارکت و مسؤلیت مشتری در تولید خدمات میبایست واضح ومشخص باشد.  </a:t>
            </a:r>
            <a:endParaRPr lang="en-US" dirty="0">
              <a:cs typeface="B Titr" pitchFamily="2" charset="-78"/>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fa-IR" dirty="0" smtClean="0">
                <a:cs typeface="B Titr" pitchFamily="2" charset="-78"/>
              </a:rPr>
              <a:t>کیفیت خدمات موضوعی چند بعدی است</a:t>
            </a:r>
            <a:endParaRPr lang="en-US" dirty="0">
              <a:cs typeface="B Titr" pitchFamily="2" charset="-78"/>
            </a:endParaRPr>
          </a:p>
        </p:txBody>
      </p:sp>
      <p:sp>
        <p:nvSpPr>
          <p:cNvPr id="3" name="Content Placeholder 2"/>
          <p:cNvSpPr>
            <a:spLocks noGrp="1"/>
          </p:cNvSpPr>
          <p:nvPr>
            <p:ph idx="1"/>
          </p:nvPr>
        </p:nvSpPr>
        <p:spPr/>
        <p:txBody>
          <a:bodyPr/>
          <a:lstStyle/>
          <a:p>
            <a:pPr algn="r" rtl="1">
              <a:buNone/>
            </a:pPr>
            <a:r>
              <a:rPr lang="fa-IR" dirty="0" smtClean="0">
                <a:cs typeface="B Titr" pitchFamily="2" charset="-78"/>
              </a:rPr>
              <a:t>    کیفیت خدمات موضوعی دارای سه بعد است:</a:t>
            </a:r>
          </a:p>
          <a:p>
            <a:pPr algn="r" rtl="1"/>
            <a:r>
              <a:rPr lang="fa-IR" dirty="0" smtClean="0">
                <a:cs typeface="B Titr" pitchFamily="2" charset="-78"/>
              </a:rPr>
              <a:t>1- بعد وظیفه ای (فرایندی )</a:t>
            </a:r>
          </a:p>
          <a:p>
            <a:pPr algn="r" rtl="1"/>
            <a:r>
              <a:rPr lang="fa-IR" dirty="0" smtClean="0">
                <a:cs typeface="B Titr" pitchFamily="2" charset="-78"/>
              </a:rPr>
              <a:t>2- بعد تکنیکی (خروجی)</a:t>
            </a:r>
          </a:p>
          <a:p>
            <a:pPr algn="r" rtl="1"/>
            <a:r>
              <a:rPr lang="fa-IR" dirty="0" smtClean="0">
                <a:cs typeface="B Titr" pitchFamily="2" charset="-78"/>
              </a:rPr>
              <a:t>3- تصویر خدمات (دیدگاه مثبت گرای مشتری )</a:t>
            </a:r>
            <a:endParaRPr lang="en-US" dirty="0">
              <a:cs typeface="B Titr" pitchFamily="2" charset="-78"/>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تعریف رایج از کیفیت خدمات</a:t>
            </a:r>
            <a:endParaRPr lang="en-US" dirty="0">
              <a:cs typeface="B Titr" pitchFamily="2" charset="-78"/>
            </a:endParaRPr>
          </a:p>
        </p:txBody>
      </p:sp>
      <p:sp>
        <p:nvSpPr>
          <p:cNvPr id="3" name="Content Placeholder 2"/>
          <p:cNvSpPr>
            <a:spLocks noGrp="1"/>
          </p:cNvSpPr>
          <p:nvPr>
            <p:ph idx="1"/>
          </p:nvPr>
        </p:nvSpPr>
        <p:spPr/>
        <p:txBody>
          <a:bodyPr/>
          <a:lstStyle/>
          <a:p>
            <a:pPr algn="r" rtl="1"/>
            <a:r>
              <a:rPr lang="fa-IR" dirty="0" smtClean="0">
                <a:cs typeface="B Titr" pitchFamily="2" charset="-78"/>
              </a:rPr>
              <a:t>تعریف رایج از کیفیت خدمات این است که خدمات میبایست به انتظارات مشتری مربوط باشد و نیاز ها و خواسته های او را ار ضاء کند . این یک تعریف مشتری گرا ست ولی نمیبایست به اینصورت ترجمه شود که ارائه دهنده خدمات میبایست همیشه خواسته های عنوان شده مشتری را اجابت کند.</a:t>
            </a:r>
            <a:endParaRPr lang="en-US" dirty="0">
              <a:cs typeface="B Titr" pitchFamily="2" charset="-78"/>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تصمیم مشتری در مورد خوب و یا بد بودن کیفیت</a:t>
            </a:r>
            <a:endParaRPr lang="en-US" dirty="0">
              <a:cs typeface="B Titr" pitchFamily="2" charset="-78"/>
            </a:endParaRPr>
          </a:p>
        </p:txBody>
      </p:sp>
      <p:sp>
        <p:nvSpPr>
          <p:cNvPr id="3" name="Content Placeholder 2"/>
          <p:cNvSpPr>
            <a:spLocks noGrp="1"/>
          </p:cNvSpPr>
          <p:nvPr>
            <p:ph idx="1"/>
          </p:nvPr>
        </p:nvSpPr>
        <p:spPr/>
        <p:txBody>
          <a:bodyPr/>
          <a:lstStyle/>
          <a:p>
            <a:pPr algn="r" rtl="1"/>
            <a:r>
              <a:rPr lang="fa-IR" dirty="0" smtClean="0">
                <a:cs typeface="B Titr" pitchFamily="2" charset="-78"/>
              </a:rPr>
              <a:t>این مطلب که همیشه مشتری است که تصمیم میگیرد کیفیت خوب یا بد چیست بدین معنی نیست که مشتری میتواند  همیشه نیاز ها وخواسته های خود را بیان کند و آنها را تفسیر نماید. برای اینکه نیازهای بیان نشده مشتری نیز درک و شناخته شود به یک حس درونی و یک گفتگوی وظیفه ای با مشتری و یک درک از موقعیت او نیاز است.</a:t>
            </a:r>
            <a:endParaRPr lang="en-US" dirty="0">
              <a:cs typeface="B Titr" pitchFamily="2" charset="-78"/>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r" rtl="1">
              <a:buNone/>
            </a:pPr>
            <a:r>
              <a:rPr lang="fa-IR" dirty="0" smtClean="0"/>
              <a:t>                          </a:t>
            </a:r>
          </a:p>
          <a:p>
            <a:pPr algn="r" rtl="1">
              <a:buNone/>
            </a:pPr>
            <a:r>
              <a:rPr lang="fa-IR" dirty="0" smtClean="0"/>
              <a:t>                                                                                     </a:t>
            </a:r>
            <a:r>
              <a:rPr lang="fa-IR" sz="3600" dirty="0" smtClean="0">
                <a:cs typeface="B Titr" pitchFamily="2" charset="-78"/>
              </a:rPr>
              <a:t>پيش فزضي نامعقول:</a:t>
            </a:r>
            <a:endParaRPr lang="en-US" sz="3600" dirty="0">
              <a:cs typeface="B Titr" pitchFamily="2" charset="-78"/>
            </a:endParaRPr>
          </a:p>
        </p:txBody>
      </p:sp>
      <p:sp>
        <p:nvSpPr>
          <p:cNvPr id="3" name="Title 2"/>
          <p:cNvSpPr>
            <a:spLocks noGrp="1"/>
          </p:cNvSpPr>
          <p:nvPr>
            <p:ph type="title"/>
          </p:nvPr>
        </p:nvSpPr>
        <p:spPr/>
        <p:txBody>
          <a:bodyPr>
            <a:normAutofit fontScale="90000"/>
          </a:bodyPr>
          <a:lstStyle/>
          <a:p>
            <a:r>
              <a:rPr lang="fa-IR" dirty="0" smtClean="0">
                <a:cs typeface="B Titr" pitchFamily="2" charset="-78"/>
              </a:rPr>
              <a:t>و تصوري غلط در مورد آغاز يك تجارت جديد</a:t>
            </a:r>
            <a:endParaRPr lang="en-US" dirty="0">
              <a:cs typeface="B Titr" pitchFamily="2" charset="-78"/>
            </a:endParaRPr>
          </a:p>
        </p:txBody>
      </p:sp>
      <p:sp>
        <p:nvSpPr>
          <p:cNvPr id="4" name="Oval 3"/>
          <p:cNvSpPr/>
          <p:nvPr/>
        </p:nvSpPr>
        <p:spPr>
          <a:xfrm>
            <a:off x="609600" y="3429000"/>
            <a:ext cx="7162800" cy="2971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4000" dirty="0" smtClean="0">
                <a:cs typeface="B Titr" pitchFamily="2" charset="-78"/>
              </a:rPr>
              <a:t>تعدادي محصول،چند فروشنده، و چند آگهي تجاري و در بر پاشنه خود خواهد چرخيد</a:t>
            </a:r>
            <a:r>
              <a:rPr lang="fa-IR" sz="4000" dirty="0" smtClean="0"/>
              <a:t>.</a:t>
            </a:r>
            <a:endParaRPr lang="en-US" sz="4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r" rtl="1"/>
            <a:r>
              <a:rPr lang="fa-IR" sz="6600" dirty="0" smtClean="0">
                <a:cs typeface="B Titr" pitchFamily="2" charset="-78"/>
              </a:rPr>
              <a:t>چگونه کیفیت بهتر به فروش بیشتر منتهی شود؟</a:t>
            </a:r>
          </a:p>
          <a:p>
            <a:pPr algn="r" rtl="1"/>
            <a:r>
              <a:rPr lang="fa-IR" sz="6600" dirty="0" smtClean="0">
                <a:cs typeface="B Titr" pitchFamily="2" charset="-78"/>
              </a:rPr>
              <a:t>آیا این یک باید است؟</a:t>
            </a:r>
            <a:endParaRPr lang="en-US" sz="6600" dirty="0">
              <a:cs typeface="B Titr" pitchFamily="2" charset="-78"/>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چگونه کیفیت جوابگو نمیشود؟</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r" rtl="1">
              <a:buNone/>
            </a:pPr>
            <a:r>
              <a:rPr lang="fa-IR" sz="5400" dirty="0" smtClean="0">
                <a:cs typeface="B Titr" pitchFamily="2" charset="-78"/>
              </a:rPr>
              <a:t>      </a:t>
            </a:r>
          </a:p>
          <a:p>
            <a:pPr algn="r" rtl="1">
              <a:buNone/>
            </a:pPr>
            <a:r>
              <a:rPr lang="fa-IR" sz="5400" dirty="0" smtClean="0">
                <a:cs typeface="B Titr" pitchFamily="2" charset="-78"/>
              </a:rPr>
              <a:t>       پسته ایران در بازار جهانی</a:t>
            </a:r>
          </a:p>
          <a:p>
            <a:pPr algn="r" rtl="1">
              <a:buNone/>
            </a:pPr>
            <a:r>
              <a:rPr lang="en-US" sz="5400" dirty="0" smtClean="0">
                <a:cs typeface="B Titr" pitchFamily="2" charset="-78"/>
              </a:rPr>
              <a:t>CASE STUDY                </a:t>
            </a:r>
            <a:endParaRPr lang="en-US" sz="5400" dirty="0">
              <a:cs typeface="B Titr" pitchFamily="2" charset="-78"/>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buNone/>
            </a:pPr>
            <a:endParaRPr lang="fa-IR" dirty="0" smtClean="0">
              <a:cs typeface="B Titr" pitchFamily="2" charset="-78"/>
            </a:endParaRPr>
          </a:p>
          <a:p>
            <a:pPr algn="r" rtl="1">
              <a:buNone/>
            </a:pPr>
            <a:endParaRPr lang="fa-IR" dirty="0" smtClean="0">
              <a:cs typeface="B Titr" pitchFamily="2" charset="-78"/>
            </a:endParaRPr>
          </a:p>
          <a:p>
            <a:pPr algn="r" rtl="1">
              <a:buNone/>
            </a:pPr>
            <a:r>
              <a:rPr lang="fa-IR" dirty="0" smtClean="0">
                <a:cs typeface="B Titr" pitchFamily="2" charset="-78"/>
              </a:rPr>
              <a:t>     کیفیت پسته ایران در دنیا بر هیچ کس پوشیده نیست.</a:t>
            </a:r>
          </a:p>
          <a:p>
            <a:pPr algn="r" rtl="1">
              <a:buNone/>
            </a:pPr>
            <a:r>
              <a:rPr lang="fa-IR" dirty="0" smtClean="0">
                <a:cs typeface="B Titr" pitchFamily="2" charset="-78"/>
              </a:rPr>
              <a:t>      سهم بازار پسته ایران در حال کاهش است.</a:t>
            </a:r>
          </a:p>
          <a:p>
            <a:pPr algn="r" rtl="1">
              <a:buNone/>
            </a:pPr>
            <a:r>
              <a:rPr lang="fa-IR" dirty="0" smtClean="0">
                <a:cs typeface="B Titr" pitchFamily="2" charset="-78"/>
              </a:rPr>
              <a:t>      به کیفیت الزامی و کیفیت جذاب توجه نمیشود</a:t>
            </a:r>
            <a:endParaRPr lang="en-US" dirty="0">
              <a:cs typeface="B Titr" pitchFamily="2" charset="-78"/>
            </a:endParaRP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و در نتیجه!</a:t>
            </a:r>
            <a:endParaRPr lang="en-US" dirty="0">
              <a:cs typeface="B Titr" pitchFamily="2" charset="-78"/>
            </a:endParaRPr>
          </a:p>
        </p:txBody>
      </p:sp>
      <p:sp>
        <p:nvSpPr>
          <p:cNvPr id="3" name="Content Placeholder 2"/>
          <p:cNvSpPr>
            <a:spLocks noGrp="1"/>
          </p:cNvSpPr>
          <p:nvPr>
            <p:ph idx="1"/>
          </p:nvPr>
        </p:nvSpPr>
        <p:spPr/>
        <p:txBody>
          <a:bodyPr/>
          <a:lstStyle/>
          <a:p>
            <a:pPr algn="just" rtl="1"/>
            <a:r>
              <a:rPr lang="fa-IR" dirty="0" smtClean="0">
                <a:cs typeface="B Titr" pitchFamily="2" charset="-78"/>
              </a:rPr>
              <a:t>عدم رعایت کیفیت الزامی یعنی صادرات انواع نا مرغوب پسته و یا مخلوطی از انواع مرغوب و نا مرغوب باعث کاهش رضایت مصرف کننده شده و عدم توجه به کیفیت جذاب یعنی عرضه محصول در بسته بندی های مناسب و فقدان استراتژی های بازاریابی ،اثربخشی پسته ایران را با کاهش نسبی سهم بازار جهانی مواجه نموده است.</a:t>
            </a:r>
            <a:endParaRPr lang="en-US" dirty="0">
              <a:cs typeface="B Titr" pitchFamily="2" charset="-78"/>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r" rtl="1">
              <a:buNone/>
            </a:pPr>
            <a:r>
              <a:rPr lang="fa-IR" dirty="0" smtClean="0">
                <a:cs typeface="B Titr" pitchFamily="2" charset="-78"/>
              </a:rPr>
              <a:t>    </a:t>
            </a:r>
          </a:p>
          <a:p>
            <a:pPr algn="just" rtl="1">
              <a:buNone/>
            </a:pPr>
            <a:r>
              <a:rPr lang="fa-IR" dirty="0" smtClean="0">
                <a:cs typeface="B Titr" pitchFamily="2" charset="-78"/>
              </a:rPr>
              <a:t>    و در مورد قالی و فرش های دست بافت ایران با آنکه از نظر کیفیت مقام شاخصی در جهان را دارا بوده ولی عدم برنامه ریزی منسجم و تمرکز بر بازار رقیب باعث گردیده که این محصول نیز جایگاه خود را از گذشته از</a:t>
            </a:r>
            <a:r>
              <a:rPr lang="fa-IR" dirty="0" smtClean="0"/>
              <a:t> </a:t>
            </a:r>
            <a:r>
              <a:rPr lang="fa-IR" dirty="0" smtClean="0">
                <a:cs typeface="B Titr" pitchFamily="2" charset="-78"/>
              </a:rPr>
              <a:t>دست بدهد.</a:t>
            </a:r>
          </a:p>
          <a:p>
            <a:pPr algn="just" rtl="1">
              <a:buNone/>
            </a:pPr>
            <a:r>
              <a:rPr lang="fa-IR" dirty="0" smtClean="0">
                <a:cs typeface="B Titr" pitchFamily="2" charset="-78"/>
              </a:rPr>
              <a:t>    کیفیت تغییر نکرده است . بازاریابی کیفیت بهبود نیافته است.</a:t>
            </a:r>
            <a:endParaRPr lang="en-US" dirty="0">
              <a:cs typeface="B Titr" pitchFamily="2" charset="-78"/>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نتیجه آنکه:</a:t>
            </a:r>
            <a:endParaRPr lang="en-US" dirty="0">
              <a:cs typeface="B Titr" pitchFamily="2" charset="-78"/>
            </a:endParaRPr>
          </a:p>
        </p:txBody>
      </p:sp>
      <p:sp>
        <p:nvSpPr>
          <p:cNvPr id="3" name="Content Placeholder 2"/>
          <p:cNvSpPr>
            <a:spLocks noGrp="1"/>
          </p:cNvSpPr>
          <p:nvPr>
            <p:ph idx="1"/>
          </p:nvPr>
        </p:nvSpPr>
        <p:spPr/>
        <p:txBody>
          <a:bodyPr/>
          <a:lstStyle/>
          <a:p>
            <a:pPr algn="r" rtl="1"/>
            <a:endParaRPr lang="fa-IR" dirty="0" smtClean="0">
              <a:cs typeface="B Titr" pitchFamily="2" charset="-78"/>
            </a:endParaRPr>
          </a:p>
          <a:p>
            <a:pPr algn="r" rtl="1"/>
            <a:endParaRPr lang="fa-IR" dirty="0" smtClean="0">
              <a:cs typeface="B Titr" pitchFamily="2" charset="-78"/>
            </a:endParaRPr>
          </a:p>
          <a:p>
            <a:pPr algn="r" rtl="1"/>
            <a:r>
              <a:rPr lang="fa-IR" dirty="0" smtClean="0">
                <a:cs typeface="B Titr" pitchFamily="2" charset="-78"/>
              </a:rPr>
              <a:t>کیفیت  محصول بخودی خود نمیتواند موقعیت خود را در بازار حفظ کرده ویا ارتقاء دهد ، بلکه به استراتژی های مؤثر و حمایت همه جانبه نیازمند است. </a:t>
            </a:r>
            <a:endParaRPr lang="en-US" dirty="0">
              <a:cs typeface="B Titr" pitchFamily="2" charset="-78"/>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چند اقدام حیاتی در افزایش فروش</a:t>
            </a:r>
            <a:endParaRPr lang="en-US" dirty="0">
              <a:cs typeface="B Titr" pitchFamily="2" charset="-78"/>
            </a:endParaRPr>
          </a:p>
        </p:txBody>
      </p:sp>
      <p:sp>
        <p:nvSpPr>
          <p:cNvPr id="3" name="Content Placeholder 2"/>
          <p:cNvSpPr>
            <a:spLocks noGrp="1"/>
          </p:cNvSpPr>
          <p:nvPr>
            <p:ph idx="1"/>
          </p:nvPr>
        </p:nvSpPr>
        <p:spPr/>
        <p:txBody>
          <a:bodyPr/>
          <a:lstStyle/>
          <a:p>
            <a:pPr algn="r" rtl="1"/>
            <a:r>
              <a:rPr lang="fa-IR" dirty="0" smtClean="0">
                <a:cs typeface="B Titr" pitchFamily="2" charset="-78"/>
              </a:rPr>
              <a:t>درصدی از در آمد ناخالص خود را به عنوان بودجه سالیانه بازاریابی تعیین کنید.</a:t>
            </a:r>
          </a:p>
          <a:p>
            <a:pPr algn="r" rtl="1"/>
            <a:r>
              <a:rPr lang="fa-IR" dirty="0" smtClean="0">
                <a:cs typeface="B Titr" pitchFamily="2" charset="-78"/>
              </a:rPr>
              <a:t>هر سال اهداف خاص بازاریابی را تعیین و هر سه ماه یک بار آنهارا ارزیابی وتنظیم کنید.</a:t>
            </a:r>
          </a:p>
          <a:p>
            <a:pPr algn="r" rtl="1"/>
            <a:r>
              <a:rPr lang="fa-IR" dirty="0" smtClean="0">
                <a:cs typeface="B Titr" pitchFamily="2" charset="-78"/>
              </a:rPr>
              <a:t>نسبت به تحولاتی که شاید روی بازار هدف ، محصول یا استراتژی بازاریابی شما تأثیر بگذارد ، هوشیار باشید</a:t>
            </a:r>
          </a:p>
          <a:p>
            <a:pPr algn="r" rtl="1"/>
            <a:r>
              <a:rPr lang="fa-IR" dirty="0" smtClean="0">
                <a:cs typeface="B Titr" pitchFamily="2" charset="-78"/>
              </a:rPr>
              <a:t>مطالعات تحقیق بازاریابی در باره حرفه ، صنعت ، محصول و گروه های بازار هدف خود را بخوانید.</a:t>
            </a:r>
            <a:endParaRPr lang="en-US" dirty="0">
              <a:cs typeface="B Titr" pitchFamily="2" charset="-78"/>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چند اقدام...................</a:t>
            </a:r>
            <a:endParaRPr lang="en-US" dirty="0">
              <a:cs typeface="B Titr" pitchFamily="2" charset="-78"/>
            </a:endParaRPr>
          </a:p>
        </p:txBody>
      </p:sp>
      <p:sp>
        <p:nvSpPr>
          <p:cNvPr id="3" name="Content Placeholder 2"/>
          <p:cNvSpPr>
            <a:spLocks noGrp="1"/>
          </p:cNvSpPr>
          <p:nvPr>
            <p:ph idx="1"/>
          </p:nvPr>
        </p:nvSpPr>
        <p:spPr/>
        <p:txBody>
          <a:bodyPr>
            <a:normAutofit fontScale="92500" lnSpcReduction="20000"/>
          </a:bodyPr>
          <a:lstStyle/>
          <a:p>
            <a:pPr algn="r" rtl="1"/>
            <a:r>
              <a:rPr lang="fa-IR" dirty="0" smtClean="0">
                <a:cs typeface="B Titr" pitchFamily="2" charset="-78"/>
              </a:rPr>
              <a:t>از مشتریان خود بپرسید که چرا شما را انتخاب کرده ا ند.</a:t>
            </a:r>
          </a:p>
          <a:p>
            <a:pPr algn="r" rtl="1"/>
            <a:r>
              <a:rPr lang="fa-IR" dirty="0" smtClean="0">
                <a:cs typeface="B Titr" pitchFamily="2" charset="-78"/>
              </a:rPr>
              <a:t>از مشتریان قدیمی بپرسید چرا شما را ترک کرده اند.</a:t>
            </a:r>
          </a:p>
          <a:p>
            <a:pPr algn="r" rtl="1"/>
            <a:r>
              <a:rPr lang="fa-IR" dirty="0" smtClean="0">
                <a:cs typeface="B Titr" pitchFamily="2" charset="-78"/>
              </a:rPr>
              <a:t>یک محصول جدید ارائه دهید.</a:t>
            </a:r>
          </a:p>
          <a:p>
            <a:pPr algn="r" rtl="1"/>
            <a:r>
              <a:rPr lang="fa-IR" dirty="0" smtClean="0">
                <a:cs typeface="B Titr" pitchFamily="2" charset="-78"/>
              </a:rPr>
              <a:t>نسخه ای ساده تر ، ارزان تر یا کوچک تر از محصول خود پدید آورید.</a:t>
            </a:r>
          </a:p>
          <a:p>
            <a:pPr algn="r" rtl="1"/>
            <a:r>
              <a:rPr lang="fa-IR" dirty="0" smtClean="0">
                <a:cs typeface="B Titr" pitchFamily="2" charset="-78"/>
              </a:rPr>
              <a:t>نسخه ای شکیل تر ، گران تر یا بزرگتر از محصول خود ارائه دهید.</a:t>
            </a:r>
          </a:p>
          <a:p>
            <a:pPr algn="r" rtl="1"/>
            <a:r>
              <a:rPr lang="fa-IR" dirty="0" smtClean="0">
                <a:cs typeface="B Titr" pitchFamily="2" charset="-78"/>
              </a:rPr>
              <a:t>برای کارکنان خود صندوق پیشنهادات بگذارید.</a:t>
            </a:r>
          </a:p>
          <a:p>
            <a:pPr algn="r" rtl="1"/>
            <a:r>
              <a:rPr lang="fa-IR" dirty="0" smtClean="0">
                <a:cs typeface="B Titr" pitchFamily="2" charset="-78"/>
              </a:rPr>
              <a:t>هر ماه یک جلسه بازاریابی با کارکنان خود بگذارید و در باره استراتژی و وضعیت بازار بحث کنید.</a:t>
            </a:r>
          </a:p>
          <a:p>
            <a:pPr algn="r" rtl="1"/>
            <a:endParaRPr lang="en-US" dirty="0"/>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چند اقدام....................</a:t>
            </a:r>
            <a:endParaRPr lang="en-US" dirty="0">
              <a:cs typeface="B Titr" pitchFamily="2" charset="-78"/>
            </a:endParaRPr>
          </a:p>
        </p:txBody>
      </p:sp>
      <p:sp>
        <p:nvSpPr>
          <p:cNvPr id="3" name="Content Placeholder 2"/>
          <p:cNvSpPr>
            <a:spLocks noGrp="1"/>
          </p:cNvSpPr>
          <p:nvPr>
            <p:ph idx="1"/>
          </p:nvPr>
        </p:nvSpPr>
        <p:spPr/>
        <p:txBody>
          <a:bodyPr/>
          <a:lstStyle/>
          <a:p>
            <a:pPr algn="r" rtl="1"/>
            <a:r>
              <a:rPr lang="fa-IR" dirty="0" smtClean="0">
                <a:cs typeface="B Titr" pitchFamily="2" charset="-78"/>
              </a:rPr>
              <a:t>از مشتریانتان بخواهید که برگردند.</a:t>
            </a:r>
          </a:p>
          <a:p>
            <a:pPr algn="r" rtl="1"/>
            <a:r>
              <a:rPr lang="fa-IR" dirty="0" smtClean="0">
                <a:cs typeface="B Titr" pitchFamily="2" charset="-78"/>
              </a:rPr>
              <a:t>همواره سایت شرکت را باز نگری کنید</a:t>
            </a:r>
          </a:p>
          <a:p>
            <a:pPr algn="r" rtl="1"/>
            <a:r>
              <a:rPr lang="fa-IR" dirty="0" smtClean="0">
                <a:cs typeface="B Titr" pitchFamily="2" charset="-78"/>
              </a:rPr>
              <a:t>تماس های تلفنی مشتریانتان را بلافاصله جواب دهید</a:t>
            </a:r>
          </a:p>
          <a:p>
            <a:pPr algn="r" rtl="1"/>
            <a:r>
              <a:rPr lang="fa-IR" dirty="0" smtClean="0">
                <a:cs typeface="B Titr" pitchFamily="2" charset="-78"/>
              </a:rPr>
              <a:t>در فصل های اوج فعالیت تجاری برای کسب و کارتان تبلیغ کنید</a:t>
            </a:r>
          </a:p>
          <a:p>
            <a:pPr algn="r" rtl="1"/>
            <a:r>
              <a:rPr lang="fa-IR" dirty="0" smtClean="0">
                <a:solidFill>
                  <a:srgbClr val="FF0000"/>
                </a:solidFill>
                <a:cs typeface="B Titr" pitchFamily="2" charset="-78"/>
              </a:rPr>
              <a:t>و خلاصه اینکه راز موفقیت شما در خلاقیت و نو گرایی است</a:t>
            </a:r>
            <a:endParaRPr lang="en-US" dirty="0">
              <a:solidFill>
                <a:srgbClr val="FF0000"/>
              </a:solidFill>
              <a:cs typeface="B Titr" pitchFamily="2" charset="-78"/>
            </a:endParaRPr>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a-IR" dirty="0" smtClean="0">
                <a:cs typeface="B Titr" pitchFamily="2" charset="-78"/>
              </a:rPr>
              <a:t>خودتان را دست کم نگیرید . بهترین تان را به نمایش بگذارید</a:t>
            </a:r>
            <a:endParaRPr lang="en-US" dirty="0">
              <a:cs typeface="B Titr" pitchFamily="2" charset="-78"/>
            </a:endParaRPr>
          </a:p>
        </p:txBody>
      </p:sp>
      <p:sp>
        <p:nvSpPr>
          <p:cNvPr id="3" name="Content Placeholder 2"/>
          <p:cNvSpPr>
            <a:spLocks noGrp="1"/>
          </p:cNvSpPr>
          <p:nvPr>
            <p:ph idx="1"/>
          </p:nvPr>
        </p:nvSpPr>
        <p:spPr/>
        <p:txBody>
          <a:bodyPr/>
          <a:lstStyle/>
          <a:p>
            <a:endParaRPr lang="en-US" dirty="0"/>
          </a:p>
        </p:txBody>
      </p:sp>
      <p:graphicFrame>
        <p:nvGraphicFramePr>
          <p:cNvPr id="1026" name="Object 2"/>
          <p:cNvGraphicFramePr>
            <a:graphicFrameLocks noChangeAspect="1"/>
          </p:cNvGraphicFramePr>
          <p:nvPr/>
        </p:nvGraphicFramePr>
        <p:xfrm>
          <a:off x="1828800" y="1905000"/>
          <a:ext cx="4876799" cy="3962400"/>
        </p:xfrm>
        <a:graphic>
          <a:graphicData uri="http://schemas.openxmlformats.org/presentationml/2006/ole">
            <p:oleObj spid="_x0000_s1026" name="Packager Shell Object" showAsIcon="1" r:id="rId3" imgW="1842480" imgH="685800" progId="">
              <p:embed/>
            </p:oleObj>
          </a:graphicData>
        </a:graphic>
      </p:graphicFrame>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Titr" pitchFamily="2" charset="-78"/>
              </a:rPr>
              <a:t> و آخرین کلام امروز به گفته بزرگان</a:t>
            </a:r>
            <a:endParaRPr lang="en-US" dirty="0">
              <a:cs typeface="B Titr" pitchFamily="2" charset="-78"/>
            </a:endParaRPr>
          </a:p>
        </p:txBody>
      </p:sp>
      <p:sp>
        <p:nvSpPr>
          <p:cNvPr id="3" name="Content Placeholder 2"/>
          <p:cNvSpPr>
            <a:spLocks noGrp="1"/>
          </p:cNvSpPr>
          <p:nvPr>
            <p:ph idx="1"/>
          </p:nvPr>
        </p:nvSpPr>
        <p:spPr/>
        <p:txBody>
          <a:bodyPr>
            <a:normAutofit/>
          </a:bodyPr>
          <a:lstStyle/>
          <a:p>
            <a:pPr algn="just" rtl="1">
              <a:buNone/>
            </a:pPr>
            <a:r>
              <a:rPr lang="fa-IR" sz="6600" dirty="0" smtClean="0">
                <a:cs typeface="B Titr" pitchFamily="2" charset="-78"/>
              </a:rPr>
              <a:t>  اگر تغییرات و تحولات خارج سازمانتان با تغییرات و تحولات داخل سازمانتان همخوانی نداشته باشد!</a:t>
            </a:r>
            <a:endParaRPr lang="en-US" sz="6600" dirty="0">
              <a:cs typeface="B Titr" pitchFamily="2" charset="-78"/>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998</TotalTime>
  <Words>4840</Words>
  <Application>Microsoft Office PowerPoint</Application>
  <PresentationFormat>On-screen Show (4:3)</PresentationFormat>
  <Paragraphs>438</Paragraphs>
  <Slides>103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103</vt:i4>
      </vt:variant>
    </vt:vector>
  </HeadingPairs>
  <TitlesOfParts>
    <vt:vector size="105" baseType="lpstr">
      <vt:lpstr>Office Theme</vt:lpstr>
      <vt:lpstr>Packager Shell Object</vt:lpstr>
      <vt:lpstr>بازاریابی و کیفیت در خدمت افزایش فروش</vt:lpstr>
      <vt:lpstr>حدیثی از حضرت رسول (ص )</vt:lpstr>
      <vt:lpstr>فرموده حضرت علی (ص) تأییدی بر ارتقای مستمر و پیشگیری از زیان</vt:lpstr>
      <vt:lpstr>کیفیت در چرخه سردرگمی</vt:lpstr>
      <vt:lpstr>آیا کیفیت یک نیاز است؟</vt:lpstr>
      <vt:lpstr>Slide 6</vt:lpstr>
      <vt:lpstr>Slide 7</vt:lpstr>
      <vt:lpstr>کیفیت چیست؟</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نگاه سازمان ها به کیفیت</vt:lpstr>
      <vt:lpstr>آنچه امروز سازمان ها را تهدید میکند</vt:lpstr>
      <vt:lpstr>کیفیت به تعریف انجمن کنترل کیفیت آمریکا</vt:lpstr>
      <vt:lpstr>کیفیت وکیفیت بالا</vt:lpstr>
      <vt:lpstr>تعریف کیفیت از دیدگاهTQM </vt:lpstr>
      <vt:lpstr>مدیریت کیفیت چیست؟</vt:lpstr>
      <vt:lpstr>Slide 27</vt:lpstr>
      <vt:lpstr>دو اصل بنیادی مدیریت کیفیت جامع</vt:lpstr>
      <vt:lpstr>سه رکن اصلی مدیریت کیفیت جامع</vt:lpstr>
      <vt:lpstr>نقش مهم مدیریت کیفیت جامع در بازاریابی</vt:lpstr>
      <vt:lpstr>دو وظیفه مهم در شرکت هایی که فعالیت آنها بر کیفیت متمرکز است</vt:lpstr>
      <vt:lpstr>Slide 32</vt:lpstr>
      <vt:lpstr>نقش مهم بازاریابان در تولید و عرضه کالا و خدمات با کیفیت</vt:lpstr>
      <vt:lpstr>نقش مهم بازاریابان..................</vt:lpstr>
      <vt:lpstr>مکان های سازمانی بازاریابی کیفیت جامع</vt:lpstr>
      <vt:lpstr>اصول مدیریت کیفیت در چیست؟</vt:lpstr>
      <vt:lpstr>نقش اساسی و مهم در توسعه کیفیت در چیست؟</vt:lpstr>
      <vt:lpstr>چه زمان ایجاد انگیزه حرکت در سمت تحول روند های مدیریت آغاز گردید؟</vt:lpstr>
      <vt:lpstr>آغار توجه به تولید و خدمات</vt:lpstr>
      <vt:lpstr>مراحل هفتگانه بهبود مستمر عملیات بازاریابی جامع بر مبنی مدیریت جامع کیفیت</vt:lpstr>
      <vt:lpstr>مراحل هفتگانه...................</vt:lpstr>
      <vt:lpstr>مراحل هفتگانه..................</vt:lpstr>
      <vt:lpstr>مراحل هفتگانه................</vt:lpstr>
      <vt:lpstr>حوزه های کاربرد بازاریابی کیفیت جامع</vt:lpstr>
      <vt:lpstr>حوزه های اطلاعات بازاریابی و استراتژی های بازاریابی</vt:lpstr>
      <vt:lpstr>بازاریابی کیفیت جامع و اطلاعات بازاریابی</vt:lpstr>
      <vt:lpstr>بازاریابی کیفیت جامع وآمیخته بازاریابی</vt:lpstr>
      <vt:lpstr>Slide 48</vt:lpstr>
      <vt:lpstr>بازاریابی کیفیت جامع.و امیخته...................</vt:lpstr>
      <vt:lpstr>بازاریابی کیفیت جامع و آمیخته...............</vt:lpstr>
      <vt:lpstr>بازاریابی کیفیت فراگیر و رضایت مشتری</vt:lpstr>
      <vt:lpstr>بازاریابی کیفیت فراگیر و رضایت................</vt:lpstr>
      <vt:lpstr>)Case studyدایملر -بنز )</vt:lpstr>
      <vt:lpstr>تعریف کیفیت از نظر فایگنبام 1954</vt:lpstr>
      <vt:lpstr>تعاریف دمینگ  و کرازبی در باره کیفیت</vt:lpstr>
      <vt:lpstr>چهارده نکته دمینگ در رابطه با مدیریت کیفیت</vt:lpstr>
      <vt:lpstr>چهارده نکته......................</vt:lpstr>
      <vt:lpstr>بیماری های مرگبار دمینگ</vt:lpstr>
      <vt:lpstr>تعریف کیفیت از نظردکتر جوزف جوزان</vt:lpstr>
      <vt:lpstr>رویکرد ده ماده ای دکتر جوزان در مورد کیفیت </vt:lpstr>
      <vt:lpstr>وجوه سه گانه کیفیت از دیدگاه دکتر جوزان</vt:lpstr>
      <vt:lpstr>فلیپ کرازبی و نگرش به کیفیت</vt:lpstr>
      <vt:lpstr>فلیپ کرازبی ونگرش...................</vt:lpstr>
      <vt:lpstr>فلیپ کرازبی و نگرش .....................</vt:lpstr>
      <vt:lpstr>پوشش برنامه کیفیت جامع کرازبی</vt:lpstr>
      <vt:lpstr>چهارده اقدام کرازبی</vt:lpstr>
      <vt:lpstr>تاگوچی و نظریه کیفیت</vt:lpstr>
      <vt:lpstr>تاگوچی و توسعه سه مرحله ای محصول</vt:lpstr>
      <vt:lpstr>هفت ابزار کنترل کیفیت ایشی کاوا</vt:lpstr>
      <vt:lpstr>هفت ابزار.......................</vt:lpstr>
      <vt:lpstr>Slide 71</vt:lpstr>
      <vt:lpstr>ارزش خود یک کیفیت است و کیفیت خود یک ارزش.</vt:lpstr>
      <vt:lpstr>نکات مورد توجه در کیفیت</vt:lpstr>
      <vt:lpstr>Slide 74</vt:lpstr>
      <vt:lpstr>Slide 75</vt:lpstr>
      <vt:lpstr>Slide 76</vt:lpstr>
      <vt:lpstr>Slide 77</vt:lpstr>
      <vt:lpstr> نگاهی به خدمات وکیفیت</vt:lpstr>
      <vt:lpstr>نظریه ادواردسون 1998</vt:lpstr>
      <vt:lpstr>Slide 80</vt:lpstr>
      <vt:lpstr>Slide 81</vt:lpstr>
      <vt:lpstr>Slide 82</vt:lpstr>
      <vt:lpstr>Slide 83</vt:lpstr>
      <vt:lpstr>فرایند تولید  و فرایند خلق خدمات</vt:lpstr>
      <vt:lpstr>Slide 85</vt:lpstr>
      <vt:lpstr>کیفیت خدمات موضوعی چند بعدی است</vt:lpstr>
      <vt:lpstr>تعریف رایج از کیفیت خدمات</vt:lpstr>
      <vt:lpstr>تصمیم مشتری در مورد خوب و یا بد بودن کیفیت</vt:lpstr>
      <vt:lpstr>و تصوري غلط در مورد آغاز يك تجارت جديد</vt:lpstr>
      <vt:lpstr>چگونه کیفیت جوابگو نمیشود؟</vt:lpstr>
      <vt:lpstr>Slide 91</vt:lpstr>
      <vt:lpstr>و در نتیجه!</vt:lpstr>
      <vt:lpstr>Slide 93</vt:lpstr>
      <vt:lpstr>نتیجه آنکه:</vt:lpstr>
      <vt:lpstr>چند اقدام حیاتی در افزایش فروش</vt:lpstr>
      <vt:lpstr>چند اقدام...................</vt:lpstr>
      <vt:lpstr>چند اقدام....................</vt:lpstr>
      <vt:lpstr>خودتان را دست کم نگیرید . بهترین تان را به نمایش بگذارید</vt:lpstr>
      <vt:lpstr> و آخرین کلام امروز به گفته بزرگان</vt:lpstr>
      <vt:lpstr>Slide 100</vt:lpstr>
      <vt:lpstr>Slide 101</vt:lpstr>
      <vt:lpstr>Slide 102</vt:lpstr>
      <vt:lpstr>بازاریابی  کیفیت در خدمت افزایش فروش</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کیفیت بازاریابی در خدمت افزایش فروش</dc:title>
  <dc:creator>ben afshar</dc:creator>
  <cp:lastModifiedBy>ramtin</cp:lastModifiedBy>
  <cp:revision>154</cp:revision>
  <dcterms:created xsi:type="dcterms:W3CDTF">2011-08-31T16:25:06Z</dcterms:created>
  <dcterms:modified xsi:type="dcterms:W3CDTF">2011-09-21T04:02:37Z</dcterms:modified>
</cp:coreProperties>
</file>