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75" r:id="rId3"/>
    <p:sldId id="276" r:id="rId4"/>
    <p:sldId id="278" r:id="rId5"/>
    <p:sldId id="279" r:id="rId6"/>
    <p:sldId id="280" r:id="rId7"/>
    <p:sldId id="281" r:id="rId8"/>
    <p:sldId id="282" r:id="rId9"/>
    <p:sldId id="284" r:id="rId10"/>
    <p:sldId id="258" r:id="rId11"/>
    <p:sldId id="257" r:id="rId12"/>
    <p:sldId id="259" r:id="rId13"/>
    <p:sldId id="260" r:id="rId14"/>
    <p:sldId id="261" r:id="rId15"/>
    <p:sldId id="262" r:id="rId16"/>
    <p:sldId id="263" r:id="rId17"/>
    <p:sldId id="264" r:id="rId18"/>
    <p:sldId id="265" r:id="rId19"/>
    <p:sldId id="266" r:id="rId20"/>
    <p:sldId id="267" r:id="rId21"/>
    <p:sldId id="268" r:id="rId22"/>
    <p:sldId id="270" r:id="rId23"/>
    <p:sldId id="271" r:id="rId24"/>
    <p:sldId id="273" r:id="rId25"/>
    <p:sldId id="286" r:id="rId26"/>
    <p:sldId id="304" r:id="rId27"/>
    <p:sldId id="287" r:id="rId28"/>
    <p:sldId id="288" r:id="rId29"/>
    <p:sldId id="289" r:id="rId30"/>
    <p:sldId id="290" r:id="rId31"/>
    <p:sldId id="291" r:id="rId32"/>
    <p:sldId id="292" r:id="rId33"/>
    <p:sldId id="293" r:id="rId34"/>
    <p:sldId id="294" r:id="rId35"/>
    <p:sldId id="295" r:id="rId36"/>
    <p:sldId id="296" r:id="rId37"/>
    <p:sldId id="297" r:id="rId38"/>
    <p:sldId id="298" r:id="rId39"/>
    <p:sldId id="299" r:id="rId40"/>
    <p:sldId id="300" r:id="rId41"/>
    <p:sldId id="305" r:id="rId42"/>
    <p:sldId id="306" r:id="rId43"/>
    <p:sldId id="307" r:id="rId44"/>
    <p:sldId id="308" r:id="rId45"/>
    <p:sldId id="309" r:id="rId46"/>
    <p:sldId id="310" r:id="rId47"/>
    <p:sldId id="311" r:id="rId48"/>
    <p:sldId id="312" r:id="rId49"/>
    <p:sldId id="313" r:id="rId50"/>
    <p:sldId id="314" r:id="rId51"/>
    <p:sldId id="315" r:id="rId52"/>
    <p:sldId id="316" r:id="rId53"/>
    <p:sldId id="317" r:id="rId54"/>
    <p:sldId id="318" r:id="rId55"/>
    <p:sldId id="319" r:id="rId56"/>
    <p:sldId id="320" r:id="rId57"/>
    <p:sldId id="321" r:id="rId58"/>
    <p:sldId id="322" r:id="rId59"/>
    <p:sldId id="323" r:id="rId60"/>
    <p:sldId id="324" r:id="rId61"/>
    <p:sldId id="325" r:id="rId62"/>
    <p:sldId id="326" r:id="rId63"/>
    <p:sldId id="328" r:id="rId64"/>
    <p:sldId id="330" r:id="rId65"/>
    <p:sldId id="329" r:id="rId66"/>
    <p:sldId id="331" r:id="rId6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99"/>
    <a:srgbClr val="66FF66"/>
    <a:srgbClr val="FFCCFF"/>
    <a:srgbClr val="000066"/>
    <a:srgbClr val="0033CC"/>
    <a:srgbClr val="99FFCC"/>
    <a:srgbClr val="FF33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15620"/>
    <p:restoredTop sz="94660"/>
  </p:normalViewPr>
  <p:slideViewPr>
    <p:cSldViewPr>
      <p:cViewPr varScale="1">
        <p:scale>
          <a:sx n="111" d="100"/>
          <a:sy n="111" d="100"/>
        </p:scale>
        <p:origin x="1236" y="9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s>
</file>

<file path=ppt/diagrams/_rels/data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image" Target="../media/image1.jpeg"/></Relationships>
</file>

<file path=ppt/diagrams/_rels/drawing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image" Target="../media/image1.jpeg"/></Relationships>
</file>

<file path=ppt/diagrams/colors1.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5673E22-066E-493F-A769-B8CA0212EE70}" type="doc">
      <dgm:prSet loTypeId="urn:microsoft.com/office/officeart/2005/8/layout/pyramid2" loCatId="list" qsTypeId="urn:microsoft.com/office/officeart/2005/8/quickstyle/simple1" qsCatId="simple" csTypeId="urn:microsoft.com/office/officeart/2005/8/colors/accent3_2" csCatId="accent3" phldr="1"/>
      <dgm:spPr/>
    </dgm:pt>
    <dgm:pt modelId="{DB2A3499-E6AB-4CA0-8E42-753E264FEA28}">
      <dgm:prSet phldrT="[Text]"/>
      <dgm:spPr/>
      <dgm:t>
        <a:bodyPr/>
        <a:lstStyle/>
        <a:p>
          <a:r>
            <a:rPr lang="fa-IR" b="1" dirty="0" smtClean="0"/>
            <a:t>اموال و دارایی ها</a:t>
          </a:r>
          <a:r>
            <a:rPr lang="fa-IR" dirty="0" smtClean="0"/>
            <a:t> – پول </a:t>
          </a:r>
          <a:endParaRPr lang="en-US" dirty="0"/>
        </a:p>
      </dgm:t>
    </dgm:pt>
    <dgm:pt modelId="{9E5C3AEF-BE2F-40A8-A6CF-FED0AEB8759F}" type="parTrans" cxnId="{8EDE8934-09AF-47FA-9C70-5A67F87CF409}">
      <dgm:prSet/>
      <dgm:spPr/>
      <dgm:t>
        <a:bodyPr/>
        <a:lstStyle/>
        <a:p>
          <a:endParaRPr lang="en-US"/>
        </a:p>
      </dgm:t>
    </dgm:pt>
    <dgm:pt modelId="{48DF51C5-9133-4FCB-8F95-21EFDE9D3495}" type="sibTrans" cxnId="{8EDE8934-09AF-47FA-9C70-5A67F87CF409}">
      <dgm:prSet/>
      <dgm:spPr/>
      <dgm:t>
        <a:bodyPr/>
        <a:lstStyle/>
        <a:p>
          <a:endParaRPr lang="en-US"/>
        </a:p>
      </dgm:t>
    </dgm:pt>
    <dgm:pt modelId="{80ADD201-3D1A-4677-A5A8-F0A2D15A5BFB}">
      <dgm:prSet phldrT="[Text]"/>
      <dgm:spPr/>
      <dgm:t>
        <a:bodyPr/>
        <a:lstStyle/>
        <a:p>
          <a:r>
            <a:rPr lang="fa-IR" b="1" dirty="0" smtClean="0"/>
            <a:t>زمان</a:t>
          </a:r>
          <a:endParaRPr lang="en-US" b="1" dirty="0"/>
        </a:p>
      </dgm:t>
    </dgm:pt>
    <dgm:pt modelId="{9A484B27-7AD1-46FC-A136-570D8D070B28}" type="parTrans" cxnId="{3109CB8E-7C1C-4797-BA61-4C59837E610E}">
      <dgm:prSet/>
      <dgm:spPr/>
      <dgm:t>
        <a:bodyPr/>
        <a:lstStyle/>
        <a:p>
          <a:endParaRPr lang="en-US"/>
        </a:p>
      </dgm:t>
    </dgm:pt>
    <dgm:pt modelId="{1C8B5155-1F15-4761-9D36-FFF1532104AC}" type="sibTrans" cxnId="{3109CB8E-7C1C-4797-BA61-4C59837E610E}">
      <dgm:prSet/>
      <dgm:spPr/>
      <dgm:t>
        <a:bodyPr/>
        <a:lstStyle/>
        <a:p>
          <a:endParaRPr lang="en-US"/>
        </a:p>
      </dgm:t>
    </dgm:pt>
    <dgm:pt modelId="{5D0BC5D8-BD9F-4206-935D-4DEC30A2CE54}">
      <dgm:prSet phldrT="[Text]"/>
      <dgm:spPr/>
      <dgm:t>
        <a:bodyPr/>
        <a:lstStyle/>
        <a:p>
          <a:r>
            <a:rPr lang="fa-IR" b="1" dirty="0" smtClean="0"/>
            <a:t>مدیریت </a:t>
          </a:r>
          <a:endParaRPr lang="en-US" b="1" dirty="0"/>
        </a:p>
      </dgm:t>
    </dgm:pt>
    <dgm:pt modelId="{58CF3F23-913B-42C2-84E2-A9C9DBAC0AC6}" type="parTrans" cxnId="{F1BA0537-9981-41C6-92B8-EE2766563941}">
      <dgm:prSet/>
      <dgm:spPr/>
      <dgm:t>
        <a:bodyPr/>
        <a:lstStyle/>
        <a:p>
          <a:endParaRPr lang="en-US"/>
        </a:p>
      </dgm:t>
    </dgm:pt>
    <dgm:pt modelId="{88065F0C-AC9A-44FC-B2F4-5E4DF2FD518B}" type="sibTrans" cxnId="{F1BA0537-9981-41C6-92B8-EE2766563941}">
      <dgm:prSet/>
      <dgm:spPr/>
      <dgm:t>
        <a:bodyPr/>
        <a:lstStyle/>
        <a:p>
          <a:endParaRPr lang="en-US"/>
        </a:p>
      </dgm:t>
    </dgm:pt>
    <dgm:pt modelId="{112709CA-9090-4791-96FD-72F3CEEDE826}" type="pres">
      <dgm:prSet presAssocID="{E5673E22-066E-493F-A769-B8CA0212EE70}" presName="compositeShape" presStyleCnt="0">
        <dgm:presLayoutVars>
          <dgm:dir/>
          <dgm:resizeHandles/>
        </dgm:presLayoutVars>
      </dgm:prSet>
      <dgm:spPr/>
    </dgm:pt>
    <dgm:pt modelId="{55BCBFF3-1C82-4658-B450-E81AD9B008C1}" type="pres">
      <dgm:prSet presAssocID="{E5673E22-066E-493F-A769-B8CA0212EE70}" presName="pyramid" presStyleLbl="node1" presStyleIdx="0" presStyleCnt="1"/>
      <dgm:spPr/>
    </dgm:pt>
    <dgm:pt modelId="{022BC247-BF25-4B9C-AF39-73FA3C144AD2}" type="pres">
      <dgm:prSet presAssocID="{E5673E22-066E-493F-A769-B8CA0212EE70}" presName="theList" presStyleCnt="0"/>
      <dgm:spPr/>
    </dgm:pt>
    <dgm:pt modelId="{AB422FC4-D8DC-484B-8608-92799015B8C4}" type="pres">
      <dgm:prSet presAssocID="{DB2A3499-E6AB-4CA0-8E42-753E264FEA28}" presName="aNode" presStyleLbl="fgAcc1" presStyleIdx="0" presStyleCnt="3">
        <dgm:presLayoutVars>
          <dgm:bulletEnabled val="1"/>
        </dgm:presLayoutVars>
      </dgm:prSet>
      <dgm:spPr/>
      <dgm:t>
        <a:bodyPr/>
        <a:lstStyle/>
        <a:p>
          <a:endParaRPr lang="en-US"/>
        </a:p>
      </dgm:t>
    </dgm:pt>
    <dgm:pt modelId="{4F83296F-8D7C-4FD8-AD24-C2366FE24E31}" type="pres">
      <dgm:prSet presAssocID="{DB2A3499-E6AB-4CA0-8E42-753E264FEA28}" presName="aSpace" presStyleCnt="0"/>
      <dgm:spPr/>
    </dgm:pt>
    <dgm:pt modelId="{74496BA8-5560-4467-8A60-E3132F651755}" type="pres">
      <dgm:prSet presAssocID="{80ADD201-3D1A-4677-A5A8-F0A2D15A5BFB}" presName="aNode" presStyleLbl="fgAcc1" presStyleIdx="1" presStyleCnt="3">
        <dgm:presLayoutVars>
          <dgm:bulletEnabled val="1"/>
        </dgm:presLayoutVars>
      </dgm:prSet>
      <dgm:spPr/>
      <dgm:t>
        <a:bodyPr/>
        <a:lstStyle/>
        <a:p>
          <a:endParaRPr lang="en-US"/>
        </a:p>
      </dgm:t>
    </dgm:pt>
    <dgm:pt modelId="{52FA1948-1D01-440B-B4E4-9FFEA2052533}" type="pres">
      <dgm:prSet presAssocID="{80ADD201-3D1A-4677-A5A8-F0A2D15A5BFB}" presName="aSpace" presStyleCnt="0"/>
      <dgm:spPr/>
    </dgm:pt>
    <dgm:pt modelId="{712F2237-336C-4A90-A140-E6D17FA7EE10}" type="pres">
      <dgm:prSet presAssocID="{5D0BC5D8-BD9F-4206-935D-4DEC30A2CE54}" presName="aNode" presStyleLbl="fgAcc1" presStyleIdx="2" presStyleCnt="3">
        <dgm:presLayoutVars>
          <dgm:bulletEnabled val="1"/>
        </dgm:presLayoutVars>
      </dgm:prSet>
      <dgm:spPr/>
      <dgm:t>
        <a:bodyPr/>
        <a:lstStyle/>
        <a:p>
          <a:endParaRPr lang="en-US"/>
        </a:p>
      </dgm:t>
    </dgm:pt>
    <dgm:pt modelId="{A63F89BA-C066-4F9E-B686-2EF0EA04BD18}" type="pres">
      <dgm:prSet presAssocID="{5D0BC5D8-BD9F-4206-935D-4DEC30A2CE54}" presName="aSpace" presStyleCnt="0"/>
      <dgm:spPr/>
    </dgm:pt>
  </dgm:ptLst>
  <dgm:cxnLst>
    <dgm:cxn modelId="{8EDE8934-09AF-47FA-9C70-5A67F87CF409}" srcId="{E5673E22-066E-493F-A769-B8CA0212EE70}" destId="{DB2A3499-E6AB-4CA0-8E42-753E264FEA28}" srcOrd="0" destOrd="0" parTransId="{9E5C3AEF-BE2F-40A8-A6CF-FED0AEB8759F}" sibTransId="{48DF51C5-9133-4FCB-8F95-21EFDE9D3495}"/>
    <dgm:cxn modelId="{3C1D4658-137E-4B31-A035-8C95C2512BFD}" type="presOf" srcId="{5D0BC5D8-BD9F-4206-935D-4DEC30A2CE54}" destId="{712F2237-336C-4A90-A140-E6D17FA7EE10}" srcOrd="0" destOrd="0" presId="urn:microsoft.com/office/officeart/2005/8/layout/pyramid2"/>
    <dgm:cxn modelId="{F1BA0537-9981-41C6-92B8-EE2766563941}" srcId="{E5673E22-066E-493F-A769-B8CA0212EE70}" destId="{5D0BC5D8-BD9F-4206-935D-4DEC30A2CE54}" srcOrd="2" destOrd="0" parTransId="{58CF3F23-913B-42C2-84E2-A9C9DBAC0AC6}" sibTransId="{88065F0C-AC9A-44FC-B2F4-5E4DF2FD518B}"/>
    <dgm:cxn modelId="{3109CB8E-7C1C-4797-BA61-4C59837E610E}" srcId="{E5673E22-066E-493F-A769-B8CA0212EE70}" destId="{80ADD201-3D1A-4677-A5A8-F0A2D15A5BFB}" srcOrd="1" destOrd="0" parTransId="{9A484B27-7AD1-46FC-A136-570D8D070B28}" sibTransId="{1C8B5155-1F15-4761-9D36-FFF1532104AC}"/>
    <dgm:cxn modelId="{57BEE41F-4B73-46CB-9166-3FAC5063F6AA}" type="presOf" srcId="{80ADD201-3D1A-4677-A5A8-F0A2D15A5BFB}" destId="{74496BA8-5560-4467-8A60-E3132F651755}" srcOrd="0" destOrd="0" presId="urn:microsoft.com/office/officeart/2005/8/layout/pyramid2"/>
    <dgm:cxn modelId="{5C048242-8713-4A66-B9AC-919D3E54948F}" type="presOf" srcId="{DB2A3499-E6AB-4CA0-8E42-753E264FEA28}" destId="{AB422FC4-D8DC-484B-8608-92799015B8C4}" srcOrd="0" destOrd="0" presId="urn:microsoft.com/office/officeart/2005/8/layout/pyramid2"/>
    <dgm:cxn modelId="{5B0977F0-548B-49BD-9687-8A0EC534DB54}" type="presOf" srcId="{E5673E22-066E-493F-A769-B8CA0212EE70}" destId="{112709CA-9090-4791-96FD-72F3CEEDE826}" srcOrd="0" destOrd="0" presId="urn:microsoft.com/office/officeart/2005/8/layout/pyramid2"/>
    <dgm:cxn modelId="{D6051B6B-46B6-44F1-B03E-AC4BC043832A}" type="presParOf" srcId="{112709CA-9090-4791-96FD-72F3CEEDE826}" destId="{55BCBFF3-1C82-4658-B450-E81AD9B008C1}" srcOrd="0" destOrd="0" presId="urn:microsoft.com/office/officeart/2005/8/layout/pyramid2"/>
    <dgm:cxn modelId="{0E5ECDEF-55CB-436F-A4CD-BE1B1596ECB5}" type="presParOf" srcId="{112709CA-9090-4791-96FD-72F3CEEDE826}" destId="{022BC247-BF25-4B9C-AF39-73FA3C144AD2}" srcOrd="1" destOrd="0" presId="urn:microsoft.com/office/officeart/2005/8/layout/pyramid2"/>
    <dgm:cxn modelId="{64D28897-40EF-41DE-9F6C-473AEFD07509}" type="presParOf" srcId="{022BC247-BF25-4B9C-AF39-73FA3C144AD2}" destId="{AB422FC4-D8DC-484B-8608-92799015B8C4}" srcOrd="0" destOrd="0" presId="urn:microsoft.com/office/officeart/2005/8/layout/pyramid2"/>
    <dgm:cxn modelId="{199AD68E-2692-45F6-97F4-D325B746604A}" type="presParOf" srcId="{022BC247-BF25-4B9C-AF39-73FA3C144AD2}" destId="{4F83296F-8D7C-4FD8-AD24-C2366FE24E31}" srcOrd="1" destOrd="0" presId="urn:microsoft.com/office/officeart/2005/8/layout/pyramid2"/>
    <dgm:cxn modelId="{B2539D2E-22EC-4541-8C8A-C83EA309E15A}" type="presParOf" srcId="{022BC247-BF25-4B9C-AF39-73FA3C144AD2}" destId="{74496BA8-5560-4467-8A60-E3132F651755}" srcOrd="2" destOrd="0" presId="urn:microsoft.com/office/officeart/2005/8/layout/pyramid2"/>
    <dgm:cxn modelId="{A709DA33-77D2-4528-B827-B8B3700811CB}" type="presParOf" srcId="{022BC247-BF25-4B9C-AF39-73FA3C144AD2}" destId="{52FA1948-1D01-440B-B4E4-9FFEA2052533}" srcOrd="3" destOrd="0" presId="urn:microsoft.com/office/officeart/2005/8/layout/pyramid2"/>
    <dgm:cxn modelId="{BA0958FD-29D9-4DEF-B69A-6836F3FCE030}" type="presParOf" srcId="{022BC247-BF25-4B9C-AF39-73FA3C144AD2}" destId="{712F2237-336C-4A90-A140-E6D17FA7EE10}" srcOrd="4" destOrd="0" presId="urn:microsoft.com/office/officeart/2005/8/layout/pyramid2"/>
    <dgm:cxn modelId="{5471BA06-ED0B-4E8A-AE73-9CE3AA6B59BA}" type="presParOf" srcId="{022BC247-BF25-4B9C-AF39-73FA3C144AD2}" destId="{A63F89BA-C066-4F9E-B686-2EF0EA04BD18}" srcOrd="5" destOrd="0" presId="urn:microsoft.com/office/officeart/2005/8/layout/pyramid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75614EE6-D422-4D70-8C2B-42803619D3A2}" type="doc">
      <dgm:prSet loTypeId="urn:microsoft.com/office/officeart/2005/8/layout/cycle2" loCatId="cycle" qsTypeId="urn:microsoft.com/office/officeart/2005/8/quickstyle/simple1" qsCatId="simple" csTypeId="urn:microsoft.com/office/officeart/2005/8/colors/colorful2" csCatId="colorful" phldr="1"/>
      <dgm:spPr/>
      <dgm:t>
        <a:bodyPr/>
        <a:lstStyle/>
        <a:p>
          <a:endParaRPr lang="en-US"/>
        </a:p>
      </dgm:t>
    </dgm:pt>
    <dgm:pt modelId="{684EA4A0-084A-414D-9D81-D0CCC0CBFC94}">
      <dgm:prSet phldrT="[Text]"/>
      <dgm:spPr/>
      <dgm:t>
        <a:bodyPr/>
        <a:lstStyle/>
        <a:p>
          <a:r>
            <a:rPr lang="fa-IR" b="1" dirty="0" smtClean="0">
              <a:solidFill>
                <a:schemeClr val="tx1"/>
              </a:solidFill>
            </a:rPr>
            <a:t>دارایی های جاری</a:t>
          </a:r>
          <a:endParaRPr lang="en-US" b="1" dirty="0">
            <a:solidFill>
              <a:schemeClr val="tx1"/>
            </a:solidFill>
          </a:endParaRPr>
        </a:p>
      </dgm:t>
    </dgm:pt>
    <dgm:pt modelId="{D9122412-845C-44CE-87ED-F5D9D0BFBE51}" type="parTrans" cxnId="{554DE000-C40C-4324-BAAA-B7F0126B59FC}">
      <dgm:prSet/>
      <dgm:spPr/>
      <dgm:t>
        <a:bodyPr/>
        <a:lstStyle/>
        <a:p>
          <a:endParaRPr lang="en-US"/>
        </a:p>
      </dgm:t>
    </dgm:pt>
    <dgm:pt modelId="{9EB0ED4B-B771-4C5F-AA6D-CF4E4409472C}" type="sibTrans" cxnId="{554DE000-C40C-4324-BAAA-B7F0126B59FC}">
      <dgm:prSet/>
      <dgm:spPr/>
      <dgm:t>
        <a:bodyPr/>
        <a:lstStyle/>
        <a:p>
          <a:endParaRPr lang="en-US" dirty="0"/>
        </a:p>
      </dgm:t>
    </dgm:pt>
    <dgm:pt modelId="{12DC07F6-8689-49C6-BC59-031B1CD7A25F}">
      <dgm:prSet phldrT="[Text]"/>
      <dgm:spPr/>
      <dgm:t>
        <a:bodyPr/>
        <a:lstStyle/>
        <a:p>
          <a:r>
            <a:rPr lang="fa-IR" b="1" dirty="0" smtClean="0">
              <a:solidFill>
                <a:schemeClr val="tx1"/>
              </a:solidFill>
            </a:rPr>
            <a:t>دارایی ثابت </a:t>
          </a:r>
          <a:endParaRPr lang="en-US" b="1" dirty="0">
            <a:solidFill>
              <a:schemeClr val="tx1"/>
            </a:solidFill>
          </a:endParaRPr>
        </a:p>
      </dgm:t>
    </dgm:pt>
    <dgm:pt modelId="{FEFB3510-FAB7-4272-90E5-C6F35D5B5D44}" type="parTrans" cxnId="{3E0EFB8F-E298-4777-805F-EAD8022F4F7D}">
      <dgm:prSet/>
      <dgm:spPr/>
      <dgm:t>
        <a:bodyPr/>
        <a:lstStyle/>
        <a:p>
          <a:endParaRPr lang="en-US"/>
        </a:p>
      </dgm:t>
    </dgm:pt>
    <dgm:pt modelId="{0ED8570E-6AE9-4490-AC52-73C8FCD09FB1}" type="sibTrans" cxnId="{3E0EFB8F-E298-4777-805F-EAD8022F4F7D}">
      <dgm:prSet/>
      <dgm:spPr/>
      <dgm:t>
        <a:bodyPr/>
        <a:lstStyle/>
        <a:p>
          <a:endParaRPr lang="en-US" dirty="0"/>
        </a:p>
      </dgm:t>
    </dgm:pt>
    <dgm:pt modelId="{40AC50A5-DBDE-4A76-8040-74AA9F62B2BF}">
      <dgm:prSet phldrT="[Text]"/>
      <dgm:spPr/>
      <dgm:t>
        <a:bodyPr/>
        <a:lstStyle/>
        <a:p>
          <a:r>
            <a:rPr lang="fa-IR" b="1" dirty="0" smtClean="0">
              <a:solidFill>
                <a:schemeClr val="tx1"/>
              </a:solidFill>
            </a:rPr>
            <a:t>دارایی های نامشهود </a:t>
          </a:r>
          <a:endParaRPr lang="en-US" b="1" dirty="0">
            <a:solidFill>
              <a:schemeClr val="tx1"/>
            </a:solidFill>
          </a:endParaRPr>
        </a:p>
      </dgm:t>
    </dgm:pt>
    <dgm:pt modelId="{380B2A8D-53D8-4559-AD51-42EB91A23464}" type="parTrans" cxnId="{A55682AA-F397-415D-9F29-0684A386E33F}">
      <dgm:prSet/>
      <dgm:spPr/>
      <dgm:t>
        <a:bodyPr/>
        <a:lstStyle/>
        <a:p>
          <a:endParaRPr lang="en-US"/>
        </a:p>
      </dgm:t>
    </dgm:pt>
    <dgm:pt modelId="{84343F2A-87DD-414B-A80D-38C6899E41BA}" type="sibTrans" cxnId="{A55682AA-F397-415D-9F29-0684A386E33F}">
      <dgm:prSet/>
      <dgm:spPr/>
      <dgm:t>
        <a:bodyPr/>
        <a:lstStyle/>
        <a:p>
          <a:endParaRPr lang="en-US" dirty="0"/>
        </a:p>
      </dgm:t>
    </dgm:pt>
    <dgm:pt modelId="{F3A08B35-3087-4E37-94D3-305930705BE4}">
      <dgm:prSet phldrT="[Text]"/>
      <dgm:spPr/>
      <dgm:t>
        <a:bodyPr/>
        <a:lstStyle/>
        <a:p>
          <a:r>
            <a:rPr lang="fa-IR" b="1" dirty="0" smtClean="0">
              <a:solidFill>
                <a:schemeClr val="tx1"/>
              </a:solidFill>
            </a:rPr>
            <a:t>سرمایه گذاری های بلندمدت </a:t>
          </a:r>
          <a:endParaRPr lang="en-US" b="1" dirty="0">
            <a:solidFill>
              <a:schemeClr val="tx1"/>
            </a:solidFill>
          </a:endParaRPr>
        </a:p>
      </dgm:t>
    </dgm:pt>
    <dgm:pt modelId="{A269D864-2727-432D-B3B6-776F9DC09518}" type="parTrans" cxnId="{8E46AB8C-BACB-462B-AA92-05BDE4D3C225}">
      <dgm:prSet/>
      <dgm:spPr/>
      <dgm:t>
        <a:bodyPr/>
        <a:lstStyle/>
        <a:p>
          <a:endParaRPr lang="en-US"/>
        </a:p>
      </dgm:t>
    </dgm:pt>
    <dgm:pt modelId="{DFC57071-4ADA-44D4-A1A2-384434D3166A}" type="sibTrans" cxnId="{8E46AB8C-BACB-462B-AA92-05BDE4D3C225}">
      <dgm:prSet/>
      <dgm:spPr/>
      <dgm:t>
        <a:bodyPr/>
        <a:lstStyle/>
        <a:p>
          <a:endParaRPr lang="en-US" dirty="0"/>
        </a:p>
      </dgm:t>
    </dgm:pt>
    <dgm:pt modelId="{D20C2F92-BF90-4861-96CF-DFB3F9FC2F88}">
      <dgm:prSet phldrT="[Text]" custT="1"/>
      <dgm:spPr/>
      <dgm:t>
        <a:bodyPr/>
        <a:lstStyle/>
        <a:p>
          <a:r>
            <a:rPr lang="fa-IR" sz="2800" b="1" dirty="0" smtClean="0">
              <a:solidFill>
                <a:schemeClr val="tx1"/>
              </a:solidFill>
            </a:rPr>
            <a:t>نیروی انسانی</a:t>
          </a:r>
          <a:endParaRPr lang="en-US" sz="2800" b="1" dirty="0">
            <a:solidFill>
              <a:schemeClr val="tx1"/>
            </a:solidFill>
          </a:endParaRPr>
        </a:p>
      </dgm:t>
    </dgm:pt>
    <dgm:pt modelId="{27A0779A-48AE-4776-B803-11C532276F52}" type="parTrans" cxnId="{B037CFF0-F7F7-42D0-A40B-DDEDBB296F32}">
      <dgm:prSet/>
      <dgm:spPr/>
      <dgm:t>
        <a:bodyPr/>
        <a:lstStyle/>
        <a:p>
          <a:endParaRPr lang="en-US"/>
        </a:p>
      </dgm:t>
    </dgm:pt>
    <dgm:pt modelId="{40AD7B18-B516-4E76-BA8D-C7BCEC77B41C}" type="sibTrans" cxnId="{B037CFF0-F7F7-42D0-A40B-DDEDBB296F32}">
      <dgm:prSet/>
      <dgm:spPr/>
      <dgm:t>
        <a:bodyPr/>
        <a:lstStyle/>
        <a:p>
          <a:endParaRPr lang="en-US" dirty="0"/>
        </a:p>
      </dgm:t>
    </dgm:pt>
    <dgm:pt modelId="{79E10DEE-F9E2-4EFA-8BE3-20AA343E47D4}" type="pres">
      <dgm:prSet presAssocID="{75614EE6-D422-4D70-8C2B-42803619D3A2}" presName="cycle" presStyleCnt="0">
        <dgm:presLayoutVars>
          <dgm:dir/>
          <dgm:resizeHandles val="exact"/>
        </dgm:presLayoutVars>
      </dgm:prSet>
      <dgm:spPr/>
      <dgm:t>
        <a:bodyPr/>
        <a:lstStyle/>
        <a:p>
          <a:endParaRPr lang="en-US"/>
        </a:p>
      </dgm:t>
    </dgm:pt>
    <dgm:pt modelId="{1834CAC3-E469-495E-B2D7-487E9F3A2610}" type="pres">
      <dgm:prSet presAssocID="{684EA4A0-084A-414D-9D81-D0CCC0CBFC94}" presName="node" presStyleLbl="node1" presStyleIdx="0" presStyleCnt="5" custRadScaleRad="100096" custRadScaleInc="6504">
        <dgm:presLayoutVars>
          <dgm:bulletEnabled val="1"/>
        </dgm:presLayoutVars>
      </dgm:prSet>
      <dgm:spPr/>
      <dgm:t>
        <a:bodyPr/>
        <a:lstStyle/>
        <a:p>
          <a:endParaRPr lang="en-US"/>
        </a:p>
      </dgm:t>
    </dgm:pt>
    <dgm:pt modelId="{83163912-3DEF-4D22-B22E-1DE5122AC15E}" type="pres">
      <dgm:prSet presAssocID="{9EB0ED4B-B771-4C5F-AA6D-CF4E4409472C}" presName="sibTrans" presStyleLbl="sibTrans2D1" presStyleIdx="0" presStyleCnt="5" custScaleX="122122" custScaleY="140978" custLinFactNeighborX="56962" custLinFactNeighborY="-91551"/>
      <dgm:spPr/>
      <dgm:t>
        <a:bodyPr/>
        <a:lstStyle/>
        <a:p>
          <a:endParaRPr lang="en-US"/>
        </a:p>
      </dgm:t>
    </dgm:pt>
    <dgm:pt modelId="{9F22FCC4-66C5-4A41-9BA5-2EF49279C68E}" type="pres">
      <dgm:prSet presAssocID="{9EB0ED4B-B771-4C5F-AA6D-CF4E4409472C}" presName="connectorText" presStyleLbl="sibTrans2D1" presStyleIdx="0" presStyleCnt="5"/>
      <dgm:spPr/>
      <dgm:t>
        <a:bodyPr/>
        <a:lstStyle/>
        <a:p>
          <a:endParaRPr lang="en-US"/>
        </a:p>
      </dgm:t>
    </dgm:pt>
    <dgm:pt modelId="{C260A6F3-C104-49F9-AA32-FD387C45CA8B}" type="pres">
      <dgm:prSet presAssocID="{12DC07F6-8689-49C6-BC59-031B1CD7A25F}" presName="node" presStyleLbl="node1" presStyleIdx="1" presStyleCnt="5" custRadScaleRad="117694" custRadScaleInc="8655">
        <dgm:presLayoutVars>
          <dgm:bulletEnabled val="1"/>
        </dgm:presLayoutVars>
      </dgm:prSet>
      <dgm:spPr/>
      <dgm:t>
        <a:bodyPr/>
        <a:lstStyle/>
        <a:p>
          <a:endParaRPr lang="en-US"/>
        </a:p>
      </dgm:t>
    </dgm:pt>
    <dgm:pt modelId="{9203DC50-2480-4052-831C-F6068BB5D220}" type="pres">
      <dgm:prSet presAssocID="{0ED8570E-6AE9-4490-AC52-73C8FCD09FB1}" presName="sibTrans" presStyleLbl="sibTrans2D1" presStyleIdx="1" presStyleCnt="5" custScaleX="81298" custScaleY="144179" custLinFactY="2165" custLinFactNeighborX="70333" custLinFactNeighborY="100000"/>
      <dgm:spPr/>
      <dgm:t>
        <a:bodyPr/>
        <a:lstStyle/>
        <a:p>
          <a:endParaRPr lang="en-US"/>
        </a:p>
      </dgm:t>
    </dgm:pt>
    <dgm:pt modelId="{6247E907-B19F-46C6-A92D-DF410A213778}" type="pres">
      <dgm:prSet presAssocID="{0ED8570E-6AE9-4490-AC52-73C8FCD09FB1}" presName="connectorText" presStyleLbl="sibTrans2D1" presStyleIdx="1" presStyleCnt="5"/>
      <dgm:spPr/>
      <dgm:t>
        <a:bodyPr/>
        <a:lstStyle/>
        <a:p>
          <a:endParaRPr lang="en-US"/>
        </a:p>
      </dgm:t>
    </dgm:pt>
    <dgm:pt modelId="{EBA4F7BE-E2C8-405C-8D2A-DC0220ACA7BE}" type="pres">
      <dgm:prSet presAssocID="{40AC50A5-DBDE-4A76-8040-74AA9F62B2BF}" presName="node" presStyleLbl="node1" presStyleIdx="2" presStyleCnt="5" custRadScaleRad="86393" custRadScaleInc="35633">
        <dgm:presLayoutVars>
          <dgm:bulletEnabled val="1"/>
        </dgm:presLayoutVars>
      </dgm:prSet>
      <dgm:spPr/>
      <dgm:t>
        <a:bodyPr/>
        <a:lstStyle/>
        <a:p>
          <a:endParaRPr lang="en-US"/>
        </a:p>
      </dgm:t>
    </dgm:pt>
    <dgm:pt modelId="{277B7FA9-0B57-4CE9-A122-BA28F0C360DB}" type="pres">
      <dgm:prSet presAssocID="{84343F2A-87DD-414B-A80D-38C6899E41BA}" presName="sibTrans" presStyleLbl="sibTrans2D1" presStyleIdx="2" presStyleCnt="5" custAng="20847705" custScaleX="70896" custScaleY="124291" custLinFactY="100000" custLinFactNeighborX="10979" custLinFactNeighborY="166304"/>
      <dgm:spPr/>
      <dgm:t>
        <a:bodyPr/>
        <a:lstStyle/>
        <a:p>
          <a:endParaRPr lang="en-US"/>
        </a:p>
      </dgm:t>
    </dgm:pt>
    <dgm:pt modelId="{CE0D1AFE-9E1A-4261-9F94-D482464E6696}" type="pres">
      <dgm:prSet presAssocID="{84343F2A-87DD-414B-A80D-38C6899E41BA}" presName="connectorText" presStyleLbl="sibTrans2D1" presStyleIdx="2" presStyleCnt="5"/>
      <dgm:spPr/>
      <dgm:t>
        <a:bodyPr/>
        <a:lstStyle/>
        <a:p>
          <a:endParaRPr lang="en-US"/>
        </a:p>
      </dgm:t>
    </dgm:pt>
    <dgm:pt modelId="{10E332F5-4C41-48A5-ACE3-EDA69F4AD91F}" type="pres">
      <dgm:prSet presAssocID="{F3A08B35-3087-4E37-94D3-305930705BE4}" presName="node" presStyleLbl="node1" presStyleIdx="3" presStyleCnt="5" custRadScaleRad="112961" custRadScaleInc="207909">
        <dgm:presLayoutVars>
          <dgm:bulletEnabled val="1"/>
        </dgm:presLayoutVars>
      </dgm:prSet>
      <dgm:spPr/>
      <dgm:t>
        <a:bodyPr/>
        <a:lstStyle/>
        <a:p>
          <a:endParaRPr lang="en-US"/>
        </a:p>
      </dgm:t>
    </dgm:pt>
    <dgm:pt modelId="{FB83A7B5-61E8-40EB-AF0B-51BDF99035EE}" type="pres">
      <dgm:prSet presAssocID="{DFC57071-4ADA-44D4-A1A2-384434D3166A}" presName="sibTrans" presStyleLbl="sibTrans2D1" presStyleIdx="3" presStyleCnt="5" custAng="21596725" custFlipVert="1" custScaleX="756666" custScaleY="123784" custLinFactY="-100000" custLinFactNeighborX="-9742" custLinFactNeighborY="-175742"/>
      <dgm:spPr/>
      <dgm:t>
        <a:bodyPr/>
        <a:lstStyle/>
        <a:p>
          <a:endParaRPr lang="en-US"/>
        </a:p>
      </dgm:t>
    </dgm:pt>
    <dgm:pt modelId="{51D8B6C5-B7AE-44C2-95F8-7949C40699B2}" type="pres">
      <dgm:prSet presAssocID="{DFC57071-4ADA-44D4-A1A2-384434D3166A}" presName="connectorText" presStyleLbl="sibTrans2D1" presStyleIdx="3" presStyleCnt="5"/>
      <dgm:spPr/>
      <dgm:t>
        <a:bodyPr/>
        <a:lstStyle/>
        <a:p>
          <a:endParaRPr lang="en-US"/>
        </a:p>
      </dgm:t>
    </dgm:pt>
    <dgm:pt modelId="{A8DE768B-F0BD-4EBF-8AFD-BBD4228D3755}" type="pres">
      <dgm:prSet presAssocID="{D20C2F92-BF90-4861-96CF-DFB3F9FC2F88}" presName="node" presStyleLbl="node1" presStyleIdx="4" presStyleCnt="5" custScaleX="166183" custScaleY="126204" custRadScaleRad="7809" custRadScaleInc="275556">
        <dgm:presLayoutVars>
          <dgm:bulletEnabled val="1"/>
        </dgm:presLayoutVars>
      </dgm:prSet>
      <dgm:spPr/>
      <dgm:t>
        <a:bodyPr/>
        <a:lstStyle/>
        <a:p>
          <a:endParaRPr lang="en-US"/>
        </a:p>
      </dgm:t>
    </dgm:pt>
    <dgm:pt modelId="{BB1BBC26-99F4-4BAE-BC41-806AFD69A00E}" type="pres">
      <dgm:prSet presAssocID="{40AD7B18-B516-4E76-BA8D-C7BCEC77B41C}" presName="sibTrans" presStyleLbl="sibTrans2D1" presStyleIdx="4" presStyleCnt="5" custLinFactX="-635375" custLinFactY="45480" custLinFactNeighborX="-700000" custLinFactNeighborY="100000"/>
      <dgm:spPr/>
      <dgm:t>
        <a:bodyPr/>
        <a:lstStyle/>
        <a:p>
          <a:endParaRPr lang="en-US"/>
        </a:p>
      </dgm:t>
    </dgm:pt>
    <dgm:pt modelId="{65F1E438-6080-47AA-BD5C-3B77F31DC178}" type="pres">
      <dgm:prSet presAssocID="{40AD7B18-B516-4E76-BA8D-C7BCEC77B41C}" presName="connectorText" presStyleLbl="sibTrans2D1" presStyleIdx="4" presStyleCnt="5"/>
      <dgm:spPr/>
      <dgm:t>
        <a:bodyPr/>
        <a:lstStyle/>
        <a:p>
          <a:endParaRPr lang="en-US"/>
        </a:p>
      </dgm:t>
    </dgm:pt>
  </dgm:ptLst>
  <dgm:cxnLst>
    <dgm:cxn modelId="{2C8688AE-4D39-4633-9995-2543C0D08F9C}" type="presOf" srcId="{F3A08B35-3087-4E37-94D3-305930705BE4}" destId="{10E332F5-4C41-48A5-ACE3-EDA69F4AD91F}" srcOrd="0" destOrd="0" presId="urn:microsoft.com/office/officeart/2005/8/layout/cycle2"/>
    <dgm:cxn modelId="{C798D853-3A9E-47F6-99C7-760E97C34F76}" type="presOf" srcId="{40AD7B18-B516-4E76-BA8D-C7BCEC77B41C}" destId="{BB1BBC26-99F4-4BAE-BC41-806AFD69A00E}" srcOrd="0" destOrd="0" presId="urn:microsoft.com/office/officeart/2005/8/layout/cycle2"/>
    <dgm:cxn modelId="{1C6282E2-C07C-4015-B061-18D2A6A3C7D7}" type="presOf" srcId="{D20C2F92-BF90-4861-96CF-DFB3F9FC2F88}" destId="{A8DE768B-F0BD-4EBF-8AFD-BBD4228D3755}" srcOrd="0" destOrd="0" presId="urn:microsoft.com/office/officeart/2005/8/layout/cycle2"/>
    <dgm:cxn modelId="{4D755CFB-D44E-4690-976F-1D10CF3B8C63}" type="presOf" srcId="{0ED8570E-6AE9-4490-AC52-73C8FCD09FB1}" destId="{6247E907-B19F-46C6-A92D-DF410A213778}" srcOrd="1" destOrd="0" presId="urn:microsoft.com/office/officeart/2005/8/layout/cycle2"/>
    <dgm:cxn modelId="{DF339E35-4E54-4088-92E4-4C1F97D040C9}" type="presOf" srcId="{84343F2A-87DD-414B-A80D-38C6899E41BA}" destId="{CE0D1AFE-9E1A-4261-9F94-D482464E6696}" srcOrd="1" destOrd="0" presId="urn:microsoft.com/office/officeart/2005/8/layout/cycle2"/>
    <dgm:cxn modelId="{A55682AA-F397-415D-9F29-0684A386E33F}" srcId="{75614EE6-D422-4D70-8C2B-42803619D3A2}" destId="{40AC50A5-DBDE-4A76-8040-74AA9F62B2BF}" srcOrd="2" destOrd="0" parTransId="{380B2A8D-53D8-4559-AD51-42EB91A23464}" sibTransId="{84343F2A-87DD-414B-A80D-38C6899E41BA}"/>
    <dgm:cxn modelId="{EDB068A2-AFF1-42EF-8F48-13BB9446A9BD}" type="presOf" srcId="{40AC50A5-DBDE-4A76-8040-74AA9F62B2BF}" destId="{EBA4F7BE-E2C8-405C-8D2A-DC0220ACA7BE}" srcOrd="0" destOrd="0" presId="urn:microsoft.com/office/officeart/2005/8/layout/cycle2"/>
    <dgm:cxn modelId="{78B17E55-77D4-4D67-856D-63A279ED246D}" type="presOf" srcId="{DFC57071-4ADA-44D4-A1A2-384434D3166A}" destId="{51D8B6C5-B7AE-44C2-95F8-7949C40699B2}" srcOrd="1" destOrd="0" presId="urn:microsoft.com/office/officeart/2005/8/layout/cycle2"/>
    <dgm:cxn modelId="{0B537329-25D2-4955-BD10-EC1C690963A9}" type="presOf" srcId="{DFC57071-4ADA-44D4-A1A2-384434D3166A}" destId="{FB83A7B5-61E8-40EB-AF0B-51BDF99035EE}" srcOrd="0" destOrd="0" presId="urn:microsoft.com/office/officeart/2005/8/layout/cycle2"/>
    <dgm:cxn modelId="{64050B7F-A47C-4C76-950D-DCA8AE7044E5}" type="presOf" srcId="{0ED8570E-6AE9-4490-AC52-73C8FCD09FB1}" destId="{9203DC50-2480-4052-831C-F6068BB5D220}" srcOrd="0" destOrd="0" presId="urn:microsoft.com/office/officeart/2005/8/layout/cycle2"/>
    <dgm:cxn modelId="{B037CFF0-F7F7-42D0-A40B-DDEDBB296F32}" srcId="{75614EE6-D422-4D70-8C2B-42803619D3A2}" destId="{D20C2F92-BF90-4861-96CF-DFB3F9FC2F88}" srcOrd="4" destOrd="0" parTransId="{27A0779A-48AE-4776-B803-11C532276F52}" sibTransId="{40AD7B18-B516-4E76-BA8D-C7BCEC77B41C}"/>
    <dgm:cxn modelId="{8E46AB8C-BACB-462B-AA92-05BDE4D3C225}" srcId="{75614EE6-D422-4D70-8C2B-42803619D3A2}" destId="{F3A08B35-3087-4E37-94D3-305930705BE4}" srcOrd="3" destOrd="0" parTransId="{A269D864-2727-432D-B3B6-776F9DC09518}" sibTransId="{DFC57071-4ADA-44D4-A1A2-384434D3166A}"/>
    <dgm:cxn modelId="{3E0EFB8F-E298-4777-805F-EAD8022F4F7D}" srcId="{75614EE6-D422-4D70-8C2B-42803619D3A2}" destId="{12DC07F6-8689-49C6-BC59-031B1CD7A25F}" srcOrd="1" destOrd="0" parTransId="{FEFB3510-FAB7-4272-90E5-C6F35D5B5D44}" sibTransId="{0ED8570E-6AE9-4490-AC52-73C8FCD09FB1}"/>
    <dgm:cxn modelId="{5D33CA3F-5E05-4C14-88B8-1E250ADC791C}" type="presOf" srcId="{684EA4A0-084A-414D-9D81-D0CCC0CBFC94}" destId="{1834CAC3-E469-495E-B2D7-487E9F3A2610}" srcOrd="0" destOrd="0" presId="urn:microsoft.com/office/officeart/2005/8/layout/cycle2"/>
    <dgm:cxn modelId="{42E4E560-EA98-4475-8231-3F37F37A724C}" type="presOf" srcId="{12DC07F6-8689-49C6-BC59-031B1CD7A25F}" destId="{C260A6F3-C104-49F9-AA32-FD387C45CA8B}" srcOrd="0" destOrd="0" presId="urn:microsoft.com/office/officeart/2005/8/layout/cycle2"/>
    <dgm:cxn modelId="{C1292590-B12E-44AD-B3A1-B72FA032B3DA}" type="presOf" srcId="{84343F2A-87DD-414B-A80D-38C6899E41BA}" destId="{277B7FA9-0B57-4CE9-A122-BA28F0C360DB}" srcOrd="0" destOrd="0" presId="urn:microsoft.com/office/officeart/2005/8/layout/cycle2"/>
    <dgm:cxn modelId="{96600BB5-399A-4E89-B5E6-3510D08FEBB6}" type="presOf" srcId="{40AD7B18-B516-4E76-BA8D-C7BCEC77B41C}" destId="{65F1E438-6080-47AA-BD5C-3B77F31DC178}" srcOrd="1" destOrd="0" presId="urn:microsoft.com/office/officeart/2005/8/layout/cycle2"/>
    <dgm:cxn modelId="{43CA497B-D5A3-46A3-8D72-514BCC85692C}" type="presOf" srcId="{9EB0ED4B-B771-4C5F-AA6D-CF4E4409472C}" destId="{9F22FCC4-66C5-4A41-9BA5-2EF49279C68E}" srcOrd="1" destOrd="0" presId="urn:microsoft.com/office/officeart/2005/8/layout/cycle2"/>
    <dgm:cxn modelId="{2C87CD2B-0741-42CA-9E26-03501282B4B6}" type="presOf" srcId="{75614EE6-D422-4D70-8C2B-42803619D3A2}" destId="{79E10DEE-F9E2-4EFA-8BE3-20AA343E47D4}" srcOrd="0" destOrd="0" presId="urn:microsoft.com/office/officeart/2005/8/layout/cycle2"/>
    <dgm:cxn modelId="{239E8EB9-5F10-49DA-A953-5448B8C3B1DA}" type="presOf" srcId="{9EB0ED4B-B771-4C5F-AA6D-CF4E4409472C}" destId="{83163912-3DEF-4D22-B22E-1DE5122AC15E}" srcOrd="0" destOrd="0" presId="urn:microsoft.com/office/officeart/2005/8/layout/cycle2"/>
    <dgm:cxn modelId="{554DE000-C40C-4324-BAAA-B7F0126B59FC}" srcId="{75614EE6-D422-4D70-8C2B-42803619D3A2}" destId="{684EA4A0-084A-414D-9D81-D0CCC0CBFC94}" srcOrd="0" destOrd="0" parTransId="{D9122412-845C-44CE-87ED-F5D9D0BFBE51}" sibTransId="{9EB0ED4B-B771-4C5F-AA6D-CF4E4409472C}"/>
    <dgm:cxn modelId="{012A2DBF-FDCF-453E-93B1-4510429B65E4}" type="presParOf" srcId="{79E10DEE-F9E2-4EFA-8BE3-20AA343E47D4}" destId="{1834CAC3-E469-495E-B2D7-487E9F3A2610}" srcOrd="0" destOrd="0" presId="urn:microsoft.com/office/officeart/2005/8/layout/cycle2"/>
    <dgm:cxn modelId="{FA078BA5-F959-4E54-94F7-91FF0BD28486}" type="presParOf" srcId="{79E10DEE-F9E2-4EFA-8BE3-20AA343E47D4}" destId="{83163912-3DEF-4D22-B22E-1DE5122AC15E}" srcOrd="1" destOrd="0" presId="urn:microsoft.com/office/officeart/2005/8/layout/cycle2"/>
    <dgm:cxn modelId="{BEACB958-40D3-40CF-9978-3B1E90FB0DD9}" type="presParOf" srcId="{83163912-3DEF-4D22-B22E-1DE5122AC15E}" destId="{9F22FCC4-66C5-4A41-9BA5-2EF49279C68E}" srcOrd="0" destOrd="0" presId="urn:microsoft.com/office/officeart/2005/8/layout/cycle2"/>
    <dgm:cxn modelId="{70AD5713-F770-48E0-9C1B-EEBD24281C96}" type="presParOf" srcId="{79E10DEE-F9E2-4EFA-8BE3-20AA343E47D4}" destId="{C260A6F3-C104-49F9-AA32-FD387C45CA8B}" srcOrd="2" destOrd="0" presId="urn:microsoft.com/office/officeart/2005/8/layout/cycle2"/>
    <dgm:cxn modelId="{3F6FE937-7CEC-41C5-94AB-C90FFFDDAF26}" type="presParOf" srcId="{79E10DEE-F9E2-4EFA-8BE3-20AA343E47D4}" destId="{9203DC50-2480-4052-831C-F6068BB5D220}" srcOrd="3" destOrd="0" presId="urn:microsoft.com/office/officeart/2005/8/layout/cycle2"/>
    <dgm:cxn modelId="{A0A74FEB-787C-4F21-8D30-30835DB9FF99}" type="presParOf" srcId="{9203DC50-2480-4052-831C-F6068BB5D220}" destId="{6247E907-B19F-46C6-A92D-DF410A213778}" srcOrd="0" destOrd="0" presId="urn:microsoft.com/office/officeart/2005/8/layout/cycle2"/>
    <dgm:cxn modelId="{DFBA00D0-4077-441E-AE99-6B3E2AD7506A}" type="presParOf" srcId="{79E10DEE-F9E2-4EFA-8BE3-20AA343E47D4}" destId="{EBA4F7BE-E2C8-405C-8D2A-DC0220ACA7BE}" srcOrd="4" destOrd="0" presId="urn:microsoft.com/office/officeart/2005/8/layout/cycle2"/>
    <dgm:cxn modelId="{DC5095B2-F195-43CD-9436-5006327F0C10}" type="presParOf" srcId="{79E10DEE-F9E2-4EFA-8BE3-20AA343E47D4}" destId="{277B7FA9-0B57-4CE9-A122-BA28F0C360DB}" srcOrd="5" destOrd="0" presId="urn:microsoft.com/office/officeart/2005/8/layout/cycle2"/>
    <dgm:cxn modelId="{488A3C1E-0D9E-482D-AA61-7513240F3186}" type="presParOf" srcId="{277B7FA9-0B57-4CE9-A122-BA28F0C360DB}" destId="{CE0D1AFE-9E1A-4261-9F94-D482464E6696}" srcOrd="0" destOrd="0" presId="urn:microsoft.com/office/officeart/2005/8/layout/cycle2"/>
    <dgm:cxn modelId="{239F3051-AF7D-4FD7-A025-BB223E4E5733}" type="presParOf" srcId="{79E10DEE-F9E2-4EFA-8BE3-20AA343E47D4}" destId="{10E332F5-4C41-48A5-ACE3-EDA69F4AD91F}" srcOrd="6" destOrd="0" presId="urn:microsoft.com/office/officeart/2005/8/layout/cycle2"/>
    <dgm:cxn modelId="{ADA33954-DBE7-49E4-BD54-FD9A96D41E3C}" type="presParOf" srcId="{79E10DEE-F9E2-4EFA-8BE3-20AA343E47D4}" destId="{FB83A7B5-61E8-40EB-AF0B-51BDF99035EE}" srcOrd="7" destOrd="0" presId="urn:microsoft.com/office/officeart/2005/8/layout/cycle2"/>
    <dgm:cxn modelId="{92A616FF-6555-4ABA-B15D-CB47D97CEBE2}" type="presParOf" srcId="{FB83A7B5-61E8-40EB-AF0B-51BDF99035EE}" destId="{51D8B6C5-B7AE-44C2-95F8-7949C40699B2}" srcOrd="0" destOrd="0" presId="urn:microsoft.com/office/officeart/2005/8/layout/cycle2"/>
    <dgm:cxn modelId="{93766077-04A1-4A08-8707-BC1138E1B4C9}" type="presParOf" srcId="{79E10DEE-F9E2-4EFA-8BE3-20AA343E47D4}" destId="{A8DE768B-F0BD-4EBF-8AFD-BBD4228D3755}" srcOrd="8" destOrd="0" presId="urn:microsoft.com/office/officeart/2005/8/layout/cycle2"/>
    <dgm:cxn modelId="{3163D6E2-2C51-40EC-903A-E4499B35565E}" type="presParOf" srcId="{79E10DEE-F9E2-4EFA-8BE3-20AA343E47D4}" destId="{BB1BBC26-99F4-4BAE-BC41-806AFD69A00E}" srcOrd="9" destOrd="0" presId="urn:microsoft.com/office/officeart/2005/8/layout/cycle2"/>
    <dgm:cxn modelId="{DE510679-C249-4D25-953A-81DA545C44C0}" type="presParOf" srcId="{BB1BBC26-99F4-4BAE-BC41-806AFD69A00E}" destId="{65F1E438-6080-47AA-BD5C-3B77F31DC178}" srcOrd="0" destOrd="0" presId="urn:microsoft.com/office/officeart/2005/8/layout/cycle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D2D94076-9EB6-4AED-B91D-D0A25A6DBBC8}" type="doc">
      <dgm:prSet loTypeId="urn:microsoft.com/office/officeart/2005/8/layout/list1" loCatId="list" qsTypeId="urn:microsoft.com/office/officeart/2005/8/quickstyle/3d7" qsCatId="3D" csTypeId="urn:microsoft.com/office/officeart/2005/8/colors/colorful2" csCatId="colorful" phldr="1"/>
      <dgm:spPr/>
      <dgm:t>
        <a:bodyPr/>
        <a:lstStyle/>
        <a:p>
          <a:endParaRPr lang="en-US"/>
        </a:p>
      </dgm:t>
    </dgm:pt>
    <dgm:pt modelId="{4C5319AF-CF94-4CE6-AE3F-5F7F476C8927}">
      <dgm:prSet phldrT="[Text]" custT="1"/>
      <dgm:spPr/>
      <dgm:t>
        <a:bodyPr/>
        <a:lstStyle/>
        <a:p>
          <a:r>
            <a:rPr lang="fa-IR" sz="2800" b="1" dirty="0" smtClean="0"/>
            <a:t>برنامه ریزی                </a:t>
          </a:r>
          <a:endParaRPr lang="en-US" sz="2800" b="1" dirty="0"/>
        </a:p>
      </dgm:t>
    </dgm:pt>
    <dgm:pt modelId="{96A52AED-CD20-49C0-90D1-F38BDBA46E12}" type="parTrans" cxnId="{A48A57E9-49D9-401A-A790-630F7F4D33EF}">
      <dgm:prSet/>
      <dgm:spPr/>
      <dgm:t>
        <a:bodyPr/>
        <a:lstStyle/>
        <a:p>
          <a:endParaRPr lang="en-US"/>
        </a:p>
      </dgm:t>
    </dgm:pt>
    <dgm:pt modelId="{70A8D14C-3A43-416D-BD9A-3CE32C4DD4F0}" type="sibTrans" cxnId="{A48A57E9-49D9-401A-A790-630F7F4D33EF}">
      <dgm:prSet/>
      <dgm:spPr/>
      <dgm:t>
        <a:bodyPr/>
        <a:lstStyle/>
        <a:p>
          <a:endParaRPr lang="en-US"/>
        </a:p>
      </dgm:t>
    </dgm:pt>
    <dgm:pt modelId="{4EFC9301-3385-486B-96AA-BB5B907A0DD7}">
      <dgm:prSet phldrT="[Text]"/>
      <dgm:spPr/>
      <dgm:t>
        <a:bodyPr/>
        <a:lstStyle/>
        <a:p>
          <a:r>
            <a:rPr lang="fa-IR" b="1" dirty="0" smtClean="0">
              <a:solidFill>
                <a:schemeClr val="tx1"/>
              </a:solidFill>
            </a:rPr>
            <a:t>سازمان دهی</a:t>
          </a:r>
          <a:r>
            <a:rPr lang="fa-IR" dirty="0" smtClean="0"/>
            <a:t>                  </a:t>
          </a:r>
          <a:endParaRPr lang="en-US" dirty="0"/>
        </a:p>
      </dgm:t>
    </dgm:pt>
    <dgm:pt modelId="{D4085CD6-6498-441E-B66A-47A1FC2B0FF3}" type="parTrans" cxnId="{83D3F5BE-02EF-4153-985A-CAA89C9D7827}">
      <dgm:prSet/>
      <dgm:spPr/>
      <dgm:t>
        <a:bodyPr/>
        <a:lstStyle/>
        <a:p>
          <a:endParaRPr lang="en-US"/>
        </a:p>
      </dgm:t>
    </dgm:pt>
    <dgm:pt modelId="{BB1FB54E-9F5F-478E-AEF6-1AE680A5FF76}" type="sibTrans" cxnId="{83D3F5BE-02EF-4153-985A-CAA89C9D7827}">
      <dgm:prSet/>
      <dgm:spPr/>
      <dgm:t>
        <a:bodyPr/>
        <a:lstStyle/>
        <a:p>
          <a:endParaRPr lang="en-US"/>
        </a:p>
      </dgm:t>
    </dgm:pt>
    <dgm:pt modelId="{61ACB1C6-2E77-4DBB-A00C-1866E99C9A92}">
      <dgm:prSet phldrT="[Text]"/>
      <dgm:spPr/>
      <dgm:t>
        <a:bodyPr/>
        <a:lstStyle/>
        <a:p>
          <a:r>
            <a:rPr lang="fa-IR" dirty="0" smtClean="0"/>
            <a:t> </a:t>
          </a:r>
          <a:r>
            <a:rPr lang="fa-IR" b="1" dirty="0" smtClean="0">
              <a:solidFill>
                <a:schemeClr val="tx1"/>
              </a:solidFill>
            </a:rPr>
            <a:t>کنترل و نظارت              </a:t>
          </a:r>
          <a:endParaRPr lang="en-US" b="1" dirty="0">
            <a:solidFill>
              <a:schemeClr val="tx1"/>
            </a:solidFill>
          </a:endParaRPr>
        </a:p>
      </dgm:t>
    </dgm:pt>
    <dgm:pt modelId="{4BF7F589-505C-43AE-809B-383DA48CA055}" type="parTrans" cxnId="{8F8FD936-2957-4226-BFA2-07ECAF49BCFB}">
      <dgm:prSet/>
      <dgm:spPr/>
      <dgm:t>
        <a:bodyPr/>
        <a:lstStyle/>
        <a:p>
          <a:endParaRPr lang="en-US"/>
        </a:p>
      </dgm:t>
    </dgm:pt>
    <dgm:pt modelId="{20C3DB2B-75E9-4041-B5BF-91E4DD375F42}" type="sibTrans" cxnId="{8F8FD936-2957-4226-BFA2-07ECAF49BCFB}">
      <dgm:prSet/>
      <dgm:spPr/>
      <dgm:t>
        <a:bodyPr/>
        <a:lstStyle/>
        <a:p>
          <a:endParaRPr lang="en-US"/>
        </a:p>
      </dgm:t>
    </dgm:pt>
    <dgm:pt modelId="{51498CDD-8FA0-43AE-A944-0979DBD73167}" type="pres">
      <dgm:prSet presAssocID="{D2D94076-9EB6-4AED-B91D-D0A25A6DBBC8}" presName="linear" presStyleCnt="0">
        <dgm:presLayoutVars>
          <dgm:dir/>
          <dgm:animLvl val="lvl"/>
          <dgm:resizeHandles val="exact"/>
        </dgm:presLayoutVars>
      </dgm:prSet>
      <dgm:spPr/>
      <dgm:t>
        <a:bodyPr/>
        <a:lstStyle/>
        <a:p>
          <a:endParaRPr lang="en-US"/>
        </a:p>
      </dgm:t>
    </dgm:pt>
    <dgm:pt modelId="{C253F3E0-4930-4628-84E3-9BE9FC376E0C}" type="pres">
      <dgm:prSet presAssocID="{4C5319AF-CF94-4CE6-AE3F-5F7F476C8927}" presName="parentLin" presStyleCnt="0"/>
      <dgm:spPr/>
    </dgm:pt>
    <dgm:pt modelId="{8A71AE39-AA6F-4033-859F-A7144B03A018}" type="pres">
      <dgm:prSet presAssocID="{4C5319AF-CF94-4CE6-AE3F-5F7F476C8927}" presName="parentLeftMargin" presStyleLbl="node1" presStyleIdx="0" presStyleCnt="3"/>
      <dgm:spPr/>
      <dgm:t>
        <a:bodyPr/>
        <a:lstStyle/>
        <a:p>
          <a:endParaRPr lang="en-US"/>
        </a:p>
      </dgm:t>
    </dgm:pt>
    <dgm:pt modelId="{9B93EB3D-3E07-4816-BF9C-7254598DDF11}" type="pres">
      <dgm:prSet presAssocID="{4C5319AF-CF94-4CE6-AE3F-5F7F476C8927}" presName="parentText" presStyleLbl="node1" presStyleIdx="0" presStyleCnt="3" custLinFactNeighborX="18123" custLinFactNeighborY="43938">
        <dgm:presLayoutVars>
          <dgm:chMax val="0"/>
          <dgm:bulletEnabled val="1"/>
        </dgm:presLayoutVars>
      </dgm:prSet>
      <dgm:spPr/>
      <dgm:t>
        <a:bodyPr/>
        <a:lstStyle/>
        <a:p>
          <a:endParaRPr lang="en-US"/>
        </a:p>
      </dgm:t>
    </dgm:pt>
    <dgm:pt modelId="{D4446D40-6A08-462E-A92A-4D1B4233E411}" type="pres">
      <dgm:prSet presAssocID="{4C5319AF-CF94-4CE6-AE3F-5F7F476C8927}" presName="negativeSpace" presStyleCnt="0"/>
      <dgm:spPr/>
    </dgm:pt>
    <dgm:pt modelId="{565530D2-CB83-4A26-BD7F-43F063D666D3}" type="pres">
      <dgm:prSet presAssocID="{4C5319AF-CF94-4CE6-AE3F-5F7F476C8927}" presName="childText" presStyleLbl="conFgAcc1" presStyleIdx="0" presStyleCnt="3">
        <dgm:presLayoutVars>
          <dgm:bulletEnabled val="1"/>
        </dgm:presLayoutVars>
      </dgm:prSet>
      <dgm:spPr/>
    </dgm:pt>
    <dgm:pt modelId="{BA8E45D9-3314-4585-A930-FDAA8F8A605A}" type="pres">
      <dgm:prSet presAssocID="{70A8D14C-3A43-416D-BD9A-3CE32C4DD4F0}" presName="spaceBetweenRectangles" presStyleCnt="0"/>
      <dgm:spPr/>
    </dgm:pt>
    <dgm:pt modelId="{7DD067C3-DA3A-42F8-8DCB-2810CFA9A7C7}" type="pres">
      <dgm:prSet presAssocID="{4EFC9301-3385-486B-96AA-BB5B907A0DD7}" presName="parentLin" presStyleCnt="0"/>
      <dgm:spPr/>
    </dgm:pt>
    <dgm:pt modelId="{03128E24-A7B4-468C-AF7D-5A71F2DC6E65}" type="pres">
      <dgm:prSet presAssocID="{4EFC9301-3385-486B-96AA-BB5B907A0DD7}" presName="parentLeftMargin" presStyleLbl="node1" presStyleIdx="0" presStyleCnt="3"/>
      <dgm:spPr/>
      <dgm:t>
        <a:bodyPr/>
        <a:lstStyle/>
        <a:p>
          <a:endParaRPr lang="en-US"/>
        </a:p>
      </dgm:t>
    </dgm:pt>
    <dgm:pt modelId="{35A75A65-2331-4C08-BB6F-32FF41EE2E1E}" type="pres">
      <dgm:prSet presAssocID="{4EFC9301-3385-486B-96AA-BB5B907A0DD7}" presName="parentText" presStyleLbl="node1" presStyleIdx="1" presStyleCnt="3" custLinFactNeighborX="18123" custLinFactNeighborY="34420">
        <dgm:presLayoutVars>
          <dgm:chMax val="0"/>
          <dgm:bulletEnabled val="1"/>
        </dgm:presLayoutVars>
      </dgm:prSet>
      <dgm:spPr/>
      <dgm:t>
        <a:bodyPr/>
        <a:lstStyle/>
        <a:p>
          <a:endParaRPr lang="en-US"/>
        </a:p>
      </dgm:t>
    </dgm:pt>
    <dgm:pt modelId="{CF74036C-2630-4AD4-AC24-16077C5AF40B}" type="pres">
      <dgm:prSet presAssocID="{4EFC9301-3385-486B-96AA-BB5B907A0DD7}" presName="negativeSpace" presStyleCnt="0"/>
      <dgm:spPr/>
    </dgm:pt>
    <dgm:pt modelId="{B97A38EB-555F-4EDD-9F69-981D147DE68B}" type="pres">
      <dgm:prSet presAssocID="{4EFC9301-3385-486B-96AA-BB5B907A0DD7}" presName="childText" presStyleLbl="conFgAcc1" presStyleIdx="1" presStyleCnt="3">
        <dgm:presLayoutVars>
          <dgm:bulletEnabled val="1"/>
        </dgm:presLayoutVars>
      </dgm:prSet>
      <dgm:spPr/>
    </dgm:pt>
    <dgm:pt modelId="{48DEAD1F-9E23-4EB8-BF82-0C7232793A86}" type="pres">
      <dgm:prSet presAssocID="{BB1FB54E-9F5F-478E-AEF6-1AE680A5FF76}" presName="spaceBetweenRectangles" presStyleCnt="0"/>
      <dgm:spPr/>
    </dgm:pt>
    <dgm:pt modelId="{26683BC8-6087-499D-8259-ED1B21B2F8D0}" type="pres">
      <dgm:prSet presAssocID="{61ACB1C6-2E77-4DBB-A00C-1866E99C9A92}" presName="parentLin" presStyleCnt="0"/>
      <dgm:spPr/>
    </dgm:pt>
    <dgm:pt modelId="{9BFF8C93-9E83-411A-9445-EF1B08789BC8}" type="pres">
      <dgm:prSet presAssocID="{61ACB1C6-2E77-4DBB-A00C-1866E99C9A92}" presName="parentLeftMargin" presStyleLbl="node1" presStyleIdx="1" presStyleCnt="3"/>
      <dgm:spPr/>
      <dgm:t>
        <a:bodyPr/>
        <a:lstStyle/>
        <a:p>
          <a:endParaRPr lang="en-US"/>
        </a:p>
      </dgm:t>
    </dgm:pt>
    <dgm:pt modelId="{183495F5-0468-4C4B-B147-52ED8DF4F220}" type="pres">
      <dgm:prSet presAssocID="{61ACB1C6-2E77-4DBB-A00C-1866E99C9A92}" presName="parentText" presStyleLbl="node1" presStyleIdx="2" presStyleCnt="3" custLinFactNeighborX="18123" custLinFactNeighborY="24902">
        <dgm:presLayoutVars>
          <dgm:chMax val="0"/>
          <dgm:bulletEnabled val="1"/>
        </dgm:presLayoutVars>
      </dgm:prSet>
      <dgm:spPr/>
      <dgm:t>
        <a:bodyPr/>
        <a:lstStyle/>
        <a:p>
          <a:endParaRPr lang="en-US"/>
        </a:p>
      </dgm:t>
    </dgm:pt>
    <dgm:pt modelId="{409B660F-544A-495B-B7C6-04208846F364}" type="pres">
      <dgm:prSet presAssocID="{61ACB1C6-2E77-4DBB-A00C-1866E99C9A92}" presName="negativeSpace" presStyleCnt="0"/>
      <dgm:spPr/>
    </dgm:pt>
    <dgm:pt modelId="{B8066B1F-B5B3-4BA7-9A48-AE8DFF66B62E}" type="pres">
      <dgm:prSet presAssocID="{61ACB1C6-2E77-4DBB-A00C-1866E99C9A92}" presName="childText" presStyleLbl="conFgAcc1" presStyleIdx="2" presStyleCnt="3">
        <dgm:presLayoutVars>
          <dgm:bulletEnabled val="1"/>
        </dgm:presLayoutVars>
      </dgm:prSet>
      <dgm:spPr/>
    </dgm:pt>
  </dgm:ptLst>
  <dgm:cxnLst>
    <dgm:cxn modelId="{2F07D7E7-4814-4CA4-9D8C-090B83A45C14}" type="presOf" srcId="{D2D94076-9EB6-4AED-B91D-D0A25A6DBBC8}" destId="{51498CDD-8FA0-43AE-A944-0979DBD73167}" srcOrd="0" destOrd="0" presId="urn:microsoft.com/office/officeart/2005/8/layout/list1"/>
    <dgm:cxn modelId="{83D3F5BE-02EF-4153-985A-CAA89C9D7827}" srcId="{D2D94076-9EB6-4AED-B91D-D0A25A6DBBC8}" destId="{4EFC9301-3385-486B-96AA-BB5B907A0DD7}" srcOrd="1" destOrd="0" parTransId="{D4085CD6-6498-441E-B66A-47A1FC2B0FF3}" sibTransId="{BB1FB54E-9F5F-478E-AEF6-1AE680A5FF76}"/>
    <dgm:cxn modelId="{A749E3E2-A44F-4461-963C-54A202464075}" type="presOf" srcId="{4EFC9301-3385-486B-96AA-BB5B907A0DD7}" destId="{35A75A65-2331-4C08-BB6F-32FF41EE2E1E}" srcOrd="1" destOrd="0" presId="urn:microsoft.com/office/officeart/2005/8/layout/list1"/>
    <dgm:cxn modelId="{989D59B7-28B8-47BD-B1FA-A47AB55AE06C}" type="presOf" srcId="{4EFC9301-3385-486B-96AA-BB5B907A0DD7}" destId="{03128E24-A7B4-468C-AF7D-5A71F2DC6E65}" srcOrd="0" destOrd="0" presId="urn:microsoft.com/office/officeart/2005/8/layout/list1"/>
    <dgm:cxn modelId="{F95DE3CA-F4AA-4AD0-AAC8-04A158B3F601}" type="presOf" srcId="{4C5319AF-CF94-4CE6-AE3F-5F7F476C8927}" destId="{9B93EB3D-3E07-4816-BF9C-7254598DDF11}" srcOrd="1" destOrd="0" presId="urn:microsoft.com/office/officeart/2005/8/layout/list1"/>
    <dgm:cxn modelId="{6E46D0B8-C735-4DB8-8DF7-EE5A2AED9659}" type="presOf" srcId="{61ACB1C6-2E77-4DBB-A00C-1866E99C9A92}" destId="{183495F5-0468-4C4B-B147-52ED8DF4F220}" srcOrd="1" destOrd="0" presId="urn:microsoft.com/office/officeart/2005/8/layout/list1"/>
    <dgm:cxn modelId="{A48A57E9-49D9-401A-A790-630F7F4D33EF}" srcId="{D2D94076-9EB6-4AED-B91D-D0A25A6DBBC8}" destId="{4C5319AF-CF94-4CE6-AE3F-5F7F476C8927}" srcOrd="0" destOrd="0" parTransId="{96A52AED-CD20-49C0-90D1-F38BDBA46E12}" sibTransId="{70A8D14C-3A43-416D-BD9A-3CE32C4DD4F0}"/>
    <dgm:cxn modelId="{8026DA09-BADE-4CE9-9BB6-7356C8EAC293}" type="presOf" srcId="{4C5319AF-CF94-4CE6-AE3F-5F7F476C8927}" destId="{8A71AE39-AA6F-4033-859F-A7144B03A018}" srcOrd="0" destOrd="0" presId="urn:microsoft.com/office/officeart/2005/8/layout/list1"/>
    <dgm:cxn modelId="{8F8FD936-2957-4226-BFA2-07ECAF49BCFB}" srcId="{D2D94076-9EB6-4AED-B91D-D0A25A6DBBC8}" destId="{61ACB1C6-2E77-4DBB-A00C-1866E99C9A92}" srcOrd="2" destOrd="0" parTransId="{4BF7F589-505C-43AE-809B-383DA48CA055}" sibTransId="{20C3DB2B-75E9-4041-B5BF-91E4DD375F42}"/>
    <dgm:cxn modelId="{814C2D7D-2F5D-4A2E-AAFE-3A9F8A5F5FFE}" type="presOf" srcId="{61ACB1C6-2E77-4DBB-A00C-1866E99C9A92}" destId="{9BFF8C93-9E83-411A-9445-EF1B08789BC8}" srcOrd="0" destOrd="0" presId="urn:microsoft.com/office/officeart/2005/8/layout/list1"/>
    <dgm:cxn modelId="{20B0FBCB-E2DD-4233-9E52-AC7235C3BBBB}" type="presParOf" srcId="{51498CDD-8FA0-43AE-A944-0979DBD73167}" destId="{C253F3E0-4930-4628-84E3-9BE9FC376E0C}" srcOrd="0" destOrd="0" presId="urn:microsoft.com/office/officeart/2005/8/layout/list1"/>
    <dgm:cxn modelId="{FF6DD794-6A44-4F4A-B34C-DB45A9364EAD}" type="presParOf" srcId="{C253F3E0-4930-4628-84E3-9BE9FC376E0C}" destId="{8A71AE39-AA6F-4033-859F-A7144B03A018}" srcOrd="0" destOrd="0" presId="urn:microsoft.com/office/officeart/2005/8/layout/list1"/>
    <dgm:cxn modelId="{D5C7CADE-C4A3-40B8-B4DE-D4AD7FF0EDB4}" type="presParOf" srcId="{C253F3E0-4930-4628-84E3-9BE9FC376E0C}" destId="{9B93EB3D-3E07-4816-BF9C-7254598DDF11}" srcOrd="1" destOrd="0" presId="urn:microsoft.com/office/officeart/2005/8/layout/list1"/>
    <dgm:cxn modelId="{7784097C-7F24-4A75-B99C-865E94F4FC0A}" type="presParOf" srcId="{51498CDD-8FA0-43AE-A944-0979DBD73167}" destId="{D4446D40-6A08-462E-A92A-4D1B4233E411}" srcOrd="1" destOrd="0" presId="urn:microsoft.com/office/officeart/2005/8/layout/list1"/>
    <dgm:cxn modelId="{E2ADF9FD-C67F-490D-A597-CB4C21943083}" type="presParOf" srcId="{51498CDD-8FA0-43AE-A944-0979DBD73167}" destId="{565530D2-CB83-4A26-BD7F-43F063D666D3}" srcOrd="2" destOrd="0" presId="urn:microsoft.com/office/officeart/2005/8/layout/list1"/>
    <dgm:cxn modelId="{08639B16-38F5-406B-B726-6F8762646772}" type="presParOf" srcId="{51498CDD-8FA0-43AE-A944-0979DBD73167}" destId="{BA8E45D9-3314-4585-A930-FDAA8F8A605A}" srcOrd="3" destOrd="0" presId="urn:microsoft.com/office/officeart/2005/8/layout/list1"/>
    <dgm:cxn modelId="{E0409281-5582-4A13-A232-02249C07AD85}" type="presParOf" srcId="{51498CDD-8FA0-43AE-A944-0979DBD73167}" destId="{7DD067C3-DA3A-42F8-8DCB-2810CFA9A7C7}" srcOrd="4" destOrd="0" presId="urn:microsoft.com/office/officeart/2005/8/layout/list1"/>
    <dgm:cxn modelId="{2B0F8681-D7DF-440A-9F88-1C8B4DD6EA43}" type="presParOf" srcId="{7DD067C3-DA3A-42F8-8DCB-2810CFA9A7C7}" destId="{03128E24-A7B4-468C-AF7D-5A71F2DC6E65}" srcOrd="0" destOrd="0" presId="urn:microsoft.com/office/officeart/2005/8/layout/list1"/>
    <dgm:cxn modelId="{FBB68477-FC53-44C0-B589-CAB497FB94D4}" type="presParOf" srcId="{7DD067C3-DA3A-42F8-8DCB-2810CFA9A7C7}" destId="{35A75A65-2331-4C08-BB6F-32FF41EE2E1E}" srcOrd="1" destOrd="0" presId="urn:microsoft.com/office/officeart/2005/8/layout/list1"/>
    <dgm:cxn modelId="{5914F2A1-1BCB-4CFF-9CCB-C3F041090015}" type="presParOf" srcId="{51498CDD-8FA0-43AE-A944-0979DBD73167}" destId="{CF74036C-2630-4AD4-AC24-16077C5AF40B}" srcOrd="5" destOrd="0" presId="urn:microsoft.com/office/officeart/2005/8/layout/list1"/>
    <dgm:cxn modelId="{92D2C1EC-3E5A-4333-B58D-81138A48B2BE}" type="presParOf" srcId="{51498CDD-8FA0-43AE-A944-0979DBD73167}" destId="{B97A38EB-555F-4EDD-9F69-981D147DE68B}" srcOrd="6" destOrd="0" presId="urn:microsoft.com/office/officeart/2005/8/layout/list1"/>
    <dgm:cxn modelId="{95375FE8-8F29-4C08-B58A-40C01E5A3EEB}" type="presParOf" srcId="{51498CDD-8FA0-43AE-A944-0979DBD73167}" destId="{48DEAD1F-9E23-4EB8-BF82-0C7232793A86}" srcOrd="7" destOrd="0" presId="urn:microsoft.com/office/officeart/2005/8/layout/list1"/>
    <dgm:cxn modelId="{5BFBCDF3-870F-442A-B4DD-040533538C81}" type="presParOf" srcId="{51498CDD-8FA0-43AE-A944-0979DBD73167}" destId="{26683BC8-6087-499D-8259-ED1B21B2F8D0}" srcOrd="8" destOrd="0" presId="urn:microsoft.com/office/officeart/2005/8/layout/list1"/>
    <dgm:cxn modelId="{C47675F8-0AD0-4FA4-95A1-7CA45A575701}" type="presParOf" srcId="{26683BC8-6087-499D-8259-ED1B21B2F8D0}" destId="{9BFF8C93-9E83-411A-9445-EF1B08789BC8}" srcOrd="0" destOrd="0" presId="urn:microsoft.com/office/officeart/2005/8/layout/list1"/>
    <dgm:cxn modelId="{94E8AD1E-2743-47F5-9BF5-A1CCDF683B29}" type="presParOf" srcId="{26683BC8-6087-499D-8259-ED1B21B2F8D0}" destId="{183495F5-0468-4C4B-B147-52ED8DF4F220}" srcOrd="1" destOrd="0" presId="urn:microsoft.com/office/officeart/2005/8/layout/list1"/>
    <dgm:cxn modelId="{AE6ACDD2-CFD1-4CF3-BC2C-757FFF84D27D}" type="presParOf" srcId="{51498CDD-8FA0-43AE-A944-0979DBD73167}" destId="{409B660F-544A-495B-B7C6-04208846F364}" srcOrd="9" destOrd="0" presId="urn:microsoft.com/office/officeart/2005/8/layout/list1"/>
    <dgm:cxn modelId="{A167C250-AD1F-4264-A92A-61B25CC75011}" type="presParOf" srcId="{51498CDD-8FA0-43AE-A944-0979DBD73167}" destId="{B8066B1F-B5B3-4BA7-9A48-AE8DFF66B62E}" srcOrd="10"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9DC0D158-932C-41AC-BF24-5D4B6D76D65B}" type="doc">
      <dgm:prSet loTypeId="urn:microsoft.com/office/officeart/2005/8/layout/cycle3" loCatId="cycle" qsTypeId="urn:microsoft.com/office/officeart/2005/8/quickstyle/simple3" qsCatId="simple" csTypeId="urn:microsoft.com/office/officeart/2005/8/colors/colorful5" csCatId="colorful" phldr="1"/>
      <dgm:spPr/>
      <dgm:t>
        <a:bodyPr/>
        <a:lstStyle/>
        <a:p>
          <a:endParaRPr lang="en-US"/>
        </a:p>
      </dgm:t>
    </dgm:pt>
    <dgm:pt modelId="{8F3E1869-D708-41E9-8EC7-A290E6A79F5F}">
      <dgm:prSet phldrT="[Text]" custT="1"/>
      <dgm:spPr/>
      <dgm:t>
        <a:bodyPr/>
        <a:lstStyle/>
        <a:p>
          <a:r>
            <a:rPr lang="fa-IR" sz="1200" b="1" dirty="0" smtClean="0"/>
            <a:t>اصل سالانه </a:t>
          </a:r>
          <a:r>
            <a:rPr lang="en-US" sz="1200" b="1" dirty="0" smtClean="0"/>
            <a:t>ANNUAL PRINCIPLE</a:t>
          </a:r>
          <a:endParaRPr lang="en-US" sz="1100" b="1" dirty="0"/>
        </a:p>
      </dgm:t>
    </dgm:pt>
    <dgm:pt modelId="{5789B3EC-B8C0-423F-A29E-25486B9BB0E7}" type="parTrans" cxnId="{C6604D82-247A-4AE4-9955-36410E8BDFBD}">
      <dgm:prSet/>
      <dgm:spPr/>
      <dgm:t>
        <a:bodyPr/>
        <a:lstStyle/>
        <a:p>
          <a:endParaRPr lang="en-US"/>
        </a:p>
      </dgm:t>
    </dgm:pt>
    <dgm:pt modelId="{42442E34-FC71-4F07-BADE-1BEB1B1B2F6B}" type="sibTrans" cxnId="{C6604D82-247A-4AE4-9955-36410E8BDFBD}">
      <dgm:prSet/>
      <dgm:spPr/>
      <dgm:t>
        <a:bodyPr/>
        <a:lstStyle/>
        <a:p>
          <a:endParaRPr lang="en-US"/>
        </a:p>
      </dgm:t>
    </dgm:pt>
    <dgm:pt modelId="{16F8B4A0-0A4C-43E9-B733-96CF32D13284}">
      <dgm:prSet phldrT="[Text]" custT="1"/>
      <dgm:spPr/>
      <dgm:t>
        <a:bodyPr/>
        <a:lstStyle/>
        <a:p>
          <a:r>
            <a:rPr lang="en-US" sz="1300" dirty="0" smtClean="0"/>
            <a:t> PRINCIPLE </a:t>
          </a:r>
          <a:r>
            <a:rPr lang="en-US" sz="1400" b="1" dirty="0" smtClean="0"/>
            <a:t>OF BALANCE</a:t>
          </a:r>
          <a:r>
            <a:rPr lang="fa-IR" sz="1400" b="1" dirty="0" smtClean="0"/>
            <a:t>تعادل</a:t>
          </a:r>
          <a:r>
            <a:rPr lang="fa-IR" sz="1300" dirty="0" smtClean="0"/>
            <a:t> </a:t>
          </a:r>
          <a:endParaRPr lang="en-US" sz="1300" dirty="0"/>
        </a:p>
      </dgm:t>
    </dgm:pt>
    <dgm:pt modelId="{9880C49A-304C-482F-8EFE-FE549BC51CDA}" type="parTrans" cxnId="{6777AB6C-15A9-490C-BC3D-0F2562AC7E84}">
      <dgm:prSet/>
      <dgm:spPr/>
      <dgm:t>
        <a:bodyPr/>
        <a:lstStyle/>
        <a:p>
          <a:endParaRPr lang="en-US"/>
        </a:p>
      </dgm:t>
    </dgm:pt>
    <dgm:pt modelId="{770AA2EB-F173-45E9-9761-2FE2D32A897D}" type="sibTrans" cxnId="{6777AB6C-15A9-490C-BC3D-0F2562AC7E84}">
      <dgm:prSet/>
      <dgm:spPr/>
      <dgm:t>
        <a:bodyPr/>
        <a:lstStyle/>
        <a:p>
          <a:endParaRPr lang="en-US"/>
        </a:p>
      </dgm:t>
    </dgm:pt>
    <dgm:pt modelId="{AE6C88BC-77CA-450A-AF3A-D496DE3A840C}">
      <dgm:prSet phldrT="[Text]" custT="1"/>
      <dgm:spPr/>
      <dgm:t>
        <a:bodyPr/>
        <a:lstStyle/>
        <a:p>
          <a:r>
            <a:rPr lang="fa-IR" sz="1400" b="1" dirty="0" smtClean="0"/>
            <a:t>شاملیت / تفصیل </a:t>
          </a:r>
          <a:r>
            <a:rPr lang="en-US" sz="1400" b="1" dirty="0" smtClean="0"/>
            <a:t>DETAILED BUDGET PRICIPLE</a:t>
          </a:r>
          <a:r>
            <a:rPr lang="fa-IR" sz="1400" b="1" dirty="0" smtClean="0"/>
            <a:t>بودجه </a:t>
          </a:r>
          <a:endParaRPr lang="en-US" sz="1400" b="1" dirty="0"/>
        </a:p>
      </dgm:t>
    </dgm:pt>
    <dgm:pt modelId="{B06E23C1-7D96-40F6-BF96-90618E863C1F}" type="parTrans" cxnId="{CAB045ED-798D-42D2-99B3-8480DFF257EE}">
      <dgm:prSet/>
      <dgm:spPr/>
      <dgm:t>
        <a:bodyPr/>
        <a:lstStyle/>
        <a:p>
          <a:endParaRPr lang="en-US"/>
        </a:p>
      </dgm:t>
    </dgm:pt>
    <dgm:pt modelId="{C9B88F48-6312-4F8C-AC98-4CAB58054CA7}" type="sibTrans" cxnId="{CAB045ED-798D-42D2-99B3-8480DFF257EE}">
      <dgm:prSet/>
      <dgm:spPr/>
      <dgm:t>
        <a:bodyPr/>
        <a:lstStyle/>
        <a:p>
          <a:endParaRPr lang="en-US"/>
        </a:p>
      </dgm:t>
    </dgm:pt>
    <dgm:pt modelId="{8F7D674C-F9CC-47F7-AFAB-605414325392}">
      <dgm:prSet phldrT="[Text]" custT="1"/>
      <dgm:spPr/>
      <dgm:t>
        <a:bodyPr/>
        <a:lstStyle/>
        <a:p>
          <a:r>
            <a:rPr lang="en-US" sz="1400" b="1" dirty="0" smtClean="0"/>
            <a:t>PRINCIPLE OF FLEXIBILITY</a:t>
          </a:r>
          <a:r>
            <a:rPr lang="fa-IR" sz="1400" b="1" dirty="0" smtClean="0"/>
            <a:t>انعطاف پذیری </a:t>
          </a:r>
          <a:endParaRPr lang="en-US" sz="1400" b="1" dirty="0"/>
        </a:p>
      </dgm:t>
    </dgm:pt>
    <dgm:pt modelId="{F5AC4E2F-BE6D-40E2-82DC-058204A32F0A}" type="parTrans" cxnId="{E29730D4-B07F-44ED-A9D2-127BD9FBA625}">
      <dgm:prSet/>
      <dgm:spPr/>
      <dgm:t>
        <a:bodyPr/>
        <a:lstStyle/>
        <a:p>
          <a:endParaRPr lang="en-US"/>
        </a:p>
      </dgm:t>
    </dgm:pt>
    <dgm:pt modelId="{8D6C87F9-E017-4805-B78F-1C47067320F7}" type="sibTrans" cxnId="{E29730D4-B07F-44ED-A9D2-127BD9FBA625}">
      <dgm:prSet/>
      <dgm:spPr/>
      <dgm:t>
        <a:bodyPr/>
        <a:lstStyle/>
        <a:p>
          <a:endParaRPr lang="en-US"/>
        </a:p>
      </dgm:t>
    </dgm:pt>
    <dgm:pt modelId="{233233FF-113B-4541-B7DD-1E22DCA823EC}">
      <dgm:prSet phldrT="[Text]" custT="1"/>
      <dgm:spPr/>
      <dgm:t>
        <a:bodyPr/>
        <a:lstStyle/>
        <a:p>
          <a:r>
            <a:rPr lang="fa-IR" sz="1600" b="1" dirty="0" smtClean="0"/>
            <a:t>جامعیت یا کاملیت </a:t>
          </a:r>
          <a:r>
            <a:rPr lang="en-US" sz="1600" b="1" dirty="0" smtClean="0"/>
            <a:t>COMPREHENSIVE </a:t>
          </a:r>
          <a:endParaRPr lang="en-US" sz="1600" b="1" dirty="0"/>
        </a:p>
      </dgm:t>
    </dgm:pt>
    <dgm:pt modelId="{A270FB37-22B0-43FB-9043-8292857C0F58}" type="parTrans" cxnId="{7BEE435D-2FC1-4107-A615-612631989485}">
      <dgm:prSet/>
      <dgm:spPr/>
      <dgm:t>
        <a:bodyPr/>
        <a:lstStyle/>
        <a:p>
          <a:endParaRPr lang="en-US"/>
        </a:p>
      </dgm:t>
    </dgm:pt>
    <dgm:pt modelId="{3A864561-C2FA-491C-A22F-C03B2C7580A9}" type="sibTrans" cxnId="{7BEE435D-2FC1-4107-A615-612631989485}">
      <dgm:prSet/>
      <dgm:spPr/>
      <dgm:t>
        <a:bodyPr/>
        <a:lstStyle/>
        <a:p>
          <a:endParaRPr lang="en-US"/>
        </a:p>
      </dgm:t>
    </dgm:pt>
    <dgm:pt modelId="{EF0B1ABE-C689-43BD-810B-716480E2ABED}">
      <dgm:prSet phldrT="[Text]"/>
      <dgm:spPr/>
      <dgm:t>
        <a:bodyPr/>
        <a:lstStyle/>
        <a:p>
          <a:r>
            <a:rPr lang="fa-IR" dirty="0" smtClean="0"/>
            <a:t>احتیاط  یا محافظه کاری </a:t>
          </a:r>
          <a:r>
            <a:rPr lang="en-US" dirty="0" smtClean="0"/>
            <a:t>THE PRINCIPLE OF CONSERVATISM</a:t>
          </a:r>
          <a:endParaRPr lang="en-US" dirty="0"/>
        </a:p>
      </dgm:t>
    </dgm:pt>
    <dgm:pt modelId="{DCAEB4C3-B910-46F5-AE93-14529BDFFE71}" type="parTrans" cxnId="{3B2BFD56-138E-4CDA-86FE-D0EF9F2BA95B}">
      <dgm:prSet/>
      <dgm:spPr/>
      <dgm:t>
        <a:bodyPr/>
        <a:lstStyle/>
        <a:p>
          <a:endParaRPr lang="en-US"/>
        </a:p>
      </dgm:t>
    </dgm:pt>
    <dgm:pt modelId="{3C4F8440-F75B-4731-A2F9-7A637ABB3512}" type="sibTrans" cxnId="{3B2BFD56-138E-4CDA-86FE-D0EF9F2BA95B}">
      <dgm:prSet/>
      <dgm:spPr/>
      <dgm:t>
        <a:bodyPr/>
        <a:lstStyle/>
        <a:p>
          <a:endParaRPr lang="en-US"/>
        </a:p>
      </dgm:t>
    </dgm:pt>
    <dgm:pt modelId="{BD2CC98D-0FD1-4F14-A4A1-1AB8C4E6E6B1}">
      <dgm:prSet phldrT="[Text]" custT="1"/>
      <dgm:spPr/>
      <dgm:t>
        <a:bodyPr/>
        <a:lstStyle/>
        <a:p>
          <a:r>
            <a:rPr lang="en-US" sz="1600" b="1" dirty="0" smtClean="0"/>
            <a:t>PRINCIPLE OF UNITY</a:t>
          </a:r>
          <a:r>
            <a:rPr lang="fa-IR" sz="1600" b="1" dirty="0" smtClean="0"/>
            <a:t>وحدت بودجه</a:t>
          </a:r>
          <a:r>
            <a:rPr lang="fa-IR" sz="1300" dirty="0" smtClean="0"/>
            <a:t> </a:t>
          </a:r>
          <a:endParaRPr lang="en-US" sz="1300" dirty="0"/>
        </a:p>
      </dgm:t>
    </dgm:pt>
    <dgm:pt modelId="{F2E47F26-C083-4038-864D-42D73BECA31B}" type="parTrans" cxnId="{9BC85AF8-9B9A-461D-A58A-9A6BC2A36231}">
      <dgm:prSet/>
      <dgm:spPr/>
      <dgm:t>
        <a:bodyPr/>
        <a:lstStyle/>
        <a:p>
          <a:endParaRPr lang="en-US"/>
        </a:p>
      </dgm:t>
    </dgm:pt>
    <dgm:pt modelId="{91F98F62-C033-477C-9EA5-0497BA3439DE}" type="sibTrans" cxnId="{9BC85AF8-9B9A-461D-A58A-9A6BC2A36231}">
      <dgm:prSet/>
      <dgm:spPr/>
      <dgm:t>
        <a:bodyPr/>
        <a:lstStyle/>
        <a:p>
          <a:endParaRPr lang="en-US"/>
        </a:p>
      </dgm:t>
    </dgm:pt>
    <dgm:pt modelId="{50AC6C98-092E-4BB0-8B68-00369D3E4603}">
      <dgm:prSet phldrT="[Text]" custT="1"/>
      <dgm:spPr/>
      <dgm:t>
        <a:bodyPr/>
        <a:lstStyle/>
        <a:p>
          <a:r>
            <a:rPr lang="fa-IR" sz="1400" b="1" dirty="0" smtClean="0"/>
            <a:t>اصل تخمینی بودن </a:t>
          </a:r>
          <a:r>
            <a:rPr lang="en-US" sz="1400" b="1" dirty="0" smtClean="0"/>
            <a:t>ESTIMATED PRINCIPLE </a:t>
          </a:r>
          <a:r>
            <a:rPr lang="fa-IR" sz="1400" b="1" dirty="0" smtClean="0"/>
            <a:t>بودجه</a:t>
          </a:r>
          <a:r>
            <a:rPr lang="fa-IR" sz="1100" b="1" dirty="0" smtClean="0"/>
            <a:t> </a:t>
          </a:r>
          <a:endParaRPr lang="en-US" sz="1100" b="1" dirty="0"/>
        </a:p>
      </dgm:t>
    </dgm:pt>
    <dgm:pt modelId="{42F8164D-B444-47E5-A309-73482CB7AD33}" type="parTrans" cxnId="{F20C5797-A185-4177-AA0D-6E753B514B03}">
      <dgm:prSet/>
      <dgm:spPr/>
      <dgm:t>
        <a:bodyPr/>
        <a:lstStyle/>
        <a:p>
          <a:endParaRPr lang="en-US"/>
        </a:p>
      </dgm:t>
    </dgm:pt>
    <dgm:pt modelId="{CC726123-EE9D-4B06-8413-25EE4C645C51}" type="sibTrans" cxnId="{F20C5797-A185-4177-AA0D-6E753B514B03}">
      <dgm:prSet/>
      <dgm:spPr/>
      <dgm:t>
        <a:bodyPr/>
        <a:lstStyle/>
        <a:p>
          <a:endParaRPr lang="en-US"/>
        </a:p>
      </dgm:t>
    </dgm:pt>
    <dgm:pt modelId="{A26D6306-1E76-4E63-BB8F-A185DC5F7EFA}" type="pres">
      <dgm:prSet presAssocID="{9DC0D158-932C-41AC-BF24-5D4B6D76D65B}" presName="Name0" presStyleCnt="0">
        <dgm:presLayoutVars>
          <dgm:dir/>
          <dgm:resizeHandles val="exact"/>
        </dgm:presLayoutVars>
      </dgm:prSet>
      <dgm:spPr/>
      <dgm:t>
        <a:bodyPr/>
        <a:lstStyle/>
        <a:p>
          <a:endParaRPr lang="en-US"/>
        </a:p>
      </dgm:t>
    </dgm:pt>
    <dgm:pt modelId="{81F816C0-237E-49B2-BC2C-C7EB6A8789AA}" type="pres">
      <dgm:prSet presAssocID="{9DC0D158-932C-41AC-BF24-5D4B6D76D65B}" presName="cycle" presStyleCnt="0"/>
      <dgm:spPr/>
    </dgm:pt>
    <dgm:pt modelId="{6FE2AEF8-F258-42E2-9C43-59952C5F8880}" type="pres">
      <dgm:prSet presAssocID="{8F3E1869-D708-41E9-8EC7-A290E6A79F5F}" presName="nodeFirstNode" presStyleLbl="node1" presStyleIdx="0" presStyleCnt="8" custScaleX="110766" custScaleY="106894">
        <dgm:presLayoutVars>
          <dgm:bulletEnabled val="1"/>
        </dgm:presLayoutVars>
      </dgm:prSet>
      <dgm:spPr/>
      <dgm:t>
        <a:bodyPr/>
        <a:lstStyle/>
        <a:p>
          <a:endParaRPr lang="en-US"/>
        </a:p>
      </dgm:t>
    </dgm:pt>
    <dgm:pt modelId="{FC1DDCFD-7946-4931-B8AD-B09CF3ECCE3E}" type="pres">
      <dgm:prSet presAssocID="{42442E34-FC71-4F07-BADE-1BEB1B1B2F6B}" presName="sibTransFirstNode" presStyleLbl="bgShp" presStyleIdx="0" presStyleCnt="1"/>
      <dgm:spPr/>
      <dgm:t>
        <a:bodyPr/>
        <a:lstStyle/>
        <a:p>
          <a:endParaRPr lang="en-US"/>
        </a:p>
      </dgm:t>
    </dgm:pt>
    <dgm:pt modelId="{B40C089D-B328-441E-A023-B3353F7E828D}" type="pres">
      <dgm:prSet presAssocID="{50AC6C98-092E-4BB0-8B68-00369D3E4603}" presName="nodeFollowingNodes" presStyleLbl="node1" presStyleIdx="1" presStyleCnt="8">
        <dgm:presLayoutVars>
          <dgm:bulletEnabled val="1"/>
        </dgm:presLayoutVars>
      </dgm:prSet>
      <dgm:spPr/>
      <dgm:t>
        <a:bodyPr/>
        <a:lstStyle/>
        <a:p>
          <a:endParaRPr lang="en-US"/>
        </a:p>
      </dgm:t>
    </dgm:pt>
    <dgm:pt modelId="{4AB5B0BE-BE3F-470A-9976-8D071AD41674}" type="pres">
      <dgm:prSet presAssocID="{BD2CC98D-0FD1-4F14-A4A1-1AB8C4E6E6B1}" presName="nodeFollowingNodes" presStyleLbl="node1" presStyleIdx="2" presStyleCnt="8">
        <dgm:presLayoutVars>
          <dgm:bulletEnabled val="1"/>
        </dgm:presLayoutVars>
      </dgm:prSet>
      <dgm:spPr/>
      <dgm:t>
        <a:bodyPr/>
        <a:lstStyle/>
        <a:p>
          <a:endParaRPr lang="en-US"/>
        </a:p>
      </dgm:t>
    </dgm:pt>
    <dgm:pt modelId="{2BBD675E-B899-468D-B8CD-83971CCCD542}" type="pres">
      <dgm:prSet presAssocID="{EF0B1ABE-C689-43BD-810B-716480E2ABED}" presName="nodeFollowingNodes" presStyleLbl="node1" presStyleIdx="3" presStyleCnt="8">
        <dgm:presLayoutVars>
          <dgm:bulletEnabled val="1"/>
        </dgm:presLayoutVars>
      </dgm:prSet>
      <dgm:spPr/>
      <dgm:t>
        <a:bodyPr/>
        <a:lstStyle/>
        <a:p>
          <a:endParaRPr lang="en-US"/>
        </a:p>
      </dgm:t>
    </dgm:pt>
    <dgm:pt modelId="{6967CD38-F9C8-437A-8F79-2034AB547460}" type="pres">
      <dgm:prSet presAssocID="{16F8B4A0-0A4C-43E9-B733-96CF32D13284}" presName="nodeFollowingNodes" presStyleLbl="node1" presStyleIdx="4" presStyleCnt="8" custScaleY="107655" custRadScaleRad="83813" custRadScaleInc="1237">
        <dgm:presLayoutVars>
          <dgm:bulletEnabled val="1"/>
        </dgm:presLayoutVars>
      </dgm:prSet>
      <dgm:spPr/>
      <dgm:t>
        <a:bodyPr/>
        <a:lstStyle/>
        <a:p>
          <a:endParaRPr lang="en-US"/>
        </a:p>
      </dgm:t>
    </dgm:pt>
    <dgm:pt modelId="{A87E4BFF-17CF-445D-BF34-6D05497A3E29}" type="pres">
      <dgm:prSet presAssocID="{AE6C88BC-77CA-450A-AF3A-D496DE3A840C}" presName="nodeFollowingNodes" presStyleLbl="node1" presStyleIdx="5" presStyleCnt="8" custScaleX="124923" custScaleY="111466" custRadScaleRad="110050" custRadScaleInc="12547">
        <dgm:presLayoutVars>
          <dgm:bulletEnabled val="1"/>
        </dgm:presLayoutVars>
      </dgm:prSet>
      <dgm:spPr/>
      <dgm:t>
        <a:bodyPr/>
        <a:lstStyle/>
        <a:p>
          <a:endParaRPr lang="en-US"/>
        </a:p>
      </dgm:t>
    </dgm:pt>
    <dgm:pt modelId="{8DEDE149-EE37-40C9-8213-F1E65A24E65C}" type="pres">
      <dgm:prSet presAssocID="{8F7D674C-F9CC-47F7-AFAB-605414325392}" presName="nodeFollowingNodes" presStyleLbl="node1" presStyleIdx="6" presStyleCnt="8" custRadScaleRad="103129" custRadScaleInc="-2486">
        <dgm:presLayoutVars>
          <dgm:bulletEnabled val="1"/>
        </dgm:presLayoutVars>
      </dgm:prSet>
      <dgm:spPr/>
      <dgm:t>
        <a:bodyPr/>
        <a:lstStyle/>
        <a:p>
          <a:endParaRPr lang="en-US"/>
        </a:p>
      </dgm:t>
    </dgm:pt>
    <dgm:pt modelId="{C981B359-67A7-40A6-B765-CCFB642FDC9A}" type="pres">
      <dgm:prSet presAssocID="{233233FF-113B-4541-B7DD-1E22DCA823EC}" presName="nodeFollowingNodes" presStyleLbl="node1" presStyleIdx="7" presStyleCnt="8" custScaleX="119826" custRadScaleRad="108909" custRadScaleInc="-9151">
        <dgm:presLayoutVars>
          <dgm:bulletEnabled val="1"/>
        </dgm:presLayoutVars>
      </dgm:prSet>
      <dgm:spPr/>
      <dgm:t>
        <a:bodyPr/>
        <a:lstStyle/>
        <a:p>
          <a:endParaRPr lang="en-US"/>
        </a:p>
      </dgm:t>
    </dgm:pt>
  </dgm:ptLst>
  <dgm:cxnLst>
    <dgm:cxn modelId="{ADAF1F65-E981-473D-B8FE-FE79A87EF84B}" type="presOf" srcId="{16F8B4A0-0A4C-43E9-B733-96CF32D13284}" destId="{6967CD38-F9C8-437A-8F79-2034AB547460}" srcOrd="0" destOrd="0" presId="urn:microsoft.com/office/officeart/2005/8/layout/cycle3"/>
    <dgm:cxn modelId="{33EAA390-E77E-4DE0-B2F7-EA1E4F7302B8}" type="presOf" srcId="{EF0B1ABE-C689-43BD-810B-716480E2ABED}" destId="{2BBD675E-B899-468D-B8CD-83971CCCD542}" srcOrd="0" destOrd="0" presId="urn:microsoft.com/office/officeart/2005/8/layout/cycle3"/>
    <dgm:cxn modelId="{CAB045ED-798D-42D2-99B3-8480DFF257EE}" srcId="{9DC0D158-932C-41AC-BF24-5D4B6D76D65B}" destId="{AE6C88BC-77CA-450A-AF3A-D496DE3A840C}" srcOrd="5" destOrd="0" parTransId="{B06E23C1-7D96-40F6-BF96-90618E863C1F}" sibTransId="{C9B88F48-6312-4F8C-AC98-4CAB58054CA7}"/>
    <dgm:cxn modelId="{2A3ACDB4-213E-4F5E-9DE9-CA9B0ACA58D0}" type="presOf" srcId="{8F3E1869-D708-41E9-8EC7-A290E6A79F5F}" destId="{6FE2AEF8-F258-42E2-9C43-59952C5F8880}" srcOrd="0" destOrd="0" presId="urn:microsoft.com/office/officeart/2005/8/layout/cycle3"/>
    <dgm:cxn modelId="{3B2BFD56-138E-4CDA-86FE-D0EF9F2BA95B}" srcId="{9DC0D158-932C-41AC-BF24-5D4B6D76D65B}" destId="{EF0B1ABE-C689-43BD-810B-716480E2ABED}" srcOrd="3" destOrd="0" parTransId="{DCAEB4C3-B910-46F5-AE93-14529BDFFE71}" sibTransId="{3C4F8440-F75B-4731-A2F9-7A637ABB3512}"/>
    <dgm:cxn modelId="{C143B20A-48BD-4CFA-846D-A83EF664296E}" type="presOf" srcId="{233233FF-113B-4541-B7DD-1E22DCA823EC}" destId="{C981B359-67A7-40A6-B765-CCFB642FDC9A}" srcOrd="0" destOrd="0" presId="urn:microsoft.com/office/officeart/2005/8/layout/cycle3"/>
    <dgm:cxn modelId="{7BEE435D-2FC1-4107-A615-612631989485}" srcId="{9DC0D158-932C-41AC-BF24-5D4B6D76D65B}" destId="{233233FF-113B-4541-B7DD-1E22DCA823EC}" srcOrd="7" destOrd="0" parTransId="{A270FB37-22B0-43FB-9043-8292857C0F58}" sibTransId="{3A864561-C2FA-491C-A22F-C03B2C7580A9}"/>
    <dgm:cxn modelId="{A8C09BD3-1649-43F4-AC62-2613D2018D79}" type="presOf" srcId="{9DC0D158-932C-41AC-BF24-5D4B6D76D65B}" destId="{A26D6306-1E76-4E63-BB8F-A185DC5F7EFA}" srcOrd="0" destOrd="0" presId="urn:microsoft.com/office/officeart/2005/8/layout/cycle3"/>
    <dgm:cxn modelId="{9BC85AF8-9B9A-461D-A58A-9A6BC2A36231}" srcId="{9DC0D158-932C-41AC-BF24-5D4B6D76D65B}" destId="{BD2CC98D-0FD1-4F14-A4A1-1AB8C4E6E6B1}" srcOrd="2" destOrd="0" parTransId="{F2E47F26-C083-4038-864D-42D73BECA31B}" sibTransId="{91F98F62-C033-477C-9EA5-0497BA3439DE}"/>
    <dgm:cxn modelId="{B3DC466D-5D9C-4D5C-9DAC-5AA33227B1E6}" type="presOf" srcId="{AE6C88BC-77CA-450A-AF3A-D496DE3A840C}" destId="{A87E4BFF-17CF-445D-BF34-6D05497A3E29}" srcOrd="0" destOrd="0" presId="urn:microsoft.com/office/officeart/2005/8/layout/cycle3"/>
    <dgm:cxn modelId="{6777AB6C-15A9-490C-BC3D-0F2562AC7E84}" srcId="{9DC0D158-932C-41AC-BF24-5D4B6D76D65B}" destId="{16F8B4A0-0A4C-43E9-B733-96CF32D13284}" srcOrd="4" destOrd="0" parTransId="{9880C49A-304C-482F-8EFE-FE549BC51CDA}" sibTransId="{770AA2EB-F173-45E9-9761-2FE2D32A897D}"/>
    <dgm:cxn modelId="{C6604D82-247A-4AE4-9955-36410E8BDFBD}" srcId="{9DC0D158-932C-41AC-BF24-5D4B6D76D65B}" destId="{8F3E1869-D708-41E9-8EC7-A290E6A79F5F}" srcOrd="0" destOrd="0" parTransId="{5789B3EC-B8C0-423F-A29E-25486B9BB0E7}" sibTransId="{42442E34-FC71-4F07-BADE-1BEB1B1B2F6B}"/>
    <dgm:cxn modelId="{F20C5797-A185-4177-AA0D-6E753B514B03}" srcId="{9DC0D158-932C-41AC-BF24-5D4B6D76D65B}" destId="{50AC6C98-092E-4BB0-8B68-00369D3E4603}" srcOrd="1" destOrd="0" parTransId="{42F8164D-B444-47E5-A309-73482CB7AD33}" sibTransId="{CC726123-EE9D-4B06-8413-25EE4C645C51}"/>
    <dgm:cxn modelId="{BB95A83A-1344-4662-8B21-037ECBABFA86}" type="presOf" srcId="{BD2CC98D-0FD1-4F14-A4A1-1AB8C4E6E6B1}" destId="{4AB5B0BE-BE3F-470A-9976-8D071AD41674}" srcOrd="0" destOrd="0" presId="urn:microsoft.com/office/officeart/2005/8/layout/cycle3"/>
    <dgm:cxn modelId="{FA38BE77-BDC4-499C-BDB0-43BF1B5F16F3}" type="presOf" srcId="{50AC6C98-092E-4BB0-8B68-00369D3E4603}" destId="{B40C089D-B328-441E-A023-B3353F7E828D}" srcOrd="0" destOrd="0" presId="urn:microsoft.com/office/officeart/2005/8/layout/cycle3"/>
    <dgm:cxn modelId="{BBACD6BE-078C-4AAE-AAFD-FF0FD8BE7221}" type="presOf" srcId="{42442E34-FC71-4F07-BADE-1BEB1B1B2F6B}" destId="{FC1DDCFD-7946-4931-B8AD-B09CF3ECCE3E}" srcOrd="0" destOrd="0" presId="urn:microsoft.com/office/officeart/2005/8/layout/cycle3"/>
    <dgm:cxn modelId="{E29730D4-B07F-44ED-A9D2-127BD9FBA625}" srcId="{9DC0D158-932C-41AC-BF24-5D4B6D76D65B}" destId="{8F7D674C-F9CC-47F7-AFAB-605414325392}" srcOrd="6" destOrd="0" parTransId="{F5AC4E2F-BE6D-40E2-82DC-058204A32F0A}" sibTransId="{8D6C87F9-E017-4805-B78F-1C47067320F7}"/>
    <dgm:cxn modelId="{4D4EE2C2-7C39-40FD-A1F2-1A3C9E308EA1}" type="presOf" srcId="{8F7D674C-F9CC-47F7-AFAB-605414325392}" destId="{8DEDE149-EE37-40C9-8213-F1E65A24E65C}" srcOrd="0" destOrd="0" presId="urn:microsoft.com/office/officeart/2005/8/layout/cycle3"/>
    <dgm:cxn modelId="{3DD4D1B5-37F7-4910-9EC5-577AE2C73075}" type="presParOf" srcId="{A26D6306-1E76-4E63-BB8F-A185DC5F7EFA}" destId="{81F816C0-237E-49B2-BC2C-C7EB6A8789AA}" srcOrd="0" destOrd="0" presId="urn:microsoft.com/office/officeart/2005/8/layout/cycle3"/>
    <dgm:cxn modelId="{9081A6B1-3321-4E81-8856-38E0685456EB}" type="presParOf" srcId="{81F816C0-237E-49B2-BC2C-C7EB6A8789AA}" destId="{6FE2AEF8-F258-42E2-9C43-59952C5F8880}" srcOrd="0" destOrd="0" presId="urn:microsoft.com/office/officeart/2005/8/layout/cycle3"/>
    <dgm:cxn modelId="{12ED8647-C441-44D4-9562-76BEEB457003}" type="presParOf" srcId="{81F816C0-237E-49B2-BC2C-C7EB6A8789AA}" destId="{FC1DDCFD-7946-4931-B8AD-B09CF3ECCE3E}" srcOrd="1" destOrd="0" presId="urn:microsoft.com/office/officeart/2005/8/layout/cycle3"/>
    <dgm:cxn modelId="{C87A54E5-6E5E-4CCF-A8BD-E023FF090C06}" type="presParOf" srcId="{81F816C0-237E-49B2-BC2C-C7EB6A8789AA}" destId="{B40C089D-B328-441E-A023-B3353F7E828D}" srcOrd="2" destOrd="0" presId="urn:microsoft.com/office/officeart/2005/8/layout/cycle3"/>
    <dgm:cxn modelId="{920ED10D-5754-4AB8-BBE5-89182541BF58}" type="presParOf" srcId="{81F816C0-237E-49B2-BC2C-C7EB6A8789AA}" destId="{4AB5B0BE-BE3F-470A-9976-8D071AD41674}" srcOrd="3" destOrd="0" presId="urn:microsoft.com/office/officeart/2005/8/layout/cycle3"/>
    <dgm:cxn modelId="{D786BD8E-6CCE-456F-8367-358B084894B2}" type="presParOf" srcId="{81F816C0-237E-49B2-BC2C-C7EB6A8789AA}" destId="{2BBD675E-B899-468D-B8CD-83971CCCD542}" srcOrd="4" destOrd="0" presId="urn:microsoft.com/office/officeart/2005/8/layout/cycle3"/>
    <dgm:cxn modelId="{4E6D2252-5C6D-4346-89DC-C8AA0DC525D4}" type="presParOf" srcId="{81F816C0-237E-49B2-BC2C-C7EB6A8789AA}" destId="{6967CD38-F9C8-437A-8F79-2034AB547460}" srcOrd="5" destOrd="0" presId="urn:microsoft.com/office/officeart/2005/8/layout/cycle3"/>
    <dgm:cxn modelId="{DD37F3A4-FCD9-4C77-B5DF-0849FCD97641}" type="presParOf" srcId="{81F816C0-237E-49B2-BC2C-C7EB6A8789AA}" destId="{A87E4BFF-17CF-445D-BF34-6D05497A3E29}" srcOrd="6" destOrd="0" presId="urn:microsoft.com/office/officeart/2005/8/layout/cycle3"/>
    <dgm:cxn modelId="{85414F1F-4995-4DB5-833C-08C16C4F14C7}" type="presParOf" srcId="{81F816C0-237E-49B2-BC2C-C7EB6A8789AA}" destId="{8DEDE149-EE37-40C9-8213-F1E65A24E65C}" srcOrd="7" destOrd="0" presId="urn:microsoft.com/office/officeart/2005/8/layout/cycle3"/>
    <dgm:cxn modelId="{D39D3540-AD6F-4700-8243-F74F062C824A}" type="presParOf" srcId="{81F816C0-237E-49B2-BC2C-C7EB6A8789AA}" destId="{C981B359-67A7-40A6-B765-CCFB642FDC9A}" srcOrd="8" destOrd="0" presId="urn:microsoft.com/office/officeart/2005/8/layout/cycle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7C890183-6EC5-4BAA-A727-FAB0B9B549B0}" type="doc">
      <dgm:prSet loTypeId="urn:microsoft.com/office/officeart/2005/8/layout/list1" loCatId="list" qsTypeId="urn:microsoft.com/office/officeart/2005/8/quickstyle/3d7" qsCatId="3D" csTypeId="urn:microsoft.com/office/officeart/2005/8/colors/colorful5" csCatId="colorful" phldr="1"/>
      <dgm:spPr/>
      <dgm:t>
        <a:bodyPr/>
        <a:lstStyle/>
        <a:p>
          <a:endParaRPr lang="en-US"/>
        </a:p>
      </dgm:t>
    </dgm:pt>
    <dgm:pt modelId="{2345B53D-9AD8-4DBD-9811-2765DA00FAFB}">
      <dgm:prSet phldrT="[Text]"/>
      <dgm:spPr/>
      <dgm:t>
        <a:bodyPr/>
        <a:lstStyle/>
        <a:p>
          <a:r>
            <a:rPr lang="en-US" dirty="0" smtClean="0"/>
            <a:t>  </a:t>
          </a:r>
          <a:r>
            <a:rPr lang="fa-IR" dirty="0" smtClean="0"/>
            <a:t>ماموریت یا موضوع فعالیت سازمان چیست ؟ </a:t>
          </a:r>
          <a:r>
            <a:rPr lang="en-US" dirty="0" smtClean="0"/>
            <a:t>-MISION </a:t>
          </a:r>
          <a:r>
            <a:rPr lang="fa-IR" dirty="0" smtClean="0"/>
            <a:t>               </a:t>
          </a:r>
          <a:endParaRPr lang="en-US" dirty="0"/>
        </a:p>
      </dgm:t>
    </dgm:pt>
    <dgm:pt modelId="{8BB45831-BDCB-406A-8961-82427E053055}" type="parTrans" cxnId="{F93ECA92-00CC-47A2-AC7E-83A8E3C143F5}">
      <dgm:prSet/>
      <dgm:spPr/>
      <dgm:t>
        <a:bodyPr/>
        <a:lstStyle/>
        <a:p>
          <a:endParaRPr lang="en-US"/>
        </a:p>
      </dgm:t>
    </dgm:pt>
    <dgm:pt modelId="{1F4FD961-91A0-4C85-904B-DCB74410156F}" type="sibTrans" cxnId="{F93ECA92-00CC-47A2-AC7E-83A8E3C143F5}">
      <dgm:prSet/>
      <dgm:spPr/>
      <dgm:t>
        <a:bodyPr/>
        <a:lstStyle/>
        <a:p>
          <a:endParaRPr lang="en-US"/>
        </a:p>
      </dgm:t>
    </dgm:pt>
    <dgm:pt modelId="{810FE70A-1B1E-488E-ACFF-B91E421A4F82}">
      <dgm:prSet phldrT="[Text]"/>
      <dgm:spPr/>
      <dgm:t>
        <a:bodyPr/>
        <a:lstStyle/>
        <a:p>
          <a:r>
            <a:rPr lang="fa-IR" dirty="0" smtClean="0"/>
            <a:t>ارمان یا اهداف سازمان چیست ؟                           </a:t>
          </a:r>
          <a:r>
            <a:rPr lang="en-US" dirty="0" smtClean="0"/>
            <a:t>- GOAL </a:t>
          </a:r>
          <a:endParaRPr lang="fa-IR" dirty="0" smtClean="0"/>
        </a:p>
      </dgm:t>
    </dgm:pt>
    <dgm:pt modelId="{9DF300ED-FF65-4C7D-B9F5-11CD7C4A32D7}" type="parTrans" cxnId="{E408F35F-4C4B-44CD-A74C-2B2ACCC1027F}">
      <dgm:prSet/>
      <dgm:spPr/>
      <dgm:t>
        <a:bodyPr/>
        <a:lstStyle/>
        <a:p>
          <a:endParaRPr lang="en-US"/>
        </a:p>
      </dgm:t>
    </dgm:pt>
    <dgm:pt modelId="{C78E556F-3F37-44FC-8184-5465640ED73B}" type="sibTrans" cxnId="{E408F35F-4C4B-44CD-A74C-2B2ACCC1027F}">
      <dgm:prSet/>
      <dgm:spPr/>
      <dgm:t>
        <a:bodyPr/>
        <a:lstStyle/>
        <a:p>
          <a:endParaRPr lang="en-US"/>
        </a:p>
      </dgm:t>
    </dgm:pt>
    <dgm:pt modelId="{6BD6D25E-4C37-4729-B560-B27224BFF052}">
      <dgm:prSet phldrT="[Text]"/>
      <dgm:spPr/>
      <dgm:t>
        <a:bodyPr/>
        <a:lstStyle/>
        <a:p>
          <a:r>
            <a:rPr lang="fa-IR" dirty="0" smtClean="0"/>
            <a:t>ارزش ها یا باید و نباید ها چیست ؟                     </a:t>
          </a:r>
          <a:r>
            <a:rPr lang="en-US" dirty="0" smtClean="0"/>
            <a:t>- VALUES</a:t>
          </a:r>
          <a:endParaRPr lang="en-US" dirty="0"/>
        </a:p>
      </dgm:t>
    </dgm:pt>
    <dgm:pt modelId="{9D64C84A-9D60-404B-8889-00D6A9346EC0}" type="parTrans" cxnId="{F8C00800-0403-429E-A4D2-A7715EA50C07}">
      <dgm:prSet/>
      <dgm:spPr/>
      <dgm:t>
        <a:bodyPr/>
        <a:lstStyle/>
        <a:p>
          <a:endParaRPr lang="en-US"/>
        </a:p>
      </dgm:t>
    </dgm:pt>
    <dgm:pt modelId="{8C384A3D-149F-4CFE-A24A-0F1E569CDDFA}" type="sibTrans" cxnId="{F8C00800-0403-429E-A4D2-A7715EA50C07}">
      <dgm:prSet/>
      <dgm:spPr/>
      <dgm:t>
        <a:bodyPr/>
        <a:lstStyle/>
        <a:p>
          <a:endParaRPr lang="en-US"/>
        </a:p>
      </dgm:t>
    </dgm:pt>
    <dgm:pt modelId="{58240531-045B-491F-B33A-72ECDDF5418E}" type="pres">
      <dgm:prSet presAssocID="{7C890183-6EC5-4BAA-A727-FAB0B9B549B0}" presName="linear" presStyleCnt="0">
        <dgm:presLayoutVars>
          <dgm:dir/>
          <dgm:animLvl val="lvl"/>
          <dgm:resizeHandles val="exact"/>
        </dgm:presLayoutVars>
      </dgm:prSet>
      <dgm:spPr/>
      <dgm:t>
        <a:bodyPr/>
        <a:lstStyle/>
        <a:p>
          <a:endParaRPr lang="en-US"/>
        </a:p>
      </dgm:t>
    </dgm:pt>
    <dgm:pt modelId="{CEFEB8CB-6190-4273-94E4-B46A9D5C8C3B}" type="pres">
      <dgm:prSet presAssocID="{2345B53D-9AD8-4DBD-9811-2765DA00FAFB}" presName="parentLin" presStyleCnt="0"/>
      <dgm:spPr/>
    </dgm:pt>
    <dgm:pt modelId="{C27AD184-76D7-4343-87BB-52AB87DA5C00}" type="pres">
      <dgm:prSet presAssocID="{2345B53D-9AD8-4DBD-9811-2765DA00FAFB}" presName="parentLeftMargin" presStyleLbl="node1" presStyleIdx="0" presStyleCnt="3"/>
      <dgm:spPr/>
      <dgm:t>
        <a:bodyPr/>
        <a:lstStyle/>
        <a:p>
          <a:endParaRPr lang="en-US"/>
        </a:p>
      </dgm:t>
    </dgm:pt>
    <dgm:pt modelId="{9742C729-BBB3-4CF0-89A0-7C1F5AEE5CB7}" type="pres">
      <dgm:prSet presAssocID="{2345B53D-9AD8-4DBD-9811-2765DA00FAFB}" presName="parentText" presStyleLbl="node1" presStyleIdx="0" presStyleCnt="3">
        <dgm:presLayoutVars>
          <dgm:chMax val="0"/>
          <dgm:bulletEnabled val="1"/>
        </dgm:presLayoutVars>
      </dgm:prSet>
      <dgm:spPr/>
      <dgm:t>
        <a:bodyPr/>
        <a:lstStyle/>
        <a:p>
          <a:endParaRPr lang="en-US"/>
        </a:p>
      </dgm:t>
    </dgm:pt>
    <dgm:pt modelId="{026D3381-BC57-4BC3-A552-6DC0D5937B8A}" type="pres">
      <dgm:prSet presAssocID="{2345B53D-9AD8-4DBD-9811-2765DA00FAFB}" presName="negativeSpace" presStyleCnt="0"/>
      <dgm:spPr/>
    </dgm:pt>
    <dgm:pt modelId="{3E2F3E29-8EF5-4272-AF96-D693479944F0}" type="pres">
      <dgm:prSet presAssocID="{2345B53D-9AD8-4DBD-9811-2765DA00FAFB}" presName="childText" presStyleLbl="conFgAcc1" presStyleIdx="0" presStyleCnt="3">
        <dgm:presLayoutVars>
          <dgm:bulletEnabled val="1"/>
        </dgm:presLayoutVars>
      </dgm:prSet>
      <dgm:spPr/>
    </dgm:pt>
    <dgm:pt modelId="{BCF88493-63C5-4F4D-8BAE-5C69A07C3816}" type="pres">
      <dgm:prSet presAssocID="{1F4FD961-91A0-4C85-904B-DCB74410156F}" presName="spaceBetweenRectangles" presStyleCnt="0"/>
      <dgm:spPr/>
    </dgm:pt>
    <dgm:pt modelId="{A6016A33-5F65-4AA2-9704-C00C8ECB83D3}" type="pres">
      <dgm:prSet presAssocID="{810FE70A-1B1E-488E-ACFF-B91E421A4F82}" presName="parentLin" presStyleCnt="0"/>
      <dgm:spPr/>
    </dgm:pt>
    <dgm:pt modelId="{3E4A71AA-A2DD-4FCB-84F6-58281EE1266A}" type="pres">
      <dgm:prSet presAssocID="{810FE70A-1B1E-488E-ACFF-B91E421A4F82}" presName="parentLeftMargin" presStyleLbl="node1" presStyleIdx="0" presStyleCnt="3"/>
      <dgm:spPr/>
      <dgm:t>
        <a:bodyPr/>
        <a:lstStyle/>
        <a:p>
          <a:endParaRPr lang="en-US"/>
        </a:p>
      </dgm:t>
    </dgm:pt>
    <dgm:pt modelId="{3CAA6B3F-6CCD-4A59-9C8B-C908C59E95F3}" type="pres">
      <dgm:prSet presAssocID="{810FE70A-1B1E-488E-ACFF-B91E421A4F82}" presName="parentText" presStyleLbl="node1" presStyleIdx="1" presStyleCnt="3">
        <dgm:presLayoutVars>
          <dgm:chMax val="0"/>
          <dgm:bulletEnabled val="1"/>
        </dgm:presLayoutVars>
      </dgm:prSet>
      <dgm:spPr/>
      <dgm:t>
        <a:bodyPr/>
        <a:lstStyle/>
        <a:p>
          <a:endParaRPr lang="en-US"/>
        </a:p>
      </dgm:t>
    </dgm:pt>
    <dgm:pt modelId="{7C03088A-B4F2-4FD9-BAD5-D86438636B02}" type="pres">
      <dgm:prSet presAssocID="{810FE70A-1B1E-488E-ACFF-B91E421A4F82}" presName="negativeSpace" presStyleCnt="0"/>
      <dgm:spPr/>
    </dgm:pt>
    <dgm:pt modelId="{43931EE9-11DD-42C9-B5E1-4AE26A7246E2}" type="pres">
      <dgm:prSet presAssocID="{810FE70A-1B1E-488E-ACFF-B91E421A4F82}" presName="childText" presStyleLbl="conFgAcc1" presStyleIdx="1" presStyleCnt="3">
        <dgm:presLayoutVars>
          <dgm:bulletEnabled val="1"/>
        </dgm:presLayoutVars>
      </dgm:prSet>
      <dgm:spPr/>
    </dgm:pt>
    <dgm:pt modelId="{21D749E3-9884-4AD2-9A29-BEB95FD0F84E}" type="pres">
      <dgm:prSet presAssocID="{C78E556F-3F37-44FC-8184-5465640ED73B}" presName="spaceBetweenRectangles" presStyleCnt="0"/>
      <dgm:spPr/>
    </dgm:pt>
    <dgm:pt modelId="{635CF2B0-CE65-48EB-B073-48C37F0B049A}" type="pres">
      <dgm:prSet presAssocID="{6BD6D25E-4C37-4729-B560-B27224BFF052}" presName="parentLin" presStyleCnt="0"/>
      <dgm:spPr/>
    </dgm:pt>
    <dgm:pt modelId="{6BD0D870-66B5-4186-8725-C7CE7E797A1F}" type="pres">
      <dgm:prSet presAssocID="{6BD6D25E-4C37-4729-B560-B27224BFF052}" presName="parentLeftMargin" presStyleLbl="node1" presStyleIdx="1" presStyleCnt="3"/>
      <dgm:spPr/>
      <dgm:t>
        <a:bodyPr/>
        <a:lstStyle/>
        <a:p>
          <a:endParaRPr lang="en-US"/>
        </a:p>
      </dgm:t>
    </dgm:pt>
    <dgm:pt modelId="{2B97929A-27DE-42A6-9195-41AD390AF457}" type="pres">
      <dgm:prSet presAssocID="{6BD6D25E-4C37-4729-B560-B27224BFF052}" presName="parentText" presStyleLbl="node1" presStyleIdx="2" presStyleCnt="3">
        <dgm:presLayoutVars>
          <dgm:chMax val="0"/>
          <dgm:bulletEnabled val="1"/>
        </dgm:presLayoutVars>
      </dgm:prSet>
      <dgm:spPr/>
      <dgm:t>
        <a:bodyPr/>
        <a:lstStyle/>
        <a:p>
          <a:endParaRPr lang="en-US"/>
        </a:p>
      </dgm:t>
    </dgm:pt>
    <dgm:pt modelId="{E07C2EE3-A9EA-4D1E-B3D2-9F527BA98FB5}" type="pres">
      <dgm:prSet presAssocID="{6BD6D25E-4C37-4729-B560-B27224BFF052}" presName="negativeSpace" presStyleCnt="0"/>
      <dgm:spPr/>
    </dgm:pt>
    <dgm:pt modelId="{EE3B444D-BD35-4AED-B7F7-E87940B02280}" type="pres">
      <dgm:prSet presAssocID="{6BD6D25E-4C37-4729-B560-B27224BFF052}" presName="childText" presStyleLbl="conFgAcc1" presStyleIdx="2" presStyleCnt="3">
        <dgm:presLayoutVars>
          <dgm:bulletEnabled val="1"/>
        </dgm:presLayoutVars>
      </dgm:prSet>
      <dgm:spPr/>
    </dgm:pt>
  </dgm:ptLst>
  <dgm:cxnLst>
    <dgm:cxn modelId="{877171D9-A63A-4EBD-80FC-FAB2DE2F5270}" type="presOf" srcId="{6BD6D25E-4C37-4729-B560-B27224BFF052}" destId="{2B97929A-27DE-42A6-9195-41AD390AF457}" srcOrd="1" destOrd="0" presId="urn:microsoft.com/office/officeart/2005/8/layout/list1"/>
    <dgm:cxn modelId="{E408F35F-4C4B-44CD-A74C-2B2ACCC1027F}" srcId="{7C890183-6EC5-4BAA-A727-FAB0B9B549B0}" destId="{810FE70A-1B1E-488E-ACFF-B91E421A4F82}" srcOrd="1" destOrd="0" parTransId="{9DF300ED-FF65-4C7D-B9F5-11CD7C4A32D7}" sibTransId="{C78E556F-3F37-44FC-8184-5465640ED73B}"/>
    <dgm:cxn modelId="{11128C36-1C80-4FDB-9A1F-787DA0B3BFA3}" type="presOf" srcId="{2345B53D-9AD8-4DBD-9811-2765DA00FAFB}" destId="{9742C729-BBB3-4CF0-89A0-7C1F5AEE5CB7}" srcOrd="1" destOrd="0" presId="urn:microsoft.com/office/officeart/2005/8/layout/list1"/>
    <dgm:cxn modelId="{D14F9C85-A7CB-49A4-B91A-98D0BB78AE6D}" type="presOf" srcId="{7C890183-6EC5-4BAA-A727-FAB0B9B549B0}" destId="{58240531-045B-491F-B33A-72ECDDF5418E}" srcOrd="0" destOrd="0" presId="urn:microsoft.com/office/officeart/2005/8/layout/list1"/>
    <dgm:cxn modelId="{F8C00800-0403-429E-A4D2-A7715EA50C07}" srcId="{7C890183-6EC5-4BAA-A727-FAB0B9B549B0}" destId="{6BD6D25E-4C37-4729-B560-B27224BFF052}" srcOrd="2" destOrd="0" parTransId="{9D64C84A-9D60-404B-8889-00D6A9346EC0}" sibTransId="{8C384A3D-149F-4CFE-A24A-0F1E569CDDFA}"/>
    <dgm:cxn modelId="{F93ECA92-00CC-47A2-AC7E-83A8E3C143F5}" srcId="{7C890183-6EC5-4BAA-A727-FAB0B9B549B0}" destId="{2345B53D-9AD8-4DBD-9811-2765DA00FAFB}" srcOrd="0" destOrd="0" parTransId="{8BB45831-BDCB-406A-8961-82427E053055}" sibTransId="{1F4FD961-91A0-4C85-904B-DCB74410156F}"/>
    <dgm:cxn modelId="{930882B1-022C-418F-AEFE-3673509F1CFF}" type="presOf" srcId="{810FE70A-1B1E-488E-ACFF-B91E421A4F82}" destId="{3E4A71AA-A2DD-4FCB-84F6-58281EE1266A}" srcOrd="0" destOrd="0" presId="urn:microsoft.com/office/officeart/2005/8/layout/list1"/>
    <dgm:cxn modelId="{6C8E3073-E335-49C6-8D8F-E8ABA3564DE6}" type="presOf" srcId="{6BD6D25E-4C37-4729-B560-B27224BFF052}" destId="{6BD0D870-66B5-4186-8725-C7CE7E797A1F}" srcOrd="0" destOrd="0" presId="urn:microsoft.com/office/officeart/2005/8/layout/list1"/>
    <dgm:cxn modelId="{DDD6C0AA-B9D7-44A4-AE02-0BA6D441B35B}" type="presOf" srcId="{810FE70A-1B1E-488E-ACFF-B91E421A4F82}" destId="{3CAA6B3F-6CCD-4A59-9C8B-C908C59E95F3}" srcOrd="1" destOrd="0" presId="urn:microsoft.com/office/officeart/2005/8/layout/list1"/>
    <dgm:cxn modelId="{FE644E3E-5361-4BA2-8853-317221132814}" type="presOf" srcId="{2345B53D-9AD8-4DBD-9811-2765DA00FAFB}" destId="{C27AD184-76D7-4343-87BB-52AB87DA5C00}" srcOrd="0" destOrd="0" presId="urn:microsoft.com/office/officeart/2005/8/layout/list1"/>
    <dgm:cxn modelId="{6CD5F948-797D-4C0F-8318-EE62FEB2ECFE}" type="presParOf" srcId="{58240531-045B-491F-B33A-72ECDDF5418E}" destId="{CEFEB8CB-6190-4273-94E4-B46A9D5C8C3B}" srcOrd="0" destOrd="0" presId="urn:microsoft.com/office/officeart/2005/8/layout/list1"/>
    <dgm:cxn modelId="{B63239F4-C495-4C54-B13B-26C994360350}" type="presParOf" srcId="{CEFEB8CB-6190-4273-94E4-B46A9D5C8C3B}" destId="{C27AD184-76D7-4343-87BB-52AB87DA5C00}" srcOrd="0" destOrd="0" presId="urn:microsoft.com/office/officeart/2005/8/layout/list1"/>
    <dgm:cxn modelId="{B3B1AEB3-11F0-4AFE-AA1A-E747C50BB25A}" type="presParOf" srcId="{CEFEB8CB-6190-4273-94E4-B46A9D5C8C3B}" destId="{9742C729-BBB3-4CF0-89A0-7C1F5AEE5CB7}" srcOrd="1" destOrd="0" presId="urn:microsoft.com/office/officeart/2005/8/layout/list1"/>
    <dgm:cxn modelId="{A2A99CD5-A94D-4350-9DE8-C8964CBC3410}" type="presParOf" srcId="{58240531-045B-491F-B33A-72ECDDF5418E}" destId="{026D3381-BC57-4BC3-A552-6DC0D5937B8A}" srcOrd="1" destOrd="0" presId="urn:microsoft.com/office/officeart/2005/8/layout/list1"/>
    <dgm:cxn modelId="{D8A0BBBA-5A04-4E2E-8CF9-4109B7F92808}" type="presParOf" srcId="{58240531-045B-491F-B33A-72ECDDF5418E}" destId="{3E2F3E29-8EF5-4272-AF96-D693479944F0}" srcOrd="2" destOrd="0" presId="urn:microsoft.com/office/officeart/2005/8/layout/list1"/>
    <dgm:cxn modelId="{E18DFD23-945F-421C-9BCF-53BAA9C02B1C}" type="presParOf" srcId="{58240531-045B-491F-B33A-72ECDDF5418E}" destId="{BCF88493-63C5-4F4D-8BAE-5C69A07C3816}" srcOrd="3" destOrd="0" presId="urn:microsoft.com/office/officeart/2005/8/layout/list1"/>
    <dgm:cxn modelId="{A77F3294-C501-4A54-B962-FF45E6996796}" type="presParOf" srcId="{58240531-045B-491F-B33A-72ECDDF5418E}" destId="{A6016A33-5F65-4AA2-9704-C00C8ECB83D3}" srcOrd="4" destOrd="0" presId="urn:microsoft.com/office/officeart/2005/8/layout/list1"/>
    <dgm:cxn modelId="{6EE6C2F7-01AB-45ED-9BE2-E49AA5E694D2}" type="presParOf" srcId="{A6016A33-5F65-4AA2-9704-C00C8ECB83D3}" destId="{3E4A71AA-A2DD-4FCB-84F6-58281EE1266A}" srcOrd="0" destOrd="0" presId="urn:microsoft.com/office/officeart/2005/8/layout/list1"/>
    <dgm:cxn modelId="{1F97F2E0-B526-414B-90E9-73DE9D3C2360}" type="presParOf" srcId="{A6016A33-5F65-4AA2-9704-C00C8ECB83D3}" destId="{3CAA6B3F-6CCD-4A59-9C8B-C908C59E95F3}" srcOrd="1" destOrd="0" presId="urn:microsoft.com/office/officeart/2005/8/layout/list1"/>
    <dgm:cxn modelId="{A8D7EFB1-0324-4D99-8D53-98D57E4CD51B}" type="presParOf" srcId="{58240531-045B-491F-B33A-72ECDDF5418E}" destId="{7C03088A-B4F2-4FD9-BAD5-D86438636B02}" srcOrd="5" destOrd="0" presId="urn:microsoft.com/office/officeart/2005/8/layout/list1"/>
    <dgm:cxn modelId="{4D41DC94-FF8C-4592-873B-8ADBBEE2885E}" type="presParOf" srcId="{58240531-045B-491F-B33A-72ECDDF5418E}" destId="{43931EE9-11DD-42C9-B5E1-4AE26A7246E2}" srcOrd="6" destOrd="0" presId="urn:microsoft.com/office/officeart/2005/8/layout/list1"/>
    <dgm:cxn modelId="{AC2B4448-EC97-4521-96B5-A557D0653D96}" type="presParOf" srcId="{58240531-045B-491F-B33A-72ECDDF5418E}" destId="{21D749E3-9884-4AD2-9A29-BEB95FD0F84E}" srcOrd="7" destOrd="0" presId="urn:microsoft.com/office/officeart/2005/8/layout/list1"/>
    <dgm:cxn modelId="{68044F1B-714E-4A0F-B72C-CA5233C8F4CF}" type="presParOf" srcId="{58240531-045B-491F-B33A-72ECDDF5418E}" destId="{635CF2B0-CE65-48EB-B073-48C37F0B049A}" srcOrd="8" destOrd="0" presId="urn:microsoft.com/office/officeart/2005/8/layout/list1"/>
    <dgm:cxn modelId="{21BA1B39-5646-480B-9891-B934B282528E}" type="presParOf" srcId="{635CF2B0-CE65-48EB-B073-48C37F0B049A}" destId="{6BD0D870-66B5-4186-8725-C7CE7E797A1F}" srcOrd="0" destOrd="0" presId="urn:microsoft.com/office/officeart/2005/8/layout/list1"/>
    <dgm:cxn modelId="{62851CB5-A763-4357-95B0-993F06F8256D}" type="presParOf" srcId="{635CF2B0-CE65-48EB-B073-48C37F0B049A}" destId="{2B97929A-27DE-42A6-9195-41AD390AF457}" srcOrd="1" destOrd="0" presId="urn:microsoft.com/office/officeart/2005/8/layout/list1"/>
    <dgm:cxn modelId="{F72CA1A1-DC97-4AD8-ADE5-1B5661285E0B}" type="presParOf" srcId="{58240531-045B-491F-B33A-72ECDDF5418E}" destId="{E07C2EE3-A9EA-4D1E-B3D2-9F527BA98FB5}" srcOrd="9" destOrd="0" presId="urn:microsoft.com/office/officeart/2005/8/layout/list1"/>
    <dgm:cxn modelId="{81807523-A0E3-4D71-8585-685F9AE1647A}" type="presParOf" srcId="{58240531-045B-491F-B33A-72ECDDF5418E}" destId="{EE3B444D-BD35-4AED-B7F7-E87940B02280}" srcOrd="10"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6B234D1F-FD8C-431E-B0CA-58118748563A}" type="doc">
      <dgm:prSet loTypeId="urn:microsoft.com/office/officeart/2005/8/layout/pList2" loCatId="list" qsTypeId="urn:microsoft.com/office/officeart/2005/8/quickstyle/simple1" qsCatId="simple" csTypeId="urn:microsoft.com/office/officeart/2005/8/colors/accent1_2" csCatId="accent1" phldr="1"/>
      <dgm:spPr/>
    </dgm:pt>
    <dgm:pt modelId="{72F8C472-BB8D-4E56-A2E7-D68CEA7ABE98}">
      <dgm:prSet phldrT="[Text]" custT="1"/>
      <dgm:spPr/>
      <dgm:t>
        <a:bodyPr/>
        <a:lstStyle/>
        <a:p>
          <a:r>
            <a:rPr lang="fa-IR" sz="2000" dirty="0" smtClean="0"/>
            <a:t>ترازنامه در پایان سال بودجه</a:t>
          </a:r>
        </a:p>
        <a:p>
          <a:r>
            <a:rPr lang="fa-IR" sz="2000" dirty="0" smtClean="0"/>
            <a:t>سرمایه در گردش تثبیت شده </a:t>
          </a:r>
        </a:p>
        <a:p>
          <a:r>
            <a:rPr lang="fa-IR" sz="2000" dirty="0" smtClean="0"/>
            <a:t>تعهدات منطقی و معقول </a:t>
          </a:r>
        </a:p>
        <a:p>
          <a:r>
            <a:rPr lang="fa-IR" sz="2000" dirty="0" smtClean="0"/>
            <a:t>سرمایه گذاری بهینه و کارامد </a:t>
          </a:r>
          <a:endParaRPr lang="en-US" sz="2000" dirty="0"/>
        </a:p>
      </dgm:t>
    </dgm:pt>
    <dgm:pt modelId="{96111E2D-9812-4CD9-B236-BFC2A9119535}" type="parTrans" cxnId="{23CF1E65-747E-469C-9735-D210C3B7A0B7}">
      <dgm:prSet/>
      <dgm:spPr/>
      <dgm:t>
        <a:bodyPr/>
        <a:lstStyle/>
        <a:p>
          <a:endParaRPr lang="en-US"/>
        </a:p>
      </dgm:t>
    </dgm:pt>
    <dgm:pt modelId="{8024BD92-FDCC-4850-A1FD-FADB7AD82B8D}" type="sibTrans" cxnId="{23CF1E65-747E-469C-9735-D210C3B7A0B7}">
      <dgm:prSet/>
      <dgm:spPr/>
      <dgm:t>
        <a:bodyPr/>
        <a:lstStyle/>
        <a:p>
          <a:endParaRPr lang="en-US"/>
        </a:p>
      </dgm:t>
    </dgm:pt>
    <dgm:pt modelId="{BB9DB69F-276E-4A8B-A4DE-FC775E7789CC}">
      <dgm:prSet phldrT="[Text]" custT="1"/>
      <dgm:spPr/>
      <dgm:t>
        <a:bodyPr/>
        <a:lstStyle/>
        <a:p>
          <a:r>
            <a:rPr lang="fa-IR" sz="2400" b="1" dirty="0" smtClean="0">
              <a:solidFill>
                <a:schemeClr val="bg1"/>
              </a:solidFill>
            </a:rPr>
            <a:t>پیش بینی سال بودجه </a:t>
          </a:r>
        </a:p>
        <a:p>
          <a:r>
            <a:rPr lang="fa-IR" sz="1800" b="1" dirty="0" smtClean="0">
              <a:solidFill>
                <a:schemeClr val="bg1"/>
              </a:solidFill>
            </a:rPr>
            <a:t>تغیرات سرمایه در گردش </a:t>
          </a:r>
        </a:p>
        <a:p>
          <a:r>
            <a:rPr lang="fa-IR" sz="1800" b="1" dirty="0" smtClean="0">
              <a:solidFill>
                <a:schemeClr val="bg1"/>
              </a:solidFill>
            </a:rPr>
            <a:t>نحوه مدیریت تعهدات </a:t>
          </a:r>
        </a:p>
        <a:p>
          <a:r>
            <a:rPr lang="fa-IR" sz="1800" b="1" dirty="0" smtClean="0">
              <a:solidFill>
                <a:schemeClr val="bg1"/>
              </a:solidFill>
            </a:rPr>
            <a:t>سرمایه گذاری جدید</a:t>
          </a:r>
        </a:p>
        <a:p>
          <a:r>
            <a:rPr lang="fa-IR" sz="1800" b="1" dirty="0" smtClean="0">
              <a:solidFill>
                <a:schemeClr val="bg1"/>
              </a:solidFill>
            </a:rPr>
            <a:t>و چگونگی مشارکت سهامداران</a:t>
          </a:r>
          <a:r>
            <a:rPr lang="fa-IR" sz="2400" b="1" dirty="0" smtClean="0">
              <a:solidFill>
                <a:schemeClr val="bg1"/>
              </a:solidFill>
            </a:rPr>
            <a:t> </a:t>
          </a:r>
          <a:endParaRPr lang="en-US" sz="2400" b="1" dirty="0">
            <a:solidFill>
              <a:schemeClr val="bg1"/>
            </a:solidFill>
          </a:endParaRPr>
        </a:p>
      </dgm:t>
    </dgm:pt>
    <dgm:pt modelId="{94B227E0-358F-4A11-A9EE-6AA53C2C4D55}" type="parTrans" cxnId="{0E81F75A-3467-4E62-A536-278C14268064}">
      <dgm:prSet/>
      <dgm:spPr/>
      <dgm:t>
        <a:bodyPr/>
        <a:lstStyle/>
        <a:p>
          <a:endParaRPr lang="en-US"/>
        </a:p>
      </dgm:t>
    </dgm:pt>
    <dgm:pt modelId="{9A985C17-5B80-4E3B-BB47-2B3610B98949}" type="sibTrans" cxnId="{0E81F75A-3467-4E62-A536-278C14268064}">
      <dgm:prSet/>
      <dgm:spPr/>
      <dgm:t>
        <a:bodyPr/>
        <a:lstStyle/>
        <a:p>
          <a:endParaRPr lang="en-US"/>
        </a:p>
      </dgm:t>
    </dgm:pt>
    <dgm:pt modelId="{A96B3DE0-07F8-4CDF-93AD-FEB4108E3A4D}">
      <dgm:prSet phldrT="[Text]" custT="1"/>
      <dgm:spPr/>
      <dgm:t>
        <a:bodyPr/>
        <a:lstStyle/>
        <a:p>
          <a:r>
            <a:rPr lang="fa-IR" sz="2400" b="1" dirty="0" smtClean="0">
              <a:solidFill>
                <a:schemeClr val="bg1"/>
              </a:solidFill>
            </a:rPr>
            <a:t>ترازنامه سال قبل</a:t>
          </a:r>
        </a:p>
        <a:p>
          <a:r>
            <a:rPr lang="fa-IR" sz="2000" dirty="0" smtClean="0">
              <a:solidFill>
                <a:schemeClr val="bg1"/>
              </a:solidFill>
            </a:rPr>
            <a:t>1- </a:t>
          </a:r>
          <a:r>
            <a:rPr lang="fa-IR" sz="1400" dirty="0" smtClean="0">
              <a:solidFill>
                <a:schemeClr val="bg1"/>
              </a:solidFill>
            </a:rPr>
            <a:t>سرمایه در گردش </a:t>
          </a:r>
        </a:p>
        <a:p>
          <a:r>
            <a:rPr lang="fa-IR" sz="1400" dirty="0" smtClean="0">
              <a:solidFill>
                <a:schemeClr val="bg1"/>
              </a:solidFill>
            </a:rPr>
            <a:t>      موجود </a:t>
          </a:r>
        </a:p>
        <a:p>
          <a:r>
            <a:rPr lang="fa-IR" sz="1400" dirty="0" smtClean="0">
              <a:solidFill>
                <a:schemeClr val="bg1"/>
              </a:solidFill>
            </a:rPr>
            <a:t>2- مشخص شدن تعهدات جاری </a:t>
          </a:r>
        </a:p>
        <a:p>
          <a:endParaRPr lang="fa-IR" sz="1400" dirty="0" smtClean="0">
            <a:solidFill>
              <a:schemeClr val="bg1"/>
            </a:solidFill>
          </a:endParaRPr>
        </a:p>
        <a:p>
          <a:r>
            <a:rPr lang="fa-IR" sz="1400" dirty="0" smtClean="0">
              <a:solidFill>
                <a:schemeClr val="bg1"/>
              </a:solidFill>
            </a:rPr>
            <a:t>3- مشخص شدن سرمایه </a:t>
          </a:r>
          <a:r>
            <a:rPr lang="fa-IR" sz="1400" dirty="0" smtClean="0"/>
            <a:t>گذاری غیر جاری و ثابت </a:t>
          </a:r>
          <a:r>
            <a:rPr lang="fa-IR" sz="2000" dirty="0" smtClean="0"/>
            <a:t>                </a:t>
          </a:r>
        </a:p>
      </dgm:t>
    </dgm:pt>
    <dgm:pt modelId="{F991FC8C-7A96-430D-A52F-2C4DE3245B03}" type="parTrans" cxnId="{07264834-2CC9-41B2-B02D-8E83C24E9E03}">
      <dgm:prSet/>
      <dgm:spPr/>
      <dgm:t>
        <a:bodyPr/>
        <a:lstStyle/>
        <a:p>
          <a:endParaRPr lang="en-US"/>
        </a:p>
      </dgm:t>
    </dgm:pt>
    <dgm:pt modelId="{E1E1B4BF-B2FC-4C53-9718-12E5612FF8D2}" type="sibTrans" cxnId="{07264834-2CC9-41B2-B02D-8E83C24E9E03}">
      <dgm:prSet/>
      <dgm:spPr/>
      <dgm:t>
        <a:bodyPr/>
        <a:lstStyle/>
        <a:p>
          <a:endParaRPr lang="en-US"/>
        </a:p>
      </dgm:t>
    </dgm:pt>
    <dgm:pt modelId="{20BA5FC9-4DE2-4027-B5E0-032313EBC9F2}" type="pres">
      <dgm:prSet presAssocID="{6B234D1F-FD8C-431E-B0CA-58118748563A}" presName="Name0" presStyleCnt="0">
        <dgm:presLayoutVars>
          <dgm:dir/>
          <dgm:resizeHandles val="exact"/>
        </dgm:presLayoutVars>
      </dgm:prSet>
      <dgm:spPr/>
    </dgm:pt>
    <dgm:pt modelId="{007789FE-3AD8-4F9A-B9CD-B43A8A1DFDCF}" type="pres">
      <dgm:prSet presAssocID="{6B234D1F-FD8C-431E-B0CA-58118748563A}" presName="bkgdShp" presStyleLbl="alignAccFollowNode1" presStyleIdx="0" presStyleCnt="1"/>
      <dgm:spPr/>
    </dgm:pt>
    <dgm:pt modelId="{3A873864-CE76-45BA-831A-6FF9F7F21BC1}" type="pres">
      <dgm:prSet presAssocID="{6B234D1F-FD8C-431E-B0CA-58118748563A}" presName="linComp" presStyleCnt="0"/>
      <dgm:spPr/>
    </dgm:pt>
    <dgm:pt modelId="{8FD43C33-7D19-41DD-A36B-9D009918C776}" type="pres">
      <dgm:prSet presAssocID="{72F8C472-BB8D-4E56-A2E7-D68CEA7ABE98}" presName="compNode" presStyleCnt="0"/>
      <dgm:spPr/>
    </dgm:pt>
    <dgm:pt modelId="{AA0C9BA0-9C7D-4BD9-8076-58D238D90FC3}" type="pres">
      <dgm:prSet presAssocID="{72F8C472-BB8D-4E56-A2E7-D68CEA7ABE98}" presName="node" presStyleLbl="node1" presStyleIdx="0" presStyleCnt="3" custScaleX="125513" custScaleY="121908" custLinFactNeighborX="-1072" custLinFactNeighborY="-255">
        <dgm:presLayoutVars>
          <dgm:bulletEnabled val="1"/>
        </dgm:presLayoutVars>
      </dgm:prSet>
      <dgm:spPr/>
      <dgm:t>
        <a:bodyPr/>
        <a:lstStyle/>
        <a:p>
          <a:endParaRPr lang="en-US"/>
        </a:p>
      </dgm:t>
    </dgm:pt>
    <dgm:pt modelId="{A67DE868-372C-453E-8807-83BA4619647C}" type="pres">
      <dgm:prSet presAssocID="{72F8C472-BB8D-4E56-A2E7-D68CEA7ABE98}" presName="invisiNode" presStyleLbl="node1" presStyleIdx="0" presStyleCnt="3"/>
      <dgm:spPr/>
    </dgm:pt>
    <dgm:pt modelId="{94979B6B-7CB5-4FEE-8F02-3D97A7E4EA3D}" type="pres">
      <dgm:prSet presAssocID="{72F8C472-BB8D-4E56-A2E7-D68CEA7ABE98}" presName="imagNode" presStyleLbl="fgImgPlace1" presStyleIdx="0" presStyleCnt="3" custScaleX="125255" custScaleY="81637" custLinFactNeighborX="-104" custLinFactNeighborY="-4214"/>
      <dgm:spPr>
        <a:blipFill rotWithShape="0">
          <a:blip xmlns:r="http://schemas.openxmlformats.org/officeDocument/2006/relationships" r:embed="rId1"/>
          <a:stretch>
            <a:fillRect/>
          </a:stretch>
        </a:blipFill>
      </dgm:spPr>
    </dgm:pt>
    <dgm:pt modelId="{36CCD16F-4380-4DE7-9BE7-A9771E86621C}" type="pres">
      <dgm:prSet presAssocID="{8024BD92-FDCC-4850-A1FD-FADB7AD82B8D}" presName="sibTrans" presStyleLbl="sibTrans2D1" presStyleIdx="0" presStyleCnt="0"/>
      <dgm:spPr/>
      <dgm:t>
        <a:bodyPr/>
        <a:lstStyle/>
        <a:p>
          <a:endParaRPr lang="en-US"/>
        </a:p>
      </dgm:t>
    </dgm:pt>
    <dgm:pt modelId="{F89F9921-7FA5-4341-B555-81C43637A66A}" type="pres">
      <dgm:prSet presAssocID="{BB9DB69F-276E-4A8B-A4DE-FC775E7789CC}" presName="compNode" presStyleCnt="0"/>
      <dgm:spPr/>
    </dgm:pt>
    <dgm:pt modelId="{4047342B-0B59-43C7-A815-B875DC018368}" type="pres">
      <dgm:prSet presAssocID="{BB9DB69F-276E-4A8B-A4DE-FC775E7789CC}" presName="node" presStyleLbl="node1" presStyleIdx="1" presStyleCnt="3" custScaleX="131543" custScaleY="110592" custLinFactNeighborX="4157" custLinFactNeighborY="-3374">
        <dgm:presLayoutVars>
          <dgm:bulletEnabled val="1"/>
        </dgm:presLayoutVars>
      </dgm:prSet>
      <dgm:spPr/>
      <dgm:t>
        <a:bodyPr/>
        <a:lstStyle/>
        <a:p>
          <a:endParaRPr lang="en-US"/>
        </a:p>
      </dgm:t>
    </dgm:pt>
    <dgm:pt modelId="{92CDA97A-9437-4FBE-BFD1-D6445D618C8F}" type="pres">
      <dgm:prSet presAssocID="{BB9DB69F-276E-4A8B-A4DE-FC775E7789CC}" presName="invisiNode" presStyleLbl="node1" presStyleIdx="1" presStyleCnt="3"/>
      <dgm:spPr/>
    </dgm:pt>
    <dgm:pt modelId="{8C290053-3B2D-4E73-B7D1-B453D09CFEF8}" type="pres">
      <dgm:prSet presAssocID="{BB9DB69F-276E-4A8B-A4DE-FC775E7789CC}" presName="imagNode" presStyleLbl="fgImgPlace1" presStyleIdx="1" presStyleCnt="3" custScaleX="113108" custScaleY="80911" custLinFactNeighborX="1596" custLinFactNeighborY="1813"/>
      <dgm:spPr>
        <a:blipFill rotWithShape="0">
          <a:blip xmlns:r="http://schemas.openxmlformats.org/officeDocument/2006/relationships" r:embed="rId2"/>
          <a:stretch>
            <a:fillRect/>
          </a:stretch>
        </a:blipFill>
      </dgm:spPr>
    </dgm:pt>
    <dgm:pt modelId="{D43C8A6F-2E6B-4B6C-B12E-C457E68378F6}" type="pres">
      <dgm:prSet presAssocID="{9A985C17-5B80-4E3B-BB47-2B3610B98949}" presName="sibTrans" presStyleLbl="sibTrans2D1" presStyleIdx="0" presStyleCnt="0"/>
      <dgm:spPr/>
      <dgm:t>
        <a:bodyPr/>
        <a:lstStyle/>
        <a:p>
          <a:endParaRPr lang="en-US"/>
        </a:p>
      </dgm:t>
    </dgm:pt>
    <dgm:pt modelId="{EFFD6C43-1ACF-4011-A75C-3DEF7E44230E}" type="pres">
      <dgm:prSet presAssocID="{A96B3DE0-07F8-4CDF-93AD-FEB4108E3A4D}" presName="compNode" presStyleCnt="0"/>
      <dgm:spPr/>
    </dgm:pt>
    <dgm:pt modelId="{042B034E-B298-42E2-9747-DC9DD5F4C506}" type="pres">
      <dgm:prSet presAssocID="{A96B3DE0-07F8-4CDF-93AD-FEB4108E3A4D}" presName="node" presStyleLbl="node1" presStyleIdx="2" presStyleCnt="3" custScaleX="110339" custScaleY="115234">
        <dgm:presLayoutVars>
          <dgm:bulletEnabled val="1"/>
        </dgm:presLayoutVars>
      </dgm:prSet>
      <dgm:spPr/>
      <dgm:t>
        <a:bodyPr/>
        <a:lstStyle/>
        <a:p>
          <a:endParaRPr lang="en-US"/>
        </a:p>
      </dgm:t>
    </dgm:pt>
    <dgm:pt modelId="{DE8A6886-114B-42CC-A297-4A3E1F9D3A6A}" type="pres">
      <dgm:prSet presAssocID="{A96B3DE0-07F8-4CDF-93AD-FEB4108E3A4D}" presName="invisiNode" presStyleLbl="node1" presStyleIdx="2" presStyleCnt="3"/>
      <dgm:spPr/>
    </dgm:pt>
    <dgm:pt modelId="{4CB26594-20F8-4464-AD3D-57471D195CA7}" type="pres">
      <dgm:prSet presAssocID="{A96B3DE0-07F8-4CDF-93AD-FEB4108E3A4D}" presName="imagNode" presStyleLbl="fgImgPlace1" presStyleIdx="2" presStyleCnt="3" custScaleX="111668" custScaleY="84152" custLinFactNeighborX="1209" custLinFactNeighborY="8091"/>
      <dgm:spPr>
        <a:prstGeom prst="rect">
          <a:avLst/>
        </a:prstGeom>
        <a:blipFill rotWithShape="0">
          <a:blip xmlns:r="http://schemas.openxmlformats.org/officeDocument/2006/relationships" r:embed="rId3"/>
          <a:stretch>
            <a:fillRect/>
          </a:stretch>
        </a:blipFill>
      </dgm:spPr>
    </dgm:pt>
  </dgm:ptLst>
  <dgm:cxnLst>
    <dgm:cxn modelId="{EE80BA2D-ED04-4790-8F5A-F728FBE90A09}" type="presOf" srcId="{BB9DB69F-276E-4A8B-A4DE-FC775E7789CC}" destId="{4047342B-0B59-43C7-A815-B875DC018368}" srcOrd="0" destOrd="0" presId="urn:microsoft.com/office/officeart/2005/8/layout/pList2"/>
    <dgm:cxn modelId="{0E81F75A-3467-4E62-A536-278C14268064}" srcId="{6B234D1F-FD8C-431E-B0CA-58118748563A}" destId="{BB9DB69F-276E-4A8B-A4DE-FC775E7789CC}" srcOrd="1" destOrd="0" parTransId="{94B227E0-358F-4A11-A9EE-6AA53C2C4D55}" sibTransId="{9A985C17-5B80-4E3B-BB47-2B3610B98949}"/>
    <dgm:cxn modelId="{8C00C5F5-C1B2-41C1-92AF-A9748D582217}" type="presOf" srcId="{6B234D1F-FD8C-431E-B0CA-58118748563A}" destId="{20BA5FC9-4DE2-4027-B5E0-032313EBC9F2}" srcOrd="0" destOrd="0" presId="urn:microsoft.com/office/officeart/2005/8/layout/pList2"/>
    <dgm:cxn modelId="{5104892B-EB06-4FEA-A286-D16A52F9E307}" type="presOf" srcId="{9A985C17-5B80-4E3B-BB47-2B3610B98949}" destId="{D43C8A6F-2E6B-4B6C-B12E-C457E68378F6}" srcOrd="0" destOrd="0" presId="urn:microsoft.com/office/officeart/2005/8/layout/pList2"/>
    <dgm:cxn modelId="{07264834-2CC9-41B2-B02D-8E83C24E9E03}" srcId="{6B234D1F-FD8C-431E-B0CA-58118748563A}" destId="{A96B3DE0-07F8-4CDF-93AD-FEB4108E3A4D}" srcOrd="2" destOrd="0" parTransId="{F991FC8C-7A96-430D-A52F-2C4DE3245B03}" sibTransId="{E1E1B4BF-B2FC-4C53-9718-12E5612FF8D2}"/>
    <dgm:cxn modelId="{0BB7A2CA-040E-4EE0-9F40-A400C117A596}" type="presOf" srcId="{8024BD92-FDCC-4850-A1FD-FADB7AD82B8D}" destId="{36CCD16F-4380-4DE7-9BE7-A9771E86621C}" srcOrd="0" destOrd="0" presId="urn:microsoft.com/office/officeart/2005/8/layout/pList2"/>
    <dgm:cxn modelId="{23CF1E65-747E-469C-9735-D210C3B7A0B7}" srcId="{6B234D1F-FD8C-431E-B0CA-58118748563A}" destId="{72F8C472-BB8D-4E56-A2E7-D68CEA7ABE98}" srcOrd="0" destOrd="0" parTransId="{96111E2D-9812-4CD9-B236-BFC2A9119535}" sibTransId="{8024BD92-FDCC-4850-A1FD-FADB7AD82B8D}"/>
    <dgm:cxn modelId="{28B6F61F-4D6A-48BB-B669-13970C40748C}" type="presOf" srcId="{A96B3DE0-07F8-4CDF-93AD-FEB4108E3A4D}" destId="{042B034E-B298-42E2-9747-DC9DD5F4C506}" srcOrd="0" destOrd="0" presId="urn:microsoft.com/office/officeart/2005/8/layout/pList2"/>
    <dgm:cxn modelId="{83426B03-6B2F-4520-BA01-A4E2B8D8AAA4}" type="presOf" srcId="{72F8C472-BB8D-4E56-A2E7-D68CEA7ABE98}" destId="{AA0C9BA0-9C7D-4BD9-8076-58D238D90FC3}" srcOrd="0" destOrd="0" presId="urn:microsoft.com/office/officeart/2005/8/layout/pList2"/>
    <dgm:cxn modelId="{0AF8AE34-5BC2-4AAB-8A75-DB5E5775885C}" type="presParOf" srcId="{20BA5FC9-4DE2-4027-B5E0-032313EBC9F2}" destId="{007789FE-3AD8-4F9A-B9CD-B43A8A1DFDCF}" srcOrd="0" destOrd="0" presId="urn:microsoft.com/office/officeart/2005/8/layout/pList2"/>
    <dgm:cxn modelId="{46FD46E0-C6AD-4216-B736-E0818624AFFF}" type="presParOf" srcId="{20BA5FC9-4DE2-4027-B5E0-032313EBC9F2}" destId="{3A873864-CE76-45BA-831A-6FF9F7F21BC1}" srcOrd="1" destOrd="0" presId="urn:microsoft.com/office/officeart/2005/8/layout/pList2"/>
    <dgm:cxn modelId="{AB06518A-E940-413B-B206-9EC2DBE83A43}" type="presParOf" srcId="{3A873864-CE76-45BA-831A-6FF9F7F21BC1}" destId="{8FD43C33-7D19-41DD-A36B-9D009918C776}" srcOrd="0" destOrd="0" presId="urn:microsoft.com/office/officeart/2005/8/layout/pList2"/>
    <dgm:cxn modelId="{16D5B584-E6FF-478F-B5BE-43F25420191A}" type="presParOf" srcId="{8FD43C33-7D19-41DD-A36B-9D009918C776}" destId="{AA0C9BA0-9C7D-4BD9-8076-58D238D90FC3}" srcOrd="0" destOrd="0" presId="urn:microsoft.com/office/officeart/2005/8/layout/pList2"/>
    <dgm:cxn modelId="{27158BD9-4A86-4F5D-B566-DE159651A9D7}" type="presParOf" srcId="{8FD43C33-7D19-41DD-A36B-9D009918C776}" destId="{A67DE868-372C-453E-8807-83BA4619647C}" srcOrd="1" destOrd="0" presId="urn:microsoft.com/office/officeart/2005/8/layout/pList2"/>
    <dgm:cxn modelId="{7308F900-22E5-4365-A2C4-F7BEA1B4C503}" type="presParOf" srcId="{8FD43C33-7D19-41DD-A36B-9D009918C776}" destId="{94979B6B-7CB5-4FEE-8F02-3D97A7E4EA3D}" srcOrd="2" destOrd="0" presId="urn:microsoft.com/office/officeart/2005/8/layout/pList2"/>
    <dgm:cxn modelId="{84AB9442-700B-4C77-93A6-91A2D49DB8A0}" type="presParOf" srcId="{3A873864-CE76-45BA-831A-6FF9F7F21BC1}" destId="{36CCD16F-4380-4DE7-9BE7-A9771E86621C}" srcOrd="1" destOrd="0" presId="urn:microsoft.com/office/officeart/2005/8/layout/pList2"/>
    <dgm:cxn modelId="{CBC61FFB-BA00-468A-BCB2-9A0FF4305302}" type="presParOf" srcId="{3A873864-CE76-45BA-831A-6FF9F7F21BC1}" destId="{F89F9921-7FA5-4341-B555-81C43637A66A}" srcOrd="2" destOrd="0" presId="urn:microsoft.com/office/officeart/2005/8/layout/pList2"/>
    <dgm:cxn modelId="{F9B96EE2-06E9-470E-82E0-E9F35C6B0651}" type="presParOf" srcId="{F89F9921-7FA5-4341-B555-81C43637A66A}" destId="{4047342B-0B59-43C7-A815-B875DC018368}" srcOrd="0" destOrd="0" presId="urn:microsoft.com/office/officeart/2005/8/layout/pList2"/>
    <dgm:cxn modelId="{8E307AC0-3BC9-47B9-A3A2-9A3FE4873035}" type="presParOf" srcId="{F89F9921-7FA5-4341-B555-81C43637A66A}" destId="{92CDA97A-9437-4FBE-BFD1-D6445D618C8F}" srcOrd="1" destOrd="0" presId="urn:microsoft.com/office/officeart/2005/8/layout/pList2"/>
    <dgm:cxn modelId="{A8E5EAE0-6B07-43DA-852B-981E62B71872}" type="presParOf" srcId="{F89F9921-7FA5-4341-B555-81C43637A66A}" destId="{8C290053-3B2D-4E73-B7D1-B453D09CFEF8}" srcOrd="2" destOrd="0" presId="urn:microsoft.com/office/officeart/2005/8/layout/pList2"/>
    <dgm:cxn modelId="{27E8FF16-89BE-47C0-B177-27B3A9DAC8DB}" type="presParOf" srcId="{3A873864-CE76-45BA-831A-6FF9F7F21BC1}" destId="{D43C8A6F-2E6B-4B6C-B12E-C457E68378F6}" srcOrd="3" destOrd="0" presId="urn:microsoft.com/office/officeart/2005/8/layout/pList2"/>
    <dgm:cxn modelId="{5E79EEC5-3FFE-424A-9F10-0EA3A0BA6A9E}" type="presParOf" srcId="{3A873864-CE76-45BA-831A-6FF9F7F21BC1}" destId="{EFFD6C43-1ACF-4011-A75C-3DEF7E44230E}" srcOrd="4" destOrd="0" presId="urn:microsoft.com/office/officeart/2005/8/layout/pList2"/>
    <dgm:cxn modelId="{A21F7B24-FEB7-4910-BF9B-417CB2B8352F}" type="presParOf" srcId="{EFFD6C43-1ACF-4011-A75C-3DEF7E44230E}" destId="{042B034E-B298-42E2-9747-DC9DD5F4C506}" srcOrd="0" destOrd="0" presId="urn:microsoft.com/office/officeart/2005/8/layout/pList2"/>
    <dgm:cxn modelId="{1071EF76-0A3D-4806-AEFE-C4B7944180B8}" type="presParOf" srcId="{EFFD6C43-1ACF-4011-A75C-3DEF7E44230E}" destId="{DE8A6886-114B-42CC-A297-4A3E1F9D3A6A}" srcOrd="1" destOrd="0" presId="urn:microsoft.com/office/officeart/2005/8/layout/pList2"/>
    <dgm:cxn modelId="{534EF8B8-8A8D-4799-A4B5-30206BBC27FC}" type="presParOf" srcId="{EFFD6C43-1ACF-4011-A75C-3DEF7E44230E}" destId="{4CB26594-20F8-4464-AD3D-57471D195CA7}" srcOrd="2" destOrd="0" presId="urn:microsoft.com/office/officeart/2005/8/layout/p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AEA56D26-E5F0-4C16-96B4-8D57C66EABC6}" type="doc">
      <dgm:prSet loTypeId="urn:microsoft.com/office/officeart/2005/8/layout/pyramid2" loCatId="list" qsTypeId="urn:microsoft.com/office/officeart/2005/8/quickstyle/simple1" qsCatId="simple" csTypeId="urn:microsoft.com/office/officeart/2005/8/colors/accent1_2" csCatId="accent1" phldr="1"/>
      <dgm:spPr/>
    </dgm:pt>
    <dgm:pt modelId="{F5FAE3DA-F699-440F-9609-7CB896130402}">
      <dgm:prSet phldrT="[Text]"/>
      <dgm:spPr/>
      <dgm:t>
        <a:bodyPr/>
        <a:lstStyle/>
        <a:p>
          <a:r>
            <a:rPr lang="fa-IR" dirty="0" smtClean="0"/>
            <a:t>محصول یا خدمات چیست؟ </a:t>
          </a:r>
          <a:endParaRPr lang="en-US" dirty="0"/>
        </a:p>
      </dgm:t>
    </dgm:pt>
    <dgm:pt modelId="{9E140AB1-D8F4-4B82-858F-E37DBC542055}" type="parTrans" cxnId="{98B294A7-B7DB-4A24-B3EC-00BBA242B8D7}">
      <dgm:prSet/>
      <dgm:spPr/>
      <dgm:t>
        <a:bodyPr/>
        <a:lstStyle/>
        <a:p>
          <a:endParaRPr lang="en-US"/>
        </a:p>
      </dgm:t>
    </dgm:pt>
    <dgm:pt modelId="{1A6CB33F-6143-47A3-A7E3-F9EC9A778105}" type="sibTrans" cxnId="{98B294A7-B7DB-4A24-B3EC-00BBA242B8D7}">
      <dgm:prSet/>
      <dgm:spPr/>
      <dgm:t>
        <a:bodyPr/>
        <a:lstStyle/>
        <a:p>
          <a:endParaRPr lang="en-US"/>
        </a:p>
      </dgm:t>
    </dgm:pt>
    <dgm:pt modelId="{EEC57CEB-BE10-43DC-A4D9-BEFAAEAF92B5}">
      <dgm:prSet phldrT="[Text]"/>
      <dgm:spPr/>
      <dgm:t>
        <a:bodyPr/>
        <a:lstStyle/>
        <a:p>
          <a:r>
            <a:rPr lang="fa-IR" dirty="0" smtClean="0"/>
            <a:t>مشتریان اصلی یا بازار </a:t>
          </a:r>
          <a:endParaRPr lang="en-US" dirty="0"/>
        </a:p>
      </dgm:t>
    </dgm:pt>
    <dgm:pt modelId="{63E50B05-F487-44E3-8D7A-5865CA3A12FB}" type="parTrans" cxnId="{C899E7C5-D4D7-490F-9900-020C63513768}">
      <dgm:prSet/>
      <dgm:spPr/>
      <dgm:t>
        <a:bodyPr/>
        <a:lstStyle/>
        <a:p>
          <a:endParaRPr lang="en-US"/>
        </a:p>
      </dgm:t>
    </dgm:pt>
    <dgm:pt modelId="{89E1A14C-4CB2-4CAD-BEF9-24DB2DAC3BC6}" type="sibTrans" cxnId="{C899E7C5-D4D7-490F-9900-020C63513768}">
      <dgm:prSet/>
      <dgm:spPr/>
      <dgm:t>
        <a:bodyPr/>
        <a:lstStyle/>
        <a:p>
          <a:endParaRPr lang="en-US"/>
        </a:p>
      </dgm:t>
    </dgm:pt>
    <dgm:pt modelId="{900B0FD0-CA18-4FA6-AA08-8BA79E7D3249}">
      <dgm:prSet phldrT="[Text]"/>
      <dgm:spPr/>
      <dgm:t>
        <a:bodyPr/>
        <a:lstStyle/>
        <a:p>
          <a:r>
            <a:rPr lang="fa-IR" dirty="0" smtClean="0"/>
            <a:t>فلسفه وجودی سازمان ؟ </a:t>
          </a:r>
          <a:endParaRPr lang="en-US" dirty="0"/>
        </a:p>
      </dgm:t>
    </dgm:pt>
    <dgm:pt modelId="{8B989B05-E326-4DC2-9BDA-84E25D968FB0}" type="parTrans" cxnId="{88A067BA-F5D8-4897-805E-650C80F43CA4}">
      <dgm:prSet/>
      <dgm:spPr/>
      <dgm:t>
        <a:bodyPr/>
        <a:lstStyle/>
        <a:p>
          <a:endParaRPr lang="en-US"/>
        </a:p>
      </dgm:t>
    </dgm:pt>
    <dgm:pt modelId="{7161EAA0-A931-4AA3-B0A0-EEC86E4CD9F9}" type="sibTrans" cxnId="{88A067BA-F5D8-4897-805E-650C80F43CA4}">
      <dgm:prSet/>
      <dgm:spPr/>
      <dgm:t>
        <a:bodyPr/>
        <a:lstStyle/>
        <a:p>
          <a:endParaRPr lang="en-US"/>
        </a:p>
      </dgm:t>
    </dgm:pt>
    <dgm:pt modelId="{D97779EF-4E6E-4193-8D68-C315B11C94AB}" type="pres">
      <dgm:prSet presAssocID="{AEA56D26-E5F0-4C16-96B4-8D57C66EABC6}" presName="compositeShape" presStyleCnt="0">
        <dgm:presLayoutVars>
          <dgm:dir/>
          <dgm:resizeHandles/>
        </dgm:presLayoutVars>
      </dgm:prSet>
      <dgm:spPr/>
    </dgm:pt>
    <dgm:pt modelId="{54F1FA86-87DC-4838-AB9F-EEB4AED15AC5}" type="pres">
      <dgm:prSet presAssocID="{AEA56D26-E5F0-4C16-96B4-8D57C66EABC6}" presName="pyramid" presStyleLbl="node1" presStyleIdx="0" presStyleCnt="1" custScaleX="245465">
        <dgm:style>
          <a:lnRef idx="1">
            <a:schemeClr val="accent4"/>
          </a:lnRef>
          <a:fillRef idx="3">
            <a:schemeClr val="accent4"/>
          </a:fillRef>
          <a:effectRef idx="2">
            <a:schemeClr val="accent4"/>
          </a:effectRef>
          <a:fontRef idx="minor">
            <a:schemeClr val="lt1"/>
          </a:fontRef>
        </dgm:style>
      </dgm:prSet>
      <dgm:spPr/>
    </dgm:pt>
    <dgm:pt modelId="{5B28A4B6-1967-4208-9E39-77BF91ABD138}" type="pres">
      <dgm:prSet presAssocID="{AEA56D26-E5F0-4C16-96B4-8D57C66EABC6}" presName="theList" presStyleCnt="0"/>
      <dgm:spPr/>
    </dgm:pt>
    <dgm:pt modelId="{CF10B93C-9C78-4CB3-B77F-86DC93FB4E81}" type="pres">
      <dgm:prSet presAssocID="{F5FAE3DA-F699-440F-9609-7CB896130402}" presName="aNode" presStyleLbl="fgAcc1" presStyleIdx="0" presStyleCnt="3" custScaleX="207334">
        <dgm:presLayoutVars>
          <dgm:bulletEnabled val="1"/>
        </dgm:presLayoutVars>
      </dgm:prSet>
      <dgm:spPr/>
      <dgm:t>
        <a:bodyPr/>
        <a:lstStyle/>
        <a:p>
          <a:endParaRPr lang="en-US"/>
        </a:p>
      </dgm:t>
    </dgm:pt>
    <dgm:pt modelId="{2216A1DB-2D04-4DAF-846D-7A7836AC2219}" type="pres">
      <dgm:prSet presAssocID="{F5FAE3DA-F699-440F-9609-7CB896130402}" presName="aSpace" presStyleCnt="0"/>
      <dgm:spPr/>
    </dgm:pt>
    <dgm:pt modelId="{536FC820-49C1-408F-92F3-7C6FA3D4D529}" type="pres">
      <dgm:prSet presAssocID="{EEC57CEB-BE10-43DC-A4D9-BEFAAEAF92B5}" presName="aNode" presStyleLbl="fgAcc1" presStyleIdx="1" presStyleCnt="3" custScaleX="221646">
        <dgm:presLayoutVars>
          <dgm:bulletEnabled val="1"/>
        </dgm:presLayoutVars>
      </dgm:prSet>
      <dgm:spPr/>
      <dgm:t>
        <a:bodyPr/>
        <a:lstStyle/>
        <a:p>
          <a:endParaRPr lang="en-US"/>
        </a:p>
      </dgm:t>
    </dgm:pt>
    <dgm:pt modelId="{0A0B7FAD-9163-4656-9BD6-EAD0770E88A9}" type="pres">
      <dgm:prSet presAssocID="{EEC57CEB-BE10-43DC-A4D9-BEFAAEAF92B5}" presName="aSpace" presStyleCnt="0"/>
      <dgm:spPr/>
    </dgm:pt>
    <dgm:pt modelId="{11C99577-3450-4FD5-BAA3-6CEEC9DFD3CF}" type="pres">
      <dgm:prSet presAssocID="{900B0FD0-CA18-4FA6-AA08-8BA79E7D3249}" presName="aNode" presStyleLbl="fgAcc1" presStyleIdx="2" presStyleCnt="3" custScaleX="223256" custLinFactNeighborX="805" custLinFactNeighborY="-17733">
        <dgm:presLayoutVars>
          <dgm:bulletEnabled val="1"/>
        </dgm:presLayoutVars>
      </dgm:prSet>
      <dgm:spPr/>
      <dgm:t>
        <a:bodyPr/>
        <a:lstStyle/>
        <a:p>
          <a:endParaRPr lang="en-US"/>
        </a:p>
      </dgm:t>
    </dgm:pt>
    <dgm:pt modelId="{3C84D8E4-55D6-4C24-B79E-7073B330590D}" type="pres">
      <dgm:prSet presAssocID="{900B0FD0-CA18-4FA6-AA08-8BA79E7D3249}" presName="aSpace" presStyleCnt="0"/>
      <dgm:spPr/>
    </dgm:pt>
  </dgm:ptLst>
  <dgm:cxnLst>
    <dgm:cxn modelId="{88A067BA-F5D8-4897-805E-650C80F43CA4}" srcId="{AEA56D26-E5F0-4C16-96B4-8D57C66EABC6}" destId="{900B0FD0-CA18-4FA6-AA08-8BA79E7D3249}" srcOrd="2" destOrd="0" parTransId="{8B989B05-E326-4DC2-9BDA-84E25D968FB0}" sibTransId="{7161EAA0-A931-4AA3-B0A0-EEC86E4CD9F9}"/>
    <dgm:cxn modelId="{B6E2FA5D-F4E3-4455-A488-45AF3FEA9B31}" type="presOf" srcId="{AEA56D26-E5F0-4C16-96B4-8D57C66EABC6}" destId="{D97779EF-4E6E-4193-8D68-C315B11C94AB}" srcOrd="0" destOrd="0" presId="urn:microsoft.com/office/officeart/2005/8/layout/pyramid2"/>
    <dgm:cxn modelId="{63E76426-EB40-4BF9-98C1-CE5EDEA0E03E}" type="presOf" srcId="{EEC57CEB-BE10-43DC-A4D9-BEFAAEAF92B5}" destId="{536FC820-49C1-408F-92F3-7C6FA3D4D529}" srcOrd="0" destOrd="0" presId="urn:microsoft.com/office/officeart/2005/8/layout/pyramid2"/>
    <dgm:cxn modelId="{98B294A7-B7DB-4A24-B3EC-00BBA242B8D7}" srcId="{AEA56D26-E5F0-4C16-96B4-8D57C66EABC6}" destId="{F5FAE3DA-F699-440F-9609-7CB896130402}" srcOrd="0" destOrd="0" parTransId="{9E140AB1-D8F4-4B82-858F-E37DBC542055}" sibTransId="{1A6CB33F-6143-47A3-A7E3-F9EC9A778105}"/>
    <dgm:cxn modelId="{E6CCEAA0-EB51-4140-8150-4FEACA5E103E}" type="presOf" srcId="{900B0FD0-CA18-4FA6-AA08-8BA79E7D3249}" destId="{11C99577-3450-4FD5-BAA3-6CEEC9DFD3CF}" srcOrd="0" destOrd="0" presId="urn:microsoft.com/office/officeart/2005/8/layout/pyramid2"/>
    <dgm:cxn modelId="{E560A8B0-2CAB-4644-ADC5-0A6AEAB2F40A}" type="presOf" srcId="{F5FAE3DA-F699-440F-9609-7CB896130402}" destId="{CF10B93C-9C78-4CB3-B77F-86DC93FB4E81}" srcOrd="0" destOrd="0" presId="urn:microsoft.com/office/officeart/2005/8/layout/pyramid2"/>
    <dgm:cxn modelId="{C899E7C5-D4D7-490F-9900-020C63513768}" srcId="{AEA56D26-E5F0-4C16-96B4-8D57C66EABC6}" destId="{EEC57CEB-BE10-43DC-A4D9-BEFAAEAF92B5}" srcOrd="1" destOrd="0" parTransId="{63E50B05-F487-44E3-8D7A-5865CA3A12FB}" sibTransId="{89E1A14C-4CB2-4CAD-BEF9-24DB2DAC3BC6}"/>
    <dgm:cxn modelId="{8CA0E670-3C21-465C-BBC7-129010242AFE}" type="presParOf" srcId="{D97779EF-4E6E-4193-8D68-C315B11C94AB}" destId="{54F1FA86-87DC-4838-AB9F-EEB4AED15AC5}" srcOrd="0" destOrd="0" presId="urn:microsoft.com/office/officeart/2005/8/layout/pyramid2"/>
    <dgm:cxn modelId="{10228CCC-8F47-40C5-BF36-F5A6DFCD364F}" type="presParOf" srcId="{D97779EF-4E6E-4193-8D68-C315B11C94AB}" destId="{5B28A4B6-1967-4208-9E39-77BF91ABD138}" srcOrd="1" destOrd="0" presId="urn:microsoft.com/office/officeart/2005/8/layout/pyramid2"/>
    <dgm:cxn modelId="{39943922-F6AC-400E-AB85-218BD3286892}" type="presParOf" srcId="{5B28A4B6-1967-4208-9E39-77BF91ABD138}" destId="{CF10B93C-9C78-4CB3-B77F-86DC93FB4E81}" srcOrd="0" destOrd="0" presId="urn:microsoft.com/office/officeart/2005/8/layout/pyramid2"/>
    <dgm:cxn modelId="{89132D14-C155-4583-BFA2-CFB32353E049}" type="presParOf" srcId="{5B28A4B6-1967-4208-9E39-77BF91ABD138}" destId="{2216A1DB-2D04-4DAF-846D-7A7836AC2219}" srcOrd="1" destOrd="0" presId="urn:microsoft.com/office/officeart/2005/8/layout/pyramid2"/>
    <dgm:cxn modelId="{AD5684CC-B9C4-4D85-A5F5-72A44734D191}" type="presParOf" srcId="{5B28A4B6-1967-4208-9E39-77BF91ABD138}" destId="{536FC820-49C1-408F-92F3-7C6FA3D4D529}" srcOrd="2" destOrd="0" presId="urn:microsoft.com/office/officeart/2005/8/layout/pyramid2"/>
    <dgm:cxn modelId="{69225BA1-7CB1-40EC-BBF9-0CFDE5D2C984}" type="presParOf" srcId="{5B28A4B6-1967-4208-9E39-77BF91ABD138}" destId="{0A0B7FAD-9163-4656-9BD6-EAD0770E88A9}" srcOrd="3" destOrd="0" presId="urn:microsoft.com/office/officeart/2005/8/layout/pyramid2"/>
    <dgm:cxn modelId="{C84B71A4-DBC6-42A5-A846-5CB1F85BB271}" type="presParOf" srcId="{5B28A4B6-1967-4208-9E39-77BF91ABD138}" destId="{11C99577-3450-4FD5-BAA3-6CEEC9DFD3CF}" srcOrd="4" destOrd="0" presId="urn:microsoft.com/office/officeart/2005/8/layout/pyramid2"/>
    <dgm:cxn modelId="{9183EDEA-0FA3-4392-88E8-72BA9CFAEA75}" type="presParOf" srcId="{5B28A4B6-1967-4208-9E39-77BF91ABD138}" destId="{3C84D8E4-55D6-4C24-B79E-7073B330590D}" srcOrd="5" destOrd="0" presId="urn:microsoft.com/office/officeart/2005/8/layout/pyramid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983A0FA9-F87C-47BD-9393-AA73B1F4F80F}" type="doc">
      <dgm:prSet loTypeId="urn:microsoft.com/office/officeart/2005/8/layout/cycle5" loCatId="cycle" qsTypeId="urn:microsoft.com/office/officeart/2005/8/quickstyle/3d7" qsCatId="3D" csTypeId="urn:microsoft.com/office/officeart/2005/8/colors/colorful2" csCatId="colorful" phldr="1"/>
      <dgm:spPr/>
      <dgm:t>
        <a:bodyPr/>
        <a:lstStyle/>
        <a:p>
          <a:endParaRPr lang="en-US"/>
        </a:p>
      </dgm:t>
    </dgm:pt>
    <dgm:pt modelId="{E5DE1CD0-76E8-4BC4-98C5-2A1AB164597C}">
      <dgm:prSet phldrT="[Text]"/>
      <dgm:spPr/>
      <dgm:t>
        <a:bodyPr/>
        <a:lstStyle/>
        <a:p>
          <a:r>
            <a:rPr lang="en-US" dirty="0" smtClean="0"/>
            <a:t>SPECIFIC </a:t>
          </a:r>
          <a:r>
            <a:rPr lang="fa-IR" dirty="0" smtClean="0"/>
            <a:t> قابل فهم </a:t>
          </a:r>
          <a:endParaRPr lang="en-US" dirty="0"/>
        </a:p>
      </dgm:t>
    </dgm:pt>
    <dgm:pt modelId="{6CA2D540-8157-4187-8132-40A3742B5EC3}" type="parTrans" cxnId="{CCBD30A3-7EDF-4191-BEBD-803F433ACEC1}">
      <dgm:prSet/>
      <dgm:spPr/>
      <dgm:t>
        <a:bodyPr/>
        <a:lstStyle/>
        <a:p>
          <a:endParaRPr lang="en-US"/>
        </a:p>
      </dgm:t>
    </dgm:pt>
    <dgm:pt modelId="{F103F1BA-427F-4F94-B33B-F8B0DB00CCCF}" type="sibTrans" cxnId="{CCBD30A3-7EDF-4191-BEBD-803F433ACEC1}">
      <dgm:prSet/>
      <dgm:spPr/>
      <dgm:t>
        <a:bodyPr/>
        <a:lstStyle/>
        <a:p>
          <a:endParaRPr lang="en-US"/>
        </a:p>
      </dgm:t>
    </dgm:pt>
    <dgm:pt modelId="{8452114A-022E-4FE7-905E-AF58A2619DD9}">
      <dgm:prSet phldrT="[Text]"/>
      <dgm:spPr/>
      <dgm:t>
        <a:bodyPr/>
        <a:lstStyle/>
        <a:p>
          <a:r>
            <a:rPr lang="en-US" dirty="0" smtClean="0"/>
            <a:t>MEASURABLE</a:t>
          </a:r>
          <a:r>
            <a:rPr lang="fa-IR" dirty="0" smtClean="0"/>
            <a:t> </a:t>
          </a:r>
        </a:p>
        <a:p>
          <a:r>
            <a:rPr lang="fa-IR" dirty="0" smtClean="0"/>
            <a:t>قابل اندازه گیری </a:t>
          </a:r>
          <a:endParaRPr lang="en-US" dirty="0"/>
        </a:p>
      </dgm:t>
    </dgm:pt>
    <dgm:pt modelId="{DB1589FE-FBFF-460E-B0B5-86A329BB7F3D}" type="parTrans" cxnId="{FA861B28-239D-4F99-9105-10964D5C8068}">
      <dgm:prSet/>
      <dgm:spPr/>
      <dgm:t>
        <a:bodyPr/>
        <a:lstStyle/>
        <a:p>
          <a:endParaRPr lang="en-US"/>
        </a:p>
      </dgm:t>
    </dgm:pt>
    <dgm:pt modelId="{A4C7949F-AC2F-4F68-BE01-302E358275AB}" type="sibTrans" cxnId="{FA861B28-239D-4F99-9105-10964D5C8068}">
      <dgm:prSet/>
      <dgm:spPr/>
      <dgm:t>
        <a:bodyPr/>
        <a:lstStyle/>
        <a:p>
          <a:endParaRPr lang="en-US"/>
        </a:p>
      </dgm:t>
    </dgm:pt>
    <dgm:pt modelId="{4EFB364C-DAAF-4D41-AC70-F662A5DFF80A}">
      <dgm:prSet phldrT="[Text]"/>
      <dgm:spPr/>
      <dgm:t>
        <a:bodyPr/>
        <a:lstStyle/>
        <a:p>
          <a:r>
            <a:rPr lang="en-US" dirty="0" smtClean="0"/>
            <a:t>ACHIEVABLE</a:t>
          </a:r>
          <a:endParaRPr lang="fa-IR" dirty="0" smtClean="0"/>
        </a:p>
        <a:p>
          <a:r>
            <a:rPr lang="fa-IR" dirty="0" smtClean="0"/>
            <a:t>دست یافتنی باشد </a:t>
          </a:r>
          <a:endParaRPr lang="en-US" dirty="0"/>
        </a:p>
      </dgm:t>
    </dgm:pt>
    <dgm:pt modelId="{5E0CEF38-C63E-4CF4-9537-ED98F5555FA9}" type="parTrans" cxnId="{9D32C626-304E-4275-91C7-BDF76352F21E}">
      <dgm:prSet/>
      <dgm:spPr/>
      <dgm:t>
        <a:bodyPr/>
        <a:lstStyle/>
        <a:p>
          <a:endParaRPr lang="en-US"/>
        </a:p>
      </dgm:t>
    </dgm:pt>
    <dgm:pt modelId="{9901CBB9-8F70-4FD8-ABBF-B074EA30D547}" type="sibTrans" cxnId="{9D32C626-304E-4275-91C7-BDF76352F21E}">
      <dgm:prSet/>
      <dgm:spPr/>
      <dgm:t>
        <a:bodyPr/>
        <a:lstStyle/>
        <a:p>
          <a:endParaRPr lang="en-US"/>
        </a:p>
      </dgm:t>
    </dgm:pt>
    <dgm:pt modelId="{48F82ED3-704E-4C85-8E65-705F480F3AF4}">
      <dgm:prSet phldrT="[Text]"/>
      <dgm:spPr/>
      <dgm:t>
        <a:bodyPr/>
        <a:lstStyle/>
        <a:p>
          <a:r>
            <a:rPr lang="en-US" dirty="0" smtClean="0"/>
            <a:t>RESULT ORIENTED</a:t>
          </a:r>
        </a:p>
        <a:p>
          <a:r>
            <a:rPr lang="fa-IR" dirty="0" smtClean="0"/>
            <a:t> نتیجه گرا </a:t>
          </a:r>
          <a:endParaRPr lang="en-US" dirty="0"/>
        </a:p>
      </dgm:t>
    </dgm:pt>
    <dgm:pt modelId="{02AD36D2-BC60-40A4-8294-BA2F0F520E01}" type="parTrans" cxnId="{3632830A-6CAD-4B98-B24B-E809B405D9B9}">
      <dgm:prSet/>
      <dgm:spPr/>
      <dgm:t>
        <a:bodyPr/>
        <a:lstStyle/>
        <a:p>
          <a:endParaRPr lang="en-US"/>
        </a:p>
      </dgm:t>
    </dgm:pt>
    <dgm:pt modelId="{1F9E7FE2-5B8E-40FC-95B6-E28AFEEC814A}" type="sibTrans" cxnId="{3632830A-6CAD-4B98-B24B-E809B405D9B9}">
      <dgm:prSet/>
      <dgm:spPr/>
      <dgm:t>
        <a:bodyPr/>
        <a:lstStyle/>
        <a:p>
          <a:endParaRPr lang="en-US"/>
        </a:p>
      </dgm:t>
    </dgm:pt>
    <dgm:pt modelId="{29BB3FAC-7B47-4FAA-A6E5-2BEC2454BED2}">
      <dgm:prSet phldrT="[Text]"/>
      <dgm:spPr/>
      <dgm:t>
        <a:bodyPr/>
        <a:lstStyle/>
        <a:p>
          <a:r>
            <a:rPr lang="en-US" dirty="0" smtClean="0"/>
            <a:t>TIME – DEAD LINE</a:t>
          </a:r>
        </a:p>
        <a:p>
          <a:r>
            <a:rPr lang="fa-IR" dirty="0" smtClean="0"/>
            <a:t> تاریخ مشخص داشته باشد </a:t>
          </a:r>
          <a:endParaRPr lang="en-US" dirty="0"/>
        </a:p>
      </dgm:t>
    </dgm:pt>
    <dgm:pt modelId="{809D2F7D-625A-4B8E-B156-D85C7A18112C}" type="parTrans" cxnId="{608AD8FA-8476-4B13-B600-C0142BA7B4C1}">
      <dgm:prSet/>
      <dgm:spPr/>
      <dgm:t>
        <a:bodyPr/>
        <a:lstStyle/>
        <a:p>
          <a:endParaRPr lang="en-US"/>
        </a:p>
      </dgm:t>
    </dgm:pt>
    <dgm:pt modelId="{9DEF625E-D8DA-4894-8000-6519075BBA1E}" type="sibTrans" cxnId="{608AD8FA-8476-4B13-B600-C0142BA7B4C1}">
      <dgm:prSet/>
      <dgm:spPr/>
      <dgm:t>
        <a:bodyPr/>
        <a:lstStyle/>
        <a:p>
          <a:endParaRPr lang="en-US"/>
        </a:p>
      </dgm:t>
    </dgm:pt>
    <dgm:pt modelId="{EF74AC0B-9DDB-42C5-B1DA-ECD064A697F6}" type="pres">
      <dgm:prSet presAssocID="{983A0FA9-F87C-47BD-9393-AA73B1F4F80F}" presName="cycle" presStyleCnt="0">
        <dgm:presLayoutVars>
          <dgm:dir/>
          <dgm:resizeHandles val="exact"/>
        </dgm:presLayoutVars>
      </dgm:prSet>
      <dgm:spPr/>
      <dgm:t>
        <a:bodyPr/>
        <a:lstStyle/>
        <a:p>
          <a:endParaRPr lang="en-US"/>
        </a:p>
      </dgm:t>
    </dgm:pt>
    <dgm:pt modelId="{10E197F3-325E-4641-9690-2E1298859A9C}" type="pres">
      <dgm:prSet presAssocID="{E5DE1CD0-76E8-4BC4-98C5-2A1AB164597C}" presName="node" presStyleLbl="node1" presStyleIdx="0" presStyleCnt="5">
        <dgm:presLayoutVars>
          <dgm:bulletEnabled val="1"/>
        </dgm:presLayoutVars>
      </dgm:prSet>
      <dgm:spPr/>
      <dgm:t>
        <a:bodyPr/>
        <a:lstStyle/>
        <a:p>
          <a:endParaRPr lang="en-US"/>
        </a:p>
      </dgm:t>
    </dgm:pt>
    <dgm:pt modelId="{56C1C59A-7EED-4A82-ACB8-698E0B13001F}" type="pres">
      <dgm:prSet presAssocID="{E5DE1CD0-76E8-4BC4-98C5-2A1AB164597C}" presName="spNode" presStyleCnt="0"/>
      <dgm:spPr/>
    </dgm:pt>
    <dgm:pt modelId="{97E613BF-CFE0-4F63-9C1F-01536BC4E4FE}" type="pres">
      <dgm:prSet presAssocID="{F103F1BA-427F-4F94-B33B-F8B0DB00CCCF}" presName="sibTrans" presStyleLbl="sibTrans1D1" presStyleIdx="0" presStyleCnt="5"/>
      <dgm:spPr/>
      <dgm:t>
        <a:bodyPr/>
        <a:lstStyle/>
        <a:p>
          <a:endParaRPr lang="en-US"/>
        </a:p>
      </dgm:t>
    </dgm:pt>
    <dgm:pt modelId="{F87B40DC-7DEF-4025-812A-08E1AE7040AC}" type="pres">
      <dgm:prSet presAssocID="{8452114A-022E-4FE7-905E-AF58A2619DD9}" presName="node" presStyleLbl="node1" presStyleIdx="1" presStyleCnt="5">
        <dgm:presLayoutVars>
          <dgm:bulletEnabled val="1"/>
        </dgm:presLayoutVars>
      </dgm:prSet>
      <dgm:spPr/>
      <dgm:t>
        <a:bodyPr/>
        <a:lstStyle/>
        <a:p>
          <a:endParaRPr lang="en-US"/>
        </a:p>
      </dgm:t>
    </dgm:pt>
    <dgm:pt modelId="{3849AF0D-80AC-4D71-9FB0-741067B3FAA9}" type="pres">
      <dgm:prSet presAssocID="{8452114A-022E-4FE7-905E-AF58A2619DD9}" presName="spNode" presStyleCnt="0"/>
      <dgm:spPr/>
    </dgm:pt>
    <dgm:pt modelId="{B10D9707-5B50-4A61-8BA8-E2C7844C237A}" type="pres">
      <dgm:prSet presAssocID="{A4C7949F-AC2F-4F68-BE01-302E358275AB}" presName="sibTrans" presStyleLbl="sibTrans1D1" presStyleIdx="1" presStyleCnt="5"/>
      <dgm:spPr/>
      <dgm:t>
        <a:bodyPr/>
        <a:lstStyle/>
        <a:p>
          <a:endParaRPr lang="en-US"/>
        </a:p>
      </dgm:t>
    </dgm:pt>
    <dgm:pt modelId="{4A8015D5-C317-4951-9D34-684E6598B71C}" type="pres">
      <dgm:prSet presAssocID="{4EFB364C-DAAF-4D41-AC70-F662A5DFF80A}" presName="node" presStyleLbl="node1" presStyleIdx="2" presStyleCnt="5">
        <dgm:presLayoutVars>
          <dgm:bulletEnabled val="1"/>
        </dgm:presLayoutVars>
      </dgm:prSet>
      <dgm:spPr/>
      <dgm:t>
        <a:bodyPr/>
        <a:lstStyle/>
        <a:p>
          <a:endParaRPr lang="en-US"/>
        </a:p>
      </dgm:t>
    </dgm:pt>
    <dgm:pt modelId="{55E6E958-0995-46D1-A39F-D40A8034C74E}" type="pres">
      <dgm:prSet presAssocID="{4EFB364C-DAAF-4D41-AC70-F662A5DFF80A}" presName="spNode" presStyleCnt="0"/>
      <dgm:spPr/>
    </dgm:pt>
    <dgm:pt modelId="{CF1E3A41-338C-4F3E-895D-23F989997DFF}" type="pres">
      <dgm:prSet presAssocID="{9901CBB9-8F70-4FD8-ABBF-B074EA30D547}" presName="sibTrans" presStyleLbl="sibTrans1D1" presStyleIdx="2" presStyleCnt="5"/>
      <dgm:spPr/>
      <dgm:t>
        <a:bodyPr/>
        <a:lstStyle/>
        <a:p>
          <a:endParaRPr lang="en-US"/>
        </a:p>
      </dgm:t>
    </dgm:pt>
    <dgm:pt modelId="{2CF68556-3B19-4788-814A-1FCBFF0FC5BF}" type="pres">
      <dgm:prSet presAssocID="{48F82ED3-704E-4C85-8E65-705F480F3AF4}" presName="node" presStyleLbl="node1" presStyleIdx="3" presStyleCnt="5">
        <dgm:presLayoutVars>
          <dgm:bulletEnabled val="1"/>
        </dgm:presLayoutVars>
      </dgm:prSet>
      <dgm:spPr/>
      <dgm:t>
        <a:bodyPr/>
        <a:lstStyle/>
        <a:p>
          <a:endParaRPr lang="en-US"/>
        </a:p>
      </dgm:t>
    </dgm:pt>
    <dgm:pt modelId="{ECA2F367-332E-49F0-87DB-CE7B4D6A4E5B}" type="pres">
      <dgm:prSet presAssocID="{48F82ED3-704E-4C85-8E65-705F480F3AF4}" presName="spNode" presStyleCnt="0"/>
      <dgm:spPr/>
    </dgm:pt>
    <dgm:pt modelId="{1C51F460-CC5C-4F71-A3C0-73CA175FF1EE}" type="pres">
      <dgm:prSet presAssocID="{1F9E7FE2-5B8E-40FC-95B6-E28AFEEC814A}" presName="sibTrans" presStyleLbl="sibTrans1D1" presStyleIdx="3" presStyleCnt="5"/>
      <dgm:spPr/>
      <dgm:t>
        <a:bodyPr/>
        <a:lstStyle/>
        <a:p>
          <a:endParaRPr lang="en-US"/>
        </a:p>
      </dgm:t>
    </dgm:pt>
    <dgm:pt modelId="{F0828EDA-F14F-4178-A81A-61CD6F67CF1D}" type="pres">
      <dgm:prSet presAssocID="{29BB3FAC-7B47-4FAA-A6E5-2BEC2454BED2}" presName="node" presStyleLbl="node1" presStyleIdx="4" presStyleCnt="5">
        <dgm:presLayoutVars>
          <dgm:bulletEnabled val="1"/>
        </dgm:presLayoutVars>
      </dgm:prSet>
      <dgm:spPr/>
      <dgm:t>
        <a:bodyPr/>
        <a:lstStyle/>
        <a:p>
          <a:endParaRPr lang="en-US"/>
        </a:p>
      </dgm:t>
    </dgm:pt>
    <dgm:pt modelId="{1E351DBC-D546-4AA2-97F3-B920E8269E27}" type="pres">
      <dgm:prSet presAssocID="{29BB3FAC-7B47-4FAA-A6E5-2BEC2454BED2}" presName="spNode" presStyleCnt="0"/>
      <dgm:spPr/>
    </dgm:pt>
    <dgm:pt modelId="{778955EA-9C43-442C-8C21-0F9BFC943B1D}" type="pres">
      <dgm:prSet presAssocID="{9DEF625E-D8DA-4894-8000-6519075BBA1E}" presName="sibTrans" presStyleLbl="sibTrans1D1" presStyleIdx="4" presStyleCnt="5"/>
      <dgm:spPr/>
      <dgm:t>
        <a:bodyPr/>
        <a:lstStyle/>
        <a:p>
          <a:endParaRPr lang="en-US"/>
        </a:p>
      </dgm:t>
    </dgm:pt>
  </dgm:ptLst>
  <dgm:cxnLst>
    <dgm:cxn modelId="{9D32C626-304E-4275-91C7-BDF76352F21E}" srcId="{983A0FA9-F87C-47BD-9393-AA73B1F4F80F}" destId="{4EFB364C-DAAF-4D41-AC70-F662A5DFF80A}" srcOrd="2" destOrd="0" parTransId="{5E0CEF38-C63E-4CF4-9537-ED98F5555FA9}" sibTransId="{9901CBB9-8F70-4FD8-ABBF-B074EA30D547}"/>
    <dgm:cxn modelId="{CCBD30A3-7EDF-4191-BEBD-803F433ACEC1}" srcId="{983A0FA9-F87C-47BD-9393-AA73B1F4F80F}" destId="{E5DE1CD0-76E8-4BC4-98C5-2A1AB164597C}" srcOrd="0" destOrd="0" parTransId="{6CA2D540-8157-4187-8132-40A3742B5EC3}" sibTransId="{F103F1BA-427F-4F94-B33B-F8B0DB00CCCF}"/>
    <dgm:cxn modelId="{E354DBD2-9761-4BEF-8D16-E3C76850F0F3}" type="presOf" srcId="{8452114A-022E-4FE7-905E-AF58A2619DD9}" destId="{F87B40DC-7DEF-4025-812A-08E1AE7040AC}" srcOrd="0" destOrd="0" presId="urn:microsoft.com/office/officeart/2005/8/layout/cycle5"/>
    <dgm:cxn modelId="{3446DACA-DA40-4135-BFB4-57DC799DDDED}" type="presOf" srcId="{48F82ED3-704E-4C85-8E65-705F480F3AF4}" destId="{2CF68556-3B19-4788-814A-1FCBFF0FC5BF}" srcOrd="0" destOrd="0" presId="urn:microsoft.com/office/officeart/2005/8/layout/cycle5"/>
    <dgm:cxn modelId="{81ABC6F6-7D71-41FF-BF2C-4A5F278BBA86}" type="presOf" srcId="{1F9E7FE2-5B8E-40FC-95B6-E28AFEEC814A}" destId="{1C51F460-CC5C-4F71-A3C0-73CA175FF1EE}" srcOrd="0" destOrd="0" presId="urn:microsoft.com/office/officeart/2005/8/layout/cycle5"/>
    <dgm:cxn modelId="{7C1EF1AA-8674-457F-97BE-CF7A6EA69CAF}" type="presOf" srcId="{E5DE1CD0-76E8-4BC4-98C5-2A1AB164597C}" destId="{10E197F3-325E-4641-9690-2E1298859A9C}" srcOrd="0" destOrd="0" presId="urn:microsoft.com/office/officeart/2005/8/layout/cycle5"/>
    <dgm:cxn modelId="{EEFA24B7-0653-4EAD-9710-F57051574614}" type="presOf" srcId="{A4C7949F-AC2F-4F68-BE01-302E358275AB}" destId="{B10D9707-5B50-4A61-8BA8-E2C7844C237A}" srcOrd="0" destOrd="0" presId="urn:microsoft.com/office/officeart/2005/8/layout/cycle5"/>
    <dgm:cxn modelId="{2632E74B-236C-4509-9DDE-982EF8EE7F1F}" type="presOf" srcId="{983A0FA9-F87C-47BD-9393-AA73B1F4F80F}" destId="{EF74AC0B-9DDB-42C5-B1DA-ECD064A697F6}" srcOrd="0" destOrd="0" presId="urn:microsoft.com/office/officeart/2005/8/layout/cycle5"/>
    <dgm:cxn modelId="{FA861B28-239D-4F99-9105-10964D5C8068}" srcId="{983A0FA9-F87C-47BD-9393-AA73B1F4F80F}" destId="{8452114A-022E-4FE7-905E-AF58A2619DD9}" srcOrd="1" destOrd="0" parTransId="{DB1589FE-FBFF-460E-B0B5-86A329BB7F3D}" sibTransId="{A4C7949F-AC2F-4F68-BE01-302E358275AB}"/>
    <dgm:cxn modelId="{80786FEB-62F2-4B5A-A023-C74D2EABDC7A}" type="presOf" srcId="{29BB3FAC-7B47-4FAA-A6E5-2BEC2454BED2}" destId="{F0828EDA-F14F-4178-A81A-61CD6F67CF1D}" srcOrd="0" destOrd="0" presId="urn:microsoft.com/office/officeart/2005/8/layout/cycle5"/>
    <dgm:cxn modelId="{3BE58ED4-CBCB-4368-8DEA-6B1E6EFF01A4}" type="presOf" srcId="{9901CBB9-8F70-4FD8-ABBF-B074EA30D547}" destId="{CF1E3A41-338C-4F3E-895D-23F989997DFF}" srcOrd="0" destOrd="0" presId="urn:microsoft.com/office/officeart/2005/8/layout/cycle5"/>
    <dgm:cxn modelId="{3632830A-6CAD-4B98-B24B-E809B405D9B9}" srcId="{983A0FA9-F87C-47BD-9393-AA73B1F4F80F}" destId="{48F82ED3-704E-4C85-8E65-705F480F3AF4}" srcOrd="3" destOrd="0" parTransId="{02AD36D2-BC60-40A4-8294-BA2F0F520E01}" sibTransId="{1F9E7FE2-5B8E-40FC-95B6-E28AFEEC814A}"/>
    <dgm:cxn modelId="{608AD8FA-8476-4B13-B600-C0142BA7B4C1}" srcId="{983A0FA9-F87C-47BD-9393-AA73B1F4F80F}" destId="{29BB3FAC-7B47-4FAA-A6E5-2BEC2454BED2}" srcOrd="4" destOrd="0" parTransId="{809D2F7D-625A-4B8E-B156-D85C7A18112C}" sibTransId="{9DEF625E-D8DA-4894-8000-6519075BBA1E}"/>
    <dgm:cxn modelId="{ED828D93-1914-4B4E-951A-02F934741E61}" type="presOf" srcId="{4EFB364C-DAAF-4D41-AC70-F662A5DFF80A}" destId="{4A8015D5-C317-4951-9D34-684E6598B71C}" srcOrd="0" destOrd="0" presId="urn:microsoft.com/office/officeart/2005/8/layout/cycle5"/>
    <dgm:cxn modelId="{11D14FE5-6770-4823-8939-98C2EF2BB777}" type="presOf" srcId="{F103F1BA-427F-4F94-B33B-F8B0DB00CCCF}" destId="{97E613BF-CFE0-4F63-9C1F-01536BC4E4FE}" srcOrd="0" destOrd="0" presId="urn:microsoft.com/office/officeart/2005/8/layout/cycle5"/>
    <dgm:cxn modelId="{BD69D914-879B-4932-B460-667987B85759}" type="presOf" srcId="{9DEF625E-D8DA-4894-8000-6519075BBA1E}" destId="{778955EA-9C43-442C-8C21-0F9BFC943B1D}" srcOrd="0" destOrd="0" presId="urn:microsoft.com/office/officeart/2005/8/layout/cycle5"/>
    <dgm:cxn modelId="{560B8C95-A7B2-4626-A21E-2D5C20D56725}" type="presParOf" srcId="{EF74AC0B-9DDB-42C5-B1DA-ECD064A697F6}" destId="{10E197F3-325E-4641-9690-2E1298859A9C}" srcOrd="0" destOrd="0" presId="urn:microsoft.com/office/officeart/2005/8/layout/cycle5"/>
    <dgm:cxn modelId="{C44C1308-A1A4-4578-9045-A625FB48FC3B}" type="presParOf" srcId="{EF74AC0B-9DDB-42C5-B1DA-ECD064A697F6}" destId="{56C1C59A-7EED-4A82-ACB8-698E0B13001F}" srcOrd="1" destOrd="0" presId="urn:microsoft.com/office/officeart/2005/8/layout/cycle5"/>
    <dgm:cxn modelId="{C42B06CC-60A8-4D8F-BB7A-2DE76BD42855}" type="presParOf" srcId="{EF74AC0B-9DDB-42C5-B1DA-ECD064A697F6}" destId="{97E613BF-CFE0-4F63-9C1F-01536BC4E4FE}" srcOrd="2" destOrd="0" presId="urn:microsoft.com/office/officeart/2005/8/layout/cycle5"/>
    <dgm:cxn modelId="{E8417A46-BDBB-4D10-80B6-0D247BE4740B}" type="presParOf" srcId="{EF74AC0B-9DDB-42C5-B1DA-ECD064A697F6}" destId="{F87B40DC-7DEF-4025-812A-08E1AE7040AC}" srcOrd="3" destOrd="0" presId="urn:microsoft.com/office/officeart/2005/8/layout/cycle5"/>
    <dgm:cxn modelId="{F56B6BC4-660D-4BA6-B030-685D927EADF1}" type="presParOf" srcId="{EF74AC0B-9DDB-42C5-B1DA-ECD064A697F6}" destId="{3849AF0D-80AC-4D71-9FB0-741067B3FAA9}" srcOrd="4" destOrd="0" presId="urn:microsoft.com/office/officeart/2005/8/layout/cycle5"/>
    <dgm:cxn modelId="{54A1F39F-B8BC-46CC-A6AB-139525EFA6FC}" type="presParOf" srcId="{EF74AC0B-9DDB-42C5-B1DA-ECD064A697F6}" destId="{B10D9707-5B50-4A61-8BA8-E2C7844C237A}" srcOrd="5" destOrd="0" presId="urn:microsoft.com/office/officeart/2005/8/layout/cycle5"/>
    <dgm:cxn modelId="{7620103C-1945-4ABA-AFA0-8E3A75B16CEB}" type="presParOf" srcId="{EF74AC0B-9DDB-42C5-B1DA-ECD064A697F6}" destId="{4A8015D5-C317-4951-9D34-684E6598B71C}" srcOrd="6" destOrd="0" presId="urn:microsoft.com/office/officeart/2005/8/layout/cycle5"/>
    <dgm:cxn modelId="{BCA63B04-5E1A-40DF-AD77-26D0F3899489}" type="presParOf" srcId="{EF74AC0B-9DDB-42C5-B1DA-ECD064A697F6}" destId="{55E6E958-0995-46D1-A39F-D40A8034C74E}" srcOrd="7" destOrd="0" presId="urn:microsoft.com/office/officeart/2005/8/layout/cycle5"/>
    <dgm:cxn modelId="{BD595949-F8C0-438C-A684-E360F2E54145}" type="presParOf" srcId="{EF74AC0B-9DDB-42C5-B1DA-ECD064A697F6}" destId="{CF1E3A41-338C-4F3E-895D-23F989997DFF}" srcOrd="8" destOrd="0" presId="urn:microsoft.com/office/officeart/2005/8/layout/cycle5"/>
    <dgm:cxn modelId="{021F8749-7958-4C28-B6FF-89FB33C21747}" type="presParOf" srcId="{EF74AC0B-9DDB-42C5-B1DA-ECD064A697F6}" destId="{2CF68556-3B19-4788-814A-1FCBFF0FC5BF}" srcOrd="9" destOrd="0" presId="urn:microsoft.com/office/officeart/2005/8/layout/cycle5"/>
    <dgm:cxn modelId="{A7C47B2C-CF6A-4AEF-AF62-65827951B49B}" type="presParOf" srcId="{EF74AC0B-9DDB-42C5-B1DA-ECD064A697F6}" destId="{ECA2F367-332E-49F0-87DB-CE7B4D6A4E5B}" srcOrd="10" destOrd="0" presId="urn:microsoft.com/office/officeart/2005/8/layout/cycle5"/>
    <dgm:cxn modelId="{F1AE6AEB-4D8D-4286-AD36-C57526AC4DE7}" type="presParOf" srcId="{EF74AC0B-9DDB-42C5-B1DA-ECD064A697F6}" destId="{1C51F460-CC5C-4F71-A3C0-73CA175FF1EE}" srcOrd="11" destOrd="0" presId="urn:microsoft.com/office/officeart/2005/8/layout/cycle5"/>
    <dgm:cxn modelId="{C9158B95-419A-4187-8D15-A944EE55F2D9}" type="presParOf" srcId="{EF74AC0B-9DDB-42C5-B1DA-ECD064A697F6}" destId="{F0828EDA-F14F-4178-A81A-61CD6F67CF1D}" srcOrd="12" destOrd="0" presId="urn:microsoft.com/office/officeart/2005/8/layout/cycle5"/>
    <dgm:cxn modelId="{ED2F5D5B-CEAA-449B-9DFA-9969B38AB827}" type="presParOf" srcId="{EF74AC0B-9DDB-42C5-B1DA-ECD064A697F6}" destId="{1E351DBC-D546-4AA2-97F3-B920E8269E27}" srcOrd="13" destOrd="0" presId="urn:microsoft.com/office/officeart/2005/8/layout/cycle5"/>
    <dgm:cxn modelId="{1F1CA1EE-A6F1-4B39-8C13-B86501F6BC16}" type="presParOf" srcId="{EF74AC0B-9DDB-42C5-B1DA-ECD064A697F6}" destId="{778955EA-9C43-442C-8C21-0F9BFC943B1D}" srcOrd="14" destOrd="0" presId="urn:microsoft.com/office/officeart/2005/8/layout/cycle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05E7EF29-BC37-4F89-8B40-8BF90EF9C377}" type="doc">
      <dgm:prSet loTypeId="urn:microsoft.com/office/officeart/2005/8/layout/chevron2" loCatId="list" qsTypeId="urn:microsoft.com/office/officeart/2005/8/quickstyle/simple1" qsCatId="simple" csTypeId="urn:microsoft.com/office/officeart/2005/8/colors/accent1_2" csCatId="accent1" phldr="1"/>
      <dgm:spPr/>
      <dgm:t>
        <a:bodyPr/>
        <a:lstStyle/>
        <a:p>
          <a:pPr rtl="1"/>
          <a:endParaRPr lang="fa-IR"/>
        </a:p>
      </dgm:t>
    </dgm:pt>
    <dgm:pt modelId="{137B7F0A-9331-412E-9CD8-4105DBEC7FB0}">
      <dgm:prSet phldrT="[Text]"/>
      <dgm:spPr/>
      <dgm:t>
        <a:bodyPr/>
        <a:lstStyle/>
        <a:p>
          <a:pPr rtl="1"/>
          <a:r>
            <a:rPr lang="fa-IR" dirty="0" smtClean="0"/>
            <a:t>1</a:t>
          </a:r>
          <a:endParaRPr lang="fa-IR" dirty="0"/>
        </a:p>
      </dgm:t>
    </dgm:pt>
    <dgm:pt modelId="{CDC775D9-A414-4C79-BD6B-76351DFC64EF}" type="parTrans" cxnId="{922A194B-14CB-4A8F-B8D4-4FFB1D977073}">
      <dgm:prSet/>
      <dgm:spPr/>
      <dgm:t>
        <a:bodyPr/>
        <a:lstStyle/>
        <a:p>
          <a:pPr rtl="1"/>
          <a:endParaRPr lang="fa-IR"/>
        </a:p>
      </dgm:t>
    </dgm:pt>
    <dgm:pt modelId="{4AA74DFA-C36F-42CE-B416-4534EB79A061}" type="sibTrans" cxnId="{922A194B-14CB-4A8F-B8D4-4FFB1D977073}">
      <dgm:prSet/>
      <dgm:spPr/>
      <dgm:t>
        <a:bodyPr/>
        <a:lstStyle/>
        <a:p>
          <a:pPr rtl="1"/>
          <a:endParaRPr lang="fa-IR"/>
        </a:p>
      </dgm:t>
    </dgm:pt>
    <dgm:pt modelId="{D7F81E22-1046-4FC3-B17E-297345EE8EC3}">
      <dgm:prSet phldrT="[Text]"/>
      <dgm:spPr/>
      <dgm:t>
        <a:bodyPr/>
        <a:lstStyle/>
        <a:p>
          <a:pPr rtl="1"/>
          <a:r>
            <a:rPr lang="fa-IR" dirty="0" smtClean="0"/>
            <a:t>2</a:t>
          </a:r>
          <a:endParaRPr lang="fa-IR" dirty="0"/>
        </a:p>
      </dgm:t>
    </dgm:pt>
    <dgm:pt modelId="{7378C7D5-F787-421F-AF85-7BA1E530D515}" type="parTrans" cxnId="{F32D8427-DCC4-4A4D-8950-6419342A8278}">
      <dgm:prSet/>
      <dgm:spPr/>
      <dgm:t>
        <a:bodyPr/>
        <a:lstStyle/>
        <a:p>
          <a:pPr rtl="1"/>
          <a:endParaRPr lang="fa-IR"/>
        </a:p>
      </dgm:t>
    </dgm:pt>
    <dgm:pt modelId="{225E1025-5C4F-430F-87EB-85878F075C3B}" type="sibTrans" cxnId="{F32D8427-DCC4-4A4D-8950-6419342A8278}">
      <dgm:prSet/>
      <dgm:spPr/>
      <dgm:t>
        <a:bodyPr/>
        <a:lstStyle/>
        <a:p>
          <a:pPr rtl="1"/>
          <a:endParaRPr lang="fa-IR"/>
        </a:p>
      </dgm:t>
    </dgm:pt>
    <dgm:pt modelId="{D4F91C9F-9793-4721-A03D-3C236BC8CF7E}">
      <dgm:prSet phldrT="[Text]" custT="1"/>
      <dgm:spPr>
        <a:solidFill>
          <a:srgbClr val="92D050">
            <a:alpha val="90000"/>
          </a:srgbClr>
        </a:solidFill>
      </dgm:spPr>
      <dgm:t>
        <a:bodyPr/>
        <a:lstStyle/>
        <a:p>
          <a:pPr rtl="1"/>
          <a:r>
            <a:rPr lang="fa-IR" sz="2400" dirty="0" smtClean="0"/>
            <a:t>يكپارچه عمودي رو به عقب    </a:t>
          </a:r>
          <a:r>
            <a:rPr lang="en-US" sz="2400" dirty="0" smtClean="0"/>
            <a:t> BACKWARD INTEGRATION </a:t>
          </a:r>
          <a:r>
            <a:rPr lang="fa-IR" sz="2400" dirty="0" smtClean="0"/>
            <a:t> </a:t>
          </a:r>
          <a:endParaRPr lang="fa-IR" sz="2400" dirty="0"/>
        </a:p>
      </dgm:t>
    </dgm:pt>
    <dgm:pt modelId="{4393E63A-397B-4BE9-8F02-7873DD1F5570}" type="parTrans" cxnId="{478F0F73-6C7E-4234-AEE3-363F38D0CD14}">
      <dgm:prSet/>
      <dgm:spPr/>
      <dgm:t>
        <a:bodyPr/>
        <a:lstStyle/>
        <a:p>
          <a:pPr rtl="1"/>
          <a:endParaRPr lang="fa-IR"/>
        </a:p>
      </dgm:t>
    </dgm:pt>
    <dgm:pt modelId="{B27A7A58-0828-4DD2-9A89-63F3A8AF54AA}" type="sibTrans" cxnId="{478F0F73-6C7E-4234-AEE3-363F38D0CD14}">
      <dgm:prSet/>
      <dgm:spPr/>
      <dgm:t>
        <a:bodyPr/>
        <a:lstStyle/>
        <a:p>
          <a:pPr rtl="1"/>
          <a:endParaRPr lang="fa-IR"/>
        </a:p>
      </dgm:t>
    </dgm:pt>
    <dgm:pt modelId="{7EF1D648-ED30-4A9A-87C1-732A845F5E81}">
      <dgm:prSet phldrT="[Text]"/>
      <dgm:spPr/>
      <dgm:t>
        <a:bodyPr/>
        <a:lstStyle/>
        <a:p>
          <a:pPr rtl="1"/>
          <a:r>
            <a:rPr lang="fa-IR" dirty="0" smtClean="0"/>
            <a:t>3</a:t>
          </a:r>
          <a:endParaRPr lang="fa-IR" dirty="0"/>
        </a:p>
      </dgm:t>
    </dgm:pt>
    <dgm:pt modelId="{26020DEB-AAE8-4F74-B32F-4AB035557A38}" type="parTrans" cxnId="{BF5C9CD3-9531-4681-8F38-DEDB97425504}">
      <dgm:prSet/>
      <dgm:spPr/>
      <dgm:t>
        <a:bodyPr/>
        <a:lstStyle/>
        <a:p>
          <a:pPr rtl="1"/>
          <a:endParaRPr lang="fa-IR"/>
        </a:p>
      </dgm:t>
    </dgm:pt>
    <dgm:pt modelId="{9DC6B064-0B7D-45A9-9D5B-0FC981BDD658}" type="sibTrans" cxnId="{BF5C9CD3-9531-4681-8F38-DEDB97425504}">
      <dgm:prSet/>
      <dgm:spPr/>
      <dgm:t>
        <a:bodyPr/>
        <a:lstStyle/>
        <a:p>
          <a:pPr rtl="1"/>
          <a:endParaRPr lang="fa-IR"/>
        </a:p>
      </dgm:t>
    </dgm:pt>
    <dgm:pt modelId="{2374FFA3-6C59-476E-8536-6D6B15A0CCD3}">
      <dgm:prSet phldrT="[Text]" custT="1"/>
      <dgm:spPr>
        <a:solidFill>
          <a:srgbClr val="FF00FF">
            <a:alpha val="89804"/>
          </a:srgbClr>
        </a:solidFill>
      </dgm:spPr>
      <dgm:t>
        <a:bodyPr/>
        <a:lstStyle/>
        <a:p>
          <a:pPr rtl="1"/>
          <a:r>
            <a:rPr lang="fa-IR" sz="2400" dirty="0" smtClean="0"/>
            <a:t>يكپارچه افقي                 </a:t>
          </a:r>
          <a:r>
            <a:rPr lang="en-US" sz="2400" dirty="0" smtClean="0"/>
            <a:t>HORIZONTAL INTEGRATION</a:t>
          </a:r>
          <a:r>
            <a:rPr lang="fa-IR" sz="2400" dirty="0" smtClean="0"/>
            <a:t> </a:t>
          </a:r>
          <a:endParaRPr lang="fa-IR" sz="2400" dirty="0"/>
        </a:p>
      </dgm:t>
    </dgm:pt>
    <dgm:pt modelId="{4F5B847E-4DDB-48D7-8D98-AF1A1EC24931}" type="parTrans" cxnId="{E7A03B1D-476E-41AE-BE4F-F1A4DCF30AAD}">
      <dgm:prSet/>
      <dgm:spPr/>
      <dgm:t>
        <a:bodyPr/>
        <a:lstStyle/>
        <a:p>
          <a:pPr rtl="1"/>
          <a:endParaRPr lang="fa-IR"/>
        </a:p>
      </dgm:t>
    </dgm:pt>
    <dgm:pt modelId="{9D4C92F5-D673-4794-8C0E-4167BF562ECE}" type="sibTrans" cxnId="{E7A03B1D-476E-41AE-BE4F-F1A4DCF30AAD}">
      <dgm:prSet/>
      <dgm:spPr/>
      <dgm:t>
        <a:bodyPr/>
        <a:lstStyle/>
        <a:p>
          <a:pPr rtl="1"/>
          <a:endParaRPr lang="fa-IR"/>
        </a:p>
      </dgm:t>
    </dgm:pt>
    <dgm:pt modelId="{F6192301-26C9-4299-8423-09F2A6492AF9}">
      <dgm:prSet custT="1"/>
      <dgm:spPr>
        <a:solidFill>
          <a:srgbClr val="FFFF66">
            <a:alpha val="90000"/>
          </a:srgbClr>
        </a:solidFill>
      </dgm:spPr>
      <dgm:t>
        <a:bodyPr/>
        <a:lstStyle/>
        <a:p>
          <a:pPr rtl="1"/>
          <a:r>
            <a:rPr lang="fa-IR" sz="2400" dirty="0" smtClean="0"/>
            <a:t>يكپارچه عمودي رو به جلو    </a:t>
          </a:r>
          <a:r>
            <a:rPr lang="en-US" sz="2400" dirty="0" smtClean="0"/>
            <a:t>FORWARD INTEGRATION </a:t>
          </a:r>
          <a:endParaRPr lang="fa-IR" sz="2400" dirty="0"/>
        </a:p>
      </dgm:t>
    </dgm:pt>
    <dgm:pt modelId="{7882395E-F7B2-4201-9015-FF561A3E6065}" type="parTrans" cxnId="{673E58C5-2AB2-47DB-96F2-C409C2C71ADF}">
      <dgm:prSet/>
      <dgm:spPr/>
      <dgm:t>
        <a:bodyPr/>
        <a:lstStyle/>
        <a:p>
          <a:pPr rtl="1"/>
          <a:endParaRPr lang="fa-IR"/>
        </a:p>
      </dgm:t>
    </dgm:pt>
    <dgm:pt modelId="{327F9E8E-A580-4692-AA43-CD43B0C5EE3B}" type="sibTrans" cxnId="{673E58C5-2AB2-47DB-96F2-C409C2C71ADF}">
      <dgm:prSet/>
      <dgm:spPr/>
      <dgm:t>
        <a:bodyPr/>
        <a:lstStyle/>
        <a:p>
          <a:pPr rtl="1"/>
          <a:endParaRPr lang="fa-IR"/>
        </a:p>
      </dgm:t>
    </dgm:pt>
    <dgm:pt modelId="{7864F06C-7A31-4078-8711-D15AB33EA116}">
      <dgm:prSet phldrT="[Text]"/>
      <dgm:spPr>
        <a:solidFill>
          <a:srgbClr val="92D050">
            <a:alpha val="90000"/>
          </a:srgbClr>
        </a:solidFill>
      </dgm:spPr>
      <dgm:t>
        <a:bodyPr/>
        <a:lstStyle/>
        <a:p>
          <a:pPr rtl="1"/>
          <a:r>
            <a:rPr lang="fa-IR" sz="3100" dirty="0" smtClean="0"/>
            <a:t>  </a:t>
          </a:r>
          <a:endParaRPr lang="fa-IR" sz="3100" dirty="0"/>
        </a:p>
      </dgm:t>
    </dgm:pt>
    <dgm:pt modelId="{EC45438A-AEFD-411D-9A6C-935C2AD23538}" type="sibTrans" cxnId="{2F0E86FF-A9AE-4F81-8E1D-9789E6A7420E}">
      <dgm:prSet/>
      <dgm:spPr/>
      <dgm:t>
        <a:bodyPr/>
        <a:lstStyle/>
        <a:p>
          <a:pPr rtl="1"/>
          <a:endParaRPr lang="fa-IR"/>
        </a:p>
      </dgm:t>
    </dgm:pt>
    <dgm:pt modelId="{5451EBCD-A30F-40BC-BEF6-4CEB66B75656}" type="parTrans" cxnId="{2F0E86FF-A9AE-4F81-8E1D-9789E6A7420E}">
      <dgm:prSet/>
      <dgm:spPr/>
      <dgm:t>
        <a:bodyPr/>
        <a:lstStyle/>
        <a:p>
          <a:pPr rtl="1"/>
          <a:endParaRPr lang="fa-IR"/>
        </a:p>
      </dgm:t>
    </dgm:pt>
    <dgm:pt modelId="{AB904C00-0DC2-42FF-8B77-2BC1B59A7AA9}" type="pres">
      <dgm:prSet presAssocID="{05E7EF29-BC37-4F89-8B40-8BF90EF9C377}" presName="linearFlow" presStyleCnt="0">
        <dgm:presLayoutVars>
          <dgm:dir/>
          <dgm:animLvl val="lvl"/>
          <dgm:resizeHandles val="exact"/>
        </dgm:presLayoutVars>
      </dgm:prSet>
      <dgm:spPr/>
      <dgm:t>
        <a:bodyPr/>
        <a:lstStyle/>
        <a:p>
          <a:pPr rtl="1"/>
          <a:endParaRPr lang="fa-IR"/>
        </a:p>
      </dgm:t>
    </dgm:pt>
    <dgm:pt modelId="{6345A2A9-EEDC-4924-83F6-960FE32BABC5}" type="pres">
      <dgm:prSet presAssocID="{137B7F0A-9331-412E-9CD8-4105DBEC7FB0}" presName="composite" presStyleCnt="0"/>
      <dgm:spPr/>
    </dgm:pt>
    <dgm:pt modelId="{865CD157-3897-4BFF-B3C6-362AFB9D4A8B}" type="pres">
      <dgm:prSet presAssocID="{137B7F0A-9331-412E-9CD8-4105DBEC7FB0}" presName="parentText" presStyleLbl="alignNode1" presStyleIdx="0" presStyleCnt="3">
        <dgm:presLayoutVars>
          <dgm:chMax val="1"/>
          <dgm:bulletEnabled val="1"/>
        </dgm:presLayoutVars>
      </dgm:prSet>
      <dgm:spPr/>
      <dgm:t>
        <a:bodyPr/>
        <a:lstStyle/>
        <a:p>
          <a:pPr rtl="1"/>
          <a:endParaRPr lang="fa-IR"/>
        </a:p>
      </dgm:t>
    </dgm:pt>
    <dgm:pt modelId="{B7015E55-3BB4-4E33-8742-AFA626263221}" type="pres">
      <dgm:prSet presAssocID="{137B7F0A-9331-412E-9CD8-4105DBEC7FB0}" presName="descendantText" presStyleLbl="alignAcc1" presStyleIdx="0" presStyleCnt="3" custScaleY="100000">
        <dgm:presLayoutVars>
          <dgm:bulletEnabled val="1"/>
        </dgm:presLayoutVars>
      </dgm:prSet>
      <dgm:spPr/>
      <dgm:t>
        <a:bodyPr/>
        <a:lstStyle/>
        <a:p>
          <a:pPr rtl="1"/>
          <a:endParaRPr lang="fa-IR"/>
        </a:p>
      </dgm:t>
    </dgm:pt>
    <dgm:pt modelId="{1CD8CCAD-FFAA-45C9-81B9-EBA90DBA2F25}" type="pres">
      <dgm:prSet presAssocID="{4AA74DFA-C36F-42CE-B416-4534EB79A061}" presName="sp" presStyleCnt="0"/>
      <dgm:spPr/>
    </dgm:pt>
    <dgm:pt modelId="{FD2E9D60-55F0-47FD-9971-38C9EE188C34}" type="pres">
      <dgm:prSet presAssocID="{D7F81E22-1046-4FC3-B17E-297345EE8EC3}" presName="composite" presStyleCnt="0"/>
      <dgm:spPr/>
    </dgm:pt>
    <dgm:pt modelId="{85A7E84F-279E-4E1D-BDA6-26109896ADF9}" type="pres">
      <dgm:prSet presAssocID="{D7F81E22-1046-4FC3-B17E-297345EE8EC3}" presName="parentText" presStyleLbl="alignNode1" presStyleIdx="1" presStyleCnt="3">
        <dgm:presLayoutVars>
          <dgm:chMax val="1"/>
          <dgm:bulletEnabled val="1"/>
        </dgm:presLayoutVars>
      </dgm:prSet>
      <dgm:spPr/>
      <dgm:t>
        <a:bodyPr/>
        <a:lstStyle/>
        <a:p>
          <a:pPr rtl="1"/>
          <a:endParaRPr lang="fa-IR"/>
        </a:p>
      </dgm:t>
    </dgm:pt>
    <dgm:pt modelId="{0AED7970-93B4-4BA7-982E-B13D50F4236F}" type="pres">
      <dgm:prSet presAssocID="{D7F81E22-1046-4FC3-B17E-297345EE8EC3}" presName="descendantText" presStyleLbl="alignAcc1" presStyleIdx="1" presStyleCnt="3" custLinFactNeighborX="491" custLinFactNeighborY="6901">
        <dgm:presLayoutVars>
          <dgm:bulletEnabled val="1"/>
        </dgm:presLayoutVars>
      </dgm:prSet>
      <dgm:spPr/>
      <dgm:t>
        <a:bodyPr/>
        <a:lstStyle/>
        <a:p>
          <a:pPr rtl="1"/>
          <a:endParaRPr lang="fa-IR"/>
        </a:p>
      </dgm:t>
    </dgm:pt>
    <dgm:pt modelId="{BDEB8A5B-900B-489C-803A-BA255EE301D1}" type="pres">
      <dgm:prSet presAssocID="{225E1025-5C4F-430F-87EB-85878F075C3B}" presName="sp" presStyleCnt="0"/>
      <dgm:spPr/>
    </dgm:pt>
    <dgm:pt modelId="{AAFAF9CF-DAAB-4716-9938-5EEEF0C81CFD}" type="pres">
      <dgm:prSet presAssocID="{7EF1D648-ED30-4A9A-87C1-732A845F5E81}" presName="composite" presStyleCnt="0"/>
      <dgm:spPr/>
    </dgm:pt>
    <dgm:pt modelId="{FC1C5416-3029-4CAD-8EF3-A201840C6E6D}" type="pres">
      <dgm:prSet presAssocID="{7EF1D648-ED30-4A9A-87C1-732A845F5E81}" presName="parentText" presStyleLbl="alignNode1" presStyleIdx="2" presStyleCnt="3">
        <dgm:presLayoutVars>
          <dgm:chMax val="1"/>
          <dgm:bulletEnabled val="1"/>
        </dgm:presLayoutVars>
      </dgm:prSet>
      <dgm:spPr/>
      <dgm:t>
        <a:bodyPr/>
        <a:lstStyle/>
        <a:p>
          <a:pPr rtl="1"/>
          <a:endParaRPr lang="fa-IR"/>
        </a:p>
      </dgm:t>
    </dgm:pt>
    <dgm:pt modelId="{BA05AD28-7A2D-4E82-9F5E-AADD6DF0AC3B}" type="pres">
      <dgm:prSet presAssocID="{7EF1D648-ED30-4A9A-87C1-732A845F5E81}" presName="descendantText" presStyleLbl="alignAcc1" presStyleIdx="2" presStyleCnt="3" custLinFactNeighborX="-1391" custLinFactNeighborY="-15985">
        <dgm:presLayoutVars>
          <dgm:bulletEnabled val="1"/>
        </dgm:presLayoutVars>
      </dgm:prSet>
      <dgm:spPr/>
      <dgm:t>
        <a:bodyPr/>
        <a:lstStyle/>
        <a:p>
          <a:pPr rtl="1"/>
          <a:endParaRPr lang="fa-IR"/>
        </a:p>
      </dgm:t>
    </dgm:pt>
  </dgm:ptLst>
  <dgm:cxnLst>
    <dgm:cxn modelId="{E158C6FF-A6F5-4997-9982-D5E5D5F7F53E}" type="presOf" srcId="{D7F81E22-1046-4FC3-B17E-297345EE8EC3}" destId="{85A7E84F-279E-4E1D-BDA6-26109896ADF9}" srcOrd="0" destOrd="0" presId="urn:microsoft.com/office/officeart/2005/8/layout/chevron2"/>
    <dgm:cxn modelId="{263F51D9-E609-4E7F-BF89-5E9AC6D17D7B}" type="presOf" srcId="{7864F06C-7A31-4078-8711-D15AB33EA116}" destId="{0AED7970-93B4-4BA7-982E-B13D50F4236F}" srcOrd="0" destOrd="1" presId="urn:microsoft.com/office/officeart/2005/8/layout/chevron2"/>
    <dgm:cxn modelId="{478F0F73-6C7E-4234-AEE3-363F38D0CD14}" srcId="{D7F81E22-1046-4FC3-B17E-297345EE8EC3}" destId="{D4F91C9F-9793-4721-A03D-3C236BC8CF7E}" srcOrd="0" destOrd="0" parTransId="{4393E63A-397B-4BE9-8F02-7873DD1F5570}" sibTransId="{B27A7A58-0828-4DD2-9A89-63F3A8AF54AA}"/>
    <dgm:cxn modelId="{673E58C5-2AB2-47DB-96F2-C409C2C71ADF}" srcId="{137B7F0A-9331-412E-9CD8-4105DBEC7FB0}" destId="{F6192301-26C9-4299-8423-09F2A6492AF9}" srcOrd="0" destOrd="0" parTransId="{7882395E-F7B2-4201-9015-FF561A3E6065}" sibTransId="{327F9E8E-A580-4692-AA43-CD43B0C5EE3B}"/>
    <dgm:cxn modelId="{8564DBA5-CD38-4547-B9B6-9C47B9C325A8}" type="presOf" srcId="{D4F91C9F-9793-4721-A03D-3C236BC8CF7E}" destId="{0AED7970-93B4-4BA7-982E-B13D50F4236F}" srcOrd="0" destOrd="0" presId="urn:microsoft.com/office/officeart/2005/8/layout/chevron2"/>
    <dgm:cxn modelId="{2F0E86FF-A9AE-4F81-8E1D-9789E6A7420E}" srcId="{D7F81E22-1046-4FC3-B17E-297345EE8EC3}" destId="{7864F06C-7A31-4078-8711-D15AB33EA116}" srcOrd="1" destOrd="0" parTransId="{5451EBCD-A30F-40BC-BEF6-4CEB66B75656}" sibTransId="{EC45438A-AEFD-411D-9A6C-935C2AD23538}"/>
    <dgm:cxn modelId="{1DA2B0A4-F2BE-4A1C-9E18-17ACC59EE372}" type="presOf" srcId="{7EF1D648-ED30-4A9A-87C1-732A845F5E81}" destId="{FC1C5416-3029-4CAD-8EF3-A201840C6E6D}" srcOrd="0" destOrd="0" presId="urn:microsoft.com/office/officeart/2005/8/layout/chevron2"/>
    <dgm:cxn modelId="{922A194B-14CB-4A8F-B8D4-4FFB1D977073}" srcId="{05E7EF29-BC37-4F89-8B40-8BF90EF9C377}" destId="{137B7F0A-9331-412E-9CD8-4105DBEC7FB0}" srcOrd="0" destOrd="0" parTransId="{CDC775D9-A414-4C79-BD6B-76351DFC64EF}" sibTransId="{4AA74DFA-C36F-42CE-B416-4534EB79A061}"/>
    <dgm:cxn modelId="{BF5C9CD3-9531-4681-8F38-DEDB97425504}" srcId="{05E7EF29-BC37-4F89-8B40-8BF90EF9C377}" destId="{7EF1D648-ED30-4A9A-87C1-732A845F5E81}" srcOrd="2" destOrd="0" parTransId="{26020DEB-AAE8-4F74-B32F-4AB035557A38}" sibTransId="{9DC6B064-0B7D-45A9-9D5B-0FC981BDD658}"/>
    <dgm:cxn modelId="{F32D8427-DCC4-4A4D-8950-6419342A8278}" srcId="{05E7EF29-BC37-4F89-8B40-8BF90EF9C377}" destId="{D7F81E22-1046-4FC3-B17E-297345EE8EC3}" srcOrd="1" destOrd="0" parTransId="{7378C7D5-F787-421F-AF85-7BA1E530D515}" sibTransId="{225E1025-5C4F-430F-87EB-85878F075C3B}"/>
    <dgm:cxn modelId="{E7A03B1D-476E-41AE-BE4F-F1A4DCF30AAD}" srcId="{7EF1D648-ED30-4A9A-87C1-732A845F5E81}" destId="{2374FFA3-6C59-476E-8536-6D6B15A0CCD3}" srcOrd="0" destOrd="0" parTransId="{4F5B847E-4DDB-48D7-8D98-AF1A1EC24931}" sibTransId="{9D4C92F5-D673-4794-8C0E-4167BF562ECE}"/>
    <dgm:cxn modelId="{F0324FEF-62F3-473B-B17A-124505D9AD46}" type="presOf" srcId="{F6192301-26C9-4299-8423-09F2A6492AF9}" destId="{B7015E55-3BB4-4E33-8742-AFA626263221}" srcOrd="0" destOrd="0" presId="urn:microsoft.com/office/officeart/2005/8/layout/chevron2"/>
    <dgm:cxn modelId="{F8E95610-B728-498D-B49E-870A3703EB77}" type="presOf" srcId="{137B7F0A-9331-412E-9CD8-4105DBEC7FB0}" destId="{865CD157-3897-4BFF-B3C6-362AFB9D4A8B}" srcOrd="0" destOrd="0" presId="urn:microsoft.com/office/officeart/2005/8/layout/chevron2"/>
    <dgm:cxn modelId="{864C3104-7DFF-4D0D-98A7-2751772F53E4}" type="presOf" srcId="{2374FFA3-6C59-476E-8536-6D6B15A0CCD3}" destId="{BA05AD28-7A2D-4E82-9F5E-AADD6DF0AC3B}" srcOrd="0" destOrd="0" presId="urn:microsoft.com/office/officeart/2005/8/layout/chevron2"/>
    <dgm:cxn modelId="{6DC0AB65-2012-458D-BFE8-88CAF309290D}" type="presOf" srcId="{05E7EF29-BC37-4F89-8B40-8BF90EF9C377}" destId="{AB904C00-0DC2-42FF-8B77-2BC1B59A7AA9}" srcOrd="0" destOrd="0" presId="urn:microsoft.com/office/officeart/2005/8/layout/chevron2"/>
    <dgm:cxn modelId="{F3F01DE0-47E9-4710-BF66-5D401C0F6605}" type="presParOf" srcId="{AB904C00-0DC2-42FF-8B77-2BC1B59A7AA9}" destId="{6345A2A9-EEDC-4924-83F6-960FE32BABC5}" srcOrd="0" destOrd="0" presId="urn:microsoft.com/office/officeart/2005/8/layout/chevron2"/>
    <dgm:cxn modelId="{C9A08C2F-2A01-44BC-8FF0-C9AE5A038E2E}" type="presParOf" srcId="{6345A2A9-EEDC-4924-83F6-960FE32BABC5}" destId="{865CD157-3897-4BFF-B3C6-362AFB9D4A8B}" srcOrd="0" destOrd="0" presId="urn:microsoft.com/office/officeart/2005/8/layout/chevron2"/>
    <dgm:cxn modelId="{03D89139-2213-4111-80C9-D2722153EF85}" type="presParOf" srcId="{6345A2A9-EEDC-4924-83F6-960FE32BABC5}" destId="{B7015E55-3BB4-4E33-8742-AFA626263221}" srcOrd="1" destOrd="0" presId="urn:microsoft.com/office/officeart/2005/8/layout/chevron2"/>
    <dgm:cxn modelId="{38FF6E40-7969-47A3-AFD4-2F8FF5038295}" type="presParOf" srcId="{AB904C00-0DC2-42FF-8B77-2BC1B59A7AA9}" destId="{1CD8CCAD-FFAA-45C9-81B9-EBA90DBA2F25}" srcOrd="1" destOrd="0" presId="urn:microsoft.com/office/officeart/2005/8/layout/chevron2"/>
    <dgm:cxn modelId="{A30E38B3-B024-4632-8715-D38DB872060E}" type="presParOf" srcId="{AB904C00-0DC2-42FF-8B77-2BC1B59A7AA9}" destId="{FD2E9D60-55F0-47FD-9971-38C9EE188C34}" srcOrd="2" destOrd="0" presId="urn:microsoft.com/office/officeart/2005/8/layout/chevron2"/>
    <dgm:cxn modelId="{635BCEB1-0E17-4B9F-96E0-B2474DC608B6}" type="presParOf" srcId="{FD2E9D60-55F0-47FD-9971-38C9EE188C34}" destId="{85A7E84F-279E-4E1D-BDA6-26109896ADF9}" srcOrd="0" destOrd="0" presId="urn:microsoft.com/office/officeart/2005/8/layout/chevron2"/>
    <dgm:cxn modelId="{9A935C74-60D0-49C6-8366-3550E2551665}" type="presParOf" srcId="{FD2E9D60-55F0-47FD-9971-38C9EE188C34}" destId="{0AED7970-93B4-4BA7-982E-B13D50F4236F}" srcOrd="1" destOrd="0" presId="urn:microsoft.com/office/officeart/2005/8/layout/chevron2"/>
    <dgm:cxn modelId="{378C7592-515A-48D6-9222-E57360B46CFF}" type="presParOf" srcId="{AB904C00-0DC2-42FF-8B77-2BC1B59A7AA9}" destId="{BDEB8A5B-900B-489C-803A-BA255EE301D1}" srcOrd="3" destOrd="0" presId="urn:microsoft.com/office/officeart/2005/8/layout/chevron2"/>
    <dgm:cxn modelId="{052C64FD-A85F-4FDB-9F17-D575F0BA8A4F}" type="presParOf" srcId="{AB904C00-0DC2-42FF-8B77-2BC1B59A7AA9}" destId="{AAFAF9CF-DAAB-4716-9938-5EEEF0C81CFD}" srcOrd="4" destOrd="0" presId="urn:microsoft.com/office/officeart/2005/8/layout/chevron2"/>
    <dgm:cxn modelId="{C8CD7405-F216-4BC9-AA62-E33D3AF35592}" type="presParOf" srcId="{AAFAF9CF-DAAB-4716-9938-5EEEF0C81CFD}" destId="{FC1C5416-3029-4CAD-8EF3-A201840C6E6D}" srcOrd="0" destOrd="0" presId="urn:microsoft.com/office/officeart/2005/8/layout/chevron2"/>
    <dgm:cxn modelId="{40342CD9-2F07-480B-A560-72B0042873D8}" type="presParOf" srcId="{AAFAF9CF-DAAB-4716-9938-5EEEF0C81CFD}" destId="{BA05AD28-7A2D-4E82-9F5E-AADD6DF0AC3B}" srcOrd="1" destOrd="0" presId="urn:microsoft.com/office/officeart/2005/8/layout/chevron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5BCBFF3-1C82-4658-B450-E81AD9B008C1}">
      <dsp:nvSpPr>
        <dsp:cNvPr id="0" name=""/>
        <dsp:cNvSpPr/>
      </dsp:nvSpPr>
      <dsp:spPr>
        <a:xfrm>
          <a:off x="0" y="0"/>
          <a:ext cx="3005551" cy="3312368"/>
        </a:xfrm>
        <a:prstGeom prst="triangle">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AB422FC4-D8DC-484B-8608-92799015B8C4}">
      <dsp:nvSpPr>
        <dsp:cNvPr id="0" name=""/>
        <dsp:cNvSpPr/>
      </dsp:nvSpPr>
      <dsp:spPr>
        <a:xfrm>
          <a:off x="1502775" y="333015"/>
          <a:ext cx="1953608" cy="784099"/>
        </a:xfrm>
        <a:prstGeom prst="roundRect">
          <a:avLst/>
        </a:prstGeom>
        <a:solidFill>
          <a:schemeClr val="lt1">
            <a:alpha val="90000"/>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2390" tIns="72390" rIns="72390" bIns="72390" numCol="1" spcCol="1270" anchor="ctr" anchorCtr="0">
          <a:noAutofit/>
        </a:bodyPr>
        <a:lstStyle/>
        <a:p>
          <a:pPr lvl="0" algn="ctr" defTabSz="844550">
            <a:lnSpc>
              <a:spcPct val="90000"/>
            </a:lnSpc>
            <a:spcBef>
              <a:spcPct val="0"/>
            </a:spcBef>
            <a:spcAft>
              <a:spcPct val="35000"/>
            </a:spcAft>
          </a:pPr>
          <a:r>
            <a:rPr lang="fa-IR" sz="1900" b="1" kern="1200" dirty="0" smtClean="0"/>
            <a:t>اموال و دارایی ها</a:t>
          </a:r>
          <a:r>
            <a:rPr lang="fa-IR" sz="1900" kern="1200" dirty="0" smtClean="0"/>
            <a:t> – پول </a:t>
          </a:r>
          <a:endParaRPr lang="en-US" sz="1900" kern="1200" dirty="0"/>
        </a:p>
      </dsp:txBody>
      <dsp:txXfrm>
        <a:off x="1541052" y="371292"/>
        <a:ext cx="1877054" cy="707545"/>
      </dsp:txXfrm>
    </dsp:sp>
    <dsp:sp modelId="{74496BA8-5560-4467-8A60-E3132F651755}">
      <dsp:nvSpPr>
        <dsp:cNvPr id="0" name=""/>
        <dsp:cNvSpPr/>
      </dsp:nvSpPr>
      <dsp:spPr>
        <a:xfrm>
          <a:off x="1502775" y="1215127"/>
          <a:ext cx="1953608" cy="784099"/>
        </a:xfrm>
        <a:prstGeom prst="roundRect">
          <a:avLst/>
        </a:prstGeom>
        <a:solidFill>
          <a:schemeClr val="lt1">
            <a:alpha val="90000"/>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2390" tIns="72390" rIns="72390" bIns="72390" numCol="1" spcCol="1270" anchor="ctr" anchorCtr="0">
          <a:noAutofit/>
        </a:bodyPr>
        <a:lstStyle/>
        <a:p>
          <a:pPr lvl="0" algn="ctr" defTabSz="844550">
            <a:lnSpc>
              <a:spcPct val="90000"/>
            </a:lnSpc>
            <a:spcBef>
              <a:spcPct val="0"/>
            </a:spcBef>
            <a:spcAft>
              <a:spcPct val="35000"/>
            </a:spcAft>
          </a:pPr>
          <a:r>
            <a:rPr lang="fa-IR" sz="1900" b="1" kern="1200" dirty="0" smtClean="0"/>
            <a:t>زمان</a:t>
          </a:r>
          <a:endParaRPr lang="en-US" sz="1900" b="1" kern="1200" dirty="0"/>
        </a:p>
      </dsp:txBody>
      <dsp:txXfrm>
        <a:off x="1541052" y="1253404"/>
        <a:ext cx="1877054" cy="707545"/>
      </dsp:txXfrm>
    </dsp:sp>
    <dsp:sp modelId="{712F2237-336C-4A90-A140-E6D17FA7EE10}">
      <dsp:nvSpPr>
        <dsp:cNvPr id="0" name=""/>
        <dsp:cNvSpPr/>
      </dsp:nvSpPr>
      <dsp:spPr>
        <a:xfrm>
          <a:off x="1502775" y="2097240"/>
          <a:ext cx="1953608" cy="784099"/>
        </a:xfrm>
        <a:prstGeom prst="roundRect">
          <a:avLst/>
        </a:prstGeom>
        <a:solidFill>
          <a:schemeClr val="lt1">
            <a:alpha val="90000"/>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2390" tIns="72390" rIns="72390" bIns="72390" numCol="1" spcCol="1270" anchor="ctr" anchorCtr="0">
          <a:noAutofit/>
        </a:bodyPr>
        <a:lstStyle/>
        <a:p>
          <a:pPr lvl="0" algn="ctr" defTabSz="844550">
            <a:lnSpc>
              <a:spcPct val="90000"/>
            </a:lnSpc>
            <a:spcBef>
              <a:spcPct val="0"/>
            </a:spcBef>
            <a:spcAft>
              <a:spcPct val="35000"/>
            </a:spcAft>
          </a:pPr>
          <a:r>
            <a:rPr lang="fa-IR" sz="1900" b="1" kern="1200" dirty="0" smtClean="0"/>
            <a:t>مدیریت </a:t>
          </a:r>
          <a:endParaRPr lang="en-US" sz="1900" b="1" kern="1200" dirty="0"/>
        </a:p>
      </dsp:txBody>
      <dsp:txXfrm>
        <a:off x="1541052" y="2135517"/>
        <a:ext cx="1877054" cy="707545"/>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834CAC3-E469-495E-B2D7-487E9F3A2610}">
      <dsp:nvSpPr>
        <dsp:cNvPr id="0" name=""/>
        <dsp:cNvSpPr/>
      </dsp:nvSpPr>
      <dsp:spPr>
        <a:xfrm>
          <a:off x="2311665" y="2"/>
          <a:ext cx="1121644" cy="1121644"/>
        </a:xfrm>
        <a:prstGeom prst="ellipse">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fa-IR" sz="1600" b="1" kern="1200" dirty="0" smtClean="0">
              <a:solidFill>
                <a:schemeClr val="tx1"/>
              </a:solidFill>
            </a:rPr>
            <a:t>دارایی های جاری</a:t>
          </a:r>
          <a:endParaRPr lang="en-US" sz="1600" b="1" kern="1200" dirty="0">
            <a:solidFill>
              <a:schemeClr val="tx1"/>
            </a:solidFill>
          </a:endParaRPr>
        </a:p>
      </dsp:txBody>
      <dsp:txXfrm>
        <a:off x="2475926" y="164263"/>
        <a:ext cx="793122" cy="793122"/>
      </dsp:txXfrm>
    </dsp:sp>
    <dsp:sp modelId="{83163912-3DEF-4D22-B22E-1DE5122AC15E}">
      <dsp:nvSpPr>
        <dsp:cNvPr id="0" name=""/>
        <dsp:cNvSpPr/>
      </dsp:nvSpPr>
      <dsp:spPr>
        <a:xfrm rot="1948270">
          <a:off x="3632822" y="441510"/>
          <a:ext cx="479760" cy="533679"/>
        </a:xfrm>
        <a:prstGeom prst="rightArrow">
          <a:avLst>
            <a:gd name="adj1" fmla="val 60000"/>
            <a:gd name="adj2" fmla="val 50000"/>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577850">
            <a:lnSpc>
              <a:spcPct val="90000"/>
            </a:lnSpc>
            <a:spcBef>
              <a:spcPct val="0"/>
            </a:spcBef>
            <a:spcAft>
              <a:spcPct val="35000"/>
            </a:spcAft>
          </a:pPr>
          <a:endParaRPr lang="en-US" sz="1300" kern="1200" dirty="0"/>
        </a:p>
      </dsp:txBody>
      <dsp:txXfrm>
        <a:off x="3644073" y="509610"/>
        <a:ext cx="335832" cy="320207"/>
      </dsp:txXfrm>
    </dsp:sp>
    <dsp:sp modelId="{C260A6F3-C104-49F9-AA32-FD387C45CA8B}">
      <dsp:nvSpPr>
        <dsp:cNvPr id="0" name=""/>
        <dsp:cNvSpPr/>
      </dsp:nvSpPr>
      <dsp:spPr>
        <a:xfrm>
          <a:off x="3883302" y="1000134"/>
          <a:ext cx="1121644" cy="1121644"/>
        </a:xfrm>
        <a:prstGeom prst="ellipse">
          <a:avLst/>
        </a:prstGeom>
        <a:solidFill>
          <a:schemeClr val="accent2">
            <a:hueOff val="1170380"/>
            <a:satOff val="-1460"/>
            <a:lumOff val="343"/>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fa-IR" sz="1600" b="1" kern="1200" dirty="0" smtClean="0">
              <a:solidFill>
                <a:schemeClr val="tx1"/>
              </a:solidFill>
            </a:rPr>
            <a:t>دارایی ثابت </a:t>
          </a:r>
          <a:endParaRPr lang="en-US" sz="1600" b="1" kern="1200" dirty="0">
            <a:solidFill>
              <a:schemeClr val="tx1"/>
            </a:solidFill>
          </a:endParaRPr>
        </a:p>
      </dsp:txBody>
      <dsp:txXfrm>
        <a:off x="4047563" y="1164395"/>
        <a:ext cx="793122" cy="793122"/>
      </dsp:txXfrm>
    </dsp:sp>
    <dsp:sp modelId="{9203DC50-2480-4052-831C-F6068BB5D220}">
      <dsp:nvSpPr>
        <dsp:cNvPr id="0" name=""/>
        <dsp:cNvSpPr/>
      </dsp:nvSpPr>
      <dsp:spPr>
        <a:xfrm rot="7561657">
          <a:off x="4009138" y="2450655"/>
          <a:ext cx="354043" cy="545796"/>
        </a:xfrm>
        <a:prstGeom prst="rightArrow">
          <a:avLst>
            <a:gd name="adj1" fmla="val 60000"/>
            <a:gd name="adj2" fmla="val 50000"/>
          </a:avLst>
        </a:prstGeom>
        <a:solidFill>
          <a:schemeClr val="accent2">
            <a:hueOff val="1170380"/>
            <a:satOff val="-1460"/>
            <a:lumOff val="343"/>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577850">
            <a:lnSpc>
              <a:spcPct val="90000"/>
            </a:lnSpc>
            <a:spcBef>
              <a:spcPct val="0"/>
            </a:spcBef>
            <a:spcAft>
              <a:spcPct val="35000"/>
            </a:spcAft>
          </a:pPr>
          <a:endParaRPr lang="en-US" sz="1300" kern="1200" dirty="0"/>
        </a:p>
      </dsp:txBody>
      <dsp:txXfrm rot="10800000">
        <a:off x="4093480" y="2516865"/>
        <a:ext cx="247830" cy="327478"/>
      </dsp:txXfrm>
    </dsp:sp>
    <dsp:sp modelId="{EBA4F7BE-E2C8-405C-8D2A-DC0220ACA7BE}">
      <dsp:nvSpPr>
        <dsp:cNvPr id="0" name=""/>
        <dsp:cNvSpPr/>
      </dsp:nvSpPr>
      <dsp:spPr>
        <a:xfrm>
          <a:off x="2740289" y="2571763"/>
          <a:ext cx="1121644" cy="1121644"/>
        </a:xfrm>
        <a:prstGeom prst="ellipse">
          <a:avLst/>
        </a:prstGeom>
        <a:solidFill>
          <a:schemeClr val="accent2">
            <a:hueOff val="2340759"/>
            <a:satOff val="-2919"/>
            <a:lumOff val="686"/>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fa-IR" sz="1600" b="1" kern="1200" dirty="0" smtClean="0">
              <a:solidFill>
                <a:schemeClr val="tx1"/>
              </a:solidFill>
            </a:rPr>
            <a:t>دارایی های نامشهود </a:t>
          </a:r>
          <a:endParaRPr lang="en-US" sz="1600" b="1" kern="1200" dirty="0">
            <a:solidFill>
              <a:schemeClr val="tx1"/>
            </a:solidFill>
          </a:endParaRPr>
        </a:p>
      </dsp:txBody>
      <dsp:txXfrm>
        <a:off x="2904550" y="2736024"/>
        <a:ext cx="793122" cy="793122"/>
      </dsp:txXfrm>
    </dsp:sp>
    <dsp:sp modelId="{277B7FA9-0B57-4CE9-A122-BA28F0C360DB}">
      <dsp:nvSpPr>
        <dsp:cNvPr id="0" name=""/>
        <dsp:cNvSpPr/>
      </dsp:nvSpPr>
      <dsp:spPr>
        <a:xfrm rot="12483784">
          <a:off x="2122019" y="3062953"/>
          <a:ext cx="568450" cy="470509"/>
        </a:xfrm>
        <a:prstGeom prst="rightArrow">
          <a:avLst>
            <a:gd name="adj1" fmla="val 60000"/>
            <a:gd name="adj2" fmla="val 50000"/>
          </a:avLst>
        </a:prstGeom>
        <a:solidFill>
          <a:schemeClr val="accent2">
            <a:hueOff val="2340759"/>
            <a:satOff val="-2919"/>
            <a:lumOff val="686"/>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577850">
            <a:lnSpc>
              <a:spcPct val="90000"/>
            </a:lnSpc>
            <a:spcBef>
              <a:spcPct val="0"/>
            </a:spcBef>
            <a:spcAft>
              <a:spcPct val="35000"/>
            </a:spcAft>
          </a:pPr>
          <a:endParaRPr lang="en-US" sz="1300" kern="1200" dirty="0"/>
        </a:p>
      </dsp:txBody>
      <dsp:txXfrm rot="10800000">
        <a:off x="2254874" y="3190257"/>
        <a:ext cx="427297" cy="282305"/>
      </dsp:txXfrm>
    </dsp:sp>
    <dsp:sp modelId="{10E332F5-4C41-48A5-ACE3-EDA69F4AD91F}">
      <dsp:nvSpPr>
        <dsp:cNvPr id="0" name=""/>
        <dsp:cNvSpPr/>
      </dsp:nvSpPr>
      <dsp:spPr>
        <a:xfrm>
          <a:off x="740035" y="857258"/>
          <a:ext cx="1121644" cy="1121644"/>
        </a:xfrm>
        <a:prstGeom prst="ellipse">
          <a:avLst/>
        </a:prstGeom>
        <a:solidFill>
          <a:schemeClr val="accent2">
            <a:hueOff val="3511139"/>
            <a:satOff val="-4379"/>
            <a:lumOff val="103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fa-IR" sz="1600" b="1" kern="1200" dirty="0" smtClean="0">
              <a:solidFill>
                <a:schemeClr val="tx1"/>
              </a:solidFill>
            </a:rPr>
            <a:t>سرمایه گذاری های بلندمدت </a:t>
          </a:r>
          <a:endParaRPr lang="en-US" sz="1600" b="1" kern="1200" dirty="0">
            <a:solidFill>
              <a:schemeClr val="tx1"/>
            </a:solidFill>
          </a:endParaRPr>
        </a:p>
      </dsp:txBody>
      <dsp:txXfrm>
        <a:off x="904296" y="1021519"/>
        <a:ext cx="793122" cy="793122"/>
      </dsp:txXfrm>
    </dsp:sp>
    <dsp:sp modelId="{FB83A7B5-61E8-40EB-AF0B-51BDF99035EE}">
      <dsp:nvSpPr>
        <dsp:cNvPr id="0" name=""/>
        <dsp:cNvSpPr/>
      </dsp:nvSpPr>
      <dsp:spPr>
        <a:xfrm rot="20586478" flipV="1">
          <a:off x="1566324" y="327471"/>
          <a:ext cx="682300" cy="468590"/>
        </a:xfrm>
        <a:prstGeom prst="rightArrow">
          <a:avLst>
            <a:gd name="adj1" fmla="val 60000"/>
            <a:gd name="adj2" fmla="val 50000"/>
          </a:avLst>
        </a:prstGeom>
        <a:solidFill>
          <a:schemeClr val="accent2">
            <a:hueOff val="3511139"/>
            <a:satOff val="-4379"/>
            <a:lumOff val="103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577850">
            <a:lnSpc>
              <a:spcPct val="90000"/>
            </a:lnSpc>
            <a:spcBef>
              <a:spcPct val="0"/>
            </a:spcBef>
            <a:spcAft>
              <a:spcPct val="35000"/>
            </a:spcAft>
          </a:pPr>
          <a:endParaRPr lang="en-US" sz="1300" kern="1200" dirty="0"/>
        </a:p>
      </dsp:txBody>
      <dsp:txXfrm rot="-10800000">
        <a:off x="1569357" y="441613"/>
        <a:ext cx="541723" cy="281154"/>
      </dsp:txXfrm>
    </dsp:sp>
    <dsp:sp modelId="{A8DE768B-F0BD-4EBF-8AFD-BBD4228D3755}">
      <dsp:nvSpPr>
        <dsp:cNvPr id="0" name=""/>
        <dsp:cNvSpPr/>
      </dsp:nvSpPr>
      <dsp:spPr>
        <a:xfrm>
          <a:off x="1933045" y="1186925"/>
          <a:ext cx="1863981" cy="1415559"/>
        </a:xfrm>
        <a:prstGeom prst="ellipse">
          <a:avLst/>
        </a:prstGeom>
        <a:solidFill>
          <a:schemeClr val="accent2">
            <a:hueOff val="4681519"/>
            <a:satOff val="-5839"/>
            <a:lumOff val="1373"/>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5560" tIns="35560" rIns="35560" bIns="35560" numCol="1" spcCol="1270" anchor="ctr" anchorCtr="0">
          <a:noAutofit/>
        </a:bodyPr>
        <a:lstStyle/>
        <a:p>
          <a:pPr lvl="0" algn="ctr" defTabSz="1244600">
            <a:lnSpc>
              <a:spcPct val="90000"/>
            </a:lnSpc>
            <a:spcBef>
              <a:spcPct val="0"/>
            </a:spcBef>
            <a:spcAft>
              <a:spcPct val="35000"/>
            </a:spcAft>
          </a:pPr>
          <a:r>
            <a:rPr lang="fa-IR" sz="2800" b="1" kern="1200" dirty="0" smtClean="0">
              <a:solidFill>
                <a:schemeClr val="tx1"/>
              </a:solidFill>
            </a:rPr>
            <a:t>نیروی انسانی</a:t>
          </a:r>
          <a:endParaRPr lang="en-US" sz="2800" b="1" kern="1200" dirty="0">
            <a:solidFill>
              <a:schemeClr val="tx1"/>
            </a:solidFill>
          </a:endParaRPr>
        </a:p>
      </dsp:txBody>
      <dsp:txXfrm>
        <a:off x="2206019" y="1394229"/>
        <a:ext cx="1318033" cy="1000951"/>
      </dsp:txXfrm>
    </dsp:sp>
    <dsp:sp modelId="{BB1BBC26-99F4-4BAE-BC41-806AFD69A00E}">
      <dsp:nvSpPr>
        <dsp:cNvPr id="0" name=""/>
        <dsp:cNvSpPr/>
      </dsp:nvSpPr>
      <dsp:spPr>
        <a:xfrm rot="16219203">
          <a:off x="2389736" y="1516708"/>
          <a:ext cx="34606" cy="378554"/>
        </a:xfrm>
        <a:prstGeom prst="rightArrow">
          <a:avLst>
            <a:gd name="adj1" fmla="val 60000"/>
            <a:gd name="adj2" fmla="val 50000"/>
          </a:avLst>
        </a:prstGeom>
        <a:solidFill>
          <a:schemeClr val="accent2">
            <a:hueOff val="4681519"/>
            <a:satOff val="-5839"/>
            <a:lumOff val="1373"/>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577850">
            <a:lnSpc>
              <a:spcPct val="90000"/>
            </a:lnSpc>
            <a:spcBef>
              <a:spcPct val="0"/>
            </a:spcBef>
            <a:spcAft>
              <a:spcPct val="35000"/>
            </a:spcAft>
          </a:pPr>
          <a:endParaRPr lang="en-US" sz="1300" kern="1200" dirty="0"/>
        </a:p>
      </dsp:txBody>
      <dsp:txXfrm>
        <a:off x="2394898" y="1597610"/>
        <a:ext cx="24224" cy="227132"/>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65530D2-CB83-4A26-BD7F-43F063D666D3}">
      <dsp:nvSpPr>
        <dsp:cNvPr id="0" name=""/>
        <dsp:cNvSpPr/>
      </dsp:nvSpPr>
      <dsp:spPr>
        <a:xfrm>
          <a:off x="0" y="370256"/>
          <a:ext cx="6096000" cy="604800"/>
        </a:xfrm>
        <a:prstGeom prst="rect">
          <a:avLst/>
        </a:prstGeom>
        <a:solidFill>
          <a:schemeClr val="lt1">
            <a:alpha val="90000"/>
            <a:hueOff val="0"/>
            <a:satOff val="0"/>
            <a:lumOff val="0"/>
            <a:alphaOff val="0"/>
          </a:schemeClr>
        </a:solidFill>
        <a:ln w="9525" cap="flat" cmpd="sng" algn="ctr">
          <a:solidFill>
            <a:schemeClr val="accent2">
              <a:hueOff val="0"/>
              <a:satOff val="0"/>
              <a:lumOff val="0"/>
              <a:alphaOff val="0"/>
            </a:schemeClr>
          </a:solidFill>
          <a:prstDash val="solid"/>
        </a:ln>
        <a:effectLst/>
        <a:sp3d z="-161800" extrusionH="10600" prstMaterial="matte">
          <a:bevelT w="90600" h="18600" prst="softRound"/>
          <a:bevelB w="48600" h="8600" prst="relaxedInset"/>
        </a:sp3d>
      </dsp:spPr>
      <dsp:style>
        <a:lnRef idx="1">
          <a:scrgbClr r="0" g="0" b="0"/>
        </a:lnRef>
        <a:fillRef idx="1">
          <a:scrgbClr r="0" g="0" b="0"/>
        </a:fillRef>
        <a:effectRef idx="0">
          <a:scrgbClr r="0" g="0" b="0"/>
        </a:effectRef>
        <a:fontRef idx="minor"/>
      </dsp:style>
    </dsp:sp>
    <dsp:sp modelId="{9B93EB3D-3E07-4816-BF9C-7254598DDF11}">
      <dsp:nvSpPr>
        <dsp:cNvPr id="0" name=""/>
        <dsp:cNvSpPr/>
      </dsp:nvSpPr>
      <dsp:spPr>
        <a:xfrm>
          <a:off x="360038" y="327307"/>
          <a:ext cx="4267200" cy="708480"/>
        </a:xfrm>
        <a:prstGeom prst="roundRect">
          <a:avLst/>
        </a:prstGeom>
        <a:solidFill>
          <a:schemeClr val="accent2">
            <a:hueOff val="0"/>
            <a:satOff val="0"/>
            <a:lumOff val="0"/>
            <a:alphaOff val="0"/>
          </a:schemeClr>
        </a:solidFill>
        <a:ln>
          <a:noFill/>
        </a:ln>
        <a:effectLst>
          <a:outerShdw blurRad="40000" dist="20000" dir="5400000" rotWithShape="0">
            <a:srgbClr val="000000">
              <a:alpha val="38000"/>
            </a:srgbClr>
          </a:outerShdw>
        </a:effectLst>
        <a:sp3d extrusionH="50600" prstMaterial="metal">
          <a:bevelT w="101600" h="80600" prst="relaxedInset"/>
          <a:bevelB w="80600" h="80600" prst="relaxedInset"/>
        </a:sp3d>
      </dsp:spPr>
      <dsp:style>
        <a:lnRef idx="0">
          <a:scrgbClr r="0" g="0" b="0"/>
        </a:lnRef>
        <a:fillRef idx="1">
          <a:scrgbClr r="0" g="0" b="0"/>
        </a:fillRef>
        <a:effectRef idx="1">
          <a:scrgbClr r="0" g="0" b="0"/>
        </a:effectRef>
        <a:fontRef idx="minor">
          <a:schemeClr val="dk1"/>
        </a:fontRef>
      </dsp:style>
      <dsp:txBody>
        <a:bodyPr spcFirstLastPara="0" vert="horz" wrap="square" lIns="161290" tIns="0" rIns="161290" bIns="0" numCol="1" spcCol="1270" anchor="ctr" anchorCtr="0">
          <a:noAutofit/>
        </a:bodyPr>
        <a:lstStyle/>
        <a:p>
          <a:pPr lvl="0" algn="l" defTabSz="1244600">
            <a:lnSpc>
              <a:spcPct val="90000"/>
            </a:lnSpc>
            <a:spcBef>
              <a:spcPct val="0"/>
            </a:spcBef>
            <a:spcAft>
              <a:spcPct val="35000"/>
            </a:spcAft>
          </a:pPr>
          <a:r>
            <a:rPr lang="fa-IR" sz="2800" b="1" kern="1200" dirty="0" smtClean="0"/>
            <a:t>برنامه ریزی                </a:t>
          </a:r>
          <a:endParaRPr lang="en-US" sz="2800" b="1" kern="1200" dirty="0"/>
        </a:p>
      </dsp:txBody>
      <dsp:txXfrm>
        <a:off x="394623" y="361892"/>
        <a:ext cx="4198030" cy="639310"/>
      </dsp:txXfrm>
    </dsp:sp>
    <dsp:sp modelId="{B97A38EB-555F-4EDD-9F69-981D147DE68B}">
      <dsp:nvSpPr>
        <dsp:cNvPr id="0" name=""/>
        <dsp:cNvSpPr/>
      </dsp:nvSpPr>
      <dsp:spPr>
        <a:xfrm>
          <a:off x="0" y="1458896"/>
          <a:ext cx="6096000" cy="604800"/>
        </a:xfrm>
        <a:prstGeom prst="rect">
          <a:avLst/>
        </a:prstGeom>
        <a:solidFill>
          <a:schemeClr val="lt1">
            <a:alpha val="90000"/>
            <a:hueOff val="0"/>
            <a:satOff val="0"/>
            <a:lumOff val="0"/>
            <a:alphaOff val="0"/>
          </a:schemeClr>
        </a:solidFill>
        <a:ln w="9525" cap="flat" cmpd="sng" algn="ctr">
          <a:solidFill>
            <a:schemeClr val="accent2">
              <a:hueOff val="2340759"/>
              <a:satOff val="-2919"/>
              <a:lumOff val="686"/>
              <a:alphaOff val="0"/>
            </a:schemeClr>
          </a:solidFill>
          <a:prstDash val="solid"/>
        </a:ln>
        <a:effectLst/>
        <a:sp3d z="-161800" extrusionH="10600" prstMaterial="matte">
          <a:bevelT w="90600" h="18600" prst="softRound"/>
          <a:bevelB w="48600" h="8600" prst="relaxedInset"/>
        </a:sp3d>
      </dsp:spPr>
      <dsp:style>
        <a:lnRef idx="1">
          <a:scrgbClr r="0" g="0" b="0"/>
        </a:lnRef>
        <a:fillRef idx="1">
          <a:scrgbClr r="0" g="0" b="0"/>
        </a:fillRef>
        <a:effectRef idx="0">
          <a:scrgbClr r="0" g="0" b="0"/>
        </a:effectRef>
        <a:fontRef idx="minor"/>
      </dsp:style>
    </dsp:sp>
    <dsp:sp modelId="{35A75A65-2331-4C08-BB6F-32FF41EE2E1E}">
      <dsp:nvSpPr>
        <dsp:cNvPr id="0" name=""/>
        <dsp:cNvSpPr/>
      </dsp:nvSpPr>
      <dsp:spPr>
        <a:xfrm>
          <a:off x="360038" y="1348514"/>
          <a:ext cx="4267200" cy="708480"/>
        </a:xfrm>
        <a:prstGeom prst="roundRect">
          <a:avLst/>
        </a:prstGeom>
        <a:solidFill>
          <a:schemeClr val="accent2">
            <a:hueOff val="2340759"/>
            <a:satOff val="-2919"/>
            <a:lumOff val="686"/>
            <a:alphaOff val="0"/>
          </a:schemeClr>
        </a:solidFill>
        <a:ln>
          <a:noFill/>
        </a:ln>
        <a:effectLst>
          <a:outerShdw blurRad="40000" dist="20000" dir="5400000" rotWithShape="0">
            <a:srgbClr val="000000">
              <a:alpha val="38000"/>
            </a:srgbClr>
          </a:outerShdw>
        </a:effectLst>
        <a:sp3d extrusionH="50600" prstMaterial="metal">
          <a:bevelT w="101600" h="80600" prst="relaxedInset"/>
          <a:bevelB w="80600" h="80600" prst="relaxedInset"/>
        </a:sp3d>
      </dsp:spPr>
      <dsp:style>
        <a:lnRef idx="0">
          <a:scrgbClr r="0" g="0" b="0"/>
        </a:lnRef>
        <a:fillRef idx="1">
          <a:scrgbClr r="0" g="0" b="0"/>
        </a:fillRef>
        <a:effectRef idx="1">
          <a:scrgbClr r="0" g="0" b="0"/>
        </a:effectRef>
        <a:fontRef idx="minor">
          <a:schemeClr val="dk1"/>
        </a:fontRef>
      </dsp:style>
      <dsp:txBody>
        <a:bodyPr spcFirstLastPara="0" vert="horz" wrap="square" lIns="161290" tIns="0" rIns="161290" bIns="0" numCol="1" spcCol="1270" anchor="ctr" anchorCtr="0">
          <a:noAutofit/>
        </a:bodyPr>
        <a:lstStyle/>
        <a:p>
          <a:pPr lvl="0" algn="l" defTabSz="1066800">
            <a:lnSpc>
              <a:spcPct val="90000"/>
            </a:lnSpc>
            <a:spcBef>
              <a:spcPct val="0"/>
            </a:spcBef>
            <a:spcAft>
              <a:spcPct val="35000"/>
            </a:spcAft>
          </a:pPr>
          <a:r>
            <a:rPr lang="fa-IR" sz="2400" b="1" kern="1200" dirty="0" smtClean="0">
              <a:solidFill>
                <a:schemeClr val="tx1"/>
              </a:solidFill>
            </a:rPr>
            <a:t>سازمان دهی</a:t>
          </a:r>
          <a:r>
            <a:rPr lang="fa-IR" sz="2400" kern="1200" dirty="0" smtClean="0"/>
            <a:t>                  </a:t>
          </a:r>
          <a:endParaRPr lang="en-US" sz="2400" kern="1200" dirty="0"/>
        </a:p>
      </dsp:txBody>
      <dsp:txXfrm>
        <a:off x="394623" y="1383099"/>
        <a:ext cx="4198030" cy="639310"/>
      </dsp:txXfrm>
    </dsp:sp>
    <dsp:sp modelId="{B8066B1F-B5B3-4BA7-9A48-AE8DFF66B62E}">
      <dsp:nvSpPr>
        <dsp:cNvPr id="0" name=""/>
        <dsp:cNvSpPr/>
      </dsp:nvSpPr>
      <dsp:spPr>
        <a:xfrm>
          <a:off x="0" y="2547536"/>
          <a:ext cx="6096000" cy="604800"/>
        </a:xfrm>
        <a:prstGeom prst="rect">
          <a:avLst/>
        </a:prstGeom>
        <a:solidFill>
          <a:schemeClr val="lt1">
            <a:alpha val="90000"/>
            <a:hueOff val="0"/>
            <a:satOff val="0"/>
            <a:lumOff val="0"/>
            <a:alphaOff val="0"/>
          </a:schemeClr>
        </a:solidFill>
        <a:ln w="9525" cap="flat" cmpd="sng" algn="ctr">
          <a:solidFill>
            <a:schemeClr val="accent2">
              <a:hueOff val="4681519"/>
              <a:satOff val="-5839"/>
              <a:lumOff val="1373"/>
              <a:alphaOff val="0"/>
            </a:schemeClr>
          </a:solidFill>
          <a:prstDash val="solid"/>
        </a:ln>
        <a:effectLst/>
        <a:sp3d z="-161800" extrusionH="10600" prstMaterial="matte">
          <a:bevelT w="90600" h="18600" prst="softRound"/>
          <a:bevelB w="48600" h="8600" prst="relaxedInset"/>
        </a:sp3d>
      </dsp:spPr>
      <dsp:style>
        <a:lnRef idx="1">
          <a:scrgbClr r="0" g="0" b="0"/>
        </a:lnRef>
        <a:fillRef idx="1">
          <a:scrgbClr r="0" g="0" b="0"/>
        </a:fillRef>
        <a:effectRef idx="0">
          <a:scrgbClr r="0" g="0" b="0"/>
        </a:effectRef>
        <a:fontRef idx="minor"/>
      </dsp:style>
    </dsp:sp>
    <dsp:sp modelId="{183495F5-0468-4C4B-B147-52ED8DF4F220}">
      <dsp:nvSpPr>
        <dsp:cNvPr id="0" name=""/>
        <dsp:cNvSpPr/>
      </dsp:nvSpPr>
      <dsp:spPr>
        <a:xfrm>
          <a:off x="360038" y="2369721"/>
          <a:ext cx="4267200" cy="708480"/>
        </a:xfrm>
        <a:prstGeom prst="roundRect">
          <a:avLst/>
        </a:prstGeom>
        <a:solidFill>
          <a:schemeClr val="accent2">
            <a:hueOff val="4681519"/>
            <a:satOff val="-5839"/>
            <a:lumOff val="1373"/>
            <a:alphaOff val="0"/>
          </a:schemeClr>
        </a:solidFill>
        <a:ln>
          <a:noFill/>
        </a:ln>
        <a:effectLst>
          <a:outerShdw blurRad="40000" dist="20000" dir="5400000" rotWithShape="0">
            <a:srgbClr val="000000">
              <a:alpha val="38000"/>
            </a:srgbClr>
          </a:outerShdw>
        </a:effectLst>
        <a:sp3d extrusionH="50600" prstMaterial="metal">
          <a:bevelT w="101600" h="80600" prst="relaxedInset"/>
          <a:bevelB w="80600" h="80600" prst="relaxedInset"/>
        </a:sp3d>
      </dsp:spPr>
      <dsp:style>
        <a:lnRef idx="0">
          <a:scrgbClr r="0" g="0" b="0"/>
        </a:lnRef>
        <a:fillRef idx="1">
          <a:scrgbClr r="0" g="0" b="0"/>
        </a:fillRef>
        <a:effectRef idx="1">
          <a:scrgbClr r="0" g="0" b="0"/>
        </a:effectRef>
        <a:fontRef idx="minor">
          <a:schemeClr val="dk1"/>
        </a:fontRef>
      </dsp:style>
      <dsp:txBody>
        <a:bodyPr spcFirstLastPara="0" vert="horz" wrap="square" lIns="161290" tIns="0" rIns="161290" bIns="0" numCol="1" spcCol="1270" anchor="ctr" anchorCtr="0">
          <a:noAutofit/>
        </a:bodyPr>
        <a:lstStyle/>
        <a:p>
          <a:pPr lvl="0" algn="l" defTabSz="1066800">
            <a:lnSpc>
              <a:spcPct val="90000"/>
            </a:lnSpc>
            <a:spcBef>
              <a:spcPct val="0"/>
            </a:spcBef>
            <a:spcAft>
              <a:spcPct val="35000"/>
            </a:spcAft>
          </a:pPr>
          <a:r>
            <a:rPr lang="fa-IR" sz="2400" kern="1200" dirty="0" smtClean="0"/>
            <a:t> </a:t>
          </a:r>
          <a:r>
            <a:rPr lang="fa-IR" sz="2400" b="1" kern="1200" dirty="0" smtClean="0">
              <a:solidFill>
                <a:schemeClr val="tx1"/>
              </a:solidFill>
            </a:rPr>
            <a:t>کنترل و نظارت              </a:t>
          </a:r>
          <a:endParaRPr lang="en-US" sz="2400" b="1" kern="1200" dirty="0">
            <a:solidFill>
              <a:schemeClr val="tx1"/>
            </a:solidFill>
          </a:endParaRPr>
        </a:p>
      </dsp:txBody>
      <dsp:txXfrm>
        <a:off x="394623" y="2404306"/>
        <a:ext cx="4198030" cy="639310"/>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C1DDCFD-7946-4931-B8AD-B09CF3ECCE3E}">
      <dsp:nvSpPr>
        <dsp:cNvPr id="0" name=""/>
        <dsp:cNvSpPr/>
      </dsp:nvSpPr>
      <dsp:spPr>
        <a:xfrm>
          <a:off x="1654081" y="-69808"/>
          <a:ext cx="4921436" cy="4921436"/>
        </a:xfrm>
        <a:prstGeom prst="circularArrow">
          <a:avLst>
            <a:gd name="adj1" fmla="val 5544"/>
            <a:gd name="adj2" fmla="val 330680"/>
            <a:gd name="adj3" fmla="val 14500351"/>
            <a:gd name="adj4" fmla="val 16959059"/>
            <a:gd name="adj5" fmla="val 5757"/>
          </a:avLst>
        </a:prstGeom>
        <a:solidFill>
          <a:schemeClr val="accent5">
            <a:tint val="40000"/>
            <a:hueOff val="0"/>
            <a:satOff val="0"/>
            <a:lumOff val="0"/>
            <a:alphaOff val="0"/>
          </a:schemeClr>
        </a:solidFill>
        <a:ln>
          <a:noFill/>
        </a:ln>
        <a:effectLst>
          <a:outerShdw blurRad="40000" dist="20000" dir="5400000" rotWithShape="0">
            <a:srgbClr val="000000">
              <a:alpha val="38000"/>
            </a:srgbClr>
          </a:outerShdw>
        </a:effectLst>
      </dsp:spPr>
      <dsp:style>
        <a:lnRef idx="0">
          <a:scrgbClr r="0" g="0" b="0"/>
        </a:lnRef>
        <a:fillRef idx="1">
          <a:scrgbClr r="0" g="0" b="0"/>
        </a:fillRef>
        <a:effectRef idx="1">
          <a:scrgbClr r="0" g="0" b="0"/>
        </a:effectRef>
        <a:fontRef idx="minor"/>
      </dsp:style>
    </dsp:sp>
    <dsp:sp modelId="{6FE2AEF8-F258-42E2-9C43-59952C5F8880}">
      <dsp:nvSpPr>
        <dsp:cNvPr id="0" name=""/>
        <dsp:cNvSpPr/>
      </dsp:nvSpPr>
      <dsp:spPr>
        <a:xfrm>
          <a:off x="3340330" y="-23405"/>
          <a:ext cx="1548939" cy="747397"/>
        </a:xfrm>
        <a:prstGeom prst="roundRect">
          <a:avLst/>
        </a:prstGeom>
        <a:gradFill rotWithShape="0">
          <a:gsLst>
            <a:gs pos="0">
              <a:schemeClr val="accent5">
                <a:hueOff val="0"/>
                <a:satOff val="0"/>
                <a:lumOff val="0"/>
                <a:alphaOff val="0"/>
                <a:tint val="50000"/>
                <a:satMod val="300000"/>
              </a:schemeClr>
            </a:gs>
            <a:gs pos="35000">
              <a:schemeClr val="accent5">
                <a:hueOff val="0"/>
                <a:satOff val="0"/>
                <a:lumOff val="0"/>
                <a:alphaOff val="0"/>
                <a:tint val="37000"/>
                <a:satMod val="300000"/>
              </a:schemeClr>
            </a:gs>
            <a:gs pos="100000">
              <a:schemeClr val="accent5">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fa-IR" sz="1200" b="1" kern="1200" dirty="0" smtClean="0"/>
            <a:t>اصل سالانه </a:t>
          </a:r>
          <a:r>
            <a:rPr lang="en-US" sz="1200" b="1" kern="1200" dirty="0" smtClean="0"/>
            <a:t>ANNUAL PRINCIPLE</a:t>
          </a:r>
          <a:endParaRPr lang="en-US" sz="1100" b="1" kern="1200" dirty="0"/>
        </a:p>
      </dsp:txBody>
      <dsp:txXfrm>
        <a:off x="3376815" y="13080"/>
        <a:ext cx="1475969" cy="674427"/>
      </dsp:txXfrm>
    </dsp:sp>
    <dsp:sp modelId="{B40C089D-B328-441E-A023-B3353F7E828D}">
      <dsp:nvSpPr>
        <dsp:cNvPr id="0" name=""/>
        <dsp:cNvSpPr/>
      </dsp:nvSpPr>
      <dsp:spPr>
        <a:xfrm>
          <a:off x="4899605" y="615388"/>
          <a:ext cx="1398389" cy="699194"/>
        </a:xfrm>
        <a:prstGeom prst="roundRect">
          <a:avLst/>
        </a:prstGeom>
        <a:gradFill rotWithShape="0">
          <a:gsLst>
            <a:gs pos="0">
              <a:schemeClr val="accent5">
                <a:hueOff val="-1419125"/>
                <a:satOff val="5687"/>
                <a:lumOff val="1233"/>
                <a:alphaOff val="0"/>
                <a:tint val="50000"/>
                <a:satMod val="300000"/>
              </a:schemeClr>
            </a:gs>
            <a:gs pos="35000">
              <a:schemeClr val="accent5">
                <a:hueOff val="-1419125"/>
                <a:satOff val="5687"/>
                <a:lumOff val="1233"/>
                <a:alphaOff val="0"/>
                <a:tint val="37000"/>
                <a:satMod val="300000"/>
              </a:schemeClr>
            </a:gs>
            <a:gs pos="100000">
              <a:schemeClr val="accent5">
                <a:hueOff val="-1419125"/>
                <a:satOff val="5687"/>
                <a:lumOff val="1233"/>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fa-IR" sz="1400" b="1" kern="1200" dirty="0" smtClean="0"/>
            <a:t>اصل تخمینی بودن </a:t>
          </a:r>
          <a:r>
            <a:rPr lang="en-US" sz="1400" b="1" kern="1200" dirty="0" smtClean="0"/>
            <a:t>ESTIMATED PRINCIPLE </a:t>
          </a:r>
          <a:r>
            <a:rPr lang="fa-IR" sz="1400" b="1" kern="1200" dirty="0" smtClean="0"/>
            <a:t>بودجه</a:t>
          </a:r>
          <a:r>
            <a:rPr lang="fa-IR" sz="1100" b="1" kern="1200" dirty="0" smtClean="0"/>
            <a:t> </a:t>
          </a:r>
          <a:endParaRPr lang="en-US" sz="1100" b="1" kern="1200" dirty="0"/>
        </a:p>
      </dsp:txBody>
      <dsp:txXfrm>
        <a:off x="4933737" y="649520"/>
        <a:ext cx="1330125" cy="630930"/>
      </dsp:txXfrm>
    </dsp:sp>
    <dsp:sp modelId="{4AB5B0BE-BE3F-470A-9976-8D071AD41674}">
      <dsp:nvSpPr>
        <dsp:cNvPr id="0" name=""/>
        <dsp:cNvSpPr/>
      </dsp:nvSpPr>
      <dsp:spPr>
        <a:xfrm>
          <a:off x="5514299" y="2099389"/>
          <a:ext cx="1398389" cy="699194"/>
        </a:xfrm>
        <a:prstGeom prst="roundRect">
          <a:avLst/>
        </a:prstGeom>
        <a:gradFill rotWithShape="0">
          <a:gsLst>
            <a:gs pos="0">
              <a:schemeClr val="accent5">
                <a:hueOff val="-2838251"/>
                <a:satOff val="11375"/>
                <a:lumOff val="2465"/>
                <a:alphaOff val="0"/>
                <a:tint val="50000"/>
                <a:satMod val="300000"/>
              </a:schemeClr>
            </a:gs>
            <a:gs pos="35000">
              <a:schemeClr val="accent5">
                <a:hueOff val="-2838251"/>
                <a:satOff val="11375"/>
                <a:lumOff val="2465"/>
                <a:alphaOff val="0"/>
                <a:tint val="37000"/>
                <a:satMod val="300000"/>
              </a:schemeClr>
            </a:gs>
            <a:gs pos="100000">
              <a:schemeClr val="accent5">
                <a:hueOff val="-2838251"/>
                <a:satOff val="11375"/>
                <a:lumOff val="2465"/>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en-US" sz="1600" b="1" kern="1200" dirty="0" smtClean="0"/>
            <a:t>PRINCIPLE OF UNITY</a:t>
          </a:r>
          <a:r>
            <a:rPr lang="fa-IR" sz="1600" b="1" kern="1200" dirty="0" smtClean="0"/>
            <a:t>وحدت بودجه</a:t>
          </a:r>
          <a:r>
            <a:rPr lang="fa-IR" sz="1300" kern="1200" dirty="0" smtClean="0"/>
            <a:t> </a:t>
          </a:r>
          <a:endParaRPr lang="en-US" sz="1300" kern="1200" dirty="0"/>
        </a:p>
      </dsp:txBody>
      <dsp:txXfrm>
        <a:off x="5548431" y="2133521"/>
        <a:ext cx="1330125" cy="630930"/>
      </dsp:txXfrm>
    </dsp:sp>
    <dsp:sp modelId="{2BBD675E-B899-468D-B8CD-83971CCCD542}">
      <dsp:nvSpPr>
        <dsp:cNvPr id="0" name=""/>
        <dsp:cNvSpPr/>
      </dsp:nvSpPr>
      <dsp:spPr>
        <a:xfrm>
          <a:off x="4899605" y="3583389"/>
          <a:ext cx="1398389" cy="699194"/>
        </a:xfrm>
        <a:prstGeom prst="roundRect">
          <a:avLst/>
        </a:prstGeom>
        <a:gradFill rotWithShape="0">
          <a:gsLst>
            <a:gs pos="0">
              <a:schemeClr val="accent5">
                <a:hueOff val="-4257376"/>
                <a:satOff val="17062"/>
                <a:lumOff val="3698"/>
                <a:alphaOff val="0"/>
                <a:tint val="50000"/>
                <a:satMod val="300000"/>
              </a:schemeClr>
            </a:gs>
            <a:gs pos="35000">
              <a:schemeClr val="accent5">
                <a:hueOff val="-4257376"/>
                <a:satOff val="17062"/>
                <a:lumOff val="3698"/>
                <a:alphaOff val="0"/>
                <a:tint val="37000"/>
                <a:satMod val="300000"/>
              </a:schemeClr>
            </a:gs>
            <a:gs pos="100000">
              <a:schemeClr val="accent5">
                <a:hueOff val="-4257376"/>
                <a:satOff val="17062"/>
                <a:lumOff val="3698"/>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fa-IR" sz="1200" kern="1200" dirty="0" smtClean="0"/>
            <a:t>احتیاط  یا محافظه کاری </a:t>
          </a:r>
          <a:r>
            <a:rPr lang="en-US" sz="1200" kern="1200" dirty="0" smtClean="0"/>
            <a:t>THE PRINCIPLE OF CONSERVATISM</a:t>
          </a:r>
          <a:endParaRPr lang="en-US" sz="1200" kern="1200" dirty="0"/>
        </a:p>
      </dsp:txBody>
      <dsp:txXfrm>
        <a:off x="4933737" y="3617521"/>
        <a:ext cx="1330125" cy="630930"/>
      </dsp:txXfrm>
    </dsp:sp>
    <dsp:sp modelId="{6967CD38-F9C8-437A-8F79-2034AB547460}">
      <dsp:nvSpPr>
        <dsp:cNvPr id="0" name=""/>
        <dsp:cNvSpPr/>
      </dsp:nvSpPr>
      <dsp:spPr>
        <a:xfrm>
          <a:off x="3400415" y="3831539"/>
          <a:ext cx="1398389" cy="752717"/>
        </a:xfrm>
        <a:prstGeom prst="roundRect">
          <a:avLst/>
        </a:prstGeom>
        <a:gradFill rotWithShape="0">
          <a:gsLst>
            <a:gs pos="0">
              <a:schemeClr val="accent5">
                <a:hueOff val="-5676501"/>
                <a:satOff val="22749"/>
                <a:lumOff val="4930"/>
                <a:alphaOff val="0"/>
                <a:tint val="50000"/>
                <a:satMod val="300000"/>
              </a:schemeClr>
            </a:gs>
            <a:gs pos="35000">
              <a:schemeClr val="accent5">
                <a:hueOff val="-5676501"/>
                <a:satOff val="22749"/>
                <a:lumOff val="4930"/>
                <a:alphaOff val="0"/>
                <a:tint val="37000"/>
                <a:satMod val="300000"/>
              </a:schemeClr>
            </a:gs>
            <a:gs pos="100000">
              <a:schemeClr val="accent5">
                <a:hueOff val="-5676501"/>
                <a:satOff val="22749"/>
                <a:lumOff val="493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49530" tIns="49530" rIns="49530" bIns="49530" numCol="1" spcCol="1270" anchor="ctr" anchorCtr="0">
          <a:noAutofit/>
        </a:bodyPr>
        <a:lstStyle/>
        <a:p>
          <a:pPr lvl="0" algn="ctr" defTabSz="577850">
            <a:lnSpc>
              <a:spcPct val="90000"/>
            </a:lnSpc>
            <a:spcBef>
              <a:spcPct val="0"/>
            </a:spcBef>
            <a:spcAft>
              <a:spcPct val="35000"/>
            </a:spcAft>
          </a:pPr>
          <a:r>
            <a:rPr lang="en-US" sz="1300" kern="1200" dirty="0" smtClean="0"/>
            <a:t> PRINCIPLE </a:t>
          </a:r>
          <a:r>
            <a:rPr lang="en-US" sz="1400" b="1" kern="1200" dirty="0" smtClean="0"/>
            <a:t>OF BALANCE</a:t>
          </a:r>
          <a:r>
            <a:rPr lang="fa-IR" sz="1400" b="1" kern="1200" dirty="0" smtClean="0"/>
            <a:t>تعادل</a:t>
          </a:r>
          <a:r>
            <a:rPr lang="fa-IR" sz="1300" kern="1200" dirty="0" smtClean="0"/>
            <a:t> </a:t>
          </a:r>
          <a:endParaRPr lang="en-US" sz="1300" kern="1200" dirty="0"/>
        </a:p>
      </dsp:txBody>
      <dsp:txXfrm>
        <a:off x="3437160" y="3868284"/>
        <a:ext cx="1324899" cy="679227"/>
      </dsp:txXfrm>
    </dsp:sp>
    <dsp:sp modelId="{A87E4BFF-17CF-445D-BF34-6D05497A3E29}">
      <dsp:nvSpPr>
        <dsp:cNvPr id="0" name=""/>
        <dsp:cNvSpPr/>
      </dsp:nvSpPr>
      <dsp:spPr>
        <a:xfrm>
          <a:off x="1471592" y="3543313"/>
          <a:ext cx="1746909" cy="779364"/>
        </a:xfrm>
        <a:prstGeom prst="roundRect">
          <a:avLst/>
        </a:prstGeom>
        <a:gradFill rotWithShape="0">
          <a:gsLst>
            <a:gs pos="0">
              <a:schemeClr val="accent5">
                <a:hueOff val="-7095626"/>
                <a:satOff val="28436"/>
                <a:lumOff val="6163"/>
                <a:alphaOff val="0"/>
                <a:tint val="50000"/>
                <a:satMod val="300000"/>
              </a:schemeClr>
            </a:gs>
            <a:gs pos="35000">
              <a:schemeClr val="accent5">
                <a:hueOff val="-7095626"/>
                <a:satOff val="28436"/>
                <a:lumOff val="6163"/>
                <a:alphaOff val="0"/>
                <a:tint val="37000"/>
                <a:satMod val="300000"/>
              </a:schemeClr>
            </a:gs>
            <a:gs pos="100000">
              <a:schemeClr val="accent5">
                <a:hueOff val="-7095626"/>
                <a:satOff val="28436"/>
                <a:lumOff val="6163"/>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fa-IR" sz="1400" b="1" kern="1200" dirty="0" smtClean="0"/>
            <a:t>شاملیت / تفصیل </a:t>
          </a:r>
          <a:r>
            <a:rPr lang="en-US" sz="1400" b="1" kern="1200" dirty="0" smtClean="0"/>
            <a:t>DETAILED BUDGET PRICIPLE</a:t>
          </a:r>
          <a:r>
            <a:rPr lang="fa-IR" sz="1400" b="1" kern="1200" dirty="0" smtClean="0"/>
            <a:t>بودجه </a:t>
          </a:r>
          <a:endParaRPr lang="en-US" sz="1400" b="1" kern="1200" dirty="0"/>
        </a:p>
      </dsp:txBody>
      <dsp:txXfrm>
        <a:off x="1509637" y="3581358"/>
        <a:ext cx="1670819" cy="703274"/>
      </dsp:txXfrm>
    </dsp:sp>
    <dsp:sp modelId="{8DEDE149-EE37-40C9-8213-F1E65A24E65C}">
      <dsp:nvSpPr>
        <dsp:cNvPr id="0" name=""/>
        <dsp:cNvSpPr/>
      </dsp:nvSpPr>
      <dsp:spPr>
        <a:xfrm>
          <a:off x="1251569" y="2136950"/>
          <a:ext cx="1398389" cy="699194"/>
        </a:xfrm>
        <a:prstGeom prst="roundRect">
          <a:avLst/>
        </a:prstGeom>
        <a:gradFill rotWithShape="0">
          <a:gsLst>
            <a:gs pos="0">
              <a:schemeClr val="accent5">
                <a:hueOff val="-8514751"/>
                <a:satOff val="34124"/>
                <a:lumOff val="7395"/>
                <a:alphaOff val="0"/>
                <a:tint val="50000"/>
                <a:satMod val="300000"/>
              </a:schemeClr>
            </a:gs>
            <a:gs pos="35000">
              <a:schemeClr val="accent5">
                <a:hueOff val="-8514751"/>
                <a:satOff val="34124"/>
                <a:lumOff val="7395"/>
                <a:alphaOff val="0"/>
                <a:tint val="37000"/>
                <a:satMod val="300000"/>
              </a:schemeClr>
            </a:gs>
            <a:gs pos="100000">
              <a:schemeClr val="accent5">
                <a:hueOff val="-8514751"/>
                <a:satOff val="34124"/>
                <a:lumOff val="7395"/>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n-US" sz="1400" b="1" kern="1200" dirty="0" smtClean="0"/>
            <a:t>PRINCIPLE OF FLEXIBILITY</a:t>
          </a:r>
          <a:r>
            <a:rPr lang="fa-IR" sz="1400" b="1" kern="1200" dirty="0" smtClean="0"/>
            <a:t>انعطاف پذیری </a:t>
          </a:r>
          <a:endParaRPr lang="en-US" sz="1400" b="1" kern="1200" dirty="0"/>
        </a:p>
      </dsp:txBody>
      <dsp:txXfrm>
        <a:off x="1285701" y="2171082"/>
        <a:ext cx="1330125" cy="630930"/>
      </dsp:txXfrm>
    </dsp:sp>
    <dsp:sp modelId="{C981B359-67A7-40A6-B765-CCFB642FDC9A}">
      <dsp:nvSpPr>
        <dsp:cNvPr id="0" name=""/>
        <dsp:cNvSpPr/>
      </dsp:nvSpPr>
      <dsp:spPr>
        <a:xfrm>
          <a:off x="1560887" y="589659"/>
          <a:ext cx="1675633" cy="699194"/>
        </a:xfrm>
        <a:prstGeom prst="roundRect">
          <a:avLst/>
        </a:prstGeom>
        <a:gradFill rotWithShape="0">
          <a:gsLst>
            <a:gs pos="0">
              <a:schemeClr val="accent5">
                <a:hueOff val="-9933876"/>
                <a:satOff val="39811"/>
                <a:lumOff val="8628"/>
                <a:alphaOff val="0"/>
                <a:tint val="50000"/>
                <a:satMod val="300000"/>
              </a:schemeClr>
            </a:gs>
            <a:gs pos="35000">
              <a:schemeClr val="accent5">
                <a:hueOff val="-9933876"/>
                <a:satOff val="39811"/>
                <a:lumOff val="8628"/>
                <a:alphaOff val="0"/>
                <a:tint val="37000"/>
                <a:satMod val="300000"/>
              </a:schemeClr>
            </a:gs>
            <a:gs pos="100000">
              <a:schemeClr val="accent5">
                <a:hueOff val="-9933876"/>
                <a:satOff val="39811"/>
                <a:lumOff val="8628"/>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fa-IR" sz="1600" b="1" kern="1200" dirty="0" smtClean="0"/>
            <a:t>جامعیت یا کاملیت </a:t>
          </a:r>
          <a:r>
            <a:rPr lang="en-US" sz="1600" b="1" kern="1200" dirty="0" smtClean="0"/>
            <a:t>COMPREHENSIVE </a:t>
          </a:r>
          <a:endParaRPr lang="en-US" sz="1600" b="1" kern="1200" dirty="0"/>
        </a:p>
      </dsp:txBody>
      <dsp:txXfrm>
        <a:off x="1595019" y="623791"/>
        <a:ext cx="1607369" cy="630930"/>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E2F3E29-8EF5-4272-AF96-D693479944F0}">
      <dsp:nvSpPr>
        <dsp:cNvPr id="0" name=""/>
        <dsp:cNvSpPr/>
      </dsp:nvSpPr>
      <dsp:spPr>
        <a:xfrm>
          <a:off x="0" y="548042"/>
          <a:ext cx="7572428" cy="403200"/>
        </a:xfrm>
        <a:prstGeom prst="rect">
          <a:avLst/>
        </a:prstGeom>
        <a:solidFill>
          <a:schemeClr val="lt1">
            <a:alpha val="90000"/>
            <a:hueOff val="0"/>
            <a:satOff val="0"/>
            <a:lumOff val="0"/>
            <a:alphaOff val="0"/>
          </a:schemeClr>
        </a:solidFill>
        <a:ln w="9525" cap="flat" cmpd="sng" algn="ctr">
          <a:solidFill>
            <a:schemeClr val="accent5">
              <a:hueOff val="0"/>
              <a:satOff val="0"/>
              <a:lumOff val="0"/>
              <a:alphaOff val="0"/>
            </a:schemeClr>
          </a:solidFill>
          <a:prstDash val="solid"/>
        </a:ln>
        <a:effectLst/>
        <a:sp3d z="-161800" extrusionH="10600" prstMaterial="matte">
          <a:bevelT w="90600" h="18600" prst="softRound"/>
          <a:bevelB w="48600" h="8600" prst="relaxedInset"/>
        </a:sp3d>
      </dsp:spPr>
      <dsp:style>
        <a:lnRef idx="1">
          <a:scrgbClr r="0" g="0" b="0"/>
        </a:lnRef>
        <a:fillRef idx="1">
          <a:scrgbClr r="0" g="0" b="0"/>
        </a:fillRef>
        <a:effectRef idx="0">
          <a:scrgbClr r="0" g="0" b="0"/>
        </a:effectRef>
        <a:fontRef idx="minor"/>
      </dsp:style>
    </dsp:sp>
    <dsp:sp modelId="{9742C729-BBB3-4CF0-89A0-7C1F5AEE5CB7}">
      <dsp:nvSpPr>
        <dsp:cNvPr id="0" name=""/>
        <dsp:cNvSpPr/>
      </dsp:nvSpPr>
      <dsp:spPr>
        <a:xfrm>
          <a:off x="378621" y="311882"/>
          <a:ext cx="5300699" cy="472320"/>
        </a:xfrm>
        <a:prstGeom prst="roundRect">
          <a:avLst/>
        </a:prstGeom>
        <a:solidFill>
          <a:schemeClr val="accent5">
            <a:hueOff val="0"/>
            <a:satOff val="0"/>
            <a:lumOff val="0"/>
            <a:alphaOff val="0"/>
          </a:schemeClr>
        </a:solidFill>
        <a:ln>
          <a:noFill/>
        </a:ln>
        <a:effectLst>
          <a:outerShdw blurRad="40000" dist="20000" dir="5400000" rotWithShape="0">
            <a:srgbClr val="000000">
              <a:alpha val="38000"/>
            </a:srgbClr>
          </a:outerShdw>
        </a:effectLst>
        <a:sp3d extrusionH="50600" prstMaterial="metal">
          <a:bevelT w="101600" h="80600" prst="relaxedInset"/>
          <a:bevelB w="80600" h="80600" prst="relaxedInset"/>
        </a:sp3d>
      </dsp:spPr>
      <dsp:style>
        <a:lnRef idx="0">
          <a:scrgbClr r="0" g="0" b="0"/>
        </a:lnRef>
        <a:fillRef idx="1">
          <a:scrgbClr r="0" g="0" b="0"/>
        </a:fillRef>
        <a:effectRef idx="1">
          <a:scrgbClr r="0" g="0" b="0"/>
        </a:effectRef>
        <a:fontRef idx="minor">
          <a:schemeClr val="dk1"/>
        </a:fontRef>
      </dsp:style>
      <dsp:txBody>
        <a:bodyPr spcFirstLastPara="0" vert="horz" wrap="square" lIns="200354" tIns="0" rIns="200354" bIns="0" numCol="1" spcCol="1270" anchor="ctr" anchorCtr="0">
          <a:noAutofit/>
        </a:bodyPr>
        <a:lstStyle/>
        <a:p>
          <a:pPr lvl="0" algn="l" defTabSz="711200">
            <a:lnSpc>
              <a:spcPct val="90000"/>
            </a:lnSpc>
            <a:spcBef>
              <a:spcPct val="0"/>
            </a:spcBef>
            <a:spcAft>
              <a:spcPct val="35000"/>
            </a:spcAft>
          </a:pPr>
          <a:r>
            <a:rPr lang="en-US" sz="1600" kern="1200" dirty="0" smtClean="0"/>
            <a:t>  </a:t>
          </a:r>
          <a:r>
            <a:rPr lang="fa-IR" sz="1600" kern="1200" dirty="0" smtClean="0"/>
            <a:t>ماموریت یا موضوع فعالیت سازمان چیست ؟ </a:t>
          </a:r>
          <a:r>
            <a:rPr lang="en-US" sz="1600" kern="1200" dirty="0" smtClean="0"/>
            <a:t>-MISION </a:t>
          </a:r>
          <a:r>
            <a:rPr lang="fa-IR" sz="1600" kern="1200" dirty="0" smtClean="0"/>
            <a:t>               </a:t>
          </a:r>
          <a:endParaRPr lang="en-US" sz="1600" kern="1200" dirty="0"/>
        </a:p>
      </dsp:txBody>
      <dsp:txXfrm>
        <a:off x="401678" y="334939"/>
        <a:ext cx="5254585" cy="426206"/>
      </dsp:txXfrm>
    </dsp:sp>
    <dsp:sp modelId="{43931EE9-11DD-42C9-B5E1-4AE26A7246E2}">
      <dsp:nvSpPr>
        <dsp:cNvPr id="0" name=""/>
        <dsp:cNvSpPr/>
      </dsp:nvSpPr>
      <dsp:spPr>
        <a:xfrm>
          <a:off x="0" y="1273802"/>
          <a:ext cx="7572428" cy="403200"/>
        </a:xfrm>
        <a:prstGeom prst="rect">
          <a:avLst/>
        </a:prstGeom>
        <a:solidFill>
          <a:schemeClr val="lt1">
            <a:alpha val="90000"/>
            <a:hueOff val="0"/>
            <a:satOff val="0"/>
            <a:lumOff val="0"/>
            <a:alphaOff val="0"/>
          </a:schemeClr>
        </a:solidFill>
        <a:ln w="9525" cap="flat" cmpd="sng" algn="ctr">
          <a:solidFill>
            <a:schemeClr val="accent5">
              <a:hueOff val="-4966938"/>
              <a:satOff val="19906"/>
              <a:lumOff val="4314"/>
              <a:alphaOff val="0"/>
            </a:schemeClr>
          </a:solidFill>
          <a:prstDash val="solid"/>
        </a:ln>
        <a:effectLst/>
        <a:sp3d z="-161800" extrusionH="10600" prstMaterial="matte">
          <a:bevelT w="90600" h="18600" prst="softRound"/>
          <a:bevelB w="48600" h="8600" prst="relaxedInset"/>
        </a:sp3d>
      </dsp:spPr>
      <dsp:style>
        <a:lnRef idx="1">
          <a:scrgbClr r="0" g="0" b="0"/>
        </a:lnRef>
        <a:fillRef idx="1">
          <a:scrgbClr r="0" g="0" b="0"/>
        </a:fillRef>
        <a:effectRef idx="0">
          <a:scrgbClr r="0" g="0" b="0"/>
        </a:effectRef>
        <a:fontRef idx="minor"/>
      </dsp:style>
    </dsp:sp>
    <dsp:sp modelId="{3CAA6B3F-6CCD-4A59-9C8B-C908C59E95F3}">
      <dsp:nvSpPr>
        <dsp:cNvPr id="0" name=""/>
        <dsp:cNvSpPr/>
      </dsp:nvSpPr>
      <dsp:spPr>
        <a:xfrm>
          <a:off x="378621" y="1037642"/>
          <a:ext cx="5300699" cy="472320"/>
        </a:xfrm>
        <a:prstGeom prst="roundRect">
          <a:avLst/>
        </a:prstGeom>
        <a:solidFill>
          <a:schemeClr val="accent5">
            <a:hueOff val="-4966938"/>
            <a:satOff val="19906"/>
            <a:lumOff val="4314"/>
            <a:alphaOff val="0"/>
          </a:schemeClr>
        </a:solidFill>
        <a:ln>
          <a:noFill/>
        </a:ln>
        <a:effectLst>
          <a:outerShdw blurRad="40000" dist="20000" dir="5400000" rotWithShape="0">
            <a:srgbClr val="000000">
              <a:alpha val="38000"/>
            </a:srgbClr>
          </a:outerShdw>
        </a:effectLst>
        <a:sp3d extrusionH="50600" prstMaterial="metal">
          <a:bevelT w="101600" h="80600" prst="relaxedInset"/>
          <a:bevelB w="80600" h="80600" prst="relaxedInset"/>
        </a:sp3d>
      </dsp:spPr>
      <dsp:style>
        <a:lnRef idx="0">
          <a:scrgbClr r="0" g="0" b="0"/>
        </a:lnRef>
        <a:fillRef idx="1">
          <a:scrgbClr r="0" g="0" b="0"/>
        </a:fillRef>
        <a:effectRef idx="1">
          <a:scrgbClr r="0" g="0" b="0"/>
        </a:effectRef>
        <a:fontRef idx="minor">
          <a:schemeClr val="dk1"/>
        </a:fontRef>
      </dsp:style>
      <dsp:txBody>
        <a:bodyPr spcFirstLastPara="0" vert="horz" wrap="square" lIns="200354" tIns="0" rIns="200354" bIns="0" numCol="1" spcCol="1270" anchor="ctr" anchorCtr="0">
          <a:noAutofit/>
        </a:bodyPr>
        <a:lstStyle/>
        <a:p>
          <a:pPr lvl="0" algn="l" defTabSz="711200">
            <a:lnSpc>
              <a:spcPct val="90000"/>
            </a:lnSpc>
            <a:spcBef>
              <a:spcPct val="0"/>
            </a:spcBef>
            <a:spcAft>
              <a:spcPct val="35000"/>
            </a:spcAft>
          </a:pPr>
          <a:r>
            <a:rPr lang="fa-IR" sz="1600" kern="1200" dirty="0" smtClean="0"/>
            <a:t>ارمان یا اهداف سازمان چیست ؟                           </a:t>
          </a:r>
          <a:r>
            <a:rPr lang="en-US" sz="1600" kern="1200" dirty="0" smtClean="0"/>
            <a:t>- GOAL </a:t>
          </a:r>
          <a:endParaRPr lang="fa-IR" sz="1600" kern="1200" dirty="0" smtClean="0"/>
        </a:p>
      </dsp:txBody>
      <dsp:txXfrm>
        <a:off x="401678" y="1060699"/>
        <a:ext cx="5254585" cy="426206"/>
      </dsp:txXfrm>
    </dsp:sp>
    <dsp:sp modelId="{EE3B444D-BD35-4AED-B7F7-E87940B02280}">
      <dsp:nvSpPr>
        <dsp:cNvPr id="0" name=""/>
        <dsp:cNvSpPr/>
      </dsp:nvSpPr>
      <dsp:spPr>
        <a:xfrm>
          <a:off x="0" y="1999562"/>
          <a:ext cx="7572428" cy="403200"/>
        </a:xfrm>
        <a:prstGeom prst="rect">
          <a:avLst/>
        </a:prstGeom>
        <a:solidFill>
          <a:schemeClr val="lt1">
            <a:alpha val="90000"/>
            <a:hueOff val="0"/>
            <a:satOff val="0"/>
            <a:lumOff val="0"/>
            <a:alphaOff val="0"/>
          </a:schemeClr>
        </a:solidFill>
        <a:ln w="9525" cap="flat" cmpd="sng" algn="ctr">
          <a:solidFill>
            <a:schemeClr val="accent5">
              <a:hueOff val="-9933876"/>
              <a:satOff val="39811"/>
              <a:lumOff val="8628"/>
              <a:alphaOff val="0"/>
            </a:schemeClr>
          </a:solidFill>
          <a:prstDash val="solid"/>
        </a:ln>
        <a:effectLst/>
        <a:sp3d z="-161800" extrusionH="10600" prstMaterial="matte">
          <a:bevelT w="90600" h="18600" prst="softRound"/>
          <a:bevelB w="48600" h="8600" prst="relaxedInset"/>
        </a:sp3d>
      </dsp:spPr>
      <dsp:style>
        <a:lnRef idx="1">
          <a:scrgbClr r="0" g="0" b="0"/>
        </a:lnRef>
        <a:fillRef idx="1">
          <a:scrgbClr r="0" g="0" b="0"/>
        </a:fillRef>
        <a:effectRef idx="0">
          <a:scrgbClr r="0" g="0" b="0"/>
        </a:effectRef>
        <a:fontRef idx="minor"/>
      </dsp:style>
    </dsp:sp>
    <dsp:sp modelId="{2B97929A-27DE-42A6-9195-41AD390AF457}">
      <dsp:nvSpPr>
        <dsp:cNvPr id="0" name=""/>
        <dsp:cNvSpPr/>
      </dsp:nvSpPr>
      <dsp:spPr>
        <a:xfrm>
          <a:off x="378621" y="1763402"/>
          <a:ext cx="5300699" cy="472320"/>
        </a:xfrm>
        <a:prstGeom prst="roundRect">
          <a:avLst/>
        </a:prstGeom>
        <a:solidFill>
          <a:schemeClr val="accent5">
            <a:hueOff val="-9933876"/>
            <a:satOff val="39811"/>
            <a:lumOff val="8628"/>
            <a:alphaOff val="0"/>
          </a:schemeClr>
        </a:solidFill>
        <a:ln>
          <a:noFill/>
        </a:ln>
        <a:effectLst>
          <a:outerShdw blurRad="40000" dist="20000" dir="5400000" rotWithShape="0">
            <a:srgbClr val="000000">
              <a:alpha val="38000"/>
            </a:srgbClr>
          </a:outerShdw>
        </a:effectLst>
        <a:sp3d extrusionH="50600" prstMaterial="metal">
          <a:bevelT w="101600" h="80600" prst="relaxedInset"/>
          <a:bevelB w="80600" h="80600" prst="relaxedInset"/>
        </a:sp3d>
      </dsp:spPr>
      <dsp:style>
        <a:lnRef idx="0">
          <a:scrgbClr r="0" g="0" b="0"/>
        </a:lnRef>
        <a:fillRef idx="1">
          <a:scrgbClr r="0" g="0" b="0"/>
        </a:fillRef>
        <a:effectRef idx="1">
          <a:scrgbClr r="0" g="0" b="0"/>
        </a:effectRef>
        <a:fontRef idx="minor">
          <a:schemeClr val="dk1"/>
        </a:fontRef>
      </dsp:style>
      <dsp:txBody>
        <a:bodyPr spcFirstLastPara="0" vert="horz" wrap="square" lIns="200354" tIns="0" rIns="200354" bIns="0" numCol="1" spcCol="1270" anchor="ctr" anchorCtr="0">
          <a:noAutofit/>
        </a:bodyPr>
        <a:lstStyle/>
        <a:p>
          <a:pPr lvl="0" algn="l" defTabSz="711200">
            <a:lnSpc>
              <a:spcPct val="90000"/>
            </a:lnSpc>
            <a:spcBef>
              <a:spcPct val="0"/>
            </a:spcBef>
            <a:spcAft>
              <a:spcPct val="35000"/>
            </a:spcAft>
          </a:pPr>
          <a:r>
            <a:rPr lang="fa-IR" sz="1600" kern="1200" dirty="0" smtClean="0"/>
            <a:t>ارزش ها یا باید و نباید ها چیست ؟                     </a:t>
          </a:r>
          <a:r>
            <a:rPr lang="en-US" sz="1600" kern="1200" dirty="0" smtClean="0"/>
            <a:t>- VALUES</a:t>
          </a:r>
          <a:endParaRPr lang="en-US" sz="1600" kern="1200" dirty="0"/>
        </a:p>
      </dsp:txBody>
      <dsp:txXfrm>
        <a:off x="401678" y="1786459"/>
        <a:ext cx="5254585" cy="426206"/>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07789FE-3AD8-4F9A-B9CD-B43A8A1DFDCF}">
      <dsp:nvSpPr>
        <dsp:cNvPr id="0" name=""/>
        <dsp:cNvSpPr/>
      </dsp:nvSpPr>
      <dsp:spPr>
        <a:xfrm>
          <a:off x="0" y="0"/>
          <a:ext cx="8229600" cy="2085981"/>
        </a:xfrm>
        <a:prstGeom prst="roundRect">
          <a:avLst>
            <a:gd name="adj" fmla="val 10000"/>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94979B6B-7CB5-4FEE-8F02-3D97A7E4EA3D}">
      <dsp:nvSpPr>
        <dsp:cNvPr id="0" name=""/>
        <dsp:cNvSpPr/>
      </dsp:nvSpPr>
      <dsp:spPr>
        <a:xfrm>
          <a:off x="257410" y="214481"/>
          <a:ext cx="2486183" cy="1248817"/>
        </a:xfrm>
        <a:prstGeom prst="roundRect">
          <a:avLst>
            <a:gd name="adj" fmla="val 10000"/>
          </a:avLst>
        </a:prstGeom>
        <a:blipFill rotWithShape="0">
          <a:blip xmlns:r="http://schemas.openxmlformats.org/officeDocument/2006/relationships" r:embed="rId1"/>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AA0C9BA0-9C7D-4BD9-8076-58D238D90FC3}">
      <dsp:nvSpPr>
        <dsp:cNvPr id="0" name=""/>
        <dsp:cNvSpPr/>
      </dsp:nvSpPr>
      <dsp:spPr>
        <a:xfrm rot="10800000">
          <a:off x="235635" y="1660566"/>
          <a:ext cx="2491304" cy="3108084"/>
        </a:xfrm>
        <a:prstGeom prst="round2SameRect">
          <a:avLst>
            <a:gd name="adj1" fmla="val 10500"/>
            <a:gd name="adj2" fmla="val 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142240" rIns="142240" bIns="142240" numCol="1" spcCol="1270" anchor="t" anchorCtr="0">
          <a:noAutofit/>
        </a:bodyPr>
        <a:lstStyle/>
        <a:p>
          <a:pPr lvl="0" algn="ctr" defTabSz="889000">
            <a:lnSpc>
              <a:spcPct val="90000"/>
            </a:lnSpc>
            <a:spcBef>
              <a:spcPct val="0"/>
            </a:spcBef>
            <a:spcAft>
              <a:spcPct val="35000"/>
            </a:spcAft>
          </a:pPr>
          <a:r>
            <a:rPr lang="fa-IR" sz="2000" kern="1200" dirty="0" smtClean="0"/>
            <a:t>ترازنامه در پایان سال بودجه</a:t>
          </a:r>
        </a:p>
        <a:p>
          <a:pPr lvl="0" algn="ctr" defTabSz="889000">
            <a:lnSpc>
              <a:spcPct val="90000"/>
            </a:lnSpc>
            <a:spcBef>
              <a:spcPct val="0"/>
            </a:spcBef>
            <a:spcAft>
              <a:spcPct val="35000"/>
            </a:spcAft>
          </a:pPr>
          <a:r>
            <a:rPr lang="fa-IR" sz="2000" kern="1200" dirty="0" smtClean="0"/>
            <a:t>سرمایه در گردش تثبیت شده </a:t>
          </a:r>
        </a:p>
        <a:p>
          <a:pPr lvl="0" algn="ctr" defTabSz="889000">
            <a:lnSpc>
              <a:spcPct val="90000"/>
            </a:lnSpc>
            <a:spcBef>
              <a:spcPct val="0"/>
            </a:spcBef>
            <a:spcAft>
              <a:spcPct val="35000"/>
            </a:spcAft>
          </a:pPr>
          <a:r>
            <a:rPr lang="fa-IR" sz="2000" kern="1200" dirty="0" smtClean="0"/>
            <a:t>تعهدات منطقی و معقول </a:t>
          </a:r>
        </a:p>
        <a:p>
          <a:pPr lvl="0" algn="ctr" defTabSz="889000">
            <a:lnSpc>
              <a:spcPct val="90000"/>
            </a:lnSpc>
            <a:spcBef>
              <a:spcPct val="0"/>
            </a:spcBef>
            <a:spcAft>
              <a:spcPct val="35000"/>
            </a:spcAft>
          </a:pPr>
          <a:r>
            <a:rPr lang="fa-IR" sz="2000" kern="1200" dirty="0" smtClean="0"/>
            <a:t>سرمایه گذاری بهینه و کارامد </a:t>
          </a:r>
          <a:endParaRPr lang="en-US" sz="2000" kern="1200" dirty="0"/>
        </a:p>
      </dsp:txBody>
      <dsp:txXfrm rot="10800000">
        <a:off x="312251" y="1660566"/>
        <a:ext cx="2338072" cy="3031468"/>
      </dsp:txXfrm>
    </dsp:sp>
    <dsp:sp modelId="{8C290053-3B2D-4E73-B7D1-B453D09CFEF8}">
      <dsp:nvSpPr>
        <dsp:cNvPr id="0" name=""/>
        <dsp:cNvSpPr/>
      </dsp:nvSpPr>
      <dsp:spPr>
        <a:xfrm>
          <a:off x="3161344" y="384357"/>
          <a:ext cx="2245077" cy="1237711"/>
        </a:xfrm>
        <a:prstGeom prst="roundRect">
          <a:avLst>
            <a:gd name="adj" fmla="val 10000"/>
          </a:avLst>
        </a:prstGeom>
        <a:blipFill rotWithShape="0">
          <a:blip xmlns:r="http://schemas.openxmlformats.org/officeDocument/2006/relationships" r:embed="rId2"/>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4047342B-0B59-43C7-A815-B875DC018368}">
      <dsp:nvSpPr>
        <dsp:cNvPr id="0" name=""/>
        <dsp:cNvSpPr/>
      </dsp:nvSpPr>
      <dsp:spPr>
        <a:xfrm rot="10800000">
          <a:off x="3029219" y="1797425"/>
          <a:ext cx="2610993" cy="2819579"/>
        </a:xfrm>
        <a:prstGeom prst="round2SameRect">
          <a:avLst>
            <a:gd name="adj1" fmla="val 10500"/>
            <a:gd name="adj2" fmla="val 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0688" tIns="170688" rIns="170688" bIns="170688" numCol="1" spcCol="1270" anchor="t" anchorCtr="0">
          <a:noAutofit/>
        </a:bodyPr>
        <a:lstStyle/>
        <a:p>
          <a:pPr lvl="0" algn="ctr" defTabSz="1066800">
            <a:lnSpc>
              <a:spcPct val="90000"/>
            </a:lnSpc>
            <a:spcBef>
              <a:spcPct val="0"/>
            </a:spcBef>
            <a:spcAft>
              <a:spcPct val="35000"/>
            </a:spcAft>
          </a:pPr>
          <a:r>
            <a:rPr lang="fa-IR" sz="2400" b="1" kern="1200" dirty="0" smtClean="0">
              <a:solidFill>
                <a:schemeClr val="bg1"/>
              </a:solidFill>
            </a:rPr>
            <a:t>پیش بینی سال بودجه </a:t>
          </a:r>
        </a:p>
        <a:p>
          <a:pPr lvl="0" algn="ctr" defTabSz="1066800">
            <a:lnSpc>
              <a:spcPct val="90000"/>
            </a:lnSpc>
            <a:spcBef>
              <a:spcPct val="0"/>
            </a:spcBef>
            <a:spcAft>
              <a:spcPct val="35000"/>
            </a:spcAft>
          </a:pPr>
          <a:r>
            <a:rPr lang="fa-IR" sz="1800" b="1" kern="1200" dirty="0" smtClean="0">
              <a:solidFill>
                <a:schemeClr val="bg1"/>
              </a:solidFill>
            </a:rPr>
            <a:t>تغیرات سرمایه در گردش </a:t>
          </a:r>
        </a:p>
        <a:p>
          <a:pPr lvl="0" algn="ctr" defTabSz="1066800">
            <a:lnSpc>
              <a:spcPct val="90000"/>
            </a:lnSpc>
            <a:spcBef>
              <a:spcPct val="0"/>
            </a:spcBef>
            <a:spcAft>
              <a:spcPct val="35000"/>
            </a:spcAft>
          </a:pPr>
          <a:r>
            <a:rPr lang="fa-IR" sz="1800" b="1" kern="1200" dirty="0" smtClean="0">
              <a:solidFill>
                <a:schemeClr val="bg1"/>
              </a:solidFill>
            </a:rPr>
            <a:t>نحوه مدیریت تعهدات </a:t>
          </a:r>
        </a:p>
        <a:p>
          <a:pPr lvl="0" algn="ctr" defTabSz="1066800">
            <a:lnSpc>
              <a:spcPct val="90000"/>
            </a:lnSpc>
            <a:spcBef>
              <a:spcPct val="0"/>
            </a:spcBef>
            <a:spcAft>
              <a:spcPct val="35000"/>
            </a:spcAft>
          </a:pPr>
          <a:r>
            <a:rPr lang="fa-IR" sz="1800" b="1" kern="1200" dirty="0" smtClean="0">
              <a:solidFill>
                <a:schemeClr val="bg1"/>
              </a:solidFill>
            </a:rPr>
            <a:t>سرمایه گذاری جدید</a:t>
          </a:r>
        </a:p>
        <a:p>
          <a:pPr lvl="0" algn="ctr" defTabSz="1066800">
            <a:lnSpc>
              <a:spcPct val="90000"/>
            </a:lnSpc>
            <a:spcBef>
              <a:spcPct val="0"/>
            </a:spcBef>
            <a:spcAft>
              <a:spcPct val="35000"/>
            </a:spcAft>
          </a:pPr>
          <a:r>
            <a:rPr lang="fa-IR" sz="1800" b="1" kern="1200" dirty="0" smtClean="0">
              <a:solidFill>
                <a:schemeClr val="bg1"/>
              </a:solidFill>
            </a:rPr>
            <a:t>و چگونگی مشارکت سهامداران</a:t>
          </a:r>
          <a:r>
            <a:rPr lang="fa-IR" sz="2400" b="1" kern="1200" dirty="0" smtClean="0">
              <a:solidFill>
                <a:schemeClr val="bg1"/>
              </a:solidFill>
            </a:rPr>
            <a:t> </a:t>
          </a:r>
          <a:endParaRPr lang="en-US" sz="2400" b="1" kern="1200" dirty="0">
            <a:solidFill>
              <a:schemeClr val="bg1"/>
            </a:solidFill>
          </a:endParaRPr>
        </a:p>
      </dsp:txBody>
      <dsp:txXfrm rot="10800000">
        <a:off x="3109516" y="1797425"/>
        <a:ext cx="2450399" cy="2739282"/>
      </dsp:txXfrm>
    </dsp:sp>
    <dsp:sp modelId="{4CB26594-20F8-4464-AD3D-57471D195CA7}">
      <dsp:nvSpPr>
        <dsp:cNvPr id="0" name=""/>
        <dsp:cNvSpPr/>
      </dsp:nvSpPr>
      <dsp:spPr>
        <a:xfrm>
          <a:off x="5780188" y="426016"/>
          <a:ext cx="2216495" cy="1287289"/>
        </a:xfrm>
        <a:prstGeom prst="rect">
          <a:avLst/>
        </a:prstGeom>
        <a:blipFill rotWithShape="0">
          <a:blip xmlns:r="http://schemas.openxmlformats.org/officeDocument/2006/relationships" r:embed="rId3"/>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42B034E-B298-42E2-9747-DC9DD5F4C506}">
      <dsp:nvSpPr>
        <dsp:cNvPr id="0" name=""/>
        <dsp:cNvSpPr/>
      </dsp:nvSpPr>
      <dsp:spPr>
        <a:xfrm rot="10800000">
          <a:off x="5769380" y="1794684"/>
          <a:ext cx="2190115" cy="2937929"/>
        </a:xfrm>
        <a:prstGeom prst="round2SameRect">
          <a:avLst>
            <a:gd name="adj1" fmla="val 10500"/>
            <a:gd name="adj2" fmla="val 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0688" tIns="170688" rIns="170688" bIns="170688" numCol="1" spcCol="1270" anchor="t" anchorCtr="0">
          <a:noAutofit/>
        </a:bodyPr>
        <a:lstStyle/>
        <a:p>
          <a:pPr lvl="0" algn="ctr" defTabSz="1066800">
            <a:lnSpc>
              <a:spcPct val="90000"/>
            </a:lnSpc>
            <a:spcBef>
              <a:spcPct val="0"/>
            </a:spcBef>
            <a:spcAft>
              <a:spcPct val="35000"/>
            </a:spcAft>
          </a:pPr>
          <a:r>
            <a:rPr lang="fa-IR" sz="2400" b="1" kern="1200" dirty="0" smtClean="0">
              <a:solidFill>
                <a:schemeClr val="bg1"/>
              </a:solidFill>
            </a:rPr>
            <a:t>ترازنامه سال قبل</a:t>
          </a:r>
        </a:p>
        <a:p>
          <a:pPr lvl="0" algn="ctr" defTabSz="1066800">
            <a:lnSpc>
              <a:spcPct val="90000"/>
            </a:lnSpc>
            <a:spcBef>
              <a:spcPct val="0"/>
            </a:spcBef>
            <a:spcAft>
              <a:spcPct val="35000"/>
            </a:spcAft>
          </a:pPr>
          <a:r>
            <a:rPr lang="fa-IR" sz="2000" kern="1200" dirty="0" smtClean="0">
              <a:solidFill>
                <a:schemeClr val="bg1"/>
              </a:solidFill>
            </a:rPr>
            <a:t>1- </a:t>
          </a:r>
          <a:r>
            <a:rPr lang="fa-IR" sz="1400" kern="1200" dirty="0" smtClean="0">
              <a:solidFill>
                <a:schemeClr val="bg1"/>
              </a:solidFill>
            </a:rPr>
            <a:t>سرمایه در گردش </a:t>
          </a:r>
        </a:p>
        <a:p>
          <a:pPr lvl="0" algn="ctr" defTabSz="1066800">
            <a:lnSpc>
              <a:spcPct val="90000"/>
            </a:lnSpc>
            <a:spcBef>
              <a:spcPct val="0"/>
            </a:spcBef>
            <a:spcAft>
              <a:spcPct val="35000"/>
            </a:spcAft>
          </a:pPr>
          <a:r>
            <a:rPr lang="fa-IR" sz="1400" kern="1200" dirty="0" smtClean="0">
              <a:solidFill>
                <a:schemeClr val="bg1"/>
              </a:solidFill>
            </a:rPr>
            <a:t>      موجود </a:t>
          </a:r>
        </a:p>
        <a:p>
          <a:pPr lvl="0" algn="ctr" defTabSz="1066800">
            <a:lnSpc>
              <a:spcPct val="90000"/>
            </a:lnSpc>
            <a:spcBef>
              <a:spcPct val="0"/>
            </a:spcBef>
            <a:spcAft>
              <a:spcPct val="35000"/>
            </a:spcAft>
          </a:pPr>
          <a:r>
            <a:rPr lang="fa-IR" sz="1400" kern="1200" dirty="0" smtClean="0">
              <a:solidFill>
                <a:schemeClr val="bg1"/>
              </a:solidFill>
            </a:rPr>
            <a:t>2- مشخص شدن تعهدات جاری </a:t>
          </a:r>
        </a:p>
        <a:p>
          <a:pPr lvl="0" algn="ctr" defTabSz="1066800">
            <a:lnSpc>
              <a:spcPct val="90000"/>
            </a:lnSpc>
            <a:spcBef>
              <a:spcPct val="0"/>
            </a:spcBef>
            <a:spcAft>
              <a:spcPct val="35000"/>
            </a:spcAft>
          </a:pPr>
          <a:endParaRPr lang="fa-IR" sz="1400" kern="1200" dirty="0" smtClean="0">
            <a:solidFill>
              <a:schemeClr val="bg1"/>
            </a:solidFill>
          </a:endParaRPr>
        </a:p>
        <a:p>
          <a:pPr lvl="0" algn="ctr" defTabSz="1066800">
            <a:lnSpc>
              <a:spcPct val="90000"/>
            </a:lnSpc>
            <a:spcBef>
              <a:spcPct val="0"/>
            </a:spcBef>
            <a:spcAft>
              <a:spcPct val="35000"/>
            </a:spcAft>
          </a:pPr>
          <a:r>
            <a:rPr lang="fa-IR" sz="1400" kern="1200" dirty="0" smtClean="0">
              <a:solidFill>
                <a:schemeClr val="bg1"/>
              </a:solidFill>
            </a:rPr>
            <a:t>3- مشخص شدن سرمایه </a:t>
          </a:r>
          <a:r>
            <a:rPr lang="fa-IR" sz="1400" kern="1200" dirty="0" smtClean="0"/>
            <a:t>گذاری غیر جاری و ثابت </a:t>
          </a:r>
          <a:r>
            <a:rPr lang="fa-IR" sz="2000" kern="1200" dirty="0" smtClean="0"/>
            <a:t>                </a:t>
          </a:r>
        </a:p>
      </dsp:txBody>
      <dsp:txXfrm rot="10800000">
        <a:off x="5836734" y="1794684"/>
        <a:ext cx="2055407" cy="2870575"/>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4F1FA86-87DC-4838-AB9F-EEB4AED15AC5}">
      <dsp:nvSpPr>
        <dsp:cNvPr id="0" name=""/>
        <dsp:cNvSpPr/>
      </dsp:nvSpPr>
      <dsp:spPr>
        <a:xfrm>
          <a:off x="158951" y="0"/>
          <a:ext cx="7540277" cy="3071834"/>
        </a:xfrm>
        <a:prstGeom prst="triangle">
          <a:avLst/>
        </a:prstGeom>
        <a:gradFill rotWithShape="1">
          <a:gsLst>
            <a:gs pos="0">
              <a:schemeClr val="accent4">
                <a:shade val="51000"/>
                <a:satMod val="130000"/>
              </a:schemeClr>
            </a:gs>
            <a:gs pos="80000">
              <a:schemeClr val="accent4">
                <a:shade val="93000"/>
                <a:satMod val="130000"/>
              </a:schemeClr>
            </a:gs>
            <a:gs pos="100000">
              <a:schemeClr val="accent4">
                <a:shade val="94000"/>
                <a:satMod val="135000"/>
              </a:schemeClr>
            </a:gs>
          </a:gsLst>
          <a:lin ang="16200000" scaled="0"/>
        </a:gradFill>
        <a:ln w="9525" cap="flat" cmpd="sng" algn="ctr">
          <a:solidFill>
            <a:schemeClr val="accent4">
              <a:shade val="95000"/>
              <a:satMod val="105000"/>
            </a:schemeClr>
          </a:solidFill>
          <a:prstDash val="solid"/>
        </a:ln>
        <a:effectLst>
          <a:outerShdw blurRad="40000" dist="23000" dir="5400000" rotWithShape="0">
            <a:srgbClr val="000000">
              <a:alpha val="35000"/>
            </a:srgbClr>
          </a:outerShdw>
        </a:effectLst>
      </dsp:spPr>
      <dsp:style>
        <a:lnRef idx="1">
          <a:schemeClr val="accent4"/>
        </a:lnRef>
        <a:fillRef idx="3">
          <a:schemeClr val="accent4"/>
        </a:fillRef>
        <a:effectRef idx="2">
          <a:schemeClr val="accent4"/>
        </a:effectRef>
        <a:fontRef idx="minor">
          <a:schemeClr val="lt1"/>
        </a:fontRef>
      </dsp:style>
    </dsp:sp>
    <dsp:sp modelId="{CF10B93C-9C78-4CB3-B77F-86DC93FB4E81}">
      <dsp:nvSpPr>
        <dsp:cNvPr id="0" name=""/>
        <dsp:cNvSpPr/>
      </dsp:nvSpPr>
      <dsp:spPr>
        <a:xfrm>
          <a:off x="2857525" y="308833"/>
          <a:ext cx="4139821" cy="727160"/>
        </a:xfrm>
        <a:prstGeom prst="round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06680" tIns="106680" rIns="106680" bIns="106680" numCol="1" spcCol="1270" anchor="ctr" anchorCtr="0">
          <a:noAutofit/>
        </a:bodyPr>
        <a:lstStyle/>
        <a:p>
          <a:pPr lvl="0" algn="ctr" defTabSz="1244600">
            <a:lnSpc>
              <a:spcPct val="90000"/>
            </a:lnSpc>
            <a:spcBef>
              <a:spcPct val="0"/>
            </a:spcBef>
            <a:spcAft>
              <a:spcPct val="35000"/>
            </a:spcAft>
          </a:pPr>
          <a:r>
            <a:rPr lang="fa-IR" sz="2800" kern="1200" dirty="0" smtClean="0"/>
            <a:t>محصول یا خدمات چیست؟ </a:t>
          </a:r>
          <a:endParaRPr lang="en-US" sz="2800" kern="1200" dirty="0"/>
        </a:p>
      </dsp:txBody>
      <dsp:txXfrm>
        <a:off x="2893022" y="344330"/>
        <a:ext cx="4068827" cy="656166"/>
      </dsp:txXfrm>
    </dsp:sp>
    <dsp:sp modelId="{536FC820-49C1-408F-92F3-7C6FA3D4D529}">
      <dsp:nvSpPr>
        <dsp:cNvPr id="0" name=""/>
        <dsp:cNvSpPr/>
      </dsp:nvSpPr>
      <dsp:spPr>
        <a:xfrm>
          <a:off x="2714641" y="1126889"/>
          <a:ext cx="4425588" cy="727160"/>
        </a:xfrm>
        <a:prstGeom prst="round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02870" tIns="102870" rIns="102870" bIns="102870" numCol="1" spcCol="1270" anchor="ctr" anchorCtr="0">
          <a:noAutofit/>
        </a:bodyPr>
        <a:lstStyle/>
        <a:p>
          <a:pPr lvl="0" algn="ctr" defTabSz="1200150">
            <a:lnSpc>
              <a:spcPct val="90000"/>
            </a:lnSpc>
            <a:spcBef>
              <a:spcPct val="0"/>
            </a:spcBef>
            <a:spcAft>
              <a:spcPct val="35000"/>
            </a:spcAft>
          </a:pPr>
          <a:r>
            <a:rPr lang="fa-IR" sz="2700" kern="1200" dirty="0" smtClean="0"/>
            <a:t>مشتریان اصلی یا بازار </a:t>
          </a:r>
          <a:endParaRPr lang="en-US" sz="2700" kern="1200" dirty="0"/>
        </a:p>
      </dsp:txBody>
      <dsp:txXfrm>
        <a:off x="2750138" y="1162386"/>
        <a:ext cx="4354594" cy="656166"/>
      </dsp:txXfrm>
    </dsp:sp>
    <dsp:sp modelId="{11C99577-3450-4FD5-BAA3-6CEEC9DFD3CF}">
      <dsp:nvSpPr>
        <dsp:cNvPr id="0" name=""/>
        <dsp:cNvSpPr/>
      </dsp:nvSpPr>
      <dsp:spPr>
        <a:xfrm>
          <a:off x="2714641" y="1928826"/>
          <a:ext cx="4457734" cy="727160"/>
        </a:xfrm>
        <a:prstGeom prst="round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9060" tIns="99060" rIns="99060" bIns="99060" numCol="1" spcCol="1270" anchor="ctr" anchorCtr="0">
          <a:noAutofit/>
        </a:bodyPr>
        <a:lstStyle/>
        <a:p>
          <a:pPr lvl="0" algn="ctr" defTabSz="1155700">
            <a:lnSpc>
              <a:spcPct val="90000"/>
            </a:lnSpc>
            <a:spcBef>
              <a:spcPct val="0"/>
            </a:spcBef>
            <a:spcAft>
              <a:spcPct val="35000"/>
            </a:spcAft>
          </a:pPr>
          <a:r>
            <a:rPr lang="fa-IR" sz="2600" kern="1200" dirty="0" smtClean="0"/>
            <a:t>فلسفه وجودی سازمان ؟ </a:t>
          </a:r>
          <a:endParaRPr lang="en-US" sz="2600" kern="1200" dirty="0"/>
        </a:p>
      </dsp:txBody>
      <dsp:txXfrm>
        <a:off x="2750138" y="1964323"/>
        <a:ext cx="4386740" cy="656166"/>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0E197F3-325E-4641-9690-2E1298859A9C}">
      <dsp:nvSpPr>
        <dsp:cNvPr id="0" name=""/>
        <dsp:cNvSpPr/>
      </dsp:nvSpPr>
      <dsp:spPr>
        <a:xfrm>
          <a:off x="3119482" y="1686"/>
          <a:ext cx="1619214" cy="1052489"/>
        </a:xfrm>
        <a:prstGeom prst="roundRect">
          <a:avLst/>
        </a:prstGeom>
        <a:solidFill>
          <a:schemeClr val="accent2">
            <a:hueOff val="0"/>
            <a:satOff val="0"/>
            <a:lumOff val="0"/>
            <a:alphaOff val="0"/>
          </a:schemeClr>
        </a:solidFill>
        <a:ln>
          <a:noFill/>
        </a:ln>
        <a:effectLst>
          <a:outerShdw blurRad="40000" dist="20000" dir="5400000" rotWithShape="0">
            <a:srgbClr val="000000">
              <a:alpha val="38000"/>
            </a:srgbClr>
          </a:outerShdw>
        </a:effectLst>
        <a:sp3d extrusionH="50600" prstMaterial="metal">
          <a:bevelT w="101600" h="80600" prst="relaxedInset"/>
          <a:bevelB w="80600" h="80600" prst="relaxedInset"/>
        </a:sp3d>
      </dsp:spPr>
      <dsp:style>
        <a:lnRef idx="0">
          <a:scrgbClr r="0" g="0" b="0"/>
        </a:lnRef>
        <a:fillRef idx="1">
          <a:scrgbClr r="0" g="0" b="0"/>
        </a:fillRef>
        <a:effectRef idx="1">
          <a:scrgbClr r="0" g="0" b="0"/>
        </a:effectRef>
        <a:fontRef idx="minor">
          <a:schemeClr val="dk1"/>
        </a:fontRef>
      </dsp:style>
      <ds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en-US" sz="1500" kern="1200" dirty="0" smtClean="0"/>
            <a:t>SPECIFIC </a:t>
          </a:r>
          <a:r>
            <a:rPr lang="fa-IR" sz="1500" kern="1200" dirty="0" smtClean="0"/>
            <a:t> قابل فهم </a:t>
          </a:r>
          <a:endParaRPr lang="en-US" sz="1500" kern="1200" dirty="0"/>
        </a:p>
      </dsp:txBody>
      <dsp:txXfrm>
        <a:off x="3170860" y="53064"/>
        <a:ext cx="1516458" cy="949733"/>
      </dsp:txXfrm>
    </dsp:sp>
    <dsp:sp modelId="{97E613BF-CFE0-4F63-9C1F-01536BC4E4FE}">
      <dsp:nvSpPr>
        <dsp:cNvPr id="0" name=""/>
        <dsp:cNvSpPr/>
      </dsp:nvSpPr>
      <dsp:spPr>
        <a:xfrm>
          <a:off x="1826440" y="527931"/>
          <a:ext cx="4205299" cy="4205299"/>
        </a:xfrm>
        <a:custGeom>
          <a:avLst/>
          <a:gdLst/>
          <a:ahLst/>
          <a:cxnLst/>
          <a:rect l="0" t="0" r="0" b="0"/>
          <a:pathLst>
            <a:path>
              <a:moveTo>
                <a:pt x="3129149" y="267593"/>
              </a:moveTo>
              <a:arcTo wR="2102649" hR="2102649" stAng="17953316" swAng="1211729"/>
            </a:path>
          </a:pathLst>
        </a:custGeom>
        <a:noFill/>
        <a:ln w="9525" cap="flat" cmpd="sng" algn="ctr">
          <a:solidFill>
            <a:schemeClr val="accent2">
              <a:hueOff val="0"/>
              <a:satOff val="0"/>
              <a:lumOff val="0"/>
              <a:alphaOff val="0"/>
            </a:schemeClr>
          </a:solidFill>
          <a:prstDash val="solid"/>
          <a:tailEnd type="arrow"/>
        </a:ln>
        <a:effectLst/>
        <a:sp3d z="-110000"/>
      </dsp:spPr>
      <dsp:style>
        <a:lnRef idx="1">
          <a:scrgbClr r="0" g="0" b="0"/>
        </a:lnRef>
        <a:fillRef idx="0">
          <a:scrgbClr r="0" g="0" b="0"/>
        </a:fillRef>
        <a:effectRef idx="0">
          <a:scrgbClr r="0" g="0" b="0"/>
        </a:effectRef>
        <a:fontRef idx="minor"/>
      </dsp:style>
    </dsp:sp>
    <dsp:sp modelId="{F87B40DC-7DEF-4025-812A-08E1AE7040AC}">
      <dsp:nvSpPr>
        <dsp:cNvPr id="0" name=""/>
        <dsp:cNvSpPr/>
      </dsp:nvSpPr>
      <dsp:spPr>
        <a:xfrm>
          <a:off x="5119221" y="1454581"/>
          <a:ext cx="1619214" cy="1052489"/>
        </a:xfrm>
        <a:prstGeom prst="roundRect">
          <a:avLst/>
        </a:prstGeom>
        <a:solidFill>
          <a:schemeClr val="accent2">
            <a:hueOff val="1170380"/>
            <a:satOff val="-1460"/>
            <a:lumOff val="343"/>
            <a:alphaOff val="0"/>
          </a:schemeClr>
        </a:solidFill>
        <a:ln>
          <a:noFill/>
        </a:ln>
        <a:effectLst>
          <a:outerShdw blurRad="40000" dist="20000" dir="5400000" rotWithShape="0">
            <a:srgbClr val="000000">
              <a:alpha val="38000"/>
            </a:srgbClr>
          </a:outerShdw>
        </a:effectLst>
        <a:sp3d extrusionH="50600" prstMaterial="metal">
          <a:bevelT w="101600" h="80600" prst="relaxedInset"/>
          <a:bevelB w="80600" h="80600" prst="relaxedInset"/>
        </a:sp3d>
      </dsp:spPr>
      <dsp:style>
        <a:lnRef idx="0">
          <a:scrgbClr r="0" g="0" b="0"/>
        </a:lnRef>
        <a:fillRef idx="1">
          <a:scrgbClr r="0" g="0" b="0"/>
        </a:fillRef>
        <a:effectRef idx="1">
          <a:scrgbClr r="0" g="0" b="0"/>
        </a:effectRef>
        <a:fontRef idx="minor">
          <a:schemeClr val="dk1"/>
        </a:fontRef>
      </dsp:style>
      <ds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en-US" sz="1500" kern="1200" dirty="0" smtClean="0"/>
            <a:t>MEASURABLE</a:t>
          </a:r>
          <a:r>
            <a:rPr lang="fa-IR" sz="1500" kern="1200" dirty="0" smtClean="0"/>
            <a:t> </a:t>
          </a:r>
        </a:p>
        <a:p>
          <a:pPr lvl="0" algn="ctr" defTabSz="666750">
            <a:lnSpc>
              <a:spcPct val="90000"/>
            </a:lnSpc>
            <a:spcBef>
              <a:spcPct val="0"/>
            </a:spcBef>
            <a:spcAft>
              <a:spcPct val="35000"/>
            </a:spcAft>
          </a:pPr>
          <a:r>
            <a:rPr lang="fa-IR" sz="1500" kern="1200" dirty="0" smtClean="0"/>
            <a:t>قابل اندازه گیری </a:t>
          </a:r>
          <a:endParaRPr lang="en-US" sz="1500" kern="1200" dirty="0"/>
        </a:p>
      </dsp:txBody>
      <dsp:txXfrm>
        <a:off x="5170599" y="1505959"/>
        <a:ext cx="1516458" cy="949733"/>
      </dsp:txXfrm>
    </dsp:sp>
    <dsp:sp modelId="{B10D9707-5B50-4A61-8BA8-E2C7844C237A}">
      <dsp:nvSpPr>
        <dsp:cNvPr id="0" name=""/>
        <dsp:cNvSpPr/>
      </dsp:nvSpPr>
      <dsp:spPr>
        <a:xfrm>
          <a:off x="1826440" y="527931"/>
          <a:ext cx="4205299" cy="4205299"/>
        </a:xfrm>
        <a:custGeom>
          <a:avLst/>
          <a:gdLst/>
          <a:ahLst/>
          <a:cxnLst/>
          <a:rect l="0" t="0" r="0" b="0"/>
          <a:pathLst>
            <a:path>
              <a:moveTo>
                <a:pt x="4200257" y="2248163"/>
              </a:moveTo>
              <a:arcTo wR="2102649" hR="2102649" stAng="21838100" swAng="1359873"/>
            </a:path>
          </a:pathLst>
        </a:custGeom>
        <a:noFill/>
        <a:ln w="9525" cap="flat" cmpd="sng" algn="ctr">
          <a:solidFill>
            <a:schemeClr val="accent2">
              <a:hueOff val="1170380"/>
              <a:satOff val="-1460"/>
              <a:lumOff val="343"/>
              <a:alphaOff val="0"/>
            </a:schemeClr>
          </a:solidFill>
          <a:prstDash val="solid"/>
          <a:tailEnd type="arrow"/>
        </a:ln>
        <a:effectLst/>
        <a:sp3d z="-110000"/>
      </dsp:spPr>
      <dsp:style>
        <a:lnRef idx="1">
          <a:scrgbClr r="0" g="0" b="0"/>
        </a:lnRef>
        <a:fillRef idx="0">
          <a:scrgbClr r="0" g="0" b="0"/>
        </a:fillRef>
        <a:effectRef idx="0">
          <a:scrgbClr r="0" g="0" b="0"/>
        </a:effectRef>
        <a:fontRef idx="minor"/>
      </dsp:style>
    </dsp:sp>
    <dsp:sp modelId="{4A8015D5-C317-4951-9D34-684E6598B71C}">
      <dsp:nvSpPr>
        <dsp:cNvPr id="0" name=""/>
        <dsp:cNvSpPr/>
      </dsp:nvSpPr>
      <dsp:spPr>
        <a:xfrm>
          <a:off x="4355388" y="3805414"/>
          <a:ext cx="1619214" cy="1052489"/>
        </a:xfrm>
        <a:prstGeom prst="roundRect">
          <a:avLst/>
        </a:prstGeom>
        <a:solidFill>
          <a:schemeClr val="accent2">
            <a:hueOff val="2340759"/>
            <a:satOff val="-2919"/>
            <a:lumOff val="686"/>
            <a:alphaOff val="0"/>
          </a:schemeClr>
        </a:solidFill>
        <a:ln>
          <a:noFill/>
        </a:ln>
        <a:effectLst>
          <a:outerShdw blurRad="40000" dist="20000" dir="5400000" rotWithShape="0">
            <a:srgbClr val="000000">
              <a:alpha val="38000"/>
            </a:srgbClr>
          </a:outerShdw>
        </a:effectLst>
        <a:sp3d extrusionH="50600" prstMaterial="metal">
          <a:bevelT w="101600" h="80600" prst="relaxedInset"/>
          <a:bevelB w="80600" h="80600" prst="relaxedInset"/>
        </a:sp3d>
      </dsp:spPr>
      <dsp:style>
        <a:lnRef idx="0">
          <a:scrgbClr r="0" g="0" b="0"/>
        </a:lnRef>
        <a:fillRef idx="1">
          <a:scrgbClr r="0" g="0" b="0"/>
        </a:fillRef>
        <a:effectRef idx="1">
          <a:scrgbClr r="0" g="0" b="0"/>
        </a:effectRef>
        <a:fontRef idx="minor">
          <a:schemeClr val="dk1"/>
        </a:fontRef>
      </dsp:style>
      <ds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en-US" sz="1500" kern="1200" dirty="0" smtClean="0"/>
            <a:t>ACHIEVABLE</a:t>
          </a:r>
          <a:endParaRPr lang="fa-IR" sz="1500" kern="1200" dirty="0" smtClean="0"/>
        </a:p>
        <a:p>
          <a:pPr lvl="0" algn="ctr" defTabSz="666750">
            <a:lnSpc>
              <a:spcPct val="90000"/>
            </a:lnSpc>
            <a:spcBef>
              <a:spcPct val="0"/>
            </a:spcBef>
            <a:spcAft>
              <a:spcPct val="35000"/>
            </a:spcAft>
          </a:pPr>
          <a:r>
            <a:rPr lang="fa-IR" sz="1500" kern="1200" dirty="0" smtClean="0"/>
            <a:t>دست یافتنی باشد </a:t>
          </a:r>
          <a:endParaRPr lang="en-US" sz="1500" kern="1200" dirty="0"/>
        </a:p>
      </dsp:txBody>
      <dsp:txXfrm>
        <a:off x="4406766" y="3856792"/>
        <a:ext cx="1516458" cy="949733"/>
      </dsp:txXfrm>
    </dsp:sp>
    <dsp:sp modelId="{CF1E3A41-338C-4F3E-895D-23F989997DFF}">
      <dsp:nvSpPr>
        <dsp:cNvPr id="0" name=""/>
        <dsp:cNvSpPr/>
      </dsp:nvSpPr>
      <dsp:spPr>
        <a:xfrm>
          <a:off x="1826440" y="527931"/>
          <a:ext cx="4205299" cy="4205299"/>
        </a:xfrm>
        <a:custGeom>
          <a:avLst/>
          <a:gdLst/>
          <a:ahLst/>
          <a:cxnLst/>
          <a:rect l="0" t="0" r="0" b="0"/>
          <a:pathLst>
            <a:path>
              <a:moveTo>
                <a:pt x="2360752" y="4189397"/>
              </a:moveTo>
              <a:arcTo wR="2102649" hR="2102649" stAng="4976946" swAng="846109"/>
            </a:path>
          </a:pathLst>
        </a:custGeom>
        <a:noFill/>
        <a:ln w="9525" cap="flat" cmpd="sng" algn="ctr">
          <a:solidFill>
            <a:schemeClr val="accent2">
              <a:hueOff val="2340759"/>
              <a:satOff val="-2919"/>
              <a:lumOff val="686"/>
              <a:alphaOff val="0"/>
            </a:schemeClr>
          </a:solidFill>
          <a:prstDash val="solid"/>
          <a:tailEnd type="arrow"/>
        </a:ln>
        <a:effectLst/>
        <a:sp3d z="-110000"/>
      </dsp:spPr>
      <dsp:style>
        <a:lnRef idx="1">
          <a:scrgbClr r="0" g="0" b="0"/>
        </a:lnRef>
        <a:fillRef idx="0">
          <a:scrgbClr r="0" g="0" b="0"/>
        </a:fillRef>
        <a:effectRef idx="0">
          <a:scrgbClr r="0" g="0" b="0"/>
        </a:effectRef>
        <a:fontRef idx="minor"/>
      </dsp:style>
    </dsp:sp>
    <dsp:sp modelId="{2CF68556-3B19-4788-814A-1FCBFF0FC5BF}">
      <dsp:nvSpPr>
        <dsp:cNvPr id="0" name=""/>
        <dsp:cNvSpPr/>
      </dsp:nvSpPr>
      <dsp:spPr>
        <a:xfrm>
          <a:off x="1883576" y="3805414"/>
          <a:ext cx="1619214" cy="1052489"/>
        </a:xfrm>
        <a:prstGeom prst="roundRect">
          <a:avLst/>
        </a:prstGeom>
        <a:solidFill>
          <a:schemeClr val="accent2">
            <a:hueOff val="3511139"/>
            <a:satOff val="-4379"/>
            <a:lumOff val="1030"/>
            <a:alphaOff val="0"/>
          </a:schemeClr>
        </a:solidFill>
        <a:ln>
          <a:noFill/>
        </a:ln>
        <a:effectLst>
          <a:outerShdw blurRad="40000" dist="20000" dir="5400000" rotWithShape="0">
            <a:srgbClr val="000000">
              <a:alpha val="38000"/>
            </a:srgbClr>
          </a:outerShdw>
        </a:effectLst>
        <a:sp3d extrusionH="50600" prstMaterial="metal">
          <a:bevelT w="101600" h="80600" prst="relaxedInset"/>
          <a:bevelB w="80600" h="80600" prst="relaxedInset"/>
        </a:sp3d>
      </dsp:spPr>
      <dsp:style>
        <a:lnRef idx="0">
          <a:scrgbClr r="0" g="0" b="0"/>
        </a:lnRef>
        <a:fillRef idx="1">
          <a:scrgbClr r="0" g="0" b="0"/>
        </a:fillRef>
        <a:effectRef idx="1">
          <a:scrgbClr r="0" g="0" b="0"/>
        </a:effectRef>
        <a:fontRef idx="minor">
          <a:schemeClr val="dk1"/>
        </a:fontRef>
      </dsp:style>
      <ds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en-US" sz="1500" kern="1200" dirty="0" smtClean="0"/>
            <a:t>RESULT ORIENTED</a:t>
          </a:r>
        </a:p>
        <a:p>
          <a:pPr lvl="0" algn="ctr" defTabSz="666750">
            <a:lnSpc>
              <a:spcPct val="90000"/>
            </a:lnSpc>
            <a:spcBef>
              <a:spcPct val="0"/>
            </a:spcBef>
            <a:spcAft>
              <a:spcPct val="35000"/>
            </a:spcAft>
          </a:pPr>
          <a:r>
            <a:rPr lang="fa-IR" sz="1500" kern="1200" dirty="0" smtClean="0"/>
            <a:t> نتیجه گرا </a:t>
          </a:r>
          <a:endParaRPr lang="en-US" sz="1500" kern="1200" dirty="0"/>
        </a:p>
      </dsp:txBody>
      <dsp:txXfrm>
        <a:off x="1934954" y="3856792"/>
        <a:ext cx="1516458" cy="949733"/>
      </dsp:txXfrm>
    </dsp:sp>
    <dsp:sp modelId="{1C51F460-CC5C-4F71-A3C0-73CA175FF1EE}">
      <dsp:nvSpPr>
        <dsp:cNvPr id="0" name=""/>
        <dsp:cNvSpPr/>
      </dsp:nvSpPr>
      <dsp:spPr>
        <a:xfrm>
          <a:off x="1826440" y="527931"/>
          <a:ext cx="4205299" cy="4205299"/>
        </a:xfrm>
        <a:custGeom>
          <a:avLst/>
          <a:gdLst/>
          <a:ahLst/>
          <a:cxnLst/>
          <a:rect l="0" t="0" r="0" b="0"/>
          <a:pathLst>
            <a:path>
              <a:moveTo>
                <a:pt x="223097" y="3045208"/>
              </a:moveTo>
              <a:arcTo wR="2102649" hR="2102649" stAng="9202027" swAng="1359873"/>
            </a:path>
          </a:pathLst>
        </a:custGeom>
        <a:noFill/>
        <a:ln w="9525" cap="flat" cmpd="sng" algn="ctr">
          <a:solidFill>
            <a:schemeClr val="accent2">
              <a:hueOff val="3511139"/>
              <a:satOff val="-4379"/>
              <a:lumOff val="1030"/>
              <a:alphaOff val="0"/>
            </a:schemeClr>
          </a:solidFill>
          <a:prstDash val="solid"/>
          <a:tailEnd type="arrow"/>
        </a:ln>
        <a:effectLst/>
        <a:sp3d z="-110000"/>
      </dsp:spPr>
      <dsp:style>
        <a:lnRef idx="1">
          <a:scrgbClr r="0" g="0" b="0"/>
        </a:lnRef>
        <a:fillRef idx="0">
          <a:scrgbClr r="0" g="0" b="0"/>
        </a:fillRef>
        <a:effectRef idx="0">
          <a:scrgbClr r="0" g="0" b="0"/>
        </a:effectRef>
        <a:fontRef idx="minor"/>
      </dsp:style>
    </dsp:sp>
    <dsp:sp modelId="{F0828EDA-F14F-4178-A81A-61CD6F67CF1D}">
      <dsp:nvSpPr>
        <dsp:cNvPr id="0" name=""/>
        <dsp:cNvSpPr/>
      </dsp:nvSpPr>
      <dsp:spPr>
        <a:xfrm>
          <a:off x="1119744" y="1454581"/>
          <a:ext cx="1619214" cy="1052489"/>
        </a:xfrm>
        <a:prstGeom prst="roundRect">
          <a:avLst/>
        </a:prstGeom>
        <a:solidFill>
          <a:schemeClr val="accent2">
            <a:hueOff val="4681519"/>
            <a:satOff val="-5839"/>
            <a:lumOff val="1373"/>
            <a:alphaOff val="0"/>
          </a:schemeClr>
        </a:solidFill>
        <a:ln>
          <a:noFill/>
        </a:ln>
        <a:effectLst>
          <a:outerShdw blurRad="40000" dist="20000" dir="5400000" rotWithShape="0">
            <a:srgbClr val="000000">
              <a:alpha val="38000"/>
            </a:srgbClr>
          </a:outerShdw>
        </a:effectLst>
        <a:sp3d extrusionH="50600" prstMaterial="metal">
          <a:bevelT w="101600" h="80600" prst="relaxedInset"/>
          <a:bevelB w="80600" h="80600" prst="relaxedInset"/>
        </a:sp3d>
      </dsp:spPr>
      <dsp:style>
        <a:lnRef idx="0">
          <a:scrgbClr r="0" g="0" b="0"/>
        </a:lnRef>
        <a:fillRef idx="1">
          <a:scrgbClr r="0" g="0" b="0"/>
        </a:fillRef>
        <a:effectRef idx="1">
          <a:scrgbClr r="0" g="0" b="0"/>
        </a:effectRef>
        <a:fontRef idx="minor">
          <a:schemeClr val="dk1"/>
        </a:fontRef>
      </dsp:style>
      <ds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en-US" sz="1500" kern="1200" dirty="0" smtClean="0"/>
            <a:t>TIME – DEAD LINE</a:t>
          </a:r>
        </a:p>
        <a:p>
          <a:pPr lvl="0" algn="ctr" defTabSz="666750">
            <a:lnSpc>
              <a:spcPct val="90000"/>
            </a:lnSpc>
            <a:spcBef>
              <a:spcPct val="0"/>
            </a:spcBef>
            <a:spcAft>
              <a:spcPct val="35000"/>
            </a:spcAft>
          </a:pPr>
          <a:r>
            <a:rPr lang="fa-IR" sz="1500" kern="1200" dirty="0" smtClean="0"/>
            <a:t> تاریخ مشخص داشته باشد </a:t>
          </a:r>
          <a:endParaRPr lang="en-US" sz="1500" kern="1200" dirty="0"/>
        </a:p>
      </dsp:txBody>
      <dsp:txXfrm>
        <a:off x="1171122" y="1505959"/>
        <a:ext cx="1516458" cy="949733"/>
      </dsp:txXfrm>
    </dsp:sp>
    <dsp:sp modelId="{778955EA-9C43-442C-8C21-0F9BFC943B1D}">
      <dsp:nvSpPr>
        <dsp:cNvPr id="0" name=""/>
        <dsp:cNvSpPr/>
      </dsp:nvSpPr>
      <dsp:spPr>
        <a:xfrm>
          <a:off x="1826440" y="527931"/>
          <a:ext cx="4205299" cy="4205299"/>
        </a:xfrm>
        <a:custGeom>
          <a:avLst/>
          <a:gdLst/>
          <a:ahLst/>
          <a:cxnLst/>
          <a:rect l="0" t="0" r="0" b="0"/>
          <a:pathLst>
            <a:path>
              <a:moveTo>
                <a:pt x="505752" y="734784"/>
              </a:moveTo>
              <a:arcTo wR="2102649" hR="2102649" stAng="13234956" swAng="1211729"/>
            </a:path>
          </a:pathLst>
        </a:custGeom>
        <a:noFill/>
        <a:ln w="9525" cap="flat" cmpd="sng" algn="ctr">
          <a:solidFill>
            <a:schemeClr val="accent2">
              <a:hueOff val="4681519"/>
              <a:satOff val="-5839"/>
              <a:lumOff val="1373"/>
              <a:alphaOff val="0"/>
            </a:schemeClr>
          </a:solidFill>
          <a:prstDash val="solid"/>
          <a:tailEnd type="arrow"/>
        </a:ln>
        <a:effectLst/>
        <a:sp3d z="-110000"/>
      </dsp:spPr>
      <dsp:style>
        <a:lnRef idx="1">
          <a:scrgbClr r="0" g="0" b="0"/>
        </a:lnRef>
        <a:fillRef idx="0">
          <a:scrgbClr r="0" g="0" b="0"/>
        </a:fillRef>
        <a:effectRef idx="0">
          <a:scrgbClr r="0" g="0" b="0"/>
        </a:effectRef>
        <a:fontRef idx="minor"/>
      </dsp:style>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65CD157-3897-4BFF-B3C6-362AFB9D4A8B}">
      <dsp:nvSpPr>
        <dsp:cNvPr id="0" name=""/>
        <dsp:cNvSpPr/>
      </dsp:nvSpPr>
      <dsp:spPr>
        <a:xfrm rot="5400000">
          <a:off x="-245635" y="246082"/>
          <a:ext cx="1637567" cy="1146297"/>
        </a:xfrm>
        <a:prstGeom prst="chevron">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590" tIns="21590" rIns="21590" bIns="21590" numCol="1" spcCol="1270" anchor="ctr" anchorCtr="0">
          <a:noAutofit/>
        </a:bodyPr>
        <a:lstStyle/>
        <a:p>
          <a:pPr lvl="0" algn="ctr" defTabSz="1511300" rtl="1">
            <a:lnSpc>
              <a:spcPct val="90000"/>
            </a:lnSpc>
            <a:spcBef>
              <a:spcPct val="0"/>
            </a:spcBef>
            <a:spcAft>
              <a:spcPct val="35000"/>
            </a:spcAft>
          </a:pPr>
          <a:r>
            <a:rPr lang="fa-IR" sz="3400" kern="1200" dirty="0" smtClean="0"/>
            <a:t>1</a:t>
          </a:r>
          <a:endParaRPr lang="fa-IR" sz="3400" kern="1200" dirty="0"/>
        </a:p>
      </dsp:txBody>
      <dsp:txXfrm rot="-5400000">
        <a:off x="1" y="573596"/>
        <a:ext cx="1146297" cy="491270"/>
      </dsp:txXfrm>
    </dsp:sp>
    <dsp:sp modelId="{B7015E55-3BB4-4E33-8742-AFA626263221}">
      <dsp:nvSpPr>
        <dsp:cNvPr id="0" name=""/>
        <dsp:cNvSpPr/>
      </dsp:nvSpPr>
      <dsp:spPr>
        <a:xfrm rot="5400000">
          <a:off x="4155739" y="-3008994"/>
          <a:ext cx="1064418" cy="7083302"/>
        </a:xfrm>
        <a:prstGeom prst="round2SameRect">
          <a:avLst/>
        </a:prstGeom>
        <a:solidFill>
          <a:srgbClr val="FFFF66">
            <a:alpha val="90000"/>
          </a:srgb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70688" tIns="15240" rIns="15240" bIns="15240" numCol="1" spcCol="1270" anchor="ctr" anchorCtr="0">
          <a:noAutofit/>
        </a:bodyPr>
        <a:lstStyle/>
        <a:p>
          <a:pPr marL="228600" lvl="1" indent="-228600" algn="r" defTabSz="1066800" rtl="1">
            <a:lnSpc>
              <a:spcPct val="90000"/>
            </a:lnSpc>
            <a:spcBef>
              <a:spcPct val="0"/>
            </a:spcBef>
            <a:spcAft>
              <a:spcPct val="15000"/>
            </a:spcAft>
            <a:buChar char="••"/>
          </a:pPr>
          <a:r>
            <a:rPr lang="fa-IR" sz="2400" kern="1200" dirty="0" smtClean="0"/>
            <a:t>يكپارچه عمودي رو به جلو    </a:t>
          </a:r>
          <a:r>
            <a:rPr lang="en-US" sz="2400" kern="1200" dirty="0" smtClean="0"/>
            <a:t>FORWARD INTEGRATION </a:t>
          </a:r>
          <a:endParaRPr lang="fa-IR" sz="2400" kern="1200" dirty="0"/>
        </a:p>
      </dsp:txBody>
      <dsp:txXfrm rot="-5400000">
        <a:off x="1146298" y="52408"/>
        <a:ext cx="7031341" cy="960496"/>
      </dsp:txXfrm>
    </dsp:sp>
    <dsp:sp modelId="{85A7E84F-279E-4E1D-BDA6-26109896ADF9}">
      <dsp:nvSpPr>
        <dsp:cNvPr id="0" name=""/>
        <dsp:cNvSpPr/>
      </dsp:nvSpPr>
      <dsp:spPr>
        <a:xfrm rot="5400000">
          <a:off x="-245635" y="1689832"/>
          <a:ext cx="1637567" cy="1146297"/>
        </a:xfrm>
        <a:prstGeom prst="chevron">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590" tIns="21590" rIns="21590" bIns="21590" numCol="1" spcCol="1270" anchor="ctr" anchorCtr="0">
          <a:noAutofit/>
        </a:bodyPr>
        <a:lstStyle/>
        <a:p>
          <a:pPr lvl="0" algn="ctr" defTabSz="1511300" rtl="1">
            <a:lnSpc>
              <a:spcPct val="90000"/>
            </a:lnSpc>
            <a:spcBef>
              <a:spcPct val="0"/>
            </a:spcBef>
            <a:spcAft>
              <a:spcPct val="35000"/>
            </a:spcAft>
          </a:pPr>
          <a:r>
            <a:rPr lang="fa-IR" sz="3400" kern="1200" dirty="0" smtClean="0"/>
            <a:t>2</a:t>
          </a:r>
          <a:endParaRPr lang="fa-IR" sz="3400" kern="1200" dirty="0"/>
        </a:p>
      </dsp:txBody>
      <dsp:txXfrm rot="-5400000">
        <a:off x="1" y="2017346"/>
        <a:ext cx="1146297" cy="491270"/>
      </dsp:txXfrm>
    </dsp:sp>
    <dsp:sp modelId="{0AED7970-93B4-4BA7-982E-B13D50F4236F}">
      <dsp:nvSpPr>
        <dsp:cNvPr id="0" name=""/>
        <dsp:cNvSpPr/>
      </dsp:nvSpPr>
      <dsp:spPr>
        <a:xfrm rot="5400000">
          <a:off x="4155739" y="-1491788"/>
          <a:ext cx="1064418" cy="7083302"/>
        </a:xfrm>
        <a:prstGeom prst="round2SameRect">
          <a:avLst/>
        </a:prstGeom>
        <a:solidFill>
          <a:srgbClr val="92D050">
            <a:alpha val="90000"/>
          </a:srgb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70688" tIns="15240" rIns="15240" bIns="15240" numCol="1" spcCol="1270" anchor="ctr" anchorCtr="0">
          <a:noAutofit/>
        </a:bodyPr>
        <a:lstStyle/>
        <a:p>
          <a:pPr marL="228600" lvl="1" indent="-228600" algn="r" defTabSz="1066800" rtl="1">
            <a:lnSpc>
              <a:spcPct val="90000"/>
            </a:lnSpc>
            <a:spcBef>
              <a:spcPct val="0"/>
            </a:spcBef>
            <a:spcAft>
              <a:spcPct val="15000"/>
            </a:spcAft>
            <a:buChar char="••"/>
          </a:pPr>
          <a:r>
            <a:rPr lang="fa-IR" sz="2400" kern="1200" dirty="0" smtClean="0"/>
            <a:t>يكپارچه عمودي رو به عقب    </a:t>
          </a:r>
          <a:r>
            <a:rPr lang="en-US" sz="2400" kern="1200" dirty="0" smtClean="0"/>
            <a:t> BACKWARD INTEGRATION </a:t>
          </a:r>
          <a:r>
            <a:rPr lang="fa-IR" sz="2400" kern="1200" dirty="0" smtClean="0"/>
            <a:t> </a:t>
          </a:r>
          <a:endParaRPr lang="fa-IR" sz="2400" kern="1200" dirty="0"/>
        </a:p>
        <a:p>
          <a:pPr marL="285750" lvl="1" indent="-285750" algn="r" defTabSz="1377950" rtl="1">
            <a:lnSpc>
              <a:spcPct val="90000"/>
            </a:lnSpc>
            <a:spcBef>
              <a:spcPct val="0"/>
            </a:spcBef>
            <a:spcAft>
              <a:spcPct val="15000"/>
            </a:spcAft>
            <a:buChar char="••"/>
          </a:pPr>
          <a:r>
            <a:rPr lang="fa-IR" sz="3100" kern="1200" dirty="0" smtClean="0"/>
            <a:t>  </a:t>
          </a:r>
          <a:endParaRPr lang="fa-IR" sz="3100" kern="1200" dirty="0"/>
        </a:p>
      </dsp:txBody>
      <dsp:txXfrm rot="-5400000">
        <a:off x="1146298" y="1569614"/>
        <a:ext cx="7031341" cy="960496"/>
      </dsp:txXfrm>
    </dsp:sp>
    <dsp:sp modelId="{FC1C5416-3029-4CAD-8EF3-A201840C6E6D}">
      <dsp:nvSpPr>
        <dsp:cNvPr id="0" name=""/>
        <dsp:cNvSpPr/>
      </dsp:nvSpPr>
      <dsp:spPr>
        <a:xfrm rot="5400000">
          <a:off x="-245635" y="3133582"/>
          <a:ext cx="1637567" cy="1146297"/>
        </a:xfrm>
        <a:prstGeom prst="chevron">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590" tIns="21590" rIns="21590" bIns="21590" numCol="1" spcCol="1270" anchor="ctr" anchorCtr="0">
          <a:noAutofit/>
        </a:bodyPr>
        <a:lstStyle/>
        <a:p>
          <a:pPr lvl="0" algn="ctr" defTabSz="1511300" rtl="1">
            <a:lnSpc>
              <a:spcPct val="90000"/>
            </a:lnSpc>
            <a:spcBef>
              <a:spcPct val="0"/>
            </a:spcBef>
            <a:spcAft>
              <a:spcPct val="35000"/>
            </a:spcAft>
          </a:pPr>
          <a:r>
            <a:rPr lang="fa-IR" sz="3400" kern="1200" dirty="0" smtClean="0"/>
            <a:t>3</a:t>
          </a:r>
          <a:endParaRPr lang="fa-IR" sz="3400" kern="1200" dirty="0"/>
        </a:p>
      </dsp:txBody>
      <dsp:txXfrm rot="-5400000">
        <a:off x="1" y="3461096"/>
        <a:ext cx="1146297" cy="491270"/>
      </dsp:txXfrm>
    </dsp:sp>
    <dsp:sp modelId="{BA05AD28-7A2D-4E82-9F5E-AADD6DF0AC3B}">
      <dsp:nvSpPr>
        <dsp:cNvPr id="0" name=""/>
        <dsp:cNvSpPr/>
      </dsp:nvSpPr>
      <dsp:spPr>
        <a:xfrm rot="5400000">
          <a:off x="4057210" y="-291641"/>
          <a:ext cx="1064418" cy="7083302"/>
        </a:xfrm>
        <a:prstGeom prst="round2SameRect">
          <a:avLst/>
        </a:prstGeom>
        <a:solidFill>
          <a:srgbClr val="FF00FF">
            <a:alpha val="89804"/>
          </a:srgb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70688" tIns="15240" rIns="15240" bIns="15240" numCol="1" spcCol="1270" anchor="ctr" anchorCtr="0">
          <a:noAutofit/>
        </a:bodyPr>
        <a:lstStyle/>
        <a:p>
          <a:pPr marL="228600" lvl="1" indent="-228600" algn="r" defTabSz="1066800" rtl="1">
            <a:lnSpc>
              <a:spcPct val="90000"/>
            </a:lnSpc>
            <a:spcBef>
              <a:spcPct val="0"/>
            </a:spcBef>
            <a:spcAft>
              <a:spcPct val="15000"/>
            </a:spcAft>
            <a:buChar char="••"/>
          </a:pPr>
          <a:r>
            <a:rPr lang="fa-IR" sz="2400" kern="1200" dirty="0" smtClean="0"/>
            <a:t>يكپارچه افقي                 </a:t>
          </a:r>
          <a:r>
            <a:rPr lang="en-US" sz="2400" kern="1200" dirty="0" smtClean="0"/>
            <a:t>HORIZONTAL INTEGRATION</a:t>
          </a:r>
          <a:r>
            <a:rPr lang="fa-IR" sz="2400" kern="1200" dirty="0" smtClean="0"/>
            <a:t> </a:t>
          </a:r>
          <a:endParaRPr lang="fa-IR" sz="2400" kern="1200" dirty="0"/>
        </a:p>
      </dsp:txBody>
      <dsp:txXfrm rot="-5400000">
        <a:off x="1047769" y="2769761"/>
        <a:ext cx="7031341" cy="960496"/>
      </dsp:txXfrm>
    </dsp:sp>
  </dsp:spTree>
</dsp:drawing>
</file>

<file path=ppt/diagrams/layout1.xml><?xml version="1.0" encoding="utf-8"?>
<dgm:layoutDef xmlns:dgm="http://schemas.openxmlformats.org/drawingml/2006/diagram" xmlns:a="http://schemas.openxmlformats.org/drawingml/2006/main" uniqueId="urn:microsoft.com/office/officeart/2005/8/layout/pyramid2">
  <dgm:title val=""/>
  <dgm:desc val=""/>
  <dgm:catLst>
    <dgm:cat type="pyramid" pri="3000"/>
    <dgm:cat type="list" pri="21000"/>
    <dgm:cat type="convert" pri="17000"/>
  </dgm:catLst>
  <dgm:sampData useDef="1">
    <dgm:dataModel>
      <dgm:ptLst/>
      <dgm:bg/>
      <dgm:whole/>
    </dgm:dataModel>
  </dgm:sampData>
  <dgm:styleData useDef="1">
    <dgm:dataModel>
      <dgm:ptLst/>
      <dgm:bg/>
      <dgm:whole/>
    </dgm:dataModel>
  </dgm:styleData>
  <dgm:clrData useDef="1">
    <dgm:dataModel>
      <dgm:ptLst/>
      <dgm:bg/>
      <dgm:whole/>
    </dgm:dataModel>
  </dgm:clrData>
  <dgm:layoutNode name="compositeShape">
    <dgm:alg type="composite"/>
    <dgm:shape xmlns:r="http://schemas.openxmlformats.org/officeDocument/2006/relationships" r:blip="">
      <dgm:adjLst/>
    </dgm:shape>
    <dgm:presOf/>
    <dgm:varLst>
      <dgm:dir/>
      <dgm:resizeHandles/>
    </dgm:varLst>
    <dgm:choose name="Name0">
      <dgm:if name="Name1" func="var" arg="dir" op="equ" val="norm">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l" for="ch" forName="theList" refType="w" refFor="ch" refForName="pyramid" fact="0.5"/>
          <dgm:constr type="h" for="des" forName="aSpace" refType="h" fact="0.1"/>
        </dgm:constrLst>
      </dgm:if>
      <dgm:else name="Name2">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r" for="ch" forName="theList" refType="w" refFor="ch" refForName="pyramid" fact="0.5"/>
          <dgm:constr type="h" for="des" forName="aSpace" refType="h" fact="0.1"/>
        </dgm:constrLst>
      </dgm:else>
    </dgm:choose>
    <dgm:ruleLst/>
    <dgm:choose name="Name3">
      <dgm:if name="Name4" axis="ch" ptType="node" func="cnt" op="gte" val="1">
        <dgm:layoutNode name="pyramid" styleLbl="node1">
          <dgm:alg type="sp"/>
          <dgm:shape xmlns:r="http://schemas.openxmlformats.org/officeDocument/2006/relationships" type="triangle" r:blip="">
            <dgm:adjLst/>
          </dgm:shape>
          <dgm:presOf/>
          <dgm:constrLst/>
          <dgm:ruleLst/>
        </dgm:layoutNode>
        <dgm:layoutNode name="theList">
          <dgm:alg type="lin">
            <dgm:param type="linDir" val="fromT"/>
          </dgm:alg>
          <dgm:shape xmlns:r="http://schemas.openxmlformats.org/officeDocument/2006/relationships" r:blip="">
            <dgm:adjLst/>
          </dgm:shape>
          <dgm:presOf/>
          <dgm:constrLst>
            <dgm:constr type="w" for="ch" forName="aNode" refType="w"/>
            <dgm:constr type="h" for="ch" forName="aNode" refType="h"/>
            <dgm:constr type="primFontSz" for="ch" ptType="node" op="equ"/>
          </dgm:constrLst>
          <dgm:ruleLst/>
          <dgm:forEach name="aNodeForEach" axis="ch" ptType="node">
            <dgm:layoutNode name="aNode" styleLbl="fgAcc1">
              <dgm:varLst>
                <dgm:bulletEnabled val="1"/>
              </dgm:varLst>
              <dgm:alg type="tx"/>
              <dgm:shape xmlns:r="http://schemas.openxmlformats.org/officeDocument/2006/relationships" type="roundRect" r:blip="">
                <dgm:adjLst/>
              </dgm:shape>
              <dgm:presOf axis="desOrSelf" ptType="node"/>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aSpace">
              <dgm:alg type="sp"/>
              <dgm:shape xmlns:r="http://schemas.openxmlformats.org/officeDocument/2006/relationships" r:blip="">
                <dgm:adjLst/>
              </dgm:shape>
              <dgm:presOf/>
              <dgm:constrLst/>
              <dgm:ruleLst/>
            </dgm:layoutNode>
          </dgm:forEach>
        </dgm:layoutNode>
      </dgm:if>
      <dgm:else name="Name5"/>
    </dgm:choose>
  </dgm:layoutNode>
</dgm:layoutDef>
</file>

<file path=ppt/diagrams/layout2.xml><?xml version="1.0" encoding="utf-8"?>
<dgm:layoutDef xmlns:dgm="http://schemas.openxmlformats.org/drawingml/2006/diagram" xmlns:a="http://schemas.openxmlformats.org/drawingml/2006/main" uniqueId="urn:microsoft.com/office/officeart/2005/8/layout/cycle2">
  <dgm:title val=""/>
  <dgm:desc val=""/>
  <dgm:catLst>
    <dgm:cat type="cycle" pri="1000"/>
    <dgm:cat type="convert" pri="10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onstrLst>
      <dgm:constr type="w" for="ch" ptType="node" refType="w"/>
      <dgm:constr type="w" for="ch" ptType="sibTrans" refType="w" refFor="ch" refPtType="node" op="equ" fact="0.25"/>
      <dgm:constr type="sibSp" refType="w" refFor="ch" refPtType="node" fact="0.5"/>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sibTransForEach" axis="followSib" ptType="sibTrans" hideLastTrans="0" cnt="1">
            <dgm:layoutNode name="sibTrans">
              <dgm:choose name="Name11">
                <dgm:if name="Name12" axis="par ch" ptType="doc node" func="cnt" op="lt" val="3">
                  <dgm:alg type="conn">
                    <dgm:param type="begPts" val="radial"/>
                    <dgm:param type="endPts" val="radial"/>
                  </dgm:alg>
                </dgm:if>
                <dgm:else name="Name13">
                  <dgm:alg type="conn">
                    <dgm:param type="begPts" val="auto"/>
                    <dgm:param type="endPts" val="auto"/>
                  </dgm:alg>
                </dgm:else>
              </dgm:choose>
              <dgm:shape xmlns:r="http://schemas.openxmlformats.org/officeDocument/2006/relationships" type="conn" r:blip="">
                <dgm:adjLst/>
              </dgm:shape>
              <dgm:presOf axis="self"/>
              <dgm:constrLst>
                <dgm:constr type="h" refType="w" fact="1.35"/>
                <dgm:constr type="connDist"/>
                <dgm:constr type="w" for="ch" refType="connDist" fact="0.45"/>
                <dgm:constr type="h" for="ch" refType="h"/>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14"/>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cycle3">
  <dgm:title val=""/>
  <dgm:desc val=""/>
  <dgm:catLst>
    <dgm:cat type="cycle" pri="5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axis="ch" ptType="node" func="cnt" op="equ" val="2">
        <dgm:alg type="composite">
          <dgm:param type="ar" val="0.9"/>
        </dgm:alg>
        <dgm:shape xmlns:r="http://schemas.openxmlformats.org/officeDocument/2006/relationships" r:blip="">
          <dgm:adjLst/>
        </dgm:shape>
        <dgm:presOf/>
        <dgm:constrLst>
          <dgm:constr type="primFontSz" for="ch" ptType="node" op="equ" val="65"/>
          <dgm:constr type="ctrX" for="ch" forName="node1" refType="w" fact="0.5"/>
          <dgm:constr type="t" for="ch" forName="node1"/>
          <dgm:constr type="w" for="ch" forName="node1" refType="w" fact="0.8"/>
          <dgm:constr type="h" for="ch" forName="node1" refType="w" refFor="ch" refForName="node1" fact="0.5"/>
          <dgm:constr type="ctrX" for="ch" forName="sibTrans" refType="w" fact="0.5"/>
          <dgm:constr type="t" for="ch" forName="sibTrans"/>
          <dgm:constr type="w" for="ch" forName="sibTrans" refType="w" fact="0.8"/>
          <dgm:constr type="h" for="ch" forName="sibTrans" refType="w" refFor="ch" refForName="node1" fact="0.5"/>
          <dgm:constr type="userA" for="ch" forName="sibTrans" refType="w" fact="1.07"/>
          <dgm:constr type="ctrX" for="ch" forName="node2" refType="w" fact="0.5"/>
          <dgm:constr type="b" for="ch" forName="node2" refType="h"/>
          <dgm:constr type="w" for="ch" forName="node2" refType="w" fact="0.8"/>
          <dgm:constr type="h" for="ch" forName="node2" refType="w" refFor="ch" refForName="node1" fact="0.5"/>
          <dgm:constr type="l" for="ch" forName="sp1"/>
          <dgm:constr type="t" for="ch" forName="sp1" refType="h" fact="0.5"/>
          <dgm:constr type="w" for="ch" forName="sp1" val="1"/>
          <dgm:constr type="h" for="ch" forName="sp1" val="1"/>
          <dgm:constr type="r" for="ch" forName="sp2" refType="w"/>
          <dgm:constr type="t" for="ch" forName="sp2" refType="h" fact="0.5"/>
          <dgm:constr type="w" for="ch" forName="sp2" val="1"/>
          <dgm:constr type="h" for="ch" forName="sp2" val="1"/>
        </dgm:constrLst>
        <dgm:ruleLst/>
      </dgm:if>
      <dgm:else name="Name3">
        <dgm:alg type="composite"/>
        <dgm:shape xmlns:r="http://schemas.openxmlformats.org/officeDocument/2006/relationships" r:blip="">
          <dgm:adjLst/>
        </dgm:shape>
        <dgm:presOf/>
        <dgm:constrLst>
          <dgm:constr type="primFontSz" for="ch" ptType="node" op="equ" val="65"/>
        </dgm:constrLst>
        <dgm:ruleLst/>
      </dgm:else>
    </dgm:choose>
    <dgm:choose name="Name4">
      <dgm:if name="Name5" axis="ch" ptType="node" func="cnt" op="equ" val="2">
        <dgm:layoutNode name="node1">
          <dgm:varLst>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ibTrans" styleLbl="bgShp">
          <dgm:choose name="Name6">
            <dgm:if name="Name7" func="var" arg="dir" op="equ" val="norm">
              <dgm:alg type="conn">
                <dgm:param type="connRout" val="longCurve"/>
                <dgm:param type="begPts" val="midR"/>
                <dgm:param type="endPts" val="midL"/>
                <dgm:param type="dstNode" val="node1"/>
              </dgm:alg>
              <dgm:shape xmlns:r="http://schemas.openxmlformats.org/officeDocument/2006/relationships" type="conn" r:blip="" zOrderOff="-2">
                <dgm:adjLst/>
              </dgm:shape>
              <dgm:presOf axis="ch" ptType="sibTrans"/>
              <dgm:constrLst>
                <dgm:constr type="userA"/>
                <dgm:constr type="diam" refType="userA" fact="-1"/>
                <dgm:constr type="wArH" refType="userA" fact="0.05"/>
                <dgm:constr type="hArH" refType="userA" fact="0.1"/>
                <dgm:constr type="stemThick" refType="userA" fact="0.06"/>
                <dgm:constr type="begPad" refType="connDist" fact="-0.2"/>
                <dgm:constr type="endPad" refType="connDist" fact="0.05"/>
              </dgm:constrLst>
            </dgm:if>
            <dgm:else name="Name8">
              <dgm:alg type="conn">
                <dgm:param type="connRout" val="longCurve"/>
                <dgm:param type="begPts" val="midL"/>
                <dgm:param type="endPts" val="midR"/>
                <dgm:param type="dstNode" val="node1"/>
              </dgm:alg>
              <dgm:shape xmlns:r="http://schemas.openxmlformats.org/officeDocument/2006/relationships" type="conn" r:blip="" zOrderOff="-2">
                <dgm:adjLst/>
              </dgm:shape>
              <dgm:presOf axis="ch" ptType="sibTrans"/>
              <dgm:constrLst>
                <dgm:constr type="userA"/>
                <dgm:constr type="diam" refType="userA"/>
                <dgm:constr type="wArH" refType="userA" fact="0.05"/>
                <dgm:constr type="hArH" refType="userA" fact="0.1"/>
                <dgm:constr type="stemThick" refType="userA" fact="0.06"/>
                <dgm:constr type="begPad" refType="connDist" fact="-0.2"/>
                <dgm:constr type="endPad" refType="connDist" fact="0.05"/>
              </dgm:constrLst>
            </dgm:else>
          </dgm:choose>
          <dgm:ruleLst/>
        </dgm:layoutNode>
        <dgm:layoutNode name="node2">
          <dgm:varLst>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p1">
          <dgm:alg type="sp"/>
          <dgm:shape xmlns:r="http://schemas.openxmlformats.org/officeDocument/2006/relationships" r:blip="">
            <dgm:adjLst/>
          </dgm:shape>
          <dgm:presOf/>
          <dgm:constrLst/>
          <dgm:ruleLst/>
        </dgm:layoutNode>
        <dgm:layoutNode name="sp2">
          <dgm:alg type="sp"/>
          <dgm:shape xmlns:r="http://schemas.openxmlformats.org/officeDocument/2006/relationships" r:blip="">
            <dgm:adjLst/>
          </dgm:shape>
          <dgm:presOf/>
          <dgm:constrLst/>
          <dgm:ruleLst/>
        </dgm:layoutNode>
      </dgm:if>
      <dgm:else name="Name9">
        <dgm:layoutNode name="cycle">
          <dgm:choose name="Name10">
            <dgm:if name="Name11" func="var" arg="dir" op="equ" val="norm">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fact="-1"/>
                <dgm:constr type="wArH" for="ch" ptType="sibTrans" refType="diam" op="equ" fact="0.05"/>
                <dgm:constr type="hArH" for="ch" ptType="sibTrans" refType="diam" op="equ" fact="0.1"/>
                <dgm:constr type="stemThick" for="ch" ptType="sibTrans" refType="diam" op="equ" fact="0.065"/>
                <dgm:constr type="primFontSz" for="ch" ptType="node" op="equ"/>
              </dgm:constrLst>
            </dgm:if>
            <dgm:else name="Name12">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dgm:constr type="wArH" for="ch" ptType="sibTrans" refType="diam" op="equ" fact="0.05"/>
                <dgm:constr type="hArH" for="ch" ptType="sibTrans" refType="diam" op="equ" fact="0.1"/>
                <dgm:constr type="stemThick" for="ch" ptType="sibTrans" refType="diam" op="equ" fact="0.065"/>
                <dgm:constr type="primFontSz" for="ch" ptType="node" op="equ"/>
              </dgm:constrLst>
            </dgm:else>
          </dgm:choose>
          <dgm:ruleLst/>
          <dgm:forEach name="nodesFirstNodeForEach" axis="ch" ptType="node" cnt="1">
            <dgm:layoutNode name="nodeFirstNode">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FirstNode" styleLbl="bgShp">
                <dgm:choose name="Name13">
                  <dgm:if name="Name14" func="var" arg="dir" op="equ" val="norm">
                    <dgm:alg type="conn">
                      <dgm:param type="connRout" val="longCurve"/>
                      <dgm:param type="begPts" val="midR"/>
                      <dgm:param type="endPts" val="midL"/>
                      <dgm:param type="dstNode" val="nodeFirstNode"/>
                    </dgm:alg>
                  </dgm:if>
                  <dgm:else name="Name15">
                    <dgm:alg type="conn">
                      <dgm:param type="connRout" val="longCurve"/>
                      <dgm:param type="begPts" val="midL"/>
                      <dgm:param type="endPts" val="midR"/>
                      <dgm:param type="dstNode" val="nodeFirstNode"/>
                    </dgm:alg>
                  </dgm:else>
                </dgm:choose>
                <dgm:shape xmlns:r="http://schemas.openxmlformats.org/officeDocument/2006/relationships" type="conn" r:blip="" zOrderOff="-2">
                  <dgm:adjLst/>
                </dgm:shape>
                <dgm:presOf axis="self"/>
                <dgm:choose name="Name16">
                  <dgm:if name="Name17" axis="par ch" ptType="doc node" func="cnt" op="equ" val="3">
                    <dgm:constrLst>
                      <dgm:constr type="userA"/>
                      <dgm:constr type="diam" refType="userA" fact="1.01"/>
                      <dgm:constr type="begPad" refType="connDist" fact="-0.2"/>
                      <dgm:constr type="endPad" refType="connDist" fact="0.05"/>
                    </dgm:constrLst>
                  </dgm:if>
                  <dgm:if name="Name18" axis="par ch" ptType="doc node" func="cnt" op="equ" val="4">
                    <dgm:constrLst>
                      <dgm:constr type="userA"/>
                      <dgm:constr type="diam" refType="userA" fact="1.26"/>
                      <dgm:constr type="begPad" refType="connDist" fact="-0.2"/>
                      <dgm:constr type="endPad" refType="connDist" fact="0.05"/>
                    </dgm:constrLst>
                  </dgm:if>
                  <dgm:if name="Name19" axis="par ch" ptType="doc node" func="cnt" op="equ" val="5">
                    <dgm:constrLst>
                      <dgm:constr type="userA"/>
                      <dgm:constr type="diam" refType="userA" fact="1.04"/>
                      <dgm:constr type="begPad" refType="connDist" fact="-0.2"/>
                      <dgm:constr type="endPad" refType="connDist" fact="0.05"/>
                    </dgm:constrLst>
                  </dgm:if>
                  <dgm:if name="Name20" axis="par ch" ptType="doc node" func="cnt" op="equ" val="6">
                    <dgm:constrLst>
                      <dgm:constr type="userA"/>
                      <dgm:constr type="diam" refType="userA" fact="1.1"/>
                      <dgm:constr type="begPad" refType="connDist" fact="-0.2"/>
                      <dgm:constr type="endPad" refType="connDist" fact="0.05"/>
                    </dgm:constrLst>
                  </dgm:if>
                  <dgm:else name="Name21">
                    <dgm:constrLst>
                      <dgm:constr type="userA"/>
                      <dgm:constr type="diam" refType="userA" fact="1.04"/>
                      <dgm:constr type="begPad" refType="connDist" fact="-0.2"/>
                      <dgm:constr type="endPad" refType="connDist" fact="0.05"/>
                    </dgm:constrLst>
                  </dgm:else>
                </dgm:choose>
                <dgm:ruleLst/>
              </dgm:layoutNode>
            </dgm:forEach>
          </dgm:forEach>
          <dgm:forEach name="followingNodesForEach" axis="ch" ptType="node" st="2">
            <dgm:layoutNode name="nodeFollowingNodes">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dgm:layoutNode>
      </dgm:else>
    </dgm:choose>
  </dgm:layoutNode>
</dgm:layoutDef>
</file>

<file path=ppt/diagrams/layout5.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pList2">
  <dgm:title val=""/>
  <dgm:desc val=""/>
  <dgm:catLst>
    <dgm:cat type="list" pri="11000"/>
    <dgm:cat type="picture" pri="24000"/>
    <dgm:cat type="pictureconvert" pri="24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onstrLst>
      <dgm:constr type="w" for="ch" forName="bkgdShp" refType="w"/>
      <dgm:constr type="h" for="ch" forName="bkgdShp" refType="h" fact="0.45"/>
      <dgm:constr type="t" for="ch" forName="bkgdShp"/>
      <dgm:constr type="w" for="ch" forName="linComp" refType="w" fact="0.94"/>
      <dgm:constr type="h" for="ch" forName="linComp" refType="h"/>
      <dgm:constr type="ctrX" for="ch" forName="linComp" refType="w" fact="0.5"/>
    </dgm:constrLst>
    <dgm:ruleLst/>
    <dgm:choose name="Name1">
      <dgm:if name="Name2" axis="ch" ptType="node" func="cnt" op="gte" val="1">
        <dgm:layoutNode name="bkgdShp" styleLbl="alignAccFollowNode1">
          <dgm:alg type="sp"/>
          <dgm:shape xmlns:r="http://schemas.openxmlformats.org/officeDocument/2006/relationships" type="roundRect" r:blip="">
            <dgm:adjLst>
              <dgm:adj idx="1" val="0.1"/>
            </dgm:adjLst>
          </dgm:shape>
          <dgm:presOf/>
          <dgm:constrLst/>
          <dgm:ruleLst/>
        </dgm:layoutNode>
        <dgm:layoutNode name="linComp">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ptType="sibTrans" refType="w" refFor="ch" refForName="compNode" fact="0.1"/>
            <dgm:constr type="h" for="ch" ptType="sibTrans" op="equ"/>
            <dgm:constr type="h" for="ch" forName="compNode" op="equ"/>
            <dgm:constr type="primFontSz" for="des" forName="node" op="equ"/>
          </dgm:constrLst>
          <dgm:ruleLst/>
          <dgm:forEach name="nodesForEach" axis="ch" ptType="node">
            <dgm:layoutNode name="compNode">
              <dgm:alg type="composite"/>
              <dgm:shape xmlns:r="http://schemas.openxmlformats.org/officeDocument/2006/relationships" r:blip="">
                <dgm:adjLst/>
              </dgm:shape>
              <dgm:presOf/>
              <dgm:constrLst>
                <dgm:constr type="w" for="ch" forName="node" refType="w"/>
                <dgm:constr type="h" for="ch" forName="node" refType="h" fact="0.55"/>
                <dgm:constr type="b" for="ch" forName="node" refType="h"/>
                <dgm:constr type="w" for="ch" forName="invisiNode" refType="w" fact="0.75"/>
                <dgm:constr type="h" for="ch" forName="invisiNode" refType="h" fact="0.06"/>
                <dgm:constr type="t" for="ch" forName="invisiNode"/>
                <dgm:constr type="w" for="ch" forName="imagNode" refType="w"/>
                <dgm:constr type="h" for="ch" forName="imagNode" refType="h" fact="0.33"/>
                <dgm:constr type="ctrX" for="ch" forName="imagNode" refType="w" fact="0.5"/>
                <dgm:constr type="t" for="ch" forName="imagNode" refType="h" fact="0.06"/>
              </dgm:constrLst>
              <dgm:ruleLst/>
              <dgm:layoutNode name="node" styleLbl="node1">
                <dgm:varLst>
                  <dgm:bulletEnabled val="1"/>
                </dgm:varLst>
                <dgm:alg type="tx">
                  <dgm:param type="txAnchorVert" val="t"/>
                </dgm:alg>
                <dgm:shape xmlns:r="http://schemas.openxmlformats.org/officeDocument/2006/relationships" rot="180" type="round2SameRect" r:blip="">
                  <dgm:adjLst>
                    <dgm:adj idx="1" val="0.105"/>
                  </dgm:adjLst>
                </dgm:shape>
                <dgm:presOf axis="desOrSelf" ptType="node"/>
                <dgm:constrLst>
                  <dgm:constr type="primFontSz" val="65"/>
                </dgm:constrLst>
                <dgm:ruleLst>
                  <dgm:rule type="primFontSz" val="5" fact="NaN" max="NaN"/>
                </dgm:ruleLst>
              </dgm:layoutNode>
              <dgm:layoutNode name="invisiNode">
                <dgm:alg type="sp"/>
                <dgm:shape xmlns:r="http://schemas.openxmlformats.org/officeDocument/2006/relationships" type="roundRect" r:blip="" hideGeom="1">
                  <dgm:adjLst>
                    <dgm:adj idx="1" val="0.1"/>
                  </dgm:adjLst>
                </dgm:shape>
                <dgm:presOf/>
                <dgm:constrLst/>
                <dgm:ruleLst/>
              </dgm:layoutNode>
              <dgm:layoutNode name="imagNode" styleLbl="fgImgPlace1">
                <dgm:alg type="sp"/>
                <dgm:shape xmlns:r="http://schemas.openxmlformats.org/officeDocument/2006/relationships" type="roundRect" r:blip="" zOrderOff="-2" blipPhldr="1">
                  <dgm:adjLst>
                    <dgm:adj idx="1" val="0.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if>
      <dgm:else name="Name6"/>
    </dgm:choose>
  </dgm:layoutNode>
</dgm:layoutDef>
</file>

<file path=ppt/diagrams/layout7.xml><?xml version="1.0" encoding="utf-8"?>
<dgm:layoutDef xmlns:dgm="http://schemas.openxmlformats.org/drawingml/2006/diagram" xmlns:a="http://schemas.openxmlformats.org/drawingml/2006/main" uniqueId="urn:microsoft.com/office/officeart/2005/8/layout/pyramid2">
  <dgm:title val=""/>
  <dgm:desc val=""/>
  <dgm:catLst>
    <dgm:cat type="pyramid" pri="3000"/>
    <dgm:cat type="list" pri="21000"/>
    <dgm:cat type="convert" pri="17000"/>
  </dgm:catLst>
  <dgm:sampData useDef="1">
    <dgm:dataModel>
      <dgm:ptLst/>
      <dgm:bg/>
      <dgm:whole/>
    </dgm:dataModel>
  </dgm:sampData>
  <dgm:styleData useDef="1">
    <dgm:dataModel>
      <dgm:ptLst/>
      <dgm:bg/>
      <dgm:whole/>
    </dgm:dataModel>
  </dgm:styleData>
  <dgm:clrData useDef="1">
    <dgm:dataModel>
      <dgm:ptLst/>
      <dgm:bg/>
      <dgm:whole/>
    </dgm:dataModel>
  </dgm:clrData>
  <dgm:layoutNode name="compositeShape">
    <dgm:alg type="composite"/>
    <dgm:shape xmlns:r="http://schemas.openxmlformats.org/officeDocument/2006/relationships" r:blip="">
      <dgm:adjLst/>
    </dgm:shape>
    <dgm:presOf/>
    <dgm:varLst>
      <dgm:dir/>
      <dgm:resizeHandles/>
    </dgm:varLst>
    <dgm:choose name="Name0">
      <dgm:if name="Name1" func="var" arg="dir" op="equ" val="norm">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l" for="ch" forName="theList" refType="w" refFor="ch" refForName="pyramid" fact="0.5"/>
          <dgm:constr type="h" for="des" forName="aSpace" refType="h" fact="0.1"/>
        </dgm:constrLst>
      </dgm:if>
      <dgm:else name="Name2">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r" for="ch" forName="theList" refType="w" refFor="ch" refForName="pyramid" fact="0.5"/>
          <dgm:constr type="h" for="des" forName="aSpace" refType="h" fact="0.1"/>
        </dgm:constrLst>
      </dgm:else>
    </dgm:choose>
    <dgm:ruleLst/>
    <dgm:choose name="Name3">
      <dgm:if name="Name4" axis="ch" ptType="node" func="cnt" op="gte" val="1">
        <dgm:layoutNode name="pyramid" styleLbl="node1">
          <dgm:alg type="sp"/>
          <dgm:shape xmlns:r="http://schemas.openxmlformats.org/officeDocument/2006/relationships" type="triangle" r:blip="">
            <dgm:adjLst/>
          </dgm:shape>
          <dgm:presOf/>
          <dgm:constrLst/>
          <dgm:ruleLst/>
        </dgm:layoutNode>
        <dgm:layoutNode name="theList">
          <dgm:alg type="lin">
            <dgm:param type="linDir" val="fromT"/>
          </dgm:alg>
          <dgm:shape xmlns:r="http://schemas.openxmlformats.org/officeDocument/2006/relationships" r:blip="">
            <dgm:adjLst/>
          </dgm:shape>
          <dgm:presOf/>
          <dgm:constrLst>
            <dgm:constr type="w" for="ch" forName="aNode" refType="w"/>
            <dgm:constr type="h" for="ch" forName="aNode" refType="h"/>
            <dgm:constr type="primFontSz" for="ch" ptType="node" op="equ"/>
          </dgm:constrLst>
          <dgm:ruleLst/>
          <dgm:forEach name="aNodeForEach" axis="ch" ptType="node">
            <dgm:layoutNode name="aNode" styleLbl="fgAcc1">
              <dgm:varLst>
                <dgm:bulletEnabled val="1"/>
              </dgm:varLst>
              <dgm:alg type="tx"/>
              <dgm:shape xmlns:r="http://schemas.openxmlformats.org/officeDocument/2006/relationships" type="roundRect" r:blip="">
                <dgm:adjLst/>
              </dgm:shape>
              <dgm:presOf axis="desOrSelf" ptType="node"/>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aSpace">
              <dgm:alg type="sp"/>
              <dgm:shape xmlns:r="http://schemas.openxmlformats.org/officeDocument/2006/relationships" r:blip="">
                <dgm:adjLst/>
              </dgm:shape>
              <dgm:presOf/>
              <dgm:constrLst/>
              <dgm:ruleLst/>
            </dgm:layoutNode>
          </dgm:forEach>
        </dgm:layoutNode>
      </dgm:if>
      <dgm:else name="Name5"/>
    </dgm:choose>
  </dgm:layoutNode>
</dgm:layoutDef>
</file>

<file path=ppt/diagrams/layout8.xml><?xml version="1.0" encoding="utf-8"?>
<dgm:layoutDef xmlns:dgm="http://schemas.openxmlformats.org/drawingml/2006/diagram" xmlns:a="http://schemas.openxmlformats.org/drawingml/2006/main" uniqueId="urn:microsoft.com/office/officeart/2005/8/layout/cycle5">
  <dgm:title val=""/>
  <dgm:desc val=""/>
  <dgm:catLst>
    <dgm:cat type="cycle" pri="3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fact="-1"/>
          <dgm:constr type="diam" for="ch"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alg>
              <dgm:shape xmlns:r="http://schemas.openxmlformats.org/officeDocument/2006/relationships" type="conn" r:blip="">
                <dgm:adjLst/>
              </dgm:shape>
              <dgm:presOf axis="self"/>
              <dgm:constrLst>
                <dgm:constr type="h" refType="w" fact="0.65"/>
                <dgm:constr type="connDist"/>
                <dgm:constr type="begPad" refType="connDist" fact="0.2"/>
                <dgm:constr type="endPad" refType="connDist" fact="0.2"/>
              </dgm:constrLst>
              <dgm:ruleLst/>
            </dgm:layoutNode>
          </dgm:forEach>
        </dgm:if>
        <dgm:else name="Name16"/>
      </dgm:choose>
    </dgm:forEach>
  </dgm:layoutNode>
</dgm:layoutDef>
</file>

<file path=ppt/diagrams/layout9.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3d7">
  <dgm:title val=""/>
  <dgm:desc val=""/>
  <dgm:catLst>
    <dgm:cat type="3D" pri="11700"/>
  </dgm:catLst>
  <dgm:scene3d>
    <a:camera prst="perspectiveLeft" zoom="91000"/>
    <a:lightRig rig="threePt" dir="t">
      <a:rot lat="0" lon="0" rev="20640000"/>
    </a:lightRig>
  </dgm:scene3d>
  <dgm:styleLbl name="node0">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lnNode1">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vennNode1">
    <dgm:scene3d>
      <a:camera prst="orthographicFront"/>
      <a:lightRig rig="threePt" dir="t"/>
    </dgm:scene3d>
    <dgm:sp3d extrusionH="50600" prstMaterial="clear">
      <a:bevelT w="101600" h="80600" prst="relaxedInset"/>
      <a:bevelB w="80600" h="80600" prst="relaxedInset"/>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extrusionH="50600" prstMaterial="metal">
      <a:bevelT w="101600" h="80600" prst="relaxedInset"/>
      <a:bevelB w="80600" h="80600" prst="relaxedInset"/>
    </dgm:sp3d>
    <dgm:txPr/>
    <dgm:style>
      <a:lnRef idx="1">
        <a:scrgbClr r="0" g="0" b="0"/>
      </a:lnRef>
      <a:fillRef idx="1">
        <a:scrgbClr r="0" g="0" b="0"/>
      </a:fillRef>
      <a:effectRef idx="1">
        <a:scrgbClr r="0" g="0" b="0"/>
      </a:effectRef>
      <a:fontRef idx="minor">
        <a:schemeClr val="dk1"/>
      </a:fontRef>
    </dgm:style>
  </dgm:styleLbl>
  <dgm:styleLbl name="node1">
    <dgm:scene3d>
      <a:camera prst="orthographicFront"/>
      <a:lightRig rig="threePt" dir="t"/>
    </dgm:scene3d>
    <dgm:sp3d extrusionH="50600" prstMaterial="metal">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2">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3">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4">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fgImgPlace1">
    <dgm:scene3d>
      <a:camera prst="orthographicFront"/>
      <a:lightRig rig="threePt" dir="t"/>
    </dgm:scene3d>
    <dgm:sp3d z="57200" extrusionH="10600" prstMaterial="plastic">
      <a:bevelT w="101600" h="8600" prst="relaxedInset"/>
      <a:bevelB w="8600" h="8600" prst="relaxedInset"/>
    </dgm:sp3d>
    <dgm:txPr/>
    <dgm:style>
      <a:lnRef idx="0">
        <a:scrgbClr r="0" g="0" b="0"/>
      </a:lnRef>
      <a:fillRef idx="1">
        <a:scrgbClr r="0" g="0" b="0"/>
      </a:fillRef>
      <a:effectRef idx="1">
        <a:scrgbClr r="0" g="0" b="0"/>
      </a:effectRef>
      <a:fontRef idx="minor"/>
    </dgm:style>
  </dgm:styleLbl>
  <dgm:styleLbl name="alignImgPlace1">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dgm:style>
  </dgm:styleLbl>
  <dgm:styleLbl name="bgImgPlace1">
    <dgm:scene3d>
      <a:camera prst="orthographicFront"/>
      <a:lightRig rig="threePt" dir="t"/>
    </dgm:scene3d>
    <dgm:sp3d z="-211800" extrusionH="10600" prstMaterial="plastic">
      <a:bevelT w="101600" h="8600" prst="relaxedInset"/>
      <a:bevelB w="8600" h="8600" prst="relaxedInset"/>
    </dgm:sp3d>
    <dgm:txPr/>
    <dgm:style>
      <a:lnRef idx="0">
        <a:scrgbClr r="0" g="0" b="0"/>
      </a:lnRef>
      <a:fillRef idx="1">
        <a:scrgbClr r="0" g="0" b="0"/>
      </a:fillRef>
      <a:effectRef idx="1">
        <a:scrgbClr r="0" g="0" b="0"/>
      </a:effectRef>
      <a:fontRef idx="minor"/>
    </dgm:style>
  </dgm:styleLbl>
  <dgm:styleLbl name="sibTrans2D1">
    <dgm:scene3d>
      <a:camera prst="orthographicFront"/>
      <a:lightRig rig="threePt" dir="t"/>
    </dgm:scene3d>
    <dgm:sp3d z="-110000">
      <a:bevelT w="40600" h="20600" prst="relaxedInset"/>
    </dgm:sp3d>
    <dgm:txPr/>
    <dgm:style>
      <a:lnRef idx="0">
        <a:scrgbClr r="0" g="0" b="0"/>
      </a:lnRef>
      <a:fillRef idx="1">
        <a:scrgbClr r="0" g="0" b="0"/>
      </a:fillRef>
      <a:effectRef idx="2">
        <a:scrgbClr r="0" g="0" b="0"/>
      </a:effectRef>
      <a:fontRef idx="minor"/>
    </dgm:style>
  </dgm:styleLbl>
  <dgm:styleLbl name="fgSibTrans2D1">
    <dgm:scene3d>
      <a:camera prst="orthographicFront"/>
      <a:lightRig rig="threePt" dir="t"/>
    </dgm:scene3d>
    <dgm:sp3d z="10600">
      <a:bevelT w="40600" h="20600" prst="relaxedInset"/>
    </dgm:sp3d>
    <dgm:txPr/>
    <dgm:style>
      <a:lnRef idx="0">
        <a:scrgbClr r="0" g="0" b="0"/>
      </a:lnRef>
      <a:fillRef idx="1">
        <a:scrgbClr r="0" g="0" b="0"/>
      </a:fillRef>
      <a:effectRef idx="2">
        <a:scrgbClr r="0" g="0" b="0"/>
      </a:effectRef>
      <a:fontRef idx="minor"/>
    </dgm:style>
  </dgm:styleLbl>
  <dgm:styleLbl name="bgSibTrans2D1">
    <dgm:scene3d>
      <a:camera prst="orthographicFront"/>
      <a:lightRig rig="threePt" dir="t"/>
    </dgm:scene3d>
    <dgm:sp3d z="-211800">
      <a:bevelT w="40600" h="20600" prst="relaxedInset"/>
    </dgm:sp3d>
    <dgm:txPr/>
    <dgm:style>
      <a:lnRef idx="0">
        <a:scrgbClr r="0" g="0" b="0"/>
      </a:lnRef>
      <a:fillRef idx="1">
        <a:scrgbClr r="0" g="0" b="0"/>
      </a:fillRef>
      <a:effectRef idx="2">
        <a:scrgbClr r="0" g="0" b="0"/>
      </a:effectRef>
      <a:fontRef idx="minor"/>
    </dgm:style>
  </dgm:styleLbl>
  <dgm:styleLbl name="sibTrans1D1">
    <dgm:scene3d>
      <a:camera prst="orthographicFront"/>
      <a:lightRig rig="threePt" dir="t"/>
    </dgm:scene3d>
    <dgm:sp3d z="-110000"/>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0000"/>
    <dgm:txPr/>
    <dgm:style>
      <a:lnRef idx="1">
        <a:scrgbClr r="0" g="0" b="0"/>
      </a:lnRef>
      <a:fillRef idx="1">
        <a:scrgbClr r="0" g="0" b="0"/>
      </a:fillRef>
      <a:effectRef idx="0">
        <a:scrgbClr r="0" g="0" b="0"/>
      </a:effectRef>
      <a:fontRef idx="minor"/>
    </dgm:style>
  </dgm:styleLbl>
  <dgm:styleLbl name="asst0">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1">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2">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3">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4">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parChTrans2D1">
    <dgm:scene3d>
      <a:camera prst="orthographicFront"/>
      <a:lightRig rig="threePt" dir="t"/>
    </dgm:scene3d>
    <dgm:sp3d z="-110000">
      <a:bevelT w="40600" h="20600" prst="relaxedInset"/>
    </dgm:sp3d>
    <dgm:txPr/>
    <dgm:style>
      <a:lnRef idx="0">
        <a:scrgbClr r="0" g="0" b="0"/>
      </a:lnRef>
      <a:fillRef idx="1">
        <a:scrgbClr r="0" g="0" b="0"/>
      </a:fillRef>
      <a:effectRef idx="0">
        <a:scrgbClr r="0" g="0" b="0"/>
      </a:effectRef>
      <a:fontRef idx="minor"/>
    </dgm:style>
  </dgm:styleLbl>
  <dgm:styleLbl name="parChTrans2D2">
    <dgm:scene3d>
      <a:camera prst="orthographicFront"/>
      <a:lightRig rig="threePt" dir="t"/>
    </dgm:scene3d>
    <dgm:sp3d z="-110000">
      <a:bevelT w="40600" h="20600" prst="relaxedInset"/>
    </dgm:sp3d>
    <dgm:txPr/>
    <dgm:style>
      <a:lnRef idx="0">
        <a:scrgbClr r="0" g="0" b="0"/>
      </a:lnRef>
      <a:fillRef idx="1">
        <a:scrgbClr r="0" g="0" b="0"/>
      </a:fillRef>
      <a:effectRef idx="0">
        <a:scrgbClr r="0" g="0" b="0"/>
      </a:effectRef>
      <a:fontRef idx="minor"/>
    </dgm:style>
  </dgm:styleLbl>
  <dgm:styleLbl name="parChTrans2D3">
    <dgm:scene3d>
      <a:camera prst="orthographicFront"/>
      <a:lightRig rig="threePt" dir="t"/>
    </dgm:scene3d>
    <dgm:sp3d z="-110000"/>
    <dgm:txPr/>
    <dgm:style>
      <a:lnRef idx="0">
        <a:scrgbClr r="0" g="0" b="0"/>
      </a:lnRef>
      <a:fillRef idx="1">
        <a:scrgbClr r="0" g="0" b="0"/>
      </a:fillRef>
      <a:effectRef idx="0">
        <a:scrgbClr r="0" g="0" b="0"/>
      </a:effectRef>
      <a:fontRef idx="minor"/>
    </dgm:style>
  </dgm:styleLbl>
  <dgm:styleLbl name="parChTrans2D4">
    <dgm:scene3d>
      <a:camera prst="orthographicFront"/>
      <a:lightRig rig="threePt" dir="t"/>
    </dgm:scene3d>
    <dgm:sp3d z="-110000"/>
    <dgm:txPr/>
    <dgm:style>
      <a:lnRef idx="0">
        <a:scrgbClr r="0" g="0" b="0"/>
      </a:lnRef>
      <a:fillRef idx="1">
        <a:scrgbClr r="0" g="0" b="0"/>
      </a:fillRef>
      <a:effectRef idx="0">
        <a:scrgbClr r="0" g="0" b="0"/>
      </a:effectRef>
      <a:fontRef idx="minor"/>
    </dgm:style>
  </dgm:styleLbl>
  <dgm:styleLbl name="parChTrans1D1">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z="-161800" extrusionH="10600" prstMaterial="matte">
      <a:bevelT w="90600" h="18600" prst="softRound"/>
      <a:bevelB w="48600" h="8600" prst="relaxedInset"/>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extrusionH="50600">
      <a:bevelT w="101600" h="80600"/>
      <a:bevelB w="80600" h="80600"/>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extrusionH="50600">
      <a:bevelT w="101600" h="80600"/>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z="-161800" extrusionH="10600" prstMaterial="matte">
      <a:bevelT w="90600" h="18600" prst="softRound"/>
      <a:bevelB w="48600" h="8600" prst="relaxedInset"/>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z="57200" extrusionH="600" contourW="3000">
      <a:bevelT w="48600" h="18600" prst="relaxedInset"/>
      <a:bevelB w="48600" h="8600" prst="relaxedInset"/>
    </dgm:sp3d>
    <dgm:txPr/>
    <dgm:style>
      <a:lnRef idx="0">
        <a:scrgbClr r="0" g="0" b="0"/>
      </a:lnRef>
      <a:fillRef idx="1">
        <a:scrgbClr r="0" g="0" b="0"/>
      </a:fillRef>
      <a:effectRef idx="0">
        <a:scrgbClr r="0" g="0" b="0"/>
      </a:effectRef>
      <a:fontRef idx="minor"/>
    </dgm:style>
  </dgm:styleLbl>
  <dgm:styleLbl name="solidAlignAcc1">
    <dgm:scene3d>
      <a:camera prst="orthographicFront"/>
      <a:lightRig rig="threePt" dir="t"/>
    </dgm:scene3d>
    <dgm:sp3d extrusionH="50600" contourW="3000">
      <a:bevelT w="101600" h="80600" prst="relaxedInset"/>
      <a:bevelB w="80600" h="80600" prst="relaxedInset"/>
    </dgm:sp3d>
    <dgm:txPr/>
    <dgm:style>
      <a:lnRef idx="0">
        <a:scrgbClr r="0" g="0" b="0"/>
      </a:lnRef>
      <a:fillRef idx="1">
        <a:scrgbClr r="0" g="0" b="0"/>
      </a:fillRef>
      <a:effectRef idx="0">
        <a:scrgbClr r="0" g="0" b="0"/>
      </a:effectRef>
      <a:fontRef idx="minor"/>
    </dgm:style>
  </dgm:styleLbl>
  <dgm:styleLbl name="solidBgAcc1">
    <dgm:scene3d>
      <a:camera prst="orthographicFront"/>
      <a:lightRig rig="threePt" dir="t"/>
    </dgm:scene3d>
    <dgm:sp3d z="-161800" extrusionH="10600" contourW="3000">
      <a:bevelT w="48600" h="8600" prst="softRound"/>
      <a:bevelB w="48600" h="8600" prst="relaxedInset"/>
    </dgm:sp3d>
    <dgm:txPr/>
    <dgm:style>
      <a:lnRef idx="0">
        <a:scrgbClr r="0" g="0" b="0"/>
      </a:lnRef>
      <a:fillRef idx="1">
        <a:scrgbClr r="0" g="0" b="0"/>
      </a:fillRef>
      <a:effectRef idx="0">
        <a:scrgbClr r="0" g="0" b="0"/>
      </a:effectRef>
      <a:fontRef idx="minor"/>
    </dgm:style>
  </dgm:styleLbl>
  <dgm:styleLbl name="fgAccFollowNode1">
    <dgm:scene3d>
      <a:camera prst="orthographicFront"/>
      <a:lightRig rig="threePt" dir="t"/>
    </dgm:scene3d>
    <dgm:sp3d z="57200" extrusionH="600" contourW="3000">
      <a:bevelT w="48600" h="18600" prst="relaxedInset"/>
      <a:bevelB w="48600" h="8600" prst="relaxedInset"/>
    </dgm:sp3d>
    <dgm:txPr/>
    <dgm:style>
      <a:lnRef idx="0">
        <a:scrgbClr r="0" g="0" b="0"/>
      </a:lnRef>
      <a:fillRef idx="1">
        <a:scrgbClr r="0" g="0" b="0"/>
      </a:fillRef>
      <a:effectRef idx="0">
        <a:scrgbClr r="0" g="0" b="0"/>
      </a:effectRef>
      <a:fontRef idx="minor"/>
    </dgm:style>
  </dgm:styleLbl>
  <dgm:styleLbl name="alignAccFollowNode1">
    <dgm:scene3d>
      <a:camera prst="orthographicFront"/>
      <a:lightRig rig="threePt" dir="t"/>
    </dgm:scene3d>
    <dgm:sp3d extrusionH="50600" contourW="3000">
      <a:bevelT w="101600" h="80600" prst="relaxedInset"/>
      <a:bevelB w="80600" h="80600" prst="relaxedInset"/>
    </dgm:sp3d>
    <dgm:txPr/>
    <dgm:style>
      <a:lnRef idx="0">
        <a:scrgbClr r="0" g="0" b="0"/>
      </a:lnRef>
      <a:fillRef idx="1">
        <a:scrgbClr r="0" g="0" b="0"/>
      </a:fillRef>
      <a:effectRef idx="0">
        <a:scrgbClr r="0" g="0" b="0"/>
      </a:effectRef>
      <a:fontRef idx="minor"/>
    </dgm:style>
  </dgm:styleLbl>
  <dgm:styleLbl name="bgAccFollowNode1">
    <dgm:scene3d>
      <a:camera prst="orthographicFront"/>
      <a:lightRig rig="threePt" dir="t"/>
    </dgm:scene3d>
    <dgm:sp3d z="-161800" extrusionH="10600" contourW="3000">
      <a:bevelT w="48600" h="8600" prst="relaxedInset"/>
      <a:bevelB w="48600" h="8600" prst="relaxedInset"/>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z="-161800" extrusionH="600" contourW="3000">
      <a:bevelT w="48600" h="18600" prst="relaxedInset"/>
      <a:bevelB w="48600" h="8600" prst="relaxedInset"/>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extrusionH="50600">
      <a:bevelT w="80600" h="80600" prst="relaxedInset"/>
      <a:bevelB w="80600" h="80600" prst="relaxedInset"/>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z="57200" extrusionH="600" contourW="3000" prstMaterial="plastic">
      <a:bevelT w="80600" h="18600" prst="relaxedInset"/>
      <a:bevelB w="80600" h="8600" prst="relaxedInset"/>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3d7">
  <dgm:title val=""/>
  <dgm:desc val=""/>
  <dgm:catLst>
    <dgm:cat type="3D" pri="11700"/>
  </dgm:catLst>
  <dgm:scene3d>
    <a:camera prst="perspectiveLeft" zoom="91000"/>
    <a:lightRig rig="threePt" dir="t">
      <a:rot lat="0" lon="0" rev="20640000"/>
    </a:lightRig>
  </dgm:scene3d>
  <dgm:styleLbl name="node0">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lnNode1">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vennNode1">
    <dgm:scene3d>
      <a:camera prst="orthographicFront"/>
      <a:lightRig rig="threePt" dir="t"/>
    </dgm:scene3d>
    <dgm:sp3d extrusionH="50600" prstMaterial="clear">
      <a:bevelT w="101600" h="80600" prst="relaxedInset"/>
      <a:bevelB w="80600" h="80600" prst="relaxedInset"/>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extrusionH="50600" prstMaterial="metal">
      <a:bevelT w="101600" h="80600" prst="relaxedInset"/>
      <a:bevelB w="80600" h="80600" prst="relaxedInset"/>
    </dgm:sp3d>
    <dgm:txPr/>
    <dgm:style>
      <a:lnRef idx="1">
        <a:scrgbClr r="0" g="0" b="0"/>
      </a:lnRef>
      <a:fillRef idx="1">
        <a:scrgbClr r="0" g="0" b="0"/>
      </a:fillRef>
      <a:effectRef idx="1">
        <a:scrgbClr r="0" g="0" b="0"/>
      </a:effectRef>
      <a:fontRef idx="minor">
        <a:schemeClr val="dk1"/>
      </a:fontRef>
    </dgm:style>
  </dgm:styleLbl>
  <dgm:styleLbl name="node1">
    <dgm:scene3d>
      <a:camera prst="orthographicFront"/>
      <a:lightRig rig="threePt" dir="t"/>
    </dgm:scene3d>
    <dgm:sp3d extrusionH="50600" prstMaterial="metal">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2">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3">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4">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fgImgPlace1">
    <dgm:scene3d>
      <a:camera prst="orthographicFront"/>
      <a:lightRig rig="threePt" dir="t"/>
    </dgm:scene3d>
    <dgm:sp3d z="57200" extrusionH="10600" prstMaterial="plastic">
      <a:bevelT w="101600" h="8600" prst="relaxedInset"/>
      <a:bevelB w="8600" h="8600" prst="relaxedInset"/>
    </dgm:sp3d>
    <dgm:txPr/>
    <dgm:style>
      <a:lnRef idx="0">
        <a:scrgbClr r="0" g="0" b="0"/>
      </a:lnRef>
      <a:fillRef idx="1">
        <a:scrgbClr r="0" g="0" b="0"/>
      </a:fillRef>
      <a:effectRef idx="1">
        <a:scrgbClr r="0" g="0" b="0"/>
      </a:effectRef>
      <a:fontRef idx="minor"/>
    </dgm:style>
  </dgm:styleLbl>
  <dgm:styleLbl name="alignImgPlace1">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dgm:style>
  </dgm:styleLbl>
  <dgm:styleLbl name="bgImgPlace1">
    <dgm:scene3d>
      <a:camera prst="orthographicFront"/>
      <a:lightRig rig="threePt" dir="t"/>
    </dgm:scene3d>
    <dgm:sp3d z="-211800" extrusionH="10600" prstMaterial="plastic">
      <a:bevelT w="101600" h="8600" prst="relaxedInset"/>
      <a:bevelB w="8600" h="8600" prst="relaxedInset"/>
    </dgm:sp3d>
    <dgm:txPr/>
    <dgm:style>
      <a:lnRef idx="0">
        <a:scrgbClr r="0" g="0" b="0"/>
      </a:lnRef>
      <a:fillRef idx="1">
        <a:scrgbClr r="0" g="0" b="0"/>
      </a:fillRef>
      <a:effectRef idx="1">
        <a:scrgbClr r="0" g="0" b="0"/>
      </a:effectRef>
      <a:fontRef idx="minor"/>
    </dgm:style>
  </dgm:styleLbl>
  <dgm:styleLbl name="sibTrans2D1">
    <dgm:scene3d>
      <a:camera prst="orthographicFront"/>
      <a:lightRig rig="threePt" dir="t"/>
    </dgm:scene3d>
    <dgm:sp3d z="-110000">
      <a:bevelT w="40600" h="20600" prst="relaxedInset"/>
    </dgm:sp3d>
    <dgm:txPr/>
    <dgm:style>
      <a:lnRef idx="0">
        <a:scrgbClr r="0" g="0" b="0"/>
      </a:lnRef>
      <a:fillRef idx="1">
        <a:scrgbClr r="0" g="0" b="0"/>
      </a:fillRef>
      <a:effectRef idx="2">
        <a:scrgbClr r="0" g="0" b="0"/>
      </a:effectRef>
      <a:fontRef idx="minor"/>
    </dgm:style>
  </dgm:styleLbl>
  <dgm:styleLbl name="fgSibTrans2D1">
    <dgm:scene3d>
      <a:camera prst="orthographicFront"/>
      <a:lightRig rig="threePt" dir="t"/>
    </dgm:scene3d>
    <dgm:sp3d z="10600">
      <a:bevelT w="40600" h="20600" prst="relaxedInset"/>
    </dgm:sp3d>
    <dgm:txPr/>
    <dgm:style>
      <a:lnRef idx="0">
        <a:scrgbClr r="0" g="0" b="0"/>
      </a:lnRef>
      <a:fillRef idx="1">
        <a:scrgbClr r="0" g="0" b="0"/>
      </a:fillRef>
      <a:effectRef idx="2">
        <a:scrgbClr r="0" g="0" b="0"/>
      </a:effectRef>
      <a:fontRef idx="minor"/>
    </dgm:style>
  </dgm:styleLbl>
  <dgm:styleLbl name="bgSibTrans2D1">
    <dgm:scene3d>
      <a:camera prst="orthographicFront"/>
      <a:lightRig rig="threePt" dir="t"/>
    </dgm:scene3d>
    <dgm:sp3d z="-211800">
      <a:bevelT w="40600" h="20600" prst="relaxedInset"/>
    </dgm:sp3d>
    <dgm:txPr/>
    <dgm:style>
      <a:lnRef idx="0">
        <a:scrgbClr r="0" g="0" b="0"/>
      </a:lnRef>
      <a:fillRef idx="1">
        <a:scrgbClr r="0" g="0" b="0"/>
      </a:fillRef>
      <a:effectRef idx="2">
        <a:scrgbClr r="0" g="0" b="0"/>
      </a:effectRef>
      <a:fontRef idx="minor"/>
    </dgm:style>
  </dgm:styleLbl>
  <dgm:styleLbl name="sibTrans1D1">
    <dgm:scene3d>
      <a:camera prst="orthographicFront"/>
      <a:lightRig rig="threePt" dir="t"/>
    </dgm:scene3d>
    <dgm:sp3d z="-110000"/>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0000"/>
    <dgm:txPr/>
    <dgm:style>
      <a:lnRef idx="1">
        <a:scrgbClr r="0" g="0" b="0"/>
      </a:lnRef>
      <a:fillRef idx="1">
        <a:scrgbClr r="0" g="0" b="0"/>
      </a:fillRef>
      <a:effectRef idx="0">
        <a:scrgbClr r="0" g="0" b="0"/>
      </a:effectRef>
      <a:fontRef idx="minor"/>
    </dgm:style>
  </dgm:styleLbl>
  <dgm:styleLbl name="asst0">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1">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2">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3">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4">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parChTrans2D1">
    <dgm:scene3d>
      <a:camera prst="orthographicFront"/>
      <a:lightRig rig="threePt" dir="t"/>
    </dgm:scene3d>
    <dgm:sp3d z="-110000">
      <a:bevelT w="40600" h="20600" prst="relaxedInset"/>
    </dgm:sp3d>
    <dgm:txPr/>
    <dgm:style>
      <a:lnRef idx="0">
        <a:scrgbClr r="0" g="0" b="0"/>
      </a:lnRef>
      <a:fillRef idx="1">
        <a:scrgbClr r="0" g="0" b="0"/>
      </a:fillRef>
      <a:effectRef idx="0">
        <a:scrgbClr r="0" g="0" b="0"/>
      </a:effectRef>
      <a:fontRef idx="minor"/>
    </dgm:style>
  </dgm:styleLbl>
  <dgm:styleLbl name="parChTrans2D2">
    <dgm:scene3d>
      <a:camera prst="orthographicFront"/>
      <a:lightRig rig="threePt" dir="t"/>
    </dgm:scene3d>
    <dgm:sp3d z="-110000">
      <a:bevelT w="40600" h="20600" prst="relaxedInset"/>
    </dgm:sp3d>
    <dgm:txPr/>
    <dgm:style>
      <a:lnRef idx="0">
        <a:scrgbClr r="0" g="0" b="0"/>
      </a:lnRef>
      <a:fillRef idx="1">
        <a:scrgbClr r="0" g="0" b="0"/>
      </a:fillRef>
      <a:effectRef idx="0">
        <a:scrgbClr r="0" g="0" b="0"/>
      </a:effectRef>
      <a:fontRef idx="minor"/>
    </dgm:style>
  </dgm:styleLbl>
  <dgm:styleLbl name="parChTrans2D3">
    <dgm:scene3d>
      <a:camera prst="orthographicFront"/>
      <a:lightRig rig="threePt" dir="t"/>
    </dgm:scene3d>
    <dgm:sp3d z="-110000"/>
    <dgm:txPr/>
    <dgm:style>
      <a:lnRef idx="0">
        <a:scrgbClr r="0" g="0" b="0"/>
      </a:lnRef>
      <a:fillRef idx="1">
        <a:scrgbClr r="0" g="0" b="0"/>
      </a:fillRef>
      <a:effectRef idx="0">
        <a:scrgbClr r="0" g="0" b="0"/>
      </a:effectRef>
      <a:fontRef idx="minor"/>
    </dgm:style>
  </dgm:styleLbl>
  <dgm:styleLbl name="parChTrans2D4">
    <dgm:scene3d>
      <a:camera prst="orthographicFront"/>
      <a:lightRig rig="threePt" dir="t"/>
    </dgm:scene3d>
    <dgm:sp3d z="-110000"/>
    <dgm:txPr/>
    <dgm:style>
      <a:lnRef idx="0">
        <a:scrgbClr r="0" g="0" b="0"/>
      </a:lnRef>
      <a:fillRef idx="1">
        <a:scrgbClr r="0" g="0" b="0"/>
      </a:fillRef>
      <a:effectRef idx="0">
        <a:scrgbClr r="0" g="0" b="0"/>
      </a:effectRef>
      <a:fontRef idx="minor"/>
    </dgm:style>
  </dgm:styleLbl>
  <dgm:styleLbl name="parChTrans1D1">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z="-161800" extrusionH="10600" prstMaterial="matte">
      <a:bevelT w="90600" h="18600" prst="softRound"/>
      <a:bevelB w="48600" h="8600" prst="relaxedInset"/>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extrusionH="50600">
      <a:bevelT w="101600" h="80600"/>
      <a:bevelB w="80600" h="80600"/>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extrusionH="50600">
      <a:bevelT w="101600" h="80600"/>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z="-161800" extrusionH="10600" prstMaterial="matte">
      <a:bevelT w="90600" h="18600" prst="softRound"/>
      <a:bevelB w="48600" h="8600" prst="relaxedInset"/>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z="57200" extrusionH="600" contourW="3000">
      <a:bevelT w="48600" h="18600" prst="relaxedInset"/>
      <a:bevelB w="48600" h="8600" prst="relaxedInset"/>
    </dgm:sp3d>
    <dgm:txPr/>
    <dgm:style>
      <a:lnRef idx="0">
        <a:scrgbClr r="0" g="0" b="0"/>
      </a:lnRef>
      <a:fillRef idx="1">
        <a:scrgbClr r="0" g="0" b="0"/>
      </a:fillRef>
      <a:effectRef idx="0">
        <a:scrgbClr r="0" g="0" b="0"/>
      </a:effectRef>
      <a:fontRef idx="minor"/>
    </dgm:style>
  </dgm:styleLbl>
  <dgm:styleLbl name="solidAlignAcc1">
    <dgm:scene3d>
      <a:camera prst="orthographicFront"/>
      <a:lightRig rig="threePt" dir="t"/>
    </dgm:scene3d>
    <dgm:sp3d extrusionH="50600" contourW="3000">
      <a:bevelT w="101600" h="80600" prst="relaxedInset"/>
      <a:bevelB w="80600" h="80600" prst="relaxedInset"/>
    </dgm:sp3d>
    <dgm:txPr/>
    <dgm:style>
      <a:lnRef idx="0">
        <a:scrgbClr r="0" g="0" b="0"/>
      </a:lnRef>
      <a:fillRef idx="1">
        <a:scrgbClr r="0" g="0" b="0"/>
      </a:fillRef>
      <a:effectRef idx="0">
        <a:scrgbClr r="0" g="0" b="0"/>
      </a:effectRef>
      <a:fontRef idx="minor"/>
    </dgm:style>
  </dgm:styleLbl>
  <dgm:styleLbl name="solidBgAcc1">
    <dgm:scene3d>
      <a:camera prst="orthographicFront"/>
      <a:lightRig rig="threePt" dir="t"/>
    </dgm:scene3d>
    <dgm:sp3d z="-161800" extrusionH="10600" contourW="3000">
      <a:bevelT w="48600" h="8600" prst="softRound"/>
      <a:bevelB w="48600" h="8600" prst="relaxedInset"/>
    </dgm:sp3d>
    <dgm:txPr/>
    <dgm:style>
      <a:lnRef idx="0">
        <a:scrgbClr r="0" g="0" b="0"/>
      </a:lnRef>
      <a:fillRef idx="1">
        <a:scrgbClr r="0" g="0" b="0"/>
      </a:fillRef>
      <a:effectRef idx="0">
        <a:scrgbClr r="0" g="0" b="0"/>
      </a:effectRef>
      <a:fontRef idx="minor"/>
    </dgm:style>
  </dgm:styleLbl>
  <dgm:styleLbl name="fgAccFollowNode1">
    <dgm:scene3d>
      <a:camera prst="orthographicFront"/>
      <a:lightRig rig="threePt" dir="t"/>
    </dgm:scene3d>
    <dgm:sp3d z="57200" extrusionH="600" contourW="3000">
      <a:bevelT w="48600" h="18600" prst="relaxedInset"/>
      <a:bevelB w="48600" h="8600" prst="relaxedInset"/>
    </dgm:sp3d>
    <dgm:txPr/>
    <dgm:style>
      <a:lnRef idx="0">
        <a:scrgbClr r="0" g="0" b="0"/>
      </a:lnRef>
      <a:fillRef idx="1">
        <a:scrgbClr r="0" g="0" b="0"/>
      </a:fillRef>
      <a:effectRef idx="0">
        <a:scrgbClr r="0" g="0" b="0"/>
      </a:effectRef>
      <a:fontRef idx="minor"/>
    </dgm:style>
  </dgm:styleLbl>
  <dgm:styleLbl name="alignAccFollowNode1">
    <dgm:scene3d>
      <a:camera prst="orthographicFront"/>
      <a:lightRig rig="threePt" dir="t"/>
    </dgm:scene3d>
    <dgm:sp3d extrusionH="50600" contourW="3000">
      <a:bevelT w="101600" h="80600" prst="relaxedInset"/>
      <a:bevelB w="80600" h="80600" prst="relaxedInset"/>
    </dgm:sp3d>
    <dgm:txPr/>
    <dgm:style>
      <a:lnRef idx="0">
        <a:scrgbClr r="0" g="0" b="0"/>
      </a:lnRef>
      <a:fillRef idx="1">
        <a:scrgbClr r="0" g="0" b="0"/>
      </a:fillRef>
      <a:effectRef idx="0">
        <a:scrgbClr r="0" g="0" b="0"/>
      </a:effectRef>
      <a:fontRef idx="minor"/>
    </dgm:style>
  </dgm:styleLbl>
  <dgm:styleLbl name="bgAccFollowNode1">
    <dgm:scene3d>
      <a:camera prst="orthographicFront"/>
      <a:lightRig rig="threePt" dir="t"/>
    </dgm:scene3d>
    <dgm:sp3d z="-161800" extrusionH="10600" contourW="3000">
      <a:bevelT w="48600" h="8600" prst="relaxedInset"/>
      <a:bevelB w="48600" h="8600" prst="relaxedInset"/>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z="-161800" extrusionH="600" contourW="3000">
      <a:bevelT w="48600" h="18600" prst="relaxedInset"/>
      <a:bevelB w="48600" h="8600" prst="relaxedInset"/>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extrusionH="50600">
      <a:bevelT w="80600" h="80600" prst="relaxedInset"/>
      <a:bevelB w="80600" h="80600" prst="relaxedInset"/>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z="57200" extrusionH="600" contourW="3000" prstMaterial="plastic">
      <a:bevelT w="80600" h="18600" prst="relaxedInset"/>
      <a:bevelB w="80600" h="8600" prst="relaxedInset"/>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3d7">
  <dgm:title val=""/>
  <dgm:desc val=""/>
  <dgm:catLst>
    <dgm:cat type="3D" pri="11700"/>
  </dgm:catLst>
  <dgm:scene3d>
    <a:camera prst="perspectiveLeft" zoom="91000"/>
    <a:lightRig rig="threePt" dir="t">
      <a:rot lat="0" lon="0" rev="20640000"/>
    </a:lightRig>
  </dgm:scene3d>
  <dgm:styleLbl name="node0">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lnNode1">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vennNode1">
    <dgm:scene3d>
      <a:camera prst="orthographicFront"/>
      <a:lightRig rig="threePt" dir="t"/>
    </dgm:scene3d>
    <dgm:sp3d extrusionH="50600" prstMaterial="clear">
      <a:bevelT w="101600" h="80600" prst="relaxedInset"/>
      <a:bevelB w="80600" h="80600" prst="relaxedInset"/>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extrusionH="50600" prstMaterial="metal">
      <a:bevelT w="101600" h="80600" prst="relaxedInset"/>
      <a:bevelB w="80600" h="80600" prst="relaxedInset"/>
    </dgm:sp3d>
    <dgm:txPr/>
    <dgm:style>
      <a:lnRef idx="1">
        <a:scrgbClr r="0" g="0" b="0"/>
      </a:lnRef>
      <a:fillRef idx="1">
        <a:scrgbClr r="0" g="0" b="0"/>
      </a:fillRef>
      <a:effectRef idx="1">
        <a:scrgbClr r="0" g="0" b="0"/>
      </a:effectRef>
      <a:fontRef idx="minor">
        <a:schemeClr val="dk1"/>
      </a:fontRef>
    </dgm:style>
  </dgm:styleLbl>
  <dgm:styleLbl name="node1">
    <dgm:scene3d>
      <a:camera prst="orthographicFront"/>
      <a:lightRig rig="threePt" dir="t"/>
    </dgm:scene3d>
    <dgm:sp3d extrusionH="50600" prstMaterial="metal">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2">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3">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4">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fgImgPlace1">
    <dgm:scene3d>
      <a:camera prst="orthographicFront"/>
      <a:lightRig rig="threePt" dir="t"/>
    </dgm:scene3d>
    <dgm:sp3d z="57200" extrusionH="10600" prstMaterial="plastic">
      <a:bevelT w="101600" h="8600" prst="relaxedInset"/>
      <a:bevelB w="8600" h="8600" prst="relaxedInset"/>
    </dgm:sp3d>
    <dgm:txPr/>
    <dgm:style>
      <a:lnRef idx="0">
        <a:scrgbClr r="0" g="0" b="0"/>
      </a:lnRef>
      <a:fillRef idx="1">
        <a:scrgbClr r="0" g="0" b="0"/>
      </a:fillRef>
      <a:effectRef idx="1">
        <a:scrgbClr r="0" g="0" b="0"/>
      </a:effectRef>
      <a:fontRef idx="minor"/>
    </dgm:style>
  </dgm:styleLbl>
  <dgm:styleLbl name="alignImgPlace1">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dgm:style>
  </dgm:styleLbl>
  <dgm:styleLbl name="bgImgPlace1">
    <dgm:scene3d>
      <a:camera prst="orthographicFront"/>
      <a:lightRig rig="threePt" dir="t"/>
    </dgm:scene3d>
    <dgm:sp3d z="-211800" extrusionH="10600" prstMaterial="plastic">
      <a:bevelT w="101600" h="8600" prst="relaxedInset"/>
      <a:bevelB w="8600" h="8600" prst="relaxedInset"/>
    </dgm:sp3d>
    <dgm:txPr/>
    <dgm:style>
      <a:lnRef idx="0">
        <a:scrgbClr r="0" g="0" b="0"/>
      </a:lnRef>
      <a:fillRef idx="1">
        <a:scrgbClr r="0" g="0" b="0"/>
      </a:fillRef>
      <a:effectRef idx="1">
        <a:scrgbClr r="0" g="0" b="0"/>
      </a:effectRef>
      <a:fontRef idx="minor"/>
    </dgm:style>
  </dgm:styleLbl>
  <dgm:styleLbl name="sibTrans2D1">
    <dgm:scene3d>
      <a:camera prst="orthographicFront"/>
      <a:lightRig rig="threePt" dir="t"/>
    </dgm:scene3d>
    <dgm:sp3d z="-110000">
      <a:bevelT w="40600" h="20600" prst="relaxedInset"/>
    </dgm:sp3d>
    <dgm:txPr/>
    <dgm:style>
      <a:lnRef idx="0">
        <a:scrgbClr r="0" g="0" b="0"/>
      </a:lnRef>
      <a:fillRef idx="1">
        <a:scrgbClr r="0" g="0" b="0"/>
      </a:fillRef>
      <a:effectRef idx="2">
        <a:scrgbClr r="0" g="0" b="0"/>
      </a:effectRef>
      <a:fontRef idx="minor"/>
    </dgm:style>
  </dgm:styleLbl>
  <dgm:styleLbl name="fgSibTrans2D1">
    <dgm:scene3d>
      <a:camera prst="orthographicFront"/>
      <a:lightRig rig="threePt" dir="t"/>
    </dgm:scene3d>
    <dgm:sp3d z="10600">
      <a:bevelT w="40600" h="20600" prst="relaxedInset"/>
    </dgm:sp3d>
    <dgm:txPr/>
    <dgm:style>
      <a:lnRef idx="0">
        <a:scrgbClr r="0" g="0" b="0"/>
      </a:lnRef>
      <a:fillRef idx="1">
        <a:scrgbClr r="0" g="0" b="0"/>
      </a:fillRef>
      <a:effectRef idx="2">
        <a:scrgbClr r="0" g="0" b="0"/>
      </a:effectRef>
      <a:fontRef idx="minor"/>
    </dgm:style>
  </dgm:styleLbl>
  <dgm:styleLbl name="bgSibTrans2D1">
    <dgm:scene3d>
      <a:camera prst="orthographicFront"/>
      <a:lightRig rig="threePt" dir="t"/>
    </dgm:scene3d>
    <dgm:sp3d z="-211800">
      <a:bevelT w="40600" h="20600" prst="relaxedInset"/>
    </dgm:sp3d>
    <dgm:txPr/>
    <dgm:style>
      <a:lnRef idx="0">
        <a:scrgbClr r="0" g="0" b="0"/>
      </a:lnRef>
      <a:fillRef idx="1">
        <a:scrgbClr r="0" g="0" b="0"/>
      </a:fillRef>
      <a:effectRef idx="2">
        <a:scrgbClr r="0" g="0" b="0"/>
      </a:effectRef>
      <a:fontRef idx="minor"/>
    </dgm:style>
  </dgm:styleLbl>
  <dgm:styleLbl name="sibTrans1D1">
    <dgm:scene3d>
      <a:camera prst="orthographicFront"/>
      <a:lightRig rig="threePt" dir="t"/>
    </dgm:scene3d>
    <dgm:sp3d z="-110000"/>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0000"/>
    <dgm:txPr/>
    <dgm:style>
      <a:lnRef idx="1">
        <a:scrgbClr r="0" g="0" b="0"/>
      </a:lnRef>
      <a:fillRef idx="1">
        <a:scrgbClr r="0" g="0" b="0"/>
      </a:fillRef>
      <a:effectRef idx="0">
        <a:scrgbClr r="0" g="0" b="0"/>
      </a:effectRef>
      <a:fontRef idx="minor"/>
    </dgm:style>
  </dgm:styleLbl>
  <dgm:styleLbl name="asst0">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1">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2">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3">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4">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parChTrans2D1">
    <dgm:scene3d>
      <a:camera prst="orthographicFront"/>
      <a:lightRig rig="threePt" dir="t"/>
    </dgm:scene3d>
    <dgm:sp3d z="-110000">
      <a:bevelT w="40600" h="20600" prst="relaxedInset"/>
    </dgm:sp3d>
    <dgm:txPr/>
    <dgm:style>
      <a:lnRef idx="0">
        <a:scrgbClr r="0" g="0" b="0"/>
      </a:lnRef>
      <a:fillRef idx="1">
        <a:scrgbClr r="0" g="0" b="0"/>
      </a:fillRef>
      <a:effectRef idx="0">
        <a:scrgbClr r="0" g="0" b="0"/>
      </a:effectRef>
      <a:fontRef idx="minor"/>
    </dgm:style>
  </dgm:styleLbl>
  <dgm:styleLbl name="parChTrans2D2">
    <dgm:scene3d>
      <a:camera prst="orthographicFront"/>
      <a:lightRig rig="threePt" dir="t"/>
    </dgm:scene3d>
    <dgm:sp3d z="-110000">
      <a:bevelT w="40600" h="20600" prst="relaxedInset"/>
    </dgm:sp3d>
    <dgm:txPr/>
    <dgm:style>
      <a:lnRef idx="0">
        <a:scrgbClr r="0" g="0" b="0"/>
      </a:lnRef>
      <a:fillRef idx="1">
        <a:scrgbClr r="0" g="0" b="0"/>
      </a:fillRef>
      <a:effectRef idx="0">
        <a:scrgbClr r="0" g="0" b="0"/>
      </a:effectRef>
      <a:fontRef idx="minor"/>
    </dgm:style>
  </dgm:styleLbl>
  <dgm:styleLbl name="parChTrans2D3">
    <dgm:scene3d>
      <a:camera prst="orthographicFront"/>
      <a:lightRig rig="threePt" dir="t"/>
    </dgm:scene3d>
    <dgm:sp3d z="-110000"/>
    <dgm:txPr/>
    <dgm:style>
      <a:lnRef idx="0">
        <a:scrgbClr r="0" g="0" b="0"/>
      </a:lnRef>
      <a:fillRef idx="1">
        <a:scrgbClr r="0" g="0" b="0"/>
      </a:fillRef>
      <a:effectRef idx="0">
        <a:scrgbClr r="0" g="0" b="0"/>
      </a:effectRef>
      <a:fontRef idx="minor"/>
    </dgm:style>
  </dgm:styleLbl>
  <dgm:styleLbl name="parChTrans2D4">
    <dgm:scene3d>
      <a:camera prst="orthographicFront"/>
      <a:lightRig rig="threePt" dir="t"/>
    </dgm:scene3d>
    <dgm:sp3d z="-110000"/>
    <dgm:txPr/>
    <dgm:style>
      <a:lnRef idx="0">
        <a:scrgbClr r="0" g="0" b="0"/>
      </a:lnRef>
      <a:fillRef idx="1">
        <a:scrgbClr r="0" g="0" b="0"/>
      </a:fillRef>
      <a:effectRef idx="0">
        <a:scrgbClr r="0" g="0" b="0"/>
      </a:effectRef>
      <a:fontRef idx="minor"/>
    </dgm:style>
  </dgm:styleLbl>
  <dgm:styleLbl name="parChTrans1D1">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z="-161800" extrusionH="10600" prstMaterial="matte">
      <a:bevelT w="90600" h="18600" prst="softRound"/>
      <a:bevelB w="48600" h="8600" prst="relaxedInset"/>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extrusionH="50600">
      <a:bevelT w="101600" h="80600"/>
      <a:bevelB w="80600" h="80600"/>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extrusionH="50600">
      <a:bevelT w="101600" h="80600"/>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z="-161800" extrusionH="10600" prstMaterial="matte">
      <a:bevelT w="90600" h="18600" prst="softRound"/>
      <a:bevelB w="48600" h="8600" prst="relaxedInset"/>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z="57200" extrusionH="600" contourW="3000">
      <a:bevelT w="48600" h="18600" prst="relaxedInset"/>
      <a:bevelB w="48600" h="8600" prst="relaxedInset"/>
    </dgm:sp3d>
    <dgm:txPr/>
    <dgm:style>
      <a:lnRef idx="0">
        <a:scrgbClr r="0" g="0" b="0"/>
      </a:lnRef>
      <a:fillRef idx="1">
        <a:scrgbClr r="0" g="0" b="0"/>
      </a:fillRef>
      <a:effectRef idx="0">
        <a:scrgbClr r="0" g="0" b="0"/>
      </a:effectRef>
      <a:fontRef idx="minor"/>
    </dgm:style>
  </dgm:styleLbl>
  <dgm:styleLbl name="solidAlignAcc1">
    <dgm:scene3d>
      <a:camera prst="orthographicFront"/>
      <a:lightRig rig="threePt" dir="t"/>
    </dgm:scene3d>
    <dgm:sp3d extrusionH="50600" contourW="3000">
      <a:bevelT w="101600" h="80600" prst="relaxedInset"/>
      <a:bevelB w="80600" h="80600" prst="relaxedInset"/>
    </dgm:sp3d>
    <dgm:txPr/>
    <dgm:style>
      <a:lnRef idx="0">
        <a:scrgbClr r="0" g="0" b="0"/>
      </a:lnRef>
      <a:fillRef idx="1">
        <a:scrgbClr r="0" g="0" b="0"/>
      </a:fillRef>
      <a:effectRef idx="0">
        <a:scrgbClr r="0" g="0" b="0"/>
      </a:effectRef>
      <a:fontRef idx="minor"/>
    </dgm:style>
  </dgm:styleLbl>
  <dgm:styleLbl name="solidBgAcc1">
    <dgm:scene3d>
      <a:camera prst="orthographicFront"/>
      <a:lightRig rig="threePt" dir="t"/>
    </dgm:scene3d>
    <dgm:sp3d z="-161800" extrusionH="10600" contourW="3000">
      <a:bevelT w="48600" h="8600" prst="softRound"/>
      <a:bevelB w="48600" h="8600" prst="relaxedInset"/>
    </dgm:sp3d>
    <dgm:txPr/>
    <dgm:style>
      <a:lnRef idx="0">
        <a:scrgbClr r="0" g="0" b="0"/>
      </a:lnRef>
      <a:fillRef idx="1">
        <a:scrgbClr r="0" g="0" b="0"/>
      </a:fillRef>
      <a:effectRef idx="0">
        <a:scrgbClr r="0" g="0" b="0"/>
      </a:effectRef>
      <a:fontRef idx="minor"/>
    </dgm:style>
  </dgm:styleLbl>
  <dgm:styleLbl name="fgAccFollowNode1">
    <dgm:scene3d>
      <a:camera prst="orthographicFront"/>
      <a:lightRig rig="threePt" dir="t"/>
    </dgm:scene3d>
    <dgm:sp3d z="57200" extrusionH="600" contourW="3000">
      <a:bevelT w="48600" h="18600" prst="relaxedInset"/>
      <a:bevelB w="48600" h="8600" prst="relaxedInset"/>
    </dgm:sp3d>
    <dgm:txPr/>
    <dgm:style>
      <a:lnRef idx="0">
        <a:scrgbClr r="0" g="0" b="0"/>
      </a:lnRef>
      <a:fillRef idx="1">
        <a:scrgbClr r="0" g="0" b="0"/>
      </a:fillRef>
      <a:effectRef idx="0">
        <a:scrgbClr r="0" g="0" b="0"/>
      </a:effectRef>
      <a:fontRef idx="minor"/>
    </dgm:style>
  </dgm:styleLbl>
  <dgm:styleLbl name="alignAccFollowNode1">
    <dgm:scene3d>
      <a:camera prst="orthographicFront"/>
      <a:lightRig rig="threePt" dir="t"/>
    </dgm:scene3d>
    <dgm:sp3d extrusionH="50600" contourW="3000">
      <a:bevelT w="101600" h="80600" prst="relaxedInset"/>
      <a:bevelB w="80600" h="80600" prst="relaxedInset"/>
    </dgm:sp3d>
    <dgm:txPr/>
    <dgm:style>
      <a:lnRef idx="0">
        <a:scrgbClr r="0" g="0" b="0"/>
      </a:lnRef>
      <a:fillRef idx="1">
        <a:scrgbClr r="0" g="0" b="0"/>
      </a:fillRef>
      <a:effectRef idx="0">
        <a:scrgbClr r="0" g="0" b="0"/>
      </a:effectRef>
      <a:fontRef idx="minor"/>
    </dgm:style>
  </dgm:styleLbl>
  <dgm:styleLbl name="bgAccFollowNode1">
    <dgm:scene3d>
      <a:camera prst="orthographicFront"/>
      <a:lightRig rig="threePt" dir="t"/>
    </dgm:scene3d>
    <dgm:sp3d z="-161800" extrusionH="10600" contourW="3000">
      <a:bevelT w="48600" h="8600" prst="relaxedInset"/>
      <a:bevelB w="48600" h="8600" prst="relaxedInset"/>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z="-161800" extrusionH="600" contourW="3000">
      <a:bevelT w="48600" h="18600" prst="relaxedInset"/>
      <a:bevelB w="48600" h="8600" prst="relaxedInset"/>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extrusionH="50600">
      <a:bevelT w="80600" h="80600" prst="relaxedInset"/>
      <a:bevelB w="80600" h="80600" prst="relaxedInset"/>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z="57200" extrusionH="600" contourW="3000" prstMaterial="plastic">
      <a:bevelT w="80600" h="18600" prst="relaxedInset"/>
      <a:bevelB w="80600" h="8600" prst="relaxedInset"/>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3B4D7344-F250-4164-9676-D202AE593559}" type="datetimeFigureOut">
              <a:rPr lang="en-US" smtClean="0"/>
              <a:pPr/>
              <a:t>2/22/2018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20D1D60-C756-4197-AC78-FF9A9C41A141}"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B4D7344-F250-4164-9676-D202AE593559}" type="datetimeFigureOut">
              <a:rPr lang="en-US" smtClean="0"/>
              <a:pPr/>
              <a:t>2/22/2018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20D1D60-C756-4197-AC78-FF9A9C41A141}"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B4D7344-F250-4164-9676-D202AE593559}" type="datetimeFigureOut">
              <a:rPr lang="en-US" smtClean="0"/>
              <a:pPr/>
              <a:t>2/22/2018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20D1D60-C756-4197-AC78-FF9A9C41A141}"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B4D7344-F250-4164-9676-D202AE593559}" type="datetimeFigureOut">
              <a:rPr lang="en-US" smtClean="0"/>
              <a:pPr/>
              <a:t>2/22/2018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20D1D60-C756-4197-AC78-FF9A9C41A141}"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3B4D7344-F250-4164-9676-D202AE593559}" type="datetimeFigureOut">
              <a:rPr lang="en-US" smtClean="0"/>
              <a:pPr/>
              <a:t>2/22/2018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20D1D60-C756-4197-AC78-FF9A9C41A141}"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3B4D7344-F250-4164-9676-D202AE593559}" type="datetimeFigureOut">
              <a:rPr lang="en-US" smtClean="0"/>
              <a:pPr/>
              <a:t>2/22/2018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20D1D60-C756-4197-AC78-FF9A9C41A141}"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3B4D7344-F250-4164-9676-D202AE593559}" type="datetimeFigureOut">
              <a:rPr lang="en-US" smtClean="0"/>
              <a:pPr/>
              <a:t>2/22/2018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20D1D60-C756-4197-AC78-FF9A9C41A141}"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3B4D7344-F250-4164-9676-D202AE593559}" type="datetimeFigureOut">
              <a:rPr lang="en-US" smtClean="0"/>
              <a:pPr/>
              <a:t>2/22/2018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20D1D60-C756-4197-AC78-FF9A9C41A141}"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B4D7344-F250-4164-9676-D202AE593559}" type="datetimeFigureOut">
              <a:rPr lang="en-US" smtClean="0"/>
              <a:pPr/>
              <a:t>2/22/2018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20D1D60-C756-4197-AC78-FF9A9C41A141}"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B4D7344-F250-4164-9676-D202AE593559}" type="datetimeFigureOut">
              <a:rPr lang="en-US" smtClean="0"/>
              <a:pPr/>
              <a:t>2/22/2018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20D1D60-C756-4197-AC78-FF9A9C41A141}"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B4D7344-F250-4164-9676-D202AE593559}" type="datetimeFigureOut">
              <a:rPr lang="en-US" smtClean="0"/>
              <a:pPr/>
              <a:t>2/22/2018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20D1D60-C756-4197-AC78-FF9A9C41A141}"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B4D7344-F250-4164-9676-D202AE593559}" type="datetimeFigureOut">
              <a:rPr lang="en-US" smtClean="0"/>
              <a:pPr/>
              <a:t>2/22/2018</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20D1D60-C756-4197-AC78-FF9A9C41A141}"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2.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2.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29.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Layout" Target="../slideLayouts/slideLayout2.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diagramLayout" Target="../diagrams/layout8.xml"/><Relationship Id="rId2" Type="http://schemas.openxmlformats.org/officeDocument/2006/relationships/diagramData" Target="../diagrams/data8.xml"/><Relationship Id="rId1" Type="http://schemas.openxmlformats.org/officeDocument/2006/relationships/slideLayout" Target="../slideLayouts/slideLayout2.xml"/><Relationship Id="rId6" Type="http://schemas.microsoft.com/office/2007/relationships/diagramDrawing" Target="../diagrams/drawing8.xml"/><Relationship Id="rId5" Type="http://schemas.openxmlformats.org/officeDocument/2006/relationships/diagramColors" Target="../diagrams/colors8.xml"/><Relationship Id="rId4" Type="http://schemas.openxmlformats.org/officeDocument/2006/relationships/diagramQuickStyle" Target="../diagrams/quickStyle8.xml"/></Relationships>
</file>

<file path=ppt/slides/_rels/slide4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diagramLayout" Target="../diagrams/layout9.xml"/><Relationship Id="rId2" Type="http://schemas.openxmlformats.org/officeDocument/2006/relationships/diagramData" Target="../diagrams/data9.xml"/><Relationship Id="rId1" Type="http://schemas.openxmlformats.org/officeDocument/2006/relationships/slideLayout" Target="../slideLayouts/slideLayout2.xml"/><Relationship Id="rId6" Type="http://schemas.microsoft.com/office/2007/relationships/diagramDrawing" Target="../diagrams/drawing9.xml"/><Relationship Id="rId5" Type="http://schemas.openxmlformats.org/officeDocument/2006/relationships/diagramColors" Target="../diagrams/colors9.xml"/><Relationship Id="rId4" Type="http://schemas.openxmlformats.org/officeDocument/2006/relationships/diagramQuickStyle" Target="../diagrams/quickStyle9.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بنام خدا</a:t>
            </a:r>
            <a:endParaRPr lang="en-US" dirty="0"/>
          </a:p>
        </p:txBody>
      </p:sp>
      <p:sp>
        <p:nvSpPr>
          <p:cNvPr id="3" name="Content Placeholder 2"/>
          <p:cNvSpPr>
            <a:spLocks noGrp="1"/>
          </p:cNvSpPr>
          <p:nvPr>
            <p:ph idx="1"/>
          </p:nvPr>
        </p:nvSpPr>
        <p:spPr/>
        <p:style>
          <a:lnRef idx="3">
            <a:schemeClr val="lt1"/>
          </a:lnRef>
          <a:fillRef idx="1">
            <a:schemeClr val="accent4"/>
          </a:fillRef>
          <a:effectRef idx="1">
            <a:schemeClr val="accent4"/>
          </a:effectRef>
          <a:fontRef idx="minor">
            <a:schemeClr val="lt1"/>
          </a:fontRef>
        </p:style>
        <p:txBody>
          <a:bodyPr/>
          <a:lstStyle/>
          <a:p>
            <a:pPr algn="r">
              <a:buNone/>
            </a:pPr>
            <a:endParaRPr lang="fa-IR" dirty="0" smtClean="0"/>
          </a:p>
          <a:p>
            <a:pPr algn="ctr">
              <a:buNone/>
            </a:pPr>
            <a:r>
              <a:rPr lang="fa-IR" sz="4400" dirty="0" smtClean="0"/>
              <a:t>بودجه </a:t>
            </a:r>
            <a:r>
              <a:rPr lang="fa-IR" sz="4400" dirty="0" smtClean="0"/>
              <a:t>ریزی بر </a:t>
            </a:r>
            <a:r>
              <a:rPr lang="fa-IR" sz="4400" dirty="0" smtClean="0"/>
              <a:t>اساس تفکر استراتژی</a:t>
            </a:r>
            <a:endParaRPr lang="en-US" sz="4400"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2">
            <a:schemeClr val="accent3">
              <a:shade val="50000"/>
            </a:schemeClr>
          </a:lnRef>
          <a:fillRef idx="1">
            <a:schemeClr val="accent3"/>
          </a:fillRef>
          <a:effectRef idx="0">
            <a:schemeClr val="accent3"/>
          </a:effectRef>
          <a:fontRef idx="minor">
            <a:schemeClr val="lt1"/>
          </a:fontRef>
        </p:style>
        <p:txBody>
          <a:bodyPr/>
          <a:lstStyle/>
          <a:p>
            <a:r>
              <a:rPr lang="fa-IR" dirty="0" smtClean="0"/>
              <a:t>نگاه کلان بودجه براساس تفکر استراتژی</a:t>
            </a:r>
            <a:endParaRPr lang="en-US" dirty="0"/>
          </a:p>
        </p:txBody>
      </p:sp>
      <p:sp>
        <p:nvSpPr>
          <p:cNvPr id="4" name="Oval 3"/>
          <p:cNvSpPr/>
          <p:nvPr/>
        </p:nvSpPr>
        <p:spPr>
          <a:xfrm>
            <a:off x="6858016" y="2428868"/>
            <a:ext cx="2071702" cy="2214578"/>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b="1" dirty="0" smtClean="0">
                <a:solidFill>
                  <a:schemeClr val="tx1"/>
                </a:solidFill>
              </a:rPr>
              <a:t>بودجه جاری                 </a:t>
            </a:r>
            <a:endParaRPr lang="en-US" b="1" dirty="0">
              <a:solidFill>
                <a:schemeClr val="tx1"/>
              </a:solidFill>
            </a:endParaRPr>
          </a:p>
        </p:txBody>
      </p:sp>
      <p:sp>
        <p:nvSpPr>
          <p:cNvPr id="5" name="Oval 4"/>
          <p:cNvSpPr/>
          <p:nvPr/>
        </p:nvSpPr>
        <p:spPr>
          <a:xfrm>
            <a:off x="5286380" y="2428868"/>
            <a:ext cx="2000264" cy="2214578"/>
          </a:xfrm>
          <a:prstGeom prst="ellipse">
            <a:avLst/>
          </a:prstGeom>
          <a:solidFill>
            <a:srgbClr val="66FF6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b="1" dirty="0" smtClean="0">
                <a:solidFill>
                  <a:schemeClr val="tx1"/>
                </a:solidFill>
              </a:rPr>
              <a:t>بودجه طرح های توسعه </a:t>
            </a:r>
            <a:endParaRPr lang="en-US" b="1" dirty="0">
              <a:solidFill>
                <a:schemeClr val="tx1"/>
              </a:solidFill>
            </a:endParaRPr>
          </a:p>
        </p:txBody>
      </p:sp>
      <p:sp>
        <p:nvSpPr>
          <p:cNvPr id="6" name="Left-Right Arrow 5"/>
          <p:cNvSpPr/>
          <p:nvPr/>
        </p:nvSpPr>
        <p:spPr>
          <a:xfrm>
            <a:off x="6858016" y="1857364"/>
            <a:ext cx="2071702" cy="785818"/>
          </a:xfrm>
          <a:prstGeom prst="leftRightArrow">
            <a:avLst/>
          </a:prstGeom>
          <a:solidFill>
            <a:srgbClr val="99FFC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smtClean="0">
                <a:solidFill>
                  <a:schemeClr val="tx1"/>
                </a:solidFill>
              </a:rPr>
              <a:t>برنامه یک ساله </a:t>
            </a:r>
            <a:endParaRPr lang="en-US" dirty="0">
              <a:solidFill>
                <a:schemeClr val="tx1"/>
              </a:solidFill>
            </a:endParaRPr>
          </a:p>
        </p:txBody>
      </p:sp>
      <p:cxnSp>
        <p:nvCxnSpPr>
          <p:cNvPr id="8" name="Straight Connector 7"/>
          <p:cNvCxnSpPr/>
          <p:nvPr/>
        </p:nvCxnSpPr>
        <p:spPr>
          <a:xfrm rot="5400000">
            <a:off x="5537206" y="3892554"/>
            <a:ext cx="2928959" cy="1587"/>
          </a:xfrm>
          <a:prstGeom prst="line">
            <a:avLst/>
          </a:prstGeom>
        </p:spPr>
        <p:style>
          <a:lnRef idx="3">
            <a:schemeClr val="accent2"/>
          </a:lnRef>
          <a:fillRef idx="0">
            <a:schemeClr val="accent2"/>
          </a:fillRef>
          <a:effectRef idx="2">
            <a:schemeClr val="accent2"/>
          </a:effectRef>
          <a:fontRef idx="minor">
            <a:schemeClr val="tx1"/>
          </a:fontRef>
        </p:style>
      </p:cxnSp>
      <p:sp>
        <p:nvSpPr>
          <p:cNvPr id="9" name="Left-Right Arrow 8"/>
          <p:cNvSpPr/>
          <p:nvPr/>
        </p:nvSpPr>
        <p:spPr>
          <a:xfrm>
            <a:off x="5000628" y="1857364"/>
            <a:ext cx="2143140" cy="714380"/>
          </a:xfrm>
          <a:prstGeom prst="leftRightArrow">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smtClean="0"/>
              <a:t>برنامه سال های اتی </a:t>
            </a:r>
            <a:endParaRPr lang="en-US" dirty="0"/>
          </a:p>
        </p:txBody>
      </p:sp>
      <p:sp>
        <p:nvSpPr>
          <p:cNvPr id="10" name="Left Arrow 9"/>
          <p:cNvSpPr/>
          <p:nvPr/>
        </p:nvSpPr>
        <p:spPr>
          <a:xfrm>
            <a:off x="2571736" y="2500306"/>
            <a:ext cx="2643206" cy="1928826"/>
          </a:xfrm>
          <a:prstGeom prst="leftArrow">
            <a:avLst>
              <a:gd name="adj1" fmla="val 50000"/>
              <a:gd name="adj2" fmla="val 50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b="1" dirty="0" smtClean="0"/>
              <a:t>چشم انداز </a:t>
            </a:r>
            <a:r>
              <a:rPr lang="fa-IR" dirty="0" smtClean="0"/>
              <a:t>: اعلامیه جهت گیری سازمان است که  پاسخگو سوالات فوق </a:t>
            </a:r>
            <a:endParaRPr lang="en-US" dirty="0"/>
          </a:p>
        </p:txBody>
      </p:sp>
      <p:sp>
        <p:nvSpPr>
          <p:cNvPr id="12" name="Rectangle 11"/>
          <p:cNvSpPr/>
          <p:nvPr/>
        </p:nvSpPr>
        <p:spPr>
          <a:xfrm>
            <a:off x="7000892" y="4643446"/>
            <a:ext cx="1928826" cy="928694"/>
          </a:xfrm>
          <a:prstGeom prst="rect">
            <a:avLst/>
          </a:prstGeom>
          <a:solidFill>
            <a:srgbClr val="FF33C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b="1" dirty="0" smtClean="0"/>
              <a:t>بودجه جامع </a:t>
            </a:r>
            <a:r>
              <a:rPr lang="en-US" b="1" dirty="0" smtClean="0"/>
              <a:t>   TOTAL BUDGET</a:t>
            </a:r>
            <a:endParaRPr lang="en-US" b="1" dirty="0"/>
          </a:p>
        </p:txBody>
      </p:sp>
      <p:sp>
        <p:nvSpPr>
          <p:cNvPr id="15" name="Oval 14"/>
          <p:cNvSpPr/>
          <p:nvPr/>
        </p:nvSpPr>
        <p:spPr>
          <a:xfrm>
            <a:off x="1428728" y="2214554"/>
            <a:ext cx="1500198" cy="857256"/>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b="1" dirty="0" smtClean="0">
                <a:solidFill>
                  <a:schemeClr val="tx1"/>
                </a:solidFill>
              </a:rPr>
              <a:t>ماموریت سازمان ؟</a:t>
            </a:r>
            <a:endParaRPr lang="en-US" b="1" dirty="0">
              <a:solidFill>
                <a:schemeClr val="tx1"/>
              </a:solidFill>
            </a:endParaRPr>
          </a:p>
        </p:txBody>
      </p:sp>
      <p:sp>
        <p:nvSpPr>
          <p:cNvPr id="17" name="Oval 16"/>
          <p:cNvSpPr/>
          <p:nvPr/>
        </p:nvSpPr>
        <p:spPr>
          <a:xfrm>
            <a:off x="1142976" y="3143248"/>
            <a:ext cx="1357322" cy="857256"/>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b="1" dirty="0" smtClean="0">
                <a:solidFill>
                  <a:schemeClr val="tx1"/>
                </a:solidFill>
              </a:rPr>
              <a:t>اهداف یا ارمان ؟</a:t>
            </a:r>
            <a:endParaRPr lang="en-US" b="1" dirty="0">
              <a:solidFill>
                <a:schemeClr val="tx1"/>
              </a:solidFill>
            </a:endParaRPr>
          </a:p>
        </p:txBody>
      </p:sp>
      <p:sp>
        <p:nvSpPr>
          <p:cNvPr id="18" name="Oval 17"/>
          <p:cNvSpPr/>
          <p:nvPr/>
        </p:nvSpPr>
        <p:spPr>
          <a:xfrm>
            <a:off x="1428728" y="4071942"/>
            <a:ext cx="1428760" cy="928694"/>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b="1" dirty="0" smtClean="0">
                <a:solidFill>
                  <a:schemeClr val="tx1"/>
                </a:solidFill>
              </a:rPr>
              <a:t>ارزش ها ؟</a:t>
            </a:r>
            <a:endParaRPr lang="en-US" b="1" dirty="0">
              <a:solidFill>
                <a:schemeClr val="tx1"/>
              </a:solidFill>
            </a:endParaRPr>
          </a:p>
        </p:txBody>
      </p:sp>
      <p:sp>
        <p:nvSpPr>
          <p:cNvPr id="20" name="Curved Right Arrow 19"/>
          <p:cNvSpPr/>
          <p:nvPr/>
        </p:nvSpPr>
        <p:spPr>
          <a:xfrm>
            <a:off x="500034" y="2500306"/>
            <a:ext cx="857256" cy="2928958"/>
          </a:xfrm>
          <a:prstGeom prst="curv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2" name="Flowchart: Process 21"/>
          <p:cNvSpPr/>
          <p:nvPr/>
        </p:nvSpPr>
        <p:spPr>
          <a:xfrm>
            <a:off x="1357290" y="5214950"/>
            <a:ext cx="2643206" cy="1428760"/>
          </a:xfrm>
          <a:prstGeom prst="flowChartProcess">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b="1" dirty="0" smtClean="0"/>
              <a:t>ماموریت علت وجودی سازمان است و پاسخگو این سوالات </a:t>
            </a:r>
            <a:r>
              <a:rPr lang="fa-IR" dirty="0" smtClean="0"/>
              <a:t>: محصول و خدمات ؟ </a:t>
            </a:r>
          </a:p>
          <a:p>
            <a:pPr algn="ctr"/>
            <a:r>
              <a:rPr lang="fa-IR" dirty="0" smtClean="0"/>
              <a:t>2- بازار و مشتریان اصلی ؟ </a:t>
            </a:r>
          </a:p>
          <a:p>
            <a:pPr algn="ctr"/>
            <a:r>
              <a:rPr lang="fa-IR" dirty="0" smtClean="0"/>
              <a:t>3- فلسفه وجودی شرکت ؟</a:t>
            </a:r>
            <a:endParaRPr lang="en-US" dirty="0"/>
          </a:p>
        </p:txBody>
      </p:sp>
      <p:sp>
        <p:nvSpPr>
          <p:cNvPr id="23" name="Hexagon 22"/>
          <p:cNvSpPr/>
          <p:nvPr/>
        </p:nvSpPr>
        <p:spPr>
          <a:xfrm>
            <a:off x="7643834" y="5715016"/>
            <a:ext cx="1071570" cy="857256"/>
          </a:xfrm>
          <a:prstGeom prst="hexag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smtClean="0"/>
              <a:t>بودجه نقدی </a:t>
            </a:r>
            <a:endParaRPr lang="en-US" dirty="0"/>
          </a:p>
        </p:txBody>
      </p:sp>
      <p:sp>
        <p:nvSpPr>
          <p:cNvPr id="24" name="Hexagon 23"/>
          <p:cNvSpPr/>
          <p:nvPr/>
        </p:nvSpPr>
        <p:spPr>
          <a:xfrm>
            <a:off x="6500826" y="5715016"/>
            <a:ext cx="1071570" cy="857256"/>
          </a:xfrm>
          <a:prstGeom prst="hexag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smtClean="0"/>
              <a:t>بودجه سود و زیان </a:t>
            </a:r>
            <a:endParaRPr lang="en-US" dirty="0"/>
          </a:p>
        </p:txBody>
      </p:sp>
      <p:sp>
        <p:nvSpPr>
          <p:cNvPr id="25" name="Hexagon 24"/>
          <p:cNvSpPr/>
          <p:nvPr/>
        </p:nvSpPr>
        <p:spPr>
          <a:xfrm>
            <a:off x="5214942" y="5715016"/>
            <a:ext cx="1143008" cy="857256"/>
          </a:xfrm>
          <a:prstGeom prst="hexag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smtClean="0"/>
              <a:t>ترازنامه بودجه </a:t>
            </a:r>
            <a:endParaRPr lang="en-US"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1">
            <a:schemeClr val="accent2"/>
          </a:lnRef>
          <a:fillRef idx="2">
            <a:schemeClr val="accent2"/>
          </a:fillRef>
          <a:effectRef idx="1">
            <a:schemeClr val="accent2"/>
          </a:effectRef>
          <a:fontRef idx="minor">
            <a:schemeClr val="dk1"/>
          </a:fontRef>
        </p:style>
        <p:txBody>
          <a:bodyPr/>
          <a:lstStyle/>
          <a:p>
            <a:r>
              <a:rPr lang="en-US" dirty="0" smtClean="0"/>
              <a:t>Definition of budget</a:t>
            </a:r>
            <a:endParaRPr lang="en-US" dirty="0"/>
          </a:p>
        </p:txBody>
      </p:sp>
      <p:sp>
        <p:nvSpPr>
          <p:cNvPr id="4" name="Content Placeholder 2"/>
          <p:cNvSpPr>
            <a:spLocks noGrp="1"/>
          </p:cNvSpPr>
          <p:nvPr>
            <p:ph idx="1"/>
          </p:nvPr>
        </p:nvSpPr>
        <p:spPr/>
        <p:style>
          <a:lnRef idx="1">
            <a:schemeClr val="accent3"/>
          </a:lnRef>
          <a:fillRef idx="2">
            <a:schemeClr val="accent3"/>
          </a:fillRef>
          <a:effectRef idx="1">
            <a:schemeClr val="accent3"/>
          </a:effectRef>
          <a:fontRef idx="minor">
            <a:schemeClr val="dk1"/>
          </a:fontRef>
        </p:style>
        <p:txBody>
          <a:bodyPr/>
          <a:lstStyle/>
          <a:p>
            <a:pPr algn="r"/>
            <a:endParaRPr lang="fa-IR" dirty="0" smtClean="0"/>
          </a:p>
          <a:p>
            <a:pPr algn="r">
              <a:buNone/>
            </a:pPr>
            <a:r>
              <a:rPr lang="fa-IR" b="1" i="1" u="sng" dirty="0" smtClean="0">
                <a:solidFill>
                  <a:srgbClr val="FF0000"/>
                </a:solidFill>
              </a:rPr>
              <a:t>تعریف بودجه </a:t>
            </a:r>
          </a:p>
          <a:p>
            <a:pPr algn="r">
              <a:buNone/>
            </a:pPr>
            <a:r>
              <a:rPr lang="fa-IR" sz="2400" b="1" i="1" dirty="0" smtClean="0"/>
              <a:t> فعالیت های آتی سازمان( فعالیت عملیاتی و سرمایه گذاری ) که با واحد پول ملی ارزیابی و اندازه گیری شود بودجه می نامند . در تعریف جامع بودجه داریم :</a:t>
            </a:r>
          </a:p>
          <a:p>
            <a:pPr algn="r">
              <a:buNone/>
            </a:pPr>
            <a:r>
              <a:rPr lang="fa-IR" sz="2400" b="1" i="1" dirty="0" smtClean="0"/>
              <a:t>برنامه مالی حاوی اقلام پیش بینی شده درآمد و هزینه که به منظور کنترل عملیات اینده در یک دوره مالی یا برای یک فعالیت قبل از اغاز دوره یا </a:t>
            </a:r>
          </a:p>
          <a:p>
            <a:pPr algn="r">
              <a:buNone/>
            </a:pPr>
            <a:r>
              <a:rPr lang="fa-IR" sz="2400" b="1" i="1" dirty="0" smtClean="0"/>
              <a:t>شروع فعالیت تهیه میشود اطلاق میگردد</a:t>
            </a:r>
            <a:r>
              <a:rPr lang="fa-IR" sz="2400" b="1" i="1" dirty="0" smtClean="0">
                <a:solidFill>
                  <a:srgbClr val="002060"/>
                </a:solidFill>
              </a:rPr>
              <a:t> </a:t>
            </a:r>
            <a:r>
              <a:rPr lang="fa-IR" sz="2400" b="1" i="1" dirty="0" smtClean="0"/>
              <a:t>. </a:t>
            </a:r>
            <a:endParaRPr lang="en-US" sz="2400" b="1" i="1"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1">
            <a:schemeClr val="accent3"/>
          </a:lnRef>
          <a:fillRef idx="2">
            <a:schemeClr val="accent3"/>
          </a:fillRef>
          <a:effectRef idx="1">
            <a:schemeClr val="accent3"/>
          </a:effectRef>
          <a:fontRef idx="minor">
            <a:schemeClr val="dk1"/>
          </a:fontRef>
        </p:style>
        <p:txBody>
          <a:bodyPr>
            <a:normAutofit fontScale="90000"/>
          </a:bodyPr>
          <a:lstStyle/>
          <a:p>
            <a:r>
              <a:rPr lang="en-US" sz="2000" dirty="0" smtClean="0"/>
              <a:t>PRINCIPLES AND FUNDAMENTALS OF BUDGETING</a:t>
            </a:r>
            <a:r>
              <a:rPr lang="fa-IR" sz="4000" dirty="0" smtClean="0"/>
              <a:t>اصول حاکم بر</a:t>
            </a:r>
            <a:r>
              <a:rPr lang="fa-IR" dirty="0" smtClean="0"/>
              <a:t> بودجه </a:t>
            </a:r>
            <a:endParaRPr lang="en-US" dirty="0"/>
          </a:p>
        </p:txBody>
      </p:sp>
      <p:graphicFrame>
        <p:nvGraphicFramePr>
          <p:cNvPr id="4" name="Content Placeholder 3"/>
          <p:cNvGraphicFramePr>
            <a:graphicFrameLocks noGrp="1"/>
          </p:cNvGraphicFramePr>
          <p:nvPr>
            <p:ph idx="1"/>
          </p:nvPr>
        </p:nvGraphicFramePr>
        <p:xfrm>
          <a:off x="457200" y="1600200"/>
          <a:ext cx="8229600" cy="490063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p:cNvSpPr>
            <a:spLocks noGrp="1"/>
          </p:cNvSpPr>
          <p:nvPr>
            <p:ph idx="1"/>
          </p:nvPr>
        </p:nvSpPr>
        <p:spPr/>
        <p:style>
          <a:lnRef idx="1">
            <a:schemeClr val="accent5"/>
          </a:lnRef>
          <a:fillRef idx="2">
            <a:schemeClr val="accent5"/>
          </a:fillRef>
          <a:effectRef idx="1">
            <a:schemeClr val="accent5"/>
          </a:effectRef>
          <a:fontRef idx="minor">
            <a:schemeClr val="dk1"/>
          </a:fontRef>
        </p:style>
        <p:txBody>
          <a:bodyPr/>
          <a:lstStyle/>
          <a:p>
            <a:pPr algn="r"/>
            <a:endParaRPr lang="en-US" dirty="0" smtClean="0"/>
          </a:p>
          <a:p>
            <a:pPr algn="r">
              <a:buNone/>
            </a:pPr>
            <a:r>
              <a:rPr lang="fa-IR" b="1" u="sng" dirty="0" smtClean="0">
                <a:solidFill>
                  <a:srgbClr val="FF0000"/>
                </a:solidFill>
              </a:rPr>
              <a:t>اصل سالانه بودن بودجه </a:t>
            </a:r>
          </a:p>
          <a:p>
            <a:pPr algn="r">
              <a:buNone/>
            </a:pPr>
            <a:endParaRPr lang="fa-IR" sz="2400" b="1" i="1" dirty="0" smtClean="0"/>
          </a:p>
          <a:p>
            <a:pPr algn="r">
              <a:buNone/>
            </a:pPr>
            <a:r>
              <a:rPr lang="fa-IR" sz="2400" b="1" i="1" dirty="0" smtClean="0"/>
              <a:t>بودجه برای یک سال مالی تهیه میگردد . لزوما سال مالی مذکور می بایستی با سال مالی رسمی شرکت منطبق باشد . </a:t>
            </a:r>
          </a:p>
          <a:p>
            <a:pPr algn="r">
              <a:buNone/>
            </a:pPr>
            <a:r>
              <a:rPr lang="fa-IR" sz="2400" b="1" i="1" dirty="0" smtClean="0"/>
              <a:t>گرچه در سازمانهای پیشرو،  بودجه بصورت شناور تهیه میگردد و همواره پیش بینی درامد ها و هزینه ها و سایر سرمایه گذاری ها برای یکسال</a:t>
            </a:r>
            <a:r>
              <a:rPr lang="fa-IR" sz="2400" b="1" i="1" dirty="0"/>
              <a:t> </a:t>
            </a:r>
            <a:r>
              <a:rPr lang="fa-IR" sz="2400" b="1" i="1" dirty="0" smtClean="0"/>
              <a:t>بصورت مستمر و لاینقطع  در دستور کار مدیریت میباشد .  </a:t>
            </a:r>
            <a:endParaRPr lang="en-US" sz="2400" b="1" i="1" dirty="0"/>
          </a:p>
        </p:txBody>
      </p:sp>
      <p:sp>
        <p:nvSpPr>
          <p:cNvPr id="5" name="Title 1"/>
          <p:cNvSpPr>
            <a:spLocks noGrp="1"/>
          </p:cNvSpPr>
          <p:nvPr>
            <p:ph type="title"/>
          </p:nvPr>
        </p:nvSpPr>
        <p:spPr/>
        <p:style>
          <a:lnRef idx="1">
            <a:schemeClr val="accent3"/>
          </a:lnRef>
          <a:fillRef idx="2">
            <a:schemeClr val="accent3"/>
          </a:fillRef>
          <a:effectRef idx="1">
            <a:schemeClr val="accent3"/>
          </a:effectRef>
          <a:fontRef idx="minor">
            <a:schemeClr val="dk1"/>
          </a:fontRef>
        </p:style>
        <p:txBody>
          <a:bodyPr>
            <a:normAutofit fontScale="90000"/>
          </a:bodyPr>
          <a:lstStyle/>
          <a:p>
            <a:r>
              <a:rPr lang="en-US" sz="2000" dirty="0" smtClean="0"/>
              <a:t>PRINCIPLES AND FUNDAMENTALS OF BUDGETING</a:t>
            </a:r>
            <a:r>
              <a:rPr lang="fa-IR" sz="4000" dirty="0" smtClean="0"/>
              <a:t>اصول حاکم بر</a:t>
            </a:r>
            <a:r>
              <a:rPr lang="fa-IR" dirty="0" smtClean="0"/>
              <a:t> بودجه </a:t>
            </a:r>
            <a:endParaRPr lang="en-US"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p:cNvSpPr>
            <a:spLocks noGrp="1"/>
          </p:cNvSpPr>
          <p:nvPr>
            <p:ph idx="1"/>
          </p:nvPr>
        </p:nvSpPr>
        <p:spPr/>
        <p:style>
          <a:lnRef idx="1">
            <a:schemeClr val="accent4"/>
          </a:lnRef>
          <a:fillRef idx="2">
            <a:schemeClr val="accent4"/>
          </a:fillRef>
          <a:effectRef idx="1">
            <a:schemeClr val="accent4"/>
          </a:effectRef>
          <a:fontRef idx="minor">
            <a:schemeClr val="dk1"/>
          </a:fontRef>
        </p:style>
        <p:txBody>
          <a:bodyPr/>
          <a:lstStyle/>
          <a:p>
            <a:pPr algn="r"/>
            <a:endParaRPr lang="en-US" b="1" dirty="0" smtClean="0"/>
          </a:p>
          <a:p>
            <a:pPr algn="r">
              <a:buNone/>
            </a:pPr>
            <a:r>
              <a:rPr lang="fa-IR" b="1" dirty="0" smtClean="0">
                <a:solidFill>
                  <a:srgbClr val="FF0000"/>
                </a:solidFill>
              </a:rPr>
              <a:t>2</a:t>
            </a:r>
            <a:r>
              <a:rPr lang="fa-IR" b="1" u="sng" dirty="0" smtClean="0">
                <a:solidFill>
                  <a:srgbClr val="FF0000"/>
                </a:solidFill>
              </a:rPr>
              <a:t>- اصل جامعیت بودجه </a:t>
            </a:r>
            <a:endParaRPr lang="en-US" b="1" u="sng" dirty="0" smtClean="0">
              <a:solidFill>
                <a:srgbClr val="FF0000"/>
              </a:solidFill>
            </a:endParaRPr>
          </a:p>
          <a:p>
            <a:pPr algn="r">
              <a:buNone/>
            </a:pPr>
            <a:r>
              <a:rPr lang="en-US" sz="2400" b="1" dirty="0" smtClean="0"/>
              <a:t> </a:t>
            </a:r>
            <a:r>
              <a:rPr lang="fa-IR" sz="2400" b="1" dirty="0" smtClean="0"/>
              <a:t>اصل جامعیت بودجه عبارت از کلیه فعالیت های سازمان اعم از فعالیت های جاری و فعالیت های سرمایه گذاری ( ایجاد ، مرمت و نوسازی و یا خرید انواع دارایی ها) در جهت تحقق طرح های توسعه </a:t>
            </a:r>
            <a:endParaRPr lang="en-US" b="1" dirty="0"/>
          </a:p>
        </p:txBody>
      </p:sp>
      <p:sp>
        <p:nvSpPr>
          <p:cNvPr id="5" name="Title 1"/>
          <p:cNvSpPr>
            <a:spLocks noGrp="1"/>
          </p:cNvSpPr>
          <p:nvPr>
            <p:ph type="title"/>
          </p:nvPr>
        </p:nvSpPr>
        <p:spPr>
          <a:xfrm>
            <a:off x="457200" y="285750"/>
            <a:ext cx="8229600" cy="1131888"/>
          </a:xfrm>
        </p:spPr>
        <p:style>
          <a:lnRef idx="1">
            <a:schemeClr val="accent3"/>
          </a:lnRef>
          <a:fillRef idx="2">
            <a:schemeClr val="accent3"/>
          </a:fillRef>
          <a:effectRef idx="1">
            <a:schemeClr val="accent3"/>
          </a:effectRef>
          <a:fontRef idx="minor">
            <a:schemeClr val="dk1"/>
          </a:fontRef>
        </p:style>
        <p:txBody>
          <a:bodyPr>
            <a:normAutofit fontScale="90000"/>
          </a:bodyPr>
          <a:lstStyle/>
          <a:p>
            <a:r>
              <a:rPr lang="en-US" sz="2000" dirty="0" smtClean="0"/>
              <a:t>PRINCIPLES AND FUNDAMENTALS OF BUDGETING</a:t>
            </a:r>
            <a:r>
              <a:rPr lang="fa-IR" sz="4000" dirty="0" smtClean="0"/>
              <a:t>اصول حاکم بر</a:t>
            </a:r>
            <a:r>
              <a:rPr lang="fa-IR" dirty="0" smtClean="0"/>
              <a:t> بودجه </a:t>
            </a:r>
            <a:endParaRPr lang="en-US"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p:cNvSpPr>
            <a:spLocks noGrp="1"/>
          </p:cNvSpPr>
          <p:nvPr>
            <p:ph idx="1"/>
          </p:nvPr>
        </p:nvSpPr>
        <p:spPr>
          <a:solidFill>
            <a:srgbClr val="FFFF66"/>
          </a:solidFill>
        </p:spPr>
        <p:txBody>
          <a:bodyPr/>
          <a:lstStyle/>
          <a:p>
            <a:pPr algn="r"/>
            <a:endParaRPr lang="fa-IR" b="1" dirty="0" smtClean="0"/>
          </a:p>
          <a:p>
            <a:pPr algn="r">
              <a:buNone/>
            </a:pPr>
            <a:r>
              <a:rPr lang="fa-IR" b="1" dirty="0" smtClean="0"/>
              <a:t>3</a:t>
            </a:r>
            <a:r>
              <a:rPr lang="fa-IR" b="1" u="sng" dirty="0" smtClean="0">
                <a:solidFill>
                  <a:srgbClr val="FF0000"/>
                </a:solidFill>
              </a:rPr>
              <a:t>- اصل وحدت بودجه</a:t>
            </a:r>
            <a:r>
              <a:rPr lang="fa-IR" b="1" dirty="0" smtClean="0"/>
              <a:t> </a:t>
            </a:r>
          </a:p>
          <a:p>
            <a:pPr algn="r">
              <a:buNone/>
            </a:pPr>
            <a:r>
              <a:rPr lang="fa-IR" b="1" dirty="0" smtClean="0"/>
              <a:t> </a:t>
            </a:r>
            <a:r>
              <a:rPr lang="fa-IR" sz="2400" b="1" dirty="0" smtClean="0">
                <a:solidFill>
                  <a:srgbClr val="002060"/>
                </a:solidFill>
              </a:rPr>
              <a:t>کلیه فعالیت های یک سازمان بطور یکجا و یگانه در بودجه شرکت لحاظ میگردد . و برای تصویب به ارگانهای مربوطه ارجاع میگردد  اعم از اینکه فعالیت های عادی و جاری سازمان باشد یا در برگیرنده فعالیت های سرمایه</a:t>
            </a:r>
          </a:p>
          <a:p>
            <a:pPr algn="r">
              <a:buNone/>
            </a:pPr>
            <a:r>
              <a:rPr lang="fa-IR" sz="2400" b="1" dirty="0" smtClean="0">
                <a:solidFill>
                  <a:srgbClr val="002060"/>
                </a:solidFill>
              </a:rPr>
              <a:t>گذاری باشد و هماهنگی و هارمونی درمیان فعالیت ها کاملا محسوس باشد </a:t>
            </a:r>
            <a:endParaRPr lang="en-US" b="1" dirty="0"/>
          </a:p>
        </p:txBody>
      </p:sp>
      <p:sp>
        <p:nvSpPr>
          <p:cNvPr id="5" name="Title 1"/>
          <p:cNvSpPr>
            <a:spLocks noGrp="1"/>
          </p:cNvSpPr>
          <p:nvPr>
            <p:ph type="title"/>
          </p:nvPr>
        </p:nvSpPr>
        <p:spPr/>
        <p:style>
          <a:lnRef idx="1">
            <a:schemeClr val="accent3"/>
          </a:lnRef>
          <a:fillRef idx="2">
            <a:schemeClr val="accent3"/>
          </a:fillRef>
          <a:effectRef idx="1">
            <a:schemeClr val="accent3"/>
          </a:effectRef>
          <a:fontRef idx="minor">
            <a:schemeClr val="dk1"/>
          </a:fontRef>
        </p:style>
        <p:txBody>
          <a:bodyPr>
            <a:normAutofit fontScale="90000"/>
          </a:bodyPr>
          <a:lstStyle/>
          <a:p>
            <a:r>
              <a:rPr lang="en-US" sz="2000" dirty="0" smtClean="0"/>
              <a:t>PRINCIPLES AND FUNDAMENTALS OF BUDGETING</a:t>
            </a:r>
            <a:r>
              <a:rPr lang="fa-IR" sz="4000" dirty="0" smtClean="0"/>
              <a:t>اصول حاکم بر</a:t>
            </a:r>
            <a:r>
              <a:rPr lang="fa-IR" dirty="0" smtClean="0"/>
              <a:t> بودجه </a:t>
            </a:r>
            <a:endParaRPr lang="en-US"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p:cNvSpPr>
            <a:spLocks noGrp="1"/>
          </p:cNvSpPr>
          <p:nvPr>
            <p:ph idx="1"/>
          </p:nvPr>
        </p:nvSpPr>
        <p:spPr>
          <a:gradFill>
            <a:gsLst>
              <a:gs pos="0">
                <a:srgbClr val="FFFF00"/>
              </a:gs>
              <a:gs pos="50000">
                <a:schemeClr val="accent1">
                  <a:tint val="44500"/>
                  <a:satMod val="160000"/>
                </a:schemeClr>
              </a:gs>
              <a:gs pos="100000">
                <a:schemeClr val="accent1">
                  <a:tint val="23500"/>
                  <a:satMod val="160000"/>
                </a:schemeClr>
              </a:gs>
            </a:gsLst>
            <a:lin ang="5400000" scaled="0"/>
          </a:gradFill>
        </p:spPr>
        <p:txBody>
          <a:bodyPr>
            <a:normAutofit fontScale="92500" lnSpcReduction="20000"/>
          </a:bodyPr>
          <a:lstStyle/>
          <a:p>
            <a:pPr lvl="0" algn="ctr" rtl="1"/>
            <a:r>
              <a:rPr lang="fa-IR" b="1" u="sng" dirty="0" smtClean="0">
                <a:solidFill>
                  <a:srgbClr val="FF0000"/>
                </a:solidFill>
              </a:rPr>
              <a:t>اصل انعطاف پذیری</a:t>
            </a:r>
            <a:r>
              <a:rPr lang="fa-IR" b="1" dirty="0" smtClean="0"/>
              <a:t>:</a:t>
            </a:r>
            <a:endParaRPr lang="en-US" dirty="0" smtClean="0"/>
          </a:p>
          <a:p>
            <a:pPr algn="r" rtl="1"/>
            <a:r>
              <a:rPr lang="fa-IR" dirty="0" smtClean="0"/>
              <a:t>از آنجائیکه بودجه جنبه پیش بینی دارد لازم است تا حدودی به مدیران اختیار داده شود برای رفع برخی از مشکلات اجرایی بودجه، تغییرات جزیی در بودجه مصوب سالیانه خود بدهند اصل انعطاف پذیر در زبان مالی اصلاح بودجه است. عبارت از تغییر و جابجایی در ارقام هزینه و برنامه های دستگاه اجرایی بدون آنکه در سرجمع اعتبارات مصوب تغییری حاصل شود </a:t>
            </a:r>
          </a:p>
          <a:p>
            <a:pPr algn="r" rtl="1"/>
            <a:r>
              <a:rPr lang="fa-IR" sz="2400" dirty="0" smtClean="0"/>
              <a:t>انعطاف پذیری با تفکیک هزینه های ثابت ، متغیر و نیمه متغیر مفهوم دیگری خواهد داشت به گونه ایکه با تغییر سیاست های عملیاتی شرکت بتوان بسهولت به بودجه جدید رسید و این فقط در سایه نظام حسابداری مدیریت میسر و قابل انجام است . </a:t>
            </a:r>
            <a:endParaRPr lang="en-US" sz="2600" dirty="0" smtClean="0"/>
          </a:p>
          <a:p>
            <a:pPr rtl="1"/>
            <a:r>
              <a:rPr lang="fa-IR" dirty="0" smtClean="0"/>
              <a:t> </a:t>
            </a:r>
            <a:endParaRPr lang="en-US" dirty="0" smtClean="0"/>
          </a:p>
          <a:p>
            <a:endParaRPr lang="en-US" dirty="0"/>
          </a:p>
        </p:txBody>
      </p:sp>
      <p:sp>
        <p:nvSpPr>
          <p:cNvPr id="5" name="Title 1"/>
          <p:cNvSpPr>
            <a:spLocks noGrp="1"/>
          </p:cNvSpPr>
          <p:nvPr>
            <p:ph type="title"/>
          </p:nvPr>
        </p:nvSpPr>
        <p:spPr/>
        <p:style>
          <a:lnRef idx="1">
            <a:schemeClr val="accent3"/>
          </a:lnRef>
          <a:fillRef idx="2">
            <a:schemeClr val="accent3"/>
          </a:fillRef>
          <a:effectRef idx="1">
            <a:schemeClr val="accent3"/>
          </a:effectRef>
          <a:fontRef idx="minor">
            <a:schemeClr val="dk1"/>
          </a:fontRef>
        </p:style>
        <p:txBody>
          <a:bodyPr>
            <a:normAutofit fontScale="90000"/>
          </a:bodyPr>
          <a:lstStyle/>
          <a:p>
            <a:r>
              <a:rPr lang="en-US" sz="2000" dirty="0" smtClean="0"/>
              <a:t>PRINCIPLES AND FUNDAMENTALS OF BUDGETING</a:t>
            </a:r>
            <a:r>
              <a:rPr lang="fa-IR" sz="4000" dirty="0" smtClean="0"/>
              <a:t>اصول حاکم بر</a:t>
            </a:r>
            <a:r>
              <a:rPr lang="fa-IR" dirty="0" smtClean="0"/>
              <a:t> بودجه </a:t>
            </a:r>
            <a:endParaRPr lang="en-US"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p:cNvSpPr>
            <a:spLocks noGrp="1"/>
          </p:cNvSpPr>
          <p:nvPr>
            <p:ph idx="1"/>
          </p:nvPr>
        </p:nvSpPr>
        <p:spPr>
          <a:solidFill>
            <a:srgbClr val="99CCFF"/>
          </a:solidFill>
        </p:spPr>
        <p:txBody>
          <a:bodyPr>
            <a:normAutofit fontScale="92500" lnSpcReduction="20000"/>
          </a:bodyPr>
          <a:lstStyle/>
          <a:p>
            <a:pPr lvl="0" algn="ctr" rtl="1"/>
            <a:r>
              <a:rPr lang="fa-IR" b="1" u="sng" dirty="0" smtClean="0">
                <a:solidFill>
                  <a:srgbClr val="FF0000"/>
                </a:solidFill>
              </a:rPr>
              <a:t>اصل تخمینی بودن درآمدها</a:t>
            </a:r>
            <a:r>
              <a:rPr lang="fa-IR" b="1" dirty="0" smtClean="0"/>
              <a:t>:</a:t>
            </a:r>
            <a:endParaRPr lang="en-US" dirty="0" smtClean="0"/>
          </a:p>
          <a:p>
            <a:pPr algn="r" rtl="1"/>
            <a:r>
              <a:rPr lang="fa-IR" dirty="0" smtClean="0"/>
              <a:t>درآمدهای پیش بینی شده در بودجه جنبه تخمینی دارد و این بدان معنا نیست که حتماً بایستی وصول شود و بایستی از اشخاص حقیقی و حقوقی وصول شود در هر مورد نیاز به مجوز قانون دارد. (قوانین مالیاتی، تأمین اجتماعی و ....) بنابراین تصویب بودجه، مجوز مشروط است. در مورد سازمانهای خصوصی نیز مصادق دارد. کسب درآمدها تابع قیمت کالا و خدمات قابل عرضه می باشد که توسط هیأت مدیره تصویب شده است. ولی می تواند متاثر از عوامل عرضه و تقاضا بازار تغییر یابد.</a:t>
            </a:r>
            <a:endParaRPr lang="en-US" dirty="0" smtClean="0"/>
          </a:p>
          <a:p>
            <a:pPr algn="r" rtl="1"/>
            <a:r>
              <a:rPr lang="en-US" dirty="0" smtClean="0"/>
              <a:t> </a:t>
            </a:r>
          </a:p>
          <a:p>
            <a:pPr algn="r"/>
            <a:endParaRPr lang="en-US" dirty="0"/>
          </a:p>
        </p:txBody>
      </p:sp>
      <p:sp>
        <p:nvSpPr>
          <p:cNvPr id="5" name="Title 1"/>
          <p:cNvSpPr>
            <a:spLocks noGrp="1"/>
          </p:cNvSpPr>
          <p:nvPr>
            <p:ph type="title"/>
          </p:nvPr>
        </p:nvSpPr>
        <p:spPr/>
        <p:style>
          <a:lnRef idx="1">
            <a:schemeClr val="accent3"/>
          </a:lnRef>
          <a:fillRef idx="2">
            <a:schemeClr val="accent3"/>
          </a:fillRef>
          <a:effectRef idx="1">
            <a:schemeClr val="accent3"/>
          </a:effectRef>
          <a:fontRef idx="minor">
            <a:schemeClr val="dk1"/>
          </a:fontRef>
        </p:style>
        <p:txBody>
          <a:bodyPr>
            <a:normAutofit fontScale="90000"/>
          </a:bodyPr>
          <a:lstStyle/>
          <a:p>
            <a:r>
              <a:rPr lang="en-US" sz="2000" dirty="0" smtClean="0"/>
              <a:t>PRINCIPLES AND FUNDAMENTALS OF BUDGETING</a:t>
            </a:r>
            <a:r>
              <a:rPr lang="fa-IR" sz="4000" dirty="0" smtClean="0"/>
              <a:t>اصول حاکم بر</a:t>
            </a:r>
            <a:r>
              <a:rPr lang="fa-IR" dirty="0" smtClean="0"/>
              <a:t> بودجه </a:t>
            </a:r>
            <a:endParaRPr lang="en-US"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p:cNvSpPr>
            <a:spLocks noGrp="1"/>
          </p:cNvSpPr>
          <p:nvPr>
            <p:ph idx="1"/>
          </p:nvPr>
        </p:nvSpPr>
        <p:spPr>
          <a:gradFill flip="none" rotWithShape="1">
            <a:gsLst>
              <a:gs pos="0">
                <a:srgbClr val="7030A0"/>
              </a:gs>
              <a:gs pos="50000">
                <a:schemeClr val="accent1">
                  <a:tint val="44500"/>
                  <a:satMod val="160000"/>
                </a:schemeClr>
              </a:gs>
              <a:gs pos="100000">
                <a:schemeClr val="accent1">
                  <a:tint val="23500"/>
                  <a:satMod val="160000"/>
                </a:schemeClr>
              </a:gs>
            </a:gsLst>
            <a:lin ang="16200000" scaled="1"/>
            <a:tileRect/>
          </a:gradFill>
        </p:spPr>
        <p:txBody>
          <a:bodyPr/>
          <a:lstStyle/>
          <a:p>
            <a:pPr algn="r"/>
            <a:endParaRPr lang="fa-IR" dirty="0" smtClean="0"/>
          </a:p>
          <a:p>
            <a:pPr algn="r">
              <a:buNone/>
            </a:pPr>
            <a:r>
              <a:rPr lang="fa-IR" sz="2400" b="1" u="sng" dirty="0" smtClean="0">
                <a:solidFill>
                  <a:srgbClr val="002060"/>
                </a:solidFill>
              </a:rPr>
              <a:t>اصل احتیاط و محافظه کار ی در تهیه بودجه</a:t>
            </a:r>
            <a:r>
              <a:rPr lang="fa-IR" sz="2400" b="1" u="sng" dirty="0" smtClean="0"/>
              <a:t> </a:t>
            </a:r>
          </a:p>
          <a:p>
            <a:pPr algn="r">
              <a:buNone/>
            </a:pPr>
            <a:endParaRPr lang="fa-IR" sz="2400" b="1" u="sng" dirty="0" smtClean="0"/>
          </a:p>
          <a:p>
            <a:pPr algn="r">
              <a:buNone/>
            </a:pPr>
            <a:r>
              <a:rPr lang="fa-IR" sz="2400" dirty="0" smtClean="0"/>
              <a:t>اصل احتیاط ایجاب می کند درامد ها و مخارج بسیار محافظه کارانه و واقع بینانه تهیه شود . در اینصورت انتظار کاذب برای صاحبان شرکت ایجاد نخواهد شد لذا درک صحیح از واققیت های موسسه و شرایط جامعه درتحقق اهداف بودجه بسیار کارساز خواهد بود .  </a:t>
            </a:r>
            <a:endParaRPr lang="en-US" sz="2400" dirty="0"/>
          </a:p>
        </p:txBody>
      </p:sp>
      <p:sp>
        <p:nvSpPr>
          <p:cNvPr id="5" name="Title 1"/>
          <p:cNvSpPr>
            <a:spLocks noGrp="1"/>
          </p:cNvSpPr>
          <p:nvPr>
            <p:ph type="title"/>
          </p:nvPr>
        </p:nvSpPr>
        <p:spPr/>
        <p:style>
          <a:lnRef idx="1">
            <a:schemeClr val="accent3"/>
          </a:lnRef>
          <a:fillRef idx="2">
            <a:schemeClr val="accent3"/>
          </a:fillRef>
          <a:effectRef idx="1">
            <a:schemeClr val="accent3"/>
          </a:effectRef>
          <a:fontRef idx="minor">
            <a:schemeClr val="dk1"/>
          </a:fontRef>
        </p:style>
        <p:txBody>
          <a:bodyPr>
            <a:normAutofit fontScale="90000"/>
          </a:bodyPr>
          <a:lstStyle/>
          <a:p>
            <a:r>
              <a:rPr lang="en-US" sz="2000" dirty="0" smtClean="0"/>
              <a:t>PRINCIPLES AND FUNDAMENTALS OF BUDGETING</a:t>
            </a:r>
            <a:r>
              <a:rPr lang="fa-IR" sz="4000" dirty="0" smtClean="0"/>
              <a:t>اصول حاکم بر</a:t>
            </a:r>
            <a:r>
              <a:rPr lang="fa-IR" dirty="0" smtClean="0"/>
              <a:t> بودجه </a:t>
            </a:r>
            <a:endParaRPr lang="en-US" dirty="0"/>
          </a:p>
        </p:txBody>
      </p:sp>
      <p:sp>
        <p:nvSpPr>
          <p:cNvPr id="6" name="Content Placeholder 2"/>
          <p:cNvSpPr txBox="1">
            <a:spLocks/>
          </p:cNvSpPr>
          <p:nvPr/>
        </p:nvSpPr>
        <p:spPr>
          <a:xfrm>
            <a:off x="609600" y="1752600"/>
            <a:ext cx="8229600" cy="4525963"/>
          </a:xfrm>
          <a:prstGeom prst="rect">
            <a:avLst/>
          </a:prstGeom>
          <a:solidFill>
            <a:srgbClr val="99FF99"/>
          </a:solidFill>
        </p:spPr>
        <p:txBody>
          <a:bodyPr vert="horz" lIns="91440" tIns="45720" rIns="91440" bIns="45720" rtlCol="0">
            <a:normAutofit/>
          </a:bodyPr>
          <a:lstStyle/>
          <a:p>
            <a:pPr marL="342900" marR="0" lvl="0" indent="-342900" algn="r" defTabSz="914400" rtl="0" eaLnBrk="1" fontAlgn="auto" latinLnBrk="0" hangingPunct="1">
              <a:lnSpc>
                <a:spcPct val="100000"/>
              </a:lnSpc>
              <a:spcBef>
                <a:spcPct val="20000"/>
              </a:spcBef>
              <a:spcAft>
                <a:spcPts val="0"/>
              </a:spcAft>
              <a:buClrTx/>
              <a:buSzTx/>
              <a:buFont typeface="Arial" pitchFamily="34" charset="0"/>
              <a:buNone/>
              <a:tabLst/>
              <a:defRPr/>
            </a:pPr>
            <a:r>
              <a:rPr kumimoji="0" lang="fa-IR" sz="3200" b="1" i="0" u="sng" strike="noStrike" kern="1200" cap="none" spc="0" normalizeH="0" baseline="0" noProof="0" smtClean="0">
                <a:ln>
                  <a:noFill/>
                </a:ln>
                <a:solidFill>
                  <a:srgbClr val="FF0000"/>
                </a:solidFill>
                <a:effectLst/>
                <a:uLnTx/>
                <a:uFillTx/>
                <a:latin typeface="+mn-lt"/>
                <a:ea typeface="+mn-ea"/>
                <a:cs typeface="+mn-cs"/>
              </a:rPr>
              <a:t>اصل تعادل</a:t>
            </a:r>
            <a:r>
              <a:rPr kumimoji="0" lang="fa-IR" sz="3200" b="0" i="0" u="none" strike="noStrike" kern="1200" cap="none" spc="0" normalizeH="0" baseline="0" noProof="0" smtClean="0">
                <a:ln>
                  <a:noFill/>
                </a:ln>
                <a:solidFill>
                  <a:schemeClr val="tx1"/>
                </a:solidFill>
                <a:effectLst/>
                <a:uLnTx/>
                <a:uFillTx/>
                <a:latin typeface="+mn-lt"/>
                <a:ea typeface="+mn-ea"/>
                <a:cs typeface="+mn-cs"/>
              </a:rPr>
              <a:t> </a:t>
            </a:r>
            <a:endParaRPr kumimoji="0" lang="fa-IR" sz="3200" b="0" i="0" u="sng" strike="noStrike" kern="1200" cap="none" spc="0" normalizeH="0" baseline="0" noProof="0" smtClean="0">
              <a:ln>
                <a:noFill/>
              </a:ln>
              <a:solidFill>
                <a:schemeClr val="tx1"/>
              </a:solidFill>
              <a:effectLst/>
              <a:uLnTx/>
              <a:uFillTx/>
              <a:latin typeface="+mn-lt"/>
              <a:ea typeface="+mn-ea"/>
              <a:cs typeface="+mn-cs"/>
            </a:endParaRPr>
          </a:p>
          <a:p>
            <a:pPr marL="342900" marR="0" lvl="0" indent="-342900" algn="r" defTabSz="914400" rtl="0" eaLnBrk="1" fontAlgn="auto" latinLnBrk="0" hangingPunct="1">
              <a:lnSpc>
                <a:spcPct val="100000"/>
              </a:lnSpc>
              <a:spcBef>
                <a:spcPct val="20000"/>
              </a:spcBef>
              <a:spcAft>
                <a:spcPts val="0"/>
              </a:spcAft>
              <a:buClrTx/>
              <a:buSzTx/>
              <a:buFont typeface="Arial" pitchFamily="34" charset="0"/>
              <a:buNone/>
              <a:tabLst/>
              <a:defRPr/>
            </a:pPr>
            <a:r>
              <a:rPr kumimoji="0" lang="fa-IR" sz="2400" b="1" i="0" u="none" strike="noStrike" kern="1200" cap="none" spc="0" normalizeH="0" baseline="0" noProof="0" smtClean="0">
                <a:ln>
                  <a:noFill/>
                </a:ln>
                <a:solidFill>
                  <a:schemeClr val="tx1"/>
                </a:solidFill>
                <a:effectLst/>
                <a:uLnTx/>
                <a:uFillTx/>
                <a:latin typeface="+mn-lt"/>
                <a:ea typeface="+mn-ea"/>
                <a:cs typeface="+mn-cs"/>
              </a:rPr>
              <a:t>اصل تعادل به مفهوم تعادل در دخل و خرج مصداق پیدا می کند در نظام های دولتی توازن در بودجه بسیار با اهمیت است و هر گونه عدم توازن می تواند پیامد های منفی در اقتصاد ایجاد کند ( تورم و رکود ) در سطح بنگاه ها نگاه دیگری از توازن همواره مطرح است مخارج و درامد های نقدی باید به گونه ایی توازن ایجاد کند که نه تنها جوابگوی هزینه های جاری باشد بلکه نیاز </a:t>
            </a:r>
            <a:r>
              <a:rPr kumimoji="0" lang="en-US" sz="2400" b="1" i="0" u="none" strike="noStrike" kern="1200" cap="none" spc="0" normalizeH="0" baseline="0" noProof="0" smtClean="0">
                <a:ln>
                  <a:noFill/>
                </a:ln>
                <a:solidFill>
                  <a:schemeClr val="tx1"/>
                </a:solidFill>
                <a:effectLst/>
                <a:uLnTx/>
                <a:uFillTx/>
                <a:latin typeface="+mn-lt"/>
                <a:ea typeface="+mn-ea"/>
                <a:cs typeface="+mn-cs"/>
              </a:rPr>
              <a:t>(cash in hand </a:t>
            </a:r>
            <a:r>
              <a:rPr kumimoji="0" lang="fa-IR" sz="2400" b="1" i="0" u="none" strike="noStrike" kern="1200" cap="none" spc="0" normalizeH="0" baseline="0" noProof="0" smtClean="0">
                <a:ln>
                  <a:noFill/>
                </a:ln>
                <a:solidFill>
                  <a:schemeClr val="tx1"/>
                </a:solidFill>
                <a:effectLst/>
                <a:uLnTx/>
                <a:uFillTx/>
                <a:latin typeface="+mn-lt"/>
                <a:ea typeface="+mn-ea"/>
                <a:cs typeface="+mn-cs"/>
              </a:rPr>
              <a:t>های احتیاطی شرکت به مواردی همانند وجه نقد مناسب (</a:t>
            </a:r>
            <a:endParaRPr kumimoji="0" lang="en-US" sz="2400" b="1" i="0" u="none" strike="noStrike" kern="1200" cap="none" spc="0" normalizeH="0" baseline="0" noProof="0" smtClean="0">
              <a:ln>
                <a:noFill/>
              </a:ln>
              <a:solidFill>
                <a:schemeClr val="tx1"/>
              </a:solidFill>
              <a:effectLst/>
              <a:uLnTx/>
              <a:uFillTx/>
              <a:latin typeface="+mn-lt"/>
              <a:ea typeface="+mn-ea"/>
              <a:cs typeface="+mn-cs"/>
            </a:endParaRPr>
          </a:p>
          <a:p>
            <a:pPr marL="342900" marR="0" lvl="0" indent="-342900" algn="r" defTabSz="914400" rtl="0" eaLnBrk="1" fontAlgn="auto" latinLnBrk="0" hangingPunct="1">
              <a:lnSpc>
                <a:spcPct val="100000"/>
              </a:lnSpc>
              <a:spcBef>
                <a:spcPct val="20000"/>
              </a:spcBef>
              <a:spcAft>
                <a:spcPts val="0"/>
              </a:spcAft>
              <a:buClrTx/>
              <a:buSzTx/>
              <a:buFont typeface="Arial" pitchFamily="34" charset="0"/>
              <a:buNone/>
              <a:tabLst/>
              <a:defRPr/>
            </a:pPr>
            <a:r>
              <a:rPr kumimoji="0" lang="fa-IR" sz="2400" b="1" i="0" u="none" strike="noStrike" kern="1200" cap="none" spc="0" normalizeH="0" baseline="0" noProof="0" smtClean="0">
                <a:ln>
                  <a:noFill/>
                </a:ln>
                <a:solidFill>
                  <a:schemeClr val="tx1"/>
                </a:solidFill>
                <a:effectLst/>
                <a:uLnTx/>
                <a:uFillTx/>
                <a:latin typeface="+mn-lt"/>
                <a:ea typeface="+mn-ea"/>
                <a:cs typeface="+mn-cs"/>
              </a:rPr>
              <a:t>مورد </a:t>
            </a:r>
            <a:r>
              <a:rPr kumimoji="0" lang="en-US" sz="2400" b="1" i="0" u="none" strike="noStrike" kern="1200" cap="none" spc="0" normalizeH="0" baseline="0" noProof="0" smtClean="0">
                <a:ln>
                  <a:noFill/>
                </a:ln>
                <a:solidFill>
                  <a:schemeClr val="tx1"/>
                </a:solidFill>
                <a:effectLst/>
                <a:uLnTx/>
                <a:uFillTx/>
                <a:latin typeface="+mn-lt"/>
                <a:ea typeface="+mn-ea"/>
                <a:cs typeface="+mn-cs"/>
              </a:rPr>
              <a:t>(BUFFER STOCK </a:t>
            </a:r>
            <a:r>
              <a:rPr kumimoji="0" lang="fa-IR" sz="2400" b="1" i="0" u="none" strike="noStrike" kern="1200" cap="none" spc="0" normalizeH="0" baseline="0" noProof="0" smtClean="0">
                <a:ln>
                  <a:noFill/>
                </a:ln>
                <a:solidFill>
                  <a:schemeClr val="tx1"/>
                </a:solidFill>
                <a:effectLst/>
                <a:uLnTx/>
                <a:uFillTx/>
                <a:latin typeface="+mn-lt"/>
                <a:ea typeface="+mn-ea"/>
                <a:cs typeface="+mn-cs"/>
              </a:rPr>
              <a:t>ویا نگهداری موجودی کالا بعنوان ذخیره احتیاطی ( </a:t>
            </a:r>
          </a:p>
          <a:p>
            <a:pPr marL="342900" marR="0" lvl="0" indent="-342900" algn="r"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2400" b="1" i="0" u="none" strike="noStrike" kern="1200" cap="none" spc="0" normalizeH="0" baseline="0" noProof="0" smtClean="0">
                <a:ln>
                  <a:noFill/>
                </a:ln>
                <a:solidFill>
                  <a:schemeClr val="tx1"/>
                </a:solidFill>
                <a:effectLst/>
                <a:uLnTx/>
                <a:uFillTx/>
                <a:latin typeface="+mn-lt"/>
                <a:ea typeface="+mn-ea"/>
                <a:cs typeface="+mn-cs"/>
              </a:rPr>
              <a:t>WORKING CAPITAL </a:t>
            </a:r>
            <a:r>
              <a:rPr kumimoji="0" lang="fa-IR" sz="2400" b="1" i="0" u="none" strike="noStrike" kern="1200" cap="none" spc="0" normalizeH="0" baseline="0" noProof="0" smtClean="0">
                <a:ln>
                  <a:noFill/>
                </a:ln>
                <a:solidFill>
                  <a:schemeClr val="tx1"/>
                </a:solidFill>
                <a:effectLst/>
                <a:uLnTx/>
                <a:uFillTx/>
                <a:latin typeface="+mn-lt"/>
                <a:ea typeface="+mn-ea"/>
                <a:cs typeface="+mn-cs"/>
              </a:rPr>
              <a:t>توجه قرارگیرد به عبارتی تامین سرمایه در گردش لازم</a:t>
            </a:r>
            <a:endParaRPr kumimoji="0" lang="en-US" sz="2400" b="1"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p:cNvSpPr>
            <a:spLocks noGrp="1"/>
          </p:cNvSpPr>
          <p:nvPr>
            <p:ph idx="1"/>
          </p:nvPr>
        </p:nvSpPr>
        <p:spPr>
          <a:gradFill flip="none" rotWithShape="1">
            <a:gsLst>
              <a:gs pos="0">
                <a:srgbClr val="7030A0"/>
              </a:gs>
              <a:gs pos="50000">
                <a:schemeClr val="accent1">
                  <a:tint val="44500"/>
                  <a:satMod val="160000"/>
                </a:schemeClr>
              </a:gs>
              <a:gs pos="100000">
                <a:schemeClr val="accent1">
                  <a:tint val="23500"/>
                  <a:satMod val="160000"/>
                </a:schemeClr>
              </a:gs>
            </a:gsLst>
            <a:lin ang="16200000" scaled="1"/>
            <a:tileRect/>
          </a:gradFill>
        </p:spPr>
        <p:txBody>
          <a:bodyPr/>
          <a:lstStyle/>
          <a:p>
            <a:pPr algn="r"/>
            <a:endParaRPr lang="fa-IR" dirty="0" smtClean="0"/>
          </a:p>
          <a:p>
            <a:pPr algn="r">
              <a:buNone/>
            </a:pPr>
            <a:r>
              <a:rPr lang="fa-IR" sz="2400" b="1" u="sng" dirty="0" smtClean="0">
                <a:solidFill>
                  <a:srgbClr val="002060"/>
                </a:solidFill>
              </a:rPr>
              <a:t>اصل احتیاط و محافظه کار ی در تهیه بودجه</a:t>
            </a:r>
            <a:r>
              <a:rPr lang="fa-IR" sz="2400" b="1" u="sng" dirty="0" smtClean="0"/>
              <a:t> </a:t>
            </a:r>
          </a:p>
          <a:p>
            <a:pPr algn="r">
              <a:buNone/>
            </a:pPr>
            <a:endParaRPr lang="fa-IR" sz="2400" b="1" u="sng" dirty="0" smtClean="0"/>
          </a:p>
          <a:p>
            <a:pPr algn="r">
              <a:buNone/>
            </a:pPr>
            <a:r>
              <a:rPr lang="fa-IR" sz="2400" dirty="0" smtClean="0"/>
              <a:t>اصل احتیاط ایجاب می کند درامد ها و مخارج بسیار محافظه کارانه و واقع بینانه تهیه شود . در اینصورت انتظار کاذب برای صاحبان شرکت ایجاد نخواهد شد لذا درک صحیح از واققیت های موسسه و شرایط جامعه درتحقق اهداف بودجه بسیار کارساز خواهد بود .  </a:t>
            </a:r>
            <a:endParaRPr lang="en-US" sz="2400" dirty="0"/>
          </a:p>
        </p:txBody>
      </p:sp>
      <p:sp>
        <p:nvSpPr>
          <p:cNvPr id="5" name="Title 1"/>
          <p:cNvSpPr>
            <a:spLocks noGrp="1"/>
          </p:cNvSpPr>
          <p:nvPr>
            <p:ph type="title"/>
          </p:nvPr>
        </p:nvSpPr>
        <p:spPr/>
        <p:style>
          <a:lnRef idx="1">
            <a:schemeClr val="accent3"/>
          </a:lnRef>
          <a:fillRef idx="2">
            <a:schemeClr val="accent3"/>
          </a:fillRef>
          <a:effectRef idx="1">
            <a:schemeClr val="accent3"/>
          </a:effectRef>
          <a:fontRef idx="minor">
            <a:schemeClr val="dk1"/>
          </a:fontRef>
        </p:style>
        <p:txBody>
          <a:bodyPr>
            <a:normAutofit fontScale="90000"/>
          </a:bodyPr>
          <a:lstStyle/>
          <a:p>
            <a:r>
              <a:rPr lang="en-US" sz="2000" dirty="0" smtClean="0"/>
              <a:t>PRINCIPLES AND FUNDAMENTALS OF BUDGETING</a:t>
            </a:r>
            <a:r>
              <a:rPr lang="fa-IR" sz="4000" dirty="0" smtClean="0"/>
              <a:t>اصول حاکم بر</a:t>
            </a:r>
            <a:r>
              <a:rPr lang="fa-IR" dirty="0" smtClean="0"/>
              <a:t> بودجه </a:t>
            </a:r>
            <a:endParaRPr 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481328"/>
            <a:ext cx="8229600" cy="4683976"/>
          </a:xfrm>
        </p:spPr>
        <p:txBody>
          <a:bodyPr/>
          <a:lstStyle/>
          <a:p>
            <a:pPr algn="r">
              <a:buNone/>
            </a:pPr>
            <a:endParaRPr lang="fa-IR" dirty="0"/>
          </a:p>
          <a:p>
            <a:pPr algn="r">
              <a:buNone/>
            </a:pPr>
            <a:r>
              <a:rPr lang="fa-IR" dirty="0" smtClean="0"/>
              <a:t>منابع شرکتها که عموما محدود میباشد شامل : </a:t>
            </a:r>
          </a:p>
          <a:p>
            <a:pPr algn="r">
              <a:buNone/>
            </a:pPr>
            <a:r>
              <a:rPr lang="fa-IR" dirty="0" smtClean="0"/>
              <a:t> </a:t>
            </a:r>
          </a:p>
          <a:p>
            <a:pPr algn="r">
              <a:buNone/>
            </a:pPr>
            <a:r>
              <a:rPr lang="fa-IR" dirty="0" smtClean="0"/>
              <a:t>  </a:t>
            </a:r>
          </a:p>
          <a:p>
            <a:pPr algn="r">
              <a:buNone/>
            </a:pPr>
            <a:endParaRPr lang="fa-IR" dirty="0"/>
          </a:p>
          <a:p>
            <a:pPr algn="r">
              <a:buNone/>
            </a:pPr>
            <a:endParaRPr lang="en-US" dirty="0"/>
          </a:p>
        </p:txBody>
      </p:sp>
      <p:sp>
        <p:nvSpPr>
          <p:cNvPr id="2" name="Title 1"/>
          <p:cNvSpPr>
            <a:spLocks noGrp="1"/>
          </p:cNvSpPr>
          <p:nvPr>
            <p:ph type="title"/>
          </p:nvPr>
        </p:nvSpPr>
        <p:spPr/>
        <p:style>
          <a:lnRef idx="1">
            <a:schemeClr val="accent5"/>
          </a:lnRef>
          <a:fillRef idx="2">
            <a:schemeClr val="accent5"/>
          </a:fillRef>
          <a:effectRef idx="1">
            <a:schemeClr val="accent5"/>
          </a:effectRef>
          <a:fontRef idx="minor">
            <a:schemeClr val="dk1"/>
          </a:fontRef>
        </p:style>
        <p:txBody>
          <a:bodyPr>
            <a:normAutofit fontScale="90000"/>
          </a:bodyPr>
          <a:lstStyle/>
          <a:p>
            <a:pPr algn="ctr"/>
            <a:r>
              <a:rPr lang="fa-IR" dirty="0" smtClean="0"/>
              <a:t>منابع محدود شرکت </a:t>
            </a:r>
            <a:br>
              <a:rPr lang="fa-IR" dirty="0" smtClean="0"/>
            </a:br>
            <a:r>
              <a:rPr lang="en-GB" dirty="0" smtClean="0"/>
              <a:t>Limited resources .co</a:t>
            </a:r>
            <a:endParaRPr lang="en-US" dirty="0"/>
          </a:p>
        </p:txBody>
      </p:sp>
      <p:graphicFrame>
        <p:nvGraphicFramePr>
          <p:cNvPr id="4" name="Diagram 3"/>
          <p:cNvGraphicFramePr/>
          <p:nvPr/>
        </p:nvGraphicFramePr>
        <p:xfrm>
          <a:off x="2843808" y="2636912"/>
          <a:ext cx="3456384" cy="331236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p:cNvSpPr>
            <a:spLocks noGrp="1"/>
          </p:cNvSpPr>
          <p:nvPr>
            <p:ph idx="1"/>
          </p:nvPr>
        </p:nvSpPr>
        <p:spPr>
          <a:gradFill>
            <a:gsLst>
              <a:gs pos="0">
                <a:srgbClr val="FF0000"/>
              </a:gs>
              <a:gs pos="50000">
                <a:schemeClr val="accent1">
                  <a:tint val="44500"/>
                  <a:satMod val="160000"/>
                </a:schemeClr>
              </a:gs>
              <a:gs pos="100000">
                <a:schemeClr val="accent1">
                  <a:tint val="23500"/>
                  <a:satMod val="160000"/>
                </a:schemeClr>
              </a:gs>
            </a:gsLst>
            <a:lin ang="16200000" scaled="1"/>
          </a:gradFill>
        </p:spPr>
        <p:txBody>
          <a:bodyPr>
            <a:normAutofit/>
          </a:bodyPr>
          <a:lstStyle/>
          <a:p>
            <a:pPr algn="r"/>
            <a:endParaRPr lang="fa-IR" sz="2400" dirty="0" smtClean="0"/>
          </a:p>
          <a:p>
            <a:pPr algn="r"/>
            <a:r>
              <a:rPr lang="fa-IR" sz="2400" b="1" u="sng" dirty="0" smtClean="0">
                <a:solidFill>
                  <a:srgbClr val="002060"/>
                </a:solidFill>
              </a:rPr>
              <a:t>اصل تخمینی بودن بودجه</a:t>
            </a:r>
            <a:r>
              <a:rPr lang="fa-IR" sz="2400" dirty="0" smtClean="0"/>
              <a:t> </a:t>
            </a:r>
          </a:p>
          <a:p>
            <a:pPr algn="r"/>
            <a:endParaRPr lang="fa-IR" sz="2400" dirty="0" smtClean="0"/>
          </a:p>
          <a:p>
            <a:pPr algn="r">
              <a:buNone/>
            </a:pPr>
            <a:r>
              <a:rPr lang="fa-IR" sz="2400" b="1" dirty="0" smtClean="0"/>
              <a:t>اطلاعات مربوط به بودجه بصورت تخمینی است لیکن باید توجه داشت بودجه صرفا پیش بینی اینده بصورت مطلق  نمی باشد بلکه پیش بینی بر اساس مفروضات و بررسی های انجام شده در حوزه درامد ها و مخارج می باشد بعنوان مثال تحقیق در خصوص ظرفیت های تولیدی رقبا / میزان تقاضای موثر و کشش پذیری قیمت محصولات در پیش بینی اینده بسیار موثر خواهد بود . </a:t>
            </a:r>
            <a:endParaRPr lang="en-US" sz="2400" b="1" dirty="0"/>
          </a:p>
        </p:txBody>
      </p:sp>
      <p:sp>
        <p:nvSpPr>
          <p:cNvPr id="5" name="Title 1"/>
          <p:cNvSpPr>
            <a:spLocks noGrp="1"/>
          </p:cNvSpPr>
          <p:nvPr>
            <p:ph type="title"/>
          </p:nvPr>
        </p:nvSpPr>
        <p:spPr/>
        <p:style>
          <a:lnRef idx="1">
            <a:schemeClr val="accent3"/>
          </a:lnRef>
          <a:fillRef idx="2">
            <a:schemeClr val="accent3"/>
          </a:fillRef>
          <a:effectRef idx="1">
            <a:schemeClr val="accent3"/>
          </a:effectRef>
          <a:fontRef idx="minor">
            <a:schemeClr val="dk1"/>
          </a:fontRef>
        </p:style>
        <p:txBody>
          <a:bodyPr>
            <a:normAutofit fontScale="90000"/>
          </a:bodyPr>
          <a:lstStyle/>
          <a:p>
            <a:r>
              <a:rPr lang="en-US" sz="2000" dirty="0" smtClean="0"/>
              <a:t>PRINCIPLES AND FUNDAMENTALS OF BUDGETING</a:t>
            </a:r>
            <a:r>
              <a:rPr lang="fa-IR" sz="4000" dirty="0" smtClean="0"/>
              <a:t>اصول حاکم بر</a:t>
            </a:r>
            <a:r>
              <a:rPr lang="fa-IR" dirty="0" smtClean="0"/>
              <a:t> بودجه </a:t>
            </a:r>
            <a:endParaRPr lang="en-US"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2">
            <a:schemeClr val="accent4"/>
          </a:lnRef>
          <a:fillRef idx="1">
            <a:schemeClr val="lt1"/>
          </a:fillRef>
          <a:effectRef idx="0">
            <a:schemeClr val="accent4"/>
          </a:effectRef>
          <a:fontRef idx="minor">
            <a:schemeClr val="dk1"/>
          </a:fontRef>
        </p:style>
        <p:txBody>
          <a:bodyPr/>
          <a:lstStyle/>
          <a:p>
            <a:r>
              <a:rPr lang="en-US" dirty="0" smtClean="0"/>
              <a:t>BUDGET PROCESS </a:t>
            </a:r>
            <a:endParaRPr lang="en-US" dirty="0"/>
          </a:p>
        </p:txBody>
      </p:sp>
      <p:sp>
        <p:nvSpPr>
          <p:cNvPr id="4" name="Content Placeholder 2"/>
          <p:cNvSpPr>
            <a:spLocks noGrp="1"/>
          </p:cNvSpPr>
          <p:nvPr>
            <p:ph idx="1"/>
          </p:nvPr>
        </p:nvSpPr>
        <p:spPr>
          <a:gradFill flip="none" rotWithShape="1">
            <a:gsLst>
              <a:gs pos="0">
                <a:srgbClr val="92D050">
                  <a:tint val="66000"/>
                  <a:satMod val="160000"/>
                </a:srgbClr>
              </a:gs>
              <a:gs pos="50000">
                <a:srgbClr val="92D050">
                  <a:tint val="44500"/>
                  <a:satMod val="160000"/>
                </a:srgbClr>
              </a:gs>
              <a:gs pos="100000">
                <a:srgbClr val="92D050">
                  <a:tint val="23500"/>
                  <a:satMod val="160000"/>
                </a:srgbClr>
              </a:gs>
            </a:gsLst>
            <a:path path="circle">
              <a:fillToRect l="50000" t="50000" r="50000" b="50000"/>
            </a:path>
            <a:tileRect/>
          </a:gradFill>
        </p:spPr>
        <p:txBody>
          <a:bodyPr>
            <a:normAutofit fontScale="55000" lnSpcReduction="20000"/>
          </a:bodyPr>
          <a:lstStyle/>
          <a:p>
            <a:pPr algn="r">
              <a:buNone/>
            </a:pPr>
            <a:endParaRPr lang="fa-IR" sz="2400" b="1" dirty="0" smtClean="0">
              <a:solidFill>
                <a:srgbClr val="FF0000"/>
              </a:solidFill>
            </a:endParaRPr>
          </a:p>
          <a:p>
            <a:pPr algn="r">
              <a:buNone/>
            </a:pPr>
            <a:r>
              <a:rPr lang="en-US" sz="2400" b="1" dirty="0" smtClean="0">
                <a:solidFill>
                  <a:srgbClr val="FF0000"/>
                </a:solidFill>
              </a:rPr>
              <a:t> : </a:t>
            </a:r>
            <a:r>
              <a:rPr lang="fa-IR" sz="2400" b="1" dirty="0" smtClean="0">
                <a:solidFill>
                  <a:srgbClr val="FF0000"/>
                </a:solidFill>
              </a:rPr>
              <a:t>فراگرد تنظیم بودجه</a:t>
            </a:r>
          </a:p>
          <a:p>
            <a:pPr algn="r">
              <a:buNone/>
            </a:pPr>
            <a:r>
              <a:rPr lang="fa-IR" sz="2400" b="1" dirty="0" smtClean="0">
                <a:solidFill>
                  <a:srgbClr val="FF0000"/>
                </a:solidFill>
              </a:rPr>
              <a:t>الف – تنظیم بودجه </a:t>
            </a:r>
          </a:p>
          <a:p>
            <a:pPr algn="r">
              <a:buNone/>
            </a:pPr>
            <a:r>
              <a:rPr lang="fa-IR" sz="2400" b="1" dirty="0" smtClean="0"/>
              <a:t>- تشکیل کمیته عالی بودجه شامل : </a:t>
            </a:r>
          </a:p>
          <a:p>
            <a:pPr algn="r">
              <a:buNone/>
            </a:pPr>
            <a:r>
              <a:rPr lang="fa-IR" sz="2400" b="1" dirty="0"/>
              <a:t> </a:t>
            </a:r>
            <a:r>
              <a:rPr lang="fa-IR" sz="2400" b="1" dirty="0" smtClean="0"/>
              <a:t>   مدیرعامل / قائم مقام مدیرعامل و مدیران میانی و لایه های کارشناسی </a:t>
            </a:r>
            <a:endParaRPr lang="fa-IR" sz="2400" b="1" dirty="0"/>
          </a:p>
          <a:p>
            <a:pPr algn="r">
              <a:buNone/>
            </a:pPr>
            <a:r>
              <a:rPr lang="fa-IR" sz="2400" b="1" dirty="0"/>
              <a:t> </a:t>
            </a:r>
            <a:r>
              <a:rPr lang="fa-IR" sz="2400" b="1" dirty="0" smtClean="0"/>
              <a:t>   با رعایت تفکر سیستمی و گزینش مدیران براساس شایسته سالاری و تنفیذ </a:t>
            </a:r>
          </a:p>
          <a:p>
            <a:pPr algn="r">
              <a:buNone/>
            </a:pPr>
            <a:r>
              <a:rPr lang="fa-IR" sz="2400" b="1" dirty="0" smtClean="0"/>
              <a:t>    اختیار و مطالبه مسئولیت از انان</a:t>
            </a:r>
          </a:p>
          <a:p>
            <a:pPr algn="r">
              <a:buNone/>
            </a:pPr>
            <a:r>
              <a:rPr lang="fa-IR" sz="2400" b="1" dirty="0" smtClean="0">
                <a:solidFill>
                  <a:srgbClr val="FF0000"/>
                </a:solidFill>
              </a:rPr>
              <a:t>ب- تصویب بودجه </a:t>
            </a:r>
          </a:p>
          <a:p>
            <a:pPr algn="r">
              <a:buNone/>
            </a:pPr>
            <a:r>
              <a:rPr lang="fa-IR" sz="2400" b="1" dirty="0">
                <a:solidFill>
                  <a:srgbClr val="FF0000"/>
                </a:solidFill>
              </a:rPr>
              <a:t> </a:t>
            </a:r>
            <a:r>
              <a:rPr lang="fa-IR" sz="2400" b="1" dirty="0" smtClean="0">
                <a:solidFill>
                  <a:srgbClr val="FF0000"/>
                </a:solidFill>
              </a:rPr>
              <a:t>   </a:t>
            </a:r>
            <a:r>
              <a:rPr lang="fa-IR" sz="2400" b="1" dirty="0" smtClean="0"/>
              <a:t>تصویب بودجه توسط ارکان رسمی شرکت ( هیت مدیره یا مجامع عمومی ) </a:t>
            </a:r>
          </a:p>
          <a:p>
            <a:pPr algn="r">
              <a:buNone/>
            </a:pPr>
            <a:r>
              <a:rPr lang="fa-IR" sz="2400" b="1" dirty="0"/>
              <a:t> </a:t>
            </a:r>
            <a:r>
              <a:rPr lang="fa-IR" sz="2400" b="1" dirty="0" smtClean="0"/>
              <a:t>   مطابق اساسنامه شرکت </a:t>
            </a:r>
          </a:p>
          <a:p>
            <a:pPr algn="r">
              <a:buNone/>
            </a:pPr>
            <a:endParaRPr lang="fa-IR" sz="2400" b="1" dirty="0"/>
          </a:p>
          <a:p>
            <a:pPr algn="r">
              <a:buNone/>
            </a:pPr>
            <a:r>
              <a:rPr lang="fa-IR" sz="2400" b="1" dirty="0" smtClean="0">
                <a:solidFill>
                  <a:srgbClr val="FF0000"/>
                </a:solidFill>
              </a:rPr>
              <a:t>ج- ابلاغ و اجرای بودجه </a:t>
            </a:r>
          </a:p>
          <a:p>
            <a:pPr algn="r">
              <a:buNone/>
            </a:pPr>
            <a:r>
              <a:rPr lang="fa-IR" sz="2400" b="1" dirty="0">
                <a:solidFill>
                  <a:srgbClr val="FF0000"/>
                </a:solidFill>
              </a:rPr>
              <a:t> </a:t>
            </a:r>
            <a:r>
              <a:rPr lang="fa-IR" sz="2400" b="1" dirty="0" smtClean="0">
                <a:solidFill>
                  <a:srgbClr val="FF0000"/>
                </a:solidFill>
              </a:rPr>
              <a:t>   </a:t>
            </a:r>
            <a:r>
              <a:rPr lang="fa-IR" sz="2400" b="1" dirty="0" smtClean="0"/>
              <a:t>ابلاغ بودجه توسط مدیریت عامل به کلیه ذینفان بودجه </a:t>
            </a:r>
          </a:p>
          <a:p>
            <a:pPr algn="r">
              <a:buNone/>
            </a:pPr>
            <a:endParaRPr lang="fa-IR" sz="2400" b="1" dirty="0"/>
          </a:p>
          <a:p>
            <a:pPr algn="r">
              <a:buNone/>
            </a:pPr>
            <a:r>
              <a:rPr lang="fa-IR" sz="2400" b="1" dirty="0" smtClean="0">
                <a:solidFill>
                  <a:srgbClr val="FF0000"/>
                </a:solidFill>
              </a:rPr>
              <a:t>د- کنترل و نظارت دائمی بودجه </a:t>
            </a:r>
          </a:p>
          <a:p>
            <a:pPr algn="r">
              <a:buNone/>
            </a:pPr>
            <a:r>
              <a:rPr lang="fa-IR" sz="2400" b="1" dirty="0">
                <a:solidFill>
                  <a:srgbClr val="FF0000"/>
                </a:solidFill>
              </a:rPr>
              <a:t> </a:t>
            </a:r>
            <a:r>
              <a:rPr lang="fa-IR" sz="2400" b="1" dirty="0" smtClean="0">
                <a:solidFill>
                  <a:srgbClr val="FF0000"/>
                </a:solidFill>
              </a:rPr>
              <a:t>  </a:t>
            </a:r>
            <a:r>
              <a:rPr lang="fa-IR" sz="2400" b="1" dirty="0" smtClean="0"/>
              <a:t>کمیته فرعی ( لایه کارشناسی ) با انتخاب کمیته عالی بودجه مسئولیت کنترل و نظارت بر اجرای بودجه و تنظیم گزارشات </a:t>
            </a:r>
          </a:p>
          <a:p>
            <a:pPr algn="r">
              <a:buNone/>
            </a:pPr>
            <a:r>
              <a:rPr lang="fa-IR" sz="2400" b="1" dirty="0"/>
              <a:t> </a:t>
            </a:r>
            <a:r>
              <a:rPr lang="fa-IR" sz="2400" b="1" dirty="0" smtClean="0"/>
              <a:t>  انحرافات اعم از مساعد یا نامساعد  و دلایل ان را بر عهده داشته و بطور مستمر گزارشات خود را به کمیته عالی ارائه خواهد نمود  </a:t>
            </a:r>
          </a:p>
          <a:p>
            <a:pPr algn="r">
              <a:buNone/>
            </a:pPr>
            <a:r>
              <a:rPr lang="fa-IR" sz="2400" b="1" dirty="0" smtClean="0"/>
              <a:t> </a:t>
            </a:r>
          </a:p>
          <a:p>
            <a:pPr algn="r">
              <a:buNone/>
            </a:pPr>
            <a:r>
              <a:rPr lang="fa-IR" sz="2400" b="1" dirty="0" smtClean="0">
                <a:solidFill>
                  <a:srgbClr val="FF0000"/>
                </a:solidFill>
              </a:rPr>
              <a:t>ه- تهیه بودجه تعدیلی </a:t>
            </a:r>
          </a:p>
          <a:p>
            <a:pPr algn="r">
              <a:buNone/>
            </a:pPr>
            <a:r>
              <a:rPr lang="fa-IR" sz="2400" b="1" dirty="0">
                <a:solidFill>
                  <a:srgbClr val="FF0000"/>
                </a:solidFill>
              </a:rPr>
              <a:t> </a:t>
            </a:r>
            <a:r>
              <a:rPr lang="fa-IR" sz="2400" b="1" dirty="0" smtClean="0">
                <a:solidFill>
                  <a:srgbClr val="FF0000"/>
                </a:solidFill>
              </a:rPr>
              <a:t>  </a:t>
            </a:r>
            <a:r>
              <a:rPr lang="fa-IR" sz="2400" b="1" dirty="0" smtClean="0"/>
              <a:t>کمیته فرعی بودجه با همکاری واحد مالی سازمان مبادرت به تهیه بودجه تعدیلی براساس برنامه هاب تحقق یافته با ضرایب اولیه بودجه و مقایسه ان با عملکرد واقعی خواهد پرداخت و تحلیل های لازم را به کمیته عالی ارجاع خواهد نمود ( مفاهیم بودجه تعدیلی ) متعاقبا ارائه میشود  </a:t>
            </a:r>
            <a:endParaRPr lang="fa-IR" sz="2400" b="1"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nvGraphicFramePr>
        <p:xfrm>
          <a:off x="214278" y="357170"/>
          <a:ext cx="8715439" cy="6286539"/>
        </p:xfrm>
        <a:graphic>
          <a:graphicData uri="http://schemas.openxmlformats.org/drawingml/2006/table">
            <a:tbl>
              <a:tblPr/>
              <a:tblGrid>
                <a:gridCol w="245979">
                  <a:extLst>
                    <a:ext uri="{9D8B030D-6E8A-4147-A177-3AD203B41FA5}">
                      <a16:colId xmlns:a16="http://schemas.microsoft.com/office/drawing/2014/main" val="20000"/>
                    </a:ext>
                  </a:extLst>
                </a:gridCol>
                <a:gridCol w="1490774">
                  <a:extLst>
                    <a:ext uri="{9D8B030D-6E8A-4147-A177-3AD203B41FA5}">
                      <a16:colId xmlns:a16="http://schemas.microsoft.com/office/drawing/2014/main" val="20001"/>
                    </a:ext>
                  </a:extLst>
                </a:gridCol>
                <a:gridCol w="149078">
                  <a:extLst>
                    <a:ext uri="{9D8B030D-6E8A-4147-A177-3AD203B41FA5}">
                      <a16:colId xmlns:a16="http://schemas.microsoft.com/office/drawing/2014/main" val="20002"/>
                    </a:ext>
                  </a:extLst>
                </a:gridCol>
                <a:gridCol w="1872785">
                  <a:extLst>
                    <a:ext uri="{9D8B030D-6E8A-4147-A177-3AD203B41FA5}">
                      <a16:colId xmlns:a16="http://schemas.microsoft.com/office/drawing/2014/main" val="20003"/>
                    </a:ext>
                  </a:extLst>
                </a:gridCol>
                <a:gridCol w="178892">
                  <a:extLst>
                    <a:ext uri="{9D8B030D-6E8A-4147-A177-3AD203B41FA5}">
                      <a16:colId xmlns:a16="http://schemas.microsoft.com/office/drawing/2014/main" val="20004"/>
                    </a:ext>
                  </a:extLst>
                </a:gridCol>
                <a:gridCol w="1893282">
                  <a:extLst>
                    <a:ext uri="{9D8B030D-6E8A-4147-A177-3AD203B41FA5}">
                      <a16:colId xmlns:a16="http://schemas.microsoft.com/office/drawing/2014/main" val="20005"/>
                    </a:ext>
                  </a:extLst>
                </a:gridCol>
                <a:gridCol w="231070">
                  <a:extLst>
                    <a:ext uri="{9D8B030D-6E8A-4147-A177-3AD203B41FA5}">
                      <a16:colId xmlns:a16="http://schemas.microsoft.com/office/drawing/2014/main" val="20006"/>
                    </a:ext>
                  </a:extLst>
                </a:gridCol>
                <a:gridCol w="1938005">
                  <a:extLst>
                    <a:ext uri="{9D8B030D-6E8A-4147-A177-3AD203B41FA5}">
                      <a16:colId xmlns:a16="http://schemas.microsoft.com/office/drawing/2014/main" val="20007"/>
                    </a:ext>
                  </a:extLst>
                </a:gridCol>
                <a:gridCol w="357787">
                  <a:extLst>
                    <a:ext uri="{9D8B030D-6E8A-4147-A177-3AD203B41FA5}">
                      <a16:colId xmlns:a16="http://schemas.microsoft.com/office/drawing/2014/main" val="20008"/>
                    </a:ext>
                  </a:extLst>
                </a:gridCol>
                <a:gridCol w="357787">
                  <a:extLst>
                    <a:ext uri="{9D8B030D-6E8A-4147-A177-3AD203B41FA5}">
                      <a16:colId xmlns:a16="http://schemas.microsoft.com/office/drawing/2014/main" val="20009"/>
                    </a:ext>
                  </a:extLst>
                </a:gridCol>
              </a:tblGrid>
              <a:tr h="596972">
                <a:tc>
                  <a:txBody>
                    <a:bodyPr/>
                    <a:lstStyle/>
                    <a:p>
                      <a:pPr algn="ctr" fontAlgn="ctr"/>
                      <a:r>
                        <a:rPr lang="en-US" sz="600" b="1" i="0" u="none" strike="noStrike" dirty="0">
                          <a:solidFill>
                            <a:srgbClr val="000000"/>
                          </a:solidFill>
                          <a:latin typeface="Calibri"/>
                        </a:rPr>
                        <a:t> </a:t>
                      </a:r>
                    </a:p>
                  </a:txBody>
                  <a:tcPr marL="3911" marR="3911" marT="3911" marB="0" anchor="ctr">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tcPr>
                </a:tc>
                <a:tc>
                  <a:txBody>
                    <a:bodyPr/>
                    <a:lstStyle/>
                    <a:p>
                      <a:pPr algn="ctr" fontAlgn="ctr"/>
                      <a:r>
                        <a:rPr lang="en-US" sz="600" b="1" i="0" u="none" strike="noStrike">
                          <a:solidFill>
                            <a:srgbClr val="000000"/>
                          </a:solidFill>
                          <a:latin typeface="Calibri"/>
                        </a:rPr>
                        <a:t> </a:t>
                      </a:r>
                    </a:p>
                  </a:txBody>
                  <a:tcPr marL="3911" marR="3911" marT="3911" marB="0" anchor="ctr">
                    <a:lnL>
                      <a:noFill/>
                    </a:lnL>
                    <a:lnR>
                      <a:noFill/>
                    </a:lnR>
                    <a:lnT w="19050" cap="flat" cmpd="sng" algn="ctr">
                      <a:solidFill>
                        <a:srgbClr val="000000"/>
                      </a:solidFill>
                      <a:prstDash val="solid"/>
                      <a:round/>
                      <a:headEnd type="none" w="med" len="med"/>
                      <a:tailEnd type="none" w="med" len="med"/>
                    </a:lnT>
                    <a:lnB>
                      <a:noFill/>
                    </a:lnB>
                  </a:tcPr>
                </a:tc>
                <a:tc>
                  <a:txBody>
                    <a:bodyPr/>
                    <a:lstStyle/>
                    <a:p>
                      <a:pPr algn="ctr" fontAlgn="ctr"/>
                      <a:r>
                        <a:rPr lang="en-US" sz="600" b="1" i="0" u="none" strike="noStrike">
                          <a:solidFill>
                            <a:srgbClr val="000000"/>
                          </a:solidFill>
                          <a:latin typeface="Calibri"/>
                        </a:rPr>
                        <a:t> </a:t>
                      </a:r>
                    </a:p>
                  </a:txBody>
                  <a:tcPr marL="3911" marR="3911" marT="3911" marB="0" anchor="ctr">
                    <a:lnL>
                      <a:noFill/>
                    </a:lnL>
                    <a:lnR>
                      <a:noFill/>
                    </a:lnR>
                    <a:lnT w="19050" cap="flat" cmpd="sng" algn="ctr">
                      <a:solidFill>
                        <a:srgbClr val="000000"/>
                      </a:solidFill>
                      <a:prstDash val="solid"/>
                      <a:round/>
                      <a:headEnd type="none" w="med" len="med"/>
                      <a:tailEnd type="none" w="med" len="med"/>
                    </a:lnT>
                    <a:lnB>
                      <a:noFill/>
                    </a:lnB>
                  </a:tcPr>
                </a:tc>
                <a:tc>
                  <a:txBody>
                    <a:bodyPr/>
                    <a:lstStyle/>
                    <a:p>
                      <a:pPr algn="ctr" fontAlgn="ctr"/>
                      <a:r>
                        <a:rPr lang="en-US" sz="1800" b="1" i="0" u="none" strike="noStrike" dirty="0" smtClean="0">
                          <a:solidFill>
                            <a:srgbClr val="000000"/>
                          </a:solidFill>
                          <a:latin typeface="Calibri"/>
                        </a:rPr>
                        <a:t>Budget</a:t>
                      </a:r>
                      <a:r>
                        <a:rPr lang="en-US" sz="1800" b="1" i="0" u="none" strike="noStrike" baseline="0" dirty="0" smtClean="0">
                          <a:solidFill>
                            <a:srgbClr val="000000"/>
                          </a:solidFill>
                          <a:latin typeface="Calibri"/>
                        </a:rPr>
                        <a:t> chart </a:t>
                      </a:r>
                      <a:endParaRPr lang="en-US" sz="1800" b="1" i="0" u="none" strike="noStrike" dirty="0">
                        <a:solidFill>
                          <a:srgbClr val="000000"/>
                        </a:solidFill>
                        <a:latin typeface="Calibri"/>
                      </a:endParaRPr>
                    </a:p>
                  </a:txBody>
                  <a:tcPr marL="3911" marR="3911" marT="3911" marB="0" anchor="ctr">
                    <a:lnL>
                      <a:noFill/>
                    </a:lnL>
                    <a:lnR>
                      <a:noFill/>
                    </a:lnR>
                    <a:lnT w="19050" cap="flat" cmpd="sng" algn="ctr">
                      <a:solidFill>
                        <a:srgbClr val="000000"/>
                      </a:solidFill>
                      <a:prstDash val="solid"/>
                      <a:round/>
                      <a:headEnd type="none" w="med" len="med"/>
                      <a:tailEnd type="none" w="med" len="med"/>
                    </a:lnT>
                    <a:lnB>
                      <a:noFill/>
                    </a:lnB>
                  </a:tcPr>
                </a:tc>
                <a:tc>
                  <a:txBody>
                    <a:bodyPr/>
                    <a:lstStyle/>
                    <a:p>
                      <a:pPr algn="ctr" fontAlgn="ctr"/>
                      <a:r>
                        <a:rPr lang="en-US" sz="600" b="1" i="0" u="none" strike="noStrike">
                          <a:solidFill>
                            <a:srgbClr val="000000"/>
                          </a:solidFill>
                          <a:latin typeface="Calibri"/>
                        </a:rPr>
                        <a:t> </a:t>
                      </a:r>
                    </a:p>
                  </a:txBody>
                  <a:tcPr marL="3911" marR="3911" marT="3911" marB="0" anchor="ctr">
                    <a:lnL>
                      <a:noFill/>
                    </a:lnL>
                    <a:lnR>
                      <a:noFill/>
                    </a:lnR>
                    <a:lnT w="19050" cap="flat" cmpd="sng" algn="ctr">
                      <a:solidFill>
                        <a:srgbClr val="000000"/>
                      </a:solidFill>
                      <a:prstDash val="solid"/>
                      <a:round/>
                      <a:headEnd type="none" w="med" len="med"/>
                      <a:tailEnd type="none" w="med" len="med"/>
                    </a:lnT>
                    <a:lnB>
                      <a:noFill/>
                    </a:lnB>
                  </a:tcPr>
                </a:tc>
                <a:tc>
                  <a:txBody>
                    <a:bodyPr/>
                    <a:lstStyle/>
                    <a:p>
                      <a:pPr algn="ctr" fontAlgn="ctr"/>
                      <a:r>
                        <a:rPr lang="en-US" sz="600" b="1" i="0" u="none" strike="noStrike">
                          <a:solidFill>
                            <a:srgbClr val="000000"/>
                          </a:solidFill>
                          <a:latin typeface="Calibri"/>
                        </a:rPr>
                        <a:t> </a:t>
                      </a:r>
                    </a:p>
                  </a:txBody>
                  <a:tcPr marL="3911" marR="3911" marT="3911" marB="0" anchor="ctr">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fontAlgn="ctr"/>
                      <a:r>
                        <a:rPr lang="en-US" sz="600" b="1" i="0" u="none" strike="noStrike">
                          <a:solidFill>
                            <a:srgbClr val="000000"/>
                          </a:solidFill>
                          <a:latin typeface="Calibri"/>
                        </a:rPr>
                        <a:t> </a:t>
                      </a:r>
                    </a:p>
                  </a:txBody>
                  <a:tcPr marL="3911" marR="3911" marT="3911" marB="0" anchor="ctr">
                    <a:lnL>
                      <a:noFill/>
                    </a:lnL>
                    <a:lnR>
                      <a:noFill/>
                    </a:lnR>
                    <a:lnT w="19050" cap="flat" cmpd="sng" algn="ctr">
                      <a:solidFill>
                        <a:srgbClr val="000000"/>
                      </a:solidFill>
                      <a:prstDash val="solid"/>
                      <a:round/>
                      <a:headEnd type="none" w="med" len="med"/>
                      <a:tailEnd type="none" w="med" len="med"/>
                    </a:lnT>
                    <a:lnB>
                      <a:noFill/>
                    </a:lnB>
                  </a:tcPr>
                </a:tc>
                <a:tc>
                  <a:txBody>
                    <a:bodyPr/>
                    <a:lstStyle/>
                    <a:p>
                      <a:pPr algn="ctr" fontAlgn="ctr"/>
                      <a:r>
                        <a:rPr lang="en-US" sz="600" b="1" i="0" u="none" strike="noStrike">
                          <a:solidFill>
                            <a:srgbClr val="000000"/>
                          </a:solidFill>
                          <a:latin typeface="Calibri"/>
                        </a:rPr>
                        <a:t> </a:t>
                      </a:r>
                    </a:p>
                  </a:txBody>
                  <a:tcPr marL="3911" marR="3911" marT="3911" marB="0" anchor="ctr">
                    <a:lnL>
                      <a:noFill/>
                    </a:lnL>
                    <a:lnR>
                      <a:noFill/>
                    </a:lnR>
                    <a:lnT w="19050" cap="flat" cmpd="sng" algn="ctr">
                      <a:solidFill>
                        <a:srgbClr val="000000"/>
                      </a:solidFill>
                      <a:prstDash val="solid"/>
                      <a:round/>
                      <a:headEnd type="none" w="med" len="med"/>
                      <a:tailEnd type="none" w="med" len="med"/>
                    </a:lnT>
                    <a:lnB>
                      <a:noFill/>
                    </a:lnB>
                  </a:tcPr>
                </a:tc>
                <a:tc>
                  <a:txBody>
                    <a:bodyPr/>
                    <a:lstStyle/>
                    <a:p>
                      <a:pPr algn="ctr" fontAlgn="ctr"/>
                      <a:r>
                        <a:rPr lang="en-US" sz="600" b="1" i="0" u="none" strike="noStrike">
                          <a:solidFill>
                            <a:srgbClr val="000000"/>
                          </a:solidFill>
                          <a:latin typeface="Calibri"/>
                        </a:rPr>
                        <a:t> </a:t>
                      </a:r>
                    </a:p>
                  </a:txBody>
                  <a:tcPr marL="3911" marR="3911" marT="3911" marB="0" anchor="ctr">
                    <a:lnL>
                      <a:noFill/>
                    </a:lnL>
                    <a:lnR>
                      <a:noFill/>
                    </a:lnR>
                    <a:lnT w="19050" cap="flat" cmpd="sng" algn="ctr">
                      <a:solidFill>
                        <a:srgbClr val="000000"/>
                      </a:solidFill>
                      <a:prstDash val="solid"/>
                      <a:round/>
                      <a:headEnd type="none" w="med" len="med"/>
                      <a:tailEnd type="none" w="med" len="med"/>
                    </a:lnT>
                    <a:lnB>
                      <a:noFill/>
                    </a:lnB>
                  </a:tcPr>
                </a:tc>
                <a:tc>
                  <a:txBody>
                    <a:bodyPr/>
                    <a:lstStyle/>
                    <a:p>
                      <a:pPr algn="ctr" fontAlgn="ctr"/>
                      <a:r>
                        <a:rPr lang="en-US" sz="600" b="1" i="0" u="none" strike="noStrike">
                          <a:solidFill>
                            <a:srgbClr val="000000"/>
                          </a:solidFill>
                          <a:latin typeface="Calibri"/>
                        </a:rPr>
                        <a:t> </a:t>
                      </a:r>
                    </a:p>
                  </a:txBody>
                  <a:tcPr marL="3911" marR="3911" marT="3911" marB="0" anchor="ctr">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0000"/>
                  </a:ext>
                </a:extLst>
              </a:tr>
              <a:tr h="327512">
                <a:tc>
                  <a:txBody>
                    <a:bodyPr/>
                    <a:lstStyle/>
                    <a:p>
                      <a:pPr algn="ctr" fontAlgn="ctr"/>
                      <a:r>
                        <a:rPr lang="en-US" sz="600" b="1" i="0" u="none" strike="noStrike">
                          <a:solidFill>
                            <a:srgbClr val="000000"/>
                          </a:solidFill>
                          <a:latin typeface="Calibri"/>
                        </a:rPr>
                        <a:t> </a:t>
                      </a:r>
                    </a:p>
                  </a:txBody>
                  <a:tcPr marL="3911" marR="3911" marT="3911" marB="0" anchor="ctr">
                    <a:lnL w="190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600" b="1" i="0" u="none" strike="noStrike">
                        <a:solidFill>
                          <a:srgbClr val="000000"/>
                        </a:solidFill>
                        <a:latin typeface="Calibri"/>
                      </a:endParaRPr>
                    </a:p>
                  </a:txBody>
                  <a:tcPr marL="3911" marR="3911" marT="3911" marB="0" anchor="ctr">
                    <a:lnL>
                      <a:noFill/>
                    </a:lnL>
                    <a:lnR>
                      <a:noFill/>
                    </a:lnR>
                    <a:lnT>
                      <a:noFill/>
                    </a:lnT>
                    <a:lnB>
                      <a:noFill/>
                    </a:lnB>
                  </a:tcPr>
                </a:tc>
                <a:tc>
                  <a:txBody>
                    <a:bodyPr/>
                    <a:lstStyle/>
                    <a:p>
                      <a:pPr algn="ctr" fontAlgn="ctr"/>
                      <a:endParaRPr lang="en-US" sz="600" b="1" i="0" u="none" strike="noStrike">
                        <a:solidFill>
                          <a:srgbClr val="000000"/>
                        </a:solidFill>
                        <a:latin typeface="Calibri"/>
                      </a:endParaRPr>
                    </a:p>
                  </a:txBody>
                  <a:tcPr marL="3911" marR="3911" marT="3911" marB="0" anchor="ctr">
                    <a:lnL>
                      <a:noFill/>
                    </a:lnL>
                    <a:lnR>
                      <a:noFill/>
                    </a:lnR>
                    <a:lnT>
                      <a:noFill/>
                    </a:lnT>
                    <a:lnB>
                      <a:noFill/>
                    </a:lnB>
                  </a:tcPr>
                </a:tc>
                <a:tc>
                  <a:txBody>
                    <a:bodyPr/>
                    <a:lstStyle/>
                    <a:p>
                      <a:pPr algn="ctr" fontAlgn="ctr"/>
                      <a:endParaRPr lang="en-US" sz="600" b="1" i="0" u="none" strike="noStrike" dirty="0">
                        <a:solidFill>
                          <a:srgbClr val="000000"/>
                        </a:solidFill>
                        <a:latin typeface="Calibri"/>
                      </a:endParaRPr>
                    </a:p>
                  </a:txBody>
                  <a:tcPr marL="3911" marR="3911" marT="3911" marB="0" anchor="ctr">
                    <a:lnL>
                      <a:noFill/>
                    </a:lnL>
                    <a:lnR>
                      <a:noFill/>
                    </a:lnR>
                    <a:lnT>
                      <a:noFill/>
                    </a:lnT>
                    <a:lnB>
                      <a:noFill/>
                    </a:lnB>
                  </a:tcPr>
                </a:tc>
                <a:tc>
                  <a:txBody>
                    <a:bodyPr/>
                    <a:lstStyle/>
                    <a:p>
                      <a:pPr algn="ctr" fontAlgn="ctr"/>
                      <a:endParaRPr lang="en-US" sz="600" b="1" i="0" u="none" strike="noStrike">
                        <a:solidFill>
                          <a:srgbClr val="000000"/>
                        </a:solidFill>
                        <a:latin typeface="Calibri"/>
                      </a:endParaRPr>
                    </a:p>
                  </a:txBody>
                  <a:tcPr marL="3911" marR="3911" marT="3911" marB="0" anchor="ctr">
                    <a:lnL>
                      <a:noFill/>
                    </a:lnL>
                    <a:lnR w="19050" cap="flat" cmpd="sng" algn="ctr">
                      <a:solidFill>
                        <a:srgbClr val="000000"/>
                      </a:solidFill>
                      <a:prstDash val="solid"/>
                      <a:round/>
                      <a:headEnd type="none" w="med" len="med"/>
                      <a:tailEnd type="none" w="med" len="med"/>
                    </a:lnR>
                    <a:lnT>
                      <a:noFill/>
                    </a:lnT>
                    <a:lnB>
                      <a:noFill/>
                    </a:lnB>
                  </a:tcPr>
                </a:tc>
                <a:tc>
                  <a:txBody>
                    <a:bodyPr/>
                    <a:lstStyle/>
                    <a:p>
                      <a:pPr algn="ctr" rtl="1" fontAlgn="ctr"/>
                      <a:r>
                        <a:rPr lang="fa-IR" sz="1600" b="1" i="0" u="none" strike="noStrike" dirty="0">
                          <a:solidFill>
                            <a:srgbClr val="FFFFFF"/>
                          </a:solidFill>
                          <a:latin typeface="Calibri"/>
                        </a:rPr>
                        <a:t>تعین استراتژی</a:t>
                      </a:r>
                    </a:p>
                  </a:txBody>
                  <a:tcPr marL="3911" marR="3911" marT="3911"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0000"/>
                    </a:solidFill>
                  </a:tcPr>
                </a:tc>
                <a:tc>
                  <a:txBody>
                    <a:bodyPr/>
                    <a:lstStyle/>
                    <a:p>
                      <a:pPr algn="ctr" fontAlgn="ctr"/>
                      <a:endParaRPr lang="en-US" sz="600" b="1" i="0" u="none" strike="noStrike">
                        <a:solidFill>
                          <a:srgbClr val="000000"/>
                        </a:solidFill>
                        <a:latin typeface="Calibri"/>
                      </a:endParaRPr>
                    </a:p>
                  </a:txBody>
                  <a:tcPr marL="3911" marR="3911" marT="3911" marB="0" anchor="ctr">
                    <a:lnL w="190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600" b="1" i="0" u="none" strike="noStrike">
                        <a:solidFill>
                          <a:srgbClr val="000000"/>
                        </a:solidFill>
                        <a:latin typeface="Calibri"/>
                      </a:endParaRPr>
                    </a:p>
                  </a:txBody>
                  <a:tcPr marL="3911" marR="3911" marT="3911" marB="0" anchor="ctr">
                    <a:lnL>
                      <a:noFill/>
                    </a:lnL>
                    <a:lnR>
                      <a:noFill/>
                    </a:lnR>
                    <a:lnT>
                      <a:noFill/>
                    </a:lnT>
                    <a:lnB>
                      <a:noFill/>
                    </a:lnB>
                  </a:tcPr>
                </a:tc>
                <a:tc>
                  <a:txBody>
                    <a:bodyPr/>
                    <a:lstStyle/>
                    <a:p>
                      <a:pPr algn="ctr" fontAlgn="ctr"/>
                      <a:endParaRPr lang="en-US" sz="600" b="1" i="0" u="none" strike="noStrike">
                        <a:solidFill>
                          <a:srgbClr val="000000"/>
                        </a:solidFill>
                        <a:latin typeface="Calibri"/>
                      </a:endParaRPr>
                    </a:p>
                  </a:txBody>
                  <a:tcPr marL="3911" marR="3911" marT="3911" marB="0" anchor="ctr">
                    <a:lnL>
                      <a:noFill/>
                    </a:lnL>
                    <a:lnR>
                      <a:noFill/>
                    </a:lnR>
                    <a:lnT>
                      <a:noFill/>
                    </a:lnT>
                    <a:lnB>
                      <a:noFill/>
                    </a:lnB>
                  </a:tcPr>
                </a:tc>
                <a:tc>
                  <a:txBody>
                    <a:bodyPr/>
                    <a:lstStyle/>
                    <a:p>
                      <a:pPr algn="ctr" fontAlgn="ctr"/>
                      <a:r>
                        <a:rPr lang="en-US" sz="600" b="1" i="0" u="none" strike="noStrike">
                          <a:solidFill>
                            <a:srgbClr val="000000"/>
                          </a:solidFill>
                          <a:latin typeface="Calibri"/>
                        </a:rPr>
                        <a:t> </a:t>
                      </a:r>
                    </a:p>
                  </a:txBody>
                  <a:tcPr marL="3911" marR="3911" marT="3911" marB="0" anchor="ctr">
                    <a:lnL>
                      <a:noFill/>
                    </a:lnL>
                    <a:lnR w="190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0001"/>
                  </a:ext>
                </a:extLst>
              </a:tr>
              <a:tr h="205647">
                <a:tc>
                  <a:txBody>
                    <a:bodyPr/>
                    <a:lstStyle/>
                    <a:p>
                      <a:pPr algn="ctr" fontAlgn="ctr"/>
                      <a:r>
                        <a:rPr lang="en-US" sz="600" b="1" i="0" u="none" strike="noStrike">
                          <a:solidFill>
                            <a:srgbClr val="000000"/>
                          </a:solidFill>
                          <a:latin typeface="Calibri"/>
                        </a:rPr>
                        <a:t> </a:t>
                      </a:r>
                    </a:p>
                  </a:txBody>
                  <a:tcPr marL="3911" marR="3911" marT="3911" marB="0" anchor="ctr">
                    <a:lnL w="190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600" b="1" i="0" u="none" strike="noStrike">
                        <a:solidFill>
                          <a:srgbClr val="000000"/>
                        </a:solidFill>
                        <a:latin typeface="Calibri"/>
                      </a:endParaRPr>
                    </a:p>
                  </a:txBody>
                  <a:tcPr marL="3911" marR="3911" marT="3911" marB="0" anchor="ctr">
                    <a:lnL>
                      <a:noFill/>
                    </a:lnL>
                    <a:lnR>
                      <a:noFill/>
                    </a:lnR>
                    <a:lnT>
                      <a:noFill/>
                    </a:lnT>
                    <a:lnB>
                      <a:noFill/>
                    </a:lnB>
                  </a:tcPr>
                </a:tc>
                <a:tc>
                  <a:txBody>
                    <a:bodyPr/>
                    <a:lstStyle/>
                    <a:p>
                      <a:pPr algn="ctr" fontAlgn="ctr"/>
                      <a:endParaRPr lang="en-US" sz="600" b="1" i="0" u="none" strike="noStrike">
                        <a:solidFill>
                          <a:srgbClr val="000000"/>
                        </a:solidFill>
                        <a:latin typeface="Calibri"/>
                      </a:endParaRPr>
                    </a:p>
                  </a:txBody>
                  <a:tcPr marL="3911" marR="3911" marT="3911" marB="0" anchor="ctr">
                    <a:lnL>
                      <a:noFill/>
                    </a:lnL>
                    <a:lnR>
                      <a:noFill/>
                    </a:lnR>
                    <a:lnT>
                      <a:noFill/>
                    </a:lnT>
                    <a:lnB>
                      <a:noFill/>
                    </a:lnB>
                  </a:tcPr>
                </a:tc>
                <a:tc>
                  <a:txBody>
                    <a:bodyPr/>
                    <a:lstStyle/>
                    <a:p>
                      <a:pPr algn="ctr" fontAlgn="ctr"/>
                      <a:endParaRPr lang="en-US" sz="600" b="1" i="0" u="none" strike="noStrike">
                        <a:solidFill>
                          <a:srgbClr val="000000"/>
                        </a:solidFill>
                        <a:latin typeface="Calibri"/>
                      </a:endParaRPr>
                    </a:p>
                  </a:txBody>
                  <a:tcPr marL="3911" marR="3911" marT="3911" marB="0" anchor="ctr">
                    <a:lnL>
                      <a:noFill/>
                    </a:lnL>
                    <a:lnR>
                      <a:noFill/>
                    </a:lnR>
                    <a:lnT>
                      <a:noFill/>
                    </a:lnT>
                    <a:lnB>
                      <a:noFill/>
                    </a:lnB>
                  </a:tcPr>
                </a:tc>
                <a:tc>
                  <a:txBody>
                    <a:bodyPr/>
                    <a:lstStyle/>
                    <a:p>
                      <a:pPr algn="ctr" fontAlgn="ctr"/>
                      <a:endParaRPr lang="en-US" sz="600" b="1" i="0" u="none" strike="noStrike">
                        <a:solidFill>
                          <a:srgbClr val="000000"/>
                        </a:solidFill>
                        <a:latin typeface="Calibri"/>
                      </a:endParaRPr>
                    </a:p>
                  </a:txBody>
                  <a:tcPr marL="3911" marR="3911" marT="3911" marB="0" anchor="ctr">
                    <a:lnL>
                      <a:noFill/>
                    </a:lnL>
                    <a:lnR>
                      <a:noFill/>
                    </a:lnR>
                    <a:lnT>
                      <a:noFill/>
                    </a:lnT>
                    <a:lnB>
                      <a:noFill/>
                    </a:lnB>
                  </a:tcPr>
                </a:tc>
                <a:tc>
                  <a:txBody>
                    <a:bodyPr/>
                    <a:lstStyle/>
                    <a:p>
                      <a:pPr algn="ctr" fontAlgn="ctr"/>
                      <a:endParaRPr lang="en-US" sz="600" b="1" i="0" u="none" strike="noStrike">
                        <a:solidFill>
                          <a:srgbClr val="000000"/>
                        </a:solidFill>
                        <a:latin typeface="Calibri"/>
                      </a:endParaRPr>
                    </a:p>
                  </a:txBody>
                  <a:tcPr marL="3911" marR="3911" marT="3911" marB="0" anchor="ctr">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fontAlgn="ctr"/>
                      <a:endParaRPr lang="en-US" sz="600" b="1" i="0" u="none" strike="noStrike">
                        <a:solidFill>
                          <a:srgbClr val="000000"/>
                        </a:solidFill>
                        <a:latin typeface="Calibri"/>
                      </a:endParaRPr>
                    </a:p>
                  </a:txBody>
                  <a:tcPr marL="3911" marR="3911" marT="3911" marB="0" anchor="ctr">
                    <a:lnL>
                      <a:noFill/>
                    </a:lnL>
                    <a:lnR>
                      <a:noFill/>
                    </a:lnR>
                    <a:lnT>
                      <a:noFill/>
                    </a:lnT>
                    <a:lnB>
                      <a:noFill/>
                    </a:lnB>
                  </a:tcPr>
                </a:tc>
                <a:tc>
                  <a:txBody>
                    <a:bodyPr/>
                    <a:lstStyle/>
                    <a:p>
                      <a:pPr algn="ctr" fontAlgn="ctr"/>
                      <a:endParaRPr lang="en-US" sz="600" b="1" i="0" u="none" strike="noStrike">
                        <a:solidFill>
                          <a:srgbClr val="000000"/>
                        </a:solidFill>
                        <a:latin typeface="Calibri"/>
                      </a:endParaRPr>
                    </a:p>
                  </a:txBody>
                  <a:tcPr marL="3911" marR="3911" marT="3911" marB="0" anchor="ctr">
                    <a:lnL>
                      <a:noFill/>
                    </a:lnL>
                    <a:lnR>
                      <a:noFill/>
                    </a:lnR>
                    <a:lnT>
                      <a:noFill/>
                    </a:lnT>
                    <a:lnB>
                      <a:noFill/>
                    </a:lnB>
                  </a:tcPr>
                </a:tc>
                <a:tc>
                  <a:txBody>
                    <a:bodyPr/>
                    <a:lstStyle/>
                    <a:p>
                      <a:pPr algn="ctr" fontAlgn="ctr"/>
                      <a:endParaRPr lang="en-US" sz="600" b="1" i="0" u="none" strike="noStrike">
                        <a:solidFill>
                          <a:srgbClr val="000000"/>
                        </a:solidFill>
                        <a:latin typeface="Calibri"/>
                      </a:endParaRPr>
                    </a:p>
                  </a:txBody>
                  <a:tcPr marL="3911" marR="3911" marT="3911" marB="0" anchor="ctr">
                    <a:lnL>
                      <a:noFill/>
                    </a:lnL>
                    <a:lnR>
                      <a:noFill/>
                    </a:lnR>
                    <a:lnT>
                      <a:noFill/>
                    </a:lnT>
                    <a:lnB>
                      <a:noFill/>
                    </a:lnB>
                  </a:tcPr>
                </a:tc>
                <a:tc>
                  <a:txBody>
                    <a:bodyPr/>
                    <a:lstStyle/>
                    <a:p>
                      <a:pPr algn="ctr" fontAlgn="ctr"/>
                      <a:r>
                        <a:rPr lang="en-US" sz="600" b="1" i="0" u="none" strike="noStrike">
                          <a:solidFill>
                            <a:srgbClr val="000000"/>
                          </a:solidFill>
                          <a:latin typeface="Calibri"/>
                        </a:rPr>
                        <a:t> </a:t>
                      </a:r>
                    </a:p>
                  </a:txBody>
                  <a:tcPr marL="3911" marR="3911" marT="3911" marB="0" anchor="ctr">
                    <a:lnL>
                      <a:noFill/>
                    </a:lnL>
                    <a:lnR w="190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0002"/>
                  </a:ext>
                </a:extLst>
              </a:tr>
              <a:tr h="228497">
                <a:tc>
                  <a:txBody>
                    <a:bodyPr/>
                    <a:lstStyle/>
                    <a:p>
                      <a:pPr algn="ctr" fontAlgn="ctr"/>
                      <a:r>
                        <a:rPr lang="en-US" sz="600" b="1" i="0" u="none" strike="noStrike">
                          <a:solidFill>
                            <a:srgbClr val="000000"/>
                          </a:solidFill>
                          <a:latin typeface="Calibri"/>
                        </a:rPr>
                        <a:t> </a:t>
                      </a:r>
                    </a:p>
                  </a:txBody>
                  <a:tcPr marL="3911" marR="3911" marT="3911" marB="0" anchor="ctr">
                    <a:lnL w="190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600" b="1" i="0" u="none" strike="noStrike">
                        <a:solidFill>
                          <a:srgbClr val="000000"/>
                        </a:solidFill>
                        <a:latin typeface="Calibri"/>
                      </a:endParaRPr>
                    </a:p>
                  </a:txBody>
                  <a:tcPr marL="3911" marR="3911" marT="3911" marB="0" anchor="ctr">
                    <a:lnL>
                      <a:noFill/>
                    </a:lnL>
                    <a:lnR>
                      <a:noFill/>
                    </a:lnR>
                    <a:lnT>
                      <a:noFill/>
                    </a:lnT>
                    <a:lnB>
                      <a:noFill/>
                    </a:lnB>
                  </a:tcPr>
                </a:tc>
                <a:tc>
                  <a:txBody>
                    <a:bodyPr/>
                    <a:lstStyle/>
                    <a:p>
                      <a:pPr algn="ctr" fontAlgn="ctr"/>
                      <a:endParaRPr lang="en-US" sz="600" b="1" i="0" u="none" strike="noStrike">
                        <a:solidFill>
                          <a:srgbClr val="000000"/>
                        </a:solidFill>
                        <a:latin typeface="Calibri"/>
                      </a:endParaRPr>
                    </a:p>
                  </a:txBody>
                  <a:tcPr marL="3911" marR="3911" marT="3911" marB="0" anchor="ctr">
                    <a:lnL>
                      <a:noFill/>
                    </a:lnL>
                    <a:lnR>
                      <a:noFill/>
                    </a:lnR>
                    <a:lnT>
                      <a:noFill/>
                    </a:lnT>
                    <a:lnB>
                      <a:noFill/>
                    </a:lnB>
                  </a:tcPr>
                </a:tc>
                <a:tc>
                  <a:txBody>
                    <a:bodyPr/>
                    <a:lstStyle/>
                    <a:p>
                      <a:pPr algn="ctr" fontAlgn="ctr"/>
                      <a:endParaRPr lang="en-US" sz="600" b="1" i="0" u="none" strike="noStrike">
                        <a:solidFill>
                          <a:srgbClr val="000000"/>
                        </a:solidFill>
                        <a:latin typeface="Calibri"/>
                      </a:endParaRPr>
                    </a:p>
                  </a:txBody>
                  <a:tcPr marL="3911" marR="3911" marT="3911" marB="0" anchor="ctr">
                    <a:lnL>
                      <a:noFill/>
                    </a:lnL>
                    <a:lnR>
                      <a:noFill/>
                    </a:lnR>
                    <a:lnT>
                      <a:noFill/>
                    </a:lnT>
                    <a:lnB>
                      <a:noFill/>
                    </a:lnB>
                  </a:tcPr>
                </a:tc>
                <a:tc>
                  <a:txBody>
                    <a:bodyPr/>
                    <a:lstStyle/>
                    <a:p>
                      <a:pPr algn="ctr" fontAlgn="ctr"/>
                      <a:endParaRPr lang="en-US" sz="600" b="1" i="0" u="none" strike="noStrike">
                        <a:solidFill>
                          <a:srgbClr val="000000"/>
                        </a:solidFill>
                        <a:latin typeface="Calibri"/>
                      </a:endParaRPr>
                    </a:p>
                  </a:txBody>
                  <a:tcPr marL="3911" marR="3911" marT="3911" marB="0" anchor="ctr">
                    <a:lnL>
                      <a:noFill/>
                    </a:lnL>
                    <a:lnR w="19050" cap="flat" cmpd="sng" algn="ctr">
                      <a:solidFill>
                        <a:srgbClr val="000000"/>
                      </a:solidFill>
                      <a:prstDash val="solid"/>
                      <a:round/>
                      <a:headEnd type="none" w="med" len="med"/>
                      <a:tailEnd type="none" w="med" len="med"/>
                    </a:lnR>
                    <a:lnT>
                      <a:noFill/>
                    </a:lnT>
                    <a:lnB>
                      <a:noFill/>
                    </a:lnB>
                  </a:tcPr>
                </a:tc>
                <a:tc>
                  <a:txBody>
                    <a:bodyPr/>
                    <a:lstStyle/>
                    <a:p>
                      <a:pPr algn="ctr" rtl="1" fontAlgn="ctr"/>
                      <a:r>
                        <a:rPr lang="fa-IR" sz="1100" b="1" i="0" u="none" strike="noStrike" dirty="0">
                          <a:solidFill>
                            <a:srgbClr val="000000"/>
                          </a:solidFill>
                          <a:latin typeface="Calibri"/>
                        </a:rPr>
                        <a:t>برنامه بلند مدت </a:t>
                      </a:r>
                    </a:p>
                  </a:txBody>
                  <a:tcPr marL="3911" marR="3911" marT="3911"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fontAlgn="ctr"/>
                      <a:endParaRPr lang="en-US" sz="600" b="1" i="0" u="none" strike="noStrike">
                        <a:solidFill>
                          <a:srgbClr val="000000"/>
                        </a:solidFill>
                        <a:latin typeface="Calibri"/>
                      </a:endParaRPr>
                    </a:p>
                  </a:txBody>
                  <a:tcPr marL="3911" marR="3911" marT="3911" marB="0" anchor="ctr">
                    <a:lnL w="190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600" b="1" i="0" u="none" strike="noStrike">
                        <a:solidFill>
                          <a:srgbClr val="000000"/>
                        </a:solidFill>
                        <a:latin typeface="Calibri"/>
                      </a:endParaRPr>
                    </a:p>
                  </a:txBody>
                  <a:tcPr marL="3911" marR="3911" marT="3911" marB="0" anchor="ctr">
                    <a:lnL>
                      <a:noFill/>
                    </a:lnL>
                    <a:lnR>
                      <a:noFill/>
                    </a:lnR>
                    <a:lnT>
                      <a:noFill/>
                    </a:lnT>
                    <a:lnB>
                      <a:noFill/>
                    </a:lnB>
                  </a:tcPr>
                </a:tc>
                <a:tc>
                  <a:txBody>
                    <a:bodyPr/>
                    <a:lstStyle/>
                    <a:p>
                      <a:pPr algn="ctr" fontAlgn="ctr"/>
                      <a:endParaRPr lang="en-US" sz="600" b="1" i="0" u="none" strike="noStrike">
                        <a:solidFill>
                          <a:srgbClr val="000000"/>
                        </a:solidFill>
                        <a:latin typeface="Calibri"/>
                      </a:endParaRPr>
                    </a:p>
                  </a:txBody>
                  <a:tcPr marL="3911" marR="3911" marT="3911" marB="0" anchor="ctr">
                    <a:lnL>
                      <a:noFill/>
                    </a:lnL>
                    <a:lnR>
                      <a:noFill/>
                    </a:lnR>
                    <a:lnT>
                      <a:noFill/>
                    </a:lnT>
                    <a:lnB>
                      <a:noFill/>
                    </a:lnB>
                  </a:tcPr>
                </a:tc>
                <a:tc>
                  <a:txBody>
                    <a:bodyPr/>
                    <a:lstStyle/>
                    <a:p>
                      <a:pPr algn="ctr" fontAlgn="ctr"/>
                      <a:r>
                        <a:rPr lang="en-US" sz="600" b="1" i="0" u="none" strike="noStrike">
                          <a:solidFill>
                            <a:srgbClr val="000000"/>
                          </a:solidFill>
                          <a:latin typeface="Calibri"/>
                        </a:rPr>
                        <a:t> </a:t>
                      </a:r>
                    </a:p>
                  </a:txBody>
                  <a:tcPr marL="3911" marR="3911" marT="3911" marB="0" anchor="ctr">
                    <a:lnL>
                      <a:noFill/>
                    </a:lnL>
                    <a:lnR w="190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0003"/>
                  </a:ext>
                </a:extLst>
              </a:tr>
              <a:tr h="205647">
                <a:tc>
                  <a:txBody>
                    <a:bodyPr/>
                    <a:lstStyle/>
                    <a:p>
                      <a:pPr algn="ctr" fontAlgn="ctr"/>
                      <a:r>
                        <a:rPr lang="en-US" sz="600" b="1" i="0" u="none" strike="noStrike">
                          <a:solidFill>
                            <a:srgbClr val="000000"/>
                          </a:solidFill>
                          <a:latin typeface="Calibri"/>
                        </a:rPr>
                        <a:t> </a:t>
                      </a:r>
                    </a:p>
                  </a:txBody>
                  <a:tcPr marL="3911" marR="3911" marT="3911" marB="0" anchor="ctr">
                    <a:lnL w="190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600" b="1" i="0" u="none" strike="noStrike">
                        <a:solidFill>
                          <a:srgbClr val="000000"/>
                        </a:solidFill>
                        <a:latin typeface="Calibri"/>
                      </a:endParaRPr>
                    </a:p>
                  </a:txBody>
                  <a:tcPr marL="3911" marR="3911" marT="3911" marB="0" anchor="ctr">
                    <a:lnL>
                      <a:noFill/>
                    </a:lnL>
                    <a:lnR>
                      <a:noFill/>
                    </a:lnR>
                    <a:lnT>
                      <a:noFill/>
                    </a:lnT>
                    <a:lnB>
                      <a:noFill/>
                    </a:lnB>
                  </a:tcPr>
                </a:tc>
                <a:tc>
                  <a:txBody>
                    <a:bodyPr/>
                    <a:lstStyle/>
                    <a:p>
                      <a:pPr algn="ctr" fontAlgn="ctr"/>
                      <a:endParaRPr lang="en-US" sz="600" b="1" i="0" u="none" strike="noStrike">
                        <a:solidFill>
                          <a:srgbClr val="000000"/>
                        </a:solidFill>
                        <a:latin typeface="Calibri"/>
                      </a:endParaRPr>
                    </a:p>
                  </a:txBody>
                  <a:tcPr marL="3911" marR="3911" marT="3911" marB="0" anchor="ctr">
                    <a:lnL>
                      <a:noFill/>
                    </a:lnL>
                    <a:lnR>
                      <a:noFill/>
                    </a:lnR>
                    <a:lnT>
                      <a:noFill/>
                    </a:lnT>
                    <a:lnB>
                      <a:noFill/>
                    </a:lnB>
                  </a:tcPr>
                </a:tc>
                <a:tc>
                  <a:txBody>
                    <a:bodyPr/>
                    <a:lstStyle/>
                    <a:p>
                      <a:pPr algn="ctr" fontAlgn="ctr"/>
                      <a:endParaRPr lang="en-US" sz="600" b="1" i="0" u="none" strike="noStrike">
                        <a:solidFill>
                          <a:srgbClr val="000000"/>
                        </a:solidFill>
                        <a:latin typeface="Calibri"/>
                      </a:endParaRPr>
                    </a:p>
                  </a:txBody>
                  <a:tcPr marL="3911" marR="3911" marT="3911" marB="0" anchor="ctr">
                    <a:lnL>
                      <a:noFill/>
                    </a:lnL>
                    <a:lnR>
                      <a:noFill/>
                    </a:lnR>
                    <a:lnT>
                      <a:noFill/>
                    </a:lnT>
                    <a:lnB>
                      <a:noFill/>
                    </a:lnB>
                  </a:tcPr>
                </a:tc>
                <a:tc>
                  <a:txBody>
                    <a:bodyPr/>
                    <a:lstStyle/>
                    <a:p>
                      <a:pPr algn="ctr" fontAlgn="ctr"/>
                      <a:endParaRPr lang="en-US" sz="600" b="1" i="0" u="none" strike="noStrike">
                        <a:solidFill>
                          <a:srgbClr val="000000"/>
                        </a:solidFill>
                        <a:latin typeface="Calibri"/>
                      </a:endParaRPr>
                    </a:p>
                  </a:txBody>
                  <a:tcPr marL="3911" marR="3911" marT="3911" marB="0" anchor="ctr">
                    <a:lnL>
                      <a:noFill/>
                    </a:lnL>
                    <a:lnR>
                      <a:noFill/>
                    </a:lnR>
                    <a:lnT>
                      <a:noFill/>
                    </a:lnT>
                    <a:lnB>
                      <a:noFill/>
                    </a:lnB>
                  </a:tcPr>
                </a:tc>
                <a:tc>
                  <a:txBody>
                    <a:bodyPr/>
                    <a:lstStyle/>
                    <a:p>
                      <a:pPr algn="ctr" fontAlgn="ctr"/>
                      <a:endParaRPr lang="en-US" sz="600" b="1" i="0" u="none" strike="noStrike">
                        <a:solidFill>
                          <a:srgbClr val="000000"/>
                        </a:solidFill>
                        <a:latin typeface="Calibri"/>
                      </a:endParaRPr>
                    </a:p>
                  </a:txBody>
                  <a:tcPr marL="3911" marR="3911" marT="3911" marB="0" anchor="ctr">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fontAlgn="ctr"/>
                      <a:endParaRPr lang="en-US" sz="600" b="1" i="0" u="none" strike="noStrike">
                        <a:solidFill>
                          <a:srgbClr val="000000"/>
                        </a:solidFill>
                        <a:latin typeface="Calibri"/>
                      </a:endParaRPr>
                    </a:p>
                  </a:txBody>
                  <a:tcPr marL="3911" marR="3911" marT="3911" marB="0" anchor="ctr">
                    <a:lnL>
                      <a:noFill/>
                    </a:lnL>
                    <a:lnR>
                      <a:noFill/>
                    </a:lnR>
                    <a:lnT>
                      <a:noFill/>
                    </a:lnT>
                    <a:lnB>
                      <a:noFill/>
                    </a:lnB>
                  </a:tcPr>
                </a:tc>
                <a:tc>
                  <a:txBody>
                    <a:bodyPr/>
                    <a:lstStyle/>
                    <a:p>
                      <a:pPr algn="ctr" fontAlgn="ctr"/>
                      <a:endParaRPr lang="en-US" sz="600" b="1" i="0" u="none" strike="noStrike">
                        <a:solidFill>
                          <a:srgbClr val="000000"/>
                        </a:solidFill>
                        <a:latin typeface="Calibri"/>
                      </a:endParaRPr>
                    </a:p>
                  </a:txBody>
                  <a:tcPr marL="3911" marR="3911" marT="3911" marB="0" anchor="ctr">
                    <a:lnL>
                      <a:noFill/>
                    </a:lnL>
                    <a:lnR>
                      <a:noFill/>
                    </a:lnR>
                    <a:lnT>
                      <a:noFill/>
                    </a:lnT>
                    <a:lnB>
                      <a:noFill/>
                    </a:lnB>
                  </a:tcPr>
                </a:tc>
                <a:tc>
                  <a:txBody>
                    <a:bodyPr/>
                    <a:lstStyle/>
                    <a:p>
                      <a:pPr algn="ctr" fontAlgn="ctr"/>
                      <a:endParaRPr lang="en-US" sz="600" b="1" i="0" u="none" strike="noStrike">
                        <a:solidFill>
                          <a:srgbClr val="000000"/>
                        </a:solidFill>
                        <a:latin typeface="Calibri"/>
                      </a:endParaRPr>
                    </a:p>
                  </a:txBody>
                  <a:tcPr marL="3911" marR="3911" marT="3911" marB="0" anchor="ctr">
                    <a:lnL>
                      <a:noFill/>
                    </a:lnL>
                    <a:lnR>
                      <a:noFill/>
                    </a:lnR>
                    <a:lnT>
                      <a:noFill/>
                    </a:lnT>
                    <a:lnB>
                      <a:noFill/>
                    </a:lnB>
                  </a:tcPr>
                </a:tc>
                <a:tc>
                  <a:txBody>
                    <a:bodyPr/>
                    <a:lstStyle/>
                    <a:p>
                      <a:pPr algn="ctr" fontAlgn="ctr"/>
                      <a:r>
                        <a:rPr lang="en-US" sz="600" b="1" i="0" u="none" strike="noStrike">
                          <a:solidFill>
                            <a:srgbClr val="000000"/>
                          </a:solidFill>
                          <a:latin typeface="Calibri"/>
                        </a:rPr>
                        <a:t> </a:t>
                      </a:r>
                    </a:p>
                  </a:txBody>
                  <a:tcPr marL="3911" marR="3911" marT="3911" marB="0" anchor="ctr">
                    <a:lnL>
                      <a:noFill/>
                    </a:lnL>
                    <a:lnR w="190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0004"/>
                  </a:ext>
                </a:extLst>
              </a:tr>
              <a:tr h="243730">
                <a:tc>
                  <a:txBody>
                    <a:bodyPr/>
                    <a:lstStyle/>
                    <a:p>
                      <a:pPr algn="ctr" fontAlgn="ctr"/>
                      <a:r>
                        <a:rPr lang="en-US" sz="600" b="1" i="0" u="none" strike="noStrike">
                          <a:solidFill>
                            <a:srgbClr val="000000"/>
                          </a:solidFill>
                          <a:latin typeface="Calibri"/>
                        </a:rPr>
                        <a:t> </a:t>
                      </a:r>
                    </a:p>
                  </a:txBody>
                  <a:tcPr marL="3911" marR="3911" marT="3911" marB="0" anchor="ctr">
                    <a:lnL w="190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600" b="1" i="0" u="none" strike="noStrike" dirty="0">
                        <a:solidFill>
                          <a:srgbClr val="000000"/>
                        </a:solidFill>
                        <a:latin typeface="Calibri"/>
                      </a:endParaRPr>
                    </a:p>
                  </a:txBody>
                  <a:tcPr marL="3911" marR="3911" marT="3911" marB="0" anchor="ctr">
                    <a:lnL>
                      <a:noFill/>
                    </a:lnL>
                    <a:lnR>
                      <a:noFill/>
                    </a:lnR>
                    <a:lnT>
                      <a:noFill/>
                    </a:lnT>
                    <a:lnB>
                      <a:noFill/>
                    </a:lnB>
                  </a:tcPr>
                </a:tc>
                <a:tc>
                  <a:txBody>
                    <a:bodyPr/>
                    <a:lstStyle/>
                    <a:p>
                      <a:pPr algn="ctr" fontAlgn="ctr"/>
                      <a:endParaRPr lang="en-US" sz="600" b="1" i="0" u="none" strike="noStrike">
                        <a:solidFill>
                          <a:srgbClr val="000000"/>
                        </a:solidFill>
                        <a:latin typeface="Calibri"/>
                      </a:endParaRPr>
                    </a:p>
                  </a:txBody>
                  <a:tcPr marL="3911" marR="3911" marT="3911" marB="0" anchor="ctr">
                    <a:lnL>
                      <a:noFill/>
                    </a:lnL>
                    <a:lnR>
                      <a:noFill/>
                    </a:lnR>
                    <a:lnT>
                      <a:noFill/>
                    </a:lnT>
                    <a:lnB>
                      <a:noFill/>
                    </a:lnB>
                  </a:tcPr>
                </a:tc>
                <a:tc>
                  <a:txBody>
                    <a:bodyPr/>
                    <a:lstStyle/>
                    <a:p>
                      <a:pPr algn="ctr" fontAlgn="ctr"/>
                      <a:endParaRPr lang="en-US" sz="600" b="1" i="0" u="none" strike="noStrike" dirty="0">
                        <a:solidFill>
                          <a:srgbClr val="000000"/>
                        </a:solidFill>
                        <a:latin typeface="Calibri"/>
                      </a:endParaRPr>
                    </a:p>
                  </a:txBody>
                  <a:tcPr marL="3911" marR="3911" marT="3911" marB="0" anchor="ctr">
                    <a:lnL>
                      <a:noFill/>
                    </a:lnL>
                    <a:lnR>
                      <a:noFill/>
                    </a:lnR>
                    <a:lnT>
                      <a:noFill/>
                    </a:lnT>
                    <a:lnB>
                      <a:noFill/>
                    </a:lnB>
                  </a:tcPr>
                </a:tc>
                <a:tc>
                  <a:txBody>
                    <a:bodyPr/>
                    <a:lstStyle/>
                    <a:p>
                      <a:pPr algn="ctr" fontAlgn="ctr"/>
                      <a:endParaRPr lang="en-US" sz="600" b="1" i="0" u="none" strike="noStrike" dirty="0">
                        <a:solidFill>
                          <a:srgbClr val="000000"/>
                        </a:solidFill>
                        <a:latin typeface="Calibri"/>
                      </a:endParaRPr>
                    </a:p>
                  </a:txBody>
                  <a:tcPr marL="3911" marR="3911" marT="3911" marB="0" anchor="ctr">
                    <a:lnL>
                      <a:noFill/>
                    </a:lnL>
                    <a:lnR w="19050" cap="flat" cmpd="sng" algn="ctr">
                      <a:solidFill>
                        <a:srgbClr val="000000"/>
                      </a:solidFill>
                      <a:prstDash val="solid"/>
                      <a:round/>
                      <a:headEnd type="none" w="med" len="med"/>
                      <a:tailEnd type="none" w="med" len="med"/>
                    </a:lnR>
                    <a:lnT>
                      <a:noFill/>
                    </a:lnT>
                    <a:lnB>
                      <a:noFill/>
                    </a:lnB>
                  </a:tcPr>
                </a:tc>
                <a:tc>
                  <a:txBody>
                    <a:bodyPr/>
                    <a:lstStyle/>
                    <a:p>
                      <a:pPr algn="ctr" rtl="1" fontAlgn="ctr"/>
                      <a:r>
                        <a:rPr lang="fa-IR" sz="1000" b="1" i="0" u="none" strike="noStrike" dirty="0">
                          <a:solidFill>
                            <a:srgbClr val="000000"/>
                          </a:solidFill>
                          <a:latin typeface="Calibri"/>
                        </a:rPr>
                        <a:t>برنامه کوتاه مدت </a:t>
                      </a:r>
                    </a:p>
                  </a:txBody>
                  <a:tcPr marL="3911" marR="3911" marT="3911"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fontAlgn="ctr"/>
                      <a:endParaRPr lang="en-US" sz="600" b="1" i="0" u="none" strike="noStrike">
                        <a:solidFill>
                          <a:srgbClr val="000000"/>
                        </a:solidFill>
                        <a:latin typeface="Calibri"/>
                      </a:endParaRPr>
                    </a:p>
                  </a:txBody>
                  <a:tcPr marL="3911" marR="3911" marT="3911" marB="0" anchor="ctr">
                    <a:lnL w="190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600" b="1" i="0" u="none" strike="noStrike" dirty="0">
                        <a:solidFill>
                          <a:srgbClr val="000000"/>
                        </a:solidFill>
                        <a:latin typeface="Calibri"/>
                      </a:endParaRPr>
                    </a:p>
                  </a:txBody>
                  <a:tcPr marL="3911" marR="3911" marT="3911" marB="0" anchor="ctr">
                    <a:lnL>
                      <a:noFill/>
                    </a:lnL>
                    <a:lnR>
                      <a:noFill/>
                    </a:lnR>
                    <a:lnT>
                      <a:noFill/>
                    </a:lnT>
                    <a:lnB>
                      <a:noFill/>
                    </a:lnB>
                  </a:tcPr>
                </a:tc>
                <a:tc>
                  <a:txBody>
                    <a:bodyPr/>
                    <a:lstStyle/>
                    <a:p>
                      <a:pPr algn="ctr" fontAlgn="ctr"/>
                      <a:endParaRPr lang="en-US" sz="600" b="1" i="0" u="none" strike="noStrike">
                        <a:solidFill>
                          <a:srgbClr val="000000"/>
                        </a:solidFill>
                        <a:latin typeface="Calibri"/>
                      </a:endParaRPr>
                    </a:p>
                  </a:txBody>
                  <a:tcPr marL="3911" marR="3911" marT="3911" marB="0" anchor="ctr">
                    <a:lnL>
                      <a:noFill/>
                    </a:lnL>
                    <a:lnR>
                      <a:noFill/>
                    </a:lnR>
                    <a:lnT>
                      <a:noFill/>
                    </a:lnT>
                    <a:lnB>
                      <a:noFill/>
                    </a:lnB>
                  </a:tcPr>
                </a:tc>
                <a:tc>
                  <a:txBody>
                    <a:bodyPr/>
                    <a:lstStyle/>
                    <a:p>
                      <a:pPr algn="ctr" fontAlgn="ctr"/>
                      <a:r>
                        <a:rPr lang="en-US" sz="600" b="1" i="0" u="none" strike="noStrike">
                          <a:solidFill>
                            <a:srgbClr val="000000"/>
                          </a:solidFill>
                          <a:latin typeface="Calibri"/>
                        </a:rPr>
                        <a:t> </a:t>
                      </a:r>
                    </a:p>
                  </a:txBody>
                  <a:tcPr marL="3911" marR="3911" marT="3911" marB="0" anchor="ctr">
                    <a:lnL>
                      <a:noFill/>
                    </a:lnL>
                    <a:lnR w="190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0005"/>
                  </a:ext>
                </a:extLst>
              </a:tr>
              <a:tr h="205647">
                <a:tc>
                  <a:txBody>
                    <a:bodyPr/>
                    <a:lstStyle/>
                    <a:p>
                      <a:pPr algn="ctr" fontAlgn="ctr"/>
                      <a:r>
                        <a:rPr lang="en-US" sz="600" b="1" i="0" u="none" strike="noStrike">
                          <a:solidFill>
                            <a:srgbClr val="000000"/>
                          </a:solidFill>
                          <a:latin typeface="Calibri"/>
                        </a:rPr>
                        <a:t> </a:t>
                      </a:r>
                    </a:p>
                  </a:txBody>
                  <a:tcPr marL="3911" marR="3911" marT="3911" marB="0" anchor="ctr">
                    <a:lnL w="190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600" b="1" i="0" u="none" strike="noStrike">
                        <a:solidFill>
                          <a:srgbClr val="000000"/>
                        </a:solidFill>
                        <a:latin typeface="Calibri"/>
                      </a:endParaRPr>
                    </a:p>
                  </a:txBody>
                  <a:tcPr marL="3911" marR="3911" marT="3911" marB="0" anchor="ctr">
                    <a:lnL>
                      <a:noFill/>
                    </a:lnL>
                    <a:lnR>
                      <a:noFill/>
                    </a:lnR>
                    <a:lnT>
                      <a:noFill/>
                    </a:lnT>
                    <a:lnB>
                      <a:noFill/>
                    </a:lnB>
                  </a:tcPr>
                </a:tc>
                <a:tc>
                  <a:txBody>
                    <a:bodyPr/>
                    <a:lstStyle/>
                    <a:p>
                      <a:pPr algn="ctr" fontAlgn="ctr"/>
                      <a:endParaRPr lang="en-US" sz="600" b="1" i="0" u="none" strike="noStrike">
                        <a:solidFill>
                          <a:srgbClr val="000000"/>
                        </a:solidFill>
                        <a:latin typeface="Calibri"/>
                      </a:endParaRPr>
                    </a:p>
                  </a:txBody>
                  <a:tcPr marL="3911" marR="3911" marT="3911" marB="0" anchor="ctr">
                    <a:lnL>
                      <a:noFill/>
                    </a:lnL>
                    <a:lnR>
                      <a:noFill/>
                    </a:lnR>
                    <a:lnT>
                      <a:noFill/>
                    </a:lnT>
                    <a:lnB>
                      <a:noFill/>
                    </a:lnB>
                  </a:tcPr>
                </a:tc>
                <a:tc>
                  <a:txBody>
                    <a:bodyPr/>
                    <a:lstStyle/>
                    <a:p>
                      <a:pPr algn="ctr" fontAlgn="ctr"/>
                      <a:endParaRPr lang="en-US" sz="600" b="1" i="0" u="none" strike="noStrike">
                        <a:solidFill>
                          <a:srgbClr val="000000"/>
                        </a:solidFill>
                        <a:latin typeface="Calibri"/>
                      </a:endParaRPr>
                    </a:p>
                  </a:txBody>
                  <a:tcPr marL="3911" marR="3911" marT="3911" marB="0" anchor="ctr">
                    <a:lnL>
                      <a:noFill/>
                    </a:lnL>
                    <a:lnR>
                      <a:noFill/>
                    </a:lnR>
                    <a:lnT>
                      <a:noFill/>
                    </a:lnT>
                    <a:lnB>
                      <a:noFill/>
                    </a:lnB>
                  </a:tcPr>
                </a:tc>
                <a:tc>
                  <a:txBody>
                    <a:bodyPr/>
                    <a:lstStyle/>
                    <a:p>
                      <a:pPr algn="ctr" fontAlgn="ctr"/>
                      <a:endParaRPr lang="en-US" sz="600" b="1" i="0" u="none" strike="noStrike">
                        <a:solidFill>
                          <a:srgbClr val="000000"/>
                        </a:solidFill>
                        <a:latin typeface="Calibri"/>
                      </a:endParaRPr>
                    </a:p>
                  </a:txBody>
                  <a:tcPr marL="3911" marR="3911" marT="3911" marB="0" anchor="ctr">
                    <a:lnL>
                      <a:noFill/>
                    </a:lnL>
                    <a:lnR>
                      <a:noFill/>
                    </a:lnR>
                    <a:lnT>
                      <a:noFill/>
                    </a:lnT>
                    <a:lnB>
                      <a:noFill/>
                    </a:lnB>
                  </a:tcPr>
                </a:tc>
                <a:tc>
                  <a:txBody>
                    <a:bodyPr/>
                    <a:lstStyle/>
                    <a:p>
                      <a:pPr algn="ctr" fontAlgn="ctr"/>
                      <a:endParaRPr lang="en-US" sz="600" b="1" i="0" u="none" strike="noStrike">
                        <a:solidFill>
                          <a:srgbClr val="000000"/>
                        </a:solidFill>
                        <a:latin typeface="Calibri"/>
                      </a:endParaRPr>
                    </a:p>
                  </a:txBody>
                  <a:tcPr marL="3911" marR="3911" marT="3911" marB="0" anchor="ctr">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fontAlgn="ctr"/>
                      <a:endParaRPr lang="en-US" sz="600" b="1" i="0" u="none" strike="noStrike">
                        <a:solidFill>
                          <a:srgbClr val="000000"/>
                        </a:solidFill>
                        <a:latin typeface="Calibri"/>
                      </a:endParaRPr>
                    </a:p>
                  </a:txBody>
                  <a:tcPr marL="3911" marR="3911" marT="3911" marB="0" anchor="ctr">
                    <a:lnL>
                      <a:noFill/>
                    </a:lnL>
                    <a:lnR>
                      <a:noFill/>
                    </a:lnR>
                    <a:lnT>
                      <a:noFill/>
                    </a:lnT>
                    <a:lnB>
                      <a:noFill/>
                    </a:lnB>
                  </a:tcPr>
                </a:tc>
                <a:tc>
                  <a:txBody>
                    <a:bodyPr/>
                    <a:lstStyle/>
                    <a:p>
                      <a:pPr algn="ctr" fontAlgn="ctr"/>
                      <a:endParaRPr lang="en-US" sz="600" b="1" i="0" u="none" strike="noStrike">
                        <a:solidFill>
                          <a:srgbClr val="000000"/>
                        </a:solidFill>
                        <a:latin typeface="Calibri"/>
                      </a:endParaRPr>
                    </a:p>
                  </a:txBody>
                  <a:tcPr marL="3911" marR="3911" marT="3911" marB="0" anchor="ctr">
                    <a:lnL>
                      <a:noFill/>
                    </a:lnL>
                    <a:lnR>
                      <a:noFill/>
                    </a:lnR>
                    <a:lnT>
                      <a:noFill/>
                    </a:lnT>
                    <a:lnB>
                      <a:noFill/>
                    </a:lnB>
                  </a:tcPr>
                </a:tc>
                <a:tc>
                  <a:txBody>
                    <a:bodyPr/>
                    <a:lstStyle/>
                    <a:p>
                      <a:pPr algn="ctr" fontAlgn="ctr"/>
                      <a:endParaRPr lang="en-US" sz="600" b="1" i="0" u="none" strike="noStrike">
                        <a:solidFill>
                          <a:srgbClr val="000000"/>
                        </a:solidFill>
                        <a:latin typeface="Calibri"/>
                      </a:endParaRPr>
                    </a:p>
                  </a:txBody>
                  <a:tcPr marL="3911" marR="3911" marT="3911" marB="0" anchor="ctr">
                    <a:lnL>
                      <a:noFill/>
                    </a:lnL>
                    <a:lnR>
                      <a:noFill/>
                    </a:lnR>
                    <a:lnT>
                      <a:noFill/>
                    </a:lnT>
                    <a:lnB>
                      <a:noFill/>
                    </a:lnB>
                  </a:tcPr>
                </a:tc>
                <a:tc>
                  <a:txBody>
                    <a:bodyPr/>
                    <a:lstStyle/>
                    <a:p>
                      <a:pPr algn="ctr" fontAlgn="ctr"/>
                      <a:r>
                        <a:rPr lang="en-US" sz="600" b="1" i="0" u="none" strike="noStrike">
                          <a:solidFill>
                            <a:srgbClr val="000000"/>
                          </a:solidFill>
                          <a:latin typeface="Calibri"/>
                        </a:rPr>
                        <a:t> </a:t>
                      </a:r>
                    </a:p>
                  </a:txBody>
                  <a:tcPr marL="3911" marR="3911" marT="3911" marB="0" anchor="ctr">
                    <a:lnL>
                      <a:noFill/>
                    </a:lnL>
                    <a:lnR w="190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0006"/>
                  </a:ext>
                </a:extLst>
              </a:tr>
              <a:tr h="258962">
                <a:tc>
                  <a:txBody>
                    <a:bodyPr/>
                    <a:lstStyle/>
                    <a:p>
                      <a:pPr algn="ctr" fontAlgn="ctr"/>
                      <a:r>
                        <a:rPr lang="en-US" sz="600" b="1" i="0" u="none" strike="noStrike">
                          <a:solidFill>
                            <a:srgbClr val="000000"/>
                          </a:solidFill>
                          <a:latin typeface="Calibri"/>
                        </a:rPr>
                        <a:t> </a:t>
                      </a:r>
                    </a:p>
                  </a:txBody>
                  <a:tcPr marL="3911" marR="3911" marT="3911" marB="0" anchor="ctr">
                    <a:lnL w="190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600" b="1" i="0" u="none" strike="noStrike">
                        <a:solidFill>
                          <a:srgbClr val="000000"/>
                        </a:solidFill>
                        <a:latin typeface="Calibri"/>
                      </a:endParaRPr>
                    </a:p>
                  </a:txBody>
                  <a:tcPr marL="3911" marR="3911" marT="3911" marB="0" anchor="ctr">
                    <a:lnL>
                      <a:noFill/>
                    </a:lnL>
                    <a:lnR>
                      <a:noFill/>
                    </a:lnR>
                    <a:lnT>
                      <a:noFill/>
                    </a:lnT>
                    <a:lnB>
                      <a:noFill/>
                    </a:lnB>
                  </a:tcPr>
                </a:tc>
                <a:tc>
                  <a:txBody>
                    <a:bodyPr/>
                    <a:lstStyle/>
                    <a:p>
                      <a:pPr algn="ctr" fontAlgn="ctr"/>
                      <a:endParaRPr lang="en-US" sz="600" b="1" i="0" u="none" strike="noStrike">
                        <a:solidFill>
                          <a:srgbClr val="000000"/>
                        </a:solidFill>
                        <a:latin typeface="Calibri"/>
                      </a:endParaRPr>
                    </a:p>
                  </a:txBody>
                  <a:tcPr marL="3911" marR="3911" marT="3911" marB="0" anchor="ctr">
                    <a:lnL>
                      <a:noFill/>
                    </a:lnL>
                    <a:lnR>
                      <a:noFill/>
                    </a:lnR>
                    <a:lnT>
                      <a:noFill/>
                    </a:lnT>
                    <a:lnB>
                      <a:noFill/>
                    </a:lnB>
                  </a:tcPr>
                </a:tc>
                <a:tc>
                  <a:txBody>
                    <a:bodyPr/>
                    <a:lstStyle/>
                    <a:p>
                      <a:pPr algn="ctr" fontAlgn="ctr"/>
                      <a:endParaRPr lang="en-US" sz="600" b="1" i="0" u="none" strike="noStrike" dirty="0">
                        <a:solidFill>
                          <a:srgbClr val="000000"/>
                        </a:solidFill>
                        <a:latin typeface="Calibri"/>
                      </a:endParaRPr>
                    </a:p>
                  </a:txBody>
                  <a:tcPr marL="3911" marR="3911" marT="3911" marB="0" anchor="ctr">
                    <a:lnL>
                      <a:noFill/>
                    </a:lnL>
                    <a:lnR>
                      <a:noFill/>
                    </a:lnR>
                    <a:lnT>
                      <a:noFill/>
                    </a:lnT>
                    <a:lnB>
                      <a:noFill/>
                    </a:lnB>
                  </a:tcPr>
                </a:tc>
                <a:tc>
                  <a:txBody>
                    <a:bodyPr/>
                    <a:lstStyle/>
                    <a:p>
                      <a:pPr algn="ctr" fontAlgn="ctr"/>
                      <a:endParaRPr lang="en-US" sz="600" b="1" i="0" u="none" strike="noStrike">
                        <a:solidFill>
                          <a:srgbClr val="000000"/>
                        </a:solidFill>
                        <a:latin typeface="Calibri"/>
                      </a:endParaRPr>
                    </a:p>
                  </a:txBody>
                  <a:tcPr marL="3911" marR="3911" marT="3911" marB="0" anchor="ctr">
                    <a:lnL>
                      <a:noFill/>
                    </a:lnL>
                    <a:lnR w="19050" cap="flat" cmpd="sng" algn="ctr">
                      <a:solidFill>
                        <a:srgbClr val="000000"/>
                      </a:solidFill>
                      <a:prstDash val="solid"/>
                      <a:round/>
                      <a:headEnd type="none" w="med" len="med"/>
                      <a:tailEnd type="none" w="med" len="med"/>
                    </a:lnR>
                    <a:lnT>
                      <a:noFill/>
                    </a:lnT>
                    <a:lnB>
                      <a:noFill/>
                    </a:lnB>
                  </a:tcPr>
                </a:tc>
                <a:tc>
                  <a:txBody>
                    <a:bodyPr/>
                    <a:lstStyle/>
                    <a:p>
                      <a:pPr algn="ctr" rtl="1" fontAlgn="ctr"/>
                      <a:r>
                        <a:rPr lang="fa-IR" sz="1100" b="1" i="0" u="none" strike="noStrike" dirty="0">
                          <a:solidFill>
                            <a:srgbClr val="000000"/>
                          </a:solidFill>
                          <a:latin typeface="Calibri"/>
                        </a:rPr>
                        <a:t>پیش بینی فروش          1 ،  2</a:t>
                      </a:r>
                    </a:p>
                  </a:txBody>
                  <a:tcPr marL="3911" marR="3911" marT="3911"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ctr"/>
                      <a:endParaRPr lang="en-US" sz="600" b="1" i="0" u="none" strike="noStrike">
                        <a:solidFill>
                          <a:srgbClr val="000000"/>
                        </a:solidFill>
                        <a:latin typeface="Calibri"/>
                      </a:endParaRPr>
                    </a:p>
                  </a:txBody>
                  <a:tcPr marL="3911" marR="3911" marT="3911" marB="0" anchor="ctr">
                    <a:lnL w="190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600" b="1" i="0" u="none" strike="noStrike">
                        <a:solidFill>
                          <a:srgbClr val="000000"/>
                        </a:solidFill>
                        <a:latin typeface="Calibri"/>
                      </a:endParaRPr>
                    </a:p>
                  </a:txBody>
                  <a:tcPr marL="3911" marR="3911" marT="3911" marB="0" anchor="ctr">
                    <a:lnL>
                      <a:noFill/>
                    </a:lnL>
                    <a:lnR>
                      <a:noFill/>
                    </a:lnR>
                    <a:lnT>
                      <a:noFill/>
                    </a:lnT>
                    <a:lnB>
                      <a:noFill/>
                    </a:lnB>
                  </a:tcPr>
                </a:tc>
                <a:tc>
                  <a:txBody>
                    <a:bodyPr/>
                    <a:lstStyle/>
                    <a:p>
                      <a:pPr algn="ctr" fontAlgn="ctr"/>
                      <a:endParaRPr lang="en-US" sz="600" b="1" i="0" u="none" strike="noStrike">
                        <a:solidFill>
                          <a:srgbClr val="000000"/>
                        </a:solidFill>
                        <a:latin typeface="Calibri"/>
                      </a:endParaRPr>
                    </a:p>
                  </a:txBody>
                  <a:tcPr marL="3911" marR="3911" marT="3911" marB="0" anchor="ctr">
                    <a:lnL>
                      <a:noFill/>
                    </a:lnL>
                    <a:lnR>
                      <a:noFill/>
                    </a:lnR>
                    <a:lnT>
                      <a:noFill/>
                    </a:lnT>
                    <a:lnB>
                      <a:noFill/>
                    </a:lnB>
                  </a:tcPr>
                </a:tc>
                <a:tc>
                  <a:txBody>
                    <a:bodyPr/>
                    <a:lstStyle/>
                    <a:p>
                      <a:pPr algn="ctr" fontAlgn="ctr"/>
                      <a:r>
                        <a:rPr lang="en-US" sz="600" b="1" i="0" u="none" strike="noStrike">
                          <a:solidFill>
                            <a:srgbClr val="000000"/>
                          </a:solidFill>
                          <a:latin typeface="Calibri"/>
                        </a:rPr>
                        <a:t> </a:t>
                      </a:r>
                    </a:p>
                  </a:txBody>
                  <a:tcPr marL="3911" marR="3911" marT="3911" marB="0" anchor="ctr">
                    <a:lnL>
                      <a:noFill/>
                    </a:lnL>
                    <a:lnR w="190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0007"/>
                  </a:ext>
                </a:extLst>
              </a:tr>
              <a:tr h="205647">
                <a:tc>
                  <a:txBody>
                    <a:bodyPr/>
                    <a:lstStyle/>
                    <a:p>
                      <a:pPr algn="ctr" fontAlgn="ctr"/>
                      <a:r>
                        <a:rPr lang="en-US" sz="600" b="1" i="0" u="none" strike="noStrike">
                          <a:solidFill>
                            <a:srgbClr val="000000"/>
                          </a:solidFill>
                          <a:latin typeface="Calibri"/>
                        </a:rPr>
                        <a:t> </a:t>
                      </a:r>
                    </a:p>
                  </a:txBody>
                  <a:tcPr marL="3911" marR="3911" marT="3911" marB="0" anchor="ctr">
                    <a:lnL w="190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600" b="1" i="0" u="none" strike="noStrike">
                        <a:solidFill>
                          <a:srgbClr val="000000"/>
                        </a:solidFill>
                        <a:latin typeface="Calibri"/>
                      </a:endParaRPr>
                    </a:p>
                  </a:txBody>
                  <a:tcPr marL="3911" marR="3911" marT="3911" marB="0" anchor="ctr">
                    <a:lnL>
                      <a:noFill/>
                    </a:lnL>
                    <a:lnR>
                      <a:noFill/>
                    </a:lnR>
                    <a:lnT>
                      <a:noFill/>
                    </a:lnT>
                    <a:lnB>
                      <a:noFill/>
                    </a:lnB>
                  </a:tcPr>
                </a:tc>
                <a:tc>
                  <a:txBody>
                    <a:bodyPr/>
                    <a:lstStyle/>
                    <a:p>
                      <a:pPr algn="ctr" fontAlgn="ctr"/>
                      <a:endParaRPr lang="en-US" sz="600" b="1" i="0" u="none" strike="noStrike">
                        <a:solidFill>
                          <a:srgbClr val="000000"/>
                        </a:solidFill>
                        <a:latin typeface="Calibri"/>
                      </a:endParaRPr>
                    </a:p>
                  </a:txBody>
                  <a:tcPr marL="3911" marR="3911" marT="3911" marB="0" anchor="ctr">
                    <a:lnL>
                      <a:noFill/>
                    </a:lnL>
                    <a:lnR>
                      <a:noFill/>
                    </a:lnR>
                    <a:lnT>
                      <a:noFill/>
                    </a:lnT>
                    <a:lnB>
                      <a:noFill/>
                    </a:lnB>
                  </a:tcPr>
                </a:tc>
                <a:tc>
                  <a:txBody>
                    <a:bodyPr/>
                    <a:lstStyle/>
                    <a:p>
                      <a:pPr algn="ctr" fontAlgn="ctr"/>
                      <a:endParaRPr lang="en-US" sz="600" b="1" i="0" u="none" strike="noStrike" dirty="0">
                        <a:solidFill>
                          <a:srgbClr val="000000"/>
                        </a:solidFill>
                        <a:latin typeface="Calibri"/>
                      </a:endParaRPr>
                    </a:p>
                  </a:txBody>
                  <a:tcPr marL="3911" marR="3911" marT="3911" marB="0" anchor="ctr">
                    <a:lnL>
                      <a:noFill/>
                    </a:lnL>
                    <a:lnR>
                      <a:noFill/>
                    </a:lnR>
                    <a:lnT>
                      <a:noFill/>
                    </a:lnT>
                    <a:lnB>
                      <a:noFill/>
                    </a:lnB>
                  </a:tcPr>
                </a:tc>
                <a:tc>
                  <a:txBody>
                    <a:bodyPr/>
                    <a:lstStyle/>
                    <a:p>
                      <a:pPr algn="ctr" fontAlgn="ctr"/>
                      <a:endParaRPr lang="en-US" sz="600" b="1" i="0" u="none" strike="noStrike">
                        <a:solidFill>
                          <a:srgbClr val="000000"/>
                        </a:solidFill>
                        <a:latin typeface="Calibri"/>
                      </a:endParaRPr>
                    </a:p>
                  </a:txBody>
                  <a:tcPr marL="3911" marR="3911" marT="3911" marB="0" anchor="ctr">
                    <a:lnL>
                      <a:noFill/>
                    </a:lnL>
                    <a:lnR>
                      <a:noFill/>
                    </a:lnR>
                    <a:lnT>
                      <a:noFill/>
                    </a:lnT>
                    <a:lnB>
                      <a:noFill/>
                    </a:lnB>
                  </a:tcPr>
                </a:tc>
                <a:tc>
                  <a:txBody>
                    <a:bodyPr/>
                    <a:lstStyle/>
                    <a:p>
                      <a:pPr algn="ctr" fontAlgn="ctr"/>
                      <a:endParaRPr lang="en-US" sz="600" b="1" i="0" u="none" strike="noStrike">
                        <a:solidFill>
                          <a:srgbClr val="000000"/>
                        </a:solidFill>
                        <a:latin typeface="Calibri"/>
                      </a:endParaRPr>
                    </a:p>
                  </a:txBody>
                  <a:tcPr marL="3911" marR="3911" marT="3911" marB="0" anchor="ctr">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fontAlgn="ctr"/>
                      <a:endParaRPr lang="en-US" sz="600" b="1" i="0" u="none" strike="noStrike">
                        <a:solidFill>
                          <a:srgbClr val="000000"/>
                        </a:solidFill>
                        <a:latin typeface="Calibri"/>
                      </a:endParaRPr>
                    </a:p>
                  </a:txBody>
                  <a:tcPr marL="3911" marR="3911" marT="3911" marB="0" anchor="ctr">
                    <a:lnL>
                      <a:noFill/>
                    </a:lnL>
                    <a:lnR>
                      <a:noFill/>
                    </a:lnR>
                    <a:lnT>
                      <a:noFill/>
                    </a:lnT>
                    <a:lnB>
                      <a:noFill/>
                    </a:lnB>
                  </a:tcPr>
                </a:tc>
                <a:tc>
                  <a:txBody>
                    <a:bodyPr/>
                    <a:lstStyle/>
                    <a:p>
                      <a:pPr algn="ctr" fontAlgn="ctr"/>
                      <a:endParaRPr lang="en-US" sz="600" b="1" i="0" u="none" strike="noStrike">
                        <a:solidFill>
                          <a:srgbClr val="000000"/>
                        </a:solidFill>
                        <a:latin typeface="Calibri"/>
                      </a:endParaRPr>
                    </a:p>
                  </a:txBody>
                  <a:tcPr marL="3911" marR="3911" marT="3911" marB="0" anchor="ctr">
                    <a:lnL>
                      <a:noFill/>
                    </a:lnL>
                    <a:lnR>
                      <a:noFill/>
                    </a:lnR>
                    <a:lnT>
                      <a:noFill/>
                    </a:lnT>
                    <a:lnB w="19050" cap="flat" cmpd="sng" algn="ctr">
                      <a:solidFill>
                        <a:srgbClr val="000000"/>
                      </a:solidFill>
                      <a:prstDash val="solid"/>
                      <a:round/>
                      <a:headEnd type="none" w="med" len="med"/>
                      <a:tailEnd type="none" w="med" len="med"/>
                    </a:lnB>
                  </a:tcPr>
                </a:tc>
                <a:tc>
                  <a:txBody>
                    <a:bodyPr/>
                    <a:lstStyle/>
                    <a:p>
                      <a:pPr algn="ctr" fontAlgn="ctr"/>
                      <a:endParaRPr lang="en-US" sz="600" b="1" i="0" u="none" strike="noStrike">
                        <a:solidFill>
                          <a:srgbClr val="000000"/>
                        </a:solidFill>
                        <a:latin typeface="Calibri"/>
                      </a:endParaRPr>
                    </a:p>
                  </a:txBody>
                  <a:tcPr marL="3911" marR="3911" marT="3911" marB="0" anchor="ctr">
                    <a:lnL>
                      <a:noFill/>
                    </a:lnL>
                    <a:lnR>
                      <a:noFill/>
                    </a:lnR>
                    <a:lnT>
                      <a:noFill/>
                    </a:lnT>
                    <a:lnB>
                      <a:noFill/>
                    </a:lnB>
                  </a:tcPr>
                </a:tc>
                <a:tc>
                  <a:txBody>
                    <a:bodyPr/>
                    <a:lstStyle/>
                    <a:p>
                      <a:pPr algn="ctr" fontAlgn="ctr"/>
                      <a:r>
                        <a:rPr lang="en-US" sz="600" b="1" i="0" u="none" strike="noStrike">
                          <a:solidFill>
                            <a:srgbClr val="000000"/>
                          </a:solidFill>
                          <a:latin typeface="Calibri"/>
                        </a:rPr>
                        <a:t> </a:t>
                      </a:r>
                    </a:p>
                  </a:txBody>
                  <a:tcPr marL="3911" marR="3911" marT="3911" marB="0" anchor="ctr">
                    <a:lnL>
                      <a:noFill/>
                    </a:lnL>
                    <a:lnR w="190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0008"/>
                  </a:ext>
                </a:extLst>
              </a:tr>
              <a:tr h="205647">
                <a:tc>
                  <a:txBody>
                    <a:bodyPr/>
                    <a:lstStyle/>
                    <a:p>
                      <a:pPr algn="ctr" fontAlgn="ctr"/>
                      <a:r>
                        <a:rPr lang="en-US" sz="600" b="1" i="0" u="none" strike="noStrike">
                          <a:solidFill>
                            <a:srgbClr val="000000"/>
                          </a:solidFill>
                          <a:latin typeface="Calibri"/>
                        </a:rPr>
                        <a:t> </a:t>
                      </a:r>
                    </a:p>
                  </a:txBody>
                  <a:tcPr marL="3911" marR="3911" marT="3911" marB="0" anchor="ctr">
                    <a:lnL w="190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600" b="1" i="0" u="none" strike="noStrike">
                        <a:solidFill>
                          <a:srgbClr val="000000"/>
                        </a:solidFill>
                        <a:latin typeface="Calibri"/>
                      </a:endParaRPr>
                    </a:p>
                  </a:txBody>
                  <a:tcPr marL="3911" marR="3911" marT="3911" marB="0" anchor="ctr">
                    <a:lnL>
                      <a:noFill/>
                    </a:lnL>
                    <a:lnR>
                      <a:noFill/>
                    </a:lnR>
                    <a:lnT>
                      <a:noFill/>
                    </a:lnT>
                    <a:lnB>
                      <a:noFill/>
                    </a:lnB>
                  </a:tcPr>
                </a:tc>
                <a:tc>
                  <a:txBody>
                    <a:bodyPr/>
                    <a:lstStyle/>
                    <a:p>
                      <a:pPr algn="ctr" fontAlgn="ctr"/>
                      <a:endParaRPr lang="en-US" sz="600" b="1" i="0" u="none" strike="noStrike">
                        <a:solidFill>
                          <a:srgbClr val="000000"/>
                        </a:solidFill>
                        <a:latin typeface="Calibri"/>
                      </a:endParaRPr>
                    </a:p>
                  </a:txBody>
                  <a:tcPr marL="3911" marR="3911" marT="3911" marB="0" anchor="ctr">
                    <a:lnL>
                      <a:noFill/>
                    </a:lnL>
                    <a:lnR>
                      <a:noFill/>
                    </a:lnR>
                    <a:lnT>
                      <a:noFill/>
                    </a:lnT>
                    <a:lnB>
                      <a:noFill/>
                    </a:lnB>
                  </a:tcPr>
                </a:tc>
                <a:tc>
                  <a:txBody>
                    <a:bodyPr/>
                    <a:lstStyle/>
                    <a:p>
                      <a:pPr algn="ctr" fontAlgn="ctr"/>
                      <a:endParaRPr lang="en-US" sz="600" b="1" i="0" u="none" strike="noStrike">
                        <a:solidFill>
                          <a:srgbClr val="000000"/>
                        </a:solidFill>
                        <a:latin typeface="Calibri"/>
                      </a:endParaRPr>
                    </a:p>
                  </a:txBody>
                  <a:tcPr marL="3911" marR="3911" marT="3911" marB="0" anchor="ctr">
                    <a:lnL>
                      <a:noFill/>
                    </a:lnL>
                    <a:lnR>
                      <a:noFill/>
                    </a:lnR>
                    <a:lnT>
                      <a:noFill/>
                    </a:lnT>
                    <a:lnB>
                      <a:noFill/>
                    </a:lnB>
                  </a:tcPr>
                </a:tc>
                <a:tc>
                  <a:txBody>
                    <a:bodyPr/>
                    <a:lstStyle/>
                    <a:p>
                      <a:pPr algn="ctr" fontAlgn="ctr"/>
                      <a:endParaRPr lang="en-US" sz="600" b="1" i="0" u="none" strike="noStrike">
                        <a:solidFill>
                          <a:srgbClr val="000000"/>
                        </a:solidFill>
                        <a:latin typeface="Calibri"/>
                      </a:endParaRPr>
                    </a:p>
                  </a:txBody>
                  <a:tcPr marL="3911" marR="3911" marT="3911" marB="0" anchor="ctr">
                    <a:lnL>
                      <a:noFill/>
                    </a:lnL>
                    <a:lnR w="19050" cap="flat" cmpd="sng" algn="ctr">
                      <a:solidFill>
                        <a:srgbClr val="000000"/>
                      </a:solidFill>
                      <a:prstDash val="solid"/>
                      <a:round/>
                      <a:headEnd type="none" w="med" len="med"/>
                      <a:tailEnd type="none" w="med" len="med"/>
                    </a:lnR>
                    <a:lnT>
                      <a:noFill/>
                    </a:lnT>
                    <a:lnB>
                      <a:noFill/>
                    </a:lnB>
                  </a:tcPr>
                </a:tc>
                <a:tc>
                  <a:txBody>
                    <a:bodyPr/>
                    <a:lstStyle/>
                    <a:p>
                      <a:pPr algn="ctr" rtl="1" fontAlgn="ctr"/>
                      <a:r>
                        <a:rPr lang="fa-IR" sz="1200" b="1" i="0" u="none" strike="noStrike" dirty="0">
                          <a:solidFill>
                            <a:srgbClr val="000000"/>
                          </a:solidFill>
                          <a:latin typeface="Calibri"/>
                        </a:rPr>
                        <a:t>پیش بینی تولید </a:t>
                      </a:r>
                    </a:p>
                  </a:txBody>
                  <a:tcPr marL="3911" marR="3911" marT="3911"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fontAlgn="ctr"/>
                      <a:endParaRPr lang="en-US" sz="600" b="1" i="0" u="none" strike="noStrike">
                        <a:solidFill>
                          <a:srgbClr val="000000"/>
                        </a:solidFill>
                        <a:latin typeface="Calibri"/>
                      </a:endParaRPr>
                    </a:p>
                  </a:txBody>
                  <a:tcPr marL="3911" marR="3911" marT="3911"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tcPr>
                </a:tc>
                <a:tc>
                  <a:txBody>
                    <a:bodyPr/>
                    <a:lstStyle/>
                    <a:p>
                      <a:pPr algn="ctr" rtl="1" fontAlgn="ctr"/>
                      <a:r>
                        <a:rPr lang="fa-IR" sz="900" b="1" i="0" u="none" strike="noStrike" dirty="0">
                          <a:solidFill>
                            <a:srgbClr val="000000"/>
                          </a:solidFill>
                          <a:latin typeface="Calibri"/>
                        </a:rPr>
                        <a:t>براود ذخیره محصول نهایی  3</a:t>
                      </a:r>
                    </a:p>
                  </a:txBody>
                  <a:tcPr marL="3911" marR="3911" marT="3911"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92D050"/>
                    </a:solidFill>
                  </a:tcPr>
                </a:tc>
                <a:tc>
                  <a:txBody>
                    <a:bodyPr/>
                    <a:lstStyle/>
                    <a:p>
                      <a:pPr algn="ctr" fontAlgn="ctr"/>
                      <a:endParaRPr lang="en-US" sz="600" b="1" i="0" u="none" strike="noStrike">
                        <a:solidFill>
                          <a:srgbClr val="000000"/>
                        </a:solidFill>
                        <a:latin typeface="Calibri"/>
                      </a:endParaRPr>
                    </a:p>
                  </a:txBody>
                  <a:tcPr marL="3911" marR="3911" marT="3911" marB="0" anchor="ctr">
                    <a:lnL w="190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600" b="1" i="0" u="none" strike="noStrike">
                          <a:solidFill>
                            <a:srgbClr val="000000"/>
                          </a:solidFill>
                          <a:latin typeface="Calibri"/>
                        </a:rPr>
                        <a:t> </a:t>
                      </a:r>
                    </a:p>
                  </a:txBody>
                  <a:tcPr marL="3911" marR="3911" marT="3911" marB="0" anchor="ctr">
                    <a:lnL>
                      <a:noFill/>
                    </a:lnL>
                    <a:lnR w="190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0009"/>
                  </a:ext>
                </a:extLst>
              </a:tr>
              <a:tr h="205647">
                <a:tc>
                  <a:txBody>
                    <a:bodyPr/>
                    <a:lstStyle/>
                    <a:p>
                      <a:pPr algn="ctr" fontAlgn="ctr"/>
                      <a:r>
                        <a:rPr lang="en-US" sz="600" b="1" i="0" u="none" strike="noStrike">
                          <a:solidFill>
                            <a:srgbClr val="000000"/>
                          </a:solidFill>
                          <a:latin typeface="Calibri"/>
                        </a:rPr>
                        <a:t> </a:t>
                      </a:r>
                    </a:p>
                  </a:txBody>
                  <a:tcPr marL="3911" marR="3911" marT="3911" marB="0" anchor="ctr">
                    <a:lnL w="190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600" b="1" i="0" u="none" strike="noStrike">
                        <a:solidFill>
                          <a:srgbClr val="000000"/>
                        </a:solidFill>
                        <a:latin typeface="Calibri"/>
                      </a:endParaRPr>
                    </a:p>
                  </a:txBody>
                  <a:tcPr marL="3911" marR="3911" marT="3911" marB="0" anchor="ctr">
                    <a:lnL>
                      <a:noFill/>
                    </a:lnL>
                    <a:lnR>
                      <a:noFill/>
                    </a:lnR>
                    <a:lnT>
                      <a:noFill/>
                    </a:lnT>
                    <a:lnB>
                      <a:noFill/>
                    </a:lnB>
                  </a:tcPr>
                </a:tc>
                <a:tc>
                  <a:txBody>
                    <a:bodyPr/>
                    <a:lstStyle/>
                    <a:p>
                      <a:pPr algn="ctr" fontAlgn="ctr"/>
                      <a:endParaRPr lang="en-US" sz="600" b="1" i="0" u="none" strike="noStrike">
                        <a:solidFill>
                          <a:srgbClr val="000000"/>
                        </a:solidFill>
                        <a:latin typeface="Calibri"/>
                      </a:endParaRPr>
                    </a:p>
                  </a:txBody>
                  <a:tcPr marL="3911" marR="3911" marT="3911" marB="0" anchor="ctr">
                    <a:lnL>
                      <a:noFill/>
                    </a:lnL>
                    <a:lnR>
                      <a:noFill/>
                    </a:lnR>
                    <a:lnT>
                      <a:noFill/>
                    </a:lnT>
                    <a:lnB>
                      <a:noFill/>
                    </a:lnB>
                  </a:tcPr>
                </a:tc>
                <a:tc>
                  <a:txBody>
                    <a:bodyPr/>
                    <a:lstStyle/>
                    <a:p>
                      <a:pPr algn="ctr" fontAlgn="ctr"/>
                      <a:endParaRPr lang="en-US" sz="600" b="1" i="0" u="none" strike="noStrike" dirty="0">
                        <a:solidFill>
                          <a:srgbClr val="000000"/>
                        </a:solidFill>
                        <a:latin typeface="Calibri"/>
                      </a:endParaRPr>
                    </a:p>
                  </a:txBody>
                  <a:tcPr marL="3911" marR="3911" marT="3911" marB="0" anchor="ctr">
                    <a:lnL>
                      <a:noFill/>
                    </a:lnL>
                    <a:lnR>
                      <a:noFill/>
                    </a:lnR>
                    <a:lnT>
                      <a:noFill/>
                    </a:lnT>
                    <a:lnB>
                      <a:noFill/>
                    </a:lnB>
                  </a:tcPr>
                </a:tc>
                <a:tc>
                  <a:txBody>
                    <a:bodyPr/>
                    <a:lstStyle/>
                    <a:p>
                      <a:pPr algn="ctr" fontAlgn="ctr"/>
                      <a:endParaRPr lang="en-US" sz="600" b="1" i="0" u="none" strike="noStrike">
                        <a:solidFill>
                          <a:srgbClr val="000000"/>
                        </a:solidFill>
                        <a:latin typeface="Calibri"/>
                      </a:endParaRPr>
                    </a:p>
                  </a:txBody>
                  <a:tcPr marL="3911" marR="3911" marT="3911" marB="0" anchor="ctr">
                    <a:lnL>
                      <a:noFill/>
                    </a:lnL>
                    <a:lnR>
                      <a:noFill/>
                    </a:lnR>
                    <a:lnT>
                      <a:noFill/>
                    </a:lnT>
                    <a:lnB>
                      <a:noFill/>
                    </a:lnB>
                  </a:tcPr>
                </a:tc>
                <a:tc>
                  <a:txBody>
                    <a:bodyPr/>
                    <a:lstStyle/>
                    <a:p>
                      <a:pPr algn="ctr" fontAlgn="ctr"/>
                      <a:endParaRPr lang="en-US" sz="600" b="1" i="0" u="none" strike="noStrike">
                        <a:solidFill>
                          <a:srgbClr val="000000"/>
                        </a:solidFill>
                        <a:latin typeface="Calibri"/>
                      </a:endParaRPr>
                    </a:p>
                  </a:txBody>
                  <a:tcPr marL="3911" marR="3911" marT="3911" marB="0" anchor="ctr">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fontAlgn="ctr"/>
                      <a:endParaRPr lang="en-US" sz="600" b="1" i="0" u="none" strike="noStrike">
                        <a:solidFill>
                          <a:srgbClr val="000000"/>
                        </a:solidFill>
                        <a:latin typeface="Calibri"/>
                      </a:endParaRPr>
                    </a:p>
                  </a:txBody>
                  <a:tcPr marL="3911" marR="3911" marT="3911" marB="0" anchor="ctr">
                    <a:lnL>
                      <a:noFill/>
                    </a:lnL>
                    <a:lnR>
                      <a:noFill/>
                    </a:lnR>
                    <a:lnT>
                      <a:noFill/>
                    </a:lnT>
                    <a:lnB>
                      <a:noFill/>
                    </a:lnB>
                  </a:tcPr>
                </a:tc>
                <a:tc>
                  <a:txBody>
                    <a:bodyPr/>
                    <a:lstStyle/>
                    <a:p>
                      <a:pPr algn="ctr" fontAlgn="ctr"/>
                      <a:endParaRPr lang="en-US" sz="600" b="1" i="0" u="none" strike="noStrike">
                        <a:solidFill>
                          <a:srgbClr val="000000"/>
                        </a:solidFill>
                        <a:latin typeface="Calibri"/>
                      </a:endParaRPr>
                    </a:p>
                  </a:txBody>
                  <a:tcPr marL="3911" marR="3911" marT="3911" marB="0" anchor="ctr">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fontAlgn="ctr"/>
                      <a:endParaRPr lang="en-US" sz="600" b="1" i="0" u="none" strike="noStrike">
                        <a:solidFill>
                          <a:srgbClr val="000000"/>
                        </a:solidFill>
                        <a:latin typeface="Calibri"/>
                      </a:endParaRPr>
                    </a:p>
                  </a:txBody>
                  <a:tcPr marL="3911" marR="3911" marT="3911" marB="0" anchor="ctr">
                    <a:lnL>
                      <a:noFill/>
                    </a:lnL>
                    <a:lnR>
                      <a:noFill/>
                    </a:lnR>
                    <a:lnT>
                      <a:noFill/>
                    </a:lnT>
                    <a:lnB>
                      <a:noFill/>
                    </a:lnB>
                  </a:tcPr>
                </a:tc>
                <a:tc>
                  <a:txBody>
                    <a:bodyPr/>
                    <a:lstStyle/>
                    <a:p>
                      <a:pPr algn="ctr" fontAlgn="ctr"/>
                      <a:r>
                        <a:rPr lang="en-US" sz="600" b="1" i="0" u="none" strike="noStrike">
                          <a:solidFill>
                            <a:srgbClr val="000000"/>
                          </a:solidFill>
                          <a:latin typeface="Calibri"/>
                        </a:rPr>
                        <a:t> </a:t>
                      </a:r>
                    </a:p>
                  </a:txBody>
                  <a:tcPr marL="3911" marR="3911" marT="3911" marB="0" anchor="ctr">
                    <a:lnL>
                      <a:noFill/>
                    </a:lnL>
                    <a:lnR w="190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0010"/>
                  </a:ext>
                </a:extLst>
              </a:tr>
              <a:tr h="220880">
                <a:tc>
                  <a:txBody>
                    <a:bodyPr/>
                    <a:lstStyle/>
                    <a:p>
                      <a:pPr algn="ctr" fontAlgn="ctr"/>
                      <a:r>
                        <a:rPr lang="en-US" sz="600" b="1" i="0" u="none" strike="noStrike">
                          <a:solidFill>
                            <a:srgbClr val="000000"/>
                          </a:solidFill>
                          <a:latin typeface="Calibri"/>
                        </a:rPr>
                        <a:t> </a:t>
                      </a:r>
                    </a:p>
                  </a:txBody>
                  <a:tcPr marL="3911" marR="3911" marT="3911" marB="0" anchor="ctr">
                    <a:lnL w="190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600" b="1" i="0" u="none" strike="noStrike">
                        <a:solidFill>
                          <a:srgbClr val="000000"/>
                        </a:solidFill>
                        <a:latin typeface="Calibri"/>
                      </a:endParaRPr>
                    </a:p>
                  </a:txBody>
                  <a:tcPr marL="3911" marR="3911" marT="3911" marB="0" anchor="ctr">
                    <a:lnL>
                      <a:noFill/>
                    </a:lnL>
                    <a:lnR>
                      <a:noFill/>
                    </a:lnR>
                    <a:lnT>
                      <a:noFill/>
                    </a:lnT>
                    <a:lnB>
                      <a:noFill/>
                    </a:lnB>
                  </a:tcPr>
                </a:tc>
                <a:tc>
                  <a:txBody>
                    <a:bodyPr/>
                    <a:lstStyle/>
                    <a:p>
                      <a:pPr algn="ctr" fontAlgn="ctr"/>
                      <a:endParaRPr lang="en-US" sz="600" b="1" i="0" u="none" strike="noStrike">
                        <a:solidFill>
                          <a:srgbClr val="000000"/>
                        </a:solidFill>
                        <a:latin typeface="Calibri"/>
                      </a:endParaRPr>
                    </a:p>
                  </a:txBody>
                  <a:tcPr marL="3911" marR="3911" marT="3911" marB="0" anchor="ctr">
                    <a:lnL>
                      <a:noFill/>
                    </a:lnL>
                    <a:lnR>
                      <a:noFill/>
                    </a:lnR>
                    <a:lnT>
                      <a:noFill/>
                    </a:lnT>
                    <a:lnB>
                      <a:noFill/>
                    </a:lnB>
                  </a:tcPr>
                </a:tc>
                <a:tc>
                  <a:txBody>
                    <a:bodyPr/>
                    <a:lstStyle/>
                    <a:p>
                      <a:pPr algn="ctr" fontAlgn="ctr"/>
                      <a:endParaRPr lang="en-US" sz="600" b="1" i="0" u="none" strike="noStrike">
                        <a:solidFill>
                          <a:srgbClr val="000000"/>
                        </a:solidFill>
                        <a:latin typeface="Calibri"/>
                      </a:endParaRPr>
                    </a:p>
                  </a:txBody>
                  <a:tcPr marL="3911" marR="3911" marT="3911" marB="0" anchor="ctr">
                    <a:lnL>
                      <a:noFill/>
                    </a:lnL>
                    <a:lnR>
                      <a:noFill/>
                    </a:lnR>
                    <a:lnT>
                      <a:noFill/>
                    </a:lnT>
                    <a:lnB>
                      <a:noFill/>
                    </a:lnB>
                  </a:tcPr>
                </a:tc>
                <a:tc>
                  <a:txBody>
                    <a:bodyPr/>
                    <a:lstStyle/>
                    <a:p>
                      <a:pPr algn="ctr" fontAlgn="ctr"/>
                      <a:endParaRPr lang="en-US" sz="600" b="1" i="0" u="none" strike="noStrike">
                        <a:solidFill>
                          <a:srgbClr val="000000"/>
                        </a:solidFill>
                        <a:latin typeface="Calibri"/>
                      </a:endParaRPr>
                    </a:p>
                  </a:txBody>
                  <a:tcPr marL="3911" marR="3911" marT="3911" marB="0" anchor="ctr">
                    <a:lnL>
                      <a:noFill/>
                    </a:lnL>
                    <a:lnR w="19050" cap="flat" cmpd="sng" algn="ctr">
                      <a:solidFill>
                        <a:srgbClr val="000000"/>
                      </a:solidFill>
                      <a:prstDash val="solid"/>
                      <a:round/>
                      <a:headEnd type="none" w="med" len="med"/>
                      <a:tailEnd type="none" w="med" len="med"/>
                    </a:lnR>
                    <a:lnT>
                      <a:noFill/>
                    </a:lnT>
                    <a:lnB>
                      <a:noFill/>
                    </a:lnB>
                  </a:tcPr>
                </a:tc>
                <a:tc>
                  <a:txBody>
                    <a:bodyPr/>
                    <a:lstStyle/>
                    <a:p>
                      <a:pPr algn="ctr" rtl="1" fontAlgn="ctr"/>
                      <a:r>
                        <a:rPr lang="fa-IR" sz="1000" b="1" i="0" u="none" strike="noStrike" dirty="0">
                          <a:solidFill>
                            <a:srgbClr val="000000"/>
                          </a:solidFill>
                          <a:latin typeface="Calibri"/>
                        </a:rPr>
                        <a:t>پیش بینی مواد اولیه </a:t>
                      </a:r>
                    </a:p>
                  </a:txBody>
                  <a:tcPr marL="3911" marR="3911" marT="3911"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fontAlgn="ctr"/>
                      <a:endParaRPr lang="en-US" sz="600" b="1" i="0" u="none" strike="noStrike">
                        <a:solidFill>
                          <a:srgbClr val="000000"/>
                        </a:solidFill>
                        <a:latin typeface="Calibri"/>
                      </a:endParaRPr>
                    </a:p>
                  </a:txBody>
                  <a:tcPr marL="3911" marR="3911" marT="3911"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tcPr>
                </a:tc>
                <a:tc>
                  <a:txBody>
                    <a:bodyPr/>
                    <a:lstStyle/>
                    <a:p>
                      <a:pPr algn="ctr" rtl="1" fontAlgn="ctr"/>
                      <a:r>
                        <a:rPr lang="fa-IR" sz="900" b="1" i="0" u="none" strike="noStrike" dirty="0">
                          <a:solidFill>
                            <a:srgbClr val="000000"/>
                          </a:solidFill>
                          <a:latin typeface="Calibri"/>
                        </a:rPr>
                        <a:t>براورد ذخیره مواد اولیه و بسته بندی 3</a:t>
                      </a:r>
                    </a:p>
                  </a:txBody>
                  <a:tcPr marL="3911" marR="3911" marT="3911"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92D050"/>
                    </a:solidFill>
                  </a:tcPr>
                </a:tc>
                <a:tc>
                  <a:txBody>
                    <a:bodyPr/>
                    <a:lstStyle/>
                    <a:p>
                      <a:pPr algn="ctr" fontAlgn="ctr"/>
                      <a:endParaRPr lang="en-US" sz="600" b="1" i="0" u="none" strike="noStrike">
                        <a:solidFill>
                          <a:srgbClr val="000000"/>
                        </a:solidFill>
                        <a:latin typeface="Calibri"/>
                      </a:endParaRPr>
                    </a:p>
                  </a:txBody>
                  <a:tcPr marL="3911" marR="3911" marT="3911" marB="0" anchor="ctr">
                    <a:lnL w="190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600" b="1" i="0" u="none" strike="noStrike">
                          <a:solidFill>
                            <a:srgbClr val="000000"/>
                          </a:solidFill>
                          <a:latin typeface="Calibri"/>
                        </a:rPr>
                        <a:t> </a:t>
                      </a:r>
                    </a:p>
                  </a:txBody>
                  <a:tcPr marL="3911" marR="3911" marT="3911" marB="0" anchor="ctr">
                    <a:lnL>
                      <a:noFill/>
                    </a:lnL>
                    <a:lnR w="190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0011"/>
                  </a:ext>
                </a:extLst>
              </a:tr>
              <a:tr h="205647">
                <a:tc>
                  <a:txBody>
                    <a:bodyPr/>
                    <a:lstStyle/>
                    <a:p>
                      <a:pPr algn="ctr" fontAlgn="ctr"/>
                      <a:r>
                        <a:rPr lang="en-US" sz="600" b="1" i="0" u="none" strike="noStrike">
                          <a:solidFill>
                            <a:srgbClr val="000000"/>
                          </a:solidFill>
                          <a:latin typeface="Calibri"/>
                        </a:rPr>
                        <a:t> </a:t>
                      </a:r>
                    </a:p>
                  </a:txBody>
                  <a:tcPr marL="3911" marR="3911" marT="3911" marB="0" anchor="ctr">
                    <a:lnL w="190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600" b="1" i="0" u="none" strike="noStrike">
                        <a:solidFill>
                          <a:srgbClr val="000000"/>
                        </a:solidFill>
                        <a:latin typeface="Calibri"/>
                      </a:endParaRPr>
                    </a:p>
                  </a:txBody>
                  <a:tcPr marL="3911" marR="3911" marT="3911" marB="0" anchor="ctr">
                    <a:lnL>
                      <a:noFill/>
                    </a:lnL>
                    <a:lnR>
                      <a:noFill/>
                    </a:lnR>
                    <a:lnT>
                      <a:noFill/>
                    </a:lnT>
                    <a:lnB w="19050" cap="flat" cmpd="sng" algn="ctr">
                      <a:solidFill>
                        <a:srgbClr val="000000"/>
                      </a:solidFill>
                      <a:prstDash val="solid"/>
                      <a:round/>
                      <a:headEnd type="none" w="med" len="med"/>
                      <a:tailEnd type="none" w="med" len="med"/>
                    </a:lnB>
                  </a:tcPr>
                </a:tc>
                <a:tc>
                  <a:txBody>
                    <a:bodyPr/>
                    <a:lstStyle/>
                    <a:p>
                      <a:pPr algn="ctr" fontAlgn="ctr"/>
                      <a:endParaRPr lang="en-US" sz="600" b="1" i="0" u="none" strike="noStrike">
                        <a:solidFill>
                          <a:srgbClr val="000000"/>
                        </a:solidFill>
                        <a:latin typeface="Calibri"/>
                      </a:endParaRPr>
                    </a:p>
                  </a:txBody>
                  <a:tcPr marL="3911" marR="3911" marT="3911" marB="0" anchor="ctr">
                    <a:lnL>
                      <a:noFill/>
                    </a:lnL>
                    <a:lnR>
                      <a:noFill/>
                    </a:lnR>
                    <a:lnT>
                      <a:noFill/>
                    </a:lnT>
                    <a:lnB>
                      <a:noFill/>
                    </a:lnB>
                  </a:tcPr>
                </a:tc>
                <a:tc>
                  <a:txBody>
                    <a:bodyPr/>
                    <a:lstStyle/>
                    <a:p>
                      <a:pPr algn="ctr" fontAlgn="ctr"/>
                      <a:endParaRPr lang="en-US" sz="600" b="1" i="0" u="none" strike="noStrike">
                        <a:solidFill>
                          <a:srgbClr val="000000"/>
                        </a:solidFill>
                        <a:latin typeface="Calibri"/>
                      </a:endParaRPr>
                    </a:p>
                  </a:txBody>
                  <a:tcPr marL="3911" marR="3911" marT="3911" marB="0" anchor="ctr">
                    <a:lnL>
                      <a:noFill/>
                    </a:lnL>
                    <a:lnR>
                      <a:noFill/>
                    </a:lnR>
                    <a:lnT>
                      <a:noFill/>
                    </a:lnT>
                    <a:lnB w="19050" cap="flat" cmpd="sng" algn="ctr">
                      <a:solidFill>
                        <a:srgbClr val="000000"/>
                      </a:solidFill>
                      <a:prstDash val="solid"/>
                      <a:round/>
                      <a:headEnd type="none" w="med" len="med"/>
                      <a:tailEnd type="none" w="med" len="med"/>
                    </a:lnB>
                  </a:tcPr>
                </a:tc>
                <a:tc>
                  <a:txBody>
                    <a:bodyPr/>
                    <a:lstStyle/>
                    <a:p>
                      <a:pPr algn="ctr" fontAlgn="ctr"/>
                      <a:endParaRPr lang="en-US" sz="600" b="1" i="0" u="none" strike="noStrike">
                        <a:solidFill>
                          <a:srgbClr val="000000"/>
                        </a:solidFill>
                        <a:latin typeface="Calibri"/>
                      </a:endParaRPr>
                    </a:p>
                  </a:txBody>
                  <a:tcPr marL="3911" marR="3911" marT="3911" marB="0" anchor="ctr">
                    <a:lnL>
                      <a:noFill/>
                    </a:lnL>
                    <a:lnR>
                      <a:noFill/>
                    </a:lnR>
                    <a:lnT>
                      <a:noFill/>
                    </a:lnT>
                    <a:lnB>
                      <a:noFill/>
                    </a:lnB>
                  </a:tcPr>
                </a:tc>
                <a:tc>
                  <a:txBody>
                    <a:bodyPr/>
                    <a:lstStyle/>
                    <a:p>
                      <a:pPr algn="ctr" fontAlgn="ctr"/>
                      <a:endParaRPr lang="en-US" sz="600" b="1" i="0" u="none" strike="noStrike">
                        <a:solidFill>
                          <a:srgbClr val="000000"/>
                        </a:solidFill>
                        <a:latin typeface="Calibri"/>
                      </a:endParaRPr>
                    </a:p>
                  </a:txBody>
                  <a:tcPr marL="3911" marR="3911" marT="3911" marB="0" anchor="ctr">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fontAlgn="ctr"/>
                      <a:endParaRPr lang="en-US" sz="600" b="1" i="0" u="none" strike="noStrike">
                        <a:solidFill>
                          <a:srgbClr val="000000"/>
                        </a:solidFill>
                        <a:latin typeface="Calibri"/>
                      </a:endParaRPr>
                    </a:p>
                  </a:txBody>
                  <a:tcPr marL="3911" marR="3911" marT="3911" marB="0" anchor="ctr">
                    <a:lnL>
                      <a:noFill/>
                    </a:lnL>
                    <a:lnR>
                      <a:noFill/>
                    </a:lnR>
                    <a:lnT>
                      <a:noFill/>
                    </a:lnT>
                    <a:lnB>
                      <a:noFill/>
                    </a:lnB>
                  </a:tcPr>
                </a:tc>
                <a:tc>
                  <a:txBody>
                    <a:bodyPr/>
                    <a:lstStyle/>
                    <a:p>
                      <a:pPr algn="ctr" fontAlgn="ctr"/>
                      <a:endParaRPr lang="en-US" sz="600" b="1" i="0" u="none" strike="noStrike">
                        <a:solidFill>
                          <a:srgbClr val="000000"/>
                        </a:solidFill>
                        <a:latin typeface="Calibri"/>
                      </a:endParaRPr>
                    </a:p>
                  </a:txBody>
                  <a:tcPr marL="3911" marR="3911" marT="3911" marB="0" anchor="ctr">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fontAlgn="ctr"/>
                      <a:endParaRPr lang="en-US" sz="600" b="1" i="0" u="none" strike="noStrike">
                        <a:solidFill>
                          <a:srgbClr val="000000"/>
                        </a:solidFill>
                        <a:latin typeface="Calibri"/>
                      </a:endParaRPr>
                    </a:p>
                  </a:txBody>
                  <a:tcPr marL="3911" marR="3911" marT="3911" marB="0" anchor="ctr">
                    <a:lnL>
                      <a:noFill/>
                    </a:lnL>
                    <a:lnR>
                      <a:noFill/>
                    </a:lnR>
                    <a:lnT>
                      <a:noFill/>
                    </a:lnT>
                    <a:lnB>
                      <a:noFill/>
                    </a:lnB>
                  </a:tcPr>
                </a:tc>
                <a:tc>
                  <a:txBody>
                    <a:bodyPr/>
                    <a:lstStyle/>
                    <a:p>
                      <a:pPr algn="ctr" fontAlgn="ctr"/>
                      <a:r>
                        <a:rPr lang="en-US" sz="600" b="1" i="0" u="none" strike="noStrike">
                          <a:solidFill>
                            <a:srgbClr val="000000"/>
                          </a:solidFill>
                          <a:latin typeface="Calibri"/>
                        </a:rPr>
                        <a:t> </a:t>
                      </a:r>
                    </a:p>
                  </a:txBody>
                  <a:tcPr marL="3911" marR="3911" marT="3911" marB="0" anchor="ctr">
                    <a:lnL>
                      <a:noFill/>
                    </a:lnL>
                    <a:lnR w="190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0012"/>
                  </a:ext>
                </a:extLst>
              </a:tr>
              <a:tr h="274195">
                <a:tc>
                  <a:txBody>
                    <a:bodyPr/>
                    <a:lstStyle/>
                    <a:p>
                      <a:pPr algn="ctr" fontAlgn="ctr"/>
                      <a:r>
                        <a:rPr lang="en-US" sz="600" b="1" i="0" u="none" strike="noStrike">
                          <a:solidFill>
                            <a:srgbClr val="000000"/>
                          </a:solidFill>
                          <a:latin typeface="Calibri"/>
                        </a:rPr>
                        <a:t> </a:t>
                      </a:r>
                    </a:p>
                  </a:txBody>
                  <a:tcPr marL="3911" marR="3911" marT="3911"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tcPr>
                </a:tc>
                <a:tc>
                  <a:txBody>
                    <a:bodyPr/>
                    <a:lstStyle/>
                    <a:p>
                      <a:pPr algn="ctr" rtl="1" fontAlgn="ctr"/>
                      <a:r>
                        <a:rPr lang="fa-IR" sz="1050" b="1" i="0" u="none" strike="noStrike">
                          <a:solidFill>
                            <a:srgbClr val="000000"/>
                          </a:solidFill>
                          <a:latin typeface="Calibri"/>
                        </a:rPr>
                        <a:t>مخارخ طرح های توسعه 3 ، 2</a:t>
                      </a:r>
                    </a:p>
                  </a:txBody>
                  <a:tcPr marL="3911" marR="3911" marT="3911"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92D050"/>
                    </a:solidFill>
                  </a:tcPr>
                </a:tc>
                <a:tc>
                  <a:txBody>
                    <a:bodyPr/>
                    <a:lstStyle/>
                    <a:p>
                      <a:pPr algn="ctr" fontAlgn="ctr"/>
                      <a:endParaRPr lang="en-US" sz="1050" b="1" i="0" u="none" strike="noStrike">
                        <a:solidFill>
                          <a:srgbClr val="000000"/>
                        </a:solidFill>
                        <a:latin typeface="Calibri"/>
                      </a:endParaRPr>
                    </a:p>
                  </a:txBody>
                  <a:tcPr marL="3911" marR="3911" marT="3911"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tcPr>
                </a:tc>
                <a:tc>
                  <a:txBody>
                    <a:bodyPr/>
                    <a:lstStyle/>
                    <a:p>
                      <a:pPr algn="ctr" rtl="1" fontAlgn="ctr"/>
                      <a:r>
                        <a:rPr lang="fa-IR" sz="1050" b="1" i="0" u="none" strike="noStrike">
                          <a:solidFill>
                            <a:srgbClr val="000000"/>
                          </a:solidFill>
                          <a:latin typeface="Calibri"/>
                        </a:rPr>
                        <a:t>بودجه سربار تولیدی  4</a:t>
                      </a:r>
                    </a:p>
                  </a:txBody>
                  <a:tcPr marL="3911" marR="3911" marT="3911"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ctr"/>
                      <a:endParaRPr lang="en-US" sz="1050" b="1" i="0" u="none" strike="noStrike">
                        <a:solidFill>
                          <a:srgbClr val="000000"/>
                        </a:solidFill>
                        <a:latin typeface="Calibri"/>
                      </a:endParaRPr>
                    </a:p>
                  </a:txBody>
                  <a:tcPr marL="3911" marR="3911" marT="3911"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tcPr>
                </a:tc>
                <a:tc>
                  <a:txBody>
                    <a:bodyPr/>
                    <a:lstStyle/>
                    <a:p>
                      <a:pPr algn="ctr" rtl="1" fontAlgn="ctr"/>
                      <a:r>
                        <a:rPr lang="fa-IR" sz="1050" b="1" i="0" u="none" strike="noStrike">
                          <a:solidFill>
                            <a:srgbClr val="000000"/>
                          </a:solidFill>
                          <a:latin typeface="Calibri"/>
                        </a:rPr>
                        <a:t>بودجه مواد اولیه  4</a:t>
                      </a:r>
                    </a:p>
                  </a:txBody>
                  <a:tcPr marL="3911" marR="3911" marT="3911"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ctr"/>
                      <a:endParaRPr lang="en-US" sz="1050" b="1" i="0" u="none" strike="noStrike">
                        <a:solidFill>
                          <a:srgbClr val="000000"/>
                        </a:solidFill>
                        <a:latin typeface="Calibri"/>
                      </a:endParaRPr>
                    </a:p>
                  </a:txBody>
                  <a:tcPr marL="3911" marR="3911" marT="3911"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tcPr>
                </a:tc>
                <a:tc>
                  <a:txBody>
                    <a:bodyPr/>
                    <a:lstStyle/>
                    <a:p>
                      <a:pPr algn="ctr" rtl="1" fontAlgn="ctr"/>
                      <a:r>
                        <a:rPr lang="fa-IR" sz="1050" b="1" i="0" u="none" strike="noStrike" dirty="0">
                          <a:solidFill>
                            <a:srgbClr val="000000"/>
                          </a:solidFill>
                          <a:latin typeface="Calibri"/>
                        </a:rPr>
                        <a:t>بودجه دستمزد مستقیم  4</a:t>
                      </a:r>
                    </a:p>
                  </a:txBody>
                  <a:tcPr marL="3911" marR="3911" marT="3911"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ctr"/>
                      <a:endParaRPr lang="en-US" sz="600" b="1" i="0" u="none" strike="noStrike">
                        <a:solidFill>
                          <a:srgbClr val="000000"/>
                        </a:solidFill>
                        <a:latin typeface="Calibri"/>
                      </a:endParaRPr>
                    </a:p>
                  </a:txBody>
                  <a:tcPr marL="3911" marR="3911" marT="3911" marB="0" anchor="ctr">
                    <a:lnL w="190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600" b="1" i="0" u="none" strike="noStrike">
                          <a:solidFill>
                            <a:srgbClr val="000000"/>
                          </a:solidFill>
                          <a:latin typeface="Calibri"/>
                        </a:rPr>
                        <a:t> </a:t>
                      </a:r>
                    </a:p>
                  </a:txBody>
                  <a:tcPr marL="3911" marR="3911" marT="3911" marB="0" anchor="ctr">
                    <a:lnL>
                      <a:noFill/>
                    </a:lnL>
                    <a:lnR w="190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0013"/>
                  </a:ext>
                </a:extLst>
              </a:tr>
              <a:tr h="205647">
                <a:tc>
                  <a:txBody>
                    <a:bodyPr/>
                    <a:lstStyle/>
                    <a:p>
                      <a:pPr algn="ctr" fontAlgn="ctr"/>
                      <a:r>
                        <a:rPr lang="en-US" sz="600" b="1" i="0" u="none" strike="noStrike">
                          <a:solidFill>
                            <a:srgbClr val="000000"/>
                          </a:solidFill>
                          <a:latin typeface="Calibri"/>
                        </a:rPr>
                        <a:t> </a:t>
                      </a:r>
                    </a:p>
                  </a:txBody>
                  <a:tcPr marL="3911" marR="3911" marT="3911" marB="0" anchor="ctr">
                    <a:lnL w="190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1050" b="1" i="0" u="none" strike="noStrike">
                        <a:solidFill>
                          <a:srgbClr val="000000"/>
                        </a:solidFill>
                        <a:latin typeface="Calibri"/>
                      </a:endParaRPr>
                    </a:p>
                  </a:txBody>
                  <a:tcPr marL="3911" marR="3911" marT="3911" marB="0" anchor="ctr">
                    <a:lnL>
                      <a:noFill/>
                    </a:lnL>
                    <a:lnR>
                      <a:noFill/>
                    </a:lnR>
                    <a:lnT w="19050" cap="flat" cmpd="sng" algn="ctr">
                      <a:solidFill>
                        <a:srgbClr val="000000"/>
                      </a:solidFill>
                      <a:prstDash val="solid"/>
                      <a:round/>
                      <a:headEnd type="none" w="med" len="med"/>
                      <a:tailEnd type="none" w="med" len="med"/>
                    </a:lnT>
                    <a:lnB>
                      <a:noFill/>
                    </a:lnB>
                  </a:tcPr>
                </a:tc>
                <a:tc>
                  <a:txBody>
                    <a:bodyPr/>
                    <a:lstStyle/>
                    <a:p>
                      <a:pPr algn="ctr" fontAlgn="ctr"/>
                      <a:endParaRPr lang="en-US" sz="1050" b="1" i="0" u="none" strike="noStrike">
                        <a:solidFill>
                          <a:srgbClr val="000000"/>
                        </a:solidFill>
                        <a:latin typeface="Calibri"/>
                      </a:endParaRPr>
                    </a:p>
                  </a:txBody>
                  <a:tcPr marL="3911" marR="3911" marT="3911" marB="0" anchor="ctr">
                    <a:lnL>
                      <a:noFill/>
                    </a:lnL>
                    <a:lnR>
                      <a:noFill/>
                    </a:lnR>
                    <a:lnT>
                      <a:noFill/>
                    </a:lnT>
                    <a:lnB>
                      <a:noFill/>
                    </a:lnB>
                  </a:tcPr>
                </a:tc>
                <a:tc>
                  <a:txBody>
                    <a:bodyPr/>
                    <a:lstStyle/>
                    <a:p>
                      <a:pPr algn="ctr" fontAlgn="ctr"/>
                      <a:endParaRPr lang="en-US" sz="1050" b="1" i="0" u="none" strike="noStrike">
                        <a:solidFill>
                          <a:srgbClr val="000000"/>
                        </a:solidFill>
                        <a:latin typeface="Calibri"/>
                      </a:endParaRPr>
                    </a:p>
                  </a:txBody>
                  <a:tcPr marL="3911" marR="3911" marT="3911" marB="0" anchor="ctr">
                    <a:lnL>
                      <a:noFill/>
                    </a:lnL>
                    <a:lnR>
                      <a:noFill/>
                    </a:lnR>
                    <a:lnT w="19050" cap="flat" cmpd="sng" algn="ctr">
                      <a:solidFill>
                        <a:srgbClr val="000000"/>
                      </a:solidFill>
                      <a:prstDash val="solid"/>
                      <a:round/>
                      <a:headEnd type="none" w="med" len="med"/>
                      <a:tailEnd type="none" w="med" len="med"/>
                    </a:lnT>
                    <a:lnB>
                      <a:noFill/>
                    </a:lnB>
                  </a:tcPr>
                </a:tc>
                <a:tc>
                  <a:txBody>
                    <a:bodyPr/>
                    <a:lstStyle/>
                    <a:p>
                      <a:pPr algn="ctr" fontAlgn="ctr"/>
                      <a:endParaRPr lang="en-US" sz="1050" b="1" i="0" u="none" strike="noStrike">
                        <a:solidFill>
                          <a:srgbClr val="000000"/>
                        </a:solidFill>
                        <a:latin typeface="Calibri"/>
                      </a:endParaRPr>
                    </a:p>
                  </a:txBody>
                  <a:tcPr marL="3911" marR="3911" marT="3911" marB="0" anchor="ctr">
                    <a:lnL>
                      <a:noFill/>
                    </a:lnL>
                    <a:lnR>
                      <a:noFill/>
                    </a:lnR>
                    <a:lnT>
                      <a:noFill/>
                    </a:lnT>
                    <a:lnB>
                      <a:noFill/>
                    </a:lnB>
                  </a:tcPr>
                </a:tc>
                <a:tc>
                  <a:txBody>
                    <a:bodyPr/>
                    <a:lstStyle/>
                    <a:p>
                      <a:pPr algn="ctr" fontAlgn="ctr"/>
                      <a:endParaRPr lang="en-US" sz="1050" b="1" i="0" u="none" strike="noStrike">
                        <a:solidFill>
                          <a:srgbClr val="000000"/>
                        </a:solidFill>
                        <a:latin typeface="Calibri"/>
                      </a:endParaRPr>
                    </a:p>
                  </a:txBody>
                  <a:tcPr marL="3911" marR="3911" marT="3911" marB="0" anchor="ctr">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fontAlgn="ctr"/>
                      <a:endParaRPr lang="en-US" sz="1050" b="1" i="0" u="none" strike="noStrike">
                        <a:solidFill>
                          <a:srgbClr val="000000"/>
                        </a:solidFill>
                        <a:latin typeface="Calibri"/>
                      </a:endParaRPr>
                    </a:p>
                  </a:txBody>
                  <a:tcPr marL="3911" marR="3911" marT="3911" marB="0" anchor="ctr">
                    <a:lnL>
                      <a:noFill/>
                    </a:lnL>
                    <a:lnR>
                      <a:noFill/>
                    </a:lnR>
                    <a:lnT>
                      <a:noFill/>
                    </a:lnT>
                    <a:lnB>
                      <a:noFill/>
                    </a:lnB>
                  </a:tcPr>
                </a:tc>
                <a:tc>
                  <a:txBody>
                    <a:bodyPr/>
                    <a:lstStyle/>
                    <a:p>
                      <a:pPr algn="ctr" fontAlgn="ctr"/>
                      <a:endParaRPr lang="en-US" sz="1050" b="1" i="0" u="none" strike="noStrike" dirty="0">
                        <a:solidFill>
                          <a:srgbClr val="000000"/>
                        </a:solidFill>
                        <a:latin typeface="Calibri"/>
                      </a:endParaRPr>
                    </a:p>
                  </a:txBody>
                  <a:tcPr marL="3911" marR="3911" marT="3911" marB="0" anchor="ctr">
                    <a:lnL>
                      <a:noFill/>
                    </a:lnL>
                    <a:lnR>
                      <a:noFill/>
                    </a:lnR>
                    <a:lnT w="19050" cap="flat" cmpd="sng" algn="ctr">
                      <a:solidFill>
                        <a:srgbClr val="000000"/>
                      </a:solidFill>
                      <a:prstDash val="solid"/>
                      <a:round/>
                      <a:headEnd type="none" w="med" len="med"/>
                      <a:tailEnd type="none" w="med" len="med"/>
                    </a:lnT>
                    <a:lnB>
                      <a:noFill/>
                    </a:lnB>
                  </a:tcPr>
                </a:tc>
                <a:tc>
                  <a:txBody>
                    <a:bodyPr/>
                    <a:lstStyle/>
                    <a:p>
                      <a:pPr algn="ctr" fontAlgn="ctr"/>
                      <a:endParaRPr lang="en-US" sz="600" b="1" i="0" u="none" strike="noStrike">
                        <a:solidFill>
                          <a:srgbClr val="000000"/>
                        </a:solidFill>
                        <a:latin typeface="Calibri"/>
                      </a:endParaRPr>
                    </a:p>
                  </a:txBody>
                  <a:tcPr marL="3911" marR="3911" marT="3911" marB="0" anchor="ctr">
                    <a:lnL>
                      <a:noFill/>
                    </a:lnL>
                    <a:lnR>
                      <a:noFill/>
                    </a:lnR>
                    <a:lnT>
                      <a:noFill/>
                    </a:lnT>
                    <a:lnB>
                      <a:noFill/>
                    </a:lnB>
                  </a:tcPr>
                </a:tc>
                <a:tc>
                  <a:txBody>
                    <a:bodyPr/>
                    <a:lstStyle/>
                    <a:p>
                      <a:pPr algn="ctr" fontAlgn="ctr"/>
                      <a:r>
                        <a:rPr lang="en-US" sz="600" b="1" i="0" u="none" strike="noStrike">
                          <a:solidFill>
                            <a:srgbClr val="000000"/>
                          </a:solidFill>
                          <a:latin typeface="Calibri"/>
                        </a:rPr>
                        <a:t> </a:t>
                      </a:r>
                    </a:p>
                  </a:txBody>
                  <a:tcPr marL="3911" marR="3911" marT="3911" marB="0" anchor="ctr">
                    <a:lnL>
                      <a:noFill/>
                    </a:lnL>
                    <a:lnR w="190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0014"/>
                  </a:ext>
                </a:extLst>
              </a:tr>
              <a:tr h="205647">
                <a:tc>
                  <a:txBody>
                    <a:bodyPr/>
                    <a:lstStyle/>
                    <a:p>
                      <a:pPr algn="ctr" fontAlgn="ctr"/>
                      <a:r>
                        <a:rPr lang="en-US" sz="600" b="1" i="0" u="none" strike="noStrike">
                          <a:solidFill>
                            <a:srgbClr val="000000"/>
                          </a:solidFill>
                          <a:latin typeface="Calibri"/>
                        </a:rPr>
                        <a:t> </a:t>
                      </a:r>
                    </a:p>
                  </a:txBody>
                  <a:tcPr marL="3911" marR="3911" marT="3911" marB="0" anchor="ctr">
                    <a:lnL w="190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1050" b="1" i="0" u="none" strike="noStrike">
                        <a:solidFill>
                          <a:srgbClr val="000000"/>
                        </a:solidFill>
                        <a:latin typeface="Calibri"/>
                      </a:endParaRPr>
                    </a:p>
                  </a:txBody>
                  <a:tcPr marL="3911" marR="3911" marT="3911" marB="0" anchor="ctr">
                    <a:lnL>
                      <a:noFill/>
                    </a:lnL>
                    <a:lnR>
                      <a:noFill/>
                    </a:lnR>
                    <a:lnT>
                      <a:noFill/>
                    </a:lnT>
                    <a:lnB>
                      <a:noFill/>
                    </a:lnB>
                  </a:tcPr>
                </a:tc>
                <a:tc>
                  <a:txBody>
                    <a:bodyPr/>
                    <a:lstStyle/>
                    <a:p>
                      <a:pPr algn="ctr" fontAlgn="ctr"/>
                      <a:endParaRPr lang="en-US" sz="1050" b="1" i="0" u="none" strike="noStrike">
                        <a:solidFill>
                          <a:srgbClr val="000000"/>
                        </a:solidFill>
                        <a:latin typeface="Calibri"/>
                      </a:endParaRPr>
                    </a:p>
                  </a:txBody>
                  <a:tcPr marL="3911" marR="3911" marT="3911" marB="0" anchor="ctr">
                    <a:lnL>
                      <a:noFill/>
                    </a:lnL>
                    <a:lnR>
                      <a:noFill/>
                    </a:lnR>
                    <a:lnT>
                      <a:noFill/>
                    </a:lnT>
                    <a:lnB>
                      <a:noFill/>
                    </a:lnB>
                  </a:tcPr>
                </a:tc>
                <a:tc>
                  <a:txBody>
                    <a:bodyPr/>
                    <a:lstStyle/>
                    <a:p>
                      <a:pPr algn="ctr" fontAlgn="ctr"/>
                      <a:endParaRPr lang="en-US" sz="1050" b="1" i="0" u="none" strike="noStrike">
                        <a:solidFill>
                          <a:srgbClr val="000000"/>
                        </a:solidFill>
                        <a:latin typeface="Calibri"/>
                      </a:endParaRPr>
                    </a:p>
                  </a:txBody>
                  <a:tcPr marL="3911" marR="3911" marT="3911" marB="0" anchor="ctr">
                    <a:lnL>
                      <a:noFill/>
                    </a:lnL>
                    <a:lnR>
                      <a:noFill/>
                    </a:lnR>
                    <a:lnT>
                      <a:noFill/>
                    </a:lnT>
                    <a:lnB>
                      <a:noFill/>
                    </a:lnB>
                  </a:tcPr>
                </a:tc>
                <a:tc>
                  <a:txBody>
                    <a:bodyPr/>
                    <a:lstStyle/>
                    <a:p>
                      <a:pPr algn="ctr" fontAlgn="ctr"/>
                      <a:endParaRPr lang="en-US" sz="1050" b="1" i="0" u="none" strike="noStrike">
                        <a:solidFill>
                          <a:srgbClr val="000000"/>
                        </a:solidFill>
                        <a:latin typeface="Calibri"/>
                      </a:endParaRPr>
                    </a:p>
                  </a:txBody>
                  <a:tcPr marL="3911" marR="3911" marT="3911" marB="0" anchor="ctr">
                    <a:lnL>
                      <a:noFill/>
                    </a:lnL>
                    <a:lnR w="19050" cap="flat" cmpd="sng" algn="ctr">
                      <a:solidFill>
                        <a:srgbClr val="000000"/>
                      </a:solidFill>
                      <a:prstDash val="solid"/>
                      <a:round/>
                      <a:headEnd type="none" w="med" len="med"/>
                      <a:tailEnd type="none" w="med" len="med"/>
                    </a:lnR>
                    <a:lnT>
                      <a:noFill/>
                    </a:lnT>
                    <a:lnB>
                      <a:noFill/>
                    </a:lnB>
                  </a:tcPr>
                </a:tc>
                <a:tc>
                  <a:txBody>
                    <a:bodyPr/>
                    <a:lstStyle/>
                    <a:p>
                      <a:pPr algn="ctr" rtl="1" fontAlgn="ctr"/>
                      <a:r>
                        <a:rPr lang="fa-IR" sz="1050" b="1" i="0" u="none" strike="noStrike">
                          <a:solidFill>
                            <a:srgbClr val="000000"/>
                          </a:solidFill>
                          <a:latin typeface="Calibri"/>
                        </a:rPr>
                        <a:t>قیمت تمام شده کالای فروش رفته  1</a:t>
                      </a:r>
                    </a:p>
                  </a:txBody>
                  <a:tcPr marL="3911" marR="3911" marT="3911"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ctr"/>
                      <a:endParaRPr lang="en-US" sz="1050" b="1" i="0" u="none" strike="noStrike">
                        <a:solidFill>
                          <a:srgbClr val="000000"/>
                        </a:solidFill>
                        <a:latin typeface="Calibri"/>
                      </a:endParaRPr>
                    </a:p>
                  </a:txBody>
                  <a:tcPr marL="3911" marR="3911" marT="3911" marB="0" anchor="ctr">
                    <a:lnL w="190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1050" b="1" i="0" u="none" strike="noStrike" dirty="0">
                        <a:solidFill>
                          <a:srgbClr val="000000"/>
                        </a:solidFill>
                        <a:latin typeface="Calibri"/>
                      </a:endParaRPr>
                    </a:p>
                  </a:txBody>
                  <a:tcPr marL="3911" marR="3911" marT="3911" marB="0" anchor="ctr">
                    <a:lnL>
                      <a:noFill/>
                    </a:lnL>
                    <a:lnR>
                      <a:noFill/>
                    </a:lnR>
                    <a:lnT>
                      <a:noFill/>
                    </a:lnT>
                    <a:lnB>
                      <a:noFill/>
                    </a:lnB>
                  </a:tcPr>
                </a:tc>
                <a:tc>
                  <a:txBody>
                    <a:bodyPr/>
                    <a:lstStyle/>
                    <a:p>
                      <a:pPr algn="ctr" fontAlgn="ctr"/>
                      <a:endParaRPr lang="en-US" sz="600" b="1" i="0" u="none" strike="noStrike">
                        <a:solidFill>
                          <a:srgbClr val="000000"/>
                        </a:solidFill>
                        <a:latin typeface="Calibri"/>
                      </a:endParaRPr>
                    </a:p>
                  </a:txBody>
                  <a:tcPr marL="3911" marR="3911" marT="3911" marB="0" anchor="ctr">
                    <a:lnL>
                      <a:noFill/>
                    </a:lnL>
                    <a:lnR>
                      <a:noFill/>
                    </a:lnR>
                    <a:lnT>
                      <a:noFill/>
                    </a:lnT>
                    <a:lnB>
                      <a:noFill/>
                    </a:lnB>
                  </a:tcPr>
                </a:tc>
                <a:tc>
                  <a:txBody>
                    <a:bodyPr/>
                    <a:lstStyle/>
                    <a:p>
                      <a:pPr algn="ctr" fontAlgn="ctr"/>
                      <a:r>
                        <a:rPr lang="en-US" sz="600" b="1" i="0" u="none" strike="noStrike">
                          <a:solidFill>
                            <a:srgbClr val="000000"/>
                          </a:solidFill>
                          <a:latin typeface="Calibri"/>
                        </a:rPr>
                        <a:t> </a:t>
                      </a:r>
                    </a:p>
                  </a:txBody>
                  <a:tcPr marL="3911" marR="3911" marT="3911" marB="0" anchor="ctr">
                    <a:lnL>
                      <a:noFill/>
                    </a:lnL>
                    <a:lnR w="190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0015"/>
                  </a:ext>
                </a:extLst>
              </a:tr>
              <a:tr h="205647">
                <a:tc>
                  <a:txBody>
                    <a:bodyPr/>
                    <a:lstStyle/>
                    <a:p>
                      <a:pPr algn="ctr" fontAlgn="ctr"/>
                      <a:r>
                        <a:rPr lang="en-US" sz="600" b="1" i="0" u="none" strike="noStrike">
                          <a:solidFill>
                            <a:srgbClr val="000000"/>
                          </a:solidFill>
                          <a:latin typeface="Calibri"/>
                        </a:rPr>
                        <a:t> </a:t>
                      </a:r>
                    </a:p>
                  </a:txBody>
                  <a:tcPr marL="3911" marR="3911" marT="3911" marB="0" anchor="ctr">
                    <a:lnL w="190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1050" b="1" i="0" u="none" strike="noStrike">
                        <a:solidFill>
                          <a:srgbClr val="000000"/>
                        </a:solidFill>
                        <a:latin typeface="Calibri"/>
                      </a:endParaRPr>
                    </a:p>
                  </a:txBody>
                  <a:tcPr marL="3911" marR="3911" marT="3911" marB="0" anchor="ctr">
                    <a:lnL>
                      <a:noFill/>
                    </a:lnL>
                    <a:lnR>
                      <a:noFill/>
                    </a:lnR>
                    <a:lnT>
                      <a:noFill/>
                    </a:lnT>
                    <a:lnB>
                      <a:noFill/>
                    </a:lnB>
                  </a:tcPr>
                </a:tc>
                <a:tc>
                  <a:txBody>
                    <a:bodyPr/>
                    <a:lstStyle/>
                    <a:p>
                      <a:pPr algn="ctr" fontAlgn="ctr"/>
                      <a:endParaRPr lang="en-US" sz="1050" b="1" i="0" u="none" strike="noStrike">
                        <a:solidFill>
                          <a:srgbClr val="000000"/>
                        </a:solidFill>
                        <a:latin typeface="Calibri"/>
                      </a:endParaRPr>
                    </a:p>
                  </a:txBody>
                  <a:tcPr marL="3911" marR="3911" marT="3911" marB="0" anchor="ctr">
                    <a:lnL>
                      <a:noFill/>
                    </a:lnL>
                    <a:lnR>
                      <a:noFill/>
                    </a:lnR>
                    <a:lnT>
                      <a:noFill/>
                    </a:lnT>
                    <a:lnB>
                      <a:noFill/>
                    </a:lnB>
                  </a:tcPr>
                </a:tc>
                <a:tc>
                  <a:txBody>
                    <a:bodyPr/>
                    <a:lstStyle/>
                    <a:p>
                      <a:pPr algn="ctr" fontAlgn="ctr"/>
                      <a:endParaRPr lang="en-US" sz="1050" b="1" i="0" u="none" strike="noStrike">
                        <a:solidFill>
                          <a:srgbClr val="000000"/>
                        </a:solidFill>
                        <a:latin typeface="Calibri"/>
                      </a:endParaRPr>
                    </a:p>
                  </a:txBody>
                  <a:tcPr marL="3911" marR="3911" marT="3911" marB="0" anchor="ctr">
                    <a:lnL>
                      <a:noFill/>
                    </a:lnL>
                    <a:lnR>
                      <a:noFill/>
                    </a:lnR>
                    <a:lnT>
                      <a:noFill/>
                    </a:lnT>
                    <a:lnB>
                      <a:noFill/>
                    </a:lnB>
                  </a:tcPr>
                </a:tc>
                <a:tc>
                  <a:txBody>
                    <a:bodyPr/>
                    <a:lstStyle/>
                    <a:p>
                      <a:pPr algn="ctr" fontAlgn="ctr"/>
                      <a:endParaRPr lang="en-US" sz="1050" b="1" i="0" u="none" strike="noStrike">
                        <a:solidFill>
                          <a:srgbClr val="000000"/>
                        </a:solidFill>
                        <a:latin typeface="Calibri"/>
                      </a:endParaRPr>
                    </a:p>
                  </a:txBody>
                  <a:tcPr marL="3911" marR="3911" marT="3911" marB="0" anchor="ctr">
                    <a:lnL>
                      <a:noFill/>
                    </a:lnL>
                    <a:lnR w="190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50" b="1" i="0" u="none" strike="noStrike">
                          <a:solidFill>
                            <a:srgbClr val="000000"/>
                          </a:solidFill>
                          <a:latin typeface="Calibri"/>
                        </a:rPr>
                        <a:t>4</a:t>
                      </a:r>
                    </a:p>
                  </a:txBody>
                  <a:tcPr marL="3911" marR="3911" marT="3911"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fontAlgn="ctr"/>
                      <a:endParaRPr lang="en-US" sz="1050" b="1" i="0" u="none" strike="noStrike">
                        <a:solidFill>
                          <a:srgbClr val="000000"/>
                        </a:solidFill>
                        <a:latin typeface="Calibri"/>
                      </a:endParaRPr>
                    </a:p>
                  </a:txBody>
                  <a:tcPr marL="3911" marR="3911" marT="3911" marB="0" anchor="ctr">
                    <a:lnL w="190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1050" b="1" i="0" u="none" strike="noStrike">
                        <a:solidFill>
                          <a:srgbClr val="000000"/>
                        </a:solidFill>
                        <a:latin typeface="Calibri"/>
                      </a:endParaRPr>
                    </a:p>
                  </a:txBody>
                  <a:tcPr marL="3911" marR="3911" marT="3911" marB="0" anchor="ctr">
                    <a:lnL>
                      <a:noFill/>
                    </a:lnL>
                    <a:lnR>
                      <a:noFill/>
                    </a:lnR>
                    <a:lnT>
                      <a:noFill/>
                    </a:lnT>
                    <a:lnB>
                      <a:noFill/>
                    </a:lnB>
                  </a:tcPr>
                </a:tc>
                <a:tc>
                  <a:txBody>
                    <a:bodyPr/>
                    <a:lstStyle/>
                    <a:p>
                      <a:pPr algn="ctr" fontAlgn="ctr"/>
                      <a:endParaRPr lang="en-US" sz="600" b="1" i="0" u="none" strike="noStrike">
                        <a:solidFill>
                          <a:srgbClr val="000000"/>
                        </a:solidFill>
                        <a:latin typeface="Calibri"/>
                      </a:endParaRPr>
                    </a:p>
                  </a:txBody>
                  <a:tcPr marL="3911" marR="3911" marT="3911" marB="0" anchor="ctr">
                    <a:lnL>
                      <a:noFill/>
                    </a:lnL>
                    <a:lnR>
                      <a:noFill/>
                    </a:lnR>
                    <a:lnT>
                      <a:noFill/>
                    </a:lnT>
                    <a:lnB>
                      <a:noFill/>
                    </a:lnB>
                  </a:tcPr>
                </a:tc>
                <a:tc>
                  <a:txBody>
                    <a:bodyPr/>
                    <a:lstStyle/>
                    <a:p>
                      <a:pPr algn="ctr" fontAlgn="ctr"/>
                      <a:r>
                        <a:rPr lang="en-US" sz="600" b="1" i="0" u="none" strike="noStrike">
                          <a:solidFill>
                            <a:srgbClr val="000000"/>
                          </a:solidFill>
                          <a:latin typeface="Calibri"/>
                        </a:rPr>
                        <a:t> </a:t>
                      </a:r>
                    </a:p>
                  </a:txBody>
                  <a:tcPr marL="3911" marR="3911" marT="3911" marB="0" anchor="ctr">
                    <a:lnL>
                      <a:noFill/>
                    </a:lnL>
                    <a:lnR w="190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0016"/>
                  </a:ext>
                </a:extLst>
              </a:tr>
              <a:tr h="205647">
                <a:tc>
                  <a:txBody>
                    <a:bodyPr/>
                    <a:lstStyle/>
                    <a:p>
                      <a:pPr algn="ctr" fontAlgn="ctr"/>
                      <a:r>
                        <a:rPr lang="en-US" sz="600" b="1" i="0" u="none" strike="noStrike">
                          <a:solidFill>
                            <a:srgbClr val="000000"/>
                          </a:solidFill>
                          <a:latin typeface="Calibri"/>
                        </a:rPr>
                        <a:t> </a:t>
                      </a:r>
                    </a:p>
                  </a:txBody>
                  <a:tcPr marL="3911" marR="3911" marT="3911" marB="0" anchor="ctr">
                    <a:lnL w="190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1050" b="1" i="0" u="none" strike="noStrike">
                        <a:solidFill>
                          <a:srgbClr val="000000"/>
                        </a:solidFill>
                        <a:latin typeface="Calibri"/>
                      </a:endParaRPr>
                    </a:p>
                  </a:txBody>
                  <a:tcPr marL="3911" marR="3911" marT="3911" marB="0" anchor="ctr">
                    <a:lnL>
                      <a:noFill/>
                    </a:lnL>
                    <a:lnR>
                      <a:noFill/>
                    </a:lnR>
                    <a:lnT>
                      <a:noFill/>
                    </a:lnT>
                    <a:lnB>
                      <a:noFill/>
                    </a:lnB>
                  </a:tcPr>
                </a:tc>
                <a:tc>
                  <a:txBody>
                    <a:bodyPr/>
                    <a:lstStyle/>
                    <a:p>
                      <a:pPr algn="ctr" fontAlgn="ctr"/>
                      <a:endParaRPr lang="en-US" sz="1050" b="1" i="0" u="none" strike="noStrike">
                        <a:solidFill>
                          <a:srgbClr val="000000"/>
                        </a:solidFill>
                        <a:latin typeface="Calibri"/>
                      </a:endParaRPr>
                    </a:p>
                  </a:txBody>
                  <a:tcPr marL="3911" marR="3911" marT="3911" marB="0" anchor="ctr">
                    <a:lnL>
                      <a:noFill/>
                    </a:lnL>
                    <a:lnR>
                      <a:noFill/>
                    </a:lnR>
                    <a:lnT>
                      <a:noFill/>
                    </a:lnT>
                    <a:lnB>
                      <a:noFill/>
                    </a:lnB>
                  </a:tcPr>
                </a:tc>
                <a:tc>
                  <a:txBody>
                    <a:bodyPr/>
                    <a:lstStyle/>
                    <a:p>
                      <a:pPr algn="ctr" fontAlgn="ctr"/>
                      <a:endParaRPr lang="en-US" sz="1050" b="1" i="0" u="none" strike="noStrike">
                        <a:solidFill>
                          <a:srgbClr val="000000"/>
                        </a:solidFill>
                        <a:latin typeface="Calibri"/>
                      </a:endParaRPr>
                    </a:p>
                  </a:txBody>
                  <a:tcPr marL="3911" marR="3911" marT="3911" marB="0" anchor="ctr">
                    <a:lnL>
                      <a:noFill/>
                    </a:lnL>
                    <a:lnR>
                      <a:noFill/>
                    </a:lnR>
                    <a:lnT>
                      <a:noFill/>
                    </a:lnT>
                    <a:lnB w="19050" cap="flat" cmpd="sng" algn="ctr">
                      <a:solidFill>
                        <a:srgbClr val="000000"/>
                      </a:solidFill>
                      <a:prstDash val="solid"/>
                      <a:round/>
                      <a:headEnd type="none" w="med" len="med"/>
                      <a:tailEnd type="none" w="med" len="med"/>
                    </a:lnB>
                  </a:tcPr>
                </a:tc>
                <a:tc>
                  <a:txBody>
                    <a:bodyPr/>
                    <a:lstStyle/>
                    <a:p>
                      <a:pPr algn="ctr" fontAlgn="ctr"/>
                      <a:endParaRPr lang="en-US" sz="1050" b="1" i="0" u="none" strike="noStrike">
                        <a:solidFill>
                          <a:srgbClr val="000000"/>
                        </a:solidFill>
                        <a:latin typeface="Calibri"/>
                      </a:endParaRPr>
                    </a:p>
                  </a:txBody>
                  <a:tcPr marL="3911" marR="3911" marT="3911" marB="0" anchor="ctr">
                    <a:lnL>
                      <a:noFill/>
                    </a:lnL>
                    <a:lnR>
                      <a:noFill/>
                    </a:lnR>
                    <a:lnT>
                      <a:noFill/>
                    </a:lnT>
                    <a:lnB>
                      <a:noFill/>
                    </a:lnB>
                  </a:tcPr>
                </a:tc>
                <a:tc>
                  <a:txBody>
                    <a:bodyPr/>
                    <a:lstStyle/>
                    <a:p>
                      <a:pPr algn="ctr" fontAlgn="ctr"/>
                      <a:endParaRPr lang="en-US" sz="1050" b="1" i="0" u="none" strike="noStrike">
                        <a:solidFill>
                          <a:srgbClr val="000000"/>
                        </a:solidFill>
                        <a:latin typeface="Calibri"/>
                      </a:endParaRPr>
                    </a:p>
                  </a:txBody>
                  <a:tcPr marL="3911" marR="3911" marT="3911" marB="0" anchor="ctr">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fontAlgn="ctr"/>
                      <a:endParaRPr lang="en-US" sz="1050" b="1" i="0" u="none" strike="noStrike">
                        <a:solidFill>
                          <a:srgbClr val="000000"/>
                        </a:solidFill>
                        <a:latin typeface="Calibri"/>
                      </a:endParaRPr>
                    </a:p>
                  </a:txBody>
                  <a:tcPr marL="3911" marR="3911" marT="3911" marB="0" anchor="ctr">
                    <a:lnL>
                      <a:noFill/>
                    </a:lnL>
                    <a:lnR>
                      <a:noFill/>
                    </a:lnR>
                    <a:lnT>
                      <a:noFill/>
                    </a:lnT>
                    <a:lnB>
                      <a:noFill/>
                    </a:lnB>
                  </a:tcPr>
                </a:tc>
                <a:tc>
                  <a:txBody>
                    <a:bodyPr/>
                    <a:lstStyle/>
                    <a:p>
                      <a:pPr algn="ctr" fontAlgn="ctr"/>
                      <a:endParaRPr lang="en-US" sz="1050" b="1" i="0" u="none" strike="noStrike">
                        <a:solidFill>
                          <a:srgbClr val="000000"/>
                        </a:solidFill>
                        <a:latin typeface="Calibri"/>
                      </a:endParaRPr>
                    </a:p>
                  </a:txBody>
                  <a:tcPr marL="3911" marR="3911" marT="3911" marB="0" anchor="ctr">
                    <a:lnL>
                      <a:noFill/>
                    </a:lnL>
                    <a:lnR>
                      <a:noFill/>
                    </a:lnR>
                    <a:lnT>
                      <a:noFill/>
                    </a:lnT>
                    <a:lnB w="19050" cap="flat" cmpd="sng" algn="ctr">
                      <a:solidFill>
                        <a:srgbClr val="000000"/>
                      </a:solidFill>
                      <a:prstDash val="solid"/>
                      <a:round/>
                      <a:headEnd type="none" w="med" len="med"/>
                      <a:tailEnd type="none" w="med" len="med"/>
                    </a:lnB>
                  </a:tcPr>
                </a:tc>
                <a:tc>
                  <a:txBody>
                    <a:bodyPr/>
                    <a:lstStyle/>
                    <a:p>
                      <a:pPr algn="ctr" fontAlgn="ctr"/>
                      <a:endParaRPr lang="en-US" sz="600" b="1" i="0" u="none" strike="noStrike">
                        <a:solidFill>
                          <a:srgbClr val="000000"/>
                        </a:solidFill>
                        <a:latin typeface="Calibri"/>
                      </a:endParaRPr>
                    </a:p>
                  </a:txBody>
                  <a:tcPr marL="3911" marR="3911" marT="3911" marB="0" anchor="ctr">
                    <a:lnL>
                      <a:noFill/>
                    </a:lnL>
                    <a:lnR>
                      <a:noFill/>
                    </a:lnR>
                    <a:lnT>
                      <a:noFill/>
                    </a:lnT>
                    <a:lnB>
                      <a:noFill/>
                    </a:lnB>
                  </a:tcPr>
                </a:tc>
                <a:tc>
                  <a:txBody>
                    <a:bodyPr/>
                    <a:lstStyle/>
                    <a:p>
                      <a:pPr algn="ctr" fontAlgn="ctr"/>
                      <a:r>
                        <a:rPr lang="en-US" sz="600" b="1" i="0" u="none" strike="noStrike">
                          <a:solidFill>
                            <a:srgbClr val="000000"/>
                          </a:solidFill>
                          <a:latin typeface="Calibri"/>
                        </a:rPr>
                        <a:t> </a:t>
                      </a:r>
                    </a:p>
                  </a:txBody>
                  <a:tcPr marL="3911" marR="3911" marT="3911" marB="0" anchor="ctr">
                    <a:lnL>
                      <a:noFill/>
                    </a:lnL>
                    <a:lnR w="190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0017"/>
                  </a:ext>
                </a:extLst>
              </a:tr>
              <a:tr h="205647">
                <a:tc>
                  <a:txBody>
                    <a:bodyPr/>
                    <a:lstStyle/>
                    <a:p>
                      <a:pPr algn="ctr" fontAlgn="ctr"/>
                      <a:r>
                        <a:rPr lang="en-US" sz="600" b="1" i="0" u="none" strike="noStrike">
                          <a:solidFill>
                            <a:srgbClr val="000000"/>
                          </a:solidFill>
                          <a:latin typeface="Calibri"/>
                        </a:rPr>
                        <a:t> </a:t>
                      </a:r>
                    </a:p>
                  </a:txBody>
                  <a:tcPr marL="3911" marR="3911" marT="3911" marB="0" anchor="ctr">
                    <a:lnL w="190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1050" b="1" i="0" u="none" strike="noStrike">
                        <a:solidFill>
                          <a:srgbClr val="000000"/>
                        </a:solidFill>
                        <a:latin typeface="Calibri"/>
                      </a:endParaRPr>
                    </a:p>
                  </a:txBody>
                  <a:tcPr marL="3911" marR="3911" marT="3911" marB="0" anchor="ctr">
                    <a:lnL>
                      <a:noFill/>
                    </a:lnL>
                    <a:lnR>
                      <a:noFill/>
                    </a:lnR>
                    <a:lnT>
                      <a:noFill/>
                    </a:lnT>
                    <a:lnB>
                      <a:noFill/>
                    </a:lnB>
                  </a:tcPr>
                </a:tc>
                <a:tc>
                  <a:txBody>
                    <a:bodyPr/>
                    <a:lstStyle/>
                    <a:p>
                      <a:pPr algn="ctr" fontAlgn="ctr"/>
                      <a:endParaRPr lang="en-US" sz="1050" b="1" i="0" u="none" strike="noStrike">
                        <a:solidFill>
                          <a:srgbClr val="000000"/>
                        </a:solidFill>
                        <a:latin typeface="Calibri"/>
                      </a:endParaRPr>
                    </a:p>
                  </a:txBody>
                  <a:tcPr marL="3911" marR="3911" marT="3911" marB="0" anchor="ctr">
                    <a:lnL>
                      <a:noFill/>
                    </a:lnL>
                    <a:lnR w="19050" cap="flat" cmpd="sng" algn="ctr">
                      <a:solidFill>
                        <a:srgbClr val="000000"/>
                      </a:solidFill>
                      <a:prstDash val="solid"/>
                      <a:round/>
                      <a:headEnd type="none" w="med" len="med"/>
                      <a:tailEnd type="none" w="med" len="med"/>
                    </a:lnR>
                    <a:lnT>
                      <a:noFill/>
                    </a:lnT>
                    <a:lnB>
                      <a:noFill/>
                    </a:lnB>
                  </a:tcPr>
                </a:tc>
                <a:tc>
                  <a:txBody>
                    <a:bodyPr/>
                    <a:lstStyle/>
                    <a:p>
                      <a:pPr algn="ctr" rtl="1" fontAlgn="ctr"/>
                      <a:r>
                        <a:rPr lang="fa-IR" sz="1050" b="1" i="0" u="none" strike="noStrike">
                          <a:solidFill>
                            <a:srgbClr val="000000"/>
                          </a:solidFill>
                          <a:latin typeface="Calibri"/>
                        </a:rPr>
                        <a:t>هزینه های مالی 2،1</a:t>
                      </a:r>
                    </a:p>
                  </a:txBody>
                  <a:tcPr marL="3911" marR="3911" marT="3911"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ctr"/>
                      <a:endParaRPr lang="en-US" sz="1050" b="1" i="0" u="none" strike="noStrike">
                        <a:solidFill>
                          <a:srgbClr val="000000"/>
                        </a:solidFill>
                        <a:latin typeface="Calibri"/>
                      </a:endParaRPr>
                    </a:p>
                  </a:txBody>
                  <a:tcPr marL="3911" marR="3911" marT="3911"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tcPr>
                </a:tc>
                <a:tc>
                  <a:txBody>
                    <a:bodyPr/>
                    <a:lstStyle/>
                    <a:p>
                      <a:pPr algn="ctr" rtl="1" fontAlgn="ctr"/>
                      <a:r>
                        <a:rPr lang="fa-IR" sz="1050" b="1" i="0" u="none" strike="noStrike">
                          <a:solidFill>
                            <a:srgbClr val="000000"/>
                          </a:solidFill>
                          <a:latin typeface="Calibri"/>
                        </a:rPr>
                        <a:t>هزینه بازاریابی و فروش  2، 1</a:t>
                      </a:r>
                    </a:p>
                  </a:txBody>
                  <a:tcPr marL="3911" marR="3911" marT="3911"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ctr"/>
                      <a:endParaRPr lang="en-US" sz="1050" b="1" i="0" u="none" strike="noStrike">
                        <a:solidFill>
                          <a:srgbClr val="000000"/>
                        </a:solidFill>
                        <a:latin typeface="Calibri"/>
                      </a:endParaRPr>
                    </a:p>
                  </a:txBody>
                  <a:tcPr marL="3911" marR="3911" marT="3911"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tcPr>
                </a:tc>
                <a:tc>
                  <a:txBody>
                    <a:bodyPr/>
                    <a:lstStyle/>
                    <a:p>
                      <a:pPr algn="ctr" rtl="1" fontAlgn="ctr"/>
                      <a:r>
                        <a:rPr lang="fa-IR" sz="1050" b="1" i="0" u="none" strike="noStrike">
                          <a:solidFill>
                            <a:srgbClr val="000000"/>
                          </a:solidFill>
                          <a:latin typeface="Calibri"/>
                        </a:rPr>
                        <a:t>هزینه اداری و تشکیلاتی 2،1</a:t>
                      </a:r>
                    </a:p>
                  </a:txBody>
                  <a:tcPr marL="3911" marR="3911" marT="3911"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ctr"/>
                      <a:endParaRPr lang="en-US" sz="600" b="1" i="0" u="none" strike="noStrike">
                        <a:solidFill>
                          <a:srgbClr val="000000"/>
                        </a:solidFill>
                        <a:latin typeface="Calibri"/>
                      </a:endParaRPr>
                    </a:p>
                  </a:txBody>
                  <a:tcPr marL="3911" marR="3911" marT="3911" marB="0" anchor="ctr">
                    <a:lnL w="190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600" b="1" i="0" u="none" strike="noStrike">
                          <a:solidFill>
                            <a:srgbClr val="000000"/>
                          </a:solidFill>
                          <a:latin typeface="Calibri"/>
                        </a:rPr>
                        <a:t> </a:t>
                      </a:r>
                    </a:p>
                  </a:txBody>
                  <a:tcPr marL="3911" marR="3911" marT="3911" marB="0" anchor="ctr">
                    <a:lnL>
                      <a:noFill/>
                    </a:lnL>
                    <a:lnR w="190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0018"/>
                  </a:ext>
                </a:extLst>
              </a:tr>
              <a:tr h="198031">
                <a:tc>
                  <a:txBody>
                    <a:bodyPr/>
                    <a:lstStyle/>
                    <a:p>
                      <a:pPr algn="ctr" fontAlgn="ctr"/>
                      <a:r>
                        <a:rPr lang="en-US" sz="600" b="1" i="0" u="none" strike="noStrike">
                          <a:solidFill>
                            <a:srgbClr val="000000"/>
                          </a:solidFill>
                          <a:latin typeface="Calibri"/>
                        </a:rPr>
                        <a:t> </a:t>
                      </a:r>
                    </a:p>
                  </a:txBody>
                  <a:tcPr marL="3911" marR="3911" marT="3911" marB="0" anchor="ctr">
                    <a:lnL w="190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1050" b="1" i="0" u="none" strike="noStrike" dirty="0">
                        <a:solidFill>
                          <a:srgbClr val="000000"/>
                        </a:solidFill>
                        <a:latin typeface="Calibri"/>
                      </a:endParaRPr>
                    </a:p>
                  </a:txBody>
                  <a:tcPr marL="3911" marR="3911" marT="3911" marB="0" anchor="ctr">
                    <a:lnL>
                      <a:noFill/>
                    </a:lnL>
                    <a:lnR>
                      <a:noFill/>
                    </a:lnR>
                    <a:lnT>
                      <a:noFill/>
                    </a:lnT>
                    <a:lnB>
                      <a:noFill/>
                    </a:lnB>
                  </a:tcPr>
                </a:tc>
                <a:tc>
                  <a:txBody>
                    <a:bodyPr/>
                    <a:lstStyle/>
                    <a:p>
                      <a:pPr algn="ctr" fontAlgn="ctr"/>
                      <a:endParaRPr lang="en-US" sz="1050" b="1" i="0" u="none" strike="noStrike">
                        <a:solidFill>
                          <a:srgbClr val="000000"/>
                        </a:solidFill>
                        <a:latin typeface="Calibri"/>
                      </a:endParaRPr>
                    </a:p>
                  </a:txBody>
                  <a:tcPr marL="3911" marR="3911" marT="3911" marB="0" anchor="ctr">
                    <a:lnL>
                      <a:noFill/>
                    </a:lnL>
                    <a:lnR>
                      <a:noFill/>
                    </a:lnR>
                    <a:lnT>
                      <a:noFill/>
                    </a:lnT>
                    <a:lnB>
                      <a:noFill/>
                    </a:lnB>
                  </a:tcPr>
                </a:tc>
                <a:tc>
                  <a:txBody>
                    <a:bodyPr/>
                    <a:lstStyle/>
                    <a:p>
                      <a:pPr algn="ctr" fontAlgn="ctr"/>
                      <a:endParaRPr lang="en-US" sz="1050" b="1" i="0" u="none" strike="noStrike">
                        <a:solidFill>
                          <a:srgbClr val="000000"/>
                        </a:solidFill>
                        <a:latin typeface="Calibri"/>
                      </a:endParaRPr>
                    </a:p>
                  </a:txBody>
                  <a:tcPr marL="3911" marR="3911" marT="3911" marB="0" anchor="ctr">
                    <a:lnL>
                      <a:noFill/>
                    </a:lnL>
                    <a:lnR>
                      <a:noFill/>
                    </a:lnR>
                    <a:lnT w="19050" cap="flat" cmpd="sng" algn="ctr">
                      <a:solidFill>
                        <a:srgbClr val="000000"/>
                      </a:solidFill>
                      <a:prstDash val="solid"/>
                      <a:round/>
                      <a:headEnd type="none" w="med" len="med"/>
                      <a:tailEnd type="none" w="med" len="med"/>
                    </a:lnT>
                    <a:lnB>
                      <a:noFill/>
                    </a:lnB>
                  </a:tcPr>
                </a:tc>
                <a:tc>
                  <a:txBody>
                    <a:bodyPr/>
                    <a:lstStyle/>
                    <a:p>
                      <a:pPr algn="ctr" fontAlgn="ctr"/>
                      <a:endParaRPr lang="en-US" sz="1050" b="1" i="0" u="none" strike="noStrike">
                        <a:solidFill>
                          <a:srgbClr val="000000"/>
                        </a:solidFill>
                        <a:latin typeface="Calibri"/>
                      </a:endParaRPr>
                    </a:p>
                  </a:txBody>
                  <a:tcPr marL="3911" marR="3911" marT="3911" marB="0" anchor="ctr">
                    <a:lnL>
                      <a:noFill/>
                    </a:lnL>
                    <a:lnR>
                      <a:noFill/>
                    </a:lnR>
                    <a:lnT>
                      <a:noFill/>
                    </a:lnT>
                    <a:lnB>
                      <a:noFill/>
                    </a:lnB>
                  </a:tcPr>
                </a:tc>
                <a:tc>
                  <a:txBody>
                    <a:bodyPr/>
                    <a:lstStyle/>
                    <a:p>
                      <a:pPr algn="ctr" fontAlgn="ctr"/>
                      <a:endParaRPr lang="en-US" sz="1050" b="1" i="0" u="none" strike="noStrike">
                        <a:solidFill>
                          <a:srgbClr val="000000"/>
                        </a:solidFill>
                        <a:latin typeface="Calibri"/>
                      </a:endParaRPr>
                    </a:p>
                  </a:txBody>
                  <a:tcPr marL="3911" marR="3911" marT="3911" marB="0" anchor="ctr">
                    <a:lnL>
                      <a:noFill/>
                    </a:lnL>
                    <a:lnR>
                      <a:noFill/>
                    </a:lnR>
                    <a:lnT w="19050" cap="flat" cmpd="sng" algn="ctr">
                      <a:solidFill>
                        <a:srgbClr val="000000"/>
                      </a:solidFill>
                      <a:prstDash val="solid"/>
                      <a:round/>
                      <a:headEnd type="none" w="med" len="med"/>
                      <a:tailEnd type="none" w="med" len="med"/>
                    </a:lnT>
                    <a:lnB>
                      <a:noFill/>
                    </a:lnB>
                  </a:tcPr>
                </a:tc>
                <a:tc>
                  <a:txBody>
                    <a:bodyPr/>
                    <a:lstStyle/>
                    <a:p>
                      <a:pPr algn="ctr" fontAlgn="ctr"/>
                      <a:endParaRPr lang="en-US" sz="1050" b="1" i="0" u="none" strike="noStrike">
                        <a:solidFill>
                          <a:srgbClr val="000000"/>
                        </a:solidFill>
                        <a:latin typeface="Calibri"/>
                      </a:endParaRPr>
                    </a:p>
                  </a:txBody>
                  <a:tcPr marL="3911" marR="3911" marT="3911" marB="0" anchor="ctr">
                    <a:lnL>
                      <a:noFill/>
                    </a:lnL>
                    <a:lnR>
                      <a:noFill/>
                    </a:lnR>
                    <a:lnT>
                      <a:noFill/>
                    </a:lnT>
                    <a:lnB>
                      <a:noFill/>
                    </a:lnB>
                  </a:tcPr>
                </a:tc>
                <a:tc>
                  <a:txBody>
                    <a:bodyPr/>
                    <a:lstStyle/>
                    <a:p>
                      <a:pPr algn="ctr" fontAlgn="ctr"/>
                      <a:endParaRPr lang="en-US" sz="1050" b="1" i="0" u="none" strike="noStrike">
                        <a:solidFill>
                          <a:srgbClr val="000000"/>
                        </a:solidFill>
                        <a:latin typeface="Calibri"/>
                      </a:endParaRPr>
                    </a:p>
                  </a:txBody>
                  <a:tcPr marL="3911" marR="3911" marT="3911" marB="0" anchor="ctr">
                    <a:lnL>
                      <a:noFill/>
                    </a:lnL>
                    <a:lnR>
                      <a:noFill/>
                    </a:lnR>
                    <a:lnT w="19050" cap="flat" cmpd="sng" algn="ctr">
                      <a:solidFill>
                        <a:srgbClr val="000000"/>
                      </a:solidFill>
                      <a:prstDash val="solid"/>
                      <a:round/>
                      <a:headEnd type="none" w="med" len="med"/>
                      <a:tailEnd type="none" w="med" len="med"/>
                    </a:lnT>
                    <a:lnB>
                      <a:noFill/>
                    </a:lnB>
                  </a:tcPr>
                </a:tc>
                <a:tc>
                  <a:txBody>
                    <a:bodyPr/>
                    <a:lstStyle/>
                    <a:p>
                      <a:pPr algn="ctr" fontAlgn="ctr"/>
                      <a:endParaRPr lang="en-US" sz="600" b="1" i="0" u="none" strike="noStrike">
                        <a:solidFill>
                          <a:srgbClr val="000000"/>
                        </a:solidFill>
                        <a:latin typeface="Calibri"/>
                      </a:endParaRPr>
                    </a:p>
                  </a:txBody>
                  <a:tcPr marL="3911" marR="3911" marT="3911" marB="0" anchor="ctr">
                    <a:lnL>
                      <a:noFill/>
                    </a:lnL>
                    <a:lnR>
                      <a:noFill/>
                    </a:lnR>
                    <a:lnT>
                      <a:noFill/>
                    </a:lnT>
                    <a:lnB>
                      <a:noFill/>
                    </a:lnB>
                  </a:tcPr>
                </a:tc>
                <a:tc>
                  <a:txBody>
                    <a:bodyPr/>
                    <a:lstStyle/>
                    <a:p>
                      <a:pPr algn="ctr" fontAlgn="ctr"/>
                      <a:r>
                        <a:rPr lang="en-US" sz="600" b="1" i="0" u="none" strike="noStrike">
                          <a:solidFill>
                            <a:srgbClr val="000000"/>
                          </a:solidFill>
                          <a:latin typeface="Calibri"/>
                        </a:rPr>
                        <a:t> </a:t>
                      </a:r>
                    </a:p>
                  </a:txBody>
                  <a:tcPr marL="3911" marR="3911" marT="3911" marB="0" anchor="ctr">
                    <a:lnL>
                      <a:noFill/>
                    </a:lnL>
                    <a:lnR w="190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0019"/>
                  </a:ext>
                </a:extLst>
              </a:tr>
              <a:tr h="198031">
                <a:tc>
                  <a:txBody>
                    <a:bodyPr/>
                    <a:lstStyle/>
                    <a:p>
                      <a:pPr algn="ctr" fontAlgn="ctr"/>
                      <a:r>
                        <a:rPr lang="en-US" sz="600" b="1" i="0" u="none" strike="noStrike">
                          <a:solidFill>
                            <a:srgbClr val="000000"/>
                          </a:solidFill>
                          <a:latin typeface="Calibri"/>
                        </a:rPr>
                        <a:t> </a:t>
                      </a:r>
                    </a:p>
                  </a:txBody>
                  <a:tcPr marL="3911" marR="3911" marT="3911" marB="0" anchor="ctr">
                    <a:lnL w="190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1050" b="1" i="0" u="none" strike="noStrike">
                        <a:solidFill>
                          <a:srgbClr val="000000"/>
                        </a:solidFill>
                        <a:latin typeface="Calibri"/>
                      </a:endParaRPr>
                    </a:p>
                  </a:txBody>
                  <a:tcPr marL="3911" marR="3911" marT="3911" marB="0" anchor="ctr">
                    <a:lnL>
                      <a:noFill/>
                    </a:lnL>
                    <a:lnR>
                      <a:noFill/>
                    </a:lnR>
                    <a:lnT>
                      <a:noFill/>
                    </a:lnT>
                    <a:lnB>
                      <a:noFill/>
                    </a:lnB>
                  </a:tcPr>
                </a:tc>
                <a:tc>
                  <a:txBody>
                    <a:bodyPr/>
                    <a:lstStyle/>
                    <a:p>
                      <a:pPr algn="ctr" fontAlgn="ctr"/>
                      <a:endParaRPr lang="en-US" sz="1050" b="1" i="0" u="none" strike="noStrike">
                        <a:solidFill>
                          <a:srgbClr val="000000"/>
                        </a:solidFill>
                        <a:latin typeface="Calibri"/>
                      </a:endParaRPr>
                    </a:p>
                  </a:txBody>
                  <a:tcPr marL="3911" marR="3911" marT="3911" marB="0" anchor="ctr">
                    <a:lnL>
                      <a:noFill/>
                    </a:lnL>
                    <a:lnR>
                      <a:noFill/>
                    </a:lnR>
                    <a:lnT>
                      <a:noFill/>
                    </a:lnT>
                    <a:lnB>
                      <a:noFill/>
                    </a:lnB>
                  </a:tcPr>
                </a:tc>
                <a:tc>
                  <a:txBody>
                    <a:bodyPr/>
                    <a:lstStyle/>
                    <a:p>
                      <a:pPr algn="ctr" fontAlgn="ctr"/>
                      <a:endParaRPr lang="en-US" sz="1050" b="1" i="0" u="none" strike="noStrike">
                        <a:solidFill>
                          <a:srgbClr val="000000"/>
                        </a:solidFill>
                        <a:latin typeface="Calibri"/>
                      </a:endParaRPr>
                    </a:p>
                  </a:txBody>
                  <a:tcPr marL="3911" marR="3911" marT="3911" marB="0" anchor="ctr">
                    <a:lnL>
                      <a:noFill/>
                    </a:lnL>
                    <a:lnR>
                      <a:noFill/>
                    </a:lnR>
                    <a:lnT>
                      <a:noFill/>
                    </a:lnT>
                    <a:lnB w="19050" cap="flat" cmpd="sng" algn="ctr">
                      <a:solidFill>
                        <a:srgbClr val="000000"/>
                      </a:solidFill>
                      <a:prstDash val="solid"/>
                      <a:round/>
                      <a:headEnd type="none" w="med" len="med"/>
                      <a:tailEnd type="none" w="med" len="med"/>
                    </a:lnB>
                  </a:tcPr>
                </a:tc>
                <a:tc>
                  <a:txBody>
                    <a:bodyPr/>
                    <a:lstStyle/>
                    <a:p>
                      <a:pPr algn="ctr" fontAlgn="ctr"/>
                      <a:endParaRPr lang="en-US" sz="1050" b="1" i="0" u="none" strike="noStrike">
                        <a:solidFill>
                          <a:srgbClr val="000000"/>
                        </a:solidFill>
                        <a:latin typeface="Calibri"/>
                      </a:endParaRPr>
                    </a:p>
                  </a:txBody>
                  <a:tcPr marL="3911" marR="3911" marT="3911" marB="0" anchor="ctr">
                    <a:lnL>
                      <a:noFill/>
                    </a:lnL>
                    <a:lnR>
                      <a:noFill/>
                    </a:lnR>
                    <a:lnT>
                      <a:noFill/>
                    </a:lnT>
                    <a:lnB>
                      <a:noFill/>
                    </a:lnB>
                  </a:tcPr>
                </a:tc>
                <a:tc>
                  <a:txBody>
                    <a:bodyPr/>
                    <a:lstStyle/>
                    <a:p>
                      <a:pPr algn="ctr" fontAlgn="ctr"/>
                      <a:endParaRPr lang="en-US" sz="1050" b="1" i="0" u="none" strike="noStrike">
                        <a:solidFill>
                          <a:srgbClr val="000000"/>
                        </a:solidFill>
                        <a:latin typeface="Calibri"/>
                      </a:endParaRPr>
                    </a:p>
                  </a:txBody>
                  <a:tcPr marL="3911" marR="3911" marT="3911" marB="0" anchor="ctr">
                    <a:lnL>
                      <a:noFill/>
                    </a:lnL>
                    <a:lnR>
                      <a:noFill/>
                    </a:lnR>
                    <a:lnT>
                      <a:noFill/>
                    </a:lnT>
                    <a:lnB>
                      <a:noFill/>
                    </a:lnB>
                  </a:tcPr>
                </a:tc>
                <a:tc>
                  <a:txBody>
                    <a:bodyPr/>
                    <a:lstStyle/>
                    <a:p>
                      <a:pPr algn="ctr" fontAlgn="ctr"/>
                      <a:endParaRPr lang="en-US" sz="1050" b="1" i="0" u="none" strike="noStrike">
                        <a:solidFill>
                          <a:srgbClr val="000000"/>
                        </a:solidFill>
                        <a:latin typeface="Calibri"/>
                      </a:endParaRPr>
                    </a:p>
                  </a:txBody>
                  <a:tcPr marL="3911" marR="3911" marT="3911" marB="0" anchor="ctr">
                    <a:lnL>
                      <a:noFill/>
                    </a:lnL>
                    <a:lnR>
                      <a:noFill/>
                    </a:lnR>
                    <a:lnT>
                      <a:noFill/>
                    </a:lnT>
                    <a:lnB>
                      <a:noFill/>
                    </a:lnB>
                  </a:tcPr>
                </a:tc>
                <a:tc>
                  <a:txBody>
                    <a:bodyPr/>
                    <a:lstStyle/>
                    <a:p>
                      <a:pPr algn="ctr" fontAlgn="ctr"/>
                      <a:endParaRPr lang="en-US" sz="1050" b="1" i="0" u="none" strike="noStrike" dirty="0">
                        <a:solidFill>
                          <a:srgbClr val="000000"/>
                        </a:solidFill>
                        <a:latin typeface="Calibri"/>
                      </a:endParaRPr>
                    </a:p>
                  </a:txBody>
                  <a:tcPr marL="3911" marR="3911" marT="3911" marB="0" anchor="ctr">
                    <a:lnL>
                      <a:noFill/>
                    </a:lnL>
                    <a:lnR>
                      <a:noFill/>
                    </a:lnR>
                    <a:lnT>
                      <a:noFill/>
                    </a:lnT>
                    <a:lnB w="19050" cap="flat" cmpd="sng" algn="ctr">
                      <a:solidFill>
                        <a:srgbClr val="000000"/>
                      </a:solidFill>
                      <a:prstDash val="solid"/>
                      <a:round/>
                      <a:headEnd type="none" w="med" len="med"/>
                      <a:tailEnd type="none" w="med" len="med"/>
                    </a:lnB>
                  </a:tcPr>
                </a:tc>
                <a:tc>
                  <a:txBody>
                    <a:bodyPr/>
                    <a:lstStyle/>
                    <a:p>
                      <a:pPr algn="ctr" fontAlgn="ctr"/>
                      <a:endParaRPr lang="en-US" sz="600" b="1" i="0" u="none" strike="noStrike">
                        <a:solidFill>
                          <a:srgbClr val="000000"/>
                        </a:solidFill>
                        <a:latin typeface="Calibri"/>
                      </a:endParaRPr>
                    </a:p>
                  </a:txBody>
                  <a:tcPr marL="3911" marR="3911" marT="3911" marB="0" anchor="ctr">
                    <a:lnL>
                      <a:noFill/>
                    </a:lnL>
                    <a:lnR>
                      <a:noFill/>
                    </a:lnR>
                    <a:lnT>
                      <a:noFill/>
                    </a:lnT>
                    <a:lnB>
                      <a:noFill/>
                    </a:lnB>
                  </a:tcPr>
                </a:tc>
                <a:tc>
                  <a:txBody>
                    <a:bodyPr/>
                    <a:lstStyle/>
                    <a:p>
                      <a:pPr algn="ctr" fontAlgn="ctr"/>
                      <a:r>
                        <a:rPr lang="en-US" sz="600" b="1" i="0" u="none" strike="noStrike">
                          <a:solidFill>
                            <a:srgbClr val="000000"/>
                          </a:solidFill>
                          <a:latin typeface="Calibri"/>
                        </a:rPr>
                        <a:t> </a:t>
                      </a:r>
                    </a:p>
                  </a:txBody>
                  <a:tcPr marL="3911" marR="3911" marT="3911" marB="0" anchor="ctr">
                    <a:lnL>
                      <a:noFill/>
                    </a:lnL>
                    <a:lnR w="190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0020"/>
                  </a:ext>
                </a:extLst>
              </a:tr>
              <a:tr h="205647">
                <a:tc>
                  <a:txBody>
                    <a:bodyPr/>
                    <a:lstStyle/>
                    <a:p>
                      <a:pPr algn="ctr" fontAlgn="ctr"/>
                      <a:r>
                        <a:rPr lang="en-US" sz="600" b="1" i="0" u="none" strike="noStrike">
                          <a:solidFill>
                            <a:srgbClr val="000000"/>
                          </a:solidFill>
                          <a:latin typeface="Calibri"/>
                        </a:rPr>
                        <a:t> </a:t>
                      </a:r>
                    </a:p>
                  </a:txBody>
                  <a:tcPr marL="3911" marR="3911" marT="3911" marB="0" anchor="ctr">
                    <a:lnL w="190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1050" b="1" i="0" u="none" strike="noStrike">
                        <a:solidFill>
                          <a:srgbClr val="000000"/>
                        </a:solidFill>
                        <a:latin typeface="Calibri"/>
                      </a:endParaRPr>
                    </a:p>
                  </a:txBody>
                  <a:tcPr marL="3911" marR="3911" marT="3911" marB="0" anchor="ctr">
                    <a:lnL>
                      <a:noFill/>
                    </a:lnL>
                    <a:lnR>
                      <a:noFill/>
                    </a:lnR>
                    <a:lnT>
                      <a:noFill/>
                    </a:lnT>
                    <a:lnB>
                      <a:noFill/>
                    </a:lnB>
                  </a:tcPr>
                </a:tc>
                <a:tc>
                  <a:txBody>
                    <a:bodyPr/>
                    <a:lstStyle/>
                    <a:p>
                      <a:pPr algn="ctr" fontAlgn="ctr"/>
                      <a:endParaRPr lang="en-US" sz="1050" b="1" i="0" u="none" strike="noStrike">
                        <a:solidFill>
                          <a:srgbClr val="000000"/>
                        </a:solidFill>
                        <a:latin typeface="Calibri"/>
                      </a:endParaRPr>
                    </a:p>
                  </a:txBody>
                  <a:tcPr marL="3911" marR="3911" marT="3911" marB="0" anchor="ctr">
                    <a:lnL>
                      <a:noFill/>
                    </a:lnL>
                    <a:lnR w="19050" cap="flat" cmpd="sng" algn="ctr">
                      <a:solidFill>
                        <a:srgbClr val="000000"/>
                      </a:solidFill>
                      <a:prstDash val="solid"/>
                      <a:round/>
                      <a:headEnd type="none" w="med" len="med"/>
                      <a:tailEnd type="none" w="med" len="med"/>
                    </a:lnR>
                    <a:lnT>
                      <a:noFill/>
                    </a:lnT>
                    <a:lnB>
                      <a:noFill/>
                    </a:lnB>
                  </a:tcPr>
                </a:tc>
                <a:tc>
                  <a:txBody>
                    <a:bodyPr/>
                    <a:lstStyle/>
                    <a:p>
                      <a:pPr algn="ctr" rtl="1" fontAlgn="ctr"/>
                      <a:r>
                        <a:rPr lang="fa-IR" sz="1050" b="1" i="0" u="none" strike="noStrike">
                          <a:solidFill>
                            <a:srgbClr val="000000"/>
                          </a:solidFill>
                          <a:latin typeface="Calibri"/>
                        </a:rPr>
                        <a:t>سایر هزینه و درامد غیر عملیاتی 2،1 </a:t>
                      </a:r>
                    </a:p>
                  </a:txBody>
                  <a:tcPr marL="3911" marR="3911" marT="3911"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ctr"/>
                      <a:endParaRPr lang="en-US" sz="1050" b="1" i="0" u="none" strike="noStrike">
                        <a:solidFill>
                          <a:srgbClr val="000000"/>
                        </a:solidFill>
                        <a:latin typeface="Calibri"/>
                      </a:endParaRPr>
                    </a:p>
                  </a:txBody>
                  <a:tcPr marL="3911" marR="3911" marT="3911" marB="0" anchor="ctr">
                    <a:lnL w="190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1050" b="1" i="0" u="none" strike="noStrike">
                        <a:solidFill>
                          <a:srgbClr val="000000"/>
                        </a:solidFill>
                        <a:latin typeface="Calibri"/>
                      </a:endParaRPr>
                    </a:p>
                  </a:txBody>
                  <a:tcPr marL="3911" marR="3911" marT="3911" marB="0" anchor="ctr">
                    <a:lnL>
                      <a:noFill/>
                    </a:lnL>
                    <a:lnR>
                      <a:noFill/>
                    </a:lnR>
                    <a:lnT>
                      <a:noFill/>
                    </a:lnT>
                    <a:lnB>
                      <a:noFill/>
                    </a:lnB>
                  </a:tcPr>
                </a:tc>
                <a:tc>
                  <a:txBody>
                    <a:bodyPr/>
                    <a:lstStyle/>
                    <a:p>
                      <a:pPr algn="ctr" fontAlgn="ctr"/>
                      <a:endParaRPr lang="en-US" sz="1050" b="1" i="0" u="none" strike="noStrike">
                        <a:solidFill>
                          <a:srgbClr val="000000"/>
                        </a:solidFill>
                        <a:latin typeface="Calibri"/>
                      </a:endParaRPr>
                    </a:p>
                  </a:txBody>
                  <a:tcPr marL="3911" marR="3911" marT="3911" marB="0" anchor="ctr">
                    <a:lnL>
                      <a:noFill/>
                    </a:lnL>
                    <a:lnR w="19050" cap="flat" cmpd="sng" algn="ctr">
                      <a:solidFill>
                        <a:srgbClr val="000000"/>
                      </a:solidFill>
                      <a:prstDash val="solid"/>
                      <a:round/>
                      <a:headEnd type="none" w="med" len="med"/>
                      <a:tailEnd type="none" w="med" len="med"/>
                    </a:lnR>
                    <a:lnT>
                      <a:noFill/>
                    </a:lnT>
                    <a:lnB>
                      <a:noFill/>
                    </a:lnB>
                  </a:tcPr>
                </a:tc>
                <a:tc>
                  <a:txBody>
                    <a:bodyPr/>
                    <a:lstStyle/>
                    <a:p>
                      <a:pPr algn="ctr" rtl="1" fontAlgn="ctr"/>
                      <a:r>
                        <a:rPr lang="fa-IR" sz="1050" b="1" i="0" u="none" strike="noStrike" dirty="0">
                          <a:solidFill>
                            <a:srgbClr val="000000"/>
                          </a:solidFill>
                          <a:latin typeface="Calibri"/>
                        </a:rPr>
                        <a:t>سایر هزینه و درامد عملیاتی 1،2</a:t>
                      </a:r>
                    </a:p>
                  </a:txBody>
                  <a:tcPr marL="3911" marR="3911" marT="3911"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ctr"/>
                      <a:endParaRPr lang="en-US" sz="600" b="1" i="0" u="none" strike="noStrike">
                        <a:solidFill>
                          <a:srgbClr val="000000"/>
                        </a:solidFill>
                        <a:latin typeface="Calibri"/>
                      </a:endParaRPr>
                    </a:p>
                  </a:txBody>
                  <a:tcPr marL="3911" marR="3911" marT="3911" marB="0" anchor="ctr">
                    <a:lnL w="190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600" b="1" i="0" u="none" strike="noStrike">
                          <a:solidFill>
                            <a:srgbClr val="000000"/>
                          </a:solidFill>
                          <a:latin typeface="Calibri"/>
                        </a:rPr>
                        <a:t> </a:t>
                      </a:r>
                    </a:p>
                  </a:txBody>
                  <a:tcPr marL="3911" marR="3911" marT="3911" marB="0" anchor="ctr">
                    <a:lnL>
                      <a:noFill/>
                    </a:lnL>
                    <a:lnR w="190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0021"/>
                  </a:ext>
                </a:extLst>
              </a:tr>
              <a:tr h="205647">
                <a:tc>
                  <a:txBody>
                    <a:bodyPr/>
                    <a:lstStyle/>
                    <a:p>
                      <a:pPr algn="ctr" fontAlgn="ctr"/>
                      <a:r>
                        <a:rPr lang="en-US" sz="600" b="1" i="0" u="none" strike="noStrike">
                          <a:solidFill>
                            <a:srgbClr val="000000"/>
                          </a:solidFill>
                          <a:latin typeface="Calibri"/>
                        </a:rPr>
                        <a:t> </a:t>
                      </a:r>
                    </a:p>
                  </a:txBody>
                  <a:tcPr marL="3911" marR="3911" marT="3911" marB="0" anchor="ctr">
                    <a:lnL w="190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1050" b="1" i="0" u="none" strike="noStrike">
                        <a:solidFill>
                          <a:srgbClr val="000000"/>
                        </a:solidFill>
                        <a:latin typeface="Calibri"/>
                      </a:endParaRPr>
                    </a:p>
                  </a:txBody>
                  <a:tcPr marL="3911" marR="3911" marT="3911" marB="0" anchor="ctr">
                    <a:lnL>
                      <a:noFill/>
                    </a:lnL>
                    <a:lnR>
                      <a:noFill/>
                    </a:lnR>
                    <a:lnT>
                      <a:noFill/>
                    </a:lnT>
                    <a:lnB w="19050" cap="flat" cmpd="sng" algn="ctr">
                      <a:solidFill>
                        <a:srgbClr val="000000"/>
                      </a:solidFill>
                      <a:prstDash val="solid"/>
                      <a:round/>
                      <a:headEnd type="none" w="med" len="med"/>
                      <a:tailEnd type="none" w="med" len="med"/>
                    </a:lnB>
                  </a:tcPr>
                </a:tc>
                <a:tc>
                  <a:txBody>
                    <a:bodyPr/>
                    <a:lstStyle/>
                    <a:p>
                      <a:pPr algn="ctr" fontAlgn="ctr"/>
                      <a:endParaRPr lang="en-US" sz="1050" b="1" i="0" u="none" strike="noStrike">
                        <a:solidFill>
                          <a:srgbClr val="000000"/>
                        </a:solidFill>
                        <a:latin typeface="Calibri"/>
                      </a:endParaRPr>
                    </a:p>
                  </a:txBody>
                  <a:tcPr marL="3911" marR="3911" marT="3911" marB="0" anchor="ctr">
                    <a:lnL>
                      <a:noFill/>
                    </a:lnL>
                    <a:lnR>
                      <a:noFill/>
                    </a:lnR>
                    <a:lnT>
                      <a:noFill/>
                    </a:lnT>
                    <a:lnB>
                      <a:noFill/>
                    </a:lnB>
                  </a:tcPr>
                </a:tc>
                <a:tc>
                  <a:txBody>
                    <a:bodyPr/>
                    <a:lstStyle/>
                    <a:p>
                      <a:pPr algn="ctr" fontAlgn="ctr"/>
                      <a:endParaRPr lang="en-US" sz="1050" b="1" i="0" u="none" strike="noStrike">
                        <a:solidFill>
                          <a:srgbClr val="000000"/>
                        </a:solidFill>
                        <a:latin typeface="Calibri"/>
                      </a:endParaRPr>
                    </a:p>
                  </a:txBody>
                  <a:tcPr marL="3911" marR="3911" marT="3911" marB="0" anchor="ctr">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fontAlgn="ctr"/>
                      <a:endParaRPr lang="en-US" sz="1050" b="1" i="0" u="none" strike="noStrike">
                        <a:solidFill>
                          <a:srgbClr val="000000"/>
                        </a:solidFill>
                        <a:latin typeface="Calibri"/>
                      </a:endParaRPr>
                    </a:p>
                  </a:txBody>
                  <a:tcPr marL="3911" marR="3911" marT="3911" marB="0" anchor="ctr">
                    <a:lnL>
                      <a:noFill/>
                    </a:lnL>
                    <a:lnR>
                      <a:noFill/>
                    </a:lnR>
                    <a:lnT>
                      <a:noFill/>
                    </a:lnT>
                    <a:lnB>
                      <a:noFill/>
                    </a:lnB>
                  </a:tcPr>
                </a:tc>
                <a:tc>
                  <a:txBody>
                    <a:bodyPr/>
                    <a:lstStyle/>
                    <a:p>
                      <a:pPr algn="ctr" fontAlgn="ctr"/>
                      <a:endParaRPr lang="en-US" sz="1050" b="1" i="0" u="none" strike="noStrike">
                        <a:solidFill>
                          <a:srgbClr val="000000"/>
                        </a:solidFill>
                        <a:latin typeface="Calibri"/>
                      </a:endParaRPr>
                    </a:p>
                  </a:txBody>
                  <a:tcPr marL="3911" marR="3911" marT="3911" marB="0" anchor="ctr">
                    <a:lnL>
                      <a:noFill/>
                    </a:lnL>
                    <a:lnR>
                      <a:noFill/>
                    </a:lnR>
                    <a:lnT>
                      <a:noFill/>
                    </a:lnT>
                    <a:lnB w="19050" cap="flat" cmpd="sng" algn="ctr">
                      <a:solidFill>
                        <a:srgbClr val="000000"/>
                      </a:solidFill>
                      <a:prstDash val="solid"/>
                      <a:round/>
                      <a:headEnd type="none" w="med" len="med"/>
                      <a:tailEnd type="none" w="med" len="med"/>
                    </a:lnB>
                  </a:tcPr>
                </a:tc>
                <a:tc>
                  <a:txBody>
                    <a:bodyPr/>
                    <a:lstStyle/>
                    <a:p>
                      <a:pPr algn="ctr" fontAlgn="ctr"/>
                      <a:endParaRPr lang="en-US" sz="1050" b="1" i="0" u="none" strike="noStrike">
                        <a:solidFill>
                          <a:srgbClr val="000000"/>
                        </a:solidFill>
                        <a:latin typeface="Calibri"/>
                      </a:endParaRPr>
                    </a:p>
                  </a:txBody>
                  <a:tcPr marL="3911" marR="3911" marT="3911" marB="0" anchor="ctr">
                    <a:lnL>
                      <a:noFill/>
                    </a:lnL>
                    <a:lnR>
                      <a:noFill/>
                    </a:lnR>
                    <a:lnT>
                      <a:noFill/>
                    </a:lnT>
                    <a:lnB>
                      <a:noFill/>
                    </a:lnB>
                  </a:tcPr>
                </a:tc>
                <a:tc>
                  <a:txBody>
                    <a:bodyPr/>
                    <a:lstStyle/>
                    <a:p>
                      <a:pPr algn="ctr" fontAlgn="ctr"/>
                      <a:endParaRPr lang="en-US" sz="1050" b="1" i="0" u="none" strike="noStrike" dirty="0">
                        <a:solidFill>
                          <a:srgbClr val="000000"/>
                        </a:solidFill>
                        <a:latin typeface="Calibri"/>
                      </a:endParaRPr>
                    </a:p>
                  </a:txBody>
                  <a:tcPr marL="3911" marR="3911" marT="3911" marB="0" anchor="ctr">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fontAlgn="ctr"/>
                      <a:endParaRPr lang="en-US" sz="600" b="1" i="0" u="none" strike="noStrike">
                        <a:solidFill>
                          <a:srgbClr val="000000"/>
                        </a:solidFill>
                        <a:latin typeface="Calibri"/>
                      </a:endParaRPr>
                    </a:p>
                  </a:txBody>
                  <a:tcPr marL="3911" marR="3911" marT="3911" marB="0" anchor="ctr">
                    <a:lnL>
                      <a:noFill/>
                    </a:lnL>
                    <a:lnR>
                      <a:noFill/>
                    </a:lnR>
                    <a:lnT>
                      <a:noFill/>
                    </a:lnT>
                    <a:lnB>
                      <a:noFill/>
                    </a:lnB>
                  </a:tcPr>
                </a:tc>
                <a:tc>
                  <a:txBody>
                    <a:bodyPr/>
                    <a:lstStyle/>
                    <a:p>
                      <a:pPr algn="ctr" fontAlgn="ctr"/>
                      <a:r>
                        <a:rPr lang="en-US" sz="600" b="1" i="0" u="none" strike="noStrike">
                          <a:solidFill>
                            <a:srgbClr val="000000"/>
                          </a:solidFill>
                          <a:latin typeface="Calibri"/>
                        </a:rPr>
                        <a:t> </a:t>
                      </a:r>
                    </a:p>
                  </a:txBody>
                  <a:tcPr marL="3911" marR="3911" marT="3911" marB="0" anchor="ctr">
                    <a:lnL>
                      <a:noFill/>
                    </a:lnL>
                    <a:lnR w="190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0022"/>
                  </a:ext>
                </a:extLst>
              </a:tr>
              <a:tr h="258962">
                <a:tc>
                  <a:txBody>
                    <a:bodyPr/>
                    <a:lstStyle/>
                    <a:p>
                      <a:pPr algn="ctr" fontAlgn="ctr"/>
                      <a:r>
                        <a:rPr lang="en-US" sz="600" b="1" i="0" u="none" strike="noStrike">
                          <a:solidFill>
                            <a:srgbClr val="000000"/>
                          </a:solidFill>
                          <a:latin typeface="Calibri"/>
                        </a:rPr>
                        <a:t> </a:t>
                      </a:r>
                    </a:p>
                  </a:txBody>
                  <a:tcPr marL="3911" marR="3911" marT="3911"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tcPr>
                </a:tc>
                <a:tc>
                  <a:txBody>
                    <a:bodyPr/>
                    <a:lstStyle/>
                    <a:p>
                      <a:pPr algn="ctr" rtl="1" fontAlgn="ctr"/>
                      <a:r>
                        <a:rPr lang="fa-IR" sz="1050" b="1" i="0" u="none" strike="noStrike">
                          <a:solidFill>
                            <a:srgbClr val="000000"/>
                          </a:solidFill>
                          <a:latin typeface="Calibri"/>
                        </a:rPr>
                        <a:t>ترازنامه سال قبل 3</a:t>
                      </a:r>
                    </a:p>
                  </a:txBody>
                  <a:tcPr marL="3911" marR="3911" marT="3911"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92D050"/>
                    </a:solidFill>
                  </a:tcPr>
                </a:tc>
                <a:tc>
                  <a:txBody>
                    <a:bodyPr/>
                    <a:lstStyle/>
                    <a:p>
                      <a:pPr algn="ctr" fontAlgn="ctr"/>
                      <a:endParaRPr lang="en-US" sz="1050" b="1" i="0" u="none" strike="noStrike">
                        <a:solidFill>
                          <a:srgbClr val="000000"/>
                        </a:solidFill>
                        <a:latin typeface="Calibri"/>
                      </a:endParaRPr>
                    </a:p>
                  </a:txBody>
                  <a:tcPr marL="3911" marR="3911" marT="3911"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tcPr>
                </a:tc>
                <a:tc>
                  <a:txBody>
                    <a:bodyPr/>
                    <a:lstStyle/>
                    <a:p>
                      <a:pPr algn="ctr" rtl="1" fontAlgn="ctr"/>
                      <a:r>
                        <a:rPr lang="fa-IR" sz="1050" b="1" i="0" u="none" strike="noStrike">
                          <a:solidFill>
                            <a:srgbClr val="000000"/>
                          </a:solidFill>
                          <a:latin typeface="Calibri"/>
                        </a:rPr>
                        <a:t>ترازنامه سال بودجه </a:t>
                      </a:r>
                    </a:p>
                  </a:txBody>
                  <a:tcPr marL="3911" marR="3911" marT="3911"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92D050"/>
                    </a:solidFill>
                  </a:tcPr>
                </a:tc>
                <a:tc>
                  <a:txBody>
                    <a:bodyPr/>
                    <a:lstStyle/>
                    <a:p>
                      <a:pPr algn="ctr" fontAlgn="ctr"/>
                      <a:endParaRPr lang="en-US" sz="1050" b="1" i="0" u="none" strike="noStrike">
                        <a:solidFill>
                          <a:srgbClr val="000000"/>
                        </a:solidFill>
                        <a:latin typeface="Calibri"/>
                      </a:endParaRPr>
                    </a:p>
                  </a:txBody>
                  <a:tcPr marL="3911" marR="3911" marT="3911"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tcPr>
                </a:tc>
                <a:tc>
                  <a:txBody>
                    <a:bodyPr/>
                    <a:lstStyle/>
                    <a:p>
                      <a:pPr algn="ctr" rtl="1" fontAlgn="ctr"/>
                      <a:r>
                        <a:rPr lang="fa-IR" sz="1050" b="1" i="0" u="none" strike="noStrike">
                          <a:solidFill>
                            <a:srgbClr val="000000"/>
                          </a:solidFill>
                          <a:latin typeface="Calibri"/>
                        </a:rPr>
                        <a:t>سود و زیان سال بودجه  3</a:t>
                      </a:r>
                    </a:p>
                  </a:txBody>
                  <a:tcPr marL="3911" marR="3911" marT="3911"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ctr"/>
                      <a:endParaRPr lang="en-US" sz="1050" b="1" i="0" u="none" strike="noStrike">
                        <a:solidFill>
                          <a:srgbClr val="000000"/>
                        </a:solidFill>
                        <a:latin typeface="Calibri"/>
                      </a:endParaRPr>
                    </a:p>
                  </a:txBody>
                  <a:tcPr marL="3911" marR="3911" marT="3911"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tcPr>
                </a:tc>
                <a:tc>
                  <a:txBody>
                    <a:bodyPr/>
                    <a:lstStyle/>
                    <a:p>
                      <a:pPr algn="ctr" rtl="1" fontAlgn="ctr"/>
                      <a:r>
                        <a:rPr lang="fa-IR" sz="1050" b="1" i="0" u="none" strike="noStrike" dirty="0">
                          <a:solidFill>
                            <a:srgbClr val="000000"/>
                          </a:solidFill>
                          <a:latin typeface="Calibri"/>
                        </a:rPr>
                        <a:t>جریان وجه نقد 3</a:t>
                      </a:r>
                    </a:p>
                  </a:txBody>
                  <a:tcPr marL="3911" marR="3911" marT="3911"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92D050"/>
                    </a:solidFill>
                  </a:tcPr>
                </a:tc>
                <a:tc>
                  <a:txBody>
                    <a:bodyPr/>
                    <a:lstStyle/>
                    <a:p>
                      <a:pPr algn="ctr" fontAlgn="ctr"/>
                      <a:endParaRPr lang="en-US" sz="600" b="1" i="0" u="none" strike="noStrike">
                        <a:solidFill>
                          <a:srgbClr val="000000"/>
                        </a:solidFill>
                        <a:latin typeface="Calibri"/>
                      </a:endParaRPr>
                    </a:p>
                  </a:txBody>
                  <a:tcPr marL="3911" marR="3911" marT="3911" marB="0" anchor="ctr">
                    <a:lnL w="190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600" b="1" i="0" u="none" strike="noStrike">
                          <a:solidFill>
                            <a:srgbClr val="000000"/>
                          </a:solidFill>
                          <a:latin typeface="Calibri"/>
                        </a:rPr>
                        <a:t> </a:t>
                      </a:r>
                    </a:p>
                  </a:txBody>
                  <a:tcPr marL="3911" marR="3911" marT="3911" marB="0" anchor="ctr">
                    <a:lnL>
                      <a:noFill/>
                    </a:lnL>
                    <a:lnR w="190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0023"/>
                  </a:ext>
                </a:extLst>
              </a:tr>
              <a:tr h="205647">
                <a:tc>
                  <a:txBody>
                    <a:bodyPr/>
                    <a:lstStyle/>
                    <a:p>
                      <a:pPr algn="ctr" fontAlgn="ctr"/>
                      <a:r>
                        <a:rPr lang="en-US" sz="600" b="1" i="0" u="none" strike="noStrike">
                          <a:solidFill>
                            <a:srgbClr val="000000"/>
                          </a:solidFill>
                          <a:latin typeface="Calibri"/>
                        </a:rPr>
                        <a:t> </a:t>
                      </a:r>
                    </a:p>
                  </a:txBody>
                  <a:tcPr marL="3911" marR="3911" marT="3911"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50" b="1" i="0" u="none" strike="noStrike">
                          <a:solidFill>
                            <a:srgbClr val="000000"/>
                          </a:solidFill>
                          <a:latin typeface="Calibri"/>
                        </a:rPr>
                        <a:t>5</a:t>
                      </a:r>
                    </a:p>
                  </a:txBody>
                  <a:tcPr marL="3911" marR="3911" marT="3911"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fontAlgn="ctr"/>
                      <a:endParaRPr lang="en-US" sz="1050" b="1" i="0" u="none" strike="noStrike">
                        <a:solidFill>
                          <a:srgbClr val="000000"/>
                        </a:solidFill>
                        <a:latin typeface="Calibri"/>
                      </a:endParaRPr>
                    </a:p>
                  </a:txBody>
                  <a:tcPr marL="3911" marR="3911" marT="3911"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50" b="1" i="0" u="none" strike="noStrike">
                          <a:solidFill>
                            <a:srgbClr val="000000"/>
                          </a:solidFill>
                          <a:latin typeface="Calibri"/>
                        </a:rPr>
                        <a:t>3</a:t>
                      </a:r>
                    </a:p>
                  </a:txBody>
                  <a:tcPr marL="3911" marR="3911" marT="3911"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fontAlgn="ctr"/>
                      <a:endParaRPr lang="en-US" sz="1050" b="1" i="0" u="none" strike="noStrike">
                        <a:solidFill>
                          <a:srgbClr val="000000"/>
                        </a:solidFill>
                        <a:latin typeface="Calibri"/>
                      </a:endParaRPr>
                    </a:p>
                  </a:txBody>
                  <a:tcPr marL="3911" marR="3911" marT="3911"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50" b="1" i="0" u="none" strike="noStrike">
                          <a:solidFill>
                            <a:srgbClr val="000000"/>
                          </a:solidFill>
                          <a:latin typeface="Calibri"/>
                        </a:rPr>
                        <a:t>1</a:t>
                      </a:r>
                    </a:p>
                  </a:txBody>
                  <a:tcPr marL="3911" marR="3911" marT="3911"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fontAlgn="ctr"/>
                      <a:endParaRPr lang="en-US" sz="1050" b="1" i="0" u="none" strike="noStrike">
                        <a:solidFill>
                          <a:srgbClr val="000000"/>
                        </a:solidFill>
                        <a:latin typeface="Calibri"/>
                      </a:endParaRPr>
                    </a:p>
                  </a:txBody>
                  <a:tcPr marL="3911" marR="3911" marT="3911"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50" b="1" i="0" u="none" strike="noStrike" dirty="0">
                          <a:solidFill>
                            <a:srgbClr val="000000"/>
                          </a:solidFill>
                          <a:latin typeface="Calibri"/>
                        </a:rPr>
                        <a:t>2</a:t>
                      </a:r>
                    </a:p>
                  </a:txBody>
                  <a:tcPr marL="3911" marR="3911" marT="3911"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fontAlgn="ctr"/>
                      <a:endParaRPr lang="en-US" sz="600" b="1" i="0" u="none" strike="noStrike">
                        <a:solidFill>
                          <a:srgbClr val="000000"/>
                        </a:solidFill>
                        <a:latin typeface="Calibri"/>
                      </a:endParaRPr>
                    </a:p>
                  </a:txBody>
                  <a:tcPr marL="3911" marR="3911" marT="3911" marB="0" anchor="ctr">
                    <a:lnL w="190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600" b="1" i="0" u="none" strike="noStrike">
                          <a:solidFill>
                            <a:srgbClr val="000000"/>
                          </a:solidFill>
                          <a:latin typeface="Calibri"/>
                        </a:rPr>
                        <a:t> </a:t>
                      </a:r>
                    </a:p>
                  </a:txBody>
                  <a:tcPr marL="3911" marR="3911" marT="3911" marB="0" anchor="ctr">
                    <a:lnL>
                      <a:noFill/>
                    </a:lnL>
                    <a:lnR w="190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0024"/>
                  </a:ext>
                </a:extLst>
              </a:tr>
              <a:tr h="198031">
                <a:tc>
                  <a:txBody>
                    <a:bodyPr/>
                    <a:lstStyle/>
                    <a:p>
                      <a:pPr algn="ctr" fontAlgn="ctr"/>
                      <a:r>
                        <a:rPr lang="en-US" sz="600" b="1" i="0" u="none" strike="noStrike">
                          <a:solidFill>
                            <a:srgbClr val="000000"/>
                          </a:solidFill>
                          <a:latin typeface="Calibri"/>
                        </a:rPr>
                        <a:t> </a:t>
                      </a:r>
                    </a:p>
                  </a:txBody>
                  <a:tcPr marL="3911" marR="3911" marT="3911" marB="0" anchor="ctr">
                    <a:lnL w="190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600" b="1" i="0" u="none" strike="noStrike">
                        <a:solidFill>
                          <a:srgbClr val="000000"/>
                        </a:solidFill>
                        <a:latin typeface="Calibri"/>
                      </a:endParaRPr>
                    </a:p>
                  </a:txBody>
                  <a:tcPr marL="3911" marR="3911" marT="3911" marB="0" anchor="ctr">
                    <a:lnL>
                      <a:noFill/>
                    </a:lnL>
                    <a:lnR>
                      <a:noFill/>
                    </a:lnR>
                    <a:lnT w="19050" cap="flat" cmpd="sng" algn="ctr">
                      <a:solidFill>
                        <a:srgbClr val="000000"/>
                      </a:solidFill>
                      <a:prstDash val="solid"/>
                      <a:round/>
                      <a:headEnd type="none" w="med" len="med"/>
                      <a:tailEnd type="none" w="med" len="med"/>
                    </a:lnT>
                    <a:lnB>
                      <a:noFill/>
                    </a:lnB>
                  </a:tcPr>
                </a:tc>
                <a:tc>
                  <a:txBody>
                    <a:bodyPr/>
                    <a:lstStyle/>
                    <a:p>
                      <a:pPr algn="ctr" fontAlgn="ctr"/>
                      <a:endParaRPr lang="en-US" sz="600" b="1" i="0" u="none" strike="noStrike">
                        <a:solidFill>
                          <a:srgbClr val="000000"/>
                        </a:solidFill>
                        <a:latin typeface="Calibri"/>
                      </a:endParaRPr>
                    </a:p>
                  </a:txBody>
                  <a:tcPr marL="3911" marR="3911" marT="3911" marB="0" anchor="ctr">
                    <a:lnL>
                      <a:noFill/>
                    </a:lnL>
                    <a:lnR>
                      <a:noFill/>
                    </a:lnR>
                    <a:lnT>
                      <a:noFill/>
                    </a:lnT>
                    <a:lnB>
                      <a:noFill/>
                    </a:lnB>
                  </a:tcPr>
                </a:tc>
                <a:tc>
                  <a:txBody>
                    <a:bodyPr/>
                    <a:lstStyle/>
                    <a:p>
                      <a:pPr algn="ctr" fontAlgn="ctr"/>
                      <a:endParaRPr lang="en-US" sz="600" b="1" i="0" u="none" strike="noStrike">
                        <a:solidFill>
                          <a:srgbClr val="000000"/>
                        </a:solidFill>
                        <a:latin typeface="Calibri"/>
                      </a:endParaRPr>
                    </a:p>
                  </a:txBody>
                  <a:tcPr marL="3911" marR="3911" marT="3911" marB="0" anchor="ctr">
                    <a:lnL>
                      <a:noFill/>
                    </a:lnL>
                    <a:lnR>
                      <a:noFill/>
                    </a:lnR>
                    <a:lnT w="19050" cap="flat" cmpd="sng" algn="ctr">
                      <a:solidFill>
                        <a:srgbClr val="000000"/>
                      </a:solidFill>
                      <a:prstDash val="solid"/>
                      <a:round/>
                      <a:headEnd type="none" w="med" len="med"/>
                      <a:tailEnd type="none" w="med" len="med"/>
                    </a:lnT>
                    <a:lnB>
                      <a:noFill/>
                    </a:lnB>
                  </a:tcPr>
                </a:tc>
                <a:tc>
                  <a:txBody>
                    <a:bodyPr/>
                    <a:lstStyle/>
                    <a:p>
                      <a:pPr algn="ctr" fontAlgn="ctr"/>
                      <a:endParaRPr lang="en-US" sz="600" b="1" i="0" u="none" strike="noStrike">
                        <a:solidFill>
                          <a:srgbClr val="000000"/>
                        </a:solidFill>
                        <a:latin typeface="Calibri"/>
                      </a:endParaRPr>
                    </a:p>
                  </a:txBody>
                  <a:tcPr marL="3911" marR="3911" marT="3911" marB="0" anchor="ctr">
                    <a:lnL>
                      <a:noFill/>
                    </a:lnL>
                    <a:lnR>
                      <a:noFill/>
                    </a:lnR>
                    <a:lnT>
                      <a:noFill/>
                    </a:lnT>
                    <a:lnB>
                      <a:noFill/>
                    </a:lnB>
                  </a:tcPr>
                </a:tc>
                <a:tc>
                  <a:txBody>
                    <a:bodyPr/>
                    <a:lstStyle/>
                    <a:p>
                      <a:pPr algn="ctr" fontAlgn="ctr"/>
                      <a:endParaRPr lang="en-US" sz="600" b="1" i="0" u="none" strike="noStrike">
                        <a:solidFill>
                          <a:srgbClr val="000000"/>
                        </a:solidFill>
                        <a:latin typeface="Calibri"/>
                      </a:endParaRPr>
                    </a:p>
                  </a:txBody>
                  <a:tcPr marL="3911" marR="3911" marT="3911" marB="0" anchor="ctr">
                    <a:lnL>
                      <a:noFill/>
                    </a:lnL>
                    <a:lnR>
                      <a:noFill/>
                    </a:lnR>
                    <a:lnT w="19050" cap="flat" cmpd="sng" algn="ctr">
                      <a:solidFill>
                        <a:srgbClr val="000000"/>
                      </a:solidFill>
                      <a:prstDash val="solid"/>
                      <a:round/>
                      <a:headEnd type="none" w="med" len="med"/>
                      <a:tailEnd type="none" w="med" len="med"/>
                    </a:lnT>
                    <a:lnB>
                      <a:noFill/>
                    </a:lnB>
                  </a:tcPr>
                </a:tc>
                <a:tc>
                  <a:txBody>
                    <a:bodyPr/>
                    <a:lstStyle/>
                    <a:p>
                      <a:pPr algn="ctr" fontAlgn="ctr"/>
                      <a:endParaRPr lang="en-US" sz="600" b="1" i="0" u="none" strike="noStrike">
                        <a:solidFill>
                          <a:srgbClr val="000000"/>
                        </a:solidFill>
                        <a:latin typeface="Calibri"/>
                      </a:endParaRPr>
                    </a:p>
                  </a:txBody>
                  <a:tcPr marL="3911" marR="3911" marT="3911" marB="0" anchor="ctr">
                    <a:lnL>
                      <a:noFill/>
                    </a:lnL>
                    <a:lnR>
                      <a:noFill/>
                    </a:lnR>
                    <a:lnT>
                      <a:noFill/>
                    </a:lnT>
                    <a:lnB>
                      <a:noFill/>
                    </a:lnB>
                  </a:tcPr>
                </a:tc>
                <a:tc>
                  <a:txBody>
                    <a:bodyPr/>
                    <a:lstStyle/>
                    <a:p>
                      <a:pPr algn="ctr" fontAlgn="ctr"/>
                      <a:endParaRPr lang="en-US" sz="600" b="1" i="0" u="none" strike="noStrike" dirty="0">
                        <a:solidFill>
                          <a:srgbClr val="000000"/>
                        </a:solidFill>
                        <a:latin typeface="Calibri"/>
                      </a:endParaRPr>
                    </a:p>
                  </a:txBody>
                  <a:tcPr marL="3911" marR="3911" marT="3911" marB="0" anchor="ctr">
                    <a:lnL>
                      <a:noFill/>
                    </a:lnL>
                    <a:lnR>
                      <a:noFill/>
                    </a:lnR>
                    <a:lnT w="19050" cap="flat" cmpd="sng" algn="ctr">
                      <a:solidFill>
                        <a:srgbClr val="000000"/>
                      </a:solidFill>
                      <a:prstDash val="solid"/>
                      <a:round/>
                      <a:headEnd type="none" w="med" len="med"/>
                      <a:tailEnd type="none" w="med" len="med"/>
                    </a:lnT>
                    <a:lnB>
                      <a:noFill/>
                    </a:lnB>
                  </a:tcPr>
                </a:tc>
                <a:tc>
                  <a:txBody>
                    <a:bodyPr/>
                    <a:lstStyle/>
                    <a:p>
                      <a:pPr algn="ctr" fontAlgn="ctr"/>
                      <a:endParaRPr lang="en-US" sz="600" b="1" i="0" u="none" strike="noStrike">
                        <a:solidFill>
                          <a:srgbClr val="000000"/>
                        </a:solidFill>
                        <a:latin typeface="Calibri"/>
                      </a:endParaRPr>
                    </a:p>
                  </a:txBody>
                  <a:tcPr marL="3911" marR="3911" marT="3911" marB="0" anchor="ctr">
                    <a:lnL>
                      <a:noFill/>
                    </a:lnL>
                    <a:lnR>
                      <a:noFill/>
                    </a:lnR>
                    <a:lnT>
                      <a:noFill/>
                    </a:lnT>
                    <a:lnB>
                      <a:noFill/>
                    </a:lnB>
                  </a:tcPr>
                </a:tc>
                <a:tc>
                  <a:txBody>
                    <a:bodyPr/>
                    <a:lstStyle/>
                    <a:p>
                      <a:pPr algn="ctr" fontAlgn="ctr"/>
                      <a:r>
                        <a:rPr lang="en-US" sz="600" b="1" i="0" u="none" strike="noStrike">
                          <a:solidFill>
                            <a:srgbClr val="000000"/>
                          </a:solidFill>
                          <a:latin typeface="Calibri"/>
                        </a:rPr>
                        <a:t> </a:t>
                      </a:r>
                    </a:p>
                  </a:txBody>
                  <a:tcPr marL="3911" marR="3911" marT="3911" marB="0" anchor="ctr">
                    <a:lnL>
                      <a:noFill/>
                    </a:lnL>
                    <a:lnR w="190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0025"/>
                  </a:ext>
                </a:extLst>
              </a:tr>
              <a:tr h="198031">
                <a:tc>
                  <a:txBody>
                    <a:bodyPr/>
                    <a:lstStyle/>
                    <a:p>
                      <a:pPr algn="ctr" fontAlgn="ctr"/>
                      <a:r>
                        <a:rPr lang="en-US" sz="600" b="1" i="0" u="none" strike="noStrike">
                          <a:solidFill>
                            <a:srgbClr val="000000"/>
                          </a:solidFill>
                          <a:latin typeface="Calibri"/>
                        </a:rPr>
                        <a:t> </a:t>
                      </a:r>
                    </a:p>
                  </a:txBody>
                  <a:tcPr marL="3911" marR="3911" marT="3911" marB="0" anchor="ctr">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tcPr>
                </a:tc>
                <a:tc>
                  <a:txBody>
                    <a:bodyPr/>
                    <a:lstStyle/>
                    <a:p>
                      <a:pPr algn="ctr" fontAlgn="ctr"/>
                      <a:r>
                        <a:rPr lang="en-US" sz="600" b="1" i="0" u="none" strike="noStrike">
                          <a:solidFill>
                            <a:srgbClr val="000000"/>
                          </a:solidFill>
                          <a:latin typeface="Calibri"/>
                        </a:rPr>
                        <a:t> </a:t>
                      </a:r>
                    </a:p>
                  </a:txBody>
                  <a:tcPr marL="3911" marR="3911" marT="3911" marB="0" anchor="ctr">
                    <a:lnL>
                      <a:noFill/>
                    </a:lnL>
                    <a:lnR>
                      <a:noFill/>
                    </a:lnR>
                    <a:lnT>
                      <a:noFill/>
                    </a:lnT>
                    <a:lnB w="19050" cap="flat" cmpd="sng" algn="ctr">
                      <a:solidFill>
                        <a:srgbClr val="000000"/>
                      </a:solidFill>
                      <a:prstDash val="solid"/>
                      <a:round/>
                      <a:headEnd type="none" w="med" len="med"/>
                      <a:tailEnd type="none" w="med" len="med"/>
                    </a:lnB>
                  </a:tcPr>
                </a:tc>
                <a:tc>
                  <a:txBody>
                    <a:bodyPr/>
                    <a:lstStyle/>
                    <a:p>
                      <a:pPr algn="ctr" fontAlgn="ctr"/>
                      <a:r>
                        <a:rPr lang="en-US" sz="600" b="1" i="0" u="none" strike="noStrike">
                          <a:solidFill>
                            <a:srgbClr val="000000"/>
                          </a:solidFill>
                          <a:latin typeface="Calibri"/>
                        </a:rPr>
                        <a:t> </a:t>
                      </a:r>
                    </a:p>
                  </a:txBody>
                  <a:tcPr marL="3911" marR="3911" marT="3911" marB="0" anchor="ctr">
                    <a:lnL>
                      <a:noFill/>
                    </a:lnL>
                    <a:lnR>
                      <a:noFill/>
                    </a:lnR>
                    <a:lnT>
                      <a:noFill/>
                    </a:lnT>
                    <a:lnB w="19050" cap="flat" cmpd="sng" algn="ctr">
                      <a:solidFill>
                        <a:srgbClr val="000000"/>
                      </a:solidFill>
                      <a:prstDash val="solid"/>
                      <a:round/>
                      <a:headEnd type="none" w="med" len="med"/>
                      <a:tailEnd type="none" w="med" len="med"/>
                    </a:lnB>
                  </a:tcPr>
                </a:tc>
                <a:tc>
                  <a:txBody>
                    <a:bodyPr/>
                    <a:lstStyle/>
                    <a:p>
                      <a:pPr algn="ctr" fontAlgn="ctr"/>
                      <a:r>
                        <a:rPr lang="en-US" sz="600" b="1" i="0" u="none" strike="noStrike">
                          <a:solidFill>
                            <a:srgbClr val="000000"/>
                          </a:solidFill>
                          <a:latin typeface="Calibri"/>
                        </a:rPr>
                        <a:t> </a:t>
                      </a:r>
                    </a:p>
                  </a:txBody>
                  <a:tcPr marL="3911" marR="3911" marT="3911" marB="0" anchor="ctr">
                    <a:lnL>
                      <a:noFill/>
                    </a:lnL>
                    <a:lnR>
                      <a:noFill/>
                    </a:lnR>
                    <a:lnT>
                      <a:noFill/>
                    </a:lnT>
                    <a:lnB w="19050" cap="flat" cmpd="sng" algn="ctr">
                      <a:solidFill>
                        <a:srgbClr val="000000"/>
                      </a:solidFill>
                      <a:prstDash val="solid"/>
                      <a:round/>
                      <a:headEnd type="none" w="med" len="med"/>
                      <a:tailEnd type="none" w="med" len="med"/>
                    </a:lnB>
                  </a:tcPr>
                </a:tc>
                <a:tc>
                  <a:txBody>
                    <a:bodyPr/>
                    <a:lstStyle/>
                    <a:p>
                      <a:pPr algn="ctr" fontAlgn="ctr"/>
                      <a:r>
                        <a:rPr lang="en-US" sz="600" b="1" i="0" u="none" strike="noStrike">
                          <a:solidFill>
                            <a:srgbClr val="000000"/>
                          </a:solidFill>
                          <a:latin typeface="Calibri"/>
                        </a:rPr>
                        <a:t> </a:t>
                      </a:r>
                    </a:p>
                  </a:txBody>
                  <a:tcPr marL="3911" marR="3911" marT="3911" marB="0" anchor="ctr">
                    <a:lnL>
                      <a:noFill/>
                    </a:lnL>
                    <a:lnR>
                      <a:noFill/>
                    </a:lnR>
                    <a:lnT>
                      <a:noFill/>
                    </a:lnT>
                    <a:lnB w="19050" cap="flat" cmpd="sng" algn="ctr">
                      <a:solidFill>
                        <a:srgbClr val="000000"/>
                      </a:solidFill>
                      <a:prstDash val="solid"/>
                      <a:round/>
                      <a:headEnd type="none" w="med" len="med"/>
                      <a:tailEnd type="none" w="med" len="med"/>
                    </a:lnB>
                  </a:tcPr>
                </a:tc>
                <a:tc>
                  <a:txBody>
                    <a:bodyPr/>
                    <a:lstStyle/>
                    <a:p>
                      <a:pPr algn="ctr" fontAlgn="ctr"/>
                      <a:r>
                        <a:rPr lang="en-US" sz="600" b="1" i="0" u="none" strike="noStrike">
                          <a:solidFill>
                            <a:srgbClr val="000000"/>
                          </a:solidFill>
                          <a:latin typeface="Calibri"/>
                        </a:rPr>
                        <a:t> </a:t>
                      </a:r>
                    </a:p>
                  </a:txBody>
                  <a:tcPr marL="3911" marR="3911" marT="3911" marB="0" anchor="ctr">
                    <a:lnL>
                      <a:noFill/>
                    </a:lnL>
                    <a:lnR>
                      <a:noFill/>
                    </a:lnR>
                    <a:lnT>
                      <a:noFill/>
                    </a:lnT>
                    <a:lnB w="19050" cap="flat" cmpd="sng" algn="ctr">
                      <a:solidFill>
                        <a:srgbClr val="000000"/>
                      </a:solidFill>
                      <a:prstDash val="solid"/>
                      <a:round/>
                      <a:headEnd type="none" w="med" len="med"/>
                      <a:tailEnd type="none" w="med" len="med"/>
                    </a:lnB>
                  </a:tcPr>
                </a:tc>
                <a:tc>
                  <a:txBody>
                    <a:bodyPr/>
                    <a:lstStyle/>
                    <a:p>
                      <a:pPr algn="ctr" fontAlgn="ctr"/>
                      <a:r>
                        <a:rPr lang="en-US" sz="600" b="1" i="0" u="none" strike="noStrike">
                          <a:solidFill>
                            <a:srgbClr val="000000"/>
                          </a:solidFill>
                          <a:latin typeface="Calibri"/>
                        </a:rPr>
                        <a:t> </a:t>
                      </a:r>
                    </a:p>
                  </a:txBody>
                  <a:tcPr marL="3911" marR="3911" marT="3911" marB="0" anchor="ctr">
                    <a:lnL>
                      <a:noFill/>
                    </a:lnL>
                    <a:lnR>
                      <a:noFill/>
                    </a:lnR>
                    <a:lnT>
                      <a:noFill/>
                    </a:lnT>
                    <a:lnB w="19050" cap="flat" cmpd="sng" algn="ctr">
                      <a:solidFill>
                        <a:srgbClr val="000000"/>
                      </a:solidFill>
                      <a:prstDash val="solid"/>
                      <a:round/>
                      <a:headEnd type="none" w="med" len="med"/>
                      <a:tailEnd type="none" w="med" len="med"/>
                    </a:lnB>
                  </a:tcPr>
                </a:tc>
                <a:tc>
                  <a:txBody>
                    <a:bodyPr/>
                    <a:lstStyle/>
                    <a:p>
                      <a:pPr algn="ctr" fontAlgn="ctr"/>
                      <a:r>
                        <a:rPr lang="en-US" sz="600" b="1" i="0" u="none" strike="noStrike">
                          <a:solidFill>
                            <a:srgbClr val="000000"/>
                          </a:solidFill>
                          <a:latin typeface="Calibri"/>
                        </a:rPr>
                        <a:t> </a:t>
                      </a:r>
                    </a:p>
                  </a:txBody>
                  <a:tcPr marL="3911" marR="3911" marT="3911" marB="0" anchor="ctr">
                    <a:lnL>
                      <a:noFill/>
                    </a:lnL>
                    <a:lnR>
                      <a:noFill/>
                    </a:lnR>
                    <a:lnT>
                      <a:noFill/>
                    </a:lnT>
                    <a:lnB w="19050" cap="flat" cmpd="sng" algn="ctr">
                      <a:solidFill>
                        <a:srgbClr val="000000"/>
                      </a:solidFill>
                      <a:prstDash val="solid"/>
                      <a:round/>
                      <a:headEnd type="none" w="med" len="med"/>
                      <a:tailEnd type="none" w="med" len="med"/>
                    </a:lnB>
                  </a:tcPr>
                </a:tc>
                <a:tc>
                  <a:txBody>
                    <a:bodyPr/>
                    <a:lstStyle/>
                    <a:p>
                      <a:pPr algn="ctr" fontAlgn="ctr"/>
                      <a:r>
                        <a:rPr lang="en-US" sz="600" b="1" i="0" u="none" strike="noStrike">
                          <a:solidFill>
                            <a:srgbClr val="000000"/>
                          </a:solidFill>
                          <a:latin typeface="Calibri"/>
                        </a:rPr>
                        <a:t> </a:t>
                      </a:r>
                    </a:p>
                  </a:txBody>
                  <a:tcPr marL="3911" marR="3911" marT="3911" marB="0" anchor="ctr">
                    <a:lnL>
                      <a:noFill/>
                    </a:lnL>
                    <a:lnR>
                      <a:noFill/>
                    </a:lnR>
                    <a:lnT>
                      <a:noFill/>
                    </a:lnT>
                    <a:lnB w="19050" cap="flat" cmpd="sng" algn="ctr">
                      <a:solidFill>
                        <a:srgbClr val="000000"/>
                      </a:solidFill>
                      <a:prstDash val="solid"/>
                      <a:round/>
                      <a:headEnd type="none" w="med" len="med"/>
                      <a:tailEnd type="none" w="med" len="med"/>
                    </a:lnB>
                  </a:tcPr>
                </a:tc>
                <a:tc>
                  <a:txBody>
                    <a:bodyPr/>
                    <a:lstStyle/>
                    <a:p>
                      <a:pPr algn="ctr" fontAlgn="ctr"/>
                      <a:r>
                        <a:rPr lang="en-US" sz="600" b="1" i="0" u="none" strike="noStrike" dirty="0">
                          <a:solidFill>
                            <a:srgbClr val="000000"/>
                          </a:solidFill>
                          <a:latin typeface="Calibri"/>
                        </a:rPr>
                        <a:t> </a:t>
                      </a:r>
                    </a:p>
                  </a:txBody>
                  <a:tcPr marL="3911" marR="3911" marT="3911" marB="0" anchor="ctr">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26"/>
                  </a:ext>
                </a:extLst>
              </a:tr>
            </a:tbl>
          </a:graphicData>
        </a:graphic>
      </p:graphicFrame>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1">
            <a:schemeClr val="accent1"/>
          </a:lnRef>
          <a:fillRef idx="2">
            <a:schemeClr val="accent1"/>
          </a:fillRef>
          <a:effectRef idx="1">
            <a:schemeClr val="accent1"/>
          </a:effectRef>
          <a:fontRef idx="minor">
            <a:schemeClr val="dk1"/>
          </a:fontRef>
        </p:style>
        <p:txBody>
          <a:bodyPr>
            <a:normAutofit fontScale="90000"/>
          </a:bodyPr>
          <a:lstStyle/>
          <a:p>
            <a:r>
              <a:rPr lang="fa-IR" dirty="0" smtClean="0"/>
              <a:t>شرایط تحقق و موفقیت بودجه بندی و اجرای ان</a:t>
            </a:r>
            <a:endParaRPr lang="en-US" dirty="0"/>
          </a:p>
        </p:txBody>
      </p:sp>
      <p:sp>
        <p:nvSpPr>
          <p:cNvPr id="4" name="Content Placeholder 2"/>
          <p:cNvSpPr>
            <a:spLocks noGrp="1"/>
          </p:cNvSpPr>
          <p:nvPr>
            <p:ph idx="1"/>
          </p:nvPr>
        </p:nvSpPr>
        <p:spPr>
          <a:gradFill>
            <a:gsLst>
              <a:gs pos="0">
                <a:srgbClr val="FFFF66"/>
              </a:gs>
              <a:gs pos="50000">
                <a:schemeClr val="accent1">
                  <a:tint val="44500"/>
                  <a:satMod val="160000"/>
                </a:schemeClr>
              </a:gs>
              <a:gs pos="100000">
                <a:schemeClr val="accent1">
                  <a:tint val="23500"/>
                  <a:satMod val="160000"/>
                </a:schemeClr>
              </a:gs>
            </a:gsLst>
            <a:lin ang="5400000" scaled="0"/>
          </a:gradFill>
          <a:ln>
            <a:solidFill>
              <a:srgbClr val="FF0000">
                <a:alpha val="56000"/>
              </a:srgbClr>
            </a:solidFill>
          </a:ln>
          <a:effectLst>
            <a:outerShdw blurRad="50800" dist="50800" dir="5400000" algn="ctr" rotWithShape="0">
              <a:srgbClr val="000000">
                <a:alpha val="47000"/>
              </a:srgbClr>
            </a:outerShdw>
          </a:effectLst>
          <a:scene3d>
            <a:camera prst="orthographicFront"/>
            <a:lightRig rig="threePt" dir="t"/>
          </a:scene3d>
          <a:sp3d>
            <a:bevelB prst="relaxedInset"/>
          </a:sp3d>
        </p:spPr>
        <p:txBody>
          <a:bodyPr>
            <a:normAutofit fontScale="92500" lnSpcReduction="20000"/>
          </a:bodyPr>
          <a:lstStyle/>
          <a:p>
            <a:pPr algn="r"/>
            <a:endParaRPr lang="fa-IR" sz="2400" dirty="0" smtClean="0"/>
          </a:p>
          <a:p>
            <a:pPr algn="r">
              <a:buNone/>
            </a:pPr>
            <a:r>
              <a:rPr lang="fa-IR" sz="2400" b="1" u="sng" dirty="0" smtClean="0">
                <a:solidFill>
                  <a:srgbClr val="008000"/>
                </a:solidFill>
              </a:rPr>
              <a:t>شرایط لازم برای عملیاتی شدن بودجه</a:t>
            </a:r>
            <a:r>
              <a:rPr lang="fa-IR" sz="2400" b="1" dirty="0" smtClean="0"/>
              <a:t> </a:t>
            </a:r>
          </a:p>
          <a:p>
            <a:pPr algn="r">
              <a:buNone/>
            </a:pPr>
            <a:r>
              <a:rPr lang="fa-IR" sz="2400" b="1" dirty="0" smtClean="0"/>
              <a:t>اهم شرایط لازم برای عملیاتی شدن بودجه عبارت از :</a:t>
            </a:r>
          </a:p>
          <a:p>
            <a:pPr algn="r">
              <a:buNone/>
            </a:pPr>
            <a:endParaRPr lang="fa-IR" sz="2400" b="1" dirty="0" smtClean="0"/>
          </a:p>
          <a:p>
            <a:pPr algn="r">
              <a:buNone/>
            </a:pPr>
            <a:r>
              <a:rPr lang="fa-IR" sz="2400" b="1" dirty="0" smtClean="0"/>
              <a:t>1- باور ،اگاهي و  اعتقاد مسئولین بنگاه اقتصادی به مبانی برنامه ریزی جهت پیش برد اهداف استراتژیک سازمان </a:t>
            </a:r>
          </a:p>
          <a:p>
            <a:pPr algn="r">
              <a:buNone/>
            </a:pPr>
            <a:r>
              <a:rPr lang="fa-IR" sz="2400" b="1" dirty="0" smtClean="0"/>
              <a:t>2- از آنجاکه بودجه یک برنامه تعاملی می باشد حضور کلیه ذینفان سازمان در مشارکت و تهیه بودجه لازم می باشد </a:t>
            </a:r>
          </a:p>
          <a:p>
            <a:pPr algn="r">
              <a:buNone/>
            </a:pPr>
            <a:r>
              <a:rPr lang="fa-IR" sz="2400" b="1" dirty="0" smtClean="0"/>
              <a:t>3- تدوین برنامه استراتژیک سازمان با توجه نکات ضعف و قوت و فرصت ها و تهدید های برون سازمانی </a:t>
            </a:r>
          </a:p>
          <a:p>
            <a:pPr algn="r">
              <a:buNone/>
            </a:pPr>
            <a:r>
              <a:rPr lang="fa-IR" sz="2400" b="1" dirty="0" smtClean="0"/>
              <a:t>4- کنترل و نظارت در تمامی مراحل اجرای بودجه </a:t>
            </a:r>
          </a:p>
          <a:p>
            <a:pPr algn="r">
              <a:buNone/>
            </a:pPr>
            <a:r>
              <a:rPr lang="fa-IR" sz="2400" b="1" dirty="0" smtClean="0"/>
              <a:t>5- ایجاد باز خورهای مناسب ( انگیزشی ) به منظور تداوم فراگرد بودجه تا کنترل و نظارت </a:t>
            </a:r>
          </a:p>
          <a:p>
            <a:pPr algn="r">
              <a:buNone/>
            </a:pPr>
            <a:r>
              <a:rPr lang="fa-IR" sz="2400" b="1" dirty="0" smtClean="0"/>
              <a:t>6- هماهنگی در سیستم های اطلاعاتی بودجه و نظام حسابداری </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nvGraphicFramePr>
        <p:xfrm>
          <a:off x="357158" y="428603"/>
          <a:ext cx="8572561" cy="6215110"/>
        </p:xfrm>
        <a:graphic>
          <a:graphicData uri="http://schemas.openxmlformats.org/drawingml/2006/table">
            <a:tbl>
              <a:tblPr/>
              <a:tblGrid>
                <a:gridCol w="1190088">
                  <a:extLst>
                    <a:ext uri="{9D8B030D-6E8A-4147-A177-3AD203B41FA5}">
                      <a16:colId xmlns:a16="http://schemas.microsoft.com/office/drawing/2014/main" val="20000"/>
                    </a:ext>
                  </a:extLst>
                </a:gridCol>
                <a:gridCol w="1333946">
                  <a:extLst>
                    <a:ext uri="{9D8B030D-6E8A-4147-A177-3AD203B41FA5}">
                      <a16:colId xmlns:a16="http://schemas.microsoft.com/office/drawing/2014/main" val="20001"/>
                    </a:ext>
                  </a:extLst>
                </a:gridCol>
                <a:gridCol w="1928990">
                  <a:extLst>
                    <a:ext uri="{9D8B030D-6E8A-4147-A177-3AD203B41FA5}">
                      <a16:colId xmlns:a16="http://schemas.microsoft.com/office/drawing/2014/main" val="20002"/>
                    </a:ext>
                  </a:extLst>
                </a:gridCol>
                <a:gridCol w="4119537">
                  <a:extLst>
                    <a:ext uri="{9D8B030D-6E8A-4147-A177-3AD203B41FA5}">
                      <a16:colId xmlns:a16="http://schemas.microsoft.com/office/drawing/2014/main" val="20003"/>
                    </a:ext>
                  </a:extLst>
                </a:gridCol>
              </a:tblGrid>
              <a:tr h="282306">
                <a:tc gridSpan="4">
                  <a:txBody>
                    <a:bodyPr/>
                    <a:lstStyle/>
                    <a:p>
                      <a:pPr algn="ctr" rtl="1" fontAlgn="b"/>
                      <a:r>
                        <a:rPr lang="fa-IR" sz="1400" b="1" i="0" u="sng" strike="noStrike" dirty="0">
                          <a:latin typeface="Arial"/>
                        </a:rPr>
                        <a:t>برنامه ریزی</a:t>
                      </a:r>
                      <a:r>
                        <a:rPr lang="fa-IR" sz="1400" b="1" i="0" u="none" strike="noStrike" dirty="0">
                          <a:latin typeface="Arial"/>
                        </a:rPr>
                        <a:t>  استفاده</a:t>
                      </a:r>
                      <a:r>
                        <a:rPr lang="fa-IR" sz="1400" b="1" i="0" u="sng" strike="noStrike" dirty="0">
                          <a:latin typeface="Arial"/>
                        </a:rPr>
                        <a:t> کارا</a:t>
                      </a:r>
                      <a:r>
                        <a:rPr lang="fa-IR" sz="1400" b="1" i="0" u="none" strike="noStrike" dirty="0">
                          <a:latin typeface="Arial"/>
                        </a:rPr>
                        <a:t> و </a:t>
                      </a:r>
                      <a:r>
                        <a:rPr lang="fa-IR" sz="1400" b="1" i="0" u="sng" strike="noStrike" dirty="0">
                          <a:latin typeface="Arial"/>
                        </a:rPr>
                        <a:t>اثربخش</a:t>
                      </a:r>
                      <a:r>
                        <a:rPr lang="fa-IR" sz="1400" b="1" i="0" u="none" strike="noStrike" dirty="0">
                          <a:latin typeface="Arial"/>
                        </a:rPr>
                        <a:t> از</a:t>
                      </a:r>
                      <a:r>
                        <a:rPr lang="fa-IR" sz="1400" b="1" i="0" u="sng" strike="noStrike" dirty="0">
                          <a:latin typeface="Arial"/>
                        </a:rPr>
                        <a:t> منابع موجود و قابل دسترس</a:t>
                      </a:r>
                      <a:r>
                        <a:rPr lang="fa-IR" sz="1400" b="1" i="0" u="none" strike="noStrike" dirty="0">
                          <a:latin typeface="Arial"/>
                        </a:rPr>
                        <a:t> در جهت </a:t>
                      </a:r>
                      <a:r>
                        <a:rPr lang="fa-IR" sz="1400" b="0" i="0" u="sng" strike="noStrike" dirty="0">
                          <a:latin typeface="Arial"/>
                        </a:rPr>
                        <a:t>تحقق</a:t>
                      </a:r>
                      <a:r>
                        <a:rPr lang="fa-IR" sz="1400" b="1" i="0" u="none" strike="noStrike" dirty="0">
                          <a:latin typeface="Arial"/>
                        </a:rPr>
                        <a:t> </a:t>
                      </a:r>
                      <a:r>
                        <a:rPr lang="fa-IR" sz="1400" b="1" i="0" u="sng" strike="noStrike" dirty="0">
                          <a:latin typeface="Arial"/>
                        </a:rPr>
                        <a:t>اهداف</a:t>
                      </a:r>
                      <a:r>
                        <a:rPr lang="fa-IR" sz="1400" b="1" i="0" u="none" strike="noStrike" dirty="0">
                          <a:latin typeface="Arial"/>
                        </a:rPr>
                        <a:t> سازمان </a:t>
                      </a:r>
                      <a:endParaRPr lang="fa-IR" sz="1400" b="1" i="0" u="sng" strike="noStrike" dirty="0">
                        <a:latin typeface="Arial"/>
                      </a:endParaRPr>
                    </a:p>
                  </a:txBody>
                  <a:tcPr marL="0" marR="0" marT="0" marB="0" anchor="b">
                    <a:lnL>
                      <a:noFill/>
                    </a:lnL>
                    <a:lnR>
                      <a:noFill/>
                    </a:lnR>
                    <a:lnT>
                      <a:noFill/>
                    </a:lnT>
                    <a:lnB>
                      <a:noFill/>
                    </a:lnB>
                    <a:solidFill>
                      <a:srgbClr val="00CCFF"/>
                    </a:solidFill>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282306">
                <a:tc gridSpan="4">
                  <a:txBody>
                    <a:bodyPr/>
                    <a:lstStyle/>
                    <a:p>
                      <a:pPr algn="l" fontAlgn="b"/>
                      <a:r>
                        <a:rPr lang="fa-IR" sz="900" b="1" i="0" u="none" strike="noStrike" dirty="0">
                          <a:latin typeface="Arial"/>
                        </a:rPr>
                        <a:t>با افق دید بلند مدت </a:t>
                      </a:r>
                      <a:endParaRPr lang="fa-IR" sz="500" b="0" i="0" u="none" strike="noStrike" dirty="0">
                        <a:latin typeface="Arial"/>
                      </a:endParaRPr>
                    </a:p>
                  </a:txBody>
                  <a:tcPr marL="0" marR="0" marT="0" marB="0">
                    <a:lnL>
                      <a:noFill/>
                    </a:lnL>
                    <a:lnR>
                      <a:noFill/>
                    </a:lnR>
                    <a:lnT>
                      <a:noFill/>
                    </a:lnT>
                    <a:lnB>
                      <a:noFill/>
                    </a:lnB>
                    <a:solidFill>
                      <a:srgbClr val="00CCFF"/>
                    </a:solidFill>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1"/>
                  </a:ext>
                </a:extLst>
              </a:tr>
              <a:tr h="245879">
                <a:tc>
                  <a:txBody>
                    <a:bodyPr/>
                    <a:lstStyle/>
                    <a:p>
                      <a:pPr algn="l" fontAlgn="b"/>
                      <a:endParaRPr lang="en-US" sz="800" b="1" i="0" u="none" strike="noStrike">
                        <a:latin typeface="Arial"/>
                      </a:endParaRPr>
                    </a:p>
                  </a:txBody>
                  <a:tcPr marL="0" marR="0" marT="0" marB="0" anchor="b">
                    <a:lnL>
                      <a:noFill/>
                    </a:lnL>
                    <a:lnR>
                      <a:noFill/>
                    </a:lnR>
                    <a:lnT>
                      <a:noFill/>
                    </a:lnT>
                    <a:lnB>
                      <a:noFill/>
                    </a:lnB>
                  </a:tcPr>
                </a:tc>
                <a:tc>
                  <a:txBody>
                    <a:bodyPr/>
                    <a:lstStyle/>
                    <a:p>
                      <a:pPr algn="l" fontAlgn="b"/>
                      <a:endParaRPr lang="en-US" sz="800" b="1" i="0" u="none" strike="noStrike">
                        <a:latin typeface="Arial"/>
                      </a:endParaRPr>
                    </a:p>
                  </a:txBody>
                  <a:tcPr marL="0" marR="0" marT="0" marB="0" anchor="b">
                    <a:lnL>
                      <a:noFill/>
                    </a:lnL>
                    <a:lnR>
                      <a:noFill/>
                    </a:lnR>
                    <a:lnT>
                      <a:noFill/>
                    </a:lnT>
                    <a:lnB>
                      <a:noFill/>
                    </a:lnB>
                  </a:tcPr>
                </a:tc>
                <a:tc>
                  <a:txBody>
                    <a:bodyPr/>
                    <a:lstStyle/>
                    <a:p>
                      <a:pPr algn="ctr" fontAlgn="b"/>
                      <a:endParaRPr lang="en-US" sz="800" b="1" i="0" u="none" strike="noStrike">
                        <a:latin typeface="Arial"/>
                      </a:endParaRPr>
                    </a:p>
                  </a:txBody>
                  <a:tcPr marL="0" marR="0" marT="0" marB="0" anchor="b">
                    <a:lnL>
                      <a:noFill/>
                    </a:lnL>
                    <a:lnR>
                      <a:noFill/>
                    </a:lnR>
                    <a:lnT>
                      <a:noFill/>
                    </a:lnT>
                    <a:lnB>
                      <a:noFill/>
                    </a:lnB>
                  </a:tcPr>
                </a:tc>
                <a:tc>
                  <a:txBody>
                    <a:bodyPr/>
                    <a:lstStyle/>
                    <a:p>
                      <a:pPr algn="ctr" fontAlgn="b"/>
                      <a:endParaRPr lang="en-US" sz="800" b="1" i="0" u="none" strike="noStrike">
                        <a:latin typeface="Arial"/>
                      </a:endParaRPr>
                    </a:p>
                  </a:txBody>
                  <a:tcPr marL="0" marR="0" marT="0" marB="0" anchor="b">
                    <a:lnL>
                      <a:noFill/>
                    </a:lnL>
                    <a:lnR>
                      <a:noFill/>
                    </a:lnR>
                    <a:lnT>
                      <a:noFill/>
                    </a:lnT>
                    <a:lnB>
                      <a:noFill/>
                    </a:lnB>
                  </a:tcPr>
                </a:tc>
                <a:extLst>
                  <a:ext uri="{0D108BD9-81ED-4DB2-BD59-A6C34878D82A}">
                    <a16:rowId xmlns:a16="http://schemas.microsoft.com/office/drawing/2014/main" val="10002"/>
                  </a:ext>
                </a:extLst>
              </a:tr>
              <a:tr h="245879">
                <a:tc>
                  <a:txBody>
                    <a:bodyPr/>
                    <a:lstStyle/>
                    <a:p>
                      <a:pPr algn="l" fontAlgn="b"/>
                      <a:endParaRPr lang="en-US" sz="800" b="1" i="0" u="none" strike="noStrike">
                        <a:latin typeface="Arial"/>
                      </a:endParaRPr>
                    </a:p>
                  </a:txBody>
                  <a:tcPr marL="0" marR="0" marT="0" marB="0" anchor="b">
                    <a:lnL>
                      <a:noFill/>
                    </a:lnL>
                    <a:lnR>
                      <a:noFill/>
                    </a:lnR>
                    <a:lnT>
                      <a:noFill/>
                    </a:lnT>
                    <a:lnB>
                      <a:noFill/>
                    </a:lnB>
                  </a:tcPr>
                </a:tc>
                <a:tc>
                  <a:txBody>
                    <a:bodyPr/>
                    <a:lstStyle/>
                    <a:p>
                      <a:pPr algn="l" fontAlgn="b"/>
                      <a:endParaRPr lang="en-US" sz="800" b="1" i="0" u="none" strike="noStrike">
                        <a:latin typeface="Arial"/>
                      </a:endParaRPr>
                    </a:p>
                  </a:txBody>
                  <a:tcPr marL="0" marR="0" marT="0" marB="0" anchor="b">
                    <a:lnL>
                      <a:noFill/>
                    </a:lnL>
                    <a:lnR>
                      <a:noFill/>
                    </a:lnR>
                    <a:lnT>
                      <a:noFill/>
                    </a:lnT>
                    <a:lnB>
                      <a:noFill/>
                    </a:lnB>
                  </a:tcPr>
                </a:tc>
                <a:tc>
                  <a:txBody>
                    <a:bodyPr/>
                    <a:lstStyle/>
                    <a:p>
                      <a:pPr algn="ctr" fontAlgn="b"/>
                      <a:endParaRPr lang="en-US" sz="800" b="1" i="0" u="none" strike="noStrike">
                        <a:latin typeface="Arial"/>
                      </a:endParaRPr>
                    </a:p>
                  </a:txBody>
                  <a:tcPr marL="0" marR="0" marT="0" marB="0" anchor="b">
                    <a:lnL>
                      <a:noFill/>
                    </a:lnL>
                    <a:lnR>
                      <a:noFill/>
                    </a:lnR>
                    <a:lnT>
                      <a:noFill/>
                    </a:lnT>
                    <a:lnB>
                      <a:noFill/>
                    </a:lnB>
                  </a:tcPr>
                </a:tc>
                <a:tc>
                  <a:txBody>
                    <a:bodyPr/>
                    <a:lstStyle/>
                    <a:p>
                      <a:pPr algn="ctr" fontAlgn="b"/>
                      <a:endParaRPr lang="en-US" sz="800" b="1" i="0" u="none" strike="noStrike">
                        <a:latin typeface="Arial"/>
                      </a:endParaRPr>
                    </a:p>
                  </a:txBody>
                  <a:tcPr marL="0" marR="0" marT="0" marB="0" anchor="b">
                    <a:lnL>
                      <a:noFill/>
                    </a:lnL>
                    <a:lnR>
                      <a:noFill/>
                    </a:lnR>
                    <a:lnT>
                      <a:noFill/>
                    </a:lnT>
                    <a:lnB>
                      <a:noFill/>
                    </a:lnB>
                  </a:tcPr>
                </a:tc>
                <a:extLst>
                  <a:ext uri="{0D108BD9-81ED-4DB2-BD59-A6C34878D82A}">
                    <a16:rowId xmlns:a16="http://schemas.microsoft.com/office/drawing/2014/main" val="10003"/>
                  </a:ext>
                </a:extLst>
              </a:tr>
              <a:tr h="245879">
                <a:tc>
                  <a:txBody>
                    <a:bodyPr/>
                    <a:lstStyle/>
                    <a:p>
                      <a:pPr algn="l" fontAlgn="b"/>
                      <a:endParaRPr lang="en-US" sz="800" b="1" i="0" u="none" strike="noStrike" dirty="0">
                        <a:latin typeface="Arial"/>
                      </a:endParaRPr>
                    </a:p>
                  </a:txBody>
                  <a:tcPr marL="0" marR="0" marT="0" marB="0" anchor="b">
                    <a:lnL>
                      <a:noFill/>
                    </a:lnL>
                    <a:lnR>
                      <a:noFill/>
                    </a:lnR>
                    <a:lnT>
                      <a:noFill/>
                    </a:lnT>
                    <a:lnB>
                      <a:noFill/>
                    </a:lnB>
                  </a:tcPr>
                </a:tc>
                <a:tc gridSpan="3">
                  <a:txBody>
                    <a:bodyPr/>
                    <a:lstStyle/>
                    <a:p>
                      <a:pPr algn="ctr" fontAlgn="b"/>
                      <a:r>
                        <a:rPr lang="en-US" sz="1600" b="1" i="0" u="none" strike="noStrike" dirty="0">
                          <a:latin typeface="Arial"/>
                        </a:rPr>
                        <a:t>Four  types of planning </a:t>
                      </a:r>
                      <a:r>
                        <a:rPr lang="fa-IR" sz="1600" b="1" i="0" u="none" strike="noStrike" dirty="0">
                          <a:latin typeface="Arial"/>
                        </a:rPr>
                        <a:t>انواع برنامه ریزی </a:t>
                      </a:r>
                    </a:p>
                  </a:txBody>
                  <a:tcPr marL="0" marR="0" marT="0" marB="0" anchor="b">
                    <a:lnL>
                      <a:noFill/>
                    </a:lnL>
                    <a:lnR>
                      <a:noFill/>
                    </a:lnR>
                    <a:lnT>
                      <a:noFill/>
                    </a:lnT>
                    <a:lnB>
                      <a:noFill/>
                    </a:lnB>
                    <a:solidFill>
                      <a:srgbClr val="FFCC99"/>
                    </a:solidFill>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4"/>
                  </a:ext>
                </a:extLst>
              </a:tr>
              <a:tr h="254987">
                <a:tc>
                  <a:txBody>
                    <a:bodyPr/>
                    <a:lstStyle/>
                    <a:p>
                      <a:pPr algn="l" fontAlgn="b"/>
                      <a:endParaRPr lang="en-US" sz="800" b="1" i="0" u="none" strike="noStrike">
                        <a:latin typeface="Arial"/>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en-US" sz="800" b="1" i="0" u="none" strike="noStrike">
                        <a:latin typeface="Arial"/>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b"/>
                      <a:endParaRPr lang="en-US" sz="800" b="1" i="0" u="none" strike="noStrike">
                        <a:latin typeface="Arial"/>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b"/>
                      <a:endParaRPr lang="en-US" sz="800" b="1" i="0" u="none" strike="noStrike">
                        <a:latin typeface="Arial"/>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254987">
                <a:tc gridSpan="2">
                  <a:txBody>
                    <a:bodyPr/>
                    <a:lstStyle/>
                    <a:p>
                      <a:pPr algn="ctr" rtl="1" fontAlgn="b"/>
                      <a:r>
                        <a:rPr lang="fa-IR" sz="1600" b="1" i="0" u="none" strike="noStrike">
                          <a:latin typeface="Arial"/>
                        </a:rPr>
                        <a:t>رویکرد </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pPr algn="ctr" rtl="1" fontAlgn="b"/>
                      <a:r>
                        <a:rPr lang="fa-IR" sz="1600" b="1" i="0" u="none" strike="noStrike">
                          <a:latin typeface="Arial"/>
                        </a:rPr>
                        <a:t>هدف</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fontAlgn="b"/>
                      <a:r>
                        <a:rPr lang="fa-IR" sz="1600" b="1" i="0" u="sng" strike="noStrike" dirty="0">
                          <a:latin typeface="Arial"/>
                        </a:rPr>
                        <a:t>انواع برنامه ریزی</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r h="254987">
                <a:tc gridSpan="2">
                  <a:txBody>
                    <a:bodyPr/>
                    <a:lstStyle/>
                    <a:p>
                      <a:pPr algn="ctr" fontAlgn="b"/>
                      <a:r>
                        <a:rPr lang="en-US" sz="1000" b="1" i="0" u="none" strike="noStrike">
                          <a:latin typeface="Arial"/>
                        </a:rPr>
                        <a:t>APPROACH</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hMerge="1">
                  <a:txBody>
                    <a:bodyPr/>
                    <a:lstStyle/>
                    <a:p>
                      <a:endParaRPr lang="en-US"/>
                    </a:p>
                  </a:txBody>
                  <a:tcPr/>
                </a:tc>
                <a:tc>
                  <a:txBody>
                    <a:bodyPr/>
                    <a:lstStyle/>
                    <a:p>
                      <a:pPr algn="ctr" fontAlgn="b"/>
                      <a:r>
                        <a:rPr lang="en-US" sz="1000" b="1" i="0" u="none" strike="noStrike">
                          <a:latin typeface="Arial"/>
                        </a:rPr>
                        <a:t>OBJECTIVE </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1000" b="1" i="0" u="none" strike="noStrike" dirty="0" err="1">
                          <a:latin typeface="Arial"/>
                        </a:rPr>
                        <a:t>FOur</a:t>
                      </a:r>
                      <a:r>
                        <a:rPr lang="en-US" sz="1000" b="1" i="0" u="none" strike="noStrike" dirty="0">
                          <a:latin typeface="Arial"/>
                        </a:rPr>
                        <a:t> TYPES OF PLANNING</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0007"/>
                  </a:ext>
                </a:extLst>
              </a:tr>
              <a:tr h="254987">
                <a:tc>
                  <a:txBody>
                    <a:bodyPr/>
                    <a:lstStyle/>
                    <a:p>
                      <a:pPr algn="ctr" fontAlgn="b"/>
                      <a:endParaRPr lang="en-US" sz="1000" b="1" i="0" u="none" strike="noStrike">
                        <a:latin typeface="Arial"/>
                      </a:endParaRPr>
                    </a:p>
                  </a:txBody>
                  <a:tcPr marL="0" marR="0"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endParaRPr lang="en-US" sz="1000" b="1" i="0" u="none" strike="noStrike">
                        <a:latin typeface="Arial"/>
                      </a:endParaRPr>
                    </a:p>
                  </a:txBody>
                  <a:tcPr marL="0" marR="0"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endParaRPr lang="en-US" sz="1000" b="1" i="0" u="none" strike="noStrike">
                        <a:latin typeface="Arial"/>
                      </a:endParaRPr>
                    </a:p>
                  </a:txBody>
                  <a:tcPr marL="0" marR="0"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endParaRPr lang="en-US" sz="1000" b="1" i="0" u="none" strike="noStrike" dirty="0">
                        <a:latin typeface="Arial"/>
                      </a:endParaRPr>
                    </a:p>
                  </a:txBody>
                  <a:tcPr marL="0" marR="0"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8"/>
                  </a:ext>
                </a:extLst>
              </a:tr>
              <a:tr h="254987">
                <a:tc gridSpan="2">
                  <a:txBody>
                    <a:bodyPr/>
                    <a:lstStyle/>
                    <a:p>
                      <a:pPr algn="ctr" rtl="1" fontAlgn="b"/>
                      <a:r>
                        <a:rPr lang="fa-IR" sz="1000" b="1" i="0" u="none" strike="noStrike">
                          <a:latin typeface="Arial"/>
                        </a:rPr>
                        <a:t>تشخیص ناکارایی و سعی در بر طرف کردن ان</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pPr algn="ctr" rtl="1" fontAlgn="b"/>
                      <a:r>
                        <a:rPr lang="fa-IR" sz="1000" b="1" i="0" u="none" strike="noStrike">
                          <a:latin typeface="Arial"/>
                        </a:rPr>
                        <a:t>بازگشت به گذشته </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fontAlgn="b"/>
                      <a:r>
                        <a:rPr lang="fa-IR" sz="1000" b="1" i="0" u="none" strike="noStrike" dirty="0">
                          <a:latin typeface="Arial"/>
                        </a:rPr>
                        <a:t>برنامه ریزی - مبتنی بر نگاه به  گذشته </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9"/>
                  </a:ext>
                </a:extLst>
              </a:tr>
              <a:tr h="509972">
                <a:tc gridSpan="2">
                  <a:txBody>
                    <a:bodyPr/>
                    <a:lstStyle/>
                    <a:p>
                      <a:pPr algn="ctr" fontAlgn="b"/>
                      <a:r>
                        <a:rPr lang="en-US" sz="1000" b="1" i="0" u="none" strike="noStrike">
                          <a:latin typeface="Arial"/>
                        </a:rPr>
                        <a:t>IDENTIFY A DEFICIENCY AND TRY TO REMOVE IT</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c hMerge="1">
                  <a:txBody>
                    <a:bodyPr/>
                    <a:lstStyle/>
                    <a:p>
                      <a:endParaRPr lang="en-US"/>
                    </a:p>
                  </a:txBody>
                  <a:tcPr/>
                </a:tc>
                <a:tc>
                  <a:txBody>
                    <a:bodyPr/>
                    <a:lstStyle/>
                    <a:p>
                      <a:pPr algn="ctr" fontAlgn="b"/>
                      <a:r>
                        <a:rPr lang="en-US" sz="1000" b="1" i="0" u="none" strike="noStrike">
                          <a:latin typeface="Arial"/>
                        </a:rPr>
                        <a:t>RESTORE THE PAST</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c>
                  <a:txBody>
                    <a:bodyPr/>
                    <a:lstStyle/>
                    <a:p>
                      <a:pPr algn="ctr" fontAlgn="b"/>
                      <a:r>
                        <a:rPr lang="en-US" sz="1000" b="1" i="0" u="none" strike="noStrike" dirty="0">
                          <a:latin typeface="Arial"/>
                        </a:rPr>
                        <a:t>REACTIVE PLANNING</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extLst>
                  <a:ext uri="{0D108BD9-81ED-4DB2-BD59-A6C34878D82A}">
                    <a16:rowId xmlns:a16="http://schemas.microsoft.com/office/drawing/2014/main" val="10010"/>
                  </a:ext>
                </a:extLst>
              </a:tr>
              <a:tr h="254987">
                <a:tc>
                  <a:txBody>
                    <a:bodyPr/>
                    <a:lstStyle/>
                    <a:p>
                      <a:pPr algn="ctr" fontAlgn="ctr"/>
                      <a:endParaRPr lang="en-US" sz="1000" b="1" i="0" u="none" strike="noStrike">
                        <a:latin typeface="Arial"/>
                      </a:endParaRPr>
                    </a:p>
                  </a:txBody>
                  <a:tcPr marL="0" marR="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US" sz="1000" b="1" i="0" u="none" strike="noStrike">
                        <a:latin typeface="Arial"/>
                      </a:endParaRPr>
                    </a:p>
                  </a:txBody>
                  <a:tcPr marL="0" marR="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US" sz="1000" b="1" i="0" u="none" strike="noStrike">
                        <a:latin typeface="Arial"/>
                      </a:endParaRPr>
                    </a:p>
                  </a:txBody>
                  <a:tcPr marL="0" marR="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US" sz="1000" b="1" i="0" u="none" strike="noStrike" dirty="0">
                        <a:latin typeface="Arial"/>
                      </a:endParaRPr>
                    </a:p>
                  </a:txBody>
                  <a:tcPr marL="0" marR="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1"/>
                  </a:ext>
                </a:extLst>
              </a:tr>
              <a:tr h="477916">
                <a:tc gridSpan="2">
                  <a:txBody>
                    <a:bodyPr/>
                    <a:lstStyle/>
                    <a:p>
                      <a:pPr algn="ctr" rtl="1" fontAlgn="ctr"/>
                      <a:r>
                        <a:rPr lang="fa-IR" sz="1000" b="1" i="0" u="none" strike="noStrike">
                          <a:latin typeface="Arial"/>
                        </a:rPr>
                        <a:t>پیشگویی اینده و مهیا ساختن خودتان برای مواجه با ان</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pPr algn="ctr" rtl="1" fontAlgn="ctr"/>
                      <a:r>
                        <a:rPr lang="fa-IR" sz="1000" b="1" i="0" u="none" strike="noStrike">
                          <a:latin typeface="Arial"/>
                        </a:rPr>
                        <a:t>شتابان بطرف اینده</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fontAlgn="ctr"/>
                      <a:r>
                        <a:rPr lang="fa-IR" sz="1000" b="1" i="0" u="none" strike="noStrike" dirty="0">
                          <a:latin typeface="Arial"/>
                        </a:rPr>
                        <a:t>برنامه ریزی - مبتنی بر نگاه به  اینده</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2"/>
                  </a:ext>
                </a:extLst>
              </a:tr>
              <a:tr h="646571">
                <a:tc gridSpan="2">
                  <a:txBody>
                    <a:bodyPr/>
                    <a:lstStyle/>
                    <a:p>
                      <a:pPr algn="ctr" fontAlgn="ctr"/>
                      <a:r>
                        <a:rPr lang="en-US" sz="1000" b="1" i="0" u="none" strike="noStrike">
                          <a:latin typeface="Arial"/>
                        </a:rPr>
                        <a:t>PREDICT THE FUTURE  AND PREPARE YOURSELF FOR IT</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c hMerge="1">
                  <a:txBody>
                    <a:bodyPr/>
                    <a:lstStyle/>
                    <a:p>
                      <a:endParaRPr lang="en-US"/>
                    </a:p>
                  </a:txBody>
                  <a:tcPr/>
                </a:tc>
                <a:tc>
                  <a:txBody>
                    <a:bodyPr/>
                    <a:lstStyle/>
                    <a:p>
                      <a:pPr algn="ctr" fontAlgn="ctr"/>
                      <a:r>
                        <a:rPr lang="en-US" sz="1000" b="1" i="0" u="none" strike="noStrike">
                          <a:latin typeface="Arial"/>
                        </a:rPr>
                        <a:t>ACCELERATE THE FUTURE</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c>
                  <a:txBody>
                    <a:bodyPr/>
                    <a:lstStyle/>
                    <a:p>
                      <a:pPr algn="ctr" fontAlgn="ctr"/>
                      <a:r>
                        <a:rPr lang="en-US" sz="1000" b="1" i="0" u="none" strike="noStrike" dirty="0">
                          <a:latin typeface="Arial"/>
                        </a:rPr>
                        <a:t>PREACTIVE PLANNING</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extLst>
                  <a:ext uri="{0D108BD9-81ED-4DB2-BD59-A6C34878D82A}">
                    <a16:rowId xmlns:a16="http://schemas.microsoft.com/office/drawing/2014/main" val="10013"/>
                  </a:ext>
                </a:extLst>
              </a:tr>
              <a:tr h="254987">
                <a:tc>
                  <a:txBody>
                    <a:bodyPr/>
                    <a:lstStyle/>
                    <a:p>
                      <a:pPr algn="ctr" fontAlgn="ctr"/>
                      <a:endParaRPr lang="en-US" sz="1000" b="1" i="0" u="none" strike="noStrike">
                        <a:latin typeface="Arial"/>
                      </a:endParaRPr>
                    </a:p>
                  </a:txBody>
                  <a:tcPr marL="0" marR="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US" sz="1000" b="1" i="0" u="none" strike="noStrike">
                        <a:latin typeface="Arial"/>
                      </a:endParaRPr>
                    </a:p>
                  </a:txBody>
                  <a:tcPr marL="0" marR="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US" sz="1000" b="1" i="0" u="none" strike="noStrike">
                        <a:latin typeface="Arial"/>
                      </a:endParaRPr>
                    </a:p>
                  </a:txBody>
                  <a:tcPr marL="0" marR="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US" sz="1000" b="1" i="0" u="none" strike="noStrike" dirty="0">
                        <a:latin typeface="Arial"/>
                      </a:endParaRPr>
                    </a:p>
                  </a:txBody>
                  <a:tcPr marL="0" marR="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4"/>
                  </a:ext>
                </a:extLst>
              </a:tr>
              <a:tr h="254987">
                <a:tc gridSpan="2">
                  <a:txBody>
                    <a:bodyPr/>
                    <a:lstStyle/>
                    <a:p>
                      <a:pPr algn="ctr" rtl="1" fontAlgn="ctr"/>
                      <a:r>
                        <a:rPr lang="fa-IR" sz="1000" b="1" i="0" u="none" strike="noStrike">
                          <a:latin typeface="Arial"/>
                        </a:rPr>
                        <a:t>طراحی و خلق و ایجاد </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pPr algn="ctr" rtl="1" fontAlgn="ctr"/>
                      <a:r>
                        <a:rPr lang="fa-IR" sz="1000" b="1" i="0" u="none" strike="noStrike">
                          <a:latin typeface="Arial"/>
                        </a:rPr>
                        <a:t>کنترل اینده </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fontAlgn="ctr"/>
                      <a:r>
                        <a:rPr lang="fa-IR" sz="1000" b="1" i="0" u="none" strike="noStrike" dirty="0">
                          <a:latin typeface="Arial"/>
                        </a:rPr>
                        <a:t>برنامه ریزی نه اینده نه گذشته </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5"/>
                  </a:ext>
                </a:extLst>
              </a:tr>
              <a:tr h="473545">
                <a:tc gridSpan="2">
                  <a:txBody>
                    <a:bodyPr/>
                    <a:lstStyle/>
                    <a:p>
                      <a:pPr algn="ctr" fontAlgn="ctr"/>
                      <a:r>
                        <a:rPr lang="en-US" sz="1000" b="1" i="0" u="none" strike="noStrike">
                          <a:latin typeface="Arial"/>
                        </a:rPr>
                        <a:t>DESIGN AND CREATE</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c hMerge="1">
                  <a:txBody>
                    <a:bodyPr/>
                    <a:lstStyle/>
                    <a:p>
                      <a:endParaRPr lang="en-US"/>
                    </a:p>
                  </a:txBody>
                  <a:tcPr/>
                </a:tc>
                <a:tc>
                  <a:txBody>
                    <a:bodyPr/>
                    <a:lstStyle/>
                    <a:p>
                      <a:pPr algn="ctr" fontAlgn="ctr"/>
                      <a:r>
                        <a:rPr lang="en-US" sz="1000" b="1" i="0" u="none" strike="noStrike">
                          <a:latin typeface="Arial"/>
                        </a:rPr>
                        <a:t>CONTROL THE FUTURE</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c>
                  <a:txBody>
                    <a:bodyPr/>
                    <a:lstStyle/>
                    <a:p>
                      <a:pPr algn="ctr" fontAlgn="ctr"/>
                      <a:r>
                        <a:rPr lang="en-US" sz="1000" b="1" i="0" u="none" strike="noStrike" dirty="0">
                          <a:latin typeface="Arial"/>
                        </a:rPr>
                        <a:t>INTERACTIVE PLANNING</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extLst>
                  <a:ext uri="{0D108BD9-81ED-4DB2-BD59-A6C34878D82A}">
                    <a16:rowId xmlns:a16="http://schemas.microsoft.com/office/drawing/2014/main" val="10016"/>
                  </a:ext>
                </a:extLst>
              </a:tr>
              <a:tr h="254987">
                <a:tc>
                  <a:txBody>
                    <a:bodyPr/>
                    <a:lstStyle/>
                    <a:p>
                      <a:pPr algn="ctr" fontAlgn="ctr"/>
                      <a:endParaRPr lang="en-US" sz="1000" b="1" i="0" u="none" strike="noStrike">
                        <a:latin typeface="Arial"/>
                      </a:endParaRPr>
                    </a:p>
                  </a:txBody>
                  <a:tcPr marL="0" marR="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US" sz="1000" b="1" i="0" u="none" strike="noStrike">
                        <a:latin typeface="Arial"/>
                      </a:endParaRPr>
                    </a:p>
                  </a:txBody>
                  <a:tcPr marL="0" marR="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US" sz="1000" b="1" i="0" u="none" strike="noStrike">
                        <a:latin typeface="Arial"/>
                      </a:endParaRPr>
                    </a:p>
                  </a:txBody>
                  <a:tcPr marL="0" marR="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US" sz="1000" b="1" i="0" u="none" strike="noStrike" dirty="0">
                        <a:latin typeface="Arial"/>
                      </a:endParaRPr>
                    </a:p>
                  </a:txBody>
                  <a:tcPr marL="0" marR="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7"/>
                  </a:ext>
                </a:extLst>
              </a:tr>
              <a:tr h="254987">
                <a:tc gridSpan="2">
                  <a:txBody>
                    <a:bodyPr/>
                    <a:lstStyle/>
                    <a:p>
                      <a:pPr algn="ctr" rtl="1" fontAlgn="ctr"/>
                      <a:r>
                        <a:rPr lang="fa-IR" sz="1000" b="1" i="0" u="none" strike="noStrike">
                          <a:latin typeface="Arial"/>
                        </a:rPr>
                        <a:t>حفظ وضع موجود</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pPr algn="ctr" rtl="1" fontAlgn="ctr"/>
                      <a:r>
                        <a:rPr lang="fa-IR" sz="1000" b="1" i="0" u="none" strike="noStrike">
                          <a:latin typeface="Arial"/>
                        </a:rPr>
                        <a:t>حفظ وضع موجود</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fontAlgn="ctr"/>
                      <a:r>
                        <a:rPr lang="fa-IR" sz="1000" b="1" i="0" u="none" strike="noStrike" dirty="0">
                          <a:latin typeface="Arial"/>
                        </a:rPr>
                        <a:t>بدون برنامه ریزی </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8"/>
                  </a:ext>
                </a:extLst>
              </a:tr>
              <a:tr h="254987">
                <a:tc gridSpan="2">
                  <a:txBody>
                    <a:bodyPr/>
                    <a:lstStyle/>
                    <a:p>
                      <a:pPr algn="ctr" fontAlgn="ctr"/>
                      <a:r>
                        <a:rPr lang="en-US" sz="1000" b="1" i="0" u="none" strike="noStrike">
                          <a:latin typeface="Arial"/>
                        </a:rPr>
                        <a:t>to keep from changing</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c hMerge="1">
                  <a:txBody>
                    <a:bodyPr/>
                    <a:lstStyle/>
                    <a:p>
                      <a:endParaRPr lang="en-US"/>
                    </a:p>
                  </a:txBody>
                  <a:tcPr/>
                </a:tc>
                <a:tc>
                  <a:txBody>
                    <a:bodyPr/>
                    <a:lstStyle/>
                    <a:p>
                      <a:pPr algn="ctr" fontAlgn="ctr"/>
                      <a:r>
                        <a:rPr lang="en-US" sz="1000" b="1" i="0" u="none" strike="noStrike">
                          <a:latin typeface="Arial"/>
                        </a:rPr>
                        <a:t>to keep from changing</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c>
                  <a:txBody>
                    <a:bodyPr/>
                    <a:lstStyle/>
                    <a:p>
                      <a:pPr algn="ctr" fontAlgn="ctr"/>
                      <a:r>
                        <a:rPr lang="en-US" sz="1000" b="1" i="0" u="none" strike="noStrike" dirty="0">
                          <a:latin typeface="Arial"/>
                        </a:rPr>
                        <a:t>INACTIVE PLANNING</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extLst>
                  <a:ext uri="{0D108BD9-81ED-4DB2-BD59-A6C34878D82A}">
                    <a16:rowId xmlns:a16="http://schemas.microsoft.com/office/drawing/2014/main" val="10019"/>
                  </a:ext>
                </a:extLst>
              </a:tr>
            </a:tbl>
          </a:graphicData>
        </a:graphic>
      </p:graphicFrame>
      <p:sp>
        <p:nvSpPr>
          <p:cNvPr id="3" name="WordArt 1"/>
          <p:cNvSpPr>
            <a:spLocks noChangeArrowheads="1" noChangeShapeType="1" noTextEdit="1"/>
          </p:cNvSpPr>
          <p:nvPr/>
        </p:nvSpPr>
        <p:spPr bwMode="auto">
          <a:xfrm>
            <a:off x="2781300" y="885825"/>
            <a:ext cx="11753850" cy="0"/>
          </a:xfrm>
          <a:prstGeom prst="rect">
            <a:avLst/>
          </a:prstGeom>
        </p:spPr>
        <p:txBody>
          <a:bodyPr wrap="none" numCol="1" fromWordArt="1">
            <a:prstTxWarp prst="textPlain">
              <a:avLst>
                <a:gd name="adj" fmla="val 50000"/>
              </a:avLst>
            </a:prstTxWarp>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rtl="0"/>
            <a:endParaRPr lang="en-US" sz="2000" b="1" u="sng" strike="sngStrike" kern="10" cap="small" spc="0">
              <a:ln w="12700">
                <a:solidFill>
                  <a:srgbClr val="EAEAEA"/>
                </a:solid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79999"/>
                  </a:srgbClr>
                </a:outerShdw>
              </a:effectLst>
              <a:latin typeface="Arial"/>
              <a:cs typeface="Arial"/>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27000" y="1600200"/>
            <a:ext cx="8845550" cy="4525963"/>
          </a:xfrm>
          <a:solidFill>
            <a:srgbClr val="FFFF00"/>
          </a:solidFill>
        </p:spPr>
        <p:txBody>
          <a:bodyPr/>
          <a:lstStyle/>
          <a:p>
            <a:endParaRPr lang="fa-IR" dirty="0"/>
          </a:p>
        </p:txBody>
      </p:sp>
      <p:sp>
        <p:nvSpPr>
          <p:cNvPr id="4" name="Title 3"/>
          <p:cNvSpPr>
            <a:spLocks noGrp="1"/>
          </p:cNvSpPr>
          <p:nvPr>
            <p:ph type="title"/>
          </p:nvPr>
        </p:nvSpPr>
        <p:spPr>
          <a:solidFill>
            <a:srgbClr val="00CC99"/>
          </a:solidFill>
        </p:spPr>
        <p:txBody>
          <a:bodyPr/>
          <a:lstStyle/>
          <a:p>
            <a:r>
              <a:rPr lang="fa-IR" dirty="0" smtClean="0">
                <a:solidFill>
                  <a:schemeClr val="bg1"/>
                </a:solidFill>
              </a:rPr>
              <a:t>فرايند مديريت  استراتژيك </a:t>
            </a:r>
            <a:endParaRPr lang="fa-IR" dirty="0">
              <a:solidFill>
                <a:schemeClr val="bg1"/>
              </a:solidFill>
            </a:endParaRPr>
          </a:p>
        </p:txBody>
      </p:sp>
      <p:sp>
        <p:nvSpPr>
          <p:cNvPr id="5" name="Rectangle 4"/>
          <p:cNvSpPr/>
          <p:nvPr/>
        </p:nvSpPr>
        <p:spPr>
          <a:xfrm>
            <a:off x="2171700" y="2095500"/>
            <a:ext cx="1466850" cy="533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dirty="0" smtClean="0"/>
              <a:t>بررسي محيط دروني </a:t>
            </a:r>
            <a:endParaRPr lang="fa-IR" dirty="0"/>
          </a:p>
        </p:txBody>
      </p:sp>
      <p:sp>
        <p:nvSpPr>
          <p:cNvPr id="6" name="Rectangle 5"/>
          <p:cNvSpPr/>
          <p:nvPr/>
        </p:nvSpPr>
        <p:spPr>
          <a:xfrm>
            <a:off x="2216150" y="3829050"/>
            <a:ext cx="1466850" cy="533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dirty="0" smtClean="0"/>
              <a:t>بررسي محيط بيروني </a:t>
            </a:r>
            <a:endParaRPr lang="fa-IR" dirty="0"/>
          </a:p>
        </p:txBody>
      </p:sp>
      <p:sp>
        <p:nvSpPr>
          <p:cNvPr id="9" name="Rectangle 8"/>
          <p:cNvSpPr/>
          <p:nvPr/>
        </p:nvSpPr>
        <p:spPr>
          <a:xfrm>
            <a:off x="6572250" y="2628900"/>
            <a:ext cx="977900" cy="1244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b="1" dirty="0" smtClean="0"/>
              <a:t>استراتژي</a:t>
            </a:r>
            <a:endParaRPr lang="fa-IR" sz="1100" b="1" dirty="0"/>
          </a:p>
        </p:txBody>
      </p:sp>
      <p:sp>
        <p:nvSpPr>
          <p:cNvPr id="10" name="Rectangle 9"/>
          <p:cNvSpPr/>
          <p:nvPr/>
        </p:nvSpPr>
        <p:spPr>
          <a:xfrm>
            <a:off x="7683500" y="2628900"/>
            <a:ext cx="844550" cy="12890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dirty="0" smtClean="0"/>
              <a:t>اقدامات و برنامه ها </a:t>
            </a:r>
            <a:endParaRPr lang="fa-IR" dirty="0"/>
          </a:p>
        </p:txBody>
      </p:sp>
      <p:sp>
        <p:nvSpPr>
          <p:cNvPr id="11" name="Rectangle 10"/>
          <p:cNvSpPr/>
          <p:nvPr/>
        </p:nvSpPr>
        <p:spPr>
          <a:xfrm>
            <a:off x="571500" y="2984500"/>
            <a:ext cx="1289050" cy="4889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dirty="0" smtClean="0"/>
              <a:t>چشم انداز </a:t>
            </a:r>
            <a:endParaRPr lang="fa-IR" dirty="0"/>
          </a:p>
        </p:txBody>
      </p:sp>
      <p:sp>
        <p:nvSpPr>
          <p:cNvPr id="12" name="Rectangle 11"/>
          <p:cNvSpPr/>
          <p:nvPr/>
        </p:nvSpPr>
        <p:spPr>
          <a:xfrm>
            <a:off x="1549400" y="5162550"/>
            <a:ext cx="6711950" cy="666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sz="3200" b="1" dirty="0" smtClean="0"/>
              <a:t>اجرا و كنترل </a:t>
            </a:r>
            <a:endParaRPr lang="fa-IR" sz="3200" b="1" dirty="0"/>
          </a:p>
        </p:txBody>
      </p:sp>
      <p:cxnSp>
        <p:nvCxnSpPr>
          <p:cNvPr id="14" name="Straight Connector 13"/>
          <p:cNvCxnSpPr/>
          <p:nvPr/>
        </p:nvCxnSpPr>
        <p:spPr>
          <a:xfrm flipV="1">
            <a:off x="1905000" y="3206750"/>
            <a:ext cx="3644900" cy="22225"/>
          </a:xfrm>
          <a:prstGeom prst="line">
            <a:avLst/>
          </a:prstGeom>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5861050" y="3117850"/>
            <a:ext cx="666750"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a:off x="6883400" y="3117850"/>
            <a:ext cx="800100"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33" name="Straight Connector 32"/>
          <p:cNvCxnSpPr>
            <a:stCxn id="10" idx="2"/>
          </p:cNvCxnSpPr>
          <p:nvPr/>
        </p:nvCxnSpPr>
        <p:spPr>
          <a:xfrm rot="5400000">
            <a:off x="7472362" y="4529139"/>
            <a:ext cx="1244603" cy="22224"/>
          </a:xfrm>
          <a:prstGeom prst="line">
            <a:avLst/>
          </a:prstGeom>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rot="5400000">
            <a:off x="6306345" y="4540251"/>
            <a:ext cx="1243807" cy="795"/>
          </a:xfrm>
          <a:prstGeom prst="line">
            <a:avLst/>
          </a:prstGeom>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rot="5400000">
            <a:off x="5306219" y="4517231"/>
            <a:ext cx="1289050"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rot="16200000" flipH="1">
            <a:off x="2582862" y="4773613"/>
            <a:ext cx="755651" cy="22225"/>
          </a:xfrm>
          <a:prstGeom prst="line">
            <a:avLst/>
          </a:prstGeom>
        </p:spPr>
        <p:style>
          <a:lnRef idx="1">
            <a:schemeClr val="accent1"/>
          </a:lnRef>
          <a:fillRef idx="0">
            <a:schemeClr val="accent1"/>
          </a:fillRef>
          <a:effectRef idx="0">
            <a:schemeClr val="accent1"/>
          </a:effectRef>
          <a:fontRef idx="minor">
            <a:schemeClr val="tx1"/>
          </a:fontRef>
        </p:style>
      </p:cxnSp>
      <p:cxnSp>
        <p:nvCxnSpPr>
          <p:cNvPr id="41" name="Straight Connector 40"/>
          <p:cNvCxnSpPr>
            <a:endCxn id="6" idx="0"/>
          </p:cNvCxnSpPr>
          <p:nvPr/>
        </p:nvCxnSpPr>
        <p:spPr>
          <a:xfrm rot="5400000">
            <a:off x="2382838" y="3240088"/>
            <a:ext cx="1155700" cy="22225"/>
          </a:xfrm>
          <a:prstGeom prst="line">
            <a:avLst/>
          </a:prstGeom>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rot="10800000" flipV="1">
            <a:off x="1860550" y="2628900"/>
            <a:ext cx="311150" cy="266700"/>
          </a:xfrm>
          <a:prstGeom prst="line">
            <a:avLst/>
          </a:prstGeom>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p:nvCxnSpPr>
        <p:spPr>
          <a:xfrm>
            <a:off x="3683000" y="2628900"/>
            <a:ext cx="1822450" cy="266700"/>
          </a:xfrm>
          <a:prstGeom prst="line">
            <a:avLst/>
          </a:prstGeom>
        </p:spPr>
        <p:style>
          <a:lnRef idx="1">
            <a:schemeClr val="accent1"/>
          </a:lnRef>
          <a:fillRef idx="0">
            <a:schemeClr val="accent1"/>
          </a:fillRef>
          <a:effectRef idx="0">
            <a:schemeClr val="accent1"/>
          </a:effectRef>
          <a:fontRef idx="minor">
            <a:schemeClr val="tx1"/>
          </a:fontRef>
        </p:style>
      </p:cxnSp>
      <p:cxnSp>
        <p:nvCxnSpPr>
          <p:cNvPr id="47" name="Straight Connector 46"/>
          <p:cNvCxnSpPr>
            <a:endCxn id="6" idx="3"/>
          </p:cNvCxnSpPr>
          <p:nvPr/>
        </p:nvCxnSpPr>
        <p:spPr>
          <a:xfrm rot="10800000" flipV="1">
            <a:off x="3683000" y="3873500"/>
            <a:ext cx="1822450" cy="222250"/>
          </a:xfrm>
          <a:prstGeom prst="line">
            <a:avLst/>
          </a:prstGeom>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p:nvCxnSpPr>
        <p:spPr>
          <a:xfrm rot="16200000" flipV="1">
            <a:off x="1727200" y="3429000"/>
            <a:ext cx="577850" cy="400050"/>
          </a:xfrm>
          <a:prstGeom prst="line">
            <a:avLst/>
          </a:prstGeom>
        </p:spPr>
        <p:style>
          <a:lnRef idx="1">
            <a:schemeClr val="accent1"/>
          </a:lnRef>
          <a:fillRef idx="0">
            <a:schemeClr val="accent1"/>
          </a:fillRef>
          <a:effectRef idx="0">
            <a:schemeClr val="accent1"/>
          </a:effectRef>
          <a:fontRef idx="minor">
            <a:schemeClr val="tx1"/>
          </a:fontRef>
        </p:style>
      </p:cxnSp>
      <p:sp>
        <p:nvSpPr>
          <p:cNvPr id="51" name="Rectangle 50"/>
          <p:cNvSpPr/>
          <p:nvPr/>
        </p:nvSpPr>
        <p:spPr>
          <a:xfrm>
            <a:off x="5549900" y="2628900"/>
            <a:ext cx="800100" cy="1244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dirty="0" smtClean="0"/>
              <a:t>اهداف</a:t>
            </a:r>
            <a:endParaRPr lang="fa-IR" dirty="0"/>
          </a:p>
        </p:txBody>
      </p:sp>
      <p:sp>
        <p:nvSpPr>
          <p:cNvPr id="60" name="Left-Right Arrow 59"/>
          <p:cNvSpPr/>
          <p:nvPr/>
        </p:nvSpPr>
        <p:spPr>
          <a:xfrm>
            <a:off x="5238750" y="2006600"/>
            <a:ext cx="3556000" cy="533400"/>
          </a:xfrm>
          <a:prstGeom prst="leftRightArrow">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dirty="0" smtClean="0"/>
              <a:t>نقشه راه </a:t>
            </a:r>
            <a:endParaRPr lang="fa-IR" dirty="0"/>
          </a:p>
        </p:txBody>
      </p:sp>
      <p:sp>
        <p:nvSpPr>
          <p:cNvPr id="61" name="Rectangle 60"/>
          <p:cNvSpPr/>
          <p:nvPr/>
        </p:nvSpPr>
        <p:spPr>
          <a:xfrm>
            <a:off x="571500" y="3562350"/>
            <a:ext cx="1022350" cy="311150"/>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sz="1400" dirty="0" smtClean="0"/>
              <a:t>ماموريت</a:t>
            </a:r>
            <a:r>
              <a:rPr lang="fa-IR" dirty="0" smtClean="0"/>
              <a:t> </a:t>
            </a:r>
            <a:endParaRPr lang="fa-IR" dirty="0"/>
          </a:p>
        </p:txBody>
      </p:sp>
      <p:sp>
        <p:nvSpPr>
          <p:cNvPr id="62" name="Rectangle 61"/>
          <p:cNvSpPr/>
          <p:nvPr/>
        </p:nvSpPr>
        <p:spPr>
          <a:xfrm>
            <a:off x="571500" y="3962400"/>
            <a:ext cx="1022350" cy="311150"/>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dirty="0" smtClean="0"/>
              <a:t>ارمان</a:t>
            </a:r>
            <a:endParaRPr lang="fa-IR" dirty="0"/>
          </a:p>
        </p:txBody>
      </p:sp>
      <p:sp>
        <p:nvSpPr>
          <p:cNvPr id="63" name="Rectangle 62"/>
          <p:cNvSpPr/>
          <p:nvPr/>
        </p:nvSpPr>
        <p:spPr>
          <a:xfrm>
            <a:off x="571500" y="4362450"/>
            <a:ext cx="1022350" cy="311150"/>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dirty="0" smtClean="0"/>
              <a:t>ارزش</a:t>
            </a:r>
            <a:endParaRPr lang="fa-IR" dirty="0"/>
          </a:p>
        </p:txBody>
      </p:sp>
      <p:cxnSp>
        <p:nvCxnSpPr>
          <p:cNvPr id="66" name="Straight Arrow Connector 65"/>
          <p:cNvCxnSpPr/>
          <p:nvPr/>
        </p:nvCxnSpPr>
        <p:spPr>
          <a:xfrm>
            <a:off x="527050" y="3473450"/>
            <a:ext cx="1111250" cy="1588"/>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sp>
        <p:nvSpPr>
          <p:cNvPr id="29" name="Rectangle 28"/>
          <p:cNvSpPr/>
          <p:nvPr/>
        </p:nvSpPr>
        <p:spPr>
          <a:xfrm>
            <a:off x="749300" y="1917700"/>
            <a:ext cx="1066800" cy="266700"/>
          </a:xfrm>
          <a:prstGeom prst="rect">
            <a:avLst/>
          </a:prstGeom>
          <a:solidFill>
            <a:srgbClr val="66FF33"/>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sz="1600" dirty="0" smtClean="0">
                <a:solidFill>
                  <a:schemeClr val="tx1"/>
                </a:solidFill>
              </a:rPr>
              <a:t>نكات ضعف</a:t>
            </a:r>
            <a:endParaRPr lang="fa-IR" sz="1600" dirty="0">
              <a:solidFill>
                <a:schemeClr val="tx1"/>
              </a:solidFill>
            </a:endParaRPr>
          </a:p>
        </p:txBody>
      </p:sp>
      <p:sp>
        <p:nvSpPr>
          <p:cNvPr id="30" name="Rectangle 29"/>
          <p:cNvSpPr/>
          <p:nvPr/>
        </p:nvSpPr>
        <p:spPr>
          <a:xfrm>
            <a:off x="749300" y="2406650"/>
            <a:ext cx="1066800" cy="311150"/>
          </a:xfrm>
          <a:prstGeom prst="rect">
            <a:avLst/>
          </a:prstGeom>
          <a:solidFill>
            <a:srgbClr val="66FF33"/>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dirty="0" smtClean="0">
                <a:solidFill>
                  <a:schemeClr val="tx1"/>
                </a:solidFill>
              </a:rPr>
              <a:t>نكات قوت</a:t>
            </a:r>
            <a:endParaRPr lang="fa-IR" dirty="0">
              <a:solidFill>
                <a:schemeClr val="tx1"/>
              </a:solidFill>
            </a:endParaRPr>
          </a:p>
        </p:txBody>
      </p:sp>
      <p:cxnSp>
        <p:nvCxnSpPr>
          <p:cNvPr id="34" name="Elbow Connector 33"/>
          <p:cNvCxnSpPr>
            <a:stCxn id="29" idx="3"/>
          </p:cNvCxnSpPr>
          <p:nvPr/>
        </p:nvCxnSpPr>
        <p:spPr>
          <a:xfrm>
            <a:off x="1816100" y="2051050"/>
            <a:ext cx="355600" cy="133350"/>
          </a:xfrm>
          <a:prstGeom prst="bentConnector3">
            <a:avLst>
              <a:gd name="adj1" fmla="val 50000"/>
            </a:avLst>
          </a:prstGeom>
          <a:ln>
            <a:headEnd type="arrow"/>
            <a:tailEnd type="arrow"/>
          </a:ln>
        </p:spPr>
        <p:style>
          <a:lnRef idx="1">
            <a:schemeClr val="accent1"/>
          </a:lnRef>
          <a:fillRef idx="0">
            <a:schemeClr val="accent1"/>
          </a:fillRef>
          <a:effectRef idx="0">
            <a:schemeClr val="accent1"/>
          </a:effectRef>
          <a:fontRef idx="minor">
            <a:schemeClr val="tx1"/>
          </a:fontRef>
        </p:style>
      </p:cxnSp>
      <p:cxnSp>
        <p:nvCxnSpPr>
          <p:cNvPr id="38" name="Elbow Connector 37"/>
          <p:cNvCxnSpPr>
            <a:stCxn id="30" idx="3"/>
            <a:endCxn id="5" idx="1"/>
          </p:cNvCxnSpPr>
          <p:nvPr/>
        </p:nvCxnSpPr>
        <p:spPr>
          <a:xfrm flipV="1">
            <a:off x="1816100" y="2362200"/>
            <a:ext cx="355600" cy="200025"/>
          </a:xfrm>
          <a:prstGeom prst="bentConnector3">
            <a:avLst>
              <a:gd name="adj1" fmla="val 50000"/>
            </a:avLst>
          </a:prstGeom>
          <a:ln>
            <a:headEnd type="arrow"/>
            <a:tailEnd type="arrow"/>
          </a:ln>
        </p:spPr>
        <p:style>
          <a:lnRef idx="1">
            <a:schemeClr val="accent1"/>
          </a:lnRef>
          <a:fillRef idx="0">
            <a:schemeClr val="accent1"/>
          </a:fillRef>
          <a:effectRef idx="0">
            <a:schemeClr val="accent1"/>
          </a:effectRef>
          <a:fontRef idx="minor">
            <a:schemeClr val="tx1"/>
          </a:fontRef>
        </p:style>
      </p:cxnSp>
      <p:sp>
        <p:nvSpPr>
          <p:cNvPr id="64" name="Rectangle 63"/>
          <p:cNvSpPr/>
          <p:nvPr/>
        </p:nvSpPr>
        <p:spPr>
          <a:xfrm>
            <a:off x="3149600" y="4718050"/>
            <a:ext cx="1200150" cy="266700"/>
          </a:xfrm>
          <a:prstGeom prst="rect">
            <a:avLst/>
          </a:prstGeom>
          <a:solidFill>
            <a:srgbClr val="FF00FF"/>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dirty="0" smtClean="0"/>
              <a:t>فرصت ها</a:t>
            </a:r>
            <a:endParaRPr lang="fa-IR" dirty="0"/>
          </a:p>
        </p:txBody>
      </p:sp>
      <p:sp>
        <p:nvSpPr>
          <p:cNvPr id="65" name="Rectangle 64"/>
          <p:cNvSpPr/>
          <p:nvPr/>
        </p:nvSpPr>
        <p:spPr>
          <a:xfrm>
            <a:off x="1727200" y="4718050"/>
            <a:ext cx="1111250" cy="311150"/>
          </a:xfrm>
          <a:prstGeom prst="rect">
            <a:avLst/>
          </a:prstGeom>
          <a:solidFill>
            <a:srgbClr val="FF00FF"/>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dirty="0" smtClean="0"/>
              <a:t>تهديد ها </a:t>
            </a:r>
            <a:endParaRPr lang="fa-IR" dirty="0"/>
          </a:p>
        </p:txBody>
      </p:sp>
      <p:cxnSp>
        <p:nvCxnSpPr>
          <p:cNvPr id="68" name="Straight Connector 67"/>
          <p:cNvCxnSpPr/>
          <p:nvPr/>
        </p:nvCxnSpPr>
        <p:spPr>
          <a:xfrm rot="5400000">
            <a:off x="2305050" y="4540250"/>
            <a:ext cx="355600"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70" name="Straight Connector 69"/>
          <p:cNvCxnSpPr/>
          <p:nvPr/>
        </p:nvCxnSpPr>
        <p:spPr>
          <a:xfrm rot="5400000">
            <a:off x="3438525" y="4562475"/>
            <a:ext cx="400050" cy="1588"/>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0">
            <a:scrgbClr r="0" g="0" b="0"/>
          </a:lnRef>
          <a:fillRef idx="1002">
            <a:schemeClr val="dk2"/>
          </a:fillRef>
          <a:effectRef idx="0">
            <a:scrgbClr r="0" g="0" b="0"/>
          </a:effectRef>
          <a:fontRef idx="major"/>
        </p:style>
        <p:txBody>
          <a:bodyPr/>
          <a:lstStyle/>
          <a:p>
            <a:r>
              <a:rPr lang="fa-IR" dirty="0" smtClean="0"/>
              <a:t>چشم انداز </a:t>
            </a:r>
            <a:r>
              <a:rPr lang="en-US" dirty="0" smtClean="0"/>
              <a:t>- vision </a:t>
            </a:r>
            <a:endParaRPr lang="en-US" dirty="0"/>
          </a:p>
        </p:txBody>
      </p:sp>
      <p:sp>
        <p:nvSpPr>
          <p:cNvPr id="3" name="Content Placeholder 2"/>
          <p:cNvSpPr>
            <a:spLocks noGrp="1"/>
          </p:cNvSpPr>
          <p:nvPr>
            <p:ph idx="1"/>
          </p:nvPr>
        </p:nvSpPr>
        <p:spPr/>
        <p:txBody>
          <a:bodyPr/>
          <a:lstStyle/>
          <a:p>
            <a:pPr algn="r">
              <a:buNone/>
            </a:pPr>
            <a:endParaRPr lang="en-US" dirty="0" smtClean="0"/>
          </a:p>
          <a:p>
            <a:pPr algn="r">
              <a:buNone/>
            </a:pPr>
            <a:r>
              <a:rPr lang="fa-IR" dirty="0" smtClean="0"/>
              <a:t>اعلامیه جهت گیری سازمان و بیانگر هویت/ آرمان و چگونگی رسیدن به ان است این اعلامیه به سه سوال اساسی پاسخ میدهد . </a:t>
            </a:r>
          </a:p>
          <a:p>
            <a:pPr algn="r">
              <a:buNone/>
            </a:pPr>
            <a:r>
              <a:rPr lang="fa-IR" dirty="0" smtClean="0"/>
              <a:t> </a:t>
            </a:r>
            <a:endParaRPr lang="en-US" dirty="0" smtClean="0"/>
          </a:p>
        </p:txBody>
      </p:sp>
      <p:graphicFrame>
        <p:nvGraphicFramePr>
          <p:cNvPr id="4" name="Diagram 3"/>
          <p:cNvGraphicFramePr/>
          <p:nvPr/>
        </p:nvGraphicFramePr>
        <p:xfrm>
          <a:off x="1000100" y="3786190"/>
          <a:ext cx="7572428" cy="271464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1"/>
          </p:nvPr>
        </p:nvSpPr>
        <p:spPr/>
        <p:style>
          <a:lnRef idx="3">
            <a:schemeClr val="lt1"/>
          </a:lnRef>
          <a:fillRef idx="1">
            <a:schemeClr val="accent2"/>
          </a:fillRef>
          <a:effectRef idx="1">
            <a:schemeClr val="accent2"/>
          </a:effectRef>
          <a:fontRef idx="minor">
            <a:schemeClr val="lt1"/>
          </a:fontRef>
        </p:style>
        <p:txBody>
          <a:bodyPr/>
          <a:lstStyle/>
          <a:p>
            <a:pPr algn="ctr"/>
            <a:r>
              <a:rPr lang="fa-IR" dirty="0" smtClean="0"/>
              <a:t>ماموریت توسعه </a:t>
            </a:r>
            <a:endParaRPr lang="en-US" dirty="0"/>
          </a:p>
        </p:txBody>
      </p:sp>
      <p:sp>
        <p:nvSpPr>
          <p:cNvPr id="4" name="Content Placeholder 3"/>
          <p:cNvSpPr>
            <a:spLocks noGrp="1"/>
          </p:cNvSpPr>
          <p:nvPr>
            <p:ph sz="half" idx="2"/>
          </p:nvPr>
        </p:nvSpPr>
        <p:spPr/>
        <p:style>
          <a:lnRef idx="1">
            <a:schemeClr val="accent2"/>
          </a:lnRef>
          <a:fillRef idx="2">
            <a:schemeClr val="accent2"/>
          </a:fillRef>
          <a:effectRef idx="1">
            <a:schemeClr val="accent2"/>
          </a:effectRef>
          <a:fontRef idx="minor">
            <a:schemeClr val="dk1"/>
          </a:fontRef>
        </p:style>
        <p:txBody>
          <a:bodyPr/>
          <a:lstStyle/>
          <a:p>
            <a:endParaRPr lang="fa-IR" dirty="0" smtClean="0"/>
          </a:p>
          <a:p>
            <a:pPr algn="r"/>
            <a:r>
              <a:rPr lang="fa-IR" dirty="0" smtClean="0"/>
              <a:t>سرمایه گذاری در چار چوب توسعه فعالیت های فعلی ،  خلق فعالیت های جدید و یا مرمت و بازسازی وضعیت موجود </a:t>
            </a:r>
            <a:endParaRPr lang="en-US" dirty="0"/>
          </a:p>
        </p:txBody>
      </p:sp>
      <p:sp>
        <p:nvSpPr>
          <p:cNvPr id="5" name="Text Placeholder 4"/>
          <p:cNvSpPr>
            <a:spLocks noGrp="1"/>
          </p:cNvSpPr>
          <p:nvPr>
            <p:ph type="body" sz="quarter" idx="3"/>
          </p:nvPr>
        </p:nvSpPr>
        <p:spPr/>
        <p:style>
          <a:lnRef idx="3">
            <a:schemeClr val="lt1"/>
          </a:lnRef>
          <a:fillRef idx="1">
            <a:schemeClr val="accent4"/>
          </a:fillRef>
          <a:effectRef idx="1">
            <a:schemeClr val="accent4"/>
          </a:effectRef>
          <a:fontRef idx="minor">
            <a:schemeClr val="lt1"/>
          </a:fontRef>
        </p:style>
        <p:txBody>
          <a:bodyPr/>
          <a:lstStyle/>
          <a:p>
            <a:pPr algn="ctr"/>
            <a:r>
              <a:rPr lang="fa-IR" dirty="0" smtClean="0"/>
              <a:t>ماموریت عملیاتی </a:t>
            </a:r>
            <a:endParaRPr lang="en-US" dirty="0"/>
          </a:p>
        </p:txBody>
      </p:sp>
      <p:sp>
        <p:nvSpPr>
          <p:cNvPr id="6" name="Content Placeholder 5"/>
          <p:cNvSpPr>
            <a:spLocks noGrp="1"/>
          </p:cNvSpPr>
          <p:nvPr>
            <p:ph sz="quarter" idx="4"/>
          </p:nvPr>
        </p:nvSpPr>
        <p:spPr>
          <a:ln/>
        </p:spPr>
        <p:style>
          <a:lnRef idx="1">
            <a:schemeClr val="accent4"/>
          </a:lnRef>
          <a:fillRef idx="2">
            <a:schemeClr val="accent4"/>
          </a:fillRef>
          <a:effectRef idx="1">
            <a:schemeClr val="accent4"/>
          </a:effectRef>
          <a:fontRef idx="minor">
            <a:schemeClr val="dk1"/>
          </a:fontRef>
        </p:style>
        <p:txBody>
          <a:bodyPr/>
          <a:lstStyle/>
          <a:p>
            <a:endParaRPr lang="fa-IR" dirty="0" smtClean="0"/>
          </a:p>
          <a:p>
            <a:r>
              <a:rPr lang="fa-IR" dirty="0" smtClean="0"/>
              <a:t>اداره امور جاری شرکت / سازمان </a:t>
            </a:r>
          </a:p>
          <a:p>
            <a:pPr algn="r"/>
            <a:r>
              <a:rPr lang="fa-IR" dirty="0" smtClean="0"/>
              <a:t>یا به عبارت دیگر بودجه عملیاتی و </a:t>
            </a:r>
          </a:p>
          <a:p>
            <a:pPr algn="r"/>
            <a:r>
              <a:rPr lang="fa-IR" dirty="0" smtClean="0"/>
              <a:t>.</a:t>
            </a:r>
          </a:p>
          <a:p>
            <a:pPr algn="r"/>
            <a:endParaRPr lang="fa-IR" dirty="0" smtClean="0"/>
          </a:p>
          <a:p>
            <a:pPr algn="r"/>
            <a:endParaRPr lang="fa-IR" dirty="0" smtClean="0"/>
          </a:p>
          <a:p>
            <a:pPr algn="r"/>
            <a:r>
              <a:rPr lang="fa-IR" dirty="0" smtClean="0"/>
              <a:t>ماموریت سازمان در مفاد اساسنامه ان ذکر شده است </a:t>
            </a:r>
            <a:endParaRPr lang="en-US" dirty="0"/>
          </a:p>
        </p:txBody>
      </p:sp>
      <p:sp>
        <p:nvSpPr>
          <p:cNvPr id="7" name="Title 1"/>
          <p:cNvSpPr>
            <a:spLocks noGrp="1"/>
          </p:cNvSpPr>
          <p:nvPr>
            <p:ph type="title"/>
          </p:nvPr>
        </p:nvSpPr>
        <p:spPr>
          <a:solidFill>
            <a:srgbClr val="FFFF00"/>
          </a:solidFill>
        </p:spPr>
        <p:txBody>
          <a:bodyPr>
            <a:normAutofit/>
          </a:bodyPr>
          <a:lstStyle/>
          <a:p>
            <a:r>
              <a:rPr lang="fa-IR" dirty="0" smtClean="0"/>
              <a:t>ماموريت </a:t>
            </a:r>
            <a:r>
              <a:rPr lang="en-US" dirty="0" smtClean="0"/>
              <a:t>MISSION</a:t>
            </a:r>
            <a:endParaRPr lang="fa-IR" dirty="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nvPr>
        </p:nvGraphicFramePr>
        <p:xfrm>
          <a:off x="431540" y="1853825"/>
          <a:ext cx="8229600" cy="463551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Title 3"/>
          <p:cNvSpPr>
            <a:spLocks noGrp="1"/>
          </p:cNvSpPr>
          <p:nvPr>
            <p:ph type="title"/>
          </p:nvPr>
        </p:nvSpPr>
        <p:spPr>
          <a:solidFill>
            <a:srgbClr val="FFFF00"/>
          </a:solidFill>
        </p:spPr>
        <p:txBody>
          <a:bodyPr/>
          <a:lstStyle/>
          <a:p>
            <a:r>
              <a:rPr lang="fa-IR" dirty="0" smtClean="0">
                <a:solidFill>
                  <a:srgbClr val="FF0000"/>
                </a:solidFill>
              </a:rPr>
              <a:t>فرايند مديريت </a:t>
            </a:r>
            <a:r>
              <a:rPr lang="fa-IR" dirty="0" smtClean="0"/>
              <a:t> </a:t>
            </a:r>
            <a:r>
              <a:rPr lang="fa-IR" dirty="0" smtClean="0">
                <a:solidFill>
                  <a:srgbClr val="FF0000"/>
                </a:solidFill>
              </a:rPr>
              <a:t>استراتژيك</a:t>
            </a:r>
            <a:r>
              <a:rPr lang="fa-IR" dirty="0" smtClean="0"/>
              <a:t> </a:t>
            </a:r>
            <a:endParaRPr lang="fa-IR" dirty="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rgbClr val="FFFF00"/>
          </a:solidFill>
        </p:spPr>
        <p:txBody>
          <a:bodyPr>
            <a:normAutofit/>
          </a:bodyPr>
          <a:lstStyle/>
          <a:p>
            <a:r>
              <a:rPr lang="fa-IR" dirty="0" smtClean="0"/>
              <a:t>ماموريت </a:t>
            </a:r>
            <a:r>
              <a:rPr lang="en-US" dirty="0" smtClean="0"/>
              <a:t>MISSION</a:t>
            </a:r>
            <a:endParaRPr lang="fa-IR" dirty="0"/>
          </a:p>
        </p:txBody>
      </p:sp>
      <p:sp>
        <p:nvSpPr>
          <p:cNvPr id="7" name="Content Placeholder 6"/>
          <p:cNvSpPr>
            <a:spLocks noGrp="1"/>
          </p:cNvSpPr>
          <p:nvPr>
            <p:ph idx="1"/>
          </p:nvPr>
        </p:nvSpPr>
        <p:spPr/>
        <p:txBody>
          <a:bodyPr/>
          <a:lstStyle/>
          <a:p>
            <a:pPr algn="r"/>
            <a:r>
              <a:rPr lang="fa-IR" dirty="0" smtClean="0"/>
              <a:t>ماموريت علت وجودي سازمان است يا به عبارتي سازمان ما چه نياز از جامعه را مرتفع مي كند ؟ </a:t>
            </a:r>
          </a:p>
          <a:p>
            <a:pPr algn="r"/>
            <a:r>
              <a:rPr lang="fa-IR" dirty="0" smtClean="0">
                <a:solidFill>
                  <a:srgbClr val="00B0F0"/>
                </a:solidFill>
              </a:rPr>
              <a:t>حداقل به سه سوال پاسخ مي دهد .</a:t>
            </a:r>
          </a:p>
          <a:p>
            <a:endParaRPr lang="fa-IR" dirty="0"/>
          </a:p>
          <a:p>
            <a:pPr algn="r">
              <a:buNone/>
            </a:pPr>
            <a:endParaRPr lang="fa-IR" dirty="0">
              <a:solidFill>
                <a:srgbClr val="FF0000"/>
              </a:solidFill>
            </a:endParaRPr>
          </a:p>
        </p:txBody>
      </p:sp>
      <p:graphicFrame>
        <p:nvGraphicFramePr>
          <p:cNvPr id="4" name="Diagram 3"/>
          <p:cNvGraphicFramePr/>
          <p:nvPr/>
        </p:nvGraphicFramePr>
        <p:xfrm>
          <a:off x="714348" y="3500438"/>
          <a:ext cx="7858180" cy="307183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481328"/>
            <a:ext cx="8229600" cy="4755984"/>
          </a:xfrm>
        </p:spPr>
        <p:txBody>
          <a:bodyPr/>
          <a:lstStyle/>
          <a:p>
            <a:pPr algn="r"/>
            <a:endParaRPr lang="fa-IR" dirty="0" smtClean="0"/>
          </a:p>
          <a:p>
            <a:pPr algn="r">
              <a:buNone/>
            </a:pPr>
            <a:r>
              <a:rPr lang="fa-IR" dirty="0" smtClean="0"/>
              <a:t>بخشی از منابع محدود شرکتها اموال و دارایی های موجود آن مـیباشد </a:t>
            </a:r>
          </a:p>
          <a:p>
            <a:pPr algn="r">
              <a:buNone/>
            </a:pPr>
            <a:r>
              <a:rPr lang="fa-IR" dirty="0" smtClean="0"/>
              <a:t>که شامل :</a:t>
            </a:r>
          </a:p>
          <a:p>
            <a:pPr algn="r">
              <a:buNone/>
            </a:pPr>
            <a:endParaRPr lang="fa-IR" dirty="0" smtClean="0"/>
          </a:p>
          <a:p>
            <a:pPr algn="r">
              <a:buNone/>
            </a:pPr>
            <a:r>
              <a:rPr lang="fa-IR" dirty="0" smtClean="0"/>
              <a:t>         </a:t>
            </a:r>
          </a:p>
          <a:p>
            <a:pPr algn="r">
              <a:buNone/>
            </a:pPr>
            <a:endParaRPr lang="fa-IR" dirty="0" smtClean="0"/>
          </a:p>
          <a:p>
            <a:pPr algn="r">
              <a:buNone/>
            </a:pPr>
            <a:endParaRPr lang="en-US" dirty="0"/>
          </a:p>
        </p:txBody>
      </p:sp>
      <p:sp>
        <p:nvSpPr>
          <p:cNvPr id="4" name="Title 1"/>
          <p:cNvSpPr>
            <a:spLocks noGrp="1"/>
          </p:cNvSpPr>
          <p:nvPr>
            <p:ph type="title"/>
          </p:nvPr>
        </p:nvSpPr>
        <p:spPr/>
        <p:style>
          <a:lnRef idx="1">
            <a:schemeClr val="accent5"/>
          </a:lnRef>
          <a:fillRef idx="2">
            <a:schemeClr val="accent5"/>
          </a:fillRef>
          <a:effectRef idx="1">
            <a:schemeClr val="accent5"/>
          </a:effectRef>
          <a:fontRef idx="minor">
            <a:schemeClr val="dk1"/>
          </a:fontRef>
        </p:style>
        <p:txBody>
          <a:bodyPr>
            <a:normAutofit fontScale="90000"/>
          </a:bodyPr>
          <a:lstStyle/>
          <a:p>
            <a:pPr algn="ctr"/>
            <a:r>
              <a:rPr lang="fa-IR" dirty="0" smtClean="0"/>
              <a:t>منابع محدود شرکت </a:t>
            </a:r>
            <a:br>
              <a:rPr lang="fa-IR" dirty="0" smtClean="0"/>
            </a:br>
            <a:r>
              <a:rPr lang="en-GB" dirty="0" smtClean="0"/>
              <a:t>Limited resources .co</a:t>
            </a:r>
            <a:endParaRPr lang="en-US" dirty="0"/>
          </a:p>
        </p:txBody>
      </p:sp>
      <p:graphicFrame>
        <p:nvGraphicFramePr>
          <p:cNvPr id="6" name="Diagram 5"/>
          <p:cNvGraphicFramePr/>
          <p:nvPr/>
        </p:nvGraphicFramePr>
        <p:xfrm>
          <a:off x="1331640" y="2714620"/>
          <a:ext cx="5256584" cy="371477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Oval 6"/>
          <p:cNvSpPr/>
          <p:nvPr/>
        </p:nvSpPr>
        <p:spPr>
          <a:xfrm>
            <a:off x="2285984" y="4929198"/>
            <a:ext cx="1080690" cy="1000132"/>
          </a:xfrm>
          <a:prstGeom prst="ellipse">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fa-IR" sz="1600" b="1" dirty="0" smtClean="0"/>
              <a:t>سرمایه گذاری در املاک</a:t>
            </a:r>
            <a:endParaRPr lang="en-US" sz="1600" b="1"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1"/>
          </p:nvPr>
        </p:nvSpPr>
        <p:spPr/>
        <p:style>
          <a:lnRef idx="3">
            <a:schemeClr val="lt1"/>
          </a:lnRef>
          <a:fillRef idx="1">
            <a:schemeClr val="accent2"/>
          </a:fillRef>
          <a:effectRef idx="1">
            <a:schemeClr val="accent2"/>
          </a:effectRef>
          <a:fontRef idx="minor">
            <a:schemeClr val="lt1"/>
          </a:fontRef>
        </p:style>
        <p:txBody>
          <a:bodyPr/>
          <a:lstStyle/>
          <a:p>
            <a:pPr algn="ctr"/>
            <a:r>
              <a:rPr lang="fa-IR" dirty="0" smtClean="0"/>
              <a:t>ماموریت توسعه </a:t>
            </a:r>
            <a:endParaRPr lang="en-US" dirty="0"/>
          </a:p>
        </p:txBody>
      </p:sp>
      <p:sp>
        <p:nvSpPr>
          <p:cNvPr id="4" name="Content Placeholder 3"/>
          <p:cNvSpPr>
            <a:spLocks noGrp="1"/>
          </p:cNvSpPr>
          <p:nvPr>
            <p:ph sz="half" idx="2"/>
          </p:nvPr>
        </p:nvSpPr>
        <p:spPr/>
        <p:style>
          <a:lnRef idx="1">
            <a:schemeClr val="accent2"/>
          </a:lnRef>
          <a:fillRef idx="2">
            <a:schemeClr val="accent2"/>
          </a:fillRef>
          <a:effectRef idx="1">
            <a:schemeClr val="accent2"/>
          </a:effectRef>
          <a:fontRef idx="minor">
            <a:schemeClr val="dk1"/>
          </a:fontRef>
        </p:style>
        <p:txBody>
          <a:bodyPr/>
          <a:lstStyle/>
          <a:p>
            <a:endParaRPr lang="fa-IR" dirty="0" smtClean="0"/>
          </a:p>
          <a:p>
            <a:pPr algn="r"/>
            <a:r>
              <a:rPr lang="fa-IR" dirty="0" smtClean="0"/>
              <a:t>سرمایه گذاری در چار چوب توسعه فعالیت های فعلی ،  خلق فعالیت های جدید و یا مرمت و بازسازی وضعیت موجود ( در چارچوب استراتژی سازمان مانند استراتژی توسعه محصول ) </a:t>
            </a:r>
            <a:endParaRPr lang="en-US" dirty="0"/>
          </a:p>
        </p:txBody>
      </p:sp>
      <p:sp>
        <p:nvSpPr>
          <p:cNvPr id="5" name="Text Placeholder 4"/>
          <p:cNvSpPr>
            <a:spLocks noGrp="1"/>
          </p:cNvSpPr>
          <p:nvPr>
            <p:ph type="body" sz="quarter" idx="3"/>
          </p:nvPr>
        </p:nvSpPr>
        <p:spPr/>
        <p:style>
          <a:lnRef idx="3">
            <a:schemeClr val="lt1"/>
          </a:lnRef>
          <a:fillRef idx="1">
            <a:schemeClr val="accent4"/>
          </a:fillRef>
          <a:effectRef idx="1">
            <a:schemeClr val="accent4"/>
          </a:effectRef>
          <a:fontRef idx="minor">
            <a:schemeClr val="lt1"/>
          </a:fontRef>
        </p:style>
        <p:txBody>
          <a:bodyPr/>
          <a:lstStyle/>
          <a:p>
            <a:pPr algn="ctr"/>
            <a:r>
              <a:rPr lang="fa-IR" dirty="0" smtClean="0"/>
              <a:t>ماموریت عملیاتی </a:t>
            </a:r>
            <a:endParaRPr lang="en-US" dirty="0"/>
          </a:p>
        </p:txBody>
      </p:sp>
      <p:sp>
        <p:nvSpPr>
          <p:cNvPr id="6" name="Content Placeholder 5"/>
          <p:cNvSpPr>
            <a:spLocks noGrp="1"/>
          </p:cNvSpPr>
          <p:nvPr>
            <p:ph sz="quarter" idx="4"/>
          </p:nvPr>
        </p:nvSpPr>
        <p:spPr>
          <a:ln/>
        </p:spPr>
        <p:style>
          <a:lnRef idx="1">
            <a:schemeClr val="accent4"/>
          </a:lnRef>
          <a:fillRef idx="2">
            <a:schemeClr val="accent4"/>
          </a:fillRef>
          <a:effectRef idx="1">
            <a:schemeClr val="accent4"/>
          </a:effectRef>
          <a:fontRef idx="minor">
            <a:schemeClr val="dk1"/>
          </a:fontRef>
        </p:style>
        <p:txBody>
          <a:bodyPr/>
          <a:lstStyle/>
          <a:p>
            <a:endParaRPr lang="fa-IR" dirty="0" smtClean="0"/>
          </a:p>
          <a:p>
            <a:r>
              <a:rPr lang="fa-IR" dirty="0" smtClean="0"/>
              <a:t>اداره امور جاری شرکت / سازمان </a:t>
            </a:r>
          </a:p>
          <a:p>
            <a:pPr algn="r"/>
            <a:r>
              <a:rPr lang="fa-IR" dirty="0" smtClean="0"/>
              <a:t>یا به عبارت دیگر بودجه عملیاتی و جاری سازمان </a:t>
            </a:r>
            <a:endParaRPr lang="en-US" dirty="0"/>
          </a:p>
        </p:txBody>
      </p:sp>
      <p:sp>
        <p:nvSpPr>
          <p:cNvPr id="7" name="Title 1"/>
          <p:cNvSpPr>
            <a:spLocks noGrp="1"/>
          </p:cNvSpPr>
          <p:nvPr>
            <p:ph type="title"/>
          </p:nvPr>
        </p:nvSpPr>
        <p:spPr>
          <a:solidFill>
            <a:srgbClr val="FFFF00"/>
          </a:solidFill>
        </p:spPr>
        <p:txBody>
          <a:bodyPr>
            <a:normAutofit/>
          </a:bodyPr>
          <a:lstStyle/>
          <a:p>
            <a:r>
              <a:rPr lang="fa-IR" dirty="0" smtClean="0"/>
              <a:t>ماموريت </a:t>
            </a:r>
            <a:r>
              <a:rPr lang="en-US" dirty="0" smtClean="0"/>
              <a:t>MISSION</a:t>
            </a:r>
            <a:endParaRPr lang="fa-IR" dirty="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lvl="8" algn="r"/>
            <a:r>
              <a:rPr lang="fa-IR" dirty="0" smtClean="0"/>
              <a:t>مثال 1: </a:t>
            </a:r>
          </a:p>
          <a:p>
            <a:pPr algn="r"/>
            <a:r>
              <a:rPr lang="fa-IR" sz="2400" i="1" dirty="0" smtClean="0"/>
              <a:t>ماموريت شركت راه اهن چيست ؟</a:t>
            </a:r>
          </a:p>
          <a:p>
            <a:pPr algn="r"/>
            <a:r>
              <a:rPr lang="fa-IR" sz="2400" i="1" dirty="0" smtClean="0"/>
              <a:t>جا به جا كردن مسافران</a:t>
            </a:r>
            <a:r>
              <a:rPr lang="fa-IR" sz="2400" i="1" dirty="0" smtClean="0">
                <a:solidFill>
                  <a:srgbClr val="FF0066"/>
                </a:solidFill>
              </a:rPr>
              <a:t> </a:t>
            </a:r>
          </a:p>
          <a:p>
            <a:pPr algn="r"/>
            <a:r>
              <a:rPr lang="fa-IR" sz="2400" i="1" dirty="0" smtClean="0">
                <a:solidFill>
                  <a:schemeClr val="accent5">
                    <a:lumMod val="50000"/>
                  </a:schemeClr>
                </a:solidFill>
              </a:rPr>
              <a:t>اداره مجموعه ايي از امكانات واگن / لوكوموتيو </a:t>
            </a:r>
          </a:p>
          <a:p>
            <a:pPr algn="r"/>
            <a:r>
              <a:rPr lang="fa-IR" sz="2400" i="1" dirty="0" smtClean="0"/>
              <a:t>يا رساندن انها به مقصد</a:t>
            </a:r>
          </a:p>
          <a:p>
            <a:pPr algn="r">
              <a:buNone/>
            </a:pPr>
            <a:r>
              <a:rPr lang="fa-IR" sz="2400" i="1" dirty="0" smtClean="0"/>
              <a:t>-----------------------------------------------------------------------------</a:t>
            </a:r>
          </a:p>
          <a:p>
            <a:pPr algn="r">
              <a:buNone/>
            </a:pPr>
            <a:r>
              <a:rPr lang="fa-IR" sz="2400" i="1" dirty="0" smtClean="0"/>
              <a:t>مثال 2 :ماموريت شركت پگاه ؟</a:t>
            </a:r>
          </a:p>
          <a:p>
            <a:pPr algn="r">
              <a:buNone/>
            </a:pPr>
            <a:r>
              <a:rPr lang="fa-IR" sz="2400" i="1" dirty="0"/>
              <a:t> </a:t>
            </a:r>
            <a:r>
              <a:rPr lang="fa-IR" sz="2400" i="1" dirty="0" smtClean="0"/>
              <a:t>ارتقائ سلامت جامعه </a:t>
            </a:r>
          </a:p>
          <a:p>
            <a:pPr algn="r">
              <a:buNone/>
            </a:pPr>
            <a:r>
              <a:rPr lang="fa-IR" sz="2400" i="1" dirty="0"/>
              <a:t> </a:t>
            </a:r>
            <a:r>
              <a:rPr lang="fa-IR" sz="2400" i="1" dirty="0" smtClean="0"/>
              <a:t>     در بازار هاي داخلي و خارجي </a:t>
            </a:r>
          </a:p>
          <a:p>
            <a:pPr algn="r">
              <a:buNone/>
            </a:pPr>
            <a:r>
              <a:rPr lang="fa-IR" sz="2400" i="1" dirty="0"/>
              <a:t> </a:t>
            </a:r>
            <a:r>
              <a:rPr lang="fa-IR" sz="2400" i="1" dirty="0" smtClean="0"/>
              <a:t>              از طريق توليد و توزيع محصولات فراورده هاي شيري </a:t>
            </a:r>
          </a:p>
          <a:p>
            <a:pPr>
              <a:buNone/>
            </a:pPr>
            <a:endParaRPr lang="fa-IR" sz="2400" dirty="0"/>
          </a:p>
        </p:txBody>
      </p:sp>
      <p:sp>
        <p:nvSpPr>
          <p:cNvPr id="4" name="Title 1"/>
          <p:cNvSpPr>
            <a:spLocks noGrp="1"/>
          </p:cNvSpPr>
          <p:nvPr>
            <p:ph type="title"/>
          </p:nvPr>
        </p:nvSpPr>
        <p:spPr>
          <a:solidFill>
            <a:srgbClr val="FFFF00"/>
          </a:solidFill>
        </p:spPr>
        <p:txBody>
          <a:bodyPr>
            <a:normAutofit/>
          </a:bodyPr>
          <a:lstStyle/>
          <a:p>
            <a:r>
              <a:rPr lang="fa-IR" dirty="0" smtClean="0"/>
              <a:t>ماموريت </a:t>
            </a:r>
            <a:r>
              <a:rPr lang="en-US" dirty="0" smtClean="0"/>
              <a:t>MISSION</a:t>
            </a:r>
            <a:endParaRPr lang="fa-IR" dirty="0"/>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algn="r"/>
            <a:r>
              <a:rPr lang="fa-IR" dirty="0" smtClean="0"/>
              <a:t>مثال 3</a:t>
            </a:r>
          </a:p>
          <a:p>
            <a:pPr algn="r"/>
            <a:r>
              <a:rPr lang="fa-IR" dirty="0" smtClean="0"/>
              <a:t> </a:t>
            </a:r>
          </a:p>
          <a:p>
            <a:pPr algn="r"/>
            <a:r>
              <a:rPr lang="fa-IR" sz="3600" u="sng" dirty="0" smtClean="0">
                <a:solidFill>
                  <a:srgbClr val="FF0000"/>
                </a:solidFill>
              </a:rPr>
              <a:t>شركت اپل </a:t>
            </a:r>
          </a:p>
          <a:p>
            <a:pPr algn="r"/>
            <a:r>
              <a:rPr lang="fa-IR" dirty="0" smtClean="0"/>
              <a:t>به مشتريان كمك نمايد تا شيوه كار هايي را كه انجام ميدهند متحول سازند و نيز از طريق عرضه رايانه هاي شخصي ويژه و خدمات عالي پس از فروش بر ميزان دانش و اگاهي مشتريان بيفزايد و به انها كمك كند به شيوه عالي ارتباط بر قرار كنند . </a:t>
            </a:r>
            <a:endParaRPr lang="fa-IR" dirty="0"/>
          </a:p>
        </p:txBody>
      </p:sp>
      <p:sp>
        <p:nvSpPr>
          <p:cNvPr id="4" name="Title 1"/>
          <p:cNvSpPr>
            <a:spLocks noGrp="1"/>
          </p:cNvSpPr>
          <p:nvPr>
            <p:ph type="title"/>
          </p:nvPr>
        </p:nvSpPr>
        <p:spPr>
          <a:solidFill>
            <a:srgbClr val="FFFF00"/>
          </a:solidFill>
        </p:spPr>
        <p:txBody>
          <a:bodyPr>
            <a:normAutofit/>
          </a:bodyPr>
          <a:lstStyle/>
          <a:p>
            <a:r>
              <a:rPr lang="fa-IR" dirty="0" smtClean="0"/>
              <a:t>ماموريت </a:t>
            </a:r>
            <a:r>
              <a:rPr lang="en-US" dirty="0" smtClean="0"/>
              <a:t>MISSION</a:t>
            </a:r>
            <a:endParaRPr lang="fa-IR" dirty="0"/>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rgbClr val="FF99FF"/>
          </a:solidFill>
        </p:spPr>
        <p:txBody>
          <a:bodyPr/>
          <a:lstStyle/>
          <a:p>
            <a:r>
              <a:rPr lang="fa-IR" dirty="0" smtClean="0"/>
              <a:t>آرمان </a:t>
            </a:r>
            <a:r>
              <a:rPr lang="en-US" dirty="0" smtClean="0"/>
              <a:t>GOAL</a:t>
            </a:r>
            <a:endParaRPr lang="fa-IR" dirty="0"/>
          </a:p>
        </p:txBody>
      </p:sp>
      <p:sp>
        <p:nvSpPr>
          <p:cNvPr id="3" name="Content Placeholder 2"/>
          <p:cNvSpPr>
            <a:spLocks noGrp="1"/>
          </p:cNvSpPr>
          <p:nvPr>
            <p:ph idx="1"/>
          </p:nvPr>
        </p:nvSpPr>
        <p:spPr/>
        <p:txBody>
          <a:bodyPr/>
          <a:lstStyle/>
          <a:p>
            <a:pPr algn="r"/>
            <a:r>
              <a:rPr lang="fa-IR" dirty="0" smtClean="0"/>
              <a:t>چه مي خواهيم بشويم ؟ </a:t>
            </a:r>
          </a:p>
          <a:p>
            <a:pPr algn="r"/>
            <a:r>
              <a:rPr lang="fa-IR" dirty="0"/>
              <a:t> </a:t>
            </a:r>
            <a:r>
              <a:rPr lang="fa-IR" dirty="0" smtClean="0"/>
              <a:t>مجموعه ايي از اهداف دراز مدت است كه دستيابي به انها در اينده نزديك غير محتمل است ولي امكان حركت بسوي ان براي سازمان ميسر است .</a:t>
            </a:r>
          </a:p>
          <a:p>
            <a:pPr algn="r"/>
            <a:r>
              <a:rPr lang="fa-IR" dirty="0" smtClean="0"/>
              <a:t>مانند </a:t>
            </a:r>
            <a:r>
              <a:rPr lang="fa-IR" dirty="0" smtClean="0">
                <a:solidFill>
                  <a:srgbClr val="FF0000"/>
                </a:solidFill>
              </a:rPr>
              <a:t>چراغ روشن در فاصله دورکه  راهنماي سمت و جهت سازمان است .</a:t>
            </a:r>
          </a:p>
          <a:p>
            <a:pPr algn="r"/>
            <a:endParaRPr lang="fa-IR" dirty="0">
              <a:solidFill>
                <a:srgbClr val="FF0000"/>
              </a:solidFill>
            </a:endParaRPr>
          </a:p>
          <a:p>
            <a:pPr algn="r">
              <a:buNone/>
            </a:pPr>
            <a:r>
              <a:rPr lang="fa-IR" dirty="0" smtClean="0">
                <a:solidFill>
                  <a:srgbClr val="FF0000"/>
                </a:solidFill>
              </a:rPr>
              <a:t> </a:t>
            </a:r>
            <a:endParaRPr lang="fa-IR" dirty="0"/>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lnSpcReduction="10000"/>
          </a:bodyPr>
          <a:lstStyle/>
          <a:p>
            <a:pPr algn="r"/>
            <a:r>
              <a:rPr lang="fa-IR" dirty="0" smtClean="0"/>
              <a:t>مثال 1 سوني </a:t>
            </a:r>
          </a:p>
          <a:p>
            <a:pPr algn="r"/>
            <a:endParaRPr lang="fa-IR" dirty="0"/>
          </a:p>
          <a:p>
            <a:pPr algn="r"/>
            <a:r>
              <a:rPr lang="fa-IR" dirty="0" smtClean="0">
                <a:solidFill>
                  <a:srgbClr val="FF0000"/>
                </a:solidFill>
              </a:rPr>
              <a:t>سوني بايد كاري كند كه نظر جهانيان را به كالاهاي ژاپني عوض كند . جهانيان تصور مي كنند كيفيت كالاهاي ژاپني بد است . اين تغيير نگرش بايد بنام سوني ثبت شود . </a:t>
            </a:r>
          </a:p>
          <a:p>
            <a:pPr algn="r"/>
            <a:r>
              <a:rPr lang="fa-IR" dirty="0" smtClean="0">
                <a:solidFill>
                  <a:srgbClr val="0070C0"/>
                </a:solidFill>
              </a:rPr>
              <a:t>فراورده هايي توليد مي كنيم كه در سراسر دنيا خواهان داشته باشد </a:t>
            </a:r>
          </a:p>
          <a:p>
            <a:pPr algn="r"/>
            <a:r>
              <a:rPr lang="fa-IR" dirty="0" smtClean="0">
                <a:solidFill>
                  <a:srgbClr val="003300"/>
                </a:solidFill>
              </a:rPr>
              <a:t>ما اولين شركت ژاپني خواهيم بود كه وارد بازار امريكا مي شويم و فراورده هاي خودرا خودمان توزيع مي كنيم </a:t>
            </a:r>
            <a:endParaRPr lang="fa-IR" dirty="0">
              <a:solidFill>
                <a:srgbClr val="003300"/>
              </a:solidFill>
            </a:endParaRPr>
          </a:p>
        </p:txBody>
      </p:sp>
      <p:sp>
        <p:nvSpPr>
          <p:cNvPr id="5" name="Title 1"/>
          <p:cNvSpPr>
            <a:spLocks noGrp="1"/>
          </p:cNvSpPr>
          <p:nvPr>
            <p:ph type="title"/>
          </p:nvPr>
        </p:nvSpPr>
        <p:spPr>
          <a:solidFill>
            <a:srgbClr val="FF99FF"/>
          </a:solidFill>
        </p:spPr>
        <p:txBody>
          <a:bodyPr/>
          <a:lstStyle/>
          <a:p>
            <a:r>
              <a:rPr lang="fa-IR" dirty="0" smtClean="0"/>
              <a:t>آرمان </a:t>
            </a:r>
            <a:r>
              <a:rPr lang="en-US" dirty="0" smtClean="0"/>
              <a:t>GOAL</a:t>
            </a:r>
            <a:endParaRPr lang="fa-IR" dirty="0"/>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54098"/>
          </a:xfrm>
        </p:spPr>
        <p:txBody>
          <a:bodyPr/>
          <a:lstStyle/>
          <a:p>
            <a:r>
              <a:rPr lang="fa-IR" dirty="0" smtClean="0"/>
              <a:t>ارزش ها </a:t>
            </a:r>
            <a:r>
              <a:rPr lang="en-US" dirty="0" smtClean="0"/>
              <a:t>VALUES</a:t>
            </a:r>
            <a:endParaRPr lang="fa-IR" dirty="0"/>
          </a:p>
        </p:txBody>
      </p:sp>
      <p:sp>
        <p:nvSpPr>
          <p:cNvPr id="3" name="Content Placeholder 2"/>
          <p:cNvSpPr>
            <a:spLocks noGrp="1"/>
          </p:cNvSpPr>
          <p:nvPr>
            <p:ph idx="1"/>
          </p:nvPr>
        </p:nvSpPr>
        <p:spPr>
          <a:blipFill>
            <a:blip r:embed="rId2" cstate="print"/>
            <a:tile tx="0" ty="0" sx="100000" sy="100000" flip="none" algn="tl"/>
          </a:blipFill>
        </p:spPr>
        <p:txBody>
          <a:bodyPr/>
          <a:lstStyle/>
          <a:p>
            <a:endParaRPr lang="fa-IR" dirty="0" smtClean="0"/>
          </a:p>
          <a:p>
            <a:pPr algn="r"/>
            <a:r>
              <a:rPr lang="fa-IR" sz="4000" b="1" dirty="0" smtClean="0"/>
              <a:t>ارزش ها بايد ها و نبايد هاي سازمان را بيان مي كند . </a:t>
            </a:r>
            <a:endParaRPr lang="fa-IR" sz="4000" b="1" dirty="0"/>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idx="1"/>
          </p:nvPr>
        </p:nvSpPr>
        <p:spPr>
          <a:solidFill>
            <a:srgbClr val="92D050"/>
          </a:solidFill>
        </p:spPr>
        <p:txBody>
          <a:bodyPr>
            <a:normAutofit fontScale="92500"/>
          </a:bodyPr>
          <a:lstStyle/>
          <a:p>
            <a:r>
              <a:rPr lang="fa-IR" dirty="0" smtClean="0"/>
              <a:t>سازمان گسترش و نوسازي صنايع ايران</a:t>
            </a:r>
            <a:endParaRPr lang="fa-IR" dirty="0"/>
          </a:p>
        </p:txBody>
      </p:sp>
      <p:sp>
        <p:nvSpPr>
          <p:cNvPr id="6" name="Content Placeholder 5"/>
          <p:cNvSpPr>
            <a:spLocks noGrp="1"/>
          </p:cNvSpPr>
          <p:nvPr>
            <p:ph sz="half" idx="2"/>
          </p:nvPr>
        </p:nvSpPr>
        <p:spPr>
          <a:solidFill>
            <a:srgbClr val="FFFF00"/>
          </a:solidFill>
        </p:spPr>
        <p:txBody>
          <a:bodyPr/>
          <a:lstStyle/>
          <a:p>
            <a:endParaRPr lang="fa-IR" dirty="0" smtClean="0"/>
          </a:p>
          <a:p>
            <a:pPr algn="r"/>
            <a:r>
              <a:rPr lang="fa-IR" dirty="0" smtClean="0"/>
              <a:t>كرامت انسان</a:t>
            </a:r>
          </a:p>
          <a:p>
            <a:pPr algn="r"/>
            <a:r>
              <a:rPr lang="fa-IR" dirty="0" smtClean="0"/>
              <a:t>تعهد</a:t>
            </a:r>
          </a:p>
          <a:p>
            <a:pPr algn="r"/>
            <a:r>
              <a:rPr lang="fa-IR" dirty="0" smtClean="0"/>
              <a:t>منافع ملي</a:t>
            </a:r>
          </a:p>
          <a:p>
            <a:pPr algn="r"/>
            <a:r>
              <a:rPr lang="fa-IR" dirty="0" smtClean="0"/>
              <a:t>وحدت و همدلي</a:t>
            </a:r>
          </a:p>
          <a:p>
            <a:pPr algn="r"/>
            <a:r>
              <a:rPr lang="fa-IR" dirty="0" smtClean="0"/>
              <a:t>جستجوگر تعالي </a:t>
            </a:r>
          </a:p>
          <a:p>
            <a:pPr algn="r"/>
            <a:r>
              <a:rPr lang="fa-IR" dirty="0" smtClean="0"/>
              <a:t>عدالت و شايسته سالاري </a:t>
            </a:r>
            <a:endParaRPr lang="fa-IR" dirty="0"/>
          </a:p>
        </p:txBody>
      </p:sp>
      <p:sp>
        <p:nvSpPr>
          <p:cNvPr id="7" name="Text Placeholder 6"/>
          <p:cNvSpPr>
            <a:spLocks noGrp="1"/>
          </p:cNvSpPr>
          <p:nvPr>
            <p:ph type="body" sz="quarter" idx="3"/>
          </p:nvPr>
        </p:nvSpPr>
        <p:spPr>
          <a:solidFill>
            <a:srgbClr val="FFFF00"/>
          </a:solidFill>
        </p:spPr>
        <p:txBody>
          <a:bodyPr/>
          <a:lstStyle/>
          <a:p>
            <a:pPr algn="ctr"/>
            <a:r>
              <a:rPr lang="fa-IR" dirty="0" smtClean="0"/>
              <a:t>شرکت شل</a:t>
            </a:r>
            <a:endParaRPr lang="fa-IR" dirty="0"/>
          </a:p>
        </p:txBody>
      </p:sp>
      <p:sp>
        <p:nvSpPr>
          <p:cNvPr id="8" name="Content Placeholder 7"/>
          <p:cNvSpPr>
            <a:spLocks noGrp="1"/>
          </p:cNvSpPr>
          <p:nvPr>
            <p:ph sz="quarter" idx="4"/>
          </p:nvPr>
        </p:nvSpPr>
        <p:spPr>
          <a:gradFill flip="none" rotWithShape="1">
            <a:gsLst>
              <a:gs pos="0">
                <a:srgbClr val="92D050">
                  <a:tint val="66000"/>
                  <a:satMod val="160000"/>
                </a:srgbClr>
              </a:gs>
              <a:gs pos="50000">
                <a:srgbClr val="92D050">
                  <a:tint val="44500"/>
                  <a:satMod val="160000"/>
                </a:srgbClr>
              </a:gs>
              <a:gs pos="100000">
                <a:srgbClr val="92D050">
                  <a:tint val="23500"/>
                  <a:satMod val="160000"/>
                </a:srgbClr>
              </a:gs>
            </a:gsLst>
            <a:path path="circle">
              <a:fillToRect l="100000" b="100000"/>
            </a:path>
            <a:tileRect t="-100000" r="-100000"/>
          </a:gradFill>
        </p:spPr>
        <p:txBody>
          <a:bodyPr/>
          <a:lstStyle/>
          <a:p>
            <a:pPr>
              <a:buNone/>
            </a:pPr>
            <a:endParaRPr lang="fa-IR" dirty="0" smtClean="0"/>
          </a:p>
          <a:p>
            <a:pPr algn="r">
              <a:buNone/>
            </a:pPr>
            <a:r>
              <a:rPr lang="fa-IR" dirty="0" smtClean="0"/>
              <a:t>درستكاري و صداقت </a:t>
            </a:r>
          </a:p>
          <a:p>
            <a:pPr algn="r">
              <a:buNone/>
            </a:pPr>
            <a:r>
              <a:rPr lang="fa-IR" dirty="0" smtClean="0"/>
              <a:t>احترام به مردم</a:t>
            </a:r>
          </a:p>
          <a:p>
            <a:pPr algn="r">
              <a:buNone/>
            </a:pPr>
            <a:r>
              <a:rPr lang="fa-IR" dirty="0" smtClean="0"/>
              <a:t>جلب اعتماد گروه هاي زينفع</a:t>
            </a:r>
          </a:p>
          <a:p>
            <a:pPr algn="r">
              <a:buNone/>
            </a:pPr>
            <a:r>
              <a:rPr lang="fa-IR" dirty="0" smtClean="0"/>
              <a:t>كار گروهي </a:t>
            </a:r>
          </a:p>
          <a:p>
            <a:pPr algn="r">
              <a:buNone/>
            </a:pPr>
            <a:r>
              <a:rPr lang="fa-IR" dirty="0" smtClean="0"/>
              <a:t>حرفه گرايي </a:t>
            </a:r>
          </a:p>
        </p:txBody>
      </p:sp>
      <p:sp>
        <p:nvSpPr>
          <p:cNvPr id="9" name="Title 1"/>
          <p:cNvSpPr>
            <a:spLocks noGrp="1"/>
          </p:cNvSpPr>
          <p:nvPr>
            <p:ph type="title"/>
          </p:nvPr>
        </p:nvSpPr>
        <p:spPr/>
        <p:txBody>
          <a:bodyPr/>
          <a:lstStyle/>
          <a:p>
            <a:r>
              <a:rPr lang="fa-IR" b="1" dirty="0" smtClean="0">
                <a:solidFill>
                  <a:srgbClr val="FF0000"/>
                </a:solidFill>
              </a:rPr>
              <a:t>ارزش ها </a:t>
            </a:r>
            <a:r>
              <a:rPr lang="en-US" b="1" dirty="0" smtClean="0">
                <a:solidFill>
                  <a:srgbClr val="FF0000"/>
                </a:solidFill>
              </a:rPr>
              <a:t> VALUES</a:t>
            </a:r>
            <a:endParaRPr lang="fa-IR" b="1" dirty="0">
              <a:solidFill>
                <a:srgbClr val="FF0000"/>
              </a:solidFill>
            </a:endParaRP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solidFill>
            <a:schemeClr val="accent6">
              <a:lumMod val="60000"/>
              <a:lumOff val="40000"/>
            </a:schemeClr>
          </a:solidFill>
        </p:spPr>
        <p:txBody>
          <a:bodyPr/>
          <a:lstStyle/>
          <a:p>
            <a:r>
              <a:rPr lang="fa-IR" dirty="0" smtClean="0"/>
              <a:t>تحليل محيط درون سازمان - </a:t>
            </a:r>
            <a:r>
              <a:rPr lang="fa-IR" dirty="0" smtClean="0">
                <a:solidFill>
                  <a:schemeClr val="bg1"/>
                </a:solidFill>
              </a:rPr>
              <a:t>شناخت</a:t>
            </a:r>
            <a:endParaRPr lang="fa-IR" dirty="0">
              <a:solidFill>
                <a:schemeClr val="bg1"/>
              </a:solidFill>
            </a:endParaRPr>
          </a:p>
        </p:txBody>
      </p:sp>
      <p:sp>
        <p:nvSpPr>
          <p:cNvPr id="8" name="Content Placeholder 7"/>
          <p:cNvSpPr>
            <a:spLocks noGrp="1"/>
          </p:cNvSpPr>
          <p:nvPr>
            <p:ph idx="1"/>
          </p:nvPr>
        </p:nvSpPr>
        <p:spPr>
          <a:blipFill>
            <a:blip r:embed="rId2" cstate="print"/>
            <a:stretch>
              <a:fillRect/>
            </a:stretch>
          </a:blipFill>
        </p:spPr>
        <p:txBody>
          <a:bodyPr/>
          <a:lstStyle/>
          <a:p>
            <a:pPr algn="r"/>
            <a:r>
              <a:rPr lang="fa-IR" dirty="0" smtClean="0"/>
              <a:t>تحليل داخلي :</a:t>
            </a:r>
          </a:p>
          <a:p>
            <a:pPr lvl="8" algn="r"/>
            <a:r>
              <a:rPr lang="en-US" sz="3200" b="1" dirty="0" smtClean="0">
                <a:solidFill>
                  <a:schemeClr val="bg1"/>
                </a:solidFill>
              </a:rPr>
              <a:t>STRENGTHS </a:t>
            </a:r>
            <a:r>
              <a:rPr lang="fa-IR" sz="3200" b="1" dirty="0" smtClean="0">
                <a:solidFill>
                  <a:schemeClr val="bg1"/>
                </a:solidFill>
              </a:rPr>
              <a:t>1-</a:t>
            </a:r>
            <a:r>
              <a:rPr lang="fa-IR" sz="3200" b="1" dirty="0" smtClean="0">
                <a:solidFill>
                  <a:srgbClr val="FF0000"/>
                </a:solidFill>
              </a:rPr>
              <a:t> </a:t>
            </a:r>
            <a:r>
              <a:rPr lang="fa-IR" sz="3200" b="1" dirty="0" smtClean="0">
                <a:solidFill>
                  <a:schemeClr val="bg1"/>
                </a:solidFill>
              </a:rPr>
              <a:t>نقاط قوت</a:t>
            </a:r>
          </a:p>
          <a:p>
            <a:pPr algn="r"/>
            <a:endParaRPr lang="fa-IR" b="1" dirty="0" smtClean="0">
              <a:solidFill>
                <a:schemeClr val="bg1"/>
              </a:solidFill>
            </a:endParaRPr>
          </a:p>
          <a:p>
            <a:pPr algn="r"/>
            <a:r>
              <a:rPr lang="en-US" b="1" dirty="0" smtClean="0">
                <a:solidFill>
                  <a:schemeClr val="bg1"/>
                </a:solidFill>
              </a:rPr>
              <a:t>WEAKNESSES </a:t>
            </a:r>
            <a:r>
              <a:rPr lang="fa-IR" b="1" dirty="0" smtClean="0">
                <a:solidFill>
                  <a:schemeClr val="bg1"/>
                </a:solidFill>
              </a:rPr>
              <a:t>2- نقاط ضعف</a:t>
            </a:r>
            <a:endParaRPr lang="fa-IR" b="1" dirty="0">
              <a:solidFill>
                <a:schemeClr val="bg1"/>
              </a:solidFill>
            </a:endParaRP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rgbClr val="FFFF00"/>
          </a:solidFill>
        </p:spPr>
        <p:txBody>
          <a:bodyPr/>
          <a:lstStyle/>
          <a:p>
            <a:r>
              <a:rPr lang="fa-IR" dirty="0" smtClean="0"/>
              <a:t>نكات قوت</a:t>
            </a:r>
            <a:endParaRPr lang="fa-IR" dirty="0"/>
          </a:p>
        </p:txBody>
      </p:sp>
      <p:sp>
        <p:nvSpPr>
          <p:cNvPr id="3" name="Content Placeholder 2"/>
          <p:cNvSpPr>
            <a:spLocks noGrp="1"/>
          </p:cNvSpPr>
          <p:nvPr>
            <p:ph idx="1"/>
          </p:nvPr>
        </p:nvSpPr>
        <p:spPr/>
        <p:txBody>
          <a:bodyPr/>
          <a:lstStyle/>
          <a:p>
            <a:pPr algn="r"/>
            <a:r>
              <a:rPr lang="fa-IR" dirty="0" smtClean="0"/>
              <a:t>نقاط قوت عبارت از :</a:t>
            </a:r>
          </a:p>
          <a:p>
            <a:pPr algn="r"/>
            <a:r>
              <a:rPr lang="fa-IR" dirty="0" smtClean="0"/>
              <a:t>منابع / مهارت ها / مزيت ها يي كه يك سازمان نسبت به </a:t>
            </a:r>
            <a:r>
              <a:rPr lang="fa-IR" dirty="0" smtClean="0">
                <a:solidFill>
                  <a:srgbClr val="FF0000"/>
                </a:solidFill>
              </a:rPr>
              <a:t>رقبا </a:t>
            </a:r>
            <a:r>
              <a:rPr lang="fa-IR" dirty="0" smtClean="0"/>
              <a:t>و بازارهايي كه در انها كار مي كند دارد .</a:t>
            </a:r>
          </a:p>
          <a:p>
            <a:pPr algn="r"/>
            <a:endParaRPr lang="fa-IR" dirty="0" smtClean="0"/>
          </a:p>
          <a:p>
            <a:pPr algn="r"/>
            <a:r>
              <a:rPr lang="fa-IR" dirty="0" smtClean="0"/>
              <a:t>به عبارتي :</a:t>
            </a:r>
          </a:p>
          <a:p>
            <a:pPr algn="r"/>
            <a:r>
              <a:rPr lang="fa-IR" dirty="0" smtClean="0"/>
              <a:t>دارا بودن منابع مالي قوي </a:t>
            </a:r>
          </a:p>
          <a:p>
            <a:pPr algn="r"/>
            <a:r>
              <a:rPr lang="fa-IR" dirty="0" smtClean="0"/>
              <a:t>بر خورداري از تصاوير ذهني مناسب در اذهان </a:t>
            </a:r>
          </a:p>
          <a:p>
            <a:endParaRPr lang="fa-IR" dirty="0"/>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85000" lnSpcReduction="20000"/>
          </a:bodyPr>
          <a:lstStyle/>
          <a:p>
            <a:pPr algn="r"/>
            <a:endParaRPr lang="fa-IR" dirty="0" smtClean="0"/>
          </a:p>
          <a:p>
            <a:pPr algn="r"/>
            <a:r>
              <a:rPr lang="fa-IR" dirty="0" smtClean="0"/>
              <a:t>مثال 1 :  </a:t>
            </a:r>
            <a:r>
              <a:rPr lang="fa-IR" b="1" dirty="0" smtClean="0">
                <a:solidFill>
                  <a:srgbClr val="FF0000"/>
                </a:solidFill>
              </a:rPr>
              <a:t>نكات قوت نسبت به رقبا </a:t>
            </a:r>
          </a:p>
          <a:p>
            <a:pPr algn="r"/>
            <a:r>
              <a:rPr lang="fa-IR" dirty="0" smtClean="0"/>
              <a:t>مهارت در نواوري </a:t>
            </a:r>
          </a:p>
          <a:p>
            <a:pPr algn="r"/>
            <a:r>
              <a:rPr lang="fa-IR" dirty="0" smtClean="0"/>
              <a:t>ظرفيت بالاي خط توليد </a:t>
            </a:r>
          </a:p>
          <a:p>
            <a:pPr algn="r"/>
            <a:r>
              <a:rPr lang="fa-IR" dirty="0" smtClean="0"/>
              <a:t>وجود كاركنان ماهر و متخصص </a:t>
            </a:r>
          </a:p>
          <a:p>
            <a:pPr algn="r"/>
            <a:r>
              <a:rPr lang="fa-IR" dirty="0" smtClean="0"/>
              <a:t>اعتبار نزد موسسات مالي </a:t>
            </a:r>
          </a:p>
          <a:p>
            <a:pPr algn="r"/>
            <a:r>
              <a:rPr lang="fa-IR" dirty="0" smtClean="0"/>
              <a:t>شبكه توزيع و خدمات بعد از فروش مناسب </a:t>
            </a:r>
          </a:p>
          <a:p>
            <a:pPr algn="r"/>
            <a:r>
              <a:rPr lang="fa-IR" dirty="0" smtClean="0"/>
              <a:t>قيمت تمام شده پائين</a:t>
            </a:r>
          </a:p>
          <a:p>
            <a:pPr algn="r"/>
            <a:r>
              <a:rPr lang="fa-IR" dirty="0" smtClean="0"/>
              <a:t>نفوذ در مراكز تصميم گيري </a:t>
            </a:r>
          </a:p>
          <a:p>
            <a:pPr algn="r"/>
            <a:r>
              <a:rPr lang="fa-IR" dirty="0" smtClean="0"/>
              <a:t>انعطاف پذيري خط توليد </a:t>
            </a:r>
            <a:endParaRPr lang="fa-IR" dirty="0"/>
          </a:p>
        </p:txBody>
      </p:sp>
      <p:sp>
        <p:nvSpPr>
          <p:cNvPr id="4" name="Title 1"/>
          <p:cNvSpPr>
            <a:spLocks noGrp="1"/>
          </p:cNvSpPr>
          <p:nvPr>
            <p:ph type="title"/>
          </p:nvPr>
        </p:nvSpPr>
        <p:spPr>
          <a:solidFill>
            <a:srgbClr val="FFFF00"/>
          </a:solidFill>
        </p:spPr>
        <p:txBody>
          <a:bodyPr/>
          <a:lstStyle/>
          <a:p>
            <a:r>
              <a:rPr lang="fa-IR" dirty="0" smtClean="0"/>
              <a:t>نكات قوت</a:t>
            </a:r>
            <a:endParaRPr lang="fa-IR" dirty="0"/>
          </a:p>
        </p:txBody>
      </p:sp>
      <p:sp>
        <p:nvSpPr>
          <p:cNvPr id="5" name="Title 1"/>
          <p:cNvSpPr txBox="1">
            <a:spLocks/>
          </p:cNvSpPr>
          <p:nvPr/>
        </p:nvSpPr>
        <p:spPr>
          <a:xfrm>
            <a:off x="428596" y="285728"/>
            <a:ext cx="8410604" cy="1284310"/>
          </a:xfrm>
          <a:prstGeom prst="rect">
            <a:avLst/>
          </a:prstGeom>
          <a:solidFill>
            <a:srgbClr val="CCFF99"/>
          </a:solidFill>
        </p:spPr>
        <p:txBody>
          <a:bodyPr vert="horz" lIns="91440" tIns="45720" rIns="91440" bIns="45720" rtlCol="0" anchor="ctr">
            <a:normAutofit fontScale="90000" lnSpcReduction="1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400" b="0" i="0" u="none" strike="noStrike" kern="1200" cap="none" spc="0" normalizeH="0" baseline="0" noProof="0" dirty="0" smtClean="0">
                <a:ln>
                  <a:noFill/>
                </a:ln>
                <a:solidFill>
                  <a:srgbClr val="FF0000"/>
                </a:solidFill>
                <a:effectLst/>
                <a:uLnTx/>
                <a:uFillTx/>
                <a:latin typeface="+mj-lt"/>
                <a:ea typeface="+mj-ea"/>
                <a:cs typeface="+mj-cs"/>
              </a:rPr>
              <a:t>IFE </a:t>
            </a:r>
            <a:r>
              <a:rPr kumimoji="0" lang="fa-IR" sz="4400" b="0" i="0" u="none" strike="noStrike" kern="1200" cap="none" spc="0" normalizeH="0" baseline="0" noProof="0" dirty="0" smtClean="0">
                <a:ln>
                  <a:noFill/>
                </a:ln>
                <a:solidFill>
                  <a:schemeClr val="tx1"/>
                </a:solidFill>
                <a:effectLst/>
                <a:uLnTx/>
                <a:uFillTx/>
                <a:latin typeface="+mj-lt"/>
                <a:ea typeface="+mj-ea"/>
                <a:cs typeface="+mj-cs"/>
              </a:rPr>
              <a:t>تحليل عوامل داخلي </a:t>
            </a:r>
            <a:br>
              <a:rPr kumimoji="0" lang="fa-IR" sz="4400" b="0" i="0" u="none" strike="noStrike" kern="1200" cap="none" spc="0" normalizeH="0" baseline="0" noProof="0" dirty="0" smtClean="0">
                <a:ln>
                  <a:noFill/>
                </a:ln>
                <a:solidFill>
                  <a:schemeClr val="tx1"/>
                </a:solidFill>
                <a:effectLst/>
                <a:uLnTx/>
                <a:uFillTx/>
                <a:latin typeface="+mj-lt"/>
                <a:ea typeface="+mj-ea"/>
                <a:cs typeface="+mj-cs"/>
              </a:rPr>
            </a:br>
            <a:r>
              <a:rPr kumimoji="0" lang="en-US" sz="4400" b="0" i="0" u="none" strike="noStrike" kern="1200" cap="none" spc="0" normalizeH="0" baseline="0" noProof="0" dirty="0" smtClean="0">
                <a:ln>
                  <a:noFill/>
                </a:ln>
                <a:solidFill>
                  <a:schemeClr val="tx1"/>
                </a:solidFill>
                <a:effectLst/>
                <a:uLnTx/>
                <a:uFillTx/>
                <a:latin typeface="+mj-lt"/>
                <a:ea typeface="+mj-ea"/>
                <a:cs typeface="+mj-cs"/>
              </a:rPr>
              <a:t>INTERNAL FACTOR EVALUATION</a:t>
            </a:r>
            <a:r>
              <a:rPr kumimoji="0" lang="fa-IR" sz="4400" b="0" i="0" u="none" strike="noStrike" kern="1200" cap="none" spc="0" normalizeH="0" baseline="0" noProof="0" dirty="0" smtClean="0">
                <a:ln>
                  <a:noFill/>
                </a:ln>
                <a:solidFill>
                  <a:schemeClr val="tx1"/>
                </a:solidFill>
                <a:effectLst/>
                <a:uLnTx/>
                <a:uFillTx/>
                <a:latin typeface="+mj-lt"/>
                <a:ea typeface="+mj-ea"/>
                <a:cs typeface="+mj-cs"/>
              </a:rPr>
              <a:t> </a:t>
            </a:r>
            <a:endParaRPr kumimoji="0" lang="fa-IR" sz="4400" b="0" i="0" u="none" strike="noStrike" kern="1200" cap="none" spc="0" normalizeH="0" baseline="0" noProof="0" dirty="0">
              <a:ln>
                <a:noFill/>
              </a:ln>
              <a:solidFill>
                <a:schemeClr val="tx1"/>
              </a:solidFill>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style>
          <a:lnRef idx="1">
            <a:schemeClr val="accent6"/>
          </a:lnRef>
          <a:fillRef idx="2">
            <a:schemeClr val="accent6"/>
          </a:fillRef>
          <a:effectRef idx="1">
            <a:schemeClr val="accent6"/>
          </a:effectRef>
          <a:fontRef idx="minor">
            <a:schemeClr val="dk1"/>
          </a:fontRef>
        </p:style>
        <p:txBody>
          <a:bodyPr>
            <a:normAutofit fontScale="85000" lnSpcReduction="20000"/>
          </a:bodyPr>
          <a:lstStyle/>
          <a:p>
            <a:pPr algn="r"/>
            <a:endParaRPr lang="fa-IR" dirty="0" smtClean="0"/>
          </a:p>
          <a:p>
            <a:pPr algn="ctr">
              <a:buNone/>
            </a:pPr>
            <a:r>
              <a:rPr lang="fa-IR" dirty="0" smtClean="0"/>
              <a:t>  </a:t>
            </a:r>
            <a:r>
              <a:rPr lang="fa-IR" sz="3200" b="1" dirty="0" smtClean="0"/>
              <a:t>زمان</a:t>
            </a:r>
            <a:r>
              <a:rPr lang="fa-IR" dirty="0" smtClean="0"/>
              <a:t> </a:t>
            </a:r>
          </a:p>
          <a:p>
            <a:pPr algn="r">
              <a:buNone/>
            </a:pPr>
            <a:r>
              <a:rPr lang="fa-IR" dirty="0" smtClean="0"/>
              <a:t>زمان بصورت یکسان در اختیار همگان میباشد لیکن نحوه استفاده از </a:t>
            </a:r>
          </a:p>
          <a:p>
            <a:pPr algn="r">
              <a:buNone/>
            </a:pPr>
            <a:r>
              <a:rPr lang="fa-IR" dirty="0" smtClean="0"/>
              <a:t>آن متفاوت است امروزه  مدیریت بر زمان بر کسی پوشیده نیست و هر </a:t>
            </a:r>
          </a:p>
          <a:p>
            <a:pPr algn="r">
              <a:buNone/>
            </a:pPr>
            <a:r>
              <a:rPr lang="fa-IR" dirty="0" smtClean="0"/>
              <a:t>گونه غفلت و سهل انگاری در استفاده مناسب از آن  موجب ازدست دادن فرصت های طلایی و توفیق رقبا خواهد شد در این حین نقش ای تی خصوصا در دو دهه قبل بر کسی پوشیده نیست که چگونه موجب </a:t>
            </a:r>
          </a:p>
          <a:p>
            <a:pPr algn="r">
              <a:buNone/>
            </a:pPr>
            <a:r>
              <a:rPr lang="fa-IR" dirty="0" smtClean="0"/>
              <a:t>ارتباطات سهل و اسان بین سازمانها ، دولت ها شده است که ماحصل ان </a:t>
            </a:r>
          </a:p>
          <a:p>
            <a:pPr algn="r">
              <a:buNone/>
            </a:pPr>
            <a:r>
              <a:rPr lang="fa-IR" dirty="0" smtClean="0"/>
              <a:t>اتخاذ تصمیمات و انعقاد قراردادها در اقل زمان میباشد </a:t>
            </a:r>
            <a:r>
              <a:rPr lang="fa-IR" b="1" dirty="0" smtClean="0">
                <a:solidFill>
                  <a:srgbClr val="FF0000"/>
                </a:solidFill>
              </a:rPr>
              <a:t>اکنون این سوال اساسی مطرح است نقش ای تی و جایگاه ان در سازمان شما چگونه است</a:t>
            </a:r>
            <a:endParaRPr lang="fa-IR" dirty="0" smtClean="0"/>
          </a:p>
        </p:txBody>
      </p:sp>
      <p:sp>
        <p:nvSpPr>
          <p:cNvPr id="4" name="Title 1"/>
          <p:cNvSpPr>
            <a:spLocks noGrp="1"/>
          </p:cNvSpPr>
          <p:nvPr>
            <p:ph type="title"/>
          </p:nvPr>
        </p:nvSpPr>
        <p:spPr>
          <a:solidFill>
            <a:srgbClr val="FFFF00"/>
          </a:solidFill>
        </p:spPr>
        <p:style>
          <a:lnRef idx="1">
            <a:schemeClr val="accent5"/>
          </a:lnRef>
          <a:fillRef idx="2">
            <a:schemeClr val="accent5"/>
          </a:fillRef>
          <a:effectRef idx="1">
            <a:schemeClr val="accent5"/>
          </a:effectRef>
          <a:fontRef idx="minor">
            <a:schemeClr val="dk1"/>
          </a:fontRef>
        </p:style>
        <p:txBody>
          <a:bodyPr>
            <a:normAutofit fontScale="90000"/>
          </a:bodyPr>
          <a:lstStyle/>
          <a:p>
            <a:pPr algn="ctr"/>
            <a:r>
              <a:rPr lang="fa-IR"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منابع محدود شرکت </a:t>
            </a:r>
            <a:br>
              <a:rPr lang="fa-IR"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br>
            <a:r>
              <a:rPr lang="en-GB"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Limited resources .co</a:t>
            </a:r>
            <a:r>
              <a:rPr lang="fa-IR"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a:t>
            </a:r>
            <a:r>
              <a:rPr lang="en-GB"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TIME</a:t>
            </a:r>
            <a:endParaRPr lang="en-US"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rgbClr val="FFCCFF"/>
          </a:solidFill>
        </p:spPr>
        <p:txBody>
          <a:bodyPr>
            <a:normAutofit fontScale="90000"/>
          </a:bodyPr>
          <a:lstStyle/>
          <a:p>
            <a:r>
              <a:rPr lang="fa-IR" smtClean="0"/>
              <a:t>نكات </a:t>
            </a:r>
            <a:r>
              <a:rPr lang="fa-IR" dirty="0" smtClean="0"/>
              <a:t>ضعف </a:t>
            </a:r>
            <a:br>
              <a:rPr lang="fa-IR" dirty="0" smtClean="0"/>
            </a:br>
            <a:endParaRPr lang="fa-IR" dirty="0"/>
          </a:p>
        </p:txBody>
      </p:sp>
      <p:sp>
        <p:nvSpPr>
          <p:cNvPr id="3" name="Content Placeholder 2"/>
          <p:cNvSpPr>
            <a:spLocks noGrp="1"/>
          </p:cNvSpPr>
          <p:nvPr>
            <p:ph idx="1"/>
          </p:nvPr>
        </p:nvSpPr>
        <p:spPr>
          <a:blipFill>
            <a:blip r:embed="rId2" cstate="print"/>
            <a:stretch>
              <a:fillRect/>
            </a:stretch>
          </a:blipFill>
        </p:spPr>
        <p:txBody>
          <a:bodyPr>
            <a:normAutofit lnSpcReduction="10000"/>
          </a:bodyPr>
          <a:lstStyle/>
          <a:p>
            <a:pPr algn="r"/>
            <a:r>
              <a:rPr lang="fa-IR" sz="4000" b="1" dirty="0" smtClean="0">
                <a:solidFill>
                  <a:srgbClr val="FF0000"/>
                </a:solidFill>
              </a:rPr>
              <a:t>نكاط ضعف :</a:t>
            </a:r>
          </a:p>
          <a:p>
            <a:pPr algn="r"/>
            <a:r>
              <a:rPr lang="fa-IR" dirty="0" smtClean="0">
                <a:solidFill>
                  <a:schemeClr val="bg1"/>
                </a:solidFill>
              </a:rPr>
              <a:t>تصوير ناخوشايند در بازار</a:t>
            </a:r>
          </a:p>
          <a:p>
            <a:pPr algn="r"/>
            <a:r>
              <a:rPr lang="fa-IR" dirty="0" smtClean="0">
                <a:solidFill>
                  <a:schemeClr val="bg1"/>
                </a:solidFill>
              </a:rPr>
              <a:t>بالا بودن قيمت تمام شده</a:t>
            </a:r>
          </a:p>
          <a:p>
            <a:pPr algn="r"/>
            <a:r>
              <a:rPr lang="fa-IR" dirty="0" smtClean="0">
                <a:solidFill>
                  <a:schemeClr val="bg1"/>
                </a:solidFill>
              </a:rPr>
              <a:t>انعطاف پذيري پائين خط توليد </a:t>
            </a:r>
          </a:p>
          <a:p>
            <a:pPr algn="r"/>
            <a:r>
              <a:rPr lang="fa-IR" dirty="0" smtClean="0">
                <a:solidFill>
                  <a:schemeClr val="bg1"/>
                </a:solidFill>
              </a:rPr>
              <a:t>كمبود سرمايه در گردش </a:t>
            </a:r>
          </a:p>
          <a:p>
            <a:pPr algn="r"/>
            <a:r>
              <a:rPr lang="en-US" dirty="0" smtClean="0">
                <a:solidFill>
                  <a:schemeClr val="bg1"/>
                </a:solidFill>
              </a:rPr>
              <a:t>R&amp;D </a:t>
            </a:r>
            <a:r>
              <a:rPr lang="fa-IR" dirty="0" smtClean="0">
                <a:solidFill>
                  <a:schemeClr val="bg1"/>
                </a:solidFill>
              </a:rPr>
              <a:t>فقدان واحد</a:t>
            </a:r>
            <a:endParaRPr lang="en-US" dirty="0" smtClean="0">
              <a:solidFill>
                <a:schemeClr val="bg1"/>
              </a:solidFill>
            </a:endParaRPr>
          </a:p>
          <a:p>
            <a:pPr algn="r"/>
            <a:r>
              <a:rPr lang="fa-IR" dirty="0" smtClean="0">
                <a:solidFill>
                  <a:schemeClr val="bg1"/>
                </a:solidFill>
              </a:rPr>
              <a:t>عقب ماندگي تكنولوژي </a:t>
            </a:r>
          </a:p>
          <a:p>
            <a:pPr algn="r"/>
            <a:r>
              <a:rPr lang="fa-IR" dirty="0" smtClean="0">
                <a:solidFill>
                  <a:schemeClr val="bg1"/>
                </a:solidFill>
              </a:rPr>
              <a:t>نظام هاي ضعيف مديريتي </a:t>
            </a:r>
            <a:endParaRPr lang="fa-IR" dirty="0">
              <a:solidFill>
                <a:schemeClr val="bg1"/>
              </a:solidFill>
            </a:endParaRPr>
          </a:p>
        </p:txBody>
      </p:sp>
      <p:sp>
        <p:nvSpPr>
          <p:cNvPr id="4" name="Title 1"/>
          <p:cNvSpPr txBox="1">
            <a:spLocks/>
          </p:cNvSpPr>
          <p:nvPr/>
        </p:nvSpPr>
        <p:spPr>
          <a:xfrm>
            <a:off x="609600" y="357166"/>
            <a:ext cx="8229600" cy="1212872"/>
          </a:xfrm>
          <a:prstGeom prst="rect">
            <a:avLst/>
          </a:prstGeom>
          <a:solidFill>
            <a:srgbClr val="CCFF99"/>
          </a:solidFill>
        </p:spPr>
        <p:txBody>
          <a:bodyPr vert="horz" lIns="91440" tIns="45720" rIns="91440" bIns="45720" rtlCol="0" anchor="ctr">
            <a:normAutofit fontScale="90000" lnSpcReduction="1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400" b="0" i="0" u="none" strike="noStrike" kern="1200" cap="none" spc="0" normalizeH="0" baseline="0" noProof="0" dirty="0" smtClean="0">
                <a:ln>
                  <a:noFill/>
                </a:ln>
                <a:solidFill>
                  <a:srgbClr val="FF0000"/>
                </a:solidFill>
                <a:effectLst/>
                <a:uLnTx/>
                <a:uFillTx/>
                <a:latin typeface="+mj-lt"/>
                <a:ea typeface="+mj-ea"/>
                <a:cs typeface="+mj-cs"/>
              </a:rPr>
              <a:t>IFE </a:t>
            </a:r>
            <a:r>
              <a:rPr kumimoji="0" lang="fa-IR" sz="4400" b="0" i="0" u="none" strike="noStrike" kern="1200" cap="none" spc="0" normalizeH="0" baseline="0" noProof="0" dirty="0" smtClean="0">
                <a:ln>
                  <a:noFill/>
                </a:ln>
                <a:solidFill>
                  <a:schemeClr val="tx1"/>
                </a:solidFill>
                <a:effectLst/>
                <a:uLnTx/>
                <a:uFillTx/>
                <a:latin typeface="+mj-lt"/>
                <a:ea typeface="+mj-ea"/>
                <a:cs typeface="+mj-cs"/>
              </a:rPr>
              <a:t>تحليل عوامل داخلي </a:t>
            </a:r>
            <a:br>
              <a:rPr kumimoji="0" lang="fa-IR" sz="4400" b="0" i="0" u="none" strike="noStrike" kern="1200" cap="none" spc="0" normalizeH="0" baseline="0" noProof="0" dirty="0" smtClean="0">
                <a:ln>
                  <a:noFill/>
                </a:ln>
                <a:solidFill>
                  <a:schemeClr val="tx1"/>
                </a:solidFill>
                <a:effectLst/>
                <a:uLnTx/>
                <a:uFillTx/>
                <a:latin typeface="+mj-lt"/>
                <a:ea typeface="+mj-ea"/>
                <a:cs typeface="+mj-cs"/>
              </a:rPr>
            </a:br>
            <a:r>
              <a:rPr kumimoji="0" lang="en-US" sz="4400" b="0" i="0" u="none" strike="noStrike" kern="1200" cap="none" spc="0" normalizeH="0" baseline="0" noProof="0" dirty="0" smtClean="0">
                <a:ln>
                  <a:noFill/>
                </a:ln>
                <a:solidFill>
                  <a:schemeClr val="tx1"/>
                </a:solidFill>
                <a:effectLst/>
                <a:uLnTx/>
                <a:uFillTx/>
                <a:latin typeface="+mj-lt"/>
                <a:ea typeface="+mj-ea"/>
                <a:cs typeface="+mj-cs"/>
              </a:rPr>
              <a:t>INTERNAL FACTOR EVALUATION</a:t>
            </a:r>
            <a:r>
              <a:rPr kumimoji="0" lang="fa-IR" sz="4400" b="0" i="0" u="none" strike="noStrike" kern="1200" cap="none" spc="0" normalizeH="0" baseline="0" noProof="0" dirty="0" smtClean="0">
                <a:ln>
                  <a:noFill/>
                </a:ln>
                <a:solidFill>
                  <a:schemeClr val="tx1"/>
                </a:solidFill>
                <a:effectLst/>
                <a:uLnTx/>
                <a:uFillTx/>
                <a:latin typeface="+mj-lt"/>
                <a:ea typeface="+mj-ea"/>
                <a:cs typeface="+mj-cs"/>
              </a:rPr>
              <a:t> </a:t>
            </a:r>
            <a:endParaRPr kumimoji="0" lang="fa-IR" sz="4400" b="0" i="0" u="none" strike="noStrike" kern="1200" cap="none" spc="0" normalizeH="0" baseline="0" noProof="0" dirty="0">
              <a:ln>
                <a:noFill/>
              </a:ln>
              <a:solidFill>
                <a:schemeClr val="tx1"/>
              </a:solidFill>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8150" y="317500"/>
            <a:ext cx="8229600" cy="1243012"/>
          </a:xfrm>
          <a:solidFill>
            <a:srgbClr val="FFFF00"/>
          </a:solidFill>
        </p:spPr>
        <p:txBody>
          <a:bodyPr/>
          <a:lstStyle/>
          <a:p>
            <a:r>
              <a:rPr lang="fa-IR" dirty="0" smtClean="0"/>
              <a:t> - تحليل محيطي - </a:t>
            </a:r>
            <a:r>
              <a:rPr lang="en-US" dirty="0" smtClean="0"/>
              <a:t>EFE</a:t>
            </a:r>
            <a:endParaRPr lang="fa-IR" dirty="0"/>
          </a:p>
        </p:txBody>
      </p:sp>
      <p:sp>
        <p:nvSpPr>
          <p:cNvPr id="3" name="Content Placeholder 2"/>
          <p:cNvSpPr>
            <a:spLocks noGrp="1"/>
          </p:cNvSpPr>
          <p:nvPr>
            <p:ph idx="1"/>
          </p:nvPr>
        </p:nvSpPr>
        <p:spPr>
          <a:solidFill>
            <a:srgbClr val="99FFCC"/>
          </a:solidFill>
        </p:spPr>
        <p:txBody>
          <a:bodyPr>
            <a:normAutofit lnSpcReduction="10000"/>
          </a:bodyPr>
          <a:lstStyle/>
          <a:p>
            <a:pPr algn="r"/>
            <a:endParaRPr lang="fa-IR" dirty="0" smtClean="0"/>
          </a:p>
          <a:p>
            <a:pPr algn="r"/>
            <a:r>
              <a:rPr lang="fa-IR" dirty="0" smtClean="0"/>
              <a:t>فرايند سيستماتيك به منظور شناسايي و مطالعه عوامل و متغير هاي مهم موجود در محيط صنعت و محيط كلان و تشخيص روند تغييرات صنعت و كسب اگاهي از تحولات محيطي و نهايتا شناسايي </a:t>
            </a:r>
            <a:r>
              <a:rPr lang="fa-IR" dirty="0" smtClean="0">
                <a:solidFill>
                  <a:srgbClr val="FF0000"/>
                </a:solidFill>
              </a:rPr>
              <a:t>فرصت ها </a:t>
            </a:r>
            <a:r>
              <a:rPr lang="fa-IR" dirty="0" smtClean="0"/>
              <a:t>و </a:t>
            </a:r>
            <a:r>
              <a:rPr lang="fa-IR" dirty="0" smtClean="0">
                <a:solidFill>
                  <a:srgbClr val="FF0000"/>
                </a:solidFill>
              </a:rPr>
              <a:t>تهديد هاي </a:t>
            </a:r>
            <a:r>
              <a:rPr lang="fa-IR" dirty="0" smtClean="0"/>
              <a:t>استراتژيك سازمان .</a:t>
            </a:r>
          </a:p>
          <a:p>
            <a:pPr algn="r"/>
            <a:r>
              <a:rPr lang="fa-IR" dirty="0" smtClean="0"/>
              <a:t>   - فرصت ها </a:t>
            </a:r>
            <a:r>
              <a:rPr lang="en-US" dirty="0" smtClean="0"/>
              <a:t>OPPORTUNITIES</a:t>
            </a:r>
          </a:p>
          <a:p>
            <a:pPr algn="r">
              <a:buNone/>
            </a:pPr>
            <a:r>
              <a:rPr lang="fa-IR" dirty="0" smtClean="0"/>
              <a:t>       </a:t>
            </a:r>
            <a:r>
              <a:rPr lang="en-US" dirty="0" smtClean="0"/>
              <a:t> </a:t>
            </a:r>
          </a:p>
          <a:p>
            <a:pPr algn="r"/>
            <a:r>
              <a:rPr lang="fa-IR" dirty="0" smtClean="0"/>
              <a:t>           - تهديد ها</a:t>
            </a:r>
            <a:r>
              <a:rPr lang="en-US" dirty="0" smtClean="0"/>
              <a:t>THREATS</a:t>
            </a:r>
            <a:endParaRPr lang="fa-IR" dirty="0"/>
          </a:p>
        </p:txBody>
      </p:sp>
      <p:sp>
        <p:nvSpPr>
          <p:cNvPr id="4" name="Title 1"/>
          <p:cNvSpPr txBox="1">
            <a:spLocks/>
          </p:cNvSpPr>
          <p:nvPr/>
        </p:nvSpPr>
        <p:spPr>
          <a:xfrm>
            <a:off x="609600" y="357166"/>
            <a:ext cx="8229600" cy="1212872"/>
          </a:xfrm>
          <a:prstGeom prst="rect">
            <a:avLst/>
          </a:prstGeom>
          <a:solidFill>
            <a:srgbClr val="CCFF99"/>
          </a:solidFill>
        </p:spPr>
        <p:txBody>
          <a:bodyPr vert="horz" lIns="91440" tIns="45720" rIns="91440" bIns="45720" rtlCol="0" anchor="ctr">
            <a:normAutofit fontScale="90000" lnSpcReduction="1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400" b="0" i="0" u="none" strike="noStrike" kern="1200" cap="none" spc="0" normalizeH="0" baseline="0" noProof="0" dirty="0" smtClean="0">
                <a:ln>
                  <a:noFill/>
                </a:ln>
                <a:solidFill>
                  <a:srgbClr val="FF0000"/>
                </a:solidFill>
                <a:effectLst/>
                <a:uLnTx/>
                <a:uFillTx/>
                <a:latin typeface="+mj-lt"/>
                <a:ea typeface="+mj-ea"/>
                <a:cs typeface="+mj-cs"/>
              </a:rPr>
              <a:t>EFE </a:t>
            </a:r>
            <a:r>
              <a:rPr kumimoji="0" lang="fa-IR" sz="4400" b="0" i="0" u="none" strike="noStrike" kern="1200" cap="none" spc="0" normalizeH="0" baseline="0" noProof="0" dirty="0" smtClean="0">
                <a:ln>
                  <a:noFill/>
                </a:ln>
                <a:solidFill>
                  <a:schemeClr val="tx1"/>
                </a:solidFill>
                <a:effectLst/>
                <a:uLnTx/>
                <a:uFillTx/>
                <a:latin typeface="+mj-lt"/>
                <a:ea typeface="+mj-ea"/>
                <a:cs typeface="+mj-cs"/>
              </a:rPr>
              <a:t>تحليل عوامل داخلي </a:t>
            </a:r>
            <a:br>
              <a:rPr kumimoji="0" lang="fa-IR" sz="4400" b="0" i="0" u="none" strike="noStrike" kern="1200" cap="none" spc="0" normalizeH="0" baseline="0" noProof="0" dirty="0" smtClean="0">
                <a:ln>
                  <a:noFill/>
                </a:ln>
                <a:solidFill>
                  <a:schemeClr val="tx1"/>
                </a:solidFill>
                <a:effectLst/>
                <a:uLnTx/>
                <a:uFillTx/>
                <a:latin typeface="+mj-lt"/>
                <a:ea typeface="+mj-ea"/>
                <a:cs typeface="+mj-cs"/>
              </a:rPr>
            </a:br>
            <a:r>
              <a:rPr kumimoji="0" lang="en-US" sz="4400" b="0" i="0" u="none" strike="noStrike" kern="1200" cap="none" spc="0" normalizeH="0" baseline="0" noProof="0" dirty="0" smtClean="0">
                <a:ln>
                  <a:noFill/>
                </a:ln>
                <a:solidFill>
                  <a:schemeClr val="tx1"/>
                </a:solidFill>
                <a:effectLst/>
                <a:uLnTx/>
                <a:uFillTx/>
                <a:latin typeface="+mj-lt"/>
                <a:ea typeface="+mj-ea"/>
                <a:cs typeface="+mj-cs"/>
              </a:rPr>
              <a:t>EXTERNAL FACTOR EVALUATION</a:t>
            </a:r>
            <a:r>
              <a:rPr kumimoji="0" lang="fa-IR" sz="4400" b="0" i="0" u="none" strike="noStrike" kern="1200" cap="none" spc="0" normalizeH="0" baseline="0" noProof="0" dirty="0" smtClean="0">
                <a:ln>
                  <a:noFill/>
                </a:ln>
                <a:solidFill>
                  <a:schemeClr val="tx1"/>
                </a:solidFill>
                <a:effectLst/>
                <a:uLnTx/>
                <a:uFillTx/>
                <a:latin typeface="+mj-lt"/>
                <a:ea typeface="+mj-ea"/>
                <a:cs typeface="+mj-cs"/>
              </a:rPr>
              <a:t> </a:t>
            </a:r>
            <a:endParaRPr kumimoji="0" lang="fa-IR" sz="4400" b="0" i="0" u="none" strike="noStrike" kern="1200" cap="none" spc="0" normalizeH="0" baseline="0" noProof="0" dirty="0">
              <a:ln>
                <a:noFill/>
              </a:ln>
              <a:solidFill>
                <a:schemeClr val="tx1"/>
              </a:solidFill>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solidFill>
            <a:srgbClr val="FFFF99"/>
          </a:solidFill>
        </p:spPr>
        <p:txBody>
          <a:bodyPr>
            <a:normAutofit fontScale="92500" lnSpcReduction="20000"/>
          </a:bodyPr>
          <a:lstStyle/>
          <a:p>
            <a:pPr algn="r"/>
            <a:r>
              <a:rPr lang="en-US" dirty="0" smtClean="0"/>
              <a:t> </a:t>
            </a:r>
            <a:r>
              <a:rPr lang="fa-IR" dirty="0" smtClean="0"/>
              <a:t>  -  تهديد ها  </a:t>
            </a:r>
            <a:r>
              <a:rPr lang="en-US" dirty="0" smtClean="0"/>
              <a:t>THREATS</a:t>
            </a:r>
          </a:p>
          <a:p>
            <a:pPr algn="r"/>
            <a:r>
              <a:rPr lang="fa-IR" dirty="0" smtClean="0"/>
              <a:t>هر گونه مانع يا محدوديت كليدي در موقعيت جاري يا آتي موسسه كه تحقق پذيري اهداف موسسه را به خطر يا دشواري مواجه سازد :</a:t>
            </a:r>
          </a:p>
          <a:p>
            <a:pPr algn="r"/>
            <a:r>
              <a:rPr lang="fa-IR" dirty="0" smtClean="0"/>
              <a:t>ورود رقباي جديد </a:t>
            </a:r>
          </a:p>
          <a:p>
            <a:pPr algn="r"/>
            <a:r>
              <a:rPr lang="fa-IR" dirty="0" smtClean="0"/>
              <a:t>افزايش محصولات جايگزين </a:t>
            </a:r>
          </a:p>
          <a:p>
            <a:pPr algn="r"/>
            <a:r>
              <a:rPr lang="fa-IR" dirty="0" smtClean="0"/>
              <a:t>رشد كند بازار </a:t>
            </a:r>
          </a:p>
          <a:p>
            <a:pPr algn="r"/>
            <a:r>
              <a:rPr lang="fa-IR" dirty="0" smtClean="0"/>
              <a:t>تغييرات فناوري </a:t>
            </a:r>
          </a:p>
          <a:p>
            <a:pPr algn="r"/>
            <a:r>
              <a:rPr lang="fa-IR" dirty="0" smtClean="0"/>
              <a:t>تغيير در قوانين و مقررات مانند قوانین مالیاتی و بیمه و الزامات قانون تجارت ، گمرکی و سیاست های پولی کشور  </a:t>
            </a:r>
            <a:endParaRPr lang="fa-IR" dirty="0"/>
          </a:p>
        </p:txBody>
      </p:sp>
      <p:sp>
        <p:nvSpPr>
          <p:cNvPr id="4" name="Title 1"/>
          <p:cNvSpPr>
            <a:spLocks noGrp="1"/>
          </p:cNvSpPr>
          <p:nvPr>
            <p:ph type="title"/>
          </p:nvPr>
        </p:nvSpPr>
        <p:spPr>
          <a:solidFill>
            <a:srgbClr val="99FFCC"/>
          </a:solidFill>
        </p:spPr>
        <p:txBody>
          <a:bodyPr/>
          <a:lstStyle/>
          <a:p>
            <a:r>
              <a:rPr lang="fa-IR" dirty="0" smtClean="0"/>
              <a:t>تحليل محيطي - </a:t>
            </a:r>
            <a:r>
              <a:rPr lang="en-US" dirty="0" smtClean="0"/>
              <a:t>EFE</a:t>
            </a:r>
            <a:endParaRPr lang="fa-IR" dirty="0"/>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3">
            <a:schemeClr val="lt1"/>
          </a:lnRef>
          <a:fillRef idx="1">
            <a:schemeClr val="accent4"/>
          </a:fillRef>
          <a:effectRef idx="1">
            <a:schemeClr val="accent4"/>
          </a:effectRef>
          <a:fontRef idx="minor">
            <a:schemeClr val="lt1"/>
          </a:fontRef>
        </p:style>
        <p:txBody>
          <a:bodyPr/>
          <a:lstStyle/>
          <a:p>
            <a:r>
              <a:rPr lang="fa-IR" dirty="0" smtClean="0"/>
              <a:t> -  تحليل محيطي - </a:t>
            </a:r>
            <a:r>
              <a:rPr lang="en-US" dirty="0" smtClean="0"/>
              <a:t>EFE</a:t>
            </a:r>
            <a:endParaRPr lang="fa-IR" dirty="0"/>
          </a:p>
        </p:txBody>
      </p:sp>
      <p:sp>
        <p:nvSpPr>
          <p:cNvPr id="3" name="Content Placeholder 2"/>
          <p:cNvSpPr>
            <a:spLocks noGrp="1"/>
          </p:cNvSpPr>
          <p:nvPr>
            <p:ph idx="1"/>
          </p:nvPr>
        </p:nvSpPr>
        <p:spPr/>
        <p:txBody>
          <a:bodyPr/>
          <a:lstStyle/>
          <a:p>
            <a:pPr algn="r"/>
            <a:r>
              <a:rPr lang="fa-IR" dirty="0" smtClean="0"/>
              <a:t>فرصت ها </a:t>
            </a:r>
            <a:r>
              <a:rPr lang="en-US" dirty="0" smtClean="0"/>
              <a:t> -  OPPORTUNITIES</a:t>
            </a:r>
          </a:p>
          <a:p>
            <a:pPr algn="r"/>
            <a:r>
              <a:rPr lang="fa-IR" dirty="0" smtClean="0"/>
              <a:t>هر گونه موقعيت مطلوب يا مناسب كه محيط را  براي  تحقق اهداف موسسه هموار   می سازد</a:t>
            </a:r>
          </a:p>
          <a:p>
            <a:pPr algn="r"/>
            <a:r>
              <a:rPr lang="fa-IR" dirty="0" smtClean="0"/>
              <a:t>شناسايي بازار جديد </a:t>
            </a:r>
          </a:p>
          <a:p>
            <a:pPr algn="r"/>
            <a:r>
              <a:rPr lang="fa-IR" dirty="0" smtClean="0"/>
              <a:t>ظهور گروه جديدي از مشتريان </a:t>
            </a:r>
          </a:p>
          <a:p>
            <a:pPr algn="r"/>
            <a:r>
              <a:rPr lang="fa-IR" dirty="0" smtClean="0"/>
              <a:t>كاهش موانع تجارت جهاني در بازار جذاب خارجي و ...</a:t>
            </a:r>
          </a:p>
          <a:p>
            <a:pPr algn="r"/>
            <a:r>
              <a:rPr lang="fa-IR" dirty="0" smtClean="0"/>
              <a:t>سیاست های تشویقی و معافیت ها مالیاتی ، گمرکی و .بخشودگی جرایم و کاهش نرخ تسهیلات بانکی </a:t>
            </a:r>
            <a:endParaRPr lang="fa-IR" dirty="0"/>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3">
            <a:schemeClr val="lt1"/>
          </a:lnRef>
          <a:fillRef idx="1">
            <a:schemeClr val="accent2"/>
          </a:fillRef>
          <a:effectRef idx="1">
            <a:schemeClr val="accent2"/>
          </a:effectRef>
          <a:fontRef idx="minor">
            <a:schemeClr val="lt1"/>
          </a:fontRef>
        </p:style>
        <p:txBody>
          <a:bodyPr/>
          <a:lstStyle/>
          <a:p>
            <a:r>
              <a:rPr lang="fa-IR" dirty="0" smtClean="0"/>
              <a:t>ویژگی اهداف </a:t>
            </a:r>
            <a:r>
              <a:rPr lang="en-US" dirty="0" smtClean="0"/>
              <a:t> :  SMART</a:t>
            </a:r>
            <a:endParaRPr lang="en-US" dirty="0"/>
          </a:p>
        </p:txBody>
      </p:sp>
      <p:sp>
        <p:nvSpPr>
          <p:cNvPr id="3" name="Content Placeholder 2"/>
          <p:cNvSpPr>
            <a:spLocks noGrp="1"/>
          </p:cNvSpPr>
          <p:nvPr>
            <p:ph idx="1"/>
          </p:nvPr>
        </p:nvSpPr>
        <p:spPr/>
        <p:txBody>
          <a:bodyPr/>
          <a:lstStyle/>
          <a:p>
            <a:pPr algn="r"/>
            <a:endParaRPr lang="en-US" dirty="0" smtClean="0"/>
          </a:p>
          <a:p>
            <a:pPr algn="r"/>
            <a:endParaRPr lang="en-US" dirty="0"/>
          </a:p>
        </p:txBody>
      </p:sp>
      <p:graphicFrame>
        <p:nvGraphicFramePr>
          <p:cNvPr id="4" name="Diagram 3"/>
          <p:cNvGraphicFramePr/>
          <p:nvPr/>
        </p:nvGraphicFramePr>
        <p:xfrm>
          <a:off x="642910" y="1714488"/>
          <a:ext cx="7858180" cy="492922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2">
            <a:schemeClr val="accent4">
              <a:shade val="50000"/>
            </a:schemeClr>
          </a:lnRef>
          <a:fillRef idx="1">
            <a:schemeClr val="accent4"/>
          </a:fillRef>
          <a:effectRef idx="0">
            <a:schemeClr val="accent4"/>
          </a:effectRef>
          <a:fontRef idx="minor">
            <a:schemeClr val="lt1"/>
          </a:fontRef>
        </p:style>
        <p:txBody>
          <a:bodyPr>
            <a:normAutofit/>
          </a:bodyPr>
          <a:lstStyle/>
          <a:p>
            <a:r>
              <a:rPr lang="fa-IR" dirty="0" smtClean="0"/>
              <a:t>انواع استراتژي </a:t>
            </a:r>
            <a:endParaRPr lang="fa-IR" dirty="0"/>
          </a:p>
        </p:txBody>
      </p:sp>
      <p:sp>
        <p:nvSpPr>
          <p:cNvPr id="3" name="Content Placeholder 2"/>
          <p:cNvSpPr>
            <a:spLocks noGrp="1"/>
          </p:cNvSpPr>
          <p:nvPr>
            <p:ph idx="1"/>
          </p:nvPr>
        </p:nvSpPr>
        <p:spPr>
          <a:blipFill>
            <a:blip r:embed="rId2"/>
            <a:tile tx="0" ty="0" sx="100000" sy="100000" flip="none" algn="tl"/>
          </a:blipFill>
        </p:spPr>
        <p:txBody>
          <a:bodyPr/>
          <a:lstStyle/>
          <a:p>
            <a:endParaRPr lang="fa-IR" dirty="0" smtClean="0"/>
          </a:p>
          <a:p>
            <a:pPr algn="r"/>
            <a:r>
              <a:rPr lang="fa-IR" sz="2400" dirty="0" smtClean="0"/>
              <a:t> استراتژي هاي يكپارچگي</a:t>
            </a:r>
            <a:r>
              <a:rPr lang="fa-IR" dirty="0" smtClean="0"/>
              <a:t>         </a:t>
            </a:r>
            <a:r>
              <a:rPr lang="en-US" sz="2400" dirty="0" smtClean="0"/>
              <a:t>INTEGRATION  STRATEGIES</a:t>
            </a:r>
            <a:endParaRPr lang="fa-IR" sz="2400" dirty="0" smtClean="0"/>
          </a:p>
          <a:p>
            <a:pPr algn="r"/>
            <a:endParaRPr lang="fa-IR" sz="2400" dirty="0" smtClean="0"/>
          </a:p>
          <a:p>
            <a:pPr algn="r"/>
            <a:r>
              <a:rPr lang="fa-IR" sz="2400" dirty="0" smtClean="0"/>
              <a:t> استراتژي هاي متمركز              </a:t>
            </a:r>
            <a:r>
              <a:rPr lang="en-US" sz="2400" dirty="0" smtClean="0"/>
              <a:t>INTENSIVE  STRATEGIES   </a:t>
            </a:r>
          </a:p>
          <a:p>
            <a:pPr algn="r"/>
            <a:endParaRPr lang="en-US" sz="2400" dirty="0" smtClean="0"/>
          </a:p>
          <a:p>
            <a:pPr algn="r"/>
            <a:r>
              <a:rPr lang="fa-IR" sz="2400" dirty="0" smtClean="0"/>
              <a:t>استراتژي هاي تنوع                    </a:t>
            </a:r>
            <a:r>
              <a:rPr lang="en-US" sz="2400" dirty="0" smtClean="0"/>
              <a:t> DIVERSIFICATION</a:t>
            </a:r>
            <a:endParaRPr lang="fa-IR" sz="2400" dirty="0" smtClean="0"/>
          </a:p>
          <a:p>
            <a:pPr algn="r"/>
            <a:endParaRPr lang="fa-IR" sz="2400" dirty="0" smtClean="0"/>
          </a:p>
          <a:p>
            <a:pPr algn="r"/>
            <a:r>
              <a:rPr lang="fa-IR" sz="2400" dirty="0" smtClean="0"/>
              <a:t> استراتژي هاي تدافعي                  </a:t>
            </a:r>
            <a:r>
              <a:rPr lang="en-US" sz="2400" dirty="0" smtClean="0"/>
              <a:t>DEFENSIVE STRATEGIES </a:t>
            </a: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20700" y="274638"/>
            <a:ext cx="8229600" cy="1109662"/>
          </a:xfr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path path="circle">
              <a:fillToRect l="50000" t="50000" r="50000" b="50000"/>
            </a:path>
            <a:tileRect/>
          </a:gradFill>
        </p:spPr>
        <p:txBody>
          <a:bodyPr>
            <a:normAutofit fontScale="90000"/>
          </a:bodyPr>
          <a:lstStyle/>
          <a:p>
            <a:r>
              <a:rPr lang="fa-IR" dirty="0" smtClean="0"/>
              <a:t> استراتژي يكپارچه </a:t>
            </a:r>
            <a:r>
              <a:rPr lang="en-US" dirty="0" smtClean="0"/>
              <a:t>INTERGRATION STRATEGIES</a:t>
            </a:r>
            <a:endParaRPr lang="fa-IR" dirty="0"/>
          </a:p>
        </p:txBody>
      </p:sp>
      <p:graphicFrame>
        <p:nvGraphicFramePr>
          <p:cNvPr id="4" name="Content Placeholder 3"/>
          <p:cNvGraphicFramePr>
            <a:graphicFrameLocks noGrp="1"/>
          </p:cNvGraphicFramePr>
          <p:nvPr>
            <p:ph idx="1"/>
          </p:nvPr>
        </p:nvGraphicFramePr>
        <p:xfrm>
          <a:off x="457200" y="1600200"/>
          <a:ext cx="8229600" cy="45259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style>
          <a:lnRef idx="1">
            <a:schemeClr val="accent2"/>
          </a:lnRef>
          <a:fillRef idx="3">
            <a:schemeClr val="accent2"/>
          </a:fillRef>
          <a:effectRef idx="2">
            <a:schemeClr val="accent2"/>
          </a:effectRef>
          <a:fontRef idx="minor">
            <a:schemeClr val="lt1"/>
          </a:fontRef>
        </p:style>
        <p:txBody>
          <a:bodyPr>
            <a:normAutofit fontScale="70000" lnSpcReduction="20000"/>
          </a:bodyPr>
          <a:lstStyle/>
          <a:p>
            <a:pPr algn="r"/>
            <a:r>
              <a:rPr lang="fa-IR" dirty="0" smtClean="0"/>
              <a:t>مثال : </a:t>
            </a:r>
          </a:p>
          <a:p>
            <a:pPr algn="r"/>
            <a:r>
              <a:rPr lang="fa-IR" dirty="0" smtClean="0"/>
              <a:t>شرکت آپاداناسرام ( سهامی عام ) </a:t>
            </a:r>
          </a:p>
          <a:p>
            <a:pPr algn="r"/>
            <a:r>
              <a:rPr lang="fa-IR" sz="2400" dirty="0" smtClean="0"/>
              <a:t>در تحلیل محیطی این شرکت از نقاط قوت و ضعف در مقایسه با سایر رقبا برخوردار بود موارد شاخص در تحلیل داخلی عبارت بود از : </a:t>
            </a:r>
          </a:p>
          <a:p>
            <a:pPr algn="r"/>
            <a:endParaRPr lang="fa-IR" sz="2400" dirty="0" smtClean="0"/>
          </a:p>
          <a:p>
            <a:pPr algn="r"/>
            <a:r>
              <a:rPr lang="fa-IR" sz="2400" dirty="0" smtClean="0">
                <a:solidFill>
                  <a:srgbClr val="FF0000"/>
                </a:solidFill>
              </a:rPr>
              <a:t>نقاط قوت : </a:t>
            </a:r>
          </a:p>
          <a:p>
            <a:pPr algn="r"/>
            <a:r>
              <a:rPr lang="fa-IR" sz="2400" dirty="0" smtClean="0"/>
              <a:t>وجود سهامدار قوی و توانمند ( صندوق بازنشستگی کشوری ، شرکت سرمایه گذاری رنا ، سرمایه گذاری اتیه دماوند ، انبار های عمومی </a:t>
            </a:r>
          </a:p>
          <a:p>
            <a:pPr algn="r"/>
            <a:r>
              <a:rPr lang="fa-IR" sz="2400" dirty="0" smtClean="0"/>
              <a:t>موقعیت مناسب مکانی و نزدیکی به مراکز مصرف _ کیلومتر 36 قزوین </a:t>
            </a:r>
          </a:p>
          <a:p>
            <a:pPr algn="r">
              <a:buNone/>
            </a:pPr>
            <a:r>
              <a:rPr lang="fa-IR" sz="2400" dirty="0" smtClean="0"/>
              <a:t>بوئین زهرا</a:t>
            </a:r>
          </a:p>
          <a:p>
            <a:pPr algn="r">
              <a:buNone/>
            </a:pPr>
            <a:r>
              <a:rPr lang="fa-IR" sz="2400" dirty="0" smtClean="0"/>
              <a:t>تکنولوژی مدرن و متمرکز خارجی و برخورداری ازلایسنس خارجی </a:t>
            </a:r>
          </a:p>
          <a:p>
            <a:pPr algn="r">
              <a:buNone/>
            </a:pPr>
            <a:r>
              <a:rPr lang="fa-IR" sz="2400" dirty="0" smtClean="0"/>
              <a:t>پرسنل توانمند و مجرب </a:t>
            </a:r>
          </a:p>
          <a:p>
            <a:pPr algn="r">
              <a:buNone/>
            </a:pPr>
            <a:r>
              <a:rPr lang="fa-IR" sz="2400" dirty="0" smtClean="0"/>
              <a:t>استفاده از منابع ارزی ارزان قیمت ( صندوق ذخیره ارزی )</a:t>
            </a:r>
          </a:p>
          <a:p>
            <a:pPr algn="r">
              <a:buNone/>
            </a:pPr>
            <a:r>
              <a:rPr lang="fa-IR" sz="2400" dirty="0" smtClean="0"/>
              <a:t>نزدیکی به منابع کانی ( معادن خاک صنعتی ) </a:t>
            </a:r>
          </a:p>
          <a:p>
            <a:pPr algn="r">
              <a:buNone/>
            </a:pPr>
            <a:r>
              <a:rPr lang="fa-IR" sz="2400" dirty="0" smtClean="0"/>
              <a:t>تولید انبوه ( ظرفیت 30 میلیون متربع انواع کاشی دیوار – پرسلانی و گرانیت  </a:t>
            </a:r>
          </a:p>
          <a:p>
            <a:pPr algn="r">
              <a:buNone/>
            </a:pPr>
            <a:r>
              <a:rPr lang="fa-IR" sz="2400" dirty="0" smtClean="0"/>
              <a:t> </a:t>
            </a:r>
          </a:p>
          <a:p>
            <a:pPr algn="r"/>
            <a:endParaRPr lang="en-US" sz="2400" dirty="0"/>
          </a:p>
        </p:txBody>
      </p:sp>
      <p:sp>
        <p:nvSpPr>
          <p:cNvPr id="4" name="Title 1"/>
          <p:cNvSpPr>
            <a:spLocks noGrp="1"/>
          </p:cNvSpPr>
          <p:nvPr>
            <p:ph type="title"/>
          </p:nvPr>
        </p:nvSpPr>
        <p:spPr/>
        <p:style>
          <a:lnRef idx="1">
            <a:schemeClr val="dk1"/>
          </a:lnRef>
          <a:fillRef idx="2">
            <a:schemeClr val="dk1"/>
          </a:fillRef>
          <a:effectRef idx="1">
            <a:schemeClr val="dk1"/>
          </a:effectRef>
          <a:fontRef idx="minor">
            <a:schemeClr val="dk1"/>
          </a:fontRef>
        </p:style>
        <p:txBody>
          <a:bodyPr>
            <a:normAutofit fontScale="90000"/>
          </a:bodyPr>
          <a:lstStyle/>
          <a:p>
            <a:r>
              <a:rPr lang="fa-IR" dirty="0" smtClean="0"/>
              <a:t> استراتژي يكپارچه </a:t>
            </a:r>
            <a:r>
              <a:rPr lang="en-US" dirty="0" smtClean="0"/>
              <a:t>INTERGRATION STRATEGIES</a:t>
            </a:r>
            <a:endParaRPr lang="fa-IR" dirty="0"/>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style>
          <a:lnRef idx="1">
            <a:schemeClr val="accent4"/>
          </a:lnRef>
          <a:fillRef idx="3">
            <a:schemeClr val="accent4"/>
          </a:fillRef>
          <a:effectRef idx="2">
            <a:schemeClr val="accent4"/>
          </a:effectRef>
          <a:fontRef idx="minor">
            <a:schemeClr val="lt1"/>
          </a:fontRef>
        </p:style>
        <p:txBody>
          <a:bodyPr/>
          <a:lstStyle/>
          <a:p>
            <a:pPr algn="r"/>
            <a:endParaRPr lang="fa-IR" dirty="0" smtClean="0"/>
          </a:p>
          <a:p>
            <a:pPr algn="r"/>
            <a:r>
              <a:rPr lang="fa-IR" dirty="0" smtClean="0"/>
              <a:t>نقاط ضعف شرکت : </a:t>
            </a:r>
          </a:p>
          <a:p>
            <a:pPr algn="r"/>
            <a:r>
              <a:rPr lang="fa-IR" dirty="0" smtClean="0"/>
              <a:t>کمبود سرمایه در گردش </a:t>
            </a:r>
          </a:p>
          <a:p>
            <a:pPr algn="r"/>
            <a:r>
              <a:rPr lang="fa-IR" dirty="0" smtClean="0"/>
              <a:t>ضعف سیستم حمل و نقل در جابجایی محصول و ورود </a:t>
            </a:r>
          </a:p>
          <a:p>
            <a:pPr algn="r">
              <a:buNone/>
            </a:pPr>
            <a:r>
              <a:rPr lang="fa-IR" dirty="0" smtClean="0"/>
              <a:t>مواد اولیه </a:t>
            </a:r>
          </a:p>
          <a:p>
            <a:pPr algn="r">
              <a:buNone/>
            </a:pPr>
            <a:r>
              <a:rPr lang="fa-IR" dirty="0" smtClean="0"/>
              <a:t>بالا بودن قیمت تمام شده به لحاظ افزایش بهای مواد اولیه توسط تامین کنندگان کالا</a:t>
            </a:r>
          </a:p>
          <a:p>
            <a:pPr algn="r"/>
            <a:endParaRPr lang="en-US" dirty="0"/>
          </a:p>
        </p:txBody>
      </p:sp>
      <p:sp>
        <p:nvSpPr>
          <p:cNvPr id="4" name="Title 1"/>
          <p:cNvSpPr>
            <a:spLocks noGrp="1"/>
          </p:cNvSpPr>
          <p:nvPr>
            <p:ph type="title"/>
          </p:nvPr>
        </p:nvSpPr>
        <p:spPr/>
        <p:style>
          <a:lnRef idx="1">
            <a:schemeClr val="dk1"/>
          </a:lnRef>
          <a:fillRef idx="2">
            <a:schemeClr val="dk1"/>
          </a:fillRef>
          <a:effectRef idx="1">
            <a:schemeClr val="dk1"/>
          </a:effectRef>
          <a:fontRef idx="minor">
            <a:schemeClr val="dk1"/>
          </a:fontRef>
        </p:style>
        <p:txBody>
          <a:bodyPr>
            <a:normAutofit fontScale="90000"/>
          </a:bodyPr>
          <a:lstStyle/>
          <a:p>
            <a:r>
              <a:rPr lang="fa-IR" dirty="0" smtClean="0"/>
              <a:t> استراتژي يكپارچه </a:t>
            </a:r>
            <a:r>
              <a:rPr lang="en-US" dirty="0" smtClean="0"/>
              <a:t>INTERGRATION STRATEGIES</a:t>
            </a:r>
            <a:endParaRPr lang="fa-IR" dirty="0"/>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600200"/>
            <a:ext cx="8229600" cy="4900634"/>
          </a:xfrm>
        </p:spPr>
        <p:txBody>
          <a:bodyPr/>
          <a:lstStyle/>
          <a:p>
            <a:endParaRPr lang="en-US" dirty="0"/>
          </a:p>
        </p:txBody>
      </p:sp>
      <p:sp>
        <p:nvSpPr>
          <p:cNvPr id="4" name="Title 1"/>
          <p:cNvSpPr>
            <a:spLocks noGrp="1"/>
          </p:cNvSpPr>
          <p:nvPr>
            <p:ph type="title"/>
          </p:nvPr>
        </p:nvSpPr>
        <p:spPr/>
        <p:style>
          <a:lnRef idx="1">
            <a:schemeClr val="dk1"/>
          </a:lnRef>
          <a:fillRef idx="2">
            <a:schemeClr val="dk1"/>
          </a:fillRef>
          <a:effectRef idx="1">
            <a:schemeClr val="dk1"/>
          </a:effectRef>
          <a:fontRef idx="minor">
            <a:schemeClr val="dk1"/>
          </a:fontRef>
        </p:style>
        <p:txBody>
          <a:bodyPr>
            <a:normAutofit fontScale="90000"/>
          </a:bodyPr>
          <a:lstStyle/>
          <a:p>
            <a:r>
              <a:rPr lang="fa-IR" dirty="0" smtClean="0"/>
              <a:t> استراتژي يكپارچه </a:t>
            </a:r>
            <a:r>
              <a:rPr lang="en-US" dirty="0" smtClean="0"/>
              <a:t>INTERGRATION STRATEGIES</a:t>
            </a:r>
            <a:endParaRPr lang="fa-IR" dirty="0"/>
          </a:p>
        </p:txBody>
      </p:sp>
      <p:sp>
        <p:nvSpPr>
          <p:cNvPr id="5" name="Rectangle 4"/>
          <p:cNvSpPr/>
          <p:nvPr/>
        </p:nvSpPr>
        <p:spPr>
          <a:xfrm>
            <a:off x="3428992" y="2857496"/>
            <a:ext cx="1928826" cy="857256"/>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fa-IR" dirty="0" smtClean="0"/>
              <a:t>شرکت آپادانا</a:t>
            </a:r>
            <a:endParaRPr lang="en-US" dirty="0"/>
          </a:p>
        </p:txBody>
      </p:sp>
      <p:sp>
        <p:nvSpPr>
          <p:cNvPr id="6" name="Rounded Rectangle 5"/>
          <p:cNvSpPr/>
          <p:nvPr/>
        </p:nvSpPr>
        <p:spPr>
          <a:xfrm>
            <a:off x="6715140" y="2928934"/>
            <a:ext cx="1571636" cy="714380"/>
          </a:xfrm>
          <a:prstGeom prst="roundRect">
            <a:avLst/>
          </a:prstGeom>
        </p:spPr>
        <p:style>
          <a:lnRef idx="1">
            <a:schemeClr val="dk1"/>
          </a:lnRef>
          <a:fillRef idx="3">
            <a:schemeClr val="dk1"/>
          </a:fillRef>
          <a:effectRef idx="2">
            <a:schemeClr val="dk1"/>
          </a:effectRef>
          <a:fontRef idx="minor">
            <a:schemeClr val="lt1"/>
          </a:fontRef>
        </p:style>
        <p:txBody>
          <a:bodyPr rtlCol="0" anchor="ctr"/>
          <a:lstStyle/>
          <a:p>
            <a:pPr algn="ctr"/>
            <a:r>
              <a:rPr lang="fa-IR" dirty="0" smtClean="0"/>
              <a:t>مشریان </a:t>
            </a:r>
            <a:endParaRPr lang="en-US" dirty="0"/>
          </a:p>
        </p:txBody>
      </p:sp>
      <p:sp>
        <p:nvSpPr>
          <p:cNvPr id="7" name="Rounded Rectangle 6"/>
          <p:cNvSpPr/>
          <p:nvPr/>
        </p:nvSpPr>
        <p:spPr>
          <a:xfrm>
            <a:off x="857224" y="2857496"/>
            <a:ext cx="1428760" cy="785818"/>
          </a:xfrm>
          <a:prstGeom prst="roundRect">
            <a:avLst/>
          </a:prstGeom>
        </p:spPr>
        <p:style>
          <a:lnRef idx="3">
            <a:schemeClr val="lt1"/>
          </a:lnRef>
          <a:fillRef idx="1">
            <a:schemeClr val="accent4"/>
          </a:fillRef>
          <a:effectRef idx="1">
            <a:schemeClr val="accent4"/>
          </a:effectRef>
          <a:fontRef idx="minor">
            <a:schemeClr val="lt1"/>
          </a:fontRef>
        </p:style>
        <p:txBody>
          <a:bodyPr rtlCol="0" anchor="ctr"/>
          <a:lstStyle/>
          <a:p>
            <a:pPr algn="ctr"/>
            <a:r>
              <a:rPr lang="fa-IR" dirty="0" smtClean="0"/>
              <a:t>تامین کنندگان کالاو خدمات</a:t>
            </a:r>
            <a:endParaRPr lang="en-US" dirty="0"/>
          </a:p>
        </p:txBody>
      </p:sp>
      <p:sp>
        <p:nvSpPr>
          <p:cNvPr id="8" name="Right Arrow 7"/>
          <p:cNvSpPr/>
          <p:nvPr/>
        </p:nvSpPr>
        <p:spPr>
          <a:xfrm>
            <a:off x="5429256" y="3214686"/>
            <a:ext cx="1143008" cy="21431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ight Arrow 8"/>
          <p:cNvSpPr/>
          <p:nvPr/>
        </p:nvSpPr>
        <p:spPr>
          <a:xfrm>
            <a:off x="2500298" y="3214686"/>
            <a:ext cx="857256" cy="14287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Up Arrow Callout 11"/>
          <p:cNvSpPr/>
          <p:nvPr/>
        </p:nvSpPr>
        <p:spPr>
          <a:xfrm>
            <a:off x="5643570" y="3714752"/>
            <a:ext cx="785818" cy="2143140"/>
          </a:xfrm>
          <a:prstGeom prst="upArrow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smtClean="0"/>
              <a:t>ایجاد موسسه حمل و نقل </a:t>
            </a:r>
          </a:p>
          <a:p>
            <a:pPr algn="ctr"/>
            <a:endParaRPr lang="en-US" dirty="0"/>
          </a:p>
        </p:txBody>
      </p:sp>
      <p:sp>
        <p:nvSpPr>
          <p:cNvPr id="13" name="Rectangle 12"/>
          <p:cNvSpPr/>
          <p:nvPr/>
        </p:nvSpPr>
        <p:spPr>
          <a:xfrm>
            <a:off x="5000628" y="6072206"/>
            <a:ext cx="2286016" cy="28575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smtClean="0"/>
              <a:t>تاسیس شرکت طاووس البرز</a:t>
            </a:r>
            <a:endParaRPr lang="en-US" dirty="0"/>
          </a:p>
        </p:txBody>
      </p:sp>
      <p:sp>
        <p:nvSpPr>
          <p:cNvPr id="14" name="Right Arrow 13"/>
          <p:cNvSpPr/>
          <p:nvPr/>
        </p:nvSpPr>
        <p:spPr>
          <a:xfrm>
            <a:off x="1142976" y="5929330"/>
            <a:ext cx="3714776" cy="50006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FORWARD INTEGRATION</a:t>
            </a:r>
            <a:endParaRPr lang="en-US" dirty="0"/>
          </a:p>
        </p:txBody>
      </p:sp>
      <p:sp>
        <p:nvSpPr>
          <p:cNvPr id="16" name="Down Arrow Callout 15"/>
          <p:cNvSpPr/>
          <p:nvPr/>
        </p:nvSpPr>
        <p:spPr>
          <a:xfrm>
            <a:off x="1500166" y="5214950"/>
            <a:ext cx="2357454" cy="785818"/>
          </a:xfrm>
          <a:prstGeom prst="downArrowCallout">
            <a:avLst/>
          </a:prstGeom>
          <a:blipFill>
            <a:blip r:embed="rId2"/>
            <a:tile tx="0" ty="0" sx="100000" sy="100000" flip="none" algn="tl"/>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smtClean="0">
                <a:solidFill>
                  <a:schemeClr val="tx1"/>
                </a:solidFill>
              </a:rPr>
              <a:t>بودجه – توسعه و ایجاد  </a:t>
            </a:r>
            <a:endParaRPr lang="en-US" dirty="0">
              <a:solidFill>
                <a:schemeClr val="tx1"/>
              </a:solidFill>
            </a:endParaRPr>
          </a:p>
        </p:txBody>
      </p:sp>
      <p:sp>
        <p:nvSpPr>
          <p:cNvPr id="17" name="Left Brace 16"/>
          <p:cNvSpPr/>
          <p:nvPr/>
        </p:nvSpPr>
        <p:spPr>
          <a:xfrm>
            <a:off x="6572264" y="4357694"/>
            <a:ext cx="714380" cy="1428760"/>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8" name="Oval 17"/>
          <p:cNvSpPr/>
          <p:nvPr/>
        </p:nvSpPr>
        <p:spPr>
          <a:xfrm>
            <a:off x="7143768" y="4286256"/>
            <a:ext cx="1285884" cy="714380"/>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smtClean="0">
                <a:solidFill>
                  <a:schemeClr val="tx1"/>
                </a:solidFill>
              </a:rPr>
              <a:t>اپادانا</a:t>
            </a:r>
            <a:r>
              <a:rPr lang="fa-IR" b="1" dirty="0" smtClean="0">
                <a:solidFill>
                  <a:schemeClr val="tx1"/>
                </a:solidFill>
              </a:rPr>
              <a:t> 55%</a:t>
            </a:r>
            <a:endParaRPr lang="en-US" b="1" dirty="0">
              <a:solidFill>
                <a:schemeClr val="tx1"/>
              </a:solidFill>
            </a:endParaRPr>
          </a:p>
        </p:txBody>
      </p:sp>
      <p:sp>
        <p:nvSpPr>
          <p:cNvPr id="19" name="Oval 18"/>
          <p:cNvSpPr/>
          <p:nvPr/>
        </p:nvSpPr>
        <p:spPr>
          <a:xfrm>
            <a:off x="7215206" y="5214950"/>
            <a:ext cx="1214446" cy="71438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smtClean="0"/>
              <a:t>خانواده انصاری 45%</a:t>
            </a:r>
            <a:endParaRPr lang="en-US" dirty="0"/>
          </a:p>
        </p:txBody>
      </p:sp>
      <p:sp>
        <p:nvSpPr>
          <p:cNvPr id="20" name="Bent Arrow 19"/>
          <p:cNvSpPr/>
          <p:nvPr/>
        </p:nvSpPr>
        <p:spPr>
          <a:xfrm>
            <a:off x="5857884" y="1928802"/>
            <a:ext cx="571504" cy="1214446"/>
          </a:xfrm>
          <a:prstGeom prst="ben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1" name="Oval 20"/>
          <p:cNvSpPr/>
          <p:nvPr/>
        </p:nvSpPr>
        <p:spPr>
          <a:xfrm>
            <a:off x="6500826" y="1928802"/>
            <a:ext cx="1928826" cy="71438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smtClean="0"/>
              <a:t>تسهیل در حمل محصول </a:t>
            </a:r>
            <a:endParaRPr 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70000" lnSpcReduction="20000"/>
          </a:bodyPr>
          <a:lstStyle/>
          <a:p>
            <a:pPr algn="r">
              <a:buNone/>
            </a:pPr>
            <a:endParaRPr lang="fa-IR" dirty="0" smtClean="0"/>
          </a:p>
          <a:p>
            <a:pPr algn="r">
              <a:buNone/>
            </a:pPr>
            <a:r>
              <a:rPr lang="fa-IR" b="1" u="sng" dirty="0" smtClean="0"/>
              <a:t>توجه و عنایت به نقش ای تی با ایجاد </a:t>
            </a:r>
            <a:r>
              <a:rPr lang="fa-IR" b="1" u="sng" dirty="0" smtClean="0">
                <a:solidFill>
                  <a:srgbClr val="0070C0"/>
                </a:solidFill>
              </a:rPr>
              <a:t>:</a:t>
            </a:r>
          </a:p>
          <a:p>
            <a:pPr>
              <a:buNone/>
            </a:pPr>
            <a:r>
              <a:rPr lang="en-GB" dirty="0" smtClean="0"/>
              <a:t>e- banking </a:t>
            </a:r>
          </a:p>
          <a:p>
            <a:pPr>
              <a:buNone/>
            </a:pPr>
            <a:r>
              <a:rPr lang="en-GB" dirty="0" smtClean="0"/>
              <a:t>e- government</a:t>
            </a:r>
          </a:p>
          <a:p>
            <a:pPr>
              <a:buNone/>
            </a:pPr>
            <a:r>
              <a:rPr lang="en-GB" dirty="0" smtClean="0"/>
              <a:t>e- business</a:t>
            </a:r>
          </a:p>
          <a:p>
            <a:pPr>
              <a:buNone/>
            </a:pPr>
            <a:r>
              <a:rPr lang="en-GB" dirty="0" smtClean="0"/>
              <a:t>e- learning</a:t>
            </a:r>
          </a:p>
          <a:p>
            <a:pPr>
              <a:buNone/>
            </a:pPr>
            <a:r>
              <a:rPr lang="en-GB" dirty="0" smtClean="0"/>
              <a:t>e- city</a:t>
            </a:r>
          </a:p>
          <a:p>
            <a:pPr>
              <a:buNone/>
            </a:pPr>
            <a:r>
              <a:rPr lang="en-GB" dirty="0" smtClean="0"/>
              <a:t>e-commerce</a:t>
            </a:r>
          </a:p>
          <a:p>
            <a:pPr algn="r">
              <a:buNone/>
            </a:pPr>
            <a:r>
              <a:rPr lang="fa-IR" b="1" dirty="0" smtClean="0">
                <a:solidFill>
                  <a:srgbClr val="FF0000"/>
                </a:solidFill>
              </a:rPr>
              <a:t> شما از چه نوع  اتوماسیونی برای بر قراری ارتباطات درون سازمانی و برون سازمانی استفاده می کنید ؟  </a:t>
            </a:r>
            <a:r>
              <a:rPr lang="fa-IR" b="1" dirty="0" smtClean="0"/>
              <a:t>نقش مدیریت مالی در تامین منابع مالی و اولویت دادن تخصیص منابع جهت تجهیز امکانات سخت افزاری و نرم افزاری مهم و حائزاهمیت است </a:t>
            </a:r>
          </a:p>
          <a:p>
            <a:pPr algn="r">
              <a:buNone/>
            </a:pPr>
            <a:r>
              <a:rPr lang="fa-IR" b="1" dirty="0" smtClean="0">
                <a:solidFill>
                  <a:srgbClr val="0070C0"/>
                </a:solidFill>
              </a:rPr>
              <a:t>-------------------------------------------------------------------------</a:t>
            </a:r>
          </a:p>
          <a:p>
            <a:pPr algn="r">
              <a:buNone/>
            </a:pPr>
            <a:r>
              <a:rPr lang="en-GB" b="1" dirty="0" smtClean="0"/>
              <a:t>Information technology   -  1</a:t>
            </a:r>
            <a:endParaRPr lang="fa-IR" b="1" dirty="0" smtClean="0"/>
          </a:p>
          <a:p>
            <a:pPr algn="r">
              <a:buNone/>
            </a:pPr>
            <a:endParaRPr lang="en-US" dirty="0"/>
          </a:p>
        </p:txBody>
      </p:sp>
      <p:sp>
        <p:nvSpPr>
          <p:cNvPr id="4" name="Title 1"/>
          <p:cNvSpPr>
            <a:spLocks noGrp="1"/>
          </p:cNvSpPr>
          <p:nvPr>
            <p:ph type="title"/>
          </p:nvPr>
        </p:nvSpPr>
        <p:spPr>
          <a:solidFill>
            <a:srgbClr val="FF33CC"/>
          </a:solidFill>
        </p:spPr>
        <p:style>
          <a:lnRef idx="1">
            <a:schemeClr val="accent5"/>
          </a:lnRef>
          <a:fillRef idx="2">
            <a:schemeClr val="accent5"/>
          </a:fillRef>
          <a:effectRef idx="1">
            <a:schemeClr val="accent5"/>
          </a:effectRef>
          <a:fontRef idx="minor">
            <a:schemeClr val="dk1"/>
          </a:fontRef>
        </p:style>
        <p:txBody>
          <a:bodyPr>
            <a:normAutofit fontScale="90000"/>
          </a:bodyPr>
          <a:lstStyle/>
          <a:p>
            <a:pPr algn="ctr"/>
            <a:r>
              <a:rPr lang="fa-IR"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منابع محدود شرکت </a:t>
            </a:r>
            <a:br>
              <a:rPr lang="fa-IR"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br>
            <a:r>
              <a:rPr lang="en-GB"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Limited resources .co</a:t>
            </a:r>
            <a:r>
              <a:rPr lang="fa-IR"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a:t>
            </a:r>
            <a:r>
              <a:rPr lang="en-GB"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TIME</a:t>
            </a:r>
            <a:endParaRPr lang="en-US"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style>
          <a:lnRef idx="1">
            <a:schemeClr val="dk1"/>
          </a:lnRef>
          <a:fillRef idx="2">
            <a:schemeClr val="dk1"/>
          </a:fillRef>
          <a:effectRef idx="1">
            <a:schemeClr val="dk1"/>
          </a:effectRef>
          <a:fontRef idx="minor">
            <a:schemeClr val="dk1"/>
          </a:fontRef>
        </p:style>
        <p:txBody>
          <a:bodyPr>
            <a:normAutofit fontScale="90000"/>
          </a:bodyPr>
          <a:lstStyle/>
          <a:p>
            <a:r>
              <a:rPr lang="fa-IR" dirty="0" smtClean="0"/>
              <a:t> استراتژي يكپارچه </a:t>
            </a:r>
            <a:r>
              <a:rPr lang="en-US" dirty="0" smtClean="0"/>
              <a:t>INTERGRATION STRATEGIES</a:t>
            </a:r>
            <a:endParaRPr lang="fa-IR" dirty="0"/>
          </a:p>
        </p:txBody>
      </p:sp>
      <p:sp>
        <p:nvSpPr>
          <p:cNvPr id="5" name="Content Placeholder 4"/>
          <p:cNvSpPr>
            <a:spLocks noGrp="1"/>
          </p:cNvSpPr>
          <p:nvPr>
            <p:ph idx="1"/>
          </p:nvPr>
        </p:nvSpPr>
        <p:spPr>
          <a:xfrm>
            <a:off x="4857752" y="2643183"/>
            <a:ext cx="3143272" cy="1357321"/>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fa-IR" dirty="0" smtClean="0"/>
              <a:t>شرکت آپادانا</a:t>
            </a:r>
            <a:endParaRPr lang="en-US" dirty="0"/>
          </a:p>
        </p:txBody>
      </p:sp>
      <p:sp>
        <p:nvSpPr>
          <p:cNvPr id="7" name="Right Arrow 6"/>
          <p:cNvSpPr/>
          <p:nvPr/>
        </p:nvSpPr>
        <p:spPr>
          <a:xfrm>
            <a:off x="2786050" y="2857496"/>
            <a:ext cx="2000264" cy="92869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smtClean="0"/>
              <a:t>افزایش بهای تمام شده محصولات</a:t>
            </a:r>
            <a:endParaRPr lang="en-US" dirty="0"/>
          </a:p>
        </p:txBody>
      </p:sp>
      <p:sp>
        <p:nvSpPr>
          <p:cNvPr id="8" name="Oval 7"/>
          <p:cNvSpPr/>
          <p:nvPr/>
        </p:nvSpPr>
        <p:spPr>
          <a:xfrm>
            <a:off x="214282" y="2500306"/>
            <a:ext cx="2143140" cy="1571636"/>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fa-IR" dirty="0" smtClean="0"/>
              <a:t>تامین کننده مواد اولیه </a:t>
            </a:r>
          </a:p>
          <a:p>
            <a:pPr algn="ctr"/>
            <a:endParaRPr lang="fa-IR" dirty="0" smtClean="0"/>
          </a:p>
          <a:p>
            <a:pPr algn="ctr"/>
            <a:r>
              <a:rPr lang="fa-IR" dirty="0" smtClean="0"/>
              <a:t>لعاب ایران </a:t>
            </a:r>
            <a:endParaRPr lang="en-US" dirty="0"/>
          </a:p>
        </p:txBody>
      </p:sp>
      <p:sp>
        <p:nvSpPr>
          <p:cNvPr id="9" name="Rectangle 8"/>
          <p:cNvSpPr/>
          <p:nvPr/>
        </p:nvSpPr>
        <p:spPr>
          <a:xfrm>
            <a:off x="500034" y="4786322"/>
            <a:ext cx="1643074" cy="42862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smtClean="0"/>
              <a:t>تغییرات نرخ ارز </a:t>
            </a:r>
            <a:endParaRPr lang="en-US" dirty="0"/>
          </a:p>
        </p:txBody>
      </p:sp>
      <p:cxnSp>
        <p:nvCxnSpPr>
          <p:cNvPr id="16" name="Straight Arrow Connector 15"/>
          <p:cNvCxnSpPr/>
          <p:nvPr/>
        </p:nvCxnSpPr>
        <p:spPr>
          <a:xfrm rot="5400000" flipH="1" flipV="1">
            <a:off x="1250133" y="4393413"/>
            <a:ext cx="500066" cy="1588"/>
          </a:xfrm>
          <a:prstGeom prst="straightConnector1">
            <a:avLst/>
          </a:prstGeom>
          <a:ln>
            <a:tailEnd type="arrow"/>
          </a:ln>
        </p:spPr>
        <p:style>
          <a:lnRef idx="3">
            <a:schemeClr val="accent1"/>
          </a:lnRef>
          <a:fillRef idx="0">
            <a:schemeClr val="accent1"/>
          </a:fillRef>
          <a:effectRef idx="2">
            <a:schemeClr val="accent1"/>
          </a:effectRef>
          <a:fontRef idx="minor">
            <a:schemeClr val="tx1"/>
          </a:fontRef>
        </p:style>
      </p:cxnSp>
      <p:sp>
        <p:nvSpPr>
          <p:cNvPr id="21" name="Frame 20"/>
          <p:cNvSpPr/>
          <p:nvPr/>
        </p:nvSpPr>
        <p:spPr>
          <a:xfrm>
            <a:off x="714348" y="1857364"/>
            <a:ext cx="7500990" cy="428628"/>
          </a:xfrm>
          <a:prstGeom prst="fra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smtClean="0">
                <a:solidFill>
                  <a:schemeClr val="tx1"/>
                </a:solidFill>
              </a:rPr>
              <a:t>افزایش بهای مواد اولیه ، افزایش بهای تمام شده ، کاهش سوداوری ، کاهش قدرت رقباتی </a:t>
            </a:r>
            <a:endParaRPr lang="en-US" dirty="0">
              <a:solidFill>
                <a:schemeClr val="tx1"/>
              </a:solidFill>
            </a:endParaRP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style>
          <a:lnRef idx="1">
            <a:schemeClr val="dk1"/>
          </a:lnRef>
          <a:fillRef idx="2">
            <a:schemeClr val="dk1"/>
          </a:fillRef>
          <a:effectRef idx="1">
            <a:schemeClr val="dk1"/>
          </a:effectRef>
          <a:fontRef idx="minor">
            <a:schemeClr val="dk1"/>
          </a:fontRef>
        </p:style>
        <p:txBody>
          <a:bodyPr>
            <a:normAutofit fontScale="62500" lnSpcReduction="20000"/>
          </a:bodyPr>
          <a:lstStyle/>
          <a:p>
            <a:pPr algn="r">
              <a:buNone/>
            </a:pPr>
            <a:endParaRPr lang="fa-IR" dirty="0" smtClean="0"/>
          </a:p>
          <a:p>
            <a:pPr algn="r">
              <a:buNone/>
            </a:pPr>
            <a:r>
              <a:rPr lang="fa-IR" dirty="0" smtClean="0"/>
              <a:t>ایجاد کارخانجات لعاب و قالب سازی با مشارکت شرکای </a:t>
            </a:r>
          </a:p>
          <a:p>
            <a:pPr algn="r">
              <a:buNone/>
            </a:pPr>
            <a:r>
              <a:rPr lang="fa-IR" dirty="0" smtClean="0"/>
              <a:t>خارجی و تعدیل فشار ناشی افزایش قیمت مواد اولیه  و </a:t>
            </a:r>
          </a:p>
          <a:p>
            <a:pPr algn="r">
              <a:buNone/>
            </a:pPr>
            <a:r>
              <a:rPr lang="fa-IR" dirty="0" smtClean="0"/>
              <a:t>همچنین بهره مند شدن در منافع شرکت مذکور . </a:t>
            </a:r>
          </a:p>
          <a:p>
            <a:pPr algn="r">
              <a:buNone/>
            </a:pPr>
            <a:r>
              <a:rPr lang="fa-IR" dirty="0" smtClean="0"/>
              <a:t>سرمایه گذاری شرکت اپاداناسرام  در شرکت جدید التاسیس و انعکاس </a:t>
            </a:r>
          </a:p>
          <a:p>
            <a:pPr algn="r">
              <a:buNone/>
            </a:pPr>
            <a:r>
              <a:rPr lang="fa-IR" dirty="0" smtClean="0"/>
              <a:t>منابع تخصیص داده شده در سال بودجه برای ایجاد شرکت مذکور بیانگر</a:t>
            </a:r>
          </a:p>
          <a:p>
            <a:pPr algn="r">
              <a:buNone/>
            </a:pPr>
            <a:r>
              <a:rPr lang="fa-IR" dirty="0" smtClean="0"/>
              <a:t>انتخاب استراتژی : </a:t>
            </a:r>
          </a:p>
          <a:p>
            <a:pPr algn="r">
              <a:buNone/>
            </a:pPr>
            <a:endParaRPr lang="fa-IR" dirty="0" smtClean="0">
              <a:solidFill>
                <a:srgbClr val="FF0000"/>
              </a:solidFill>
            </a:endParaRPr>
          </a:p>
          <a:p>
            <a:pPr algn="r">
              <a:buNone/>
            </a:pPr>
            <a:endParaRPr lang="fa-IR" dirty="0" smtClean="0">
              <a:solidFill>
                <a:srgbClr val="FF0000"/>
              </a:solidFill>
            </a:endParaRPr>
          </a:p>
          <a:p>
            <a:pPr algn="r">
              <a:buNone/>
            </a:pPr>
            <a:r>
              <a:rPr lang="en-US" sz="5100" dirty="0" smtClean="0">
                <a:solidFill>
                  <a:srgbClr val="FF0000"/>
                </a:solidFill>
              </a:rPr>
              <a:t>BACKWARD INTEGRATION</a:t>
            </a:r>
          </a:p>
          <a:p>
            <a:pPr algn="r">
              <a:buNone/>
            </a:pPr>
            <a:endParaRPr lang="fa-IR" dirty="0" smtClean="0"/>
          </a:p>
          <a:p>
            <a:pPr algn="r">
              <a:buNone/>
            </a:pPr>
            <a:r>
              <a:rPr lang="fa-IR" dirty="0" smtClean="0"/>
              <a:t>است </a:t>
            </a:r>
          </a:p>
          <a:p>
            <a:pPr algn="r">
              <a:buNone/>
            </a:pPr>
            <a:r>
              <a:rPr lang="fa-IR" dirty="0" smtClean="0">
                <a:solidFill>
                  <a:srgbClr val="FF0000"/>
                </a:solidFill>
              </a:rPr>
              <a:t> </a:t>
            </a:r>
          </a:p>
        </p:txBody>
      </p:sp>
      <p:sp>
        <p:nvSpPr>
          <p:cNvPr id="4" name="Title 1"/>
          <p:cNvSpPr>
            <a:spLocks noGrp="1"/>
          </p:cNvSpPr>
          <p:nvPr>
            <p:ph type="title"/>
          </p:nvPr>
        </p:nvSpPr>
        <p:spPr/>
        <p:style>
          <a:lnRef idx="1">
            <a:schemeClr val="dk1"/>
          </a:lnRef>
          <a:fillRef idx="2">
            <a:schemeClr val="dk1"/>
          </a:fillRef>
          <a:effectRef idx="1">
            <a:schemeClr val="dk1"/>
          </a:effectRef>
          <a:fontRef idx="minor">
            <a:schemeClr val="dk1"/>
          </a:fontRef>
        </p:style>
        <p:txBody>
          <a:bodyPr>
            <a:normAutofit fontScale="90000"/>
          </a:bodyPr>
          <a:lstStyle/>
          <a:p>
            <a:r>
              <a:rPr lang="fa-IR" dirty="0" smtClean="0"/>
              <a:t> استراتژي يكپارچه </a:t>
            </a:r>
            <a:r>
              <a:rPr lang="en-US" dirty="0" smtClean="0"/>
              <a:t>INTERGRATION STRATEGIES</a:t>
            </a:r>
            <a:endParaRPr lang="fa-IR" dirty="0"/>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style>
          <a:lnRef idx="1">
            <a:schemeClr val="accent5"/>
          </a:lnRef>
          <a:fillRef idx="2">
            <a:schemeClr val="accent5"/>
          </a:fillRef>
          <a:effectRef idx="1">
            <a:schemeClr val="accent5"/>
          </a:effectRef>
          <a:fontRef idx="minor">
            <a:schemeClr val="dk1"/>
          </a:fontRef>
        </p:style>
        <p:txBody>
          <a:bodyPr>
            <a:normAutofit fontScale="92500" lnSpcReduction="20000"/>
          </a:bodyPr>
          <a:lstStyle/>
          <a:p>
            <a:endParaRPr lang="fa-IR" dirty="0" smtClean="0"/>
          </a:p>
          <a:p>
            <a:pPr algn="r"/>
            <a:r>
              <a:rPr lang="fa-IR" dirty="0" smtClean="0"/>
              <a:t>شرکت اپادانا به منظور رهبری بازار و افزایس سهم خود مطالعات لازم به منظور مشارکت در سهام سایر شرکت های تولیدکننده کاشی را در دستور کار خود قرارداد </a:t>
            </a:r>
          </a:p>
          <a:p>
            <a:pPr algn="r"/>
            <a:r>
              <a:rPr lang="fa-IR" dirty="0" smtClean="0"/>
              <a:t>بدیهی است سرمایه گذاری در سهام سایر شرکت های رقیب نیازمند تخصیص منابع به این امر میباشد که یقینا می بایستی در سال بودجه ( بودجه سرمایه گذاری ) لحاظ گردد </a:t>
            </a:r>
          </a:p>
          <a:p>
            <a:pPr algn="r"/>
            <a:r>
              <a:rPr lang="fa-IR" dirty="0" smtClean="0"/>
              <a:t>این به مثابه : </a:t>
            </a:r>
          </a:p>
          <a:p>
            <a:pPr algn="r"/>
            <a:r>
              <a:rPr lang="en-US" dirty="0" smtClean="0">
                <a:solidFill>
                  <a:srgbClr val="FF0000"/>
                </a:solidFill>
              </a:rPr>
              <a:t>HORIZONTAL INTEGRATION </a:t>
            </a:r>
          </a:p>
          <a:p>
            <a:pPr algn="r"/>
            <a:r>
              <a:rPr lang="fa-IR" dirty="0" smtClean="0"/>
              <a:t>یا استراتژی یکپارچگی افقی است . </a:t>
            </a:r>
            <a:endParaRPr lang="en-US" dirty="0"/>
          </a:p>
        </p:txBody>
      </p:sp>
      <p:sp>
        <p:nvSpPr>
          <p:cNvPr id="4" name="Title 1"/>
          <p:cNvSpPr>
            <a:spLocks noGrp="1"/>
          </p:cNvSpPr>
          <p:nvPr>
            <p:ph type="title"/>
          </p:nvPr>
        </p:nvSpPr>
        <p:spPr>
          <a:xfrm>
            <a:off x="457200" y="285750"/>
            <a:ext cx="8229600" cy="1131888"/>
          </a:xfrm>
        </p:spPr>
        <p:style>
          <a:lnRef idx="1">
            <a:schemeClr val="dk1"/>
          </a:lnRef>
          <a:fillRef idx="2">
            <a:schemeClr val="dk1"/>
          </a:fillRef>
          <a:effectRef idx="1">
            <a:schemeClr val="dk1"/>
          </a:effectRef>
          <a:fontRef idx="minor">
            <a:schemeClr val="dk1"/>
          </a:fontRef>
        </p:style>
        <p:txBody>
          <a:bodyPr>
            <a:normAutofit fontScale="90000"/>
          </a:bodyPr>
          <a:lstStyle/>
          <a:p>
            <a:r>
              <a:rPr lang="fa-IR" dirty="0" smtClean="0"/>
              <a:t> استراتژي يكپارچه </a:t>
            </a:r>
            <a:r>
              <a:rPr lang="en-US" dirty="0" smtClean="0"/>
              <a:t>INTERGRATION STRATEGIES</a:t>
            </a:r>
            <a:endParaRPr lang="fa-IR" dirty="0"/>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style>
          <a:lnRef idx="3">
            <a:schemeClr val="lt1"/>
          </a:lnRef>
          <a:fillRef idx="1">
            <a:schemeClr val="accent4"/>
          </a:fillRef>
          <a:effectRef idx="1">
            <a:schemeClr val="accent4"/>
          </a:effectRef>
          <a:fontRef idx="minor">
            <a:schemeClr val="lt1"/>
          </a:fontRef>
        </p:style>
        <p:txBody>
          <a:bodyPr>
            <a:normAutofit fontScale="92500" lnSpcReduction="10000"/>
          </a:bodyPr>
          <a:lstStyle/>
          <a:p>
            <a:pPr algn="r"/>
            <a:endParaRPr lang="fa-IR" dirty="0" smtClean="0"/>
          </a:p>
          <a:p>
            <a:pPr algn="r"/>
            <a:r>
              <a:rPr lang="fa-IR" dirty="0" smtClean="0"/>
              <a:t>مثال دیگر : </a:t>
            </a:r>
          </a:p>
          <a:p>
            <a:pPr algn="r"/>
            <a:r>
              <a:rPr lang="fa-IR" dirty="0" smtClean="0"/>
              <a:t>اتخاذ استراتژی یکپارچه جلو توسط شرکت شیرین عسل است که با خرید شرکت پخش سراسری ایران و ایجاد فروشگاه های توزیع در سطح شهر های کلان فاصله تولید و مشتری را به حداقل رساند . و از منافع زیر بهره مند شد </a:t>
            </a:r>
          </a:p>
          <a:p>
            <a:pPr algn="r"/>
            <a:r>
              <a:rPr lang="fa-IR" dirty="0" smtClean="0"/>
              <a:t>1- توزیع به موقع محصولات و جلوگیری از انباشت کالا</a:t>
            </a:r>
          </a:p>
          <a:p>
            <a:pPr algn="r"/>
            <a:r>
              <a:rPr lang="fa-IR" dirty="0" smtClean="0"/>
              <a:t>2- بهبود گردش نقدینگی </a:t>
            </a:r>
          </a:p>
          <a:p>
            <a:pPr algn="r"/>
            <a:r>
              <a:rPr lang="fa-IR" dirty="0" smtClean="0"/>
              <a:t>3- نشان دادن کلیه محصولات متنوع و عرضه ان به مشتریان </a:t>
            </a:r>
            <a:endParaRPr lang="en-US" dirty="0"/>
          </a:p>
        </p:txBody>
      </p:sp>
      <p:sp>
        <p:nvSpPr>
          <p:cNvPr id="4" name="Title 1"/>
          <p:cNvSpPr>
            <a:spLocks noGrp="1"/>
          </p:cNvSpPr>
          <p:nvPr>
            <p:ph type="title"/>
          </p:nvPr>
        </p:nvSpPr>
        <p:spPr/>
        <p:style>
          <a:lnRef idx="1">
            <a:schemeClr val="dk1"/>
          </a:lnRef>
          <a:fillRef idx="2">
            <a:schemeClr val="dk1"/>
          </a:fillRef>
          <a:effectRef idx="1">
            <a:schemeClr val="dk1"/>
          </a:effectRef>
          <a:fontRef idx="minor">
            <a:schemeClr val="dk1"/>
          </a:fontRef>
        </p:style>
        <p:txBody>
          <a:bodyPr>
            <a:normAutofit fontScale="90000"/>
          </a:bodyPr>
          <a:lstStyle/>
          <a:p>
            <a:r>
              <a:rPr lang="fa-IR" dirty="0" smtClean="0"/>
              <a:t> استراتژي يكپارچه </a:t>
            </a:r>
            <a:r>
              <a:rPr lang="en-US" dirty="0" smtClean="0"/>
              <a:t>INTERGRATION STRATEGIES</a:t>
            </a:r>
            <a:endParaRPr lang="fa-IR" dirty="0"/>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3">
            <a:schemeClr val="lt1"/>
          </a:lnRef>
          <a:fillRef idx="1">
            <a:schemeClr val="accent3"/>
          </a:fillRef>
          <a:effectRef idx="1">
            <a:schemeClr val="accent3"/>
          </a:effectRef>
          <a:fontRef idx="minor">
            <a:schemeClr val="lt1"/>
          </a:fontRef>
        </p:style>
        <p:txBody>
          <a:bodyPr>
            <a:normAutofit fontScale="90000"/>
          </a:bodyPr>
          <a:lstStyle/>
          <a:p>
            <a:r>
              <a:rPr lang="fa-IR" dirty="0" smtClean="0"/>
              <a:t>استراتژي هاي متمركز </a:t>
            </a:r>
            <a:br>
              <a:rPr lang="fa-IR" dirty="0" smtClean="0"/>
            </a:br>
            <a:r>
              <a:rPr lang="en-US" dirty="0" smtClean="0"/>
              <a:t>INTENSIVE STRATEGIES</a:t>
            </a:r>
            <a:endParaRPr lang="fa-IR" dirty="0"/>
          </a:p>
        </p:txBody>
      </p:sp>
      <p:sp>
        <p:nvSpPr>
          <p:cNvPr id="3" name="Content Placeholder 2"/>
          <p:cNvSpPr>
            <a:spLocks noGrp="1"/>
          </p:cNvSpPr>
          <p:nvPr>
            <p:ph idx="1"/>
          </p:nvPr>
        </p:nvSpPr>
        <p:spPr>
          <a:blipFill>
            <a:blip r:embed="rId2" cstate="print"/>
            <a:tile tx="0" ty="0" sx="100000" sy="100000" flip="none" algn="tl"/>
          </a:blipFill>
        </p:spPr>
        <p:txBody>
          <a:bodyPr/>
          <a:lstStyle/>
          <a:p>
            <a:pPr algn="r"/>
            <a:r>
              <a:rPr lang="en-US" dirty="0" smtClean="0">
                <a:solidFill>
                  <a:srgbClr val="FF0000"/>
                </a:solidFill>
              </a:rPr>
              <a:t>PENETRATION </a:t>
            </a:r>
            <a:r>
              <a:rPr lang="fa-IR" dirty="0" smtClean="0">
                <a:solidFill>
                  <a:srgbClr val="FF0000"/>
                </a:solidFill>
              </a:rPr>
              <a:t> </a:t>
            </a:r>
            <a:r>
              <a:rPr lang="en-US" dirty="0" smtClean="0">
                <a:solidFill>
                  <a:srgbClr val="FF0000"/>
                </a:solidFill>
              </a:rPr>
              <a:t>MARKET</a:t>
            </a:r>
            <a:r>
              <a:rPr lang="fa-IR" dirty="0" smtClean="0">
                <a:solidFill>
                  <a:srgbClr val="FF0000"/>
                </a:solidFill>
              </a:rPr>
              <a:t>-</a:t>
            </a:r>
            <a:r>
              <a:rPr lang="fa-IR" dirty="0" smtClean="0"/>
              <a:t> رسوخ در بازار </a:t>
            </a:r>
            <a:r>
              <a:rPr lang="en-US" dirty="0" smtClean="0">
                <a:solidFill>
                  <a:srgbClr val="FF0000"/>
                </a:solidFill>
              </a:rPr>
              <a:t> </a:t>
            </a:r>
            <a:endParaRPr lang="fa-IR" dirty="0" smtClean="0">
              <a:solidFill>
                <a:srgbClr val="FF0000"/>
              </a:solidFill>
            </a:endParaRPr>
          </a:p>
          <a:p>
            <a:pPr algn="r"/>
            <a:endParaRPr lang="fa-IR" dirty="0" smtClean="0">
              <a:solidFill>
                <a:srgbClr val="FF0000"/>
              </a:solidFill>
            </a:endParaRPr>
          </a:p>
          <a:p>
            <a:pPr algn="r"/>
            <a:r>
              <a:rPr lang="en-US" dirty="0" smtClean="0">
                <a:solidFill>
                  <a:srgbClr val="FF0000"/>
                </a:solidFill>
              </a:rPr>
              <a:t>MARKET DEVELOPMENT</a:t>
            </a:r>
            <a:r>
              <a:rPr lang="fa-IR" dirty="0" smtClean="0">
                <a:solidFill>
                  <a:srgbClr val="FF0000"/>
                </a:solidFill>
              </a:rPr>
              <a:t>- </a:t>
            </a:r>
            <a:r>
              <a:rPr lang="fa-IR" dirty="0" smtClean="0"/>
              <a:t>توسعه بازار </a:t>
            </a:r>
            <a:endParaRPr lang="fa-IR" dirty="0" smtClean="0">
              <a:solidFill>
                <a:srgbClr val="FF0000"/>
              </a:solidFill>
            </a:endParaRPr>
          </a:p>
          <a:p>
            <a:pPr algn="r"/>
            <a:endParaRPr lang="fa-IR" dirty="0" smtClean="0">
              <a:solidFill>
                <a:srgbClr val="FF0000"/>
              </a:solidFill>
            </a:endParaRPr>
          </a:p>
          <a:p>
            <a:pPr algn="r"/>
            <a:r>
              <a:rPr lang="en-US" dirty="0" smtClean="0">
                <a:solidFill>
                  <a:srgbClr val="FF0000"/>
                </a:solidFill>
              </a:rPr>
              <a:t>PRODUCT DEVELOPMENT</a:t>
            </a:r>
            <a:r>
              <a:rPr lang="fa-IR" dirty="0" smtClean="0">
                <a:solidFill>
                  <a:srgbClr val="FF0000"/>
                </a:solidFill>
              </a:rPr>
              <a:t>- </a:t>
            </a:r>
            <a:r>
              <a:rPr lang="fa-IR" dirty="0" smtClean="0"/>
              <a:t>توسعه محصول </a:t>
            </a:r>
            <a:endParaRPr lang="fa-IR" dirty="0"/>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92500" lnSpcReduction="20000"/>
          </a:bodyPr>
          <a:lstStyle/>
          <a:p>
            <a:pPr algn="r"/>
            <a:endParaRPr lang="en-US" dirty="0" smtClean="0"/>
          </a:p>
          <a:p>
            <a:pPr algn="r">
              <a:buNone/>
            </a:pPr>
            <a:r>
              <a:rPr lang="en-US" dirty="0" smtClean="0"/>
              <a:t>MARKET PENETRATION</a:t>
            </a:r>
            <a:r>
              <a:rPr lang="fa-IR" dirty="0" smtClean="0"/>
              <a:t>- رسوخ بازار  </a:t>
            </a:r>
            <a:endParaRPr lang="en-US" dirty="0" smtClean="0"/>
          </a:p>
          <a:p>
            <a:pPr algn="r">
              <a:buNone/>
            </a:pPr>
            <a:endParaRPr lang="en-US" dirty="0" smtClean="0"/>
          </a:p>
          <a:p>
            <a:pPr algn="r">
              <a:buNone/>
            </a:pPr>
            <a:r>
              <a:rPr lang="fa-IR" dirty="0" smtClean="0"/>
              <a:t>مثال بالا بردن سهم بازار براي محصولات يا خدمات كنوني از مجراي افزايش تلاش هايي كه </a:t>
            </a:r>
            <a:r>
              <a:rPr lang="fa-IR" sz="3600" b="1" dirty="0" smtClean="0">
                <a:solidFill>
                  <a:srgbClr val="FF0000"/>
                </a:solidFill>
              </a:rPr>
              <a:t>در زمينه بازار يابي </a:t>
            </a:r>
            <a:r>
              <a:rPr lang="fa-IR" dirty="0" smtClean="0"/>
              <a:t>صورت مي گيرد </a:t>
            </a:r>
          </a:p>
          <a:p>
            <a:pPr algn="r">
              <a:buNone/>
            </a:pPr>
            <a:endParaRPr lang="fa-IR" sz="2000" dirty="0" smtClean="0"/>
          </a:p>
          <a:p>
            <a:pPr algn="r">
              <a:buNone/>
            </a:pPr>
            <a:r>
              <a:rPr lang="fa-IR" sz="2000" dirty="0" smtClean="0">
                <a:solidFill>
                  <a:srgbClr val="FF0000"/>
                </a:solidFill>
              </a:rPr>
              <a:t>شركت آپادانا سرام با واگذاری توزیع برند های متفاوت به نمایندگی ها سهم بازار خود را افزایش داد ( قرارداد واگذاری برند پاسارگاد به اقای ... ، برند لافانزا به اقای ..... برند فلورا به اقای ...  </a:t>
            </a:r>
            <a:r>
              <a:rPr lang="fa-IR" sz="2000" dirty="0" smtClean="0"/>
              <a:t>ولی این واگذاری تبعات مالی خواهد داشت ( تهیه فهرست قیمت محصولات از طریق نمایندگی ها و عرضه مسقیم با برنامه زمانبدی عودت بهای کالا که یقینا در بودجه سازمان تاثیر گذار خواهد بود .</a:t>
            </a:r>
            <a:r>
              <a:rPr lang="fa-IR" sz="2000" dirty="0" smtClean="0">
                <a:solidFill>
                  <a:srgbClr val="FF0000"/>
                </a:solidFill>
              </a:rPr>
              <a:t> </a:t>
            </a:r>
          </a:p>
        </p:txBody>
      </p:sp>
      <p:sp>
        <p:nvSpPr>
          <p:cNvPr id="4" name="Title 1"/>
          <p:cNvSpPr>
            <a:spLocks noGrp="1"/>
          </p:cNvSpPr>
          <p:nvPr>
            <p:ph type="title"/>
          </p:nvPr>
        </p:nvSpPr>
        <p:spPr>
          <a:blipFill>
            <a:blip r:embed="rId2" cstate="print"/>
            <a:tile tx="0" ty="0" sx="100000" sy="100000" flip="none" algn="tl"/>
          </a:blipFill>
        </p:spPr>
        <p:txBody>
          <a:bodyPr>
            <a:normAutofit fontScale="90000"/>
          </a:bodyPr>
          <a:lstStyle/>
          <a:p>
            <a:r>
              <a:rPr lang="fa-IR" dirty="0" smtClean="0"/>
              <a:t>استراتژي هاي متمركز </a:t>
            </a:r>
            <a:br>
              <a:rPr lang="fa-IR" dirty="0" smtClean="0"/>
            </a:br>
            <a:r>
              <a:rPr lang="en-US" dirty="0" smtClean="0"/>
              <a:t>INTENSIVE STRATEGIES</a:t>
            </a:r>
            <a:endParaRPr lang="fa-IR" dirty="0"/>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blipFill>
            <a:blip r:embed="rId2" cstate="print"/>
            <a:tile tx="0" ty="0" sx="100000" sy="100000" flip="none" algn="tl"/>
          </a:blipFill>
        </p:spPr>
        <p:txBody>
          <a:bodyPr>
            <a:normAutofit fontScale="90000"/>
          </a:bodyPr>
          <a:lstStyle/>
          <a:p>
            <a:r>
              <a:rPr lang="fa-IR" dirty="0" smtClean="0"/>
              <a:t>استراتژي هاي متمركز </a:t>
            </a:r>
            <a:br>
              <a:rPr lang="fa-IR" dirty="0" smtClean="0"/>
            </a:br>
            <a:r>
              <a:rPr lang="en-US" sz="2700" dirty="0" smtClean="0"/>
              <a:t>INTENSIVE STRATEGIES</a:t>
            </a:r>
            <a:r>
              <a:rPr lang="fa-IR" sz="4000" dirty="0" smtClean="0"/>
              <a:t>- </a:t>
            </a:r>
            <a:r>
              <a:rPr lang="en-US" sz="4000" dirty="0" smtClean="0"/>
              <a:t>MARKET </a:t>
            </a:r>
            <a:r>
              <a:rPr lang="en-US" dirty="0" smtClean="0"/>
              <a:t>DEVELOPMENT</a:t>
            </a:r>
            <a:endParaRPr lang="fa-IR" dirty="0"/>
          </a:p>
        </p:txBody>
      </p:sp>
      <p:sp>
        <p:nvSpPr>
          <p:cNvPr id="5" name="Content Placeholder 2"/>
          <p:cNvSpPr>
            <a:spLocks noGrp="1"/>
          </p:cNvSpPr>
          <p:nvPr>
            <p:ph idx="1"/>
          </p:nvPr>
        </p:nvSpPr>
        <p:spPr/>
        <p:style>
          <a:lnRef idx="1">
            <a:schemeClr val="accent3"/>
          </a:lnRef>
          <a:fillRef idx="2">
            <a:schemeClr val="accent3"/>
          </a:fillRef>
          <a:effectRef idx="1">
            <a:schemeClr val="accent3"/>
          </a:effectRef>
          <a:fontRef idx="minor">
            <a:schemeClr val="dk1"/>
          </a:fontRef>
        </p:style>
        <p:txBody>
          <a:bodyPr>
            <a:normAutofit fontScale="77500" lnSpcReduction="20000"/>
          </a:bodyPr>
          <a:lstStyle/>
          <a:p>
            <a:pPr algn="r"/>
            <a:r>
              <a:rPr lang="en-US" dirty="0" smtClean="0"/>
              <a:t>MARKET DEVELOPMENT</a:t>
            </a:r>
            <a:r>
              <a:rPr lang="fa-IR" dirty="0" smtClean="0"/>
              <a:t>- توسعه بازار </a:t>
            </a:r>
            <a:r>
              <a:rPr lang="en-US" dirty="0" smtClean="0"/>
              <a:t> </a:t>
            </a:r>
            <a:endParaRPr lang="fa-IR" dirty="0" smtClean="0"/>
          </a:p>
          <a:p>
            <a:pPr algn="r"/>
            <a:endParaRPr lang="fa-IR" dirty="0" smtClean="0"/>
          </a:p>
          <a:p>
            <a:pPr algn="r"/>
            <a:r>
              <a:rPr lang="fa-IR" dirty="0" smtClean="0"/>
              <a:t>  </a:t>
            </a:r>
            <a:r>
              <a:rPr lang="fa-IR" dirty="0" smtClean="0">
                <a:solidFill>
                  <a:srgbClr val="0033CC"/>
                </a:solidFill>
              </a:rPr>
              <a:t>عرضه خدمات و محصولات كنوني به مناطق جغرافيايي </a:t>
            </a:r>
          </a:p>
          <a:p>
            <a:pPr algn="r"/>
            <a:r>
              <a:rPr lang="fa-IR" dirty="0" smtClean="0">
                <a:solidFill>
                  <a:srgbClr val="0033CC"/>
                </a:solidFill>
              </a:rPr>
              <a:t>  جدید       </a:t>
            </a:r>
          </a:p>
          <a:p>
            <a:pPr algn="r">
              <a:buNone/>
            </a:pPr>
            <a:r>
              <a:rPr lang="fa-IR" dirty="0" smtClean="0"/>
              <a:t>       </a:t>
            </a:r>
          </a:p>
          <a:p>
            <a:pPr algn="r">
              <a:buNone/>
            </a:pPr>
            <a:r>
              <a:rPr lang="fa-IR" dirty="0" smtClean="0">
                <a:solidFill>
                  <a:srgbClr val="FF0000"/>
                </a:solidFill>
              </a:rPr>
              <a:t>شرايط : </a:t>
            </a:r>
          </a:p>
          <a:p>
            <a:pPr algn="r">
              <a:buFontTx/>
              <a:buChar char="-"/>
            </a:pPr>
            <a:r>
              <a:rPr lang="fa-IR" sz="2000" dirty="0" smtClean="0"/>
              <a:t>وجود بازار دست نخورده يا اشباع نشده </a:t>
            </a:r>
          </a:p>
          <a:p>
            <a:pPr algn="r">
              <a:buFontTx/>
              <a:buChar char="-"/>
            </a:pPr>
            <a:r>
              <a:rPr lang="fa-IR" sz="2000" dirty="0" smtClean="0"/>
              <a:t>موفقيت كامل شركت در كار فعلي خودش </a:t>
            </a:r>
          </a:p>
          <a:p>
            <a:pPr algn="r">
              <a:buFontTx/>
              <a:buChar char="-"/>
            </a:pPr>
            <a:r>
              <a:rPr lang="fa-IR" sz="2000" dirty="0" smtClean="0"/>
              <a:t>وجود كانال جديد توزيع / قابل اعتبار / كم هزينه / و كيفيت خوب </a:t>
            </a:r>
          </a:p>
          <a:p>
            <a:pPr algn="r">
              <a:buFontTx/>
              <a:buChar char="-"/>
            </a:pPr>
            <a:r>
              <a:rPr lang="fa-IR" sz="2000" dirty="0" smtClean="0"/>
              <a:t>داشتن سرمايه كافي و منابع انساني مورد نياز </a:t>
            </a:r>
          </a:p>
          <a:p>
            <a:pPr algn="r">
              <a:buFontTx/>
              <a:buChar char="-"/>
            </a:pPr>
            <a:r>
              <a:rPr lang="fa-IR" sz="2000" dirty="0" smtClean="0"/>
              <a:t>داشتن ظرفيت مازاد </a:t>
            </a:r>
          </a:p>
          <a:p>
            <a:pPr algn="r">
              <a:buFontTx/>
              <a:buChar char="-"/>
            </a:pPr>
            <a:r>
              <a:rPr lang="fa-IR" sz="2000" dirty="0" smtClean="0">
                <a:solidFill>
                  <a:srgbClr val="000066"/>
                </a:solidFill>
              </a:rPr>
              <a:t>معرفی محصولات و خدمات از طریق اگهی های تبلیغاتی ( رسانه ها ) ، حضور در نمایشگاه ها ، ارسال </a:t>
            </a:r>
          </a:p>
          <a:p>
            <a:pPr algn="r">
              <a:buFontTx/>
              <a:buChar char="-"/>
            </a:pPr>
            <a:r>
              <a:rPr lang="fa-IR" sz="2000" dirty="0" smtClean="0">
                <a:solidFill>
                  <a:srgbClr val="000066"/>
                </a:solidFill>
              </a:rPr>
              <a:t>کالاهای نمونه و معرفی محصولات از طریق ویزیتور ( خصوصا صنایع دارویی و غذایی و بهداشتی ) </a:t>
            </a:r>
          </a:p>
          <a:p>
            <a:pPr algn="r">
              <a:buFontTx/>
              <a:buChar char="-"/>
            </a:pPr>
            <a:r>
              <a:rPr lang="fa-IR" sz="2000" dirty="0" smtClean="0">
                <a:solidFill>
                  <a:srgbClr val="000066"/>
                </a:solidFill>
              </a:rPr>
              <a:t>این موارد نیازمند منابع مالی و اختصاص ان به دپارتمان بازاریابی در سال بودجه است . در مثال های بعدی قابل مشاهده میباشد </a:t>
            </a: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47500" lnSpcReduction="20000"/>
          </a:bodyPr>
          <a:lstStyle/>
          <a:p>
            <a:pPr algn="r"/>
            <a:r>
              <a:rPr lang="en-US" sz="4100" dirty="0" smtClean="0">
                <a:solidFill>
                  <a:srgbClr val="FF0000"/>
                </a:solidFill>
              </a:rPr>
              <a:t>PRODUCT DEVELOPMENT</a:t>
            </a:r>
            <a:r>
              <a:rPr lang="fa-IR" sz="4100" dirty="0" smtClean="0">
                <a:solidFill>
                  <a:srgbClr val="FF0000"/>
                </a:solidFill>
              </a:rPr>
              <a:t>- </a:t>
            </a:r>
            <a:r>
              <a:rPr lang="fa-IR" dirty="0" smtClean="0">
                <a:solidFill>
                  <a:srgbClr val="FF0000"/>
                </a:solidFill>
              </a:rPr>
              <a:t>توسعه محصول </a:t>
            </a:r>
            <a:endParaRPr lang="en-US" dirty="0" smtClean="0">
              <a:solidFill>
                <a:srgbClr val="FF0000"/>
              </a:solidFill>
            </a:endParaRPr>
          </a:p>
          <a:p>
            <a:pPr algn="r"/>
            <a:endParaRPr lang="en-US" dirty="0" smtClean="0"/>
          </a:p>
          <a:p>
            <a:pPr algn="r"/>
            <a:r>
              <a:rPr lang="en-US" dirty="0" smtClean="0"/>
              <a:t> </a:t>
            </a:r>
            <a:r>
              <a:rPr lang="fa-IR" i="1" u="sng" dirty="0" smtClean="0">
                <a:solidFill>
                  <a:srgbClr val="002060"/>
                </a:solidFill>
              </a:rPr>
              <a:t>بالا بردن فروش از طريق بهبود بخشيدن به کیفیت  محصولات و خدمات كنوني يا عرضه نوع جديد محصولات و خدمات </a:t>
            </a:r>
          </a:p>
          <a:p>
            <a:pPr algn="r">
              <a:buNone/>
            </a:pPr>
            <a:endParaRPr lang="fa-IR" dirty="0" smtClean="0"/>
          </a:p>
          <a:p>
            <a:pPr algn="r">
              <a:buNone/>
            </a:pPr>
            <a:r>
              <a:rPr lang="fa-IR" dirty="0" smtClean="0"/>
              <a:t>و یا گسترش آن میباشد </a:t>
            </a:r>
            <a:r>
              <a:rPr lang="en-US" dirty="0" smtClean="0"/>
              <a:t>R&amp;D </a:t>
            </a:r>
            <a:r>
              <a:rPr lang="fa-IR" dirty="0" smtClean="0"/>
              <a:t>افزایش کیفیت نیاز به ایجاد واحد</a:t>
            </a:r>
          </a:p>
          <a:p>
            <a:pPr algn="r">
              <a:buNone/>
            </a:pPr>
            <a:r>
              <a:rPr lang="fa-IR" dirty="0" smtClean="0"/>
              <a:t>سرمایه گذاری در ایجاد دارایی های جدید ( خرید تکنولوژی و ماشین الات جدید ) </a:t>
            </a:r>
          </a:p>
          <a:p>
            <a:pPr algn="r">
              <a:buNone/>
            </a:pPr>
            <a:r>
              <a:rPr lang="fa-IR" dirty="0" smtClean="0"/>
              <a:t>جذب نیروی انسانی جهت راهبری خطوط جدید </a:t>
            </a:r>
          </a:p>
          <a:p>
            <a:pPr algn="r">
              <a:buNone/>
            </a:pPr>
            <a:r>
              <a:rPr lang="fa-IR" dirty="0" smtClean="0"/>
              <a:t>اقدامات موازی و موثر در معرفی محصولات اتی به بازار </a:t>
            </a:r>
          </a:p>
          <a:p>
            <a:pPr algn="r">
              <a:buNone/>
            </a:pPr>
            <a:r>
              <a:rPr lang="fa-IR" dirty="0" smtClean="0">
                <a:solidFill>
                  <a:srgbClr val="FF0000"/>
                </a:solidFill>
              </a:rPr>
              <a:t> است در قالب مطالعات امکان سنجی </a:t>
            </a:r>
            <a:r>
              <a:rPr lang="en-US" dirty="0" smtClean="0">
                <a:solidFill>
                  <a:srgbClr val="FF0000"/>
                </a:solidFill>
              </a:rPr>
              <a:t>BUSINESS PLAN </a:t>
            </a:r>
            <a:r>
              <a:rPr lang="fa-IR" dirty="0" smtClean="0"/>
              <a:t>این اقدامات نیازتهیه</a:t>
            </a:r>
          </a:p>
          <a:p>
            <a:pPr algn="r">
              <a:buNone/>
            </a:pPr>
            <a:r>
              <a:rPr lang="en-US" dirty="0" smtClean="0">
                <a:solidFill>
                  <a:srgbClr val="FF0000"/>
                </a:solidFill>
              </a:rPr>
              <a:t>  </a:t>
            </a:r>
            <a:r>
              <a:rPr lang="fa-IR" dirty="0" smtClean="0">
                <a:solidFill>
                  <a:srgbClr val="FF0000"/>
                </a:solidFill>
              </a:rPr>
              <a:t>که بخشی از برنامه زمانبندی با سال بودجه منطبق میگردد </a:t>
            </a:r>
            <a:r>
              <a:rPr lang="en-US" dirty="0" smtClean="0">
                <a:solidFill>
                  <a:srgbClr val="FF0000"/>
                </a:solidFill>
              </a:rPr>
              <a:t>Feasibility Study</a:t>
            </a:r>
            <a:endParaRPr lang="fa-IR" dirty="0" smtClean="0">
              <a:solidFill>
                <a:srgbClr val="FF0000"/>
              </a:solidFill>
            </a:endParaRPr>
          </a:p>
          <a:p>
            <a:pPr algn="r">
              <a:buNone/>
            </a:pPr>
            <a:r>
              <a:rPr lang="fa-IR" dirty="0" smtClean="0">
                <a:solidFill>
                  <a:srgbClr val="FF0000"/>
                </a:solidFill>
              </a:rPr>
              <a:t>هم از نظر پیشرفت کار و هم بودجه ایی که جذب میشود بعنوان : </a:t>
            </a:r>
          </a:p>
          <a:p>
            <a:pPr algn="r">
              <a:buNone/>
            </a:pPr>
            <a:r>
              <a:rPr lang="en-US" dirty="0" smtClean="0">
                <a:solidFill>
                  <a:srgbClr val="FF0000"/>
                </a:solidFill>
              </a:rPr>
              <a:t>Expansion </a:t>
            </a:r>
            <a:r>
              <a:rPr lang="fa-IR" dirty="0" smtClean="0">
                <a:solidFill>
                  <a:srgbClr val="FF0000"/>
                </a:solidFill>
              </a:rPr>
              <a:t>طرح توسعه یا</a:t>
            </a:r>
            <a:endParaRPr lang="en-US" dirty="0" smtClean="0">
              <a:solidFill>
                <a:srgbClr val="FF0000"/>
              </a:solidFill>
            </a:endParaRPr>
          </a:p>
          <a:p>
            <a:pPr algn="r">
              <a:buNone/>
            </a:pPr>
            <a:r>
              <a:rPr lang="en-US" dirty="0" smtClean="0">
                <a:solidFill>
                  <a:srgbClr val="FF0000"/>
                </a:solidFill>
              </a:rPr>
              <a:t>(NEW PROJECT </a:t>
            </a:r>
            <a:r>
              <a:rPr lang="fa-IR" dirty="0" smtClean="0">
                <a:solidFill>
                  <a:srgbClr val="FF0000"/>
                </a:solidFill>
              </a:rPr>
              <a:t>یا طرح های جدید و ابتدا به ساکن (</a:t>
            </a:r>
            <a:endParaRPr lang="en-US" dirty="0" smtClean="0">
              <a:solidFill>
                <a:srgbClr val="FF0000"/>
              </a:solidFill>
            </a:endParaRPr>
          </a:p>
          <a:p>
            <a:pPr algn="r">
              <a:buNone/>
            </a:pPr>
            <a:r>
              <a:rPr lang="fa-IR" sz="2900" b="1" dirty="0" smtClean="0"/>
              <a:t>بودجه طرح های توسعه در سرفصل دارایی های ثابت مشهود ( دارایی های در جریان تکمیل ) منعکس میشود و شامل کلیه هزینه های مستقیمی است </a:t>
            </a:r>
          </a:p>
          <a:p>
            <a:pPr algn="r">
              <a:buNone/>
            </a:pPr>
            <a:r>
              <a:rPr lang="fa-IR" sz="2900" b="1" dirty="0" smtClean="0"/>
              <a:t>که جذب پروژه میگردد مانند ماشین الات و تجهیزات ، مصالح و اتصالات ، هزینه های حمل و نقل ، هزینه های اجرا و نصب و راه اندازی و سایر عوارض و هزینه های مشاورعالی و مخارج تیم پروژه سازمان </a:t>
            </a:r>
          </a:p>
          <a:p>
            <a:pPr algn="r">
              <a:buNone/>
            </a:pPr>
            <a:r>
              <a:rPr lang="fa-IR" sz="2900" b="1" dirty="0" smtClean="0"/>
              <a:t>و همچنین هزینه های جاری پروژه که قابل انتصاب به پروژه نمی باشد لیکن انجام ان غیر قابل اجتناب است مانند هزینه های مدیریتی ، اداری ، مالی و بازاریابی پروژه </a:t>
            </a:r>
          </a:p>
          <a:p>
            <a:pPr algn="r">
              <a:buNone/>
            </a:pPr>
            <a:r>
              <a:rPr lang="en-US" sz="2900" b="1" dirty="0" smtClean="0">
                <a:solidFill>
                  <a:srgbClr val="FF0000"/>
                </a:solidFill>
              </a:rPr>
              <a:t>(pre production cost </a:t>
            </a:r>
            <a:r>
              <a:rPr lang="fa-IR" sz="2900" b="1" dirty="0" smtClean="0">
                <a:solidFill>
                  <a:srgbClr val="FF0000"/>
                </a:solidFill>
              </a:rPr>
              <a:t>که بعضا هزینه های پیش از تولید نامیده میشود (. </a:t>
            </a:r>
            <a:r>
              <a:rPr lang="fa-IR" dirty="0" smtClean="0">
                <a:solidFill>
                  <a:srgbClr val="FF0000"/>
                </a:solidFill>
              </a:rPr>
              <a:t> </a:t>
            </a:r>
            <a:endParaRPr lang="fa-IR" dirty="0">
              <a:solidFill>
                <a:srgbClr val="FF0000"/>
              </a:solidFill>
            </a:endParaRPr>
          </a:p>
        </p:txBody>
      </p:sp>
      <p:sp>
        <p:nvSpPr>
          <p:cNvPr id="4" name="Title 1"/>
          <p:cNvSpPr>
            <a:spLocks noGrp="1"/>
          </p:cNvSpPr>
          <p:nvPr>
            <p:ph type="title"/>
          </p:nvPr>
        </p:nvSpPr>
        <p:spPr>
          <a:blipFill>
            <a:blip r:embed="rId2" cstate="print"/>
            <a:tile tx="0" ty="0" sx="100000" sy="100000" flip="none" algn="tl"/>
          </a:blipFill>
        </p:spPr>
        <p:txBody>
          <a:bodyPr>
            <a:normAutofit fontScale="90000"/>
          </a:bodyPr>
          <a:lstStyle/>
          <a:p>
            <a:r>
              <a:rPr lang="fa-IR" dirty="0" smtClean="0"/>
              <a:t>استراتژي هاي متمركز </a:t>
            </a:r>
            <a:br>
              <a:rPr lang="fa-IR" dirty="0" smtClean="0"/>
            </a:br>
            <a:r>
              <a:rPr lang="en-US" dirty="0" smtClean="0"/>
              <a:t>INTENSIVE STRATEGIES</a:t>
            </a:r>
            <a:endParaRPr lang="fa-IR" dirty="0"/>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54112"/>
          </a:xfrm>
        </p:spPr>
        <p:style>
          <a:lnRef idx="2">
            <a:schemeClr val="accent4">
              <a:shade val="50000"/>
            </a:schemeClr>
          </a:lnRef>
          <a:fillRef idx="1">
            <a:schemeClr val="accent4"/>
          </a:fillRef>
          <a:effectRef idx="0">
            <a:schemeClr val="accent4"/>
          </a:effectRef>
          <a:fontRef idx="minor">
            <a:schemeClr val="lt1"/>
          </a:fontRef>
        </p:style>
        <p:txBody>
          <a:bodyPr>
            <a:normAutofit fontScale="90000"/>
          </a:bodyPr>
          <a:lstStyle/>
          <a:p>
            <a:pPr algn="r"/>
            <a:r>
              <a:rPr lang="fa-IR" dirty="0" smtClean="0">
                <a:solidFill>
                  <a:schemeClr val="bg1"/>
                </a:solidFill>
              </a:rPr>
              <a:t>استراتژي تنوع </a:t>
            </a:r>
            <a:r>
              <a:rPr lang="en-US" dirty="0" smtClean="0">
                <a:solidFill>
                  <a:schemeClr val="bg1"/>
                </a:solidFill>
              </a:rPr>
              <a:t>  DIVERSIFICATION STRATEGIES  </a:t>
            </a:r>
            <a:endParaRPr lang="fa-IR" dirty="0">
              <a:solidFill>
                <a:schemeClr val="bg1"/>
              </a:solidFill>
            </a:endParaRPr>
          </a:p>
        </p:txBody>
      </p:sp>
      <p:sp>
        <p:nvSpPr>
          <p:cNvPr id="3" name="Content Placeholder 2"/>
          <p:cNvSpPr>
            <a:spLocks noGrp="1"/>
          </p:cNvSpPr>
          <p:nvPr>
            <p:ph idx="1"/>
          </p:nvPr>
        </p:nvSpPr>
        <p:spPr/>
        <p:txBody>
          <a:bodyPr/>
          <a:lstStyle/>
          <a:p>
            <a:pPr algn="r"/>
            <a:r>
              <a:rPr lang="en-US" b="1" dirty="0" smtClean="0">
                <a:solidFill>
                  <a:srgbClr val="FF0000"/>
                </a:solidFill>
              </a:rPr>
              <a:t>concentric diversification</a:t>
            </a:r>
            <a:r>
              <a:rPr lang="fa-IR" dirty="0" smtClean="0"/>
              <a:t> </a:t>
            </a:r>
            <a:r>
              <a:rPr lang="fa-IR" dirty="0" smtClean="0">
                <a:solidFill>
                  <a:srgbClr val="FF0000"/>
                </a:solidFill>
              </a:rPr>
              <a:t>1</a:t>
            </a:r>
            <a:r>
              <a:rPr lang="fa-IR" b="1" dirty="0" smtClean="0">
                <a:solidFill>
                  <a:srgbClr val="FF0000"/>
                </a:solidFill>
              </a:rPr>
              <a:t>- تنوع همگن </a:t>
            </a:r>
          </a:p>
          <a:p>
            <a:pPr algn="r"/>
            <a:r>
              <a:rPr lang="fa-IR" dirty="0" smtClean="0"/>
              <a:t>مثال شركت والت دیزنی براي خانواده ها محوطه جديدي ساخت با فن اوري پيشرفته . افراد مي توانند در اين مكان به مسابقه هاي الكترونيكی  وبازي هاي مربوط به موتور يا سواري ( شبيه سازي شده ) بپردازند </a:t>
            </a:r>
          </a:p>
          <a:p>
            <a:pPr algn="r"/>
            <a:endParaRPr lang="fa-IR" dirty="0" smtClean="0"/>
          </a:p>
          <a:p>
            <a:pPr algn="r"/>
            <a:r>
              <a:rPr lang="fa-IR" dirty="0" smtClean="0"/>
              <a:t>توليد كاشي كه نور از خودش به محيط اطراف منعكس مي كند . </a:t>
            </a:r>
            <a:endParaRPr lang="fa-IR" dirty="0"/>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77500" lnSpcReduction="20000"/>
          </a:bodyPr>
          <a:lstStyle/>
          <a:p>
            <a:endParaRPr lang="fa-IR" dirty="0" smtClean="0"/>
          </a:p>
          <a:p>
            <a:pPr algn="r"/>
            <a:r>
              <a:rPr lang="en-US" sz="4100" b="1" dirty="0" smtClean="0">
                <a:solidFill>
                  <a:srgbClr val="FF0000"/>
                </a:solidFill>
              </a:rPr>
              <a:t>conglomerate diversification</a:t>
            </a:r>
            <a:r>
              <a:rPr lang="fa-IR" sz="4100" b="1" dirty="0" smtClean="0">
                <a:solidFill>
                  <a:srgbClr val="FF0000"/>
                </a:solidFill>
              </a:rPr>
              <a:t> 2- </a:t>
            </a:r>
            <a:r>
              <a:rPr lang="fa-IR" b="1" dirty="0" smtClean="0">
                <a:solidFill>
                  <a:srgbClr val="FF0000"/>
                </a:solidFill>
              </a:rPr>
              <a:t>تنوع ناهمگون </a:t>
            </a:r>
          </a:p>
          <a:p>
            <a:pPr algn="r"/>
            <a:endParaRPr lang="fa-IR" dirty="0" smtClean="0">
              <a:solidFill>
                <a:srgbClr val="FF0000"/>
              </a:solidFill>
            </a:endParaRPr>
          </a:p>
          <a:p>
            <a:pPr algn="r"/>
            <a:r>
              <a:rPr lang="fa-IR" dirty="0" smtClean="0">
                <a:solidFill>
                  <a:srgbClr val="FF0000"/>
                </a:solidFill>
              </a:rPr>
              <a:t> ارائه محصول و خدمات جديد و غير مرتبط با محصول و خدمات قبلي </a:t>
            </a:r>
          </a:p>
          <a:p>
            <a:pPr algn="r"/>
            <a:endParaRPr lang="fa-IR" dirty="0" smtClean="0">
              <a:solidFill>
                <a:srgbClr val="FF0000"/>
              </a:solidFill>
            </a:endParaRPr>
          </a:p>
          <a:p>
            <a:pPr algn="r"/>
            <a:r>
              <a:rPr lang="fa-IR" dirty="0" smtClean="0">
                <a:solidFill>
                  <a:srgbClr val="006600"/>
                </a:solidFill>
              </a:rPr>
              <a:t>ورود سوني به كار دوربين عكاسي </a:t>
            </a:r>
          </a:p>
          <a:p>
            <a:pPr algn="r"/>
            <a:r>
              <a:rPr lang="fa-IR" dirty="0" smtClean="0"/>
              <a:t>خريد جايگاه سوخت توسط فروشگاه هاي زنجيره ايي /سوپر ماركت ها </a:t>
            </a:r>
          </a:p>
          <a:p>
            <a:pPr algn="r"/>
            <a:r>
              <a:rPr lang="fa-IR" dirty="0" smtClean="0">
                <a:solidFill>
                  <a:srgbClr val="002060"/>
                </a:solidFill>
              </a:rPr>
              <a:t>تعداد هواپيما هاي جنرال موتورز بيش از هواپيماهاي امريكن اير لاينز است . </a:t>
            </a:r>
          </a:p>
          <a:p>
            <a:pPr algn="r"/>
            <a:r>
              <a:rPr lang="fa-IR" dirty="0" smtClean="0">
                <a:solidFill>
                  <a:srgbClr val="002060"/>
                </a:solidFill>
              </a:rPr>
              <a:t>گروه صنعتي بهشهر و توليد انواع محصولات .</a:t>
            </a:r>
            <a:endParaRPr lang="fa-IR" dirty="0">
              <a:solidFill>
                <a:srgbClr val="002060"/>
              </a:solidFill>
            </a:endParaRPr>
          </a:p>
        </p:txBody>
      </p:sp>
      <p:sp>
        <p:nvSpPr>
          <p:cNvPr id="4" name="Title 1"/>
          <p:cNvSpPr>
            <a:spLocks noGrp="1"/>
          </p:cNvSpPr>
          <p:nvPr>
            <p:ph type="title"/>
          </p:nvPr>
        </p:nvSpPr>
        <p:spPr>
          <a:xfrm>
            <a:off x="457200" y="274638"/>
            <a:ext cx="8229600" cy="1109662"/>
          </a:xfrm>
          <a:solidFill>
            <a:srgbClr val="002060"/>
          </a:solidFill>
        </p:spPr>
        <p:txBody>
          <a:bodyPr>
            <a:normAutofit fontScale="90000"/>
          </a:bodyPr>
          <a:lstStyle/>
          <a:p>
            <a:r>
              <a:rPr lang="fa-IR" dirty="0" smtClean="0">
                <a:solidFill>
                  <a:schemeClr val="bg1"/>
                </a:solidFill>
              </a:rPr>
              <a:t>استراتژي تنوع </a:t>
            </a:r>
            <a:r>
              <a:rPr lang="en-US" dirty="0" smtClean="0">
                <a:solidFill>
                  <a:schemeClr val="bg1"/>
                </a:solidFill>
              </a:rPr>
              <a:t>  DIVERSIFICATION STRATEGIES</a:t>
            </a:r>
            <a:endParaRPr lang="fa-IR" dirty="0">
              <a:solidFill>
                <a:schemeClr val="bg1"/>
              </a:solidFill>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23528" y="2132856"/>
            <a:ext cx="8229600" cy="4525963"/>
          </a:xfrm>
        </p:spPr>
        <p:txBody>
          <a:bodyPr>
            <a:normAutofit lnSpcReduction="10000"/>
          </a:bodyPr>
          <a:lstStyle/>
          <a:p>
            <a:pPr algn="r">
              <a:buNone/>
            </a:pPr>
            <a:endParaRPr lang="fa-IR" dirty="0" smtClean="0"/>
          </a:p>
          <a:p>
            <a:pPr algn="ctr">
              <a:buNone/>
            </a:pPr>
            <a:r>
              <a:rPr lang="fa-IR" dirty="0" smtClean="0"/>
              <a:t> </a:t>
            </a:r>
            <a:r>
              <a:rPr lang="fa-IR" sz="3200" b="1" u="sng" dirty="0" smtClean="0"/>
              <a:t>مدیریت </a:t>
            </a:r>
          </a:p>
          <a:p>
            <a:pPr algn="r">
              <a:buNone/>
            </a:pPr>
            <a:r>
              <a:rPr lang="fa-IR" sz="3200" b="1" u="sng" dirty="0" smtClean="0"/>
              <a:t>نقش مدیریت در استفاده کارامد و موثر از منابع موجود در تحقق اهداف عالیه شرکت بر کسی پوشیده نیست چه بسا مدیرانی با منابع محدود موجبات تحولات اساسی در سازمان شده اند و بر ثروت سهامداران افزوده اند و بلعکس مدیرانی موجب اتلاف منابع میگردند </a:t>
            </a:r>
            <a:r>
              <a:rPr lang="fa-IR" sz="3200" b="1" u="sng" dirty="0" smtClean="0">
                <a:solidFill>
                  <a:srgbClr val="FF0000"/>
                </a:solidFill>
              </a:rPr>
              <a:t>اگر نقش اصلی مدیریت را ترسیم نقشه راه در جهت تحقق اهداف استراتژیک سازمان بنامیم در انصورت :</a:t>
            </a:r>
            <a:r>
              <a:rPr lang="fa-IR" sz="3200" b="1" u="sng" dirty="0" smtClean="0"/>
              <a:t>  </a:t>
            </a:r>
            <a:endParaRPr lang="en-US" b="1" u="sng" dirty="0"/>
          </a:p>
        </p:txBody>
      </p:sp>
      <p:sp>
        <p:nvSpPr>
          <p:cNvPr id="4" name="Title 1"/>
          <p:cNvSpPr>
            <a:spLocks noGrp="1"/>
          </p:cNvSpPr>
          <p:nvPr>
            <p:ph type="title"/>
          </p:nvPr>
        </p:nvSpPr>
        <p:spPr>
          <a:xfrm>
            <a:off x="467544" y="260648"/>
            <a:ext cx="8229600" cy="1647056"/>
          </a:xfrm>
          <a:solidFill>
            <a:srgbClr val="FFFF00"/>
          </a:solidFill>
        </p:spPr>
        <p:style>
          <a:lnRef idx="1">
            <a:schemeClr val="accent5"/>
          </a:lnRef>
          <a:fillRef idx="2">
            <a:schemeClr val="accent5"/>
          </a:fillRef>
          <a:effectRef idx="1">
            <a:schemeClr val="accent5"/>
          </a:effectRef>
          <a:fontRef idx="minor">
            <a:schemeClr val="dk1"/>
          </a:fontRef>
        </p:style>
        <p:txBody>
          <a:bodyPr>
            <a:normAutofit fontScale="90000"/>
          </a:bodyPr>
          <a:lstStyle/>
          <a:p>
            <a:pPr algn="ctr"/>
            <a:r>
              <a:rPr lang="fa-IR"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منابع محدود شرکت </a:t>
            </a:r>
            <a:br>
              <a:rPr lang="fa-IR"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br>
            <a:r>
              <a:rPr lang="en-GB"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Limited resources .co</a:t>
            </a:r>
            <a:r>
              <a:rPr lang="en-US"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 </a:t>
            </a:r>
            <a:r>
              <a:rPr lang="en-US" dirty="0" smtClean="0">
                <a:ln w="17780" cmpd="sng">
                  <a:solidFill>
                    <a:srgbClr val="FFFFFF"/>
                  </a:solidFill>
                  <a:prstDash val="solid"/>
                  <a:miter lim="800000"/>
                </a:ln>
                <a:solidFill>
                  <a:srgbClr val="FF0000"/>
                </a:solidFill>
                <a:effectLst>
                  <a:outerShdw blurRad="50800" algn="tl" rotWithShape="0">
                    <a:srgbClr val="000000"/>
                  </a:outerShdw>
                </a:effectLst>
              </a:rPr>
              <a:t>Management</a:t>
            </a:r>
            <a:endParaRPr lang="en-US" dirty="0">
              <a:ln w="17780" cmpd="sng">
                <a:solidFill>
                  <a:srgbClr val="FFFFFF"/>
                </a:solidFill>
                <a:prstDash val="solid"/>
                <a:miter lim="800000"/>
              </a:ln>
              <a:solidFill>
                <a:srgbClr val="FF0000"/>
              </a:solidFill>
              <a:effectLst>
                <a:outerShdw blurRad="50800" algn="tl" rotWithShape="0">
                  <a:srgbClr val="000000"/>
                </a:outerShdw>
              </a:effectLst>
            </a:endParaRPr>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solidFill>
            <a:srgbClr val="FFFF99"/>
          </a:solidFill>
        </p:spPr>
        <p:txBody>
          <a:bodyPr>
            <a:normAutofit/>
          </a:bodyPr>
          <a:lstStyle/>
          <a:p>
            <a:endParaRPr lang="en-US" dirty="0" smtClean="0"/>
          </a:p>
          <a:p>
            <a:pPr algn="r"/>
            <a:r>
              <a:rPr lang="en-US" dirty="0" smtClean="0"/>
              <a:t>HORIZONTAL DIVERSIFICATION</a:t>
            </a:r>
            <a:r>
              <a:rPr lang="fa-IR" dirty="0" smtClean="0"/>
              <a:t> 3- تنوع افقي </a:t>
            </a:r>
          </a:p>
          <a:p>
            <a:pPr>
              <a:buNone/>
            </a:pPr>
            <a:r>
              <a:rPr lang="fa-IR" dirty="0" smtClean="0"/>
              <a:t>  </a:t>
            </a:r>
          </a:p>
          <a:p>
            <a:pPr algn="r">
              <a:buNone/>
            </a:pPr>
            <a:r>
              <a:rPr lang="fa-IR" dirty="0" smtClean="0"/>
              <a:t> ارائه محصولات و خدمات جديد و غير مرتبط به مشتريان خاص </a:t>
            </a:r>
          </a:p>
          <a:p>
            <a:pPr algn="r"/>
            <a:r>
              <a:rPr lang="fa-IR" b="1" dirty="0" smtClean="0">
                <a:solidFill>
                  <a:srgbClr val="002060"/>
                </a:solidFill>
              </a:rPr>
              <a:t>ورود زيراكس به كسب و كار توليد كاغذ </a:t>
            </a:r>
          </a:p>
          <a:p>
            <a:pPr algn="r"/>
            <a:r>
              <a:rPr lang="fa-IR" b="1" dirty="0" smtClean="0">
                <a:solidFill>
                  <a:srgbClr val="FF0000"/>
                </a:solidFill>
              </a:rPr>
              <a:t>ورود پپسي كولا و كوكاكولا به بازار بطري اب </a:t>
            </a:r>
            <a:endParaRPr lang="fa-IR" b="1" dirty="0">
              <a:solidFill>
                <a:srgbClr val="FF0000"/>
              </a:solidFill>
            </a:endParaRPr>
          </a:p>
        </p:txBody>
      </p:sp>
      <p:sp>
        <p:nvSpPr>
          <p:cNvPr id="4" name="Title 1"/>
          <p:cNvSpPr>
            <a:spLocks noGrp="1"/>
          </p:cNvSpPr>
          <p:nvPr>
            <p:ph type="title"/>
          </p:nvPr>
        </p:nvSpPr>
        <p:spPr>
          <a:solidFill>
            <a:srgbClr val="002060"/>
          </a:solidFill>
        </p:spPr>
        <p:txBody>
          <a:bodyPr>
            <a:normAutofit fontScale="90000"/>
          </a:bodyPr>
          <a:lstStyle/>
          <a:p>
            <a:r>
              <a:rPr lang="fa-IR" dirty="0" smtClean="0">
                <a:solidFill>
                  <a:schemeClr val="bg1"/>
                </a:solidFill>
              </a:rPr>
              <a:t>استراتژي تنوع </a:t>
            </a:r>
            <a:r>
              <a:rPr lang="en-US" dirty="0" smtClean="0">
                <a:solidFill>
                  <a:schemeClr val="bg1"/>
                </a:solidFill>
              </a:rPr>
              <a:t>  DIVERSIFICATION STRATEGIES</a:t>
            </a:r>
            <a:endParaRPr lang="fa-IR" dirty="0">
              <a:solidFill>
                <a:schemeClr val="bg1"/>
              </a:solidFill>
            </a:endParaRPr>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3">
            <a:schemeClr val="lt1"/>
          </a:lnRef>
          <a:fillRef idx="1">
            <a:schemeClr val="accent4"/>
          </a:fillRef>
          <a:effectRef idx="1">
            <a:schemeClr val="accent4"/>
          </a:effectRef>
          <a:fontRef idx="minor">
            <a:schemeClr val="lt1"/>
          </a:fontRef>
        </p:style>
        <p:txBody>
          <a:bodyPr>
            <a:normAutofit fontScale="90000"/>
          </a:bodyPr>
          <a:lstStyle/>
          <a:p>
            <a:r>
              <a:rPr lang="fa-IR" dirty="0" smtClean="0"/>
              <a:t>استراتژي تدافعي </a:t>
            </a:r>
            <a:r>
              <a:rPr lang="en-US" dirty="0" smtClean="0"/>
              <a:t>DEFENSIVE STRATEGIES</a:t>
            </a:r>
            <a:endParaRPr lang="fa-IR" dirty="0"/>
          </a:p>
        </p:txBody>
      </p:sp>
      <p:sp>
        <p:nvSpPr>
          <p:cNvPr id="3" name="Content Placeholder 2"/>
          <p:cNvSpPr>
            <a:spLocks noGrp="1"/>
          </p:cNvSpPr>
          <p:nvPr>
            <p:ph idx="1"/>
          </p:nvPr>
        </p:nvSpPr>
        <p:spPr/>
        <p:txBody>
          <a:bodyPr>
            <a:normAutofit fontScale="85000" lnSpcReduction="20000"/>
          </a:bodyPr>
          <a:lstStyle/>
          <a:p>
            <a:endParaRPr lang="fa-IR" dirty="0" smtClean="0"/>
          </a:p>
          <a:p>
            <a:pPr algn="r"/>
            <a:r>
              <a:rPr lang="en-US" sz="4200" u="sng" dirty="0" smtClean="0"/>
              <a:t>RETRENCHMENT</a:t>
            </a:r>
            <a:r>
              <a:rPr lang="fa-IR" sz="4200" u="sng" dirty="0" smtClean="0"/>
              <a:t> 1- كاهش </a:t>
            </a:r>
          </a:p>
          <a:p>
            <a:pPr algn="r"/>
            <a:r>
              <a:rPr lang="fa-IR" dirty="0" smtClean="0"/>
              <a:t>  فعاليت انجام ميشود ولي حجم ان كاهش مي يابد . ظرفيت را کاهش ميدهيم . </a:t>
            </a:r>
          </a:p>
          <a:p>
            <a:pPr algn="r"/>
            <a:r>
              <a:rPr lang="en-US" sz="4200" u="sng" dirty="0" smtClean="0"/>
              <a:t>DIVESTITURE</a:t>
            </a:r>
            <a:r>
              <a:rPr lang="fa-IR" sz="4200" u="sng" dirty="0" smtClean="0"/>
              <a:t> 2- واگذاري</a:t>
            </a:r>
            <a:r>
              <a:rPr lang="en-US" u="sng" dirty="0" smtClean="0"/>
              <a:t>    </a:t>
            </a:r>
          </a:p>
          <a:p>
            <a:pPr algn="r"/>
            <a:r>
              <a:rPr lang="en-US" dirty="0" smtClean="0"/>
              <a:t>    </a:t>
            </a:r>
            <a:r>
              <a:rPr lang="fa-IR" dirty="0" smtClean="0"/>
              <a:t>فروش يك واحد مستقل ياواگذاری بخشي از يك سازمان </a:t>
            </a:r>
          </a:p>
          <a:p>
            <a:pPr algn="r"/>
            <a:r>
              <a:rPr lang="fa-IR" sz="2000" dirty="0" smtClean="0">
                <a:solidFill>
                  <a:srgbClr val="FF0000"/>
                </a:solidFill>
              </a:rPr>
              <a:t>شركت ريتون واحد توليد لوازم خانگي بنام امانا را به مبلغ 750 ميليون دلار به شركت گودمن هولدينگ فروخت . </a:t>
            </a:r>
          </a:p>
          <a:p>
            <a:pPr algn="r">
              <a:buNone/>
            </a:pPr>
            <a:r>
              <a:rPr lang="en-US" sz="3500" u="sng" dirty="0" smtClean="0"/>
              <a:t>LIQUIDATION</a:t>
            </a:r>
            <a:r>
              <a:rPr lang="fa-IR" sz="4800" u="sng" dirty="0" smtClean="0"/>
              <a:t> </a:t>
            </a:r>
            <a:r>
              <a:rPr lang="fa-IR" sz="4400" u="sng" dirty="0" smtClean="0"/>
              <a:t>3</a:t>
            </a:r>
            <a:r>
              <a:rPr lang="fa-IR" sz="4800" u="sng" dirty="0" smtClean="0"/>
              <a:t>- انحلال </a:t>
            </a:r>
          </a:p>
          <a:p>
            <a:pPr algn="r"/>
            <a:r>
              <a:rPr lang="fa-IR" sz="4800" dirty="0" smtClean="0"/>
              <a:t> </a:t>
            </a:r>
            <a:r>
              <a:rPr lang="fa-IR" sz="3500" dirty="0" smtClean="0"/>
              <a:t>فروش كليه دارايي هاي شركت </a:t>
            </a:r>
            <a:r>
              <a:rPr lang="fa-IR" sz="4800" dirty="0" smtClean="0"/>
              <a:t>.</a:t>
            </a:r>
          </a:p>
          <a:p>
            <a:endParaRPr lang="en-US" dirty="0" smtClean="0"/>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rgbClr val="00FFCC"/>
          </a:solidFill>
        </p:spPr>
        <p:txBody>
          <a:bodyPr/>
          <a:lstStyle/>
          <a:p>
            <a:r>
              <a:rPr lang="fa-IR" dirty="0" smtClean="0"/>
              <a:t>استراتژيها  در يك نگاه کلان </a:t>
            </a:r>
            <a:endParaRPr lang="fa-IR" dirty="0"/>
          </a:p>
        </p:txBody>
      </p:sp>
      <p:sp>
        <p:nvSpPr>
          <p:cNvPr id="3" name="Content Placeholder 2"/>
          <p:cNvSpPr>
            <a:spLocks noGrp="1"/>
          </p:cNvSpPr>
          <p:nvPr>
            <p:ph idx="1"/>
          </p:nvPr>
        </p:nvSpPr>
        <p:spPr>
          <a:xfrm>
            <a:off x="171450" y="1784350"/>
            <a:ext cx="8540750" cy="4525963"/>
          </a:xfrm>
          <a:solidFill>
            <a:srgbClr val="FFFF99"/>
          </a:solidFill>
        </p:spPr>
        <p:txBody>
          <a:bodyPr/>
          <a:lstStyle/>
          <a:p>
            <a:pPr algn="r">
              <a:buNone/>
            </a:pPr>
            <a:r>
              <a:rPr lang="fa-IR" i="1" u="sng" dirty="0" smtClean="0"/>
              <a:t>                         انواع استراتژي ها</a:t>
            </a:r>
          </a:p>
          <a:p>
            <a:pPr algn="r">
              <a:buNone/>
            </a:pPr>
            <a:r>
              <a:rPr lang="fa-IR" u="sng" dirty="0" smtClean="0"/>
              <a:t>   يكپارچه</a:t>
            </a:r>
            <a:r>
              <a:rPr lang="fa-IR" dirty="0" smtClean="0"/>
              <a:t>        </a:t>
            </a:r>
            <a:r>
              <a:rPr lang="fa-IR" u="sng" dirty="0" smtClean="0"/>
              <a:t>تمركز</a:t>
            </a:r>
            <a:r>
              <a:rPr lang="fa-IR" dirty="0" smtClean="0"/>
              <a:t>        </a:t>
            </a:r>
            <a:r>
              <a:rPr lang="fa-IR" u="sng" dirty="0" smtClean="0"/>
              <a:t>تنوع </a:t>
            </a:r>
            <a:r>
              <a:rPr lang="fa-IR" dirty="0" smtClean="0"/>
              <a:t>          </a:t>
            </a:r>
            <a:r>
              <a:rPr lang="fa-IR" u="sng" dirty="0" smtClean="0"/>
              <a:t>تدافعي       </a:t>
            </a:r>
            <a:r>
              <a:rPr lang="fa-IR" dirty="0" smtClean="0"/>
              <a:t> </a:t>
            </a:r>
            <a:r>
              <a:rPr lang="fa-IR" u="sng" dirty="0" smtClean="0"/>
              <a:t>    </a:t>
            </a:r>
            <a:r>
              <a:rPr lang="fa-IR" dirty="0" smtClean="0"/>
              <a:t>  </a:t>
            </a:r>
            <a:endParaRPr lang="fa-IR" dirty="0"/>
          </a:p>
        </p:txBody>
      </p:sp>
      <p:sp>
        <p:nvSpPr>
          <p:cNvPr id="4" name="Rectangle 3"/>
          <p:cNvSpPr/>
          <p:nvPr/>
        </p:nvSpPr>
        <p:spPr>
          <a:xfrm>
            <a:off x="7061200" y="3473450"/>
            <a:ext cx="1422400" cy="444500"/>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dirty="0" smtClean="0"/>
              <a:t>روبه جلو </a:t>
            </a:r>
            <a:endParaRPr lang="fa-IR" dirty="0"/>
          </a:p>
        </p:txBody>
      </p:sp>
      <p:sp>
        <p:nvSpPr>
          <p:cNvPr id="5" name="Rectangle 4"/>
          <p:cNvSpPr/>
          <p:nvPr/>
        </p:nvSpPr>
        <p:spPr>
          <a:xfrm>
            <a:off x="7061200" y="5162550"/>
            <a:ext cx="1422400" cy="444500"/>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dirty="0" smtClean="0"/>
              <a:t>افقي </a:t>
            </a:r>
            <a:endParaRPr lang="fa-IR" dirty="0"/>
          </a:p>
        </p:txBody>
      </p:sp>
      <p:sp>
        <p:nvSpPr>
          <p:cNvPr id="6" name="Rectangle 5"/>
          <p:cNvSpPr/>
          <p:nvPr/>
        </p:nvSpPr>
        <p:spPr>
          <a:xfrm>
            <a:off x="7061200" y="4318000"/>
            <a:ext cx="1422400" cy="444500"/>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dirty="0" smtClean="0"/>
              <a:t>روبه عقب </a:t>
            </a:r>
            <a:endParaRPr lang="fa-IR" dirty="0"/>
          </a:p>
        </p:txBody>
      </p:sp>
      <p:sp>
        <p:nvSpPr>
          <p:cNvPr id="7" name="Down Arrow 6"/>
          <p:cNvSpPr/>
          <p:nvPr/>
        </p:nvSpPr>
        <p:spPr>
          <a:xfrm>
            <a:off x="7727950" y="2851150"/>
            <a:ext cx="177800" cy="57785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 name="Rectangle 8"/>
          <p:cNvSpPr/>
          <p:nvPr/>
        </p:nvSpPr>
        <p:spPr>
          <a:xfrm>
            <a:off x="5194300" y="4318000"/>
            <a:ext cx="1377950" cy="4445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dirty="0" smtClean="0"/>
              <a:t>توسعه محصول</a:t>
            </a:r>
            <a:endParaRPr lang="fa-IR" dirty="0"/>
          </a:p>
        </p:txBody>
      </p:sp>
      <p:sp>
        <p:nvSpPr>
          <p:cNvPr id="10" name="Rectangle 9"/>
          <p:cNvSpPr/>
          <p:nvPr/>
        </p:nvSpPr>
        <p:spPr>
          <a:xfrm>
            <a:off x="5149850" y="5162550"/>
            <a:ext cx="1377950" cy="5778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dirty="0" smtClean="0"/>
              <a:t>رسوخ در بازار </a:t>
            </a:r>
            <a:endParaRPr lang="fa-IR" dirty="0"/>
          </a:p>
        </p:txBody>
      </p:sp>
      <p:sp>
        <p:nvSpPr>
          <p:cNvPr id="11" name="Rectangle 10"/>
          <p:cNvSpPr/>
          <p:nvPr/>
        </p:nvSpPr>
        <p:spPr>
          <a:xfrm>
            <a:off x="5149850" y="3473450"/>
            <a:ext cx="1377950" cy="4445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dirty="0" smtClean="0"/>
              <a:t>توسعه بازار</a:t>
            </a:r>
            <a:endParaRPr lang="fa-IR" dirty="0"/>
          </a:p>
        </p:txBody>
      </p:sp>
      <p:sp>
        <p:nvSpPr>
          <p:cNvPr id="12" name="Down Arrow 11"/>
          <p:cNvSpPr/>
          <p:nvPr/>
        </p:nvSpPr>
        <p:spPr>
          <a:xfrm>
            <a:off x="5727700" y="2940050"/>
            <a:ext cx="133350" cy="48895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3" name="Rectangle 12"/>
          <p:cNvSpPr/>
          <p:nvPr/>
        </p:nvSpPr>
        <p:spPr>
          <a:xfrm>
            <a:off x="3238500" y="3473450"/>
            <a:ext cx="1466850" cy="400050"/>
          </a:xfrm>
          <a:prstGeom prst="rect">
            <a:avLst/>
          </a:prstGeom>
          <a:solidFill>
            <a:srgbClr val="00660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dirty="0" smtClean="0"/>
              <a:t>همگون</a:t>
            </a:r>
            <a:endParaRPr lang="fa-IR" dirty="0"/>
          </a:p>
        </p:txBody>
      </p:sp>
      <p:sp>
        <p:nvSpPr>
          <p:cNvPr id="14" name="Rectangle 13"/>
          <p:cNvSpPr/>
          <p:nvPr/>
        </p:nvSpPr>
        <p:spPr>
          <a:xfrm>
            <a:off x="3282950" y="4318000"/>
            <a:ext cx="1466850" cy="400050"/>
          </a:xfrm>
          <a:prstGeom prst="rect">
            <a:avLst/>
          </a:prstGeom>
          <a:solidFill>
            <a:srgbClr val="00660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dirty="0" smtClean="0"/>
              <a:t>ناهمگون</a:t>
            </a:r>
            <a:endParaRPr lang="fa-IR" dirty="0"/>
          </a:p>
        </p:txBody>
      </p:sp>
      <p:sp>
        <p:nvSpPr>
          <p:cNvPr id="15" name="Rectangle 14"/>
          <p:cNvSpPr/>
          <p:nvPr/>
        </p:nvSpPr>
        <p:spPr>
          <a:xfrm>
            <a:off x="3282950" y="5251450"/>
            <a:ext cx="1466850" cy="400050"/>
          </a:xfrm>
          <a:prstGeom prst="rect">
            <a:avLst/>
          </a:prstGeom>
          <a:solidFill>
            <a:srgbClr val="00660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dirty="0" smtClean="0"/>
              <a:t>افقي </a:t>
            </a:r>
            <a:endParaRPr lang="fa-IR" dirty="0"/>
          </a:p>
        </p:txBody>
      </p:sp>
      <p:sp>
        <p:nvSpPr>
          <p:cNvPr id="16" name="Down Arrow 15"/>
          <p:cNvSpPr/>
          <p:nvPr/>
        </p:nvSpPr>
        <p:spPr>
          <a:xfrm>
            <a:off x="3994150" y="2940050"/>
            <a:ext cx="177800" cy="48895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7" name="Rectangle 16"/>
          <p:cNvSpPr/>
          <p:nvPr/>
        </p:nvSpPr>
        <p:spPr>
          <a:xfrm>
            <a:off x="1327150" y="3429000"/>
            <a:ext cx="1422400" cy="4000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dirty="0" smtClean="0"/>
              <a:t>كاهش</a:t>
            </a:r>
            <a:endParaRPr lang="fa-IR" dirty="0"/>
          </a:p>
        </p:txBody>
      </p:sp>
      <p:sp>
        <p:nvSpPr>
          <p:cNvPr id="18" name="Rectangle 17"/>
          <p:cNvSpPr/>
          <p:nvPr/>
        </p:nvSpPr>
        <p:spPr>
          <a:xfrm>
            <a:off x="1238250" y="4318000"/>
            <a:ext cx="1466850" cy="4000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dirty="0" smtClean="0"/>
              <a:t>واگذاري</a:t>
            </a:r>
            <a:endParaRPr lang="fa-IR" dirty="0"/>
          </a:p>
        </p:txBody>
      </p:sp>
      <p:sp>
        <p:nvSpPr>
          <p:cNvPr id="19" name="Rectangle 18"/>
          <p:cNvSpPr/>
          <p:nvPr/>
        </p:nvSpPr>
        <p:spPr>
          <a:xfrm>
            <a:off x="1238250" y="5295900"/>
            <a:ext cx="1466850" cy="4000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dirty="0" smtClean="0"/>
              <a:t>انحلال</a:t>
            </a:r>
            <a:endParaRPr lang="fa-IR" dirty="0"/>
          </a:p>
        </p:txBody>
      </p:sp>
      <p:sp>
        <p:nvSpPr>
          <p:cNvPr id="20" name="Down Arrow 19"/>
          <p:cNvSpPr/>
          <p:nvPr/>
        </p:nvSpPr>
        <p:spPr>
          <a:xfrm>
            <a:off x="2127250" y="2895600"/>
            <a:ext cx="177800" cy="48895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2" name="Right Brace 21"/>
          <p:cNvSpPr/>
          <p:nvPr/>
        </p:nvSpPr>
        <p:spPr>
          <a:xfrm>
            <a:off x="4705350" y="3651250"/>
            <a:ext cx="311150" cy="1911350"/>
          </a:xfrm>
          <a:prstGeom prst="rightBrace">
            <a:avLst/>
          </a:prstGeom>
        </p:spPr>
        <p:style>
          <a:lnRef idx="1">
            <a:schemeClr val="accent1"/>
          </a:lnRef>
          <a:fillRef idx="0">
            <a:schemeClr val="accent1"/>
          </a:fillRef>
          <a:effectRef idx="0">
            <a:schemeClr val="accent1"/>
          </a:effectRef>
          <a:fontRef idx="minor">
            <a:schemeClr val="tx1"/>
          </a:fontRef>
        </p:style>
        <p:txBody>
          <a:bodyPr rtlCol="1" anchor="ctr"/>
          <a:lstStyle/>
          <a:p>
            <a:pPr algn="ctr"/>
            <a:endParaRPr lang="fa-IR"/>
          </a:p>
        </p:txBody>
      </p:sp>
      <p:sp>
        <p:nvSpPr>
          <p:cNvPr id="23" name="Right Brace 22"/>
          <p:cNvSpPr/>
          <p:nvPr/>
        </p:nvSpPr>
        <p:spPr>
          <a:xfrm>
            <a:off x="6527800" y="3651250"/>
            <a:ext cx="355600" cy="2000250"/>
          </a:xfrm>
          <a:prstGeom prst="rightBrace">
            <a:avLst/>
          </a:prstGeom>
        </p:spPr>
        <p:style>
          <a:lnRef idx="1">
            <a:schemeClr val="accent1"/>
          </a:lnRef>
          <a:fillRef idx="0">
            <a:schemeClr val="accent1"/>
          </a:fillRef>
          <a:effectRef idx="0">
            <a:schemeClr val="accent1"/>
          </a:effectRef>
          <a:fontRef idx="minor">
            <a:schemeClr val="tx1"/>
          </a:fontRef>
        </p:style>
        <p:txBody>
          <a:bodyPr rtlCol="1" anchor="ctr"/>
          <a:lstStyle/>
          <a:p>
            <a:pPr algn="ctr"/>
            <a:endParaRPr lang="fa-IR"/>
          </a:p>
        </p:txBody>
      </p:sp>
      <p:sp>
        <p:nvSpPr>
          <p:cNvPr id="24" name="Right Brace 23"/>
          <p:cNvSpPr/>
          <p:nvPr/>
        </p:nvSpPr>
        <p:spPr>
          <a:xfrm>
            <a:off x="8528050" y="3651250"/>
            <a:ext cx="177800" cy="1866900"/>
          </a:xfrm>
          <a:prstGeom prst="rightBrace">
            <a:avLst/>
          </a:prstGeom>
        </p:spPr>
        <p:style>
          <a:lnRef idx="1">
            <a:schemeClr val="accent1"/>
          </a:lnRef>
          <a:fillRef idx="0">
            <a:schemeClr val="accent1"/>
          </a:fillRef>
          <a:effectRef idx="0">
            <a:schemeClr val="accent1"/>
          </a:effectRef>
          <a:fontRef idx="minor">
            <a:schemeClr val="tx1"/>
          </a:fontRef>
        </p:style>
        <p:txBody>
          <a:bodyPr rtlCol="1" anchor="ctr"/>
          <a:lstStyle/>
          <a:p>
            <a:pPr algn="ctr"/>
            <a:endParaRPr lang="fa-IR"/>
          </a:p>
        </p:txBody>
      </p:sp>
      <p:sp>
        <p:nvSpPr>
          <p:cNvPr id="25" name="Right Brace 24"/>
          <p:cNvSpPr/>
          <p:nvPr/>
        </p:nvSpPr>
        <p:spPr>
          <a:xfrm>
            <a:off x="2749550" y="3606800"/>
            <a:ext cx="266700" cy="2000250"/>
          </a:xfrm>
          <a:prstGeom prst="rightBrace">
            <a:avLst/>
          </a:prstGeom>
        </p:spPr>
        <p:style>
          <a:lnRef idx="1">
            <a:schemeClr val="accent1"/>
          </a:lnRef>
          <a:fillRef idx="0">
            <a:schemeClr val="accent1"/>
          </a:fillRef>
          <a:effectRef idx="0">
            <a:schemeClr val="accent1"/>
          </a:effectRef>
          <a:fontRef idx="minor">
            <a:schemeClr val="tx1"/>
          </a:fontRef>
        </p:style>
        <p:txBody>
          <a:bodyPr rtlCol="1" anchor="ctr"/>
          <a:lstStyle/>
          <a:p>
            <a:pPr algn="ctr"/>
            <a:endParaRPr lang="fa-IR"/>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09662"/>
          </a:xfrm>
          <a:blipFill>
            <a:blip r:embed="rId2" cstate="print"/>
            <a:stretch>
              <a:fillRect/>
            </a:stretch>
          </a:blipFill>
        </p:spPr>
        <p:txBody>
          <a:bodyPr>
            <a:normAutofit/>
          </a:bodyPr>
          <a:lstStyle/>
          <a:p>
            <a:r>
              <a:rPr lang="fa-IR" sz="5400" i="1" dirty="0" smtClean="0">
                <a:solidFill>
                  <a:srgbClr val="FF0000"/>
                </a:solidFill>
              </a:rPr>
              <a:t>استراتژي عمومي پورتر </a:t>
            </a:r>
            <a:endParaRPr lang="fa-IR" sz="5400" i="1" dirty="0">
              <a:solidFill>
                <a:srgbClr val="FF0000"/>
              </a:solidFill>
            </a:endParaRPr>
          </a:p>
        </p:txBody>
      </p:sp>
      <p:sp>
        <p:nvSpPr>
          <p:cNvPr id="3" name="Content Placeholder 2"/>
          <p:cNvSpPr>
            <a:spLocks noGrp="1"/>
          </p:cNvSpPr>
          <p:nvPr>
            <p:ph idx="1"/>
          </p:nvPr>
        </p:nvSpPr>
        <p:spPr/>
        <p:txBody>
          <a:bodyPr/>
          <a:lstStyle/>
          <a:p>
            <a:endParaRPr lang="fa-IR" dirty="0" smtClean="0"/>
          </a:p>
          <a:p>
            <a:pPr algn="r"/>
            <a:r>
              <a:rPr lang="en-US" dirty="0" smtClean="0"/>
              <a:t>COST LEADERSHIP</a:t>
            </a:r>
            <a:r>
              <a:rPr lang="fa-IR" dirty="0" smtClean="0"/>
              <a:t> رهبري هزينه</a:t>
            </a:r>
            <a:r>
              <a:rPr lang="en-US" dirty="0" smtClean="0"/>
              <a:t>    </a:t>
            </a:r>
          </a:p>
          <a:p>
            <a:pPr algn="r"/>
            <a:r>
              <a:rPr lang="en-US" dirty="0" smtClean="0"/>
              <a:t>DIFFERENTIATION</a:t>
            </a:r>
            <a:r>
              <a:rPr lang="fa-IR" dirty="0" smtClean="0"/>
              <a:t> تمايز </a:t>
            </a:r>
            <a:endParaRPr lang="en-US" dirty="0" smtClean="0"/>
          </a:p>
          <a:p>
            <a:pPr algn="r"/>
            <a:r>
              <a:rPr lang="en-US" dirty="0" smtClean="0"/>
              <a:t>NICHE</a:t>
            </a:r>
            <a:r>
              <a:rPr lang="fa-IR" dirty="0" smtClean="0"/>
              <a:t> تمركز</a:t>
            </a:r>
            <a:endParaRPr lang="en-US" dirty="0" smtClean="0"/>
          </a:p>
          <a:p>
            <a:endParaRPr lang="fa-IR" dirty="0"/>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style>
          <a:lnRef idx="1">
            <a:schemeClr val="accent6"/>
          </a:lnRef>
          <a:fillRef idx="2">
            <a:schemeClr val="accent6"/>
          </a:fillRef>
          <a:effectRef idx="1">
            <a:schemeClr val="accent6"/>
          </a:effectRef>
          <a:fontRef idx="minor">
            <a:schemeClr val="dk1"/>
          </a:fontRef>
        </p:style>
        <p:txBody>
          <a:bodyPr/>
          <a:lstStyle/>
          <a:p>
            <a:endParaRPr lang="fa-IR" dirty="0" smtClean="0"/>
          </a:p>
          <a:p>
            <a:pPr algn="r"/>
            <a:r>
              <a:rPr lang="fa-IR" dirty="0" smtClean="0"/>
              <a:t>رهبري هزينه : تعريف و مثال </a:t>
            </a:r>
          </a:p>
          <a:p>
            <a:pPr algn="r"/>
            <a:endParaRPr lang="fa-IR" dirty="0" smtClean="0"/>
          </a:p>
          <a:p>
            <a:pPr algn="r"/>
            <a:r>
              <a:rPr lang="fa-IR" dirty="0" smtClean="0"/>
              <a:t>  ارائه محصولاتي با قيمت پائين تر از شركت هاي رقيب و كسب سهم بازار بيشتر و از بازار خارج كردن رقبا با بالابردن فروش </a:t>
            </a:r>
            <a:endParaRPr lang="fa-IR" dirty="0"/>
          </a:p>
        </p:txBody>
      </p:sp>
      <p:sp>
        <p:nvSpPr>
          <p:cNvPr id="4" name="Title 1"/>
          <p:cNvSpPr>
            <a:spLocks noGrp="1"/>
          </p:cNvSpPr>
          <p:nvPr>
            <p:ph type="title"/>
          </p:nvPr>
        </p:nvSpPr>
        <p:spPr>
          <a:xfrm>
            <a:off x="457200" y="273050"/>
            <a:ext cx="8229600" cy="1111250"/>
          </a:xfrm>
          <a:blipFill>
            <a:blip r:embed="rId2" cstate="print"/>
            <a:stretch>
              <a:fillRect/>
            </a:stretch>
          </a:blipFill>
        </p:spPr>
        <p:txBody>
          <a:bodyPr>
            <a:normAutofit/>
          </a:bodyPr>
          <a:lstStyle/>
          <a:p>
            <a:r>
              <a:rPr lang="fa-IR" sz="5400" i="1" dirty="0" smtClean="0">
                <a:solidFill>
                  <a:srgbClr val="FF0000"/>
                </a:solidFill>
              </a:rPr>
              <a:t>استراتژي عمومي پورتر </a:t>
            </a:r>
            <a:endParaRPr lang="fa-IR" sz="5400" i="1" dirty="0">
              <a:solidFill>
                <a:srgbClr val="FF0000"/>
              </a:solidFill>
            </a:endParaRPr>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style>
          <a:lnRef idx="1">
            <a:schemeClr val="accent3"/>
          </a:lnRef>
          <a:fillRef idx="3">
            <a:schemeClr val="accent3"/>
          </a:fillRef>
          <a:effectRef idx="2">
            <a:schemeClr val="accent3"/>
          </a:effectRef>
          <a:fontRef idx="minor">
            <a:schemeClr val="lt1"/>
          </a:fontRef>
        </p:style>
        <p:txBody>
          <a:bodyPr/>
          <a:lstStyle/>
          <a:p>
            <a:endParaRPr lang="fa-IR" dirty="0" smtClean="0"/>
          </a:p>
          <a:p>
            <a:pPr algn="r"/>
            <a:r>
              <a:rPr lang="en-US" sz="4400" dirty="0" smtClean="0"/>
              <a:t>DIFFERENTIATION</a:t>
            </a:r>
            <a:r>
              <a:rPr lang="fa-IR" sz="4400" dirty="0" smtClean="0"/>
              <a:t> تمايز </a:t>
            </a:r>
          </a:p>
          <a:p>
            <a:endParaRPr lang="fa-IR" dirty="0" smtClean="0"/>
          </a:p>
          <a:p>
            <a:pPr algn="r"/>
            <a:r>
              <a:rPr lang="fa-IR" dirty="0" smtClean="0"/>
              <a:t>ارائه محصولات و خدمات متمايز و منحصر بفرد بطوريكه مشتريان حساسيت روي قيمت نشان نمي دهند </a:t>
            </a:r>
            <a:endParaRPr lang="fa-IR" dirty="0"/>
          </a:p>
        </p:txBody>
      </p:sp>
      <p:sp>
        <p:nvSpPr>
          <p:cNvPr id="4" name="Title 1"/>
          <p:cNvSpPr>
            <a:spLocks noGrp="1"/>
          </p:cNvSpPr>
          <p:nvPr>
            <p:ph type="title"/>
          </p:nvPr>
        </p:nvSpPr>
        <p:spPr>
          <a:xfrm>
            <a:off x="457200" y="274638"/>
            <a:ext cx="8229600" cy="1154112"/>
          </a:xfrm>
          <a:blipFill>
            <a:blip r:embed="rId2" cstate="print"/>
            <a:stretch>
              <a:fillRect/>
            </a:stretch>
          </a:blipFill>
        </p:spPr>
        <p:txBody>
          <a:bodyPr>
            <a:normAutofit/>
          </a:bodyPr>
          <a:lstStyle/>
          <a:p>
            <a:r>
              <a:rPr lang="fa-IR" sz="5400" i="1" dirty="0" smtClean="0">
                <a:solidFill>
                  <a:schemeClr val="bg1"/>
                </a:solidFill>
              </a:rPr>
              <a:t>استراتژي عمومي پورتر </a:t>
            </a:r>
            <a:endParaRPr lang="fa-IR" sz="5400" i="1" dirty="0">
              <a:solidFill>
                <a:schemeClr val="bg1"/>
              </a:solidFill>
            </a:endParaRPr>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style>
          <a:lnRef idx="0">
            <a:schemeClr val="accent1"/>
          </a:lnRef>
          <a:fillRef idx="3">
            <a:schemeClr val="accent1"/>
          </a:fillRef>
          <a:effectRef idx="3">
            <a:schemeClr val="accent1"/>
          </a:effectRef>
          <a:fontRef idx="minor">
            <a:schemeClr val="lt1"/>
          </a:fontRef>
        </p:style>
        <p:txBody>
          <a:bodyPr>
            <a:normAutofit fontScale="92500" lnSpcReduction="10000"/>
          </a:bodyPr>
          <a:lstStyle/>
          <a:p>
            <a:endParaRPr lang="fa-IR" dirty="0" smtClean="0"/>
          </a:p>
          <a:p>
            <a:pPr algn="r"/>
            <a:r>
              <a:rPr lang="en-US" sz="3900" dirty="0" smtClean="0"/>
              <a:t>NICHE</a:t>
            </a:r>
            <a:r>
              <a:rPr lang="fa-IR" sz="3900" dirty="0" smtClean="0"/>
              <a:t> تمركز</a:t>
            </a:r>
          </a:p>
          <a:p>
            <a:pPr algn="r"/>
            <a:endParaRPr lang="fa-IR" dirty="0" smtClean="0"/>
          </a:p>
          <a:p>
            <a:pPr algn="r"/>
            <a:r>
              <a:rPr lang="fa-IR" dirty="0" smtClean="0"/>
              <a:t>متمركز نمودن توجه بر محصولات و خدمات خاص براي تامين نيازگروه هاي كوچك از مصرف كنندگان </a:t>
            </a:r>
          </a:p>
          <a:p>
            <a:pPr algn="r"/>
            <a:endParaRPr lang="fa-IR" dirty="0" smtClean="0"/>
          </a:p>
          <a:p>
            <a:pPr algn="r"/>
            <a:r>
              <a:rPr lang="fa-IR" dirty="0" smtClean="0"/>
              <a:t>تهيه كاشي ( ساخت ايتاليا ) با وجود توليد مشابه ان براي كساني كه مايل هستند مبالغ زياد بپردازند و از مارك خارجي استفاده كنند . </a:t>
            </a:r>
            <a:endParaRPr lang="fa-IR" dirty="0"/>
          </a:p>
        </p:txBody>
      </p:sp>
      <p:sp>
        <p:nvSpPr>
          <p:cNvPr id="4" name="Title 1"/>
          <p:cNvSpPr>
            <a:spLocks noGrp="1"/>
          </p:cNvSpPr>
          <p:nvPr>
            <p:ph type="title"/>
          </p:nvPr>
        </p:nvSpPr>
        <p:spPr>
          <a:blipFill>
            <a:blip r:embed="rId2" cstate="print"/>
            <a:stretch>
              <a:fillRect/>
            </a:stretch>
          </a:blipFill>
        </p:spPr>
        <p:txBody>
          <a:bodyPr>
            <a:normAutofit/>
          </a:bodyPr>
          <a:lstStyle/>
          <a:p>
            <a:r>
              <a:rPr lang="fa-IR" sz="5400" i="1" dirty="0" smtClean="0">
                <a:solidFill>
                  <a:schemeClr val="bg1"/>
                </a:solidFill>
              </a:rPr>
              <a:t>استراتژي عمومي پورتر </a:t>
            </a:r>
            <a:endParaRPr lang="fa-IR" sz="5400" i="1" dirty="0">
              <a:solidFill>
                <a:schemeClr val="bg1"/>
              </a:solidFill>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916832"/>
            <a:ext cx="8229600" cy="4090459"/>
          </a:xfrm>
        </p:spPr>
        <p:txBody>
          <a:bodyPr/>
          <a:lstStyle/>
          <a:p>
            <a:pPr algn="r"/>
            <a:endParaRPr lang="fa-IR" dirty="0" smtClean="0"/>
          </a:p>
          <a:p>
            <a:pPr algn="r">
              <a:buNone/>
            </a:pPr>
            <a:r>
              <a:rPr lang="fa-IR" dirty="0" smtClean="0"/>
              <a:t>جهت تحقق اهداف استراتژیک نیاز به :</a:t>
            </a:r>
          </a:p>
          <a:p>
            <a:pPr algn="r">
              <a:buNone/>
            </a:pPr>
            <a:endParaRPr lang="en-US" dirty="0"/>
          </a:p>
        </p:txBody>
      </p:sp>
      <p:sp>
        <p:nvSpPr>
          <p:cNvPr id="4" name="Title 1"/>
          <p:cNvSpPr>
            <a:spLocks noGrp="1"/>
          </p:cNvSpPr>
          <p:nvPr>
            <p:ph type="title"/>
          </p:nvPr>
        </p:nvSpPr>
        <p:spPr>
          <a:xfrm>
            <a:off x="467544" y="260648"/>
            <a:ext cx="8229600" cy="1575048"/>
          </a:xfrm>
          <a:solidFill>
            <a:srgbClr val="FFFF00"/>
          </a:solidFill>
        </p:spPr>
        <p:style>
          <a:lnRef idx="1">
            <a:schemeClr val="accent5"/>
          </a:lnRef>
          <a:fillRef idx="2">
            <a:schemeClr val="accent5"/>
          </a:fillRef>
          <a:effectRef idx="1">
            <a:schemeClr val="accent5"/>
          </a:effectRef>
          <a:fontRef idx="minor">
            <a:schemeClr val="dk1"/>
          </a:fontRef>
        </p:style>
        <p:txBody>
          <a:bodyPr>
            <a:normAutofit/>
          </a:bodyPr>
          <a:lstStyle/>
          <a:p>
            <a:pPr algn="ctr"/>
            <a:r>
              <a:rPr lang="fa-IR"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منابع محدود شرکت </a:t>
            </a:r>
            <a:r>
              <a:rPr lang="fa-IR" sz="360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a:r>
            <a:br>
              <a:rPr lang="fa-IR" sz="360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br>
            <a:r>
              <a:rPr lang="en-GB" sz="360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Limited resources .co</a:t>
            </a:r>
            <a:r>
              <a:rPr lang="en-US" sz="360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 </a:t>
            </a:r>
            <a:r>
              <a:rPr lang="en-US" sz="3600" dirty="0" smtClean="0">
                <a:ln w="17780" cmpd="sng">
                  <a:solidFill>
                    <a:srgbClr val="FFFFFF"/>
                  </a:solidFill>
                  <a:prstDash val="solid"/>
                  <a:miter lim="800000"/>
                </a:ln>
                <a:solidFill>
                  <a:srgbClr val="FF0000"/>
                </a:solidFill>
                <a:effectLst>
                  <a:outerShdw blurRad="50800" algn="tl" rotWithShape="0">
                    <a:srgbClr val="000000"/>
                  </a:outerShdw>
                </a:effectLst>
              </a:rPr>
              <a:t>Management</a:t>
            </a:r>
            <a:endParaRPr lang="en-US" dirty="0">
              <a:ln w="17780" cmpd="sng">
                <a:solidFill>
                  <a:srgbClr val="FFFFFF"/>
                </a:solidFill>
                <a:prstDash val="solid"/>
                <a:miter lim="800000"/>
              </a:ln>
              <a:solidFill>
                <a:srgbClr val="FF0000"/>
              </a:solidFill>
              <a:effectLst>
                <a:outerShdw blurRad="50800" algn="tl" rotWithShape="0">
                  <a:srgbClr val="000000"/>
                </a:outerShdw>
              </a:effectLst>
            </a:endParaRPr>
          </a:p>
        </p:txBody>
      </p:sp>
      <p:graphicFrame>
        <p:nvGraphicFramePr>
          <p:cNvPr id="5" name="Diagram 4"/>
          <p:cNvGraphicFramePr/>
          <p:nvPr/>
        </p:nvGraphicFramePr>
        <p:xfrm>
          <a:off x="1475656" y="2996952"/>
          <a:ext cx="6096000" cy="316835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67544" y="1340768"/>
            <a:ext cx="8229600" cy="4525963"/>
          </a:xfrm>
        </p:spPr>
        <p:txBody>
          <a:bodyPr>
            <a:normAutofit fontScale="77500" lnSpcReduction="20000"/>
          </a:bodyPr>
          <a:lstStyle/>
          <a:p>
            <a:pPr algn="r">
              <a:buNone/>
            </a:pPr>
            <a:r>
              <a:rPr lang="en-GB" dirty="0" smtClean="0"/>
              <a:t>     </a:t>
            </a:r>
            <a:endParaRPr lang="fa-IR" dirty="0" smtClean="0"/>
          </a:p>
          <a:p>
            <a:pPr>
              <a:buNone/>
            </a:pPr>
            <a:r>
              <a:rPr lang="en-GB" dirty="0" smtClean="0"/>
              <a:t>Planning -    </a:t>
            </a:r>
            <a:r>
              <a:rPr lang="fa-IR" dirty="0" smtClean="0"/>
              <a:t>برنامه ریزی </a:t>
            </a:r>
          </a:p>
          <a:p>
            <a:pPr algn="r">
              <a:buNone/>
            </a:pPr>
            <a:r>
              <a:rPr lang="fa-IR" b="1" dirty="0" smtClean="0"/>
              <a:t>برنامه مجموعه ایی از فعالیت ها میباشد که در جهت تحقق اهداف شرکت بر اساس اولویت بندی تهیه و تدوین میگردد اگر این فعالیت </a:t>
            </a:r>
          </a:p>
          <a:p>
            <a:pPr algn="r">
              <a:buNone/>
            </a:pPr>
            <a:r>
              <a:rPr lang="fa-IR" b="1" dirty="0" smtClean="0"/>
              <a:t>ها در عامل پول بیان شود </a:t>
            </a:r>
            <a:r>
              <a:rPr lang="fa-IR" b="1" dirty="0" smtClean="0">
                <a:solidFill>
                  <a:srgbClr val="FF0000"/>
                </a:solidFill>
              </a:rPr>
              <a:t>بودجه</a:t>
            </a:r>
            <a:r>
              <a:rPr lang="fa-IR" b="1" dirty="0" smtClean="0"/>
              <a:t> سازمان خواهیم رسید</a:t>
            </a:r>
            <a:r>
              <a:rPr lang="fa-IR" dirty="0" smtClean="0"/>
              <a:t> </a:t>
            </a:r>
          </a:p>
          <a:p>
            <a:pPr algn="r">
              <a:buNone/>
            </a:pPr>
            <a:endParaRPr lang="fa-IR" dirty="0" smtClean="0"/>
          </a:p>
          <a:p>
            <a:pPr algn="r">
              <a:buNone/>
            </a:pPr>
            <a:r>
              <a:rPr lang="fa-IR" b="1" dirty="0" smtClean="0"/>
              <a:t>سازمان شما چقدر به نظام بودجه بندی اعتقاد دارد؟ بدیهی است سازمانهایی که فاقد نظام بودجه بندی هستند (1 ) بی شک از ابزار مدیریت نوین بهره مند نمی باشند نقش مدیریت مالی، حرکت در این راستا میباشد</a:t>
            </a:r>
          </a:p>
          <a:p>
            <a:pPr algn="r">
              <a:buNone/>
            </a:pPr>
            <a:r>
              <a:rPr lang="fa-IR" dirty="0" smtClean="0"/>
              <a:t>--------------------------------------------------------------------</a:t>
            </a:r>
          </a:p>
          <a:p>
            <a:pPr>
              <a:buNone/>
            </a:pPr>
            <a:r>
              <a:rPr lang="en-GB" dirty="0" smtClean="0"/>
              <a:t>INACTIVE PLANNING – 1   </a:t>
            </a:r>
            <a:r>
              <a:rPr lang="fa-IR" dirty="0" smtClean="0"/>
              <a:t>فاقد برنامه  </a:t>
            </a:r>
          </a:p>
        </p:txBody>
      </p:sp>
      <p:sp>
        <p:nvSpPr>
          <p:cNvPr id="4" name="Title 1"/>
          <p:cNvSpPr>
            <a:spLocks noGrp="1"/>
          </p:cNvSpPr>
          <p:nvPr>
            <p:ph type="title"/>
          </p:nvPr>
        </p:nvSpPr>
        <p:spPr>
          <a:solidFill>
            <a:srgbClr val="FF5050"/>
          </a:solidFill>
        </p:spPr>
        <p:style>
          <a:lnRef idx="1">
            <a:schemeClr val="accent5"/>
          </a:lnRef>
          <a:fillRef idx="2">
            <a:schemeClr val="accent5"/>
          </a:fillRef>
          <a:effectRef idx="1">
            <a:schemeClr val="accent5"/>
          </a:effectRef>
          <a:fontRef idx="minor">
            <a:schemeClr val="dk1"/>
          </a:fontRef>
        </p:style>
        <p:txBody>
          <a:bodyPr>
            <a:normAutofit fontScale="90000"/>
          </a:bodyPr>
          <a:lstStyle/>
          <a:p>
            <a:pPr algn="ctr"/>
            <a:r>
              <a:rPr lang="fa-IR"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منابع محدود شرکت </a:t>
            </a:r>
            <a:r>
              <a:rPr lang="fa-IR" sz="360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a:r>
            <a:br>
              <a:rPr lang="fa-IR" sz="360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br>
            <a:r>
              <a:rPr lang="en-GB" sz="360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Limited resources .co</a:t>
            </a:r>
            <a:r>
              <a:rPr lang="en-US" sz="360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 </a:t>
            </a:r>
            <a:r>
              <a:rPr lang="en-US" sz="3600" dirty="0" smtClean="0">
                <a:ln w="17780" cmpd="sng">
                  <a:solidFill>
                    <a:srgbClr val="FFFFFF"/>
                  </a:solidFill>
                  <a:prstDash val="solid"/>
                  <a:miter lim="800000"/>
                </a:ln>
                <a:solidFill>
                  <a:srgbClr val="FF0000"/>
                </a:solidFill>
                <a:effectLst>
                  <a:outerShdw blurRad="50800" algn="tl" rotWithShape="0">
                    <a:srgbClr val="000000"/>
                  </a:outerShdw>
                </a:effectLst>
              </a:rPr>
              <a:t>Management</a:t>
            </a:r>
            <a:endParaRPr lang="en-US" dirty="0">
              <a:ln w="17780" cmpd="sng">
                <a:solidFill>
                  <a:srgbClr val="FFFFFF"/>
                </a:solidFill>
                <a:prstDash val="solid"/>
                <a:miter lim="800000"/>
              </a:ln>
              <a:solidFill>
                <a:srgbClr val="FF0000"/>
              </a:solidFill>
              <a:effectLst>
                <a:outerShdw blurRad="50800" algn="tl" rotWithShape="0">
                  <a:srgbClr val="000000"/>
                </a:outerShdw>
              </a:effectLst>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lnSpcReduction="10000"/>
          </a:bodyPr>
          <a:lstStyle/>
          <a:p>
            <a:pPr>
              <a:buNone/>
            </a:pPr>
            <a:endParaRPr lang="fa-IR" dirty="0" smtClean="0"/>
          </a:p>
          <a:p>
            <a:pPr>
              <a:buNone/>
            </a:pPr>
            <a:r>
              <a:rPr lang="fa-IR" dirty="0" smtClean="0"/>
              <a:t>        </a:t>
            </a:r>
            <a:r>
              <a:rPr lang="en-GB" dirty="0" smtClean="0"/>
              <a:t>Control &amp; monitoring   </a:t>
            </a:r>
            <a:r>
              <a:rPr lang="en-US" dirty="0" smtClean="0"/>
              <a:t> </a:t>
            </a:r>
            <a:r>
              <a:rPr lang="fa-IR" dirty="0" smtClean="0"/>
              <a:t>کنترل و نظارت </a:t>
            </a:r>
          </a:p>
          <a:p>
            <a:pPr algn="r">
              <a:buNone/>
            </a:pPr>
            <a:r>
              <a:rPr lang="fa-IR" dirty="0" smtClean="0"/>
              <a:t>با ایجاد نظام برنامه ریزی ، واحد  کنترل و نظارت در تحقق اهداف شرکت نقش کلیدی و حساس دارد  یقینا بدون واحد مذکور امکان ردیابی انحرافات در طی زمان اجرای برنامه میسر نخواهد بود چه بسا سازمان متحمل ضررو زیان قابل توجه و جبران ناپذیری گردد </a:t>
            </a:r>
          </a:p>
          <a:p>
            <a:pPr algn="r">
              <a:buNone/>
            </a:pPr>
            <a:r>
              <a:rPr lang="fa-IR" dirty="0" smtClean="0"/>
              <a:t>واحد های کنترل و نظارت می تواند در زیر مجموعه واحد برنامه ریزی و واحدهای حسابرسی داخلی دیده شود .  </a:t>
            </a:r>
            <a:endParaRPr lang="en-US" dirty="0"/>
          </a:p>
        </p:txBody>
      </p:sp>
      <p:sp>
        <p:nvSpPr>
          <p:cNvPr id="4" name="Title 1"/>
          <p:cNvSpPr>
            <a:spLocks noGrp="1"/>
          </p:cNvSpPr>
          <p:nvPr>
            <p:ph type="title"/>
          </p:nvPr>
        </p:nvSpPr>
        <p:spPr>
          <a:solidFill>
            <a:srgbClr val="FF9900"/>
          </a:solidFill>
        </p:spPr>
        <p:style>
          <a:lnRef idx="1">
            <a:schemeClr val="accent5"/>
          </a:lnRef>
          <a:fillRef idx="2">
            <a:schemeClr val="accent5"/>
          </a:fillRef>
          <a:effectRef idx="1">
            <a:schemeClr val="accent5"/>
          </a:effectRef>
          <a:fontRef idx="minor">
            <a:schemeClr val="dk1"/>
          </a:fontRef>
        </p:style>
        <p:txBody>
          <a:bodyPr>
            <a:normAutofit fontScale="90000"/>
          </a:bodyPr>
          <a:lstStyle/>
          <a:p>
            <a:pPr algn="ctr"/>
            <a:r>
              <a:rPr lang="fa-IR"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منابع محدود شرکت </a:t>
            </a:r>
            <a:r>
              <a:rPr lang="fa-IR" sz="360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a:r>
            <a:br>
              <a:rPr lang="fa-IR" sz="360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br>
            <a:r>
              <a:rPr lang="en-GB" sz="360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Limited resources .co</a:t>
            </a:r>
            <a:r>
              <a:rPr lang="en-US" sz="360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 </a:t>
            </a:r>
            <a:r>
              <a:rPr lang="en-US" sz="3600" dirty="0" smtClean="0">
                <a:ln w="17780" cmpd="sng">
                  <a:solidFill>
                    <a:srgbClr val="FFFFFF"/>
                  </a:solidFill>
                  <a:prstDash val="solid"/>
                  <a:miter lim="800000"/>
                </a:ln>
                <a:solidFill>
                  <a:srgbClr val="FF0000"/>
                </a:solidFill>
                <a:effectLst>
                  <a:outerShdw blurRad="50800" algn="tl" rotWithShape="0">
                    <a:srgbClr val="000000"/>
                  </a:outerShdw>
                </a:effectLst>
              </a:rPr>
              <a:t>Management</a:t>
            </a:r>
            <a:endParaRPr lang="en-US" dirty="0">
              <a:ln w="17780" cmpd="sng">
                <a:solidFill>
                  <a:srgbClr val="FFFFFF"/>
                </a:solidFill>
                <a:prstDash val="solid"/>
                <a:miter lim="800000"/>
              </a:ln>
              <a:solidFill>
                <a:srgbClr val="FF0000"/>
              </a:solidFill>
              <a:effectLst>
                <a:outerShdw blurRad="50800" algn="tl" rotWithShape="0">
                  <a:srgbClr val="000000"/>
                </a:outerShdw>
              </a:effectLst>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661</TotalTime>
  <Words>4336</Words>
  <Application>Microsoft Office PowerPoint</Application>
  <PresentationFormat>On-screen Show (4:3)</PresentationFormat>
  <Paragraphs>681</Paragraphs>
  <Slides>66</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66</vt:i4>
      </vt:variant>
    </vt:vector>
  </HeadingPairs>
  <TitlesOfParts>
    <vt:vector size="70" baseType="lpstr">
      <vt:lpstr>Arial</vt:lpstr>
      <vt:lpstr>Calibri</vt:lpstr>
      <vt:lpstr>Times New Roman</vt:lpstr>
      <vt:lpstr>Office Theme</vt:lpstr>
      <vt:lpstr>بنام خدا</vt:lpstr>
      <vt:lpstr>منابع محدود شرکت  Limited resources .co</vt:lpstr>
      <vt:lpstr>منابع محدود شرکت  Limited resources .co</vt:lpstr>
      <vt:lpstr>منابع محدود شرکت  Limited resources .co- TIME</vt:lpstr>
      <vt:lpstr>منابع محدود شرکت  Limited resources .co- TIME</vt:lpstr>
      <vt:lpstr>منابع محدود شرکت  Limited resources .co  - Management</vt:lpstr>
      <vt:lpstr>منابع محدود شرکت  Limited resources .co  - Management</vt:lpstr>
      <vt:lpstr>منابع محدود شرکت  Limited resources .co  - Management</vt:lpstr>
      <vt:lpstr>منابع محدود شرکت  Limited resources .co  - Management</vt:lpstr>
      <vt:lpstr>نگاه کلان بودجه براساس تفکر استراتژی</vt:lpstr>
      <vt:lpstr>Definition of budget</vt:lpstr>
      <vt:lpstr>PRINCIPLES AND FUNDAMENTALS OF BUDGETINGاصول حاکم بر بودجه </vt:lpstr>
      <vt:lpstr>PRINCIPLES AND FUNDAMENTALS OF BUDGETINGاصول حاکم بر بودجه </vt:lpstr>
      <vt:lpstr>PRINCIPLES AND FUNDAMENTALS OF BUDGETINGاصول حاکم بر بودجه </vt:lpstr>
      <vt:lpstr>PRINCIPLES AND FUNDAMENTALS OF BUDGETINGاصول حاکم بر بودجه </vt:lpstr>
      <vt:lpstr>PRINCIPLES AND FUNDAMENTALS OF BUDGETINGاصول حاکم بر بودجه </vt:lpstr>
      <vt:lpstr>PRINCIPLES AND FUNDAMENTALS OF BUDGETINGاصول حاکم بر بودجه </vt:lpstr>
      <vt:lpstr>PRINCIPLES AND FUNDAMENTALS OF BUDGETINGاصول حاکم بر بودجه </vt:lpstr>
      <vt:lpstr>PRINCIPLES AND FUNDAMENTALS OF BUDGETINGاصول حاکم بر بودجه </vt:lpstr>
      <vt:lpstr>PRINCIPLES AND FUNDAMENTALS OF BUDGETINGاصول حاکم بر بودجه </vt:lpstr>
      <vt:lpstr>BUDGET PROCESS </vt:lpstr>
      <vt:lpstr>PowerPoint Presentation</vt:lpstr>
      <vt:lpstr>شرایط تحقق و موفقیت بودجه بندی و اجرای ان</vt:lpstr>
      <vt:lpstr>PowerPoint Presentation</vt:lpstr>
      <vt:lpstr>فرايند مديريت  استراتژيك </vt:lpstr>
      <vt:lpstr>چشم انداز - vision </vt:lpstr>
      <vt:lpstr>ماموريت MISSION</vt:lpstr>
      <vt:lpstr>فرايند مديريت  استراتژيك </vt:lpstr>
      <vt:lpstr>ماموريت MISSION</vt:lpstr>
      <vt:lpstr>ماموريت MISSION</vt:lpstr>
      <vt:lpstr>ماموريت MISSION</vt:lpstr>
      <vt:lpstr>ماموريت MISSION</vt:lpstr>
      <vt:lpstr>آرمان GOAL</vt:lpstr>
      <vt:lpstr>آرمان GOAL</vt:lpstr>
      <vt:lpstr>ارزش ها VALUES</vt:lpstr>
      <vt:lpstr>ارزش ها  VALUES</vt:lpstr>
      <vt:lpstr>تحليل محيط درون سازمان - شناخت</vt:lpstr>
      <vt:lpstr>نكات قوت</vt:lpstr>
      <vt:lpstr>نكات قوت</vt:lpstr>
      <vt:lpstr>نكات ضعف  </vt:lpstr>
      <vt:lpstr> - تحليل محيطي - EFE</vt:lpstr>
      <vt:lpstr>تحليل محيطي - EFE</vt:lpstr>
      <vt:lpstr> -  تحليل محيطي - EFE</vt:lpstr>
      <vt:lpstr>ویژگی اهداف  :  SMART</vt:lpstr>
      <vt:lpstr>انواع استراتژي </vt:lpstr>
      <vt:lpstr> استراتژي يكپارچه INTERGRATION STRATEGIES</vt:lpstr>
      <vt:lpstr> استراتژي يكپارچه INTERGRATION STRATEGIES</vt:lpstr>
      <vt:lpstr> استراتژي يكپارچه INTERGRATION STRATEGIES</vt:lpstr>
      <vt:lpstr> استراتژي يكپارچه INTERGRATION STRATEGIES</vt:lpstr>
      <vt:lpstr> استراتژي يكپارچه INTERGRATION STRATEGIES</vt:lpstr>
      <vt:lpstr> استراتژي يكپارچه INTERGRATION STRATEGIES</vt:lpstr>
      <vt:lpstr> استراتژي يكپارچه INTERGRATION STRATEGIES</vt:lpstr>
      <vt:lpstr> استراتژي يكپارچه INTERGRATION STRATEGIES</vt:lpstr>
      <vt:lpstr>استراتژي هاي متمركز  INTENSIVE STRATEGIES</vt:lpstr>
      <vt:lpstr>استراتژي هاي متمركز  INTENSIVE STRATEGIES</vt:lpstr>
      <vt:lpstr>استراتژي هاي متمركز  INTENSIVE STRATEGIES- MARKET DEVELOPMENT</vt:lpstr>
      <vt:lpstr>استراتژي هاي متمركز  INTENSIVE STRATEGIES</vt:lpstr>
      <vt:lpstr>استراتژي تنوع   DIVERSIFICATION STRATEGIES  </vt:lpstr>
      <vt:lpstr>استراتژي تنوع   DIVERSIFICATION STRATEGIES</vt:lpstr>
      <vt:lpstr>استراتژي تنوع   DIVERSIFICATION STRATEGIES</vt:lpstr>
      <vt:lpstr>استراتژي تدافعي DEFENSIVE STRATEGIES</vt:lpstr>
      <vt:lpstr>استراتژيها  در يك نگاه کلان </vt:lpstr>
      <vt:lpstr>استراتژي عمومي پورتر </vt:lpstr>
      <vt:lpstr>استراتژي عمومي پورتر </vt:lpstr>
      <vt:lpstr>استراتژي عمومي پورتر </vt:lpstr>
      <vt:lpstr>استراتژي عمومي پورتر </vt:lpstr>
    </vt:vector>
  </TitlesOfParts>
  <Company>sazgar.com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بنام خدا</dc:title>
  <dc:creator>Aria TM</dc:creator>
  <cp:lastModifiedBy>TAMAP</cp:lastModifiedBy>
  <cp:revision>116</cp:revision>
  <dcterms:created xsi:type="dcterms:W3CDTF">2018-02-09T21:52:05Z</dcterms:created>
  <dcterms:modified xsi:type="dcterms:W3CDTF">2018-02-22T07:08:20Z</dcterms:modified>
</cp:coreProperties>
</file>