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notesSlides/notesSlide1.xml" ContentType="application/vnd.openxmlformats-officedocument.presentationml.notesSlid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rawing8.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diagrams/drawing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4"/>
  </p:notesMasterIdLst>
  <p:sldIdLst>
    <p:sldId id="261" r:id="rId2"/>
    <p:sldId id="262" r:id="rId3"/>
    <p:sldId id="263" r:id="rId4"/>
    <p:sldId id="264" r:id="rId5"/>
    <p:sldId id="265" r:id="rId6"/>
    <p:sldId id="266" r:id="rId7"/>
    <p:sldId id="267" r:id="rId8"/>
    <p:sldId id="268" r:id="rId9"/>
    <p:sldId id="269" r:id="rId10"/>
    <p:sldId id="270" r:id="rId11"/>
    <p:sldId id="271" r:id="rId12"/>
    <p:sldId id="273" r:id="rId13"/>
    <p:sldId id="272" r:id="rId14"/>
    <p:sldId id="274" r:id="rId15"/>
    <p:sldId id="275" r:id="rId16"/>
    <p:sldId id="276" r:id="rId17"/>
    <p:sldId id="277" r:id="rId18"/>
    <p:sldId id="278" r:id="rId19"/>
    <p:sldId id="279" r:id="rId20"/>
    <p:sldId id="280" r:id="rId21"/>
    <p:sldId id="281" r:id="rId22"/>
    <p:sldId id="282" r:id="rId23"/>
    <p:sldId id="284" r:id="rId24"/>
    <p:sldId id="285" r:id="rId25"/>
    <p:sldId id="283" r:id="rId26"/>
    <p:sldId id="286" r:id="rId27"/>
    <p:sldId id="287" r:id="rId28"/>
    <p:sldId id="288" r:id="rId29"/>
    <p:sldId id="289" r:id="rId30"/>
    <p:sldId id="290" r:id="rId31"/>
    <p:sldId id="291" r:id="rId32"/>
    <p:sldId id="292" r:id="rId33"/>
    <p:sldId id="293" r:id="rId34"/>
    <p:sldId id="294" r:id="rId35"/>
    <p:sldId id="295" r:id="rId36"/>
    <p:sldId id="296" r:id="rId37"/>
    <p:sldId id="297" r:id="rId38"/>
    <p:sldId id="298" r:id="rId39"/>
    <p:sldId id="299" r:id="rId40"/>
    <p:sldId id="300" r:id="rId41"/>
    <p:sldId id="301" r:id="rId42"/>
    <p:sldId id="302" r:id="rId43"/>
    <p:sldId id="303" r:id="rId44"/>
    <p:sldId id="304" r:id="rId45"/>
    <p:sldId id="305" r:id="rId46"/>
    <p:sldId id="306" r:id="rId47"/>
    <p:sldId id="307" r:id="rId48"/>
    <p:sldId id="308" r:id="rId49"/>
    <p:sldId id="309" r:id="rId50"/>
    <p:sldId id="310" r:id="rId51"/>
    <p:sldId id="311" r:id="rId52"/>
    <p:sldId id="312" r:id="rId53"/>
    <p:sldId id="313" r:id="rId54"/>
    <p:sldId id="314" r:id="rId55"/>
    <p:sldId id="315" r:id="rId56"/>
    <p:sldId id="334" r:id="rId57"/>
    <p:sldId id="317" r:id="rId58"/>
    <p:sldId id="318" r:id="rId59"/>
    <p:sldId id="335" r:id="rId60"/>
    <p:sldId id="319" r:id="rId61"/>
    <p:sldId id="320" r:id="rId62"/>
    <p:sldId id="322" r:id="rId63"/>
    <p:sldId id="321" r:id="rId64"/>
    <p:sldId id="323" r:id="rId65"/>
    <p:sldId id="324" r:id="rId66"/>
    <p:sldId id="325" r:id="rId67"/>
    <p:sldId id="326" r:id="rId68"/>
    <p:sldId id="327" r:id="rId69"/>
    <p:sldId id="328" r:id="rId70"/>
    <p:sldId id="329" r:id="rId71"/>
    <p:sldId id="330" r:id="rId72"/>
    <p:sldId id="331" r:id="rId7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FF66"/>
    <a:srgbClr val="FFFF00"/>
    <a:srgbClr val="FF66FF"/>
    <a:srgbClr val="00FF99"/>
    <a:srgbClr val="FFFF99"/>
    <a:srgbClr val="B2B2B2"/>
    <a:srgbClr val="FFCC00"/>
    <a:srgbClr val="008000"/>
    <a:srgbClr val="99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93" d="100"/>
          <a:sy n="93" d="100"/>
        </p:scale>
        <p:origin x="-91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oltani.TASNIMCO\Documents\Book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oltani.TASNIMCO\Documents\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42"/>
  <c:chart>
    <c:plotArea>
      <c:layout/>
      <c:barChart>
        <c:barDir val="col"/>
        <c:grouping val="clustered"/>
        <c:ser>
          <c:idx val="0"/>
          <c:order val="0"/>
          <c:tx>
            <c:strRef>
              <c:f>Sheet1!$I$4</c:f>
              <c:strCache>
                <c:ptCount val="1"/>
                <c:pt idx="0">
                  <c:v>تعداد کارکنان - سال قبل </c:v>
                </c:pt>
              </c:strCache>
            </c:strRef>
          </c:tx>
          <c:cat>
            <c:strRef>
              <c:f>Sheet1!$F$5:$F$10</c:f>
              <c:strCache>
                <c:ptCount val="6"/>
                <c:pt idx="0">
                  <c:v>تولید </c:v>
                </c:pt>
                <c:pt idx="1">
                  <c:v>خدمات</c:v>
                </c:pt>
                <c:pt idx="2">
                  <c:v>اداری</c:v>
                </c:pt>
                <c:pt idx="3">
                  <c:v>فروش </c:v>
                </c:pt>
                <c:pt idx="4">
                  <c:v>پروژه</c:v>
                </c:pt>
                <c:pt idx="5">
                  <c:v>جمع </c:v>
                </c:pt>
              </c:strCache>
            </c:strRef>
          </c:cat>
          <c:val>
            <c:numRef>
              <c:f>Sheet1!$I$5:$I$10</c:f>
              <c:numCache>
                <c:formatCode>General</c:formatCode>
                <c:ptCount val="6"/>
                <c:pt idx="0">
                  <c:v>18</c:v>
                </c:pt>
                <c:pt idx="1">
                  <c:v>12</c:v>
                </c:pt>
                <c:pt idx="2">
                  <c:v>6</c:v>
                </c:pt>
                <c:pt idx="3">
                  <c:v>5</c:v>
                </c:pt>
                <c:pt idx="4">
                  <c:v>3</c:v>
                </c:pt>
                <c:pt idx="5">
                  <c:v>44</c:v>
                </c:pt>
              </c:numCache>
            </c:numRef>
          </c:val>
        </c:ser>
        <c:ser>
          <c:idx val="1"/>
          <c:order val="1"/>
          <c:tx>
            <c:strRef>
              <c:f>Sheet1!$J$4</c:f>
              <c:strCache>
                <c:ptCount val="1"/>
                <c:pt idx="0">
                  <c:v>تعداد کارکنان - سال بودجه </c:v>
                </c:pt>
              </c:strCache>
            </c:strRef>
          </c:tx>
          <c:cat>
            <c:strRef>
              <c:f>Sheet1!$F$5:$F$10</c:f>
              <c:strCache>
                <c:ptCount val="6"/>
                <c:pt idx="0">
                  <c:v>تولید </c:v>
                </c:pt>
                <c:pt idx="1">
                  <c:v>خدمات</c:v>
                </c:pt>
                <c:pt idx="2">
                  <c:v>اداری</c:v>
                </c:pt>
                <c:pt idx="3">
                  <c:v>فروش </c:v>
                </c:pt>
                <c:pt idx="4">
                  <c:v>پروژه</c:v>
                </c:pt>
                <c:pt idx="5">
                  <c:v>جمع </c:v>
                </c:pt>
              </c:strCache>
            </c:strRef>
          </c:cat>
          <c:val>
            <c:numRef>
              <c:f>Sheet1!$J$5:$J$10</c:f>
              <c:numCache>
                <c:formatCode>General</c:formatCode>
                <c:ptCount val="6"/>
                <c:pt idx="0">
                  <c:v>20</c:v>
                </c:pt>
                <c:pt idx="1">
                  <c:v>12</c:v>
                </c:pt>
                <c:pt idx="2">
                  <c:v>8</c:v>
                </c:pt>
                <c:pt idx="3">
                  <c:v>4</c:v>
                </c:pt>
                <c:pt idx="4">
                  <c:v>6</c:v>
                </c:pt>
                <c:pt idx="5">
                  <c:v>50</c:v>
                </c:pt>
              </c:numCache>
            </c:numRef>
          </c:val>
        </c:ser>
        <c:axId val="53412224"/>
        <c:axId val="53413760"/>
      </c:barChart>
      <c:catAx>
        <c:axId val="53412224"/>
        <c:scaling>
          <c:orientation val="minMax"/>
        </c:scaling>
        <c:axPos val="b"/>
        <c:tickLblPos val="nextTo"/>
        <c:crossAx val="53413760"/>
        <c:crosses val="autoZero"/>
        <c:auto val="1"/>
        <c:lblAlgn val="ctr"/>
        <c:lblOffset val="100"/>
      </c:catAx>
      <c:valAx>
        <c:axId val="53413760"/>
        <c:scaling>
          <c:orientation val="minMax"/>
        </c:scaling>
        <c:axPos val="l"/>
        <c:majorGridlines/>
        <c:numFmt formatCode="General" sourceLinked="1"/>
        <c:tickLblPos val="nextTo"/>
        <c:crossAx val="53412224"/>
        <c:crosses val="autoZero"/>
        <c:crossBetween val="between"/>
      </c:valAx>
    </c:plotArea>
    <c:legend>
      <c:legendPos val="r"/>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46"/>
  <c:chart>
    <c:view3D>
      <c:perspective val="30"/>
    </c:view3D>
    <c:plotArea>
      <c:layout>
        <c:manualLayout>
          <c:layoutTarget val="inner"/>
          <c:xMode val="edge"/>
          <c:yMode val="edge"/>
          <c:x val="0.18611111111111162"/>
          <c:y val="0.23935185185185184"/>
          <c:w val="0.81148753280839891"/>
          <c:h val="0.76064814814815074"/>
        </c:manualLayout>
      </c:layout>
      <c:area3DChart>
        <c:grouping val="stacked"/>
        <c:ser>
          <c:idx val="0"/>
          <c:order val="0"/>
          <c:tx>
            <c:strRef>
              <c:f>Sheet1!$G$4</c:f>
              <c:strCache>
                <c:ptCount val="1"/>
                <c:pt idx="0">
                  <c:v>حقوق و مزایا - سال قبل</c:v>
                </c:pt>
              </c:strCache>
            </c:strRef>
          </c:tx>
          <c:cat>
            <c:strRef>
              <c:f>Sheet1!$F$5:$F$10</c:f>
              <c:strCache>
                <c:ptCount val="6"/>
                <c:pt idx="0">
                  <c:v>تولید </c:v>
                </c:pt>
                <c:pt idx="1">
                  <c:v>خدمات</c:v>
                </c:pt>
                <c:pt idx="2">
                  <c:v>اداری</c:v>
                </c:pt>
                <c:pt idx="3">
                  <c:v>فروش </c:v>
                </c:pt>
                <c:pt idx="4">
                  <c:v>پروژه</c:v>
                </c:pt>
                <c:pt idx="5">
                  <c:v>جمع </c:v>
                </c:pt>
              </c:strCache>
            </c:strRef>
          </c:cat>
          <c:val>
            <c:numRef>
              <c:f>Sheet1!$G$5:$G$10</c:f>
              <c:numCache>
                <c:formatCode>General</c:formatCode>
                <c:ptCount val="6"/>
                <c:pt idx="0">
                  <c:v>162000000</c:v>
                </c:pt>
                <c:pt idx="1">
                  <c:v>120000000</c:v>
                </c:pt>
                <c:pt idx="2">
                  <c:v>78000000</c:v>
                </c:pt>
                <c:pt idx="3">
                  <c:v>50000000</c:v>
                </c:pt>
                <c:pt idx="4">
                  <c:v>105000000</c:v>
                </c:pt>
                <c:pt idx="5">
                  <c:v>515000000</c:v>
                </c:pt>
              </c:numCache>
            </c:numRef>
          </c:val>
        </c:ser>
        <c:ser>
          <c:idx val="1"/>
          <c:order val="1"/>
          <c:tx>
            <c:strRef>
              <c:f>Sheet1!$H$4</c:f>
              <c:strCache>
                <c:ptCount val="1"/>
                <c:pt idx="0">
                  <c:v>حقوق و مزایا - بودجه </c:v>
                </c:pt>
              </c:strCache>
            </c:strRef>
          </c:tx>
          <c:cat>
            <c:strRef>
              <c:f>Sheet1!$F$5:$F$10</c:f>
              <c:strCache>
                <c:ptCount val="6"/>
                <c:pt idx="0">
                  <c:v>تولید </c:v>
                </c:pt>
                <c:pt idx="1">
                  <c:v>خدمات</c:v>
                </c:pt>
                <c:pt idx="2">
                  <c:v>اداری</c:v>
                </c:pt>
                <c:pt idx="3">
                  <c:v>فروش </c:v>
                </c:pt>
                <c:pt idx="4">
                  <c:v>پروژه</c:v>
                </c:pt>
                <c:pt idx="5">
                  <c:v>جمع </c:v>
                </c:pt>
              </c:strCache>
            </c:strRef>
          </c:cat>
          <c:val>
            <c:numRef>
              <c:f>Sheet1!$H$5:$H$10</c:f>
              <c:numCache>
                <c:formatCode>General</c:formatCode>
                <c:ptCount val="6"/>
                <c:pt idx="0">
                  <c:v>200000000</c:v>
                </c:pt>
                <c:pt idx="1">
                  <c:v>144000000</c:v>
                </c:pt>
                <c:pt idx="2">
                  <c:v>120000000</c:v>
                </c:pt>
                <c:pt idx="3">
                  <c:v>48000000</c:v>
                </c:pt>
                <c:pt idx="4">
                  <c:v>240000000</c:v>
                </c:pt>
                <c:pt idx="5">
                  <c:v>752000000</c:v>
                </c:pt>
              </c:numCache>
            </c:numRef>
          </c:val>
        </c:ser>
        <c:axId val="53514240"/>
        <c:axId val="53515776"/>
        <c:axId val="0"/>
      </c:area3DChart>
      <c:catAx>
        <c:axId val="53514240"/>
        <c:scaling>
          <c:orientation val="minMax"/>
        </c:scaling>
        <c:axPos val="b"/>
        <c:tickLblPos val="nextTo"/>
        <c:crossAx val="53515776"/>
        <c:crosses val="autoZero"/>
        <c:auto val="1"/>
        <c:lblAlgn val="ctr"/>
        <c:lblOffset val="100"/>
      </c:catAx>
      <c:valAx>
        <c:axId val="53515776"/>
        <c:scaling>
          <c:orientation val="minMax"/>
        </c:scaling>
        <c:axPos val="l"/>
        <c:majorGridlines/>
        <c:numFmt formatCode="General" sourceLinked="1"/>
        <c:tickLblPos val="nextTo"/>
        <c:crossAx val="53514240"/>
        <c:crosses val="autoZero"/>
        <c:crossBetween val="midCat"/>
      </c:valAx>
    </c:plotArea>
    <c:legend>
      <c:legendPos val="r"/>
      <c:layout/>
    </c:legend>
    <c:plotVisOnly val="1"/>
  </c:chart>
  <c:txPr>
    <a:bodyPr/>
    <a:lstStyle/>
    <a:p>
      <a:pPr>
        <a:defRPr sz="1800"/>
      </a:pPr>
      <a:endParaRPr lang="en-US"/>
    </a:p>
  </c:txPr>
  <c:externalData r:id="rId1"/>
</c:chartSpace>
</file>

<file path=ppt/diagrams/_rels/data3.xml.rels><?xml version="1.0" encoding="UTF-8" standalone="yes"?>
<Relationships xmlns="http://schemas.openxmlformats.org/package/2006/relationships"><Relationship Id="rId1" Type="http://schemas.openxmlformats.org/officeDocument/2006/relationships/image" Target="../media/image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3296D0-2723-44C7-974A-D4CD83158E22}" type="doc">
      <dgm:prSet loTypeId="urn:microsoft.com/office/officeart/2005/8/layout/process4" loCatId="process" qsTypeId="urn:microsoft.com/office/officeart/2005/8/quickstyle/3d5" qsCatId="3D" csTypeId="urn:microsoft.com/office/officeart/2005/8/colors/accent1_2" csCatId="accent1" phldr="1"/>
      <dgm:spPr/>
      <dgm:t>
        <a:bodyPr/>
        <a:lstStyle/>
        <a:p>
          <a:endParaRPr lang="en-US"/>
        </a:p>
      </dgm:t>
    </dgm:pt>
    <dgm:pt modelId="{FEC90632-0005-49CB-B3EA-66D9AB81A358}">
      <dgm:prSet phldrT="[Text]" custT="1">
        <dgm:style>
          <a:lnRef idx="1">
            <a:schemeClr val="accent4"/>
          </a:lnRef>
          <a:fillRef idx="2">
            <a:schemeClr val="accent4"/>
          </a:fillRef>
          <a:effectRef idx="1">
            <a:schemeClr val="accent4"/>
          </a:effectRef>
          <a:fontRef idx="minor">
            <a:schemeClr val="dk1"/>
          </a:fontRef>
        </dgm:style>
      </dgm:prSet>
      <dgm:spPr>
        <a:solidFill>
          <a:srgbClr val="99FF99"/>
        </a:solidFill>
      </dgm:spPr>
      <dgm:t>
        <a:bodyPr/>
        <a:lstStyle/>
        <a:p>
          <a:r>
            <a:rPr lang="en-US" sz="3200" b="1" dirty="0" smtClean="0"/>
            <a:t>  </a:t>
          </a:r>
          <a:r>
            <a:rPr lang="fa-IR" sz="3200" b="1" dirty="0" smtClean="0"/>
            <a:t>بودجه جاری </a:t>
          </a:r>
          <a:r>
            <a:rPr lang="en-US" sz="3200" b="1" dirty="0" smtClean="0"/>
            <a:t>current budget </a:t>
          </a:r>
          <a:endParaRPr lang="en-US" sz="3200" b="1" dirty="0"/>
        </a:p>
      </dgm:t>
    </dgm:pt>
    <dgm:pt modelId="{C3EC849B-6C3E-4ADF-85D9-28395BA3C0D9}" type="parTrans" cxnId="{098EB94C-494D-48F2-8640-D2443A8595DC}">
      <dgm:prSet/>
      <dgm:spPr/>
      <dgm:t>
        <a:bodyPr/>
        <a:lstStyle/>
        <a:p>
          <a:endParaRPr lang="en-US"/>
        </a:p>
      </dgm:t>
    </dgm:pt>
    <dgm:pt modelId="{F3C31754-D56C-4300-82A7-4B4971765AF0}" type="sibTrans" cxnId="{098EB94C-494D-48F2-8640-D2443A8595DC}">
      <dgm:prSet/>
      <dgm:spPr/>
      <dgm:t>
        <a:bodyPr/>
        <a:lstStyle/>
        <a:p>
          <a:endParaRPr lang="en-US"/>
        </a:p>
      </dgm:t>
    </dgm:pt>
    <dgm:pt modelId="{FE3024CE-9275-4648-9061-B2B77F2F6F09}">
      <dgm:prSet phldrT="[Text]"/>
      <dgm:spPr/>
      <dgm:t>
        <a:bodyPr/>
        <a:lstStyle/>
        <a:p>
          <a:r>
            <a:rPr lang="en-US" dirty="0" smtClean="0"/>
            <a:t>-</a:t>
          </a:r>
        </a:p>
        <a:p>
          <a:endParaRPr lang="en-US" dirty="0"/>
        </a:p>
      </dgm:t>
    </dgm:pt>
    <dgm:pt modelId="{07417AFB-BF16-454A-96B4-CEFCE18648C6}" type="parTrans" cxnId="{521B626D-2EF9-4F58-BB22-89880061F056}">
      <dgm:prSet/>
      <dgm:spPr/>
      <dgm:t>
        <a:bodyPr/>
        <a:lstStyle/>
        <a:p>
          <a:endParaRPr lang="en-US"/>
        </a:p>
      </dgm:t>
    </dgm:pt>
    <dgm:pt modelId="{9B1BA133-3997-4A89-ABE5-C426C563DC31}" type="sibTrans" cxnId="{521B626D-2EF9-4F58-BB22-89880061F056}">
      <dgm:prSet/>
      <dgm:spPr/>
      <dgm:t>
        <a:bodyPr/>
        <a:lstStyle/>
        <a:p>
          <a:endParaRPr lang="en-US"/>
        </a:p>
      </dgm:t>
    </dgm:pt>
    <dgm:pt modelId="{6D6EDCAF-798B-40CD-B0AB-C70CE5F1AA92}">
      <dgm:prSet phldrT="[Text]"/>
      <dgm:spPr/>
      <dgm:t>
        <a:bodyPr/>
        <a:lstStyle/>
        <a:p>
          <a:r>
            <a:rPr lang="en-US" dirty="0" smtClean="0"/>
            <a:t>-</a:t>
          </a:r>
        </a:p>
        <a:p>
          <a:endParaRPr lang="en-US" dirty="0"/>
        </a:p>
      </dgm:t>
    </dgm:pt>
    <dgm:pt modelId="{6FCE3C6A-8B74-46A2-985A-A51C29326EED}" type="parTrans" cxnId="{5BADA91C-77DE-4DF3-9AB4-0DA929072650}">
      <dgm:prSet/>
      <dgm:spPr/>
      <dgm:t>
        <a:bodyPr/>
        <a:lstStyle/>
        <a:p>
          <a:endParaRPr lang="en-US"/>
        </a:p>
      </dgm:t>
    </dgm:pt>
    <dgm:pt modelId="{C3BD99E1-0F8A-43F4-908F-A3AED7AC52CF}" type="sibTrans" cxnId="{5BADA91C-77DE-4DF3-9AB4-0DA929072650}">
      <dgm:prSet/>
      <dgm:spPr/>
      <dgm:t>
        <a:bodyPr/>
        <a:lstStyle/>
        <a:p>
          <a:endParaRPr lang="en-US"/>
        </a:p>
      </dgm:t>
    </dgm:pt>
    <dgm:pt modelId="{7F01AED1-D7DC-4A2D-BE4A-EFFC8FE6B269}">
      <dgm:prSet phldrT="[Text]" custT="1"/>
      <dgm:spPr>
        <a:solidFill>
          <a:srgbClr val="FFCCFF"/>
        </a:solidFill>
      </dgm:spPr>
      <dgm:t>
        <a:bodyPr/>
        <a:lstStyle/>
        <a:p>
          <a:r>
            <a:rPr lang="fa-IR" sz="2400" b="1" dirty="0" smtClean="0">
              <a:solidFill>
                <a:schemeClr val="tx1"/>
              </a:solidFill>
            </a:rPr>
            <a:t>بودجه سرمایه ایی </a:t>
          </a:r>
          <a:r>
            <a:rPr lang="en-US" sz="2800" b="1" dirty="0" smtClean="0">
              <a:solidFill>
                <a:schemeClr val="tx1"/>
              </a:solidFill>
            </a:rPr>
            <a:t>capital</a:t>
          </a:r>
          <a:r>
            <a:rPr lang="en-US" sz="2400" b="1" dirty="0" smtClean="0">
              <a:solidFill>
                <a:schemeClr val="tx1"/>
              </a:solidFill>
            </a:rPr>
            <a:t> budget </a:t>
          </a:r>
          <a:endParaRPr lang="en-US" sz="2400" b="1" dirty="0">
            <a:solidFill>
              <a:schemeClr val="tx1"/>
            </a:solidFill>
          </a:endParaRPr>
        </a:p>
      </dgm:t>
    </dgm:pt>
    <dgm:pt modelId="{3BD8D7DD-CC42-452F-9FB2-F17CB333B09B}" type="parTrans" cxnId="{A3E337EA-E451-4A80-B9E6-D5FC327E4167}">
      <dgm:prSet/>
      <dgm:spPr/>
      <dgm:t>
        <a:bodyPr/>
        <a:lstStyle/>
        <a:p>
          <a:endParaRPr lang="en-US"/>
        </a:p>
      </dgm:t>
    </dgm:pt>
    <dgm:pt modelId="{29D0594A-983C-43F8-866B-27271FCCE923}" type="sibTrans" cxnId="{A3E337EA-E451-4A80-B9E6-D5FC327E4167}">
      <dgm:prSet/>
      <dgm:spPr/>
      <dgm:t>
        <a:bodyPr/>
        <a:lstStyle/>
        <a:p>
          <a:endParaRPr lang="en-US"/>
        </a:p>
      </dgm:t>
    </dgm:pt>
    <dgm:pt modelId="{7A993FAA-62D8-4657-A711-78451A841C06}">
      <dgm:prSet phldrT="[Text]"/>
      <dgm:spPr/>
      <dgm:t>
        <a:bodyPr/>
        <a:lstStyle/>
        <a:p>
          <a:r>
            <a:rPr lang="en-US" dirty="0" smtClean="0"/>
            <a:t>-</a:t>
          </a:r>
          <a:endParaRPr lang="en-US" dirty="0"/>
        </a:p>
      </dgm:t>
    </dgm:pt>
    <dgm:pt modelId="{998AF915-924B-4010-8694-041792A05CA9}" type="parTrans" cxnId="{AF6F034E-D91C-4AAF-B240-37A29690E026}">
      <dgm:prSet/>
      <dgm:spPr/>
      <dgm:t>
        <a:bodyPr/>
        <a:lstStyle/>
        <a:p>
          <a:endParaRPr lang="en-US"/>
        </a:p>
      </dgm:t>
    </dgm:pt>
    <dgm:pt modelId="{F61FD492-4F98-42BC-8819-12F016F2694E}" type="sibTrans" cxnId="{AF6F034E-D91C-4AAF-B240-37A29690E026}">
      <dgm:prSet/>
      <dgm:spPr/>
      <dgm:t>
        <a:bodyPr/>
        <a:lstStyle/>
        <a:p>
          <a:endParaRPr lang="en-US"/>
        </a:p>
      </dgm:t>
    </dgm:pt>
    <dgm:pt modelId="{50747A70-0C29-475B-BB39-C519C45A29C0}">
      <dgm:prSet phldrT="[Text]"/>
      <dgm:spPr/>
      <dgm:t>
        <a:bodyPr/>
        <a:lstStyle/>
        <a:p>
          <a:r>
            <a:rPr lang="en-US" dirty="0" smtClean="0"/>
            <a:t>-</a:t>
          </a:r>
          <a:endParaRPr lang="en-US" dirty="0"/>
        </a:p>
      </dgm:t>
    </dgm:pt>
    <dgm:pt modelId="{0AA0AE03-2A05-48BD-9ECF-72DE22506531}" type="parTrans" cxnId="{25A3E091-BD9B-42D9-8FE4-B18566A251C6}">
      <dgm:prSet/>
      <dgm:spPr/>
      <dgm:t>
        <a:bodyPr/>
        <a:lstStyle/>
        <a:p>
          <a:endParaRPr lang="en-US"/>
        </a:p>
      </dgm:t>
    </dgm:pt>
    <dgm:pt modelId="{78BE5A5E-8156-47D7-9489-DF0E10559037}" type="sibTrans" cxnId="{25A3E091-BD9B-42D9-8FE4-B18566A251C6}">
      <dgm:prSet/>
      <dgm:spPr/>
      <dgm:t>
        <a:bodyPr/>
        <a:lstStyle/>
        <a:p>
          <a:endParaRPr lang="en-US"/>
        </a:p>
      </dgm:t>
    </dgm:pt>
    <dgm:pt modelId="{6FB0D9A6-461A-4121-AF37-C345DDA27726}">
      <dgm:prSet phldrT="[Text]" custT="1"/>
      <dgm:spPr/>
      <dgm:t>
        <a:bodyPr/>
        <a:lstStyle/>
        <a:p>
          <a:r>
            <a:rPr lang="fa-IR" sz="2800" b="1" dirty="0" smtClean="0">
              <a:solidFill>
                <a:schemeClr val="tx1"/>
              </a:solidFill>
            </a:rPr>
            <a:t>بودجه کل  </a:t>
          </a:r>
          <a:r>
            <a:rPr lang="en-US" sz="2800" b="1" dirty="0" smtClean="0">
              <a:solidFill>
                <a:schemeClr val="tx1"/>
              </a:solidFill>
            </a:rPr>
            <a:t>total budget</a:t>
          </a:r>
          <a:endParaRPr lang="en-US" sz="2800" b="1" dirty="0">
            <a:solidFill>
              <a:schemeClr val="tx1"/>
            </a:solidFill>
          </a:endParaRPr>
        </a:p>
      </dgm:t>
    </dgm:pt>
    <dgm:pt modelId="{A0A5263E-B35F-485D-9551-71F46932B0BE}" type="parTrans" cxnId="{4A795413-719E-43D8-AC17-FBD375615C40}">
      <dgm:prSet/>
      <dgm:spPr/>
      <dgm:t>
        <a:bodyPr/>
        <a:lstStyle/>
        <a:p>
          <a:endParaRPr lang="en-US"/>
        </a:p>
      </dgm:t>
    </dgm:pt>
    <dgm:pt modelId="{17210035-CD5E-4FA6-A878-9A6C5BE0FEA3}" type="sibTrans" cxnId="{4A795413-719E-43D8-AC17-FBD375615C40}">
      <dgm:prSet/>
      <dgm:spPr/>
      <dgm:t>
        <a:bodyPr/>
        <a:lstStyle/>
        <a:p>
          <a:endParaRPr lang="en-US"/>
        </a:p>
      </dgm:t>
    </dgm:pt>
    <dgm:pt modelId="{5A45C03C-42AF-4D35-8067-E5CFFA9C4706}">
      <dgm:prSet phldrT="[Text]"/>
      <dgm:spPr/>
      <dgm:t>
        <a:bodyPr/>
        <a:lstStyle/>
        <a:p>
          <a:r>
            <a:rPr lang="en-US" dirty="0" smtClean="0"/>
            <a:t>-</a:t>
          </a:r>
          <a:endParaRPr lang="en-US" dirty="0"/>
        </a:p>
      </dgm:t>
    </dgm:pt>
    <dgm:pt modelId="{9EBCCEA6-EBC5-4990-878A-615E77F8D2F1}" type="parTrans" cxnId="{27F41B94-84FB-49C1-BA92-BE55896BCA11}">
      <dgm:prSet/>
      <dgm:spPr/>
      <dgm:t>
        <a:bodyPr/>
        <a:lstStyle/>
        <a:p>
          <a:endParaRPr lang="en-US"/>
        </a:p>
      </dgm:t>
    </dgm:pt>
    <dgm:pt modelId="{DB1F4252-AF47-4868-BABD-8256F0470DCD}" type="sibTrans" cxnId="{27F41B94-84FB-49C1-BA92-BE55896BCA11}">
      <dgm:prSet/>
      <dgm:spPr/>
      <dgm:t>
        <a:bodyPr/>
        <a:lstStyle/>
        <a:p>
          <a:endParaRPr lang="en-US"/>
        </a:p>
      </dgm:t>
    </dgm:pt>
    <dgm:pt modelId="{9D2816C6-7FB2-42C9-90B0-38B9BE7CD2A9}">
      <dgm:prSet phldrT="[Text]"/>
      <dgm:spPr/>
      <dgm:t>
        <a:bodyPr/>
        <a:lstStyle/>
        <a:p>
          <a:r>
            <a:rPr lang="en-US" dirty="0" smtClean="0"/>
            <a:t>-</a:t>
          </a:r>
          <a:endParaRPr lang="en-US" dirty="0"/>
        </a:p>
      </dgm:t>
    </dgm:pt>
    <dgm:pt modelId="{FA87C993-38F1-4250-B62D-688656089D73}" type="parTrans" cxnId="{F0C5E476-1E4D-41F2-AEA6-620323D3786C}">
      <dgm:prSet/>
      <dgm:spPr/>
      <dgm:t>
        <a:bodyPr/>
        <a:lstStyle/>
        <a:p>
          <a:endParaRPr lang="en-US"/>
        </a:p>
      </dgm:t>
    </dgm:pt>
    <dgm:pt modelId="{0E452145-E6A0-4C2B-BCE2-3BD2DA40CDA1}" type="sibTrans" cxnId="{F0C5E476-1E4D-41F2-AEA6-620323D3786C}">
      <dgm:prSet/>
      <dgm:spPr/>
      <dgm:t>
        <a:bodyPr/>
        <a:lstStyle/>
        <a:p>
          <a:endParaRPr lang="en-US"/>
        </a:p>
      </dgm:t>
    </dgm:pt>
    <dgm:pt modelId="{CD18ADE9-A2A9-4923-929D-003247BD4295}" type="pres">
      <dgm:prSet presAssocID="{0F3296D0-2723-44C7-974A-D4CD83158E22}" presName="Name0" presStyleCnt="0">
        <dgm:presLayoutVars>
          <dgm:dir/>
          <dgm:animLvl val="lvl"/>
          <dgm:resizeHandles val="exact"/>
        </dgm:presLayoutVars>
      </dgm:prSet>
      <dgm:spPr/>
      <dgm:t>
        <a:bodyPr/>
        <a:lstStyle/>
        <a:p>
          <a:endParaRPr lang="en-US"/>
        </a:p>
      </dgm:t>
    </dgm:pt>
    <dgm:pt modelId="{65466627-ED58-454D-AEB1-FD365CB20C1D}" type="pres">
      <dgm:prSet presAssocID="{6FB0D9A6-461A-4121-AF37-C345DDA27726}" presName="boxAndChildren" presStyleCnt="0"/>
      <dgm:spPr/>
    </dgm:pt>
    <dgm:pt modelId="{124D4933-9B10-4A6F-83EC-773513D2F2C2}" type="pres">
      <dgm:prSet presAssocID="{6FB0D9A6-461A-4121-AF37-C345DDA27726}" presName="parentTextBox" presStyleLbl="node1" presStyleIdx="0" presStyleCnt="3"/>
      <dgm:spPr/>
      <dgm:t>
        <a:bodyPr/>
        <a:lstStyle/>
        <a:p>
          <a:endParaRPr lang="en-US"/>
        </a:p>
      </dgm:t>
    </dgm:pt>
    <dgm:pt modelId="{A5C7E6F0-3174-4808-AA03-500A959C12D3}" type="pres">
      <dgm:prSet presAssocID="{6FB0D9A6-461A-4121-AF37-C345DDA27726}" presName="entireBox" presStyleLbl="node1" presStyleIdx="0" presStyleCnt="3"/>
      <dgm:spPr/>
      <dgm:t>
        <a:bodyPr/>
        <a:lstStyle/>
        <a:p>
          <a:endParaRPr lang="en-US"/>
        </a:p>
      </dgm:t>
    </dgm:pt>
    <dgm:pt modelId="{5B21E9AE-D69D-4241-A5B9-A15640D1B379}" type="pres">
      <dgm:prSet presAssocID="{6FB0D9A6-461A-4121-AF37-C345DDA27726}" presName="descendantBox" presStyleCnt="0"/>
      <dgm:spPr/>
    </dgm:pt>
    <dgm:pt modelId="{7FBCA748-6121-4EA9-8DD4-1AB00C1149B4}" type="pres">
      <dgm:prSet presAssocID="{5A45C03C-42AF-4D35-8067-E5CFFA9C4706}" presName="childTextBox" presStyleLbl="fgAccFollowNode1" presStyleIdx="0" presStyleCnt="6">
        <dgm:presLayoutVars>
          <dgm:bulletEnabled val="1"/>
        </dgm:presLayoutVars>
      </dgm:prSet>
      <dgm:spPr/>
      <dgm:t>
        <a:bodyPr/>
        <a:lstStyle/>
        <a:p>
          <a:endParaRPr lang="en-US"/>
        </a:p>
      </dgm:t>
    </dgm:pt>
    <dgm:pt modelId="{2451445A-12AA-40C3-A05D-7408C40E10B7}" type="pres">
      <dgm:prSet presAssocID="{9D2816C6-7FB2-42C9-90B0-38B9BE7CD2A9}" presName="childTextBox" presStyleLbl="fgAccFollowNode1" presStyleIdx="1" presStyleCnt="6" custLinFactNeighborX="2817" custLinFactNeighborY="-1688">
        <dgm:presLayoutVars>
          <dgm:bulletEnabled val="1"/>
        </dgm:presLayoutVars>
      </dgm:prSet>
      <dgm:spPr/>
      <dgm:t>
        <a:bodyPr/>
        <a:lstStyle/>
        <a:p>
          <a:endParaRPr lang="en-US"/>
        </a:p>
      </dgm:t>
    </dgm:pt>
    <dgm:pt modelId="{7F05A780-4101-4D49-B7AA-C036DF01FE94}" type="pres">
      <dgm:prSet presAssocID="{29D0594A-983C-43F8-866B-27271FCCE923}" presName="sp" presStyleCnt="0"/>
      <dgm:spPr/>
    </dgm:pt>
    <dgm:pt modelId="{78163C55-867B-47B0-A1E6-E33313651E09}" type="pres">
      <dgm:prSet presAssocID="{7F01AED1-D7DC-4A2D-BE4A-EFFC8FE6B269}" presName="arrowAndChildren" presStyleCnt="0"/>
      <dgm:spPr/>
    </dgm:pt>
    <dgm:pt modelId="{7E37D0F7-F297-454C-B188-27773EDCE35D}" type="pres">
      <dgm:prSet presAssocID="{7F01AED1-D7DC-4A2D-BE4A-EFFC8FE6B269}" presName="parentTextArrow" presStyleLbl="node1" presStyleIdx="0" presStyleCnt="3"/>
      <dgm:spPr/>
      <dgm:t>
        <a:bodyPr/>
        <a:lstStyle/>
        <a:p>
          <a:endParaRPr lang="en-US"/>
        </a:p>
      </dgm:t>
    </dgm:pt>
    <dgm:pt modelId="{A88BD8C3-DE45-4727-B66B-E016D16A2EB0}" type="pres">
      <dgm:prSet presAssocID="{7F01AED1-D7DC-4A2D-BE4A-EFFC8FE6B269}" presName="arrow" presStyleLbl="node1" presStyleIdx="1" presStyleCnt="3" custLinFactNeighborX="-352" custLinFactNeighborY="749"/>
      <dgm:spPr/>
      <dgm:t>
        <a:bodyPr/>
        <a:lstStyle/>
        <a:p>
          <a:endParaRPr lang="en-US"/>
        </a:p>
      </dgm:t>
    </dgm:pt>
    <dgm:pt modelId="{0E45AA65-E51C-4C10-AF3E-9B136D68E996}" type="pres">
      <dgm:prSet presAssocID="{7F01AED1-D7DC-4A2D-BE4A-EFFC8FE6B269}" presName="descendantArrow" presStyleCnt="0"/>
      <dgm:spPr/>
    </dgm:pt>
    <dgm:pt modelId="{8433DD07-F23C-4E6C-9271-BBA69C53CBFE}" type="pres">
      <dgm:prSet presAssocID="{7A993FAA-62D8-4657-A711-78451A841C06}" presName="childTextArrow" presStyleLbl="fgAccFollowNode1" presStyleIdx="2" presStyleCnt="6">
        <dgm:presLayoutVars>
          <dgm:bulletEnabled val="1"/>
        </dgm:presLayoutVars>
      </dgm:prSet>
      <dgm:spPr/>
      <dgm:t>
        <a:bodyPr/>
        <a:lstStyle/>
        <a:p>
          <a:endParaRPr lang="en-US"/>
        </a:p>
      </dgm:t>
    </dgm:pt>
    <dgm:pt modelId="{C256F1E3-31BD-4477-ADEC-629C3A2D1E67}" type="pres">
      <dgm:prSet presAssocID="{50747A70-0C29-475B-BB39-C519C45A29C0}" presName="childTextArrow" presStyleLbl="fgAccFollowNode1" presStyleIdx="3" presStyleCnt="6">
        <dgm:presLayoutVars>
          <dgm:bulletEnabled val="1"/>
        </dgm:presLayoutVars>
      </dgm:prSet>
      <dgm:spPr/>
      <dgm:t>
        <a:bodyPr/>
        <a:lstStyle/>
        <a:p>
          <a:endParaRPr lang="en-US"/>
        </a:p>
      </dgm:t>
    </dgm:pt>
    <dgm:pt modelId="{28B21930-7D61-4BB7-9EFB-2EBE4D181012}" type="pres">
      <dgm:prSet presAssocID="{F3C31754-D56C-4300-82A7-4B4971765AF0}" presName="sp" presStyleCnt="0"/>
      <dgm:spPr/>
    </dgm:pt>
    <dgm:pt modelId="{2D318CB4-8DFA-4C87-BA05-C49BB11C1D47}" type="pres">
      <dgm:prSet presAssocID="{FEC90632-0005-49CB-B3EA-66D9AB81A358}" presName="arrowAndChildren" presStyleCnt="0"/>
      <dgm:spPr/>
    </dgm:pt>
    <dgm:pt modelId="{5C797F21-F68E-4DB3-8C70-915E373A473F}" type="pres">
      <dgm:prSet presAssocID="{FEC90632-0005-49CB-B3EA-66D9AB81A358}" presName="parentTextArrow" presStyleLbl="node1" presStyleIdx="1" presStyleCnt="3"/>
      <dgm:spPr/>
      <dgm:t>
        <a:bodyPr/>
        <a:lstStyle/>
        <a:p>
          <a:endParaRPr lang="en-US"/>
        </a:p>
      </dgm:t>
    </dgm:pt>
    <dgm:pt modelId="{BB0E1FA7-6420-4DDB-A366-1C1581A2CB0C}" type="pres">
      <dgm:prSet presAssocID="{FEC90632-0005-49CB-B3EA-66D9AB81A358}" presName="arrow" presStyleLbl="node1" presStyleIdx="2" presStyleCnt="3"/>
      <dgm:spPr/>
      <dgm:t>
        <a:bodyPr/>
        <a:lstStyle/>
        <a:p>
          <a:endParaRPr lang="en-US"/>
        </a:p>
      </dgm:t>
    </dgm:pt>
    <dgm:pt modelId="{5D4DEBEB-87FB-4FBC-8044-F25A2D613894}" type="pres">
      <dgm:prSet presAssocID="{FEC90632-0005-49CB-B3EA-66D9AB81A358}" presName="descendantArrow" presStyleCnt="0"/>
      <dgm:spPr/>
    </dgm:pt>
    <dgm:pt modelId="{CD1F7338-2E21-4BD7-B434-6AFF93B6DE28}" type="pres">
      <dgm:prSet presAssocID="{FE3024CE-9275-4648-9061-B2B77F2F6F09}" presName="childTextArrow" presStyleLbl="fgAccFollowNode1" presStyleIdx="4" presStyleCnt="6">
        <dgm:presLayoutVars>
          <dgm:bulletEnabled val="1"/>
        </dgm:presLayoutVars>
      </dgm:prSet>
      <dgm:spPr/>
      <dgm:t>
        <a:bodyPr/>
        <a:lstStyle/>
        <a:p>
          <a:endParaRPr lang="en-US"/>
        </a:p>
      </dgm:t>
    </dgm:pt>
    <dgm:pt modelId="{04834B59-0A2A-4123-841E-F3EFF527C98C}" type="pres">
      <dgm:prSet presAssocID="{6D6EDCAF-798B-40CD-B0AB-C70CE5F1AA92}" presName="childTextArrow" presStyleLbl="fgAccFollowNode1" presStyleIdx="5" presStyleCnt="6">
        <dgm:presLayoutVars>
          <dgm:bulletEnabled val="1"/>
        </dgm:presLayoutVars>
      </dgm:prSet>
      <dgm:spPr/>
      <dgm:t>
        <a:bodyPr/>
        <a:lstStyle/>
        <a:p>
          <a:endParaRPr lang="en-US"/>
        </a:p>
      </dgm:t>
    </dgm:pt>
  </dgm:ptLst>
  <dgm:cxnLst>
    <dgm:cxn modelId="{45075B75-68B1-4465-AEB9-FA8C76FBFBD4}" type="presOf" srcId="{FE3024CE-9275-4648-9061-B2B77F2F6F09}" destId="{CD1F7338-2E21-4BD7-B434-6AFF93B6DE28}" srcOrd="0" destOrd="0" presId="urn:microsoft.com/office/officeart/2005/8/layout/process4"/>
    <dgm:cxn modelId="{B51CD03E-8C1A-4E20-837A-5BF0F42A20FF}" type="presOf" srcId="{5A45C03C-42AF-4D35-8067-E5CFFA9C4706}" destId="{7FBCA748-6121-4EA9-8DD4-1AB00C1149B4}" srcOrd="0" destOrd="0" presId="urn:microsoft.com/office/officeart/2005/8/layout/process4"/>
    <dgm:cxn modelId="{25A3E091-BD9B-42D9-8FE4-B18566A251C6}" srcId="{7F01AED1-D7DC-4A2D-BE4A-EFFC8FE6B269}" destId="{50747A70-0C29-475B-BB39-C519C45A29C0}" srcOrd="1" destOrd="0" parTransId="{0AA0AE03-2A05-48BD-9ECF-72DE22506531}" sibTransId="{78BE5A5E-8156-47D7-9489-DF0E10559037}"/>
    <dgm:cxn modelId="{EC4A9602-F3D8-412D-978A-E92EC2998A82}" type="presOf" srcId="{6FB0D9A6-461A-4121-AF37-C345DDA27726}" destId="{124D4933-9B10-4A6F-83EC-773513D2F2C2}" srcOrd="0" destOrd="0" presId="urn:microsoft.com/office/officeart/2005/8/layout/process4"/>
    <dgm:cxn modelId="{5BADA91C-77DE-4DF3-9AB4-0DA929072650}" srcId="{FEC90632-0005-49CB-B3EA-66D9AB81A358}" destId="{6D6EDCAF-798B-40CD-B0AB-C70CE5F1AA92}" srcOrd="1" destOrd="0" parTransId="{6FCE3C6A-8B74-46A2-985A-A51C29326EED}" sibTransId="{C3BD99E1-0F8A-43F4-908F-A3AED7AC52CF}"/>
    <dgm:cxn modelId="{A3E337EA-E451-4A80-B9E6-D5FC327E4167}" srcId="{0F3296D0-2723-44C7-974A-D4CD83158E22}" destId="{7F01AED1-D7DC-4A2D-BE4A-EFFC8FE6B269}" srcOrd="1" destOrd="0" parTransId="{3BD8D7DD-CC42-452F-9FB2-F17CB333B09B}" sibTransId="{29D0594A-983C-43F8-866B-27271FCCE923}"/>
    <dgm:cxn modelId="{521B626D-2EF9-4F58-BB22-89880061F056}" srcId="{FEC90632-0005-49CB-B3EA-66D9AB81A358}" destId="{FE3024CE-9275-4648-9061-B2B77F2F6F09}" srcOrd="0" destOrd="0" parTransId="{07417AFB-BF16-454A-96B4-CEFCE18648C6}" sibTransId="{9B1BA133-3997-4A89-ABE5-C426C563DC31}"/>
    <dgm:cxn modelId="{15E4140C-A12A-469F-BB71-2AA0543CBBA8}" type="presOf" srcId="{7F01AED1-D7DC-4A2D-BE4A-EFFC8FE6B269}" destId="{A88BD8C3-DE45-4727-B66B-E016D16A2EB0}" srcOrd="1" destOrd="0" presId="urn:microsoft.com/office/officeart/2005/8/layout/process4"/>
    <dgm:cxn modelId="{50B9DC62-2B9D-4B93-BB5E-8966D0BC0439}" type="presOf" srcId="{9D2816C6-7FB2-42C9-90B0-38B9BE7CD2A9}" destId="{2451445A-12AA-40C3-A05D-7408C40E10B7}" srcOrd="0" destOrd="0" presId="urn:microsoft.com/office/officeart/2005/8/layout/process4"/>
    <dgm:cxn modelId="{27F41B94-84FB-49C1-BA92-BE55896BCA11}" srcId="{6FB0D9A6-461A-4121-AF37-C345DDA27726}" destId="{5A45C03C-42AF-4D35-8067-E5CFFA9C4706}" srcOrd="0" destOrd="0" parTransId="{9EBCCEA6-EBC5-4990-878A-615E77F8D2F1}" sibTransId="{DB1F4252-AF47-4868-BABD-8256F0470DCD}"/>
    <dgm:cxn modelId="{9F8E835A-1A6D-4B01-8887-89F1C174C49D}" type="presOf" srcId="{FEC90632-0005-49CB-B3EA-66D9AB81A358}" destId="{5C797F21-F68E-4DB3-8C70-915E373A473F}" srcOrd="0" destOrd="0" presId="urn:microsoft.com/office/officeart/2005/8/layout/process4"/>
    <dgm:cxn modelId="{C07C7384-6145-4EA6-8595-E73D160AD461}" type="presOf" srcId="{50747A70-0C29-475B-BB39-C519C45A29C0}" destId="{C256F1E3-31BD-4477-ADEC-629C3A2D1E67}" srcOrd="0" destOrd="0" presId="urn:microsoft.com/office/officeart/2005/8/layout/process4"/>
    <dgm:cxn modelId="{F0C5E476-1E4D-41F2-AEA6-620323D3786C}" srcId="{6FB0D9A6-461A-4121-AF37-C345DDA27726}" destId="{9D2816C6-7FB2-42C9-90B0-38B9BE7CD2A9}" srcOrd="1" destOrd="0" parTransId="{FA87C993-38F1-4250-B62D-688656089D73}" sibTransId="{0E452145-E6A0-4C2B-BCE2-3BD2DA40CDA1}"/>
    <dgm:cxn modelId="{AF6F034E-D91C-4AAF-B240-37A29690E026}" srcId="{7F01AED1-D7DC-4A2D-BE4A-EFFC8FE6B269}" destId="{7A993FAA-62D8-4657-A711-78451A841C06}" srcOrd="0" destOrd="0" parTransId="{998AF915-924B-4010-8694-041792A05CA9}" sibTransId="{F61FD492-4F98-42BC-8819-12F016F2694E}"/>
    <dgm:cxn modelId="{08B7C4DF-2C26-4FAB-96E2-33342490A0D3}" type="presOf" srcId="{0F3296D0-2723-44C7-974A-D4CD83158E22}" destId="{CD18ADE9-A2A9-4923-929D-003247BD4295}" srcOrd="0" destOrd="0" presId="urn:microsoft.com/office/officeart/2005/8/layout/process4"/>
    <dgm:cxn modelId="{91FC411D-3DC4-4657-B3C8-F9B9C1637FF4}" type="presOf" srcId="{FEC90632-0005-49CB-B3EA-66D9AB81A358}" destId="{BB0E1FA7-6420-4DDB-A366-1C1581A2CB0C}" srcOrd="1" destOrd="0" presId="urn:microsoft.com/office/officeart/2005/8/layout/process4"/>
    <dgm:cxn modelId="{A88ECCAA-E125-4289-BE50-6FD8D56D60E7}" type="presOf" srcId="{6D6EDCAF-798B-40CD-B0AB-C70CE5F1AA92}" destId="{04834B59-0A2A-4123-841E-F3EFF527C98C}" srcOrd="0" destOrd="0" presId="urn:microsoft.com/office/officeart/2005/8/layout/process4"/>
    <dgm:cxn modelId="{098EB94C-494D-48F2-8640-D2443A8595DC}" srcId="{0F3296D0-2723-44C7-974A-D4CD83158E22}" destId="{FEC90632-0005-49CB-B3EA-66D9AB81A358}" srcOrd="0" destOrd="0" parTransId="{C3EC849B-6C3E-4ADF-85D9-28395BA3C0D9}" sibTransId="{F3C31754-D56C-4300-82A7-4B4971765AF0}"/>
    <dgm:cxn modelId="{F1F988B1-23D6-4C63-9FD8-81276DD3A108}" type="presOf" srcId="{7A993FAA-62D8-4657-A711-78451A841C06}" destId="{8433DD07-F23C-4E6C-9271-BBA69C53CBFE}" srcOrd="0" destOrd="0" presId="urn:microsoft.com/office/officeart/2005/8/layout/process4"/>
    <dgm:cxn modelId="{90EAB94B-7DDD-4C77-B53B-54A411452E9F}" type="presOf" srcId="{6FB0D9A6-461A-4121-AF37-C345DDA27726}" destId="{A5C7E6F0-3174-4808-AA03-500A959C12D3}" srcOrd="1" destOrd="0" presId="urn:microsoft.com/office/officeart/2005/8/layout/process4"/>
    <dgm:cxn modelId="{CA3CEC07-164E-43A8-B298-1B8F05184814}" type="presOf" srcId="{7F01AED1-D7DC-4A2D-BE4A-EFFC8FE6B269}" destId="{7E37D0F7-F297-454C-B188-27773EDCE35D}" srcOrd="0" destOrd="0" presId="urn:microsoft.com/office/officeart/2005/8/layout/process4"/>
    <dgm:cxn modelId="{4A795413-719E-43D8-AC17-FBD375615C40}" srcId="{0F3296D0-2723-44C7-974A-D4CD83158E22}" destId="{6FB0D9A6-461A-4121-AF37-C345DDA27726}" srcOrd="2" destOrd="0" parTransId="{A0A5263E-B35F-485D-9551-71F46932B0BE}" sibTransId="{17210035-CD5E-4FA6-A878-9A6C5BE0FEA3}"/>
    <dgm:cxn modelId="{15E1CE05-A623-44C7-88B2-C57AB9A8E23F}" type="presParOf" srcId="{CD18ADE9-A2A9-4923-929D-003247BD4295}" destId="{65466627-ED58-454D-AEB1-FD365CB20C1D}" srcOrd="0" destOrd="0" presId="urn:microsoft.com/office/officeart/2005/8/layout/process4"/>
    <dgm:cxn modelId="{9EDCE43D-4E93-4774-84CE-A45D99FDA458}" type="presParOf" srcId="{65466627-ED58-454D-AEB1-FD365CB20C1D}" destId="{124D4933-9B10-4A6F-83EC-773513D2F2C2}" srcOrd="0" destOrd="0" presId="urn:microsoft.com/office/officeart/2005/8/layout/process4"/>
    <dgm:cxn modelId="{39A46D1E-57E7-47E8-A898-311265AC12D1}" type="presParOf" srcId="{65466627-ED58-454D-AEB1-FD365CB20C1D}" destId="{A5C7E6F0-3174-4808-AA03-500A959C12D3}" srcOrd="1" destOrd="0" presId="urn:microsoft.com/office/officeart/2005/8/layout/process4"/>
    <dgm:cxn modelId="{E7603431-1882-4690-A83E-64E21ED4E77B}" type="presParOf" srcId="{65466627-ED58-454D-AEB1-FD365CB20C1D}" destId="{5B21E9AE-D69D-4241-A5B9-A15640D1B379}" srcOrd="2" destOrd="0" presId="urn:microsoft.com/office/officeart/2005/8/layout/process4"/>
    <dgm:cxn modelId="{03255136-3C7A-4F62-A179-32C8E6322B6A}" type="presParOf" srcId="{5B21E9AE-D69D-4241-A5B9-A15640D1B379}" destId="{7FBCA748-6121-4EA9-8DD4-1AB00C1149B4}" srcOrd="0" destOrd="0" presId="urn:microsoft.com/office/officeart/2005/8/layout/process4"/>
    <dgm:cxn modelId="{623C9899-07FD-4745-BE7E-8B6250AA330E}" type="presParOf" srcId="{5B21E9AE-D69D-4241-A5B9-A15640D1B379}" destId="{2451445A-12AA-40C3-A05D-7408C40E10B7}" srcOrd="1" destOrd="0" presId="urn:microsoft.com/office/officeart/2005/8/layout/process4"/>
    <dgm:cxn modelId="{40F5597D-C050-4B69-B7F4-B572CEFF6456}" type="presParOf" srcId="{CD18ADE9-A2A9-4923-929D-003247BD4295}" destId="{7F05A780-4101-4D49-B7AA-C036DF01FE94}" srcOrd="1" destOrd="0" presId="urn:microsoft.com/office/officeart/2005/8/layout/process4"/>
    <dgm:cxn modelId="{AB991A22-9BB6-43FF-97EE-DC4FD848067E}" type="presParOf" srcId="{CD18ADE9-A2A9-4923-929D-003247BD4295}" destId="{78163C55-867B-47B0-A1E6-E33313651E09}" srcOrd="2" destOrd="0" presId="urn:microsoft.com/office/officeart/2005/8/layout/process4"/>
    <dgm:cxn modelId="{0C3C6F63-78D8-4CF1-B901-A6D965B7C6B9}" type="presParOf" srcId="{78163C55-867B-47B0-A1E6-E33313651E09}" destId="{7E37D0F7-F297-454C-B188-27773EDCE35D}" srcOrd="0" destOrd="0" presId="urn:microsoft.com/office/officeart/2005/8/layout/process4"/>
    <dgm:cxn modelId="{57488ADB-2ED3-4BD6-937B-0A7DE62B0AC5}" type="presParOf" srcId="{78163C55-867B-47B0-A1E6-E33313651E09}" destId="{A88BD8C3-DE45-4727-B66B-E016D16A2EB0}" srcOrd="1" destOrd="0" presId="urn:microsoft.com/office/officeart/2005/8/layout/process4"/>
    <dgm:cxn modelId="{BCCF4A83-5B31-4F19-88E0-D8E2A6944586}" type="presParOf" srcId="{78163C55-867B-47B0-A1E6-E33313651E09}" destId="{0E45AA65-E51C-4C10-AF3E-9B136D68E996}" srcOrd="2" destOrd="0" presId="urn:microsoft.com/office/officeart/2005/8/layout/process4"/>
    <dgm:cxn modelId="{DDCDD2C3-A06E-4B45-B9CC-CB2745C9B162}" type="presParOf" srcId="{0E45AA65-E51C-4C10-AF3E-9B136D68E996}" destId="{8433DD07-F23C-4E6C-9271-BBA69C53CBFE}" srcOrd="0" destOrd="0" presId="urn:microsoft.com/office/officeart/2005/8/layout/process4"/>
    <dgm:cxn modelId="{0C05BEBE-7336-4DF8-9E69-10B0E8367D4C}" type="presParOf" srcId="{0E45AA65-E51C-4C10-AF3E-9B136D68E996}" destId="{C256F1E3-31BD-4477-ADEC-629C3A2D1E67}" srcOrd="1" destOrd="0" presId="urn:microsoft.com/office/officeart/2005/8/layout/process4"/>
    <dgm:cxn modelId="{AE643255-086D-4C21-9698-EDFCD3B4F217}" type="presParOf" srcId="{CD18ADE9-A2A9-4923-929D-003247BD4295}" destId="{28B21930-7D61-4BB7-9EFB-2EBE4D181012}" srcOrd="3" destOrd="0" presId="urn:microsoft.com/office/officeart/2005/8/layout/process4"/>
    <dgm:cxn modelId="{DA5900BD-BCAF-4748-8157-13E9253879FC}" type="presParOf" srcId="{CD18ADE9-A2A9-4923-929D-003247BD4295}" destId="{2D318CB4-8DFA-4C87-BA05-C49BB11C1D47}" srcOrd="4" destOrd="0" presId="urn:microsoft.com/office/officeart/2005/8/layout/process4"/>
    <dgm:cxn modelId="{F7BB1BB2-9F64-4201-A139-C3D6AF704BD2}" type="presParOf" srcId="{2D318CB4-8DFA-4C87-BA05-C49BB11C1D47}" destId="{5C797F21-F68E-4DB3-8C70-915E373A473F}" srcOrd="0" destOrd="0" presId="urn:microsoft.com/office/officeart/2005/8/layout/process4"/>
    <dgm:cxn modelId="{31987FBF-17D3-402C-88C8-78076FD899C1}" type="presParOf" srcId="{2D318CB4-8DFA-4C87-BA05-C49BB11C1D47}" destId="{BB0E1FA7-6420-4DDB-A366-1C1581A2CB0C}" srcOrd="1" destOrd="0" presId="urn:microsoft.com/office/officeart/2005/8/layout/process4"/>
    <dgm:cxn modelId="{2FA5DE00-2BBC-43E9-9129-7BC14779BAAD}" type="presParOf" srcId="{2D318CB4-8DFA-4C87-BA05-C49BB11C1D47}" destId="{5D4DEBEB-87FB-4FBC-8044-F25A2D613894}" srcOrd="2" destOrd="0" presId="urn:microsoft.com/office/officeart/2005/8/layout/process4"/>
    <dgm:cxn modelId="{C92498E1-EF60-4135-BD58-C22FF7823B71}" type="presParOf" srcId="{5D4DEBEB-87FB-4FBC-8044-F25A2D613894}" destId="{CD1F7338-2E21-4BD7-B434-6AFF93B6DE28}" srcOrd="0" destOrd="0" presId="urn:microsoft.com/office/officeart/2005/8/layout/process4"/>
    <dgm:cxn modelId="{1FF4F0C7-E0BE-4B20-A6AF-A70E4E140696}" type="presParOf" srcId="{5D4DEBEB-87FB-4FBC-8044-F25A2D613894}" destId="{04834B59-0A2A-4123-841E-F3EFF527C98C}"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8B8C41-EA0E-4482-89D9-2C07A2C77297}" type="doc">
      <dgm:prSet loTypeId="urn:microsoft.com/office/officeart/2005/8/layout/pyramid3" loCatId="pyramid" qsTypeId="urn:microsoft.com/office/officeart/2005/8/quickstyle/3d5" qsCatId="3D" csTypeId="urn:microsoft.com/office/officeart/2005/8/colors/accent1_2" csCatId="accent1" phldr="1"/>
      <dgm:spPr/>
    </dgm:pt>
    <dgm:pt modelId="{E69948E9-3324-48F2-AB04-5BC9687658AC}">
      <dgm:prSet phldrT="[Text]"/>
      <dgm:spPr>
        <a:gradFill rotWithShape="0">
          <a:gsLst>
            <a:gs pos="0">
              <a:srgbClr val="FFFF00"/>
            </a:gs>
            <a:gs pos="64999">
              <a:srgbClr val="F0EBD5"/>
            </a:gs>
            <a:gs pos="100000">
              <a:srgbClr val="D1C39F"/>
            </a:gs>
          </a:gsLst>
          <a:lin ang="16200000" scaled="0"/>
        </a:gradFill>
      </dgm:spPr>
      <dgm:t>
        <a:bodyPr/>
        <a:lstStyle/>
        <a:p>
          <a:r>
            <a:rPr lang="fa-IR" b="1" i="1" dirty="0" smtClean="0"/>
            <a:t>سربار کارخانه شامل :</a:t>
          </a:r>
          <a:endParaRPr lang="en-US" dirty="0"/>
        </a:p>
      </dgm:t>
    </dgm:pt>
    <dgm:pt modelId="{6B73442E-0681-4511-BC95-DAE46AF336C2}" type="parTrans" cxnId="{645055D5-B7B8-465B-8521-788302E3CE97}">
      <dgm:prSet/>
      <dgm:spPr/>
      <dgm:t>
        <a:bodyPr/>
        <a:lstStyle/>
        <a:p>
          <a:endParaRPr lang="en-US"/>
        </a:p>
      </dgm:t>
    </dgm:pt>
    <dgm:pt modelId="{EE1468E1-9DAC-438B-A7FC-D894DE723C3C}" type="sibTrans" cxnId="{645055D5-B7B8-465B-8521-788302E3CE97}">
      <dgm:prSet/>
      <dgm:spPr/>
      <dgm:t>
        <a:bodyPr/>
        <a:lstStyle/>
        <a:p>
          <a:endParaRPr lang="en-US"/>
        </a:p>
      </dgm:t>
    </dgm:pt>
    <dgm:pt modelId="{4170F1CF-8DC0-4E3F-A12A-2C9DA9231B8A}">
      <dgm:prSet phldrT="[Text]"/>
      <dgm:spPr>
        <a:gradFill rotWithShape="0">
          <a:gsLst>
            <a:gs pos="0">
              <a:srgbClr val="008000"/>
            </a:gs>
            <a:gs pos="64999">
              <a:srgbClr val="F0EBD5"/>
            </a:gs>
            <a:gs pos="100000">
              <a:srgbClr val="D1C39F"/>
            </a:gs>
          </a:gsLst>
          <a:lin ang="16200000" scaled="0"/>
        </a:gradFill>
      </dgm:spPr>
      <dgm:t>
        <a:bodyPr/>
        <a:lstStyle/>
        <a:p>
          <a:r>
            <a:rPr lang="fa-IR" b="1" i="1" dirty="0" smtClean="0"/>
            <a:t>دستمزد غیر مستقیم </a:t>
          </a:r>
        </a:p>
        <a:p>
          <a:endParaRPr lang="en-US" dirty="0"/>
        </a:p>
      </dgm:t>
    </dgm:pt>
    <dgm:pt modelId="{0E54DEA4-B121-4BBF-A2F3-0DED6231A52B}" type="parTrans" cxnId="{E3FBDB79-74FD-4A0B-B911-A1D94AF5E804}">
      <dgm:prSet/>
      <dgm:spPr/>
      <dgm:t>
        <a:bodyPr/>
        <a:lstStyle/>
        <a:p>
          <a:endParaRPr lang="en-US"/>
        </a:p>
      </dgm:t>
    </dgm:pt>
    <dgm:pt modelId="{08C659DE-CBB1-4755-A091-0549175172D1}" type="sibTrans" cxnId="{E3FBDB79-74FD-4A0B-B911-A1D94AF5E804}">
      <dgm:prSet/>
      <dgm:spPr/>
      <dgm:t>
        <a:bodyPr/>
        <a:lstStyle/>
        <a:p>
          <a:endParaRPr lang="en-US"/>
        </a:p>
      </dgm:t>
    </dgm:pt>
    <dgm:pt modelId="{D92A9D8C-6919-4CF2-A337-6C1CCC1CEEEB}">
      <dgm:prSet phldrT="[Text]"/>
      <dgm:spPr>
        <a:gradFill rotWithShape="0">
          <a:gsLst>
            <a:gs pos="0">
              <a:srgbClr val="FF0000"/>
            </a:gs>
            <a:gs pos="64999">
              <a:srgbClr val="F0EBD5"/>
            </a:gs>
            <a:gs pos="100000">
              <a:srgbClr val="D1C39F"/>
            </a:gs>
          </a:gsLst>
          <a:lin ang="16200000" scaled="0"/>
        </a:gradFill>
      </dgm:spPr>
      <dgm:t>
        <a:bodyPr/>
        <a:lstStyle/>
        <a:p>
          <a:r>
            <a:rPr lang="fa-IR" b="1" i="1" dirty="0" smtClean="0"/>
            <a:t>سایر هزینه های سربار </a:t>
          </a:r>
          <a:endParaRPr lang="en-US" b="1" i="1" dirty="0"/>
        </a:p>
      </dgm:t>
    </dgm:pt>
    <dgm:pt modelId="{178DC4A2-4B74-4A66-92AB-048425E3D270}" type="parTrans" cxnId="{9D372987-11E6-47C0-8C0C-4A98C8153E69}">
      <dgm:prSet/>
      <dgm:spPr/>
      <dgm:t>
        <a:bodyPr/>
        <a:lstStyle/>
        <a:p>
          <a:endParaRPr lang="en-US"/>
        </a:p>
      </dgm:t>
    </dgm:pt>
    <dgm:pt modelId="{29D27D4C-1851-4341-BB97-A727F3A81EA3}" type="sibTrans" cxnId="{9D372987-11E6-47C0-8C0C-4A98C8153E69}">
      <dgm:prSet/>
      <dgm:spPr/>
      <dgm:t>
        <a:bodyPr/>
        <a:lstStyle/>
        <a:p>
          <a:endParaRPr lang="en-US"/>
        </a:p>
      </dgm:t>
    </dgm:pt>
    <dgm:pt modelId="{683483AE-BC9E-49EE-AD1F-E59CAB1D9B98}" type="pres">
      <dgm:prSet presAssocID="{5A8B8C41-EA0E-4482-89D9-2C07A2C77297}" presName="Name0" presStyleCnt="0">
        <dgm:presLayoutVars>
          <dgm:dir/>
          <dgm:animLvl val="lvl"/>
          <dgm:resizeHandles val="exact"/>
        </dgm:presLayoutVars>
      </dgm:prSet>
      <dgm:spPr/>
    </dgm:pt>
    <dgm:pt modelId="{148A49FF-B0F7-45C0-986C-2FC8E2D35CF7}" type="pres">
      <dgm:prSet presAssocID="{E69948E9-3324-48F2-AB04-5BC9687658AC}" presName="Name8" presStyleCnt="0"/>
      <dgm:spPr/>
    </dgm:pt>
    <dgm:pt modelId="{270C2375-2381-4585-A115-5E6DE5121FD9}" type="pres">
      <dgm:prSet presAssocID="{E69948E9-3324-48F2-AB04-5BC9687658AC}" presName="level" presStyleLbl="node1" presStyleIdx="0" presStyleCnt="3">
        <dgm:presLayoutVars>
          <dgm:chMax val="1"/>
          <dgm:bulletEnabled val="1"/>
        </dgm:presLayoutVars>
      </dgm:prSet>
      <dgm:spPr/>
      <dgm:t>
        <a:bodyPr/>
        <a:lstStyle/>
        <a:p>
          <a:endParaRPr lang="en-US"/>
        </a:p>
      </dgm:t>
    </dgm:pt>
    <dgm:pt modelId="{36044A91-0518-45BD-B854-E5A0930643AB}" type="pres">
      <dgm:prSet presAssocID="{E69948E9-3324-48F2-AB04-5BC9687658AC}" presName="levelTx" presStyleLbl="revTx" presStyleIdx="0" presStyleCnt="0">
        <dgm:presLayoutVars>
          <dgm:chMax val="1"/>
          <dgm:bulletEnabled val="1"/>
        </dgm:presLayoutVars>
      </dgm:prSet>
      <dgm:spPr/>
      <dgm:t>
        <a:bodyPr/>
        <a:lstStyle/>
        <a:p>
          <a:endParaRPr lang="en-US"/>
        </a:p>
      </dgm:t>
    </dgm:pt>
    <dgm:pt modelId="{3C3EC32F-E476-429D-8281-27A829910A6C}" type="pres">
      <dgm:prSet presAssocID="{4170F1CF-8DC0-4E3F-A12A-2C9DA9231B8A}" presName="Name8" presStyleCnt="0"/>
      <dgm:spPr/>
    </dgm:pt>
    <dgm:pt modelId="{DC7AEB80-A2ED-4BA7-BB2B-45FADA7D20F1}" type="pres">
      <dgm:prSet presAssocID="{4170F1CF-8DC0-4E3F-A12A-2C9DA9231B8A}" presName="level" presStyleLbl="node1" presStyleIdx="1" presStyleCnt="3">
        <dgm:presLayoutVars>
          <dgm:chMax val="1"/>
          <dgm:bulletEnabled val="1"/>
        </dgm:presLayoutVars>
      </dgm:prSet>
      <dgm:spPr/>
      <dgm:t>
        <a:bodyPr/>
        <a:lstStyle/>
        <a:p>
          <a:endParaRPr lang="en-US"/>
        </a:p>
      </dgm:t>
    </dgm:pt>
    <dgm:pt modelId="{BECCF680-9DD4-4D4E-AC97-842527782BF7}" type="pres">
      <dgm:prSet presAssocID="{4170F1CF-8DC0-4E3F-A12A-2C9DA9231B8A}" presName="levelTx" presStyleLbl="revTx" presStyleIdx="0" presStyleCnt="0">
        <dgm:presLayoutVars>
          <dgm:chMax val="1"/>
          <dgm:bulletEnabled val="1"/>
        </dgm:presLayoutVars>
      </dgm:prSet>
      <dgm:spPr/>
      <dgm:t>
        <a:bodyPr/>
        <a:lstStyle/>
        <a:p>
          <a:endParaRPr lang="en-US"/>
        </a:p>
      </dgm:t>
    </dgm:pt>
    <dgm:pt modelId="{85454FE4-B610-47DE-AC65-487288D618CB}" type="pres">
      <dgm:prSet presAssocID="{D92A9D8C-6919-4CF2-A337-6C1CCC1CEEEB}" presName="Name8" presStyleCnt="0"/>
      <dgm:spPr/>
    </dgm:pt>
    <dgm:pt modelId="{4EDA2C8B-D9D0-4A19-8D7E-D302878C8E9B}" type="pres">
      <dgm:prSet presAssocID="{D92A9D8C-6919-4CF2-A337-6C1CCC1CEEEB}" presName="level" presStyleLbl="node1" presStyleIdx="2" presStyleCnt="3">
        <dgm:presLayoutVars>
          <dgm:chMax val="1"/>
          <dgm:bulletEnabled val="1"/>
        </dgm:presLayoutVars>
      </dgm:prSet>
      <dgm:spPr/>
      <dgm:t>
        <a:bodyPr/>
        <a:lstStyle/>
        <a:p>
          <a:endParaRPr lang="en-US"/>
        </a:p>
      </dgm:t>
    </dgm:pt>
    <dgm:pt modelId="{0632D01F-65D4-460D-97A4-E3542C36E35D}" type="pres">
      <dgm:prSet presAssocID="{D92A9D8C-6919-4CF2-A337-6C1CCC1CEEEB}" presName="levelTx" presStyleLbl="revTx" presStyleIdx="0" presStyleCnt="0">
        <dgm:presLayoutVars>
          <dgm:chMax val="1"/>
          <dgm:bulletEnabled val="1"/>
        </dgm:presLayoutVars>
      </dgm:prSet>
      <dgm:spPr/>
      <dgm:t>
        <a:bodyPr/>
        <a:lstStyle/>
        <a:p>
          <a:endParaRPr lang="en-US"/>
        </a:p>
      </dgm:t>
    </dgm:pt>
  </dgm:ptLst>
  <dgm:cxnLst>
    <dgm:cxn modelId="{645055D5-B7B8-465B-8521-788302E3CE97}" srcId="{5A8B8C41-EA0E-4482-89D9-2C07A2C77297}" destId="{E69948E9-3324-48F2-AB04-5BC9687658AC}" srcOrd="0" destOrd="0" parTransId="{6B73442E-0681-4511-BC95-DAE46AF336C2}" sibTransId="{EE1468E1-9DAC-438B-A7FC-D894DE723C3C}"/>
    <dgm:cxn modelId="{9D372987-11E6-47C0-8C0C-4A98C8153E69}" srcId="{5A8B8C41-EA0E-4482-89D9-2C07A2C77297}" destId="{D92A9D8C-6919-4CF2-A337-6C1CCC1CEEEB}" srcOrd="2" destOrd="0" parTransId="{178DC4A2-4B74-4A66-92AB-048425E3D270}" sibTransId="{29D27D4C-1851-4341-BB97-A727F3A81EA3}"/>
    <dgm:cxn modelId="{BE745BE0-557C-427D-88FA-E49C69FD973F}" type="presOf" srcId="{D92A9D8C-6919-4CF2-A337-6C1CCC1CEEEB}" destId="{4EDA2C8B-D9D0-4A19-8D7E-D302878C8E9B}" srcOrd="0" destOrd="0" presId="urn:microsoft.com/office/officeart/2005/8/layout/pyramid3"/>
    <dgm:cxn modelId="{4AA4212D-BC54-4586-96F1-3195AEBEDEEB}" type="presOf" srcId="{4170F1CF-8DC0-4E3F-A12A-2C9DA9231B8A}" destId="{DC7AEB80-A2ED-4BA7-BB2B-45FADA7D20F1}" srcOrd="0" destOrd="0" presId="urn:microsoft.com/office/officeart/2005/8/layout/pyramid3"/>
    <dgm:cxn modelId="{DBC7F39D-7A6E-4114-BD21-42DF5BEE4A43}" type="presOf" srcId="{4170F1CF-8DC0-4E3F-A12A-2C9DA9231B8A}" destId="{BECCF680-9DD4-4D4E-AC97-842527782BF7}" srcOrd="1" destOrd="0" presId="urn:microsoft.com/office/officeart/2005/8/layout/pyramid3"/>
    <dgm:cxn modelId="{987F8C8D-57C0-4D77-BA6F-8F77868AB641}" type="presOf" srcId="{5A8B8C41-EA0E-4482-89D9-2C07A2C77297}" destId="{683483AE-BC9E-49EE-AD1F-E59CAB1D9B98}" srcOrd="0" destOrd="0" presId="urn:microsoft.com/office/officeart/2005/8/layout/pyramid3"/>
    <dgm:cxn modelId="{E3FBDB79-74FD-4A0B-B911-A1D94AF5E804}" srcId="{5A8B8C41-EA0E-4482-89D9-2C07A2C77297}" destId="{4170F1CF-8DC0-4E3F-A12A-2C9DA9231B8A}" srcOrd="1" destOrd="0" parTransId="{0E54DEA4-B121-4BBF-A2F3-0DED6231A52B}" sibTransId="{08C659DE-CBB1-4755-A091-0549175172D1}"/>
    <dgm:cxn modelId="{72AE5655-2A1A-4942-A2ED-D91BB100D8F7}" type="presOf" srcId="{E69948E9-3324-48F2-AB04-5BC9687658AC}" destId="{36044A91-0518-45BD-B854-E5A0930643AB}" srcOrd="1" destOrd="0" presId="urn:microsoft.com/office/officeart/2005/8/layout/pyramid3"/>
    <dgm:cxn modelId="{1AB6B455-D03B-4C90-80CE-6811691A55E7}" type="presOf" srcId="{E69948E9-3324-48F2-AB04-5BC9687658AC}" destId="{270C2375-2381-4585-A115-5E6DE5121FD9}" srcOrd="0" destOrd="0" presId="urn:microsoft.com/office/officeart/2005/8/layout/pyramid3"/>
    <dgm:cxn modelId="{73B94666-4979-4652-9E71-1E4161E5C3E9}" type="presOf" srcId="{D92A9D8C-6919-4CF2-A337-6C1CCC1CEEEB}" destId="{0632D01F-65D4-460D-97A4-E3542C36E35D}" srcOrd="1" destOrd="0" presId="urn:microsoft.com/office/officeart/2005/8/layout/pyramid3"/>
    <dgm:cxn modelId="{6A3A27A4-1E1F-4DA8-B787-38EC6509DE86}" type="presParOf" srcId="{683483AE-BC9E-49EE-AD1F-E59CAB1D9B98}" destId="{148A49FF-B0F7-45C0-986C-2FC8E2D35CF7}" srcOrd="0" destOrd="0" presId="urn:microsoft.com/office/officeart/2005/8/layout/pyramid3"/>
    <dgm:cxn modelId="{7358622F-5533-49B3-BE62-5E36BD405814}" type="presParOf" srcId="{148A49FF-B0F7-45C0-986C-2FC8E2D35CF7}" destId="{270C2375-2381-4585-A115-5E6DE5121FD9}" srcOrd="0" destOrd="0" presId="urn:microsoft.com/office/officeart/2005/8/layout/pyramid3"/>
    <dgm:cxn modelId="{25B96DB5-F6BE-495A-B702-6AFAD46F72D0}" type="presParOf" srcId="{148A49FF-B0F7-45C0-986C-2FC8E2D35CF7}" destId="{36044A91-0518-45BD-B854-E5A0930643AB}" srcOrd="1" destOrd="0" presId="urn:microsoft.com/office/officeart/2005/8/layout/pyramid3"/>
    <dgm:cxn modelId="{8EC8F320-2C98-4423-A2B0-005ACA548C0F}" type="presParOf" srcId="{683483AE-BC9E-49EE-AD1F-E59CAB1D9B98}" destId="{3C3EC32F-E476-429D-8281-27A829910A6C}" srcOrd="1" destOrd="0" presId="urn:microsoft.com/office/officeart/2005/8/layout/pyramid3"/>
    <dgm:cxn modelId="{8F929BB4-CCED-4746-A1C9-91AF5D7CF203}" type="presParOf" srcId="{3C3EC32F-E476-429D-8281-27A829910A6C}" destId="{DC7AEB80-A2ED-4BA7-BB2B-45FADA7D20F1}" srcOrd="0" destOrd="0" presId="urn:microsoft.com/office/officeart/2005/8/layout/pyramid3"/>
    <dgm:cxn modelId="{33FA82B4-8548-473C-BD0C-203109953E24}" type="presParOf" srcId="{3C3EC32F-E476-429D-8281-27A829910A6C}" destId="{BECCF680-9DD4-4D4E-AC97-842527782BF7}" srcOrd="1" destOrd="0" presId="urn:microsoft.com/office/officeart/2005/8/layout/pyramid3"/>
    <dgm:cxn modelId="{53431190-986C-48A7-8AFD-1694B435ABB0}" type="presParOf" srcId="{683483AE-BC9E-49EE-AD1F-E59CAB1D9B98}" destId="{85454FE4-B610-47DE-AC65-487288D618CB}" srcOrd="2" destOrd="0" presId="urn:microsoft.com/office/officeart/2005/8/layout/pyramid3"/>
    <dgm:cxn modelId="{8228A751-8541-420C-8B49-720F74277343}" type="presParOf" srcId="{85454FE4-B610-47DE-AC65-487288D618CB}" destId="{4EDA2C8B-D9D0-4A19-8D7E-D302878C8E9B}" srcOrd="0" destOrd="0" presId="urn:microsoft.com/office/officeart/2005/8/layout/pyramid3"/>
    <dgm:cxn modelId="{35AF8C13-FC42-4E4C-8200-046DF3BF2F9E}" type="presParOf" srcId="{85454FE4-B610-47DE-AC65-487288D618CB}" destId="{0632D01F-65D4-460D-97A4-E3542C36E35D}" srcOrd="1" destOrd="0" presId="urn:microsoft.com/office/officeart/2005/8/layout/pyramid3"/>
  </dgm:cxnLst>
  <dgm:bg>
    <a:gradFill>
      <a:gsLst>
        <a:gs pos="0">
          <a:schemeClr val="tx1">
            <a:lumMod val="85000"/>
            <a:lumOff val="15000"/>
          </a:schemeClr>
        </a:gs>
        <a:gs pos="64999">
          <a:srgbClr val="F0EBD5"/>
        </a:gs>
        <a:gs pos="100000">
          <a:srgbClr val="D1C39F"/>
        </a:gs>
      </a:gsLst>
      <a:lin ang="16200000" scaled="0"/>
    </a:grad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FCD4823-B925-4642-9FD6-90611208BA10}" type="doc">
      <dgm:prSet loTypeId="urn:microsoft.com/office/officeart/2005/8/layout/hList7" loCatId="list" qsTypeId="urn:microsoft.com/office/officeart/2005/8/quickstyle/simple1" qsCatId="simple" csTypeId="urn:microsoft.com/office/officeart/2005/8/colors/accent1_2" csCatId="accent1" phldr="1"/>
      <dgm:spPr/>
    </dgm:pt>
    <dgm:pt modelId="{EA17685E-B389-413E-A229-BA51E4E33282}">
      <dgm:prSet phldrT="[Text]" custT="1"/>
      <dgm:spPr>
        <a:gradFill rotWithShape="0">
          <a:gsLst>
            <a:gs pos="0">
              <a:srgbClr val="FF66FF"/>
            </a:gs>
            <a:gs pos="64999">
              <a:srgbClr val="F0EBD5"/>
            </a:gs>
            <a:gs pos="100000">
              <a:srgbClr val="D1C39F"/>
            </a:gs>
          </a:gsLst>
          <a:lin ang="16200000" scaled="0"/>
        </a:gradFill>
      </dgm:spPr>
      <dgm:t>
        <a:bodyPr/>
        <a:lstStyle/>
        <a:p>
          <a:r>
            <a:rPr lang="fa-IR" sz="2400" b="1" dirty="0" smtClean="0">
              <a:solidFill>
                <a:schemeClr val="tx1"/>
              </a:solidFill>
            </a:rPr>
            <a:t>سایر هزینه های اداری </a:t>
          </a:r>
          <a:endParaRPr lang="en-US" sz="2400" b="1" dirty="0">
            <a:solidFill>
              <a:schemeClr val="tx1"/>
            </a:solidFill>
          </a:endParaRPr>
        </a:p>
      </dgm:t>
    </dgm:pt>
    <dgm:pt modelId="{0D182F10-952D-4C02-94FC-5440B6129A76}" type="parTrans" cxnId="{A40A4CC4-F218-4F82-94B7-16DC7E3F9D1B}">
      <dgm:prSet/>
      <dgm:spPr/>
      <dgm:t>
        <a:bodyPr/>
        <a:lstStyle/>
        <a:p>
          <a:endParaRPr lang="en-US"/>
        </a:p>
      </dgm:t>
    </dgm:pt>
    <dgm:pt modelId="{783A1A24-05D2-4131-80B2-DA9F74C472E3}" type="sibTrans" cxnId="{A40A4CC4-F218-4F82-94B7-16DC7E3F9D1B}">
      <dgm:prSet/>
      <dgm:spPr/>
      <dgm:t>
        <a:bodyPr/>
        <a:lstStyle/>
        <a:p>
          <a:endParaRPr lang="en-US"/>
        </a:p>
      </dgm:t>
    </dgm:pt>
    <dgm:pt modelId="{DAB2A628-0929-4473-A620-A8CF2E9272DC}">
      <dgm:prSet phldrT="[Text]" custT="1"/>
      <dgm:spPr>
        <a:gradFill rotWithShape="0">
          <a:gsLst>
            <a:gs pos="0">
              <a:srgbClr val="FF66FF"/>
            </a:gs>
            <a:gs pos="64999">
              <a:srgbClr val="F0EBD5"/>
            </a:gs>
            <a:gs pos="100000">
              <a:srgbClr val="D1C39F"/>
            </a:gs>
          </a:gsLst>
          <a:lin ang="16200000" scaled="0"/>
        </a:gradFill>
      </dgm:spPr>
      <dgm:t>
        <a:bodyPr/>
        <a:lstStyle/>
        <a:p>
          <a:r>
            <a:rPr lang="fa-IR" sz="2400" b="1" dirty="0" smtClean="0">
              <a:solidFill>
                <a:schemeClr val="tx1"/>
              </a:solidFill>
            </a:rPr>
            <a:t>هزینه های پرسنلی اداری </a:t>
          </a:r>
          <a:endParaRPr lang="en-US" sz="2400" b="1" dirty="0">
            <a:solidFill>
              <a:schemeClr val="tx1"/>
            </a:solidFill>
          </a:endParaRPr>
        </a:p>
      </dgm:t>
    </dgm:pt>
    <dgm:pt modelId="{7311E8B1-5C62-4402-9B2D-81D71652B1AA}" type="parTrans" cxnId="{8ED26D37-6D68-4D71-B267-2867C4CDBE80}">
      <dgm:prSet/>
      <dgm:spPr/>
      <dgm:t>
        <a:bodyPr/>
        <a:lstStyle/>
        <a:p>
          <a:endParaRPr lang="en-US"/>
        </a:p>
      </dgm:t>
    </dgm:pt>
    <dgm:pt modelId="{0B6E56C3-5534-4265-B7CC-5AEB280DBEA2}" type="sibTrans" cxnId="{8ED26D37-6D68-4D71-B267-2867C4CDBE80}">
      <dgm:prSet/>
      <dgm:spPr/>
      <dgm:t>
        <a:bodyPr/>
        <a:lstStyle/>
        <a:p>
          <a:endParaRPr lang="en-US"/>
        </a:p>
      </dgm:t>
    </dgm:pt>
    <dgm:pt modelId="{67D319D4-88BB-497F-8334-08B8459DD22D}" type="pres">
      <dgm:prSet presAssocID="{DFCD4823-B925-4642-9FD6-90611208BA10}" presName="Name0" presStyleCnt="0">
        <dgm:presLayoutVars>
          <dgm:dir/>
          <dgm:resizeHandles val="exact"/>
        </dgm:presLayoutVars>
      </dgm:prSet>
      <dgm:spPr/>
    </dgm:pt>
    <dgm:pt modelId="{4A2AB1E9-93CC-4EAC-98EB-242EBCE8CB86}" type="pres">
      <dgm:prSet presAssocID="{DFCD4823-B925-4642-9FD6-90611208BA10}" presName="fgShape" presStyleLbl="fgShp" presStyleIdx="0" presStyleCnt="1"/>
      <dgm:spPr/>
    </dgm:pt>
    <dgm:pt modelId="{C0195FB4-467B-434E-B63A-997681AC8B47}" type="pres">
      <dgm:prSet presAssocID="{DFCD4823-B925-4642-9FD6-90611208BA10}" presName="linComp" presStyleCnt="0"/>
      <dgm:spPr/>
    </dgm:pt>
    <dgm:pt modelId="{A0072694-6E98-4310-A7FC-0761F573E75F}" type="pres">
      <dgm:prSet presAssocID="{EA17685E-B389-413E-A229-BA51E4E33282}" presName="compNode" presStyleCnt="0"/>
      <dgm:spPr/>
    </dgm:pt>
    <dgm:pt modelId="{1767D8A8-F9DC-4EE0-8DFA-61B14C5EC102}" type="pres">
      <dgm:prSet presAssocID="{EA17685E-B389-413E-A229-BA51E4E33282}" presName="bkgdShape" presStyleLbl="node1" presStyleIdx="0" presStyleCnt="2" custLinFactNeighborX="-87"/>
      <dgm:spPr/>
      <dgm:t>
        <a:bodyPr/>
        <a:lstStyle/>
        <a:p>
          <a:endParaRPr lang="en-US"/>
        </a:p>
      </dgm:t>
    </dgm:pt>
    <dgm:pt modelId="{643107E4-6FEA-425F-8F2B-66B462CD7B52}" type="pres">
      <dgm:prSet presAssocID="{EA17685E-B389-413E-A229-BA51E4E33282}" presName="nodeTx" presStyleLbl="node1" presStyleIdx="0" presStyleCnt="2">
        <dgm:presLayoutVars>
          <dgm:bulletEnabled val="1"/>
        </dgm:presLayoutVars>
      </dgm:prSet>
      <dgm:spPr/>
      <dgm:t>
        <a:bodyPr/>
        <a:lstStyle/>
        <a:p>
          <a:endParaRPr lang="en-US"/>
        </a:p>
      </dgm:t>
    </dgm:pt>
    <dgm:pt modelId="{20DD5D4A-40DA-468E-B27C-8FAD2E906C84}" type="pres">
      <dgm:prSet presAssocID="{EA17685E-B389-413E-A229-BA51E4E33282}" presName="invisiNode" presStyleLbl="node1" presStyleIdx="0" presStyleCnt="2"/>
      <dgm:spPr/>
    </dgm:pt>
    <dgm:pt modelId="{3AF89296-594A-4E5D-8885-225E446D4314}" type="pres">
      <dgm:prSet presAssocID="{EA17685E-B389-413E-A229-BA51E4E33282}" presName="imagNode" presStyleLbl="fgImgPlace1" presStyleIdx="0" presStyleCnt="2"/>
      <dgm:spPr>
        <a:blipFill rotWithShape="0">
          <a:blip xmlns:r="http://schemas.openxmlformats.org/officeDocument/2006/relationships" r:embed="rId1"/>
          <a:stretch>
            <a:fillRect/>
          </a:stretch>
        </a:blipFill>
      </dgm:spPr>
    </dgm:pt>
    <dgm:pt modelId="{11037E17-2462-40D8-90B0-40EAA4F60B8B}" type="pres">
      <dgm:prSet presAssocID="{783A1A24-05D2-4131-80B2-DA9F74C472E3}" presName="sibTrans" presStyleLbl="sibTrans2D1" presStyleIdx="0" presStyleCnt="0"/>
      <dgm:spPr/>
      <dgm:t>
        <a:bodyPr/>
        <a:lstStyle/>
        <a:p>
          <a:endParaRPr lang="en-US"/>
        </a:p>
      </dgm:t>
    </dgm:pt>
    <dgm:pt modelId="{CC82ECA9-E206-43F3-A19E-FF0C8CE9FFE9}" type="pres">
      <dgm:prSet presAssocID="{DAB2A628-0929-4473-A620-A8CF2E9272DC}" presName="compNode" presStyleCnt="0"/>
      <dgm:spPr/>
    </dgm:pt>
    <dgm:pt modelId="{288629C9-E4CC-48E5-8EEC-E13A907F3D14}" type="pres">
      <dgm:prSet presAssocID="{DAB2A628-0929-4473-A620-A8CF2E9272DC}" presName="bkgdShape" presStyleLbl="node1" presStyleIdx="1" presStyleCnt="2" custLinFactNeighborX="13550"/>
      <dgm:spPr/>
      <dgm:t>
        <a:bodyPr/>
        <a:lstStyle/>
        <a:p>
          <a:endParaRPr lang="en-US"/>
        </a:p>
      </dgm:t>
    </dgm:pt>
    <dgm:pt modelId="{8AE657FF-2555-42A7-816C-889BCB5256DA}" type="pres">
      <dgm:prSet presAssocID="{DAB2A628-0929-4473-A620-A8CF2E9272DC}" presName="nodeTx" presStyleLbl="node1" presStyleIdx="1" presStyleCnt="2">
        <dgm:presLayoutVars>
          <dgm:bulletEnabled val="1"/>
        </dgm:presLayoutVars>
      </dgm:prSet>
      <dgm:spPr/>
      <dgm:t>
        <a:bodyPr/>
        <a:lstStyle/>
        <a:p>
          <a:endParaRPr lang="en-US"/>
        </a:p>
      </dgm:t>
    </dgm:pt>
    <dgm:pt modelId="{8E5004AD-43A2-4985-8026-D3C79F978A0D}" type="pres">
      <dgm:prSet presAssocID="{DAB2A628-0929-4473-A620-A8CF2E9272DC}" presName="invisiNode" presStyleLbl="node1" presStyleIdx="1" presStyleCnt="2"/>
      <dgm:spPr/>
    </dgm:pt>
    <dgm:pt modelId="{4071E325-15D7-492D-9E99-9ECC9CB8CD6A}" type="pres">
      <dgm:prSet presAssocID="{DAB2A628-0929-4473-A620-A8CF2E9272DC}" presName="imagNode" presStyleLbl="fgImgPlace1" presStyleIdx="1" presStyleCnt="2"/>
      <dgm:spPr>
        <a:blipFill rotWithShape="0">
          <a:blip xmlns:r="http://schemas.openxmlformats.org/officeDocument/2006/relationships" r:embed="rId1"/>
          <a:stretch>
            <a:fillRect/>
          </a:stretch>
        </a:blipFill>
      </dgm:spPr>
    </dgm:pt>
  </dgm:ptLst>
  <dgm:cxnLst>
    <dgm:cxn modelId="{551C1B70-EC4B-40B0-BE4B-ED1C599521AE}" type="presOf" srcId="{DFCD4823-B925-4642-9FD6-90611208BA10}" destId="{67D319D4-88BB-497F-8334-08B8459DD22D}" srcOrd="0" destOrd="0" presId="urn:microsoft.com/office/officeart/2005/8/layout/hList7"/>
    <dgm:cxn modelId="{92AB3517-84DC-49A9-A150-28C2A24A2E88}" type="presOf" srcId="{EA17685E-B389-413E-A229-BA51E4E33282}" destId="{1767D8A8-F9DC-4EE0-8DFA-61B14C5EC102}" srcOrd="0" destOrd="0" presId="urn:microsoft.com/office/officeart/2005/8/layout/hList7"/>
    <dgm:cxn modelId="{DE169F67-F99A-4F82-9C8F-3445CCE5E362}" type="presOf" srcId="{DAB2A628-0929-4473-A620-A8CF2E9272DC}" destId="{288629C9-E4CC-48E5-8EEC-E13A907F3D14}" srcOrd="0" destOrd="0" presId="urn:microsoft.com/office/officeart/2005/8/layout/hList7"/>
    <dgm:cxn modelId="{8ED26D37-6D68-4D71-B267-2867C4CDBE80}" srcId="{DFCD4823-B925-4642-9FD6-90611208BA10}" destId="{DAB2A628-0929-4473-A620-A8CF2E9272DC}" srcOrd="1" destOrd="0" parTransId="{7311E8B1-5C62-4402-9B2D-81D71652B1AA}" sibTransId="{0B6E56C3-5534-4265-B7CC-5AEB280DBEA2}"/>
    <dgm:cxn modelId="{8889B63E-38FB-46C2-A4CE-3227A0080BDD}" type="presOf" srcId="{EA17685E-B389-413E-A229-BA51E4E33282}" destId="{643107E4-6FEA-425F-8F2B-66B462CD7B52}" srcOrd="1" destOrd="0" presId="urn:microsoft.com/office/officeart/2005/8/layout/hList7"/>
    <dgm:cxn modelId="{00AE4A02-1BF7-4B56-9A92-1B22D0FE5E4B}" type="presOf" srcId="{783A1A24-05D2-4131-80B2-DA9F74C472E3}" destId="{11037E17-2462-40D8-90B0-40EAA4F60B8B}" srcOrd="0" destOrd="0" presId="urn:microsoft.com/office/officeart/2005/8/layout/hList7"/>
    <dgm:cxn modelId="{A40A4CC4-F218-4F82-94B7-16DC7E3F9D1B}" srcId="{DFCD4823-B925-4642-9FD6-90611208BA10}" destId="{EA17685E-B389-413E-A229-BA51E4E33282}" srcOrd="0" destOrd="0" parTransId="{0D182F10-952D-4C02-94FC-5440B6129A76}" sibTransId="{783A1A24-05D2-4131-80B2-DA9F74C472E3}"/>
    <dgm:cxn modelId="{E2907615-E4C2-4FCE-B168-8FD371908241}" type="presOf" srcId="{DAB2A628-0929-4473-A620-A8CF2E9272DC}" destId="{8AE657FF-2555-42A7-816C-889BCB5256DA}" srcOrd="1" destOrd="0" presId="urn:microsoft.com/office/officeart/2005/8/layout/hList7"/>
    <dgm:cxn modelId="{337E3D3A-0414-4008-A737-C24BAD5828AC}" type="presParOf" srcId="{67D319D4-88BB-497F-8334-08B8459DD22D}" destId="{4A2AB1E9-93CC-4EAC-98EB-242EBCE8CB86}" srcOrd="0" destOrd="0" presId="urn:microsoft.com/office/officeart/2005/8/layout/hList7"/>
    <dgm:cxn modelId="{24508E71-B140-4B5D-9BE3-8F0E12467F1A}" type="presParOf" srcId="{67D319D4-88BB-497F-8334-08B8459DD22D}" destId="{C0195FB4-467B-434E-B63A-997681AC8B47}" srcOrd="1" destOrd="0" presId="urn:microsoft.com/office/officeart/2005/8/layout/hList7"/>
    <dgm:cxn modelId="{CD197AC5-8595-4016-9A7C-BB8729A50130}" type="presParOf" srcId="{C0195FB4-467B-434E-B63A-997681AC8B47}" destId="{A0072694-6E98-4310-A7FC-0761F573E75F}" srcOrd="0" destOrd="0" presId="urn:microsoft.com/office/officeart/2005/8/layout/hList7"/>
    <dgm:cxn modelId="{283F13E4-B17D-40F0-94B1-3412B561A66A}" type="presParOf" srcId="{A0072694-6E98-4310-A7FC-0761F573E75F}" destId="{1767D8A8-F9DC-4EE0-8DFA-61B14C5EC102}" srcOrd="0" destOrd="0" presId="urn:microsoft.com/office/officeart/2005/8/layout/hList7"/>
    <dgm:cxn modelId="{8AA0DCCF-82C7-4F35-BECD-DD623D4F7DBA}" type="presParOf" srcId="{A0072694-6E98-4310-A7FC-0761F573E75F}" destId="{643107E4-6FEA-425F-8F2B-66B462CD7B52}" srcOrd="1" destOrd="0" presId="urn:microsoft.com/office/officeart/2005/8/layout/hList7"/>
    <dgm:cxn modelId="{3DD2FBDA-731E-48D8-924D-C1D177D658A3}" type="presParOf" srcId="{A0072694-6E98-4310-A7FC-0761F573E75F}" destId="{20DD5D4A-40DA-468E-B27C-8FAD2E906C84}" srcOrd="2" destOrd="0" presId="urn:microsoft.com/office/officeart/2005/8/layout/hList7"/>
    <dgm:cxn modelId="{916F9434-544C-4CBD-81EA-2F4AD15F3727}" type="presParOf" srcId="{A0072694-6E98-4310-A7FC-0761F573E75F}" destId="{3AF89296-594A-4E5D-8885-225E446D4314}" srcOrd="3" destOrd="0" presId="urn:microsoft.com/office/officeart/2005/8/layout/hList7"/>
    <dgm:cxn modelId="{8F5126DE-4EED-41BA-891B-97C341CEEA7D}" type="presParOf" srcId="{C0195FB4-467B-434E-B63A-997681AC8B47}" destId="{11037E17-2462-40D8-90B0-40EAA4F60B8B}" srcOrd="1" destOrd="0" presId="urn:microsoft.com/office/officeart/2005/8/layout/hList7"/>
    <dgm:cxn modelId="{4AF315DB-A690-4CDA-BFF7-8BEE336355CB}" type="presParOf" srcId="{C0195FB4-467B-434E-B63A-997681AC8B47}" destId="{CC82ECA9-E206-43F3-A19E-FF0C8CE9FFE9}" srcOrd="2" destOrd="0" presId="urn:microsoft.com/office/officeart/2005/8/layout/hList7"/>
    <dgm:cxn modelId="{CE65FDE9-6D06-4030-9B73-92A1916C78FC}" type="presParOf" srcId="{CC82ECA9-E206-43F3-A19E-FF0C8CE9FFE9}" destId="{288629C9-E4CC-48E5-8EEC-E13A907F3D14}" srcOrd="0" destOrd="0" presId="urn:microsoft.com/office/officeart/2005/8/layout/hList7"/>
    <dgm:cxn modelId="{A3F92F53-6076-44D7-B7AD-ADE60D86102C}" type="presParOf" srcId="{CC82ECA9-E206-43F3-A19E-FF0C8CE9FFE9}" destId="{8AE657FF-2555-42A7-816C-889BCB5256DA}" srcOrd="1" destOrd="0" presId="urn:microsoft.com/office/officeart/2005/8/layout/hList7"/>
    <dgm:cxn modelId="{2F09930B-829F-403B-A4B3-F76AD98CA568}" type="presParOf" srcId="{CC82ECA9-E206-43F3-A19E-FF0C8CE9FFE9}" destId="{8E5004AD-43A2-4985-8026-D3C79F978A0D}" srcOrd="2" destOrd="0" presId="urn:microsoft.com/office/officeart/2005/8/layout/hList7"/>
    <dgm:cxn modelId="{B8A3FCD8-78A5-4F4B-8B83-44AE04F0860D}" type="presParOf" srcId="{CC82ECA9-E206-43F3-A19E-FF0C8CE9FFE9}" destId="{4071E325-15D7-492D-9E99-9ECC9CB8CD6A}"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A4CDC8-788F-4121-B6CF-C9A2AFF6D144}" type="doc">
      <dgm:prSet loTypeId="urn:microsoft.com/office/officeart/2005/8/layout/bProcess4" loCatId="process" qsTypeId="urn:microsoft.com/office/officeart/2005/8/quickstyle/3d7" qsCatId="3D" csTypeId="urn:microsoft.com/office/officeart/2005/8/colors/accent1_2" csCatId="accent1" phldr="1"/>
      <dgm:spPr/>
      <dgm:t>
        <a:bodyPr/>
        <a:lstStyle/>
        <a:p>
          <a:endParaRPr lang="en-US"/>
        </a:p>
      </dgm:t>
    </dgm:pt>
    <dgm:pt modelId="{5D21A14F-7063-470D-95D1-6F9C11FBDE89}">
      <dgm:prSet phldrT="[Text]" custT="1"/>
      <dgm:spPr/>
      <dgm:t>
        <a:bodyPr/>
        <a:lstStyle/>
        <a:p>
          <a:r>
            <a:rPr lang="fa-IR" sz="1800" b="1" dirty="0" smtClean="0">
              <a:solidFill>
                <a:srgbClr val="FF0000"/>
              </a:solidFill>
            </a:rPr>
            <a:t>استهلاک اموال و دارایی های واحد فروش </a:t>
          </a:r>
          <a:endParaRPr lang="en-US" sz="1800" b="1" dirty="0">
            <a:solidFill>
              <a:srgbClr val="FF0000"/>
            </a:solidFill>
          </a:endParaRPr>
        </a:p>
      </dgm:t>
    </dgm:pt>
    <dgm:pt modelId="{E06E45D8-0975-4F7A-981B-57229F1B9349}" type="parTrans" cxnId="{23BBE8F1-3EFF-4175-B94B-5F77C241E93B}">
      <dgm:prSet/>
      <dgm:spPr/>
      <dgm:t>
        <a:bodyPr/>
        <a:lstStyle/>
        <a:p>
          <a:endParaRPr lang="en-US"/>
        </a:p>
      </dgm:t>
    </dgm:pt>
    <dgm:pt modelId="{88EB4E96-A449-4FF1-BD40-D91D1CCA653B}" type="sibTrans" cxnId="{23BBE8F1-3EFF-4175-B94B-5F77C241E93B}">
      <dgm:prSet/>
      <dgm:spPr/>
      <dgm:t>
        <a:bodyPr/>
        <a:lstStyle/>
        <a:p>
          <a:endParaRPr lang="en-US"/>
        </a:p>
      </dgm:t>
    </dgm:pt>
    <dgm:pt modelId="{A2CA79C6-689E-40AF-B30F-23AD297ABB1F}">
      <dgm:prSet phldrT="[Text]" custT="1"/>
      <dgm:spPr/>
      <dgm:t>
        <a:bodyPr/>
        <a:lstStyle/>
        <a:p>
          <a:r>
            <a:rPr lang="fa-IR" sz="1800" b="1" dirty="0" smtClean="0">
              <a:solidFill>
                <a:srgbClr val="FF0000"/>
              </a:solidFill>
            </a:rPr>
            <a:t>هزینه پخش محصولات</a:t>
          </a:r>
          <a:endParaRPr lang="en-US" sz="1800" b="1" dirty="0">
            <a:solidFill>
              <a:srgbClr val="FF0000"/>
            </a:solidFill>
          </a:endParaRPr>
        </a:p>
      </dgm:t>
    </dgm:pt>
    <dgm:pt modelId="{FDD46896-91D3-499C-8ECC-6E946C2BE434}" type="parTrans" cxnId="{FE74259F-248C-454E-8397-AF395689AF8C}">
      <dgm:prSet/>
      <dgm:spPr/>
      <dgm:t>
        <a:bodyPr/>
        <a:lstStyle/>
        <a:p>
          <a:endParaRPr lang="en-US"/>
        </a:p>
      </dgm:t>
    </dgm:pt>
    <dgm:pt modelId="{B58F2E0C-D780-4400-B429-48B03980E6F6}" type="sibTrans" cxnId="{FE74259F-248C-454E-8397-AF395689AF8C}">
      <dgm:prSet/>
      <dgm:spPr/>
      <dgm:t>
        <a:bodyPr/>
        <a:lstStyle/>
        <a:p>
          <a:endParaRPr lang="en-US"/>
        </a:p>
      </dgm:t>
    </dgm:pt>
    <dgm:pt modelId="{364513FA-DE3B-4293-99BA-504F485F39B3}">
      <dgm:prSet phldrT="[Text]" custT="1"/>
      <dgm:spPr/>
      <dgm:t>
        <a:bodyPr/>
        <a:lstStyle/>
        <a:p>
          <a:r>
            <a:rPr lang="fa-IR" sz="1800" b="1" dirty="0" smtClean="0">
              <a:solidFill>
                <a:srgbClr val="FF0000"/>
              </a:solidFill>
            </a:rPr>
            <a:t>خدمات بعد از فروش </a:t>
          </a:r>
          <a:endParaRPr lang="en-US" sz="1800" b="1" dirty="0">
            <a:solidFill>
              <a:srgbClr val="FF0000"/>
            </a:solidFill>
          </a:endParaRPr>
        </a:p>
      </dgm:t>
    </dgm:pt>
    <dgm:pt modelId="{D576818F-2ABE-4ABF-921D-FFF5FD2C711C}" type="parTrans" cxnId="{75C2DE49-BB19-4B9E-971C-82CCEA4E484A}">
      <dgm:prSet/>
      <dgm:spPr/>
      <dgm:t>
        <a:bodyPr/>
        <a:lstStyle/>
        <a:p>
          <a:endParaRPr lang="en-US"/>
        </a:p>
      </dgm:t>
    </dgm:pt>
    <dgm:pt modelId="{1A3C213D-DBC3-480D-9434-236EB41E476C}" type="sibTrans" cxnId="{75C2DE49-BB19-4B9E-971C-82CCEA4E484A}">
      <dgm:prSet/>
      <dgm:spPr/>
      <dgm:t>
        <a:bodyPr/>
        <a:lstStyle/>
        <a:p>
          <a:endParaRPr lang="en-US"/>
        </a:p>
      </dgm:t>
    </dgm:pt>
    <dgm:pt modelId="{0C0C502C-2D10-4B66-8C17-523B155E3378}">
      <dgm:prSet phldrT="[Text]" custT="1"/>
      <dgm:spPr/>
      <dgm:t>
        <a:bodyPr/>
        <a:lstStyle/>
        <a:p>
          <a:r>
            <a:rPr lang="fa-IR" sz="1800" b="1" dirty="0" smtClean="0">
              <a:solidFill>
                <a:srgbClr val="FF0000"/>
              </a:solidFill>
            </a:rPr>
            <a:t>هزینه حمل و نقل </a:t>
          </a:r>
          <a:endParaRPr lang="en-US" sz="1800" b="1" dirty="0">
            <a:solidFill>
              <a:srgbClr val="FF0000"/>
            </a:solidFill>
          </a:endParaRPr>
        </a:p>
      </dgm:t>
    </dgm:pt>
    <dgm:pt modelId="{DC8DF097-4625-4B29-8F7E-530F6B0D5F5A}" type="parTrans" cxnId="{733DE4AB-345D-4923-8307-F6C42CFFC767}">
      <dgm:prSet/>
      <dgm:spPr/>
      <dgm:t>
        <a:bodyPr/>
        <a:lstStyle/>
        <a:p>
          <a:endParaRPr lang="en-US"/>
        </a:p>
      </dgm:t>
    </dgm:pt>
    <dgm:pt modelId="{B5893630-55F1-4F19-98D6-79266EB6D104}" type="sibTrans" cxnId="{733DE4AB-345D-4923-8307-F6C42CFFC767}">
      <dgm:prSet/>
      <dgm:spPr/>
      <dgm:t>
        <a:bodyPr/>
        <a:lstStyle/>
        <a:p>
          <a:endParaRPr lang="en-US"/>
        </a:p>
      </dgm:t>
    </dgm:pt>
    <dgm:pt modelId="{433CBAEB-924C-41FA-BCA7-AA4211074B1B}">
      <dgm:prSet phldrT="[Text]" custT="1"/>
      <dgm:spPr/>
      <dgm:t>
        <a:bodyPr/>
        <a:lstStyle/>
        <a:p>
          <a:r>
            <a:rPr lang="fa-IR" sz="1800" b="1" dirty="0" smtClean="0">
              <a:solidFill>
                <a:srgbClr val="FF0000"/>
              </a:solidFill>
            </a:rPr>
            <a:t>آگهی و تبلیغات</a:t>
          </a:r>
          <a:endParaRPr lang="en-US" sz="1800" b="1" dirty="0">
            <a:solidFill>
              <a:srgbClr val="FF0000"/>
            </a:solidFill>
          </a:endParaRPr>
        </a:p>
      </dgm:t>
    </dgm:pt>
    <dgm:pt modelId="{F34D7A28-492D-4195-B46D-FD270AD8BABA}" type="parTrans" cxnId="{AF1832E4-F812-40E7-BDD0-A664BD199862}">
      <dgm:prSet/>
      <dgm:spPr/>
      <dgm:t>
        <a:bodyPr/>
        <a:lstStyle/>
        <a:p>
          <a:endParaRPr lang="en-US"/>
        </a:p>
      </dgm:t>
    </dgm:pt>
    <dgm:pt modelId="{8B8FA560-0CD7-4D2A-B894-9F2D89C42651}" type="sibTrans" cxnId="{AF1832E4-F812-40E7-BDD0-A664BD199862}">
      <dgm:prSet/>
      <dgm:spPr/>
      <dgm:t>
        <a:bodyPr/>
        <a:lstStyle/>
        <a:p>
          <a:endParaRPr lang="en-US"/>
        </a:p>
      </dgm:t>
    </dgm:pt>
    <dgm:pt modelId="{5B88C50E-DA85-49F2-BE02-FB442DA0E0D1}">
      <dgm:prSet phldrT="[Text]" custT="1"/>
      <dgm:spPr/>
      <dgm:t>
        <a:bodyPr/>
        <a:lstStyle/>
        <a:p>
          <a:r>
            <a:rPr lang="fa-IR" sz="2000" dirty="0" smtClean="0">
              <a:solidFill>
                <a:srgbClr val="FF0000"/>
              </a:solidFill>
            </a:rPr>
            <a:t>نمونه های اهدایی </a:t>
          </a:r>
          <a:endParaRPr lang="en-US" sz="2000" dirty="0">
            <a:solidFill>
              <a:srgbClr val="FF0000"/>
            </a:solidFill>
          </a:endParaRPr>
        </a:p>
      </dgm:t>
    </dgm:pt>
    <dgm:pt modelId="{1342C3A9-6D7F-435D-AE1F-B4328949C164}" type="parTrans" cxnId="{C8164D92-2C0B-4D7D-B9AF-9F2A44C9E519}">
      <dgm:prSet/>
      <dgm:spPr/>
      <dgm:t>
        <a:bodyPr/>
        <a:lstStyle/>
        <a:p>
          <a:endParaRPr lang="en-US"/>
        </a:p>
      </dgm:t>
    </dgm:pt>
    <dgm:pt modelId="{1A9EE48D-2FA7-4B85-9814-7CA8A4CDA1A6}" type="sibTrans" cxnId="{C8164D92-2C0B-4D7D-B9AF-9F2A44C9E519}">
      <dgm:prSet/>
      <dgm:spPr/>
      <dgm:t>
        <a:bodyPr/>
        <a:lstStyle/>
        <a:p>
          <a:endParaRPr lang="en-US"/>
        </a:p>
      </dgm:t>
    </dgm:pt>
    <dgm:pt modelId="{E59DC4C2-378D-4AD2-A6A7-1C66E4BBCD44}">
      <dgm:prSet phldrT="[Text]" custT="1"/>
      <dgm:spPr/>
      <dgm:t>
        <a:bodyPr/>
        <a:lstStyle/>
        <a:p>
          <a:r>
            <a:rPr lang="fa-IR" sz="1800" b="1" dirty="0" smtClean="0">
              <a:solidFill>
                <a:srgbClr val="FF0000"/>
              </a:solidFill>
            </a:rPr>
            <a:t>بیمه دارایی ها و اموال واحد فروش </a:t>
          </a:r>
          <a:endParaRPr lang="en-US" sz="1800" b="1" dirty="0">
            <a:solidFill>
              <a:srgbClr val="FF0000"/>
            </a:solidFill>
          </a:endParaRPr>
        </a:p>
      </dgm:t>
    </dgm:pt>
    <dgm:pt modelId="{C4316738-6572-40DA-A844-F16443D9A7BC}" type="parTrans" cxnId="{8C5951EF-7A46-4834-98E0-D8AF8138D522}">
      <dgm:prSet/>
      <dgm:spPr/>
      <dgm:t>
        <a:bodyPr/>
        <a:lstStyle/>
        <a:p>
          <a:endParaRPr lang="en-US"/>
        </a:p>
      </dgm:t>
    </dgm:pt>
    <dgm:pt modelId="{895D181F-B6FA-4595-B633-091B21BF5647}" type="sibTrans" cxnId="{8C5951EF-7A46-4834-98E0-D8AF8138D522}">
      <dgm:prSet/>
      <dgm:spPr/>
      <dgm:t>
        <a:bodyPr/>
        <a:lstStyle/>
        <a:p>
          <a:endParaRPr lang="en-US"/>
        </a:p>
      </dgm:t>
    </dgm:pt>
    <dgm:pt modelId="{8D61BCA5-7660-4379-9C9D-EE44E53691E4}">
      <dgm:prSet phldrT="[Text]" custT="1"/>
      <dgm:spPr/>
      <dgm:t>
        <a:bodyPr/>
        <a:lstStyle/>
        <a:p>
          <a:r>
            <a:rPr lang="fa-IR" sz="1800" b="1" dirty="0" smtClean="0">
              <a:solidFill>
                <a:srgbClr val="FF0000"/>
              </a:solidFill>
            </a:rPr>
            <a:t>هزینه های نمایشگاهی </a:t>
          </a:r>
          <a:endParaRPr lang="en-US" sz="1800" b="1" dirty="0">
            <a:solidFill>
              <a:srgbClr val="FF0000"/>
            </a:solidFill>
          </a:endParaRPr>
        </a:p>
      </dgm:t>
    </dgm:pt>
    <dgm:pt modelId="{BD186BA7-3022-4FED-B722-1D949C3D5034}" type="parTrans" cxnId="{CC1B5CB4-DCC2-4D15-9B8E-4B0DC4E0C294}">
      <dgm:prSet/>
      <dgm:spPr/>
      <dgm:t>
        <a:bodyPr/>
        <a:lstStyle/>
        <a:p>
          <a:endParaRPr lang="en-US"/>
        </a:p>
      </dgm:t>
    </dgm:pt>
    <dgm:pt modelId="{5987CDE2-A0E6-4E16-8276-4ABC01972A71}" type="sibTrans" cxnId="{CC1B5CB4-DCC2-4D15-9B8E-4B0DC4E0C294}">
      <dgm:prSet/>
      <dgm:spPr/>
      <dgm:t>
        <a:bodyPr/>
        <a:lstStyle/>
        <a:p>
          <a:endParaRPr lang="en-US"/>
        </a:p>
      </dgm:t>
    </dgm:pt>
    <dgm:pt modelId="{37BA5752-EBC7-4036-AEC7-11F9E883DE76}" type="pres">
      <dgm:prSet presAssocID="{6DA4CDC8-788F-4121-B6CF-C9A2AFF6D144}" presName="Name0" presStyleCnt="0">
        <dgm:presLayoutVars>
          <dgm:dir/>
          <dgm:resizeHandles/>
        </dgm:presLayoutVars>
      </dgm:prSet>
      <dgm:spPr/>
      <dgm:t>
        <a:bodyPr/>
        <a:lstStyle/>
        <a:p>
          <a:endParaRPr lang="en-US"/>
        </a:p>
      </dgm:t>
    </dgm:pt>
    <dgm:pt modelId="{B2D9BC61-ADF9-43CA-A22C-831C1E361A7D}" type="pres">
      <dgm:prSet presAssocID="{5D21A14F-7063-470D-95D1-6F9C11FBDE89}" presName="compNode" presStyleCnt="0"/>
      <dgm:spPr/>
    </dgm:pt>
    <dgm:pt modelId="{0825A1D9-E377-44ED-B22D-EAD7182919C9}" type="pres">
      <dgm:prSet presAssocID="{5D21A14F-7063-470D-95D1-6F9C11FBDE89}" presName="dummyConnPt" presStyleCnt="0"/>
      <dgm:spPr/>
    </dgm:pt>
    <dgm:pt modelId="{A764DC05-D320-4C35-A939-0CE90839550D}" type="pres">
      <dgm:prSet presAssocID="{5D21A14F-7063-470D-95D1-6F9C11FBDE89}" presName="node" presStyleLbl="node1" presStyleIdx="0" presStyleCnt="8">
        <dgm:presLayoutVars>
          <dgm:bulletEnabled val="1"/>
        </dgm:presLayoutVars>
      </dgm:prSet>
      <dgm:spPr/>
      <dgm:t>
        <a:bodyPr/>
        <a:lstStyle/>
        <a:p>
          <a:endParaRPr lang="en-US"/>
        </a:p>
      </dgm:t>
    </dgm:pt>
    <dgm:pt modelId="{E4E0CCCD-E264-4D2A-8F98-7F82B468B3FB}" type="pres">
      <dgm:prSet presAssocID="{88EB4E96-A449-4FF1-BD40-D91D1CCA653B}" presName="sibTrans" presStyleLbl="bgSibTrans2D1" presStyleIdx="0" presStyleCnt="7"/>
      <dgm:spPr/>
      <dgm:t>
        <a:bodyPr/>
        <a:lstStyle/>
        <a:p>
          <a:endParaRPr lang="en-US"/>
        </a:p>
      </dgm:t>
    </dgm:pt>
    <dgm:pt modelId="{64375E94-D454-4EC5-B00C-C5DC27C26D6A}" type="pres">
      <dgm:prSet presAssocID="{A2CA79C6-689E-40AF-B30F-23AD297ABB1F}" presName="compNode" presStyleCnt="0"/>
      <dgm:spPr/>
    </dgm:pt>
    <dgm:pt modelId="{8EB67157-8519-4EBB-A345-8DEC34CC0A32}" type="pres">
      <dgm:prSet presAssocID="{A2CA79C6-689E-40AF-B30F-23AD297ABB1F}" presName="dummyConnPt" presStyleCnt="0"/>
      <dgm:spPr/>
    </dgm:pt>
    <dgm:pt modelId="{73DB4D5C-0DE3-45A4-B23A-0CCBE88CFFF5}" type="pres">
      <dgm:prSet presAssocID="{A2CA79C6-689E-40AF-B30F-23AD297ABB1F}" presName="node" presStyleLbl="node1" presStyleIdx="1" presStyleCnt="8">
        <dgm:presLayoutVars>
          <dgm:bulletEnabled val="1"/>
        </dgm:presLayoutVars>
      </dgm:prSet>
      <dgm:spPr/>
      <dgm:t>
        <a:bodyPr/>
        <a:lstStyle/>
        <a:p>
          <a:endParaRPr lang="en-US"/>
        </a:p>
      </dgm:t>
    </dgm:pt>
    <dgm:pt modelId="{802E42FB-F9B6-4F08-B081-E87E3459B03E}" type="pres">
      <dgm:prSet presAssocID="{B58F2E0C-D780-4400-B429-48B03980E6F6}" presName="sibTrans" presStyleLbl="bgSibTrans2D1" presStyleIdx="1" presStyleCnt="7"/>
      <dgm:spPr/>
      <dgm:t>
        <a:bodyPr/>
        <a:lstStyle/>
        <a:p>
          <a:endParaRPr lang="en-US"/>
        </a:p>
      </dgm:t>
    </dgm:pt>
    <dgm:pt modelId="{82AC7907-F0DE-4CC6-9876-B44660D22580}" type="pres">
      <dgm:prSet presAssocID="{364513FA-DE3B-4293-99BA-504F485F39B3}" presName="compNode" presStyleCnt="0"/>
      <dgm:spPr/>
    </dgm:pt>
    <dgm:pt modelId="{2CE7CCEB-DEA7-4B33-9D7C-47F39B5E62D1}" type="pres">
      <dgm:prSet presAssocID="{364513FA-DE3B-4293-99BA-504F485F39B3}" presName="dummyConnPt" presStyleCnt="0"/>
      <dgm:spPr/>
    </dgm:pt>
    <dgm:pt modelId="{3F5A3CE6-7A7D-473A-AB5B-CE735BADA9C5}" type="pres">
      <dgm:prSet presAssocID="{364513FA-DE3B-4293-99BA-504F485F39B3}" presName="node" presStyleLbl="node1" presStyleIdx="2" presStyleCnt="8">
        <dgm:presLayoutVars>
          <dgm:bulletEnabled val="1"/>
        </dgm:presLayoutVars>
      </dgm:prSet>
      <dgm:spPr/>
      <dgm:t>
        <a:bodyPr/>
        <a:lstStyle/>
        <a:p>
          <a:endParaRPr lang="en-US"/>
        </a:p>
      </dgm:t>
    </dgm:pt>
    <dgm:pt modelId="{CB038157-6AA4-40E4-ADFB-EA8CE551ED51}" type="pres">
      <dgm:prSet presAssocID="{1A3C213D-DBC3-480D-9434-236EB41E476C}" presName="sibTrans" presStyleLbl="bgSibTrans2D1" presStyleIdx="2" presStyleCnt="7"/>
      <dgm:spPr/>
      <dgm:t>
        <a:bodyPr/>
        <a:lstStyle/>
        <a:p>
          <a:endParaRPr lang="en-US"/>
        </a:p>
      </dgm:t>
    </dgm:pt>
    <dgm:pt modelId="{13F7EBB2-DCF5-4740-A8F8-A00B5BB7669E}" type="pres">
      <dgm:prSet presAssocID="{0C0C502C-2D10-4B66-8C17-523B155E3378}" presName="compNode" presStyleCnt="0"/>
      <dgm:spPr/>
    </dgm:pt>
    <dgm:pt modelId="{B69ACF6E-5EF2-48D7-8D9D-23D9845F54C3}" type="pres">
      <dgm:prSet presAssocID="{0C0C502C-2D10-4B66-8C17-523B155E3378}" presName="dummyConnPt" presStyleCnt="0"/>
      <dgm:spPr/>
    </dgm:pt>
    <dgm:pt modelId="{A3F8F730-8155-4A40-B6DB-BA93BA8344E8}" type="pres">
      <dgm:prSet presAssocID="{0C0C502C-2D10-4B66-8C17-523B155E3378}" presName="node" presStyleLbl="node1" presStyleIdx="3" presStyleCnt="8">
        <dgm:presLayoutVars>
          <dgm:bulletEnabled val="1"/>
        </dgm:presLayoutVars>
      </dgm:prSet>
      <dgm:spPr/>
      <dgm:t>
        <a:bodyPr/>
        <a:lstStyle/>
        <a:p>
          <a:endParaRPr lang="en-US"/>
        </a:p>
      </dgm:t>
    </dgm:pt>
    <dgm:pt modelId="{EFF0BE12-93DA-4294-8786-4DA90702474E}" type="pres">
      <dgm:prSet presAssocID="{B5893630-55F1-4F19-98D6-79266EB6D104}" presName="sibTrans" presStyleLbl="bgSibTrans2D1" presStyleIdx="3" presStyleCnt="7"/>
      <dgm:spPr/>
      <dgm:t>
        <a:bodyPr/>
        <a:lstStyle/>
        <a:p>
          <a:endParaRPr lang="en-US"/>
        </a:p>
      </dgm:t>
    </dgm:pt>
    <dgm:pt modelId="{81FCDE41-E9C6-4D32-B16F-8DB3762603B6}" type="pres">
      <dgm:prSet presAssocID="{433CBAEB-924C-41FA-BCA7-AA4211074B1B}" presName="compNode" presStyleCnt="0"/>
      <dgm:spPr/>
    </dgm:pt>
    <dgm:pt modelId="{30283464-D42D-4016-9C8A-C1556310919F}" type="pres">
      <dgm:prSet presAssocID="{433CBAEB-924C-41FA-BCA7-AA4211074B1B}" presName="dummyConnPt" presStyleCnt="0"/>
      <dgm:spPr/>
    </dgm:pt>
    <dgm:pt modelId="{E33E247B-27DE-4DA8-9BC2-7B31995A42EC}" type="pres">
      <dgm:prSet presAssocID="{433CBAEB-924C-41FA-BCA7-AA4211074B1B}" presName="node" presStyleLbl="node1" presStyleIdx="4" presStyleCnt="8">
        <dgm:presLayoutVars>
          <dgm:bulletEnabled val="1"/>
        </dgm:presLayoutVars>
      </dgm:prSet>
      <dgm:spPr/>
      <dgm:t>
        <a:bodyPr/>
        <a:lstStyle/>
        <a:p>
          <a:endParaRPr lang="en-US"/>
        </a:p>
      </dgm:t>
    </dgm:pt>
    <dgm:pt modelId="{F91627F6-7700-4B2A-8984-22BB581F3028}" type="pres">
      <dgm:prSet presAssocID="{8B8FA560-0CD7-4D2A-B894-9F2D89C42651}" presName="sibTrans" presStyleLbl="bgSibTrans2D1" presStyleIdx="4" presStyleCnt="7"/>
      <dgm:spPr/>
      <dgm:t>
        <a:bodyPr/>
        <a:lstStyle/>
        <a:p>
          <a:endParaRPr lang="en-US"/>
        </a:p>
      </dgm:t>
    </dgm:pt>
    <dgm:pt modelId="{7B3EE4D3-FDE4-456F-85F7-A5F50B693F91}" type="pres">
      <dgm:prSet presAssocID="{5B88C50E-DA85-49F2-BE02-FB442DA0E0D1}" presName="compNode" presStyleCnt="0"/>
      <dgm:spPr/>
    </dgm:pt>
    <dgm:pt modelId="{943A78AA-0B0D-4328-989D-6A188E07855C}" type="pres">
      <dgm:prSet presAssocID="{5B88C50E-DA85-49F2-BE02-FB442DA0E0D1}" presName="dummyConnPt" presStyleCnt="0"/>
      <dgm:spPr/>
    </dgm:pt>
    <dgm:pt modelId="{79165065-ACD0-4700-83A2-53281D6D3C0F}" type="pres">
      <dgm:prSet presAssocID="{5B88C50E-DA85-49F2-BE02-FB442DA0E0D1}" presName="node" presStyleLbl="node1" presStyleIdx="5" presStyleCnt="8">
        <dgm:presLayoutVars>
          <dgm:bulletEnabled val="1"/>
        </dgm:presLayoutVars>
      </dgm:prSet>
      <dgm:spPr/>
      <dgm:t>
        <a:bodyPr/>
        <a:lstStyle/>
        <a:p>
          <a:endParaRPr lang="en-US"/>
        </a:p>
      </dgm:t>
    </dgm:pt>
    <dgm:pt modelId="{B79DA059-0A2F-4440-AA48-0C5D94988F12}" type="pres">
      <dgm:prSet presAssocID="{1A9EE48D-2FA7-4B85-9814-7CA8A4CDA1A6}" presName="sibTrans" presStyleLbl="bgSibTrans2D1" presStyleIdx="5" presStyleCnt="7"/>
      <dgm:spPr/>
      <dgm:t>
        <a:bodyPr/>
        <a:lstStyle/>
        <a:p>
          <a:endParaRPr lang="en-US"/>
        </a:p>
      </dgm:t>
    </dgm:pt>
    <dgm:pt modelId="{BFC13642-D0A2-473C-8CF1-DD33BDB22AB4}" type="pres">
      <dgm:prSet presAssocID="{E59DC4C2-378D-4AD2-A6A7-1C66E4BBCD44}" presName="compNode" presStyleCnt="0"/>
      <dgm:spPr/>
    </dgm:pt>
    <dgm:pt modelId="{69553403-47E8-468F-B834-AA7DA14945EB}" type="pres">
      <dgm:prSet presAssocID="{E59DC4C2-378D-4AD2-A6A7-1C66E4BBCD44}" presName="dummyConnPt" presStyleCnt="0"/>
      <dgm:spPr/>
    </dgm:pt>
    <dgm:pt modelId="{0D87A959-4004-4624-A1A7-45822417A973}" type="pres">
      <dgm:prSet presAssocID="{E59DC4C2-378D-4AD2-A6A7-1C66E4BBCD44}" presName="node" presStyleLbl="node1" presStyleIdx="6" presStyleCnt="8">
        <dgm:presLayoutVars>
          <dgm:bulletEnabled val="1"/>
        </dgm:presLayoutVars>
      </dgm:prSet>
      <dgm:spPr/>
      <dgm:t>
        <a:bodyPr/>
        <a:lstStyle/>
        <a:p>
          <a:endParaRPr lang="en-US"/>
        </a:p>
      </dgm:t>
    </dgm:pt>
    <dgm:pt modelId="{31E4A7A6-2AE0-4166-A9F8-B77E76CF0752}" type="pres">
      <dgm:prSet presAssocID="{895D181F-B6FA-4595-B633-091B21BF5647}" presName="sibTrans" presStyleLbl="bgSibTrans2D1" presStyleIdx="6" presStyleCnt="7"/>
      <dgm:spPr/>
      <dgm:t>
        <a:bodyPr/>
        <a:lstStyle/>
        <a:p>
          <a:endParaRPr lang="en-US"/>
        </a:p>
      </dgm:t>
    </dgm:pt>
    <dgm:pt modelId="{4E5994F6-5636-49E6-9869-FCDABF0F68EF}" type="pres">
      <dgm:prSet presAssocID="{8D61BCA5-7660-4379-9C9D-EE44E53691E4}" presName="compNode" presStyleCnt="0"/>
      <dgm:spPr/>
    </dgm:pt>
    <dgm:pt modelId="{4E1ECD22-B47F-41CF-A58F-3BC3CEF89B5D}" type="pres">
      <dgm:prSet presAssocID="{8D61BCA5-7660-4379-9C9D-EE44E53691E4}" presName="dummyConnPt" presStyleCnt="0"/>
      <dgm:spPr/>
    </dgm:pt>
    <dgm:pt modelId="{BBC47920-9D7E-46B4-ACA6-08F3A93693E0}" type="pres">
      <dgm:prSet presAssocID="{8D61BCA5-7660-4379-9C9D-EE44E53691E4}" presName="node" presStyleLbl="node1" presStyleIdx="7" presStyleCnt="8">
        <dgm:presLayoutVars>
          <dgm:bulletEnabled val="1"/>
        </dgm:presLayoutVars>
      </dgm:prSet>
      <dgm:spPr/>
      <dgm:t>
        <a:bodyPr/>
        <a:lstStyle/>
        <a:p>
          <a:endParaRPr lang="en-US"/>
        </a:p>
      </dgm:t>
    </dgm:pt>
  </dgm:ptLst>
  <dgm:cxnLst>
    <dgm:cxn modelId="{EC9C4577-69F6-404F-922D-E654E3122550}" type="presOf" srcId="{5D21A14F-7063-470D-95D1-6F9C11FBDE89}" destId="{A764DC05-D320-4C35-A939-0CE90839550D}" srcOrd="0" destOrd="0" presId="urn:microsoft.com/office/officeart/2005/8/layout/bProcess4"/>
    <dgm:cxn modelId="{CEF0B6B3-0542-46F8-BE26-82E694C98F73}" type="presOf" srcId="{0C0C502C-2D10-4B66-8C17-523B155E3378}" destId="{A3F8F730-8155-4A40-B6DB-BA93BA8344E8}" srcOrd="0" destOrd="0" presId="urn:microsoft.com/office/officeart/2005/8/layout/bProcess4"/>
    <dgm:cxn modelId="{F7933923-DF49-4D0C-8004-B9BEE7393A52}" type="presOf" srcId="{433CBAEB-924C-41FA-BCA7-AA4211074B1B}" destId="{E33E247B-27DE-4DA8-9BC2-7B31995A42EC}" srcOrd="0" destOrd="0" presId="urn:microsoft.com/office/officeart/2005/8/layout/bProcess4"/>
    <dgm:cxn modelId="{835BC3C6-168D-4FD6-BC3C-77998D2E93C4}" type="presOf" srcId="{1A3C213D-DBC3-480D-9434-236EB41E476C}" destId="{CB038157-6AA4-40E4-ADFB-EA8CE551ED51}" srcOrd="0" destOrd="0" presId="urn:microsoft.com/office/officeart/2005/8/layout/bProcess4"/>
    <dgm:cxn modelId="{75C2DE49-BB19-4B9E-971C-82CCEA4E484A}" srcId="{6DA4CDC8-788F-4121-B6CF-C9A2AFF6D144}" destId="{364513FA-DE3B-4293-99BA-504F485F39B3}" srcOrd="2" destOrd="0" parTransId="{D576818F-2ABE-4ABF-921D-FFF5FD2C711C}" sibTransId="{1A3C213D-DBC3-480D-9434-236EB41E476C}"/>
    <dgm:cxn modelId="{0C491C28-5A4B-41C5-8456-DE0965D9F085}" type="presOf" srcId="{E59DC4C2-378D-4AD2-A6A7-1C66E4BBCD44}" destId="{0D87A959-4004-4624-A1A7-45822417A973}" srcOrd="0" destOrd="0" presId="urn:microsoft.com/office/officeart/2005/8/layout/bProcess4"/>
    <dgm:cxn modelId="{23BBE8F1-3EFF-4175-B94B-5F77C241E93B}" srcId="{6DA4CDC8-788F-4121-B6CF-C9A2AFF6D144}" destId="{5D21A14F-7063-470D-95D1-6F9C11FBDE89}" srcOrd="0" destOrd="0" parTransId="{E06E45D8-0975-4F7A-981B-57229F1B9349}" sibTransId="{88EB4E96-A449-4FF1-BD40-D91D1CCA653B}"/>
    <dgm:cxn modelId="{CC1B5CB4-DCC2-4D15-9B8E-4B0DC4E0C294}" srcId="{6DA4CDC8-788F-4121-B6CF-C9A2AFF6D144}" destId="{8D61BCA5-7660-4379-9C9D-EE44E53691E4}" srcOrd="7" destOrd="0" parTransId="{BD186BA7-3022-4FED-B722-1D949C3D5034}" sibTransId="{5987CDE2-A0E6-4E16-8276-4ABC01972A71}"/>
    <dgm:cxn modelId="{E0F4C16A-D589-4197-90A3-FE49CD452AA8}" type="presOf" srcId="{A2CA79C6-689E-40AF-B30F-23AD297ABB1F}" destId="{73DB4D5C-0DE3-45A4-B23A-0CCBE88CFFF5}" srcOrd="0" destOrd="0" presId="urn:microsoft.com/office/officeart/2005/8/layout/bProcess4"/>
    <dgm:cxn modelId="{AF1832E4-F812-40E7-BDD0-A664BD199862}" srcId="{6DA4CDC8-788F-4121-B6CF-C9A2AFF6D144}" destId="{433CBAEB-924C-41FA-BCA7-AA4211074B1B}" srcOrd="4" destOrd="0" parTransId="{F34D7A28-492D-4195-B46D-FD270AD8BABA}" sibTransId="{8B8FA560-0CD7-4D2A-B894-9F2D89C42651}"/>
    <dgm:cxn modelId="{FE74259F-248C-454E-8397-AF395689AF8C}" srcId="{6DA4CDC8-788F-4121-B6CF-C9A2AFF6D144}" destId="{A2CA79C6-689E-40AF-B30F-23AD297ABB1F}" srcOrd="1" destOrd="0" parTransId="{FDD46896-91D3-499C-8ECC-6E946C2BE434}" sibTransId="{B58F2E0C-D780-4400-B429-48B03980E6F6}"/>
    <dgm:cxn modelId="{C8164D92-2C0B-4D7D-B9AF-9F2A44C9E519}" srcId="{6DA4CDC8-788F-4121-B6CF-C9A2AFF6D144}" destId="{5B88C50E-DA85-49F2-BE02-FB442DA0E0D1}" srcOrd="5" destOrd="0" parTransId="{1342C3A9-6D7F-435D-AE1F-B4328949C164}" sibTransId="{1A9EE48D-2FA7-4B85-9814-7CA8A4CDA1A6}"/>
    <dgm:cxn modelId="{24997D59-60B8-4D20-B9D7-36465A5EB6FD}" type="presOf" srcId="{5B88C50E-DA85-49F2-BE02-FB442DA0E0D1}" destId="{79165065-ACD0-4700-83A2-53281D6D3C0F}" srcOrd="0" destOrd="0" presId="urn:microsoft.com/office/officeart/2005/8/layout/bProcess4"/>
    <dgm:cxn modelId="{0D9E9A98-C37B-47F7-A7D6-120E795FE142}" type="presOf" srcId="{8D61BCA5-7660-4379-9C9D-EE44E53691E4}" destId="{BBC47920-9D7E-46B4-ACA6-08F3A93693E0}" srcOrd="0" destOrd="0" presId="urn:microsoft.com/office/officeart/2005/8/layout/bProcess4"/>
    <dgm:cxn modelId="{358CC3B1-2801-45DB-AD57-154D07686A8C}" type="presOf" srcId="{895D181F-B6FA-4595-B633-091B21BF5647}" destId="{31E4A7A6-2AE0-4166-A9F8-B77E76CF0752}" srcOrd="0" destOrd="0" presId="urn:microsoft.com/office/officeart/2005/8/layout/bProcess4"/>
    <dgm:cxn modelId="{F998568F-3CAD-4802-B1BD-B9B0E9CDC907}" type="presOf" srcId="{8B8FA560-0CD7-4D2A-B894-9F2D89C42651}" destId="{F91627F6-7700-4B2A-8984-22BB581F3028}" srcOrd="0" destOrd="0" presId="urn:microsoft.com/office/officeart/2005/8/layout/bProcess4"/>
    <dgm:cxn modelId="{F36A0B4B-0396-4CB4-986C-9BB754FC58B1}" type="presOf" srcId="{B58F2E0C-D780-4400-B429-48B03980E6F6}" destId="{802E42FB-F9B6-4F08-B081-E87E3459B03E}" srcOrd="0" destOrd="0" presId="urn:microsoft.com/office/officeart/2005/8/layout/bProcess4"/>
    <dgm:cxn modelId="{C5FD8012-0EFB-4A80-BC1F-C94021FB0540}" type="presOf" srcId="{1A9EE48D-2FA7-4B85-9814-7CA8A4CDA1A6}" destId="{B79DA059-0A2F-4440-AA48-0C5D94988F12}" srcOrd="0" destOrd="0" presId="urn:microsoft.com/office/officeart/2005/8/layout/bProcess4"/>
    <dgm:cxn modelId="{B1834977-2B0B-4425-A844-F0C6721E1F61}" type="presOf" srcId="{6DA4CDC8-788F-4121-B6CF-C9A2AFF6D144}" destId="{37BA5752-EBC7-4036-AEC7-11F9E883DE76}" srcOrd="0" destOrd="0" presId="urn:microsoft.com/office/officeart/2005/8/layout/bProcess4"/>
    <dgm:cxn modelId="{999FCC02-32C7-4006-BAD6-240AEC9043DC}" type="presOf" srcId="{B5893630-55F1-4F19-98D6-79266EB6D104}" destId="{EFF0BE12-93DA-4294-8786-4DA90702474E}" srcOrd="0" destOrd="0" presId="urn:microsoft.com/office/officeart/2005/8/layout/bProcess4"/>
    <dgm:cxn modelId="{8C5951EF-7A46-4834-98E0-D8AF8138D522}" srcId="{6DA4CDC8-788F-4121-B6CF-C9A2AFF6D144}" destId="{E59DC4C2-378D-4AD2-A6A7-1C66E4BBCD44}" srcOrd="6" destOrd="0" parTransId="{C4316738-6572-40DA-A844-F16443D9A7BC}" sibTransId="{895D181F-B6FA-4595-B633-091B21BF5647}"/>
    <dgm:cxn modelId="{4FC24307-F32F-48D9-918A-725DD0BF487B}" type="presOf" srcId="{364513FA-DE3B-4293-99BA-504F485F39B3}" destId="{3F5A3CE6-7A7D-473A-AB5B-CE735BADA9C5}" srcOrd="0" destOrd="0" presId="urn:microsoft.com/office/officeart/2005/8/layout/bProcess4"/>
    <dgm:cxn modelId="{80EB59D7-C762-425F-82E4-EC784125D2C9}" type="presOf" srcId="{88EB4E96-A449-4FF1-BD40-D91D1CCA653B}" destId="{E4E0CCCD-E264-4D2A-8F98-7F82B468B3FB}" srcOrd="0" destOrd="0" presId="urn:microsoft.com/office/officeart/2005/8/layout/bProcess4"/>
    <dgm:cxn modelId="{733DE4AB-345D-4923-8307-F6C42CFFC767}" srcId="{6DA4CDC8-788F-4121-B6CF-C9A2AFF6D144}" destId="{0C0C502C-2D10-4B66-8C17-523B155E3378}" srcOrd="3" destOrd="0" parTransId="{DC8DF097-4625-4B29-8F7E-530F6B0D5F5A}" sibTransId="{B5893630-55F1-4F19-98D6-79266EB6D104}"/>
    <dgm:cxn modelId="{EC970694-867E-4FBB-9921-FD4ADA540D0E}" type="presParOf" srcId="{37BA5752-EBC7-4036-AEC7-11F9E883DE76}" destId="{B2D9BC61-ADF9-43CA-A22C-831C1E361A7D}" srcOrd="0" destOrd="0" presId="urn:microsoft.com/office/officeart/2005/8/layout/bProcess4"/>
    <dgm:cxn modelId="{F55DFD7E-0716-41A8-99F4-5A3820BA3DCE}" type="presParOf" srcId="{B2D9BC61-ADF9-43CA-A22C-831C1E361A7D}" destId="{0825A1D9-E377-44ED-B22D-EAD7182919C9}" srcOrd="0" destOrd="0" presId="urn:microsoft.com/office/officeart/2005/8/layout/bProcess4"/>
    <dgm:cxn modelId="{803371C5-C8C2-4471-BB4A-626B9563891D}" type="presParOf" srcId="{B2D9BC61-ADF9-43CA-A22C-831C1E361A7D}" destId="{A764DC05-D320-4C35-A939-0CE90839550D}" srcOrd="1" destOrd="0" presId="urn:microsoft.com/office/officeart/2005/8/layout/bProcess4"/>
    <dgm:cxn modelId="{9BD8469D-12EF-46BE-8195-0BEBE49BB55C}" type="presParOf" srcId="{37BA5752-EBC7-4036-AEC7-11F9E883DE76}" destId="{E4E0CCCD-E264-4D2A-8F98-7F82B468B3FB}" srcOrd="1" destOrd="0" presId="urn:microsoft.com/office/officeart/2005/8/layout/bProcess4"/>
    <dgm:cxn modelId="{762837E1-9D13-4A58-9C55-E8600EC43D2E}" type="presParOf" srcId="{37BA5752-EBC7-4036-AEC7-11F9E883DE76}" destId="{64375E94-D454-4EC5-B00C-C5DC27C26D6A}" srcOrd="2" destOrd="0" presId="urn:microsoft.com/office/officeart/2005/8/layout/bProcess4"/>
    <dgm:cxn modelId="{9F525C07-8357-4ABA-96BC-14BB3AE756E2}" type="presParOf" srcId="{64375E94-D454-4EC5-B00C-C5DC27C26D6A}" destId="{8EB67157-8519-4EBB-A345-8DEC34CC0A32}" srcOrd="0" destOrd="0" presId="urn:microsoft.com/office/officeart/2005/8/layout/bProcess4"/>
    <dgm:cxn modelId="{4B1F3DAE-5973-4D01-BF8A-98DEED310B44}" type="presParOf" srcId="{64375E94-D454-4EC5-B00C-C5DC27C26D6A}" destId="{73DB4D5C-0DE3-45A4-B23A-0CCBE88CFFF5}" srcOrd="1" destOrd="0" presId="urn:microsoft.com/office/officeart/2005/8/layout/bProcess4"/>
    <dgm:cxn modelId="{0C40378B-83F9-4BB6-89E0-AAA0B0AD967D}" type="presParOf" srcId="{37BA5752-EBC7-4036-AEC7-11F9E883DE76}" destId="{802E42FB-F9B6-4F08-B081-E87E3459B03E}" srcOrd="3" destOrd="0" presId="urn:microsoft.com/office/officeart/2005/8/layout/bProcess4"/>
    <dgm:cxn modelId="{61C345C8-2358-4F8A-B56D-B13C338182B2}" type="presParOf" srcId="{37BA5752-EBC7-4036-AEC7-11F9E883DE76}" destId="{82AC7907-F0DE-4CC6-9876-B44660D22580}" srcOrd="4" destOrd="0" presId="urn:microsoft.com/office/officeart/2005/8/layout/bProcess4"/>
    <dgm:cxn modelId="{409526CA-D7FE-46F1-ADC2-481DB2C07412}" type="presParOf" srcId="{82AC7907-F0DE-4CC6-9876-B44660D22580}" destId="{2CE7CCEB-DEA7-4B33-9D7C-47F39B5E62D1}" srcOrd="0" destOrd="0" presId="urn:microsoft.com/office/officeart/2005/8/layout/bProcess4"/>
    <dgm:cxn modelId="{632E0488-6C7F-4610-A585-FB2A585B5A99}" type="presParOf" srcId="{82AC7907-F0DE-4CC6-9876-B44660D22580}" destId="{3F5A3CE6-7A7D-473A-AB5B-CE735BADA9C5}" srcOrd="1" destOrd="0" presId="urn:microsoft.com/office/officeart/2005/8/layout/bProcess4"/>
    <dgm:cxn modelId="{95F9E769-1284-4E11-B9E4-DDEE22B2B33A}" type="presParOf" srcId="{37BA5752-EBC7-4036-AEC7-11F9E883DE76}" destId="{CB038157-6AA4-40E4-ADFB-EA8CE551ED51}" srcOrd="5" destOrd="0" presId="urn:microsoft.com/office/officeart/2005/8/layout/bProcess4"/>
    <dgm:cxn modelId="{61DB1243-315D-43E4-AA9B-6B76747D97E1}" type="presParOf" srcId="{37BA5752-EBC7-4036-AEC7-11F9E883DE76}" destId="{13F7EBB2-DCF5-4740-A8F8-A00B5BB7669E}" srcOrd="6" destOrd="0" presId="urn:microsoft.com/office/officeart/2005/8/layout/bProcess4"/>
    <dgm:cxn modelId="{E0407CF4-F68B-4263-A09E-95FB06039AD1}" type="presParOf" srcId="{13F7EBB2-DCF5-4740-A8F8-A00B5BB7669E}" destId="{B69ACF6E-5EF2-48D7-8D9D-23D9845F54C3}" srcOrd="0" destOrd="0" presId="urn:microsoft.com/office/officeart/2005/8/layout/bProcess4"/>
    <dgm:cxn modelId="{127FC1E6-2A2C-426A-9F08-2FFA26F94BFF}" type="presParOf" srcId="{13F7EBB2-DCF5-4740-A8F8-A00B5BB7669E}" destId="{A3F8F730-8155-4A40-B6DB-BA93BA8344E8}" srcOrd="1" destOrd="0" presId="urn:microsoft.com/office/officeart/2005/8/layout/bProcess4"/>
    <dgm:cxn modelId="{AA76F3D2-A934-4EAE-8FC9-BB5EF04C5330}" type="presParOf" srcId="{37BA5752-EBC7-4036-AEC7-11F9E883DE76}" destId="{EFF0BE12-93DA-4294-8786-4DA90702474E}" srcOrd="7" destOrd="0" presId="urn:microsoft.com/office/officeart/2005/8/layout/bProcess4"/>
    <dgm:cxn modelId="{5F2A4EDB-159E-4E69-8BA4-720780EBECCA}" type="presParOf" srcId="{37BA5752-EBC7-4036-AEC7-11F9E883DE76}" destId="{81FCDE41-E9C6-4D32-B16F-8DB3762603B6}" srcOrd="8" destOrd="0" presId="urn:microsoft.com/office/officeart/2005/8/layout/bProcess4"/>
    <dgm:cxn modelId="{AD3DB32C-57DB-4CA3-945E-5E983816CFB9}" type="presParOf" srcId="{81FCDE41-E9C6-4D32-B16F-8DB3762603B6}" destId="{30283464-D42D-4016-9C8A-C1556310919F}" srcOrd="0" destOrd="0" presId="urn:microsoft.com/office/officeart/2005/8/layout/bProcess4"/>
    <dgm:cxn modelId="{37E51057-82E5-4662-922E-030A2DF700F9}" type="presParOf" srcId="{81FCDE41-E9C6-4D32-B16F-8DB3762603B6}" destId="{E33E247B-27DE-4DA8-9BC2-7B31995A42EC}" srcOrd="1" destOrd="0" presId="urn:microsoft.com/office/officeart/2005/8/layout/bProcess4"/>
    <dgm:cxn modelId="{2CCA2E46-BE52-4F17-80F8-9621ABD4DE95}" type="presParOf" srcId="{37BA5752-EBC7-4036-AEC7-11F9E883DE76}" destId="{F91627F6-7700-4B2A-8984-22BB581F3028}" srcOrd="9" destOrd="0" presId="urn:microsoft.com/office/officeart/2005/8/layout/bProcess4"/>
    <dgm:cxn modelId="{19FACFF1-FCC1-4E09-BA01-116D060392FB}" type="presParOf" srcId="{37BA5752-EBC7-4036-AEC7-11F9E883DE76}" destId="{7B3EE4D3-FDE4-456F-85F7-A5F50B693F91}" srcOrd="10" destOrd="0" presId="urn:microsoft.com/office/officeart/2005/8/layout/bProcess4"/>
    <dgm:cxn modelId="{7C7FB3DE-08FB-46DF-8723-E87DB6DDD1E9}" type="presParOf" srcId="{7B3EE4D3-FDE4-456F-85F7-A5F50B693F91}" destId="{943A78AA-0B0D-4328-989D-6A188E07855C}" srcOrd="0" destOrd="0" presId="urn:microsoft.com/office/officeart/2005/8/layout/bProcess4"/>
    <dgm:cxn modelId="{C6D4E655-5637-4D22-B625-B39F9CD7C152}" type="presParOf" srcId="{7B3EE4D3-FDE4-456F-85F7-A5F50B693F91}" destId="{79165065-ACD0-4700-83A2-53281D6D3C0F}" srcOrd="1" destOrd="0" presId="urn:microsoft.com/office/officeart/2005/8/layout/bProcess4"/>
    <dgm:cxn modelId="{1D0D1D2C-AE0D-4506-94F2-923EB5FAD363}" type="presParOf" srcId="{37BA5752-EBC7-4036-AEC7-11F9E883DE76}" destId="{B79DA059-0A2F-4440-AA48-0C5D94988F12}" srcOrd="11" destOrd="0" presId="urn:microsoft.com/office/officeart/2005/8/layout/bProcess4"/>
    <dgm:cxn modelId="{C4648BF2-DD42-4FD7-BC0C-78CA0524A4E4}" type="presParOf" srcId="{37BA5752-EBC7-4036-AEC7-11F9E883DE76}" destId="{BFC13642-D0A2-473C-8CF1-DD33BDB22AB4}" srcOrd="12" destOrd="0" presId="urn:microsoft.com/office/officeart/2005/8/layout/bProcess4"/>
    <dgm:cxn modelId="{5A5B846B-2100-44B5-B1C1-BA4B996D3FB2}" type="presParOf" srcId="{BFC13642-D0A2-473C-8CF1-DD33BDB22AB4}" destId="{69553403-47E8-468F-B834-AA7DA14945EB}" srcOrd="0" destOrd="0" presId="urn:microsoft.com/office/officeart/2005/8/layout/bProcess4"/>
    <dgm:cxn modelId="{82C929E2-1257-468E-AEBE-664864A5EE25}" type="presParOf" srcId="{BFC13642-D0A2-473C-8CF1-DD33BDB22AB4}" destId="{0D87A959-4004-4624-A1A7-45822417A973}" srcOrd="1" destOrd="0" presId="urn:microsoft.com/office/officeart/2005/8/layout/bProcess4"/>
    <dgm:cxn modelId="{69B276CD-CED9-43A5-9067-B8CB026DFCDC}" type="presParOf" srcId="{37BA5752-EBC7-4036-AEC7-11F9E883DE76}" destId="{31E4A7A6-2AE0-4166-A9F8-B77E76CF0752}" srcOrd="13" destOrd="0" presId="urn:microsoft.com/office/officeart/2005/8/layout/bProcess4"/>
    <dgm:cxn modelId="{775C046E-7449-48F4-98F4-9169629615B8}" type="presParOf" srcId="{37BA5752-EBC7-4036-AEC7-11F9E883DE76}" destId="{4E5994F6-5636-49E6-9869-FCDABF0F68EF}" srcOrd="14" destOrd="0" presId="urn:microsoft.com/office/officeart/2005/8/layout/bProcess4"/>
    <dgm:cxn modelId="{1DE7C754-B537-4515-8C61-FFE7EBF216DF}" type="presParOf" srcId="{4E5994F6-5636-49E6-9869-FCDABF0F68EF}" destId="{4E1ECD22-B47F-41CF-A58F-3BC3CEF89B5D}" srcOrd="0" destOrd="0" presId="urn:microsoft.com/office/officeart/2005/8/layout/bProcess4"/>
    <dgm:cxn modelId="{698D7C7F-272F-4DF9-8B73-810848CCA786}" type="presParOf" srcId="{4E5994F6-5636-49E6-9869-FCDABF0F68EF}" destId="{BBC47920-9D7E-46B4-ACA6-08F3A93693E0}"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EFA435-6401-4686-B16D-09F02A7EBFC4}" type="doc">
      <dgm:prSet loTypeId="urn:microsoft.com/office/officeart/2005/8/layout/lProcess2" loCatId="list" qsTypeId="urn:microsoft.com/office/officeart/2005/8/quickstyle/3d5" qsCatId="3D" csTypeId="urn:microsoft.com/office/officeart/2005/8/colors/colorful1" csCatId="colorful" phldr="1"/>
      <dgm:spPr/>
      <dgm:t>
        <a:bodyPr/>
        <a:lstStyle/>
        <a:p>
          <a:endParaRPr lang="en-US"/>
        </a:p>
      </dgm:t>
    </dgm:pt>
    <dgm:pt modelId="{B701F7BC-62AA-4D0C-A934-B599D4818236}">
      <dgm:prSet phldrT="[Text]"/>
      <dgm:spPr/>
      <dgm:t>
        <a:bodyPr/>
        <a:lstStyle/>
        <a:p>
          <a:r>
            <a:rPr lang="fa-IR" dirty="0" smtClean="0"/>
            <a:t>سود و زیان حاصل از تسعیر دارایی ها و بدهی های عملیاتی </a:t>
          </a:r>
          <a:endParaRPr lang="en-US" dirty="0"/>
        </a:p>
      </dgm:t>
    </dgm:pt>
    <dgm:pt modelId="{D37F7B07-C275-43A5-87D9-A54C1DABFCBE}" type="parTrans" cxnId="{E2BDEA41-EDCB-459A-8A5B-837C3D64448F}">
      <dgm:prSet/>
      <dgm:spPr/>
      <dgm:t>
        <a:bodyPr/>
        <a:lstStyle/>
        <a:p>
          <a:endParaRPr lang="en-US"/>
        </a:p>
      </dgm:t>
    </dgm:pt>
    <dgm:pt modelId="{0C292A92-31B1-48F6-BB30-EC3B543E7AE9}" type="sibTrans" cxnId="{E2BDEA41-EDCB-459A-8A5B-837C3D64448F}">
      <dgm:prSet/>
      <dgm:spPr/>
      <dgm:t>
        <a:bodyPr/>
        <a:lstStyle/>
        <a:p>
          <a:endParaRPr lang="en-US"/>
        </a:p>
      </dgm:t>
    </dgm:pt>
    <dgm:pt modelId="{DDD41412-62D6-468A-BE12-88DBFB79B302}">
      <dgm:prSet phldrT="[Text]"/>
      <dgm:spPr/>
      <dgm:t>
        <a:bodyPr/>
        <a:lstStyle/>
        <a:p>
          <a:r>
            <a:rPr lang="fa-IR" dirty="0" smtClean="0"/>
            <a:t>ضایعات غیر عادی </a:t>
          </a:r>
          <a:endParaRPr lang="en-US" dirty="0"/>
        </a:p>
      </dgm:t>
    </dgm:pt>
    <dgm:pt modelId="{1285A9AA-4D6D-4DE3-AB24-220288DBA65C}" type="parTrans" cxnId="{6283C4D7-C541-4F15-9096-8EA4AAED5E6F}">
      <dgm:prSet/>
      <dgm:spPr/>
      <dgm:t>
        <a:bodyPr/>
        <a:lstStyle/>
        <a:p>
          <a:endParaRPr lang="en-US"/>
        </a:p>
      </dgm:t>
    </dgm:pt>
    <dgm:pt modelId="{117DA5B3-EAF9-488A-803C-77244AD8A048}" type="sibTrans" cxnId="{6283C4D7-C541-4F15-9096-8EA4AAED5E6F}">
      <dgm:prSet/>
      <dgm:spPr/>
      <dgm:t>
        <a:bodyPr/>
        <a:lstStyle/>
        <a:p>
          <a:endParaRPr lang="en-US"/>
        </a:p>
      </dgm:t>
    </dgm:pt>
    <dgm:pt modelId="{D06D312B-7B63-41DA-8E82-492FA4084835}">
      <dgm:prSet phldrT="[Text]"/>
      <dgm:spPr/>
      <dgm:t>
        <a:bodyPr/>
        <a:lstStyle/>
        <a:p>
          <a:r>
            <a:rPr lang="fa-IR" dirty="0" smtClean="0"/>
            <a:t>خالص کسری و اضافی انبار </a:t>
          </a:r>
          <a:endParaRPr lang="en-US" dirty="0"/>
        </a:p>
      </dgm:t>
    </dgm:pt>
    <dgm:pt modelId="{32C692FB-8550-4DE8-8D2D-C1CB346A7DA1}" type="parTrans" cxnId="{48EF8C2A-E5CE-4EFB-AE2E-023864A116B2}">
      <dgm:prSet/>
      <dgm:spPr/>
      <dgm:t>
        <a:bodyPr/>
        <a:lstStyle/>
        <a:p>
          <a:endParaRPr lang="en-US"/>
        </a:p>
      </dgm:t>
    </dgm:pt>
    <dgm:pt modelId="{E38D40EF-4323-492B-9525-590524067B34}" type="sibTrans" cxnId="{48EF8C2A-E5CE-4EFB-AE2E-023864A116B2}">
      <dgm:prSet/>
      <dgm:spPr/>
      <dgm:t>
        <a:bodyPr/>
        <a:lstStyle/>
        <a:p>
          <a:endParaRPr lang="en-US"/>
        </a:p>
      </dgm:t>
    </dgm:pt>
    <dgm:pt modelId="{FA8A6F92-BC18-4158-AC50-0BA8BB089DB3}">
      <dgm:prSet phldrT="[Text]"/>
      <dgm:spPr/>
      <dgm:t>
        <a:bodyPr/>
        <a:lstStyle/>
        <a:p>
          <a:r>
            <a:rPr lang="fa-IR" dirty="0" smtClean="0"/>
            <a:t>فروش ضایعات </a:t>
          </a:r>
          <a:endParaRPr lang="en-US" dirty="0"/>
        </a:p>
      </dgm:t>
    </dgm:pt>
    <dgm:pt modelId="{E11FBE6C-888B-4F26-B2F6-63B7FEFDEA1A}" type="parTrans" cxnId="{5E3A23C5-0B15-4350-A644-61EC77D384A3}">
      <dgm:prSet/>
      <dgm:spPr/>
      <dgm:t>
        <a:bodyPr/>
        <a:lstStyle/>
        <a:p>
          <a:endParaRPr lang="en-US"/>
        </a:p>
      </dgm:t>
    </dgm:pt>
    <dgm:pt modelId="{BBB6497E-8147-4E11-8A9A-9C6D160522D0}" type="sibTrans" cxnId="{5E3A23C5-0B15-4350-A644-61EC77D384A3}">
      <dgm:prSet/>
      <dgm:spPr/>
      <dgm:t>
        <a:bodyPr/>
        <a:lstStyle/>
        <a:p>
          <a:endParaRPr lang="en-US"/>
        </a:p>
      </dgm:t>
    </dgm:pt>
    <dgm:pt modelId="{0AB7F928-72A8-4860-B8D6-D8EA2573524B}">
      <dgm:prSet phldrT="[Text]"/>
      <dgm:spPr/>
      <dgm:t>
        <a:bodyPr/>
        <a:lstStyle/>
        <a:p>
          <a:r>
            <a:rPr lang="fa-IR" dirty="0" smtClean="0"/>
            <a:t>هزینه های جذب نشده </a:t>
          </a:r>
          <a:endParaRPr lang="en-US" dirty="0"/>
        </a:p>
      </dgm:t>
    </dgm:pt>
    <dgm:pt modelId="{835D139A-DBBF-442C-9F07-BE913B26849E}" type="parTrans" cxnId="{81E051FA-D895-42B2-A5E8-52B85F87CCAF}">
      <dgm:prSet/>
      <dgm:spPr/>
      <dgm:t>
        <a:bodyPr/>
        <a:lstStyle/>
        <a:p>
          <a:endParaRPr lang="en-US"/>
        </a:p>
      </dgm:t>
    </dgm:pt>
    <dgm:pt modelId="{38F01CE2-EB12-453B-AE35-7DA5298B4673}" type="sibTrans" cxnId="{81E051FA-D895-42B2-A5E8-52B85F87CCAF}">
      <dgm:prSet/>
      <dgm:spPr/>
      <dgm:t>
        <a:bodyPr/>
        <a:lstStyle/>
        <a:p>
          <a:endParaRPr lang="en-US"/>
        </a:p>
      </dgm:t>
    </dgm:pt>
    <dgm:pt modelId="{F5FBBD31-9C9E-4B9D-948D-F000BD420638}">
      <dgm:prSet phldrT="[Text]"/>
      <dgm:spPr/>
      <dgm:t>
        <a:bodyPr/>
        <a:lstStyle/>
        <a:p>
          <a:r>
            <a:rPr lang="fa-IR" dirty="0" smtClean="0"/>
            <a:t>زیان کاهش ارزش موجودی ها</a:t>
          </a:r>
          <a:endParaRPr lang="en-US" dirty="0"/>
        </a:p>
      </dgm:t>
    </dgm:pt>
    <dgm:pt modelId="{AF83DD1A-9EDD-479E-93CC-EB9BEB5D070C}" type="parTrans" cxnId="{D7CF7CDB-6D6D-421B-BD74-AE08FF858BA2}">
      <dgm:prSet/>
      <dgm:spPr/>
      <dgm:t>
        <a:bodyPr/>
        <a:lstStyle/>
        <a:p>
          <a:endParaRPr lang="en-US"/>
        </a:p>
      </dgm:t>
    </dgm:pt>
    <dgm:pt modelId="{6F98794D-86DE-4BDD-A0E8-50481BE78756}" type="sibTrans" cxnId="{D7CF7CDB-6D6D-421B-BD74-AE08FF858BA2}">
      <dgm:prSet/>
      <dgm:spPr/>
      <dgm:t>
        <a:bodyPr/>
        <a:lstStyle/>
        <a:p>
          <a:endParaRPr lang="en-US"/>
        </a:p>
      </dgm:t>
    </dgm:pt>
    <dgm:pt modelId="{A0F337AA-095F-42BB-8D57-3719583E8021}" type="pres">
      <dgm:prSet presAssocID="{D2EFA435-6401-4686-B16D-09F02A7EBFC4}" presName="theList" presStyleCnt="0">
        <dgm:presLayoutVars>
          <dgm:dir/>
          <dgm:animLvl val="lvl"/>
          <dgm:resizeHandles val="exact"/>
        </dgm:presLayoutVars>
      </dgm:prSet>
      <dgm:spPr/>
      <dgm:t>
        <a:bodyPr/>
        <a:lstStyle/>
        <a:p>
          <a:endParaRPr lang="en-US"/>
        </a:p>
      </dgm:t>
    </dgm:pt>
    <dgm:pt modelId="{101AA8CA-D310-4875-AF1F-168564989D64}" type="pres">
      <dgm:prSet presAssocID="{B701F7BC-62AA-4D0C-A934-B599D4818236}" presName="compNode" presStyleCnt="0"/>
      <dgm:spPr/>
    </dgm:pt>
    <dgm:pt modelId="{42A4B225-12A3-4429-9BF2-FBAB119516FB}" type="pres">
      <dgm:prSet presAssocID="{B701F7BC-62AA-4D0C-A934-B599D4818236}" presName="aNode" presStyleLbl="bgShp" presStyleIdx="0" presStyleCnt="2"/>
      <dgm:spPr/>
      <dgm:t>
        <a:bodyPr/>
        <a:lstStyle/>
        <a:p>
          <a:endParaRPr lang="en-US"/>
        </a:p>
      </dgm:t>
    </dgm:pt>
    <dgm:pt modelId="{D9188867-0846-4120-8FD4-CE281AD7EF40}" type="pres">
      <dgm:prSet presAssocID="{B701F7BC-62AA-4D0C-A934-B599D4818236}" presName="textNode" presStyleLbl="bgShp" presStyleIdx="0" presStyleCnt="2"/>
      <dgm:spPr/>
      <dgm:t>
        <a:bodyPr/>
        <a:lstStyle/>
        <a:p>
          <a:endParaRPr lang="en-US"/>
        </a:p>
      </dgm:t>
    </dgm:pt>
    <dgm:pt modelId="{ADCD83A9-681A-4033-9EC0-6856F2609591}" type="pres">
      <dgm:prSet presAssocID="{B701F7BC-62AA-4D0C-A934-B599D4818236}" presName="compChildNode" presStyleCnt="0"/>
      <dgm:spPr/>
    </dgm:pt>
    <dgm:pt modelId="{8DD3689B-92C6-4971-AFFE-7207D2C3DE32}" type="pres">
      <dgm:prSet presAssocID="{B701F7BC-62AA-4D0C-A934-B599D4818236}" presName="theInnerList" presStyleCnt="0"/>
      <dgm:spPr/>
    </dgm:pt>
    <dgm:pt modelId="{5AC335CB-0B8F-4AFE-89D2-FB86AC301A81}" type="pres">
      <dgm:prSet presAssocID="{DDD41412-62D6-468A-BE12-88DBFB79B302}" presName="childNode" presStyleLbl="node1" presStyleIdx="0" presStyleCnt="4">
        <dgm:presLayoutVars>
          <dgm:bulletEnabled val="1"/>
        </dgm:presLayoutVars>
      </dgm:prSet>
      <dgm:spPr/>
      <dgm:t>
        <a:bodyPr/>
        <a:lstStyle/>
        <a:p>
          <a:endParaRPr lang="en-US"/>
        </a:p>
      </dgm:t>
    </dgm:pt>
    <dgm:pt modelId="{8672016E-2709-490C-8A60-951A323D7598}" type="pres">
      <dgm:prSet presAssocID="{DDD41412-62D6-468A-BE12-88DBFB79B302}" presName="aSpace2" presStyleCnt="0"/>
      <dgm:spPr/>
    </dgm:pt>
    <dgm:pt modelId="{7E743FCE-A574-45FE-9C31-FB49B9EF48E6}" type="pres">
      <dgm:prSet presAssocID="{D06D312B-7B63-41DA-8E82-492FA4084835}" presName="childNode" presStyleLbl="node1" presStyleIdx="1" presStyleCnt="4">
        <dgm:presLayoutVars>
          <dgm:bulletEnabled val="1"/>
        </dgm:presLayoutVars>
      </dgm:prSet>
      <dgm:spPr/>
      <dgm:t>
        <a:bodyPr/>
        <a:lstStyle/>
        <a:p>
          <a:endParaRPr lang="en-US"/>
        </a:p>
      </dgm:t>
    </dgm:pt>
    <dgm:pt modelId="{7F53A186-6527-440F-825E-AEEC456C7134}" type="pres">
      <dgm:prSet presAssocID="{B701F7BC-62AA-4D0C-A934-B599D4818236}" presName="aSpace" presStyleCnt="0"/>
      <dgm:spPr/>
    </dgm:pt>
    <dgm:pt modelId="{62A7B58F-33CD-49AF-8165-F590AC4485B7}" type="pres">
      <dgm:prSet presAssocID="{FA8A6F92-BC18-4158-AC50-0BA8BB089DB3}" presName="compNode" presStyleCnt="0"/>
      <dgm:spPr/>
    </dgm:pt>
    <dgm:pt modelId="{3EBBE448-537B-4F13-BE1A-24F224D8C708}" type="pres">
      <dgm:prSet presAssocID="{FA8A6F92-BC18-4158-AC50-0BA8BB089DB3}" presName="aNode" presStyleLbl="bgShp" presStyleIdx="1" presStyleCnt="2"/>
      <dgm:spPr/>
      <dgm:t>
        <a:bodyPr/>
        <a:lstStyle/>
        <a:p>
          <a:endParaRPr lang="en-US"/>
        </a:p>
      </dgm:t>
    </dgm:pt>
    <dgm:pt modelId="{FA79F40C-AFB3-4BED-890A-7EFBAD134D10}" type="pres">
      <dgm:prSet presAssocID="{FA8A6F92-BC18-4158-AC50-0BA8BB089DB3}" presName="textNode" presStyleLbl="bgShp" presStyleIdx="1" presStyleCnt="2"/>
      <dgm:spPr/>
      <dgm:t>
        <a:bodyPr/>
        <a:lstStyle/>
        <a:p>
          <a:endParaRPr lang="en-US"/>
        </a:p>
      </dgm:t>
    </dgm:pt>
    <dgm:pt modelId="{F3D8DC87-17AF-44F0-9848-389A56EF9042}" type="pres">
      <dgm:prSet presAssocID="{FA8A6F92-BC18-4158-AC50-0BA8BB089DB3}" presName="compChildNode" presStyleCnt="0"/>
      <dgm:spPr/>
    </dgm:pt>
    <dgm:pt modelId="{42BDC0F9-79EE-4904-8B98-9C168FC9F838}" type="pres">
      <dgm:prSet presAssocID="{FA8A6F92-BC18-4158-AC50-0BA8BB089DB3}" presName="theInnerList" presStyleCnt="0"/>
      <dgm:spPr/>
    </dgm:pt>
    <dgm:pt modelId="{E0054793-05FF-4357-A9BB-03A879F826D3}" type="pres">
      <dgm:prSet presAssocID="{0AB7F928-72A8-4860-B8D6-D8EA2573524B}" presName="childNode" presStyleLbl="node1" presStyleIdx="2" presStyleCnt="4">
        <dgm:presLayoutVars>
          <dgm:bulletEnabled val="1"/>
        </dgm:presLayoutVars>
      </dgm:prSet>
      <dgm:spPr/>
      <dgm:t>
        <a:bodyPr/>
        <a:lstStyle/>
        <a:p>
          <a:endParaRPr lang="en-US"/>
        </a:p>
      </dgm:t>
    </dgm:pt>
    <dgm:pt modelId="{D5CD92EE-F490-450D-B223-1BC8D57F14ED}" type="pres">
      <dgm:prSet presAssocID="{0AB7F928-72A8-4860-B8D6-D8EA2573524B}" presName="aSpace2" presStyleCnt="0"/>
      <dgm:spPr/>
    </dgm:pt>
    <dgm:pt modelId="{F88D96A2-82CC-473F-A0CD-E42325E44D9C}" type="pres">
      <dgm:prSet presAssocID="{F5FBBD31-9C9E-4B9D-948D-F000BD420638}" presName="childNode" presStyleLbl="node1" presStyleIdx="3" presStyleCnt="4">
        <dgm:presLayoutVars>
          <dgm:bulletEnabled val="1"/>
        </dgm:presLayoutVars>
      </dgm:prSet>
      <dgm:spPr/>
      <dgm:t>
        <a:bodyPr/>
        <a:lstStyle/>
        <a:p>
          <a:endParaRPr lang="en-US"/>
        </a:p>
      </dgm:t>
    </dgm:pt>
  </dgm:ptLst>
  <dgm:cxnLst>
    <dgm:cxn modelId="{55BB80E9-D73E-47D9-A870-F3BD19ABEC5A}" type="presOf" srcId="{B701F7BC-62AA-4D0C-A934-B599D4818236}" destId="{D9188867-0846-4120-8FD4-CE281AD7EF40}" srcOrd="1" destOrd="0" presId="urn:microsoft.com/office/officeart/2005/8/layout/lProcess2"/>
    <dgm:cxn modelId="{48EF8C2A-E5CE-4EFB-AE2E-023864A116B2}" srcId="{B701F7BC-62AA-4D0C-A934-B599D4818236}" destId="{D06D312B-7B63-41DA-8E82-492FA4084835}" srcOrd="1" destOrd="0" parTransId="{32C692FB-8550-4DE8-8D2D-C1CB346A7DA1}" sibTransId="{E38D40EF-4323-492B-9525-590524067B34}"/>
    <dgm:cxn modelId="{8A831C7F-8CF2-43F3-B783-3B636F61F0C5}" type="presOf" srcId="{D2EFA435-6401-4686-B16D-09F02A7EBFC4}" destId="{A0F337AA-095F-42BB-8D57-3719583E8021}" srcOrd="0" destOrd="0" presId="urn:microsoft.com/office/officeart/2005/8/layout/lProcess2"/>
    <dgm:cxn modelId="{D7CF7CDB-6D6D-421B-BD74-AE08FF858BA2}" srcId="{FA8A6F92-BC18-4158-AC50-0BA8BB089DB3}" destId="{F5FBBD31-9C9E-4B9D-948D-F000BD420638}" srcOrd="1" destOrd="0" parTransId="{AF83DD1A-9EDD-479E-93CC-EB9BEB5D070C}" sibTransId="{6F98794D-86DE-4BDD-A0E8-50481BE78756}"/>
    <dgm:cxn modelId="{5CD06073-275C-4DF1-A5BE-1DA4E407E27F}" type="presOf" srcId="{0AB7F928-72A8-4860-B8D6-D8EA2573524B}" destId="{E0054793-05FF-4357-A9BB-03A879F826D3}" srcOrd="0" destOrd="0" presId="urn:microsoft.com/office/officeart/2005/8/layout/lProcess2"/>
    <dgm:cxn modelId="{3CDDD273-8C4B-4C7E-8E49-55DB2420D20C}" type="presOf" srcId="{B701F7BC-62AA-4D0C-A934-B599D4818236}" destId="{42A4B225-12A3-4429-9BF2-FBAB119516FB}" srcOrd="0" destOrd="0" presId="urn:microsoft.com/office/officeart/2005/8/layout/lProcess2"/>
    <dgm:cxn modelId="{5E3A23C5-0B15-4350-A644-61EC77D384A3}" srcId="{D2EFA435-6401-4686-B16D-09F02A7EBFC4}" destId="{FA8A6F92-BC18-4158-AC50-0BA8BB089DB3}" srcOrd="1" destOrd="0" parTransId="{E11FBE6C-888B-4F26-B2F6-63B7FEFDEA1A}" sibTransId="{BBB6497E-8147-4E11-8A9A-9C6D160522D0}"/>
    <dgm:cxn modelId="{81E051FA-D895-42B2-A5E8-52B85F87CCAF}" srcId="{FA8A6F92-BC18-4158-AC50-0BA8BB089DB3}" destId="{0AB7F928-72A8-4860-B8D6-D8EA2573524B}" srcOrd="0" destOrd="0" parTransId="{835D139A-DBBF-442C-9F07-BE913B26849E}" sibTransId="{38F01CE2-EB12-453B-AE35-7DA5298B4673}"/>
    <dgm:cxn modelId="{533B30BE-79AF-4304-B85A-57B3681C7DDF}" type="presOf" srcId="{FA8A6F92-BC18-4158-AC50-0BA8BB089DB3}" destId="{3EBBE448-537B-4F13-BE1A-24F224D8C708}" srcOrd="0" destOrd="0" presId="urn:microsoft.com/office/officeart/2005/8/layout/lProcess2"/>
    <dgm:cxn modelId="{5EAC2446-9495-450E-A371-4C38E5DD3970}" type="presOf" srcId="{D06D312B-7B63-41DA-8E82-492FA4084835}" destId="{7E743FCE-A574-45FE-9C31-FB49B9EF48E6}" srcOrd="0" destOrd="0" presId="urn:microsoft.com/office/officeart/2005/8/layout/lProcess2"/>
    <dgm:cxn modelId="{A177883B-C495-4ED9-848A-5D996D608215}" type="presOf" srcId="{DDD41412-62D6-468A-BE12-88DBFB79B302}" destId="{5AC335CB-0B8F-4AFE-89D2-FB86AC301A81}" srcOrd="0" destOrd="0" presId="urn:microsoft.com/office/officeart/2005/8/layout/lProcess2"/>
    <dgm:cxn modelId="{0260F9A8-8F11-44C3-8340-F35E59A4D101}" type="presOf" srcId="{FA8A6F92-BC18-4158-AC50-0BA8BB089DB3}" destId="{FA79F40C-AFB3-4BED-890A-7EFBAD134D10}" srcOrd="1" destOrd="0" presId="urn:microsoft.com/office/officeart/2005/8/layout/lProcess2"/>
    <dgm:cxn modelId="{6283C4D7-C541-4F15-9096-8EA4AAED5E6F}" srcId="{B701F7BC-62AA-4D0C-A934-B599D4818236}" destId="{DDD41412-62D6-468A-BE12-88DBFB79B302}" srcOrd="0" destOrd="0" parTransId="{1285A9AA-4D6D-4DE3-AB24-220288DBA65C}" sibTransId="{117DA5B3-EAF9-488A-803C-77244AD8A048}"/>
    <dgm:cxn modelId="{E2BDEA41-EDCB-459A-8A5B-837C3D64448F}" srcId="{D2EFA435-6401-4686-B16D-09F02A7EBFC4}" destId="{B701F7BC-62AA-4D0C-A934-B599D4818236}" srcOrd="0" destOrd="0" parTransId="{D37F7B07-C275-43A5-87D9-A54C1DABFCBE}" sibTransId="{0C292A92-31B1-48F6-BB30-EC3B543E7AE9}"/>
    <dgm:cxn modelId="{DB4DE549-C2E6-4818-9F46-EF2C09138BD5}" type="presOf" srcId="{F5FBBD31-9C9E-4B9D-948D-F000BD420638}" destId="{F88D96A2-82CC-473F-A0CD-E42325E44D9C}" srcOrd="0" destOrd="0" presId="urn:microsoft.com/office/officeart/2005/8/layout/lProcess2"/>
    <dgm:cxn modelId="{2289F345-5BEB-4C4B-91B5-494EA904629B}" type="presParOf" srcId="{A0F337AA-095F-42BB-8D57-3719583E8021}" destId="{101AA8CA-D310-4875-AF1F-168564989D64}" srcOrd="0" destOrd="0" presId="urn:microsoft.com/office/officeart/2005/8/layout/lProcess2"/>
    <dgm:cxn modelId="{926FC957-A565-478C-8583-10E74049D5EE}" type="presParOf" srcId="{101AA8CA-D310-4875-AF1F-168564989D64}" destId="{42A4B225-12A3-4429-9BF2-FBAB119516FB}" srcOrd="0" destOrd="0" presId="urn:microsoft.com/office/officeart/2005/8/layout/lProcess2"/>
    <dgm:cxn modelId="{6301E73A-A1B0-4753-996F-4DBE9780C0B8}" type="presParOf" srcId="{101AA8CA-D310-4875-AF1F-168564989D64}" destId="{D9188867-0846-4120-8FD4-CE281AD7EF40}" srcOrd="1" destOrd="0" presId="urn:microsoft.com/office/officeart/2005/8/layout/lProcess2"/>
    <dgm:cxn modelId="{E38BBFD0-E506-4BD8-AD5F-A5E581B7DBB4}" type="presParOf" srcId="{101AA8CA-D310-4875-AF1F-168564989D64}" destId="{ADCD83A9-681A-4033-9EC0-6856F2609591}" srcOrd="2" destOrd="0" presId="urn:microsoft.com/office/officeart/2005/8/layout/lProcess2"/>
    <dgm:cxn modelId="{7FF16AD0-6D3A-4D2F-A8B9-AD997C5F94DD}" type="presParOf" srcId="{ADCD83A9-681A-4033-9EC0-6856F2609591}" destId="{8DD3689B-92C6-4971-AFFE-7207D2C3DE32}" srcOrd="0" destOrd="0" presId="urn:microsoft.com/office/officeart/2005/8/layout/lProcess2"/>
    <dgm:cxn modelId="{54A1663C-4BE1-4A69-B876-6EBC151540B3}" type="presParOf" srcId="{8DD3689B-92C6-4971-AFFE-7207D2C3DE32}" destId="{5AC335CB-0B8F-4AFE-89D2-FB86AC301A81}" srcOrd="0" destOrd="0" presId="urn:microsoft.com/office/officeart/2005/8/layout/lProcess2"/>
    <dgm:cxn modelId="{7DEDF395-DE9C-4E27-9187-DD5038350E86}" type="presParOf" srcId="{8DD3689B-92C6-4971-AFFE-7207D2C3DE32}" destId="{8672016E-2709-490C-8A60-951A323D7598}" srcOrd="1" destOrd="0" presId="urn:microsoft.com/office/officeart/2005/8/layout/lProcess2"/>
    <dgm:cxn modelId="{26B96305-23A9-45E8-A7B6-77AAEE44CC2D}" type="presParOf" srcId="{8DD3689B-92C6-4971-AFFE-7207D2C3DE32}" destId="{7E743FCE-A574-45FE-9C31-FB49B9EF48E6}" srcOrd="2" destOrd="0" presId="urn:microsoft.com/office/officeart/2005/8/layout/lProcess2"/>
    <dgm:cxn modelId="{8CF1720D-B6ED-41E7-99DC-D4161D2EE035}" type="presParOf" srcId="{A0F337AA-095F-42BB-8D57-3719583E8021}" destId="{7F53A186-6527-440F-825E-AEEC456C7134}" srcOrd="1" destOrd="0" presId="urn:microsoft.com/office/officeart/2005/8/layout/lProcess2"/>
    <dgm:cxn modelId="{A8845CFC-B4F4-4ACD-851B-CF2ACF968D16}" type="presParOf" srcId="{A0F337AA-095F-42BB-8D57-3719583E8021}" destId="{62A7B58F-33CD-49AF-8165-F590AC4485B7}" srcOrd="2" destOrd="0" presId="urn:microsoft.com/office/officeart/2005/8/layout/lProcess2"/>
    <dgm:cxn modelId="{165D1D59-685C-4060-98AD-362E319FD35B}" type="presParOf" srcId="{62A7B58F-33CD-49AF-8165-F590AC4485B7}" destId="{3EBBE448-537B-4F13-BE1A-24F224D8C708}" srcOrd="0" destOrd="0" presId="urn:microsoft.com/office/officeart/2005/8/layout/lProcess2"/>
    <dgm:cxn modelId="{A7A620A4-E4BB-4E52-8904-6BCEA6400DBE}" type="presParOf" srcId="{62A7B58F-33CD-49AF-8165-F590AC4485B7}" destId="{FA79F40C-AFB3-4BED-890A-7EFBAD134D10}" srcOrd="1" destOrd="0" presId="urn:microsoft.com/office/officeart/2005/8/layout/lProcess2"/>
    <dgm:cxn modelId="{4892D9FB-00EF-4BDF-84ED-E143D7BC8FF5}" type="presParOf" srcId="{62A7B58F-33CD-49AF-8165-F590AC4485B7}" destId="{F3D8DC87-17AF-44F0-9848-389A56EF9042}" srcOrd="2" destOrd="0" presId="urn:microsoft.com/office/officeart/2005/8/layout/lProcess2"/>
    <dgm:cxn modelId="{FCD75304-396D-4FEF-B4C2-1CDF45B6785A}" type="presParOf" srcId="{F3D8DC87-17AF-44F0-9848-389A56EF9042}" destId="{42BDC0F9-79EE-4904-8B98-9C168FC9F838}" srcOrd="0" destOrd="0" presId="urn:microsoft.com/office/officeart/2005/8/layout/lProcess2"/>
    <dgm:cxn modelId="{B29CF262-C20E-41F6-B88C-B64E69C2F196}" type="presParOf" srcId="{42BDC0F9-79EE-4904-8B98-9C168FC9F838}" destId="{E0054793-05FF-4357-A9BB-03A879F826D3}" srcOrd="0" destOrd="0" presId="urn:microsoft.com/office/officeart/2005/8/layout/lProcess2"/>
    <dgm:cxn modelId="{E18C067E-4EA5-4B1E-A757-1420F214D3F0}" type="presParOf" srcId="{42BDC0F9-79EE-4904-8B98-9C168FC9F838}" destId="{D5CD92EE-F490-450D-B223-1BC8D57F14ED}" srcOrd="1" destOrd="0" presId="urn:microsoft.com/office/officeart/2005/8/layout/lProcess2"/>
    <dgm:cxn modelId="{A53D0A52-3196-483F-A25B-A78F4F5D73E6}" type="presParOf" srcId="{42BDC0F9-79EE-4904-8B98-9C168FC9F838}" destId="{F88D96A2-82CC-473F-A0CD-E42325E44D9C}" srcOrd="2"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A74696-E979-4F59-A622-CA87244BFDCC}" type="doc">
      <dgm:prSet loTypeId="urn:microsoft.com/office/officeart/2005/8/layout/bProcess4" loCatId="process" qsTypeId="urn:microsoft.com/office/officeart/2005/8/quickstyle/3d7" qsCatId="3D" csTypeId="urn:microsoft.com/office/officeart/2005/8/colors/colorful5" csCatId="colorful" phldr="1"/>
      <dgm:spPr/>
      <dgm:t>
        <a:bodyPr/>
        <a:lstStyle/>
        <a:p>
          <a:endParaRPr lang="en-US"/>
        </a:p>
      </dgm:t>
    </dgm:pt>
    <dgm:pt modelId="{063E9408-ABC7-48E6-81E9-32ADCE0B00B1}">
      <dgm:prSet phldrT="[Text]" custT="1"/>
      <dgm:spPr/>
      <dgm:t>
        <a:bodyPr/>
        <a:lstStyle/>
        <a:p>
          <a:r>
            <a:rPr lang="fa-IR" sz="2000" dirty="0" smtClean="0"/>
            <a:t>سود حاصل از فروش مواد اولیه </a:t>
          </a:r>
          <a:endParaRPr lang="en-US" sz="2000" dirty="0"/>
        </a:p>
      </dgm:t>
    </dgm:pt>
    <dgm:pt modelId="{449986BE-9B8F-42D5-A55D-07FCA327D6D2}" type="parTrans" cxnId="{B6259183-4058-4D4E-8006-8AC863BC1D29}">
      <dgm:prSet/>
      <dgm:spPr/>
      <dgm:t>
        <a:bodyPr/>
        <a:lstStyle/>
        <a:p>
          <a:endParaRPr lang="en-US"/>
        </a:p>
      </dgm:t>
    </dgm:pt>
    <dgm:pt modelId="{0FC61FED-57CC-4286-8BD2-FC469D90D978}" type="sibTrans" cxnId="{B6259183-4058-4D4E-8006-8AC863BC1D29}">
      <dgm:prSet/>
      <dgm:spPr/>
      <dgm:t>
        <a:bodyPr/>
        <a:lstStyle/>
        <a:p>
          <a:endParaRPr lang="en-US"/>
        </a:p>
      </dgm:t>
    </dgm:pt>
    <dgm:pt modelId="{43595B24-D4BC-4B36-87EB-B42ECF3FE80E}">
      <dgm:prSet phldrT="[Text]" custT="1"/>
      <dgm:spPr/>
      <dgm:t>
        <a:bodyPr/>
        <a:lstStyle/>
        <a:p>
          <a:r>
            <a:rPr lang="fa-IR" sz="2000" b="1" dirty="0" smtClean="0"/>
            <a:t>سود ناشی از فروش سرمایه گذاری </a:t>
          </a:r>
          <a:endParaRPr lang="en-US" sz="2000" b="1" dirty="0"/>
        </a:p>
      </dgm:t>
    </dgm:pt>
    <dgm:pt modelId="{1A8DD7E4-56C2-480A-BEA6-F238BB3A950C}" type="parTrans" cxnId="{C4012545-95C1-46CB-9C7E-91332EEACA9B}">
      <dgm:prSet/>
      <dgm:spPr/>
      <dgm:t>
        <a:bodyPr/>
        <a:lstStyle/>
        <a:p>
          <a:endParaRPr lang="en-US"/>
        </a:p>
      </dgm:t>
    </dgm:pt>
    <dgm:pt modelId="{7B05B327-907E-4035-8799-85675BCB06AC}" type="sibTrans" cxnId="{C4012545-95C1-46CB-9C7E-91332EEACA9B}">
      <dgm:prSet/>
      <dgm:spPr/>
      <dgm:t>
        <a:bodyPr/>
        <a:lstStyle/>
        <a:p>
          <a:endParaRPr lang="en-US"/>
        </a:p>
      </dgm:t>
    </dgm:pt>
    <dgm:pt modelId="{C1593BB7-D818-443C-BD99-EDAEDAAD516D}">
      <dgm:prSet phldrT="[Text]" custT="1"/>
      <dgm:spPr/>
      <dgm:t>
        <a:bodyPr/>
        <a:lstStyle/>
        <a:p>
          <a:r>
            <a:rPr lang="fa-IR" sz="2000" dirty="0" smtClean="0"/>
            <a:t>زیان کاهش ارزش سرمایه گذاری </a:t>
          </a:r>
          <a:endParaRPr lang="en-US" sz="2000" dirty="0"/>
        </a:p>
      </dgm:t>
    </dgm:pt>
    <dgm:pt modelId="{32AB7F93-EDCB-4D39-AE3D-FEB7C23410E8}" type="parTrans" cxnId="{EE9932CF-FFE6-4E6D-845B-6A856A62688D}">
      <dgm:prSet/>
      <dgm:spPr/>
      <dgm:t>
        <a:bodyPr/>
        <a:lstStyle/>
        <a:p>
          <a:endParaRPr lang="en-US"/>
        </a:p>
      </dgm:t>
    </dgm:pt>
    <dgm:pt modelId="{6BBAABD2-A5D5-48D4-9D2E-668D3D37EA58}" type="sibTrans" cxnId="{EE9932CF-FFE6-4E6D-845B-6A856A62688D}">
      <dgm:prSet/>
      <dgm:spPr/>
      <dgm:t>
        <a:bodyPr/>
        <a:lstStyle/>
        <a:p>
          <a:endParaRPr lang="en-US"/>
        </a:p>
      </dgm:t>
    </dgm:pt>
    <dgm:pt modelId="{BCE5B1A0-23DC-453D-9AAC-3BFCAD69A211}">
      <dgm:prSet phldrT="[Text]" custT="1"/>
      <dgm:spPr/>
      <dgm:t>
        <a:bodyPr/>
        <a:lstStyle/>
        <a:p>
          <a:r>
            <a:rPr lang="fa-IR" sz="2000" b="1" dirty="0" smtClean="0"/>
            <a:t>سود سپرده های سرمایه گذاری و اوراق مشارکت </a:t>
          </a:r>
          <a:endParaRPr lang="en-US" sz="2000" b="1" dirty="0"/>
        </a:p>
      </dgm:t>
    </dgm:pt>
    <dgm:pt modelId="{60F6FF84-2A6B-4F56-8F60-D5979913999E}" type="parTrans" cxnId="{A947A7FB-9E47-4ED7-A39C-A00AFBCAEAB9}">
      <dgm:prSet/>
      <dgm:spPr/>
      <dgm:t>
        <a:bodyPr/>
        <a:lstStyle/>
        <a:p>
          <a:endParaRPr lang="en-US"/>
        </a:p>
      </dgm:t>
    </dgm:pt>
    <dgm:pt modelId="{0CFDA5E4-1E06-479F-A8BE-06B89E763FE4}" type="sibTrans" cxnId="{A947A7FB-9E47-4ED7-A39C-A00AFBCAEAB9}">
      <dgm:prSet/>
      <dgm:spPr/>
      <dgm:t>
        <a:bodyPr/>
        <a:lstStyle/>
        <a:p>
          <a:endParaRPr lang="en-US"/>
        </a:p>
      </dgm:t>
    </dgm:pt>
    <dgm:pt modelId="{08047132-C5BC-46A5-A4D1-F9245ADAC005}">
      <dgm:prSet phldrT="[Text]" custT="1"/>
      <dgm:spPr/>
      <dgm:t>
        <a:bodyPr/>
        <a:lstStyle/>
        <a:p>
          <a:r>
            <a:rPr lang="fa-IR" sz="2000" b="1" dirty="0" smtClean="0"/>
            <a:t>سود و زیان فروش دارایی های ثابت مشهود </a:t>
          </a:r>
          <a:endParaRPr lang="en-US" sz="2000" b="1" dirty="0"/>
        </a:p>
      </dgm:t>
    </dgm:pt>
    <dgm:pt modelId="{B87AD65B-6F99-4D69-BE4C-2BB20CF7CA69}" type="parTrans" cxnId="{67D59AB5-A3AE-4717-95EA-08E094E12C04}">
      <dgm:prSet/>
      <dgm:spPr/>
      <dgm:t>
        <a:bodyPr/>
        <a:lstStyle/>
        <a:p>
          <a:endParaRPr lang="en-US"/>
        </a:p>
      </dgm:t>
    </dgm:pt>
    <dgm:pt modelId="{95D04442-5989-4458-BE9C-D7EC7CEC20D5}" type="sibTrans" cxnId="{67D59AB5-A3AE-4717-95EA-08E094E12C04}">
      <dgm:prSet/>
      <dgm:spPr/>
      <dgm:t>
        <a:bodyPr/>
        <a:lstStyle/>
        <a:p>
          <a:endParaRPr lang="en-US"/>
        </a:p>
      </dgm:t>
    </dgm:pt>
    <dgm:pt modelId="{DD9E1DC0-8E2F-409E-958A-BDA3B168A641}">
      <dgm:prSet phldrT="[Text]" custT="1"/>
      <dgm:spPr/>
      <dgm:t>
        <a:bodyPr/>
        <a:lstStyle/>
        <a:p>
          <a:r>
            <a:rPr lang="fa-IR" sz="2000" b="1" dirty="0" smtClean="0"/>
            <a:t>سود سهام </a:t>
          </a:r>
          <a:endParaRPr lang="en-US" sz="2000" b="1" dirty="0"/>
        </a:p>
      </dgm:t>
    </dgm:pt>
    <dgm:pt modelId="{258A4236-3815-4823-9034-6C848358C784}" type="parTrans" cxnId="{25C3C56F-CF3E-427F-BDF2-776F0A15BEC0}">
      <dgm:prSet/>
      <dgm:spPr/>
      <dgm:t>
        <a:bodyPr/>
        <a:lstStyle/>
        <a:p>
          <a:endParaRPr lang="en-US"/>
        </a:p>
      </dgm:t>
    </dgm:pt>
    <dgm:pt modelId="{B48B5CD0-7E67-4807-8C25-1AAD85CC5B1F}" type="sibTrans" cxnId="{25C3C56F-CF3E-427F-BDF2-776F0A15BEC0}">
      <dgm:prSet/>
      <dgm:spPr/>
      <dgm:t>
        <a:bodyPr/>
        <a:lstStyle/>
        <a:p>
          <a:endParaRPr lang="en-US"/>
        </a:p>
      </dgm:t>
    </dgm:pt>
    <dgm:pt modelId="{1097C248-3468-4EA0-8D69-3D3C29AB84BA}">
      <dgm:prSet phldrT="[Text]" custT="1"/>
      <dgm:spPr/>
      <dgm:t>
        <a:bodyPr/>
        <a:lstStyle/>
        <a:p>
          <a:r>
            <a:rPr lang="fa-IR" sz="2000" b="1" dirty="0" smtClean="0"/>
            <a:t>سود و زیان تسعیر دارایی های و بدهی های ارزی غیر عملیاتی وغیر مرتبط با موضوع فعالیت شرکت </a:t>
          </a:r>
          <a:endParaRPr lang="en-US" sz="2000" b="1" dirty="0"/>
        </a:p>
      </dgm:t>
    </dgm:pt>
    <dgm:pt modelId="{2762DB59-A5AA-44EC-A644-6AE2CB0E52AE}" type="parTrans" cxnId="{00BF25B0-4BEB-4769-B816-0F4250BBB311}">
      <dgm:prSet/>
      <dgm:spPr/>
      <dgm:t>
        <a:bodyPr/>
        <a:lstStyle/>
        <a:p>
          <a:endParaRPr lang="en-US"/>
        </a:p>
      </dgm:t>
    </dgm:pt>
    <dgm:pt modelId="{FD454959-6B26-41BC-854B-0BA03EB8C682}" type="sibTrans" cxnId="{00BF25B0-4BEB-4769-B816-0F4250BBB311}">
      <dgm:prSet/>
      <dgm:spPr/>
      <dgm:t>
        <a:bodyPr/>
        <a:lstStyle/>
        <a:p>
          <a:endParaRPr lang="en-US"/>
        </a:p>
      </dgm:t>
    </dgm:pt>
    <dgm:pt modelId="{B40E2617-B97A-4B8B-B8EE-8D40426E3605}" type="pres">
      <dgm:prSet presAssocID="{10A74696-E979-4F59-A622-CA87244BFDCC}" presName="Name0" presStyleCnt="0">
        <dgm:presLayoutVars>
          <dgm:dir/>
          <dgm:resizeHandles/>
        </dgm:presLayoutVars>
      </dgm:prSet>
      <dgm:spPr/>
      <dgm:t>
        <a:bodyPr/>
        <a:lstStyle/>
        <a:p>
          <a:endParaRPr lang="en-US"/>
        </a:p>
      </dgm:t>
    </dgm:pt>
    <dgm:pt modelId="{6C50E428-4D01-4902-8CAE-C5BD8E6EEBEE}" type="pres">
      <dgm:prSet presAssocID="{063E9408-ABC7-48E6-81E9-32ADCE0B00B1}" presName="compNode" presStyleCnt="0"/>
      <dgm:spPr/>
    </dgm:pt>
    <dgm:pt modelId="{9D461975-12E5-4FA2-8B53-C5C85C17FD48}" type="pres">
      <dgm:prSet presAssocID="{063E9408-ABC7-48E6-81E9-32ADCE0B00B1}" presName="dummyConnPt" presStyleCnt="0"/>
      <dgm:spPr/>
    </dgm:pt>
    <dgm:pt modelId="{FF6A428C-1962-4E14-8D76-46F3989C3BC3}" type="pres">
      <dgm:prSet presAssocID="{063E9408-ABC7-48E6-81E9-32ADCE0B00B1}" presName="node" presStyleLbl="node1" presStyleIdx="0" presStyleCnt="7">
        <dgm:presLayoutVars>
          <dgm:bulletEnabled val="1"/>
        </dgm:presLayoutVars>
      </dgm:prSet>
      <dgm:spPr/>
      <dgm:t>
        <a:bodyPr/>
        <a:lstStyle/>
        <a:p>
          <a:endParaRPr lang="en-US"/>
        </a:p>
      </dgm:t>
    </dgm:pt>
    <dgm:pt modelId="{CEE2FEDA-6738-4E9B-B3B4-67F3F0ED2CD6}" type="pres">
      <dgm:prSet presAssocID="{0FC61FED-57CC-4286-8BD2-FC469D90D978}" presName="sibTrans" presStyleLbl="bgSibTrans2D1" presStyleIdx="0" presStyleCnt="6"/>
      <dgm:spPr/>
      <dgm:t>
        <a:bodyPr/>
        <a:lstStyle/>
        <a:p>
          <a:endParaRPr lang="en-US"/>
        </a:p>
      </dgm:t>
    </dgm:pt>
    <dgm:pt modelId="{63E7D9DC-5803-488B-9911-27CF7F04E13B}" type="pres">
      <dgm:prSet presAssocID="{43595B24-D4BC-4B36-87EB-B42ECF3FE80E}" presName="compNode" presStyleCnt="0"/>
      <dgm:spPr/>
    </dgm:pt>
    <dgm:pt modelId="{493537E9-F68A-4966-B797-2B36906FC208}" type="pres">
      <dgm:prSet presAssocID="{43595B24-D4BC-4B36-87EB-B42ECF3FE80E}" presName="dummyConnPt" presStyleCnt="0"/>
      <dgm:spPr/>
    </dgm:pt>
    <dgm:pt modelId="{94B88BFE-292F-4473-AD5E-571D391A91CD}" type="pres">
      <dgm:prSet presAssocID="{43595B24-D4BC-4B36-87EB-B42ECF3FE80E}" presName="node" presStyleLbl="node1" presStyleIdx="1" presStyleCnt="7">
        <dgm:presLayoutVars>
          <dgm:bulletEnabled val="1"/>
        </dgm:presLayoutVars>
      </dgm:prSet>
      <dgm:spPr/>
      <dgm:t>
        <a:bodyPr/>
        <a:lstStyle/>
        <a:p>
          <a:endParaRPr lang="en-US"/>
        </a:p>
      </dgm:t>
    </dgm:pt>
    <dgm:pt modelId="{36213C88-978B-4984-AB02-51946E43AD8E}" type="pres">
      <dgm:prSet presAssocID="{7B05B327-907E-4035-8799-85675BCB06AC}" presName="sibTrans" presStyleLbl="bgSibTrans2D1" presStyleIdx="1" presStyleCnt="6"/>
      <dgm:spPr/>
      <dgm:t>
        <a:bodyPr/>
        <a:lstStyle/>
        <a:p>
          <a:endParaRPr lang="en-US"/>
        </a:p>
      </dgm:t>
    </dgm:pt>
    <dgm:pt modelId="{A9018C09-34F8-4FC9-9865-D0538BD7D96E}" type="pres">
      <dgm:prSet presAssocID="{C1593BB7-D818-443C-BD99-EDAEDAAD516D}" presName="compNode" presStyleCnt="0"/>
      <dgm:spPr/>
    </dgm:pt>
    <dgm:pt modelId="{48A80CC9-843D-4C04-8760-98B607DB9603}" type="pres">
      <dgm:prSet presAssocID="{C1593BB7-D818-443C-BD99-EDAEDAAD516D}" presName="dummyConnPt" presStyleCnt="0"/>
      <dgm:spPr/>
    </dgm:pt>
    <dgm:pt modelId="{E54443E6-7964-48BC-AA86-C96123B5AB37}" type="pres">
      <dgm:prSet presAssocID="{C1593BB7-D818-443C-BD99-EDAEDAAD516D}" presName="node" presStyleLbl="node1" presStyleIdx="2" presStyleCnt="7">
        <dgm:presLayoutVars>
          <dgm:bulletEnabled val="1"/>
        </dgm:presLayoutVars>
      </dgm:prSet>
      <dgm:spPr/>
      <dgm:t>
        <a:bodyPr/>
        <a:lstStyle/>
        <a:p>
          <a:endParaRPr lang="en-US"/>
        </a:p>
      </dgm:t>
    </dgm:pt>
    <dgm:pt modelId="{5CDFA2C8-0D9D-4D49-981D-952E98354158}" type="pres">
      <dgm:prSet presAssocID="{6BBAABD2-A5D5-48D4-9D2E-668D3D37EA58}" presName="sibTrans" presStyleLbl="bgSibTrans2D1" presStyleIdx="2" presStyleCnt="6"/>
      <dgm:spPr/>
      <dgm:t>
        <a:bodyPr/>
        <a:lstStyle/>
        <a:p>
          <a:endParaRPr lang="en-US"/>
        </a:p>
      </dgm:t>
    </dgm:pt>
    <dgm:pt modelId="{550F3BE1-7D3D-49ED-A316-66EFC0454E3C}" type="pres">
      <dgm:prSet presAssocID="{BCE5B1A0-23DC-453D-9AAC-3BFCAD69A211}" presName="compNode" presStyleCnt="0"/>
      <dgm:spPr/>
    </dgm:pt>
    <dgm:pt modelId="{FB568266-C8F0-44E9-806B-291B0BFB7B09}" type="pres">
      <dgm:prSet presAssocID="{BCE5B1A0-23DC-453D-9AAC-3BFCAD69A211}" presName="dummyConnPt" presStyleCnt="0"/>
      <dgm:spPr/>
    </dgm:pt>
    <dgm:pt modelId="{3D2CC928-1A1A-4BFA-A2AE-DF167A8A5DCD}" type="pres">
      <dgm:prSet presAssocID="{BCE5B1A0-23DC-453D-9AAC-3BFCAD69A211}" presName="node" presStyleLbl="node1" presStyleIdx="3" presStyleCnt="7">
        <dgm:presLayoutVars>
          <dgm:bulletEnabled val="1"/>
        </dgm:presLayoutVars>
      </dgm:prSet>
      <dgm:spPr/>
      <dgm:t>
        <a:bodyPr/>
        <a:lstStyle/>
        <a:p>
          <a:endParaRPr lang="en-US"/>
        </a:p>
      </dgm:t>
    </dgm:pt>
    <dgm:pt modelId="{ABC757B7-1872-49F2-90D6-6D76746E6EC4}" type="pres">
      <dgm:prSet presAssocID="{0CFDA5E4-1E06-479F-A8BE-06B89E763FE4}" presName="sibTrans" presStyleLbl="bgSibTrans2D1" presStyleIdx="3" presStyleCnt="6"/>
      <dgm:spPr/>
      <dgm:t>
        <a:bodyPr/>
        <a:lstStyle/>
        <a:p>
          <a:endParaRPr lang="en-US"/>
        </a:p>
      </dgm:t>
    </dgm:pt>
    <dgm:pt modelId="{A6120E17-E8CA-4972-BB0B-1D48F29D3C7A}" type="pres">
      <dgm:prSet presAssocID="{08047132-C5BC-46A5-A4D1-F9245ADAC005}" presName="compNode" presStyleCnt="0"/>
      <dgm:spPr/>
    </dgm:pt>
    <dgm:pt modelId="{6C7914A6-B8C4-4EAD-AEFE-CF0D2B92E998}" type="pres">
      <dgm:prSet presAssocID="{08047132-C5BC-46A5-A4D1-F9245ADAC005}" presName="dummyConnPt" presStyleCnt="0"/>
      <dgm:spPr/>
    </dgm:pt>
    <dgm:pt modelId="{C48BC8FC-205D-4959-ACF2-5EDCF045B6C1}" type="pres">
      <dgm:prSet presAssocID="{08047132-C5BC-46A5-A4D1-F9245ADAC005}" presName="node" presStyleLbl="node1" presStyleIdx="4" presStyleCnt="7">
        <dgm:presLayoutVars>
          <dgm:bulletEnabled val="1"/>
        </dgm:presLayoutVars>
      </dgm:prSet>
      <dgm:spPr/>
      <dgm:t>
        <a:bodyPr/>
        <a:lstStyle/>
        <a:p>
          <a:endParaRPr lang="en-US"/>
        </a:p>
      </dgm:t>
    </dgm:pt>
    <dgm:pt modelId="{6C46B823-0B06-4F2A-BDC1-0440CEAB773E}" type="pres">
      <dgm:prSet presAssocID="{95D04442-5989-4458-BE9C-D7EC7CEC20D5}" presName="sibTrans" presStyleLbl="bgSibTrans2D1" presStyleIdx="4" presStyleCnt="6"/>
      <dgm:spPr/>
      <dgm:t>
        <a:bodyPr/>
        <a:lstStyle/>
        <a:p>
          <a:endParaRPr lang="en-US"/>
        </a:p>
      </dgm:t>
    </dgm:pt>
    <dgm:pt modelId="{888B21D2-DF5C-4F34-8A0C-E645FBCA158A}" type="pres">
      <dgm:prSet presAssocID="{DD9E1DC0-8E2F-409E-958A-BDA3B168A641}" presName="compNode" presStyleCnt="0"/>
      <dgm:spPr/>
    </dgm:pt>
    <dgm:pt modelId="{FAFF237E-0763-4508-BCB7-8A5481B51F59}" type="pres">
      <dgm:prSet presAssocID="{DD9E1DC0-8E2F-409E-958A-BDA3B168A641}" presName="dummyConnPt" presStyleCnt="0"/>
      <dgm:spPr/>
    </dgm:pt>
    <dgm:pt modelId="{50A7C583-1141-4D8F-B226-921D2ED97E58}" type="pres">
      <dgm:prSet presAssocID="{DD9E1DC0-8E2F-409E-958A-BDA3B168A641}" presName="node" presStyleLbl="node1" presStyleIdx="5" presStyleCnt="7">
        <dgm:presLayoutVars>
          <dgm:bulletEnabled val="1"/>
        </dgm:presLayoutVars>
      </dgm:prSet>
      <dgm:spPr/>
      <dgm:t>
        <a:bodyPr/>
        <a:lstStyle/>
        <a:p>
          <a:endParaRPr lang="en-US"/>
        </a:p>
      </dgm:t>
    </dgm:pt>
    <dgm:pt modelId="{45C58FF5-E79D-4977-8E54-26C282212CC3}" type="pres">
      <dgm:prSet presAssocID="{B48B5CD0-7E67-4807-8C25-1AAD85CC5B1F}" presName="sibTrans" presStyleLbl="bgSibTrans2D1" presStyleIdx="5" presStyleCnt="6"/>
      <dgm:spPr/>
      <dgm:t>
        <a:bodyPr/>
        <a:lstStyle/>
        <a:p>
          <a:endParaRPr lang="en-US"/>
        </a:p>
      </dgm:t>
    </dgm:pt>
    <dgm:pt modelId="{B4B6D448-4BEB-4E73-8DC0-04D71F574411}" type="pres">
      <dgm:prSet presAssocID="{1097C248-3468-4EA0-8D69-3D3C29AB84BA}" presName="compNode" presStyleCnt="0"/>
      <dgm:spPr/>
    </dgm:pt>
    <dgm:pt modelId="{BBCF1BFA-A3B5-4236-BE6E-597F6649BF0D}" type="pres">
      <dgm:prSet presAssocID="{1097C248-3468-4EA0-8D69-3D3C29AB84BA}" presName="dummyConnPt" presStyleCnt="0"/>
      <dgm:spPr/>
    </dgm:pt>
    <dgm:pt modelId="{D117F038-68E5-4979-A65A-0725609AF1F7}" type="pres">
      <dgm:prSet presAssocID="{1097C248-3468-4EA0-8D69-3D3C29AB84BA}" presName="node" presStyleLbl="node1" presStyleIdx="6" presStyleCnt="7">
        <dgm:presLayoutVars>
          <dgm:bulletEnabled val="1"/>
        </dgm:presLayoutVars>
      </dgm:prSet>
      <dgm:spPr/>
      <dgm:t>
        <a:bodyPr/>
        <a:lstStyle/>
        <a:p>
          <a:endParaRPr lang="en-US"/>
        </a:p>
      </dgm:t>
    </dgm:pt>
  </dgm:ptLst>
  <dgm:cxnLst>
    <dgm:cxn modelId="{B2B80CAB-76F8-48CB-BDFE-8FBDF290427A}" type="presOf" srcId="{0FC61FED-57CC-4286-8BD2-FC469D90D978}" destId="{CEE2FEDA-6738-4E9B-B3B4-67F3F0ED2CD6}" srcOrd="0" destOrd="0" presId="urn:microsoft.com/office/officeart/2005/8/layout/bProcess4"/>
    <dgm:cxn modelId="{0AA28BA4-6667-4287-BE1B-8256283E2DA1}" type="presOf" srcId="{B48B5CD0-7E67-4807-8C25-1AAD85CC5B1F}" destId="{45C58FF5-E79D-4977-8E54-26C282212CC3}" srcOrd="0" destOrd="0" presId="urn:microsoft.com/office/officeart/2005/8/layout/bProcess4"/>
    <dgm:cxn modelId="{26753606-C2AE-48F6-A713-EF124DAF3B04}" type="presOf" srcId="{08047132-C5BC-46A5-A4D1-F9245ADAC005}" destId="{C48BC8FC-205D-4959-ACF2-5EDCF045B6C1}" srcOrd="0" destOrd="0" presId="urn:microsoft.com/office/officeart/2005/8/layout/bProcess4"/>
    <dgm:cxn modelId="{B6259183-4058-4D4E-8006-8AC863BC1D29}" srcId="{10A74696-E979-4F59-A622-CA87244BFDCC}" destId="{063E9408-ABC7-48E6-81E9-32ADCE0B00B1}" srcOrd="0" destOrd="0" parTransId="{449986BE-9B8F-42D5-A55D-07FCA327D6D2}" sibTransId="{0FC61FED-57CC-4286-8BD2-FC469D90D978}"/>
    <dgm:cxn modelId="{7E94473C-4A50-4943-99FE-657F0FC1DB53}" type="presOf" srcId="{C1593BB7-D818-443C-BD99-EDAEDAAD516D}" destId="{E54443E6-7964-48BC-AA86-C96123B5AB37}" srcOrd="0" destOrd="0" presId="urn:microsoft.com/office/officeart/2005/8/layout/bProcess4"/>
    <dgm:cxn modelId="{44FC978A-10FE-4FC3-B714-610BD823F143}" type="presOf" srcId="{43595B24-D4BC-4B36-87EB-B42ECF3FE80E}" destId="{94B88BFE-292F-4473-AD5E-571D391A91CD}" srcOrd="0" destOrd="0" presId="urn:microsoft.com/office/officeart/2005/8/layout/bProcess4"/>
    <dgm:cxn modelId="{00BF25B0-4BEB-4769-B816-0F4250BBB311}" srcId="{10A74696-E979-4F59-A622-CA87244BFDCC}" destId="{1097C248-3468-4EA0-8D69-3D3C29AB84BA}" srcOrd="6" destOrd="0" parTransId="{2762DB59-A5AA-44EC-A644-6AE2CB0E52AE}" sibTransId="{FD454959-6B26-41BC-854B-0BA03EB8C682}"/>
    <dgm:cxn modelId="{67D59AB5-A3AE-4717-95EA-08E094E12C04}" srcId="{10A74696-E979-4F59-A622-CA87244BFDCC}" destId="{08047132-C5BC-46A5-A4D1-F9245ADAC005}" srcOrd="4" destOrd="0" parTransId="{B87AD65B-6F99-4D69-BE4C-2BB20CF7CA69}" sibTransId="{95D04442-5989-4458-BE9C-D7EC7CEC20D5}"/>
    <dgm:cxn modelId="{5F987F20-3FFD-4CF5-8468-B2C2923C0B4D}" type="presOf" srcId="{DD9E1DC0-8E2F-409E-958A-BDA3B168A641}" destId="{50A7C583-1141-4D8F-B226-921D2ED97E58}" srcOrd="0" destOrd="0" presId="urn:microsoft.com/office/officeart/2005/8/layout/bProcess4"/>
    <dgm:cxn modelId="{A947A7FB-9E47-4ED7-A39C-A00AFBCAEAB9}" srcId="{10A74696-E979-4F59-A622-CA87244BFDCC}" destId="{BCE5B1A0-23DC-453D-9AAC-3BFCAD69A211}" srcOrd="3" destOrd="0" parTransId="{60F6FF84-2A6B-4F56-8F60-D5979913999E}" sibTransId="{0CFDA5E4-1E06-479F-A8BE-06B89E763FE4}"/>
    <dgm:cxn modelId="{D4C8EF2F-13A5-4857-A01A-5A4789723FB3}" type="presOf" srcId="{BCE5B1A0-23DC-453D-9AAC-3BFCAD69A211}" destId="{3D2CC928-1A1A-4BFA-A2AE-DF167A8A5DCD}" srcOrd="0" destOrd="0" presId="urn:microsoft.com/office/officeart/2005/8/layout/bProcess4"/>
    <dgm:cxn modelId="{46C00012-6678-4160-8C9D-18EA05F7979B}" type="presOf" srcId="{95D04442-5989-4458-BE9C-D7EC7CEC20D5}" destId="{6C46B823-0B06-4F2A-BDC1-0440CEAB773E}" srcOrd="0" destOrd="0" presId="urn:microsoft.com/office/officeart/2005/8/layout/bProcess4"/>
    <dgm:cxn modelId="{12F15631-7F71-485B-877D-ABF56519EE87}" type="presOf" srcId="{10A74696-E979-4F59-A622-CA87244BFDCC}" destId="{B40E2617-B97A-4B8B-B8EE-8D40426E3605}" srcOrd="0" destOrd="0" presId="urn:microsoft.com/office/officeart/2005/8/layout/bProcess4"/>
    <dgm:cxn modelId="{0A23DACB-07B1-4BA3-8839-77F18B918DA4}" type="presOf" srcId="{0CFDA5E4-1E06-479F-A8BE-06B89E763FE4}" destId="{ABC757B7-1872-49F2-90D6-6D76746E6EC4}" srcOrd="0" destOrd="0" presId="urn:microsoft.com/office/officeart/2005/8/layout/bProcess4"/>
    <dgm:cxn modelId="{F6EB4F9E-F4B4-48B6-84FB-2F0E7DBEE278}" type="presOf" srcId="{063E9408-ABC7-48E6-81E9-32ADCE0B00B1}" destId="{FF6A428C-1962-4E14-8D76-46F3989C3BC3}" srcOrd="0" destOrd="0" presId="urn:microsoft.com/office/officeart/2005/8/layout/bProcess4"/>
    <dgm:cxn modelId="{25C3C56F-CF3E-427F-BDF2-776F0A15BEC0}" srcId="{10A74696-E979-4F59-A622-CA87244BFDCC}" destId="{DD9E1DC0-8E2F-409E-958A-BDA3B168A641}" srcOrd="5" destOrd="0" parTransId="{258A4236-3815-4823-9034-6C848358C784}" sibTransId="{B48B5CD0-7E67-4807-8C25-1AAD85CC5B1F}"/>
    <dgm:cxn modelId="{6A90B6A7-D63F-450B-A24A-68F1C361F86A}" type="presOf" srcId="{7B05B327-907E-4035-8799-85675BCB06AC}" destId="{36213C88-978B-4984-AB02-51946E43AD8E}" srcOrd="0" destOrd="0" presId="urn:microsoft.com/office/officeart/2005/8/layout/bProcess4"/>
    <dgm:cxn modelId="{FC8A501F-59AA-4F7E-AE84-0D345A37F48B}" type="presOf" srcId="{1097C248-3468-4EA0-8D69-3D3C29AB84BA}" destId="{D117F038-68E5-4979-A65A-0725609AF1F7}" srcOrd="0" destOrd="0" presId="urn:microsoft.com/office/officeart/2005/8/layout/bProcess4"/>
    <dgm:cxn modelId="{C4012545-95C1-46CB-9C7E-91332EEACA9B}" srcId="{10A74696-E979-4F59-A622-CA87244BFDCC}" destId="{43595B24-D4BC-4B36-87EB-B42ECF3FE80E}" srcOrd="1" destOrd="0" parTransId="{1A8DD7E4-56C2-480A-BEA6-F238BB3A950C}" sibTransId="{7B05B327-907E-4035-8799-85675BCB06AC}"/>
    <dgm:cxn modelId="{6F83E49A-D583-42F1-9628-64CEEF985B07}" type="presOf" srcId="{6BBAABD2-A5D5-48D4-9D2E-668D3D37EA58}" destId="{5CDFA2C8-0D9D-4D49-981D-952E98354158}" srcOrd="0" destOrd="0" presId="urn:microsoft.com/office/officeart/2005/8/layout/bProcess4"/>
    <dgm:cxn modelId="{EE9932CF-FFE6-4E6D-845B-6A856A62688D}" srcId="{10A74696-E979-4F59-A622-CA87244BFDCC}" destId="{C1593BB7-D818-443C-BD99-EDAEDAAD516D}" srcOrd="2" destOrd="0" parTransId="{32AB7F93-EDCB-4D39-AE3D-FEB7C23410E8}" sibTransId="{6BBAABD2-A5D5-48D4-9D2E-668D3D37EA58}"/>
    <dgm:cxn modelId="{E35F210C-6C49-4CFA-B960-1B1935694048}" type="presParOf" srcId="{B40E2617-B97A-4B8B-B8EE-8D40426E3605}" destId="{6C50E428-4D01-4902-8CAE-C5BD8E6EEBEE}" srcOrd="0" destOrd="0" presId="urn:microsoft.com/office/officeart/2005/8/layout/bProcess4"/>
    <dgm:cxn modelId="{4BB5C68F-24D7-43F3-98FF-F49105BF4ADB}" type="presParOf" srcId="{6C50E428-4D01-4902-8CAE-C5BD8E6EEBEE}" destId="{9D461975-12E5-4FA2-8B53-C5C85C17FD48}" srcOrd="0" destOrd="0" presId="urn:microsoft.com/office/officeart/2005/8/layout/bProcess4"/>
    <dgm:cxn modelId="{85C0C4B8-5D24-45D2-9725-1B30ADE19FE0}" type="presParOf" srcId="{6C50E428-4D01-4902-8CAE-C5BD8E6EEBEE}" destId="{FF6A428C-1962-4E14-8D76-46F3989C3BC3}" srcOrd="1" destOrd="0" presId="urn:microsoft.com/office/officeart/2005/8/layout/bProcess4"/>
    <dgm:cxn modelId="{23601DEE-0016-4FDE-BC1A-9DF88BA15998}" type="presParOf" srcId="{B40E2617-B97A-4B8B-B8EE-8D40426E3605}" destId="{CEE2FEDA-6738-4E9B-B3B4-67F3F0ED2CD6}" srcOrd="1" destOrd="0" presId="urn:microsoft.com/office/officeart/2005/8/layout/bProcess4"/>
    <dgm:cxn modelId="{27ACECF9-99CA-4507-B701-EB34AB03BF12}" type="presParOf" srcId="{B40E2617-B97A-4B8B-B8EE-8D40426E3605}" destId="{63E7D9DC-5803-488B-9911-27CF7F04E13B}" srcOrd="2" destOrd="0" presId="urn:microsoft.com/office/officeart/2005/8/layout/bProcess4"/>
    <dgm:cxn modelId="{400E86A8-F88D-4B36-A5F5-77C1A492CD88}" type="presParOf" srcId="{63E7D9DC-5803-488B-9911-27CF7F04E13B}" destId="{493537E9-F68A-4966-B797-2B36906FC208}" srcOrd="0" destOrd="0" presId="urn:microsoft.com/office/officeart/2005/8/layout/bProcess4"/>
    <dgm:cxn modelId="{8F3015B0-DEDD-4801-A54E-8CC1C71C057D}" type="presParOf" srcId="{63E7D9DC-5803-488B-9911-27CF7F04E13B}" destId="{94B88BFE-292F-4473-AD5E-571D391A91CD}" srcOrd="1" destOrd="0" presId="urn:microsoft.com/office/officeart/2005/8/layout/bProcess4"/>
    <dgm:cxn modelId="{0C5CC087-6E86-405D-94A1-92FC78932291}" type="presParOf" srcId="{B40E2617-B97A-4B8B-B8EE-8D40426E3605}" destId="{36213C88-978B-4984-AB02-51946E43AD8E}" srcOrd="3" destOrd="0" presId="urn:microsoft.com/office/officeart/2005/8/layout/bProcess4"/>
    <dgm:cxn modelId="{BC6E48D1-89B9-42AD-BE73-AF871C68DAC5}" type="presParOf" srcId="{B40E2617-B97A-4B8B-B8EE-8D40426E3605}" destId="{A9018C09-34F8-4FC9-9865-D0538BD7D96E}" srcOrd="4" destOrd="0" presId="urn:microsoft.com/office/officeart/2005/8/layout/bProcess4"/>
    <dgm:cxn modelId="{A682E467-7558-4E60-9E56-D15D7B34000D}" type="presParOf" srcId="{A9018C09-34F8-4FC9-9865-D0538BD7D96E}" destId="{48A80CC9-843D-4C04-8760-98B607DB9603}" srcOrd="0" destOrd="0" presId="urn:microsoft.com/office/officeart/2005/8/layout/bProcess4"/>
    <dgm:cxn modelId="{3636CCDA-D6C0-4A5F-A1AE-D6F43CD631A2}" type="presParOf" srcId="{A9018C09-34F8-4FC9-9865-D0538BD7D96E}" destId="{E54443E6-7964-48BC-AA86-C96123B5AB37}" srcOrd="1" destOrd="0" presId="urn:microsoft.com/office/officeart/2005/8/layout/bProcess4"/>
    <dgm:cxn modelId="{FB22A8D5-7F74-4979-BDCD-B9B684B936A6}" type="presParOf" srcId="{B40E2617-B97A-4B8B-B8EE-8D40426E3605}" destId="{5CDFA2C8-0D9D-4D49-981D-952E98354158}" srcOrd="5" destOrd="0" presId="urn:microsoft.com/office/officeart/2005/8/layout/bProcess4"/>
    <dgm:cxn modelId="{0AE892C2-F29A-4236-91EC-63FD7DB771FD}" type="presParOf" srcId="{B40E2617-B97A-4B8B-B8EE-8D40426E3605}" destId="{550F3BE1-7D3D-49ED-A316-66EFC0454E3C}" srcOrd="6" destOrd="0" presId="urn:microsoft.com/office/officeart/2005/8/layout/bProcess4"/>
    <dgm:cxn modelId="{F66AAC40-958B-47C9-9A9B-01F84CA27FAA}" type="presParOf" srcId="{550F3BE1-7D3D-49ED-A316-66EFC0454E3C}" destId="{FB568266-C8F0-44E9-806B-291B0BFB7B09}" srcOrd="0" destOrd="0" presId="urn:microsoft.com/office/officeart/2005/8/layout/bProcess4"/>
    <dgm:cxn modelId="{15A05445-0DC9-4528-986A-7C8F3D508A63}" type="presParOf" srcId="{550F3BE1-7D3D-49ED-A316-66EFC0454E3C}" destId="{3D2CC928-1A1A-4BFA-A2AE-DF167A8A5DCD}" srcOrd="1" destOrd="0" presId="urn:microsoft.com/office/officeart/2005/8/layout/bProcess4"/>
    <dgm:cxn modelId="{CBB22A9E-36A4-496D-B6B9-E9322302BE0D}" type="presParOf" srcId="{B40E2617-B97A-4B8B-B8EE-8D40426E3605}" destId="{ABC757B7-1872-49F2-90D6-6D76746E6EC4}" srcOrd="7" destOrd="0" presId="urn:microsoft.com/office/officeart/2005/8/layout/bProcess4"/>
    <dgm:cxn modelId="{37BC9821-D784-4874-B764-9C6D31B176D5}" type="presParOf" srcId="{B40E2617-B97A-4B8B-B8EE-8D40426E3605}" destId="{A6120E17-E8CA-4972-BB0B-1D48F29D3C7A}" srcOrd="8" destOrd="0" presId="urn:microsoft.com/office/officeart/2005/8/layout/bProcess4"/>
    <dgm:cxn modelId="{5A897393-F0F9-4BD9-835E-B702FB54979E}" type="presParOf" srcId="{A6120E17-E8CA-4972-BB0B-1D48F29D3C7A}" destId="{6C7914A6-B8C4-4EAD-AEFE-CF0D2B92E998}" srcOrd="0" destOrd="0" presId="urn:microsoft.com/office/officeart/2005/8/layout/bProcess4"/>
    <dgm:cxn modelId="{1B72B48A-F315-46A2-BD77-16BBE9D84F6A}" type="presParOf" srcId="{A6120E17-E8CA-4972-BB0B-1D48F29D3C7A}" destId="{C48BC8FC-205D-4959-ACF2-5EDCF045B6C1}" srcOrd="1" destOrd="0" presId="urn:microsoft.com/office/officeart/2005/8/layout/bProcess4"/>
    <dgm:cxn modelId="{B5F3BFE6-3424-4612-B8CF-04353CCEE2AF}" type="presParOf" srcId="{B40E2617-B97A-4B8B-B8EE-8D40426E3605}" destId="{6C46B823-0B06-4F2A-BDC1-0440CEAB773E}" srcOrd="9" destOrd="0" presId="urn:microsoft.com/office/officeart/2005/8/layout/bProcess4"/>
    <dgm:cxn modelId="{8A3ACC32-EBF3-4DE7-A5F8-20BAD91B85D0}" type="presParOf" srcId="{B40E2617-B97A-4B8B-B8EE-8D40426E3605}" destId="{888B21D2-DF5C-4F34-8A0C-E645FBCA158A}" srcOrd="10" destOrd="0" presId="urn:microsoft.com/office/officeart/2005/8/layout/bProcess4"/>
    <dgm:cxn modelId="{788DC7FB-8FF9-476D-A7A7-239DA7C54435}" type="presParOf" srcId="{888B21D2-DF5C-4F34-8A0C-E645FBCA158A}" destId="{FAFF237E-0763-4508-BCB7-8A5481B51F59}" srcOrd="0" destOrd="0" presId="urn:microsoft.com/office/officeart/2005/8/layout/bProcess4"/>
    <dgm:cxn modelId="{57E293A3-12F4-4CBB-8F90-3F90EC39DC30}" type="presParOf" srcId="{888B21D2-DF5C-4F34-8A0C-E645FBCA158A}" destId="{50A7C583-1141-4D8F-B226-921D2ED97E58}" srcOrd="1" destOrd="0" presId="urn:microsoft.com/office/officeart/2005/8/layout/bProcess4"/>
    <dgm:cxn modelId="{E60B9701-F3B5-4AA9-BD38-2ED6F72A8A84}" type="presParOf" srcId="{B40E2617-B97A-4B8B-B8EE-8D40426E3605}" destId="{45C58FF5-E79D-4977-8E54-26C282212CC3}" srcOrd="11" destOrd="0" presId="urn:microsoft.com/office/officeart/2005/8/layout/bProcess4"/>
    <dgm:cxn modelId="{190EA51D-33C9-4953-9165-D6C13D2654CB}" type="presParOf" srcId="{B40E2617-B97A-4B8B-B8EE-8D40426E3605}" destId="{B4B6D448-4BEB-4E73-8DC0-04D71F574411}" srcOrd="12" destOrd="0" presId="urn:microsoft.com/office/officeart/2005/8/layout/bProcess4"/>
    <dgm:cxn modelId="{AED1ED43-B29E-42D5-B686-757F3FC69BE8}" type="presParOf" srcId="{B4B6D448-4BEB-4E73-8DC0-04D71F574411}" destId="{BBCF1BFA-A3B5-4236-BE6E-597F6649BF0D}" srcOrd="0" destOrd="0" presId="urn:microsoft.com/office/officeart/2005/8/layout/bProcess4"/>
    <dgm:cxn modelId="{662FCD62-13DF-41BB-9EA9-DA0E0D3AD6DB}" type="presParOf" srcId="{B4B6D448-4BEB-4E73-8DC0-04D71F574411}" destId="{D117F038-68E5-4979-A65A-0725609AF1F7}"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A9B7EAA-B0FB-442C-863C-29E83FF58A1C}" type="doc">
      <dgm:prSet loTypeId="urn:microsoft.com/office/officeart/2005/8/layout/list1" loCatId="list" qsTypeId="urn:microsoft.com/office/officeart/2005/8/quickstyle/3d5" qsCatId="3D" csTypeId="urn:microsoft.com/office/officeart/2005/8/colors/accent1_2" csCatId="accent1" phldr="1"/>
      <dgm:spPr/>
      <dgm:t>
        <a:bodyPr/>
        <a:lstStyle/>
        <a:p>
          <a:endParaRPr lang="en-US"/>
        </a:p>
      </dgm:t>
    </dgm:pt>
    <dgm:pt modelId="{8C027681-F67A-4194-9397-78EF4E41EC1B}">
      <dgm:prSet phldrT="[Text]" custT="1"/>
      <dgm:spPr>
        <a:gradFill rotWithShape="0">
          <a:gsLst>
            <a:gs pos="0">
              <a:srgbClr val="FF0000">
                <a:alpha val="99000"/>
              </a:srgbClr>
            </a:gs>
            <a:gs pos="50000">
              <a:schemeClr val="accent1">
                <a:tint val="44500"/>
                <a:satMod val="160000"/>
              </a:schemeClr>
            </a:gs>
            <a:gs pos="100000">
              <a:schemeClr val="accent1">
                <a:tint val="23500"/>
                <a:satMod val="160000"/>
              </a:schemeClr>
            </a:gs>
          </a:gsLst>
          <a:lin ang="5400000" scaled="0"/>
        </a:gradFill>
      </dgm:spPr>
      <dgm:t>
        <a:bodyPr/>
        <a:lstStyle/>
        <a:p>
          <a:r>
            <a:rPr lang="en-US" sz="2000" b="1" dirty="0" smtClean="0">
              <a:solidFill>
                <a:schemeClr val="tx1"/>
              </a:solidFill>
            </a:rPr>
            <a:t>CASH IN HAND </a:t>
          </a:r>
          <a:r>
            <a:rPr lang="fa-IR" sz="2000" b="1" dirty="0" smtClean="0">
              <a:solidFill>
                <a:schemeClr val="tx1"/>
              </a:solidFill>
            </a:rPr>
            <a:t>حداقل وجه نقد - </a:t>
          </a:r>
          <a:endParaRPr lang="en-US" sz="2000" b="1" dirty="0">
            <a:solidFill>
              <a:schemeClr val="tx1"/>
            </a:solidFill>
          </a:endParaRPr>
        </a:p>
      </dgm:t>
    </dgm:pt>
    <dgm:pt modelId="{46ED6444-782C-4FCE-B2BC-C59B40AFC4B1}" type="parTrans" cxnId="{19A486A6-3DA8-41A0-B1F7-70C4A27EC35B}">
      <dgm:prSet/>
      <dgm:spPr/>
      <dgm:t>
        <a:bodyPr/>
        <a:lstStyle/>
        <a:p>
          <a:endParaRPr lang="en-US"/>
        </a:p>
      </dgm:t>
    </dgm:pt>
    <dgm:pt modelId="{EDB84828-A437-4B7C-B0A2-187248B2769F}" type="sibTrans" cxnId="{19A486A6-3DA8-41A0-B1F7-70C4A27EC35B}">
      <dgm:prSet/>
      <dgm:spPr/>
      <dgm:t>
        <a:bodyPr/>
        <a:lstStyle/>
        <a:p>
          <a:endParaRPr lang="en-US"/>
        </a:p>
      </dgm:t>
    </dgm:pt>
    <dgm:pt modelId="{F30418AA-1B21-4163-9618-F0BF3680EE13}">
      <dgm:prSet phldrT="[Text]" custT="1"/>
      <dgm:spPr>
        <a:gradFill rotWithShape="0">
          <a:gsLst>
            <a:gs pos="0">
              <a:schemeClr val="accent4">
                <a:lumMod val="40000"/>
                <a:lumOff val="60000"/>
              </a:schemeClr>
            </a:gs>
            <a:gs pos="50000">
              <a:schemeClr val="accent1">
                <a:tint val="44500"/>
                <a:satMod val="160000"/>
              </a:schemeClr>
            </a:gs>
            <a:gs pos="100000">
              <a:schemeClr val="accent1">
                <a:tint val="23500"/>
                <a:satMod val="160000"/>
              </a:schemeClr>
            </a:gs>
          </a:gsLst>
          <a:lin ang="5400000" scaled="0"/>
        </a:gradFill>
      </dgm:spPr>
      <dgm:t>
        <a:bodyPr/>
        <a:lstStyle/>
        <a:p>
          <a:r>
            <a:rPr lang="fa-IR" sz="2000" b="1" dirty="0" smtClean="0">
              <a:solidFill>
                <a:schemeClr val="tx1"/>
              </a:solidFill>
            </a:rPr>
            <a:t>حداقل موجودی کالا – ساخته شده ، نیمه ساخته ، مواد اولیه و قطعات یدکی   </a:t>
          </a:r>
          <a:endParaRPr lang="en-US" sz="2000" b="1" dirty="0">
            <a:solidFill>
              <a:schemeClr val="tx1"/>
            </a:solidFill>
          </a:endParaRPr>
        </a:p>
      </dgm:t>
    </dgm:pt>
    <dgm:pt modelId="{02991801-AE2F-411B-B4CC-1C05B92D3195}" type="parTrans" cxnId="{11E4F04F-A7DB-4034-917D-4E464DB45465}">
      <dgm:prSet/>
      <dgm:spPr/>
      <dgm:t>
        <a:bodyPr/>
        <a:lstStyle/>
        <a:p>
          <a:endParaRPr lang="en-US"/>
        </a:p>
      </dgm:t>
    </dgm:pt>
    <dgm:pt modelId="{B956CDAA-E0E2-4CB5-8257-B02D03927101}" type="sibTrans" cxnId="{11E4F04F-A7DB-4034-917D-4E464DB45465}">
      <dgm:prSet/>
      <dgm:spPr/>
      <dgm:t>
        <a:bodyPr/>
        <a:lstStyle/>
        <a:p>
          <a:endParaRPr lang="en-US"/>
        </a:p>
      </dgm:t>
    </dgm:pt>
    <dgm:pt modelId="{9623E7B9-DD33-42F8-AC56-005B2D0510E7}">
      <dgm:prSet phldrT="[Text]" custT="1"/>
      <dgm:spPr>
        <a:gradFill rotWithShape="0">
          <a:gsLst>
            <a:gs pos="0">
              <a:srgbClr val="00FF00">
                <a:alpha val="52000"/>
              </a:srgbClr>
            </a:gs>
            <a:gs pos="50000">
              <a:schemeClr val="accent1">
                <a:tint val="44500"/>
                <a:satMod val="160000"/>
              </a:schemeClr>
            </a:gs>
            <a:gs pos="100000">
              <a:schemeClr val="accent1">
                <a:tint val="23500"/>
                <a:satMod val="160000"/>
              </a:schemeClr>
            </a:gs>
          </a:gsLst>
          <a:lin ang="5400000" scaled="0"/>
        </a:gradFill>
      </dgm:spPr>
      <dgm:t>
        <a:bodyPr/>
        <a:lstStyle/>
        <a:p>
          <a:r>
            <a:rPr lang="fa-IR" sz="2000" b="1" dirty="0" smtClean="0">
              <a:solidFill>
                <a:schemeClr val="tx1"/>
              </a:solidFill>
            </a:rPr>
            <a:t>دوره وصول مطالبات شرکت   ( حسابهای دریافتنی )       </a:t>
          </a:r>
        </a:p>
        <a:p>
          <a:endParaRPr lang="en-US" sz="2000" b="1" dirty="0">
            <a:solidFill>
              <a:schemeClr val="tx1"/>
            </a:solidFill>
          </a:endParaRPr>
        </a:p>
      </dgm:t>
    </dgm:pt>
    <dgm:pt modelId="{558A791A-BB1A-47E5-A198-006B227B70CD}" type="parTrans" cxnId="{4F47D1B6-C982-4177-AAB7-56EB3E70BD9A}">
      <dgm:prSet/>
      <dgm:spPr/>
      <dgm:t>
        <a:bodyPr/>
        <a:lstStyle/>
        <a:p>
          <a:endParaRPr lang="en-US"/>
        </a:p>
      </dgm:t>
    </dgm:pt>
    <dgm:pt modelId="{F2623F6B-3C67-4358-8E67-74739B87E54B}" type="sibTrans" cxnId="{4F47D1B6-C982-4177-AAB7-56EB3E70BD9A}">
      <dgm:prSet/>
      <dgm:spPr/>
      <dgm:t>
        <a:bodyPr/>
        <a:lstStyle/>
        <a:p>
          <a:endParaRPr lang="en-US"/>
        </a:p>
      </dgm:t>
    </dgm:pt>
    <dgm:pt modelId="{5A228B44-880F-4D77-9B7B-F3E8D3A93EBE}" type="pres">
      <dgm:prSet presAssocID="{BA9B7EAA-B0FB-442C-863C-29E83FF58A1C}" presName="linear" presStyleCnt="0">
        <dgm:presLayoutVars>
          <dgm:dir/>
          <dgm:animLvl val="lvl"/>
          <dgm:resizeHandles val="exact"/>
        </dgm:presLayoutVars>
      </dgm:prSet>
      <dgm:spPr/>
      <dgm:t>
        <a:bodyPr/>
        <a:lstStyle/>
        <a:p>
          <a:endParaRPr lang="en-US"/>
        </a:p>
      </dgm:t>
    </dgm:pt>
    <dgm:pt modelId="{432F0F0B-F1E9-4233-9F0E-5EC88AF39DE6}" type="pres">
      <dgm:prSet presAssocID="{8C027681-F67A-4194-9397-78EF4E41EC1B}" presName="parentLin" presStyleCnt="0"/>
      <dgm:spPr/>
    </dgm:pt>
    <dgm:pt modelId="{D98D1A6D-8A0F-4AFF-B424-94CF09528475}" type="pres">
      <dgm:prSet presAssocID="{8C027681-F67A-4194-9397-78EF4E41EC1B}" presName="parentLeftMargin" presStyleLbl="node1" presStyleIdx="0" presStyleCnt="3"/>
      <dgm:spPr/>
      <dgm:t>
        <a:bodyPr/>
        <a:lstStyle/>
        <a:p>
          <a:endParaRPr lang="en-US"/>
        </a:p>
      </dgm:t>
    </dgm:pt>
    <dgm:pt modelId="{059BE0CF-0AF1-4344-ADFC-DB6F5AA140BE}" type="pres">
      <dgm:prSet presAssocID="{8C027681-F67A-4194-9397-78EF4E41EC1B}" presName="parentText" presStyleLbl="node1" presStyleIdx="0" presStyleCnt="3">
        <dgm:presLayoutVars>
          <dgm:chMax val="0"/>
          <dgm:bulletEnabled val="1"/>
        </dgm:presLayoutVars>
      </dgm:prSet>
      <dgm:spPr/>
      <dgm:t>
        <a:bodyPr/>
        <a:lstStyle/>
        <a:p>
          <a:endParaRPr lang="en-US"/>
        </a:p>
      </dgm:t>
    </dgm:pt>
    <dgm:pt modelId="{B15E5B73-C661-419E-B558-80D82D29E523}" type="pres">
      <dgm:prSet presAssocID="{8C027681-F67A-4194-9397-78EF4E41EC1B}" presName="negativeSpace" presStyleCnt="0"/>
      <dgm:spPr/>
    </dgm:pt>
    <dgm:pt modelId="{4D7F5554-1FD6-4320-9544-CEA7AD57E544}" type="pres">
      <dgm:prSet presAssocID="{8C027681-F67A-4194-9397-78EF4E41EC1B}" presName="childText" presStyleLbl="conFgAcc1" presStyleIdx="0" presStyleCnt="3">
        <dgm:presLayoutVars>
          <dgm:bulletEnabled val="1"/>
        </dgm:presLayoutVars>
      </dgm:prSet>
      <dgm:spPr/>
    </dgm:pt>
    <dgm:pt modelId="{41C8AD4D-5F73-429C-AC92-EE0F1BCBE40B}" type="pres">
      <dgm:prSet presAssocID="{EDB84828-A437-4B7C-B0A2-187248B2769F}" presName="spaceBetweenRectangles" presStyleCnt="0"/>
      <dgm:spPr/>
    </dgm:pt>
    <dgm:pt modelId="{208380E0-FD02-4EAB-B306-EC911B60B129}" type="pres">
      <dgm:prSet presAssocID="{F30418AA-1B21-4163-9618-F0BF3680EE13}" presName="parentLin" presStyleCnt="0"/>
      <dgm:spPr/>
    </dgm:pt>
    <dgm:pt modelId="{7D95EFF7-4A0E-4312-B183-77EC801547D0}" type="pres">
      <dgm:prSet presAssocID="{F30418AA-1B21-4163-9618-F0BF3680EE13}" presName="parentLeftMargin" presStyleLbl="node1" presStyleIdx="0" presStyleCnt="3"/>
      <dgm:spPr/>
      <dgm:t>
        <a:bodyPr/>
        <a:lstStyle/>
        <a:p>
          <a:endParaRPr lang="en-US"/>
        </a:p>
      </dgm:t>
    </dgm:pt>
    <dgm:pt modelId="{7C000BA1-2482-4D87-A635-B31F86F0D620}" type="pres">
      <dgm:prSet presAssocID="{F30418AA-1B21-4163-9618-F0BF3680EE13}" presName="parentText" presStyleLbl="node1" presStyleIdx="1" presStyleCnt="3">
        <dgm:presLayoutVars>
          <dgm:chMax val="0"/>
          <dgm:bulletEnabled val="1"/>
        </dgm:presLayoutVars>
      </dgm:prSet>
      <dgm:spPr/>
      <dgm:t>
        <a:bodyPr/>
        <a:lstStyle/>
        <a:p>
          <a:endParaRPr lang="en-US"/>
        </a:p>
      </dgm:t>
    </dgm:pt>
    <dgm:pt modelId="{9310CB99-7937-4719-85E4-97B196E3FF43}" type="pres">
      <dgm:prSet presAssocID="{F30418AA-1B21-4163-9618-F0BF3680EE13}" presName="negativeSpace" presStyleCnt="0"/>
      <dgm:spPr/>
    </dgm:pt>
    <dgm:pt modelId="{D1B2A3D6-F5AF-4C20-BFEE-80B3EC7514DB}" type="pres">
      <dgm:prSet presAssocID="{F30418AA-1B21-4163-9618-F0BF3680EE13}" presName="childText" presStyleLbl="conFgAcc1" presStyleIdx="1" presStyleCnt="3">
        <dgm:presLayoutVars>
          <dgm:bulletEnabled val="1"/>
        </dgm:presLayoutVars>
      </dgm:prSet>
      <dgm:spPr/>
    </dgm:pt>
    <dgm:pt modelId="{43C1304F-8EFA-4B40-A5F7-0C017E603515}" type="pres">
      <dgm:prSet presAssocID="{B956CDAA-E0E2-4CB5-8257-B02D03927101}" presName="spaceBetweenRectangles" presStyleCnt="0"/>
      <dgm:spPr/>
    </dgm:pt>
    <dgm:pt modelId="{7A053D6B-F5A4-45B5-A726-146EEEA56430}" type="pres">
      <dgm:prSet presAssocID="{9623E7B9-DD33-42F8-AC56-005B2D0510E7}" presName="parentLin" presStyleCnt="0"/>
      <dgm:spPr/>
    </dgm:pt>
    <dgm:pt modelId="{5770FD26-EE72-4273-97D0-63FB0D5C7464}" type="pres">
      <dgm:prSet presAssocID="{9623E7B9-DD33-42F8-AC56-005B2D0510E7}" presName="parentLeftMargin" presStyleLbl="node1" presStyleIdx="1" presStyleCnt="3"/>
      <dgm:spPr/>
      <dgm:t>
        <a:bodyPr/>
        <a:lstStyle/>
        <a:p>
          <a:endParaRPr lang="en-US"/>
        </a:p>
      </dgm:t>
    </dgm:pt>
    <dgm:pt modelId="{75AC0C62-CB57-4943-A4CA-32C8C4089E8A}" type="pres">
      <dgm:prSet presAssocID="{9623E7B9-DD33-42F8-AC56-005B2D0510E7}" presName="parentText" presStyleLbl="node1" presStyleIdx="2" presStyleCnt="3">
        <dgm:presLayoutVars>
          <dgm:chMax val="0"/>
          <dgm:bulletEnabled val="1"/>
        </dgm:presLayoutVars>
      </dgm:prSet>
      <dgm:spPr/>
      <dgm:t>
        <a:bodyPr/>
        <a:lstStyle/>
        <a:p>
          <a:endParaRPr lang="en-US"/>
        </a:p>
      </dgm:t>
    </dgm:pt>
    <dgm:pt modelId="{0FFA0BDE-970C-471A-9255-89606B2EDAF0}" type="pres">
      <dgm:prSet presAssocID="{9623E7B9-DD33-42F8-AC56-005B2D0510E7}" presName="negativeSpace" presStyleCnt="0"/>
      <dgm:spPr/>
    </dgm:pt>
    <dgm:pt modelId="{908E5CB5-4AE5-41DC-BB4B-D0C27634B1F6}" type="pres">
      <dgm:prSet presAssocID="{9623E7B9-DD33-42F8-AC56-005B2D0510E7}" presName="childText" presStyleLbl="conFgAcc1" presStyleIdx="2" presStyleCnt="3" custLinFactY="15623" custLinFactNeighborY="100000">
        <dgm:presLayoutVars>
          <dgm:bulletEnabled val="1"/>
        </dgm:presLayoutVars>
      </dgm:prSet>
      <dgm:spPr/>
    </dgm:pt>
  </dgm:ptLst>
  <dgm:cxnLst>
    <dgm:cxn modelId="{5855CC89-364D-4B44-817D-FB01BADA8172}" type="presOf" srcId="{F30418AA-1B21-4163-9618-F0BF3680EE13}" destId="{7D95EFF7-4A0E-4312-B183-77EC801547D0}" srcOrd="0" destOrd="0" presId="urn:microsoft.com/office/officeart/2005/8/layout/list1"/>
    <dgm:cxn modelId="{57C0F139-05E9-4E19-BCAE-52D1A6CD7E1C}" type="presOf" srcId="{8C027681-F67A-4194-9397-78EF4E41EC1B}" destId="{059BE0CF-0AF1-4344-ADFC-DB6F5AA140BE}" srcOrd="1" destOrd="0" presId="urn:microsoft.com/office/officeart/2005/8/layout/list1"/>
    <dgm:cxn modelId="{19A486A6-3DA8-41A0-B1F7-70C4A27EC35B}" srcId="{BA9B7EAA-B0FB-442C-863C-29E83FF58A1C}" destId="{8C027681-F67A-4194-9397-78EF4E41EC1B}" srcOrd="0" destOrd="0" parTransId="{46ED6444-782C-4FCE-B2BC-C59B40AFC4B1}" sibTransId="{EDB84828-A437-4B7C-B0A2-187248B2769F}"/>
    <dgm:cxn modelId="{719F1330-A5A2-4A27-9029-0FDD86A319AD}" type="presOf" srcId="{F30418AA-1B21-4163-9618-F0BF3680EE13}" destId="{7C000BA1-2482-4D87-A635-B31F86F0D620}" srcOrd="1" destOrd="0" presId="urn:microsoft.com/office/officeart/2005/8/layout/list1"/>
    <dgm:cxn modelId="{B850F19B-B5B0-40CA-A693-1C30648E483C}" type="presOf" srcId="{9623E7B9-DD33-42F8-AC56-005B2D0510E7}" destId="{5770FD26-EE72-4273-97D0-63FB0D5C7464}" srcOrd="0" destOrd="0" presId="urn:microsoft.com/office/officeart/2005/8/layout/list1"/>
    <dgm:cxn modelId="{BCD411DD-17B2-4DD9-A492-367BA300F718}" type="presOf" srcId="{8C027681-F67A-4194-9397-78EF4E41EC1B}" destId="{D98D1A6D-8A0F-4AFF-B424-94CF09528475}" srcOrd="0" destOrd="0" presId="urn:microsoft.com/office/officeart/2005/8/layout/list1"/>
    <dgm:cxn modelId="{615AAF83-A4E7-45E9-858B-44F7BDF9C176}" type="presOf" srcId="{BA9B7EAA-B0FB-442C-863C-29E83FF58A1C}" destId="{5A228B44-880F-4D77-9B7B-F3E8D3A93EBE}" srcOrd="0" destOrd="0" presId="urn:microsoft.com/office/officeart/2005/8/layout/list1"/>
    <dgm:cxn modelId="{567A6D84-C42A-46BA-A3CD-CE3E02D6CC7C}" type="presOf" srcId="{9623E7B9-DD33-42F8-AC56-005B2D0510E7}" destId="{75AC0C62-CB57-4943-A4CA-32C8C4089E8A}" srcOrd="1" destOrd="0" presId="urn:microsoft.com/office/officeart/2005/8/layout/list1"/>
    <dgm:cxn modelId="{4F47D1B6-C982-4177-AAB7-56EB3E70BD9A}" srcId="{BA9B7EAA-B0FB-442C-863C-29E83FF58A1C}" destId="{9623E7B9-DD33-42F8-AC56-005B2D0510E7}" srcOrd="2" destOrd="0" parTransId="{558A791A-BB1A-47E5-A198-006B227B70CD}" sibTransId="{F2623F6B-3C67-4358-8E67-74739B87E54B}"/>
    <dgm:cxn modelId="{11E4F04F-A7DB-4034-917D-4E464DB45465}" srcId="{BA9B7EAA-B0FB-442C-863C-29E83FF58A1C}" destId="{F30418AA-1B21-4163-9618-F0BF3680EE13}" srcOrd="1" destOrd="0" parTransId="{02991801-AE2F-411B-B4CC-1C05B92D3195}" sibTransId="{B956CDAA-E0E2-4CB5-8257-B02D03927101}"/>
    <dgm:cxn modelId="{ED25CA6A-1791-4A90-AA6B-FBE7AD8DD00C}" type="presParOf" srcId="{5A228B44-880F-4D77-9B7B-F3E8D3A93EBE}" destId="{432F0F0B-F1E9-4233-9F0E-5EC88AF39DE6}" srcOrd="0" destOrd="0" presId="urn:microsoft.com/office/officeart/2005/8/layout/list1"/>
    <dgm:cxn modelId="{86611C15-7DC9-42DB-AF11-B8897990FEEA}" type="presParOf" srcId="{432F0F0B-F1E9-4233-9F0E-5EC88AF39DE6}" destId="{D98D1A6D-8A0F-4AFF-B424-94CF09528475}" srcOrd="0" destOrd="0" presId="urn:microsoft.com/office/officeart/2005/8/layout/list1"/>
    <dgm:cxn modelId="{AF035DA3-713F-4698-A932-CF77210D6DE8}" type="presParOf" srcId="{432F0F0B-F1E9-4233-9F0E-5EC88AF39DE6}" destId="{059BE0CF-0AF1-4344-ADFC-DB6F5AA140BE}" srcOrd="1" destOrd="0" presId="urn:microsoft.com/office/officeart/2005/8/layout/list1"/>
    <dgm:cxn modelId="{85B3F338-D494-4C72-8D1F-0E6C7A3B51D2}" type="presParOf" srcId="{5A228B44-880F-4D77-9B7B-F3E8D3A93EBE}" destId="{B15E5B73-C661-419E-B558-80D82D29E523}" srcOrd="1" destOrd="0" presId="urn:microsoft.com/office/officeart/2005/8/layout/list1"/>
    <dgm:cxn modelId="{7AD1ABED-D785-4001-97AF-3A6CA9E02CB1}" type="presParOf" srcId="{5A228B44-880F-4D77-9B7B-F3E8D3A93EBE}" destId="{4D7F5554-1FD6-4320-9544-CEA7AD57E544}" srcOrd="2" destOrd="0" presId="urn:microsoft.com/office/officeart/2005/8/layout/list1"/>
    <dgm:cxn modelId="{486F812A-FC31-4819-AD5B-96AA05C1E3B0}" type="presParOf" srcId="{5A228B44-880F-4D77-9B7B-F3E8D3A93EBE}" destId="{41C8AD4D-5F73-429C-AC92-EE0F1BCBE40B}" srcOrd="3" destOrd="0" presId="urn:microsoft.com/office/officeart/2005/8/layout/list1"/>
    <dgm:cxn modelId="{A1D76E80-CF52-4577-952E-0F45A21D4A6D}" type="presParOf" srcId="{5A228B44-880F-4D77-9B7B-F3E8D3A93EBE}" destId="{208380E0-FD02-4EAB-B306-EC911B60B129}" srcOrd="4" destOrd="0" presId="urn:microsoft.com/office/officeart/2005/8/layout/list1"/>
    <dgm:cxn modelId="{2BC44277-8986-4D62-A9ED-9405C2D1A536}" type="presParOf" srcId="{208380E0-FD02-4EAB-B306-EC911B60B129}" destId="{7D95EFF7-4A0E-4312-B183-77EC801547D0}" srcOrd="0" destOrd="0" presId="urn:microsoft.com/office/officeart/2005/8/layout/list1"/>
    <dgm:cxn modelId="{B4693396-92F8-4838-BAC8-1A52659F1187}" type="presParOf" srcId="{208380E0-FD02-4EAB-B306-EC911B60B129}" destId="{7C000BA1-2482-4D87-A635-B31F86F0D620}" srcOrd="1" destOrd="0" presId="urn:microsoft.com/office/officeart/2005/8/layout/list1"/>
    <dgm:cxn modelId="{AA6E08E9-5984-4588-9FB5-D072A1AE5F25}" type="presParOf" srcId="{5A228B44-880F-4D77-9B7B-F3E8D3A93EBE}" destId="{9310CB99-7937-4719-85E4-97B196E3FF43}" srcOrd="5" destOrd="0" presId="urn:microsoft.com/office/officeart/2005/8/layout/list1"/>
    <dgm:cxn modelId="{E83730A6-736A-4E4D-81CE-26C11A1C42C3}" type="presParOf" srcId="{5A228B44-880F-4D77-9B7B-F3E8D3A93EBE}" destId="{D1B2A3D6-F5AF-4C20-BFEE-80B3EC7514DB}" srcOrd="6" destOrd="0" presId="urn:microsoft.com/office/officeart/2005/8/layout/list1"/>
    <dgm:cxn modelId="{DDDE9A28-D23B-4474-AD18-21CA98B62500}" type="presParOf" srcId="{5A228B44-880F-4D77-9B7B-F3E8D3A93EBE}" destId="{43C1304F-8EFA-4B40-A5F7-0C017E603515}" srcOrd="7" destOrd="0" presId="urn:microsoft.com/office/officeart/2005/8/layout/list1"/>
    <dgm:cxn modelId="{6484D585-0948-4E62-B72F-5D58F7187FA5}" type="presParOf" srcId="{5A228B44-880F-4D77-9B7B-F3E8D3A93EBE}" destId="{7A053D6B-F5A4-45B5-A726-146EEEA56430}" srcOrd="8" destOrd="0" presId="urn:microsoft.com/office/officeart/2005/8/layout/list1"/>
    <dgm:cxn modelId="{269BC9F9-9236-41DA-95D0-EF4B2D0E331A}" type="presParOf" srcId="{7A053D6B-F5A4-45B5-A726-146EEEA56430}" destId="{5770FD26-EE72-4273-97D0-63FB0D5C7464}" srcOrd="0" destOrd="0" presId="urn:microsoft.com/office/officeart/2005/8/layout/list1"/>
    <dgm:cxn modelId="{2E25783C-FFA5-4EB3-8D6F-20734643B0FA}" type="presParOf" srcId="{7A053D6B-F5A4-45B5-A726-146EEEA56430}" destId="{75AC0C62-CB57-4943-A4CA-32C8C4089E8A}" srcOrd="1" destOrd="0" presId="urn:microsoft.com/office/officeart/2005/8/layout/list1"/>
    <dgm:cxn modelId="{ED55FFA0-1B49-471E-A5C8-5F9527144118}" type="presParOf" srcId="{5A228B44-880F-4D77-9B7B-F3E8D3A93EBE}" destId="{0FFA0BDE-970C-471A-9255-89606B2EDAF0}" srcOrd="9" destOrd="0" presId="urn:microsoft.com/office/officeart/2005/8/layout/list1"/>
    <dgm:cxn modelId="{04136401-C25A-49DC-BD33-FCDD4CB1BCA1}" type="presParOf" srcId="{5A228B44-880F-4D77-9B7B-F3E8D3A93EBE}" destId="{908E5CB5-4AE5-41DC-BB4B-D0C27634B1F6}"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1A0D89E-CCE7-4ABD-A617-19FDBB5C5F58}" type="doc">
      <dgm:prSet loTypeId="urn:microsoft.com/office/officeart/2005/8/layout/list1" loCatId="list" qsTypeId="urn:microsoft.com/office/officeart/2005/8/quickstyle/3d5" qsCatId="3D" csTypeId="urn:microsoft.com/office/officeart/2005/8/colors/accent1_2" csCatId="accent1" phldr="1"/>
      <dgm:spPr/>
      <dgm:t>
        <a:bodyPr/>
        <a:lstStyle/>
        <a:p>
          <a:endParaRPr lang="en-US"/>
        </a:p>
      </dgm:t>
    </dgm:pt>
    <dgm:pt modelId="{2EBD6F47-A948-4E18-94DB-4C049F3AA8C7}">
      <dgm:prSet phldrT="[Text]" custT="1"/>
      <dgm:spPr>
        <a:gradFill flip="none" rotWithShape="1">
          <a:gsLst>
            <a:gs pos="0">
              <a:srgbClr val="FF3399"/>
            </a:gs>
            <a:gs pos="25000">
              <a:srgbClr val="FF6633"/>
            </a:gs>
            <a:gs pos="50000">
              <a:srgbClr val="FFFF00"/>
            </a:gs>
            <a:gs pos="75000">
              <a:srgbClr val="01A78F"/>
            </a:gs>
            <a:gs pos="100000">
              <a:srgbClr val="3366FF"/>
            </a:gs>
          </a:gsLst>
          <a:lin ang="5400000" scaled="0"/>
          <a:tileRect r="-100000" b="-100000"/>
        </a:gradFill>
      </dgm:spPr>
      <dgm:t>
        <a:bodyPr/>
        <a:lstStyle/>
        <a:p>
          <a:pPr algn="ctr"/>
          <a:r>
            <a:rPr lang="fa-IR" sz="2400" b="1" dirty="0" smtClean="0">
              <a:solidFill>
                <a:schemeClr val="tx1"/>
              </a:solidFill>
            </a:rPr>
            <a:t>دوره زمانی اجرای تعهدات سازمان ( حسابهای پرداختنی )  </a:t>
          </a:r>
        </a:p>
        <a:p>
          <a:pPr algn="l"/>
          <a:endParaRPr lang="en-US" sz="2400" b="1" dirty="0">
            <a:solidFill>
              <a:schemeClr val="tx1"/>
            </a:solidFill>
          </a:endParaRPr>
        </a:p>
      </dgm:t>
    </dgm:pt>
    <dgm:pt modelId="{5E956F30-84DA-4DEB-A0CE-5F13CADEBB47}" type="sibTrans" cxnId="{326CE1EE-4407-41F2-8627-D9FDDC7D320B}">
      <dgm:prSet/>
      <dgm:spPr/>
      <dgm:t>
        <a:bodyPr/>
        <a:lstStyle/>
        <a:p>
          <a:endParaRPr lang="en-US"/>
        </a:p>
      </dgm:t>
    </dgm:pt>
    <dgm:pt modelId="{ACC7A3F4-65BB-42B1-B808-26F550E69A4A}" type="parTrans" cxnId="{326CE1EE-4407-41F2-8627-D9FDDC7D320B}">
      <dgm:prSet/>
      <dgm:spPr/>
      <dgm:t>
        <a:bodyPr/>
        <a:lstStyle/>
        <a:p>
          <a:endParaRPr lang="en-US"/>
        </a:p>
      </dgm:t>
    </dgm:pt>
    <dgm:pt modelId="{B71388A8-E88B-46DE-A47A-723E6E679543}" type="pres">
      <dgm:prSet presAssocID="{11A0D89E-CCE7-4ABD-A617-19FDBB5C5F58}" presName="linear" presStyleCnt="0">
        <dgm:presLayoutVars>
          <dgm:dir/>
          <dgm:animLvl val="lvl"/>
          <dgm:resizeHandles val="exact"/>
        </dgm:presLayoutVars>
      </dgm:prSet>
      <dgm:spPr/>
      <dgm:t>
        <a:bodyPr/>
        <a:lstStyle/>
        <a:p>
          <a:endParaRPr lang="en-US"/>
        </a:p>
      </dgm:t>
    </dgm:pt>
    <dgm:pt modelId="{F1C0FDA7-E3A7-497A-AAC9-4CA5F9C877A0}" type="pres">
      <dgm:prSet presAssocID="{2EBD6F47-A948-4E18-94DB-4C049F3AA8C7}" presName="parentLin" presStyleCnt="0"/>
      <dgm:spPr/>
    </dgm:pt>
    <dgm:pt modelId="{8FE3F9C6-BF4B-4067-9035-51625FBD9763}" type="pres">
      <dgm:prSet presAssocID="{2EBD6F47-A948-4E18-94DB-4C049F3AA8C7}" presName="parentLeftMargin" presStyleLbl="node1" presStyleIdx="0" presStyleCnt="1"/>
      <dgm:spPr/>
      <dgm:t>
        <a:bodyPr/>
        <a:lstStyle/>
        <a:p>
          <a:endParaRPr lang="en-US"/>
        </a:p>
      </dgm:t>
    </dgm:pt>
    <dgm:pt modelId="{11985D70-816A-4A5C-A690-0F0C8179E57B}" type="pres">
      <dgm:prSet presAssocID="{2EBD6F47-A948-4E18-94DB-4C049F3AA8C7}" presName="parentText" presStyleLbl="node1" presStyleIdx="0" presStyleCnt="1">
        <dgm:presLayoutVars>
          <dgm:chMax val="0"/>
          <dgm:bulletEnabled val="1"/>
        </dgm:presLayoutVars>
      </dgm:prSet>
      <dgm:spPr/>
      <dgm:t>
        <a:bodyPr/>
        <a:lstStyle/>
        <a:p>
          <a:endParaRPr lang="en-US"/>
        </a:p>
      </dgm:t>
    </dgm:pt>
    <dgm:pt modelId="{C7757A14-4CF5-47E5-ADDF-10F4BF86C758}" type="pres">
      <dgm:prSet presAssocID="{2EBD6F47-A948-4E18-94DB-4C049F3AA8C7}" presName="negativeSpace" presStyleCnt="0"/>
      <dgm:spPr/>
    </dgm:pt>
    <dgm:pt modelId="{460FF8C3-5D2E-4AA5-B241-FFAE61271E70}" type="pres">
      <dgm:prSet presAssocID="{2EBD6F47-A948-4E18-94DB-4C049F3AA8C7}" presName="childText" presStyleLbl="conFgAcc1" presStyleIdx="0" presStyleCnt="1">
        <dgm:presLayoutVars>
          <dgm:bulletEnabled val="1"/>
        </dgm:presLayoutVars>
      </dgm:prSet>
      <dgm:spPr/>
    </dgm:pt>
  </dgm:ptLst>
  <dgm:cxnLst>
    <dgm:cxn modelId="{EAB63A3D-A841-4523-9ECE-B09EA644C59C}" type="presOf" srcId="{11A0D89E-CCE7-4ABD-A617-19FDBB5C5F58}" destId="{B71388A8-E88B-46DE-A47A-723E6E679543}" srcOrd="0" destOrd="0" presId="urn:microsoft.com/office/officeart/2005/8/layout/list1"/>
    <dgm:cxn modelId="{489126BC-2F56-451E-B1DA-EA967D319962}" type="presOf" srcId="{2EBD6F47-A948-4E18-94DB-4C049F3AA8C7}" destId="{11985D70-816A-4A5C-A690-0F0C8179E57B}" srcOrd="1" destOrd="0" presId="urn:microsoft.com/office/officeart/2005/8/layout/list1"/>
    <dgm:cxn modelId="{326CE1EE-4407-41F2-8627-D9FDDC7D320B}" srcId="{11A0D89E-CCE7-4ABD-A617-19FDBB5C5F58}" destId="{2EBD6F47-A948-4E18-94DB-4C049F3AA8C7}" srcOrd="0" destOrd="0" parTransId="{ACC7A3F4-65BB-42B1-B808-26F550E69A4A}" sibTransId="{5E956F30-84DA-4DEB-A0CE-5F13CADEBB47}"/>
    <dgm:cxn modelId="{4708CDF0-8F92-435F-A73E-9F0475E9417E}" type="presOf" srcId="{2EBD6F47-A948-4E18-94DB-4C049F3AA8C7}" destId="{8FE3F9C6-BF4B-4067-9035-51625FBD9763}" srcOrd="0" destOrd="0" presId="urn:microsoft.com/office/officeart/2005/8/layout/list1"/>
    <dgm:cxn modelId="{C7B2DE0C-A3B1-4A3C-ADAA-652E25AA5EA0}" type="presParOf" srcId="{B71388A8-E88B-46DE-A47A-723E6E679543}" destId="{F1C0FDA7-E3A7-497A-AAC9-4CA5F9C877A0}" srcOrd="0" destOrd="0" presId="urn:microsoft.com/office/officeart/2005/8/layout/list1"/>
    <dgm:cxn modelId="{6DF74FE4-2E07-4773-86C1-6766AACBE523}" type="presParOf" srcId="{F1C0FDA7-E3A7-497A-AAC9-4CA5F9C877A0}" destId="{8FE3F9C6-BF4B-4067-9035-51625FBD9763}" srcOrd="0" destOrd="0" presId="urn:microsoft.com/office/officeart/2005/8/layout/list1"/>
    <dgm:cxn modelId="{544EDDEA-EB2A-4B47-8E24-ED90AB752E9F}" type="presParOf" srcId="{F1C0FDA7-E3A7-497A-AAC9-4CA5F9C877A0}" destId="{11985D70-816A-4A5C-A690-0F0C8179E57B}" srcOrd="1" destOrd="0" presId="urn:microsoft.com/office/officeart/2005/8/layout/list1"/>
    <dgm:cxn modelId="{72740390-13D8-40D8-885E-83BD73A7F023}" type="presParOf" srcId="{B71388A8-E88B-46DE-A47A-723E6E679543}" destId="{C7757A14-4CF5-47E5-ADDF-10F4BF86C758}" srcOrd="1" destOrd="0" presId="urn:microsoft.com/office/officeart/2005/8/layout/list1"/>
    <dgm:cxn modelId="{302FCC49-0209-42FA-8DA3-B4CF9C8989AF}" type="presParOf" srcId="{B71388A8-E88B-46DE-A47A-723E6E679543}" destId="{460FF8C3-5D2E-4AA5-B241-FFAE61271E70}" srcOrd="2"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C7E6F0-3174-4808-AA03-500A959C12D3}">
      <dsp:nvSpPr>
        <dsp:cNvPr id="0" name=""/>
        <dsp:cNvSpPr/>
      </dsp:nvSpPr>
      <dsp:spPr>
        <a:xfrm>
          <a:off x="0" y="3118959"/>
          <a:ext cx="6762776" cy="1023712"/>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fa-IR" sz="2800" b="1" kern="1200" dirty="0" smtClean="0">
              <a:solidFill>
                <a:schemeClr val="tx1"/>
              </a:solidFill>
            </a:rPr>
            <a:t>بودجه کل  </a:t>
          </a:r>
          <a:r>
            <a:rPr lang="en-US" sz="2800" b="1" kern="1200" dirty="0" smtClean="0">
              <a:solidFill>
                <a:schemeClr val="tx1"/>
              </a:solidFill>
            </a:rPr>
            <a:t>total budget</a:t>
          </a:r>
          <a:endParaRPr lang="en-US" sz="2800" b="1" kern="1200" dirty="0">
            <a:solidFill>
              <a:schemeClr val="tx1"/>
            </a:solidFill>
          </a:endParaRPr>
        </a:p>
      </dsp:txBody>
      <dsp:txXfrm>
        <a:off x="0" y="3118959"/>
        <a:ext cx="6762776" cy="552804"/>
      </dsp:txXfrm>
    </dsp:sp>
    <dsp:sp modelId="{7FBCA748-6121-4EA9-8DD4-1AB00C1149B4}">
      <dsp:nvSpPr>
        <dsp:cNvPr id="0" name=""/>
        <dsp:cNvSpPr/>
      </dsp:nvSpPr>
      <dsp:spPr>
        <a:xfrm>
          <a:off x="0" y="3651289"/>
          <a:ext cx="3381387" cy="470907"/>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endParaRPr lang="en-US" sz="1300" kern="1200" dirty="0"/>
        </a:p>
      </dsp:txBody>
      <dsp:txXfrm>
        <a:off x="0" y="3651289"/>
        <a:ext cx="3381387" cy="470907"/>
      </dsp:txXfrm>
    </dsp:sp>
    <dsp:sp modelId="{2451445A-12AA-40C3-A05D-7408C40E10B7}">
      <dsp:nvSpPr>
        <dsp:cNvPr id="0" name=""/>
        <dsp:cNvSpPr/>
      </dsp:nvSpPr>
      <dsp:spPr>
        <a:xfrm>
          <a:off x="3381388" y="3643340"/>
          <a:ext cx="3381387" cy="470907"/>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endParaRPr lang="en-US" sz="1300" kern="1200" dirty="0"/>
        </a:p>
      </dsp:txBody>
      <dsp:txXfrm>
        <a:off x="3381388" y="3643340"/>
        <a:ext cx="3381387" cy="470907"/>
      </dsp:txXfrm>
    </dsp:sp>
    <dsp:sp modelId="{A88BD8C3-DE45-4727-B66B-E016D16A2EB0}">
      <dsp:nvSpPr>
        <dsp:cNvPr id="0" name=""/>
        <dsp:cNvSpPr/>
      </dsp:nvSpPr>
      <dsp:spPr>
        <a:xfrm rot="10800000">
          <a:off x="0" y="1571638"/>
          <a:ext cx="6762776" cy="1574469"/>
        </a:xfrm>
        <a:prstGeom prst="upArrowCallout">
          <a:avLst/>
        </a:prstGeom>
        <a:solidFill>
          <a:srgbClr val="FFCCFF"/>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fa-IR" sz="2400" b="1" kern="1200" dirty="0" smtClean="0">
              <a:solidFill>
                <a:schemeClr val="tx1"/>
              </a:solidFill>
            </a:rPr>
            <a:t>بودجه سرمایه ایی </a:t>
          </a:r>
          <a:r>
            <a:rPr lang="en-US" sz="2800" b="1" kern="1200" dirty="0" smtClean="0">
              <a:solidFill>
                <a:schemeClr val="tx1"/>
              </a:solidFill>
            </a:rPr>
            <a:t>capital</a:t>
          </a:r>
          <a:r>
            <a:rPr lang="en-US" sz="2400" b="1" kern="1200" dirty="0" smtClean="0">
              <a:solidFill>
                <a:schemeClr val="tx1"/>
              </a:solidFill>
            </a:rPr>
            <a:t> budget </a:t>
          </a:r>
          <a:endParaRPr lang="en-US" sz="2400" b="1" kern="1200" dirty="0">
            <a:solidFill>
              <a:schemeClr val="tx1"/>
            </a:solidFill>
          </a:endParaRPr>
        </a:p>
      </dsp:txBody>
      <dsp:txXfrm>
        <a:off x="0" y="1571638"/>
        <a:ext cx="6762776" cy="552638"/>
      </dsp:txXfrm>
    </dsp:sp>
    <dsp:sp modelId="{8433DD07-F23C-4E6C-9271-BBA69C53CBFE}">
      <dsp:nvSpPr>
        <dsp:cNvPr id="0" name=""/>
        <dsp:cNvSpPr/>
      </dsp:nvSpPr>
      <dsp:spPr>
        <a:xfrm>
          <a:off x="0" y="2112484"/>
          <a:ext cx="3381387" cy="470766"/>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endParaRPr lang="en-US" sz="1300" kern="1200" dirty="0"/>
        </a:p>
      </dsp:txBody>
      <dsp:txXfrm>
        <a:off x="0" y="2112484"/>
        <a:ext cx="3381387" cy="470766"/>
      </dsp:txXfrm>
    </dsp:sp>
    <dsp:sp modelId="{C256F1E3-31BD-4477-ADEC-629C3A2D1E67}">
      <dsp:nvSpPr>
        <dsp:cNvPr id="0" name=""/>
        <dsp:cNvSpPr/>
      </dsp:nvSpPr>
      <dsp:spPr>
        <a:xfrm>
          <a:off x="3381388" y="2112484"/>
          <a:ext cx="3381387" cy="470766"/>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endParaRPr lang="en-US" sz="1300" kern="1200" dirty="0"/>
        </a:p>
      </dsp:txBody>
      <dsp:txXfrm>
        <a:off x="3381388" y="2112484"/>
        <a:ext cx="3381387" cy="470766"/>
      </dsp:txXfrm>
    </dsp:sp>
    <dsp:sp modelId="{BB0E1FA7-6420-4DDB-A366-1C1581A2CB0C}">
      <dsp:nvSpPr>
        <dsp:cNvPr id="0" name=""/>
        <dsp:cNvSpPr/>
      </dsp:nvSpPr>
      <dsp:spPr>
        <a:xfrm rot="10800000">
          <a:off x="0" y="732"/>
          <a:ext cx="6762776" cy="1574469"/>
        </a:xfrm>
        <a:prstGeom prst="upArrowCallout">
          <a:avLst/>
        </a:prstGeom>
        <a:solidFill>
          <a:srgbClr val="99FF99"/>
        </a:soli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a:sp3d extrusionH="381000"/>
      </dsp:spPr>
      <dsp:style>
        <a:lnRef idx="1">
          <a:schemeClr val="accent4"/>
        </a:lnRef>
        <a:fillRef idx="2">
          <a:schemeClr val="accent4"/>
        </a:fillRef>
        <a:effectRef idx="1">
          <a:schemeClr val="accent4"/>
        </a:effectRef>
        <a:fontRef idx="minor">
          <a:schemeClr val="dk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en-US" sz="3200" b="1" kern="1200" dirty="0" smtClean="0"/>
            <a:t>  </a:t>
          </a:r>
          <a:r>
            <a:rPr lang="fa-IR" sz="3200" b="1" kern="1200" dirty="0" smtClean="0"/>
            <a:t>بودجه جاری </a:t>
          </a:r>
          <a:r>
            <a:rPr lang="en-US" sz="3200" b="1" kern="1200" dirty="0" smtClean="0"/>
            <a:t>current budget </a:t>
          </a:r>
          <a:endParaRPr lang="en-US" sz="3200" b="1" kern="1200" dirty="0"/>
        </a:p>
      </dsp:txBody>
      <dsp:txXfrm>
        <a:off x="0" y="732"/>
        <a:ext cx="6762776" cy="552638"/>
      </dsp:txXfrm>
    </dsp:sp>
    <dsp:sp modelId="{CD1F7338-2E21-4BD7-B434-6AFF93B6DE28}">
      <dsp:nvSpPr>
        <dsp:cNvPr id="0" name=""/>
        <dsp:cNvSpPr/>
      </dsp:nvSpPr>
      <dsp:spPr>
        <a:xfrm>
          <a:off x="0" y="553371"/>
          <a:ext cx="3381387" cy="470766"/>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p>
        <a:p>
          <a:pPr lvl="0" algn="ctr" defTabSz="577850">
            <a:lnSpc>
              <a:spcPct val="90000"/>
            </a:lnSpc>
            <a:spcBef>
              <a:spcPct val="0"/>
            </a:spcBef>
            <a:spcAft>
              <a:spcPct val="35000"/>
            </a:spcAft>
          </a:pPr>
          <a:endParaRPr lang="en-US" sz="1300" kern="1200" dirty="0"/>
        </a:p>
      </dsp:txBody>
      <dsp:txXfrm>
        <a:off x="0" y="553371"/>
        <a:ext cx="3381387" cy="470766"/>
      </dsp:txXfrm>
    </dsp:sp>
    <dsp:sp modelId="{04834B59-0A2A-4123-841E-F3EFF527C98C}">
      <dsp:nvSpPr>
        <dsp:cNvPr id="0" name=""/>
        <dsp:cNvSpPr/>
      </dsp:nvSpPr>
      <dsp:spPr>
        <a:xfrm>
          <a:off x="3381388" y="553371"/>
          <a:ext cx="3381387" cy="470766"/>
        </a:xfrm>
        <a:prstGeom prst="rect">
          <a:avLst/>
        </a:prstGeom>
        <a:solidFill>
          <a:schemeClr val="accent1">
            <a:alpha val="90000"/>
            <a:tint val="40000"/>
            <a:hueOff val="0"/>
            <a:satOff val="0"/>
            <a:lumOff val="0"/>
            <a:alphaOff val="0"/>
          </a:schemeClr>
        </a:solidFill>
        <a:ln>
          <a:noFill/>
        </a:ln>
        <a:effectLst/>
        <a:sp3d z="57150" extrusionH="63500" contourW="12700" prstMaterial="matte">
          <a:contourClr>
            <a:schemeClr val="dk1">
              <a:tint val="20000"/>
            </a:schemeClr>
          </a:contourClr>
        </a:sp3d>
      </dsp:spPr>
      <dsp:style>
        <a:lnRef idx="0">
          <a:scrgbClr r="0" g="0" b="0"/>
        </a:lnRef>
        <a:fillRef idx="1">
          <a:scrgbClr r="0" g="0" b="0"/>
        </a:fillRef>
        <a:effectRef idx="0">
          <a:scrgbClr r="0" g="0" b="0"/>
        </a:effectRef>
        <a:fontRef idx="minor"/>
      </dsp:style>
      <dsp:txBody>
        <a:bodyPr spcFirstLastPara="0" vert="horz" wrap="square" lIns="92456" tIns="16510" rIns="92456" bIns="16510" numCol="1" spcCol="1270" anchor="ctr" anchorCtr="0">
          <a:noAutofit/>
        </a:bodyPr>
        <a:lstStyle/>
        <a:p>
          <a:pPr lvl="0" algn="ctr" defTabSz="577850">
            <a:lnSpc>
              <a:spcPct val="90000"/>
            </a:lnSpc>
            <a:spcBef>
              <a:spcPct val="0"/>
            </a:spcBef>
            <a:spcAft>
              <a:spcPct val="35000"/>
            </a:spcAft>
          </a:pPr>
          <a:r>
            <a:rPr lang="en-US" sz="1300" kern="1200" dirty="0" smtClean="0"/>
            <a:t>-</a:t>
          </a:r>
        </a:p>
        <a:p>
          <a:pPr lvl="0" algn="ctr" defTabSz="577850">
            <a:lnSpc>
              <a:spcPct val="90000"/>
            </a:lnSpc>
            <a:spcBef>
              <a:spcPct val="0"/>
            </a:spcBef>
            <a:spcAft>
              <a:spcPct val="35000"/>
            </a:spcAft>
          </a:pPr>
          <a:endParaRPr lang="en-US" sz="1300" kern="1200" dirty="0"/>
        </a:p>
      </dsp:txBody>
      <dsp:txXfrm>
        <a:off x="3381388" y="553371"/>
        <a:ext cx="3381387" cy="47076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70C2375-2381-4585-A115-5E6DE5121FD9}">
      <dsp:nvSpPr>
        <dsp:cNvPr id="0" name=""/>
        <dsp:cNvSpPr/>
      </dsp:nvSpPr>
      <dsp:spPr>
        <a:xfrm rot="10800000">
          <a:off x="0" y="0"/>
          <a:ext cx="6072229" cy="1214446"/>
        </a:xfrm>
        <a:prstGeom prst="trapezoid">
          <a:avLst>
            <a:gd name="adj" fmla="val 83333"/>
          </a:avLst>
        </a:prstGeom>
        <a:gradFill rotWithShape="0">
          <a:gsLst>
            <a:gs pos="0">
              <a:srgbClr val="FFFF00"/>
            </a:gs>
            <a:gs pos="64999">
              <a:srgbClr val="F0EBD5"/>
            </a:gs>
            <a:gs pos="100000">
              <a:srgbClr val="D1C39F"/>
            </a:gs>
          </a:gsLst>
          <a:lin ang="16200000" scaled="0"/>
        </a:gra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b="1" i="1" kern="1200" dirty="0" smtClean="0"/>
            <a:t>سربار کارخانه شامل :</a:t>
          </a:r>
          <a:endParaRPr lang="en-US" sz="3100" kern="1200" dirty="0"/>
        </a:p>
      </dsp:txBody>
      <dsp:txXfrm>
        <a:off x="1062640" y="0"/>
        <a:ext cx="3946949" cy="1214446"/>
      </dsp:txXfrm>
    </dsp:sp>
    <dsp:sp modelId="{DC7AEB80-A2ED-4BA7-BB2B-45FADA7D20F1}">
      <dsp:nvSpPr>
        <dsp:cNvPr id="0" name=""/>
        <dsp:cNvSpPr/>
      </dsp:nvSpPr>
      <dsp:spPr>
        <a:xfrm rot="10800000">
          <a:off x="1012038" y="1214445"/>
          <a:ext cx="4048153" cy="1214446"/>
        </a:xfrm>
        <a:prstGeom prst="trapezoid">
          <a:avLst>
            <a:gd name="adj" fmla="val 83333"/>
          </a:avLst>
        </a:prstGeom>
        <a:gradFill rotWithShape="0">
          <a:gsLst>
            <a:gs pos="0">
              <a:srgbClr val="008000"/>
            </a:gs>
            <a:gs pos="64999">
              <a:srgbClr val="F0EBD5"/>
            </a:gs>
            <a:gs pos="100000">
              <a:srgbClr val="D1C39F"/>
            </a:gs>
          </a:gsLst>
          <a:lin ang="16200000" scaled="0"/>
        </a:gra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b="1" i="1" kern="1200" dirty="0" smtClean="0"/>
            <a:t>دستمزد غیر مستقیم </a:t>
          </a:r>
        </a:p>
        <a:p>
          <a:pPr lvl="0" algn="ctr" defTabSz="1377950">
            <a:lnSpc>
              <a:spcPct val="90000"/>
            </a:lnSpc>
            <a:spcBef>
              <a:spcPct val="0"/>
            </a:spcBef>
            <a:spcAft>
              <a:spcPct val="35000"/>
            </a:spcAft>
          </a:pPr>
          <a:endParaRPr lang="en-US" sz="3100" kern="1200" dirty="0"/>
        </a:p>
      </dsp:txBody>
      <dsp:txXfrm>
        <a:off x="1720465" y="1214445"/>
        <a:ext cx="2631299" cy="1214446"/>
      </dsp:txXfrm>
    </dsp:sp>
    <dsp:sp modelId="{4EDA2C8B-D9D0-4A19-8D7E-D302878C8E9B}">
      <dsp:nvSpPr>
        <dsp:cNvPr id="0" name=""/>
        <dsp:cNvSpPr/>
      </dsp:nvSpPr>
      <dsp:spPr>
        <a:xfrm rot="10800000">
          <a:off x="2024076" y="2428891"/>
          <a:ext cx="2024076" cy="1214446"/>
        </a:xfrm>
        <a:prstGeom prst="trapezoid">
          <a:avLst>
            <a:gd name="adj" fmla="val 83333"/>
          </a:avLst>
        </a:prstGeom>
        <a:gradFill rotWithShape="0">
          <a:gsLst>
            <a:gs pos="0">
              <a:srgbClr val="FF0000"/>
            </a:gs>
            <a:gs pos="64999">
              <a:srgbClr val="F0EBD5"/>
            </a:gs>
            <a:gs pos="100000">
              <a:srgbClr val="D1C39F"/>
            </a:gs>
          </a:gsLst>
          <a:lin ang="16200000" scaled="0"/>
        </a:gra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fa-IR" sz="3100" b="1" i="1" kern="1200" dirty="0" smtClean="0"/>
            <a:t>سایر هزینه های سربار </a:t>
          </a:r>
          <a:endParaRPr lang="en-US" sz="3100" b="1" i="1" kern="1200" dirty="0"/>
        </a:p>
      </dsp:txBody>
      <dsp:txXfrm>
        <a:off x="2024076" y="2428891"/>
        <a:ext cx="2024076" cy="121444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38E7D8-23F9-4E4B-918E-390F302D6C09}" type="datetimeFigureOut">
              <a:rPr lang="en-US" smtClean="0"/>
              <a:pPr/>
              <a:t>2/18/2018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60CB1A-62B2-4831-BCF3-B8BE1CCED5B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160CB1A-62B2-4831-BCF3-B8BE1CCED5BB}" type="slidenum">
              <a:rPr lang="en-US" smtClean="0"/>
              <a:pPr/>
              <a:t>57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D7CAF3C-EE31-490B-AE9F-9040CD7ECD43}" type="datetimeFigureOut">
              <a:rPr lang="en-US" smtClean="0"/>
              <a:pPr/>
              <a:t>2/18/2018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CAF3C-EE31-490B-AE9F-9040CD7ECD43}" type="datetimeFigureOut">
              <a:rPr lang="en-US" smtClean="0"/>
              <a:pPr/>
              <a:t>2/18/2018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CAF3C-EE31-490B-AE9F-9040CD7ECD43}" type="datetimeFigureOut">
              <a:rPr lang="en-US" smtClean="0"/>
              <a:pPr/>
              <a:t>2/18/2018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7CAF3C-EE31-490B-AE9F-9040CD7ECD43}" type="datetimeFigureOut">
              <a:rPr lang="en-US" smtClean="0"/>
              <a:pPr/>
              <a:t>2/18/2018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7CAF3C-EE31-490B-AE9F-9040CD7ECD43}" type="datetimeFigureOut">
              <a:rPr lang="en-US" smtClean="0"/>
              <a:pPr/>
              <a:t>2/18/2018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D7CAF3C-EE31-490B-AE9F-9040CD7ECD43}" type="datetimeFigureOut">
              <a:rPr lang="en-US" smtClean="0"/>
              <a:pPr/>
              <a:t>2/18/2018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D7CAF3C-EE31-490B-AE9F-9040CD7ECD43}" type="datetimeFigureOut">
              <a:rPr lang="en-US" smtClean="0"/>
              <a:pPr/>
              <a:t>2/18/2018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7CAF3C-EE31-490B-AE9F-9040CD7ECD43}" type="datetimeFigureOut">
              <a:rPr lang="en-US" smtClean="0"/>
              <a:pPr/>
              <a:t>2/18/2018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7CAF3C-EE31-490B-AE9F-9040CD7ECD43}" type="datetimeFigureOut">
              <a:rPr lang="en-US" smtClean="0"/>
              <a:pPr/>
              <a:t>2/18/2018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CAF3C-EE31-490B-AE9F-9040CD7ECD43}" type="datetimeFigureOut">
              <a:rPr lang="en-US" smtClean="0"/>
              <a:pPr/>
              <a:t>2/18/2018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7CAF3C-EE31-490B-AE9F-9040CD7ECD43}" type="datetimeFigureOut">
              <a:rPr lang="en-US" smtClean="0"/>
              <a:pPr/>
              <a:t>2/18/2018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0F9675-8DD6-423F-A62E-8E5E4859F4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7CAF3C-EE31-490B-AE9F-9040CD7ECD43}" type="datetimeFigureOut">
              <a:rPr lang="en-US" smtClean="0"/>
              <a:pPr/>
              <a:t>2/18/2018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0F9675-8DD6-423F-A62E-8E5E4859F4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6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400" dirty="0" smtClean="0"/>
          </a:p>
          <a:p>
            <a:pPr algn="r"/>
            <a:endParaRPr lang="fa-IR" sz="2400" dirty="0"/>
          </a:p>
          <a:p>
            <a:pPr algn="r"/>
            <a:endParaRPr lang="en-US" sz="2400"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Content Placeholder 4"/>
          <p:cNvSpPr txBox="1">
            <a:spLocks/>
          </p:cNvSpPr>
          <p:nvPr/>
        </p:nvSpPr>
        <p:spPr>
          <a:xfrm>
            <a:off x="457200" y="1481328"/>
            <a:ext cx="8229600" cy="4525963"/>
          </a:xfrm>
          <a:prstGeom prst="rect">
            <a:avLst/>
          </a:prstGeom>
          <a:solidFill>
            <a:srgbClr val="FFFF00"/>
          </a:solidFill>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fa-IR" sz="3200" b="1"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fa-IR" sz="3200" b="1"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fa-IR" sz="3200" b="1" i="0" u="none" strike="noStrike" kern="1200" cap="none" spc="0" normalizeH="0" baseline="0" noProof="0" dirty="0" smtClean="0">
                <a:ln>
                  <a:noFill/>
                </a:ln>
                <a:solidFill>
                  <a:schemeClr val="dk1"/>
                </a:solidFill>
                <a:effectLst/>
                <a:uLnTx/>
                <a:uFillTx/>
                <a:latin typeface="+mn-lt"/>
                <a:ea typeface="+mn-ea"/>
                <a:cs typeface="+mn-cs"/>
              </a:rPr>
              <a:t>مدرس : بیژن سلطانی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fa-IR" sz="3200" b="1"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r>
              <a:rPr kumimoji="0" lang="fa-IR" sz="3200" b="1" i="0" u="none" strike="noStrike" kern="1200" cap="none" spc="0" normalizeH="0" baseline="0" noProof="0" dirty="0" smtClean="0">
                <a:ln>
                  <a:noFill/>
                </a:ln>
                <a:solidFill>
                  <a:schemeClr val="dk1"/>
                </a:solidFill>
                <a:effectLst/>
                <a:uLnTx/>
                <a:uFillTx/>
                <a:latin typeface="+mn-lt"/>
                <a:ea typeface="+mn-ea"/>
                <a:cs typeface="+mn-cs"/>
              </a:rPr>
              <a:t>                                                               </a:t>
            </a:r>
            <a:r>
              <a:rPr kumimoji="0" lang="en-US" sz="3200" b="1" i="0" u="none" strike="noStrike" kern="1200" cap="none" spc="0" normalizeH="0" baseline="0" noProof="0" dirty="0" smtClean="0">
                <a:ln>
                  <a:noFill/>
                </a:ln>
                <a:solidFill>
                  <a:schemeClr val="dk1"/>
                </a:solidFill>
                <a:effectLst/>
                <a:uLnTx/>
                <a:uFillTx/>
                <a:latin typeface="+mn-lt"/>
                <a:ea typeface="+mn-ea"/>
                <a:cs typeface="+mn-cs"/>
              </a:rPr>
              <a:t>EMAIL : BIJAN_SOLTANI46@YAHOO.COM</a:t>
            </a:r>
            <a:endParaRPr kumimoji="0" lang="fa-IR" sz="3200" b="1" i="0" u="none" strike="noStrike" kern="1200" cap="none" spc="0" normalizeH="0" baseline="0" noProof="0" dirty="0">
              <a:ln>
                <a:noFill/>
              </a:ln>
              <a:solidFill>
                <a:schemeClr val="dk1"/>
              </a:solidFill>
              <a:effectLst/>
              <a:uLnTx/>
              <a:uFillTx/>
              <a:latin typeface="+mn-lt"/>
              <a:ea typeface="+mn-ea"/>
              <a:cs typeface="+mn-cs"/>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lstStyle/>
          <a:p>
            <a:pPr algn="r"/>
            <a:endParaRPr lang="fa-IR" b="1" dirty="0" smtClean="0"/>
          </a:p>
          <a:p>
            <a:pPr algn="r">
              <a:buNone/>
            </a:pPr>
            <a:r>
              <a:rPr lang="fa-IR" b="1" dirty="0" smtClean="0"/>
              <a:t>3</a:t>
            </a:r>
            <a:r>
              <a:rPr lang="fa-IR" b="1" u="sng" dirty="0" smtClean="0">
                <a:solidFill>
                  <a:srgbClr val="FF0000"/>
                </a:solidFill>
              </a:rPr>
              <a:t>- اصل وحدت بودجه</a:t>
            </a:r>
            <a:r>
              <a:rPr lang="fa-IR" b="1" dirty="0" smtClean="0"/>
              <a:t> </a:t>
            </a:r>
          </a:p>
          <a:p>
            <a:pPr algn="r">
              <a:buNone/>
            </a:pPr>
            <a:r>
              <a:rPr lang="fa-IR" b="1" dirty="0" smtClean="0"/>
              <a:t> </a:t>
            </a:r>
            <a:r>
              <a:rPr lang="fa-IR" sz="2400" b="1" dirty="0" smtClean="0">
                <a:solidFill>
                  <a:srgbClr val="002060"/>
                </a:solidFill>
              </a:rPr>
              <a:t>کلیه فعالیت های یک سازمان بطور یکجا و یگانه در بودجه شرکت لحاظ میگردد . و برای تصویب به ارگانهای مربوطه ارجاع میگردد  اعم از اینکه فعالیت های عادی و جاری سازمان باشد یا در برگیرنده فعالیت های سرمایه</a:t>
            </a:r>
          </a:p>
          <a:p>
            <a:pPr algn="r">
              <a:buNone/>
            </a:pPr>
            <a:r>
              <a:rPr lang="fa-IR" sz="2400" b="1" dirty="0" smtClean="0">
                <a:solidFill>
                  <a:srgbClr val="002060"/>
                </a:solidFill>
              </a:rPr>
              <a:t>گذاری باشد و هماهنگی و هارمونی درمیان فعالیت ها کاملا محسوس باشد </a:t>
            </a:r>
            <a:endParaRPr lang="en-US"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lstStyle/>
          <a:p>
            <a:pPr algn="r"/>
            <a:endParaRPr lang="en-US" dirty="0" smtClean="0"/>
          </a:p>
          <a:p>
            <a:pPr algn="r">
              <a:buNone/>
            </a:pPr>
            <a:r>
              <a:rPr lang="fa-IR" b="1" u="sng" dirty="0" smtClean="0">
                <a:solidFill>
                  <a:srgbClr val="002060"/>
                </a:solidFill>
              </a:rPr>
              <a:t>4- اصل شاملیت بودجه </a:t>
            </a:r>
          </a:p>
          <a:p>
            <a:pPr algn="r">
              <a:buNone/>
            </a:pPr>
            <a:endParaRPr lang="fa-IR" sz="2400" b="1" dirty="0" smtClean="0">
              <a:solidFill>
                <a:schemeClr val="bg2"/>
              </a:solidFill>
            </a:endParaRPr>
          </a:p>
          <a:p>
            <a:pPr algn="r">
              <a:buNone/>
            </a:pPr>
            <a:r>
              <a:rPr lang="fa-IR" sz="2400" b="1" dirty="0" smtClean="0"/>
              <a:t>بودجه می بایستی با ریز و  جزئیات مخارج و درامد ها تنظیم شود بعنوان مثال بودجه تولید محصول الف شامل پیش بینی دستمزد مستقیم ، مواد اولیه و سرباز مرکز هزینه مورد نظر باشد و یا در مورد سرمایه گذاری ها باید جزئیات سرمایه گذاری اعم از حق الزحمه مهندسین مشاور ، پیمانکاران و یا خرید مصالح ساختمانی ذکر شده باشد . </a:t>
            </a: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a:gsLst>
              <a:gs pos="0">
                <a:srgbClr val="FFFF00"/>
              </a:gs>
              <a:gs pos="50000">
                <a:schemeClr val="accent1">
                  <a:tint val="44500"/>
                  <a:satMod val="160000"/>
                </a:schemeClr>
              </a:gs>
              <a:gs pos="100000">
                <a:schemeClr val="accent1">
                  <a:tint val="23500"/>
                  <a:satMod val="160000"/>
                </a:schemeClr>
              </a:gs>
            </a:gsLst>
            <a:lin ang="5400000" scaled="0"/>
          </a:gradFill>
        </p:spPr>
        <p:txBody>
          <a:bodyPr>
            <a:normAutofit lnSpcReduction="10000"/>
          </a:bodyPr>
          <a:lstStyle/>
          <a:p>
            <a:pPr lvl="0" algn="ctr" rtl="1"/>
            <a:r>
              <a:rPr lang="fa-IR" b="1" u="sng" dirty="0" smtClean="0">
                <a:solidFill>
                  <a:srgbClr val="FF0000"/>
                </a:solidFill>
              </a:rPr>
              <a:t>اصل انعطاف پذیری</a:t>
            </a:r>
            <a:r>
              <a:rPr lang="fa-IR" b="1" dirty="0" smtClean="0"/>
              <a:t>:</a:t>
            </a:r>
            <a:endParaRPr lang="en-US" dirty="0" smtClean="0"/>
          </a:p>
          <a:p>
            <a:pPr algn="r" rtl="1"/>
            <a:r>
              <a:rPr lang="fa-IR" dirty="0" smtClean="0"/>
              <a:t>از آنجائیکه بودجه جنبه پیش بینی دارد لازم است تا حدودی به مدیران اختیار داده شود برای رفع برخی از مشکلات اجرایی بودجه، تغییرات جزیی در بودجه مصوب سالیانه خود بدهند اصل انعطاف پذیر در زبان مالی اصلاح بودجه است. عبارت از تغییر و جابجایی در ارقام هزینه و برنامه های دستگاه اجرایی بدون آنکه در سرجمع اعتبارات مصوب تغییری حاصل شود.</a:t>
            </a:r>
            <a:endParaRPr lang="en-US" dirty="0" smtClean="0"/>
          </a:p>
          <a:p>
            <a:pPr rtl="1"/>
            <a:r>
              <a:rPr lang="fa-IR" dirty="0" smtClean="0"/>
              <a:t> </a:t>
            </a:r>
            <a:endParaRPr lang="en-US" dirty="0" smtClean="0"/>
          </a:p>
          <a:p>
            <a:endParaRPr lang="en-US"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Content Placeholder 2"/>
          <p:cNvSpPr txBox="1">
            <a:spLocks/>
          </p:cNvSpPr>
          <p:nvPr/>
        </p:nvSpPr>
        <p:spPr>
          <a:xfrm>
            <a:off x="609600" y="1752600"/>
            <a:ext cx="8229600" cy="4525963"/>
          </a:xfrm>
          <a:prstGeom prst="rect">
            <a:avLst/>
          </a:prstGeom>
          <a:gradFill>
            <a:gsLst>
              <a:gs pos="0">
                <a:srgbClr val="FFFF00"/>
              </a:gs>
              <a:gs pos="50000">
                <a:schemeClr val="accent1">
                  <a:tint val="44500"/>
                  <a:satMod val="160000"/>
                </a:schemeClr>
              </a:gs>
              <a:gs pos="100000">
                <a:schemeClr val="accent1">
                  <a:tint val="23500"/>
                  <a:satMod val="160000"/>
                </a:schemeClr>
              </a:gs>
            </a:gsLst>
            <a:lin ang="5400000" scaled="0"/>
          </a:gradFill>
        </p:spPr>
        <p:txBody>
          <a:bodyPr vert="horz" lIns="91440" tIns="45720" rIns="91440" bIns="45720" rtlCol="0">
            <a:normAutofit fontScale="92500" lnSpcReduction="20000"/>
          </a:bodyPr>
          <a:lstStyle/>
          <a:p>
            <a:pPr marL="342900" marR="0" lvl="0" indent="-342900" algn="ct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fa-IR" sz="3200" b="1" i="0" u="sng" strike="noStrike" kern="1200" cap="none" spc="0" normalizeH="0" baseline="0" noProof="0" dirty="0" smtClean="0">
                <a:ln>
                  <a:noFill/>
                </a:ln>
                <a:solidFill>
                  <a:srgbClr val="FF0000"/>
                </a:solidFill>
                <a:effectLst/>
                <a:uLnTx/>
                <a:uFillTx/>
                <a:latin typeface="+mn-lt"/>
                <a:ea typeface="+mn-ea"/>
                <a:cs typeface="+mn-cs"/>
              </a:rPr>
              <a:t>اصل انعطاف پذیری</a:t>
            </a:r>
            <a:r>
              <a:rPr kumimoji="0" lang="fa-IR" sz="3200" b="1" i="0" u="none" strike="noStrike" kern="1200" cap="none" spc="0" normalizeH="0" baseline="0" noProof="0" dirty="0" smtClean="0">
                <a:ln>
                  <a:noFill/>
                </a:ln>
                <a:solidFill>
                  <a:schemeClr val="tx1"/>
                </a:solidFill>
                <a:effectLst/>
                <a:uLnTx/>
                <a:uFillTx/>
                <a:latin typeface="+mn-lt"/>
                <a:ea typeface="+mn-ea"/>
                <a:cs typeface="+mn-cs"/>
              </a:rPr>
              <a: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fa-IR" sz="3200" b="0" i="0" u="none" strike="noStrike" kern="1200" cap="none" spc="0" normalizeH="0" baseline="0" noProof="0" dirty="0" smtClean="0">
                <a:ln>
                  <a:noFill/>
                </a:ln>
                <a:solidFill>
                  <a:schemeClr val="tx1"/>
                </a:solidFill>
                <a:effectLst/>
                <a:uLnTx/>
                <a:uFillTx/>
                <a:latin typeface="+mn-lt"/>
                <a:ea typeface="+mn-ea"/>
                <a:cs typeface="+mn-cs"/>
              </a:rPr>
              <a:t>از آنجائیکه بودجه جنبه پیش بینی دارد لازم است تا حدودی به مدیران اختیار داده شود برای رفع برخی از مشکلات اجرایی بودجه، تغییرات جزیی در بودجه مصوب سالیانه خود بدهند اصل انعطاف پذیر در زبان مالی اصلاح بودجه است. عبارت از تغییر و جابجایی در ارقام هزینه و برنامه های دستگاه اجرایی بدون آنکه در سرجمع اعتبارات مصوب تغییری حاصل شود </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fa-IR" sz="2400" b="0" i="0" u="none" strike="noStrike" kern="1200" cap="none" spc="0" normalizeH="0" baseline="0" noProof="0" dirty="0" smtClean="0">
                <a:ln>
                  <a:noFill/>
                </a:ln>
                <a:solidFill>
                  <a:schemeClr val="tx1"/>
                </a:solidFill>
                <a:effectLst/>
                <a:uLnTx/>
                <a:uFillTx/>
                <a:latin typeface="+mn-lt"/>
                <a:ea typeface="+mn-ea"/>
                <a:cs typeface="+mn-cs"/>
              </a:rPr>
              <a:t>انعطاف پذیری با تفکیک هزینه های ثابت ، متغیر و نیمه متغیر مفهوم دیگری خواهد داشت به گونه ایکه با تغییر سیاست های عملیاتی شرکت بتوان بسهولت به بودجه جدید رسید و این فقط در سایه نظام حسابداری مدیریت میسر و قابل انجام است . </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1" eaLnBrk="1" fontAlgn="auto" latinLnBrk="0" hangingPunct="1">
              <a:lnSpc>
                <a:spcPct val="100000"/>
              </a:lnSpc>
              <a:spcBef>
                <a:spcPct val="20000"/>
              </a:spcBef>
              <a:spcAft>
                <a:spcPts val="0"/>
              </a:spcAft>
              <a:buClrTx/>
              <a:buSzTx/>
              <a:buFont typeface="Arial" pitchFamily="34" charset="0"/>
              <a:buChar char="•"/>
              <a:tabLst/>
              <a:defRPr/>
            </a:pPr>
            <a:r>
              <a:rPr kumimoji="0" lang="fa-IR" sz="3200" b="0" i="0" u="none" strike="noStrike" kern="1200" cap="none" spc="0" normalizeH="0" baseline="0" noProof="0" dirty="0" smtClean="0">
                <a:ln>
                  <a:noFill/>
                </a:ln>
                <a:solidFill>
                  <a:schemeClr val="tx1"/>
                </a:solidFill>
                <a:effectLst/>
                <a:uLnTx/>
                <a:uFillTx/>
                <a:latin typeface="+mn-lt"/>
                <a:ea typeface="+mn-ea"/>
                <a:cs typeface="+mn-cs"/>
              </a:rPr>
              <a:t> </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1600200"/>
            <a:ext cx="8472518" cy="4829196"/>
          </a:xfrm>
          <a:solidFill>
            <a:schemeClr val="accent4">
              <a:lumMod val="40000"/>
              <a:lumOff val="60000"/>
            </a:schemeClr>
          </a:solidFill>
        </p:spPr>
        <p:txBody>
          <a:bodyPr/>
          <a:lstStyle/>
          <a:p>
            <a:pPr lvl="0" algn="ctr" rtl="1"/>
            <a:r>
              <a:rPr lang="fa-IR" b="1" u="sng" dirty="0" smtClean="0">
                <a:solidFill>
                  <a:srgbClr val="FF0000"/>
                </a:solidFill>
              </a:rPr>
              <a:t>اصل تخصیص و عدم تخصیص:</a:t>
            </a:r>
            <a:endParaRPr lang="en-US" u="sng" dirty="0" smtClean="0">
              <a:solidFill>
                <a:srgbClr val="FF0000"/>
              </a:solidFill>
            </a:endParaRPr>
          </a:p>
          <a:p>
            <a:pPr algn="r" rtl="1"/>
            <a:r>
              <a:rPr lang="fa-IR" dirty="0" smtClean="0"/>
              <a:t>بر طبق اصل فوق، تمام ارقام منظور در بودجه باید به همان وضع و ترتیبی که در بودجه تعیین شده مجوز آن صادر شده وصول و یا به مصرف برسد.</a:t>
            </a:r>
            <a:endParaRPr lang="en-US" dirty="0" smtClean="0"/>
          </a:p>
          <a:p>
            <a:pPr algn="r" rtl="1"/>
            <a:r>
              <a:rPr lang="fa-IR" dirty="0" smtClean="0"/>
              <a:t>«مراقبت از این اصل بعهده دیوان محاسبات کشور است» و در موسسات انتفاعی به عهده هیات مدیره یا مجمع عمومی است</a:t>
            </a:r>
            <a:endParaRPr lang="en-US" dirty="0" smtClean="0"/>
          </a:p>
          <a:p>
            <a:pPr algn="r"/>
            <a:endParaRPr lang="en-US" dirty="0"/>
          </a:p>
        </p:txBody>
      </p:sp>
      <p:sp>
        <p:nvSpPr>
          <p:cNvPr id="4" name="Title 1"/>
          <p:cNvSpPr txBox="1">
            <a:spLocks noGrp="1"/>
          </p:cNvSpPr>
          <p:nvPr>
            <p:ph type="title"/>
          </p:nvPr>
        </p:nvSpPr>
        <p:spPr>
          <a:xfrm>
            <a:off x="285720" y="274638"/>
            <a:ext cx="8401080" cy="1143000"/>
          </a:xfrm>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401080" cy="4900634"/>
          </a:xfrm>
          <a:solidFill>
            <a:srgbClr val="99CCFF"/>
          </a:solidFill>
        </p:spPr>
        <p:txBody>
          <a:bodyPr>
            <a:normAutofit fontScale="92500"/>
          </a:bodyPr>
          <a:lstStyle/>
          <a:p>
            <a:pPr lvl="0" algn="ctr" rtl="1"/>
            <a:r>
              <a:rPr lang="fa-IR" b="1" u="sng" dirty="0" smtClean="0">
                <a:solidFill>
                  <a:srgbClr val="FF0000"/>
                </a:solidFill>
              </a:rPr>
              <a:t>اصل تخمینی بودن درآمدها</a:t>
            </a:r>
            <a:r>
              <a:rPr lang="fa-IR" b="1" dirty="0" smtClean="0"/>
              <a:t>:</a:t>
            </a:r>
            <a:endParaRPr lang="en-US" dirty="0" smtClean="0"/>
          </a:p>
          <a:p>
            <a:pPr algn="r" rtl="1"/>
            <a:r>
              <a:rPr lang="fa-IR" dirty="0" smtClean="0"/>
              <a:t>درآمدهای پیش بینی شده در بودجه جنبه تخمینی دارد و این بدان معنا نیست که حتماً بایستی وصول شود و بایستی از اشخاص حقیقی و حقوقی وصول شود در هر مورد نیاز به مجوز قانون دارد. (قوانین مالیاتی، تأمین اجتماعی و ....) بنابراین تصویب بودجه، مجوز مشروط است. در مورد سازمانهای خصوصی نیز مصادق دارد. کسب درآمدها تابع قیمت کالا و خدمات قابل عرضه می باشد که توسط هیأت مدیره تصویب شده است. ولی می تواند متاثر از عوامل عرضه و تقاضا بازار تغییر یابد.</a:t>
            </a:r>
            <a:endParaRPr lang="en-US" dirty="0" smtClean="0"/>
          </a:p>
          <a:p>
            <a:pPr algn="r" rtl="1"/>
            <a:r>
              <a:rPr lang="en-US" dirty="0" smtClean="0"/>
              <a:t> </a:t>
            </a:r>
          </a:p>
          <a:p>
            <a:pPr algn="r"/>
            <a:endParaRPr lang="en-US"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99FF99"/>
          </a:solidFill>
        </p:spPr>
        <p:txBody>
          <a:bodyPr/>
          <a:lstStyle/>
          <a:p>
            <a:pPr algn="r">
              <a:buNone/>
            </a:pPr>
            <a:r>
              <a:rPr lang="fa-IR" b="1" u="sng" dirty="0" smtClean="0">
                <a:solidFill>
                  <a:srgbClr val="FF0000"/>
                </a:solidFill>
              </a:rPr>
              <a:t>اصل تعادل</a:t>
            </a:r>
            <a:r>
              <a:rPr lang="fa-IR" dirty="0" smtClean="0"/>
              <a:t> </a:t>
            </a:r>
            <a:endParaRPr lang="fa-IR" u="sng" dirty="0" smtClean="0"/>
          </a:p>
          <a:p>
            <a:pPr algn="r">
              <a:buNone/>
            </a:pPr>
            <a:r>
              <a:rPr lang="fa-IR" sz="2400" b="1" dirty="0" smtClean="0"/>
              <a:t>اصل تعادل به مفهوم تعادل در دخل و خرج مصداق پیدا می کند در نظام های دولتی توازن در بودجه بسیار با اهمیت است و هر گونه عدم توازن می تواند پیامد های منفی در اقتصاد ایجاد کند ( تورم و رکود ) در سطح بنگاه ها نگاه دیگری از توازن همواره مطرح است مخارج و درامد های نقدی باید به گونه ایی توازن ایجاد کند که نه تنها جوابگوی هزینه های جاری باشد بلکه نیاز </a:t>
            </a:r>
            <a:r>
              <a:rPr lang="en-US" sz="2400" b="1" dirty="0" smtClean="0"/>
              <a:t>(cash in hand </a:t>
            </a:r>
            <a:r>
              <a:rPr lang="fa-IR" sz="2400" b="1" dirty="0" smtClean="0"/>
              <a:t>های احتیاطی شرکت به مواردی همانند وجه نقد مناسب (</a:t>
            </a:r>
            <a:endParaRPr lang="en-US" sz="2400" b="1" dirty="0" smtClean="0"/>
          </a:p>
          <a:p>
            <a:pPr algn="r">
              <a:buNone/>
            </a:pPr>
            <a:r>
              <a:rPr lang="fa-IR" sz="2400" b="1" dirty="0" smtClean="0"/>
              <a:t>مورد </a:t>
            </a:r>
            <a:r>
              <a:rPr lang="en-US" sz="2400" b="1" dirty="0" smtClean="0"/>
              <a:t>(BUFFER STOCK </a:t>
            </a:r>
            <a:r>
              <a:rPr lang="fa-IR" sz="2400" b="1" dirty="0" smtClean="0"/>
              <a:t>ویا نگهداری موجودی کالا بعنوان ذخیره احتیاطی ( </a:t>
            </a:r>
          </a:p>
          <a:p>
            <a:pPr algn="r">
              <a:buNone/>
            </a:pPr>
            <a:r>
              <a:rPr lang="en-US" sz="2400" b="1" dirty="0" smtClean="0"/>
              <a:t>WORKING CAPITAL </a:t>
            </a:r>
            <a:r>
              <a:rPr lang="fa-IR" sz="2400" b="1" dirty="0" smtClean="0"/>
              <a:t>توجه قرارگیرد به عبارتی تامین سرمایه در گردش لازم</a:t>
            </a: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flip="none" rotWithShape="1">
            <a:gsLst>
              <a:gs pos="0">
                <a:srgbClr val="7030A0"/>
              </a:gs>
              <a:gs pos="50000">
                <a:schemeClr val="accent1">
                  <a:tint val="44500"/>
                  <a:satMod val="160000"/>
                </a:schemeClr>
              </a:gs>
              <a:gs pos="100000">
                <a:schemeClr val="accent1">
                  <a:tint val="23500"/>
                  <a:satMod val="160000"/>
                </a:schemeClr>
              </a:gs>
            </a:gsLst>
            <a:lin ang="16200000" scaled="1"/>
            <a:tileRect/>
          </a:gradFill>
        </p:spPr>
        <p:txBody>
          <a:bodyPr/>
          <a:lstStyle/>
          <a:p>
            <a:pPr algn="r"/>
            <a:endParaRPr lang="fa-IR" dirty="0" smtClean="0"/>
          </a:p>
          <a:p>
            <a:pPr algn="r">
              <a:buNone/>
            </a:pPr>
            <a:r>
              <a:rPr lang="fa-IR" sz="2400" b="1" u="sng" dirty="0" smtClean="0">
                <a:solidFill>
                  <a:srgbClr val="002060"/>
                </a:solidFill>
              </a:rPr>
              <a:t>اصل احتیاط و محافظه کار ی در تهیه بودجه</a:t>
            </a:r>
            <a:r>
              <a:rPr lang="fa-IR" sz="2400" b="1" u="sng" dirty="0" smtClean="0"/>
              <a:t> </a:t>
            </a:r>
          </a:p>
          <a:p>
            <a:pPr algn="r">
              <a:buNone/>
            </a:pPr>
            <a:endParaRPr lang="fa-IR" sz="2400" b="1" u="sng" dirty="0" smtClean="0"/>
          </a:p>
          <a:p>
            <a:pPr algn="r">
              <a:buNone/>
            </a:pPr>
            <a:r>
              <a:rPr lang="fa-IR" sz="2400" dirty="0" smtClean="0"/>
              <a:t>اصل احتیاط ایجاب می کند درامد ها و مخارج بسیار محافظه کارانه و واقع بینانه تهیه شود . در اینصورت انتظار کاذب برای صاحبان شرکت ایجاد نخواهد شد لذا درک صحیح از واققیت های موسسه و شرایط جامعه درتحقق اهداف بودجه بسیار کارساز خواهد بود .  </a:t>
            </a:r>
            <a:endParaRPr lang="en-US" sz="2400"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a:gsLst>
              <a:gs pos="0">
                <a:srgbClr val="FF0000"/>
              </a:gs>
              <a:gs pos="50000">
                <a:schemeClr val="accent1">
                  <a:tint val="44500"/>
                  <a:satMod val="160000"/>
                </a:schemeClr>
              </a:gs>
              <a:gs pos="100000">
                <a:schemeClr val="accent1">
                  <a:tint val="23500"/>
                  <a:satMod val="160000"/>
                </a:schemeClr>
              </a:gs>
            </a:gsLst>
            <a:lin ang="16200000" scaled="1"/>
          </a:gradFill>
        </p:spPr>
        <p:txBody>
          <a:bodyPr>
            <a:normAutofit/>
          </a:bodyPr>
          <a:lstStyle/>
          <a:p>
            <a:pPr algn="r"/>
            <a:endParaRPr lang="fa-IR" sz="2400" dirty="0" smtClean="0"/>
          </a:p>
          <a:p>
            <a:pPr algn="r"/>
            <a:r>
              <a:rPr lang="fa-IR" sz="2400" b="1" u="sng" dirty="0" smtClean="0">
                <a:solidFill>
                  <a:srgbClr val="002060"/>
                </a:solidFill>
              </a:rPr>
              <a:t>اصل تخمینی بودن بودجه</a:t>
            </a:r>
            <a:r>
              <a:rPr lang="fa-IR" sz="2400" dirty="0" smtClean="0"/>
              <a:t> </a:t>
            </a:r>
          </a:p>
          <a:p>
            <a:pPr algn="r"/>
            <a:endParaRPr lang="fa-IR" sz="2400" dirty="0" smtClean="0"/>
          </a:p>
          <a:p>
            <a:pPr algn="r">
              <a:buNone/>
            </a:pPr>
            <a:r>
              <a:rPr lang="fa-IR" sz="2400" b="1" dirty="0" smtClean="0"/>
              <a:t>اطلاعات مربوط به بودجه بصورت تخمینی است لیکن باید توجه داشت بودجه صرفا پیش بینی اینده نمی باشد بلکه پیش بینی بر اساس مفروضات و بررسی های انجام شده در حوزه درامد ها و مخارج می باشد بعنوان مثال تحقیق در خصوص ظرفیت های تولیدی رقبا / میزان تقاضای موثر و کشش پذیری قیمت محصولات در پیش بینی اینده بسیار موثر خواهد بود . </a:t>
            </a: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1600200"/>
            <a:ext cx="8858280" cy="4525963"/>
          </a:xfrm>
        </p:spPr>
        <p:txBody>
          <a:bodyPr>
            <a:normAutofit/>
          </a:bodyPr>
          <a:lstStyle/>
          <a:p>
            <a:pPr algn="r"/>
            <a:endParaRPr lang="en-US" sz="2400" b="1" dirty="0" smtClean="0">
              <a:solidFill>
                <a:srgbClr val="FF0000"/>
              </a:solidFill>
            </a:endParaRPr>
          </a:p>
          <a:p>
            <a:pPr algn="r">
              <a:buNone/>
            </a:pPr>
            <a:r>
              <a:rPr lang="fa-IR" sz="2400" b="1" dirty="0" smtClean="0">
                <a:solidFill>
                  <a:srgbClr val="FF0000"/>
                </a:solidFill>
              </a:rPr>
              <a:t>فراگرد تنظیم بودجه تا فرایند کنترل </a:t>
            </a:r>
          </a:p>
          <a:p>
            <a:pPr algn="r">
              <a:buNone/>
            </a:pP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Rounded Rectangle 4"/>
          <p:cNvSpPr/>
          <p:nvPr/>
        </p:nvSpPr>
        <p:spPr>
          <a:xfrm>
            <a:off x="4071934" y="2786058"/>
            <a:ext cx="1357322" cy="7143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bg1"/>
                </a:solidFill>
              </a:rPr>
              <a:t>تنظیم بودجه </a:t>
            </a:r>
            <a:endParaRPr lang="en-US" sz="2400" dirty="0">
              <a:solidFill>
                <a:schemeClr val="bg1"/>
              </a:solidFill>
            </a:endParaRPr>
          </a:p>
        </p:txBody>
      </p:sp>
      <p:sp>
        <p:nvSpPr>
          <p:cNvPr id="6" name="Rounded Rectangle 5"/>
          <p:cNvSpPr/>
          <p:nvPr/>
        </p:nvSpPr>
        <p:spPr>
          <a:xfrm>
            <a:off x="5929322" y="3500438"/>
            <a:ext cx="128588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bg1"/>
                </a:solidFill>
              </a:rPr>
              <a:t>تصویب بودجه</a:t>
            </a:r>
            <a:endParaRPr lang="en-US" sz="2400" b="1" dirty="0">
              <a:solidFill>
                <a:schemeClr val="bg1"/>
              </a:solidFill>
            </a:endParaRPr>
          </a:p>
        </p:txBody>
      </p:sp>
      <p:sp>
        <p:nvSpPr>
          <p:cNvPr id="7" name="Rounded Rectangle 6"/>
          <p:cNvSpPr/>
          <p:nvPr/>
        </p:nvSpPr>
        <p:spPr>
          <a:xfrm>
            <a:off x="4071934" y="4643446"/>
            <a:ext cx="1285884"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bg1"/>
                </a:solidFill>
              </a:rPr>
              <a:t>اجرای بودجه</a:t>
            </a:r>
            <a:endParaRPr lang="en-US" sz="2400" dirty="0">
              <a:solidFill>
                <a:schemeClr val="bg1"/>
              </a:solidFill>
            </a:endParaRPr>
          </a:p>
        </p:txBody>
      </p:sp>
      <p:sp>
        <p:nvSpPr>
          <p:cNvPr id="8" name="Rounded Rectangle 7"/>
          <p:cNvSpPr/>
          <p:nvPr/>
        </p:nvSpPr>
        <p:spPr>
          <a:xfrm>
            <a:off x="2357422" y="3571876"/>
            <a:ext cx="1214446"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solidFill>
                  <a:schemeClr val="bg1"/>
                </a:solidFill>
              </a:rPr>
              <a:t>کنترل و نظارت </a:t>
            </a:r>
            <a:endParaRPr lang="en-US" sz="2400" dirty="0">
              <a:solidFill>
                <a:schemeClr val="bg1"/>
              </a:solidFill>
            </a:endParaRPr>
          </a:p>
        </p:txBody>
      </p:sp>
      <p:cxnSp>
        <p:nvCxnSpPr>
          <p:cNvPr id="11" name="Straight Arrow Connector 10"/>
          <p:cNvCxnSpPr/>
          <p:nvPr/>
        </p:nvCxnSpPr>
        <p:spPr>
          <a:xfrm>
            <a:off x="5500694" y="3000372"/>
            <a:ext cx="92869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5500694" y="4429132"/>
            <a:ext cx="928694" cy="6072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3357554" y="4500570"/>
            <a:ext cx="642942"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V="1">
            <a:off x="3071802" y="3000372"/>
            <a:ext cx="857256"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8143868" y="2571744"/>
            <a:ext cx="1000132" cy="71438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دولت</a:t>
            </a:r>
            <a:endParaRPr lang="en-US" dirty="0">
              <a:solidFill>
                <a:schemeClr val="tx1"/>
              </a:solidFill>
            </a:endParaRPr>
          </a:p>
        </p:txBody>
      </p:sp>
      <p:sp>
        <p:nvSpPr>
          <p:cNvPr id="20" name="Oval 19"/>
          <p:cNvSpPr/>
          <p:nvPr/>
        </p:nvSpPr>
        <p:spPr>
          <a:xfrm>
            <a:off x="8001024" y="4572008"/>
            <a:ext cx="1142976" cy="92869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شرکتها</a:t>
            </a:r>
            <a:endParaRPr lang="en-US" dirty="0">
              <a:solidFill>
                <a:schemeClr val="tx1"/>
              </a:solidFill>
            </a:endParaRPr>
          </a:p>
        </p:txBody>
      </p:sp>
      <p:sp>
        <p:nvSpPr>
          <p:cNvPr id="21" name="Left Arrow 20"/>
          <p:cNvSpPr/>
          <p:nvPr/>
        </p:nvSpPr>
        <p:spPr>
          <a:xfrm>
            <a:off x="7429520" y="3143248"/>
            <a:ext cx="1428760"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bg1"/>
                </a:solidFill>
              </a:rPr>
              <a:t>پارلمان </a:t>
            </a:r>
            <a:endParaRPr lang="en-US" b="1" dirty="0">
              <a:solidFill>
                <a:schemeClr val="bg1"/>
              </a:solidFill>
            </a:endParaRPr>
          </a:p>
        </p:txBody>
      </p:sp>
      <p:sp>
        <p:nvSpPr>
          <p:cNvPr id="22" name="Left Arrow 21"/>
          <p:cNvSpPr/>
          <p:nvPr/>
        </p:nvSpPr>
        <p:spPr>
          <a:xfrm>
            <a:off x="7429520" y="4000504"/>
            <a:ext cx="1428760"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bg1"/>
                </a:solidFill>
              </a:rPr>
              <a:t>مجمع / هیت مدیره</a:t>
            </a:r>
            <a:endParaRPr lang="en-US" sz="1400" b="1" dirty="0">
              <a:solidFill>
                <a:schemeClr val="bg1"/>
              </a:solidFill>
            </a:endParaRPr>
          </a:p>
        </p:txBody>
      </p:sp>
      <p:sp>
        <p:nvSpPr>
          <p:cNvPr id="24" name="Oval 23"/>
          <p:cNvSpPr/>
          <p:nvPr/>
        </p:nvSpPr>
        <p:spPr>
          <a:xfrm>
            <a:off x="642910" y="2571744"/>
            <a:ext cx="1000132" cy="857256"/>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دولت</a:t>
            </a:r>
            <a:endParaRPr lang="en-US" dirty="0">
              <a:solidFill>
                <a:schemeClr val="tx1"/>
              </a:solidFill>
            </a:endParaRPr>
          </a:p>
        </p:txBody>
      </p:sp>
      <p:sp>
        <p:nvSpPr>
          <p:cNvPr id="25" name="Oval 24"/>
          <p:cNvSpPr/>
          <p:nvPr/>
        </p:nvSpPr>
        <p:spPr>
          <a:xfrm>
            <a:off x="642910" y="4786322"/>
            <a:ext cx="1133484" cy="928694"/>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solidFill>
                  <a:schemeClr val="tx1"/>
                </a:solidFill>
              </a:rPr>
              <a:t>شرکتها</a:t>
            </a:r>
            <a:endParaRPr lang="en-US" dirty="0">
              <a:solidFill>
                <a:schemeClr val="tx1"/>
              </a:solidFill>
            </a:endParaRPr>
          </a:p>
        </p:txBody>
      </p:sp>
      <p:sp>
        <p:nvSpPr>
          <p:cNvPr id="26" name="Right Arrow 25"/>
          <p:cNvSpPr/>
          <p:nvPr/>
        </p:nvSpPr>
        <p:spPr>
          <a:xfrm>
            <a:off x="571472" y="3500438"/>
            <a:ext cx="1500198"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bg1"/>
                </a:solidFill>
              </a:rPr>
              <a:t>دیوان محاسبات </a:t>
            </a:r>
            <a:endParaRPr lang="en-US" b="1" dirty="0">
              <a:solidFill>
                <a:schemeClr val="bg1"/>
              </a:solidFill>
            </a:endParaRPr>
          </a:p>
        </p:txBody>
      </p:sp>
      <p:sp>
        <p:nvSpPr>
          <p:cNvPr id="27" name="Right Arrow 26"/>
          <p:cNvSpPr/>
          <p:nvPr/>
        </p:nvSpPr>
        <p:spPr>
          <a:xfrm>
            <a:off x="571472" y="4286256"/>
            <a:ext cx="1500198"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حسابرس / سایر </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a:gsLst>
              <a:gs pos="0">
                <a:srgbClr val="FFFF66"/>
              </a:gs>
              <a:gs pos="50000">
                <a:schemeClr val="accent1">
                  <a:tint val="44500"/>
                  <a:satMod val="160000"/>
                </a:schemeClr>
              </a:gs>
              <a:gs pos="100000">
                <a:schemeClr val="accent1">
                  <a:tint val="23500"/>
                  <a:satMod val="160000"/>
                </a:schemeClr>
              </a:gs>
            </a:gsLst>
            <a:lin ang="5400000" scaled="0"/>
          </a:gradFill>
          <a:ln>
            <a:solidFill>
              <a:srgbClr val="FF0000">
                <a:alpha val="56000"/>
              </a:srgbClr>
            </a:solidFill>
          </a:ln>
          <a:effectLst>
            <a:outerShdw blurRad="50800" dist="50800" dir="5400000" algn="ctr" rotWithShape="0">
              <a:srgbClr val="000000">
                <a:alpha val="47000"/>
              </a:srgbClr>
            </a:outerShdw>
          </a:effectLst>
          <a:scene3d>
            <a:camera prst="orthographicFront"/>
            <a:lightRig rig="threePt" dir="t"/>
          </a:scene3d>
          <a:sp3d>
            <a:bevelB prst="relaxedInset"/>
          </a:sp3d>
        </p:spPr>
        <p:txBody>
          <a:bodyPr>
            <a:normAutofit fontScale="92500" lnSpcReduction="20000"/>
          </a:bodyPr>
          <a:lstStyle/>
          <a:p>
            <a:pPr algn="r"/>
            <a:endParaRPr lang="fa-IR" sz="2400" dirty="0" smtClean="0"/>
          </a:p>
          <a:p>
            <a:pPr algn="r">
              <a:buNone/>
            </a:pPr>
            <a:r>
              <a:rPr lang="fa-IR" sz="2400" b="1" u="sng" dirty="0" smtClean="0">
                <a:solidFill>
                  <a:srgbClr val="008000"/>
                </a:solidFill>
              </a:rPr>
              <a:t>شرایط لازم برای عملیاتی شدن بودجه</a:t>
            </a:r>
            <a:r>
              <a:rPr lang="fa-IR" sz="2400" b="1" dirty="0" smtClean="0"/>
              <a:t> </a:t>
            </a:r>
          </a:p>
          <a:p>
            <a:pPr algn="r">
              <a:buNone/>
            </a:pPr>
            <a:r>
              <a:rPr lang="fa-IR" sz="2400" b="1" dirty="0" smtClean="0"/>
              <a:t>اهم شرایط لازم برای عملیاتی شدن بودجه عبارت از :</a:t>
            </a:r>
          </a:p>
          <a:p>
            <a:pPr algn="r">
              <a:buNone/>
            </a:pPr>
            <a:endParaRPr lang="fa-IR" sz="2400" b="1" dirty="0" smtClean="0"/>
          </a:p>
          <a:p>
            <a:pPr algn="r">
              <a:buNone/>
            </a:pPr>
            <a:r>
              <a:rPr lang="fa-IR" sz="2400" b="1" dirty="0" smtClean="0"/>
              <a:t>1- باور ،اگاهي و  اعتقاد مسئولین بنگاه اقتصادی به مبانی برنامه ریزی جهت پیش برد اهداف استراتژیک سازمان </a:t>
            </a:r>
          </a:p>
          <a:p>
            <a:pPr algn="r">
              <a:buNone/>
            </a:pPr>
            <a:r>
              <a:rPr lang="fa-IR" sz="2400" b="1" dirty="0" smtClean="0"/>
              <a:t>2- از آنجاکه بودجه یک برنامه تعاملی می باشد حضور کلیه ذینفان سازمان در مشارکت و تهیه بودجه لازم می باشد </a:t>
            </a:r>
          </a:p>
          <a:p>
            <a:pPr algn="r">
              <a:buNone/>
            </a:pPr>
            <a:r>
              <a:rPr lang="fa-IR" sz="2400" b="1" dirty="0" smtClean="0"/>
              <a:t>3- تدوین برنامه استراتژیک سازمان با توجه نکات ضعف و قوت و فرصت ها و تهدید های برون سازمانی </a:t>
            </a:r>
          </a:p>
          <a:p>
            <a:pPr algn="r">
              <a:buNone/>
            </a:pPr>
            <a:r>
              <a:rPr lang="fa-IR" sz="2400" b="1" dirty="0" smtClean="0"/>
              <a:t>4- کنترل و نظارت در تمامی مراحل اجرای بودجه </a:t>
            </a:r>
          </a:p>
          <a:p>
            <a:pPr algn="r">
              <a:buNone/>
            </a:pPr>
            <a:r>
              <a:rPr lang="fa-IR" sz="2400" b="1" dirty="0" smtClean="0"/>
              <a:t>5- ایجاد باز خورهای مناسب ( انگیزشی ) به منظور تداوم فراگرد بودجه تا کنترل و نظارت </a:t>
            </a:r>
          </a:p>
          <a:p>
            <a:pPr algn="r">
              <a:buNone/>
            </a:pPr>
            <a:r>
              <a:rPr lang="fa-IR" sz="2400" b="1" dirty="0" smtClean="0"/>
              <a:t>6- هماهنگی در سیستم های اطلاعاتی بودجه و نظام حسابداری </a:t>
            </a:r>
          </a:p>
        </p:txBody>
      </p:sp>
      <p:sp>
        <p:nvSpPr>
          <p:cNvPr id="4" name="Title 1"/>
          <p:cNvSpPr txBox="1">
            <a:spLocks noGrp="1"/>
          </p:cNvSpPr>
          <p:nvPr>
            <p:ph type="title"/>
          </p:nvPr>
        </p:nvSpPr>
        <p:spPr>
          <a:prstGeom prst="rect">
            <a:avLst/>
          </a:prstGeom>
          <a:solidFill>
            <a:srgbClr val="99FF99"/>
          </a:solid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99FF99"/>
          </a:solidFill>
        </p:spPr>
        <p:txBody>
          <a:bodyPr/>
          <a:lstStyle/>
          <a:p>
            <a:pPr algn="r">
              <a:buNone/>
            </a:pPr>
            <a:endParaRPr lang="en-US" dirty="0"/>
          </a:p>
          <a:p>
            <a:pPr algn="r">
              <a:buNone/>
            </a:pPr>
            <a:r>
              <a:rPr lang="fa-IR" sz="2400" b="1" u="sng" dirty="0" smtClean="0">
                <a:solidFill>
                  <a:srgbClr val="FF0000"/>
                </a:solidFill>
              </a:rPr>
              <a:t>واژه بودجه :</a:t>
            </a:r>
          </a:p>
          <a:p>
            <a:pPr algn="r">
              <a:buNone/>
            </a:pPr>
            <a:r>
              <a:rPr lang="en-US" sz="2000" b="1" dirty="0" smtClean="0"/>
              <a:t> . </a:t>
            </a:r>
            <a:r>
              <a:rPr lang="fa-IR" sz="2000" b="1" dirty="0" smtClean="0"/>
              <a:t>واژه </a:t>
            </a:r>
            <a:r>
              <a:rPr lang="fa-IR" sz="2000" b="1" dirty="0" smtClean="0"/>
              <a:t>بودجه در فارسی از فرانسه اقتباس شده </a:t>
            </a:r>
            <a:r>
              <a:rPr lang="fa-IR" sz="2000" b="1" dirty="0" smtClean="0"/>
              <a:t>است</a:t>
            </a:r>
            <a:endParaRPr lang="fa-IR" sz="2000" b="1" dirty="0" smtClean="0"/>
          </a:p>
          <a:p>
            <a:pPr algn="r">
              <a:buNone/>
            </a:pPr>
            <a:r>
              <a:rPr lang="fa-IR" sz="2000" b="1" dirty="0" smtClean="0"/>
              <a:t>واژه </a:t>
            </a:r>
            <a:r>
              <a:rPr lang="fa-IR" sz="2000" b="1" dirty="0" smtClean="0"/>
              <a:t>بوژت یک واژه فرانسه قدیم است و به کیف چرمی اطلاق می شود و وزیر دارایی</a:t>
            </a:r>
          </a:p>
          <a:p>
            <a:pPr algn="r">
              <a:buNone/>
            </a:pPr>
            <a:r>
              <a:rPr lang="fa-IR" sz="2000" b="1" dirty="0" smtClean="0"/>
              <a:t> انگلستان صورت مخارج و درامد های دولت را در کیف چرمی به پارلمان ارائه می نمود و کم کم</a:t>
            </a:r>
          </a:p>
          <a:p>
            <a:pPr algn="r">
              <a:buNone/>
            </a:pPr>
            <a:r>
              <a:rPr lang="fa-IR" sz="2000" b="1" dirty="0" smtClean="0"/>
              <a:t> </a:t>
            </a:r>
            <a:r>
              <a:rPr lang="fa-IR" sz="2000" b="1" dirty="0" smtClean="0">
                <a:solidFill>
                  <a:srgbClr val="FF0000"/>
                </a:solidFill>
              </a:rPr>
              <a:t>محتویات کیف چرمی </a:t>
            </a:r>
            <a:r>
              <a:rPr lang="fa-IR" sz="2000" b="1" dirty="0" smtClean="0"/>
              <a:t>به بودجه تغییر یافت و از انجائیکه قانون اساسی ایران ( قبل از انقلاب ) از</a:t>
            </a:r>
          </a:p>
          <a:p>
            <a:pPr algn="r">
              <a:buNone/>
            </a:pPr>
            <a:r>
              <a:rPr lang="fa-IR" sz="2000" b="1" dirty="0" smtClean="0"/>
              <a:t> فرانسه و بلژیک اقتباس شده بود وارد قانون محاسبات عمومی ایران شده است . </a:t>
            </a:r>
            <a:endParaRPr lang="en-US" sz="20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buNone/>
            </a:pPr>
            <a:r>
              <a:rPr lang="fa-IR" b="1" i="1" u="sng" dirty="0" smtClean="0">
                <a:solidFill>
                  <a:srgbClr val="FF0000"/>
                </a:solidFill>
              </a:rPr>
              <a:t>   انواع بودجه </a:t>
            </a:r>
          </a:p>
          <a:p>
            <a:pPr algn="r">
              <a:buNone/>
            </a:pPr>
            <a:endParaRPr lang="fa-IR" dirty="0" smtClean="0"/>
          </a:p>
          <a:p>
            <a:pPr algn="r">
              <a:buNone/>
            </a:pPr>
            <a:r>
              <a:rPr lang="fa-IR" dirty="0" smtClean="0"/>
              <a:t> </a:t>
            </a:r>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5" name="Diagram 4"/>
          <p:cNvGraphicFramePr/>
          <p:nvPr/>
        </p:nvGraphicFramePr>
        <p:xfrm>
          <a:off x="1524000" y="2428868"/>
          <a:ext cx="6762776"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a:gsLst>
              <a:gs pos="0">
                <a:srgbClr val="92D050"/>
              </a:gs>
              <a:gs pos="35000">
                <a:schemeClr val="accent4">
                  <a:tint val="37000"/>
                  <a:satMod val="300000"/>
                </a:schemeClr>
              </a:gs>
              <a:gs pos="100000">
                <a:schemeClr val="accent4">
                  <a:tint val="15000"/>
                  <a:satMod val="350000"/>
                </a:schemeClr>
              </a:gs>
            </a:gsLst>
            <a:lin ang="16200000" scaled="1"/>
          </a:gradFill>
        </p:spPr>
        <p:txBody>
          <a:bodyPr>
            <a:normAutofit lnSpcReduction="10000"/>
          </a:bodyPr>
          <a:lstStyle/>
          <a:p>
            <a:pPr algn="r">
              <a:buNone/>
            </a:pPr>
            <a:endParaRPr lang="en-US" sz="2400" dirty="0" smtClean="0"/>
          </a:p>
          <a:p>
            <a:pPr algn="r">
              <a:buNone/>
            </a:pPr>
            <a:r>
              <a:rPr lang="fa-IR" sz="3600" b="1" u="sng" dirty="0" smtClean="0">
                <a:solidFill>
                  <a:srgbClr val="FF0000"/>
                </a:solidFill>
              </a:rPr>
              <a:t>بودجه جاری  </a:t>
            </a:r>
            <a:r>
              <a:rPr lang="en-US" sz="3600" b="1" u="sng" dirty="0" smtClean="0">
                <a:solidFill>
                  <a:srgbClr val="FF0000"/>
                </a:solidFill>
              </a:rPr>
              <a:t> </a:t>
            </a:r>
            <a:r>
              <a:rPr lang="fa-IR" sz="3600" b="1" u="sng" dirty="0" smtClean="0">
                <a:solidFill>
                  <a:srgbClr val="FF0000"/>
                </a:solidFill>
              </a:rPr>
              <a:t>  </a:t>
            </a:r>
            <a:r>
              <a:rPr lang="en-US" sz="3600" b="1" u="sng" dirty="0" smtClean="0">
                <a:solidFill>
                  <a:srgbClr val="FF0000"/>
                </a:solidFill>
              </a:rPr>
              <a:t>  / current budget </a:t>
            </a:r>
            <a:endParaRPr lang="fa-IR" sz="3600" b="1" u="sng" dirty="0" smtClean="0">
              <a:solidFill>
                <a:srgbClr val="FF0000"/>
              </a:solidFill>
            </a:endParaRPr>
          </a:p>
          <a:p>
            <a:pPr algn="r">
              <a:buNone/>
            </a:pPr>
            <a:r>
              <a:rPr lang="fa-IR" sz="2400" b="1" dirty="0" smtClean="0"/>
              <a:t> بودجه جاری انواع مختلف دارد مهمترین انها عبارت است از : </a:t>
            </a:r>
          </a:p>
          <a:p>
            <a:pPr algn="r">
              <a:buNone/>
            </a:pPr>
            <a:r>
              <a:rPr lang="fa-IR" sz="2400" b="1" u="sng" dirty="0" smtClean="0"/>
              <a:t>بودجه فروش    </a:t>
            </a:r>
            <a:r>
              <a:rPr lang="en-US" sz="2400" b="1" u="sng" dirty="0" smtClean="0"/>
              <a:t>   sales budget  </a:t>
            </a:r>
          </a:p>
          <a:p>
            <a:pPr algn="r">
              <a:buNone/>
            </a:pPr>
            <a:r>
              <a:rPr lang="fa-IR" sz="2400" b="1" u="sng" dirty="0" smtClean="0"/>
              <a:t>بودجه تولید   </a:t>
            </a:r>
            <a:r>
              <a:rPr lang="en-US" sz="2400" b="1" u="sng" dirty="0" smtClean="0"/>
              <a:t>   production budget </a:t>
            </a:r>
          </a:p>
          <a:p>
            <a:pPr algn="r">
              <a:buNone/>
            </a:pPr>
            <a:r>
              <a:rPr lang="fa-IR" sz="2400" b="1" u="sng" dirty="0" smtClean="0"/>
              <a:t>بودجه خرید  </a:t>
            </a:r>
            <a:r>
              <a:rPr lang="en-US" sz="2400" b="1" u="sng" dirty="0" smtClean="0"/>
              <a:t>   purchases budget  </a:t>
            </a:r>
          </a:p>
          <a:p>
            <a:pPr algn="r">
              <a:buNone/>
            </a:pPr>
            <a:r>
              <a:rPr lang="fa-IR" sz="2400" b="1" u="sng" dirty="0" smtClean="0"/>
              <a:t>بودجه دستمزد  </a:t>
            </a:r>
            <a:r>
              <a:rPr lang="en-US" sz="2400" b="1" u="sng" dirty="0" smtClean="0"/>
              <a:t>  labor budget    </a:t>
            </a:r>
          </a:p>
          <a:p>
            <a:pPr algn="r">
              <a:buNone/>
            </a:pPr>
            <a:r>
              <a:rPr lang="fa-IR" sz="2400" b="1" u="sng" dirty="0" smtClean="0"/>
              <a:t>بودجه هزینه های سربار  </a:t>
            </a:r>
            <a:r>
              <a:rPr lang="en-US" sz="2400" b="1" u="sng" dirty="0" smtClean="0"/>
              <a:t>  overhead budget </a:t>
            </a:r>
          </a:p>
          <a:p>
            <a:pPr algn="r">
              <a:buNone/>
            </a:pPr>
            <a:r>
              <a:rPr lang="fa-IR" sz="2400" b="1" u="sng" dirty="0" smtClean="0"/>
              <a:t>بودجه هزینه های بازاریابی و فروش </a:t>
            </a:r>
            <a:r>
              <a:rPr lang="en-US" sz="2400" b="1" u="sng" dirty="0" smtClean="0"/>
              <a:t>  marketing &amp; sales budget </a:t>
            </a:r>
          </a:p>
          <a:p>
            <a:pPr algn="r">
              <a:buNone/>
            </a:pPr>
            <a:r>
              <a:rPr lang="fa-IR" sz="2400" b="1" u="sng" dirty="0" smtClean="0"/>
              <a:t>بودجه هزینه های اداری </a:t>
            </a:r>
            <a:r>
              <a:rPr lang="en-US" sz="2400" b="1" u="sng" dirty="0" smtClean="0"/>
              <a:t>   administrative expense  budget </a:t>
            </a:r>
            <a:r>
              <a:rPr lang="fa-IR" sz="2400" b="1" u="sng" dirty="0" smtClean="0"/>
              <a:t> </a:t>
            </a:r>
            <a:endParaRPr lang="en-US" sz="2400" b="1" u="sng" dirty="0" smtClean="0"/>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normAutofit/>
          </a:bodyPr>
          <a:lstStyle/>
          <a:p>
            <a:pPr algn="r"/>
            <a:endParaRPr lang="en-US" b="1" dirty="0" smtClean="0"/>
          </a:p>
          <a:p>
            <a:pPr algn="r">
              <a:buNone/>
            </a:pPr>
            <a:r>
              <a:rPr lang="fa-IR" b="1" u="sng" dirty="0" smtClean="0">
                <a:solidFill>
                  <a:srgbClr val="FF0000"/>
                </a:solidFill>
              </a:rPr>
              <a:t>بودجه سرمایه ایی یا سرمایه گذاری </a:t>
            </a:r>
          </a:p>
          <a:p>
            <a:pPr algn="r">
              <a:buNone/>
            </a:pPr>
            <a:endParaRPr lang="fa-IR" sz="2400" b="1" u="sng" dirty="0" smtClean="0"/>
          </a:p>
          <a:p>
            <a:pPr algn="r">
              <a:buNone/>
            </a:pPr>
            <a:r>
              <a:rPr lang="fa-IR" sz="2400" b="1" dirty="0" smtClean="0"/>
              <a:t>هر گونه خرید یا فروش دارایی های یک سازمان در طی سال بودجه را بودجه </a:t>
            </a:r>
            <a:r>
              <a:rPr lang="en-US" sz="2400" b="1" dirty="0" smtClean="0"/>
              <a:t>    capital budget  or  investment budget</a:t>
            </a:r>
            <a:r>
              <a:rPr lang="fa-IR" sz="2400" b="1" dirty="0" smtClean="0"/>
              <a:t>  </a:t>
            </a:r>
            <a:r>
              <a:rPr lang="en-US" sz="2400" b="1" dirty="0" smtClean="0"/>
              <a:t> </a:t>
            </a:r>
            <a:r>
              <a:rPr lang="fa-IR" sz="2400" b="1" dirty="0" smtClean="0"/>
              <a:t> سرمایه گذاری</a:t>
            </a:r>
          </a:p>
          <a:p>
            <a:pPr algn="r">
              <a:buNone/>
            </a:pPr>
            <a:r>
              <a:rPr lang="fa-IR" b="1" dirty="0" smtClean="0"/>
              <a:t>شامل : احداث ساختمان جدید / خرید ماشین الات / تاسیسات و یا دانش فنی و امثالهم به منظور نوع آوری و افزایش و راندمان و بازده مناسب و گاها سرمایه گذاری در سهام شرکت ها و بنگاهای اقتصادی </a:t>
            </a:r>
            <a:endParaRPr lang="en-US" b="1" dirty="0"/>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pPr algn="r">
              <a:buNone/>
            </a:pPr>
            <a:endParaRPr lang="fa-IR" dirty="0" smtClean="0"/>
          </a:p>
          <a:p>
            <a:pPr algn="r">
              <a:buNone/>
            </a:pPr>
            <a:r>
              <a:rPr lang="fa-IR" u="sng" dirty="0" smtClean="0">
                <a:solidFill>
                  <a:srgbClr val="008000"/>
                </a:solidFill>
              </a:rPr>
              <a:t>بودجه نقدی </a:t>
            </a:r>
            <a:r>
              <a:rPr lang="en-US" u="sng" dirty="0" smtClean="0">
                <a:solidFill>
                  <a:srgbClr val="008000"/>
                </a:solidFill>
              </a:rPr>
              <a:t>    CASH BUDGET </a:t>
            </a:r>
            <a:endParaRPr lang="fa-IR" u="sng" dirty="0" smtClean="0">
              <a:solidFill>
                <a:srgbClr val="008000"/>
              </a:solidFill>
            </a:endParaRPr>
          </a:p>
          <a:p>
            <a:pPr algn="r">
              <a:buNone/>
            </a:pPr>
            <a:r>
              <a:rPr lang="fa-IR" sz="2400" b="1" dirty="0" smtClean="0"/>
              <a:t>در امور مالی و حسابداری هم بودجه نقدی برای پیش بینی مبالغ دریافت و پرداخت و تعین نیاز های پولی در طی یک دوره و مانده وجه در پایان مدت تهیه میشود که چارچوب ان در صفحه بعد ارائه شده است . که حاوی این اطلاعات میباشد . </a:t>
            </a:r>
          </a:p>
          <a:p>
            <a:pPr algn="r">
              <a:buNone/>
            </a:pPr>
            <a:r>
              <a:rPr lang="fa-IR" sz="2400" b="1" dirty="0" smtClean="0">
                <a:solidFill>
                  <a:srgbClr val="FF0000"/>
                </a:solidFill>
              </a:rPr>
              <a:t>1- مانده وجوه نقد ابتدای دوره </a:t>
            </a:r>
          </a:p>
          <a:p>
            <a:pPr algn="r">
              <a:buNone/>
            </a:pPr>
            <a:r>
              <a:rPr lang="fa-IR" sz="2400" b="1" dirty="0" smtClean="0">
                <a:solidFill>
                  <a:srgbClr val="FF0000"/>
                </a:solidFill>
              </a:rPr>
              <a:t>2- دریافت های نقدی حاصل از موضوع عملیات شرکت </a:t>
            </a:r>
          </a:p>
          <a:p>
            <a:pPr algn="r">
              <a:buNone/>
            </a:pPr>
            <a:r>
              <a:rPr lang="fa-IR" sz="2400" b="1" dirty="0" smtClean="0">
                <a:solidFill>
                  <a:srgbClr val="FF0000"/>
                </a:solidFill>
              </a:rPr>
              <a:t>3- سایر دریافتی ها حاصل ازبازده سرمایه گذاری ها مانند </a:t>
            </a:r>
            <a:r>
              <a:rPr lang="fa-IR" sz="2400" b="1" dirty="0" smtClean="0">
                <a:solidFill>
                  <a:srgbClr val="008000"/>
                </a:solidFill>
              </a:rPr>
              <a:t>سود سهام / اوراق مشارکت </a:t>
            </a:r>
          </a:p>
          <a:p>
            <a:pPr algn="r">
              <a:buNone/>
            </a:pPr>
            <a:r>
              <a:rPr lang="fa-IR" sz="2400" b="1" dirty="0" smtClean="0">
                <a:solidFill>
                  <a:srgbClr val="FF0000"/>
                </a:solidFill>
              </a:rPr>
              <a:t>4- پرداخت های نقدی جهت دستمزد / خرید کالا / هزینه های سربار / اداری و بازاریابی و فروش </a:t>
            </a:r>
          </a:p>
          <a:p>
            <a:pPr algn="r">
              <a:buNone/>
            </a:pPr>
            <a:r>
              <a:rPr lang="fa-IR" sz="2400" b="1" dirty="0" smtClean="0">
                <a:solidFill>
                  <a:srgbClr val="FF0000"/>
                </a:solidFill>
              </a:rPr>
              <a:t>5- پرداخت های نقدی بابت خرید یا احداث دارایی های جدید </a:t>
            </a:r>
          </a:p>
          <a:p>
            <a:pPr algn="r">
              <a:buNone/>
            </a:pPr>
            <a:r>
              <a:rPr lang="fa-IR" sz="2400" b="1" dirty="0" smtClean="0">
                <a:solidFill>
                  <a:srgbClr val="FF0000"/>
                </a:solidFill>
              </a:rPr>
              <a:t>6- پرداخت دیون شرکت اعم از بیمه و مالیات معوق و مطالبات اشخاص ثالث و بانک ها </a:t>
            </a:r>
          </a:p>
          <a:p>
            <a:pPr algn="r">
              <a:buNone/>
            </a:pPr>
            <a:r>
              <a:rPr lang="fa-IR" sz="2400" b="1" dirty="0" smtClean="0">
                <a:solidFill>
                  <a:srgbClr val="FF0000"/>
                </a:solidFill>
              </a:rPr>
              <a:t>7- دریافت تحت عنوان تامین مالی ( بازار پول یا سرمایه ) وام بانکی یا افزایش سرمایه </a:t>
            </a:r>
          </a:p>
          <a:p>
            <a:pPr algn="r">
              <a:buNone/>
            </a:pPr>
            <a:r>
              <a:rPr lang="fa-IR" sz="2400" b="1" dirty="0" smtClean="0">
                <a:solidFill>
                  <a:srgbClr val="FF0000"/>
                </a:solidFill>
              </a:rPr>
              <a:t>8- سایر دریافتهای شرکت مانند وصول مطالبات از مشتریان شرکت </a:t>
            </a:r>
            <a:endParaRPr lang="en-US" sz="2400" b="1" dirty="0" smtClean="0">
              <a:solidFill>
                <a:srgbClr val="FF0000"/>
              </a:solidFill>
            </a:endParaRPr>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xfrm>
            <a:off x="457200" y="274638"/>
            <a:ext cx="8229600" cy="796908"/>
          </a:xfrm>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10" name="Content Placeholder 9"/>
          <p:cNvGraphicFramePr>
            <a:graphicFrameLocks noGrp="1"/>
          </p:cNvGraphicFramePr>
          <p:nvPr>
            <p:ph idx="1"/>
          </p:nvPr>
        </p:nvGraphicFramePr>
        <p:xfrm>
          <a:off x="457200" y="1142987"/>
          <a:ext cx="8229600" cy="5259169"/>
        </p:xfrm>
        <a:graphic>
          <a:graphicData uri="http://schemas.openxmlformats.org/drawingml/2006/table">
            <a:tbl>
              <a:tblPr firstRow="1" lastRow="1" bandRow="1">
                <a:tableStyleId>{7DF18680-E054-41AD-8BC1-D1AEF772440D}</a:tableStyleId>
              </a:tblPr>
              <a:tblGrid>
                <a:gridCol w="1371600"/>
                <a:gridCol w="1371600"/>
                <a:gridCol w="1371600"/>
                <a:gridCol w="1371600"/>
                <a:gridCol w="1371600"/>
                <a:gridCol w="1371600"/>
              </a:tblGrid>
              <a:tr h="623304">
                <a:tc>
                  <a:txBody>
                    <a:bodyPr/>
                    <a:lstStyle/>
                    <a:p>
                      <a:r>
                        <a:rPr lang="fa-IR" dirty="0" smtClean="0"/>
                        <a:t>جمع سال     </a:t>
                      </a:r>
                      <a:endParaRPr lang="en-US" dirty="0"/>
                    </a:p>
                  </a:txBody>
                  <a:tcPr/>
                </a:tc>
                <a:tc>
                  <a:txBody>
                    <a:bodyPr/>
                    <a:lstStyle/>
                    <a:p>
                      <a:r>
                        <a:rPr lang="fa-IR" dirty="0" smtClean="0"/>
                        <a:t>سه ماهه</a:t>
                      </a:r>
                      <a:r>
                        <a:rPr lang="fa-IR" baseline="0" dirty="0" smtClean="0"/>
                        <a:t> چهارم </a:t>
                      </a:r>
                      <a:endParaRPr lang="en-US" dirty="0"/>
                    </a:p>
                  </a:txBody>
                  <a:tcPr/>
                </a:tc>
                <a:tc>
                  <a:txBody>
                    <a:bodyPr/>
                    <a:lstStyle/>
                    <a:p>
                      <a:r>
                        <a:rPr lang="fa-IR" dirty="0" smtClean="0"/>
                        <a:t>سه ماهه  سوم  </a:t>
                      </a:r>
                      <a:endParaRPr lang="en-US" dirty="0"/>
                    </a:p>
                  </a:txBody>
                  <a:tcPr/>
                </a:tc>
                <a:tc>
                  <a:txBody>
                    <a:bodyPr/>
                    <a:lstStyle/>
                    <a:p>
                      <a:r>
                        <a:rPr lang="fa-IR" dirty="0" smtClean="0"/>
                        <a:t>سه</a:t>
                      </a:r>
                      <a:r>
                        <a:rPr lang="fa-IR" baseline="0" dirty="0" smtClean="0"/>
                        <a:t> ماهه دوم   </a:t>
                      </a:r>
                      <a:endParaRPr lang="en-US" dirty="0"/>
                    </a:p>
                  </a:txBody>
                  <a:tcPr/>
                </a:tc>
                <a:tc>
                  <a:txBody>
                    <a:bodyPr/>
                    <a:lstStyle/>
                    <a:p>
                      <a:r>
                        <a:rPr lang="fa-IR" dirty="0" smtClean="0"/>
                        <a:t>سه ماهه اول   </a:t>
                      </a:r>
                      <a:endParaRPr lang="en-US" dirty="0"/>
                    </a:p>
                  </a:txBody>
                  <a:tcPr/>
                </a:tc>
                <a:tc>
                  <a:txBody>
                    <a:bodyPr/>
                    <a:lstStyle/>
                    <a:p>
                      <a:r>
                        <a:rPr lang="fa-IR" dirty="0" smtClean="0"/>
                        <a:t>شرح عملیات</a:t>
                      </a:r>
                      <a:r>
                        <a:rPr lang="fa-IR" baseline="0" dirty="0" smtClean="0"/>
                        <a:t> </a:t>
                      </a:r>
                      <a:endParaRPr lang="en-US" dirty="0"/>
                    </a:p>
                  </a:txBody>
                  <a:tcPr/>
                </a:tc>
              </a:tr>
              <a:tr h="33834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dirty="0"/>
                    </a:p>
                  </a:txBody>
                  <a:tcPr/>
                </a:tc>
                <a:tc>
                  <a:txBody>
                    <a:bodyPr/>
                    <a:lstStyle/>
                    <a:p>
                      <a:r>
                        <a:rPr lang="fa-IR" sz="1000" dirty="0" smtClean="0"/>
                        <a:t>مانده نقد اول دوره     </a:t>
                      </a:r>
                      <a:endParaRPr lang="en-US" sz="1000" dirty="0"/>
                    </a:p>
                  </a:txBody>
                  <a:tcPr/>
                </a:tc>
              </a:tr>
              <a:tr h="48167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دریافت نقدی</a:t>
                      </a:r>
                      <a:r>
                        <a:rPr lang="fa-IR" sz="1000" baseline="0" dirty="0" smtClean="0"/>
                        <a:t> از فروش     </a:t>
                      </a:r>
                      <a:endParaRPr lang="en-US" sz="1000" dirty="0"/>
                    </a:p>
                  </a:txBody>
                  <a:tcPr/>
                </a:tc>
              </a:tr>
              <a:tr h="344888">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a:p>
                  </a:txBody>
                  <a:tcPr/>
                </a:tc>
                <a:tc>
                  <a:txBody>
                    <a:bodyPr/>
                    <a:lstStyle/>
                    <a:p>
                      <a:endParaRPr lang="en-US" sz="1000"/>
                    </a:p>
                  </a:txBody>
                  <a:tcPr/>
                </a:tc>
                <a:tc>
                  <a:txBody>
                    <a:bodyPr/>
                    <a:lstStyle/>
                    <a:p>
                      <a:r>
                        <a:rPr lang="fa-IR" sz="1000" dirty="0" smtClean="0"/>
                        <a:t>وصول مطالبات سال قبل    </a:t>
                      </a:r>
                      <a:endParaRPr lang="en-US" sz="1000" dirty="0"/>
                    </a:p>
                  </a:txBody>
                  <a:tcPr/>
                </a:tc>
              </a:tr>
              <a:tr h="347684">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جمع  وجوه در اختیار      </a:t>
                      </a:r>
                      <a:endParaRPr lang="en-US" sz="1000" dirty="0"/>
                    </a:p>
                  </a:txBody>
                  <a:tcPr/>
                </a:tc>
              </a:tr>
              <a:tr h="38710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پرداخت نقدی – خرید کالا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پرداخت نقدی دستمزد    </a:t>
                      </a:r>
                      <a:endParaRPr lang="en-US" sz="1000" dirty="0"/>
                    </a:p>
                  </a:txBody>
                  <a:tcPr/>
                </a:tc>
              </a:tr>
              <a:tr h="38710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پرداخت نقدی – سربار</a:t>
                      </a:r>
                      <a:r>
                        <a:rPr lang="fa-IR" sz="1000" baseline="0" dirty="0" smtClean="0"/>
                        <a:t> کارخانه </a:t>
                      </a:r>
                      <a:endParaRPr lang="en-US" sz="1000" dirty="0"/>
                    </a:p>
                  </a:txBody>
                  <a:tcPr/>
                </a:tc>
              </a:tr>
              <a:tr h="387100">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a:p>
                  </a:txBody>
                  <a:tcPr/>
                </a:tc>
                <a:tc>
                  <a:txBody>
                    <a:bodyPr/>
                    <a:lstStyle/>
                    <a:p>
                      <a:r>
                        <a:rPr lang="fa-IR" sz="1000" dirty="0" smtClean="0"/>
                        <a:t>پرداخت نقدی هزینه اداری و فروش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پرداخت دیون شرکت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پرداخت سرمایه گذاری ها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جمع پرداخت ها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r>
                        <a:rPr lang="fa-IR" sz="1000" dirty="0" smtClean="0"/>
                        <a:t>تامین مالی          </a:t>
                      </a:r>
                      <a:endParaRPr lang="en-US" sz="1000" dirty="0"/>
                    </a:p>
                  </a:txBody>
                  <a:tcPr/>
                </a:tc>
              </a:tr>
              <a:tr h="319631">
                <a:tc>
                  <a:txBody>
                    <a:bodyPr/>
                    <a:lstStyle/>
                    <a:p>
                      <a:endParaRPr lang="en-US" sz="1000"/>
                    </a:p>
                  </a:txBody>
                  <a:tcPr/>
                </a:tc>
                <a:tc>
                  <a:txBody>
                    <a:bodyPr/>
                    <a:lstStyle/>
                    <a:p>
                      <a:endParaRPr lang="en-US" sz="1000"/>
                    </a:p>
                  </a:txBody>
                  <a:tcPr/>
                </a:tc>
                <a:tc>
                  <a:txBody>
                    <a:bodyPr/>
                    <a:lstStyle/>
                    <a:p>
                      <a:endParaRPr lang="en-US" sz="1000"/>
                    </a:p>
                  </a:txBody>
                  <a:tcPr/>
                </a:tc>
                <a:tc>
                  <a:txBody>
                    <a:bodyPr/>
                    <a:lstStyle/>
                    <a:p>
                      <a:endParaRPr lang="en-US" sz="1000" dirty="0"/>
                    </a:p>
                  </a:txBody>
                  <a:tcPr/>
                </a:tc>
                <a:tc>
                  <a:txBody>
                    <a:bodyPr/>
                    <a:lstStyle/>
                    <a:p>
                      <a:endParaRPr lang="en-US" sz="1000"/>
                    </a:p>
                  </a:txBody>
                  <a:tcPr/>
                </a:tc>
                <a:tc>
                  <a:txBody>
                    <a:bodyPr/>
                    <a:lstStyle/>
                    <a:p>
                      <a:r>
                        <a:rPr lang="fa-IR" sz="1000" dirty="0" smtClean="0"/>
                        <a:t>مانده وجه نقد پایان</a:t>
                      </a:r>
                      <a:r>
                        <a:rPr lang="fa-IR" sz="1000" baseline="0" dirty="0" smtClean="0"/>
                        <a:t> دوره </a:t>
                      </a:r>
                      <a:endParaRPr lang="en-US" sz="1000" dirty="0"/>
                    </a:p>
                  </a:txBody>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99FF99"/>
          </a:solidFill>
        </p:spPr>
        <p:txBody>
          <a:bodyPr/>
          <a:lstStyle/>
          <a:p>
            <a:pPr algn="r">
              <a:buNone/>
            </a:pPr>
            <a:endParaRPr lang="fa-IR" dirty="0" smtClean="0"/>
          </a:p>
          <a:p>
            <a:pPr algn="r">
              <a:buNone/>
            </a:pPr>
            <a:endParaRPr lang="fa-IR" b="1" u="sng" dirty="0" smtClean="0">
              <a:solidFill>
                <a:srgbClr val="C00000"/>
              </a:solidFill>
            </a:endParaRPr>
          </a:p>
          <a:p>
            <a:pPr algn="r">
              <a:buNone/>
            </a:pPr>
            <a:r>
              <a:rPr lang="fa-IR" b="1" u="sng" dirty="0" smtClean="0">
                <a:solidFill>
                  <a:srgbClr val="C00000"/>
                </a:solidFill>
              </a:rPr>
              <a:t>دیدگاه جدید بودجه بندی</a:t>
            </a:r>
          </a:p>
          <a:p>
            <a:pPr algn="r">
              <a:buNone/>
            </a:pPr>
            <a:r>
              <a:rPr lang="fa-IR" sz="2400" dirty="0" smtClean="0">
                <a:solidFill>
                  <a:srgbClr val="002060"/>
                </a:solidFill>
              </a:rPr>
              <a:t>دید گاه جدید بودجه بندی توجه ویژه به تفکیک مبانی هزینه به هزینه های ثابت و متغیر دارد و در فصل شش کتاب حسابداری مدیریت با ارائه تمرین شرکت ممتاز از این روش پیروی کرده است یکی از امتیازات این روش دستیابی به بودجه </a:t>
            </a:r>
            <a:r>
              <a:rPr lang="fa-IR" sz="2400" dirty="0" smtClean="0">
                <a:solidFill>
                  <a:srgbClr val="FF0000"/>
                </a:solidFill>
              </a:rPr>
              <a:t>انعطاف پذیر </a:t>
            </a:r>
            <a:r>
              <a:rPr lang="fa-IR" sz="2400" dirty="0" smtClean="0"/>
              <a:t>میباشد که به تفصیل در باره ان صحبت خواهد شد . </a:t>
            </a:r>
            <a:r>
              <a:rPr lang="fa-IR" dirty="0" smtClean="0"/>
              <a:t> </a:t>
            </a:r>
          </a:p>
          <a:p>
            <a:pPr algn="r">
              <a:buNone/>
            </a:pPr>
            <a:r>
              <a:rPr lang="fa-IR" dirty="0" smtClean="0"/>
              <a:t>در این سیستم مدیران سازمان با قابلیت انعطاف پذیری بیشتر قادر خواهند بود خود را با شرایط جدید تطبیق دهند . </a:t>
            </a:r>
            <a:endParaRPr lang="en-US" dirty="0"/>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02" y="1600200"/>
            <a:ext cx="8643998" cy="5257800"/>
          </a:xfrm>
        </p:spPr>
        <p:style>
          <a:lnRef idx="1">
            <a:schemeClr val="accent3"/>
          </a:lnRef>
          <a:fillRef idx="2">
            <a:schemeClr val="accent3"/>
          </a:fillRef>
          <a:effectRef idx="1">
            <a:schemeClr val="accent3"/>
          </a:effectRef>
          <a:fontRef idx="minor">
            <a:schemeClr val="dk1"/>
          </a:fontRef>
        </p:style>
        <p:txBody>
          <a:bodyPr>
            <a:normAutofit/>
          </a:bodyPr>
          <a:lstStyle/>
          <a:p>
            <a:pPr algn="r">
              <a:buNone/>
            </a:pPr>
            <a:endParaRPr lang="fa-IR" sz="2400" b="1" dirty="0" smtClean="0"/>
          </a:p>
          <a:p>
            <a:pPr algn="r">
              <a:buNone/>
            </a:pPr>
            <a:r>
              <a:rPr lang="fa-IR" sz="2400" b="1" dirty="0" smtClean="0"/>
              <a:t>نمودار فروش و جایگاه آن در کل فرایند بودجه :</a:t>
            </a:r>
          </a:p>
          <a:p>
            <a:pPr algn="r">
              <a:buNone/>
            </a:pPr>
            <a:endParaRPr lang="fa-IR" sz="2400" b="1" dirty="0" smtClean="0"/>
          </a:p>
          <a:p>
            <a:pPr algn="r">
              <a:buNone/>
            </a:pPr>
            <a:r>
              <a:rPr lang="fa-IR" sz="2400" b="1" dirty="0" smtClean="0"/>
              <a:t>  </a:t>
            </a:r>
          </a:p>
          <a:p>
            <a:pPr algn="r">
              <a:buNone/>
            </a:pPr>
            <a:r>
              <a:rPr lang="fa-IR" sz="2400" b="1" dirty="0" smtClean="0"/>
              <a:t>                                         </a:t>
            </a:r>
          </a:p>
        </p:txBody>
      </p:sp>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
        <p:nvSpPr>
          <p:cNvPr id="6" name="Left-Right Arrow Callout 5"/>
          <p:cNvSpPr/>
          <p:nvPr/>
        </p:nvSpPr>
        <p:spPr>
          <a:xfrm>
            <a:off x="2000232" y="3214686"/>
            <a:ext cx="3143272" cy="1000132"/>
          </a:xfrm>
          <a:prstGeom prst="leftRightArrowCallou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b="1" dirty="0" smtClean="0">
                <a:solidFill>
                  <a:schemeClr val="tx1"/>
                </a:solidFill>
              </a:rPr>
              <a:t>فروش</a:t>
            </a:r>
            <a:r>
              <a:rPr lang="fa-IR" sz="3200" b="1" dirty="0" smtClean="0"/>
              <a:t> </a:t>
            </a:r>
            <a:endParaRPr lang="en-US" sz="3200" b="1" dirty="0"/>
          </a:p>
        </p:txBody>
      </p:sp>
      <p:sp>
        <p:nvSpPr>
          <p:cNvPr id="7" name="Rectangle 6"/>
          <p:cNvSpPr/>
          <p:nvPr/>
        </p:nvSpPr>
        <p:spPr>
          <a:xfrm>
            <a:off x="5715008" y="2643182"/>
            <a:ext cx="1143008"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پیش بینی دریافت نقد </a:t>
            </a:r>
            <a:endParaRPr lang="en-US" sz="2400" dirty="0"/>
          </a:p>
        </p:txBody>
      </p:sp>
      <p:sp>
        <p:nvSpPr>
          <p:cNvPr id="8" name="Rectangle 7"/>
          <p:cNvSpPr/>
          <p:nvPr/>
        </p:nvSpPr>
        <p:spPr>
          <a:xfrm>
            <a:off x="5715008" y="4143380"/>
            <a:ext cx="1143008" cy="1357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t>پیش بینی فروش غیر نقدی</a:t>
            </a:r>
            <a:r>
              <a:rPr lang="fa-IR" dirty="0" smtClean="0"/>
              <a:t> </a:t>
            </a:r>
            <a:endParaRPr lang="en-US" dirty="0"/>
          </a:p>
        </p:txBody>
      </p:sp>
      <p:sp>
        <p:nvSpPr>
          <p:cNvPr id="9" name="Down Arrow 8"/>
          <p:cNvSpPr/>
          <p:nvPr/>
        </p:nvSpPr>
        <p:spPr>
          <a:xfrm>
            <a:off x="7358082" y="4286256"/>
            <a:ext cx="71438" cy="4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Brace 9"/>
          <p:cNvSpPr/>
          <p:nvPr/>
        </p:nvSpPr>
        <p:spPr>
          <a:xfrm>
            <a:off x="5072066" y="2928934"/>
            <a:ext cx="571504" cy="228601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ounded Rectangle 10"/>
          <p:cNvSpPr/>
          <p:nvPr/>
        </p:nvSpPr>
        <p:spPr>
          <a:xfrm>
            <a:off x="642910" y="2643182"/>
            <a:ext cx="1000132" cy="2143140"/>
          </a:xfrm>
          <a:prstGeom prst="roundRect">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smtClean="0">
                <a:solidFill>
                  <a:schemeClr val="tx1"/>
                </a:solidFill>
              </a:rPr>
              <a:t>گزارش سود و زیان </a:t>
            </a:r>
            <a:endParaRPr lang="en-US" sz="2000" dirty="0">
              <a:solidFill>
                <a:schemeClr val="tx1"/>
              </a:solidFill>
            </a:endParaRPr>
          </a:p>
        </p:txBody>
      </p:sp>
      <p:sp>
        <p:nvSpPr>
          <p:cNvPr id="12" name="Left-Up Arrow 11"/>
          <p:cNvSpPr/>
          <p:nvPr/>
        </p:nvSpPr>
        <p:spPr>
          <a:xfrm>
            <a:off x="4143372" y="5500702"/>
            <a:ext cx="2428892" cy="785818"/>
          </a:xfrm>
          <a:prstGeom prst="leftUpArrow">
            <a:avLst>
              <a:gd name="adj1" fmla="val 25000"/>
              <a:gd name="adj2" fmla="val 23769"/>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348" y="5715016"/>
            <a:ext cx="3143272" cy="857256"/>
          </a:xfrm>
          <a:prstGeom prst="rect">
            <a:avLst/>
          </a:prstGeom>
          <a:solidFill>
            <a:srgbClr val="00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200" b="1" i="1" dirty="0" smtClean="0">
                <a:solidFill>
                  <a:schemeClr val="tx1"/>
                </a:solidFill>
              </a:rPr>
              <a:t>ترازنامه</a:t>
            </a:r>
            <a:r>
              <a:rPr lang="fa-IR" sz="3200" b="1" i="1" dirty="0" smtClean="0"/>
              <a:t> </a:t>
            </a:r>
            <a:r>
              <a:rPr lang="fa-IR" sz="3200" b="1" i="1" dirty="0" smtClean="0">
                <a:solidFill>
                  <a:schemeClr val="tx1"/>
                </a:solidFill>
              </a:rPr>
              <a:t>بودجه</a:t>
            </a:r>
            <a:r>
              <a:rPr lang="fa-IR" sz="3200" b="1" i="1" dirty="0" smtClean="0"/>
              <a:t> </a:t>
            </a:r>
            <a:endParaRPr lang="en-US" sz="3200" b="1" i="1" dirty="0"/>
          </a:p>
        </p:txBody>
      </p:sp>
      <p:sp>
        <p:nvSpPr>
          <p:cNvPr id="14" name="Rounded Rectangle 13"/>
          <p:cNvSpPr/>
          <p:nvPr/>
        </p:nvSpPr>
        <p:spPr>
          <a:xfrm>
            <a:off x="7358082" y="2786058"/>
            <a:ext cx="1214446" cy="2286016"/>
          </a:xfrm>
          <a:prstGeom prst="roundRect">
            <a:avLst/>
          </a:prstGeom>
          <a:gradFill>
            <a:gsLst>
              <a:gs pos="0">
                <a:srgbClr val="FFFF00"/>
              </a:gs>
              <a:gs pos="39999">
                <a:srgbClr val="85C2FF"/>
              </a:gs>
              <a:gs pos="70000">
                <a:srgbClr val="C4D6EB"/>
              </a:gs>
              <a:gs pos="100000">
                <a:srgbClr val="FFEBFA"/>
              </a:gs>
            </a:gsLst>
            <a:lin ang="16200000" scaled="0"/>
          </a:gradFill>
          <a:ln>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صورت جریان وجه نقد </a:t>
            </a:r>
            <a:endParaRPr lang="en-US" sz="2400" b="1" dirty="0">
              <a:solidFill>
                <a:schemeClr val="tx1"/>
              </a:solidFill>
            </a:endParaRPr>
          </a:p>
        </p:txBody>
      </p:sp>
      <p:sp>
        <p:nvSpPr>
          <p:cNvPr id="15" name="Right Arrow 14"/>
          <p:cNvSpPr/>
          <p:nvPr/>
        </p:nvSpPr>
        <p:spPr>
          <a:xfrm>
            <a:off x="6858016" y="2928934"/>
            <a:ext cx="500066"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p:cNvCxnSpPr>
            <a:stCxn id="14" idx="2"/>
          </p:cNvCxnSpPr>
          <p:nvPr/>
        </p:nvCxnSpPr>
        <p:spPr>
          <a:xfrm rot="5400000">
            <a:off x="7197347" y="5804316"/>
            <a:ext cx="1500200" cy="35717"/>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3" name="Straight Arrow Connector 22"/>
          <p:cNvCxnSpPr/>
          <p:nvPr/>
        </p:nvCxnSpPr>
        <p:spPr>
          <a:xfrm rot="10800000">
            <a:off x="4071934" y="6500834"/>
            <a:ext cx="3714776" cy="1588"/>
          </a:xfrm>
          <a:prstGeom prst="straightConnector1">
            <a:avLst/>
          </a:prstGeom>
          <a:ln>
            <a:tailEnd type="arrow"/>
          </a:ln>
        </p:spPr>
        <p:style>
          <a:lnRef idx="3">
            <a:schemeClr val="accent4"/>
          </a:lnRef>
          <a:fillRef idx="0">
            <a:schemeClr val="accent4"/>
          </a:fillRef>
          <a:effectRef idx="2">
            <a:schemeClr val="accent4"/>
          </a:effectRef>
          <a:fontRef idx="minor">
            <a:schemeClr val="tx1"/>
          </a:fontRef>
        </p:style>
      </p:cxnSp>
      <p:cxnSp>
        <p:nvCxnSpPr>
          <p:cNvPr id="25" name="Straight Arrow Connector 24"/>
          <p:cNvCxnSpPr/>
          <p:nvPr/>
        </p:nvCxnSpPr>
        <p:spPr>
          <a:xfrm rot="5400000">
            <a:off x="928662" y="5214950"/>
            <a:ext cx="857256"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 مفروضات فروش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
        <p:nvSpPr>
          <p:cNvPr id="6" name="Content Placeholder 5"/>
          <p:cNvSpPr>
            <a:spLocks noGrp="1"/>
          </p:cNvSpPr>
          <p:nvPr>
            <p:ph idx="1"/>
          </p:nvPr>
        </p:nvSpPr>
        <p:spPr>
          <a:blipFill>
            <a:blip r:embed="rId2" cstate="print"/>
            <a:tile tx="0" ty="0" sx="100000" sy="100000" flip="none" algn="tl"/>
          </a:blipFill>
        </p:spPr>
        <p:txBody>
          <a:bodyPr/>
          <a:lstStyle/>
          <a:p>
            <a:pPr algn="r">
              <a:buNone/>
            </a:pPr>
            <a:endParaRPr lang="fa-IR" dirty="0" smtClean="0"/>
          </a:p>
          <a:p>
            <a:pPr algn="r">
              <a:buNone/>
            </a:pPr>
            <a:r>
              <a:rPr lang="fa-IR" sz="2400" b="1" dirty="0" smtClean="0"/>
              <a:t>1- معرفی کالا یا خدمات </a:t>
            </a:r>
          </a:p>
          <a:p>
            <a:pPr algn="r">
              <a:buNone/>
            </a:pPr>
            <a:r>
              <a:rPr lang="fa-IR" sz="2400" b="1" dirty="0" smtClean="0"/>
              <a:t>2- ظرفیت اسمی یا نامی شرکت </a:t>
            </a:r>
          </a:p>
          <a:p>
            <a:pPr algn="r">
              <a:buNone/>
            </a:pPr>
            <a:r>
              <a:rPr lang="fa-IR" sz="2400" b="1" dirty="0" smtClean="0"/>
              <a:t>3- ظرفیت فروش کالا یا خدمات طی سال بودجه و تعیین ظرفیت بلا استفاده </a:t>
            </a:r>
          </a:p>
          <a:p>
            <a:pPr algn="r">
              <a:buNone/>
            </a:pPr>
            <a:r>
              <a:rPr lang="fa-IR" sz="2400" b="1" dirty="0" smtClean="0"/>
              <a:t>4- تعیین مقادیر فروش طی سال بودجه به تفکیک در دوره های زمانی ( چهار دوره سه ماهه یا دوازده دوره ماهیانه ) </a:t>
            </a:r>
          </a:p>
          <a:p>
            <a:pPr algn="r">
              <a:buNone/>
            </a:pPr>
            <a:r>
              <a:rPr lang="fa-IR" sz="2400" b="1" dirty="0" smtClean="0"/>
              <a:t>5- تعیین قیمت فروش در هر دوره ماهیانه یا فصلی </a:t>
            </a:r>
          </a:p>
          <a:p>
            <a:pPr algn="r">
              <a:buNone/>
            </a:pPr>
            <a:r>
              <a:rPr lang="fa-IR" sz="2400" b="1" dirty="0" smtClean="0"/>
              <a:t>6- براورد فروش ماهیانه یا فصلی </a:t>
            </a:r>
          </a:p>
          <a:p>
            <a:pPr algn="r">
              <a:buNone/>
            </a:pPr>
            <a:r>
              <a:rPr lang="fa-IR" sz="2400" b="1" dirty="0" smtClean="0"/>
              <a:t>7- تعیین سیاست های فروش ( نقد و نسیه ) </a:t>
            </a:r>
          </a:p>
          <a:p>
            <a:pPr algn="r">
              <a:buNone/>
            </a:pPr>
            <a:r>
              <a:rPr lang="fa-IR" sz="2400" b="1" dirty="0" smtClean="0"/>
              <a:t>8- تعیین تخفیفات و جوایز در طی سال بودجه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fa-IR" dirty="0" smtClean="0"/>
          </a:p>
          <a:p>
            <a:endParaRPr lang="en-US" dirty="0"/>
          </a:p>
        </p:txBody>
      </p:sp>
      <p:sp>
        <p:nvSpPr>
          <p:cNvPr id="4" name="Title 1"/>
          <p:cNvSpPr txBox="1">
            <a:spLocks noGrp="1"/>
          </p:cNvSpPr>
          <p:nvPr>
            <p:ph type="title"/>
          </p:nvPr>
        </p:nvSpPr>
        <p:spPr>
          <a:prstGeom prst="rect">
            <a:avLst/>
          </a:prstGeom>
          <a:solidFill>
            <a:srgbClr val="00FF99"/>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   مقدارتولید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graphicFrame>
        <p:nvGraphicFramePr>
          <p:cNvPr id="5" name="Table 4"/>
          <p:cNvGraphicFramePr>
            <a:graphicFrameLocks noGrp="1"/>
          </p:cNvGraphicFramePr>
          <p:nvPr/>
        </p:nvGraphicFramePr>
        <p:xfrm>
          <a:off x="428562" y="1571612"/>
          <a:ext cx="8501154" cy="4000528"/>
        </p:xfrm>
        <a:graphic>
          <a:graphicData uri="http://schemas.openxmlformats.org/drawingml/2006/table">
            <a:tbl>
              <a:tblPr firstRow="1" bandRow="1">
                <a:tableStyleId>{1E171933-4619-4E11-9A3F-F7608DF75F80}</a:tableStyleId>
              </a:tblPr>
              <a:tblGrid>
                <a:gridCol w="1416859"/>
                <a:gridCol w="1416859"/>
                <a:gridCol w="1416859"/>
                <a:gridCol w="1416859"/>
                <a:gridCol w="1416859"/>
                <a:gridCol w="1416859"/>
              </a:tblGrid>
              <a:tr h="668456">
                <a:tc>
                  <a:txBody>
                    <a:bodyPr/>
                    <a:lstStyle/>
                    <a:p>
                      <a:pPr algn="ctr"/>
                      <a:r>
                        <a:rPr lang="fa-IR" sz="1800" dirty="0" smtClean="0">
                          <a:solidFill>
                            <a:schemeClr val="tx1"/>
                          </a:solidFill>
                        </a:rPr>
                        <a:t>جمع سال بودجه </a:t>
                      </a:r>
                      <a:endParaRPr lang="en-US" sz="1800" b="1" dirty="0">
                        <a:solidFill>
                          <a:schemeClr val="tx1"/>
                        </a:solidFill>
                      </a:endParaRPr>
                    </a:p>
                  </a:txBody>
                  <a:tcPr>
                    <a:solidFill>
                      <a:srgbClr val="FFFFCC"/>
                    </a:solidFill>
                  </a:tcPr>
                </a:tc>
                <a:tc>
                  <a:txBody>
                    <a:bodyPr/>
                    <a:lstStyle/>
                    <a:p>
                      <a:pPr algn="ctr"/>
                      <a:r>
                        <a:rPr lang="fa-IR" sz="1800" dirty="0" smtClean="0">
                          <a:solidFill>
                            <a:schemeClr val="tx1"/>
                          </a:solidFill>
                        </a:rPr>
                        <a:t>سه ماهه چهارم سال </a:t>
                      </a:r>
                      <a:endParaRPr lang="en-US" sz="1800" b="1" dirty="0">
                        <a:solidFill>
                          <a:schemeClr val="tx1"/>
                        </a:solidFill>
                      </a:endParaRPr>
                    </a:p>
                  </a:txBody>
                  <a:tcPr>
                    <a:solidFill>
                      <a:srgbClr val="FFFFCC"/>
                    </a:solidFill>
                  </a:tcPr>
                </a:tc>
                <a:tc>
                  <a:txBody>
                    <a:bodyPr/>
                    <a:lstStyle/>
                    <a:p>
                      <a:pPr algn="ctr"/>
                      <a:r>
                        <a:rPr lang="fa-IR" sz="1800" dirty="0" smtClean="0">
                          <a:solidFill>
                            <a:schemeClr val="tx1"/>
                          </a:solidFill>
                        </a:rPr>
                        <a:t>سه ماهه سوم سال </a:t>
                      </a:r>
                      <a:endParaRPr lang="en-US" sz="1800" b="1" dirty="0">
                        <a:solidFill>
                          <a:schemeClr val="tx1"/>
                        </a:solidFill>
                      </a:endParaRPr>
                    </a:p>
                  </a:txBody>
                  <a:tcPr>
                    <a:solidFill>
                      <a:srgbClr val="FFFFCC"/>
                    </a:solidFill>
                  </a:tcPr>
                </a:tc>
                <a:tc>
                  <a:txBody>
                    <a:bodyPr/>
                    <a:lstStyle/>
                    <a:p>
                      <a:pPr algn="ctr"/>
                      <a:r>
                        <a:rPr lang="fa-IR" sz="1800" dirty="0" smtClean="0">
                          <a:solidFill>
                            <a:schemeClr val="tx1"/>
                          </a:solidFill>
                        </a:rPr>
                        <a:t>سه ماهه دوم سال </a:t>
                      </a:r>
                      <a:endParaRPr lang="en-US" sz="1800" b="1" dirty="0">
                        <a:solidFill>
                          <a:schemeClr val="tx1"/>
                        </a:solidFill>
                      </a:endParaRPr>
                    </a:p>
                  </a:txBody>
                  <a:tcPr>
                    <a:solidFill>
                      <a:srgbClr val="FFFFCC"/>
                    </a:solidFill>
                  </a:tcPr>
                </a:tc>
                <a:tc>
                  <a:txBody>
                    <a:bodyPr/>
                    <a:lstStyle/>
                    <a:p>
                      <a:pPr algn="ctr"/>
                      <a:r>
                        <a:rPr lang="fa-IR" sz="1800" dirty="0" smtClean="0">
                          <a:solidFill>
                            <a:schemeClr val="tx1"/>
                          </a:solidFill>
                        </a:rPr>
                        <a:t> سه ماهه اول سال </a:t>
                      </a:r>
                      <a:endParaRPr lang="en-US" sz="1800" b="1" dirty="0">
                        <a:solidFill>
                          <a:schemeClr val="tx1"/>
                        </a:solidFill>
                      </a:endParaRPr>
                    </a:p>
                  </a:txBody>
                  <a:tcPr>
                    <a:solidFill>
                      <a:srgbClr val="FFFFCC"/>
                    </a:solidFill>
                  </a:tcPr>
                </a:tc>
                <a:tc>
                  <a:txBody>
                    <a:bodyPr/>
                    <a:lstStyle/>
                    <a:p>
                      <a:pPr algn="ctr"/>
                      <a:r>
                        <a:rPr lang="fa-IR" sz="1800" dirty="0" smtClean="0">
                          <a:solidFill>
                            <a:schemeClr val="tx1"/>
                          </a:solidFill>
                        </a:rPr>
                        <a:t>گردش عملیات </a:t>
                      </a:r>
                    </a:p>
                    <a:p>
                      <a:pPr algn="ctr"/>
                      <a:endParaRPr lang="en-US" sz="1800" b="1" dirty="0">
                        <a:solidFill>
                          <a:schemeClr val="tx1"/>
                        </a:solidFill>
                      </a:endParaRPr>
                    </a:p>
                  </a:txBody>
                  <a:tcPr>
                    <a:solidFill>
                      <a:srgbClr val="FFFFCC"/>
                    </a:solidFill>
                  </a:tcPr>
                </a:tc>
              </a:tr>
              <a:tr h="806593">
                <a:tc>
                  <a:txBody>
                    <a:bodyPr/>
                    <a:lstStyle/>
                    <a:p>
                      <a:pPr algn="ctr"/>
                      <a:endParaRPr lang="en-US" sz="1600" b="1"/>
                    </a:p>
                  </a:txBody>
                  <a:tcPr/>
                </a:tc>
                <a:tc>
                  <a:txBody>
                    <a:bodyPr/>
                    <a:lstStyle/>
                    <a:p>
                      <a:pPr algn="ctr"/>
                      <a:endParaRPr lang="en-US" sz="1600" b="1"/>
                    </a:p>
                  </a:txBody>
                  <a:tcPr/>
                </a:tc>
                <a:tc>
                  <a:txBody>
                    <a:bodyPr/>
                    <a:lstStyle/>
                    <a:p>
                      <a:pPr algn="ctr"/>
                      <a:endParaRPr lang="en-US" sz="1600" b="1"/>
                    </a:p>
                  </a:txBody>
                  <a:tcPr/>
                </a:tc>
                <a:tc>
                  <a:txBody>
                    <a:bodyPr/>
                    <a:lstStyle/>
                    <a:p>
                      <a:pPr algn="ctr"/>
                      <a:endParaRPr lang="en-US" sz="1600" b="1"/>
                    </a:p>
                  </a:txBody>
                  <a:tcPr/>
                </a:tc>
                <a:tc>
                  <a:txBody>
                    <a:bodyPr/>
                    <a:lstStyle/>
                    <a:p>
                      <a:pPr algn="ctr"/>
                      <a:endParaRPr lang="en-US" sz="1600" b="1" dirty="0"/>
                    </a:p>
                  </a:txBody>
                  <a:tcPr/>
                </a:tc>
                <a:tc>
                  <a:txBody>
                    <a:bodyPr/>
                    <a:lstStyle/>
                    <a:p>
                      <a:pPr algn="ctr"/>
                      <a:r>
                        <a:rPr lang="fa-IR" sz="1600" dirty="0" smtClean="0"/>
                        <a:t>مقدار موجودی</a:t>
                      </a:r>
                      <a:r>
                        <a:rPr lang="fa-IR" sz="1600" baseline="0" dirty="0" smtClean="0"/>
                        <a:t> کالا اول سال </a:t>
                      </a:r>
                      <a:endParaRPr lang="en-US" sz="1600" b="1" dirty="0"/>
                    </a:p>
                  </a:txBody>
                  <a:tcPr/>
                </a:tc>
              </a:tr>
              <a:tr h="859443">
                <a:tc>
                  <a:txBody>
                    <a:bodyPr/>
                    <a:lstStyle/>
                    <a:p>
                      <a:pPr algn="ctr"/>
                      <a:endParaRPr lang="en-US" sz="1600" b="1"/>
                    </a:p>
                  </a:txBody>
                  <a:tcPr/>
                </a:tc>
                <a:tc>
                  <a:txBody>
                    <a:bodyPr/>
                    <a:lstStyle/>
                    <a:p>
                      <a:pPr algn="ctr"/>
                      <a:endParaRPr lang="en-US" sz="1600" b="1" dirty="0"/>
                    </a:p>
                  </a:txBody>
                  <a:tcPr/>
                </a:tc>
                <a:tc>
                  <a:txBody>
                    <a:bodyPr/>
                    <a:lstStyle/>
                    <a:p>
                      <a:pPr algn="ctr"/>
                      <a:endParaRPr lang="en-US" sz="1600" b="1" dirty="0"/>
                    </a:p>
                  </a:txBody>
                  <a:tcPr/>
                </a:tc>
                <a:tc>
                  <a:txBody>
                    <a:bodyPr/>
                    <a:lstStyle/>
                    <a:p>
                      <a:pPr algn="ctr"/>
                      <a:endParaRPr lang="en-US" sz="1600" b="1" dirty="0"/>
                    </a:p>
                  </a:txBody>
                  <a:tcPr/>
                </a:tc>
                <a:tc>
                  <a:txBody>
                    <a:bodyPr/>
                    <a:lstStyle/>
                    <a:p>
                      <a:pPr algn="ctr"/>
                      <a:endParaRPr lang="en-US" sz="1600" b="1"/>
                    </a:p>
                  </a:txBody>
                  <a:tcPr/>
                </a:tc>
                <a:tc>
                  <a:txBody>
                    <a:bodyPr/>
                    <a:lstStyle/>
                    <a:p>
                      <a:pPr algn="ctr"/>
                      <a:r>
                        <a:rPr lang="fa-IR" sz="1600" dirty="0" smtClean="0"/>
                        <a:t>تولید / خرید کالای ساخته شده طی سال </a:t>
                      </a:r>
                      <a:endParaRPr lang="en-US" sz="1600" b="1" dirty="0"/>
                    </a:p>
                  </a:txBody>
                  <a:tcPr/>
                </a:tc>
              </a:tr>
              <a:tr h="806593">
                <a:tc>
                  <a:txBody>
                    <a:bodyPr/>
                    <a:lstStyle/>
                    <a:p>
                      <a:pPr algn="ctr"/>
                      <a:endParaRPr lang="en-US" sz="1600" b="1"/>
                    </a:p>
                  </a:txBody>
                  <a:tcPr/>
                </a:tc>
                <a:tc>
                  <a:txBody>
                    <a:bodyPr/>
                    <a:lstStyle/>
                    <a:p>
                      <a:pPr algn="ctr"/>
                      <a:endParaRPr lang="en-US" sz="1600" b="1"/>
                    </a:p>
                  </a:txBody>
                  <a:tcPr/>
                </a:tc>
                <a:tc>
                  <a:txBody>
                    <a:bodyPr/>
                    <a:lstStyle/>
                    <a:p>
                      <a:pPr algn="ctr"/>
                      <a:endParaRPr lang="en-US" sz="1600" b="1"/>
                    </a:p>
                  </a:txBody>
                  <a:tcPr/>
                </a:tc>
                <a:tc>
                  <a:txBody>
                    <a:bodyPr/>
                    <a:lstStyle/>
                    <a:p>
                      <a:pPr algn="ctr"/>
                      <a:endParaRPr lang="en-US" sz="1600" b="1"/>
                    </a:p>
                  </a:txBody>
                  <a:tcPr/>
                </a:tc>
                <a:tc>
                  <a:txBody>
                    <a:bodyPr/>
                    <a:lstStyle/>
                    <a:p>
                      <a:pPr algn="ctr"/>
                      <a:endParaRPr lang="en-US" sz="1600" b="1"/>
                    </a:p>
                  </a:txBody>
                  <a:tcPr/>
                </a:tc>
                <a:tc>
                  <a:txBody>
                    <a:bodyPr/>
                    <a:lstStyle/>
                    <a:p>
                      <a:pPr algn="ctr"/>
                      <a:r>
                        <a:rPr lang="fa-IR" sz="1600" dirty="0" smtClean="0"/>
                        <a:t>کالای اماده عرضه به مشتریان </a:t>
                      </a:r>
                      <a:endParaRPr lang="en-US" sz="1600" b="1" dirty="0"/>
                    </a:p>
                  </a:txBody>
                  <a:tcPr/>
                </a:tc>
              </a:tr>
              <a:tr h="859443">
                <a:tc>
                  <a:txBody>
                    <a:bodyPr/>
                    <a:lstStyle/>
                    <a:p>
                      <a:pPr algn="ctr"/>
                      <a:endParaRPr lang="en-US" sz="1600" b="1"/>
                    </a:p>
                  </a:txBody>
                  <a:tcPr/>
                </a:tc>
                <a:tc>
                  <a:txBody>
                    <a:bodyPr/>
                    <a:lstStyle/>
                    <a:p>
                      <a:pPr algn="ctr"/>
                      <a:endParaRPr lang="en-US" sz="1600" b="1"/>
                    </a:p>
                  </a:txBody>
                  <a:tcPr/>
                </a:tc>
                <a:tc>
                  <a:txBody>
                    <a:bodyPr/>
                    <a:lstStyle/>
                    <a:p>
                      <a:pPr algn="ctr"/>
                      <a:endParaRPr lang="en-US" sz="1600" b="1" dirty="0"/>
                    </a:p>
                  </a:txBody>
                  <a:tcPr/>
                </a:tc>
                <a:tc>
                  <a:txBody>
                    <a:bodyPr/>
                    <a:lstStyle/>
                    <a:p>
                      <a:pPr algn="ctr"/>
                      <a:endParaRPr lang="en-US" sz="1600" b="1"/>
                    </a:p>
                  </a:txBody>
                  <a:tcPr/>
                </a:tc>
                <a:tc>
                  <a:txBody>
                    <a:bodyPr/>
                    <a:lstStyle/>
                    <a:p>
                      <a:pPr algn="ctr"/>
                      <a:endParaRPr lang="en-US" sz="1600" b="1" dirty="0"/>
                    </a:p>
                  </a:txBody>
                  <a:tcPr/>
                </a:tc>
                <a:tc>
                  <a:txBody>
                    <a:bodyPr/>
                    <a:lstStyle/>
                    <a:p>
                      <a:pPr algn="ctr"/>
                      <a:r>
                        <a:rPr lang="fa-IR" sz="1600" dirty="0" smtClean="0"/>
                        <a:t>مقدار</a:t>
                      </a:r>
                      <a:r>
                        <a:rPr lang="fa-IR" sz="1600" baseline="0" dirty="0" smtClean="0"/>
                        <a:t> فروش </a:t>
                      </a:r>
                    </a:p>
                    <a:p>
                      <a:pPr algn="ctr"/>
                      <a:endParaRPr lang="fa-IR" sz="1600" dirty="0" smtClean="0"/>
                    </a:p>
                    <a:p>
                      <a:pPr algn="ctr"/>
                      <a:endParaRPr lang="en-US" sz="1600" b="1" dirty="0"/>
                    </a:p>
                  </a:txBody>
                  <a:tcPr/>
                </a:tc>
              </a:tr>
            </a:tbl>
          </a:graphicData>
        </a:graphic>
      </p:graphicFrame>
      <p:graphicFrame>
        <p:nvGraphicFramePr>
          <p:cNvPr id="6" name="Table 5"/>
          <p:cNvGraphicFramePr>
            <a:graphicFrameLocks noGrp="1"/>
          </p:cNvGraphicFramePr>
          <p:nvPr/>
        </p:nvGraphicFramePr>
        <p:xfrm>
          <a:off x="357156" y="5786454"/>
          <a:ext cx="8644000" cy="785818"/>
        </p:xfrm>
        <a:graphic>
          <a:graphicData uri="http://schemas.openxmlformats.org/drawingml/2006/table">
            <a:tbl>
              <a:tblPr firstRow="1" bandRow="1">
                <a:tableStyleId>{5C22544A-7EE6-4342-B048-85BDC9FD1C3A}</a:tableStyleId>
              </a:tblPr>
              <a:tblGrid>
                <a:gridCol w="1335259"/>
                <a:gridCol w="1475810"/>
                <a:gridCol w="1475213"/>
                <a:gridCol w="1428760"/>
                <a:gridCol w="1500198"/>
                <a:gridCol w="1428760"/>
              </a:tblGrid>
              <a:tr h="785818">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r>
                        <a:rPr lang="fa-IR" dirty="0" smtClean="0"/>
                        <a:t>موجودی کالا اخر دوره    </a:t>
                      </a:r>
                      <a:endParaRPr lang="en-US"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1"/>
          <a:ext cx="8258204" cy="5114089"/>
        </p:xfrm>
        <a:graphic>
          <a:graphicData uri="http://schemas.openxmlformats.org/drawingml/2006/table">
            <a:tbl>
              <a:tblPr firstRow="1" bandRow="1">
                <a:tableStyleId>{5C22544A-7EE6-4342-B048-85BDC9FD1C3A}</a:tableStyleId>
              </a:tblPr>
              <a:tblGrid>
                <a:gridCol w="1371600"/>
                <a:gridCol w="1385878"/>
                <a:gridCol w="1357322"/>
                <a:gridCol w="1371600"/>
                <a:gridCol w="1371600"/>
                <a:gridCol w="1400204"/>
              </a:tblGrid>
              <a:tr h="633529">
                <a:tc>
                  <a:txBody>
                    <a:bodyPr/>
                    <a:lstStyle/>
                    <a:p>
                      <a:pPr algn="ctr"/>
                      <a:r>
                        <a:rPr lang="fa-IR" sz="1800" dirty="0" smtClean="0">
                          <a:solidFill>
                            <a:schemeClr val="tx1"/>
                          </a:solidFill>
                        </a:rPr>
                        <a:t>جمع سال بودجه </a:t>
                      </a:r>
                      <a:endParaRPr lang="en-US" sz="1800" b="1" dirty="0">
                        <a:solidFill>
                          <a:schemeClr val="tx1"/>
                        </a:solidFill>
                      </a:endParaRPr>
                    </a:p>
                  </a:txBody>
                  <a:tcPr/>
                </a:tc>
                <a:tc>
                  <a:txBody>
                    <a:bodyPr/>
                    <a:lstStyle/>
                    <a:p>
                      <a:pPr algn="ctr"/>
                      <a:r>
                        <a:rPr lang="fa-IR" sz="1800" dirty="0" smtClean="0">
                          <a:solidFill>
                            <a:schemeClr val="tx1"/>
                          </a:solidFill>
                        </a:rPr>
                        <a:t>سه ماهه چهارم سال </a:t>
                      </a:r>
                      <a:endParaRPr lang="en-US" sz="1800" b="1" dirty="0">
                        <a:solidFill>
                          <a:schemeClr val="tx1"/>
                        </a:solidFill>
                      </a:endParaRPr>
                    </a:p>
                  </a:txBody>
                  <a:tcPr/>
                </a:tc>
                <a:tc>
                  <a:txBody>
                    <a:bodyPr/>
                    <a:lstStyle/>
                    <a:p>
                      <a:pPr algn="ctr"/>
                      <a:r>
                        <a:rPr lang="fa-IR" sz="1800" dirty="0" smtClean="0">
                          <a:solidFill>
                            <a:schemeClr val="tx1"/>
                          </a:solidFill>
                        </a:rPr>
                        <a:t>سه ماهه سوم سال </a:t>
                      </a:r>
                      <a:endParaRPr lang="en-US" sz="1800" b="1" dirty="0">
                        <a:solidFill>
                          <a:schemeClr val="tx1"/>
                        </a:solidFill>
                      </a:endParaRPr>
                    </a:p>
                  </a:txBody>
                  <a:tcPr/>
                </a:tc>
                <a:tc>
                  <a:txBody>
                    <a:bodyPr/>
                    <a:lstStyle/>
                    <a:p>
                      <a:pPr algn="ctr"/>
                      <a:r>
                        <a:rPr lang="fa-IR" sz="1800" dirty="0" smtClean="0">
                          <a:solidFill>
                            <a:schemeClr val="tx1"/>
                          </a:solidFill>
                        </a:rPr>
                        <a:t>سه ماهه دوم سال </a:t>
                      </a:r>
                      <a:endParaRPr lang="en-US" sz="1800" b="1" dirty="0">
                        <a:solidFill>
                          <a:schemeClr val="tx1"/>
                        </a:solidFill>
                      </a:endParaRPr>
                    </a:p>
                  </a:txBody>
                  <a:tcPr/>
                </a:tc>
                <a:tc>
                  <a:txBody>
                    <a:bodyPr/>
                    <a:lstStyle/>
                    <a:p>
                      <a:pPr algn="ctr"/>
                      <a:r>
                        <a:rPr lang="fa-IR" sz="1800" dirty="0" smtClean="0">
                          <a:solidFill>
                            <a:schemeClr val="tx1"/>
                          </a:solidFill>
                        </a:rPr>
                        <a:t> سه ماهه اول سال </a:t>
                      </a:r>
                      <a:endParaRPr lang="en-US" sz="1800" b="1" dirty="0">
                        <a:solidFill>
                          <a:schemeClr val="tx1"/>
                        </a:solidFill>
                      </a:endParaRPr>
                    </a:p>
                  </a:txBody>
                  <a:tcPr/>
                </a:tc>
                <a:tc>
                  <a:txBody>
                    <a:bodyPr/>
                    <a:lstStyle/>
                    <a:p>
                      <a:pPr algn="ctr"/>
                      <a:r>
                        <a:rPr lang="fa-IR" sz="1800" dirty="0" smtClean="0">
                          <a:solidFill>
                            <a:schemeClr val="tx1"/>
                          </a:solidFill>
                        </a:rPr>
                        <a:t>گردش عملیات </a:t>
                      </a:r>
                    </a:p>
                  </a:txBody>
                  <a:tcPr/>
                </a:tc>
              </a:tr>
              <a:tr h="633529">
                <a:tc>
                  <a:txBody>
                    <a:bodyPr/>
                    <a:lstStyle/>
                    <a:p>
                      <a:pPr algn="ctr"/>
                      <a:endParaRPr lang="fa-IR" sz="1800" dirty="0" smtClean="0"/>
                    </a:p>
                    <a:p>
                      <a:pPr algn="ctr"/>
                      <a:r>
                        <a:rPr lang="fa-IR" sz="1800" dirty="0" smtClean="0"/>
                        <a:t>500</a:t>
                      </a:r>
                      <a:endParaRPr lang="en-US" sz="1800" dirty="0"/>
                    </a:p>
                  </a:txBody>
                  <a:tcPr>
                    <a:solidFill>
                      <a:srgbClr val="92D050"/>
                    </a:solidFill>
                  </a:tcPr>
                </a:tc>
                <a:tc>
                  <a:txBody>
                    <a:bodyPr/>
                    <a:lstStyle/>
                    <a:p>
                      <a:pPr algn="ctr"/>
                      <a:r>
                        <a:rPr lang="fa-IR" sz="1800" dirty="0" smtClean="0"/>
                        <a:t>3000</a:t>
                      </a:r>
                      <a:endParaRPr lang="en-US" sz="1800" dirty="0"/>
                    </a:p>
                  </a:txBody>
                  <a:tcPr/>
                </a:tc>
                <a:tc>
                  <a:txBody>
                    <a:bodyPr/>
                    <a:lstStyle/>
                    <a:p>
                      <a:pPr algn="ctr"/>
                      <a:r>
                        <a:rPr lang="fa-IR" sz="1800" dirty="0" smtClean="0"/>
                        <a:t>2000</a:t>
                      </a:r>
                      <a:endParaRPr lang="en-US" sz="1800" dirty="0"/>
                    </a:p>
                  </a:txBody>
                  <a:tcPr/>
                </a:tc>
                <a:tc>
                  <a:txBody>
                    <a:bodyPr/>
                    <a:lstStyle/>
                    <a:p>
                      <a:pPr algn="ctr"/>
                      <a:r>
                        <a:rPr lang="fa-IR" sz="1800" b="1" dirty="0" smtClean="0">
                          <a:solidFill>
                            <a:srgbClr val="FF0000"/>
                          </a:solidFill>
                        </a:rPr>
                        <a:t>1500</a:t>
                      </a:r>
                      <a:r>
                        <a:rPr lang="fa-IR" sz="1800" b="1" baseline="0" dirty="0" smtClean="0">
                          <a:solidFill>
                            <a:srgbClr val="FF0000"/>
                          </a:solidFill>
                        </a:rPr>
                        <a:t>     </a:t>
                      </a:r>
                      <a:endParaRPr lang="en-US" sz="1800" b="1" dirty="0">
                        <a:solidFill>
                          <a:srgbClr val="FF0000"/>
                        </a:solidFill>
                      </a:endParaRPr>
                    </a:p>
                  </a:txBody>
                  <a:tcPr/>
                </a:tc>
                <a:tc>
                  <a:txBody>
                    <a:bodyPr/>
                    <a:lstStyle/>
                    <a:p>
                      <a:pPr algn="ctr"/>
                      <a:endParaRPr lang="fa-IR" sz="1800" dirty="0" smtClean="0"/>
                    </a:p>
                    <a:p>
                      <a:pPr algn="ctr"/>
                      <a:r>
                        <a:rPr lang="fa-IR" sz="1800" dirty="0" smtClean="0"/>
                        <a:t>   500        </a:t>
                      </a:r>
                    </a:p>
                    <a:p>
                      <a:pPr algn="ctr"/>
                      <a:endParaRPr lang="fa-IR" sz="1800" dirty="0" smtClean="0"/>
                    </a:p>
                  </a:txBody>
                  <a:tcPr>
                    <a:solidFill>
                      <a:srgbClr val="92D050"/>
                    </a:solidFill>
                  </a:tcPr>
                </a:tc>
                <a:tc>
                  <a:txBody>
                    <a:bodyPr/>
                    <a:lstStyle/>
                    <a:p>
                      <a:pPr algn="ctr"/>
                      <a:r>
                        <a:rPr lang="fa-IR" sz="1600" dirty="0" smtClean="0"/>
                        <a:t>مقدار موجودی</a:t>
                      </a:r>
                      <a:r>
                        <a:rPr lang="fa-IR" sz="1600" baseline="0" dirty="0" smtClean="0"/>
                        <a:t> کالا اول سال </a:t>
                      </a:r>
                      <a:endParaRPr lang="en-US" sz="1600" b="1" dirty="0"/>
                    </a:p>
                  </a:txBody>
                  <a:tcPr/>
                </a:tc>
              </a:tr>
              <a:tr h="723620">
                <a:tc>
                  <a:txBody>
                    <a:bodyPr/>
                    <a:lstStyle/>
                    <a:p>
                      <a:pPr algn="ctr"/>
                      <a:endParaRPr lang="fa-IR" sz="1800" dirty="0" smtClean="0"/>
                    </a:p>
                    <a:p>
                      <a:pPr algn="ctr"/>
                      <a:r>
                        <a:rPr lang="fa-IR" sz="1800" dirty="0" smtClean="0"/>
                        <a:t>42000</a:t>
                      </a:r>
                      <a:endParaRPr lang="en-US" sz="1800" dirty="0"/>
                    </a:p>
                  </a:txBody>
                  <a:tcPr/>
                </a:tc>
                <a:tc>
                  <a:txBody>
                    <a:bodyPr/>
                    <a:lstStyle/>
                    <a:p>
                      <a:pPr algn="ctr"/>
                      <a:r>
                        <a:rPr lang="fa-IR" sz="1800" dirty="0" smtClean="0"/>
                        <a:t>11000</a:t>
                      </a:r>
                      <a:endParaRPr lang="en-US" sz="1800" dirty="0"/>
                    </a:p>
                  </a:txBody>
                  <a:tcPr/>
                </a:tc>
                <a:tc>
                  <a:txBody>
                    <a:bodyPr/>
                    <a:lstStyle/>
                    <a:p>
                      <a:pPr algn="ctr"/>
                      <a:endParaRPr lang="fa-IR" sz="1800" dirty="0" smtClean="0"/>
                    </a:p>
                    <a:p>
                      <a:pPr algn="ctr"/>
                      <a:r>
                        <a:rPr lang="fa-IR" sz="1800" dirty="0" smtClean="0"/>
                        <a:t>11000</a:t>
                      </a:r>
                      <a:endParaRPr lang="en-US" sz="1800" dirty="0"/>
                    </a:p>
                  </a:txBody>
                  <a:tcPr/>
                </a:tc>
                <a:tc>
                  <a:txBody>
                    <a:bodyPr/>
                    <a:lstStyle/>
                    <a:p>
                      <a:pPr algn="ctr"/>
                      <a:endParaRPr lang="fa-IR" sz="1800" dirty="0" smtClean="0"/>
                    </a:p>
                    <a:p>
                      <a:pPr algn="ctr"/>
                      <a:r>
                        <a:rPr lang="fa-IR" sz="1800" dirty="0" smtClean="0"/>
                        <a:t>       10000</a:t>
                      </a:r>
                    </a:p>
                  </a:txBody>
                  <a:tcPr/>
                </a:tc>
                <a:tc>
                  <a:txBody>
                    <a:bodyPr/>
                    <a:lstStyle/>
                    <a:p>
                      <a:pPr algn="ctr"/>
                      <a:endParaRPr lang="fa-IR" sz="1800" dirty="0" smtClean="0"/>
                    </a:p>
                    <a:p>
                      <a:pPr algn="ctr"/>
                      <a:r>
                        <a:rPr lang="fa-IR" sz="1800" dirty="0" smtClean="0"/>
                        <a:t>    </a:t>
                      </a:r>
                      <a:r>
                        <a:rPr lang="fa-IR" sz="1800" baseline="0" dirty="0" smtClean="0"/>
                        <a:t>  10000   </a:t>
                      </a:r>
                      <a:endParaRPr lang="fa-IR" sz="1800" dirty="0" smtClean="0"/>
                    </a:p>
                  </a:txBody>
                  <a:tcPr/>
                </a:tc>
                <a:tc>
                  <a:txBody>
                    <a:bodyPr/>
                    <a:lstStyle/>
                    <a:p>
                      <a:pPr algn="ctr"/>
                      <a:r>
                        <a:rPr lang="fa-IR" sz="1600" dirty="0" smtClean="0"/>
                        <a:t>تولید / خرید کالای ساخته شده طی سال </a:t>
                      </a:r>
                      <a:endParaRPr lang="en-US" sz="1600" b="1" dirty="0"/>
                    </a:p>
                  </a:txBody>
                  <a:tcPr/>
                </a:tc>
              </a:tr>
              <a:tr h="723620">
                <a:tc>
                  <a:txBody>
                    <a:bodyPr/>
                    <a:lstStyle/>
                    <a:p>
                      <a:pPr algn="ctr"/>
                      <a:endParaRPr lang="fa-IR" sz="1800" dirty="0" smtClean="0"/>
                    </a:p>
                    <a:p>
                      <a:pPr algn="ctr"/>
                      <a:r>
                        <a:rPr lang="fa-IR" sz="1800" dirty="0" smtClean="0"/>
                        <a:t>42500</a:t>
                      </a:r>
                      <a:endParaRPr lang="en-US" sz="1800" dirty="0"/>
                    </a:p>
                  </a:txBody>
                  <a:tcPr/>
                </a:tc>
                <a:tc>
                  <a:txBody>
                    <a:bodyPr/>
                    <a:lstStyle/>
                    <a:p>
                      <a:pPr algn="ctr"/>
                      <a:endParaRPr lang="fa-IR" sz="1800" dirty="0" smtClean="0"/>
                    </a:p>
                    <a:p>
                      <a:pPr algn="ctr"/>
                      <a:r>
                        <a:rPr lang="fa-IR" sz="1800" dirty="0" smtClean="0"/>
                        <a:t>14000</a:t>
                      </a:r>
                      <a:endParaRPr lang="en-US" sz="1800" dirty="0"/>
                    </a:p>
                  </a:txBody>
                  <a:tcPr/>
                </a:tc>
                <a:tc>
                  <a:txBody>
                    <a:bodyPr/>
                    <a:lstStyle/>
                    <a:p>
                      <a:pPr algn="ctr"/>
                      <a:endParaRPr lang="fa-IR" sz="1800" dirty="0" smtClean="0"/>
                    </a:p>
                    <a:p>
                      <a:pPr algn="ctr"/>
                      <a:r>
                        <a:rPr lang="fa-IR" sz="1800" dirty="0" smtClean="0"/>
                        <a:t>13000</a:t>
                      </a:r>
                      <a:endParaRPr lang="en-US" sz="1800" dirty="0"/>
                    </a:p>
                  </a:txBody>
                  <a:tcPr/>
                </a:tc>
                <a:tc>
                  <a:txBody>
                    <a:bodyPr/>
                    <a:lstStyle/>
                    <a:p>
                      <a:pPr algn="ctr"/>
                      <a:endParaRPr lang="fa-IR" sz="1800" dirty="0" smtClean="0"/>
                    </a:p>
                    <a:p>
                      <a:pPr algn="ctr"/>
                      <a:r>
                        <a:rPr lang="fa-IR" sz="1800" dirty="0" smtClean="0"/>
                        <a:t>11500 </a:t>
                      </a:r>
                      <a:endParaRPr lang="en-US" sz="1800" dirty="0"/>
                    </a:p>
                  </a:txBody>
                  <a:tcPr/>
                </a:tc>
                <a:tc>
                  <a:txBody>
                    <a:bodyPr/>
                    <a:lstStyle/>
                    <a:p>
                      <a:pPr algn="ctr"/>
                      <a:endParaRPr lang="fa-IR" sz="1800" dirty="0" smtClean="0"/>
                    </a:p>
                    <a:p>
                      <a:pPr algn="ctr"/>
                      <a:r>
                        <a:rPr lang="fa-IR" sz="1800" dirty="0" smtClean="0"/>
                        <a:t>10500    </a:t>
                      </a:r>
                      <a:endParaRPr lang="en-US" sz="1800" dirty="0"/>
                    </a:p>
                  </a:txBody>
                  <a:tcPr/>
                </a:tc>
                <a:tc>
                  <a:txBody>
                    <a:bodyPr/>
                    <a:lstStyle/>
                    <a:p>
                      <a:pPr algn="ctr"/>
                      <a:r>
                        <a:rPr lang="fa-IR" sz="1600" dirty="0" smtClean="0"/>
                        <a:t>کالای اماده عرضه به مشتریان </a:t>
                      </a:r>
                      <a:endParaRPr lang="en-US" sz="1600" b="1" dirty="0"/>
                    </a:p>
                  </a:txBody>
                  <a:tcPr/>
                </a:tc>
              </a:tr>
              <a:tr h="633529">
                <a:tc>
                  <a:txBody>
                    <a:bodyPr/>
                    <a:lstStyle/>
                    <a:p>
                      <a:pPr algn="ctr"/>
                      <a:endParaRPr lang="fa-IR" sz="1800" dirty="0" smtClean="0"/>
                    </a:p>
                    <a:p>
                      <a:pPr algn="ctr"/>
                      <a:r>
                        <a:rPr lang="fa-IR" sz="1800" dirty="0" smtClean="0"/>
                        <a:t>40500</a:t>
                      </a:r>
                      <a:endParaRPr lang="en-US" sz="1800" dirty="0"/>
                    </a:p>
                  </a:txBody>
                  <a:tcPr/>
                </a:tc>
                <a:tc>
                  <a:txBody>
                    <a:bodyPr/>
                    <a:lstStyle/>
                    <a:p>
                      <a:pPr algn="ctr"/>
                      <a:endParaRPr lang="fa-IR" sz="1800" dirty="0" smtClean="0"/>
                    </a:p>
                    <a:p>
                      <a:pPr algn="ctr"/>
                      <a:r>
                        <a:rPr lang="fa-IR" sz="1800" dirty="0" smtClean="0"/>
                        <a:t>12000</a:t>
                      </a:r>
                      <a:endParaRPr lang="en-US" sz="1800" dirty="0"/>
                    </a:p>
                  </a:txBody>
                  <a:tcPr/>
                </a:tc>
                <a:tc>
                  <a:txBody>
                    <a:bodyPr/>
                    <a:lstStyle/>
                    <a:p>
                      <a:pPr algn="ctr"/>
                      <a:endParaRPr lang="fa-IR" sz="1800" dirty="0" smtClean="0"/>
                    </a:p>
                    <a:p>
                      <a:pPr algn="ctr"/>
                      <a:r>
                        <a:rPr lang="fa-IR" sz="1800" dirty="0" smtClean="0"/>
                        <a:t>10000</a:t>
                      </a:r>
                      <a:endParaRPr lang="en-US" sz="1800" dirty="0"/>
                    </a:p>
                  </a:txBody>
                  <a:tcPr/>
                </a:tc>
                <a:tc>
                  <a:txBody>
                    <a:bodyPr/>
                    <a:lstStyle/>
                    <a:p>
                      <a:pPr algn="ctr"/>
                      <a:endParaRPr lang="fa-IR" sz="1800" dirty="0" smtClean="0"/>
                    </a:p>
                    <a:p>
                      <a:pPr algn="ctr"/>
                      <a:r>
                        <a:rPr lang="fa-IR" sz="1800" dirty="0" smtClean="0"/>
                        <a:t>9500</a:t>
                      </a:r>
                    </a:p>
                  </a:txBody>
                  <a:tcPr/>
                </a:tc>
                <a:tc>
                  <a:txBody>
                    <a:bodyPr/>
                    <a:lstStyle/>
                    <a:p>
                      <a:pPr algn="ctr"/>
                      <a:r>
                        <a:rPr lang="fa-IR" sz="1800" dirty="0" smtClean="0"/>
                        <a:t> </a:t>
                      </a:r>
                    </a:p>
                    <a:p>
                      <a:pPr algn="ctr"/>
                      <a:r>
                        <a:rPr lang="fa-IR" sz="1800" baseline="0" dirty="0" smtClean="0"/>
                        <a:t>    9000      </a:t>
                      </a:r>
                      <a:endParaRPr lang="fa-IR" sz="1800" dirty="0" smtClean="0"/>
                    </a:p>
                  </a:txBody>
                  <a:tcPr/>
                </a:tc>
                <a:tc>
                  <a:txBody>
                    <a:bodyPr/>
                    <a:lstStyle/>
                    <a:p>
                      <a:pPr algn="ctr"/>
                      <a:r>
                        <a:rPr lang="fa-IR" sz="1600" dirty="0" smtClean="0"/>
                        <a:t>مقدار</a:t>
                      </a:r>
                      <a:r>
                        <a:rPr lang="fa-IR" sz="1600" baseline="0" dirty="0" smtClean="0"/>
                        <a:t> فروش </a:t>
                      </a:r>
                    </a:p>
                    <a:p>
                      <a:pPr algn="ctr"/>
                      <a:endParaRPr lang="fa-IR" sz="1600" dirty="0" smtClean="0"/>
                    </a:p>
                  </a:txBody>
                  <a:tcPr/>
                </a:tc>
              </a:tr>
              <a:tr h="633529">
                <a:tc>
                  <a:txBody>
                    <a:bodyPr/>
                    <a:lstStyle/>
                    <a:p>
                      <a:pPr algn="ctr"/>
                      <a:endParaRPr lang="fa-IR" sz="1800" dirty="0" smtClean="0"/>
                    </a:p>
                    <a:p>
                      <a:pPr algn="ctr"/>
                      <a:r>
                        <a:rPr lang="fa-IR" sz="1800" dirty="0" smtClean="0"/>
                        <a:t>2000</a:t>
                      </a:r>
                      <a:endParaRPr lang="en-US" sz="1800" dirty="0"/>
                    </a:p>
                  </a:txBody>
                  <a:tcPr>
                    <a:solidFill>
                      <a:srgbClr val="FFC000"/>
                    </a:solidFill>
                  </a:tcPr>
                </a:tc>
                <a:tc>
                  <a:txBody>
                    <a:bodyPr/>
                    <a:lstStyle/>
                    <a:p>
                      <a:pPr algn="ctr"/>
                      <a:endParaRPr lang="fa-IR" sz="1800" dirty="0" smtClean="0"/>
                    </a:p>
                    <a:p>
                      <a:pPr algn="ctr"/>
                      <a:r>
                        <a:rPr lang="fa-IR" sz="1800" dirty="0" smtClean="0"/>
                        <a:t>2000</a:t>
                      </a:r>
                      <a:endParaRPr lang="en-US" sz="1800" dirty="0"/>
                    </a:p>
                  </a:txBody>
                  <a:tcPr>
                    <a:solidFill>
                      <a:srgbClr val="FFC000"/>
                    </a:solidFill>
                  </a:tcPr>
                </a:tc>
                <a:tc>
                  <a:txBody>
                    <a:bodyPr/>
                    <a:lstStyle/>
                    <a:p>
                      <a:pPr algn="ctr"/>
                      <a:endParaRPr lang="fa-IR" sz="1800" dirty="0" smtClean="0"/>
                    </a:p>
                    <a:p>
                      <a:pPr algn="ctr"/>
                      <a:r>
                        <a:rPr lang="fa-IR" sz="1800" dirty="0" smtClean="0"/>
                        <a:t>3000</a:t>
                      </a:r>
                      <a:endParaRPr lang="en-US" sz="1800" dirty="0"/>
                    </a:p>
                  </a:txBody>
                  <a:tcPr/>
                </a:tc>
                <a:tc>
                  <a:txBody>
                    <a:bodyPr/>
                    <a:lstStyle/>
                    <a:p>
                      <a:pPr algn="ctr"/>
                      <a:endParaRPr lang="fa-IR" sz="1800" dirty="0" smtClean="0"/>
                    </a:p>
                    <a:p>
                      <a:pPr algn="ctr"/>
                      <a:r>
                        <a:rPr lang="fa-IR" sz="1800" dirty="0" smtClean="0">
                          <a:solidFill>
                            <a:srgbClr val="FF0000"/>
                          </a:solidFill>
                        </a:rPr>
                        <a:t>2000</a:t>
                      </a:r>
                      <a:endParaRPr lang="en-US" sz="1800" dirty="0">
                        <a:solidFill>
                          <a:srgbClr val="FF0000"/>
                        </a:solidFill>
                      </a:endParaRPr>
                    </a:p>
                  </a:txBody>
                  <a:tcPr/>
                </a:tc>
                <a:tc>
                  <a:txBody>
                    <a:bodyPr/>
                    <a:lstStyle/>
                    <a:p>
                      <a:pPr algn="ctr"/>
                      <a:r>
                        <a:rPr lang="fa-IR" sz="1800" dirty="0" smtClean="0"/>
                        <a:t>  </a:t>
                      </a:r>
                    </a:p>
                    <a:p>
                      <a:pPr algn="ctr"/>
                      <a:r>
                        <a:rPr lang="fa-IR" sz="1800" b="1" dirty="0" smtClean="0">
                          <a:solidFill>
                            <a:srgbClr val="FF0000"/>
                          </a:solidFill>
                        </a:rPr>
                        <a:t>1500 </a:t>
                      </a:r>
                      <a:r>
                        <a:rPr lang="fa-IR" sz="1800" dirty="0" smtClean="0"/>
                        <a:t>   </a:t>
                      </a:r>
                      <a:endParaRPr lang="en-US" sz="1800" dirty="0"/>
                    </a:p>
                  </a:txBody>
                  <a:tcPr/>
                </a:tc>
                <a:tc>
                  <a:txBody>
                    <a:bodyPr/>
                    <a:lstStyle/>
                    <a:p>
                      <a:r>
                        <a:rPr lang="fa-IR" dirty="0" smtClean="0"/>
                        <a:t>موجودی پایان دوره       </a:t>
                      </a:r>
                      <a:endParaRPr lang="en-US" dirty="0"/>
                    </a:p>
                  </a:txBody>
                  <a:tcPr/>
                </a:tc>
              </a:tr>
              <a:tr h="633529">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r>
            </a:tbl>
          </a:graphicData>
        </a:graphic>
      </p:graphicFrame>
      <p:sp>
        <p:nvSpPr>
          <p:cNvPr id="4" name="Title 1"/>
          <p:cNvSpPr txBox="1">
            <a:spLocks noGrp="1"/>
          </p:cNvSpPr>
          <p:nvPr>
            <p:ph type="title"/>
          </p:nvPr>
        </p:nvSpPr>
        <p:spPr>
          <a:prstGeom prst="rect">
            <a:avLst/>
          </a:prstGeom>
          <a:solidFill>
            <a:srgbClr val="00FF99"/>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   تولید</a:t>
            </a:r>
            <a:r>
              <a:rPr kumimoji="0" lang="fa-IR" sz="4400" b="1" i="0" u="none" strike="noStrike" kern="1200" normalizeH="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 مثال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cxnSp>
        <p:nvCxnSpPr>
          <p:cNvPr id="8" name="Straight Arrow Connector 7"/>
          <p:cNvCxnSpPr/>
          <p:nvPr/>
        </p:nvCxnSpPr>
        <p:spPr>
          <a:xfrm rot="16200000" flipV="1">
            <a:off x="4572000" y="3714752"/>
            <a:ext cx="2857520" cy="11430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1" name="Straight Arrow Connector 10"/>
          <p:cNvCxnSpPr/>
          <p:nvPr/>
        </p:nvCxnSpPr>
        <p:spPr>
          <a:xfrm rot="16200000" flipV="1">
            <a:off x="3036083" y="3750471"/>
            <a:ext cx="2857520" cy="107157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3" name="Straight Arrow Connector 12"/>
          <p:cNvCxnSpPr/>
          <p:nvPr/>
        </p:nvCxnSpPr>
        <p:spPr>
          <a:xfrm rot="16200000" flipV="1">
            <a:off x="1643042" y="3643314"/>
            <a:ext cx="2714644" cy="114300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endParaRPr lang="fa-IR" dirty="0" smtClean="0"/>
          </a:p>
          <a:p>
            <a:pPr algn="r">
              <a:buNone/>
            </a:pPr>
            <a:r>
              <a:rPr lang="fa-IR" b="1" i="1" u="sng" dirty="0" smtClean="0">
                <a:solidFill>
                  <a:srgbClr val="FF0000"/>
                </a:solidFill>
              </a:rPr>
              <a:t>تعریف بودجه </a:t>
            </a:r>
          </a:p>
          <a:p>
            <a:pPr algn="r">
              <a:buNone/>
            </a:pPr>
            <a:r>
              <a:rPr lang="fa-IR" sz="2400" b="1" i="1" dirty="0" smtClean="0"/>
              <a:t> فعالیت های آتی سازمان که با واحد پول ملی ارزیابی و اندازه گیری شود بودجه می نامند . در تعریف جامع بودجه داریم :</a:t>
            </a:r>
          </a:p>
          <a:p>
            <a:pPr algn="r">
              <a:buNone/>
            </a:pPr>
            <a:r>
              <a:rPr lang="fa-IR" sz="2400" b="1" i="1" dirty="0" smtClean="0">
                <a:solidFill>
                  <a:srgbClr val="002060"/>
                </a:solidFill>
              </a:rPr>
              <a:t>برنامه مالی حاوی اقلام پیش بینی شده درآمد و هزینه که به منظور کنترل عملیات اینده در یک دوره مالی یا برای یک فعالیت قبل از اغاز دوره یا </a:t>
            </a:r>
          </a:p>
          <a:p>
            <a:pPr algn="r">
              <a:buNone/>
            </a:pPr>
            <a:r>
              <a:rPr lang="fa-IR" sz="2400" b="1" i="1" dirty="0" smtClean="0">
                <a:solidFill>
                  <a:srgbClr val="002060"/>
                </a:solidFill>
              </a:rPr>
              <a:t>شروع فعالیت تهیه میشود اطلاق میگردد </a:t>
            </a:r>
            <a:r>
              <a:rPr lang="fa-IR" sz="2400" b="1" i="1" dirty="0" smtClean="0"/>
              <a:t>. </a:t>
            </a:r>
            <a:endParaRPr lang="en-US" sz="2400" b="1" i="1" dirty="0"/>
          </a:p>
        </p:txBody>
      </p:sp>
      <p:sp>
        <p:nvSpPr>
          <p:cNvPr id="4" name="Title 1"/>
          <p:cNvSpPr txBox="1">
            <a:spLocks noGrp="1"/>
          </p:cNvSpPr>
          <p:nvPr>
            <p:ph type="title"/>
          </p:nvPr>
        </p:nvSpPr>
        <p:spPr>
          <a:xfrm>
            <a:off x="457200" y="285728"/>
            <a:ext cx="8229600" cy="1131910"/>
          </a:xfrm>
          <a:prstGeom prst="rect">
            <a:avLst/>
          </a:prstGeom>
          <a:blipFill>
            <a:blip r:embed="rId3"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wipe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400" b="1" dirty="0" smtClean="0"/>
          </a:p>
          <a:p>
            <a:pPr algn="r">
              <a:buNone/>
            </a:pPr>
            <a:r>
              <a:rPr lang="fa-IR" sz="2400" b="1" dirty="0" smtClean="0"/>
              <a:t>در یک بازار رقابت کامل محوریت بودجه توسط واحد فروش تعیین میگردد . </a:t>
            </a:r>
          </a:p>
          <a:p>
            <a:pPr algn="r">
              <a:buNone/>
            </a:pPr>
            <a:r>
              <a:rPr lang="fa-IR" sz="2400" b="1" dirty="0" smtClean="0"/>
              <a:t>و تولید در مرحله بعد میباشد . لیکن برای دستیابی به مقادیر تولید داشتن اطلاعات زیر ضروری می باشد . </a:t>
            </a:r>
          </a:p>
          <a:p>
            <a:pPr algn="r">
              <a:buNone/>
            </a:pPr>
            <a:r>
              <a:rPr lang="fa-IR" sz="2400" b="1" dirty="0" smtClean="0"/>
              <a:t>1- مقادیر موجودی محصول ساخته شده ابتدای سال </a:t>
            </a:r>
          </a:p>
          <a:p>
            <a:pPr algn="r">
              <a:buNone/>
            </a:pPr>
            <a:r>
              <a:rPr lang="fa-IR" sz="2400" b="1" dirty="0" smtClean="0"/>
              <a:t>   </a:t>
            </a:r>
            <a:r>
              <a:rPr lang="fa-IR" sz="1400" b="1" dirty="0" smtClean="0">
                <a:solidFill>
                  <a:srgbClr val="FF0000"/>
                </a:solidFill>
              </a:rPr>
              <a:t>این اطلاعات توسط واحد مالی ارائه میگردد . </a:t>
            </a:r>
          </a:p>
          <a:p>
            <a:pPr algn="r">
              <a:buNone/>
            </a:pPr>
            <a:r>
              <a:rPr lang="fa-IR" sz="2400" b="1" dirty="0" smtClean="0"/>
              <a:t>2- برآورد موجودی کالا در پایان هر دوره ( موجودی احتیاطی – ذخیره ) </a:t>
            </a:r>
          </a:p>
          <a:p>
            <a:pPr algn="r">
              <a:buNone/>
            </a:pPr>
            <a:r>
              <a:rPr lang="fa-IR" sz="2400" b="1" dirty="0" smtClean="0"/>
              <a:t>    </a:t>
            </a:r>
            <a:r>
              <a:rPr lang="fa-IR" sz="1600" b="1" dirty="0" smtClean="0">
                <a:solidFill>
                  <a:srgbClr val="FF0000"/>
                </a:solidFill>
              </a:rPr>
              <a:t>این اطلاعات توسط واحد برنامه ریزی / فروش ارائه خواهد شد . </a:t>
            </a:r>
          </a:p>
          <a:p>
            <a:pPr algn="r">
              <a:buNone/>
            </a:pPr>
            <a:r>
              <a:rPr lang="fa-IR" sz="2400" b="1" dirty="0" smtClean="0"/>
              <a:t>3- بررسی امکانات تولید ( وضعیت ماشین آلات / نیروی انسانی / قطعات یدکی / سوخت و انرژی ( امکانات تامین برق / گاز و .. ) </a:t>
            </a:r>
          </a:p>
          <a:p>
            <a:pPr algn="r">
              <a:buNone/>
            </a:pPr>
            <a:endParaRPr lang="fa-IR" sz="2400" b="1" dirty="0" smtClean="0"/>
          </a:p>
        </p:txBody>
      </p:sp>
      <p:sp>
        <p:nvSpPr>
          <p:cNvPr id="4" name="Title 1"/>
          <p:cNvSpPr txBox="1">
            <a:spLocks noGrp="1"/>
          </p:cNvSpPr>
          <p:nvPr>
            <p:ph type="title"/>
          </p:nvPr>
        </p:nvSpPr>
        <p:spPr>
          <a:prstGeom prst="rect">
            <a:avLst/>
          </a:prstGeom>
          <a:solidFill>
            <a:srgbClr val="00FF99"/>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a:t>
            </a:r>
            <a:r>
              <a:rPr kumimoji="0" lang="fa-IR" sz="4400" b="1" i="0" u="none" strike="noStrike" kern="1200" normalizeH="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مفروضات تولید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blipFill>
            <a:blip r:embed="rId2" cstate="print"/>
            <a:tile tx="0" ty="0" sx="100000" sy="100000" flip="none" algn="tl"/>
          </a:blipFill>
        </p:spPr>
        <p:txBody>
          <a:bodyPr>
            <a:normAutofit/>
          </a:bodyPr>
          <a:lstStyle/>
          <a:p>
            <a:pPr algn="r"/>
            <a:endParaRPr lang="fa-IR" sz="2000" b="1" dirty="0" smtClean="0"/>
          </a:p>
          <a:p>
            <a:pPr algn="r"/>
            <a:r>
              <a:rPr lang="fa-IR" sz="2000" b="1" dirty="0" smtClean="0"/>
              <a:t>مواد اولیه و بسته بندی جزئ هزینه های متغیر محسوب میگردد و با تغییر مقدار تولید مقدار ان تغییر می یا بد . لذا چناچه مواداولیه و بسته بندی که در تولید کالای خاصی بکار میرود برای واحد محصول تعیین گردد و ارزش این مواد در احاد تولید ضرب شود </a:t>
            </a:r>
            <a:r>
              <a:rPr lang="fa-IR" sz="2000" b="1" dirty="0" smtClean="0">
                <a:solidFill>
                  <a:srgbClr val="FF0000"/>
                </a:solidFill>
              </a:rPr>
              <a:t>مصرف مواد اولیه و بسته بندی بدست می اید . </a:t>
            </a:r>
            <a:r>
              <a:rPr lang="fa-IR" sz="2000" b="1" dirty="0" smtClean="0"/>
              <a:t>لذا برای این منظور در سیستم های بودجه بندی نیاز به    خواهد بود . </a:t>
            </a:r>
            <a:r>
              <a:rPr lang="en-US" sz="2000" b="1" dirty="0" smtClean="0"/>
              <a:t>BOM</a:t>
            </a:r>
            <a:r>
              <a:rPr lang="fa-IR" sz="2000" b="1" dirty="0" smtClean="0"/>
              <a:t> فرم جدول</a:t>
            </a:r>
            <a:r>
              <a:rPr lang="fa-IR" sz="2000" b="1" dirty="0" smtClean="0">
                <a:solidFill>
                  <a:srgbClr val="FF0000"/>
                </a:solidFill>
              </a:rPr>
              <a:t> </a:t>
            </a:r>
            <a:endParaRPr lang="en-US" sz="2000" b="1" dirty="0"/>
          </a:p>
        </p:txBody>
      </p:sp>
      <p:sp>
        <p:nvSpPr>
          <p:cNvPr id="4" name="Title 1"/>
          <p:cNvSpPr txBox="1">
            <a:spLocks noGrp="1"/>
          </p:cNvSpPr>
          <p:nvPr>
            <p:ph type="title"/>
          </p:nvPr>
        </p:nvSpPr>
        <p:spPr>
          <a:prstGeom prst="rect">
            <a:avLst/>
          </a:prstGeom>
          <a:solidFill>
            <a:srgbClr val="99CCFF"/>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مواد اولیه و بسته بندی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endParaRPr lang="fa-IR" dirty="0" smtClean="0">
              <a:solidFill>
                <a:schemeClr val="accent4">
                  <a:lumMod val="50000"/>
                </a:schemeClr>
              </a:solidFill>
            </a:endParaRPr>
          </a:p>
          <a:p>
            <a:pPr algn="ctr">
              <a:buNone/>
            </a:pPr>
            <a:r>
              <a:rPr lang="fa-IR" dirty="0" smtClean="0">
                <a:solidFill>
                  <a:schemeClr val="accent4">
                    <a:lumMod val="50000"/>
                  </a:schemeClr>
                </a:solidFill>
              </a:rPr>
              <a:t>  </a:t>
            </a:r>
            <a:r>
              <a:rPr lang="en-US" dirty="0" smtClean="0">
                <a:solidFill>
                  <a:schemeClr val="accent4">
                    <a:lumMod val="50000"/>
                  </a:schemeClr>
                </a:solidFill>
              </a:rPr>
              <a:t>( BOM )</a:t>
            </a:r>
            <a:r>
              <a:rPr lang="en-US" u="sng" dirty="0" smtClean="0">
                <a:solidFill>
                  <a:srgbClr val="FF0000"/>
                </a:solidFill>
              </a:rPr>
              <a:t> BIL  OF MATERIALS</a:t>
            </a:r>
            <a:endParaRPr lang="fa-IR" u="sng" dirty="0" smtClean="0">
              <a:solidFill>
                <a:srgbClr val="FF0000"/>
              </a:solidFill>
            </a:endParaRPr>
          </a:p>
          <a:p>
            <a:pPr algn="r">
              <a:buNone/>
            </a:pPr>
            <a:r>
              <a:rPr lang="fa-IR" sz="2000" b="1" u="sng" dirty="0" smtClean="0"/>
              <a:t>صورت یا فهرستی که مواد و قطعات مورد لزوم برای انجام یک سفارش کار و یا محصولی مشخص همچنین مقادیر مورد نیاز از هر یک را معین کند . </a:t>
            </a:r>
          </a:p>
          <a:p>
            <a:pPr algn="r">
              <a:buNone/>
            </a:pPr>
            <a:r>
              <a:rPr lang="en-US" u="sng" dirty="0" smtClean="0">
                <a:solidFill>
                  <a:srgbClr val="FF0000"/>
                </a:solidFill>
              </a:rPr>
              <a:t>    </a:t>
            </a:r>
            <a:endParaRPr lang="en-US" u="sng" dirty="0">
              <a:solidFill>
                <a:srgbClr val="FF0000"/>
              </a:solidFill>
            </a:endParaRPr>
          </a:p>
        </p:txBody>
      </p:sp>
      <p:sp>
        <p:nvSpPr>
          <p:cNvPr id="4" name="Title 1"/>
          <p:cNvSpPr txBox="1">
            <a:spLocks noGrp="1"/>
          </p:cNvSpPr>
          <p:nvPr>
            <p:ph type="title"/>
          </p:nvPr>
        </p:nvSpPr>
        <p:spPr>
          <a:prstGeom prst="rect">
            <a:avLst/>
          </a:prstGeom>
          <a:solidFill>
            <a:srgbClr val="99CCFF"/>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 مواد اولیه و بسته بندی  </a:t>
            </a:r>
            <a:r>
              <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Budget- </a:t>
            </a:r>
            <a:r>
              <a:rPr kumimoji="0" lang="fa-IR"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rPr>
              <a:t>بودجه</a:t>
            </a:r>
            <a:endParaRPr kumimoji="0" lang="en-US" sz="4400" b="1" i="0" u="none" strike="noStrike" kern="1200" normalizeH="0" baseline="0" noProof="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mj-lt"/>
              <a:ea typeface="+mj-ea"/>
              <a:cs typeface="+mj-cs"/>
            </a:endParaRPr>
          </a:p>
        </p:txBody>
      </p:sp>
      <p:graphicFrame>
        <p:nvGraphicFramePr>
          <p:cNvPr id="5" name="Table 4"/>
          <p:cNvGraphicFramePr>
            <a:graphicFrameLocks noGrp="1"/>
          </p:cNvGraphicFramePr>
          <p:nvPr/>
        </p:nvGraphicFramePr>
        <p:xfrm>
          <a:off x="714345" y="3643315"/>
          <a:ext cx="7643867" cy="3003509"/>
        </p:xfrm>
        <a:graphic>
          <a:graphicData uri="http://schemas.openxmlformats.org/drawingml/2006/table">
            <a:tbl>
              <a:tblPr firstRow="1" bandRow="1">
                <a:tableStyleId>{21E4AEA4-8DFA-4A89-87EB-49C32662AFE0}</a:tableStyleId>
              </a:tblPr>
              <a:tblGrid>
                <a:gridCol w="1091981"/>
                <a:gridCol w="1091981"/>
                <a:gridCol w="1091981"/>
                <a:gridCol w="1091981"/>
                <a:gridCol w="1091981"/>
                <a:gridCol w="1091981"/>
                <a:gridCol w="1091981"/>
              </a:tblGrid>
              <a:tr h="681908">
                <a:tc>
                  <a:txBody>
                    <a:bodyPr/>
                    <a:lstStyle/>
                    <a:p>
                      <a:pPr algn="ctr"/>
                      <a:r>
                        <a:rPr lang="fa-IR" sz="1200" dirty="0" smtClean="0"/>
                        <a:t>مبلغ کل کالا </a:t>
                      </a:r>
                      <a:endParaRPr lang="en-US" sz="1200" dirty="0"/>
                    </a:p>
                  </a:txBody>
                  <a:tcPr/>
                </a:tc>
                <a:tc>
                  <a:txBody>
                    <a:bodyPr/>
                    <a:lstStyle/>
                    <a:p>
                      <a:pPr algn="ctr"/>
                      <a:r>
                        <a:rPr lang="fa-IR" sz="1200" dirty="0" smtClean="0"/>
                        <a:t>قیمت واحد کالا    </a:t>
                      </a:r>
                      <a:endParaRPr lang="en-US" sz="1200" dirty="0"/>
                    </a:p>
                  </a:txBody>
                  <a:tcPr/>
                </a:tc>
                <a:tc>
                  <a:txBody>
                    <a:bodyPr/>
                    <a:lstStyle/>
                    <a:p>
                      <a:pPr algn="ctr"/>
                      <a:r>
                        <a:rPr lang="fa-IR" sz="1200" dirty="0" smtClean="0"/>
                        <a:t>ضریب مصرف </a:t>
                      </a:r>
                      <a:endParaRPr lang="en-US" sz="1200" dirty="0"/>
                    </a:p>
                  </a:txBody>
                  <a:tcPr/>
                </a:tc>
                <a:tc>
                  <a:txBody>
                    <a:bodyPr/>
                    <a:lstStyle/>
                    <a:p>
                      <a:pPr algn="ctr"/>
                      <a:r>
                        <a:rPr lang="fa-IR" sz="1200" dirty="0" smtClean="0"/>
                        <a:t>واحد کالا  </a:t>
                      </a:r>
                      <a:endParaRPr lang="en-US" sz="1200" dirty="0"/>
                    </a:p>
                  </a:txBody>
                  <a:tcPr/>
                </a:tc>
                <a:tc>
                  <a:txBody>
                    <a:bodyPr/>
                    <a:lstStyle/>
                    <a:p>
                      <a:pPr algn="ctr"/>
                      <a:r>
                        <a:rPr lang="fa-IR" sz="1200" dirty="0" smtClean="0"/>
                        <a:t>مشخصات فنی</a:t>
                      </a:r>
                      <a:r>
                        <a:rPr lang="fa-IR" sz="1200" baseline="0" dirty="0" smtClean="0"/>
                        <a:t>  مواد اولیه    </a:t>
                      </a:r>
                      <a:endParaRPr lang="en-US" sz="1200" dirty="0"/>
                    </a:p>
                  </a:txBody>
                  <a:tcPr/>
                </a:tc>
                <a:tc>
                  <a:txBody>
                    <a:bodyPr/>
                    <a:lstStyle/>
                    <a:p>
                      <a:pPr algn="ctr"/>
                      <a:r>
                        <a:rPr lang="fa-IR" sz="1200" dirty="0" smtClean="0"/>
                        <a:t>نام مواد</a:t>
                      </a:r>
                      <a:r>
                        <a:rPr lang="fa-IR" sz="1200" baseline="0" dirty="0" smtClean="0"/>
                        <a:t> اولیه    </a:t>
                      </a:r>
                      <a:endParaRPr lang="en-US" sz="1200" dirty="0"/>
                    </a:p>
                  </a:txBody>
                  <a:tcPr/>
                </a:tc>
                <a:tc>
                  <a:txBody>
                    <a:bodyPr/>
                    <a:lstStyle/>
                    <a:p>
                      <a:pPr algn="ctr"/>
                      <a:r>
                        <a:rPr lang="fa-IR" sz="1200" dirty="0" smtClean="0">
                          <a:solidFill>
                            <a:schemeClr val="bg1"/>
                          </a:solidFill>
                        </a:rPr>
                        <a:t>ردیف</a:t>
                      </a:r>
                      <a:r>
                        <a:rPr lang="fa-IR" sz="1200" dirty="0" smtClean="0">
                          <a:solidFill>
                            <a:schemeClr val="tx1"/>
                          </a:solidFill>
                        </a:rPr>
                        <a:t>    </a:t>
                      </a:r>
                      <a:endParaRPr lang="en-US" sz="1200" dirty="0">
                        <a:solidFill>
                          <a:schemeClr val="tx1"/>
                        </a:solidFill>
                      </a:endParaRPr>
                    </a:p>
                  </a:txBody>
                  <a:tcPr/>
                </a:tc>
              </a:tr>
              <a:tr h="477336">
                <a:tc>
                  <a:txBody>
                    <a:bodyPr/>
                    <a:lstStyle/>
                    <a:p>
                      <a:r>
                        <a:rPr lang="fa-IR" sz="1200" dirty="0" smtClean="0"/>
                        <a:t>2700000</a:t>
                      </a:r>
                    </a:p>
                    <a:p>
                      <a:endParaRPr lang="en-US" sz="1200" dirty="0"/>
                    </a:p>
                  </a:txBody>
                  <a:tcPr/>
                </a:tc>
                <a:tc>
                  <a:txBody>
                    <a:bodyPr/>
                    <a:lstStyle/>
                    <a:p>
                      <a:r>
                        <a:rPr lang="fa-IR" sz="1200" dirty="0" smtClean="0"/>
                        <a:t>900000</a:t>
                      </a:r>
                      <a:endParaRPr lang="en-US" sz="1200" dirty="0"/>
                    </a:p>
                  </a:txBody>
                  <a:tcPr/>
                </a:tc>
                <a:tc>
                  <a:txBody>
                    <a:bodyPr/>
                    <a:lstStyle/>
                    <a:p>
                      <a:r>
                        <a:rPr lang="fa-IR" sz="1200" dirty="0" smtClean="0"/>
                        <a:t>3      </a:t>
                      </a:r>
                      <a:endParaRPr lang="en-US" sz="1200" dirty="0"/>
                    </a:p>
                  </a:txBody>
                  <a:tcPr/>
                </a:tc>
                <a:tc>
                  <a:txBody>
                    <a:bodyPr/>
                    <a:lstStyle/>
                    <a:p>
                      <a:r>
                        <a:rPr lang="fa-IR" sz="1200" dirty="0" smtClean="0"/>
                        <a:t>متر     </a:t>
                      </a:r>
                      <a:endParaRPr lang="en-US" sz="1200" dirty="0"/>
                    </a:p>
                  </a:txBody>
                  <a:tcPr/>
                </a:tc>
                <a:tc>
                  <a:txBody>
                    <a:bodyPr/>
                    <a:lstStyle/>
                    <a:p>
                      <a:r>
                        <a:rPr lang="fa-IR" sz="1200" dirty="0" smtClean="0"/>
                        <a:t>فاستونی   </a:t>
                      </a:r>
                      <a:endParaRPr lang="en-US" sz="1200" dirty="0"/>
                    </a:p>
                  </a:txBody>
                  <a:tcPr/>
                </a:tc>
                <a:tc>
                  <a:txBody>
                    <a:bodyPr/>
                    <a:lstStyle/>
                    <a:p>
                      <a:r>
                        <a:rPr lang="fa-IR" sz="1200" dirty="0" smtClean="0"/>
                        <a:t>پارچه     </a:t>
                      </a:r>
                      <a:endParaRPr lang="en-US" sz="1200" dirty="0"/>
                    </a:p>
                  </a:txBody>
                  <a:tcPr/>
                </a:tc>
                <a:tc>
                  <a:txBody>
                    <a:bodyPr/>
                    <a:lstStyle/>
                    <a:p>
                      <a:r>
                        <a:rPr lang="fa-IR" sz="1200" dirty="0" smtClean="0"/>
                        <a:t>      1</a:t>
                      </a:r>
                      <a:r>
                        <a:rPr lang="fa-IR" sz="1200" baseline="0" dirty="0" smtClean="0"/>
                        <a:t>       </a:t>
                      </a:r>
                    </a:p>
                  </a:txBody>
                  <a:tcPr/>
                </a:tc>
              </a:tr>
              <a:tr h="272763">
                <a:tc>
                  <a:txBody>
                    <a:bodyPr/>
                    <a:lstStyle/>
                    <a:p>
                      <a:r>
                        <a:rPr lang="fa-IR" sz="1200" dirty="0" smtClean="0"/>
                        <a:t>500000 </a:t>
                      </a:r>
                      <a:endParaRPr lang="en-US" sz="1200" dirty="0"/>
                    </a:p>
                  </a:txBody>
                  <a:tcPr/>
                </a:tc>
                <a:tc>
                  <a:txBody>
                    <a:bodyPr/>
                    <a:lstStyle/>
                    <a:p>
                      <a:r>
                        <a:rPr lang="fa-IR" sz="1200" dirty="0" smtClean="0"/>
                        <a:t>250000  </a:t>
                      </a:r>
                      <a:endParaRPr lang="en-US" sz="1200" dirty="0"/>
                    </a:p>
                  </a:txBody>
                  <a:tcPr/>
                </a:tc>
                <a:tc>
                  <a:txBody>
                    <a:bodyPr/>
                    <a:lstStyle/>
                    <a:p>
                      <a:r>
                        <a:rPr lang="fa-IR" sz="1200" dirty="0" smtClean="0"/>
                        <a:t>2      </a:t>
                      </a:r>
                      <a:endParaRPr lang="en-US" sz="1200" dirty="0"/>
                    </a:p>
                  </a:txBody>
                  <a:tcPr/>
                </a:tc>
                <a:tc>
                  <a:txBody>
                    <a:bodyPr/>
                    <a:lstStyle/>
                    <a:p>
                      <a:r>
                        <a:rPr lang="fa-IR" sz="1200" dirty="0" smtClean="0"/>
                        <a:t>متر      </a:t>
                      </a:r>
                      <a:endParaRPr lang="en-US" sz="1200" dirty="0"/>
                    </a:p>
                  </a:txBody>
                  <a:tcPr/>
                </a:tc>
                <a:tc>
                  <a:txBody>
                    <a:bodyPr/>
                    <a:lstStyle/>
                    <a:p>
                      <a:r>
                        <a:rPr lang="fa-IR" sz="1200" dirty="0" smtClean="0"/>
                        <a:t>    </a:t>
                      </a:r>
                      <a:endParaRPr lang="en-US" sz="1200" dirty="0"/>
                    </a:p>
                  </a:txBody>
                  <a:tcPr/>
                </a:tc>
                <a:tc>
                  <a:txBody>
                    <a:bodyPr/>
                    <a:lstStyle/>
                    <a:p>
                      <a:r>
                        <a:rPr lang="fa-IR" sz="1200" dirty="0" smtClean="0"/>
                        <a:t>استری     </a:t>
                      </a:r>
                      <a:endParaRPr lang="en-US" sz="1200" dirty="0"/>
                    </a:p>
                  </a:txBody>
                  <a:tcPr/>
                </a:tc>
                <a:tc>
                  <a:txBody>
                    <a:bodyPr/>
                    <a:lstStyle/>
                    <a:p>
                      <a:r>
                        <a:rPr lang="fa-IR" sz="1200" dirty="0" smtClean="0"/>
                        <a:t>2</a:t>
                      </a:r>
                      <a:endParaRPr lang="en-US" sz="1200" dirty="0"/>
                    </a:p>
                  </a:txBody>
                  <a:tcPr/>
                </a:tc>
              </a:tr>
              <a:tr h="272763">
                <a:tc>
                  <a:txBody>
                    <a:bodyPr/>
                    <a:lstStyle/>
                    <a:p>
                      <a:r>
                        <a:rPr lang="fa-IR" sz="1200" dirty="0" smtClean="0"/>
                        <a:t>14000  </a:t>
                      </a:r>
                      <a:endParaRPr lang="en-US" sz="1200" dirty="0"/>
                    </a:p>
                  </a:txBody>
                  <a:tcPr/>
                </a:tc>
                <a:tc>
                  <a:txBody>
                    <a:bodyPr/>
                    <a:lstStyle/>
                    <a:p>
                      <a:r>
                        <a:rPr lang="fa-IR" sz="1200" dirty="0" smtClean="0"/>
                        <a:t>  2000    </a:t>
                      </a:r>
                      <a:endParaRPr lang="en-US" sz="1200" dirty="0"/>
                    </a:p>
                  </a:txBody>
                  <a:tcPr/>
                </a:tc>
                <a:tc>
                  <a:txBody>
                    <a:bodyPr/>
                    <a:lstStyle/>
                    <a:p>
                      <a:r>
                        <a:rPr lang="fa-IR" sz="1200" dirty="0" smtClean="0"/>
                        <a:t>7</a:t>
                      </a:r>
                      <a:r>
                        <a:rPr lang="fa-IR" sz="1200" baseline="0" dirty="0" smtClean="0"/>
                        <a:t>      </a:t>
                      </a:r>
                      <a:endParaRPr lang="en-US" sz="1200" dirty="0"/>
                    </a:p>
                  </a:txBody>
                  <a:tcPr/>
                </a:tc>
                <a:tc>
                  <a:txBody>
                    <a:bodyPr/>
                    <a:lstStyle/>
                    <a:p>
                      <a:r>
                        <a:rPr lang="fa-IR" sz="1200" dirty="0" smtClean="0"/>
                        <a:t>  عدد      </a:t>
                      </a:r>
                      <a:endParaRPr lang="en-US" sz="1200" dirty="0"/>
                    </a:p>
                  </a:txBody>
                  <a:tcPr/>
                </a:tc>
                <a:tc>
                  <a:txBody>
                    <a:bodyPr/>
                    <a:lstStyle/>
                    <a:p>
                      <a:endParaRPr lang="en-US" sz="1200"/>
                    </a:p>
                  </a:txBody>
                  <a:tcPr/>
                </a:tc>
                <a:tc>
                  <a:txBody>
                    <a:bodyPr/>
                    <a:lstStyle/>
                    <a:p>
                      <a:r>
                        <a:rPr lang="fa-IR" sz="1200" dirty="0" smtClean="0"/>
                        <a:t>دگمه      </a:t>
                      </a:r>
                      <a:endParaRPr lang="en-US" sz="1200" dirty="0"/>
                    </a:p>
                  </a:txBody>
                  <a:tcPr/>
                </a:tc>
                <a:tc>
                  <a:txBody>
                    <a:bodyPr/>
                    <a:lstStyle/>
                    <a:p>
                      <a:r>
                        <a:rPr lang="fa-IR" sz="1200" dirty="0" smtClean="0"/>
                        <a:t>3 </a:t>
                      </a:r>
                      <a:endParaRPr lang="en-US" sz="1200" dirty="0"/>
                    </a:p>
                  </a:txBody>
                  <a:tcPr/>
                </a:tc>
              </a:tr>
              <a:tr h="1295625">
                <a:tc>
                  <a:txBody>
                    <a:bodyPr/>
                    <a:lstStyle/>
                    <a:p>
                      <a:r>
                        <a:rPr lang="fa-IR" sz="1200" dirty="0" smtClean="0"/>
                        <a:t>15000</a:t>
                      </a:r>
                    </a:p>
                    <a:p>
                      <a:r>
                        <a:rPr lang="fa-IR" sz="1200" dirty="0" smtClean="0"/>
                        <a:t>------------</a:t>
                      </a:r>
                    </a:p>
                    <a:p>
                      <a:r>
                        <a:rPr lang="fa-IR" sz="1200" dirty="0" smtClean="0"/>
                        <a:t>3229000</a:t>
                      </a:r>
                    </a:p>
                    <a:p>
                      <a:r>
                        <a:rPr lang="fa-IR" sz="1200" dirty="0" smtClean="0"/>
                        <a:t>=======</a:t>
                      </a:r>
                    </a:p>
                  </a:txBody>
                  <a:tcPr/>
                </a:tc>
                <a:tc>
                  <a:txBody>
                    <a:bodyPr/>
                    <a:lstStyle/>
                    <a:p>
                      <a:r>
                        <a:rPr lang="fa-IR" sz="1200" dirty="0" smtClean="0"/>
                        <a:t>15000</a:t>
                      </a:r>
                      <a:r>
                        <a:rPr lang="fa-IR" sz="1200" baseline="0" dirty="0" smtClean="0"/>
                        <a:t>  </a:t>
                      </a:r>
                      <a:endParaRPr lang="en-US" sz="1200" dirty="0"/>
                    </a:p>
                  </a:txBody>
                  <a:tcPr/>
                </a:tc>
                <a:tc>
                  <a:txBody>
                    <a:bodyPr/>
                    <a:lstStyle/>
                    <a:p>
                      <a:r>
                        <a:rPr lang="fa-IR" sz="1200" dirty="0" smtClean="0"/>
                        <a:t>1       </a:t>
                      </a:r>
                      <a:endParaRPr lang="en-US" sz="1200" dirty="0"/>
                    </a:p>
                  </a:txBody>
                  <a:tcPr/>
                </a:tc>
                <a:tc>
                  <a:txBody>
                    <a:bodyPr/>
                    <a:lstStyle/>
                    <a:p>
                      <a:r>
                        <a:rPr lang="fa-IR" sz="1200" dirty="0" smtClean="0"/>
                        <a:t>عدد       </a:t>
                      </a:r>
                      <a:endParaRPr lang="en-US" sz="1200" dirty="0"/>
                    </a:p>
                  </a:txBody>
                  <a:tcPr/>
                </a:tc>
                <a:tc>
                  <a:txBody>
                    <a:bodyPr/>
                    <a:lstStyle/>
                    <a:p>
                      <a:endParaRPr lang="en-US" sz="1200" dirty="0"/>
                    </a:p>
                  </a:txBody>
                  <a:tcPr/>
                </a:tc>
                <a:tc>
                  <a:txBody>
                    <a:bodyPr/>
                    <a:lstStyle/>
                    <a:p>
                      <a:r>
                        <a:rPr lang="fa-IR" sz="1200" dirty="0" smtClean="0"/>
                        <a:t>کاور     </a:t>
                      </a:r>
                      <a:endParaRPr lang="en-US" sz="1200" dirty="0"/>
                    </a:p>
                  </a:txBody>
                  <a:tcPr/>
                </a:tc>
                <a:tc>
                  <a:txBody>
                    <a:bodyPr/>
                    <a:lstStyle/>
                    <a:p>
                      <a:r>
                        <a:rPr lang="fa-IR" sz="1200" dirty="0" smtClean="0"/>
                        <a:t>4 </a:t>
                      </a:r>
                      <a:endParaRPr lang="en-US" sz="1200" dirty="0"/>
                    </a:p>
                  </a:txBody>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000" b="1" dirty="0" smtClean="0"/>
          </a:p>
          <a:p>
            <a:pPr algn="r"/>
            <a:r>
              <a:rPr lang="fa-IR" sz="2000" b="1" u="sng" dirty="0" smtClean="0">
                <a:solidFill>
                  <a:srgbClr val="FF0000"/>
                </a:solidFill>
              </a:rPr>
              <a:t>مواد اولیه و اقلام بسته بندی مصرفی در تولید محصولات </a:t>
            </a:r>
          </a:p>
          <a:p>
            <a:pPr algn="r"/>
            <a:endParaRPr lang="fa-IR" sz="2000" b="1" u="sng" dirty="0" smtClean="0">
              <a:solidFill>
                <a:srgbClr val="FF0000"/>
              </a:solidFill>
            </a:endParaRPr>
          </a:p>
          <a:p>
            <a:pPr algn="r"/>
            <a:r>
              <a:rPr lang="fa-IR" sz="2000" b="1" dirty="0" smtClean="0"/>
              <a:t>چنانچه مقادیر تولید در دوره زمان بندی بودجه در ضریب ریالی مصرف مواد اولیه و بسته بندی ضرب گردد ارزش اقلام مصرفی در تولید محاسبه خواهد شد . بدین ترتیب یکی از اجزا بهای تمام شده تولید بدست خواهد آمد . ( مواد اولیه ، دستمزد مستقیم و سربار کارخانه ) </a:t>
            </a:r>
            <a:endParaRPr lang="en-US" sz="2000" b="1" dirty="0"/>
          </a:p>
        </p:txBody>
      </p:sp>
      <p:sp>
        <p:nvSpPr>
          <p:cNvPr id="4" name="Title 1"/>
          <p:cNvSpPr txBox="1">
            <a:spLocks noGrp="1"/>
          </p:cNvSpPr>
          <p:nvPr>
            <p:ph type="title"/>
          </p:nvPr>
        </p:nvSpPr>
        <p:spPr>
          <a:prstGeom prst="rect">
            <a:avLst/>
          </a:prstGeom>
          <a:solidFill>
            <a:srgbClr val="99CCFF"/>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 </a:t>
            </a:r>
            <a:r>
              <a:rPr lang="fa-I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مصرف مواد اولیه </a:t>
            </a: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Budget- </a:t>
            </a:r>
            <a: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بودجه</a:t>
            </a:r>
            <a:endPar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graphicFrame>
        <p:nvGraphicFramePr>
          <p:cNvPr id="6" name="Table 5"/>
          <p:cNvGraphicFramePr>
            <a:graphicFrameLocks noGrp="1"/>
          </p:cNvGraphicFramePr>
          <p:nvPr/>
        </p:nvGraphicFramePr>
        <p:xfrm>
          <a:off x="500034" y="3857628"/>
          <a:ext cx="8215368" cy="3041823"/>
        </p:xfrm>
        <a:graphic>
          <a:graphicData uri="http://schemas.openxmlformats.org/drawingml/2006/table">
            <a:tbl>
              <a:tblPr firstRow="1" bandRow="1">
                <a:tableStyleId>{E929F9F4-4A8F-4326-A1B4-22849713DDAB}</a:tableStyleId>
              </a:tblPr>
              <a:tblGrid>
                <a:gridCol w="1369228"/>
                <a:gridCol w="1369228"/>
                <a:gridCol w="1369228"/>
                <a:gridCol w="1369228"/>
                <a:gridCol w="1369228"/>
                <a:gridCol w="1369228"/>
              </a:tblGrid>
              <a:tr h="678661">
                <a:tc>
                  <a:txBody>
                    <a:bodyPr/>
                    <a:lstStyle/>
                    <a:p>
                      <a:r>
                        <a:rPr lang="fa-IR" dirty="0" smtClean="0"/>
                        <a:t>جمع سال بودجه</a:t>
                      </a:r>
                      <a:r>
                        <a:rPr lang="fa-IR" baseline="0" dirty="0" smtClean="0"/>
                        <a:t>   </a:t>
                      </a:r>
                      <a:endParaRPr lang="en-US" dirty="0"/>
                    </a:p>
                  </a:txBody>
                  <a:tcPr/>
                </a:tc>
                <a:tc>
                  <a:txBody>
                    <a:bodyPr/>
                    <a:lstStyle/>
                    <a:p>
                      <a:r>
                        <a:rPr lang="fa-IR" dirty="0" smtClean="0"/>
                        <a:t>سه</a:t>
                      </a:r>
                      <a:r>
                        <a:rPr lang="fa-IR" baseline="0" dirty="0" smtClean="0"/>
                        <a:t> ماهه چهارم  </a:t>
                      </a:r>
                      <a:endParaRPr lang="en-US" dirty="0"/>
                    </a:p>
                  </a:txBody>
                  <a:tcPr/>
                </a:tc>
                <a:tc>
                  <a:txBody>
                    <a:bodyPr/>
                    <a:lstStyle/>
                    <a:p>
                      <a:r>
                        <a:rPr lang="fa-IR" dirty="0" smtClean="0"/>
                        <a:t>سه ماهه سوم  </a:t>
                      </a:r>
                      <a:endParaRPr lang="en-US" dirty="0"/>
                    </a:p>
                  </a:txBody>
                  <a:tcPr/>
                </a:tc>
                <a:tc>
                  <a:txBody>
                    <a:bodyPr/>
                    <a:lstStyle/>
                    <a:p>
                      <a:r>
                        <a:rPr lang="fa-IR" dirty="0" smtClean="0"/>
                        <a:t>سه ماهه دوم  </a:t>
                      </a:r>
                      <a:endParaRPr lang="en-US" dirty="0"/>
                    </a:p>
                  </a:txBody>
                  <a:tcPr/>
                </a:tc>
                <a:tc>
                  <a:txBody>
                    <a:bodyPr/>
                    <a:lstStyle/>
                    <a:p>
                      <a:r>
                        <a:rPr lang="fa-IR" dirty="0" smtClean="0"/>
                        <a:t>سه ماهه اول  </a:t>
                      </a:r>
                      <a:endParaRPr lang="en-US" dirty="0"/>
                    </a:p>
                  </a:txBody>
                  <a:tcPr/>
                </a:tc>
                <a:tc>
                  <a:txBody>
                    <a:bodyPr/>
                    <a:lstStyle/>
                    <a:p>
                      <a:r>
                        <a:rPr lang="fa-IR" dirty="0" smtClean="0"/>
                        <a:t>محااسبه مواد اولیه مصرفی </a:t>
                      </a:r>
                      <a:endParaRPr lang="en-US" dirty="0"/>
                    </a:p>
                  </a:txBody>
                  <a:tcPr/>
                </a:tc>
              </a:tr>
              <a:tr h="678661">
                <a:tc>
                  <a:txBody>
                    <a:bodyPr/>
                    <a:lstStyle/>
                    <a:p>
                      <a:pPr algn="ctr"/>
                      <a:r>
                        <a:rPr lang="fa-IR" sz="2000" b="1" dirty="0" smtClean="0"/>
                        <a:t>4000</a:t>
                      </a:r>
                      <a:endParaRPr lang="en-US" sz="2000" b="1" dirty="0"/>
                    </a:p>
                  </a:txBody>
                  <a:tcPr/>
                </a:tc>
                <a:tc>
                  <a:txBody>
                    <a:bodyPr/>
                    <a:lstStyle/>
                    <a:p>
                      <a:pPr algn="ctr"/>
                      <a:r>
                        <a:rPr lang="fa-IR" sz="2000" b="1" dirty="0" smtClean="0"/>
                        <a:t>1000</a:t>
                      </a:r>
                      <a:endParaRPr lang="en-US" sz="2000" b="1" dirty="0"/>
                    </a:p>
                  </a:txBody>
                  <a:tcPr/>
                </a:tc>
                <a:tc>
                  <a:txBody>
                    <a:bodyPr/>
                    <a:lstStyle/>
                    <a:p>
                      <a:pPr algn="ctr"/>
                      <a:r>
                        <a:rPr lang="fa-IR" sz="2000" b="1" dirty="0" smtClean="0"/>
                        <a:t>1000</a:t>
                      </a:r>
                      <a:endParaRPr lang="en-US" sz="2000" b="1" dirty="0"/>
                    </a:p>
                  </a:txBody>
                  <a:tcPr/>
                </a:tc>
                <a:tc>
                  <a:txBody>
                    <a:bodyPr/>
                    <a:lstStyle/>
                    <a:p>
                      <a:pPr algn="ctr"/>
                      <a:r>
                        <a:rPr lang="fa-IR" sz="2000" b="1" dirty="0" smtClean="0"/>
                        <a:t>1000</a:t>
                      </a:r>
                      <a:endParaRPr lang="en-US" sz="2000" b="1" dirty="0"/>
                    </a:p>
                  </a:txBody>
                  <a:tcPr/>
                </a:tc>
                <a:tc>
                  <a:txBody>
                    <a:bodyPr/>
                    <a:lstStyle/>
                    <a:p>
                      <a:pPr algn="ctr"/>
                      <a:r>
                        <a:rPr lang="fa-IR" sz="2000" b="1" dirty="0" smtClean="0"/>
                        <a:t>1000</a:t>
                      </a:r>
                      <a:endParaRPr lang="en-US" sz="2000" b="1" dirty="0"/>
                    </a:p>
                  </a:txBody>
                  <a:tcPr/>
                </a:tc>
                <a:tc>
                  <a:txBody>
                    <a:bodyPr/>
                    <a:lstStyle/>
                    <a:p>
                      <a:r>
                        <a:rPr lang="fa-IR" dirty="0" smtClean="0"/>
                        <a:t>مقادیر تولید کالای الف   </a:t>
                      </a:r>
                      <a:endParaRPr lang="en-US" dirty="0"/>
                    </a:p>
                  </a:txBody>
                  <a:tcPr/>
                </a:tc>
              </a:tr>
              <a:tr h="678661">
                <a:tc>
                  <a:txBody>
                    <a:bodyPr/>
                    <a:lstStyle/>
                    <a:p>
                      <a:pPr algn="ctr"/>
                      <a:r>
                        <a:rPr lang="fa-IR" sz="2000" b="1" dirty="0" smtClean="0"/>
                        <a:t>3229000</a:t>
                      </a:r>
                      <a:endParaRPr lang="en-US" sz="2000" b="1" dirty="0"/>
                    </a:p>
                  </a:txBody>
                  <a:tcPr/>
                </a:tc>
                <a:tc>
                  <a:txBody>
                    <a:bodyPr/>
                    <a:lstStyle/>
                    <a:p>
                      <a:pPr algn="ctr"/>
                      <a:r>
                        <a:rPr lang="fa-IR" sz="2000" b="1" dirty="0" smtClean="0"/>
                        <a:t>3229000</a:t>
                      </a:r>
                      <a:endParaRPr lang="en-US" sz="2000" b="1" dirty="0"/>
                    </a:p>
                  </a:txBody>
                  <a:tcPr/>
                </a:tc>
                <a:tc>
                  <a:txBody>
                    <a:bodyPr/>
                    <a:lstStyle/>
                    <a:p>
                      <a:pPr algn="ctr"/>
                      <a:r>
                        <a:rPr lang="fa-IR" sz="2000" b="1" dirty="0" smtClean="0"/>
                        <a:t>3229000</a:t>
                      </a:r>
                      <a:endParaRPr lang="en-US" sz="2000" b="1" dirty="0"/>
                    </a:p>
                  </a:txBody>
                  <a:tcPr/>
                </a:tc>
                <a:tc>
                  <a:txBody>
                    <a:bodyPr/>
                    <a:lstStyle/>
                    <a:p>
                      <a:pPr algn="ctr"/>
                      <a:r>
                        <a:rPr lang="fa-IR" sz="2000" b="1" dirty="0" smtClean="0"/>
                        <a:t>3229000</a:t>
                      </a:r>
                      <a:endParaRPr lang="en-US" sz="2000" b="1" dirty="0"/>
                    </a:p>
                  </a:txBody>
                  <a:tcPr/>
                </a:tc>
                <a:tc>
                  <a:txBody>
                    <a:bodyPr/>
                    <a:lstStyle/>
                    <a:p>
                      <a:pPr algn="ctr"/>
                      <a:r>
                        <a:rPr lang="fa-IR" sz="2000" b="1" dirty="0" smtClean="0"/>
                        <a:t>3229000</a:t>
                      </a:r>
                      <a:endParaRPr lang="en-US" sz="2000" b="1" dirty="0"/>
                    </a:p>
                  </a:txBody>
                  <a:tcPr/>
                </a:tc>
                <a:tc>
                  <a:txBody>
                    <a:bodyPr/>
                    <a:lstStyle/>
                    <a:p>
                      <a:r>
                        <a:rPr lang="fa-IR" dirty="0" smtClean="0"/>
                        <a:t>ضریب ریالی  </a:t>
                      </a:r>
                      <a:endParaRPr lang="en-US" dirty="0"/>
                    </a:p>
                  </a:txBody>
                  <a:tcPr/>
                </a:tc>
              </a:tr>
              <a:tr h="678661">
                <a:tc>
                  <a:txBody>
                    <a:bodyPr/>
                    <a:lstStyle/>
                    <a:p>
                      <a:pPr algn="ctr"/>
                      <a:r>
                        <a:rPr lang="fa-IR" sz="2000" b="1" dirty="0" smtClean="0"/>
                        <a:t>12916000000</a:t>
                      </a:r>
                    </a:p>
                    <a:p>
                      <a:pPr algn="ctr"/>
                      <a:endParaRPr lang="en-US" sz="2000" b="1" dirty="0"/>
                    </a:p>
                  </a:txBody>
                  <a:tcPr/>
                </a:tc>
                <a:tc>
                  <a:txBody>
                    <a:bodyPr/>
                    <a:lstStyle/>
                    <a:p>
                      <a:pPr algn="ctr"/>
                      <a:r>
                        <a:rPr lang="fa-IR" sz="2000" b="1" dirty="0" smtClean="0"/>
                        <a:t>3229000000</a:t>
                      </a:r>
                      <a:endParaRPr lang="en-US" sz="2000" b="1" dirty="0"/>
                    </a:p>
                  </a:txBody>
                  <a:tcPr/>
                </a:tc>
                <a:tc>
                  <a:txBody>
                    <a:bodyPr/>
                    <a:lstStyle/>
                    <a:p>
                      <a:pPr algn="ctr"/>
                      <a:r>
                        <a:rPr lang="fa-IR" sz="2000" b="1" dirty="0" smtClean="0"/>
                        <a:t>3229000000</a:t>
                      </a:r>
                      <a:endParaRPr lang="en-US" sz="2000" b="1" dirty="0"/>
                    </a:p>
                  </a:txBody>
                  <a:tcPr/>
                </a:tc>
                <a:tc>
                  <a:txBody>
                    <a:bodyPr/>
                    <a:lstStyle/>
                    <a:p>
                      <a:pPr algn="ctr"/>
                      <a:r>
                        <a:rPr lang="fa-IR" sz="2000" b="1" dirty="0" smtClean="0"/>
                        <a:t>3229000000</a:t>
                      </a:r>
                      <a:endParaRPr lang="en-US" sz="2000" b="1" dirty="0"/>
                    </a:p>
                  </a:txBody>
                  <a:tcPr/>
                </a:tc>
                <a:tc>
                  <a:txBody>
                    <a:bodyPr/>
                    <a:lstStyle/>
                    <a:p>
                      <a:pPr algn="ctr"/>
                      <a:r>
                        <a:rPr lang="fa-IR" sz="2000" b="1" dirty="0" smtClean="0"/>
                        <a:t>3229000000</a:t>
                      </a:r>
                      <a:endParaRPr lang="en-US" sz="2000" b="1" dirty="0"/>
                    </a:p>
                  </a:txBody>
                  <a:tcPr/>
                </a:tc>
                <a:tc>
                  <a:txBody>
                    <a:bodyPr/>
                    <a:lstStyle/>
                    <a:p>
                      <a:r>
                        <a:rPr lang="fa-IR" dirty="0" smtClean="0"/>
                        <a:t>جمع مصرف مواد اولیه و بسته بندی  </a:t>
                      </a:r>
                      <a:endParaRPr lang="en-US"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flip="none" rotWithShape="1">
            <a:gsLst>
              <a:gs pos="0">
                <a:srgbClr val="FFFFFF"/>
              </a:gs>
              <a:gs pos="7001">
                <a:srgbClr val="E6E6E6"/>
              </a:gs>
              <a:gs pos="32001">
                <a:srgbClr val="7D8496"/>
              </a:gs>
              <a:gs pos="47000">
                <a:srgbClr val="E6E6E6"/>
              </a:gs>
              <a:gs pos="85001">
                <a:srgbClr val="7D8496"/>
              </a:gs>
              <a:gs pos="100000">
                <a:srgbClr val="E6E6E6"/>
              </a:gs>
            </a:gsLst>
            <a:lin ang="2700000" scaled="0"/>
            <a:tileRect/>
          </a:gradFill>
        </p:spPr>
        <p:txBody>
          <a:bodyPr>
            <a:normAutofit lnSpcReduction="10000"/>
          </a:bodyPr>
          <a:lstStyle/>
          <a:p>
            <a:pPr algn="r"/>
            <a:endParaRPr lang="fa-IR" sz="2400" b="1" dirty="0" smtClean="0"/>
          </a:p>
          <a:p>
            <a:pPr algn="r">
              <a:buNone/>
            </a:pPr>
            <a:r>
              <a:rPr lang="fa-IR" sz="2400" b="1" dirty="0" smtClean="0"/>
              <a:t>با مشخص شدن مواد اولیه و اقلام بسته بندی مصرفی این سوال مطرح میگردد </a:t>
            </a:r>
            <a:endParaRPr lang="en-US" sz="2400" b="1" dirty="0" smtClean="0"/>
          </a:p>
          <a:p>
            <a:pPr algn="r">
              <a:buNone/>
            </a:pPr>
            <a:r>
              <a:rPr lang="fa-IR" sz="2400" b="1" dirty="0" smtClean="0"/>
              <a:t>1- ایا معادل مصرف مواد اولیه باید کالا خریداری کنیم ؟ یا کمتر یا بیشتر ؟ </a:t>
            </a:r>
          </a:p>
          <a:p>
            <a:pPr algn="r">
              <a:buNone/>
            </a:pPr>
            <a:endParaRPr lang="fa-IR" sz="2400" b="1" dirty="0" smtClean="0"/>
          </a:p>
          <a:p>
            <a:pPr algn="r">
              <a:buNone/>
            </a:pPr>
            <a:r>
              <a:rPr lang="fa-IR" sz="2400" b="1" dirty="0" smtClean="0"/>
              <a:t>در شرکت هایی که دسترسی به مواد اولیه در هر زمانی به سهولت انجام می پذیرد نیازی به ایجاد ذخیره احتیاطی برای مواد مذکور نمی باشد و از نظر اقتصادی نیز بسیار مقرون به صرفه خواهد بود ( هزینه انبارداری ، دپوی مواد اولیه یا به عبارتی خواب سرمایه نخواهیم داشت ) </a:t>
            </a:r>
          </a:p>
          <a:p>
            <a:pPr algn="r">
              <a:buNone/>
            </a:pPr>
            <a:endParaRPr lang="fa-IR" sz="2400" b="1" dirty="0" smtClean="0"/>
          </a:p>
          <a:p>
            <a:pPr algn="r">
              <a:buNone/>
            </a:pPr>
            <a:r>
              <a:rPr lang="fa-IR" sz="2400" b="1" dirty="0" smtClean="0"/>
              <a:t>ولی چنانچه بخواهیم مقادیر مشخصی از مواد اولیه را همواره در انبار داشته باشیم ( ذخیره کالا ) انصورت برای محاسبه خرید کالا از روش زیر استفاده خواهیم کرد .  </a:t>
            </a:r>
            <a:endParaRPr lang="en-US" sz="2400" b="1" dirty="0"/>
          </a:p>
        </p:txBody>
      </p:sp>
      <p:sp>
        <p:nvSpPr>
          <p:cNvPr id="4" name="Title 1"/>
          <p:cNvSpPr txBox="1">
            <a:spLocks noGrp="1"/>
          </p:cNvSpPr>
          <p:nvPr>
            <p:ph type="title"/>
          </p:nvPr>
        </p:nvSpPr>
        <p:spPr>
          <a:prstGeom prst="rect">
            <a:avLst/>
          </a:prstGeom>
          <a:solidFill>
            <a:srgbClr val="99CCFF"/>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 </a:t>
            </a:r>
            <a:r>
              <a:rPr lang="fa-I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خرید مواد اولیه  </a:t>
            </a: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Budget- </a:t>
            </a:r>
            <a: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بودجه</a:t>
            </a:r>
            <a:endPar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a:prstGeom prst="rect">
            <a:avLst/>
          </a:prstGeom>
          <a:solidFill>
            <a:srgbClr val="99CCFF"/>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 </a:t>
            </a:r>
            <a:r>
              <a:rPr lang="fa-I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خرید مواد اولیه  </a:t>
            </a: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Budget- </a:t>
            </a:r>
            <a: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بودجه+</a:t>
            </a:r>
            <a:b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br>
            <a:endPar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graphicFrame>
        <p:nvGraphicFramePr>
          <p:cNvPr id="7" name="Content Placeholder 6"/>
          <p:cNvGraphicFramePr>
            <a:graphicFrameLocks noGrp="1"/>
          </p:cNvGraphicFramePr>
          <p:nvPr>
            <p:ph idx="1"/>
          </p:nvPr>
        </p:nvGraphicFramePr>
        <p:xfrm>
          <a:off x="357158" y="1785926"/>
          <a:ext cx="8229600" cy="4857784"/>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371600"/>
              </a:tblGrid>
              <a:tr h="702761">
                <a:tc>
                  <a:txBody>
                    <a:bodyPr/>
                    <a:lstStyle/>
                    <a:p>
                      <a:r>
                        <a:rPr lang="fa-IR" dirty="0" smtClean="0"/>
                        <a:t>جمع سال   </a:t>
                      </a:r>
                      <a:endParaRPr lang="en-US" dirty="0"/>
                    </a:p>
                  </a:txBody>
                  <a:tcPr>
                    <a:solidFill>
                      <a:srgbClr val="FF0000"/>
                    </a:solidFill>
                  </a:tcPr>
                </a:tc>
                <a:tc>
                  <a:txBody>
                    <a:bodyPr/>
                    <a:lstStyle/>
                    <a:p>
                      <a:r>
                        <a:rPr lang="fa-IR" dirty="0" smtClean="0"/>
                        <a:t>سه ماهه چهارم </a:t>
                      </a:r>
                      <a:endParaRPr lang="en-US" dirty="0"/>
                    </a:p>
                  </a:txBody>
                  <a:tcPr>
                    <a:solidFill>
                      <a:srgbClr val="FF0000"/>
                    </a:solidFill>
                  </a:tcPr>
                </a:tc>
                <a:tc>
                  <a:txBody>
                    <a:bodyPr/>
                    <a:lstStyle/>
                    <a:p>
                      <a:r>
                        <a:rPr lang="fa-IR" dirty="0" smtClean="0"/>
                        <a:t>سه ماهه سوم </a:t>
                      </a:r>
                      <a:endParaRPr lang="en-US" dirty="0"/>
                    </a:p>
                  </a:txBody>
                  <a:tcPr>
                    <a:solidFill>
                      <a:srgbClr val="FF0000"/>
                    </a:solidFill>
                  </a:tcPr>
                </a:tc>
                <a:tc>
                  <a:txBody>
                    <a:bodyPr/>
                    <a:lstStyle/>
                    <a:p>
                      <a:r>
                        <a:rPr lang="fa-IR" dirty="0" smtClean="0"/>
                        <a:t>سه ماهه دوم  </a:t>
                      </a:r>
                      <a:endParaRPr lang="en-US" dirty="0"/>
                    </a:p>
                  </a:txBody>
                  <a:tcPr>
                    <a:solidFill>
                      <a:srgbClr val="FF0000"/>
                    </a:solidFill>
                  </a:tcPr>
                </a:tc>
                <a:tc>
                  <a:txBody>
                    <a:bodyPr/>
                    <a:lstStyle/>
                    <a:p>
                      <a:r>
                        <a:rPr lang="fa-IR" dirty="0" smtClean="0"/>
                        <a:t>سه ماهه اول  </a:t>
                      </a:r>
                      <a:endParaRPr lang="en-US" dirty="0"/>
                    </a:p>
                  </a:txBody>
                  <a:tcPr>
                    <a:solidFill>
                      <a:srgbClr val="FF0000"/>
                    </a:solidFill>
                  </a:tcPr>
                </a:tc>
                <a:tc>
                  <a:txBody>
                    <a:bodyPr/>
                    <a:lstStyle/>
                    <a:p>
                      <a:r>
                        <a:rPr lang="fa-IR" dirty="0" smtClean="0"/>
                        <a:t>گردش کار   </a:t>
                      </a:r>
                      <a:endParaRPr lang="en-US" dirty="0"/>
                    </a:p>
                  </a:txBody>
                  <a:tcPr>
                    <a:solidFill>
                      <a:srgbClr val="FF0000"/>
                    </a:solidFill>
                  </a:tcPr>
                </a:tc>
              </a:tr>
              <a:tr h="712833">
                <a:tc>
                  <a:txBody>
                    <a:bodyPr/>
                    <a:lstStyle/>
                    <a:p>
                      <a:r>
                        <a:rPr lang="fa-IR" sz="1200" b="1" dirty="0" smtClean="0"/>
                        <a:t>معادل</a:t>
                      </a:r>
                      <a:r>
                        <a:rPr lang="fa-IR" sz="1200" b="1" baseline="0" dirty="0" smtClean="0"/>
                        <a:t> ابتدای سال      </a:t>
                      </a:r>
                      <a:endParaRPr lang="en-US" sz="1200" b="1" dirty="0"/>
                    </a:p>
                  </a:txBody>
                  <a:tcPr>
                    <a:solidFill>
                      <a:srgbClr val="FFFF66"/>
                    </a:solidFill>
                  </a:tcPr>
                </a:tc>
                <a:tc>
                  <a:txBody>
                    <a:bodyPr/>
                    <a:lstStyle/>
                    <a:p>
                      <a:r>
                        <a:rPr lang="fa-IR" sz="1200" b="1" dirty="0" smtClean="0"/>
                        <a:t>معادل ارزش کالا پایان</a:t>
                      </a:r>
                      <a:r>
                        <a:rPr lang="fa-IR" sz="1200" b="1" baseline="0" dirty="0" smtClean="0"/>
                        <a:t> سه ماهه سوم   </a:t>
                      </a:r>
                      <a:endParaRPr lang="en-US" sz="1200" b="1" dirty="0"/>
                    </a:p>
                  </a:txBody>
                  <a:tcPr/>
                </a:tc>
                <a:tc>
                  <a:txBody>
                    <a:bodyPr/>
                    <a:lstStyle/>
                    <a:p>
                      <a:r>
                        <a:rPr lang="fa-IR" sz="1200" b="1" dirty="0" smtClean="0"/>
                        <a:t>معادل ارزش کالا پایان سه ماهه دوم   </a:t>
                      </a:r>
                      <a:endParaRPr lang="en-US" sz="1200" b="1" dirty="0"/>
                    </a:p>
                  </a:txBody>
                  <a:tcPr/>
                </a:tc>
                <a:tc>
                  <a:txBody>
                    <a:bodyPr/>
                    <a:lstStyle/>
                    <a:p>
                      <a:r>
                        <a:rPr lang="fa-IR" sz="1200" b="1" dirty="0" smtClean="0"/>
                        <a:t>معادل ارزش کالا پایان سه ماهه اول   </a:t>
                      </a:r>
                      <a:endParaRPr lang="en-US" sz="1200" b="1" dirty="0"/>
                    </a:p>
                  </a:txBody>
                  <a:tcPr/>
                </a:tc>
                <a:tc>
                  <a:txBody>
                    <a:bodyPr/>
                    <a:lstStyle/>
                    <a:p>
                      <a:r>
                        <a:rPr lang="fa-IR" sz="1200" b="1" dirty="0" smtClean="0"/>
                        <a:t>ارزش کالا طبق ترازنامه سال قبل     </a:t>
                      </a:r>
                      <a:endParaRPr lang="en-US" sz="1200" b="1" dirty="0"/>
                    </a:p>
                  </a:txBody>
                  <a:tcPr>
                    <a:solidFill>
                      <a:srgbClr val="FFFF66"/>
                    </a:solidFill>
                  </a:tcPr>
                </a:tc>
                <a:tc>
                  <a:txBody>
                    <a:bodyPr/>
                    <a:lstStyle/>
                    <a:p>
                      <a:r>
                        <a:rPr lang="fa-IR" sz="1200" b="1" dirty="0" smtClean="0"/>
                        <a:t>ارزش</a:t>
                      </a:r>
                      <a:r>
                        <a:rPr lang="fa-IR" sz="1200" b="1" baseline="0" dirty="0" smtClean="0"/>
                        <a:t> کالا – اول سال    </a:t>
                      </a:r>
                      <a:endParaRPr lang="en-US" sz="1200" b="1" dirty="0"/>
                    </a:p>
                  </a:txBody>
                  <a:tcPr/>
                </a:tc>
              </a:tr>
              <a:tr h="702761">
                <a:tc>
                  <a:txBody>
                    <a:bodyPr/>
                    <a:lstStyle/>
                    <a:p>
                      <a:r>
                        <a:rPr lang="fa-IR" sz="1200" b="1" dirty="0" smtClean="0"/>
                        <a:t>مصرف + موجودی پایان دوره – موجودی اول دوره </a:t>
                      </a:r>
                      <a:endParaRPr lang="en-US" sz="1200" b="1" dirty="0"/>
                    </a:p>
                  </a:txBody>
                  <a:tcPr/>
                </a:tc>
                <a:tc>
                  <a:txBody>
                    <a:bodyPr/>
                    <a:lstStyle/>
                    <a:p>
                      <a:r>
                        <a:rPr lang="fa-IR" sz="1200" b="1" dirty="0" smtClean="0"/>
                        <a:t>مصرف + موجودی پایان دوره – موجودی اول دوره       </a:t>
                      </a:r>
                      <a:endParaRPr lang="en-US" sz="1200" b="1" dirty="0"/>
                    </a:p>
                  </a:txBody>
                  <a:tcPr/>
                </a:tc>
                <a:tc>
                  <a:txBody>
                    <a:bodyPr/>
                    <a:lstStyle/>
                    <a:p>
                      <a:r>
                        <a:rPr lang="fa-IR" sz="1200" b="1" dirty="0" smtClean="0"/>
                        <a:t>مصرف + موجودی پایان دوره – موجودی اول دوره       </a:t>
                      </a:r>
                      <a:endParaRPr lang="en-US" sz="1200" b="1" dirty="0"/>
                    </a:p>
                  </a:txBody>
                  <a:tcPr/>
                </a:tc>
                <a:tc>
                  <a:txBody>
                    <a:bodyPr/>
                    <a:lstStyle/>
                    <a:p>
                      <a:r>
                        <a:rPr lang="fa-IR" sz="1200" b="1" dirty="0" smtClean="0"/>
                        <a:t>مصرف + موجودی پایان دوره – موجودی اول دوره       </a:t>
                      </a:r>
                      <a:endParaRPr lang="en-US" sz="1200" b="1" dirty="0"/>
                    </a:p>
                  </a:txBody>
                  <a:tcPr/>
                </a:tc>
                <a:tc>
                  <a:txBody>
                    <a:bodyPr/>
                    <a:lstStyle/>
                    <a:p>
                      <a:r>
                        <a:rPr lang="fa-IR" sz="1200" b="1" dirty="0" smtClean="0"/>
                        <a:t>مصرف + موجودی پایان دوره – موجودی اول دوره         </a:t>
                      </a:r>
                      <a:endParaRPr lang="en-US" sz="1200" b="1" dirty="0"/>
                    </a:p>
                  </a:txBody>
                  <a:tcPr/>
                </a:tc>
                <a:tc>
                  <a:txBody>
                    <a:bodyPr/>
                    <a:lstStyle/>
                    <a:p>
                      <a:r>
                        <a:rPr lang="fa-IR" sz="1200" b="1" dirty="0" smtClean="0"/>
                        <a:t>خرید</a:t>
                      </a:r>
                      <a:r>
                        <a:rPr lang="fa-IR" sz="1200" b="1" baseline="0" dirty="0" smtClean="0"/>
                        <a:t> طی سال </a:t>
                      </a:r>
                      <a:endParaRPr lang="en-US" sz="1200" b="1" dirty="0"/>
                    </a:p>
                  </a:txBody>
                  <a:tcPr/>
                </a:tc>
              </a:tr>
              <a:tr h="702761">
                <a:tc>
                  <a:txBody>
                    <a:bodyPr/>
                    <a:lstStyle/>
                    <a:p>
                      <a:endParaRPr lang="en-US" sz="1200" b="1"/>
                    </a:p>
                  </a:txBody>
                  <a:tcPr/>
                </a:tc>
                <a:tc>
                  <a:txBody>
                    <a:bodyPr/>
                    <a:lstStyle/>
                    <a:p>
                      <a:endParaRPr lang="en-US" sz="1200" b="1"/>
                    </a:p>
                  </a:txBody>
                  <a:tcPr/>
                </a:tc>
                <a:tc>
                  <a:txBody>
                    <a:bodyPr/>
                    <a:lstStyle/>
                    <a:p>
                      <a:endParaRPr lang="en-US" sz="1200" b="1"/>
                    </a:p>
                  </a:txBody>
                  <a:tcPr/>
                </a:tc>
                <a:tc>
                  <a:txBody>
                    <a:bodyPr/>
                    <a:lstStyle/>
                    <a:p>
                      <a:endParaRPr lang="en-US" sz="1200" b="1" dirty="0"/>
                    </a:p>
                  </a:txBody>
                  <a:tcPr/>
                </a:tc>
                <a:tc>
                  <a:txBody>
                    <a:bodyPr/>
                    <a:lstStyle/>
                    <a:p>
                      <a:r>
                        <a:rPr lang="fa-IR" sz="1200" b="1" dirty="0" smtClean="0"/>
                        <a:t>جمع ارزش کالا اول سال + خرید طی سال  </a:t>
                      </a:r>
                      <a:endParaRPr lang="en-US" sz="1200" b="1" dirty="0"/>
                    </a:p>
                  </a:txBody>
                  <a:tcPr/>
                </a:tc>
                <a:tc>
                  <a:txBody>
                    <a:bodyPr/>
                    <a:lstStyle/>
                    <a:p>
                      <a:r>
                        <a:rPr lang="fa-IR" sz="1200" b="1" dirty="0" smtClean="0">
                          <a:solidFill>
                            <a:schemeClr val="tx1"/>
                          </a:solidFill>
                        </a:rPr>
                        <a:t>آماده</a:t>
                      </a:r>
                      <a:r>
                        <a:rPr lang="fa-IR" sz="1200" b="1" baseline="0" dirty="0" smtClean="0">
                          <a:solidFill>
                            <a:schemeClr val="tx1"/>
                          </a:solidFill>
                        </a:rPr>
                        <a:t> مصرف  </a:t>
                      </a:r>
                      <a:endParaRPr lang="en-US" sz="1200" b="1" dirty="0">
                        <a:solidFill>
                          <a:schemeClr val="tx1"/>
                        </a:solidFill>
                      </a:endParaRPr>
                    </a:p>
                  </a:txBody>
                  <a:tcPr/>
                </a:tc>
              </a:tr>
              <a:tr h="1018334">
                <a:tc>
                  <a:txBody>
                    <a:bodyPr/>
                    <a:lstStyle/>
                    <a:p>
                      <a:r>
                        <a:rPr lang="fa-IR" sz="1200" b="1" dirty="0" smtClean="0"/>
                        <a:t>12916000000</a:t>
                      </a:r>
                    </a:p>
                    <a:p>
                      <a:endParaRPr lang="en-US" sz="1200" b="1" dirty="0"/>
                    </a:p>
                  </a:txBody>
                  <a:tcPr/>
                </a:tc>
                <a:tc>
                  <a:txBody>
                    <a:bodyPr/>
                    <a:lstStyle/>
                    <a:p>
                      <a:r>
                        <a:rPr lang="fa-IR" sz="1200" b="1" dirty="0" smtClean="0"/>
                        <a:t>3229000000</a:t>
                      </a:r>
                    </a:p>
                    <a:p>
                      <a:endParaRPr lang="en-US" sz="1200" b="1" dirty="0"/>
                    </a:p>
                  </a:txBody>
                  <a:tcPr/>
                </a:tc>
                <a:tc>
                  <a:txBody>
                    <a:bodyPr/>
                    <a:lstStyle/>
                    <a:p>
                      <a:r>
                        <a:rPr lang="fa-IR" sz="1200" b="1" dirty="0" smtClean="0"/>
                        <a:t>3229000000</a:t>
                      </a:r>
                      <a:endParaRPr lang="en-US" sz="1200" b="1" dirty="0"/>
                    </a:p>
                  </a:txBody>
                  <a:tcPr/>
                </a:tc>
                <a:tc>
                  <a:txBody>
                    <a:bodyPr/>
                    <a:lstStyle/>
                    <a:p>
                      <a:r>
                        <a:rPr lang="fa-IR" sz="1200" b="1" dirty="0" smtClean="0"/>
                        <a:t>3229000000</a:t>
                      </a:r>
                      <a:endParaRPr lang="en-US" sz="1200" b="1" dirty="0"/>
                    </a:p>
                  </a:txBody>
                  <a:tcPr/>
                </a:tc>
                <a:tc>
                  <a:txBody>
                    <a:bodyPr/>
                    <a:lstStyle/>
                    <a:p>
                      <a:r>
                        <a:rPr lang="fa-IR" sz="1200" b="1" dirty="0" smtClean="0"/>
                        <a:t>3229000000</a:t>
                      </a:r>
                      <a:endParaRPr lang="en-US" sz="1200" b="1" dirty="0"/>
                    </a:p>
                  </a:txBody>
                  <a:tcPr/>
                </a:tc>
                <a:tc>
                  <a:txBody>
                    <a:bodyPr/>
                    <a:lstStyle/>
                    <a:p>
                      <a:r>
                        <a:rPr lang="fa-IR" sz="1200" b="1" dirty="0" smtClean="0"/>
                        <a:t>ارزش</a:t>
                      </a:r>
                      <a:r>
                        <a:rPr lang="fa-IR" sz="1200" b="1" baseline="0" dirty="0" smtClean="0"/>
                        <a:t> کالای مصرفی   </a:t>
                      </a:r>
                      <a:endParaRPr lang="en-US" sz="1200" b="1" dirty="0"/>
                    </a:p>
                  </a:txBody>
                  <a:tcPr/>
                </a:tc>
              </a:tr>
              <a:tr h="1018334">
                <a:tc>
                  <a:txBody>
                    <a:bodyPr/>
                    <a:lstStyle/>
                    <a:p>
                      <a:r>
                        <a:rPr lang="fa-IR" sz="1200" b="1" dirty="0" smtClean="0"/>
                        <a:t>معادل پایان سه ماهه  چهارم  </a:t>
                      </a:r>
                      <a:endParaRPr lang="en-US" sz="1200" b="1" dirty="0"/>
                    </a:p>
                  </a:txBody>
                  <a:tcPr>
                    <a:solidFill>
                      <a:srgbClr val="FFFF66"/>
                    </a:solidFill>
                  </a:tcPr>
                </a:tc>
                <a:tc>
                  <a:txBody>
                    <a:bodyPr/>
                    <a:lstStyle/>
                    <a:p>
                      <a:r>
                        <a:rPr lang="fa-IR" sz="1200" b="1" dirty="0" smtClean="0"/>
                        <a:t>درصدی از مصرف همان دوره       </a:t>
                      </a:r>
                      <a:endParaRPr lang="en-US" sz="1200" b="1" dirty="0"/>
                    </a:p>
                  </a:txBody>
                  <a:tcPr>
                    <a:solidFill>
                      <a:srgbClr val="FFFF66"/>
                    </a:solidFill>
                  </a:tcPr>
                </a:tc>
                <a:tc>
                  <a:txBody>
                    <a:bodyPr/>
                    <a:lstStyle/>
                    <a:p>
                      <a:r>
                        <a:rPr lang="fa-IR" sz="1200" b="1" dirty="0" smtClean="0"/>
                        <a:t>درصدی از مصرف همان دوره     </a:t>
                      </a:r>
                      <a:endParaRPr lang="en-US" sz="1200" b="1" dirty="0"/>
                    </a:p>
                  </a:txBody>
                  <a:tcPr/>
                </a:tc>
                <a:tc>
                  <a:txBody>
                    <a:bodyPr/>
                    <a:lstStyle/>
                    <a:p>
                      <a:r>
                        <a:rPr lang="fa-IR" sz="1200" b="1" dirty="0" smtClean="0"/>
                        <a:t>درصدی از مصرف همان دوره     </a:t>
                      </a:r>
                      <a:endParaRPr lang="en-US" sz="1200" b="1" dirty="0"/>
                    </a:p>
                  </a:txBody>
                  <a:tcPr/>
                </a:tc>
                <a:tc>
                  <a:txBody>
                    <a:bodyPr/>
                    <a:lstStyle/>
                    <a:p>
                      <a:r>
                        <a:rPr lang="fa-IR" sz="1200" b="1" dirty="0" smtClean="0"/>
                        <a:t>درصدی از مصرف همان دوره     </a:t>
                      </a:r>
                      <a:endParaRPr lang="en-US" sz="1200" b="1" dirty="0"/>
                    </a:p>
                  </a:txBody>
                  <a:tcPr/>
                </a:tc>
                <a:tc>
                  <a:txBody>
                    <a:bodyPr/>
                    <a:lstStyle/>
                    <a:p>
                      <a:r>
                        <a:rPr lang="fa-IR" sz="1200" b="1" dirty="0" smtClean="0"/>
                        <a:t>ارزش</a:t>
                      </a:r>
                      <a:r>
                        <a:rPr lang="fa-IR" sz="1200" b="1" baseline="0" dirty="0" smtClean="0"/>
                        <a:t> موجودی کالا پایان سال </a:t>
                      </a:r>
                      <a:endParaRPr lang="en-US" sz="1200" b="1" dirty="0"/>
                    </a:p>
                  </a:txBody>
                  <a:tcPr/>
                </a:tc>
              </a:tr>
            </a:tbl>
          </a:graphicData>
        </a:graphic>
      </p:graphicFrame>
      <p:cxnSp>
        <p:nvCxnSpPr>
          <p:cNvPr id="9" name="Straight Arrow Connector 8"/>
          <p:cNvCxnSpPr/>
          <p:nvPr/>
        </p:nvCxnSpPr>
        <p:spPr>
          <a:xfrm rot="16200000" flipV="1">
            <a:off x="4464843" y="3893347"/>
            <a:ext cx="2857520" cy="1214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3071802" y="3857628"/>
            <a:ext cx="2786082" cy="135732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6200000" flipV="1">
            <a:off x="1785918" y="3786190"/>
            <a:ext cx="2643206" cy="135732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92D050"/>
          </a:solidFill>
        </p:spPr>
        <p:txBody>
          <a:bodyPr>
            <a:normAutofit/>
          </a:bodyPr>
          <a:lstStyle/>
          <a:p>
            <a:pPr algn="r"/>
            <a:endParaRPr lang="fa-IR" sz="2400" b="1" dirty="0" smtClean="0"/>
          </a:p>
          <a:p>
            <a:pPr algn="r">
              <a:buNone/>
            </a:pPr>
            <a:r>
              <a:rPr lang="fa-IR" sz="2400" b="1" dirty="0" smtClean="0"/>
              <a:t>مفروضات خرید کالا :</a:t>
            </a:r>
          </a:p>
          <a:p>
            <a:pPr algn="r">
              <a:buNone/>
            </a:pPr>
            <a:r>
              <a:rPr lang="en-US" sz="2400" b="1" dirty="0" smtClean="0"/>
              <a:t>Suppliers of goods</a:t>
            </a:r>
            <a:r>
              <a:rPr lang="fa-IR" sz="2400" b="1" dirty="0" smtClean="0"/>
              <a:t> معرفی تامین کنندگان کالا :</a:t>
            </a:r>
            <a:endParaRPr lang="en-US" sz="2400" b="1" dirty="0" smtClean="0"/>
          </a:p>
          <a:p>
            <a:pPr algn="r">
              <a:buNone/>
            </a:pPr>
            <a:r>
              <a:rPr lang="fa-IR" sz="2400" b="1" dirty="0" smtClean="0"/>
              <a:t> مشخص نمودن دفعات خرید در چارچوب برنامه زمان بندی بودجه </a:t>
            </a:r>
          </a:p>
          <a:p>
            <a:pPr algn="r">
              <a:buNone/>
            </a:pPr>
            <a:r>
              <a:rPr lang="fa-IR" sz="2400" b="1" dirty="0" smtClean="0"/>
              <a:t>مشخص نمودن قیمت واحد کالا در دوره های زمانی مورد نظر </a:t>
            </a:r>
          </a:p>
          <a:p>
            <a:pPr algn="r">
              <a:buNone/>
            </a:pPr>
            <a:r>
              <a:rPr lang="fa-IR" sz="2400" b="1" dirty="0" smtClean="0"/>
              <a:t>(مشخص نمودن چگونگی پرداخت ( نقد یا نسیه یا توام ) مثال 50% همان سه  ارائه شده است . </a:t>
            </a:r>
            <a:r>
              <a:rPr lang="en-US" sz="2400" b="1" dirty="0" smtClean="0"/>
              <a:t>power point 41 </a:t>
            </a:r>
            <a:r>
              <a:rPr lang="fa-IR" sz="2400" b="1" dirty="0" smtClean="0"/>
              <a:t> ماهه و 50% سه ماهه بعد در  </a:t>
            </a:r>
          </a:p>
          <a:p>
            <a:pPr algn="r">
              <a:buNone/>
            </a:pPr>
            <a:r>
              <a:rPr lang="fa-IR" sz="2400" b="1" dirty="0" smtClean="0"/>
              <a:t>مشخص نمودن افزایش احتمالی قیمت کالا طی سال بودجه </a:t>
            </a:r>
          </a:p>
          <a:p>
            <a:pPr algn="r">
              <a:buNone/>
            </a:pPr>
            <a:r>
              <a:rPr lang="fa-IR" sz="2400" b="1" dirty="0" smtClean="0"/>
              <a:t>کسر نمودن مطالبات شرکت از تامین کنندگان کالا از دوره های قبلی   </a:t>
            </a:r>
            <a:endParaRPr lang="en-US" sz="2400" b="1" dirty="0"/>
          </a:p>
        </p:txBody>
      </p:sp>
      <p:sp>
        <p:nvSpPr>
          <p:cNvPr id="4" name="Title 1"/>
          <p:cNvSpPr txBox="1">
            <a:spLocks noGrp="1"/>
          </p:cNvSpPr>
          <p:nvPr>
            <p:ph type="title"/>
          </p:nvPr>
        </p:nvSpPr>
        <p:spPr>
          <a:prstGeom prst="rect">
            <a:avLst/>
          </a:prstGeom>
          <a:solidFill>
            <a:srgbClr val="FFFF00"/>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a-IR" sz="4400" b="1" i="0" u="none" strike="noStrike" kern="1200" normalizeH="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 </a:t>
            </a:r>
            <a:r>
              <a:rPr lang="fa-I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مفروضات خرید </a:t>
            </a: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Budget- </a:t>
            </a:r>
            <a: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بودجه+</a:t>
            </a:r>
            <a:b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br>
            <a:endPar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600200"/>
          <a:ext cx="8258204" cy="4192440"/>
        </p:xfrm>
        <a:graphic>
          <a:graphicData uri="http://schemas.openxmlformats.org/drawingml/2006/table">
            <a:tbl>
              <a:tblPr firstRow="1" bandRow="1">
                <a:tableStyleId>{5C22544A-7EE6-4342-B048-85BDC9FD1C3A}</a:tableStyleId>
              </a:tblPr>
              <a:tblGrid>
                <a:gridCol w="1371600"/>
                <a:gridCol w="1371600"/>
                <a:gridCol w="1371600"/>
                <a:gridCol w="1371600"/>
                <a:gridCol w="1371600"/>
                <a:gridCol w="1400204"/>
              </a:tblGrid>
              <a:tr h="673896">
                <a:tc>
                  <a:txBody>
                    <a:bodyPr/>
                    <a:lstStyle/>
                    <a:p>
                      <a:r>
                        <a:rPr lang="fa-IR" dirty="0" smtClean="0"/>
                        <a:t>جمع سال بودجه  </a:t>
                      </a:r>
                      <a:endParaRPr lang="en-US" dirty="0"/>
                    </a:p>
                  </a:txBody>
                  <a:tcPr/>
                </a:tc>
                <a:tc>
                  <a:txBody>
                    <a:bodyPr/>
                    <a:lstStyle/>
                    <a:p>
                      <a:r>
                        <a:rPr lang="fa-IR" dirty="0" smtClean="0"/>
                        <a:t>سه ماهه چهارم </a:t>
                      </a:r>
                      <a:endParaRPr lang="en-US" dirty="0"/>
                    </a:p>
                  </a:txBody>
                  <a:tcPr/>
                </a:tc>
                <a:tc>
                  <a:txBody>
                    <a:bodyPr/>
                    <a:lstStyle/>
                    <a:p>
                      <a:r>
                        <a:rPr lang="fa-IR" dirty="0" smtClean="0"/>
                        <a:t>سه ماهه سوم  </a:t>
                      </a:r>
                      <a:endParaRPr lang="en-US" dirty="0"/>
                    </a:p>
                  </a:txBody>
                  <a:tcPr/>
                </a:tc>
                <a:tc>
                  <a:txBody>
                    <a:bodyPr/>
                    <a:lstStyle/>
                    <a:p>
                      <a:r>
                        <a:rPr lang="fa-IR" dirty="0" smtClean="0"/>
                        <a:t>سه ماهه دوم  </a:t>
                      </a:r>
                      <a:endParaRPr lang="en-US" dirty="0"/>
                    </a:p>
                  </a:txBody>
                  <a:tcPr/>
                </a:tc>
                <a:tc>
                  <a:txBody>
                    <a:bodyPr/>
                    <a:lstStyle/>
                    <a:p>
                      <a:r>
                        <a:rPr lang="fa-IR" dirty="0" smtClean="0"/>
                        <a:t>سه ماهه اول  </a:t>
                      </a:r>
                      <a:endParaRPr lang="en-US" dirty="0"/>
                    </a:p>
                  </a:txBody>
                  <a:tcPr/>
                </a:tc>
                <a:tc>
                  <a:txBody>
                    <a:bodyPr/>
                    <a:lstStyle/>
                    <a:p>
                      <a:endParaRPr lang="en-US"/>
                    </a:p>
                  </a:txBody>
                  <a:tcPr/>
                </a:tc>
              </a:tr>
              <a:tr h="673896">
                <a:tc>
                  <a:txBody>
                    <a:bodyPr/>
                    <a:lstStyle/>
                    <a:p>
                      <a:pPr algn="ctr"/>
                      <a:endParaRPr lang="fa-IR" sz="2400" b="1" dirty="0" smtClean="0">
                        <a:solidFill>
                          <a:srgbClr val="FF0000"/>
                        </a:solidFill>
                      </a:endParaRPr>
                    </a:p>
                    <a:p>
                      <a:pPr algn="ctr"/>
                      <a:r>
                        <a:rPr lang="fa-IR" sz="2400" b="1" dirty="0" smtClean="0">
                          <a:solidFill>
                            <a:srgbClr val="FF0000"/>
                          </a:solidFill>
                        </a:rPr>
                        <a:t>1700</a:t>
                      </a:r>
                      <a:endParaRPr lang="en-US" sz="2400" b="1" dirty="0">
                        <a:solidFill>
                          <a:srgbClr val="FF0000"/>
                        </a:solidFill>
                      </a:endParaRPr>
                    </a:p>
                  </a:txBody>
                  <a:tcPr>
                    <a:solidFill>
                      <a:srgbClr val="FFFF00"/>
                    </a:solidFill>
                  </a:tcPr>
                </a:tc>
                <a:tc>
                  <a:txBody>
                    <a:bodyPr/>
                    <a:lstStyle/>
                    <a:p>
                      <a:pPr algn="ctr"/>
                      <a:endParaRPr lang="fa-IR" sz="2400" b="1" dirty="0" smtClean="0">
                        <a:solidFill>
                          <a:srgbClr val="FF0000"/>
                        </a:solidFill>
                      </a:endParaRPr>
                    </a:p>
                    <a:p>
                      <a:pPr algn="ctr"/>
                      <a:r>
                        <a:rPr lang="fa-IR" sz="2400" b="1" dirty="0" smtClean="0">
                          <a:solidFill>
                            <a:srgbClr val="FF0000"/>
                          </a:solidFill>
                        </a:rPr>
                        <a:t>450</a:t>
                      </a:r>
                      <a:endParaRPr lang="en-US" sz="2400" b="1" dirty="0">
                        <a:solidFill>
                          <a:srgbClr val="FF0000"/>
                        </a:solidFill>
                      </a:endParaRPr>
                    </a:p>
                  </a:txBody>
                  <a:tcPr>
                    <a:solidFill>
                      <a:srgbClr val="FFFF00"/>
                    </a:solidFill>
                  </a:tcPr>
                </a:tc>
                <a:tc>
                  <a:txBody>
                    <a:bodyPr/>
                    <a:lstStyle/>
                    <a:p>
                      <a:pPr algn="ctr"/>
                      <a:endParaRPr lang="fa-IR" sz="2400" b="1" dirty="0" smtClean="0">
                        <a:solidFill>
                          <a:srgbClr val="FF0000"/>
                        </a:solidFill>
                      </a:endParaRPr>
                    </a:p>
                    <a:p>
                      <a:pPr algn="ctr"/>
                      <a:r>
                        <a:rPr lang="fa-IR" sz="2400" b="1" dirty="0" smtClean="0">
                          <a:solidFill>
                            <a:srgbClr val="FF0000"/>
                          </a:solidFill>
                        </a:rPr>
                        <a:t>400</a:t>
                      </a:r>
                      <a:endParaRPr lang="en-US" sz="2400" b="1" dirty="0">
                        <a:solidFill>
                          <a:srgbClr val="FF0000"/>
                        </a:solidFill>
                      </a:endParaRPr>
                    </a:p>
                  </a:txBody>
                  <a:tcPr>
                    <a:solidFill>
                      <a:srgbClr val="FFFF00"/>
                    </a:solidFill>
                  </a:tcPr>
                </a:tc>
                <a:tc>
                  <a:txBody>
                    <a:bodyPr/>
                    <a:lstStyle/>
                    <a:p>
                      <a:pPr algn="ctr"/>
                      <a:endParaRPr lang="fa-IR" sz="2400" b="1" dirty="0" smtClean="0">
                        <a:solidFill>
                          <a:srgbClr val="FF0000"/>
                        </a:solidFill>
                      </a:endParaRPr>
                    </a:p>
                    <a:p>
                      <a:pPr algn="ctr"/>
                      <a:r>
                        <a:rPr lang="fa-IR" sz="2400" b="1" dirty="0" smtClean="0">
                          <a:solidFill>
                            <a:srgbClr val="FF0000"/>
                          </a:solidFill>
                        </a:rPr>
                        <a:t>450</a:t>
                      </a:r>
                    </a:p>
                  </a:txBody>
                  <a:tcPr>
                    <a:solidFill>
                      <a:srgbClr val="FFFF00"/>
                    </a:solidFill>
                  </a:tcPr>
                </a:tc>
                <a:tc>
                  <a:txBody>
                    <a:bodyPr/>
                    <a:lstStyle/>
                    <a:p>
                      <a:pPr algn="ctr"/>
                      <a:endParaRPr lang="fa-IR" sz="2400" b="1" dirty="0" smtClean="0">
                        <a:solidFill>
                          <a:srgbClr val="FF0000"/>
                        </a:solidFill>
                      </a:endParaRPr>
                    </a:p>
                    <a:p>
                      <a:pPr algn="ctr"/>
                      <a:r>
                        <a:rPr lang="fa-IR" sz="2400" b="1" dirty="0" smtClean="0">
                          <a:solidFill>
                            <a:srgbClr val="FF0000"/>
                          </a:solidFill>
                        </a:rPr>
                        <a:t>400</a:t>
                      </a:r>
                      <a:endParaRPr lang="en-US" sz="2400" b="1" dirty="0">
                        <a:solidFill>
                          <a:srgbClr val="FF0000"/>
                        </a:solidFill>
                      </a:endParaRPr>
                    </a:p>
                  </a:txBody>
                  <a:tcPr>
                    <a:solidFill>
                      <a:srgbClr val="FFFF00"/>
                    </a:solidFill>
                  </a:tcPr>
                </a:tc>
                <a:tc>
                  <a:txBody>
                    <a:bodyPr/>
                    <a:lstStyle/>
                    <a:p>
                      <a:endParaRPr lang="fa-IR" b="1" dirty="0" smtClean="0">
                        <a:solidFill>
                          <a:srgbClr val="FF0000"/>
                        </a:solidFill>
                      </a:endParaRPr>
                    </a:p>
                    <a:p>
                      <a:r>
                        <a:rPr lang="fa-IR" b="1" dirty="0" smtClean="0">
                          <a:solidFill>
                            <a:srgbClr val="FF0000"/>
                          </a:solidFill>
                        </a:rPr>
                        <a:t>خرید طی سال </a:t>
                      </a:r>
                      <a:endParaRPr lang="en-US" b="1" dirty="0">
                        <a:solidFill>
                          <a:srgbClr val="FF0000"/>
                        </a:solidFill>
                      </a:endParaRPr>
                    </a:p>
                  </a:txBody>
                  <a:tcPr>
                    <a:solidFill>
                      <a:srgbClr val="FFFF00"/>
                    </a:solidFill>
                  </a:tcPr>
                </a:tc>
              </a:tr>
              <a:tr h="673896">
                <a:tc>
                  <a:txBody>
                    <a:bodyPr/>
                    <a:lstStyle/>
                    <a:p>
                      <a:r>
                        <a:rPr lang="fa-IR" dirty="0" smtClean="0"/>
                        <a:t>400</a:t>
                      </a:r>
                      <a:endParaRPr lang="en-US" dirty="0"/>
                    </a:p>
                  </a:txBody>
                  <a:tcPr/>
                </a:tc>
                <a:tc>
                  <a:txBody>
                    <a:bodyPr/>
                    <a:lstStyle/>
                    <a:p>
                      <a:endParaRPr lang="en-US"/>
                    </a:p>
                  </a:txBody>
                  <a:tcPr/>
                </a:tc>
                <a:tc>
                  <a:txBody>
                    <a:bodyPr/>
                    <a:lstStyle/>
                    <a:p>
                      <a:endParaRPr lang="en-US"/>
                    </a:p>
                  </a:txBody>
                  <a:tcPr/>
                </a:tc>
                <a:tc>
                  <a:txBody>
                    <a:bodyPr/>
                    <a:lstStyle/>
                    <a:p>
                      <a:r>
                        <a:rPr lang="fa-IR" dirty="0" smtClean="0"/>
                        <a:t>200</a:t>
                      </a:r>
                      <a:endParaRPr lang="en-US" dirty="0"/>
                    </a:p>
                  </a:txBody>
                  <a:tcPr/>
                </a:tc>
                <a:tc>
                  <a:txBody>
                    <a:bodyPr/>
                    <a:lstStyle/>
                    <a:p>
                      <a:r>
                        <a:rPr lang="fa-IR" dirty="0" smtClean="0"/>
                        <a:t>200</a:t>
                      </a:r>
                      <a:endParaRPr lang="en-US" dirty="0"/>
                    </a:p>
                  </a:txBody>
                  <a:tcPr/>
                </a:tc>
                <a:tc>
                  <a:txBody>
                    <a:bodyPr/>
                    <a:lstStyle/>
                    <a:p>
                      <a:r>
                        <a:rPr lang="fa-IR" dirty="0" smtClean="0"/>
                        <a:t>پرداخت سه ماهه اول  </a:t>
                      </a:r>
                      <a:endParaRPr lang="en-US" dirty="0"/>
                    </a:p>
                  </a:txBody>
                  <a:tcPr/>
                </a:tc>
              </a:tr>
              <a:tr h="673896">
                <a:tc>
                  <a:txBody>
                    <a:bodyPr/>
                    <a:lstStyle/>
                    <a:p>
                      <a:r>
                        <a:rPr lang="fa-IR" dirty="0" smtClean="0"/>
                        <a:t>450</a:t>
                      </a:r>
                      <a:endParaRPr lang="en-US" dirty="0"/>
                    </a:p>
                  </a:txBody>
                  <a:tcPr/>
                </a:tc>
                <a:tc>
                  <a:txBody>
                    <a:bodyPr/>
                    <a:lstStyle/>
                    <a:p>
                      <a:endParaRPr lang="en-US"/>
                    </a:p>
                  </a:txBody>
                  <a:tcPr/>
                </a:tc>
                <a:tc>
                  <a:txBody>
                    <a:bodyPr/>
                    <a:lstStyle/>
                    <a:p>
                      <a:r>
                        <a:rPr lang="fa-IR" dirty="0" smtClean="0"/>
                        <a:t>225</a:t>
                      </a:r>
                      <a:endParaRPr lang="en-US" dirty="0"/>
                    </a:p>
                  </a:txBody>
                  <a:tcPr/>
                </a:tc>
                <a:tc>
                  <a:txBody>
                    <a:bodyPr/>
                    <a:lstStyle/>
                    <a:p>
                      <a:r>
                        <a:rPr lang="fa-IR" dirty="0" smtClean="0"/>
                        <a:t>225</a:t>
                      </a:r>
                      <a:endParaRPr lang="en-US" dirty="0"/>
                    </a:p>
                  </a:txBody>
                  <a:tcPr/>
                </a:tc>
                <a:tc>
                  <a:txBody>
                    <a:bodyPr/>
                    <a:lstStyle/>
                    <a:p>
                      <a:endParaRPr lang="en-US" dirty="0"/>
                    </a:p>
                  </a:txBody>
                  <a:tcPr/>
                </a:tc>
                <a:tc>
                  <a:txBody>
                    <a:bodyPr/>
                    <a:lstStyle/>
                    <a:p>
                      <a:r>
                        <a:rPr lang="fa-IR" dirty="0" smtClean="0"/>
                        <a:t>پرداخت سه ماهه دوم  </a:t>
                      </a:r>
                      <a:endParaRPr lang="en-US" dirty="0"/>
                    </a:p>
                  </a:txBody>
                  <a:tcPr/>
                </a:tc>
              </a:tr>
              <a:tr h="673896">
                <a:tc>
                  <a:txBody>
                    <a:bodyPr/>
                    <a:lstStyle/>
                    <a:p>
                      <a:r>
                        <a:rPr lang="fa-IR" dirty="0" smtClean="0"/>
                        <a:t>400</a:t>
                      </a:r>
                      <a:endParaRPr lang="en-US" dirty="0"/>
                    </a:p>
                  </a:txBody>
                  <a:tcPr/>
                </a:tc>
                <a:tc>
                  <a:txBody>
                    <a:bodyPr/>
                    <a:lstStyle/>
                    <a:p>
                      <a:r>
                        <a:rPr lang="fa-IR" dirty="0" smtClean="0"/>
                        <a:t>200</a:t>
                      </a:r>
                      <a:endParaRPr lang="en-US" dirty="0"/>
                    </a:p>
                  </a:txBody>
                  <a:tcPr/>
                </a:tc>
                <a:tc>
                  <a:txBody>
                    <a:bodyPr/>
                    <a:lstStyle/>
                    <a:p>
                      <a:r>
                        <a:rPr lang="fa-IR" dirty="0" smtClean="0"/>
                        <a:t>200</a:t>
                      </a:r>
                      <a:endParaRPr lang="en-US" dirty="0"/>
                    </a:p>
                  </a:txBody>
                  <a:tcPr/>
                </a:tc>
                <a:tc>
                  <a:txBody>
                    <a:bodyPr/>
                    <a:lstStyle/>
                    <a:p>
                      <a:endParaRPr lang="en-US" dirty="0"/>
                    </a:p>
                  </a:txBody>
                  <a:tcPr/>
                </a:tc>
                <a:tc>
                  <a:txBody>
                    <a:bodyPr/>
                    <a:lstStyle/>
                    <a:p>
                      <a:endParaRPr lang="en-US"/>
                    </a:p>
                  </a:txBody>
                  <a:tcPr/>
                </a:tc>
                <a:tc>
                  <a:txBody>
                    <a:bodyPr/>
                    <a:lstStyle/>
                    <a:p>
                      <a:r>
                        <a:rPr lang="fa-IR" dirty="0" smtClean="0"/>
                        <a:t>پرداخت سه ماهه سوم </a:t>
                      </a:r>
                      <a:endParaRPr lang="en-US" dirty="0"/>
                    </a:p>
                  </a:txBody>
                  <a:tcPr/>
                </a:tc>
              </a:tr>
              <a:tr h="673896">
                <a:tc>
                  <a:txBody>
                    <a:bodyPr/>
                    <a:lstStyle/>
                    <a:p>
                      <a:r>
                        <a:rPr lang="fa-IR" dirty="0" smtClean="0"/>
                        <a:t>225</a:t>
                      </a:r>
                      <a:endParaRPr lang="en-US" dirty="0"/>
                    </a:p>
                  </a:txBody>
                  <a:tcPr/>
                </a:tc>
                <a:tc>
                  <a:txBody>
                    <a:bodyPr/>
                    <a:lstStyle/>
                    <a:p>
                      <a:r>
                        <a:rPr lang="fa-IR" dirty="0" smtClean="0"/>
                        <a:t>225</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fa-IR" dirty="0" smtClean="0"/>
                        <a:t>پرداخت سه ماهه چهارم </a:t>
                      </a:r>
                      <a:endParaRPr lang="en-US" dirty="0"/>
                    </a:p>
                  </a:txBody>
                  <a:tcPr/>
                </a:tc>
              </a:tr>
            </a:tbl>
          </a:graphicData>
        </a:graphic>
      </p:graphicFrame>
      <p:sp>
        <p:nvSpPr>
          <p:cNvPr id="4" name="Title 1"/>
          <p:cNvSpPr txBox="1">
            <a:spLocks noGrp="1"/>
          </p:cNvSpPr>
          <p:nvPr>
            <p:ph type="title"/>
          </p:nvPr>
        </p:nvSpPr>
        <p:spPr>
          <a:prstGeom prst="rect">
            <a:avLst/>
          </a:prstGeom>
          <a:solidFill>
            <a:srgbClr val="FFFF00"/>
          </a:solidFill>
          <a:ln/>
        </p:spPr>
        <p:style>
          <a:lnRef idx="1">
            <a:schemeClr val="accent2"/>
          </a:lnRef>
          <a:fillRef idx="2">
            <a:schemeClr val="accent2"/>
          </a:fillRef>
          <a:effectRef idx="1">
            <a:schemeClr val="accent2"/>
          </a:effectRef>
          <a:fontRef idx="minor">
            <a:schemeClr val="dk1"/>
          </a:fontRef>
        </p:style>
        <p:txBody>
          <a:bodyPr vert="horz" lIns="91440" tIns="45720" rIns="91440" bIns="45720" rtlCol="0" anchor="ct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a-I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j-lt"/>
                <a:ea typeface="+mj-ea"/>
                <a:cs typeface="+mj-cs"/>
              </a:rPr>
              <a:t>  جدول پرداخت بهای کالا </a:t>
            </a:r>
            <a:r>
              <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Budget- </a:t>
            </a:r>
            <a: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t>بودجه</a:t>
            </a:r>
            <a:br>
              <a:rPr kumimoji="0" lang="fa-IR"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rPr>
            </a:br>
            <a:endParaRPr kumimoji="0" lang="en-US" sz="4400" b="1" i="0" u="none" strike="noStrike" kern="1200" normalizeH="0" baseline="0" noProof="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uLnTx/>
              <a:uFillTx/>
              <a:latin typeface="+mj-lt"/>
              <a:ea typeface="+mj-ea"/>
              <a:cs typeface="+mj-cs"/>
            </a:endParaRPr>
          </a:p>
        </p:txBody>
      </p:sp>
      <p:graphicFrame>
        <p:nvGraphicFramePr>
          <p:cNvPr id="7" name="Table 6"/>
          <p:cNvGraphicFramePr>
            <a:graphicFrameLocks noGrp="1"/>
          </p:cNvGraphicFramePr>
          <p:nvPr/>
        </p:nvGraphicFramePr>
        <p:xfrm>
          <a:off x="428598" y="5942670"/>
          <a:ext cx="8215368" cy="701040"/>
        </p:xfrm>
        <a:graphic>
          <a:graphicData uri="http://schemas.openxmlformats.org/drawingml/2006/table">
            <a:tbl>
              <a:tblPr firstRow="1" bandRow="1">
                <a:tableStyleId>{5C22544A-7EE6-4342-B048-85BDC9FD1C3A}</a:tableStyleId>
              </a:tblPr>
              <a:tblGrid>
                <a:gridCol w="1369228"/>
                <a:gridCol w="1369228"/>
                <a:gridCol w="1369228"/>
                <a:gridCol w="1369228"/>
                <a:gridCol w="1369228"/>
                <a:gridCol w="1369228"/>
              </a:tblGrid>
              <a:tr h="571504">
                <a:tc>
                  <a:txBody>
                    <a:bodyPr/>
                    <a:lstStyle/>
                    <a:p>
                      <a:pPr algn="ctr"/>
                      <a:r>
                        <a:rPr lang="fa-IR" sz="2400" b="1" dirty="0" smtClean="0">
                          <a:solidFill>
                            <a:schemeClr val="tx1"/>
                          </a:solidFill>
                        </a:rPr>
                        <a:t>1475</a:t>
                      </a:r>
                      <a:endParaRPr lang="en-US" sz="2400" b="1" dirty="0">
                        <a:solidFill>
                          <a:schemeClr val="tx1"/>
                        </a:solidFill>
                      </a:endParaRPr>
                    </a:p>
                  </a:txBody>
                  <a:tcPr/>
                </a:tc>
                <a:tc>
                  <a:txBody>
                    <a:bodyPr/>
                    <a:lstStyle/>
                    <a:p>
                      <a:pPr algn="ctr"/>
                      <a:r>
                        <a:rPr lang="fa-IR" sz="2400" b="1" dirty="0" smtClean="0">
                          <a:solidFill>
                            <a:schemeClr val="tx1"/>
                          </a:solidFill>
                        </a:rPr>
                        <a:t>425</a:t>
                      </a:r>
                      <a:endParaRPr lang="en-US" sz="2400" b="1" dirty="0">
                        <a:solidFill>
                          <a:schemeClr val="tx1"/>
                        </a:solidFill>
                      </a:endParaRPr>
                    </a:p>
                  </a:txBody>
                  <a:tcPr/>
                </a:tc>
                <a:tc>
                  <a:txBody>
                    <a:bodyPr/>
                    <a:lstStyle/>
                    <a:p>
                      <a:pPr algn="ctr"/>
                      <a:r>
                        <a:rPr lang="fa-IR" sz="2400" b="1" dirty="0" smtClean="0">
                          <a:solidFill>
                            <a:schemeClr val="tx1"/>
                          </a:solidFill>
                        </a:rPr>
                        <a:t>425</a:t>
                      </a:r>
                      <a:endParaRPr lang="en-US" sz="2400" b="1" dirty="0">
                        <a:solidFill>
                          <a:schemeClr val="tx1"/>
                        </a:solidFill>
                      </a:endParaRPr>
                    </a:p>
                  </a:txBody>
                  <a:tcPr/>
                </a:tc>
                <a:tc>
                  <a:txBody>
                    <a:bodyPr/>
                    <a:lstStyle/>
                    <a:p>
                      <a:pPr algn="ctr"/>
                      <a:r>
                        <a:rPr lang="fa-IR" sz="2400" b="1" dirty="0" smtClean="0">
                          <a:solidFill>
                            <a:schemeClr val="tx1"/>
                          </a:solidFill>
                        </a:rPr>
                        <a:t>425</a:t>
                      </a:r>
                      <a:endParaRPr lang="en-US" sz="2400" b="1" dirty="0">
                        <a:solidFill>
                          <a:schemeClr val="tx1"/>
                        </a:solidFill>
                      </a:endParaRPr>
                    </a:p>
                  </a:txBody>
                  <a:tcPr/>
                </a:tc>
                <a:tc>
                  <a:txBody>
                    <a:bodyPr/>
                    <a:lstStyle/>
                    <a:p>
                      <a:pPr algn="ctr"/>
                      <a:r>
                        <a:rPr lang="fa-IR" sz="2400" b="1" dirty="0" smtClean="0">
                          <a:solidFill>
                            <a:schemeClr val="tx1"/>
                          </a:solidFill>
                        </a:rPr>
                        <a:t>200</a:t>
                      </a:r>
                      <a:endParaRPr lang="en-US" sz="2400" b="1" dirty="0">
                        <a:solidFill>
                          <a:schemeClr val="tx1"/>
                        </a:solidFill>
                      </a:endParaRPr>
                    </a:p>
                  </a:txBody>
                  <a:tcPr/>
                </a:tc>
                <a:tc>
                  <a:txBody>
                    <a:bodyPr/>
                    <a:lstStyle/>
                    <a:p>
                      <a:pPr algn="ctr"/>
                      <a:r>
                        <a:rPr lang="fa-IR" sz="2000" b="1" dirty="0" smtClean="0">
                          <a:solidFill>
                            <a:srgbClr val="FF0000"/>
                          </a:solidFill>
                        </a:rPr>
                        <a:t>جمع پرداخت نقدی  </a:t>
                      </a:r>
                      <a:endParaRPr lang="en-US" sz="2000" b="1" dirty="0">
                        <a:solidFill>
                          <a:srgbClr val="FF0000"/>
                        </a:solidFill>
                      </a:endParaRPr>
                    </a:p>
                  </a:txBody>
                  <a:tcPr/>
                </a:tc>
              </a:tr>
            </a:tbl>
          </a:graphicData>
        </a:graphic>
      </p:graphicFrame>
      <p:graphicFrame>
        <p:nvGraphicFramePr>
          <p:cNvPr id="8" name="Table 7"/>
          <p:cNvGraphicFramePr>
            <a:graphicFrameLocks noGrp="1"/>
          </p:cNvGraphicFramePr>
          <p:nvPr/>
        </p:nvGraphicFramePr>
        <p:xfrm>
          <a:off x="357158" y="6429396"/>
          <a:ext cx="1428760" cy="701040"/>
        </p:xfrm>
        <a:graphic>
          <a:graphicData uri="http://schemas.openxmlformats.org/drawingml/2006/table">
            <a:tbl>
              <a:tblPr firstRow="1" bandRow="1">
                <a:tableStyleId>{5C22544A-7EE6-4342-B048-85BDC9FD1C3A}</a:tableStyleId>
              </a:tblPr>
              <a:tblGrid>
                <a:gridCol w="1428760"/>
              </a:tblGrid>
              <a:tr h="428604">
                <a:tc>
                  <a:txBody>
                    <a:bodyPr/>
                    <a:lstStyle/>
                    <a:p>
                      <a:pPr algn="ctr"/>
                      <a:r>
                        <a:rPr lang="fa-IR" sz="2000" b="1" dirty="0" smtClean="0">
                          <a:solidFill>
                            <a:srgbClr val="FF0000"/>
                          </a:solidFill>
                        </a:rPr>
                        <a:t>پرداخت 225سال اتی </a:t>
                      </a:r>
                      <a:endParaRPr lang="en-US" sz="2000" b="1" dirty="0">
                        <a:solidFill>
                          <a:srgbClr val="FF0000"/>
                        </a:solidFill>
                      </a:endParaRPr>
                    </a:p>
                  </a:txBody>
                  <a:tcPr/>
                </a:tc>
              </a:tr>
            </a:tbl>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78000">
              <a:srgbClr val="FFFF66">
                <a:alpha val="33000"/>
              </a:srgbClr>
            </a:gs>
            <a:gs pos="7001">
              <a:srgbClr val="E6E6E6"/>
            </a:gs>
            <a:gs pos="32001">
              <a:srgbClr val="7D8496"/>
            </a:gs>
            <a:gs pos="47000">
              <a:srgbClr val="E6E6E6"/>
            </a:gs>
            <a:gs pos="85001">
              <a:srgbClr val="7D8496"/>
            </a:gs>
            <a:gs pos="100000">
              <a:srgbClr val="E6E6E6"/>
            </a:gs>
          </a:gsLst>
          <a:lin ang="27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cstate="print"/>
            <a:tile tx="0" ty="0" sx="100000" sy="100000" flip="none" algn="tl"/>
          </a:blipFill>
        </p:spPr>
        <p:txBody>
          <a:bodyPr>
            <a:normAutofit fontScale="90000"/>
          </a:bodyPr>
          <a:lstStyle/>
          <a:p>
            <a:r>
              <a:rPr lang="fa-IR" dirty="0" smtClean="0">
                <a:solidFill>
                  <a:srgbClr val="FFFF00"/>
                </a:solidFill>
              </a:rPr>
              <a:t>بودجه – جایگاه خرید و ذخیره کالا در کل سیستم بودجه بندی</a:t>
            </a:r>
            <a:r>
              <a:rPr lang="fa-IR" dirty="0" smtClean="0"/>
              <a:t> </a:t>
            </a:r>
            <a:endParaRPr lang="en-US" dirty="0"/>
          </a:p>
        </p:txBody>
      </p:sp>
      <p:sp>
        <p:nvSpPr>
          <p:cNvPr id="5" name="Left-Right Arrow 4"/>
          <p:cNvSpPr/>
          <p:nvPr/>
        </p:nvSpPr>
        <p:spPr>
          <a:xfrm>
            <a:off x="2786050" y="2786058"/>
            <a:ext cx="3214710" cy="1285884"/>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solidFill>
                  <a:schemeClr val="tx1"/>
                </a:solidFill>
              </a:rPr>
              <a:t>خرید کالا </a:t>
            </a:r>
            <a:endParaRPr lang="en-US" sz="2800" b="1" dirty="0">
              <a:solidFill>
                <a:schemeClr val="tx1"/>
              </a:solidFill>
            </a:endParaRPr>
          </a:p>
        </p:txBody>
      </p:sp>
      <p:sp>
        <p:nvSpPr>
          <p:cNvPr id="6" name="Oval 5"/>
          <p:cNvSpPr/>
          <p:nvPr/>
        </p:nvSpPr>
        <p:spPr>
          <a:xfrm>
            <a:off x="6643702" y="2214554"/>
            <a:ext cx="1571636" cy="1143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موجودی</a:t>
            </a:r>
            <a:r>
              <a:rPr lang="fa-IR" sz="2000" b="1" dirty="0" smtClean="0">
                <a:solidFill>
                  <a:schemeClr val="tx1"/>
                </a:solidFill>
              </a:rPr>
              <a:t> انبار</a:t>
            </a:r>
            <a:endParaRPr lang="en-US" sz="2000" b="1" dirty="0">
              <a:solidFill>
                <a:schemeClr val="tx1"/>
              </a:solidFill>
            </a:endParaRPr>
          </a:p>
        </p:txBody>
      </p:sp>
      <p:sp>
        <p:nvSpPr>
          <p:cNvPr id="7" name="Oval 6"/>
          <p:cNvSpPr/>
          <p:nvPr/>
        </p:nvSpPr>
        <p:spPr>
          <a:xfrm>
            <a:off x="6500826" y="3571876"/>
            <a:ext cx="1571636" cy="1143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مصرف </a:t>
            </a:r>
            <a:endParaRPr lang="en-US" sz="2000" b="1" dirty="0">
              <a:solidFill>
                <a:schemeClr val="tx1"/>
              </a:solidFill>
            </a:endParaRPr>
          </a:p>
        </p:txBody>
      </p:sp>
      <p:sp>
        <p:nvSpPr>
          <p:cNvPr id="11" name="Rectangle 10"/>
          <p:cNvSpPr/>
          <p:nvPr/>
        </p:nvSpPr>
        <p:spPr>
          <a:xfrm>
            <a:off x="3929058" y="5286388"/>
            <a:ext cx="3714776"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بهای تمام شده تولید : مواد مصرفی ، دستمزد مستقیم و سربار </a:t>
            </a:r>
            <a:endParaRPr lang="en-US" sz="2400" b="1" dirty="0">
              <a:solidFill>
                <a:schemeClr val="tx1"/>
              </a:solidFill>
            </a:endParaRPr>
          </a:p>
        </p:txBody>
      </p:sp>
      <p:cxnSp>
        <p:nvCxnSpPr>
          <p:cNvPr id="14" name="Straight Arrow Connector 13"/>
          <p:cNvCxnSpPr/>
          <p:nvPr/>
        </p:nvCxnSpPr>
        <p:spPr>
          <a:xfrm flipH="1">
            <a:off x="5796136" y="4437112"/>
            <a:ext cx="785248" cy="7920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42844" y="4143380"/>
            <a:ext cx="1500198" cy="135732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سود و زیان </a:t>
            </a:r>
            <a:endParaRPr lang="en-US" sz="2400" b="1" dirty="0">
              <a:solidFill>
                <a:schemeClr val="tx1"/>
              </a:solidFill>
            </a:endParaRPr>
          </a:p>
        </p:txBody>
      </p:sp>
      <p:sp>
        <p:nvSpPr>
          <p:cNvPr id="18" name="Isosceles Triangle 17"/>
          <p:cNvSpPr/>
          <p:nvPr/>
        </p:nvSpPr>
        <p:spPr>
          <a:xfrm>
            <a:off x="1428728" y="4929198"/>
            <a:ext cx="2000264" cy="135732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smtClean="0">
                <a:solidFill>
                  <a:schemeClr val="tx1"/>
                </a:solidFill>
              </a:rPr>
              <a:t>بهای تمام شده کالای فروش رفته </a:t>
            </a:r>
            <a:endParaRPr lang="en-US" sz="1600" b="1" dirty="0">
              <a:solidFill>
                <a:schemeClr val="tx1"/>
              </a:solidFill>
            </a:endParaRPr>
          </a:p>
        </p:txBody>
      </p:sp>
      <p:cxnSp>
        <p:nvCxnSpPr>
          <p:cNvPr id="21" name="Straight Arrow Connector 20"/>
          <p:cNvCxnSpPr>
            <a:stCxn id="11" idx="1"/>
          </p:cNvCxnSpPr>
          <p:nvPr/>
        </p:nvCxnSpPr>
        <p:spPr>
          <a:xfrm rot="10800000">
            <a:off x="3143240" y="5643578"/>
            <a:ext cx="785818"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6200000" flipV="1">
            <a:off x="857224" y="5643578"/>
            <a:ext cx="642942" cy="50006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5940152" y="2924944"/>
            <a:ext cx="648072" cy="27321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36" name="Rounded Rectangle 35"/>
          <p:cNvSpPr/>
          <p:nvPr/>
        </p:nvSpPr>
        <p:spPr>
          <a:xfrm>
            <a:off x="1071538" y="1714488"/>
            <a:ext cx="1071570" cy="10715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خرید غیر نقد – حسابهای پرداختنی </a:t>
            </a:r>
            <a:endParaRPr lang="en-US" dirty="0"/>
          </a:p>
        </p:txBody>
      </p:sp>
      <p:sp>
        <p:nvSpPr>
          <p:cNvPr id="37" name="Rounded Rectangle 36"/>
          <p:cNvSpPr/>
          <p:nvPr/>
        </p:nvSpPr>
        <p:spPr>
          <a:xfrm>
            <a:off x="1071538" y="2928934"/>
            <a:ext cx="1071570" cy="928694"/>
          </a:xfrm>
          <a:prstGeom prst="roundRect">
            <a:avLst/>
          </a:prstGeom>
          <a:gradFill flip="none" rotWithShape="1">
            <a:gsLst>
              <a:gs pos="78000">
                <a:srgbClr val="FFFF66">
                  <a:alpha val="33000"/>
                </a:srgbClr>
              </a:gs>
              <a:gs pos="7001">
                <a:srgbClr val="E6E6E6"/>
              </a:gs>
              <a:gs pos="32001">
                <a:srgbClr val="7D8496"/>
              </a:gs>
              <a:gs pos="47000">
                <a:srgbClr val="E6E6E6"/>
              </a:gs>
              <a:gs pos="85001">
                <a:srgbClr val="7D8496"/>
              </a:gs>
              <a:gs pos="100000">
                <a:srgbClr val="E6E6E6"/>
              </a:gs>
            </a:gsLst>
            <a:lin ang="81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صورت جریان وجه نقد </a:t>
            </a:r>
            <a:endParaRPr lang="en-US" b="1" dirty="0">
              <a:solidFill>
                <a:schemeClr val="tx1"/>
              </a:solidFill>
            </a:endParaRPr>
          </a:p>
        </p:txBody>
      </p:sp>
      <p:sp>
        <p:nvSpPr>
          <p:cNvPr id="38" name="Rectangle 37"/>
          <p:cNvSpPr/>
          <p:nvPr/>
        </p:nvSpPr>
        <p:spPr>
          <a:xfrm>
            <a:off x="2928926" y="1643050"/>
            <a:ext cx="2643206" cy="1071570"/>
          </a:xfrm>
          <a:prstGeom prst="rect">
            <a:avLst/>
          </a:prstGeom>
          <a:solidFill>
            <a:srgbClr val="00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ترازنامه بودجه </a:t>
            </a:r>
            <a:endParaRPr lang="en-US" sz="2000" b="1" dirty="0">
              <a:solidFill>
                <a:schemeClr val="tx1"/>
              </a:solidFill>
            </a:endParaRPr>
          </a:p>
        </p:txBody>
      </p:sp>
      <p:cxnSp>
        <p:nvCxnSpPr>
          <p:cNvPr id="40" name="Straight Arrow Connector 39"/>
          <p:cNvCxnSpPr/>
          <p:nvPr/>
        </p:nvCxnSpPr>
        <p:spPr>
          <a:xfrm rot="10800000">
            <a:off x="5643570" y="2071678"/>
            <a:ext cx="1000132" cy="35719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2143108" y="1857364"/>
            <a:ext cx="642942"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rot="5400000" flipH="1" flipV="1">
            <a:off x="2071670" y="2143116"/>
            <a:ext cx="928694" cy="642942"/>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p:nvPr/>
        </p:nvCxnSpPr>
        <p:spPr>
          <a:xfrm rot="5400000" flipH="1" flipV="1">
            <a:off x="1428728" y="3143248"/>
            <a:ext cx="1714512" cy="1143008"/>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6" name="Elbow Connector 55"/>
          <p:cNvCxnSpPr/>
          <p:nvPr/>
        </p:nvCxnSpPr>
        <p:spPr>
          <a:xfrm rot="16200000" flipV="1">
            <a:off x="2143108" y="2357430"/>
            <a:ext cx="785818" cy="785818"/>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0800000">
            <a:off x="2143108" y="3214686"/>
            <a:ext cx="78581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668344" y="3356992"/>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5148064" y="3284984"/>
            <a:ext cx="1728192" cy="194421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11222"/>
          </a:xfrm>
          <a:blipFill>
            <a:blip r:embed="rId2" cstate="print"/>
            <a:stretch>
              <a:fillRect/>
            </a:stretch>
          </a:blipFill>
        </p:spPr>
        <p:txBody>
          <a:bodyPr/>
          <a:lstStyle/>
          <a:p>
            <a:r>
              <a:rPr lang="fa-IR" b="1" dirty="0" smtClean="0"/>
              <a:t> </a:t>
            </a:r>
            <a:r>
              <a:rPr lang="fa-IR" b="1" dirty="0" smtClean="0">
                <a:solidFill>
                  <a:srgbClr val="FF0000"/>
                </a:solidFill>
              </a:rPr>
              <a:t>دستمزد کارکنان </a:t>
            </a:r>
            <a:r>
              <a:rPr lang="en-US" b="1" dirty="0" smtClean="0">
                <a:solidFill>
                  <a:srgbClr val="FF0000"/>
                </a:solidFill>
              </a:rPr>
              <a:t>- </a:t>
            </a:r>
            <a:r>
              <a:rPr lang="fa-IR" b="1" dirty="0" smtClean="0">
                <a:solidFill>
                  <a:srgbClr val="FF0000"/>
                </a:solidFill>
              </a:rPr>
              <a:t> </a:t>
            </a:r>
            <a:r>
              <a:rPr lang="en-US" b="1" dirty="0" smtClean="0">
                <a:solidFill>
                  <a:srgbClr val="FF0000"/>
                </a:solidFill>
              </a:rPr>
              <a:t>BUDGET</a:t>
            </a:r>
            <a:r>
              <a:rPr lang="fa-IR" b="1" dirty="0" smtClean="0">
                <a:solidFill>
                  <a:srgbClr val="FF0000"/>
                </a:solidFill>
              </a:rPr>
              <a:t>بودجه - </a:t>
            </a:r>
            <a:endParaRPr lang="en-US" b="1" dirty="0">
              <a:solidFill>
                <a:srgbClr val="FF0000"/>
              </a:solidFill>
            </a:endParaRPr>
          </a:p>
        </p:txBody>
      </p:sp>
      <p:sp>
        <p:nvSpPr>
          <p:cNvPr id="3" name="Content Placeholder 2"/>
          <p:cNvSpPr>
            <a:spLocks noGrp="1"/>
          </p:cNvSpPr>
          <p:nvPr>
            <p:ph idx="1"/>
          </p:nvPr>
        </p:nvSpPr>
        <p:spPr/>
        <p:txBody>
          <a:bodyPr>
            <a:normAutofit/>
          </a:bodyPr>
          <a:lstStyle/>
          <a:p>
            <a:pPr algn="r"/>
            <a:endParaRPr lang="fa-IR" sz="2400" b="1" dirty="0" smtClean="0"/>
          </a:p>
          <a:p>
            <a:pPr algn="r"/>
            <a:r>
              <a:rPr lang="fa-IR" sz="2400" b="1" dirty="0" smtClean="0"/>
              <a:t>یکی از حساسترین مراحل تهیه بودجه پیش بینی حق الزحمه کارکنان در سال بودجه میباشد اهداف استراتژیک در این حوزه می بایستی با اهداف کلان سازمان همخوانی داشته باشد . توجه و اهتمام لازم به برنامه های جاری شرکت در سال بودجه و فعالیت های توسعه و ضرورت جذب و نگهداری پرسنل توانمند و مجرب می بایستی مورد توجه منابع انسانی قرار گرفته و برنامه و فعالیت های خود رادر این راستا تهیه و  به کمیته بودجه ارائه نماید </a:t>
            </a:r>
          </a:p>
          <a:p>
            <a:pPr algn="r"/>
            <a:endParaRPr lang="fa-IR" sz="2400" b="1" dirty="0" smtClean="0"/>
          </a:p>
          <a:p>
            <a:pPr algn="r">
              <a:buNone/>
            </a:pPr>
            <a:r>
              <a:rPr lang="fa-IR" sz="2400" b="1" dirty="0" smtClean="0"/>
              <a:t>این گزارش می بایستی کاملا با مطالعه بازار کار و شناخت کامل از وضعیت فعلی نیرو انسانی و روند افزایش دستمزد در سنوات گذشته و تحلیل صحیح از اینده انجام بپذیرد .  </a:t>
            </a:r>
            <a:endParaRPr lang="en-US" sz="24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66"/>
          </a:solidFill>
        </p:spPr>
        <p:txBody>
          <a:bodyPr/>
          <a:lstStyle/>
          <a:p>
            <a:pPr algn="r"/>
            <a:endParaRPr lang="fa-IR" dirty="0" smtClean="0"/>
          </a:p>
          <a:p>
            <a:pPr algn="r"/>
            <a:r>
              <a:rPr lang="fa-IR" b="1" u="sng" dirty="0" smtClean="0">
                <a:solidFill>
                  <a:srgbClr val="008000"/>
                </a:solidFill>
              </a:rPr>
              <a:t>انواع بودجه </a:t>
            </a:r>
            <a:r>
              <a:rPr lang="fa-IR" dirty="0" smtClean="0"/>
              <a:t>: </a:t>
            </a:r>
          </a:p>
          <a:p>
            <a:pPr algn="r">
              <a:buNone/>
            </a:pPr>
            <a:r>
              <a:rPr lang="fa-IR" dirty="0" smtClean="0"/>
              <a:t>بودجه دولت </a:t>
            </a:r>
          </a:p>
          <a:p>
            <a:pPr algn="r">
              <a:buNone/>
            </a:pPr>
            <a:endParaRPr lang="fa-IR" dirty="0"/>
          </a:p>
          <a:p>
            <a:pPr algn="r">
              <a:buNone/>
            </a:pPr>
            <a:r>
              <a:rPr lang="fa-IR" dirty="0" smtClean="0"/>
              <a:t>بودجه موسسات ، شرکتها و سازمانهای اقتصادی </a:t>
            </a:r>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pull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99"/>
          </a:solidFill>
          <a:ln>
            <a:solidFill>
              <a:srgbClr val="008000"/>
            </a:solidFill>
          </a:ln>
        </p:spPr>
        <p:txBody>
          <a:bodyPr/>
          <a:lstStyle/>
          <a:p>
            <a:r>
              <a:rPr lang="fa-IR"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بودجه – دستمزد کارکنان </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Content Placeholder 2"/>
          <p:cNvSpPr>
            <a:spLocks noGrp="1"/>
          </p:cNvSpPr>
          <p:nvPr>
            <p:ph idx="1"/>
          </p:nvPr>
        </p:nvSpPr>
        <p:spPr/>
        <p:txBody>
          <a:bodyPr>
            <a:normAutofit lnSpcReduction="10000"/>
          </a:bodyPr>
          <a:lstStyle/>
          <a:p>
            <a:pPr algn="r">
              <a:buNone/>
            </a:pPr>
            <a:endParaRPr lang="fa-IR" sz="2400" b="1" dirty="0" smtClean="0"/>
          </a:p>
          <a:p>
            <a:pPr algn="r">
              <a:buNone/>
            </a:pPr>
            <a:r>
              <a:rPr lang="fa-IR" sz="2800" b="1" u="sng" dirty="0" smtClean="0">
                <a:solidFill>
                  <a:srgbClr val="FF0000"/>
                </a:solidFill>
              </a:rPr>
              <a:t>اهم اطلاعات مورد نیاز در حوزه منابع انسانی بقرار زیر میباشد</a:t>
            </a:r>
            <a:r>
              <a:rPr lang="fa-IR" sz="2400" b="1" dirty="0" smtClean="0"/>
              <a:t> :</a:t>
            </a:r>
          </a:p>
          <a:p>
            <a:pPr algn="r">
              <a:buNone/>
            </a:pPr>
            <a:endParaRPr lang="fa-IR" sz="2400" b="1" dirty="0" smtClean="0"/>
          </a:p>
          <a:p>
            <a:pPr algn="r">
              <a:buNone/>
            </a:pPr>
            <a:r>
              <a:rPr lang="fa-IR" sz="2400" b="1" dirty="0" smtClean="0"/>
              <a:t>تعداد پرسنل مورد نیاز با توجه به سطح تخصص آنان در دوایر مختلف کاری </a:t>
            </a:r>
          </a:p>
          <a:p>
            <a:pPr algn="r">
              <a:buNone/>
            </a:pPr>
            <a:r>
              <a:rPr lang="fa-IR" sz="2400" b="1" dirty="0" smtClean="0"/>
              <a:t> </a:t>
            </a:r>
            <a:r>
              <a:rPr lang="fa-IR" sz="1800" b="1" dirty="0" smtClean="0"/>
              <a:t>- حوزه تولید </a:t>
            </a:r>
          </a:p>
          <a:p>
            <a:pPr algn="r">
              <a:buNone/>
            </a:pPr>
            <a:r>
              <a:rPr lang="fa-IR" sz="1800" b="1" dirty="0" smtClean="0"/>
              <a:t> - حوزه خدمات ( انبار ها ، تاسیسات ، تعمیر گاه ، رستوران ، کنترل کیفیت و امثالهم )</a:t>
            </a:r>
          </a:p>
          <a:p>
            <a:pPr algn="r">
              <a:buNone/>
            </a:pPr>
            <a:r>
              <a:rPr lang="fa-IR" sz="1800" b="1" dirty="0" smtClean="0"/>
              <a:t> - اداری و تشکیلاتی ( دفتر مدیریت ، واحد اداری ، تدارکات اعم از داخلی و خارجی ، برنامه ریزی ) </a:t>
            </a:r>
          </a:p>
          <a:p>
            <a:pPr algn="r">
              <a:buNone/>
            </a:pPr>
            <a:r>
              <a:rPr lang="fa-IR" sz="1800" b="1" dirty="0" smtClean="0"/>
              <a:t> - فروش و بازار یابی </a:t>
            </a:r>
          </a:p>
          <a:p>
            <a:pPr algn="r">
              <a:buNone/>
            </a:pPr>
            <a:r>
              <a:rPr lang="fa-IR" sz="1800" b="1" dirty="0" smtClean="0"/>
              <a:t> - پروژه ها </a:t>
            </a:r>
          </a:p>
          <a:p>
            <a:pPr algn="r">
              <a:buNone/>
            </a:pPr>
            <a:r>
              <a:rPr lang="fa-IR" sz="2400" b="1" dirty="0" smtClean="0"/>
              <a:t>پیش بینی متوسط حقوق پایه دوایر کاری</a:t>
            </a:r>
            <a:r>
              <a:rPr lang="fa-IR" sz="2400" dirty="0" smtClean="0"/>
              <a:t> </a:t>
            </a:r>
          </a:p>
          <a:p>
            <a:pPr algn="r">
              <a:buNone/>
            </a:pPr>
            <a:endParaRPr lang="fa-IR" sz="2400" dirty="0" smtClean="0"/>
          </a:p>
          <a:p>
            <a:pPr algn="r">
              <a:buNone/>
            </a:pPr>
            <a:r>
              <a:rPr lang="fa-IR" sz="2400" b="1" dirty="0" smtClean="0"/>
              <a:t>پیش بینی ساعات اضافه کاری دوایر کاری در قالب برنامه زمان بندی ماهیانه </a:t>
            </a:r>
            <a:endParaRPr lang="en-US" sz="2400" b="1"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gradFill>
            <a:gsLst>
              <a:gs pos="0">
                <a:srgbClr val="8488C4"/>
              </a:gs>
              <a:gs pos="53000">
                <a:srgbClr val="D4DEFF"/>
              </a:gs>
              <a:gs pos="83000">
                <a:srgbClr val="D4DEFF"/>
              </a:gs>
              <a:gs pos="100000">
                <a:srgbClr val="96AB94"/>
              </a:gs>
            </a:gsLst>
            <a:lin ang="16200000" scaled="0"/>
          </a:gradFill>
          <a:ln>
            <a:solidFill>
              <a:srgbClr val="FF0000"/>
            </a:solidFill>
          </a:ln>
        </p:spPr>
        <p:txBody>
          <a:bodyPr>
            <a:normAutofit fontScale="92500" lnSpcReduction="10000"/>
          </a:bodyPr>
          <a:lstStyle/>
          <a:p>
            <a:pPr algn="r"/>
            <a:endParaRPr lang="fa-IR" sz="2400" b="1" dirty="0" smtClean="0"/>
          </a:p>
          <a:p>
            <a:pPr algn="r">
              <a:buNone/>
            </a:pPr>
            <a:r>
              <a:rPr lang="fa-IR" sz="2400" b="1" dirty="0" smtClean="0"/>
              <a:t>ارائه اطلاعات مربوط به مزایای مستمر همانند :</a:t>
            </a:r>
          </a:p>
          <a:p>
            <a:pPr algn="r">
              <a:buNone/>
            </a:pPr>
            <a:r>
              <a:rPr lang="fa-IR" sz="2400" b="1" dirty="0" smtClean="0"/>
              <a:t> </a:t>
            </a:r>
            <a:r>
              <a:rPr lang="fa-IR" sz="1800" b="1" dirty="0" smtClean="0"/>
              <a:t>حق مسکن ، بن کالای اساسی ، حق اولاد ، خواربار </a:t>
            </a:r>
          </a:p>
          <a:p>
            <a:pPr algn="r">
              <a:buNone/>
            </a:pPr>
            <a:r>
              <a:rPr lang="fa-IR" sz="2400" b="1" dirty="0" smtClean="0"/>
              <a:t>ارائه روش های متداول در پرداخت مزایای پرسنلی همانند : </a:t>
            </a:r>
          </a:p>
          <a:p>
            <a:pPr algn="r">
              <a:buNone/>
            </a:pPr>
            <a:r>
              <a:rPr lang="fa-IR" sz="1800" b="1" dirty="0" smtClean="0"/>
              <a:t>اضافه کاری عادی ، اضافه کاری خاص ، سنوات پایان خدمت ( نقدی یا تعهدی ) ، نوبت کاری ، شبکاری </a:t>
            </a:r>
          </a:p>
          <a:p>
            <a:pPr algn="r">
              <a:buNone/>
            </a:pPr>
            <a:r>
              <a:rPr lang="fa-IR" sz="1800" b="1" dirty="0" smtClean="0"/>
              <a:t>خرید مرخصی و امثالهم </a:t>
            </a:r>
          </a:p>
          <a:p>
            <a:pPr algn="r">
              <a:buNone/>
            </a:pPr>
            <a:r>
              <a:rPr lang="fa-IR" sz="2400" b="1" dirty="0" smtClean="0"/>
              <a:t>سیاست های انگیزشی در پرداخت پاداش های غیر نقدی در سال بودجه </a:t>
            </a:r>
          </a:p>
          <a:p>
            <a:pPr algn="r">
              <a:buNone/>
            </a:pPr>
            <a:endParaRPr lang="fa-IR" sz="2400" b="1" dirty="0" smtClean="0"/>
          </a:p>
          <a:p>
            <a:pPr algn="r">
              <a:buNone/>
            </a:pPr>
            <a:r>
              <a:rPr lang="fa-IR" sz="2400" b="1" dirty="0" smtClean="0"/>
              <a:t>تعیین حقوق متغیر ( بهره وری یا آکورد ) در فواصل زمانی مورد نظر </a:t>
            </a:r>
          </a:p>
          <a:p>
            <a:pPr algn="r">
              <a:buNone/>
            </a:pPr>
            <a:endParaRPr lang="fa-IR" sz="2400" b="1" dirty="0" smtClean="0"/>
          </a:p>
          <a:p>
            <a:pPr algn="r">
              <a:buNone/>
            </a:pPr>
            <a:r>
              <a:rPr lang="fa-IR" sz="2400" b="1" dirty="0" smtClean="0"/>
              <a:t>تعیین سایر مزایا همانند :</a:t>
            </a:r>
            <a:endParaRPr lang="fa-IR" sz="1800" b="1" dirty="0" smtClean="0"/>
          </a:p>
          <a:p>
            <a:pPr algn="r">
              <a:buNone/>
            </a:pPr>
            <a:r>
              <a:rPr lang="fa-IR" sz="1800" b="1" dirty="0" smtClean="0"/>
              <a:t>ایاب ذهاب کارکنان ، وعده های غذایی ، بیمه های تکمیلی عمر و حوادث و اعمال درصد از حقوق و مزایا برای  موارد پیش بینی نشده .</a:t>
            </a:r>
            <a:r>
              <a:rPr lang="fa-IR" sz="2400" b="1" dirty="0" smtClean="0"/>
              <a:t>و هزینه های آموزشی کارکنان </a:t>
            </a:r>
            <a:endParaRPr lang="fa-IR" sz="1800" b="1" dirty="0" smtClean="0"/>
          </a:p>
        </p:txBody>
      </p:sp>
      <p:sp>
        <p:nvSpPr>
          <p:cNvPr id="4" name="Title 1"/>
          <p:cNvSpPr>
            <a:spLocks noGrp="1"/>
          </p:cNvSpPr>
          <p:nvPr>
            <p:ph type="title"/>
          </p:nvPr>
        </p:nvSpPr>
        <p:spPr>
          <a:solidFill>
            <a:srgbClr val="FFFF99"/>
          </a:solidFill>
          <a:ln>
            <a:solidFill>
              <a:srgbClr val="008000"/>
            </a:solidFill>
          </a:ln>
        </p:spPr>
        <p:txBody>
          <a:bodyPr/>
          <a:lstStyle/>
          <a:p>
            <a:r>
              <a:rPr lang="fa-IR"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بودجه – دستمزد کارکنان </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400" b="1" dirty="0" smtClean="0"/>
          </a:p>
          <a:p>
            <a:pPr algn="r"/>
            <a:r>
              <a:rPr lang="fa-IR" sz="2400" b="1" dirty="0" smtClean="0"/>
              <a:t>تکنیک های ارائه اطلاعات به صاحبان سهام : </a:t>
            </a:r>
          </a:p>
          <a:p>
            <a:pPr algn="r">
              <a:buNone/>
            </a:pPr>
            <a:endParaRPr lang="fa-IR" sz="1800" b="1" dirty="0" smtClean="0"/>
          </a:p>
          <a:p>
            <a:pPr algn="r">
              <a:buNone/>
            </a:pPr>
            <a:r>
              <a:rPr lang="fa-IR" sz="1800" b="1" dirty="0" smtClean="0"/>
              <a:t> ارائه ماحصل و چیکیده سیاست های سازمان از نگاه منابع انسانی بطور مختصر و مفید و ترجیحا با ارائه .نمودار بسیار مفید خواهد بود </a:t>
            </a:r>
          </a:p>
          <a:p>
            <a:pPr algn="r">
              <a:buNone/>
            </a:pPr>
            <a:endParaRPr lang="fa-IR" sz="1800" b="1" dirty="0" smtClean="0"/>
          </a:p>
          <a:p>
            <a:pPr algn="r">
              <a:buNone/>
            </a:pPr>
            <a:r>
              <a:rPr lang="fa-IR" sz="2000" b="1" u="sng" dirty="0" smtClean="0">
                <a:solidFill>
                  <a:srgbClr val="FF0000"/>
                </a:solidFill>
              </a:rPr>
              <a:t>بعنوان مثال : وضعیت نیروی انسانی در سال قبل از بودجه و در سال بودجه بصورت مقایسه ایی </a:t>
            </a:r>
          </a:p>
          <a:p>
            <a:pPr algn="r">
              <a:buNone/>
            </a:pPr>
            <a:endParaRPr lang="fa-IR" sz="2000" b="1" dirty="0" smtClean="0">
              <a:solidFill>
                <a:srgbClr val="FF0000"/>
              </a:solidFill>
            </a:endParaRPr>
          </a:p>
          <a:p>
            <a:pPr algn="r">
              <a:buNone/>
            </a:pPr>
            <a:r>
              <a:rPr lang="fa-IR" sz="2000" b="1" dirty="0" smtClean="0"/>
              <a:t>مقایسه ترکیب نیروی انسانی ( نوع قرارداد ، وضعیت تحصیلی ، جنسیت ، سن کارکنان ، تعداد نیروانسانی در دوایر مختلف کاری ، و مقایسه سطح حقوق و مزایا )</a:t>
            </a:r>
            <a:r>
              <a:rPr lang="fa-IR" sz="2000" b="1" u="sng" dirty="0" smtClean="0">
                <a:solidFill>
                  <a:srgbClr val="FF0000"/>
                </a:solidFill>
              </a:rPr>
              <a:t> </a:t>
            </a:r>
          </a:p>
        </p:txBody>
      </p:sp>
      <p:sp>
        <p:nvSpPr>
          <p:cNvPr id="4" name="Title 1"/>
          <p:cNvSpPr>
            <a:spLocks noGrp="1"/>
          </p:cNvSpPr>
          <p:nvPr>
            <p:ph type="title"/>
          </p:nvPr>
        </p:nvSpPr>
        <p:spPr>
          <a:solidFill>
            <a:srgbClr val="FFFF99"/>
          </a:solidFill>
          <a:ln>
            <a:solidFill>
              <a:srgbClr val="008000"/>
            </a:solidFill>
          </a:ln>
        </p:spPr>
        <p:txBody>
          <a:bodyPr/>
          <a:lstStyle/>
          <a:p>
            <a:r>
              <a:rPr lang="fa-IR"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بودجه – دستمزد کارکنان </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solidFill>
            <a:srgbClr val="FFFF99"/>
          </a:solidFill>
          <a:ln>
            <a:solidFill>
              <a:srgbClr val="008000"/>
            </a:solidFill>
          </a:ln>
        </p:spPr>
        <p:txBody>
          <a:bodyPr/>
          <a:lstStyle/>
          <a:p>
            <a:r>
              <a:rPr lang="fa-IR"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بودجه – دستمزد کارکنان </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99"/>
          </a:solidFill>
        </p:spPr>
        <p:txBody>
          <a:bodyPr>
            <a:normAutofit fontScale="90000"/>
          </a:bodyPr>
          <a:lstStyle/>
          <a:p>
            <a:r>
              <a:rPr lang="fa-IR" dirty="0" smtClean="0"/>
              <a:t>بودجه – مقایسه حقوق و مزایا سال قبل و سال بودجه </a:t>
            </a:r>
            <a:endParaRPr lang="en-US"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600200"/>
            <a:ext cx="8543956" cy="5043510"/>
          </a:xfrm>
          <a:gradFill>
            <a:gsLst>
              <a:gs pos="0">
                <a:srgbClr val="92D050"/>
              </a:gs>
              <a:gs pos="64999">
                <a:srgbClr val="F0EBD5"/>
              </a:gs>
              <a:gs pos="100000">
                <a:srgbClr val="D1C39F"/>
              </a:gs>
            </a:gsLst>
            <a:lin ang="16200000" scaled="0"/>
          </a:gradFill>
        </p:spPr>
        <p:txBody>
          <a:bodyPr/>
          <a:lstStyle/>
          <a:p>
            <a:endParaRPr lang="fa-IR" dirty="0" smtClean="0"/>
          </a:p>
          <a:p>
            <a:pPr>
              <a:buNone/>
            </a:pPr>
            <a:endParaRPr lang="en-US" dirty="0"/>
          </a:p>
        </p:txBody>
      </p:sp>
      <p:sp>
        <p:nvSpPr>
          <p:cNvPr id="4" name="Title 1"/>
          <p:cNvSpPr>
            <a:spLocks noGrp="1"/>
          </p:cNvSpPr>
          <p:nvPr>
            <p:ph type="title"/>
          </p:nvPr>
        </p:nvSpPr>
        <p:spPr>
          <a:solidFill>
            <a:srgbClr val="FFFF99"/>
          </a:solidFill>
          <a:ln>
            <a:solidFill>
              <a:srgbClr val="008000"/>
            </a:solidFill>
          </a:ln>
        </p:spPr>
        <p:txBody>
          <a:bodyPr>
            <a:normAutofit fontScale="90000"/>
          </a:bodyPr>
          <a:lstStyle/>
          <a:p>
            <a:r>
              <a:rPr lang="fa-IR"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بودجه – دستمزد کارکنان و ارتباط  آن با سایر حسابها </a:t>
            </a:r>
            <a:endParaRPr lang="en-US"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5" name="Rounded Rectangle 4"/>
          <p:cNvSpPr/>
          <p:nvPr/>
        </p:nvSpPr>
        <p:spPr>
          <a:xfrm>
            <a:off x="3929058" y="2000240"/>
            <a:ext cx="1071570" cy="642942"/>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fa-IR" sz="2000" dirty="0" smtClean="0"/>
              <a:t>دستمزد مستقیم</a:t>
            </a:r>
            <a:r>
              <a:rPr lang="fa-IR" dirty="0" smtClean="0"/>
              <a:t> </a:t>
            </a:r>
            <a:endParaRPr lang="en-US" dirty="0"/>
          </a:p>
        </p:txBody>
      </p:sp>
      <p:sp>
        <p:nvSpPr>
          <p:cNvPr id="6" name="Rounded Rectangle 5"/>
          <p:cNvSpPr/>
          <p:nvPr/>
        </p:nvSpPr>
        <p:spPr>
          <a:xfrm>
            <a:off x="3857620" y="2786058"/>
            <a:ext cx="1143008" cy="642942"/>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fa-IR" sz="2000" b="1" dirty="0" smtClean="0"/>
              <a:t>دستمزد خدمات </a:t>
            </a:r>
            <a:endParaRPr lang="en-US" sz="2000" b="1" dirty="0"/>
          </a:p>
        </p:txBody>
      </p:sp>
      <p:sp>
        <p:nvSpPr>
          <p:cNvPr id="7" name="Rounded Rectangle 6"/>
          <p:cNvSpPr/>
          <p:nvPr/>
        </p:nvSpPr>
        <p:spPr>
          <a:xfrm>
            <a:off x="3857620" y="3571876"/>
            <a:ext cx="1071570" cy="642942"/>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fa-IR" sz="2000" b="1" dirty="0" smtClean="0"/>
              <a:t>دستمزد اداری</a:t>
            </a:r>
            <a:endParaRPr lang="en-US" sz="2000" b="1" dirty="0"/>
          </a:p>
        </p:txBody>
      </p:sp>
      <p:sp>
        <p:nvSpPr>
          <p:cNvPr id="8" name="Rounded Rectangle 7"/>
          <p:cNvSpPr/>
          <p:nvPr/>
        </p:nvSpPr>
        <p:spPr>
          <a:xfrm>
            <a:off x="3857620" y="4286256"/>
            <a:ext cx="1143008" cy="714380"/>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fa-IR" sz="2000" b="1" dirty="0" smtClean="0"/>
              <a:t>دستمزد فروش </a:t>
            </a:r>
            <a:endParaRPr lang="en-US" sz="2000" b="1" dirty="0"/>
          </a:p>
        </p:txBody>
      </p:sp>
      <p:sp>
        <p:nvSpPr>
          <p:cNvPr id="9" name="Rounded Rectangle 8"/>
          <p:cNvSpPr/>
          <p:nvPr/>
        </p:nvSpPr>
        <p:spPr>
          <a:xfrm>
            <a:off x="3857620" y="5072074"/>
            <a:ext cx="1071570" cy="642942"/>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fa-IR" sz="2000" b="1" dirty="0" smtClean="0"/>
              <a:t>دستمزد تیم پروژه</a:t>
            </a:r>
            <a:endParaRPr lang="en-US" sz="2000" b="1" dirty="0"/>
          </a:p>
        </p:txBody>
      </p:sp>
      <p:sp>
        <p:nvSpPr>
          <p:cNvPr id="11" name="Rectangle 10"/>
          <p:cNvSpPr/>
          <p:nvPr/>
        </p:nvSpPr>
        <p:spPr>
          <a:xfrm>
            <a:off x="7000892" y="2285992"/>
            <a:ext cx="1643074" cy="292895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صورت جریان وجه نقد </a:t>
            </a:r>
            <a:endParaRPr lang="en-US" sz="2400" b="1" dirty="0">
              <a:solidFill>
                <a:schemeClr val="tx1"/>
              </a:solidFill>
            </a:endParaRPr>
          </a:p>
        </p:txBody>
      </p:sp>
      <p:sp>
        <p:nvSpPr>
          <p:cNvPr id="12" name="Right Arrow 11"/>
          <p:cNvSpPr/>
          <p:nvPr/>
        </p:nvSpPr>
        <p:spPr>
          <a:xfrm>
            <a:off x="5357818" y="3000372"/>
            <a:ext cx="1571636"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پرداخت نقدی </a:t>
            </a:r>
            <a:endParaRPr lang="en-US" b="1" dirty="0">
              <a:solidFill>
                <a:schemeClr val="tx1"/>
              </a:solidFill>
            </a:endParaRPr>
          </a:p>
        </p:txBody>
      </p:sp>
      <p:sp>
        <p:nvSpPr>
          <p:cNvPr id="15" name="Right Arrow 14"/>
          <p:cNvSpPr/>
          <p:nvPr/>
        </p:nvSpPr>
        <p:spPr>
          <a:xfrm>
            <a:off x="5429256" y="5286388"/>
            <a:ext cx="1857388"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tx1"/>
                </a:solidFill>
              </a:rPr>
              <a:t>غیر نقدی – سنوات خدمت </a:t>
            </a:r>
            <a:endParaRPr lang="en-US" sz="1400" b="1" dirty="0">
              <a:solidFill>
                <a:schemeClr val="tx1"/>
              </a:solidFill>
            </a:endParaRPr>
          </a:p>
        </p:txBody>
      </p:sp>
      <p:sp>
        <p:nvSpPr>
          <p:cNvPr id="16" name="Rectangle 15"/>
          <p:cNvSpPr/>
          <p:nvPr/>
        </p:nvSpPr>
        <p:spPr>
          <a:xfrm>
            <a:off x="642910" y="5286388"/>
            <a:ext cx="2000264" cy="1071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ترازنامه بودجه </a:t>
            </a:r>
            <a:endParaRPr lang="en-US" b="1" dirty="0">
              <a:solidFill>
                <a:schemeClr val="tx1"/>
              </a:solidFill>
            </a:endParaRPr>
          </a:p>
        </p:txBody>
      </p:sp>
      <p:sp>
        <p:nvSpPr>
          <p:cNvPr id="17" name="Oval 16"/>
          <p:cNvSpPr/>
          <p:nvPr/>
        </p:nvSpPr>
        <p:spPr>
          <a:xfrm>
            <a:off x="1043608" y="1916832"/>
            <a:ext cx="1357322"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بهای تمام شده کالا</a:t>
            </a:r>
            <a:endParaRPr lang="en-US" dirty="0"/>
          </a:p>
        </p:txBody>
      </p:sp>
      <p:sp>
        <p:nvSpPr>
          <p:cNvPr id="18" name="Oval 17"/>
          <p:cNvSpPr/>
          <p:nvPr/>
        </p:nvSpPr>
        <p:spPr>
          <a:xfrm>
            <a:off x="857224" y="3571876"/>
            <a:ext cx="1643074" cy="1000132"/>
          </a:xfrm>
          <a:prstGeom prst="ellipse">
            <a:avLst/>
          </a:prstGeom>
          <a:solidFill>
            <a:srgbClr val="00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سود و زیان </a:t>
            </a:r>
            <a:endParaRPr lang="en-US" b="1" dirty="0">
              <a:solidFill>
                <a:schemeClr val="tx1"/>
              </a:solidFill>
            </a:endParaRPr>
          </a:p>
        </p:txBody>
      </p:sp>
      <p:cxnSp>
        <p:nvCxnSpPr>
          <p:cNvPr id="20" name="Straight Arrow Connector 19"/>
          <p:cNvCxnSpPr>
            <a:stCxn id="5" idx="1"/>
          </p:cNvCxnSpPr>
          <p:nvPr/>
        </p:nvCxnSpPr>
        <p:spPr>
          <a:xfrm rot="10800000" flipV="1">
            <a:off x="2571736" y="2321710"/>
            <a:ext cx="1357322" cy="46434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0800000">
            <a:off x="2571736" y="2928934"/>
            <a:ext cx="121444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7" idx="1"/>
          </p:cNvCxnSpPr>
          <p:nvPr/>
        </p:nvCxnSpPr>
        <p:spPr>
          <a:xfrm rot="10800000" flipV="1">
            <a:off x="2571736" y="3893346"/>
            <a:ext cx="1285884" cy="250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8" idx="1"/>
          </p:cNvCxnSpPr>
          <p:nvPr/>
        </p:nvCxnSpPr>
        <p:spPr>
          <a:xfrm rot="10800000">
            <a:off x="2571736" y="4286256"/>
            <a:ext cx="1285884"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10800000" flipV="1">
            <a:off x="2714612" y="5357826"/>
            <a:ext cx="107157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Elbow Connector 29"/>
          <p:cNvCxnSpPr/>
          <p:nvPr/>
        </p:nvCxnSpPr>
        <p:spPr>
          <a:xfrm rot="10800000" flipV="1">
            <a:off x="2500298" y="5929330"/>
            <a:ext cx="4357718" cy="714380"/>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0800000">
            <a:off x="2000232" y="6429396"/>
            <a:ext cx="500066"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34" name="Down Arrow 33"/>
          <p:cNvSpPr/>
          <p:nvPr/>
        </p:nvSpPr>
        <p:spPr>
          <a:xfrm>
            <a:off x="1619672" y="4653136"/>
            <a:ext cx="214314"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a:off x="1691680" y="3286124"/>
            <a:ext cx="94238" cy="2868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Hexagon 39"/>
          <p:cNvSpPr/>
          <p:nvPr/>
        </p:nvSpPr>
        <p:spPr>
          <a:xfrm>
            <a:off x="285720" y="2928934"/>
            <a:ext cx="714380" cy="571504"/>
          </a:xfrm>
          <a:prstGeom prst="hexagon">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b="1" dirty="0" smtClean="0">
                <a:solidFill>
                  <a:schemeClr val="tx1"/>
                </a:solidFill>
              </a:rPr>
              <a:t>موجودی کالا</a:t>
            </a:r>
            <a:endParaRPr lang="en-US" sz="1200" b="1" dirty="0">
              <a:solidFill>
                <a:schemeClr val="tx1"/>
              </a:solidFill>
            </a:endParaRPr>
          </a:p>
        </p:txBody>
      </p:sp>
      <p:cxnSp>
        <p:nvCxnSpPr>
          <p:cNvPr id="42" name="Straight Arrow Connector 41"/>
          <p:cNvCxnSpPr>
            <a:endCxn id="40" idx="5"/>
          </p:cNvCxnSpPr>
          <p:nvPr/>
        </p:nvCxnSpPr>
        <p:spPr>
          <a:xfrm rot="5400000">
            <a:off x="821505" y="2678901"/>
            <a:ext cx="285752"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40" idx="2"/>
          </p:cNvCxnSpPr>
          <p:nvPr/>
        </p:nvCxnSpPr>
        <p:spPr>
          <a:xfrm rot="16200000" flipH="1">
            <a:off x="-178627" y="4107661"/>
            <a:ext cx="1714512"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Up Arrow 45"/>
          <p:cNvSpPr/>
          <p:nvPr/>
        </p:nvSpPr>
        <p:spPr>
          <a:xfrm>
            <a:off x="1357290" y="6357958"/>
            <a:ext cx="71438" cy="14287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urved Left Arrow 46"/>
          <p:cNvSpPr/>
          <p:nvPr/>
        </p:nvSpPr>
        <p:spPr>
          <a:xfrm>
            <a:off x="7858148" y="5429264"/>
            <a:ext cx="785818" cy="10001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Left Arrow 47"/>
          <p:cNvSpPr/>
          <p:nvPr/>
        </p:nvSpPr>
        <p:spPr>
          <a:xfrm>
            <a:off x="2857488" y="6000768"/>
            <a:ext cx="4929222" cy="4286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ight Brace 48"/>
          <p:cNvSpPr/>
          <p:nvPr/>
        </p:nvSpPr>
        <p:spPr>
          <a:xfrm>
            <a:off x="5143504" y="2071678"/>
            <a:ext cx="71438" cy="3786214"/>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40000"/>
              <a:lumOff val="60000"/>
            </a:schemeClr>
          </a:solidFill>
        </p:spPr>
        <p:txBody>
          <a:bodyPr/>
          <a:lstStyle/>
          <a:p>
            <a:r>
              <a:rPr lang="en-US" dirty="0" smtClean="0"/>
              <a:t>OVERHEAD </a:t>
            </a:r>
            <a:r>
              <a:rPr lang="fa-IR" dirty="0" smtClean="0"/>
              <a:t>بودجه سربار کارخانه - </a:t>
            </a:r>
            <a:endParaRPr lang="en-US" dirty="0"/>
          </a:p>
        </p:txBody>
      </p:sp>
      <p:sp>
        <p:nvSpPr>
          <p:cNvPr id="3" name="Content Placeholder 2"/>
          <p:cNvSpPr>
            <a:spLocks noGrp="1"/>
          </p:cNvSpPr>
          <p:nvPr>
            <p:ph idx="1"/>
          </p:nvPr>
        </p:nvSpPr>
        <p:spPr/>
        <p:txBody>
          <a:bodyPr>
            <a:normAutofit/>
          </a:bodyPr>
          <a:lstStyle/>
          <a:p>
            <a:endParaRPr lang="en-US" sz="1800" b="1" dirty="0" smtClean="0"/>
          </a:p>
          <a:p>
            <a:pPr algn="r">
              <a:buNone/>
            </a:pPr>
            <a:r>
              <a:rPr lang="fa-IR" sz="1800" b="1" dirty="0" smtClean="0"/>
              <a:t>در موسسات تولیدی و خدماتی ، هر گونه هزینه ایی که مستقیما مربوط به فراورده تولید شده و یا خدمات انجام گرفته نباشد . </a:t>
            </a:r>
          </a:p>
          <a:p>
            <a:pPr algn="r">
              <a:buNone/>
            </a:pPr>
            <a:endParaRPr lang="fa-IR" sz="1800" b="1" dirty="0" smtClean="0"/>
          </a:p>
          <a:p>
            <a:pPr algn="r">
              <a:buNone/>
            </a:pPr>
            <a:endParaRPr lang="fa-IR" sz="1800" b="1" dirty="0" smtClean="0"/>
          </a:p>
          <a:p>
            <a:pPr algn="r">
              <a:buNone/>
            </a:pPr>
            <a:endParaRPr lang="fa-IR" sz="1800" b="1" dirty="0" smtClean="0"/>
          </a:p>
          <a:p>
            <a:pPr algn="r">
              <a:buNone/>
            </a:pPr>
            <a:endParaRPr lang="en-US" sz="1800" b="1" dirty="0"/>
          </a:p>
        </p:txBody>
      </p:sp>
      <p:graphicFrame>
        <p:nvGraphicFramePr>
          <p:cNvPr id="5" name="Diagram 4"/>
          <p:cNvGraphicFramePr/>
          <p:nvPr/>
        </p:nvGraphicFramePr>
        <p:xfrm>
          <a:off x="1857356" y="2857496"/>
          <a:ext cx="6072230" cy="3643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00"/>
          </a:solidFill>
        </p:spPr>
        <p:txBody>
          <a:bodyPr>
            <a:normAutofit fontScale="92500" lnSpcReduction="10000"/>
          </a:bodyPr>
          <a:lstStyle/>
          <a:p>
            <a:pPr algn="r"/>
            <a:endParaRPr lang="fa-IR" sz="2400" dirty="0" smtClean="0"/>
          </a:p>
          <a:p>
            <a:pPr algn="r">
              <a:buNone/>
            </a:pPr>
            <a:r>
              <a:rPr lang="fa-IR" sz="2400" dirty="0" smtClean="0"/>
              <a:t>هزینه های سربار شامل دو بخش پرسنلی ( دوایر خدماتی مانند کنترل کیفیت ، انبار ها ، واحد تاسیسات اعم ازواحد برق یا هوای فشرده ، تعمیر گاه و یا رستوران و نظایر ان می باشد ) و سایر هزینه ها شامل :</a:t>
            </a:r>
          </a:p>
          <a:p>
            <a:pPr algn="r">
              <a:buNone/>
            </a:pPr>
            <a:endParaRPr lang="fa-IR" sz="2400" dirty="0" smtClean="0"/>
          </a:p>
          <a:p>
            <a:pPr algn="r">
              <a:buNone/>
            </a:pPr>
            <a:r>
              <a:rPr lang="fa-IR" sz="2400" b="1" dirty="0" smtClean="0"/>
              <a:t>استهلاک ، بیمه اموال و دارایی های کارخانه ، قطعات یدکی مصرفی ، تعمیرات </a:t>
            </a:r>
          </a:p>
          <a:p>
            <a:pPr algn="r">
              <a:buNone/>
            </a:pPr>
            <a:endParaRPr lang="fa-IR" sz="2400" b="1" dirty="0" smtClean="0"/>
          </a:p>
          <a:p>
            <a:pPr algn="r">
              <a:buNone/>
            </a:pPr>
            <a:r>
              <a:rPr lang="fa-IR" sz="2400" b="1" dirty="0" smtClean="0"/>
              <a:t>کارخانه ، مواد کمکی مصرفی ، سوخت و انرژی و...... </a:t>
            </a:r>
          </a:p>
          <a:p>
            <a:pPr algn="r">
              <a:buNone/>
            </a:pPr>
            <a:endParaRPr lang="fa-IR" sz="2400" b="1" dirty="0" smtClean="0"/>
          </a:p>
          <a:p>
            <a:pPr algn="r">
              <a:buNone/>
            </a:pPr>
            <a:r>
              <a:rPr lang="fa-IR" sz="2400" b="1" dirty="0" smtClean="0"/>
              <a:t>برای پیش بینی هزینه های مذکور در سال بودجه از واحد های ذینفع اطلاعات لازم اخذ خواهد شد همانطور که در مقدمه ذکر گردید بودجه ریزی یک حرکت تعاملی و </a:t>
            </a:r>
            <a:r>
              <a:rPr lang="fa-IR" sz="2400" b="1" smtClean="0"/>
              <a:t>تحت )</a:t>
            </a:r>
            <a:r>
              <a:rPr lang="en-US" sz="2400" b="1" dirty="0" smtClean="0"/>
              <a:t>INTER ACTIVE PLANNING </a:t>
            </a:r>
            <a:r>
              <a:rPr lang="fa-IR" sz="2400" b="1" dirty="0" smtClean="0"/>
              <a:t>برنامه ریزی تعاملی انجام میگردد . ( </a:t>
            </a:r>
          </a:p>
        </p:txBody>
      </p:sp>
      <p:sp>
        <p:nvSpPr>
          <p:cNvPr id="4" name="Title 1"/>
          <p:cNvSpPr>
            <a:spLocks noGrp="1"/>
          </p:cNvSpPr>
          <p:nvPr>
            <p:ph type="title"/>
          </p:nvPr>
        </p:nvSpPr>
        <p:spPr>
          <a:solidFill>
            <a:schemeClr val="accent6">
              <a:lumMod val="40000"/>
              <a:lumOff val="60000"/>
            </a:schemeClr>
          </a:solidFill>
        </p:spPr>
        <p:txBody>
          <a:bodyPr/>
          <a:lstStyle/>
          <a:p>
            <a:r>
              <a:rPr lang="en-US" dirty="0" smtClean="0"/>
              <a:t>OVERHEAD </a:t>
            </a:r>
            <a:r>
              <a:rPr lang="fa-IR" dirty="0" smtClean="0"/>
              <a:t>بودجه سربار کارخانه - </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normAutofit/>
          </a:bodyPr>
          <a:lstStyle/>
          <a:p>
            <a:r>
              <a:rPr lang="fa-IR"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جایگاه هزینه های سربار در بودجه بندی</a:t>
            </a:r>
            <a:r>
              <a:rPr lang="fa-IR" sz="2800" dirty="0" smtClean="0"/>
              <a:t> -1</a:t>
            </a:r>
            <a:endParaRPr lang="en-US" sz="2800" dirty="0"/>
          </a:p>
        </p:txBody>
      </p:sp>
      <p:sp>
        <p:nvSpPr>
          <p:cNvPr id="3" name="Content Placeholder 2"/>
          <p:cNvSpPr>
            <a:spLocks noGrp="1"/>
          </p:cNvSpPr>
          <p:nvPr>
            <p:ph idx="1"/>
          </p:nvPr>
        </p:nvSpPr>
        <p:spPr/>
        <p:txBody>
          <a:bodyPr>
            <a:normAutofit/>
          </a:bodyPr>
          <a:lstStyle/>
          <a:p>
            <a:pPr algn="r"/>
            <a:endParaRPr lang="fa-IR" sz="2400" b="1" dirty="0" smtClean="0"/>
          </a:p>
          <a:p>
            <a:pPr algn="r">
              <a:buNone/>
            </a:pPr>
            <a:r>
              <a:rPr lang="fa-IR" sz="2400" b="1" u="sng" dirty="0" smtClean="0">
                <a:solidFill>
                  <a:srgbClr val="002060"/>
                </a:solidFill>
              </a:rPr>
              <a:t>سربار نقدی</a:t>
            </a:r>
            <a:r>
              <a:rPr lang="fa-IR" sz="2400" b="1" dirty="0" smtClean="0"/>
              <a:t> – کلیه هزینه های کارخانه به استثنای مواد اولیه و دستمزد مستقیم که در سال بودجه نقدا پرداخت خواهد شد . </a:t>
            </a:r>
          </a:p>
          <a:p>
            <a:pPr algn="r">
              <a:buNone/>
            </a:pPr>
            <a:endParaRPr lang="fa-IR" sz="2400" b="1" dirty="0" smtClean="0"/>
          </a:p>
          <a:p>
            <a:pPr algn="r">
              <a:buNone/>
            </a:pPr>
            <a:r>
              <a:rPr lang="fa-IR" sz="2400" b="1" u="sng" dirty="0" smtClean="0">
                <a:solidFill>
                  <a:srgbClr val="002060"/>
                </a:solidFill>
              </a:rPr>
              <a:t>سربار غیر نقد </a:t>
            </a:r>
            <a:r>
              <a:rPr lang="fa-IR" sz="1800" b="1" dirty="0" smtClean="0"/>
              <a:t>– کلیه هزینه های کارخانه به استثنای مواد اولیه و دستمزد مستقیم که به حساب هزینه سربار منظور خواهد شد ولی پرداختی بابت ان انجام نخواهد شد مانند هزینه استهلاک ، سنوات خدمت کارکنان دوایر خدماتی </a:t>
            </a:r>
          </a:p>
          <a:p>
            <a:pPr algn="r">
              <a:buNone/>
            </a:pPr>
            <a:r>
              <a:rPr lang="fa-IR" sz="1800" b="1" dirty="0" smtClean="0"/>
              <a:t>و یا حق بیمه مکسوره از حقوق و مزایای کارکنان که با تاخیر زمانی پرداخت میگردد </a:t>
            </a:r>
            <a:r>
              <a:rPr lang="fa-IR" sz="2400" b="1" dirty="0" smtClean="0"/>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600200"/>
            <a:ext cx="8686800" cy="4525963"/>
          </a:xfrm>
        </p:spPr>
        <p:txBody>
          <a:bodyPr>
            <a:normAutofit/>
          </a:bodyPr>
          <a:lstStyle/>
          <a:p>
            <a:pPr algn="r"/>
            <a:endParaRPr lang="fa-IR" sz="2400" b="1" dirty="0" smtClean="0">
              <a:solidFill>
                <a:srgbClr val="002060"/>
              </a:solidFill>
            </a:endParaRPr>
          </a:p>
          <a:p>
            <a:pPr algn="r">
              <a:buNone/>
            </a:pPr>
            <a:endParaRPr lang="en-US" sz="2400" b="1" dirty="0">
              <a:solidFill>
                <a:srgbClr val="002060"/>
              </a:solidFill>
            </a:endParaRPr>
          </a:p>
        </p:txBody>
      </p:sp>
      <p:sp>
        <p:nvSpPr>
          <p:cNvPr id="4" name="Title 1"/>
          <p:cNvSpPr>
            <a:spLocks noGrp="1"/>
          </p:cNvSpPr>
          <p:nvPr>
            <p:ph type="title"/>
          </p:nvPr>
        </p:nvSpPr>
        <p:spPr>
          <a:solidFill>
            <a:srgbClr val="FFFF00"/>
          </a:solidFill>
        </p:spPr>
        <p:txBody>
          <a:bodyPr>
            <a:normAutofit/>
          </a:bodyPr>
          <a:lstStyle/>
          <a:p>
            <a:r>
              <a:rPr lang="fa-IR" sz="2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جایگاه هزینه های سربار در بودجه بندی</a:t>
            </a:r>
            <a:r>
              <a:rPr lang="fa-IR" sz="2800" dirty="0" smtClean="0"/>
              <a:t> -2</a:t>
            </a:r>
            <a:endParaRPr lang="en-US" sz="2800" dirty="0"/>
          </a:p>
        </p:txBody>
      </p:sp>
      <p:sp>
        <p:nvSpPr>
          <p:cNvPr id="5" name="Left-Right Arrow 4"/>
          <p:cNvSpPr/>
          <p:nvPr/>
        </p:nvSpPr>
        <p:spPr>
          <a:xfrm>
            <a:off x="2857488" y="2214554"/>
            <a:ext cx="3286148" cy="1071570"/>
          </a:xfrm>
          <a:prstGeom prst="leftRightArrow">
            <a:avLst/>
          </a:prstGeom>
        </p:spPr>
        <p:style>
          <a:lnRef idx="3">
            <a:schemeClr val="lt1"/>
          </a:lnRef>
          <a:fillRef idx="1">
            <a:schemeClr val="dk1"/>
          </a:fillRef>
          <a:effectRef idx="1">
            <a:schemeClr val="dk1"/>
          </a:effectRef>
          <a:fontRef idx="minor">
            <a:schemeClr val="lt1"/>
          </a:fontRef>
        </p:style>
        <p:txBody>
          <a:bodyPr rtlCol="0" anchor="ctr"/>
          <a:lstStyle/>
          <a:p>
            <a:pPr algn="ctr"/>
            <a:r>
              <a:rPr lang="fa-IR" b="1" dirty="0" smtClean="0">
                <a:solidFill>
                  <a:schemeClr val="bg1"/>
                </a:solidFill>
              </a:rPr>
              <a:t>سربار – دستمزد غیر مستقیم </a:t>
            </a:r>
            <a:endParaRPr lang="en-US" b="1" dirty="0">
              <a:solidFill>
                <a:schemeClr val="bg1"/>
              </a:solidFill>
            </a:endParaRPr>
          </a:p>
        </p:txBody>
      </p:sp>
      <p:sp>
        <p:nvSpPr>
          <p:cNvPr id="6" name="Left-Right Arrow 5"/>
          <p:cNvSpPr/>
          <p:nvPr/>
        </p:nvSpPr>
        <p:spPr>
          <a:xfrm>
            <a:off x="2928926" y="3357562"/>
            <a:ext cx="3214710" cy="928694"/>
          </a:xfrm>
          <a:prstGeom prst="lef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r>
              <a:rPr lang="fa-IR" b="1" dirty="0" smtClean="0">
                <a:solidFill>
                  <a:srgbClr val="FF0000"/>
                </a:solidFill>
              </a:rPr>
              <a:t>سایر هزینه های سربار </a:t>
            </a:r>
            <a:endParaRPr lang="en-US" b="1" dirty="0">
              <a:solidFill>
                <a:srgbClr val="FF0000"/>
              </a:solidFill>
            </a:endParaRPr>
          </a:p>
        </p:txBody>
      </p:sp>
      <p:sp>
        <p:nvSpPr>
          <p:cNvPr id="7" name="Rounded Rectangle 6"/>
          <p:cNvSpPr/>
          <p:nvPr/>
        </p:nvSpPr>
        <p:spPr>
          <a:xfrm>
            <a:off x="7000892" y="1714488"/>
            <a:ext cx="1357322" cy="2500330"/>
          </a:xfrm>
          <a:prstGeom prst="roundRect">
            <a:avLst/>
          </a:prstGeom>
          <a:solidFill>
            <a:srgbClr val="00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rgbClr val="FF0000"/>
                </a:solidFill>
              </a:rPr>
              <a:t>صورت جریان وجه نقد </a:t>
            </a:r>
            <a:endParaRPr lang="en-US" sz="2400" b="1" dirty="0">
              <a:solidFill>
                <a:srgbClr val="FF0000"/>
              </a:solidFill>
            </a:endParaRPr>
          </a:p>
        </p:txBody>
      </p:sp>
      <p:sp>
        <p:nvSpPr>
          <p:cNvPr id="8" name="Oval 7"/>
          <p:cNvSpPr/>
          <p:nvPr/>
        </p:nvSpPr>
        <p:spPr>
          <a:xfrm>
            <a:off x="6786578" y="4286256"/>
            <a:ext cx="1143008" cy="857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rgbClr val="FF0000"/>
                </a:solidFill>
              </a:rPr>
              <a:t>سربار غیر نقد </a:t>
            </a:r>
            <a:endParaRPr lang="en-US" b="1" dirty="0">
              <a:solidFill>
                <a:srgbClr val="FF0000"/>
              </a:solidFill>
            </a:endParaRPr>
          </a:p>
        </p:txBody>
      </p:sp>
      <p:sp>
        <p:nvSpPr>
          <p:cNvPr id="11" name="Rounded Rectangle 10"/>
          <p:cNvSpPr/>
          <p:nvPr/>
        </p:nvSpPr>
        <p:spPr>
          <a:xfrm>
            <a:off x="3065852" y="5572140"/>
            <a:ext cx="2857520" cy="100013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ترازنامه </a:t>
            </a:r>
            <a:endParaRPr lang="en-US" b="1" dirty="0">
              <a:solidFill>
                <a:schemeClr val="tx1"/>
              </a:solidFill>
            </a:endParaRPr>
          </a:p>
        </p:txBody>
      </p:sp>
      <p:sp>
        <p:nvSpPr>
          <p:cNvPr id="14" name="Oval 13"/>
          <p:cNvSpPr/>
          <p:nvPr/>
        </p:nvSpPr>
        <p:spPr>
          <a:xfrm>
            <a:off x="714348" y="2643182"/>
            <a:ext cx="1357322" cy="1357322"/>
          </a:xfrm>
          <a:prstGeom prst="ellipse">
            <a:avLst/>
          </a:prstGeom>
          <a:solidFill>
            <a:srgbClr val="FF66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rgbClr val="FF0000"/>
                </a:solidFill>
              </a:rPr>
              <a:t>بهای تمام شده تولید </a:t>
            </a:r>
            <a:endParaRPr lang="en-US" b="1" dirty="0">
              <a:solidFill>
                <a:srgbClr val="FF0000"/>
              </a:solidFill>
            </a:endParaRPr>
          </a:p>
        </p:txBody>
      </p:sp>
      <p:sp>
        <p:nvSpPr>
          <p:cNvPr id="15" name="Rounded Rectangle 14"/>
          <p:cNvSpPr/>
          <p:nvPr/>
        </p:nvSpPr>
        <p:spPr>
          <a:xfrm>
            <a:off x="1428728" y="4214818"/>
            <a:ext cx="1143008"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rgbClr val="FF0000"/>
                </a:solidFill>
              </a:rPr>
              <a:t>قیمت تمام شده کالای فروش رفته </a:t>
            </a:r>
            <a:endParaRPr lang="en-US" sz="1400" b="1" dirty="0">
              <a:solidFill>
                <a:srgbClr val="FF0000"/>
              </a:solidFill>
            </a:endParaRPr>
          </a:p>
        </p:txBody>
      </p:sp>
      <p:sp>
        <p:nvSpPr>
          <p:cNvPr id="16" name="Rounded Rectangle 15"/>
          <p:cNvSpPr/>
          <p:nvPr/>
        </p:nvSpPr>
        <p:spPr>
          <a:xfrm>
            <a:off x="285720" y="4214818"/>
            <a:ext cx="1000132"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rgbClr val="FF0000"/>
                </a:solidFill>
              </a:rPr>
              <a:t>موجودی کالا</a:t>
            </a:r>
            <a:endParaRPr lang="en-US" b="1" dirty="0">
              <a:solidFill>
                <a:srgbClr val="FF0000"/>
              </a:solidFill>
            </a:endParaRPr>
          </a:p>
        </p:txBody>
      </p:sp>
      <p:sp>
        <p:nvSpPr>
          <p:cNvPr id="17" name="Rounded Rectangle 16"/>
          <p:cNvSpPr/>
          <p:nvPr/>
        </p:nvSpPr>
        <p:spPr>
          <a:xfrm>
            <a:off x="428596" y="5500702"/>
            <a:ext cx="2143140" cy="9286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rgbClr val="FF0000"/>
                </a:solidFill>
              </a:rPr>
              <a:t>سود  و زیان </a:t>
            </a:r>
            <a:endParaRPr lang="en-US" sz="2400" b="1" dirty="0">
              <a:solidFill>
                <a:srgbClr val="FF0000"/>
              </a:solidFill>
            </a:endParaRPr>
          </a:p>
        </p:txBody>
      </p:sp>
      <p:sp>
        <p:nvSpPr>
          <p:cNvPr id="18" name="Down Arrow 17"/>
          <p:cNvSpPr/>
          <p:nvPr/>
        </p:nvSpPr>
        <p:spPr>
          <a:xfrm>
            <a:off x="1785918" y="5000636"/>
            <a:ext cx="285752"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rot="16200000" flipH="1">
            <a:off x="1893075" y="3750471"/>
            <a:ext cx="500066"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464315" y="3821909"/>
            <a:ext cx="428628"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6" idx="2"/>
          </p:cNvCxnSpPr>
          <p:nvPr/>
        </p:nvCxnSpPr>
        <p:spPr>
          <a:xfrm rot="5400000">
            <a:off x="642910" y="5143512"/>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857224" y="5214950"/>
            <a:ext cx="40719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4786314" y="5429264"/>
            <a:ext cx="285752"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Right Arrow 29"/>
          <p:cNvSpPr/>
          <p:nvPr/>
        </p:nvSpPr>
        <p:spPr>
          <a:xfrm>
            <a:off x="2571736" y="5572140"/>
            <a:ext cx="428628"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a:off x="8143900" y="4214818"/>
            <a:ext cx="285752" cy="17145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Left Arrow 35"/>
          <p:cNvSpPr/>
          <p:nvPr/>
        </p:nvSpPr>
        <p:spPr>
          <a:xfrm>
            <a:off x="6000760" y="5857892"/>
            <a:ext cx="2357454" cy="28575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Arrow Connector 39"/>
          <p:cNvCxnSpPr/>
          <p:nvPr/>
        </p:nvCxnSpPr>
        <p:spPr>
          <a:xfrm rot="5400000">
            <a:off x="5929322" y="4857760"/>
            <a:ext cx="785818" cy="642942"/>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r">
              <a:buNone/>
            </a:pPr>
            <a:endParaRPr lang="fa-IR" sz="2400" b="1" dirty="0"/>
          </a:p>
          <a:p>
            <a:pPr algn="r">
              <a:buNone/>
            </a:pPr>
            <a:r>
              <a:rPr lang="fa-IR" sz="2400" b="1" dirty="0" smtClean="0"/>
              <a:t>بودجه ریزی دولتی بعداز پیدایش حکومت های پارلمانی به منظور نظارت مردم بر دخل و خرج دولت ها شکل گرفته است و با پیچیده شدن وظایف دولت ها مفهوم ان کامل تر شده است . </a:t>
            </a:r>
          </a:p>
          <a:p>
            <a:pPr algn="r">
              <a:buNone/>
            </a:pPr>
            <a:endParaRPr lang="fa-IR" sz="2400" b="1" dirty="0"/>
          </a:p>
          <a:p>
            <a:pPr algn="r">
              <a:buNone/>
            </a:pPr>
            <a:r>
              <a:rPr lang="fa-IR" sz="2400" b="1" u="sng" dirty="0" smtClean="0">
                <a:solidFill>
                  <a:srgbClr val="002060"/>
                </a:solidFill>
              </a:rPr>
              <a:t>مراحل تکامل بودجه </a:t>
            </a:r>
            <a:r>
              <a:rPr lang="fa-IR" sz="2400" b="1" dirty="0" smtClean="0"/>
              <a:t>:</a:t>
            </a:r>
          </a:p>
          <a:p>
            <a:pPr algn="r">
              <a:buNone/>
            </a:pPr>
            <a:r>
              <a:rPr lang="fa-IR" sz="2400" b="1" dirty="0" smtClean="0"/>
              <a:t>1- سال 1920 تا 1935 تاکید بر </a:t>
            </a:r>
            <a:r>
              <a:rPr lang="fa-IR" sz="2400" b="1" dirty="0" smtClean="0">
                <a:solidFill>
                  <a:srgbClr val="002060"/>
                </a:solidFill>
              </a:rPr>
              <a:t>یک سیستم با کفا یت برای کنترل هزینه و ایجاد نظام حسابداری و ارتباط ایندو با یکدیگر بوده است .</a:t>
            </a:r>
          </a:p>
          <a:p>
            <a:pPr algn="r">
              <a:buNone/>
            </a:pPr>
            <a:endParaRPr lang="fa-IR" sz="2400" b="1" dirty="0"/>
          </a:p>
          <a:p>
            <a:pPr algn="r">
              <a:buNone/>
            </a:pPr>
            <a:r>
              <a:rPr lang="fa-IR" sz="2400" b="1" dirty="0" smtClean="0"/>
              <a:t>2- </a:t>
            </a:r>
            <a:r>
              <a:rPr lang="fa-IR" sz="2400" b="1" dirty="0" smtClean="0">
                <a:solidFill>
                  <a:srgbClr val="002060"/>
                </a:solidFill>
              </a:rPr>
              <a:t>استفاده از بودجه بعنوان ابزار مدیریت مالی مطرح میگردد </a:t>
            </a:r>
            <a:r>
              <a:rPr lang="fa-IR" sz="2400" b="1" dirty="0" smtClean="0"/>
              <a:t>. یکی از  دیدگاهای مدیریت مالی تخصیص منابع محدود در فعالیت ها یی است که توام با راندمان مناسب باشد و موجب ازدیاد منافع گردد . و بودجه دولت ها در این راستا تهیه و ارائه میگردید .</a:t>
            </a:r>
          </a:p>
          <a:p>
            <a:pPr algn="r">
              <a:buNone/>
            </a:pPr>
            <a:endParaRPr lang="fa-IR" sz="2400" b="1" dirty="0"/>
          </a:p>
          <a:p>
            <a:pPr algn="r">
              <a:buNone/>
            </a:pPr>
            <a:r>
              <a:rPr lang="fa-IR" sz="2400" b="1" dirty="0" smtClean="0">
                <a:solidFill>
                  <a:srgbClr val="002060"/>
                </a:solidFill>
              </a:rPr>
              <a:t>3- ارتباط بودجه و برنامه آغاز میگردد برای رسیدن به شاخص های مناسب اقتصادی </a:t>
            </a:r>
          </a:p>
          <a:p>
            <a:pPr algn="r">
              <a:buNone/>
            </a:pPr>
            <a:endParaRPr lang="fa-IR" sz="2400" b="1" dirty="0">
              <a:solidFill>
                <a:srgbClr val="002060"/>
              </a:solidFill>
            </a:endParaRPr>
          </a:p>
          <a:p>
            <a:pPr algn="r">
              <a:buNone/>
            </a:pPr>
            <a:r>
              <a:rPr lang="fa-IR" sz="2400" b="1" dirty="0" smtClean="0">
                <a:solidFill>
                  <a:srgbClr val="002060"/>
                </a:solidFill>
              </a:rPr>
              <a:t>4-  استفاده از بودجه بعنوان ابزار برنامه ریزی راهبردی ( استراتژیک ) مطرح گردیده است به عبارتی بودجه با سناریو های متعدد طراحی میگردد تا مدیران در قبال پیش امد های پیش بینی نشده خود را مقاوم نمایند . </a:t>
            </a:r>
            <a:r>
              <a:rPr lang="fa-IR" sz="2400" b="1" dirty="0" smtClean="0"/>
              <a:t> </a:t>
            </a:r>
            <a:endParaRPr lang="fa-IR" sz="2400" b="1" dirty="0"/>
          </a:p>
          <a:p>
            <a:pPr algn="r">
              <a:buNone/>
            </a:pPr>
            <a:endParaRPr lang="fa-IR" sz="2400" b="1" dirty="0" smtClean="0"/>
          </a:p>
          <a:p>
            <a:pPr algn="r">
              <a:buNone/>
            </a:pP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checker dir="ver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lumMod val="10000"/>
            </a:schemeClr>
          </a:solidFill>
          <a:ln>
            <a:solidFill>
              <a:srgbClr val="008000"/>
            </a:solidFill>
          </a:ln>
        </p:spPr>
        <p:txBody>
          <a:bodyPr/>
          <a:lstStyle/>
          <a:p>
            <a:r>
              <a:rPr lang="fa-IR" dirty="0" smtClean="0">
                <a:solidFill>
                  <a:srgbClr val="FFFF00"/>
                </a:solidFill>
              </a:rPr>
              <a:t>بودجه – هزینه های اداری </a:t>
            </a:r>
            <a:endParaRPr lang="en-US" dirty="0">
              <a:solidFill>
                <a:srgbClr val="FFFF00"/>
              </a:solidFill>
            </a:endParaRPr>
          </a:p>
        </p:txBody>
      </p:sp>
      <p:sp>
        <p:nvSpPr>
          <p:cNvPr id="3" name="Content Placeholder 2"/>
          <p:cNvSpPr>
            <a:spLocks noGrp="1"/>
          </p:cNvSpPr>
          <p:nvPr>
            <p:ph idx="1"/>
          </p:nvPr>
        </p:nvSpPr>
        <p:spPr>
          <a:gradFill>
            <a:gsLst>
              <a:gs pos="0">
                <a:srgbClr val="FF66FF"/>
              </a:gs>
              <a:gs pos="64999">
                <a:srgbClr val="F0EBD5"/>
              </a:gs>
              <a:gs pos="100000">
                <a:srgbClr val="D1C39F"/>
              </a:gs>
            </a:gsLst>
            <a:lin ang="16200000" scaled="0"/>
          </a:gradFill>
        </p:spPr>
        <p:txBody>
          <a:bodyPr>
            <a:normAutofit/>
          </a:bodyPr>
          <a:lstStyle/>
          <a:p>
            <a:pPr algn="r"/>
            <a:endParaRPr lang="fa-IR" sz="2400" b="1" dirty="0" smtClean="0"/>
          </a:p>
          <a:p>
            <a:pPr algn="r">
              <a:buNone/>
            </a:pPr>
            <a:r>
              <a:rPr lang="fa-IR" sz="2400" b="1" dirty="0" smtClean="0"/>
              <a:t>هزینه های اداری و تشکیلاتی از دو بخش پرسنلی و سایر تشکیل می گردد و شمول آن دوایر زیر را در بر می گیرد . </a:t>
            </a:r>
          </a:p>
          <a:p>
            <a:pPr algn="r">
              <a:buNone/>
            </a:pPr>
            <a:endParaRPr lang="fa-IR" sz="2400" b="1" dirty="0" smtClean="0"/>
          </a:p>
          <a:p>
            <a:pPr algn="r">
              <a:buNone/>
            </a:pPr>
            <a:r>
              <a:rPr lang="fa-IR" sz="2400" b="1" dirty="0" smtClean="0"/>
              <a:t> - دفتر هیات مدیره و مدیریت شرکت </a:t>
            </a:r>
          </a:p>
          <a:p>
            <a:pPr algn="r">
              <a:buNone/>
            </a:pPr>
            <a:r>
              <a:rPr lang="fa-IR" sz="2400" b="1" dirty="0" smtClean="0"/>
              <a:t> - امور اداری شامل ( </a:t>
            </a:r>
            <a:r>
              <a:rPr lang="fa-IR" sz="1800" b="1" dirty="0" smtClean="0"/>
              <a:t>کارگزینی ، دبیر خانه ، اداره آموزش ، واحد خدمات </a:t>
            </a:r>
            <a:r>
              <a:rPr lang="fa-IR" sz="2000" b="1" dirty="0" smtClean="0"/>
              <a:t>، </a:t>
            </a:r>
            <a:r>
              <a:rPr lang="fa-IR" sz="1800" b="1" dirty="0" smtClean="0"/>
              <a:t>واحد ترابری ، نگهبانی </a:t>
            </a:r>
          </a:p>
          <a:p>
            <a:pPr algn="r">
              <a:buNone/>
            </a:pPr>
            <a:r>
              <a:rPr lang="fa-IR" sz="1800" b="1" dirty="0" smtClean="0"/>
              <a:t> - </a:t>
            </a:r>
            <a:r>
              <a:rPr lang="fa-IR" sz="2400" b="1" dirty="0" smtClean="0"/>
              <a:t>امور مالی</a:t>
            </a:r>
            <a:r>
              <a:rPr lang="fa-IR" sz="1800" b="1" dirty="0" smtClean="0"/>
              <a:t> ( حسابداری مالی ، صنعتی و حسابداری مدیریت ) </a:t>
            </a:r>
          </a:p>
          <a:p>
            <a:pPr algn="r">
              <a:buNone/>
            </a:pPr>
            <a:r>
              <a:rPr lang="fa-IR" sz="1800" b="1" dirty="0" smtClean="0"/>
              <a:t> - </a:t>
            </a:r>
            <a:r>
              <a:rPr lang="fa-IR" sz="2400" b="1" dirty="0" smtClean="0"/>
              <a:t>تدارکات</a:t>
            </a:r>
            <a:r>
              <a:rPr lang="fa-IR" sz="1800" b="1" dirty="0" smtClean="0"/>
              <a:t>  ( داخلی و خارجی ) </a:t>
            </a:r>
          </a:p>
          <a:p>
            <a:pPr algn="r">
              <a:buNone/>
            </a:pPr>
            <a:r>
              <a:rPr lang="fa-IR" sz="1800" b="1" dirty="0" smtClean="0"/>
              <a:t> - </a:t>
            </a:r>
            <a:r>
              <a:rPr lang="fa-IR" sz="2000" b="1" dirty="0" smtClean="0"/>
              <a:t>واحد برنامه ریزی ( تحقیق و توسعه ) و برنامه ریزی مواد و محصول </a:t>
            </a:r>
            <a:endParaRPr lang="fa-IR" sz="1800" b="1"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939784"/>
          </a:xfrm>
          <a:solidFill>
            <a:schemeClr val="bg2">
              <a:lumMod val="10000"/>
            </a:schemeClr>
          </a:solidFill>
          <a:ln>
            <a:solidFill>
              <a:srgbClr val="008000"/>
            </a:solidFill>
          </a:ln>
        </p:spPr>
        <p:txBody>
          <a:bodyPr/>
          <a:lstStyle/>
          <a:p>
            <a:r>
              <a:rPr lang="fa-IR" dirty="0" smtClean="0">
                <a:solidFill>
                  <a:srgbClr val="FFFF00"/>
                </a:solidFill>
              </a:rPr>
              <a:t>بودجه – هزینه های اداری </a:t>
            </a:r>
            <a:endParaRPr lang="en-US" dirty="0">
              <a:solidFill>
                <a:srgbClr val="FFFF00"/>
              </a:solidFill>
            </a:endParaRPr>
          </a:p>
        </p:txBody>
      </p:sp>
      <p:sp>
        <p:nvSpPr>
          <p:cNvPr id="5" name="Content Placeholder 4"/>
          <p:cNvSpPr>
            <a:spLocks noGrp="1"/>
          </p:cNvSpPr>
          <p:nvPr>
            <p:ph idx="1"/>
          </p:nvPr>
        </p:nvSpPr>
        <p:spPr>
          <a:blipFill>
            <a:blip r:embed="rId2" cstate="print"/>
            <a:tile tx="0" ty="0" sx="100000" sy="100000" flip="none" algn="tl"/>
          </a:blipFill>
          <a:ln>
            <a:solidFill>
              <a:srgbClr val="FFFF99"/>
            </a:solidFill>
          </a:ln>
        </p:spPr>
        <p:txBody>
          <a:bodyPr>
            <a:normAutofit fontScale="92500" lnSpcReduction="10000"/>
          </a:bodyPr>
          <a:lstStyle/>
          <a:p>
            <a:pPr algn="r">
              <a:buNone/>
            </a:pPr>
            <a:endParaRPr lang="fa-IR" sz="2400" b="1" dirty="0" smtClean="0"/>
          </a:p>
          <a:p>
            <a:pPr algn="r">
              <a:buNone/>
            </a:pPr>
            <a:r>
              <a:rPr lang="fa-IR" sz="2400" b="1" dirty="0" smtClean="0"/>
              <a:t>پیش بینی هزینه های اداری توسط واحد اداری و با همکاری دوایر ذیربط برای سال بودجه تعیین میگردد . </a:t>
            </a:r>
          </a:p>
          <a:p>
            <a:pPr algn="r">
              <a:buNone/>
            </a:pPr>
            <a:r>
              <a:rPr lang="fa-IR" sz="2400" b="1" dirty="0" smtClean="0"/>
              <a:t>اساسا پیش بینی بر اساس حدث و گمان نبوده و تابع مفروضات میباشد که با </a:t>
            </a:r>
          </a:p>
          <a:p>
            <a:pPr algn="r">
              <a:buNone/>
            </a:pPr>
            <a:r>
              <a:rPr lang="fa-IR" sz="2400" b="1" dirty="0" smtClean="0"/>
              <a:t>توجه به مطالعات و بررسی های انجام شده براورد میگردد. </a:t>
            </a:r>
          </a:p>
          <a:p>
            <a:pPr algn="r">
              <a:buNone/>
            </a:pPr>
            <a:endParaRPr lang="fa-IR" sz="2400" b="1" dirty="0" smtClean="0"/>
          </a:p>
          <a:p>
            <a:pPr algn="r">
              <a:buNone/>
            </a:pPr>
            <a:r>
              <a:rPr lang="fa-IR" sz="2400" b="1" dirty="0" smtClean="0"/>
              <a:t>اهم هزینه های اداری بر حسب عنوان ان بقرار زیر میباشد :</a:t>
            </a:r>
          </a:p>
          <a:p>
            <a:pPr algn="r">
              <a:buFontTx/>
              <a:buChar char="-"/>
            </a:pPr>
            <a:r>
              <a:rPr lang="fa-IR" sz="2400" b="1" dirty="0" smtClean="0"/>
              <a:t>اجاره محل دفتر مرکزی ، هزینه های سوخت و انرژی ، هزینه های مخابراتی و پستی ، ملزومات اداری ، چاپ و آگهی ، حق الزحمه مشاوران شرکت و جشن و پذیرایی از مهمانان شرکت و امثالهم – </a:t>
            </a:r>
            <a:r>
              <a:rPr lang="fa-IR" sz="2400" b="1" dirty="0" smtClean="0">
                <a:solidFill>
                  <a:srgbClr val="002060"/>
                </a:solidFill>
              </a:rPr>
              <a:t>بخشی از هزینه ها اصولا پرداخت نمی گردد مانند استهلاک و در بعضی از شرکت ها مزایا سنوات خدمت کارکنان ، لذا این هزینه ها متقابلا در حساب ذخایر استهلاک و سنوات خدمت متمرکز گردیده و در ترازنامه منعکس میگردد</a:t>
            </a:r>
            <a:r>
              <a:rPr lang="fa-IR" sz="2400" b="1" dirty="0" smtClean="0"/>
              <a:t> .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CC00"/>
          </a:solidFill>
        </p:spPr>
        <p:txBody>
          <a:bodyPr/>
          <a:lstStyle/>
          <a:p>
            <a:r>
              <a:rPr lang="fa-IR" dirty="0" smtClean="0"/>
              <a:t>جایگاه هزینه های اداری در بودجه سازمان </a:t>
            </a:r>
            <a:endParaRPr lang="en-US" dirty="0"/>
          </a:p>
        </p:txBody>
      </p:sp>
      <p:sp>
        <p:nvSpPr>
          <p:cNvPr id="3" name="Content Placeholder 2"/>
          <p:cNvSpPr>
            <a:spLocks noGrp="1"/>
          </p:cNvSpPr>
          <p:nvPr>
            <p:ph idx="1"/>
          </p:nvPr>
        </p:nvSpPr>
        <p:spPr>
          <a:xfrm>
            <a:off x="285720" y="1600200"/>
            <a:ext cx="8501122" cy="4525963"/>
          </a:xfrm>
        </p:spPr>
        <p:txBody>
          <a:bodyPr/>
          <a:lstStyle/>
          <a:p>
            <a:pPr algn="r"/>
            <a:endParaRPr lang="fa-IR" b="1" dirty="0" smtClean="0"/>
          </a:p>
          <a:p>
            <a:pPr algn="r">
              <a:buNone/>
            </a:pPr>
            <a:endParaRPr lang="en-US" b="1" dirty="0"/>
          </a:p>
        </p:txBody>
      </p:sp>
      <p:graphicFrame>
        <p:nvGraphicFramePr>
          <p:cNvPr id="5" name="Diagram 4"/>
          <p:cNvGraphicFramePr/>
          <p:nvPr/>
        </p:nvGraphicFramePr>
        <p:xfrm>
          <a:off x="2500298" y="2143116"/>
          <a:ext cx="3857652" cy="20717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p:cNvSpPr/>
          <p:nvPr/>
        </p:nvSpPr>
        <p:spPr>
          <a:xfrm>
            <a:off x="7143768" y="2571744"/>
            <a:ext cx="1571636" cy="19288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صورت جریان وجه نقد </a:t>
            </a:r>
            <a:endParaRPr lang="en-US" b="1" dirty="0">
              <a:solidFill>
                <a:schemeClr val="tx1"/>
              </a:solidFill>
            </a:endParaRPr>
          </a:p>
        </p:txBody>
      </p:sp>
      <p:sp>
        <p:nvSpPr>
          <p:cNvPr id="7" name="Rectangle 6"/>
          <p:cNvSpPr/>
          <p:nvPr/>
        </p:nvSpPr>
        <p:spPr>
          <a:xfrm>
            <a:off x="571472" y="2500306"/>
            <a:ext cx="1357322" cy="20002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سود و زیان </a:t>
            </a:r>
            <a:endParaRPr lang="en-US" b="1" dirty="0">
              <a:solidFill>
                <a:schemeClr val="tx1"/>
              </a:solidFill>
            </a:endParaRPr>
          </a:p>
        </p:txBody>
      </p:sp>
      <p:sp>
        <p:nvSpPr>
          <p:cNvPr id="8" name="Round Single Corner Rectangle 7"/>
          <p:cNvSpPr/>
          <p:nvPr/>
        </p:nvSpPr>
        <p:spPr>
          <a:xfrm>
            <a:off x="3000364" y="5357826"/>
            <a:ext cx="2857520" cy="114300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ترازنامه </a:t>
            </a:r>
            <a:endParaRPr lang="en-US" sz="2000" b="1" dirty="0">
              <a:solidFill>
                <a:schemeClr val="tx1"/>
              </a:solidFill>
            </a:endParaRPr>
          </a:p>
        </p:txBody>
      </p:sp>
      <p:sp>
        <p:nvSpPr>
          <p:cNvPr id="11" name="Down Arrow 10"/>
          <p:cNvSpPr/>
          <p:nvPr/>
        </p:nvSpPr>
        <p:spPr>
          <a:xfrm>
            <a:off x="3357554" y="4357694"/>
            <a:ext cx="2214578" cy="8572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هزینه غیر نقدی </a:t>
            </a:r>
            <a:endParaRPr lang="en-US" sz="2000" b="1" dirty="0">
              <a:solidFill>
                <a:schemeClr val="tx1"/>
              </a:solidFill>
            </a:endParaRPr>
          </a:p>
        </p:txBody>
      </p:sp>
      <p:sp>
        <p:nvSpPr>
          <p:cNvPr id="12" name="Right Arrow 11"/>
          <p:cNvSpPr/>
          <p:nvPr/>
        </p:nvSpPr>
        <p:spPr>
          <a:xfrm>
            <a:off x="6357950" y="3000372"/>
            <a:ext cx="78581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071670" y="2928934"/>
            <a:ext cx="428628" cy="50006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a:off x="1785918" y="4714884"/>
            <a:ext cx="1071570" cy="78581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flipV="1">
            <a:off x="6000760" y="4643446"/>
            <a:ext cx="1285884" cy="928694"/>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r>
              <a:rPr lang="fa-IR" dirty="0" smtClean="0"/>
              <a:t>بودجه – هزینه های بازار یابی و فروش </a:t>
            </a:r>
            <a:endParaRPr lang="en-US" dirty="0"/>
          </a:p>
        </p:txBody>
      </p:sp>
      <p:sp>
        <p:nvSpPr>
          <p:cNvPr id="3" name="Content Placeholder 2"/>
          <p:cNvSpPr>
            <a:spLocks noGrp="1"/>
          </p:cNvSpPr>
          <p:nvPr>
            <p:ph idx="1"/>
          </p:nvPr>
        </p:nvSpPr>
        <p:spPr>
          <a:gradFill>
            <a:gsLst>
              <a:gs pos="0">
                <a:srgbClr val="FF0000"/>
              </a:gs>
              <a:gs pos="64999">
                <a:srgbClr val="F0EBD5"/>
              </a:gs>
              <a:gs pos="100000">
                <a:srgbClr val="D1C39F"/>
              </a:gs>
            </a:gsLst>
            <a:lin ang="16200000" scaled="0"/>
          </a:gradFill>
        </p:spPr>
        <p:txBody>
          <a:bodyPr>
            <a:normAutofit/>
          </a:bodyPr>
          <a:lstStyle/>
          <a:p>
            <a:pPr algn="r"/>
            <a:endParaRPr lang="fa-IR" sz="2400" b="1" dirty="0" smtClean="0"/>
          </a:p>
          <a:p>
            <a:pPr algn="r">
              <a:buNone/>
            </a:pPr>
            <a:r>
              <a:rPr lang="fa-IR" sz="2400" b="1" dirty="0" smtClean="0"/>
              <a:t>هزینه های بازاریابی و فروش با توجه به استراتژی سازمان ، توسط واحد بازاریابی و فروش با رعایت مفروضات و مطالعات انجام شده برآورد میگردد .</a:t>
            </a:r>
          </a:p>
          <a:p>
            <a:pPr algn="r">
              <a:buNone/>
            </a:pPr>
            <a:r>
              <a:rPr lang="fa-IR" sz="2400" b="1" dirty="0" smtClean="0"/>
              <a:t>این هزینه ها شامل دو بخش پرسنلی و سایر هزینه های بازاریابی و فروش میباشد </a:t>
            </a:r>
          </a:p>
          <a:p>
            <a:pPr algn="r">
              <a:buNone/>
            </a:pPr>
            <a:endParaRPr lang="fa-IR" sz="2400" b="1" dirty="0" smtClean="0"/>
          </a:p>
          <a:p>
            <a:pPr algn="r">
              <a:buNone/>
            </a:pPr>
            <a:r>
              <a:rPr lang="fa-IR" sz="2400" b="1" dirty="0" smtClean="0"/>
              <a:t>نکته حائز اهمیت این است که بخشی از هزینه های مذکور نقدی و بخش دیگر غیر نقدی است مانند مزایای سنوات خدمت کارکنان واحد مذکور و استهلاک اموال و دارایی های مورد استفاده در واحد مذکور که بابت ان پرداختی انجام نمی شود ولی در محاسبات هزینه منظور خواهد شد . </a:t>
            </a:r>
            <a:endParaRPr lang="en-US" sz="2400"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400" b="1" dirty="0" smtClean="0"/>
          </a:p>
          <a:p>
            <a:pPr algn="r">
              <a:buNone/>
            </a:pPr>
            <a:r>
              <a:rPr lang="fa-IR" sz="2400" b="1" u="sng" dirty="0" smtClean="0">
                <a:solidFill>
                  <a:srgbClr val="002060"/>
                </a:solidFill>
              </a:rPr>
              <a:t>عناوین سایر هزینه های فروش و بازاریابی</a:t>
            </a:r>
            <a:r>
              <a:rPr lang="fa-IR" sz="2400" b="1" dirty="0" smtClean="0"/>
              <a:t> </a:t>
            </a:r>
          </a:p>
          <a:p>
            <a:pPr algn="r">
              <a:buNone/>
            </a:pPr>
            <a:endParaRPr lang="fa-IR" sz="2400" b="1" dirty="0" smtClean="0"/>
          </a:p>
          <a:p>
            <a:pPr algn="r">
              <a:buNone/>
            </a:pPr>
            <a:endParaRPr lang="en-US" sz="2400" b="1" dirty="0"/>
          </a:p>
        </p:txBody>
      </p:sp>
      <p:sp>
        <p:nvSpPr>
          <p:cNvPr id="4" name="Title 1"/>
          <p:cNvSpPr>
            <a:spLocks noGrp="1"/>
          </p:cNvSpPr>
          <p:nvPr>
            <p:ph type="title"/>
          </p:nvPr>
        </p:nvSpPr>
        <p:spPr>
          <a:solidFill>
            <a:schemeClr val="accent6">
              <a:lumMod val="60000"/>
              <a:lumOff val="40000"/>
            </a:schemeClr>
          </a:solidFill>
        </p:spPr>
        <p:txBody>
          <a:bodyPr/>
          <a:lstStyle/>
          <a:p>
            <a:r>
              <a:rPr lang="fa-IR" dirty="0" smtClean="0"/>
              <a:t>بودجه – هزینه های بازار یابی و فروش </a:t>
            </a:r>
            <a:endParaRPr lang="en-US" dirty="0"/>
          </a:p>
        </p:txBody>
      </p:sp>
      <p:graphicFrame>
        <p:nvGraphicFramePr>
          <p:cNvPr id="5" name="Diagram 4"/>
          <p:cNvGraphicFramePr/>
          <p:nvPr/>
        </p:nvGraphicFramePr>
        <p:xfrm>
          <a:off x="1285852" y="257174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fa-IR" sz="2400" dirty="0" smtClean="0"/>
          </a:p>
          <a:p>
            <a:pPr algn="r">
              <a:buNone/>
            </a:pPr>
            <a:endParaRPr lang="en-US" sz="2400" dirty="0"/>
          </a:p>
        </p:txBody>
      </p:sp>
      <p:sp>
        <p:nvSpPr>
          <p:cNvPr id="4" name="Title 1"/>
          <p:cNvSpPr>
            <a:spLocks noGrp="1"/>
          </p:cNvSpPr>
          <p:nvPr>
            <p:ph type="title"/>
          </p:nvPr>
        </p:nvSpPr>
        <p:spPr>
          <a:solidFill>
            <a:srgbClr val="00FF00"/>
          </a:solidFill>
        </p:spPr>
        <p:txBody>
          <a:bodyPr>
            <a:normAutofit fontScale="90000"/>
          </a:bodyPr>
          <a:lstStyle/>
          <a:p>
            <a:r>
              <a:rPr lang="en-US" dirty="0" smtClean="0"/>
              <a:t>- </a:t>
            </a:r>
            <a:r>
              <a:rPr lang="fa-IR" dirty="0" smtClean="0"/>
              <a:t>بودجه – هزینه های بازار یابی و فروش و جایگا ه آن در بودجه </a:t>
            </a:r>
            <a:endParaRPr lang="en-US" dirty="0"/>
          </a:p>
        </p:txBody>
      </p:sp>
      <p:sp>
        <p:nvSpPr>
          <p:cNvPr id="5" name="Left-Right Arrow 4"/>
          <p:cNvSpPr/>
          <p:nvPr/>
        </p:nvSpPr>
        <p:spPr>
          <a:xfrm>
            <a:off x="3500430" y="2643182"/>
            <a:ext cx="2714644" cy="121444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هزینه های بازاریابی و فروش </a:t>
            </a:r>
            <a:endParaRPr lang="en-US" b="1" dirty="0">
              <a:solidFill>
                <a:schemeClr val="tx1"/>
              </a:solidFill>
            </a:endParaRPr>
          </a:p>
        </p:txBody>
      </p:sp>
      <p:sp>
        <p:nvSpPr>
          <p:cNvPr id="6" name="Rounded Rectangle 5"/>
          <p:cNvSpPr/>
          <p:nvPr/>
        </p:nvSpPr>
        <p:spPr>
          <a:xfrm>
            <a:off x="7000892" y="2428868"/>
            <a:ext cx="1214446" cy="17859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سود و زیان </a:t>
            </a:r>
            <a:endParaRPr lang="en-US" b="1" dirty="0">
              <a:solidFill>
                <a:schemeClr val="tx1"/>
              </a:solidFill>
            </a:endParaRPr>
          </a:p>
        </p:txBody>
      </p:sp>
      <p:sp>
        <p:nvSpPr>
          <p:cNvPr id="7" name="Rounded Rectangle 6"/>
          <p:cNvSpPr/>
          <p:nvPr/>
        </p:nvSpPr>
        <p:spPr>
          <a:xfrm>
            <a:off x="3214678" y="5286388"/>
            <a:ext cx="3143272" cy="10001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ترازنامه </a:t>
            </a:r>
            <a:endParaRPr lang="en-US" b="1" dirty="0">
              <a:solidFill>
                <a:schemeClr val="tx1"/>
              </a:solidFill>
            </a:endParaRPr>
          </a:p>
        </p:txBody>
      </p:sp>
      <p:sp>
        <p:nvSpPr>
          <p:cNvPr id="8" name="Rectangle 7"/>
          <p:cNvSpPr/>
          <p:nvPr/>
        </p:nvSpPr>
        <p:spPr>
          <a:xfrm>
            <a:off x="1142976" y="2643182"/>
            <a:ext cx="1428760" cy="12858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صورت جریان وجه نقد </a:t>
            </a:r>
            <a:endParaRPr lang="en-US" b="1" dirty="0">
              <a:solidFill>
                <a:schemeClr val="tx1"/>
              </a:solidFill>
            </a:endParaRPr>
          </a:p>
        </p:txBody>
      </p:sp>
      <p:sp>
        <p:nvSpPr>
          <p:cNvPr id="9" name="Left Arrow 8"/>
          <p:cNvSpPr/>
          <p:nvPr/>
        </p:nvSpPr>
        <p:spPr>
          <a:xfrm>
            <a:off x="2786050" y="2571744"/>
            <a:ext cx="714380"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6072198" y="2714620"/>
            <a:ext cx="857256"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rot="5400000">
            <a:off x="6393669" y="3750471"/>
            <a:ext cx="642942" cy="57150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2571736" y="4071942"/>
            <a:ext cx="571504"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0" name="Down Arrow 19"/>
          <p:cNvSpPr/>
          <p:nvPr/>
        </p:nvSpPr>
        <p:spPr>
          <a:xfrm>
            <a:off x="4214810" y="3714752"/>
            <a:ext cx="1428760"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smtClean="0">
                <a:solidFill>
                  <a:schemeClr val="tx1"/>
                </a:solidFill>
              </a:rPr>
              <a:t>هزینه غیر نقدی </a:t>
            </a:r>
            <a:endParaRPr lang="en-US" sz="1400" b="1" dirty="0">
              <a:solidFill>
                <a:schemeClr val="tx1"/>
              </a:solidFill>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fa-IR" dirty="0" smtClean="0"/>
          </a:p>
          <a:p>
            <a:endParaRPr lang="en-US" dirty="0"/>
          </a:p>
        </p:txBody>
      </p:sp>
      <p:sp>
        <p:nvSpPr>
          <p:cNvPr id="4" name="Title 1"/>
          <p:cNvSpPr>
            <a:spLocks noGrp="1"/>
          </p:cNvSpPr>
          <p:nvPr>
            <p:ph type="title"/>
          </p:nvPr>
        </p:nvSpPr>
        <p:spPr/>
        <p:style>
          <a:lnRef idx="2">
            <a:schemeClr val="dk1">
              <a:shade val="50000"/>
            </a:schemeClr>
          </a:lnRef>
          <a:fillRef idx="1002">
            <a:schemeClr val="lt2"/>
          </a:fillRef>
          <a:effectRef idx="0">
            <a:schemeClr val="dk1"/>
          </a:effectRef>
          <a:fontRef idx="minor">
            <a:schemeClr val="lt1"/>
          </a:fontRef>
        </p:style>
        <p:txBody>
          <a:bodyPr>
            <a:normAutofit/>
          </a:bodyPr>
          <a:lstStyle/>
          <a:p>
            <a:r>
              <a:rPr lang="fa-IR" dirty="0" smtClean="0">
                <a:solidFill>
                  <a:srgbClr val="FF0000"/>
                </a:solidFill>
              </a:rPr>
              <a:t>سایر درامد ها و هزینه های عملیاتی </a:t>
            </a:r>
            <a:endParaRPr lang="en-US" dirty="0"/>
          </a:p>
        </p:txBody>
      </p:sp>
      <p:graphicFrame>
        <p:nvGraphicFramePr>
          <p:cNvPr id="5" name="Diagram 4"/>
          <p:cNvGraphicFramePr/>
          <p:nvPr/>
        </p:nvGraphicFramePr>
        <p:xfrm>
          <a:off x="1524000" y="1857364"/>
          <a:ext cx="6096000" cy="3603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advTm="0"/>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solidFill>
        </p:spPr>
        <p:txBody>
          <a:bodyPr/>
          <a:lstStyle/>
          <a:p>
            <a:r>
              <a:rPr lang="fa-IR" dirty="0" smtClean="0"/>
              <a:t>بودجه – هزینه مالی </a:t>
            </a:r>
            <a:endParaRPr lang="en-US" dirty="0"/>
          </a:p>
        </p:txBody>
      </p:sp>
      <p:sp>
        <p:nvSpPr>
          <p:cNvPr id="3" name="Content Placeholder 2"/>
          <p:cNvSpPr>
            <a:spLocks noGrp="1"/>
          </p:cNvSpPr>
          <p:nvPr>
            <p:ph idx="1"/>
          </p:nvPr>
        </p:nvSpPr>
        <p:spPr>
          <a:solidFill>
            <a:srgbClr val="FF66FF"/>
          </a:solidFill>
        </p:spPr>
        <p:txBody>
          <a:bodyPr>
            <a:normAutofit fontScale="92500"/>
          </a:bodyPr>
          <a:lstStyle/>
          <a:p>
            <a:pPr algn="r"/>
            <a:endParaRPr lang="fa-IR" b="1" dirty="0" smtClean="0"/>
          </a:p>
          <a:p>
            <a:pPr algn="r">
              <a:buNone/>
            </a:pPr>
            <a:r>
              <a:rPr lang="fa-IR" b="1" u="sng" dirty="0" smtClean="0">
                <a:solidFill>
                  <a:srgbClr val="FF0000"/>
                </a:solidFill>
              </a:rPr>
              <a:t>هزینه های مالی </a:t>
            </a:r>
            <a:r>
              <a:rPr lang="fa-IR" b="1" dirty="0" smtClean="0"/>
              <a:t>شامل کلیه هزینه های بانکی می باشد که طی  سال بودجه یا نقدا پرداخت میگردد و یا به حساب مطالبات بانک منظور میشود. لذا بررسی قرارداد های موجود و کسب اطلاع از تعهدات احتمالی و جرایم بسیار حائز اهمیت می باشد . این هزینه ها به حساب سود و زیان منظور میگردد مگر انکه شرکت در مرحله قبل از بهره برداری باشد و هزینه های مذکور بعنوان بخشی از بهای تمام شده دارایی تلقی گردد . توجه به استاندارد های حسابداری توصیه میگردد. </a:t>
            </a:r>
            <a:endParaRPr lang="en-US" b="1"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B2B2B2"/>
          </a:solidFill>
        </p:spPr>
        <p:txBody>
          <a:bodyPr/>
          <a:lstStyle/>
          <a:p>
            <a:r>
              <a:rPr lang="fa-IR" dirty="0" smtClean="0"/>
              <a:t>جایگاه هزینه مالی در بودجه </a:t>
            </a:r>
            <a:endParaRPr lang="en-US" dirty="0"/>
          </a:p>
        </p:txBody>
      </p:sp>
      <p:sp>
        <p:nvSpPr>
          <p:cNvPr id="3" name="Content Placeholder 2"/>
          <p:cNvSpPr>
            <a:spLocks noGrp="1"/>
          </p:cNvSpPr>
          <p:nvPr>
            <p:ph idx="1"/>
          </p:nvPr>
        </p:nvSpPr>
        <p:spPr/>
        <p:txBody>
          <a:bodyPr>
            <a:normAutofit/>
          </a:bodyPr>
          <a:lstStyle/>
          <a:p>
            <a:pPr algn="r"/>
            <a:endParaRPr lang="fa-IR" sz="2000" b="1" u="sng" dirty="0" smtClean="0"/>
          </a:p>
          <a:p>
            <a:pPr algn="r">
              <a:buNone/>
            </a:pPr>
            <a:endParaRPr lang="en-US" sz="2000" b="1" u="sng" dirty="0"/>
          </a:p>
        </p:txBody>
      </p:sp>
      <p:sp>
        <p:nvSpPr>
          <p:cNvPr id="4" name="Content Placeholder 2"/>
          <p:cNvSpPr txBox="1">
            <a:spLocks/>
          </p:cNvSpPr>
          <p:nvPr/>
        </p:nvSpPr>
        <p:spPr>
          <a:xfrm>
            <a:off x="609600" y="1752600"/>
            <a:ext cx="8229600" cy="4525963"/>
          </a:xfrm>
          <a:prstGeom prst="rect">
            <a:avLst/>
          </a:prstGeom>
          <a:gradFill>
            <a:gsLst>
              <a:gs pos="0">
                <a:schemeClr val="accent6">
                  <a:lumMod val="75000"/>
                </a:schemeClr>
              </a:gs>
              <a:gs pos="50000">
                <a:schemeClr val="accent1">
                  <a:tint val="44500"/>
                  <a:satMod val="160000"/>
                </a:schemeClr>
              </a:gs>
              <a:gs pos="100000">
                <a:schemeClr val="accent1">
                  <a:tint val="23500"/>
                  <a:satMod val="160000"/>
                </a:schemeClr>
              </a:gs>
            </a:gsLst>
            <a:lin ang="5400000" scaled="0"/>
          </a:gradFill>
        </p:spPr>
        <p:txBody>
          <a:bodyPr vert="horz" lIns="91440" tIns="45720" rIns="91440" bIns="45720" rtlCol="0">
            <a:norm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a-IR" sz="24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762000" y="1905000"/>
            <a:ext cx="8229600" cy="4525963"/>
          </a:xfrm>
          <a:prstGeom prst="rect">
            <a:avLst/>
          </a:prstGeom>
        </p:spPr>
        <p:txBody>
          <a:bodyPr vert="horz" lIns="91440" tIns="45720" rIns="91440" bIns="45720" rtlCol="0">
            <a:normAutofit/>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a-IR" sz="2400" b="0" i="0" u="none" strike="noStrike" kern="1200" cap="none" spc="0" normalizeH="0" baseline="0" noProof="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Left-Right Arrow 5"/>
          <p:cNvSpPr/>
          <p:nvPr/>
        </p:nvSpPr>
        <p:spPr>
          <a:xfrm>
            <a:off x="2928926" y="2786058"/>
            <a:ext cx="3214710" cy="1071570"/>
          </a:xfrm>
          <a:prstGeom prst="lef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bg1"/>
                </a:solidFill>
              </a:rPr>
              <a:t>هزینه های مالی </a:t>
            </a:r>
            <a:endParaRPr lang="en-US" b="1" dirty="0">
              <a:solidFill>
                <a:schemeClr val="bg1"/>
              </a:solidFill>
            </a:endParaRPr>
          </a:p>
        </p:txBody>
      </p:sp>
      <p:sp>
        <p:nvSpPr>
          <p:cNvPr id="7" name="Rectangle 6"/>
          <p:cNvSpPr/>
          <p:nvPr/>
        </p:nvSpPr>
        <p:spPr>
          <a:xfrm>
            <a:off x="6500826" y="2714620"/>
            <a:ext cx="1285884" cy="24288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mtClean="0"/>
              <a:t>سود و زیان </a:t>
            </a:r>
            <a:endParaRPr lang="en-US" dirty="0"/>
          </a:p>
        </p:txBody>
      </p:sp>
      <p:sp>
        <p:nvSpPr>
          <p:cNvPr id="8" name="Rectangle 7"/>
          <p:cNvSpPr/>
          <p:nvPr/>
        </p:nvSpPr>
        <p:spPr>
          <a:xfrm>
            <a:off x="1071538" y="2571744"/>
            <a:ext cx="1285884" cy="26432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صورت جریان وجه نقد </a:t>
            </a:r>
            <a:endParaRPr lang="en-US" dirty="0"/>
          </a:p>
        </p:txBody>
      </p:sp>
      <p:sp>
        <p:nvSpPr>
          <p:cNvPr id="9" name="Rectangle 8"/>
          <p:cNvSpPr/>
          <p:nvPr/>
        </p:nvSpPr>
        <p:spPr>
          <a:xfrm>
            <a:off x="3357554" y="5357826"/>
            <a:ext cx="2357454"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ترازنامه </a:t>
            </a:r>
            <a:endParaRPr lang="en-US" dirty="0"/>
          </a:p>
        </p:txBody>
      </p:sp>
      <p:sp>
        <p:nvSpPr>
          <p:cNvPr id="10" name="Down Arrow 9"/>
          <p:cNvSpPr/>
          <p:nvPr/>
        </p:nvSpPr>
        <p:spPr>
          <a:xfrm>
            <a:off x="3786182" y="4000504"/>
            <a:ext cx="1500198" cy="11430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t>هزینه غیر نقد </a:t>
            </a:r>
            <a:endParaRPr lang="en-US" dirty="0"/>
          </a:p>
        </p:txBody>
      </p:sp>
      <p:sp>
        <p:nvSpPr>
          <p:cNvPr id="11" name="Left Arrow 10"/>
          <p:cNvSpPr/>
          <p:nvPr/>
        </p:nvSpPr>
        <p:spPr>
          <a:xfrm>
            <a:off x="2643174" y="2571744"/>
            <a:ext cx="428628" cy="35719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5929322" y="2714620"/>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rot="10800000" flipV="1">
            <a:off x="5715008" y="4572008"/>
            <a:ext cx="785818" cy="71438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500298" y="4714884"/>
            <a:ext cx="857256" cy="57150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graphicFrame>
        <p:nvGraphicFramePr>
          <p:cNvPr id="4" name="Content Placeholder 3"/>
          <p:cNvGraphicFramePr>
            <a:graphicFrameLocks/>
          </p:cNvGraphicFramePr>
          <p:nvPr/>
        </p:nvGraphicFramePr>
        <p:xfrm>
          <a:off x="609600" y="1752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p:cNvSpPr>
            <a:spLocks noGrp="1"/>
          </p:cNvSpPr>
          <p:nvPr>
            <p:ph type="title"/>
          </p:nvPr>
        </p:nvSpPr>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fa-IR" dirty="0" smtClean="0"/>
              <a:t>خالص سایر درآمد ها و هزینه های غیر عملیاتی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r">
              <a:buNone/>
            </a:pPr>
            <a:endParaRPr lang="fa-IR" dirty="0" smtClean="0"/>
          </a:p>
          <a:p>
            <a:pPr algn="r">
              <a:buNone/>
            </a:pPr>
            <a:r>
              <a:rPr lang="fa-IR" sz="2400" b="1" dirty="0" smtClean="0"/>
              <a:t>تعریف بودجه از نظر قانون محاسبات :</a:t>
            </a:r>
          </a:p>
          <a:p>
            <a:pPr algn="r">
              <a:buNone/>
            </a:pPr>
            <a:r>
              <a:rPr lang="fa-IR" sz="2400" b="1" dirty="0" smtClean="0"/>
              <a:t>ماده 1 قانون مصوب 1 شهریور 1366:</a:t>
            </a:r>
          </a:p>
          <a:p>
            <a:pPr algn="r">
              <a:buNone/>
            </a:pPr>
            <a:r>
              <a:rPr lang="fa-IR" sz="2400" b="1" dirty="0" smtClean="0"/>
              <a:t>بودجه کل کشور برنامه مالی دولت است که برای یک سال مالی تهیه و حاوی پیش بینی درامد ها و سایر منابع تامین اعتبار و براورد هزینه ها برای انجام عملیاتی که منجر به وصول به سیاست ها و اهداف قانونی می شود و شامل :</a:t>
            </a:r>
          </a:p>
          <a:p>
            <a:pPr algn="r">
              <a:buNone/>
            </a:pPr>
            <a:endParaRPr lang="fa-IR" sz="2400" b="1" dirty="0" smtClean="0"/>
          </a:p>
          <a:p>
            <a:pPr algn="r">
              <a:buNone/>
            </a:pPr>
            <a:r>
              <a:rPr lang="fa-IR" sz="2400" b="1" dirty="0" smtClean="0"/>
              <a:t>1</a:t>
            </a:r>
            <a:r>
              <a:rPr lang="fa-IR" sz="2400" b="1" u="sng" dirty="0" smtClean="0">
                <a:solidFill>
                  <a:srgbClr val="FF0000"/>
                </a:solidFill>
              </a:rPr>
              <a:t>- بودجه عمومی </a:t>
            </a:r>
          </a:p>
          <a:p>
            <a:pPr algn="r">
              <a:buNone/>
            </a:pPr>
            <a:r>
              <a:rPr lang="fa-IR" sz="2400" b="1" dirty="0" smtClean="0"/>
              <a:t>   1-1 بودجه عادی</a:t>
            </a:r>
          </a:p>
          <a:p>
            <a:pPr algn="r">
              <a:buNone/>
            </a:pPr>
            <a:r>
              <a:rPr lang="fa-IR" sz="2400" b="1" dirty="0" smtClean="0"/>
              <a:t>   1-2 بودجه عمرانی </a:t>
            </a:r>
          </a:p>
          <a:p>
            <a:pPr algn="r">
              <a:buNone/>
            </a:pPr>
            <a:r>
              <a:rPr lang="fa-IR" sz="2400" b="1" dirty="0" smtClean="0"/>
              <a:t>2- </a:t>
            </a:r>
            <a:r>
              <a:rPr lang="fa-IR" sz="2400" b="1" u="sng" dirty="0" smtClean="0">
                <a:solidFill>
                  <a:srgbClr val="FF0000"/>
                </a:solidFill>
              </a:rPr>
              <a:t>بودجه شرکتهای دولتی  </a:t>
            </a:r>
          </a:p>
          <a:p>
            <a:pPr algn="r">
              <a:buNone/>
            </a:pPr>
            <a:endParaRPr lang="fa-IR" sz="2400" b="1" u="sng" dirty="0" smtClean="0">
              <a:solidFill>
                <a:srgbClr val="FF0000"/>
              </a:solidFill>
            </a:endParaRPr>
          </a:p>
          <a:p>
            <a:pPr algn="r">
              <a:buNone/>
            </a:pPr>
            <a:r>
              <a:rPr lang="fa-IR" sz="2400" b="1" dirty="0" smtClean="0"/>
              <a:t>3- </a:t>
            </a:r>
            <a:r>
              <a:rPr lang="fa-IR" sz="2400" b="1" u="sng" dirty="0" smtClean="0">
                <a:solidFill>
                  <a:srgbClr val="FF0000"/>
                </a:solidFill>
              </a:rPr>
              <a:t>بودجه موسساتی که تحت عنوانی غیر از عناوین فوق در بودجه کل کشور منظور میشود . </a:t>
            </a:r>
            <a:endParaRPr lang="fa-IR" sz="2400" b="1" dirty="0" smtClean="0"/>
          </a:p>
          <a:p>
            <a:pPr algn="r">
              <a:buNone/>
            </a:pPr>
            <a:r>
              <a:rPr lang="fa-IR" sz="2400" b="1" dirty="0" smtClean="0"/>
              <a:t>    </a:t>
            </a: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99"/>
          </a:solidFill>
        </p:spPr>
        <p:txBody>
          <a:bodyPr/>
          <a:lstStyle/>
          <a:p>
            <a:r>
              <a:rPr lang="fa-IR" dirty="0" smtClean="0"/>
              <a:t>بودجه سرمایه ایی </a:t>
            </a:r>
            <a:endParaRPr lang="en-US" dirty="0"/>
          </a:p>
        </p:txBody>
      </p:sp>
      <p:sp>
        <p:nvSpPr>
          <p:cNvPr id="3" name="Content Placeholder 2"/>
          <p:cNvSpPr>
            <a:spLocks noGrp="1"/>
          </p:cNvSpPr>
          <p:nvPr>
            <p:ph idx="1"/>
          </p:nvPr>
        </p:nvSpPr>
        <p:spPr>
          <a:solidFill>
            <a:srgbClr val="00FF99"/>
          </a:solidFill>
        </p:spPr>
        <p:txBody>
          <a:bodyPr>
            <a:normAutofit/>
          </a:bodyPr>
          <a:lstStyle/>
          <a:p>
            <a:pPr algn="r"/>
            <a:endParaRPr lang="fa-IR" sz="2400" b="1" dirty="0" smtClean="0"/>
          </a:p>
          <a:p>
            <a:pPr algn="r">
              <a:buNone/>
            </a:pPr>
            <a:r>
              <a:rPr lang="fa-IR" sz="2400" b="1" dirty="0" smtClean="0"/>
              <a:t>مخارج ترمیم و بهسازی دارایی ها ، خرید و احداث دارایی های جدید در چارچوب اهداف بلند مدت شرکت و یا فروش اموال و دارایی های فرسوده و یا سرمایه گذاری در سهام و یا اوراق مشارکت و سپرده های سرمایه گذاری در سال بودجه و یا فروش آنها را کلا سرمایه گذاری می نامند . </a:t>
            </a:r>
          </a:p>
          <a:p>
            <a:pPr algn="r">
              <a:buNone/>
            </a:pPr>
            <a:endParaRPr lang="fa-IR" sz="2400" b="1" dirty="0" smtClean="0"/>
          </a:p>
          <a:p>
            <a:pPr algn="r">
              <a:buNone/>
            </a:pPr>
            <a:r>
              <a:rPr lang="fa-IR" sz="2400" b="1" dirty="0" smtClean="0"/>
              <a:t>مسئولیت براورد مخارج پروژه با تیم پروژه می باشد و اطلاعات ارائه شده نه بر مبنای حدث و گمان بلکه بر اساس محاسبات ، و در نظر گرفتن زما ن تحقق هزینه ها و قیمت های جاری باید تنظیم و به کمیته بودجه ارائه گردد .</a:t>
            </a:r>
          </a:p>
          <a:p>
            <a:pPr algn="r">
              <a:buNone/>
            </a:pPr>
            <a:endParaRPr lang="fa-IR" sz="2400" b="1" dirty="0" smtClean="0"/>
          </a:p>
          <a:p>
            <a:pPr algn="r">
              <a:buNone/>
            </a:pPr>
            <a:r>
              <a:rPr lang="fa-IR" sz="2400" b="1" dirty="0" smtClean="0"/>
              <a:t> ارائه شده است شامل :</a:t>
            </a:r>
            <a:r>
              <a:rPr lang="en-US" sz="2400" b="1" dirty="0" err="1" smtClean="0"/>
              <a:t>Pdf</a:t>
            </a:r>
            <a:r>
              <a:rPr lang="en-US" sz="2400" b="1" dirty="0" smtClean="0"/>
              <a:t> </a:t>
            </a:r>
            <a:r>
              <a:rPr lang="fa-IR" sz="2400" b="1" dirty="0" smtClean="0"/>
              <a:t>جزئیات و فرایند انجام کار به تفصیل در فایل </a:t>
            </a:r>
            <a:endParaRPr lang="en-US" sz="2400" b="1"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accent6">
              <a:lumMod val="60000"/>
              <a:lumOff val="40000"/>
            </a:schemeClr>
          </a:solidFill>
        </p:spPr>
        <p:txBody>
          <a:bodyPr>
            <a:normAutofit fontScale="70000" lnSpcReduction="20000"/>
          </a:bodyPr>
          <a:lstStyle/>
          <a:p>
            <a:pPr algn="r">
              <a:buNone/>
            </a:pPr>
            <a:endParaRPr lang="fa-IR" b="1" dirty="0" smtClean="0"/>
          </a:p>
          <a:p>
            <a:pPr algn="r">
              <a:buNone/>
            </a:pPr>
            <a:r>
              <a:rPr lang="en-US" b="1" dirty="0" smtClean="0">
                <a:solidFill>
                  <a:srgbClr val="7030A0"/>
                </a:solidFill>
              </a:rPr>
              <a:t>:</a:t>
            </a:r>
            <a:r>
              <a:rPr lang="fa-IR" b="1" dirty="0" smtClean="0">
                <a:solidFill>
                  <a:srgbClr val="7030A0"/>
                </a:solidFill>
              </a:rPr>
              <a:t> </a:t>
            </a:r>
            <a:r>
              <a:rPr lang="en-US" b="1" dirty="0" smtClean="0">
                <a:solidFill>
                  <a:srgbClr val="7030A0"/>
                </a:solidFill>
              </a:rPr>
              <a:t> (CPWBS</a:t>
            </a:r>
            <a:r>
              <a:rPr lang="fa-IR" b="1" dirty="0" smtClean="0">
                <a:solidFill>
                  <a:srgbClr val="7030A0"/>
                </a:solidFill>
              </a:rPr>
              <a:t>تهیه ساختار (</a:t>
            </a:r>
            <a:endParaRPr lang="en-US" b="1" dirty="0" smtClean="0">
              <a:solidFill>
                <a:srgbClr val="7030A0"/>
              </a:solidFill>
            </a:endParaRPr>
          </a:p>
          <a:p>
            <a:pPr algn="r">
              <a:buNone/>
            </a:pPr>
            <a:r>
              <a:rPr lang="en-US" sz="2400" b="1" dirty="0" smtClean="0"/>
              <a:t>CONTROL PROJECT WORK BREAK DOWN</a:t>
            </a:r>
            <a:r>
              <a:rPr lang="en-US" b="1" dirty="0" smtClean="0"/>
              <a:t> </a:t>
            </a:r>
            <a:r>
              <a:rPr lang="en-US" sz="2400" b="1" dirty="0" smtClean="0"/>
              <a:t>STRUCTURE</a:t>
            </a:r>
          </a:p>
          <a:p>
            <a:pPr algn="r">
              <a:buNone/>
            </a:pPr>
            <a:endParaRPr lang="en-US" sz="2400" b="1" dirty="0" smtClean="0"/>
          </a:p>
          <a:p>
            <a:pPr algn="r">
              <a:buNone/>
            </a:pPr>
            <a:r>
              <a:rPr lang="en-US" sz="2400" b="1" dirty="0" smtClean="0"/>
              <a:t> </a:t>
            </a:r>
            <a:r>
              <a:rPr lang="en-US" sz="2400" b="1" dirty="0" smtClean="0">
                <a:solidFill>
                  <a:srgbClr val="7030A0"/>
                </a:solidFill>
              </a:rPr>
              <a:t>: ( FWBS )</a:t>
            </a:r>
            <a:r>
              <a:rPr lang="fa-IR" sz="2400" b="1" dirty="0" smtClean="0">
                <a:solidFill>
                  <a:srgbClr val="7030A0"/>
                </a:solidFill>
              </a:rPr>
              <a:t>تهیه ساختار </a:t>
            </a:r>
            <a:r>
              <a:rPr lang="en-US" sz="2400" b="1" dirty="0" smtClean="0">
                <a:solidFill>
                  <a:srgbClr val="7030A0"/>
                </a:solidFill>
              </a:rPr>
              <a:t> </a:t>
            </a:r>
            <a:endParaRPr lang="fa-IR" b="1" dirty="0" smtClean="0">
              <a:solidFill>
                <a:srgbClr val="7030A0"/>
              </a:solidFill>
            </a:endParaRPr>
          </a:p>
          <a:p>
            <a:pPr algn="r">
              <a:buNone/>
            </a:pPr>
            <a:r>
              <a:rPr lang="en-US" sz="2400" b="1" dirty="0" smtClean="0"/>
              <a:t>FUNCTIONAL WORK BREAKDOWN STRUCTURE</a:t>
            </a:r>
          </a:p>
          <a:p>
            <a:pPr algn="r">
              <a:buNone/>
            </a:pPr>
            <a:endParaRPr lang="en-US" sz="2400" b="1" dirty="0" smtClean="0">
              <a:solidFill>
                <a:srgbClr val="7030A0"/>
              </a:solidFill>
            </a:endParaRPr>
          </a:p>
          <a:p>
            <a:pPr algn="r">
              <a:buNone/>
            </a:pPr>
            <a:endParaRPr lang="en-US" sz="2400" b="1" dirty="0" smtClean="0">
              <a:solidFill>
                <a:srgbClr val="7030A0"/>
              </a:solidFill>
            </a:endParaRPr>
          </a:p>
          <a:p>
            <a:pPr algn="r">
              <a:buNone/>
            </a:pPr>
            <a:r>
              <a:rPr lang="en-US" sz="2400" b="1" dirty="0" smtClean="0">
                <a:solidFill>
                  <a:srgbClr val="7030A0"/>
                </a:solidFill>
              </a:rPr>
              <a:t> (RWBS </a:t>
            </a:r>
            <a:r>
              <a:rPr lang="fa-IR" sz="2400" b="1" dirty="0" smtClean="0">
                <a:solidFill>
                  <a:srgbClr val="7030A0"/>
                </a:solidFill>
              </a:rPr>
              <a:t>تهیه ساختار (</a:t>
            </a:r>
            <a:endParaRPr lang="en-US" sz="2400" b="1" dirty="0" smtClean="0">
              <a:solidFill>
                <a:srgbClr val="7030A0"/>
              </a:solidFill>
            </a:endParaRPr>
          </a:p>
          <a:p>
            <a:pPr algn="r">
              <a:buNone/>
            </a:pPr>
            <a:r>
              <a:rPr lang="en-US" sz="2400" b="1" dirty="0" smtClean="0"/>
              <a:t>RESPONSIBILITY WORK BREAKDOWN STRUCTURE</a:t>
            </a:r>
            <a:endParaRPr lang="fa-IR" sz="2400" b="1" dirty="0" smtClean="0"/>
          </a:p>
          <a:p>
            <a:pPr algn="r">
              <a:buNone/>
            </a:pPr>
            <a:endParaRPr lang="en-US" sz="2400" b="1" dirty="0" smtClean="0"/>
          </a:p>
          <a:p>
            <a:pPr algn="r">
              <a:buNone/>
            </a:pPr>
            <a:r>
              <a:rPr lang="fa-IR" sz="2400" b="1" dirty="0" smtClean="0">
                <a:solidFill>
                  <a:srgbClr val="7030A0"/>
                </a:solidFill>
              </a:rPr>
              <a:t>تعیین فعالیت ها و اولویت بندی آن ( با روش مسیر بحرانی و.. ) </a:t>
            </a:r>
          </a:p>
          <a:p>
            <a:pPr algn="r">
              <a:buNone/>
            </a:pPr>
            <a:endParaRPr lang="fa-IR" sz="2400" b="1" dirty="0" smtClean="0">
              <a:solidFill>
                <a:srgbClr val="7030A0"/>
              </a:solidFill>
            </a:endParaRPr>
          </a:p>
          <a:p>
            <a:pPr algn="r">
              <a:buNone/>
            </a:pPr>
            <a:r>
              <a:rPr lang="fa-IR" sz="2400" b="1" dirty="0" smtClean="0">
                <a:solidFill>
                  <a:srgbClr val="7030A0"/>
                </a:solidFill>
              </a:rPr>
              <a:t>تهیه بودجه نقدی فعالیت ها در قالب دوره زمانبدی پروژه </a:t>
            </a:r>
          </a:p>
          <a:p>
            <a:pPr algn="r">
              <a:buNone/>
            </a:pPr>
            <a:r>
              <a:rPr lang="fa-IR" sz="2400" b="1" dirty="0" smtClean="0"/>
              <a:t> </a:t>
            </a:r>
            <a:endParaRPr lang="en-US" sz="2400" b="1" dirty="0" smtClean="0"/>
          </a:p>
        </p:txBody>
      </p:sp>
      <p:sp>
        <p:nvSpPr>
          <p:cNvPr id="4" name="Title 1"/>
          <p:cNvSpPr>
            <a:spLocks noGrp="1"/>
          </p:cNvSpPr>
          <p:nvPr>
            <p:ph type="title"/>
          </p:nvPr>
        </p:nvSpPr>
        <p:spPr>
          <a:solidFill>
            <a:srgbClr val="FFFF99"/>
          </a:solidFill>
        </p:spPr>
        <p:txBody>
          <a:bodyPr/>
          <a:lstStyle/>
          <a:p>
            <a:r>
              <a:rPr lang="fa-IR" dirty="0" smtClean="0"/>
              <a:t>بودجه سرمایه ایی </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r"/>
            <a:endParaRPr lang="en-US" sz="2400" b="1" dirty="0"/>
          </a:p>
        </p:txBody>
      </p:sp>
      <p:sp>
        <p:nvSpPr>
          <p:cNvPr id="4" name="Title 1"/>
          <p:cNvSpPr>
            <a:spLocks noGrp="1"/>
          </p:cNvSpPr>
          <p:nvPr>
            <p:ph type="title"/>
          </p:nvPr>
        </p:nvSpPr>
        <p:spPr>
          <a:solidFill>
            <a:srgbClr val="FFFF99"/>
          </a:solidFill>
        </p:spPr>
        <p:txBody>
          <a:bodyPr/>
          <a:lstStyle/>
          <a:p>
            <a:r>
              <a:rPr lang="fa-IR" dirty="0" smtClean="0"/>
              <a:t>بودجه سرمایه ایی – جایگاه در کل بودجه </a:t>
            </a:r>
            <a:endParaRPr lang="en-US" dirty="0"/>
          </a:p>
        </p:txBody>
      </p:sp>
      <p:sp>
        <p:nvSpPr>
          <p:cNvPr id="5" name="Rectangle 4"/>
          <p:cNvSpPr/>
          <p:nvPr/>
        </p:nvSpPr>
        <p:spPr>
          <a:xfrm>
            <a:off x="3286116" y="2000240"/>
            <a:ext cx="2428892"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rgbClr val="FF0000"/>
                </a:solidFill>
              </a:rPr>
              <a:t>فعالیت های توسعه </a:t>
            </a:r>
            <a:endParaRPr lang="en-US" sz="2000" b="1" dirty="0">
              <a:solidFill>
                <a:srgbClr val="FF0000"/>
              </a:solidFill>
            </a:endParaRPr>
          </a:p>
        </p:txBody>
      </p:sp>
      <p:sp>
        <p:nvSpPr>
          <p:cNvPr id="6" name="Rectangle 5"/>
          <p:cNvSpPr/>
          <p:nvPr/>
        </p:nvSpPr>
        <p:spPr>
          <a:xfrm>
            <a:off x="3357554" y="3143248"/>
            <a:ext cx="2214578" cy="857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rgbClr val="FF0000"/>
                </a:solidFill>
              </a:rPr>
              <a:t>سهم جاری از فعالیت های توسعه </a:t>
            </a:r>
            <a:endParaRPr lang="en-US" sz="2000" b="1" dirty="0">
              <a:solidFill>
                <a:srgbClr val="FF0000"/>
              </a:solidFill>
            </a:endParaRPr>
          </a:p>
        </p:txBody>
      </p:sp>
      <p:sp>
        <p:nvSpPr>
          <p:cNvPr id="7" name="Oval 6"/>
          <p:cNvSpPr/>
          <p:nvPr/>
        </p:nvSpPr>
        <p:spPr>
          <a:xfrm>
            <a:off x="6929454" y="3500438"/>
            <a:ext cx="1571636"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صورت جریان وجه نقد </a:t>
            </a:r>
            <a:endParaRPr lang="en-US" sz="2000" b="1" dirty="0">
              <a:solidFill>
                <a:schemeClr val="tx1"/>
              </a:solidFill>
            </a:endParaRPr>
          </a:p>
        </p:txBody>
      </p:sp>
      <p:sp>
        <p:nvSpPr>
          <p:cNvPr id="8" name="Rectangle 7"/>
          <p:cNvSpPr/>
          <p:nvPr/>
        </p:nvSpPr>
        <p:spPr>
          <a:xfrm>
            <a:off x="3286116" y="4643446"/>
            <a:ext cx="2357454" cy="9286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rgbClr val="FF0000"/>
                </a:solidFill>
              </a:rPr>
              <a:t>ترازنامه </a:t>
            </a:r>
            <a:endParaRPr lang="en-US" sz="2000" b="1" dirty="0">
              <a:solidFill>
                <a:srgbClr val="FF0000"/>
              </a:solidFill>
            </a:endParaRPr>
          </a:p>
        </p:txBody>
      </p:sp>
      <p:cxnSp>
        <p:nvCxnSpPr>
          <p:cNvPr id="10" name="Straight Arrow Connector 9"/>
          <p:cNvCxnSpPr>
            <a:stCxn id="5" idx="2"/>
          </p:cNvCxnSpPr>
          <p:nvPr/>
        </p:nvCxnSpPr>
        <p:spPr>
          <a:xfrm rot="5400000">
            <a:off x="4250529" y="2821777"/>
            <a:ext cx="500066"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5400000">
            <a:off x="5037141" y="4249743"/>
            <a:ext cx="500066"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5" name="Right Arrow 14"/>
          <p:cNvSpPr/>
          <p:nvPr/>
        </p:nvSpPr>
        <p:spPr>
          <a:xfrm>
            <a:off x="5715008" y="3714752"/>
            <a:ext cx="785818"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6143636" y="4572008"/>
            <a:ext cx="785818"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785786" y="3500438"/>
            <a:ext cx="1928826"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rgbClr val="FF0000"/>
                </a:solidFill>
              </a:rPr>
              <a:t>فعالیت های اتی ( بعد از سال بودجه )</a:t>
            </a:r>
            <a:endParaRPr lang="en-US" sz="2000" b="1" dirty="0">
              <a:solidFill>
                <a:srgbClr val="FF0000"/>
              </a:solidFill>
            </a:endParaRPr>
          </a:p>
        </p:txBody>
      </p:sp>
      <p:cxnSp>
        <p:nvCxnSpPr>
          <p:cNvPr id="20" name="Straight Arrow Connector 19"/>
          <p:cNvCxnSpPr/>
          <p:nvPr/>
        </p:nvCxnSpPr>
        <p:spPr>
          <a:xfrm rot="5400000">
            <a:off x="1964513" y="2250273"/>
            <a:ext cx="1285884" cy="121444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1" name="Down Arrow 20"/>
          <p:cNvSpPr/>
          <p:nvPr/>
        </p:nvSpPr>
        <p:spPr>
          <a:xfrm>
            <a:off x="3428992" y="4000504"/>
            <a:ext cx="1357322" cy="5715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200" b="1" dirty="0" smtClean="0">
                <a:solidFill>
                  <a:schemeClr val="tx1"/>
                </a:solidFill>
              </a:rPr>
              <a:t>مخارج غیر نقدی </a:t>
            </a:r>
            <a:endParaRPr lang="en-US" sz="1200" b="1" dirty="0">
              <a:solidFill>
                <a:schemeClr val="tx1"/>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fa-IR" dirty="0" smtClean="0"/>
              <a:t>بودجه - سرمایه در گردش </a:t>
            </a:r>
            <a:endParaRPr lang="en-US" dirty="0"/>
          </a:p>
        </p:txBody>
      </p:sp>
      <p:sp>
        <p:nvSpPr>
          <p:cNvPr id="3" name="Content Placeholder 2"/>
          <p:cNvSpPr>
            <a:spLocks noGrp="1"/>
          </p:cNvSpPr>
          <p:nvPr>
            <p:ph idx="1"/>
          </p:nvPr>
        </p:nvSpPr>
        <p:spPr/>
        <p:txBody>
          <a:bodyPr>
            <a:normAutofit/>
          </a:bodyPr>
          <a:lstStyle/>
          <a:p>
            <a:endParaRPr lang="fa-IR" sz="2400" b="1" dirty="0" smtClean="0"/>
          </a:p>
          <a:p>
            <a:pPr algn="r">
              <a:buNone/>
            </a:pPr>
            <a:r>
              <a:rPr lang="fa-IR" sz="2400" b="1" dirty="0" smtClean="0"/>
              <a:t>سازمان های اقتصادی برای اداره امور جاری خود نیاز مبرم به اقلام سرمایه در </a:t>
            </a:r>
            <a:r>
              <a:rPr lang="en-US" sz="2400" b="1" dirty="0" smtClean="0"/>
              <a:t> </a:t>
            </a:r>
            <a:r>
              <a:rPr lang="fa-IR" sz="2400" b="1" dirty="0" smtClean="0"/>
              <a:t>دارند اهم اقلام سرمایه در گردش شامل :</a:t>
            </a:r>
            <a:r>
              <a:rPr lang="en-US" sz="2400" b="1" dirty="0" smtClean="0"/>
              <a:t>( WORKING CAPITAL </a:t>
            </a:r>
            <a:r>
              <a:rPr lang="fa-IR" sz="2400" b="1" dirty="0" smtClean="0"/>
              <a:t>گردش ( </a:t>
            </a:r>
            <a:r>
              <a:rPr lang="en-US" sz="2400" b="1" dirty="0" smtClean="0"/>
              <a:t> </a:t>
            </a:r>
            <a:endParaRPr lang="fa-IR" sz="2400" b="1" dirty="0" smtClean="0"/>
          </a:p>
        </p:txBody>
      </p:sp>
      <p:graphicFrame>
        <p:nvGraphicFramePr>
          <p:cNvPr id="4" name="Diagram 3"/>
          <p:cNvGraphicFramePr/>
          <p:nvPr/>
        </p:nvGraphicFramePr>
        <p:xfrm>
          <a:off x="1142976" y="2928910"/>
          <a:ext cx="6096000" cy="3714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2071678"/>
          <a:ext cx="8229600" cy="40544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p:cNvSpPr>
            <a:spLocks noGrp="1"/>
          </p:cNvSpPr>
          <p:nvPr>
            <p:ph type="title"/>
          </p:nvPr>
        </p:nvSpPr>
        <p:spPr>
          <a:solidFill>
            <a:srgbClr val="FFFF00"/>
          </a:solidFill>
        </p:spPr>
        <p:txBody>
          <a:bodyPr/>
          <a:lstStyle/>
          <a:p>
            <a:r>
              <a:rPr lang="fa-IR" dirty="0" smtClean="0"/>
              <a:t>بودجه - سرمایه در گردش </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fa-IR" dirty="0" smtClean="0"/>
              <a:t>بودجه تعدیلی </a:t>
            </a:r>
            <a:endParaRPr lang="en-US" dirty="0"/>
          </a:p>
        </p:txBody>
      </p:sp>
      <p:sp>
        <p:nvSpPr>
          <p:cNvPr id="3" name="Content Placeholder 2"/>
          <p:cNvSpPr>
            <a:spLocks noGrp="1"/>
          </p:cNvSpPr>
          <p:nvPr>
            <p:ph idx="1"/>
          </p:nvPr>
        </p:nvSpPr>
        <p:spPr>
          <a:blipFill>
            <a:blip r:embed="rId2" cstate="print"/>
            <a:tile tx="0" ty="0" sx="100000" sy="100000" flip="none" algn="tl"/>
          </a:blipFill>
        </p:spPr>
        <p:txBody>
          <a:bodyPr>
            <a:normAutofit/>
          </a:bodyPr>
          <a:lstStyle/>
          <a:p>
            <a:pPr algn="r"/>
            <a:endParaRPr lang="fa-IR" sz="2400" b="1" dirty="0" smtClean="0"/>
          </a:p>
          <a:p>
            <a:pPr algn="r">
              <a:buNone/>
            </a:pPr>
            <a:r>
              <a:rPr lang="fa-IR" sz="2400" b="1" dirty="0" smtClean="0"/>
              <a:t> سازمانهایی که مبانی سود و زیان بر اساس تفکیک هزینه های ثابت و متغیر تهیه میشود ( روش مستقیم ) قادر هستند در مرحله تطابق پیشرفت عملیات بودجه و عملکرد ، انحرافات مساعد و نا مساعد را بدرستی مورد تجزیه و تحلیل قراردهند . در این خصوص به مثال ذیل توجه شود . </a:t>
            </a:r>
          </a:p>
          <a:p>
            <a:pPr algn="r">
              <a:buNone/>
            </a:pPr>
            <a:endParaRPr lang="fa-IR" sz="2400" b="1" dirty="0" smtClean="0"/>
          </a:p>
          <a:p>
            <a:pPr algn="r">
              <a:buNone/>
            </a:pPr>
            <a:r>
              <a:rPr lang="fa-IR" sz="2400" b="1" dirty="0" smtClean="0"/>
              <a:t>شرکت باختر از سیستم بودجه بندی انعطاف پذیر استفاده می کند اطلاعات زیر بودجه هزینه تبدیل این شرکت را در سطوح مختلف نشان میدهد ( ارقام به هزار ریال ) .</a:t>
            </a:r>
            <a:endParaRPr lang="en-US" sz="2400" b="1"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gradFill>
            <a:gsLst>
              <a:gs pos="0">
                <a:srgbClr val="FF3399"/>
              </a:gs>
              <a:gs pos="25000">
                <a:srgbClr val="FF6633"/>
              </a:gs>
              <a:gs pos="50000">
                <a:srgbClr val="FFFF00"/>
              </a:gs>
              <a:gs pos="75000">
                <a:srgbClr val="01A78F"/>
              </a:gs>
              <a:gs pos="100000">
                <a:srgbClr val="3366FF"/>
              </a:gs>
            </a:gsLst>
            <a:lin ang="5400000" scaled="0"/>
          </a:gradFill>
        </p:spPr>
        <p:txBody>
          <a:bodyPr/>
          <a:lstStyle/>
          <a:p>
            <a:r>
              <a:rPr lang="en-US" dirty="0" smtClean="0"/>
              <a:t> - </a:t>
            </a:r>
            <a:r>
              <a:rPr lang="fa-IR" dirty="0" smtClean="0"/>
              <a:t> بودجه تعدیلی</a:t>
            </a:r>
            <a:endParaRPr lang="en-US" dirty="0"/>
          </a:p>
        </p:txBody>
      </p:sp>
      <p:sp>
        <p:nvSpPr>
          <p:cNvPr id="3" name="Content Placeholder 2"/>
          <p:cNvSpPr>
            <a:spLocks noGrp="1"/>
          </p:cNvSpPr>
          <p:nvPr>
            <p:ph idx="1"/>
          </p:nvPr>
        </p:nvSpPr>
        <p: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a:normAutofit lnSpcReduction="10000"/>
          </a:bodyPr>
          <a:lstStyle/>
          <a:p>
            <a:pPr algn="r"/>
            <a:endParaRPr lang="fa-IR" sz="1800" b="1" dirty="0" smtClean="0"/>
          </a:p>
          <a:p>
            <a:pPr algn="r">
              <a:buNone/>
            </a:pPr>
            <a:endParaRPr lang="fa-IR" sz="1800" b="1" dirty="0" smtClean="0"/>
          </a:p>
          <a:p>
            <a:pPr algn="r">
              <a:buNone/>
            </a:pPr>
            <a:r>
              <a:rPr lang="fa-IR" sz="1800" b="1" dirty="0" smtClean="0"/>
              <a:t> هزینه تبدیل                                 نرخ جذب                                    تعداد تولید </a:t>
            </a:r>
          </a:p>
          <a:p>
            <a:pPr algn="r">
              <a:buNone/>
            </a:pPr>
            <a:r>
              <a:rPr lang="fa-IR" sz="1800" b="1" dirty="0" smtClean="0"/>
              <a:t>--------------------                --------------------                   ----------------------------------</a:t>
            </a:r>
          </a:p>
          <a:p>
            <a:pPr algn="r">
              <a:buNone/>
            </a:pPr>
            <a:r>
              <a:rPr lang="fa-IR" sz="1800" b="1" dirty="0" smtClean="0"/>
              <a:t>                                                                                    5000       6000       7000</a:t>
            </a:r>
          </a:p>
          <a:p>
            <a:pPr algn="r">
              <a:buNone/>
            </a:pPr>
            <a:r>
              <a:rPr lang="fa-IR" sz="1800" b="1" dirty="0" smtClean="0"/>
              <a:t>کار مستقیم                                        70                           350000  420000  490000</a:t>
            </a:r>
          </a:p>
          <a:p>
            <a:pPr algn="r">
              <a:buNone/>
            </a:pPr>
            <a:r>
              <a:rPr lang="fa-IR" sz="1800" b="1" dirty="0" smtClean="0">
                <a:solidFill>
                  <a:srgbClr val="FF0000"/>
                </a:solidFill>
              </a:rPr>
              <a:t>سربار متغیر   :</a:t>
            </a:r>
          </a:p>
          <a:p>
            <a:pPr algn="r">
              <a:buNone/>
            </a:pPr>
            <a:r>
              <a:rPr lang="fa-IR" sz="1800" b="1" dirty="0" smtClean="0">
                <a:solidFill>
                  <a:srgbClr val="FF0000"/>
                </a:solidFill>
              </a:rPr>
              <a:t>-------------------</a:t>
            </a:r>
          </a:p>
          <a:p>
            <a:pPr algn="r">
              <a:buNone/>
            </a:pPr>
            <a:r>
              <a:rPr lang="fa-IR" sz="1800" b="1" dirty="0" smtClean="0"/>
              <a:t>ملزومات                                            9                            45000    54000    63000</a:t>
            </a:r>
          </a:p>
          <a:p>
            <a:pPr algn="r">
              <a:buNone/>
            </a:pPr>
            <a:r>
              <a:rPr lang="fa-IR" sz="1800" b="1" dirty="0" smtClean="0"/>
              <a:t>آب و برق                                           1.5                         7500      9000      10500</a:t>
            </a:r>
          </a:p>
          <a:p>
            <a:pPr algn="r">
              <a:buNone/>
            </a:pPr>
            <a:r>
              <a:rPr lang="fa-IR" sz="1800" b="1" dirty="0" smtClean="0"/>
              <a:t>تعمیرات                                             12.5                        62500   75000    87500</a:t>
            </a:r>
          </a:p>
          <a:p>
            <a:pPr algn="r">
              <a:buNone/>
            </a:pPr>
            <a:r>
              <a:rPr lang="fa-IR" sz="1800" b="1" dirty="0" smtClean="0"/>
              <a:t>                                                                                     ---------------------------------</a:t>
            </a:r>
          </a:p>
          <a:p>
            <a:pPr algn="r">
              <a:buNone/>
            </a:pPr>
            <a:r>
              <a:rPr lang="fa-IR" sz="1800" b="1" dirty="0" smtClean="0"/>
              <a:t>                                                                                     465000   558000  651000</a:t>
            </a:r>
          </a:p>
          <a:p>
            <a:pPr algn="r">
              <a:buNone/>
            </a:pPr>
            <a:r>
              <a:rPr lang="fa-IR" sz="1800" b="1" dirty="0" smtClean="0"/>
              <a:t>                                                                                     ======  ======  =====</a:t>
            </a:r>
          </a:p>
          <a:p>
            <a:pPr algn="r">
              <a:buNone/>
            </a:pPr>
            <a:endParaRPr lang="fa-IR" sz="1800" b="1" dirty="0" smtClean="0"/>
          </a:p>
          <a:p>
            <a:pPr algn="r">
              <a:buNone/>
            </a:pPr>
            <a:endParaRPr lang="fa-IR" sz="1800" b="1" dirty="0" smtClean="0"/>
          </a:p>
          <a:p>
            <a:pPr algn="r">
              <a:buNone/>
            </a:pPr>
            <a:endParaRPr lang="fa-IR" sz="1800" b="1" dirty="0" smtClean="0"/>
          </a:p>
          <a:p>
            <a:pPr algn="r">
              <a:buNone/>
            </a:pPr>
            <a:endParaRPr lang="fa-IR" sz="1800" b="1" dirty="0" smtClean="0"/>
          </a:p>
          <a:p>
            <a:pPr algn="r">
              <a:buNone/>
            </a:pPr>
            <a:endParaRPr lang="fa-IR" sz="1800" b="1" dirty="0" smtClean="0"/>
          </a:p>
          <a:p>
            <a:pPr algn="r">
              <a:buNone/>
            </a:pPr>
            <a:endParaRPr lang="fa-IR" sz="1800" b="1" dirty="0" smtClean="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lgn="r"/>
            <a:endParaRPr lang="fa-IR" dirty="0" smtClean="0"/>
          </a:p>
          <a:p>
            <a:pPr algn="r">
              <a:buNone/>
            </a:pPr>
            <a:r>
              <a:rPr lang="fa-IR" sz="2000" b="1" dirty="0" smtClean="0"/>
              <a:t>بودجه تولید برای اذر ماه 6000 واحد محصول بود ولی طی ماه مذکور شرکت 6200 واحد محصول تولید کرد هزینه واقعی بقرار  زیر است . </a:t>
            </a:r>
          </a:p>
          <a:p>
            <a:pPr algn="r">
              <a:buNone/>
            </a:pPr>
            <a:endParaRPr lang="fa-IR" sz="2000" b="1" dirty="0" smtClean="0"/>
          </a:p>
          <a:p>
            <a:pPr algn="r">
              <a:buNone/>
            </a:pPr>
            <a:r>
              <a:rPr lang="fa-IR" sz="2000" b="1" dirty="0" smtClean="0"/>
              <a:t>   تولید واقعی                                                              6200   واحد </a:t>
            </a:r>
          </a:p>
          <a:p>
            <a:pPr algn="r">
              <a:buNone/>
            </a:pPr>
            <a:r>
              <a:rPr lang="fa-IR" sz="2000" b="1" dirty="0" smtClean="0"/>
              <a:t> ----------------                                                    ----------------------------</a:t>
            </a:r>
          </a:p>
          <a:p>
            <a:pPr algn="r">
              <a:buNone/>
            </a:pPr>
            <a:r>
              <a:rPr lang="fa-IR" sz="2000" b="1" dirty="0" smtClean="0"/>
              <a:t>کار مستقیم                                71.5                             443300  </a:t>
            </a:r>
          </a:p>
          <a:p>
            <a:pPr algn="r">
              <a:buNone/>
            </a:pPr>
            <a:r>
              <a:rPr lang="fa-IR" sz="2000" b="1" dirty="0" smtClean="0"/>
              <a:t>سربار متغیر    </a:t>
            </a:r>
          </a:p>
          <a:p>
            <a:pPr algn="r">
              <a:buNone/>
            </a:pPr>
            <a:r>
              <a:rPr lang="fa-IR" sz="2000" b="1" dirty="0" smtClean="0"/>
              <a:t>------------------</a:t>
            </a:r>
          </a:p>
          <a:p>
            <a:pPr algn="r">
              <a:buNone/>
            </a:pPr>
            <a:r>
              <a:rPr lang="fa-IR" sz="2000" b="1" dirty="0" smtClean="0"/>
              <a:t>ملزومات                                   9.9                               61380</a:t>
            </a:r>
          </a:p>
          <a:p>
            <a:pPr algn="r">
              <a:buNone/>
            </a:pPr>
            <a:r>
              <a:rPr lang="fa-IR" sz="2000" b="1" dirty="0" smtClean="0"/>
              <a:t>اب و برق                                  1.6                               9920</a:t>
            </a:r>
          </a:p>
          <a:p>
            <a:pPr algn="r">
              <a:buNone/>
            </a:pPr>
            <a:r>
              <a:rPr lang="fa-IR" sz="2000" b="1" dirty="0" smtClean="0"/>
              <a:t>تعمیرات                                    12.8                              79360</a:t>
            </a:r>
          </a:p>
          <a:p>
            <a:pPr algn="r">
              <a:buNone/>
            </a:pPr>
            <a:r>
              <a:rPr lang="fa-IR" sz="2000" b="1" dirty="0" smtClean="0"/>
              <a:t>-------------------                                                   ---------------------------</a:t>
            </a:r>
          </a:p>
          <a:p>
            <a:pPr algn="r">
              <a:buNone/>
            </a:pPr>
            <a:r>
              <a:rPr lang="fa-IR" sz="2000" b="1" dirty="0" smtClean="0"/>
              <a:t>جمع                                                                            593960</a:t>
            </a:r>
          </a:p>
          <a:p>
            <a:pPr algn="r">
              <a:buNone/>
            </a:pPr>
            <a:r>
              <a:rPr lang="fa-IR" sz="2000" b="1" dirty="0" smtClean="0"/>
              <a:t>                                                                           ===============</a:t>
            </a:r>
          </a:p>
        </p:txBody>
      </p:sp>
      <p:sp>
        <p:nvSpPr>
          <p:cNvPr id="4" name="Title 1"/>
          <p:cNvSpPr>
            <a:spLocks noGrp="1"/>
          </p:cNvSpPr>
          <p:nvPr>
            <p:ph type="title"/>
          </p:nvPr>
        </p:nvSpPr>
        <p:spPr>
          <a:gradFill>
            <a:gsLst>
              <a:gs pos="0">
                <a:srgbClr val="FF3399"/>
              </a:gs>
              <a:gs pos="25000">
                <a:srgbClr val="FF6633"/>
              </a:gs>
              <a:gs pos="50000">
                <a:srgbClr val="FFFF00"/>
              </a:gs>
              <a:gs pos="75000">
                <a:srgbClr val="01A78F"/>
              </a:gs>
              <a:gs pos="100000">
                <a:srgbClr val="3366FF"/>
              </a:gs>
            </a:gsLst>
            <a:lin ang="5400000" scaled="0"/>
          </a:gradFill>
        </p:spPr>
        <p:txBody>
          <a:bodyPr/>
          <a:lstStyle/>
          <a:p>
            <a:r>
              <a:rPr lang="en-US" dirty="0" smtClean="0"/>
              <a:t> - </a:t>
            </a:r>
            <a:r>
              <a:rPr lang="fa-IR" dirty="0" smtClean="0"/>
              <a:t> بودجه تعدیلی</a:t>
            </a:r>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4">
              <a:shade val="50000"/>
            </a:schemeClr>
          </a:lnRef>
          <a:fillRef idx="1">
            <a:schemeClr val="accent4"/>
          </a:fillRef>
          <a:effectRef idx="0">
            <a:schemeClr val="accent4"/>
          </a:effectRef>
          <a:fontRef idx="minor">
            <a:schemeClr val="lt1"/>
          </a:fontRef>
        </p:style>
        <p:txBody>
          <a:bodyPr/>
          <a:lstStyle/>
          <a:p>
            <a:r>
              <a:rPr lang="fa-IR" dirty="0" smtClean="0"/>
              <a:t>مقایسه بودجه و عملکرد واقعی </a:t>
            </a:r>
            <a:endParaRPr lang="en-US" dirty="0"/>
          </a:p>
        </p:txBody>
      </p:sp>
      <p:sp>
        <p:nvSpPr>
          <p:cNvPr id="3" name="Content Placeholder 2"/>
          <p:cNvSpPr>
            <a:spLocks noGrp="1"/>
          </p:cNvSpPr>
          <p:nvPr>
            <p:ph idx="1"/>
          </p:nvPr>
        </p:nvSpPr>
        <p:spPr>
          <a:gradFill>
            <a:gsLst>
              <a:gs pos="0">
                <a:srgbClr val="FF66FF"/>
              </a:gs>
              <a:gs pos="50000">
                <a:schemeClr val="accent1">
                  <a:tint val="44500"/>
                  <a:satMod val="160000"/>
                </a:schemeClr>
              </a:gs>
              <a:gs pos="100000">
                <a:schemeClr val="accent1">
                  <a:tint val="23500"/>
                  <a:satMod val="160000"/>
                </a:schemeClr>
              </a:gs>
            </a:gsLst>
            <a:lin ang="5400000" scaled="0"/>
          </a:gradFill>
        </p:spPr>
        <p:txBody>
          <a:bodyPr>
            <a:normAutofit fontScale="92500" lnSpcReduction="10000"/>
          </a:bodyPr>
          <a:lstStyle/>
          <a:p>
            <a:pPr algn="r"/>
            <a:endParaRPr lang="fa-IR" sz="2400" b="1" dirty="0" smtClean="0"/>
          </a:p>
          <a:p>
            <a:pPr algn="r">
              <a:buNone/>
            </a:pPr>
            <a:r>
              <a:rPr lang="fa-IR" sz="2400" b="1" dirty="0" smtClean="0"/>
              <a:t>               تولید ( بودجه )         تولید واقعی         انحراف مساعد ( نا مساعد )</a:t>
            </a:r>
          </a:p>
          <a:p>
            <a:pPr algn="r">
              <a:buNone/>
            </a:pPr>
            <a:r>
              <a:rPr lang="fa-IR" sz="2400" b="1" dirty="0" smtClean="0"/>
              <a:t>              ------------------      ------------        ----------------------------</a:t>
            </a:r>
          </a:p>
          <a:p>
            <a:pPr algn="r">
              <a:buNone/>
            </a:pPr>
            <a:r>
              <a:rPr lang="fa-IR" sz="2400" b="1" dirty="0" smtClean="0"/>
              <a:t>                 6000 واحد            6200 واحد             200 مساعد </a:t>
            </a:r>
          </a:p>
          <a:p>
            <a:pPr algn="r">
              <a:buNone/>
            </a:pPr>
            <a:r>
              <a:rPr lang="fa-IR" sz="2400" b="1" dirty="0" smtClean="0"/>
              <a:t>              -------------------     ------------        ----------------------------</a:t>
            </a:r>
          </a:p>
          <a:p>
            <a:pPr algn="r">
              <a:buNone/>
            </a:pPr>
            <a:r>
              <a:rPr lang="fa-IR" sz="2400" b="1" u="sng" dirty="0" smtClean="0">
                <a:solidFill>
                  <a:srgbClr val="7030A0"/>
                </a:solidFill>
              </a:rPr>
              <a:t>هزینه تبدیل </a:t>
            </a:r>
            <a:r>
              <a:rPr lang="fa-IR" sz="2400" b="1" dirty="0" smtClean="0"/>
              <a:t>:</a:t>
            </a:r>
          </a:p>
          <a:p>
            <a:pPr algn="r">
              <a:buNone/>
            </a:pPr>
            <a:r>
              <a:rPr lang="fa-IR" sz="2400" b="1" dirty="0" smtClean="0"/>
              <a:t>کار مستقیم      : 420000             443300              ( 23300)</a:t>
            </a:r>
          </a:p>
          <a:p>
            <a:pPr algn="r">
              <a:buNone/>
            </a:pPr>
            <a:r>
              <a:rPr lang="fa-IR" sz="2400" b="1" dirty="0" smtClean="0"/>
              <a:t>ملزومات         : 54000               61380                ( 7380)</a:t>
            </a:r>
          </a:p>
          <a:p>
            <a:pPr algn="r">
              <a:buNone/>
            </a:pPr>
            <a:r>
              <a:rPr lang="fa-IR" sz="2400" b="1" dirty="0" smtClean="0"/>
              <a:t>اب و برق        : 9000                 9920                 ( 920 )</a:t>
            </a:r>
          </a:p>
          <a:p>
            <a:pPr algn="r">
              <a:buNone/>
            </a:pPr>
            <a:r>
              <a:rPr lang="fa-IR" sz="2400" b="1" dirty="0" smtClean="0"/>
              <a:t>تعمیرات          :  75000              79360               ( 4360)</a:t>
            </a:r>
          </a:p>
          <a:p>
            <a:pPr algn="r">
              <a:buNone/>
            </a:pPr>
            <a:r>
              <a:rPr lang="fa-IR" sz="2400" b="1" dirty="0" smtClean="0"/>
              <a:t>               ------------------      -----------          --------------------------  جمع                 558000           593960              </a:t>
            </a:r>
            <a:r>
              <a:rPr lang="fa-IR" sz="2400" b="1" dirty="0" smtClean="0">
                <a:solidFill>
                  <a:srgbClr val="FF0000"/>
                </a:solidFill>
              </a:rPr>
              <a:t>(  35960</a:t>
            </a:r>
            <a:r>
              <a:rPr lang="fa-IR" sz="2400" b="1" dirty="0" smtClean="0"/>
              <a:t>  </a:t>
            </a:r>
            <a:r>
              <a:rPr lang="fa-IR" sz="2400" b="1" dirty="0" smtClean="0">
                <a:solidFill>
                  <a:srgbClr val="FF0000"/>
                </a:solidFill>
              </a:rPr>
              <a:t>)</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dk1">
              <a:shade val="50000"/>
            </a:schemeClr>
          </a:lnRef>
          <a:fillRef idx="1">
            <a:schemeClr val="dk1"/>
          </a:fillRef>
          <a:effectRef idx="0">
            <a:schemeClr val="dk1"/>
          </a:effectRef>
          <a:fontRef idx="minor">
            <a:schemeClr val="lt1"/>
          </a:fontRef>
        </p:style>
        <p:txBody>
          <a:bodyPr/>
          <a:lstStyle/>
          <a:p>
            <a:r>
              <a:rPr lang="fa-IR" dirty="0" smtClean="0"/>
              <a:t>بودجه تعدیلی </a:t>
            </a:r>
            <a:endParaRPr lang="en-US" dirty="0"/>
          </a:p>
        </p:txBody>
      </p:sp>
      <p:sp>
        <p:nvSpPr>
          <p:cNvPr id="3" name="Content Placeholder 2"/>
          <p:cNvSpPr>
            <a:spLocks noGrp="1"/>
          </p:cNvSpPr>
          <p:nvPr>
            <p:ph idx="1"/>
          </p:nvPr>
        </p:nvSpPr>
        <p:spPr>
          <a:solidFill>
            <a:srgbClr val="FFFF00"/>
          </a:solidFill>
        </p:spPr>
        <p:txBody>
          <a:bodyPr/>
          <a:lstStyle/>
          <a:p>
            <a:pPr algn="r"/>
            <a:endParaRPr lang="fa-IR" b="1" dirty="0" smtClean="0"/>
          </a:p>
          <a:p>
            <a:pPr algn="r">
              <a:buNone/>
            </a:pPr>
            <a:r>
              <a:rPr lang="fa-IR" b="1" dirty="0" smtClean="0"/>
              <a:t>دراین مرحله اطلاعات بودجه ( مقادیر تولید ) بر اساس اطلاعات واقعی ( مقادیر تولید واقعی ) باز سازی میشود .</a:t>
            </a:r>
          </a:p>
          <a:p>
            <a:pPr algn="r">
              <a:buNone/>
            </a:pPr>
            <a:endParaRPr lang="fa-IR" b="1" dirty="0" smtClean="0"/>
          </a:p>
          <a:p>
            <a:pPr algn="r">
              <a:buNone/>
            </a:pPr>
            <a:r>
              <a:rPr lang="fa-IR" b="1" dirty="0" smtClean="0"/>
              <a:t>در نتیجه بودجه جدیدی ایجاد میشود که بودجه تعدیلی نامیده میشود . </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71612"/>
            <a:ext cx="8229600" cy="4929222"/>
          </a:xfrm>
          <a:solidFill>
            <a:srgbClr val="92D050"/>
          </a:solidFill>
        </p:spPr>
        <p:txBody>
          <a:bodyPr>
            <a:normAutofit fontScale="62500" lnSpcReduction="20000"/>
          </a:bodyPr>
          <a:lstStyle/>
          <a:p>
            <a:pPr algn="r">
              <a:buNone/>
            </a:pPr>
            <a:r>
              <a:rPr lang="fa-IR" sz="2400" b="1" dirty="0" smtClean="0"/>
              <a:t>                                               </a:t>
            </a:r>
            <a:r>
              <a:rPr lang="fa-IR" b="1" u="sng" dirty="0" smtClean="0">
                <a:solidFill>
                  <a:srgbClr val="FF0000"/>
                </a:solidFill>
              </a:rPr>
              <a:t>اصول و مبانی حاکم بر بودجه</a:t>
            </a:r>
            <a:r>
              <a:rPr lang="fa-IR" sz="2400" b="1" dirty="0" smtClean="0"/>
              <a:t>  </a:t>
            </a:r>
          </a:p>
          <a:p>
            <a:pPr algn="r">
              <a:buNone/>
            </a:pPr>
            <a:r>
              <a:rPr lang="fa-IR" sz="2400" b="1" dirty="0" smtClean="0"/>
              <a:t>1- اصل سالانه بودن بودجه </a:t>
            </a:r>
          </a:p>
          <a:p>
            <a:pPr algn="r">
              <a:buNone/>
            </a:pPr>
            <a:endParaRPr lang="fa-IR" sz="2400" b="1" dirty="0" smtClean="0"/>
          </a:p>
          <a:p>
            <a:pPr algn="r">
              <a:buNone/>
            </a:pPr>
            <a:r>
              <a:rPr lang="fa-IR" sz="2400" b="1" dirty="0" smtClean="0"/>
              <a:t>2- اصل جامعیت بودجه </a:t>
            </a:r>
          </a:p>
          <a:p>
            <a:pPr algn="r">
              <a:buNone/>
            </a:pPr>
            <a:endParaRPr lang="fa-IR" sz="2400" b="1" dirty="0" smtClean="0"/>
          </a:p>
          <a:p>
            <a:pPr algn="r">
              <a:buNone/>
            </a:pPr>
            <a:r>
              <a:rPr lang="fa-IR" sz="2400" b="1" dirty="0" smtClean="0"/>
              <a:t>3- اصل وحدت بودجه </a:t>
            </a:r>
          </a:p>
          <a:p>
            <a:pPr algn="r">
              <a:buNone/>
            </a:pPr>
            <a:endParaRPr lang="fa-IR" sz="2400" b="1" dirty="0" smtClean="0"/>
          </a:p>
          <a:p>
            <a:pPr algn="r">
              <a:buNone/>
            </a:pPr>
            <a:r>
              <a:rPr lang="fa-IR" sz="2400" b="1" dirty="0" smtClean="0"/>
              <a:t>4- اصل شاملیت بودجه </a:t>
            </a:r>
          </a:p>
          <a:p>
            <a:pPr algn="r">
              <a:buNone/>
            </a:pPr>
            <a:endParaRPr lang="en-US" sz="2400" b="1" dirty="0" smtClean="0"/>
          </a:p>
          <a:p>
            <a:pPr algn="r">
              <a:buNone/>
            </a:pPr>
            <a:endParaRPr lang="fa-IR" sz="2400" b="1" dirty="0" smtClean="0"/>
          </a:p>
          <a:p>
            <a:pPr algn="r">
              <a:buNone/>
            </a:pPr>
            <a:r>
              <a:rPr lang="fa-IR" sz="2400" b="1" dirty="0" smtClean="0"/>
              <a:t>5- اصل تخصیص و عدم تخصیص </a:t>
            </a:r>
          </a:p>
          <a:p>
            <a:pPr algn="r">
              <a:buNone/>
            </a:pPr>
            <a:endParaRPr lang="fa-IR" sz="2400" b="1" dirty="0" smtClean="0"/>
          </a:p>
          <a:p>
            <a:pPr algn="r">
              <a:buNone/>
            </a:pPr>
            <a:r>
              <a:rPr lang="fa-IR" sz="2400" b="1" dirty="0" smtClean="0"/>
              <a:t>6- اصل انعطاف پذیری</a:t>
            </a:r>
          </a:p>
          <a:p>
            <a:pPr algn="r">
              <a:buNone/>
            </a:pPr>
            <a:endParaRPr lang="fa-IR" sz="2400" b="1" dirty="0" smtClean="0"/>
          </a:p>
          <a:p>
            <a:pPr algn="r">
              <a:buNone/>
            </a:pPr>
            <a:r>
              <a:rPr lang="fa-IR" sz="2400" b="1" dirty="0" smtClean="0"/>
              <a:t>7- اصل احتیاط </a:t>
            </a:r>
          </a:p>
          <a:p>
            <a:pPr algn="r">
              <a:buNone/>
            </a:pPr>
            <a:endParaRPr lang="fa-IR" sz="2400" b="1" dirty="0" smtClean="0"/>
          </a:p>
          <a:p>
            <a:pPr algn="r">
              <a:buNone/>
            </a:pPr>
            <a:r>
              <a:rPr lang="fa-IR" sz="2400" b="1" dirty="0" smtClean="0"/>
              <a:t>8- اصل تعادل بودجه </a:t>
            </a:r>
          </a:p>
          <a:p>
            <a:pPr algn="r">
              <a:buNone/>
            </a:pPr>
            <a:endParaRPr lang="fa-IR" sz="2400" b="1" dirty="0" smtClean="0"/>
          </a:p>
          <a:p>
            <a:pPr algn="r">
              <a:buNone/>
            </a:pPr>
            <a:r>
              <a:rPr lang="fa-IR" sz="2400" b="1" dirty="0" smtClean="0"/>
              <a:t>9- اصل تخمینی بودجه </a:t>
            </a:r>
            <a:endParaRPr lang="en-US" sz="2400"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3">
            <a:schemeClr val="lt1"/>
          </a:lnRef>
          <a:fillRef idx="1">
            <a:schemeClr val="accent6"/>
          </a:fillRef>
          <a:effectRef idx="1">
            <a:schemeClr val="accent6"/>
          </a:effectRef>
          <a:fontRef idx="minor">
            <a:schemeClr val="lt1"/>
          </a:fontRef>
        </p:style>
        <p:txBody>
          <a:bodyPr/>
          <a:lstStyle/>
          <a:p>
            <a:r>
              <a:rPr lang="fa-IR" dirty="0" smtClean="0"/>
              <a:t>بودجه تعدیل شده </a:t>
            </a:r>
            <a:endParaRPr lang="en-US" dirty="0"/>
          </a:p>
        </p:txBody>
      </p:sp>
      <p:sp>
        <p:nvSpPr>
          <p:cNvPr id="3" name="Content Placeholder 2"/>
          <p:cNvSpPr>
            <a:spLocks noGrp="1"/>
          </p:cNvSpPr>
          <p:nvPr>
            <p:ph idx="1"/>
          </p:nvPr>
        </p:nvSpPr>
        <p:spPr/>
        <p:txBody>
          <a:bodyPr/>
          <a:lstStyle/>
          <a:p>
            <a:endParaRPr lang="en-US" dirty="0"/>
          </a:p>
        </p:txBody>
      </p:sp>
      <p:sp>
        <p:nvSpPr>
          <p:cNvPr id="4" name="Content Placeholder 2"/>
          <p:cNvSpPr txBox="1">
            <a:spLocks/>
          </p:cNvSpPr>
          <p:nvPr/>
        </p:nvSpPr>
        <p:spPr>
          <a:xfrm>
            <a:off x="609600" y="1752600"/>
            <a:ext cx="8229600" cy="4525963"/>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3500000" scaled="1"/>
            <a:tileRect/>
          </a:gradFill>
        </p:spPr>
        <p:txBody>
          <a:bodyPr vert="horz" lIns="91440" tIns="45720" rIns="91440" bIns="45720" rtlCol="0">
            <a:normAutofit lnSpcReduction="10000"/>
          </a:bodyPr>
          <a:lstStyle/>
          <a:p>
            <a:pPr marL="342900" marR="0" lvl="0" indent="-342900" algn="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هزینه تبدیل                                 نرخ جذب                                    تعداد تولید </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                   ----------------------------------</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5000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6200 </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      7000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کار مستقیم                                        70                           350000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434000</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  490000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rgbClr val="FF0000"/>
                </a:solidFill>
                <a:effectLst/>
                <a:uLnTx/>
                <a:uFillTx/>
                <a:latin typeface="+mn-lt"/>
                <a:ea typeface="+mn-ea"/>
                <a:cs typeface="+mn-cs"/>
              </a:rPr>
              <a:t>سربار متغیر   :</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rgbClr val="FF0000"/>
                </a:solidFill>
                <a:effectLst/>
                <a:uLnTx/>
                <a:uFillTx/>
                <a:latin typeface="+mn-lt"/>
                <a:ea typeface="+mn-ea"/>
                <a:cs typeface="+mn-cs"/>
              </a:rPr>
              <a:t>-------------------</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ملزومات                                            9                            45000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55800</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    63000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آب و برق                                           1.5                         7500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9300</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      10500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تعمیرات                                             12.5                        62500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 77500    </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87500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465000   </a:t>
            </a:r>
            <a:r>
              <a:rPr kumimoji="0" lang="fa-IR" sz="1800" b="1" i="0" u="none" strike="noStrike" kern="1200" cap="none" spc="0" normalizeH="0" baseline="0" noProof="0" dirty="0" smtClean="0">
                <a:ln>
                  <a:noFill/>
                </a:ln>
                <a:solidFill>
                  <a:srgbClr val="FF0000"/>
                </a:solidFill>
                <a:effectLst/>
                <a:uLnTx/>
                <a:uFillTx/>
                <a:latin typeface="+mn-lt"/>
                <a:ea typeface="+mn-ea"/>
                <a:cs typeface="+mn-cs"/>
              </a:rPr>
              <a:t>576600</a:t>
            </a:r>
            <a:r>
              <a:rPr kumimoji="0" lang="fa-IR" sz="1800" b="1" i="0" u="none" strike="noStrike" kern="1200" cap="none" spc="0" normalizeH="0" baseline="0" noProof="0" dirty="0" smtClean="0">
                <a:ln>
                  <a:noFill/>
                </a:ln>
                <a:solidFill>
                  <a:schemeClr val="tx1"/>
                </a:solidFill>
                <a:effectLst/>
                <a:uLnTx/>
                <a:uFillTx/>
                <a:latin typeface="+mn-lt"/>
                <a:ea typeface="+mn-ea"/>
                <a:cs typeface="+mn-cs"/>
              </a:rPr>
              <a:t>  651000</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fa-IR" sz="1800" b="1" i="0" u="none" strike="noStrike" kern="1200" cap="none" spc="0" normalizeH="0" baseline="0" noProof="0" dirty="0" smtClean="0">
                <a:ln>
                  <a:noFill/>
                </a:ln>
                <a:solidFill>
                  <a:schemeClr val="tx1"/>
                </a:solidFill>
                <a:effectLst/>
                <a:uLnTx/>
                <a:uFillTx/>
                <a:latin typeface="+mn-lt"/>
                <a:ea typeface="+mn-ea"/>
                <a:cs typeface="+mn-cs"/>
              </a:rPr>
              <a:t>                                                                                     ======  ======  =====</a:t>
            </a: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fa-IR" sz="18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fa-IR" dirty="0" smtClean="0"/>
              <a:t>مقایسه بودجه تعدیل شده و واقعی </a:t>
            </a:r>
            <a:endParaRPr lang="en-US" dirty="0"/>
          </a:p>
        </p:txBody>
      </p:sp>
      <p:sp>
        <p:nvSpPr>
          <p:cNvPr id="4" name="Content Placeholder 2"/>
          <p:cNvSpPr>
            <a:spLocks noGrp="1"/>
          </p:cNvSpPr>
          <p:nvPr>
            <p:ph idx="1"/>
          </p:nvPr>
        </p:nvSpPr>
        <p:spPr>
          <a:gradFill>
            <a:gsLst>
              <a:gs pos="0">
                <a:srgbClr val="FF66FF"/>
              </a:gs>
              <a:gs pos="50000">
                <a:schemeClr val="accent1">
                  <a:tint val="44500"/>
                  <a:satMod val="160000"/>
                </a:schemeClr>
              </a:gs>
              <a:gs pos="100000">
                <a:schemeClr val="accent1">
                  <a:tint val="23500"/>
                  <a:satMod val="160000"/>
                </a:schemeClr>
              </a:gs>
            </a:gsLst>
            <a:lin ang="5400000" scaled="0"/>
          </a:gradFill>
        </p:spPr>
        <p:txBody>
          <a:bodyPr>
            <a:normAutofit fontScale="92500" lnSpcReduction="10000"/>
          </a:bodyPr>
          <a:lstStyle/>
          <a:p>
            <a:pPr algn="r"/>
            <a:endParaRPr lang="fa-IR" sz="2400" b="1" dirty="0" smtClean="0"/>
          </a:p>
          <a:p>
            <a:pPr algn="r">
              <a:buNone/>
            </a:pPr>
            <a:r>
              <a:rPr lang="fa-IR" sz="2400" b="1" dirty="0" smtClean="0"/>
              <a:t>               تولید ( بودجه )         تولید واقعی         انحراف مساعد ( نا مساعد )</a:t>
            </a:r>
          </a:p>
          <a:p>
            <a:pPr algn="r">
              <a:buNone/>
            </a:pPr>
            <a:r>
              <a:rPr lang="fa-IR" sz="2400" b="1" dirty="0" smtClean="0"/>
              <a:t>              ------------------      ------------        ----------------------------</a:t>
            </a:r>
          </a:p>
          <a:p>
            <a:pPr algn="r">
              <a:buNone/>
            </a:pPr>
            <a:r>
              <a:rPr lang="fa-IR" sz="2400" b="1" dirty="0" smtClean="0"/>
              <a:t>                 </a:t>
            </a:r>
            <a:r>
              <a:rPr lang="fa-IR" sz="2400" b="1" dirty="0" smtClean="0">
                <a:solidFill>
                  <a:srgbClr val="FF0000"/>
                </a:solidFill>
              </a:rPr>
              <a:t>6200</a:t>
            </a:r>
            <a:r>
              <a:rPr lang="fa-IR" sz="2400" b="1" dirty="0" smtClean="0"/>
              <a:t> واحد            6200 واحد             0</a:t>
            </a:r>
          </a:p>
          <a:p>
            <a:pPr algn="r">
              <a:buNone/>
            </a:pPr>
            <a:r>
              <a:rPr lang="fa-IR" sz="2400" b="1" dirty="0" smtClean="0"/>
              <a:t>              -------------------     --------------        ----------------------------</a:t>
            </a:r>
          </a:p>
          <a:p>
            <a:pPr algn="r">
              <a:buNone/>
            </a:pPr>
            <a:r>
              <a:rPr lang="fa-IR" sz="2400" b="1" u="sng" dirty="0" smtClean="0">
                <a:solidFill>
                  <a:srgbClr val="7030A0"/>
                </a:solidFill>
              </a:rPr>
              <a:t>هزینه تبدیل </a:t>
            </a:r>
            <a:r>
              <a:rPr lang="fa-IR" sz="2400" b="1" dirty="0" smtClean="0"/>
              <a:t>:</a:t>
            </a:r>
          </a:p>
          <a:p>
            <a:pPr algn="r">
              <a:buNone/>
            </a:pPr>
            <a:r>
              <a:rPr lang="fa-IR" sz="2400" b="1" dirty="0" smtClean="0"/>
              <a:t>کار مستقیم      : 434000             443300                ( 9300)</a:t>
            </a:r>
          </a:p>
          <a:p>
            <a:pPr algn="r">
              <a:buNone/>
            </a:pPr>
            <a:r>
              <a:rPr lang="fa-IR" sz="2400" b="1" dirty="0" smtClean="0"/>
              <a:t>ملزومات         : 55800              61380                   ( 5580)</a:t>
            </a:r>
          </a:p>
          <a:p>
            <a:pPr algn="r">
              <a:buNone/>
            </a:pPr>
            <a:r>
              <a:rPr lang="fa-IR" sz="2400" b="1" dirty="0" smtClean="0"/>
              <a:t>اب و برق        : 9300                9920                     ( 620 )</a:t>
            </a:r>
          </a:p>
          <a:p>
            <a:pPr algn="r">
              <a:buNone/>
            </a:pPr>
            <a:r>
              <a:rPr lang="fa-IR" sz="2400" b="1" dirty="0" smtClean="0"/>
              <a:t>تعمیرات          :  77500             79360                   ( 1860)</a:t>
            </a:r>
          </a:p>
          <a:p>
            <a:pPr algn="r">
              <a:buNone/>
            </a:pPr>
            <a:r>
              <a:rPr lang="fa-IR" sz="2400" b="1" dirty="0" smtClean="0"/>
              <a:t>               ------------------      -----------          --------------------------  جمع                 576600           593960               </a:t>
            </a:r>
            <a:r>
              <a:rPr lang="fa-IR" sz="2400" b="1" dirty="0" smtClean="0">
                <a:solidFill>
                  <a:srgbClr val="FF0000"/>
                </a:solidFill>
              </a:rPr>
              <a:t>(  17460</a:t>
            </a:r>
            <a:r>
              <a:rPr lang="fa-IR" sz="2400" b="1" dirty="0" smtClean="0"/>
              <a:t>  </a:t>
            </a:r>
            <a:r>
              <a:rPr lang="fa-IR" sz="2400" b="1" dirty="0" smtClean="0">
                <a:solidFill>
                  <a:srgbClr val="FF0000"/>
                </a:solidFill>
              </a:rPr>
              <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a:normAutofit fontScale="90000"/>
          </a:bodyPr>
          <a:lstStyle/>
          <a:p>
            <a:pPr algn="r"/>
            <a:r>
              <a:rPr lang="fa-IR" sz="3100" b="1" dirty="0" smtClean="0"/>
              <a:t>بودجه تعدیلی – مقایسه دو وضعیت انحراف ( قبل و بعد از تعدیل )</a:t>
            </a:r>
            <a:r>
              <a:rPr lang="fa-IR" dirty="0" smtClean="0"/>
              <a:t> </a:t>
            </a:r>
            <a:endParaRPr lang="en-US" dirty="0"/>
          </a:p>
        </p:txBody>
      </p:sp>
      <p:sp>
        <p:nvSpPr>
          <p:cNvPr id="3" name="Content Placeholder 2"/>
          <p:cNvSpPr>
            <a:spLocks noGrp="1"/>
          </p:cNvSpPr>
          <p:nvPr>
            <p:ph idx="1"/>
          </p:nvPr>
        </p:nvSpPr>
        <p:spPr/>
        <p:style>
          <a:lnRef idx="3">
            <a:schemeClr val="lt1"/>
          </a:lnRef>
          <a:fillRef idx="1">
            <a:schemeClr val="accent2"/>
          </a:fillRef>
          <a:effectRef idx="1">
            <a:schemeClr val="accent2"/>
          </a:effectRef>
          <a:fontRef idx="minor">
            <a:schemeClr val="lt1"/>
          </a:fontRef>
        </p:style>
        <p:txBody>
          <a:bodyPr>
            <a:normAutofit fontScale="92500"/>
          </a:bodyPr>
          <a:lstStyle/>
          <a:p>
            <a:pPr algn="r"/>
            <a:endParaRPr lang="fa-IR" sz="2000" dirty="0" smtClean="0"/>
          </a:p>
          <a:p>
            <a:pPr algn="r">
              <a:buNone/>
            </a:pPr>
            <a:r>
              <a:rPr lang="fa-IR" sz="2000" dirty="0" smtClean="0"/>
              <a:t> تولید – بودجه          تولید واقعی           بودجه تعدیلی        انحراف اولیه      انحراف ثانویه </a:t>
            </a:r>
          </a:p>
          <a:p>
            <a:pPr algn="r">
              <a:buNone/>
            </a:pPr>
            <a:r>
              <a:rPr lang="fa-IR" sz="2000" dirty="0" smtClean="0"/>
              <a:t>-------------          -------------         -------------         -------------     --------------</a:t>
            </a:r>
          </a:p>
          <a:p>
            <a:pPr algn="r">
              <a:buNone/>
            </a:pPr>
            <a:r>
              <a:rPr lang="fa-IR" sz="2000" dirty="0" smtClean="0"/>
              <a:t>   6000                   6200                 6200                   200                 0</a:t>
            </a:r>
          </a:p>
          <a:p>
            <a:pPr algn="r">
              <a:buNone/>
            </a:pPr>
            <a:r>
              <a:rPr lang="fa-IR" sz="2000" dirty="0" smtClean="0"/>
              <a:t>-------------------------------------------------------------------------------------------</a:t>
            </a:r>
          </a:p>
          <a:p>
            <a:pPr algn="r">
              <a:buNone/>
            </a:pPr>
            <a:endParaRPr lang="fa-IR" sz="2000" b="1" dirty="0" smtClean="0"/>
          </a:p>
          <a:p>
            <a:pPr algn="r">
              <a:buNone/>
            </a:pPr>
            <a:r>
              <a:rPr lang="fa-IR" sz="1800" b="1" dirty="0" smtClean="0"/>
              <a:t>هزینه تبدیل – بودجه            واقعی                  تعدیلی                 انحراف او</a:t>
            </a:r>
            <a:r>
              <a:rPr lang="fa-IR" sz="1800" dirty="0" smtClean="0"/>
              <a:t>لیه      انحراف ثانویه </a:t>
            </a:r>
          </a:p>
          <a:p>
            <a:pPr algn="r">
              <a:buNone/>
            </a:pPr>
            <a:r>
              <a:rPr lang="fa-IR" sz="1800" dirty="0" smtClean="0"/>
              <a:t>------------------        ---------------         -------------           ----------------   ---------------</a:t>
            </a:r>
          </a:p>
          <a:p>
            <a:pPr algn="r">
              <a:buNone/>
            </a:pPr>
            <a:r>
              <a:rPr lang="fa-IR" sz="1800" dirty="0" smtClean="0"/>
              <a:t>  </a:t>
            </a:r>
            <a:r>
              <a:rPr lang="fa-IR" sz="2000" dirty="0" smtClean="0"/>
              <a:t> 558000               593960             576600             (35960 )       (  17460 )</a:t>
            </a:r>
          </a:p>
          <a:p>
            <a:pPr algn="r">
              <a:buNone/>
            </a:pPr>
            <a:endParaRPr lang="fa-IR" sz="2000" dirty="0" smtClean="0"/>
          </a:p>
          <a:p>
            <a:pPr algn="r">
              <a:buNone/>
            </a:pPr>
            <a:r>
              <a:rPr lang="fa-IR" sz="2000" dirty="0" smtClean="0"/>
              <a:t>=====================================================</a:t>
            </a:r>
          </a:p>
          <a:p>
            <a:pPr algn="r">
              <a:buNone/>
            </a:pPr>
            <a:r>
              <a:rPr lang="fa-IR" sz="2000" dirty="0" smtClean="0"/>
              <a:t>مقایسه دو انحراف : 18500= 17460-35960    بنابراین 18500 انحراف مساعد تلقی میشود که اگر بودجه تعدیلی تهیه نمی شد در تصمیم گیری شرکت و مسئولین را دچار خطا می نمود          </a:t>
            </a:r>
            <a:endParaRPr lang="en-US" sz="2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style>
          <a:lnRef idx="1">
            <a:schemeClr val="accent5"/>
          </a:lnRef>
          <a:fillRef idx="2">
            <a:schemeClr val="accent5"/>
          </a:fillRef>
          <a:effectRef idx="1">
            <a:schemeClr val="accent5"/>
          </a:effectRef>
          <a:fontRef idx="minor">
            <a:schemeClr val="dk1"/>
          </a:fontRef>
        </p:style>
        <p:txBody>
          <a:bodyPr/>
          <a:lstStyle/>
          <a:p>
            <a:pPr algn="r"/>
            <a:endParaRPr lang="en-US" dirty="0" smtClean="0"/>
          </a:p>
          <a:p>
            <a:pPr algn="r">
              <a:buNone/>
            </a:pPr>
            <a:r>
              <a:rPr lang="fa-IR" b="1" u="sng" dirty="0" smtClean="0">
                <a:solidFill>
                  <a:srgbClr val="FF0000"/>
                </a:solidFill>
              </a:rPr>
              <a:t>اصل سالانه بودن بودجه </a:t>
            </a:r>
          </a:p>
          <a:p>
            <a:pPr algn="r">
              <a:buNone/>
            </a:pPr>
            <a:endParaRPr lang="fa-IR" sz="2400" b="1" i="1" dirty="0" smtClean="0"/>
          </a:p>
          <a:p>
            <a:pPr algn="r">
              <a:buNone/>
            </a:pPr>
            <a:r>
              <a:rPr lang="fa-IR" sz="2400" b="1" i="1" dirty="0" smtClean="0"/>
              <a:t>بودجه برای یک سال مالی تهیه میگردد . لزوما سال مالی مذکور می بایستی با سال مالی رسمی شرکت منطبق باشد . </a:t>
            </a:r>
          </a:p>
          <a:p>
            <a:pPr algn="r">
              <a:buNone/>
            </a:pPr>
            <a:r>
              <a:rPr lang="fa-IR" sz="2400" b="1" i="1" dirty="0" smtClean="0"/>
              <a:t>گرچه در سازمانهای پیشرو،  بودجه بصورت شناور تهیه میگردد و همواره پیش بینی درامد ها و هزینه ها و سایر سرمایه گذاری ها برای یکسال در دستور کار مدیریت میباشد .  </a:t>
            </a:r>
            <a:endParaRPr lang="en-US" sz="2400" b="1" i="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rgbClr val="FFFF99"/>
          </a:solidFill>
        </p:spPr>
        <p:txBody>
          <a:bodyPr/>
          <a:lstStyle/>
          <a:p>
            <a:pPr algn="r"/>
            <a:endParaRPr lang="en-US" b="1" dirty="0" smtClean="0"/>
          </a:p>
          <a:p>
            <a:pPr algn="r">
              <a:buNone/>
            </a:pPr>
            <a:r>
              <a:rPr lang="fa-IR" b="1" dirty="0" smtClean="0">
                <a:solidFill>
                  <a:srgbClr val="FF0000"/>
                </a:solidFill>
              </a:rPr>
              <a:t>2</a:t>
            </a:r>
            <a:r>
              <a:rPr lang="fa-IR" b="1" u="sng" dirty="0" smtClean="0">
                <a:solidFill>
                  <a:srgbClr val="FF0000"/>
                </a:solidFill>
              </a:rPr>
              <a:t>- اصل جامعیت بودجه </a:t>
            </a:r>
            <a:endParaRPr lang="en-US" b="1" u="sng" dirty="0" smtClean="0">
              <a:solidFill>
                <a:srgbClr val="FF0000"/>
              </a:solidFill>
            </a:endParaRPr>
          </a:p>
          <a:p>
            <a:pPr algn="r">
              <a:buNone/>
            </a:pPr>
            <a:r>
              <a:rPr lang="en-US" sz="2400" b="1" dirty="0" smtClean="0"/>
              <a:t> </a:t>
            </a:r>
            <a:r>
              <a:rPr lang="fa-IR" sz="2400" b="1" dirty="0" smtClean="0"/>
              <a:t>اصل جامعیت بودجه عبارت از کلیه فعالیت های سازمان اعم از فعالیت های جاری و فعالیت های سرمایه گذاری ( ایجاد ، مرمت و نوسازی و یا خرید انواع دارایی ها) در جهت تحقق طرح های توسعه </a:t>
            </a:r>
            <a:endParaRPr lang="en-US" b="1" dirty="0"/>
          </a:p>
        </p:txBody>
      </p:sp>
      <p:sp>
        <p:nvSpPr>
          <p:cNvPr id="4" name="Title 1"/>
          <p:cNvSpPr txBox="1">
            <a:spLocks noGrp="1"/>
          </p:cNvSpPr>
          <p:nvPr>
            <p:ph type="title"/>
          </p:nvPr>
        </p:nvSpPr>
        <p:spPr>
          <a:prstGeom prst="rect">
            <a:avLst/>
          </a:prstGeom>
          <a:blipFill>
            <a:blip r:embed="rId2" cstate="print"/>
            <a:tile tx="0" ty="0" sx="100000" sy="100000" flip="none" algn="tl"/>
          </a:blipFill>
          <a:ln>
            <a:solidFill>
              <a:srgbClr val="0070C0"/>
            </a:solidFill>
          </a:ln>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Budget- </a:t>
            </a:r>
            <a:r>
              <a:rPr kumimoji="0" lang="fa-IR" sz="4400" b="0" i="0" u="none" strike="noStrike" kern="1200" cap="none" spc="0" normalizeH="0" baseline="0" noProof="0" dirty="0" smtClean="0">
                <a:ln>
                  <a:noFill/>
                </a:ln>
                <a:solidFill>
                  <a:schemeClr val="tx1"/>
                </a:solidFill>
                <a:effectLst/>
                <a:uLnTx/>
                <a:uFillTx/>
                <a:latin typeface="+mj-lt"/>
                <a:ea typeface="+mj-ea"/>
                <a:cs typeface="+mj-cs"/>
              </a:rPr>
              <a:t>بودجه</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2107</TotalTime>
  <Words>5328</Words>
  <Application>Microsoft Office PowerPoint</Application>
  <PresentationFormat>On-screen Show (4:3)</PresentationFormat>
  <Paragraphs>789</Paragraphs>
  <Slides>72</Slides>
  <Notes>1</Notes>
  <HiddenSlides>0</HiddenSlides>
  <MMClips>0</MMClips>
  <ScaleCrop>false</ScaleCrop>
  <HeadingPairs>
    <vt:vector size="4" baseType="variant">
      <vt:variant>
        <vt:lpstr>Theme</vt:lpstr>
      </vt:variant>
      <vt:variant>
        <vt:i4>1</vt:i4>
      </vt:variant>
      <vt:variant>
        <vt:lpstr>Slide Titles</vt:lpstr>
      </vt:variant>
      <vt:variant>
        <vt:i4>72</vt:i4>
      </vt:variant>
    </vt:vector>
  </HeadingPairs>
  <TitlesOfParts>
    <vt:vector size="73" baseType="lpstr">
      <vt:lpstr>Office Theme</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Budget- بودجه</vt:lpstr>
      <vt:lpstr> - مفروضات فروش Budget- بودجه</vt:lpstr>
      <vt:lpstr> -   مقدارتولید  Budget- بودجه</vt:lpstr>
      <vt:lpstr> -   تولید – مثال Budget- بودجه</vt:lpstr>
      <vt:lpstr> – مفروضات تولید Budget- بودجه</vt:lpstr>
      <vt:lpstr>- مواد اولیه و بسته بندی  Budget- بودجه</vt:lpstr>
      <vt:lpstr>- مواد اولیه و بسته بندی  Budget- بودجه</vt:lpstr>
      <vt:lpstr>- مصرف مواد اولیه Budget- بودجه</vt:lpstr>
      <vt:lpstr>- خرید مواد اولیه  Budget- بودجه</vt:lpstr>
      <vt:lpstr>- خرید مواد اولیه  Budget- بودجه+ </vt:lpstr>
      <vt:lpstr>- مفروضات خرید Budget- بودجه+ </vt:lpstr>
      <vt:lpstr>  جدول پرداخت بهای کالا Budget- بودجه </vt:lpstr>
      <vt:lpstr>بودجه – جایگاه خرید و ذخیره کالا در کل سیستم بودجه بندی </vt:lpstr>
      <vt:lpstr> دستمزد کارکنان -  BUDGETبودجه - </vt:lpstr>
      <vt:lpstr>بودجه – دستمزد کارکنان </vt:lpstr>
      <vt:lpstr>بودجه – دستمزد کارکنان </vt:lpstr>
      <vt:lpstr>بودجه – دستمزد کارکنان </vt:lpstr>
      <vt:lpstr>بودجه – دستمزد کارکنان </vt:lpstr>
      <vt:lpstr>بودجه – مقایسه حقوق و مزایا سال قبل و سال بودجه </vt:lpstr>
      <vt:lpstr>بودجه – دستمزد کارکنان و ارتباط  آن با سایر حسابها </vt:lpstr>
      <vt:lpstr>OVERHEAD بودجه سربار کارخانه - </vt:lpstr>
      <vt:lpstr>OVERHEAD بودجه سربار کارخانه - </vt:lpstr>
      <vt:lpstr>جایگاه هزینه های سربار در بودجه بندی -1</vt:lpstr>
      <vt:lpstr>جایگاه هزینه های سربار در بودجه بندی -2</vt:lpstr>
      <vt:lpstr>بودجه – هزینه های اداری </vt:lpstr>
      <vt:lpstr>بودجه – هزینه های اداری </vt:lpstr>
      <vt:lpstr>جایگاه هزینه های اداری در بودجه سازمان </vt:lpstr>
      <vt:lpstr>بودجه – هزینه های بازار یابی و فروش </vt:lpstr>
      <vt:lpstr>بودجه – هزینه های بازار یابی و فروش </vt:lpstr>
      <vt:lpstr>- بودجه – هزینه های بازار یابی و فروش و جایگا ه آن در بودجه </vt:lpstr>
      <vt:lpstr>سایر درامد ها و هزینه های عملیاتی </vt:lpstr>
      <vt:lpstr>بودجه – هزینه مالی </vt:lpstr>
      <vt:lpstr>جایگاه هزینه مالی در بودجه </vt:lpstr>
      <vt:lpstr>خالص سایر درآمد ها و هزینه های غیر عملیاتی </vt:lpstr>
      <vt:lpstr>بودجه سرمایه ایی </vt:lpstr>
      <vt:lpstr>بودجه سرمایه ایی </vt:lpstr>
      <vt:lpstr>بودجه سرمایه ایی – جایگاه در کل بودجه </vt:lpstr>
      <vt:lpstr>بودجه - سرمایه در گردش </vt:lpstr>
      <vt:lpstr>بودجه - سرمایه در گردش </vt:lpstr>
      <vt:lpstr>بودجه تعدیلی </vt:lpstr>
      <vt:lpstr> -  بودجه تعدیلی</vt:lpstr>
      <vt:lpstr> -  بودجه تعدیلی</vt:lpstr>
      <vt:lpstr>مقایسه بودجه و عملکرد واقعی </vt:lpstr>
      <vt:lpstr>بودجه تعدیلی </vt:lpstr>
      <vt:lpstr>بودجه تعدیل شده </vt:lpstr>
      <vt:lpstr>مقایسه بودجه تعدیل شده و واقعی </vt:lpstr>
      <vt:lpstr>بودجه تعدیلی – مقایسه دو وضعیت انحراف ( قبل و بعد از تعدیل )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Budget- بودجه</dc:title>
  <dc:creator>soltani</dc:creator>
  <cp:lastModifiedBy>Aria TM</cp:lastModifiedBy>
  <cp:revision>231</cp:revision>
  <dcterms:created xsi:type="dcterms:W3CDTF">2013-11-11T06:47:39Z</dcterms:created>
  <dcterms:modified xsi:type="dcterms:W3CDTF">2018-02-18T04:37:18Z</dcterms:modified>
</cp:coreProperties>
</file>