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953-A672-4DED-A22F-0A17E7818558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7874-D77D-41E7-9BC8-F339FEBB2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953-A672-4DED-A22F-0A17E7818558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7874-D77D-41E7-9BC8-F339FEBB2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953-A672-4DED-A22F-0A17E7818558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7874-D77D-41E7-9BC8-F339FEBB2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953-A672-4DED-A22F-0A17E7818558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7874-D77D-41E7-9BC8-F339FEBB2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953-A672-4DED-A22F-0A17E7818558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7874-D77D-41E7-9BC8-F339FEBB2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953-A672-4DED-A22F-0A17E7818558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7874-D77D-41E7-9BC8-F339FEBB2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953-A672-4DED-A22F-0A17E7818558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7874-D77D-41E7-9BC8-F339FEBB2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953-A672-4DED-A22F-0A17E7818558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7874-D77D-41E7-9BC8-F339FEBB2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953-A672-4DED-A22F-0A17E7818558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7874-D77D-41E7-9BC8-F339FEBB2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953-A672-4DED-A22F-0A17E7818558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7874-D77D-41E7-9BC8-F339FEBB2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5A953-A672-4DED-A22F-0A17E7818558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7874-D77D-41E7-9BC8-F339FEBB2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5A953-A672-4DED-A22F-0A17E7818558}" type="datetimeFigureOut">
              <a:rPr lang="en-US" smtClean="0"/>
              <a:pPr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67874-D77D-41E7-9BC8-F339FEBB24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fa-IR" dirty="0" smtClean="0"/>
              <a:t>مفروضات بودجه </a:t>
            </a:r>
            <a:r>
              <a:rPr lang="en-GB" dirty="0"/>
              <a:t> </a:t>
            </a:r>
            <a:r>
              <a:rPr lang="en-GB" dirty="0" smtClean="0"/>
              <a:t>Budget 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/>
            <a:endParaRPr lang="en-GB" dirty="0" smtClean="0"/>
          </a:p>
          <a:p>
            <a:pPr algn="r">
              <a:buNone/>
            </a:pPr>
            <a:r>
              <a:rPr lang="fa-IR" dirty="0" smtClean="0"/>
              <a:t>مقدمه : </a:t>
            </a:r>
          </a:p>
          <a:p>
            <a:pPr algn="r">
              <a:buNone/>
            </a:pPr>
            <a:r>
              <a:rPr lang="fa-IR" dirty="0"/>
              <a:t> </a:t>
            </a:r>
            <a:r>
              <a:rPr lang="fa-IR" dirty="0" smtClean="0"/>
              <a:t>1- </a:t>
            </a:r>
            <a:r>
              <a:rPr lang="fa-IR" b="1" dirty="0" smtClean="0">
                <a:solidFill>
                  <a:srgbClr val="002060"/>
                </a:solidFill>
              </a:rPr>
              <a:t>معرفی شرکت / سازمان </a:t>
            </a:r>
          </a:p>
          <a:p>
            <a:pPr algn="r">
              <a:buNone/>
            </a:pPr>
            <a:r>
              <a:rPr lang="fa-IR" dirty="0"/>
              <a:t> </a:t>
            </a:r>
            <a:r>
              <a:rPr lang="fa-IR" dirty="0" smtClean="0"/>
              <a:t>  </a:t>
            </a:r>
          </a:p>
          <a:p>
            <a:pPr algn="r">
              <a:buNone/>
            </a:pPr>
            <a:r>
              <a:rPr lang="fa-IR" dirty="0"/>
              <a:t> </a:t>
            </a:r>
            <a:r>
              <a:rPr lang="fa-IR" sz="1800" dirty="0" smtClean="0">
                <a:solidFill>
                  <a:srgbClr val="002060"/>
                </a:solidFill>
              </a:rPr>
              <a:t>شرح مختصری از شرکت / سازمان شامل : </a:t>
            </a:r>
          </a:p>
          <a:p>
            <a:pPr algn="r">
              <a:buNone/>
            </a:pPr>
            <a:r>
              <a:rPr lang="fa-IR" sz="1800" dirty="0">
                <a:solidFill>
                  <a:srgbClr val="002060"/>
                </a:solidFill>
              </a:rPr>
              <a:t> </a:t>
            </a:r>
            <a:r>
              <a:rPr lang="fa-IR" sz="1800" dirty="0" smtClean="0">
                <a:solidFill>
                  <a:srgbClr val="002060"/>
                </a:solidFill>
              </a:rPr>
              <a:t> </a:t>
            </a:r>
          </a:p>
          <a:p>
            <a:pPr algn="r">
              <a:buNone/>
            </a:pPr>
            <a:r>
              <a:rPr lang="fa-IR" sz="1800" dirty="0">
                <a:solidFill>
                  <a:srgbClr val="002060"/>
                </a:solidFill>
              </a:rPr>
              <a:t> </a:t>
            </a:r>
            <a:r>
              <a:rPr lang="fa-IR" sz="1800" dirty="0" smtClean="0">
                <a:solidFill>
                  <a:srgbClr val="002060"/>
                </a:solidFill>
              </a:rPr>
              <a:t>   نوع حقوقی شرکت / تغییرات قبلی ، شماره ثبت و محل ثبت ، ادرس پستی و الکترونیک و شماره های </a:t>
            </a:r>
          </a:p>
          <a:p>
            <a:pPr algn="r">
              <a:buNone/>
            </a:pPr>
            <a:r>
              <a:rPr lang="fa-IR" sz="1800" dirty="0">
                <a:solidFill>
                  <a:srgbClr val="002060"/>
                </a:solidFill>
              </a:rPr>
              <a:t> </a:t>
            </a:r>
            <a:r>
              <a:rPr lang="fa-IR" sz="1800" dirty="0" smtClean="0">
                <a:solidFill>
                  <a:srgbClr val="002060"/>
                </a:solidFill>
              </a:rPr>
              <a:t>  </a:t>
            </a:r>
          </a:p>
          <a:p>
            <a:pPr algn="r">
              <a:buNone/>
            </a:pPr>
            <a:r>
              <a:rPr lang="fa-IR" sz="1800" dirty="0">
                <a:solidFill>
                  <a:srgbClr val="002060"/>
                </a:solidFill>
              </a:rPr>
              <a:t> </a:t>
            </a:r>
            <a:r>
              <a:rPr lang="fa-IR" sz="1800" dirty="0" smtClean="0">
                <a:solidFill>
                  <a:srgbClr val="002060"/>
                </a:solidFill>
              </a:rPr>
              <a:t>   قابل تماس </a:t>
            </a:r>
            <a:endParaRPr lang="fa-IR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/>
            <a:endParaRPr lang="fa-IR" dirty="0" smtClean="0"/>
          </a:p>
          <a:p>
            <a:pPr algn="r"/>
            <a:r>
              <a:rPr lang="fa-IR" dirty="0" smtClean="0"/>
              <a:t>2- معرفی اسامی سهامداران ، درصد میزان سهام و </a:t>
            </a:r>
          </a:p>
          <a:p>
            <a:pPr algn="r"/>
            <a:r>
              <a:rPr lang="fa-IR" dirty="0"/>
              <a:t> </a:t>
            </a:r>
            <a:r>
              <a:rPr lang="fa-IR" dirty="0" smtClean="0"/>
              <a:t>   ارزش اسمی هر سهم ( 1000 ریالی یا 10000 و یا </a:t>
            </a:r>
          </a:p>
          <a:p>
            <a:pPr algn="r"/>
            <a:r>
              <a:rPr lang="fa-IR" dirty="0"/>
              <a:t> </a:t>
            </a:r>
            <a:r>
              <a:rPr lang="fa-IR" dirty="0" smtClean="0"/>
              <a:t>   .........)</a:t>
            </a:r>
          </a:p>
          <a:p>
            <a:pPr algn="r"/>
            <a:endParaRPr lang="fa-IR" dirty="0"/>
          </a:p>
          <a:p>
            <a:pPr algn="r"/>
            <a:r>
              <a:rPr lang="fa-IR" dirty="0" smtClean="0"/>
              <a:t>3- معرفی اعضای هیت مدیره و سمت هر یک از آنان </a:t>
            </a:r>
          </a:p>
          <a:p>
            <a:pPr algn="r"/>
            <a:r>
              <a:rPr lang="fa-IR" dirty="0"/>
              <a:t> </a:t>
            </a:r>
            <a:r>
              <a:rPr lang="fa-IR" dirty="0" smtClean="0"/>
              <a:t>   و زمان انقضای مدت اعتبار آن 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fa-IR" dirty="0" smtClean="0"/>
              <a:t>مفروضات بودجه </a:t>
            </a:r>
            <a:r>
              <a:rPr lang="en-GB" dirty="0"/>
              <a:t> </a:t>
            </a:r>
            <a:r>
              <a:rPr lang="en-GB" dirty="0" smtClean="0"/>
              <a:t>Budget assumptions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algn="r">
              <a:buNone/>
            </a:pPr>
            <a:endParaRPr lang="fa-IR" dirty="0"/>
          </a:p>
          <a:p>
            <a:pPr algn="r"/>
            <a:r>
              <a:rPr lang="fa-IR" sz="3800" b="1" dirty="0" smtClean="0"/>
              <a:t>4- شرح مختصری از اهداف استراتژیک شرکت :</a:t>
            </a:r>
          </a:p>
          <a:p>
            <a:pPr algn="r"/>
            <a:r>
              <a:rPr lang="fa-IR" dirty="0"/>
              <a:t> </a:t>
            </a:r>
            <a:r>
              <a:rPr lang="fa-IR" dirty="0" smtClean="0"/>
              <a:t>  </a:t>
            </a:r>
          </a:p>
          <a:p>
            <a:pPr algn="r"/>
            <a:r>
              <a:rPr lang="fa-IR" dirty="0"/>
              <a:t>  </a:t>
            </a:r>
            <a:r>
              <a:rPr lang="fa-IR" dirty="0" smtClean="0"/>
              <a:t>    1-4   - موضوع و ماموریت شرکت / سازمان را </a:t>
            </a:r>
          </a:p>
          <a:p>
            <a:pPr algn="r"/>
            <a:r>
              <a:rPr lang="fa-IR" dirty="0"/>
              <a:t> </a:t>
            </a:r>
            <a:r>
              <a:rPr lang="fa-IR" dirty="0" smtClean="0"/>
              <a:t>               توضیح دهید ( مطابق ماده ... اساسنامه ) </a:t>
            </a:r>
          </a:p>
          <a:p>
            <a:pPr algn="r"/>
            <a:r>
              <a:rPr lang="fa-IR" dirty="0"/>
              <a:t> </a:t>
            </a:r>
            <a:r>
              <a:rPr lang="fa-IR" dirty="0" smtClean="0"/>
              <a:t>     2-4   - اهداف و ارمانهای عملیاتی خودتان را بیان </a:t>
            </a:r>
          </a:p>
          <a:p>
            <a:pPr algn="r"/>
            <a:r>
              <a:rPr lang="fa-IR" dirty="0" smtClean="0"/>
              <a:t>                کنید ( </a:t>
            </a:r>
            <a:r>
              <a:rPr lang="fa-IR" dirty="0" smtClean="0">
                <a:solidFill>
                  <a:srgbClr val="FF0000"/>
                </a:solidFill>
              </a:rPr>
              <a:t>رسیدن به سطح فروش ...% از سهم بازار یا تحقق سود خالص...%</a:t>
            </a:r>
            <a:r>
              <a:rPr lang="fa-IR" dirty="0" smtClean="0"/>
              <a:t> </a:t>
            </a:r>
          </a:p>
          <a:p>
            <a:pPr algn="r"/>
            <a:r>
              <a:rPr lang="fa-IR" dirty="0" smtClean="0"/>
              <a:t>      3-4   - ارزش ها و مبانی که به آن اعتقاد داشته و پایبند </a:t>
            </a:r>
          </a:p>
          <a:p>
            <a:pPr algn="r">
              <a:buNone/>
            </a:pPr>
            <a:r>
              <a:rPr lang="fa-IR" dirty="0" smtClean="0"/>
              <a:t>                 هستید بیان کنید</a:t>
            </a:r>
          </a:p>
          <a:p>
            <a:pPr algn="r">
              <a:buNone/>
            </a:pPr>
            <a:r>
              <a:rPr lang="fa-IR" dirty="0" smtClean="0"/>
              <a:t>     4-4   - معرفی محصول ( کالا یا خدمات ) </a:t>
            </a:r>
          </a:p>
          <a:p>
            <a:pPr algn="r">
              <a:buNone/>
            </a:pPr>
            <a:r>
              <a:rPr lang="fa-IR" dirty="0" smtClean="0"/>
              <a:t>    </a:t>
            </a:r>
          </a:p>
          <a:p>
            <a:pPr algn="r">
              <a:buNone/>
            </a:pPr>
            <a:r>
              <a:rPr lang="fa-IR" dirty="0"/>
              <a:t> </a:t>
            </a:r>
            <a:r>
              <a:rPr lang="fa-IR" dirty="0" smtClean="0"/>
              <a:t>     5-4  -  مشتریان و بازار هدف را بیان کنید </a:t>
            </a:r>
          </a:p>
          <a:p>
            <a:pPr algn="r">
              <a:buNone/>
            </a:pPr>
            <a:r>
              <a:rPr lang="fa-IR" dirty="0"/>
              <a:t> </a:t>
            </a:r>
            <a:r>
              <a:rPr lang="fa-IR" dirty="0" smtClean="0"/>
              <a:t>     </a:t>
            </a:r>
          </a:p>
          <a:p>
            <a:pPr algn="r">
              <a:buNone/>
            </a:pPr>
            <a:r>
              <a:rPr lang="fa-IR" dirty="0"/>
              <a:t> </a:t>
            </a:r>
            <a:r>
              <a:rPr lang="fa-IR" dirty="0" smtClean="0"/>
              <a:t>     6-4  - فلسفه وجودی و غایی شرکت را بیان کنید    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fa-IR" dirty="0" smtClean="0"/>
              <a:t>مفروضات بودجه </a:t>
            </a:r>
            <a:r>
              <a:rPr lang="en-GB" dirty="0"/>
              <a:t> </a:t>
            </a:r>
            <a:r>
              <a:rPr lang="en-GB" dirty="0" smtClean="0"/>
              <a:t>Budget assumptions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 algn="r"/>
            <a:endParaRPr lang="en-US" dirty="0" smtClean="0"/>
          </a:p>
          <a:p>
            <a:pPr algn="r">
              <a:buNone/>
            </a:pPr>
            <a:r>
              <a:rPr lang="en-US" dirty="0" smtClean="0"/>
              <a:t>    </a:t>
            </a:r>
            <a:endParaRPr lang="fa-IR" dirty="0" smtClean="0"/>
          </a:p>
          <a:p>
            <a:pPr algn="r">
              <a:buNone/>
            </a:pPr>
            <a:r>
              <a:rPr lang="en-US" dirty="0" smtClean="0"/>
              <a:t> </a:t>
            </a:r>
            <a:r>
              <a:rPr lang="fa-IR" dirty="0" smtClean="0"/>
              <a:t>5- تشریح برنامه ها و اهداف عملیاتی شرکت در حوزه</a:t>
            </a:r>
          </a:p>
          <a:p>
            <a:pPr algn="r">
              <a:buNone/>
            </a:pPr>
            <a:r>
              <a:rPr lang="fa-IR" dirty="0" smtClean="0"/>
              <a:t>    فروش ( کالا یا خدمات و یا توام )شامل : </a:t>
            </a:r>
          </a:p>
          <a:p>
            <a:pPr algn="r">
              <a:buNone/>
            </a:pPr>
            <a:r>
              <a:rPr lang="fa-IR" dirty="0" smtClean="0"/>
              <a:t>   </a:t>
            </a:r>
          </a:p>
          <a:p>
            <a:pPr algn="r">
              <a:buNone/>
            </a:pPr>
            <a:r>
              <a:rPr lang="fa-IR" dirty="0" smtClean="0"/>
              <a:t>    نوع محصول ، میزان آن مطابق برنامه زمانبندی شده </a:t>
            </a:r>
          </a:p>
          <a:p>
            <a:pPr algn="r">
              <a:buNone/>
            </a:pPr>
            <a:r>
              <a:rPr lang="fa-IR" dirty="0" smtClean="0"/>
              <a:t>    قیمت کالاو خدمات ، سیاست های فروش ( اعتباری یا </a:t>
            </a:r>
          </a:p>
          <a:p>
            <a:pPr algn="r">
              <a:buNone/>
            </a:pPr>
            <a:r>
              <a:rPr lang="fa-IR" dirty="0" smtClean="0"/>
              <a:t>    نقد ، فروش مستقیم یا  ترکیبی از آن، خدمات </a:t>
            </a:r>
          </a:p>
          <a:p>
            <a:pPr algn="r">
              <a:buNone/>
            </a:pPr>
            <a:r>
              <a:rPr lang="fa-IR" dirty="0" smtClean="0"/>
              <a:t>    پس از فروش ، سیاست های تشویقی ، سیاست های واحد </a:t>
            </a:r>
          </a:p>
          <a:p>
            <a:pPr algn="r">
              <a:buNone/>
            </a:pPr>
            <a:r>
              <a:rPr lang="fa-IR" dirty="0" smtClean="0"/>
              <a:t>    فروش جهت ارزیابی و اعتبارسنجی مشتریان و اعطای نمایندگی </a:t>
            </a:r>
          </a:p>
          <a:p>
            <a:pPr algn="r">
              <a:buNone/>
            </a:pPr>
            <a:r>
              <a:rPr lang="fa-IR" dirty="0" smtClean="0"/>
              <a:t>    یا عاملیت فروش در بازارهای داخلی و خارجی ، صادرات و بازارهای </a:t>
            </a:r>
          </a:p>
          <a:p>
            <a:pPr algn="r">
              <a:buNone/>
            </a:pPr>
            <a:r>
              <a:rPr lang="fa-IR" dirty="0" smtClean="0"/>
              <a:t>    هدف و پیش بینی منابع ارزی 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fa-IR" dirty="0" smtClean="0"/>
              <a:t>مفروضات بودجه </a:t>
            </a:r>
            <a:r>
              <a:rPr lang="en-GB" dirty="0"/>
              <a:t> </a:t>
            </a:r>
            <a:r>
              <a:rPr lang="en-GB" dirty="0" smtClean="0"/>
              <a:t>Budget assumptions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 algn="r"/>
            <a:endParaRPr lang="fa-IR" dirty="0" smtClean="0"/>
          </a:p>
          <a:p>
            <a:pPr algn="r"/>
            <a:r>
              <a:rPr lang="fa-IR" dirty="0" smtClean="0"/>
              <a:t>6- تشریح تولید </a:t>
            </a:r>
          </a:p>
          <a:p>
            <a:pPr algn="r"/>
            <a:r>
              <a:rPr lang="fa-IR" dirty="0" smtClean="0"/>
              <a:t>    تشریح مقادیر تولید با در نظر گرفتن میزان ذخیره کالا</a:t>
            </a:r>
          </a:p>
          <a:p>
            <a:pPr algn="r"/>
            <a:r>
              <a:rPr lang="fa-IR" dirty="0" smtClean="0"/>
              <a:t>    ( محصول نهایی و مواد اولیه و اقلام بسته بندی و </a:t>
            </a:r>
          </a:p>
          <a:p>
            <a:pPr algn="r"/>
            <a:r>
              <a:rPr lang="fa-IR" dirty="0" smtClean="0"/>
              <a:t>      قطعات یدکی مورد نیاز )</a:t>
            </a:r>
          </a:p>
          <a:p>
            <a:pPr algn="r"/>
            <a:r>
              <a:rPr lang="fa-IR" dirty="0" smtClean="0"/>
              <a:t>    تعیین ساعات کارماشین آلات و شیفت کاری در سال </a:t>
            </a:r>
          </a:p>
          <a:p>
            <a:pPr algn="r"/>
            <a:r>
              <a:rPr lang="fa-IR" dirty="0" smtClean="0"/>
              <a:t>    تعیین مولفه های نیروی انسانی مورد نیاز و ضرورت </a:t>
            </a:r>
          </a:p>
          <a:p>
            <a:pPr algn="r"/>
            <a:r>
              <a:rPr lang="fa-IR" dirty="0" smtClean="0"/>
              <a:t>    تغییرات احتمالی </a:t>
            </a:r>
          </a:p>
          <a:p>
            <a:pPr algn="r"/>
            <a:r>
              <a:rPr lang="fa-IR" dirty="0" smtClean="0"/>
              <a:t>    تعیین برنامه تعمیر و نگهداری ماشین الات و سایر تجهیزات و </a:t>
            </a:r>
          </a:p>
          <a:p>
            <a:pPr algn="r"/>
            <a:r>
              <a:rPr lang="fa-IR" dirty="0" smtClean="0"/>
              <a:t>    اقلام مورد نیاز اعم از قطعات یدکی و تعمیرات دوره ایی </a:t>
            </a:r>
          </a:p>
          <a:p>
            <a:pPr algn="r"/>
            <a:r>
              <a:rPr lang="fa-IR" dirty="0" smtClean="0"/>
              <a:t>    تعیین کفایت عملکرد ماشین الات و ضرورت بهینه سازی انها از طریق </a:t>
            </a:r>
          </a:p>
          <a:p>
            <a:pPr algn="r"/>
            <a:r>
              <a:rPr lang="fa-IR" dirty="0" smtClean="0"/>
              <a:t>    تعمیرات اساسی یا جایگزینی ماشین الات جدید </a:t>
            </a:r>
          </a:p>
          <a:p>
            <a:pPr algn="r"/>
            <a:r>
              <a:rPr lang="fa-IR" dirty="0" smtClean="0"/>
              <a:t> 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fa-IR" dirty="0" smtClean="0"/>
              <a:t>مفروضات بودجه </a:t>
            </a:r>
            <a:r>
              <a:rPr lang="en-GB" dirty="0"/>
              <a:t> </a:t>
            </a:r>
            <a:r>
              <a:rPr lang="en-GB" dirty="0" smtClean="0"/>
              <a:t>Budget assumptions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algn="r"/>
            <a:endParaRPr lang="fa-IR" dirty="0" smtClean="0"/>
          </a:p>
          <a:p>
            <a:pPr algn="r"/>
            <a:r>
              <a:rPr lang="fa-IR" dirty="0" smtClean="0"/>
              <a:t>7- منابع انسانی </a:t>
            </a:r>
          </a:p>
          <a:p>
            <a:pPr algn="r"/>
            <a:r>
              <a:rPr lang="fa-IR" dirty="0" smtClean="0"/>
              <a:t>    مشخص کردن تعداد نیروی انسانی مورد نیاز با درجات </a:t>
            </a:r>
          </a:p>
          <a:p>
            <a:pPr algn="r"/>
            <a:r>
              <a:rPr lang="fa-IR" dirty="0" smtClean="0"/>
              <a:t>    تخصصی خاص </a:t>
            </a:r>
          </a:p>
          <a:p>
            <a:pPr algn="r"/>
            <a:r>
              <a:rPr lang="fa-IR" dirty="0" smtClean="0"/>
              <a:t>    تعیین سیاست های تشویقی و اثار مالی ان در جهت </a:t>
            </a:r>
          </a:p>
          <a:p>
            <a:pPr algn="r"/>
            <a:r>
              <a:rPr lang="fa-IR" dirty="0" smtClean="0"/>
              <a:t>    افزایش بازدهی کار </a:t>
            </a:r>
          </a:p>
          <a:p>
            <a:pPr algn="r"/>
            <a:r>
              <a:rPr lang="fa-IR" dirty="0" smtClean="0"/>
              <a:t>    تعیین سیاست های اموزشی در جهت ارتقائ سطح </a:t>
            </a:r>
          </a:p>
          <a:p>
            <a:pPr algn="r"/>
            <a:r>
              <a:rPr lang="fa-IR" dirty="0" smtClean="0"/>
              <a:t>   دانش همکاران و منابع مالی مورد نیاز </a:t>
            </a:r>
          </a:p>
          <a:p>
            <a:pPr algn="r"/>
            <a:r>
              <a:rPr lang="fa-IR" dirty="0" smtClean="0"/>
              <a:t>   پیش بینی افزایش سطح دستمزد و مزایا کارکنان براساس </a:t>
            </a:r>
          </a:p>
          <a:p>
            <a:pPr algn="r"/>
            <a:r>
              <a:rPr lang="fa-IR" dirty="0" smtClean="0"/>
              <a:t>   مطالعات شرایط کار 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fa-IR" dirty="0" smtClean="0"/>
              <a:t>مفروضات بودجه </a:t>
            </a:r>
            <a:r>
              <a:rPr lang="en-GB" dirty="0"/>
              <a:t> </a:t>
            </a:r>
            <a:r>
              <a:rPr lang="en-GB" dirty="0" smtClean="0"/>
              <a:t>Budget assumptions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algn="r"/>
            <a:endParaRPr lang="fa-IR" dirty="0" smtClean="0"/>
          </a:p>
          <a:p>
            <a:pPr algn="r"/>
            <a:r>
              <a:rPr lang="fa-IR" dirty="0" smtClean="0"/>
              <a:t>8- منابع مالی </a:t>
            </a:r>
          </a:p>
          <a:p>
            <a:pPr algn="r"/>
            <a:r>
              <a:rPr lang="fa-IR" dirty="0" smtClean="0"/>
              <a:t>    بررسی جریانات بودجه نقدی و کفایت ان برای ادامه </a:t>
            </a:r>
          </a:p>
          <a:p>
            <a:pPr algn="r"/>
            <a:r>
              <a:rPr lang="fa-IR" dirty="0" smtClean="0"/>
              <a:t>    مستمر فعالیت های عملیاتی و سرمایه گذاری </a:t>
            </a:r>
          </a:p>
          <a:p>
            <a:pPr algn="r"/>
            <a:r>
              <a:rPr lang="fa-IR" dirty="0" smtClean="0"/>
              <a:t>    بررسی تامین منابع مالی از طریق بازار پول و سرمایه </a:t>
            </a:r>
          </a:p>
          <a:p>
            <a:pPr algn="r">
              <a:buNone/>
            </a:pPr>
            <a:r>
              <a:rPr lang="fa-IR" dirty="0" smtClean="0"/>
              <a:t>    بررسی تامین منابع مالی از طریق تامین کنندگان کالا و </a:t>
            </a:r>
          </a:p>
          <a:p>
            <a:pPr algn="r">
              <a:buNone/>
            </a:pPr>
            <a:r>
              <a:rPr lang="fa-IR" dirty="0" smtClean="0"/>
              <a:t>   خریداران محصولات شرکت . </a:t>
            </a:r>
          </a:p>
          <a:p>
            <a:pPr algn="r">
              <a:buNone/>
            </a:pPr>
            <a:r>
              <a:rPr lang="fa-IR" dirty="0" smtClean="0"/>
              <a:t>  بررسی آثار سود و زیانی تعامل با تامین کنندگان کالا و</a:t>
            </a:r>
          </a:p>
          <a:p>
            <a:pPr algn="r">
              <a:buNone/>
            </a:pPr>
            <a:r>
              <a:rPr lang="fa-IR" dirty="0" smtClean="0"/>
              <a:t>  خریداران محصولات شرکت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fa-IR" dirty="0" smtClean="0"/>
              <a:t>مفروضات بودجه </a:t>
            </a:r>
            <a:r>
              <a:rPr lang="en-GB" dirty="0"/>
              <a:t> </a:t>
            </a:r>
            <a:r>
              <a:rPr lang="en-GB" dirty="0" smtClean="0"/>
              <a:t>Budget assumptions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algn="r"/>
            <a:endParaRPr lang="fa-IR" dirty="0" smtClean="0"/>
          </a:p>
          <a:p>
            <a:pPr algn="r"/>
            <a:r>
              <a:rPr lang="fa-IR" dirty="0" smtClean="0"/>
              <a:t>9- بررسی اثار عملکرد شرکت در گذشته و تسری به </a:t>
            </a:r>
          </a:p>
          <a:p>
            <a:pPr algn="r"/>
            <a:r>
              <a:rPr lang="fa-IR" dirty="0" smtClean="0"/>
              <a:t>    دوران بودجه خصوصا آثار پرداخت دیون گذشته و </a:t>
            </a:r>
          </a:p>
          <a:p>
            <a:pPr algn="r"/>
            <a:r>
              <a:rPr lang="fa-IR" dirty="0" smtClean="0"/>
              <a:t>   وصول مطالبات از مشتریان </a:t>
            </a:r>
          </a:p>
          <a:p>
            <a:pPr algn="r"/>
            <a:endParaRPr lang="fa-IR" dirty="0" smtClean="0"/>
          </a:p>
          <a:p>
            <a:pPr algn="r"/>
            <a:r>
              <a:rPr lang="fa-IR" dirty="0" smtClean="0"/>
              <a:t>   پرداخت مطالبات سهامداران ( سود تقسیم نشده ) و </a:t>
            </a:r>
          </a:p>
          <a:p>
            <a:pPr algn="r">
              <a:buNone/>
            </a:pPr>
            <a:r>
              <a:rPr lang="fa-IR" dirty="0" smtClean="0"/>
              <a:t>   مالیات سنوات گذشته </a:t>
            </a:r>
          </a:p>
          <a:p>
            <a:pPr algn="r">
              <a:buNone/>
            </a:pPr>
            <a:r>
              <a:rPr lang="fa-IR" dirty="0" smtClean="0"/>
              <a:t>  پیش فرض های شرکت در خصوص مدیریت بر سرمایه </a:t>
            </a:r>
          </a:p>
          <a:p>
            <a:pPr algn="r">
              <a:buNone/>
            </a:pPr>
            <a:r>
              <a:rPr lang="fa-IR" dirty="0" smtClean="0"/>
              <a:t>  در گردش ( حداقل منابع نقدی ، </a:t>
            </a:r>
            <a:r>
              <a:rPr lang="fa-IR" dirty="0" smtClean="0"/>
              <a:t>فروش اعتباری </a:t>
            </a:r>
            <a:r>
              <a:rPr lang="fa-IR" dirty="0" smtClean="0"/>
              <a:t> ومقادیر ذخیره سازی کالا )</a:t>
            </a:r>
            <a:endParaRPr lang="fa-IR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fa-IR" dirty="0" smtClean="0"/>
              <a:t>مفروضات بودجه </a:t>
            </a:r>
            <a:r>
              <a:rPr lang="en-GB" dirty="0"/>
              <a:t> </a:t>
            </a:r>
            <a:r>
              <a:rPr lang="en-GB" dirty="0" smtClean="0"/>
              <a:t>Budget assumptions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r"/>
            <a:endParaRPr lang="fa-IR" dirty="0" smtClean="0"/>
          </a:p>
          <a:p>
            <a:pPr algn="r"/>
            <a:r>
              <a:rPr lang="fa-IR" dirty="0" smtClean="0"/>
              <a:t>بی شک با توجه به اهداف عالیه شرکت جهت گیری مخارج شرکت ( در ابعاد مختلف اعم از هزینه های جاری </a:t>
            </a:r>
          </a:p>
          <a:p>
            <a:pPr algn="r"/>
            <a:r>
              <a:rPr lang="fa-IR" dirty="0" smtClean="0"/>
              <a:t>یا عمرانی لحاظ خواهد شد . </a:t>
            </a:r>
          </a:p>
          <a:p>
            <a:pPr algn="r"/>
            <a:endParaRPr lang="fa-IR" dirty="0" smtClean="0"/>
          </a:p>
          <a:p>
            <a:pPr algn="r"/>
            <a:r>
              <a:rPr lang="fa-IR" dirty="0" smtClean="0"/>
              <a:t>10- مقایسه برنامه ها با عملکرد گذشته و مشخص شدن </a:t>
            </a:r>
          </a:p>
          <a:p>
            <a:pPr algn="r"/>
            <a:r>
              <a:rPr lang="fa-IR" smtClean="0"/>
              <a:t> </a:t>
            </a:r>
            <a:r>
              <a:rPr lang="fa-IR" smtClean="0"/>
              <a:t>     جهت گیری های شرکت ازنتایج بودجه خواهد بود .</a:t>
            </a:r>
            <a:endParaRPr lang="fa-IR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fa-IR" dirty="0" smtClean="0"/>
              <a:t>مفروضات بودجه </a:t>
            </a:r>
            <a:r>
              <a:rPr lang="en-GB" dirty="0"/>
              <a:t> </a:t>
            </a:r>
            <a:r>
              <a:rPr lang="en-GB" dirty="0" smtClean="0"/>
              <a:t>Budget assumptions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662</Words>
  <Application>Microsoft Office PowerPoint</Application>
  <PresentationFormat>On-screen Show (4:3)</PresentationFormat>
  <Paragraphs>98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مفروضات بودجه  Budget assumptions</vt:lpstr>
      <vt:lpstr>مفروضات بودجه  Budget assumptions</vt:lpstr>
      <vt:lpstr>مفروضات بودجه  Budget assumptions</vt:lpstr>
      <vt:lpstr>مفروضات بودجه  Budget assumptions</vt:lpstr>
      <vt:lpstr>مفروضات بودجه  Budget assumptions</vt:lpstr>
      <vt:lpstr>مفروضات بودجه  Budget assumptions</vt:lpstr>
      <vt:lpstr>مفروضات بودجه  Budget assumptions</vt:lpstr>
      <vt:lpstr>مفروضات بودجه  Budget assumptions</vt:lpstr>
      <vt:lpstr>مفروضات بودجه  Budget assumptions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acc8</dc:creator>
  <cp:lastModifiedBy>acc8</cp:lastModifiedBy>
  <cp:revision>92</cp:revision>
  <dcterms:created xsi:type="dcterms:W3CDTF">2016-11-20T21:22:50Z</dcterms:created>
  <dcterms:modified xsi:type="dcterms:W3CDTF">2016-11-21T05:50:26Z</dcterms:modified>
</cp:coreProperties>
</file>