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92" r:id="rId2"/>
    <p:sldId id="293" r:id="rId3"/>
    <p:sldId id="291" r:id="rId4"/>
    <p:sldId id="258" r:id="rId5"/>
    <p:sldId id="257" r:id="rId6"/>
    <p:sldId id="266" r:id="rId7"/>
    <p:sldId id="267" r:id="rId8"/>
    <p:sldId id="294" r:id="rId9"/>
    <p:sldId id="269" r:id="rId10"/>
    <p:sldId id="268" r:id="rId11"/>
    <p:sldId id="259" r:id="rId12"/>
    <p:sldId id="270" r:id="rId13"/>
    <p:sldId id="271" r:id="rId14"/>
    <p:sldId id="272" r:id="rId15"/>
    <p:sldId id="260" r:id="rId16"/>
    <p:sldId id="261" r:id="rId17"/>
    <p:sldId id="262" r:id="rId18"/>
    <p:sldId id="295" r:id="rId19"/>
    <p:sldId id="296" r:id="rId20"/>
    <p:sldId id="297" r:id="rId21"/>
    <p:sldId id="301" r:id="rId22"/>
    <p:sldId id="263" r:id="rId23"/>
    <p:sldId id="264" r:id="rId24"/>
    <p:sldId id="265" r:id="rId25"/>
    <p:sldId id="273" r:id="rId26"/>
    <p:sldId id="274" r:id="rId27"/>
    <p:sldId id="275" r:id="rId28"/>
    <p:sldId id="276" r:id="rId29"/>
    <p:sldId id="277" r:id="rId30"/>
    <p:sldId id="278" r:id="rId31"/>
    <p:sldId id="279" r:id="rId32"/>
    <p:sldId id="280" r:id="rId33"/>
    <p:sldId id="298" r:id="rId34"/>
    <p:sldId id="282" r:id="rId35"/>
    <p:sldId id="283" r:id="rId36"/>
    <p:sldId id="284" r:id="rId37"/>
    <p:sldId id="285" r:id="rId38"/>
    <p:sldId id="286" r:id="rId39"/>
    <p:sldId id="287" r:id="rId40"/>
    <p:sldId id="299" r:id="rId41"/>
    <p:sldId id="302" r:id="rId42"/>
    <p:sldId id="289" r:id="rId43"/>
    <p:sldId id="290" r:id="rId44"/>
    <p:sldId id="303"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E7DD9F"/>
    <a:srgbClr val="FEED88"/>
    <a:srgbClr val="D5EE9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88" autoAdjust="0"/>
    <p:restoredTop sz="86432" autoAdjust="0"/>
  </p:normalViewPr>
  <p:slideViewPr>
    <p:cSldViewPr>
      <p:cViewPr varScale="1">
        <p:scale>
          <a:sx n="88" d="100"/>
          <a:sy n="88" d="100"/>
        </p:scale>
        <p:origin x="-450" y="-96"/>
      </p:cViewPr>
      <p:guideLst>
        <p:guide orient="horz" pos="2160"/>
        <p:guide pos="2880"/>
      </p:guideLst>
    </p:cSldViewPr>
  </p:slideViewPr>
  <p:outlineViewPr>
    <p:cViewPr>
      <p:scale>
        <a:sx n="33" d="100"/>
        <a:sy n="33" d="100"/>
      </p:scale>
      <p:origin x="246" y="172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gif"/><Relationship Id="rId2" Type="http://schemas.openxmlformats.org/officeDocument/2006/relationships/image" Target="../media/image5.jpeg"/><Relationship Id="rId1" Type="http://schemas.openxmlformats.org/officeDocument/2006/relationships/image" Target="../media/image4.jpe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gif"/><Relationship Id="rId2" Type="http://schemas.openxmlformats.org/officeDocument/2006/relationships/image" Target="../media/image5.jpeg"/><Relationship Id="rId1" Type="http://schemas.openxmlformats.org/officeDocument/2006/relationships/image" Target="../media/image4.jpe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E7F132-8AA5-4D57-914B-FD45F8D3B8D5}" type="doc">
      <dgm:prSet loTypeId="urn:microsoft.com/office/officeart/2005/8/layout/vList4#1" loCatId="list" qsTypeId="urn:microsoft.com/office/officeart/2005/8/quickstyle/3d4" qsCatId="3D" csTypeId="urn:microsoft.com/office/officeart/2005/8/colors/accent1_2" csCatId="accent1" phldr="1"/>
      <dgm:spPr/>
      <dgm:t>
        <a:bodyPr/>
        <a:lstStyle/>
        <a:p>
          <a:pPr rtl="1"/>
          <a:endParaRPr lang="fa-IR"/>
        </a:p>
      </dgm:t>
    </dgm:pt>
    <dgm:pt modelId="{B123E146-8EBF-490E-8F70-D9B9694797A5}">
      <dgm:prSet phldrT="[Text]" custT="1"/>
      <dgm:spPr>
        <a:solidFill>
          <a:schemeClr val="bg2">
            <a:lumMod val="90000"/>
          </a:schemeClr>
        </a:solidFill>
      </dgm:spPr>
      <dgm:t>
        <a:bodyPr/>
        <a:lstStyle/>
        <a:p>
          <a:pPr rtl="1"/>
          <a:r>
            <a:rPr lang="fa-IR" sz="2000" dirty="0" smtClean="0">
              <a:solidFill>
                <a:schemeClr val="tx1"/>
              </a:solidFill>
              <a:latin typeface="IranNastaliq" pitchFamily="18" charset="0"/>
              <a:cs typeface="B Titr" pitchFamily="2" charset="-78"/>
            </a:rPr>
            <a:t>تعريف انواع ارزيابي در مناقصات</a:t>
          </a:r>
          <a:endParaRPr lang="fa-IR" sz="2000" dirty="0">
            <a:solidFill>
              <a:schemeClr val="tx1"/>
            </a:solidFill>
            <a:latin typeface="IranNastaliq" pitchFamily="18" charset="0"/>
            <a:cs typeface="B Titr" pitchFamily="2" charset="-78"/>
          </a:endParaRPr>
        </a:p>
      </dgm:t>
    </dgm:pt>
    <dgm:pt modelId="{9481E115-B48E-4220-9B8E-10B1D223ADC3}" type="parTrans" cxnId="{047E79C1-62AA-4C2C-BB35-8CEE5C7DAB5C}">
      <dgm:prSet/>
      <dgm:spPr/>
      <dgm:t>
        <a:bodyPr/>
        <a:lstStyle/>
        <a:p>
          <a:pPr rtl="1"/>
          <a:endParaRPr lang="fa-IR"/>
        </a:p>
      </dgm:t>
    </dgm:pt>
    <dgm:pt modelId="{67B38454-2EB8-4757-9CEC-ADEC5EDD48D2}" type="sibTrans" cxnId="{047E79C1-62AA-4C2C-BB35-8CEE5C7DAB5C}">
      <dgm:prSet/>
      <dgm:spPr/>
      <dgm:t>
        <a:bodyPr/>
        <a:lstStyle/>
        <a:p>
          <a:pPr rtl="1"/>
          <a:endParaRPr lang="fa-IR"/>
        </a:p>
      </dgm:t>
    </dgm:pt>
    <dgm:pt modelId="{2782B5DA-C8BC-4508-B926-08BE37DEA3C6}">
      <dgm:prSet phldrT="[Text]" custT="1"/>
      <dgm:spPr>
        <a:solidFill>
          <a:srgbClr val="92D050"/>
        </a:solidFill>
      </dgm:spPr>
      <dgm:t>
        <a:bodyPr/>
        <a:lstStyle/>
        <a:p>
          <a:pPr rtl="1"/>
          <a:r>
            <a:rPr lang="fa-IR" sz="2000" dirty="0" smtClean="0">
              <a:solidFill>
                <a:schemeClr val="tx1"/>
              </a:solidFill>
              <a:latin typeface="IranNastaliq" pitchFamily="18" charset="0"/>
              <a:cs typeface="B Titr" pitchFamily="2" charset="-78"/>
            </a:rPr>
            <a:t>ارزيابي كيفي در ترك تشريفات مناقصه</a:t>
          </a:r>
          <a:endParaRPr lang="fa-IR" sz="2000" dirty="0">
            <a:solidFill>
              <a:schemeClr val="tx1"/>
            </a:solidFill>
            <a:latin typeface="IranNastaliq" pitchFamily="18" charset="0"/>
            <a:cs typeface="B Titr" pitchFamily="2" charset="-78"/>
          </a:endParaRPr>
        </a:p>
      </dgm:t>
    </dgm:pt>
    <dgm:pt modelId="{7AF1AC18-C590-4732-BAC9-8C66CE16345C}" type="parTrans" cxnId="{B12FE6C4-138C-4F1C-A9EA-5B7F2250EEEF}">
      <dgm:prSet/>
      <dgm:spPr/>
      <dgm:t>
        <a:bodyPr/>
        <a:lstStyle/>
        <a:p>
          <a:pPr rtl="1"/>
          <a:endParaRPr lang="fa-IR"/>
        </a:p>
      </dgm:t>
    </dgm:pt>
    <dgm:pt modelId="{D4D0091C-6F9B-4719-BA0A-5F0DFECAF5E6}" type="sibTrans" cxnId="{B12FE6C4-138C-4F1C-A9EA-5B7F2250EEEF}">
      <dgm:prSet/>
      <dgm:spPr/>
      <dgm:t>
        <a:bodyPr/>
        <a:lstStyle/>
        <a:p>
          <a:pPr rtl="1"/>
          <a:endParaRPr lang="fa-IR"/>
        </a:p>
      </dgm:t>
    </dgm:pt>
    <dgm:pt modelId="{25F33525-86F9-4C57-8EED-805B366F1FDD}">
      <dgm:prSet phldrT="[Text]" custT="1"/>
      <dgm:spPr>
        <a:solidFill>
          <a:srgbClr val="0070C0"/>
        </a:solidFill>
      </dgm:spPr>
      <dgm:t>
        <a:bodyPr/>
        <a:lstStyle/>
        <a:p>
          <a:pPr rtl="1"/>
          <a:r>
            <a:rPr lang="fa-IR" sz="2000" dirty="0" smtClean="0">
              <a:solidFill>
                <a:schemeClr val="tx1"/>
              </a:solidFill>
              <a:latin typeface="IranNastaliq" pitchFamily="18" charset="0"/>
              <a:cs typeface="B Titr" pitchFamily="2" charset="-78"/>
            </a:rPr>
            <a:t>ارزيابي كيفي در تهيه ليست كوتاه</a:t>
          </a:r>
          <a:r>
            <a:rPr lang="fa-IR" sz="1200" dirty="0" smtClean="0">
              <a:solidFill>
                <a:schemeClr val="tx1"/>
              </a:solidFill>
              <a:latin typeface="IranNastaliq" pitchFamily="18" charset="0"/>
              <a:cs typeface="IranNastaliq" pitchFamily="18" charset="0"/>
            </a:rPr>
            <a:t>( ايين نامه بند ج ماده 12 قانون برگزاري مناقصات)</a:t>
          </a:r>
          <a:endParaRPr lang="fa-IR" sz="1200" dirty="0">
            <a:solidFill>
              <a:schemeClr val="tx1"/>
            </a:solidFill>
            <a:latin typeface="IranNastaliq" pitchFamily="18" charset="0"/>
            <a:cs typeface="IranNastaliq" pitchFamily="18" charset="0"/>
          </a:endParaRPr>
        </a:p>
      </dgm:t>
    </dgm:pt>
    <dgm:pt modelId="{99289054-83EC-4BB2-A587-CB0A4A5A0255}" type="parTrans" cxnId="{63BE8912-E447-476E-89F8-76ED873A307C}">
      <dgm:prSet/>
      <dgm:spPr/>
      <dgm:t>
        <a:bodyPr/>
        <a:lstStyle/>
        <a:p>
          <a:pPr rtl="1"/>
          <a:endParaRPr lang="fa-IR"/>
        </a:p>
      </dgm:t>
    </dgm:pt>
    <dgm:pt modelId="{8304FD3D-3BB5-4BEB-A32A-B05277D5F744}" type="sibTrans" cxnId="{63BE8912-E447-476E-89F8-76ED873A307C}">
      <dgm:prSet/>
      <dgm:spPr/>
      <dgm:t>
        <a:bodyPr/>
        <a:lstStyle/>
        <a:p>
          <a:pPr rtl="1"/>
          <a:endParaRPr lang="fa-IR"/>
        </a:p>
      </dgm:t>
    </dgm:pt>
    <dgm:pt modelId="{FC5B7759-B7A1-4B4A-8708-E5FF45D32DF3}">
      <dgm:prSet custT="1"/>
      <dgm:spPr>
        <a:solidFill>
          <a:schemeClr val="accent2">
            <a:lumMod val="40000"/>
            <a:lumOff val="60000"/>
          </a:schemeClr>
        </a:solidFill>
      </dgm:spPr>
      <dgm:t>
        <a:bodyPr/>
        <a:lstStyle/>
        <a:p>
          <a:pPr rtl="1"/>
          <a:r>
            <a:rPr lang="fa-IR" sz="2000" dirty="0" smtClean="0">
              <a:solidFill>
                <a:schemeClr val="tx1"/>
              </a:solidFill>
              <a:latin typeface="IranNastaliq" pitchFamily="18" charset="0"/>
              <a:cs typeface="B Titr" pitchFamily="2" charset="-78"/>
            </a:rPr>
            <a:t>ارزيابي كيفي در مناقصات يك مرحله اي</a:t>
          </a:r>
          <a:endParaRPr lang="fa-IR" sz="2000" dirty="0">
            <a:solidFill>
              <a:schemeClr val="tx1"/>
            </a:solidFill>
            <a:latin typeface="IranNastaliq" pitchFamily="18" charset="0"/>
            <a:cs typeface="B Titr" pitchFamily="2" charset="-78"/>
          </a:endParaRPr>
        </a:p>
      </dgm:t>
    </dgm:pt>
    <dgm:pt modelId="{72A8B673-F6C3-4976-A42A-6DDCECADB594}" type="parTrans" cxnId="{17CA3D45-93AC-46C9-B587-7F80964118B5}">
      <dgm:prSet/>
      <dgm:spPr/>
      <dgm:t>
        <a:bodyPr/>
        <a:lstStyle/>
        <a:p>
          <a:pPr rtl="1"/>
          <a:endParaRPr lang="fa-IR"/>
        </a:p>
      </dgm:t>
    </dgm:pt>
    <dgm:pt modelId="{270EE003-5FB8-46E6-A89A-95AAFCFE4BD4}" type="sibTrans" cxnId="{17CA3D45-93AC-46C9-B587-7F80964118B5}">
      <dgm:prSet/>
      <dgm:spPr/>
      <dgm:t>
        <a:bodyPr/>
        <a:lstStyle/>
        <a:p>
          <a:pPr rtl="1"/>
          <a:endParaRPr lang="fa-IR"/>
        </a:p>
      </dgm:t>
    </dgm:pt>
    <dgm:pt modelId="{3D282D78-25B6-4417-B328-938A8F08869F}">
      <dgm:prSet custT="1"/>
      <dgm:spPr>
        <a:solidFill>
          <a:srgbClr val="CCECFF"/>
        </a:solidFill>
      </dgm:spPr>
      <dgm:t>
        <a:bodyPr/>
        <a:lstStyle/>
        <a:p>
          <a:pPr rtl="1"/>
          <a:r>
            <a:rPr lang="fa-IR" sz="2000" dirty="0" smtClean="0">
              <a:solidFill>
                <a:schemeClr val="tx1"/>
              </a:solidFill>
              <a:latin typeface="IranNastaliq" pitchFamily="18" charset="0"/>
              <a:cs typeface="B Titr" pitchFamily="2" charset="-78"/>
            </a:rPr>
            <a:t>ارزيابي كيفي در مناقصات دومرحله اي</a:t>
          </a:r>
          <a:endParaRPr lang="fa-IR" sz="2000" dirty="0">
            <a:solidFill>
              <a:schemeClr val="tx1"/>
            </a:solidFill>
            <a:latin typeface="IranNastaliq" pitchFamily="18" charset="0"/>
            <a:cs typeface="B Titr" pitchFamily="2" charset="-78"/>
          </a:endParaRPr>
        </a:p>
      </dgm:t>
    </dgm:pt>
    <dgm:pt modelId="{DF04F379-C02E-4A4F-81B9-40EAE323EC05}" type="parTrans" cxnId="{B692E598-7831-4339-A7E4-86E2365DD014}">
      <dgm:prSet/>
      <dgm:spPr/>
      <dgm:t>
        <a:bodyPr/>
        <a:lstStyle/>
        <a:p>
          <a:pPr rtl="1"/>
          <a:endParaRPr lang="fa-IR"/>
        </a:p>
      </dgm:t>
    </dgm:pt>
    <dgm:pt modelId="{7C54F657-088E-49F8-B2DA-AC41591861CF}" type="sibTrans" cxnId="{B692E598-7831-4339-A7E4-86E2365DD014}">
      <dgm:prSet/>
      <dgm:spPr/>
      <dgm:t>
        <a:bodyPr/>
        <a:lstStyle/>
        <a:p>
          <a:pPr rtl="1"/>
          <a:endParaRPr lang="fa-IR"/>
        </a:p>
      </dgm:t>
    </dgm:pt>
    <dgm:pt modelId="{FA0DF437-DAB5-4B2A-B1F8-2FFD90290907}">
      <dgm:prSet custT="1"/>
      <dgm:spPr>
        <a:solidFill>
          <a:srgbClr val="66CCFF"/>
        </a:solidFill>
      </dgm:spPr>
      <dgm:t>
        <a:bodyPr/>
        <a:lstStyle/>
        <a:p>
          <a:pPr rtl="1"/>
          <a:r>
            <a:rPr lang="fa-IR" sz="2000" dirty="0" smtClean="0">
              <a:solidFill>
                <a:schemeClr val="tx1"/>
              </a:solidFill>
              <a:latin typeface="IranNastaliq" pitchFamily="18" charset="0"/>
              <a:cs typeface="B Titr" pitchFamily="2" charset="-78"/>
            </a:rPr>
            <a:t>ارزيابي  كيفي در تهيه  ليست بلند</a:t>
          </a:r>
          <a:r>
            <a:rPr lang="fa-IR" sz="1100" dirty="0" smtClean="0">
              <a:solidFill>
                <a:schemeClr val="tx1"/>
              </a:solidFill>
              <a:latin typeface="IranNastaliq" pitchFamily="18" charset="0"/>
              <a:cs typeface="IranNastaliq" pitchFamily="18" charset="0"/>
            </a:rPr>
            <a:t>( آيين نامه بند الف ماده 26 قانون مناقصات)</a:t>
          </a:r>
          <a:endParaRPr lang="fa-IR" sz="1100" dirty="0">
            <a:solidFill>
              <a:schemeClr val="tx1"/>
            </a:solidFill>
            <a:latin typeface="IranNastaliq" pitchFamily="18" charset="0"/>
            <a:cs typeface="IranNastaliq" pitchFamily="18" charset="0"/>
          </a:endParaRPr>
        </a:p>
      </dgm:t>
    </dgm:pt>
    <dgm:pt modelId="{5762991E-E329-4E4C-BD61-FB4F9AD4CA1A}" type="parTrans" cxnId="{62768955-AB75-4B58-9EB0-94DC6B639201}">
      <dgm:prSet/>
      <dgm:spPr/>
      <dgm:t>
        <a:bodyPr/>
        <a:lstStyle/>
        <a:p>
          <a:pPr rtl="1"/>
          <a:endParaRPr lang="fa-IR"/>
        </a:p>
      </dgm:t>
    </dgm:pt>
    <dgm:pt modelId="{A3D564F4-A3FA-453E-88C7-34039610C907}" type="sibTrans" cxnId="{62768955-AB75-4B58-9EB0-94DC6B639201}">
      <dgm:prSet/>
      <dgm:spPr/>
      <dgm:t>
        <a:bodyPr/>
        <a:lstStyle/>
        <a:p>
          <a:pPr rtl="1"/>
          <a:endParaRPr lang="fa-IR"/>
        </a:p>
      </dgm:t>
    </dgm:pt>
    <dgm:pt modelId="{9AD54CD6-5E71-48DC-98F9-C1AD079CBE06}">
      <dgm:prSet custT="1"/>
      <dgm:spPr>
        <a:solidFill>
          <a:srgbClr val="0099CC"/>
        </a:solidFill>
      </dgm:spPr>
      <dgm:t>
        <a:bodyPr/>
        <a:lstStyle/>
        <a:p>
          <a:pPr rtl="1"/>
          <a:r>
            <a:rPr lang="fa-IR" sz="1800" dirty="0" smtClean="0">
              <a:solidFill>
                <a:schemeClr val="tx1"/>
              </a:solidFill>
              <a:latin typeface="IranNastaliq" pitchFamily="18" charset="0"/>
              <a:cs typeface="B Titr" pitchFamily="2" charset="-78"/>
            </a:rPr>
            <a:t>نمونه اسناد ارزيابي فني بازرگاني در مناقصات  دو مرحله اي دانشگاه</a:t>
          </a:r>
          <a:endParaRPr lang="fa-IR" sz="1800" dirty="0">
            <a:solidFill>
              <a:schemeClr val="tx1"/>
            </a:solidFill>
            <a:latin typeface="IranNastaliq" pitchFamily="18" charset="0"/>
            <a:cs typeface="B Titr" pitchFamily="2" charset="-78"/>
          </a:endParaRPr>
        </a:p>
      </dgm:t>
    </dgm:pt>
    <dgm:pt modelId="{30E54EA8-AFF9-4D99-9A71-28C475EDDEDB}" type="parTrans" cxnId="{4962CFF0-D165-40DE-B039-C69A952B940F}">
      <dgm:prSet/>
      <dgm:spPr/>
      <dgm:t>
        <a:bodyPr/>
        <a:lstStyle/>
        <a:p>
          <a:pPr rtl="1"/>
          <a:endParaRPr lang="fa-IR"/>
        </a:p>
      </dgm:t>
    </dgm:pt>
    <dgm:pt modelId="{35C85026-8F98-4AAF-8F9E-BBC400F5907B}" type="sibTrans" cxnId="{4962CFF0-D165-40DE-B039-C69A952B940F}">
      <dgm:prSet/>
      <dgm:spPr/>
      <dgm:t>
        <a:bodyPr/>
        <a:lstStyle/>
        <a:p>
          <a:pPr rtl="1"/>
          <a:endParaRPr lang="fa-IR"/>
        </a:p>
      </dgm:t>
    </dgm:pt>
    <dgm:pt modelId="{EC0901CD-3E0E-4FB1-A227-17B2A259D262}">
      <dgm:prSet custT="1"/>
      <dgm:spPr>
        <a:solidFill>
          <a:schemeClr val="bg1">
            <a:lumMod val="75000"/>
          </a:schemeClr>
        </a:solidFill>
      </dgm:spPr>
      <dgm:t>
        <a:bodyPr/>
        <a:lstStyle/>
        <a:p>
          <a:pPr rtl="1"/>
          <a:r>
            <a:rPr lang="fa-IR" sz="2000" dirty="0" smtClean="0">
              <a:solidFill>
                <a:schemeClr val="tx1"/>
              </a:solidFill>
              <a:latin typeface="IranNastaliq" pitchFamily="18" charset="0"/>
              <a:cs typeface="B Titr" pitchFamily="2" charset="-78"/>
            </a:rPr>
            <a:t>ارزيابي مالي در مناقصات دو مرحله اي </a:t>
          </a:r>
          <a:endParaRPr lang="fa-IR" sz="2000" dirty="0">
            <a:cs typeface="B Titr" pitchFamily="2" charset="-78"/>
          </a:endParaRPr>
        </a:p>
      </dgm:t>
    </dgm:pt>
    <dgm:pt modelId="{16ACD5BD-9B8F-4E6F-8252-9BEF61182068}" type="parTrans" cxnId="{B2898AEE-B959-466D-87B3-BAC60ABD3E93}">
      <dgm:prSet/>
      <dgm:spPr/>
      <dgm:t>
        <a:bodyPr/>
        <a:lstStyle/>
        <a:p>
          <a:pPr rtl="1"/>
          <a:endParaRPr lang="fa-IR"/>
        </a:p>
      </dgm:t>
    </dgm:pt>
    <dgm:pt modelId="{ED2B735E-1EAD-4458-BC6F-A5B5C22CC59C}" type="sibTrans" cxnId="{B2898AEE-B959-466D-87B3-BAC60ABD3E93}">
      <dgm:prSet/>
      <dgm:spPr/>
      <dgm:t>
        <a:bodyPr/>
        <a:lstStyle/>
        <a:p>
          <a:pPr rtl="1"/>
          <a:endParaRPr lang="fa-IR"/>
        </a:p>
      </dgm:t>
    </dgm:pt>
    <dgm:pt modelId="{6778BB20-C4BF-4AE3-9A5A-A17D020FF4AB}" type="pres">
      <dgm:prSet presAssocID="{76E7F132-8AA5-4D57-914B-FD45F8D3B8D5}" presName="linear" presStyleCnt="0">
        <dgm:presLayoutVars>
          <dgm:dir/>
          <dgm:resizeHandles val="exact"/>
        </dgm:presLayoutVars>
      </dgm:prSet>
      <dgm:spPr/>
      <dgm:t>
        <a:bodyPr/>
        <a:lstStyle/>
        <a:p>
          <a:pPr rtl="1"/>
          <a:endParaRPr lang="fa-IR"/>
        </a:p>
      </dgm:t>
    </dgm:pt>
    <dgm:pt modelId="{E3D8787A-DD01-4D8A-98A7-5E7DF4450C2B}" type="pres">
      <dgm:prSet presAssocID="{B123E146-8EBF-490E-8F70-D9B9694797A5}" presName="comp" presStyleCnt="0"/>
      <dgm:spPr/>
    </dgm:pt>
    <dgm:pt modelId="{470854BF-8E87-4DAB-A3B2-60D9F9E261E4}" type="pres">
      <dgm:prSet presAssocID="{B123E146-8EBF-490E-8F70-D9B9694797A5}" presName="box" presStyleLbl="node1" presStyleIdx="0" presStyleCnt="8"/>
      <dgm:spPr/>
      <dgm:t>
        <a:bodyPr/>
        <a:lstStyle/>
        <a:p>
          <a:pPr rtl="1"/>
          <a:endParaRPr lang="fa-IR"/>
        </a:p>
      </dgm:t>
    </dgm:pt>
    <dgm:pt modelId="{66755CCE-BCF5-4B9F-8498-70D4433CEFDE}" type="pres">
      <dgm:prSet presAssocID="{B123E146-8EBF-490E-8F70-D9B9694797A5}" presName="img" presStyleLbl="fgImgPlace1" presStyleIdx="0" presStyleCnt="8" custScaleX="96937"/>
      <dgm:spPr>
        <a:blipFill rotWithShape="0">
          <a:blip xmlns:r="http://schemas.openxmlformats.org/officeDocument/2006/relationships" r:embed="rId1"/>
          <a:stretch>
            <a:fillRect/>
          </a:stretch>
        </a:blipFill>
      </dgm:spPr>
      <dgm:t>
        <a:bodyPr/>
        <a:lstStyle/>
        <a:p>
          <a:pPr rtl="1"/>
          <a:endParaRPr lang="fa-IR"/>
        </a:p>
      </dgm:t>
    </dgm:pt>
    <dgm:pt modelId="{A0A206C5-45AA-40DF-A1D5-FB4E0B12D88D}" type="pres">
      <dgm:prSet presAssocID="{B123E146-8EBF-490E-8F70-D9B9694797A5}" presName="text" presStyleLbl="node1" presStyleIdx="0" presStyleCnt="8">
        <dgm:presLayoutVars>
          <dgm:bulletEnabled val="1"/>
        </dgm:presLayoutVars>
      </dgm:prSet>
      <dgm:spPr/>
      <dgm:t>
        <a:bodyPr/>
        <a:lstStyle/>
        <a:p>
          <a:pPr rtl="1"/>
          <a:endParaRPr lang="fa-IR"/>
        </a:p>
      </dgm:t>
    </dgm:pt>
    <dgm:pt modelId="{D35672F7-07BD-419B-BF39-D5E80E4E4D41}" type="pres">
      <dgm:prSet presAssocID="{67B38454-2EB8-4757-9CEC-ADEC5EDD48D2}" presName="spacer" presStyleCnt="0"/>
      <dgm:spPr/>
    </dgm:pt>
    <dgm:pt modelId="{933EEDA7-490D-4667-985F-2BC66C52977F}" type="pres">
      <dgm:prSet presAssocID="{FC5B7759-B7A1-4B4A-8708-E5FF45D32DF3}" presName="comp" presStyleCnt="0"/>
      <dgm:spPr/>
    </dgm:pt>
    <dgm:pt modelId="{CFE3EB4E-B213-4927-9079-978A75DBEE1F}" type="pres">
      <dgm:prSet presAssocID="{FC5B7759-B7A1-4B4A-8708-E5FF45D32DF3}" presName="box" presStyleLbl="node1" presStyleIdx="1" presStyleCnt="8" custLinFactNeighborX="1905" custLinFactNeighborY="-9550"/>
      <dgm:spPr/>
      <dgm:t>
        <a:bodyPr/>
        <a:lstStyle/>
        <a:p>
          <a:pPr rtl="1"/>
          <a:endParaRPr lang="fa-IR"/>
        </a:p>
      </dgm:t>
    </dgm:pt>
    <dgm:pt modelId="{4FB4B5DF-8C8F-4727-8E33-45E3496A2458}" type="pres">
      <dgm:prSet presAssocID="{FC5B7759-B7A1-4B4A-8708-E5FF45D32DF3}" presName="img" presStyleLbl="fgImgPlace1" presStyleIdx="1" presStyleCnt="8"/>
      <dgm:spPr>
        <a:blipFill rotWithShape="0">
          <a:blip xmlns:r="http://schemas.openxmlformats.org/officeDocument/2006/relationships" r:embed="rId2"/>
          <a:stretch>
            <a:fillRect/>
          </a:stretch>
        </a:blipFill>
      </dgm:spPr>
      <dgm:t>
        <a:bodyPr/>
        <a:lstStyle/>
        <a:p>
          <a:pPr rtl="1"/>
          <a:endParaRPr lang="fa-IR"/>
        </a:p>
      </dgm:t>
    </dgm:pt>
    <dgm:pt modelId="{E08750AC-B62F-4DA6-AE36-B318D295D844}" type="pres">
      <dgm:prSet presAssocID="{FC5B7759-B7A1-4B4A-8708-E5FF45D32DF3}" presName="text" presStyleLbl="node1" presStyleIdx="1" presStyleCnt="8">
        <dgm:presLayoutVars>
          <dgm:bulletEnabled val="1"/>
        </dgm:presLayoutVars>
      </dgm:prSet>
      <dgm:spPr/>
      <dgm:t>
        <a:bodyPr/>
        <a:lstStyle/>
        <a:p>
          <a:pPr rtl="1"/>
          <a:endParaRPr lang="fa-IR"/>
        </a:p>
      </dgm:t>
    </dgm:pt>
    <dgm:pt modelId="{7A7A5794-1F71-4EB3-933B-17D4F75BEAEC}" type="pres">
      <dgm:prSet presAssocID="{270EE003-5FB8-46E6-A89A-95AAFCFE4BD4}" presName="spacer" presStyleCnt="0"/>
      <dgm:spPr/>
    </dgm:pt>
    <dgm:pt modelId="{721AF9A2-EDEF-41AD-BF20-2A115BC86B15}" type="pres">
      <dgm:prSet presAssocID="{3D282D78-25B6-4417-B328-938A8F08869F}" presName="comp" presStyleCnt="0"/>
      <dgm:spPr/>
    </dgm:pt>
    <dgm:pt modelId="{8B766DE2-2357-45D2-B192-5489C6AF871F}" type="pres">
      <dgm:prSet presAssocID="{3D282D78-25B6-4417-B328-938A8F08869F}" presName="box" presStyleLbl="node1" presStyleIdx="2" presStyleCnt="8" custLinFactNeighborY="-1529"/>
      <dgm:spPr/>
      <dgm:t>
        <a:bodyPr/>
        <a:lstStyle/>
        <a:p>
          <a:pPr rtl="1"/>
          <a:endParaRPr lang="fa-IR"/>
        </a:p>
      </dgm:t>
    </dgm:pt>
    <dgm:pt modelId="{295BB125-B9BF-4613-8905-575A904FF9C6}" type="pres">
      <dgm:prSet presAssocID="{3D282D78-25B6-4417-B328-938A8F08869F}" presName="img" presStyleLbl="fgImgPlace1" presStyleIdx="2" presStyleCnt="8"/>
      <dgm:spPr>
        <a:blipFill rotWithShape="0">
          <a:blip xmlns:r="http://schemas.openxmlformats.org/officeDocument/2006/relationships" r:embed="rId3"/>
          <a:stretch>
            <a:fillRect/>
          </a:stretch>
        </a:blipFill>
      </dgm:spPr>
      <dgm:t>
        <a:bodyPr/>
        <a:lstStyle/>
        <a:p>
          <a:pPr rtl="1"/>
          <a:endParaRPr lang="fa-IR"/>
        </a:p>
      </dgm:t>
    </dgm:pt>
    <dgm:pt modelId="{13B8E8A3-7807-4B40-8001-9F2591311645}" type="pres">
      <dgm:prSet presAssocID="{3D282D78-25B6-4417-B328-938A8F08869F}" presName="text" presStyleLbl="node1" presStyleIdx="2" presStyleCnt="8">
        <dgm:presLayoutVars>
          <dgm:bulletEnabled val="1"/>
        </dgm:presLayoutVars>
      </dgm:prSet>
      <dgm:spPr/>
      <dgm:t>
        <a:bodyPr/>
        <a:lstStyle/>
        <a:p>
          <a:pPr rtl="1"/>
          <a:endParaRPr lang="fa-IR"/>
        </a:p>
      </dgm:t>
    </dgm:pt>
    <dgm:pt modelId="{D9819B17-AEE8-49E5-AAD0-719004104ECA}" type="pres">
      <dgm:prSet presAssocID="{7C54F657-088E-49F8-B2DA-AC41591861CF}" presName="spacer" presStyleCnt="0"/>
      <dgm:spPr/>
    </dgm:pt>
    <dgm:pt modelId="{BC84C7B2-81E9-433D-90B3-7FC6C09A129B}" type="pres">
      <dgm:prSet presAssocID="{2782B5DA-C8BC-4508-B926-08BE37DEA3C6}" presName="comp" presStyleCnt="0"/>
      <dgm:spPr/>
    </dgm:pt>
    <dgm:pt modelId="{C10A5454-DECE-4E7C-AF7B-370444305F3A}" type="pres">
      <dgm:prSet presAssocID="{2782B5DA-C8BC-4508-B926-08BE37DEA3C6}" presName="box" presStyleLbl="node1" presStyleIdx="3" presStyleCnt="8"/>
      <dgm:spPr/>
      <dgm:t>
        <a:bodyPr/>
        <a:lstStyle/>
        <a:p>
          <a:pPr rtl="1"/>
          <a:endParaRPr lang="fa-IR"/>
        </a:p>
      </dgm:t>
    </dgm:pt>
    <dgm:pt modelId="{EE8F5BA2-2910-483E-BF5F-63F83B12D6BA}" type="pres">
      <dgm:prSet presAssocID="{2782B5DA-C8BC-4508-B926-08BE37DEA3C6}" presName="img" presStyleLbl="fgImgPlace1" presStyleIdx="3" presStyleCnt="8"/>
      <dgm:spPr>
        <a:blipFill rotWithShape="0">
          <a:blip xmlns:r="http://schemas.openxmlformats.org/officeDocument/2006/relationships" r:embed="rId4"/>
          <a:stretch>
            <a:fillRect/>
          </a:stretch>
        </a:blipFill>
      </dgm:spPr>
      <dgm:t>
        <a:bodyPr/>
        <a:lstStyle/>
        <a:p>
          <a:pPr rtl="1"/>
          <a:endParaRPr lang="fa-IR"/>
        </a:p>
      </dgm:t>
    </dgm:pt>
    <dgm:pt modelId="{9F83E160-9AAD-48AF-8AAE-AC9752863949}" type="pres">
      <dgm:prSet presAssocID="{2782B5DA-C8BC-4508-B926-08BE37DEA3C6}" presName="text" presStyleLbl="node1" presStyleIdx="3" presStyleCnt="8">
        <dgm:presLayoutVars>
          <dgm:bulletEnabled val="1"/>
        </dgm:presLayoutVars>
      </dgm:prSet>
      <dgm:spPr/>
      <dgm:t>
        <a:bodyPr/>
        <a:lstStyle/>
        <a:p>
          <a:pPr rtl="1"/>
          <a:endParaRPr lang="fa-IR"/>
        </a:p>
      </dgm:t>
    </dgm:pt>
    <dgm:pt modelId="{5B62F530-A0D0-40D1-B2FD-F63BC42FD8F4}" type="pres">
      <dgm:prSet presAssocID="{D4D0091C-6F9B-4719-BA0A-5F0DFECAF5E6}" presName="spacer" presStyleCnt="0"/>
      <dgm:spPr/>
    </dgm:pt>
    <dgm:pt modelId="{77926B5A-99CF-458E-99E9-D31F759705A5}" type="pres">
      <dgm:prSet presAssocID="{FA0DF437-DAB5-4B2A-B1F8-2FFD90290907}" presName="comp" presStyleCnt="0"/>
      <dgm:spPr/>
    </dgm:pt>
    <dgm:pt modelId="{376044DB-2955-432A-A148-C3891D5B60C0}" type="pres">
      <dgm:prSet presAssocID="{FA0DF437-DAB5-4B2A-B1F8-2FFD90290907}" presName="box" presStyleLbl="node1" presStyleIdx="4" presStyleCnt="8"/>
      <dgm:spPr/>
      <dgm:t>
        <a:bodyPr/>
        <a:lstStyle/>
        <a:p>
          <a:pPr rtl="1"/>
          <a:endParaRPr lang="fa-IR"/>
        </a:p>
      </dgm:t>
    </dgm:pt>
    <dgm:pt modelId="{A0EC29C7-0438-4704-AB76-8FA61FD6745E}" type="pres">
      <dgm:prSet presAssocID="{FA0DF437-DAB5-4B2A-B1F8-2FFD90290907}" presName="img" presStyleLbl="fgImgPlace1" presStyleIdx="4" presStyleCnt="8"/>
      <dgm:spPr>
        <a:blipFill rotWithShape="0">
          <a:blip xmlns:r="http://schemas.openxmlformats.org/officeDocument/2006/relationships" r:embed="rId5"/>
          <a:stretch>
            <a:fillRect/>
          </a:stretch>
        </a:blipFill>
      </dgm:spPr>
      <dgm:t>
        <a:bodyPr/>
        <a:lstStyle/>
        <a:p>
          <a:pPr rtl="1"/>
          <a:endParaRPr lang="fa-IR"/>
        </a:p>
      </dgm:t>
    </dgm:pt>
    <dgm:pt modelId="{2590D5D6-3FB2-4F13-8809-E19BA31AA73F}" type="pres">
      <dgm:prSet presAssocID="{FA0DF437-DAB5-4B2A-B1F8-2FFD90290907}" presName="text" presStyleLbl="node1" presStyleIdx="4" presStyleCnt="8">
        <dgm:presLayoutVars>
          <dgm:bulletEnabled val="1"/>
        </dgm:presLayoutVars>
      </dgm:prSet>
      <dgm:spPr/>
      <dgm:t>
        <a:bodyPr/>
        <a:lstStyle/>
        <a:p>
          <a:pPr rtl="1"/>
          <a:endParaRPr lang="fa-IR"/>
        </a:p>
      </dgm:t>
    </dgm:pt>
    <dgm:pt modelId="{6EDA7C1C-65BB-4AC8-8EB1-2FA7994050F7}" type="pres">
      <dgm:prSet presAssocID="{A3D564F4-A3FA-453E-88C7-34039610C907}" presName="spacer" presStyleCnt="0"/>
      <dgm:spPr/>
    </dgm:pt>
    <dgm:pt modelId="{866E7733-A043-45BF-825F-48468F12B1E6}" type="pres">
      <dgm:prSet presAssocID="{25F33525-86F9-4C57-8EED-805B366F1FDD}" presName="comp" presStyleCnt="0"/>
      <dgm:spPr/>
    </dgm:pt>
    <dgm:pt modelId="{F4172E93-8AD7-41C9-B857-591DB11AC04F}" type="pres">
      <dgm:prSet presAssocID="{25F33525-86F9-4C57-8EED-805B366F1FDD}" presName="box" presStyleLbl="node1" presStyleIdx="5" presStyleCnt="8"/>
      <dgm:spPr/>
      <dgm:t>
        <a:bodyPr/>
        <a:lstStyle/>
        <a:p>
          <a:pPr rtl="1"/>
          <a:endParaRPr lang="fa-IR"/>
        </a:p>
      </dgm:t>
    </dgm:pt>
    <dgm:pt modelId="{B629D2AE-7CE1-4994-A0CB-18E662552FB3}" type="pres">
      <dgm:prSet presAssocID="{25F33525-86F9-4C57-8EED-805B366F1FDD}" presName="img" presStyleLbl="fgImgPlace1" presStyleIdx="5" presStyleCnt="8"/>
      <dgm:spPr>
        <a:blipFill rotWithShape="0">
          <a:blip xmlns:r="http://schemas.openxmlformats.org/officeDocument/2006/relationships" r:embed="rId6"/>
          <a:stretch>
            <a:fillRect/>
          </a:stretch>
        </a:blipFill>
      </dgm:spPr>
      <dgm:t>
        <a:bodyPr/>
        <a:lstStyle/>
        <a:p>
          <a:pPr rtl="1"/>
          <a:endParaRPr lang="fa-IR"/>
        </a:p>
      </dgm:t>
    </dgm:pt>
    <dgm:pt modelId="{61B7B103-A7A3-4544-8587-BA74A3FAFD25}" type="pres">
      <dgm:prSet presAssocID="{25F33525-86F9-4C57-8EED-805B366F1FDD}" presName="text" presStyleLbl="node1" presStyleIdx="5" presStyleCnt="8">
        <dgm:presLayoutVars>
          <dgm:bulletEnabled val="1"/>
        </dgm:presLayoutVars>
      </dgm:prSet>
      <dgm:spPr/>
      <dgm:t>
        <a:bodyPr/>
        <a:lstStyle/>
        <a:p>
          <a:pPr rtl="1"/>
          <a:endParaRPr lang="fa-IR"/>
        </a:p>
      </dgm:t>
    </dgm:pt>
    <dgm:pt modelId="{D339FBAD-E3C4-4419-8F3E-4A552BD5CA65}" type="pres">
      <dgm:prSet presAssocID="{8304FD3D-3BB5-4BEB-A32A-B05277D5F744}" presName="spacer" presStyleCnt="0"/>
      <dgm:spPr/>
    </dgm:pt>
    <dgm:pt modelId="{781418C9-E7A2-48FD-8AF2-72C3ED027C60}" type="pres">
      <dgm:prSet presAssocID="{9AD54CD6-5E71-48DC-98F9-C1AD079CBE06}" presName="comp" presStyleCnt="0"/>
      <dgm:spPr/>
    </dgm:pt>
    <dgm:pt modelId="{2B4ADF98-61D3-461D-81E7-575F283C0E4D}" type="pres">
      <dgm:prSet presAssocID="{9AD54CD6-5E71-48DC-98F9-C1AD079CBE06}" presName="box" presStyleLbl="node1" presStyleIdx="6" presStyleCnt="8" custLinFactNeighborX="3515" custLinFactNeighborY="-4233"/>
      <dgm:spPr/>
      <dgm:t>
        <a:bodyPr/>
        <a:lstStyle/>
        <a:p>
          <a:pPr rtl="1"/>
          <a:endParaRPr lang="fa-IR"/>
        </a:p>
      </dgm:t>
    </dgm:pt>
    <dgm:pt modelId="{4CDE5BE1-4653-43CC-BE2C-31712B6D19D1}" type="pres">
      <dgm:prSet presAssocID="{9AD54CD6-5E71-48DC-98F9-C1AD079CBE06}" presName="img" presStyleLbl="fgImgPlace1" presStyleIdx="6" presStyleCnt="8"/>
      <dgm:spPr>
        <a:blipFill rotWithShape="0">
          <a:blip xmlns:r="http://schemas.openxmlformats.org/officeDocument/2006/relationships" r:embed="rId7"/>
          <a:stretch>
            <a:fillRect/>
          </a:stretch>
        </a:blipFill>
      </dgm:spPr>
      <dgm:t>
        <a:bodyPr/>
        <a:lstStyle/>
        <a:p>
          <a:pPr rtl="1"/>
          <a:endParaRPr lang="fa-IR"/>
        </a:p>
      </dgm:t>
    </dgm:pt>
    <dgm:pt modelId="{1C2034EF-D1F3-4D35-90F3-A67EE30D76EE}" type="pres">
      <dgm:prSet presAssocID="{9AD54CD6-5E71-48DC-98F9-C1AD079CBE06}" presName="text" presStyleLbl="node1" presStyleIdx="6" presStyleCnt="8">
        <dgm:presLayoutVars>
          <dgm:bulletEnabled val="1"/>
        </dgm:presLayoutVars>
      </dgm:prSet>
      <dgm:spPr/>
      <dgm:t>
        <a:bodyPr/>
        <a:lstStyle/>
        <a:p>
          <a:pPr rtl="1"/>
          <a:endParaRPr lang="fa-IR"/>
        </a:p>
      </dgm:t>
    </dgm:pt>
    <dgm:pt modelId="{1A7F9E63-041F-4137-949D-2023691A27A1}" type="pres">
      <dgm:prSet presAssocID="{35C85026-8F98-4AAF-8F9E-BBC400F5907B}" presName="spacer" presStyleCnt="0"/>
      <dgm:spPr/>
    </dgm:pt>
    <dgm:pt modelId="{7722F618-84D8-42D5-A4C6-A97C59DCED4D}" type="pres">
      <dgm:prSet presAssocID="{EC0901CD-3E0E-4FB1-A227-17B2A259D262}" presName="comp" presStyleCnt="0"/>
      <dgm:spPr/>
    </dgm:pt>
    <dgm:pt modelId="{2B6E974C-89D6-46E0-AFBD-18AB88FC53C4}" type="pres">
      <dgm:prSet presAssocID="{EC0901CD-3E0E-4FB1-A227-17B2A259D262}" presName="box" presStyleLbl="node1" presStyleIdx="7" presStyleCnt="8"/>
      <dgm:spPr/>
      <dgm:t>
        <a:bodyPr/>
        <a:lstStyle/>
        <a:p>
          <a:pPr rtl="1"/>
          <a:endParaRPr lang="fa-IR"/>
        </a:p>
      </dgm:t>
    </dgm:pt>
    <dgm:pt modelId="{BF9D34FD-5681-4D02-A396-2DF0D330FA1B}" type="pres">
      <dgm:prSet presAssocID="{EC0901CD-3E0E-4FB1-A227-17B2A259D262}" presName="img" presStyleLbl="fgImgPlace1" presStyleIdx="7" presStyleCnt="8"/>
      <dgm:spPr>
        <a:blipFill rotWithShape="0">
          <a:blip xmlns:r="http://schemas.openxmlformats.org/officeDocument/2006/relationships" r:embed="rId8"/>
          <a:stretch>
            <a:fillRect/>
          </a:stretch>
        </a:blipFill>
      </dgm:spPr>
      <dgm:t>
        <a:bodyPr/>
        <a:lstStyle/>
        <a:p>
          <a:pPr rtl="1"/>
          <a:endParaRPr lang="fa-IR"/>
        </a:p>
      </dgm:t>
    </dgm:pt>
    <dgm:pt modelId="{BD44B18F-4024-4EBB-8BDB-1A736A6AF04E}" type="pres">
      <dgm:prSet presAssocID="{EC0901CD-3E0E-4FB1-A227-17B2A259D262}" presName="text" presStyleLbl="node1" presStyleIdx="7" presStyleCnt="8">
        <dgm:presLayoutVars>
          <dgm:bulletEnabled val="1"/>
        </dgm:presLayoutVars>
      </dgm:prSet>
      <dgm:spPr/>
      <dgm:t>
        <a:bodyPr/>
        <a:lstStyle/>
        <a:p>
          <a:pPr rtl="1"/>
          <a:endParaRPr lang="fa-IR"/>
        </a:p>
      </dgm:t>
    </dgm:pt>
  </dgm:ptLst>
  <dgm:cxnLst>
    <dgm:cxn modelId="{B692E598-7831-4339-A7E4-86E2365DD014}" srcId="{76E7F132-8AA5-4D57-914B-FD45F8D3B8D5}" destId="{3D282D78-25B6-4417-B328-938A8F08869F}" srcOrd="2" destOrd="0" parTransId="{DF04F379-C02E-4A4F-81B9-40EAE323EC05}" sibTransId="{7C54F657-088E-49F8-B2DA-AC41591861CF}"/>
    <dgm:cxn modelId="{62768955-AB75-4B58-9EB0-94DC6B639201}" srcId="{76E7F132-8AA5-4D57-914B-FD45F8D3B8D5}" destId="{FA0DF437-DAB5-4B2A-B1F8-2FFD90290907}" srcOrd="4" destOrd="0" parTransId="{5762991E-E329-4E4C-BD61-FB4F9AD4CA1A}" sibTransId="{A3D564F4-A3FA-453E-88C7-34039610C907}"/>
    <dgm:cxn modelId="{AE73447D-6842-417B-89D0-51E69C607C96}" type="presOf" srcId="{FA0DF437-DAB5-4B2A-B1F8-2FFD90290907}" destId="{376044DB-2955-432A-A148-C3891D5B60C0}" srcOrd="0" destOrd="0" presId="urn:microsoft.com/office/officeart/2005/8/layout/vList4#1"/>
    <dgm:cxn modelId="{43E31C6F-FACD-4D47-8EB0-996E1094C561}" type="presOf" srcId="{2782B5DA-C8BC-4508-B926-08BE37DEA3C6}" destId="{C10A5454-DECE-4E7C-AF7B-370444305F3A}" srcOrd="0" destOrd="0" presId="urn:microsoft.com/office/officeart/2005/8/layout/vList4#1"/>
    <dgm:cxn modelId="{BC1E5FB1-34D8-448F-B368-AF90ADBCED8E}" type="presOf" srcId="{25F33525-86F9-4C57-8EED-805B366F1FDD}" destId="{F4172E93-8AD7-41C9-B857-591DB11AC04F}" srcOrd="0" destOrd="0" presId="urn:microsoft.com/office/officeart/2005/8/layout/vList4#1"/>
    <dgm:cxn modelId="{E0E8EA3F-7F85-4F34-8A56-FF91D2FF3C34}" type="presOf" srcId="{FC5B7759-B7A1-4B4A-8708-E5FF45D32DF3}" destId="{CFE3EB4E-B213-4927-9079-978A75DBEE1F}" srcOrd="0" destOrd="0" presId="urn:microsoft.com/office/officeart/2005/8/layout/vList4#1"/>
    <dgm:cxn modelId="{B4C71031-6C5F-418A-8D11-BC8C783594C5}" type="presOf" srcId="{3D282D78-25B6-4417-B328-938A8F08869F}" destId="{13B8E8A3-7807-4B40-8001-9F2591311645}" srcOrd="1" destOrd="0" presId="urn:microsoft.com/office/officeart/2005/8/layout/vList4#1"/>
    <dgm:cxn modelId="{7F2B1B0B-F005-492C-AD05-8C9FBED65BED}" type="presOf" srcId="{EC0901CD-3E0E-4FB1-A227-17B2A259D262}" destId="{BD44B18F-4024-4EBB-8BDB-1A736A6AF04E}" srcOrd="1" destOrd="0" presId="urn:microsoft.com/office/officeart/2005/8/layout/vList4#1"/>
    <dgm:cxn modelId="{B2898AEE-B959-466D-87B3-BAC60ABD3E93}" srcId="{76E7F132-8AA5-4D57-914B-FD45F8D3B8D5}" destId="{EC0901CD-3E0E-4FB1-A227-17B2A259D262}" srcOrd="7" destOrd="0" parTransId="{16ACD5BD-9B8F-4E6F-8252-9BEF61182068}" sibTransId="{ED2B735E-1EAD-4458-BC6F-A5B5C22CC59C}"/>
    <dgm:cxn modelId="{A81E2776-DC79-4DA5-BF93-5F9A1CF09078}" type="presOf" srcId="{9AD54CD6-5E71-48DC-98F9-C1AD079CBE06}" destId="{1C2034EF-D1F3-4D35-90F3-A67EE30D76EE}" srcOrd="1" destOrd="0" presId="urn:microsoft.com/office/officeart/2005/8/layout/vList4#1"/>
    <dgm:cxn modelId="{CC1D0A8E-180A-4E10-A1B4-7F262CD085DD}" type="presOf" srcId="{B123E146-8EBF-490E-8F70-D9B9694797A5}" destId="{A0A206C5-45AA-40DF-A1D5-FB4E0B12D88D}" srcOrd="1" destOrd="0" presId="urn:microsoft.com/office/officeart/2005/8/layout/vList4#1"/>
    <dgm:cxn modelId="{6FDEEE33-CB1E-412C-B770-2566E2CBD4AA}" type="presOf" srcId="{25F33525-86F9-4C57-8EED-805B366F1FDD}" destId="{61B7B103-A7A3-4544-8587-BA74A3FAFD25}" srcOrd="1" destOrd="0" presId="urn:microsoft.com/office/officeart/2005/8/layout/vList4#1"/>
    <dgm:cxn modelId="{63BE8912-E447-476E-89F8-76ED873A307C}" srcId="{76E7F132-8AA5-4D57-914B-FD45F8D3B8D5}" destId="{25F33525-86F9-4C57-8EED-805B366F1FDD}" srcOrd="5" destOrd="0" parTransId="{99289054-83EC-4BB2-A587-CB0A4A5A0255}" sibTransId="{8304FD3D-3BB5-4BEB-A32A-B05277D5F744}"/>
    <dgm:cxn modelId="{EFC0EFF6-A766-4DE8-BBFB-E14F70949A31}" type="presOf" srcId="{3D282D78-25B6-4417-B328-938A8F08869F}" destId="{8B766DE2-2357-45D2-B192-5489C6AF871F}" srcOrd="0" destOrd="0" presId="urn:microsoft.com/office/officeart/2005/8/layout/vList4#1"/>
    <dgm:cxn modelId="{D9259CFF-9646-41F1-8233-3A61C76C72D4}" type="presOf" srcId="{FA0DF437-DAB5-4B2A-B1F8-2FFD90290907}" destId="{2590D5D6-3FB2-4F13-8809-E19BA31AA73F}" srcOrd="1" destOrd="0" presId="urn:microsoft.com/office/officeart/2005/8/layout/vList4#1"/>
    <dgm:cxn modelId="{B7ADF939-C84B-4F7C-9B8F-F9603A4089EE}" type="presOf" srcId="{B123E146-8EBF-490E-8F70-D9B9694797A5}" destId="{470854BF-8E87-4DAB-A3B2-60D9F9E261E4}" srcOrd="0" destOrd="0" presId="urn:microsoft.com/office/officeart/2005/8/layout/vList4#1"/>
    <dgm:cxn modelId="{3F2CBF8D-F589-4571-BC17-09FB00B21F9F}" type="presOf" srcId="{FC5B7759-B7A1-4B4A-8708-E5FF45D32DF3}" destId="{E08750AC-B62F-4DA6-AE36-B318D295D844}" srcOrd="1" destOrd="0" presId="urn:microsoft.com/office/officeart/2005/8/layout/vList4#1"/>
    <dgm:cxn modelId="{57729182-E3C8-46DC-AEE0-ECF5D3BE7050}" type="presOf" srcId="{9AD54CD6-5E71-48DC-98F9-C1AD079CBE06}" destId="{2B4ADF98-61D3-461D-81E7-575F283C0E4D}" srcOrd="0" destOrd="0" presId="urn:microsoft.com/office/officeart/2005/8/layout/vList4#1"/>
    <dgm:cxn modelId="{047E79C1-62AA-4C2C-BB35-8CEE5C7DAB5C}" srcId="{76E7F132-8AA5-4D57-914B-FD45F8D3B8D5}" destId="{B123E146-8EBF-490E-8F70-D9B9694797A5}" srcOrd="0" destOrd="0" parTransId="{9481E115-B48E-4220-9B8E-10B1D223ADC3}" sibTransId="{67B38454-2EB8-4757-9CEC-ADEC5EDD48D2}"/>
    <dgm:cxn modelId="{6EB34829-4A88-4C4F-AABE-AFBC679A568F}" type="presOf" srcId="{2782B5DA-C8BC-4508-B926-08BE37DEA3C6}" destId="{9F83E160-9AAD-48AF-8AAE-AC9752863949}" srcOrd="1" destOrd="0" presId="urn:microsoft.com/office/officeart/2005/8/layout/vList4#1"/>
    <dgm:cxn modelId="{B12FE6C4-138C-4F1C-A9EA-5B7F2250EEEF}" srcId="{76E7F132-8AA5-4D57-914B-FD45F8D3B8D5}" destId="{2782B5DA-C8BC-4508-B926-08BE37DEA3C6}" srcOrd="3" destOrd="0" parTransId="{7AF1AC18-C590-4732-BAC9-8C66CE16345C}" sibTransId="{D4D0091C-6F9B-4719-BA0A-5F0DFECAF5E6}"/>
    <dgm:cxn modelId="{CDF6CF8B-4AD6-416A-8BA3-B9C72E477DE3}" type="presOf" srcId="{76E7F132-8AA5-4D57-914B-FD45F8D3B8D5}" destId="{6778BB20-C4BF-4AE3-9A5A-A17D020FF4AB}" srcOrd="0" destOrd="0" presId="urn:microsoft.com/office/officeart/2005/8/layout/vList4#1"/>
    <dgm:cxn modelId="{4962CFF0-D165-40DE-B039-C69A952B940F}" srcId="{76E7F132-8AA5-4D57-914B-FD45F8D3B8D5}" destId="{9AD54CD6-5E71-48DC-98F9-C1AD079CBE06}" srcOrd="6" destOrd="0" parTransId="{30E54EA8-AFF9-4D99-9A71-28C475EDDEDB}" sibTransId="{35C85026-8F98-4AAF-8F9E-BBC400F5907B}"/>
    <dgm:cxn modelId="{17CA3D45-93AC-46C9-B587-7F80964118B5}" srcId="{76E7F132-8AA5-4D57-914B-FD45F8D3B8D5}" destId="{FC5B7759-B7A1-4B4A-8708-E5FF45D32DF3}" srcOrd="1" destOrd="0" parTransId="{72A8B673-F6C3-4976-A42A-6DDCECADB594}" sibTransId="{270EE003-5FB8-46E6-A89A-95AAFCFE4BD4}"/>
    <dgm:cxn modelId="{EBB5F72B-D360-4781-9218-40D7771767BC}" type="presOf" srcId="{EC0901CD-3E0E-4FB1-A227-17B2A259D262}" destId="{2B6E974C-89D6-46E0-AFBD-18AB88FC53C4}" srcOrd="0" destOrd="0" presId="urn:microsoft.com/office/officeart/2005/8/layout/vList4#1"/>
    <dgm:cxn modelId="{A0107CC4-8F0F-418C-9684-A38DD7537AD0}" type="presParOf" srcId="{6778BB20-C4BF-4AE3-9A5A-A17D020FF4AB}" destId="{E3D8787A-DD01-4D8A-98A7-5E7DF4450C2B}" srcOrd="0" destOrd="0" presId="urn:microsoft.com/office/officeart/2005/8/layout/vList4#1"/>
    <dgm:cxn modelId="{7790193F-102D-4E33-8157-57BBEB531313}" type="presParOf" srcId="{E3D8787A-DD01-4D8A-98A7-5E7DF4450C2B}" destId="{470854BF-8E87-4DAB-A3B2-60D9F9E261E4}" srcOrd="0" destOrd="0" presId="urn:microsoft.com/office/officeart/2005/8/layout/vList4#1"/>
    <dgm:cxn modelId="{285A1AA8-C31D-43C2-B9AB-6331AE362097}" type="presParOf" srcId="{E3D8787A-DD01-4D8A-98A7-5E7DF4450C2B}" destId="{66755CCE-BCF5-4B9F-8498-70D4433CEFDE}" srcOrd="1" destOrd="0" presId="urn:microsoft.com/office/officeart/2005/8/layout/vList4#1"/>
    <dgm:cxn modelId="{306DE2F4-41BF-436C-AB84-895410C9EC87}" type="presParOf" srcId="{E3D8787A-DD01-4D8A-98A7-5E7DF4450C2B}" destId="{A0A206C5-45AA-40DF-A1D5-FB4E0B12D88D}" srcOrd="2" destOrd="0" presId="urn:microsoft.com/office/officeart/2005/8/layout/vList4#1"/>
    <dgm:cxn modelId="{5D058D83-6D10-4DF7-9FFD-4EAE09E11801}" type="presParOf" srcId="{6778BB20-C4BF-4AE3-9A5A-A17D020FF4AB}" destId="{D35672F7-07BD-419B-BF39-D5E80E4E4D41}" srcOrd="1" destOrd="0" presId="urn:microsoft.com/office/officeart/2005/8/layout/vList4#1"/>
    <dgm:cxn modelId="{C56A12F1-5BA9-4B27-A11E-DD5C25597005}" type="presParOf" srcId="{6778BB20-C4BF-4AE3-9A5A-A17D020FF4AB}" destId="{933EEDA7-490D-4667-985F-2BC66C52977F}" srcOrd="2" destOrd="0" presId="urn:microsoft.com/office/officeart/2005/8/layout/vList4#1"/>
    <dgm:cxn modelId="{39512E8F-BC32-4451-AD57-DF0F306C29F3}" type="presParOf" srcId="{933EEDA7-490D-4667-985F-2BC66C52977F}" destId="{CFE3EB4E-B213-4927-9079-978A75DBEE1F}" srcOrd="0" destOrd="0" presId="urn:microsoft.com/office/officeart/2005/8/layout/vList4#1"/>
    <dgm:cxn modelId="{238A72E2-3557-49F7-A21D-27FD712CF9CF}" type="presParOf" srcId="{933EEDA7-490D-4667-985F-2BC66C52977F}" destId="{4FB4B5DF-8C8F-4727-8E33-45E3496A2458}" srcOrd="1" destOrd="0" presId="urn:microsoft.com/office/officeart/2005/8/layout/vList4#1"/>
    <dgm:cxn modelId="{FFF97A4D-7278-4911-AC49-F3E486854A8E}" type="presParOf" srcId="{933EEDA7-490D-4667-985F-2BC66C52977F}" destId="{E08750AC-B62F-4DA6-AE36-B318D295D844}" srcOrd="2" destOrd="0" presId="urn:microsoft.com/office/officeart/2005/8/layout/vList4#1"/>
    <dgm:cxn modelId="{17936D38-EC90-4B4A-BC5B-30F57B0C1F72}" type="presParOf" srcId="{6778BB20-C4BF-4AE3-9A5A-A17D020FF4AB}" destId="{7A7A5794-1F71-4EB3-933B-17D4F75BEAEC}" srcOrd="3" destOrd="0" presId="urn:microsoft.com/office/officeart/2005/8/layout/vList4#1"/>
    <dgm:cxn modelId="{FFBACEA8-E1C7-4B3C-8A03-55CEDDA14327}" type="presParOf" srcId="{6778BB20-C4BF-4AE3-9A5A-A17D020FF4AB}" destId="{721AF9A2-EDEF-41AD-BF20-2A115BC86B15}" srcOrd="4" destOrd="0" presId="urn:microsoft.com/office/officeart/2005/8/layout/vList4#1"/>
    <dgm:cxn modelId="{D55584AF-C463-4D9B-AA24-FB28077F8605}" type="presParOf" srcId="{721AF9A2-EDEF-41AD-BF20-2A115BC86B15}" destId="{8B766DE2-2357-45D2-B192-5489C6AF871F}" srcOrd="0" destOrd="0" presId="urn:microsoft.com/office/officeart/2005/8/layout/vList4#1"/>
    <dgm:cxn modelId="{7D937BD0-A4A7-41D3-BD41-34AAA316C557}" type="presParOf" srcId="{721AF9A2-EDEF-41AD-BF20-2A115BC86B15}" destId="{295BB125-B9BF-4613-8905-575A904FF9C6}" srcOrd="1" destOrd="0" presId="urn:microsoft.com/office/officeart/2005/8/layout/vList4#1"/>
    <dgm:cxn modelId="{B58D9C8E-CCDF-4D7F-A271-5CDCA088169D}" type="presParOf" srcId="{721AF9A2-EDEF-41AD-BF20-2A115BC86B15}" destId="{13B8E8A3-7807-4B40-8001-9F2591311645}" srcOrd="2" destOrd="0" presId="urn:microsoft.com/office/officeart/2005/8/layout/vList4#1"/>
    <dgm:cxn modelId="{C286CAB0-784B-43F3-AD2B-5CDBCBDEC669}" type="presParOf" srcId="{6778BB20-C4BF-4AE3-9A5A-A17D020FF4AB}" destId="{D9819B17-AEE8-49E5-AAD0-719004104ECA}" srcOrd="5" destOrd="0" presId="urn:microsoft.com/office/officeart/2005/8/layout/vList4#1"/>
    <dgm:cxn modelId="{4F51A152-A2D6-4176-9516-810D31610412}" type="presParOf" srcId="{6778BB20-C4BF-4AE3-9A5A-A17D020FF4AB}" destId="{BC84C7B2-81E9-433D-90B3-7FC6C09A129B}" srcOrd="6" destOrd="0" presId="urn:microsoft.com/office/officeart/2005/8/layout/vList4#1"/>
    <dgm:cxn modelId="{D7B51EBF-F69D-488F-9BC7-1A6A4B1B2CBD}" type="presParOf" srcId="{BC84C7B2-81E9-433D-90B3-7FC6C09A129B}" destId="{C10A5454-DECE-4E7C-AF7B-370444305F3A}" srcOrd="0" destOrd="0" presId="urn:microsoft.com/office/officeart/2005/8/layout/vList4#1"/>
    <dgm:cxn modelId="{AB3056EC-9E57-480E-B25D-E4E5C0004973}" type="presParOf" srcId="{BC84C7B2-81E9-433D-90B3-7FC6C09A129B}" destId="{EE8F5BA2-2910-483E-BF5F-63F83B12D6BA}" srcOrd="1" destOrd="0" presId="urn:microsoft.com/office/officeart/2005/8/layout/vList4#1"/>
    <dgm:cxn modelId="{04EBDEA6-DF56-4E29-8716-9B684B9F7DE2}" type="presParOf" srcId="{BC84C7B2-81E9-433D-90B3-7FC6C09A129B}" destId="{9F83E160-9AAD-48AF-8AAE-AC9752863949}" srcOrd="2" destOrd="0" presId="urn:microsoft.com/office/officeart/2005/8/layout/vList4#1"/>
    <dgm:cxn modelId="{0078C897-EBAB-4C19-A875-4FE49155AA30}" type="presParOf" srcId="{6778BB20-C4BF-4AE3-9A5A-A17D020FF4AB}" destId="{5B62F530-A0D0-40D1-B2FD-F63BC42FD8F4}" srcOrd="7" destOrd="0" presId="urn:microsoft.com/office/officeart/2005/8/layout/vList4#1"/>
    <dgm:cxn modelId="{91D29029-040B-4707-86B4-223E7B353737}" type="presParOf" srcId="{6778BB20-C4BF-4AE3-9A5A-A17D020FF4AB}" destId="{77926B5A-99CF-458E-99E9-D31F759705A5}" srcOrd="8" destOrd="0" presId="urn:microsoft.com/office/officeart/2005/8/layout/vList4#1"/>
    <dgm:cxn modelId="{178856AD-29F0-45B9-A59B-EA5385F08B02}" type="presParOf" srcId="{77926B5A-99CF-458E-99E9-D31F759705A5}" destId="{376044DB-2955-432A-A148-C3891D5B60C0}" srcOrd="0" destOrd="0" presId="urn:microsoft.com/office/officeart/2005/8/layout/vList4#1"/>
    <dgm:cxn modelId="{60B13D63-B15C-4A72-88C5-5FF5D2F9576E}" type="presParOf" srcId="{77926B5A-99CF-458E-99E9-D31F759705A5}" destId="{A0EC29C7-0438-4704-AB76-8FA61FD6745E}" srcOrd="1" destOrd="0" presId="urn:microsoft.com/office/officeart/2005/8/layout/vList4#1"/>
    <dgm:cxn modelId="{836A538C-A0CA-45AF-B57E-FE08FF68B1F5}" type="presParOf" srcId="{77926B5A-99CF-458E-99E9-D31F759705A5}" destId="{2590D5D6-3FB2-4F13-8809-E19BA31AA73F}" srcOrd="2" destOrd="0" presId="urn:microsoft.com/office/officeart/2005/8/layout/vList4#1"/>
    <dgm:cxn modelId="{0A00494B-CAF1-429B-8E6D-DD188F0B418F}" type="presParOf" srcId="{6778BB20-C4BF-4AE3-9A5A-A17D020FF4AB}" destId="{6EDA7C1C-65BB-4AC8-8EB1-2FA7994050F7}" srcOrd="9" destOrd="0" presId="urn:microsoft.com/office/officeart/2005/8/layout/vList4#1"/>
    <dgm:cxn modelId="{D2BC2F9A-15EE-41F9-9E9A-C60BA6D00896}" type="presParOf" srcId="{6778BB20-C4BF-4AE3-9A5A-A17D020FF4AB}" destId="{866E7733-A043-45BF-825F-48468F12B1E6}" srcOrd="10" destOrd="0" presId="urn:microsoft.com/office/officeart/2005/8/layout/vList4#1"/>
    <dgm:cxn modelId="{D8F21A65-0E51-4448-A397-69506C0A15E0}" type="presParOf" srcId="{866E7733-A043-45BF-825F-48468F12B1E6}" destId="{F4172E93-8AD7-41C9-B857-591DB11AC04F}" srcOrd="0" destOrd="0" presId="urn:microsoft.com/office/officeart/2005/8/layout/vList4#1"/>
    <dgm:cxn modelId="{D6363C45-9CB6-46F2-85CE-27DDCEB10FF3}" type="presParOf" srcId="{866E7733-A043-45BF-825F-48468F12B1E6}" destId="{B629D2AE-7CE1-4994-A0CB-18E662552FB3}" srcOrd="1" destOrd="0" presId="urn:microsoft.com/office/officeart/2005/8/layout/vList4#1"/>
    <dgm:cxn modelId="{60A48141-BEE9-46D8-B0A4-A03B1667C0B1}" type="presParOf" srcId="{866E7733-A043-45BF-825F-48468F12B1E6}" destId="{61B7B103-A7A3-4544-8587-BA74A3FAFD25}" srcOrd="2" destOrd="0" presId="urn:microsoft.com/office/officeart/2005/8/layout/vList4#1"/>
    <dgm:cxn modelId="{26825E3A-D720-41C8-82E4-F0F65EE91602}" type="presParOf" srcId="{6778BB20-C4BF-4AE3-9A5A-A17D020FF4AB}" destId="{D339FBAD-E3C4-4419-8F3E-4A552BD5CA65}" srcOrd="11" destOrd="0" presId="urn:microsoft.com/office/officeart/2005/8/layout/vList4#1"/>
    <dgm:cxn modelId="{18B018F1-E10D-40BA-9087-ACFDE7699A34}" type="presParOf" srcId="{6778BB20-C4BF-4AE3-9A5A-A17D020FF4AB}" destId="{781418C9-E7A2-48FD-8AF2-72C3ED027C60}" srcOrd="12" destOrd="0" presId="urn:microsoft.com/office/officeart/2005/8/layout/vList4#1"/>
    <dgm:cxn modelId="{21521A89-E1C0-4F99-B90F-F60334F43E5D}" type="presParOf" srcId="{781418C9-E7A2-48FD-8AF2-72C3ED027C60}" destId="{2B4ADF98-61D3-461D-81E7-575F283C0E4D}" srcOrd="0" destOrd="0" presId="urn:microsoft.com/office/officeart/2005/8/layout/vList4#1"/>
    <dgm:cxn modelId="{8F91EF42-87C0-4D4E-A31D-F68B8B37D03D}" type="presParOf" srcId="{781418C9-E7A2-48FD-8AF2-72C3ED027C60}" destId="{4CDE5BE1-4653-43CC-BE2C-31712B6D19D1}" srcOrd="1" destOrd="0" presId="urn:microsoft.com/office/officeart/2005/8/layout/vList4#1"/>
    <dgm:cxn modelId="{C9B17E41-158B-4838-BC1D-DD1E5FFA4E1A}" type="presParOf" srcId="{781418C9-E7A2-48FD-8AF2-72C3ED027C60}" destId="{1C2034EF-D1F3-4D35-90F3-A67EE30D76EE}" srcOrd="2" destOrd="0" presId="urn:microsoft.com/office/officeart/2005/8/layout/vList4#1"/>
    <dgm:cxn modelId="{4F9C3B93-B2C1-4E89-8835-E915E9D5B5EF}" type="presParOf" srcId="{6778BB20-C4BF-4AE3-9A5A-A17D020FF4AB}" destId="{1A7F9E63-041F-4137-949D-2023691A27A1}" srcOrd="13" destOrd="0" presId="urn:microsoft.com/office/officeart/2005/8/layout/vList4#1"/>
    <dgm:cxn modelId="{6262A752-1386-444F-809D-0D5D1DFAAE99}" type="presParOf" srcId="{6778BB20-C4BF-4AE3-9A5A-A17D020FF4AB}" destId="{7722F618-84D8-42D5-A4C6-A97C59DCED4D}" srcOrd="14" destOrd="0" presId="urn:microsoft.com/office/officeart/2005/8/layout/vList4#1"/>
    <dgm:cxn modelId="{14E8609A-BA4B-43BA-AEB0-ED59D9AAD9EA}" type="presParOf" srcId="{7722F618-84D8-42D5-A4C6-A97C59DCED4D}" destId="{2B6E974C-89D6-46E0-AFBD-18AB88FC53C4}" srcOrd="0" destOrd="0" presId="urn:microsoft.com/office/officeart/2005/8/layout/vList4#1"/>
    <dgm:cxn modelId="{1C060ECD-6E5A-4AFF-853F-F9912EF02FC8}" type="presParOf" srcId="{7722F618-84D8-42D5-A4C6-A97C59DCED4D}" destId="{BF9D34FD-5681-4D02-A396-2DF0D330FA1B}" srcOrd="1" destOrd="0" presId="urn:microsoft.com/office/officeart/2005/8/layout/vList4#1"/>
    <dgm:cxn modelId="{A133826B-FB41-4EBB-A39C-E498B01A42D3}" type="presParOf" srcId="{7722F618-84D8-42D5-A4C6-A97C59DCED4D}" destId="{BD44B18F-4024-4EBB-8BDB-1A736A6AF04E}" srcOrd="2" destOrd="0" presId="urn:microsoft.com/office/officeart/2005/8/layout/vList4#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0854BF-8E87-4DAB-A3B2-60D9F9E261E4}">
      <dsp:nvSpPr>
        <dsp:cNvPr id="0" name=""/>
        <dsp:cNvSpPr/>
      </dsp:nvSpPr>
      <dsp:spPr>
        <a:xfrm>
          <a:off x="0" y="0"/>
          <a:ext cx="7500990" cy="640064"/>
        </a:xfrm>
        <a:prstGeom prst="roundRect">
          <a:avLst>
            <a:gd name="adj" fmla="val 10000"/>
          </a:avLst>
        </a:prstGeom>
        <a:solidFill>
          <a:schemeClr val="bg2">
            <a:lumMod val="9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smtClean="0">
              <a:solidFill>
                <a:schemeClr val="tx1"/>
              </a:solidFill>
              <a:latin typeface="IranNastaliq" pitchFamily="18" charset="0"/>
              <a:cs typeface="B Titr" pitchFamily="2" charset="-78"/>
            </a:rPr>
            <a:t>تعريف انواع ارزيابي در مناقصات</a:t>
          </a:r>
          <a:endParaRPr lang="fa-IR" sz="2000" kern="1200" dirty="0">
            <a:solidFill>
              <a:schemeClr val="tx1"/>
            </a:solidFill>
            <a:latin typeface="IranNastaliq" pitchFamily="18" charset="0"/>
            <a:cs typeface="B Titr" pitchFamily="2" charset="-78"/>
          </a:endParaRPr>
        </a:p>
      </dsp:txBody>
      <dsp:txXfrm>
        <a:off x="1564204" y="0"/>
        <a:ext cx="5936785" cy="640064"/>
      </dsp:txXfrm>
    </dsp:sp>
    <dsp:sp modelId="{66755CCE-BCF5-4B9F-8498-70D4433CEFDE}">
      <dsp:nvSpPr>
        <dsp:cNvPr id="0" name=""/>
        <dsp:cNvSpPr/>
      </dsp:nvSpPr>
      <dsp:spPr>
        <a:xfrm>
          <a:off x="86981" y="64006"/>
          <a:ext cx="1454246" cy="512051"/>
        </a:xfrm>
        <a:prstGeom prst="roundRect">
          <a:avLst>
            <a:gd name="adj" fmla="val 10000"/>
          </a:avLst>
        </a:prstGeom>
        <a:blipFill rotWithShape="0">
          <a:blip xmlns:r="http://schemas.openxmlformats.org/officeDocument/2006/relationships" r:embed="rId1"/>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CFE3EB4E-B213-4927-9079-978A75DBEE1F}">
      <dsp:nvSpPr>
        <dsp:cNvPr id="0" name=""/>
        <dsp:cNvSpPr/>
      </dsp:nvSpPr>
      <dsp:spPr>
        <a:xfrm>
          <a:off x="0" y="642944"/>
          <a:ext cx="7500990" cy="640064"/>
        </a:xfrm>
        <a:prstGeom prst="roundRect">
          <a:avLst>
            <a:gd name="adj" fmla="val 10000"/>
          </a:avLst>
        </a:prstGeom>
        <a:solidFill>
          <a:schemeClr val="accent2">
            <a:lumMod val="40000"/>
            <a:lumOff val="6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smtClean="0">
              <a:solidFill>
                <a:schemeClr val="tx1"/>
              </a:solidFill>
              <a:latin typeface="IranNastaliq" pitchFamily="18" charset="0"/>
              <a:cs typeface="B Titr" pitchFamily="2" charset="-78"/>
            </a:rPr>
            <a:t>ارزيابي كيفي در مناقصات يك مرحله اي</a:t>
          </a:r>
          <a:endParaRPr lang="fa-IR" sz="2000" kern="1200" dirty="0">
            <a:solidFill>
              <a:schemeClr val="tx1"/>
            </a:solidFill>
            <a:latin typeface="IranNastaliq" pitchFamily="18" charset="0"/>
            <a:cs typeface="B Titr" pitchFamily="2" charset="-78"/>
          </a:endParaRPr>
        </a:p>
      </dsp:txBody>
      <dsp:txXfrm>
        <a:off x="1564204" y="642944"/>
        <a:ext cx="5936785" cy="640064"/>
      </dsp:txXfrm>
    </dsp:sp>
    <dsp:sp modelId="{4FB4B5DF-8C8F-4727-8E33-45E3496A2458}">
      <dsp:nvSpPr>
        <dsp:cNvPr id="0" name=""/>
        <dsp:cNvSpPr/>
      </dsp:nvSpPr>
      <dsp:spPr>
        <a:xfrm>
          <a:off x="64006" y="768077"/>
          <a:ext cx="1500198" cy="512051"/>
        </a:xfrm>
        <a:prstGeom prst="roundRect">
          <a:avLst>
            <a:gd name="adj" fmla="val 10000"/>
          </a:avLst>
        </a:prstGeom>
        <a:blipFill rotWithShape="0">
          <a:blip xmlns:r="http://schemas.openxmlformats.org/officeDocument/2006/relationships" r:embed="rId2"/>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8B766DE2-2357-45D2-B192-5489C6AF871F}">
      <dsp:nvSpPr>
        <dsp:cNvPr id="0" name=""/>
        <dsp:cNvSpPr/>
      </dsp:nvSpPr>
      <dsp:spPr>
        <a:xfrm>
          <a:off x="0" y="1398354"/>
          <a:ext cx="7500990" cy="640064"/>
        </a:xfrm>
        <a:prstGeom prst="roundRect">
          <a:avLst>
            <a:gd name="adj" fmla="val 10000"/>
          </a:avLst>
        </a:prstGeom>
        <a:solidFill>
          <a:srgbClr val="CCECFF"/>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smtClean="0">
              <a:solidFill>
                <a:schemeClr val="tx1"/>
              </a:solidFill>
              <a:latin typeface="IranNastaliq" pitchFamily="18" charset="0"/>
              <a:cs typeface="B Titr" pitchFamily="2" charset="-78"/>
            </a:rPr>
            <a:t>ارزيابي كيفي در مناقصات دومرحله اي</a:t>
          </a:r>
          <a:endParaRPr lang="fa-IR" sz="2000" kern="1200" dirty="0">
            <a:solidFill>
              <a:schemeClr val="tx1"/>
            </a:solidFill>
            <a:latin typeface="IranNastaliq" pitchFamily="18" charset="0"/>
            <a:cs typeface="B Titr" pitchFamily="2" charset="-78"/>
          </a:endParaRPr>
        </a:p>
      </dsp:txBody>
      <dsp:txXfrm>
        <a:off x="1564204" y="1398354"/>
        <a:ext cx="5936785" cy="640064"/>
      </dsp:txXfrm>
    </dsp:sp>
    <dsp:sp modelId="{295BB125-B9BF-4613-8905-575A904FF9C6}">
      <dsp:nvSpPr>
        <dsp:cNvPr id="0" name=""/>
        <dsp:cNvSpPr/>
      </dsp:nvSpPr>
      <dsp:spPr>
        <a:xfrm>
          <a:off x="64006" y="1472147"/>
          <a:ext cx="1500198" cy="512051"/>
        </a:xfrm>
        <a:prstGeom prst="roundRect">
          <a:avLst>
            <a:gd name="adj" fmla="val 10000"/>
          </a:avLst>
        </a:prstGeom>
        <a:blipFill rotWithShape="0">
          <a:blip xmlns:r="http://schemas.openxmlformats.org/officeDocument/2006/relationships" r:embed="rId3"/>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C10A5454-DECE-4E7C-AF7B-370444305F3A}">
      <dsp:nvSpPr>
        <dsp:cNvPr id="0" name=""/>
        <dsp:cNvSpPr/>
      </dsp:nvSpPr>
      <dsp:spPr>
        <a:xfrm>
          <a:off x="0" y="2112212"/>
          <a:ext cx="7500990" cy="640064"/>
        </a:xfrm>
        <a:prstGeom prst="roundRect">
          <a:avLst>
            <a:gd name="adj" fmla="val 10000"/>
          </a:avLst>
        </a:prstGeom>
        <a:solidFill>
          <a:srgbClr val="92D05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smtClean="0">
              <a:solidFill>
                <a:schemeClr val="tx1"/>
              </a:solidFill>
              <a:latin typeface="IranNastaliq" pitchFamily="18" charset="0"/>
              <a:cs typeface="B Titr" pitchFamily="2" charset="-78"/>
            </a:rPr>
            <a:t>ارزيابي كيفي در ترك تشريفات مناقصه</a:t>
          </a:r>
          <a:endParaRPr lang="fa-IR" sz="2000" kern="1200" dirty="0">
            <a:solidFill>
              <a:schemeClr val="tx1"/>
            </a:solidFill>
            <a:latin typeface="IranNastaliq" pitchFamily="18" charset="0"/>
            <a:cs typeface="B Titr" pitchFamily="2" charset="-78"/>
          </a:endParaRPr>
        </a:p>
      </dsp:txBody>
      <dsp:txXfrm>
        <a:off x="1564204" y="2112212"/>
        <a:ext cx="5936785" cy="640064"/>
      </dsp:txXfrm>
    </dsp:sp>
    <dsp:sp modelId="{EE8F5BA2-2910-483E-BF5F-63F83B12D6BA}">
      <dsp:nvSpPr>
        <dsp:cNvPr id="0" name=""/>
        <dsp:cNvSpPr/>
      </dsp:nvSpPr>
      <dsp:spPr>
        <a:xfrm>
          <a:off x="64006" y="2176218"/>
          <a:ext cx="1500198" cy="512051"/>
        </a:xfrm>
        <a:prstGeom prst="roundRect">
          <a:avLst>
            <a:gd name="adj" fmla="val 10000"/>
          </a:avLst>
        </a:prstGeom>
        <a:blipFill rotWithShape="0">
          <a:blip xmlns:r="http://schemas.openxmlformats.org/officeDocument/2006/relationships" r:embed="rId4"/>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376044DB-2955-432A-A148-C3891D5B60C0}">
      <dsp:nvSpPr>
        <dsp:cNvPr id="0" name=""/>
        <dsp:cNvSpPr/>
      </dsp:nvSpPr>
      <dsp:spPr>
        <a:xfrm>
          <a:off x="0" y="2816282"/>
          <a:ext cx="7500990" cy="640064"/>
        </a:xfrm>
        <a:prstGeom prst="roundRect">
          <a:avLst>
            <a:gd name="adj" fmla="val 10000"/>
          </a:avLst>
        </a:prstGeom>
        <a:solidFill>
          <a:srgbClr val="66CCFF"/>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smtClean="0">
              <a:solidFill>
                <a:schemeClr val="tx1"/>
              </a:solidFill>
              <a:latin typeface="IranNastaliq" pitchFamily="18" charset="0"/>
              <a:cs typeface="B Titr" pitchFamily="2" charset="-78"/>
            </a:rPr>
            <a:t>ارزيابي  كيفي در تهيه  ليست بلند</a:t>
          </a:r>
          <a:r>
            <a:rPr lang="fa-IR" sz="1100" kern="1200" dirty="0" smtClean="0">
              <a:solidFill>
                <a:schemeClr val="tx1"/>
              </a:solidFill>
              <a:latin typeface="IranNastaliq" pitchFamily="18" charset="0"/>
              <a:cs typeface="IranNastaliq" pitchFamily="18" charset="0"/>
            </a:rPr>
            <a:t>( آيين نامه بند الف ماده 26 قانون مناقصات)</a:t>
          </a:r>
          <a:endParaRPr lang="fa-IR" sz="1100" kern="1200" dirty="0">
            <a:solidFill>
              <a:schemeClr val="tx1"/>
            </a:solidFill>
            <a:latin typeface="IranNastaliq" pitchFamily="18" charset="0"/>
            <a:cs typeface="IranNastaliq" pitchFamily="18" charset="0"/>
          </a:endParaRPr>
        </a:p>
      </dsp:txBody>
      <dsp:txXfrm>
        <a:off x="1564204" y="2816282"/>
        <a:ext cx="5936785" cy="640064"/>
      </dsp:txXfrm>
    </dsp:sp>
    <dsp:sp modelId="{A0EC29C7-0438-4704-AB76-8FA61FD6745E}">
      <dsp:nvSpPr>
        <dsp:cNvPr id="0" name=""/>
        <dsp:cNvSpPr/>
      </dsp:nvSpPr>
      <dsp:spPr>
        <a:xfrm>
          <a:off x="64006" y="2880289"/>
          <a:ext cx="1500198" cy="512051"/>
        </a:xfrm>
        <a:prstGeom prst="roundRect">
          <a:avLst>
            <a:gd name="adj" fmla="val 10000"/>
          </a:avLst>
        </a:prstGeom>
        <a:blipFill rotWithShape="0">
          <a:blip xmlns:r="http://schemas.openxmlformats.org/officeDocument/2006/relationships" r:embed="rId5"/>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F4172E93-8AD7-41C9-B857-591DB11AC04F}">
      <dsp:nvSpPr>
        <dsp:cNvPr id="0" name=""/>
        <dsp:cNvSpPr/>
      </dsp:nvSpPr>
      <dsp:spPr>
        <a:xfrm>
          <a:off x="0" y="3520353"/>
          <a:ext cx="7500990" cy="640064"/>
        </a:xfrm>
        <a:prstGeom prst="roundRect">
          <a:avLst>
            <a:gd name="adj" fmla="val 10000"/>
          </a:avLst>
        </a:prstGeom>
        <a:solidFill>
          <a:srgbClr val="0070C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smtClean="0">
              <a:solidFill>
                <a:schemeClr val="tx1"/>
              </a:solidFill>
              <a:latin typeface="IranNastaliq" pitchFamily="18" charset="0"/>
              <a:cs typeface="B Titr" pitchFamily="2" charset="-78"/>
            </a:rPr>
            <a:t>ارزيابي كيفي در تهيه ليست كوتاه</a:t>
          </a:r>
          <a:r>
            <a:rPr lang="fa-IR" sz="1200" kern="1200" dirty="0" smtClean="0">
              <a:solidFill>
                <a:schemeClr val="tx1"/>
              </a:solidFill>
              <a:latin typeface="IranNastaliq" pitchFamily="18" charset="0"/>
              <a:cs typeface="IranNastaliq" pitchFamily="18" charset="0"/>
            </a:rPr>
            <a:t>( ايين نامه بند ج ماده 12 قانون برگزاري مناقصات)</a:t>
          </a:r>
          <a:endParaRPr lang="fa-IR" sz="1200" kern="1200" dirty="0">
            <a:solidFill>
              <a:schemeClr val="tx1"/>
            </a:solidFill>
            <a:latin typeface="IranNastaliq" pitchFamily="18" charset="0"/>
            <a:cs typeface="IranNastaliq" pitchFamily="18" charset="0"/>
          </a:endParaRPr>
        </a:p>
      </dsp:txBody>
      <dsp:txXfrm>
        <a:off x="1564204" y="3520353"/>
        <a:ext cx="5936785" cy="640064"/>
      </dsp:txXfrm>
    </dsp:sp>
    <dsp:sp modelId="{B629D2AE-7CE1-4994-A0CB-18E662552FB3}">
      <dsp:nvSpPr>
        <dsp:cNvPr id="0" name=""/>
        <dsp:cNvSpPr/>
      </dsp:nvSpPr>
      <dsp:spPr>
        <a:xfrm>
          <a:off x="64006" y="3584359"/>
          <a:ext cx="1500198" cy="512051"/>
        </a:xfrm>
        <a:prstGeom prst="roundRect">
          <a:avLst>
            <a:gd name="adj" fmla="val 10000"/>
          </a:avLst>
        </a:prstGeom>
        <a:blipFill rotWithShape="0">
          <a:blip xmlns:r="http://schemas.openxmlformats.org/officeDocument/2006/relationships" r:embed="rId6"/>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B4ADF98-61D3-461D-81E7-575F283C0E4D}">
      <dsp:nvSpPr>
        <dsp:cNvPr id="0" name=""/>
        <dsp:cNvSpPr/>
      </dsp:nvSpPr>
      <dsp:spPr>
        <a:xfrm>
          <a:off x="0" y="4197330"/>
          <a:ext cx="7500990" cy="640064"/>
        </a:xfrm>
        <a:prstGeom prst="roundRect">
          <a:avLst>
            <a:gd name="adj" fmla="val 10000"/>
          </a:avLst>
        </a:prstGeom>
        <a:solidFill>
          <a:srgbClr val="0099CC"/>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fa-IR" sz="1800" kern="1200" dirty="0" smtClean="0">
              <a:solidFill>
                <a:schemeClr val="tx1"/>
              </a:solidFill>
              <a:latin typeface="IranNastaliq" pitchFamily="18" charset="0"/>
              <a:cs typeface="B Titr" pitchFamily="2" charset="-78"/>
            </a:rPr>
            <a:t>نمونه اسناد ارزيابي فني بازرگاني در مناقصات  دو مرحله اي دانشگاه</a:t>
          </a:r>
          <a:endParaRPr lang="fa-IR" sz="1800" kern="1200" dirty="0">
            <a:solidFill>
              <a:schemeClr val="tx1"/>
            </a:solidFill>
            <a:latin typeface="IranNastaliq" pitchFamily="18" charset="0"/>
            <a:cs typeface="B Titr" pitchFamily="2" charset="-78"/>
          </a:endParaRPr>
        </a:p>
      </dsp:txBody>
      <dsp:txXfrm>
        <a:off x="1564204" y="4197330"/>
        <a:ext cx="5936785" cy="640064"/>
      </dsp:txXfrm>
    </dsp:sp>
    <dsp:sp modelId="{4CDE5BE1-4653-43CC-BE2C-31712B6D19D1}">
      <dsp:nvSpPr>
        <dsp:cNvPr id="0" name=""/>
        <dsp:cNvSpPr/>
      </dsp:nvSpPr>
      <dsp:spPr>
        <a:xfrm>
          <a:off x="64006" y="4288430"/>
          <a:ext cx="1500198" cy="512051"/>
        </a:xfrm>
        <a:prstGeom prst="roundRect">
          <a:avLst>
            <a:gd name="adj" fmla="val 10000"/>
          </a:avLst>
        </a:prstGeom>
        <a:blipFill rotWithShape="0">
          <a:blip xmlns:r="http://schemas.openxmlformats.org/officeDocument/2006/relationships" r:embed="rId7"/>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B6E974C-89D6-46E0-AFBD-18AB88FC53C4}">
      <dsp:nvSpPr>
        <dsp:cNvPr id="0" name=""/>
        <dsp:cNvSpPr/>
      </dsp:nvSpPr>
      <dsp:spPr>
        <a:xfrm>
          <a:off x="0" y="4928494"/>
          <a:ext cx="7500990" cy="640064"/>
        </a:xfrm>
        <a:prstGeom prst="roundRect">
          <a:avLst>
            <a:gd name="adj" fmla="val 10000"/>
          </a:avLst>
        </a:prstGeom>
        <a:solidFill>
          <a:schemeClr val="bg1">
            <a:lumMod val="75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fa-IR" sz="2000" kern="1200" dirty="0" smtClean="0">
              <a:solidFill>
                <a:schemeClr val="tx1"/>
              </a:solidFill>
              <a:latin typeface="IranNastaliq" pitchFamily="18" charset="0"/>
              <a:cs typeface="B Titr" pitchFamily="2" charset="-78"/>
            </a:rPr>
            <a:t>ارزيابي مالي در مناقصات دو مرحله اي </a:t>
          </a:r>
          <a:endParaRPr lang="fa-IR" sz="2000" kern="1200" dirty="0">
            <a:cs typeface="B Titr" pitchFamily="2" charset="-78"/>
          </a:endParaRPr>
        </a:p>
      </dsp:txBody>
      <dsp:txXfrm>
        <a:off x="1564204" y="4928494"/>
        <a:ext cx="5936785" cy="640064"/>
      </dsp:txXfrm>
    </dsp:sp>
    <dsp:sp modelId="{BF9D34FD-5681-4D02-A396-2DF0D330FA1B}">
      <dsp:nvSpPr>
        <dsp:cNvPr id="0" name=""/>
        <dsp:cNvSpPr/>
      </dsp:nvSpPr>
      <dsp:spPr>
        <a:xfrm>
          <a:off x="64006" y="4992501"/>
          <a:ext cx="1500198" cy="512051"/>
        </a:xfrm>
        <a:prstGeom prst="roundRect">
          <a:avLst>
            <a:gd name="adj" fmla="val 10000"/>
          </a:avLst>
        </a:prstGeom>
        <a:blipFill rotWithShape="0">
          <a:blip xmlns:r="http://schemas.openxmlformats.org/officeDocument/2006/relationships" r:embed="rId8"/>
          <a:stretch>
            <a:fillRect/>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4D35AF6-ECF9-43A2-BBF7-F195955D6B5B}" type="datetimeFigureOut">
              <a:rPr lang="fa-IR" smtClean="0"/>
              <a:pPr/>
              <a:t>1436/09/14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B0CB185-0BA6-4437-933B-6C292CB28E94}" type="slidenum">
              <a:rPr lang="fa-IR" smtClean="0"/>
              <a:pPr/>
              <a:t>‹#›</a:t>
            </a:fld>
            <a:endParaRPr lang="fa-IR"/>
          </a:p>
        </p:txBody>
      </p:sp>
    </p:spTree>
    <p:extLst>
      <p:ext uri="{BB962C8B-B14F-4D97-AF65-F5344CB8AC3E}">
        <p14:creationId xmlns="" xmlns:p14="http://schemas.microsoft.com/office/powerpoint/2010/main" val="107904255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AD47CE3-9393-4217-BED1-3D409259177C}" type="slidenum">
              <a:rPr lang="ar-SA" smtClean="0">
                <a:latin typeface="Arial" pitchFamily="34" charset="0"/>
                <a:cs typeface="Arial" pitchFamily="34" charset="0"/>
              </a:rPr>
              <a:pPr/>
              <a:t>2</a:t>
            </a:fld>
            <a:endParaRPr lang="en-US" smtClean="0">
              <a:latin typeface="Arial" pitchFamily="34" charset="0"/>
              <a:cs typeface="Arial" pitchFamily="34"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fa-IR"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Rot="1" noChangeAspect="1" noChangeArrowheads="1" noTextEdit="1"/>
          </p:cNvSpPr>
          <p:nvPr>
            <p:ph type="sldImg"/>
          </p:nvPr>
        </p:nvSpPr>
        <p:spPr>
          <a:ln/>
        </p:spPr>
      </p:sp>
      <p:sp>
        <p:nvSpPr>
          <p:cNvPr id="446467" name="Rectangle 3"/>
          <p:cNvSpPr>
            <a:spLocks noGrp="1" noChangeArrowheads="1"/>
          </p:cNvSpPr>
          <p:nvPr>
            <p:ph type="body" idx="1"/>
          </p:nvPr>
        </p:nvSpPr>
        <p:spPr>
          <a:noFill/>
          <a:ln/>
        </p:spPr>
        <p:txBody>
          <a:bodyPr/>
          <a:lstStyle/>
          <a:p>
            <a:endParaRPr lang="fa-IR"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C5BA8CA-2801-4083-9AEF-701CACD66F74}" type="datetimeFigureOut">
              <a:rPr lang="en-US" smtClean="0"/>
              <a:pPr/>
              <a:t>6/30/2015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951A34E-9B9F-4012-971C-F21EA15C4B8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5BA8CA-2801-4083-9AEF-701CACD66F74}" type="datetimeFigureOut">
              <a:rPr lang="en-US" smtClean="0"/>
              <a:pPr/>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51A34E-9B9F-4012-971C-F21EA15C4B8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5BA8CA-2801-4083-9AEF-701CACD66F74}" type="datetimeFigureOut">
              <a:rPr lang="en-US" smtClean="0"/>
              <a:pPr/>
              <a:t>6/30/2015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51A34E-9B9F-4012-971C-F21EA15C4B8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C5BA8CA-2801-4083-9AEF-701CACD66F74}" type="datetimeFigureOut">
              <a:rPr lang="en-US" smtClean="0"/>
              <a:pPr/>
              <a:t>6/30/2015</a:t>
            </a:fld>
            <a:endParaRPr lang="en-US"/>
          </a:p>
        </p:txBody>
      </p:sp>
      <p:sp>
        <p:nvSpPr>
          <p:cNvPr id="9" name="Slide Number Placeholder 8"/>
          <p:cNvSpPr>
            <a:spLocks noGrp="1"/>
          </p:cNvSpPr>
          <p:nvPr>
            <p:ph type="sldNum" sz="quarter" idx="15"/>
          </p:nvPr>
        </p:nvSpPr>
        <p:spPr/>
        <p:txBody>
          <a:bodyPr rtlCol="0"/>
          <a:lstStyle/>
          <a:p>
            <a:fld id="{A951A34E-9B9F-4012-971C-F21EA15C4B85}"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C5BA8CA-2801-4083-9AEF-701CACD66F74}" type="datetimeFigureOut">
              <a:rPr lang="en-US" smtClean="0"/>
              <a:pPr/>
              <a:t>6/30/2015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951A34E-9B9F-4012-971C-F21EA15C4B8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C5BA8CA-2801-4083-9AEF-701CACD66F74}" type="datetimeFigureOut">
              <a:rPr lang="en-US" smtClean="0"/>
              <a:pPr/>
              <a:t>6/30/2015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51A34E-9B9F-4012-971C-F21EA15C4B85}"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C5BA8CA-2801-4083-9AEF-701CACD66F74}" type="datetimeFigureOut">
              <a:rPr lang="en-US" smtClean="0"/>
              <a:pPr/>
              <a:t>6/30/2015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51A34E-9B9F-4012-971C-F21EA15C4B85}"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C5BA8CA-2801-4083-9AEF-701CACD66F74}" type="datetimeFigureOut">
              <a:rPr lang="en-US" smtClean="0"/>
              <a:pPr/>
              <a:t>6/30/2015</a:t>
            </a:fld>
            <a:endParaRPr lang="en-US"/>
          </a:p>
        </p:txBody>
      </p:sp>
      <p:sp>
        <p:nvSpPr>
          <p:cNvPr id="7" name="Slide Number Placeholder 6"/>
          <p:cNvSpPr>
            <a:spLocks noGrp="1"/>
          </p:cNvSpPr>
          <p:nvPr>
            <p:ph type="sldNum" sz="quarter" idx="11"/>
          </p:nvPr>
        </p:nvSpPr>
        <p:spPr/>
        <p:txBody>
          <a:bodyPr rtlCol="0"/>
          <a:lstStyle/>
          <a:p>
            <a:fld id="{A951A34E-9B9F-4012-971C-F21EA15C4B85}"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5BA8CA-2801-4083-9AEF-701CACD66F74}" type="datetimeFigureOut">
              <a:rPr lang="en-US" smtClean="0"/>
              <a:pPr/>
              <a:t>6/30/2015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51A34E-9B9F-4012-971C-F21EA15C4B8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C5BA8CA-2801-4083-9AEF-701CACD66F74}" type="datetimeFigureOut">
              <a:rPr lang="en-US" smtClean="0"/>
              <a:pPr/>
              <a:t>6/30/2015</a:t>
            </a:fld>
            <a:endParaRPr lang="en-US"/>
          </a:p>
        </p:txBody>
      </p:sp>
      <p:sp>
        <p:nvSpPr>
          <p:cNvPr id="22" name="Slide Number Placeholder 21"/>
          <p:cNvSpPr>
            <a:spLocks noGrp="1"/>
          </p:cNvSpPr>
          <p:nvPr>
            <p:ph type="sldNum" sz="quarter" idx="15"/>
          </p:nvPr>
        </p:nvSpPr>
        <p:spPr/>
        <p:txBody>
          <a:bodyPr rtlCol="0"/>
          <a:lstStyle/>
          <a:p>
            <a:fld id="{A951A34E-9B9F-4012-971C-F21EA15C4B85}"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C5BA8CA-2801-4083-9AEF-701CACD66F74}" type="datetimeFigureOut">
              <a:rPr lang="en-US" smtClean="0"/>
              <a:pPr/>
              <a:t>6/30/2015</a:t>
            </a:fld>
            <a:endParaRPr lang="en-US"/>
          </a:p>
        </p:txBody>
      </p:sp>
      <p:sp>
        <p:nvSpPr>
          <p:cNvPr id="18" name="Slide Number Placeholder 17"/>
          <p:cNvSpPr>
            <a:spLocks noGrp="1"/>
          </p:cNvSpPr>
          <p:nvPr>
            <p:ph type="sldNum" sz="quarter" idx="11"/>
          </p:nvPr>
        </p:nvSpPr>
        <p:spPr/>
        <p:txBody>
          <a:bodyPr rtlCol="0"/>
          <a:lstStyle/>
          <a:p>
            <a:fld id="{A951A34E-9B9F-4012-971C-F21EA15C4B85}"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C5BA8CA-2801-4083-9AEF-701CACD66F74}" type="datetimeFigureOut">
              <a:rPr lang="en-US" smtClean="0"/>
              <a:pPr/>
              <a:t>6/30/2015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951A34E-9B9F-4012-971C-F21EA15C4B8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hyperlink" Target="&#1575;&#1585;&#1586;&#1610;&#1575;&#1576;&#1610;%20&#1578;&#1580;&#1585;&#1576;&#1607;%20&#1662;&#1610;&#1605;&#1575;&#1606;&#1603;&#1575;&#1585;&#1575;&#1606;%20.ppt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1575;&#1585;&#1586;&#1610;&#1575;&#1576;&#1610;%20&#1581;&#1615;&#1587;&#1606;%20&#1587;&#1575;&#1576;&#1602;&#1607;%20&#1583;&#1585;%20&#1603;&#1575;&#1585;&#1607;&#1575;&#1610;%20&#1602;&#1576;&#1604;&#1610;%20.ppt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1575;&#1585;&#1586;&#1610;&#1575;&#1576;&#1610;%20&#1578;&#1608;&#1575;&#1606;%20&#1605;&#1575;&#1604;&#1610;%20&#1662;&#1610;&#1605;&#1575;&#1606;&#1603;&#1575;&#1585;&#1575;&#1606;%20.ppt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1580;&#1583;&#1608;&#1604;%20&#1603;&#1601;&#1575;&#1610;&#1578;%20&#1603;&#1575;&#1585;&#1603;&#1606;&#1575;&#1606;%20&#1603;&#1604;&#1610;&#1583;&#1610;.pptx" TargetMode="External"/><Relationship Id="rId2" Type="http://schemas.openxmlformats.org/officeDocument/2006/relationships/hyperlink" Target="&#1575;&#1585;&#1586;&#1610;&#1575;&#1576;&#1610;%20&#1578;&#1608;&#1575;&#1606;%20&#1601;&#1606;&#1610;%20&#1608;%20&#1576;&#1585;&#1606;&#1575;&#1605;&#1607;&#8204;&#1585;&#1610;&#1586;&#1610;.pptx"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1583;&#1575;&#1605;&#1606;&#1607;%20&#1605;&#1606;&#1575;&#1587;&#1576;&#1578;&#1585;&#1610;&#1606;%20&#1602;&#1610;&#1605;&#1578;.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pic>
        <p:nvPicPr>
          <p:cNvPr id="588802" name="Picture 2" descr="C:\Documents and Settings\A\My Documents\My Pictures\Bismillah_1.jpg"/>
          <p:cNvPicPr>
            <a:picLocks noGrp="1" noChangeAspect="1" noChangeArrowheads="1"/>
          </p:cNvPicPr>
          <p:nvPr>
            <p:ph sz="quarter"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2594"/>
          </a:xfrm>
        </p:spPr>
        <p:txBody>
          <a:bodyPr>
            <a:normAutofit/>
          </a:bodyPr>
          <a:lstStyle/>
          <a:p>
            <a:pPr algn="ctr"/>
            <a:r>
              <a:rPr lang="fa-IR" sz="1400" dirty="0" smtClean="0">
                <a:cs typeface="B Titr" pitchFamily="2" charset="-78"/>
              </a:rPr>
              <a:t>آيين نامه اجرايي بند ”الف“ماده (26)قانون برگزاري مناقصه ارزيابي كيفي مناقصه گران</a:t>
            </a:r>
            <a:endParaRPr lang="fa-IR" sz="1400" dirty="0"/>
          </a:p>
        </p:txBody>
      </p:sp>
      <p:sp>
        <p:nvSpPr>
          <p:cNvPr id="8" name="Rectangle 7"/>
          <p:cNvSpPr/>
          <p:nvPr/>
        </p:nvSpPr>
        <p:spPr>
          <a:xfrm>
            <a:off x="1214414" y="1357298"/>
            <a:ext cx="6215106" cy="1500198"/>
          </a:xfrm>
          <a:prstGeom prst="rect">
            <a:avLst/>
          </a:prstGeom>
          <a:solidFill>
            <a:schemeClr val="accent1">
              <a:lumMod val="40000"/>
              <a:lumOff val="60000"/>
            </a:schemeClr>
          </a:solidFill>
          <a:ln cmpd="tri"/>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dirty="0" smtClean="0">
                <a:solidFill>
                  <a:schemeClr val="tx1"/>
                </a:solidFill>
                <a:cs typeface="B Titr" pitchFamily="2" charset="-78"/>
              </a:rPr>
              <a:t>هدف:</a:t>
            </a:r>
          </a:p>
          <a:p>
            <a:pPr algn="r"/>
            <a:r>
              <a:rPr lang="fa-IR" b="1" dirty="0" smtClean="0">
                <a:solidFill>
                  <a:schemeClr val="tx1"/>
                </a:solidFill>
                <a:cs typeface="B Nazanin" pitchFamily="2" charset="-78"/>
              </a:rPr>
              <a:t>1- رعایت اصل رقابت بین تمام مناقصه گران صلاحیت دار و توانمند </a:t>
            </a:r>
          </a:p>
          <a:p>
            <a:pPr algn="r"/>
            <a:r>
              <a:rPr lang="fa-IR" b="1" dirty="0" smtClean="0">
                <a:solidFill>
                  <a:schemeClr val="tx1"/>
                </a:solidFill>
                <a:cs typeface="B Nazanin" pitchFamily="2" charset="-78"/>
              </a:rPr>
              <a:t>2-مشارکت مناقصه گزاران در فرآیند ارزیابی صلاحیت </a:t>
            </a:r>
          </a:p>
          <a:p>
            <a:pPr algn="r"/>
            <a:r>
              <a:rPr lang="fa-IR" b="1" dirty="0" smtClean="0">
                <a:solidFill>
                  <a:schemeClr val="tx1"/>
                </a:solidFill>
                <a:cs typeface="B Nazanin" pitchFamily="2" charset="-78"/>
              </a:rPr>
              <a:t>3-تسریع در فرآیند انتخاب مناقصه گران </a:t>
            </a:r>
          </a:p>
          <a:p>
            <a:pPr algn="r"/>
            <a:r>
              <a:rPr lang="fa-IR" dirty="0" smtClean="0">
                <a:solidFill>
                  <a:schemeClr val="tx1"/>
                </a:solidFill>
              </a:rPr>
              <a:t> </a:t>
            </a:r>
            <a:endParaRPr lang="fa-IR" dirty="0">
              <a:solidFill>
                <a:schemeClr val="tx1"/>
              </a:solidFill>
            </a:endParaRPr>
          </a:p>
        </p:txBody>
      </p:sp>
      <p:sp>
        <p:nvSpPr>
          <p:cNvPr id="9" name="Rectangle 8"/>
          <p:cNvSpPr/>
          <p:nvPr/>
        </p:nvSpPr>
        <p:spPr>
          <a:xfrm>
            <a:off x="1214414" y="3571876"/>
            <a:ext cx="6215106" cy="2000264"/>
          </a:xfrm>
          <a:prstGeom prst="rect">
            <a:avLst/>
          </a:prstGeom>
          <a:solidFill>
            <a:schemeClr val="accent1">
              <a:lumMod val="40000"/>
              <a:lumOff val="60000"/>
            </a:schemeClr>
          </a:solidFill>
          <a:ln w="66675" cmpd="sng"/>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b="1" dirty="0" smtClean="0">
                <a:solidFill>
                  <a:schemeClr val="tx1"/>
                </a:solidFill>
                <a:cs typeface="B Titr" pitchFamily="2" charset="-78"/>
              </a:rPr>
              <a:t>انواع فهرست بلند :</a:t>
            </a:r>
          </a:p>
          <a:p>
            <a:pPr algn="r"/>
            <a:r>
              <a:rPr lang="fa-IR" b="1" dirty="0" smtClean="0">
                <a:solidFill>
                  <a:schemeClr val="tx1"/>
                </a:solidFill>
                <a:cs typeface="B Nazanin" pitchFamily="2" charset="-78"/>
              </a:rPr>
              <a:t>1-فهرست سازمان </a:t>
            </a:r>
          </a:p>
          <a:p>
            <a:pPr algn="r"/>
            <a:r>
              <a:rPr lang="fa-IR" b="1" dirty="0" smtClean="0">
                <a:solidFill>
                  <a:schemeClr val="tx1"/>
                </a:solidFill>
                <a:cs typeface="B Nazanin" pitchFamily="2" charset="-78"/>
              </a:rPr>
              <a:t>2-فهرست دستگاه مرکزی </a:t>
            </a:r>
          </a:p>
          <a:p>
            <a:pPr algn="r"/>
            <a:r>
              <a:rPr lang="fa-IR" b="1" dirty="0" smtClean="0">
                <a:solidFill>
                  <a:schemeClr val="tx1"/>
                </a:solidFill>
                <a:cs typeface="B Nazanin" pitchFamily="2" charset="-78"/>
              </a:rPr>
              <a:t>3-فهرست سازمان حرفه ای </a:t>
            </a:r>
          </a:p>
          <a:p>
            <a:pPr algn="r"/>
            <a:r>
              <a:rPr lang="fa-IR" dirty="0" smtClean="0">
                <a:solidFill>
                  <a:schemeClr val="tx1"/>
                </a:solidFill>
              </a:rPr>
              <a:t> </a:t>
            </a:r>
            <a:endParaRPr lang="fa-IR" dirty="0">
              <a:solidFill>
                <a:schemeClr val="tx1"/>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58259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1400" b="0" i="0" u="none" strike="noStrike" kern="1200" cap="small" spc="0" normalizeH="0" baseline="0" noProof="0" dirty="0" smtClean="0">
                <a:ln>
                  <a:noFill/>
                </a:ln>
                <a:solidFill>
                  <a:schemeClr val="tx2"/>
                </a:solidFill>
                <a:effectLst/>
                <a:uLnTx/>
                <a:uFillTx/>
                <a:latin typeface="+mj-lt"/>
                <a:ea typeface="+mj-ea"/>
                <a:cs typeface="B Titr" pitchFamily="2" charset="-78"/>
              </a:rPr>
              <a:t>آيين نامه اجرايي بند ”الف“ماده (26)قانون برگزاري مناقصه ارزيابي كيفي مناقصه گران</a:t>
            </a:r>
            <a:endParaRPr kumimoji="0" lang="fa-IR" sz="1400" b="0" i="0" u="none" strike="noStrike" kern="1200" cap="small" spc="0" normalizeH="0" baseline="0" noProof="0" dirty="0">
              <a:ln>
                <a:noFill/>
              </a:ln>
              <a:solidFill>
                <a:schemeClr val="tx2"/>
              </a:solidFill>
              <a:effectLst/>
              <a:uLnTx/>
              <a:uFillTx/>
              <a:latin typeface="+mj-lt"/>
              <a:ea typeface="+mj-ea"/>
              <a:cs typeface="+mj-cs"/>
            </a:endParaRPr>
          </a:p>
        </p:txBody>
      </p:sp>
      <p:sp>
        <p:nvSpPr>
          <p:cNvPr id="12" name="Rectangle 11"/>
          <p:cNvSpPr/>
          <p:nvPr/>
        </p:nvSpPr>
        <p:spPr>
          <a:xfrm>
            <a:off x="1071538" y="1928802"/>
            <a:ext cx="7000924" cy="1857388"/>
          </a:xfrm>
          <a:prstGeom prst="rect">
            <a:avLst/>
          </a:prstGeom>
          <a:solidFill>
            <a:schemeClr val="bg2">
              <a:lumMod val="90000"/>
            </a:schemeClr>
          </a:solidFill>
          <a:scene3d>
            <a:camera prst="orthographicFront"/>
            <a:lightRig rig="threePt" dir="t"/>
          </a:scene3d>
          <a:sp3d>
            <a:bevelT w="120650" h="158750" prst="divot"/>
            <a:bevelB w="2286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b="1" dirty="0" smtClean="0">
                <a:solidFill>
                  <a:srgbClr val="800000"/>
                </a:solidFill>
                <a:cs typeface="B Titr" pitchFamily="2" charset="-78"/>
              </a:rPr>
              <a:t>تهيه فهرست بلند توسط دستگاه مركزي :</a:t>
            </a:r>
          </a:p>
          <a:p>
            <a:pPr algn="just" rtl="1"/>
            <a:r>
              <a:rPr lang="fa-IR" b="1" dirty="0" smtClean="0">
                <a:solidFill>
                  <a:schemeClr val="tx1"/>
                </a:solidFill>
                <a:cs typeface="B Nazanin" pitchFamily="2" charset="-78"/>
              </a:rPr>
              <a:t>برای رشته ها و زمینه های تخصصی نظیر تامین کالا ،پیمانکاری و بهره برداری تا زمانی که برای آن رشته ها  فهرست واجدان صلاحیت از سوی سازمان منتشر نشده باشد ،فهرست بلند از سوی دستگاه مرکزی یا به تشخیص وی توسط کمیته فنی بازرگانی دستگاه مرکزی تهیه و منتشر می شود</a:t>
            </a:r>
          </a:p>
          <a:p>
            <a:pPr algn="ctr" rtl="1"/>
            <a:r>
              <a:rPr lang="fa-IR" b="1" dirty="0" smtClean="0">
                <a:solidFill>
                  <a:srgbClr val="FF0000"/>
                </a:solidFill>
                <a:cs typeface="B Nazanin" pitchFamily="2" charset="-78"/>
              </a:rPr>
              <a:t>(بند ب ماده 3 آیین نامه)</a:t>
            </a:r>
          </a:p>
        </p:txBody>
      </p:sp>
      <p:sp>
        <p:nvSpPr>
          <p:cNvPr id="13" name="Rectangle 12"/>
          <p:cNvSpPr/>
          <p:nvPr/>
        </p:nvSpPr>
        <p:spPr>
          <a:xfrm>
            <a:off x="1071538" y="4143380"/>
            <a:ext cx="7000924" cy="1785950"/>
          </a:xfrm>
          <a:prstGeom prst="rect">
            <a:avLst/>
          </a:prstGeom>
          <a:solidFill>
            <a:srgbClr val="FEED88"/>
          </a:solidFill>
          <a:scene3d>
            <a:camera prst="orthographicFront"/>
            <a:lightRig rig="threePt" dir="t"/>
          </a:scene3d>
          <a:sp3d contourW="12700">
            <a:bevelT w="82550" h="82550"/>
            <a:bevelB w="152400" h="69850" prst="artDeco"/>
            <a:contourClr>
              <a:srgbClr val="C00000"/>
            </a:contourClr>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b="1" dirty="0" smtClean="0">
                <a:solidFill>
                  <a:srgbClr val="800000"/>
                </a:solidFill>
                <a:cs typeface="B Titr" pitchFamily="2" charset="-78"/>
              </a:rPr>
              <a:t>اعتبار فهرست بلند مناقصه گران :</a:t>
            </a:r>
          </a:p>
          <a:p>
            <a:pPr algn="just" rtl="1"/>
            <a:r>
              <a:rPr lang="fa-IR" b="1" dirty="0" smtClean="0">
                <a:solidFill>
                  <a:schemeClr val="tx1"/>
                </a:solidFill>
                <a:cs typeface="B Nazanin" pitchFamily="2" charset="-78"/>
              </a:rPr>
              <a:t>فهرست بلند مناقصه گران صلاحیت دار در صورت عدم انتشار فهرست جدید ،دو سال اعتبار دارد .</a:t>
            </a:r>
          </a:p>
          <a:p>
            <a:pPr algn="ctr" rtl="1"/>
            <a:r>
              <a:rPr lang="fa-IR" b="1" dirty="0" smtClean="0">
                <a:solidFill>
                  <a:srgbClr val="FF0000"/>
                </a:solidFill>
                <a:cs typeface="B Nazanin" pitchFamily="2" charset="-78"/>
              </a:rPr>
              <a:t>(بند ج ماده 3 آیین نامه)</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ox(i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58259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1400" b="0" i="0" u="none" strike="noStrike" kern="1200" cap="small" spc="0" normalizeH="0" baseline="0" noProof="0" dirty="0" smtClean="0">
                <a:ln>
                  <a:noFill/>
                </a:ln>
                <a:solidFill>
                  <a:schemeClr val="tx2"/>
                </a:solidFill>
                <a:effectLst/>
                <a:uLnTx/>
                <a:uFillTx/>
                <a:latin typeface="+mj-lt"/>
                <a:ea typeface="+mj-ea"/>
                <a:cs typeface="B Titr" pitchFamily="2" charset="-78"/>
              </a:rPr>
              <a:t>آيين نامه اجرايي بند ”الف“ماده (26)قانون برگزاري مناقصه ارزيابي كيفي مناقصه گران</a:t>
            </a:r>
            <a:endParaRPr kumimoji="0" lang="fa-IR" sz="1400" b="0" i="0" u="none" strike="noStrike" kern="1200" cap="small" spc="0" normalizeH="0" baseline="0" noProof="0" dirty="0">
              <a:ln>
                <a:noFill/>
              </a:ln>
              <a:solidFill>
                <a:schemeClr val="tx2"/>
              </a:solidFill>
              <a:effectLst/>
              <a:uLnTx/>
              <a:uFillTx/>
              <a:latin typeface="+mj-lt"/>
              <a:ea typeface="+mj-ea"/>
              <a:cs typeface="+mj-cs"/>
            </a:endParaRPr>
          </a:p>
        </p:txBody>
      </p:sp>
      <p:sp>
        <p:nvSpPr>
          <p:cNvPr id="12" name="Rectangle 11"/>
          <p:cNvSpPr/>
          <p:nvPr/>
        </p:nvSpPr>
        <p:spPr>
          <a:xfrm>
            <a:off x="1214414" y="1928802"/>
            <a:ext cx="7000924" cy="3857652"/>
          </a:xfrm>
          <a:prstGeom prst="rect">
            <a:avLst/>
          </a:prstGeom>
          <a:solidFill>
            <a:schemeClr val="accent1">
              <a:lumMod val="60000"/>
              <a:lumOff val="40000"/>
            </a:schemeClr>
          </a:solidFill>
          <a:scene3d>
            <a:camera prst="orthographicFront"/>
            <a:lightRig rig="threePt" dir="t"/>
          </a:scene3d>
          <a:sp3d extrusionH="139700" contourW="76200">
            <a:bevelT w="285750" h="50800" prst="softRound"/>
            <a:extrusionClr>
              <a:schemeClr val="tx1"/>
            </a:extrusionClr>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b="1" dirty="0" smtClean="0">
                <a:solidFill>
                  <a:srgbClr val="800000"/>
                </a:solidFill>
                <a:cs typeface="B Titr" pitchFamily="2" charset="-78"/>
              </a:rPr>
              <a:t>مراحل تهیه فهرست بلند توسط دستگاه مرکزی:</a:t>
            </a:r>
            <a:r>
              <a:rPr lang="fa-IR" b="1" dirty="0" smtClean="0">
                <a:solidFill>
                  <a:srgbClr val="800000"/>
                </a:solidFill>
                <a:cs typeface="B Nazanin" pitchFamily="2" charset="-78"/>
              </a:rPr>
              <a:t>(ماده 4 آیین نامه)</a:t>
            </a:r>
          </a:p>
          <a:p>
            <a:pPr algn="just" rtl="1"/>
            <a:endParaRPr lang="fa-IR" b="1" dirty="0" smtClean="0">
              <a:solidFill>
                <a:schemeClr val="tx1"/>
              </a:solidFill>
              <a:cs typeface="B Titr" pitchFamily="2" charset="-78"/>
            </a:endParaRPr>
          </a:p>
          <a:p>
            <a:pPr algn="just" rtl="1"/>
            <a:endParaRPr lang="fa-IR" b="1" dirty="0" smtClean="0">
              <a:solidFill>
                <a:schemeClr val="tx1"/>
              </a:solidFill>
              <a:cs typeface="B Titr" pitchFamily="2" charset="-78"/>
            </a:endParaRPr>
          </a:p>
          <a:p>
            <a:pPr algn="just" rtl="1"/>
            <a:endParaRPr lang="fa-IR" b="1" dirty="0" smtClean="0">
              <a:solidFill>
                <a:schemeClr val="tx1"/>
              </a:solidFill>
              <a:cs typeface="B Titr" pitchFamily="2" charset="-78"/>
            </a:endParaRPr>
          </a:p>
          <a:p>
            <a:pPr algn="just" rtl="1"/>
            <a:r>
              <a:rPr lang="fa-IR" b="1" dirty="0" smtClean="0">
                <a:solidFill>
                  <a:schemeClr val="tx1"/>
                </a:solidFill>
                <a:cs typeface="B Nazanin" pitchFamily="2" charset="-78"/>
              </a:rPr>
              <a:t>1-تعیین اعضاء کمیته فنی بازرگانی دستگاه مرکزی </a:t>
            </a:r>
          </a:p>
          <a:p>
            <a:pPr algn="just" rtl="1"/>
            <a:r>
              <a:rPr lang="fa-IR" b="1" dirty="0" smtClean="0">
                <a:solidFill>
                  <a:schemeClr val="tx1"/>
                </a:solidFill>
                <a:cs typeface="B Nazanin" pitchFamily="2" charset="-78"/>
              </a:rPr>
              <a:t>2-انتشار آگهی ارزیابی صلاحیت </a:t>
            </a:r>
          </a:p>
          <a:p>
            <a:pPr algn="just" rtl="1"/>
            <a:r>
              <a:rPr lang="fa-IR" b="1" dirty="0" smtClean="0">
                <a:solidFill>
                  <a:schemeClr val="tx1"/>
                </a:solidFill>
                <a:cs typeface="B Nazanin" pitchFamily="2" charset="-78"/>
              </a:rPr>
              <a:t>3-تحویل اسناد ارزیابی صلاحیت به متقاضیان و دریافت پاسخ از آنها</a:t>
            </a:r>
          </a:p>
          <a:p>
            <a:pPr algn="just" rtl="1"/>
            <a:r>
              <a:rPr lang="fa-IR" b="1" dirty="0" smtClean="0">
                <a:solidFill>
                  <a:schemeClr val="tx1"/>
                </a:solidFill>
                <a:cs typeface="B Nazanin" pitchFamily="2" charset="-78"/>
              </a:rPr>
              <a:t>4-ارزیابی صلاحیت متقاضیان و تعیین  امتیاز ارزیابی</a:t>
            </a:r>
          </a:p>
          <a:p>
            <a:pPr algn="just" rtl="1"/>
            <a:r>
              <a:rPr lang="fa-IR" b="1" dirty="0" smtClean="0">
                <a:solidFill>
                  <a:schemeClr val="tx1"/>
                </a:solidFill>
                <a:cs typeface="B Nazanin" pitchFamily="2" charset="-78"/>
              </a:rPr>
              <a:t>5 انتشار فهرست بلند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ox(in)">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58259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1400" b="0" i="0" u="none" strike="noStrike" kern="1200" cap="small" spc="0" normalizeH="0" baseline="0" noProof="0" dirty="0" smtClean="0">
                <a:ln>
                  <a:noFill/>
                </a:ln>
                <a:solidFill>
                  <a:schemeClr val="tx2"/>
                </a:solidFill>
                <a:effectLst/>
                <a:uLnTx/>
                <a:uFillTx/>
                <a:latin typeface="+mj-lt"/>
                <a:ea typeface="+mj-ea"/>
                <a:cs typeface="B Titr" pitchFamily="2" charset="-78"/>
              </a:rPr>
              <a:t>آيين نامه اجرايي بند ”الف“ماده (26)قانون برگزاري مناقصه ارزيابي كيفي مناقصه گران</a:t>
            </a:r>
            <a:endParaRPr kumimoji="0" lang="fa-IR" sz="1400" b="0" i="0" u="none" strike="noStrike" kern="1200" cap="small" spc="0" normalizeH="0" baseline="0" noProof="0" dirty="0">
              <a:ln>
                <a:noFill/>
              </a:ln>
              <a:solidFill>
                <a:schemeClr val="tx2"/>
              </a:solidFill>
              <a:effectLst/>
              <a:uLnTx/>
              <a:uFillTx/>
              <a:latin typeface="+mj-lt"/>
              <a:ea typeface="+mj-ea"/>
              <a:cs typeface="+mj-cs"/>
            </a:endParaRPr>
          </a:p>
        </p:txBody>
      </p:sp>
      <p:sp>
        <p:nvSpPr>
          <p:cNvPr id="6" name="Left-Right Arrow Callout 5"/>
          <p:cNvSpPr/>
          <p:nvPr/>
        </p:nvSpPr>
        <p:spPr>
          <a:xfrm>
            <a:off x="3571868" y="1857364"/>
            <a:ext cx="2000264" cy="3714776"/>
          </a:xfrm>
          <a:prstGeom prst="leftRightArrowCallout">
            <a:avLst/>
          </a:prstGeom>
        </p:spPr>
        <p:style>
          <a:lnRef idx="2">
            <a:schemeClr val="accent1">
              <a:shade val="50000"/>
            </a:schemeClr>
          </a:lnRef>
          <a:fillRef idx="1">
            <a:schemeClr val="accent1"/>
          </a:fillRef>
          <a:effectRef idx="0">
            <a:schemeClr val="accent1"/>
          </a:effectRef>
          <a:fontRef idx="minor">
            <a:schemeClr val="lt1"/>
          </a:fontRef>
        </p:style>
        <p:txBody>
          <a:bodyPr vert="vert" rtlCol="1" anchor="ctr"/>
          <a:lstStyle/>
          <a:p>
            <a:pPr algn="ctr"/>
            <a:r>
              <a:rPr lang="fa-IR" sz="2400" dirty="0" smtClean="0">
                <a:cs typeface="B Titr" pitchFamily="2" charset="-78"/>
              </a:rPr>
              <a:t>معیارهای ارزیابی صلاحیت</a:t>
            </a:r>
          </a:p>
          <a:p>
            <a:pPr algn="ctr"/>
            <a:r>
              <a:rPr lang="fa-IR" sz="2400" dirty="0" smtClean="0">
                <a:cs typeface="B Titr" pitchFamily="2" charset="-78"/>
              </a:rPr>
              <a:t>(ماده 7 آیین نامه)</a:t>
            </a:r>
            <a:endParaRPr lang="fa-IR" sz="2400" dirty="0">
              <a:cs typeface="B Titr" pitchFamily="2" charset="-78"/>
            </a:endParaRPr>
          </a:p>
        </p:txBody>
      </p:sp>
      <p:sp>
        <p:nvSpPr>
          <p:cNvPr id="9" name="Folded Corner 8"/>
          <p:cNvSpPr/>
          <p:nvPr/>
        </p:nvSpPr>
        <p:spPr>
          <a:xfrm>
            <a:off x="5572132" y="1857364"/>
            <a:ext cx="3071834" cy="3643338"/>
          </a:xfrm>
          <a:prstGeom prst="foldedCorner">
            <a:avLst>
              <a:gd name="adj" fmla="val 13603"/>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dirty="0" smtClean="0">
                <a:solidFill>
                  <a:schemeClr val="tx1"/>
                </a:solidFill>
                <a:cs typeface="B Titr" pitchFamily="2" charset="-78"/>
              </a:rPr>
              <a:t>تامین کنندگان</a:t>
            </a:r>
          </a:p>
          <a:p>
            <a:pPr algn="just" rtl="1"/>
            <a:endParaRPr lang="fa-IR" dirty="0" smtClean="0">
              <a:solidFill>
                <a:schemeClr val="tx1"/>
              </a:solidFill>
              <a:cs typeface="B Titr" pitchFamily="2" charset="-78"/>
            </a:endParaRPr>
          </a:p>
          <a:p>
            <a:pPr algn="just" rtl="1"/>
            <a:endParaRPr lang="fa-IR" dirty="0" smtClean="0">
              <a:solidFill>
                <a:schemeClr val="tx1"/>
              </a:solidFill>
              <a:cs typeface="B Titr" pitchFamily="2" charset="-78"/>
            </a:endParaRPr>
          </a:p>
          <a:p>
            <a:pPr algn="just" rtl="1"/>
            <a:r>
              <a:rPr lang="fa-IR" dirty="0" smtClean="0">
                <a:solidFill>
                  <a:schemeClr val="tx1"/>
                </a:solidFill>
                <a:cs typeface="B Nazanin" pitchFamily="2" charset="-78"/>
              </a:rPr>
              <a:t>1</a:t>
            </a:r>
            <a:r>
              <a:rPr lang="fa-IR" b="1" dirty="0" smtClean="0">
                <a:solidFill>
                  <a:schemeClr val="tx1"/>
                </a:solidFill>
                <a:cs typeface="B Nazanin" pitchFamily="2" charset="-78"/>
              </a:rPr>
              <a:t>-توان مالی </a:t>
            </a:r>
          </a:p>
          <a:p>
            <a:pPr algn="just" rtl="1"/>
            <a:r>
              <a:rPr lang="fa-IR" b="1" dirty="0" smtClean="0">
                <a:solidFill>
                  <a:schemeClr val="tx1"/>
                </a:solidFill>
                <a:cs typeface="B Nazanin" pitchFamily="2" charset="-78"/>
              </a:rPr>
              <a:t>2 ارزیابی مشتریان قبلی</a:t>
            </a:r>
          </a:p>
          <a:p>
            <a:pPr algn="just" rtl="1"/>
            <a:r>
              <a:rPr lang="fa-IR" b="1" dirty="0" smtClean="0">
                <a:solidFill>
                  <a:schemeClr val="tx1"/>
                </a:solidFill>
                <a:cs typeface="B Nazanin" pitchFamily="2" charset="-78"/>
              </a:rPr>
              <a:t>3-استاندارد تولید </a:t>
            </a:r>
          </a:p>
          <a:p>
            <a:pPr algn="just" rtl="1"/>
            <a:r>
              <a:rPr lang="fa-IR" b="1" dirty="0" smtClean="0">
                <a:solidFill>
                  <a:schemeClr val="tx1"/>
                </a:solidFill>
                <a:cs typeface="B Nazanin" pitchFamily="2" charset="-78"/>
              </a:rPr>
              <a:t>4-نظام کیفیت و نحوه تضمین محصولات</a:t>
            </a:r>
          </a:p>
          <a:p>
            <a:pPr algn="just" rtl="1"/>
            <a:r>
              <a:rPr lang="fa-IR" b="1" dirty="0" smtClean="0">
                <a:solidFill>
                  <a:schemeClr val="tx1"/>
                </a:solidFill>
                <a:cs typeface="B Nazanin" pitchFamily="2" charset="-78"/>
              </a:rPr>
              <a:t>5-ظرفیت تولید</a:t>
            </a:r>
          </a:p>
          <a:p>
            <a:pPr algn="just" rtl="1"/>
            <a:r>
              <a:rPr lang="fa-IR" b="1" dirty="0" smtClean="0">
                <a:solidFill>
                  <a:schemeClr val="tx1"/>
                </a:solidFill>
                <a:cs typeface="B Nazanin" pitchFamily="2" charset="-78"/>
              </a:rPr>
              <a:t>6-کیفیت قطعات مصرفی </a:t>
            </a:r>
            <a:endParaRPr lang="fa-IR" b="1" dirty="0">
              <a:solidFill>
                <a:schemeClr val="tx1"/>
              </a:solidFill>
              <a:cs typeface="B Nazanin" pitchFamily="2" charset="-78"/>
            </a:endParaRPr>
          </a:p>
        </p:txBody>
      </p:sp>
      <p:sp>
        <p:nvSpPr>
          <p:cNvPr id="11" name="Folded Corner 10"/>
          <p:cNvSpPr/>
          <p:nvPr/>
        </p:nvSpPr>
        <p:spPr>
          <a:xfrm rot="5400000">
            <a:off x="107125" y="2035959"/>
            <a:ext cx="3643338" cy="3286148"/>
          </a:xfrm>
          <a:prstGeom prst="foldedCorner">
            <a:avLst>
              <a:gd name="adj" fmla="val 13721"/>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fa-IR" sz="1600" dirty="0" smtClean="0">
                <a:solidFill>
                  <a:schemeClr val="tx1"/>
                </a:solidFill>
                <a:cs typeface="B Titr" pitchFamily="2" charset="-78"/>
              </a:rPr>
              <a:t>امور پیمانکاری ،بهره برداری و </a:t>
            </a:r>
            <a:endParaRPr lang="en-US" sz="1600" dirty="0" smtClean="0">
              <a:solidFill>
                <a:schemeClr val="tx1"/>
              </a:solidFill>
              <a:cs typeface="B Titr" pitchFamily="2" charset="-78"/>
            </a:endParaRPr>
          </a:p>
          <a:p>
            <a:pPr algn="ctr"/>
            <a:r>
              <a:rPr lang="fa-IR" sz="1600" dirty="0" smtClean="0">
                <a:solidFill>
                  <a:schemeClr val="tx1"/>
                </a:solidFill>
                <a:cs typeface="B Titr" pitchFamily="2" charset="-78"/>
              </a:rPr>
              <a:t>نگهداری</a:t>
            </a:r>
          </a:p>
          <a:p>
            <a:pPr algn="r"/>
            <a:endParaRPr lang="fa-IR" sz="1600" dirty="0" smtClean="0">
              <a:solidFill>
                <a:schemeClr val="tx1"/>
              </a:solidFill>
              <a:cs typeface="B Titr" pitchFamily="2" charset="-78"/>
            </a:endParaRPr>
          </a:p>
          <a:p>
            <a:pPr algn="r"/>
            <a:endParaRPr lang="fa-IR" sz="1600" dirty="0" smtClean="0">
              <a:solidFill>
                <a:schemeClr val="tx1"/>
              </a:solidFill>
              <a:cs typeface="B Titr" pitchFamily="2" charset="-78"/>
            </a:endParaRPr>
          </a:p>
          <a:p>
            <a:pPr algn="r"/>
            <a:endParaRPr lang="fa-IR" sz="1600" dirty="0" smtClean="0">
              <a:solidFill>
                <a:schemeClr val="tx1"/>
              </a:solidFill>
              <a:cs typeface="B Titr" pitchFamily="2" charset="-78"/>
            </a:endParaRPr>
          </a:p>
          <a:p>
            <a:pPr algn="r"/>
            <a:r>
              <a:rPr lang="fa-IR" b="1" dirty="0" smtClean="0">
                <a:solidFill>
                  <a:schemeClr val="tx1"/>
                </a:solidFill>
                <a:cs typeface="B Nazanin" pitchFamily="2" charset="-78"/>
              </a:rPr>
              <a:t>1-تجربه(سابقه اجرایی)</a:t>
            </a:r>
          </a:p>
          <a:p>
            <a:pPr algn="r"/>
            <a:r>
              <a:rPr lang="fa-IR" b="1" dirty="0" smtClean="0">
                <a:solidFill>
                  <a:schemeClr val="tx1"/>
                </a:solidFill>
                <a:cs typeface="B Nazanin" pitchFamily="2" charset="-78"/>
              </a:rPr>
              <a:t>2-حسن سابقه در کارهای قبلی</a:t>
            </a:r>
          </a:p>
          <a:p>
            <a:pPr algn="r"/>
            <a:r>
              <a:rPr lang="fa-IR" b="1" dirty="0" smtClean="0">
                <a:solidFill>
                  <a:schemeClr val="tx1"/>
                </a:solidFill>
                <a:cs typeface="B Nazanin" pitchFamily="2" charset="-78"/>
              </a:rPr>
              <a:t>3-توان تجهیزاتی</a:t>
            </a:r>
          </a:p>
          <a:p>
            <a:pPr algn="r"/>
            <a:r>
              <a:rPr lang="fa-IR" b="1" dirty="0" smtClean="0">
                <a:solidFill>
                  <a:schemeClr val="tx1"/>
                </a:solidFill>
                <a:cs typeface="B Nazanin" pitchFamily="2" charset="-78"/>
              </a:rPr>
              <a:t>4-توان فنی و برنامه ریزی </a:t>
            </a:r>
          </a:p>
          <a:p>
            <a:pPr algn="r"/>
            <a:r>
              <a:rPr lang="fa-IR" b="1" dirty="0" smtClean="0">
                <a:solidFill>
                  <a:schemeClr val="tx1"/>
                </a:solidFill>
                <a:cs typeface="B Nazanin" pitchFamily="2" charset="-78"/>
              </a:rPr>
              <a:t>5-دانش فنی</a:t>
            </a:r>
          </a:p>
          <a:p>
            <a:pPr algn="r"/>
            <a:r>
              <a:rPr lang="fa-IR" b="1" dirty="0" smtClean="0">
                <a:solidFill>
                  <a:schemeClr val="tx1"/>
                </a:solidFill>
                <a:cs typeface="B Nazanin" pitchFamily="2" charset="-78"/>
              </a:rPr>
              <a:t>6-تجربه در تامین کالا</a:t>
            </a:r>
          </a:p>
          <a:p>
            <a:pPr algn="r"/>
            <a:r>
              <a:rPr lang="fa-IR" b="1" dirty="0" smtClean="0">
                <a:solidFill>
                  <a:schemeClr val="tx1"/>
                </a:solidFill>
                <a:cs typeface="B Nazanin" pitchFamily="2" charset="-78"/>
              </a:rPr>
              <a:t>7-کیفیت نیروی انسانی</a:t>
            </a:r>
            <a:r>
              <a:rPr lang="fa-IR" sz="1600" b="1" dirty="0" smtClean="0">
                <a:solidFill>
                  <a:schemeClr val="tx1"/>
                </a:solidFill>
                <a:cs typeface="B Nazanin"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amond(in)">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9"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457200" y="274638"/>
            <a:ext cx="7467600" cy="582594"/>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1400" b="0" i="0" u="none" strike="noStrike" kern="1200" cap="small" spc="0" normalizeH="0" baseline="0" noProof="0" dirty="0" smtClean="0">
                <a:ln>
                  <a:noFill/>
                </a:ln>
                <a:solidFill>
                  <a:schemeClr val="tx2"/>
                </a:solidFill>
                <a:effectLst/>
                <a:uLnTx/>
                <a:uFillTx/>
                <a:latin typeface="+mj-lt"/>
                <a:ea typeface="+mj-ea"/>
                <a:cs typeface="B Titr" pitchFamily="2" charset="-78"/>
              </a:rPr>
              <a:t>آيين نامه اجرايي بند ”الف“ماده (26)قانون برگزاري مناقصه ارزيابي كيفي مناقصه گران</a:t>
            </a:r>
            <a:endParaRPr kumimoji="0" lang="fa-IR" sz="1400" b="0" i="0" u="none" strike="noStrike" kern="1200" cap="small" spc="0" normalizeH="0" baseline="0" noProof="0" dirty="0">
              <a:ln>
                <a:noFill/>
              </a:ln>
              <a:solidFill>
                <a:schemeClr val="tx2"/>
              </a:solidFill>
              <a:effectLst/>
              <a:uLnTx/>
              <a:uFillTx/>
              <a:latin typeface="+mj-lt"/>
              <a:ea typeface="+mj-ea"/>
              <a:cs typeface="+mj-cs"/>
            </a:endParaRPr>
          </a:p>
        </p:txBody>
      </p:sp>
      <p:sp>
        <p:nvSpPr>
          <p:cNvPr id="12" name="Rectangle 11"/>
          <p:cNvSpPr/>
          <p:nvPr/>
        </p:nvSpPr>
        <p:spPr>
          <a:xfrm>
            <a:off x="928662" y="1500174"/>
            <a:ext cx="7000924" cy="1500198"/>
          </a:xfrm>
          <a:prstGeom prst="rect">
            <a:avLst/>
          </a:prstGeom>
          <a:solidFill>
            <a:srgbClr val="E7DD9F"/>
          </a:solidFill>
          <a:effectLst>
            <a:outerShdw blurRad="50800" dist="88900" dir="5400000" algn="ctr" rotWithShape="0">
              <a:srgbClr val="000000">
                <a:alpha val="5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b="1" dirty="0" smtClean="0">
                <a:solidFill>
                  <a:schemeClr val="tx1"/>
                </a:solidFill>
                <a:cs typeface="B Nazanin" pitchFamily="2" charset="-78"/>
              </a:rPr>
              <a:t>تعیین وزن معیارهای صلاحیت ،روش محاسبه و نصاب امتیازها ،طبق</a:t>
            </a:r>
            <a:r>
              <a:rPr lang="fa-IR" b="1" u="sng" dirty="0" smtClean="0">
                <a:solidFill>
                  <a:srgbClr val="FF0000"/>
                </a:solidFill>
                <a:cs typeface="B Nazanin" pitchFamily="2" charset="-78"/>
              </a:rPr>
              <a:t> فصل سوم آیین نامه </a:t>
            </a:r>
            <a:r>
              <a:rPr lang="fa-IR" b="1" dirty="0" smtClean="0">
                <a:solidFill>
                  <a:schemeClr val="tx1"/>
                </a:solidFill>
                <a:cs typeface="B Nazanin" pitchFamily="2" charset="-78"/>
              </a:rPr>
              <a:t>ارزیابی کیفی مناقصه گران بر عهده کمیته فنی بازرگانی دستگاه مرکزی است (تبصره بند ب ماده7 آیین نامه )</a:t>
            </a:r>
          </a:p>
        </p:txBody>
      </p:sp>
      <p:sp>
        <p:nvSpPr>
          <p:cNvPr id="13" name="Rectangle 12"/>
          <p:cNvSpPr/>
          <p:nvPr/>
        </p:nvSpPr>
        <p:spPr>
          <a:xfrm>
            <a:off x="928662" y="3214686"/>
            <a:ext cx="7000924" cy="1428760"/>
          </a:xfrm>
          <a:prstGeom prst="rect">
            <a:avLst/>
          </a:prstGeom>
          <a:solidFill>
            <a:srgbClr val="E7DD9F"/>
          </a:solidFill>
          <a:effectLst>
            <a:outerShdw blurRad="50800" dist="88900" dir="5400000" algn="ctr" rotWithShape="0">
              <a:srgbClr val="000000">
                <a:alpha val="6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b="1" dirty="0" smtClean="0">
                <a:solidFill>
                  <a:schemeClr val="tx1"/>
                </a:solidFill>
                <a:cs typeface="B Nazanin" pitchFamily="2" charset="-78"/>
              </a:rPr>
              <a:t>در صورتی که فهرست بلند را مرجعی به جز سازمان </a:t>
            </a:r>
            <a:r>
              <a:rPr lang="fa-IR" b="1" u="sng" dirty="0" smtClean="0">
                <a:solidFill>
                  <a:srgbClr val="FF0000"/>
                </a:solidFill>
                <a:cs typeface="B Nazanin" pitchFamily="2" charset="-78"/>
              </a:rPr>
              <a:t>(دستگاه مرکزی و سازمان حرفه ای )</a:t>
            </a:r>
            <a:r>
              <a:rPr lang="fa-IR" b="1" dirty="0" smtClean="0">
                <a:solidFill>
                  <a:schemeClr val="tx1"/>
                </a:solidFill>
                <a:cs typeface="B Nazanin" pitchFamily="2" charset="-78"/>
              </a:rPr>
              <a:t>تهیه کرده باشد فهرست تهیه شده همان فهرست کوتاه تلقی شده و نیاز ی به ارزیابی مجدد نمی باشد .</a:t>
            </a:r>
          </a:p>
        </p:txBody>
      </p:sp>
      <p:sp>
        <p:nvSpPr>
          <p:cNvPr id="6" name="Rectangle 5"/>
          <p:cNvSpPr/>
          <p:nvPr/>
        </p:nvSpPr>
        <p:spPr>
          <a:xfrm>
            <a:off x="928662" y="4929198"/>
            <a:ext cx="7000924" cy="1428760"/>
          </a:xfrm>
          <a:prstGeom prst="rect">
            <a:avLst/>
          </a:prstGeom>
          <a:solidFill>
            <a:srgbClr val="E7DD9F"/>
          </a:solidFill>
          <a:effectLst>
            <a:outerShdw blurRad="50800" dist="1651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b="1" dirty="0" smtClean="0">
                <a:solidFill>
                  <a:schemeClr val="tx1"/>
                </a:solidFill>
                <a:cs typeface="B Nazanin" pitchFamily="2" charset="-78"/>
              </a:rPr>
              <a:t>در صورتی که از فهرست بلند سازمان استفاده شود به منظور تهیه فهرست کوتاه باید از آیین نامه ارزیابی کیفی مناقصه گران (آیین نامه بند ج ماده 12 قانون استفاده شود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ox(i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3"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4480" y="1214422"/>
            <a:ext cx="6672266" cy="2714644"/>
          </a:xfrm>
        </p:spPr>
        <p:txBody>
          <a:bodyPr>
            <a:normAutofit fontScale="90000"/>
          </a:bodyPr>
          <a:lstStyle/>
          <a:p>
            <a:pPr algn="ctr" rtl="1">
              <a:lnSpc>
                <a:spcPct val="200000"/>
              </a:lnSpc>
            </a:pPr>
            <a:r>
              <a:rPr lang="fa-IR" sz="3200" dirty="0" smtClean="0">
                <a:cs typeface="B Titr" pitchFamily="2" charset="-78"/>
              </a:rPr>
              <a:t>معيار هاي ارزيابي كيفي </a:t>
            </a:r>
            <a:br>
              <a:rPr lang="fa-IR" sz="3200" dirty="0" smtClean="0">
                <a:cs typeface="B Titr" pitchFamily="2" charset="-78"/>
              </a:rPr>
            </a:br>
            <a:r>
              <a:rPr lang="fa-IR" sz="3200" dirty="0" smtClean="0">
                <a:cs typeface="B Titr" pitchFamily="2" charset="-78"/>
              </a:rPr>
              <a:t>آيين نامه اجرايي بند ”ج“ماده (12)قانون برگزاري مناقصه ارزيابي كيفي مناقصه گران</a:t>
            </a:r>
            <a:endParaRPr lang="en-US" dirty="0">
              <a:cs typeface="B Titr"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00200"/>
            <a:ext cx="7400948" cy="4873752"/>
          </a:xfrm>
          <a:solidFill>
            <a:schemeClr val="accent1">
              <a:lumMod val="20000"/>
              <a:lumOff val="80000"/>
            </a:schemeClr>
          </a:solidFill>
          <a:effectLst>
            <a:glow rad="228600">
              <a:schemeClr val="accent1">
                <a:satMod val="175000"/>
                <a:alpha val="40000"/>
              </a:schemeClr>
            </a:glow>
          </a:effectLst>
        </p:spPr>
        <p:txBody>
          <a:bodyPr/>
          <a:lstStyle/>
          <a:p>
            <a:pPr algn="r" rtl="1">
              <a:buNone/>
            </a:pPr>
            <a:r>
              <a:rPr lang="ar-DZ" dirty="0" smtClean="0">
                <a:cs typeface="B Titr" pitchFamily="2" charset="-78"/>
              </a:rPr>
              <a:t>ماده 1ـ هدف</a:t>
            </a:r>
            <a:endParaRPr lang="fa-IR" dirty="0" smtClean="0">
              <a:cs typeface="B Titr" pitchFamily="2" charset="-78"/>
            </a:endParaRPr>
          </a:p>
          <a:p>
            <a:pPr algn="r" rtl="1">
              <a:buNone/>
            </a:pPr>
            <a:endParaRPr lang="fa-IR" dirty="0" smtClean="0">
              <a:cs typeface="B Titr" pitchFamily="2" charset="-78"/>
            </a:endParaRPr>
          </a:p>
          <a:p>
            <a:pPr algn="r" rtl="1">
              <a:lnSpc>
                <a:spcPct val="150000"/>
              </a:lnSpc>
              <a:buNone/>
            </a:pPr>
            <a:r>
              <a:rPr lang="ar-DZ" dirty="0" smtClean="0">
                <a:cs typeface="B Titr" pitchFamily="2" charset="-78"/>
              </a:rPr>
              <a:t> 1ـ افزايش كارايي مناقصات. </a:t>
            </a:r>
          </a:p>
          <a:p>
            <a:pPr algn="r" rtl="1">
              <a:lnSpc>
                <a:spcPct val="150000"/>
              </a:lnSpc>
              <a:buNone/>
            </a:pPr>
            <a:r>
              <a:rPr lang="ar-DZ" dirty="0" smtClean="0">
                <a:cs typeface="B Titr" pitchFamily="2" charset="-78"/>
              </a:rPr>
              <a:t>2ـ تضمين كيفيت خدمات و كالاها. </a:t>
            </a:r>
          </a:p>
          <a:p>
            <a:pPr algn="r" rtl="1">
              <a:lnSpc>
                <a:spcPct val="150000"/>
              </a:lnSpc>
              <a:buNone/>
            </a:pPr>
            <a:r>
              <a:rPr lang="ar-DZ" dirty="0" smtClean="0">
                <a:cs typeface="B Titr" pitchFamily="2" charset="-78"/>
              </a:rPr>
              <a:t>3ـ به كارگيري مناقصه‌گران توانمند و با سابقه. </a:t>
            </a:r>
          </a:p>
          <a:p>
            <a:pPr algn="r" rtl="1">
              <a:lnSpc>
                <a:spcPct val="150000"/>
              </a:lnSpc>
              <a:buNone/>
            </a:pPr>
            <a:r>
              <a:rPr lang="ar-DZ" dirty="0" smtClean="0">
                <a:cs typeface="B Titr" pitchFamily="2" charset="-78"/>
              </a:rPr>
              <a:t>4ـ ايجاد محيط رقابت كيفي براي توسعه فعاليتهاي اقتصادي.</a:t>
            </a:r>
          </a:p>
          <a:p>
            <a:pPr algn="r" rtl="1">
              <a:buNone/>
            </a:pPr>
            <a:endParaRPr lang="ar-DZ" dirty="0" smtClean="0">
              <a:cs typeface="B Titr" pitchFamily="2" charset="-78"/>
            </a:endParaRPr>
          </a:p>
          <a:p>
            <a:pPr algn="r" rtl="1">
              <a:buNone/>
            </a:pPr>
            <a:endParaRPr lang="en-US" dirty="0">
              <a:cs typeface="B Titr" pitchFamily="2" charset="-78"/>
            </a:endParaRP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ox(in)">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ox(i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effectLst>
            <a:glow rad="228600">
              <a:schemeClr val="accent1">
                <a:satMod val="175000"/>
                <a:alpha val="40000"/>
              </a:schemeClr>
            </a:glow>
          </a:effectLst>
        </p:spPr>
        <p:txBody>
          <a:bodyPr>
            <a:normAutofit/>
          </a:bodyPr>
          <a:lstStyle/>
          <a:p>
            <a:pPr algn="r" rtl="1">
              <a:lnSpc>
                <a:spcPct val="200000"/>
              </a:lnSpc>
              <a:buNone/>
            </a:pPr>
            <a:r>
              <a:rPr lang="fa-IR" sz="2000" dirty="0" smtClean="0">
                <a:cs typeface="B Titr" pitchFamily="2" charset="-78"/>
              </a:rPr>
              <a:t> ب:</a:t>
            </a:r>
            <a:r>
              <a:rPr lang="ar-DZ" sz="2000" dirty="0" smtClean="0">
                <a:cs typeface="B Titr" pitchFamily="2" charset="-78"/>
              </a:rPr>
              <a:t> </a:t>
            </a:r>
            <a:r>
              <a:rPr lang="fa-IR" sz="2000" dirty="0" smtClean="0">
                <a:cs typeface="B Titr" pitchFamily="2" charset="-78"/>
              </a:rPr>
              <a:t>كاربرد</a:t>
            </a:r>
          </a:p>
          <a:p>
            <a:pPr algn="just" rtl="1">
              <a:lnSpc>
                <a:spcPct val="200000"/>
              </a:lnSpc>
              <a:buNone/>
            </a:pPr>
            <a:r>
              <a:rPr lang="fa-IR" sz="2000" dirty="0" smtClean="0">
                <a:cs typeface="B Titr" pitchFamily="2" charset="-78"/>
              </a:rPr>
              <a:t>    </a:t>
            </a:r>
            <a:r>
              <a:rPr lang="ar-DZ" sz="2000" dirty="0" smtClean="0">
                <a:cs typeface="B Titr" pitchFamily="2" charset="-78"/>
              </a:rPr>
              <a:t>تمام دستگاههاي مناقصه‌گزار موضوع بند « ب» ماده (1) قانون بايد در ارزيابي كيفي مناقصه‌گران مربوط به موارد زير، مقررات اين آيين‌نامه را رعايت كنند: </a:t>
            </a:r>
          </a:p>
          <a:p>
            <a:pPr algn="just" rtl="1">
              <a:lnSpc>
                <a:spcPct val="200000"/>
              </a:lnSpc>
              <a:buNone/>
            </a:pPr>
            <a:r>
              <a:rPr lang="fa-IR" sz="2000" dirty="0" smtClean="0">
                <a:cs typeface="B Titr" pitchFamily="2" charset="-78"/>
              </a:rPr>
              <a:t>   </a:t>
            </a:r>
            <a:r>
              <a:rPr lang="ar-DZ" sz="2000" dirty="0" smtClean="0">
                <a:cs typeface="B Titr" pitchFamily="2" charset="-78"/>
              </a:rPr>
              <a:t>1ـ انواع كارهاي پيمانكاري. </a:t>
            </a:r>
          </a:p>
          <a:p>
            <a:pPr algn="just" rtl="1">
              <a:lnSpc>
                <a:spcPct val="200000"/>
              </a:lnSpc>
              <a:buNone/>
            </a:pPr>
            <a:r>
              <a:rPr lang="fa-IR" sz="2000" dirty="0" smtClean="0">
                <a:cs typeface="B Titr" pitchFamily="2" charset="-78"/>
              </a:rPr>
              <a:t>    </a:t>
            </a:r>
            <a:r>
              <a:rPr lang="ar-DZ" sz="2000" dirty="0" smtClean="0">
                <a:cs typeface="B Titr" pitchFamily="2" charset="-78"/>
              </a:rPr>
              <a:t>2ـ تأمين كالا. </a:t>
            </a: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ox(in)">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ox(i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ox(in)">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ox(in)">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ox(in)">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effectLst>
            <a:glow rad="228600">
              <a:schemeClr val="accent1">
                <a:satMod val="175000"/>
                <a:alpha val="40000"/>
              </a:schemeClr>
            </a:glow>
          </a:effectLst>
        </p:spPr>
        <p:txBody>
          <a:bodyPr>
            <a:normAutofit/>
          </a:bodyPr>
          <a:lstStyle/>
          <a:p>
            <a:pPr algn="r" rtl="1">
              <a:lnSpc>
                <a:spcPct val="200000"/>
              </a:lnSpc>
              <a:buNone/>
            </a:pPr>
            <a:r>
              <a:rPr lang="fa-IR" sz="2000" dirty="0" smtClean="0">
                <a:cs typeface="B Titr" pitchFamily="2" charset="-78"/>
              </a:rPr>
              <a:t> ماده 3: فرآيند ارزيابي كيفي مناقصه گران :</a:t>
            </a:r>
          </a:p>
          <a:p>
            <a:pPr algn="r" rtl="1">
              <a:lnSpc>
                <a:spcPct val="200000"/>
              </a:lnSpc>
              <a:buNone/>
            </a:pPr>
            <a:r>
              <a:rPr lang="fa-IR" sz="2000" dirty="0" smtClean="0">
                <a:cs typeface="B Titr" pitchFamily="2" charset="-78"/>
              </a:rPr>
              <a:t>1- تمهيدات ارزيابي بر اساس ماده 6</a:t>
            </a:r>
          </a:p>
          <a:p>
            <a:pPr algn="r" rtl="1">
              <a:lnSpc>
                <a:spcPct val="200000"/>
              </a:lnSpc>
              <a:buNone/>
            </a:pPr>
            <a:r>
              <a:rPr lang="fa-IR" sz="2000" dirty="0" smtClean="0">
                <a:cs typeface="B Titr" pitchFamily="2" charset="-78"/>
              </a:rPr>
              <a:t>2-انتشار آگهي ارزيابي </a:t>
            </a:r>
          </a:p>
          <a:p>
            <a:pPr algn="r" rtl="1">
              <a:lnSpc>
                <a:spcPct val="200000"/>
              </a:lnSpc>
              <a:buNone/>
            </a:pPr>
            <a:r>
              <a:rPr lang="fa-IR" sz="2000" dirty="0" smtClean="0">
                <a:cs typeface="B Titr" pitchFamily="2" charset="-78"/>
              </a:rPr>
              <a:t>3-توزيع اسناد ارزيابي و دريافت پاسخ متقاضيان</a:t>
            </a:r>
          </a:p>
          <a:p>
            <a:pPr algn="r" rtl="1">
              <a:lnSpc>
                <a:spcPct val="200000"/>
              </a:lnSpc>
              <a:buNone/>
            </a:pPr>
            <a:r>
              <a:rPr lang="fa-IR" sz="2000" dirty="0" smtClean="0">
                <a:cs typeface="B Titr" pitchFamily="2" charset="-78"/>
              </a:rPr>
              <a:t>4-تهيه و اعلام فهرست ليست كوتاه </a:t>
            </a:r>
          </a:p>
          <a:p>
            <a:pPr algn="just" rtl="1">
              <a:lnSpc>
                <a:spcPct val="200000"/>
              </a:lnSpc>
              <a:buNone/>
            </a:pPr>
            <a:r>
              <a:rPr lang="fa-IR" sz="2000" dirty="0" smtClean="0">
                <a:cs typeface="B Titr" pitchFamily="2" charset="-78"/>
              </a:rPr>
              <a:t>    </a:t>
            </a:r>
            <a:endParaRPr lang="ar-DZ" sz="2000" dirty="0" smtClean="0">
              <a:cs typeface="B Titr" pitchFamily="2" charset="-78"/>
            </a:endParaRP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heckerboard(across)">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checkerboard(across)">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checkerboard(across)">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checkerboard(across)">
                                      <p:cBhvr>
                                        <p:cTn id="4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effectLst>
            <a:glow rad="228600">
              <a:schemeClr val="accent1">
                <a:satMod val="175000"/>
                <a:alpha val="40000"/>
              </a:schemeClr>
            </a:glow>
          </a:effectLst>
        </p:spPr>
        <p:txBody>
          <a:bodyPr>
            <a:normAutofit fontScale="70000" lnSpcReduction="20000"/>
          </a:bodyPr>
          <a:lstStyle/>
          <a:p>
            <a:pPr algn="r" rtl="1">
              <a:lnSpc>
                <a:spcPct val="200000"/>
              </a:lnSpc>
              <a:buNone/>
            </a:pPr>
            <a:r>
              <a:rPr lang="fa-IR" sz="2000" dirty="0" smtClean="0">
                <a:cs typeface="B Titr" pitchFamily="2" charset="-78"/>
              </a:rPr>
              <a:t> ماده 6: تمهيدات ارزيابي قبل از انتشار آگهي ارزيابي:</a:t>
            </a:r>
          </a:p>
          <a:p>
            <a:pPr algn="r" rtl="1">
              <a:lnSpc>
                <a:spcPct val="200000"/>
              </a:lnSpc>
              <a:buNone/>
            </a:pPr>
            <a:r>
              <a:rPr lang="fa-IR" sz="2000" dirty="0" smtClean="0">
                <a:cs typeface="B Titr" pitchFamily="2" charset="-78"/>
              </a:rPr>
              <a:t>1- تامين مالي </a:t>
            </a:r>
          </a:p>
          <a:p>
            <a:pPr algn="r" rtl="1">
              <a:lnSpc>
                <a:spcPct val="200000"/>
              </a:lnSpc>
              <a:buNone/>
            </a:pPr>
            <a:r>
              <a:rPr lang="fa-IR" sz="2000" dirty="0" smtClean="0">
                <a:cs typeface="B Titr" pitchFamily="2" charset="-78"/>
              </a:rPr>
              <a:t>2-انجام مقدمات لازم مانند  تهيه و تصويب مطالعات ،نقشه ها و فهرست مقادير </a:t>
            </a:r>
          </a:p>
          <a:p>
            <a:pPr algn="r" rtl="1">
              <a:lnSpc>
                <a:spcPct val="200000"/>
              </a:lnSpc>
              <a:buNone/>
            </a:pPr>
            <a:r>
              <a:rPr lang="fa-IR" sz="2000" dirty="0" smtClean="0">
                <a:cs typeface="B Titr" pitchFamily="2" charset="-78"/>
              </a:rPr>
              <a:t>3-تهيه گزارش شناخت پروژه</a:t>
            </a:r>
          </a:p>
          <a:p>
            <a:pPr algn="r" rtl="1">
              <a:lnSpc>
                <a:spcPct val="200000"/>
              </a:lnSpc>
              <a:buNone/>
            </a:pPr>
            <a:r>
              <a:rPr lang="fa-IR" sz="2000" dirty="0" smtClean="0">
                <a:cs typeface="B Titr" pitchFamily="2" charset="-78"/>
              </a:rPr>
              <a:t>4- مستند سازي پيش از فراخوان و تهيه صورتجلسه پيش از فراخوان</a:t>
            </a:r>
          </a:p>
          <a:p>
            <a:pPr algn="r" rtl="1">
              <a:lnSpc>
                <a:spcPct val="200000"/>
              </a:lnSpc>
              <a:buNone/>
            </a:pPr>
            <a:r>
              <a:rPr lang="fa-IR" sz="2000" dirty="0" smtClean="0">
                <a:cs typeface="B Titr" pitchFamily="2" charset="-78"/>
              </a:rPr>
              <a:t>5-تهيه آگهي ارزيابي </a:t>
            </a:r>
          </a:p>
          <a:p>
            <a:pPr algn="r" rtl="1">
              <a:lnSpc>
                <a:spcPct val="200000"/>
              </a:lnSpc>
              <a:buNone/>
            </a:pPr>
            <a:r>
              <a:rPr lang="fa-IR" sz="2000" dirty="0" smtClean="0">
                <a:cs typeface="B Titr" pitchFamily="2" charset="-78"/>
              </a:rPr>
              <a:t>6-تهيه استعلام ارزيابي</a:t>
            </a:r>
          </a:p>
          <a:p>
            <a:pPr algn="r" rtl="1">
              <a:lnSpc>
                <a:spcPct val="200000"/>
              </a:lnSpc>
              <a:buNone/>
            </a:pPr>
            <a:r>
              <a:rPr lang="fa-IR" sz="2000" dirty="0" smtClean="0">
                <a:cs typeface="B Titr" pitchFamily="2" charset="-78"/>
              </a:rPr>
              <a:t>7-تشكيل كميته فني بازرگاني </a:t>
            </a:r>
          </a:p>
          <a:p>
            <a:pPr algn="r" rtl="1">
              <a:lnSpc>
                <a:spcPct val="200000"/>
              </a:lnSpc>
              <a:buNone/>
            </a:pPr>
            <a:r>
              <a:rPr lang="fa-IR" sz="2000" dirty="0" smtClean="0">
                <a:cs typeface="B Titr" pitchFamily="2" charset="-78"/>
              </a:rPr>
              <a:t>8- تهيه برنامه زماني ارزيابي </a:t>
            </a:r>
          </a:p>
          <a:p>
            <a:pPr algn="just" rtl="1">
              <a:lnSpc>
                <a:spcPct val="200000"/>
              </a:lnSpc>
              <a:buNone/>
            </a:pPr>
            <a:r>
              <a:rPr lang="fa-IR" sz="2000" dirty="0" smtClean="0">
                <a:cs typeface="B Titr" pitchFamily="2" charset="-78"/>
              </a:rPr>
              <a:t>    </a:t>
            </a:r>
            <a:endParaRPr lang="ar-DZ" sz="2000" dirty="0" smtClean="0">
              <a:cs typeface="B Titr" pitchFamily="2" charset="-78"/>
            </a:endParaRP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heckerboard(across)">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checkerboard(across)">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checkerboard(across)">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checkerboard(across)">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checkerboard(across)">
                                      <p:cBhvr>
                                        <p:cTn id="47" dur="5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checkerboard(across)">
                                      <p:cBhvr>
                                        <p:cTn id="52" dur="50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grpId="0"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checkerboard(across)">
                                      <p:cBhvr>
                                        <p:cTn id="57" dur="500"/>
                                        <p:tgtEl>
                                          <p:spTgt spid="3">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Effect transition="in" filter="checkerboard(across)">
                                      <p:cBhvr>
                                        <p:cTn id="6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2928926" y="1785926"/>
            <a:ext cx="6215074" cy="2000264"/>
          </a:xfrm>
        </p:spPr>
        <p:txBody>
          <a:bodyPr>
            <a:normAutofit/>
          </a:bodyPr>
          <a:lstStyle/>
          <a:p>
            <a:pPr algn="ctr"/>
            <a:r>
              <a:rPr lang="fa-IR" sz="4000" b="0" dirty="0" smtClean="0">
                <a:solidFill>
                  <a:schemeClr val="accent1">
                    <a:lumMod val="25000"/>
                  </a:schemeClr>
                </a:solidFill>
                <a:effectLst>
                  <a:outerShdw blurRad="38100" dist="38100" dir="2700000" algn="tl">
                    <a:srgbClr val="000000">
                      <a:alpha val="43137"/>
                    </a:srgbClr>
                  </a:outerShdw>
                </a:effectLst>
                <a:latin typeface="IranNastaliq" pitchFamily="18" charset="0"/>
                <a:cs typeface="B Titr" pitchFamily="2" charset="-78"/>
              </a:rPr>
              <a:t>انواع ارزيابي در مناقصات</a:t>
            </a:r>
            <a:endParaRPr lang="en-US" sz="3600" b="0" dirty="0">
              <a:solidFill>
                <a:schemeClr val="accent1">
                  <a:lumMod val="25000"/>
                </a:schemeClr>
              </a:solidFill>
              <a:effectLst>
                <a:outerShdw blurRad="38100" dist="38100" dir="2700000" algn="tl">
                  <a:srgbClr val="000000">
                    <a:alpha val="43137"/>
                  </a:srgbClr>
                </a:outerShdw>
              </a:effectLst>
              <a:latin typeface="IranNastaliq" pitchFamily="18" charset="0"/>
              <a:cs typeface="B Titr" pitchFamily="2" charset="-78"/>
            </a:endParaRPr>
          </a:p>
        </p:txBody>
      </p:sp>
      <p:pic>
        <p:nvPicPr>
          <p:cNvPr id="5" name="Picture 4" descr="C:\Documents and Settings\A\My Documents\My Pictures\عکس 120 قانون موفقیت\8055key.jpg"/>
          <p:cNvPicPr>
            <a:picLocks noChangeAspect="1" noChangeArrowheads="1"/>
          </p:cNvPicPr>
          <p:nvPr/>
        </p:nvPicPr>
        <p:blipFill>
          <a:blip r:embed="rId3" cstate="print"/>
          <a:srcRect/>
          <a:stretch>
            <a:fillRect/>
          </a:stretch>
        </p:blipFill>
        <p:spPr bwMode="auto">
          <a:xfrm>
            <a:off x="0" y="0"/>
            <a:ext cx="3286116" cy="6858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anim calcmode="lin" valueType="num">
                                      <p:cBhvr>
                                        <p:cTn id="8" dur="2000" fill="hold"/>
                                        <p:tgtEl>
                                          <p:spTgt spid="2050"/>
                                        </p:tgtEl>
                                        <p:attrNameLst>
                                          <p:attrName>ppt_w</p:attrName>
                                        </p:attrNameLst>
                                      </p:cBhvr>
                                      <p:tavLst>
                                        <p:tav tm="0" fmla="#ppt_w*sin(2.5*pi*$)">
                                          <p:val>
                                            <p:fltVal val="0"/>
                                          </p:val>
                                        </p:tav>
                                        <p:tav tm="100000">
                                          <p:val>
                                            <p:fltVal val="1"/>
                                          </p:val>
                                        </p:tav>
                                      </p:tavLst>
                                    </p:anim>
                                    <p:anim calcmode="lin" valueType="num">
                                      <p:cBhvr>
                                        <p:cTn id="9" dur="2000" fill="hold"/>
                                        <p:tgtEl>
                                          <p:spTgt spid="20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
        <p:nvSpPr>
          <p:cNvPr id="10" name="Horizontal Scroll 9"/>
          <p:cNvSpPr/>
          <p:nvPr/>
        </p:nvSpPr>
        <p:spPr>
          <a:xfrm>
            <a:off x="357158" y="1000108"/>
            <a:ext cx="7786742" cy="1214446"/>
          </a:xfrm>
          <a:prstGeom prst="horizontalScroll">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000" b="1" dirty="0" smtClean="0">
                <a:solidFill>
                  <a:schemeClr val="tx1"/>
                </a:solidFill>
                <a:cs typeface="B Titr" pitchFamily="2" charset="-78"/>
              </a:rPr>
              <a:t>حداقل تعداد مناقصه گران در فهرست کوتاه</a:t>
            </a:r>
            <a:endParaRPr lang="fa-IR" sz="2000" b="1" dirty="0">
              <a:solidFill>
                <a:schemeClr val="tx1"/>
              </a:solidFill>
              <a:cs typeface="B Titr" pitchFamily="2" charset="-78"/>
            </a:endParaRPr>
          </a:p>
        </p:txBody>
      </p:sp>
      <p:sp>
        <p:nvSpPr>
          <p:cNvPr id="11" name="Horizontal Scroll 10"/>
          <p:cNvSpPr/>
          <p:nvPr/>
        </p:nvSpPr>
        <p:spPr>
          <a:xfrm>
            <a:off x="428596" y="2285992"/>
            <a:ext cx="8072494" cy="4143404"/>
          </a:xfrm>
          <a:prstGeom prst="horizontalScroll">
            <a:avLst/>
          </a:prstGeom>
          <a:solidFill>
            <a:schemeClr val="accent1">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rtl="1"/>
            <a:r>
              <a:rPr lang="fa-IR" dirty="0" smtClean="0">
                <a:solidFill>
                  <a:schemeClr val="tx1"/>
                </a:solidFill>
              </a:rPr>
              <a:t>1</a:t>
            </a:r>
            <a:r>
              <a:rPr lang="fa-IR" b="1" dirty="0" smtClean="0">
                <a:solidFill>
                  <a:schemeClr val="tx1"/>
                </a:solidFill>
                <a:cs typeface="B Nazanin" pitchFamily="2" charset="-78"/>
              </a:rPr>
              <a:t>- پنج مناقصه گر در کارهای پیمانکاری در صورت استفاده از فهرست بهای منتشر شده توسط سازمان </a:t>
            </a:r>
          </a:p>
          <a:p>
            <a:pPr algn="just" rtl="1"/>
            <a:r>
              <a:rPr lang="fa-IR" b="1" dirty="0" smtClean="0">
                <a:solidFill>
                  <a:schemeClr val="tx1"/>
                </a:solidFill>
                <a:cs typeface="B Nazanin" pitchFamily="2" charset="-78"/>
              </a:rPr>
              <a:t>2-سه مناقصه گر در سایر مناقصات </a:t>
            </a:r>
          </a:p>
          <a:p>
            <a:pPr algn="just" rtl="1"/>
            <a:endParaRPr lang="fa-IR" b="1" dirty="0" smtClean="0">
              <a:solidFill>
                <a:schemeClr val="tx1"/>
              </a:solidFill>
              <a:cs typeface="B Nazanin" pitchFamily="2" charset="-78"/>
            </a:endParaRPr>
          </a:p>
          <a:p>
            <a:pPr algn="just" rtl="1"/>
            <a:endParaRPr lang="fa-IR" b="1" dirty="0" smtClean="0">
              <a:solidFill>
                <a:schemeClr val="tx1"/>
              </a:solidFill>
              <a:cs typeface="B Nazanin" pitchFamily="2" charset="-78"/>
            </a:endParaRPr>
          </a:p>
          <a:p>
            <a:pPr algn="just" rtl="1"/>
            <a:r>
              <a:rPr lang="fa-IR" b="1" dirty="0" smtClean="0">
                <a:solidFill>
                  <a:schemeClr val="tx1"/>
                </a:solidFill>
                <a:cs typeface="B Nazanin" pitchFamily="2" charset="-78"/>
              </a:rPr>
              <a:t> نکته :دعوت نامه شرکت در مناقصه محدود باید برای همه مناقصه گرانی گه در فهرست کوتاه نام آنها قید شده است ارسال گردد .</a:t>
            </a:r>
            <a:endParaRPr lang="fa-IR" b="1" dirty="0">
              <a:solidFill>
                <a:schemeClr val="tx1"/>
              </a:solidFill>
              <a:cs typeface="B Nazanin" pitchFamily="2" charset="-78"/>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ln>
            <a:solidFill>
              <a:schemeClr val="bg1"/>
            </a:solidFill>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normAutofit/>
          </a:bodyPr>
          <a:lstStyle/>
          <a:p>
            <a:pPr algn="ctr" rtl="1">
              <a:lnSpc>
                <a:spcPct val="150000"/>
              </a:lnSpc>
              <a:buNone/>
            </a:pPr>
            <a:r>
              <a:rPr lang="ar-DZ" sz="2000" dirty="0" smtClean="0">
                <a:cs typeface="B Titr" pitchFamily="2" charset="-78"/>
              </a:rPr>
              <a:t>معيارهاي ارزيابي</a:t>
            </a:r>
            <a:r>
              <a:rPr lang="fa-IR" sz="2000" dirty="0" smtClean="0">
                <a:cs typeface="B Titr" pitchFamily="2" charset="-78"/>
              </a:rPr>
              <a:t> كيفي</a:t>
            </a:r>
            <a:endParaRPr lang="fa-IR" sz="2000" u="sng" dirty="0" smtClean="0">
              <a:solidFill>
                <a:srgbClr val="800000"/>
              </a:solidFill>
              <a:cs typeface="B Titr" pitchFamily="2" charset="-78"/>
            </a:endParaRPr>
          </a:p>
          <a:p>
            <a:pPr algn="ctr" rtl="1">
              <a:lnSpc>
                <a:spcPct val="150000"/>
              </a:lnSpc>
              <a:buNone/>
            </a:pPr>
            <a:endParaRPr lang="fa-IR" sz="2000" dirty="0" smtClean="0">
              <a:cs typeface="B Titr" pitchFamily="2" charset="-78"/>
            </a:endParaRPr>
          </a:p>
          <a:p>
            <a:pPr algn="just" rtl="1">
              <a:lnSpc>
                <a:spcPct val="150000"/>
              </a:lnSpc>
              <a:buNone/>
            </a:pPr>
            <a:r>
              <a:rPr lang="ar-DZ" sz="2000" dirty="0" smtClean="0">
                <a:cs typeface="B Titr" pitchFamily="2" charset="-78"/>
              </a:rPr>
              <a:t>الف ـ </a:t>
            </a:r>
            <a:r>
              <a:rPr lang="fa-IR" sz="2000" u="sng" dirty="0" smtClean="0">
                <a:solidFill>
                  <a:srgbClr val="800000"/>
                </a:solidFill>
                <a:cs typeface="B Titr" pitchFamily="2" charset="-78"/>
              </a:rPr>
              <a:t> ارزيابي كيفي پيمانكاران ( فصل سوم آيين نامه )</a:t>
            </a:r>
          </a:p>
          <a:p>
            <a:pPr algn="just" rtl="1">
              <a:lnSpc>
                <a:spcPct val="150000"/>
              </a:lnSpc>
              <a:buNone/>
            </a:pPr>
            <a:r>
              <a:rPr lang="fa-IR" sz="2000" u="sng" dirty="0" smtClean="0">
                <a:solidFill>
                  <a:schemeClr val="tx1"/>
                </a:solidFill>
                <a:cs typeface="B Titr" pitchFamily="2" charset="-78"/>
              </a:rPr>
              <a:t>ب-</a:t>
            </a:r>
            <a:r>
              <a:rPr lang="fa-IR" sz="2000" u="sng" dirty="0" smtClean="0">
                <a:solidFill>
                  <a:srgbClr val="800000"/>
                </a:solidFill>
                <a:cs typeface="B Titr" pitchFamily="2" charset="-78"/>
              </a:rPr>
              <a:t> ارزيابي كيفي تامين كنندكان كالا (فصل چهارم آيين نامه )</a:t>
            </a:r>
            <a:endParaRPr lang="ar-DZ" sz="2000" dirty="0" smtClean="0">
              <a:cs typeface="B Titr" pitchFamily="2" charset="-78"/>
            </a:endParaRPr>
          </a:p>
          <a:p>
            <a:pPr algn="ctr" rtl="1">
              <a:lnSpc>
                <a:spcPct val="150000"/>
              </a:lnSpc>
              <a:buNone/>
            </a:pPr>
            <a:endParaRPr lang="en-US" sz="2000" dirty="0">
              <a:cs typeface="B Titr" pitchFamily="2" charset="-78"/>
            </a:endParaRP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linds(horizontal)">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ln>
            <a:solidFill>
              <a:schemeClr val="bg1"/>
            </a:solidFill>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normAutofit/>
          </a:bodyPr>
          <a:lstStyle/>
          <a:p>
            <a:pPr algn="ctr" rtl="1">
              <a:lnSpc>
                <a:spcPct val="150000"/>
              </a:lnSpc>
              <a:buNone/>
            </a:pPr>
            <a:r>
              <a:rPr lang="ar-DZ" sz="2000" dirty="0" smtClean="0">
                <a:cs typeface="B Titr" pitchFamily="2" charset="-78"/>
              </a:rPr>
              <a:t>معيارهاي ارزيابي</a:t>
            </a:r>
            <a:r>
              <a:rPr lang="fa-IR" sz="2000" dirty="0" smtClean="0">
                <a:cs typeface="B Titr" pitchFamily="2" charset="-78"/>
              </a:rPr>
              <a:t> كيفي</a:t>
            </a:r>
            <a:r>
              <a:rPr lang="ar-DZ" sz="2000" u="sng" dirty="0" smtClean="0">
                <a:solidFill>
                  <a:srgbClr val="800000"/>
                </a:solidFill>
                <a:cs typeface="B Titr" pitchFamily="2" charset="-78"/>
              </a:rPr>
              <a:t> پيمانكاران</a:t>
            </a:r>
            <a:endParaRPr lang="fa-IR" sz="2000" u="sng" dirty="0" smtClean="0">
              <a:solidFill>
                <a:srgbClr val="800000"/>
              </a:solidFill>
              <a:cs typeface="B Titr" pitchFamily="2" charset="-78"/>
            </a:endParaRPr>
          </a:p>
          <a:p>
            <a:pPr algn="ctr" rtl="1">
              <a:lnSpc>
                <a:spcPct val="150000"/>
              </a:lnSpc>
              <a:buNone/>
            </a:pPr>
            <a:endParaRPr lang="fa-IR" sz="2000" dirty="0" smtClean="0">
              <a:cs typeface="B Titr" pitchFamily="2" charset="-78"/>
            </a:endParaRPr>
          </a:p>
          <a:p>
            <a:pPr algn="just" rtl="1">
              <a:lnSpc>
                <a:spcPct val="150000"/>
              </a:lnSpc>
              <a:buNone/>
            </a:pPr>
            <a:r>
              <a:rPr lang="ar-DZ" sz="2000" dirty="0" smtClean="0">
                <a:cs typeface="B Titr" pitchFamily="2" charset="-78"/>
              </a:rPr>
              <a:t>الف ـ </a:t>
            </a:r>
            <a:r>
              <a:rPr lang="ar-DZ" sz="2000" u="sng" dirty="0" smtClean="0">
                <a:solidFill>
                  <a:srgbClr val="800000"/>
                </a:solidFill>
                <a:cs typeface="B Titr" pitchFamily="2" charset="-78"/>
              </a:rPr>
              <a:t>معيارهاي عمومي </a:t>
            </a:r>
            <a:r>
              <a:rPr lang="ar-DZ" sz="2000" dirty="0" smtClean="0">
                <a:cs typeface="B Titr" pitchFamily="2" charset="-78"/>
              </a:rPr>
              <a:t>ارزيابي كيفي مناقصه‌گران در كارهاي پيمانكاري حداقل به‌شرح زير است: </a:t>
            </a:r>
          </a:p>
          <a:p>
            <a:pPr algn="just" rtl="1">
              <a:lnSpc>
                <a:spcPct val="150000"/>
              </a:lnSpc>
              <a:buNone/>
            </a:pPr>
            <a:r>
              <a:rPr lang="ar-DZ" sz="2000" dirty="0" smtClean="0">
                <a:cs typeface="B Titr" pitchFamily="2" charset="-78"/>
              </a:rPr>
              <a:t>1ـ تجربه (سابقه اجرايي) و دانش در زمينه موردنظر . </a:t>
            </a:r>
          </a:p>
          <a:p>
            <a:pPr algn="just" rtl="1">
              <a:lnSpc>
                <a:spcPct val="150000"/>
              </a:lnSpc>
              <a:buNone/>
            </a:pPr>
            <a:r>
              <a:rPr lang="ar-DZ" sz="2000" dirty="0" smtClean="0">
                <a:cs typeface="B Titr" pitchFamily="2" charset="-78"/>
              </a:rPr>
              <a:t>2ـ </a:t>
            </a:r>
            <a:r>
              <a:rPr lang="fa-IR" sz="2000" dirty="0" smtClean="0">
                <a:cs typeface="B Titr" pitchFamily="2" charset="-78"/>
              </a:rPr>
              <a:t>ح</a:t>
            </a:r>
            <a:r>
              <a:rPr lang="ar-DZ" sz="2000" dirty="0" smtClean="0">
                <a:cs typeface="B Titr" pitchFamily="2" charset="-78"/>
              </a:rPr>
              <a:t>سن سابقه در كارهاي قبلي. </a:t>
            </a:r>
          </a:p>
          <a:p>
            <a:pPr algn="just" rtl="1">
              <a:lnSpc>
                <a:spcPct val="150000"/>
              </a:lnSpc>
              <a:buNone/>
            </a:pPr>
            <a:r>
              <a:rPr lang="ar-DZ" sz="2000" dirty="0" smtClean="0">
                <a:cs typeface="B Titr" pitchFamily="2" charset="-78"/>
              </a:rPr>
              <a:t>3ـ توان مالي. </a:t>
            </a:r>
          </a:p>
          <a:p>
            <a:pPr algn="ctr" rtl="1">
              <a:lnSpc>
                <a:spcPct val="150000"/>
              </a:lnSpc>
              <a:buNone/>
            </a:pPr>
            <a:endParaRPr lang="en-US" sz="2000" dirty="0">
              <a:cs typeface="B Titr" pitchFamily="2" charset="-78"/>
            </a:endParaRP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linds(horizontal)">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ln>
            <a:solidFill>
              <a:schemeClr val="bg1"/>
            </a:solidFill>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normAutofit/>
          </a:bodyPr>
          <a:lstStyle/>
          <a:p>
            <a:pPr algn="just" rtl="1">
              <a:lnSpc>
                <a:spcPct val="160000"/>
              </a:lnSpc>
              <a:buNone/>
            </a:pPr>
            <a:r>
              <a:rPr lang="fa-IR" dirty="0" smtClean="0">
                <a:cs typeface="B Titr" pitchFamily="2" charset="-78"/>
              </a:rPr>
              <a:t> ب )</a:t>
            </a:r>
            <a:r>
              <a:rPr lang="ar-DZ" dirty="0" smtClean="0">
                <a:cs typeface="B Titr" pitchFamily="2" charset="-78"/>
              </a:rPr>
              <a:t>در كارهاي</a:t>
            </a:r>
            <a:r>
              <a:rPr lang="ar-DZ" u="sng" dirty="0" smtClean="0">
                <a:solidFill>
                  <a:srgbClr val="800000"/>
                </a:solidFill>
                <a:cs typeface="B Titr" pitchFamily="2" charset="-78"/>
              </a:rPr>
              <a:t> پيمانكاري </a:t>
            </a:r>
            <a:r>
              <a:rPr lang="ar-DZ" dirty="0" smtClean="0">
                <a:cs typeface="B Titr" pitchFamily="2" charset="-78"/>
              </a:rPr>
              <a:t>كه برآورد آنها بيش از </a:t>
            </a:r>
            <a:r>
              <a:rPr lang="ar-DZ" u="sng" dirty="0" smtClean="0">
                <a:solidFill>
                  <a:srgbClr val="800000"/>
                </a:solidFill>
                <a:cs typeface="B Titr" pitchFamily="2" charset="-78"/>
              </a:rPr>
              <a:t>بيست برابر </a:t>
            </a:r>
            <a:r>
              <a:rPr lang="ar-DZ" dirty="0" smtClean="0">
                <a:cs typeface="B Titr" pitchFamily="2" charset="-78"/>
              </a:rPr>
              <a:t>نصاب معاملات متوسط باشد، علاوه بر معيارهاي مذكور در بند « الف»، بايد حداقل معيارهاي زير نيز لحاظ شود: </a:t>
            </a:r>
          </a:p>
          <a:p>
            <a:pPr algn="just" rtl="1">
              <a:lnSpc>
                <a:spcPct val="160000"/>
              </a:lnSpc>
              <a:buNone/>
            </a:pPr>
            <a:r>
              <a:rPr lang="ar-DZ" dirty="0" smtClean="0">
                <a:cs typeface="B Titr" pitchFamily="2" charset="-78"/>
              </a:rPr>
              <a:t>1ـ توان تجهيزاتي. </a:t>
            </a:r>
          </a:p>
          <a:p>
            <a:pPr algn="just" rtl="1">
              <a:lnSpc>
                <a:spcPct val="160000"/>
              </a:lnSpc>
              <a:buNone/>
            </a:pPr>
            <a:r>
              <a:rPr lang="ar-DZ" dirty="0" smtClean="0">
                <a:cs typeface="B Titr" pitchFamily="2" charset="-78"/>
              </a:rPr>
              <a:t>2ـ توان فني و برنامه‌ريزي. </a:t>
            </a:r>
          </a:p>
          <a:p>
            <a:pPr algn="just" rtl="1">
              <a:lnSpc>
                <a:spcPct val="160000"/>
              </a:lnSpc>
              <a:buNone/>
            </a:pPr>
            <a:endParaRPr lang="en-US" dirty="0">
              <a:cs typeface="B Titr" pitchFamily="2" charset="-78"/>
            </a:endParaRP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heckerboard(across)">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ln>
            <a:solidFill>
              <a:schemeClr val="bg1"/>
            </a:solidFill>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normAutofit/>
          </a:bodyPr>
          <a:lstStyle/>
          <a:p>
            <a:pPr algn="ctr" rtl="1">
              <a:lnSpc>
                <a:spcPct val="160000"/>
              </a:lnSpc>
              <a:buNone/>
            </a:pPr>
            <a:endParaRPr lang="fa-IR" sz="2000" dirty="0" smtClean="0">
              <a:cs typeface="B Titr" pitchFamily="2" charset="-78"/>
            </a:endParaRPr>
          </a:p>
          <a:p>
            <a:pPr algn="r" rtl="1">
              <a:lnSpc>
                <a:spcPct val="160000"/>
              </a:lnSpc>
              <a:buNone/>
            </a:pPr>
            <a:r>
              <a:rPr lang="ar-DZ" sz="2000" dirty="0" smtClean="0">
                <a:cs typeface="B Titr" pitchFamily="2" charset="-78"/>
              </a:rPr>
              <a:t>پ ـ در كارهاي پيمانكاري </a:t>
            </a:r>
            <a:r>
              <a:rPr lang="ar-DZ" sz="2000" u="sng" dirty="0" smtClean="0">
                <a:solidFill>
                  <a:srgbClr val="800000"/>
                </a:solidFill>
                <a:cs typeface="B Titr" pitchFamily="2" charset="-78"/>
              </a:rPr>
              <a:t>«طرح و ساخت» </a:t>
            </a:r>
            <a:r>
              <a:rPr lang="ar-DZ" sz="2000" dirty="0" smtClean="0">
                <a:cs typeface="B Titr" pitchFamily="2" charset="-78"/>
              </a:rPr>
              <a:t>و پيمانكاري«</a:t>
            </a:r>
            <a:r>
              <a:rPr lang="ar-DZ" sz="2000" u="sng" dirty="0" smtClean="0">
                <a:solidFill>
                  <a:srgbClr val="800000"/>
                </a:solidFill>
                <a:cs typeface="B Titr" pitchFamily="2" charset="-78"/>
              </a:rPr>
              <a:t> بهره‌برداري» </a:t>
            </a:r>
            <a:r>
              <a:rPr lang="ar-DZ" sz="2000" dirty="0" smtClean="0">
                <a:cs typeface="B Titr" pitchFamily="2" charset="-78"/>
              </a:rPr>
              <a:t>علاوه بر معيارهاي بندهاي « الف» و «ب» اين ماده، براي ارزيابي كيفي مناقصه‌گران، بايد حداقل معيارهاي زير نيز لحاظ شود: </a:t>
            </a:r>
          </a:p>
          <a:p>
            <a:pPr algn="ctr" rtl="1">
              <a:lnSpc>
                <a:spcPct val="160000"/>
              </a:lnSpc>
              <a:buNone/>
            </a:pPr>
            <a:r>
              <a:rPr lang="ar-DZ" sz="2000" dirty="0" smtClean="0">
                <a:cs typeface="B Titr" pitchFamily="2" charset="-78"/>
              </a:rPr>
              <a:t>1ـ دانش فني در زمينه مطالعه و طراحي. </a:t>
            </a:r>
          </a:p>
          <a:p>
            <a:pPr algn="ctr" rtl="1">
              <a:lnSpc>
                <a:spcPct val="160000"/>
              </a:lnSpc>
              <a:buNone/>
            </a:pPr>
            <a:r>
              <a:rPr lang="ar-DZ" sz="2000" dirty="0" smtClean="0">
                <a:cs typeface="B Titr" pitchFamily="2" charset="-78"/>
              </a:rPr>
              <a:t>2ـ تجربه در زمينه تأمين كالا. </a:t>
            </a:r>
          </a:p>
          <a:p>
            <a:pPr algn="ctr" rtl="1">
              <a:lnSpc>
                <a:spcPct val="160000"/>
              </a:lnSpc>
              <a:buNone/>
            </a:pPr>
            <a:r>
              <a:rPr lang="ar-DZ" sz="2000" dirty="0" smtClean="0">
                <a:cs typeface="B Titr" pitchFamily="2" charset="-78"/>
              </a:rPr>
              <a:t>3ـ توان مديريتي.</a:t>
            </a:r>
          </a:p>
          <a:p>
            <a:pPr algn="ctr" rtl="1">
              <a:lnSpc>
                <a:spcPct val="160000"/>
              </a:lnSpc>
              <a:buNone/>
            </a:pPr>
            <a:endParaRPr lang="en-US" sz="2000" dirty="0">
              <a:cs typeface="B Titr" pitchFamily="2" charset="-78"/>
            </a:endParaRPr>
          </a:p>
        </p:txBody>
      </p:sp>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heckerboard(across)">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effectLst>
            <a:glow rad="228600">
              <a:schemeClr val="accent1">
                <a:satMod val="175000"/>
                <a:alpha val="40000"/>
              </a:schemeClr>
            </a:glow>
          </a:effectLst>
        </p:spPr>
        <p:txBody>
          <a:bodyPr>
            <a:normAutofit/>
          </a:bodyPr>
          <a:lstStyle/>
          <a:p>
            <a:pPr algn="ctr" rtl="1">
              <a:lnSpc>
                <a:spcPct val="150000"/>
              </a:lnSpc>
              <a:buNone/>
            </a:pPr>
            <a:r>
              <a:rPr lang="ar-DZ" sz="2000" dirty="0" smtClean="0">
                <a:solidFill>
                  <a:srgbClr val="800000"/>
                </a:solidFill>
                <a:cs typeface="B Titr" pitchFamily="2" charset="-78"/>
              </a:rPr>
              <a:t>ارزيابي تجربه پيمانكاران </a:t>
            </a:r>
          </a:p>
          <a:p>
            <a:pPr algn="just" rtl="1">
              <a:lnSpc>
                <a:spcPct val="150000"/>
              </a:lnSpc>
              <a:buNone/>
            </a:pPr>
            <a:r>
              <a:rPr lang="ar-DZ" sz="2000" dirty="0" smtClean="0">
                <a:cs typeface="B Titr" pitchFamily="2" charset="-78"/>
              </a:rPr>
              <a:t>الف ـ ارزيابي تجربه پيمانكار (سابقه اجرايي) بر اساس اطلاعات مربوط به </a:t>
            </a:r>
            <a:r>
              <a:rPr lang="ar-DZ" sz="2000" dirty="0" smtClean="0">
                <a:solidFill>
                  <a:srgbClr val="FF0000"/>
                </a:solidFill>
                <a:cs typeface="B Titr" pitchFamily="2" charset="-78"/>
              </a:rPr>
              <a:t>تعداد و نوع كارهاي مشابه </a:t>
            </a:r>
            <a:r>
              <a:rPr lang="ar-DZ" sz="2000" dirty="0" smtClean="0">
                <a:cs typeface="B Titr" pitchFamily="2" charset="-78"/>
              </a:rPr>
              <a:t>انجام شده در رشته و زمينه كار </a:t>
            </a:r>
            <a:r>
              <a:rPr lang="ar-DZ" sz="2000" dirty="0" smtClean="0">
                <a:solidFill>
                  <a:srgbClr val="FF0000"/>
                </a:solidFill>
                <a:cs typeface="B Titr" pitchFamily="2" charset="-78"/>
              </a:rPr>
              <a:t>در پنج سال گذشته </a:t>
            </a:r>
            <a:r>
              <a:rPr lang="ar-DZ" sz="2000" dirty="0" smtClean="0">
                <a:cs typeface="B Titr" pitchFamily="2" charset="-78"/>
              </a:rPr>
              <a:t>تعيين مي‌شود. حداكثر امتياز در صورتي احراز مي‌شود كه </a:t>
            </a:r>
            <a:r>
              <a:rPr lang="ar-DZ" sz="2000" dirty="0" smtClean="0">
                <a:solidFill>
                  <a:srgbClr val="FF0000"/>
                </a:solidFill>
                <a:cs typeface="B Titr" pitchFamily="2" charset="-78"/>
              </a:rPr>
              <a:t>چهار كار مشابه با حجم معادل يا بيشتر از موضوع مناقصه </a:t>
            </a:r>
            <a:r>
              <a:rPr lang="ar-DZ" sz="2000" dirty="0" smtClean="0">
                <a:cs typeface="B Titr" pitchFamily="2" charset="-78"/>
              </a:rPr>
              <a:t>توسط پيمانكار اجرا شده باشد و براي مقادير كمتر، امتياز تجربه به‌تناسب كاهش مي‌يابد. </a:t>
            </a:r>
          </a:p>
          <a:p>
            <a:pPr algn="just" rtl="1">
              <a:lnSpc>
                <a:spcPct val="150000"/>
              </a:lnSpc>
              <a:buNone/>
            </a:pPr>
            <a:r>
              <a:rPr lang="ar-DZ" sz="2000" dirty="0" smtClean="0">
                <a:cs typeface="B Titr" pitchFamily="2" charset="-78"/>
              </a:rPr>
              <a:t>تبصره ـ اگر متقاضيان ارزيابي داراي تجربه قابل مقايسه با پروژه پيشنهادي باشند، نبايد آنها را تنها به دليل نداشتن تجربه اجرايي دقيقاً مشابه پروژه مورد مناقصه حذف كرد. </a:t>
            </a:r>
          </a:p>
          <a:p>
            <a:pPr algn="r" rtl="1">
              <a:lnSpc>
                <a:spcPct val="150000"/>
              </a:lnSpc>
              <a:buNone/>
            </a:pPr>
            <a:endParaRPr lang="en-US" sz="2000" dirty="0">
              <a:cs typeface="B Titr" pitchFamily="2" charset="-78"/>
            </a:endParaRPr>
          </a:p>
        </p:txBody>
      </p:sp>
      <p:sp>
        <p:nvSpPr>
          <p:cNvPr id="6"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heckerboard(across)">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effectLst>
            <a:glow rad="228600">
              <a:schemeClr val="accent1">
                <a:satMod val="175000"/>
                <a:alpha val="40000"/>
              </a:schemeClr>
            </a:glow>
          </a:effectLst>
        </p:spPr>
        <p:txBody>
          <a:bodyPr>
            <a:normAutofit/>
          </a:bodyPr>
          <a:lstStyle/>
          <a:p>
            <a:pPr algn="just" rtl="1">
              <a:lnSpc>
                <a:spcPct val="200000"/>
              </a:lnSpc>
              <a:buNone/>
            </a:pPr>
            <a:r>
              <a:rPr lang="ar-DZ" dirty="0" smtClean="0">
                <a:cs typeface="B Titr" pitchFamily="2" charset="-78"/>
              </a:rPr>
              <a:t>ب ـ در استعلام ارزيابي مناقصاتي كه مبلغ برآوردي آنها بيش از يكصد برابر مبلغ معاملات متوسط باشد، براي امتيازدهي تجربه مي‌توان تعداد و حجم كارهاي واجد امتياز را كمتر از موارد مذكور در بند « الف» اين ماده تعيين كرد. </a:t>
            </a:r>
          </a:p>
          <a:p>
            <a:pPr algn="r" rtl="1">
              <a:lnSpc>
                <a:spcPct val="200000"/>
              </a:lnSpc>
              <a:buNone/>
            </a:pPr>
            <a:endParaRPr lang="en-US" dirty="0">
              <a:cs typeface="B Titr" pitchFamily="2" charset="-78"/>
            </a:endParaRPr>
          </a:p>
        </p:txBody>
      </p:sp>
      <p:sp>
        <p:nvSpPr>
          <p:cNvPr id="6"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solidFill>
            <a:schemeClr val="accent1">
              <a:lumMod val="20000"/>
              <a:lumOff val="80000"/>
            </a:schemeClr>
          </a:solidFill>
          <a:effectLst>
            <a:glow rad="228600">
              <a:schemeClr val="accent1">
                <a:satMod val="175000"/>
                <a:alpha val="40000"/>
              </a:schemeClr>
            </a:glow>
          </a:effectLst>
        </p:spPr>
        <p:txBody>
          <a:bodyPr>
            <a:normAutofit/>
          </a:bodyPr>
          <a:lstStyle/>
          <a:p>
            <a:pPr algn="ctr" rtl="1">
              <a:lnSpc>
                <a:spcPct val="200000"/>
              </a:lnSpc>
              <a:buNone/>
            </a:pPr>
            <a:r>
              <a:rPr lang="ar-DZ" sz="2000" dirty="0" smtClean="0">
                <a:solidFill>
                  <a:srgbClr val="800000"/>
                </a:solidFill>
                <a:cs typeface="B Titr" pitchFamily="2" charset="-78"/>
              </a:rPr>
              <a:t>ارزيابي حُسن سابقه در كارهاي قبلي </a:t>
            </a:r>
          </a:p>
          <a:p>
            <a:pPr algn="just" rtl="1">
              <a:lnSpc>
                <a:spcPct val="200000"/>
              </a:lnSpc>
              <a:buNone/>
            </a:pPr>
            <a:r>
              <a:rPr lang="ar-DZ" sz="2000" dirty="0" smtClean="0">
                <a:cs typeface="B Titr" pitchFamily="2" charset="-78"/>
              </a:rPr>
              <a:t>الف ـ براي تعيين امتياز حُسن سابقه در كارهاي قبلي، اخذ اطلاعات حداكثر پنج سال گذشته شامل </a:t>
            </a:r>
            <a:r>
              <a:rPr lang="ar-DZ" sz="2000" dirty="0" smtClean="0">
                <a:solidFill>
                  <a:srgbClr val="FF0000"/>
                </a:solidFill>
                <a:cs typeface="B Titr" pitchFamily="2" charset="-78"/>
              </a:rPr>
              <a:t>نشاني و مقام مطلع در دستگاههاي كارفرمايي</a:t>
            </a:r>
            <a:r>
              <a:rPr lang="ar-DZ" sz="2000" dirty="0" smtClean="0">
                <a:cs typeface="B Titr" pitchFamily="2" charset="-78"/>
              </a:rPr>
              <a:t>، </a:t>
            </a:r>
            <a:r>
              <a:rPr lang="ar-DZ" sz="2000" dirty="0" smtClean="0">
                <a:solidFill>
                  <a:srgbClr val="FF0000"/>
                </a:solidFill>
                <a:cs typeface="B Titr" pitchFamily="2" charset="-78"/>
              </a:rPr>
              <a:t>موضوع</a:t>
            </a:r>
            <a:r>
              <a:rPr lang="ar-DZ" sz="2000" dirty="0" smtClean="0">
                <a:cs typeface="B Titr" pitchFamily="2" charset="-78"/>
              </a:rPr>
              <a:t> و </a:t>
            </a:r>
            <a:r>
              <a:rPr lang="ar-DZ" sz="2000" dirty="0" smtClean="0">
                <a:solidFill>
                  <a:srgbClr val="FF0000"/>
                </a:solidFill>
                <a:cs typeface="B Titr" pitchFamily="2" charset="-78"/>
              </a:rPr>
              <a:t>مبلغ قراردادها </a:t>
            </a:r>
            <a:r>
              <a:rPr lang="ar-DZ" sz="2000" dirty="0" smtClean="0">
                <a:cs typeface="B Titr" pitchFamily="2" charset="-78"/>
              </a:rPr>
              <a:t>و </a:t>
            </a:r>
            <a:r>
              <a:rPr lang="ar-DZ" sz="2000" dirty="0" smtClean="0">
                <a:solidFill>
                  <a:srgbClr val="FF0000"/>
                </a:solidFill>
                <a:cs typeface="B Titr" pitchFamily="2" charset="-78"/>
              </a:rPr>
              <a:t>نام و نشاني دستگاه نظارت </a:t>
            </a:r>
            <a:r>
              <a:rPr lang="ar-DZ" sz="2000" dirty="0" smtClean="0">
                <a:cs typeface="B Titr" pitchFamily="2" charset="-78"/>
              </a:rPr>
              <a:t>در آن قراردادها از طريق استعلام ضروري است</a:t>
            </a:r>
            <a:r>
              <a:rPr lang="fa-IR" sz="2000" dirty="0" smtClean="0">
                <a:cs typeface="B Titr" pitchFamily="2" charset="-78"/>
              </a:rPr>
              <a:t>.</a:t>
            </a:r>
            <a:endParaRPr lang="en-US" sz="2000" dirty="0">
              <a:cs typeface="B Titr" pitchFamily="2" charset="-78"/>
            </a:endParaRPr>
          </a:p>
        </p:txBody>
      </p:sp>
      <p:sp>
        <p:nvSpPr>
          <p:cNvPr id="6"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571612"/>
            <a:ext cx="8715404" cy="5286388"/>
          </a:xfrm>
          <a:solidFill>
            <a:schemeClr val="accent1">
              <a:lumMod val="20000"/>
              <a:lumOff val="80000"/>
            </a:schemeClr>
          </a:solidFill>
          <a:effectLst>
            <a:glow rad="228600">
              <a:schemeClr val="accent1">
                <a:satMod val="175000"/>
                <a:alpha val="40000"/>
              </a:schemeClr>
            </a:glow>
          </a:effectLst>
        </p:spPr>
        <p:txBody>
          <a:bodyPr>
            <a:normAutofit/>
          </a:bodyPr>
          <a:lstStyle/>
          <a:p>
            <a:pPr algn="ctr" rtl="1">
              <a:buNone/>
            </a:pPr>
            <a:r>
              <a:rPr lang="ar-DZ" sz="1800" dirty="0" smtClean="0">
                <a:cs typeface="B Titr" pitchFamily="2" charset="-78"/>
              </a:rPr>
              <a:t>ماده 19ـ ارزيابي توان مالي پيمانكاران </a:t>
            </a:r>
            <a:endParaRPr lang="fa-IR" sz="1800" dirty="0" smtClean="0">
              <a:cs typeface="B Titr" pitchFamily="2" charset="-78"/>
            </a:endParaRPr>
          </a:p>
          <a:p>
            <a:pPr algn="just" rtl="1">
              <a:lnSpc>
                <a:spcPct val="160000"/>
              </a:lnSpc>
              <a:buNone/>
            </a:pPr>
            <a:r>
              <a:rPr lang="ar-DZ" sz="1800" dirty="0" smtClean="0">
                <a:cs typeface="B Titr" pitchFamily="2" charset="-78"/>
              </a:rPr>
              <a:t>الف ـ ارزيابي توان مالي پيمانكاران بر اساس اطلاعات حداكثر پنج سال گذشته تعيين مي‌شود. </a:t>
            </a:r>
          </a:p>
          <a:p>
            <a:pPr algn="just" rtl="1">
              <a:lnSpc>
                <a:spcPct val="160000"/>
              </a:lnSpc>
              <a:buNone/>
            </a:pPr>
            <a:r>
              <a:rPr lang="ar-DZ" sz="1800" dirty="0" smtClean="0">
                <a:cs typeface="B Titr" pitchFamily="2" charset="-78"/>
              </a:rPr>
              <a:t>ب ـ حداكثر امتياز توان مالي در صورتي احراز مي‌شود كه مبلغ برآوردي مناقصه معادل يا كمتر از يكي از مقادير زير باشد: </a:t>
            </a:r>
          </a:p>
          <a:p>
            <a:pPr algn="r" rtl="1">
              <a:buNone/>
            </a:pPr>
            <a:endParaRPr lang="en-US" sz="1800" dirty="0">
              <a:cs typeface="B Titr" pitchFamily="2" charset="-78"/>
            </a:endParaRPr>
          </a:p>
        </p:txBody>
      </p:sp>
      <p:graphicFrame>
        <p:nvGraphicFramePr>
          <p:cNvPr id="4" name="Table 3"/>
          <p:cNvGraphicFramePr>
            <a:graphicFrameLocks noGrp="1"/>
          </p:cNvGraphicFramePr>
          <p:nvPr/>
        </p:nvGraphicFramePr>
        <p:xfrm>
          <a:off x="0" y="3857627"/>
          <a:ext cx="8739110" cy="3000373"/>
        </p:xfrm>
        <a:graphic>
          <a:graphicData uri="http://schemas.openxmlformats.org/drawingml/2006/table">
            <a:tbl>
              <a:tblPr firstRow="1" bandRow="1">
                <a:tableStyleId>{BC89EF96-8CEA-46FF-86C4-4CE0E7609802}</a:tableStyleId>
              </a:tblPr>
              <a:tblGrid>
                <a:gridCol w="8739110"/>
              </a:tblGrid>
              <a:tr h="801971">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DZ" sz="1600" dirty="0" smtClean="0">
                          <a:cs typeface="B Titr" pitchFamily="2" charset="-78"/>
                        </a:rPr>
                        <a:t>1ـ </a:t>
                      </a:r>
                      <a:r>
                        <a:rPr lang="ar-DZ" sz="1600" dirty="0" smtClean="0">
                          <a:solidFill>
                            <a:srgbClr val="FF0000"/>
                          </a:solidFill>
                          <a:cs typeface="B Titr" pitchFamily="2" charset="-78"/>
                        </a:rPr>
                        <a:t>پنجاه برابر ماليات </a:t>
                      </a:r>
                      <a:r>
                        <a:rPr lang="ar-DZ" sz="1600" dirty="0" smtClean="0">
                          <a:cs typeface="B Titr" pitchFamily="2" charset="-78"/>
                        </a:rPr>
                        <a:t>متوسط سالانه يا </a:t>
                      </a:r>
                      <a:r>
                        <a:rPr lang="ar-DZ" sz="1600" dirty="0" smtClean="0">
                          <a:solidFill>
                            <a:srgbClr val="FF0000"/>
                          </a:solidFill>
                          <a:cs typeface="B Titr" pitchFamily="2" charset="-78"/>
                        </a:rPr>
                        <a:t>هفتاد برابر بيمه تأمين اجتماعي </a:t>
                      </a:r>
                      <a:r>
                        <a:rPr lang="ar-DZ" sz="1600" dirty="0" smtClean="0">
                          <a:cs typeface="B Titr" pitchFamily="2" charset="-78"/>
                        </a:rPr>
                        <a:t>قطعي يا علي‌الحساب پرداخت شده. </a:t>
                      </a:r>
                    </a:p>
                    <a:p>
                      <a:pPr algn="r" rtl="1"/>
                      <a:endParaRPr lang="en-US" sz="1600" dirty="0">
                        <a:cs typeface="B Titr" pitchFamily="2" charset="-78"/>
                      </a:endParaRPr>
                    </a:p>
                  </a:txBody>
                  <a:tcPr/>
                </a:tc>
              </a:tr>
              <a:tr h="594460">
                <a:tc>
                  <a:txBody>
                    <a:bodyPr/>
                    <a:lstStyle/>
                    <a:p>
                      <a:pPr algn="just" rtl="1">
                        <a:lnSpc>
                          <a:spcPct val="160000"/>
                        </a:lnSpc>
                        <a:buNone/>
                      </a:pPr>
                      <a:r>
                        <a:rPr lang="ar-DZ" sz="1600" dirty="0" smtClean="0">
                          <a:cs typeface="B Titr" pitchFamily="2" charset="-78"/>
                        </a:rPr>
                        <a:t>2ـ </a:t>
                      </a:r>
                      <a:r>
                        <a:rPr lang="ar-DZ" sz="1600" dirty="0" smtClean="0">
                          <a:solidFill>
                            <a:srgbClr val="FF0000"/>
                          </a:solidFill>
                          <a:cs typeface="B Titr" pitchFamily="2" charset="-78"/>
                        </a:rPr>
                        <a:t>سه برابر درآمد ناخالص سالانه، </a:t>
                      </a:r>
                      <a:r>
                        <a:rPr lang="ar-DZ" sz="1600" dirty="0" smtClean="0">
                          <a:cs typeface="B Titr" pitchFamily="2" charset="-78"/>
                        </a:rPr>
                        <a:t>مستند به صورت وضعيتهاي قطعي يا موقت. </a:t>
                      </a:r>
                    </a:p>
                  </a:txBody>
                  <a:tcPr/>
                </a:tc>
              </a:tr>
              <a:tr h="801971">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DZ" sz="1600" dirty="0" smtClean="0">
                          <a:cs typeface="B Titr" pitchFamily="2" charset="-78"/>
                        </a:rPr>
                        <a:t>3ـ </a:t>
                      </a:r>
                      <a:r>
                        <a:rPr lang="ar-DZ" sz="1600" dirty="0" smtClean="0">
                          <a:solidFill>
                            <a:srgbClr val="FF0000"/>
                          </a:solidFill>
                          <a:cs typeface="B Titr" pitchFamily="2" charset="-78"/>
                        </a:rPr>
                        <a:t>پنج برابر داراييهاي ثابت</a:t>
                      </a:r>
                      <a:r>
                        <a:rPr lang="ar-DZ" sz="1600" dirty="0" smtClean="0">
                          <a:cs typeface="B Titr" pitchFamily="2" charset="-78"/>
                        </a:rPr>
                        <a:t>، مستند به اظهارنامه مالياتي يا گواهي بيمه داراييها يا دفاتر قانوني. </a:t>
                      </a:r>
                    </a:p>
                    <a:p>
                      <a:pPr algn="r" rtl="1"/>
                      <a:endParaRPr lang="en-US" sz="1600" dirty="0">
                        <a:cs typeface="B Titr" pitchFamily="2" charset="-78"/>
                      </a:endParaRPr>
                    </a:p>
                  </a:txBody>
                  <a:tcPr/>
                </a:tc>
              </a:tr>
              <a:tr h="801971">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DZ" sz="1600" dirty="0" smtClean="0">
                          <a:cs typeface="B Titr" pitchFamily="2" charset="-78"/>
                        </a:rPr>
                        <a:t>4ـ تأييد اعتبار از سوي بانك يا مؤسسات مالي و اعتباري معتبر تا سقف مبلغ موضوع مناقصه. </a:t>
                      </a:r>
                    </a:p>
                    <a:p>
                      <a:pPr algn="r" rtl="1"/>
                      <a:endParaRPr lang="en-US" sz="1600" dirty="0">
                        <a:cs typeface="B Titr" pitchFamily="2" charset="-78"/>
                      </a:endParaRPr>
                    </a:p>
                  </a:txBody>
                  <a:tcPr/>
                </a:tc>
              </a:tr>
            </a:tbl>
          </a:graphicData>
        </a:graphic>
      </p:graphicFrame>
      <p:sp>
        <p:nvSpPr>
          <p:cNvPr id="7"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heckerboard(across)">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heckerboard(across)">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ox(in)">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r" rtl="1">
              <a:lnSpc>
                <a:spcPct val="150000"/>
              </a:lnSpc>
              <a:buNone/>
            </a:pPr>
            <a:endParaRPr lang="en-US" sz="2000" dirty="0">
              <a:cs typeface="B Titr" pitchFamily="2" charset="-78"/>
            </a:endParaRPr>
          </a:p>
        </p:txBody>
      </p:sp>
      <p:sp>
        <p:nvSpPr>
          <p:cNvPr id="6"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
        <p:nvSpPr>
          <p:cNvPr id="5" name="Bevel 4"/>
          <p:cNvSpPr/>
          <p:nvPr/>
        </p:nvSpPr>
        <p:spPr>
          <a:xfrm>
            <a:off x="357158" y="1428736"/>
            <a:ext cx="7715304" cy="5000660"/>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lnSpc>
                <a:spcPct val="150000"/>
              </a:lnSpc>
              <a:buNone/>
            </a:pPr>
            <a:r>
              <a:rPr lang="ar-DZ" dirty="0" smtClean="0">
                <a:solidFill>
                  <a:srgbClr val="800000"/>
                </a:solidFill>
                <a:cs typeface="B Titr" pitchFamily="2" charset="-78"/>
              </a:rPr>
              <a:t>ارزيابي توان مالي پيمانكاران </a:t>
            </a:r>
            <a:endParaRPr lang="fa-IR" dirty="0" smtClean="0">
              <a:solidFill>
                <a:srgbClr val="800000"/>
              </a:solidFill>
              <a:cs typeface="B Titr" pitchFamily="2" charset="-78"/>
            </a:endParaRPr>
          </a:p>
          <a:p>
            <a:pPr algn="just" rtl="1">
              <a:lnSpc>
                <a:spcPct val="150000"/>
              </a:lnSpc>
              <a:buNone/>
            </a:pPr>
            <a:endParaRPr lang="fa-IR" dirty="0" smtClean="0">
              <a:solidFill>
                <a:schemeClr val="tx1"/>
              </a:solidFill>
              <a:cs typeface="B Titr" pitchFamily="2" charset="-78"/>
            </a:endParaRPr>
          </a:p>
          <a:p>
            <a:pPr algn="just" rtl="1">
              <a:lnSpc>
                <a:spcPct val="150000"/>
              </a:lnSpc>
              <a:buNone/>
            </a:pPr>
            <a:r>
              <a:rPr lang="ar-DZ" dirty="0" smtClean="0">
                <a:solidFill>
                  <a:schemeClr val="tx1"/>
                </a:solidFill>
                <a:cs typeface="B Titr" pitchFamily="2" charset="-78"/>
              </a:rPr>
              <a:t>تبصره 1ـ بالاترين عدد كسب شده از جزءهاي (1) تا (3) بند « ب» اين ماده، مبناي محاسبات مي‌باشد و در صورتي كه بالاترين عدد محاسبه شده از مبلغ برآوردي مناقصه كمتر باشد، امتيار مالي به تناسب كاهش مي‌يابد. </a:t>
            </a:r>
          </a:p>
          <a:p>
            <a:pPr algn="just" rtl="1">
              <a:lnSpc>
                <a:spcPct val="150000"/>
              </a:lnSpc>
              <a:buNone/>
            </a:pPr>
            <a:r>
              <a:rPr lang="ar-DZ" dirty="0" smtClean="0">
                <a:solidFill>
                  <a:schemeClr val="tx1"/>
                </a:solidFill>
                <a:cs typeface="B Titr" pitchFamily="2" charset="-78"/>
              </a:rPr>
              <a:t>تبصره 2ـ در صورت ضرورت، نسبتهاي فوق با توجه به شرايط اقتصادي و اجرايي با پيشنهاد سازمان و تصويب هيئت‌وزيران بهنگام مي‌شود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357222" y="0"/>
            <a:ext cx="9051943" cy="857232"/>
          </a:xfrm>
        </p:spPr>
        <p:txBody>
          <a:bodyPr>
            <a:normAutofit/>
          </a:bodyPr>
          <a:lstStyle/>
          <a:p>
            <a:pPr algn="r"/>
            <a:r>
              <a:rPr lang="fa-IR" sz="3600" dirty="0" smtClean="0">
                <a:latin typeface="IranNastaliq" pitchFamily="18" charset="0"/>
                <a:cs typeface="B Titr" pitchFamily="2" charset="-78"/>
              </a:rPr>
              <a:t>فهرست مطالب</a:t>
            </a:r>
            <a:endParaRPr lang="en-US" sz="3600" b="0" dirty="0">
              <a:latin typeface="IranNastaliq" pitchFamily="18" charset="0"/>
              <a:cs typeface="B Titr" pitchFamily="2" charset="-78"/>
            </a:endParaRPr>
          </a:p>
        </p:txBody>
      </p:sp>
      <p:graphicFrame>
        <p:nvGraphicFramePr>
          <p:cNvPr id="7" name="Diagram 6"/>
          <p:cNvGraphicFramePr/>
          <p:nvPr/>
        </p:nvGraphicFramePr>
        <p:xfrm>
          <a:off x="500034" y="1000108"/>
          <a:ext cx="7500990" cy="5572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graphicEl>
                                              <a:dgm id="{66755CCE-BCF5-4B9F-8498-70D4433CEFDE}"/>
                                            </p:graphicEl>
                                          </p:spTgt>
                                        </p:tgtEl>
                                        <p:attrNameLst>
                                          <p:attrName>style.visibility</p:attrName>
                                        </p:attrNameLst>
                                      </p:cBhvr>
                                      <p:to>
                                        <p:strVal val="visible"/>
                                      </p:to>
                                    </p:set>
                                    <p:anim calcmode="lin" valueType="num">
                                      <p:cBhvr additive="base">
                                        <p:cTn id="7" dur="500" fill="hold"/>
                                        <p:tgtEl>
                                          <p:spTgt spid="7">
                                            <p:graphicEl>
                                              <a:dgm id="{66755CCE-BCF5-4B9F-8498-70D4433CEFDE}"/>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graphicEl>
                                              <a:dgm id="{66755CCE-BCF5-4B9F-8498-70D4433CEFDE}"/>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graphicEl>
                                              <a:dgm id="{470854BF-8E87-4DAB-A3B2-60D9F9E261E4}"/>
                                            </p:graphicEl>
                                          </p:spTgt>
                                        </p:tgtEl>
                                        <p:attrNameLst>
                                          <p:attrName>style.visibility</p:attrName>
                                        </p:attrNameLst>
                                      </p:cBhvr>
                                      <p:to>
                                        <p:strVal val="visible"/>
                                      </p:to>
                                    </p:set>
                                    <p:anim calcmode="lin" valueType="num">
                                      <p:cBhvr additive="base">
                                        <p:cTn id="11" dur="500" fill="hold"/>
                                        <p:tgtEl>
                                          <p:spTgt spid="7">
                                            <p:graphicEl>
                                              <a:dgm id="{470854BF-8E87-4DAB-A3B2-60D9F9E261E4}"/>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graphicEl>
                                              <a:dgm id="{470854BF-8E87-4DAB-A3B2-60D9F9E261E4}"/>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graphicEl>
                                              <a:dgm id="{4FB4B5DF-8C8F-4727-8E33-45E3496A2458}"/>
                                            </p:graphicEl>
                                          </p:spTgt>
                                        </p:tgtEl>
                                        <p:attrNameLst>
                                          <p:attrName>style.visibility</p:attrName>
                                        </p:attrNameLst>
                                      </p:cBhvr>
                                      <p:to>
                                        <p:strVal val="visible"/>
                                      </p:to>
                                    </p:set>
                                    <p:anim calcmode="lin" valueType="num">
                                      <p:cBhvr additive="base">
                                        <p:cTn id="17" dur="500" fill="hold"/>
                                        <p:tgtEl>
                                          <p:spTgt spid="7">
                                            <p:graphicEl>
                                              <a:dgm id="{4FB4B5DF-8C8F-4727-8E33-45E3496A2458}"/>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graphicEl>
                                              <a:dgm id="{4FB4B5DF-8C8F-4727-8E33-45E3496A2458}"/>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graphicEl>
                                              <a:dgm id="{CFE3EB4E-B213-4927-9079-978A75DBEE1F}"/>
                                            </p:graphicEl>
                                          </p:spTgt>
                                        </p:tgtEl>
                                        <p:attrNameLst>
                                          <p:attrName>style.visibility</p:attrName>
                                        </p:attrNameLst>
                                      </p:cBhvr>
                                      <p:to>
                                        <p:strVal val="visible"/>
                                      </p:to>
                                    </p:set>
                                    <p:anim calcmode="lin" valueType="num">
                                      <p:cBhvr additive="base">
                                        <p:cTn id="21" dur="500" fill="hold"/>
                                        <p:tgtEl>
                                          <p:spTgt spid="7">
                                            <p:graphicEl>
                                              <a:dgm id="{CFE3EB4E-B213-4927-9079-978A75DBEE1F}"/>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graphicEl>
                                              <a:dgm id="{CFE3EB4E-B213-4927-9079-978A75DBEE1F}"/>
                                            </p:graphic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graphicEl>
                                              <a:dgm id="{295BB125-B9BF-4613-8905-575A904FF9C6}"/>
                                            </p:graphicEl>
                                          </p:spTgt>
                                        </p:tgtEl>
                                        <p:attrNameLst>
                                          <p:attrName>style.visibility</p:attrName>
                                        </p:attrNameLst>
                                      </p:cBhvr>
                                      <p:to>
                                        <p:strVal val="visible"/>
                                      </p:to>
                                    </p:set>
                                    <p:anim calcmode="lin" valueType="num">
                                      <p:cBhvr additive="base">
                                        <p:cTn id="27" dur="500" fill="hold"/>
                                        <p:tgtEl>
                                          <p:spTgt spid="7">
                                            <p:graphicEl>
                                              <a:dgm id="{295BB125-B9BF-4613-8905-575A904FF9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graphicEl>
                                              <a:dgm id="{295BB125-B9BF-4613-8905-575A904FF9C6}"/>
                                            </p:graphic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graphicEl>
                                              <a:dgm id="{8B766DE2-2357-45D2-B192-5489C6AF871F}"/>
                                            </p:graphicEl>
                                          </p:spTgt>
                                        </p:tgtEl>
                                        <p:attrNameLst>
                                          <p:attrName>style.visibility</p:attrName>
                                        </p:attrNameLst>
                                      </p:cBhvr>
                                      <p:to>
                                        <p:strVal val="visible"/>
                                      </p:to>
                                    </p:set>
                                    <p:anim calcmode="lin" valueType="num">
                                      <p:cBhvr additive="base">
                                        <p:cTn id="31" dur="500" fill="hold"/>
                                        <p:tgtEl>
                                          <p:spTgt spid="7">
                                            <p:graphicEl>
                                              <a:dgm id="{8B766DE2-2357-45D2-B192-5489C6AF871F}"/>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graphicEl>
                                              <a:dgm id="{8B766DE2-2357-45D2-B192-5489C6AF871F}"/>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graphicEl>
                                              <a:dgm id="{EE8F5BA2-2910-483E-BF5F-63F83B12D6BA}"/>
                                            </p:graphicEl>
                                          </p:spTgt>
                                        </p:tgtEl>
                                        <p:attrNameLst>
                                          <p:attrName>style.visibility</p:attrName>
                                        </p:attrNameLst>
                                      </p:cBhvr>
                                      <p:to>
                                        <p:strVal val="visible"/>
                                      </p:to>
                                    </p:set>
                                    <p:anim calcmode="lin" valueType="num">
                                      <p:cBhvr additive="base">
                                        <p:cTn id="37" dur="500" fill="hold"/>
                                        <p:tgtEl>
                                          <p:spTgt spid="7">
                                            <p:graphicEl>
                                              <a:dgm id="{EE8F5BA2-2910-483E-BF5F-63F83B12D6BA}"/>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graphicEl>
                                              <a:dgm id="{EE8F5BA2-2910-483E-BF5F-63F83B12D6BA}"/>
                                            </p:graphic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graphicEl>
                                              <a:dgm id="{C10A5454-DECE-4E7C-AF7B-370444305F3A}"/>
                                            </p:graphicEl>
                                          </p:spTgt>
                                        </p:tgtEl>
                                        <p:attrNameLst>
                                          <p:attrName>style.visibility</p:attrName>
                                        </p:attrNameLst>
                                      </p:cBhvr>
                                      <p:to>
                                        <p:strVal val="visible"/>
                                      </p:to>
                                    </p:set>
                                    <p:anim calcmode="lin" valueType="num">
                                      <p:cBhvr additive="base">
                                        <p:cTn id="41" dur="500" fill="hold"/>
                                        <p:tgtEl>
                                          <p:spTgt spid="7">
                                            <p:graphicEl>
                                              <a:dgm id="{C10A5454-DECE-4E7C-AF7B-370444305F3A}"/>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graphicEl>
                                              <a:dgm id="{C10A5454-DECE-4E7C-AF7B-370444305F3A}"/>
                                            </p:graphic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graphicEl>
                                              <a:dgm id="{A0EC29C7-0438-4704-AB76-8FA61FD6745E}"/>
                                            </p:graphicEl>
                                          </p:spTgt>
                                        </p:tgtEl>
                                        <p:attrNameLst>
                                          <p:attrName>style.visibility</p:attrName>
                                        </p:attrNameLst>
                                      </p:cBhvr>
                                      <p:to>
                                        <p:strVal val="visible"/>
                                      </p:to>
                                    </p:set>
                                    <p:anim calcmode="lin" valueType="num">
                                      <p:cBhvr additive="base">
                                        <p:cTn id="47" dur="500" fill="hold"/>
                                        <p:tgtEl>
                                          <p:spTgt spid="7">
                                            <p:graphicEl>
                                              <a:dgm id="{A0EC29C7-0438-4704-AB76-8FA61FD6745E}"/>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graphicEl>
                                              <a:dgm id="{A0EC29C7-0438-4704-AB76-8FA61FD6745E}"/>
                                            </p:graphic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graphicEl>
                                              <a:dgm id="{376044DB-2955-432A-A148-C3891D5B60C0}"/>
                                            </p:graphicEl>
                                          </p:spTgt>
                                        </p:tgtEl>
                                        <p:attrNameLst>
                                          <p:attrName>style.visibility</p:attrName>
                                        </p:attrNameLst>
                                      </p:cBhvr>
                                      <p:to>
                                        <p:strVal val="visible"/>
                                      </p:to>
                                    </p:set>
                                    <p:anim calcmode="lin" valueType="num">
                                      <p:cBhvr additive="base">
                                        <p:cTn id="51" dur="500" fill="hold"/>
                                        <p:tgtEl>
                                          <p:spTgt spid="7">
                                            <p:graphicEl>
                                              <a:dgm id="{376044DB-2955-432A-A148-C3891D5B60C0}"/>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graphicEl>
                                              <a:dgm id="{376044DB-2955-432A-A148-C3891D5B60C0}"/>
                                            </p:graphic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graphicEl>
                                              <a:dgm id="{B629D2AE-7CE1-4994-A0CB-18E662552FB3}"/>
                                            </p:graphicEl>
                                          </p:spTgt>
                                        </p:tgtEl>
                                        <p:attrNameLst>
                                          <p:attrName>style.visibility</p:attrName>
                                        </p:attrNameLst>
                                      </p:cBhvr>
                                      <p:to>
                                        <p:strVal val="visible"/>
                                      </p:to>
                                    </p:set>
                                    <p:anim calcmode="lin" valueType="num">
                                      <p:cBhvr additive="base">
                                        <p:cTn id="57" dur="500" fill="hold"/>
                                        <p:tgtEl>
                                          <p:spTgt spid="7">
                                            <p:graphicEl>
                                              <a:dgm id="{B629D2AE-7CE1-4994-A0CB-18E662552FB3}"/>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graphicEl>
                                              <a:dgm id="{B629D2AE-7CE1-4994-A0CB-18E662552FB3}"/>
                                            </p:graphic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graphicEl>
                                              <a:dgm id="{F4172E93-8AD7-41C9-B857-591DB11AC04F}"/>
                                            </p:graphicEl>
                                          </p:spTgt>
                                        </p:tgtEl>
                                        <p:attrNameLst>
                                          <p:attrName>style.visibility</p:attrName>
                                        </p:attrNameLst>
                                      </p:cBhvr>
                                      <p:to>
                                        <p:strVal val="visible"/>
                                      </p:to>
                                    </p:set>
                                    <p:anim calcmode="lin" valueType="num">
                                      <p:cBhvr additive="base">
                                        <p:cTn id="61" dur="500" fill="hold"/>
                                        <p:tgtEl>
                                          <p:spTgt spid="7">
                                            <p:graphicEl>
                                              <a:dgm id="{F4172E93-8AD7-41C9-B857-591DB11AC04F}"/>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graphicEl>
                                              <a:dgm id="{F4172E93-8AD7-41C9-B857-591DB11AC04F}"/>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
                                            <p:graphicEl>
                                              <a:dgm id="{4CDE5BE1-4653-43CC-BE2C-31712B6D19D1}"/>
                                            </p:graphicEl>
                                          </p:spTgt>
                                        </p:tgtEl>
                                        <p:attrNameLst>
                                          <p:attrName>style.visibility</p:attrName>
                                        </p:attrNameLst>
                                      </p:cBhvr>
                                      <p:to>
                                        <p:strVal val="visible"/>
                                      </p:to>
                                    </p:set>
                                    <p:anim calcmode="lin" valueType="num">
                                      <p:cBhvr additive="base">
                                        <p:cTn id="67" dur="500" fill="hold"/>
                                        <p:tgtEl>
                                          <p:spTgt spid="7">
                                            <p:graphicEl>
                                              <a:dgm id="{4CDE5BE1-4653-43CC-BE2C-31712B6D19D1}"/>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7">
                                            <p:graphicEl>
                                              <a:dgm id="{4CDE5BE1-4653-43CC-BE2C-31712B6D19D1}"/>
                                            </p:graphic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7">
                                            <p:graphicEl>
                                              <a:dgm id="{2B4ADF98-61D3-461D-81E7-575F283C0E4D}"/>
                                            </p:graphicEl>
                                          </p:spTgt>
                                        </p:tgtEl>
                                        <p:attrNameLst>
                                          <p:attrName>style.visibility</p:attrName>
                                        </p:attrNameLst>
                                      </p:cBhvr>
                                      <p:to>
                                        <p:strVal val="visible"/>
                                      </p:to>
                                    </p:set>
                                    <p:anim calcmode="lin" valueType="num">
                                      <p:cBhvr additive="base">
                                        <p:cTn id="71" dur="500" fill="hold"/>
                                        <p:tgtEl>
                                          <p:spTgt spid="7">
                                            <p:graphicEl>
                                              <a:dgm id="{2B4ADF98-61D3-461D-81E7-575F283C0E4D}"/>
                                            </p:graphicEl>
                                          </p:spTgt>
                                        </p:tgtEl>
                                        <p:attrNameLst>
                                          <p:attrName>ppt_x</p:attrName>
                                        </p:attrNameLst>
                                      </p:cBhvr>
                                      <p:tavLst>
                                        <p:tav tm="0">
                                          <p:val>
                                            <p:strVal val="#ppt_x"/>
                                          </p:val>
                                        </p:tav>
                                        <p:tav tm="100000">
                                          <p:val>
                                            <p:strVal val="#ppt_x"/>
                                          </p:val>
                                        </p:tav>
                                      </p:tavLst>
                                    </p:anim>
                                    <p:anim calcmode="lin" valueType="num">
                                      <p:cBhvr additive="base">
                                        <p:cTn id="72" dur="500" fill="hold"/>
                                        <p:tgtEl>
                                          <p:spTgt spid="7">
                                            <p:graphicEl>
                                              <a:dgm id="{2B4ADF98-61D3-461D-81E7-575F283C0E4D}"/>
                                            </p:graphic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7">
                                            <p:graphicEl>
                                              <a:dgm id="{BF9D34FD-5681-4D02-A396-2DF0D330FA1B}"/>
                                            </p:graphicEl>
                                          </p:spTgt>
                                        </p:tgtEl>
                                        <p:attrNameLst>
                                          <p:attrName>style.visibility</p:attrName>
                                        </p:attrNameLst>
                                      </p:cBhvr>
                                      <p:to>
                                        <p:strVal val="visible"/>
                                      </p:to>
                                    </p:set>
                                    <p:anim calcmode="lin" valueType="num">
                                      <p:cBhvr additive="base">
                                        <p:cTn id="77" dur="500" fill="hold"/>
                                        <p:tgtEl>
                                          <p:spTgt spid="7">
                                            <p:graphicEl>
                                              <a:dgm id="{BF9D34FD-5681-4D02-A396-2DF0D330FA1B}"/>
                                            </p:graphicEl>
                                          </p:spTgt>
                                        </p:tgtEl>
                                        <p:attrNameLst>
                                          <p:attrName>ppt_x</p:attrName>
                                        </p:attrNameLst>
                                      </p:cBhvr>
                                      <p:tavLst>
                                        <p:tav tm="0">
                                          <p:val>
                                            <p:strVal val="#ppt_x"/>
                                          </p:val>
                                        </p:tav>
                                        <p:tav tm="100000">
                                          <p:val>
                                            <p:strVal val="#ppt_x"/>
                                          </p:val>
                                        </p:tav>
                                      </p:tavLst>
                                    </p:anim>
                                    <p:anim calcmode="lin" valueType="num">
                                      <p:cBhvr additive="base">
                                        <p:cTn id="78" dur="500" fill="hold"/>
                                        <p:tgtEl>
                                          <p:spTgt spid="7">
                                            <p:graphicEl>
                                              <a:dgm id="{BF9D34FD-5681-4D02-A396-2DF0D330FA1B}"/>
                                            </p:graphic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7">
                                            <p:graphicEl>
                                              <a:dgm id="{2B6E974C-89D6-46E0-AFBD-18AB88FC53C4}"/>
                                            </p:graphicEl>
                                          </p:spTgt>
                                        </p:tgtEl>
                                        <p:attrNameLst>
                                          <p:attrName>style.visibility</p:attrName>
                                        </p:attrNameLst>
                                      </p:cBhvr>
                                      <p:to>
                                        <p:strVal val="visible"/>
                                      </p:to>
                                    </p:set>
                                    <p:anim calcmode="lin" valueType="num">
                                      <p:cBhvr additive="base">
                                        <p:cTn id="81" dur="500" fill="hold"/>
                                        <p:tgtEl>
                                          <p:spTgt spid="7">
                                            <p:graphicEl>
                                              <a:dgm id="{2B6E974C-89D6-46E0-AFBD-18AB88FC53C4}"/>
                                            </p:graphicEl>
                                          </p:spTgt>
                                        </p:tgtEl>
                                        <p:attrNameLst>
                                          <p:attrName>ppt_x</p:attrName>
                                        </p:attrNameLst>
                                      </p:cBhvr>
                                      <p:tavLst>
                                        <p:tav tm="0">
                                          <p:val>
                                            <p:strVal val="#ppt_x"/>
                                          </p:val>
                                        </p:tav>
                                        <p:tav tm="100000">
                                          <p:val>
                                            <p:strVal val="#ppt_x"/>
                                          </p:val>
                                        </p:tav>
                                      </p:tavLst>
                                    </p:anim>
                                    <p:anim calcmode="lin" valueType="num">
                                      <p:cBhvr additive="base">
                                        <p:cTn id="82" dur="500" fill="hold"/>
                                        <p:tgtEl>
                                          <p:spTgt spid="7">
                                            <p:graphicEl>
                                              <a:dgm id="{2B6E974C-89D6-46E0-AFBD-18AB88FC53C4}"/>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r" rtl="1">
              <a:lnSpc>
                <a:spcPct val="150000"/>
              </a:lnSpc>
              <a:buNone/>
            </a:pPr>
            <a:endParaRPr lang="en-US" sz="2000" dirty="0">
              <a:cs typeface="B Titr" pitchFamily="2" charset="-78"/>
            </a:endParaRPr>
          </a:p>
        </p:txBody>
      </p:sp>
      <p:sp>
        <p:nvSpPr>
          <p:cNvPr id="6"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
        <p:nvSpPr>
          <p:cNvPr id="5" name="Bevel 4"/>
          <p:cNvSpPr/>
          <p:nvPr/>
        </p:nvSpPr>
        <p:spPr>
          <a:xfrm>
            <a:off x="500034" y="1500174"/>
            <a:ext cx="7500990" cy="5143536"/>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lnSpc>
                <a:spcPct val="150000"/>
              </a:lnSpc>
              <a:buNone/>
            </a:pPr>
            <a:r>
              <a:rPr lang="ar-DZ" dirty="0" smtClean="0">
                <a:solidFill>
                  <a:srgbClr val="800000"/>
                </a:solidFill>
                <a:cs typeface="B Titr" pitchFamily="2" charset="-78"/>
              </a:rPr>
              <a:t>ارزيابي توان فني و برنامه‌ريزي</a:t>
            </a:r>
            <a:endParaRPr lang="fa-IR" dirty="0" smtClean="0">
              <a:solidFill>
                <a:srgbClr val="800000"/>
              </a:solidFill>
              <a:cs typeface="B Titr" pitchFamily="2" charset="-78"/>
            </a:endParaRPr>
          </a:p>
          <a:p>
            <a:pPr algn="ctr" rtl="1">
              <a:lnSpc>
                <a:spcPct val="150000"/>
              </a:lnSpc>
              <a:buNone/>
            </a:pPr>
            <a:r>
              <a:rPr lang="ar-DZ" sz="1600" dirty="0" smtClean="0">
                <a:cs typeface="B Titr" pitchFamily="2" charset="-78"/>
              </a:rPr>
              <a:t> </a:t>
            </a:r>
          </a:p>
          <a:p>
            <a:pPr algn="just" rtl="1">
              <a:lnSpc>
                <a:spcPct val="150000"/>
              </a:lnSpc>
              <a:buNone/>
            </a:pPr>
            <a:r>
              <a:rPr lang="ar-DZ" sz="1600" dirty="0" smtClean="0">
                <a:solidFill>
                  <a:schemeClr val="tx1"/>
                </a:solidFill>
                <a:cs typeface="B Titr" pitchFamily="2" charset="-78"/>
              </a:rPr>
              <a:t>الف ـ ارزيابي توان فني و برنامه‌ريزي پيمانكاران بر اساس حداقل معيارهاي زير انجام مي‌شود: </a:t>
            </a:r>
          </a:p>
          <a:p>
            <a:pPr algn="just" rtl="1">
              <a:lnSpc>
                <a:spcPct val="150000"/>
              </a:lnSpc>
              <a:buNone/>
            </a:pPr>
            <a:r>
              <a:rPr lang="ar-DZ" sz="1600" dirty="0" smtClean="0">
                <a:solidFill>
                  <a:schemeClr val="tx1"/>
                </a:solidFill>
                <a:cs typeface="B Titr" pitchFamily="2" charset="-78"/>
              </a:rPr>
              <a:t>1ـ كفايت كاركنان كليدي. </a:t>
            </a:r>
          </a:p>
          <a:p>
            <a:pPr algn="just" rtl="1">
              <a:lnSpc>
                <a:spcPct val="150000"/>
              </a:lnSpc>
              <a:buNone/>
            </a:pPr>
            <a:r>
              <a:rPr lang="ar-DZ" sz="1600" dirty="0" smtClean="0">
                <a:solidFill>
                  <a:schemeClr val="tx1"/>
                </a:solidFill>
                <a:cs typeface="B Titr" pitchFamily="2" charset="-78"/>
              </a:rPr>
              <a:t>2ـ توان برنامه‌ريزي و كنترل پروژه. </a:t>
            </a:r>
          </a:p>
          <a:p>
            <a:pPr algn="just" rtl="1">
              <a:lnSpc>
                <a:spcPct val="150000"/>
              </a:lnSpc>
              <a:buNone/>
            </a:pPr>
            <a:r>
              <a:rPr lang="ar-DZ" sz="1600" dirty="0" smtClean="0">
                <a:solidFill>
                  <a:schemeClr val="tx1"/>
                </a:solidFill>
                <a:cs typeface="B Titr" pitchFamily="2" charset="-78"/>
              </a:rPr>
              <a:t>ب ـ اگر در گزارش شناخت سازمان خاصي براي اجراي پروژه پيشنهاد شده باشد، در صورت معرفي كاركنان كليدي صلاحيتدار، امتياز جزء (1) بند « الف» اين ماده به‌متقاضي مربوط تعلق مي‌گيرد. اين امتياز بر اساس نسبت تكميل سازمان كاركنان كليدي محاسبه مي‌شود.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r" rtl="1">
              <a:lnSpc>
                <a:spcPct val="200000"/>
              </a:lnSpc>
            </a:pPr>
            <a:endParaRPr lang="en-US" sz="2000" dirty="0">
              <a:cs typeface="B Titr" pitchFamily="2" charset="-78"/>
            </a:endParaRPr>
          </a:p>
        </p:txBody>
      </p:sp>
      <p:sp>
        <p:nvSpPr>
          <p:cNvPr id="4" name="Title 1"/>
          <p:cNvSpPr txBox="1">
            <a:spLocks/>
          </p:cNvSpPr>
          <p:nvPr/>
        </p:nvSpPr>
        <p:spPr>
          <a:xfrm>
            <a:off x="457200" y="274638"/>
            <a:ext cx="7467600" cy="511156"/>
          </a:xfrm>
          <a:prstGeom prst="rect">
            <a:avLst/>
          </a:prstGeom>
        </p:spPr>
        <p:txBody>
          <a:bodyPr vert="horz" anchor="b">
            <a:noAutofit/>
          </a:bodyPr>
          <a:lstStyle/>
          <a:p>
            <a:pPr marL="0" marR="0" lvl="0" indent="0" algn="ctr" defTabSz="914400" rtl="1" eaLnBrk="1" fontAlgn="auto" latinLnBrk="0" hangingPunct="1">
              <a:lnSpc>
                <a:spcPct val="150000"/>
              </a:lnSpc>
              <a:spcBef>
                <a:spcPct val="0"/>
              </a:spcBef>
              <a:spcAft>
                <a:spcPts val="0"/>
              </a:spcAft>
              <a:buClrTx/>
              <a:buSzTx/>
              <a:buFontTx/>
              <a:buNone/>
              <a:tabLst/>
              <a:defRPr/>
            </a:pPr>
            <a:r>
              <a:rPr kumimoji="0" lang="fa-IR" sz="1800" b="0" i="0" u="none" strike="noStrike" kern="1200" cap="small" spc="0" normalizeH="0" baseline="0" noProof="0" smtClean="0">
                <a:ln>
                  <a:noFill/>
                </a:ln>
                <a:solidFill>
                  <a:schemeClr val="tx2"/>
                </a:solidFill>
                <a:effectLst/>
                <a:uLnTx/>
                <a:uFillTx/>
                <a:latin typeface="+mj-lt"/>
                <a:ea typeface="+mj-ea"/>
                <a:cs typeface="B Titr" pitchFamily="2" charset="-78"/>
              </a:rPr>
              <a:t>آيين نامه اجرايي بند ”ج“ماده (12)قانون برگزاري مناقصه ارزيابي كيفي مناقصه گران</a:t>
            </a:r>
            <a:endParaRPr kumimoji="0" lang="en-US" sz="1800" b="0" i="0" u="none" strike="noStrike" kern="1200" cap="small" spc="0" normalizeH="0" baseline="0" noProof="0" dirty="0">
              <a:ln>
                <a:noFill/>
              </a:ln>
              <a:solidFill>
                <a:schemeClr val="tx2"/>
              </a:solidFill>
              <a:effectLst/>
              <a:uLnTx/>
              <a:uFillTx/>
              <a:latin typeface="+mj-lt"/>
              <a:ea typeface="+mj-ea"/>
              <a:cs typeface="B Titr" pitchFamily="2" charset="-78"/>
            </a:endParaRPr>
          </a:p>
        </p:txBody>
      </p:sp>
      <p:sp>
        <p:nvSpPr>
          <p:cNvPr id="6" name="Bevel 5"/>
          <p:cNvSpPr/>
          <p:nvPr/>
        </p:nvSpPr>
        <p:spPr>
          <a:xfrm>
            <a:off x="642910" y="1214422"/>
            <a:ext cx="7286676" cy="5429288"/>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lnSpc>
                <a:spcPct val="200000"/>
              </a:lnSpc>
              <a:buNone/>
            </a:pPr>
            <a:r>
              <a:rPr lang="ar-DZ" dirty="0" smtClean="0">
                <a:solidFill>
                  <a:srgbClr val="800000"/>
                </a:solidFill>
                <a:cs typeface="B Titr" pitchFamily="2" charset="-78"/>
              </a:rPr>
              <a:t>ارزيابي توان فني و برنامه‌ريزي</a:t>
            </a:r>
            <a:endParaRPr lang="fa-IR" dirty="0" smtClean="0">
              <a:solidFill>
                <a:srgbClr val="800000"/>
              </a:solidFill>
              <a:cs typeface="B Titr" pitchFamily="2" charset="-78"/>
            </a:endParaRPr>
          </a:p>
          <a:p>
            <a:pPr algn="r" rtl="1">
              <a:lnSpc>
                <a:spcPct val="200000"/>
              </a:lnSpc>
              <a:buNone/>
            </a:pPr>
            <a:r>
              <a:rPr lang="ar-DZ" dirty="0" smtClean="0">
                <a:solidFill>
                  <a:schemeClr val="tx1"/>
                </a:solidFill>
                <a:cs typeface="B Titr" pitchFamily="2" charset="-78"/>
              </a:rPr>
              <a:t>پ ـ حداكثر امتيار مربوط به برنامه‌ريزي و كنترل پروژه در صورتي احراز مي‌شود كه در سوابق پنج‌ساله گذشته پيمانكار، حداقل دو پروژه بدون تأخير غيرمجاز (تا تحويل موقت) وجود داشته باشد.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
        <p:nvSpPr>
          <p:cNvPr id="3" name="Content Placeholder 2"/>
          <p:cNvSpPr>
            <a:spLocks noGrp="1"/>
          </p:cNvSpPr>
          <p:nvPr>
            <p:ph sz="quarter" idx="1"/>
          </p:nvPr>
        </p:nvSpPr>
        <p:spPr>
          <a:xfrm>
            <a:off x="457200" y="1600200"/>
            <a:ext cx="7829576" cy="4873752"/>
          </a:xfrm>
        </p:spPr>
        <p:txBody>
          <a:bodyPr>
            <a:normAutofit/>
          </a:bodyPr>
          <a:lstStyle/>
          <a:p>
            <a:pPr algn="ctr" rtl="1">
              <a:buNone/>
            </a:pPr>
            <a:endParaRPr lang="en-US" sz="1800" dirty="0">
              <a:cs typeface="B Titr" pitchFamily="2" charset="-78"/>
            </a:endParaRPr>
          </a:p>
        </p:txBody>
      </p:sp>
      <p:sp>
        <p:nvSpPr>
          <p:cNvPr id="5" name="Bevel 4"/>
          <p:cNvSpPr/>
          <p:nvPr/>
        </p:nvSpPr>
        <p:spPr>
          <a:xfrm>
            <a:off x="428596" y="1000108"/>
            <a:ext cx="7500990" cy="5572164"/>
          </a:xfrm>
          <a:prstGeom prst="beve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buNone/>
            </a:pPr>
            <a:r>
              <a:rPr lang="ar-DZ" sz="2000" dirty="0" smtClean="0">
                <a:solidFill>
                  <a:srgbClr val="800000"/>
                </a:solidFill>
                <a:cs typeface="B Titr" pitchFamily="2" charset="-78"/>
              </a:rPr>
              <a:t>ارزيابي توان تجهيزاتي </a:t>
            </a:r>
            <a:r>
              <a:rPr lang="fa-IR" sz="2000" dirty="0" smtClean="0">
                <a:solidFill>
                  <a:srgbClr val="800000"/>
                </a:solidFill>
                <a:cs typeface="B Titr" pitchFamily="2" charset="-78"/>
              </a:rPr>
              <a:t>پيمانكاران</a:t>
            </a:r>
            <a:endParaRPr lang="ar-DZ" sz="2000" dirty="0" smtClean="0">
              <a:solidFill>
                <a:srgbClr val="800000"/>
              </a:solidFill>
              <a:cs typeface="B Titr" pitchFamily="2" charset="-78"/>
            </a:endParaRPr>
          </a:p>
          <a:p>
            <a:pPr algn="just" rtl="1">
              <a:lnSpc>
                <a:spcPct val="200000"/>
              </a:lnSpc>
              <a:buNone/>
            </a:pPr>
            <a:r>
              <a:rPr lang="ar-DZ" sz="1600" dirty="0" smtClean="0">
                <a:solidFill>
                  <a:schemeClr val="tx1"/>
                </a:solidFill>
                <a:cs typeface="B Titr" pitchFamily="2" charset="-78"/>
              </a:rPr>
              <a:t>الف ـ نحوه تعيين امتياز توان تجهيزاتي پيمانكاران با توجه به ماهيت كار و ماشين‌آلات و تجهيزات مورد نياز در استعلام ارزيابي تعيين مي‌شود. در صورتي كه امكان تأمين حداقل ماشين‌آلات و تجهيزات مورد نياز پروژه احراز شود، حداكثر امتياز توان تجهيزاتي به پيمانكار تعلق مي‌گيرد. </a:t>
            </a:r>
          </a:p>
          <a:p>
            <a:pPr algn="just" rtl="1">
              <a:lnSpc>
                <a:spcPct val="200000"/>
              </a:lnSpc>
              <a:buNone/>
            </a:pPr>
            <a:r>
              <a:rPr lang="ar-DZ" sz="1600" dirty="0" smtClean="0">
                <a:solidFill>
                  <a:schemeClr val="tx1"/>
                </a:solidFill>
                <a:cs typeface="B Titr" pitchFamily="2" charset="-78"/>
              </a:rPr>
              <a:t>ب ـ در صورت نياز پروژه به ماشين‌آلات خاص، كارفرما مي‌تواند از پيمانكار نحوه تأمين ماشين‌آلات ياد شده را درخواست كند. در اين قبيل موارد، پيمانكار مي‌تواند به‌جاي اسناد مالكيت، موافقتنامه اجاره ماشين‌آلات را همراه با اسناد معتبر براي كارفرما ارائه كند.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11156"/>
          </a:xfrm>
        </p:spPr>
        <p:txBody>
          <a:bodyPr>
            <a:noAutofit/>
          </a:bodyPr>
          <a:lstStyle/>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a:cs typeface="B Titr" pitchFamily="2" charset="-78"/>
            </a:endParaRPr>
          </a:p>
        </p:txBody>
      </p:sp>
      <p:sp>
        <p:nvSpPr>
          <p:cNvPr id="3" name="Content Placeholder 2"/>
          <p:cNvSpPr>
            <a:spLocks noGrp="1"/>
          </p:cNvSpPr>
          <p:nvPr>
            <p:ph sz="quarter" idx="1"/>
          </p:nvPr>
        </p:nvSpPr>
        <p:spPr>
          <a:xfrm>
            <a:off x="500034" y="1285860"/>
            <a:ext cx="7829576" cy="4873752"/>
          </a:xfrm>
          <a:solidFill>
            <a:schemeClr val="bg2"/>
          </a:solidFill>
          <a:effectLst>
            <a:outerShdw blurRad="368300" dist="241300" dir="5400000" algn="ctr" rotWithShape="0">
              <a:srgbClr val="000000">
                <a:alpha val="53000"/>
              </a:srgbClr>
            </a:outerShdw>
          </a:effectLst>
        </p:spPr>
        <p:txBody>
          <a:bodyPr>
            <a:normAutofit fontScale="55000" lnSpcReduction="20000"/>
          </a:bodyPr>
          <a:lstStyle/>
          <a:p>
            <a:pPr algn="ctr" rtl="1">
              <a:buNone/>
            </a:pPr>
            <a:r>
              <a:rPr lang="fa-IR" sz="3200" dirty="0" smtClean="0">
                <a:solidFill>
                  <a:srgbClr val="800000"/>
                </a:solidFill>
                <a:cs typeface="B Titr" pitchFamily="2" charset="-78"/>
              </a:rPr>
              <a:t>ارزيابي كيفي تامين كنندگان</a:t>
            </a:r>
          </a:p>
          <a:p>
            <a:pPr algn="ctr" rtl="1">
              <a:buNone/>
            </a:pPr>
            <a:endParaRPr lang="fa-IR" sz="1800" dirty="0" smtClean="0">
              <a:cs typeface="B Titr" pitchFamily="2" charset="-78"/>
            </a:endParaRPr>
          </a:p>
          <a:p>
            <a:pPr algn="just" rtl="1">
              <a:lnSpc>
                <a:spcPct val="200000"/>
              </a:lnSpc>
              <a:buNone/>
            </a:pPr>
            <a:r>
              <a:rPr lang="fa-IR" sz="2600" dirty="0" smtClean="0">
                <a:cs typeface="B Titr" pitchFamily="2" charset="-78"/>
              </a:rPr>
              <a:t>معيارها:</a:t>
            </a:r>
          </a:p>
          <a:p>
            <a:pPr algn="just" rtl="1">
              <a:lnSpc>
                <a:spcPct val="200000"/>
              </a:lnSpc>
              <a:buNone/>
            </a:pPr>
            <a:r>
              <a:rPr lang="fa-IR" sz="2200" dirty="0" smtClean="0">
                <a:cs typeface="B Titr" pitchFamily="2" charset="-78"/>
              </a:rPr>
              <a:t>1-توان مالي( يكصد برابر ماليات متوسط سالانه،25 درصد فروش آخرين سال توليد،ده درصد داراييهاي ثابت،تاييد اعتبار از سوي بانك) </a:t>
            </a:r>
          </a:p>
          <a:p>
            <a:pPr algn="just" rtl="1">
              <a:lnSpc>
                <a:spcPct val="200000"/>
              </a:lnSpc>
              <a:buNone/>
            </a:pPr>
            <a:r>
              <a:rPr lang="fa-IR" sz="2200" dirty="0" smtClean="0">
                <a:cs typeface="B Titr" pitchFamily="2" charset="-78"/>
              </a:rPr>
              <a:t>2-ارزيابي مشتريان قبلي و حسن شهرت (از طريق خود اظهاري و ارائه مدارك با تشخيص و مسووليت مناقصه گزار يا از طريق استعلام)</a:t>
            </a:r>
          </a:p>
          <a:p>
            <a:pPr algn="just" rtl="1">
              <a:lnSpc>
                <a:spcPct val="200000"/>
              </a:lnSpc>
              <a:buNone/>
            </a:pPr>
            <a:r>
              <a:rPr lang="fa-IR" sz="2200" dirty="0" smtClean="0">
                <a:cs typeface="B Titr" pitchFamily="2" charset="-78"/>
              </a:rPr>
              <a:t>3-استاندارد توليد</a:t>
            </a:r>
          </a:p>
          <a:p>
            <a:pPr algn="just" rtl="1">
              <a:lnSpc>
                <a:spcPct val="200000"/>
              </a:lnSpc>
              <a:buNone/>
            </a:pPr>
            <a:r>
              <a:rPr lang="fa-IR" sz="2200" dirty="0" smtClean="0">
                <a:cs typeface="B Titr" pitchFamily="2" charset="-78"/>
              </a:rPr>
              <a:t>4-داشتن تجربه و دانش در زمينه مورد نظر</a:t>
            </a:r>
          </a:p>
          <a:p>
            <a:pPr algn="just" rtl="1">
              <a:lnSpc>
                <a:spcPct val="200000"/>
              </a:lnSpc>
              <a:buNone/>
            </a:pPr>
            <a:r>
              <a:rPr lang="fa-IR" sz="2200" dirty="0" smtClean="0">
                <a:cs typeface="B Titr" pitchFamily="2" charset="-78"/>
              </a:rPr>
              <a:t>5-حسن سابقه</a:t>
            </a:r>
          </a:p>
          <a:p>
            <a:pPr algn="just" rtl="1">
              <a:lnSpc>
                <a:spcPct val="200000"/>
              </a:lnSpc>
              <a:buNone/>
            </a:pPr>
            <a:r>
              <a:rPr lang="fa-IR" sz="2200" dirty="0" smtClean="0">
                <a:cs typeface="B Titr" pitchFamily="2" charset="-78"/>
              </a:rPr>
              <a:t>6-تضمين كيفيت خدمات و محصولات </a:t>
            </a:r>
          </a:p>
          <a:p>
            <a:pPr algn="just" rtl="1">
              <a:lnSpc>
                <a:spcPct val="200000"/>
              </a:lnSpc>
              <a:buNone/>
            </a:pPr>
            <a:r>
              <a:rPr lang="fa-IR" sz="2200" dirty="0" smtClean="0">
                <a:cs typeface="B Titr" pitchFamily="2" charset="-78"/>
              </a:rPr>
              <a:t>در صورتيكه مبلغ برآوردي از بيست برابر نصاب معاملات متوسط بيشتر باشد معيارهاي زير نيز منظور ميشود :</a:t>
            </a:r>
          </a:p>
          <a:p>
            <a:pPr algn="just" rtl="1">
              <a:lnSpc>
                <a:spcPct val="200000"/>
              </a:lnSpc>
              <a:buNone/>
            </a:pPr>
            <a:r>
              <a:rPr lang="fa-IR" sz="2200" dirty="0" smtClean="0">
                <a:cs typeface="B Titr" pitchFamily="2" charset="-78"/>
              </a:rPr>
              <a:t>1-نظام كيفيت و نحوه تضمين محصولات (گارانتي)</a:t>
            </a:r>
          </a:p>
          <a:p>
            <a:pPr algn="just" rtl="1">
              <a:lnSpc>
                <a:spcPct val="200000"/>
              </a:lnSpc>
              <a:buNone/>
            </a:pPr>
            <a:r>
              <a:rPr lang="fa-IR" sz="2200" dirty="0" smtClean="0">
                <a:cs typeface="B Titr" pitchFamily="2" charset="-78"/>
              </a:rPr>
              <a:t>2-ظرفيت توليد</a:t>
            </a:r>
            <a:endParaRPr lang="en-US" sz="22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1285860"/>
            <a:ext cx="6672266" cy="2714644"/>
          </a:xfrm>
        </p:spPr>
        <p:txBody>
          <a:bodyPr>
            <a:normAutofit fontScale="90000"/>
          </a:bodyPr>
          <a:lstStyle/>
          <a:p>
            <a:pPr algn="ctr" rtl="1">
              <a:lnSpc>
                <a:spcPct val="200000"/>
              </a:lnSpc>
            </a:pPr>
            <a:r>
              <a:rPr lang="fa-IR" sz="3200" dirty="0" smtClean="0">
                <a:cs typeface="B Titr" pitchFamily="2" charset="-78"/>
              </a:rPr>
              <a:t/>
            </a:r>
            <a:br>
              <a:rPr lang="fa-IR" sz="3200" dirty="0" smtClean="0">
                <a:cs typeface="B Titr" pitchFamily="2" charset="-78"/>
              </a:rPr>
            </a:br>
            <a:r>
              <a:rPr lang="fa-IR" sz="3200" dirty="0" smtClean="0">
                <a:cs typeface="B Titr" pitchFamily="2" charset="-78"/>
              </a:rPr>
              <a:t/>
            </a:r>
            <a:br>
              <a:rPr lang="fa-IR" sz="3200" dirty="0" smtClean="0">
                <a:cs typeface="B Titr" pitchFamily="2" charset="-78"/>
              </a:rPr>
            </a:br>
            <a:r>
              <a:rPr lang="fa-IR" sz="3200" dirty="0" smtClean="0">
                <a:cs typeface="B Titr" pitchFamily="2" charset="-78"/>
              </a:rPr>
              <a:t>تشریح نمونه</a:t>
            </a:r>
            <a:br>
              <a:rPr lang="fa-IR" sz="3200" dirty="0" smtClean="0">
                <a:cs typeface="B Titr" pitchFamily="2" charset="-78"/>
              </a:rPr>
            </a:br>
            <a:r>
              <a:rPr lang="fa-IR" sz="3200" dirty="0" smtClean="0">
                <a:cs typeface="B Titr" pitchFamily="2" charset="-78"/>
              </a:rPr>
              <a:t>اسناد مناقصه دو مرحله ای تهیه ،طبخ و توزیع غذا در دانشگاه</a:t>
            </a:r>
            <a:endParaRPr lang="en-US" dirty="0">
              <a:cs typeface="B Titr" pitchFamily="2" charset="-78"/>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ctr" rtl="1">
              <a:lnSpc>
                <a:spcPct val="150000"/>
              </a:lnSpc>
            </a:pPr>
            <a:r>
              <a:rPr lang="fa-IR" sz="2000" dirty="0" smtClean="0">
                <a:solidFill>
                  <a:schemeClr val="tx1"/>
                </a:solidFill>
                <a:cs typeface="B Titr" pitchFamily="2" charset="-78"/>
              </a:rPr>
              <a:t>ارزیابی کیفی مناقصه‏گران بر اساس شاخص هاي فني بازرگاني زير انجام مي گردد:</a:t>
            </a:r>
            <a:endParaRPr lang="en-US" sz="2000" dirty="0" smtClean="0">
              <a:solidFill>
                <a:schemeClr val="tx1"/>
              </a:solidFill>
              <a:cs typeface="B Titr" pitchFamily="2" charset="-78"/>
            </a:endParaRPr>
          </a:p>
        </p:txBody>
      </p:sp>
      <p:graphicFrame>
        <p:nvGraphicFramePr>
          <p:cNvPr id="4" name="Content Placeholder 3"/>
          <p:cNvGraphicFramePr>
            <a:graphicFrameLocks noGrp="1"/>
          </p:cNvGraphicFramePr>
          <p:nvPr>
            <p:ph idx="1"/>
          </p:nvPr>
        </p:nvGraphicFramePr>
        <p:xfrm>
          <a:off x="0" y="1357298"/>
          <a:ext cx="9144000" cy="5500702"/>
        </p:xfrm>
        <a:graphic>
          <a:graphicData uri="http://schemas.openxmlformats.org/drawingml/2006/table">
            <a:tbl>
              <a:tblPr rtl="1" firstRow="1" bandRow="1">
                <a:tableStyleId>{5C22544A-7EE6-4342-B048-85BDC9FD1C3A}</a:tableStyleId>
              </a:tblPr>
              <a:tblGrid>
                <a:gridCol w="718591"/>
                <a:gridCol w="1892223"/>
                <a:gridCol w="935758"/>
                <a:gridCol w="1283362"/>
                <a:gridCol w="1298576"/>
                <a:gridCol w="3015490"/>
              </a:tblGrid>
              <a:tr h="1257178">
                <a:tc>
                  <a:txBody>
                    <a:bodyPr/>
                    <a:lstStyle/>
                    <a:p>
                      <a:pPr algn="ctr"/>
                      <a:r>
                        <a:rPr lang="fa-IR" sz="1600" dirty="0" smtClean="0">
                          <a:cs typeface="B Titr" pitchFamily="2" charset="-78"/>
                        </a:rPr>
                        <a:t>رديف</a:t>
                      </a:r>
                      <a:endParaRPr lang="en-US" sz="1600" dirty="0">
                        <a:cs typeface="B Titr" pitchFamily="2" charset="-78"/>
                      </a:endParaRPr>
                    </a:p>
                  </a:txBody>
                  <a:tcPr anchor="ctr"/>
                </a:tc>
                <a:tc>
                  <a:txBody>
                    <a:bodyPr/>
                    <a:lstStyle/>
                    <a:p>
                      <a:pPr algn="ctr"/>
                      <a:r>
                        <a:rPr lang="ar-DZ" sz="1600" dirty="0" smtClean="0">
                          <a:cs typeface="B Titr" pitchFamily="2" charset="-78"/>
                        </a:rPr>
                        <a:t>معيارارزيابي</a:t>
                      </a:r>
                      <a:endParaRPr lang="en-US" sz="1600" dirty="0">
                        <a:cs typeface="B Titr" pitchFamily="2" charset="-78"/>
                      </a:endParaRPr>
                    </a:p>
                  </a:txBody>
                  <a:tcPr anchor="ctr"/>
                </a:tc>
                <a:tc>
                  <a:txBody>
                    <a:bodyPr/>
                    <a:lstStyle/>
                    <a:p>
                      <a:pPr algn="ctr" rtl="1"/>
                      <a:r>
                        <a:rPr lang="ar-DZ" sz="1600" dirty="0" smtClean="0">
                          <a:cs typeface="B Titr" pitchFamily="2" charset="-78"/>
                        </a:rPr>
                        <a:t>امتياز خام</a:t>
                      </a:r>
                      <a:r>
                        <a:rPr lang="en-US" sz="1600" dirty="0" smtClean="0">
                          <a:cs typeface="B Titr" pitchFamily="2" charset="-78"/>
                        </a:rPr>
                        <a:t>A</a:t>
                      </a:r>
                    </a:p>
                    <a:p>
                      <a:pPr algn="ctr"/>
                      <a:r>
                        <a:rPr lang="en-US" sz="1600" dirty="0" smtClean="0">
                          <a:cs typeface="B Titr" pitchFamily="2" charset="-78"/>
                        </a:rPr>
                        <a:t> (0-100)</a:t>
                      </a:r>
                      <a:endParaRPr lang="en-US" sz="1600" dirty="0">
                        <a:cs typeface="B Titr" pitchFamily="2" charset="-78"/>
                      </a:endParaRPr>
                    </a:p>
                  </a:txBody>
                  <a:tcPr anchor="ctr"/>
                </a:tc>
                <a:tc>
                  <a:txBody>
                    <a:bodyPr/>
                    <a:lstStyle/>
                    <a:p>
                      <a:pPr algn="ctr" rtl="1"/>
                      <a:r>
                        <a:rPr lang="ar-DZ" sz="1600" dirty="0" smtClean="0">
                          <a:cs typeface="B Titr" pitchFamily="2" charset="-78"/>
                        </a:rPr>
                        <a:t>ضريب وزني</a:t>
                      </a:r>
                      <a:r>
                        <a:rPr lang="en-US" sz="1600" dirty="0" smtClean="0">
                          <a:cs typeface="B Titr" pitchFamily="2" charset="-78"/>
                        </a:rPr>
                        <a:t>B</a:t>
                      </a:r>
                    </a:p>
                    <a:p>
                      <a:pPr algn="ctr" rtl="1"/>
                      <a:r>
                        <a:rPr lang="en-US" sz="1600" dirty="0" smtClean="0">
                          <a:cs typeface="B Titr" pitchFamily="2" charset="-78"/>
                        </a:rPr>
                        <a:t>(</a:t>
                      </a:r>
                      <a:r>
                        <a:rPr lang="ar-DZ" sz="1600" dirty="0" smtClean="0">
                          <a:cs typeface="B Titr" pitchFamily="2" charset="-78"/>
                        </a:rPr>
                        <a:t>درصد)</a:t>
                      </a:r>
                      <a:endParaRPr lang="en-US" sz="1600" dirty="0">
                        <a:cs typeface="B Titr" pitchFamily="2" charset="-78"/>
                      </a:endParaRPr>
                    </a:p>
                  </a:txBody>
                  <a:tcPr anchor="ctr"/>
                </a:tc>
                <a:tc>
                  <a:txBody>
                    <a:bodyPr/>
                    <a:lstStyle/>
                    <a:p>
                      <a:pPr algn="ctr" rtl="1"/>
                      <a:r>
                        <a:rPr lang="ar-DZ" sz="1600" dirty="0" smtClean="0">
                          <a:cs typeface="B Titr" pitchFamily="2" charset="-78"/>
                        </a:rPr>
                        <a:t>امتياز مكتسبه</a:t>
                      </a:r>
                      <a:r>
                        <a:rPr lang="en-US" sz="1600" dirty="0" smtClean="0">
                          <a:cs typeface="B Titr" pitchFamily="2" charset="-78"/>
                        </a:rPr>
                        <a:t>C</a:t>
                      </a:r>
                    </a:p>
                    <a:p>
                      <a:pPr algn="ctr"/>
                      <a:r>
                        <a:rPr lang="en-US" sz="1600" dirty="0" smtClean="0">
                          <a:cs typeface="B Titr" pitchFamily="2" charset="-78"/>
                        </a:rPr>
                        <a:t> (0-100)</a:t>
                      </a:r>
                      <a:endParaRPr lang="en-US" sz="1600" dirty="0">
                        <a:cs typeface="B Titr" pitchFamily="2" charset="-78"/>
                      </a:endParaRPr>
                    </a:p>
                  </a:txBody>
                  <a:tcPr anchor="ctr"/>
                </a:tc>
                <a:tc>
                  <a:txBody>
                    <a:bodyPr/>
                    <a:lstStyle/>
                    <a:p>
                      <a:pPr algn="ctr"/>
                      <a:r>
                        <a:rPr lang="ar-DZ" sz="1600" dirty="0" smtClean="0">
                          <a:cs typeface="B Titr" pitchFamily="2" charset="-78"/>
                        </a:rPr>
                        <a:t> نحوه  ارزيابي</a:t>
                      </a:r>
                      <a:endParaRPr lang="en-US" sz="1600" dirty="0">
                        <a:cs typeface="B Titr" pitchFamily="2" charset="-78"/>
                      </a:endParaRPr>
                    </a:p>
                  </a:txBody>
                  <a:tcPr anchor="ctr"/>
                </a:tc>
              </a:tr>
              <a:tr h="4243524">
                <a:tc>
                  <a:txBody>
                    <a:bodyPr/>
                    <a:lstStyle/>
                    <a:p>
                      <a:pPr algn="ctr"/>
                      <a:r>
                        <a:rPr lang="fa-IR" sz="1600" dirty="0" smtClean="0">
                          <a:cs typeface="B Titr" pitchFamily="2" charset="-78"/>
                        </a:rPr>
                        <a:t>1</a:t>
                      </a:r>
                      <a:endParaRPr lang="en-US" sz="1600" dirty="0">
                        <a:cs typeface="B Titr" pitchFamily="2" charset="-78"/>
                      </a:endParaRPr>
                    </a:p>
                  </a:txBody>
                  <a:tcPr anchor="ctr"/>
                </a:tc>
                <a:tc>
                  <a:txBody>
                    <a:bodyPr/>
                    <a:lstStyle/>
                    <a:p>
                      <a:pPr algn="l"/>
                      <a:r>
                        <a:rPr lang="ar-DZ" sz="1600" dirty="0" smtClean="0">
                          <a:cs typeface="B Titr" pitchFamily="2" charset="-78"/>
                        </a:rPr>
                        <a:t>تجربه پيمانكار ( سوابق </a:t>
                      </a:r>
                      <a:endParaRPr lang="fa-IR" sz="1600" dirty="0" smtClean="0">
                        <a:cs typeface="B Titr" pitchFamily="2" charset="-78"/>
                      </a:endParaRPr>
                    </a:p>
                    <a:p>
                      <a:pPr algn="ctr"/>
                      <a:endParaRPr lang="fa-IR" sz="1600" dirty="0" smtClean="0">
                        <a:cs typeface="B Titr" pitchFamily="2" charset="-78"/>
                      </a:endParaRPr>
                    </a:p>
                    <a:p>
                      <a:pPr algn="ctr"/>
                      <a:r>
                        <a:rPr lang="ar-DZ" sz="1600" dirty="0" smtClean="0">
                          <a:cs typeface="B Titr" pitchFamily="2" charset="-78"/>
                        </a:rPr>
                        <a:t>اجرايي)</a:t>
                      </a:r>
                      <a:endParaRPr lang="fa-IR" sz="1600" dirty="0" smtClean="0">
                        <a:cs typeface="B Titr" pitchFamily="2" charset="-78"/>
                      </a:endParaRPr>
                    </a:p>
                    <a:p>
                      <a:pPr algn="ctr"/>
                      <a:endParaRPr lang="fa-IR" sz="1600" dirty="0" smtClean="0">
                        <a:cs typeface="B Titr" pitchFamily="2" charset="-78"/>
                      </a:endParaRPr>
                    </a:p>
                    <a:p>
                      <a:pPr algn="ctr" rtl="1">
                        <a:lnSpc>
                          <a:spcPct val="150000"/>
                        </a:lnSpc>
                      </a:pPr>
                      <a:r>
                        <a:rPr lang="fa-IR" sz="1600" dirty="0" smtClean="0">
                          <a:cs typeface="B Titr" pitchFamily="2" charset="-78"/>
                          <a:hlinkClick r:id="rId2" action="ppaction://hlinkpres?slideindex=1&amp;slidetitle="/>
                        </a:rPr>
                        <a:t>ماده 17</a:t>
                      </a:r>
                      <a:endParaRPr lang="fa-IR" sz="1600" dirty="0" smtClean="0">
                        <a:cs typeface="B Titr" pitchFamily="2" charset="-78"/>
                      </a:endParaRPr>
                    </a:p>
                    <a:p>
                      <a:pPr algn="ctr" rtl="1">
                        <a:lnSpc>
                          <a:spcPct val="150000"/>
                        </a:lnSpc>
                      </a:pPr>
                      <a:r>
                        <a:rPr lang="fa-IR" sz="1600" dirty="0" smtClean="0">
                          <a:cs typeface="B Titr" pitchFamily="2" charset="-78"/>
                        </a:rPr>
                        <a:t>آيين نامه اجرايي بند ”ج“ماده (12)قانون برگزاري مناقصه ارزيابي كيفي مناقصه گران</a:t>
                      </a:r>
                      <a:endParaRPr lang="en-US" sz="1600" dirty="0">
                        <a:cs typeface="B Titr" pitchFamily="2" charset="-78"/>
                      </a:endParaRPr>
                    </a:p>
                  </a:txBody>
                  <a:tcPr anchor="ctr"/>
                </a:tc>
                <a:tc>
                  <a:txBody>
                    <a:bodyPr/>
                    <a:lstStyle/>
                    <a:p>
                      <a:pPr algn="ctr"/>
                      <a:endParaRPr lang="en-US" sz="1600" dirty="0">
                        <a:cs typeface="B Titr" pitchFamily="2" charset="-78"/>
                      </a:endParaRPr>
                    </a:p>
                  </a:txBody>
                  <a:tcPr anchor="ctr"/>
                </a:tc>
                <a:tc>
                  <a:txBody>
                    <a:bodyPr/>
                    <a:lstStyle/>
                    <a:p>
                      <a:pPr algn="ctr"/>
                      <a:r>
                        <a:rPr lang="en-US" sz="1600" dirty="0" smtClean="0">
                          <a:cs typeface="B Titr" pitchFamily="2" charset="-78"/>
                        </a:rPr>
                        <a:t>25</a:t>
                      </a:r>
                      <a:endParaRPr lang="en-US" sz="1600" dirty="0">
                        <a:cs typeface="B Titr" pitchFamily="2" charset="-78"/>
                      </a:endParaRPr>
                    </a:p>
                  </a:txBody>
                  <a:tcPr anchor="ctr"/>
                </a:tc>
                <a:tc>
                  <a:txBody>
                    <a:bodyPr/>
                    <a:lstStyle/>
                    <a:p>
                      <a:pPr algn="ctr"/>
                      <a:r>
                        <a:rPr lang="en-US" sz="1600" dirty="0" smtClean="0">
                          <a:cs typeface="B Titr" pitchFamily="2" charset="-78"/>
                        </a:rPr>
                        <a:t>C=A*B</a:t>
                      </a:r>
                      <a:endParaRPr lang="en-US" sz="1600" dirty="0">
                        <a:cs typeface="B Titr" pitchFamily="2" charset="-78"/>
                      </a:endParaRPr>
                    </a:p>
                  </a:txBody>
                  <a:tcPr anchor="ctr"/>
                </a:tc>
                <a:tc>
                  <a:txBody>
                    <a:bodyPr/>
                    <a:lstStyle/>
                    <a:p>
                      <a:pPr algn="just" rtl="1">
                        <a:lnSpc>
                          <a:spcPct val="150000"/>
                        </a:lnSpc>
                      </a:pPr>
                      <a:r>
                        <a:rPr lang="fa-IR" sz="1600" dirty="0" smtClean="0">
                          <a:cs typeface="B Titr" pitchFamily="2" charset="-78"/>
                        </a:rPr>
                        <a:t>ح</a:t>
                      </a:r>
                      <a:r>
                        <a:rPr lang="ar-DZ" sz="1600" dirty="0" smtClean="0">
                          <a:cs typeface="B Titr" pitchFamily="2" charset="-78"/>
                        </a:rPr>
                        <a:t>داكثر امتياز در صورتي احراز مي شود كه </a:t>
                      </a:r>
                      <a:r>
                        <a:rPr lang="fa-IR" sz="1600" dirty="0" smtClean="0">
                          <a:cs typeface="B Titr" pitchFamily="2" charset="-78"/>
                        </a:rPr>
                        <a:t>:</a:t>
                      </a:r>
                    </a:p>
                    <a:p>
                      <a:pPr algn="just" rtl="1">
                        <a:lnSpc>
                          <a:spcPct val="150000"/>
                        </a:lnSpc>
                      </a:pPr>
                      <a:endParaRPr lang="fa-IR" sz="1600" dirty="0" smtClean="0">
                        <a:cs typeface="B Titr" pitchFamily="2" charset="-78"/>
                      </a:endParaRPr>
                    </a:p>
                    <a:p>
                      <a:pPr algn="just" rtl="1">
                        <a:lnSpc>
                          <a:spcPct val="150000"/>
                        </a:lnSpc>
                      </a:pPr>
                      <a:endParaRPr lang="fa-IR" sz="1600" dirty="0" smtClean="0">
                        <a:cs typeface="B Titr" pitchFamily="2" charset="-78"/>
                      </a:endParaRPr>
                    </a:p>
                    <a:p>
                      <a:pPr algn="just" rtl="1">
                        <a:lnSpc>
                          <a:spcPct val="150000"/>
                        </a:lnSpc>
                      </a:pPr>
                      <a:endParaRPr lang="fa-IR" sz="1600" dirty="0" smtClean="0">
                        <a:cs typeface="B Titr" pitchFamily="2" charset="-78"/>
                      </a:endParaRPr>
                    </a:p>
                    <a:p>
                      <a:pPr algn="just" rtl="1">
                        <a:lnSpc>
                          <a:spcPct val="150000"/>
                        </a:lnSpc>
                        <a:buFont typeface="Wingdings" pitchFamily="2" charset="2"/>
                        <a:buNone/>
                      </a:pPr>
                      <a:endParaRPr lang="fa-IR" sz="1600" dirty="0" smtClean="0">
                        <a:cs typeface="B Titr" pitchFamily="2" charset="-78"/>
                      </a:endParaRPr>
                    </a:p>
                    <a:p>
                      <a:pPr algn="just" rtl="1">
                        <a:lnSpc>
                          <a:spcPct val="150000"/>
                        </a:lnSpc>
                        <a:buFont typeface="Wingdings" pitchFamily="2" charset="2"/>
                        <a:buNone/>
                      </a:pPr>
                      <a:endParaRPr lang="fa-IR" sz="1600" dirty="0" smtClean="0">
                        <a:cs typeface="B Titr" pitchFamily="2" charset="-78"/>
                      </a:endParaRPr>
                    </a:p>
                    <a:p>
                      <a:pPr algn="just" rtl="1">
                        <a:lnSpc>
                          <a:spcPct val="150000"/>
                        </a:lnSpc>
                        <a:buFont typeface="Wingdings" pitchFamily="2" charset="2"/>
                        <a:buNone/>
                      </a:pPr>
                      <a:r>
                        <a:rPr lang="ar-DZ" sz="1600" dirty="0" smtClean="0">
                          <a:cs typeface="B Titr" pitchFamily="2" charset="-78"/>
                        </a:rPr>
                        <a:t>توسط پيمانكار اجرا شده باشد و براي مقادير كمتر ،امتياز تجربه به تناسب كاهش مي يابد.</a:t>
                      </a:r>
                      <a:endParaRPr lang="en-US" sz="1600" dirty="0">
                        <a:cs typeface="B Titr" pitchFamily="2" charset="-78"/>
                      </a:endParaRPr>
                    </a:p>
                  </a:txBody>
                  <a:tcPr anchor="ctr"/>
                </a:tc>
              </a:tr>
            </a:tbl>
          </a:graphicData>
        </a:graphic>
      </p:graphicFrame>
      <p:graphicFrame>
        <p:nvGraphicFramePr>
          <p:cNvPr id="10" name="Table 9"/>
          <p:cNvGraphicFramePr>
            <a:graphicFrameLocks noGrp="1"/>
          </p:cNvGraphicFramePr>
          <p:nvPr/>
        </p:nvGraphicFramePr>
        <p:xfrm>
          <a:off x="214282" y="3857628"/>
          <a:ext cx="2714644" cy="1644230"/>
        </p:xfrm>
        <a:graphic>
          <a:graphicData uri="http://schemas.openxmlformats.org/drawingml/2006/table">
            <a:tbl>
              <a:tblPr firstRow="1" bandRow="1">
                <a:tableStyleId>{21E4AEA4-8DFA-4A89-87EB-49C32662AFE0}</a:tableStyleId>
              </a:tblPr>
              <a:tblGrid>
                <a:gridCol w="2714644"/>
              </a:tblGrid>
              <a:tr h="30384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400" b="1" dirty="0" smtClean="0">
                          <a:solidFill>
                            <a:schemeClr val="tx1"/>
                          </a:solidFill>
                          <a:cs typeface="B Titr" pitchFamily="2" charset="-78"/>
                        </a:rPr>
                        <a:t>در5</a:t>
                      </a:r>
                      <a:r>
                        <a:rPr lang="ar-DZ" sz="1400" b="1" dirty="0" smtClean="0">
                          <a:solidFill>
                            <a:schemeClr val="tx1"/>
                          </a:solidFill>
                          <a:cs typeface="B Titr" pitchFamily="2" charset="-78"/>
                        </a:rPr>
                        <a:t> سال گذشته </a:t>
                      </a:r>
                      <a:endParaRPr lang="fa-IR" sz="1400" b="1" dirty="0" smtClean="0">
                        <a:solidFill>
                          <a:schemeClr val="tx1"/>
                        </a:solidFill>
                        <a:cs typeface="B Titr" pitchFamily="2" charset="-78"/>
                      </a:endParaRPr>
                    </a:p>
                    <a:p>
                      <a:pPr algn="ctr"/>
                      <a:endParaRPr lang="en-US" sz="1400" dirty="0">
                        <a:cs typeface="B Titr" pitchFamily="2" charset="-78"/>
                      </a:endParaRPr>
                    </a:p>
                  </a:txBody>
                  <a:tcPr/>
                </a:tc>
              </a:tr>
              <a:tr h="44614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DZ" sz="1400" b="1" dirty="0" smtClean="0">
                          <a:solidFill>
                            <a:schemeClr val="tx1"/>
                          </a:solidFill>
                          <a:cs typeface="B Titr" pitchFamily="2" charset="-78"/>
                        </a:rPr>
                        <a:t>چهار كار مشابه </a:t>
                      </a:r>
                      <a:endParaRPr lang="fa-IR" sz="1400" b="1" dirty="0" smtClean="0">
                        <a:solidFill>
                          <a:schemeClr val="tx1"/>
                        </a:solidFill>
                        <a:cs typeface="B Titr" pitchFamily="2" charset="-78"/>
                      </a:endParaRPr>
                    </a:p>
                    <a:p>
                      <a:pPr algn="ctr" rtl="1"/>
                      <a:endParaRPr lang="en-US" sz="1400" dirty="0">
                        <a:cs typeface="B Titr" pitchFamily="2" charset="-78"/>
                      </a:endParaRPr>
                    </a:p>
                  </a:txBody>
                  <a:tcPr/>
                </a:tc>
              </a:tr>
              <a:tr h="60791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DZ" sz="1400" b="1" dirty="0" smtClean="0">
                          <a:solidFill>
                            <a:schemeClr val="tx1"/>
                          </a:solidFill>
                          <a:cs typeface="B Titr" pitchFamily="2" charset="-78"/>
                        </a:rPr>
                        <a:t>با حجم معادل يا بيشتر از موضوع مناقصه</a:t>
                      </a:r>
                      <a:endParaRPr lang="fa-IR" sz="1400" b="1" dirty="0" smtClean="0">
                        <a:solidFill>
                          <a:schemeClr val="tx1"/>
                        </a:solidFill>
                        <a:cs typeface="B Titr" pitchFamily="2" charset="-78"/>
                      </a:endParaRPr>
                    </a:p>
                    <a:p>
                      <a:pPr algn="r" rtl="1"/>
                      <a:endParaRPr lang="en-US" sz="1400" dirty="0">
                        <a:cs typeface="B Titr" pitchFamily="2" charset="-78"/>
                      </a:endParaRPr>
                    </a:p>
                  </a:txBody>
                  <a:tcPr/>
                </a:tc>
              </a:tr>
            </a:tbl>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a:bodyPr>
          <a:lstStyle/>
          <a:p>
            <a:pPr algn="ctr" rtl="1">
              <a:lnSpc>
                <a:spcPct val="150000"/>
              </a:lnSpc>
            </a:pPr>
            <a:r>
              <a:rPr lang="fa-IR" sz="2000" dirty="0" smtClean="0">
                <a:solidFill>
                  <a:schemeClr val="tx1"/>
                </a:solidFill>
                <a:cs typeface="B Titr" pitchFamily="2" charset="-78"/>
              </a:rPr>
              <a:t>ارزیابی کیفی مناقصه‏گران بر اساس شاخص هاي فني بازرگاني زير انجام مي گردد:</a:t>
            </a:r>
            <a:endParaRPr lang="en-US" sz="2000" dirty="0" smtClean="0">
              <a:solidFill>
                <a:schemeClr val="tx1"/>
              </a:solidFill>
              <a:cs typeface="B Titr" pitchFamily="2" charset="-78"/>
            </a:endParaRPr>
          </a:p>
        </p:txBody>
      </p:sp>
      <p:graphicFrame>
        <p:nvGraphicFramePr>
          <p:cNvPr id="4" name="Content Placeholder 3"/>
          <p:cNvGraphicFramePr>
            <a:graphicFrameLocks noGrp="1"/>
          </p:cNvGraphicFramePr>
          <p:nvPr>
            <p:ph idx="1"/>
          </p:nvPr>
        </p:nvGraphicFramePr>
        <p:xfrm>
          <a:off x="0" y="1357298"/>
          <a:ext cx="9144000" cy="5500702"/>
        </p:xfrm>
        <a:graphic>
          <a:graphicData uri="http://schemas.openxmlformats.org/drawingml/2006/table">
            <a:tbl>
              <a:tblPr rtl="1" firstRow="1" bandRow="1">
                <a:tableStyleId>{5C22544A-7EE6-4342-B048-85BDC9FD1C3A}</a:tableStyleId>
              </a:tblPr>
              <a:tblGrid>
                <a:gridCol w="718591"/>
                <a:gridCol w="1892223"/>
                <a:gridCol w="935758"/>
                <a:gridCol w="1283362"/>
                <a:gridCol w="1298576"/>
                <a:gridCol w="3015490"/>
              </a:tblGrid>
              <a:tr h="1257178">
                <a:tc>
                  <a:txBody>
                    <a:bodyPr/>
                    <a:lstStyle/>
                    <a:p>
                      <a:pPr algn="ctr"/>
                      <a:r>
                        <a:rPr lang="fa-IR" sz="1800" dirty="0" smtClean="0">
                          <a:cs typeface="B Titr" pitchFamily="2" charset="-78"/>
                        </a:rPr>
                        <a:t>رديف</a:t>
                      </a:r>
                      <a:endParaRPr lang="en-US" sz="1800" dirty="0">
                        <a:cs typeface="B Titr" pitchFamily="2" charset="-78"/>
                      </a:endParaRPr>
                    </a:p>
                  </a:txBody>
                  <a:tcPr anchor="ctr"/>
                </a:tc>
                <a:tc>
                  <a:txBody>
                    <a:bodyPr/>
                    <a:lstStyle/>
                    <a:p>
                      <a:pPr algn="ctr"/>
                      <a:r>
                        <a:rPr lang="ar-DZ" sz="1800" dirty="0" smtClean="0">
                          <a:cs typeface="B Titr" pitchFamily="2" charset="-78"/>
                        </a:rPr>
                        <a:t>معيارارزيابي</a:t>
                      </a:r>
                      <a:endParaRPr lang="en-US" sz="1800" dirty="0">
                        <a:cs typeface="B Titr" pitchFamily="2" charset="-78"/>
                      </a:endParaRPr>
                    </a:p>
                  </a:txBody>
                  <a:tcPr anchor="ctr"/>
                </a:tc>
                <a:tc>
                  <a:txBody>
                    <a:bodyPr/>
                    <a:lstStyle/>
                    <a:p>
                      <a:pPr algn="ctr" rtl="1"/>
                      <a:r>
                        <a:rPr lang="ar-DZ" sz="1800" dirty="0" smtClean="0">
                          <a:cs typeface="B Titr" pitchFamily="2" charset="-78"/>
                        </a:rPr>
                        <a:t>امتياز خام</a:t>
                      </a:r>
                      <a:r>
                        <a:rPr lang="en-US" sz="1800" dirty="0" smtClean="0">
                          <a:cs typeface="B Titr" pitchFamily="2" charset="-78"/>
                        </a:rPr>
                        <a:t>A</a:t>
                      </a:r>
                    </a:p>
                    <a:p>
                      <a:pPr algn="ctr"/>
                      <a:r>
                        <a:rPr lang="en-US" sz="1800" dirty="0" smtClean="0">
                          <a:cs typeface="B Titr" pitchFamily="2" charset="-78"/>
                        </a:rPr>
                        <a:t> (0-100)</a:t>
                      </a:r>
                      <a:endParaRPr lang="en-US" sz="1800" dirty="0">
                        <a:cs typeface="B Titr" pitchFamily="2" charset="-78"/>
                      </a:endParaRPr>
                    </a:p>
                  </a:txBody>
                  <a:tcPr anchor="ctr"/>
                </a:tc>
                <a:tc>
                  <a:txBody>
                    <a:bodyPr/>
                    <a:lstStyle/>
                    <a:p>
                      <a:pPr algn="ctr" rtl="1"/>
                      <a:r>
                        <a:rPr lang="ar-DZ" sz="1800" dirty="0" smtClean="0">
                          <a:cs typeface="B Titr" pitchFamily="2" charset="-78"/>
                        </a:rPr>
                        <a:t>ضريب وزني</a:t>
                      </a:r>
                      <a:r>
                        <a:rPr lang="en-US" sz="1800" dirty="0" smtClean="0">
                          <a:cs typeface="B Titr" pitchFamily="2" charset="-78"/>
                        </a:rPr>
                        <a:t>B</a:t>
                      </a:r>
                    </a:p>
                    <a:p>
                      <a:pPr algn="ctr" rtl="1"/>
                      <a:r>
                        <a:rPr lang="en-US" sz="1800" dirty="0" smtClean="0">
                          <a:cs typeface="B Titr" pitchFamily="2" charset="-78"/>
                        </a:rPr>
                        <a:t>(</a:t>
                      </a:r>
                      <a:r>
                        <a:rPr lang="ar-DZ" sz="1800" dirty="0" smtClean="0">
                          <a:cs typeface="B Titr" pitchFamily="2" charset="-78"/>
                        </a:rPr>
                        <a:t>درصد)</a:t>
                      </a:r>
                      <a:endParaRPr lang="en-US" sz="1800" dirty="0">
                        <a:cs typeface="B Titr" pitchFamily="2" charset="-78"/>
                      </a:endParaRPr>
                    </a:p>
                  </a:txBody>
                  <a:tcPr anchor="ctr"/>
                </a:tc>
                <a:tc>
                  <a:txBody>
                    <a:bodyPr/>
                    <a:lstStyle/>
                    <a:p>
                      <a:pPr algn="ctr" rtl="1"/>
                      <a:r>
                        <a:rPr lang="ar-DZ" sz="1800" dirty="0" smtClean="0">
                          <a:cs typeface="B Titr" pitchFamily="2" charset="-78"/>
                        </a:rPr>
                        <a:t>امتياز مكتسبه</a:t>
                      </a:r>
                      <a:r>
                        <a:rPr lang="en-US" sz="1800" dirty="0" smtClean="0">
                          <a:cs typeface="B Titr" pitchFamily="2" charset="-78"/>
                        </a:rPr>
                        <a:t>C</a:t>
                      </a:r>
                    </a:p>
                    <a:p>
                      <a:pPr algn="ctr"/>
                      <a:r>
                        <a:rPr lang="en-US" sz="1800" dirty="0" smtClean="0">
                          <a:cs typeface="B Titr" pitchFamily="2" charset="-78"/>
                        </a:rPr>
                        <a:t> (0-100)</a:t>
                      </a:r>
                      <a:endParaRPr lang="en-US" sz="1800" dirty="0">
                        <a:cs typeface="B Titr" pitchFamily="2" charset="-78"/>
                      </a:endParaRPr>
                    </a:p>
                  </a:txBody>
                  <a:tcPr anchor="ctr"/>
                </a:tc>
                <a:tc>
                  <a:txBody>
                    <a:bodyPr/>
                    <a:lstStyle/>
                    <a:p>
                      <a:pPr algn="ctr"/>
                      <a:r>
                        <a:rPr lang="ar-DZ" sz="1800" dirty="0" smtClean="0">
                          <a:cs typeface="B Titr" pitchFamily="2" charset="-78"/>
                        </a:rPr>
                        <a:t> نحوه  ارزيابي</a:t>
                      </a:r>
                      <a:endParaRPr lang="en-US" sz="1800" dirty="0">
                        <a:cs typeface="B Titr" pitchFamily="2" charset="-78"/>
                      </a:endParaRPr>
                    </a:p>
                  </a:txBody>
                  <a:tcPr anchor="ctr"/>
                </a:tc>
              </a:tr>
              <a:tr h="4243524">
                <a:tc>
                  <a:txBody>
                    <a:bodyPr/>
                    <a:lstStyle/>
                    <a:p>
                      <a:pPr algn="ctr"/>
                      <a:r>
                        <a:rPr lang="fa-IR" sz="1800" dirty="0" smtClean="0">
                          <a:cs typeface="B Titr" pitchFamily="2" charset="-78"/>
                        </a:rPr>
                        <a:t>2</a:t>
                      </a:r>
                      <a:endParaRPr lang="en-US" sz="1800" dirty="0">
                        <a:cs typeface="B Titr" pitchFamily="2" charset="-78"/>
                      </a:endParaRPr>
                    </a:p>
                  </a:txBody>
                  <a:tcPr anchor="ctr"/>
                </a:tc>
                <a:tc>
                  <a:txBody>
                    <a:bodyPr/>
                    <a:lstStyle/>
                    <a:p>
                      <a:pPr algn="ctr"/>
                      <a:r>
                        <a:rPr lang="ar-DZ" sz="1800" dirty="0" smtClean="0">
                          <a:cs typeface="B Titr" pitchFamily="2" charset="-78"/>
                        </a:rPr>
                        <a:t>حسن سابقه دركارهاي قبلي</a:t>
                      </a:r>
                      <a:endParaRPr lang="fa-IR" sz="1800" dirty="0" smtClean="0">
                        <a:cs typeface="B Titr" pitchFamily="2" charset="-78"/>
                      </a:endParaRPr>
                    </a:p>
                    <a:p>
                      <a:pPr algn="ctr"/>
                      <a:endParaRPr lang="fa-IR" sz="1800" dirty="0" smtClean="0">
                        <a:cs typeface="B Titr" pitchFamily="2" charset="-78"/>
                      </a:endParaRPr>
                    </a:p>
                    <a:p>
                      <a:pPr algn="ctr"/>
                      <a:endParaRPr lang="fa-IR" sz="1800" dirty="0" smtClean="0">
                        <a:cs typeface="B Titr" pitchFamily="2" charset="-78"/>
                      </a:endParaRPr>
                    </a:p>
                    <a:p>
                      <a:pPr algn="ctr" rtl="1">
                        <a:lnSpc>
                          <a:spcPct val="150000"/>
                        </a:lnSpc>
                      </a:pPr>
                      <a:r>
                        <a:rPr lang="fa-IR" sz="1800" dirty="0" smtClean="0">
                          <a:cs typeface="B Titr" pitchFamily="2" charset="-78"/>
                          <a:hlinkClick r:id="rId2" action="ppaction://hlinkpres?slideindex=1&amp;slidetitle="/>
                        </a:rPr>
                        <a:t>ماده 18 </a:t>
                      </a:r>
                      <a:endParaRPr lang="fa-IR" sz="1800" dirty="0" smtClean="0">
                        <a:cs typeface="B Titr" pitchFamily="2" charset="-78"/>
                      </a:endParaRPr>
                    </a:p>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smtClean="0">
                        <a:cs typeface="B Titr" pitchFamily="2" charset="-78"/>
                      </a:endParaRPr>
                    </a:p>
                    <a:p>
                      <a:pPr algn="ctr"/>
                      <a:endParaRPr lang="en-US" sz="1800" dirty="0">
                        <a:cs typeface="B Titr" pitchFamily="2" charset="-78"/>
                      </a:endParaRPr>
                    </a:p>
                  </a:txBody>
                  <a:tcPr anchor="ctr"/>
                </a:tc>
                <a:tc>
                  <a:txBody>
                    <a:bodyPr/>
                    <a:lstStyle/>
                    <a:p>
                      <a:pPr algn="ctr"/>
                      <a:endParaRPr lang="en-US" sz="1800" dirty="0">
                        <a:cs typeface="B Titr" pitchFamily="2" charset="-78"/>
                      </a:endParaRPr>
                    </a:p>
                  </a:txBody>
                  <a:tcPr anchor="ctr"/>
                </a:tc>
                <a:tc>
                  <a:txBody>
                    <a:bodyPr/>
                    <a:lstStyle/>
                    <a:p>
                      <a:pPr algn="ctr"/>
                      <a:r>
                        <a:rPr lang="en-US" sz="1800" dirty="0" smtClean="0">
                          <a:cs typeface="B Titr" pitchFamily="2" charset="-78"/>
                        </a:rPr>
                        <a:t>20</a:t>
                      </a:r>
                      <a:endParaRPr lang="en-US" sz="1800" dirty="0">
                        <a:cs typeface="B Titr" pitchFamily="2" charset="-78"/>
                      </a:endParaRPr>
                    </a:p>
                  </a:txBody>
                  <a:tcPr anchor="ctr"/>
                </a:tc>
                <a:tc>
                  <a:txBody>
                    <a:bodyPr/>
                    <a:lstStyle/>
                    <a:p>
                      <a:pPr algn="ctr"/>
                      <a:endParaRPr lang="en-US" sz="1800" dirty="0">
                        <a:cs typeface="B Titr" pitchFamily="2" charset="-78"/>
                      </a:endParaRPr>
                    </a:p>
                  </a:txBody>
                  <a:tcPr anchor="ctr"/>
                </a:tc>
                <a:tc>
                  <a:txBody>
                    <a:bodyPr/>
                    <a:lstStyle/>
                    <a:p>
                      <a:pPr algn="just" rtl="1">
                        <a:lnSpc>
                          <a:spcPct val="200000"/>
                        </a:lnSpc>
                      </a:pPr>
                      <a:r>
                        <a:rPr lang="ar-DZ" sz="1800" dirty="0" smtClean="0">
                          <a:cs typeface="B Titr" pitchFamily="2" charset="-78"/>
                        </a:rPr>
                        <a:t>هر </a:t>
                      </a:r>
                      <a:r>
                        <a:rPr lang="ar-DZ" sz="1800" dirty="0" smtClean="0">
                          <a:solidFill>
                            <a:srgbClr val="C00000"/>
                          </a:solidFill>
                          <a:cs typeface="B Titr" pitchFamily="2" charset="-78"/>
                        </a:rPr>
                        <a:t>رضايت نامه  </a:t>
                      </a:r>
                      <a:r>
                        <a:rPr lang="ar-DZ" sz="1800" dirty="0" smtClean="0">
                          <a:cs typeface="B Titr" pitchFamily="2" charset="-78"/>
                        </a:rPr>
                        <a:t>در خصوص قراردادهايي با موضوع مرتبط </a:t>
                      </a:r>
                      <a:r>
                        <a:rPr lang="ar-DZ" sz="1800" dirty="0" smtClean="0">
                          <a:solidFill>
                            <a:srgbClr val="C00000"/>
                          </a:solidFill>
                          <a:cs typeface="B Titr" pitchFamily="2" charset="-78"/>
                        </a:rPr>
                        <a:t>در 5 سال گذشته</a:t>
                      </a:r>
                      <a:r>
                        <a:rPr lang="ar-DZ" sz="1800" dirty="0" smtClean="0">
                          <a:cs typeface="B Titr" pitchFamily="2" charset="-78"/>
                        </a:rPr>
                        <a:t>  كه   سال قرارداد ،در آن به وضوح قيد گرديده باشد ( 20 امتياز)</a:t>
                      </a:r>
                      <a:endParaRPr lang="en-US" sz="1800" dirty="0">
                        <a:cs typeface="B Titr" pitchFamily="2" charset="-78"/>
                      </a:endParaRPr>
                    </a:p>
                  </a:txBody>
                  <a:tcPr anchor="ct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0"/>
            <a:ext cx="8229600" cy="1143000"/>
          </a:xfrm>
        </p:spPr>
        <p:txBody>
          <a:bodyPr>
            <a:normAutofit/>
          </a:bodyPr>
          <a:lstStyle/>
          <a:p>
            <a:pPr algn="ctr" rtl="1">
              <a:lnSpc>
                <a:spcPct val="150000"/>
              </a:lnSpc>
            </a:pPr>
            <a:r>
              <a:rPr lang="fa-IR" sz="2000" dirty="0" smtClean="0">
                <a:solidFill>
                  <a:schemeClr val="tx1"/>
                </a:solidFill>
                <a:cs typeface="B Titr" pitchFamily="2" charset="-78"/>
              </a:rPr>
              <a:t>ارزیابی کیفی مناقصه‏گران بر اساس شاخص هاي فني بازرگاني زير انجام مي گردد:</a:t>
            </a:r>
            <a:endParaRPr lang="en-US" sz="2000" dirty="0" smtClean="0">
              <a:solidFill>
                <a:schemeClr val="tx1"/>
              </a:solidFill>
              <a:cs typeface="B Titr" pitchFamily="2" charset="-78"/>
            </a:endParaRPr>
          </a:p>
        </p:txBody>
      </p:sp>
      <p:graphicFrame>
        <p:nvGraphicFramePr>
          <p:cNvPr id="4" name="Content Placeholder 3"/>
          <p:cNvGraphicFramePr>
            <a:graphicFrameLocks noGrp="1"/>
          </p:cNvGraphicFramePr>
          <p:nvPr>
            <p:ph idx="1"/>
          </p:nvPr>
        </p:nvGraphicFramePr>
        <p:xfrm>
          <a:off x="0" y="1357298"/>
          <a:ext cx="9144000" cy="5500702"/>
        </p:xfrm>
        <a:graphic>
          <a:graphicData uri="http://schemas.openxmlformats.org/drawingml/2006/table">
            <a:tbl>
              <a:tblPr rtl="1" firstRow="1" bandRow="1">
                <a:tableStyleId>{5C22544A-7EE6-4342-B048-85BDC9FD1C3A}</a:tableStyleId>
              </a:tblPr>
              <a:tblGrid>
                <a:gridCol w="718591"/>
                <a:gridCol w="1892223"/>
                <a:gridCol w="935758"/>
                <a:gridCol w="1283362"/>
                <a:gridCol w="1298576"/>
                <a:gridCol w="3015490"/>
              </a:tblGrid>
              <a:tr h="1257178">
                <a:tc>
                  <a:txBody>
                    <a:bodyPr/>
                    <a:lstStyle/>
                    <a:p>
                      <a:pPr algn="ctr"/>
                      <a:r>
                        <a:rPr lang="fa-IR" sz="1800" dirty="0" smtClean="0">
                          <a:cs typeface="B Titr" pitchFamily="2" charset="-78"/>
                        </a:rPr>
                        <a:t>رديف</a:t>
                      </a:r>
                      <a:endParaRPr lang="en-US" sz="1800" dirty="0">
                        <a:cs typeface="B Titr" pitchFamily="2" charset="-78"/>
                      </a:endParaRPr>
                    </a:p>
                  </a:txBody>
                  <a:tcPr anchor="ctr"/>
                </a:tc>
                <a:tc>
                  <a:txBody>
                    <a:bodyPr/>
                    <a:lstStyle/>
                    <a:p>
                      <a:pPr algn="ctr"/>
                      <a:r>
                        <a:rPr lang="ar-DZ" sz="1800" dirty="0" smtClean="0">
                          <a:cs typeface="B Titr" pitchFamily="2" charset="-78"/>
                        </a:rPr>
                        <a:t>معيارارزيابي</a:t>
                      </a:r>
                      <a:endParaRPr lang="en-US" sz="1800" dirty="0">
                        <a:cs typeface="B Titr" pitchFamily="2" charset="-78"/>
                      </a:endParaRPr>
                    </a:p>
                  </a:txBody>
                  <a:tcPr anchor="ctr"/>
                </a:tc>
                <a:tc>
                  <a:txBody>
                    <a:bodyPr/>
                    <a:lstStyle/>
                    <a:p>
                      <a:pPr algn="ctr" rtl="1"/>
                      <a:r>
                        <a:rPr lang="ar-DZ" sz="1800" dirty="0" smtClean="0">
                          <a:cs typeface="B Titr" pitchFamily="2" charset="-78"/>
                        </a:rPr>
                        <a:t>امتياز خام</a:t>
                      </a:r>
                      <a:r>
                        <a:rPr lang="en-US" sz="1800" dirty="0" smtClean="0">
                          <a:cs typeface="B Titr" pitchFamily="2" charset="-78"/>
                        </a:rPr>
                        <a:t>A</a:t>
                      </a:r>
                    </a:p>
                    <a:p>
                      <a:pPr algn="ctr"/>
                      <a:r>
                        <a:rPr lang="en-US" sz="1800" dirty="0" smtClean="0">
                          <a:cs typeface="B Titr" pitchFamily="2" charset="-78"/>
                        </a:rPr>
                        <a:t> (0-100)</a:t>
                      </a:r>
                      <a:endParaRPr lang="en-US" sz="1800" dirty="0">
                        <a:cs typeface="B Titr" pitchFamily="2" charset="-78"/>
                      </a:endParaRPr>
                    </a:p>
                  </a:txBody>
                  <a:tcPr anchor="ctr"/>
                </a:tc>
                <a:tc>
                  <a:txBody>
                    <a:bodyPr/>
                    <a:lstStyle/>
                    <a:p>
                      <a:pPr algn="ctr" rtl="1"/>
                      <a:r>
                        <a:rPr lang="ar-DZ" sz="1800" dirty="0" smtClean="0">
                          <a:cs typeface="B Titr" pitchFamily="2" charset="-78"/>
                        </a:rPr>
                        <a:t>ضريب وزني</a:t>
                      </a:r>
                      <a:r>
                        <a:rPr lang="en-US" sz="1800" dirty="0" smtClean="0">
                          <a:cs typeface="B Titr" pitchFamily="2" charset="-78"/>
                        </a:rPr>
                        <a:t>B</a:t>
                      </a:r>
                    </a:p>
                    <a:p>
                      <a:pPr algn="ctr" rtl="1"/>
                      <a:r>
                        <a:rPr lang="en-US" sz="1800" dirty="0" smtClean="0">
                          <a:cs typeface="B Titr" pitchFamily="2" charset="-78"/>
                        </a:rPr>
                        <a:t>(</a:t>
                      </a:r>
                      <a:r>
                        <a:rPr lang="ar-DZ" sz="1800" dirty="0" smtClean="0">
                          <a:cs typeface="B Titr" pitchFamily="2" charset="-78"/>
                        </a:rPr>
                        <a:t>درصد)</a:t>
                      </a:r>
                      <a:endParaRPr lang="en-US" sz="1800" dirty="0">
                        <a:cs typeface="B Titr" pitchFamily="2" charset="-78"/>
                      </a:endParaRPr>
                    </a:p>
                  </a:txBody>
                  <a:tcPr anchor="ctr"/>
                </a:tc>
                <a:tc>
                  <a:txBody>
                    <a:bodyPr/>
                    <a:lstStyle/>
                    <a:p>
                      <a:pPr algn="ctr" rtl="1"/>
                      <a:r>
                        <a:rPr lang="ar-DZ" sz="1800" dirty="0" smtClean="0">
                          <a:cs typeface="B Titr" pitchFamily="2" charset="-78"/>
                        </a:rPr>
                        <a:t>امتياز مكتسبه</a:t>
                      </a:r>
                      <a:r>
                        <a:rPr lang="en-US" sz="1800" dirty="0" smtClean="0">
                          <a:cs typeface="B Titr" pitchFamily="2" charset="-78"/>
                        </a:rPr>
                        <a:t>C</a:t>
                      </a:r>
                    </a:p>
                    <a:p>
                      <a:pPr algn="ctr"/>
                      <a:r>
                        <a:rPr lang="en-US" sz="1800" dirty="0" smtClean="0">
                          <a:cs typeface="B Titr" pitchFamily="2" charset="-78"/>
                        </a:rPr>
                        <a:t> (0-100)</a:t>
                      </a:r>
                      <a:endParaRPr lang="en-US" sz="1800" dirty="0">
                        <a:cs typeface="B Titr" pitchFamily="2" charset="-78"/>
                      </a:endParaRPr>
                    </a:p>
                  </a:txBody>
                  <a:tcPr anchor="ctr"/>
                </a:tc>
                <a:tc>
                  <a:txBody>
                    <a:bodyPr/>
                    <a:lstStyle/>
                    <a:p>
                      <a:pPr algn="ctr"/>
                      <a:r>
                        <a:rPr lang="ar-DZ" sz="1800" dirty="0" smtClean="0">
                          <a:cs typeface="B Titr" pitchFamily="2" charset="-78"/>
                        </a:rPr>
                        <a:t> نحوه  ارزيابي</a:t>
                      </a:r>
                      <a:endParaRPr lang="en-US" sz="1800" dirty="0">
                        <a:cs typeface="B Titr" pitchFamily="2" charset="-78"/>
                      </a:endParaRPr>
                    </a:p>
                  </a:txBody>
                  <a:tcPr anchor="ctr"/>
                </a:tc>
              </a:tr>
              <a:tr h="4243524">
                <a:tc>
                  <a:txBody>
                    <a:bodyPr/>
                    <a:lstStyle/>
                    <a:p>
                      <a:pPr algn="ctr"/>
                      <a:r>
                        <a:rPr lang="fa-IR" sz="1800" dirty="0" smtClean="0">
                          <a:cs typeface="B Titr" pitchFamily="2" charset="-78"/>
                        </a:rPr>
                        <a:t>3</a:t>
                      </a:r>
                      <a:endParaRPr lang="en-US" sz="1800" dirty="0">
                        <a:cs typeface="B Titr" pitchFamily="2" charset="-78"/>
                      </a:endParaRPr>
                    </a:p>
                  </a:txBody>
                  <a:tcPr anchor="ctr"/>
                </a:tc>
                <a:tc>
                  <a:txBody>
                    <a:bodyPr/>
                    <a:lstStyle/>
                    <a:p>
                      <a:pPr algn="ctr"/>
                      <a:r>
                        <a:rPr lang="ar-DZ" sz="1800" dirty="0" smtClean="0">
                          <a:cs typeface="B Titr" pitchFamily="2" charset="-78"/>
                        </a:rPr>
                        <a:t>توان مالي</a:t>
                      </a:r>
                      <a:endParaRPr lang="fa-IR" sz="1800" dirty="0" smtClean="0">
                        <a:cs typeface="B Titr" pitchFamily="2" charset="-78"/>
                      </a:endParaRPr>
                    </a:p>
                    <a:p>
                      <a:pPr algn="ctr"/>
                      <a:endParaRPr lang="fa-IR" sz="1800" dirty="0" smtClean="0">
                        <a:cs typeface="B Titr" pitchFamily="2" charset="-78"/>
                      </a:endParaRPr>
                    </a:p>
                    <a:p>
                      <a:pPr algn="ctr"/>
                      <a:endParaRPr lang="fa-IR" sz="1800" dirty="0" smtClean="0">
                        <a:cs typeface="B Titr" pitchFamily="2" charset="-78"/>
                      </a:endParaRPr>
                    </a:p>
                    <a:p>
                      <a:pPr algn="ctr" rtl="1">
                        <a:lnSpc>
                          <a:spcPct val="150000"/>
                        </a:lnSpc>
                      </a:pPr>
                      <a:r>
                        <a:rPr lang="fa-IR" sz="1800" dirty="0" smtClean="0">
                          <a:cs typeface="B Titr" pitchFamily="2" charset="-78"/>
                          <a:hlinkClick r:id="rId2" action="ppaction://hlinkpres?slideindex=1&amp;slidetitle="/>
                        </a:rPr>
                        <a:t>ماده 19 </a:t>
                      </a:r>
                      <a:endParaRPr lang="fa-IR" sz="1800" dirty="0" smtClean="0">
                        <a:cs typeface="B Titr" pitchFamily="2" charset="-78"/>
                      </a:endParaRPr>
                    </a:p>
                    <a:p>
                      <a:pPr algn="ctr" rtl="1">
                        <a:lnSpc>
                          <a:spcPct val="150000"/>
                        </a:lnSpc>
                      </a:pPr>
                      <a:r>
                        <a:rPr lang="fa-IR" sz="1800" dirty="0" smtClean="0">
                          <a:cs typeface="B Titr" pitchFamily="2" charset="-78"/>
                        </a:rPr>
                        <a:t>آيين نامه اجرايي بند ”ج“ماده (12)قانون برگزاري مناقصه ارزيابي كيفي مناقصه گران</a:t>
                      </a:r>
                      <a:endParaRPr lang="en-US" sz="1800" dirty="0" smtClean="0">
                        <a:cs typeface="B Titr" pitchFamily="2" charset="-78"/>
                      </a:endParaRPr>
                    </a:p>
                    <a:p>
                      <a:pPr algn="ctr"/>
                      <a:endParaRPr lang="fa-IR" sz="1800" dirty="0" smtClean="0">
                        <a:cs typeface="B Titr" pitchFamily="2" charset="-78"/>
                      </a:endParaRPr>
                    </a:p>
                    <a:p>
                      <a:pPr algn="ctr"/>
                      <a:endParaRPr lang="fa-IR" sz="1800" dirty="0" smtClean="0">
                        <a:cs typeface="B Titr" pitchFamily="2" charset="-78"/>
                      </a:endParaRPr>
                    </a:p>
                    <a:p>
                      <a:pPr algn="ctr"/>
                      <a:endParaRPr lang="en-US" sz="1800" dirty="0">
                        <a:cs typeface="B Titr" pitchFamily="2" charset="-78"/>
                      </a:endParaRPr>
                    </a:p>
                  </a:txBody>
                  <a:tcPr anchor="ctr"/>
                </a:tc>
                <a:tc>
                  <a:txBody>
                    <a:bodyPr/>
                    <a:lstStyle/>
                    <a:p>
                      <a:pPr algn="ctr"/>
                      <a:endParaRPr lang="en-US" sz="1800" dirty="0">
                        <a:cs typeface="B Titr" pitchFamily="2" charset="-78"/>
                      </a:endParaRPr>
                    </a:p>
                  </a:txBody>
                  <a:tcPr anchor="ctr"/>
                </a:tc>
                <a:tc>
                  <a:txBody>
                    <a:bodyPr/>
                    <a:lstStyle/>
                    <a:p>
                      <a:pPr algn="ctr"/>
                      <a:r>
                        <a:rPr lang="en-US" sz="1800" dirty="0" smtClean="0">
                          <a:cs typeface="B Titr" pitchFamily="2" charset="-78"/>
                        </a:rPr>
                        <a:t>25</a:t>
                      </a:r>
                      <a:endParaRPr lang="en-US" sz="1800" dirty="0">
                        <a:cs typeface="B Titr" pitchFamily="2" charset="-78"/>
                      </a:endParaRPr>
                    </a:p>
                  </a:txBody>
                  <a:tcPr anchor="ctr"/>
                </a:tc>
                <a:tc>
                  <a:txBody>
                    <a:bodyPr/>
                    <a:lstStyle/>
                    <a:p>
                      <a:pPr algn="ctr"/>
                      <a:endParaRPr lang="en-US" sz="1800" dirty="0">
                        <a:cs typeface="B Titr" pitchFamily="2" charset="-78"/>
                      </a:endParaRPr>
                    </a:p>
                  </a:txBody>
                  <a:tcPr anchor="ctr"/>
                </a:tc>
                <a:tc>
                  <a:txBody>
                    <a:bodyPr/>
                    <a:lstStyle/>
                    <a:p>
                      <a:pPr algn="ctr" rtl="1">
                        <a:lnSpc>
                          <a:spcPct val="200000"/>
                        </a:lnSpc>
                      </a:pPr>
                      <a:r>
                        <a:rPr lang="ar-DZ" sz="1800" dirty="0" smtClean="0">
                          <a:solidFill>
                            <a:srgbClr val="800000"/>
                          </a:solidFill>
                          <a:cs typeface="B Titr" pitchFamily="2" charset="-78"/>
                        </a:rPr>
                        <a:t>مبلغ برآوردي مناقصه </a:t>
                      </a:r>
                      <a:endParaRPr lang="en-US" sz="1800" dirty="0">
                        <a:solidFill>
                          <a:srgbClr val="800000"/>
                        </a:solidFill>
                        <a:cs typeface="B Titr" pitchFamily="2" charset="-78"/>
                      </a:endParaRPr>
                    </a:p>
                  </a:txBody>
                  <a:tcPr/>
                </a:tc>
              </a:tr>
            </a:tbl>
          </a:graphicData>
        </a:graphic>
      </p:graphicFrame>
      <p:graphicFrame>
        <p:nvGraphicFramePr>
          <p:cNvPr id="5" name="Table 4"/>
          <p:cNvGraphicFramePr>
            <a:graphicFrameLocks noGrp="1"/>
          </p:cNvGraphicFramePr>
          <p:nvPr/>
        </p:nvGraphicFramePr>
        <p:xfrm>
          <a:off x="142844" y="3214686"/>
          <a:ext cx="2857488" cy="3475894"/>
        </p:xfrm>
        <a:graphic>
          <a:graphicData uri="http://schemas.openxmlformats.org/drawingml/2006/table">
            <a:tbl>
              <a:tblPr firstRow="1" bandRow="1">
                <a:tableStyleId>{9DCAF9ED-07DC-4A11-8D7F-57B35C25682E}</a:tableStyleId>
              </a:tblPr>
              <a:tblGrid>
                <a:gridCol w="2857488"/>
              </a:tblGrid>
              <a:tr h="614766">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ar-DZ" sz="1200" dirty="0" smtClean="0">
                          <a:solidFill>
                            <a:schemeClr val="tx1"/>
                          </a:solidFill>
                          <a:cs typeface="B Titr" pitchFamily="2" charset="-78"/>
                        </a:rPr>
                        <a:t>معادل يا كمتر از </a:t>
                      </a:r>
                      <a:r>
                        <a:rPr lang="ar-DZ" sz="1200" dirty="0" smtClean="0">
                          <a:solidFill>
                            <a:srgbClr val="C00000"/>
                          </a:solidFill>
                          <a:cs typeface="B Titr" pitchFamily="2" charset="-78"/>
                        </a:rPr>
                        <a:t>5 برابر داراييهاي ثابت </a:t>
                      </a:r>
                      <a:r>
                        <a:rPr lang="ar-DZ" sz="1200" dirty="0" smtClean="0">
                          <a:solidFill>
                            <a:schemeClr val="tx1"/>
                          </a:solidFill>
                          <a:cs typeface="B Titr" pitchFamily="2" charset="-78"/>
                        </a:rPr>
                        <a:t>( مستند به آخرين اظهار نامه مالياتي )</a:t>
                      </a:r>
                      <a:endParaRPr lang="en-US" sz="1200" dirty="0" smtClean="0">
                        <a:solidFill>
                          <a:schemeClr val="tx1"/>
                        </a:solidFill>
                        <a:cs typeface="B Titr" pitchFamily="2" charset="-78"/>
                      </a:endParaRPr>
                    </a:p>
                    <a:p>
                      <a:pPr algn="just" rtl="1"/>
                      <a:endParaRPr lang="en-US" sz="1200" dirty="0">
                        <a:solidFill>
                          <a:schemeClr val="tx1"/>
                        </a:solidFill>
                        <a:cs typeface="B Titr" pitchFamily="2" charset="-78"/>
                      </a:endParaRPr>
                    </a:p>
                  </a:txBody>
                  <a:tcPr/>
                </a:tc>
              </a:tr>
              <a:tr h="1167164">
                <a:tc>
                  <a:txBody>
                    <a:bodyPr/>
                    <a:lstStyle/>
                    <a:p>
                      <a:pPr algn="just" rtl="1"/>
                      <a:r>
                        <a:rPr lang="ar-DZ" sz="1200" dirty="0" smtClean="0">
                          <a:solidFill>
                            <a:schemeClr val="tx1"/>
                          </a:solidFill>
                          <a:cs typeface="B Titr" pitchFamily="2" charset="-78"/>
                        </a:rPr>
                        <a:t>معادل يا كمتر از 50</a:t>
                      </a:r>
                      <a:r>
                        <a:rPr lang="ar-DZ" sz="1200" dirty="0" smtClean="0">
                          <a:solidFill>
                            <a:srgbClr val="C00000"/>
                          </a:solidFill>
                          <a:cs typeface="B Titr" pitchFamily="2" charset="-78"/>
                        </a:rPr>
                        <a:t> برابر ماليات متوسط سالانه </a:t>
                      </a:r>
                      <a:r>
                        <a:rPr lang="ar-DZ" sz="1200" dirty="0" smtClean="0">
                          <a:solidFill>
                            <a:schemeClr val="tx1"/>
                          </a:solidFill>
                          <a:cs typeface="B Titr" pitchFamily="2" charset="-78"/>
                        </a:rPr>
                        <a:t>و يا </a:t>
                      </a:r>
                      <a:r>
                        <a:rPr lang="ar-DZ" sz="1200" dirty="0" smtClean="0">
                          <a:solidFill>
                            <a:srgbClr val="C00000"/>
                          </a:solidFill>
                          <a:cs typeface="B Titr" pitchFamily="2" charset="-78"/>
                        </a:rPr>
                        <a:t>هفتاد برابر </a:t>
                      </a:r>
                    </a:p>
                    <a:p>
                      <a:pPr algn="just" rtl="1"/>
                      <a:r>
                        <a:rPr lang="ar-DZ" sz="1200" dirty="0" smtClean="0">
                          <a:solidFill>
                            <a:srgbClr val="C00000"/>
                          </a:solidFill>
                          <a:cs typeface="B Titr" pitchFamily="2" charset="-78"/>
                        </a:rPr>
                        <a:t>بيمه تامين اجتماعي قطعي يا علي الحساب پرداختي </a:t>
                      </a:r>
                    </a:p>
                    <a:p>
                      <a:pPr algn="just" rtl="1"/>
                      <a:r>
                        <a:rPr lang="ar-DZ" sz="1200" dirty="0" smtClean="0">
                          <a:solidFill>
                            <a:schemeClr val="tx1"/>
                          </a:solidFill>
                          <a:cs typeface="B Titr" pitchFamily="2" charset="-78"/>
                        </a:rPr>
                        <a:t>( مستند به آخرين برگ تشخيص قطعي واظهار نامه  مالياتي وصورتحساب پرداختي به تامين اجتماعي) </a:t>
                      </a:r>
                      <a:endParaRPr lang="en-US" sz="1200" dirty="0">
                        <a:solidFill>
                          <a:schemeClr val="tx1"/>
                        </a:solidFill>
                        <a:cs typeface="B Titr" pitchFamily="2" charset="-78"/>
                      </a:endParaRPr>
                    </a:p>
                  </a:txBody>
                  <a:tcPr/>
                </a:tc>
              </a:tr>
              <a:tr h="637048">
                <a:tc>
                  <a:txBody>
                    <a:bodyPr/>
                    <a:lstStyle/>
                    <a:p>
                      <a:pPr algn="just" rtl="1"/>
                      <a:r>
                        <a:rPr lang="ar-DZ" sz="1200" dirty="0" smtClean="0">
                          <a:solidFill>
                            <a:schemeClr val="tx1"/>
                          </a:solidFill>
                          <a:cs typeface="B Titr" pitchFamily="2" charset="-78"/>
                        </a:rPr>
                        <a:t>معادل ويا كمتراز </a:t>
                      </a:r>
                      <a:r>
                        <a:rPr lang="ar-DZ" sz="1200" dirty="0" smtClean="0">
                          <a:solidFill>
                            <a:srgbClr val="C00000"/>
                          </a:solidFill>
                          <a:cs typeface="B Titr" pitchFamily="2" charset="-78"/>
                        </a:rPr>
                        <a:t>سه برابر در آمد ناخالص ساليانه   </a:t>
                      </a:r>
                      <a:r>
                        <a:rPr lang="ar-DZ" sz="1200" dirty="0" smtClean="0">
                          <a:solidFill>
                            <a:schemeClr val="tx1"/>
                          </a:solidFill>
                          <a:cs typeface="B Titr" pitchFamily="2" charset="-78"/>
                        </a:rPr>
                        <a:t>(مستند به آخرين اظهار نامه مالياتي )</a:t>
                      </a:r>
                      <a:endParaRPr lang="en-US" sz="1200" dirty="0">
                        <a:solidFill>
                          <a:schemeClr val="tx1"/>
                        </a:solidFill>
                        <a:cs typeface="B Titr" pitchFamily="2" charset="-78"/>
                      </a:endParaRPr>
                    </a:p>
                  </a:txBody>
                  <a:tcPr/>
                </a:tc>
              </a:tr>
              <a:tr h="1010046">
                <a:tc>
                  <a:txBody>
                    <a:bodyPr/>
                    <a:lstStyle/>
                    <a:p>
                      <a:pPr algn="just" rtl="1"/>
                      <a:r>
                        <a:rPr lang="ar-DZ" sz="1200" dirty="0" smtClean="0">
                          <a:solidFill>
                            <a:schemeClr val="tx1"/>
                          </a:solidFill>
                          <a:cs typeface="B Titr" pitchFamily="2" charset="-78"/>
                        </a:rPr>
                        <a:t>تاييد اعتبار از سوي بانك و يا موسسات مالي </a:t>
                      </a:r>
                    </a:p>
                    <a:p>
                      <a:pPr algn="just" rtl="1"/>
                      <a:r>
                        <a:rPr lang="ar-DZ" sz="1200" dirty="0" smtClean="0">
                          <a:solidFill>
                            <a:schemeClr val="tx1"/>
                          </a:solidFill>
                          <a:cs typeface="B Titr" pitchFamily="2" charset="-78"/>
                        </a:rPr>
                        <a:t>و اعتباري معتبر معادل برآورد  ساليانه كل كار </a:t>
                      </a:r>
                    </a:p>
                    <a:p>
                      <a:pPr algn="just" rtl="1"/>
                      <a:r>
                        <a:rPr lang="ar-DZ" sz="1200" dirty="0" smtClean="0">
                          <a:solidFill>
                            <a:schemeClr val="tx1"/>
                          </a:solidFill>
                          <a:cs typeface="B Titr" pitchFamily="2" charset="-78"/>
                        </a:rPr>
                        <a:t>( مستند به متوسط موجودي ارائه شده توسط بانك)</a:t>
                      </a:r>
                      <a:endParaRPr lang="en-US" sz="1200" dirty="0">
                        <a:solidFill>
                          <a:schemeClr val="tx1"/>
                        </a:solidFill>
                        <a:cs typeface="B Titr" pitchFamily="2" charset="-78"/>
                      </a:endParaRPr>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08810" cy="925875"/>
          </a:xfrm>
        </p:spPr>
        <p:txBody>
          <a:bodyPr>
            <a:normAutofit fontScale="90000"/>
          </a:bodyPr>
          <a:lstStyle/>
          <a:p>
            <a:pPr algn="ctr" rtl="1">
              <a:lnSpc>
                <a:spcPct val="150000"/>
              </a:lnSpc>
            </a:pPr>
            <a:r>
              <a:rPr lang="fa-IR" sz="2000" dirty="0" smtClean="0">
                <a:solidFill>
                  <a:schemeClr val="tx1"/>
                </a:solidFill>
                <a:cs typeface="B Titr" pitchFamily="2" charset="-78"/>
              </a:rPr>
              <a:t>ارزیابی کیفی مناقصه‏گران بر اساس شاخص هاي فني بازرگاني زير انجام مي گردد</a:t>
            </a:r>
            <a:r>
              <a:rPr lang="fa-IR" sz="2000" dirty="0" smtClean="0">
                <a:solidFill>
                  <a:schemeClr val="tx1"/>
                </a:solidFill>
                <a:cs typeface="B Titr" pitchFamily="2" charset="-78"/>
                <a:sym typeface="Wingdings" pitchFamily="2" charset="2"/>
              </a:rPr>
              <a:t>:</a:t>
            </a:r>
            <a:br>
              <a:rPr lang="fa-IR" sz="2000" dirty="0" smtClean="0">
                <a:solidFill>
                  <a:schemeClr val="tx1"/>
                </a:solidFill>
                <a:cs typeface="B Titr" pitchFamily="2" charset="-78"/>
                <a:sym typeface="Wingdings" pitchFamily="2" charset="2"/>
              </a:rPr>
            </a:br>
            <a:endParaRPr lang="en-US" sz="2000" dirty="0" smtClean="0">
              <a:solidFill>
                <a:schemeClr val="accent3"/>
              </a:solidFill>
              <a:cs typeface="B Titr" pitchFamily="2" charset="-78"/>
            </a:endParaRPr>
          </a:p>
        </p:txBody>
      </p:sp>
      <p:graphicFrame>
        <p:nvGraphicFramePr>
          <p:cNvPr id="4" name="Content Placeholder 3"/>
          <p:cNvGraphicFramePr>
            <a:graphicFrameLocks noGrp="1"/>
          </p:cNvGraphicFramePr>
          <p:nvPr>
            <p:ph idx="1"/>
          </p:nvPr>
        </p:nvGraphicFramePr>
        <p:xfrm>
          <a:off x="214282" y="1142984"/>
          <a:ext cx="8676456" cy="5785084"/>
        </p:xfrm>
        <a:graphic>
          <a:graphicData uri="http://schemas.openxmlformats.org/drawingml/2006/table">
            <a:tbl>
              <a:tblPr rtl="1" firstRow="1" bandRow="1">
                <a:tableStyleId>{5C22544A-7EE6-4342-B048-85BDC9FD1C3A}</a:tableStyleId>
              </a:tblPr>
              <a:tblGrid>
                <a:gridCol w="681849"/>
                <a:gridCol w="2078701"/>
                <a:gridCol w="1142992"/>
                <a:gridCol w="962018"/>
                <a:gridCol w="949592"/>
                <a:gridCol w="2861304"/>
              </a:tblGrid>
              <a:tr h="622225">
                <a:tc>
                  <a:txBody>
                    <a:bodyPr/>
                    <a:lstStyle/>
                    <a:p>
                      <a:pPr algn="ctr"/>
                      <a:r>
                        <a:rPr lang="fa-IR" sz="1400" dirty="0" smtClean="0">
                          <a:cs typeface="B Titr" pitchFamily="2" charset="-78"/>
                        </a:rPr>
                        <a:t>رديف</a:t>
                      </a:r>
                      <a:endParaRPr lang="en-US" sz="1400" dirty="0">
                        <a:cs typeface="B Titr" pitchFamily="2" charset="-78"/>
                      </a:endParaRPr>
                    </a:p>
                  </a:txBody>
                  <a:tcPr anchor="ctr"/>
                </a:tc>
                <a:tc>
                  <a:txBody>
                    <a:bodyPr/>
                    <a:lstStyle/>
                    <a:p>
                      <a:pPr algn="ctr"/>
                      <a:r>
                        <a:rPr lang="ar-DZ" sz="1400" dirty="0" smtClean="0">
                          <a:cs typeface="B Titr" pitchFamily="2" charset="-78"/>
                        </a:rPr>
                        <a:t>معيارارزيابي</a:t>
                      </a:r>
                      <a:endParaRPr lang="en-US" sz="1400" dirty="0">
                        <a:cs typeface="B Titr" pitchFamily="2" charset="-78"/>
                      </a:endParaRPr>
                    </a:p>
                  </a:txBody>
                  <a:tcPr anchor="ctr"/>
                </a:tc>
                <a:tc>
                  <a:txBody>
                    <a:bodyPr/>
                    <a:lstStyle/>
                    <a:p>
                      <a:pPr algn="ctr" rtl="1"/>
                      <a:r>
                        <a:rPr lang="ar-DZ" sz="1400" dirty="0" smtClean="0">
                          <a:cs typeface="B Titr" pitchFamily="2" charset="-78"/>
                        </a:rPr>
                        <a:t>امتياز خام</a:t>
                      </a:r>
                      <a:r>
                        <a:rPr lang="en-US" sz="1400" dirty="0" smtClean="0">
                          <a:cs typeface="B Titr" pitchFamily="2" charset="-78"/>
                        </a:rPr>
                        <a:t>A</a:t>
                      </a:r>
                    </a:p>
                    <a:p>
                      <a:pPr algn="ctr"/>
                      <a:r>
                        <a:rPr lang="en-US" sz="1400" dirty="0" smtClean="0">
                          <a:cs typeface="B Titr" pitchFamily="2" charset="-78"/>
                        </a:rPr>
                        <a:t> (0-100)</a:t>
                      </a:r>
                      <a:endParaRPr lang="en-US" sz="1400" dirty="0">
                        <a:cs typeface="B Titr" pitchFamily="2" charset="-78"/>
                      </a:endParaRPr>
                    </a:p>
                  </a:txBody>
                  <a:tcPr anchor="ctr"/>
                </a:tc>
                <a:tc>
                  <a:txBody>
                    <a:bodyPr/>
                    <a:lstStyle/>
                    <a:p>
                      <a:pPr algn="ctr" rtl="1"/>
                      <a:r>
                        <a:rPr lang="ar-DZ" sz="1400" dirty="0" smtClean="0">
                          <a:cs typeface="B Titr" pitchFamily="2" charset="-78"/>
                        </a:rPr>
                        <a:t>ضريب وزني</a:t>
                      </a:r>
                      <a:r>
                        <a:rPr lang="en-US" sz="1400" dirty="0" smtClean="0">
                          <a:cs typeface="B Titr" pitchFamily="2" charset="-78"/>
                        </a:rPr>
                        <a:t>B</a:t>
                      </a:r>
                    </a:p>
                    <a:p>
                      <a:pPr algn="ctr" rtl="1"/>
                      <a:r>
                        <a:rPr lang="en-US" sz="1400" dirty="0" smtClean="0">
                          <a:cs typeface="B Titr" pitchFamily="2" charset="-78"/>
                        </a:rPr>
                        <a:t>(</a:t>
                      </a:r>
                      <a:r>
                        <a:rPr lang="ar-DZ" sz="1400" dirty="0" smtClean="0">
                          <a:cs typeface="B Titr" pitchFamily="2" charset="-78"/>
                        </a:rPr>
                        <a:t>درصد)</a:t>
                      </a:r>
                      <a:endParaRPr lang="en-US" sz="1400" dirty="0">
                        <a:cs typeface="B Titr" pitchFamily="2" charset="-78"/>
                      </a:endParaRPr>
                    </a:p>
                  </a:txBody>
                  <a:tcPr anchor="ctr"/>
                </a:tc>
                <a:tc>
                  <a:txBody>
                    <a:bodyPr/>
                    <a:lstStyle/>
                    <a:p>
                      <a:pPr algn="ctr" rtl="1"/>
                      <a:r>
                        <a:rPr lang="ar-DZ" sz="1400" dirty="0" smtClean="0">
                          <a:cs typeface="B Titr" pitchFamily="2" charset="-78"/>
                        </a:rPr>
                        <a:t>امتياز مكتسبه</a:t>
                      </a:r>
                      <a:r>
                        <a:rPr lang="en-US" sz="1400" dirty="0" smtClean="0">
                          <a:cs typeface="B Titr" pitchFamily="2" charset="-78"/>
                        </a:rPr>
                        <a:t>C</a:t>
                      </a:r>
                    </a:p>
                    <a:p>
                      <a:pPr algn="ctr"/>
                      <a:r>
                        <a:rPr lang="en-US" sz="1400" dirty="0" smtClean="0">
                          <a:cs typeface="B Titr" pitchFamily="2" charset="-78"/>
                        </a:rPr>
                        <a:t> (0-100)</a:t>
                      </a:r>
                      <a:endParaRPr lang="en-US" sz="1400" dirty="0">
                        <a:cs typeface="B Titr" pitchFamily="2" charset="-78"/>
                      </a:endParaRPr>
                    </a:p>
                  </a:txBody>
                  <a:tcPr anchor="ctr"/>
                </a:tc>
                <a:tc>
                  <a:txBody>
                    <a:bodyPr/>
                    <a:lstStyle/>
                    <a:p>
                      <a:pPr algn="ctr"/>
                      <a:r>
                        <a:rPr lang="ar-DZ" sz="1400" dirty="0" smtClean="0">
                          <a:cs typeface="B Titr" pitchFamily="2" charset="-78"/>
                        </a:rPr>
                        <a:t> نحوه  ارزيابي</a:t>
                      </a:r>
                      <a:endParaRPr lang="en-US" sz="1400" dirty="0">
                        <a:cs typeface="B Titr" pitchFamily="2" charset="-78"/>
                      </a:endParaRPr>
                    </a:p>
                  </a:txBody>
                  <a:tcPr anchor="ctr"/>
                </a:tc>
              </a:tr>
              <a:tr h="1892602">
                <a:tc>
                  <a:txBody>
                    <a:bodyPr/>
                    <a:lstStyle/>
                    <a:p>
                      <a:pPr algn="ctr"/>
                      <a:r>
                        <a:rPr lang="fa-IR" sz="1400" dirty="0" smtClean="0">
                          <a:cs typeface="B Titr" pitchFamily="2" charset="-78"/>
                        </a:rPr>
                        <a:t>4</a:t>
                      </a:r>
                      <a:endParaRPr lang="en-US" sz="1400" dirty="0">
                        <a:cs typeface="B Titr" pitchFamily="2" charset="-78"/>
                      </a:endParaRPr>
                    </a:p>
                  </a:txBody>
                  <a:tcPr anchor="ctr"/>
                </a:tc>
                <a:tc>
                  <a:txBody>
                    <a:bodyPr/>
                    <a:lstStyle/>
                    <a:p>
                      <a:pPr algn="ctr"/>
                      <a:endParaRPr lang="fa-IR" sz="1400" dirty="0" smtClean="0">
                        <a:cs typeface="B Titr" pitchFamily="2" charset="-78"/>
                      </a:endParaRPr>
                    </a:p>
                    <a:p>
                      <a:pPr algn="ctr"/>
                      <a:r>
                        <a:rPr lang="ar-DZ" sz="1400" dirty="0" smtClean="0">
                          <a:cs typeface="B Titr" pitchFamily="2" charset="-78"/>
                        </a:rPr>
                        <a:t>كفايت كاركنان كليدي</a:t>
                      </a:r>
                      <a:endParaRPr lang="fa-IR" sz="1400" dirty="0" smtClean="0">
                        <a:cs typeface="B Titr" pitchFamily="2" charset="-78"/>
                      </a:endParaRPr>
                    </a:p>
                    <a:p>
                      <a:pPr algn="ctr"/>
                      <a:endParaRPr lang="fa-IR" sz="1400" dirty="0" smtClean="0">
                        <a:cs typeface="B Titr" pitchFamily="2" charset="-78"/>
                      </a:endParaRPr>
                    </a:p>
                    <a:p>
                      <a:pPr algn="ctr" rtl="1">
                        <a:lnSpc>
                          <a:spcPct val="150000"/>
                        </a:lnSpc>
                      </a:pPr>
                      <a:r>
                        <a:rPr lang="fa-IR" sz="1400" dirty="0" smtClean="0">
                          <a:cs typeface="B Titr" pitchFamily="2" charset="-78"/>
                          <a:hlinkClick r:id="rId2" action="ppaction://hlinkpres?slideindex=1&amp;slidetitle="/>
                        </a:rPr>
                        <a:t>ماده 21</a:t>
                      </a:r>
                      <a:endParaRPr lang="fa-IR" sz="1400" dirty="0" smtClean="0">
                        <a:cs typeface="B Titr" pitchFamily="2" charset="-78"/>
                      </a:endParaRPr>
                    </a:p>
                    <a:p>
                      <a:pPr algn="ctr" rtl="1">
                        <a:lnSpc>
                          <a:spcPct val="150000"/>
                        </a:lnSpc>
                      </a:pPr>
                      <a:r>
                        <a:rPr lang="fa-IR" sz="1400" dirty="0" smtClean="0">
                          <a:cs typeface="B Titr" pitchFamily="2" charset="-78"/>
                        </a:rPr>
                        <a:t>آيين نامه اجرايي بند ”ج“ماده (12)قانون برگزاري مناقصه ارزيابي كيفي مناقصه گران</a:t>
                      </a:r>
                      <a:endParaRPr lang="en-US" sz="1400" dirty="0" smtClean="0">
                        <a:cs typeface="B Titr" pitchFamily="2" charset="-78"/>
                      </a:endParaRPr>
                    </a:p>
                    <a:p>
                      <a:pPr algn="ctr"/>
                      <a:endParaRPr lang="en-US" sz="1400" dirty="0">
                        <a:cs typeface="B Titr" pitchFamily="2" charset="-78"/>
                      </a:endParaRPr>
                    </a:p>
                  </a:txBody>
                  <a:tcPr anchor="ctr"/>
                </a:tc>
                <a:tc>
                  <a:txBody>
                    <a:bodyPr/>
                    <a:lstStyle/>
                    <a:p>
                      <a:pPr algn="ctr"/>
                      <a:endParaRPr lang="en-US" sz="1400" dirty="0">
                        <a:cs typeface="B Titr" pitchFamily="2" charset="-7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400" dirty="0" smtClean="0">
                          <a:cs typeface="B Titr" pitchFamily="2" charset="-78"/>
                        </a:rPr>
                        <a:t>15</a:t>
                      </a:r>
                      <a:endParaRPr lang="en-US" sz="1400" dirty="0" smtClean="0">
                        <a:cs typeface="B Titr" pitchFamily="2" charset="-78"/>
                      </a:endParaRPr>
                    </a:p>
                    <a:p>
                      <a:pPr algn="ctr"/>
                      <a:endParaRPr lang="en-US" sz="1400" dirty="0">
                        <a:cs typeface="B Titr" pitchFamily="2" charset="-78"/>
                      </a:endParaRPr>
                    </a:p>
                  </a:txBody>
                  <a:tcPr anchor="ctr"/>
                </a:tc>
                <a:tc>
                  <a:txBody>
                    <a:bodyPr/>
                    <a:lstStyle/>
                    <a:p>
                      <a:pPr algn="ctr"/>
                      <a:endParaRPr lang="en-US" sz="1400" dirty="0">
                        <a:cs typeface="B Titr" pitchFamily="2" charset="-78"/>
                      </a:endParaRPr>
                    </a:p>
                  </a:txBody>
                  <a:tcPr anchor="ctr"/>
                </a:tc>
                <a:tc>
                  <a:txBody>
                    <a:bodyPr/>
                    <a:lstStyle/>
                    <a:p>
                      <a:pPr algn="just" rtl="1">
                        <a:lnSpc>
                          <a:spcPct val="200000"/>
                        </a:lnSpc>
                      </a:pPr>
                      <a:r>
                        <a:rPr lang="ar-DZ" sz="1400" dirty="0" smtClean="0">
                          <a:cs typeface="B Titr" pitchFamily="2" charset="-78"/>
                        </a:rPr>
                        <a:t>محاسبه امتياز بر اساس  شاخص هاي مندرج </a:t>
                      </a:r>
                      <a:r>
                        <a:rPr lang="ar-DZ" sz="1400" dirty="0" smtClean="0">
                          <a:solidFill>
                            <a:schemeClr val="tx1"/>
                          </a:solidFill>
                          <a:cs typeface="B Titr" pitchFamily="2" charset="-78"/>
                          <a:hlinkClick r:id="rId3" action="ppaction://hlinkpres?slideindex=1&amp;slidetitle="/>
                        </a:rPr>
                        <a:t>درجدول شماره 1 ارزيابي فني </a:t>
                      </a:r>
                      <a:r>
                        <a:rPr lang="ar-DZ" sz="1400" dirty="0" smtClean="0">
                          <a:cs typeface="B Titr" pitchFamily="2" charset="-78"/>
                          <a:hlinkClick r:id="rId3" action="ppaction://hlinkpres?slideindex=1&amp;slidetitle="/>
                        </a:rPr>
                        <a:t>بازرگاني</a:t>
                      </a:r>
                      <a:endParaRPr lang="en-US" sz="1400" dirty="0">
                        <a:cs typeface="B Titr" pitchFamily="2" charset="-78"/>
                      </a:endParaRPr>
                    </a:p>
                  </a:txBody>
                  <a:tcPr anchor="ctr"/>
                </a:tc>
              </a:tr>
              <a:tr h="1414262">
                <a:tc>
                  <a:txBody>
                    <a:bodyPr/>
                    <a:lstStyle/>
                    <a:p>
                      <a:pPr algn="ctr"/>
                      <a:r>
                        <a:rPr lang="fa-IR" sz="1400" dirty="0" smtClean="0">
                          <a:cs typeface="B Titr" pitchFamily="2" charset="-78"/>
                        </a:rPr>
                        <a:t>5</a:t>
                      </a:r>
                      <a:endParaRPr lang="en-US" sz="1400" dirty="0">
                        <a:cs typeface="B Titr" pitchFamily="2" charset="-78"/>
                      </a:endParaRPr>
                    </a:p>
                  </a:txBody>
                  <a:tcPr anchor="ctr"/>
                </a:tc>
                <a:tc>
                  <a:txBody>
                    <a:bodyPr/>
                    <a:lstStyle/>
                    <a:p>
                      <a:pPr algn="ctr"/>
                      <a:r>
                        <a:rPr lang="ar-DZ" sz="1400" dirty="0" smtClean="0">
                          <a:cs typeface="B Titr" pitchFamily="2" charset="-78"/>
                        </a:rPr>
                        <a:t>توان مديريتي </a:t>
                      </a:r>
                      <a:endParaRPr lang="en-US" sz="1400" dirty="0">
                        <a:cs typeface="B Titr" pitchFamily="2" charset="-78"/>
                      </a:endParaRPr>
                    </a:p>
                  </a:txBody>
                  <a:tcPr anchor="ctr"/>
                </a:tc>
                <a:tc>
                  <a:txBody>
                    <a:bodyPr/>
                    <a:lstStyle/>
                    <a:p>
                      <a:pPr algn="ctr"/>
                      <a:endParaRPr lang="en-US" sz="1400" dirty="0">
                        <a:cs typeface="B Titr" pitchFamily="2" charset="-78"/>
                      </a:endParaRPr>
                    </a:p>
                  </a:txBody>
                  <a:tcPr anchor="ctr"/>
                </a:tc>
                <a:tc>
                  <a:txBody>
                    <a:bodyPr/>
                    <a:lstStyle/>
                    <a:p>
                      <a:pPr algn="ctr"/>
                      <a:r>
                        <a:rPr lang="fa-IR" sz="1400" dirty="0" smtClean="0">
                          <a:cs typeface="B Titr" pitchFamily="2" charset="-78"/>
                        </a:rPr>
                        <a:t>5</a:t>
                      </a:r>
                      <a:endParaRPr lang="en-US" sz="1400" dirty="0">
                        <a:cs typeface="B Titr" pitchFamily="2" charset="-78"/>
                      </a:endParaRPr>
                    </a:p>
                  </a:txBody>
                  <a:tcPr anchor="ctr"/>
                </a:tc>
                <a:tc>
                  <a:txBody>
                    <a:bodyPr/>
                    <a:lstStyle/>
                    <a:p>
                      <a:pPr algn="ctr"/>
                      <a:endParaRPr lang="en-US" sz="1400" dirty="0">
                        <a:cs typeface="B Titr" pitchFamily="2" charset="-78"/>
                      </a:endParaRPr>
                    </a:p>
                  </a:txBody>
                  <a:tcPr anchor="ctr"/>
                </a:tc>
                <a:tc>
                  <a:txBody>
                    <a:bodyPr/>
                    <a:lstStyle/>
                    <a:p>
                      <a:pPr algn="just" rtl="1">
                        <a:lnSpc>
                          <a:spcPct val="200000"/>
                        </a:lnSpc>
                      </a:pPr>
                      <a:r>
                        <a:rPr lang="fa-IR" sz="1400" dirty="0" smtClean="0">
                          <a:cs typeface="B Titr" pitchFamily="2" charset="-78"/>
                        </a:rPr>
                        <a:t>داشتن گواهينامه مديريت  كيفيت ( </a:t>
                      </a:r>
                      <a:r>
                        <a:rPr lang="en-US" sz="1400" dirty="0" smtClean="0">
                          <a:cs typeface="B Titr" pitchFamily="2" charset="-78"/>
                        </a:rPr>
                        <a:t>ISO-EFQM,….) </a:t>
                      </a:r>
                      <a:r>
                        <a:rPr lang="fa-IR" sz="1400" dirty="0" smtClean="0">
                          <a:cs typeface="B Titr" pitchFamily="2" charset="-78"/>
                        </a:rPr>
                        <a:t>بر اساس هر گواهينامه 100 امتياز </a:t>
                      </a:r>
                      <a:endParaRPr lang="en-US" sz="1400" dirty="0">
                        <a:cs typeface="B Titr" pitchFamily="2" charset="-78"/>
                      </a:endParaRPr>
                    </a:p>
                  </a:txBody>
                  <a:tcPr anchor="ctr"/>
                </a:tc>
              </a:tr>
              <a:tr h="1414262">
                <a:tc>
                  <a:txBody>
                    <a:bodyPr/>
                    <a:lstStyle/>
                    <a:p>
                      <a:pPr algn="ctr"/>
                      <a:r>
                        <a:rPr lang="fa-IR" sz="1400" dirty="0" smtClean="0">
                          <a:cs typeface="B Titr" pitchFamily="2" charset="-78"/>
                        </a:rPr>
                        <a:t>6</a:t>
                      </a:r>
                      <a:endParaRPr lang="en-US" sz="1400" dirty="0">
                        <a:cs typeface="B Titr" pitchFamily="2" charset="-78"/>
                      </a:endParaRPr>
                    </a:p>
                  </a:txBody>
                  <a:tcPr anchor="ctr"/>
                </a:tc>
                <a:tc>
                  <a:txBody>
                    <a:bodyPr/>
                    <a:lstStyle/>
                    <a:p>
                      <a:pPr algn="ctr"/>
                      <a:r>
                        <a:rPr lang="fa-IR" sz="1400" dirty="0" smtClean="0">
                          <a:cs typeface="B Titr" pitchFamily="2" charset="-78"/>
                        </a:rPr>
                        <a:t>معيارهاي بهداشتي</a:t>
                      </a:r>
                      <a:endParaRPr lang="en-US" sz="1400" dirty="0">
                        <a:cs typeface="B Titr" pitchFamily="2" charset="-78"/>
                      </a:endParaRPr>
                    </a:p>
                  </a:txBody>
                  <a:tcPr anchor="ctr"/>
                </a:tc>
                <a:tc>
                  <a:txBody>
                    <a:bodyPr/>
                    <a:lstStyle/>
                    <a:p>
                      <a:pPr algn="ctr"/>
                      <a:endParaRPr lang="en-US" sz="1400" dirty="0">
                        <a:cs typeface="B Titr" pitchFamily="2" charset="-78"/>
                      </a:endParaRPr>
                    </a:p>
                  </a:txBody>
                  <a:tcPr anchor="ctr"/>
                </a:tc>
                <a:tc>
                  <a:txBody>
                    <a:bodyPr/>
                    <a:lstStyle/>
                    <a:p>
                      <a:pPr algn="ctr"/>
                      <a:r>
                        <a:rPr lang="fa-IR" sz="1400" dirty="0" smtClean="0">
                          <a:cs typeface="B Titr" pitchFamily="2" charset="-78"/>
                        </a:rPr>
                        <a:t>10</a:t>
                      </a:r>
                      <a:endParaRPr lang="en-US" sz="1400" dirty="0">
                        <a:cs typeface="B Titr" pitchFamily="2" charset="-78"/>
                      </a:endParaRPr>
                    </a:p>
                  </a:txBody>
                  <a:tcPr anchor="ctr"/>
                </a:tc>
                <a:tc>
                  <a:txBody>
                    <a:bodyPr/>
                    <a:lstStyle/>
                    <a:p>
                      <a:pPr algn="ctr"/>
                      <a:endParaRPr lang="en-US" sz="1400" dirty="0">
                        <a:cs typeface="B Titr" pitchFamily="2" charset="-78"/>
                      </a:endParaRPr>
                    </a:p>
                  </a:txBody>
                  <a:tcPr anchor="ctr"/>
                </a:tc>
                <a:tc>
                  <a:txBody>
                    <a:bodyPr/>
                    <a:lstStyle/>
                    <a:p>
                      <a:pPr algn="just" rtl="1">
                        <a:lnSpc>
                          <a:spcPct val="200000"/>
                        </a:lnSpc>
                      </a:pPr>
                      <a:r>
                        <a:rPr lang="ar-DZ" sz="1400" dirty="0" smtClean="0">
                          <a:solidFill>
                            <a:schemeClr val="tx1"/>
                          </a:solidFill>
                          <a:cs typeface="B Titr" pitchFamily="2" charset="-78"/>
                          <a:hlinkClick r:id="rId3" action="ppaction://hlinkpres?slideindex=1&amp;slidetitle="/>
                        </a:rPr>
                        <a:t>درجدول شماره </a:t>
                      </a:r>
                      <a:r>
                        <a:rPr lang="fa-IR" sz="1400" dirty="0" smtClean="0">
                          <a:solidFill>
                            <a:schemeClr val="tx1"/>
                          </a:solidFill>
                          <a:cs typeface="B Titr" pitchFamily="2" charset="-78"/>
                          <a:hlinkClick r:id="rId3" action="ppaction://hlinkpres?slideindex=1&amp;slidetitle="/>
                        </a:rPr>
                        <a:t>2</a:t>
                      </a:r>
                      <a:r>
                        <a:rPr lang="ar-DZ" sz="1400" dirty="0" smtClean="0">
                          <a:solidFill>
                            <a:schemeClr val="tx1"/>
                          </a:solidFill>
                          <a:cs typeface="B Titr" pitchFamily="2" charset="-78"/>
                          <a:hlinkClick r:id="rId3" action="ppaction://hlinkpres?slideindex=1&amp;slidetitle="/>
                        </a:rPr>
                        <a:t> ارزيابي فني </a:t>
                      </a:r>
                      <a:r>
                        <a:rPr lang="ar-DZ" sz="1400" dirty="0" smtClean="0">
                          <a:cs typeface="B Titr" pitchFamily="2" charset="-78"/>
                          <a:hlinkClick r:id="rId3" action="ppaction://hlinkpres?slideindex=1&amp;slidetitle="/>
                        </a:rPr>
                        <a:t>بازرگاني</a:t>
                      </a:r>
                      <a:endParaRPr lang="en-US" sz="1400" dirty="0">
                        <a:cs typeface="B Titr" pitchFamily="2" charset="-78"/>
                      </a:endParaRPr>
                    </a:p>
                  </a:txBody>
                  <a:tcPr anchor="ct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42910" y="1357298"/>
          <a:ext cx="7643866" cy="4643468"/>
        </p:xfrm>
        <a:graphic>
          <a:graphicData uri="http://schemas.openxmlformats.org/drawingml/2006/table">
            <a:tbl>
              <a:tblPr rtl="1"/>
              <a:tblGrid>
                <a:gridCol w="794413"/>
                <a:gridCol w="2205917"/>
                <a:gridCol w="531973"/>
                <a:gridCol w="680926"/>
                <a:gridCol w="858250"/>
                <a:gridCol w="2572387"/>
              </a:tblGrid>
              <a:tr h="619854">
                <a:tc gridSpan="6">
                  <a:txBody>
                    <a:bodyPr/>
                    <a:lstStyle/>
                    <a:p>
                      <a:pPr algn="ctr" rtl="1" fontAlgn="b"/>
                      <a:r>
                        <a:rPr lang="fa-IR" sz="1800" b="1" i="0" u="none" strike="noStrike" dirty="0">
                          <a:latin typeface="B Traffic"/>
                          <a:cs typeface="B Titr" pitchFamily="2" charset="-78"/>
                        </a:rPr>
                        <a:t>جدول شماره 1: كفايت كاركنان كليدي</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r>
              <a:tr h="554606">
                <a:tc>
                  <a:txBody>
                    <a:bodyPr/>
                    <a:lstStyle/>
                    <a:p>
                      <a:pPr algn="ctr" rtl="1" fontAlgn="b"/>
                      <a:r>
                        <a:rPr lang="fa-IR" sz="1200" b="0" i="0" u="none" strike="noStrike" dirty="0">
                          <a:latin typeface="B Titr"/>
                          <a:cs typeface="B Titr" pitchFamily="2" charset="-78"/>
                        </a:rPr>
                        <a:t>رديف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rtl="1" fontAlgn="b"/>
                      <a:r>
                        <a:rPr lang="fa-IR" sz="1200" b="0" i="0" u="none" strike="noStrike" dirty="0">
                          <a:latin typeface="B Titr"/>
                          <a:cs typeface="B Titr" pitchFamily="2" charset="-78"/>
                        </a:rPr>
                        <a:t> عنوان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200" b="0" i="0" u="none" strike="noStrike">
                          <a:latin typeface="B Titr"/>
                          <a:cs typeface="B Titr" pitchFamily="2" charset="-78"/>
                        </a:rPr>
                        <a:t>درصدوزني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200" b="0" i="0" u="none" strike="noStrike">
                          <a:latin typeface="B Titr"/>
                          <a:cs typeface="B Titr" pitchFamily="2" charset="-78"/>
                        </a:rPr>
                        <a:t>امتياز (0-100)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200" b="0" i="0" u="none" strike="noStrike">
                          <a:latin typeface="B Titr"/>
                          <a:cs typeface="B Titr" pitchFamily="2" charset="-78"/>
                        </a:rPr>
                        <a:t>امتياز مكتسبه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200" b="0" i="0" u="none" strike="noStrike">
                          <a:latin typeface="B Titr"/>
                          <a:cs typeface="B Titr" pitchFamily="2" charset="-78"/>
                        </a:rPr>
                        <a:t>نحوه كسب امتياز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21983">
                <a:tc>
                  <a:txBody>
                    <a:bodyPr/>
                    <a:lstStyle/>
                    <a:p>
                      <a:pPr algn="ctr" rtl="0" fontAlgn="b"/>
                      <a:r>
                        <a:rPr lang="fa-IR" sz="1200" b="0" i="0" u="none" strike="noStrike">
                          <a:latin typeface="B Titr"/>
                          <a:cs typeface="B Titr" pitchFamily="2" charset="-78"/>
                        </a:rPr>
                        <a:t>1</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rtl="1" fontAlgn="b"/>
                      <a:r>
                        <a:rPr lang="fa-IR" sz="1200" b="0" i="0" u="none" strike="noStrike" dirty="0">
                          <a:latin typeface="B Titr"/>
                          <a:cs typeface="B Titr" pitchFamily="2" charset="-78"/>
                        </a:rPr>
                        <a:t>وجود كارشناس مرتبط با  معياربهداشتي</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30</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200" b="0" i="0" u="none" strike="noStrike">
                          <a:latin typeface="B Titr"/>
                          <a:cs typeface="B Titr" pitchFamily="2" charset="-78"/>
                        </a:rPr>
                        <a:t>در صورت وجودكارشناس 100 امتياز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804723">
                <a:tc>
                  <a:txBody>
                    <a:bodyPr/>
                    <a:lstStyle/>
                    <a:p>
                      <a:pPr algn="ctr" rtl="0" fontAlgn="b"/>
                      <a:r>
                        <a:rPr lang="fa-IR" sz="1200" b="0" i="0" u="none" strike="noStrike">
                          <a:latin typeface="B Titr"/>
                          <a:cs typeface="B Titr" pitchFamily="2" charset="-78"/>
                        </a:rPr>
                        <a:t>2</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rtl="1" fontAlgn="b"/>
                      <a:r>
                        <a:rPr lang="fa-IR" sz="1200" b="0" i="0" u="none" strike="noStrike">
                          <a:latin typeface="B Titr"/>
                          <a:cs typeface="B Titr" pitchFamily="2" charset="-78"/>
                        </a:rPr>
                        <a:t>وجود كارشناس تغذيه در هيات مديره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30</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200" b="0" i="0" u="none" strike="noStrike" dirty="0">
                          <a:latin typeface="B Titr"/>
                          <a:cs typeface="B Titr" pitchFamily="2" charset="-78"/>
                        </a:rPr>
                        <a:t>در صورت وجودكارشناس 100 امتياز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43732">
                <a:tc>
                  <a:txBody>
                    <a:bodyPr/>
                    <a:lstStyle/>
                    <a:p>
                      <a:pPr algn="ctr" rtl="0" fontAlgn="b"/>
                      <a:r>
                        <a:rPr lang="fa-IR" sz="1200" b="0" i="0" u="none" strike="noStrike">
                          <a:latin typeface="B Titr"/>
                          <a:cs typeface="B Titr" pitchFamily="2" charset="-78"/>
                        </a:rPr>
                        <a:t>3</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rtl="1" fontAlgn="b"/>
                      <a:r>
                        <a:rPr lang="fa-IR" sz="1200" b="0" i="0" u="none" strike="noStrike" dirty="0">
                          <a:latin typeface="B Titr"/>
                          <a:cs typeface="B Titr" pitchFamily="2" charset="-78"/>
                        </a:rPr>
                        <a:t>ساير اعضاء هيات مديره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a:latin typeface="B Titr"/>
                          <a:cs typeface="B Titr" pitchFamily="2" charset="-78"/>
                        </a:rPr>
                        <a:t>25</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200" b="0" i="0" u="none" strike="noStrike" dirty="0">
                          <a:latin typeface="B Titr"/>
                          <a:cs typeface="B Titr" pitchFamily="2" charset="-78"/>
                        </a:rPr>
                        <a:t>به ازاي مدرك دكتري 40 </a:t>
                      </a:r>
                      <a:br>
                        <a:rPr lang="fa-IR" sz="1200" b="0" i="0" u="none" strike="noStrike" dirty="0">
                          <a:latin typeface="B Titr"/>
                          <a:cs typeface="B Titr" pitchFamily="2" charset="-78"/>
                        </a:rPr>
                      </a:br>
                      <a:r>
                        <a:rPr lang="fa-IR" sz="1200" b="0" i="0" u="none" strike="noStrike" dirty="0">
                          <a:latin typeface="B Titr"/>
                          <a:cs typeface="B Titr" pitchFamily="2" charset="-78"/>
                        </a:rPr>
                        <a:t>مدرك كارشناسي ارشد  30  - كارشناسي 20</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43732">
                <a:tc rowSpan="2">
                  <a:txBody>
                    <a:bodyPr/>
                    <a:lstStyle/>
                    <a:p>
                      <a:pPr algn="ctr" rtl="0" fontAlgn="b"/>
                      <a:r>
                        <a:rPr lang="fa-IR" sz="1200" b="0" i="0" u="none" strike="noStrike">
                          <a:latin typeface="B Titr"/>
                          <a:cs typeface="B Titr" pitchFamily="2" charset="-78"/>
                        </a:rPr>
                        <a:t>4</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r" rtl="1" fontAlgn="b"/>
                      <a:r>
                        <a:rPr lang="fa-IR" sz="1200" b="0" i="0" u="none" strike="noStrike">
                          <a:latin typeface="B Titr"/>
                          <a:cs typeface="B Titr" pitchFamily="2" charset="-78"/>
                        </a:rPr>
                        <a:t> ارائه كواهينامه هاي آموزشي پرسنل كليدي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rowSpan="2">
                  <a:txBody>
                    <a:bodyPr/>
                    <a:lstStyle/>
                    <a:p>
                      <a:pPr algn="ctr" rtl="0" fontAlgn="b"/>
                      <a:r>
                        <a:rPr lang="fa-IR" sz="1200" b="0" i="0" u="none" strike="noStrike">
                          <a:latin typeface="B Titr"/>
                          <a:cs typeface="B Titr" pitchFamily="2" charset="-78"/>
                        </a:rPr>
                        <a:t>15</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algn="ctr" rtl="0" fontAlgn="b"/>
                      <a:r>
                        <a:rPr lang="fa-IR" sz="1200" b="0" i="0" u="none" strike="noStrike">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algn="ctr"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rowSpan="2">
                  <a:txBody>
                    <a:bodyPr/>
                    <a:lstStyle/>
                    <a:p>
                      <a:pPr algn="ctr" rtl="1" fontAlgn="b"/>
                      <a:r>
                        <a:rPr lang="fa-IR" sz="1200" b="0" i="0" u="none" strike="noStrike" dirty="0">
                          <a:latin typeface="B Titr"/>
                          <a:cs typeface="B Titr" pitchFamily="2" charset="-78"/>
                        </a:rPr>
                        <a:t>در صورتي كه 90% پرسنل فعلي دراراي گواهينامه آموزشي باشند 100 امتياز و در صورت تعدادكمتر ، امتياز به تناسب كاهش مي يابد</a:t>
                      </a:r>
                      <a:br>
                        <a:rPr lang="fa-IR" sz="1200" b="0" i="0" u="none" strike="noStrike" dirty="0">
                          <a:latin typeface="B Titr"/>
                          <a:cs typeface="B Titr" pitchFamily="2" charset="-78"/>
                        </a:rPr>
                      </a:br>
                      <a:endParaRPr lang="fa-IR" sz="1200" b="0" i="0" u="none" strike="noStrike" dirty="0">
                        <a:latin typeface="B Titr"/>
                        <a:cs typeface="B Titr" pitchFamily="2" charset="-78"/>
                      </a:endParaRP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663352">
                <a:tc vMerge="1">
                  <a:txBody>
                    <a:bodyPr/>
                    <a:lstStyle/>
                    <a:p>
                      <a:pPr rtl="1"/>
                      <a:endParaRPr lang="fa-IR"/>
                    </a:p>
                  </a:txBody>
                  <a:tcPr/>
                </a:tc>
                <a:tc>
                  <a:txBody>
                    <a:bodyPr/>
                    <a:lstStyle/>
                    <a:p>
                      <a:pPr algn="l" rtl="0" fontAlgn="b"/>
                      <a:r>
                        <a:rPr lang="fa-IR" sz="1200" b="0" i="0" u="none" strike="noStrike" dirty="0">
                          <a:latin typeface="B Titr"/>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c vMerge="1">
                  <a:txBody>
                    <a:bodyPr/>
                    <a:lstStyle/>
                    <a:p>
                      <a:pPr rtl="1"/>
                      <a:endParaRPr lang="fa-IR"/>
                    </a:p>
                  </a:txBody>
                  <a:tcPr/>
                </a:tc>
              </a:tr>
              <a:tr h="391486">
                <a:tc gridSpan="5">
                  <a:txBody>
                    <a:bodyPr/>
                    <a:lstStyle/>
                    <a:p>
                      <a:pPr algn="ctr" rtl="1" fontAlgn="b"/>
                      <a:r>
                        <a:rPr lang="fa-IR" sz="700" b="0" i="0" u="none" strike="noStrike" dirty="0">
                          <a:latin typeface="B Titr"/>
                        </a:rPr>
                        <a:t>جمع امتياز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a:txBody>
                    <a:bodyPr/>
                    <a:lstStyle/>
                    <a:p>
                      <a:pPr algn="ctr" rtl="0" fontAlgn="b"/>
                      <a:r>
                        <a:rPr lang="fa-IR" sz="700" b="0" i="0" u="none" strike="noStrike" dirty="0">
                          <a:latin typeface="B Titr"/>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9CCFF"/>
                    </a:solid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cs typeface="B Titr" pitchFamily="2" charset="-78"/>
              </a:rPr>
              <a:t>تعریف انواع ارزیابی در مناقصات</a:t>
            </a:r>
            <a:endParaRPr lang="fa-IR" dirty="0">
              <a:cs typeface="B Titr" pitchFamily="2" charset="-78"/>
            </a:endParaRPr>
          </a:p>
        </p:txBody>
      </p:sp>
      <p:sp>
        <p:nvSpPr>
          <p:cNvPr id="6" name="TextBox 5"/>
          <p:cNvSpPr txBox="1"/>
          <p:nvPr/>
        </p:nvSpPr>
        <p:spPr>
          <a:xfrm>
            <a:off x="500034" y="1571612"/>
            <a:ext cx="7643866" cy="923330"/>
          </a:xfrm>
          <a:prstGeom prst="rect">
            <a:avLst/>
          </a:prstGeom>
          <a:solidFill>
            <a:schemeClr val="accent1">
              <a:lumMod val="20000"/>
              <a:lumOff val="80000"/>
            </a:schemeClr>
          </a:solidFill>
          <a:ln>
            <a:solidFill>
              <a:schemeClr val="accent1"/>
            </a:solidFill>
          </a:ln>
          <a:effectLst>
            <a:outerShdw blurRad="279400" dir="5400000" sx="101000" sy="101000" algn="ctr" rotWithShape="0">
              <a:srgbClr val="000000">
                <a:alpha val="89000"/>
              </a:srgbClr>
            </a:outerShdw>
          </a:effectLst>
        </p:spPr>
        <p:txBody>
          <a:bodyPr wrap="square" rtlCol="1">
            <a:spAutoFit/>
          </a:bodyPr>
          <a:lstStyle/>
          <a:p>
            <a:pPr algn="r"/>
            <a:r>
              <a:rPr lang="fa-IR" dirty="0" smtClean="0">
                <a:cs typeface="B Titr" pitchFamily="2" charset="-78"/>
              </a:rPr>
              <a:t>1-ارزیابی کیفی (بند ه ماده 2 قانون مناقصات):</a:t>
            </a:r>
          </a:p>
          <a:p>
            <a:pPr algn="r"/>
            <a:r>
              <a:rPr lang="fa-IR" b="1" dirty="0" smtClean="0">
                <a:cs typeface="B Nazanin" pitchFamily="2" charset="-78"/>
              </a:rPr>
              <a:t>عبارتست از ارزیابی توان انجام تعهدات مناقصه گر. (مناقصات يك مرحله اي ،دو مرحله اي ،ترك تشريفات،تهيه ليست بلند و كوتاه پيمانكاران ،خريد خدمات مشاوره )                               </a:t>
            </a:r>
            <a:endParaRPr lang="fa-IR" b="1" dirty="0">
              <a:cs typeface="B Nazanin" pitchFamily="2" charset="-78"/>
            </a:endParaRPr>
          </a:p>
        </p:txBody>
      </p:sp>
      <p:sp>
        <p:nvSpPr>
          <p:cNvPr id="7" name="TextBox 6"/>
          <p:cNvSpPr txBox="1"/>
          <p:nvPr/>
        </p:nvSpPr>
        <p:spPr>
          <a:xfrm>
            <a:off x="500034" y="2714620"/>
            <a:ext cx="7643866" cy="923330"/>
          </a:xfrm>
          <a:prstGeom prst="rect">
            <a:avLst/>
          </a:prstGeom>
          <a:solidFill>
            <a:schemeClr val="accent1">
              <a:lumMod val="40000"/>
              <a:lumOff val="60000"/>
            </a:schemeClr>
          </a:solidFill>
          <a:ln>
            <a:solidFill>
              <a:schemeClr val="accent1"/>
            </a:solidFill>
          </a:ln>
          <a:effectLst>
            <a:outerShdw blurRad="520700" dist="50800" dir="3360000" sx="73000" sy="73000" algn="ctr" rotWithShape="0">
              <a:srgbClr val="000000">
                <a:alpha val="44000"/>
              </a:srgbClr>
            </a:outerShdw>
          </a:effectLst>
        </p:spPr>
        <p:txBody>
          <a:bodyPr wrap="square" rtlCol="1">
            <a:spAutoFit/>
          </a:bodyPr>
          <a:lstStyle/>
          <a:p>
            <a:pPr algn="r"/>
            <a:r>
              <a:rPr lang="fa-IR" dirty="0" smtClean="0">
                <a:cs typeface="B Titr" pitchFamily="2" charset="-78"/>
              </a:rPr>
              <a:t>2-ارزیابی فنی بازرگانی پیشنهادات(بند و ماده 2 قانون):</a:t>
            </a:r>
          </a:p>
          <a:p>
            <a:pPr algn="r"/>
            <a:r>
              <a:rPr lang="fa-IR" b="1" dirty="0" smtClean="0">
                <a:cs typeface="B Nazanin" pitchFamily="2" charset="-78"/>
              </a:rPr>
              <a:t>فرآیندی است که در آن مشخصات ،استانداردها ،کارایی ،دوام و سایر ویژه گیهای فنی  بازرگانی پیشنهادهای مناقصه گران.(دومرحله اي ،خريد خدمات مشاوره ) </a:t>
            </a:r>
            <a:endParaRPr lang="fa-IR" b="1" dirty="0">
              <a:cs typeface="B Nazanin" pitchFamily="2" charset="-78"/>
            </a:endParaRPr>
          </a:p>
        </p:txBody>
      </p:sp>
      <p:sp>
        <p:nvSpPr>
          <p:cNvPr id="8" name="TextBox 7"/>
          <p:cNvSpPr txBox="1"/>
          <p:nvPr/>
        </p:nvSpPr>
        <p:spPr>
          <a:xfrm>
            <a:off x="500034" y="3857628"/>
            <a:ext cx="7643866" cy="923330"/>
          </a:xfrm>
          <a:prstGeom prst="rect">
            <a:avLst/>
          </a:prstGeom>
          <a:solidFill>
            <a:schemeClr val="accent1">
              <a:lumMod val="60000"/>
              <a:lumOff val="40000"/>
            </a:schemeClr>
          </a:solidFill>
          <a:effectLst>
            <a:outerShdw blurRad="292100" dir="5400000" algn="ctr" rotWithShape="0">
              <a:srgbClr val="000000">
                <a:alpha val="90000"/>
              </a:srgbClr>
            </a:outerShdw>
          </a:effectLst>
        </p:spPr>
        <p:txBody>
          <a:bodyPr wrap="square" rtlCol="1">
            <a:spAutoFit/>
          </a:bodyPr>
          <a:lstStyle/>
          <a:p>
            <a:pPr algn="r"/>
            <a:r>
              <a:rPr lang="fa-IR" dirty="0" smtClean="0">
                <a:cs typeface="B Titr" pitchFamily="2" charset="-78"/>
              </a:rPr>
              <a:t>3- ارزیابی مالی(بند زماده 2 قانون مناقصات) :</a:t>
            </a:r>
          </a:p>
          <a:p>
            <a:pPr algn="r"/>
            <a:r>
              <a:rPr lang="fa-IR" b="1" dirty="0" smtClean="0">
                <a:cs typeface="B Nazanin" pitchFamily="2" charset="-78"/>
              </a:rPr>
              <a:t>فرآیندی است که در آن مناسب ترین قیمت از بین پیشنهادهایی که از نظر فنی بازرگانی پذیرفته شده اند برگزیده می شود .(مناقصات يك مرحله اي ،دومرحله اي ،خريد خدمات مشاوره )</a:t>
            </a:r>
            <a:r>
              <a:rPr lang="fa-IR" dirty="0" smtClean="0"/>
              <a:t> </a:t>
            </a:r>
            <a:endParaRPr lang="fa-IR" dirty="0"/>
          </a:p>
        </p:txBody>
      </p:sp>
      <p:sp>
        <p:nvSpPr>
          <p:cNvPr id="9" name="TextBox 8"/>
          <p:cNvSpPr txBox="1"/>
          <p:nvPr/>
        </p:nvSpPr>
        <p:spPr>
          <a:xfrm>
            <a:off x="500034" y="4929198"/>
            <a:ext cx="7643866" cy="1200329"/>
          </a:xfrm>
          <a:prstGeom prst="rect">
            <a:avLst/>
          </a:prstGeom>
          <a:solidFill>
            <a:schemeClr val="accent3">
              <a:lumMod val="40000"/>
              <a:lumOff val="60000"/>
            </a:schemeClr>
          </a:solidFill>
          <a:effectLst>
            <a:outerShdw blurRad="381000" dist="203200" dir="5400000" algn="ctr" rotWithShape="0">
              <a:srgbClr val="000000">
                <a:alpha val="69000"/>
              </a:srgbClr>
            </a:outerShdw>
          </a:effectLst>
        </p:spPr>
        <p:txBody>
          <a:bodyPr wrap="square" rtlCol="1">
            <a:spAutoFit/>
          </a:bodyPr>
          <a:lstStyle/>
          <a:p>
            <a:pPr algn="r"/>
            <a:r>
              <a:rPr lang="fa-IR" dirty="0" smtClean="0">
                <a:cs typeface="B Titr" pitchFamily="2" charset="-78"/>
              </a:rPr>
              <a:t>4-ارزیابی شکلی (بند ح ماده 2 قانون مناقصات):</a:t>
            </a:r>
          </a:p>
          <a:p>
            <a:pPr algn="r"/>
            <a:r>
              <a:rPr lang="fa-IR" b="1" dirty="0" smtClean="0">
                <a:cs typeface="B Nazanin" pitchFamily="2" charset="-78"/>
              </a:rPr>
              <a:t>عبارتست از بررسی کامل بودن اسناد و امضای آنها ،غی مشروط  و خانا بودن پیشنهادات</a:t>
            </a:r>
          </a:p>
          <a:p>
            <a:pPr algn="r"/>
            <a:r>
              <a:rPr lang="fa-IR" b="1" dirty="0" smtClean="0">
                <a:cs typeface="B Nazanin" pitchFamily="2" charset="-78"/>
              </a:rPr>
              <a:t>(مناقصات يك مرحله اي ،دو مرحله اي ،ترك تشريفات،تهيه ليست بلند و كوتاه پيمانكاران ،خريد خدمات مشاوره )</a:t>
            </a:r>
            <a:endParaRPr lang="fa-IR" b="1" dirty="0">
              <a:cs typeface="B Nazanin" pitchFamily="2" charset="-7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amond(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42910" y="1285860"/>
          <a:ext cx="7786743" cy="4376247"/>
        </p:xfrm>
        <a:graphic>
          <a:graphicData uri="http://schemas.openxmlformats.org/drawingml/2006/table">
            <a:tbl>
              <a:tblPr rtl="1"/>
              <a:tblGrid>
                <a:gridCol w="649489"/>
                <a:gridCol w="1791450"/>
                <a:gridCol w="813647"/>
                <a:gridCol w="835059"/>
                <a:gridCol w="934980"/>
                <a:gridCol w="2762118"/>
              </a:tblGrid>
              <a:tr h="592164">
                <a:tc gridSpan="6">
                  <a:txBody>
                    <a:bodyPr/>
                    <a:lstStyle/>
                    <a:p>
                      <a:pPr algn="ctr" rtl="1" fontAlgn="b"/>
                      <a:r>
                        <a:rPr lang="fa-IR" sz="2400" b="1" i="0" u="none" strike="noStrike" dirty="0">
                          <a:latin typeface="B Traffic"/>
                          <a:cs typeface="B Titr" pitchFamily="2" charset="-78"/>
                        </a:rPr>
                        <a:t> جدول شماره2 :معيار بهداشتي و كيفي</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c hMerge="1">
                  <a:txBody>
                    <a:bodyPr/>
                    <a:lstStyle/>
                    <a:p>
                      <a:pPr rtl="1"/>
                      <a:endParaRPr lang="fa-IR"/>
                    </a:p>
                  </a:txBody>
                  <a:tcPr/>
                </a:tc>
              </a:tr>
              <a:tr h="559865">
                <a:tc>
                  <a:txBody>
                    <a:bodyPr/>
                    <a:lstStyle/>
                    <a:p>
                      <a:pPr algn="ctr" rtl="1" fontAlgn="b"/>
                      <a:r>
                        <a:rPr lang="fa-IR" sz="1100" b="0" i="0" u="none" strike="noStrike" dirty="0">
                          <a:latin typeface="B Titr"/>
                          <a:cs typeface="B Titr" pitchFamily="2" charset="-78"/>
                        </a:rPr>
                        <a:t>رديف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Titr"/>
                          <a:cs typeface="B Titr" pitchFamily="2" charset="-78"/>
                        </a:rPr>
                        <a:t>عنوان مورد ارزيابي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Titr"/>
                          <a:cs typeface="B Titr" pitchFamily="2" charset="-78"/>
                        </a:rPr>
                        <a:t> امتياز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Titr"/>
                          <a:cs typeface="B Titr" pitchFamily="2" charset="-78"/>
                        </a:rPr>
                        <a:t>ضريب وزني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Titr"/>
                          <a:cs typeface="B Titr" pitchFamily="2" charset="-78"/>
                        </a:rPr>
                        <a:t>امتيازمكتسبه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Titr"/>
                          <a:cs typeface="B Titr" pitchFamily="2" charset="-78"/>
                        </a:rPr>
                        <a:t> نحوه محاسبه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76799">
                <a:tc>
                  <a:txBody>
                    <a:bodyPr/>
                    <a:lstStyle/>
                    <a:p>
                      <a:pPr algn="ctr" rtl="0" fontAlgn="b"/>
                      <a:r>
                        <a:rPr lang="fa-IR" sz="1100" b="0" i="0" u="none" strike="noStrike">
                          <a:latin typeface="B Titr"/>
                          <a:cs typeface="B Titr" pitchFamily="2" charset="-78"/>
                        </a:rPr>
                        <a:t>1</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0" i="0" u="none" strike="noStrike" dirty="0">
                          <a:latin typeface="B Titr"/>
                          <a:cs typeface="B Titr" pitchFamily="2" charset="-78"/>
                        </a:rPr>
                        <a:t>بهداشت محيط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dirty="0">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dirty="0">
                          <a:latin typeface="B Yagut"/>
                          <a:cs typeface="B Titr" pitchFamily="2" charset="-78"/>
                        </a:rPr>
                        <a:t>25</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dirty="0">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Yagut"/>
                          <a:cs typeface="B Titr" pitchFamily="2" charset="-78"/>
                        </a:rPr>
                        <a:t>داشتن دستورالعمل و يااستفاده از دستور العمل  وزارت بهداشت و تقويم زماني مكتوب بهداشت محيط و نحوه گند زدائي و تعهدبه اجراي آن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85818">
                <a:tc>
                  <a:txBody>
                    <a:bodyPr/>
                    <a:lstStyle/>
                    <a:p>
                      <a:pPr algn="ctr" rtl="0" fontAlgn="b"/>
                      <a:r>
                        <a:rPr lang="fa-IR" sz="1100" b="0" i="0" u="none" strike="noStrike">
                          <a:latin typeface="B Titr"/>
                          <a:cs typeface="B Titr" pitchFamily="2" charset="-78"/>
                        </a:rPr>
                        <a:t>2</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0" i="0" u="none" strike="noStrike" dirty="0">
                          <a:latin typeface="B Titr"/>
                          <a:cs typeface="B Titr" pitchFamily="2" charset="-78"/>
                        </a:rPr>
                        <a:t>بهداشت مواد اوليه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25</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dirty="0">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Yagut"/>
                          <a:cs typeface="B Titr" pitchFamily="2" charset="-78"/>
                        </a:rPr>
                        <a:t>ارائه دستورالعمل مكتوب بهداشت </a:t>
                      </a:r>
                      <a:br>
                        <a:rPr lang="fa-IR" sz="1600" b="1" i="0" u="none" strike="noStrike" dirty="0">
                          <a:latin typeface="B Yagut"/>
                          <a:cs typeface="B Titr" pitchFamily="2" charset="-78"/>
                        </a:rPr>
                      </a:br>
                      <a:r>
                        <a:rPr lang="fa-IR" sz="1600" b="1" i="0" u="none" strike="noStrike" dirty="0">
                          <a:latin typeface="B Yagut"/>
                          <a:cs typeface="B Titr" pitchFamily="2" charset="-78"/>
                        </a:rPr>
                        <a:t>آماده سازي مواد اوليه و تعهد به اجراي آن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14380">
                <a:tc>
                  <a:txBody>
                    <a:bodyPr/>
                    <a:lstStyle/>
                    <a:p>
                      <a:pPr algn="ctr" rtl="0" fontAlgn="b"/>
                      <a:r>
                        <a:rPr lang="fa-IR" sz="1100" b="0" i="0" u="none" strike="noStrike" dirty="0">
                          <a:latin typeface="B Titr"/>
                          <a:cs typeface="B Titr" pitchFamily="2" charset="-78"/>
                        </a:rPr>
                        <a:t>3</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0" i="0" u="none" strike="noStrike" dirty="0">
                          <a:latin typeface="B Titr"/>
                          <a:cs typeface="B Titr" pitchFamily="2" charset="-78"/>
                        </a:rPr>
                        <a:t>بهداشت نيروي انساني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25</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Yagut"/>
                          <a:cs typeface="B Titr" pitchFamily="2" charset="-78"/>
                        </a:rPr>
                        <a:t>ارائه كپي كارت  معاينه بهداشتي معتبر و </a:t>
                      </a:r>
                      <a:br>
                        <a:rPr lang="fa-IR" sz="1600" b="1" i="0" u="none" strike="noStrike" dirty="0">
                          <a:latin typeface="B Yagut"/>
                          <a:cs typeface="B Titr" pitchFamily="2" charset="-78"/>
                        </a:rPr>
                      </a:br>
                      <a:r>
                        <a:rPr lang="fa-IR" sz="1600" b="1" i="0" u="none" strike="noStrike" dirty="0">
                          <a:latin typeface="B Yagut"/>
                          <a:cs typeface="B Titr" pitchFamily="2" charset="-78"/>
                        </a:rPr>
                        <a:t>عكس درا براي پرسنل ساير قراردادها</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714378">
                <a:tc>
                  <a:txBody>
                    <a:bodyPr/>
                    <a:lstStyle/>
                    <a:p>
                      <a:pPr algn="ctr" rtl="0" fontAlgn="b"/>
                      <a:r>
                        <a:rPr lang="fa-IR" sz="1100" b="0" i="0" u="none" strike="noStrike">
                          <a:latin typeface="B Titr"/>
                          <a:cs typeface="B Titr" pitchFamily="2" charset="-78"/>
                        </a:rPr>
                        <a:t>4</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0" i="0" u="none" strike="noStrike" dirty="0">
                          <a:latin typeface="B Titr"/>
                          <a:cs typeface="B Titr" pitchFamily="2" charset="-78"/>
                        </a:rPr>
                        <a:t>بهداشت نگهداري تجهيزات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25</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0" fontAlgn="b"/>
                      <a:r>
                        <a:rPr lang="fa-IR" sz="1600" b="1" i="0" u="none" strike="noStrike">
                          <a:latin typeface="B Yagut"/>
                          <a:cs typeface="B Titr" pitchFamily="2" charset="-78"/>
                        </a:rPr>
                        <a:t>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rtl="1" fontAlgn="b"/>
                      <a:r>
                        <a:rPr lang="fa-IR" sz="1600" b="1" i="0" u="none" strike="noStrike" dirty="0">
                          <a:latin typeface="B Yagut"/>
                          <a:cs typeface="B Titr" pitchFamily="2" charset="-78"/>
                        </a:rPr>
                        <a:t>ارائه دستور العمل بهداشت و نگهداري تجهيزات پس از استفاده روزانه و تعهد به اجراي آن </a:t>
                      </a:r>
                    </a:p>
                  </a:txBody>
                  <a:tcPr marL="0" marR="0"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noAutofit/>
          </a:bodyPr>
          <a:lstStyle/>
          <a:p>
            <a:pPr algn="ctr"/>
            <a:r>
              <a:rPr lang="fa-IR" sz="2800" dirty="0" smtClean="0">
                <a:cs typeface="B Titr"/>
              </a:rPr>
              <a:t>نمونه جدول ارزیابی فنی بازرگانی در خرید تجهیزات</a:t>
            </a:r>
            <a:endParaRPr lang="en-US" sz="2800" dirty="0">
              <a:cs typeface="B Titr"/>
            </a:endParaRPr>
          </a:p>
        </p:txBody>
      </p:sp>
      <p:graphicFrame>
        <p:nvGraphicFramePr>
          <p:cNvPr id="4" name="Table 3"/>
          <p:cNvGraphicFramePr>
            <a:graphicFrameLocks noGrp="1"/>
          </p:cNvGraphicFramePr>
          <p:nvPr/>
        </p:nvGraphicFramePr>
        <p:xfrm>
          <a:off x="785788" y="1285854"/>
          <a:ext cx="7500989" cy="5032574"/>
        </p:xfrm>
        <a:graphic>
          <a:graphicData uri="http://schemas.openxmlformats.org/drawingml/2006/table">
            <a:tbl>
              <a:tblPr rtl="1"/>
              <a:tblGrid>
                <a:gridCol w="507109"/>
                <a:gridCol w="1101378"/>
                <a:gridCol w="1497556"/>
                <a:gridCol w="591627"/>
                <a:gridCol w="1267773"/>
                <a:gridCol w="1267773"/>
                <a:gridCol w="1267773"/>
              </a:tblGrid>
              <a:tr h="357196">
                <a:tc>
                  <a:txBody>
                    <a:bodyPr/>
                    <a:lstStyle/>
                    <a:p>
                      <a:pPr algn="ctr" rtl="1" fontAlgn="ctr"/>
                      <a:r>
                        <a:rPr lang="fa-IR" sz="1400" b="0" i="0" u="none" strike="noStrike" dirty="0">
                          <a:solidFill>
                            <a:srgbClr val="FF0000"/>
                          </a:solidFill>
                          <a:latin typeface="B Titr"/>
                          <a:cs typeface="B Titr" pitchFamily="2" charset="-78"/>
                        </a:rPr>
                        <a:t>رديف</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gridSpan="2">
                  <a:txBody>
                    <a:bodyPr/>
                    <a:lstStyle/>
                    <a:p>
                      <a:pPr algn="ctr" rtl="1" fontAlgn="ctr"/>
                      <a:r>
                        <a:rPr lang="fa-IR" sz="1400" b="0" i="0" u="none" strike="noStrike">
                          <a:solidFill>
                            <a:srgbClr val="FF0000"/>
                          </a:solidFill>
                          <a:latin typeface="B Titr"/>
                          <a:cs typeface="B Titr" pitchFamily="2" charset="-78"/>
                        </a:rPr>
                        <a:t>شاخصه هاي ارزيابي</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algn="ctr" rtl="1" fontAlgn="ctr"/>
                      <a:r>
                        <a:rPr lang="fa-IR" sz="1400" b="0" i="0" u="none" strike="noStrike">
                          <a:solidFill>
                            <a:srgbClr val="FF0000"/>
                          </a:solidFill>
                          <a:latin typeface="B Titr"/>
                          <a:cs typeface="B Titr" pitchFamily="2" charset="-78"/>
                        </a:rPr>
                        <a:t>سقف امتياز</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fa-IR" sz="1400" b="0" i="0" u="none" strike="noStrike" dirty="0">
                          <a:solidFill>
                            <a:srgbClr val="FF0000"/>
                          </a:solidFill>
                          <a:latin typeface="B Titr"/>
                          <a:cs typeface="B Titr" pitchFamily="2" charset="-78"/>
                        </a:rPr>
                        <a:t>شرکت  الف</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fa-IR" sz="1400" b="0" i="0" u="none" strike="noStrike">
                          <a:solidFill>
                            <a:srgbClr val="FF0000"/>
                          </a:solidFill>
                          <a:latin typeface="B Titr"/>
                          <a:cs typeface="B Titr" pitchFamily="2" charset="-78"/>
                        </a:rPr>
                        <a:t>شرکت ب</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fa-IR" sz="1400" b="0" i="0" u="none" strike="noStrike" dirty="0">
                          <a:solidFill>
                            <a:srgbClr val="FF0000"/>
                          </a:solidFill>
                          <a:latin typeface="B Titr"/>
                          <a:cs typeface="B Titr" pitchFamily="2" charset="-78"/>
                        </a:rPr>
                        <a:t>شرکت ج</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59122">
                <a:tc>
                  <a:txBody>
                    <a:bodyPr/>
                    <a:lstStyle/>
                    <a:p>
                      <a:pPr algn="ctr" rtl="0" fontAlgn="ctr"/>
                      <a:r>
                        <a:rPr lang="en-US" sz="1200" b="1" i="0" u="none" strike="noStrike" dirty="0">
                          <a:latin typeface="B Mitra"/>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7">
                  <a:txBody>
                    <a:bodyPr/>
                    <a:lstStyle/>
                    <a:p>
                      <a:pPr algn="ctr" rtl="1" fontAlgn="ctr"/>
                      <a:r>
                        <a:rPr lang="fa-IR" sz="1200" b="1" i="0" u="none" strike="noStrike" dirty="0">
                          <a:latin typeface="B Mitra"/>
                          <a:cs typeface="B Nazanin" pitchFamily="2" charset="-78"/>
                        </a:rPr>
                        <a:t>مشخصات فني دستگاه</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fa-IR" sz="1200" b="1" i="0" u="none" strike="noStrike">
                          <a:latin typeface="B Mitra"/>
                          <a:cs typeface="B Nazanin" pitchFamily="2" charset="-78"/>
                        </a:rPr>
                        <a:t>كمپرسور</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16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dirty="0">
                          <a:latin typeface="B Mitra"/>
                          <a:cs typeface="B Titr" pitchFamily="2" charset="-78"/>
                        </a:rPr>
                        <a:t>16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16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15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2</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دراير</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dirty="0">
                          <a:latin typeface="B Mitra"/>
                          <a:cs typeface="B Titr" pitchFamily="2" charset="-78"/>
                        </a:rPr>
                        <a:t>4.5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مخزن هوا</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3.5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فيلترها</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dirty="0">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ژنراتور اكسيژن</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17</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17</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15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15.5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مخزن اكسيژن</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7</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سيستم مانيتورينگ</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7</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8</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3">
                  <a:txBody>
                    <a:bodyPr/>
                    <a:lstStyle/>
                    <a:p>
                      <a:pPr algn="ctr" rtl="1" fontAlgn="ctr"/>
                      <a:r>
                        <a:rPr lang="fa-IR" sz="1200" b="1" i="0" u="none" strike="noStrike">
                          <a:latin typeface="B Mitra"/>
                          <a:cs typeface="B Nazanin" pitchFamily="2" charset="-78"/>
                        </a:rPr>
                        <a:t>گارانتي</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fa-IR" sz="1200" b="1" i="0" u="none" strike="noStrike" dirty="0">
                          <a:latin typeface="B Mitra"/>
                          <a:cs typeface="B Nazanin" pitchFamily="2" charset="-78"/>
                        </a:rPr>
                        <a:t>گارانتي دستگاه</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8</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8</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8</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9</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گارانتي زئوليت</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10</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گارانتي لوازم مصرفي</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2.5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11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3">
                  <a:txBody>
                    <a:bodyPr/>
                    <a:lstStyle/>
                    <a:p>
                      <a:pPr algn="ctr" rtl="1" fontAlgn="ctr"/>
                      <a:r>
                        <a:rPr lang="fa-IR" sz="1200" b="1" i="0" u="none" strike="noStrike">
                          <a:latin typeface="B Mitra"/>
                          <a:cs typeface="B Nazanin" pitchFamily="2" charset="-78"/>
                        </a:rPr>
                        <a:t>گواهي نامه ها</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1200" b="1" i="0" u="none" strike="noStrike" dirty="0">
                          <a:latin typeface="B Mitra"/>
                          <a:cs typeface="B Nazanin" pitchFamily="2" charset="-78"/>
                        </a:rPr>
                        <a:t>CE</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12</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0" fontAlgn="ctr"/>
                      <a:r>
                        <a:rPr lang="en-US" sz="1200" b="1" i="0" u="none" strike="noStrike" dirty="0">
                          <a:latin typeface="B Mitra"/>
                          <a:cs typeface="B Nazanin" pitchFamily="2" charset="-78"/>
                        </a:rPr>
                        <a:t>CE Medical</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0</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0</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13</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استانداردهاي داخلي</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1</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14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3">
                  <a:txBody>
                    <a:bodyPr/>
                    <a:lstStyle/>
                    <a:p>
                      <a:pPr algn="ctr" rtl="1" fontAlgn="ctr"/>
                      <a:r>
                        <a:rPr lang="fa-IR" sz="1200" b="1" i="0" u="none" strike="noStrike">
                          <a:latin typeface="B Mitra"/>
                          <a:cs typeface="B Nazanin" pitchFamily="2" charset="-78"/>
                        </a:rPr>
                        <a:t>سوابق شركت</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fa-IR" sz="1200" b="1" i="0" u="none" strike="noStrike" dirty="0">
                          <a:latin typeface="B Mitra"/>
                          <a:cs typeface="B Nazanin" pitchFamily="2" charset="-78"/>
                        </a:rPr>
                        <a:t>تعداد دستگاه فروخته شده</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8</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8</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15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خدمات پس از فروش</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9122">
                <a:tc>
                  <a:txBody>
                    <a:bodyPr/>
                    <a:lstStyle/>
                    <a:p>
                      <a:pPr algn="ctr" rtl="0" fontAlgn="ctr"/>
                      <a:r>
                        <a:rPr lang="en-US" sz="1200" b="1" i="0" u="none" strike="noStrike" dirty="0">
                          <a:latin typeface="B Mitra"/>
                        </a:rPr>
                        <a:t>16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vMerge="1">
                  <a:txBody>
                    <a:bodyPr/>
                    <a:lstStyle/>
                    <a:p>
                      <a:endParaRPr lang="en-US"/>
                    </a:p>
                  </a:txBody>
                  <a:tcPr/>
                </a:tc>
                <a:tc>
                  <a:txBody>
                    <a:bodyPr/>
                    <a:lstStyle/>
                    <a:p>
                      <a:pPr algn="ctr" rtl="1" fontAlgn="ctr"/>
                      <a:r>
                        <a:rPr lang="fa-IR" sz="1200" b="1" i="0" u="none" strike="noStrike" dirty="0">
                          <a:latin typeface="B Mitra"/>
                          <a:cs typeface="B Nazanin" pitchFamily="2" charset="-78"/>
                        </a:rPr>
                        <a:t>سابقه فعاليت شركت </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Mitra"/>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1" i="0" u="none" strike="noStrike">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a:latin typeface="B Mitra"/>
                          <a:cs typeface="B Titr" pitchFamily="2" charset="-78"/>
                        </a:rPr>
                        <a:t>6</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1" i="0" u="none" strike="noStrike" dirty="0">
                          <a:latin typeface="B Mitra"/>
                          <a:cs typeface="B Titr" pitchFamily="2" charset="-78"/>
                        </a:rPr>
                        <a:t>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3463">
                <a:tc>
                  <a:txBody>
                    <a:bodyPr/>
                    <a:lstStyle/>
                    <a:p>
                      <a:pPr algn="ctr" rtl="0" fontAlgn="ctr"/>
                      <a:endParaRPr lang="en-US" sz="800" b="0" i="0" u="none" strike="noStrike">
                        <a:latin typeface="B Mitra"/>
                      </a:endParaRPr>
                    </a:p>
                  </a:txBody>
                  <a:tcPr marL="6439" marR="6439" marT="643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rtl="0" fontAlgn="ctr"/>
                      <a:endParaRPr lang="en-US" sz="1200" b="0" i="0" u="none" strike="noStrike">
                        <a:latin typeface="B Mitra"/>
                      </a:endParaRPr>
                    </a:p>
                  </a:txBody>
                  <a:tcPr marL="6439" marR="6439" marT="643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rtl="1" fontAlgn="ctr"/>
                      <a:r>
                        <a:rPr lang="fa-IR" sz="1200" b="0" i="0" u="none" strike="noStrike" dirty="0">
                          <a:latin typeface="B Titr"/>
                          <a:cs typeface="B Titr" pitchFamily="2" charset="-78"/>
                        </a:rPr>
                        <a:t>جمع امتيازات:</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800" b="0" i="0" u="none" strike="noStrike" dirty="0">
                          <a:latin typeface="B Titr"/>
                        </a:rPr>
                        <a:t>100</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US" sz="900" b="0" i="0" u="none" strike="noStrike">
                          <a:latin typeface="B Titr"/>
                        </a:rPr>
                        <a:t>89</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0" i="0" u="none" strike="noStrike">
                          <a:latin typeface="B Titr"/>
                        </a:rPr>
                        <a:t>85</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900" b="0" i="0" u="none" strike="noStrike" dirty="0">
                          <a:latin typeface="B Titr"/>
                        </a:rPr>
                        <a:t>84</a:t>
                      </a:r>
                    </a:p>
                  </a:txBody>
                  <a:tcPr marL="6439" marR="6439" marT="64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1">
              <a:lnSpc>
                <a:spcPct val="150000"/>
              </a:lnSpc>
            </a:pPr>
            <a:r>
              <a:rPr lang="fa-IR" sz="2400" dirty="0" smtClean="0">
                <a:cs typeface="B Titr" pitchFamily="2" charset="-78"/>
              </a:rPr>
              <a:t>ارزیابی مالی در مناقصات دو مرحله ای </a:t>
            </a:r>
            <a:endParaRPr lang="en-US" sz="2400" dirty="0">
              <a:cs typeface="B Titr" pitchFamily="2" charset="-78"/>
            </a:endParaRPr>
          </a:p>
        </p:txBody>
      </p:sp>
      <p:sp>
        <p:nvSpPr>
          <p:cNvPr id="3" name="Content Placeholder 2"/>
          <p:cNvSpPr>
            <a:spLocks noGrp="1"/>
          </p:cNvSpPr>
          <p:nvPr>
            <p:ph sz="quarter" idx="1"/>
          </p:nvPr>
        </p:nvSpPr>
        <p:spPr>
          <a:solidFill>
            <a:schemeClr val="accent1">
              <a:lumMod val="20000"/>
              <a:lumOff val="80000"/>
            </a:schemeClr>
          </a:solidFill>
          <a:ln>
            <a:solidFill>
              <a:schemeClr val="bg1"/>
            </a:solidFill>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normAutofit/>
          </a:bodyPr>
          <a:lstStyle/>
          <a:p>
            <a:pPr algn="ctr" rtl="1">
              <a:lnSpc>
                <a:spcPct val="160000"/>
              </a:lnSpc>
              <a:buNone/>
            </a:pPr>
            <a:r>
              <a:rPr lang="fa-IR" sz="2000" dirty="0" smtClean="0">
                <a:cs typeface="B Titr" pitchFamily="2" charset="-78"/>
              </a:rPr>
              <a:t>رابطه محاسبه قیمت تراز شده :</a:t>
            </a:r>
          </a:p>
          <a:p>
            <a:pPr algn="ctr" rtl="1">
              <a:lnSpc>
                <a:spcPct val="160000"/>
              </a:lnSpc>
              <a:buNone/>
            </a:pPr>
            <a:endParaRPr lang="fa-IR" sz="2000" dirty="0" smtClean="0">
              <a:cs typeface="B Titr" pitchFamily="2" charset="-78"/>
            </a:endParaRPr>
          </a:p>
          <a:p>
            <a:pPr algn="ctr" rtl="1">
              <a:lnSpc>
                <a:spcPct val="160000"/>
              </a:lnSpc>
              <a:buNone/>
            </a:pPr>
            <a:endParaRPr lang="fa-IR" sz="2000" dirty="0" smtClean="0">
              <a:cs typeface="B Titr" pitchFamily="2" charset="-78"/>
            </a:endParaRPr>
          </a:p>
          <a:p>
            <a:pPr algn="ctr" rtl="1">
              <a:lnSpc>
                <a:spcPct val="160000"/>
              </a:lnSpc>
              <a:buNone/>
            </a:pPr>
            <a:endParaRPr lang="en-US" sz="2000" dirty="0" smtClean="0">
              <a:cs typeface="B Titr" pitchFamily="2" charset="-78"/>
            </a:endParaRPr>
          </a:p>
          <a:p>
            <a:pPr algn="ctr" rtl="1">
              <a:lnSpc>
                <a:spcPct val="160000"/>
              </a:lnSpc>
              <a:buNone/>
            </a:pPr>
            <a:r>
              <a:rPr lang="fa-IR" sz="2000" dirty="0" smtClean="0">
                <a:cs typeface="B Titr" pitchFamily="2" charset="-78"/>
              </a:rPr>
              <a:t>قیمت تراز شده=</a:t>
            </a:r>
            <a:r>
              <a:rPr lang="en-US" sz="2000" dirty="0" smtClean="0">
                <a:cs typeface="B Titr" pitchFamily="2" charset="-78"/>
              </a:rPr>
              <a:t>L</a:t>
            </a:r>
          </a:p>
          <a:p>
            <a:pPr algn="ctr" rtl="1">
              <a:lnSpc>
                <a:spcPct val="160000"/>
              </a:lnSpc>
              <a:buNone/>
            </a:pPr>
            <a:r>
              <a:rPr lang="fa-IR" sz="2000" dirty="0" smtClean="0">
                <a:cs typeface="B Titr" pitchFamily="2" charset="-78"/>
              </a:rPr>
              <a:t>قیمت پیشنهادی مندرج در پاکت ج=</a:t>
            </a:r>
            <a:r>
              <a:rPr lang="en-US" sz="2000" dirty="0" smtClean="0">
                <a:cs typeface="B Titr" pitchFamily="2" charset="-78"/>
              </a:rPr>
              <a:t>C</a:t>
            </a:r>
          </a:p>
          <a:p>
            <a:pPr algn="ctr" rtl="1">
              <a:lnSpc>
                <a:spcPct val="160000"/>
              </a:lnSpc>
              <a:buNone/>
            </a:pPr>
            <a:r>
              <a:rPr lang="fa-IR" sz="2000" dirty="0" smtClean="0">
                <a:cs typeface="B Titr" pitchFamily="2" charset="-78"/>
              </a:rPr>
              <a:t>ضریب تاثیر بر حسب درصد =</a:t>
            </a:r>
            <a:r>
              <a:rPr lang="en-US" sz="2000" dirty="0" smtClean="0">
                <a:cs typeface="B Titr" pitchFamily="2" charset="-78"/>
              </a:rPr>
              <a:t>I</a:t>
            </a:r>
          </a:p>
          <a:p>
            <a:pPr algn="ctr" rtl="1">
              <a:lnSpc>
                <a:spcPct val="160000"/>
              </a:lnSpc>
              <a:buNone/>
            </a:pPr>
            <a:r>
              <a:rPr lang="fa-IR" sz="2000" dirty="0" smtClean="0">
                <a:cs typeface="B Titr" pitchFamily="2" charset="-78"/>
              </a:rPr>
              <a:t>امتیاز فنی بازرگانی =</a:t>
            </a:r>
            <a:r>
              <a:rPr lang="en-US" sz="2000" dirty="0" smtClean="0">
                <a:cs typeface="B Titr" pitchFamily="2" charset="-78"/>
              </a:rPr>
              <a:t>t</a:t>
            </a:r>
          </a:p>
          <a:p>
            <a:pPr algn="ctr" rtl="1">
              <a:lnSpc>
                <a:spcPct val="160000"/>
              </a:lnSpc>
              <a:buNone/>
            </a:pPr>
            <a:endParaRPr lang="en-US" sz="2000" dirty="0" smtClean="0">
              <a:cs typeface="B Titr" pitchFamily="2" charset="-78"/>
            </a:endParaRPr>
          </a:p>
          <a:p>
            <a:pPr algn="ctr" rtl="1">
              <a:lnSpc>
                <a:spcPct val="160000"/>
              </a:lnSpc>
              <a:buNone/>
            </a:pPr>
            <a:endParaRPr lang="en-US" sz="2000" dirty="0">
              <a:cs typeface="B Titr" pitchFamily="2" charset="-78"/>
            </a:endParaRPr>
          </a:p>
        </p:txBody>
      </p:sp>
      <p:pic>
        <p:nvPicPr>
          <p:cNvPr id="1027" name="Picture 3"/>
          <p:cNvPicPr>
            <a:picLocks noChangeAspect="1" noChangeArrowheads="1"/>
          </p:cNvPicPr>
          <p:nvPr/>
        </p:nvPicPr>
        <p:blipFill>
          <a:blip r:embed="rId2" cstate="print"/>
          <a:srcRect/>
          <a:stretch>
            <a:fillRect/>
          </a:stretch>
        </p:blipFill>
        <p:spPr bwMode="auto">
          <a:xfrm>
            <a:off x="2643174" y="2500306"/>
            <a:ext cx="3381375" cy="11144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heckerboard(across)">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checkerboard(across)">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1">
              <a:lnSpc>
                <a:spcPct val="150000"/>
              </a:lnSpc>
            </a:pPr>
            <a:r>
              <a:rPr lang="fa-IR" sz="2400" dirty="0" smtClean="0">
                <a:cs typeface="B Titr" pitchFamily="2" charset="-78"/>
              </a:rPr>
              <a:t>ارزیابی مالی در مناقصات دو مرحله ای </a:t>
            </a:r>
            <a:endParaRPr lang="en-US" sz="2400" dirty="0">
              <a:cs typeface="B Titr" pitchFamily="2" charset="-78"/>
            </a:endParaRPr>
          </a:p>
        </p:txBody>
      </p:sp>
      <p:sp>
        <p:nvSpPr>
          <p:cNvPr id="3" name="Content Placeholder 2"/>
          <p:cNvSpPr>
            <a:spLocks noGrp="1"/>
          </p:cNvSpPr>
          <p:nvPr>
            <p:ph sz="quarter" idx="1"/>
          </p:nvPr>
        </p:nvSpPr>
        <p:spPr>
          <a:solidFill>
            <a:schemeClr val="accent1">
              <a:lumMod val="20000"/>
              <a:lumOff val="80000"/>
            </a:schemeClr>
          </a:solidFill>
          <a:ln>
            <a:solidFill>
              <a:schemeClr val="bg1"/>
            </a:solidFill>
          </a:ln>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algn="just" rtl="1">
              <a:lnSpc>
                <a:spcPct val="160000"/>
              </a:lnSpc>
              <a:buNone/>
            </a:pPr>
            <a:r>
              <a:rPr lang="fa-IR" sz="2000" dirty="0" smtClean="0">
                <a:cs typeface="B Titr" pitchFamily="2" charset="-78"/>
              </a:rPr>
              <a:t>1- حداقل امتیاز قابل قبول در مناقصات دو مرحله ای می تواند بین 50 تا 70 باشد که به نحو مقتضی در اوراق مناقصه </a:t>
            </a:r>
            <a:r>
              <a:rPr lang="en-US" sz="2000" dirty="0" smtClean="0">
                <a:cs typeface="B Titr" pitchFamily="2" charset="-78"/>
              </a:rPr>
              <a:t>    </a:t>
            </a:r>
            <a:r>
              <a:rPr lang="fa-IR" sz="2000" dirty="0" smtClean="0">
                <a:cs typeface="B Titr" pitchFamily="2" charset="-78"/>
              </a:rPr>
              <a:t>می بایست قید گردد </a:t>
            </a:r>
            <a:r>
              <a:rPr lang="en-US" sz="2000" dirty="0" smtClean="0">
                <a:cs typeface="B Titr" pitchFamily="2" charset="-78"/>
              </a:rPr>
              <a:t>.</a:t>
            </a:r>
            <a:endParaRPr lang="fa-IR" sz="2000" dirty="0" smtClean="0">
              <a:cs typeface="B Titr" pitchFamily="2" charset="-78"/>
            </a:endParaRPr>
          </a:p>
          <a:p>
            <a:pPr algn="just" rtl="1">
              <a:lnSpc>
                <a:spcPct val="160000"/>
              </a:lnSpc>
              <a:buNone/>
            </a:pPr>
            <a:r>
              <a:rPr lang="fa-IR" sz="2000" dirty="0" smtClean="0">
                <a:cs typeface="B Titr" pitchFamily="2" charset="-78"/>
              </a:rPr>
              <a:t>2-صورتجلسه پایانی ارزیابی فنی بازرگانی پیشنهادها ،باید 2 روز کاری قبل از گشایش پاکت های مالی اطلاع رسانی شود .</a:t>
            </a:r>
          </a:p>
          <a:p>
            <a:pPr algn="just" rtl="1">
              <a:lnSpc>
                <a:spcPct val="160000"/>
              </a:lnSpc>
              <a:buNone/>
            </a:pPr>
            <a:r>
              <a:rPr lang="fa-IR" sz="2000" dirty="0" smtClean="0">
                <a:cs typeface="B Titr" pitchFamily="2" charset="-78"/>
              </a:rPr>
              <a:t>2-در مناقصات دو مرحله ای گشودن پیشنهاد مالی (پاکت ج )قبل از  مستند سازی ارزیابی فنی بازرگانی ممنوع است .</a:t>
            </a:r>
          </a:p>
          <a:p>
            <a:pPr algn="just" rtl="1">
              <a:lnSpc>
                <a:spcPct val="160000"/>
              </a:lnSpc>
              <a:buNone/>
            </a:pPr>
            <a:r>
              <a:rPr lang="fa-IR" sz="2000" dirty="0" smtClean="0">
                <a:cs typeface="B Titr" pitchFamily="2" charset="-78"/>
              </a:rPr>
              <a:t>3-ضریب تاثیر امتیاز فنی بازرگانی  بین </a:t>
            </a:r>
            <a:r>
              <a:rPr lang="en-US" sz="2000" dirty="0" smtClean="0">
                <a:cs typeface="B Titr" pitchFamily="2" charset="-78"/>
              </a:rPr>
              <a:t>0/1</a:t>
            </a:r>
            <a:r>
              <a:rPr lang="fa-IR" sz="2000" dirty="0" smtClean="0">
                <a:cs typeface="B Titr" pitchFamily="2" charset="-78"/>
              </a:rPr>
              <a:t>تا </a:t>
            </a:r>
            <a:r>
              <a:rPr lang="en-US" sz="2000" dirty="0" smtClean="0">
                <a:cs typeface="B Nazanin" pitchFamily="2" charset="-78"/>
              </a:rPr>
              <a:t>0/4</a:t>
            </a:r>
            <a:r>
              <a:rPr lang="fa-IR" sz="2000" dirty="0" smtClean="0">
                <a:cs typeface="B Titr" pitchFamily="2" charset="-78"/>
              </a:rPr>
              <a:t>بوده که تعیین آن بر عهده کمیته فنی بازرگانی  می باشد .</a:t>
            </a:r>
          </a:p>
          <a:p>
            <a:pPr algn="just" rtl="1">
              <a:lnSpc>
                <a:spcPct val="160000"/>
              </a:lnSpc>
              <a:buNone/>
            </a:pPr>
            <a:r>
              <a:rPr lang="fa-IR" sz="2000" dirty="0" smtClean="0">
                <a:cs typeface="B Titr" pitchFamily="2" charset="-78"/>
              </a:rPr>
              <a:t>4-افزایش ضریب تاثیر امتیاز فنی تاثیر کیفیت را بر قیمت افزایش می دهد.</a:t>
            </a:r>
          </a:p>
          <a:p>
            <a:pPr algn="just" rtl="1">
              <a:lnSpc>
                <a:spcPct val="160000"/>
              </a:lnSpc>
              <a:buNone/>
            </a:pPr>
            <a:r>
              <a:rPr lang="fa-IR" sz="2000" dirty="0" smtClean="0">
                <a:cs typeface="B Titr" pitchFamily="2" charset="-78"/>
              </a:rPr>
              <a:t>5-شرکتی که کمترین قیمت تراز را کسب نموده باشد به عنوان برنده مناقصه انتخاب می گردد.</a:t>
            </a:r>
          </a:p>
          <a:p>
            <a:pPr algn="just" rtl="1">
              <a:lnSpc>
                <a:spcPct val="160000"/>
              </a:lnSpc>
              <a:buNone/>
            </a:pPr>
            <a:endParaRPr lang="fa-IR" sz="2000" dirty="0" smtClean="0">
              <a:cs typeface="B Titr" pitchFamily="2" charset="-78"/>
            </a:endParaRPr>
          </a:p>
          <a:p>
            <a:pPr algn="ctr" rtl="1">
              <a:lnSpc>
                <a:spcPct val="160000"/>
              </a:lnSpc>
              <a:buNone/>
            </a:pPr>
            <a:r>
              <a:rPr lang="fa-IR" sz="2000" dirty="0" smtClean="0">
                <a:cs typeface="B Titr" pitchFamily="2" charset="-78"/>
              </a:rPr>
              <a:t> </a:t>
            </a:r>
          </a:p>
          <a:p>
            <a:pPr algn="ctr" rtl="1">
              <a:lnSpc>
                <a:spcPct val="160000"/>
              </a:lnSpc>
              <a:buNone/>
            </a:pPr>
            <a:endParaRPr lang="ar-DZ" sz="2000" dirty="0" smtClean="0">
              <a:cs typeface="B Titr" pitchFamily="2" charset="-78"/>
            </a:endParaRPr>
          </a:p>
          <a:p>
            <a:pPr algn="ctr" rtl="1">
              <a:lnSpc>
                <a:spcPct val="160000"/>
              </a:lnSpc>
              <a:buNone/>
            </a:pPr>
            <a:endParaRPr lang="en-US" sz="2000"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amond(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diamond(in)">
                                      <p:cBhvr>
                                        <p:cTn id="27" dur="20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diamond(in)">
                                      <p:cBhvr>
                                        <p:cTn id="32" dur="2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diamond(in)">
                                      <p:cBhvr>
                                        <p:cTn id="37" dur="2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diamond(in)">
                                      <p:cBhvr>
                                        <p:cTn id="42" dur="20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diamond(in)">
                                      <p:cBhvr>
                                        <p:cTn id="4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smtClean="0">
                <a:cs typeface="B Titr"/>
              </a:rPr>
              <a:t>ارزیابی مالی در مناقصات یک مرحله ای</a:t>
            </a:r>
            <a:endParaRPr lang="en-US" sz="3600" dirty="0">
              <a:cs typeface="B Titr"/>
            </a:endParaRPr>
          </a:p>
        </p:txBody>
      </p:sp>
      <p:sp>
        <p:nvSpPr>
          <p:cNvPr id="4" name="Folded Corner 3"/>
          <p:cNvSpPr/>
          <p:nvPr/>
        </p:nvSpPr>
        <p:spPr>
          <a:xfrm>
            <a:off x="1000100" y="1643050"/>
            <a:ext cx="7215238" cy="4714908"/>
          </a:xfrm>
          <a:prstGeom prst="foldedCorner">
            <a:avLst/>
          </a:prstGeom>
          <a:solidFill>
            <a:schemeClr val="accent1">
              <a:lumMod val="40000"/>
              <a:lumOff val="60000"/>
            </a:schemeClr>
          </a:solidFill>
          <a:effectLst>
            <a:outerShdw blurRad="482600" dist="152400" dir="5400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sz="2400" dirty="0" smtClean="0">
                <a:solidFill>
                  <a:schemeClr val="tx1"/>
                </a:solidFill>
                <a:cs typeface="B Titr" pitchFamily="2" charset="-78"/>
              </a:rPr>
              <a:t>1- استفاده از </a:t>
            </a:r>
            <a:r>
              <a:rPr lang="fa-IR" sz="2400" u="sng" dirty="0" smtClean="0">
                <a:solidFill>
                  <a:schemeClr val="tx1"/>
                </a:solidFill>
                <a:cs typeface="B Titr" pitchFamily="2" charset="-78"/>
                <a:hlinkClick r:id="rId2" action="ppaction://hlinkfile"/>
              </a:rPr>
              <a:t>بخشنامه</a:t>
            </a:r>
            <a:r>
              <a:rPr lang="fa-IR" sz="2400" dirty="0" smtClean="0">
                <a:solidFill>
                  <a:schemeClr val="tx1"/>
                </a:solidFill>
                <a:cs typeface="B Titr" pitchFamily="2" charset="-78"/>
              </a:rPr>
              <a:t>  تعیین دامنه مناسبترین قیمت</a:t>
            </a:r>
          </a:p>
          <a:p>
            <a:pPr algn="r"/>
            <a:r>
              <a:rPr lang="fa-IR" sz="2400" dirty="0" smtClean="0">
                <a:solidFill>
                  <a:schemeClr val="tx1"/>
                </a:solidFill>
                <a:cs typeface="B Titr" pitchFamily="2" charset="-78"/>
              </a:rPr>
              <a:t> 2- استفاده از تبصره بند 4 مصوبه 84515 مبنی بر اینکه حداکثر سود پیمانکار می تواند تاسقف 5 درصد رقم کل معامله باشد ( مناقصات نگهداری و راهبری تاسیسات در سال جاری)</a:t>
            </a:r>
          </a:p>
          <a:p>
            <a:pPr algn="r"/>
            <a:r>
              <a:rPr lang="fa-IR" sz="2400" dirty="0" smtClean="0">
                <a:solidFill>
                  <a:schemeClr val="tx1"/>
                </a:solidFill>
                <a:cs typeface="B Titr" pitchFamily="2" charset="-78"/>
              </a:rPr>
              <a:t>3-بررسی و تجزیه و تحلیل مبانی قیمت پیشنهادی در صورت ارجاع کمیسیون توسط کمیته فنی بازرگانی</a:t>
            </a:r>
          </a:p>
          <a:p>
            <a:pPr algn="r"/>
            <a:endParaRPr lang="en-US" sz="2400" dirty="0" smtClean="0">
              <a:solidFill>
                <a:schemeClr val="tx1"/>
              </a:solidFill>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14290"/>
            <a:ext cx="7467600" cy="774720"/>
          </a:xfrm>
        </p:spPr>
        <p:txBody>
          <a:bodyPr>
            <a:noAutofit/>
          </a:bodyPr>
          <a:lstStyle/>
          <a:p>
            <a:pPr algn="ctr" rtl="1">
              <a:lnSpc>
                <a:spcPct val="150000"/>
              </a:lnSpc>
            </a:pPr>
            <a:r>
              <a:rPr lang="fa-IR" sz="2400" dirty="0" smtClean="0">
                <a:cs typeface="B Titr" pitchFamily="2" charset="-78"/>
              </a:rPr>
              <a:t>ارزیابی کیفی در مناقصات  </a:t>
            </a:r>
            <a:r>
              <a:rPr lang="fa-IR" sz="2400" u="sng" dirty="0" smtClean="0">
                <a:solidFill>
                  <a:srgbClr val="800000"/>
                </a:solidFill>
                <a:cs typeface="B Titr" pitchFamily="2" charset="-78"/>
              </a:rPr>
              <a:t>يك مرحله اي</a:t>
            </a:r>
            <a:endParaRPr lang="en-US" sz="2400" u="sng" dirty="0">
              <a:solidFill>
                <a:srgbClr val="800000"/>
              </a:solidFill>
              <a:cs typeface="B Titr" pitchFamily="2" charset="-78"/>
            </a:endParaRPr>
          </a:p>
        </p:txBody>
      </p:sp>
      <p:sp>
        <p:nvSpPr>
          <p:cNvPr id="8" name="TextBox 7"/>
          <p:cNvSpPr txBox="1"/>
          <p:nvPr/>
        </p:nvSpPr>
        <p:spPr>
          <a:xfrm>
            <a:off x="-142908" y="5143512"/>
            <a:ext cx="8358246" cy="1477328"/>
          </a:xfrm>
          <a:prstGeom prst="rect">
            <a:avLst/>
          </a:prstGeom>
          <a:noFill/>
        </p:spPr>
        <p:txBody>
          <a:bodyPr wrap="square" rtlCol="1">
            <a:spAutoFit/>
          </a:bodyPr>
          <a:lstStyle/>
          <a:p>
            <a:pPr algn="r"/>
            <a:endParaRPr lang="fa-IR" b="1" dirty="0" smtClean="0">
              <a:cs typeface="B Nazanin" pitchFamily="2" charset="-78"/>
            </a:endParaRPr>
          </a:p>
          <a:p>
            <a:pPr algn="r"/>
            <a:endParaRPr lang="fa-IR" dirty="0" smtClean="0"/>
          </a:p>
          <a:p>
            <a:pPr algn="r"/>
            <a:endParaRPr lang="fa-IR" dirty="0" smtClean="0"/>
          </a:p>
          <a:p>
            <a:pPr algn="r"/>
            <a:endParaRPr lang="fa-IR" b="1" dirty="0" smtClean="0">
              <a:cs typeface="B Nazanin" pitchFamily="2" charset="-78"/>
            </a:endParaRPr>
          </a:p>
          <a:p>
            <a:pPr algn="r"/>
            <a:endParaRPr lang="fa-IR" dirty="0"/>
          </a:p>
        </p:txBody>
      </p:sp>
      <p:sp>
        <p:nvSpPr>
          <p:cNvPr id="9" name="Snip Diagonal Corner Rectangle 8"/>
          <p:cNvSpPr/>
          <p:nvPr/>
        </p:nvSpPr>
        <p:spPr>
          <a:xfrm>
            <a:off x="642910" y="1285860"/>
            <a:ext cx="8001056" cy="1857388"/>
          </a:xfrm>
          <a:prstGeom prst="snip2DiagRect">
            <a:avLst/>
          </a:prstGeom>
          <a:solidFill>
            <a:schemeClr val="bg2">
              <a:lumMod val="90000"/>
            </a:schemeClr>
          </a:solidFill>
          <a:effectLst>
            <a:innerShdw blurRad="203200" dir="10020000">
              <a:prstClr val="black">
                <a:alpha val="5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endParaRPr lang="en-US" sz="1600" b="1" dirty="0" smtClean="0">
              <a:cs typeface="B Titr" pitchFamily="2" charset="-78"/>
            </a:endParaRPr>
          </a:p>
          <a:p>
            <a:pPr algn="r"/>
            <a:r>
              <a:rPr lang="fa-IR" sz="1600" b="1" dirty="0" smtClean="0">
                <a:solidFill>
                  <a:srgbClr val="800000"/>
                </a:solidFill>
                <a:cs typeface="B Titr" pitchFamily="2" charset="-78"/>
              </a:rPr>
              <a:t>ارزیابی کیفی ساده:</a:t>
            </a:r>
            <a:r>
              <a:rPr lang="fa-IR" sz="1600" b="1" dirty="0" smtClean="0">
                <a:solidFill>
                  <a:schemeClr val="tx1"/>
                </a:solidFill>
                <a:cs typeface="B Titr" pitchFamily="2" charset="-78"/>
              </a:rPr>
              <a:t> </a:t>
            </a:r>
          </a:p>
          <a:p>
            <a:pPr algn="just" rtl="1"/>
            <a:r>
              <a:rPr lang="fa-IR" b="1" dirty="0" smtClean="0">
                <a:solidFill>
                  <a:schemeClr val="tx1"/>
                </a:solidFill>
                <a:cs typeface="B Nazanin" pitchFamily="2" charset="-78"/>
              </a:rPr>
              <a:t>در مناقصات پیمانکاری  و تامین کالایک مرحله ای ، در صورتی که برآورد هزینه اجرای کار یا خرید  از بیست برابر نصاب معاملات متوسط تجاوز نکند ،ارزیابی کیفی مناقصه گران محدود به رعایت ماده 22 و 27این آیین نامه از سوی مناقصه گذاریا به تشخیص وی توسط کمیته فنی –بازرگانی انجام میشود  (بند الف و ب ماده 11آیین نامه اجرایی بند ج ماده 12 قانون مناقصات)</a:t>
            </a:r>
          </a:p>
        </p:txBody>
      </p:sp>
      <p:sp>
        <p:nvSpPr>
          <p:cNvPr id="14" name="Snip Diagonal Corner Rectangle 13"/>
          <p:cNvSpPr/>
          <p:nvPr/>
        </p:nvSpPr>
        <p:spPr>
          <a:xfrm>
            <a:off x="571472" y="3286124"/>
            <a:ext cx="8001056" cy="2214578"/>
          </a:xfrm>
          <a:prstGeom prst="snip2DiagRect">
            <a:avLst/>
          </a:prstGeom>
          <a:solidFill>
            <a:schemeClr val="bg2">
              <a:lumMod val="90000"/>
            </a:schemeClr>
          </a:solidFill>
          <a:effectLst>
            <a:outerShdw blurRad="419100" dist="88900" dir="5400000" algn="ctr" rotWithShape="0">
              <a:srgbClr val="000000">
                <a:alpha val="7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b="1" dirty="0" smtClean="0">
                <a:solidFill>
                  <a:srgbClr val="800000"/>
                </a:solidFill>
                <a:cs typeface="B Nazanin" pitchFamily="2" charset="-78"/>
              </a:rPr>
              <a:t>ماده 22 و 27آیین نامه بند ج ماده 12:</a:t>
            </a:r>
          </a:p>
          <a:p>
            <a:pPr algn="just" rtl="1"/>
            <a:r>
              <a:rPr lang="fa-IR" b="1" dirty="0" smtClean="0">
                <a:solidFill>
                  <a:schemeClr val="tx1"/>
                </a:solidFill>
                <a:cs typeface="B Nazanin" pitchFamily="2" charset="-78"/>
              </a:rPr>
              <a:t>در مناقصات پیمانکاری داخلی :مناقصه گران باید دارای گواهینامه صلاحیت پیمانکاری  باشند</a:t>
            </a:r>
          </a:p>
          <a:p>
            <a:pPr algn="just" rtl="1"/>
            <a:r>
              <a:rPr lang="fa-IR" b="1" dirty="0" smtClean="0">
                <a:solidFill>
                  <a:schemeClr val="tx1"/>
                </a:solidFill>
                <a:cs typeface="B Nazanin" pitchFamily="2" charset="-78"/>
              </a:rPr>
              <a:t>در مناقصات تامين كالا :مناقصه گران بايد داراي استانداردهای کیفیت ،استانداردهای تولید ،نصب  یا بهره برداری باشند </a:t>
            </a:r>
          </a:p>
          <a:p>
            <a:pPr algn="just" rtl="1"/>
            <a:r>
              <a:rPr lang="fa-IR" b="1" dirty="0" smtClean="0">
                <a:solidFill>
                  <a:srgbClr val="800000"/>
                </a:solidFill>
                <a:cs typeface="B Nazanin" pitchFamily="2" charset="-78"/>
              </a:rPr>
              <a:t>در مناقصات پیمانکاری بین المللی :</a:t>
            </a:r>
          </a:p>
          <a:p>
            <a:pPr algn="just" rtl="1"/>
            <a:r>
              <a:rPr lang="fa-IR" b="1" dirty="0" smtClean="0">
                <a:solidFill>
                  <a:schemeClr val="tx1"/>
                </a:solidFill>
                <a:cs typeface="B Nazanin" pitchFamily="2" charset="-78"/>
              </a:rPr>
              <a:t>برای مناقصه گران داخلی گواهینامه صلاحیت معتبرو برای مناقصه گران خارجی همکار پیمانکار داخلی ،باید حسب مورد ،گواهیهای صادر شده توسط اتاق بازرگانی کشور متبوع ،مستندات ثبتی ،اسناد بیمه و عملکرد مالی ،مجوز های قانونی خاص و سوابق کار</a:t>
            </a:r>
          </a:p>
        </p:txBody>
      </p:sp>
      <p:sp>
        <p:nvSpPr>
          <p:cNvPr id="15" name="Horizontal Scroll 14"/>
          <p:cNvSpPr/>
          <p:nvPr/>
        </p:nvSpPr>
        <p:spPr>
          <a:xfrm>
            <a:off x="571472" y="5643578"/>
            <a:ext cx="7572428" cy="1071570"/>
          </a:xfrm>
          <a:prstGeom prst="horizontalScroll">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b="1" dirty="0" smtClean="0">
                <a:solidFill>
                  <a:schemeClr val="tx1"/>
                </a:solidFill>
                <a:cs typeface="B Nazanin" pitchFamily="2" charset="-78"/>
              </a:rPr>
              <a:t>نمونه گواهی صلاحیت مورد اشاره در مناقصات دانشگاه:</a:t>
            </a:r>
          </a:p>
          <a:p>
            <a:pPr algn="r"/>
            <a:r>
              <a:rPr lang="fa-IR" b="1" dirty="0" smtClean="0">
                <a:solidFill>
                  <a:srgbClr val="800000"/>
                </a:solidFill>
                <a:cs typeface="B Nazanin" pitchFamily="2" charset="-78"/>
              </a:rPr>
              <a:t>گواهی صلاحیت از اداره کار ،گواهی صلاحیت پیمانکاران از معاونت راهبردی ریاست جمهوری ،اسناد و مدارک ثبتی شرکت شامل :روزنامه رسمی و اساسنامه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heckerboard(across)">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amond(in)">
                                      <p:cBhvr>
                                        <p:cTn id="2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00034" y="500042"/>
            <a:ext cx="7467600" cy="1143000"/>
          </a:xfrm>
        </p:spPr>
        <p:txBody>
          <a:bodyPr>
            <a:noAutofit/>
          </a:bodyPr>
          <a:lstStyle/>
          <a:p>
            <a:pPr algn="ctr" rtl="1">
              <a:lnSpc>
                <a:spcPct val="150000"/>
              </a:lnSpc>
            </a:pPr>
            <a:r>
              <a:rPr lang="fa-IR" sz="2400" dirty="0" smtClean="0">
                <a:cs typeface="B Titr" pitchFamily="2" charset="-78"/>
              </a:rPr>
              <a:t>ارزیابی کیفی درترك </a:t>
            </a:r>
            <a:r>
              <a:rPr lang="fa-IR" sz="2400" u="sng" dirty="0" smtClean="0">
                <a:solidFill>
                  <a:srgbClr val="800000"/>
                </a:solidFill>
                <a:cs typeface="B Titr" pitchFamily="2" charset="-78"/>
              </a:rPr>
              <a:t>تشريفات مناقصه</a:t>
            </a:r>
            <a:endParaRPr lang="en-US" sz="2400" u="sng" dirty="0">
              <a:solidFill>
                <a:srgbClr val="800000"/>
              </a:solidFill>
              <a:cs typeface="B Titr" pitchFamily="2" charset="-78"/>
            </a:endParaRPr>
          </a:p>
        </p:txBody>
      </p:sp>
      <p:sp>
        <p:nvSpPr>
          <p:cNvPr id="9" name="Rounded Rectangle 8"/>
          <p:cNvSpPr/>
          <p:nvPr/>
        </p:nvSpPr>
        <p:spPr>
          <a:xfrm>
            <a:off x="714348" y="2428868"/>
            <a:ext cx="7715304" cy="2857520"/>
          </a:xfrm>
          <a:prstGeom prst="roundRect">
            <a:avLst/>
          </a:prstGeom>
          <a:solidFill>
            <a:schemeClr val="accent4">
              <a:lumMod val="40000"/>
              <a:lumOff val="60000"/>
            </a:schemeClr>
          </a:solidFill>
          <a:effectLst>
            <a:outerShdw blurRad="482600" dist="457200" dir="10020000" algn="ctr" rotWithShape="0">
              <a:srgbClr val="000000">
                <a:alpha val="77000"/>
              </a:srgbClr>
            </a:outerShdw>
          </a:effectLst>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endParaRPr lang="fa-IR" dirty="0" smtClean="0">
              <a:solidFill>
                <a:schemeClr val="tx1"/>
              </a:solidFill>
            </a:endParaRPr>
          </a:p>
          <a:p>
            <a:pPr algn="ctr" rtl="1"/>
            <a:r>
              <a:rPr lang="fa-IR" b="1" dirty="0" smtClean="0">
                <a:solidFill>
                  <a:schemeClr val="tx1"/>
                </a:solidFill>
                <a:cs typeface="B Nazanin" pitchFamily="2" charset="-78"/>
              </a:rPr>
              <a:t>در صورت ارجاع کار به روش ترک تشریفات منا قصه ،در صورتی که مجوز ترک تشریفات  بدون قید نام مناقصه گر اخذ شده باشد،حسب مورد ، داشتن گواهینامه صلاحیت یا گواهی استاندارد و پروانه بهره برداری  در زمینه موضوع مناقصه(ارزیابی کیفی ساده) الزامی است.</a:t>
            </a:r>
          </a:p>
          <a:p>
            <a:pPr algn="ctr" rtl="1"/>
            <a:endParaRPr lang="fa-IR" b="1" dirty="0" smtClean="0">
              <a:solidFill>
                <a:schemeClr val="tx1"/>
              </a:solidFill>
              <a:cs typeface="B Nazanin" pitchFamily="2" charset="-78"/>
            </a:endParaRPr>
          </a:p>
          <a:p>
            <a:pPr algn="ctr" rtl="1"/>
            <a:r>
              <a:rPr lang="fa-IR" b="1" dirty="0" smtClean="0">
                <a:solidFill>
                  <a:srgbClr val="800000"/>
                </a:solidFill>
                <a:cs typeface="B Nazanin" pitchFamily="2" charset="-78"/>
              </a:rPr>
              <a:t>(</a:t>
            </a:r>
            <a:r>
              <a:rPr lang="fa-IR" sz="1600" dirty="0" smtClean="0">
                <a:solidFill>
                  <a:srgbClr val="800000"/>
                </a:solidFill>
              </a:rPr>
              <a:t>بند الف ماده 13 آیین نامه اجرایی بند ج ماده 12 قانون مناقصات)</a:t>
            </a:r>
            <a:endParaRPr lang="fa-IR" sz="1600" dirty="0">
              <a:solidFill>
                <a:srgbClr val="8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Autofit/>
          </a:bodyPr>
          <a:lstStyle/>
          <a:p>
            <a:pPr algn="ctr" rtl="1">
              <a:lnSpc>
                <a:spcPct val="150000"/>
              </a:lnSpc>
            </a:pPr>
            <a:r>
              <a:rPr lang="fa-IR" sz="2400" dirty="0" smtClean="0">
                <a:cs typeface="B Titr" pitchFamily="2" charset="-78"/>
              </a:rPr>
              <a:t>ارزیابی کیفی در مناقصات </a:t>
            </a:r>
            <a:r>
              <a:rPr lang="fa-IR" sz="2400" u="sng" dirty="0" smtClean="0">
                <a:solidFill>
                  <a:srgbClr val="800000"/>
                </a:solidFill>
                <a:cs typeface="B Titr" pitchFamily="2" charset="-78"/>
              </a:rPr>
              <a:t>دو مرحله اي</a:t>
            </a:r>
            <a:endParaRPr lang="en-US" sz="2400" u="sng" dirty="0">
              <a:solidFill>
                <a:srgbClr val="800000"/>
              </a:solidFill>
              <a:cs typeface="B Titr" pitchFamily="2" charset="-78"/>
            </a:endParaRPr>
          </a:p>
        </p:txBody>
      </p:sp>
      <p:sp>
        <p:nvSpPr>
          <p:cNvPr id="6" name="Flowchart: Punched Tape 5"/>
          <p:cNvSpPr/>
          <p:nvPr/>
        </p:nvSpPr>
        <p:spPr>
          <a:xfrm>
            <a:off x="428596" y="1571612"/>
            <a:ext cx="8072494" cy="4429156"/>
          </a:xfrm>
          <a:prstGeom prst="flowChartPunchedTape">
            <a:avLst/>
          </a:prstGeom>
          <a:solidFill>
            <a:schemeClr val="accent4">
              <a:lumMod val="40000"/>
              <a:lumOff val="60000"/>
            </a:schemeClr>
          </a:solidFill>
          <a:effectLst>
            <a:outerShdw blurRad="723900" dist="330200" dir="540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r>
              <a:rPr lang="fa-IR" b="1" dirty="0" smtClean="0">
                <a:solidFill>
                  <a:schemeClr val="tx1"/>
                </a:solidFill>
                <a:cs typeface="B Titr" pitchFamily="2" charset="-78"/>
              </a:rPr>
              <a:t>در مناقصات دو مرحله ای ،مناقصه گزار موظف است براساس معیارهای و روشهای اعلام شده در اسناد مناقصه ،ارزیابی </a:t>
            </a:r>
            <a:r>
              <a:rPr lang="fa-IR" b="1" u="sng" dirty="0" smtClean="0">
                <a:solidFill>
                  <a:srgbClr val="800000"/>
                </a:solidFill>
                <a:cs typeface="B Titr" pitchFamily="2" charset="-78"/>
              </a:rPr>
              <a:t>کیفی</a:t>
            </a:r>
            <a:r>
              <a:rPr lang="fa-IR" b="1" dirty="0" smtClean="0">
                <a:solidFill>
                  <a:schemeClr val="tx1"/>
                </a:solidFill>
                <a:cs typeface="B Titr" pitchFamily="2" charset="-78"/>
              </a:rPr>
              <a:t> مناقصه گران و </a:t>
            </a:r>
            <a:r>
              <a:rPr lang="fa-IR" b="1" u="sng" dirty="0" smtClean="0">
                <a:solidFill>
                  <a:srgbClr val="800000"/>
                </a:solidFill>
                <a:cs typeface="B Titr" pitchFamily="2" charset="-78"/>
              </a:rPr>
              <a:t>ارزیابی فنی </a:t>
            </a:r>
            <a:r>
              <a:rPr lang="fa-IR" sz="1600" b="1" u="sng" dirty="0" smtClean="0">
                <a:solidFill>
                  <a:srgbClr val="800000"/>
                </a:solidFill>
                <a:cs typeface="B Titr" pitchFamily="2" charset="-78"/>
              </a:rPr>
              <a:t>بازرگانی </a:t>
            </a:r>
            <a:r>
              <a:rPr lang="fa-IR" sz="1600" b="1" dirty="0" smtClean="0">
                <a:solidFill>
                  <a:schemeClr val="tx1"/>
                </a:solidFill>
                <a:cs typeface="B Titr" pitchFamily="2" charset="-78"/>
              </a:rPr>
              <a:t>پیشنهادها را انجام و اعلام نماید</a:t>
            </a:r>
          </a:p>
          <a:p>
            <a:pPr algn="ctr" rtl="1"/>
            <a:endParaRPr lang="fa-IR" sz="1600" b="1" dirty="0" smtClean="0">
              <a:cs typeface="B Nazanin" pitchFamily="2" charset="-78"/>
            </a:endParaRPr>
          </a:p>
          <a:p>
            <a:pPr algn="ctr" rtl="1"/>
            <a:r>
              <a:rPr lang="fa-IR" sz="1600" b="1" dirty="0" smtClean="0">
                <a:solidFill>
                  <a:srgbClr val="800000"/>
                </a:solidFill>
              </a:rPr>
              <a:t>(بند الف ماده 19 قانون</a:t>
            </a:r>
            <a:r>
              <a:rPr lang="fa-IR" b="1" dirty="0" smtClean="0">
                <a:solidFill>
                  <a:srgbClr val="800000"/>
                </a:solidFill>
                <a:cs typeface="B Nazanin" pitchFamily="2" charset="-78"/>
              </a:rPr>
              <a:t>)</a:t>
            </a:r>
          </a:p>
          <a:p>
            <a:pPr algn="ctr" rtl="1"/>
            <a:endParaRPr lang="fa-IR" b="1" dirty="0" smtClean="0">
              <a:solidFill>
                <a:srgbClr val="800000"/>
              </a:solidFill>
              <a:cs typeface="B Nazanin" pitchFamily="2" charset="-78"/>
            </a:endParaRPr>
          </a:p>
          <a:p>
            <a:pPr algn="ctr" rtl="1"/>
            <a:r>
              <a:rPr lang="fa-IR" b="1" dirty="0" smtClean="0">
                <a:solidFill>
                  <a:schemeClr val="accent3">
                    <a:lumMod val="50000"/>
                  </a:schemeClr>
                </a:solidFill>
                <a:cs typeface="B Nazanin" pitchFamily="2" charset="-78"/>
              </a:rPr>
              <a:t>ارزياب كيفي شامل ارزيابي ساده و ارزيابي بر اساس آيين نامه بند ج ماده 12 قانون مناقصات مي باشد </a:t>
            </a:r>
            <a:r>
              <a:rPr lang="fa-IR" b="1" dirty="0" smtClean="0">
                <a:solidFill>
                  <a:srgbClr val="800000"/>
                </a:solidFill>
                <a:cs typeface="B Nazanin" pitchFamily="2" charset="-78"/>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2976" y="4929198"/>
            <a:ext cx="7000924" cy="369332"/>
          </a:xfrm>
          <a:prstGeom prst="rect">
            <a:avLst/>
          </a:prstGeom>
          <a:noFill/>
        </p:spPr>
        <p:txBody>
          <a:bodyPr wrap="square" rtlCol="1">
            <a:spAutoFit/>
          </a:bodyPr>
          <a:lstStyle/>
          <a:p>
            <a:pPr algn="r"/>
            <a:r>
              <a:rPr lang="fa-IR" dirty="0" smtClean="0"/>
              <a:t>.</a:t>
            </a:r>
            <a:endParaRPr lang="fa-IR" dirty="0"/>
          </a:p>
        </p:txBody>
      </p:sp>
      <p:sp>
        <p:nvSpPr>
          <p:cNvPr id="6" name="Title 1"/>
          <p:cNvSpPr>
            <a:spLocks noGrp="1"/>
          </p:cNvSpPr>
          <p:nvPr>
            <p:ph type="title"/>
          </p:nvPr>
        </p:nvSpPr>
        <p:spPr>
          <a:xfrm>
            <a:off x="457200" y="274638"/>
            <a:ext cx="7467600" cy="1143000"/>
          </a:xfrm>
        </p:spPr>
        <p:txBody>
          <a:bodyPr>
            <a:noAutofit/>
          </a:bodyPr>
          <a:lstStyle/>
          <a:p>
            <a:pPr algn="ctr" rtl="1">
              <a:lnSpc>
                <a:spcPct val="150000"/>
              </a:lnSpc>
            </a:pPr>
            <a:r>
              <a:rPr lang="fa-IR" sz="2400" dirty="0" smtClean="0">
                <a:cs typeface="B Titr" pitchFamily="2" charset="-78"/>
              </a:rPr>
              <a:t>ارزیابی کیفی در تهيه </a:t>
            </a:r>
            <a:r>
              <a:rPr lang="fa-IR" sz="2400" u="sng" dirty="0" smtClean="0">
                <a:solidFill>
                  <a:schemeClr val="accent3">
                    <a:lumMod val="50000"/>
                  </a:schemeClr>
                </a:solidFill>
                <a:cs typeface="B Titr" pitchFamily="2" charset="-78"/>
              </a:rPr>
              <a:t>ليست بلند و ليست كوتاه</a:t>
            </a:r>
            <a:endParaRPr lang="en-US" sz="2400" u="sng" dirty="0">
              <a:solidFill>
                <a:schemeClr val="accent3">
                  <a:lumMod val="50000"/>
                </a:schemeClr>
              </a:solidFill>
              <a:cs typeface="B Titr" pitchFamily="2" charset="-78"/>
            </a:endParaRPr>
          </a:p>
        </p:txBody>
      </p:sp>
      <p:sp>
        <p:nvSpPr>
          <p:cNvPr id="7" name="Bevel 6"/>
          <p:cNvSpPr/>
          <p:nvPr/>
        </p:nvSpPr>
        <p:spPr>
          <a:xfrm>
            <a:off x="642910" y="2000240"/>
            <a:ext cx="7358114" cy="1785950"/>
          </a:xfrm>
          <a:prstGeom prst="bevel">
            <a:avLst/>
          </a:prstGeom>
          <a:effectLst>
            <a:outerShdw blurRad="850900" dist="381000" dir="5400000" algn="ctr" rotWithShape="0">
              <a:srgbClr val="000000">
                <a:alpha val="5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b="1" dirty="0" smtClean="0">
                <a:solidFill>
                  <a:schemeClr val="accent3">
                    <a:lumMod val="50000"/>
                  </a:schemeClr>
                </a:solidFill>
                <a:cs typeface="B Titr" pitchFamily="2" charset="-78"/>
              </a:rPr>
              <a:t>تهیه لیست بلند :</a:t>
            </a:r>
          </a:p>
          <a:p>
            <a:pPr algn="just" rtl="1"/>
            <a:r>
              <a:rPr lang="fa-IR" b="1" dirty="0" smtClean="0">
                <a:solidFill>
                  <a:schemeClr val="tx2">
                    <a:lumMod val="75000"/>
                  </a:schemeClr>
                </a:solidFill>
                <a:cs typeface="B Nazanin" pitchFamily="2" charset="-78"/>
              </a:rPr>
              <a:t>در تهیه لیست بلند بر اساس  آیین نامه اجرایی بند الف ماده 26 مناقصات دستگاه مرکزی  نسبت به ارزیابی صلاحیت پیمانکاران (</a:t>
            </a:r>
            <a:r>
              <a:rPr lang="fa-IR" b="1" u="sng" dirty="0" smtClean="0">
                <a:solidFill>
                  <a:srgbClr val="800000"/>
                </a:solidFill>
                <a:cs typeface="B Nazanin" pitchFamily="2" charset="-78"/>
              </a:rPr>
              <a:t>ارزیابی کیفی به صورت عام </a:t>
            </a:r>
            <a:r>
              <a:rPr lang="fa-IR" b="1" dirty="0" smtClean="0">
                <a:solidFill>
                  <a:schemeClr val="tx2">
                    <a:lumMod val="75000"/>
                  </a:schemeClr>
                </a:solidFill>
                <a:cs typeface="B Nazanin" pitchFamily="2" charset="-78"/>
              </a:rPr>
              <a:t>) اقدام                  می نماید </a:t>
            </a:r>
          </a:p>
        </p:txBody>
      </p:sp>
      <p:sp>
        <p:nvSpPr>
          <p:cNvPr id="8" name="Bevel 7"/>
          <p:cNvSpPr/>
          <p:nvPr/>
        </p:nvSpPr>
        <p:spPr>
          <a:xfrm>
            <a:off x="642910" y="4143380"/>
            <a:ext cx="7358114" cy="1857388"/>
          </a:xfrm>
          <a:prstGeom prst="bevel">
            <a:avLst/>
          </a:prstGeom>
          <a:effectLst>
            <a:outerShdw blurRad="1244600" dist="177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fa-IR" b="1" dirty="0" smtClean="0">
                <a:solidFill>
                  <a:schemeClr val="accent3">
                    <a:lumMod val="50000"/>
                  </a:schemeClr>
                </a:solidFill>
                <a:cs typeface="B Titr" pitchFamily="2" charset="-78"/>
              </a:rPr>
              <a:t>تهیه لیست کوتاه :</a:t>
            </a:r>
          </a:p>
          <a:p>
            <a:pPr algn="just" rtl="1"/>
            <a:r>
              <a:rPr lang="fa-IR" b="1" dirty="0" smtClean="0">
                <a:solidFill>
                  <a:srgbClr val="002060"/>
                </a:solidFill>
                <a:cs typeface="B Nazanin" pitchFamily="2" charset="-78"/>
              </a:rPr>
              <a:t>در تهیه لیست کوتاه بر اساس  آیین نامه اجرایی بند ج ماده 12 قانون مناقصات دستگاه مرکزی  نسبت به </a:t>
            </a:r>
            <a:r>
              <a:rPr lang="fa-IR" b="1" u="sng" dirty="0" smtClean="0">
                <a:solidFill>
                  <a:srgbClr val="800000"/>
                </a:solidFill>
                <a:cs typeface="B Nazanin" pitchFamily="2" charset="-78"/>
              </a:rPr>
              <a:t>ارزیابی کیفی پیمانکاران </a:t>
            </a:r>
            <a:r>
              <a:rPr lang="fa-IR" b="1" dirty="0" smtClean="0">
                <a:solidFill>
                  <a:srgbClr val="002060"/>
                </a:solidFill>
                <a:cs typeface="B Nazanin" pitchFamily="2" charset="-78"/>
              </a:rPr>
              <a:t>اقدام می نماید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1285860"/>
            <a:ext cx="6672266" cy="2714644"/>
          </a:xfrm>
        </p:spPr>
        <p:txBody>
          <a:bodyPr>
            <a:normAutofit fontScale="90000"/>
          </a:bodyPr>
          <a:lstStyle/>
          <a:p>
            <a:pPr algn="ctr" rtl="1">
              <a:lnSpc>
                <a:spcPct val="200000"/>
              </a:lnSpc>
            </a:pPr>
            <a:r>
              <a:rPr lang="fa-IR" sz="3200" dirty="0" smtClean="0">
                <a:cs typeface="B Titr" pitchFamily="2" charset="-78"/>
              </a:rPr>
              <a:t>آيين نامه اجرايي بند ”الف“ماده (26)قانون برگزاري مناقصات(تهیه فهرست بلند مناقصه گران صلاحیت دار )</a:t>
            </a:r>
            <a:endParaRPr lang="en-US" dirty="0">
              <a:cs typeface="B Titr" pitchFamily="2" charset="-78"/>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solidFill>
          <a:schemeClr val="accent1">
            <a:lumMod val="40000"/>
            <a:lumOff val="60000"/>
          </a:schemeClr>
        </a:solidFill>
      </a:spPr>
      <a:bodyPr rtlCol="1" anchor="ctr"/>
      <a:lstStyle>
        <a:defPPr algn="r">
          <a:defRPr dirty="0" smtClean="0">
            <a:solidFill>
              <a:schemeClr val="tx1"/>
            </a:solidFill>
            <a:cs typeface="B Titr" pitchFamily="2" charset="-78"/>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1">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920</TotalTime>
  <Words>3516</Words>
  <Application>Microsoft Office PowerPoint</Application>
  <PresentationFormat>On-screen Show (4:3)</PresentationFormat>
  <Paragraphs>518</Paragraphs>
  <Slides>44</Slides>
  <Notes>2</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Oriel</vt:lpstr>
      <vt:lpstr>Slide 1</vt:lpstr>
      <vt:lpstr>انواع ارزيابي در مناقصات</vt:lpstr>
      <vt:lpstr>فهرست مطالب</vt:lpstr>
      <vt:lpstr>تعریف انواع ارزیابی در مناقصات</vt:lpstr>
      <vt:lpstr>ارزیابی کیفی در مناقصات  يك مرحله اي</vt:lpstr>
      <vt:lpstr>ارزیابی کیفی درترك تشريفات مناقصه</vt:lpstr>
      <vt:lpstr>ارزیابی کیفی در مناقصات دو مرحله اي</vt:lpstr>
      <vt:lpstr>ارزیابی کیفی در تهيه ليست بلند و ليست كوتاه</vt:lpstr>
      <vt:lpstr>آيين نامه اجرايي بند ”الف“ماده (26)قانون برگزاري مناقصات(تهیه فهرست بلند مناقصه گران صلاحیت دار )</vt:lpstr>
      <vt:lpstr>آيين نامه اجرايي بند ”الف“ماده (26)قانون برگزاري مناقصه ارزيابي كيفي مناقصه گران</vt:lpstr>
      <vt:lpstr>Slide 11</vt:lpstr>
      <vt:lpstr>Slide 12</vt:lpstr>
      <vt:lpstr>Slide 13</vt:lpstr>
      <vt:lpstr>Slide 14</vt:lpstr>
      <vt:lpstr>معيار هاي ارزيابي كيفي  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Slide 31</vt:lpstr>
      <vt:lpstr>آيين نامه اجرايي بند ”ج“ماده (12)قانون برگزاري مناقصه ارزيابي كيفي مناقصه گران</vt:lpstr>
      <vt:lpstr>آيين نامه اجرايي بند ”ج“ماده (12)قانون برگزاري مناقصه ارزيابي كيفي مناقصه گران</vt:lpstr>
      <vt:lpstr>  تشریح نمونه اسناد مناقصه دو مرحله ای تهیه ،طبخ و توزیع غذا در دانشگاه</vt:lpstr>
      <vt:lpstr>ارزیابی کیفی مناقصه‏گران بر اساس شاخص هاي فني بازرگاني زير انجام مي گردد:</vt:lpstr>
      <vt:lpstr>ارزیابی کیفی مناقصه‏گران بر اساس شاخص هاي فني بازرگاني زير انجام مي گردد:</vt:lpstr>
      <vt:lpstr>ارزیابی کیفی مناقصه‏گران بر اساس شاخص هاي فني بازرگاني زير انجام مي گردد:</vt:lpstr>
      <vt:lpstr>ارزیابی کیفی مناقصه‏گران بر اساس شاخص هاي فني بازرگاني زير انجام مي گردد: </vt:lpstr>
      <vt:lpstr>Slide 39</vt:lpstr>
      <vt:lpstr>Slide 40</vt:lpstr>
      <vt:lpstr>نمونه جدول ارزیابی فنی بازرگانی در خرید تجهیزات</vt:lpstr>
      <vt:lpstr>ارزیابی مالی در مناقصات دو مرحله ای </vt:lpstr>
      <vt:lpstr>ارزیابی مالی در مناقصات دو مرحله ای </vt:lpstr>
      <vt:lpstr>ارزیابی مالی در مناقصات یک مرحله ای</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آيين نامه اجرايي بند ”ج“ماده (12)قانون برگزاري مناقصه ارزيابي كيفي مناقصه گران</dc:title>
  <dc:creator>musalu122</dc:creator>
  <cp:lastModifiedBy>Heidari</cp:lastModifiedBy>
  <cp:revision>133</cp:revision>
  <dcterms:created xsi:type="dcterms:W3CDTF">2011-12-21T06:21:16Z</dcterms:created>
  <dcterms:modified xsi:type="dcterms:W3CDTF">2015-06-30T07:34:01Z</dcterms:modified>
</cp:coreProperties>
</file>