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8" r:id="rId1"/>
  </p:sldMasterIdLst>
  <p:notesMasterIdLst>
    <p:notesMasterId r:id="rId28"/>
  </p:notesMasterIdLst>
  <p:handoutMasterIdLst>
    <p:handoutMasterId r:id="rId29"/>
  </p:handoutMasterIdLst>
  <p:sldIdLst>
    <p:sldId id="826" r:id="rId2"/>
    <p:sldId id="803" r:id="rId3"/>
    <p:sldId id="955" r:id="rId4"/>
    <p:sldId id="957" r:id="rId5"/>
    <p:sldId id="965" r:id="rId6"/>
    <p:sldId id="966" r:id="rId7"/>
    <p:sldId id="958" r:id="rId8"/>
    <p:sldId id="959" r:id="rId9"/>
    <p:sldId id="960" r:id="rId10"/>
    <p:sldId id="663" r:id="rId11"/>
    <p:sldId id="861" r:id="rId12"/>
    <p:sldId id="942" r:id="rId13"/>
    <p:sldId id="943" r:id="rId14"/>
    <p:sldId id="968" r:id="rId15"/>
    <p:sldId id="878" r:id="rId16"/>
    <p:sldId id="888" r:id="rId17"/>
    <p:sldId id="896" r:id="rId18"/>
    <p:sldId id="897" r:id="rId19"/>
    <p:sldId id="949" r:id="rId20"/>
    <p:sldId id="950" r:id="rId21"/>
    <p:sldId id="951" r:id="rId22"/>
    <p:sldId id="952" r:id="rId23"/>
    <p:sldId id="953" r:id="rId24"/>
    <p:sldId id="962" r:id="rId25"/>
    <p:sldId id="967" r:id="rId26"/>
    <p:sldId id="656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RM" initials="H" lastIdx="1" clrIdx="0">
    <p:extLst>
      <p:ext uri="{19B8F6BF-5375-455C-9EA6-DF929625EA0E}">
        <p15:presenceInfo xmlns:p15="http://schemas.microsoft.com/office/powerpoint/2012/main" userId="S-1-5-21-2011769134-2209093095-4168222484-227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00"/>
    <a:srgbClr val="008000"/>
    <a:srgbClr val="61A135"/>
    <a:srgbClr val="4A66AC"/>
    <a:srgbClr val="C0C0C0"/>
    <a:srgbClr val="66FF99"/>
    <a:srgbClr val="99FF99"/>
    <a:srgbClr val="99FF66"/>
    <a:srgbClr val="FF006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43" autoAdjust="0"/>
  </p:normalViewPr>
  <p:slideViewPr>
    <p:cSldViewPr snapToGrid="0">
      <p:cViewPr varScale="1">
        <p:scale>
          <a:sx n="110" d="100"/>
          <a:sy n="110" d="100"/>
        </p:scale>
        <p:origin x="630" y="78"/>
      </p:cViewPr>
      <p:guideLst/>
    </p:cSldViewPr>
  </p:slideViewPr>
  <p:outlineViewPr>
    <p:cViewPr>
      <p:scale>
        <a:sx n="33" d="100"/>
        <a:sy n="33" d="100"/>
      </p:scale>
      <p:origin x="0" y="-44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828"/>
    </p:cViewPr>
  </p:sorter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a-IR" smtClean="0"/>
              <a:t>جزوه آموزشی زبان بدن ویژه مدیران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5A6126-8EBB-4586-B3BF-E69D8DD8C8DE}" type="datetime1">
              <a:rPr lang="en-US" smtClean="0"/>
              <a:t>2/25/2018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0DC1E8-08C1-43DB-B3F8-2ECC6EABE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72812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a-IR" smtClean="0"/>
              <a:t>جزوه آموزشی زبان بدن ویژه مدیران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52B5B5-2955-43FF-8E7C-F71971EE6450}" type="datetime1">
              <a:rPr lang="en-US" smtClean="0"/>
              <a:t>2/25/2018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14CB8E-53B9-437E-9FCA-F0836B651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3270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95 دی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94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95 دی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86769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95 دی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76299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95 دی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7955063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95 دی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05742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95 دی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3126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95 دی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75479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95 دی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2000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95 دی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339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7" y="228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Online Image Placeholder 2"/>
          <p:cNvSpPr>
            <a:spLocks noGrp="1"/>
          </p:cNvSpPr>
          <p:nvPr>
            <p:ph type="clipArt" sz="half" idx="1"/>
          </p:nvPr>
        </p:nvSpPr>
        <p:spPr>
          <a:xfrm>
            <a:off x="609600" y="1885950"/>
            <a:ext cx="5350933" cy="41719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63734" y="1885950"/>
            <a:ext cx="5350933" cy="41719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5733" y="622935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95 دی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2935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74667" y="622935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3E93686E-0DCF-4C04-9AE5-9FAFCF9DAE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9209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95 دی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46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95 دی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98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95 دی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2458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95 دی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914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95 دی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49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95 دی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54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95 دی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4929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95 دی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996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95 دی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6683E-1B8E-44EC-923F-0C10F577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1233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  <p:sldLayoutId id="2147483980" r:id="rId12"/>
    <p:sldLayoutId id="2147483981" r:id="rId13"/>
    <p:sldLayoutId id="2147483982" r:id="rId14"/>
    <p:sldLayoutId id="2147483983" r:id="rId15"/>
    <p:sldLayoutId id="2147483984" r:id="rId16"/>
    <p:sldLayoutId id="2147483985" r:id="rId17"/>
    <p:sldLayoutId id="2147483986" r:id="rId18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3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2108200" y="1525616"/>
            <a:ext cx="8229600" cy="1573372"/>
          </a:xfrm>
        </p:spPr>
        <p:txBody>
          <a:bodyPr>
            <a:noAutofit/>
          </a:bodyPr>
          <a:lstStyle/>
          <a:p>
            <a:r>
              <a:rPr lang="fa-IR" sz="5400" dirty="0" smtClean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نحوه صحیح استعدادیابی نسل جوان جهت جذب در سازمانهای آینده</a:t>
            </a:r>
            <a:endParaRPr lang="en-US" sz="540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318655" y="5120559"/>
            <a:ext cx="4013200" cy="1890556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90000"/>
              </a:lnSpc>
              <a:defRPr/>
            </a:pPr>
            <a:endParaRPr lang="fa-IR" altLang="fa-IR" sz="2000" b="1" dirty="0">
              <a:solidFill>
                <a:schemeClr val="tx2">
                  <a:lumMod val="50000"/>
                </a:schemeClr>
              </a:solidFill>
            </a:endParaRPr>
          </a:p>
          <a:p>
            <a:pPr algn="ctr" eaLnBrk="1" hangingPunct="1">
              <a:lnSpc>
                <a:spcPct val="90000"/>
              </a:lnSpc>
              <a:defRPr/>
            </a:pPr>
            <a:r>
              <a:rPr lang="fa-IR" altLang="fa-IR" sz="2000" b="1" dirty="0" smtClean="0">
                <a:solidFill>
                  <a:schemeClr val="tx2">
                    <a:lumMod val="50000"/>
                  </a:schemeClr>
                </a:solidFill>
              </a:rPr>
              <a:t>حمید محسنی 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fa-IR" altLang="fa-IR" sz="2000" b="1" dirty="0" smtClean="0">
                <a:solidFill>
                  <a:schemeClr val="tx2">
                    <a:lumMod val="50000"/>
                  </a:schemeClr>
                </a:solidFill>
              </a:rPr>
              <a:t>مدیر ارشد منابع انسانی 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fa-IR" altLang="fa-IR" sz="2000" b="1" dirty="0" smtClean="0">
                <a:solidFill>
                  <a:schemeClr val="tx2">
                    <a:lumMod val="50000"/>
                  </a:schemeClr>
                </a:solidFill>
              </a:rPr>
              <a:t>گروه شرکتهای طرفه نگار</a:t>
            </a:r>
            <a:endParaRPr lang="fa-IR" altLang="fa-IR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1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216400" y="115888"/>
            <a:ext cx="4013200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None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ctr" eaLnBrk="1" hangingPunct="1">
              <a:lnSpc>
                <a:spcPct val="90000"/>
              </a:lnSpc>
              <a:defRPr/>
            </a:pPr>
            <a:r>
              <a:rPr lang="fa-IR" altLang="fa-IR" sz="3600" kern="0" dirty="0">
                <a:solidFill>
                  <a:schemeClr val="tx2">
                    <a:lumMod val="50000"/>
                  </a:schemeClr>
                </a:solidFill>
              </a:rPr>
              <a:t>به نام خدا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383" y="3241200"/>
            <a:ext cx="7675417" cy="264207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81400121"/>
      </p:ext>
    </p:extLst>
  </p:cSld>
  <p:clrMapOvr>
    <a:masterClrMapping/>
  </p:clrMapOvr>
  <p:transition advTm="11047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9" name="Object 3"/>
          <p:cNvGraphicFramePr>
            <a:graphicFrameLocks noGrp="1" noChangeAspect="1"/>
          </p:cNvGraphicFramePr>
          <p:nvPr>
            <p:ph type="clipArt" sz="half" idx="1"/>
            <p:extLst>
              <p:ext uri="{D42A27DB-BD31-4B8C-83A1-F6EECF244321}">
                <p14:modId xmlns:p14="http://schemas.microsoft.com/office/powerpoint/2010/main" val="234255231"/>
              </p:ext>
            </p:extLst>
          </p:nvPr>
        </p:nvGraphicFramePr>
        <p:xfrm>
          <a:off x="3990109" y="678873"/>
          <a:ext cx="5555673" cy="5805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2" name="Clip" r:id="rId3" imgW="4443840" imgH="5614560" progId="MS_ClipArt_Gallery.2">
                  <p:embed/>
                </p:oleObj>
              </mc:Choice>
              <mc:Fallback>
                <p:oleObj name="Clip" r:id="rId3" imgW="4443840" imgH="5614560" progId="MS_ClipArt_Gallery.2">
                  <p:embed/>
                  <p:pic>
                    <p:nvPicPr>
                      <p:cNvPr id="921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0109" y="678873"/>
                        <a:ext cx="5555673" cy="58050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3686E-0DCF-4C04-9AE5-9FAFCF9DAEB0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754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orizontal Scroll 8"/>
          <p:cNvSpPr/>
          <p:nvPr/>
        </p:nvSpPr>
        <p:spPr>
          <a:xfrm>
            <a:off x="3686042" y="1049486"/>
            <a:ext cx="4819919" cy="480382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4000" b="1" dirty="0" smtClean="0">
                <a:solidFill>
                  <a:srgbClr val="002060"/>
                </a:solidFill>
                <a:cs typeface="B Nazanin" pitchFamily="2" charset="-78"/>
              </a:rPr>
              <a:t>دانش،مهارت‌ها</a:t>
            </a:r>
            <a:r>
              <a:rPr lang="fa-IR" sz="4000" b="1" dirty="0">
                <a:solidFill>
                  <a:srgbClr val="002060"/>
                </a:solidFill>
                <a:cs typeface="B Nazanin" pitchFamily="2" charset="-78"/>
              </a:rPr>
              <a:t>، هوش، شخصیت و </a:t>
            </a:r>
            <a:r>
              <a:rPr lang="fa-IR" sz="4000" b="1" dirty="0" smtClean="0">
                <a:solidFill>
                  <a:srgbClr val="002060"/>
                </a:solidFill>
                <a:cs typeface="B Nazanin" pitchFamily="2" charset="-78"/>
              </a:rPr>
              <a:t>رفتار </a:t>
            </a:r>
            <a:endParaRPr lang="en-US" sz="4000" b="1" dirty="0">
              <a:solidFill>
                <a:srgbClr val="002060"/>
              </a:solidFill>
              <a:cs typeface="B Nazanin" pitchFamily="2" charset="-7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3686E-0DCF-4C04-9AE5-9FAFCF9DAEB0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759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3686E-0DCF-4C04-9AE5-9FAFCF9DAEB0}" type="slidenum">
              <a:rPr lang="en-US" altLang="en-US" smtClean="0"/>
              <a:pPr/>
              <a:t>12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250" y="254000"/>
            <a:ext cx="8445500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22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3686E-0DCF-4C04-9AE5-9FAFCF9DAEB0}" type="slidenum">
              <a:rPr lang="en-US" altLang="en-US" smtClean="0"/>
              <a:pPr/>
              <a:t>13</a:t>
            </a:fld>
            <a:endParaRPr lang="en-US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219200"/>
            <a:ext cx="5486400" cy="42256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19200"/>
            <a:ext cx="5555673" cy="422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73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3686E-0DCF-4C04-9AE5-9FAFCF9DAEB0}" type="slidenum">
              <a:rPr lang="en-US" altLang="en-US" smtClean="0"/>
              <a:pPr/>
              <a:t>14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693" y="1517072"/>
            <a:ext cx="3086100" cy="39191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310" y="3172691"/>
            <a:ext cx="5430980" cy="35138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564" y="138545"/>
            <a:ext cx="3574472" cy="275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83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612" y="1488988"/>
            <a:ext cx="4320779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3686E-0DCF-4C04-9AE5-9FAFCF9DAEB0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008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3686E-0DCF-4C04-9AE5-9FAFCF9DAEB0}" type="slidenum">
              <a:rPr lang="en-US" altLang="en-US" smtClean="0"/>
              <a:pPr/>
              <a:t>16</a:t>
            </a:fld>
            <a:endParaRPr lang="en-US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544" y="540327"/>
            <a:ext cx="9004911" cy="516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65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236" y="394854"/>
            <a:ext cx="10363200" cy="1143000"/>
          </a:xfrm>
        </p:spPr>
        <p:txBody>
          <a:bodyPr>
            <a:normAutofit/>
          </a:bodyPr>
          <a:lstStyle/>
          <a:p>
            <a:r>
              <a:rPr lang="fa-IR" dirty="0"/>
              <a:t>دیدگاه شما نسبت به کشف استعدادهای برتر چیست ؟</a:t>
            </a:r>
            <a:br>
              <a:rPr lang="fa-IR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11927" y="2343151"/>
            <a:ext cx="8589818" cy="2672196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2200" dirty="0" smtClean="0"/>
              <a:t>سازمان هایی که میخواهند در اینده پایدار بمانند باید بدنبال </a:t>
            </a:r>
            <a:r>
              <a:rPr lang="fa-IR" sz="2200" dirty="0"/>
              <a:t>برتری قابل ملاحظه </a:t>
            </a:r>
            <a:r>
              <a:rPr lang="fa-IR" sz="2200" dirty="0" smtClean="0"/>
              <a:t>بوده و </a:t>
            </a:r>
            <a:r>
              <a:rPr lang="fa-IR" sz="2200" dirty="0"/>
              <a:t>می بایست به کشف استعدادهای ناشناخته روی آورده که عملا سایر استعدادیابان در اقصی نقاط جهان اطلاعات چندانی از حضور آن ها نداشته ، چرا که در حالت کلی در صورتی که ارجاعات به ثبت رسیده نسبت به رزومه افراد چشمگیر باشد این امر به معنای استثنائی بودن افراد بوده و شرکت هایی همچون گوگل، فیس بوک، نت فلیکس و آمازون در صدد جذب آن ها بر آمده و دستمزد بیشتری را در مقایسه با هر کسب و کار نوپایی به آن ها پیشنهاد </a:t>
            </a:r>
            <a:r>
              <a:rPr lang="fa-IR" sz="2200" dirty="0" smtClean="0"/>
              <a:t>نموده.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3686E-0DCF-4C04-9AE5-9FAFCF9DAEB0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096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r>
              <a:rPr lang="fa-IR" sz="4400" dirty="0"/>
              <a:t>کسب و کارهای </a:t>
            </a:r>
            <a:r>
              <a:rPr lang="fa-IR" sz="4400" dirty="0" smtClean="0"/>
              <a:t>نوپا،شرکتهای بزرگ، چگونه </a:t>
            </a:r>
            <a:r>
              <a:rPr lang="fa-IR" sz="4400" dirty="0"/>
              <a:t>قادر به جذب استعدادهای برتر </a:t>
            </a:r>
            <a:r>
              <a:rPr lang="fa-IR" sz="4400" dirty="0" smtClean="0"/>
              <a:t>میشوند </a:t>
            </a:r>
            <a:r>
              <a:rPr lang="fa-IR" sz="4400" dirty="0"/>
              <a:t>؟</a:t>
            </a:r>
            <a:endParaRPr lang="en-US" sz="4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E93686E-0DCF-4C04-9AE5-9FAFCF9DAEB0}" type="slidenum">
              <a:rPr lang="en-US" altLang="en-US" smtClean="0"/>
              <a:pPr algn="ctr"/>
              <a:t>18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73" y="1694765"/>
            <a:ext cx="3399751" cy="194663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41867" y="4486802"/>
            <a:ext cx="56634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err="1" smtClean="0"/>
              <a:t>HeadHunting</a:t>
            </a:r>
            <a:endParaRPr lang="en-US" sz="6000" dirty="0"/>
          </a:p>
        </p:txBody>
      </p:sp>
      <p:sp>
        <p:nvSpPr>
          <p:cNvPr id="6" name="Rectangle 5"/>
          <p:cNvSpPr/>
          <p:nvPr/>
        </p:nvSpPr>
        <p:spPr>
          <a:xfrm>
            <a:off x="5207770" y="2724838"/>
            <a:ext cx="79956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3600" dirty="0" smtClean="0"/>
              <a:t>راه حل هر دو گروه یکی است: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3926" y="3526730"/>
            <a:ext cx="4294909" cy="197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8896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9351" y="357280"/>
            <a:ext cx="10363200" cy="1143000"/>
          </a:xfrm>
        </p:spPr>
        <p:txBody>
          <a:bodyPr/>
          <a:lstStyle/>
          <a:p>
            <a:pPr algn="ctr"/>
            <a:r>
              <a:rPr lang="fa-IR" dirty="0" smtClean="0"/>
              <a:t>شایستگی های اصلی وفرعی مدیران جوان در آینده "مدل منتخب"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a-IR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3686E-0DCF-4C04-9AE5-9FAFCF9DAEB0}" type="slidenum">
              <a:rPr lang="en-US" altLang="en-US" smtClean="0"/>
              <a:pPr/>
              <a:t>19</a:t>
            </a:fld>
            <a:endParaRPr lang="en-US" alt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300476"/>
              </p:ext>
            </p:extLst>
          </p:nvPr>
        </p:nvGraphicFramePr>
        <p:xfrm>
          <a:off x="1659467" y="1651820"/>
          <a:ext cx="8162959" cy="4851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6585">
                  <a:extLst>
                    <a:ext uri="{9D8B030D-6E8A-4147-A177-3AD203B41FA5}">
                      <a16:colId xmlns:a16="http://schemas.microsoft.com/office/drawing/2014/main" val="2383710543"/>
                    </a:ext>
                  </a:extLst>
                </a:gridCol>
                <a:gridCol w="1755058">
                  <a:extLst>
                    <a:ext uri="{9D8B030D-6E8A-4147-A177-3AD203B41FA5}">
                      <a16:colId xmlns:a16="http://schemas.microsoft.com/office/drawing/2014/main" val="4071074943"/>
                    </a:ext>
                  </a:extLst>
                </a:gridCol>
                <a:gridCol w="1681316">
                  <a:extLst>
                    <a:ext uri="{9D8B030D-6E8A-4147-A177-3AD203B41FA5}">
                      <a16:colId xmlns:a16="http://schemas.microsoft.com/office/drawing/2014/main" val="2080714177"/>
                    </a:ext>
                  </a:extLst>
                </a:gridCol>
              </a:tblGrid>
              <a:tr h="892882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تعریف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شایستگی های فرعی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شایستگی های اصلی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352813"/>
                  </a:ext>
                </a:extLst>
              </a:tr>
              <a:tr h="625017">
                <a:tc gridSpan="3"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شایستگی های مربوط به قابلیت های ذهنی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7021374"/>
                  </a:ext>
                </a:extLst>
              </a:tr>
              <a:tr h="802073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اتخاذ خط مشی بلند مدتو تحلیل موضوعات</a:t>
                      </a:r>
                      <a:r>
                        <a:rPr lang="fa-IR" baseline="0" dirty="0" smtClean="0"/>
                        <a:t> از ابعاد مختلف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1. تفکر استراتژیک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/>
                      <a:endParaRPr lang="fa-IR" dirty="0" smtClean="0"/>
                    </a:p>
                    <a:p>
                      <a:pPr algn="r"/>
                      <a:r>
                        <a:rPr lang="fa-IR" dirty="0" smtClean="0"/>
                        <a:t>1.</a:t>
                      </a:r>
                      <a:r>
                        <a:rPr lang="fa-IR" baseline="0" dirty="0" smtClean="0"/>
                        <a:t> </a:t>
                      </a:r>
                      <a:r>
                        <a:rPr lang="fa-IR" dirty="0" smtClean="0"/>
                        <a:t>مهارت</a:t>
                      </a:r>
                      <a:r>
                        <a:rPr lang="fa-IR" baseline="0" dirty="0" smtClean="0"/>
                        <a:t> های ادرکی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3410810"/>
                  </a:ext>
                </a:extLst>
              </a:tr>
              <a:tr h="797178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رویکرد سیستمی در امور</a:t>
                      </a:r>
                      <a:r>
                        <a:rPr lang="fa-IR" baseline="0" dirty="0" smtClean="0"/>
                        <a:t> وتوجه به پویایی اجزا و روند آنها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2.تفکر تحلیلی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0657671"/>
                  </a:ext>
                </a:extLst>
              </a:tr>
              <a:tr h="783193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میزان آمادگی برای اتخاذ تصمیمهای مهموارزیابی</a:t>
                      </a:r>
                      <a:r>
                        <a:rPr lang="fa-IR" baseline="0" dirty="0" smtClean="0"/>
                        <a:t> خطرهای مربوط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1. حل مساله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/>
                      <a:endParaRPr lang="fa-IR" dirty="0" smtClean="0"/>
                    </a:p>
                    <a:p>
                      <a:pPr algn="r"/>
                      <a:endParaRPr lang="fa-IR" dirty="0" smtClean="0"/>
                    </a:p>
                    <a:p>
                      <a:pPr algn="r"/>
                      <a:r>
                        <a:rPr lang="fa-IR" dirty="0" smtClean="0"/>
                        <a:t>2.</a:t>
                      </a:r>
                      <a:r>
                        <a:rPr lang="fa-IR" baseline="0" dirty="0" smtClean="0"/>
                        <a:t> </a:t>
                      </a:r>
                      <a:r>
                        <a:rPr lang="fa-IR" dirty="0" smtClean="0"/>
                        <a:t>تصمیم گیری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5620735"/>
                  </a:ext>
                </a:extLst>
              </a:tr>
              <a:tr h="892882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توانایی تفکر وعمل به روش های بدیع و استفاده از ایده های نو</a:t>
                      </a:r>
                      <a:endParaRPr lang="en-US" dirty="0" smtClean="0"/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2. تفکر خلاق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42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17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672" y="484910"/>
            <a:ext cx="10283883" cy="59713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160629"/>
      </p:ext>
    </p:extLst>
  </p:cSld>
  <p:clrMapOvr>
    <a:masterClrMapping/>
  </p:clrMapOvr>
  <p:transition advTm="15892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a-IR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3686E-0DCF-4C04-9AE5-9FAFCF9DAEB0}" type="slidenum">
              <a:rPr lang="en-US" altLang="en-US" smtClean="0"/>
              <a:pPr/>
              <a:t>20</a:t>
            </a:fld>
            <a:endParaRPr lang="en-US" alt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295240"/>
              </p:ext>
            </p:extLst>
          </p:nvPr>
        </p:nvGraphicFramePr>
        <p:xfrm>
          <a:off x="1651820" y="719666"/>
          <a:ext cx="8508180" cy="47053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013">
                  <a:extLst>
                    <a:ext uri="{9D8B030D-6E8A-4147-A177-3AD203B41FA5}">
                      <a16:colId xmlns:a16="http://schemas.microsoft.com/office/drawing/2014/main" val="868944241"/>
                    </a:ext>
                  </a:extLst>
                </a:gridCol>
                <a:gridCol w="2037846">
                  <a:extLst>
                    <a:ext uri="{9D8B030D-6E8A-4147-A177-3AD203B41FA5}">
                      <a16:colId xmlns:a16="http://schemas.microsoft.com/office/drawing/2014/main" val="465469626"/>
                    </a:ext>
                  </a:extLst>
                </a:gridCol>
                <a:gridCol w="2113321">
                  <a:extLst>
                    <a:ext uri="{9D8B030D-6E8A-4147-A177-3AD203B41FA5}">
                      <a16:colId xmlns:a16="http://schemas.microsoft.com/office/drawing/2014/main" val="1292134277"/>
                    </a:ext>
                  </a:extLst>
                </a:gridCol>
              </a:tblGrid>
              <a:tr h="709883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تعریف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شایستگی های فرعی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شایستگی اصلی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8047327"/>
                  </a:ext>
                </a:extLst>
              </a:tr>
              <a:tr h="709883">
                <a:tc gridSpan="3"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شایستگی های میان فردی مدیران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314842"/>
                  </a:ext>
                </a:extLst>
              </a:tr>
              <a:tr h="955295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توانایی برقراری رابطه مبتنی بر احترام و درک متقابل با افراد مختلف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1. همکاری وهمدلی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/>
                      <a:endParaRPr lang="fa-IR" dirty="0" smtClean="0"/>
                    </a:p>
                    <a:p>
                      <a:pPr algn="r"/>
                      <a:endParaRPr lang="fa-IR" dirty="0" smtClean="0"/>
                    </a:p>
                    <a:p>
                      <a:pPr algn="r"/>
                      <a:r>
                        <a:rPr lang="fa-IR" dirty="0" smtClean="0"/>
                        <a:t>3.</a:t>
                      </a:r>
                      <a:r>
                        <a:rPr lang="fa-IR" baseline="0" dirty="0" smtClean="0"/>
                        <a:t> </a:t>
                      </a:r>
                      <a:r>
                        <a:rPr lang="fa-IR" dirty="0" smtClean="0"/>
                        <a:t>کار تیمی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9929619"/>
                  </a:ext>
                </a:extLst>
              </a:tr>
              <a:tr h="813596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دخالت فعال در فرایند گروه و توانایی هدایت جلسات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2. تیم سازی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7469965"/>
                  </a:ext>
                </a:extLst>
              </a:tr>
              <a:tr h="806839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توانایی نگارش شفاف ومنظم،</a:t>
                      </a:r>
                      <a:r>
                        <a:rPr lang="fa-IR" baseline="0" dirty="0" smtClean="0"/>
                        <a:t> قابلیت مذاکره، شنود موثر، جمع بندی موثردر گفتگوها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1. ارتباط موثر 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/>
                      <a:endParaRPr lang="fa-IR" dirty="0" smtClean="0"/>
                    </a:p>
                    <a:p>
                      <a:pPr algn="r"/>
                      <a:endParaRPr lang="fa-IR" dirty="0" smtClean="0"/>
                    </a:p>
                    <a:p>
                      <a:pPr algn="r"/>
                      <a:r>
                        <a:rPr lang="fa-IR" dirty="0" smtClean="0"/>
                        <a:t>4. مهارت های ارتباطی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943762"/>
                  </a:ext>
                </a:extLst>
              </a:tr>
              <a:tr h="709883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ارتباط همراه با علاقه و اشتیاق به دیگرانوتوجه به کانال های ارتباطی و شبکه</a:t>
                      </a:r>
                      <a:r>
                        <a:rPr lang="fa-IR" baseline="0" dirty="0" smtClean="0"/>
                        <a:t> سازی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2. شبکه سازی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6150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397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a-IR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3686E-0DCF-4C04-9AE5-9FAFCF9DAEB0}" type="slidenum">
              <a:rPr lang="en-US" altLang="en-US" smtClean="0"/>
              <a:pPr/>
              <a:t>21</a:t>
            </a:fld>
            <a:endParaRPr lang="en-US" alt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592470"/>
              </p:ext>
            </p:extLst>
          </p:nvPr>
        </p:nvGraphicFramePr>
        <p:xfrm>
          <a:off x="2032000" y="719666"/>
          <a:ext cx="8127999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8426">
                  <a:extLst>
                    <a:ext uri="{9D8B030D-6E8A-4147-A177-3AD203B41FA5}">
                      <a16:colId xmlns:a16="http://schemas.microsoft.com/office/drawing/2014/main" val="662747137"/>
                    </a:ext>
                  </a:extLst>
                </a:gridCol>
                <a:gridCol w="2625213">
                  <a:extLst>
                    <a:ext uri="{9D8B030D-6E8A-4147-A177-3AD203B41FA5}">
                      <a16:colId xmlns:a16="http://schemas.microsoft.com/office/drawing/2014/main" val="850819392"/>
                    </a:ext>
                  </a:extLst>
                </a:gridCol>
                <a:gridCol w="2284360">
                  <a:extLst>
                    <a:ext uri="{9D8B030D-6E8A-4147-A177-3AD203B41FA5}">
                      <a16:colId xmlns:a16="http://schemas.microsoft.com/office/drawing/2014/main" val="1935002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تعریف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شایستگی های فرعی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شایستگی اصلی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356936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شایستگی های شخصی مدیران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90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اطمینان و استقلال در بیان نظرها ودرکمنطقی از نقاط قوت و ضعف وخودکنترلی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1.</a:t>
                      </a:r>
                      <a:r>
                        <a:rPr lang="fa-IR" baseline="0" dirty="0" smtClean="0"/>
                        <a:t> اعتماد به نفس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/>
                      <a:endParaRPr lang="fa-IR" dirty="0" smtClean="0"/>
                    </a:p>
                    <a:p>
                      <a:pPr algn="r"/>
                      <a:endParaRPr lang="fa-IR" dirty="0" smtClean="0"/>
                    </a:p>
                    <a:p>
                      <a:pPr algn="r"/>
                      <a:r>
                        <a:rPr lang="fa-IR" dirty="0" smtClean="0"/>
                        <a:t>5. ویژگی های شخصیتی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1370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وظیفه شناسی و شهامت لازم برای پذیرش مسئولیت های سنگین، تحمل سختی ها، برخورداری از انرژی و علاقه برای اتمامکارها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2. مسئولیت پذیری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392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احساس تعهد نسبت به منافع سازمان، وعده ها و حقایق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1. صداقت و درستی</a:t>
                      </a:r>
                    </a:p>
                    <a:p>
                      <a:pPr algn="r"/>
                      <a:endParaRPr lang="fa-IR" dirty="0" smtClean="0"/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/>
                      <a:endParaRPr lang="fa-IR" dirty="0" smtClean="0"/>
                    </a:p>
                    <a:p>
                      <a:pPr algn="r"/>
                      <a:r>
                        <a:rPr lang="fa-IR" dirty="0" smtClean="0"/>
                        <a:t>6.اخلاق حرفه ای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827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توجه به اعتبار خود و تلاش برای رشد حرفه ای و آموزه های نو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2. کمال جویی حرفه ای</a:t>
                      </a:r>
                    </a:p>
                    <a:p>
                      <a:pPr algn="r"/>
                      <a:endParaRPr lang="fa-IR" dirty="0" smtClean="0"/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493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399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0" indent="0">
              <a:buNone/>
            </a:pPr>
            <a:endParaRPr lang="fa-IR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3686E-0DCF-4C04-9AE5-9FAFCF9DAEB0}" type="slidenum">
              <a:rPr lang="en-US" altLang="en-US" smtClean="0"/>
              <a:pPr/>
              <a:t>22</a:t>
            </a:fld>
            <a:endParaRPr lang="en-US" alt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762759"/>
              </p:ext>
            </p:extLst>
          </p:nvPr>
        </p:nvGraphicFramePr>
        <p:xfrm>
          <a:off x="2032001" y="719666"/>
          <a:ext cx="8114889" cy="4709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4963">
                  <a:extLst>
                    <a:ext uri="{9D8B030D-6E8A-4147-A177-3AD203B41FA5}">
                      <a16:colId xmlns:a16="http://schemas.microsoft.com/office/drawing/2014/main" val="853125733"/>
                    </a:ext>
                  </a:extLst>
                </a:gridCol>
                <a:gridCol w="2704963">
                  <a:extLst>
                    <a:ext uri="{9D8B030D-6E8A-4147-A177-3AD203B41FA5}">
                      <a16:colId xmlns:a16="http://schemas.microsoft.com/office/drawing/2014/main" val="3106037193"/>
                    </a:ext>
                  </a:extLst>
                </a:gridCol>
                <a:gridCol w="2704963">
                  <a:extLst>
                    <a:ext uri="{9D8B030D-6E8A-4147-A177-3AD203B41FA5}">
                      <a16:colId xmlns:a16="http://schemas.microsoft.com/office/drawing/2014/main" val="2456788455"/>
                    </a:ext>
                  </a:extLst>
                </a:gridCol>
              </a:tblGrid>
              <a:tr h="686740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تعریف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شایستگی های فرعی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شایستگی اصلی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095632"/>
                  </a:ext>
                </a:extLst>
              </a:tr>
              <a:tr h="686740">
                <a:tc gridSpan="3"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شایستگی های اجرایی مدیران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7734329"/>
                  </a:ext>
                </a:extLst>
              </a:tr>
              <a:tr h="981057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توجه به جنبه های مثبت افراد وسعی</a:t>
                      </a:r>
                      <a:r>
                        <a:rPr lang="fa-IR" baseline="0" dirty="0" smtClean="0"/>
                        <a:t> در تشویق وقدردانی از تلاش های کارکنان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1. انگیزش افراد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/>
                      <a:endParaRPr lang="fa-IR" dirty="0" smtClean="0"/>
                    </a:p>
                    <a:p>
                      <a:pPr algn="r"/>
                      <a:r>
                        <a:rPr lang="fa-IR" dirty="0" smtClean="0"/>
                        <a:t>7.</a:t>
                      </a:r>
                      <a:r>
                        <a:rPr lang="fa-IR" baseline="0" dirty="0" smtClean="0"/>
                        <a:t> </a:t>
                      </a:r>
                      <a:r>
                        <a:rPr lang="fa-IR" dirty="0" smtClean="0"/>
                        <a:t>مدیریت افراد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856860"/>
                  </a:ext>
                </a:extLst>
              </a:tr>
              <a:tr h="981057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توانایی توسعه قابلیت های زیردستان واستفاده از روش مربی گری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2. پرورش افراد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445515"/>
                  </a:ext>
                </a:extLst>
              </a:tr>
              <a:tr h="686740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رعایت نظموانضباط</a:t>
                      </a:r>
                      <a:r>
                        <a:rPr lang="fa-IR" baseline="0" dirty="0" smtClean="0"/>
                        <a:t> واصول برنامه ریزی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1.</a:t>
                      </a:r>
                      <a:r>
                        <a:rPr lang="fa-IR" baseline="0" dirty="0" smtClean="0"/>
                        <a:t> </a:t>
                      </a:r>
                      <a:r>
                        <a:rPr lang="fa-IR" dirty="0" smtClean="0"/>
                        <a:t> برنامه</a:t>
                      </a:r>
                      <a:r>
                        <a:rPr lang="fa-IR" baseline="0" dirty="0" smtClean="0"/>
                        <a:t> ریزی وسازماندهی 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08مدیریت عملکرد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709876"/>
                  </a:ext>
                </a:extLst>
              </a:tr>
              <a:tr h="686740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تاکید بر نتایج کار وبه انجام رساندن امور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2. نتیجه گرایی 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355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020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a-IR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3686E-0DCF-4C04-9AE5-9FAFCF9DAEB0}" type="slidenum">
              <a:rPr lang="en-US" altLang="en-US" smtClean="0"/>
              <a:pPr/>
              <a:t>23</a:t>
            </a:fld>
            <a:endParaRPr lang="en-US" alt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38679"/>
              </p:ext>
            </p:extLst>
          </p:nvPr>
        </p:nvGraphicFramePr>
        <p:xfrm>
          <a:off x="2032000" y="719666"/>
          <a:ext cx="8127999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7006">
                  <a:extLst>
                    <a:ext uri="{9D8B030D-6E8A-4147-A177-3AD203B41FA5}">
                      <a16:colId xmlns:a16="http://schemas.microsoft.com/office/drawing/2014/main" val="1432095979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4180711768"/>
                    </a:ext>
                  </a:extLst>
                </a:gridCol>
                <a:gridCol w="1532193">
                  <a:extLst>
                    <a:ext uri="{9D8B030D-6E8A-4147-A177-3AD203B41FA5}">
                      <a16:colId xmlns:a16="http://schemas.microsoft.com/office/drawing/2014/main" val="32264621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تعریف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شایستگی های فرعی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شایستگی اصلی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390389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شایستگی تعالی سازمانی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40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توانایی درک وتحلیل روندهای محیطی و تاثیر آنها در فعالیت سازمان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r">
                        <a:buAutoNum type="arabicPeriod"/>
                      </a:pPr>
                      <a:r>
                        <a:rPr lang="fa-IR" dirty="0" smtClean="0"/>
                        <a:t>مشتری مداری</a:t>
                      </a:r>
                    </a:p>
                    <a:p>
                      <a:pPr marL="342900" indent="-342900" algn="r">
                        <a:buAutoNum type="arabicPeriod"/>
                      </a:pPr>
                      <a:endParaRPr lang="fa-IR" dirty="0" smtClean="0"/>
                    </a:p>
                    <a:p>
                      <a:pPr marL="0" indent="0" algn="r">
                        <a:buNone/>
                      </a:pP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/>
                      <a:endParaRPr lang="fa-IR" dirty="0" smtClean="0"/>
                    </a:p>
                    <a:p>
                      <a:pPr algn="r"/>
                      <a:r>
                        <a:rPr lang="fa-IR" dirty="0" smtClean="0"/>
                        <a:t>9.</a:t>
                      </a:r>
                      <a:r>
                        <a:rPr lang="fa-IR" baseline="0" dirty="0" smtClean="0"/>
                        <a:t> </a:t>
                      </a:r>
                      <a:r>
                        <a:rPr lang="fa-IR" dirty="0" smtClean="0"/>
                        <a:t>شم</a:t>
                      </a:r>
                      <a:r>
                        <a:rPr lang="fa-IR" baseline="0" dirty="0" smtClean="0"/>
                        <a:t> </a:t>
                      </a:r>
                      <a:r>
                        <a:rPr lang="fa-IR" dirty="0" smtClean="0"/>
                        <a:t>تجاری</a:t>
                      </a:r>
                    </a:p>
                    <a:p>
                      <a:pPr algn="r"/>
                      <a:endParaRPr lang="fa-IR" dirty="0" smtClean="0"/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8162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درک پویایی سود ونحوه مدیریت 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2. هوشیاری سازمانی</a:t>
                      </a:r>
                    </a:p>
                    <a:p>
                      <a:pPr algn="r"/>
                      <a:endParaRPr lang="fa-IR" dirty="0" smtClean="0"/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441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توانایی طراحیو ایجاد تغییر و تحول در سازمان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r">
                        <a:buAutoNum type="arabicPeriod"/>
                      </a:pPr>
                      <a:r>
                        <a:rPr lang="fa-IR" dirty="0" smtClean="0"/>
                        <a:t>تغییر و تحول</a:t>
                      </a:r>
                    </a:p>
                    <a:p>
                      <a:pPr marL="342900" indent="-342900" algn="r">
                        <a:buAutoNum type="arabicPeriod"/>
                      </a:pPr>
                      <a:endParaRPr lang="fa-IR" dirty="0" smtClean="0"/>
                    </a:p>
                    <a:p>
                      <a:pPr marL="342900" indent="-342900" algn="r">
                        <a:buAutoNum type="arabicPeriod"/>
                      </a:pP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/>
                      <a:endParaRPr lang="fa-IR" dirty="0" smtClean="0"/>
                    </a:p>
                    <a:p>
                      <a:pPr algn="r" rtl="1"/>
                      <a:r>
                        <a:rPr lang="fa-IR" dirty="0" smtClean="0"/>
                        <a:t>10. رهبری</a:t>
                      </a:r>
                    </a:p>
                    <a:p>
                      <a:pPr algn="r"/>
                      <a:endParaRPr lang="fa-IR" dirty="0" smtClean="0"/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5019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هوشیاری نسبت به توسعه و ایجاد پایگاه قدرت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2.</a:t>
                      </a:r>
                      <a:r>
                        <a:rPr lang="fa-IR" baseline="0" dirty="0" smtClean="0"/>
                        <a:t> نفوذ و قدرت</a:t>
                      </a:r>
                    </a:p>
                    <a:p>
                      <a:pPr algn="r"/>
                      <a:endParaRPr lang="fa-IR" baseline="0" dirty="0" smtClean="0"/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6209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644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nline Image Placeholder 5"/>
          <p:cNvPicPr>
            <a:picLocks noGrp="1" noChangeAspect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97" y="728203"/>
            <a:ext cx="10761406" cy="595834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3686E-0DCF-4C04-9AE5-9FAFCF9DAEB0}" type="slidenum">
              <a:rPr lang="en-US" altLang="en-US" smtClean="0"/>
              <a:pPr/>
              <a:t>24</a:t>
            </a:fld>
            <a:endParaRPr lang="en-US" altLang="en-US"/>
          </a:p>
        </p:txBody>
      </p:sp>
      <p:sp>
        <p:nvSpPr>
          <p:cNvPr id="2" name="Rectangle 1"/>
          <p:cNvSpPr/>
          <p:nvPr/>
        </p:nvSpPr>
        <p:spPr>
          <a:xfrm>
            <a:off x="4285248" y="3244334"/>
            <a:ext cx="3621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/>
              <a:t>مدل استعدادپروری مدیران عملیات طرفه نگار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371600" y="63771"/>
            <a:ext cx="836814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3400" b="1" cap="all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Bookman Old Style" panose="02050604050505020204"/>
                <a:ea typeface="+mj-ea"/>
                <a:cs typeface="Times New Roman" panose="02020603050405020304" pitchFamily="18" charset="0"/>
              </a:rPr>
              <a:t>مدل </a:t>
            </a:r>
            <a:r>
              <a:rPr lang="fa-IR" sz="3400" b="1" cap="all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Bookman Old Style" panose="02050604050505020204"/>
                <a:ea typeface="+mj-ea"/>
                <a:cs typeface="Times New Roman" panose="02020603050405020304" pitchFamily="18" charset="0"/>
              </a:rPr>
              <a:t>استعداد پروری </a:t>
            </a:r>
            <a:r>
              <a:rPr lang="fa-IR" sz="3400" b="1" cap="all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Bookman Old Style" panose="02050604050505020204"/>
                <a:ea typeface="+mj-ea"/>
                <a:cs typeface="Times New Roman" panose="02020603050405020304" pitchFamily="18" charset="0"/>
              </a:rPr>
              <a:t>مدیران </a:t>
            </a:r>
            <a:r>
              <a:rPr lang="fa-IR" sz="3400" b="1" cap="all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Bookman Old Style" panose="02050604050505020204"/>
                <a:ea typeface="+mj-ea"/>
                <a:cs typeface="Times New Roman" panose="02020603050405020304" pitchFamily="18" charset="0"/>
              </a:rPr>
              <a:t>آینده </a:t>
            </a:r>
            <a:r>
              <a:rPr lang="fa-IR" sz="3400" b="1" cap="all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Bookman Old Style" panose="02050604050505020204"/>
                <a:ea typeface="+mj-ea"/>
                <a:cs typeface="Times New Roman" panose="02020603050405020304" pitchFamily="18" charset="0"/>
              </a:rPr>
              <a:t>طرفه نگار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69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786" y="1172666"/>
            <a:ext cx="10353762" cy="5422097"/>
          </a:xfr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fa-IR" sz="4400" dirty="0" smtClean="0"/>
              <a:t>تلگرام</a:t>
            </a:r>
          </a:p>
          <a:p>
            <a:pPr marL="0" indent="0" algn="ctr" rtl="1">
              <a:buNone/>
            </a:pPr>
            <a:r>
              <a:rPr lang="fa-IR" sz="4400" dirty="0" smtClean="0"/>
              <a:t>اینستاگرام</a:t>
            </a:r>
            <a:r>
              <a:rPr lang="en-US" sz="4400" dirty="0" smtClean="0"/>
              <a:t>      </a:t>
            </a:r>
            <a:r>
              <a:rPr lang="fa-IR" sz="4400" dirty="0" smtClean="0"/>
              <a:t>  </a:t>
            </a:r>
          </a:p>
          <a:p>
            <a:pPr marL="0" indent="0" algn="ctr" rtl="1">
              <a:buNone/>
            </a:pPr>
            <a:r>
              <a:rPr lang="fa-IR" sz="4400" dirty="0" smtClean="0"/>
              <a:t>توییتر</a:t>
            </a:r>
            <a:endParaRPr lang="fa-IR" sz="4400" dirty="0"/>
          </a:p>
          <a:p>
            <a:pPr marL="0" indent="0" algn="ctr" rtl="1">
              <a:buNone/>
            </a:pPr>
            <a:r>
              <a:rPr lang="fa-IR" sz="4400" dirty="0" smtClean="0"/>
              <a:t>لینکدین</a:t>
            </a:r>
          </a:p>
          <a:p>
            <a:pPr marL="0" indent="0" algn="ctr" rtl="1">
              <a:buNone/>
            </a:pPr>
            <a:r>
              <a:rPr lang="fa-IR" sz="4400" dirty="0" smtClean="0"/>
              <a:t>فیسبوک</a:t>
            </a:r>
          </a:p>
          <a:p>
            <a:pPr algn="ctr" rtl="1">
              <a:buFontTx/>
              <a:buChar char="-"/>
            </a:pPr>
            <a:endParaRPr lang="fa-IR" sz="2800" dirty="0"/>
          </a:p>
          <a:p>
            <a:pPr algn="ctr" rtl="1">
              <a:buFontTx/>
              <a:buChar char="-"/>
            </a:pPr>
            <a:endParaRPr lang="fa-IR" sz="2800" dirty="0" smtClean="0"/>
          </a:p>
          <a:p>
            <a:pPr algn="ctr" rtl="1">
              <a:buFontTx/>
              <a:buChar char="-"/>
            </a:pPr>
            <a:endParaRPr lang="fa-IR" sz="2800" dirty="0"/>
          </a:p>
          <a:p>
            <a:pPr algn="ctr" rtl="1">
              <a:buFontTx/>
              <a:buChar char="-"/>
            </a:pPr>
            <a:endParaRPr lang="fa-IR" sz="2800" dirty="0" smtClean="0"/>
          </a:p>
          <a:p>
            <a:pPr algn="ctr" rtl="1">
              <a:buFontTx/>
              <a:buChar char="-"/>
            </a:pPr>
            <a:endParaRPr lang="fa-IR" sz="2800" dirty="0" smtClean="0"/>
          </a:p>
          <a:p>
            <a:pPr algn="ctr" rtl="1">
              <a:buFontTx/>
              <a:buChar char="-"/>
            </a:pP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673" y="3085081"/>
            <a:ext cx="1012971" cy="6189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673" y="5727177"/>
            <a:ext cx="1072050" cy="4737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673" y="3988048"/>
            <a:ext cx="1012971" cy="4567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673" y="2188784"/>
            <a:ext cx="1012972" cy="5545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673" y="4855215"/>
            <a:ext cx="1072049" cy="4615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749" y="2188784"/>
            <a:ext cx="3728175" cy="383794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604655" y="341442"/>
            <a:ext cx="74398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3600" dirty="0"/>
              <a:t>استعدادیابی </a:t>
            </a:r>
            <a:r>
              <a:rPr lang="fa-IR" sz="3600" dirty="0" smtClean="0"/>
              <a:t>از طریق دنیای </a:t>
            </a:r>
            <a:r>
              <a:rPr lang="fa-IR" sz="3600" dirty="0"/>
              <a:t>مجازی "قاره ششم"</a:t>
            </a:r>
          </a:p>
        </p:txBody>
      </p:sp>
    </p:spTree>
    <p:extLst>
      <p:ext uri="{BB962C8B-B14F-4D97-AF65-F5344CB8AC3E}">
        <p14:creationId xmlns:p14="http://schemas.microsoft.com/office/powerpoint/2010/main" val="101357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051" y="96983"/>
            <a:ext cx="8555714" cy="4738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75287" y="5831155"/>
            <a:ext cx="792270" cy="340417"/>
          </a:xfrm>
        </p:spPr>
        <p:txBody>
          <a:bodyPr/>
          <a:lstStyle/>
          <a:p>
            <a:fld id="{8286683E-1B8E-44EC-923F-0C10F577A1DF}" type="slidenum">
              <a:rPr lang="en-US" sz="800" smtClean="0"/>
              <a:t>26</a:t>
            </a:fld>
            <a:endParaRPr lang="en-US" sz="800"/>
          </a:p>
        </p:txBody>
      </p:sp>
      <p:sp>
        <p:nvSpPr>
          <p:cNvPr id="4" name="Rectangle 3"/>
          <p:cNvSpPr/>
          <p:nvPr/>
        </p:nvSpPr>
        <p:spPr>
          <a:xfrm>
            <a:off x="0" y="4835237"/>
            <a:ext cx="1219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800" dirty="0" smtClean="0"/>
              <a:t>با تشکر از حسن توجه شما</a:t>
            </a:r>
          </a:p>
          <a:p>
            <a:pPr algn="ctr" rtl="1"/>
            <a:r>
              <a:rPr lang="fa-IR" sz="2800" b="1" dirty="0" smtClean="0"/>
              <a:t>دکتر حمید محسنی </a:t>
            </a:r>
            <a:r>
              <a:rPr lang="fa-IR" sz="2800" dirty="0" smtClean="0"/>
              <a:t>، مجری برنامه های توسعه سرمایه انسانی </a:t>
            </a:r>
          </a:p>
          <a:p>
            <a:pPr algn="ctr" rtl="1"/>
            <a:r>
              <a:rPr lang="fa-IR" sz="2800" dirty="0" smtClean="0"/>
              <a:t>مدیر منابع انسانی گروه </a:t>
            </a:r>
            <a:r>
              <a:rPr lang="fa-IR" sz="2800" b="1" dirty="0" smtClean="0"/>
              <a:t>طرفه نگار</a:t>
            </a:r>
          </a:p>
          <a:p>
            <a:pPr algn="ctr" rtl="1"/>
            <a:r>
              <a:rPr lang="en-US" sz="2800" dirty="0" smtClean="0"/>
              <a:t>        join Telegram   </a:t>
            </a:r>
            <a:r>
              <a:rPr lang="en-US" sz="4800" b="1" dirty="0" smtClean="0"/>
              <a:t>@</a:t>
            </a:r>
            <a:r>
              <a:rPr lang="en-US" sz="4800" b="1" dirty="0" err="1" smtClean="0"/>
              <a:t>hrclinic</a:t>
            </a:r>
            <a:r>
              <a:rPr lang="en-US" sz="4800" b="1" dirty="0" smtClean="0"/>
              <a:t>     </a:t>
            </a:r>
            <a:r>
              <a:rPr lang="fa-IR" sz="3600" b="1" dirty="0"/>
              <a:t>09126861402</a:t>
            </a:r>
          </a:p>
          <a:p>
            <a:pPr algn="ctr" rtl="1"/>
            <a:endParaRPr lang="fa-IR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0785704"/>
      </p:ext>
    </p:extLst>
  </p:cSld>
  <p:clrMapOvr>
    <a:masterClrMapping/>
  </p:clrMapOvr>
  <p:transition advTm="10813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070828"/>
            <a:ext cx="10353762" cy="5080590"/>
          </a:xfrm>
        </p:spPr>
        <p:txBody>
          <a:bodyPr>
            <a:noAutofit/>
          </a:bodyPr>
          <a:lstStyle/>
          <a:p>
            <a:pPr algn="r" rtl="1"/>
            <a:r>
              <a:rPr lang="fa-IR" sz="3200" b="1" dirty="0" smtClean="0"/>
              <a:t>استعداد و مدیریت استعداد </a:t>
            </a:r>
          </a:p>
          <a:p>
            <a:pPr algn="r" rtl="1"/>
            <a:r>
              <a:rPr lang="fa-IR" sz="3200" b="1" dirty="0" smtClean="0"/>
              <a:t> سازمانهای آینده</a:t>
            </a:r>
          </a:p>
          <a:p>
            <a:pPr algn="r" rtl="1"/>
            <a:r>
              <a:rPr lang="fa-IR" sz="3200" b="1" dirty="0" smtClean="0"/>
              <a:t>استعداد از کجا می آید ؟</a:t>
            </a:r>
          </a:p>
          <a:p>
            <a:pPr algn="r" rtl="1"/>
            <a:r>
              <a:rPr lang="fa-IR" sz="3200" b="1" dirty="0" smtClean="0"/>
              <a:t>هوش و ابزارهای کشف آن           هوش8گانه گاردنر</a:t>
            </a:r>
          </a:p>
          <a:p>
            <a:pPr algn="r" rtl="1"/>
            <a:r>
              <a:rPr lang="fa-IR" sz="3200" b="1" dirty="0" smtClean="0"/>
              <a:t>شخصیت وابزارهای کشف آن          هالند – </a:t>
            </a:r>
            <a:r>
              <a:rPr lang="en-US" sz="3200" b="1" dirty="0" smtClean="0"/>
              <a:t>MBTI</a:t>
            </a:r>
            <a:r>
              <a:rPr lang="fa-IR" sz="3200" b="1" dirty="0" smtClean="0"/>
              <a:t>- </a:t>
            </a:r>
            <a:r>
              <a:rPr lang="en-US" sz="3200" b="1" dirty="0" smtClean="0"/>
              <a:t>DIS</a:t>
            </a:r>
            <a:r>
              <a:rPr lang="fa-IR" sz="3200" b="1" dirty="0" smtClean="0"/>
              <a:t>- </a:t>
            </a:r>
            <a:r>
              <a:rPr lang="en-US" sz="3200" b="1" dirty="0" smtClean="0"/>
              <a:t>PDA</a:t>
            </a:r>
            <a:r>
              <a:rPr lang="fa-IR" sz="3200" b="1" dirty="0" smtClean="0"/>
              <a:t> </a:t>
            </a:r>
          </a:p>
          <a:p>
            <a:pPr algn="r" rtl="1"/>
            <a:r>
              <a:rPr lang="fa-IR" sz="3200" b="1" dirty="0" smtClean="0"/>
              <a:t>مدیریت استعداد در کجای "کدام زیر سیستمها" منابع انسانی جای میگیرد ؟</a:t>
            </a:r>
          </a:p>
          <a:p>
            <a:pPr algn="r" rtl="1"/>
            <a:r>
              <a:rPr lang="fa-IR" sz="3200" b="1" dirty="0" smtClean="0"/>
              <a:t>استعدادیابی وظیفه کیست ؟</a:t>
            </a:r>
          </a:p>
          <a:p>
            <a:pPr marL="0" indent="0" algn="r" rtl="1">
              <a:buNone/>
            </a:pPr>
            <a:endParaRPr lang="en-US" sz="3200" b="1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6333761" y="3626544"/>
            <a:ext cx="796413" cy="14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6090676" y="4306796"/>
            <a:ext cx="796413" cy="14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58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942109"/>
            <a:ext cx="10353762" cy="4849091"/>
          </a:xfrm>
        </p:spPr>
        <p:txBody>
          <a:bodyPr>
            <a:noAutofit/>
          </a:bodyPr>
          <a:lstStyle/>
          <a:p>
            <a:pPr algn="ctr" rtl="1"/>
            <a:r>
              <a:rPr lang="fa-IR" sz="4000" dirty="0" smtClean="0"/>
              <a:t>مدل بلوغ قابلیتهای منابع انسانی</a:t>
            </a:r>
          </a:p>
          <a:p>
            <a:pPr algn="ctr" rtl="1"/>
            <a:r>
              <a:rPr lang="fa-IR" sz="4000" dirty="0" smtClean="0"/>
              <a:t>مدل شایستگی</a:t>
            </a:r>
          </a:p>
          <a:p>
            <a:pPr algn="ctr" rtl="1"/>
            <a:r>
              <a:rPr lang="fa-IR" sz="4000" dirty="0" smtClean="0"/>
              <a:t>استعدادیابی</a:t>
            </a:r>
          </a:p>
          <a:p>
            <a:pPr algn="ctr" rtl="1"/>
            <a:r>
              <a:rPr lang="fa-IR" sz="4000" dirty="0" smtClean="0"/>
              <a:t>استعدادشناسی</a:t>
            </a:r>
          </a:p>
          <a:p>
            <a:pPr algn="ctr" rtl="1"/>
            <a:r>
              <a:rPr lang="fa-IR" sz="4000" dirty="0" smtClean="0"/>
              <a:t>استعدادگماری</a:t>
            </a:r>
          </a:p>
          <a:p>
            <a:pPr algn="ctr" rtl="1"/>
            <a:r>
              <a:rPr lang="fa-IR" sz="4000" dirty="0" smtClean="0"/>
              <a:t>استعداد داری</a:t>
            </a:r>
          </a:p>
        </p:txBody>
      </p:sp>
    </p:spTree>
    <p:extLst>
      <p:ext uri="{BB962C8B-B14F-4D97-AF65-F5344CB8AC3E}">
        <p14:creationId xmlns:p14="http://schemas.microsoft.com/office/powerpoint/2010/main" val="318752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3686E-0DCF-4C04-9AE5-9FAFCF9DAEB0}" type="slidenum">
              <a:rPr lang="en-US" altLang="en-US" smtClean="0"/>
              <a:pPr/>
              <a:t>5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017" y="884093"/>
            <a:ext cx="5264727" cy="52006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5" y="884093"/>
            <a:ext cx="635750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05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 descr="0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587" y="1136293"/>
            <a:ext cx="5130404" cy="5355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3686E-0DCF-4C04-9AE5-9FAFCF9DAEB0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387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152861"/>
          </a:xfrm>
        </p:spPr>
        <p:txBody>
          <a:bodyPr/>
          <a:lstStyle/>
          <a:p>
            <a:pPr rtl="1"/>
            <a:r>
              <a:rPr lang="fa-IR" dirty="0" smtClean="0"/>
              <a:t>عرضه وتقاضای استعدادیابی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10877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marL="0" indent="0" algn="r" rtl="1">
              <a:buNone/>
            </a:pPr>
            <a:r>
              <a:rPr lang="fa-IR" dirty="0" smtClean="0"/>
              <a:t>                                                                                                                                                      </a:t>
            </a:r>
            <a:r>
              <a:rPr lang="fa-IR" sz="2600" b="1" dirty="0" smtClean="0">
                <a:solidFill>
                  <a:srgbClr val="FFC000"/>
                </a:solidFill>
              </a:rPr>
              <a:t>محدوده شکار</a:t>
            </a:r>
          </a:p>
          <a:p>
            <a:pPr algn="r" rtl="1"/>
            <a:r>
              <a:rPr lang="en-US" sz="2000" dirty="0" smtClean="0"/>
              <a:t>Apple</a:t>
            </a:r>
            <a:r>
              <a:rPr lang="fa-IR" sz="2000" dirty="0" smtClean="0"/>
              <a:t>                  شکار افراد مستعد بیرون سازمان</a:t>
            </a:r>
          </a:p>
          <a:p>
            <a:pPr algn="r" rtl="1"/>
            <a:r>
              <a:rPr lang="en-US" sz="2000" dirty="0" smtClean="0"/>
              <a:t>Google</a:t>
            </a:r>
            <a:r>
              <a:rPr lang="fa-IR" sz="2000" dirty="0" smtClean="0"/>
              <a:t>                20% وقت پرسنل صرف کار نمی شود                                                تقاضای استعداد</a:t>
            </a:r>
          </a:p>
          <a:p>
            <a:pPr algn="r" rtl="1"/>
            <a:endParaRPr lang="fa-IR" sz="2000" dirty="0"/>
          </a:p>
          <a:p>
            <a:pPr marL="0" indent="0" algn="r" rtl="1">
              <a:buNone/>
            </a:pPr>
            <a:r>
              <a:rPr lang="fa-IR" sz="2000" dirty="0" smtClean="0"/>
              <a:t>                                                                                   </a:t>
            </a:r>
            <a:endParaRPr lang="fa-IR" sz="2000" dirty="0"/>
          </a:p>
          <a:p>
            <a:pPr marL="0" indent="0" algn="r" rtl="1">
              <a:buNone/>
            </a:pPr>
            <a:r>
              <a:rPr lang="fa-IR" sz="2000" dirty="0" smtClean="0"/>
              <a:t>                                                                                                                        </a:t>
            </a:r>
            <a:r>
              <a:rPr lang="fa-IR" sz="2000" dirty="0"/>
              <a:t>عرضه استعداد</a:t>
            </a:r>
          </a:p>
          <a:p>
            <a:pPr marL="0" indent="0" algn="r" rtl="1">
              <a:buNone/>
            </a:pPr>
            <a:endParaRPr lang="fa-IR" sz="2000" dirty="0" smtClean="0"/>
          </a:p>
          <a:p>
            <a:pPr marL="0" indent="0" algn="r" rtl="1">
              <a:buNone/>
            </a:pPr>
            <a:endParaRPr lang="fa-IR" sz="2000" dirty="0"/>
          </a:p>
          <a:p>
            <a:pPr marL="0" indent="0" algn="r" rtl="1">
              <a:buNone/>
            </a:pPr>
            <a:endParaRPr lang="fa-IR" sz="2000" dirty="0" smtClean="0"/>
          </a:p>
          <a:p>
            <a:pPr marL="0" indent="0" algn="r" rtl="1">
              <a:buNone/>
            </a:pPr>
            <a:endParaRPr lang="fa-IR" sz="2000" dirty="0"/>
          </a:p>
          <a:p>
            <a:pPr marL="0" indent="0" algn="r" rtl="1">
              <a:buNone/>
            </a:pPr>
            <a:endParaRPr lang="fa-IR" sz="2000" dirty="0" smtClean="0"/>
          </a:p>
          <a:p>
            <a:pPr marL="0" indent="0" algn="r" rtl="1">
              <a:buNone/>
            </a:pPr>
            <a:r>
              <a:rPr lang="fa-IR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                                                                                                                                                      </a:t>
            </a:r>
            <a:r>
              <a:rPr lang="fa-IR" sz="2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محدوده دسترسی آسان</a:t>
            </a:r>
            <a:endParaRPr lang="en-US" sz="2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209367" y="5220929"/>
            <a:ext cx="37903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1209367" y="2551471"/>
            <a:ext cx="0" cy="2669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7" idx="0"/>
          </p:cNvCxnSpPr>
          <p:nvPr/>
        </p:nvCxnSpPr>
        <p:spPr>
          <a:xfrm flipV="1">
            <a:off x="1209367" y="3613354"/>
            <a:ext cx="3302321" cy="15591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2308122" y="2931135"/>
            <a:ext cx="1673943" cy="22897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9792929" y="2315747"/>
            <a:ext cx="604684" cy="14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9756058" y="2691780"/>
            <a:ext cx="604684" cy="14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2183085" y="5039213"/>
            <a:ext cx="14748" cy="5774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3569110" y="2384554"/>
            <a:ext cx="14747" cy="14341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Isosceles Triangle 5"/>
          <p:cNvSpPr/>
          <p:nvPr/>
        </p:nvSpPr>
        <p:spPr>
          <a:xfrm rot="9291696">
            <a:off x="1224434" y="4817416"/>
            <a:ext cx="1773353" cy="443594"/>
          </a:xfrm>
          <a:prstGeom prst="triangle">
            <a:avLst>
              <a:gd name="adj" fmla="val 46731"/>
            </a:avLst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7581570">
            <a:off x="3011254" y="3582202"/>
            <a:ext cx="1484684" cy="789742"/>
          </a:xfrm>
          <a:prstGeom prst="rt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431" y="3003635"/>
            <a:ext cx="4396126" cy="334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57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dirty="0"/>
              <a:t>تمایز استعدادیابی در صنایع مختلف</a:t>
            </a:r>
            <a:br>
              <a:rPr lang="fa-IR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468582"/>
            <a:ext cx="10353762" cy="4585854"/>
          </a:xfrm>
        </p:spPr>
        <p:txBody>
          <a:bodyPr/>
          <a:lstStyle/>
          <a:p>
            <a:pPr algn="r" rtl="1">
              <a:buFontTx/>
              <a:buChar char="-"/>
            </a:pPr>
            <a:r>
              <a:rPr lang="fa-IR" dirty="0" smtClean="0"/>
              <a:t>خودرو</a:t>
            </a:r>
          </a:p>
          <a:p>
            <a:pPr algn="r" rtl="1">
              <a:buFontTx/>
              <a:buChar char="-"/>
            </a:pPr>
            <a:r>
              <a:rPr lang="fa-IR" dirty="0" smtClean="0"/>
              <a:t>سینما</a:t>
            </a:r>
          </a:p>
          <a:p>
            <a:pPr algn="r" rtl="1">
              <a:buFontTx/>
              <a:buChar char="-"/>
            </a:pPr>
            <a:r>
              <a:rPr lang="fa-IR" dirty="0" smtClean="0"/>
              <a:t>خدمات</a:t>
            </a:r>
          </a:p>
          <a:p>
            <a:pPr algn="r" rtl="1">
              <a:buFontTx/>
              <a:buChar char="-"/>
            </a:pPr>
            <a:r>
              <a:rPr lang="en-US" dirty="0" smtClean="0"/>
              <a:t>IT</a:t>
            </a:r>
            <a:endParaRPr lang="fa-IR" dirty="0" smtClean="0"/>
          </a:p>
          <a:p>
            <a:pPr algn="r" rtl="1">
              <a:buFontTx/>
              <a:buChar char="-"/>
            </a:pPr>
            <a:r>
              <a:rPr lang="fa-IR" dirty="0" smtClean="0"/>
              <a:t>بازرگانی</a:t>
            </a:r>
          </a:p>
          <a:p>
            <a:pPr algn="r" rtl="1">
              <a:buFontTx/>
              <a:buChar char="-"/>
            </a:pPr>
            <a:r>
              <a:rPr lang="fa-IR" dirty="0" smtClean="0"/>
              <a:t>تولید</a:t>
            </a:r>
          </a:p>
          <a:p>
            <a:pPr algn="r" rtl="1">
              <a:buFontTx/>
              <a:buChar char="-"/>
            </a:pPr>
            <a:r>
              <a:rPr lang="fa-IR" dirty="0" smtClean="0"/>
              <a:t>ورزشی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833" y="3589142"/>
            <a:ext cx="2915082" cy="1847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287" y="3713017"/>
            <a:ext cx="2729778" cy="17430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287" y="1700212"/>
            <a:ext cx="2562225" cy="17811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065" y="1824036"/>
            <a:ext cx="2990850" cy="1657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86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64" y="383458"/>
            <a:ext cx="11313536" cy="5793505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4000" b="1" dirty="0" smtClean="0"/>
              <a:t>استعدادیابی نسل جوان در ایران </a:t>
            </a:r>
          </a:p>
          <a:p>
            <a:pPr algn="r" rtl="1"/>
            <a:r>
              <a:rPr lang="fa-IR" sz="2000" dirty="0" smtClean="0"/>
              <a:t>- مهاجرت</a:t>
            </a:r>
          </a:p>
          <a:p>
            <a:pPr algn="r" rtl="1"/>
            <a:r>
              <a:rPr lang="fa-IR" sz="2000" dirty="0" smtClean="0"/>
              <a:t>فرار مغزها</a:t>
            </a:r>
          </a:p>
          <a:p>
            <a:pPr algn="r" rtl="1"/>
            <a:r>
              <a:rPr lang="fa-IR" sz="2000" dirty="0" smtClean="0"/>
              <a:t>شکار استعدادها</a:t>
            </a:r>
          </a:p>
          <a:p>
            <a:pPr algn="r" rtl="1"/>
            <a:r>
              <a:rPr lang="fa-IR" sz="2000" dirty="0" smtClean="0"/>
              <a:t>پرورش استعدادها</a:t>
            </a:r>
          </a:p>
          <a:p>
            <a:pPr algn="r" rtl="1"/>
            <a:r>
              <a:rPr lang="fa-IR" sz="2000" dirty="0" smtClean="0"/>
              <a:t>کشف استعدادهای داخلی</a:t>
            </a:r>
          </a:p>
          <a:p>
            <a:pPr algn="r" rtl="1"/>
            <a:r>
              <a:rPr lang="fa-IR" sz="2000" dirty="0" smtClean="0"/>
              <a:t>محدودیت های پرداخت دستمزد</a:t>
            </a:r>
          </a:p>
          <a:p>
            <a:pPr algn="r" rtl="1"/>
            <a:r>
              <a:rPr lang="fa-IR" sz="2000" dirty="0" smtClean="0"/>
              <a:t>محدودیت های فرهنگی</a:t>
            </a:r>
          </a:p>
          <a:p>
            <a:pPr algn="r" rtl="1"/>
            <a:r>
              <a:rPr lang="fa-IR" sz="2000" dirty="0" smtClean="0"/>
              <a:t>انگیزش</a:t>
            </a:r>
          </a:p>
          <a:p>
            <a:pPr algn="r" rtl="1"/>
            <a:r>
              <a:rPr lang="fa-IR" sz="2000" dirty="0" smtClean="0"/>
              <a:t>مسائل روانی اجتماع</a:t>
            </a:r>
          </a:p>
          <a:p>
            <a:pPr algn="r" rtl="1"/>
            <a:endParaRPr lang="fa-IR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683E-1B8E-44EC-923F-0C10F577A1DF}" type="slidenum">
              <a:rPr lang="en-US" smtClean="0"/>
              <a:t>9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100" y="2105891"/>
            <a:ext cx="2847975" cy="27847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011" y="1901973"/>
            <a:ext cx="2762250" cy="17206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011" y="3622610"/>
            <a:ext cx="2762250" cy="16573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82" y="3379868"/>
            <a:ext cx="2533650" cy="18002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82" y="1801090"/>
            <a:ext cx="2515682" cy="1616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5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2.1|2|1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7385</TotalTime>
  <Words>782</Words>
  <Application>Microsoft Office PowerPoint</Application>
  <PresentationFormat>Widescreen</PresentationFormat>
  <Paragraphs>178</Paragraphs>
  <Slides>26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B Nazanin</vt:lpstr>
      <vt:lpstr>Bookman Old Style</vt:lpstr>
      <vt:lpstr>Calibri</vt:lpstr>
      <vt:lpstr>Rockwell</vt:lpstr>
      <vt:lpstr>Times New Roman</vt:lpstr>
      <vt:lpstr>Wingdings</vt:lpstr>
      <vt:lpstr>Damask</vt:lpstr>
      <vt:lpstr>Clip</vt:lpstr>
      <vt:lpstr>نحوه صحیح استعدادیابی نسل جوان جهت جذب در سازمانهای آینده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عرضه وتقاضای استعدادیابی </vt:lpstr>
      <vt:lpstr>تمایز استعدادیابی در صنایع مختلف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دیدگاه شما نسبت به کشف استعدادهای برتر چیست ؟ </vt:lpstr>
      <vt:lpstr>کسب و کارهای نوپا،شرکتهای بزرگ، چگونه قادر به جذب استعدادهای برتر میشوند ؟</vt:lpstr>
      <vt:lpstr>شایستگی های اصلی وفرعی مدیران جوان در آینده "مدل منتخب"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HRM</dc:creator>
  <cp:lastModifiedBy>TAMAP</cp:lastModifiedBy>
  <cp:revision>408</cp:revision>
  <dcterms:created xsi:type="dcterms:W3CDTF">2014-12-02T11:38:12Z</dcterms:created>
  <dcterms:modified xsi:type="dcterms:W3CDTF">2018-02-25T11:46:50Z</dcterms:modified>
</cp:coreProperties>
</file>