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>
  <p:sldMasterIdLst>
    <p:sldMasterId id="2147483684" r:id="rId1"/>
  </p:sldMasterIdLst>
  <p:handoutMasterIdLst>
    <p:handoutMasterId r:id="rId16"/>
  </p:handout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59" r:id="rId10"/>
    <p:sldId id="268" r:id="rId11"/>
    <p:sldId id="270" r:id="rId12"/>
    <p:sldId id="269" r:id="rId13"/>
    <p:sldId id="267" r:id="rId14"/>
    <p:sldId id="260" r:id="rId15"/>
  </p:sldIdLst>
  <p:sldSz cx="9906000" cy="6858000" type="A4"/>
  <p:notesSz cx="6858000" cy="9144000"/>
  <p:embeddedFontLst>
    <p:embeddedFont>
      <p:font typeface="B Zar" panose="00000400000000000000" pitchFamily="2" charset="-78"/>
      <p:regular r:id="rId17"/>
      <p:bold r:id="rId18"/>
    </p:embeddedFont>
    <p:embeddedFont>
      <p:font typeface="B Titr" panose="00000700000000000000" pitchFamily="2" charset="-78"/>
      <p:bold r:id="rId19"/>
    </p:embeddedFont>
    <p:embeddedFont>
      <p:font typeface="B Nazanin" panose="00000400000000000000" pitchFamily="2" charset="-78"/>
      <p:regular r:id="rId20"/>
      <p:bold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1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D1C128-5811-47CA-9006-6DBD4D3B44A2}" type="doc">
      <dgm:prSet loTypeId="urn:microsoft.com/office/officeart/2005/8/layout/rings+Icon" loCatId="officeonline" qsTypeId="urn:microsoft.com/office/officeart/2005/8/quickstyle/simple1" qsCatId="simple" csTypeId="urn:microsoft.com/office/officeart/2005/8/colors/accent1_2" csCatId="accent1" phldr="1"/>
      <dgm:spPr/>
    </dgm:pt>
    <dgm:pt modelId="{CEC63B05-4F0A-4CCF-85F0-10D9B1D22487}">
      <dgm:prSet phldrT="[Text]"/>
      <dgm:spPr>
        <a:solidFill>
          <a:srgbClr val="00B050">
            <a:alpha val="50000"/>
          </a:srgbClr>
        </a:solidFill>
        <a:ln>
          <a:solidFill>
            <a:srgbClr val="00B050"/>
          </a:solidFill>
        </a:ln>
      </dgm:spPr>
      <dgm:t>
        <a:bodyPr/>
        <a:lstStyle/>
        <a:p>
          <a:pPr rtl="1"/>
          <a:endParaRPr lang="fa-IR" dirty="0"/>
        </a:p>
      </dgm:t>
    </dgm:pt>
    <dgm:pt modelId="{C579ACFC-F4DF-48F0-B534-2E98B778D043}" type="parTrans" cxnId="{9ABEDFB0-8A84-4FA8-87C8-9FB8FA87E8D6}">
      <dgm:prSet/>
      <dgm:spPr/>
      <dgm:t>
        <a:bodyPr/>
        <a:lstStyle/>
        <a:p>
          <a:pPr rtl="1"/>
          <a:endParaRPr lang="fa-IR"/>
        </a:p>
      </dgm:t>
    </dgm:pt>
    <dgm:pt modelId="{54511A54-6CCE-4EE6-880B-39D5509C3AFA}" type="sibTrans" cxnId="{9ABEDFB0-8A84-4FA8-87C8-9FB8FA87E8D6}">
      <dgm:prSet/>
      <dgm:spPr/>
      <dgm:t>
        <a:bodyPr/>
        <a:lstStyle/>
        <a:p>
          <a:pPr rtl="1"/>
          <a:endParaRPr lang="fa-IR"/>
        </a:p>
      </dgm:t>
    </dgm:pt>
    <dgm:pt modelId="{AB2E33CE-545A-4890-967F-3A4BD4714B0B}">
      <dgm:prSet phldrT="[Text]"/>
      <dgm:spPr>
        <a:solidFill>
          <a:srgbClr val="00B0F0">
            <a:alpha val="50000"/>
          </a:srgbClr>
        </a:solidFill>
        <a:ln>
          <a:solidFill>
            <a:srgbClr val="00B0F0"/>
          </a:solidFill>
        </a:ln>
      </dgm:spPr>
      <dgm:t>
        <a:bodyPr/>
        <a:lstStyle/>
        <a:p>
          <a:pPr rtl="1"/>
          <a:endParaRPr lang="fa-IR" dirty="0" smtClean="0"/>
        </a:p>
      </dgm:t>
    </dgm:pt>
    <dgm:pt modelId="{FDA1E7AF-D9C8-4485-A028-9B324D7F5CE7}" type="parTrans" cxnId="{D9C35268-FFB0-4D36-AB40-94FCCEFD6EAD}">
      <dgm:prSet/>
      <dgm:spPr/>
      <dgm:t>
        <a:bodyPr/>
        <a:lstStyle/>
        <a:p>
          <a:pPr rtl="1"/>
          <a:endParaRPr lang="fa-IR"/>
        </a:p>
      </dgm:t>
    </dgm:pt>
    <dgm:pt modelId="{22831B69-F1BD-42BC-A4AE-F70A4AE6F438}" type="sibTrans" cxnId="{D9C35268-FFB0-4D36-AB40-94FCCEFD6EAD}">
      <dgm:prSet/>
      <dgm:spPr/>
      <dgm:t>
        <a:bodyPr/>
        <a:lstStyle/>
        <a:p>
          <a:pPr rtl="1"/>
          <a:endParaRPr lang="fa-IR"/>
        </a:p>
      </dgm:t>
    </dgm:pt>
    <dgm:pt modelId="{4C38C20B-AEB2-4BD8-98FD-8E4632A7D63A}" type="pres">
      <dgm:prSet presAssocID="{3CD1C128-5811-47CA-9006-6DBD4D3B44A2}" presName="Name0" presStyleCnt="0">
        <dgm:presLayoutVars>
          <dgm:chMax val="7"/>
          <dgm:dir/>
          <dgm:resizeHandles val="exact"/>
        </dgm:presLayoutVars>
      </dgm:prSet>
      <dgm:spPr/>
    </dgm:pt>
    <dgm:pt modelId="{7D6CC6CB-46B4-4E7D-9A4B-F2F7DDB99DE5}" type="pres">
      <dgm:prSet presAssocID="{3CD1C128-5811-47CA-9006-6DBD4D3B44A2}" presName="ellipse1" presStyleLbl="vennNode1" presStyleIdx="0" presStyleCnt="2" custScaleX="145508" custScaleY="142993" custLinFactNeighborX="17609" custLinFactNeighborY="4209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8577F80-2681-4C69-85DD-ACA7ADB00DEA}" type="pres">
      <dgm:prSet presAssocID="{3CD1C128-5811-47CA-9006-6DBD4D3B44A2}" presName="ellipse2" presStyleLbl="vennNode1" presStyleIdx="1" presStyleCnt="2" custScaleX="145508" custScaleY="142993" custLinFactNeighborX="6431" custLinFactNeighborY="-2417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AA09099B-A25C-443F-98B7-D490F76CB650}" type="presOf" srcId="{AB2E33CE-545A-4890-967F-3A4BD4714B0B}" destId="{18577F80-2681-4C69-85DD-ACA7ADB00DEA}" srcOrd="0" destOrd="0" presId="urn:microsoft.com/office/officeart/2005/8/layout/rings+Icon"/>
    <dgm:cxn modelId="{DA7A6AEC-C716-485C-8856-ABCEC38D0F15}" type="presOf" srcId="{CEC63B05-4F0A-4CCF-85F0-10D9B1D22487}" destId="{7D6CC6CB-46B4-4E7D-9A4B-F2F7DDB99DE5}" srcOrd="0" destOrd="0" presId="urn:microsoft.com/office/officeart/2005/8/layout/rings+Icon"/>
    <dgm:cxn modelId="{9AE76829-575A-414C-A1D2-C640F3137C71}" type="presOf" srcId="{3CD1C128-5811-47CA-9006-6DBD4D3B44A2}" destId="{4C38C20B-AEB2-4BD8-98FD-8E4632A7D63A}" srcOrd="0" destOrd="0" presId="urn:microsoft.com/office/officeart/2005/8/layout/rings+Icon"/>
    <dgm:cxn modelId="{D9C35268-FFB0-4D36-AB40-94FCCEFD6EAD}" srcId="{3CD1C128-5811-47CA-9006-6DBD4D3B44A2}" destId="{AB2E33CE-545A-4890-967F-3A4BD4714B0B}" srcOrd="1" destOrd="0" parTransId="{FDA1E7AF-D9C8-4485-A028-9B324D7F5CE7}" sibTransId="{22831B69-F1BD-42BC-A4AE-F70A4AE6F438}"/>
    <dgm:cxn modelId="{9ABEDFB0-8A84-4FA8-87C8-9FB8FA87E8D6}" srcId="{3CD1C128-5811-47CA-9006-6DBD4D3B44A2}" destId="{CEC63B05-4F0A-4CCF-85F0-10D9B1D22487}" srcOrd="0" destOrd="0" parTransId="{C579ACFC-F4DF-48F0-B534-2E98B778D043}" sibTransId="{54511A54-6CCE-4EE6-880B-39D5509C3AFA}"/>
    <dgm:cxn modelId="{7A5D3911-B93B-4EE0-ACEE-4D894C868B7D}" type="presParOf" srcId="{4C38C20B-AEB2-4BD8-98FD-8E4632A7D63A}" destId="{7D6CC6CB-46B4-4E7D-9A4B-F2F7DDB99DE5}" srcOrd="0" destOrd="0" presId="urn:microsoft.com/office/officeart/2005/8/layout/rings+Icon"/>
    <dgm:cxn modelId="{A95A8402-35A9-4E5C-BE43-DF0E4E81F868}" type="presParOf" srcId="{4C38C20B-AEB2-4BD8-98FD-8E4632A7D63A}" destId="{18577F80-2681-4C69-85DD-ACA7ADB00DEA}" srcOrd="1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6CC6CB-46B4-4E7D-9A4B-F2F7DDB99DE5}">
      <dsp:nvSpPr>
        <dsp:cNvPr id="0" name=""/>
        <dsp:cNvSpPr/>
      </dsp:nvSpPr>
      <dsp:spPr>
        <a:xfrm>
          <a:off x="1840402" y="669521"/>
          <a:ext cx="4729634" cy="4648213"/>
        </a:xfrm>
        <a:prstGeom prst="ellipse">
          <a:avLst/>
        </a:prstGeom>
        <a:solidFill>
          <a:srgbClr val="00B050">
            <a:alpha val="50000"/>
          </a:srgbClr>
        </a:solidFill>
        <a:ln w="127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6500" kern="1200" dirty="0"/>
        </a:p>
      </dsp:txBody>
      <dsp:txXfrm>
        <a:off x="2533041" y="1350236"/>
        <a:ext cx="3344356" cy="3286783"/>
      </dsp:txXfrm>
    </dsp:sp>
    <dsp:sp modelId="{18577F80-2681-4C69-85DD-ACA7ADB00DEA}">
      <dsp:nvSpPr>
        <dsp:cNvPr id="0" name=""/>
        <dsp:cNvSpPr/>
      </dsp:nvSpPr>
      <dsp:spPr>
        <a:xfrm>
          <a:off x="3150041" y="683319"/>
          <a:ext cx="4729634" cy="4648213"/>
        </a:xfrm>
        <a:prstGeom prst="ellipse">
          <a:avLst/>
        </a:prstGeom>
        <a:solidFill>
          <a:srgbClr val="00B0F0">
            <a:alpha val="50000"/>
          </a:srgbClr>
        </a:solidFill>
        <a:ln w="12700" cap="flat" cmpd="sng" algn="ctr">
          <a:solidFill>
            <a:srgbClr val="00B0F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6500" kern="1200" dirty="0" smtClean="0"/>
        </a:p>
      </dsp:txBody>
      <dsp:txXfrm>
        <a:off x="3842680" y="1364034"/>
        <a:ext cx="3344356" cy="32867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0EAC4DF-43D6-4727-A55F-73070603CE7B}" type="datetimeFigureOut">
              <a:rPr lang="fa-IR" smtClean="0"/>
              <a:t>1439/06/09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597781F-BBCF-4903-8F69-B78C3E91338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28447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85E2-70D3-4F65-B2F6-229DF21D6031}" type="datetimeFigureOut">
              <a:rPr lang="fa-IR" smtClean="0"/>
              <a:t>1439/06/09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A5F7-AB3A-49BB-97B5-1BC3ECBAD7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99962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85E2-70D3-4F65-B2F6-229DF21D6031}" type="datetimeFigureOut">
              <a:rPr lang="fa-IR" smtClean="0"/>
              <a:t>1439/06/09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A5F7-AB3A-49BB-97B5-1BC3ECBAD7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19439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85E2-70D3-4F65-B2F6-229DF21D6031}" type="datetimeFigureOut">
              <a:rPr lang="fa-IR" smtClean="0"/>
              <a:t>1439/06/09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A5F7-AB3A-49BB-97B5-1BC3ECBAD7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45745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85E2-70D3-4F65-B2F6-229DF21D6031}" type="datetimeFigureOut">
              <a:rPr lang="fa-IR" smtClean="0"/>
              <a:t>1439/06/09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A5F7-AB3A-49BB-97B5-1BC3ECBAD7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83915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85E2-70D3-4F65-B2F6-229DF21D6031}" type="datetimeFigureOut">
              <a:rPr lang="fa-IR" smtClean="0"/>
              <a:t>1439/06/09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A5F7-AB3A-49BB-97B5-1BC3ECBAD7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96895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85E2-70D3-4F65-B2F6-229DF21D6031}" type="datetimeFigureOut">
              <a:rPr lang="fa-IR" smtClean="0"/>
              <a:t>1439/06/09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A5F7-AB3A-49BB-97B5-1BC3ECBAD7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70575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85E2-70D3-4F65-B2F6-229DF21D6031}" type="datetimeFigureOut">
              <a:rPr lang="fa-IR" smtClean="0"/>
              <a:t>1439/06/09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A5F7-AB3A-49BB-97B5-1BC3ECBAD7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40845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85E2-70D3-4F65-B2F6-229DF21D6031}" type="datetimeFigureOut">
              <a:rPr lang="fa-IR" smtClean="0"/>
              <a:t>1439/06/09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A5F7-AB3A-49BB-97B5-1BC3ECBAD7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19424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85E2-70D3-4F65-B2F6-229DF21D6031}" type="datetimeFigureOut">
              <a:rPr lang="fa-IR" smtClean="0"/>
              <a:t>1439/06/09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A5F7-AB3A-49BB-97B5-1BC3ECBAD7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82148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85E2-70D3-4F65-B2F6-229DF21D6031}" type="datetimeFigureOut">
              <a:rPr lang="fa-IR" smtClean="0"/>
              <a:t>1439/06/09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A5F7-AB3A-49BB-97B5-1BC3ECBAD7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03246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85E2-70D3-4F65-B2F6-229DF21D6031}" type="datetimeFigureOut">
              <a:rPr lang="fa-IR" smtClean="0"/>
              <a:t>1439/06/09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A5F7-AB3A-49BB-97B5-1BC3ECBAD7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9289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685E2-70D3-4F65-B2F6-229DF21D6031}" type="datetimeFigureOut">
              <a:rPr lang="fa-IR" smtClean="0"/>
              <a:t>1439/06/09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8A5F7-AB3A-49BB-97B5-1BC3ECBAD7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67543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3.png"/><Relationship Id="rId7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microsoft.com/office/2007/relationships/diagramDrawing" Target="../diagrams/drawing1.xml"/><Relationship Id="rId5" Type="http://schemas.openxmlformats.org/officeDocument/2006/relationships/image" Target="../media/image5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141" y="1629159"/>
            <a:ext cx="6129540" cy="359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83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990599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5" y="111209"/>
            <a:ext cx="334452" cy="36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3669" y="182927"/>
            <a:ext cx="44937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>
                <a:solidFill>
                  <a:srgbClr val="002060"/>
                </a:solidFill>
                <a:cs typeface="B Nazanin" panose="00000400000000000000" pitchFamily="2" charset="-78"/>
              </a:rPr>
              <a:t>مدیریت راهبردی منابع انسانی در سازمانهای دولتی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90527" y="512588"/>
            <a:ext cx="912495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3" y="182927"/>
            <a:ext cx="376239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10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0527" y="1894604"/>
            <a:ext cx="9124951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  <a:buClr>
                <a:srgbClr val="FF0000"/>
              </a:buClr>
            </a:pPr>
            <a:r>
              <a:rPr lang="fa-IR" sz="3600" b="1" dirty="0">
                <a:cs typeface="B Nazanin" panose="00000400000000000000" pitchFamily="2" charset="-78"/>
              </a:rPr>
              <a:t>خلاصه اینکه انسان پدیده پیچیده است و شناخت ویژگی‌های شخصیتی و رفتاری او بسیار دشوار است </a:t>
            </a:r>
            <a:r>
              <a:rPr lang="fa-IR" sz="3600" b="1" dirty="0" smtClean="0">
                <a:cs typeface="B Nazanin" panose="00000400000000000000" pitchFamily="2" charset="-78"/>
              </a:rPr>
              <a:t>«به گفته بعضی </a:t>
            </a:r>
            <a:r>
              <a:rPr lang="fa-IR" sz="3600" b="1" dirty="0">
                <a:cs typeface="B Nazanin" panose="00000400000000000000" pitchFamily="2" charset="-78"/>
              </a:rPr>
              <a:t>از بزرگان </a:t>
            </a:r>
            <a:r>
              <a:rPr lang="fa-IR" sz="3600" b="1" dirty="0" smtClean="0">
                <a:cs typeface="B Nazanin" panose="00000400000000000000" pitchFamily="2" charset="-78"/>
              </a:rPr>
              <a:t>اکثراً، راهنمای </a:t>
            </a:r>
            <a:r>
              <a:rPr lang="fa-IR" sz="3600" b="1" dirty="0">
                <a:cs typeface="B Nazanin" panose="00000400000000000000" pitchFamily="2" charset="-78"/>
              </a:rPr>
              <a:t>سمت راست را </a:t>
            </a:r>
            <a:r>
              <a:rPr lang="fa-IR" sz="3600" b="1" dirty="0" smtClean="0">
                <a:cs typeface="B Nazanin" panose="00000400000000000000" pitchFamily="2" charset="-78"/>
              </a:rPr>
              <a:t>می‌زنند </a:t>
            </a:r>
            <a:r>
              <a:rPr lang="fa-IR" sz="3600" b="1" dirty="0">
                <a:cs typeface="B Nazanin" panose="00000400000000000000" pitchFamily="2" charset="-78"/>
              </a:rPr>
              <a:t>ولی سمت چپ حرکت می کنند»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5339" y="6217936"/>
            <a:ext cx="9191088" cy="459551"/>
            <a:chOff x="305338" y="6217929"/>
            <a:chExt cx="9191088" cy="45955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347933" y="1120496"/>
            <a:ext cx="921013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>
                <a:solidFill>
                  <a:srgbClr val="FF0000"/>
                </a:solidFill>
                <a:cs typeface="B Titr" panose="00000700000000000000" pitchFamily="2" charset="-78"/>
              </a:rPr>
              <a:t>خلاصه بحث و جمع بندی</a:t>
            </a:r>
          </a:p>
        </p:txBody>
      </p:sp>
    </p:spTree>
    <p:extLst>
      <p:ext uri="{BB962C8B-B14F-4D97-AF65-F5344CB8AC3E}">
        <p14:creationId xmlns:p14="http://schemas.microsoft.com/office/powerpoint/2010/main" val="385290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990599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5" y="111209"/>
            <a:ext cx="334452" cy="36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3669" y="182927"/>
            <a:ext cx="44937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>
                <a:solidFill>
                  <a:srgbClr val="002060"/>
                </a:solidFill>
                <a:cs typeface="B Nazanin" panose="00000400000000000000" pitchFamily="2" charset="-78"/>
              </a:rPr>
              <a:t>مدیریت راهبردی منابع انسانی در سازمانهای دولتی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90527" y="512588"/>
            <a:ext cx="912495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3" y="182927"/>
            <a:ext cx="376239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11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5339" y="6217936"/>
            <a:ext cx="9191088" cy="459551"/>
            <a:chOff x="305338" y="6217929"/>
            <a:chExt cx="9191088" cy="45955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220152" y="1025177"/>
            <a:ext cx="921013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قسمت دوم</a:t>
            </a:r>
            <a:endParaRPr lang="fa-IR" sz="36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143" y="2281189"/>
            <a:ext cx="5560967" cy="38179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0152" y="1851769"/>
            <a:ext cx="912495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>
                <a:cs typeface="B Titr" panose="00000700000000000000" pitchFamily="2" charset="-78"/>
              </a:rPr>
              <a:t>ارزیابی بلوغ فرآیند جذب، تامین و تعدیل منابع انسانی</a:t>
            </a:r>
          </a:p>
        </p:txBody>
      </p:sp>
    </p:spTree>
    <p:extLst>
      <p:ext uri="{BB962C8B-B14F-4D97-AF65-F5344CB8AC3E}">
        <p14:creationId xmlns:p14="http://schemas.microsoft.com/office/powerpoint/2010/main" val="393909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990599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5" y="111209"/>
            <a:ext cx="334452" cy="36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3669" y="182927"/>
            <a:ext cx="44937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>
                <a:solidFill>
                  <a:srgbClr val="002060"/>
                </a:solidFill>
                <a:cs typeface="B Nazanin" panose="00000400000000000000" pitchFamily="2" charset="-78"/>
              </a:rPr>
              <a:t>مدیریت راهبردی منابع انسانی در سازمانهای دولتی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90527" y="512588"/>
            <a:ext cx="912495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3" y="182927"/>
            <a:ext cx="376239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12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5339" y="2607379"/>
            <a:ext cx="9124951" cy="24314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  <a:buClr>
                <a:srgbClr val="FF0000"/>
              </a:buClr>
            </a:pPr>
            <a:r>
              <a:rPr lang="fa-IR" sz="3600" b="1" dirty="0" smtClean="0">
                <a:cs typeface="B Nazanin" panose="00000400000000000000" pitchFamily="2" charset="-78"/>
              </a:rPr>
              <a:t>در مدل سیستمی مذکور روشی جهت اندازه گیری بلوغ فرآیندها تعریف شده</a:t>
            </a:r>
            <a:r>
              <a:rPr lang="fa-IR" sz="3200" b="1" dirty="0">
                <a:cs typeface="B Nazanin" panose="00000400000000000000" pitchFamily="2" charset="-78"/>
              </a:rPr>
              <a:t> </a:t>
            </a:r>
            <a:r>
              <a:rPr lang="fa-IR" sz="3200" b="1" dirty="0" smtClean="0">
                <a:cs typeface="B Nazanin" panose="00000400000000000000" pitchFamily="2" charset="-78"/>
              </a:rPr>
              <a:t>تا در مسیر رسیدن به سطوح بلوغ بالاتر روند این مراحل (پروفایل بلوغ) شفاف گردد.</a:t>
            </a:r>
            <a:endParaRPr lang="fa-IR" sz="3600" b="1" dirty="0" smtClean="0">
              <a:cs typeface="B Nazanin" panose="00000400000000000000" pitchFamily="2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5339" y="6217936"/>
            <a:ext cx="9191088" cy="459551"/>
            <a:chOff x="305338" y="6217929"/>
            <a:chExt cx="9191088" cy="45955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220152" y="1496324"/>
            <a:ext cx="921013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ارزیابی بلوغ فرآیند جذب، تامین و تعدیل منابع انسانی</a:t>
            </a:r>
            <a:endParaRPr lang="fa-IR" sz="36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43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990599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5" y="111209"/>
            <a:ext cx="334452" cy="36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3669" y="182927"/>
            <a:ext cx="44937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>
                <a:solidFill>
                  <a:srgbClr val="002060"/>
                </a:solidFill>
                <a:cs typeface="B Nazanin" panose="00000400000000000000" pitchFamily="2" charset="-78"/>
              </a:rPr>
              <a:t>مدیریت راهبردی منابع انسانی در سازمانهای دولتی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90527" y="512588"/>
            <a:ext cx="912495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3" y="182927"/>
            <a:ext cx="376239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13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5339" y="6217936"/>
            <a:ext cx="9191088" cy="459551"/>
            <a:chOff x="305338" y="6217929"/>
            <a:chExt cx="9191088" cy="45955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347933" y="770091"/>
            <a:ext cx="921013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ارزیابی سطح بلوغ مدیریت منابع انسانی</a:t>
            </a:r>
            <a:endParaRPr lang="fa-IR" sz="36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4" t="12959" r="9590" b="13990"/>
          <a:stretch/>
        </p:blipFill>
        <p:spPr>
          <a:xfrm>
            <a:off x="130838" y="1409335"/>
            <a:ext cx="6400800" cy="462808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014779" y="2079871"/>
            <a:ext cx="3602962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Nazanin" panose="00000400000000000000" pitchFamily="2" charset="-78"/>
              </a:rPr>
              <a:t>در این رویکرد هر فرآیند شامل 10 سطح بلوغ بوده که از موارد ابتدایی در قدم اول تا سطح کلاس جهانی در قدم دهم به اوج بلوغ خود خواهد رسید.</a:t>
            </a:r>
            <a:endParaRPr lang="fa-IR" sz="2000" dirty="0">
              <a:cs typeface="B Nazanin" panose="00000400000000000000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44615" y="4245751"/>
            <a:ext cx="3602962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Nazanin" panose="00000400000000000000" pitchFamily="2" charset="-78"/>
              </a:rPr>
              <a:t>شرکت‌ها می‌توانند با ارزیابی موقعیت خود براساس سطح بلوغ، نقشه راهی در راستای رسیدن به بهترین حالت در مسیر کلاس جهانی شناسایی و عملیاتی نمایند.</a:t>
            </a:r>
            <a:endParaRPr lang="fa-IR" sz="20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0987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990599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5" y="111209"/>
            <a:ext cx="334452" cy="36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3669" y="182927"/>
            <a:ext cx="44937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>
                <a:solidFill>
                  <a:srgbClr val="002060"/>
                </a:solidFill>
                <a:cs typeface="B Nazanin" panose="00000400000000000000" pitchFamily="2" charset="-78"/>
              </a:rPr>
              <a:t>مدیریت راهبردی منابع انسانی در سازمانهای دولتی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90527" y="512588"/>
            <a:ext cx="912495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3" y="182927"/>
            <a:ext cx="376239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14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5339" y="6217936"/>
            <a:ext cx="9191088" cy="459551"/>
            <a:chOff x="305338" y="6217929"/>
            <a:chExt cx="9191088" cy="45955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144739" y="3514148"/>
            <a:ext cx="7436223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6600" dirty="0">
                <a:solidFill>
                  <a:srgbClr val="FF0000"/>
                </a:solidFill>
                <a:cs typeface="B Titr" panose="00000700000000000000" pitchFamily="2" charset="-78"/>
              </a:rPr>
              <a:t>از توجه شما سپاسگزاریم</a:t>
            </a:r>
            <a:endParaRPr lang="fa-IR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948" y="1049817"/>
            <a:ext cx="3044107" cy="222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29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990599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5" y="111209"/>
            <a:ext cx="334452" cy="36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3669" y="182927"/>
            <a:ext cx="44937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>
                <a:solidFill>
                  <a:srgbClr val="002060"/>
                </a:solidFill>
                <a:cs typeface="B Nazanin" panose="00000400000000000000" pitchFamily="2" charset="-78"/>
              </a:rPr>
              <a:t>مدیریت راهبردی منابع انسانی در سازمانهای دولتی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90527" y="512588"/>
            <a:ext cx="912495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3" y="182927"/>
            <a:ext cx="376239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2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1419" y="2343103"/>
            <a:ext cx="8564499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6000" dirty="0">
                <a:cs typeface="B Titr" panose="00000700000000000000" pitchFamily="2" charset="-78"/>
              </a:rPr>
              <a:t>بررسی نظام تامین و تعدیل منابع انسانی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09120" y="5347040"/>
            <a:ext cx="4120081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dirty="0">
                <a:cs typeface="B Nazanin" panose="00000400000000000000" pitchFamily="2" charset="-78"/>
              </a:rPr>
              <a:t>ارائه </a:t>
            </a:r>
            <a:r>
              <a:rPr lang="fa-IR" sz="2400" dirty="0" smtClean="0">
                <a:cs typeface="B Nazanin" panose="00000400000000000000" pitchFamily="2" charset="-78"/>
              </a:rPr>
              <a:t>کنندگان: </a:t>
            </a:r>
            <a:r>
              <a:rPr lang="fa-IR" sz="2400" dirty="0">
                <a:cs typeface="B Nazanin" panose="00000400000000000000" pitchFamily="2" charset="-78"/>
              </a:rPr>
              <a:t>دکتر </a:t>
            </a:r>
            <a:r>
              <a:rPr lang="fa-IR" sz="2400" dirty="0" smtClean="0">
                <a:cs typeface="B Nazanin" panose="00000400000000000000" pitchFamily="2" charset="-78"/>
              </a:rPr>
              <a:t>میرسپاسی</a:t>
            </a:r>
          </a:p>
          <a:p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                دکتر خدمتگزار</a:t>
            </a:r>
            <a:endParaRPr lang="fa-IR" sz="2400" dirty="0">
              <a:cs typeface="B Nazanin" panose="00000400000000000000" pitchFamily="2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5339" y="6217936"/>
            <a:ext cx="9191088" cy="459551"/>
            <a:chOff x="305338" y="6217929"/>
            <a:chExt cx="9191088" cy="45955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220152" y="1025177"/>
            <a:ext cx="921013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قسمت اول</a:t>
            </a:r>
            <a:endParaRPr lang="fa-IR" sz="36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254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990599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5" y="111209"/>
            <a:ext cx="334452" cy="36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3669" y="182927"/>
            <a:ext cx="44937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>
                <a:solidFill>
                  <a:srgbClr val="002060"/>
                </a:solidFill>
                <a:cs typeface="B Nazanin" panose="00000400000000000000" pitchFamily="2" charset="-78"/>
              </a:rPr>
              <a:t>مدیریت راهبردی منابع انسانی در سازمانهای دولتی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90527" y="512588"/>
            <a:ext cx="912495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3" y="182927"/>
            <a:ext cx="376239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3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5793" y="2331876"/>
            <a:ext cx="8564499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857229" indent="-857229">
              <a:buFont typeface="Arial" panose="020B0604020202020204" pitchFamily="34" charset="0"/>
              <a:buChar char="•"/>
            </a:pPr>
            <a:r>
              <a:rPr lang="fa-IR" sz="6000" b="1" dirty="0">
                <a:cs typeface="B Nazanin" panose="00000400000000000000" pitchFamily="2" charset="-78"/>
              </a:rPr>
              <a:t>توسعه</a:t>
            </a:r>
          </a:p>
          <a:p>
            <a:pPr marL="857229" indent="-857229">
              <a:buFont typeface="Arial" panose="020B0604020202020204" pitchFamily="34" charset="0"/>
              <a:buChar char="•"/>
            </a:pPr>
            <a:r>
              <a:rPr lang="fa-IR" sz="6000" b="1" dirty="0">
                <a:cs typeface="B Nazanin" panose="00000400000000000000" pitchFamily="2" charset="-78"/>
              </a:rPr>
              <a:t>حفظ و اصلاح وضع موجود</a:t>
            </a:r>
          </a:p>
          <a:p>
            <a:pPr marL="857229" indent="-857229">
              <a:buFont typeface="Arial" panose="020B0604020202020204" pitchFamily="34" charset="0"/>
              <a:buChar char="•"/>
            </a:pPr>
            <a:r>
              <a:rPr lang="fa-IR" sz="6000" b="1" dirty="0">
                <a:cs typeface="B Nazanin" panose="00000400000000000000" pitchFamily="2" charset="-78"/>
              </a:rPr>
              <a:t>کوچک سازی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05339" y="6217936"/>
            <a:ext cx="9191088" cy="459551"/>
            <a:chOff x="305338" y="6217929"/>
            <a:chExt cx="9191088" cy="45955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764705" y="927969"/>
            <a:ext cx="856449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6000" dirty="0">
                <a:solidFill>
                  <a:srgbClr val="FF0000"/>
                </a:solidFill>
                <a:cs typeface="B Titr" panose="00000700000000000000" pitchFamily="2" charset="-78"/>
              </a:rPr>
              <a:t>استراتژی کلان سازمان</a:t>
            </a:r>
          </a:p>
        </p:txBody>
      </p:sp>
    </p:spTree>
    <p:extLst>
      <p:ext uri="{BB962C8B-B14F-4D97-AF65-F5344CB8AC3E}">
        <p14:creationId xmlns:p14="http://schemas.microsoft.com/office/powerpoint/2010/main" val="29053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990599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5" y="111209"/>
            <a:ext cx="334452" cy="36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3669" y="182927"/>
            <a:ext cx="44937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>
                <a:solidFill>
                  <a:srgbClr val="002060"/>
                </a:solidFill>
                <a:cs typeface="B Nazanin" panose="00000400000000000000" pitchFamily="2" charset="-78"/>
              </a:rPr>
              <a:t>مدیریت راهبردی منابع انسانی در سازمانهای دولتی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90527" y="512588"/>
            <a:ext cx="912495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3" y="182927"/>
            <a:ext cx="376239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4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0528" y="2054250"/>
            <a:ext cx="9124951" cy="38318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5400" b="1" dirty="0">
                <a:solidFill>
                  <a:srgbClr val="00B050"/>
                </a:solidFill>
                <a:cs typeface="B Nazanin" panose="00000400000000000000" pitchFamily="2" charset="-78"/>
              </a:rPr>
              <a:t>داخل: </a:t>
            </a:r>
            <a:r>
              <a:rPr lang="fa-IR" sz="5400" b="1" dirty="0">
                <a:cs typeface="B Nazanin" panose="00000400000000000000" pitchFamily="2" charset="-78"/>
              </a:rPr>
              <a:t>جابجایی و گردش شغلی</a:t>
            </a:r>
          </a:p>
          <a:p>
            <a:pPr algn="just">
              <a:lnSpc>
                <a:spcPct val="150000"/>
              </a:lnSpc>
            </a:pPr>
            <a:r>
              <a:rPr lang="fa-IR" sz="5400" b="1" dirty="0">
                <a:solidFill>
                  <a:srgbClr val="00B050"/>
                </a:solidFill>
                <a:cs typeface="B Nazanin" panose="00000400000000000000" pitchFamily="2" charset="-78"/>
              </a:rPr>
              <a:t>خارج: </a:t>
            </a:r>
            <a:r>
              <a:rPr lang="fa-IR" sz="5400" b="1" dirty="0">
                <a:cs typeface="B Nazanin" panose="00000400000000000000" pitchFamily="2" charset="-78"/>
              </a:rPr>
              <a:t>جذب و استخدام منابع جدید</a:t>
            </a:r>
          </a:p>
          <a:p>
            <a:pPr algn="just">
              <a:lnSpc>
                <a:spcPct val="150000"/>
              </a:lnSpc>
            </a:pPr>
            <a:r>
              <a:rPr lang="fa-IR" sz="5400" b="1" dirty="0">
                <a:cs typeface="B Nazanin" panose="00000400000000000000" pitchFamily="2" charset="-78"/>
              </a:rPr>
              <a:t> </a:t>
            </a:r>
            <a:r>
              <a:rPr lang="fa-IR" sz="4800" b="1" i="1" dirty="0">
                <a:solidFill>
                  <a:srgbClr val="0070C0"/>
                </a:solidFill>
                <a:cs typeface="B Nazanin" panose="00000400000000000000" pitchFamily="2" charset="-78"/>
              </a:rPr>
              <a:t>«ضرورت ارزیابی دقیق اخلاقی و تخصصی»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05339" y="6217936"/>
            <a:ext cx="9191088" cy="459551"/>
            <a:chOff x="305338" y="6217929"/>
            <a:chExt cx="9191088" cy="45955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764705" y="927969"/>
            <a:ext cx="856449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6000" dirty="0">
                <a:solidFill>
                  <a:srgbClr val="FF0000"/>
                </a:solidFill>
                <a:cs typeface="B Titr" panose="00000700000000000000" pitchFamily="2" charset="-78"/>
              </a:rPr>
              <a:t>تامین منابع انسانی از:</a:t>
            </a:r>
          </a:p>
        </p:txBody>
      </p:sp>
    </p:spTree>
    <p:extLst>
      <p:ext uri="{BB962C8B-B14F-4D97-AF65-F5344CB8AC3E}">
        <p14:creationId xmlns:p14="http://schemas.microsoft.com/office/powerpoint/2010/main" val="240129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990599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5" y="111209"/>
            <a:ext cx="334452" cy="36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3669" y="182927"/>
            <a:ext cx="44937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>
                <a:solidFill>
                  <a:srgbClr val="002060"/>
                </a:solidFill>
                <a:cs typeface="B Nazanin" panose="00000400000000000000" pitchFamily="2" charset="-78"/>
              </a:rPr>
              <a:t>مدیریت راهبردی منابع انسانی در سازمانهای دولتی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90527" y="512588"/>
            <a:ext cx="912495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3" y="182927"/>
            <a:ext cx="376239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5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0528" y="2054254"/>
            <a:ext cx="9124951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742932" indent="-742932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fa-IR" sz="3600" b="1" dirty="0">
                <a:cs typeface="B Nazanin" panose="00000400000000000000" pitchFamily="2" charset="-78"/>
              </a:rPr>
              <a:t>ارزیابی و کنترل‌های مقدماتی (بویژه از نظر سنی)</a:t>
            </a:r>
          </a:p>
          <a:p>
            <a:pPr marL="742932" indent="-742932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fa-IR" sz="3600" b="1" dirty="0">
                <a:cs typeface="B Nazanin" panose="00000400000000000000" pitchFamily="2" charset="-78"/>
              </a:rPr>
              <a:t>ارزیابی کمی ویژگی‌های اخلاقی-اجتماعی و </a:t>
            </a:r>
            <a:r>
              <a:rPr lang="fa-IR" sz="3600" b="1" dirty="0" smtClean="0">
                <a:cs typeface="B Nazanin" panose="00000400000000000000" pitchFamily="2" charset="-78"/>
              </a:rPr>
              <a:t>سیاسی</a:t>
            </a:r>
            <a:r>
              <a:rPr lang="fa-IR" sz="3600" b="1" dirty="0">
                <a:cs typeface="B Nazanin" panose="00000400000000000000" pitchFamily="2" charset="-78"/>
              </a:rPr>
              <a:t>)</a:t>
            </a:r>
          </a:p>
          <a:p>
            <a:pPr marL="742932" indent="-742932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fa-IR" sz="3600" b="1" dirty="0">
                <a:cs typeface="B Nazanin" panose="00000400000000000000" pitchFamily="2" charset="-78"/>
              </a:rPr>
              <a:t>ارزیابی توان تخصصی و اجرایی </a:t>
            </a:r>
          </a:p>
          <a:p>
            <a:pPr marL="742932" indent="-742932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fa-IR" sz="3600" b="1" dirty="0">
                <a:cs typeface="B Nazanin" panose="00000400000000000000" pitchFamily="2" charset="-78"/>
              </a:rPr>
              <a:t>ارزیابی سلامت جسمی و روانی</a:t>
            </a:r>
          </a:p>
          <a:p>
            <a:pPr marL="742932" indent="-742932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fa-IR" sz="3600" b="1" dirty="0">
                <a:cs typeface="B Nazanin" panose="00000400000000000000" pitchFamily="2" charset="-78"/>
              </a:rPr>
              <a:t>ارزیابی ویژگی‌های تناسب شغلی و شخصی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5339" y="6217936"/>
            <a:ext cx="9191088" cy="459551"/>
            <a:chOff x="305338" y="6217929"/>
            <a:chExt cx="9191088" cy="45955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764705" y="927966"/>
            <a:ext cx="8564499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5400" dirty="0">
                <a:solidFill>
                  <a:srgbClr val="FF0000"/>
                </a:solidFill>
                <a:cs typeface="B Titr" panose="00000700000000000000" pitchFamily="2" charset="-78"/>
              </a:rPr>
              <a:t>روش‌های ارزیابی در مرحله جذب</a:t>
            </a:r>
          </a:p>
        </p:txBody>
      </p:sp>
    </p:spTree>
    <p:extLst>
      <p:ext uri="{BB962C8B-B14F-4D97-AF65-F5344CB8AC3E}">
        <p14:creationId xmlns:p14="http://schemas.microsoft.com/office/powerpoint/2010/main" val="375959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990599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5" y="111209"/>
            <a:ext cx="334452" cy="36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3669" y="182927"/>
            <a:ext cx="44937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>
                <a:solidFill>
                  <a:srgbClr val="002060"/>
                </a:solidFill>
                <a:cs typeface="B Nazanin" panose="00000400000000000000" pitchFamily="2" charset="-78"/>
              </a:rPr>
              <a:t>مدیریت راهبردی منابع انسانی در سازمانهای دولتی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90527" y="512588"/>
            <a:ext cx="912495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3" y="182927"/>
            <a:ext cx="376239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6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0527" y="1790102"/>
            <a:ext cx="9124951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742932" indent="-742932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fa-IR" sz="3600" b="1" dirty="0">
                <a:cs typeface="B Nazanin" panose="00000400000000000000" pitchFamily="2" charset="-78"/>
              </a:rPr>
              <a:t>نسل جوان نسل الکترونیک است.</a:t>
            </a:r>
          </a:p>
          <a:p>
            <a:pPr marL="742932" indent="-742932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fa-IR" sz="3600" b="1" dirty="0">
                <a:cs typeface="B Nazanin" panose="00000400000000000000" pitchFamily="2" charset="-78"/>
              </a:rPr>
              <a:t>نسل جوان بیشتر به حال فکر می‌کند تا آینده.</a:t>
            </a:r>
          </a:p>
          <a:p>
            <a:pPr marL="742932" indent="-742932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fa-IR" sz="3600" b="1" dirty="0">
                <a:cs typeface="B Nazanin" panose="00000400000000000000" pitchFamily="2" charset="-78"/>
              </a:rPr>
              <a:t>نسل جوان به تعادل بین کار و زندگی اهمیت می‌دهد.</a:t>
            </a:r>
          </a:p>
          <a:p>
            <a:pPr marL="742932" indent="-742932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fa-IR" sz="3600" b="1" dirty="0">
                <a:cs typeface="B Nazanin" panose="00000400000000000000" pitchFamily="2" charset="-78"/>
              </a:rPr>
              <a:t>نسل جوان ویژگی‌های صبوری و آینده نگری نسل‌های گذشته را ندارد.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5339" y="6217936"/>
            <a:ext cx="9191088" cy="459551"/>
            <a:chOff x="305338" y="6217929"/>
            <a:chExt cx="9191088" cy="45955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764705" y="927968"/>
            <a:ext cx="8564499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400" dirty="0">
                <a:solidFill>
                  <a:srgbClr val="FF0000"/>
                </a:solidFill>
                <a:cs typeface="B Titr" panose="00000700000000000000" pitchFamily="2" charset="-78"/>
              </a:rPr>
              <a:t>ویژگی‌های حضور نسل جوان در سازمان‌ها</a:t>
            </a:r>
          </a:p>
        </p:txBody>
      </p:sp>
    </p:spTree>
    <p:extLst>
      <p:ext uri="{BB962C8B-B14F-4D97-AF65-F5344CB8AC3E}">
        <p14:creationId xmlns:p14="http://schemas.microsoft.com/office/powerpoint/2010/main" val="342736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990599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5" y="111209"/>
            <a:ext cx="334452" cy="36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3669" y="182927"/>
            <a:ext cx="44937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>
                <a:solidFill>
                  <a:srgbClr val="002060"/>
                </a:solidFill>
                <a:cs typeface="B Nazanin" panose="00000400000000000000" pitchFamily="2" charset="-78"/>
              </a:rPr>
              <a:t>مدیریت راهبردی منابع انسانی در سازمانهای دولتی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90527" y="512588"/>
            <a:ext cx="912495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3" y="182927"/>
            <a:ext cx="376239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7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2" y="2772360"/>
            <a:ext cx="9124951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  <a:buClr>
                <a:srgbClr val="FF0000"/>
              </a:buClr>
            </a:pPr>
            <a:r>
              <a:rPr lang="fa-IR" sz="3600" b="1" dirty="0">
                <a:solidFill>
                  <a:srgbClr val="00B050"/>
                </a:solidFill>
                <a:cs typeface="B Nazanin" panose="00000400000000000000" pitchFamily="2" charset="-78"/>
              </a:rPr>
              <a:t>توجه باید داشت که اخلاق و ویژگی‌های اخلاقی-رفتاری انسان به راحتی قابل تغییر نیست</a:t>
            </a:r>
            <a:endParaRPr lang="fa-IR" sz="3200" b="1" dirty="0">
              <a:solidFill>
                <a:srgbClr val="00B050"/>
              </a:solidFill>
              <a:cs typeface="B Nazanin" panose="00000400000000000000" pitchFamily="2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5339" y="6217936"/>
            <a:ext cx="9191088" cy="459551"/>
            <a:chOff x="305338" y="6217929"/>
            <a:chExt cx="9191088" cy="45955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305342" y="1389710"/>
            <a:ext cx="921013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600" dirty="0">
                <a:solidFill>
                  <a:srgbClr val="FF0000"/>
                </a:solidFill>
                <a:cs typeface="B Titr" panose="00000700000000000000" pitchFamily="2" charset="-78"/>
              </a:rPr>
              <a:t>تاکید بر اخلاق حرفه‌ای و مسئولیت پذیری اجتماعی افراد</a:t>
            </a:r>
          </a:p>
        </p:txBody>
      </p:sp>
    </p:spTree>
    <p:extLst>
      <p:ext uri="{BB962C8B-B14F-4D97-AF65-F5344CB8AC3E}">
        <p14:creationId xmlns:p14="http://schemas.microsoft.com/office/powerpoint/2010/main" val="266895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990599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5" y="111209"/>
            <a:ext cx="334452" cy="36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3669" y="182927"/>
            <a:ext cx="44937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>
                <a:solidFill>
                  <a:srgbClr val="002060"/>
                </a:solidFill>
                <a:cs typeface="B Nazanin" panose="00000400000000000000" pitchFamily="2" charset="-78"/>
              </a:rPr>
              <a:t>مدیریت راهبردی منابع انسانی در سازمانهای دولتی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90527" y="512588"/>
            <a:ext cx="912495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3" y="182927"/>
            <a:ext cx="376239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8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5339" y="6217936"/>
            <a:ext cx="9191088" cy="459551"/>
            <a:chOff x="305338" y="6217929"/>
            <a:chExt cx="9191088" cy="45955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295817" y="907413"/>
            <a:ext cx="921013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200" dirty="0">
                <a:solidFill>
                  <a:srgbClr val="FF0000"/>
                </a:solidFill>
                <a:cs typeface="B Titr" panose="00000700000000000000" pitchFamily="2" charset="-78"/>
              </a:rPr>
              <a:t>فصل مشترک مدیریت منابع انسانی و مدیریت رفتار سازمانی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7707134"/>
              </p:ext>
            </p:extLst>
          </p:nvPr>
        </p:nvGraphicFramePr>
        <p:xfrm>
          <a:off x="390526" y="719670"/>
          <a:ext cx="893867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900885" y="2094132"/>
            <a:ext cx="4072943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Clr>
                <a:srgbClr val="00B0F0"/>
              </a:buClr>
            </a:pPr>
            <a:r>
              <a:rPr lang="fa-IR" sz="2800" b="1" dirty="0">
                <a:cs typeface="B Nazanin" panose="00000400000000000000" pitchFamily="2" charset="-78"/>
              </a:rPr>
              <a:t>مدیریت منابع انسانی</a:t>
            </a:r>
          </a:p>
          <a:p>
            <a:pPr marL="4572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a-IR" sz="2800" dirty="0">
                <a:cs typeface="B Nazanin" panose="00000400000000000000" pitchFamily="2" charset="-78"/>
              </a:rPr>
              <a:t>تامین و تعدیل منابع انسانی</a:t>
            </a:r>
          </a:p>
          <a:p>
            <a:pPr marL="4572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a-IR" sz="2800" dirty="0">
                <a:cs typeface="B Nazanin" panose="00000400000000000000" pitchFamily="2" charset="-78"/>
              </a:rPr>
              <a:t>نگهداری منابع انسانی</a:t>
            </a:r>
          </a:p>
          <a:p>
            <a:pPr marL="4572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a-IR" sz="2800" dirty="0">
                <a:cs typeface="B Nazanin" panose="00000400000000000000" pitchFamily="2" charset="-78"/>
              </a:rPr>
              <a:t>بهسازی و توسعه توانائی‌های منابع انسانی موجود سازمانی</a:t>
            </a:r>
          </a:p>
          <a:p>
            <a:pPr marL="4572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a-IR" sz="2800" dirty="0">
                <a:cs typeface="B Nazanin" panose="00000400000000000000" pitchFamily="2" charset="-78"/>
              </a:rPr>
              <a:t>نگهداری جسمی و روانی منابع انسانی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" y="2144257"/>
            <a:ext cx="464766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Clr>
                <a:srgbClr val="00B050"/>
              </a:buClr>
            </a:pPr>
            <a:r>
              <a:rPr lang="fa-IR" sz="2800" b="1" dirty="0">
                <a:cs typeface="B Nazanin" panose="00000400000000000000" pitchFamily="2" charset="-78"/>
              </a:rPr>
              <a:t>مدیریت رفتار سازمانی</a:t>
            </a:r>
          </a:p>
          <a:p>
            <a:pPr marL="4572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a-IR" sz="2800" dirty="0">
                <a:cs typeface="B Nazanin" panose="00000400000000000000" pitchFamily="2" charset="-78"/>
              </a:rPr>
              <a:t>ویژگی‌های رفتار فردی (با تاکید بر نوع شخصیت)</a:t>
            </a:r>
          </a:p>
          <a:p>
            <a:pPr marL="4572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a-IR" sz="2800" dirty="0">
                <a:cs typeface="B Nazanin" panose="00000400000000000000" pitchFamily="2" charset="-78"/>
              </a:rPr>
              <a:t>ویژگی‌های رفتار گروهی</a:t>
            </a:r>
          </a:p>
          <a:p>
            <a:pPr marL="4572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a-IR" sz="2800" dirty="0">
                <a:cs typeface="B Nazanin" panose="00000400000000000000" pitchFamily="2" charset="-78"/>
              </a:rPr>
              <a:t>ویژگی‌های رفتار سازمانی (با تاکید بر نوع رهبری و فرهنگ سازمانی)</a:t>
            </a:r>
          </a:p>
        </p:txBody>
      </p:sp>
    </p:spTree>
    <p:extLst>
      <p:ext uri="{BB962C8B-B14F-4D97-AF65-F5344CB8AC3E}">
        <p14:creationId xmlns:p14="http://schemas.microsoft.com/office/powerpoint/2010/main" val="273282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990599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5" y="111209"/>
            <a:ext cx="334452" cy="36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3669" y="182927"/>
            <a:ext cx="44937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>
                <a:solidFill>
                  <a:srgbClr val="002060"/>
                </a:solidFill>
                <a:cs typeface="B Nazanin" panose="00000400000000000000" pitchFamily="2" charset="-78"/>
              </a:rPr>
              <a:t>مدیریت راهبردی منابع انسانی در سازمانهای دولتی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390527" y="512588"/>
            <a:ext cx="912495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3" y="182927"/>
            <a:ext cx="376239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9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0756" y="499816"/>
            <a:ext cx="8564499" cy="11439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ts val="4000"/>
              </a:lnSpc>
            </a:pPr>
            <a:r>
              <a:rPr lang="fa-IR" sz="4000" b="1" dirty="0">
                <a:solidFill>
                  <a:srgbClr val="FF0000"/>
                </a:solidFill>
                <a:cs typeface="B Zar" panose="00000400000000000000" pitchFamily="2" charset="-78"/>
              </a:rPr>
              <a:t>جایگاه نظام تامین و تعدیل منابع انسانی در سیستم مدیریت منابع انسانی سازمان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05339" y="6217936"/>
            <a:ext cx="9191088" cy="459551"/>
            <a:chOff x="305338" y="6217929"/>
            <a:chExt cx="9191088" cy="45955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2592369" y="2995232"/>
            <a:ext cx="4824173" cy="1823945"/>
          </a:xfrm>
          <a:prstGeom prst="rect">
            <a:avLst/>
          </a:prstGeom>
          <a:solidFill>
            <a:srgbClr val="CCFFCC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17" name="Oval 4"/>
          <p:cNvSpPr>
            <a:spLocks noChangeArrowheads="1"/>
          </p:cNvSpPr>
          <p:nvPr/>
        </p:nvSpPr>
        <p:spPr bwMode="auto">
          <a:xfrm>
            <a:off x="2622619" y="3492673"/>
            <a:ext cx="2430825" cy="854399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18" name="Oval 5"/>
          <p:cNvSpPr>
            <a:spLocks noChangeArrowheads="1"/>
          </p:cNvSpPr>
          <p:nvPr/>
        </p:nvSpPr>
        <p:spPr bwMode="auto">
          <a:xfrm>
            <a:off x="3781379" y="3135713"/>
            <a:ext cx="2430825" cy="854399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19" name="Oval 6"/>
          <p:cNvSpPr>
            <a:spLocks noChangeArrowheads="1"/>
          </p:cNvSpPr>
          <p:nvPr/>
        </p:nvSpPr>
        <p:spPr bwMode="auto">
          <a:xfrm>
            <a:off x="3796709" y="3824299"/>
            <a:ext cx="2430824" cy="854399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20" name="Oval 7"/>
          <p:cNvSpPr>
            <a:spLocks noChangeArrowheads="1"/>
          </p:cNvSpPr>
          <p:nvPr/>
        </p:nvSpPr>
        <p:spPr bwMode="auto">
          <a:xfrm>
            <a:off x="4881808" y="3492673"/>
            <a:ext cx="2430825" cy="854399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7913950" y="3105774"/>
            <a:ext cx="1792030" cy="994880"/>
          </a:xfrm>
          <a:prstGeom prst="rect">
            <a:avLst/>
          </a:prstGeom>
          <a:solidFill>
            <a:srgbClr val="99CCFF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287601" y="3105774"/>
            <a:ext cx="1798844" cy="994880"/>
          </a:xfrm>
          <a:prstGeom prst="rect">
            <a:avLst/>
          </a:prstGeom>
          <a:solidFill>
            <a:srgbClr val="FF4D4D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3258418" y="1889811"/>
            <a:ext cx="3515923" cy="541196"/>
          </a:xfrm>
          <a:prstGeom prst="rect">
            <a:avLst/>
          </a:prstGeom>
          <a:solidFill>
            <a:srgbClr val="FFCC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cs typeface="B Zar" panose="00000400000000000000" pitchFamily="2" charset="-78"/>
              </a:rPr>
              <a:t>استراتژي، تكنولوژي، ساختار سازمان،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cs typeface="B Zar" panose="00000400000000000000" pitchFamily="2" charset="-78"/>
              </a:rPr>
              <a:t>فرهنگ سازمان و ...</a:t>
            </a:r>
            <a:endParaRPr lang="en-US" altLang="en-US" sz="1800" b="1" dirty="0">
              <a:cs typeface="B Zar" panose="00000400000000000000" pitchFamily="2" charset="-78"/>
            </a:endParaRP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3716648" y="5100139"/>
            <a:ext cx="2594356" cy="1065121"/>
          </a:xfrm>
          <a:prstGeom prst="rect">
            <a:avLst/>
          </a:prstGeom>
          <a:solidFill>
            <a:srgbClr val="CC99FF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25" name="Oval 12"/>
          <p:cNvSpPr>
            <a:spLocks noChangeArrowheads="1"/>
          </p:cNvSpPr>
          <p:nvPr/>
        </p:nvSpPr>
        <p:spPr bwMode="auto">
          <a:xfrm>
            <a:off x="3825669" y="5440977"/>
            <a:ext cx="1543326" cy="386897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26" name="Oval 13"/>
          <p:cNvSpPr>
            <a:spLocks noChangeArrowheads="1"/>
          </p:cNvSpPr>
          <p:nvPr/>
        </p:nvSpPr>
        <p:spPr bwMode="auto">
          <a:xfrm>
            <a:off x="4609255" y="5174985"/>
            <a:ext cx="817657" cy="607982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4609255" y="5466310"/>
            <a:ext cx="817657" cy="607982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28" name="Oval 15"/>
          <p:cNvSpPr>
            <a:spLocks noChangeArrowheads="1"/>
          </p:cNvSpPr>
          <p:nvPr/>
        </p:nvSpPr>
        <p:spPr bwMode="auto">
          <a:xfrm>
            <a:off x="4668877" y="5426008"/>
            <a:ext cx="1543326" cy="386897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3655322" y="5411039"/>
            <a:ext cx="1880610" cy="44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محيط     اجتماعي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5438835" y="5440977"/>
            <a:ext cx="735890" cy="38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اقتصادي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  <p:sp>
        <p:nvSpPr>
          <p:cNvPr id="31" name="Rectangle 18"/>
          <p:cNvSpPr>
            <a:spLocks noChangeArrowheads="1"/>
          </p:cNvSpPr>
          <p:nvPr/>
        </p:nvSpPr>
        <p:spPr bwMode="auto">
          <a:xfrm>
            <a:off x="4665469" y="5139290"/>
            <a:ext cx="735890" cy="38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سياسي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  <p:sp>
        <p:nvSpPr>
          <p:cNvPr id="32" name="Rectangle 19"/>
          <p:cNvSpPr>
            <a:spLocks noChangeArrowheads="1"/>
          </p:cNvSpPr>
          <p:nvPr/>
        </p:nvSpPr>
        <p:spPr bwMode="auto">
          <a:xfrm>
            <a:off x="4702945" y="5727697"/>
            <a:ext cx="735890" cy="38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زيست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  <p:sp>
        <p:nvSpPr>
          <p:cNvPr id="33" name="Rectangle 20"/>
          <p:cNvSpPr>
            <a:spLocks noChangeArrowheads="1"/>
          </p:cNvSpPr>
          <p:nvPr/>
        </p:nvSpPr>
        <p:spPr bwMode="auto">
          <a:xfrm>
            <a:off x="2908359" y="3678638"/>
            <a:ext cx="1308251" cy="44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cs typeface="B Zar" panose="00000400000000000000" pitchFamily="2" charset="-78"/>
              </a:rPr>
              <a:t>نظام جذب</a:t>
            </a:r>
          </a:p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cs typeface="B Zar" panose="00000400000000000000" pitchFamily="2" charset="-78"/>
              </a:rPr>
              <a:t>تامين و تعديل</a:t>
            </a:r>
            <a:endParaRPr lang="en-US" altLang="en-US" sz="1800" b="1" dirty="0">
              <a:cs typeface="B Zar" panose="00000400000000000000" pitchFamily="2" charset="-78"/>
            </a:endParaRPr>
          </a:p>
        </p:txBody>
      </p:sp>
      <p:sp>
        <p:nvSpPr>
          <p:cNvPr id="34" name="Rectangle 21"/>
          <p:cNvSpPr>
            <a:spLocks noChangeArrowheads="1"/>
          </p:cNvSpPr>
          <p:nvPr/>
        </p:nvSpPr>
        <p:spPr bwMode="auto">
          <a:xfrm>
            <a:off x="4324779" y="3176015"/>
            <a:ext cx="1308251" cy="44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cs typeface="B Zar" panose="00000400000000000000" pitchFamily="2" charset="-78"/>
              </a:rPr>
              <a:t>نظام نگهداري</a:t>
            </a:r>
          </a:p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cs typeface="B Zar" panose="00000400000000000000" pitchFamily="2" charset="-78"/>
              </a:rPr>
              <a:t> و حفاظت</a:t>
            </a:r>
            <a:endParaRPr lang="en-US" altLang="en-US" sz="1800" b="1" dirty="0">
              <a:cs typeface="B Zar" panose="00000400000000000000" pitchFamily="2" charset="-78"/>
            </a:endParaRPr>
          </a:p>
        </p:txBody>
      </p:sp>
      <p:sp>
        <p:nvSpPr>
          <p:cNvPr id="35" name="Rectangle 22"/>
          <p:cNvSpPr>
            <a:spLocks noChangeArrowheads="1"/>
          </p:cNvSpPr>
          <p:nvPr/>
        </p:nvSpPr>
        <p:spPr bwMode="auto">
          <a:xfrm>
            <a:off x="5862995" y="3658485"/>
            <a:ext cx="1308251" cy="44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cs typeface="B Zar" panose="00000400000000000000" pitchFamily="2" charset="-78"/>
              </a:rPr>
              <a:t>نظام</a:t>
            </a:r>
          </a:p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cs typeface="B Zar" panose="00000400000000000000" pitchFamily="2" charset="-78"/>
              </a:rPr>
              <a:t>كاربرد</a:t>
            </a:r>
            <a:endParaRPr lang="en-US" altLang="en-US" sz="1800" b="1" dirty="0">
              <a:cs typeface="B Zar" panose="00000400000000000000" pitchFamily="2" charset="-78"/>
            </a:endParaRPr>
          </a:p>
        </p:txBody>
      </p:sp>
      <p:sp>
        <p:nvSpPr>
          <p:cNvPr id="36" name="Rectangle 23"/>
          <p:cNvSpPr>
            <a:spLocks noChangeArrowheads="1"/>
          </p:cNvSpPr>
          <p:nvPr/>
        </p:nvSpPr>
        <p:spPr bwMode="auto">
          <a:xfrm>
            <a:off x="4331593" y="4196226"/>
            <a:ext cx="1308251" cy="44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cs typeface="B Zar" panose="00000400000000000000" pitchFamily="2" charset="-78"/>
              </a:rPr>
              <a:t>نظام </a:t>
            </a:r>
          </a:p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cs typeface="B Zar" panose="00000400000000000000" pitchFamily="2" charset="-78"/>
              </a:rPr>
              <a:t>آموزش و بهسازي</a:t>
            </a:r>
            <a:endParaRPr lang="en-US" altLang="en-US" sz="1800" b="1" dirty="0">
              <a:cs typeface="B Zar" panose="00000400000000000000" pitchFamily="2" charset="-78"/>
            </a:endParaRPr>
          </a:p>
        </p:txBody>
      </p:sp>
      <p:sp>
        <p:nvSpPr>
          <p:cNvPr id="37" name="Oval 30"/>
          <p:cNvSpPr>
            <a:spLocks noChangeArrowheads="1"/>
          </p:cNvSpPr>
          <p:nvPr/>
        </p:nvSpPr>
        <p:spPr bwMode="auto">
          <a:xfrm>
            <a:off x="7988902" y="3146076"/>
            <a:ext cx="817657" cy="607982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38" name="Oval 31"/>
          <p:cNvSpPr>
            <a:spLocks noChangeArrowheads="1"/>
          </p:cNvSpPr>
          <p:nvPr/>
        </p:nvSpPr>
        <p:spPr bwMode="auto">
          <a:xfrm>
            <a:off x="8011047" y="3437400"/>
            <a:ext cx="817657" cy="607982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39" name="Oval 32"/>
          <p:cNvSpPr>
            <a:spLocks noChangeArrowheads="1"/>
          </p:cNvSpPr>
          <p:nvPr/>
        </p:nvSpPr>
        <p:spPr bwMode="auto">
          <a:xfrm>
            <a:off x="8070668" y="3397098"/>
            <a:ext cx="1543326" cy="386897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40" name="Rectangle 33"/>
          <p:cNvSpPr>
            <a:spLocks noChangeArrowheads="1"/>
          </p:cNvSpPr>
          <p:nvPr/>
        </p:nvSpPr>
        <p:spPr bwMode="auto">
          <a:xfrm>
            <a:off x="8048523" y="3135712"/>
            <a:ext cx="735890" cy="38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cs typeface="B Zar" panose="00000400000000000000" pitchFamily="2" charset="-78"/>
              </a:rPr>
              <a:t>سازمان</a:t>
            </a:r>
            <a:endParaRPr lang="en-US" altLang="en-US" sz="1800" b="1" dirty="0">
              <a:cs typeface="B Zar" panose="00000400000000000000" pitchFamily="2" charset="-78"/>
            </a:endParaRPr>
          </a:p>
        </p:txBody>
      </p:sp>
      <p:sp>
        <p:nvSpPr>
          <p:cNvPr id="41" name="Rectangle 34"/>
          <p:cNvSpPr>
            <a:spLocks noChangeArrowheads="1"/>
          </p:cNvSpPr>
          <p:nvPr/>
        </p:nvSpPr>
        <p:spPr bwMode="auto">
          <a:xfrm>
            <a:off x="8077481" y="3397098"/>
            <a:ext cx="735890" cy="38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منافع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  <p:sp>
        <p:nvSpPr>
          <p:cNvPr id="42" name="Rectangle 35"/>
          <p:cNvSpPr>
            <a:spLocks noChangeArrowheads="1"/>
          </p:cNvSpPr>
          <p:nvPr/>
        </p:nvSpPr>
        <p:spPr bwMode="auto">
          <a:xfrm>
            <a:off x="8070667" y="3713756"/>
            <a:ext cx="735890" cy="38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فرد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  <p:sp>
        <p:nvSpPr>
          <p:cNvPr id="43" name="Rectangle 36"/>
          <p:cNvSpPr>
            <a:spLocks noChangeArrowheads="1"/>
          </p:cNvSpPr>
          <p:nvPr/>
        </p:nvSpPr>
        <p:spPr bwMode="auto">
          <a:xfrm>
            <a:off x="8813372" y="3412067"/>
            <a:ext cx="735890" cy="38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جامعه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  <p:sp>
        <p:nvSpPr>
          <p:cNvPr id="44" name="AutoShape 38"/>
          <p:cNvSpPr>
            <a:spLocks noChangeArrowheads="1"/>
          </p:cNvSpPr>
          <p:nvPr/>
        </p:nvSpPr>
        <p:spPr bwMode="auto">
          <a:xfrm>
            <a:off x="3268639" y="2436764"/>
            <a:ext cx="3493777" cy="55271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cs typeface="B Zar" panose="00000400000000000000" pitchFamily="2" charset="-78"/>
              </a:rPr>
              <a:t>فرآيند عمليات نظام ها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cs typeface="B Zar" panose="00000400000000000000" pitchFamily="2" charset="-78"/>
              </a:rPr>
              <a:t> (Throughput)</a:t>
            </a:r>
          </a:p>
        </p:txBody>
      </p:sp>
      <p:sp>
        <p:nvSpPr>
          <p:cNvPr id="45" name="Line 39"/>
          <p:cNvSpPr>
            <a:spLocks noChangeShapeType="1"/>
          </p:cNvSpPr>
          <p:nvPr/>
        </p:nvSpPr>
        <p:spPr bwMode="auto">
          <a:xfrm>
            <a:off x="7416542" y="3603213"/>
            <a:ext cx="4905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a-IR">
              <a:cs typeface="B Zar" panose="00000400000000000000" pitchFamily="2" charset="-78"/>
            </a:endParaRPr>
          </a:p>
        </p:txBody>
      </p:sp>
      <p:sp>
        <p:nvSpPr>
          <p:cNvPr id="46" name="Line 40"/>
          <p:cNvSpPr>
            <a:spLocks noChangeShapeType="1"/>
          </p:cNvSpPr>
          <p:nvPr/>
        </p:nvSpPr>
        <p:spPr bwMode="auto">
          <a:xfrm>
            <a:off x="2108589" y="3603213"/>
            <a:ext cx="4905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a-IR">
              <a:cs typeface="B Zar" panose="00000400000000000000" pitchFamily="2" charset="-78"/>
            </a:endParaRPr>
          </a:p>
        </p:txBody>
      </p:sp>
      <p:sp>
        <p:nvSpPr>
          <p:cNvPr id="47" name="Oval 44"/>
          <p:cNvSpPr>
            <a:spLocks noChangeArrowheads="1"/>
          </p:cNvSpPr>
          <p:nvPr/>
        </p:nvSpPr>
        <p:spPr bwMode="auto">
          <a:xfrm>
            <a:off x="360850" y="3401705"/>
            <a:ext cx="1543326" cy="386897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48" name="Oval 45"/>
          <p:cNvSpPr>
            <a:spLocks noChangeArrowheads="1"/>
          </p:cNvSpPr>
          <p:nvPr/>
        </p:nvSpPr>
        <p:spPr bwMode="auto">
          <a:xfrm>
            <a:off x="1144436" y="3135712"/>
            <a:ext cx="817657" cy="607982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49" name="Oval 46"/>
          <p:cNvSpPr>
            <a:spLocks noChangeArrowheads="1"/>
          </p:cNvSpPr>
          <p:nvPr/>
        </p:nvSpPr>
        <p:spPr bwMode="auto">
          <a:xfrm>
            <a:off x="1144436" y="3427038"/>
            <a:ext cx="817657" cy="607982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cs typeface="B Zar" panose="00000400000000000000" pitchFamily="2" charset="-78"/>
            </a:endParaRPr>
          </a:p>
        </p:txBody>
      </p:sp>
      <p:sp>
        <p:nvSpPr>
          <p:cNvPr id="50" name="Rectangle 47"/>
          <p:cNvSpPr>
            <a:spLocks noChangeArrowheads="1"/>
          </p:cNvSpPr>
          <p:nvPr/>
        </p:nvSpPr>
        <p:spPr bwMode="auto">
          <a:xfrm>
            <a:off x="190503" y="3371767"/>
            <a:ext cx="1880610" cy="44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منابع       ارزشي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  <p:sp>
        <p:nvSpPr>
          <p:cNvPr id="51" name="Rectangle 48"/>
          <p:cNvSpPr>
            <a:spLocks noChangeArrowheads="1"/>
          </p:cNvSpPr>
          <p:nvPr/>
        </p:nvSpPr>
        <p:spPr bwMode="auto">
          <a:xfrm>
            <a:off x="1200650" y="3100017"/>
            <a:ext cx="735890" cy="38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مالي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  <p:sp>
        <p:nvSpPr>
          <p:cNvPr id="52" name="Rectangle 49"/>
          <p:cNvSpPr>
            <a:spLocks noChangeArrowheads="1"/>
          </p:cNvSpPr>
          <p:nvPr/>
        </p:nvSpPr>
        <p:spPr bwMode="auto">
          <a:xfrm>
            <a:off x="1215980" y="3673454"/>
            <a:ext cx="735890" cy="38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غير مالي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  <p:sp>
        <p:nvSpPr>
          <p:cNvPr id="53" name="Rectangle 50"/>
          <p:cNvSpPr>
            <a:spLocks noChangeArrowheads="1"/>
          </p:cNvSpPr>
          <p:nvPr/>
        </p:nvSpPr>
        <p:spPr bwMode="auto">
          <a:xfrm>
            <a:off x="8322778" y="2718876"/>
            <a:ext cx="981188" cy="33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cs typeface="B Zar" panose="00000400000000000000" pitchFamily="2" charset="-78"/>
              </a:rPr>
              <a:t>برون داد</a:t>
            </a:r>
            <a:endParaRPr lang="en-US" altLang="en-US" sz="1800" b="1" dirty="0">
              <a:cs typeface="B Zar" panose="00000400000000000000" pitchFamily="2" charset="-78"/>
            </a:endParaRPr>
          </a:p>
        </p:txBody>
      </p:sp>
      <p:sp>
        <p:nvSpPr>
          <p:cNvPr id="54" name="Rectangle 51"/>
          <p:cNvSpPr>
            <a:spLocks noChangeArrowheads="1"/>
          </p:cNvSpPr>
          <p:nvPr/>
        </p:nvSpPr>
        <p:spPr bwMode="auto">
          <a:xfrm>
            <a:off x="696428" y="2718876"/>
            <a:ext cx="981188" cy="33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درون داد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  <p:sp>
        <p:nvSpPr>
          <p:cNvPr id="55" name="Rectangle 52"/>
          <p:cNvSpPr>
            <a:spLocks noChangeArrowheads="1"/>
          </p:cNvSpPr>
          <p:nvPr/>
        </p:nvSpPr>
        <p:spPr bwMode="auto">
          <a:xfrm>
            <a:off x="4583704" y="4778875"/>
            <a:ext cx="981188" cy="33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پيش   داد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  <p:sp>
        <p:nvSpPr>
          <p:cNvPr id="56" name="Line 53"/>
          <p:cNvSpPr>
            <a:spLocks noChangeShapeType="1"/>
          </p:cNvSpPr>
          <p:nvPr/>
        </p:nvSpPr>
        <p:spPr bwMode="auto">
          <a:xfrm flipV="1">
            <a:off x="5007862" y="4804208"/>
            <a:ext cx="0" cy="2763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a-IR">
              <a:cs typeface="B Zar" panose="00000400000000000000" pitchFamily="2" charset="-78"/>
            </a:endParaRPr>
          </a:p>
        </p:txBody>
      </p:sp>
      <p:sp>
        <p:nvSpPr>
          <p:cNvPr id="57" name="Line 54"/>
          <p:cNvSpPr>
            <a:spLocks noChangeShapeType="1"/>
          </p:cNvSpPr>
          <p:nvPr/>
        </p:nvSpPr>
        <p:spPr bwMode="auto">
          <a:xfrm flipV="1">
            <a:off x="6316113" y="5622911"/>
            <a:ext cx="253473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a-IR">
              <a:cs typeface="B Zar" panose="00000400000000000000" pitchFamily="2" charset="-78"/>
            </a:endParaRPr>
          </a:p>
        </p:txBody>
      </p:sp>
      <p:sp>
        <p:nvSpPr>
          <p:cNvPr id="58" name="Line 55"/>
          <p:cNvSpPr>
            <a:spLocks noChangeShapeType="1"/>
          </p:cNvSpPr>
          <p:nvPr/>
        </p:nvSpPr>
        <p:spPr bwMode="auto">
          <a:xfrm flipV="1">
            <a:off x="8828703" y="4115622"/>
            <a:ext cx="0" cy="14923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a-IR">
              <a:cs typeface="B Zar" panose="00000400000000000000" pitchFamily="2" charset="-78"/>
            </a:endParaRPr>
          </a:p>
        </p:txBody>
      </p:sp>
      <p:sp>
        <p:nvSpPr>
          <p:cNvPr id="59" name="Line 56"/>
          <p:cNvSpPr>
            <a:spLocks noChangeShapeType="1"/>
          </p:cNvSpPr>
          <p:nvPr/>
        </p:nvSpPr>
        <p:spPr bwMode="auto">
          <a:xfrm flipV="1">
            <a:off x="1164877" y="5622911"/>
            <a:ext cx="253473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a-IR">
              <a:cs typeface="B Zar" panose="00000400000000000000" pitchFamily="2" charset="-78"/>
            </a:endParaRPr>
          </a:p>
        </p:txBody>
      </p:sp>
      <p:sp>
        <p:nvSpPr>
          <p:cNvPr id="60" name="Line 57"/>
          <p:cNvSpPr>
            <a:spLocks noChangeShapeType="1"/>
          </p:cNvSpPr>
          <p:nvPr/>
        </p:nvSpPr>
        <p:spPr bwMode="auto">
          <a:xfrm flipV="1">
            <a:off x="1187022" y="4115622"/>
            <a:ext cx="0" cy="14923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a-IR">
              <a:cs typeface="B Zar" panose="00000400000000000000" pitchFamily="2" charset="-78"/>
            </a:endParaRPr>
          </a:p>
        </p:txBody>
      </p:sp>
      <p:sp>
        <p:nvSpPr>
          <p:cNvPr id="61" name="Rectangle 58"/>
          <p:cNvSpPr>
            <a:spLocks noChangeArrowheads="1"/>
          </p:cNvSpPr>
          <p:nvPr/>
        </p:nvSpPr>
        <p:spPr bwMode="auto">
          <a:xfrm>
            <a:off x="2064299" y="5316618"/>
            <a:ext cx="981188" cy="33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بازداد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3840999" y="1643393"/>
            <a:ext cx="2371204" cy="221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ar-SA" altLang="en-US" sz="1800" b="1">
                <a:cs typeface="B Zar" panose="00000400000000000000" pitchFamily="2" charset="-78"/>
              </a:rPr>
              <a:t>محيط درون سازماني</a:t>
            </a:r>
            <a:endParaRPr lang="en-US" altLang="en-US" sz="1800" b="1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7639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332</TotalTime>
  <Words>561</Words>
  <Application>Microsoft Office PowerPoint</Application>
  <PresentationFormat>A4 Paper (210x297 mm)</PresentationFormat>
  <Paragraphs>100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B Zar</vt:lpstr>
      <vt:lpstr>B Titr</vt:lpstr>
      <vt:lpstr>Times New Roman</vt:lpstr>
      <vt:lpstr>B Nazanin</vt:lpstr>
      <vt:lpstr>Calibri Light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Asadi</dc:creator>
  <cp:lastModifiedBy>TAMAP</cp:lastModifiedBy>
  <cp:revision>17</cp:revision>
  <cp:lastPrinted>2018-02-24T09:34:48Z</cp:lastPrinted>
  <dcterms:created xsi:type="dcterms:W3CDTF">2018-02-24T06:46:59Z</dcterms:created>
  <dcterms:modified xsi:type="dcterms:W3CDTF">2018-02-24T16:32:22Z</dcterms:modified>
</cp:coreProperties>
</file>