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omments/comment1.xml" ContentType="application/vnd.openxmlformats-officedocument.presentationml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s/comment5.xml" ContentType="application/vnd.openxmlformats-officedocument.presentationml.comments+xml"/>
  <Override PartName="/ppt/comments/comment6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57" r:id="rId14"/>
    <p:sldId id="258" r:id="rId15"/>
    <p:sldId id="259" r:id="rId16"/>
    <p:sldId id="263" r:id="rId17"/>
    <p:sldId id="264" r:id="rId18"/>
    <p:sldId id="267" r:id="rId19"/>
    <p:sldId id="262" r:id="rId20"/>
    <p:sldId id="265" r:id="rId21"/>
    <p:sldId id="326" r:id="rId22"/>
    <p:sldId id="327" r:id="rId23"/>
    <p:sldId id="328" r:id="rId24"/>
    <p:sldId id="329" r:id="rId25"/>
    <p:sldId id="334" r:id="rId26"/>
    <p:sldId id="335" r:id="rId27"/>
    <p:sldId id="336" r:id="rId28"/>
    <p:sldId id="338" r:id="rId29"/>
    <p:sldId id="339" r:id="rId30"/>
    <p:sldId id="340" r:id="rId31"/>
    <p:sldId id="341" r:id="rId32"/>
    <p:sldId id="342" r:id="rId33"/>
    <p:sldId id="343" r:id="rId34"/>
    <p:sldId id="344" r:id="rId35"/>
    <p:sldId id="345" r:id="rId36"/>
    <p:sldId id="346" r:id="rId37"/>
    <p:sldId id="347" r:id="rId38"/>
    <p:sldId id="279" r:id="rId39"/>
    <p:sldId id="280" r:id="rId40"/>
    <p:sldId id="281" r:id="rId41"/>
    <p:sldId id="282" r:id="rId42"/>
    <p:sldId id="283" r:id="rId43"/>
    <p:sldId id="284" r:id="rId44"/>
    <p:sldId id="285" r:id="rId45"/>
    <p:sldId id="286" r:id="rId46"/>
    <p:sldId id="325" r:id="rId47"/>
    <p:sldId id="287" r:id="rId48"/>
    <p:sldId id="288" r:id="rId49"/>
    <p:sldId id="289" r:id="rId50"/>
    <p:sldId id="290" r:id="rId51"/>
    <p:sldId id="291" r:id="rId52"/>
    <p:sldId id="292" r:id="rId53"/>
    <p:sldId id="293" r:id="rId54"/>
    <p:sldId id="294" r:id="rId55"/>
    <p:sldId id="295" r:id="rId56"/>
    <p:sldId id="296" r:id="rId57"/>
    <p:sldId id="298" r:id="rId58"/>
    <p:sldId id="299" r:id="rId59"/>
    <p:sldId id="300" r:id="rId60"/>
    <p:sldId id="301" r:id="rId61"/>
    <p:sldId id="302" r:id="rId62"/>
    <p:sldId id="303" r:id="rId63"/>
    <p:sldId id="304" r:id="rId64"/>
    <p:sldId id="305" r:id="rId65"/>
    <p:sldId id="306" r:id="rId66"/>
    <p:sldId id="307" r:id="rId67"/>
    <p:sldId id="308" r:id="rId68"/>
    <p:sldId id="309" r:id="rId69"/>
    <p:sldId id="310" r:id="rId70"/>
    <p:sldId id="311" r:id="rId71"/>
    <p:sldId id="312" r:id="rId72"/>
    <p:sldId id="313" r:id="rId73"/>
    <p:sldId id="314" r:id="rId74"/>
    <p:sldId id="315" r:id="rId75"/>
    <p:sldId id="316" r:id="rId76"/>
    <p:sldId id="317" r:id="rId77"/>
    <p:sldId id="318" r:id="rId78"/>
    <p:sldId id="319" r:id="rId79"/>
    <p:sldId id="320" r:id="rId80"/>
    <p:sldId id="321" r:id="rId81"/>
    <p:sldId id="322" r:id="rId82"/>
    <p:sldId id="323" r:id="rId83"/>
    <p:sldId id="324" r:id="rId8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ria TM" initials="AT" lastIdx="5" clrIdx="1"/>
  <p:cmAuthor id="1" name="Mohammad hasan emami" initials="Mhe" lastIdx="1" clrIdx="0">
    <p:extLst>
      <p:ext uri="{19B8F6BF-5375-455C-9EA6-DF929625EA0E}">
        <p15:presenceInfo xmlns:p15="http://schemas.microsoft.com/office/powerpoint/2012/main" userId="Mohammad hasan emam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2-23T21:41:32.660" idx="1">
    <p:pos x="10" y="10"/>
    <p:text/>
    <p:extLst>
      <p:ext uri="{C676402C-5697-4E1C-873F-D02D1690AC5C}">
        <p15:threadingInfo xmlns:p15="http://schemas.microsoft.com/office/powerpoint/2012/main" timeZoneBias="-21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0-06-06T17:50:14.765" idx="1">
    <p:pos x="4935" y="1934"/>
    <p:text/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0-06-06T17:50:14.765" idx="2">
    <p:pos x="4935" y="1934"/>
    <p:text/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0-06-06T17:50:14.765" idx="3">
    <p:pos x="4935" y="1934"/>
    <p:text/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0-06-06T17:50:14.765" idx="4">
    <p:pos x="4935" y="1934"/>
    <p:text/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0-06-06T17:50:14.765" idx="5">
    <p:pos x="4935" y="1934"/>
    <p:text/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5E4FF0-84E4-416A-9412-FFE766C12DD7}" type="doc">
      <dgm:prSet loTypeId="urn:microsoft.com/office/officeart/2005/8/layout/radial3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838B4022-1679-4545-9B1A-213DA73A8844}">
      <dgm:prSet phldrT="[Text]"/>
      <dgm:spPr/>
      <dgm:t>
        <a:bodyPr/>
        <a:lstStyle/>
        <a:p>
          <a:r>
            <a:rPr lang="fa-IR" b="1" dirty="0" smtClean="0">
              <a:cs typeface="B Zar" panose="00000400000000000000" pitchFamily="2" charset="-78"/>
            </a:rPr>
            <a:t>فرهنگ</a:t>
          </a:r>
          <a:endParaRPr lang="en-US" b="1" dirty="0">
            <a:cs typeface="B Zar" panose="00000400000000000000" pitchFamily="2" charset="-78"/>
          </a:endParaRPr>
        </a:p>
      </dgm:t>
    </dgm:pt>
    <dgm:pt modelId="{E2976C9F-79B8-4A8B-900C-F37648241188}" type="parTrans" cxnId="{BD25FF7D-52AD-4DBD-AF61-1731C38E8F35}">
      <dgm:prSet/>
      <dgm:spPr/>
      <dgm:t>
        <a:bodyPr/>
        <a:lstStyle/>
        <a:p>
          <a:endParaRPr lang="en-US" b="1">
            <a:cs typeface="B Zar" panose="00000400000000000000" pitchFamily="2" charset="-78"/>
          </a:endParaRPr>
        </a:p>
      </dgm:t>
    </dgm:pt>
    <dgm:pt modelId="{1DB8FC09-A70B-4519-88AA-7CEE74E54F77}" type="sibTrans" cxnId="{BD25FF7D-52AD-4DBD-AF61-1731C38E8F35}">
      <dgm:prSet/>
      <dgm:spPr/>
      <dgm:t>
        <a:bodyPr/>
        <a:lstStyle/>
        <a:p>
          <a:endParaRPr lang="en-US" b="1">
            <a:cs typeface="B Zar" panose="00000400000000000000" pitchFamily="2" charset="-78"/>
          </a:endParaRPr>
        </a:p>
      </dgm:t>
    </dgm:pt>
    <dgm:pt modelId="{41A11F83-1217-4704-AA52-E5F9E20D98DD}">
      <dgm:prSet phldrT="[Text]"/>
      <dgm:spPr/>
      <dgm:t>
        <a:bodyPr/>
        <a:lstStyle/>
        <a:p>
          <a:r>
            <a:rPr lang="fa-IR" b="1" dirty="0" smtClean="0">
              <a:cs typeface="B Zar" panose="00000400000000000000" pitchFamily="2" charset="-78"/>
            </a:rPr>
            <a:t>انسان</a:t>
          </a:r>
          <a:endParaRPr lang="en-US" b="1" dirty="0">
            <a:cs typeface="B Zar" panose="00000400000000000000" pitchFamily="2" charset="-78"/>
          </a:endParaRPr>
        </a:p>
      </dgm:t>
    </dgm:pt>
    <dgm:pt modelId="{AFF1DF8A-A2FB-48A7-9661-42D817C0FA47}" type="parTrans" cxnId="{6573B93B-B9D6-49B9-9AF5-099B669F4DF8}">
      <dgm:prSet/>
      <dgm:spPr/>
      <dgm:t>
        <a:bodyPr/>
        <a:lstStyle/>
        <a:p>
          <a:endParaRPr lang="en-US" b="1">
            <a:cs typeface="B Zar" panose="00000400000000000000" pitchFamily="2" charset="-78"/>
          </a:endParaRPr>
        </a:p>
      </dgm:t>
    </dgm:pt>
    <dgm:pt modelId="{69C9C86B-D477-4087-8F01-E245D79BA9A6}" type="sibTrans" cxnId="{6573B93B-B9D6-49B9-9AF5-099B669F4DF8}">
      <dgm:prSet/>
      <dgm:spPr/>
      <dgm:t>
        <a:bodyPr/>
        <a:lstStyle/>
        <a:p>
          <a:endParaRPr lang="en-US" b="1">
            <a:cs typeface="B Zar" panose="00000400000000000000" pitchFamily="2" charset="-78"/>
          </a:endParaRPr>
        </a:p>
      </dgm:t>
    </dgm:pt>
    <dgm:pt modelId="{F7F65334-E9F2-4D1A-9A2F-C08354073F7B}">
      <dgm:prSet phldrT="[Text]"/>
      <dgm:spPr/>
      <dgm:t>
        <a:bodyPr/>
        <a:lstStyle/>
        <a:p>
          <a:r>
            <a:rPr lang="fa-IR" b="1" dirty="0" smtClean="0">
              <a:cs typeface="B Zar" panose="00000400000000000000" pitchFamily="2" charset="-78"/>
            </a:rPr>
            <a:t>ابزار</a:t>
          </a:r>
          <a:endParaRPr lang="en-US" b="1" dirty="0">
            <a:cs typeface="B Zar" panose="00000400000000000000" pitchFamily="2" charset="-78"/>
          </a:endParaRPr>
        </a:p>
      </dgm:t>
    </dgm:pt>
    <dgm:pt modelId="{778C61FF-1F03-4E4B-9200-593B88D443BA}" type="parTrans" cxnId="{CCEFC43B-A8CB-4E33-A3A9-294C63F7D141}">
      <dgm:prSet/>
      <dgm:spPr/>
      <dgm:t>
        <a:bodyPr/>
        <a:lstStyle/>
        <a:p>
          <a:endParaRPr lang="en-US" b="1">
            <a:cs typeface="B Zar" panose="00000400000000000000" pitchFamily="2" charset="-78"/>
          </a:endParaRPr>
        </a:p>
      </dgm:t>
    </dgm:pt>
    <dgm:pt modelId="{0C20E25B-2129-4D82-B683-10B97FD4F052}" type="sibTrans" cxnId="{CCEFC43B-A8CB-4E33-A3A9-294C63F7D141}">
      <dgm:prSet/>
      <dgm:spPr/>
      <dgm:t>
        <a:bodyPr/>
        <a:lstStyle/>
        <a:p>
          <a:endParaRPr lang="en-US" b="1">
            <a:cs typeface="B Zar" panose="00000400000000000000" pitchFamily="2" charset="-78"/>
          </a:endParaRPr>
        </a:p>
      </dgm:t>
    </dgm:pt>
    <dgm:pt modelId="{11A8CD49-2E99-4ADA-9919-3AE135E255A4}">
      <dgm:prSet phldrT="[Text]"/>
      <dgm:spPr/>
      <dgm:t>
        <a:bodyPr/>
        <a:lstStyle/>
        <a:p>
          <a:r>
            <a:rPr lang="fa-IR" b="1" dirty="0" smtClean="0">
              <a:cs typeface="B Zar" panose="00000400000000000000" pitchFamily="2" charset="-78"/>
            </a:rPr>
            <a:t>طبیعت</a:t>
          </a:r>
          <a:endParaRPr lang="en-US" b="1" dirty="0">
            <a:cs typeface="B Zar" panose="00000400000000000000" pitchFamily="2" charset="-78"/>
          </a:endParaRPr>
        </a:p>
      </dgm:t>
    </dgm:pt>
    <dgm:pt modelId="{E063F5A3-A03A-46C1-86D0-AAA216218D6A}" type="parTrans" cxnId="{C7585471-7AC6-42E2-BD5C-FFA21184AD48}">
      <dgm:prSet/>
      <dgm:spPr/>
      <dgm:t>
        <a:bodyPr/>
        <a:lstStyle/>
        <a:p>
          <a:endParaRPr lang="en-US" b="1">
            <a:cs typeface="B Zar" panose="00000400000000000000" pitchFamily="2" charset="-78"/>
          </a:endParaRPr>
        </a:p>
      </dgm:t>
    </dgm:pt>
    <dgm:pt modelId="{8759D7E8-242D-4F02-BF5D-DFD89349CC8E}" type="sibTrans" cxnId="{C7585471-7AC6-42E2-BD5C-FFA21184AD48}">
      <dgm:prSet/>
      <dgm:spPr/>
      <dgm:t>
        <a:bodyPr/>
        <a:lstStyle/>
        <a:p>
          <a:endParaRPr lang="en-US" b="1">
            <a:cs typeface="B Zar" panose="00000400000000000000" pitchFamily="2" charset="-78"/>
          </a:endParaRPr>
        </a:p>
      </dgm:t>
    </dgm:pt>
    <dgm:pt modelId="{7915888C-E742-4E37-AFF0-1B885FBDC505}" type="pres">
      <dgm:prSet presAssocID="{155E4FF0-84E4-416A-9412-FFE766C12DD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556FC37-788E-431F-941E-678BDB98BA03}" type="pres">
      <dgm:prSet presAssocID="{155E4FF0-84E4-416A-9412-FFE766C12DD7}" presName="radial" presStyleCnt="0">
        <dgm:presLayoutVars>
          <dgm:animLvl val="ctr"/>
        </dgm:presLayoutVars>
      </dgm:prSet>
      <dgm:spPr/>
    </dgm:pt>
    <dgm:pt modelId="{DB51D829-292F-478C-B20F-26668CBD8A7B}" type="pres">
      <dgm:prSet presAssocID="{838B4022-1679-4545-9B1A-213DA73A8844}" presName="centerShape" presStyleLbl="vennNode1" presStyleIdx="0" presStyleCnt="4"/>
      <dgm:spPr/>
      <dgm:t>
        <a:bodyPr/>
        <a:lstStyle/>
        <a:p>
          <a:endParaRPr lang="en-US"/>
        </a:p>
      </dgm:t>
    </dgm:pt>
    <dgm:pt modelId="{FB40004B-AE84-4EC6-AC93-9FE4F83F9B2A}" type="pres">
      <dgm:prSet presAssocID="{41A11F83-1217-4704-AA52-E5F9E20D98DD}" presName="node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6B7B5A-2600-4468-B295-85A31853A9B2}" type="pres">
      <dgm:prSet presAssocID="{F7F65334-E9F2-4D1A-9A2F-C08354073F7B}" presName="node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8B716D-AE07-4D11-963E-93919A6F5047}" type="pres">
      <dgm:prSet presAssocID="{11A8CD49-2E99-4ADA-9919-3AE135E255A4}" presName="node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200900C-F43F-4D06-8882-EDF10303A192}" type="presOf" srcId="{11A8CD49-2E99-4ADA-9919-3AE135E255A4}" destId="{A48B716D-AE07-4D11-963E-93919A6F5047}" srcOrd="0" destOrd="0" presId="urn:microsoft.com/office/officeart/2005/8/layout/radial3"/>
    <dgm:cxn modelId="{770534DE-DE81-4744-9FAD-80DDEC6AC171}" type="presOf" srcId="{838B4022-1679-4545-9B1A-213DA73A8844}" destId="{DB51D829-292F-478C-B20F-26668CBD8A7B}" srcOrd="0" destOrd="0" presId="urn:microsoft.com/office/officeart/2005/8/layout/radial3"/>
    <dgm:cxn modelId="{890BFB80-DD93-41B3-A845-9AFDD2DCB0ED}" type="presOf" srcId="{F7F65334-E9F2-4D1A-9A2F-C08354073F7B}" destId="{D86B7B5A-2600-4468-B295-85A31853A9B2}" srcOrd="0" destOrd="0" presId="urn:microsoft.com/office/officeart/2005/8/layout/radial3"/>
    <dgm:cxn modelId="{AE92D7DC-20E9-43C9-810F-B8D73E6D8BA5}" type="presOf" srcId="{41A11F83-1217-4704-AA52-E5F9E20D98DD}" destId="{FB40004B-AE84-4EC6-AC93-9FE4F83F9B2A}" srcOrd="0" destOrd="0" presId="urn:microsoft.com/office/officeart/2005/8/layout/radial3"/>
    <dgm:cxn modelId="{C7585471-7AC6-42E2-BD5C-FFA21184AD48}" srcId="{838B4022-1679-4545-9B1A-213DA73A8844}" destId="{11A8CD49-2E99-4ADA-9919-3AE135E255A4}" srcOrd="2" destOrd="0" parTransId="{E063F5A3-A03A-46C1-86D0-AAA216218D6A}" sibTransId="{8759D7E8-242D-4F02-BF5D-DFD89349CC8E}"/>
    <dgm:cxn modelId="{BD25FF7D-52AD-4DBD-AF61-1731C38E8F35}" srcId="{155E4FF0-84E4-416A-9412-FFE766C12DD7}" destId="{838B4022-1679-4545-9B1A-213DA73A8844}" srcOrd="0" destOrd="0" parTransId="{E2976C9F-79B8-4A8B-900C-F37648241188}" sibTransId="{1DB8FC09-A70B-4519-88AA-7CEE74E54F77}"/>
    <dgm:cxn modelId="{9A16B27F-6365-4FA9-998E-CD6DA01A146F}" type="presOf" srcId="{155E4FF0-84E4-416A-9412-FFE766C12DD7}" destId="{7915888C-E742-4E37-AFF0-1B885FBDC505}" srcOrd="0" destOrd="0" presId="urn:microsoft.com/office/officeart/2005/8/layout/radial3"/>
    <dgm:cxn modelId="{6573B93B-B9D6-49B9-9AF5-099B669F4DF8}" srcId="{838B4022-1679-4545-9B1A-213DA73A8844}" destId="{41A11F83-1217-4704-AA52-E5F9E20D98DD}" srcOrd="0" destOrd="0" parTransId="{AFF1DF8A-A2FB-48A7-9661-42D817C0FA47}" sibTransId="{69C9C86B-D477-4087-8F01-E245D79BA9A6}"/>
    <dgm:cxn modelId="{CCEFC43B-A8CB-4E33-A3A9-294C63F7D141}" srcId="{838B4022-1679-4545-9B1A-213DA73A8844}" destId="{F7F65334-E9F2-4D1A-9A2F-C08354073F7B}" srcOrd="1" destOrd="0" parTransId="{778C61FF-1F03-4E4B-9200-593B88D443BA}" sibTransId="{0C20E25B-2129-4D82-B683-10B97FD4F052}"/>
    <dgm:cxn modelId="{D9169C02-D979-42C2-899B-943FDD366859}" type="presParOf" srcId="{7915888C-E742-4E37-AFF0-1B885FBDC505}" destId="{F556FC37-788E-431F-941E-678BDB98BA03}" srcOrd="0" destOrd="0" presId="urn:microsoft.com/office/officeart/2005/8/layout/radial3"/>
    <dgm:cxn modelId="{CB6713D2-86A6-4E85-B30D-CE4F12E4D083}" type="presParOf" srcId="{F556FC37-788E-431F-941E-678BDB98BA03}" destId="{DB51D829-292F-478C-B20F-26668CBD8A7B}" srcOrd="0" destOrd="0" presId="urn:microsoft.com/office/officeart/2005/8/layout/radial3"/>
    <dgm:cxn modelId="{84DF0DA8-BA1B-4F99-8D91-FBB65F39AE61}" type="presParOf" srcId="{F556FC37-788E-431F-941E-678BDB98BA03}" destId="{FB40004B-AE84-4EC6-AC93-9FE4F83F9B2A}" srcOrd="1" destOrd="0" presId="urn:microsoft.com/office/officeart/2005/8/layout/radial3"/>
    <dgm:cxn modelId="{3AB28FE1-78F3-42A0-B687-AFBEA800CDB6}" type="presParOf" srcId="{F556FC37-788E-431F-941E-678BDB98BA03}" destId="{D86B7B5A-2600-4468-B295-85A31853A9B2}" srcOrd="2" destOrd="0" presId="urn:microsoft.com/office/officeart/2005/8/layout/radial3"/>
    <dgm:cxn modelId="{434C133B-64D5-4B25-AD64-20CE2DCF79BC}" type="presParOf" srcId="{F556FC37-788E-431F-941E-678BDB98BA03}" destId="{A48B716D-AE07-4D11-963E-93919A6F5047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55E4FF0-84E4-416A-9412-FFE766C12DD7}" type="doc">
      <dgm:prSet loTypeId="urn:microsoft.com/office/officeart/2005/8/layout/radial3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838B4022-1679-4545-9B1A-213DA73A8844}">
      <dgm:prSet phldrT="[Text]"/>
      <dgm:spPr/>
      <dgm:t>
        <a:bodyPr/>
        <a:lstStyle/>
        <a:p>
          <a:r>
            <a:rPr lang="fa-IR" b="1" dirty="0" smtClean="0">
              <a:cs typeface="B Zar" panose="00000400000000000000" pitchFamily="2" charset="-78"/>
            </a:rPr>
            <a:t>فرهنگ</a:t>
          </a:r>
          <a:endParaRPr lang="en-US" b="1" dirty="0">
            <a:cs typeface="B Zar" panose="00000400000000000000" pitchFamily="2" charset="-78"/>
          </a:endParaRPr>
        </a:p>
      </dgm:t>
    </dgm:pt>
    <dgm:pt modelId="{E2976C9F-79B8-4A8B-900C-F37648241188}" type="parTrans" cxnId="{BD25FF7D-52AD-4DBD-AF61-1731C38E8F35}">
      <dgm:prSet/>
      <dgm:spPr/>
      <dgm:t>
        <a:bodyPr/>
        <a:lstStyle/>
        <a:p>
          <a:endParaRPr lang="en-US" b="1">
            <a:cs typeface="B Zar" panose="00000400000000000000" pitchFamily="2" charset="-78"/>
          </a:endParaRPr>
        </a:p>
      </dgm:t>
    </dgm:pt>
    <dgm:pt modelId="{1DB8FC09-A70B-4519-88AA-7CEE74E54F77}" type="sibTrans" cxnId="{BD25FF7D-52AD-4DBD-AF61-1731C38E8F35}">
      <dgm:prSet/>
      <dgm:spPr/>
      <dgm:t>
        <a:bodyPr/>
        <a:lstStyle/>
        <a:p>
          <a:endParaRPr lang="en-US" b="1">
            <a:cs typeface="B Zar" panose="00000400000000000000" pitchFamily="2" charset="-78"/>
          </a:endParaRPr>
        </a:p>
      </dgm:t>
    </dgm:pt>
    <dgm:pt modelId="{41A11F83-1217-4704-AA52-E5F9E20D98DD}">
      <dgm:prSet phldrT="[Text]"/>
      <dgm:spPr/>
      <dgm:t>
        <a:bodyPr/>
        <a:lstStyle/>
        <a:p>
          <a:r>
            <a:rPr lang="fa-IR" b="1" dirty="0" smtClean="0">
              <a:cs typeface="B Zar" panose="00000400000000000000" pitchFamily="2" charset="-78"/>
            </a:rPr>
            <a:t>انسان</a:t>
          </a:r>
          <a:endParaRPr lang="en-US" b="1" dirty="0">
            <a:cs typeface="B Zar" panose="00000400000000000000" pitchFamily="2" charset="-78"/>
          </a:endParaRPr>
        </a:p>
      </dgm:t>
    </dgm:pt>
    <dgm:pt modelId="{AFF1DF8A-A2FB-48A7-9661-42D817C0FA47}" type="parTrans" cxnId="{6573B93B-B9D6-49B9-9AF5-099B669F4DF8}">
      <dgm:prSet/>
      <dgm:spPr/>
      <dgm:t>
        <a:bodyPr/>
        <a:lstStyle/>
        <a:p>
          <a:endParaRPr lang="en-US" b="1">
            <a:cs typeface="B Zar" panose="00000400000000000000" pitchFamily="2" charset="-78"/>
          </a:endParaRPr>
        </a:p>
      </dgm:t>
    </dgm:pt>
    <dgm:pt modelId="{69C9C86B-D477-4087-8F01-E245D79BA9A6}" type="sibTrans" cxnId="{6573B93B-B9D6-49B9-9AF5-099B669F4DF8}">
      <dgm:prSet/>
      <dgm:spPr/>
      <dgm:t>
        <a:bodyPr/>
        <a:lstStyle/>
        <a:p>
          <a:endParaRPr lang="en-US" b="1">
            <a:cs typeface="B Zar" panose="00000400000000000000" pitchFamily="2" charset="-78"/>
          </a:endParaRPr>
        </a:p>
      </dgm:t>
    </dgm:pt>
    <dgm:pt modelId="{F7F65334-E9F2-4D1A-9A2F-C08354073F7B}">
      <dgm:prSet phldrT="[Text]"/>
      <dgm:spPr/>
      <dgm:t>
        <a:bodyPr/>
        <a:lstStyle/>
        <a:p>
          <a:r>
            <a:rPr lang="fa-IR" b="1" dirty="0" smtClean="0">
              <a:cs typeface="B Zar" panose="00000400000000000000" pitchFamily="2" charset="-78"/>
            </a:rPr>
            <a:t>ابزار</a:t>
          </a:r>
          <a:endParaRPr lang="en-US" b="1" dirty="0">
            <a:cs typeface="B Zar" panose="00000400000000000000" pitchFamily="2" charset="-78"/>
          </a:endParaRPr>
        </a:p>
      </dgm:t>
    </dgm:pt>
    <dgm:pt modelId="{778C61FF-1F03-4E4B-9200-593B88D443BA}" type="parTrans" cxnId="{CCEFC43B-A8CB-4E33-A3A9-294C63F7D141}">
      <dgm:prSet/>
      <dgm:spPr/>
      <dgm:t>
        <a:bodyPr/>
        <a:lstStyle/>
        <a:p>
          <a:endParaRPr lang="en-US" b="1">
            <a:cs typeface="B Zar" panose="00000400000000000000" pitchFamily="2" charset="-78"/>
          </a:endParaRPr>
        </a:p>
      </dgm:t>
    </dgm:pt>
    <dgm:pt modelId="{0C20E25B-2129-4D82-B683-10B97FD4F052}" type="sibTrans" cxnId="{CCEFC43B-A8CB-4E33-A3A9-294C63F7D141}">
      <dgm:prSet/>
      <dgm:spPr/>
      <dgm:t>
        <a:bodyPr/>
        <a:lstStyle/>
        <a:p>
          <a:endParaRPr lang="en-US" b="1">
            <a:cs typeface="B Zar" panose="00000400000000000000" pitchFamily="2" charset="-78"/>
          </a:endParaRPr>
        </a:p>
      </dgm:t>
    </dgm:pt>
    <dgm:pt modelId="{11A8CD49-2E99-4ADA-9919-3AE135E255A4}">
      <dgm:prSet phldrT="[Text]"/>
      <dgm:spPr/>
      <dgm:t>
        <a:bodyPr/>
        <a:lstStyle/>
        <a:p>
          <a:r>
            <a:rPr lang="fa-IR" b="1" dirty="0" smtClean="0">
              <a:cs typeface="B Zar" panose="00000400000000000000" pitchFamily="2" charset="-78"/>
            </a:rPr>
            <a:t>طبیعت</a:t>
          </a:r>
          <a:endParaRPr lang="en-US" b="1" dirty="0">
            <a:cs typeface="B Zar" panose="00000400000000000000" pitchFamily="2" charset="-78"/>
          </a:endParaRPr>
        </a:p>
      </dgm:t>
    </dgm:pt>
    <dgm:pt modelId="{E063F5A3-A03A-46C1-86D0-AAA216218D6A}" type="parTrans" cxnId="{C7585471-7AC6-42E2-BD5C-FFA21184AD48}">
      <dgm:prSet/>
      <dgm:spPr/>
      <dgm:t>
        <a:bodyPr/>
        <a:lstStyle/>
        <a:p>
          <a:endParaRPr lang="en-US" b="1">
            <a:cs typeface="B Zar" panose="00000400000000000000" pitchFamily="2" charset="-78"/>
          </a:endParaRPr>
        </a:p>
      </dgm:t>
    </dgm:pt>
    <dgm:pt modelId="{8759D7E8-242D-4F02-BF5D-DFD89349CC8E}" type="sibTrans" cxnId="{C7585471-7AC6-42E2-BD5C-FFA21184AD48}">
      <dgm:prSet/>
      <dgm:spPr/>
      <dgm:t>
        <a:bodyPr/>
        <a:lstStyle/>
        <a:p>
          <a:endParaRPr lang="en-US" b="1">
            <a:cs typeface="B Zar" panose="00000400000000000000" pitchFamily="2" charset="-78"/>
          </a:endParaRPr>
        </a:p>
      </dgm:t>
    </dgm:pt>
    <dgm:pt modelId="{7915888C-E742-4E37-AFF0-1B885FBDC505}" type="pres">
      <dgm:prSet presAssocID="{155E4FF0-84E4-416A-9412-FFE766C12DD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556FC37-788E-431F-941E-678BDB98BA03}" type="pres">
      <dgm:prSet presAssocID="{155E4FF0-84E4-416A-9412-FFE766C12DD7}" presName="radial" presStyleCnt="0">
        <dgm:presLayoutVars>
          <dgm:animLvl val="ctr"/>
        </dgm:presLayoutVars>
      </dgm:prSet>
      <dgm:spPr/>
    </dgm:pt>
    <dgm:pt modelId="{DB51D829-292F-478C-B20F-26668CBD8A7B}" type="pres">
      <dgm:prSet presAssocID="{838B4022-1679-4545-9B1A-213DA73A8844}" presName="centerShape" presStyleLbl="vennNode1" presStyleIdx="0" presStyleCnt="4"/>
      <dgm:spPr/>
      <dgm:t>
        <a:bodyPr/>
        <a:lstStyle/>
        <a:p>
          <a:endParaRPr lang="en-US"/>
        </a:p>
      </dgm:t>
    </dgm:pt>
    <dgm:pt modelId="{FB40004B-AE84-4EC6-AC93-9FE4F83F9B2A}" type="pres">
      <dgm:prSet presAssocID="{41A11F83-1217-4704-AA52-E5F9E20D98DD}" presName="node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6B7B5A-2600-4468-B295-85A31853A9B2}" type="pres">
      <dgm:prSet presAssocID="{F7F65334-E9F2-4D1A-9A2F-C08354073F7B}" presName="node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8B716D-AE07-4D11-963E-93919A6F5047}" type="pres">
      <dgm:prSet presAssocID="{11A8CD49-2E99-4ADA-9919-3AE135E255A4}" presName="node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200900C-F43F-4D06-8882-EDF10303A192}" type="presOf" srcId="{11A8CD49-2E99-4ADA-9919-3AE135E255A4}" destId="{A48B716D-AE07-4D11-963E-93919A6F5047}" srcOrd="0" destOrd="0" presId="urn:microsoft.com/office/officeart/2005/8/layout/radial3"/>
    <dgm:cxn modelId="{770534DE-DE81-4744-9FAD-80DDEC6AC171}" type="presOf" srcId="{838B4022-1679-4545-9B1A-213DA73A8844}" destId="{DB51D829-292F-478C-B20F-26668CBD8A7B}" srcOrd="0" destOrd="0" presId="urn:microsoft.com/office/officeart/2005/8/layout/radial3"/>
    <dgm:cxn modelId="{890BFB80-DD93-41B3-A845-9AFDD2DCB0ED}" type="presOf" srcId="{F7F65334-E9F2-4D1A-9A2F-C08354073F7B}" destId="{D86B7B5A-2600-4468-B295-85A31853A9B2}" srcOrd="0" destOrd="0" presId="urn:microsoft.com/office/officeart/2005/8/layout/radial3"/>
    <dgm:cxn modelId="{AE92D7DC-20E9-43C9-810F-B8D73E6D8BA5}" type="presOf" srcId="{41A11F83-1217-4704-AA52-E5F9E20D98DD}" destId="{FB40004B-AE84-4EC6-AC93-9FE4F83F9B2A}" srcOrd="0" destOrd="0" presId="urn:microsoft.com/office/officeart/2005/8/layout/radial3"/>
    <dgm:cxn modelId="{C7585471-7AC6-42E2-BD5C-FFA21184AD48}" srcId="{838B4022-1679-4545-9B1A-213DA73A8844}" destId="{11A8CD49-2E99-4ADA-9919-3AE135E255A4}" srcOrd="2" destOrd="0" parTransId="{E063F5A3-A03A-46C1-86D0-AAA216218D6A}" sibTransId="{8759D7E8-242D-4F02-BF5D-DFD89349CC8E}"/>
    <dgm:cxn modelId="{BD25FF7D-52AD-4DBD-AF61-1731C38E8F35}" srcId="{155E4FF0-84E4-416A-9412-FFE766C12DD7}" destId="{838B4022-1679-4545-9B1A-213DA73A8844}" srcOrd="0" destOrd="0" parTransId="{E2976C9F-79B8-4A8B-900C-F37648241188}" sibTransId="{1DB8FC09-A70B-4519-88AA-7CEE74E54F77}"/>
    <dgm:cxn modelId="{9A16B27F-6365-4FA9-998E-CD6DA01A146F}" type="presOf" srcId="{155E4FF0-84E4-416A-9412-FFE766C12DD7}" destId="{7915888C-E742-4E37-AFF0-1B885FBDC505}" srcOrd="0" destOrd="0" presId="urn:microsoft.com/office/officeart/2005/8/layout/radial3"/>
    <dgm:cxn modelId="{6573B93B-B9D6-49B9-9AF5-099B669F4DF8}" srcId="{838B4022-1679-4545-9B1A-213DA73A8844}" destId="{41A11F83-1217-4704-AA52-E5F9E20D98DD}" srcOrd="0" destOrd="0" parTransId="{AFF1DF8A-A2FB-48A7-9661-42D817C0FA47}" sibTransId="{69C9C86B-D477-4087-8F01-E245D79BA9A6}"/>
    <dgm:cxn modelId="{CCEFC43B-A8CB-4E33-A3A9-294C63F7D141}" srcId="{838B4022-1679-4545-9B1A-213DA73A8844}" destId="{F7F65334-E9F2-4D1A-9A2F-C08354073F7B}" srcOrd="1" destOrd="0" parTransId="{778C61FF-1F03-4E4B-9200-593B88D443BA}" sibTransId="{0C20E25B-2129-4D82-B683-10B97FD4F052}"/>
    <dgm:cxn modelId="{D9169C02-D979-42C2-899B-943FDD366859}" type="presParOf" srcId="{7915888C-E742-4E37-AFF0-1B885FBDC505}" destId="{F556FC37-788E-431F-941E-678BDB98BA03}" srcOrd="0" destOrd="0" presId="urn:microsoft.com/office/officeart/2005/8/layout/radial3"/>
    <dgm:cxn modelId="{CB6713D2-86A6-4E85-B30D-CE4F12E4D083}" type="presParOf" srcId="{F556FC37-788E-431F-941E-678BDB98BA03}" destId="{DB51D829-292F-478C-B20F-26668CBD8A7B}" srcOrd="0" destOrd="0" presId="urn:microsoft.com/office/officeart/2005/8/layout/radial3"/>
    <dgm:cxn modelId="{84DF0DA8-BA1B-4F99-8D91-FBB65F39AE61}" type="presParOf" srcId="{F556FC37-788E-431F-941E-678BDB98BA03}" destId="{FB40004B-AE84-4EC6-AC93-9FE4F83F9B2A}" srcOrd="1" destOrd="0" presId="urn:microsoft.com/office/officeart/2005/8/layout/radial3"/>
    <dgm:cxn modelId="{3AB28FE1-78F3-42A0-B687-AFBEA800CDB6}" type="presParOf" srcId="{F556FC37-788E-431F-941E-678BDB98BA03}" destId="{D86B7B5A-2600-4468-B295-85A31853A9B2}" srcOrd="2" destOrd="0" presId="urn:microsoft.com/office/officeart/2005/8/layout/radial3"/>
    <dgm:cxn modelId="{434C133B-64D5-4B25-AD64-20CE2DCF79BC}" type="presParOf" srcId="{F556FC37-788E-431F-941E-678BDB98BA03}" destId="{A48B716D-AE07-4D11-963E-93919A6F5047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B5F5350-EE9D-486D-AF2E-4EC63AB0F531}" type="doc">
      <dgm:prSet loTypeId="urn:microsoft.com/office/officeart/2005/8/layout/target3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F7930DC6-C195-497B-A878-94313C3E9BC5}">
      <dgm:prSet phldrT="[Text]"/>
      <dgm:spPr/>
      <dgm:t>
        <a:bodyPr/>
        <a:lstStyle/>
        <a:p>
          <a:pPr rtl="1"/>
          <a:r>
            <a:rPr lang="fa-IR" b="1" dirty="0" smtClean="0">
              <a:cs typeface="B Nazanin" panose="00000400000000000000" pitchFamily="2" charset="-78"/>
            </a:rPr>
            <a:t>مردم</a:t>
          </a:r>
          <a:endParaRPr lang="en-US" b="1" dirty="0">
            <a:cs typeface="B Nazanin" panose="00000400000000000000" pitchFamily="2" charset="-78"/>
          </a:endParaRPr>
        </a:p>
      </dgm:t>
    </dgm:pt>
    <dgm:pt modelId="{4F48B990-7FF4-401F-B355-A935B59D7E1E}" type="parTrans" cxnId="{8E747672-9B67-4E56-9CA8-FF45735B3C68}">
      <dgm:prSet/>
      <dgm:spPr/>
      <dgm:t>
        <a:bodyPr/>
        <a:lstStyle/>
        <a:p>
          <a:endParaRPr lang="en-US"/>
        </a:p>
      </dgm:t>
    </dgm:pt>
    <dgm:pt modelId="{B69525F5-5C71-4095-854F-6202ED484120}" type="sibTrans" cxnId="{8E747672-9B67-4E56-9CA8-FF45735B3C68}">
      <dgm:prSet/>
      <dgm:spPr/>
      <dgm:t>
        <a:bodyPr/>
        <a:lstStyle/>
        <a:p>
          <a:endParaRPr lang="en-US"/>
        </a:p>
      </dgm:t>
    </dgm:pt>
    <dgm:pt modelId="{8C9C449F-53BF-48B7-9549-1C29AFCFA3AF}">
      <dgm:prSet phldrT="[Text]"/>
      <dgm:spPr/>
      <dgm:t>
        <a:bodyPr/>
        <a:lstStyle/>
        <a:p>
          <a:r>
            <a:rPr lang="fa-IR" dirty="0" smtClean="0">
              <a:cs typeface="B Nazanin" panose="00000400000000000000" pitchFamily="2" charset="-78"/>
            </a:rPr>
            <a:t>خلاقیت</a:t>
          </a:r>
          <a:endParaRPr lang="en-US" dirty="0">
            <a:cs typeface="B Nazanin" panose="00000400000000000000" pitchFamily="2" charset="-78"/>
          </a:endParaRPr>
        </a:p>
      </dgm:t>
    </dgm:pt>
    <dgm:pt modelId="{AFDCC24A-F244-4E1F-8A9B-C4BB9D027645}" type="parTrans" cxnId="{06E0A8B3-4146-423D-B743-162CDA45A67D}">
      <dgm:prSet/>
      <dgm:spPr/>
      <dgm:t>
        <a:bodyPr/>
        <a:lstStyle/>
        <a:p>
          <a:endParaRPr lang="en-US"/>
        </a:p>
      </dgm:t>
    </dgm:pt>
    <dgm:pt modelId="{4580DCB3-842E-43DB-97DF-58BF7F7B974B}" type="sibTrans" cxnId="{06E0A8B3-4146-423D-B743-162CDA45A67D}">
      <dgm:prSet/>
      <dgm:spPr/>
      <dgm:t>
        <a:bodyPr/>
        <a:lstStyle/>
        <a:p>
          <a:endParaRPr lang="en-US"/>
        </a:p>
      </dgm:t>
    </dgm:pt>
    <dgm:pt modelId="{E1036B8D-D479-48A9-A560-65A713FB069B}">
      <dgm:prSet phldrT="[Text]"/>
      <dgm:spPr/>
      <dgm:t>
        <a:bodyPr/>
        <a:lstStyle/>
        <a:p>
          <a:r>
            <a:rPr lang="fa-IR" dirty="0" smtClean="0">
              <a:cs typeface="B Nazanin" panose="00000400000000000000" pitchFamily="2" charset="-78"/>
            </a:rPr>
            <a:t>تغییر</a:t>
          </a:r>
          <a:endParaRPr lang="en-US" dirty="0">
            <a:cs typeface="B Nazanin" panose="00000400000000000000" pitchFamily="2" charset="-78"/>
          </a:endParaRPr>
        </a:p>
      </dgm:t>
    </dgm:pt>
    <dgm:pt modelId="{A2693491-C8C9-4502-8119-ADA653C66A88}" type="parTrans" cxnId="{22DF8055-02EC-4A20-B14A-1AB0A9F70DB6}">
      <dgm:prSet/>
      <dgm:spPr/>
      <dgm:t>
        <a:bodyPr/>
        <a:lstStyle/>
        <a:p>
          <a:endParaRPr lang="en-US"/>
        </a:p>
      </dgm:t>
    </dgm:pt>
    <dgm:pt modelId="{141182BD-027E-48FA-A7B3-5AD8937067DD}" type="sibTrans" cxnId="{22DF8055-02EC-4A20-B14A-1AB0A9F70DB6}">
      <dgm:prSet/>
      <dgm:spPr/>
      <dgm:t>
        <a:bodyPr/>
        <a:lstStyle/>
        <a:p>
          <a:endParaRPr lang="en-US"/>
        </a:p>
      </dgm:t>
    </dgm:pt>
    <dgm:pt modelId="{8AA01C85-D353-45BF-BCA5-1055BAD3B5E0}">
      <dgm:prSet phldrT="[Text]"/>
      <dgm:spPr/>
      <dgm:t>
        <a:bodyPr/>
        <a:lstStyle/>
        <a:p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نيروي انساني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19C0409D-C6F9-4998-9A04-65AFA4FE888D}" type="parTrans" cxnId="{A2E5C6FB-E74B-4ACF-9F89-04AE7ED6F32D}">
      <dgm:prSet/>
      <dgm:spPr/>
      <dgm:t>
        <a:bodyPr/>
        <a:lstStyle/>
        <a:p>
          <a:endParaRPr lang="en-US"/>
        </a:p>
      </dgm:t>
    </dgm:pt>
    <dgm:pt modelId="{4DABCE86-B4D0-4B6D-9564-E723D8851549}" type="sibTrans" cxnId="{A2E5C6FB-E74B-4ACF-9F89-04AE7ED6F32D}">
      <dgm:prSet/>
      <dgm:spPr/>
      <dgm:t>
        <a:bodyPr/>
        <a:lstStyle/>
        <a:p>
          <a:endParaRPr lang="en-US"/>
        </a:p>
      </dgm:t>
    </dgm:pt>
    <dgm:pt modelId="{BA8C5473-B725-40B5-8C4B-6EFAEEC9960D}">
      <dgm:prSet phldrT="[Text]"/>
      <dgm:spPr/>
      <dgm:t>
        <a:bodyPr/>
        <a:lstStyle/>
        <a:p>
          <a:r>
            <a:rPr lang="fa-IR" dirty="0" smtClean="0">
              <a:cs typeface="B Nazanin" panose="00000400000000000000" pitchFamily="2" charset="-78"/>
            </a:rPr>
            <a:t>استاندارد سازی</a:t>
          </a:r>
          <a:endParaRPr lang="en-US" dirty="0">
            <a:cs typeface="B Nazanin" panose="00000400000000000000" pitchFamily="2" charset="-78"/>
          </a:endParaRPr>
        </a:p>
      </dgm:t>
    </dgm:pt>
    <dgm:pt modelId="{1577CF50-326E-4539-8683-DC6B75CB6814}" type="parTrans" cxnId="{7253065D-2333-4744-927A-C341AB212F82}">
      <dgm:prSet/>
      <dgm:spPr/>
      <dgm:t>
        <a:bodyPr/>
        <a:lstStyle/>
        <a:p>
          <a:endParaRPr lang="en-US"/>
        </a:p>
      </dgm:t>
    </dgm:pt>
    <dgm:pt modelId="{1CFCDF7B-2574-4A00-BBB7-C8FFB2EAA8A0}" type="sibTrans" cxnId="{7253065D-2333-4744-927A-C341AB212F82}">
      <dgm:prSet/>
      <dgm:spPr/>
      <dgm:t>
        <a:bodyPr/>
        <a:lstStyle/>
        <a:p>
          <a:endParaRPr lang="en-US"/>
        </a:p>
      </dgm:t>
    </dgm:pt>
    <dgm:pt modelId="{0E918E86-198E-4AB7-9284-36193A075817}">
      <dgm:prSet phldrT="[Text]"/>
      <dgm:spPr/>
      <dgm:t>
        <a:bodyPr/>
        <a:lstStyle/>
        <a:p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كارگر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AD99E0CC-6909-430C-B932-2CB22F8196A2}" type="parTrans" cxnId="{789D484E-4719-44B8-85F8-7C901758893C}">
      <dgm:prSet/>
      <dgm:spPr/>
      <dgm:t>
        <a:bodyPr/>
        <a:lstStyle/>
        <a:p>
          <a:endParaRPr lang="en-US"/>
        </a:p>
      </dgm:t>
    </dgm:pt>
    <dgm:pt modelId="{DD2AD289-3C62-49E8-AE07-586DD7AA972E}" type="sibTrans" cxnId="{789D484E-4719-44B8-85F8-7C901758893C}">
      <dgm:prSet/>
      <dgm:spPr/>
      <dgm:t>
        <a:bodyPr/>
        <a:lstStyle/>
        <a:p>
          <a:endParaRPr lang="en-US"/>
        </a:p>
      </dgm:t>
    </dgm:pt>
    <dgm:pt modelId="{C62C1625-373A-43B4-B949-60D8E7929E91}">
      <dgm:prSet phldrT="[Text]"/>
      <dgm:spPr/>
      <dgm:t>
        <a:bodyPr/>
        <a:lstStyle/>
        <a:p>
          <a:r>
            <a:rPr lang="fa-IR" dirty="0" smtClean="0">
              <a:cs typeface="B Nazanin" panose="00000400000000000000" pitchFamily="2" charset="-78"/>
            </a:rPr>
            <a:t>ساده</a:t>
          </a:r>
          <a:endParaRPr lang="en-US" dirty="0">
            <a:cs typeface="B Nazanin" panose="00000400000000000000" pitchFamily="2" charset="-78"/>
          </a:endParaRPr>
        </a:p>
      </dgm:t>
    </dgm:pt>
    <dgm:pt modelId="{5D5C58A3-C5FC-481B-9A60-BD7A8BCAEAF3}" type="parTrans" cxnId="{795D6BCA-9FB3-4447-AAD6-B6C2AE3D0D32}">
      <dgm:prSet/>
      <dgm:spPr/>
      <dgm:t>
        <a:bodyPr/>
        <a:lstStyle/>
        <a:p>
          <a:endParaRPr lang="en-US"/>
        </a:p>
      </dgm:t>
    </dgm:pt>
    <dgm:pt modelId="{CB914C41-3871-4588-BAEF-2F2BBD71B9AA}" type="sibTrans" cxnId="{795D6BCA-9FB3-4447-AAD6-B6C2AE3D0D32}">
      <dgm:prSet/>
      <dgm:spPr/>
      <dgm:t>
        <a:bodyPr/>
        <a:lstStyle/>
        <a:p>
          <a:endParaRPr lang="en-US"/>
        </a:p>
      </dgm:t>
    </dgm:pt>
    <dgm:pt modelId="{6EDE8A5E-315F-44D9-A3F1-50941F55B990}">
      <dgm:prSet phldrT="[Text]"/>
      <dgm:spPr/>
      <dgm:t>
        <a:bodyPr/>
        <a:lstStyle/>
        <a:p>
          <a:r>
            <a:rPr lang="fa-IR" dirty="0" smtClean="0">
              <a:cs typeface="B Nazanin" panose="00000400000000000000" pitchFamily="2" charset="-78"/>
            </a:rPr>
            <a:t>کوچک</a:t>
          </a:r>
          <a:endParaRPr lang="en-US" dirty="0">
            <a:cs typeface="B Nazanin" panose="00000400000000000000" pitchFamily="2" charset="-78"/>
          </a:endParaRPr>
        </a:p>
      </dgm:t>
    </dgm:pt>
    <dgm:pt modelId="{892CA874-CF1D-409F-AFF0-8F41A67BB455}" type="parTrans" cxnId="{223BB7A1-6C06-41DD-93A6-7C8A8264C72B}">
      <dgm:prSet/>
      <dgm:spPr/>
      <dgm:t>
        <a:bodyPr/>
        <a:lstStyle/>
        <a:p>
          <a:endParaRPr lang="en-US"/>
        </a:p>
      </dgm:t>
    </dgm:pt>
    <dgm:pt modelId="{99508CB5-A460-4986-A409-4499AD2C13D4}" type="sibTrans" cxnId="{223BB7A1-6C06-41DD-93A6-7C8A8264C72B}">
      <dgm:prSet/>
      <dgm:spPr/>
      <dgm:t>
        <a:bodyPr/>
        <a:lstStyle/>
        <a:p>
          <a:endParaRPr lang="en-US"/>
        </a:p>
      </dgm:t>
    </dgm:pt>
    <dgm:pt modelId="{5D059F28-2D4D-4F95-B196-6424CF1D0A30}">
      <dgm:prSet/>
      <dgm:spPr/>
      <dgm:t>
        <a:bodyPr/>
        <a:lstStyle/>
        <a:p>
          <a:pPr rtl="1"/>
          <a:r>
            <a:rPr lang="fa-IR" b="1" dirty="0" smtClean="0">
              <a:cs typeface="B Nazanin" panose="00000400000000000000" pitchFamily="2" charset="-78"/>
            </a:rPr>
            <a:t>منابع انساني</a:t>
          </a:r>
          <a:endParaRPr lang="en-US" b="1" dirty="0">
            <a:cs typeface="B Nazanin" panose="00000400000000000000" pitchFamily="2" charset="-78"/>
          </a:endParaRPr>
        </a:p>
      </dgm:t>
    </dgm:pt>
    <dgm:pt modelId="{DF82B5EE-5F14-41A9-9800-6236346A85D2}" type="parTrans" cxnId="{7FF8FD30-9E5D-47F2-A253-94ED440B4BFC}">
      <dgm:prSet/>
      <dgm:spPr/>
      <dgm:t>
        <a:bodyPr/>
        <a:lstStyle/>
        <a:p>
          <a:endParaRPr lang="en-US"/>
        </a:p>
      </dgm:t>
    </dgm:pt>
    <dgm:pt modelId="{27C8A80F-DFC9-47E4-A1F7-0DC8A387574C}" type="sibTrans" cxnId="{7FF8FD30-9E5D-47F2-A253-94ED440B4BFC}">
      <dgm:prSet/>
      <dgm:spPr/>
      <dgm:t>
        <a:bodyPr/>
        <a:lstStyle/>
        <a:p>
          <a:endParaRPr lang="en-US"/>
        </a:p>
      </dgm:t>
    </dgm:pt>
    <dgm:pt modelId="{4476A24B-1402-4ADA-ADE9-92C0DA4AFA2D}" type="pres">
      <dgm:prSet presAssocID="{6B5F5350-EE9D-486D-AF2E-4EC63AB0F531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097CAE3-A681-4EFD-9028-942D69355367}" type="pres">
      <dgm:prSet presAssocID="{F7930DC6-C195-497B-A878-94313C3E9BC5}" presName="circle1" presStyleLbl="node1" presStyleIdx="0" presStyleCnt="4"/>
      <dgm:spPr/>
    </dgm:pt>
    <dgm:pt modelId="{564AD9C9-7BAB-412A-ADD5-3DCB93C382F0}" type="pres">
      <dgm:prSet presAssocID="{F7930DC6-C195-497B-A878-94313C3E9BC5}" presName="space" presStyleCnt="0"/>
      <dgm:spPr/>
    </dgm:pt>
    <dgm:pt modelId="{AFCEB236-BEDD-4956-9980-E6189E4CF623}" type="pres">
      <dgm:prSet presAssocID="{F7930DC6-C195-497B-A878-94313C3E9BC5}" presName="rect1" presStyleLbl="alignAcc1" presStyleIdx="0" presStyleCnt="4" custLinFactNeighborX="0" custLinFactNeighborY="3204"/>
      <dgm:spPr/>
      <dgm:t>
        <a:bodyPr/>
        <a:lstStyle/>
        <a:p>
          <a:endParaRPr lang="en-US"/>
        </a:p>
      </dgm:t>
    </dgm:pt>
    <dgm:pt modelId="{8CFDF019-1604-41AD-A61D-B935B058F043}" type="pres">
      <dgm:prSet presAssocID="{5D059F28-2D4D-4F95-B196-6424CF1D0A30}" presName="vertSpace2" presStyleLbl="node1" presStyleIdx="0" presStyleCnt="4"/>
      <dgm:spPr/>
    </dgm:pt>
    <dgm:pt modelId="{6C5E5F29-F45F-456E-9DC1-729200BC31BC}" type="pres">
      <dgm:prSet presAssocID="{5D059F28-2D4D-4F95-B196-6424CF1D0A30}" presName="circle2" presStyleLbl="node1" presStyleIdx="1" presStyleCnt="4"/>
      <dgm:spPr/>
    </dgm:pt>
    <dgm:pt modelId="{B4EA67FA-923F-419D-8785-F132F28A8A78}" type="pres">
      <dgm:prSet presAssocID="{5D059F28-2D4D-4F95-B196-6424CF1D0A30}" presName="rect2" presStyleLbl="alignAcc1" presStyleIdx="1" presStyleCnt="4"/>
      <dgm:spPr/>
      <dgm:t>
        <a:bodyPr/>
        <a:lstStyle/>
        <a:p>
          <a:endParaRPr lang="en-US"/>
        </a:p>
      </dgm:t>
    </dgm:pt>
    <dgm:pt modelId="{51ECE7E1-DE6C-482D-BE3C-F9330BF31274}" type="pres">
      <dgm:prSet presAssocID="{8AA01C85-D353-45BF-BCA5-1055BAD3B5E0}" presName="vertSpace3" presStyleLbl="node1" presStyleIdx="1" presStyleCnt="4"/>
      <dgm:spPr/>
    </dgm:pt>
    <dgm:pt modelId="{9875474A-3FDE-4AE1-B2B9-D7F2F2D3C140}" type="pres">
      <dgm:prSet presAssocID="{8AA01C85-D353-45BF-BCA5-1055BAD3B5E0}" presName="circle3" presStyleLbl="node1" presStyleIdx="2" presStyleCnt="4"/>
      <dgm:spPr/>
    </dgm:pt>
    <dgm:pt modelId="{39A11D64-0CAF-4137-812F-E32456F18091}" type="pres">
      <dgm:prSet presAssocID="{8AA01C85-D353-45BF-BCA5-1055BAD3B5E0}" presName="rect3" presStyleLbl="alignAcc1" presStyleIdx="2" presStyleCnt="4"/>
      <dgm:spPr/>
      <dgm:t>
        <a:bodyPr/>
        <a:lstStyle/>
        <a:p>
          <a:endParaRPr lang="en-US"/>
        </a:p>
      </dgm:t>
    </dgm:pt>
    <dgm:pt modelId="{079E25CB-894F-4D9E-8EF2-76C610F08B39}" type="pres">
      <dgm:prSet presAssocID="{0E918E86-198E-4AB7-9284-36193A075817}" presName="vertSpace4" presStyleLbl="node1" presStyleIdx="2" presStyleCnt="4"/>
      <dgm:spPr/>
    </dgm:pt>
    <dgm:pt modelId="{7FEA0B40-59F3-4328-8F74-C3E79E4A9D62}" type="pres">
      <dgm:prSet presAssocID="{0E918E86-198E-4AB7-9284-36193A075817}" presName="circle4" presStyleLbl="node1" presStyleIdx="3" presStyleCnt="4"/>
      <dgm:spPr/>
    </dgm:pt>
    <dgm:pt modelId="{06068AFF-397B-49DF-8D25-51003447C61D}" type="pres">
      <dgm:prSet presAssocID="{0E918E86-198E-4AB7-9284-36193A075817}" presName="rect4" presStyleLbl="alignAcc1" presStyleIdx="3" presStyleCnt="4"/>
      <dgm:spPr/>
      <dgm:t>
        <a:bodyPr/>
        <a:lstStyle/>
        <a:p>
          <a:endParaRPr lang="en-US"/>
        </a:p>
      </dgm:t>
    </dgm:pt>
    <dgm:pt modelId="{E7FD687D-81B6-45D6-A643-40F534CC0D51}" type="pres">
      <dgm:prSet presAssocID="{F7930DC6-C195-497B-A878-94313C3E9BC5}" presName="rect1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160172-9ED6-4927-B609-7F0B888E3E50}" type="pres">
      <dgm:prSet presAssocID="{F7930DC6-C195-497B-A878-94313C3E9BC5}" presName="rect1ChTx" presStyleLbl="alignAcc1" presStyleIdx="3" presStyleCnt="4" custLinFactNeighborX="-2041" custLinFactNeighborY="9940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239AE8-BB04-4ED4-A29A-2BC525218869}" type="pres">
      <dgm:prSet presAssocID="{5D059F28-2D4D-4F95-B196-6424CF1D0A30}" presName="rect2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96CE3C-D2EA-403F-A452-7E56623FF2F0}" type="pres">
      <dgm:prSet presAssocID="{5D059F28-2D4D-4F95-B196-6424CF1D0A30}" presName="rect2ChTx" presStyleLbl="alignAcc1" presStyleIdx="3" presStyleCnt="4">
        <dgm:presLayoutVars>
          <dgm:bulletEnabled val="1"/>
        </dgm:presLayoutVars>
      </dgm:prSet>
      <dgm:spPr/>
    </dgm:pt>
    <dgm:pt modelId="{E4B53981-84E5-4403-8A69-C79A1B73F1BF}" type="pres">
      <dgm:prSet presAssocID="{8AA01C85-D353-45BF-BCA5-1055BAD3B5E0}" presName="rect3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FE8029-0AF9-40D4-9986-4E9DAD25FFF6}" type="pres">
      <dgm:prSet presAssocID="{8AA01C85-D353-45BF-BCA5-1055BAD3B5E0}" presName="rect3ChTx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2DFBAC-E57D-402A-AE9E-774041A5B363}" type="pres">
      <dgm:prSet presAssocID="{0E918E86-198E-4AB7-9284-36193A075817}" presName="rect4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598E66-2401-48A0-828C-AF9CCEE08050}" type="pres">
      <dgm:prSet presAssocID="{0E918E86-198E-4AB7-9284-36193A075817}" presName="rect4ChTx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73919C3-EAB8-4009-856D-CFF9A0D97BCD}" type="presOf" srcId="{E1036B8D-D479-48A9-A560-65A713FB069B}" destId="{83160172-9ED6-4927-B609-7F0B888E3E50}" srcOrd="0" destOrd="1" presId="urn:microsoft.com/office/officeart/2005/8/layout/target3"/>
    <dgm:cxn modelId="{7FF8FD30-9E5D-47F2-A253-94ED440B4BFC}" srcId="{6B5F5350-EE9D-486D-AF2E-4EC63AB0F531}" destId="{5D059F28-2D4D-4F95-B196-6424CF1D0A30}" srcOrd="1" destOrd="0" parTransId="{DF82B5EE-5F14-41A9-9800-6236346A85D2}" sibTransId="{27C8A80F-DFC9-47E4-A1F7-0DC8A387574C}"/>
    <dgm:cxn modelId="{DB6A4BEE-7D58-4E6A-A76B-21DD96C04442}" type="presOf" srcId="{0E918E86-198E-4AB7-9284-36193A075817}" destId="{8A2DFBAC-E57D-402A-AE9E-774041A5B363}" srcOrd="1" destOrd="0" presId="urn:microsoft.com/office/officeart/2005/8/layout/target3"/>
    <dgm:cxn modelId="{7835BD1F-2CFF-4E4F-BDAF-83ECBBDCCF4A}" type="presOf" srcId="{6B5F5350-EE9D-486D-AF2E-4EC63AB0F531}" destId="{4476A24B-1402-4ADA-ADE9-92C0DA4AFA2D}" srcOrd="0" destOrd="0" presId="urn:microsoft.com/office/officeart/2005/8/layout/target3"/>
    <dgm:cxn modelId="{970A2E75-F534-4945-94A2-5ADA9BA94B00}" type="presOf" srcId="{8C9C449F-53BF-48B7-9549-1C29AFCFA3AF}" destId="{83160172-9ED6-4927-B609-7F0B888E3E50}" srcOrd="0" destOrd="0" presId="urn:microsoft.com/office/officeart/2005/8/layout/target3"/>
    <dgm:cxn modelId="{463A139B-4E4A-4868-BD65-A4D3A29D8710}" type="presOf" srcId="{8AA01C85-D353-45BF-BCA5-1055BAD3B5E0}" destId="{39A11D64-0CAF-4137-812F-E32456F18091}" srcOrd="0" destOrd="0" presId="urn:microsoft.com/office/officeart/2005/8/layout/target3"/>
    <dgm:cxn modelId="{223BB7A1-6C06-41DD-93A6-7C8A8264C72B}" srcId="{0E918E86-198E-4AB7-9284-36193A075817}" destId="{6EDE8A5E-315F-44D9-A3F1-50941F55B990}" srcOrd="1" destOrd="0" parTransId="{892CA874-CF1D-409F-AFF0-8F41A67BB455}" sibTransId="{99508CB5-A460-4986-A409-4499AD2C13D4}"/>
    <dgm:cxn modelId="{789D484E-4719-44B8-85F8-7C901758893C}" srcId="{6B5F5350-EE9D-486D-AF2E-4EC63AB0F531}" destId="{0E918E86-198E-4AB7-9284-36193A075817}" srcOrd="3" destOrd="0" parTransId="{AD99E0CC-6909-430C-B932-2CB22F8196A2}" sibTransId="{DD2AD289-3C62-49E8-AE07-586DD7AA972E}"/>
    <dgm:cxn modelId="{795D6BCA-9FB3-4447-AAD6-B6C2AE3D0D32}" srcId="{0E918E86-198E-4AB7-9284-36193A075817}" destId="{C62C1625-373A-43B4-B949-60D8E7929E91}" srcOrd="0" destOrd="0" parTransId="{5D5C58A3-C5FC-481B-9A60-BD7A8BCAEAF3}" sibTransId="{CB914C41-3871-4588-BAEF-2F2BBD71B9AA}"/>
    <dgm:cxn modelId="{A2E5C6FB-E74B-4ACF-9F89-04AE7ED6F32D}" srcId="{6B5F5350-EE9D-486D-AF2E-4EC63AB0F531}" destId="{8AA01C85-D353-45BF-BCA5-1055BAD3B5E0}" srcOrd="2" destOrd="0" parTransId="{19C0409D-C6F9-4998-9A04-65AFA4FE888D}" sibTransId="{4DABCE86-B4D0-4B6D-9564-E723D8851549}"/>
    <dgm:cxn modelId="{C204DA3E-30BF-42A8-9CD0-0AF62AB0C83D}" type="presOf" srcId="{8AA01C85-D353-45BF-BCA5-1055BAD3B5E0}" destId="{E4B53981-84E5-4403-8A69-C79A1B73F1BF}" srcOrd="1" destOrd="0" presId="urn:microsoft.com/office/officeart/2005/8/layout/target3"/>
    <dgm:cxn modelId="{A4198CC2-4152-4CBB-9FF1-E42BC210AC3E}" type="presOf" srcId="{0E918E86-198E-4AB7-9284-36193A075817}" destId="{06068AFF-397B-49DF-8D25-51003447C61D}" srcOrd="0" destOrd="0" presId="urn:microsoft.com/office/officeart/2005/8/layout/target3"/>
    <dgm:cxn modelId="{7253065D-2333-4744-927A-C341AB212F82}" srcId="{8AA01C85-D353-45BF-BCA5-1055BAD3B5E0}" destId="{BA8C5473-B725-40B5-8C4B-6EFAEEC9960D}" srcOrd="0" destOrd="0" parTransId="{1577CF50-326E-4539-8683-DC6B75CB6814}" sibTransId="{1CFCDF7B-2574-4A00-BBB7-C8FFB2EAA8A0}"/>
    <dgm:cxn modelId="{06E0A8B3-4146-423D-B743-162CDA45A67D}" srcId="{F7930DC6-C195-497B-A878-94313C3E9BC5}" destId="{8C9C449F-53BF-48B7-9549-1C29AFCFA3AF}" srcOrd="0" destOrd="0" parTransId="{AFDCC24A-F244-4E1F-8A9B-C4BB9D027645}" sibTransId="{4580DCB3-842E-43DB-97DF-58BF7F7B974B}"/>
    <dgm:cxn modelId="{C20F43D4-9A07-405F-A029-A2AD79F031D3}" type="presOf" srcId="{5D059F28-2D4D-4F95-B196-6424CF1D0A30}" destId="{67239AE8-BB04-4ED4-A29A-2BC525218869}" srcOrd="1" destOrd="0" presId="urn:microsoft.com/office/officeart/2005/8/layout/target3"/>
    <dgm:cxn modelId="{AD6ECB37-B8C9-460B-979B-717EECAAEAA4}" type="presOf" srcId="{5D059F28-2D4D-4F95-B196-6424CF1D0A30}" destId="{B4EA67FA-923F-419D-8785-F132F28A8A78}" srcOrd="0" destOrd="0" presId="urn:microsoft.com/office/officeart/2005/8/layout/target3"/>
    <dgm:cxn modelId="{E40B568D-63A8-4A09-9662-8B8D2BD59765}" type="presOf" srcId="{F7930DC6-C195-497B-A878-94313C3E9BC5}" destId="{AFCEB236-BEDD-4956-9980-E6189E4CF623}" srcOrd="0" destOrd="0" presId="urn:microsoft.com/office/officeart/2005/8/layout/target3"/>
    <dgm:cxn modelId="{5F2CC121-8CEA-428F-9CE5-34A38725BC44}" type="presOf" srcId="{6EDE8A5E-315F-44D9-A3F1-50941F55B990}" destId="{D4598E66-2401-48A0-828C-AF9CCEE08050}" srcOrd="0" destOrd="1" presId="urn:microsoft.com/office/officeart/2005/8/layout/target3"/>
    <dgm:cxn modelId="{0AC3BB0D-683A-4193-B478-E1F177A33B3A}" type="presOf" srcId="{F7930DC6-C195-497B-A878-94313C3E9BC5}" destId="{E7FD687D-81B6-45D6-A643-40F534CC0D51}" srcOrd="1" destOrd="0" presId="urn:microsoft.com/office/officeart/2005/8/layout/target3"/>
    <dgm:cxn modelId="{8D173602-5B1E-41FC-B16E-7FE54F653DD4}" type="presOf" srcId="{BA8C5473-B725-40B5-8C4B-6EFAEEC9960D}" destId="{0CFE8029-0AF9-40D4-9986-4E9DAD25FFF6}" srcOrd="0" destOrd="0" presId="urn:microsoft.com/office/officeart/2005/8/layout/target3"/>
    <dgm:cxn modelId="{22DF8055-02EC-4A20-B14A-1AB0A9F70DB6}" srcId="{F7930DC6-C195-497B-A878-94313C3E9BC5}" destId="{E1036B8D-D479-48A9-A560-65A713FB069B}" srcOrd="1" destOrd="0" parTransId="{A2693491-C8C9-4502-8119-ADA653C66A88}" sibTransId="{141182BD-027E-48FA-A7B3-5AD8937067DD}"/>
    <dgm:cxn modelId="{346B3392-26B3-43C5-BC52-F671541BA2C3}" type="presOf" srcId="{C62C1625-373A-43B4-B949-60D8E7929E91}" destId="{D4598E66-2401-48A0-828C-AF9CCEE08050}" srcOrd="0" destOrd="0" presId="urn:microsoft.com/office/officeart/2005/8/layout/target3"/>
    <dgm:cxn modelId="{8E747672-9B67-4E56-9CA8-FF45735B3C68}" srcId="{6B5F5350-EE9D-486D-AF2E-4EC63AB0F531}" destId="{F7930DC6-C195-497B-A878-94313C3E9BC5}" srcOrd="0" destOrd="0" parTransId="{4F48B990-7FF4-401F-B355-A935B59D7E1E}" sibTransId="{B69525F5-5C71-4095-854F-6202ED484120}"/>
    <dgm:cxn modelId="{190A4DBF-B421-4F1B-BF3D-05BADAB82B41}" type="presParOf" srcId="{4476A24B-1402-4ADA-ADE9-92C0DA4AFA2D}" destId="{6097CAE3-A681-4EFD-9028-942D69355367}" srcOrd="0" destOrd="0" presId="urn:microsoft.com/office/officeart/2005/8/layout/target3"/>
    <dgm:cxn modelId="{F2B21A03-3879-4930-915D-9B7429A23FB3}" type="presParOf" srcId="{4476A24B-1402-4ADA-ADE9-92C0DA4AFA2D}" destId="{564AD9C9-7BAB-412A-ADD5-3DCB93C382F0}" srcOrd="1" destOrd="0" presId="urn:microsoft.com/office/officeart/2005/8/layout/target3"/>
    <dgm:cxn modelId="{F39D7509-A7F0-4DDC-97A2-BFEF7FF34869}" type="presParOf" srcId="{4476A24B-1402-4ADA-ADE9-92C0DA4AFA2D}" destId="{AFCEB236-BEDD-4956-9980-E6189E4CF623}" srcOrd="2" destOrd="0" presId="urn:microsoft.com/office/officeart/2005/8/layout/target3"/>
    <dgm:cxn modelId="{82AE4332-83FB-42C9-A26E-36099050A462}" type="presParOf" srcId="{4476A24B-1402-4ADA-ADE9-92C0DA4AFA2D}" destId="{8CFDF019-1604-41AD-A61D-B935B058F043}" srcOrd="3" destOrd="0" presId="urn:microsoft.com/office/officeart/2005/8/layout/target3"/>
    <dgm:cxn modelId="{30C4A306-20ED-4D5A-8B83-25FD0B28C3ED}" type="presParOf" srcId="{4476A24B-1402-4ADA-ADE9-92C0DA4AFA2D}" destId="{6C5E5F29-F45F-456E-9DC1-729200BC31BC}" srcOrd="4" destOrd="0" presId="urn:microsoft.com/office/officeart/2005/8/layout/target3"/>
    <dgm:cxn modelId="{3BBDEC39-3E12-480E-9F0B-A013D948A051}" type="presParOf" srcId="{4476A24B-1402-4ADA-ADE9-92C0DA4AFA2D}" destId="{B4EA67FA-923F-419D-8785-F132F28A8A78}" srcOrd="5" destOrd="0" presId="urn:microsoft.com/office/officeart/2005/8/layout/target3"/>
    <dgm:cxn modelId="{6D9BBE63-095E-4035-BC43-53E1290AE995}" type="presParOf" srcId="{4476A24B-1402-4ADA-ADE9-92C0DA4AFA2D}" destId="{51ECE7E1-DE6C-482D-BE3C-F9330BF31274}" srcOrd="6" destOrd="0" presId="urn:microsoft.com/office/officeart/2005/8/layout/target3"/>
    <dgm:cxn modelId="{09320D65-8AA6-4968-9172-E03A389B8C12}" type="presParOf" srcId="{4476A24B-1402-4ADA-ADE9-92C0DA4AFA2D}" destId="{9875474A-3FDE-4AE1-B2B9-D7F2F2D3C140}" srcOrd="7" destOrd="0" presId="urn:microsoft.com/office/officeart/2005/8/layout/target3"/>
    <dgm:cxn modelId="{24502715-1BEF-4430-BD00-1A8D62F93536}" type="presParOf" srcId="{4476A24B-1402-4ADA-ADE9-92C0DA4AFA2D}" destId="{39A11D64-0CAF-4137-812F-E32456F18091}" srcOrd="8" destOrd="0" presId="urn:microsoft.com/office/officeart/2005/8/layout/target3"/>
    <dgm:cxn modelId="{66B09AAF-2A01-4264-9DC2-AEF3D68BD20C}" type="presParOf" srcId="{4476A24B-1402-4ADA-ADE9-92C0DA4AFA2D}" destId="{079E25CB-894F-4D9E-8EF2-76C610F08B39}" srcOrd="9" destOrd="0" presId="urn:microsoft.com/office/officeart/2005/8/layout/target3"/>
    <dgm:cxn modelId="{E65462EF-0698-4E47-808E-B1F73442AA61}" type="presParOf" srcId="{4476A24B-1402-4ADA-ADE9-92C0DA4AFA2D}" destId="{7FEA0B40-59F3-4328-8F74-C3E79E4A9D62}" srcOrd="10" destOrd="0" presId="urn:microsoft.com/office/officeart/2005/8/layout/target3"/>
    <dgm:cxn modelId="{3DE82F93-CD82-413D-ADFE-774A48F0867F}" type="presParOf" srcId="{4476A24B-1402-4ADA-ADE9-92C0DA4AFA2D}" destId="{06068AFF-397B-49DF-8D25-51003447C61D}" srcOrd="11" destOrd="0" presId="urn:microsoft.com/office/officeart/2005/8/layout/target3"/>
    <dgm:cxn modelId="{38D42DBC-F9B1-4DF4-90AD-BC8215B5D699}" type="presParOf" srcId="{4476A24B-1402-4ADA-ADE9-92C0DA4AFA2D}" destId="{E7FD687D-81B6-45D6-A643-40F534CC0D51}" srcOrd="12" destOrd="0" presId="urn:microsoft.com/office/officeart/2005/8/layout/target3"/>
    <dgm:cxn modelId="{F39454B3-273E-459F-8532-300FC02B574B}" type="presParOf" srcId="{4476A24B-1402-4ADA-ADE9-92C0DA4AFA2D}" destId="{83160172-9ED6-4927-B609-7F0B888E3E50}" srcOrd="13" destOrd="0" presId="urn:microsoft.com/office/officeart/2005/8/layout/target3"/>
    <dgm:cxn modelId="{D0C67FCF-0147-4C9C-9DA1-E54C40AE4ABC}" type="presParOf" srcId="{4476A24B-1402-4ADA-ADE9-92C0DA4AFA2D}" destId="{67239AE8-BB04-4ED4-A29A-2BC525218869}" srcOrd="14" destOrd="0" presId="urn:microsoft.com/office/officeart/2005/8/layout/target3"/>
    <dgm:cxn modelId="{2E84F558-3318-4544-BE03-8F8E3C1B1BCD}" type="presParOf" srcId="{4476A24B-1402-4ADA-ADE9-92C0DA4AFA2D}" destId="{B696CE3C-D2EA-403F-A452-7E56623FF2F0}" srcOrd="15" destOrd="0" presId="urn:microsoft.com/office/officeart/2005/8/layout/target3"/>
    <dgm:cxn modelId="{4EABBF33-436E-47DC-9DCC-D0EE886DE89D}" type="presParOf" srcId="{4476A24B-1402-4ADA-ADE9-92C0DA4AFA2D}" destId="{E4B53981-84E5-4403-8A69-C79A1B73F1BF}" srcOrd="16" destOrd="0" presId="urn:microsoft.com/office/officeart/2005/8/layout/target3"/>
    <dgm:cxn modelId="{852C9746-7E22-474E-B1D7-9943B68169AF}" type="presParOf" srcId="{4476A24B-1402-4ADA-ADE9-92C0DA4AFA2D}" destId="{0CFE8029-0AF9-40D4-9986-4E9DAD25FFF6}" srcOrd="17" destOrd="0" presId="urn:microsoft.com/office/officeart/2005/8/layout/target3"/>
    <dgm:cxn modelId="{DDD00E16-BD5E-4DB2-93B4-9498C378E16C}" type="presParOf" srcId="{4476A24B-1402-4ADA-ADE9-92C0DA4AFA2D}" destId="{8A2DFBAC-E57D-402A-AE9E-774041A5B363}" srcOrd="18" destOrd="0" presId="urn:microsoft.com/office/officeart/2005/8/layout/target3"/>
    <dgm:cxn modelId="{757E6D39-F2BB-44F2-B7EC-9BE9A2C92E7C}" type="presParOf" srcId="{4476A24B-1402-4ADA-ADE9-92C0DA4AFA2D}" destId="{D4598E66-2401-48A0-828C-AF9CCEE08050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51D829-292F-478C-B20F-26668CBD8A7B}">
      <dsp:nvSpPr>
        <dsp:cNvPr id="0" name=""/>
        <dsp:cNvSpPr/>
      </dsp:nvSpPr>
      <dsp:spPr>
        <a:xfrm>
          <a:off x="3264064" y="1069009"/>
          <a:ext cx="2242808" cy="2242808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cs typeface="B Zar" panose="00000400000000000000" pitchFamily="2" charset="-78"/>
            </a:rPr>
            <a:t>فرهنگ</a:t>
          </a:r>
          <a:endParaRPr lang="en-US" sz="4400" b="1" kern="1200" dirty="0">
            <a:cs typeface="B Zar" panose="00000400000000000000" pitchFamily="2" charset="-78"/>
          </a:endParaRPr>
        </a:p>
      </dsp:txBody>
      <dsp:txXfrm>
        <a:off x="3592516" y="1397461"/>
        <a:ext cx="1585904" cy="1585904"/>
      </dsp:txXfrm>
    </dsp:sp>
    <dsp:sp modelId="{FB40004B-AE84-4EC6-AC93-9FE4F83F9B2A}">
      <dsp:nvSpPr>
        <dsp:cNvPr id="0" name=""/>
        <dsp:cNvSpPr/>
      </dsp:nvSpPr>
      <dsp:spPr>
        <a:xfrm>
          <a:off x="3824766" y="170555"/>
          <a:ext cx="1121404" cy="1121404"/>
        </a:xfrm>
        <a:prstGeom prst="ellipse">
          <a:avLst/>
        </a:prstGeom>
        <a:solidFill>
          <a:schemeClr val="accent3">
            <a:alpha val="50000"/>
            <a:hueOff val="350959"/>
            <a:satOff val="5126"/>
            <a:lumOff val="-327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b="1" kern="1200" dirty="0" smtClean="0">
              <a:cs typeface="B Zar" panose="00000400000000000000" pitchFamily="2" charset="-78"/>
            </a:rPr>
            <a:t>انسان</a:t>
          </a:r>
          <a:endParaRPr lang="en-US" sz="2300" b="1" kern="1200" dirty="0">
            <a:cs typeface="B Zar" panose="00000400000000000000" pitchFamily="2" charset="-78"/>
          </a:endParaRPr>
        </a:p>
      </dsp:txBody>
      <dsp:txXfrm>
        <a:off x="3988992" y="334781"/>
        <a:ext cx="792952" cy="792952"/>
      </dsp:txXfrm>
    </dsp:sp>
    <dsp:sp modelId="{D86B7B5A-2600-4468-B295-85A31853A9B2}">
      <dsp:nvSpPr>
        <dsp:cNvPr id="0" name=""/>
        <dsp:cNvSpPr/>
      </dsp:nvSpPr>
      <dsp:spPr>
        <a:xfrm>
          <a:off x="5088433" y="2359290"/>
          <a:ext cx="1121404" cy="1121404"/>
        </a:xfrm>
        <a:prstGeom prst="ellipse">
          <a:avLst/>
        </a:prstGeom>
        <a:solidFill>
          <a:schemeClr val="accent3">
            <a:alpha val="50000"/>
            <a:hueOff val="701918"/>
            <a:satOff val="10252"/>
            <a:lumOff val="-653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b="1" kern="1200" dirty="0" smtClean="0">
              <a:cs typeface="B Zar" panose="00000400000000000000" pitchFamily="2" charset="-78"/>
            </a:rPr>
            <a:t>ابزار</a:t>
          </a:r>
          <a:endParaRPr lang="en-US" sz="2300" b="1" kern="1200" dirty="0">
            <a:cs typeface="B Zar" panose="00000400000000000000" pitchFamily="2" charset="-78"/>
          </a:endParaRPr>
        </a:p>
      </dsp:txBody>
      <dsp:txXfrm>
        <a:off x="5252659" y="2523516"/>
        <a:ext cx="792952" cy="792952"/>
      </dsp:txXfrm>
    </dsp:sp>
    <dsp:sp modelId="{A48B716D-AE07-4D11-963E-93919A6F5047}">
      <dsp:nvSpPr>
        <dsp:cNvPr id="0" name=""/>
        <dsp:cNvSpPr/>
      </dsp:nvSpPr>
      <dsp:spPr>
        <a:xfrm>
          <a:off x="2561099" y="2359290"/>
          <a:ext cx="1121404" cy="1121404"/>
        </a:xfrm>
        <a:prstGeom prst="ellipse">
          <a:avLst/>
        </a:prstGeom>
        <a:solidFill>
          <a:schemeClr val="accent3">
            <a:alpha val="50000"/>
            <a:hueOff val="1052877"/>
            <a:satOff val="15378"/>
            <a:lumOff val="-98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b="1" kern="1200" dirty="0" smtClean="0">
              <a:cs typeface="B Zar" panose="00000400000000000000" pitchFamily="2" charset="-78"/>
            </a:rPr>
            <a:t>طبیعت</a:t>
          </a:r>
          <a:endParaRPr lang="en-US" sz="2300" b="1" kern="1200" dirty="0">
            <a:cs typeface="B Zar" panose="00000400000000000000" pitchFamily="2" charset="-78"/>
          </a:endParaRPr>
        </a:p>
      </dsp:txBody>
      <dsp:txXfrm>
        <a:off x="2725325" y="2523516"/>
        <a:ext cx="792952" cy="7929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51D829-292F-478C-B20F-26668CBD8A7B}">
      <dsp:nvSpPr>
        <dsp:cNvPr id="0" name=""/>
        <dsp:cNvSpPr/>
      </dsp:nvSpPr>
      <dsp:spPr>
        <a:xfrm>
          <a:off x="3264064" y="1069009"/>
          <a:ext cx="2242808" cy="2242808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cs typeface="B Zar" panose="00000400000000000000" pitchFamily="2" charset="-78"/>
            </a:rPr>
            <a:t>فرهنگ</a:t>
          </a:r>
          <a:endParaRPr lang="en-US" sz="4400" b="1" kern="1200" dirty="0">
            <a:cs typeface="B Zar" panose="00000400000000000000" pitchFamily="2" charset="-78"/>
          </a:endParaRPr>
        </a:p>
      </dsp:txBody>
      <dsp:txXfrm>
        <a:off x="3592516" y="1397461"/>
        <a:ext cx="1585904" cy="1585904"/>
      </dsp:txXfrm>
    </dsp:sp>
    <dsp:sp modelId="{FB40004B-AE84-4EC6-AC93-9FE4F83F9B2A}">
      <dsp:nvSpPr>
        <dsp:cNvPr id="0" name=""/>
        <dsp:cNvSpPr/>
      </dsp:nvSpPr>
      <dsp:spPr>
        <a:xfrm>
          <a:off x="3824766" y="170555"/>
          <a:ext cx="1121404" cy="1121404"/>
        </a:xfrm>
        <a:prstGeom prst="ellipse">
          <a:avLst/>
        </a:prstGeom>
        <a:solidFill>
          <a:schemeClr val="accent3">
            <a:alpha val="50000"/>
            <a:hueOff val="350959"/>
            <a:satOff val="5126"/>
            <a:lumOff val="-327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b="1" kern="1200" dirty="0" smtClean="0">
              <a:cs typeface="B Zar" panose="00000400000000000000" pitchFamily="2" charset="-78"/>
            </a:rPr>
            <a:t>انسان</a:t>
          </a:r>
          <a:endParaRPr lang="en-US" sz="2300" b="1" kern="1200" dirty="0">
            <a:cs typeface="B Zar" panose="00000400000000000000" pitchFamily="2" charset="-78"/>
          </a:endParaRPr>
        </a:p>
      </dsp:txBody>
      <dsp:txXfrm>
        <a:off x="3988992" y="334781"/>
        <a:ext cx="792952" cy="792952"/>
      </dsp:txXfrm>
    </dsp:sp>
    <dsp:sp modelId="{D86B7B5A-2600-4468-B295-85A31853A9B2}">
      <dsp:nvSpPr>
        <dsp:cNvPr id="0" name=""/>
        <dsp:cNvSpPr/>
      </dsp:nvSpPr>
      <dsp:spPr>
        <a:xfrm>
          <a:off x="5088433" y="2359290"/>
          <a:ext cx="1121404" cy="1121404"/>
        </a:xfrm>
        <a:prstGeom prst="ellipse">
          <a:avLst/>
        </a:prstGeom>
        <a:solidFill>
          <a:schemeClr val="accent3">
            <a:alpha val="50000"/>
            <a:hueOff val="701918"/>
            <a:satOff val="10252"/>
            <a:lumOff val="-653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b="1" kern="1200" dirty="0" smtClean="0">
              <a:cs typeface="B Zar" panose="00000400000000000000" pitchFamily="2" charset="-78"/>
            </a:rPr>
            <a:t>ابزار</a:t>
          </a:r>
          <a:endParaRPr lang="en-US" sz="2300" b="1" kern="1200" dirty="0">
            <a:cs typeface="B Zar" panose="00000400000000000000" pitchFamily="2" charset="-78"/>
          </a:endParaRPr>
        </a:p>
      </dsp:txBody>
      <dsp:txXfrm>
        <a:off x="5252659" y="2523516"/>
        <a:ext cx="792952" cy="792952"/>
      </dsp:txXfrm>
    </dsp:sp>
    <dsp:sp modelId="{A48B716D-AE07-4D11-963E-93919A6F5047}">
      <dsp:nvSpPr>
        <dsp:cNvPr id="0" name=""/>
        <dsp:cNvSpPr/>
      </dsp:nvSpPr>
      <dsp:spPr>
        <a:xfrm>
          <a:off x="2561099" y="2359290"/>
          <a:ext cx="1121404" cy="1121404"/>
        </a:xfrm>
        <a:prstGeom prst="ellipse">
          <a:avLst/>
        </a:prstGeom>
        <a:solidFill>
          <a:schemeClr val="accent3">
            <a:alpha val="50000"/>
            <a:hueOff val="1052877"/>
            <a:satOff val="15378"/>
            <a:lumOff val="-98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b="1" kern="1200" dirty="0" smtClean="0">
              <a:cs typeface="B Zar" panose="00000400000000000000" pitchFamily="2" charset="-78"/>
            </a:rPr>
            <a:t>طبیعت</a:t>
          </a:r>
          <a:endParaRPr lang="en-US" sz="2300" b="1" kern="1200" dirty="0">
            <a:cs typeface="B Zar" panose="00000400000000000000" pitchFamily="2" charset="-78"/>
          </a:endParaRPr>
        </a:p>
      </dsp:txBody>
      <dsp:txXfrm>
        <a:off x="2725325" y="2523516"/>
        <a:ext cx="792952" cy="7929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97CAE3-A681-4EFD-9028-942D69355367}">
      <dsp:nvSpPr>
        <dsp:cNvPr id="0" name=""/>
        <dsp:cNvSpPr/>
      </dsp:nvSpPr>
      <dsp:spPr>
        <a:xfrm>
          <a:off x="0" y="196532"/>
          <a:ext cx="4480560" cy="4480560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CEB236-BEDD-4956-9980-E6189E4CF623}">
      <dsp:nvSpPr>
        <dsp:cNvPr id="0" name=""/>
        <dsp:cNvSpPr/>
      </dsp:nvSpPr>
      <dsp:spPr>
        <a:xfrm>
          <a:off x="2240280" y="340089"/>
          <a:ext cx="5227319" cy="44805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b="1" kern="1200" dirty="0" smtClean="0">
              <a:cs typeface="B Nazanin" panose="00000400000000000000" pitchFamily="2" charset="-78"/>
            </a:rPr>
            <a:t>مردم</a:t>
          </a:r>
          <a:endParaRPr lang="en-US" sz="3600" b="1" kern="1200" dirty="0">
            <a:cs typeface="B Nazanin" panose="00000400000000000000" pitchFamily="2" charset="-78"/>
          </a:endParaRPr>
        </a:p>
      </dsp:txBody>
      <dsp:txXfrm>
        <a:off x="2240280" y="340089"/>
        <a:ext cx="2613659" cy="952119"/>
      </dsp:txXfrm>
    </dsp:sp>
    <dsp:sp modelId="{6C5E5F29-F45F-456E-9DC1-729200BC31BC}">
      <dsp:nvSpPr>
        <dsp:cNvPr id="0" name=""/>
        <dsp:cNvSpPr/>
      </dsp:nvSpPr>
      <dsp:spPr>
        <a:xfrm>
          <a:off x="588073" y="1148651"/>
          <a:ext cx="3304413" cy="3304413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-54397"/>
            <a:satOff val="-3144"/>
            <a:lumOff val="4314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EA67FA-923F-419D-8785-F132F28A8A78}">
      <dsp:nvSpPr>
        <dsp:cNvPr id="0" name=""/>
        <dsp:cNvSpPr/>
      </dsp:nvSpPr>
      <dsp:spPr>
        <a:xfrm>
          <a:off x="2240280" y="1148651"/>
          <a:ext cx="5227319" cy="330441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-54397"/>
              <a:satOff val="-3144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b="1" kern="1200" dirty="0" smtClean="0">
              <a:cs typeface="B Nazanin" panose="00000400000000000000" pitchFamily="2" charset="-78"/>
            </a:rPr>
            <a:t>منابع انساني</a:t>
          </a:r>
          <a:endParaRPr lang="en-US" sz="3600" b="1" kern="1200" dirty="0">
            <a:cs typeface="B Nazanin" panose="00000400000000000000" pitchFamily="2" charset="-78"/>
          </a:endParaRPr>
        </a:p>
      </dsp:txBody>
      <dsp:txXfrm>
        <a:off x="2240280" y="1148651"/>
        <a:ext cx="2613659" cy="952119"/>
      </dsp:txXfrm>
    </dsp:sp>
    <dsp:sp modelId="{9875474A-3FDE-4AE1-B2B9-D7F2F2D3C140}">
      <dsp:nvSpPr>
        <dsp:cNvPr id="0" name=""/>
        <dsp:cNvSpPr/>
      </dsp:nvSpPr>
      <dsp:spPr>
        <a:xfrm>
          <a:off x="1176147" y="2100770"/>
          <a:ext cx="2128266" cy="2128266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-108793"/>
            <a:satOff val="-6288"/>
            <a:lumOff val="8627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A11D64-0CAF-4137-812F-E32456F18091}">
      <dsp:nvSpPr>
        <dsp:cNvPr id="0" name=""/>
        <dsp:cNvSpPr/>
      </dsp:nvSpPr>
      <dsp:spPr>
        <a:xfrm>
          <a:off x="2240280" y="2100770"/>
          <a:ext cx="5227319" cy="212826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-108793"/>
              <a:satOff val="-6288"/>
              <a:lumOff val="862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نيروي انساني</a:t>
          </a:r>
          <a:endParaRPr lang="en-US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2240280" y="2100770"/>
        <a:ext cx="2613659" cy="952119"/>
      </dsp:txXfrm>
    </dsp:sp>
    <dsp:sp modelId="{7FEA0B40-59F3-4328-8F74-C3E79E4A9D62}">
      <dsp:nvSpPr>
        <dsp:cNvPr id="0" name=""/>
        <dsp:cNvSpPr/>
      </dsp:nvSpPr>
      <dsp:spPr>
        <a:xfrm>
          <a:off x="1764220" y="3052889"/>
          <a:ext cx="952119" cy="952119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-163190"/>
            <a:satOff val="-9432"/>
            <a:lumOff val="1294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068AFF-397B-49DF-8D25-51003447C61D}">
      <dsp:nvSpPr>
        <dsp:cNvPr id="0" name=""/>
        <dsp:cNvSpPr/>
      </dsp:nvSpPr>
      <dsp:spPr>
        <a:xfrm>
          <a:off x="2240280" y="3052889"/>
          <a:ext cx="5227319" cy="95211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-163190"/>
              <a:satOff val="-9432"/>
              <a:lumOff val="129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كارگر</a:t>
          </a:r>
          <a:endParaRPr lang="en-US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2240280" y="3052889"/>
        <a:ext cx="2613659" cy="952119"/>
      </dsp:txXfrm>
    </dsp:sp>
    <dsp:sp modelId="{83160172-9ED6-4927-B609-7F0B888E3E50}">
      <dsp:nvSpPr>
        <dsp:cNvPr id="0" name=""/>
        <dsp:cNvSpPr/>
      </dsp:nvSpPr>
      <dsp:spPr>
        <a:xfrm>
          <a:off x="4800595" y="1142995"/>
          <a:ext cx="2613659" cy="952119"/>
        </a:xfrm>
        <a:prstGeom prst="rect">
          <a:avLst/>
        </a:prstGeom>
        <a:noFill/>
        <a:ln w="1587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100" kern="1200" dirty="0" smtClean="0">
              <a:cs typeface="B Nazanin" panose="00000400000000000000" pitchFamily="2" charset="-78"/>
            </a:rPr>
            <a:t>خلاقیت</a:t>
          </a:r>
          <a:endParaRPr lang="en-US" sz="2100" kern="1200" dirty="0">
            <a:cs typeface="B Nazanin" panose="00000400000000000000" pitchFamily="2" charset="-78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100" kern="1200" dirty="0" smtClean="0">
              <a:cs typeface="B Nazanin" panose="00000400000000000000" pitchFamily="2" charset="-78"/>
            </a:rPr>
            <a:t>تغییر</a:t>
          </a:r>
          <a:endParaRPr lang="en-US" sz="2100" kern="1200" dirty="0">
            <a:cs typeface="B Nazanin" panose="00000400000000000000" pitchFamily="2" charset="-78"/>
          </a:endParaRPr>
        </a:p>
      </dsp:txBody>
      <dsp:txXfrm>
        <a:off x="4800595" y="1142995"/>
        <a:ext cx="2613659" cy="952119"/>
      </dsp:txXfrm>
    </dsp:sp>
    <dsp:sp modelId="{0CFE8029-0AF9-40D4-9986-4E9DAD25FFF6}">
      <dsp:nvSpPr>
        <dsp:cNvPr id="0" name=""/>
        <dsp:cNvSpPr/>
      </dsp:nvSpPr>
      <dsp:spPr>
        <a:xfrm>
          <a:off x="4853940" y="2100770"/>
          <a:ext cx="2613659" cy="952119"/>
        </a:xfrm>
        <a:prstGeom prst="rect">
          <a:avLst/>
        </a:prstGeom>
        <a:noFill/>
        <a:ln w="1587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100" kern="1200" dirty="0" smtClean="0">
              <a:cs typeface="B Nazanin" panose="00000400000000000000" pitchFamily="2" charset="-78"/>
            </a:rPr>
            <a:t>استاندارد سازی</a:t>
          </a:r>
          <a:endParaRPr lang="en-US" sz="2100" kern="1200" dirty="0">
            <a:cs typeface="B Nazanin" panose="00000400000000000000" pitchFamily="2" charset="-78"/>
          </a:endParaRPr>
        </a:p>
      </dsp:txBody>
      <dsp:txXfrm>
        <a:off x="4853940" y="2100770"/>
        <a:ext cx="2613659" cy="952119"/>
      </dsp:txXfrm>
    </dsp:sp>
    <dsp:sp modelId="{D4598E66-2401-48A0-828C-AF9CCEE08050}">
      <dsp:nvSpPr>
        <dsp:cNvPr id="0" name=""/>
        <dsp:cNvSpPr/>
      </dsp:nvSpPr>
      <dsp:spPr>
        <a:xfrm>
          <a:off x="4853940" y="3052889"/>
          <a:ext cx="2613659" cy="952119"/>
        </a:xfrm>
        <a:prstGeom prst="rect">
          <a:avLst/>
        </a:prstGeom>
        <a:noFill/>
        <a:ln w="1587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100" kern="1200" dirty="0" smtClean="0">
              <a:cs typeface="B Nazanin" panose="00000400000000000000" pitchFamily="2" charset="-78"/>
            </a:rPr>
            <a:t>ساده</a:t>
          </a:r>
          <a:endParaRPr lang="en-US" sz="2100" kern="1200" dirty="0">
            <a:cs typeface="B Nazanin" panose="00000400000000000000" pitchFamily="2" charset="-78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100" kern="1200" dirty="0" smtClean="0">
              <a:cs typeface="B Nazanin" panose="00000400000000000000" pitchFamily="2" charset="-78"/>
            </a:rPr>
            <a:t>کوچک</a:t>
          </a:r>
          <a:endParaRPr lang="en-US" sz="2100" kern="1200" dirty="0">
            <a:cs typeface="B Nazanin" panose="00000400000000000000" pitchFamily="2" charset="-78"/>
          </a:endParaRPr>
        </a:p>
      </dsp:txBody>
      <dsp:txXfrm>
        <a:off x="4853940" y="3052889"/>
        <a:ext cx="2613659" cy="9521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DE13C-D463-4F33-8232-A503F00E1757}" type="datetimeFigureOut">
              <a:rPr lang="en-US" smtClean="0"/>
              <a:t>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2E16-AD17-4000-97F5-415E17B9C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036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DE13C-D463-4F33-8232-A503F00E1757}" type="datetimeFigureOut">
              <a:rPr lang="en-US" smtClean="0"/>
              <a:t>2/12/2017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2E16-AD17-4000-97F5-415E17B9C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234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DE13C-D463-4F33-8232-A503F00E1757}" type="datetimeFigureOut">
              <a:rPr lang="en-US" smtClean="0"/>
              <a:t>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2E16-AD17-4000-97F5-415E17B9C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124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DE13C-D463-4F33-8232-A503F00E1757}" type="datetimeFigureOut">
              <a:rPr lang="en-US" smtClean="0"/>
              <a:t>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2E16-AD17-4000-97F5-415E17B9C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4904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DE13C-D463-4F33-8232-A503F00E1757}" type="datetimeFigureOut">
              <a:rPr lang="en-US" smtClean="0"/>
              <a:t>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2E16-AD17-4000-97F5-415E17B9C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961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DE13C-D463-4F33-8232-A503F00E1757}" type="datetimeFigureOut">
              <a:rPr lang="en-US" smtClean="0"/>
              <a:t>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2E16-AD17-4000-97F5-415E17B9C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5297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DE13C-D463-4F33-8232-A503F00E1757}" type="datetimeFigureOut">
              <a:rPr lang="en-US" smtClean="0"/>
              <a:t>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2E16-AD17-4000-97F5-415E17B9C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7489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DE13C-D463-4F33-8232-A503F00E1757}" type="datetimeFigureOut">
              <a:rPr lang="en-US" smtClean="0"/>
              <a:t>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2E16-AD17-4000-97F5-415E17B9C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7847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DE13C-D463-4F33-8232-A503F00E1757}" type="datetimeFigureOut">
              <a:rPr lang="en-US" smtClean="0"/>
              <a:t>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2E16-AD17-4000-97F5-415E17B9C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574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rtl="1">
              <a:defRPr>
                <a:cs typeface="B Nazanin" panose="00000400000000000000" pitchFamily="2" charset="-78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DE13C-D463-4F33-8232-A503F00E1757}" type="datetimeFigureOut">
              <a:rPr lang="en-US" smtClean="0"/>
              <a:t>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52F02E16-AD17-4000-97F5-415E17B9C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931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DE13C-D463-4F33-8232-A503F00E1757}" type="datetimeFigureOut">
              <a:rPr lang="en-US" smtClean="0"/>
              <a:t>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2E16-AD17-4000-97F5-415E17B9C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848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DE13C-D463-4F33-8232-A503F00E1757}" type="datetimeFigureOut">
              <a:rPr lang="en-US" smtClean="0"/>
              <a:t>2/12/2017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2E16-AD17-4000-97F5-415E17B9C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560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DE13C-D463-4F33-8232-A503F00E1757}" type="datetimeFigureOut">
              <a:rPr lang="en-US" smtClean="0"/>
              <a:t>2/12/2017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2E16-AD17-4000-97F5-415E17B9C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710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DE13C-D463-4F33-8232-A503F00E1757}" type="datetimeFigureOut">
              <a:rPr lang="en-US" smtClean="0"/>
              <a:t>2/12/2017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2E16-AD17-4000-97F5-415E17B9C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181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DE13C-D463-4F33-8232-A503F00E1757}" type="datetimeFigureOut">
              <a:rPr lang="en-US" smtClean="0"/>
              <a:t>2/12/2017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2E16-AD17-4000-97F5-415E17B9C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35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DE13C-D463-4F33-8232-A503F00E1757}" type="datetimeFigureOut">
              <a:rPr lang="en-US" smtClean="0"/>
              <a:t>2/12/2017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2E16-AD17-4000-97F5-415E17B9C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852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DE13C-D463-4F33-8232-A503F00E1757}" type="datetimeFigureOut">
              <a:rPr lang="en-US" smtClean="0"/>
              <a:t>2/12/2017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02E16-AD17-4000-97F5-415E17B9C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478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64DE13C-D463-4F33-8232-A503F00E1757}" type="datetimeFigureOut">
              <a:rPr lang="en-US" smtClean="0"/>
              <a:t>2/12/2017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2F02E16-AD17-4000-97F5-415E17B9C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960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1-%20%201395.wmv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diagramLayout" Target="../diagrams/layout2.xml"/><Relationship Id="rId7" Type="http://schemas.openxmlformats.org/officeDocument/2006/relationships/image" Target="../media/image5.gif"/><Relationship Id="rId12" Type="http://schemas.openxmlformats.org/officeDocument/2006/relationships/image" Target="../media/image9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image" Target="../media/image8.jpeg"/><Relationship Id="rId5" Type="http://schemas.openxmlformats.org/officeDocument/2006/relationships/diagramColors" Target="../diagrams/colors2.xml"/><Relationship Id="rId10" Type="http://schemas.openxmlformats.org/officeDocument/2006/relationships/image" Target="../media/image7.jp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2-%201395.wmv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ermedia.com/index.php?target=closeup&amp;id=2587&amp;categoryid=128&amp;maincat=animsp" TargetMode="External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ermedia.com/index.php?target=closeup&amp;id=4302&amp;categoryid=127&amp;maincat=animsp" TargetMode="External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7" Type="http://schemas.openxmlformats.org/officeDocument/2006/relationships/image" Target="../media/image38.jpeg"/><Relationship Id="rId2" Type="http://schemas.openxmlformats.org/officeDocument/2006/relationships/hyperlink" Target="http://www.presentermedia.com/index.php?target=closeup&amp;id=7405&amp;categoryid=127&amp;maincat=animsp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resentermedia.com/index.php?target=closeup&amp;id=5516&amp;categoryid=130&amp;maincat=clipart" TargetMode="External"/><Relationship Id="rId5" Type="http://schemas.openxmlformats.org/officeDocument/2006/relationships/image" Target="../media/image37.gif"/><Relationship Id="rId4" Type="http://schemas.openxmlformats.org/officeDocument/2006/relationships/hyperlink" Target="http://www.presentermedia.com/index.php?target=closeup&amp;id=4916&amp;categoryid=127&amp;maincat=animsp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hyperlink" Target="http://www.presentermedia.com/index.php?target=closeup&amp;id=7062&amp;categoryid=115&amp;maincat=animsp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imgres?imgurl=http://www.medicalshop.ir/littlepic/bigboy.jpg&amp;imgrefurl=http://www.medicalshop.ir/products.htm&amp;usg=__Juc1-3ej6iBQajbZt0a_4c6eYZs=&amp;h=360&amp;w=300&amp;sz=17&amp;hl=en&amp;start=13&amp;zoom=1&amp;tbnid=yLHqGbQYpGAz0M:&amp;tbnh=121&amp;tbnw=101&amp;ei=sNLuToioI8_68QOu65CACg&amp;prev=/search?q=%D9%85%D8%AD%D8%B5%D9%88%D9%84&amp;um=1&amp;hl=en&amp;sa=N&amp;gbv=2&amp;tbm=isch&amp;um=1&amp;itbs=1" TargetMode="External"/><Relationship Id="rId13" Type="http://schemas.openxmlformats.org/officeDocument/2006/relationships/hyperlink" Target="http://www.google.com/imgres?imgurl=http://www.sepahancement.ir/dotAsset/40c1ce08-eaa9-4fc6-bd1d-67823dc6003e.jpg&amp;imgrefurl=http://www.sepahancement.ir/production-company/product-analysis.dot&amp;usg=__n8RgTQ4UjH7hOmJvxo3WqojvPCM=&amp;h=2000&amp;w=3008&amp;sz=1181&amp;hl=en&amp;start=10&amp;zoom=1&amp;tbnid=EBK614MMGcAxCM:&amp;tbnh=100&amp;tbnw=150&amp;ei=wNPuToPjI4fJ8gOy85HtCQ&amp;prev=/search?q=%D9%85%D8%AD%D8%B5%D9%88%D9%84+%D8%B3%DB%8C%D9%85%D8%A7%D9%86&amp;um=1&amp;hl=en&amp;sa=N&amp;gbv=2&amp;tbm=isch&amp;um=1&amp;itbs=1" TargetMode="External"/><Relationship Id="rId18" Type="http://schemas.openxmlformats.org/officeDocument/2006/relationships/image" Target="../media/image50.jpeg"/><Relationship Id="rId3" Type="http://schemas.openxmlformats.org/officeDocument/2006/relationships/image" Target="../media/image42.jpeg"/><Relationship Id="rId7" Type="http://schemas.openxmlformats.org/officeDocument/2006/relationships/image" Target="../media/image44.jpeg"/><Relationship Id="rId12" Type="http://schemas.openxmlformats.org/officeDocument/2006/relationships/image" Target="../media/image47.jpeg"/><Relationship Id="rId17" Type="http://schemas.openxmlformats.org/officeDocument/2006/relationships/hyperlink" Target="http://www.google.com/imgres?imgurl=http://www.kpic.ir/Upload/News/ImageGallery1389/q1.jpg&amp;imgrefurl=http://www.kpic.ir/Page.aspx?mID=1409&amp;Page=News/shownews&amp;NewsId=26&amp;usg=__rbKTbo-uy__zGKyMTDZeP00ILQ8=&amp;h=293&amp;w=512&amp;sz=77&amp;hl=en&amp;start=17&amp;zoom=1&amp;tbnid=XzwWw4CC4RApbM:&amp;tbnh=75&amp;tbnw=131&amp;ei=8NPuTp3_BYbe8AP-5syKCg&amp;prev=/search?q=%D9%85%D8%AD%D8%B5%D9%88%D9%84+%D9%BE%D8%AA%D8%B1%D9%88%D8%B4%DB%8C%D9%85%DB%8C&amp;um=1&amp;hl=en&amp;sa=N&amp;gbv=2&amp;tbm=isch&amp;um=1&amp;itbs=1" TargetMode="External"/><Relationship Id="rId2" Type="http://schemas.openxmlformats.org/officeDocument/2006/relationships/hyperlink" Target="http://www.google.com/imgres?imgurl=http://nab100.com/product/seasdae.jpg&amp;imgrefurl=http://nab100.com/?PID=875&amp;usg=__u93fY22C8UeJ_wefvWTfs-Cy3Qs=&amp;h=346&amp;w=346&amp;sz=52&amp;hl=en&amp;start=2&amp;zoom=1&amp;tbnid=jWdKenNnhmQzHM:&amp;tbnh=120&amp;tbnw=120&amp;ei=sNLuToioI8_68QOu65CACg&amp;prev=/search?q=%D9%85%D8%AD%D8%B5%D9%88%D9%84&amp;um=1&amp;hl=en&amp;sa=N&amp;gbv=2&amp;tbm=isch&amp;um=1&amp;itbs=1" TargetMode="External"/><Relationship Id="rId16" Type="http://schemas.openxmlformats.org/officeDocument/2006/relationships/image" Target="../media/image49.jpeg"/><Relationship Id="rId20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/imgres?imgurl=http://j.imagehost.org/0697/mazda_www_axbaz_com_5.jpg&amp;imgrefurl=http://www.jalalpic.com/1389/02/%D8%B9%DA%A9%D8%B3%D9%87%D8%A7%DB%8C-%D9%85%D8%AD%D8%B5%D9%88%D9%84-%D8%AC%D8%AF%DB%8C%D8%AF-%D8%B4%D8%B1%DA%A9%D8%AA-%D9%85%D8%A7%D8%B4%DB%8C%D9%86-%D9%85%D8%B2%D8%AF%D8%A7-%D9%85%D8%AF%D9%84-mazda-r/&amp;usg=__ZuSrpkLc8qw2SwnUk2JdLiKQYw4=&amp;h=517&amp;w=800&amp;sz=86&amp;hl=en&amp;start=16&amp;zoom=1&amp;tbnid=9CG2JsEcdvn04M:&amp;tbnh=92&amp;tbnw=143&amp;ei=sNLuToioI8_68QOu65CACg&amp;prev=/search?q=%D9%85%D8%AD%D8%B5%D9%88%D9%84&amp;um=1&amp;hl=en&amp;sa=N&amp;gbv=2&amp;tbm=isch&amp;um=1&amp;itbs=1" TargetMode="External"/><Relationship Id="rId11" Type="http://schemas.openxmlformats.org/officeDocument/2006/relationships/image" Target="../media/image46.jpeg"/><Relationship Id="rId5" Type="http://schemas.openxmlformats.org/officeDocument/2006/relationships/image" Target="../media/image43.jpeg"/><Relationship Id="rId15" Type="http://schemas.openxmlformats.org/officeDocument/2006/relationships/hyperlink" Target="http://www.google.com/imgres?imgurl=http://shatanews.com/Files/News/1390-8-4/461d7648121947d38d897a4f2ebdd814.JPG&amp;imgrefurl=http://shatanews.com/News/1783.htm&amp;usg=__ZpXax-_RT7DGEoiFYmTSpAO61wg=&amp;h=360&amp;w=360&amp;sz=39&amp;hl=en&amp;start=38&amp;zoom=1&amp;tbnid=k-EKXNYqBz5JqM:&amp;tbnh=121&amp;tbnw=121&amp;ei=1tPuTpa5G8n28QOK4NHvCQ&amp;prev=/search?q=%D9%85%D8%AD%D8%B5%D9%88%D9%84+%D8%B3%DB%8C%D9%85%D8%A7%D9%86&amp;start=21&amp;um=1&amp;hl=en&amp;sa=N&amp;gbv=2&amp;tbm=isch&amp;um=1&amp;itbs=1" TargetMode="External"/><Relationship Id="rId10" Type="http://schemas.openxmlformats.org/officeDocument/2006/relationships/hyperlink" Target="http://www.google.com/imgres?imgurl=http://farhangi.um.ac.ir/portal/sites/default/files/images/n00000626-b_0.jpg&amp;imgrefurl=http://farhangi.um.ac.ir/portal/index.php?q=node/9676&amp;usg=__H6hX46ZIRyUsjKbhKUGr8ok6DeI=&amp;h=320&amp;w=320&amp;sz=69&amp;hl=en&amp;start=39&amp;zoom=1&amp;tbnid=1XzCUUpQUpYO6M:&amp;tbnh=118&amp;tbnw=118&amp;ei=cdPuTrDtNs7o8QOLvPHoCQ&amp;prev=/search?q=%D9%85%D8%AD%D8%B5%D9%88%D9%84&amp;start=21&amp;um=1&amp;hl=en&amp;sa=N&amp;gbv=2&amp;tbm=isch&amp;um=1&amp;itbs=1" TargetMode="External"/><Relationship Id="rId19" Type="http://schemas.openxmlformats.org/officeDocument/2006/relationships/hyperlink" Target="http://www.google.com/imgres?imgurl=http://www.krnpc.com/Resources/Images/Products/p15.JPG&amp;imgrefurl=http://www.krnpc.com/FA/Products.aspx&amp;usg=__LXwIhzWD-e60PwwJgWomK15jIbw=&amp;h=348&amp;w=430&amp;sz=40&amp;hl=en&amp;start=1&amp;zoom=1&amp;tbnid=RbHSFGtJw6A-TM:&amp;tbnh=102&amp;tbnw=126&amp;ei=8NPuTp3_BYbe8AP-5syKCg&amp;prev=/search?q=%D9%85%D8%AD%D8%B5%D9%88%D9%84+%D9%BE%D8%AA%D8%B1%D9%88%D8%B4%DB%8C%D9%85%DB%8C&amp;um=1&amp;hl=en&amp;sa=N&amp;gbv=2&amp;tbm=isch&amp;um=1&amp;itbs=1" TargetMode="External"/><Relationship Id="rId4" Type="http://schemas.openxmlformats.org/officeDocument/2006/relationships/hyperlink" Target="http://www.google.com/imgres?imgurl=http://www.modir21.com/wp-content/uploads/2009/10/3.jpg&amp;imgrefurl=http://www.modir21.com/1388/07/%D8%A8%D9%87%D8%AA%D8%B1%D9%8A%D9%86-%D9%85%D8%AD%D8%B5%D9%88%D9%84%D8%A7%D8%AA-%D8%A7%D9%84%DA%A9%D8%AA%D8%B1%D9%88%D9%86%D9%8A%DA%A9%D9%8A-%D8%B1%D8%A7-%D8%A8%D8%B4%D9%86%D8%A7%D8%B3%D9%8A%D8%AF/&amp;usg=__7lE172b3tLIcs8Vvh7wuii-dCX4=&amp;h=325&amp;w=500&amp;sz=31&amp;hl=en&amp;start=19&amp;zoom=1&amp;tbnid=fEb6Z1PvfwurxM:&amp;tbnh=85&amp;tbnw=130&amp;ei=sNLuToioI8_68QOu65CACg&amp;prev=/search?q=%D9%85%D8%AD%D8%B5%D9%88%D9%84&amp;um=1&amp;hl=en&amp;sa=N&amp;gbv=2&amp;tbm=isch&amp;um=1&amp;itbs=1" TargetMode="External"/><Relationship Id="rId9" Type="http://schemas.openxmlformats.org/officeDocument/2006/relationships/image" Target="../media/image45.jpeg"/><Relationship Id="rId14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www.google.com/imgres?imgurl=http://nab100.com/product/seasdae.jpg&amp;imgrefurl=http://nab100.com/?PID=875&amp;usg=__u93fY22C8UeJ_wefvWTfs-Cy3Qs=&amp;h=346&amp;w=346&amp;sz=52&amp;hl=en&amp;start=2&amp;zoom=1&amp;tbnid=jWdKenNnhmQzHM:&amp;tbnh=120&amp;tbnw=120&amp;ei=sNLuToioI8_68QOu65CACg&amp;prev=/search?q=%D9%85%D8%AD%D8%B5%D9%88%D9%84&amp;um=1&amp;hl=en&amp;sa=N&amp;gbv=2&amp;tbm=isch&amp;um=1&amp;itbs=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gif"/><Relationship Id="rId4" Type="http://schemas.openxmlformats.org/officeDocument/2006/relationships/hyperlink" Target="http://www.presentermedia.com/index.php?target=closeup&amp;id=840&amp;categoryid=115&amp;maincat=animsp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diagramLayout" Target="../diagrams/layout1.xml"/><Relationship Id="rId7" Type="http://schemas.openxmlformats.org/officeDocument/2006/relationships/image" Target="../media/image5.gif"/><Relationship Id="rId12" Type="http://schemas.openxmlformats.org/officeDocument/2006/relationships/image" Target="../media/image9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8.jpeg"/><Relationship Id="rId5" Type="http://schemas.openxmlformats.org/officeDocument/2006/relationships/diagramColors" Target="../diagrams/colors1.xml"/><Relationship Id="rId10" Type="http://schemas.openxmlformats.org/officeDocument/2006/relationships/image" Target="../media/image7.jp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7" Type="http://schemas.openxmlformats.org/officeDocument/2006/relationships/image" Target="../media/image54.gif"/><Relationship Id="rId2" Type="http://schemas.openxmlformats.org/officeDocument/2006/relationships/hyperlink" Target="http://www.presentermedia.com/index.php?target=closeup&amp;id=4639&amp;categoryid=115&amp;maincat=anims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esentermedia.com/index.php?target=closeup&amp;id=4766&amp;categoryid=115&amp;maincat=animsp" TargetMode="External"/><Relationship Id="rId5" Type="http://schemas.openxmlformats.org/officeDocument/2006/relationships/image" Target="../media/image42.jpeg"/><Relationship Id="rId4" Type="http://schemas.openxmlformats.org/officeDocument/2006/relationships/hyperlink" Target="http://www.google.com/imgres?imgurl=http://nab100.com/product/seasdae.jpg&amp;imgrefurl=http://nab100.com/?PID=875&amp;usg=__u93fY22C8UeJ_wefvWTfs-Cy3Qs=&amp;h=346&amp;w=346&amp;sz=52&amp;hl=en&amp;start=2&amp;zoom=1&amp;tbnid=jWdKenNnhmQzHM:&amp;tbnh=120&amp;tbnw=120&amp;ei=sNLuToioI8_68QOu65CACg&amp;prev=/search?q=%D9%85%D8%AD%D8%B5%D9%88%D9%84&amp;um=1&amp;hl=en&amp;sa=N&amp;gbv=2&amp;tbm=isch&amp;um=1&amp;itbs=1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resentermedia.com/index.php?target=closeup&amp;id=3880&amp;categoryid=115&amp;maincat=animsp" TargetMode="External"/><Relationship Id="rId3" Type="http://schemas.openxmlformats.org/officeDocument/2006/relationships/image" Target="../media/image55.gif"/><Relationship Id="rId7" Type="http://schemas.openxmlformats.org/officeDocument/2006/relationships/image" Target="../media/image54.gif"/><Relationship Id="rId2" Type="http://schemas.openxmlformats.org/officeDocument/2006/relationships/hyperlink" Target="http://www.presentermedia.com/index.php?target=closeup&amp;id=2658&amp;categoryid=115&amp;maincat=anims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esentermedia.com/index.php?target=closeup&amp;id=4766&amp;categoryid=115&amp;maincat=animsp" TargetMode="External"/><Relationship Id="rId5" Type="http://schemas.openxmlformats.org/officeDocument/2006/relationships/image" Target="../media/image42.jpeg"/><Relationship Id="rId4" Type="http://schemas.openxmlformats.org/officeDocument/2006/relationships/hyperlink" Target="http://www.google.com/imgres?imgurl=http://nab100.com/product/seasdae.jpg&amp;imgrefurl=http://nab100.com/?PID=875&amp;usg=__u93fY22C8UeJ_wefvWTfs-Cy3Qs=&amp;h=346&amp;w=346&amp;sz=52&amp;hl=en&amp;start=2&amp;zoom=1&amp;tbnid=jWdKenNnhmQzHM:&amp;tbnh=120&amp;tbnw=120&amp;ei=sNLuToioI8_68QOu65CACg&amp;prev=/search?q=%D9%85%D8%AD%D8%B5%D9%88%D9%84&amp;um=1&amp;hl=en&amp;sa=N&amp;gbv=2&amp;tbm=isch&amp;um=1&amp;itbs=1" TargetMode="External"/><Relationship Id="rId9" Type="http://schemas.openxmlformats.org/officeDocument/2006/relationships/image" Target="../media/image56.gi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resentermedia.com/index.php?target=closeup&amp;id=4352&amp;categoryid=115&amp;maincat=animsp" TargetMode="External"/><Relationship Id="rId3" Type="http://schemas.openxmlformats.org/officeDocument/2006/relationships/image" Target="../media/image55.gif"/><Relationship Id="rId7" Type="http://schemas.openxmlformats.org/officeDocument/2006/relationships/image" Target="../media/image54.gif"/><Relationship Id="rId2" Type="http://schemas.openxmlformats.org/officeDocument/2006/relationships/hyperlink" Target="http://www.presentermedia.com/index.php?target=closeup&amp;id=2658&amp;categoryid=115&amp;maincat=anims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esentermedia.com/index.php?target=closeup&amp;id=4766&amp;categoryid=115&amp;maincat=animsp" TargetMode="External"/><Relationship Id="rId5" Type="http://schemas.openxmlformats.org/officeDocument/2006/relationships/image" Target="../media/image42.jpeg"/><Relationship Id="rId10" Type="http://schemas.openxmlformats.org/officeDocument/2006/relationships/image" Target="../media/image58.gif"/><Relationship Id="rId4" Type="http://schemas.openxmlformats.org/officeDocument/2006/relationships/hyperlink" Target="http://www.google.com/imgres?imgurl=http://nab100.com/product/seasdae.jpg&amp;imgrefurl=http://nab100.com/?PID=875&amp;usg=__u93fY22C8UeJ_wefvWTfs-Cy3Qs=&amp;h=346&amp;w=346&amp;sz=52&amp;hl=en&amp;start=2&amp;zoom=1&amp;tbnid=jWdKenNnhmQzHM:&amp;tbnh=120&amp;tbnw=120&amp;ei=sNLuToioI8_68QOu65CACg&amp;prev=/search?q=%D9%85%D8%AD%D8%B5%D9%88%D9%84&amp;um=1&amp;hl=en&amp;sa=N&amp;gbv=2&amp;tbm=isch&amp;um=1&amp;itbs=1" TargetMode="External"/><Relationship Id="rId9" Type="http://schemas.openxmlformats.org/officeDocument/2006/relationships/image" Target="../media/image57.gi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resentermedia.com/index.php?target=closeup&amp;id=4352&amp;categoryid=115&amp;maincat=animsp" TargetMode="External"/><Relationship Id="rId13" Type="http://schemas.openxmlformats.org/officeDocument/2006/relationships/image" Target="../media/image60.gif"/><Relationship Id="rId3" Type="http://schemas.openxmlformats.org/officeDocument/2006/relationships/image" Target="../media/image55.gif"/><Relationship Id="rId7" Type="http://schemas.openxmlformats.org/officeDocument/2006/relationships/image" Target="../media/image54.gif"/><Relationship Id="rId12" Type="http://schemas.openxmlformats.org/officeDocument/2006/relationships/hyperlink" Target="http://www.presentermedia.com/index.php?target=closeup&amp;id=463&amp;categoryid=115&amp;maincat=animsp" TargetMode="External"/><Relationship Id="rId2" Type="http://schemas.openxmlformats.org/officeDocument/2006/relationships/hyperlink" Target="http://www.presentermedia.com/index.php?target=closeup&amp;id=2658&amp;categoryid=115&amp;maincat=anims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esentermedia.com/index.php?target=closeup&amp;id=4766&amp;categoryid=115&amp;maincat=animsp" TargetMode="External"/><Relationship Id="rId11" Type="http://schemas.openxmlformats.org/officeDocument/2006/relationships/image" Target="../media/image59.gif"/><Relationship Id="rId5" Type="http://schemas.openxmlformats.org/officeDocument/2006/relationships/image" Target="../media/image42.jpeg"/><Relationship Id="rId10" Type="http://schemas.openxmlformats.org/officeDocument/2006/relationships/hyperlink" Target="http://www.presentermedia.com/index.php?target=closeup&amp;id=2881&amp;categoryid=115&amp;maincat=animsp" TargetMode="External"/><Relationship Id="rId4" Type="http://schemas.openxmlformats.org/officeDocument/2006/relationships/hyperlink" Target="http://www.google.com/imgres?imgurl=http://nab100.com/product/seasdae.jpg&amp;imgrefurl=http://nab100.com/?PID=875&amp;usg=__u93fY22C8UeJ_wefvWTfs-Cy3Qs=&amp;h=346&amp;w=346&amp;sz=52&amp;hl=en&amp;start=2&amp;zoom=1&amp;tbnid=jWdKenNnhmQzHM:&amp;tbnh=120&amp;tbnw=120&amp;ei=sNLuToioI8_68QOu65CACg&amp;prev=/search?q=%D9%85%D8%AD%D8%B5%D9%88%D9%84&amp;um=1&amp;hl=en&amp;sa=N&amp;gbv=2&amp;tbm=isch&amp;um=1&amp;itbs=1" TargetMode="External"/><Relationship Id="rId9" Type="http://schemas.openxmlformats.org/officeDocument/2006/relationships/image" Target="../media/image57.gi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resentermedia.com/index.php?target=closeup&amp;id=4352&amp;categoryid=115&amp;maincat=animsp" TargetMode="External"/><Relationship Id="rId13" Type="http://schemas.openxmlformats.org/officeDocument/2006/relationships/image" Target="../media/image60.gif"/><Relationship Id="rId3" Type="http://schemas.openxmlformats.org/officeDocument/2006/relationships/image" Target="../media/image55.gif"/><Relationship Id="rId7" Type="http://schemas.openxmlformats.org/officeDocument/2006/relationships/image" Target="../media/image54.gif"/><Relationship Id="rId12" Type="http://schemas.openxmlformats.org/officeDocument/2006/relationships/hyperlink" Target="http://www.presentermedia.com/index.php?target=closeup&amp;id=463&amp;categoryid=115&amp;maincat=animsp" TargetMode="External"/><Relationship Id="rId2" Type="http://schemas.openxmlformats.org/officeDocument/2006/relationships/hyperlink" Target="http://www.presentermedia.com/index.php?target=closeup&amp;id=2658&amp;categoryid=115&amp;maincat=anims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esentermedia.com/index.php?target=closeup&amp;id=4766&amp;categoryid=115&amp;maincat=animsp" TargetMode="External"/><Relationship Id="rId11" Type="http://schemas.openxmlformats.org/officeDocument/2006/relationships/image" Target="../media/image59.gif"/><Relationship Id="rId5" Type="http://schemas.openxmlformats.org/officeDocument/2006/relationships/image" Target="../media/image42.jpeg"/><Relationship Id="rId15" Type="http://schemas.openxmlformats.org/officeDocument/2006/relationships/image" Target="../media/image61.jpeg"/><Relationship Id="rId10" Type="http://schemas.openxmlformats.org/officeDocument/2006/relationships/hyperlink" Target="http://www.presentermedia.com/index.php?target=closeup&amp;id=2881&amp;categoryid=115&amp;maincat=animsp" TargetMode="External"/><Relationship Id="rId4" Type="http://schemas.openxmlformats.org/officeDocument/2006/relationships/hyperlink" Target="http://www.google.com/imgres?imgurl=http://nab100.com/product/seasdae.jpg&amp;imgrefurl=http://nab100.com/?PID=875&amp;usg=__u93fY22C8UeJ_wefvWTfs-Cy3Qs=&amp;h=346&amp;w=346&amp;sz=52&amp;hl=en&amp;start=2&amp;zoom=1&amp;tbnid=jWdKenNnhmQzHM:&amp;tbnh=120&amp;tbnw=120&amp;ei=sNLuToioI8_68QOu65CACg&amp;prev=/search?q=%D9%85%D8%AD%D8%B5%D9%88%D9%84&amp;um=1&amp;hl=en&amp;sa=N&amp;gbv=2&amp;tbm=isch&amp;um=1&amp;itbs=1" TargetMode="External"/><Relationship Id="rId9" Type="http://schemas.openxmlformats.org/officeDocument/2006/relationships/image" Target="../media/image57.gif"/><Relationship Id="rId14" Type="http://schemas.openxmlformats.org/officeDocument/2006/relationships/hyperlink" Target="http://www.google.com/imgres?imgurl=http://www.decnv.com/uploads/beeldbank/2296ea5fbc2a9164cc658df72ffebf5e.png&amp;imgrefurl=http://www.decnv.com/EN/support_based_on_competence/a_sustainable_choice_for_cradle_to_cradle&amp;usg=__11Jd2Vgz6nT6Q2Oqw1jvbItXO8E=&amp;h=310&amp;w=392&amp;sz=23&amp;hl=en&amp;start=7&amp;sig2=tzKw7iEkaiUjvsLH5Vvwnw&amp;zoom=1&amp;tbnid=I7u2mjErqJkNkM:&amp;tbnh=97&amp;tbnw=123&amp;ei=jrS_T8ncJcLf4QT57JCICg&amp;um=1&amp;itbs=1" TargetMode="Externa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hyperlink" Target="http://www.donyayesafar.com/sites/default/files/styles/850x450/public/dsfr_news/dsfr_53_1446109602.jpg" TargetMode="External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.xml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4.xml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5.xml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831690" y="1681317"/>
            <a:ext cx="9202091" cy="4811007"/>
            <a:chOff x="2831690" y="1880561"/>
            <a:chExt cx="9202091" cy="4527376"/>
          </a:xfrm>
        </p:grpSpPr>
        <p:sp>
          <p:nvSpPr>
            <p:cNvPr id="8" name="Textfeld 7"/>
            <p:cNvSpPr txBox="1"/>
            <p:nvPr/>
          </p:nvSpPr>
          <p:spPr>
            <a:xfrm>
              <a:off x="2831690" y="1880561"/>
              <a:ext cx="8772124" cy="3174364"/>
            </a:xfrm>
            <a:prstGeom prst="rect">
              <a:avLst/>
            </a:prstGeom>
          </p:spPr>
          <p:txBody>
            <a:bodyPr wrap="square" lIns="109728" tIns="54864" rIns="109728" bIns="54864" rtlCol="0">
              <a:spAutoFit/>
            </a:bodyPr>
            <a:lstStyle/>
            <a:p>
              <a:pPr algn="ctr" rtl="1" fontAlgn="base"/>
              <a:r>
                <a:rPr lang="fa-IR" sz="40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B Nazanin" panose="00000400000000000000" pitchFamily="2" charset="-78"/>
                </a:rPr>
                <a:t> </a:t>
              </a:r>
              <a:endParaRPr lang="en-US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endParaRPr>
            </a:p>
            <a:p>
              <a:pPr algn="ctr" rtl="1" fontAlgn="base"/>
              <a:r>
                <a:rPr lang="fa-IR" sz="28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B Nazanin" panose="00000400000000000000" pitchFamily="2" charset="-78"/>
                </a:rPr>
                <a:t>طراحی فرایندهای مدیریت منابع انسانی </a:t>
              </a:r>
            </a:p>
            <a:p>
              <a:pPr algn="ctr" rtl="1" fontAlgn="base"/>
              <a:r>
                <a:rPr lang="fa-IR" sz="28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B Nazanin" panose="00000400000000000000" pitchFamily="2" charset="-78"/>
                </a:rPr>
                <a:t>با </a:t>
              </a:r>
              <a:r>
                <a:rPr lang="fa-IR" sz="40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B Nazanin" panose="00000400000000000000" pitchFamily="2" charset="-78"/>
                </a:rPr>
                <a:t>رویکرد سبز</a:t>
              </a:r>
            </a:p>
            <a:p>
              <a:pPr algn="ctr" rtl="1" fontAlgn="base"/>
              <a:endParaRPr lang="en-US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B Nazanin" panose="00000400000000000000" pitchFamily="2" charset="-78"/>
              </a:endParaRPr>
            </a:p>
            <a:p>
              <a:pPr algn="ctr" fontAlgn="base"/>
              <a:r>
                <a:rPr lang="en-US" sz="3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Uncommon Sense,</a:t>
              </a:r>
            </a:p>
            <a:p>
              <a:pPr algn="ctr" fontAlgn="base"/>
              <a:r>
                <a:rPr lang="en-US" sz="3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Common Nonsense</a:t>
              </a:r>
              <a:endParaRPr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3589693" y="5260996"/>
              <a:ext cx="8444088" cy="1146941"/>
            </a:xfrm>
            <a:prstGeom prst="rect">
              <a:avLst/>
            </a:prstGeom>
          </p:spPr>
          <p:txBody>
            <a:bodyPr wrap="square" lIns="109728" tIns="54864" rIns="109728" bIns="54864" rtlCol="0">
              <a:spAutoFit/>
            </a:bodyPr>
            <a:lstStyle/>
            <a:p>
              <a:pPr algn="ctr" rtl="1" fontAlgn="base"/>
              <a:r>
                <a:rPr lang="fa-IR" sz="3600" b="1" dirty="0" smtClean="0">
                  <a:solidFill>
                    <a:srgbClr val="C00000"/>
                  </a:solidFill>
                  <a:cs typeface="B Nazanin" panose="00000400000000000000" pitchFamily="2" charset="-78"/>
                </a:rPr>
                <a:t>محمدحسن امامی</a:t>
              </a:r>
            </a:p>
            <a:p>
              <a:pPr algn="ctr" rtl="1" fontAlgn="base"/>
              <a:r>
                <a:rPr lang="en-US" sz="3600" b="1" dirty="0" smtClean="0">
                  <a:solidFill>
                    <a:srgbClr val="C00000"/>
                  </a:solidFill>
                  <a:cs typeface="B Nazanin" panose="00000400000000000000" pitchFamily="2" charset="-78"/>
                </a:rPr>
                <a:t>emami@iran-gma.com</a:t>
              </a:r>
              <a:endParaRPr lang="fa-IR" sz="2000" b="1" dirty="0">
                <a:solidFill>
                  <a:srgbClr val="FF0000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542" y="99405"/>
            <a:ext cx="2051304" cy="1581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11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4400" b="1" dirty="0">
                <a:cs typeface="B Mitra" panose="00000400000000000000" pitchFamily="2" charset="-78"/>
              </a:rPr>
              <a:t> </a:t>
            </a:r>
            <a:r>
              <a:rPr lang="fa-IR" sz="4400" b="1" dirty="0" smtClean="0">
                <a:cs typeface="B Mitra" panose="00000400000000000000" pitchFamily="2" charset="-78"/>
              </a:rPr>
              <a:t>این ویژگی فرهنگی زاییده </a:t>
            </a:r>
            <a:br>
              <a:rPr lang="fa-IR" sz="4400" b="1" dirty="0" smtClean="0">
                <a:cs typeface="B Mitra" panose="00000400000000000000" pitchFamily="2" charset="-78"/>
              </a:rPr>
            </a:br>
            <a:r>
              <a:rPr lang="fa-IR" sz="4400" b="1" dirty="0" smtClean="0">
                <a:cs typeface="B Mitra" panose="00000400000000000000" pitchFamily="2" charset="-78"/>
              </a:rPr>
              <a:t>این طبیعت است</a:t>
            </a:r>
            <a:br>
              <a:rPr lang="fa-IR" sz="4400" b="1" dirty="0" smtClean="0">
                <a:cs typeface="B Mitra" panose="00000400000000000000" pitchFamily="2" charset="-78"/>
              </a:rPr>
            </a:br>
            <a:endParaRPr lang="en-US" sz="4400" b="1" dirty="0">
              <a:cs typeface="B Mitra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 rtl="1"/>
            <a:r>
              <a:rPr lang="fa-IR" sz="2800" b="1" dirty="0">
                <a:cs typeface="B Mitra" panose="00000400000000000000" pitchFamily="2" charset="-78"/>
                <a:hlinkClick r:id="rId2" action="ppaction://hlinkfile"/>
              </a:rPr>
              <a:t>ملاحطه </a:t>
            </a:r>
            <a:r>
              <a:rPr lang="fa-IR" sz="2800" b="1" dirty="0" smtClean="0">
                <a:cs typeface="B Mitra" panose="00000400000000000000" pitchFamily="2" charset="-78"/>
                <a:hlinkClick r:id="rId2" action="ppaction://hlinkfile"/>
              </a:rPr>
              <a:t>کنید... </a:t>
            </a:r>
            <a:r>
              <a:rPr lang="fa-IR" sz="2800" b="1" dirty="0">
                <a:cs typeface="B Mitra" panose="00000400000000000000" pitchFamily="2" charset="-78"/>
                <a:hlinkClick r:id="rId2" action="ppaction://hlinkfile"/>
              </a:rPr>
              <a:t/>
            </a:r>
            <a:br>
              <a:rPr lang="fa-IR" sz="2800" b="1" dirty="0">
                <a:cs typeface="B Mitra" panose="00000400000000000000" pitchFamily="2" charset="-78"/>
                <a:hlinkClick r:id="rId2" action="ppaction://hlinkfile"/>
              </a:rPr>
            </a:br>
            <a:r>
              <a:rPr lang="fa-IR" sz="2800" b="1" dirty="0">
                <a:cs typeface="B Mitra" panose="00000400000000000000" pitchFamily="2" charset="-78"/>
                <a:hlinkClick r:id="rId2" action="ppaction://hlinkfile"/>
              </a:rPr>
              <a:t>"لطفا"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4682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174427"/>
          </a:xfrm>
        </p:spPr>
        <p:txBody>
          <a:bodyPr/>
          <a:lstStyle/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شکل گیری فرهنگ</a:t>
            </a:r>
            <a:endParaRPr lang="en-US" b="1" dirty="0">
              <a:cs typeface="B Zar" panose="00000400000000000000" pitchFamily="2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2933700" y="2438400"/>
          <a:ext cx="8770938" cy="3651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Left Arrow 6"/>
          <p:cNvSpPr/>
          <p:nvPr/>
        </p:nvSpPr>
        <p:spPr>
          <a:xfrm rot="7351482">
            <a:off x="4822953" y="3917638"/>
            <a:ext cx="2436702" cy="29487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 Arrow 7"/>
          <p:cNvSpPr/>
          <p:nvPr/>
        </p:nvSpPr>
        <p:spPr>
          <a:xfrm rot="14462300">
            <a:off x="7434074" y="3950324"/>
            <a:ext cx="2436702" cy="29487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8"/>
          <p:cNvSpPr/>
          <p:nvPr/>
        </p:nvSpPr>
        <p:spPr>
          <a:xfrm>
            <a:off x="6100634" y="5794773"/>
            <a:ext cx="2436702" cy="539937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Arrow 9"/>
          <p:cNvSpPr/>
          <p:nvPr/>
        </p:nvSpPr>
        <p:spPr>
          <a:xfrm rot="18148224">
            <a:off x="4275052" y="3394081"/>
            <a:ext cx="2436702" cy="839555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Arrow 10"/>
          <p:cNvSpPr/>
          <p:nvPr/>
        </p:nvSpPr>
        <p:spPr>
          <a:xfrm rot="3639415">
            <a:off x="7870785" y="3481836"/>
            <a:ext cx="2436702" cy="628739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010" y="2253714"/>
            <a:ext cx="869950" cy="869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425" y="5403281"/>
            <a:ext cx="742414" cy="7424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275" y="5444440"/>
            <a:ext cx="890270" cy="8902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152" y="4723761"/>
            <a:ext cx="1107408" cy="11074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Cloud 15"/>
          <p:cNvSpPr/>
          <p:nvPr/>
        </p:nvSpPr>
        <p:spPr>
          <a:xfrm>
            <a:off x="3436655" y="882116"/>
            <a:ext cx="1605280" cy="968425"/>
          </a:xfrm>
          <a:prstGeom prst="cloud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bg1"/>
                </a:solidFill>
                <a:cs typeface="B Zar" panose="00000400000000000000" pitchFamily="2" charset="-78"/>
              </a:rPr>
              <a:t>یک سده اخیر</a:t>
            </a:r>
            <a:endParaRPr lang="en-US" b="1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17" name="Cloud 16"/>
          <p:cNvSpPr/>
          <p:nvPr/>
        </p:nvSpPr>
        <p:spPr>
          <a:xfrm>
            <a:off x="3412086" y="5243755"/>
            <a:ext cx="1605280" cy="968425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solidFill>
                  <a:schemeClr val="tx1"/>
                </a:solidFill>
                <a:cs typeface="B Zar" panose="00000400000000000000" pitchFamily="2" charset="-78"/>
              </a:rPr>
              <a:t>سرعت تغییرات سریع </a:t>
            </a:r>
            <a:endParaRPr lang="en-US" sz="1600" dirty="0">
              <a:solidFill>
                <a:schemeClr val="tx1"/>
              </a:solidFill>
              <a:cs typeface="B Zar" panose="00000400000000000000" pitchFamily="2" charset="-78"/>
            </a:endParaRPr>
          </a:p>
        </p:txBody>
      </p:sp>
      <p:sp>
        <p:nvSpPr>
          <p:cNvPr id="18" name="Cloud 17"/>
          <p:cNvSpPr/>
          <p:nvPr/>
        </p:nvSpPr>
        <p:spPr>
          <a:xfrm>
            <a:off x="8780373" y="2231107"/>
            <a:ext cx="1605280" cy="968425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Zar" panose="00000400000000000000" pitchFamily="2" charset="-78"/>
              </a:rPr>
              <a:t>سرعت تغییرات خیلی سریع</a:t>
            </a:r>
            <a:endParaRPr lang="en-US" dirty="0">
              <a:solidFill>
                <a:schemeClr val="tx1"/>
              </a:solidFill>
              <a:cs typeface="B Zar" panose="00000400000000000000" pitchFamily="2" charset="-78"/>
            </a:endParaRPr>
          </a:p>
        </p:txBody>
      </p:sp>
      <p:sp>
        <p:nvSpPr>
          <p:cNvPr id="19" name="Cloud 18"/>
          <p:cNvSpPr/>
          <p:nvPr/>
        </p:nvSpPr>
        <p:spPr>
          <a:xfrm>
            <a:off x="9449290" y="5149247"/>
            <a:ext cx="1605280" cy="968425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solidFill>
                  <a:schemeClr val="tx1"/>
                </a:solidFill>
                <a:cs typeface="B Zar" panose="00000400000000000000" pitchFamily="2" charset="-78"/>
              </a:rPr>
              <a:t>سرعت </a:t>
            </a:r>
            <a:r>
              <a:rPr lang="fa-IR" sz="1600" dirty="0">
                <a:solidFill>
                  <a:schemeClr val="tx1"/>
                </a:solidFill>
                <a:cs typeface="B Zar" panose="00000400000000000000" pitchFamily="2" charset="-78"/>
              </a:rPr>
              <a:t> </a:t>
            </a:r>
            <a:r>
              <a:rPr lang="fa-IR" sz="1600" dirty="0" smtClean="0">
                <a:solidFill>
                  <a:schemeClr val="tx1"/>
                </a:solidFill>
                <a:cs typeface="B Zar" panose="00000400000000000000" pitchFamily="2" charset="-78"/>
              </a:rPr>
              <a:t>تغییرات خیلی خیلی سریع  </a:t>
            </a:r>
            <a:endParaRPr lang="en-US" sz="1600" dirty="0">
              <a:solidFill>
                <a:schemeClr val="tx1"/>
              </a:solidFill>
              <a:cs typeface="B Zar" panose="00000400000000000000" pitchFamily="2" charset="-7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4247" y="5692368"/>
            <a:ext cx="819674" cy="8196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853" y="5889575"/>
            <a:ext cx="993347" cy="9933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2719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4400" b="1" dirty="0" smtClean="0">
                <a:cs typeface="B Mitra" panose="00000400000000000000" pitchFamily="2" charset="-78"/>
              </a:rPr>
              <a:t>این طبیعت</a:t>
            </a:r>
            <a:r>
              <a:rPr lang="en-US" sz="4400" b="1" dirty="0" smtClean="0">
                <a:cs typeface="B Mitra" panose="00000400000000000000" pitchFamily="2" charset="-78"/>
              </a:rPr>
              <a:t> </a:t>
            </a:r>
            <a:r>
              <a:rPr lang="fa-IR" sz="4400" b="1" dirty="0" smtClean="0">
                <a:cs typeface="B Mitra" panose="00000400000000000000" pitchFamily="2" charset="-78"/>
              </a:rPr>
              <a:t>با این ویژگی های جدید چگونه فرهنگی خواهد ساخت؟!</a:t>
            </a:r>
            <a:br>
              <a:rPr lang="fa-IR" sz="4400" b="1" dirty="0" smtClean="0">
                <a:cs typeface="B Mitra" panose="00000400000000000000" pitchFamily="2" charset="-78"/>
              </a:rPr>
            </a:br>
            <a:endParaRPr lang="en-US" sz="4400" b="1" dirty="0">
              <a:cs typeface="B Mitra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843780"/>
            <a:ext cx="3793678" cy="1159855"/>
          </a:xfrm>
        </p:spPr>
        <p:txBody>
          <a:bodyPr>
            <a:noAutofit/>
          </a:bodyPr>
          <a:lstStyle/>
          <a:p>
            <a:pPr algn="ctr"/>
            <a:r>
              <a:rPr lang="fa-IR" sz="2800" b="1" dirty="0">
                <a:cs typeface="B Mitra" panose="00000400000000000000" pitchFamily="2" charset="-78"/>
                <a:hlinkClick r:id="rId2" action="ppaction://hlinkfile"/>
              </a:rPr>
              <a:t>ملاحطه کنید</a:t>
            </a:r>
            <a:r>
              <a:rPr lang="fa-IR" sz="2800" b="1" dirty="0" smtClean="0">
                <a:cs typeface="B Mitra" panose="00000400000000000000" pitchFamily="2" charset="-78"/>
                <a:hlinkClick r:id="rId2" action="ppaction://hlinkfile"/>
              </a:rPr>
              <a:t>... </a:t>
            </a:r>
            <a:r>
              <a:rPr lang="fa-IR" sz="2800" b="1" dirty="0">
                <a:cs typeface="B Mitra" panose="00000400000000000000" pitchFamily="2" charset="-78"/>
                <a:hlinkClick r:id="rId2" action="ppaction://hlinkfile"/>
              </a:rPr>
              <a:t/>
            </a:r>
            <a:br>
              <a:rPr lang="fa-IR" sz="2800" b="1" dirty="0">
                <a:cs typeface="B Mitra" panose="00000400000000000000" pitchFamily="2" charset="-78"/>
                <a:hlinkClick r:id="rId2" action="ppaction://hlinkfile"/>
              </a:rPr>
            </a:br>
            <a:r>
              <a:rPr lang="fa-IR" sz="2800" b="1" dirty="0">
                <a:cs typeface="B Mitra" panose="00000400000000000000" pitchFamily="2" charset="-78"/>
                <a:hlinkClick r:id="rId2" action="ppaction://hlinkfile"/>
              </a:rPr>
              <a:t>"لطفا"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8632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128004" y="233805"/>
            <a:ext cx="9467095" cy="4753099"/>
            <a:chOff x="2128004" y="106805"/>
            <a:chExt cx="9467095" cy="4753099"/>
          </a:xfrm>
        </p:grpSpPr>
        <p:sp>
          <p:nvSpPr>
            <p:cNvPr id="8" name="Textfeld 7"/>
            <p:cNvSpPr txBox="1"/>
            <p:nvPr/>
          </p:nvSpPr>
          <p:spPr>
            <a:xfrm>
              <a:off x="2196409" y="2441420"/>
              <a:ext cx="1907605" cy="849463"/>
            </a:xfrm>
            <a:prstGeom prst="rect">
              <a:avLst/>
            </a:prstGeom>
          </p:spPr>
          <p:txBody>
            <a:bodyPr wrap="square" lIns="109728" tIns="54864" rIns="109728" bIns="54864" rtlCol="0">
              <a:spAutoFit/>
            </a:bodyPr>
            <a:lstStyle/>
            <a:p>
              <a:pPr algn="r" rtl="1" fontAlgn="base"/>
              <a:r>
                <a:rPr lang="fa-IR" sz="2400" b="1" dirty="0" smtClean="0">
                  <a:solidFill>
                    <a:schemeClr val="accent5">
                      <a:lumMod val="50000"/>
                    </a:schemeClr>
                  </a:solidFill>
                  <a:cs typeface="B Nazanin" panose="00000400000000000000" pitchFamily="2" charset="-78"/>
                </a:rPr>
                <a:t>مجموعه باورهای من</a:t>
              </a:r>
              <a:endParaRPr sz="2400" b="1" dirty="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" name="Oval 2"/>
            <p:cNvSpPr/>
            <p:nvPr/>
          </p:nvSpPr>
          <p:spPr>
            <a:xfrm>
              <a:off x="4339988" y="2635319"/>
              <a:ext cx="2470245" cy="2224585"/>
            </a:xfrm>
            <a:prstGeom prst="ellipse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5939051" y="2635319"/>
              <a:ext cx="2470245" cy="2224585"/>
            </a:xfrm>
            <a:prstGeom prst="ellipse">
              <a:avLst/>
            </a:prstGeom>
            <a:noFill/>
            <a:ln w="444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endParaRPr>
            </a:p>
          </p:txBody>
        </p:sp>
        <p:sp>
          <p:nvSpPr>
            <p:cNvPr id="4" name="Arc 3"/>
            <p:cNvSpPr/>
            <p:nvPr/>
          </p:nvSpPr>
          <p:spPr>
            <a:xfrm>
              <a:off x="3698543" y="3002507"/>
              <a:ext cx="825298" cy="668741"/>
            </a:xfrm>
            <a:prstGeom prst="arc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feld 7"/>
            <p:cNvSpPr txBox="1"/>
            <p:nvPr/>
          </p:nvSpPr>
          <p:spPr>
            <a:xfrm>
              <a:off x="8409296" y="2441420"/>
              <a:ext cx="2099480" cy="849463"/>
            </a:xfrm>
            <a:prstGeom prst="rect">
              <a:avLst/>
            </a:prstGeom>
          </p:spPr>
          <p:txBody>
            <a:bodyPr wrap="square" lIns="109728" tIns="54864" rIns="109728" bIns="54864" rtlCol="0">
              <a:spAutoFit/>
            </a:bodyPr>
            <a:lstStyle/>
            <a:p>
              <a:pPr fontAlgn="base"/>
              <a:r>
                <a:rPr lang="fa-IR" sz="2400" b="1" dirty="0" smtClean="0">
                  <a:solidFill>
                    <a:srgbClr val="FF0000"/>
                  </a:solidFill>
                  <a:cs typeface="B Nazanin" panose="00000400000000000000" pitchFamily="2" charset="-78"/>
                </a:rPr>
                <a:t>مجموعه </a:t>
              </a:r>
            </a:p>
            <a:p>
              <a:pPr fontAlgn="base"/>
              <a:r>
                <a:rPr lang="fa-IR" sz="2400" b="1" dirty="0" smtClean="0">
                  <a:solidFill>
                    <a:srgbClr val="FF0000"/>
                  </a:solidFill>
                  <a:cs typeface="B Nazanin" panose="00000400000000000000" pitchFamily="2" charset="-78"/>
                </a:rPr>
                <a:t>باورهای شما</a:t>
              </a:r>
              <a:endParaRPr sz="2400" b="1" dirty="0">
                <a:solidFill>
                  <a:srgbClr val="FF000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Arc 4"/>
            <p:cNvSpPr/>
            <p:nvPr/>
          </p:nvSpPr>
          <p:spPr>
            <a:xfrm rot="14596808">
              <a:off x="8342374" y="2574298"/>
              <a:ext cx="481863" cy="916127"/>
            </a:xfrm>
            <a:prstGeom prst="arc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128004" y="106805"/>
              <a:ext cx="946709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4000" b="1" u="sng" dirty="0" smtClean="0">
                  <a:ln w="0"/>
                  <a:solidFill>
                    <a:schemeClr val="accent3">
                      <a:lumMod val="50000"/>
                    </a:schemeClr>
                  </a:soli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cs typeface="B Zar" panose="00000400000000000000" pitchFamily="2" charset="-78"/>
                </a:rPr>
                <a:t>شکل گیری نگرش های منابع انسانی</a:t>
              </a:r>
              <a:endParaRPr lang="en-US" sz="4000" b="1" u="sng" dirty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B Zar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5893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625832" y="2048032"/>
            <a:ext cx="4037464" cy="3625235"/>
            <a:chOff x="4625832" y="2048032"/>
            <a:chExt cx="4037464" cy="3625235"/>
          </a:xfrm>
        </p:grpSpPr>
        <p:sp>
          <p:nvSpPr>
            <p:cNvPr id="8" name="Textfeld 7"/>
            <p:cNvSpPr txBox="1"/>
            <p:nvPr/>
          </p:nvSpPr>
          <p:spPr>
            <a:xfrm>
              <a:off x="5261202" y="2048032"/>
              <a:ext cx="3133164" cy="972574"/>
            </a:xfrm>
            <a:prstGeom prst="rect">
              <a:avLst/>
            </a:prstGeom>
          </p:spPr>
          <p:txBody>
            <a:bodyPr wrap="square" lIns="109728" tIns="54864" rIns="109728" bIns="54864" rtlCol="0">
              <a:spAutoFit/>
            </a:bodyPr>
            <a:lstStyle/>
            <a:p>
              <a:pPr algn="ctr" rtl="1" fontAlgn="base"/>
              <a:r>
                <a:rPr lang="fa-IR" sz="2800" b="1" dirty="0" smtClean="0">
                  <a:solidFill>
                    <a:srgbClr val="000000"/>
                  </a:solidFill>
                  <a:cs typeface="B Nazanin" panose="00000400000000000000" pitchFamily="2" charset="-78"/>
                </a:rPr>
                <a:t>باورهای مشترک</a:t>
              </a:r>
            </a:p>
            <a:p>
              <a:pPr algn="ctr" rtl="1" fontAlgn="base"/>
              <a:r>
                <a:rPr lang="fa-IR" sz="2800" b="1" dirty="0" smtClean="0">
                  <a:solidFill>
                    <a:srgbClr val="000000"/>
                  </a:solidFill>
                  <a:cs typeface="B Nazanin" panose="00000400000000000000" pitchFamily="2" charset="-78"/>
                </a:rPr>
                <a:t> من و شما</a:t>
              </a:r>
              <a:endParaRPr sz="2800" b="1" dirty="0">
                <a:solidFill>
                  <a:srgbClr val="000000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" name="Oval 2"/>
            <p:cNvSpPr/>
            <p:nvPr/>
          </p:nvSpPr>
          <p:spPr>
            <a:xfrm>
              <a:off x="4625832" y="3448682"/>
              <a:ext cx="2470245" cy="2224585"/>
            </a:xfrm>
            <a:prstGeom prst="ellipse">
              <a:avLst/>
            </a:prstGeom>
            <a:noFill/>
            <a:ln w="444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6193051" y="3397319"/>
              <a:ext cx="2470245" cy="2224585"/>
            </a:xfrm>
            <a:prstGeom prst="ellipse">
              <a:avLst/>
            </a:prstGeom>
            <a:noFill/>
            <a:ln w="41275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 flipV="1">
              <a:off x="6654912" y="3006890"/>
              <a:ext cx="25400" cy="1434545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Oval 25"/>
            <p:cNvSpPr/>
            <p:nvPr/>
          </p:nvSpPr>
          <p:spPr>
            <a:xfrm>
              <a:off x="6804925" y="46243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6449325" y="4776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6474725" y="4167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6703325" y="4776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703325" y="5030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6449325" y="4395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6830325" y="4395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6576325" y="3887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6576325" y="4776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703325" y="4014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6830325" y="4903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6576325" y="5157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6576325" y="4268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6576325" y="4395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6449325" y="5030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>
              <a:off x="6322325" y="4649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Smiley Face 22"/>
            <p:cNvSpPr/>
            <p:nvPr/>
          </p:nvSpPr>
          <p:spPr>
            <a:xfrm>
              <a:off x="6559492" y="4600606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Smiley Face 23"/>
            <p:cNvSpPr/>
            <p:nvPr/>
          </p:nvSpPr>
          <p:spPr>
            <a:xfrm>
              <a:off x="6322325" y="4218739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Smiley Face 24"/>
            <p:cNvSpPr/>
            <p:nvPr/>
          </p:nvSpPr>
          <p:spPr>
            <a:xfrm>
              <a:off x="6604112" y="5025485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Smiley Face 41"/>
            <p:cNvSpPr/>
            <p:nvPr/>
          </p:nvSpPr>
          <p:spPr>
            <a:xfrm>
              <a:off x="6784299" y="4189975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Smiley Face 42"/>
            <p:cNvSpPr/>
            <p:nvPr/>
          </p:nvSpPr>
          <p:spPr>
            <a:xfrm>
              <a:off x="6395984" y="3947075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2128004" y="233805"/>
            <a:ext cx="94670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b="1" u="sng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B Zar" panose="00000400000000000000" pitchFamily="2" charset="-78"/>
              </a:rPr>
              <a:t>شکل گیری نگرش های منابع انسانی</a:t>
            </a:r>
            <a:endParaRPr lang="en-US" sz="4000" b="1" u="sng" dirty="0">
              <a:ln w="0"/>
              <a:solidFill>
                <a:schemeClr val="accent3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971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/>
          <p:cNvSpPr txBox="1"/>
          <p:nvPr/>
        </p:nvSpPr>
        <p:spPr>
          <a:xfrm>
            <a:off x="8157570" y="2035929"/>
            <a:ext cx="2200518" cy="972574"/>
          </a:xfrm>
          <a:prstGeom prst="rect">
            <a:avLst/>
          </a:prstGeom>
        </p:spPr>
        <p:txBody>
          <a:bodyPr wrap="square" lIns="109728" tIns="54864" rIns="109728" bIns="54864" rtlCol="0">
            <a:spAutoFit/>
          </a:bodyPr>
          <a:lstStyle/>
          <a:p>
            <a:pPr algn="r" rtl="1" fontAlgn="base"/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باورهای غیرمعمول شما</a:t>
            </a:r>
            <a:endParaRPr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Oval 2"/>
          <p:cNvSpPr/>
          <p:nvPr/>
        </p:nvSpPr>
        <p:spPr>
          <a:xfrm>
            <a:off x="4752832" y="3194682"/>
            <a:ext cx="2470245" cy="2224585"/>
          </a:xfrm>
          <a:prstGeom prst="ellipse">
            <a:avLst/>
          </a:prstGeom>
          <a:noFill/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320051" y="3143319"/>
            <a:ext cx="2470245" cy="222458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8157570" y="2836555"/>
            <a:ext cx="632726" cy="70098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3" idx="0"/>
          </p:cNvCxnSpPr>
          <p:nvPr/>
        </p:nvCxnSpPr>
        <p:spPr>
          <a:xfrm>
            <a:off x="5987955" y="3194682"/>
            <a:ext cx="507242" cy="4390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3" idx="1"/>
            <a:endCxn id="6" idx="2"/>
          </p:cNvCxnSpPr>
          <p:nvPr/>
        </p:nvCxnSpPr>
        <p:spPr>
          <a:xfrm>
            <a:off x="5114591" y="3520465"/>
            <a:ext cx="1205460" cy="7351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3" idx="2"/>
            <a:endCxn id="6" idx="3"/>
          </p:cNvCxnSpPr>
          <p:nvPr/>
        </p:nvCxnSpPr>
        <p:spPr>
          <a:xfrm>
            <a:off x="4752832" y="4306975"/>
            <a:ext cx="1928978" cy="7351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3" idx="3"/>
            <a:endCxn id="3" idx="4"/>
          </p:cNvCxnSpPr>
          <p:nvPr/>
        </p:nvCxnSpPr>
        <p:spPr>
          <a:xfrm>
            <a:off x="5114591" y="5093484"/>
            <a:ext cx="873364" cy="3257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6" idx="0"/>
            <a:endCxn id="3" idx="7"/>
          </p:cNvCxnSpPr>
          <p:nvPr/>
        </p:nvCxnSpPr>
        <p:spPr>
          <a:xfrm flipH="1">
            <a:off x="6861318" y="3143319"/>
            <a:ext cx="693856" cy="37714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6" idx="7"/>
            <a:endCxn id="3" idx="6"/>
          </p:cNvCxnSpPr>
          <p:nvPr/>
        </p:nvCxnSpPr>
        <p:spPr>
          <a:xfrm flipH="1">
            <a:off x="7223077" y="3469102"/>
            <a:ext cx="1205460" cy="837873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6" idx="6"/>
          </p:cNvCxnSpPr>
          <p:nvPr/>
        </p:nvCxnSpPr>
        <p:spPr>
          <a:xfrm flipH="1">
            <a:off x="6840683" y="4255612"/>
            <a:ext cx="1949613" cy="83787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stCxn id="6" idx="5"/>
            <a:endCxn id="6" idx="4"/>
          </p:cNvCxnSpPr>
          <p:nvPr/>
        </p:nvCxnSpPr>
        <p:spPr>
          <a:xfrm flipH="1">
            <a:off x="7555174" y="5042121"/>
            <a:ext cx="873363" cy="325783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4857466" y="3888038"/>
            <a:ext cx="1462585" cy="6869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5551273" y="3315900"/>
            <a:ext cx="768778" cy="5413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4857466" y="4746009"/>
            <a:ext cx="1607267" cy="565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H="1">
            <a:off x="7208246" y="3194682"/>
            <a:ext cx="783609" cy="69335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>
            <a:off x="7175566" y="3883253"/>
            <a:ext cx="1593726" cy="74950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H="1">
            <a:off x="7057760" y="4705387"/>
            <a:ext cx="1627902" cy="60612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5" name="Textfeld 7"/>
          <p:cNvSpPr txBox="1"/>
          <p:nvPr/>
        </p:nvSpPr>
        <p:spPr>
          <a:xfrm>
            <a:off x="2448233" y="2270103"/>
            <a:ext cx="2106708" cy="972574"/>
          </a:xfrm>
          <a:prstGeom prst="rect">
            <a:avLst/>
          </a:prstGeom>
        </p:spPr>
        <p:txBody>
          <a:bodyPr wrap="square" lIns="109728" tIns="54864" rIns="109728" bIns="54864" rtlCol="0">
            <a:spAutoFit/>
          </a:bodyPr>
          <a:lstStyle/>
          <a:p>
            <a:pPr algn="r" rtl="1" fontAlgn="base"/>
            <a:r>
              <a:rPr lang="fa-IR" sz="2800" b="1" dirty="0" smtClean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باورهای غیرمعمول من</a:t>
            </a:r>
            <a:endParaRPr sz="2800" b="1" dirty="0">
              <a:solidFill>
                <a:schemeClr val="accent1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87" name="Straight Arrow Connector 86"/>
          <p:cNvCxnSpPr/>
          <p:nvPr/>
        </p:nvCxnSpPr>
        <p:spPr>
          <a:xfrm flipH="1" flipV="1">
            <a:off x="4065896" y="3143319"/>
            <a:ext cx="1048695" cy="71388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555174" y="3194682"/>
            <a:ext cx="1130488" cy="688571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057760" y="3158368"/>
            <a:ext cx="1732536" cy="1102191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861318" y="3315900"/>
            <a:ext cx="1824344" cy="1389487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endCxn id="6" idx="5"/>
          </p:cNvCxnSpPr>
          <p:nvPr/>
        </p:nvCxnSpPr>
        <p:spPr>
          <a:xfrm>
            <a:off x="7175566" y="3883253"/>
            <a:ext cx="1252971" cy="115886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3" idx="6"/>
          </p:cNvCxnSpPr>
          <p:nvPr/>
        </p:nvCxnSpPr>
        <p:spPr>
          <a:xfrm>
            <a:off x="7223077" y="4306975"/>
            <a:ext cx="768778" cy="100453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057760" y="4746009"/>
            <a:ext cx="497414" cy="5655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3" idx="0"/>
          </p:cNvCxnSpPr>
          <p:nvPr/>
        </p:nvCxnSpPr>
        <p:spPr>
          <a:xfrm flipH="1">
            <a:off x="5114591" y="3194682"/>
            <a:ext cx="873364" cy="4390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endCxn id="3" idx="2"/>
          </p:cNvCxnSpPr>
          <p:nvPr/>
        </p:nvCxnSpPr>
        <p:spPr>
          <a:xfrm flipH="1">
            <a:off x="4752832" y="3315900"/>
            <a:ext cx="1711901" cy="9910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4966648" y="3883253"/>
            <a:ext cx="1353403" cy="8627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5307842" y="4306975"/>
            <a:ext cx="1012209" cy="1004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H="1">
            <a:off x="5840104" y="4575033"/>
            <a:ext cx="479947" cy="8442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>
            <a:off x="6320051" y="4875284"/>
            <a:ext cx="175146" cy="4926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128004" y="233805"/>
            <a:ext cx="9467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u="sng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B Zar" panose="00000400000000000000" pitchFamily="2" charset="-78"/>
              </a:rPr>
              <a:t>شکل گیری نگرش های منابع انسانی</a:t>
            </a:r>
            <a:endParaRPr lang="en-US" sz="2800" b="1" u="sng" dirty="0">
              <a:ln w="0"/>
              <a:solidFill>
                <a:schemeClr val="accent3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85889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/>
          <p:cNvSpPr txBox="1"/>
          <p:nvPr/>
        </p:nvSpPr>
        <p:spPr>
          <a:xfrm>
            <a:off x="7380070" y="1202393"/>
            <a:ext cx="2270444" cy="972574"/>
          </a:xfrm>
          <a:prstGeom prst="rect">
            <a:avLst/>
          </a:prstGeom>
        </p:spPr>
        <p:txBody>
          <a:bodyPr wrap="square" lIns="109728" tIns="54864" rIns="109728" bIns="54864" rtlCol="0">
            <a:spAutoFit/>
          </a:bodyPr>
          <a:lstStyle/>
          <a:p>
            <a:pPr algn="r" rtl="1" fontAlgn="base"/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باورهای غیرمعمول شما</a:t>
            </a:r>
            <a:endParaRPr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Oval 2"/>
          <p:cNvSpPr/>
          <p:nvPr/>
        </p:nvSpPr>
        <p:spPr>
          <a:xfrm>
            <a:off x="4498832" y="2559682"/>
            <a:ext cx="2470245" cy="2224585"/>
          </a:xfrm>
          <a:prstGeom prst="ellipse">
            <a:avLst/>
          </a:prstGeom>
          <a:noFill/>
          <a:scene3d>
            <a:camera prst="orthographicFront"/>
            <a:lightRig rig="threePt" dir="t"/>
          </a:scene3d>
          <a:sp3d extrusionH="88900" contour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6" name="Oval 5"/>
          <p:cNvSpPr/>
          <p:nvPr/>
        </p:nvSpPr>
        <p:spPr>
          <a:xfrm>
            <a:off x="6066051" y="2508319"/>
            <a:ext cx="2470245" cy="222458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7903570" y="2201555"/>
            <a:ext cx="632726" cy="70098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3" idx="0"/>
          </p:cNvCxnSpPr>
          <p:nvPr/>
        </p:nvCxnSpPr>
        <p:spPr>
          <a:xfrm>
            <a:off x="5733955" y="2559682"/>
            <a:ext cx="507242" cy="4390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3" idx="1"/>
            <a:endCxn id="6" idx="2"/>
          </p:cNvCxnSpPr>
          <p:nvPr/>
        </p:nvCxnSpPr>
        <p:spPr>
          <a:xfrm>
            <a:off x="4860591" y="2885465"/>
            <a:ext cx="1205460" cy="73514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6" idx="0"/>
            <a:endCxn id="3" idx="7"/>
          </p:cNvCxnSpPr>
          <p:nvPr/>
        </p:nvCxnSpPr>
        <p:spPr>
          <a:xfrm flipH="1">
            <a:off x="6607318" y="2508319"/>
            <a:ext cx="693856" cy="37714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6" idx="7"/>
            <a:endCxn id="3" idx="6"/>
          </p:cNvCxnSpPr>
          <p:nvPr/>
        </p:nvCxnSpPr>
        <p:spPr>
          <a:xfrm flipH="1">
            <a:off x="6969077" y="2834102"/>
            <a:ext cx="1205460" cy="83787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4603466" y="3253038"/>
            <a:ext cx="818865" cy="41893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5297273" y="2680900"/>
            <a:ext cx="768778" cy="54130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H="1">
            <a:off x="6954246" y="2559682"/>
            <a:ext cx="783609" cy="69335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>
            <a:off x="7519490" y="3248253"/>
            <a:ext cx="995802" cy="4473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5" name="Textfeld 7"/>
          <p:cNvSpPr txBox="1"/>
          <p:nvPr/>
        </p:nvSpPr>
        <p:spPr>
          <a:xfrm>
            <a:off x="2031817" y="1569751"/>
            <a:ext cx="2226377" cy="972574"/>
          </a:xfrm>
          <a:prstGeom prst="rect">
            <a:avLst/>
          </a:prstGeom>
        </p:spPr>
        <p:txBody>
          <a:bodyPr wrap="square" lIns="109728" tIns="54864" rIns="109728" bIns="54864" rtlCol="0">
            <a:spAutoFit/>
          </a:bodyPr>
          <a:lstStyle/>
          <a:p>
            <a:pPr algn="r" rtl="1" fontAlgn="base"/>
            <a:r>
              <a:rPr lang="fa-IR" sz="2800" b="1" dirty="0" smtClean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باورهای</a:t>
            </a:r>
          </a:p>
          <a:p>
            <a:pPr algn="r" rtl="1" fontAlgn="base"/>
            <a:r>
              <a:rPr lang="fa-IR" sz="2800" b="1" dirty="0" smtClean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 معمول من</a:t>
            </a:r>
            <a:endParaRPr sz="2800" b="1" dirty="0">
              <a:solidFill>
                <a:schemeClr val="accent1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87" name="Straight Arrow Connector 86"/>
          <p:cNvCxnSpPr/>
          <p:nvPr/>
        </p:nvCxnSpPr>
        <p:spPr>
          <a:xfrm flipH="1" flipV="1">
            <a:off x="3811896" y="2508319"/>
            <a:ext cx="1048695" cy="71388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301174" y="2559682"/>
            <a:ext cx="1130488" cy="68857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803760" y="2569784"/>
            <a:ext cx="1732536" cy="110219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7903570" y="3671975"/>
            <a:ext cx="528092" cy="39841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endCxn id="6" idx="5"/>
          </p:cNvCxnSpPr>
          <p:nvPr/>
        </p:nvCxnSpPr>
        <p:spPr>
          <a:xfrm>
            <a:off x="7380070" y="3672322"/>
            <a:ext cx="794467" cy="73479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3" idx="6"/>
          </p:cNvCxnSpPr>
          <p:nvPr/>
        </p:nvCxnSpPr>
        <p:spPr>
          <a:xfrm>
            <a:off x="6969077" y="3671975"/>
            <a:ext cx="768778" cy="100453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6803760" y="4111009"/>
            <a:ext cx="497414" cy="5655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3" idx="0"/>
          </p:cNvCxnSpPr>
          <p:nvPr/>
        </p:nvCxnSpPr>
        <p:spPr>
          <a:xfrm flipH="1">
            <a:off x="4860591" y="2559682"/>
            <a:ext cx="873364" cy="43903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endCxn id="3" idx="2"/>
          </p:cNvCxnSpPr>
          <p:nvPr/>
        </p:nvCxnSpPr>
        <p:spPr>
          <a:xfrm flipH="1">
            <a:off x="4498832" y="2680900"/>
            <a:ext cx="1711901" cy="99107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5422331" y="3248253"/>
            <a:ext cx="643721" cy="37235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5053842" y="3671975"/>
            <a:ext cx="1012209" cy="100453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H="1">
            <a:off x="5586104" y="3940033"/>
            <a:ext cx="479947" cy="84423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>
            <a:off x="6066051" y="4240284"/>
            <a:ext cx="175146" cy="49262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634475" y="3671975"/>
            <a:ext cx="6660107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6" name="Textfeld 7"/>
          <p:cNvSpPr txBox="1"/>
          <p:nvPr/>
        </p:nvSpPr>
        <p:spPr>
          <a:xfrm>
            <a:off x="8850544" y="3011869"/>
            <a:ext cx="1494219" cy="541687"/>
          </a:xfrm>
          <a:prstGeom prst="rect">
            <a:avLst/>
          </a:prstGeom>
          <a:noFill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09728" tIns="54864" rIns="109728" bIns="54864" rtlCol="0">
            <a:spAutoFit/>
          </a:bodyPr>
          <a:lstStyle/>
          <a:p>
            <a:pPr algn="r" rtl="1" fontAlgn="base"/>
            <a:r>
              <a:rPr lang="fa-IR" sz="2800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صحیح</a:t>
            </a:r>
            <a:endParaRPr sz="2800" b="1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Textfeld 7"/>
          <p:cNvSpPr txBox="1"/>
          <p:nvPr/>
        </p:nvSpPr>
        <p:spPr>
          <a:xfrm>
            <a:off x="8868391" y="3908813"/>
            <a:ext cx="2015919" cy="541687"/>
          </a:xfrm>
          <a:prstGeom prst="rect">
            <a:avLst/>
          </a:prstGeom>
          <a:noFill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109728" tIns="54864" rIns="109728" bIns="54864" rtlCol="0">
            <a:spAutoFit/>
          </a:bodyPr>
          <a:lstStyle/>
          <a:p>
            <a:pPr algn="l" fontAlgn="base"/>
            <a:r>
              <a:rPr lang="fa-IR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B Nazanin" panose="00000400000000000000" pitchFamily="2" charset="-78"/>
              </a:rPr>
              <a:t>غیر صحیح</a:t>
            </a:r>
            <a:endParaRPr sz="28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33" name="Textfeld 7"/>
          <p:cNvSpPr txBox="1"/>
          <p:nvPr/>
        </p:nvSpPr>
        <p:spPr>
          <a:xfrm>
            <a:off x="2895253" y="4621755"/>
            <a:ext cx="2224564" cy="1403461"/>
          </a:xfrm>
          <a:prstGeom prst="rect">
            <a:avLst/>
          </a:prstGeom>
        </p:spPr>
        <p:txBody>
          <a:bodyPr wrap="square" lIns="109728" tIns="54864" rIns="109728" bIns="54864" rtlCol="0">
            <a:spAutoFit/>
          </a:bodyPr>
          <a:lstStyle/>
          <a:p>
            <a:pPr algn="r" rtl="1" fontAlgn="base"/>
            <a:r>
              <a:rPr lang="fa-IR" sz="2800" b="1" dirty="0" smtClean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باورهای غیرمعمول و</a:t>
            </a:r>
          </a:p>
          <a:p>
            <a:pPr algn="r" rtl="1" fontAlgn="base"/>
            <a:r>
              <a:rPr lang="fa-IR" sz="2800" b="1" dirty="0" smtClean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 بی معنی من</a:t>
            </a:r>
            <a:endParaRPr sz="2800" b="1" dirty="0">
              <a:solidFill>
                <a:schemeClr val="accent1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4" name="Textfeld 7"/>
          <p:cNvSpPr txBox="1"/>
          <p:nvPr/>
        </p:nvSpPr>
        <p:spPr>
          <a:xfrm>
            <a:off x="7380070" y="4717212"/>
            <a:ext cx="2298984" cy="1403461"/>
          </a:xfrm>
          <a:prstGeom prst="rect">
            <a:avLst/>
          </a:prstGeom>
        </p:spPr>
        <p:txBody>
          <a:bodyPr wrap="square" lIns="109728" tIns="54864" rIns="109728" bIns="54864" rtlCol="0">
            <a:spAutoFit/>
          </a:bodyPr>
          <a:lstStyle/>
          <a:p>
            <a:pPr algn="r" rtl="1" fontAlgn="base"/>
            <a:r>
              <a:rPr lang="fa-IR" sz="2800" b="1" dirty="0" smtClean="0">
                <a:solidFill>
                  <a:schemeClr val="accent2"/>
                </a:solidFill>
                <a:cs typeface="B Nazanin" panose="00000400000000000000" pitchFamily="2" charset="-78"/>
              </a:rPr>
              <a:t>باورهای غیرمعمول و </a:t>
            </a:r>
          </a:p>
          <a:p>
            <a:pPr algn="r" rtl="1" fontAlgn="base"/>
            <a:r>
              <a:rPr lang="fa-IR" sz="2800" b="1" dirty="0" smtClean="0">
                <a:solidFill>
                  <a:schemeClr val="accent2"/>
                </a:solidFill>
                <a:cs typeface="B Nazanin" panose="00000400000000000000" pitchFamily="2" charset="-78"/>
              </a:rPr>
              <a:t>بی معنی شما</a:t>
            </a:r>
            <a:endParaRPr sz="28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4056075" y="4240284"/>
            <a:ext cx="997767" cy="54398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7346050" y="4512275"/>
            <a:ext cx="671341" cy="83069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128004" y="233805"/>
            <a:ext cx="9467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u="sng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B Zar" panose="00000400000000000000" pitchFamily="2" charset="-78"/>
              </a:rPr>
              <a:t>شکل گیری نگرش های منابع انسانی</a:t>
            </a:r>
            <a:endParaRPr lang="en-US" sz="2400" b="1" u="sng" dirty="0">
              <a:ln w="0"/>
              <a:solidFill>
                <a:schemeClr val="accent3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B Zar" panose="00000400000000000000" pitchFamily="2" charset="-78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4603466" y="3695635"/>
            <a:ext cx="450376" cy="24439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4731862" y="3705097"/>
            <a:ext cx="982638" cy="54464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6803760" y="2696892"/>
            <a:ext cx="934095" cy="923719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84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048435" y="1889103"/>
            <a:ext cx="8673353" cy="3238981"/>
            <a:chOff x="1667435" y="2143103"/>
            <a:chExt cx="8673353" cy="3238981"/>
          </a:xfrm>
        </p:grpSpPr>
        <p:sp>
          <p:nvSpPr>
            <p:cNvPr id="3" name="Oval 2"/>
            <p:cNvSpPr/>
            <p:nvPr/>
          </p:nvSpPr>
          <p:spPr>
            <a:xfrm>
              <a:off x="4371832" y="2686682"/>
              <a:ext cx="2470245" cy="2224585"/>
            </a:xfrm>
            <a:prstGeom prst="ellipse">
              <a:avLst/>
            </a:prstGeom>
            <a:noFill/>
            <a:ln w="50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5939051" y="2635319"/>
              <a:ext cx="2470245" cy="2224585"/>
            </a:xfrm>
            <a:prstGeom prst="ellipse">
              <a:avLst/>
            </a:prstGeom>
            <a:noFill/>
            <a:ln w="53975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Textfeld 7"/>
            <p:cNvSpPr txBox="1"/>
            <p:nvPr/>
          </p:nvSpPr>
          <p:spPr>
            <a:xfrm>
              <a:off x="1667435" y="2143103"/>
              <a:ext cx="2549035" cy="541687"/>
            </a:xfrm>
            <a:prstGeom prst="rect">
              <a:avLst/>
            </a:prstGeom>
          </p:spPr>
          <p:txBody>
            <a:bodyPr wrap="square" lIns="109728" tIns="54864" rIns="109728" bIns="54864" rtlCol="0">
              <a:spAutoFit/>
            </a:bodyPr>
            <a:lstStyle/>
            <a:p>
              <a:pPr algn="r" rtl="1" fontAlgn="base"/>
              <a:r>
                <a:rPr lang="fa-IR" sz="2800" b="1" dirty="0" smtClean="0">
                  <a:solidFill>
                    <a:srgbClr val="000000"/>
                  </a:solidFill>
                  <a:cs typeface="B Nazanin" panose="00000400000000000000" pitchFamily="2" charset="-78"/>
                </a:rPr>
                <a:t>اجماع عمومی</a:t>
              </a:r>
              <a:endParaRPr sz="2800" b="1" dirty="0">
                <a:solidFill>
                  <a:srgbClr val="00000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87" name="Straight Arrow Connector 86"/>
            <p:cNvCxnSpPr>
              <a:endCxn id="85" idx="3"/>
            </p:cNvCxnSpPr>
            <p:nvPr/>
          </p:nvCxnSpPr>
          <p:spPr>
            <a:xfrm flipH="1" flipV="1">
              <a:off x="4216470" y="2413947"/>
              <a:ext cx="2096414" cy="93526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3095388" y="3824375"/>
              <a:ext cx="6660107" cy="0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sp>
          <p:nvSpPr>
            <p:cNvPr id="36" name="Oval 35"/>
            <p:cNvSpPr/>
            <p:nvPr/>
          </p:nvSpPr>
          <p:spPr>
            <a:xfrm>
              <a:off x="6474725" y="4040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6449325" y="4268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>
              <a:off x="6576325" y="3887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/>
            <p:cNvSpPr/>
            <p:nvPr/>
          </p:nvSpPr>
          <p:spPr>
            <a:xfrm>
              <a:off x="6576325" y="4395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>
              <a:off x="6576325" y="4141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>
              <a:off x="6576325" y="4268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6322325" y="4395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6246125" y="3938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/>
            <p:cNvSpPr/>
            <p:nvPr/>
          </p:nvSpPr>
          <p:spPr>
            <a:xfrm>
              <a:off x="6220725" y="4167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/>
            <p:cNvSpPr/>
            <p:nvPr/>
          </p:nvSpPr>
          <p:spPr>
            <a:xfrm>
              <a:off x="6347725" y="4294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/>
            <p:cNvSpPr/>
            <p:nvPr/>
          </p:nvSpPr>
          <p:spPr>
            <a:xfrm>
              <a:off x="6347725" y="4040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6347725" y="4167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/>
            <p:cNvSpPr/>
            <p:nvPr/>
          </p:nvSpPr>
          <p:spPr>
            <a:xfrm>
              <a:off x="6220725" y="4294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Textfeld 7"/>
            <p:cNvSpPr txBox="1"/>
            <p:nvPr/>
          </p:nvSpPr>
          <p:spPr>
            <a:xfrm>
              <a:off x="7951873" y="4840397"/>
              <a:ext cx="2388915" cy="541687"/>
            </a:xfrm>
            <a:prstGeom prst="rect">
              <a:avLst/>
            </a:prstGeom>
          </p:spPr>
          <p:txBody>
            <a:bodyPr wrap="square" lIns="109728" tIns="54864" rIns="109728" bIns="54864" rtlCol="0">
              <a:spAutoFit/>
            </a:bodyPr>
            <a:lstStyle/>
            <a:p>
              <a:pPr algn="r" rtl="1" fontAlgn="base"/>
              <a:r>
                <a:rPr lang="fa-IR" sz="2800" b="1" dirty="0" smtClean="0">
                  <a:solidFill>
                    <a:schemeClr val="accent2"/>
                  </a:solidFill>
                  <a:cs typeface="B Nazanin" panose="00000400000000000000" pitchFamily="2" charset="-78"/>
                </a:rPr>
                <a:t>مزخرفات رایج</a:t>
              </a:r>
              <a:endParaRPr sz="28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28" name="Straight Arrow Connector 27"/>
            <p:cNvCxnSpPr>
              <a:stCxn id="39" idx="3"/>
            </p:cNvCxnSpPr>
            <p:nvPr/>
          </p:nvCxnSpPr>
          <p:spPr>
            <a:xfrm>
              <a:off x="6456020" y="4307740"/>
              <a:ext cx="1953276" cy="60352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4" name="Smiley Face 3"/>
            <p:cNvSpPr/>
            <p:nvPr/>
          </p:nvSpPr>
          <p:spPr>
            <a:xfrm>
              <a:off x="6545844" y="3565166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Smiley Face 47"/>
            <p:cNvSpPr/>
            <p:nvPr/>
          </p:nvSpPr>
          <p:spPr>
            <a:xfrm>
              <a:off x="6291844" y="3540779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Smiley Face 49"/>
            <p:cNvSpPr/>
            <p:nvPr/>
          </p:nvSpPr>
          <p:spPr>
            <a:xfrm>
              <a:off x="6368364" y="3320997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Smiley Face 50"/>
            <p:cNvSpPr/>
            <p:nvPr/>
          </p:nvSpPr>
          <p:spPr>
            <a:xfrm>
              <a:off x="6039248" y="3577582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Smiley Face 51"/>
            <p:cNvSpPr/>
            <p:nvPr/>
          </p:nvSpPr>
          <p:spPr>
            <a:xfrm>
              <a:off x="6220725" y="3048552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Smiley Face 52"/>
            <p:cNvSpPr/>
            <p:nvPr/>
          </p:nvSpPr>
          <p:spPr>
            <a:xfrm>
              <a:off x="6089346" y="3377581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Textfeld 7"/>
          <p:cNvSpPr txBox="1"/>
          <p:nvPr/>
        </p:nvSpPr>
        <p:spPr>
          <a:xfrm>
            <a:off x="8850544" y="2815225"/>
            <a:ext cx="1494219" cy="541687"/>
          </a:xfrm>
          <a:prstGeom prst="rect">
            <a:avLst/>
          </a:prstGeom>
          <a:noFill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09728" tIns="54864" rIns="109728" bIns="54864" rtlCol="0">
            <a:spAutoFit/>
          </a:bodyPr>
          <a:lstStyle/>
          <a:p>
            <a:pPr algn="r" rtl="1" fontAlgn="base"/>
            <a:r>
              <a:rPr lang="fa-IR" sz="2800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صحیح</a:t>
            </a:r>
            <a:endParaRPr sz="2800" b="1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Textfeld 7"/>
          <p:cNvSpPr txBox="1"/>
          <p:nvPr/>
        </p:nvSpPr>
        <p:spPr>
          <a:xfrm>
            <a:off x="8868391" y="3712169"/>
            <a:ext cx="2015919" cy="541687"/>
          </a:xfrm>
          <a:prstGeom prst="rect">
            <a:avLst/>
          </a:prstGeom>
          <a:noFill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109728" tIns="54864" rIns="109728" bIns="54864" rtlCol="0">
            <a:spAutoFit/>
          </a:bodyPr>
          <a:lstStyle/>
          <a:p>
            <a:pPr fontAlgn="base"/>
            <a:r>
              <a:rPr lang="fa-IR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B Nazanin" panose="00000400000000000000" pitchFamily="2" charset="-78"/>
              </a:rPr>
              <a:t>غیر صحیح</a:t>
            </a:r>
            <a:endParaRPr sz="28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128004" y="233805"/>
            <a:ext cx="9467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u="sng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B Zar" panose="00000400000000000000" pitchFamily="2" charset="-78"/>
              </a:rPr>
              <a:t>شکل گیری نگرش های منابع انسانی</a:t>
            </a:r>
            <a:endParaRPr lang="en-US" sz="2400" b="1" u="sng" dirty="0">
              <a:ln w="0"/>
              <a:solidFill>
                <a:schemeClr val="accent3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5517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667435" y="554708"/>
            <a:ext cx="9907340" cy="4827376"/>
            <a:chOff x="1667435" y="554708"/>
            <a:chExt cx="9907340" cy="4827376"/>
          </a:xfrm>
        </p:grpSpPr>
        <p:grpSp>
          <p:nvGrpSpPr>
            <p:cNvPr id="7" name="Group 6"/>
            <p:cNvGrpSpPr/>
            <p:nvPr/>
          </p:nvGrpSpPr>
          <p:grpSpPr>
            <a:xfrm>
              <a:off x="7546801" y="554708"/>
              <a:ext cx="4027974" cy="1173774"/>
              <a:chOff x="3095388" y="2635319"/>
              <a:chExt cx="6660107" cy="2275948"/>
            </a:xfrm>
          </p:grpSpPr>
          <p:sp>
            <p:nvSpPr>
              <p:cNvPr id="3" name="Oval 2"/>
              <p:cNvSpPr/>
              <p:nvPr/>
            </p:nvSpPr>
            <p:spPr>
              <a:xfrm>
                <a:off x="4371832" y="2686682"/>
                <a:ext cx="2470245" cy="2224585"/>
              </a:xfrm>
              <a:prstGeom prst="ellipse">
                <a:avLst/>
              </a:prstGeom>
              <a:noFill/>
              <a:ln w="508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5939051" y="2635319"/>
                <a:ext cx="2470245" cy="2224585"/>
              </a:xfrm>
              <a:prstGeom prst="ellipse">
                <a:avLst/>
              </a:prstGeom>
              <a:noFill/>
              <a:ln w="53975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cxnSp>
            <p:nvCxnSpPr>
              <p:cNvPr id="87" name="Straight Arrow Connector 86"/>
              <p:cNvCxnSpPr/>
              <p:nvPr/>
            </p:nvCxnSpPr>
            <p:spPr>
              <a:xfrm flipH="1" flipV="1">
                <a:off x="4216471" y="2966659"/>
                <a:ext cx="2096416" cy="38254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" name="Straight Connector 4"/>
              <p:cNvCxnSpPr/>
              <p:nvPr/>
            </p:nvCxnSpPr>
            <p:spPr>
              <a:xfrm>
                <a:off x="3095388" y="3824375"/>
                <a:ext cx="6660107" cy="0"/>
              </a:xfrm>
              <a:prstGeom prst="line">
                <a:avLst/>
              </a:prstGeom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sp>
            <p:nvSpPr>
              <p:cNvPr id="36" name="Oval 35"/>
              <p:cNvSpPr/>
              <p:nvPr/>
            </p:nvSpPr>
            <p:spPr>
              <a:xfrm>
                <a:off x="6474725" y="4040116"/>
                <a:ext cx="45719" cy="45719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6449325" y="4268716"/>
                <a:ext cx="45719" cy="45719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6576325" y="3887716"/>
                <a:ext cx="45719" cy="45719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6576325" y="4395716"/>
                <a:ext cx="45719" cy="45719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6576325" y="4141716"/>
                <a:ext cx="45719" cy="45719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6576325" y="4268716"/>
                <a:ext cx="45719" cy="45719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6322325" y="4395716"/>
                <a:ext cx="45719" cy="45719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6246125" y="3938516"/>
                <a:ext cx="45719" cy="45719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6220725" y="4167116"/>
                <a:ext cx="45719" cy="45719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6347725" y="4294116"/>
                <a:ext cx="45719" cy="45719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6347725" y="4040116"/>
                <a:ext cx="45719" cy="45719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6347725" y="4167116"/>
                <a:ext cx="45719" cy="45719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6220725" y="4294116"/>
                <a:ext cx="45719" cy="45719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cxnSp>
            <p:nvCxnSpPr>
              <p:cNvPr id="28" name="Straight Arrow Connector 27"/>
              <p:cNvCxnSpPr>
                <a:stCxn id="39" idx="3"/>
              </p:cNvCxnSpPr>
              <p:nvPr/>
            </p:nvCxnSpPr>
            <p:spPr>
              <a:xfrm>
                <a:off x="6456020" y="4307740"/>
                <a:ext cx="1953276" cy="603527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4" name="Smiley Face 3"/>
              <p:cNvSpPr/>
              <p:nvPr/>
            </p:nvSpPr>
            <p:spPr>
              <a:xfrm>
                <a:off x="6545844" y="3565166"/>
                <a:ext cx="152400" cy="161736"/>
              </a:xfrm>
              <a:prstGeom prst="smileyFace">
                <a:avLst/>
              </a:prstGeom>
              <a:solidFill>
                <a:srgbClr val="FF0000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8" name="Smiley Face 47"/>
              <p:cNvSpPr/>
              <p:nvPr/>
            </p:nvSpPr>
            <p:spPr>
              <a:xfrm>
                <a:off x="6291844" y="3540779"/>
                <a:ext cx="152400" cy="161736"/>
              </a:xfrm>
              <a:prstGeom prst="smileyFace">
                <a:avLst/>
              </a:prstGeom>
              <a:solidFill>
                <a:srgbClr val="FF0000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0" name="Smiley Face 49"/>
              <p:cNvSpPr/>
              <p:nvPr/>
            </p:nvSpPr>
            <p:spPr>
              <a:xfrm>
                <a:off x="6368364" y="3320997"/>
                <a:ext cx="152400" cy="161736"/>
              </a:xfrm>
              <a:prstGeom prst="smileyFace">
                <a:avLst/>
              </a:prstGeom>
              <a:solidFill>
                <a:srgbClr val="FF0000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1" name="Smiley Face 50"/>
              <p:cNvSpPr/>
              <p:nvPr/>
            </p:nvSpPr>
            <p:spPr>
              <a:xfrm>
                <a:off x="6039248" y="3577582"/>
                <a:ext cx="152400" cy="161736"/>
              </a:xfrm>
              <a:prstGeom prst="smileyFace">
                <a:avLst/>
              </a:prstGeom>
              <a:solidFill>
                <a:srgbClr val="FF0000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2" name="Smiley Face 51"/>
              <p:cNvSpPr/>
              <p:nvPr/>
            </p:nvSpPr>
            <p:spPr>
              <a:xfrm>
                <a:off x="6220725" y="3048552"/>
                <a:ext cx="152400" cy="161736"/>
              </a:xfrm>
              <a:prstGeom prst="smileyFace">
                <a:avLst/>
              </a:prstGeom>
              <a:solidFill>
                <a:srgbClr val="FF0000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3" name="Smiley Face 52"/>
              <p:cNvSpPr/>
              <p:nvPr/>
            </p:nvSpPr>
            <p:spPr>
              <a:xfrm>
                <a:off x="6089346" y="3377581"/>
                <a:ext cx="152400" cy="161736"/>
              </a:xfrm>
              <a:prstGeom prst="smileyFace">
                <a:avLst/>
              </a:prstGeom>
              <a:solidFill>
                <a:srgbClr val="FF0000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sp>
          <p:nvSpPr>
            <p:cNvPr id="8" name="Oval 7"/>
            <p:cNvSpPr/>
            <p:nvPr/>
          </p:nvSpPr>
          <p:spPr>
            <a:xfrm>
              <a:off x="9266623" y="725590"/>
              <a:ext cx="538752" cy="910634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feld 7"/>
            <p:cNvSpPr txBox="1"/>
            <p:nvPr/>
          </p:nvSpPr>
          <p:spPr>
            <a:xfrm>
              <a:off x="1667435" y="2143103"/>
              <a:ext cx="2549035" cy="541687"/>
            </a:xfrm>
            <a:prstGeom prst="rect">
              <a:avLst/>
            </a:prstGeom>
          </p:spPr>
          <p:txBody>
            <a:bodyPr wrap="square" lIns="109728" tIns="54864" rIns="109728" bIns="54864" rtlCol="0">
              <a:spAutoFit/>
            </a:bodyPr>
            <a:lstStyle/>
            <a:p>
              <a:pPr algn="r" rtl="1" fontAlgn="base"/>
              <a:r>
                <a:rPr lang="fa-IR" sz="2800" b="1" dirty="0" smtClean="0">
                  <a:solidFill>
                    <a:srgbClr val="000000"/>
                  </a:solidFill>
                  <a:cs typeface="B Nazanin" panose="00000400000000000000" pitchFamily="2" charset="-78"/>
                </a:rPr>
                <a:t>اجماع عمومی</a:t>
              </a:r>
              <a:endParaRPr sz="2800" b="1" dirty="0">
                <a:solidFill>
                  <a:srgbClr val="00000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37" name="Straight Arrow Connector 36"/>
            <p:cNvCxnSpPr>
              <a:endCxn id="35" idx="3"/>
            </p:cNvCxnSpPr>
            <p:nvPr/>
          </p:nvCxnSpPr>
          <p:spPr>
            <a:xfrm flipH="1" flipV="1">
              <a:off x="4216470" y="2413947"/>
              <a:ext cx="2096414" cy="93526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3095388" y="3824375"/>
              <a:ext cx="6660107" cy="0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sp>
          <p:nvSpPr>
            <p:cNvPr id="40" name="Oval 39"/>
            <p:cNvSpPr/>
            <p:nvPr/>
          </p:nvSpPr>
          <p:spPr>
            <a:xfrm>
              <a:off x="6474725" y="4040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6449325" y="4268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>
              <a:off x="6576325" y="3887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>
              <a:off x="6576325" y="4395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6576325" y="4141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/>
            <p:cNvSpPr/>
            <p:nvPr/>
          </p:nvSpPr>
          <p:spPr>
            <a:xfrm>
              <a:off x="6576325" y="4268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/>
            <p:cNvSpPr/>
            <p:nvPr/>
          </p:nvSpPr>
          <p:spPr>
            <a:xfrm>
              <a:off x="6322325" y="4395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/>
            <p:cNvSpPr/>
            <p:nvPr/>
          </p:nvSpPr>
          <p:spPr>
            <a:xfrm>
              <a:off x="6246125" y="3938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/>
            <p:cNvSpPr/>
            <p:nvPr/>
          </p:nvSpPr>
          <p:spPr>
            <a:xfrm>
              <a:off x="6220725" y="4167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/>
            <p:cNvSpPr/>
            <p:nvPr/>
          </p:nvSpPr>
          <p:spPr>
            <a:xfrm>
              <a:off x="6347725" y="4294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6347725" y="4040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/>
            <p:cNvSpPr/>
            <p:nvPr/>
          </p:nvSpPr>
          <p:spPr>
            <a:xfrm>
              <a:off x="6347725" y="4167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6220725" y="4294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Textfeld 7"/>
            <p:cNvSpPr txBox="1"/>
            <p:nvPr/>
          </p:nvSpPr>
          <p:spPr>
            <a:xfrm>
              <a:off x="7951873" y="4840397"/>
              <a:ext cx="2388915" cy="541687"/>
            </a:xfrm>
            <a:prstGeom prst="rect">
              <a:avLst/>
            </a:prstGeom>
          </p:spPr>
          <p:txBody>
            <a:bodyPr wrap="square" lIns="109728" tIns="54864" rIns="109728" bIns="54864" rtlCol="0">
              <a:spAutoFit/>
            </a:bodyPr>
            <a:lstStyle/>
            <a:p>
              <a:pPr algn="r" rtl="1" fontAlgn="base"/>
              <a:r>
                <a:rPr lang="fa-IR" sz="2800" b="1" dirty="0" smtClean="0">
                  <a:solidFill>
                    <a:schemeClr val="accent2"/>
                  </a:solidFill>
                  <a:cs typeface="B Nazanin" panose="00000400000000000000" pitchFamily="2" charset="-78"/>
                </a:rPr>
                <a:t>مزخرفات رایج</a:t>
              </a:r>
              <a:endParaRPr sz="28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70" name="Straight Arrow Connector 69"/>
            <p:cNvCxnSpPr>
              <a:stCxn id="43" idx="3"/>
            </p:cNvCxnSpPr>
            <p:nvPr/>
          </p:nvCxnSpPr>
          <p:spPr>
            <a:xfrm>
              <a:off x="6456020" y="4307740"/>
              <a:ext cx="1953276" cy="60352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71" name="Smiley Face 70"/>
            <p:cNvSpPr/>
            <p:nvPr/>
          </p:nvSpPr>
          <p:spPr>
            <a:xfrm>
              <a:off x="6545844" y="3565166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Smiley Face 71"/>
            <p:cNvSpPr/>
            <p:nvPr/>
          </p:nvSpPr>
          <p:spPr>
            <a:xfrm>
              <a:off x="6291844" y="3540779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Smiley Face 72"/>
            <p:cNvSpPr/>
            <p:nvPr/>
          </p:nvSpPr>
          <p:spPr>
            <a:xfrm>
              <a:off x="6368364" y="3320997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Smiley Face 73"/>
            <p:cNvSpPr/>
            <p:nvPr/>
          </p:nvSpPr>
          <p:spPr>
            <a:xfrm>
              <a:off x="6039248" y="3577582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Smiley Face 74"/>
            <p:cNvSpPr/>
            <p:nvPr/>
          </p:nvSpPr>
          <p:spPr>
            <a:xfrm>
              <a:off x="6220725" y="3048552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Smiley Face 75"/>
            <p:cNvSpPr/>
            <p:nvPr/>
          </p:nvSpPr>
          <p:spPr>
            <a:xfrm>
              <a:off x="6089346" y="3377581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5836024" y="2649071"/>
              <a:ext cx="1156447" cy="239357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5943600" y="2649071"/>
              <a:ext cx="1196788" cy="248770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Smiley Face 79"/>
            <p:cNvSpPr/>
            <p:nvPr/>
          </p:nvSpPr>
          <p:spPr>
            <a:xfrm>
              <a:off x="6765142" y="3517998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Smiley Face 80"/>
            <p:cNvSpPr/>
            <p:nvPr/>
          </p:nvSpPr>
          <p:spPr>
            <a:xfrm>
              <a:off x="6612046" y="3265746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Smiley Face 81"/>
            <p:cNvSpPr/>
            <p:nvPr/>
          </p:nvSpPr>
          <p:spPr>
            <a:xfrm>
              <a:off x="6520444" y="2959090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Smiley Face 82"/>
            <p:cNvSpPr/>
            <p:nvPr/>
          </p:nvSpPr>
          <p:spPr>
            <a:xfrm>
              <a:off x="6321803" y="2885269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/>
            <p:cNvSpPr/>
            <p:nvPr/>
          </p:nvSpPr>
          <p:spPr>
            <a:xfrm>
              <a:off x="6500125" y="4446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/>
            <p:cNvSpPr/>
            <p:nvPr/>
          </p:nvSpPr>
          <p:spPr>
            <a:xfrm>
              <a:off x="6474725" y="4675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6601725" y="4802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/>
            <p:cNvSpPr/>
            <p:nvPr/>
          </p:nvSpPr>
          <p:spPr>
            <a:xfrm>
              <a:off x="6601725" y="4548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/>
            <p:cNvSpPr/>
            <p:nvPr/>
          </p:nvSpPr>
          <p:spPr>
            <a:xfrm>
              <a:off x="6601725" y="4675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/>
            <p:cNvSpPr/>
            <p:nvPr/>
          </p:nvSpPr>
          <p:spPr>
            <a:xfrm>
              <a:off x="6347725" y="4802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/>
            <p:cNvSpPr/>
            <p:nvPr/>
          </p:nvSpPr>
          <p:spPr>
            <a:xfrm>
              <a:off x="6373125" y="4700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/>
            <p:cNvSpPr/>
            <p:nvPr/>
          </p:nvSpPr>
          <p:spPr>
            <a:xfrm>
              <a:off x="6373125" y="4446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93"/>
            <p:cNvSpPr/>
            <p:nvPr/>
          </p:nvSpPr>
          <p:spPr>
            <a:xfrm>
              <a:off x="6373125" y="4573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/>
            <p:cNvSpPr/>
            <p:nvPr/>
          </p:nvSpPr>
          <p:spPr>
            <a:xfrm>
              <a:off x="6246125" y="4319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95"/>
            <p:cNvSpPr/>
            <p:nvPr/>
          </p:nvSpPr>
          <p:spPr>
            <a:xfrm>
              <a:off x="6220725" y="4548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 96"/>
            <p:cNvSpPr/>
            <p:nvPr/>
          </p:nvSpPr>
          <p:spPr>
            <a:xfrm>
              <a:off x="6347725" y="4675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6347725" y="4421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98"/>
            <p:cNvSpPr/>
            <p:nvPr/>
          </p:nvSpPr>
          <p:spPr>
            <a:xfrm>
              <a:off x="6347725" y="4548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99"/>
            <p:cNvSpPr/>
            <p:nvPr/>
          </p:nvSpPr>
          <p:spPr>
            <a:xfrm>
              <a:off x="6093725" y="4675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Oval 100"/>
            <p:cNvSpPr/>
            <p:nvPr/>
          </p:nvSpPr>
          <p:spPr>
            <a:xfrm>
              <a:off x="6119125" y="4573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Oval 101"/>
            <p:cNvSpPr/>
            <p:nvPr/>
          </p:nvSpPr>
          <p:spPr>
            <a:xfrm>
              <a:off x="6119125" y="4319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/>
            <p:cNvSpPr/>
            <p:nvPr/>
          </p:nvSpPr>
          <p:spPr>
            <a:xfrm>
              <a:off x="6119125" y="4446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>
              <a:off x="6754125" y="3938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>
              <a:off x="6728725" y="4167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>
              <a:off x="6855725" y="4294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/>
            <p:cNvSpPr/>
            <p:nvPr/>
          </p:nvSpPr>
          <p:spPr>
            <a:xfrm>
              <a:off x="6855725" y="4040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>
              <a:off x="6855725" y="4167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/>
            <p:cNvSpPr/>
            <p:nvPr/>
          </p:nvSpPr>
          <p:spPr>
            <a:xfrm>
              <a:off x="6601725" y="4294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>
              <a:off x="6627125" y="4192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>
              <a:off x="6627125" y="3938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6627125" y="4065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4" name="Straight Arrow Connector 113"/>
            <p:cNvCxnSpPr/>
            <p:nvPr/>
          </p:nvCxnSpPr>
          <p:spPr>
            <a:xfrm flipH="1">
              <a:off x="7275466" y="1302600"/>
              <a:ext cx="2313103" cy="1365958"/>
            </a:xfrm>
            <a:prstGeom prst="straightConnector1">
              <a:avLst/>
            </a:prstGeom>
            <a:ln w="28575"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5" name="Textfeld 7"/>
          <p:cNvSpPr txBox="1"/>
          <p:nvPr/>
        </p:nvSpPr>
        <p:spPr>
          <a:xfrm>
            <a:off x="10652757" y="778307"/>
            <a:ext cx="922018" cy="387798"/>
          </a:xfrm>
          <a:prstGeom prst="rect">
            <a:avLst/>
          </a:prstGeom>
          <a:noFill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09728" tIns="54864" rIns="109728" bIns="54864" rtlCol="0">
            <a:spAutoFit/>
          </a:bodyPr>
          <a:lstStyle/>
          <a:p>
            <a:pPr algn="r" rtl="1" fontAlgn="base"/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صحیح</a:t>
            </a:r>
            <a:endParaRPr b="1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146" name="Textfeld 7"/>
          <p:cNvSpPr txBox="1"/>
          <p:nvPr/>
        </p:nvSpPr>
        <p:spPr>
          <a:xfrm>
            <a:off x="10652757" y="1224185"/>
            <a:ext cx="1243937" cy="387798"/>
          </a:xfrm>
          <a:prstGeom prst="rect">
            <a:avLst/>
          </a:prstGeom>
          <a:noFill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109728" tIns="54864" rIns="109728" bIns="54864" rtlCol="0">
            <a:spAutoFit/>
          </a:bodyPr>
          <a:lstStyle/>
          <a:p>
            <a:pPr fontAlgn="base"/>
            <a:r>
              <a:rPr lang="fa-IR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B Nazanin" panose="00000400000000000000" pitchFamily="2" charset="-78"/>
              </a:rPr>
              <a:t>نا صحیح</a:t>
            </a:r>
            <a:endParaRPr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147" name="Textfeld 7"/>
          <p:cNvSpPr txBox="1"/>
          <p:nvPr/>
        </p:nvSpPr>
        <p:spPr>
          <a:xfrm>
            <a:off x="7749330" y="3080694"/>
            <a:ext cx="1494219" cy="541687"/>
          </a:xfrm>
          <a:prstGeom prst="rect">
            <a:avLst/>
          </a:prstGeom>
          <a:noFill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09728" tIns="54864" rIns="109728" bIns="54864" rtlCol="0">
            <a:spAutoFit/>
          </a:bodyPr>
          <a:lstStyle/>
          <a:p>
            <a:pPr algn="r" rtl="1" fontAlgn="base"/>
            <a:r>
              <a:rPr lang="fa-IR" sz="2800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صحیح</a:t>
            </a:r>
            <a:endParaRPr sz="2800" b="1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148" name="Textfeld 7"/>
          <p:cNvSpPr txBox="1"/>
          <p:nvPr/>
        </p:nvSpPr>
        <p:spPr>
          <a:xfrm>
            <a:off x="7767177" y="3977638"/>
            <a:ext cx="2015919" cy="541687"/>
          </a:xfrm>
          <a:prstGeom prst="rect">
            <a:avLst/>
          </a:prstGeom>
          <a:noFill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109728" tIns="54864" rIns="109728" bIns="54864" rtlCol="0">
            <a:spAutoFit/>
          </a:bodyPr>
          <a:lstStyle/>
          <a:p>
            <a:pPr fontAlgn="base"/>
            <a:r>
              <a:rPr lang="fa-IR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B Nazanin" panose="00000400000000000000" pitchFamily="2" charset="-78"/>
              </a:rPr>
              <a:t>نا صحیح</a:t>
            </a:r>
            <a:endParaRPr sz="28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2128005" y="233805"/>
            <a:ext cx="29519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u="sng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B Zar" panose="00000400000000000000" pitchFamily="2" charset="-78"/>
              </a:rPr>
              <a:t>شکل گیری نگرش های منابع انسانی</a:t>
            </a:r>
            <a:endParaRPr lang="en-US" sz="1600" b="1" u="sng" dirty="0">
              <a:ln w="0"/>
              <a:solidFill>
                <a:schemeClr val="accent3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5165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117868" y="1658113"/>
            <a:ext cx="7399627" cy="3637172"/>
            <a:chOff x="3117868" y="769113"/>
            <a:chExt cx="7399627" cy="3637172"/>
          </a:xfrm>
        </p:grpSpPr>
        <p:sp>
          <p:nvSpPr>
            <p:cNvPr id="3" name="Oval 2"/>
            <p:cNvSpPr/>
            <p:nvPr/>
          </p:nvSpPr>
          <p:spPr>
            <a:xfrm>
              <a:off x="5133832" y="1416682"/>
              <a:ext cx="2470245" cy="222458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Textfeld 7"/>
            <p:cNvSpPr txBox="1"/>
            <p:nvPr/>
          </p:nvSpPr>
          <p:spPr>
            <a:xfrm>
              <a:off x="7776457" y="769113"/>
              <a:ext cx="1524859" cy="972574"/>
            </a:xfrm>
            <a:prstGeom prst="rect">
              <a:avLst/>
            </a:prstGeom>
          </p:spPr>
          <p:txBody>
            <a:bodyPr wrap="square" lIns="109728" tIns="54864" rIns="109728" bIns="54864" rtlCol="0">
              <a:spAutoFit/>
            </a:bodyPr>
            <a:lstStyle/>
            <a:p>
              <a:pPr algn="r" rtl="1" fontAlgn="base"/>
              <a:r>
                <a:rPr lang="fa-IR" sz="2800" b="1" dirty="0" smtClean="0">
                  <a:solidFill>
                    <a:srgbClr val="000000"/>
                  </a:solidFill>
                  <a:cs typeface="B Nazanin" panose="00000400000000000000" pitchFamily="2" charset="-78"/>
                </a:rPr>
                <a:t>شناسائی و تقویت</a:t>
              </a:r>
              <a:endParaRPr sz="2800" b="1" dirty="0">
                <a:solidFill>
                  <a:srgbClr val="00000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3857388" y="3062375"/>
              <a:ext cx="6660107" cy="0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sp>
          <p:nvSpPr>
            <p:cNvPr id="36" name="Oval 35"/>
            <p:cNvSpPr/>
            <p:nvPr/>
          </p:nvSpPr>
          <p:spPr>
            <a:xfrm>
              <a:off x="5839725" y="3151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5814325" y="3379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>
              <a:off x="6449325" y="3125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>
              <a:off x="5941325" y="3252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>
              <a:off x="5941325" y="3379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6119125" y="3176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/>
            <p:cNvSpPr/>
            <p:nvPr/>
          </p:nvSpPr>
          <p:spPr>
            <a:xfrm>
              <a:off x="5585725" y="3278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/>
            <p:cNvSpPr/>
            <p:nvPr/>
          </p:nvSpPr>
          <p:spPr>
            <a:xfrm>
              <a:off x="5712725" y="3405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/>
            <p:cNvSpPr/>
            <p:nvPr/>
          </p:nvSpPr>
          <p:spPr>
            <a:xfrm>
              <a:off x="5712725" y="3151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5712725" y="3278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Textfeld 7"/>
            <p:cNvSpPr txBox="1"/>
            <p:nvPr/>
          </p:nvSpPr>
          <p:spPr>
            <a:xfrm>
              <a:off x="3117868" y="3433711"/>
              <a:ext cx="2439334" cy="972574"/>
            </a:xfrm>
            <a:prstGeom prst="rect">
              <a:avLst/>
            </a:prstGeom>
          </p:spPr>
          <p:txBody>
            <a:bodyPr wrap="square" lIns="109728" tIns="54864" rIns="109728" bIns="54864" rtlCol="0">
              <a:spAutoFit/>
            </a:bodyPr>
            <a:lstStyle/>
            <a:p>
              <a:pPr algn="r" rtl="1" fontAlgn="base"/>
              <a:r>
                <a:rPr lang="fa-IR" sz="2800" b="1" dirty="0" smtClean="0">
                  <a:solidFill>
                    <a:srgbClr val="000000"/>
                  </a:solidFill>
                  <a:cs typeface="B Nazanin" panose="00000400000000000000" pitchFamily="2" charset="-78"/>
                </a:rPr>
                <a:t>شناسائی و تضعیف</a:t>
              </a:r>
              <a:endParaRPr sz="2800" b="1" dirty="0">
                <a:solidFill>
                  <a:srgbClr val="00000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52" name="Straight Arrow Connector 51"/>
            <p:cNvCxnSpPr>
              <a:stCxn id="85" idx="1"/>
            </p:cNvCxnSpPr>
            <p:nvPr/>
          </p:nvCxnSpPr>
          <p:spPr>
            <a:xfrm flipH="1">
              <a:off x="6932353" y="1255400"/>
              <a:ext cx="844104" cy="772286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06212" y="1416682"/>
              <a:ext cx="2591025" cy="2347163"/>
            </a:xfrm>
            <a:prstGeom prst="rect">
              <a:avLst/>
            </a:prstGeom>
          </p:spPr>
        </p:pic>
        <p:sp>
          <p:nvSpPr>
            <p:cNvPr id="66" name="Oval 65"/>
            <p:cNvSpPr/>
            <p:nvPr/>
          </p:nvSpPr>
          <p:spPr>
            <a:xfrm>
              <a:off x="6881125" y="3176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/>
            <p:cNvSpPr/>
            <p:nvPr/>
          </p:nvSpPr>
          <p:spPr>
            <a:xfrm>
              <a:off x="6855725" y="3405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6982725" y="3024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>
              <a:off x="6982725" y="3278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>
              <a:off x="6982725" y="3405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>
              <a:off x="6652525" y="30749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/>
            <p:cNvSpPr/>
            <p:nvPr/>
          </p:nvSpPr>
          <p:spPr>
            <a:xfrm>
              <a:off x="6119125" y="3176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6754125" y="3430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/>
            <p:cNvSpPr/>
            <p:nvPr/>
          </p:nvSpPr>
          <p:spPr>
            <a:xfrm>
              <a:off x="6754125" y="3176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6754125" y="3303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6119125" y="3303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/>
            <p:cNvSpPr/>
            <p:nvPr/>
          </p:nvSpPr>
          <p:spPr>
            <a:xfrm>
              <a:off x="5992125" y="3303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5966725" y="3532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/>
            <p:cNvSpPr/>
            <p:nvPr/>
          </p:nvSpPr>
          <p:spPr>
            <a:xfrm>
              <a:off x="6093725" y="3151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/>
            <p:cNvSpPr/>
            <p:nvPr/>
          </p:nvSpPr>
          <p:spPr>
            <a:xfrm>
              <a:off x="6093725" y="3405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/>
            <p:cNvSpPr/>
            <p:nvPr/>
          </p:nvSpPr>
          <p:spPr>
            <a:xfrm>
              <a:off x="6093725" y="3532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/>
            <p:cNvSpPr/>
            <p:nvPr/>
          </p:nvSpPr>
          <p:spPr>
            <a:xfrm>
              <a:off x="5763525" y="32019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5738125" y="3430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/>
            <p:cNvSpPr/>
            <p:nvPr/>
          </p:nvSpPr>
          <p:spPr>
            <a:xfrm>
              <a:off x="5865125" y="3303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5865125" y="3430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/>
            <p:cNvSpPr/>
            <p:nvPr/>
          </p:nvSpPr>
          <p:spPr>
            <a:xfrm>
              <a:off x="6500125" y="3303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/>
            <p:cNvSpPr/>
            <p:nvPr/>
          </p:nvSpPr>
          <p:spPr>
            <a:xfrm>
              <a:off x="6474725" y="3532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/>
            <p:cNvSpPr/>
            <p:nvPr/>
          </p:nvSpPr>
          <p:spPr>
            <a:xfrm>
              <a:off x="6601725" y="3151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/>
            <p:cNvSpPr/>
            <p:nvPr/>
          </p:nvSpPr>
          <p:spPr>
            <a:xfrm>
              <a:off x="6601725" y="3405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93"/>
            <p:cNvSpPr/>
            <p:nvPr/>
          </p:nvSpPr>
          <p:spPr>
            <a:xfrm>
              <a:off x="6601725" y="3532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/>
            <p:cNvSpPr/>
            <p:nvPr/>
          </p:nvSpPr>
          <p:spPr>
            <a:xfrm>
              <a:off x="6271525" y="32019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95"/>
            <p:cNvSpPr/>
            <p:nvPr/>
          </p:nvSpPr>
          <p:spPr>
            <a:xfrm>
              <a:off x="6246125" y="3430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 96"/>
            <p:cNvSpPr/>
            <p:nvPr/>
          </p:nvSpPr>
          <p:spPr>
            <a:xfrm>
              <a:off x="6373125" y="3557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6373125" y="3303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98"/>
            <p:cNvSpPr/>
            <p:nvPr/>
          </p:nvSpPr>
          <p:spPr>
            <a:xfrm>
              <a:off x="6373125" y="3430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99"/>
            <p:cNvSpPr/>
            <p:nvPr/>
          </p:nvSpPr>
          <p:spPr>
            <a:xfrm>
              <a:off x="6246125" y="3557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0" name="Straight Arrow Connector 59"/>
            <p:cNvCxnSpPr>
              <a:endCxn id="77" idx="5"/>
            </p:cNvCxnSpPr>
            <p:nvPr/>
          </p:nvCxnSpPr>
          <p:spPr>
            <a:xfrm flipV="1">
              <a:off x="5268952" y="3342540"/>
              <a:ext cx="762197" cy="524416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4" name="Smiley Face 63"/>
            <p:cNvSpPr/>
            <p:nvPr/>
          </p:nvSpPr>
          <p:spPr>
            <a:xfrm>
              <a:off x="5606044" y="1876096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Smiley Face 64"/>
            <p:cNvSpPr/>
            <p:nvPr/>
          </p:nvSpPr>
          <p:spPr>
            <a:xfrm>
              <a:off x="5972457" y="1856356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Smiley Face 83"/>
            <p:cNvSpPr/>
            <p:nvPr/>
          </p:nvSpPr>
          <p:spPr>
            <a:xfrm>
              <a:off x="6305013" y="2037741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Smiley Face 86"/>
            <p:cNvSpPr/>
            <p:nvPr/>
          </p:nvSpPr>
          <p:spPr>
            <a:xfrm>
              <a:off x="6454745" y="1640382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Smiley Face 88"/>
            <p:cNvSpPr/>
            <p:nvPr/>
          </p:nvSpPr>
          <p:spPr>
            <a:xfrm>
              <a:off x="6716147" y="2138639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Smiley Face 100"/>
            <p:cNvSpPr/>
            <p:nvPr/>
          </p:nvSpPr>
          <p:spPr>
            <a:xfrm>
              <a:off x="7093065" y="2209098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Smiley Face 101"/>
            <p:cNvSpPr/>
            <p:nvPr/>
          </p:nvSpPr>
          <p:spPr>
            <a:xfrm>
              <a:off x="6965142" y="2636691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Smiley Face 103"/>
            <p:cNvSpPr/>
            <p:nvPr/>
          </p:nvSpPr>
          <p:spPr>
            <a:xfrm>
              <a:off x="6478608" y="2624964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Smiley Face 104"/>
            <p:cNvSpPr/>
            <p:nvPr/>
          </p:nvSpPr>
          <p:spPr>
            <a:xfrm>
              <a:off x="6053207" y="2300375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Smiley Face 105"/>
            <p:cNvSpPr/>
            <p:nvPr/>
          </p:nvSpPr>
          <p:spPr>
            <a:xfrm>
              <a:off x="6159325" y="2616632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Smiley Face 106"/>
            <p:cNvSpPr/>
            <p:nvPr/>
          </p:nvSpPr>
          <p:spPr>
            <a:xfrm>
              <a:off x="5608829" y="2317996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Smiley Face 107"/>
            <p:cNvSpPr/>
            <p:nvPr/>
          </p:nvSpPr>
          <p:spPr>
            <a:xfrm>
              <a:off x="5529844" y="2746919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Smiley Face 108"/>
            <p:cNvSpPr/>
            <p:nvPr/>
          </p:nvSpPr>
          <p:spPr>
            <a:xfrm>
              <a:off x="5809244" y="2800642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Smiley Face 109"/>
            <p:cNvSpPr/>
            <p:nvPr/>
          </p:nvSpPr>
          <p:spPr>
            <a:xfrm>
              <a:off x="6457413" y="2309226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Smiley Face 110"/>
            <p:cNvSpPr/>
            <p:nvPr/>
          </p:nvSpPr>
          <p:spPr>
            <a:xfrm>
              <a:off x="6053207" y="1626368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Smiley Face 111"/>
            <p:cNvSpPr/>
            <p:nvPr/>
          </p:nvSpPr>
          <p:spPr>
            <a:xfrm>
              <a:off x="5783131" y="2096059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Smiley Face 112"/>
            <p:cNvSpPr/>
            <p:nvPr/>
          </p:nvSpPr>
          <p:spPr>
            <a:xfrm>
              <a:off x="7208409" y="2622920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7" name="Textfeld 7"/>
          <p:cNvSpPr txBox="1"/>
          <p:nvPr/>
        </p:nvSpPr>
        <p:spPr>
          <a:xfrm>
            <a:off x="8850544" y="3228180"/>
            <a:ext cx="1494219" cy="541687"/>
          </a:xfrm>
          <a:prstGeom prst="rect">
            <a:avLst/>
          </a:prstGeom>
          <a:noFill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09728" tIns="54864" rIns="109728" bIns="54864" rtlCol="0">
            <a:spAutoFit/>
          </a:bodyPr>
          <a:lstStyle/>
          <a:p>
            <a:pPr algn="r" rtl="1" fontAlgn="base"/>
            <a:r>
              <a:rPr lang="fa-IR" sz="2800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  صحیح</a:t>
            </a:r>
            <a:endParaRPr sz="2800" b="1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118" name="Textfeld 7"/>
          <p:cNvSpPr txBox="1"/>
          <p:nvPr/>
        </p:nvSpPr>
        <p:spPr>
          <a:xfrm>
            <a:off x="8868391" y="4125124"/>
            <a:ext cx="2015919" cy="541687"/>
          </a:xfrm>
          <a:prstGeom prst="rect">
            <a:avLst/>
          </a:prstGeom>
          <a:noFill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109728" tIns="54864" rIns="109728" bIns="54864" rtlCol="0">
            <a:spAutoFit/>
          </a:bodyPr>
          <a:lstStyle/>
          <a:p>
            <a:pPr fontAlgn="base"/>
            <a:r>
              <a:rPr lang="fa-IR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B Nazanin" panose="00000400000000000000" pitchFamily="2" charset="-78"/>
              </a:rPr>
              <a:t>ناصحیح</a:t>
            </a:r>
            <a:endParaRPr sz="28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2128004" y="233805"/>
            <a:ext cx="9467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u="sng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B Zar" panose="00000400000000000000" pitchFamily="2" charset="-78"/>
              </a:rPr>
              <a:t>شکل گیری نگرش های منابع انسانی</a:t>
            </a:r>
            <a:endParaRPr lang="en-US" sz="2400" b="1" u="sng" dirty="0">
              <a:ln w="0"/>
              <a:solidFill>
                <a:schemeClr val="accent3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4525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ببوسید فرهنگ روی زمین!</a:t>
            </a:r>
            <a:br>
              <a:rPr lang="fa-IR" b="1" dirty="0" smtClean="0">
                <a:cs typeface="B Zar" panose="00000400000000000000" pitchFamily="2" charset="-78"/>
              </a:rPr>
            </a:br>
            <a:r>
              <a:rPr lang="fa-IR" b="1" dirty="0" smtClean="0">
                <a:cs typeface="B Zar" panose="00000400000000000000" pitchFamily="2" charset="-78"/>
              </a:rPr>
              <a:t>                                                           </a:t>
            </a:r>
            <a:r>
              <a:rPr lang="fa-IR" sz="1800" b="1" dirty="0" smtClean="0">
                <a:cs typeface="B Zar" panose="00000400000000000000" pitchFamily="2" charset="-78"/>
              </a:rPr>
              <a:t>(</a:t>
            </a:r>
            <a:r>
              <a:rPr lang="fa-IR" sz="1300" b="1" dirty="0" smtClean="0">
                <a:cs typeface="B Zar" panose="00000400000000000000" pitchFamily="2" charset="-78"/>
              </a:rPr>
              <a:t>سام نامه خواخواجوی کرمانی) </a:t>
            </a:r>
            <a:r>
              <a:rPr lang="fa-IR" b="1" dirty="0" smtClean="0">
                <a:cs typeface="B Zar" panose="00000400000000000000" pitchFamily="2" charset="-78"/>
              </a:rPr>
              <a:t>                                                 </a:t>
            </a:r>
            <a:endParaRPr lang="en-US" b="1" dirty="0">
              <a:cs typeface="B Zar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97599" y="5839353"/>
            <a:ext cx="550667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1400" b="1" dirty="0">
                <a:cs typeface="B Zar" panose="00000400000000000000" pitchFamily="2" charset="-78"/>
              </a:rPr>
              <a:t>م</a:t>
            </a:r>
            <a:r>
              <a:rPr lang="fa-IR" sz="1400" b="1" dirty="0" smtClean="0">
                <a:cs typeface="B Zar" panose="00000400000000000000" pitchFamily="2" charset="-78"/>
              </a:rPr>
              <a:t>حمدحسن امامی</a:t>
            </a:r>
          </a:p>
          <a:p>
            <a:pPr algn="r" rtl="1"/>
            <a:r>
              <a:rPr lang="en-US" sz="1400" b="1" dirty="0" smtClean="0">
                <a:cs typeface="B Zar" panose="00000400000000000000" pitchFamily="2" charset="-78"/>
              </a:rPr>
              <a:t>emami@iran-gma.com</a:t>
            </a:r>
            <a:r>
              <a:rPr lang="fa-IR" sz="1400" b="1" dirty="0" smtClean="0">
                <a:cs typeface="B Zar" panose="00000400000000000000" pitchFamily="2" charset="-78"/>
              </a:rPr>
              <a:t>      </a:t>
            </a:r>
          </a:p>
          <a:p>
            <a:pPr algn="r" rtl="1"/>
            <a:r>
              <a:rPr lang="fa-IR" sz="1400" b="1" dirty="0" smtClean="0">
                <a:cs typeface="B Zar" panose="00000400000000000000" pitchFamily="2" charset="-78"/>
              </a:rPr>
              <a:t>  </a:t>
            </a:r>
            <a:r>
              <a:rPr lang="fa-IR" sz="1400" b="1" dirty="0">
                <a:cs typeface="B Zar" panose="00000400000000000000" pitchFamily="2" charset="-78"/>
              </a:rPr>
              <a:t>5</a:t>
            </a:r>
            <a:r>
              <a:rPr lang="fa-IR" sz="1400" b="1" dirty="0" smtClean="0">
                <a:cs typeface="B Zar" panose="00000400000000000000" pitchFamily="2" charset="-78"/>
              </a:rPr>
              <a:t> / 12 / 1395 خورشیدی</a:t>
            </a:r>
            <a:endParaRPr lang="en-US" sz="900" dirty="0"/>
          </a:p>
        </p:txBody>
      </p:sp>
      <p:sp>
        <p:nvSpPr>
          <p:cNvPr id="13" name="Rectangle 12"/>
          <p:cNvSpPr/>
          <p:nvPr/>
        </p:nvSpPr>
        <p:spPr>
          <a:xfrm>
            <a:off x="2470068" y="6324101"/>
            <a:ext cx="2263760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1050" b="1" dirty="0">
                <a:solidFill>
                  <a:srgbClr val="FF0000"/>
                </a:solidFill>
                <a:cs typeface="B Zar" panose="00000400000000000000" pitchFamily="2" charset="-78"/>
              </a:rPr>
              <a:t>لالایی تمدن و فرهنگ   ( بانو فروغ فرخزاد)</a:t>
            </a:r>
            <a:endParaRPr lang="en-US" sz="1050" dirty="0">
              <a:solidFill>
                <a:srgbClr val="FF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142944" y="4234410"/>
            <a:ext cx="1767840" cy="497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731" y="2685817"/>
            <a:ext cx="2798713" cy="279871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9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934" y="2500212"/>
            <a:ext cx="2983724" cy="2983724"/>
          </a:xfr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0"/>
          </a:effectLst>
        </p:spPr>
      </p:pic>
      <p:sp>
        <p:nvSpPr>
          <p:cNvPr id="20" name="Rectangle 19"/>
          <p:cNvSpPr/>
          <p:nvPr/>
        </p:nvSpPr>
        <p:spPr>
          <a:xfrm>
            <a:off x="4374570" y="5066053"/>
            <a:ext cx="3646058" cy="3968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49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21126" y="3802028"/>
            <a:ext cx="695639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000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“</a:t>
            </a:r>
            <a:r>
              <a:rPr lang="fa-IR" sz="2000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منابع انسانی سبز بر اساس چنین نگرش استوار است:</a:t>
            </a:r>
          </a:p>
          <a:p>
            <a:pPr algn="r" rtl="1"/>
            <a:endParaRPr lang="fa-IR" sz="2000" b="1" dirty="0">
              <a:cs typeface="B Zar" panose="00000400000000000000" pitchFamily="2" charset="-78"/>
            </a:endParaRPr>
          </a:p>
          <a:p>
            <a:pPr algn="r" rtl="1"/>
            <a:r>
              <a:rPr lang="fa-IR" sz="2800" b="1" dirty="0" smtClean="0">
                <a:cs typeface="B Zar" panose="00000400000000000000" pitchFamily="2" charset="-78"/>
              </a:rPr>
              <a:t>بر روی باورهای مشترک طراحی و تقویت می گردند.</a:t>
            </a:r>
            <a:endParaRPr lang="en-US" sz="2800" b="1" dirty="0" smtClean="0">
              <a:cs typeface="B Zar" panose="00000400000000000000" pitchFamily="2" charset="-78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749009" y="980556"/>
            <a:ext cx="4122859" cy="2011087"/>
            <a:chOff x="3117868" y="572661"/>
            <a:chExt cx="7399627" cy="3323967"/>
          </a:xfrm>
        </p:grpSpPr>
        <p:sp>
          <p:nvSpPr>
            <p:cNvPr id="181" name="Oval 180"/>
            <p:cNvSpPr/>
            <p:nvPr/>
          </p:nvSpPr>
          <p:spPr>
            <a:xfrm>
              <a:off x="5133832" y="1416682"/>
              <a:ext cx="2470245" cy="222458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82" name="Textfeld 7"/>
            <p:cNvSpPr txBox="1"/>
            <p:nvPr/>
          </p:nvSpPr>
          <p:spPr>
            <a:xfrm>
              <a:off x="7709983" y="572661"/>
              <a:ext cx="2807512" cy="462917"/>
            </a:xfrm>
            <a:prstGeom prst="rect">
              <a:avLst/>
            </a:prstGeom>
          </p:spPr>
          <p:txBody>
            <a:bodyPr wrap="square" lIns="109728" tIns="54864" rIns="109728" bIns="54864" rtlCol="0">
              <a:spAutoFit/>
            </a:bodyPr>
            <a:lstStyle/>
            <a:p>
              <a:pPr fontAlgn="base"/>
              <a:r>
                <a:rPr lang="fa-IR" sz="1100" b="1" dirty="0" smtClean="0">
                  <a:solidFill>
                    <a:srgbClr val="000000"/>
                  </a:solidFill>
                  <a:cs typeface="B Nazanin" panose="00000400000000000000" pitchFamily="2" charset="-78"/>
                </a:rPr>
                <a:t>شناسائی و تقویت</a:t>
              </a:r>
              <a:endParaRPr sz="1100" b="1" dirty="0">
                <a:solidFill>
                  <a:srgbClr val="00000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183" name="Straight Connector 182"/>
            <p:cNvCxnSpPr/>
            <p:nvPr/>
          </p:nvCxnSpPr>
          <p:spPr>
            <a:xfrm>
              <a:off x="3857388" y="3062375"/>
              <a:ext cx="6660107" cy="0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sp>
          <p:nvSpPr>
            <p:cNvPr id="184" name="Oval 183"/>
            <p:cNvSpPr/>
            <p:nvPr/>
          </p:nvSpPr>
          <p:spPr>
            <a:xfrm>
              <a:off x="5839725" y="3151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85" name="Oval 184"/>
            <p:cNvSpPr/>
            <p:nvPr/>
          </p:nvSpPr>
          <p:spPr>
            <a:xfrm>
              <a:off x="5814325" y="3379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86" name="Oval 185"/>
            <p:cNvSpPr/>
            <p:nvPr/>
          </p:nvSpPr>
          <p:spPr>
            <a:xfrm>
              <a:off x="6449325" y="3125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87" name="Oval 186"/>
            <p:cNvSpPr/>
            <p:nvPr/>
          </p:nvSpPr>
          <p:spPr>
            <a:xfrm>
              <a:off x="5941325" y="3252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88" name="Oval 187"/>
            <p:cNvSpPr/>
            <p:nvPr/>
          </p:nvSpPr>
          <p:spPr>
            <a:xfrm>
              <a:off x="5941325" y="33797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89" name="Oval 188"/>
            <p:cNvSpPr/>
            <p:nvPr/>
          </p:nvSpPr>
          <p:spPr>
            <a:xfrm>
              <a:off x="6119125" y="3176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90" name="Oval 189"/>
            <p:cNvSpPr/>
            <p:nvPr/>
          </p:nvSpPr>
          <p:spPr>
            <a:xfrm>
              <a:off x="5585725" y="3278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91" name="Oval 190"/>
            <p:cNvSpPr/>
            <p:nvPr/>
          </p:nvSpPr>
          <p:spPr>
            <a:xfrm>
              <a:off x="5712725" y="3405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92" name="Oval 191"/>
            <p:cNvSpPr/>
            <p:nvPr/>
          </p:nvSpPr>
          <p:spPr>
            <a:xfrm>
              <a:off x="5712725" y="3151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93" name="Oval 192"/>
            <p:cNvSpPr/>
            <p:nvPr/>
          </p:nvSpPr>
          <p:spPr>
            <a:xfrm>
              <a:off x="5712725" y="3278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94" name="Textfeld 7"/>
            <p:cNvSpPr txBox="1"/>
            <p:nvPr/>
          </p:nvSpPr>
          <p:spPr>
            <a:xfrm>
              <a:off x="3117868" y="3433711"/>
              <a:ext cx="2439335" cy="462917"/>
            </a:xfrm>
            <a:prstGeom prst="rect">
              <a:avLst/>
            </a:prstGeom>
          </p:spPr>
          <p:txBody>
            <a:bodyPr wrap="square" lIns="109728" tIns="54864" rIns="109728" bIns="54864" rtlCol="0">
              <a:spAutoFit/>
            </a:bodyPr>
            <a:lstStyle/>
            <a:p>
              <a:pPr algn="r" rtl="1" fontAlgn="base"/>
              <a:r>
                <a:rPr lang="fa-IR" sz="1100" b="1" dirty="0" smtClean="0">
                  <a:solidFill>
                    <a:srgbClr val="000000"/>
                  </a:solidFill>
                  <a:cs typeface="B Nazanin" panose="00000400000000000000" pitchFamily="2" charset="-78"/>
                </a:rPr>
                <a:t>شناسائی و تضیف</a:t>
              </a:r>
              <a:endParaRPr sz="1100" b="1" dirty="0">
                <a:solidFill>
                  <a:srgbClr val="000000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195" name="Straight Arrow Connector 194"/>
            <p:cNvCxnSpPr>
              <a:stCxn id="182" idx="1"/>
            </p:cNvCxnSpPr>
            <p:nvPr/>
          </p:nvCxnSpPr>
          <p:spPr>
            <a:xfrm flipH="1">
              <a:off x="6865879" y="804120"/>
              <a:ext cx="844103" cy="1027116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96" name="Picture 19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06212" y="1416681"/>
              <a:ext cx="2591024" cy="2347164"/>
            </a:xfrm>
            <a:prstGeom prst="rect">
              <a:avLst/>
            </a:prstGeom>
          </p:spPr>
        </p:pic>
        <p:sp>
          <p:nvSpPr>
            <p:cNvPr id="197" name="Oval 196"/>
            <p:cNvSpPr/>
            <p:nvPr/>
          </p:nvSpPr>
          <p:spPr>
            <a:xfrm>
              <a:off x="6881125" y="3176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98" name="Oval 197"/>
            <p:cNvSpPr/>
            <p:nvPr/>
          </p:nvSpPr>
          <p:spPr>
            <a:xfrm>
              <a:off x="6855725" y="3405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99" name="Oval 198"/>
            <p:cNvSpPr/>
            <p:nvPr/>
          </p:nvSpPr>
          <p:spPr>
            <a:xfrm>
              <a:off x="6982725" y="3024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00" name="Oval 199"/>
            <p:cNvSpPr/>
            <p:nvPr/>
          </p:nvSpPr>
          <p:spPr>
            <a:xfrm>
              <a:off x="6982725" y="3278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01" name="Oval 200"/>
            <p:cNvSpPr/>
            <p:nvPr/>
          </p:nvSpPr>
          <p:spPr>
            <a:xfrm>
              <a:off x="6982725" y="3405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02" name="Oval 201"/>
            <p:cNvSpPr/>
            <p:nvPr/>
          </p:nvSpPr>
          <p:spPr>
            <a:xfrm>
              <a:off x="6652525" y="30749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03" name="Oval 202"/>
            <p:cNvSpPr/>
            <p:nvPr/>
          </p:nvSpPr>
          <p:spPr>
            <a:xfrm>
              <a:off x="6119125" y="3176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04" name="Oval 203"/>
            <p:cNvSpPr/>
            <p:nvPr/>
          </p:nvSpPr>
          <p:spPr>
            <a:xfrm>
              <a:off x="6754125" y="3430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05" name="Oval 204"/>
            <p:cNvSpPr/>
            <p:nvPr/>
          </p:nvSpPr>
          <p:spPr>
            <a:xfrm>
              <a:off x="6754125" y="3176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06" name="Oval 205"/>
            <p:cNvSpPr/>
            <p:nvPr/>
          </p:nvSpPr>
          <p:spPr>
            <a:xfrm>
              <a:off x="6754125" y="3303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07" name="Oval 206"/>
            <p:cNvSpPr/>
            <p:nvPr/>
          </p:nvSpPr>
          <p:spPr>
            <a:xfrm>
              <a:off x="6119125" y="3303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08" name="Oval 207"/>
            <p:cNvSpPr/>
            <p:nvPr/>
          </p:nvSpPr>
          <p:spPr>
            <a:xfrm>
              <a:off x="5992125" y="3303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09" name="Oval 208"/>
            <p:cNvSpPr/>
            <p:nvPr/>
          </p:nvSpPr>
          <p:spPr>
            <a:xfrm>
              <a:off x="5966725" y="3532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10" name="Oval 209"/>
            <p:cNvSpPr/>
            <p:nvPr/>
          </p:nvSpPr>
          <p:spPr>
            <a:xfrm>
              <a:off x="6093725" y="3151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11" name="Oval 210"/>
            <p:cNvSpPr/>
            <p:nvPr/>
          </p:nvSpPr>
          <p:spPr>
            <a:xfrm>
              <a:off x="6093725" y="3405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12" name="Oval 211"/>
            <p:cNvSpPr/>
            <p:nvPr/>
          </p:nvSpPr>
          <p:spPr>
            <a:xfrm>
              <a:off x="6093725" y="3532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13" name="Oval 212"/>
            <p:cNvSpPr/>
            <p:nvPr/>
          </p:nvSpPr>
          <p:spPr>
            <a:xfrm>
              <a:off x="5763525" y="32019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14" name="Oval 213"/>
            <p:cNvSpPr/>
            <p:nvPr/>
          </p:nvSpPr>
          <p:spPr>
            <a:xfrm>
              <a:off x="5738125" y="3430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15" name="Oval 214"/>
            <p:cNvSpPr/>
            <p:nvPr/>
          </p:nvSpPr>
          <p:spPr>
            <a:xfrm>
              <a:off x="5865125" y="3303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16" name="Oval 215"/>
            <p:cNvSpPr/>
            <p:nvPr/>
          </p:nvSpPr>
          <p:spPr>
            <a:xfrm>
              <a:off x="5865125" y="3430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17" name="Oval 216"/>
            <p:cNvSpPr/>
            <p:nvPr/>
          </p:nvSpPr>
          <p:spPr>
            <a:xfrm>
              <a:off x="6500125" y="3303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18" name="Oval 217"/>
            <p:cNvSpPr/>
            <p:nvPr/>
          </p:nvSpPr>
          <p:spPr>
            <a:xfrm>
              <a:off x="6474725" y="3532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19" name="Oval 218"/>
            <p:cNvSpPr/>
            <p:nvPr/>
          </p:nvSpPr>
          <p:spPr>
            <a:xfrm>
              <a:off x="6601725" y="3151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20" name="Oval 219"/>
            <p:cNvSpPr/>
            <p:nvPr/>
          </p:nvSpPr>
          <p:spPr>
            <a:xfrm>
              <a:off x="6601725" y="3405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21" name="Oval 220"/>
            <p:cNvSpPr/>
            <p:nvPr/>
          </p:nvSpPr>
          <p:spPr>
            <a:xfrm>
              <a:off x="6601725" y="35321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22" name="Oval 221"/>
            <p:cNvSpPr/>
            <p:nvPr/>
          </p:nvSpPr>
          <p:spPr>
            <a:xfrm>
              <a:off x="6271525" y="32019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23" name="Oval 222"/>
            <p:cNvSpPr/>
            <p:nvPr/>
          </p:nvSpPr>
          <p:spPr>
            <a:xfrm>
              <a:off x="6246125" y="3430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24" name="Oval 223"/>
            <p:cNvSpPr/>
            <p:nvPr/>
          </p:nvSpPr>
          <p:spPr>
            <a:xfrm>
              <a:off x="6373125" y="3557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25" name="Oval 224"/>
            <p:cNvSpPr/>
            <p:nvPr/>
          </p:nvSpPr>
          <p:spPr>
            <a:xfrm>
              <a:off x="6373125" y="3303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26" name="Oval 225"/>
            <p:cNvSpPr/>
            <p:nvPr/>
          </p:nvSpPr>
          <p:spPr>
            <a:xfrm>
              <a:off x="6373125" y="3430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27" name="Oval 226"/>
            <p:cNvSpPr/>
            <p:nvPr/>
          </p:nvSpPr>
          <p:spPr>
            <a:xfrm>
              <a:off x="6246125" y="3557516"/>
              <a:ext cx="45719" cy="45719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cxnSp>
          <p:nvCxnSpPr>
            <p:cNvPr id="228" name="Straight Arrow Connector 227"/>
            <p:cNvCxnSpPr>
              <a:endCxn id="208" idx="5"/>
            </p:cNvCxnSpPr>
            <p:nvPr/>
          </p:nvCxnSpPr>
          <p:spPr>
            <a:xfrm flipV="1">
              <a:off x="5268952" y="3342540"/>
              <a:ext cx="762197" cy="524416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29" name="Smiley Face 228"/>
            <p:cNvSpPr/>
            <p:nvPr/>
          </p:nvSpPr>
          <p:spPr>
            <a:xfrm>
              <a:off x="5606044" y="1876096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30" name="Smiley Face 229"/>
            <p:cNvSpPr/>
            <p:nvPr/>
          </p:nvSpPr>
          <p:spPr>
            <a:xfrm>
              <a:off x="5972457" y="1856356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31" name="Smiley Face 230"/>
            <p:cNvSpPr/>
            <p:nvPr/>
          </p:nvSpPr>
          <p:spPr>
            <a:xfrm>
              <a:off x="6305013" y="2037741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32" name="Smiley Face 231"/>
            <p:cNvSpPr/>
            <p:nvPr/>
          </p:nvSpPr>
          <p:spPr>
            <a:xfrm>
              <a:off x="6454745" y="1640382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33" name="Smiley Face 232"/>
            <p:cNvSpPr/>
            <p:nvPr/>
          </p:nvSpPr>
          <p:spPr>
            <a:xfrm>
              <a:off x="6716147" y="2138639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34" name="Smiley Face 233"/>
            <p:cNvSpPr/>
            <p:nvPr/>
          </p:nvSpPr>
          <p:spPr>
            <a:xfrm>
              <a:off x="7093065" y="2209098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35" name="Smiley Face 234"/>
            <p:cNvSpPr/>
            <p:nvPr/>
          </p:nvSpPr>
          <p:spPr>
            <a:xfrm>
              <a:off x="6965142" y="2636691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36" name="Smiley Face 235"/>
            <p:cNvSpPr/>
            <p:nvPr/>
          </p:nvSpPr>
          <p:spPr>
            <a:xfrm>
              <a:off x="6478608" y="2624964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37" name="Smiley Face 236"/>
            <p:cNvSpPr/>
            <p:nvPr/>
          </p:nvSpPr>
          <p:spPr>
            <a:xfrm>
              <a:off x="6053207" y="2300375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38" name="Smiley Face 237"/>
            <p:cNvSpPr/>
            <p:nvPr/>
          </p:nvSpPr>
          <p:spPr>
            <a:xfrm>
              <a:off x="6159325" y="2616632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39" name="Smiley Face 238"/>
            <p:cNvSpPr/>
            <p:nvPr/>
          </p:nvSpPr>
          <p:spPr>
            <a:xfrm>
              <a:off x="5608829" y="2317996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40" name="Smiley Face 239"/>
            <p:cNvSpPr/>
            <p:nvPr/>
          </p:nvSpPr>
          <p:spPr>
            <a:xfrm>
              <a:off x="5529844" y="2746919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41" name="Smiley Face 240"/>
            <p:cNvSpPr/>
            <p:nvPr/>
          </p:nvSpPr>
          <p:spPr>
            <a:xfrm>
              <a:off x="5809244" y="2800642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42" name="Smiley Face 241"/>
            <p:cNvSpPr/>
            <p:nvPr/>
          </p:nvSpPr>
          <p:spPr>
            <a:xfrm>
              <a:off x="6457413" y="2309226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43" name="Smiley Face 242"/>
            <p:cNvSpPr/>
            <p:nvPr/>
          </p:nvSpPr>
          <p:spPr>
            <a:xfrm>
              <a:off x="6053207" y="1626368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44" name="Smiley Face 243"/>
            <p:cNvSpPr/>
            <p:nvPr/>
          </p:nvSpPr>
          <p:spPr>
            <a:xfrm>
              <a:off x="5783131" y="2096059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245" name="Smiley Face 244"/>
            <p:cNvSpPr/>
            <p:nvPr/>
          </p:nvSpPr>
          <p:spPr>
            <a:xfrm>
              <a:off x="7208409" y="2622920"/>
              <a:ext cx="152400" cy="161736"/>
            </a:xfrm>
            <a:prstGeom prst="smileyFace">
              <a:avLst/>
            </a:prstGeom>
            <a:solidFill>
              <a:srgbClr val="FF0000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  <p:sp>
        <p:nvSpPr>
          <p:cNvPr id="74" name="Textfeld 7"/>
          <p:cNvSpPr txBox="1"/>
          <p:nvPr/>
        </p:nvSpPr>
        <p:spPr>
          <a:xfrm>
            <a:off x="8370498" y="2047278"/>
            <a:ext cx="1494219" cy="387798"/>
          </a:xfrm>
          <a:prstGeom prst="rect">
            <a:avLst/>
          </a:prstGeom>
          <a:noFill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109728" tIns="54864" rIns="109728" bIns="54864" rtlCol="0">
            <a:spAutoFit/>
          </a:bodyPr>
          <a:lstStyle/>
          <a:p>
            <a:pPr algn="r" rtl="1" fontAlgn="base"/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صحیح</a:t>
            </a:r>
            <a:endParaRPr b="1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75" name="Textfeld 7"/>
          <p:cNvSpPr txBox="1"/>
          <p:nvPr/>
        </p:nvSpPr>
        <p:spPr>
          <a:xfrm>
            <a:off x="8868391" y="2640451"/>
            <a:ext cx="2015919" cy="387798"/>
          </a:xfrm>
          <a:prstGeom prst="rect">
            <a:avLst/>
          </a:prstGeom>
          <a:noFill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109728" tIns="54864" rIns="109728" bIns="54864" rtlCol="0">
            <a:spAutoFit/>
          </a:bodyPr>
          <a:lstStyle/>
          <a:p>
            <a:pPr fontAlgn="base"/>
            <a:r>
              <a:rPr lang="fa-IR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B Nazanin" panose="00000400000000000000" pitchFamily="2" charset="-78"/>
              </a:rPr>
              <a:t>غیر صحیح</a:t>
            </a:r>
            <a:endParaRPr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128004" y="233805"/>
            <a:ext cx="9467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u="sng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B Zar" panose="00000400000000000000" pitchFamily="2" charset="-78"/>
              </a:rPr>
              <a:t>شکل گیری نگرش های منابع انسانی</a:t>
            </a:r>
            <a:endParaRPr lang="en-US" sz="2000" b="1" u="sng" dirty="0">
              <a:ln w="0"/>
              <a:solidFill>
                <a:schemeClr val="accent3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765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u="sng" dirty="0"/>
              <a:t> هوش سبز</a:t>
            </a:r>
            <a:endParaRPr lang="en-US" b="1" u="sng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2442320" y="2815209"/>
            <a:ext cx="1872208" cy="86409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تفکر سیستمی </a:t>
            </a: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5486400" y="2815209"/>
            <a:ext cx="2572544" cy="86409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 توانایی تحلیل و درک پیامد فعالیت ها</a:t>
            </a: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8490992" y="2743201"/>
            <a:ext cx="1872208" cy="86409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هوش سبز</a:t>
            </a: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4890592" y="2887217"/>
            <a:ext cx="360040" cy="36004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fa-IR" sz="2400" b="1" dirty="0">
                <a:cs typeface="B Nazanin" panose="00000400000000000000" pitchFamily="2" charset="-78"/>
              </a:rPr>
              <a:t>+</a:t>
            </a:r>
            <a:endParaRPr lang="en-US" sz="2400" b="1" dirty="0">
              <a:latin typeface="Arial" charset="0"/>
              <a:cs typeface="B Nazanin" panose="00000400000000000000" pitchFamily="2" charset="-78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8058944" y="2887217"/>
            <a:ext cx="360040" cy="36004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fa-IR" sz="2800" b="1" dirty="0">
                <a:cs typeface="B Nazanin" panose="00000400000000000000" pitchFamily="2" charset="-78"/>
              </a:rPr>
              <a:t>=</a:t>
            </a:r>
            <a:endParaRPr lang="en-US" sz="2800" b="1" dirty="0">
              <a:latin typeface="Arial" charset="0"/>
              <a:cs typeface="B Nazanin" panose="00000400000000000000" pitchFamily="2" charset="-78"/>
            </a:endParaRPr>
          </a:p>
        </p:txBody>
      </p:sp>
      <p:sp>
        <p:nvSpPr>
          <p:cNvPr id="10" name="Right Brace 9"/>
          <p:cNvSpPr/>
          <p:nvPr/>
        </p:nvSpPr>
        <p:spPr bwMode="auto">
          <a:xfrm rot="16200000">
            <a:off x="2946376" y="3175249"/>
            <a:ext cx="792088" cy="1800200"/>
          </a:xfrm>
          <a:prstGeom prst="rightBrac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>
              <a:latin typeface="Arial" charset="0"/>
              <a:cs typeface="B Nazanin" panose="00000400000000000000" pitchFamily="2" charset="-78"/>
            </a:endParaRPr>
          </a:p>
        </p:txBody>
      </p:sp>
      <p:sp>
        <p:nvSpPr>
          <p:cNvPr id="11" name="Isosceles Triangle 10"/>
          <p:cNvSpPr/>
          <p:nvPr/>
        </p:nvSpPr>
        <p:spPr bwMode="auto">
          <a:xfrm>
            <a:off x="3666456" y="4471393"/>
            <a:ext cx="1152128" cy="936104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a-IR" sz="1400" b="1" dirty="0">
                <a:cs typeface="B Nazanin" panose="00000400000000000000" pitchFamily="2" charset="-78"/>
              </a:rPr>
              <a:t>تاثیر گذاری</a:t>
            </a:r>
            <a:endParaRPr lang="en-US" sz="1400" b="1" dirty="0">
              <a:cs typeface="B Nazanin" panose="00000400000000000000" pitchFamily="2" charset="-78"/>
            </a:endParaRPr>
          </a:p>
        </p:txBody>
      </p:sp>
      <p:sp>
        <p:nvSpPr>
          <p:cNvPr id="12" name="Isosceles Triangle 11"/>
          <p:cNvSpPr/>
          <p:nvPr/>
        </p:nvSpPr>
        <p:spPr bwMode="auto">
          <a:xfrm>
            <a:off x="1866256" y="4471393"/>
            <a:ext cx="1152128" cy="936104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a-IR" sz="1400" b="1" dirty="0">
                <a:cs typeface="B Nazanin" panose="00000400000000000000" pitchFamily="2" charset="-78"/>
              </a:rPr>
              <a:t>تاثیر پذیری</a:t>
            </a:r>
            <a:endParaRPr lang="en-US" sz="1400" b="1" dirty="0">
              <a:cs typeface="B Nazanin" panose="00000400000000000000" pitchFamily="2" charset="-78"/>
            </a:endParaRPr>
          </a:p>
        </p:txBody>
      </p:sp>
      <p:sp>
        <p:nvSpPr>
          <p:cNvPr id="13" name="Isosceles Triangle 12"/>
          <p:cNvSpPr/>
          <p:nvPr/>
        </p:nvSpPr>
        <p:spPr bwMode="auto">
          <a:xfrm>
            <a:off x="2730352" y="3967337"/>
            <a:ext cx="1224136" cy="1008112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1" fontAlgn="base">
              <a:spcBef>
                <a:spcPct val="0"/>
              </a:spcBef>
              <a:spcAft>
                <a:spcPct val="0"/>
              </a:spcAft>
            </a:pPr>
            <a:r>
              <a:rPr lang="fa-IR" sz="1050" b="1" dirty="0">
                <a:cs typeface="B Nazanin" panose="00000400000000000000" pitchFamily="2" charset="-78"/>
              </a:rPr>
              <a:t>درک راهکارها </a:t>
            </a:r>
            <a:endParaRPr lang="en-US" sz="1050" b="1" dirty="0">
              <a:cs typeface="B Nazanin" panose="00000400000000000000" pitchFamily="2" charset="-78"/>
            </a:endParaRPr>
          </a:p>
        </p:txBody>
      </p:sp>
      <p:sp>
        <p:nvSpPr>
          <p:cNvPr id="14" name="Right Brace 13"/>
          <p:cNvSpPr/>
          <p:nvPr/>
        </p:nvSpPr>
        <p:spPr bwMode="auto">
          <a:xfrm rot="16200000">
            <a:off x="6546776" y="3175250"/>
            <a:ext cx="792088" cy="1800200"/>
          </a:xfrm>
          <a:prstGeom prst="rightBrac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>
              <a:latin typeface="Arial" charset="0"/>
              <a:cs typeface="B Nazanin" panose="00000400000000000000" pitchFamily="2" charset="-78"/>
            </a:endParaRPr>
          </a:p>
        </p:txBody>
      </p:sp>
      <p:sp>
        <p:nvSpPr>
          <p:cNvPr id="15" name="Isosceles Triangle 14"/>
          <p:cNvSpPr/>
          <p:nvPr/>
        </p:nvSpPr>
        <p:spPr bwMode="auto">
          <a:xfrm>
            <a:off x="7266856" y="4471395"/>
            <a:ext cx="1419944" cy="938807"/>
          </a:xfrm>
          <a:prstGeom prst="triangl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اجتماعی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Isosceles Triangle 15"/>
          <p:cNvSpPr/>
          <p:nvPr/>
        </p:nvSpPr>
        <p:spPr bwMode="auto">
          <a:xfrm>
            <a:off x="5334000" y="4471394"/>
            <a:ext cx="1284784" cy="1015007"/>
          </a:xfrm>
          <a:prstGeom prst="triangl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solidFill>
                  <a:schemeClr val="tx1"/>
                </a:solidFill>
                <a:cs typeface="B Nazanin" panose="00000400000000000000" pitchFamily="2" charset="-78"/>
              </a:rPr>
              <a:t>اقتصادی</a:t>
            </a:r>
            <a:endParaRPr lang="en-US" sz="12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Isosceles Triangle 16"/>
          <p:cNvSpPr/>
          <p:nvPr/>
        </p:nvSpPr>
        <p:spPr bwMode="auto">
          <a:xfrm>
            <a:off x="6248400" y="3967339"/>
            <a:ext cx="1289248" cy="985663"/>
          </a:xfrm>
          <a:prstGeom prst="triangl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زیست محیطی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4727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cienceinthebox.com/en_UK/programs/pic/lc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6648" y="685800"/>
            <a:ext cx="8582753" cy="5410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800600" y="2438401"/>
            <a:ext cx="762000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تامین کننده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10400" y="3200401"/>
            <a:ext cx="914400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ساخت و تولید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00800" y="2286000"/>
            <a:ext cx="762000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حمل و نقل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19800" y="4191000"/>
            <a:ext cx="762000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بسته بندی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24400" y="4343401"/>
            <a:ext cx="762000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مصرف کننده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7600" y="3200400"/>
            <a:ext cx="76200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1600" y="5029201"/>
            <a:ext cx="1066800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cs typeface="B Nazanin" panose="00000400000000000000" pitchFamily="2" charset="-78"/>
              </a:rPr>
              <a:t>از گهواره تا گور 4 مرحله ای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67400" y="5257800"/>
            <a:ext cx="6858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10300" y="27179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u="sng" dirty="0">
                <a:cs typeface="B Nazanin" panose="00000400000000000000" pitchFamily="2" charset="-78"/>
              </a:rPr>
              <a:t>از گهواره تا گورستان 4 مرحله</a:t>
            </a:r>
            <a:endParaRPr lang="en-US" sz="2800" b="1" u="sng" dirty="0">
              <a:cs typeface="B Nazanin" panose="00000400000000000000" pitchFamily="2" charset="-78"/>
            </a:endParaRPr>
          </a:p>
        </p:txBody>
      </p:sp>
      <p:pic>
        <p:nvPicPr>
          <p:cNvPr id="6151" name="Picture 7" descr="Stick Figure Sitting Confused - PowerPoint Animation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841" y="3219107"/>
            <a:ext cx="837517" cy="837518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3505199" y="3799076"/>
            <a:ext cx="19812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153265" y="2609165"/>
            <a:ext cx="1504335" cy="1581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401961" y="3983742"/>
            <a:ext cx="2084438" cy="1458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299587" y="5181600"/>
            <a:ext cx="567813" cy="445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905432" y="3846732"/>
            <a:ext cx="599767" cy="958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86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cienceinthebox.com/en_UK/programs/pic/lc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6648" y="685800"/>
            <a:ext cx="8582753" cy="5410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800600" y="2438401"/>
            <a:ext cx="762000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تامین کننده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10400" y="3200401"/>
            <a:ext cx="914400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ساخت و تولید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00800" y="2286000"/>
            <a:ext cx="762000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حمل و نقل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19800" y="4191000"/>
            <a:ext cx="762000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بسته بندی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24400" y="4343401"/>
            <a:ext cx="762000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مصرف کننده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7600" y="3200400"/>
            <a:ext cx="76200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زباله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18639" y="4999564"/>
            <a:ext cx="1066800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cs typeface="B Nazanin" panose="00000400000000000000" pitchFamily="2" charset="-78"/>
              </a:rPr>
              <a:t>از گهواره تا گور 6 مرحله ای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48024" y="15612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u="sng" dirty="0">
                <a:cs typeface="B Nazanin" panose="00000400000000000000" pitchFamily="2" charset="-78"/>
              </a:rPr>
              <a:t>از گهواره تا گورستان 6 مرحله</a:t>
            </a:r>
            <a:endParaRPr lang="en-US" sz="2800" b="1" u="sng" dirty="0">
              <a:cs typeface="B Nazanin" panose="00000400000000000000" pitchFamily="2" charset="-78"/>
            </a:endParaRPr>
          </a:p>
        </p:txBody>
      </p:sp>
      <p:pic>
        <p:nvPicPr>
          <p:cNvPr id="5124" name="Picture 4" descr="Stick Figure Question Answer - PowerPoint Animation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1752601"/>
            <a:ext cx="1047750" cy="1047751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667000" y="2602468"/>
            <a:ext cx="1066800" cy="1846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2309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43400" y="3821668"/>
            <a:ext cx="3124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15717" name="Picture 5" descr="Stick Figure Cranking Out Pounds - PowerPoint Animation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572001"/>
            <a:ext cx="2647950" cy="2647953"/>
          </a:xfrm>
          <a:prstGeom prst="rect">
            <a:avLst/>
          </a:prstGeom>
          <a:noFill/>
        </p:spPr>
      </p:pic>
      <p:sp>
        <p:nvSpPr>
          <p:cNvPr id="5" name="Cloud Callout 4"/>
          <p:cNvSpPr/>
          <p:nvPr/>
        </p:nvSpPr>
        <p:spPr>
          <a:xfrm>
            <a:off x="7543800" y="1219200"/>
            <a:ext cx="1981200" cy="2667000"/>
          </a:xfrm>
          <a:prstGeom prst="cloudCallout">
            <a:avLst>
              <a:gd name="adj1" fmla="val -78009"/>
              <a:gd name="adj2" fmla="val 798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3" descr="Boxes Group Expand and Contract - PowerPoint Animation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2400" y="1828801"/>
            <a:ext cx="1371600" cy="13716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7924800" y="2984956"/>
            <a:ext cx="1066800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8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962400" y="914400"/>
            <a:ext cx="4038600" cy="16002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indent="-342900" algn="ctr" rtl="1">
              <a:spcBef>
                <a:spcPct val="20000"/>
              </a:spcBef>
              <a:defRPr/>
            </a:pPr>
            <a:r>
              <a:rPr lang="fa-IR" sz="2000" b="1" dirty="0">
                <a:cs typeface="B Nazanin" panose="00000400000000000000" pitchFamily="2" charset="-78"/>
              </a:rPr>
              <a:t>همسویی با قوانین محیط زیست خوب است، </a:t>
            </a:r>
          </a:p>
          <a:p>
            <a:pPr marL="342900" indent="-342900" algn="ctr" rtl="1">
              <a:spcBef>
                <a:spcPct val="20000"/>
              </a:spcBef>
              <a:defRPr/>
            </a:pPr>
            <a:r>
              <a:rPr lang="fa-IR" sz="2000" b="1" dirty="0">
                <a:cs typeface="B Nazanin" panose="00000400000000000000" pitchFamily="2" charset="-78"/>
              </a:rPr>
              <a:t>اما </a:t>
            </a:r>
          </a:p>
          <a:p>
            <a:pPr marL="342900" indent="-342900" algn="ctr" rtl="1">
              <a:spcBef>
                <a:spcPct val="20000"/>
              </a:spcBef>
              <a:defRPr/>
            </a:pPr>
            <a:r>
              <a:rPr lang="fa-IR" sz="2000" b="1" dirty="0">
                <a:cs typeface="B Nazanin" panose="00000400000000000000" pitchFamily="2" charset="-78"/>
              </a:rPr>
              <a:t>کسب درآمد از آن بهتر است.</a:t>
            </a:r>
          </a:p>
          <a:p>
            <a:pPr marL="342900" indent="-342900" algn="ctr" rtl="1">
              <a:spcBef>
                <a:spcPct val="20000"/>
              </a:spcBef>
              <a:defRPr/>
            </a:pP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9" name="Cloud Callout 8"/>
          <p:cNvSpPr/>
          <p:nvPr/>
        </p:nvSpPr>
        <p:spPr>
          <a:xfrm>
            <a:off x="2209800" y="1219200"/>
            <a:ext cx="2362200" cy="3352800"/>
          </a:xfrm>
          <a:prstGeom prst="cloudCallout">
            <a:avLst>
              <a:gd name="adj1" fmla="val 139265"/>
              <a:gd name="adj2" fmla="val 518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" descr="Watering Dollar Plant - Presentation Clipart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67001" y="1981200"/>
            <a:ext cx="1352551" cy="13525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TextBox 10"/>
          <p:cNvSpPr txBox="1"/>
          <p:nvPr/>
        </p:nvSpPr>
        <p:spPr>
          <a:xfrm>
            <a:off x="2667000" y="3048001"/>
            <a:ext cx="12954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2797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i="1" u="sng" dirty="0" smtClean="0"/>
              <a:t>مفاهیم کلیدی:</a:t>
            </a:r>
            <a:endParaRPr lang="en-US" b="1" i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 algn="r" rtl="1">
              <a:buFont typeface="+mj-lt"/>
              <a:buAutoNum type="arabicPeriod"/>
            </a:pP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fa-IR" b="1" dirty="0" smtClean="0">
                <a:cs typeface="B Nazanin" panose="00000400000000000000" pitchFamily="2" charset="-78"/>
              </a:rPr>
              <a:t>چرخه عمر</a:t>
            </a:r>
            <a:r>
              <a:rPr lang="en-US" b="1" dirty="0" smtClean="0">
                <a:cs typeface="B Nazanin" panose="00000400000000000000" pitchFamily="2" charset="-78"/>
              </a:rPr>
              <a:t> Life Cycle    </a:t>
            </a:r>
            <a:endParaRPr lang="fa-IR" b="1" dirty="0" smtClean="0">
              <a:cs typeface="B Nazanin" panose="00000400000000000000" pitchFamily="2" charset="-78"/>
            </a:endParaRPr>
          </a:p>
          <a:p>
            <a:pPr marL="514350" indent="-514350" algn="r" rtl="1">
              <a:buNone/>
            </a:pPr>
            <a:r>
              <a:rPr lang="fa-IR" dirty="0" smtClean="0">
                <a:cs typeface="B Nazanin" panose="00000400000000000000" pitchFamily="2" charset="-78"/>
              </a:rPr>
              <a:t> توالی و ارتباط داخلی مراحل سیستم فراوری محصول(کالا و خدمات) از مواد اولیه دریافت شده(و یا ساخته شده از منابع طبیعی) تا انهدام نهایی</a:t>
            </a:r>
          </a:p>
          <a:p>
            <a:pPr marL="514350" indent="-514350" algn="r" rtl="1">
              <a:buNone/>
            </a:pPr>
            <a:endParaRPr lang="fa-IR" dirty="0" smtClean="0">
              <a:cs typeface="B Nazanin" panose="00000400000000000000" pitchFamily="2" charset="-78"/>
            </a:endParaRPr>
          </a:p>
          <a:p>
            <a:pPr marL="514350" indent="-514350" algn="r" rtl="1">
              <a:buNone/>
            </a:pPr>
            <a:r>
              <a:rPr lang="fa-IR" dirty="0" smtClean="0">
                <a:cs typeface="B Nazanin" panose="00000400000000000000" pitchFamily="2" charset="-78"/>
              </a:rPr>
              <a:t>2- </a:t>
            </a:r>
            <a:r>
              <a:rPr lang="fa-IR" b="1" dirty="0" smtClean="0">
                <a:cs typeface="B Nazanin" panose="00000400000000000000" pitchFamily="2" charset="-78"/>
              </a:rPr>
              <a:t>ارزیابی چرخه عمر</a:t>
            </a:r>
            <a:r>
              <a:rPr lang="en-US" b="1" dirty="0" smtClean="0">
                <a:cs typeface="B Nazanin" panose="00000400000000000000" pitchFamily="2" charset="-78"/>
              </a:rPr>
              <a:t>Life Cycle Assessment </a:t>
            </a:r>
            <a:endParaRPr lang="fa-IR" b="1" dirty="0" smtClean="0">
              <a:cs typeface="B Nazanin" panose="00000400000000000000" pitchFamily="2" charset="-78"/>
            </a:endParaRPr>
          </a:p>
          <a:p>
            <a:pPr marL="514350" indent="-514350" algn="r" rtl="1">
              <a:buNone/>
            </a:pPr>
            <a:r>
              <a:rPr lang="fa-IR" dirty="0" smtClean="0">
                <a:cs typeface="B Nazanin" panose="00000400000000000000" pitchFamily="2" charset="-78"/>
              </a:rPr>
              <a:t>گردآوری و ارزیابی ورودی، خروجی و پیامدهای زیست محیطی ب</a:t>
            </a:r>
            <a:r>
              <a:rPr lang="fa-IR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القوه</a:t>
            </a:r>
            <a:r>
              <a:rPr lang="fa-IR" dirty="0" smtClean="0">
                <a:cs typeface="B Nazanin" panose="00000400000000000000" pitchFamily="2" charset="-78"/>
              </a:rPr>
              <a:t> سیستم فراوری محصول در چرخه عمر آن</a:t>
            </a:r>
          </a:p>
          <a:p>
            <a:pPr marL="514350" indent="-514350" algn="r" rtl="1">
              <a:buNone/>
            </a:pPr>
            <a:endParaRPr lang="fa-IR" dirty="0" smtClean="0">
              <a:cs typeface="B Nazanin" panose="00000400000000000000" pitchFamily="2" charset="-78"/>
            </a:endParaRPr>
          </a:p>
          <a:p>
            <a:pPr marL="514350" indent="-514350" algn="r" rtl="1">
              <a:buNone/>
            </a:pPr>
            <a:r>
              <a:rPr lang="fa-IR" dirty="0" smtClean="0">
                <a:cs typeface="B Nazanin" panose="00000400000000000000" pitchFamily="2" charset="-78"/>
              </a:rPr>
              <a:t>3- </a:t>
            </a:r>
            <a:r>
              <a:rPr lang="fa-IR" b="1" dirty="0" smtClean="0">
                <a:cs typeface="B Nazanin" panose="00000400000000000000" pitchFamily="2" charset="-78"/>
              </a:rPr>
              <a:t>تحلیل مواد در چرخه عمر محصول</a:t>
            </a:r>
            <a:r>
              <a:rPr lang="en-US" sz="2600" b="1" dirty="0">
                <a:cs typeface="B Nazanin" panose="00000400000000000000" pitchFamily="2" charset="-78"/>
              </a:rPr>
              <a:t>Life Cycle Inventory </a:t>
            </a:r>
            <a:r>
              <a:rPr lang="en-US" sz="3000" b="1" dirty="0">
                <a:cs typeface="B Nazanin" panose="00000400000000000000" pitchFamily="2" charset="-78"/>
              </a:rPr>
              <a:t>Analysis</a:t>
            </a:r>
            <a:endParaRPr lang="fa-IR" b="1" dirty="0" smtClean="0">
              <a:cs typeface="B Nazanin" panose="00000400000000000000" pitchFamily="2" charset="-78"/>
            </a:endParaRPr>
          </a:p>
          <a:p>
            <a:pPr marL="514350" indent="-514350" algn="r" rtl="1">
              <a:buNone/>
            </a:pPr>
            <a:r>
              <a:rPr lang="fa-IR" dirty="0" smtClean="0">
                <a:cs typeface="B Nazanin" panose="00000400000000000000" pitchFamily="2" charset="-78"/>
              </a:rPr>
              <a:t>مرحله ای از ارزیابی چرخه عمر محصول است برای گردآوری و تعیین ورودی و خروجی فراوری محصول در کل چرخه عمر آن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5254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i="1" u="sng" dirty="0" smtClean="0"/>
              <a:t>مفاهیم کلیدی:</a:t>
            </a:r>
            <a:endParaRPr lang="en-US" b="1" i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indent="-514350" algn="r" rtl="1">
              <a:buNone/>
            </a:pPr>
            <a:r>
              <a:rPr lang="fa-IR" dirty="0" smtClean="0">
                <a:cs typeface="B Nazanin" panose="00000400000000000000" pitchFamily="2" charset="-78"/>
              </a:rPr>
              <a:t>4- </a:t>
            </a:r>
            <a:r>
              <a:rPr lang="fa-IR" b="1" dirty="0" smtClean="0">
                <a:cs typeface="B Nazanin" panose="00000400000000000000" pitchFamily="2" charset="-78"/>
              </a:rPr>
              <a:t>ارزیابی پیامد چرخه عمر محصول</a:t>
            </a:r>
            <a:r>
              <a:rPr lang="en-US" b="1" dirty="0" smtClean="0">
                <a:cs typeface="B Nazanin" panose="00000400000000000000" pitchFamily="2" charset="-78"/>
              </a:rPr>
              <a:t> </a:t>
            </a:r>
            <a:endParaRPr lang="fa-IR" b="1" dirty="0" smtClean="0">
              <a:cs typeface="B Nazanin" panose="00000400000000000000" pitchFamily="2" charset="-78"/>
            </a:endParaRPr>
          </a:p>
          <a:p>
            <a:pPr marL="514350" indent="-514350" algn="r" rtl="1">
              <a:buNone/>
            </a:pPr>
            <a:r>
              <a:rPr lang="fa-IR" b="1" dirty="0" smtClean="0">
                <a:cs typeface="B Nazanin" panose="00000400000000000000" pitchFamily="2" charset="-78"/>
              </a:rPr>
              <a:t> </a:t>
            </a:r>
            <a:r>
              <a:rPr lang="en-US" b="1" dirty="0">
                <a:cs typeface="B Nazanin" panose="00000400000000000000" pitchFamily="2" charset="-78"/>
              </a:rPr>
              <a:t>Life Cycle </a:t>
            </a:r>
            <a:r>
              <a:rPr lang="en-US" sz="2000" b="1" dirty="0">
                <a:cs typeface="B Nazanin" panose="00000400000000000000" pitchFamily="2" charset="-78"/>
              </a:rPr>
              <a:t>Impact  Assessment</a:t>
            </a:r>
            <a:endParaRPr lang="fa-IR" sz="2000" b="1" dirty="0">
              <a:cs typeface="B Nazanin" panose="00000400000000000000" pitchFamily="2" charset="-78"/>
            </a:endParaRPr>
          </a:p>
          <a:p>
            <a:pPr marL="514350" indent="-51435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مرحله ای از چرخه عمر محصول است که برای درک،ارزشیابی و دسته بندی پیامدهای زیست محیطی سیستم فراوری محصول در کل چرخه عمر محصول کاربرد دارد.</a:t>
            </a:r>
          </a:p>
          <a:p>
            <a:pPr marL="514350" indent="-514350" algn="r" rtl="1">
              <a:buNone/>
            </a:pPr>
            <a:endParaRPr lang="fa-IR" sz="2800" dirty="0">
              <a:cs typeface="B Nazanin" panose="00000400000000000000" pitchFamily="2" charset="-78"/>
            </a:endParaRPr>
          </a:p>
          <a:p>
            <a:pPr marL="514350" indent="-51435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5- </a:t>
            </a:r>
            <a:r>
              <a:rPr lang="fa-IR" sz="2800" b="1" dirty="0">
                <a:cs typeface="B Nazanin" panose="00000400000000000000" pitchFamily="2" charset="-78"/>
              </a:rPr>
              <a:t>محصولات همگن</a:t>
            </a:r>
          </a:p>
          <a:p>
            <a:pPr marL="514350" indent="-51435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یک، دو و یا محصولات بیشتری که از یک فرایند یکسان یا سیستم فرآوری محصول خارج می گردند</a:t>
            </a:r>
          </a:p>
          <a:p>
            <a:pPr marL="514350" indent="-514350" algn="r" rtl="1">
              <a:buNone/>
            </a:pPr>
            <a:endParaRPr lang="en-US" sz="4000" dirty="0">
              <a:cs typeface="B Nazanin" panose="00000400000000000000" pitchFamily="2" charset="-78"/>
            </a:endParaRPr>
          </a:p>
        </p:txBody>
      </p:sp>
      <p:pic>
        <p:nvPicPr>
          <p:cNvPr id="4" name="Picture 3" descr="Presenting To Audience - PowerPoint Animation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5638800"/>
            <a:ext cx="1428750" cy="14287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9822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scienceinthebox.com/en_UK/sustainability/pic/pec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1" y="838201"/>
            <a:ext cx="4162425" cy="5187407"/>
          </a:xfrm>
          <a:prstGeom prst="rect">
            <a:avLst/>
          </a:prstGeom>
          <a:noFill/>
        </p:spPr>
      </p:pic>
      <p:pic>
        <p:nvPicPr>
          <p:cNvPr id="5" name="Picture 2" descr="http://www.scienceinthebox.com/en_UK/sustainability/pic/water_m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1" y="2667000"/>
            <a:ext cx="2950811" cy="2209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4635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685801"/>
          </a:xfrm>
        </p:spPr>
        <p:txBody>
          <a:bodyPr>
            <a:normAutofit fontScale="90000"/>
          </a:bodyPr>
          <a:lstStyle/>
          <a:p>
            <a:pPr rtl="1"/>
            <a:r>
              <a:rPr lang="fa-IR" b="1" u="sng" dirty="0" smtClean="0"/>
              <a:t>محصول</a:t>
            </a:r>
            <a:endParaRPr lang="en-US" b="1" u="sng" dirty="0"/>
          </a:p>
        </p:txBody>
      </p:sp>
      <p:pic>
        <p:nvPicPr>
          <p:cNvPr id="1026" name="Picture 2" descr="http://t2.gstatic.com/images?q=tbn:ANd9GcTBpX-E-2fgu0Q5HP1lftsIQzR8i9aBN5BMIXHTVZ-VmJUKCsVC_JgbKZ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895600"/>
            <a:ext cx="2057400" cy="1676402"/>
          </a:xfrm>
          <a:prstGeom prst="rect">
            <a:avLst/>
          </a:prstGeom>
          <a:noFill/>
        </p:spPr>
      </p:pic>
      <p:pic>
        <p:nvPicPr>
          <p:cNvPr id="1028" name="Picture 4" descr="http://t2.gstatic.com/images?q=tbn:ANd9GcSxc-HTTnBTwVSJu9oBoktLNS1A5cbeNuaNhVin0wjMV9tnv8aAb_VG3_pt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1828800"/>
            <a:ext cx="1238250" cy="809626"/>
          </a:xfrm>
          <a:prstGeom prst="rect">
            <a:avLst/>
          </a:prstGeom>
          <a:noFill/>
        </p:spPr>
      </p:pic>
      <p:pic>
        <p:nvPicPr>
          <p:cNvPr id="1030" name="Picture 6" descr="http://t2.gstatic.com/images?q=tbn:ANd9GcQ80nyzxQQ0DWLl698ocr3a_ys1nSyLH4HYl2YqTKkT4xDP6JhTQALBKfmh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4601" y="2895600"/>
            <a:ext cx="1362075" cy="876300"/>
          </a:xfrm>
          <a:prstGeom prst="rect">
            <a:avLst/>
          </a:prstGeom>
          <a:noFill/>
        </p:spPr>
      </p:pic>
      <p:pic>
        <p:nvPicPr>
          <p:cNvPr id="1032" name="Picture 8" descr="http://t2.gstatic.com/images?q=tbn:ANd9GcRSieWgm5q72Y8Iya5N8wFFi91h9gNJgMlELITahjdzO02nrvEElsf0xw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82001" y="4343400"/>
            <a:ext cx="962025" cy="1152526"/>
          </a:xfrm>
          <a:prstGeom prst="rect">
            <a:avLst/>
          </a:prstGeom>
          <a:noFill/>
        </p:spPr>
      </p:pic>
      <p:pic>
        <p:nvPicPr>
          <p:cNvPr id="1034" name="Picture 10" descr="http://t2.gstatic.com/images?q=tbn:ANd9GcT_L99-IdtQqqScuJQjgR9_VXqOb9dcCJP-L0YuKi8S5hv7s44zHP-St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43600" y="1676400"/>
            <a:ext cx="1123950" cy="1123950"/>
          </a:xfrm>
          <a:prstGeom prst="rect">
            <a:avLst/>
          </a:prstGeom>
          <a:noFill/>
        </p:spPr>
      </p:pic>
      <p:pic>
        <p:nvPicPr>
          <p:cNvPr id="1036" name="Picture 12" descr="http://t2.gstatic.com/images?q=tbn:ANd9GcQ1ywOrkCs2KrY7DCae4iONeAhQ6QWOZVC6939FntMVTWGJ0mNs5LdfYvI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43201" y="4419600"/>
            <a:ext cx="1362075" cy="952500"/>
          </a:xfrm>
          <a:prstGeom prst="rect">
            <a:avLst/>
          </a:prstGeom>
          <a:noFill/>
        </p:spPr>
      </p:pic>
      <p:pic>
        <p:nvPicPr>
          <p:cNvPr id="1038" name="Picture 14" descr="http://t2.gstatic.com/images?q=tbn:ANd9GcSRv2X6VH9mO2JfurB5f3BNodv7dgp6RRMFbLC0C5XllbsdPaBhtawUxCci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553200" y="4953000"/>
            <a:ext cx="1428750" cy="952500"/>
          </a:xfrm>
          <a:prstGeom prst="rect">
            <a:avLst/>
          </a:prstGeom>
          <a:noFill/>
        </p:spPr>
      </p:pic>
      <p:pic>
        <p:nvPicPr>
          <p:cNvPr id="1040" name="Picture 16" descr="http://t2.gstatic.com/images?q=tbn:ANd9GcT-4bMPSPN4JoVG2BQ2-qex0-U0FAQjILMagAS0kEnA4WXZGVUPs-jjWbg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886201" y="1676400"/>
            <a:ext cx="1152525" cy="1152526"/>
          </a:xfrm>
          <a:prstGeom prst="rect">
            <a:avLst/>
          </a:prstGeom>
          <a:noFill/>
        </p:spPr>
      </p:pic>
      <p:pic>
        <p:nvPicPr>
          <p:cNvPr id="1042" name="Picture 18" descr="http://t2.gstatic.com/images?q=tbn:ANd9GcSWTOHDjgi36aiPuAJokKtCtKZ62FNpngQAeC55yiPh6kUWBD4laB7CrHKo">
            <a:hlinkClick r:id="rId17"/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8305801" y="3200401"/>
            <a:ext cx="1247775" cy="714375"/>
          </a:xfrm>
          <a:prstGeom prst="rect">
            <a:avLst/>
          </a:prstGeom>
          <a:noFill/>
        </p:spPr>
      </p:pic>
      <p:pic>
        <p:nvPicPr>
          <p:cNvPr id="1044" name="Picture 20" descr="http://t2.gstatic.com/images?q=tbn:ANd9GcTUeh1ARZhjm4gVldsT4WgdzspOWK2VUcGv0uJ-ei5FAj1xnIws4bKuuQ">
            <a:hlinkClick r:id="rId19"/>
          </p:cNvPr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495800" y="5029201"/>
            <a:ext cx="1200150" cy="9715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1822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loud Callout 13"/>
          <p:cNvSpPr/>
          <p:nvPr/>
        </p:nvSpPr>
        <p:spPr>
          <a:xfrm>
            <a:off x="6096000" y="1295400"/>
            <a:ext cx="3962400" cy="1752600"/>
          </a:xfrm>
          <a:prstGeom prst="cloudCallout">
            <a:avLst>
              <a:gd name="adj1" fmla="val -47939"/>
              <a:gd name="adj2" fmla="val 6332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با شاخص های مهندسی از طریق:</a:t>
            </a:r>
          </a:p>
          <a:p>
            <a:pPr algn="r" rtl="1">
              <a:buFont typeface="Arial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مشاهده</a:t>
            </a:r>
          </a:p>
          <a:p>
            <a:pPr algn="r" rtl="1">
              <a:buFont typeface="Arial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ابزارهای مهندسی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6" name="Line Callout 1 15"/>
          <p:cNvSpPr/>
          <p:nvPr/>
        </p:nvSpPr>
        <p:spPr>
          <a:xfrm>
            <a:off x="9220200" y="304800"/>
            <a:ext cx="1066800" cy="838200"/>
          </a:xfrm>
          <a:prstGeom prst="borderCallout1">
            <a:avLst>
              <a:gd name="adj1" fmla="val 18750"/>
              <a:gd name="adj2" fmla="val -8333"/>
              <a:gd name="adj3" fmla="val 145401"/>
              <a:gd name="adj4" fmla="val -9683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Nazanin" panose="00000400000000000000" pitchFamily="2" charset="-78"/>
              </a:rPr>
              <a:t>با رویکرد مرغوبیت کالا</a:t>
            </a:r>
            <a:endParaRPr lang="en-US" sz="1600" dirty="0"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9200" y="2209801"/>
            <a:ext cx="32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b="1" dirty="0">
                <a:cs typeface="B Nazanin" panose="00000400000000000000" pitchFamily="2" charset="-78"/>
              </a:rPr>
              <a:t> 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82000" y="5715000"/>
            <a:ext cx="2286000" cy="1143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>
                <a:cs typeface="B Nazanin" panose="00000400000000000000" pitchFamily="2" charset="-78"/>
              </a:rPr>
              <a:t>تکنولوژی</a:t>
            </a:r>
            <a:endParaRPr lang="en-US" sz="3200" dirty="0">
              <a:cs typeface="B Nazanin" panose="00000400000000000000" pitchFamily="2" charset="-78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876800" y="2895601"/>
            <a:ext cx="1295400" cy="1219199"/>
            <a:chOff x="3352800" y="2895600"/>
            <a:chExt cx="1295400" cy="1219199"/>
          </a:xfrm>
        </p:grpSpPr>
        <p:sp>
          <p:nvSpPr>
            <p:cNvPr id="4" name="Oval 3"/>
            <p:cNvSpPr/>
            <p:nvPr/>
          </p:nvSpPr>
          <p:spPr>
            <a:xfrm>
              <a:off x="3352800" y="2895600"/>
              <a:ext cx="1295400" cy="1219199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cs typeface="B Nazanin" panose="00000400000000000000" pitchFamily="2" charset="-78"/>
              </a:endParaRPr>
            </a:p>
          </p:txBody>
        </p:sp>
        <p:pic>
          <p:nvPicPr>
            <p:cNvPr id="9" name="Picture 2" descr="http://t2.gstatic.com/images?q=tbn:ANd9GcTBpX-E-2fgu0Q5HP1lftsIQzR8i9aBN5BMIXHTVZ-VmJUKCsVC_JgbKZA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81400" y="3048000"/>
              <a:ext cx="838200" cy="838201"/>
            </a:xfrm>
            <a:prstGeom prst="rect">
              <a:avLst/>
            </a:prstGeom>
            <a:noFill/>
          </p:spPr>
        </p:pic>
      </p:grpSp>
      <p:sp>
        <p:nvSpPr>
          <p:cNvPr id="11" name="TextBox 10"/>
          <p:cNvSpPr txBox="1"/>
          <p:nvPr/>
        </p:nvSpPr>
        <p:spPr>
          <a:xfrm>
            <a:off x="4800600" y="41148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نماد محصول</a:t>
            </a:r>
            <a:endParaRPr lang="en-US" b="1" dirty="0">
              <a:cs typeface="B Nazanin" panose="00000400000000000000" pitchFamily="2" charset="-78"/>
            </a:endParaRPr>
          </a:p>
        </p:txBody>
      </p:sp>
      <p:pic>
        <p:nvPicPr>
          <p:cNvPr id="12" name="Picture 14" descr="Single File Folder Search - PowerPoint Animation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1705672"/>
            <a:ext cx="1981200" cy="198120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371600" y="3225209"/>
            <a:ext cx="182880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cs typeface="B Nazanin" panose="00000400000000000000" pitchFamily="2" charset="-78"/>
              </a:rPr>
              <a:t>کنترل محصول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7157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153027"/>
          </a:xfrm>
        </p:spPr>
        <p:txBody>
          <a:bodyPr/>
          <a:lstStyle/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شکل گیری فرهنگ</a:t>
            </a:r>
            <a:endParaRPr lang="en-US" b="1" dirty="0">
              <a:cs typeface="B Zar" panose="00000400000000000000" pitchFamily="2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933700" y="2438400"/>
          <a:ext cx="8770938" cy="3651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Left Arrow 6"/>
          <p:cNvSpPr/>
          <p:nvPr/>
        </p:nvSpPr>
        <p:spPr>
          <a:xfrm rot="7351482">
            <a:off x="4615006" y="3538405"/>
            <a:ext cx="2436702" cy="78813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 Arrow 7"/>
          <p:cNvSpPr/>
          <p:nvPr/>
        </p:nvSpPr>
        <p:spPr>
          <a:xfrm rot="14462300">
            <a:off x="7628459" y="3620575"/>
            <a:ext cx="2436702" cy="73921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010" y="2253714"/>
            <a:ext cx="869950" cy="869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425" y="5403281"/>
            <a:ext cx="742414" cy="7424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275" y="5444440"/>
            <a:ext cx="890270" cy="8902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152" y="4723761"/>
            <a:ext cx="1107408" cy="11074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loud 2"/>
          <p:cNvSpPr/>
          <p:nvPr/>
        </p:nvSpPr>
        <p:spPr>
          <a:xfrm>
            <a:off x="3412086" y="5243755"/>
            <a:ext cx="1605280" cy="968425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solidFill>
                  <a:schemeClr val="tx1"/>
                </a:solidFill>
                <a:cs typeface="B Zar" panose="00000400000000000000" pitchFamily="2" charset="-78"/>
              </a:rPr>
              <a:t>سرعت تغییرات خیلی خیلی کند</a:t>
            </a:r>
            <a:endParaRPr lang="en-US" sz="1600" dirty="0">
              <a:solidFill>
                <a:schemeClr val="tx1"/>
              </a:solidFill>
              <a:cs typeface="B Zar" panose="00000400000000000000" pitchFamily="2" charset="-78"/>
            </a:endParaRPr>
          </a:p>
        </p:txBody>
      </p:sp>
      <p:sp>
        <p:nvSpPr>
          <p:cNvPr id="16" name="Cloud 15"/>
          <p:cNvSpPr/>
          <p:nvPr/>
        </p:nvSpPr>
        <p:spPr>
          <a:xfrm>
            <a:off x="8346268" y="2231107"/>
            <a:ext cx="1605280" cy="968425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Zar" panose="00000400000000000000" pitchFamily="2" charset="-78"/>
              </a:rPr>
              <a:t>سرعت تغییرات خیلی کند</a:t>
            </a:r>
            <a:endParaRPr lang="en-US" dirty="0">
              <a:solidFill>
                <a:schemeClr val="tx1"/>
              </a:solidFill>
              <a:cs typeface="B Zar" panose="00000400000000000000" pitchFamily="2" charset="-78"/>
            </a:endParaRPr>
          </a:p>
        </p:txBody>
      </p:sp>
      <p:sp>
        <p:nvSpPr>
          <p:cNvPr id="17" name="Cloud 16"/>
          <p:cNvSpPr/>
          <p:nvPr/>
        </p:nvSpPr>
        <p:spPr>
          <a:xfrm>
            <a:off x="9449290" y="5149247"/>
            <a:ext cx="1605280" cy="968425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Zar" panose="00000400000000000000" pitchFamily="2" charset="-78"/>
              </a:rPr>
              <a:t>سرعت تغییرات  کند</a:t>
            </a:r>
            <a:endParaRPr lang="en-US" dirty="0">
              <a:solidFill>
                <a:schemeClr val="tx1"/>
              </a:solidFill>
              <a:cs typeface="B Zar" panose="00000400000000000000" pitchFamily="2" charset="-78"/>
            </a:endParaRPr>
          </a:p>
        </p:txBody>
      </p:sp>
      <p:sp>
        <p:nvSpPr>
          <p:cNvPr id="18" name="Cloud 17"/>
          <p:cNvSpPr/>
          <p:nvPr/>
        </p:nvSpPr>
        <p:spPr>
          <a:xfrm>
            <a:off x="3412086" y="1073060"/>
            <a:ext cx="1605280" cy="968425"/>
          </a:xfrm>
          <a:prstGeom prst="cloud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chemeClr val="bg1"/>
                </a:solidFill>
                <a:cs typeface="B Zar" panose="00000400000000000000" pitchFamily="2" charset="-78"/>
              </a:rPr>
              <a:t>هزاران سال</a:t>
            </a:r>
            <a:endParaRPr lang="en-US" b="1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4247" y="5692368"/>
            <a:ext cx="819674" cy="8196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853" y="5889575"/>
            <a:ext cx="993347" cy="9933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0873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3" grpId="0" animBg="1"/>
      <p:bldP spid="16" grpId="0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loud Callout 13"/>
          <p:cNvSpPr/>
          <p:nvPr/>
        </p:nvSpPr>
        <p:spPr>
          <a:xfrm>
            <a:off x="6019800" y="685800"/>
            <a:ext cx="3962400" cy="1752600"/>
          </a:xfrm>
          <a:prstGeom prst="cloudCallout">
            <a:avLst>
              <a:gd name="adj1" fmla="val -80391"/>
              <a:gd name="adj2" fmla="val 771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با شاخص های مهندسی و مدیریتی از طریق:</a:t>
            </a:r>
          </a:p>
          <a:p>
            <a:pPr algn="r" rtl="1">
              <a:buFont typeface="Arial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مشاهده</a:t>
            </a:r>
          </a:p>
          <a:p>
            <a:pPr algn="r" rtl="1">
              <a:buFont typeface="Arial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ابزار های مهندسی و آماری</a:t>
            </a:r>
          </a:p>
          <a:p>
            <a:pPr algn="r" rtl="1">
              <a:buFont typeface="Arial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بهره وری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5" name="Oval 4"/>
          <p:cNvSpPr/>
          <p:nvPr/>
        </p:nvSpPr>
        <p:spPr>
          <a:xfrm>
            <a:off x="3886200" y="1981200"/>
            <a:ext cx="3505200" cy="2971800"/>
          </a:xfrm>
          <a:prstGeom prst="ellipse">
            <a:avLst/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0" y="32004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نماد فرایند تولید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7" name="Line Callout 1 6"/>
          <p:cNvSpPr/>
          <p:nvPr/>
        </p:nvSpPr>
        <p:spPr>
          <a:xfrm>
            <a:off x="9220200" y="2971800"/>
            <a:ext cx="1066800" cy="838200"/>
          </a:xfrm>
          <a:prstGeom prst="borderCallout1">
            <a:avLst>
              <a:gd name="adj1" fmla="val 18750"/>
              <a:gd name="adj2" fmla="val -8333"/>
              <a:gd name="adj3" fmla="val -190530"/>
              <a:gd name="adj4" fmla="val 2153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Nazanin" panose="00000400000000000000" pitchFamily="2" charset="-78"/>
              </a:rPr>
              <a:t>با رویکرد کیفیت کالا</a:t>
            </a:r>
            <a:endParaRPr lang="en-US" sz="1600" dirty="0">
              <a:cs typeface="B Nazanin" panose="00000400000000000000" pitchFamily="2" charset="-78"/>
            </a:endParaRPr>
          </a:p>
        </p:txBody>
      </p:sp>
      <p:pic>
        <p:nvPicPr>
          <p:cNvPr id="8" name="Picture 45" descr="Assembly Line Building Blocks - PowerPoint Animation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4419598"/>
            <a:ext cx="2895600" cy="2895603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8382000" y="5715000"/>
            <a:ext cx="2286000" cy="1143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>
                <a:cs typeface="B Nazanin" panose="00000400000000000000" pitchFamily="2" charset="-78"/>
              </a:rPr>
              <a:t>تکنولوژی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0" name="Right Triangle 9"/>
          <p:cNvSpPr/>
          <p:nvPr/>
        </p:nvSpPr>
        <p:spPr>
          <a:xfrm>
            <a:off x="8382000" y="6019800"/>
            <a:ext cx="1066800" cy="8382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Times New Roman" pitchFamily="18" charset="0"/>
                <a:cs typeface="B Nazanin" panose="00000400000000000000" pitchFamily="2" charset="-78"/>
              </a:rPr>
              <a:t>HR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5029200" y="2895601"/>
            <a:ext cx="1295400" cy="1219199"/>
            <a:chOff x="3352800" y="2895600"/>
            <a:chExt cx="1295400" cy="1219199"/>
          </a:xfrm>
        </p:grpSpPr>
        <p:sp>
          <p:nvSpPr>
            <p:cNvPr id="12" name="Oval 11"/>
            <p:cNvSpPr/>
            <p:nvPr/>
          </p:nvSpPr>
          <p:spPr>
            <a:xfrm>
              <a:off x="3352800" y="2895600"/>
              <a:ext cx="1295400" cy="1219199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cs typeface="B Nazanin" panose="00000400000000000000" pitchFamily="2" charset="-78"/>
              </a:endParaRPr>
            </a:p>
          </p:txBody>
        </p:sp>
        <p:pic>
          <p:nvPicPr>
            <p:cNvPr id="13" name="Picture 2" descr="http://t2.gstatic.com/images?q=tbn:ANd9GcTBpX-E-2fgu0Q5HP1lftsIQzR8i9aBN5BMIXHTVZ-VmJUKCsVC_JgbKZ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81400" y="3048000"/>
              <a:ext cx="838200" cy="838201"/>
            </a:xfrm>
            <a:prstGeom prst="rect">
              <a:avLst/>
            </a:prstGeom>
            <a:noFill/>
          </p:spPr>
        </p:pic>
      </p:grpSp>
      <p:pic>
        <p:nvPicPr>
          <p:cNvPr id="15" name="Picture 35" descr="Cranking Out Little Money - PowerPoint Animation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38600" y="3048001"/>
            <a:ext cx="971550" cy="971551"/>
          </a:xfrm>
          <a:prstGeom prst="rect">
            <a:avLst/>
          </a:prstGeom>
          <a:noFill/>
        </p:spPr>
      </p:pic>
      <p:sp>
        <p:nvSpPr>
          <p:cNvPr id="18" name="Rectangle 17"/>
          <p:cNvSpPr/>
          <p:nvPr/>
        </p:nvSpPr>
        <p:spPr>
          <a:xfrm>
            <a:off x="4114800" y="3810000"/>
            <a:ext cx="8382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063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" grpId="0" animBg="1"/>
      <p:bldP spid="5" grpId="1" animBg="1"/>
      <p:bldP spid="6" grpId="0"/>
      <p:bldP spid="6" grpId="1"/>
      <p:bldP spid="7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loud Callout 13"/>
          <p:cNvSpPr/>
          <p:nvPr/>
        </p:nvSpPr>
        <p:spPr>
          <a:xfrm>
            <a:off x="6096000" y="228600"/>
            <a:ext cx="3962400" cy="1752600"/>
          </a:xfrm>
          <a:prstGeom prst="cloudCallout">
            <a:avLst>
              <a:gd name="adj1" fmla="val -109111"/>
              <a:gd name="adj2" fmla="val 8071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sz="1600" b="1" dirty="0">
                <a:cs typeface="B Nazanin" panose="00000400000000000000" pitchFamily="2" charset="-78"/>
              </a:rPr>
              <a:t>با شاخص های مهندسی و مدیریتی از طریق: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1600" b="1" dirty="0">
                <a:cs typeface="B Nazanin" panose="00000400000000000000" pitchFamily="2" charset="-78"/>
              </a:rPr>
              <a:t>ابزار های مهندسی و آماری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1600" b="1" dirty="0">
                <a:cs typeface="B Nazanin" panose="00000400000000000000" pitchFamily="2" charset="-78"/>
              </a:rPr>
              <a:t>ابزارهای مدیریتی(زنجیره تامین)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7" name="Line Callout 1 6"/>
          <p:cNvSpPr/>
          <p:nvPr/>
        </p:nvSpPr>
        <p:spPr>
          <a:xfrm>
            <a:off x="9220200" y="2971800"/>
            <a:ext cx="1066800" cy="838200"/>
          </a:xfrm>
          <a:prstGeom prst="borderCallout1">
            <a:avLst>
              <a:gd name="adj1" fmla="val 18750"/>
              <a:gd name="adj2" fmla="val -8333"/>
              <a:gd name="adj3" fmla="val -190530"/>
              <a:gd name="adj4" fmla="val 2153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1600" dirty="0">
                <a:cs typeface="B Nazanin" panose="00000400000000000000" pitchFamily="2" charset="-78"/>
              </a:rPr>
              <a:t>با رویکرد  کیفیت کالا و رقابت پذیری</a:t>
            </a:r>
            <a:endParaRPr lang="en-US" sz="1600" dirty="0">
              <a:cs typeface="B Nazanin" panose="00000400000000000000" pitchFamily="2" charset="-78"/>
            </a:endParaRPr>
          </a:p>
        </p:txBody>
      </p:sp>
      <p:pic>
        <p:nvPicPr>
          <p:cNvPr id="11" name="Picture 43" descr="Gear Stack Rotating  - PowerPoint Animation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2743201"/>
            <a:ext cx="1066798" cy="1066799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8382000" y="5715000"/>
            <a:ext cx="2286000" cy="1143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>
                <a:cs typeface="B Nazanin" panose="00000400000000000000" pitchFamily="2" charset="-78"/>
              </a:rPr>
              <a:t>تکنولوژی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5" name="Right Triangle 14"/>
          <p:cNvSpPr/>
          <p:nvPr/>
        </p:nvSpPr>
        <p:spPr>
          <a:xfrm>
            <a:off x="8382000" y="5715000"/>
            <a:ext cx="1600200" cy="11430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imes New Roman" pitchFamily="18" charset="0"/>
                <a:cs typeface="B Nazanin" panose="00000400000000000000" pitchFamily="2" charset="-78"/>
              </a:rPr>
              <a:t>HR</a:t>
            </a:r>
          </a:p>
        </p:txBody>
      </p:sp>
      <p:sp>
        <p:nvSpPr>
          <p:cNvPr id="12" name="Oval 11"/>
          <p:cNvSpPr/>
          <p:nvPr/>
        </p:nvSpPr>
        <p:spPr>
          <a:xfrm>
            <a:off x="3886200" y="1981200"/>
            <a:ext cx="3505200" cy="2971800"/>
          </a:xfrm>
          <a:prstGeom prst="ellipse">
            <a:avLst/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5029200" y="2895601"/>
            <a:ext cx="1295400" cy="1219199"/>
            <a:chOff x="3352800" y="2895600"/>
            <a:chExt cx="1295400" cy="1219199"/>
          </a:xfrm>
        </p:grpSpPr>
        <p:sp>
          <p:nvSpPr>
            <p:cNvPr id="17" name="Oval 16"/>
            <p:cNvSpPr/>
            <p:nvPr/>
          </p:nvSpPr>
          <p:spPr>
            <a:xfrm>
              <a:off x="3352800" y="2895600"/>
              <a:ext cx="1295400" cy="1219199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cs typeface="B Nazanin" panose="00000400000000000000" pitchFamily="2" charset="-78"/>
              </a:endParaRPr>
            </a:p>
          </p:txBody>
        </p:sp>
        <p:pic>
          <p:nvPicPr>
            <p:cNvPr id="18" name="Picture 2" descr="http://t2.gstatic.com/images?q=tbn:ANd9GcTBpX-E-2fgu0Q5HP1lftsIQzR8i9aBN5BMIXHTVZ-VmJUKCsVC_JgbKZ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81400" y="3048000"/>
              <a:ext cx="838200" cy="838201"/>
            </a:xfrm>
            <a:prstGeom prst="rect">
              <a:avLst/>
            </a:prstGeom>
            <a:noFill/>
          </p:spPr>
        </p:pic>
      </p:grpSp>
      <p:pic>
        <p:nvPicPr>
          <p:cNvPr id="19" name="Picture 35" descr="Cranking Out Little Money - PowerPoint Animation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38600" y="3048001"/>
            <a:ext cx="971550" cy="971551"/>
          </a:xfrm>
          <a:prstGeom prst="rect">
            <a:avLst/>
          </a:prstGeom>
          <a:noFill/>
        </p:spPr>
      </p:pic>
      <p:sp>
        <p:nvSpPr>
          <p:cNvPr id="20" name="Oval 19"/>
          <p:cNvSpPr/>
          <p:nvPr/>
        </p:nvSpPr>
        <p:spPr>
          <a:xfrm>
            <a:off x="2895600" y="990600"/>
            <a:ext cx="5334000" cy="480060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52600" y="2286000"/>
            <a:ext cx="1914144" cy="375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نماد زنجیره تولید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085304" y="3810000"/>
            <a:ext cx="8382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018504" y="3637936"/>
            <a:ext cx="8382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pic>
        <p:nvPicPr>
          <p:cNvPr id="24" name="Picture 19" descr="Colored Arrows Rotating  - PowerPoint Animation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24000" y="5334000"/>
            <a:ext cx="1752599" cy="17526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63166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7" grpId="0" animBg="1"/>
      <p:bldP spid="13" grpId="0" animBg="1"/>
      <p:bldP spid="15" grpId="0" animBg="1"/>
      <p:bldP spid="20" grpId="0" animBg="1"/>
      <p:bldP spid="20" grpId="1" animBg="1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loud Callout 13"/>
          <p:cNvSpPr/>
          <p:nvPr/>
        </p:nvSpPr>
        <p:spPr>
          <a:xfrm>
            <a:off x="6934200" y="228600"/>
            <a:ext cx="3505200" cy="1752600"/>
          </a:xfrm>
          <a:prstGeom prst="cloudCallout">
            <a:avLst>
              <a:gd name="adj1" fmla="val -152001"/>
              <a:gd name="adj2" fmla="val 277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sz="1600" b="1" dirty="0">
                <a:cs typeface="B Nazanin" panose="00000400000000000000" pitchFamily="2" charset="-78"/>
              </a:rPr>
              <a:t>با شاخص های مهندسی و مدیریتی از طریق: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1600" b="1" dirty="0">
                <a:cs typeface="B Nazanin" panose="00000400000000000000" pitchFamily="2" charset="-78"/>
              </a:rPr>
              <a:t>ابزار های مهندسی و آماری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1600" b="1" dirty="0">
                <a:cs typeface="B Nazanin" panose="00000400000000000000" pitchFamily="2" charset="-78"/>
              </a:rPr>
              <a:t>ابزارهای مدیریتی(فروش-تبلیغ-بازاریابی </a:t>
            </a:r>
            <a:r>
              <a:rPr lang="en-US" sz="1600" b="1" dirty="0">
                <a:cs typeface="B Nazanin" panose="00000400000000000000" pitchFamily="2" charset="-78"/>
              </a:rPr>
              <a:t>4P</a:t>
            </a:r>
            <a:r>
              <a:rPr lang="fa-IR" sz="1600" b="1" dirty="0">
                <a:cs typeface="B Nazanin" panose="00000400000000000000" pitchFamily="2" charset="-78"/>
              </a:rPr>
              <a:t> خدمات پس از فروش)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7" name="Line Callout 1 6"/>
          <p:cNvSpPr/>
          <p:nvPr/>
        </p:nvSpPr>
        <p:spPr>
          <a:xfrm>
            <a:off x="9220200" y="2971800"/>
            <a:ext cx="1066800" cy="838200"/>
          </a:xfrm>
          <a:prstGeom prst="borderCallout1">
            <a:avLst>
              <a:gd name="adj1" fmla="val -14150"/>
              <a:gd name="adj2" fmla="val 59694"/>
              <a:gd name="adj3" fmla="val -190530"/>
              <a:gd name="adj4" fmla="val 2153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1600" dirty="0">
                <a:cs typeface="B Nazanin" panose="00000400000000000000" pitchFamily="2" charset="-78"/>
              </a:rPr>
              <a:t>با رویکرد  کیفیت کالا و رقابت پذیری</a:t>
            </a:r>
            <a:endParaRPr lang="en-US" sz="1600" dirty="0">
              <a:cs typeface="B Nazanin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382000" y="5715000"/>
            <a:ext cx="2286000" cy="1143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>
                <a:cs typeface="B Nazanin" panose="00000400000000000000" pitchFamily="2" charset="-78"/>
              </a:rPr>
              <a:t>تکنولوژی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6" name="Right Triangle 15"/>
          <p:cNvSpPr/>
          <p:nvPr/>
        </p:nvSpPr>
        <p:spPr>
          <a:xfrm>
            <a:off x="8382000" y="5715000"/>
            <a:ext cx="1981200" cy="11430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Times New Roman" pitchFamily="18" charset="0"/>
                <a:cs typeface="B Nazanin" panose="00000400000000000000" pitchFamily="2" charset="-78"/>
              </a:rPr>
              <a:t>HR</a:t>
            </a:r>
          </a:p>
        </p:txBody>
      </p:sp>
      <p:pic>
        <p:nvPicPr>
          <p:cNvPr id="17" name="Picture 43" descr="Gear Stack Rotating  - PowerPoint Animation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2743201"/>
            <a:ext cx="1066798" cy="1066799"/>
          </a:xfrm>
          <a:prstGeom prst="rect">
            <a:avLst/>
          </a:prstGeom>
          <a:noFill/>
        </p:spPr>
      </p:pic>
      <p:sp>
        <p:nvSpPr>
          <p:cNvPr id="18" name="Oval 17"/>
          <p:cNvSpPr/>
          <p:nvPr/>
        </p:nvSpPr>
        <p:spPr>
          <a:xfrm>
            <a:off x="3886200" y="1981200"/>
            <a:ext cx="3505200" cy="2971800"/>
          </a:xfrm>
          <a:prstGeom prst="ellipse">
            <a:avLst/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5029200" y="2895601"/>
            <a:ext cx="1295400" cy="1219199"/>
            <a:chOff x="3352800" y="2895600"/>
            <a:chExt cx="1295400" cy="1219199"/>
          </a:xfrm>
        </p:grpSpPr>
        <p:sp>
          <p:nvSpPr>
            <p:cNvPr id="20" name="Oval 19"/>
            <p:cNvSpPr/>
            <p:nvPr/>
          </p:nvSpPr>
          <p:spPr>
            <a:xfrm>
              <a:off x="3352800" y="2895600"/>
              <a:ext cx="1295400" cy="1219199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cs typeface="B Nazanin" panose="00000400000000000000" pitchFamily="2" charset="-78"/>
              </a:endParaRPr>
            </a:p>
          </p:txBody>
        </p:sp>
        <p:pic>
          <p:nvPicPr>
            <p:cNvPr id="21" name="Picture 2" descr="http://t2.gstatic.com/images?q=tbn:ANd9GcTBpX-E-2fgu0Q5HP1lftsIQzR8i9aBN5BMIXHTVZ-VmJUKCsVC_JgbKZ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81400" y="3048000"/>
              <a:ext cx="838200" cy="838201"/>
            </a:xfrm>
            <a:prstGeom prst="rect">
              <a:avLst/>
            </a:prstGeom>
            <a:noFill/>
          </p:spPr>
        </p:pic>
      </p:grpSp>
      <p:pic>
        <p:nvPicPr>
          <p:cNvPr id="22" name="Picture 35" descr="Cranking Out Little Money - PowerPoint Animation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38600" y="3048001"/>
            <a:ext cx="971550" cy="971551"/>
          </a:xfrm>
          <a:prstGeom prst="rect">
            <a:avLst/>
          </a:prstGeom>
          <a:noFill/>
        </p:spPr>
      </p:pic>
      <p:sp>
        <p:nvSpPr>
          <p:cNvPr id="23" name="Oval 22"/>
          <p:cNvSpPr/>
          <p:nvPr/>
        </p:nvSpPr>
        <p:spPr>
          <a:xfrm>
            <a:off x="2895600" y="990600"/>
            <a:ext cx="5334000" cy="480060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114800" y="3810000"/>
            <a:ext cx="8382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048000" y="3657600"/>
            <a:ext cx="8382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1905000" y="0"/>
            <a:ext cx="7086600" cy="640080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7" name="Picture 39" descr="Forklift Loading Truck Trailer - PowerPoint Animation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38401" y="1371601"/>
            <a:ext cx="914400" cy="914401"/>
          </a:xfrm>
          <a:prstGeom prst="rect">
            <a:avLst/>
          </a:prstGeom>
          <a:noFill/>
        </p:spPr>
      </p:pic>
      <p:sp>
        <p:nvSpPr>
          <p:cNvPr id="28" name="Rectangle 27"/>
          <p:cNvSpPr/>
          <p:nvPr/>
        </p:nvSpPr>
        <p:spPr>
          <a:xfrm>
            <a:off x="2514600" y="2133600"/>
            <a:ext cx="8382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28800" y="21336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عرضه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95600" y="37338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زنجیره تولید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14800" y="38100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فرایند تولید</a:t>
            </a:r>
            <a:endParaRPr lang="en-US" b="1" dirty="0">
              <a:cs typeface="B Nazanin" panose="00000400000000000000" pitchFamily="2" charset="-78"/>
            </a:endParaRPr>
          </a:p>
        </p:txBody>
      </p:sp>
      <p:pic>
        <p:nvPicPr>
          <p:cNvPr id="32" name="Picture 11" descr="Complete This Bridge Puzzle - PowerPoint Anima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24000" y="6019801"/>
            <a:ext cx="2209800" cy="10477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265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7" grpId="0" animBg="1"/>
      <p:bldP spid="13" grpId="0" animBg="1"/>
      <p:bldP spid="16" grpId="0" animBg="1"/>
      <p:bldP spid="26" grpId="0" animBg="1"/>
      <p:bldP spid="26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3" descr="Gear Stack Rotating  - PowerPoint Animation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3048001"/>
            <a:ext cx="1066798" cy="1066799"/>
          </a:xfrm>
          <a:prstGeom prst="rect">
            <a:avLst/>
          </a:prstGeom>
          <a:noFill/>
        </p:spPr>
      </p:pic>
      <p:sp>
        <p:nvSpPr>
          <p:cNvPr id="18" name="Oval 17"/>
          <p:cNvSpPr/>
          <p:nvPr/>
        </p:nvSpPr>
        <p:spPr>
          <a:xfrm>
            <a:off x="4495800" y="2286000"/>
            <a:ext cx="3505200" cy="2971800"/>
          </a:xfrm>
          <a:prstGeom prst="ellipse">
            <a:avLst/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2" name="Group 18"/>
          <p:cNvGrpSpPr/>
          <p:nvPr/>
        </p:nvGrpSpPr>
        <p:grpSpPr>
          <a:xfrm>
            <a:off x="5638800" y="3200401"/>
            <a:ext cx="1295400" cy="1219199"/>
            <a:chOff x="3352800" y="2895600"/>
            <a:chExt cx="1295400" cy="1219199"/>
          </a:xfrm>
        </p:grpSpPr>
        <p:sp>
          <p:nvSpPr>
            <p:cNvPr id="20" name="Oval 19"/>
            <p:cNvSpPr/>
            <p:nvPr/>
          </p:nvSpPr>
          <p:spPr>
            <a:xfrm>
              <a:off x="3352800" y="2895600"/>
              <a:ext cx="1295400" cy="1219199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cs typeface="B Nazanin" panose="00000400000000000000" pitchFamily="2" charset="-78"/>
              </a:endParaRPr>
            </a:p>
          </p:txBody>
        </p:sp>
        <p:pic>
          <p:nvPicPr>
            <p:cNvPr id="21" name="Picture 2" descr="http://t2.gstatic.com/images?q=tbn:ANd9GcTBpX-E-2fgu0Q5HP1lftsIQzR8i9aBN5BMIXHTVZ-VmJUKCsVC_JgbKZ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81400" y="3048000"/>
              <a:ext cx="838200" cy="838201"/>
            </a:xfrm>
            <a:prstGeom prst="rect">
              <a:avLst/>
            </a:prstGeom>
            <a:noFill/>
          </p:spPr>
        </p:pic>
      </p:grpSp>
      <p:pic>
        <p:nvPicPr>
          <p:cNvPr id="22" name="Picture 35" descr="Cranking Out Little Money - PowerPoint Animation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8200" y="3352801"/>
            <a:ext cx="971550" cy="971551"/>
          </a:xfrm>
          <a:prstGeom prst="rect">
            <a:avLst/>
          </a:prstGeom>
          <a:noFill/>
        </p:spPr>
      </p:pic>
      <p:sp>
        <p:nvSpPr>
          <p:cNvPr id="23" name="Oval 22"/>
          <p:cNvSpPr/>
          <p:nvPr/>
        </p:nvSpPr>
        <p:spPr>
          <a:xfrm>
            <a:off x="3505200" y="1295400"/>
            <a:ext cx="5334000" cy="480060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724400" y="4114800"/>
            <a:ext cx="8382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657600" y="3962400"/>
            <a:ext cx="8382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2514600" y="304800"/>
            <a:ext cx="7086600" cy="640080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7" name="Picture 39" descr="Forklift Loading Truck Trailer - PowerPoint Animation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01" y="1676401"/>
            <a:ext cx="914400" cy="914401"/>
          </a:xfrm>
          <a:prstGeom prst="rect">
            <a:avLst/>
          </a:prstGeom>
          <a:noFill/>
        </p:spPr>
      </p:pic>
      <p:sp>
        <p:nvSpPr>
          <p:cNvPr id="28" name="Rectangle 27"/>
          <p:cNvSpPr/>
          <p:nvPr/>
        </p:nvSpPr>
        <p:spPr>
          <a:xfrm>
            <a:off x="3124200" y="2438400"/>
            <a:ext cx="8382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38400" y="24384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عرضه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05200" y="40386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زنجیره تولید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724400" y="41148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فرایند تولید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382000" y="5791200"/>
            <a:ext cx="2286000" cy="1143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>
                <a:cs typeface="B Nazanin" panose="00000400000000000000" pitchFamily="2" charset="-78"/>
              </a:rPr>
              <a:t>تکنولوژی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34" name="Right Triangle 33"/>
          <p:cNvSpPr/>
          <p:nvPr/>
        </p:nvSpPr>
        <p:spPr>
          <a:xfrm>
            <a:off x="8382000" y="5791200"/>
            <a:ext cx="2286000" cy="11430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Times New Roman" pitchFamily="18" charset="0"/>
                <a:cs typeface="B Nazanin" panose="00000400000000000000" pitchFamily="2" charset="-78"/>
              </a:rPr>
              <a:t>HR</a:t>
            </a:r>
          </a:p>
        </p:txBody>
      </p:sp>
      <p:sp>
        <p:nvSpPr>
          <p:cNvPr id="35" name="Cloud Callout 34"/>
          <p:cNvSpPr/>
          <p:nvPr/>
        </p:nvSpPr>
        <p:spPr>
          <a:xfrm>
            <a:off x="6705600" y="228600"/>
            <a:ext cx="3733800" cy="1447800"/>
          </a:xfrm>
          <a:prstGeom prst="cloudCallout">
            <a:avLst>
              <a:gd name="adj1" fmla="val -170233"/>
              <a:gd name="adj2" fmla="val 8388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sz="1200" b="1" dirty="0">
                <a:cs typeface="B Nazanin" panose="00000400000000000000" pitchFamily="2" charset="-78"/>
              </a:rPr>
              <a:t>با شاخص های مهندسی و مدیریتی از طریق: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1200" b="1" dirty="0">
                <a:cs typeface="B Nazanin" panose="00000400000000000000" pitchFamily="2" charset="-78"/>
              </a:rPr>
              <a:t>ایجاد تعادل میان منافع ذی نفعان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1200" b="1" dirty="0">
                <a:cs typeface="B Nazanin" panose="00000400000000000000" pitchFamily="2" charset="-78"/>
              </a:rPr>
              <a:t>پیامدهای زیست محیطی</a:t>
            </a:r>
          </a:p>
        </p:txBody>
      </p:sp>
      <p:sp>
        <p:nvSpPr>
          <p:cNvPr id="36" name="Line Callout 1 35"/>
          <p:cNvSpPr/>
          <p:nvPr/>
        </p:nvSpPr>
        <p:spPr>
          <a:xfrm>
            <a:off x="9220200" y="2971800"/>
            <a:ext cx="1066800" cy="838200"/>
          </a:xfrm>
          <a:prstGeom prst="borderCallout1">
            <a:avLst>
              <a:gd name="adj1" fmla="val 18750"/>
              <a:gd name="adj2" fmla="val -8333"/>
              <a:gd name="adj3" fmla="val -190530"/>
              <a:gd name="adj4" fmla="val 2153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1600" dirty="0">
                <a:cs typeface="B Nazanin" panose="00000400000000000000" pitchFamily="2" charset="-78"/>
              </a:rPr>
              <a:t>با رویکرد  تعالی خواهی </a:t>
            </a:r>
            <a:endParaRPr lang="en-US" sz="1600" dirty="0">
              <a:cs typeface="B Nazanin" panose="00000400000000000000" pitchFamily="2" charset="-78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1524000" y="0"/>
            <a:ext cx="8686800" cy="685800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8" name="Picture 63" descr="Logistics Arrows Around Earth  - PowerPoint Animation">
            <a:hlinkClick r:id="rId10"/>
          </p:cNvPr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524000" y="5943601"/>
            <a:ext cx="1143000" cy="1143001"/>
          </a:xfrm>
          <a:prstGeom prst="rect">
            <a:avLst/>
          </a:prstGeom>
          <a:noFill/>
        </p:spPr>
      </p:pic>
      <p:sp>
        <p:nvSpPr>
          <p:cNvPr id="39" name="TextBox 38"/>
          <p:cNvSpPr txBox="1"/>
          <p:nvPr/>
        </p:nvSpPr>
        <p:spPr>
          <a:xfrm>
            <a:off x="1295400" y="31242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پیامد</a:t>
            </a:r>
            <a:endParaRPr lang="en-US" b="1" dirty="0">
              <a:cs typeface="B Nazanin" panose="00000400000000000000" pitchFamily="2" charset="-78"/>
            </a:endParaRPr>
          </a:p>
        </p:txBody>
      </p:sp>
      <p:pic>
        <p:nvPicPr>
          <p:cNvPr id="42" name="Picture 19" descr="Orange Footsteps Walking - PowerPoint Animation">
            <a:hlinkClick r:id="rId12"/>
          </p:cNvPr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676401" y="2286000"/>
            <a:ext cx="838199" cy="838200"/>
          </a:xfrm>
          <a:prstGeom prst="rect">
            <a:avLst/>
          </a:prstGeom>
          <a:noFill/>
        </p:spPr>
      </p:pic>
      <p:sp>
        <p:nvSpPr>
          <p:cNvPr id="44" name="Rectangle 43"/>
          <p:cNvSpPr/>
          <p:nvPr/>
        </p:nvSpPr>
        <p:spPr>
          <a:xfrm>
            <a:off x="1752600" y="2895600"/>
            <a:ext cx="6858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2234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3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3" descr="Gear Stack Rotating  - PowerPoint Animation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3048001"/>
            <a:ext cx="1066798" cy="1066799"/>
          </a:xfrm>
          <a:prstGeom prst="rect">
            <a:avLst/>
          </a:prstGeom>
          <a:noFill/>
        </p:spPr>
      </p:pic>
      <p:sp>
        <p:nvSpPr>
          <p:cNvPr id="18" name="Oval 17"/>
          <p:cNvSpPr/>
          <p:nvPr/>
        </p:nvSpPr>
        <p:spPr>
          <a:xfrm>
            <a:off x="4800600" y="2895600"/>
            <a:ext cx="2667000" cy="2209800"/>
          </a:xfrm>
          <a:prstGeom prst="ellipse">
            <a:avLst/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2" name="Group 18"/>
          <p:cNvGrpSpPr/>
          <p:nvPr/>
        </p:nvGrpSpPr>
        <p:grpSpPr>
          <a:xfrm>
            <a:off x="5638800" y="3200402"/>
            <a:ext cx="838200" cy="761999"/>
            <a:chOff x="3352800" y="2895600"/>
            <a:chExt cx="1295400" cy="1219199"/>
          </a:xfrm>
        </p:grpSpPr>
        <p:sp>
          <p:nvSpPr>
            <p:cNvPr id="20" name="Oval 19"/>
            <p:cNvSpPr/>
            <p:nvPr/>
          </p:nvSpPr>
          <p:spPr>
            <a:xfrm>
              <a:off x="3352800" y="2895600"/>
              <a:ext cx="1295400" cy="1219199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cs typeface="B Nazanin" panose="00000400000000000000" pitchFamily="2" charset="-78"/>
              </a:endParaRPr>
            </a:p>
          </p:txBody>
        </p:sp>
        <p:pic>
          <p:nvPicPr>
            <p:cNvPr id="21" name="Picture 2" descr="http://t2.gstatic.com/images?q=tbn:ANd9GcTBpX-E-2fgu0Q5HP1lftsIQzR8i9aBN5BMIXHTVZ-VmJUKCsVC_JgbKZA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81400" y="3048000"/>
              <a:ext cx="838200" cy="838201"/>
            </a:xfrm>
            <a:prstGeom prst="rect">
              <a:avLst/>
            </a:prstGeom>
            <a:noFill/>
          </p:spPr>
        </p:pic>
      </p:grpSp>
      <p:pic>
        <p:nvPicPr>
          <p:cNvPr id="22" name="Picture 35" descr="Cranking Out Little Money - PowerPoint Animation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76800" y="3352801"/>
            <a:ext cx="762000" cy="762001"/>
          </a:xfrm>
          <a:prstGeom prst="rect">
            <a:avLst/>
          </a:prstGeom>
          <a:noFill/>
        </p:spPr>
      </p:pic>
      <p:sp>
        <p:nvSpPr>
          <p:cNvPr id="23" name="Oval 22"/>
          <p:cNvSpPr/>
          <p:nvPr/>
        </p:nvSpPr>
        <p:spPr>
          <a:xfrm>
            <a:off x="3962400" y="1981200"/>
            <a:ext cx="4343400" cy="381000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724400" y="4114800"/>
            <a:ext cx="8382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657600" y="3962400"/>
            <a:ext cx="8382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3124200" y="990600"/>
            <a:ext cx="6096000" cy="556260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7" name="Picture 39" descr="Forklift Loading Truck Trailer - PowerPoint Animation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29000" y="1828800"/>
            <a:ext cx="914400" cy="914401"/>
          </a:xfrm>
          <a:prstGeom prst="rect">
            <a:avLst/>
          </a:prstGeom>
          <a:noFill/>
        </p:spPr>
      </p:pic>
      <p:sp>
        <p:nvSpPr>
          <p:cNvPr id="28" name="Rectangle 27"/>
          <p:cNvSpPr/>
          <p:nvPr/>
        </p:nvSpPr>
        <p:spPr>
          <a:xfrm>
            <a:off x="3124200" y="2438400"/>
            <a:ext cx="8382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48000" y="24384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عرضه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81400" y="38862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زنجیره تولید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724400" y="38862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فرایند تولید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382000" y="5715000"/>
            <a:ext cx="2286000" cy="1143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3200" dirty="0">
                <a:cs typeface="B Nazanin" panose="00000400000000000000" pitchFamily="2" charset="-78"/>
              </a:rPr>
              <a:t>تکنولوژی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35" name="Cloud Callout 34"/>
          <p:cNvSpPr/>
          <p:nvPr/>
        </p:nvSpPr>
        <p:spPr>
          <a:xfrm>
            <a:off x="6705600" y="228600"/>
            <a:ext cx="3733800" cy="1447800"/>
          </a:xfrm>
          <a:prstGeom prst="cloudCallout">
            <a:avLst>
              <a:gd name="adj1" fmla="val -171399"/>
              <a:gd name="adj2" fmla="val 12297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sz="1200" b="1" dirty="0">
                <a:cs typeface="B Nazanin" panose="00000400000000000000" pitchFamily="2" charset="-78"/>
              </a:rPr>
              <a:t>با شاخص های مهندسی و مدیریتی از طریق: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1200" b="1" dirty="0">
                <a:cs typeface="B Nazanin" panose="00000400000000000000" pitchFamily="2" charset="-78"/>
              </a:rPr>
              <a:t>طراحی از کهواره تا گهواره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1200" b="1" dirty="0">
                <a:cs typeface="B Nazanin" panose="00000400000000000000" pitchFamily="2" charset="-78"/>
              </a:rPr>
              <a:t>درک قوانین زیست محیطی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1200" b="1" dirty="0">
                <a:cs typeface="B Nazanin" panose="00000400000000000000" pitchFamily="2" charset="-78"/>
              </a:rPr>
              <a:t>ثروت آفرینی از قوانین زیست محیطی</a:t>
            </a:r>
          </a:p>
        </p:txBody>
      </p:sp>
      <p:sp>
        <p:nvSpPr>
          <p:cNvPr id="36" name="Line Callout 1 35"/>
          <p:cNvSpPr/>
          <p:nvPr/>
        </p:nvSpPr>
        <p:spPr>
          <a:xfrm>
            <a:off x="9220200" y="2971800"/>
            <a:ext cx="1066800" cy="838200"/>
          </a:xfrm>
          <a:prstGeom prst="borderCallout1">
            <a:avLst>
              <a:gd name="adj1" fmla="val 18750"/>
              <a:gd name="adj2" fmla="val -8333"/>
              <a:gd name="adj3" fmla="val -190530"/>
              <a:gd name="adj4" fmla="val 2153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1600" dirty="0">
                <a:cs typeface="B Nazanin" panose="00000400000000000000" pitchFamily="2" charset="-78"/>
              </a:rPr>
              <a:t>با رویکرد  سبز</a:t>
            </a:r>
            <a:endParaRPr lang="en-US" sz="1600" dirty="0">
              <a:cs typeface="B Nazanin" panose="00000400000000000000" pitchFamily="2" charset="-78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2514600" y="381000"/>
            <a:ext cx="7162800" cy="640080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8" name="Picture 63" descr="Logistics Arrows Around Earth  - PowerPoint Animation">
            <a:hlinkClick r:id="rId10"/>
          </p:cNvPr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524000" y="5943601"/>
            <a:ext cx="1143000" cy="1143001"/>
          </a:xfrm>
          <a:prstGeom prst="rect">
            <a:avLst/>
          </a:prstGeom>
          <a:noFill/>
        </p:spPr>
      </p:pic>
      <p:sp>
        <p:nvSpPr>
          <p:cNvPr id="39" name="TextBox 38"/>
          <p:cNvSpPr txBox="1"/>
          <p:nvPr/>
        </p:nvSpPr>
        <p:spPr>
          <a:xfrm>
            <a:off x="1981200" y="28956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پیامد</a:t>
            </a:r>
            <a:endParaRPr lang="en-US" b="1" dirty="0">
              <a:cs typeface="B Nazanin" panose="00000400000000000000" pitchFamily="2" charset="-78"/>
            </a:endParaRPr>
          </a:p>
        </p:txBody>
      </p:sp>
      <p:pic>
        <p:nvPicPr>
          <p:cNvPr id="42" name="Picture 19" descr="Orange Footsteps Walking - PowerPoint Animation">
            <a:hlinkClick r:id="rId12"/>
          </p:cNvPr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90802" y="1981200"/>
            <a:ext cx="838199" cy="838200"/>
          </a:xfrm>
          <a:prstGeom prst="rect">
            <a:avLst/>
          </a:prstGeom>
          <a:noFill/>
        </p:spPr>
      </p:pic>
      <p:sp>
        <p:nvSpPr>
          <p:cNvPr id="44" name="Rectangle 43"/>
          <p:cNvSpPr/>
          <p:nvPr/>
        </p:nvSpPr>
        <p:spPr>
          <a:xfrm>
            <a:off x="2617645" y="2695269"/>
            <a:ext cx="685800" cy="133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1524000" y="0"/>
            <a:ext cx="8686800" cy="685800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1026" name="Picture 2" descr="https://encrypted-tbn2.google.com/images?q=tbn:ANd9GcRQW7USLy_gl8TXFsQhQv39rmmREdr6SSuhEWMq5K5wGV9Rjv-WR7XPtw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597353" y="2820466"/>
            <a:ext cx="917247" cy="684735"/>
          </a:xfrm>
          <a:prstGeom prst="rect">
            <a:avLst/>
          </a:prstGeom>
          <a:noFill/>
        </p:spPr>
      </p:pic>
      <p:sp>
        <p:nvSpPr>
          <p:cNvPr id="43" name="TextBox 42"/>
          <p:cNvSpPr txBox="1"/>
          <p:nvPr/>
        </p:nvSpPr>
        <p:spPr>
          <a:xfrm>
            <a:off x="8382000" y="5715001"/>
            <a:ext cx="1600200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en-US" sz="7200" dirty="0">
                <a:cs typeface="B Nazanin" panose="00000400000000000000" pitchFamily="2" charset="-78"/>
              </a:rPr>
              <a:t>HR</a:t>
            </a:r>
          </a:p>
        </p:txBody>
      </p:sp>
    </p:spTree>
    <p:extLst>
      <p:ext uri="{BB962C8B-B14F-4D97-AF65-F5344CB8AC3E}">
        <p14:creationId xmlns:p14="http://schemas.microsoft.com/office/powerpoint/2010/main" val="413278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36" grpId="0" animBg="1"/>
      <p:bldP spid="37" grpId="0" animBg="1"/>
      <p:bldP spid="32" grpId="0" animBg="1"/>
      <p:bldP spid="4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http://www.sutmundo.com/wp-content/uploads/2011/10/Cradle-to-Crad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1" y="1066800"/>
            <a:ext cx="5019675" cy="4933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7620000" y="1524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>
                <a:cs typeface="B Nazanin" panose="00000400000000000000" pitchFamily="2" charset="-78"/>
              </a:rPr>
              <a:t>مواد اولیه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43800" y="51054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>
                <a:cs typeface="B Nazanin" panose="00000400000000000000" pitchFamily="2" charset="-78"/>
              </a:rPr>
              <a:t>تولید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12226" y="5474732"/>
            <a:ext cx="10668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dirty="0">
                <a:cs typeface="B Nazanin" panose="00000400000000000000" pitchFamily="2" charset="-78"/>
              </a:rPr>
              <a:t>حمل و نقل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3404420" y="3330089"/>
            <a:ext cx="106680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cs typeface="B Nazanin" panose="00000400000000000000" pitchFamily="2" charset="-78"/>
              </a:rPr>
              <a:t>مصرف کننده</a:t>
            </a:r>
            <a:endParaRPr lang="en-US" sz="1600" dirty="0"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79604" y="119216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dirty="0">
                <a:cs typeface="B Nazanin" panose="00000400000000000000" pitchFamily="2" charset="-78"/>
              </a:rPr>
              <a:t>برگشت به طبیعت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356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http://catalystsdr.com/blog/wp-content/uploads/2010/02/cradle-to-cradle-technic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914401"/>
            <a:ext cx="4686300" cy="47339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54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 descr="http://upload.wikimedia.org/wikipedia/commons/a/ae/Cradle-to-cradle_approac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419100"/>
            <a:ext cx="7772400" cy="58293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181600" y="990601"/>
            <a:ext cx="13716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sz="3200" dirty="0">
                <a:cs typeface="B Nazanin" panose="00000400000000000000" pitchFamily="2" charset="-78"/>
              </a:rPr>
              <a:t>مواد اولیه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91400" y="2205336"/>
            <a:ext cx="1447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cs typeface="B Nazanin" panose="00000400000000000000" pitchFamily="2" charset="-78"/>
              </a:rPr>
              <a:t>حمل و نقل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1400" y="4019490"/>
            <a:ext cx="14478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cs typeface="B Nazanin" panose="00000400000000000000" pitchFamily="2" charset="-78"/>
              </a:rPr>
              <a:t>ساخت و تولید</a:t>
            </a:r>
            <a:endParaRPr lang="en-US" sz="2000" dirty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81600" y="5029201"/>
            <a:ext cx="13716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sz="3200" dirty="0">
                <a:cs typeface="B Nazanin" panose="00000400000000000000" pitchFamily="2" charset="-78"/>
              </a:rPr>
              <a:t>توزیع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5600" y="3886201"/>
            <a:ext cx="13716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sz="3200" dirty="0">
                <a:cs typeface="B Nazanin" panose="00000400000000000000" pitchFamily="2" charset="-78"/>
              </a:rPr>
              <a:t>مصرف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71800" y="2133600"/>
            <a:ext cx="13716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cs typeface="B Nazanin" panose="00000400000000000000" pitchFamily="2" charset="-78"/>
              </a:rPr>
              <a:t>برگشت به طبیعت و یا </a:t>
            </a:r>
            <a:endParaRPr lang="en-US" sz="1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435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کارگاه جوش کاری و تراشکاری</a:t>
            </a:r>
            <a:endParaRPr lang="en-US" dirty="0"/>
          </a:p>
        </p:txBody>
      </p:sp>
      <p:pic>
        <p:nvPicPr>
          <p:cNvPr id="4" name="Picture 4" descr="C:\Documents and Settings\mohammad\Desktop\People\4952886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6976" y="2428868"/>
            <a:ext cx="228601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3595670" y="1928802"/>
            <a:ext cx="1928826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B Nazanin" panose="00000400000000000000" pitchFamily="2" charset="-78"/>
              </a:rPr>
              <a:t> علی تراش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524628" y="2071678"/>
            <a:ext cx="3000396" cy="107157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1- کار ساده </a:t>
            </a:r>
          </a:p>
          <a:p>
            <a:pPr algn="r" rtl="1"/>
            <a:r>
              <a:rPr lang="fa-I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2- کار کوچک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8" name="Cloud 7"/>
          <p:cNvSpPr/>
          <p:nvPr/>
        </p:nvSpPr>
        <p:spPr>
          <a:xfrm>
            <a:off x="3595670" y="4929198"/>
            <a:ext cx="2428892" cy="1643074"/>
          </a:xfrm>
          <a:prstGeom prst="cloud">
            <a:avLst/>
          </a:prstGeom>
          <a:solidFill>
            <a:srgbClr val="CC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کارگر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4625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سنگ فرش سازی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3595670" y="1928802"/>
            <a:ext cx="1928826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B Nazanin" panose="00000400000000000000" pitchFamily="2" charset="-78"/>
              </a:rPr>
              <a:t> بهرام هیکل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7" name="Picture 5" descr="C:\Documents and Settings\mohammad\Desktop\People\6308475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57" y="2714621"/>
            <a:ext cx="2081223" cy="2081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595670" y="4357694"/>
            <a:ext cx="1857388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3643746" y="4094019"/>
            <a:ext cx="602673" cy="332509"/>
          </a:xfrm>
          <a:custGeom>
            <a:avLst/>
            <a:gdLst>
              <a:gd name="connsiteX0" fmla="*/ 0 w 602673"/>
              <a:gd name="connsiteY0" fmla="*/ 228600 h 332509"/>
              <a:gd name="connsiteX1" fmla="*/ 353291 w 602673"/>
              <a:gd name="connsiteY1" fmla="*/ 0 h 332509"/>
              <a:gd name="connsiteX2" fmla="*/ 353291 w 602673"/>
              <a:gd name="connsiteY2" fmla="*/ 0 h 332509"/>
              <a:gd name="connsiteX3" fmla="*/ 602673 w 602673"/>
              <a:gd name="connsiteY3" fmla="*/ 207818 h 332509"/>
              <a:gd name="connsiteX4" fmla="*/ 602673 w 602673"/>
              <a:gd name="connsiteY4" fmla="*/ 207818 h 332509"/>
              <a:gd name="connsiteX5" fmla="*/ 602673 w 602673"/>
              <a:gd name="connsiteY5" fmla="*/ 207818 h 332509"/>
              <a:gd name="connsiteX6" fmla="*/ 498764 w 602673"/>
              <a:gd name="connsiteY6" fmla="*/ 332509 h 332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673" h="332509">
                <a:moveTo>
                  <a:pt x="0" y="228600"/>
                </a:moveTo>
                <a:lnTo>
                  <a:pt x="353291" y="0"/>
                </a:lnTo>
                <a:lnTo>
                  <a:pt x="353291" y="0"/>
                </a:lnTo>
                <a:lnTo>
                  <a:pt x="602673" y="207818"/>
                </a:lnTo>
                <a:lnTo>
                  <a:pt x="602673" y="207818"/>
                </a:lnTo>
                <a:lnTo>
                  <a:pt x="602673" y="207818"/>
                </a:lnTo>
                <a:lnTo>
                  <a:pt x="498764" y="332509"/>
                </a:lnTo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524628" y="2285992"/>
            <a:ext cx="3286148" cy="1143008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r" rtl="1">
              <a:buFont typeface="+mj-lt"/>
              <a:buAutoNum type="arabicPeriod"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کار های حجیم و بزرک</a:t>
            </a:r>
          </a:p>
          <a:p>
            <a:pPr marL="457200" indent="-457200" algn="r" rtl="1">
              <a:buFont typeface="+mj-lt"/>
              <a:buAutoNum type="arabicPeriod"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کارهای با تکرار بالا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Cloud 10"/>
          <p:cNvSpPr/>
          <p:nvPr/>
        </p:nvSpPr>
        <p:spPr>
          <a:xfrm>
            <a:off x="3595670" y="4929198"/>
            <a:ext cx="2428892" cy="1643074"/>
          </a:xfrm>
          <a:prstGeom prst="cloud">
            <a:avLst/>
          </a:prstGeom>
          <a:solidFill>
            <a:srgbClr val="CC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نیروی انسانی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10112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8809" y="1022194"/>
            <a:ext cx="2267909" cy="200575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8809" y="3587495"/>
            <a:ext cx="2145978" cy="213988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96726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دفتر طراحی و برنامه ریزی</a:t>
            </a:r>
            <a:endParaRPr lang="en-US" dirty="0"/>
          </a:p>
        </p:txBody>
      </p:sp>
      <p:pic>
        <p:nvPicPr>
          <p:cNvPr id="4" name="Picture 6" descr="C:\Documents and Settings\mohammad\Desktop\People\630847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32" y="2857496"/>
            <a:ext cx="2257430" cy="22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3738546" y="4675556"/>
            <a:ext cx="1919294" cy="369332"/>
          </a:xfrm>
          <a:prstGeom prst="rect">
            <a:avLst/>
          </a:prstGeom>
          <a:solidFill>
            <a:schemeClr val="bg1"/>
          </a:solidFill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595670" y="1928802"/>
            <a:ext cx="1928826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کامبیز شیگول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310314" y="2357430"/>
            <a:ext cx="3286148" cy="200026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r" rtl="1"/>
            <a:endParaRPr lang="fa-IR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457200" indent="-457200" algn="r" rtl="1"/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>1- کارهای ذهنی</a:t>
            </a:r>
          </a:p>
          <a:p>
            <a:pPr marL="457200" indent="-457200" algn="r" rtl="1"/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>2- نوآوری و خلاقیت</a:t>
            </a:r>
          </a:p>
          <a:p>
            <a:pPr marL="457200" indent="-457200" algn="r" rtl="1"/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Cloud 8"/>
          <p:cNvSpPr/>
          <p:nvPr/>
        </p:nvSpPr>
        <p:spPr>
          <a:xfrm>
            <a:off x="3595670" y="4929198"/>
            <a:ext cx="2428892" cy="1643074"/>
          </a:xfrm>
          <a:prstGeom prst="cloud">
            <a:avLst/>
          </a:prstGeom>
          <a:solidFill>
            <a:srgbClr val="CC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منابع انسانی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029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واحد تولید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3595670" y="1928802"/>
            <a:ext cx="1928826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شهرام ببو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18" descr="C:\Documents and Settings\hasan.emami\My Documents\My Pictures\site\j018649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8414" y="2928934"/>
            <a:ext cx="419949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le 7"/>
          <p:cNvSpPr/>
          <p:nvPr/>
        </p:nvSpPr>
        <p:spPr>
          <a:xfrm>
            <a:off x="6667504" y="2357430"/>
            <a:ext cx="2928958" cy="200026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r" rtl="1"/>
            <a:endParaRPr lang="fa-IR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457200" indent="-457200" algn="r" rtl="1"/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>1- کارتیمی </a:t>
            </a:r>
          </a:p>
          <a:p>
            <a:pPr marL="457200" indent="-457200" algn="r" rtl="1"/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>2- مشارکت-تفاهم و...</a:t>
            </a:r>
          </a:p>
          <a:p>
            <a:pPr marL="457200" indent="-457200" algn="r" rtl="1"/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Cloud 8"/>
          <p:cNvSpPr/>
          <p:nvPr/>
        </p:nvSpPr>
        <p:spPr>
          <a:xfrm>
            <a:off x="3595670" y="4929198"/>
            <a:ext cx="2428892" cy="1643074"/>
          </a:xfrm>
          <a:prstGeom prst="cloud">
            <a:avLst/>
          </a:prstGeom>
          <a:solidFill>
            <a:srgbClr val="CC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People</a:t>
            </a:r>
          </a:p>
        </p:txBody>
      </p:sp>
    </p:spTree>
    <p:extLst>
      <p:ext uri="{BB962C8B-B14F-4D97-AF65-F5344CB8AC3E}">
        <p14:creationId xmlns:p14="http://schemas.microsoft.com/office/powerpoint/2010/main" val="129961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/>
          </p:nvPr>
        </p:nvGraphicFramePr>
        <p:xfrm>
          <a:off x="2209800" y="1603376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Group 4"/>
          <p:cNvGrpSpPr/>
          <p:nvPr/>
        </p:nvGrpSpPr>
        <p:grpSpPr>
          <a:xfrm>
            <a:off x="6553200" y="1219200"/>
            <a:ext cx="3124200" cy="1676400"/>
            <a:chOff x="4290054" y="1142995"/>
            <a:chExt cx="3124200" cy="1676400"/>
          </a:xfrm>
        </p:grpSpPr>
        <p:sp>
          <p:nvSpPr>
            <p:cNvPr id="6" name="Rectangle 5"/>
            <p:cNvSpPr/>
            <p:nvPr/>
          </p:nvSpPr>
          <p:spPr>
            <a:xfrm>
              <a:off x="4800595" y="1142995"/>
              <a:ext cx="2613659" cy="952119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4290054" y="1867276"/>
              <a:ext cx="2613659" cy="95211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228600" lvl="1" indent="-228600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a-IR" sz="2400" dirty="0">
                  <a:cs typeface="B Nazanin" panose="00000400000000000000" pitchFamily="2" charset="-78"/>
                </a:rPr>
                <a:t>روابط انسانی</a:t>
              </a:r>
              <a:endParaRPr lang="en-US" sz="2400" dirty="0">
                <a:cs typeface="B Nazanin" panose="00000400000000000000" pitchFamily="2" charset="-78"/>
              </a:endParaRPr>
            </a:p>
            <a:p>
              <a:pPr marL="228600" lvl="1" indent="-228600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sz="2400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804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b="1" dirty="0" smtClean="0"/>
              <a:t> </a:t>
            </a:r>
            <a:r>
              <a:rPr lang="fa-IR" b="1" u="sng" dirty="0" smtClean="0"/>
              <a:t>مفاهیم کلیدی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25413" y="3045542"/>
            <a:ext cx="6781800" cy="3207774"/>
          </a:xfrm>
        </p:spPr>
        <p:txBody>
          <a:bodyPr>
            <a:noAutofit/>
          </a:bodyPr>
          <a:lstStyle/>
          <a:p>
            <a:pPr algn="r" rtl="1"/>
            <a:endParaRPr lang="fa-IR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>
              <a:buFont typeface="Wingdings" pitchFamily="2" charset="2"/>
              <a:buChar char="Ø"/>
            </a:pPr>
            <a:r>
              <a:rPr lang="fa-IR" sz="4000" b="1" dirty="0">
                <a:cs typeface="B Nazanin" panose="00000400000000000000" pitchFamily="2" charset="-78"/>
              </a:rPr>
              <a:t>   توسعه منابع انساني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4000" b="1" dirty="0">
                <a:cs typeface="B Nazanin" panose="00000400000000000000" pitchFamily="2" charset="-78"/>
              </a:rPr>
              <a:t>   سرمايه انساني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4000" b="1" dirty="0">
                <a:cs typeface="B Nazanin" panose="00000400000000000000" pitchFamily="2" charset="-78"/>
              </a:rPr>
              <a:t>   سرمايه اجتماعي</a:t>
            </a:r>
          </a:p>
          <a:p>
            <a:pPr algn="r" rtl="1">
              <a:buFont typeface="Wingdings" pitchFamily="2" charset="2"/>
              <a:buChar char="Ø"/>
            </a:pPr>
            <a:r>
              <a:rPr lang="fa-IR" sz="4000" b="1" dirty="0">
                <a:cs typeface="B Nazanin" panose="00000400000000000000" pitchFamily="2" charset="-78"/>
              </a:rPr>
              <a:t>  توانمندسازي منابع انساني</a:t>
            </a:r>
          </a:p>
          <a:p>
            <a:pPr algn="r" rtl="1"/>
            <a:endParaRPr lang="fa-IR" sz="4000" b="1" dirty="0">
              <a:cs typeface="B Nazanin" panose="00000400000000000000" pitchFamily="2" charset="-78"/>
            </a:endParaRPr>
          </a:p>
          <a:p>
            <a:pPr algn="r" rtl="1"/>
            <a:endParaRPr lang="fa-IR" sz="4000" b="1" dirty="0">
              <a:cs typeface="B Nazanin" panose="00000400000000000000" pitchFamily="2" charset="-78"/>
            </a:endParaRPr>
          </a:p>
          <a:p>
            <a:pPr algn="r" rtl="1"/>
            <a:endParaRPr lang="en-US" sz="4000" b="1" dirty="0">
              <a:cs typeface="B Nazanin" panose="00000400000000000000" pitchFamily="2" charset="-78"/>
            </a:endParaRPr>
          </a:p>
        </p:txBody>
      </p:sp>
      <p:pic>
        <p:nvPicPr>
          <p:cNvPr id="4" name="Picture 3" descr="hre logo h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000" y="228601"/>
            <a:ext cx="8760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34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7"/>
            <a:ext cx="10053484" cy="1296065"/>
          </a:xfrm>
        </p:spPr>
        <p:txBody>
          <a:bodyPr>
            <a:normAutofit fontScale="90000"/>
          </a:bodyPr>
          <a:lstStyle/>
          <a:p>
            <a:r>
              <a:rPr lang="fa-IR" b="1" u="sng" dirty="0"/>
              <a:t> </a:t>
            </a:r>
            <a:r>
              <a:rPr lang="fa-IR" b="1" u="sng" dirty="0" smtClean="0">
                <a:cs typeface="B Nazanin" panose="00000400000000000000" pitchFamily="2" charset="-78"/>
              </a:rPr>
              <a:t>روش نوین در طراحی فرایندهای منابع انسانی با رویکرد سبز</a:t>
            </a:r>
            <a:r>
              <a:rPr lang="en-US" b="1" u="sng" dirty="0" smtClean="0"/>
              <a:t/>
            </a:r>
            <a:br>
              <a:rPr lang="en-US" b="1" u="sng" dirty="0" smtClean="0"/>
            </a:br>
            <a:r>
              <a:rPr 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en-US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ew Methodology in HR Processes Mapping by Green Approach </a:t>
            </a:r>
            <a:endParaRPr lang="en-US" sz="1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5007080" y="2637503"/>
            <a:ext cx="19812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شناسائی فرایندها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007080" y="4161503"/>
            <a:ext cx="19812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itchFamily="2" charset="-78"/>
              </a:rPr>
              <a:t>گردآوری اطلاعات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8207480" y="2637503"/>
            <a:ext cx="1981200" cy="8382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مصاحبه و تولید نقشه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207480" y="4161503"/>
            <a:ext cx="1981200" cy="8382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ساخت نقشه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" name="Left-Right Arrow 6"/>
          <p:cNvSpPr/>
          <p:nvPr/>
        </p:nvSpPr>
        <p:spPr>
          <a:xfrm>
            <a:off x="6835880" y="3551903"/>
            <a:ext cx="1600200" cy="533400"/>
          </a:xfrm>
          <a:prstGeom prst="left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5" idx="2"/>
            <a:endCxn id="6" idx="0"/>
          </p:cNvCxnSpPr>
          <p:nvPr/>
        </p:nvCxnSpPr>
        <p:spPr>
          <a:xfrm rot="5400000">
            <a:off x="8855180" y="3818603"/>
            <a:ext cx="685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3" idx="2"/>
            <a:endCxn id="4" idx="0"/>
          </p:cNvCxnSpPr>
          <p:nvPr/>
        </p:nvCxnSpPr>
        <p:spPr>
          <a:xfrm rot="5400000">
            <a:off x="5654780" y="3818603"/>
            <a:ext cx="685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owchart: Terminator 12"/>
          <p:cNvSpPr/>
          <p:nvPr/>
        </p:nvSpPr>
        <p:spPr>
          <a:xfrm>
            <a:off x="4626080" y="5380703"/>
            <a:ext cx="5867400" cy="609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itchFamily="2" charset="-78"/>
              </a:rPr>
              <a:t>تحلیل نقشه فرایند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26" name="Flowchart: Terminator 25"/>
          <p:cNvSpPr/>
          <p:nvPr/>
        </p:nvSpPr>
        <p:spPr>
          <a:xfrm>
            <a:off x="4702280" y="1799303"/>
            <a:ext cx="5943600" cy="609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itchFamily="2" charset="-78"/>
              </a:rPr>
              <a:t>نقشه فرایندها</a:t>
            </a:r>
            <a:endParaRPr lang="en-US" b="1" dirty="0">
              <a:cs typeface="B Nazanin" pitchFamily="2" charset="-78"/>
            </a:endParaRPr>
          </a:p>
          <a:p>
            <a:pPr algn="ctr" rtl="1"/>
            <a:r>
              <a:rPr lang="fa-IR" b="1" dirty="0">
                <a:cs typeface="B Nazanin" pitchFamily="2" charset="-78"/>
              </a:rPr>
              <a:t> ورود به درون فرایند 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0645880" y="2485103"/>
            <a:ext cx="609600" cy="3200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 rtl="1"/>
            <a:r>
              <a:rPr lang="fa-IR" b="1" dirty="0">
                <a:cs typeface="B Nazanin" pitchFamily="2" charset="-78"/>
              </a:rPr>
              <a:t>ماتریس(اسپاگتی،</a:t>
            </a:r>
            <a:r>
              <a:rPr lang="en-US" b="1" dirty="0">
                <a:cs typeface="B Nazanin" pitchFamily="2" charset="-78"/>
              </a:rPr>
              <a:t>RACI</a:t>
            </a:r>
            <a:r>
              <a:rPr lang="fa-IR" b="1" dirty="0">
                <a:cs typeface="B Nazanin" pitchFamily="2" charset="-78"/>
              </a:rPr>
              <a:t>)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940280" y="2408903"/>
            <a:ext cx="609600" cy="3200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fa-IR" sz="3200" b="1" dirty="0">
                <a:solidFill>
                  <a:schemeClr val="tx1"/>
                </a:solidFill>
                <a:cs typeface="B Nazanin" pitchFamily="2" charset="-78"/>
              </a:rPr>
              <a:t>نقشه منابع انسانی</a:t>
            </a:r>
            <a:endParaRPr lang="en-US" sz="32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38" name="Curved Connector 37"/>
          <p:cNvCxnSpPr>
            <a:stCxn id="6" idx="2"/>
          </p:cNvCxnSpPr>
          <p:nvPr/>
        </p:nvCxnSpPr>
        <p:spPr>
          <a:xfrm rot="5400000">
            <a:off x="8817080" y="4999703"/>
            <a:ext cx="381000" cy="3810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urved Connector 41"/>
          <p:cNvCxnSpPr>
            <a:stCxn id="4" idx="2"/>
          </p:cNvCxnSpPr>
          <p:nvPr/>
        </p:nvCxnSpPr>
        <p:spPr>
          <a:xfrm rot="16200000" flipH="1">
            <a:off x="5959580" y="5037803"/>
            <a:ext cx="381000" cy="3048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hape 45"/>
          <p:cNvCxnSpPr>
            <a:stCxn id="5" idx="3"/>
          </p:cNvCxnSpPr>
          <p:nvPr/>
        </p:nvCxnSpPr>
        <p:spPr>
          <a:xfrm flipH="1">
            <a:off x="9731480" y="3056603"/>
            <a:ext cx="457200" cy="2324100"/>
          </a:xfrm>
          <a:prstGeom prst="curvedConnector4">
            <a:avLst>
              <a:gd name="adj1" fmla="val -50000"/>
              <a:gd name="adj2" fmla="val 9120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hape 49"/>
          <p:cNvCxnSpPr>
            <a:stCxn id="3" idx="1"/>
          </p:cNvCxnSpPr>
          <p:nvPr/>
        </p:nvCxnSpPr>
        <p:spPr>
          <a:xfrm rot="10800000" flipH="1" flipV="1">
            <a:off x="5007080" y="3056603"/>
            <a:ext cx="304800" cy="2324100"/>
          </a:xfrm>
          <a:prstGeom prst="curvedConnector4">
            <a:avLst>
              <a:gd name="adj1" fmla="val -75000"/>
              <a:gd name="adj2" fmla="val 8882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/>
          <p:cNvSpPr txBox="1">
            <a:spLocks/>
          </p:cNvSpPr>
          <p:nvPr/>
        </p:nvSpPr>
        <p:spPr>
          <a:xfrm>
            <a:off x="3635480" y="6295103"/>
            <a:ext cx="8229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rtl="1">
              <a:spcBef>
                <a:spcPct val="0"/>
              </a:spcBef>
              <a:defRPr/>
            </a:pPr>
            <a:r>
              <a:rPr lang="en-US" sz="2400" dirty="0">
                <a:latin typeface="Times New Roman" pitchFamily="18" charset="0"/>
                <a:ea typeface="+mj-ea"/>
                <a:cs typeface="Times New Roman" pitchFamily="18" charset="0"/>
              </a:rPr>
              <a:t>Responsible-Accountable-Consult-Inform = RACI</a:t>
            </a:r>
          </a:p>
        </p:txBody>
      </p:sp>
    </p:spTree>
    <p:extLst>
      <p:ext uri="{BB962C8B-B14F-4D97-AF65-F5344CB8AC3E}">
        <p14:creationId xmlns:p14="http://schemas.microsoft.com/office/powerpoint/2010/main" val="126136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3" grpId="0" animBg="1"/>
      <p:bldP spid="26" grpId="0" animBg="1"/>
      <p:bldP spid="27" grpId="0" animBg="1"/>
      <p:bldP spid="3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66772" y="381000"/>
            <a:ext cx="7772400" cy="838200"/>
          </a:xfrm>
        </p:spPr>
        <p:txBody>
          <a:bodyPr>
            <a:normAutofit fontScale="90000"/>
          </a:bodyPr>
          <a:lstStyle/>
          <a:p>
            <a:r>
              <a:rPr lang="fa-IR" u="sng" dirty="0" smtClean="0">
                <a:cs typeface="B Nazanin" panose="00000400000000000000" pitchFamily="2" charset="-78"/>
              </a:rPr>
              <a:t>ورود به درون فرایند</a:t>
            </a:r>
            <a:endParaRPr lang="en-US" u="sng" dirty="0">
              <a:cs typeface="B Nazanin" panose="000004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400372" y="2362200"/>
            <a:ext cx="19812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400372" y="3886200"/>
            <a:ext cx="19812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b="1" dirty="0">
              <a:cs typeface="B Nazanin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600772" y="2362200"/>
            <a:ext cx="1981200" cy="8382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600772" y="3886200"/>
            <a:ext cx="1981200" cy="8382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8" name="Left-Right Arrow 7"/>
          <p:cNvSpPr/>
          <p:nvPr/>
        </p:nvSpPr>
        <p:spPr>
          <a:xfrm>
            <a:off x="7229172" y="3276600"/>
            <a:ext cx="1600200" cy="533400"/>
          </a:xfrm>
          <a:prstGeom prst="left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6" idx="2"/>
            <a:endCxn id="7" idx="0"/>
          </p:cNvCxnSpPr>
          <p:nvPr/>
        </p:nvCxnSpPr>
        <p:spPr>
          <a:xfrm rot="5400000">
            <a:off x="9248472" y="3543300"/>
            <a:ext cx="685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4" idx="2"/>
            <a:endCxn id="5" idx="0"/>
          </p:cNvCxnSpPr>
          <p:nvPr/>
        </p:nvCxnSpPr>
        <p:spPr>
          <a:xfrm rot="5400000">
            <a:off x="6048072" y="3543300"/>
            <a:ext cx="685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lowchart: Terminator 10"/>
          <p:cNvSpPr/>
          <p:nvPr/>
        </p:nvSpPr>
        <p:spPr>
          <a:xfrm>
            <a:off x="5019372" y="5105400"/>
            <a:ext cx="5867400" cy="609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>
              <a:cs typeface="B Nazanin" pitchFamily="2" charset="-78"/>
            </a:endParaRPr>
          </a:p>
        </p:txBody>
      </p:sp>
      <p:sp>
        <p:nvSpPr>
          <p:cNvPr id="12" name="Flowchart: Terminator 11"/>
          <p:cNvSpPr/>
          <p:nvPr/>
        </p:nvSpPr>
        <p:spPr>
          <a:xfrm>
            <a:off x="5095572" y="1524000"/>
            <a:ext cx="5943600" cy="609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cs typeface="B Nazanin" pitchFamily="2" charset="-78"/>
              </a:rPr>
              <a:t>نقشه فرایندها</a:t>
            </a:r>
            <a:endParaRPr lang="en-US" b="1" dirty="0">
              <a:cs typeface="B Nazanin" pitchFamily="2" charset="-78"/>
            </a:endParaRPr>
          </a:p>
          <a:p>
            <a:pPr algn="ctr" rtl="1"/>
            <a:r>
              <a:rPr lang="fa-IR" b="1" dirty="0">
                <a:cs typeface="B Nazanin" pitchFamily="2" charset="-78"/>
              </a:rPr>
              <a:t> ورود به درون فرایند 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039172" y="2209800"/>
            <a:ext cx="609600" cy="3200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 rtl="1"/>
            <a:endParaRPr lang="en-US" b="1" dirty="0">
              <a:cs typeface="B Nazanin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333572" y="2133600"/>
            <a:ext cx="609600" cy="3200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endParaRPr lang="en-US" b="1" dirty="0">
              <a:cs typeface="B Nazanin" pitchFamily="2" charset="-78"/>
            </a:endParaRPr>
          </a:p>
        </p:txBody>
      </p:sp>
      <p:cxnSp>
        <p:nvCxnSpPr>
          <p:cNvPr id="15" name="Curved Connector 14"/>
          <p:cNvCxnSpPr>
            <a:stCxn id="7" idx="2"/>
          </p:cNvCxnSpPr>
          <p:nvPr/>
        </p:nvCxnSpPr>
        <p:spPr>
          <a:xfrm rot="5400000">
            <a:off x="9210372" y="4724400"/>
            <a:ext cx="381000" cy="3810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urved Connector 15"/>
          <p:cNvCxnSpPr>
            <a:stCxn id="5" idx="2"/>
          </p:cNvCxnSpPr>
          <p:nvPr/>
        </p:nvCxnSpPr>
        <p:spPr>
          <a:xfrm rot="16200000" flipH="1">
            <a:off x="6352872" y="4762500"/>
            <a:ext cx="381000" cy="3048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hape 16"/>
          <p:cNvCxnSpPr>
            <a:stCxn id="6" idx="3"/>
          </p:cNvCxnSpPr>
          <p:nvPr/>
        </p:nvCxnSpPr>
        <p:spPr>
          <a:xfrm flipH="1">
            <a:off x="10124772" y="2781300"/>
            <a:ext cx="457200" cy="2324100"/>
          </a:xfrm>
          <a:prstGeom prst="curvedConnector4">
            <a:avLst>
              <a:gd name="adj1" fmla="val -50000"/>
              <a:gd name="adj2" fmla="val 9120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hape 17"/>
          <p:cNvCxnSpPr>
            <a:stCxn id="4" idx="1"/>
          </p:cNvCxnSpPr>
          <p:nvPr/>
        </p:nvCxnSpPr>
        <p:spPr>
          <a:xfrm rot="10800000" flipH="1" flipV="1">
            <a:off x="5400372" y="2781300"/>
            <a:ext cx="304800" cy="2324100"/>
          </a:xfrm>
          <a:prstGeom prst="curvedConnector4">
            <a:avLst>
              <a:gd name="adj1" fmla="val -75000"/>
              <a:gd name="adj2" fmla="val 8882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065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484239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 smtClean="0"/>
              <a:t>نقاط کلیدی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858297"/>
            <a:ext cx="10018713" cy="3932903"/>
          </a:xfrm>
        </p:spPr>
        <p:txBody>
          <a:bodyPr>
            <a:noAutofit/>
          </a:bodyPr>
          <a:lstStyle/>
          <a:p>
            <a:pPr algn="r" rtl="1"/>
            <a:r>
              <a:rPr lang="fa-IR" sz="1600" u="sng" dirty="0" smtClean="0">
                <a:cs typeface="B Nazanin" panose="00000400000000000000" pitchFamily="2" charset="-78"/>
              </a:rPr>
              <a:t>فرایند</a:t>
            </a:r>
          </a:p>
          <a:p>
            <a:pPr algn="r" rtl="1">
              <a:buNone/>
            </a:pPr>
            <a:r>
              <a:rPr lang="fa-IR" sz="1600" dirty="0">
                <a:cs typeface="B Nazanin" panose="00000400000000000000" pitchFamily="2" charset="-78"/>
              </a:rPr>
              <a:t>ورودی:</a:t>
            </a:r>
          </a:p>
          <a:p>
            <a:pPr algn="r" rtl="1">
              <a:buNone/>
            </a:pPr>
            <a:r>
              <a:rPr lang="fa-IR" sz="1600" dirty="0">
                <a:cs typeface="B Nazanin" panose="00000400000000000000" pitchFamily="2" charset="-78"/>
              </a:rPr>
              <a:t>عملیات:</a:t>
            </a:r>
          </a:p>
          <a:p>
            <a:pPr algn="r" rtl="1">
              <a:buNone/>
            </a:pPr>
            <a:r>
              <a:rPr lang="fa-IR" sz="1600" dirty="0">
                <a:cs typeface="B Nazanin" panose="00000400000000000000" pitchFamily="2" charset="-78"/>
              </a:rPr>
              <a:t>خروجی:</a:t>
            </a:r>
          </a:p>
          <a:p>
            <a:pPr algn="r" rtl="1"/>
            <a:r>
              <a:rPr lang="fa-IR" sz="1600" b="1" u="sng" dirty="0">
                <a:cs typeface="B Nazanin" panose="00000400000000000000" pitchFamily="2" charset="-78"/>
              </a:rPr>
              <a:t>زیر فرایند</a:t>
            </a:r>
          </a:p>
          <a:p>
            <a:pPr algn="r" rtl="1">
              <a:buNone/>
            </a:pPr>
            <a:r>
              <a:rPr lang="fa-IR" sz="1600" dirty="0">
                <a:cs typeface="B Nazanin" panose="00000400000000000000" pitchFamily="2" charset="-78"/>
              </a:rPr>
              <a:t>فرایند: سطح بالایی از فعالیت ها</a:t>
            </a:r>
          </a:p>
          <a:p>
            <a:pPr algn="r" rtl="1">
              <a:buNone/>
            </a:pPr>
            <a:r>
              <a:rPr lang="fa-IR" sz="1600" dirty="0">
                <a:cs typeface="B Nazanin" panose="00000400000000000000" pitchFamily="2" charset="-78"/>
              </a:rPr>
              <a:t>واحد:فعالیت کلیدی که فرایند را می سازد</a:t>
            </a:r>
          </a:p>
          <a:p>
            <a:pPr algn="r" rtl="1">
              <a:buNone/>
            </a:pPr>
            <a:r>
              <a:rPr lang="fa-IR" sz="1600" dirty="0">
                <a:cs typeface="B Nazanin" panose="00000400000000000000" pitchFamily="2" charset="-78"/>
              </a:rPr>
              <a:t>وظیفه : فعالیتی که واحد را می سازد</a:t>
            </a:r>
          </a:p>
          <a:p>
            <a:pPr algn="r" rtl="1">
              <a:buNone/>
            </a:pPr>
            <a:r>
              <a:rPr lang="fa-IR" sz="1600" dirty="0">
                <a:cs typeface="B Nazanin" panose="00000400000000000000" pitchFamily="2" charset="-78"/>
              </a:rPr>
              <a:t>فعالیت: فعالیتی که وظیفه را می سازد</a:t>
            </a:r>
          </a:p>
          <a:p>
            <a:pPr algn="r" rtl="1">
              <a:buNone/>
            </a:pPr>
            <a:r>
              <a:rPr lang="fa-IR" sz="1600" dirty="0">
                <a:cs typeface="B Nazanin" panose="00000400000000000000" pitchFamily="2" charset="-78"/>
              </a:rPr>
              <a:t>روش:توصیف آنچه که در فرایند اتفاق می افتد</a:t>
            </a:r>
          </a:p>
          <a:p>
            <a:pPr algn="r" rtl="1"/>
            <a:r>
              <a:rPr lang="fa-IR" sz="1600" b="1" u="sng" dirty="0">
                <a:cs typeface="B Nazanin" panose="00000400000000000000" pitchFamily="2" charset="-78"/>
              </a:rPr>
              <a:t>تعیین مولفه فرایند</a:t>
            </a:r>
          </a:p>
          <a:p>
            <a:pPr algn="r" rtl="1">
              <a:buNone/>
            </a:pPr>
            <a:r>
              <a:rPr lang="fa-IR" sz="1600" dirty="0">
                <a:cs typeface="B Nazanin" panose="00000400000000000000" pitchFamily="2" charset="-78"/>
              </a:rPr>
              <a:t>فرایند،واحدها،وظیفه و اقدامات هرکدام ورودی ها، خروجی و عملیات مربوط به خودشان را دارند.</a:t>
            </a:r>
          </a:p>
          <a:p>
            <a:pPr algn="r" rtl="1">
              <a:buNone/>
            </a:pPr>
            <a:r>
              <a:rPr lang="fa-IR" sz="1600" dirty="0">
                <a:cs typeface="B Nazanin" panose="00000400000000000000" pitchFamily="2" charset="-78"/>
              </a:rPr>
              <a:t>خروجی هر واحد، وظیفه یا اقدام ورودی دیگری است.</a:t>
            </a:r>
          </a:p>
          <a:p>
            <a:pPr algn="r" rtl="1">
              <a:buNone/>
            </a:pPr>
            <a:r>
              <a:rPr lang="fa-IR" sz="1600" dirty="0">
                <a:cs typeface="B Nazanin" panose="00000400000000000000" pitchFamily="2" charset="-78"/>
              </a:rPr>
              <a:t>تحلیل در همه واحدها، وظایف و اقدامات صورت می پذیرد.  </a:t>
            </a:r>
            <a:endParaRPr lang="en-US" sz="1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4605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730045"/>
          </a:xfrm>
        </p:spPr>
        <p:txBody>
          <a:bodyPr/>
          <a:lstStyle/>
          <a:p>
            <a:pPr algn="r" rtl="1"/>
            <a:r>
              <a:rPr lang="fa-IR" b="1" u="sng" dirty="0" smtClean="0">
                <a:cs typeface="B Nazanin" panose="00000400000000000000" pitchFamily="2" charset="-78"/>
              </a:rPr>
              <a:t>تعریف فرایند</a:t>
            </a:r>
            <a:endParaRPr lang="en-US" b="1" u="sng" dirty="0">
              <a:cs typeface="B Nazanin" panose="00000400000000000000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667000" y="2362200"/>
            <a:ext cx="19812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ورودی ها</a:t>
            </a:r>
          </a:p>
          <a:p>
            <a:pPr algn="ctr" rtl="1"/>
            <a:r>
              <a:rPr lang="fa-IR" sz="1400" dirty="0">
                <a:solidFill>
                  <a:schemeClr val="bg1"/>
                </a:solidFill>
                <a:cs typeface="B Nazanin" pitchFamily="2" charset="-78"/>
              </a:rPr>
              <a:t>آنچه که وارد فرایند می گردد</a:t>
            </a:r>
            <a:endParaRPr lang="en-US" sz="14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105400" y="2362200"/>
            <a:ext cx="1981200" cy="83820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عملیات</a:t>
            </a:r>
          </a:p>
          <a:p>
            <a:pPr algn="ctr" rtl="1"/>
            <a:r>
              <a:rPr lang="fa-IR" sz="1050" b="1" dirty="0">
                <a:solidFill>
                  <a:schemeClr val="bg1"/>
                </a:solidFill>
                <a:cs typeface="B Nazanin" pitchFamily="2" charset="-78"/>
              </a:rPr>
              <a:t>آنچه که روی ورودی ها اتفاق می افتد</a:t>
            </a:r>
            <a:endParaRPr lang="en-US" sz="105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7848600" y="2362200"/>
            <a:ext cx="1981200" cy="8382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خروجی</a:t>
            </a:r>
          </a:p>
          <a:p>
            <a:pPr algn="ctr" rtl="1"/>
            <a:r>
              <a:rPr lang="fa-IR" sz="1200" b="1" dirty="0">
                <a:solidFill>
                  <a:schemeClr val="bg1"/>
                </a:solidFill>
                <a:cs typeface="B Nazanin" pitchFamily="2" charset="-78"/>
              </a:rPr>
              <a:t>آنچه که از فرایند خارج می گردد.</a:t>
            </a:r>
            <a:endParaRPr 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cxnSp>
        <p:nvCxnSpPr>
          <p:cNvPr id="38" name="Straight Arrow Connector 37"/>
          <p:cNvCxnSpPr>
            <a:stCxn id="5" idx="3"/>
            <a:endCxn id="7" idx="1"/>
          </p:cNvCxnSpPr>
          <p:nvPr/>
        </p:nvCxnSpPr>
        <p:spPr>
          <a:xfrm>
            <a:off x="4648200" y="27813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7" idx="3"/>
            <a:endCxn id="36" idx="1"/>
          </p:cNvCxnSpPr>
          <p:nvPr/>
        </p:nvCxnSpPr>
        <p:spPr>
          <a:xfrm>
            <a:off x="7086600" y="2781300"/>
            <a:ext cx="762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ounded Rectangle 41"/>
          <p:cNvSpPr/>
          <p:nvPr/>
        </p:nvSpPr>
        <p:spPr>
          <a:xfrm>
            <a:off x="2590800" y="3962400"/>
            <a:ext cx="19812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cs typeface="B Nazanin" pitchFamily="2" charset="-78"/>
              </a:rPr>
              <a:t>درخواست دوره</a:t>
            </a:r>
          </a:p>
          <a:p>
            <a:pPr algn="ctr" rtl="1"/>
            <a:r>
              <a:rPr lang="fa-IR" sz="1400" b="1" dirty="0">
                <a:solidFill>
                  <a:schemeClr val="bg1"/>
                </a:solidFill>
                <a:cs typeface="B Nazanin" pitchFamily="2" charset="-78"/>
              </a:rPr>
              <a:t>اطلاعات مدرس</a:t>
            </a:r>
          </a:p>
          <a:p>
            <a:pPr algn="ctr" rtl="1"/>
            <a:r>
              <a:rPr lang="fa-IR" sz="1400" b="1" dirty="0">
                <a:solidFill>
                  <a:schemeClr val="bg1"/>
                </a:solidFill>
                <a:cs typeface="B Nazanin" pitchFamily="2" charset="-78"/>
              </a:rPr>
              <a:t>محتوای دوره</a:t>
            </a:r>
          </a:p>
          <a:p>
            <a:pPr algn="ctr" rtl="1"/>
            <a:endParaRPr lang="en-US" sz="14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5029200" y="3962400"/>
            <a:ext cx="1981200" cy="83820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050" b="1" dirty="0">
                <a:solidFill>
                  <a:schemeClr val="bg1"/>
                </a:solidFill>
                <a:cs typeface="B Nazanin" pitchFamily="2" charset="-78"/>
              </a:rPr>
              <a:t>اطلاع به مخاطبین</a:t>
            </a:r>
          </a:p>
          <a:p>
            <a:pPr algn="ctr" rtl="1"/>
            <a:r>
              <a:rPr lang="fa-IR" sz="1050" b="1" dirty="0">
                <a:solidFill>
                  <a:schemeClr val="bg1"/>
                </a:solidFill>
                <a:cs typeface="B Nazanin" pitchFamily="2" charset="-78"/>
              </a:rPr>
              <a:t>تکثیر محتوا</a:t>
            </a:r>
          </a:p>
          <a:p>
            <a:pPr algn="ctr" rtl="1"/>
            <a:r>
              <a:rPr lang="fa-IR" sz="1050" b="1" dirty="0">
                <a:solidFill>
                  <a:schemeClr val="bg1"/>
                </a:solidFill>
                <a:cs typeface="B Nazanin" pitchFamily="2" charset="-78"/>
              </a:rPr>
              <a:t>رزرو جا</a:t>
            </a:r>
          </a:p>
          <a:p>
            <a:pPr algn="ctr" rtl="1"/>
            <a:endParaRPr lang="en-US" sz="105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7772400" y="3962400"/>
            <a:ext cx="1981200" cy="8382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400" b="1" dirty="0">
                <a:solidFill>
                  <a:schemeClr val="bg1"/>
                </a:solidFill>
                <a:cs typeface="B Nazanin" pitchFamily="2" charset="-78"/>
              </a:rPr>
              <a:t>برگزاری دوره</a:t>
            </a:r>
            <a:endParaRPr lang="en-US" sz="1050" b="1" dirty="0">
              <a:solidFill>
                <a:schemeClr val="bg1"/>
              </a:solidFill>
              <a:cs typeface="B Nazanin" pitchFamily="2" charset="-78"/>
            </a:endParaRPr>
          </a:p>
        </p:txBody>
      </p:sp>
      <p:cxnSp>
        <p:nvCxnSpPr>
          <p:cNvPr id="45" name="Straight Arrow Connector 44"/>
          <p:cNvCxnSpPr>
            <a:stCxn id="42" idx="3"/>
            <a:endCxn id="43" idx="1"/>
          </p:cNvCxnSpPr>
          <p:nvPr/>
        </p:nvCxnSpPr>
        <p:spPr>
          <a:xfrm>
            <a:off x="4572000" y="43815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43" idx="3"/>
            <a:endCxn id="44" idx="1"/>
          </p:cNvCxnSpPr>
          <p:nvPr/>
        </p:nvCxnSpPr>
        <p:spPr>
          <a:xfrm>
            <a:off x="7010400" y="4381500"/>
            <a:ext cx="762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/>
          <p:cNvSpPr txBox="1">
            <a:spLocks/>
          </p:cNvSpPr>
          <p:nvPr/>
        </p:nvSpPr>
        <p:spPr>
          <a:xfrm>
            <a:off x="1351576" y="3254477"/>
            <a:ext cx="10018713" cy="73004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1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B Nazanin" panose="00000400000000000000" pitchFamily="2" charset="-78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1800" b="1" u="sng" dirty="0" smtClean="0"/>
              <a:t>مثال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2858101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4918" y="705465"/>
            <a:ext cx="10018713" cy="671052"/>
          </a:xfrm>
        </p:spPr>
        <p:txBody>
          <a:bodyPr>
            <a:normAutofit fontScale="90000"/>
          </a:bodyPr>
          <a:lstStyle/>
          <a:p>
            <a:pPr algn="r"/>
            <a:r>
              <a:rPr lang="fa-IR" u="sng" dirty="0" smtClean="0"/>
              <a:t>نمونه(1)</a:t>
            </a:r>
            <a:br>
              <a:rPr lang="fa-IR" u="sng" dirty="0" smtClean="0"/>
            </a:br>
            <a:endParaRPr lang="en-US" u="sn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0320591"/>
              </p:ext>
            </p:extLst>
          </p:nvPr>
        </p:nvGraphicFramePr>
        <p:xfrm>
          <a:off x="3311013" y="1777180"/>
          <a:ext cx="6583680" cy="485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2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itchFamily="2" charset="-78"/>
                        </a:rPr>
                        <a:t>خروجی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itchFamily="2" charset="-78"/>
                        </a:rPr>
                        <a:t>عملیات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itchFamily="2" charset="-78"/>
                        </a:rPr>
                        <a:t>ورودی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0760"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itchFamily="2" charset="-78"/>
                        </a:rPr>
                        <a:t>خرید تجهیزات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fa-IR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itchFamily="2" charset="-78"/>
                        </a:rPr>
                        <a:t>تشکیل جلسه ممیزی داخلی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itchFamily="2" charset="-78"/>
                        </a:rPr>
                        <a:t>برگزاری دوره آموزشی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itchFamily="2" charset="-78"/>
                        </a:rPr>
                        <a:t>تعیین پروژ ه بهبود</a:t>
                      </a:r>
                    </a:p>
                    <a:p>
                      <a:pPr algn="ctr" rtl="1"/>
                      <a:endParaRPr lang="fa-IR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726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739877"/>
          </a:xfrm>
        </p:spPr>
        <p:txBody>
          <a:bodyPr/>
          <a:lstStyle/>
          <a:p>
            <a:pPr algn="r" rtl="1"/>
            <a:r>
              <a:rPr lang="fa-IR" u="sng" dirty="0" smtClean="0">
                <a:cs typeface="B Nazanin" panose="00000400000000000000" pitchFamily="2" charset="-78"/>
              </a:rPr>
              <a:t>فرایند-واحد-وظیفه و اقدام</a:t>
            </a:r>
            <a:endParaRPr lang="en-US" u="sng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905000" y="2590800"/>
          <a:ext cx="7620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</a:tblGrid>
              <a:tr h="370840">
                <a:tc gridSpan="20">
                  <a:txBody>
                    <a:bodyPr/>
                    <a:lstStyle/>
                    <a:p>
                      <a:pPr algn="ctr" rtl="1"/>
                      <a:r>
                        <a:rPr lang="fa-IR" baseline="0" dirty="0" smtClean="0">
                          <a:cs typeface="B Nazanin" pitchFamily="2" charset="-78"/>
                        </a:rPr>
                        <a:t> عملیات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algn="ctr" rtl="1"/>
                      <a:r>
                        <a:rPr lang="fa-IR" sz="1400" smtClean="0">
                          <a:cs typeface="B Nazanin" pitchFamily="2" charset="-78"/>
                        </a:rPr>
                        <a:t>واحد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1"/>
                      <a:r>
                        <a:rPr lang="fa-IR" sz="1400" smtClean="0">
                          <a:cs typeface="B Nazanin" pitchFamily="2" charset="-78"/>
                        </a:rPr>
                        <a:t>واحد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1"/>
                      <a:r>
                        <a:rPr lang="fa-IR" sz="1400" smtClean="0">
                          <a:cs typeface="B Nazanin" pitchFamily="2" charset="-78"/>
                        </a:rPr>
                        <a:t>واحد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cs typeface="B Nazanin" pitchFamily="2" charset="-78"/>
                        </a:rPr>
                        <a:t>واحد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1"/>
                      <a:r>
                        <a:rPr lang="fa-IR" sz="1400" dirty="0" smtClean="0">
                          <a:cs typeface="B Nazanin" pitchFamily="2" charset="-78"/>
                        </a:rPr>
                        <a:t>واحد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1400" smtClean="0">
                          <a:cs typeface="B Nazanin" pitchFamily="2" charset="-78"/>
                        </a:rPr>
                        <a:t>وظیفه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1400" smtClean="0">
                          <a:cs typeface="B Nazanin" pitchFamily="2" charset="-78"/>
                        </a:rPr>
                        <a:t>وظیفه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1400" smtClean="0">
                          <a:cs typeface="B Nazanin" pitchFamily="2" charset="-78"/>
                        </a:rPr>
                        <a:t>وظیفه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1400" smtClean="0">
                          <a:cs typeface="B Nazanin" pitchFamily="2" charset="-78"/>
                        </a:rPr>
                        <a:t>وظیفه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1400" smtClean="0">
                          <a:cs typeface="B Nazanin" pitchFamily="2" charset="-78"/>
                        </a:rPr>
                        <a:t>وظیفه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1400" smtClean="0">
                          <a:cs typeface="B Nazanin" pitchFamily="2" charset="-78"/>
                        </a:rPr>
                        <a:t>وظیفه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1400" smtClean="0">
                          <a:cs typeface="B Nazanin" pitchFamily="2" charset="-78"/>
                        </a:rPr>
                        <a:t>وظیفه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1400" smtClean="0">
                          <a:cs typeface="B Nazanin" pitchFamily="2" charset="-78"/>
                        </a:rPr>
                        <a:t>وظیفه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1400" dirty="0" smtClean="0">
                          <a:cs typeface="B Nazanin" pitchFamily="2" charset="-78"/>
                        </a:rPr>
                        <a:t>وظیفه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1400" dirty="0" smtClean="0">
                          <a:cs typeface="B Nazanin" pitchFamily="2" charset="-78"/>
                        </a:rPr>
                        <a:t>وظیفه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1400" smtClean="0">
                          <a:cs typeface="B Nazanin" pitchFamily="2" charset="-78"/>
                        </a:rPr>
                        <a:t>اقدام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1400" smtClean="0">
                          <a:cs typeface="B Nazanin" pitchFamily="2" charset="-78"/>
                        </a:rPr>
                        <a:t>اقدام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smtClean="0">
                          <a:cs typeface="B Nazanin" pitchFamily="2" charset="-78"/>
                        </a:rPr>
                        <a:t>اقدام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smtClean="0">
                          <a:cs typeface="B Nazanin" pitchFamily="2" charset="-78"/>
                        </a:rPr>
                        <a:t>اقدام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1400" smtClean="0">
                          <a:cs typeface="B Nazanin" pitchFamily="2" charset="-78"/>
                        </a:rPr>
                        <a:t>اقدام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smtClean="0">
                          <a:cs typeface="B Nazanin" pitchFamily="2" charset="-78"/>
                        </a:rPr>
                        <a:t>اقدام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smtClean="0">
                          <a:cs typeface="B Nazanin" pitchFamily="2" charset="-78"/>
                        </a:rPr>
                        <a:t>اقدام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1400" smtClean="0">
                          <a:cs typeface="B Nazanin" pitchFamily="2" charset="-78"/>
                        </a:rPr>
                        <a:t>اقدام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smtClean="0">
                          <a:cs typeface="B Nazanin" pitchFamily="2" charset="-78"/>
                        </a:rPr>
                        <a:t>اقدام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smtClean="0">
                          <a:cs typeface="B Nazanin" pitchFamily="2" charset="-78"/>
                        </a:rPr>
                        <a:t>اقدام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1400" smtClean="0">
                          <a:cs typeface="B Nazanin" pitchFamily="2" charset="-78"/>
                        </a:rPr>
                        <a:t>اقدام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smtClean="0">
                          <a:cs typeface="B Nazanin" pitchFamily="2" charset="-78"/>
                        </a:rPr>
                        <a:t>اقدام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smtClean="0">
                          <a:cs typeface="B Nazanin" pitchFamily="2" charset="-78"/>
                        </a:rPr>
                        <a:t>اقدام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1400" dirty="0" smtClean="0">
                          <a:cs typeface="B Nazanin" pitchFamily="2" charset="-78"/>
                        </a:rPr>
                        <a:t>اقدام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dirty="0" smtClean="0">
                          <a:cs typeface="B Nazanin" pitchFamily="2" charset="-78"/>
                        </a:rPr>
                        <a:t>اقدام</a:t>
                      </a:r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Right Brace 5"/>
          <p:cNvSpPr/>
          <p:nvPr/>
        </p:nvSpPr>
        <p:spPr>
          <a:xfrm>
            <a:off x="9601200" y="2971800"/>
            <a:ext cx="228600" cy="11430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 rot="16200000">
            <a:off x="9526489" y="3427512"/>
            <a:ext cx="106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cs typeface="B Nazanin" pitchFamily="2" charset="-78"/>
              </a:rPr>
              <a:t>زیر عملیات</a:t>
            </a:r>
            <a:endParaRPr lang="en-US" sz="1400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5159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9184" y="408420"/>
            <a:ext cx="2376343" cy="125806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9040276" y="1828861"/>
            <a:ext cx="28741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b="0" i="0" u="none" strike="noStrike" dirty="0" smtClean="0">
                <a:effectLst/>
                <a:latin typeface="IranSans"/>
                <a:cs typeface="B Lotus" panose="00000400000000000000" pitchFamily="2" charset="-78"/>
                <a:hlinkClick r:id="rId3"/>
              </a:rPr>
              <a:t>معبد آناهیتا در مجموعه جهانی تخت سلیمان - آذربایجان غربی، تکاب</a:t>
            </a:r>
            <a:endParaRPr lang="en-US" dirty="0">
              <a:cs typeface="B Lotus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6555" y="408420"/>
            <a:ext cx="2621507" cy="17436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558" y="2850572"/>
            <a:ext cx="2857500" cy="1600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0276" y="3112798"/>
            <a:ext cx="2752725" cy="16668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88558" y="4930942"/>
            <a:ext cx="2615411" cy="17436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93283" y="5059524"/>
            <a:ext cx="2548349" cy="17984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630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5410200" y="1295400"/>
            <a:ext cx="19812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عملیات</a:t>
            </a:r>
            <a:endParaRPr lang="en-US" sz="16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3657600" y="1524000"/>
            <a:ext cx="16764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ورودی</a:t>
            </a:r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7467600" y="1524000"/>
            <a:ext cx="19050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خروجی</a:t>
            </a:r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038600" y="2514600"/>
            <a:ext cx="12954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واحد1</a:t>
            </a:r>
            <a:endParaRPr lang="en-US" sz="16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486400" y="2514600"/>
            <a:ext cx="12954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واحد2</a:t>
            </a:r>
            <a:endParaRPr lang="en-US" sz="16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34200" y="2514600"/>
            <a:ext cx="12954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واحد3</a:t>
            </a:r>
            <a:endParaRPr lang="en-US" sz="16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114800" y="3429000"/>
            <a:ext cx="12954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600" b="1" dirty="0">
                <a:solidFill>
                  <a:schemeClr val="tx1"/>
                </a:solidFill>
                <a:cs typeface="B Nazanin" pitchFamily="2" charset="-78"/>
              </a:rPr>
              <a:t>وظیفه 1</a:t>
            </a:r>
            <a:endParaRPr lang="en-US" sz="16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791200" y="3429000"/>
            <a:ext cx="12954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600" b="1" dirty="0">
                <a:solidFill>
                  <a:schemeClr val="tx1"/>
                </a:solidFill>
                <a:cs typeface="B Nazanin" pitchFamily="2" charset="-78"/>
              </a:rPr>
              <a:t>وظیفه 2</a:t>
            </a:r>
            <a:endParaRPr lang="en-US" sz="16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419600" y="4267200"/>
            <a:ext cx="12954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600" b="1" dirty="0">
                <a:solidFill>
                  <a:schemeClr val="tx1"/>
                </a:solidFill>
                <a:cs typeface="B Nazanin" pitchFamily="2" charset="-78"/>
              </a:rPr>
              <a:t>اقدام 1</a:t>
            </a:r>
            <a:endParaRPr lang="en-US" sz="16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867400" y="4267200"/>
            <a:ext cx="12954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600" b="1" dirty="0">
                <a:solidFill>
                  <a:schemeClr val="tx1"/>
                </a:solidFill>
                <a:cs typeface="B Nazanin" pitchFamily="2" charset="-78"/>
              </a:rPr>
              <a:t>اقدام 2</a:t>
            </a:r>
            <a:endParaRPr lang="en-US" sz="16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543800" y="4267200"/>
            <a:ext cx="12954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600" b="1" dirty="0">
                <a:solidFill>
                  <a:schemeClr val="tx1"/>
                </a:solidFill>
                <a:cs typeface="B Nazanin" pitchFamily="2" charset="-78"/>
              </a:rPr>
              <a:t>اقدام 3</a:t>
            </a:r>
            <a:endParaRPr lang="en-US" sz="16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ight Brace 13"/>
          <p:cNvSpPr/>
          <p:nvPr/>
        </p:nvSpPr>
        <p:spPr>
          <a:xfrm rot="16200000">
            <a:off x="5905501" y="190501"/>
            <a:ext cx="533400" cy="4267198"/>
          </a:xfrm>
          <a:prstGeom prst="righ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0" b="1"/>
          </a:p>
        </p:txBody>
      </p:sp>
      <p:sp>
        <p:nvSpPr>
          <p:cNvPr id="15" name="Right Brace 14"/>
          <p:cNvSpPr/>
          <p:nvPr/>
        </p:nvSpPr>
        <p:spPr>
          <a:xfrm rot="16200000">
            <a:off x="5372100" y="1714500"/>
            <a:ext cx="533400" cy="3200400"/>
          </a:xfrm>
          <a:prstGeom prst="righ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0" b="1"/>
          </a:p>
        </p:txBody>
      </p:sp>
      <p:sp>
        <p:nvSpPr>
          <p:cNvPr id="16" name="Right Brace 15"/>
          <p:cNvSpPr/>
          <p:nvPr/>
        </p:nvSpPr>
        <p:spPr>
          <a:xfrm rot="16200000">
            <a:off x="6286499" y="2019301"/>
            <a:ext cx="533400" cy="4267198"/>
          </a:xfrm>
          <a:prstGeom prst="righ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0" b="1"/>
          </a:p>
        </p:txBody>
      </p:sp>
    </p:spTree>
    <p:extLst>
      <p:ext uri="{BB962C8B-B14F-4D97-AF65-F5344CB8AC3E}">
        <p14:creationId xmlns:p14="http://schemas.microsoft.com/office/powerpoint/2010/main" val="361393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907026"/>
          </a:xfrm>
        </p:spPr>
        <p:txBody>
          <a:bodyPr/>
          <a:lstStyle/>
          <a:p>
            <a:pPr algn="r"/>
            <a:r>
              <a:rPr lang="fa-IR" u="sng" dirty="0" smtClean="0"/>
              <a:t>نمونه (2)</a:t>
            </a:r>
            <a:endParaRPr lang="en-US" u="sn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4807270"/>
              </p:ext>
            </p:extLst>
          </p:nvPr>
        </p:nvGraphicFramePr>
        <p:xfrm>
          <a:off x="2362200" y="2209800"/>
          <a:ext cx="7620000" cy="1742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70840">
                <a:tc gridSpan="10">
                  <a:txBody>
                    <a:bodyPr/>
                    <a:lstStyle/>
                    <a:p>
                      <a:pPr algn="ctr" rtl="1"/>
                      <a:r>
                        <a:rPr lang="fa-IR" sz="2400" b="1" baseline="0" dirty="0" smtClean="0">
                          <a:cs typeface="B Nazanin" pitchFamily="2" charset="-78"/>
                        </a:rPr>
                        <a:t> فرایند (خرید تجهیزات</a:t>
                      </a:r>
                      <a:r>
                        <a:rPr lang="en-US" sz="2400" b="1" baseline="0" dirty="0" smtClean="0">
                          <a:cs typeface="B Nazanin" pitchFamily="2" charset="-78"/>
                        </a:rPr>
                        <a:t> </a:t>
                      </a:r>
                      <a:r>
                        <a:rPr lang="fa-IR" sz="2400" b="1" baseline="0" dirty="0" smtClean="0">
                          <a:cs typeface="B Nazanin" pitchFamily="2" charset="-78"/>
                        </a:rPr>
                        <a:t> برای آموزش کارکنان)</a:t>
                      </a:r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Nazanin" pitchFamily="2" charset="-78"/>
                        </a:rPr>
                        <a:t>واحد5</a:t>
                      </a:r>
                      <a:endParaRPr lang="en-US" sz="1800" b="1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Nazanin" pitchFamily="2" charset="-78"/>
                        </a:rPr>
                        <a:t>واحد4</a:t>
                      </a:r>
                      <a:endParaRPr lang="en-US" sz="1800" b="1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Nazanin" pitchFamily="2" charset="-78"/>
                        </a:rPr>
                        <a:t>واحد3</a:t>
                      </a:r>
                      <a:endParaRPr lang="en-US" sz="1800" b="1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Nazanin" pitchFamily="2" charset="-78"/>
                        </a:rPr>
                        <a:t>واحد2</a:t>
                      </a:r>
                      <a:endParaRPr lang="en-US" sz="1800" b="1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Nazanin" pitchFamily="2" charset="-78"/>
                        </a:rPr>
                        <a:t>واحد1</a:t>
                      </a:r>
                      <a:endParaRPr lang="en-US" sz="1800" b="1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endParaRPr lang="en-US" sz="18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sz="18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sz="18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sz="18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sz="18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sz="18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sz="18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sz="18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fa-IR" sz="1800" b="1" dirty="0" smtClean="0">
                        <a:cs typeface="B Nazanin" pitchFamily="2" charset="-78"/>
                      </a:endParaRPr>
                    </a:p>
                    <a:p>
                      <a:pPr algn="r" rtl="1"/>
                      <a:endParaRPr lang="fa-IR" sz="1800" b="1" dirty="0" smtClean="0">
                        <a:cs typeface="B Nazanin" pitchFamily="2" charset="-78"/>
                      </a:endParaRPr>
                    </a:p>
                    <a:p>
                      <a:pPr algn="r" rtl="1"/>
                      <a:endParaRPr lang="en-US" sz="18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sz="1800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668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779206"/>
          </a:xfrm>
        </p:spPr>
        <p:txBody>
          <a:bodyPr/>
          <a:lstStyle/>
          <a:p>
            <a:pPr algn="r" rtl="1"/>
            <a:r>
              <a:rPr lang="fa-IR" u="sng" dirty="0" smtClean="0">
                <a:cs typeface="B Nazanin" panose="00000400000000000000" pitchFamily="2" charset="-78"/>
              </a:rPr>
              <a:t>تعیین ورودی و خروجی واحدها</a:t>
            </a:r>
            <a:endParaRPr lang="en-US" u="sng" dirty="0">
              <a:cs typeface="B Nazanin" panose="00000400000000000000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5105400" y="2514600"/>
            <a:ext cx="19812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واحد1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3352800" y="2743200"/>
            <a:ext cx="16764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ورودی</a:t>
            </a:r>
            <a:endParaRPr lang="en-US" sz="2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7162800" y="2743200"/>
            <a:ext cx="19050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خروجی</a:t>
            </a:r>
            <a:endParaRPr lang="en-US" sz="2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029200" y="3581400"/>
            <a:ext cx="19812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400" b="1" dirty="0">
                <a:solidFill>
                  <a:schemeClr val="tx1"/>
                </a:solidFill>
                <a:cs typeface="B Nazanin" pitchFamily="2" charset="-78"/>
              </a:rPr>
              <a:t>واحد2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3276600" y="3810000"/>
            <a:ext cx="1676400" cy="38100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itchFamily="2" charset="-78"/>
              </a:rPr>
              <a:t>ورودی</a:t>
            </a:r>
            <a:endParaRPr lang="en-US" sz="2400" b="1" dirty="0">
              <a:cs typeface="B Nazanin" pitchFamily="2" charset="-78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7086600" y="3810000"/>
            <a:ext cx="1905000" cy="457200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itchFamily="2" charset="-78"/>
              </a:rPr>
              <a:t>خروجی</a:t>
            </a:r>
            <a:endParaRPr lang="en-US" sz="2400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2076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671052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 smtClean="0"/>
              <a:t>نمونه(3)</a:t>
            </a:r>
            <a:br>
              <a:rPr lang="fa-IR" dirty="0" smtClean="0"/>
            </a:br>
            <a:r>
              <a:rPr lang="fa-IR" dirty="0" smtClean="0"/>
              <a:t>تحلیل سطوح وظیفه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830527"/>
              </p:ext>
            </p:extLst>
          </p:nvPr>
        </p:nvGraphicFramePr>
        <p:xfrm>
          <a:off x="2295833" y="3016045"/>
          <a:ext cx="8229600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itchFamily="2" charset="-78"/>
                        </a:rPr>
                        <a:t>واحد 1</a:t>
                      </a:r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itchFamily="2" charset="-78"/>
                        </a:rPr>
                        <a:t>وظیفه5</a:t>
                      </a:r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itchFamily="2" charset="-78"/>
                        </a:rPr>
                        <a:t>وظیفه4</a:t>
                      </a:r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itchFamily="2" charset="-78"/>
                        </a:rPr>
                        <a:t>وظیفه3</a:t>
                      </a:r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itchFamily="2" charset="-78"/>
                        </a:rPr>
                        <a:t>وظیفه2</a:t>
                      </a:r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itchFamily="2" charset="-78"/>
                        </a:rPr>
                        <a:t>وظیفه 1</a:t>
                      </a:r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sz="2400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sz="2400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800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818535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 smtClean="0"/>
              <a:t>نمونه(4)</a:t>
            </a:r>
            <a:br>
              <a:rPr lang="fa-IR" dirty="0" smtClean="0"/>
            </a:br>
            <a:r>
              <a:rPr lang="fa-IR" dirty="0" smtClean="0"/>
              <a:t>واحد1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1559591"/>
              </p:ext>
            </p:extLst>
          </p:nvPr>
        </p:nvGraphicFramePr>
        <p:xfrm>
          <a:off x="2971800" y="1752600"/>
          <a:ext cx="6583680" cy="2848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74816"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cs typeface="B Nazanin" pitchFamily="2" charset="-78"/>
                        </a:rPr>
                        <a:t>خروجی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cs typeface="B Nazanin" pitchFamily="2" charset="-78"/>
                        </a:rPr>
                        <a:t>عملیات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cs typeface="B Nazanin" pitchFamily="2" charset="-78"/>
                        </a:rPr>
                        <a:t>ورودی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4816">
                <a:tc>
                  <a:txBody>
                    <a:bodyPr/>
                    <a:lstStyle/>
                    <a:p>
                      <a:pPr algn="ctr" rtl="1"/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cs typeface="B Nazanin" pitchFamily="2" charset="-78"/>
                        </a:rPr>
                        <a:t>وظیفه 1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4816">
                <a:tc>
                  <a:txBody>
                    <a:bodyPr/>
                    <a:lstStyle/>
                    <a:p>
                      <a:pPr algn="ctr" rtl="1"/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cs typeface="B Nazanin" pitchFamily="2" charset="-78"/>
                        </a:rPr>
                        <a:t>وظیفه2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4816">
                <a:tc>
                  <a:txBody>
                    <a:bodyPr/>
                    <a:lstStyle/>
                    <a:p>
                      <a:pPr algn="ctr" rtl="1"/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cs typeface="B Nazanin" pitchFamily="2" charset="-78"/>
                        </a:rPr>
                        <a:t>وظیفه3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4816">
                <a:tc>
                  <a:txBody>
                    <a:bodyPr/>
                    <a:lstStyle/>
                    <a:p>
                      <a:pPr algn="ctr" rtl="1"/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cs typeface="B Nazanin" pitchFamily="2" charset="-78"/>
                        </a:rPr>
                        <a:t>وظیفه4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4816">
                <a:tc>
                  <a:txBody>
                    <a:bodyPr/>
                    <a:lstStyle/>
                    <a:p>
                      <a:pPr algn="ctr" rtl="1"/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cs typeface="B Nazanin" pitchFamily="2" charset="-78"/>
                        </a:rPr>
                        <a:t>وظیفه5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657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838200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 smtClean="0"/>
              <a:t>نمونه(5)</a:t>
            </a:r>
            <a:br>
              <a:rPr lang="fa-IR" dirty="0" smtClean="0"/>
            </a:br>
            <a:r>
              <a:rPr lang="fa-IR" dirty="0" smtClean="0"/>
              <a:t>تحلیل سطوح اقدام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4215951"/>
              </p:ext>
            </p:extLst>
          </p:nvPr>
        </p:nvGraphicFramePr>
        <p:xfrm>
          <a:off x="2378867" y="2809568"/>
          <a:ext cx="8229600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itchFamily="2" charset="-78"/>
                        </a:rPr>
                        <a:t>وظیفه</a:t>
                      </a:r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itchFamily="2" charset="-78"/>
                        </a:rPr>
                        <a:t>اقدام5</a:t>
                      </a:r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itchFamily="2" charset="-78"/>
                        </a:rPr>
                        <a:t>اقدام4</a:t>
                      </a:r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itchFamily="2" charset="-78"/>
                        </a:rPr>
                        <a:t>اقدام3</a:t>
                      </a:r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itchFamily="2" charset="-78"/>
                        </a:rPr>
                        <a:t>اقدام2</a:t>
                      </a:r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itchFamily="2" charset="-78"/>
                        </a:rPr>
                        <a:t>اقدام1</a:t>
                      </a:r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sz="2400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fa-IR" sz="2400" b="1" dirty="0" smtClean="0">
                        <a:cs typeface="B Nazanin" pitchFamily="2" charset="-78"/>
                      </a:endParaRPr>
                    </a:p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805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1066800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 smtClean="0"/>
              <a:t>نمونه(6)</a:t>
            </a:r>
            <a:br>
              <a:rPr lang="fa-IR" dirty="0" smtClean="0"/>
            </a:br>
            <a:r>
              <a:rPr lang="fa-IR" dirty="0" smtClean="0"/>
              <a:t>وظیفه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4268888"/>
              </p:ext>
            </p:extLst>
          </p:nvPr>
        </p:nvGraphicFramePr>
        <p:xfrm>
          <a:off x="3087330" y="2303202"/>
          <a:ext cx="6861440" cy="3006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5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5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5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53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1036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itchFamily="2" charset="-78"/>
                        </a:rPr>
                        <a:t>خروجی</a:t>
                      </a:r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itchFamily="2" charset="-78"/>
                        </a:rPr>
                        <a:t>عملیات</a:t>
                      </a:r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itchFamily="2" charset="-78"/>
                        </a:rPr>
                        <a:t>ورودی</a:t>
                      </a:r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1036"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itchFamily="2" charset="-78"/>
                        </a:rPr>
                        <a:t>اقدام1</a:t>
                      </a:r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1036"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itchFamily="2" charset="-78"/>
                        </a:rPr>
                        <a:t>اقدام2</a:t>
                      </a:r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1036"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itchFamily="2" charset="-78"/>
                        </a:rPr>
                        <a:t>اقدام3</a:t>
                      </a:r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1036"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itchFamily="2" charset="-78"/>
                        </a:rPr>
                        <a:t>اقدام4</a:t>
                      </a:r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1036"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itchFamily="2" charset="-78"/>
                        </a:rPr>
                        <a:t>اقدام5</a:t>
                      </a:r>
                      <a:endParaRPr lang="en-US" sz="2400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591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09999" y="379156"/>
            <a:ext cx="8001000" cy="838200"/>
          </a:xfrm>
        </p:spPr>
        <p:txBody>
          <a:bodyPr>
            <a:normAutofit/>
          </a:bodyPr>
          <a:lstStyle/>
          <a:p>
            <a:r>
              <a:rPr lang="fa-IR" sz="4400" dirty="0" smtClean="0">
                <a:cs typeface="B Nazanin" panose="00000400000000000000" pitchFamily="2" charset="-78"/>
              </a:rPr>
              <a:t>3- روش شناسی برای  شناسائی فرایندها</a:t>
            </a:r>
            <a:endParaRPr lang="en-US" sz="4400" dirty="0">
              <a:cs typeface="B Nazanin" panose="000004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683049" y="2627672"/>
            <a:ext cx="19812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bg1"/>
                </a:solidFill>
                <a:cs typeface="B Nazanin" pitchFamily="2" charset="-78"/>
              </a:rPr>
              <a:t>شناسائی فرایندها</a:t>
            </a:r>
            <a:endParaRPr 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683049" y="4151672"/>
            <a:ext cx="19812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b="1" dirty="0">
              <a:cs typeface="B Nazanin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883449" y="2627672"/>
            <a:ext cx="1981200" cy="8382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883449" y="4151672"/>
            <a:ext cx="1981200" cy="8382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8" name="Left-Right Arrow 7"/>
          <p:cNvSpPr/>
          <p:nvPr/>
        </p:nvSpPr>
        <p:spPr>
          <a:xfrm>
            <a:off x="7511849" y="3542072"/>
            <a:ext cx="1600200" cy="533400"/>
          </a:xfrm>
          <a:prstGeom prst="left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6" idx="2"/>
            <a:endCxn id="7" idx="0"/>
          </p:cNvCxnSpPr>
          <p:nvPr/>
        </p:nvCxnSpPr>
        <p:spPr>
          <a:xfrm rot="5400000">
            <a:off x="9531149" y="3808772"/>
            <a:ext cx="685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4" idx="2"/>
            <a:endCxn id="5" idx="0"/>
          </p:cNvCxnSpPr>
          <p:nvPr/>
        </p:nvCxnSpPr>
        <p:spPr>
          <a:xfrm rot="5400000">
            <a:off x="6330749" y="3808772"/>
            <a:ext cx="685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lowchart: Terminator 10"/>
          <p:cNvSpPr/>
          <p:nvPr/>
        </p:nvSpPr>
        <p:spPr>
          <a:xfrm>
            <a:off x="5302049" y="5370872"/>
            <a:ext cx="5867400" cy="609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>
              <a:cs typeface="B Nazanin" pitchFamily="2" charset="-78"/>
            </a:endParaRPr>
          </a:p>
        </p:txBody>
      </p:sp>
      <p:sp>
        <p:nvSpPr>
          <p:cNvPr id="12" name="Flowchart: Terminator 11"/>
          <p:cNvSpPr/>
          <p:nvPr/>
        </p:nvSpPr>
        <p:spPr>
          <a:xfrm>
            <a:off x="5378249" y="1789472"/>
            <a:ext cx="5943600" cy="609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b="1" dirty="0">
              <a:cs typeface="B Nazanin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321849" y="2475272"/>
            <a:ext cx="609600" cy="3200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 rtl="1"/>
            <a:endParaRPr lang="en-US" b="1" dirty="0">
              <a:cs typeface="B Nazanin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16249" y="2399072"/>
            <a:ext cx="609600" cy="3200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endParaRPr lang="en-US" b="1" dirty="0">
              <a:cs typeface="B Nazanin" pitchFamily="2" charset="-78"/>
            </a:endParaRPr>
          </a:p>
        </p:txBody>
      </p:sp>
      <p:cxnSp>
        <p:nvCxnSpPr>
          <p:cNvPr id="15" name="Curved Connector 14"/>
          <p:cNvCxnSpPr>
            <a:stCxn id="7" idx="2"/>
          </p:cNvCxnSpPr>
          <p:nvPr/>
        </p:nvCxnSpPr>
        <p:spPr>
          <a:xfrm rot="5400000">
            <a:off x="9493049" y="4989872"/>
            <a:ext cx="381000" cy="3810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urved Connector 15"/>
          <p:cNvCxnSpPr>
            <a:stCxn id="5" idx="2"/>
          </p:cNvCxnSpPr>
          <p:nvPr/>
        </p:nvCxnSpPr>
        <p:spPr>
          <a:xfrm rot="16200000" flipH="1">
            <a:off x="6635549" y="5027972"/>
            <a:ext cx="381000" cy="3048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hape 16"/>
          <p:cNvCxnSpPr>
            <a:stCxn id="6" idx="3"/>
          </p:cNvCxnSpPr>
          <p:nvPr/>
        </p:nvCxnSpPr>
        <p:spPr>
          <a:xfrm flipH="1">
            <a:off x="10407449" y="3046772"/>
            <a:ext cx="457200" cy="2324100"/>
          </a:xfrm>
          <a:prstGeom prst="curvedConnector4">
            <a:avLst>
              <a:gd name="adj1" fmla="val -50000"/>
              <a:gd name="adj2" fmla="val 9120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hape 17"/>
          <p:cNvCxnSpPr>
            <a:stCxn id="4" idx="1"/>
          </p:cNvCxnSpPr>
          <p:nvPr/>
        </p:nvCxnSpPr>
        <p:spPr>
          <a:xfrm rot="10800000" flipH="1" flipV="1">
            <a:off x="5683049" y="3046772"/>
            <a:ext cx="304800" cy="2324100"/>
          </a:xfrm>
          <a:prstGeom prst="curvedConnector4">
            <a:avLst>
              <a:gd name="adj1" fmla="val -75000"/>
              <a:gd name="adj2" fmla="val 8882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753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411162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 smtClean="0"/>
              <a:t>نام گذاری فرایندها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0313335"/>
              </p:ext>
            </p:extLst>
          </p:nvPr>
        </p:nvGraphicFramePr>
        <p:xfrm>
          <a:off x="2895599" y="762000"/>
          <a:ext cx="7870723" cy="41892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64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4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133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itchFamily="2" charset="-78"/>
                        </a:rPr>
                        <a:t>برگزاری دوره آموزشی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2108"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dirty="0" smtClean="0">
                          <a:cs typeface="B Nazanin" pitchFamily="2" charset="-78"/>
                        </a:rPr>
                        <a:t> نام فرایند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itchFamily="2" charset="-78"/>
                        </a:rPr>
                        <a:t>آنچه</a:t>
                      </a:r>
                      <a:r>
                        <a:rPr lang="fa-IR" baseline="0" dirty="0" smtClean="0">
                          <a:cs typeface="B Nazanin" pitchFamily="2" charset="-78"/>
                        </a:rPr>
                        <a:t> که اتفاق می افتد(از منظر منابع انسانی،مشتری،محیط زیست)</a:t>
                      </a:r>
                      <a:endParaRPr lang="en-US" baseline="0" dirty="0" smtClean="0">
                        <a:cs typeface="B Nazanin" pitchFamily="2" charset="-78"/>
                      </a:endParaRPr>
                    </a:p>
                    <a:p>
                      <a:pPr algn="r" rtl="1"/>
                      <a:r>
                        <a:rPr lang="en-US" baseline="0" dirty="0" smtClean="0">
                          <a:cs typeface="B Nazanin" pitchFamily="2" charset="-78"/>
                        </a:rPr>
                        <a:t>Trigger   Events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238"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دریافت اطلاعات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6133"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ثبت نام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6133"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محتوا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6133"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مدرس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6133"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آزمون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6133"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گواهی نامه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6133">
                <a:tc>
                  <a:txBody>
                    <a:bodyPr/>
                    <a:lstStyle/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......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733800" y="4951274"/>
            <a:ext cx="5486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cs typeface="B Nazanin" pitchFamily="2" charset="-78"/>
              </a:rPr>
              <a:t>توضیح: این اتفاق از جنبه مشتری، منابع انسانی و یا محیط زیست</a:t>
            </a:r>
            <a:endParaRPr lang="en-US" dirty="0">
              <a:cs typeface="B Nazanin" pitchFamily="2" charset="-78"/>
            </a:endParaRPr>
          </a:p>
          <a:p>
            <a:pPr algn="r" rtl="1"/>
            <a:r>
              <a:rPr lang="fa-IR" dirty="0">
                <a:cs typeface="B Nazanin" pitchFamily="2" charset="-78"/>
              </a:rPr>
              <a:t>بسیاری از اوقات نام واحد همان نام فرایند است.</a:t>
            </a:r>
          </a:p>
          <a:p>
            <a:pPr algn="r" rtl="1"/>
            <a:r>
              <a:rPr lang="fa-IR" dirty="0">
                <a:cs typeface="B Nazanin" pitchFamily="2" charset="-78"/>
              </a:rPr>
              <a:t>برای </a:t>
            </a:r>
            <a:r>
              <a:rPr lang="en-US" dirty="0">
                <a:cs typeface="B Nazanin" pitchFamily="2" charset="-78"/>
              </a:rPr>
              <a:t>trigger events</a:t>
            </a:r>
            <a:r>
              <a:rPr lang="fa-IR" dirty="0">
                <a:cs typeface="B Nazanin" pitchFamily="2" charset="-78"/>
              </a:rPr>
              <a:t> بهتر است این سوالات را از خودتان بپرسید:</a:t>
            </a:r>
          </a:p>
          <a:p>
            <a:pPr algn="r" rtl="1"/>
            <a:r>
              <a:rPr lang="fa-IR" dirty="0">
                <a:cs typeface="B Nazanin" pitchFamily="2" charset="-78"/>
              </a:rPr>
              <a:t>1- عملیات با چی شروع می گردد؟</a:t>
            </a:r>
          </a:p>
          <a:p>
            <a:pPr algn="r" rtl="1"/>
            <a:r>
              <a:rPr lang="fa-IR" dirty="0">
                <a:cs typeface="B Nazanin" pitchFamily="2" charset="-78"/>
              </a:rPr>
              <a:t>2- برای بهتر شدن اقدامات از نظر مشتری باید چه کرد؟</a:t>
            </a:r>
          </a:p>
          <a:p>
            <a:pPr algn="r" rtl="1"/>
            <a:r>
              <a:rPr lang="fa-IR" dirty="0">
                <a:cs typeface="B Nazanin" pitchFamily="2" charset="-78"/>
              </a:rPr>
              <a:t>3- تصویری از فرایند بسازید؟</a:t>
            </a:r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490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665480"/>
          </a:xfrm>
        </p:spPr>
        <p:txBody>
          <a:bodyPr>
            <a:normAutofit fontScale="90000"/>
          </a:bodyPr>
          <a:lstStyle/>
          <a:p>
            <a:pPr algn="r"/>
            <a:r>
              <a:rPr lang="fa-IR" u="sng" dirty="0" smtClean="0"/>
              <a:t>شناسائی فرایند بر اساس زمان فعالیت</a:t>
            </a:r>
            <a:endParaRPr lang="en-US" u="sn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5114930"/>
              </p:ext>
            </p:extLst>
          </p:nvPr>
        </p:nvGraphicFramePr>
        <p:xfrm>
          <a:off x="1981200" y="1600198"/>
          <a:ext cx="8229600" cy="1166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5918">
                <a:tc gridSpan="6"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دوره عالی  خارج از کشور</a:t>
                      </a:r>
                      <a:endParaRPr lang="en-US" sz="24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9152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........</a:t>
                      </a:r>
                      <a:endParaRPr lang="en-US" sz="18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طراحی محتوا</a:t>
                      </a:r>
                      <a:endParaRPr lang="en-US" sz="18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اقدامات خارج از کشور</a:t>
                      </a:r>
                      <a:endParaRPr lang="en-US" sz="18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اطلاع رسانی</a:t>
                      </a:r>
                      <a:endParaRPr lang="en-US" sz="18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تعیین مدیر پروژه</a:t>
                      </a:r>
                      <a:endParaRPr lang="en-US" sz="18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طراحی</a:t>
                      </a:r>
                      <a:endParaRPr lang="en-US" sz="180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61620" y="3623188"/>
            <a:ext cx="6705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u="sng" dirty="0">
                <a:cs typeface="B Nazanin" pitchFamily="2" charset="-78"/>
              </a:rPr>
              <a:t>جریان فرایند را نشان می دهد</a:t>
            </a:r>
          </a:p>
          <a:p>
            <a:pPr algn="r" rtl="1"/>
            <a:endParaRPr lang="fa-IR" b="1" u="sng" dirty="0">
              <a:cs typeface="B Nazanin" pitchFamily="2" charset="-78"/>
            </a:endParaRPr>
          </a:p>
          <a:p>
            <a:pPr algn="r" rtl="1"/>
            <a:endParaRPr lang="fa-IR" b="1" u="sng" dirty="0">
              <a:cs typeface="B Nazanin" pitchFamily="2" charset="-78"/>
            </a:endParaRPr>
          </a:p>
          <a:p>
            <a:pPr algn="r" rtl="1"/>
            <a:r>
              <a:rPr lang="fa-IR" b="1" u="sng" dirty="0">
                <a:cs typeface="B Nazanin" pitchFamily="2" charset="-78"/>
              </a:rPr>
              <a:t>حمایت کنندگان فرایند</a:t>
            </a:r>
          </a:p>
          <a:p>
            <a:pPr algn="r" rtl="1"/>
            <a:endParaRPr lang="fa-IR" dirty="0">
              <a:cs typeface="B Nazanin" pitchFamily="2" charset="-78"/>
            </a:endParaRPr>
          </a:p>
          <a:p>
            <a:pPr marL="342900" indent="-342900" algn="r" rtl="1">
              <a:buAutoNum type="arabicPeriod"/>
            </a:pPr>
            <a:r>
              <a:rPr lang="fa-IR" dirty="0">
                <a:cs typeface="B Nazanin" pitchFamily="2" charset="-78"/>
              </a:rPr>
              <a:t>تیم کارشناسی	</a:t>
            </a:r>
          </a:p>
          <a:p>
            <a:pPr marL="342900" indent="-342900" algn="r" rtl="1">
              <a:buAutoNum type="arabicPeriod"/>
            </a:pPr>
            <a:r>
              <a:rPr lang="fa-IR" dirty="0">
                <a:cs typeface="B Nazanin" pitchFamily="2" charset="-78"/>
              </a:rPr>
              <a:t>.......................................</a:t>
            </a:r>
          </a:p>
          <a:p>
            <a:pPr marL="342900" indent="-342900" algn="r" rtl="1">
              <a:buAutoNum type="arabicPeriod"/>
            </a:pPr>
            <a:r>
              <a:rPr lang="fa-IR" dirty="0">
                <a:cs typeface="B Nazanin" pitchFamily="2" charset="-78"/>
              </a:rPr>
              <a:t>.......................................</a:t>
            </a:r>
          </a:p>
          <a:p>
            <a:pPr marL="342900" indent="-342900" algn="r" rtl="1">
              <a:buAutoNum type="arabicPeriod"/>
            </a:pPr>
            <a:r>
              <a:rPr lang="fa-IR" dirty="0">
                <a:cs typeface="B Nazanin" pitchFamily="2" charset="-78"/>
              </a:rPr>
              <a:t>............................................</a:t>
            </a:r>
          </a:p>
          <a:p>
            <a:pPr marL="342900" indent="-342900" algn="r" rtl="1">
              <a:buAutoNum type="arabicPeriod"/>
            </a:pPr>
            <a:r>
              <a:rPr lang="fa-IR" dirty="0">
                <a:cs typeface="B Nazanin" pitchFamily="2" charset="-78"/>
              </a:rPr>
              <a:t>..............................................</a:t>
            </a:r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613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282" y="781892"/>
            <a:ext cx="1647825" cy="27813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7398" y="891429"/>
            <a:ext cx="1781175" cy="25622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4011" y="4283628"/>
            <a:ext cx="2621507" cy="17436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12634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730045"/>
          </a:xfrm>
        </p:spPr>
        <p:txBody>
          <a:bodyPr/>
          <a:lstStyle/>
          <a:p>
            <a:pPr algn="r"/>
            <a:r>
              <a:rPr lang="fa-IR" u="sng" dirty="0" smtClean="0"/>
              <a:t>حمایت از فرایند</a:t>
            </a:r>
            <a:endParaRPr lang="en-US" u="sn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8358741"/>
              </p:ext>
            </p:extLst>
          </p:nvPr>
        </p:nvGraphicFramePr>
        <p:xfrm>
          <a:off x="1981200" y="1600200"/>
          <a:ext cx="8229600" cy="42022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91621">
                <a:tc gridSpan="6">
                  <a:txBody>
                    <a:bodyPr/>
                    <a:lstStyle/>
                    <a:p>
                      <a:pPr algn="ctr" rtl="1"/>
                      <a:r>
                        <a:rPr lang="fa-IR" sz="2000" b="1" dirty="0" smtClean="0">
                          <a:cs typeface="B Nazanin" pitchFamily="2" charset="-78"/>
                        </a:rPr>
                        <a:t>دوره  آموزشی خارج از کشور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1621">
                <a:tc gridSpan="6">
                  <a:txBody>
                    <a:bodyPr/>
                    <a:lstStyle/>
                    <a:p>
                      <a:pPr algn="r" rtl="1"/>
                      <a:r>
                        <a:rPr lang="fa-IR" sz="2000" b="1" dirty="0" smtClean="0">
                          <a:cs typeface="B Nazanin" pitchFamily="2" charset="-78"/>
                        </a:rPr>
                        <a:t>فرایند 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1621"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Nazanin" pitchFamily="2" charset="-78"/>
                        </a:rPr>
                        <a:t>........</a:t>
                      </a:r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Nazanin" pitchFamily="2" charset="-78"/>
                        </a:rPr>
                        <a:t>طراحی محتوا</a:t>
                      </a:r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Nazanin" pitchFamily="2" charset="-78"/>
                        </a:rPr>
                        <a:t>اقدامات خارج از کشور</a:t>
                      </a:r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Nazanin" pitchFamily="2" charset="-78"/>
                        </a:rPr>
                        <a:t>اطلاع رسانی</a:t>
                      </a:r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Nazanin" pitchFamily="2" charset="-78"/>
                        </a:rPr>
                        <a:t>تعیین مدیر پروژه</a:t>
                      </a:r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Nazanin" pitchFamily="2" charset="-78"/>
                        </a:rPr>
                        <a:t>طراحی</a:t>
                      </a:r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1621">
                <a:tc gridSpan="6">
                  <a:txBody>
                    <a:bodyPr/>
                    <a:lstStyle/>
                    <a:p>
                      <a:pPr algn="r" rtl="1"/>
                      <a:r>
                        <a:rPr lang="fa-IR" sz="1600" b="1" dirty="0" smtClean="0">
                          <a:cs typeface="B Nazanin" pitchFamily="2" charset="-78"/>
                        </a:rPr>
                        <a:t>فرایندهای حمایتی </a:t>
                      </a:r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6922">
                <a:tc>
                  <a:txBody>
                    <a:bodyPr/>
                    <a:lstStyle/>
                    <a:p>
                      <a:pPr algn="ctr" rtl="1"/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Nazanin" pitchFamily="2" charset="-78"/>
                        </a:rPr>
                        <a:t>کارشناسان</a:t>
                      </a:r>
                    </a:p>
                    <a:p>
                      <a:pPr algn="ctr" rtl="1"/>
                      <a:r>
                        <a:rPr lang="fa-IR" sz="1600" b="1" dirty="0" smtClean="0">
                          <a:cs typeface="B Nazanin" pitchFamily="2" charset="-78"/>
                        </a:rPr>
                        <a:t>تجربیات قبلی</a:t>
                      </a:r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1621">
                <a:tc gridSpan="6">
                  <a:txBody>
                    <a:bodyPr/>
                    <a:lstStyle/>
                    <a:p>
                      <a:pPr algn="r" rtl="1"/>
                      <a:r>
                        <a:rPr lang="fa-IR" sz="1600" b="1" dirty="0" smtClean="0">
                          <a:cs typeface="B Nazanin" pitchFamily="2" charset="-78"/>
                        </a:rPr>
                        <a:t>پشتیبان</a:t>
                      </a:r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sz="14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69773">
                <a:tc>
                  <a:txBody>
                    <a:bodyPr/>
                    <a:lstStyle/>
                    <a:p>
                      <a:pPr algn="ctr" rtl="1"/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b="1" dirty="0" smtClean="0">
                          <a:cs typeface="B Nazanin" pitchFamily="2" charset="-78"/>
                        </a:rPr>
                        <a:t>آموزش و به روز آوری اطلاعات</a:t>
                      </a:r>
                    </a:p>
                    <a:p>
                      <a:pPr algn="ctr" rtl="1"/>
                      <a:endParaRPr lang="en-US" sz="1600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018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946355"/>
          </a:xfrm>
        </p:spPr>
        <p:txBody>
          <a:bodyPr/>
          <a:lstStyle/>
          <a:p>
            <a:pPr algn="r"/>
            <a:r>
              <a:rPr lang="fa-IR" b="1" u="sng" dirty="0" smtClean="0"/>
              <a:t>نکات کلیدی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632155"/>
            <a:ext cx="10018713" cy="4159045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شناسائی فرایند ها شامل موارد زیر است:</a:t>
            </a:r>
          </a:p>
          <a:p>
            <a:pPr algn="r" rtl="1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algn="r" rtl="1">
              <a:buNone/>
            </a:pPr>
            <a:r>
              <a:rPr lang="fa-IR" dirty="0">
                <a:cs typeface="B Nazanin" panose="00000400000000000000" pitchFamily="2" charset="-78"/>
              </a:rPr>
              <a:t>1- شناسائی آنجه که اتفاق می افتد</a:t>
            </a:r>
            <a:r>
              <a:rPr lang="en-US" dirty="0">
                <a:cs typeface="B Nazanin" panose="00000400000000000000" pitchFamily="2" charset="-78"/>
              </a:rPr>
              <a:t> Trigger </a:t>
            </a:r>
            <a:endParaRPr lang="fa-IR" dirty="0">
              <a:cs typeface="B Nazanin" panose="00000400000000000000" pitchFamily="2" charset="-78"/>
            </a:endParaRPr>
          </a:p>
          <a:p>
            <a:pPr algn="r" rtl="1">
              <a:buNone/>
            </a:pPr>
            <a:r>
              <a:rPr lang="fa-IR" dirty="0">
                <a:cs typeface="B Nazanin" panose="00000400000000000000" pitchFamily="2" charset="-78"/>
              </a:rPr>
              <a:t>2- نام گذاری آنچه که اتفاق می افتد</a:t>
            </a:r>
          </a:p>
          <a:p>
            <a:pPr algn="r" rtl="1">
              <a:buNone/>
            </a:pPr>
            <a:r>
              <a:rPr lang="fa-IR" dirty="0">
                <a:cs typeface="B Nazanin" panose="00000400000000000000" pitchFamily="2" charset="-78"/>
              </a:rPr>
              <a:t>3- نام گذاری فرایندهای سازمان</a:t>
            </a:r>
          </a:p>
          <a:p>
            <a:pPr algn="r" rtl="1">
              <a:buNone/>
            </a:pPr>
            <a:r>
              <a:rPr lang="fa-IR" dirty="0">
                <a:cs typeface="B Nazanin" panose="00000400000000000000" pitchFamily="2" charset="-78"/>
              </a:rPr>
              <a:t>4- تعیین زمان بندی </a:t>
            </a:r>
          </a:p>
          <a:p>
            <a:pPr algn="r" rtl="1">
              <a:buNone/>
            </a:pPr>
            <a:r>
              <a:rPr lang="fa-IR" dirty="0">
                <a:cs typeface="B Nazanin" panose="00000400000000000000" pitchFamily="2" charset="-78"/>
              </a:rPr>
              <a:t>5- شناسائی فاصله</a:t>
            </a:r>
          </a:p>
          <a:p>
            <a:pPr algn="r" rtl="1">
              <a:buNone/>
            </a:pPr>
            <a:r>
              <a:rPr lang="fa-IR" dirty="0">
                <a:cs typeface="B Nazanin" panose="00000400000000000000" pitchFamily="2" charset="-78"/>
              </a:rPr>
              <a:t>6- شناسائی فرایندهای پشتیبان</a:t>
            </a:r>
          </a:p>
          <a:p>
            <a:pPr algn="r" rtl="1">
              <a:buNone/>
            </a:pP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8680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40394" y="342900"/>
            <a:ext cx="7772400" cy="990600"/>
          </a:xfrm>
        </p:spPr>
        <p:txBody>
          <a:bodyPr>
            <a:normAutofit/>
          </a:bodyPr>
          <a:lstStyle/>
          <a:p>
            <a:pPr rtl="1"/>
            <a:r>
              <a:rPr lang="fa-IR" sz="4400" u="sng" dirty="0" smtClean="0">
                <a:cs typeface="B Nazanin" panose="00000400000000000000" pitchFamily="2" charset="-78"/>
              </a:rPr>
              <a:t>4-گردآوری داده</a:t>
            </a:r>
            <a:endParaRPr lang="en-US" sz="4400" u="sng" dirty="0">
              <a:cs typeface="B Nazanin" panose="00000400000000000000" pitchFamily="2" charset="-78"/>
            </a:endParaRPr>
          </a:p>
        </p:txBody>
      </p:sp>
      <p:grpSp>
        <p:nvGrpSpPr>
          <p:cNvPr id="4" name="Group 52"/>
          <p:cNvGrpSpPr/>
          <p:nvPr/>
        </p:nvGrpSpPr>
        <p:grpSpPr>
          <a:xfrm>
            <a:off x="4382734" y="1524000"/>
            <a:ext cx="7315200" cy="4191000"/>
            <a:chOff x="685800" y="1524000"/>
            <a:chExt cx="7315200" cy="4191000"/>
          </a:xfrm>
        </p:grpSpPr>
        <p:sp>
          <p:nvSpPr>
            <p:cNvPr id="5" name="Rounded Rectangle 4"/>
            <p:cNvSpPr/>
            <p:nvPr/>
          </p:nvSpPr>
          <p:spPr>
            <a:xfrm>
              <a:off x="1752600" y="2362200"/>
              <a:ext cx="1981200" cy="838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b="1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1752600" y="3886200"/>
              <a:ext cx="1981200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rtl="1"/>
              <a:r>
                <a:rPr lang="fa-IR" b="1" dirty="0">
                  <a:cs typeface="B Nazanin" pitchFamily="2" charset="-78"/>
                </a:rPr>
                <a:t>گردآوری اطلاعات</a:t>
              </a:r>
              <a:endParaRPr lang="en-US" b="1" dirty="0">
                <a:cs typeface="B Nazanin" pitchFamily="2" charset="-78"/>
              </a:endParaRP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4953000" y="2362200"/>
              <a:ext cx="1981200" cy="8382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b="1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4953000" y="3886200"/>
              <a:ext cx="1981200" cy="8382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b="1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9" name="Left-Right Arrow 8"/>
            <p:cNvSpPr/>
            <p:nvPr/>
          </p:nvSpPr>
          <p:spPr>
            <a:xfrm>
              <a:off x="3581400" y="3276600"/>
              <a:ext cx="1600200" cy="533400"/>
            </a:xfrm>
            <a:prstGeom prst="left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Arrow Connector 9"/>
            <p:cNvCxnSpPr>
              <a:stCxn id="7" idx="2"/>
              <a:endCxn id="8" idx="0"/>
            </p:cNvCxnSpPr>
            <p:nvPr/>
          </p:nvCxnSpPr>
          <p:spPr>
            <a:xfrm rot="5400000">
              <a:off x="5600700" y="3543300"/>
              <a:ext cx="6858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>
              <a:stCxn id="5" idx="2"/>
              <a:endCxn id="6" idx="0"/>
            </p:cNvCxnSpPr>
            <p:nvPr/>
          </p:nvCxnSpPr>
          <p:spPr>
            <a:xfrm rot="5400000">
              <a:off x="2400300" y="3543300"/>
              <a:ext cx="6858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Flowchart: Terminator 11"/>
            <p:cNvSpPr/>
            <p:nvPr/>
          </p:nvSpPr>
          <p:spPr>
            <a:xfrm>
              <a:off x="1371600" y="5105400"/>
              <a:ext cx="5867400" cy="609600"/>
            </a:xfrm>
            <a:prstGeom prst="flowChartTerminator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b="1" dirty="0">
                <a:cs typeface="B Nazanin" pitchFamily="2" charset="-78"/>
              </a:endParaRPr>
            </a:p>
          </p:txBody>
        </p:sp>
        <p:sp>
          <p:nvSpPr>
            <p:cNvPr id="13" name="Flowchart: Terminator 12"/>
            <p:cNvSpPr/>
            <p:nvPr/>
          </p:nvSpPr>
          <p:spPr>
            <a:xfrm>
              <a:off x="1447800" y="1524000"/>
              <a:ext cx="5943600" cy="609600"/>
            </a:xfrm>
            <a:prstGeom prst="flowChartTerminator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b="1" dirty="0">
                <a:cs typeface="B Nazanin" pitchFamily="2" charset="-78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391400" y="2209800"/>
              <a:ext cx="609600" cy="32004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en-US" b="1" dirty="0">
                <a:cs typeface="B Nazanin" pitchFamily="2" charset="-78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85800" y="2133600"/>
              <a:ext cx="609600" cy="32004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vert" rtlCol="0" anchor="ctr"/>
            <a:lstStyle/>
            <a:p>
              <a:pPr algn="ctr"/>
              <a:endParaRPr lang="en-US" b="1" dirty="0">
                <a:cs typeface="B Nazanin" pitchFamily="2" charset="-78"/>
              </a:endParaRPr>
            </a:p>
          </p:txBody>
        </p:sp>
        <p:cxnSp>
          <p:nvCxnSpPr>
            <p:cNvPr id="16" name="Curved Connector 15"/>
            <p:cNvCxnSpPr>
              <a:stCxn id="8" idx="2"/>
            </p:cNvCxnSpPr>
            <p:nvPr/>
          </p:nvCxnSpPr>
          <p:spPr>
            <a:xfrm rot="5400000">
              <a:off x="5562600" y="4724400"/>
              <a:ext cx="381000" cy="381000"/>
            </a:xfrm>
            <a:prstGeom prst="curved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urved Connector 16"/>
            <p:cNvCxnSpPr>
              <a:stCxn id="6" idx="2"/>
            </p:cNvCxnSpPr>
            <p:nvPr/>
          </p:nvCxnSpPr>
          <p:spPr>
            <a:xfrm rot="16200000" flipH="1">
              <a:off x="2705100" y="4762500"/>
              <a:ext cx="381000" cy="304800"/>
            </a:xfrm>
            <a:prstGeom prst="curved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hape 17"/>
            <p:cNvCxnSpPr>
              <a:stCxn id="7" idx="3"/>
            </p:cNvCxnSpPr>
            <p:nvPr/>
          </p:nvCxnSpPr>
          <p:spPr>
            <a:xfrm flipH="1">
              <a:off x="6477000" y="2781300"/>
              <a:ext cx="457200" cy="2324100"/>
            </a:xfrm>
            <a:prstGeom prst="curvedConnector4">
              <a:avLst>
                <a:gd name="adj1" fmla="val -50000"/>
                <a:gd name="adj2" fmla="val 91206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hape 18"/>
            <p:cNvCxnSpPr>
              <a:stCxn id="5" idx="1"/>
            </p:cNvCxnSpPr>
            <p:nvPr/>
          </p:nvCxnSpPr>
          <p:spPr>
            <a:xfrm rot="10800000" flipH="1" flipV="1">
              <a:off x="1752600" y="2781300"/>
              <a:ext cx="304800" cy="2324100"/>
            </a:xfrm>
            <a:prstGeom prst="curvedConnector4">
              <a:avLst>
                <a:gd name="adj1" fmla="val -75000"/>
                <a:gd name="adj2" fmla="val 88822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2966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857865"/>
          </a:xfrm>
        </p:spPr>
        <p:txBody>
          <a:bodyPr/>
          <a:lstStyle/>
          <a:p>
            <a:pPr algn="r"/>
            <a:r>
              <a:rPr lang="fa-IR" u="sng" dirty="0" smtClean="0"/>
              <a:t>توضیح هر فرایند</a:t>
            </a:r>
            <a:endParaRPr lang="en-US" u="sn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4942811"/>
              </p:ext>
            </p:extLst>
          </p:nvPr>
        </p:nvGraphicFramePr>
        <p:xfrm>
          <a:off x="4336026" y="1673942"/>
          <a:ext cx="5877724" cy="4097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48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48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47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811">
                <a:tc gridSpan="3">
                  <a:txBody>
                    <a:bodyPr/>
                    <a:lstStyle/>
                    <a:p>
                      <a:pPr algn="r" rtl="1"/>
                      <a:r>
                        <a:rPr lang="fa-IR" b="1" dirty="0" smtClean="0">
                          <a:cs typeface="B Nazanin" pitchFamily="2" charset="-78"/>
                        </a:rPr>
                        <a:t>برگزاری دوره عالی سوئد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6386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 smtClean="0">
                          <a:cs typeface="B Nazanin" pitchFamily="2" charset="-78"/>
                        </a:rPr>
                        <a:t>توضیح</a:t>
                      </a:r>
                      <a:endParaRPr lang="en-US" b="1" dirty="0" smtClean="0">
                        <a:cs typeface="B Nazanin" pitchFamily="2" charset="-78"/>
                      </a:endParaRPr>
                    </a:p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baseline="0" dirty="0" smtClean="0">
                          <a:cs typeface="B Nazanin" pitchFamily="2" charset="-78"/>
                        </a:rPr>
                        <a:t> نام فرایند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 smtClean="0">
                          <a:cs typeface="B Nazanin" pitchFamily="2" charset="-78"/>
                        </a:rPr>
                        <a:t>آنچه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که اتفاق می افتد</a:t>
                      </a:r>
                      <a:endParaRPr lang="en-US" b="1" baseline="0" dirty="0" smtClean="0">
                        <a:cs typeface="B Nazanin" pitchFamily="2" charset="-78"/>
                      </a:endParaRPr>
                    </a:p>
                    <a:p>
                      <a:pPr algn="r" rtl="1"/>
                      <a:r>
                        <a:rPr lang="en-US" b="1" baseline="0" dirty="0" smtClean="0">
                          <a:cs typeface="B Nazanin" pitchFamily="2" charset="-78"/>
                        </a:rPr>
                        <a:t>Trigger   Events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2341"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 smtClean="0">
                          <a:cs typeface="B Nazanin" pitchFamily="2" charset="-78"/>
                        </a:rPr>
                        <a:t> طراحی</a:t>
                      </a:r>
                      <a:r>
                        <a:rPr lang="fa-IR" b="1" baseline="0" dirty="0" smtClean="0">
                          <a:cs typeface="B Nazanin" pitchFamily="2" charset="-78"/>
                        </a:rPr>
                        <a:t> دوره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9811"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 smtClean="0">
                          <a:cs typeface="B Nazanin" pitchFamily="2" charset="-78"/>
                        </a:rPr>
                        <a:t>تولید بروشور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9811"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 smtClean="0">
                          <a:cs typeface="B Nazanin" pitchFamily="2" charset="-78"/>
                        </a:rPr>
                        <a:t>بازاریابی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9811"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 smtClean="0">
                          <a:cs typeface="B Nazanin" pitchFamily="2" charset="-78"/>
                        </a:rPr>
                        <a:t>مسئول پروژه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9811"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 smtClean="0">
                          <a:cs typeface="B Nazanin" pitchFamily="2" charset="-78"/>
                        </a:rPr>
                        <a:t>ثبت نام 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9811"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 smtClean="0">
                          <a:cs typeface="B Nazanin" pitchFamily="2" charset="-78"/>
                        </a:rPr>
                        <a:t>...............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81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893286"/>
          </a:xfrm>
        </p:spPr>
        <p:txBody>
          <a:bodyPr/>
          <a:lstStyle/>
          <a:p>
            <a:pPr algn="r"/>
            <a:r>
              <a:rPr lang="fa-IR" u="sng" dirty="0" smtClean="0"/>
              <a:t>شناسائی مالک فرایند</a:t>
            </a:r>
            <a:endParaRPr lang="en-US" u="sn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8437047"/>
              </p:ext>
            </p:extLst>
          </p:nvPr>
        </p:nvGraphicFramePr>
        <p:xfrm>
          <a:off x="2971802" y="2128468"/>
          <a:ext cx="8229600" cy="97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 gridSpan="6">
                  <a:txBody>
                    <a:bodyPr/>
                    <a:lstStyle/>
                    <a:p>
                      <a:pPr algn="ctr" rtl="1"/>
                      <a:r>
                        <a:rPr lang="fa-IR" sz="2000" dirty="0" smtClean="0">
                          <a:cs typeface="B Nazanin" pitchFamily="2" charset="-78"/>
                        </a:rPr>
                        <a:t>دوره عالی   آموزشی</a:t>
                      </a:r>
                      <a:endParaRPr lang="en-US" sz="2000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Nazanin" pitchFamily="2" charset="-78"/>
                        </a:rPr>
                        <a:t>........</a:t>
                      </a:r>
                      <a:endParaRPr lang="en-US" sz="16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Nazanin" pitchFamily="2" charset="-78"/>
                        </a:rPr>
                        <a:t>طراحی محتوا</a:t>
                      </a:r>
                      <a:endParaRPr lang="en-US" sz="16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Nazanin" pitchFamily="2" charset="-78"/>
                        </a:rPr>
                        <a:t>اقدامات خارج از کشور</a:t>
                      </a:r>
                      <a:endParaRPr lang="en-US" sz="16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Nazanin" pitchFamily="2" charset="-78"/>
                        </a:rPr>
                        <a:t>اطلاع رسانی</a:t>
                      </a:r>
                      <a:endParaRPr lang="en-US" sz="16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Nazanin" pitchFamily="2" charset="-78"/>
                        </a:rPr>
                        <a:t>تعیین مدیر پروژه</a:t>
                      </a:r>
                      <a:endParaRPr lang="en-US" sz="16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Nazanin" pitchFamily="2" charset="-78"/>
                        </a:rPr>
                        <a:t>طراحی</a:t>
                      </a:r>
                      <a:endParaRPr lang="en-US" sz="1600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982202" y="3256938"/>
            <a:ext cx="1066800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000" dirty="0">
                <a:cs typeface="B Nazanin" pitchFamily="2" charset="-78"/>
              </a:rPr>
              <a:t>مدیر طراحی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34402" y="3256938"/>
            <a:ext cx="121920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000" dirty="0">
                <a:cs typeface="B Nazanin" pitchFamily="2" charset="-78"/>
              </a:rPr>
              <a:t>مسئول پروژه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86602" y="3256938"/>
            <a:ext cx="1219200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000" dirty="0">
                <a:cs typeface="B Nazanin" pitchFamily="2" charset="-78"/>
              </a:rPr>
              <a:t>مدیر بازاریابی</a:t>
            </a:r>
            <a:endParaRPr lang="en-US" sz="2000" dirty="0">
              <a:cs typeface="B Nazanin" pitchFamily="2" charset="-78"/>
            </a:endParaRPr>
          </a:p>
        </p:txBody>
      </p:sp>
      <p:cxnSp>
        <p:nvCxnSpPr>
          <p:cNvPr id="9" name="Straight Arrow Connector 8"/>
          <p:cNvCxnSpPr>
            <a:endCxn id="5" idx="0"/>
          </p:cNvCxnSpPr>
          <p:nvPr/>
        </p:nvCxnSpPr>
        <p:spPr>
          <a:xfrm rot="5400000">
            <a:off x="10363202" y="3104538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endCxn id="6" idx="0"/>
          </p:cNvCxnSpPr>
          <p:nvPr/>
        </p:nvCxnSpPr>
        <p:spPr>
          <a:xfrm rot="5400000">
            <a:off x="8991602" y="3104538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endCxn id="7" idx="0"/>
          </p:cNvCxnSpPr>
          <p:nvPr/>
        </p:nvCxnSpPr>
        <p:spPr>
          <a:xfrm rot="5400000">
            <a:off x="7505702" y="3066438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096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52400"/>
            <a:ext cx="8229600" cy="762000"/>
          </a:xfrm>
        </p:spPr>
        <p:txBody>
          <a:bodyPr/>
          <a:lstStyle/>
          <a:p>
            <a:pPr algn="r"/>
            <a:r>
              <a:rPr lang="fa-IR" u="sng" dirty="0" smtClean="0"/>
              <a:t>گردآوری داده</a:t>
            </a:r>
            <a:endParaRPr lang="en-US" u="sn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879154"/>
              </p:ext>
            </p:extLst>
          </p:nvPr>
        </p:nvGraphicFramePr>
        <p:xfrm>
          <a:off x="3387212" y="1143000"/>
          <a:ext cx="8229600" cy="55473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9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8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 smtClean="0">
                          <a:cs typeface="B Nazanin" pitchFamily="2" charset="-78"/>
                        </a:rPr>
                        <a:t>نام مالک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 smtClean="0">
                          <a:cs typeface="B Nazanin" pitchFamily="2" charset="-78"/>
                        </a:rPr>
                        <a:t>نام فرایند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2000" b="1" dirty="0" smtClean="0">
                          <a:cs typeface="B Nazanin" pitchFamily="2" charset="-78"/>
                        </a:rPr>
                        <a:t>توضیح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r" rtl="1"/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2000" b="1" dirty="0" smtClean="0">
                          <a:cs typeface="B Nazanin" pitchFamily="2" charset="-78"/>
                        </a:rPr>
                        <a:t>آنچه که اتفاق می افتد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r" rtl="1"/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r" rtl="1"/>
                      <a:r>
                        <a:rPr lang="fa-IR" sz="2000" b="1" dirty="0" smtClean="0">
                          <a:cs typeface="B Nazanin" pitchFamily="2" charset="-78"/>
                        </a:rPr>
                        <a:t>ورودی ها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r" rtl="1"/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 smtClean="0">
                          <a:cs typeface="B Nazanin" pitchFamily="2" charset="-78"/>
                        </a:rPr>
                        <a:t>مالک واحد فرایندها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 smtClean="0">
                          <a:cs typeface="B Nazanin" pitchFamily="2" charset="-78"/>
                        </a:rPr>
                        <a:t>واحد فرایند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 smtClean="0">
                          <a:cs typeface="B Nazanin" pitchFamily="2" charset="-78"/>
                        </a:rPr>
                        <a:t>ریسک کسب و کار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 smtClean="0">
                          <a:cs typeface="B Nazanin" pitchFamily="2" charset="-78"/>
                        </a:rPr>
                        <a:t>اهداف کسب و کار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smtClean="0">
                          <a:cs typeface="B Nazanin" pitchFamily="2" charset="-78"/>
                        </a:rPr>
                        <a:t>شاخص های موفقیت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000" b="1" dirty="0" smtClean="0">
                          <a:cs typeface="B Nazanin" pitchFamily="2" charset="-78"/>
                        </a:rPr>
                        <a:t>نکات کنترلی</a:t>
                      </a:r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sz="2000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565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9"/>
            <a:ext cx="8574622" cy="1195984"/>
          </a:xfrm>
        </p:spPr>
        <p:txBody>
          <a:bodyPr/>
          <a:lstStyle/>
          <a:p>
            <a:r>
              <a:rPr lang="fa-IR" dirty="0" smtClean="0">
                <a:cs typeface="B Nazanin" panose="00000400000000000000" pitchFamily="2" charset="-78"/>
              </a:rPr>
              <a:t>5- مصاحبه و ایجاد نقشه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76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800100"/>
          </a:xfrm>
        </p:spPr>
        <p:txBody>
          <a:bodyPr/>
          <a:lstStyle/>
          <a:p>
            <a:r>
              <a:rPr lang="en-US" dirty="0" smtClean="0"/>
              <a:t>Process Mapping</a:t>
            </a:r>
            <a:endParaRPr lang="en-US" dirty="0"/>
          </a:p>
        </p:txBody>
      </p:sp>
      <p:grpSp>
        <p:nvGrpSpPr>
          <p:cNvPr id="8" name="Group 52"/>
          <p:cNvGrpSpPr/>
          <p:nvPr/>
        </p:nvGrpSpPr>
        <p:grpSpPr>
          <a:xfrm>
            <a:off x="3615813" y="1887794"/>
            <a:ext cx="7315200" cy="4191000"/>
            <a:chOff x="685800" y="1524000"/>
            <a:chExt cx="7315200" cy="4191000"/>
          </a:xfrm>
        </p:grpSpPr>
        <p:sp>
          <p:nvSpPr>
            <p:cNvPr id="3" name="Rounded Rectangle 2"/>
            <p:cNvSpPr/>
            <p:nvPr/>
          </p:nvSpPr>
          <p:spPr>
            <a:xfrm>
              <a:off x="1752600" y="2362200"/>
              <a:ext cx="1981200" cy="838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b="1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>
              <a:off x="1752600" y="3886200"/>
              <a:ext cx="1981200" cy="8382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rtl="1"/>
              <a:endParaRPr lang="en-US" b="1" dirty="0">
                <a:cs typeface="B Nazanin" pitchFamily="2" charset="-78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4953000" y="2362200"/>
              <a:ext cx="1981200" cy="8382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fa-IR" b="1" dirty="0">
                  <a:solidFill>
                    <a:schemeClr val="tx1"/>
                  </a:solidFill>
                  <a:cs typeface="B Nazanin" pitchFamily="2" charset="-78"/>
                </a:rPr>
                <a:t>مصاحبه و تولید نقشه</a:t>
              </a:r>
              <a:endParaRPr lang="en-US" b="1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4953000" y="3886200"/>
              <a:ext cx="1981200" cy="8382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b="1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" name="Left-Right Arrow 6"/>
            <p:cNvSpPr/>
            <p:nvPr/>
          </p:nvSpPr>
          <p:spPr>
            <a:xfrm>
              <a:off x="3581400" y="3276600"/>
              <a:ext cx="1600200" cy="533400"/>
            </a:xfrm>
            <a:prstGeom prst="left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Arrow Connector 8"/>
            <p:cNvCxnSpPr>
              <a:stCxn id="5" idx="2"/>
              <a:endCxn id="6" idx="0"/>
            </p:cNvCxnSpPr>
            <p:nvPr/>
          </p:nvCxnSpPr>
          <p:spPr>
            <a:xfrm rot="5400000">
              <a:off x="5600700" y="3543300"/>
              <a:ext cx="6858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>
              <a:stCxn id="3" idx="2"/>
              <a:endCxn id="4" idx="0"/>
            </p:cNvCxnSpPr>
            <p:nvPr/>
          </p:nvCxnSpPr>
          <p:spPr>
            <a:xfrm rot="5400000">
              <a:off x="2400300" y="3543300"/>
              <a:ext cx="6858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Flowchart: Terminator 12"/>
            <p:cNvSpPr/>
            <p:nvPr/>
          </p:nvSpPr>
          <p:spPr>
            <a:xfrm>
              <a:off x="1371600" y="5105400"/>
              <a:ext cx="5867400" cy="609600"/>
            </a:xfrm>
            <a:prstGeom prst="flowChartTerminator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b="1" dirty="0">
                <a:cs typeface="B Nazanin" pitchFamily="2" charset="-78"/>
              </a:endParaRPr>
            </a:p>
          </p:txBody>
        </p:sp>
        <p:sp>
          <p:nvSpPr>
            <p:cNvPr id="26" name="Flowchart: Terminator 25"/>
            <p:cNvSpPr/>
            <p:nvPr/>
          </p:nvSpPr>
          <p:spPr>
            <a:xfrm>
              <a:off x="1447800" y="1524000"/>
              <a:ext cx="5943600" cy="609600"/>
            </a:xfrm>
            <a:prstGeom prst="flowChartTerminator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b="1" dirty="0">
                <a:cs typeface="B Nazanin" pitchFamily="2" charset="-78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391400" y="2209800"/>
              <a:ext cx="609600" cy="32004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endParaRPr lang="en-US" b="1" dirty="0">
                <a:cs typeface="B Nazanin" pitchFamily="2" charset="-78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85800" y="2133600"/>
              <a:ext cx="609600" cy="32004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vert" rtlCol="0" anchor="ctr"/>
            <a:lstStyle/>
            <a:p>
              <a:pPr algn="ctr"/>
              <a:endParaRPr lang="en-US" b="1" dirty="0">
                <a:cs typeface="B Nazanin" pitchFamily="2" charset="-78"/>
              </a:endParaRPr>
            </a:p>
          </p:txBody>
        </p:sp>
        <p:cxnSp>
          <p:nvCxnSpPr>
            <p:cNvPr id="38" name="Curved Connector 37"/>
            <p:cNvCxnSpPr>
              <a:stCxn id="6" idx="2"/>
            </p:cNvCxnSpPr>
            <p:nvPr/>
          </p:nvCxnSpPr>
          <p:spPr>
            <a:xfrm rot="5400000">
              <a:off x="5562600" y="4724400"/>
              <a:ext cx="381000" cy="381000"/>
            </a:xfrm>
            <a:prstGeom prst="curved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urved Connector 41"/>
            <p:cNvCxnSpPr>
              <a:stCxn id="4" idx="2"/>
            </p:cNvCxnSpPr>
            <p:nvPr/>
          </p:nvCxnSpPr>
          <p:spPr>
            <a:xfrm rot="16200000" flipH="1">
              <a:off x="2705100" y="4762500"/>
              <a:ext cx="381000" cy="304800"/>
            </a:xfrm>
            <a:prstGeom prst="curved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hape 45"/>
            <p:cNvCxnSpPr>
              <a:stCxn id="5" idx="3"/>
            </p:cNvCxnSpPr>
            <p:nvPr/>
          </p:nvCxnSpPr>
          <p:spPr>
            <a:xfrm flipH="1">
              <a:off x="6477000" y="2781300"/>
              <a:ext cx="457200" cy="2324100"/>
            </a:xfrm>
            <a:prstGeom prst="curvedConnector4">
              <a:avLst>
                <a:gd name="adj1" fmla="val -50000"/>
                <a:gd name="adj2" fmla="val 91206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hape 49"/>
            <p:cNvCxnSpPr>
              <a:stCxn id="3" idx="1"/>
            </p:cNvCxnSpPr>
            <p:nvPr/>
          </p:nvCxnSpPr>
          <p:spPr>
            <a:xfrm rot="10800000" flipH="1" flipV="1">
              <a:off x="1752600" y="2781300"/>
              <a:ext cx="304800" cy="2324100"/>
            </a:xfrm>
            <a:prstGeom prst="curvedConnector4">
              <a:avLst>
                <a:gd name="adj1" fmla="val -75000"/>
                <a:gd name="adj2" fmla="val 88822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7825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نقشه فرایند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733800" y="2362200"/>
            <a:ext cx="16002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فرایند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Flowchart: Decision 4"/>
          <p:cNvSpPr/>
          <p:nvPr/>
        </p:nvSpPr>
        <p:spPr>
          <a:xfrm>
            <a:off x="6019800" y="2362200"/>
            <a:ext cx="1828800" cy="9144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تصمیم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Flowchart: Delay 6"/>
          <p:cNvSpPr/>
          <p:nvPr/>
        </p:nvSpPr>
        <p:spPr>
          <a:xfrm>
            <a:off x="8610600" y="2286000"/>
            <a:ext cx="1143000" cy="106680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تاخیر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5257800" y="4038600"/>
            <a:ext cx="609600" cy="609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000" dirty="0">
                <a:solidFill>
                  <a:schemeClr val="tx1"/>
                </a:solidFill>
                <a:cs typeface="B Nazanin" panose="00000400000000000000" pitchFamily="2" charset="-78"/>
              </a:rPr>
              <a:t>ارتباط</a:t>
            </a:r>
            <a:endParaRPr lang="en-US" sz="10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8382000" y="4038600"/>
            <a:ext cx="1600200" cy="533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اتمام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114006" y="3962400"/>
            <a:ext cx="610394" cy="1219200"/>
            <a:chOff x="1904206" y="3962400"/>
            <a:chExt cx="1143794" cy="2286000"/>
          </a:xfrm>
        </p:grpSpPr>
        <p:cxnSp>
          <p:nvCxnSpPr>
            <p:cNvPr id="11" name="Straight Connector 10"/>
            <p:cNvCxnSpPr/>
            <p:nvPr/>
          </p:nvCxnSpPr>
          <p:spPr>
            <a:xfrm rot="5400000">
              <a:off x="2133203" y="5333603"/>
              <a:ext cx="1828800" cy="79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Flowchart: Delay 14"/>
            <p:cNvSpPr/>
            <p:nvPr/>
          </p:nvSpPr>
          <p:spPr>
            <a:xfrm rot="10800000">
              <a:off x="1904206" y="3962400"/>
              <a:ext cx="1143000" cy="1066800"/>
            </a:xfrm>
            <a:prstGeom prst="flowChartDelay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a-IR" sz="1200" b="1" dirty="0">
                  <a:solidFill>
                    <a:schemeClr val="tx1"/>
                  </a:solidFill>
                  <a:cs typeface="B Nazanin" panose="00000400000000000000" pitchFamily="2" charset="-78"/>
                </a:rPr>
                <a:t>دوباره کاری</a:t>
              </a:r>
              <a:endParaRPr lang="en-US" sz="1200" b="1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18" name="Straight Connector 17"/>
            <p:cNvCxnSpPr>
              <a:stCxn id="15" idx="0"/>
            </p:cNvCxnSpPr>
            <p:nvPr/>
          </p:nvCxnSpPr>
          <p:spPr>
            <a:xfrm rot="5400000">
              <a:off x="1732756" y="5200650"/>
              <a:ext cx="914400" cy="5715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Flowchart: Manual Operation 20"/>
          <p:cNvSpPr/>
          <p:nvPr/>
        </p:nvSpPr>
        <p:spPr>
          <a:xfrm>
            <a:off x="6705600" y="4267200"/>
            <a:ext cx="1066800" cy="685800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200" dirty="0">
                <a:solidFill>
                  <a:schemeClr val="tx1"/>
                </a:solidFill>
                <a:cs typeface="B Nazanin" panose="00000400000000000000" pitchFamily="2" charset="-78"/>
              </a:rPr>
              <a:t>ارتباط به فرایند متفاوت</a:t>
            </a:r>
            <a:endParaRPr lang="en-US" sz="12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780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1254977"/>
          </a:xfrm>
        </p:spPr>
        <p:txBody>
          <a:bodyPr/>
          <a:lstStyle/>
          <a:p>
            <a:r>
              <a:rPr lang="fa-IR" b="1" u="sng" dirty="0" smtClean="0">
                <a:cs typeface="B Nazanin" panose="00000400000000000000" pitchFamily="2" charset="-78"/>
              </a:rPr>
              <a:t>6- ساخت نقشه</a:t>
            </a:r>
            <a:endParaRPr lang="en-US" b="1" u="sng" dirty="0"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47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329" y="519835"/>
            <a:ext cx="2457450" cy="14763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034" y="519835"/>
            <a:ext cx="2476500" cy="16478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665" y="2836931"/>
            <a:ext cx="2209800" cy="15716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404" y="2698818"/>
            <a:ext cx="2476500" cy="18478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2206" y="4014730"/>
            <a:ext cx="1859441" cy="246909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42744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868362"/>
          </a:xfrm>
        </p:spPr>
        <p:txBody>
          <a:bodyPr/>
          <a:lstStyle/>
          <a:p>
            <a:r>
              <a:rPr lang="en-US" dirty="0" smtClean="0"/>
              <a:t>Process Mapping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276600" y="2362200"/>
            <a:ext cx="19812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276600" y="3886200"/>
            <a:ext cx="19812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b="1" dirty="0">
              <a:cs typeface="B Nazanin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477000" y="2362200"/>
            <a:ext cx="1981200" cy="8382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477000" y="3886200"/>
            <a:ext cx="1981200" cy="8382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ساخت نقشه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" name="Left-Right Arrow 6"/>
          <p:cNvSpPr/>
          <p:nvPr/>
        </p:nvSpPr>
        <p:spPr>
          <a:xfrm>
            <a:off x="5105400" y="3276600"/>
            <a:ext cx="1600200" cy="533400"/>
          </a:xfrm>
          <a:prstGeom prst="left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5" idx="2"/>
            <a:endCxn id="6" idx="0"/>
          </p:cNvCxnSpPr>
          <p:nvPr/>
        </p:nvCxnSpPr>
        <p:spPr>
          <a:xfrm rot="5400000">
            <a:off x="7124700" y="3543300"/>
            <a:ext cx="685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3" idx="2"/>
            <a:endCxn id="4" idx="0"/>
          </p:cNvCxnSpPr>
          <p:nvPr/>
        </p:nvCxnSpPr>
        <p:spPr>
          <a:xfrm rot="5400000">
            <a:off x="3924300" y="3543300"/>
            <a:ext cx="685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owchart: Terminator 12"/>
          <p:cNvSpPr/>
          <p:nvPr/>
        </p:nvSpPr>
        <p:spPr>
          <a:xfrm>
            <a:off x="2895600" y="5105400"/>
            <a:ext cx="5867400" cy="609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>
              <a:cs typeface="B Nazanin" pitchFamily="2" charset="-78"/>
            </a:endParaRPr>
          </a:p>
        </p:txBody>
      </p:sp>
      <p:sp>
        <p:nvSpPr>
          <p:cNvPr id="26" name="Flowchart: Terminator 25"/>
          <p:cNvSpPr/>
          <p:nvPr/>
        </p:nvSpPr>
        <p:spPr>
          <a:xfrm>
            <a:off x="2971800" y="1524000"/>
            <a:ext cx="5943600" cy="609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b="1" dirty="0">
              <a:cs typeface="B Nazanin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915400" y="2209800"/>
            <a:ext cx="609600" cy="3200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 rtl="1"/>
            <a:endParaRPr lang="en-US" b="1" dirty="0">
              <a:cs typeface="B Nazanin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209800" y="2133600"/>
            <a:ext cx="609600" cy="3200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endParaRPr lang="en-US" b="1" dirty="0">
              <a:cs typeface="B Nazanin" pitchFamily="2" charset="-78"/>
            </a:endParaRPr>
          </a:p>
        </p:txBody>
      </p:sp>
      <p:cxnSp>
        <p:nvCxnSpPr>
          <p:cNvPr id="38" name="Curved Connector 37"/>
          <p:cNvCxnSpPr>
            <a:stCxn id="6" idx="2"/>
          </p:cNvCxnSpPr>
          <p:nvPr/>
        </p:nvCxnSpPr>
        <p:spPr>
          <a:xfrm rot="5400000">
            <a:off x="7086600" y="4724400"/>
            <a:ext cx="381000" cy="3810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urved Connector 41"/>
          <p:cNvCxnSpPr>
            <a:stCxn id="4" idx="2"/>
          </p:cNvCxnSpPr>
          <p:nvPr/>
        </p:nvCxnSpPr>
        <p:spPr>
          <a:xfrm rot="16200000" flipH="1">
            <a:off x="4229100" y="4762500"/>
            <a:ext cx="381000" cy="3048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hape 45"/>
          <p:cNvCxnSpPr>
            <a:stCxn id="5" idx="3"/>
          </p:cNvCxnSpPr>
          <p:nvPr/>
        </p:nvCxnSpPr>
        <p:spPr>
          <a:xfrm flipH="1">
            <a:off x="8001000" y="2781300"/>
            <a:ext cx="457200" cy="2324100"/>
          </a:xfrm>
          <a:prstGeom prst="curvedConnector4">
            <a:avLst>
              <a:gd name="adj1" fmla="val -50000"/>
              <a:gd name="adj2" fmla="val 9120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hape 49"/>
          <p:cNvCxnSpPr>
            <a:stCxn id="3" idx="1"/>
          </p:cNvCxnSpPr>
          <p:nvPr/>
        </p:nvCxnSpPr>
        <p:spPr>
          <a:xfrm rot="10800000" flipH="1" flipV="1">
            <a:off x="3276600" y="2781300"/>
            <a:ext cx="304800" cy="2324100"/>
          </a:xfrm>
          <a:prstGeom prst="curvedConnector4">
            <a:avLst>
              <a:gd name="adj1" fmla="val -75000"/>
              <a:gd name="adj2" fmla="val 8882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/>
          <p:cNvSpPr txBox="1">
            <a:spLocks/>
          </p:cNvSpPr>
          <p:nvPr/>
        </p:nvSpPr>
        <p:spPr>
          <a:xfrm>
            <a:off x="1905000" y="6019800"/>
            <a:ext cx="8229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rtl="1">
              <a:spcBef>
                <a:spcPct val="0"/>
              </a:spcBef>
              <a:defRPr/>
            </a:pPr>
            <a:r>
              <a:rPr lang="en-US" sz="2400" dirty="0">
                <a:latin typeface="Times New Roman" pitchFamily="18" charset="0"/>
                <a:ea typeface="+mj-ea"/>
                <a:cs typeface="Times New Roman" pitchFamily="18" charset="0"/>
              </a:rPr>
              <a:t>Responsible-Accountable-Consult-Inform = RACI</a:t>
            </a:r>
          </a:p>
        </p:txBody>
      </p:sp>
    </p:spTree>
    <p:extLst>
      <p:ext uri="{BB962C8B-B14F-4D97-AF65-F5344CB8AC3E}">
        <p14:creationId xmlns:p14="http://schemas.microsoft.com/office/powerpoint/2010/main" val="394233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3" grpId="0" animBg="1"/>
      <p:bldP spid="26" grpId="0" animBg="1"/>
      <p:bldP spid="27" grpId="0" animBg="1"/>
      <p:bldP spid="32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887361"/>
          </a:xfrm>
        </p:spPr>
        <p:txBody>
          <a:bodyPr/>
          <a:lstStyle/>
          <a:p>
            <a:pPr algn="r"/>
            <a:r>
              <a:rPr lang="fa-IR" b="1" u="sng" dirty="0" smtClean="0"/>
              <a:t>تعیین وظایف</a:t>
            </a:r>
            <a:endParaRPr lang="en-US" b="1" u="sn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905000" y="2209800"/>
          <a:ext cx="7467600" cy="35052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6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pPr algn="r" rtl="1"/>
                      <a:r>
                        <a:rPr lang="fa-IR" b="1" dirty="0" smtClean="0">
                          <a:cs typeface="B Nazanin" pitchFamily="2" charset="-78"/>
                        </a:rPr>
                        <a:t>آنچه که باید اتفاق بیافتد</a:t>
                      </a:r>
                      <a:r>
                        <a:rPr lang="en-US" b="1" dirty="0" smtClean="0">
                          <a:cs typeface="B Nazanin" pitchFamily="2" charset="-78"/>
                        </a:rPr>
                        <a:t>Trigger</a:t>
                      </a:r>
                    </a:p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نتایج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وزن دهی (از 1 تا 5)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شاخص موفقیت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خروجی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ورودی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اقدامات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cs typeface="B Nazanin" pitchFamily="2" charset="-78"/>
                        </a:rPr>
                        <a:t>وظیفه</a:t>
                      </a:r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b="1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677400" y="29718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cs typeface="B Nazanin" pitchFamily="2" charset="-78"/>
              </a:rPr>
              <a:t>شروع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53600" y="51816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cs typeface="B Nazanin" pitchFamily="2" charset="-78"/>
              </a:rPr>
              <a:t>خاتمه</a:t>
            </a:r>
            <a:endParaRPr lang="en-US" b="1" dirty="0">
              <a:cs typeface="B Nazanin" pitchFamily="2" charset="-78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5400000">
            <a:off x="9220200" y="4267200"/>
            <a:ext cx="1676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287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9"/>
            <a:ext cx="8574622" cy="1431958"/>
          </a:xfrm>
        </p:spPr>
        <p:txBody>
          <a:bodyPr>
            <a:normAutofit/>
          </a:bodyPr>
          <a:lstStyle/>
          <a:p>
            <a:r>
              <a:rPr lang="fa-IR" sz="5400" b="1" u="sng" dirty="0" smtClean="0">
                <a:cs typeface="B Nazanin" panose="00000400000000000000" pitchFamily="2" charset="-78"/>
              </a:rPr>
              <a:t>7- تحلیل نقشه فرایند</a:t>
            </a:r>
            <a:endParaRPr lang="en-US" sz="5400" b="1" u="sng" dirty="0"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16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868362"/>
          </a:xfrm>
        </p:spPr>
        <p:txBody>
          <a:bodyPr/>
          <a:lstStyle/>
          <a:p>
            <a:r>
              <a:rPr lang="en-US" dirty="0" smtClean="0"/>
              <a:t>Process Mapping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276600" y="2362200"/>
            <a:ext cx="19812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276600" y="3886200"/>
            <a:ext cx="19812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b="1" dirty="0">
              <a:cs typeface="B Nazanin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477000" y="2362200"/>
            <a:ext cx="1981200" cy="8382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477000" y="3886200"/>
            <a:ext cx="1981200" cy="8382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" name="Left-Right Arrow 6"/>
          <p:cNvSpPr/>
          <p:nvPr/>
        </p:nvSpPr>
        <p:spPr>
          <a:xfrm>
            <a:off x="5105400" y="3276600"/>
            <a:ext cx="1600200" cy="533400"/>
          </a:xfrm>
          <a:prstGeom prst="left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5" idx="2"/>
            <a:endCxn id="6" idx="0"/>
          </p:cNvCxnSpPr>
          <p:nvPr/>
        </p:nvCxnSpPr>
        <p:spPr>
          <a:xfrm rot="5400000">
            <a:off x="7124700" y="3543300"/>
            <a:ext cx="685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3" idx="2"/>
            <a:endCxn id="4" idx="0"/>
          </p:cNvCxnSpPr>
          <p:nvPr/>
        </p:nvCxnSpPr>
        <p:spPr>
          <a:xfrm rot="5400000">
            <a:off x="3924300" y="3543300"/>
            <a:ext cx="685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owchart: Terminator 12"/>
          <p:cNvSpPr/>
          <p:nvPr/>
        </p:nvSpPr>
        <p:spPr>
          <a:xfrm>
            <a:off x="2895600" y="5105400"/>
            <a:ext cx="5867400" cy="609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itchFamily="2" charset="-78"/>
              </a:rPr>
              <a:t>تحلیل نقشه فرایند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26" name="Flowchart: Terminator 25"/>
          <p:cNvSpPr/>
          <p:nvPr/>
        </p:nvSpPr>
        <p:spPr>
          <a:xfrm>
            <a:off x="2971800" y="1524000"/>
            <a:ext cx="5943600" cy="609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b="1" dirty="0">
              <a:cs typeface="B Nazanin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915400" y="2209800"/>
            <a:ext cx="609600" cy="3200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 rtl="1"/>
            <a:endParaRPr lang="en-US" b="1" dirty="0">
              <a:cs typeface="B Nazanin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209800" y="2133600"/>
            <a:ext cx="609600" cy="3200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endParaRPr lang="en-US" b="1" dirty="0">
              <a:cs typeface="B Nazanin" pitchFamily="2" charset="-78"/>
            </a:endParaRPr>
          </a:p>
        </p:txBody>
      </p:sp>
      <p:cxnSp>
        <p:nvCxnSpPr>
          <p:cNvPr id="38" name="Curved Connector 37"/>
          <p:cNvCxnSpPr>
            <a:stCxn id="6" idx="2"/>
          </p:cNvCxnSpPr>
          <p:nvPr/>
        </p:nvCxnSpPr>
        <p:spPr>
          <a:xfrm rot="5400000">
            <a:off x="7086600" y="4724400"/>
            <a:ext cx="381000" cy="3810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urved Connector 41"/>
          <p:cNvCxnSpPr>
            <a:stCxn id="4" idx="2"/>
          </p:cNvCxnSpPr>
          <p:nvPr/>
        </p:nvCxnSpPr>
        <p:spPr>
          <a:xfrm rot="16200000" flipH="1">
            <a:off x="4229100" y="4762500"/>
            <a:ext cx="381000" cy="3048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hape 45"/>
          <p:cNvCxnSpPr>
            <a:stCxn id="5" idx="3"/>
          </p:cNvCxnSpPr>
          <p:nvPr/>
        </p:nvCxnSpPr>
        <p:spPr>
          <a:xfrm flipH="1">
            <a:off x="8001000" y="2781300"/>
            <a:ext cx="457200" cy="2324100"/>
          </a:xfrm>
          <a:prstGeom prst="curvedConnector4">
            <a:avLst>
              <a:gd name="adj1" fmla="val -50000"/>
              <a:gd name="adj2" fmla="val 9120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hape 49"/>
          <p:cNvCxnSpPr>
            <a:stCxn id="3" idx="1"/>
          </p:cNvCxnSpPr>
          <p:nvPr/>
        </p:nvCxnSpPr>
        <p:spPr>
          <a:xfrm rot="10800000" flipH="1" flipV="1">
            <a:off x="3276600" y="2781300"/>
            <a:ext cx="304800" cy="2324100"/>
          </a:xfrm>
          <a:prstGeom prst="curvedConnector4">
            <a:avLst>
              <a:gd name="adj1" fmla="val -75000"/>
              <a:gd name="adj2" fmla="val 8882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/>
          <p:cNvSpPr txBox="1">
            <a:spLocks/>
          </p:cNvSpPr>
          <p:nvPr/>
        </p:nvSpPr>
        <p:spPr>
          <a:xfrm>
            <a:off x="1905000" y="6019800"/>
            <a:ext cx="8229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rtl="1">
              <a:spcBef>
                <a:spcPct val="0"/>
              </a:spcBef>
              <a:defRPr/>
            </a:pPr>
            <a:r>
              <a:rPr lang="en-US" sz="2400" dirty="0">
                <a:latin typeface="Times New Roman" pitchFamily="18" charset="0"/>
                <a:ea typeface="+mj-ea"/>
                <a:cs typeface="Times New Roman" pitchFamily="18" charset="0"/>
              </a:rPr>
              <a:t>Responsible-Accountable-Consult-Inform = RACI</a:t>
            </a:r>
          </a:p>
        </p:txBody>
      </p:sp>
    </p:spTree>
    <p:extLst>
      <p:ext uri="{BB962C8B-B14F-4D97-AF65-F5344CB8AC3E}">
        <p14:creationId xmlns:p14="http://schemas.microsoft.com/office/powerpoint/2010/main" val="277951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3" grpId="0" animBg="1"/>
      <p:bldP spid="26" grpId="0" animBg="1"/>
      <p:bldP spid="27" grpId="0" animBg="1"/>
      <p:bldP spid="32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710381"/>
          </a:xfrm>
        </p:spPr>
        <p:txBody>
          <a:bodyPr/>
          <a:lstStyle/>
          <a:p>
            <a:pPr algn="r"/>
            <a:r>
              <a:rPr lang="fa-IR" u="sng" dirty="0" smtClean="0"/>
              <a:t>اقدامات تحلیل فرایندها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9459" y="2160640"/>
            <a:ext cx="8229600" cy="3733800"/>
          </a:xfrm>
        </p:spPr>
        <p:txBody>
          <a:bodyPr/>
          <a:lstStyle/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تصدیق تحلیل</a:t>
            </a: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شناسائی حلقه فرایند تعیین شده</a:t>
            </a: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چگونه می توان کوتاه و یا حذف کرد</a:t>
            </a: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تحلیل دوباره کاری،تاخیر، تعویض</a:t>
            </a: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فرم و روش ها</a:t>
            </a: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تحلیل عدم اتمام فعالیت ها</a:t>
            </a:r>
          </a:p>
          <a:p>
            <a:pPr algn="r" rtl="1">
              <a:buNone/>
            </a:pP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789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fa-I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HR Mapping</a:t>
            </a:r>
            <a:r>
              <a:rPr lang="fa-I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fa-I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Customer Mapping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HSE Mapping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66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868362"/>
          </a:xfrm>
        </p:spPr>
        <p:txBody>
          <a:bodyPr/>
          <a:lstStyle/>
          <a:p>
            <a:r>
              <a:rPr lang="en-US" dirty="0" smtClean="0"/>
              <a:t>Process Mapping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276600" y="2362200"/>
            <a:ext cx="19812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276600" y="3886200"/>
            <a:ext cx="19812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b="1" dirty="0">
              <a:cs typeface="B Nazanin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477000" y="2362200"/>
            <a:ext cx="1981200" cy="8382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477000" y="3886200"/>
            <a:ext cx="1981200" cy="8382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" name="Left-Right Arrow 6"/>
          <p:cNvSpPr/>
          <p:nvPr/>
        </p:nvSpPr>
        <p:spPr>
          <a:xfrm>
            <a:off x="5105400" y="3276600"/>
            <a:ext cx="1600200" cy="533400"/>
          </a:xfrm>
          <a:prstGeom prst="left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5" idx="2"/>
            <a:endCxn id="6" idx="0"/>
          </p:cNvCxnSpPr>
          <p:nvPr/>
        </p:nvCxnSpPr>
        <p:spPr>
          <a:xfrm rot="5400000">
            <a:off x="7124700" y="3543300"/>
            <a:ext cx="685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3" idx="2"/>
            <a:endCxn id="4" idx="0"/>
          </p:cNvCxnSpPr>
          <p:nvPr/>
        </p:nvCxnSpPr>
        <p:spPr>
          <a:xfrm rot="5400000">
            <a:off x="3924300" y="3543300"/>
            <a:ext cx="685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owchart: Terminator 12"/>
          <p:cNvSpPr/>
          <p:nvPr/>
        </p:nvSpPr>
        <p:spPr>
          <a:xfrm>
            <a:off x="2895600" y="5105400"/>
            <a:ext cx="5867400" cy="609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>
              <a:cs typeface="B Nazanin" pitchFamily="2" charset="-78"/>
            </a:endParaRPr>
          </a:p>
        </p:txBody>
      </p:sp>
      <p:sp>
        <p:nvSpPr>
          <p:cNvPr id="26" name="Flowchart: Terminator 25"/>
          <p:cNvSpPr/>
          <p:nvPr/>
        </p:nvSpPr>
        <p:spPr>
          <a:xfrm>
            <a:off x="2971800" y="1524000"/>
            <a:ext cx="5943600" cy="609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b="1" dirty="0">
              <a:cs typeface="B Nazanin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915400" y="2209800"/>
            <a:ext cx="609600" cy="3200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 rtl="1"/>
            <a:endParaRPr lang="en-US" b="1" dirty="0">
              <a:cs typeface="B Nazanin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209800" y="2133600"/>
            <a:ext cx="609600" cy="3200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fa-IR" b="1" dirty="0">
                <a:cs typeface="B Nazanin" pitchFamily="2" charset="-78"/>
              </a:rPr>
              <a:t>نقشه منابع انسانی-کیفیت-مشتری-</a:t>
            </a:r>
            <a:r>
              <a:rPr lang="en-US" b="1" dirty="0">
                <a:cs typeface="B Nazanin" pitchFamily="2" charset="-78"/>
              </a:rPr>
              <a:t>HSE</a:t>
            </a:r>
          </a:p>
        </p:txBody>
      </p:sp>
      <p:cxnSp>
        <p:nvCxnSpPr>
          <p:cNvPr id="38" name="Curved Connector 37"/>
          <p:cNvCxnSpPr>
            <a:stCxn id="6" idx="2"/>
          </p:cNvCxnSpPr>
          <p:nvPr/>
        </p:nvCxnSpPr>
        <p:spPr>
          <a:xfrm rot="5400000">
            <a:off x="7086600" y="4724400"/>
            <a:ext cx="381000" cy="3810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urved Connector 41"/>
          <p:cNvCxnSpPr>
            <a:stCxn id="4" idx="2"/>
          </p:cNvCxnSpPr>
          <p:nvPr/>
        </p:nvCxnSpPr>
        <p:spPr>
          <a:xfrm rot="16200000" flipH="1">
            <a:off x="4229100" y="4762500"/>
            <a:ext cx="381000" cy="3048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hape 45"/>
          <p:cNvCxnSpPr>
            <a:stCxn id="5" idx="3"/>
          </p:cNvCxnSpPr>
          <p:nvPr/>
        </p:nvCxnSpPr>
        <p:spPr>
          <a:xfrm flipH="1">
            <a:off x="8001000" y="2781300"/>
            <a:ext cx="457200" cy="2324100"/>
          </a:xfrm>
          <a:prstGeom prst="curvedConnector4">
            <a:avLst>
              <a:gd name="adj1" fmla="val -50000"/>
              <a:gd name="adj2" fmla="val 9120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hape 49"/>
          <p:cNvCxnSpPr>
            <a:stCxn id="3" idx="1"/>
          </p:cNvCxnSpPr>
          <p:nvPr/>
        </p:nvCxnSpPr>
        <p:spPr>
          <a:xfrm rot="10800000" flipH="1" flipV="1">
            <a:off x="3276600" y="2781300"/>
            <a:ext cx="304800" cy="2324100"/>
          </a:xfrm>
          <a:prstGeom prst="curvedConnector4">
            <a:avLst>
              <a:gd name="adj1" fmla="val -75000"/>
              <a:gd name="adj2" fmla="val 8882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/>
          <p:cNvSpPr txBox="1">
            <a:spLocks/>
          </p:cNvSpPr>
          <p:nvPr/>
        </p:nvSpPr>
        <p:spPr>
          <a:xfrm>
            <a:off x="1905000" y="6019800"/>
            <a:ext cx="8229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rtl="1">
              <a:spcBef>
                <a:spcPct val="0"/>
              </a:spcBef>
              <a:defRPr/>
            </a:pPr>
            <a:r>
              <a:rPr lang="en-US" sz="2400" dirty="0">
                <a:latin typeface="Times New Roman" pitchFamily="18" charset="0"/>
                <a:ea typeface="+mj-ea"/>
                <a:cs typeface="Times New Roman" pitchFamily="18" charset="0"/>
              </a:rPr>
              <a:t>Responsible-Accountable-Consult-Inform = RACI</a:t>
            </a:r>
          </a:p>
        </p:txBody>
      </p:sp>
    </p:spTree>
    <p:extLst>
      <p:ext uri="{BB962C8B-B14F-4D97-AF65-F5344CB8AC3E}">
        <p14:creationId xmlns:p14="http://schemas.microsoft.com/office/powerpoint/2010/main" val="36805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3" grpId="0" animBg="1"/>
      <p:bldP spid="26" grpId="0" animBg="1"/>
      <p:bldP spid="27" grpId="0" animBg="1"/>
      <p:bldP spid="32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172497"/>
          </a:xfrm>
        </p:spPr>
        <p:txBody>
          <a:bodyPr/>
          <a:lstStyle/>
          <a:p>
            <a:pPr algn="r"/>
            <a:r>
              <a:rPr lang="fa-IR" b="1" u="sng" dirty="0" smtClean="0"/>
              <a:t> مراحل نقشه راه فرایند های منابع انسانی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تعیین آنچه که منابع انسانی</a:t>
            </a:r>
            <a:r>
              <a:rPr lang="en-US" dirty="0" smtClean="0">
                <a:cs typeface="B Nazanin" panose="00000400000000000000" pitchFamily="2" charset="-78"/>
              </a:rPr>
              <a:t>-</a:t>
            </a:r>
            <a:r>
              <a:rPr lang="fa-IR" dirty="0" smtClean="0">
                <a:cs typeface="B Nazanin" panose="00000400000000000000" pitchFamily="2" charset="-78"/>
              </a:rPr>
              <a:t>مشتری -..- انجام می دهد.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تعیین الزاماتی که آن وظایف را کامل می نماید.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تعیین ورودی و خروجی هر وظیفه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تعیین شاخص های موفقیت آن وظیفه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وزن دهی شاخص ها از لحاظ اهمیت برای موفقیت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نقش هر کدام از شاخص ها در موفقیت سازمان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ساختن نقشه منابع انسانی   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357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848032"/>
          </a:xfrm>
        </p:spPr>
        <p:txBody>
          <a:bodyPr/>
          <a:lstStyle/>
          <a:p>
            <a:pPr algn="r"/>
            <a:r>
              <a:rPr lang="fa-IR" b="1" u="sng" dirty="0" smtClean="0"/>
              <a:t>تعیین وظایف</a:t>
            </a:r>
            <a:endParaRPr lang="en-US" b="1" u="sn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905000" y="2209800"/>
          <a:ext cx="7467600" cy="3505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06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آنچه که باید اتفاق بیافتد</a:t>
                      </a:r>
                      <a:r>
                        <a:rPr lang="en-US" dirty="0" smtClean="0">
                          <a:cs typeface="B Nazanin" pitchFamily="2" charset="-78"/>
                        </a:rPr>
                        <a:t>Trigger</a:t>
                      </a:r>
                    </a:p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نتایج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وزن دهی (از یک تا 5)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شاخص موفقیت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خروجی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ورودی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اقدامات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وظیفه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677400" y="29718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cs typeface="B Nazanin" pitchFamily="2" charset="-78"/>
              </a:rPr>
              <a:t>شروع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53600" y="51816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cs typeface="B Nazanin" pitchFamily="2" charset="-78"/>
              </a:rPr>
              <a:t>خاتمه</a:t>
            </a:r>
            <a:endParaRPr lang="en-US" b="1" dirty="0">
              <a:cs typeface="B Nazanin" pitchFamily="2" charset="-78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5400000">
            <a:off x="9220200" y="4267200"/>
            <a:ext cx="1676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842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868362"/>
          </a:xfrm>
        </p:spPr>
        <p:txBody>
          <a:bodyPr/>
          <a:lstStyle/>
          <a:p>
            <a:r>
              <a:rPr lang="en-US" dirty="0" smtClean="0"/>
              <a:t>Process Mapping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276600" y="2362200"/>
            <a:ext cx="19812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276600" y="3886200"/>
            <a:ext cx="19812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b="1" dirty="0">
              <a:cs typeface="B Nazanin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477000" y="2362200"/>
            <a:ext cx="1981200" cy="8382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477000" y="3886200"/>
            <a:ext cx="1981200" cy="8382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" name="Left-Right Arrow 6"/>
          <p:cNvSpPr/>
          <p:nvPr/>
        </p:nvSpPr>
        <p:spPr>
          <a:xfrm>
            <a:off x="5105400" y="3276600"/>
            <a:ext cx="1600200" cy="533400"/>
          </a:xfrm>
          <a:prstGeom prst="left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5" idx="2"/>
            <a:endCxn id="6" idx="0"/>
          </p:cNvCxnSpPr>
          <p:nvPr/>
        </p:nvCxnSpPr>
        <p:spPr>
          <a:xfrm rot="5400000">
            <a:off x="7124700" y="3543300"/>
            <a:ext cx="685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3" idx="2"/>
            <a:endCxn id="4" idx="0"/>
          </p:cNvCxnSpPr>
          <p:nvPr/>
        </p:nvCxnSpPr>
        <p:spPr>
          <a:xfrm rot="5400000">
            <a:off x="3924300" y="3543300"/>
            <a:ext cx="685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owchart: Terminator 12"/>
          <p:cNvSpPr/>
          <p:nvPr/>
        </p:nvSpPr>
        <p:spPr>
          <a:xfrm>
            <a:off x="2895600" y="5105400"/>
            <a:ext cx="5867400" cy="609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>
              <a:cs typeface="B Nazanin" pitchFamily="2" charset="-78"/>
            </a:endParaRPr>
          </a:p>
        </p:txBody>
      </p:sp>
      <p:sp>
        <p:nvSpPr>
          <p:cNvPr id="26" name="Flowchart: Terminator 25"/>
          <p:cNvSpPr/>
          <p:nvPr/>
        </p:nvSpPr>
        <p:spPr>
          <a:xfrm>
            <a:off x="2971800" y="1524000"/>
            <a:ext cx="5943600" cy="609600"/>
          </a:xfrm>
          <a:prstGeom prst="flowChartTermina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en-US" b="1" dirty="0">
              <a:cs typeface="B Nazanin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915400" y="2209800"/>
            <a:ext cx="609600" cy="3200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 rtl="1"/>
            <a:r>
              <a:rPr lang="fa-IR" b="1" dirty="0">
                <a:cs typeface="B Nazanin" pitchFamily="2" charset="-78"/>
              </a:rPr>
              <a:t>نقشه اسپاگتی-</a:t>
            </a:r>
            <a:r>
              <a:rPr lang="en-US" b="1" dirty="0">
                <a:cs typeface="B Nazanin" pitchFamily="2" charset="-78"/>
              </a:rPr>
              <a:t>RACI</a:t>
            </a:r>
          </a:p>
        </p:txBody>
      </p:sp>
      <p:sp>
        <p:nvSpPr>
          <p:cNvPr id="32" name="Rectangle 31"/>
          <p:cNvSpPr/>
          <p:nvPr/>
        </p:nvSpPr>
        <p:spPr>
          <a:xfrm>
            <a:off x="2209800" y="2133600"/>
            <a:ext cx="609600" cy="3200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endParaRPr lang="en-US" b="1" dirty="0">
              <a:cs typeface="B Nazanin" pitchFamily="2" charset="-78"/>
            </a:endParaRPr>
          </a:p>
        </p:txBody>
      </p:sp>
      <p:cxnSp>
        <p:nvCxnSpPr>
          <p:cNvPr id="38" name="Curved Connector 37"/>
          <p:cNvCxnSpPr>
            <a:stCxn id="6" idx="2"/>
          </p:cNvCxnSpPr>
          <p:nvPr/>
        </p:nvCxnSpPr>
        <p:spPr>
          <a:xfrm rot="5400000">
            <a:off x="7086600" y="4724400"/>
            <a:ext cx="381000" cy="3810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urved Connector 41"/>
          <p:cNvCxnSpPr>
            <a:stCxn id="4" idx="2"/>
          </p:cNvCxnSpPr>
          <p:nvPr/>
        </p:nvCxnSpPr>
        <p:spPr>
          <a:xfrm rot="16200000" flipH="1">
            <a:off x="4229100" y="4762500"/>
            <a:ext cx="381000" cy="3048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hape 45"/>
          <p:cNvCxnSpPr>
            <a:stCxn id="5" idx="3"/>
          </p:cNvCxnSpPr>
          <p:nvPr/>
        </p:nvCxnSpPr>
        <p:spPr>
          <a:xfrm flipH="1">
            <a:off x="8001000" y="2781300"/>
            <a:ext cx="457200" cy="2324100"/>
          </a:xfrm>
          <a:prstGeom prst="curvedConnector4">
            <a:avLst>
              <a:gd name="adj1" fmla="val -50000"/>
              <a:gd name="adj2" fmla="val 9120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hape 49"/>
          <p:cNvCxnSpPr>
            <a:stCxn id="3" idx="1"/>
          </p:cNvCxnSpPr>
          <p:nvPr/>
        </p:nvCxnSpPr>
        <p:spPr>
          <a:xfrm rot="10800000" flipH="1" flipV="1">
            <a:off x="3276600" y="2781300"/>
            <a:ext cx="304800" cy="2324100"/>
          </a:xfrm>
          <a:prstGeom prst="curvedConnector4">
            <a:avLst>
              <a:gd name="adj1" fmla="val -75000"/>
              <a:gd name="adj2" fmla="val 8882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/>
          <p:cNvSpPr txBox="1">
            <a:spLocks/>
          </p:cNvSpPr>
          <p:nvPr/>
        </p:nvSpPr>
        <p:spPr>
          <a:xfrm>
            <a:off x="1905000" y="6019800"/>
            <a:ext cx="8229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rtl="1">
              <a:spcBef>
                <a:spcPct val="0"/>
              </a:spcBef>
              <a:defRPr/>
            </a:pPr>
            <a:r>
              <a:rPr lang="en-US" sz="2400" dirty="0">
                <a:latin typeface="Times New Roman" pitchFamily="18" charset="0"/>
                <a:ea typeface="+mj-ea"/>
                <a:cs typeface="Times New Roman" pitchFamily="18" charset="0"/>
              </a:rPr>
              <a:t>Responsible-Accountable-Consult-Inform = RACI</a:t>
            </a:r>
          </a:p>
        </p:txBody>
      </p:sp>
    </p:spTree>
    <p:extLst>
      <p:ext uri="{BB962C8B-B14F-4D97-AF65-F5344CB8AC3E}">
        <p14:creationId xmlns:p14="http://schemas.microsoft.com/office/powerpoint/2010/main" val="340723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3" grpId="0" animBg="1"/>
      <p:bldP spid="26" grpId="0" animBg="1"/>
      <p:bldP spid="27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239" y="608589"/>
            <a:ext cx="2619375" cy="17430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6997" y="638540"/>
            <a:ext cx="2286198" cy="171312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350" y="3314989"/>
            <a:ext cx="1724025" cy="26479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054" y="3130261"/>
            <a:ext cx="2143125" cy="21431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07760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990600"/>
          </a:xfrm>
        </p:spPr>
        <p:txBody>
          <a:bodyPr/>
          <a:lstStyle/>
          <a:p>
            <a:pPr algn="r"/>
            <a:r>
              <a:rPr lang="fa-IR" b="1" u="sng" dirty="0" smtClean="0"/>
              <a:t>نقشه اسپاگتی 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odecagon 3"/>
          <p:cNvSpPr/>
          <p:nvPr/>
        </p:nvSpPr>
        <p:spPr>
          <a:xfrm>
            <a:off x="6019800" y="2438400"/>
            <a:ext cx="533400" cy="457200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2</a:t>
            </a:r>
            <a:endParaRPr lang="en-US" dirty="0"/>
          </a:p>
        </p:txBody>
      </p:sp>
      <p:sp>
        <p:nvSpPr>
          <p:cNvPr id="5" name="Dodecagon 4"/>
          <p:cNvSpPr/>
          <p:nvPr/>
        </p:nvSpPr>
        <p:spPr>
          <a:xfrm>
            <a:off x="4038600" y="5334000"/>
            <a:ext cx="533400" cy="457200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/>
              <a:t>13</a:t>
            </a:r>
            <a:endParaRPr lang="en-US" sz="1400" dirty="0"/>
          </a:p>
        </p:txBody>
      </p:sp>
      <p:sp>
        <p:nvSpPr>
          <p:cNvPr id="6" name="Dodecagon 5"/>
          <p:cNvSpPr/>
          <p:nvPr/>
        </p:nvSpPr>
        <p:spPr>
          <a:xfrm>
            <a:off x="3124200" y="5334000"/>
            <a:ext cx="533400" cy="457200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/>
              <a:t>12</a:t>
            </a:r>
            <a:endParaRPr lang="en-US" sz="1400" dirty="0"/>
          </a:p>
        </p:txBody>
      </p:sp>
      <p:sp>
        <p:nvSpPr>
          <p:cNvPr id="7" name="Dodecagon 6"/>
          <p:cNvSpPr/>
          <p:nvPr/>
        </p:nvSpPr>
        <p:spPr>
          <a:xfrm>
            <a:off x="3429000" y="4800600"/>
            <a:ext cx="533400" cy="457200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/>
              <a:t>11</a:t>
            </a:r>
            <a:endParaRPr lang="en-US" sz="1400" dirty="0"/>
          </a:p>
        </p:txBody>
      </p:sp>
      <p:sp>
        <p:nvSpPr>
          <p:cNvPr id="8" name="Dodecagon 7"/>
          <p:cNvSpPr/>
          <p:nvPr/>
        </p:nvSpPr>
        <p:spPr>
          <a:xfrm>
            <a:off x="5791200" y="4648200"/>
            <a:ext cx="533400" cy="457200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8</a:t>
            </a:r>
            <a:endParaRPr lang="en-US" dirty="0"/>
          </a:p>
        </p:txBody>
      </p:sp>
      <p:sp>
        <p:nvSpPr>
          <p:cNvPr id="9" name="Dodecagon 8"/>
          <p:cNvSpPr/>
          <p:nvPr/>
        </p:nvSpPr>
        <p:spPr>
          <a:xfrm>
            <a:off x="5105400" y="2438400"/>
            <a:ext cx="533400" cy="457200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1</a:t>
            </a:r>
            <a:endParaRPr lang="en-US" dirty="0"/>
          </a:p>
        </p:txBody>
      </p:sp>
      <p:sp>
        <p:nvSpPr>
          <p:cNvPr id="10" name="Dodecagon 9"/>
          <p:cNvSpPr/>
          <p:nvPr/>
        </p:nvSpPr>
        <p:spPr>
          <a:xfrm>
            <a:off x="5943600" y="5257800"/>
            <a:ext cx="533400" cy="457200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9</a:t>
            </a:r>
            <a:endParaRPr lang="en-US" dirty="0"/>
          </a:p>
        </p:txBody>
      </p:sp>
      <p:sp>
        <p:nvSpPr>
          <p:cNvPr id="12" name="Dodecagon 11"/>
          <p:cNvSpPr/>
          <p:nvPr/>
        </p:nvSpPr>
        <p:spPr>
          <a:xfrm>
            <a:off x="4343400" y="3581400"/>
            <a:ext cx="533400" cy="457200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6</a:t>
            </a:r>
            <a:endParaRPr lang="en-US" dirty="0"/>
          </a:p>
        </p:txBody>
      </p:sp>
      <p:sp>
        <p:nvSpPr>
          <p:cNvPr id="13" name="Dodecagon 12"/>
          <p:cNvSpPr/>
          <p:nvPr/>
        </p:nvSpPr>
        <p:spPr>
          <a:xfrm>
            <a:off x="5029200" y="3657600"/>
            <a:ext cx="533400" cy="457200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5</a:t>
            </a:r>
            <a:endParaRPr lang="en-US" dirty="0"/>
          </a:p>
        </p:txBody>
      </p:sp>
      <p:sp>
        <p:nvSpPr>
          <p:cNvPr id="14" name="Dodecagon 13"/>
          <p:cNvSpPr/>
          <p:nvPr/>
        </p:nvSpPr>
        <p:spPr>
          <a:xfrm>
            <a:off x="4724400" y="4191000"/>
            <a:ext cx="533400" cy="457200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7</a:t>
            </a:r>
            <a:endParaRPr lang="en-US" dirty="0"/>
          </a:p>
        </p:txBody>
      </p:sp>
      <p:sp>
        <p:nvSpPr>
          <p:cNvPr id="15" name="Dodecagon 14"/>
          <p:cNvSpPr/>
          <p:nvPr/>
        </p:nvSpPr>
        <p:spPr>
          <a:xfrm>
            <a:off x="8229600" y="2971800"/>
            <a:ext cx="533400" cy="457200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3</a:t>
            </a:r>
            <a:endParaRPr lang="en-US" dirty="0"/>
          </a:p>
        </p:txBody>
      </p:sp>
      <p:sp>
        <p:nvSpPr>
          <p:cNvPr id="16" name="Dodecagon 15"/>
          <p:cNvSpPr/>
          <p:nvPr/>
        </p:nvSpPr>
        <p:spPr>
          <a:xfrm>
            <a:off x="8382000" y="3810000"/>
            <a:ext cx="533400" cy="457200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4</a:t>
            </a:r>
            <a:endParaRPr lang="en-US" dirty="0"/>
          </a:p>
        </p:txBody>
      </p:sp>
      <p:cxnSp>
        <p:nvCxnSpPr>
          <p:cNvPr id="18" name="Straight Arrow Connector 17"/>
          <p:cNvCxnSpPr>
            <a:stCxn id="4" idx="7"/>
            <a:endCxn id="9" idx="2"/>
          </p:cNvCxnSpPr>
          <p:nvPr/>
        </p:nvCxnSpPr>
        <p:spPr>
          <a:xfrm rot="10800000">
            <a:off x="5638800" y="2728256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5" idx="4"/>
            <a:endCxn id="16" idx="10"/>
          </p:cNvCxnSpPr>
          <p:nvPr/>
        </p:nvCxnSpPr>
        <p:spPr>
          <a:xfrm rot="16200000" flipH="1">
            <a:off x="8382000" y="3614766"/>
            <a:ext cx="381000" cy="94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6" idx="7"/>
            <a:endCxn id="13" idx="2"/>
          </p:cNvCxnSpPr>
          <p:nvPr/>
        </p:nvCxnSpPr>
        <p:spPr>
          <a:xfrm rot="10800000">
            <a:off x="5562600" y="3947456"/>
            <a:ext cx="28194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endCxn id="14" idx="6"/>
          </p:cNvCxnSpPr>
          <p:nvPr/>
        </p:nvCxnSpPr>
        <p:spPr>
          <a:xfrm flipV="1">
            <a:off x="3657600" y="4586944"/>
            <a:ext cx="1138266" cy="9756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2" idx="1"/>
            <a:endCxn id="13" idx="8"/>
          </p:cNvCxnSpPr>
          <p:nvPr/>
        </p:nvCxnSpPr>
        <p:spPr>
          <a:xfrm>
            <a:off x="4876800" y="3748744"/>
            <a:ext cx="1524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2" idx="4"/>
            <a:endCxn id="14" idx="9"/>
          </p:cNvCxnSpPr>
          <p:nvPr/>
        </p:nvCxnSpPr>
        <p:spPr>
          <a:xfrm rot="16200000" flipH="1">
            <a:off x="4631888" y="4088278"/>
            <a:ext cx="213656" cy="114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10" idx="8"/>
            <a:endCxn id="7" idx="2"/>
          </p:cNvCxnSpPr>
          <p:nvPr/>
        </p:nvCxnSpPr>
        <p:spPr>
          <a:xfrm rot="10800000">
            <a:off x="3962400" y="5090456"/>
            <a:ext cx="1981200" cy="3346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7" idx="3"/>
            <a:endCxn id="5" idx="9"/>
          </p:cNvCxnSpPr>
          <p:nvPr/>
        </p:nvCxnSpPr>
        <p:spPr>
          <a:xfrm>
            <a:off x="3890934" y="5196544"/>
            <a:ext cx="219132" cy="1987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7" idx="5"/>
            <a:endCxn id="6" idx="0"/>
          </p:cNvCxnSpPr>
          <p:nvPr/>
        </p:nvCxnSpPr>
        <p:spPr>
          <a:xfrm rot="5400000">
            <a:off x="3536456" y="5307478"/>
            <a:ext cx="137456" cy="38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13" idx="4"/>
            <a:endCxn id="8" idx="9"/>
          </p:cNvCxnSpPr>
          <p:nvPr/>
        </p:nvCxnSpPr>
        <p:spPr>
          <a:xfrm rot="16200000" flipH="1">
            <a:off x="5317688" y="4164478"/>
            <a:ext cx="594656" cy="495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8" idx="4"/>
            <a:endCxn id="10" idx="10"/>
          </p:cNvCxnSpPr>
          <p:nvPr/>
        </p:nvCxnSpPr>
        <p:spPr>
          <a:xfrm rot="16200000" flipH="1">
            <a:off x="6057900" y="5176866"/>
            <a:ext cx="152400" cy="94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9" idx="4"/>
            <a:endCxn id="12" idx="0"/>
          </p:cNvCxnSpPr>
          <p:nvPr/>
        </p:nvCxnSpPr>
        <p:spPr>
          <a:xfrm rot="5400000">
            <a:off x="4750922" y="2950012"/>
            <a:ext cx="747056" cy="638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854498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661219"/>
          </a:xfrm>
        </p:spPr>
        <p:txBody>
          <a:bodyPr>
            <a:normAutofit fontScale="90000"/>
          </a:bodyPr>
          <a:lstStyle/>
          <a:p>
            <a:pPr algn="r"/>
            <a:r>
              <a:rPr lang="fa-IR" b="1" u="sng" dirty="0" smtClean="0"/>
              <a:t>نقشه اسپاگتی 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3419" y="2467897"/>
            <a:ext cx="8229600" cy="1514167"/>
          </a:xfrm>
        </p:spPr>
        <p:txBody>
          <a:bodyPr>
            <a:normAutofit fontScale="92500" lnSpcReduction="20000"/>
          </a:bodyPr>
          <a:lstStyle/>
          <a:p>
            <a:pPr algn="r" rtl="1"/>
            <a:r>
              <a:rPr lang="fa-IR" sz="2800" dirty="0">
                <a:cs typeface="B Nazanin" panose="00000400000000000000" pitchFamily="2" charset="-78"/>
              </a:rPr>
              <a:t>مراحل نقشه اسپاگتی</a:t>
            </a:r>
          </a:p>
          <a:p>
            <a:pPr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1- شناسائی مراحل کلیدی فرایند(از منظر منابع انسانی)</a:t>
            </a:r>
          </a:p>
          <a:p>
            <a:pPr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2- تعیین اقدام کننده </a:t>
            </a:r>
            <a:r>
              <a:rPr lang="en-US" sz="2800" dirty="0">
                <a:cs typeface="B Nazanin" panose="00000400000000000000" pitchFamily="2" charset="-78"/>
              </a:rPr>
              <a:t>Action Taker</a:t>
            </a:r>
            <a:endParaRPr lang="fa-IR" sz="2800" dirty="0">
              <a:cs typeface="B Nazanin" panose="00000400000000000000" pitchFamily="2" charset="-78"/>
            </a:endParaRPr>
          </a:p>
          <a:p>
            <a:pPr algn="r" rtl="1">
              <a:buNone/>
            </a:pPr>
            <a:endParaRPr lang="fa-IR" sz="2800" dirty="0">
              <a:cs typeface="B Nazanin" panose="00000400000000000000" pitchFamily="2" charset="-78"/>
            </a:endParaRPr>
          </a:p>
          <a:p>
            <a:pPr algn="r" rtl="1">
              <a:buNone/>
            </a:pPr>
            <a:endParaRPr lang="fa-IR" sz="2800" dirty="0">
              <a:cs typeface="B Nazanin" panose="00000400000000000000" pitchFamily="2" charset="-78"/>
            </a:endParaRPr>
          </a:p>
          <a:p>
            <a:pPr algn="r" rtl="1">
              <a:buNone/>
            </a:pP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1905000" y="3505201"/>
            <a:ext cx="4114800" cy="2514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algn="r" rtl="1">
              <a:spcBef>
                <a:spcPct val="20000"/>
              </a:spcBef>
              <a:defRPr/>
            </a:pPr>
            <a:r>
              <a:rPr lang="fa-IR" sz="3200" dirty="0">
                <a:cs typeface="B Nazanin" pitchFamily="2" charset="-78"/>
              </a:rPr>
              <a:t> </a:t>
            </a:r>
            <a:r>
              <a:rPr lang="fa-IR" sz="3200" b="1" u="sng" dirty="0">
                <a:solidFill>
                  <a:srgbClr val="FF0000"/>
                </a:solidFill>
                <a:cs typeface="B Nazanin" pitchFamily="2" charset="-78"/>
              </a:rPr>
              <a:t>اقدام کننده</a:t>
            </a:r>
          </a:p>
          <a:p>
            <a:pPr marL="342900" indent="-342900" algn="r" rtl="1">
              <a:spcBef>
                <a:spcPct val="20000"/>
              </a:spcBef>
              <a:defRPr/>
            </a:pPr>
            <a:r>
              <a:rPr lang="fa-IR" sz="3200" dirty="0">
                <a:cs typeface="B Nazanin" pitchFamily="2" charset="-78"/>
              </a:rPr>
              <a:t>1...........................................</a:t>
            </a:r>
          </a:p>
          <a:p>
            <a:pPr marL="342900" indent="-342900" algn="r" rtl="1">
              <a:spcBef>
                <a:spcPct val="20000"/>
              </a:spcBef>
              <a:defRPr/>
            </a:pPr>
            <a:r>
              <a:rPr lang="fa-IR" sz="3200" dirty="0">
                <a:cs typeface="B Nazanin" pitchFamily="2" charset="-78"/>
              </a:rPr>
              <a:t>2...........................................</a:t>
            </a:r>
          </a:p>
          <a:p>
            <a:pPr marL="342900" indent="-342900" algn="r" rtl="1">
              <a:spcBef>
                <a:spcPct val="20000"/>
              </a:spcBef>
              <a:defRPr/>
            </a:pPr>
            <a:r>
              <a:rPr lang="fa-IR" sz="3200" dirty="0">
                <a:cs typeface="B Nazanin" pitchFamily="2" charset="-78"/>
              </a:rPr>
              <a:t>3...........................................</a:t>
            </a:r>
          </a:p>
          <a:p>
            <a:pPr marL="342900" indent="-342900" algn="r" rtl="1">
              <a:spcBef>
                <a:spcPct val="20000"/>
              </a:spcBef>
              <a:defRPr/>
            </a:pPr>
            <a:endParaRPr lang="fa-IR" sz="3200" dirty="0">
              <a:cs typeface="B Nazanin" pitchFamily="2" charset="-78"/>
            </a:endParaRPr>
          </a:p>
          <a:p>
            <a:pPr marL="342900" indent="-342900" algn="r" rtl="1">
              <a:spcBef>
                <a:spcPct val="20000"/>
              </a:spcBef>
              <a:defRPr/>
            </a:pPr>
            <a:endParaRPr lang="en-US" sz="3200" dirty="0">
              <a:cs typeface="B Nazanin" pitchFamily="2" charset="-78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172200" y="3581401"/>
            <a:ext cx="4114800" cy="2514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algn="r" rtl="1">
              <a:spcBef>
                <a:spcPct val="20000"/>
              </a:spcBef>
              <a:defRPr/>
            </a:pPr>
            <a:r>
              <a:rPr lang="fa-IR" sz="3200" dirty="0">
                <a:cs typeface="B Nazanin" pitchFamily="2" charset="-78"/>
              </a:rPr>
              <a:t> </a:t>
            </a:r>
            <a:r>
              <a:rPr lang="fa-IR" sz="3200" b="1" u="sng" dirty="0">
                <a:solidFill>
                  <a:srgbClr val="FF0000"/>
                </a:solidFill>
                <a:cs typeface="B Nazanin" pitchFamily="2" charset="-78"/>
              </a:rPr>
              <a:t>مراحل کلیدی</a:t>
            </a:r>
          </a:p>
          <a:p>
            <a:pPr marL="342900" indent="-342900" algn="r" rtl="1">
              <a:spcBef>
                <a:spcPct val="20000"/>
              </a:spcBef>
              <a:defRPr/>
            </a:pPr>
            <a:r>
              <a:rPr lang="fa-IR" sz="3200" dirty="0">
                <a:cs typeface="B Nazanin" pitchFamily="2" charset="-78"/>
              </a:rPr>
              <a:t>1...........................................</a:t>
            </a:r>
          </a:p>
          <a:p>
            <a:pPr marL="342900" indent="-342900" algn="r" rtl="1">
              <a:spcBef>
                <a:spcPct val="20000"/>
              </a:spcBef>
              <a:defRPr/>
            </a:pPr>
            <a:r>
              <a:rPr lang="fa-IR" sz="3200" dirty="0">
                <a:cs typeface="B Nazanin" pitchFamily="2" charset="-78"/>
              </a:rPr>
              <a:t>2...........................................</a:t>
            </a:r>
          </a:p>
          <a:p>
            <a:pPr marL="342900" indent="-342900" algn="r" rtl="1">
              <a:spcBef>
                <a:spcPct val="20000"/>
              </a:spcBef>
              <a:defRPr/>
            </a:pPr>
            <a:r>
              <a:rPr lang="fa-IR" sz="3200" dirty="0">
                <a:cs typeface="B Nazanin" pitchFamily="2" charset="-78"/>
              </a:rPr>
              <a:t>3...........................................</a:t>
            </a:r>
          </a:p>
          <a:p>
            <a:pPr marL="342900" indent="-342900" algn="r" rtl="1">
              <a:spcBef>
                <a:spcPct val="20000"/>
              </a:spcBef>
              <a:defRPr/>
            </a:pPr>
            <a:endParaRPr lang="fa-IR" sz="3200" dirty="0">
              <a:cs typeface="B Nazanin" pitchFamily="2" charset="-78"/>
            </a:endParaRPr>
          </a:p>
          <a:p>
            <a:pPr marL="342900" indent="-342900" algn="r" rtl="1">
              <a:spcBef>
                <a:spcPct val="20000"/>
              </a:spcBef>
              <a:defRPr/>
            </a:pPr>
            <a:endParaRPr lang="en-US" sz="32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4945531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887361"/>
          </a:xfrm>
        </p:spPr>
        <p:txBody>
          <a:bodyPr/>
          <a:lstStyle/>
          <a:p>
            <a:pPr algn="r"/>
            <a:r>
              <a:rPr lang="fa-IR" b="1" u="sng" dirty="0" smtClean="0"/>
              <a:t>ماتریس </a:t>
            </a:r>
            <a:r>
              <a:rPr lang="en-US" b="1" u="sng" dirty="0" smtClean="0"/>
              <a:t> RACI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66103" y="2662084"/>
            <a:ext cx="8229600" cy="3810000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 نقش افراد در اتمام فرایند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چهار متغییر مورد ارزیابی قرار می گیرد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dirty="0" smtClean="0">
                <a:cs typeface="B Nazanin" panose="00000400000000000000" pitchFamily="2" charset="-78"/>
              </a:rPr>
              <a:t>مسئولیت: بطور واقعی چه کسی روی اقدامات فعال بوده است.</a:t>
            </a:r>
            <a:r>
              <a:rPr lang="en-US" dirty="0" smtClean="0">
                <a:cs typeface="B Nazanin" panose="00000400000000000000" pitchFamily="2" charset="-78"/>
              </a:rPr>
              <a:t>Responsible 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</a:p>
          <a:p>
            <a:pPr marL="514350" indent="-514350" algn="r" rtl="1">
              <a:buFont typeface="+mj-lt"/>
              <a:buAutoNum type="arabicPeriod"/>
            </a:pPr>
            <a:r>
              <a:rPr lang="fa-IR" dirty="0" smtClean="0">
                <a:cs typeface="B Nazanin" panose="00000400000000000000" pitchFamily="2" charset="-78"/>
              </a:rPr>
              <a:t>پاسخگویی: اختیارات به چه کسی بوده است.</a:t>
            </a:r>
            <a:r>
              <a:rPr lang="en-US" dirty="0" smtClean="0">
                <a:cs typeface="B Nazanin" panose="00000400000000000000" pitchFamily="2" charset="-78"/>
              </a:rPr>
              <a:t>Accountable </a:t>
            </a:r>
            <a:endParaRPr lang="fa-IR" dirty="0" smtClean="0">
              <a:cs typeface="B Nazanin" panose="00000400000000000000" pitchFamily="2" charset="-78"/>
            </a:endParaRPr>
          </a:p>
          <a:p>
            <a:pPr marL="514350" indent="-514350" algn="r" rtl="1">
              <a:buFont typeface="+mj-lt"/>
              <a:buAutoNum type="arabicPeriod"/>
            </a:pPr>
            <a:r>
              <a:rPr lang="fa-IR" dirty="0" smtClean="0">
                <a:cs typeface="B Nazanin" panose="00000400000000000000" pitchFamily="2" charset="-78"/>
              </a:rPr>
              <a:t>همکار: چه کسی همکار برای پیشبرد فعالیت ها است.</a:t>
            </a:r>
            <a:r>
              <a:rPr lang="en-US" dirty="0" smtClean="0">
                <a:cs typeface="B Nazanin" panose="00000400000000000000" pitchFamily="2" charset="-78"/>
              </a:rPr>
              <a:t>Consult</a:t>
            </a:r>
            <a:endParaRPr lang="fa-IR" dirty="0" smtClean="0">
              <a:cs typeface="B Nazanin" panose="00000400000000000000" pitchFamily="2" charset="-78"/>
            </a:endParaRPr>
          </a:p>
          <a:p>
            <a:pPr marL="514350" indent="-514350" algn="r" rtl="1">
              <a:buFont typeface="+mj-lt"/>
              <a:buAutoNum type="arabicPeriod"/>
            </a:pPr>
            <a:r>
              <a:rPr lang="fa-IR" dirty="0" smtClean="0">
                <a:cs typeface="B Nazanin" panose="00000400000000000000" pitchFamily="2" charset="-78"/>
              </a:rPr>
              <a:t>مطلع: چه کسی برای پیشبرد آگاه شده است.</a:t>
            </a:r>
            <a:r>
              <a:rPr lang="en-US" dirty="0" smtClean="0">
                <a:cs typeface="B Nazanin" panose="00000400000000000000" pitchFamily="2" charset="-78"/>
              </a:rPr>
              <a:t>Inform</a:t>
            </a:r>
            <a:endParaRPr lang="fa-IR" dirty="0" smtClean="0">
              <a:cs typeface="B Nazanin" panose="00000400000000000000" pitchFamily="2" charset="-78"/>
            </a:endParaRPr>
          </a:p>
          <a:p>
            <a:pPr marL="514350" indent="-514350" algn="r" rtl="1">
              <a:buFont typeface="+mj-lt"/>
              <a:buAutoNum type="arabicPeriod"/>
            </a:pPr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2317227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779206"/>
          </a:xfrm>
        </p:spPr>
        <p:txBody>
          <a:bodyPr/>
          <a:lstStyle/>
          <a:p>
            <a:pPr algn="r"/>
            <a:r>
              <a:rPr lang="fa-IR" b="1" u="sng" dirty="0" smtClean="0"/>
              <a:t>ماتریس </a:t>
            </a:r>
            <a:r>
              <a:rPr lang="en-US" b="1" u="sng" dirty="0" smtClean="0"/>
              <a:t> RACI</a:t>
            </a:r>
            <a:endParaRPr lang="en-US" b="1" u="sng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67324"/>
              </p:ext>
            </p:extLst>
          </p:nvPr>
        </p:nvGraphicFramePr>
        <p:xfrm>
          <a:off x="4355690" y="1740308"/>
          <a:ext cx="6096000" cy="42788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527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مدیر فنی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مدیر تدارکات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مدیر امور قراردادها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>
                          <a:cs typeface="B Nazanin" pitchFamily="2" charset="-78"/>
                        </a:rPr>
                        <a:t>مدیر آموزش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aseline="0" dirty="0" smtClean="0">
                          <a:cs typeface="B Nazanin" pitchFamily="2" charset="-78"/>
                        </a:rPr>
                        <a:t> </a:t>
                      </a:r>
                    </a:p>
                    <a:p>
                      <a:pPr algn="r" rtl="1"/>
                      <a:endParaRPr lang="fa-IR" baseline="0" dirty="0" smtClean="0">
                        <a:cs typeface="B Nazanin" pitchFamily="2" charset="-78"/>
                      </a:endParaRPr>
                    </a:p>
                    <a:p>
                      <a:pPr algn="r" rtl="1"/>
                      <a:r>
                        <a:rPr lang="fa-IR" baseline="0" dirty="0" smtClean="0">
                          <a:cs typeface="B Nazanin" pitchFamily="2" charset="-78"/>
                        </a:rPr>
                        <a:t>اقدامات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743">
                <a:tc>
                  <a:txBody>
                    <a:bodyPr/>
                    <a:lstStyle/>
                    <a:p>
                      <a:pPr algn="r" rtl="1"/>
                      <a:endParaRPr lang="en-US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743"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743"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743"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743"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743"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743"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743"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09962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219" y="4095188"/>
            <a:ext cx="2476500" cy="18478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459" y="4340257"/>
            <a:ext cx="1371600" cy="15049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469" y="516737"/>
            <a:ext cx="1714500" cy="2667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33103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Yellow Orang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562</TotalTime>
  <Words>1772</Words>
  <Application>Microsoft Office PowerPoint</Application>
  <PresentationFormat>Widescreen</PresentationFormat>
  <Paragraphs>584</Paragraphs>
  <Slides>83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83</vt:i4>
      </vt:variant>
    </vt:vector>
  </HeadingPairs>
  <TitlesOfParts>
    <vt:vector size="94" baseType="lpstr">
      <vt:lpstr>Arial</vt:lpstr>
      <vt:lpstr>B Lotus</vt:lpstr>
      <vt:lpstr>B Mitra</vt:lpstr>
      <vt:lpstr>B Nazanin</vt:lpstr>
      <vt:lpstr>B Zar</vt:lpstr>
      <vt:lpstr>Corbel</vt:lpstr>
      <vt:lpstr>IranSans</vt:lpstr>
      <vt:lpstr>Tahoma</vt:lpstr>
      <vt:lpstr>Times New Roman</vt:lpstr>
      <vt:lpstr>Wingdings</vt:lpstr>
      <vt:lpstr>Parallax</vt:lpstr>
      <vt:lpstr>PowerPoint Presentation</vt:lpstr>
      <vt:lpstr>ببوسید فرهنگ روی زمین!                                                            (سام نامه خواخواجوی کرمانی)                                                  </vt:lpstr>
      <vt:lpstr>شکل گیری فرهنگ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این ویژگی فرهنگی زاییده  این طبیعت است </vt:lpstr>
      <vt:lpstr>شکل گیری فرهنگ</vt:lpstr>
      <vt:lpstr>این طبیعت با این ویژگی های جدید چگونه فرهنگی خواهد ساخت؟!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هوش سبز</vt:lpstr>
      <vt:lpstr>PowerPoint Presentation</vt:lpstr>
      <vt:lpstr>PowerPoint Presentation</vt:lpstr>
      <vt:lpstr>PowerPoint Presentation</vt:lpstr>
      <vt:lpstr>مفاهیم کلیدی:</vt:lpstr>
      <vt:lpstr>مفاهیم کلیدی:</vt:lpstr>
      <vt:lpstr>PowerPoint Presentation</vt:lpstr>
      <vt:lpstr>محصول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کارگاه جوش کاری و تراشکاری</vt:lpstr>
      <vt:lpstr>سنگ فرش سازی</vt:lpstr>
      <vt:lpstr>دفتر طراحی و برنامه ریزی</vt:lpstr>
      <vt:lpstr>واحد تولید</vt:lpstr>
      <vt:lpstr>PowerPoint Presentation</vt:lpstr>
      <vt:lpstr> مفاهیم کلیدی</vt:lpstr>
      <vt:lpstr> روش نوین در طراحی فرایندهای منابع انسانی با رویکرد سبز  New Methodology in HR Processes Mapping by Green Approach </vt:lpstr>
      <vt:lpstr>ورود به درون فرایند</vt:lpstr>
      <vt:lpstr>نقاط کلیدی</vt:lpstr>
      <vt:lpstr>تعریف فرایند</vt:lpstr>
      <vt:lpstr>نمونه(1) </vt:lpstr>
      <vt:lpstr>فرایند-واحد-وظیفه و اقدام</vt:lpstr>
      <vt:lpstr>PowerPoint Presentation</vt:lpstr>
      <vt:lpstr>نمونه (2)</vt:lpstr>
      <vt:lpstr>تعیین ورودی و خروجی واحدها</vt:lpstr>
      <vt:lpstr>نمونه(3) تحلیل سطوح وظیفه</vt:lpstr>
      <vt:lpstr>نمونه(4) واحد1</vt:lpstr>
      <vt:lpstr>نمونه(5) تحلیل سطوح اقدام</vt:lpstr>
      <vt:lpstr>نمونه(6) وظیفه</vt:lpstr>
      <vt:lpstr>3- روش شناسی برای  شناسائی فرایندها</vt:lpstr>
      <vt:lpstr>نام گذاری فرایندها</vt:lpstr>
      <vt:lpstr>شناسائی فرایند بر اساس زمان فعالیت</vt:lpstr>
      <vt:lpstr>حمایت از فرایند</vt:lpstr>
      <vt:lpstr>نکات کلیدی</vt:lpstr>
      <vt:lpstr>4-گردآوری داده</vt:lpstr>
      <vt:lpstr>توضیح هر فرایند</vt:lpstr>
      <vt:lpstr>شناسائی مالک فرایند</vt:lpstr>
      <vt:lpstr>گردآوری داده</vt:lpstr>
      <vt:lpstr>5- مصاحبه و ایجاد نقشه</vt:lpstr>
      <vt:lpstr>Process Mapping</vt:lpstr>
      <vt:lpstr>نقشه فرایند</vt:lpstr>
      <vt:lpstr>6- ساخت نقشه</vt:lpstr>
      <vt:lpstr>Process Mapping</vt:lpstr>
      <vt:lpstr>تعیین وظایف</vt:lpstr>
      <vt:lpstr>7- تحلیل نقشه فرایند</vt:lpstr>
      <vt:lpstr>Process Mapping</vt:lpstr>
      <vt:lpstr>اقدامات تحلیل فرایندها</vt:lpstr>
      <vt:lpstr>8- HR Mapping Customer Mapping HSE Mapping</vt:lpstr>
      <vt:lpstr>Process Mapping</vt:lpstr>
      <vt:lpstr> مراحل نقشه راه فرایند های منابع انسانی</vt:lpstr>
      <vt:lpstr>تعیین وظایف</vt:lpstr>
      <vt:lpstr>Process Mapping</vt:lpstr>
      <vt:lpstr>نقشه اسپاگتی </vt:lpstr>
      <vt:lpstr>نقشه اسپاگتی </vt:lpstr>
      <vt:lpstr>ماتریس  RACI</vt:lpstr>
      <vt:lpstr>ماتریس  RACI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MH.Emami</dc:creator>
  <cp:lastModifiedBy>Mohammad hasan emami</cp:lastModifiedBy>
  <cp:revision>77</cp:revision>
  <dcterms:created xsi:type="dcterms:W3CDTF">2016-01-15T07:14:38Z</dcterms:created>
  <dcterms:modified xsi:type="dcterms:W3CDTF">2017-02-12T11:00:38Z</dcterms:modified>
</cp:coreProperties>
</file>