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8" r:id="rId1"/>
    <p:sldMasterId id="2147483866" r:id="rId2"/>
  </p:sldMasterIdLst>
  <p:notesMasterIdLst>
    <p:notesMasterId r:id="rId38"/>
  </p:notesMasterIdLst>
  <p:handoutMasterIdLst>
    <p:handoutMasterId r:id="rId39"/>
  </p:handoutMasterIdLst>
  <p:sldIdLst>
    <p:sldId id="365" r:id="rId3"/>
    <p:sldId id="316" r:id="rId4"/>
    <p:sldId id="347" r:id="rId5"/>
    <p:sldId id="348" r:id="rId6"/>
    <p:sldId id="363" r:id="rId7"/>
    <p:sldId id="349" r:id="rId8"/>
    <p:sldId id="346" r:id="rId9"/>
    <p:sldId id="366" r:id="rId10"/>
    <p:sldId id="319" r:id="rId11"/>
    <p:sldId id="323" r:id="rId12"/>
    <p:sldId id="324" r:id="rId13"/>
    <p:sldId id="313" r:id="rId14"/>
    <p:sldId id="311" r:id="rId15"/>
    <p:sldId id="330" r:id="rId16"/>
    <p:sldId id="333" r:id="rId17"/>
    <p:sldId id="334" r:id="rId18"/>
    <p:sldId id="336" r:id="rId19"/>
    <p:sldId id="364" r:id="rId20"/>
    <p:sldId id="338" r:id="rId21"/>
    <p:sldId id="362" r:id="rId22"/>
    <p:sldId id="361" r:id="rId23"/>
    <p:sldId id="341" r:id="rId24"/>
    <p:sldId id="342" r:id="rId25"/>
    <p:sldId id="351" r:id="rId26"/>
    <p:sldId id="344" r:id="rId27"/>
    <p:sldId id="358" r:id="rId28"/>
    <p:sldId id="345" r:id="rId29"/>
    <p:sldId id="353" r:id="rId30"/>
    <p:sldId id="354" r:id="rId31"/>
    <p:sldId id="359" r:id="rId32"/>
    <p:sldId id="360" r:id="rId33"/>
    <p:sldId id="352" r:id="rId34"/>
    <p:sldId id="355" r:id="rId35"/>
    <p:sldId id="356" r:id="rId36"/>
    <p:sldId id="357" r:id="rId3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000099"/>
    <a:srgbClr val="000000"/>
    <a:srgbClr val="00C060"/>
    <a:srgbClr val="007A00"/>
    <a:srgbClr val="008000"/>
    <a:srgbClr val="FFCCCC"/>
    <a:srgbClr val="CC0099"/>
    <a:srgbClr val="CC00CC"/>
    <a:srgbClr val="FFFF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770" autoAdjust="0"/>
    <p:restoredTop sz="94717" autoAdjust="0"/>
  </p:normalViewPr>
  <p:slideViewPr>
    <p:cSldViewPr>
      <p:cViewPr varScale="1">
        <p:scale>
          <a:sx n="111" d="100"/>
          <a:sy n="111" d="100"/>
        </p:scale>
        <p:origin x="1236" y="12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4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524A2-3BC4-4648-9076-B9797BD02C8E}" type="doc">
      <dgm:prSet loTypeId="urn:microsoft.com/office/officeart/2011/layout/HexagonRadial" loCatId="officeonline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GB"/>
        </a:p>
      </dgm:t>
    </dgm:pt>
    <dgm:pt modelId="{A1F3AFD2-CAB1-4E66-BBC1-5FAFEFE8D5D2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4800" b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فرد</a:t>
          </a:r>
          <a:endParaRPr lang="en-US" sz="1800" b="1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120015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82FD98F5-8DC5-4E48-A8A8-FD8C7C84DFB9}" type="parTrans" cxnId="{A1DFAEF1-0C39-41B2-8F16-5DE122D7950D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B11DA76-ED8F-451D-867B-371C1CF3E552}" type="sibTrans" cxnId="{A1DFAEF1-0C39-41B2-8F16-5DE122D7950D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CFE80C0-91E3-4B67-A188-C05C70B41E2F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مدیران ارشد</a:t>
          </a:r>
          <a:endParaRPr lang="en-US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F69989F-E584-4543-A72C-28FD18FA08AE}" type="parTrans" cxnId="{B93C6FAD-B575-4E23-B767-C45FB114BF86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96EC97C1-ED8B-489C-A8CE-ED8D6A312E00}" type="sibTrans" cxnId="{B93C6FAD-B575-4E23-B767-C45FB114BF86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0970491-1A2C-41E7-9A33-9D631357B07D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مربی</a:t>
          </a:r>
          <a:endParaRPr lang="en-US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CF84A3E-9A29-4FA2-9C20-BC5E66E8BE2D}" type="parTrans" cxnId="{605F7C9E-22F0-4D7B-AA56-A4BFBCBEEDC5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BE31E31-28F3-427F-879C-BE2A2D912189}" type="sibTrans" cxnId="{605F7C9E-22F0-4D7B-AA56-A4BFBCBEEDC5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9954CBE-66D6-4798-86A3-EB03A1F11345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همکاران</a:t>
          </a:r>
          <a:endParaRPr lang="en-US" sz="24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B5A1FBA-7D93-44FD-8711-B931205A7D68}" type="parTrans" cxnId="{0BE9B436-6EBA-4A36-8BEB-15F7796C9EC4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992CB64-D38E-4BBE-BEA2-C0C26717A601}" type="sibTrans" cxnId="{0BE9B436-6EBA-4A36-8BEB-15F7796C9EC4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72A4053E-C846-43F8-A059-E98CD48A4768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ستاد </a:t>
          </a:r>
          <a:r>
            <a:rPr lang="en-US" sz="1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HRD</a:t>
          </a: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163C0BCD-3983-4610-9CCB-F957DBFF765A}" type="parTrans" cxnId="{1D98006D-C1F9-4D01-9561-5EC9C4FB3C25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F80164-F09A-48E6-8847-8C4873808667}" type="sibTrans" cxnId="{1D98006D-C1F9-4D01-9561-5EC9C4FB3C25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9E76ED-5A23-4871-9087-5AF151BF87B2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شرکای بیرونی</a:t>
          </a:r>
          <a:endParaRPr lang="en-US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F0D7EEB-F2FE-4F59-9478-DFBC41C10D66}" type="parTrans" cxnId="{1A5C284B-2AC9-4727-9A6C-3CF43FB0EFC1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0DB1CE2D-4F15-42FF-805F-938C7A573AB6}" type="sibTrans" cxnId="{1A5C284B-2AC9-4727-9A6C-3CF43FB0EFC1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359A918-7542-49B6-9751-BD31BE25A4F8}">
      <dgm:prSet phldrT="[Text]" custT="1"/>
      <dgm:spPr/>
      <dgm:t>
        <a:bodyPr/>
        <a:lstStyle/>
        <a:p>
          <a:pPr marL="0" marR="0" indent="0" algn="ctr" defTabSz="914400" rtl="1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سرپرست مستقیم</a:t>
          </a:r>
          <a:endParaRPr lang="en-US" sz="18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algn="ctr" defTabSz="977900">
            <a:lnSpc>
              <a:spcPct val="90000"/>
            </a:lnSpc>
            <a:spcAft>
              <a:spcPct val="35000"/>
            </a:spcAft>
          </a:pPr>
          <a:endParaRPr lang="en-GB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A127AAEB-F788-4AE2-A087-D354D00CF834}" type="parTrans" cxnId="{3BA485A1-5E29-482B-89DF-840E876A8A36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5C75FC9-01C6-4D13-874B-C31FA93D9D4D}" type="sibTrans" cxnId="{3BA485A1-5E29-482B-89DF-840E876A8A36}">
      <dgm:prSet/>
      <dgm:spPr/>
      <dgm:t>
        <a:bodyPr/>
        <a:lstStyle/>
        <a:p>
          <a:pPr algn="ctr"/>
          <a:endParaRPr lang="en-GB" sz="2400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E55D37F-2F2F-4B54-9379-3B6791570DC9}" type="pres">
      <dgm:prSet presAssocID="{630524A2-3BC4-4648-9076-B9797BD02C8E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  <dgm:t>
        <a:bodyPr/>
        <a:lstStyle/>
        <a:p>
          <a:endParaRPr lang="en-GB"/>
        </a:p>
      </dgm:t>
    </dgm:pt>
    <dgm:pt modelId="{EFBD10B2-CB4C-4315-864B-358F38B23250}" type="pres">
      <dgm:prSet presAssocID="{A1F3AFD2-CAB1-4E66-BBC1-5FAFEFE8D5D2}" presName="Parent" presStyleLbl="node0" presStyleIdx="0" presStyleCnt="1">
        <dgm:presLayoutVars>
          <dgm:chMax val="6"/>
          <dgm:chPref val="6"/>
        </dgm:presLayoutVars>
      </dgm:prSet>
      <dgm:spPr/>
      <dgm:t>
        <a:bodyPr/>
        <a:lstStyle/>
        <a:p>
          <a:endParaRPr lang="en-GB"/>
        </a:p>
      </dgm:t>
    </dgm:pt>
    <dgm:pt modelId="{556F60CC-203F-40CA-9F92-BB7A73B743B7}" type="pres">
      <dgm:prSet presAssocID="{ECFE80C0-91E3-4B67-A188-C05C70B41E2F}" presName="Accent1" presStyleCnt="0"/>
      <dgm:spPr/>
      <dgm:t>
        <a:bodyPr/>
        <a:lstStyle/>
        <a:p>
          <a:endParaRPr lang="en-US"/>
        </a:p>
      </dgm:t>
    </dgm:pt>
    <dgm:pt modelId="{5B3972C4-D3D9-447A-9A32-A17AACD98E42}" type="pres">
      <dgm:prSet presAssocID="{ECFE80C0-91E3-4B67-A188-C05C70B41E2F}" presName="Accent" presStyleLbl="bgShp" presStyleIdx="0" presStyleCnt="6"/>
      <dgm:spPr/>
      <dgm:t>
        <a:bodyPr/>
        <a:lstStyle/>
        <a:p>
          <a:endParaRPr lang="en-US"/>
        </a:p>
      </dgm:t>
    </dgm:pt>
    <dgm:pt modelId="{130F8B64-843F-4B47-B52C-1C542503584A}" type="pres">
      <dgm:prSet presAssocID="{ECFE80C0-91E3-4B67-A188-C05C70B41E2F}" presName="Child1" presStyleLbl="node1" presStyleIdx="0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04E5FD2-D251-4028-902F-AA8F20A1425E}" type="pres">
      <dgm:prSet presAssocID="{60970491-1A2C-41E7-9A33-9D631357B07D}" presName="Accent2" presStyleCnt="0"/>
      <dgm:spPr/>
      <dgm:t>
        <a:bodyPr/>
        <a:lstStyle/>
        <a:p>
          <a:endParaRPr lang="en-US"/>
        </a:p>
      </dgm:t>
    </dgm:pt>
    <dgm:pt modelId="{2ECF369B-6AB8-486F-87FA-72F438427E1B}" type="pres">
      <dgm:prSet presAssocID="{60970491-1A2C-41E7-9A33-9D631357B07D}" presName="Accent" presStyleLbl="bgShp" presStyleIdx="1" presStyleCnt="6"/>
      <dgm:spPr/>
      <dgm:t>
        <a:bodyPr/>
        <a:lstStyle/>
        <a:p>
          <a:endParaRPr lang="en-US"/>
        </a:p>
      </dgm:t>
    </dgm:pt>
    <dgm:pt modelId="{BD3CB75C-62EC-494D-874F-B62BA22169A6}" type="pres">
      <dgm:prSet presAssocID="{60970491-1A2C-41E7-9A33-9D631357B07D}" presName="Child2" presStyleLbl="node1" presStyleIdx="1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CDFD27-EF2C-485E-BFCE-5EB398E36A4F}" type="pres">
      <dgm:prSet presAssocID="{09954CBE-66D6-4798-86A3-EB03A1F11345}" presName="Accent3" presStyleCnt="0"/>
      <dgm:spPr/>
      <dgm:t>
        <a:bodyPr/>
        <a:lstStyle/>
        <a:p>
          <a:endParaRPr lang="en-US"/>
        </a:p>
      </dgm:t>
    </dgm:pt>
    <dgm:pt modelId="{4FD8C356-02B2-4837-A688-713916EB3AD1}" type="pres">
      <dgm:prSet presAssocID="{09954CBE-66D6-4798-86A3-EB03A1F11345}" presName="Accent" presStyleLbl="bgShp" presStyleIdx="2" presStyleCnt="6"/>
      <dgm:spPr/>
      <dgm:t>
        <a:bodyPr/>
        <a:lstStyle/>
        <a:p>
          <a:endParaRPr lang="en-US"/>
        </a:p>
      </dgm:t>
    </dgm:pt>
    <dgm:pt modelId="{D9956607-2E29-40AA-A141-5FD2C599808C}" type="pres">
      <dgm:prSet presAssocID="{09954CBE-66D6-4798-86A3-EB03A1F11345}" presName="Child3" presStyleLbl="node1" presStyleIdx="2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D79DE3C-3B93-43D0-8E20-F93D90EAFC25}" type="pres">
      <dgm:prSet presAssocID="{72A4053E-C846-43F8-A059-E98CD48A4768}" presName="Accent4" presStyleCnt="0"/>
      <dgm:spPr/>
      <dgm:t>
        <a:bodyPr/>
        <a:lstStyle/>
        <a:p>
          <a:endParaRPr lang="en-US"/>
        </a:p>
      </dgm:t>
    </dgm:pt>
    <dgm:pt modelId="{130F5FF8-A67B-4BBA-B507-C51633DDB28D}" type="pres">
      <dgm:prSet presAssocID="{72A4053E-C846-43F8-A059-E98CD48A4768}" presName="Accent" presStyleLbl="bgShp" presStyleIdx="3" presStyleCnt="6"/>
      <dgm:spPr/>
      <dgm:t>
        <a:bodyPr/>
        <a:lstStyle/>
        <a:p>
          <a:endParaRPr lang="en-US"/>
        </a:p>
      </dgm:t>
    </dgm:pt>
    <dgm:pt modelId="{CF79C6B9-DA38-4B53-8651-9156A55B490E}" type="pres">
      <dgm:prSet presAssocID="{72A4053E-C846-43F8-A059-E98CD48A4768}" presName="Child4" presStyleLbl="node1" presStyleIdx="3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CCFF6B-8B5D-4278-914C-C041185FEF00}" type="pres">
      <dgm:prSet presAssocID="{339E76ED-5A23-4871-9087-5AF151BF87B2}" presName="Accent5" presStyleCnt="0"/>
      <dgm:spPr/>
      <dgm:t>
        <a:bodyPr/>
        <a:lstStyle/>
        <a:p>
          <a:endParaRPr lang="en-US"/>
        </a:p>
      </dgm:t>
    </dgm:pt>
    <dgm:pt modelId="{7ECC822B-6548-4EB6-A6D6-27F839B57CA3}" type="pres">
      <dgm:prSet presAssocID="{339E76ED-5A23-4871-9087-5AF151BF87B2}" presName="Accent" presStyleLbl="bgShp" presStyleIdx="4" presStyleCnt="6"/>
      <dgm:spPr/>
      <dgm:t>
        <a:bodyPr/>
        <a:lstStyle/>
        <a:p>
          <a:endParaRPr lang="en-US"/>
        </a:p>
      </dgm:t>
    </dgm:pt>
    <dgm:pt modelId="{9EE65E86-149D-43C6-94EF-72A7422C8440}" type="pres">
      <dgm:prSet presAssocID="{339E76ED-5A23-4871-9087-5AF151BF87B2}" presName="Child5" presStyleLbl="node1" presStyleIdx="4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E4179C2-2E5A-4163-B086-A0A740573C41}" type="pres">
      <dgm:prSet presAssocID="{C359A918-7542-49B6-9751-BD31BE25A4F8}" presName="Accent6" presStyleCnt="0"/>
      <dgm:spPr/>
      <dgm:t>
        <a:bodyPr/>
        <a:lstStyle/>
        <a:p>
          <a:endParaRPr lang="en-US"/>
        </a:p>
      </dgm:t>
    </dgm:pt>
    <dgm:pt modelId="{2AD0CD75-EF64-42C9-9718-CDE3237CC542}" type="pres">
      <dgm:prSet presAssocID="{C359A918-7542-49B6-9751-BD31BE25A4F8}" presName="Accent" presStyleLbl="bgShp" presStyleIdx="5" presStyleCnt="6"/>
      <dgm:spPr/>
      <dgm:t>
        <a:bodyPr/>
        <a:lstStyle/>
        <a:p>
          <a:endParaRPr lang="en-US"/>
        </a:p>
      </dgm:t>
    </dgm:pt>
    <dgm:pt modelId="{61C4257D-5B6C-4A2E-8F55-572511F0CB6E}" type="pres">
      <dgm:prSet presAssocID="{C359A918-7542-49B6-9751-BD31BE25A4F8}" presName="Child6" presStyleLbl="node1" presStyleIdx="5" presStyleCnt="6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93C6FAD-B575-4E23-B767-C45FB114BF86}" srcId="{A1F3AFD2-CAB1-4E66-BBC1-5FAFEFE8D5D2}" destId="{ECFE80C0-91E3-4B67-A188-C05C70B41E2F}" srcOrd="0" destOrd="0" parTransId="{6F69989F-E584-4543-A72C-28FD18FA08AE}" sibTransId="{96EC97C1-ED8B-489C-A8CE-ED8D6A312E00}"/>
    <dgm:cxn modelId="{4D48B913-D8E6-4A6C-B28C-AF19538E9C1A}" type="presOf" srcId="{ECFE80C0-91E3-4B67-A188-C05C70B41E2F}" destId="{130F8B64-843F-4B47-B52C-1C542503584A}" srcOrd="0" destOrd="0" presId="urn:microsoft.com/office/officeart/2011/layout/HexagonRadial"/>
    <dgm:cxn modelId="{1D98006D-C1F9-4D01-9561-5EC9C4FB3C25}" srcId="{A1F3AFD2-CAB1-4E66-BBC1-5FAFEFE8D5D2}" destId="{72A4053E-C846-43F8-A059-E98CD48A4768}" srcOrd="3" destOrd="0" parTransId="{163C0BCD-3983-4610-9CCB-F957DBFF765A}" sibTransId="{45F80164-F09A-48E6-8847-8C4873808667}"/>
    <dgm:cxn modelId="{A1DFAEF1-0C39-41B2-8F16-5DE122D7950D}" srcId="{630524A2-3BC4-4648-9076-B9797BD02C8E}" destId="{A1F3AFD2-CAB1-4E66-BBC1-5FAFEFE8D5D2}" srcOrd="0" destOrd="0" parTransId="{82FD98F5-8DC5-4E48-A8A8-FD8C7C84DFB9}" sibTransId="{AB11DA76-ED8F-451D-867B-371C1CF3E552}"/>
    <dgm:cxn modelId="{70911952-9884-43BA-A22F-4F6DA444378F}" type="presOf" srcId="{09954CBE-66D6-4798-86A3-EB03A1F11345}" destId="{D9956607-2E29-40AA-A141-5FD2C599808C}" srcOrd="0" destOrd="0" presId="urn:microsoft.com/office/officeart/2011/layout/HexagonRadial"/>
    <dgm:cxn modelId="{12C1F6B7-D03A-4AC8-B44F-8CC93CF3E6D5}" type="presOf" srcId="{339E76ED-5A23-4871-9087-5AF151BF87B2}" destId="{9EE65E86-149D-43C6-94EF-72A7422C8440}" srcOrd="0" destOrd="0" presId="urn:microsoft.com/office/officeart/2011/layout/HexagonRadial"/>
    <dgm:cxn modelId="{5CD544D3-4F3F-4860-A5D0-22EB65E4E646}" type="presOf" srcId="{C359A918-7542-49B6-9751-BD31BE25A4F8}" destId="{61C4257D-5B6C-4A2E-8F55-572511F0CB6E}" srcOrd="0" destOrd="0" presId="urn:microsoft.com/office/officeart/2011/layout/HexagonRadial"/>
    <dgm:cxn modelId="{0BE9B436-6EBA-4A36-8BEB-15F7796C9EC4}" srcId="{A1F3AFD2-CAB1-4E66-BBC1-5FAFEFE8D5D2}" destId="{09954CBE-66D6-4798-86A3-EB03A1F11345}" srcOrd="2" destOrd="0" parTransId="{FB5A1FBA-7D93-44FD-8711-B931205A7D68}" sibTransId="{B992CB64-D38E-4BBE-BEA2-C0C26717A601}"/>
    <dgm:cxn modelId="{64AFFB43-0118-4042-BB84-627278B0C2AA}" type="presOf" srcId="{A1F3AFD2-CAB1-4E66-BBC1-5FAFEFE8D5D2}" destId="{EFBD10B2-CB4C-4315-864B-358F38B23250}" srcOrd="0" destOrd="0" presId="urn:microsoft.com/office/officeart/2011/layout/HexagonRadial"/>
    <dgm:cxn modelId="{1A5C284B-2AC9-4727-9A6C-3CF43FB0EFC1}" srcId="{A1F3AFD2-CAB1-4E66-BBC1-5FAFEFE8D5D2}" destId="{339E76ED-5A23-4871-9087-5AF151BF87B2}" srcOrd="4" destOrd="0" parTransId="{EF0D7EEB-F2FE-4F59-9478-DFBC41C10D66}" sibTransId="{0DB1CE2D-4F15-42FF-805F-938C7A573AB6}"/>
    <dgm:cxn modelId="{A2FF33EB-A615-47CA-94F4-CBCF9A1D6F23}" type="presOf" srcId="{630524A2-3BC4-4648-9076-B9797BD02C8E}" destId="{6E55D37F-2F2F-4B54-9379-3B6791570DC9}" srcOrd="0" destOrd="0" presId="urn:microsoft.com/office/officeart/2011/layout/HexagonRadial"/>
    <dgm:cxn modelId="{C7485D3D-DC06-4667-8AF0-76F109EE3B6C}" type="presOf" srcId="{72A4053E-C846-43F8-A059-E98CD48A4768}" destId="{CF79C6B9-DA38-4B53-8651-9156A55B490E}" srcOrd="0" destOrd="0" presId="urn:microsoft.com/office/officeart/2011/layout/HexagonRadial"/>
    <dgm:cxn modelId="{3BA485A1-5E29-482B-89DF-840E876A8A36}" srcId="{A1F3AFD2-CAB1-4E66-BBC1-5FAFEFE8D5D2}" destId="{C359A918-7542-49B6-9751-BD31BE25A4F8}" srcOrd="5" destOrd="0" parTransId="{A127AAEB-F788-4AE2-A087-D354D00CF834}" sibTransId="{45C75FC9-01C6-4D13-874B-C31FA93D9D4D}"/>
    <dgm:cxn modelId="{605F7C9E-22F0-4D7B-AA56-A4BFBCBEEDC5}" srcId="{A1F3AFD2-CAB1-4E66-BBC1-5FAFEFE8D5D2}" destId="{60970491-1A2C-41E7-9A33-9D631357B07D}" srcOrd="1" destOrd="0" parTransId="{CCF84A3E-9A29-4FA2-9C20-BC5E66E8BE2D}" sibTransId="{DBE31E31-28F3-427F-879C-BE2A2D912189}"/>
    <dgm:cxn modelId="{A055B181-FD8B-4817-B91A-1733CFC4670D}" type="presOf" srcId="{60970491-1A2C-41E7-9A33-9D631357B07D}" destId="{BD3CB75C-62EC-494D-874F-B62BA22169A6}" srcOrd="0" destOrd="0" presId="urn:microsoft.com/office/officeart/2011/layout/HexagonRadial"/>
    <dgm:cxn modelId="{CD98BAEE-312D-4963-B95F-EAE943751720}" type="presParOf" srcId="{6E55D37F-2F2F-4B54-9379-3B6791570DC9}" destId="{EFBD10B2-CB4C-4315-864B-358F38B23250}" srcOrd="0" destOrd="0" presId="urn:microsoft.com/office/officeart/2011/layout/HexagonRadial"/>
    <dgm:cxn modelId="{10E61C90-4D80-4F9D-9CD6-2B196C70FC4F}" type="presParOf" srcId="{6E55D37F-2F2F-4B54-9379-3B6791570DC9}" destId="{556F60CC-203F-40CA-9F92-BB7A73B743B7}" srcOrd="1" destOrd="0" presId="urn:microsoft.com/office/officeart/2011/layout/HexagonRadial"/>
    <dgm:cxn modelId="{4255E8E9-D462-41BF-B156-7CF77DCA21FD}" type="presParOf" srcId="{556F60CC-203F-40CA-9F92-BB7A73B743B7}" destId="{5B3972C4-D3D9-447A-9A32-A17AACD98E42}" srcOrd="0" destOrd="0" presId="urn:microsoft.com/office/officeart/2011/layout/HexagonRadial"/>
    <dgm:cxn modelId="{2844EF10-3DCB-46AF-B31E-271048B6F819}" type="presParOf" srcId="{6E55D37F-2F2F-4B54-9379-3B6791570DC9}" destId="{130F8B64-843F-4B47-B52C-1C542503584A}" srcOrd="2" destOrd="0" presId="urn:microsoft.com/office/officeart/2011/layout/HexagonRadial"/>
    <dgm:cxn modelId="{4C3CB34B-2BE5-49E7-BCE7-77E252D0CD65}" type="presParOf" srcId="{6E55D37F-2F2F-4B54-9379-3B6791570DC9}" destId="{104E5FD2-D251-4028-902F-AA8F20A1425E}" srcOrd="3" destOrd="0" presId="urn:microsoft.com/office/officeart/2011/layout/HexagonRadial"/>
    <dgm:cxn modelId="{2117512B-24E1-4D21-BF0B-487B95BB8D94}" type="presParOf" srcId="{104E5FD2-D251-4028-902F-AA8F20A1425E}" destId="{2ECF369B-6AB8-486F-87FA-72F438427E1B}" srcOrd="0" destOrd="0" presId="urn:microsoft.com/office/officeart/2011/layout/HexagonRadial"/>
    <dgm:cxn modelId="{AF53EA93-8713-4A5C-BE7C-A98AAEDAE404}" type="presParOf" srcId="{6E55D37F-2F2F-4B54-9379-3B6791570DC9}" destId="{BD3CB75C-62EC-494D-874F-B62BA22169A6}" srcOrd="4" destOrd="0" presId="urn:microsoft.com/office/officeart/2011/layout/HexagonRadial"/>
    <dgm:cxn modelId="{899F2E0D-808D-4B01-A6E6-7136B0D3FF41}" type="presParOf" srcId="{6E55D37F-2F2F-4B54-9379-3B6791570DC9}" destId="{78CDFD27-EF2C-485E-BFCE-5EB398E36A4F}" srcOrd="5" destOrd="0" presId="urn:microsoft.com/office/officeart/2011/layout/HexagonRadial"/>
    <dgm:cxn modelId="{ECAB1CDC-7451-4680-B23F-A9EC6C14B551}" type="presParOf" srcId="{78CDFD27-EF2C-485E-BFCE-5EB398E36A4F}" destId="{4FD8C356-02B2-4837-A688-713916EB3AD1}" srcOrd="0" destOrd="0" presId="urn:microsoft.com/office/officeart/2011/layout/HexagonRadial"/>
    <dgm:cxn modelId="{4DB8B292-2550-4607-BA84-957DA597A30F}" type="presParOf" srcId="{6E55D37F-2F2F-4B54-9379-3B6791570DC9}" destId="{D9956607-2E29-40AA-A141-5FD2C599808C}" srcOrd="6" destOrd="0" presId="urn:microsoft.com/office/officeart/2011/layout/HexagonRadial"/>
    <dgm:cxn modelId="{603996A2-53FB-4A47-BEE0-D63D8C8E73A4}" type="presParOf" srcId="{6E55D37F-2F2F-4B54-9379-3B6791570DC9}" destId="{8D79DE3C-3B93-43D0-8E20-F93D90EAFC25}" srcOrd="7" destOrd="0" presId="urn:microsoft.com/office/officeart/2011/layout/HexagonRadial"/>
    <dgm:cxn modelId="{1CDF6CCC-6065-4A77-9FB3-8FA48FE395CC}" type="presParOf" srcId="{8D79DE3C-3B93-43D0-8E20-F93D90EAFC25}" destId="{130F5FF8-A67B-4BBA-B507-C51633DDB28D}" srcOrd="0" destOrd="0" presId="urn:microsoft.com/office/officeart/2011/layout/HexagonRadial"/>
    <dgm:cxn modelId="{96BDAEB0-7045-4F2E-B3F0-E45CCFECBF0D}" type="presParOf" srcId="{6E55D37F-2F2F-4B54-9379-3B6791570DC9}" destId="{CF79C6B9-DA38-4B53-8651-9156A55B490E}" srcOrd="8" destOrd="0" presId="urn:microsoft.com/office/officeart/2011/layout/HexagonRadial"/>
    <dgm:cxn modelId="{ECA22B9B-0631-4DE7-9683-BF63BC01884A}" type="presParOf" srcId="{6E55D37F-2F2F-4B54-9379-3B6791570DC9}" destId="{F5CCFF6B-8B5D-4278-914C-C041185FEF00}" srcOrd="9" destOrd="0" presId="urn:microsoft.com/office/officeart/2011/layout/HexagonRadial"/>
    <dgm:cxn modelId="{6B388BB0-DEF8-48BE-BBC8-3FD449D3BABE}" type="presParOf" srcId="{F5CCFF6B-8B5D-4278-914C-C041185FEF00}" destId="{7ECC822B-6548-4EB6-A6D6-27F839B57CA3}" srcOrd="0" destOrd="0" presId="urn:microsoft.com/office/officeart/2011/layout/HexagonRadial"/>
    <dgm:cxn modelId="{1049415E-1956-4F2B-8787-452CD8BEDE08}" type="presParOf" srcId="{6E55D37F-2F2F-4B54-9379-3B6791570DC9}" destId="{9EE65E86-149D-43C6-94EF-72A7422C8440}" srcOrd="10" destOrd="0" presId="urn:microsoft.com/office/officeart/2011/layout/HexagonRadial"/>
    <dgm:cxn modelId="{FB8B4F9C-23D3-45DC-B332-5B03ED9FB566}" type="presParOf" srcId="{6E55D37F-2F2F-4B54-9379-3B6791570DC9}" destId="{BE4179C2-2E5A-4163-B086-A0A740573C41}" srcOrd="11" destOrd="0" presId="urn:microsoft.com/office/officeart/2011/layout/HexagonRadial"/>
    <dgm:cxn modelId="{DB6156F3-6F2A-40EC-A5EF-09B87EC3C99C}" type="presParOf" srcId="{BE4179C2-2E5A-4163-B086-A0A740573C41}" destId="{2AD0CD75-EF64-42C9-9718-CDE3237CC542}" srcOrd="0" destOrd="0" presId="urn:microsoft.com/office/officeart/2011/layout/HexagonRadial"/>
    <dgm:cxn modelId="{232E5870-7CCC-4208-A141-7DDB8D943949}" type="presParOf" srcId="{6E55D37F-2F2F-4B54-9379-3B6791570DC9}" destId="{61C4257D-5B6C-4A2E-8F55-572511F0CB6E}" srcOrd="12" destOrd="0" presId="urn:microsoft.com/office/officeart/2011/layout/HexagonRadial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FBD10B2-CB4C-4315-864B-358F38B23250}">
      <dsp:nvSpPr>
        <dsp:cNvPr id="0" name=""/>
        <dsp:cNvSpPr/>
      </dsp:nvSpPr>
      <dsp:spPr>
        <a:xfrm>
          <a:off x="2723705" y="1719003"/>
          <a:ext cx="2184928" cy="189005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4800" b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فرد</a:t>
          </a:r>
          <a:endParaRPr lang="en-US" sz="1800" b="1" kern="120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085778" y="2032211"/>
        <a:ext cx="1460782" cy="1263635"/>
      </dsp:txXfrm>
    </dsp:sp>
    <dsp:sp modelId="{2ECF369B-6AB8-486F-87FA-72F438427E1B}">
      <dsp:nvSpPr>
        <dsp:cNvPr id="0" name=""/>
        <dsp:cNvSpPr/>
      </dsp:nvSpPr>
      <dsp:spPr>
        <a:xfrm>
          <a:off x="4091890" y="814741"/>
          <a:ext cx="824367" cy="710301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130F8B64-843F-4B47-B52C-1C542503584A}">
      <dsp:nvSpPr>
        <dsp:cNvPr id="0" name=""/>
        <dsp:cNvSpPr/>
      </dsp:nvSpPr>
      <dsp:spPr>
        <a:xfrm>
          <a:off x="2924969" y="0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مدیران ارشد</a:t>
          </a:r>
          <a:endParaRPr lang="en-US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21699" y="256706"/>
        <a:ext cx="1197073" cy="1035609"/>
      </dsp:txXfrm>
    </dsp:sp>
    <dsp:sp modelId="{4FD8C356-02B2-4837-A688-713916EB3AD1}">
      <dsp:nvSpPr>
        <dsp:cNvPr id="0" name=""/>
        <dsp:cNvSpPr/>
      </dsp:nvSpPr>
      <dsp:spPr>
        <a:xfrm>
          <a:off x="5053991" y="2142626"/>
          <a:ext cx="824367" cy="710301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D3CB75C-62EC-494D-874F-B62BA22169A6}">
      <dsp:nvSpPr>
        <dsp:cNvPr id="0" name=""/>
        <dsp:cNvSpPr/>
      </dsp:nvSpPr>
      <dsp:spPr>
        <a:xfrm>
          <a:off x="4567096" y="952752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139660"/>
                <a:satOff val="-9512"/>
                <a:lumOff val="7035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139660"/>
                <a:satOff val="-9512"/>
                <a:lumOff val="703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مربی</a:t>
          </a:r>
          <a:endParaRPr lang="en-US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63826" y="1209458"/>
        <a:ext cx="1197073" cy="1035609"/>
      </dsp:txXfrm>
    </dsp:sp>
    <dsp:sp modelId="{130F5FF8-A67B-4BBA-B507-C51633DDB28D}">
      <dsp:nvSpPr>
        <dsp:cNvPr id="0" name=""/>
        <dsp:cNvSpPr/>
      </dsp:nvSpPr>
      <dsp:spPr>
        <a:xfrm>
          <a:off x="4385654" y="3641559"/>
          <a:ext cx="824367" cy="710301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D9956607-2E29-40AA-A141-5FD2C599808C}">
      <dsp:nvSpPr>
        <dsp:cNvPr id="0" name=""/>
        <dsp:cNvSpPr/>
      </dsp:nvSpPr>
      <dsp:spPr>
        <a:xfrm>
          <a:off x="4567096" y="2825752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279321"/>
                <a:satOff val="-19025"/>
                <a:lumOff val="14070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279321"/>
                <a:satOff val="-19025"/>
                <a:lumOff val="1407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همکاران</a:t>
          </a:r>
          <a:endParaRPr lang="en-US" sz="24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863826" y="3082458"/>
        <a:ext cx="1197073" cy="1035609"/>
      </dsp:txXfrm>
    </dsp:sp>
    <dsp:sp modelId="{7ECC822B-6548-4EB6-A6D6-27F839B57CA3}">
      <dsp:nvSpPr>
        <dsp:cNvPr id="0" name=""/>
        <dsp:cNvSpPr/>
      </dsp:nvSpPr>
      <dsp:spPr>
        <a:xfrm>
          <a:off x="2727771" y="3797154"/>
          <a:ext cx="824367" cy="710301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CF79C6B9-DA38-4B53-8651-9156A55B490E}">
      <dsp:nvSpPr>
        <dsp:cNvPr id="0" name=""/>
        <dsp:cNvSpPr/>
      </dsp:nvSpPr>
      <dsp:spPr>
        <a:xfrm>
          <a:off x="2924969" y="3779570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418981"/>
                <a:satOff val="-28537"/>
                <a:lumOff val="21105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418981"/>
                <a:satOff val="-28537"/>
                <a:lumOff val="2110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ستاد </a:t>
          </a:r>
          <a:r>
            <a:rPr lang="en-US" sz="18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HRD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21699" y="4036276"/>
        <a:ext cx="1197073" cy="1035609"/>
      </dsp:txXfrm>
    </dsp:sp>
    <dsp:sp modelId="{2AD0CD75-EF64-42C9-9718-CDE3237CC542}">
      <dsp:nvSpPr>
        <dsp:cNvPr id="0" name=""/>
        <dsp:cNvSpPr/>
      </dsp:nvSpPr>
      <dsp:spPr>
        <a:xfrm>
          <a:off x="1749915" y="2469802"/>
          <a:ext cx="824367" cy="710301"/>
        </a:xfrm>
        <a:prstGeom prst="hexagon">
          <a:avLst>
            <a:gd name="adj" fmla="val 28900"/>
            <a:gd name="vf" fmla="val 115470"/>
          </a:avLst>
        </a:prstGeom>
        <a:gradFill rotWithShape="0">
          <a:gsLst>
            <a:gs pos="0">
              <a:schemeClr val="accent1">
                <a:tint val="40000"/>
                <a:hueOff val="0"/>
                <a:satOff val="0"/>
                <a:lumOff val="0"/>
                <a:alphaOff val="0"/>
                <a:tint val="98000"/>
                <a:lumMod val="114000"/>
              </a:schemeClr>
            </a:gs>
            <a:gs pos="100000">
              <a:schemeClr val="accent1">
                <a:tint val="40000"/>
                <a:hueOff val="0"/>
                <a:satOff val="0"/>
                <a:lumOff val="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9EE65E86-149D-43C6-94EF-72A7422C8440}">
      <dsp:nvSpPr>
        <dsp:cNvPr id="0" name=""/>
        <dsp:cNvSpPr/>
      </dsp:nvSpPr>
      <dsp:spPr>
        <a:xfrm>
          <a:off x="1275218" y="2826818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558642"/>
                <a:satOff val="-38050"/>
                <a:lumOff val="28140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558642"/>
                <a:satOff val="-38050"/>
                <a:lumOff val="28140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شرکای بیرونی</a:t>
          </a:r>
          <a:endParaRPr lang="en-US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71948" y="3083524"/>
        <a:ext cx="1197073" cy="1035609"/>
      </dsp:txXfrm>
    </dsp:sp>
    <dsp:sp modelId="{61C4257D-5B6C-4A2E-8F55-572511F0CB6E}">
      <dsp:nvSpPr>
        <dsp:cNvPr id="0" name=""/>
        <dsp:cNvSpPr/>
      </dsp:nvSpPr>
      <dsp:spPr>
        <a:xfrm>
          <a:off x="1275218" y="950620"/>
          <a:ext cx="1790533" cy="1549021"/>
        </a:xfrm>
        <a:prstGeom prst="hexagon">
          <a:avLst>
            <a:gd name="adj" fmla="val 28570"/>
            <a:gd name="vf" fmla="val 115470"/>
          </a:avLst>
        </a:prstGeom>
        <a:gradFill rotWithShape="0">
          <a:gsLst>
            <a:gs pos="0">
              <a:schemeClr val="accent1">
                <a:shade val="80000"/>
                <a:hueOff val="698302"/>
                <a:satOff val="-47562"/>
                <a:lumOff val="35175"/>
                <a:alphaOff val="0"/>
                <a:tint val="98000"/>
                <a:lumMod val="114000"/>
              </a:schemeClr>
            </a:gs>
            <a:gs pos="100000">
              <a:schemeClr val="accent1">
                <a:shade val="80000"/>
                <a:hueOff val="698302"/>
                <a:satOff val="-47562"/>
                <a:lumOff val="35175"/>
                <a:alphaOff val="0"/>
                <a:shade val="90000"/>
                <a:lumMod val="84000"/>
              </a:schemeClr>
            </a:gs>
          </a:gsLst>
          <a:lin ang="5400000" scaled="0"/>
        </a:gradFill>
        <a:ln>
          <a:noFill/>
        </a:ln>
        <a:effectLst>
          <a:outerShdw blurRad="38100" dist="25400" dir="5400000" rotWithShape="0">
            <a:srgbClr val="000000">
              <a:alpha val="4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marR="0" lvl="0" indent="0" algn="ctr" defTabSz="914400" rtl="1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fa-IR" sz="2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سرپرست مستقیم</a:t>
          </a:r>
          <a:endParaRPr lang="en-US" sz="18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2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71948" y="1207326"/>
        <a:ext cx="1197073" cy="103560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HexagonRadial">
  <dgm:title val="Hexagon Radial"/>
  <dgm:desc val="Use to show a sequential process that relates to a central idea or theme. Limited to six Level 2 shapes. Works best with small amounts of text. Unused text does not appear, but remains available if you switch layouts."/>
  <dgm:catLst>
    <dgm:cat type="cycle" pri="8500"/>
    <dgm:cat type="officeonline" pri="9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  <dgm:pt modelId="15">
          <dgm:prSet phldr="1"/>
        </dgm:pt>
        <dgm:pt modelId="16">
          <dgm:prSet phldr="1"/>
        </dgm:pt>
      </dgm:ptLst>
      <dgm:cxnLst>
        <dgm:cxn modelId="40" srcId="0" destId="10" srcOrd="0" destOrd="0"/>
        <dgm:cxn modelId="50" srcId="10" destId="11" srcOrd="0" destOrd="0"/>
        <dgm:cxn modelId="60" srcId="10" destId="12" srcOrd="0" destOrd="0"/>
        <dgm:cxn modelId="70" srcId="10" destId="13" srcOrd="0" destOrd="0"/>
        <dgm:cxn modelId="80" srcId="10" destId="14" srcOrd="0" destOrd="0"/>
        <dgm:cxn modelId="90" srcId="10" destId="15" srcOrd="0" destOrd="0"/>
        <dgm:cxn modelId="100" srcId="10" destId="16" srcOrd="0" destOrd="0"/>
      </dgm:cxnLst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5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l" for="ch" forName="Accent1" refType="w" fact="0.168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l" for="ch" forName="Parent" refType="w" fact="0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6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l" for="ch" forName="Accent2" refType="w" fact="0.6413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Parent" refType="w" fact="0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l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7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3" refType="w" fact="0.4573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l" for="ch" forName="Accent2" refType="w" fact="0.6413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3" refType="w" fact="0.0554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l" for="ch" forName="Parent" refType="w" fact="0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l" for="ch" forName="Child1" refType="w" fact="0.5073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l" for="ch" forName="Child2" refType="w" fact="0.5073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8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4" refType="w" fact="0.4573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l" for="ch" forName="Accent3" refType="w" fact="0.6413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l" for="ch" forName="Accent2" refType="w" fact="0.376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0554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l" for="ch" forName="Parent" refType="w" fact="0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l" for="ch" forName="Child2" refType="w" fact="0.5073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l" for="ch" forName="Child3" refType="w" fact="0.5073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l" for="ch" forName="Child1" refType="w" fact="0.0554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9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0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l" for="ch" forName="Accent6" refType="w" fact="0.0934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l" for="ch" forName="Accent5" refType="w" fact="0.2858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l" for="ch" forName="Accent4" refType="w" fact="0.612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l" for="ch" forName="Accent3" refType="w" fact="0.743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l" for="ch" forName="Accent2" refType="w" fact="0.5542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l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l" for="ch" forName="Child4" refType="w" fact="0.3246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l" for="ch" forName="Parent" refType="w" fact="0.28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l" for="ch" forName="Child2" refType="w" fact="0.6477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l" for="ch" forName="Child3" refType="w" fact="0.6477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l" for="ch" forName="Child5" refType="w" fact="0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l" for="ch" forName="Child6" refType="w" fact="0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l" for="ch" forName="Child1" refType="w" fact="0.3246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if>
      <dgm:else name="Name11">
        <dgm:choose name="Name12">
          <dgm:if name="Name13" axis="ch ch" ptType="node node" st="1 1" cnt="1 0" func="cnt" op="equ" val="0">
            <dgm:alg type="composite">
              <dgm:param type="ar" val="1.1561"/>
            </dgm:alg>
            <dgm:constrLst>
              <dgm:constr type="primFontSz" for="des" forName="Parent" val="65"/>
              <dgm:constr type="l" for="ch" forName="Parent" refType="w" fact="0"/>
              <dgm:constr type="t" for="ch" forName="Parent" refType="h" fact="0"/>
              <dgm:constr type="w" for="ch" forName="Parent" refType="w"/>
              <dgm:constr type="h" for="ch" forName="Parent" refType="h"/>
            </dgm:constrLst>
          </dgm:if>
          <dgm:if name="Name14" axis="ch ch" ptType="node node" st="1 1" cnt="1 0" func="cnt" op="lte" val="1">
            <dgm:alg type="composite">
              <dgm:param type="ar" val="1.36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r" for="ch" forName="Accent1" refType="w" fact="0.8315"/>
              <dgm:constr type="t" for="ch" forName="Accent1" refType="h" fact="0.2946"/>
              <dgm:constr type="w" for="ch" forName="Accent1" refType="w" fact="0.462"/>
              <dgm:constr type="h" for="ch" forName="Accent1" refType="h" fact="0.5472"/>
              <dgm:constr type="r" for="ch" forName="Parent" refType="w"/>
              <dgm:constr type="t" for="ch" forName="Parent" refType="h" fact="0.2885"/>
              <dgm:constr type="w" for="ch" forName="Parent" refType="w" fact="0.6013"/>
              <dgm:constr type="h" for="ch" forName="Parent" refType="h" fact="0.7115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5831"/>
            </dgm:constrLst>
          </dgm:if>
          <dgm:if name="Name15" axis="ch ch" ptType="node node" st="1 1" cnt="1 0" func="cnt" op="equ" val="2">
            <dgm:alg type="composite">
              <dgm:param type="ar" val="1.0619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2" refType="primFontSz" refFor="des" refForName="Child1" op="equ"/>
              <dgm:constr type="r" for="ch" forName="Accent2" refType="w" fact="0.3587"/>
              <dgm:constr type="t" for="ch" forName="Accent2" refType="h" fact="0.3477"/>
              <dgm:constr type="w" for="ch" forName="Accent2" refType="w" fact="0.2269"/>
              <dgm:constr type="h" for="ch" forName="Accent2" refType="h" fact="0.2076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Parent" refType="w"/>
              <dgm:constr type="t" for="ch" forName="Parent" refType="h" fact="0.2239"/>
              <dgm:constr type="w" for="ch" forName="Parent" refType="w" fact="0.6013"/>
              <dgm:constr type="h" for="ch" forName="Parent" refType="h" fact="0.5523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4527"/>
              <dgm:constr type="r" for="ch" forName="Child2" refType="w" fact="0.5073"/>
              <dgm:constr type="t" for="ch" forName="Child2" refType="h" fact="0.5473"/>
              <dgm:constr type="w" for="ch" forName="Child2" refType="w" fact="0.4927"/>
              <dgm:constr type="h" for="ch" forName="Child2" refType="h" fact="0.4527"/>
            </dgm:constrLst>
          </dgm:if>
          <dgm:if name="Name16" axis="ch ch" ptType="node node" st="1 1" cnt="1 0" func="cnt" op="equ" val="3">
            <dgm:alg type="composite">
              <dgm:param type="ar" val="0.8305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r" for="ch" forName="Accent3" refType="w" fact="0.5427"/>
              <dgm:constr type="t" for="ch" forName="Accent3" refType="h" fact="0.6145"/>
              <dgm:constr type="w" for="ch" forName="Accent3" refType="w" fact="0.2269"/>
              <dgm:constr type="h" for="ch" forName="Accent3" refType="h" fact="0.1623"/>
              <dgm:constr type="r" for="ch" forName="Accent2" refType="w" fact="0.3587"/>
              <dgm:constr type="t" for="ch" forName="Accent2" refType="h" fact="0.2719"/>
              <dgm:constr type="w" for="ch" forName="Accent2" refType="w" fact="0.2269"/>
              <dgm:constr type="h" for="ch" forName="Accent2" refType="h" fact="0.162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3" refType="w" fact="0.9446"/>
              <dgm:constr type="t" for="ch" forName="Child3" refType="h" fact="0.646"/>
              <dgm:constr type="w" for="ch" forName="Child3" refType="w" fact="0.4927"/>
              <dgm:constr type="h" for="ch" forName="Child3" refType="h" fact="0.354"/>
              <dgm:constr type="r" for="ch" forName="Parent" refType="w"/>
              <dgm:constr type="t" for="ch" forName="Parent" refType="h" fact="0.1751"/>
              <dgm:constr type="w" for="ch" forName="Parent" refType="w" fact="0.6013"/>
              <dgm:constr type="h" for="ch" forName="Parent" refType="h" fact="0.4319"/>
              <dgm:constr type="r" for="ch" forName="Child1" refType="w" fact="0.4927"/>
              <dgm:constr type="t" for="ch" forName="Child1" refType="h" fact="0"/>
              <dgm:constr type="w" for="ch" forName="Child1" refType="w" fact="0.4927"/>
              <dgm:constr type="h" for="ch" forName="Child1" refType="h" fact="0.354"/>
              <dgm:constr type="r" for="ch" forName="Child2" refType="w" fact="0.4927"/>
              <dgm:constr type="t" for="ch" forName="Child2" refType="h" fact="0.428"/>
              <dgm:constr type="w" for="ch" forName="Child2" refType="w" fact="0.4927"/>
              <dgm:constr type="h" for="ch" forName="Child2" refType="h" fact="0.354"/>
            </dgm:constrLst>
          </dgm:if>
          <dgm:if name="Name17" axis="ch ch" ptType="node node" st="1 1" cnt="1 0" func="cnt" op="equ" val="4">
            <dgm:alg type="composite">
              <dgm:param type="ar" val="0.682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r" for="ch" forName="Accent4" refType="w" fact="0.5427"/>
              <dgm:constr type="t" for="ch" forName="Accent4" refType="h" fact="0.6834"/>
              <dgm:constr type="w" for="ch" forName="Accent4" refType="w" fact="0.2269"/>
              <dgm:constr type="h" for="ch" forName="Accent4" refType="h" fact="0.1333"/>
              <dgm:constr type="r" for="ch" forName="Accent3" refType="w" fact="0.3587"/>
              <dgm:constr type="t" for="ch" forName="Accent3" refType="h" fact="0.4021"/>
              <dgm:constr type="w" for="ch" forName="Accent3" refType="w" fact="0.2269"/>
              <dgm:constr type="h" for="ch" forName="Accent3" refType="h" fact="0.1333"/>
              <dgm:constr type="r" for="ch" forName="Accent2" refType="w" fact="0.6235"/>
              <dgm:constr type="t" for="ch" forName="Accent2" refType="h" fact="0.1529"/>
              <dgm:constr type="w" for="ch" forName="Accent2" refType="w" fact="0.2269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9446"/>
              <dgm:constr type="t" for="ch" forName="Child4" refType="h" fact="0.7093"/>
              <dgm:constr type="w" for="ch" forName="Child4" refType="w" fact="0.4927"/>
              <dgm:constr type="h" for="ch" forName="Child4" refType="h" fact="0.2907"/>
              <dgm:constr type="r" for="ch" forName="Parent" refType="w"/>
              <dgm:constr type="t" for="ch" forName="Parent" refType="h" fact="0.3226"/>
              <dgm:constr type="w" for="ch" forName="Parent" refType="w" fact="0.6013"/>
              <dgm:constr type="h" for="ch" forName="Parent" refType="h" fact="0.3547"/>
              <dgm:constr type="r" for="ch" forName="Child2" refType="w" fact="0.4927"/>
              <dgm:constr type="t" for="ch" forName="Child2" refType="h" fact="0.1788"/>
              <dgm:constr type="w" for="ch" forName="Child2" refType="w" fact="0.4927"/>
              <dgm:constr type="h" for="ch" forName="Child2" refType="h" fact="0.2907"/>
              <dgm:constr type="r" for="ch" forName="Child3" refType="w" fact="0.4927"/>
              <dgm:constr type="t" for="ch" forName="Child3" refType="h" fact="0.5303"/>
              <dgm:constr type="w" for="ch" forName="Child3" refType="w" fact="0.4927"/>
              <dgm:constr type="h" for="ch" forName="Child3" refType="h" fact="0.2907"/>
              <dgm:constr type="r" for="ch" forName="Child1" refType="w" fact="0.9446"/>
              <dgm:constr type="t" for="ch" forName="Child1" refType="h" fact="0"/>
              <dgm:constr type="w" for="ch" forName="Child1" refType="w" fact="0.4927"/>
              <dgm:constr type="h" for="ch" forName="Child1" refType="h" fact="0.2907"/>
            </dgm:constrLst>
          </dgm:if>
          <dgm:if name="Name18" axis="ch ch" ptType="node node" st="1 1" cnt="1 0" func="cnt" op="equ" val="5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if>
          <dgm:else name="Name19">
            <dgm:alg type="composite">
              <dgm:param type="ar" val="0.9538"/>
            </dgm:alg>
            <dgm:constrLst>
              <dgm:constr type="primFontSz" for="des" forName="Parent" val="65"/>
              <dgm:constr type="primFontSz" for="des" forName="Child1" val="65"/>
              <dgm:constr type="primFontSz" for="des" forName="Child1" refType="primFontSz" refFor="des" refForName="Parent" op="lte"/>
              <dgm:constr type="primFontSz" for="des" forName="Child2" refType="primFontSz" refFor="des" refForName="Parent" op="lte"/>
              <dgm:constr type="primFontSz" for="des" forName="Child3" refType="primFontSz" refFor="des" refForName="Parent" op="lte"/>
              <dgm:constr type="primFontSz" for="des" forName="Child4" refType="primFontSz" refFor="des" refForName="Parent" op="lte"/>
              <dgm:constr type="primFontSz" for="des" forName="Child5" refType="primFontSz" refFor="des" refForName="Parent" op="lte"/>
              <dgm:constr type="primFontSz" for="des" forName="Child6" refType="primFontSz" refFor="des" refForName="Parent" op="lte"/>
              <dgm:constr type="primFontSz" for="des" forName="Child7" refType="primFontSz" refFor="des" refForName="Parent" op="lte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primFontSz" for="des" ptType="node" op="equ" val="65"/>
              <dgm:constr type="r" for="ch" forName="Accent6" refType="w" fact="0.9066"/>
              <dgm:constr type="t" for="ch" forName="Accent6" refType="h" fact="0.4635"/>
              <dgm:constr type="w" for="ch" forName="Accent6" refType="w" fact="0.1622"/>
              <dgm:constr type="h" for="ch" forName="Accent6" refType="h" fact="0.1333"/>
              <dgm:constr type="r" for="ch" forName="Accent5" refType="w" fact="0.7142"/>
              <dgm:constr type="t" for="ch" forName="Accent5" refType="h" fact="0.7126"/>
              <dgm:constr type="w" for="ch" forName="Accent5" refType="w" fact="0.1622"/>
              <dgm:constr type="h" for="ch" forName="Accent5" refType="h" fact="0.1333"/>
              <dgm:constr type="r" for="ch" forName="Accent4" refType="w" fact="0.388"/>
              <dgm:constr type="t" for="ch" forName="Accent4" refType="h" fact="0.6834"/>
              <dgm:constr type="w" for="ch" forName="Accent4" refType="w" fact="0.1622"/>
              <dgm:constr type="h" for="ch" forName="Accent4" refType="h" fact="0.1333"/>
              <dgm:constr type="r" for="ch" forName="Accent3" refType="w" fact="0.2565"/>
              <dgm:constr type="t" for="ch" forName="Accent3" refType="h" fact="0.4021"/>
              <dgm:constr type="w" for="ch" forName="Accent3" refType="w" fact="0.1622"/>
              <dgm:constr type="h" for="ch" forName="Accent3" refType="h" fact="0.1333"/>
              <dgm:constr type="r" for="ch" forName="Accent2" refType="w" fact="0.4458"/>
              <dgm:constr type="t" for="ch" forName="Accent2" refType="h" fact="0.1529"/>
              <dgm:constr type="w" for="ch" forName="Accent2" refType="w" fact="0.1622"/>
              <dgm:constr type="h" for="ch" forName="Accent2" refType="h" fact="0.1333"/>
              <dgm:constr type="r" for="ch" forName="Accent1" refType="w" fact="0"/>
              <dgm:constr type="t" for="ch" forName="Accent1" refType="h" fact="0"/>
              <dgm:constr type="w" for="ch" forName="Accent1" refType="w" fact="0"/>
              <dgm:constr type="h" for="ch" forName="Accent1" refType="h" fact="0"/>
              <dgm:constr type="r" for="ch" forName="Child4" refType="w" fact="0.6754"/>
              <dgm:constr type="t" for="ch" forName="Child4" refType="h" fact="0.7093"/>
              <dgm:constr type="w" for="ch" forName="Child4" refType="w" fact="0.3523"/>
              <dgm:constr type="h" for="ch" forName="Child4" refType="h" fact="0.2907"/>
              <dgm:constr type="r" for="ch" forName="Parent" refType="w" fact="0.715"/>
              <dgm:constr type="t" for="ch" forName="Parent" refType="h" fact="0.3226"/>
              <dgm:constr type="w" for="ch" forName="Parent" refType="w" fact="0.4299"/>
              <dgm:constr type="h" for="ch" forName="Parent" refType="h" fact="0.3547"/>
              <dgm:constr type="r" for="ch" forName="Child2" refType="w" fact="0.3523"/>
              <dgm:constr type="t" for="ch" forName="Child2" refType="h" fact="0.1788"/>
              <dgm:constr type="w" for="ch" forName="Child2" refType="w" fact="0.3523"/>
              <dgm:constr type="h" for="ch" forName="Child2" refType="h" fact="0.2907"/>
              <dgm:constr type="r" for="ch" forName="Child3" refType="w" fact="0.3523"/>
              <dgm:constr type="t" for="ch" forName="Child3" refType="h" fact="0.5303"/>
              <dgm:constr type="w" for="ch" forName="Child3" refType="w" fact="0.3523"/>
              <dgm:constr type="h" for="ch" forName="Child3" refType="h" fact="0.2907"/>
              <dgm:constr type="r" for="ch" forName="Child5" refType="w"/>
              <dgm:constr type="t" for="ch" forName="Child5" refType="h" fact="0.5305"/>
              <dgm:constr type="w" for="ch" forName="Child5" refType="w" fact="0.3523"/>
              <dgm:constr type="h" for="ch" forName="Child5" refType="h" fact="0.2907"/>
              <dgm:constr type="r" for="ch" forName="Child6" refType="w"/>
              <dgm:constr type="t" for="ch" forName="Child6" refType="h" fact="0.1784"/>
              <dgm:constr type="w" for="ch" forName="Child6" refType="w" fact="0.3523"/>
              <dgm:constr type="h" for="ch" forName="Child6" refType="h" fact="0.2907"/>
              <dgm:constr type="r" for="ch" forName="Child1" refType="w" fact="0.6754"/>
              <dgm:constr type="t" for="ch" forName="Child1" refType="h" fact="0"/>
              <dgm:constr type="w" for="ch" forName="Child1" refType="w" fact="0.3523"/>
              <dgm:constr type="h" for="ch" forName="Child1" refType="h" fact="0.2907"/>
            </dgm:constrLst>
          </dgm:else>
        </dgm:choose>
      </dgm:else>
    </dgm:choose>
    <dgm:forEach name="wrapper" axis="self" ptType="parTrans">
      <dgm:forEach name="accentRepeat" axis="self">
        <dgm:layoutNode name="Accent" styleLbl="bgShp">
          <dgm:alg type="sp"/>
          <dgm:shape xmlns:r="http://schemas.openxmlformats.org/officeDocument/2006/relationships" type="hexagon" r:blip="" zOrderOff="-2">
            <dgm:adjLst>
              <dgm:adj idx="1" val="0.289"/>
              <dgm:adj idx="2" val="1.1547"/>
            </dgm:adjLst>
          </dgm:shape>
          <dgm:presOf/>
        </dgm:layoutNode>
      </dgm:forEach>
    </dgm:forEach>
    <dgm:forEach name="Name20" axis="ch" ptType="node" cnt="1">
      <dgm:layoutNode name="Parent" styleLbl="node0">
        <dgm:varLst>
          <dgm:chMax val="6"/>
          <dgm:chPref val="6"/>
        </dgm:varLst>
        <dgm:alg type="tx"/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self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1" axis="ch ch" ptType="node node" st="1 1" cnt="1 1">
      <dgm:layoutNode name="Accent1">
        <dgm:alg type="sp"/>
        <dgm:shape xmlns:r="http://schemas.openxmlformats.org/officeDocument/2006/relationships" r:blip="" zOrderOff="-2">
          <dgm:adjLst/>
        </dgm:shape>
        <dgm:presOf/>
        <dgm:constrLst/>
        <dgm:forEach name="Name22" ref="accentRepeat"/>
      </dgm:layoutNode>
      <dgm:layoutNode name="Child1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3" axis="ch ch" ptType="node node" st="1 2" cnt="1 1">
      <dgm:layoutNode name="Accent2">
        <dgm:alg type="sp"/>
        <dgm:shape xmlns:r="http://schemas.openxmlformats.org/officeDocument/2006/relationships" r:blip="" zOrderOff="-2">
          <dgm:adjLst/>
        </dgm:shape>
        <dgm:presOf/>
        <dgm:constrLst/>
        <dgm:forEach name="Name24" ref="accentRepeat"/>
      </dgm:layoutNode>
      <dgm:layoutNode name="Child2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5" axis="ch ch" ptType="node node" st="1 3" cnt="1 1">
      <dgm:layoutNode name="Accent3">
        <dgm:alg type="sp"/>
        <dgm:shape xmlns:r="http://schemas.openxmlformats.org/officeDocument/2006/relationships" r:blip="" zOrderOff="-2">
          <dgm:adjLst/>
        </dgm:shape>
        <dgm:presOf/>
        <dgm:constrLst/>
        <dgm:forEach name="Name26" ref="accentRepeat"/>
      </dgm:layoutNode>
      <dgm:layoutNode name="Child3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7" axis="ch ch" ptType="node node" st="1 4" cnt="1 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28" ref="accentRepeat"/>
      </dgm:layoutNode>
      <dgm:layoutNode name="Child4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29" axis="ch ch" ptType="node node" st="1 5" cnt="1 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30" ref="accentRepeat"/>
      </dgm:layoutNode>
      <dgm:layoutNode name="Child5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  <dgm:forEach name="Name31" axis="ch ch" ptType="node node" st="1 6" cnt="1 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32" ref="accentRepeat"/>
      </dgm:layoutNode>
      <dgm:layoutNode name="Child6" styleLbl="node1">
        <dgm:varLst>
          <dgm:chMax val="0"/>
          <dgm:chPref val="0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hexagon" r:blip="">
          <dgm:adjLst>
            <dgm:adj idx="1" val="0.2857"/>
            <dgm:adj idx="2" val="1.1547"/>
          </dgm:adjLst>
        </dgm:shape>
        <dgm:presOf axis="desOrSelf" ptType="node"/>
        <dgm:constrLst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135388-2F8D-4A08-9858-2AB85EEEA989}" type="datetimeFigureOut">
              <a:rPr lang="en-US" smtClean="0"/>
              <a:pPr/>
              <a:t>7/21/2016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402A0-5D26-49A4-BD6D-F8733D51672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3546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50AA0-E7AF-4448-8DAC-A2BEDCFBA6DF}" type="datetimeFigureOut">
              <a:rPr lang="en-US" smtClean="0"/>
              <a:pPr/>
              <a:t>7/21/2016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D44208-FC32-4E48-8D4E-208F6DBA984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964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17D619-F843-416E-9F1C-AB734E51DF32}" type="slidenum">
              <a:rPr lang="en-US" altLang="en-US">
                <a:solidFill>
                  <a:prstClr val="black"/>
                </a:solidFill>
              </a:rPr>
              <a:pPr/>
              <a:t>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7458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B38CAF3-0E4B-4503-911B-F8F3AE4B0ECA}" type="slidenum">
              <a:rPr lang="en-US" altLang="en-US">
                <a:solidFill>
                  <a:srgbClr val="000000"/>
                </a:solidFill>
              </a:rPr>
              <a:pPr/>
              <a:t>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175344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FA729-C18E-40D9-A885-554FC2CBFDBE}" type="slidenum">
              <a:rPr lang="en-US" altLang="en-US"/>
              <a:pPr/>
              <a:t>17</a:t>
            </a:fld>
            <a:endParaRPr lang="en-US" alt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08594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AC3780-FD39-4568-9C03-ADEF4B2B46FF}" type="slidenum">
              <a:rPr lang="en-US" altLang="en-US"/>
              <a:pPr/>
              <a:t>19</a:t>
            </a:fld>
            <a:endParaRPr lang="en-US" altLang="en-US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88029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7773EEB-E015-494D-99DB-B3E486D1E6F1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83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32415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AA44670-758E-4F4D-A0F7-169E7AA4B37B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86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496420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1E1345D-76D1-43B1-877C-049702068E57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7520783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F52EC3A-B166-408C-9DD5-2FC23159CE5E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9908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66442" y="1447801"/>
            <a:ext cx="662096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6442" y="4777380"/>
            <a:ext cx="662096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5384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4800587"/>
            <a:ext cx="66209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66442" y="685800"/>
            <a:ext cx="6620968" cy="3640667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3" y="5367325"/>
            <a:ext cx="662096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4065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1447800"/>
            <a:ext cx="6620968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657600"/>
            <a:ext cx="6620968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9046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1408" y="1447800"/>
            <a:ext cx="6001049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48177" y="3771174"/>
            <a:ext cx="546115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4350657"/>
            <a:ext cx="6620968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73897" y="971253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“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999690" y="2613787"/>
            <a:ext cx="60159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2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ea typeface="+mj-ea"/>
                <a:cs typeface="+mj-cs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43218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2" y="3124201"/>
            <a:ext cx="6620968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2673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834" y="1981200"/>
            <a:ext cx="22107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489475" y="2667000"/>
            <a:ext cx="219608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3504" y="1981200"/>
            <a:ext cx="220275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905586" y="2667000"/>
            <a:ext cx="2210671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1981200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5344917" y="2667000"/>
            <a:ext cx="2199658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0829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9475" y="4250949"/>
            <a:ext cx="22056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89475" y="2209800"/>
            <a:ext cx="2205612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489475" y="4827212"/>
            <a:ext cx="2205612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917792" y="4250949"/>
            <a:ext cx="21984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2917791" y="2209800"/>
            <a:ext cx="2198466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2916776" y="4827211"/>
            <a:ext cx="2201378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344917" y="4250949"/>
            <a:ext cx="21996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344916" y="2209800"/>
            <a:ext cx="2199658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5344824" y="4827209"/>
            <a:ext cx="2202571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2795334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223030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4552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9EE9D-4DC8-4B4C-8CBC-6B3564C3E5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132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29782" y="430214"/>
            <a:ext cx="1314793" cy="58261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89475" y="773205"/>
            <a:ext cx="5568812" cy="548313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C16C7-88D2-433C-8A01-ACD0053FDA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2838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491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3690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32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FD2CF-7897-4293-AAA5-71AFD1D168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5804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CE362-BC82-40AE-8309-5C36953041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197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3FDCA-C11D-435D-8F7A-4BAA44739E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98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8DE492-522F-4BB0-96E3-87A341599E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46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6D8F8-0DA2-4DE9-AC95-3B015DC56A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75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56D49-CA19-471B-A2F6-E7C0F5FFFF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763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2FCDB-8F72-4D1B-96CE-5C79BBD5A8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84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969EE9D-4DC8-4B4C-8CBC-6B3564C3E5C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3201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1EC16C7-88D2-433C-8A01-ACD0053FDAE8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1152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Picture 60" descr="PH00401_MRT.jpg"/>
          <p:cNvPicPr>
            <a:picLocks noChangeAspect="1"/>
          </p:cNvPicPr>
          <p:nvPr userDrawn="1"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258" name="Rectangle 186"/>
          <p:cNvSpPr>
            <a:spLocks noGrp="1" noChangeArrowheads="1"/>
          </p:cNvSpPr>
          <p:nvPr>
            <p:ph type="ctrTitle" sz="quarter"/>
          </p:nvPr>
        </p:nvSpPr>
        <p:spPr bwMode="gray">
          <a:xfrm>
            <a:off x="3581400" y="5181600"/>
            <a:ext cx="5410200" cy="1219200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>
            <a:lvl1pPr algn="l"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altLang="ko-KR" dirty="0" smtClean="0"/>
              <a:t>Click to edit Master title style</a:t>
            </a:r>
            <a:endParaRPr lang="en-US" altLang="ko-KR" dirty="0"/>
          </a:p>
        </p:txBody>
      </p:sp>
    </p:spTree>
    <p:extLst>
      <p:ext uri="{BB962C8B-B14F-4D97-AF65-F5344CB8AC3E}">
        <p14:creationId xmlns:p14="http://schemas.microsoft.com/office/powerpoint/2010/main" val="15344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3" y="2861734"/>
            <a:ext cx="662096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6442" y="4777381"/>
            <a:ext cx="662096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FD2CF-7897-4293-AAA5-71AFD1D168DD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43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7700" y="2060576"/>
            <a:ext cx="3298113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41975" y="2056093"/>
            <a:ext cx="3298115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6CE362-BC82-40AE-8309-5C3695304109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8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1905000"/>
            <a:ext cx="329811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7700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41976" y="1905000"/>
            <a:ext cx="3298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41976" y="2514600"/>
            <a:ext cx="3298113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63FDCA-C11D-435D-8F7A-4BAA44739E2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306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8DE492-522F-4BB0-96E3-87A341599E6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420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B6D8F8-0DA2-4DE9-AC95-3B015DC56A8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1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441" y="1447800"/>
            <a:ext cx="2551462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89397" y="1447800"/>
            <a:ext cx="3898013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2" y="3129281"/>
            <a:ext cx="2551461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F656D49-CA19-471B-A2F6-E7C0F5FFFF3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671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656" y="1854192"/>
            <a:ext cx="3820674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213517" y="1143000"/>
            <a:ext cx="2400925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6441" y="3657600"/>
            <a:ext cx="3814728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MRTwww.Win2Farsi.com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Company Logo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162FCDB-8F72-4D1B-96CE-5C79BBD5A88E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386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Oval 21"/>
          <p:cNvSpPr/>
          <p:nvPr/>
        </p:nvSpPr>
        <p:spPr>
          <a:xfrm>
            <a:off x="629943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7000"/>
                </a:schemeClr>
              </a:gs>
              <a:gs pos="69000">
                <a:schemeClr val="accent5">
                  <a:alpha val="0"/>
                </a:schemeClr>
              </a:gs>
              <a:gs pos="36000">
                <a:schemeClr val="accent5"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3" name="Oval 22"/>
          <p:cNvSpPr/>
          <p:nvPr/>
        </p:nvSpPr>
        <p:spPr>
          <a:xfrm>
            <a:off x="5689832" y="-457200"/>
            <a:ext cx="1600200" cy="1600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73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4" name="Oval 23"/>
          <p:cNvSpPr/>
          <p:nvPr/>
        </p:nvSpPr>
        <p:spPr>
          <a:xfrm>
            <a:off x="6299432" y="6096000"/>
            <a:ext cx="990600" cy="9906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4000"/>
                </a:schemeClr>
              </a:gs>
              <a:gs pos="66000">
                <a:schemeClr val="accent5">
                  <a:alpha val="0"/>
                </a:schemeClr>
              </a:gs>
              <a:gs pos="36000">
                <a:schemeClr val="accent5">
                  <a:alpha val="7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0" name="Oval 19"/>
          <p:cNvSpPr/>
          <p:nvPr/>
        </p:nvSpPr>
        <p:spPr>
          <a:xfrm>
            <a:off x="-153988" y="2667000"/>
            <a:ext cx="4191000" cy="41910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11000"/>
                </a:schemeClr>
              </a:gs>
              <a:gs pos="75000">
                <a:schemeClr val="accent5">
                  <a:alpha val="0"/>
                </a:schemeClr>
              </a:gs>
              <a:gs pos="36000">
                <a:schemeClr val="accent5">
                  <a:alpha val="1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1" name="Oval 20"/>
          <p:cNvSpPr/>
          <p:nvPr/>
        </p:nvSpPr>
        <p:spPr>
          <a:xfrm>
            <a:off x="-839788" y="2895600"/>
            <a:ext cx="2362200" cy="2362200"/>
          </a:xfrm>
          <a:prstGeom prst="ellipse">
            <a:avLst/>
          </a:prstGeom>
          <a:gradFill flip="none" rotWithShape="1">
            <a:gsLst>
              <a:gs pos="0">
                <a:schemeClr val="accent5">
                  <a:alpha val="8000"/>
                </a:schemeClr>
              </a:gs>
              <a:gs pos="72000">
                <a:schemeClr val="accent5">
                  <a:alpha val="0"/>
                </a:schemeClr>
              </a:gs>
              <a:gs pos="36000">
                <a:schemeClr val="accent5">
                  <a:alpha val="8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Rectangle 18"/>
          <p:cNvSpPr/>
          <p:nvPr/>
        </p:nvSpPr>
        <p:spPr>
          <a:xfrm>
            <a:off x="7745644" y="0"/>
            <a:ext cx="685800" cy="109945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84710" y="452718"/>
            <a:ext cx="7055380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7700" y="2052925"/>
            <a:ext cx="6711654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7494989" y="1828771"/>
            <a:ext cx="990599" cy="22865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dirty="0"/>
              <a:t>7/21/2016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6233335" y="3263371"/>
            <a:ext cx="3859795" cy="22866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7766431" y="295736"/>
            <a:ext cx="628813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1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5875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55" r:id="rId7"/>
    <p:sldLayoutId id="2147483856" r:id="rId8"/>
    <p:sldLayoutId id="2147483857" r:id="rId9"/>
    <p:sldLayoutId id="2147483858" r:id="rId10"/>
    <p:sldLayoutId id="2147483859" r:id="rId11"/>
    <p:sldLayoutId id="2147483860" r:id="rId12"/>
    <p:sldLayoutId id="2147483861" r:id="rId13"/>
    <p:sldLayoutId id="2147483862" r:id="rId14"/>
    <p:sldLayoutId id="2147483863" r:id="rId15"/>
    <p:sldLayoutId id="2147483864" r:id="rId16"/>
    <p:sldLayoutId id="2147483865" r:id="rId17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60000"/>
            <a:lumOff val="4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A7F7E-50B8-498D-993F-B82993BCF09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653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721" r:id="rId12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532" y="1971225"/>
            <a:ext cx="8424936" cy="216816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fa-IR" sz="3600" b="1" dirty="0" smtClean="0"/>
              <a:t>پنجمین همایش آسیب </a:t>
            </a:r>
            <a:r>
              <a:rPr lang="fa-IR" sz="3600" b="1" dirty="0" smtClean="0"/>
              <a:t>شناسی مدیریت منابع انسانی</a:t>
            </a:r>
          </a:p>
          <a:p>
            <a:pPr marL="0" indent="0" algn="ctr">
              <a:buNone/>
            </a:pPr>
            <a:endParaRPr lang="fa-IR" sz="2800" b="1" dirty="0"/>
          </a:p>
          <a:p>
            <a:pPr marL="0" indent="0" algn="ctr">
              <a:buNone/>
            </a:pPr>
            <a:r>
              <a:rPr lang="fa-IR" sz="2800" b="1" dirty="0" smtClean="0"/>
              <a:t>     چرا آموزش های ما آن قدر  که انتظار داریم اثربخش نیست؟</a:t>
            </a: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829135" y="5289747"/>
            <a:ext cx="2742865" cy="434975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fa-IR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US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Behzad</a:t>
            </a:r>
            <a:r>
              <a:rPr lang="en-US" alt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_</a:t>
            </a:r>
            <a:r>
              <a:rPr lang="en-US" alt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Abolalaei</a:t>
            </a:r>
            <a:endParaRPr lang="en-US" alt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047" y="5157192"/>
            <a:ext cx="700088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9382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239873" y="404664"/>
            <a:ext cx="6526213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rtl="1">
              <a:defRPr/>
            </a:pPr>
            <a:r>
              <a:rPr lang="fa-IR" sz="3200" b="1" kern="0" dirty="0">
                <a:latin typeface="Verdana"/>
                <a:ea typeface="+mj-ea"/>
                <a:cs typeface="B Mitra" pitchFamily="2" charset="-78"/>
              </a:rPr>
              <a:t>برنامه‌های پرورش مدیر در شركت </a:t>
            </a:r>
            <a:r>
              <a:rPr lang="en-US" sz="3200" b="1" kern="0" dirty="0">
                <a:latin typeface="Verdana"/>
                <a:ea typeface="+mj-ea"/>
                <a:cs typeface="B Mitra" pitchFamily="2" charset="-78"/>
              </a:rPr>
              <a:t>Ford </a:t>
            </a:r>
            <a:r>
              <a:rPr lang="fa-IR" sz="3200" b="1" kern="0" dirty="0">
                <a:latin typeface="Verdana"/>
                <a:ea typeface="+mj-ea"/>
                <a:cs typeface="B Mitra" pitchFamily="2" charset="-78"/>
              </a:rPr>
              <a:t> :</a:t>
            </a:r>
            <a:endParaRPr lang="en-US" sz="3200" dirty="0">
              <a:latin typeface="Arial" pitchFamily="34" charset="0"/>
              <a:cs typeface="B Mitra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473521" y="1412776"/>
            <a:ext cx="8058919" cy="52198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r" rtl="1" eaLnBrk="1" hangingPunct="1">
              <a:lnSpc>
                <a:spcPct val="170000"/>
              </a:lnSpc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fa-IR" sz="2800" dirty="0"/>
              <a:t>اردو، كوه، كارهای چالشی </a:t>
            </a:r>
            <a:r>
              <a:rPr lang="fa-IR" sz="2800" dirty="0" smtClean="0"/>
              <a:t>تیمی</a:t>
            </a:r>
          </a:p>
          <a:p>
            <a:pPr marL="457200" indent="-457200" algn="r" rtl="1" eaLnBrk="1" hangingPunct="1">
              <a:lnSpc>
                <a:spcPct val="170000"/>
              </a:lnSpc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en-US" sz="2800" dirty="0" smtClean="0"/>
              <a:t>Orientation</a:t>
            </a:r>
            <a:endParaRPr lang="fa-IR" sz="2800" dirty="0" smtClean="0">
              <a:solidFill>
                <a:srgbClr val="002600"/>
              </a:solidFill>
            </a:endParaRPr>
          </a:p>
          <a:p>
            <a:pPr marL="457200" indent="-457200" algn="r" rtl="1" eaLnBrk="1" hangingPunct="1">
              <a:lnSpc>
                <a:spcPct val="170000"/>
              </a:lnSpc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fa-IR" sz="2800" dirty="0" smtClean="0"/>
              <a:t>هر </a:t>
            </a:r>
            <a:r>
              <a:rPr lang="fa-IR" sz="2800" dirty="0"/>
              <a:t>3 ماه 2 روز گردهمائی با حضور مدیران ارشد شركت، مدیران موفق شركت‌های بزرگ، اساتید خبره و </a:t>
            </a:r>
            <a:r>
              <a:rPr lang="fa-IR" sz="2800" dirty="0" smtClean="0"/>
              <a:t>صاحبنظر</a:t>
            </a:r>
            <a:endParaRPr lang="fa-IR" sz="2800" dirty="0" smtClean="0">
              <a:solidFill>
                <a:srgbClr val="002600"/>
              </a:solidFill>
            </a:endParaRPr>
          </a:p>
          <a:p>
            <a:pPr marL="457200" indent="-457200" algn="r" rtl="1" eaLnBrk="1" hangingPunct="1">
              <a:lnSpc>
                <a:spcPct val="170000"/>
              </a:lnSpc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fa-IR" sz="2800" dirty="0" smtClean="0"/>
              <a:t>برنامه‌های </a:t>
            </a:r>
            <a:r>
              <a:rPr lang="fa-IR" sz="2800" dirty="0"/>
              <a:t>رسمی آموزش و گزارش یافته‌ها و آموخته‌ها به </a:t>
            </a:r>
            <a:r>
              <a:rPr lang="fa-IR" sz="2800" dirty="0" smtClean="0"/>
              <a:t>دیگران</a:t>
            </a:r>
            <a:endParaRPr lang="fa-IR" sz="2800" dirty="0" smtClean="0">
              <a:solidFill>
                <a:srgbClr val="002600"/>
              </a:solidFill>
            </a:endParaRPr>
          </a:p>
          <a:p>
            <a:pPr marL="457200" indent="-457200" algn="r" rtl="1" eaLnBrk="1" hangingPunct="1">
              <a:lnSpc>
                <a:spcPct val="170000"/>
              </a:lnSpc>
              <a:buClr>
                <a:schemeClr val="accent1">
                  <a:lumMod val="60000"/>
                  <a:lumOff val="40000"/>
                </a:schemeClr>
              </a:buClr>
              <a:buFont typeface="+mj-lt"/>
              <a:buAutoNum type="arabicPeriod"/>
            </a:pPr>
            <a:r>
              <a:rPr lang="fa-IR" sz="2800" dirty="0" smtClean="0"/>
              <a:t>استفاده </a:t>
            </a:r>
            <a:r>
              <a:rPr lang="fa-IR" sz="2800" dirty="0"/>
              <a:t>از </a:t>
            </a:r>
            <a:r>
              <a:rPr lang="en-US" sz="2800" dirty="0"/>
              <a:t>mentor</a:t>
            </a:r>
          </a:p>
        </p:txBody>
      </p:sp>
    </p:spTree>
    <p:extLst>
      <p:ext uri="{BB962C8B-B14F-4D97-AF65-F5344CB8AC3E}">
        <p14:creationId xmlns:p14="http://schemas.microsoft.com/office/powerpoint/2010/main" val="369019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3"/>
          <p:cNvSpPr>
            <a:spLocks noGrp="1" noChangeArrowheads="1"/>
          </p:cNvSpPr>
          <p:nvPr>
            <p:ph idx="1"/>
          </p:nvPr>
        </p:nvSpPr>
        <p:spPr>
          <a:xfrm>
            <a:off x="685800" y="1000125"/>
            <a:ext cx="8153400" cy="4943475"/>
          </a:xfrm>
        </p:spPr>
        <p:txBody>
          <a:bodyPr>
            <a:normAutofit fontScale="92500" lnSpcReduction="20000"/>
          </a:bodyPr>
          <a:lstStyle/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6-</a:t>
            </a:r>
            <a:r>
              <a:rPr lang="fa-IR" sz="2400" dirty="0" smtClean="0">
                <a:solidFill>
                  <a:srgbClr val="002600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چرخش شغلی از </a:t>
            </a:r>
            <a:r>
              <a:rPr lang="en-US" sz="2400" dirty="0" smtClean="0">
                <a:solidFill>
                  <a:schemeClr val="tx1"/>
                </a:solidFill>
              </a:rPr>
              <a:t>up stream</a:t>
            </a:r>
            <a:r>
              <a:rPr lang="fa-IR" sz="2400" dirty="0" smtClean="0">
                <a:solidFill>
                  <a:schemeClr val="tx1"/>
                </a:solidFill>
              </a:rPr>
              <a:t> به </a:t>
            </a:r>
            <a:r>
              <a:rPr lang="en-US" sz="2400" dirty="0" smtClean="0">
                <a:solidFill>
                  <a:schemeClr val="tx1"/>
                </a:solidFill>
              </a:rPr>
              <a:t>down stream</a:t>
            </a:r>
            <a:br>
              <a:rPr lang="en-US" sz="2400" dirty="0" smtClean="0">
                <a:solidFill>
                  <a:schemeClr val="tx1"/>
                </a:solidFill>
              </a:rPr>
            </a:br>
            <a:r>
              <a:rPr lang="fa-IR" sz="2400" dirty="0" smtClean="0">
                <a:solidFill>
                  <a:schemeClr val="tx1"/>
                </a:solidFill>
              </a:rPr>
              <a:t>میزان حضور فرد در هر شغل یا واحد متغیر است: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chemeClr val="tx1"/>
                </a:solidFill>
              </a:rPr>
              <a:t>چه چیزی انجام می‌شود 	                                         (كوتاه) </a:t>
            </a:r>
            <a:r>
              <a:rPr lang="en-US" sz="2400" dirty="0" smtClean="0">
                <a:solidFill>
                  <a:schemeClr val="tx1"/>
                </a:solidFill>
              </a:rPr>
              <a:t>What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chemeClr val="tx1"/>
                </a:solidFill>
              </a:rPr>
              <a:t>چگونه انجام می‌شود	                                         (طولانی) </a:t>
            </a:r>
            <a:r>
              <a:rPr lang="en-US" sz="2400" dirty="0" smtClean="0">
                <a:solidFill>
                  <a:schemeClr val="tx1"/>
                </a:solidFill>
              </a:rPr>
              <a:t>How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chemeClr val="tx1"/>
                </a:solidFill>
              </a:rPr>
              <a:t>چرا انجام می‌شود                                                  (طولانی‌تر) </a:t>
            </a:r>
            <a:r>
              <a:rPr lang="en-US" sz="2400" dirty="0" smtClean="0">
                <a:solidFill>
                  <a:schemeClr val="tx1"/>
                </a:solidFill>
              </a:rPr>
              <a:t>Why</a:t>
            </a:r>
            <a:endParaRPr lang="fa-IR" sz="2400" dirty="0" smtClean="0">
              <a:solidFill>
                <a:schemeClr val="tx1"/>
              </a:solidFill>
            </a:endParaRP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endParaRPr lang="fa-IR" sz="2400" dirty="0" smtClean="0">
              <a:solidFill>
                <a:srgbClr val="002600"/>
              </a:solidFill>
            </a:endParaRP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7-</a:t>
            </a:r>
            <a:r>
              <a:rPr lang="fa-IR" sz="2400" dirty="0" smtClean="0">
                <a:solidFill>
                  <a:srgbClr val="002600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پروژه‌های حل گروهی مسائل شركت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sz="2400" dirty="0" smtClean="0">
                <a:solidFill>
                  <a:srgbClr val="C00000"/>
                </a:solidFill>
              </a:rPr>
              <a:t>8-</a:t>
            </a:r>
            <a:r>
              <a:rPr lang="fa-IR" sz="2400" dirty="0" smtClean="0">
                <a:solidFill>
                  <a:srgbClr val="002600"/>
                </a:solidFill>
              </a:rPr>
              <a:t> </a:t>
            </a:r>
            <a:r>
              <a:rPr lang="fa-IR" sz="2400" dirty="0" smtClean="0">
                <a:solidFill>
                  <a:schemeClr val="tx1"/>
                </a:solidFill>
              </a:rPr>
              <a:t>ارزیابی مستمر افراد براساس درجه تحقق اهداف و مصاحبه با ذینفعان</a:t>
            </a:r>
            <a:r>
              <a:rPr lang="fa-IR" sz="2400" dirty="0" smtClean="0">
                <a:solidFill>
                  <a:srgbClr val="002600"/>
                </a:solidFill>
              </a:rPr>
              <a:t/>
            </a:r>
            <a:br>
              <a:rPr lang="fa-IR" sz="2400" dirty="0" smtClean="0">
                <a:solidFill>
                  <a:srgbClr val="002600"/>
                </a:solidFill>
              </a:rPr>
            </a:br>
            <a:endParaRPr lang="en-US" sz="2400" dirty="0" smtClean="0">
              <a:solidFill>
                <a:srgbClr val="002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09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9592" y="188640"/>
            <a:ext cx="6624736" cy="1143000"/>
          </a:xfrm>
        </p:spPr>
        <p:txBody>
          <a:bodyPr>
            <a:normAutofit fontScale="90000"/>
          </a:bodyPr>
          <a:lstStyle/>
          <a:p>
            <a:pPr algn="r" rtl="1"/>
            <a:r>
              <a:rPr lang="fa-IR" sz="3600" dirty="0" smtClean="0"/>
              <a:t>نظریه یادگیری اجتماعی یا الگو برداری در یادگیری: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5576" y="1844824"/>
            <a:ext cx="7632848" cy="3960440"/>
          </a:xfrm>
        </p:spPr>
        <p:txBody>
          <a:bodyPr>
            <a:normAutofit/>
          </a:bodyPr>
          <a:lstStyle/>
          <a:p>
            <a:pPr algn="justLow" rtl="1">
              <a:lnSpc>
                <a:spcPct val="150000"/>
              </a:lnSpc>
            </a:pPr>
            <a:r>
              <a:rPr lang="fa-IR" sz="2400" dirty="0" smtClean="0"/>
              <a:t>از دید این نظریه مهم ترین نوع یادگیری انسان یادگیری مشاهده ای یا همان تقلید و سرمشق است.</a:t>
            </a:r>
          </a:p>
          <a:p>
            <a:pPr algn="justLow" rtl="1">
              <a:lnSpc>
                <a:spcPct val="150000"/>
              </a:lnSpc>
            </a:pPr>
            <a:r>
              <a:rPr lang="fa-IR" sz="2400" dirty="0" smtClean="0"/>
              <a:t>افرادی که دارای موقعیت مهم، موفقیت زیاد، دانش و تخصص بالا یا تعالی معنوی هستند از شانس بیشتری برای آنکه مورد تقلید قرار بگیرند برخوردارند.</a:t>
            </a:r>
          </a:p>
          <a:p>
            <a:pPr algn="justLow" rtl="1">
              <a:lnSpc>
                <a:spcPct val="150000"/>
              </a:lnSpc>
            </a:pPr>
            <a:r>
              <a:rPr lang="fa-IR" sz="2400" dirty="0" smtClean="0"/>
              <a:t>الگو باید از سه عنصر </a:t>
            </a:r>
            <a:r>
              <a:rPr lang="fa-I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مقبولیت</a:t>
            </a:r>
            <a:r>
              <a:rPr lang="fa-IR" sz="2400" dirty="0" smtClean="0"/>
              <a:t>،</a:t>
            </a:r>
            <a:r>
              <a:rPr lang="en-US" sz="2400" dirty="0" smtClean="0"/>
              <a:t> </a:t>
            </a:r>
            <a:r>
              <a:rPr lang="fa-I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محبوبیت</a:t>
            </a:r>
            <a:r>
              <a:rPr lang="fa-IR" sz="2400" dirty="0" smtClean="0"/>
              <a:t> و </a:t>
            </a:r>
            <a:r>
              <a:rPr lang="fa-IR" sz="2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موفقیت</a:t>
            </a:r>
            <a:r>
              <a:rPr lang="fa-IR" sz="2400" dirty="0" smtClean="0"/>
              <a:t> برخوردار باشد.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045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71" name="Text Box 19"/>
          <p:cNvSpPr txBox="1">
            <a:spLocks noChangeArrowheads="1"/>
          </p:cNvSpPr>
          <p:nvPr/>
        </p:nvSpPr>
        <p:spPr bwMode="auto">
          <a:xfrm>
            <a:off x="827584" y="260648"/>
            <a:ext cx="670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rtl="1">
              <a:spcBef>
                <a:spcPct val="50000"/>
              </a:spcBef>
            </a:pPr>
            <a:r>
              <a:rPr lang="fa-IR" sz="2400" b="1" dirty="0"/>
              <a:t>بازیگران اصلی در سازماندهی جدید فرآیند توسعه منابع انسانی</a:t>
            </a:r>
            <a:endParaRPr lang="en-US" sz="2400" b="1" dirty="0"/>
          </a:p>
        </p:txBody>
      </p:sp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3114949316"/>
              </p:ext>
            </p:extLst>
          </p:nvPr>
        </p:nvGraphicFramePr>
        <p:xfrm>
          <a:off x="827584" y="1052736"/>
          <a:ext cx="763284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03106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683568" y="188640"/>
            <a:ext cx="7286676" cy="936104"/>
          </a:xfrm>
        </p:spPr>
        <p:txBody>
          <a:bodyPr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Learning Styles</a:t>
            </a:r>
            <a:r>
              <a:rPr lang="fa-I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سبك‌هاي يادگيري </a:t>
            </a:r>
            <a:endParaRPr lang="en-US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+mn-cs"/>
            </a:endParaRPr>
          </a:p>
        </p:txBody>
      </p:sp>
      <p:sp>
        <p:nvSpPr>
          <p:cNvPr id="46083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252559"/>
            <a:ext cx="8229600" cy="5248275"/>
          </a:xfrm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SzPct val="98000"/>
            </a:pP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2400" dirty="0" smtClean="0">
                <a:cs typeface="+mn-cs"/>
              </a:rPr>
              <a:t>افراد </a:t>
            </a:r>
            <a:r>
              <a:rPr lang="fa-IR" sz="2400" dirty="0">
                <a:cs typeface="+mn-cs"/>
              </a:rPr>
              <a:t>با شيوه‌ها و </a:t>
            </a:r>
            <a:r>
              <a:rPr lang="fa-IR" sz="2400" dirty="0" smtClean="0">
                <a:cs typeface="+mn-cs"/>
              </a:rPr>
              <a:t>سبك‌هاي مختلفي </a:t>
            </a:r>
            <a:r>
              <a:rPr lang="fa-IR" sz="2400" dirty="0">
                <a:cs typeface="+mn-cs"/>
              </a:rPr>
              <a:t>ياد مي‌گيرند. </a:t>
            </a:r>
          </a:p>
          <a:p>
            <a:pPr algn="just" rtl="1">
              <a:lnSpc>
                <a:spcPct val="150000"/>
              </a:lnSpc>
              <a:buSzPct val="98000"/>
            </a:pPr>
            <a:r>
              <a:rPr lang="fa-IR" sz="2400" dirty="0" smtClean="0">
                <a:cs typeface="+mn-cs"/>
              </a:rPr>
              <a:t> بعضي </a:t>
            </a:r>
            <a:r>
              <a:rPr lang="fa-IR" sz="2400" dirty="0">
                <a:cs typeface="+mn-cs"/>
              </a:rPr>
              <a:t>با ديدن، بعضي با شنيدن و برخي با انجام دادن و تجربه كردن بهتر ياد مي‌گيرند. </a:t>
            </a:r>
          </a:p>
          <a:p>
            <a:pPr algn="just" rtl="1">
              <a:lnSpc>
                <a:spcPct val="150000"/>
              </a:lnSpc>
              <a:buSzPct val="98000"/>
            </a:pPr>
            <a:r>
              <a:rPr lang="fa-IR" sz="2400" dirty="0" smtClean="0">
                <a:cs typeface="+mn-cs"/>
              </a:rPr>
              <a:t> برخي </a:t>
            </a:r>
            <a:r>
              <a:rPr lang="fa-IR" sz="2400" dirty="0">
                <a:cs typeface="+mn-cs"/>
              </a:rPr>
              <a:t>افراد از تجارب شخصي خود (تجارب دست اول) و بعضي از تجارب ديگران (تجارب دست دوم) ياد مي‌گيرند. </a:t>
            </a:r>
          </a:p>
          <a:p>
            <a:pPr algn="just" rtl="1">
              <a:lnSpc>
                <a:spcPct val="150000"/>
              </a:lnSpc>
              <a:buSzPct val="98000"/>
            </a:pPr>
            <a:r>
              <a:rPr lang="fa-IR" sz="2400" dirty="0" smtClean="0">
                <a:cs typeface="B Mitra" pitchFamily="2" charset="-78"/>
              </a:rPr>
              <a:t> </a:t>
            </a:r>
            <a:r>
              <a:rPr lang="fa-IR" sz="2400" dirty="0" smtClean="0">
                <a:cs typeface="+mn-cs"/>
              </a:rPr>
              <a:t>چنانچه </a:t>
            </a:r>
            <a:r>
              <a:rPr lang="fa-IR" sz="2400" dirty="0">
                <a:cs typeface="+mn-cs"/>
              </a:rPr>
              <a:t>فرآيند آموزش با سبك يادگيري افراد تناسب داشته باشد يادگيري كامل‌تر و موثرتر خواهد بود. </a:t>
            </a:r>
            <a:endParaRPr lang="en-US" sz="24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51277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Rectangle 7"/>
          <p:cNvSpPr>
            <a:spLocks noGrp="1" noChangeArrowheads="1"/>
          </p:cNvSpPr>
          <p:nvPr>
            <p:ph type="title"/>
          </p:nvPr>
        </p:nvSpPr>
        <p:spPr>
          <a:xfrm>
            <a:off x="467544" y="332656"/>
            <a:ext cx="7055380" cy="1400530"/>
          </a:xfrm>
        </p:spPr>
        <p:txBody>
          <a:bodyPr/>
          <a:lstStyle/>
          <a:p>
            <a:pPr rtl="0"/>
            <a:r>
              <a:rPr lang="en-US" sz="4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</a:t>
            </a:r>
            <a:r>
              <a:rPr lang="en-US" sz="40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development</a:t>
            </a:r>
            <a:endParaRPr lang="en-US" sz="40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4760" name="Rectangle 8"/>
          <p:cNvSpPr>
            <a:spLocks noGrp="1" noChangeArrowheads="1"/>
          </p:cNvSpPr>
          <p:nvPr>
            <p:ph idx="1"/>
          </p:nvPr>
        </p:nvSpPr>
        <p:spPr>
          <a:xfrm>
            <a:off x="374848" y="1277069"/>
            <a:ext cx="8229600" cy="5248275"/>
          </a:xfrm>
        </p:spPr>
        <p:txBody>
          <a:bodyPr/>
          <a:lstStyle/>
          <a:p>
            <a:pPr rtl="0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Takes responsibility for developing the future talent needed to run the business.</a:t>
            </a:r>
          </a:p>
          <a:p>
            <a:pPr rtl="0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Provides on-going performance coaching feedback and development.</a:t>
            </a:r>
          </a:p>
          <a:p>
            <a:pPr rtl="0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Continually strives to bring out the best in others regardless of performance level.</a:t>
            </a:r>
          </a:p>
          <a:p>
            <a:pPr rtl="0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Builds organization’s long-term ability to produce and sustain excellent results.</a:t>
            </a:r>
          </a:p>
          <a:p>
            <a:pPr rtl="0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Inspires others to continually learn and develop, and is concerned eminently approachable by subordinates.   </a:t>
            </a:r>
          </a:p>
        </p:txBody>
      </p:sp>
    </p:spTree>
    <p:extLst>
      <p:ext uri="{BB962C8B-B14F-4D97-AF65-F5344CB8AC3E}">
        <p14:creationId xmlns:p14="http://schemas.microsoft.com/office/powerpoint/2010/main" val="3908036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G:\change\effect-of-missing-element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600200"/>
            <a:ext cx="8381999" cy="48620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5726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idx="1"/>
          </p:nvPr>
        </p:nvSpPr>
        <p:spPr>
          <a:xfrm>
            <a:off x="755576" y="1628800"/>
            <a:ext cx="5832648" cy="3744416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en-US" altLang="en-US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Supporting</a:t>
            </a:r>
          </a:p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Enabling</a:t>
            </a:r>
          </a:p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en-US" alt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Empowering</a:t>
            </a:r>
          </a:p>
        </p:txBody>
      </p:sp>
      <p:sp>
        <p:nvSpPr>
          <p:cNvPr id="2" name="Rectangle 1"/>
          <p:cNvSpPr/>
          <p:nvPr/>
        </p:nvSpPr>
        <p:spPr>
          <a:xfrm>
            <a:off x="3851920" y="210184"/>
            <a:ext cx="3351484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fa-IR" altLang="en-US" sz="4400" b="1" dirty="0">
                <a:cs typeface="Titr" pitchFamily="2" charset="-78"/>
              </a:rPr>
              <a:t>ماوراء آموزش</a:t>
            </a:r>
            <a:endParaRPr lang="en-US" altLang="en-US" sz="4400" b="1" dirty="0">
              <a:cs typeface="Titr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5188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1372959"/>
            <a:ext cx="6429420" cy="479234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54717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382000" cy="5257800"/>
          </a:xfrm>
        </p:spPr>
        <p:txBody>
          <a:bodyPr>
            <a:normAutofit/>
          </a:bodyPr>
          <a:lstStyle/>
          <a:p>
            <a:pPr algn="just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آنچه قبل وبعد از برنامه ها و دوره هاي آموزشي اتفاق مي افتد به اندازه آنچه در طي برنامه روي مي دهد مهم و تاثير گذار است.</a:t>
            </a:r>
          </a:p>
          <a:p>
            <a:pPr algn="just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قبل از دوره ، مدير (سرپرست) مستقيم بايد اهداف يادگيري و اهداف رفتاري دوره را براي كارمند خود روشن كند و انتظارات خود را از وي پس از پايان آموزش تصريح نمايد.</a:t>
            </a:r>
          </a:p>
          <a:p>
            <a:pPr algn="just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پس از پايان دوره نيز بايد مدير و آموزش گيرنده مشتركاً به تنظيم برنامه اي كه زمينه ساز اجرا و فعليت يافتن آموخته هاست بپردازند.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6234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7" name="AutoShape 3"/>
          <p:cNvSpPr>
            <a:spLocks noChangeArrowheads="1"/>
          </p:cNvSpPr>
          <p:nvPr/>
        </p:nvSpPr>
        <p:spPr bwMode="auto">
          <a:xfrm>
            <a:off x="323850" y="2708275"/>
            <a:ext cx="8605868" cy="1944688"/>
          </a:xfrm>
          <a:prstGeom prst="horizontalScroll">
            <a:avLst>
              <a:gd name="adj" fmla="val 12500"/>
            </a:avLst>
          </a:prstGeom>
          <a:noFill/>
          <a:ln w="12700" cap="sq">
            <a:solidFill>
              <a:schemeClr val="tx1"/>
            </a:solidFill>
            <a:round/>
            <a:headEnd type="none" w="sm" len="sm"/>
            <a:tailEnd type="none" w="sm" len="sm"/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txBody>
          <a:bodyPr wrap="none" anchor="ctr"/>
          <a:lstStyle/>
          <a:p>
            <a:pPr marL="342900" lvl="0" indent="22225" algn="ctr" rtl="1">
              <a:spcBef>
                <a:spcPct val="20000"/>
              </a:spcBef>
              <a:buClr>
                <a:srgbClr val="66CCFF"/>
              </a:buClr>
            </a:pPr>
            <a:r>
              <a:rPr lang="fa-IR" sz="3200" b="1" kern="0" dirty="0" smtClean="0">
                <a:latin typeface="Verdana"/>
                <a:cs typeface="B Compset" pitchFamily="2" charset="-78"/>
              </a:rPr>
              <a:t>عملكرد = </a:t>
            </a:r>
          </a:p>
          <a:p>
            <a:pPr marL="342900" lvl="0" indent="22225" algn="ctr" rtl="1">
              <a:spcBef>
                <a:spcPct val="20000"/>
              </a:spcBef>
              <a:buClr>
                <a:srgbClr val="66CCFF"/>
              </a:buClr>
            </a:pPr>
            <a:r>
              <a:rPr lang="fa-IR" sz="3200" b="1" kern="0" dirty="0" smtClean="0">
                <a:latin typeface="Verdana"/>
                <a:cs typeface="B Compset" pitchFamily="2" charset="-78"/>
              </a:rPr>
              <a:t>استعداد </a:t>
            </a:r>
            <a:r>
              <a:rPr lang="en-US" sz="3200" b="1" kern="0" dirty="0" smtClean="0">
                <a:latin typeface="Verdana"/>
                <a:cs typeface="B Compset" pitchFamily="2" charset="-78"/>
              </a:rPr>
              <a:t>×</a:t>
            </a:r>
            <a:r>
              <a:rPr lang="fa-IR" sz="3200" b="1" kern="0" dirty="0" smtClean="0">
                <a:latin typeface="Verdana"/>
                <a:cs typeface="B Compset" pitchFamily="2" charset="-78"/>
              </a:rPr>
              <a:t> دانش و مهارت </a:t>
            </a:r>
            <a:r>
              <a:rPr lang="en-US" sz="3200" b="1" kern="0" dirty="0" smtClean="0">
                <a:latin typeface="Verdana"/>
                <a:cs typeface="B Compset" pitchFamily="2" charset="-78"/>
              </a:rPr>
              <a:t>×</a:t>
            </a:r>
            <a:r>
              <a:rPr lang="fa-IR" sz="3200" b="1" kern="0" dirty="0" smtClean="0">
                <a:latin typeface="Verdana"/>
                <a:cs typeface="B Compset" pitchFamily="2" charset="-78"/>
              </a:rPr>
              <a:t> منابع </a:t>
            </a:r>
            <a:r>
              <a:rPr lang="en-US" sz="3200" b="1" kern="0" dirty="0" smtClean="0">
                <a:latin typeface="Verdana"/>
                <a:cs typeface="B Compset" pitchFamily="2" charset="-78"/>
              </a:rPr>
              <a:t>×</a:t>
            </a:r>
            <a:r>
              <a:rPr lang="fa-IR" sz="3200" b="1" kern="0" dirty="0" smtClean="0">
                <a:latin typeface="Verdana"/>
                <a:cs typeface="B Compset" pitchFamily="2" charset="-78"/>
              </a:rPr>
              <a:t> فرصت </a:t>
            </a:r>
            <a:r>
              <a:rPr lang="en-US" sz="3200" b="1" kern="0" dirty="0" smtClean="0">
                <a:latin typeface="Verdana"/>
                <a:cs typeface="B Compset" pitchFamily="2" charset="-78"/>
              </a:rPr>
              <a:t> ×</a:t>
            </a:r>
            <a:r>
              <a:rPr lang="fa-IR" sz="3200" b="1" kern="0" dirty="0" smtClean="0">
                <a:latin typeface="Verdana"/>
                <a:cs typeface="B Compset" pitchFamily="2" charset="-78"/>
              </a:rPr>
              <a:t>انگيزه </a:t>
            </a:r>
            <a:r>
              <a:rPr lang="en-US" sz="3200" b="1" kern="0" dirty="0" smtClean="0">
                <a:latin typeface="Verdana"/>
                <a:cs typeface="B Compset" pitchFamily="2" charset="-78"/>
              </a:rPr>
              <a:t>×</a:t>
            </a:r>
            <a:r>
              <a:rPr lang="fa-IR" sz="3200" b="1" kern="0" dirty="0" smtClean="0">
                <a:latin typeface="Verdana"/>
                <a:cs typeface="B Compset" pitchFamily="2" charset="-78"/>
              </a:rPr>
              <a:t> پشتكار</a:t>
            </a:r>
            <a:endParaRPr lang="en-US" sz="3200" b="1" kern="0" dirty="0">
              <a:latin typeface="Verdana"/>
              <a:cs typeface="B Compset" pitchFamily="2" charset="-78"/>
            </a:endParaRPr>
          </a:p>
        </p:txBody>
      </p:sp>
      <p:sp>
        <p:nvSpPr>
          <p:cNvPr id="108546" name="Rectangle 2"/>
          <p:cNvSpPr>
            <a:spLocks noGrp="1" noChangeArrowheads="1"/>
          </p:cNvSpPr>
          <p:nvPr>
            <p:ph idx="1"/>
          </p:nvPr>
        </p:nvSpPr>
        <p:spPr>
          <a:xfrm>
            <a:off x="1000100" y="1571612"/>
            <a:ext cx="6929486" cy="642942"/>
          </a:xfrm>
        </p:spPr>
        <p:txBody>
          <a:bodyPr/>
          <a:lstStyle/>
          <a:p>
            <a:pPr indent="22225" algn="ctr" rtl="1">
              <a:buFont typeface="Wingdings" pitchFamily="2" charset="2"/>
              <a:buNone/>
            </a:pPr>
            <a:r>
              <a:rPr lang="fa-IR" sz="3600" b="1" dirty="0" smtClean="0">
                <a:solidFill>
                  <a:schemeClr val="accent5"/>
                </a:solidFill>
                <a:effectLst/>
                <a:cs typeface="B Compset" pitchFamily="2" charset="-78"/>
              </a:rPr>
              <a:t>عملكرد </a:t>
            </a:r>
            <a:r>
              <a:rPr lang="fa-IR" sz="3600" b="1" dirty="0">
                <a:solidFill>
                  <a:schemeClr val="accent5"/>
                </a:solidFill>
                <a:effectLst/>
                <a:cs typeface="B Compset" pitchFamily="2" charset="-78"/>
              </a:rPr>
              <a:t>تابعي است از توانائي و تمايل </a:t>
            </a:r>
          </a:p>
        </p:txBody>
      </p:sp>
    </p:spTree>
    <p:extLst>
      <p:ext uri="{BB962C8B-B14F-4D97-AF65-F5344CB8AC3E}">
        <p14:creationId xmlns:p14="http://schemas.microsoft.com/office/powerpoint/2010/main" val="13738276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052925"/>
            <a:ext cx="7344700" cy="4195481"/>
          </a:xfrm>
        </p:spPr>
        <p:txBody>
          <a:bodyPr>
            <a:normAutofit/>
          </a:bodyPr>
          <a:lstStyle/>
          <a:p>
            <a:pPr algn="r" rtl="1"/>
            <a:r>
              <a:rPr lang="fa-IR" sz="3200" dirty="0" smtClean="0"/>
              <a:t>چه کسی به آموزش می رود</a:t>
            </a:r>
          </a:p>
          <a:p>
            <a:pPr algn="r" rtl="1"/>
            <a:r>
              <a:rPr lang="fa-IR" sz="3200" dirty="0" smtClean="0"/>
              <a:t>چه چیزی را ، چگونه و در چه فضائی می آموزد.</a:t>
            </a:r>
          </a:p>
          <a:p>
            <a:pPr algn="r" rtl="1"/>
            <a:r>
              <a:rPr lang="fa-IR" sz="3200" dirty="0" smtClean="0"/>
              <a:t>به کجا برمی گردد.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951045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4449" y="548680"/>
            <a:ext cx="7055380" cy="140053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A D K A 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052925"/>
            <a:ext cx="7488716" cy="4195481"/>
          </a:xfrm>
        </p:spPr>
        <p:txBody>
          <a:bodyPr>
            <a:normAutofit/>
          </a:bodyPr>
          <a:lstStyle/>
          <a:p>
            <a:pPr algn="r" rtl="1">
              <a:buFont typeface="Wingdings 3" panose="05040102010807070707" pitchFamily="18" charset="2"/>
              <a:buChar char="u"/>
            </a:pPr>
            <a:r>
              <a:rPr lang="fa-IR" sz="2800" dirty="0" smtClean="0"/>
              <a:t>نیاز/ ضرورت </a:t>
            </a:r>
            <a:r>
              <a:rPr lang="fa-IR" sz="2800" dirty="0"/>
              <a:t>به خود </a:t>
            </a:r>
            <a:r>
              <a:rPr lang="fa-IR" sz="2800" dirty="0" smtClean="0"/>
              <a:t>آمدن/ بازخورد/</a:t>
            </a:r>
            <a:r>
              <a:rPr lang="en-US" sz="2800" dirty="0" smtClean="0"/>
              <a:t>unfreezing</a:t>
            </a:r>
            <a:endParaRPr lang="en-US" sz="2800" dirty="0"/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2800" dirty="0"/>
              <a:t>چشم انداز</a:t>
            </a:r>
            <a:r>
              <a:rPr lang="fa-IR" sz="2800" dirty="0" smtClean="0"/>
              <a:t>/ از </a:t>
            </a:r>
            <a:r>
              <a:rPr lang="fa-IR" sz="2800"/>
              <a:t>دست </a:t>
            </a:r>
            <a:r>
              <a:rPr lang="fa-IR" sz="2800" smtClean="0"/>
              <a:t>دادن چیزی </a:t>
            </a:r>
            <a:r>
              <a:rPr lang="fa-IR" sz="2800" dirty="0"/>
              <a:t>با ارزش</a:t>
            </a:r>
            <a:r>
              <a:rPr lang="fa-IR" sz="2800" dirty="0" smtClean="0"/>
              <a:t>/ ترس/ توسعه/ آینده </a:t>
            </a:r>
            <a:r>
              <a:rPr lang="fa-IR" sz="2800" dirty="0"/>
              <a:t>معتبر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2800" dirty="0"/>
              <a:t>آموزش دانش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2800" dirty="0"/>
              <a:t>توانمند سازی</a:t>
            </a:r>
            <a:r>
              <a:rPr lang="fa-IR" sz="2800" dirty="0" smtClean="0"/>
              <a:t>/ توانایی </a:t>
            </a:r>
            <a:r>
              <a:rPr lang="fa-IR" sz="2800" dirty="0"/>
              <a:t>اجرا</a:t>
            </a:r>
            <a:r>
              <a:rPr lang="fa-IR" sz="2800" dirty="0" smtClean="0"/>
              <a:t>/ حمایت/ منابع/ اختیار</a:t>
            </a:r>
            <a:endParaRPr lang="fa-IR" sz="2800" dirty="0"/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2800" dirty="0"/>
              <a:t>تثبیت</a:t>
            </a:r>
            <a:r>
              <a:rPr lang="fa-IR" sz="2800" dirty="0" smtClean="0"/>
              <a:t>/ تقویت/ پاداش/ تحسین/ پرستیژ </a:t>
            </a:r>
            <a:r>
              <a:rPr lang="fa-IR" sz="2800" dirty="0"/>
              <a:t>جدید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39990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836613"/>
            <a:ext cx="8382000" cy="5257800"/>
          </a:xfrm>
        </p:spPr>
        <p:txBody>
          <a:bodyPr>
            <a:normAutofit fontScale="92500" lnSpcReduction="10000"/>
          </a:bodyPr>
          <a:lstStyle/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سرپرستان مستقيم نيازهاي يادگيري فرد فرد كاركنان را تشخيص ميدهند.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مديران نتايج تجزيه و تحليل نيازهاي يادگيري كاركنان را مرور ميكنند.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مديران ارشد از طرح جامع يادگيري حمايت مي كنند.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طرحي ساختارمند براي توسعه مسير پيشرفت شغلي كاركنان تهيه شده است.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يك مدير ارشد مسئوليت فعاليت هاي توسعه كاركنان را به عهده ميگيرد.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مديران به منظور مشاركت در فعاليتهاي توسعه كاركنان وقت صرف مي كنند.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سرپرستان مستقيم برنامه هاي يادگيري و اهداف آنها را به كاركنان ابلاغ ميكنند. 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-252536" y="188640"/>
            <a:ext cx="7560840" cy="110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fa-IR" altLang="en-US" sz="3600" b="1" dirty="0">
                <a:cs typeface="Titr" pitchFamily="2" charset="-78"/>
              </a:rPr>
              <a:t>برخی سؤالات مربوط به استاندارد ( </a:t>
            </a:r>
            <a:r>
              <a:rPr lang="en-US" altLang="en-US" sz="3600" b="1" dirty="0">
                <a:cs typeface="Titr" pitchFamily="2" charset="-78"/>
              </a:rPr>
              <a:t>People developer</a:t>
            </a:r>
            <a:r>
              <a:rPr lang="fa-IR" altLang="en-US" sz="3600" b="1" dirty="0">
                <a:cs typeface="Titr" pitchFamily="2" charset="-78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097775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1292019"/>
            <a:ext cx="8382000" cy="4802394"/>
          </a:xfrm>
        </p:spPr>
        <p:txBody>
          <a:bodyPr/>
          <a:lstStyle/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سرپرستان مستقيم تضمين مي كنند كه به برنامه هاي زمانبندي شده يادگيري كاركنان پاي بند هستند.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به هنگام انتصابات شغلي ميزان يادگيري كسب شده در برنامه هاي آموزشي مورد توجه قرار مي گيرد.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پس از برنامه آموزش، سرپرستان ميزان يادگيري را بررسي ميكنند.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سرپرستان مستقيم در آموزش هاي توجيهي كاركنان جديد مشاركت مي كنند. 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95288" y="188640"/>
            <a:ext cx="6985024" cy="11033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fa-IR" altLang="en-US" sz="3600" b="1" dirty="0">
                <a:cs typeface="Titr" pitchFamily="2" charset="-78"/>
              </a:rPr>
              <a:t>ادامه سؤالات مربوط به استاندارد ( </a:t>
            </a:r>
            <a:r>
              <a:rPr lang="en-US" altLang="en-US" sz="3600" b="1" dirty="0">
                <a:cs typeface="Titr" pitchFamily="2" charset="-78"/>
              </a:rPr>
              <a:t>People developer</a:t>
            </a:r>
            <a:r>
              <a:rPr lang="fa-IR" altLang="en-US" sz="3600" b="1" dirty="0">
                <a:cs typeface="Titr" pitchFamily="2" charset="-78"/>
              </a:rPr>
              <a:t> )</a:t>
            </a:r>
          </a:p>
        </p:txBody>
      </p:sp>
    </p:spTree>
    <p:extLst>
      <p:ext uri="{BB962C8B-B14F-4D97-AF65-F5344CB8AC3E}">
        <p14:creationId xmlns:p14="http://schemas.microsoft.com/office/powerpoint/2010/main" val="1133868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effectLst/>
              </a:rPr>
              <a:t>Turning training to </a:t>
            </a:r>
            <a:r>
              <a:rPr lang="en-US" sz="3600" dirty="0">
                <a:solidFill>
                  <a:schemeClr val="accent5"/>
                </a:solidFill>
                <a:effectLst/>
              </a:rPr>
              <a:t>learning</a:t>
            </a:r>
            <a:r>
              <a:rPr lang="en-US" sz="3600" dirty="0">
                <a:effectLst/>
              </a:rPr>
              <a:t>: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idx="1"/>
          </p:nvPr>
        </p:nvSpPr>
        <p:spPr>
          <a:xfrm>
            <a:off x="457200" y="1362077"/>
            <a:ext cx="8229600" cy="4495815"/>
          </a:xfrm>
        </p:spPr>
        <p:txBody>
          <a:bodyPr>
            <a:normAutofit fontScale="92500" lnSpcReduction="10000"/>
          </a:bodyPr>
          <a:lstStyle/>
          <a:p>
            <a:pPr>
              <a:buClr>
                <a:schemeClr val="accent2"/>
              </a:buClr>
              <a:buSzPct val="105000"/>
              <a:buFont typeface="Wingdings" pitchFamily="2" charset="2"/>
              <a:buChar char="ü"/>
            </a:pPr>
            <a:r>
              <a:rPr lang="en-US" sz="2400" dirty="0">
                <a:solidFill>
                  <a:schemeClr val="accent5"/>
                </a:solidFill>
              </a:rPr>
              <a:t>L</a:t>
            </a:r>
            <a:r>
              <a:rPr lang="en-US" sz="2400" dirty="0"/>
              <a:t>isten and understand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dirty="0"/>
              <a:t>		: capture my attention and interest</a:t>
            </a:r>
          </a:p>
          <a:p>
            <a:pPr>
              <a:buClr>
                <a:schemeClr val="accent2"/>
              </a:buClr>
              <a:buSzPct val="105000"/>
              <a:buFont typeface="Wingdings" pitchFamily="2" charset="2"/>
              <a:buChar char="ü"/>
            </a:pPr>
            <a:r>
              <a:rPr lang="en-US" sz="2400" dirty="0">
                <a:solidFill>
                  <a:schemeClr val="accent5"/>
                </a:solidFill>
              </a:rPr>
              <a:t>E</a:t>
            </a:r>
            <a:r>
              <a:rPr lang="en-US" sz="2400" dirty="0"/>
              <a:t>valuate and decide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dirty="0"/>
              <a:t>		: Help me see what’s in it for me</a:t>
            </a:r>
          </a:p>
          <a:p>
            <a:pPr>
              <a:buClr>
                <a:schemeClr val="accent2"/>
              </a:buClr>
              <a:buSzPct val="105000"/>
              <a:buFont typeface="Wingdings" pitchFamily="2" charset="2"/>
              <a:buChar char="ü"/>
            </a:pPr>
            <a:r>
              <a:rPr lang="en-US" sz="2400" dirty="0">
                <a:solidFill>
                  <a:schemeClr val="accent5"/>
                </a:solidFill>
              </a:rPr>
              <a:t>A</a:t>
            </a:r>
            <a:r>
              <a:rPr lang="en-US" sz="2400" dirty="0"/>
              <a:t>ttempt and Build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dirty="0"/>
              <a:t>		: Help me build my skills step-by-step</a:t>
            </a:r>
          </a:p>
          <a:p>
            <a:pPr>
              <a:buClr>
                <a:schemeClr val="accent2"/>
              </a:buClr>
              <a:buSzPct val="105000"/>
              <a:buFont typeface="Wingdings" pitchFamily="2" charset="2"/>
              <a:buChar char="ü"/>
            </a:pPr>
            <a:r>
              <a:rPr lang="en-US" sz="2400" dirty="0">
                <a:solidFill>
                  <a:schemeClr val="accent5"/>
                </a:solidFill>
              </a:rPr>
              <a:t>R</a:t>
            </a:r>
            <a:r>
              <a:rPr lang="en-US" sz="2400" dirty="0"/>
              <a:t>eturn and Apply 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dirty="0"/>
              <a:t>		: Send me back to use them on the Job</a:t>
            </a:r>
          </a:p>
          <a:p>
            <a:pPr>
              <a:buClr>
                <a:schemeClr val="accent2"/>
              </a:buClr>
              <a:buSzPct val="105000"/>
              <a:buFont typeface="Wingdings" pitchFamily="2" charset="2"/>
              <a:buChar char="ü"/>
            </a:pPr>
            <a:r>
              <a:rPr lang="en-US" sz="2400" dirty="0">
                <a:solidFill>
                  <a:schemeClr val="accent5"/>
                </a:solidFill>
              </a:rPr>
              <a:t>N</a:t>
            </a:r>
            <a:r>
              <a:rPr lang="en-US" sz="2400" dirty="0"/>
              <a:t>atural transition</a:t>
            </a:r>
          </a:p>
          <a:p>
            <a:pPr>
              <a:buClr>
                <a:schemeClr val="accent2"/>
              </a:buClr>
              <a:buFont typeface="Wingdings" pitchFamily="2" charset="2"/>
              <a:buNone/>
            </a:pPr>
            <a:r>
              <a:rPr lang="en-US" sz="2400" dirty="0"/>
              <a:t>		:  Now they are mine</a:t>
            </a:r>
          </a:p>
        </p:txBody>
      </p:sp>
    </p:spTree>
    <p:extLst>
      <p:ext uri="{BB962C8B-B14F-4D97-AF65-F5344CB8AC3E}">
        <p14:creationId xmlns:p14="http://schemas.microsoft.com/office/powerpoint/2010/main" val="381596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idx="1"/>
          </p:nvPr>
        </p:nvSpPr>
        <p:spPr>
          <a:xfrm>
            <a:off x="468313" y="1484685"/>
            <a:ext cx="8280400" cy="4536603"/>
          </a:xfrm>
        </p:spPr>
        <p:txBody>
          <a:bodyPr>
            <a:noAutofit/>
          </a:bodyPr>
          <a:lstStyle/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endParaRPr lang="en-US" altLang="en-US" sz="2400" dirty="0">
              <a:solidFill>
                <a:srgbClr val="3A7505"/>
              </a:solidFill>
              <a:cs typeface="Zar Mazar" pitchFamily="2" charset="-78"/>
            </a:endParaRPr>
          </a:p>
          <a:p>
            <a:pPr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Development today means providing people opportunities to learn from their work , rather than taking them away from their work </a:t>
            </a:r>
            <a:r>
              <a:rPr lang="en-US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to learn.</a:t>
            </a:r>
          </a:p>
          <a:p>
            <a:pPr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400" dirty="0" smtClean="0">
                <a:solidFill>
                  <a:srgbClr val="3A7505"/>
                </a:solidFill>
                <a:cs typeface="Zar Mazar" pitchFamily="2" charset="-78"/>
              </a:rPr>
              <a:t> </a:t>
            </a:r>
            <a:endParaRPr lang="en-US" altLang="en-US" sz="2400" dirty="0">
              <a:solidFill>
                <a:srgbClr val="3A7505"/>
              </a:solidFill>
              <a:cs typeface="Zar Mazar" pitchFamily="2" charset="-78"/>
            </a:endParaRP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CCL. 2004          </a:t>
            </a: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endParaRPr lang="en-US" altLang="en-US" sz="2400" dirty="0">
              <a:solidFill>
                <a:srgbClr val="3A7505"/>
              </a:solidFill>
              <a:cs typeface="Zar Mazar" pitchFamily="2" charset="-78"/>
            </a:endParaRP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3A7505"/>
                </a:solidFill>
                <a:cs typeface="Zar Mazar" pitchFamily="2" charset="-78"/>
              </a:rPr>
              <a:t>    </a:t>
            </a: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endParaRPr lang="en-US" altLang="en-US" sz="2400" dirty="0">
              <a:solidFill>
                <a:srgbClr val="3A7505"/>
              </a:solidFill>
              <a:cs typeface="Zar Mazar" pitchFamily="2" charset="-78"/>
            </a:endParaRP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endParaRPr lang="en-US" altLang="en-US" sz="2400" dirty="0">
              <a:solidFill>
                <a:srgbClr val="3A7505"/>
              </a:solidFill>
              <a:cs typeface="Zar Mazar" pitchFamily="2" charset="-78"/>
            </a:endParaRP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3A7505"/>
                </a:solidFill>
                <a:cs typeface="Zar Mazar" pitchFamily="2" charset="-78"/>
              </a:rPr>
              <a:t> </a:t>
            </a:r>
          </a:p>
          <a:p>
            <a:pPr algn="just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400" dirty="0">
                <a:solidFill>
                  <a:srgbClr val="3A7505"/>
                </a:solidFill>
                <a:cs typeface="Zar Mazar" pitchFamily="2" charset="-78"/>
              </a:rPr>
              <a:t>      </a:t>
            </a:r>
          </a:p>
        </p:txBody>
      </p:sp>
    </p:spTree>
    <p:extLst>
      <p:ext uri="{BB962C8B-B14F-4D97-AF65-F5344CB8AC3E}">
        <p14:creationId xmlns:p14="http://schemas.microsoft.com/office/powerpoint/2010/main" val="3621122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7055380" cy="1400530"/>
          </a:xfrm>
          <a:effectLst/>
        </p:spPr>
        <p:txBody>
          <a:bodyPr/>
          <a:lstStyle/>
          <a:p>
            <a:pPr algn="r"/>
            <a:r>
              <a:rPr lang="fa-IR" sz="3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عملی کردن دانسته ها:</a:t>
            </a:r>
            <a:endParaRPr lang="en-US" sz="3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167" y="1340768"/>
            <a:ext cx="8229600" cy="4924443"/>
          </a:xfrm>
        </p:spPr>
        <p:txBody>
          <a:bodyPr/>
          <a:lstStyle/>
          <a:p>
            <a:pPr marL="514350" indent="-514350" algn="r" rtl="1">
              <a:lnSpc>
                <a:spcPct val="150000"/>
              </a:lnSpc>
              <a:buClr>
                <a:schemeClr val="accent6"/>
              </a:buClr>
              <a:buSzPct val="80000"/>
              <a:buFont typeface="+mj-lt"/>
              <a:buAutoNum type="arabicParenR"/>
            </a:pPr>
            <a:r>
              <a:rPr lang="fa-IR" sz="3000" dirty="0" smtClean="0"/>
              <a:t>تلنبار شدن اطلاعات در مغز</a:t>
            </a:r>
          </a:p>
          <a:p>
            <a:pPr algn="r" rtl="1"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Ø"/>
            </a:pPr>
            <a:r>
              <a:rPr lang="fa-IR" b="0" dirty="0" smtClean="0"/>
              <a:t>یادگیری مساله محور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6"/>
              </a:buClr>
              <a:buSzPct val="80000"/>
              <a:buFont typeface="+mj-lt"/>
              <a:buAutoNum type="arabicParenR" startAt="2"/>
            </a:pPr>
            <a:r>
              <a:rPr lang="fa-IR" sz="3000" dirty="0" smtClean="0"/>
              <a:t>بدبینی و منفی بافی در مورد امکان اجرای آموزش ها</a:t>
            </a:r>
          </a:p>
          <a:p>
            <a:pPr algn="r" rtl="1"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Ø"/>
            </a:pPr>
            <a:r>
              <a:rPr lang="fa-IR" b="0" dirty="0" smtClean="0"/>
              <a:t>تغییر فیلتر های ذهنی منفی به فیلترهای مثبت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6"/>
              </a:buClr>
              <a:buSzPct val="80000"/>
              <a:buFont typeface="+mj-lt"/>
              <a:buAutoNum type="arabicParenR" startAt="3"/>
            </a:pPr>
            <a:r>
              <a:rPr lang="fa-IR" sz="3000" dirty="0" smtClean="0"/>
              <a:t>نداشتن برنامه پیگیری و اجرا</a:t>
            </a:r>
          </a:p>
          <a:p>
            <a:pPr algn="r" rtl="1">
              <a:lnSpc>
                <a:spcPct val="150000"/>
              </a:lnSpc>
              <a:buClr>
                <a:schemeClr val="accent6"/>
              </a:buClr>
              <a:buSzPct val="100000"/>
              <a:buFont typeface="Wingdings" pitchFamily="2" charset="2"/>
              <a:buChar char="Ø"/>
            </a:pPr>
            <a:r>
              <a:rPr lang="fa-IR" b="0" dirty="0" smtClean="0"/>
              <a:t>برنامه ریزی ، هدفگذاری، پیگیری و پایش</a:t>
            </a:r>
          </a:p>
          <a:p>
            <a:pPr algn="r" rtl="1">
              <a:lnSpc>
                <a:spcPct val="150000"/>
              </a:lnSpc>
              <a:buClr>
                <a:schemeClr val="accent6"/>
              </a:buCl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84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idx="1"/>
          </p:nvPr>
        </p:nvSpPr>
        <p:spPr>
          <a:xfrm>
            <a:off x="323528" y="1340768"/>
            <a:ext cx="8454008" cy="4896544"/>
          </a:xfrm>
        </p:spPr>
        <p:txBody>
          <a:bodyPr>
            <a:noAutofit/>
          </a:bodyPr>
          <a:lstStyle/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بزرگسالان</a:t>
            </a: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، قبل از آغاز يادگيري، مايلند بدانند چرا بايد ياد بگيرند.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بزرگسالان، در يادگيري مسئله محور هستند.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بزرگسالان وقتي نياز به يادگيري دارند آماده يادگيري هستند.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بزرگسالان مايلند، اگر نه كاملاً فوري، حداقل در كوتاه مدت نتايج آموزش و يادگيري را به كار بندند.</a:t>
            </a: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endParaRPr lang="fa-IR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 rtl="1">
              <a:lnSpc>
                <a:spcPct val="9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latin typeface="Arial" panose="020B0604020202020204" pitchFamily="34" charset="0"/>
                <a:cs typeface="Arial" panose="020B0604020202020204" pitchFamily="34" charset="0"/>
              </a:rPr>
              <a:t>تحقق اين مباني در گرو حضور فعال و موثر مديران در فرآيند يادگيري كاركنان است.</a:t>
            </a:r>
            <a:endParaRPr lang="en-US" alt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267744" y="260648"/>
            <a:ext cx="5107488" cy="6617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609600" indent="-609600" algn="r"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fa-IR" altLang="en-US" sz="4000" b="1" dirty="0">
                <a:solidFill>
                  <a:srgbClr val="FFFF00"/>
                </a:solidFill>
                <a:cs typeface="Titr" pitchFamily="2" charset="-78"/>
              </a:rPr>
              <a:t>مبانی آندراگوژي و نقش مديران :</a:t>
            </a:r>
          </a:p>
        </p:txBody>
      </p:sp>
    </p:spTree>
    <p:extLst>
      <p:ext uri="{BB962C8B-B14F-4D97-AF65-F5344CB8AC3E}">
        <p14:creationId xmlns:p14="http://schemas.microsoft.com/office/powerpoint/2010/main" val="727097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:</a:t>
            </a:r>
            <a:r>
              <a:rPr lang="en-US" dirty="0"/>
              <a:t>IDP</a:t>
            </a:r>
            <a:r>
              <a:rPr lang="fa-IR" dirty="0"/>
              <a:t>تعریف </a:t>
            </a:r>
            <a:r>
              <a:rPr lang="en-US" dirty="0"/>
              <a:t> </a:t>
            </a:r>
            <a:r>
              <a:rPr lang="fa-IR" dirty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2132856"/>
            <a:ext cx="8443914" cy="3370696"/>
          </a:xfrm>
          <a:prstGeom prst="foldedCorner">
            <a:avLst>
              <a:gd name="adj" fmla="val 12354"/>
            </a:avLst>
          </a:prstGeom>
          <a:ln>
            <a:solidFill>
              <a:schemeClr val="tx1"/>
            </a:solidFill>
          </a:ln>
          <a:effectLst>
            <a:glow rad="63500">
              <a:schemeClr val="accent5">
                <a:satMod val="175000"/>
                <a:alpha val="40000"/>
              </a:schemeClr>
            </a:glow>
            <a:outerShdw blurRad="76200" dir="18900000" sy="23000" kx="-1200000" algn="bl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/>
          <a:p>
            <a:pPr algn="just" rtl="1">
              <a:lnSpc>
                <a:spcPct val="150000"/>
              </a:lnSpc>
              <a:buNone/>
            </a:pPr>
            <a:r>
              <a:rPr lang="fa-IR" sz="2400" dirty="0" smtClean="0"/>
              <a:t>یک مدرک مدون و رسمی است که اهداف یادگیری وتوسعه مهارتها وقابلیت های فرد را شناسائی و تعیین می کند. هر فرد همراه با مدیرش بصورت مشترک این برنامه را تدوین می کنند.این برنامه شامل آموزش ها و برنامه های رسمی و غیررسمی پرورشی است که کمک می کندتا مهارت ها وشایستگی های مورد نیاز برای تحقق اهداف برنامه کسب و تقویت شود. 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423416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702" name="AutoShape 46"/>
          <p:cNvSpPr>
            <a:spLocks noChangeArrowheads="1"/>
          </p:cNvSpPr>
          <p:nvPr/>
        </p:nvSpPr>
        <p:spPr bwMode="ltGray">
          <a:xfrm rot="5400000">
            <a:off x="-2439763" y="1474788"/>
            <a:ext cx="4824413" cy="4770438"/>
          </a:xfrm>
          <a:custGeom>
            <a:avLst/>
            <a:gdLst>
              <a:gd name="G0" fmla="+- 10478 0 0"/>
              <a:gd name="G1" fmla="+- -11739500 0 0"/>
              <a:gd name="G2" fmla="+- 0 0 -11739500"/>
              <a:gd name="T0" fmla="*/ 0 256 1"/>
              <a:gd name="T1" fmla="*/ 180 256 1"/>
              <a:gd name="G3" fmla="+- -11739500 T0 T1"/>
              <a:gd name="T2" fmla="*/ 0 256 1"/>
              <a:gd name="T3" fmla="*/ 90 256 1"/>
              <a:gd name="G4" fmla="+- -11739500 T2 T3"/>
              <a:gd name="G5" fmla="*/ G4 2 1"/>
              <a:gd name="T4" fmla="*/ 90 256 1"/>
              <a:gd name="T5" fmla="*/ 0 256 1"/>
              <a:gd name="G6" fmla="+- -11739500 T4 T5"/>
              <a:gd name="G7" fmla="*/ G6 2 1"/>
              <a:gd name="G8" fmla="abs -11739500"/>
              <a:gd name="T6" fmla="*/ 0 256 1"/>
              <a:gd name="T7" fmla="*/ 90 256 1"/>
              <a:gd name="G9" fmla="+- G8 T6 T7"/>
              <a:gd name="G10" fmla="?: G9 G7 G5"/>
              <a:gd name="T8" fmla="*/ 0 256 1"/>
              <a:gd name="T9" fmla="*/ 360 256 1"/>
              <a:gd name="G11" fmla="+- G10 T8 T9"/>
              <a:gd name="G12" fmla="?: G10 G11 G10"/>
              <a:gd name="T10" fmla="*/ 0 256 1"/>
              <a:gd name="T11" fmla="*/ 360 256 1"/>
              <a:gd name="G13" fmla="+- G12 T10 T11"/>
              <a:gd name="G14" fmla="?: G12 G13 G12"/>
              <a:gd name="G15" fmla="+- 0 0 G14"/>
              <a:gd name="G16" fmla="+- 10800 0 0"/>
              <a:gd name="G17" fmla="+- 10800 0 10478"/>
              <a:gd name="G18" fmla="*/ 10478 1 2"/>
              <a:gd name="G19" fmla="+- G18 5400 0"/>
              <a:gd name="G20" fmla="cos G19 -11739500"/>
              <a:gd name="G21" fmla="sin G19 -11739500"/>
              <a:gd name="G22" fmla="+- G20 10800 0"/>
              <a:gd name="G23" fmla="+- G21 10800 0"/>
              <a:gd name="G24" fmla="+- 10800 0 G20"/>
              <a:gd name="G25" fmla="+- 10478 10800 0"/>
              <a:gd name="G26" fmla="?: G9 G17 G25"/>
              <a:gd name="G27" fmla="?: G9 0 21600"/>
              <a:gd name="G28" fmla="cos 10800 -11739500"/>
              <a:gd name="G29" fmla="sin 10800 -11739500"/>
              <a:gd name="G30" fmla="sin 10478 -11739500"/>
              <a:gd name="G31" fmla="+- G28 10800 0"/>
              <a:gd name="G32" fmla="+- G29 10800 0"/>
              <a:gd name="G33" fmla="+- G30 10800 0"/>
              <a:gd name="G34" fmla="?: G4 0 G31"/>
              <a:gd name="G35" fmla="?: -11739500 G34 0"/>
              <a:gd name="G36" fmla="?: G6 G35 G31"/>
              <a:gd name="G37" fmla="+- 21600 0 G36"/>
              <a:gd name="G38" fmla="?: G4 0 G33"/>
              <a:gd name="G39" fmla="?: -11739500 G38 G32"/>
              <a:gd name="G40" fmla="?: G6 G39 0"/>
              <a:gd name="G41" fmla="?: G4 G32 21600"/>
              <a:gd name="G42" fmla="?: G6 G41 G33"/>
              <a:gd name="T12" fmla="*/ 10800 w 21600"/>
              <a:gd name="T13" fmla="*/ 0 h 21600"/>
              <a:gd name="T14" fmla="*/ 162 w 21600"/>
              <a:gd name="T15" fmla="*/ 10638 h 21600"/>
              <a:gd name="T16" fmla="*/ 10800 w 21600"/>
              <a:gd name="T17" fmla="*/ 322 h 21600"/>
              <a:gd name="T18" fmla="*/ 21438 w 21600"/>
              <a:gd name="T19" fmla="*/ 10638 h 21600"/>
              <a:gd name="T20" fmla="*/ G36 w 21600"/>
              <a:gd name="T21" fmla="*/ G40 h 21600"/>
              <a:gd name="T22" fmla="*/ G37 w 21600"/>
              <a:gd name="T23" fmla="*/ G42 h 21600"/>
            </a:gdLst>
            <a:ahLst/>
            <a:cxnLst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T20" t="T21" r="T22" b="T23"/>
            <a:pathLst>
              <a:path w="21600" h="21600">
                <a:moveTo>
                  <a:pt x="323" y="10641"/>
                </a:moveTo>
                <a:cubicBezTo>
                  <a:pt x="410" y="4916"/>
                  <a:pt x="5075" y="321"/>
                  <a:pt x="10800" y="322"/>
                </a:cubicBezTo>
                <a:cubicBezTo>
                  <a:pt x="16524" y="322"/>
                  <a:pt x="21189" y="4916"/>
                  <a:pt x="21276" y="10641"/>
                </a:cubicBezTo>
                <a:lnTo>
                  <a:pt x="21598" y="10636"/>
                </a:lnTo>
                <a:cubicBezTo>
                  <a:pt x="21509" y="4736"/>
                  <a:pt x="16700" y="-1"/>
                  <a:pt x="10799" y="0"/>
                </a:cubicBezTo>
                <a:cubicBezTo>
                  <a:pt x="4899" y="0"/>
                  <a:pt x="90" y="4736"/>
                  <a:pt x="1" y="10636"/>
                </a:cubicBezTo>
                <a:close/>
              </a:path>
            </a:pathLst>
          </a:custGeom>
          <a:solidFill>
            <a:schemeClr val="tx2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solidFill>
                <a:srgbClr val="1D528D"/>
              </a:solidFill>
            </a:endParaRPr>
          </a:p>
        </p:txBody>
      </p:sp>
      <p:sp>
        <p:nvSpPr>
          <p:cNvPr id="25606" name="AutoShape 48"/>
          <p:cNvSpPr>
            <a:spLocks noChangeArrowheads="1"/>
          </p:cNvSpPr>
          <p:nvPr/>
        </p:nvSpPr>
        <p:spPr bwMode="gray">
          <a:xfrm>
            <a:off x="2428860" y="421481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Activities</a:t>
            </a:r>
          </a:p>
        </p:txBody>
      </p:sp>
      <p:sp>
        <p:nvSpPr>
          <p:cNvPr id="25607" name="AutoShape 49"/>
          <p:cNvSpPr>
            <a:spLocks noChangeArrowheads="1"/>
          </p:cNvSpPr>
          <p:nvPr/>
        </p:nvSpPr>
        <p:spPr bwMode="gray">
          <a:xfrm>
            <a:off x="2509854" y="350043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How known</a:t>
            </a:r>
          </a:p>
        </p:txBody>
      </p:sp>
      <p:sp>
        <p:nvSpPr>
          <p:cNvPr id="25608" name="AutoShape 50"/>
          <p:cNvSpPr>
            <a:spLocks noChangeArrowheads="1"/>
          </p:cNvSpPr>
          <p:nvPr/>
        </p:nvSpPr>
        <p:spPr bwMode="gray">
          <a:xfrm>
            <a:off x="2285984" y="278605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Focus area</a:t>
            </a:r>
          </a:p>
        </p:txBody>
      </p:sp>
      <p:sp>
        <p:nvSpPr>
          <p:cNvPr id="25609" name="AutoShape 51"/>
          <p:cNvSpPr>
            <a:spLocks noChangeArrowheads="1"/>
          </p:cNvSpPr>
          <p:nvPr/>
        </p:nvSpPr>
        <p:spPr bwMode="gray">
          <a:xfrm>
            <a:off x="1928794" y="2071678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Will be</a:t>
            </a:r>
          </a:p>
        </p:txBody>
      </p:sp>
      <p:sp>
        <p:nvSpPr>
          <p:cNvPr id="25610" name="AutoShape 52"/>
          <p:cNvSpPr>
            <a:spLocks noChangeArrowheads="1"/>
          </p:cNvSpPr>
          <p:nvPr/>
        </p:nvSpPr>
        <p:spPr bwMode="gray">
          <a:xfrm>
            <a:off x="1214414" y="1428736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Where now</a:t>
            </a: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896914" y="1517636"/>
            <a:ext cx="381000" cy="381000"/>
            <a:chOff x="2078" y="1680"/>
            <a:chExt cx="1615" cy="1615"/>
          </a:xfrm>
        </p:grpSpPr>
        <p:sp>
          <p:nvSpPr>
            <p:cNvPr id="25640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41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12" name="Oval 5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43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14" name="Oval 5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45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grpSp>
        <p:nvGrpSpPr>
          <p:cNvPr id="3" name="Group 60"/>
          <p:cNvGrpSpPr>
            <a:grpSpLocks/>
          </p:cNvGrpSpPr>
          <p:nvPr/>
        </p:nvGrpSpPr>
        <p:grpSpPr bwMode="auto">
          <a:xfrm>
            <a:off x="1623994" y="2178041"/>
            <a:ext cx="381000" cy="381000"/>
            <a:chOff x="2078" y="1680"/>
            <a:chExt cx="1615" cy="1615"/>
          </a:xfrm>
        </p:grpSpPr>
        <p:sp>
          <p:nvSpPr>
            <p:cNvPr id="25634" name="Oval 61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35" name="Oval 62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19" name="Oval 63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37" name="Oval 64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48BE67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21" name="Oval 65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39" name="Oval 66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48BE67"/>
                </a:gs>
                <a:gs pos="100000">
                  <a:srgbClr val="235C32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grpSp>
        <p:nvGrpSpPr>
          <p:cNvPr id="4" name="Group 67"/>
          <p:cNvGrpSpPr>
            <a:grpSpLocks/>
          </p:cNvGrpSpPr>
          <p:nvPr/>
        </p:nvGrpSpPr>
        <p:grpSpPr bwMode="auto">
          <a:xfrm>
            <a:off x="1981184" y="2862258"/>
            <a:ext cx="381000" cy="381000"/>
            <a:chOff x="2078" y="1680"/>
            <a:chExt cx="1615" cy="1615"/>
          </a:xfrm>
        </p:grpSpPr>
        <p:sp>
          <p:nvSpPr>
            <p:cNvPr id="25628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29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26" name="Oval 7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31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28" name="Oval 7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33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grpSp>
        <p:nvGrpSpPr>
          <p:cNvPr id="5" name="Group 74"/>
          <p:cNvGrpSpPr>
            <a:grpSpLocks/>
          </p:cNvGrpSpPr>
          <p:nvPr/>
        </p:nvGrpSpPr>
        <p:grpSpPr bwMode="auto">
          <a:xfrm>
            <a:off x="2173304" y="3602038"/>
            <a:ext cx="381000" cy="381000"/>
            <a:chOff x="2078" y="1680"/>
            <a:chExt cx="1615" cy="1615"/>
          </a:xfrm>
        </p:grpSpPr>
        <p:sp>
          <p:nvSpPr>
            <p:cNvPr id="25622" name="Oval 75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23" name="Oval 76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33" name="Oval 77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25" name="Oval 78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8D67E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35" name="Oval 79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27" name="Oval 80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8D67E1"/>
                </a:gs>
                <a:gs pos="100000">
                  <a:srgbClr val="4532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grpSp>
        <p:nvGrpSpPr>
          <p:cNvPr id="6" name="Group 81"/>
          <p:cNvGrpSpPr>
            <a:grpSpLocks/>
          </p:cNvGrpSpPr>
          <p:nvPr/>
        </p:nvGrpSpPr>
        <p:grpSpPr bwMode="auto">
          <a:xfrm>
            <a:off x="2130410" y="4264031"/>
            <a:ext cx="355600" cy="381000"/>
            <a:chOff x="2078" y="1680"/>
            <a:chExt cx="1615" cy="1615"/>
          </a:xfrm>
        </p:grpSpPr>
        <p:sp>
          <p:nvSpPr>
            <p:cNvPr id="25616" name="Oval 82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17" name="Oval 83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40" name="Oval 84"/>
            <p:cNvSpPr>
              <a:spLocks noChangeArrowheads="1"/>
            </p:cNvSpPr>
            <p:nvPr/>
          </p:nvSpPr>
          <p:spPr bwMode="gray">
            <a:xfrm>
              <a:off x="2251" y="1855"/>
              <a:ext cx="1262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19" name="Oval 85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E35E23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70742" name="Oval 86"/>
            <p:cNvSpPr>
              <a:spLocks noChangeArrowheads="1"/>
            </p:cNvSpPr>
            <p:nvPr/>
          </p:nvSpPr>
          <p:spPr bwMode="gray">
            <a:xfrm>
              <a:off x="2338" y="1936"/>
              <a:ext cx="1096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25621" name="Oval 87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E35E23"/>
                </a:gs>
                <a:gs pos="100000">
                  <a:srgbClr val="6E2E11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sp>
        <p:nvSpPr>
          <p:cNvPr id="54" name="AutoShape 52"/>
          <p:cNvSpPr>
            <a:spLocks noChangeArrowheads="1"/>
          </p:cNvSpPr>
          <p:nvPr/>
        </p:nvSpPr>
        <p:spPr bwMode="gray">
          <a:xfrm>
            <a:off x="2143108" y="4857760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Resources</a:t>
            </a:r>
          </a:p>
        </p:txBody>
      </p:sp>
      <p:grpSp>
        <p:nvGrpSpPr>
          <p:cNvPr id="7" name="Group 53"/>
          <p:cNvGrpSpPr>
            <a:grpSpLocks/>
          </p:cNvGrpSpPr>
          <p:nvPr/>
        </p:nvGrpSpPr>
        <p:grpSpPr bwMode="auto">
          <a:xfrm>
            <a:off x="1825608" y="4946660"/>
            <a:ext cx="381000" cy="381000"/>
            <a:chOff x="2078" y="1680"/>
            <a:chExt cx="1615" cy="1615"/>
          </a:xfrm>
        </p:grpSpPr>
        <p:sp>
          <p:nvSpPr>
            <p:cNvPr id="56" name="Oval 54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000000"/>
                </a:gs>
                <a:gs pos="100000">
                  <a:srgbClr val="FFCC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FFCC00"/>
                </a:gs>
                <a:gs pos="100000">
                  <a:srgbClr val="7C6300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sp>
        <p:nvSpPr>
          <p:cNvPr id="62" name="AutoShape 50"/>
          <p:cNvSpPr>
            <a:spLocks noChangeArrowheads="1"/>
          </p:cNvSpPr>
          <p:nvPr/>
        </p:nvSpPr>
        <p:spPr bwMode="gray">
          <a:xfrm>
            <a:off x="1571604" y="5500702"/>
            <a:ext cx="4419600" cy="508000"/>
          </a:xfrm>
          <a:prstGeom prst="roundRect">
            <a:avLst>
              <a:gd name="adj" fmla="val 50000"/>
            </a:avLst>
          </a:prstGeom>
          <a:noFill/>
          <a:ln w="28575" algn="ctr">
            <a:solidFill>
              <a:schemeClr val="bg2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en-US" sz="2400" b="1" dirty="0" smtClean="0"/>
              <a:t>timing</a:t>
            </a:r>
            <a:endParaRPr lang="en-US" sz="2400" b="1" dirty="0"/>
          </a:p>
        </p:txBody>
      </p:sp>
      <p:grpSp>
        <p:nvGrpSpPr>
          <p:cNvPr id="8" name="Group 67"/>
          <p:cNvGrpSpPr>
            <a:grpSpLocks/>
          </p:cNvGrpSpPr>
          <p:nvPr/>
        </p:nvGrpSpPr>
        <p:grpSpPr bwMode="auto">
          <a:xfrm>
            <a:off x="1266804" y="5576902"/>
            <a:ext cx="381000" cy="381000"/>
            <a:chOff x="2078" y="1680"/>
            <a:chExt cx="1615" cy="1615"/>
          </a:xfrm>
        </p:grpSpPr>
        <p:sp>
          <p:nvSpPr>
            <p:cNvPr id="64" name="Oval 68"/>
            <p:cNvSpPr>
              <a:spLocks noChangeArrowheads="1"/>
            </p:cNvSpPr>
            <p:nvPr/>
          </p:nvSpPr>
          <p:spPr bwMode="gray">
            <a:xfrm>
              <a:off x="2078" y="1680"/>
              <a:ext cx="1615" cy="1615"/>
            </a:xfrm>
            <a:prstGeom prst="ellipse">
              <a:avLst/>
            </a:prstGeom>
            <a:gradFill rotWithShape="1">
              <a:gsLst>
                <a:gs pos="0">
                  <a:srgbClr val="767676"/>
                </a:gs>
                <a:gs pos="50000">
                  <a:srgbClr val="FFFFFF"/>
                </a:gs>
                <a:gs pos="100000">
                  <a:srgbClr val="767676"/>
                </a:gs>
              </a:gsLst>
              <a:lin ang="5400000" scaled="1"/>
            </a:gradFill>
            <a:ln w="57150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5" name="Oval 69"/>
            <p:cNvSpPr>
              <a:spLocks noChangeArrowheads="1"/>
            </p:cNvSpPr>
            <p:nvPr/>
          </p:nvSpPr>
          <p:spPr bwMode="gray">
            <a:xfrm>
              <a:off x="2170" y="1771"/>
              <a:ext cx="1430" cy="1430"/>
            </a:xfrm>
            <a:prstGeom prst="ellipse">
              <a:avLst/>
            </a:prstGeom>
            <a:gradFill rotWithShape="1">
              <a:gsLst>
                <a:gs pos="0">
                  <a:srgbClr val="A2A2A2"/>
                </a:gs>
                <a:gs pos="50000">
                  <a:srgbClr val="FFFFFF"/>
                </a:gs>
                <a:gs pos="100000">
                  <a:srgbClr val="A2A2A2"/>
                </a:gs>
              </a:gsLst>
              <a:lin ang="0" scaled="1"/>
            </a:gradFill>
            <a:ln w="9525" algn="ctr">
              <a:noFill/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6" name="Oval 70"/>
            <p:cNvSpPr>
              <a:spLocks noChangeArrowheads="1"/>
            </p:cNvSpPr>
            <p:nvPr/>
          </p:nvSpPr>
          <p:spPr bwMode="gray">
            <a:xfrm>
              <a:off x="2253" y="1855"/>
              <a:ext cx="1265" cy="1265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7" name="Oval 71"/>
            <p:cNvSpPr>
              <a:spLocks noChangeArrowheads="1"/>
            </p:cNvSpPr>
            <p:nvPr/>
          </p:nvSpPr>
          <p:spPr bwMode="gray">
            <a:xfrm>
              <a:off x="2254" y="1856"/>
              <a:ext cx="1262" cy="1264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0F5368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8" name="Oval 72"/>
            <p:cNvSpPr>
              <a:spLocks noChangeArrowheads="1"/>
            </p:cNvSpPr>
            <p:nvPr/>
          </p:nvSpPr>
          <p:spPr bwMode="gray">
            <a:xfrm>
              <a:off x="2334" y="1936"/>
              <a:ext cx="1097" cy="1104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solidFill>
                  <a:srgbClr val="1D528D"/>
                </a:solidFill>
              </a:endParaRPr>
            </a:p>
          </p:txBody>
        </p:sp>
        <p:sp>
          <p:nvSpPr>
            <p:cNvPr id="69" name="Oval 73"/>
            <p:cNvSpPr>
              <a:spLocks noChangeArrowheads="1"/>
            </p:cNvSpPr>
            <p:nvPr/>
          </p:nvSpPr>
          <p:spPr bwMode="gray">
            <a:xfrm>
              <a:off x="2337" y="1939"/>
              <a:ext cx="1096" cy="1098"/>
            </a:xfrm>
            <a:prstGeom prst="ellipse">
              <a:avLst/>
            </a:prstGeom>
            <a:gradFill rotWithShape="1">
              <a:gsLst>
                <a:gs pos="0">
                  <a:srgbClr val="21B3E1"/>
                </a:gs>
                <a:gs pos="100000">
                  <a:srgbClr val="10576D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en-US">
                <a:solidFill>
                  <a:srgbClr val="1D528D"/>
                </a:solidFill>
              </a:endParaRPr>
            </a:p>
          </p:txBody>
        </p:sp>
      </p:grpSp>
      <p:sp>
        <p:nvSpPr>
          <p:cNvPr id="70" name="Title 69"/>
          <p:cNvSpPr>
            <a:spLocks noGrp="1"/>
          </p:cNvSpPr>
          <p:nvPr>
            <p:ph type="title"/>
          </p:nvPr>
        </p:nvSpPr>
        <p:spPr>
          <a:xfrm>
            <a:off x="643222" y="261968"/>
            <a:ext cx="7025122" cy="788937"/>
          </a:xfrm>
        </p:spPr>
        <p:txBody>
          <a:bodyPr>
            <a:normAutofit/>
          </a:bodyPr>
          <a:lstStyle/>
          <a:p>
            <a:pPr algn="r"/>
            <a:r>
              <a:rPr lang="fa-I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چه </a:t>
            </a:r>
            <a:r>
              <a:rPr lang="fa-IR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اطلاعاتی </a:t>
            </a:r>
            <a:r>
              <a:rPr lang="fa-I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باید درج شود:</a:t>
            </a:r>
            <a:r>
              <a:rPr lang="en-US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IDP </a:t>
            </a:r>
            <a:r>
              <a:rPr lang="fa-IR" sz="3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در یک فرم</a:t>
            </a:r>
            <a:endParaRPr lang="en-US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60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412776"/>
            <a:ext cx="6711654" cy="4195481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fa-IR" sz="3200" dirty="0" smtClean="0"/>
              <a:t>آموزش وظیفه ظرفیت سازی دارد، اما استفاده از ظرفیت ایجاد شده نیاز به تدابیری دارد از جمله:</a:t>
            </a:r>
          </a:p>
          <a:p>
            <a:pPr algn="r" rtl="1">
              <a:buNone/>
            </a:pPr>
            <a:endParaRPr lang="fa-IR" sz="2400" dirty="0" smtClean="0"/>
          </a:p>
          <a:p>
            <a:pPr algn="r" rtl="1">
              <a:buClr>
                <a:srgbClr val="FF5050"/>
              </a:buClr>
              <a:buFont typeface="Wingdings" pitchFamily="2" charset="2"/>
              <a:buChar char="ü"/>
            </a:pPr>
            <a:r>
              <a:rPr lang="fa-IR" sz="2400" dirty="0" smtClean="0"/>
              <a:t> تفویض اختیار و توانا سازی</a:t>
            </a:r>
          </a:p>
          <a:p>
            <a:pPr algn="r" rtl="1">
              <a:buClr>
                <a:srgbClr val="FF5050"/>
              </a:buClr>
              <a:buFont typeface="Wingdings" pitchFamily="2" charset="2"/>
              <a:buChar char="ü"/>
            </a:pPr>
            <a:r>
              <a:rPr lang="fa-IR" sz="2400" dirty="0" smtClean="0"/>
              <a:t> انگیزش</a:t>
            </a:r>
          </a:p>
          <a:p>
            <a:pPr algn="r" rtl="1">
              <a:buClr>
                <a:srgbClr val="FF5050"/>
              </a:buClr>
              <a:buFont typeface="Wingdings" pitchFamily="2" charset="2"/>
              <a:buChar char="ü"/>
            </a:pPr>
            <a:r>
              <a:rPr lang="fa-IR" sz="2400" dirty="0" smtClean="0"/>
              <a:t> تامین شان و منزلت برای آموزش دیده ها</a:t>
            </a:r>
          </a:p>
          <a:p>
            <a:pPr algn="r" rtl="1">
              <a:buClr>
                <a:srgbClr val="FF5050"/>
              </a:buClr>
              <a:buFont typeface="Wingdings" pitchFamily="2" charset="2"/>
              <a:buChar char="ü"/>
            </a:pPr>
            <a:r>
              <a:rPr lang="fa-IR" sz="2400" dirty="0" smtClean="0"/>
              <a:t> سرپرستی مناسب از نوع حمایتی</a:t>
            </a:r>
          </a:p>
          <a:p>
            <a:pPr algn="r" rtl="1">
              <a:buClr>
                <a:srgbClr val="FF5050"/>
              </a:buClr>
              <a:buFont typeface="Wingdings" pitchFamily="2" charset="2"/>
              <a:buChar char="ü"/>
            </a:pPr>
            <a:r>
              <a:rPr lang="fa-IR" sz="2400" dirty="0" smtClean="0"/>
              <a:t> پیگیری های مدیریتی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537685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orizontal Scroll 4"/>
          <p:cNvSpPr/>
          <p:nvPr/>
        </p:nvSpPr>
        <p:spPr>
          <a:xfrm>
            <a:off x="500034" y="1571612"/>
            <a:ext cx="8143932" cy="4214842"/>
          </a:xfrm>
          <a:prstGeom prst="horizontalScroll">
            <a:avLst/>
          </a:prstGeom>
          <a:noFill/>
          <a:ln>
            <a:solidFill>
              <a:srgbClr val="FFFF00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 rtl="1">
              <a:spcBef>
                <a:spcPct val="20000"/>
              </a:spcBef>
              <a:buClr>
                <a:srgbClr val="66CCFF"/>
              </a:buClr>
              <a:defRPr/>
            </a:pPr>
            <a:r>
              <a:rPr lang="en-US" sz="4800" b="1" kern="0" dirty="0" smtClean="0">
                <a:solidFill>
                  <a:schemeClr val="tx1"/>
                </a:solidFill>
              </a:rPr>
              <a:t>Transfer of Training</a:t>
            </a:r>
          </a:p>
          <a:p>
            <a:pPr marL="342900" indent="-342900" algn="ctr" rtl="1">
              <a:spcBef>
                <a:spcPct val="20000"/>
              </a:spcBef>
              <a:buClr>
                <a:srgbClr val="66CCFF"/>
              </a:buClr>
              <a:defRPr/>
            </a:pPr>
            <a:r>
              <a:rPr lang="en-US" sz="4800" b="1" kern="0" dirty="0" smtClean="0">
                <a:solidFill>
                  <a:schemeClr val="tx1"/>
                </a:solidFill>
              </a:rPr>
              <a:t>The Knowledge-Doing Gap</a:t>
            </a:r>
            <a:endParaRPr lang="en-US" sz="4800" b="1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514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82" y="1714488"/>
            <a:ext cx="8643998" cy="3643338"/>
          </a:xfrm>
        </p:spPr>
        <p:txBody>
          <a:bodyPr anchor="t"/>
          <a:lstStyle/>
          <a:p>
            <a:pPr algn="r" rtl="1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fa-IR" sz="3200" dirty="0" smtClean="0"/>
              <a:t> انتقال به محیط های نزدیک یا دور (از نظر شباهت به محیط آموزش)</a:t>
            </a:r>
          </a:p>
          <a:p>
            <a:pPr algn="r" rtl="1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fa-IR" sz="3200" dirty="0" smtClean="0"/>
              <a:t> انتقال به سایر شرایط، افراد و موقعیت ها</a:t>
            </a:r>
          </a:p>
          <a:p>
            <a:pPr algn="r" rtl="1">
              <a:lnSpc>
                <a:spcPct val="150000"/>
              </a:lnSpc>
              <a:buFont typeface="Wingdings 3" panose="05040102010807070707" pitchFamily="18" charset="2"/>
              <a:buChar char="u"/>
            </a:pPr>
            <a:r>
              <a:rPr lang="fa-IR" sz="3200" dirty="0" smtClean="0"/>
              <a:t> حفظ امکان کاربرد آموخته ها در طی زمان</a:t>
            </a:r>
            <a:endParaRPr lang="en-US" sz="3200" dirty="0"/>
          </a:p>
        </p:txBody>
      </p:sp>
      <p:sp>
        <p:nvSpPr>
          <p:cNvPr id="4" name="Rectangle 3"/>
          <p:cNvSpPr/>
          <p:nvPr/>
        </p:nvSpPr>
        <p:spPr>
          <a:xfrm>
            <a:off x="-612576" y="332656"/>
            <a:ext cx="8307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r" rtl="1">
              <a:spcBef>
                <a:spcPct val="20000"/>
              </a:spcBef>
              <a:buClr>
                <a:srgbClr val="66CCFF"/>
              </a:buClr>
            </a:pPr>
            <a:r>
              <a:rPr lang="fa-IR" sz="3600" dirty="0">
                <a:latin typeface="Arial" panose="020B0604020202020204" pitchFamily="34" charset="0"/>
                <a:cs typeface="Arial" panose="020B0604020202020204" pitchFamily="34" charset="0"/>
              </a:rPr>
              <a:t>انتقال آموزش می تواند سه معنی داشته باشد:</a:t>
            </a:r>
          </a:p>
        </p:txBody>
      </p:sp>
    </p:spTree>
    <p:extLst>
      <p:ext uri="{BB962C8B-B14F-4D97-AF65-F5344CB8AC3E}">
        <p14:creationId xmlns:p14="http://schemas.microsoft.com/office/powerpoint/2010/main" val="1170524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"/>
          <p:cNvGrpSpPr/>
          <p:nvPr/>
        </p:nvGrpSpPr>
        <p:grpSpPr>
          <a:xfrm>
            <a:off x="3908534" y="2755805"/>
            <a:ext cx="1246459" cy="1143521"/>
            <a:chOff x="4186770" y="2083885"/>
            <a:chExt cx="1143521" cy="1143521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55" name="Oval 54"/>
            <p:cNvSpPr/>
            <p:nvPr/>
          </p:nvSpPr>
          <p:spPr>
            <a:xfrm>
              <a:off x="4186770" y="2083885"/>
              <a:ext cx="1143521" cy="1143521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4">
                <a:hueOff val="0"/>
                <a:satOff val="0"/>
                <a:lumOff val="0"/>
                <a:alphaOff val="0"/>
              </a:schemeClr>
            </a:fillRef>
            <a:effectRef idx="2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6" name="Oval 4"/>
            <p:cNvSpPr/>
            <p:nvPr/>
          </p:nvSpPr>
          <p:spPr>
            <a:xfrm>
              <a:off x="4354235" y="2251350"/>
              <a:ext cx="808591" cy="80859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</a:pPr>
              <a:r>
                <a:rPr lang="fa-IR" sz="1900" b="1" dirty="0" smtClean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اثر بخشی آموزش</a:t>
              </a:r>
              <a:endParaRPr lang="en-US" sz="1900" b="1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pSp>
        <p:nvGrpSpPr>
          <p:cNvPr id="3" name="Group 6"/>
          <p:cNvGrpSpPr/>
          <p:nvPr/>
        </p:nvGrpSpPr>
        <p:grpSpPr>
          <a:xfrm>
            <a:off x="4321541" y="2126248"/>
            <a:ext cx="462448" cy="445418"/>
            <a:chOff x="4488914" y="1454328"/>
            <a:chExt cx="462448" cy="44541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53" name="Right Arrow 52"/>
            <p:cNvSpPr/>
            <p:nvPr/>
          </p:nvSpPr>
          <p:spPr>
            <a:xfrm rot="16065200">
              <a:off x="4497429" y="1445813"/>
              <a:ext cx="445418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Right Arrow 6"/>
            <p:cNvSpPr/>
            <p:nvPr/>
          </p:nvSpPr>
          <p:spPr>
            <a:xfrm rot="26865200">
              <a:off x="4566861" y="1605064"/>
              <a:ext cx="311793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4" name="Group 7"/>
          <p:cNvGrpSpPr/>
          <p:nvPr/>
        </p:nvGrpSpPr>
        <p:grpSpPr>
          <a:xfrm>
            <a:off x="3797099" y="692696"/>
            <a:ext cx="1429401" cy="1224127"/>
            <a:chOff x="3964472" y="20776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51" name="Oval 50"/>
            <p:cNvSpPr/>
            <p:nvPr/>
          </p:nvSpPr>
          <p:spPr>
            <a:xfrm>
              <a:off x="3964472" y="20776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2" name="Oval 8"/>
            <p:cNvSpPr/>
            <p:nvPr/>
          </p:nvSpPr>
          <p:spPr>
            <a:xfrm>
              <a:off x="4173803" y="200045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dirty="0" smtClean="0">
                  <a:solidFill>
                    <a:srgbClr val="000000"/>
                  </a:solidFill>
                </a:rPr>
                <a:t>مشارکت یادگیرنده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5" name="Group 8"/>
          <p:cNvGrpSpPr/>
          <p:nvPr/>
        </p:nvGrpSpPr>
        <p:grpSpPr>
          <a:xfrm>
            <a:off x="3663245" y="2404927"/>
            <a:ext cx="462448" cy="451880"/>
            <a:chOff x="3830618" y="1733007"/>
            <a:chExt cx="462448" cy="451880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9" name="Right Arrow 48"/>
            <p:cNvSpPr/>
            <p:nvPr/>
          </p:nvSpPr>
          <p:spPr>
            <a:xfrm rot="13500023">
              <a:off x="3835902" y="1727723"/>
              <a:ext cx="451880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518460"/>
                <a:satOff val="44"/>
                <a:lumOff val="-3557"/>
                <a:alphaOff val="0"/>
              </a:schemeClr>
            </a:fillRef>
            <a:effectRef idx="2">
              <a:schemeClr val="accent5">
                <a:hueOff val="-1518460"/>
                <a:satOff val="44"/>
                <a:lumOff val="-35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0" name="Right Arrow 10"/>
            <p:cNvSpPr/>
            <p:nvPr/>
          </p:nvSpPr>
          <p:spPr>
            <a:xfrm rot="24300023">
              <a:off x="3951613" y="1868142"/>
              <a:ext cx="316316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6" name="Group 9"/>
          <p:cNvGrpSpPr/>
          <p:nvPr/>
        </p:nvGrpSpPr>
        <p:grpSpPr>
          <a:xfrm>
            <a:off x="2404403" y="1243428"/>
            <a:ext cx="1429401" cy="1224127"/>
            <a:chOff x="2571776" y="571508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47" name="Oval 46"/>
            <p:cNvSpPr/>
            <p:nvPr/>
          </p:nvSpPr>
          <p:spPr>
            <a:xfrm>
              <a:off x="2571776" y="571508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518460"/>
                <a:satOff val="44"/>
                <a:lumOff val="-3557"/>
                <a:alphaOff val="0"/>
              </a:schemeClr>
            </a:fillRef>
            <a:effectRef idx="2">
              <a:schemeClr val="accent5">
                <a:hueOff val="-1518460"/>
                <a:satOff val="44"/>
                <a:lumOff val="-355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Oval 12"/>
            <p:cNvSpPr/>
            <p:nvPr/>
          </p:nvSpPr>
          <p:spPr>
            <a:xfrm>
              <a:off x="2781107" y="750777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dirty="0" smtClean="0">
                  <a:solidFill>
                    <a:srgbClr val="000000"/>
                  </a:solidFill>
                </a:rPr>
                <a:t>مساله محور بودن آموزش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7" name="Group 10"/>
          <p:cNvGrpSpPr/>
          <p:nvPr/>
        </p:nvGrpSpPr>
        <p:grpSpPr>
          <a:xfrm>
            <a:off x="3422887" y="3096332"/>
            <a:ext cx="421534" cy="462448"/>
            <a:chOff x="3590260" y="2424412"/>
            <a:chExt cx="421534" cy="46244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5" name="Right Arrow 44"/>
            <p:cNvSpPr/>
            <p:nvPr/>
          </p:nvSpPr>
          <p:spPr>
            <a:xfrm rot="10800032">
              <a:off x="3590260" y="2424412"/>
              <a:ext cx="421534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036919"/>
                <a:satOff val="88"/>
                <a:lumOff val="-7115"/>
                <a:alphaOff val="0"/>
              </a:schemeClr>
            </a:fillRef>
            <a:effectRef idx="2">
              <a:schemeClr val="accent5">
                <a:hueOff val="-3036919"/>
                <a:satOff val="88"/>
                <a:lumOff val="-71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6" name="Right Arrow 14"/>
            <p:cNvSpPr/>
            <p:nvPr/>
          </p:nvSpPr>
          <p:spPr>
            <a:xfrm rot="21600032">
              <a:off x="3716720" y="2516903"/>
              <a:ext cx="295074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8" name="Group 11"/>
          <p:cNvGrpSpPr/>
          <p:nvPr/>
        </p:nvGrpSpPr>
        <p:grpSpPr>
          <a:xfrm>
            <a:off x="1794648" y="2715482"/>
            <a:ext cx="1429401" cy="1224127"/>
            <a:chOff x="1962021" y="2043562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43" name="Oval 42"/>
            <p:cNvSpPr/>
            <p:nvPr/>
          </p:nvSpPr>
          <p:spPr>
            <a:xfrm>
              <a:off x="1962021" y="2043562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3036919"/>
                <a:satOff val="88"/>
                <a:lumOff val="-7115"/>
                <a:alphaOff val="0"/>
              </a:schemeClr>
            </a:fillRef>
            <a:effectRef idx="2">
              <a:schemeClr val="accent5">
                <a:hueOff val="-3036919"/>
                <a:satOff val="88"/>
                <a:lumOff val="-711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4" name="Oval 16"/>
            <p:cNvSpPr/>
            <p:nvPr/>
          </p:nvSpPr>
          <p:spPr>
            <a:xfrm>
              <a:off x="2171352" y="2222831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dirty="0" smtClean="0">
                  <a:solidFill>
                    <a:srgbClr val="000000"/>
                  </a:solidFill>
                </a:rPr>
                <a:t>چشم انداز مطلوب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9" name="Group 12"/>
          <p:cNvGrpSpPr/>
          <p:nvPr/>
        </p:nvGrpSpPr>
        <p:grpSpPr>
          <a:xfrm>
            <a:off x="3604624" y="3821532"/>
            <a:ext cx="503397" cy="462448"/>
            <a:chOff x="3771997" y="3149612"/>
            <a:chExt cx="503397" cy="46244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41" name="Right Arrow 40"/>
            <p:cNvSpPr/>
            <p:nvPr/>
          </p:nvSpPr>
          <p:spPr>
            <a:xfrm rot="8122706">
              <a:off x="3771997" y="3149612"/>
              <a:ext cx="503397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555378"/>
                <a:satOff val="132"/>
                <a:lumOff val="-10672"/>
                <a:alphaOff val="0"/>
              </a:schemeClr>
            </a:fillRef>
            <a:effectRef idx="2">
              <a:schemeClr val="accent5">
                <a:hueOff val="-4555378"/>
                <a:satOff val="132"/>
                <a:lumOff val="-1067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ight Arrow 18"/>
            <p:cNvSpPr/>
            <p:nvPr/>
          </p:nvSpPr>
          <p:spPr>
            <a:xfrm rot="18922706">
              <a:off x="3890737" y="3193377"/>
              <a:ext cx="364663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Group 13"/>
          <p:cNvGrpSpPr/>
          <p:nvPr/>
        </p:nvGrpSpPr>
        <p:grpSpPr>
          <a:xfrm>
            <a:off x="2325041" y="4246558"/>
            <a:ext cx="1429401" cy="1224127"/>
            <a:chOff x="2492414" y="3574638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39" name="Oval 38"/>
            <p:cNvSpPr/>
            <p:nvPr/>
          </p:nvSpPr>
          <p:spPr>
            <a:xfrm>
              <a:off x="2492414" y="3574638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555378"/>
                <a:satOff val="132"/>
                <a:lumOff val="-10672"/>
                <a:alphaOff val="0"/>
              </a:schemeClr>
            </a:fillRef>
            <a:effectRef idx="2">
              <a:schemeClr val="accent5">
                <a:hueOff val="-4555378"/>
                <a:satOff val="132"/>
                <a:lumOff val="-1067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0" name="Oval 20"/>
            <p:cNvSpPr/>
            <p:nvPr/>
          </p:nvSpPr>
          <p:spPr>
            <a:xfrm>
              <a:off x="2701745" y="3753907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smtClean="0">
                  <a:solidFill>
                    <a:srgbClr val="000000"/>
                  </a:solidFill>
                </a:rPr>
                <a:t>احساس ضروت یادگیری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1" name="Group 14"/>
          <p:cNvGrpSpPr/>
          <p:nvPr/>
        </p:nvGrpSpPr>
        <p:grpSpPr>
          <a:xfrm>
            <a:off x="4321536" y="4109448"/>
            <a:ext cx="462448" cy="507918"/>
            <a:chOff x="4488909" y="3437528"/>
            <a:chExt cx="462448" cy="50791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7" name="Right Arrow 36"/>
            <p:cNvSpPr/>
            <p:nvPr/>
          </p:nvSpPr>
          <p:spPr>
            <a:xfrm rot="5527377">
              <a:off x="4466174" y="3460263"/>
              <a:ext cx="507918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073838"/>
                <a:satOff val="175"/>
                <a:lumOff val="-14230"/>
                <a:alphaOff val="0"/>
              </a:schemeClr>
            </a:fillRef>
            <a:effectRef idx="2">
              <a:schemeClr val="accent5">
                <a:hueOff val="-6073838"/>
                <a:satOff val="175"/>
                <a:lumOff val="-142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8" name="Right Arrow 22"/>
            <p:cNvSpPr/>
            <p:nvPr/>
          </p:nvSpPr>
          <p:spPr>
            <a:xfrm rot="16327377">
              <a:off x="4538111" y="3483434"/>
              <a:ext cx="369184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2" name="Group 15"/>
          <p:cNvGrpSpPr/>
          <p:nvPr/>
        </p:nvGrpSpPr>
        <p:grpSpPr>
          <a:xfrm>
            <a:off x="3797099" y="4856304"/>
            <a:ext cx="1429401" cy="1224127"/>
            <a:chOff x="3964472" y="4184384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35" name="Oval 34"/>
            <p:cNvSpPr/>
            <p:nvPr/>
          </p:nvSpPr>
          <p:spPr>
            <a:xfrm>
              <a:off x="3964472" y="4184384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6073838"/>
                <a:satOff val="175"/>
                <a:lumOff val="-14230"/>
                <a:alphaOff val="0"/>
              </a:schemeClr>
            </a:fillRef>
            <a:effectRef idx="2">
              <a:schemeClr val="accent5">
                <a:hueOff val="-6073838"/>
                <a:satOff val="175"/>
                <a:lumOff val="-1423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Oval 24"/>
            <p:cNvSpPr/>
            <p:nvPr/>
          </p:nvSpPr>
          <p:spPr>
            <a:xfrm>
              <a:off x="4173803" y="4363653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smtClean="0">
                  <a:solidFill>
                    <a:srgbClr val="000000"/>
                  </a:solidFill>
                </a:rPr>
                <a:t>همراهی و حمایت و مطالبه مافوق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3" name="Group 16"/>
          <p:cNvGrpSpPr/>
          <p:nvPr/>
        </p:nvGrpSpPr>
        <p:grpSpPr>
          <a:xfrm>
            <a:off x="5020512" y="3829781"/>
            <a:ext cx="462448" cy="447974"/>
            <a:chOff x="5187885" y="3157861"/>
            <a:chExt cx="462448" cy="447974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33" name="Right Arrow 32"/>
            <p:cNvSpPr/>
            <p:nvPr/>
          </p:nvSpPr>
          <p:spPr>
            <a:xfrm rot="2862558">
              <a:off x="5195122" y="3150624"/>
              <a:ext cx="447974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592298"/>
                <a:satOff val="219"/>
                <a:lumOff val="-17787"/>
                <a:alphaOff val="0"/>
              </a:schemeClr>
            </a:fillRef>
            <a:effectRef idx="2">
              <a:schemeClr val="accent5">
                <a:hueOff val="-7592298"/>
                <a:satOff val="219"/>
                <a:lumOff val="-1778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4" name="Right Arrow 26"/>
            <p:cNvSpPr/>
            <p:nvPr/>
          </p:nvSpPr>
          <p:spPr>
            <a:xfrm rot="2862558">
              <a:off x="5217102" y="3193406"/>
              <a:ext cx="313582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4" name="Group 17"/>
          <p:cNvGrpSpPr/>
          <p:nvPr/>
        </p:nvGrpSpPr>
        <p:grpSpPr>
          <a:xfrm>
            <a:off x="5269157" y="4246558"/>
            <a:ext cx="1429401" cy="1224127"/>
            <a:chOff x="5436530" y="3574638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31" name="Oval 30"/>
            <p:cNvSpPr/>
            <p:nvPr/>
          </p:nvSpPr>
          <p:spPr>
            <a:xfrm>
              <a:off x="5436530" y="3574638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7592298"/>
                <a:satOff val="219"/>
                <a:lumOff val="-17787"/>
                <a:alphaOff val="0"/>
              </a:schemeClr>
            </a:fillRef>
            <a:effectRef idx="2">
              <a:schemeClr val="accent5">
                <a:hueOff val="-7592298"/>
                <a:satOff val="219"/>
                <a:lumOff val="-17787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2" name="Oval 28"/>
            <p:cNvSpPr/>
            <p:nvPr/>
          </p:nvSpPr>
          <p:spPr>
            <a:xfrm>
              <a:off x="5645861" y="3753907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smtClean="0">
                  <a:solidFill>
                    <a:srgbClr val="000000"/>
                  </a:solidFill>
                </a:rPr>
                <a:t>برنامه برای پیگیری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5320252" y="3123420"/>
            <a:ext cx="379992" cy="462448"/>
            <a:chOff x="5487625" y="2451500"/>
            <a:chExt cx="379992" cy="462448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9" name="Right Arrow 28"/>
            <p:cNvSpPr/>
            <p:nvPr/>
          </p:nvSpPr>
          <p:spPr>
            <a:xfrm rot="101258">
              <a:off x="5487625" y="2451500"/>
              <a:ext cx="379992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110757"/>
                <a:satOff val="263"/>
                <a:lumOff val="-21345"/>
                <a:alphaOff val="0"/>
              </a:schemeClr>
            </a:fillRef>
            <a:effectRef idx="2">
              <a:schemeClr val="accent5">
                <a:hueOff val="-9110757"/>
                <a:satOff val="263"/>
                <a:lumOff val="-213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Right Arrow 30"/>
            <p:cNvSpPr/>
            <p:nvPr/>
          </p:nvSpPr>
          <p:spPr>
            <a:xfrm rot="101258">
              <a:off x="5487650" y="2542311"/>
              <a:ext cx="265994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6" name="Group 19"/>
          <p:cNvGrpSpPr/>
          <p:nvPr/>
        </p:nvGrpSpPr>
        <p:grpSpPr>
          <a:xfrm>
            <a:off x="5878903" y="2774500"/>
            <a:ext cx="1429401" cy="1224127"/>
            <a:chOff x="6046276" y="2102580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27" name="Oval 26"/>
            <p:cNvSpPr/>
            <p:nvPr/>
          </p:nvSpPr>
          <p:spPr>
            <a:xfrm>
              <a:off x="6046276" y="2102580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110757"/>
                <a:satOff val="263"/>
                <a:lumOff val="-21345"/>
                <a:alphaOff val="0"/>
              </a:schemeClr>
            </a:fillRef>
            <a:effectRef idx="2">
              <a:schemeClr val="accent5">
                <a:hueOff val="-9110757"/>
                <a:satOff val="263"/>
                <a:lumOff val="-21345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8" name="Oval 32"/>
            <p:cNvSpPr/>
            <p:nvPr/>
          </p:nvSpPr>
          <p:spPr>
            <a:xfrm>
              <a:off x="6255607" y="2281849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5400" tIns="25400" rIns="25400" bIns="25400" numCol="1" spcCol="1270" anchor="ctr" anchorCtr="0">
              <a:noAutofit/>
            </a:bodyPr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</a:pPr>
              <a:r>
                <a:rPr lang="fa-IR" sz="2000" b="1" smtClean="0">
                  <a:solidFill>
                    <a:srgbClr val="000000"/>
                  </a:solidFill>
                </a:rPr>
                <a:t>مداومت/ تکرار/ تدریج</a:t>
              </a:r>
              <a:endParaRPr lang="en-US" sz="2000" b="1" dirty="0">
                <a:solidFill>
                  <a:srgbClr val="000000"/>
                </a:solidFill>
              </a:endParaRPr>
            </a:p>
          </p:txBody>
        </p:sp>
      </p:grpSp>
      <p:grpSp>
        <p:nvGrpSpPr>
          <p:cNvPr id="17" name="Group 20"/>
          <p:cNvGrpSpPr/>
          <p:nvPr/>
        </p:nvGrpSpPr>
        <p:grpSpPr>
          <a:xfrm>
            <a:off x="5018511" y="2459140"/>
            <a:ext cx="462448" cy="400440"/>
            <a:chOff x="5185884" y="1787220"/>
            <a:chExt cx="462448" cy="400440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</p:grpSpPr>
        <p:sp>
          <p:nvSpPr>
            <p:cNvPr id="25" name="Right Arrow 24"/>
            <p:cNvSpPr/>
            <p:nvPr/>
          </p:nvSpPr>
          <p:spPr>
            <a:xfrm rot="18875054">
              <a:off x="5216888" y="1756216"/>
              <a:ext cx="400440" cy="462448"/>
            </a:xfrm>
            <a:prstGeom prst="rightArrow">
              <a:avLst>
                <a:gd name="adj1" fmla="val 60000"/>
                <a:gd name="adj2" fmla="val 50000"/>
              </a:avLst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0629217"/>
                <a:satOff val="307"/>
                <a:lumOff val="-24902"/>
                <a:alphaOff val="0"/>
              </a:schemeClr>
            </a:fillRef>
            <a:effectRef idx="2">
              <a:schemeClr val="accent5">
                <a:hueOff val="-10629217"/>
                <a:satOff val="307"/>
                <a:lumOff val="-2490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Right Arrow 34"/>
            <p:cNvSpPr/>
            <p:nvPr/>
          </p:nvSpPr>
          <p:spPr>
            <a:xfrm rot="18875054">
              <a:off x="5234790" y="1891486"/>
              <a:ext cx="280308" cy="277468"/>
            </a:xfrm>
            <a:prstGeom prst="rect">
              <a:avLst/>
            </a:prstGeom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  <a:sp3d contourW="44450" prstMaterial="matte">
              <a:bevelT w="63500" h="63500"/>
              <a:contourClr>
                <a:srgbClr val="FFFFFF"/>
              </a:contourClr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666750">
                <a:lnSpc>
                  <a:spcPct val="90000"/>
                </a:lnSpc>
                <a:spcAft>
                  <a:spcPct val="35000"/>
                </a:spcAft>
              </a:pPr>
              <a:endParaRPr lang="en-US" sz="1500" b="1">
                <a:solidFill>
                  <a:srgbClr val="000000"/>
                </a:solidFill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5269157" y="1302442"/>
            <a:ext cx="1429401" cy="1224127"/>
            <a:chOff x="5436530" y="630522"/>
            <a:chExt cx="1429401" cy="1224127"/>
          </a:xfrm>
          <a:effectLst>
            <a:glow rad="63500">
              <a:schemeClr val="accent3">
                <a:satMod val="175000"/>
                <a:alpha val="40000"/>
              </a:schemeClr>
            </a:glow>
          </a:effectLst>
        </p:grpSpPr>
        <p:sp>
          <p:nvSpPr>
            <p:cNvPr id="23" name="Oval 22"/>
            <p:cNvSpPr/>
            <p:nvPr/>
          </p:nvSpPr>
          <p:spPr>
            <a:xfrm>
              <a:off x="5436530" y="630522"/>
              <a:ext cx="1429401" cy="1224127"/>
            </a:xfrm>
            <a:prstGeom prst="ellipse">
              <a:avLst/>
            </a:prstGeom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10629217"/>
                <a:satOff val="307"/>
                <a:lumOff val="-24902"/>
                <a:alphaOff val="0"/>
              </a:schemeClr>
            </a:fillRef>
            <a:effectRef idx="2">
              <a:schemeClr val="accent5">
                <a:hueOff val="-10629217"/>
                <a:satOff val="307"/>
                <a:lumOff val="-24902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Oval 36"/>
            <p:cNvSpPr/>
            <p:nvPr/>
          </p:nvSpPr>
          <p:spPr>
            <a:xfrm>
              <a:off x="5645861" y="809791"/>
              <a:ext cx="1010739" cy="8655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4130" tIns="24130" rIns="24130" bIns="24130" numCol="1" spcCol="1270" anchor="ctr" anchorCtr="0">
              <a:noAutofit/>
            </a:bodyPr>
            <a:lstStyle/>
            <a:p>
              <a:pPr algn="ctr" defTabSz="844550">
                <a:lnSpc>
                  <a:spcPct val="90000"/>
                </a:lnSpc>
                <a:spcAft>
                  <a:spcPct val="35000"/>
                </a:spcAft>
              </a:pPr>
              <a:r>
                <a:rPr lang="fa-IR" sz="1900" b="1" dirty="0" smtClean="0">
                  <a:solidFill>
                    <a:srgbClr val="000000"/>
                  </a:solidFill>
                </a:rPr>
                <a:t>رعایت اصول آموزش بزرگسالان</a:t>
              </a:r>
              <a:endParaRPr lang="en-US" sz="1900" b="1" dirty="0">
                <a:solidFill>
                  <a:srgbClr val="00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631443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" y="332656"/>
            <a:ext cx="7668344" cy="1400530"/>
          </a:xfrm>
        </p:spPr>
        <p:txBody>
          <a:bodyPr>
            <a:noAutofit/>
          </a:bodyPr>
          <a:lstStyle/>
          <a:p>
            <a:pPr algn="r"/>
            <a:r>
              <a:rPr lang="fa-IR" sz="3800" dirty="0"/>
              <a:t>توصیه هائی برای کاهش شکاف دانش و عمل: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280920" cy="4795891"/>
          </a:xfrm>
        </p:spPr>
        <p:txBody>
          <a:bodyPr>
            <a:noAutofit/>
          </a:bodyPr>
          <a:lstStyle/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fa-IR" sz="2400" dirty="0" smtClean="0"/>
              <a:t>چرایی قبل از چگونگی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fa-IR" sz="2400" dirty="0" smtClean="0"/>
              <a:t>دانش حاصل از عمل عمیق تر است. یاد دادن باعث عمق یادگیری می شود.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fa-IR" sz="2400" dirty="0" smtClean="0"/>
              <a:t>عمل و اقدام باید ارزشمند تلقی شود نه برنامه و طرح، فرهنگ سازمان باید اقدام را قدر بداند نه گفتگو و تحلیل و برنامه را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fa-IR" sz="2400" dirty="0" smtClean="0"/>
              <a:t>سازمان باید اشتباه و شکست را تحمل کند.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r>
              <a:rPr lang="fa-IR" sz="2400" dirty="0" smtClean="0"/>
              <a:t>هدف گذاری دقیق</a:t>
            </a:r>
            <a:endParaRPr lang="en-US" sz="2400" dirty="0" smtClean="0"/>
          </a:p>
          <a:p>
            <a:pPr marL="457200" indent="-457200" algn="r" rtl="1">
              <a:lnSpc>
                <a:spcPct val="150000"/>
              </a:lnSpc>
              <a:buFont typeface="+mj-lt"/>
              <a:buAutoNum type="arabicPeriod"/>
            </a:pPr>
            <a:r>
              <a:rPr lang="fa-IR" sz="2400" dirty="0"/>
              <a:t>ترس، شکاف دانش و عمل را عمیق می کند.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93482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248275"/>
          </a:xfrm>
        </p:spPr>
        <p:txBody>
          <a:bodyPr>
            <a:normAutofit/>
          </a:bodyPr>
          <a:lstStyle/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 startAt="7"/>
            </a:pPr>
            <a:r>
              <a:rPr lang="fa-IR" sz="2400" dirty="0" smtClean="0"/>
              <a:t>رقابت شدید و مخرب داخلی می تواند مانع اقدامات جدید بر اساس دانسته های جدید باشد.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 startAt="7"/>
            </a:pPr>
            <a:r>
              <a:rPr lang="fa-IR" sz="2400" dirty="0" smtClean="0"/>
              <a:t>باید اقدامات، پیامدها و نتایج را ارزیابی و اندازه گیری کرد و بازخورد داد.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 startAt="7"/>
            </a:pPr>
            <a:r>
              <a:rPr lang="fa-IR" sz="2400" dirty="0" smtClean="0"/>
              <a:t>مدیران باید در فرآیند یادگیری و اقدام الگوی کارکنان باشند. آنها باید مطالبه کنند، پیگیری کنند، تشویق کنند و وقت صرف کنند تا آنچه آموخته شده اجرا شود.</a:t>
            </a:r>
            <a:endParaRPr lang="en-US" sz="2400" dirty="0" smtClean="0"/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Font typeface="+mj-lt"/>
              <a:buAutoNum type="arabicPeriod" startAt="7"/>
            </a:pPr>
            <a:r>
              <a:rPr lang="fa-IR" sz="2400" dirty="0"/>
              <a:t>مشارکت در برنامه ریزی آموزش، مقاومت در اجرا را کم می کند.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Font typeface="+mj-lt"/>
              <a:buAutoNum type="arabicPeriod" startAt="7"/>
            </a:pPr>
            <a:r>
              <a:rPr lang="fa-IR" sz="2400" dirty="0"/>
              <a:t> تلقی آموزش به عنوان ”فرصت و انتخاب“</a:t>
            </a:r>
          </a:p>
          <a:p>
            <a:pPr marL="457200" indent="-457200" algn="r" rtl="1">
              <a:lnSpc>
                <a:spcPct val="150000"/>
              </a:lnSpc>
              <a:buSzPct val="80000"/>
              <a:buFont typeface="+mj-lt"/>
              <a:buAutoNum type="arabicPeriod" startAt="7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4777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501122" cy="5544616"/>
          </a:xfrm>
        </p:spPr>
        <p:txBody>
          <a:bodyPr>
            <a:noAutofit/>
          </a:bodyPr>
          <a:lstStyle/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حمایت و پیگیری مدیران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 توجه جدی به ماورائ آموزش</a:t>
            </a:r>
            <a:endParaRPr lang="en-US" sz="2400" dirty="0" smtClean="0"/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به کارگیری هم زمان قدرت نرم و قدرت سخت برای انگیزش</a:t>
            </a:r>
            <a:r>
              <a:rPr lang="en-US" sz="2400" dirty="0" smtClean="0"/>
              <a:t> </a:t>
            </a:r>
            <a:r>
              <a:rPr lang="fa-IR" sz="2400" dirty="0" smtClean="0"/>
              <a:t> 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آموزش آبشاری و تعمیم خوشه ای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حاملین بذر/ اولویت با آموزش افراد ذینفوذ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تکرار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تنوع روش ها/ شبیه سازی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r>
              <a:rPr lang="fa-IR" sz="2400" dirty="0" smtClean="0"/>
              <a:t>اتصال آموزش و یادگیری به سایر فرآیند های مدیریت منابع انسانی</a:t>
            </a:r>
          </a:p>
          <a:p>
            <a:pPr marL="514350" indent="-514350" algn="r" rtl="1">
              <a:lnSpc>
                <a:spcPct val="150000"/>
              </a:lnSpc>
              <a:buClr>
                <a:schemeClr val="accent2"/>
              </a:buClr>
              <a:buSzPct val="80000"/>
              <a:buFont typeface="+mj-lt"/>
              <a:buAutoNum type="arabicPeriod" startAt="12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78003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710" y="404664"/>
            <a:ext cx="7055380" cy="816042"/>
          </a:xfrm>
        </p:spPr>
        <p:txBody>
          <a:bodyPr/>
          <a:lstStyle/>
          <a:p>
            <a:pPr algn="r"/>
            <a:r>
              <a:rPr lang="fa-IR" sz="3600" b="1" dirty="0" smtClean="0">
                <a:solidFill>
                  <a:srgbClr val="FFFF00"/>
                </a:solidFill>
                <a:effectLst/>
              </a:rPr>
              <a:t>اثربخشی آموزش:</a:t>
            </a:r>
            <a:endParaRPr lang="en-US" sz="36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46" y="1628800"/>
            <a:ext cx="8229600" cy="4567253"/>
          </a:xfrm>
        </p:spPr>
        <p:txBody>
          <a:bodyPr>
            <a:noAutofit/>
          </a:bodyPr>
          <a:lstStyle/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ماورائ آموزش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انگیزه برای یادگیری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محرک های قوی برای موفقیت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گشودگی فکری نسبت به ایده ها و تجربیات و ایده های نو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خود کنترلی و نظارت مستمر شخصی</a:t>
            </a:r>
          </a:p>
          <a:p>
            <a:pPr algn="r" rtl="1">
              <a:buFont typeface="Wingdings 3" panose="05040102010807070707" pitchFamily="18" charset="2"/>
              <a:buChar char="u"/>
            </a:pPr>
            <a:r>
              <a:rPr lang="fa-IR" sz="3200" dirty="0" smtClean="0"/>
              <a:t>مثبت اندیشی و امیدواری نسبت به بهبود و تحول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115560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sz="4000" b="1" dirty="0" smtClean="0">
                <a:solidFill>
                  <a:srgbClr val="FFFF00"/>
                </a:solidFill>
              </a:rPr>
              <a:t>نگرانی های 5 گانه افراد در رویاروئی با آموزش</a:t>
            </a:r>
            <a:endParaRPr lang="en-US" sz="4000" b="1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700" y="2052925"/>
            <a:ext cx="7488716" cy="4195481"/>
          </a:xfrm>
        </p:spPr>
        <p:txBody>
          <a:bodyPr>
            <a:noAutofit/>
          </a:bodyPr>
          <a:lstStyle/>
          <a:p>
            <a:pPr algn="r" rtl="1"/>
            <a:r>
              <a:rPr lang="fa-IR" sz="2800" dirty="0" smtClean="0"/>
              <a:t>نگرانی اطلاعاتی:موضوع چیست و چه ضرورتی دارد.</a:t>
            </a:r>
          </a:p>
          <a:p>
            <a:pPr algn="r" rtl="1"/>
            <a:r>
              <a:rPr lang="fa-IR" sz="2800" dirty="0" smtClean="0"/>
              <a:t>نگرانی شخصی: موضوع چه ربطی به من و چه نفعی برای من دارد.</a:t>
            </a:r>
          </a:p>
          <a:p>
            <a:pPr algn="r" rtl="1"/>
            <a:r>
              <a:rPr lang="fa-IR" sz="2800" dirty="0" smtClean="0"/>
              <a:t>نگرانی کاربردی:دقیقا چه باید بکنم و چگونه.</a:t>
            </a:r>
          </a:p>
          <a:p>
            <a:pPr algn="r" rtl="1"/>
            <a:r>
              <a:rPr lang="fa-IR" sz="2800" dirty="0" smtClean="0"/>
              <a:t>نگرانی پیامدی:آیا به زحمتش می ارزد و آیا به نتیجه می رسد.</a:t>
            </a:r>
          </a:p>
          <a:p>
            <a:pPr algn="r" rtl="1"/>
            <a:r>
              <a:rPr lang="fa-IR" sz="2800" dirty="0" smtClean="0"/>
              <a:t>نگرانی همکاری دیگران:آیا مافوق و بقیه همکاری می کنند.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51378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836613"/>
            <a:ext cx="8382000" cy="5257800"/>
          </a:xfrm>
        </p:spPr>
        <p:txBody>
          <a:bodyPr>
            <a:normAutofit/>
          </a:bodyPr>
          <a:lstStyle/>
          <a:p>
            <a:pPr algn="r" rtl="1">
              <a:lnSpc>
                <a:spcPct val="90000"/>
              </a:lnSpc>
            </a:pPr>
            <a:endParaRPr lang="fa-IR" altLang="en-US" sz="3200" dirty="0">
              <a:solidFill>
                <a:srgbClr val="3A7505"/>
              </a:solidFill>
              <a:cs typeface="Zar Mazar" pitchFamily="2" charset="-78"/>
            </a:endParaRPr>
          </a:p>
          <a:p>
            <a:pPr algn="r" rtl="1">
              <a:lnSpc>
                <a:spcPct val="90000"/>
              </a:lnSpc>
            </a:pPr>
            <a:endParaRPr lang="fa-IR" altLang="en-US" sz="3200" dirty="0">
              <a:solidFill>
                <a:srgbClr val="3A7505"/>
              </a:solidFill>
              <a:cs typeface="Zar Mazar" pitchFamily="2" charset="-78"/>
            </a:endParaRP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محدوديت زمان</a:t>
            </a: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فاصله زياد بين وضع موجود و وضع مطلوب و فقدان تنش خلاق</a:t>
            </a: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فقدان اعتماد به نفس (آيا از انجام اين كار برمي آيم؟)</a:t>
            </a: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ترس از شكست و تنبيه</a:t>
            </a: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منتظر ديگران (به اميد ديگران) نشستن</a:t>
            </a:r>
          </a:p>
          <a:p>
            <a:pPr algn="r" rtl="1">
              <a:lnSpc>
                <a:spcPct val="90000"/>
              </a:lnSpc>
            </a:pPr>
            <a:r>
              <a:rPr lang="fa-IR" altLang="en-US" sz="3200" dirty="0">
                <a:cs typeface="Zar Mazar" pitchFamily="2" charset="-78"/>
              </a:rPr>
              <a:t>نداشتن انگيزه و محرك</a:t>
            </a:r>
            <a:endParaRPr lang="en-US" altLang="en-US" sz="3200" dirty="0">
              <a:cs typeface="Zar Mazar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71600" y="501520"/>
            <a:ext cx="4645824" cy="4801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rtl="1">
              <a:lnSpc>
                <a:spcPct val="9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en-US" altLang="en-US" sz="2800" dirty="0">
                <a:cs typeface="Zar Mazar" pitchFamily="2" charset="-78"/>
              </a:rPr>
              <a:t>The Knowledge </a:t>
            </a:r>
            <a:r>
              <a:rPr lang="en-US" altLang="en-US" sz="2800" dirty="0">
                <a:latin typeface="Times New Roman" panose="02020603050405020304" pitchFamily="18" charset="0"/>
                <a:cs typeface="Zar Mazar" pitchFamily="2" charset="-78"/>
              </a:rPr>
              <a:t>–</a:t>
            </a:r>
            <a:r>
              <a:rPr lang="en-US" altLang="en-US" sz="2800" dirty="0">
                <a:cs typeface="Zar Mazar" pitchFamily="2" charset="-78"/>
              </a:rPr>
              <a:t> doing gap</a:t>
            </a:r>
          </a:p>
        </p:txBody>
      </p:sp>
    </p:spTree>
    <p:extLst>
      <p:ext uri="{BB962C8B-B14F-4D97-AF65-F5344CB8AC3E}">
        <p14:creationId xmlns:p14="http://schemas.microsoft.com/office/powerpoint/2010/main" val="3732524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idx="1"/>
          </p:nvPr>
        </p:nvSpPr>
        <p:spPr>
          <a:xfrm>
            <a:off x="395288" y="836613"/>
            <a:ext cx="8382000" cy="5257800"/>
          </a:xfrm>
        </p:spPr>
        <p:txBody>
          <a:bodyPr>
            <a:noAutofit/>
          </a:bodyPr>
          <a:lstStyle/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endParaRPr lang="fa-IR" altLang="en-US" sz="3200" dirty="0">
              <a:cs typeface="Zar Mazar" pitchFamily="2" charset="-78"/>
            </a:endParaRP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بي ارتباط بودن با اهداف و برنامه هاي استراتژيك سازمان</a:t>
            </a:r>
            <a:endParaRPr lang="en-US" altLang="en-US" sz="2800" dirty="0">
              <a:cs typeface="Zar Mazar" pitchFamily="2" charset="-78"/>
            </a:endParaRP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عدم امكان مشاركت كاركنان كليدي و پرمسئوليت در برنامه ها</a:t>
            </a: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عدم دخالت موثر كاركنان و سرپرستان مستقيم آنها در طراحي برنامه ها</a:t>
            </a: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عدم حضور پررنگ مديران سازمان در اجراي برنامه ها</a:t>
            </a: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كليشه اي و شغل محور بودن برنامه ها به جاي شاغل محور بودن</a:t>
            </a: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فقدان سبك رهبري/ مديريتي مناسب و مقتضي، بويژه وقتي افراد توسعه مييابند.</a:t>
            </a:r>
          </a:p>
          <a:p>
            <a:pPr algn="r" rtl="1">
              <a:lnSpc>
                <a:spcPct val="120000"/>
              </a:lnSpc>
              <a:buFont typeface="Wingdings 3" panose="05040102010807070707" pitchFamily="18" charset="2"/>
              <a:buChar char="u"/>
            </a:pPr>
            <a:r>
              <a:rPr lang="fa-IR" altLang="en-US" sz="2800" dirty="0">
                <a:cs typeface="Zar Mazar" pitchFamily="2" charset="-78"/>
              </a:rPr>
              <a:t>فقدان فضا و مجال لازم و كافي براي بكارگيري آموخته ها در مقام عمل</a:t>
            </a:r>
            <a:endParaRPr lang="en-US" altLang="en-US" sz="2800" dirty="0">
              <a:cs typeface="Zar Mazar" pitchFamily="2" charset="-78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1187624" y="0"/>
            <a:ext cx="6480223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09600" indent="-609600" algn="r" rtl="1">
              <a:lnSpc>
                <a:spcPct val="120000"/>
              </a:lnSpc>
              <a:buClr>
                <a:srgbClr val="3A7505"/>
              </a:buClr>
              <a:buFont typeface="Wingdings" panose="05000000000000000000" pitchFamily="2" charset="2"/>
              <a:buNone/>
            </a:pPr>
            <a:r>
              <a:rPr lang="fa-IR" altLang="en-US" sz="3600" dirty="0">
                <a:solidFill>
                  <a:srgbClr val="FFFF00"/>
                </a:solidFill>
                <a:cs typeface="Zar Mazar" pitchFamily="2" charset="-78"/>
              </a:rPr>
              <a:t>برخی دلائل ناکارآمدي برنامه هاي آموزش و توسعه منابع  انساني</a:t>
            </a:r>
          </a:p>
        </p:txBody>
      </p:sp>
    </p:spTree>
    <p:extLst>
      <p:ext uri="{BB962C8B-B14F-4D97-AF65-F5344CB8AC3E}">
        <p14:creationId xmlns:p14="http://schemas.microsoft.com/office/powerpoint/2010/main" val="442903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7584" y="2708920"/>
            <a:ext cx="7344700" cy="1304067"/>
          </a:xfrm>
        </p:spPr>
        <p:txBody>
          <a:bodyPr>
            <a:noAutofit/>
          </a:bodyPr>
          <a:lstStyle/>
          <a:p>
            <a:pPr marL="0" indent="0" algn="r">
              <a:buNone/>
            </a:pPr>
            <a:r>
              <a:rPr lang="fa-IR" sz="4400" b="1" dirty="0" smtClean="0"/>
              <a:t>سازمان های موفق جهان چه می کنند؟</a:t>
            </a:r>
            <a:endParaRPr lang="en-US" sz="4400" b="1" dirty="0"/>
          </a:p>
        </p:txBody>
      </p:sp>
    </p:spTree>
    <p:extLst>
      <p:ext uri="{BB962C8B-B14F-4D97-AF65-F5344CB8AC3E}">
        <p14:creationId xmlns:p14="http://schemas.microsoft.com/office/powerpoint/2010/main" val="2263789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047750" y="2027238"/>
          <a:ext cx="6953250" cy="31543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7750"/>
                <a:gridCol w="2317750"/>
                <a:gridCol w="2317750"/>
              </a:tblGrid>
              <a:tr h="1051454"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Respected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Player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2F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Acts Wisely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&amp; Decisively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9B9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Leads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Change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5B58"/>
                    </a:solidFill>
                  </a:tcPr>
                </a:tc>
              </a:tr>
              <a:tr h="1051454"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Environmentally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Astute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9B91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Builds Best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Teams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5B58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Shapes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Performance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2F"/>
                    </a:solidFill>
                  </a:tcPr>
                </a:tc>
              </a:tr>
              <a:tr h="1051454"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Strategic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Conceptualiser</a:t>
                      </a:r>
                      <a:endParaRPr lang="en-US" sz="1800" b="1" dirty="0" smtClean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5B58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Strategic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tx1"/>
                          </a:solidFill>
                          <a:effectLst/>
                        </a:rPr>
                        <a:t>Influencer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D2F"/>
                    </a:solidFill>
                  </a:tcPr>
                </a:tc>
                <a:tc>
                  <a:txBody>
                    <a:bodyPr/>
                    <a:lstStyle/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Ensures</a:t>
                      </a:r>
                    </a:p>
                    <a:p>
                      <a:pPr algn="ctr" eaLnBrk="1" hangingPunct="1">
                        <a:spcBef>
                          <a:spcPct val="50000"/>
                        </a:spcBef>
                      </a:pPr>
                      <a:r>
                        <a:rPr lang="en-US" sz="1800" b="1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Alignment</a:t>
                      </a:r>
                    </a:p>
                  </a:txBody>
                  <a:tcPr marT="45701" marB="45701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379B9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144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EC76B5"/>
      </a:hlink>
      <a:folHlink>
        <a:srgbClr val="E8ACCD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A207AED3-9ABC-4A18-9978-A59B65688B1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2455</TotalTime>
  <Words>1544</Words>
  <Application>Microsoft Office PowerPoint</Application>
  <PresentationFormat>On-screen Show (4:3)</PresentationFormat>
  <Paragraphs>227</Paragraphs>
  <Slides>35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50" baseType="lpstr">
      <vt:lpstr>맑은 고딕</vt:lpstr>
      <vt:lpstr>Arial</vt:lpstr>
      <vt:lpstr>B Compset</vt:lpstr>
      <vt:lpstr>B Mitra</vt:lpstr>
      <vt:lpstr>Calibri</vt:lpstr>
      <vt:lpstr>Calibri Light</vt:lpstr>
      <vt:lpstr>Century Gothic</vt:lpstr>
      <vt:lpstr>Times New Roman</vt:lpstr>
      <vt:lpstr>Titr</vt:lpstr>
      <vt:lpstr>Verdana</vt:lpstr>
      <vt:lpstr>Wingdings</vt:lpstr>
      <vt:lpstr>Wingdings 3</vt:lpstr>
      <vt:lpstr>Zar Mazar</vt:lpstr>
      <vt:lpstr>Ion</vt:lpstr>
      <vt:lpstr>Office Theme</vt:lpstr>
      <vt:lpstr>PowerPoint Presentation</vt:lpstr>
      <vt:lpstr>PowerPoint Presentation</vt:lpstr>
      <vt:lpstr>PowerPoint Presentation</vt:lpstr>
      <vt:lpstr>اثربخشی آموزش:</vt:lpstr>
      <vt:lpstr>نگرانی های 5 گانه افراد در رویاروئی با آموزش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نظریه یادگیری اجتماعی یا الگو برداری در یادگیری:</vt:lpstr>
      <vt:lpstr>PowerPoint Presentation</vt:lpstr>
      <vt:lpstr>Learning Stylesسبك‌هاي يادگيري </vt:lpstr>
      <vt:lpstr>People development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D K A R</vt:lpstr>
      <vt:lpstr>PowerPoint Presentation</vt:lpstr>
      <vt:lpstr>PowerPoint Presentation</vt:lpstr>
      <vt:lpstr>Turning training to learning:</vt:lpstr>
      <vt:lpstr>PowerPoint Presentation</vt:lpstr>
      <vt:lpstr>عملی کردن دانسته ها:</vt:lpstr>
      <vt:lpstr>PowerPoint Presentation</vt:lpstr>
      <vt:lpstr>:IDPتعریف   </vt:lpstr>
      <vt:lpstr> چه اطلاعاتی باید درج شود:IDP در یک فرم</vt:lpstr>
      <vt:lpstr>PowerPoint Presentation</vt:lpstr>
      <vt:lpstr>PowerPoint Presentation</vt:lpstr>
      <vt:lpstr>PowerPoint Presentation</vt:lpstr>
      <vt:lpstr>توصیه هائی برای کاهش شکاف دانش و عمل: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برنامه ریزی توسعه شخصی</dc:title>
  <dc:creator>nima</dc:creator>
  <cp:lastModifiedBy>HAP</cp:lastModifiedBy>
  <cp:revision>229</cp:revision>
  <dcterms:created xsi:type="dcterms:W3CDTF">2010-10-17T17:18:00Z</dcterms:created>
  <dcterms:modified xsi:type="dcterms:W3CDTF">2016-07-21T18:11:04Z</dcterms:modified>
</cp:coreProperties>
</file>