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Override1.xml" ContentType="application/vnd.openxmlformats-officedocument.themeOverride+xml"/>
  <Override PartName="/ppt/theme/themeOverride2.xml" ContentType="application/vnd.openxmlformats-officedocument.themeOverride+xml"/>
  <Override PartName="/ppt/theme/themeOverride3.xml" ContentType="application/vnd.openxmlformats-officedocument.themeOverrid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68" r:id="rId1"/>
    <p:sldMasterId id="2147483793" r:id="rId2"/>
    <p:sldMasterId id="2147483806" r:id="rId3"/>
    <p:sldMasterId id="2147483818" r:id="rId4"/>
    <p:sldMasterId id="2147483830" r:id="rId5"/>
  </p:sldMasterIdLst>
  <p:notesMasterIdLst>
    <p:notesMasterId r:id="rId56"/>
  </p:notesMasterIdLst>
  <p:sldIdLst>
    <p:sldId id="278" r:id="rId6"/>
    <p:sldId id="328" r:id="rId7"/>
    <p:sldId id="283" r:id="rId8"/>
    <p:sldId id="284" r:id="rId9"/>
    <p:sldId id="285" r:id="rId10"/>
    <p:sldId id="330" r:id="rId11"/>
    <p:sldId id="288" r:id="rId12"/>
    <p:sldId id="280" r:id="rId13"/>
    <p:sldId id="290" r:id="rId14"/>
    <p:sldId id="295" r:id="rId15"/>
    <p:sldId id="297" r:id="rId16"/>
    <p:sldId id="298" r:id="rId17"/>
    <p:sldId id="299" r:id="rId18"/>
    <p:sldId id="300" r:id="rId19"/>
    <p:sldId id="291" r:id="rId20"/>
    <p:sldId id="293" r:id="rId21"/>
    <p:sldId id="301" r:id="rId22"/>
    <p:sldId id="303" r:id="rId23"/>
    <p:sldId id="305" r:id="rId24"/>
    <p:sldId id="306" r:id="rId25"/>
    <p:sldId id="307" r:id="rId26"/>
    <p:sldId id="309" r:id="rId27"/>
    <p:sldId id="311" r:id="rId28"/>
    <p:sldId id="258" r:id="rId29"/>
    <p:sldId id="259" r:id="rId30"/>
    <p:sldId id="260" r:id="rId31"/>
    <p:sldId id="313" r:id="rId32"/>
    <p:sldId id="314" r:id="rId33"/>
    <p:sldId id="318" r:id="rId34"/>
    <p:sldId id="261" r:id="rId35"/>
    <p:sldId id="262" r:id="rId36"/>
    <p:sldId id="319" r:id="rId37"/>
    <p:sldId id="263" r:id="rId38"/>
    <p:sldId id="264" r:id="rId39"/>
    <p:sldId id="266" r:id="rId40"/>
    <p:sldId id="267" r:id="rId41"/>
    <p:sldId id="322" r:id="rId42"/>
    <p:sldId id="265" r:id="rId43"/>
    <p:sldId id="269" r:id="rId44"/>
    <p:sldId id="270" r:id="rId45"/>
    <p:sldId id="271" r:id="rId46"/>
    <p:sldId id="323" r:id="rId47"/>
    <p:sldId id="324" r:id="rId48"/>
    <p:sldId id="272" r:id="rId49"/>
    <p:sldId id="273" r:id="rId50"/>
    <p:sldId id="274" r:id="rId51"/>
    <p:sldId id="275" r:id="rId52"/>
    <p:sldId id="326" r:id="rId53"/>
    <p:sldId id="325" r:id="rId54"/>
    <p:sldId id="329" r:id="rId5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1" d="100"/>
          <a:sy n="111" d="100"/>
        </p:scale>
        <p:origin x="1614" y="11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7" Type="http://schemas.openxmlformats.org/officeDocument/2006/relationships/slide" Target="slides/slide2.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viewProps" Target="viewProps.xml"/><Relationship Id="rId5" Type="http://schemas.openxmlformats.org/officeDocument/2006/relationships/slideMaster" Target="slideMasters/slideMaster5.xml"/><Relationship Id="rId19" Type="http://schemas.openxmlformats.org/officeDocument/2006/relationships/slide" Target="slides/slide14.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notesMaster" Target="notesMasters/notesMaster1.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theme" Target="theme/theme1.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1" Type="http://schemas.openxmlformats.org/officeDocument/2006/relationships/slideMaster" Target="slideMasters/slideMaster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presProps" Target="presProps.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B85BDC6-4B25-4230-A91D-27EF642FCF51}" type="doc">
      <dgm:prSet loTypeId="urn:microsoft.com/office/officeart/2005/8/layout/venn1" loCatId="relationship" qsTypeId="urn:microsoft.com/office/officeart/2005/8/quickstyle/simple1" qsCatId="simple" csTypeId="urn:microsoft.com/office/officeart/2005/8/colors/accent1_2" csCatId="accent1" phldr="1"/>
      <dgm:spPr/>
    </dgm:pt>
    <dgm:pt modelId="{FC5A08A3-315D-4D7B-AB6B-6EF57BF47FAF}">
      <dgm:prSet custT="1"/>
      <dgm:spPr>
        <a:solidFill>
          <a:srgbClr val="FF0000">
            <a:alpha val="49804"/>
          </a:srgbClr>
        </a:solidFill>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sz="1500" b="0" i="0" u="none" strike="noStrike" cap="none" normalizeH="0" baseline="0" dirty="0" smtClean="0">
              <a:ln>
                <a:noFill/>
              </a:ln>
              <a:solidFill>
                <a:srgbClr val="050C13"/>
              </a:solidFill>
              <a:effectLst/>
              <a:latin typeface="Arial Black" pitchFamily="34" charset="0"/>
            </a:rPr>
            <a:t>LEADERSHIP</a:t>
          </a:r>
        </a:p>
        <a:p>
          <a:pPr marL="0" marR="0" lvl="0" indent="0" algn="ctr" defTabSz="914400" rtl="0" eaLnBrk="1" fontAlgn="base" latinLnBrk="0" hangingPunct="1">
            <a:lnSpc>
              <a:spcPct val="100000"/>
            </a:lnSpc>
            <a:spcBef>
              <a:spcPct val="0"/>
            </a:spcBef>
            <a:spcAft>
              <a:spcPct val="0"/>
            </a:spcAft>
            <a:buClrTx/>
            <a:buSzTx/>
            <a:buFontTx/>
            <a:buNone/>
            <a:tabLst/>
          </a:pPr>
          <a:r>
            <a:rPr kumimoji="0" lang="fa-IR" sz="2400" b="1" i="0" u="none" strike="noStrike" cap="none" normalizeH="0" baseline="0" dirty="0" smtClean="0">
              <a:ln>
                <a:noFill/>
              </a:ln>
              <a:solidFill>
                <a:srgbClr val="050C13"/>
              </a:solidFill>
              <a:effectLst/>
              <a:latin typeface="Arial Black" pitchFamily="34" charset="0"/>
              <a:cs typeface="B Compset" panose="00000400000000000000" pitchFamily="2" charset="-78"/>
            </a:rPr>
            <a:t>رهبری</a:t>
          </a:r>
          <a:endParaRPr kumimoji="0" lang="en-US" sz="2400" b="1" i="0" u="none" strike="noStrike" cap="none" normalizeH="0" baseline="0" dirty="0" smtClean="0">
            <a:ln>
              <a:noFill/>
            </a:ln>
            <a:solidFill>
              <a:srgbClr val="050C13"/>
            </a:solidFill>
            <a:effectLst/>
            <a:latin typeface="Arial Black" pitchFamily="34" charset="0"/>
            <a:cs typeface="B Compset" panose="00000400000000000000" pitchFamily="2" charset="-78"/>
          </a:endParaRPr>
        </a:p>
      </dgm:t>
    </dgm:pt>
    <dgm:pt modelId="{7A0C71D1-C104-435B-B0C5-2186308CE0A0}" type="parTrans" cxnId="{CAF0B6FA-9015-491A-8D27-636C433970C7}">
      <dgm:prSet/>
      <dgm:spPr/>
      <dgm:t>
        <a:bodyPr/>
        <a:lstStyle/>
        <a:p>
          <a:endParaRPr lang="en-US"/>
        </a:p>
      </dgm:t>
    </dgm:pt>
    <dgm:pt modelId="{FEBFB070-A348-4B05-8B41-E5D17EA11417}" type="sibTrans" cxnId="{CAF0B6FA-9015-491A-8D27-636C433970C7}">
      <dgm:prSet/>
      <dgm:spPr/>
      <dgm:t>
        <a:bodyPr/>
        <a:lstStyle/>
        <a:p>
          <a:endParaRPr lang="en-US"/>
        </a:p>
      </dgm:t>
    </dgm:pt>
    <dgm:pt modelId="{23F78628-3EBF-4E5D-918C-0744EA4DDEB9}">
      <dgm:prSet custT="1"/>
      <dgm:spPr>
        <a:solidFill>
          <a:srgbClr val="669900">
            <a:alpha val="50000"/>
          </a:srgbClr>
        </a:solidFill>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sz="1500" b="0" i="0" u="none" strike="noStrike" cap="none" normalizeH="0" baseline="0" dirty="0" smtClean="0">
              <a:ln>
                <a:noFill/>
              </a:ln>
              <a:solidFill>
                <a:srgbClr val="050C13"/>
              </a:solidFill>
              <a:effectLst/>
              <a:latin typeface="Arial Black" pitchFamily="34" charset="0"/>
            </a:rPr>
            <a:t>COACHING</a:t>
          </a:r>
          <a:endParaRPr kumimoji="0" lang="fa-IR" sz="1500" b="0" i="0" u="none" strike="noStrike" cap="none" normalizeH="0" baseline="0" dirty="0" smtClean="0">
            <a:ln>
              <a:noFill/>
            </a:ln>
            <a:solidFill>
              <a:srgbClr val="050C13"/>
            </a:solidFill>
            <a:effectLst/>
            <a:latin typeface="Arial Black"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fa-IR" sz="2400" b="1" i="0" u="none" strike="noStrike" cap="none" normalizeH="0" baseline="0" dirty="0" smtClean="0">
              <a:ln>
                <a:noFill/>
              </a:ln>
              <a:solidFill>
                <a:srgbClr val="050C13"/>
              </a:solidFill>
              <a:effectLst/>
              <a:latin typeface="Arial Black" pitchFamily="34" charset="0"/>
              <a:cs typeface="B Compset" panose="00000400000000000000" pitchFamily="2" charset="-78"/>
            </a:rPr>
            <a:t>مربی گری</a:t>
          </a:r>
          <a:endParaRPr kumimoji="0" lang="en-US" sz="2400" b="1" i="0" u="none" strike="noStrike" cap="none" normalizeH="0" baseline="0" dirty="0" smtClean="0">
            <a:ln>
              <a:noFill/>
            </a:ln>
            <a:solidFill>
              <a:srgbClr val="050C13"/>
            </a:solidFill>
            <a:effectLst/>
            <a:latin typeface="Arial Black" pitchFamily="34" charset="0"/>
            <a:cs typeface="B Compset" panose="00000400000000000000" pitchFamily="2" charset="-78"/>
          </a:endParaRPr>
        </a:p>
      </dgm:t>
    </dgm:pt>
    <dgm:pt modelId="{D0EF10B7-25DA-4E81-AB91-0B04D5F6E218}" type="parTrans" cxnId="{5EE3BA58-2B5D-403C-B3A4-6601C696068D}">
      <dgm:prSet/>
      <dgm:spPr/>
      <dgm:t>
        <a:bodyPr/>
        <a:lstStyle/>
        <a:p>
          <a:endParaRPr lang="en-US"/>
        </a:p>
      </dgm:t>
    </dgm:pt>
    <dgm:pt modelId="{D0AC465D-8ECE-4AD6-A462-EA5A8712B134}" type="sibTrans" cxnId="{5EE3BA58-2B5D-403C-B3A4-6601C696068D}">
      <dgm:prSet/>
      <dgm:spPr/>
      <dgm:t>
        <a:bodyPr/>
        <a:lstStyle/>
        <a:p>
          <a:endParaRPr lang="en-US"/>
        </a:p>
      </dgm:t>
    </dgm:pt>
    <dgm:pt modelId="{64972693-A925-4B36-B700-FE8A21D81164}">
      <dgm:prSet custT="1"/>
      <dgm:spPr>
        <a:solidFill>
          <a:srgbClr val="7030A0">
            <a:alpha val="50000"/>
          </a:srgbClr>
        </a:solidFill>
      </dgm:spPr>
      <dgm: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sz="1500" b="0" i="0" u="none" strike="noStrike" cap="none" normalizeH="0" baseline="0" dirty="0" smtClean="0">
              <a:ln>
                <a:noFill/>
              </a:ln>
              <a:solidFill>
                <a:srgbClr val="050C13"/>
              </a:solidFill>
              <a:effectLst/>
              <a:latin typeface="Arial Black" pitchFamily="34" charset="0"/>
            </a:rPr>
            <a:t>MANAGEMENT</a:t>
          </a:r>
          <a:endParaRPr kumimoji="0" lang="fa-IR" sz="1500" b="0" i="0" u="none" strike="noStrike" cap="none" normalizeH="0" baseline="0" dirty="0" smtClean="0">
            <a:ln>
              <a:noFill/>
            </a:ln>
            <a:solidFill>
              <a:srgbClr val="050C13"/>
            </a:solidFill>
            <a:effectLst/>
            <a:latin typeface="Arial Black"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fa-IR" sz="2400" b="1" i="0" u="none" strike="noStrike" cap="none" normalizeH="0" baseline="0" dirty="0" smtClean="0">
              <a:ln>
                <a:noFill/>
              </a:ln>
              <a:solidFill>
                <a:srgbClr val="050C13"/>
              </a:solidFill>
              <a:effectLst/>
              <a:latin typeface="Arial Black" pitchFamily="34" charset="0"/>
              <a:cs typeface="B Compset" panose="00000400000000000000" pitchFamily="2" charset="-78"/>
            </a:rPr>
            <a:t>مدیریت</a:t>
          </a:r>
          <a:endParaRPr kumimoji="0" lang="en-US" sz="2400" b="1" i="0" u="none" strike="noStrike" cap="none" normalizeH="0" baseline="0" dirty="0" smtClean="0">
            <a:ln>
              <a:noFill/>
            </a:ln>
            <a:solidFill>
              <a:srgbClr val="050C13"/>
            </a:solidFill>
            <a:effectLst/>
            <a:latin typeface="Arial Black" pitchFamily="34" charset="0"/>
            <a:cs typeface="B Compset" panose="00000400000000000000" pitchFamily="2" charset="-78"/>
          </a:endParaRPr>
        </a:p>
      </dgm:t>
    </dgm:pt>
    <dgm:pt modelId="{3F9AD9F1-6C17-42F4-8BAE-E792D7C21234}" type="parTrans" cxnId="{B1416C67-A70C-43A4-BA17-23348BD8E2A2}">
      <dgm:prSet/>
      <dgm:spPr/>
      <dgm:t>
        <a:bodyPr/>
        <a:lstStyle/>
        <a:p>
          <a:endParaRPr lang="en-US"/>
        </a:p>
      </dgm:t>
    </dgm:pt>
    <dgm:pt modelId="{1BAF9321-B336-4A1D-A202-19202DDD57CC}" type="sibTrans" cxnId="{B1416C67-A70C-43A4-BA17-23348BD8E2A2}">
      <dgm:prSet/>
      <dgm:spPr/>
      <dgm:t>
        <a:bodyPr/>
        <a:lstStyle/>
        <a:p>
          <a:endParaRPr lang="en-US"/>
        </a:p>
      </dgm:t>
    </dgm:pt>
    <dgm:pt modelId="{F3A5E184-879C-4E8A-A664-E4D3967A6989}" type="pres">
      <dgm:prSet presAssocID="{6B85BDC6-4B25-4230-A91D-27EF642FCF51}" presName="compositeShape" presStyleCnt="0">
        <dgm:presLayoutVars>
          <dgm:chMax val="7"/>
          <dgm:dir/>
          <dgm:resizeHandles val="exact"/>
        </dgm:presLayoutVars>
      </dgm:prSet>
      <dgm:spPr/>
    </dgm:pt>
    <dgm:pt modelId="{4238BBAD-3471-43BA-BA2F-75DE997FF0B6}" type="pres">
      <dgm:prSet presAssocID="{FC5A08A3-315D-4D7B-AB6B-6EF57BF47FAF}" presName="circ1" presStyleLbl="vennNode1" presStyleIdx="0" presStyleCnt="3"/>
      <dgm:spPr/>
      <dgm:t>
        <a:bodyPr/>
        <a:lstStyle/>
        <a:p>
          <a:endParaRPr lang="en-US"/>
        </a:p>
      </dgm:t>
    </dgm:pt>
    <dgm:pt modelId="{998C5E19-0241-44FE-B7BB-BACDDB1FEB09}" type="pres">
      <dgm:prSet presAssocID="{FC5A08A3-315D-4D7B-AB6B-6EF57BF47FAF}" presName="circ1Tx" presStyleLbl="revTx" presStyleIdx="0" presStyleCnt="0">
        <dgm:presLayoutVars>
          <dgm:chMax val="0"/>
          <dgm:chPref val="0"/>
          <dgm:bulletEnabled val="1"/>
        </dgm:presLayoutVars>
      </dgm:prSet>
      <dgm:spPr/>
      <dgm:t>
        <a:bodyPr/>
        <a:lstStyle/>
        <a:p>
          <a:endParaRPr lang="en-US"/>
        </a:p>
      </dgm:t>
    </dgm:pt>
    <dgm:pt modelId="{AE499953-16FC-4550-9B77-50107324FE21}" type="pres">
      <dgm:prSet presAssocID="{23F78628-3EBF-4E5D-918C-0744EA4DDEB9}" presName="circ2" presStyleLbl="vennNode1" presStyleIdx="1" presStyleCnt="3"/>
      <dgm:spPr/>
      <dgm:t>
        <a:bodyPr/>
        <a:lstStyle/>
        <a:p>
          <a:endParaRPr lang="en-US"/>
        </a:p>
      </dgm:t>
    </dgm:pt>
    <dgm:pt modelId="{3DAC9206-0AFB-4309-A61A-6B3BB853BC87}" type="pres">
      <dgm:prSet presAssocID="{23F78628-3EBF-4E5D-918C-0744EA4DDEB9}" presName="circ2Tx" presStyleLbl="revTx" presStyleIdx="0" presStyleCnt="0">
        <dgm:presLayoutVars>
          <dgm:chMax val="0"/>
          <dgm:chPref val="0"/>
          <dgm:bulletEnabled val="1"/>
        </dgm:presLayoutVars>
      </dgm:prSet>
      <dgm:spPr/>
      <dgm:t>
        <a:bodyPr/>
        <a:lstStyle/>
        <a:p>
          <a:endParaRPr lang="en-US"/>
        </a:p>
      </dgm:t>
    </dgm:pt>
    <dgm:pt modelId="{0824E42D-2A8E-466B-AD7F-CAA79BC18CCA}" type="pres">
      <dgm:prSet presAssocID="{64972693-A925-4B36-B700-FE8A21D81164}" presName="circ3" presStyleLbl="vennNode1" presStyleIdx="2" presStyleCnt="3"/>
      <dgm:spPr/>
      <dgm:t>
        <a:bodyPr/>
        <a:lstStyle/>
        <a:p>
          <a:endParaRPr lang="en-US"/>
        </a:p>
      </dgm:t>
    </dgm:pt>
    <dgm:pt modelId="{E26FCE57-B25E-4051-A70A-43A0B9BEADEF}" type="pres">
      <dgm:prSet presAssocID="{64972693-A925-4B36-B700-FE8A21D81164}" presName="circ3Tx" presStyleLbl="revTx" presStyleIdx="0" presStyleCnt="0">
        <dgm:presLayoutVars>
          <dgm:chMax val="0"/>
          <dgm:chPref val="0"/>
          <dgm:bulletEnabled val="1"/>
        </dgm:presLayoutVars>
      </dgm:prSet>
      <dgm:spPr/>
      <dgm:t>
        <a:bodyPr/>
        <a:lstStyle/>
        <a:p>
          <a:endParaRPr lang="en-US"/>
        </a:p>
      </dgm:t>
    </dgm:pt>
  </dgm:ptLst>
  <dgm:cxnLst>
    <dgm:cxn modelId="{B1416C67-A70C-43A4-BA17-23348BD8E2A2}" srcId="{6B85BDC6-4B25-4230-A91D-27EF642FCF51}" destId="{64972693-A925-4B36-B700-FE8A21D81164}" srcOrd="2" destOrd="0" parTransId="{3F9AD9F1-6C17-42F4-8BAE-E792D7C21234}" sibTransId="{1BAF9321-B336-4A1D-A202-19202DDD57CC}"/>
    <dgm:cxn modelId="{3A10E433-C974-4F55-8D35-FAB1E0142D3A}" type="presOf" srcId="{64972693-A925-4B36-B700-FE8A21D81164}" destId="{0824E42D-2A8E-466B-AD7F-CAA79BC18CCA}" srcOrd="0" destOrd="0" presId="urn:microsoft.com/office/officeart/2005/8/layout/venn1"/>
    <dgm:cxn modelId="{CAF0B6FA-9015-491A-8D27-636C433970C7}" srcId="{6B85BDC6-4B25-4230-A91D-27EF642FCF51}" destId="{FC5A08A3-315D-4D7B-AB6B-6EF57BF47FAF}" srcOrd="0" destOrd="0" parTransId="{7A0C71D1-C104-435B-B0C5-2186308CE0A0}" sibTransId="{FEBFB070-A348-4B05-8B41-E5D17EA11417}"/>
    <dgm:cxn modelId="{3F1E8C08-6AEB-4AF3-9DD4-CD2C6D982880}" type="presOf" srcId="{FC5A08A3-315D-4D7B-AB6B-6EF57BF47FAF}" destId="{4238BBAD-3471-43BA-BA2F-75DE997FF0B6}" srcOrd="0" destOrd="0" presId="urn:microsoft.com/office/officeart/2005/8/layout/venn1"/>
    <dgm:cxn modelId="{6C828073-7108-4D68-B134-E2A50DB704B5}" type="presOf" srcId="{6B85BDC6-4B25-4230-A91D-27EF642FCF51}" destId="{F3A5E184-879C-4E8A-A664-E4D3967A6989}" srcOrd="0" destOrd="0" presId="urn:microsoft.com/office/officeart/2005/8/layout/venn1"/>
    <dgm:cxn modelId="{5EE3BA58-2B5D-403C-B3A4-6601C696068D}" srcId="{6B85BDC6-4B25-4230-A91D-27EF642FCF51}" destId="{23F78628-3EBF-4E5D-918C-0744EA4DDEB9}" srcOrd="1" destOrd="0" parTransId="{D0EF10B7-25DA-4E81-AB91-0B04D5F6E218}" sibTransId="{D0AC465D-8ECE-4AD6-A462-EA5A8712B134}"/>
    <dgm:cxn modelId="{31963F98-8765-4D1F-80BD-9A160B1F8D39}" type="presOf" srcId="{FC5A08A3-315D-4D7B-AB6B-6EF57BF47FAF}" destId="{998C5E19-0241-44FE-B7BB-BACDDB1FEB09}" srcOrd="1" destOrd="0" presId="urn:microsoft.com/office/officeart/2005/8/layout/venn1"/>
    <dgm:cxn modelId="{ED1C7B25-E2C8-49C2-87E8-A6200B3BAF08}" type="presOf" srcId="{23F78628-3EBF-4E5D-918C-0744EA4DDEB9}" destId="{3DAC9206-0AFB-4309-A61A-6B3BB853BC87}" srcOrd="1" destOrd="0" presId="urn:microsoft.com/office/officeart/2005/8/layout/venn1"/>
    <dgm:cxn modelId="{223F540E-EA81-4247-A6F3-7F4168A9AB95}" type="presOf" srcId="{64972693-A925-4B36-B700-FE8A21D81164}" destId="{E26FCE57-B25E-4051-A70A-43A0B9BEADEF}" srcOrd="1" destOrd="0" presId="urn:microsoft.com/office/officeart/2005/8/layout/venn1"/>
    <dgm:cxn modelId="{BAD2B533-8775-4873-B535-669CED46E3B9}" type="presOf" srcId="{23F78628-3EBF-4E5D-918C-0744EA4DDEB9}" destId="{AE499953-16FC-4550-9B77-50107324FE21}" srcOrd="0" destOrd="0" presId="urn:microsoft.com/office/officeart/2005/8/layout/venn1"/>
    <dgm:cxn modelId="{8D1DA1E1-B3C1-4DB7-A4BC-E0926EFC85F8}" type="presParOf" srcId="{F3A5E184-879C-4E8A-A664-E4D3967A6989}" destId="{4238BBAD-3471-43BA-BA2F-75DE997FF0B6}" srcOrd="0" destOrd="0" presId="urn:microsoft.com/office/officeart/2005/8/layout/venn1"/>
    <dgm:cxn modelId="{D3459B6B-70FD-4C93-A7E5-68E5952009E6}" type="presParOf" srcId="{F3A5E184-879C-4E8A-A664-E4D3967A6989}" destId="{998C5E19-0241-44FE-B7BB-BACDDB1FEB09}" srcOrd="1" destOrd="0" presId="urn:microsoft.com/office/officeart/2005/8/layout/venn1"/>
    <dgm:cxn modelId="{F17BB2B7-543B-4722-B345-BB1CAE24C447}" type="presParOf" srcId="{F3A5E184-879C-4E8A-A664-E4D3967A6989}" destId="{AE499953-16FC-4550-9B77-50107324FE21}" srcOrd="2" destOrd="0" presId="urn:microsoft.com/office/officeart/2005/8/layout/venn1"/>
    <dgm:cxn modelId="{48F2703D-38CF-48AB-857A-03EAD0000708}" type="presParOf" srcId="{F3A5E184-879C-4E8A-A664-E4D3967A6989}" destId="{3DAC9206-0AFB-4309-A61A-6B3BB853BC87}" srcOrd="3" destOrd="0" presId="urn:microsoft.com/office/officeart/2005/8/layout/venn1"/>
    <dgm:cxn modelId="{8C1D7875-792E-4559-9E84-46591D8EA012}" type="presParOf" srcId="{F3A5E184-879C-4E8A-A664-E4D3967A6989}" destId="{0824E42D-2A8E-466B-AD7F-CAA79BC18CCA}" srcOrd="4" destOrd="0" presId="urn:microsoft.com/office/officeart/2005/8/layout/venn1"/>
    <dgm:cxn modelId="{8D159286-2530-4BC0-A704-21FF952D1E44}" type="presParOf" srcId="{F3A5E184-879C-4E8A-A664-E4D3967A6989}" destId="{E26FCE57-B25E-4051-A70A-43A0B9BEADEF}" srcOrd="5" destOrd="0" presId="urn:microsoft.com/office/officeart/2005/8/layout/ven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38BBAD-3471-43BA-BA2F-75DE997FF0B6}">
      <dsp:nvSpPr>
        <dsp:cNvPr id="0" name=""/>
        <dsp:cNvSpPr/>
      </dsp:nvSpPr>
      <dsp:spPr>
        <a:xfrm>
          <a:off x="1874519" y="64769"/>
          <a:ext cx="3108960" cy="3108960"/>
        </a:xfrm>
        <a:prstGeom prst="ellipse">
          <a:avLst/>
        </a:prstGeom>
        <a:solidFill>
          <a:srgbClr val="FF0000">
            <a:alpha val="49804"/>
          </a:srgb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sz="1500" b="0" i="0" u="none" strike="noStrike" kern="1200" cap="none" normalizeH="0" baseline="0" dirty="0" smtClean="0">
              <a:ln>
                <a:noFill/>
              </a:ln>
              <a:solidFill>
                <a:srgbClr val="050C13"/>
              </a:solidFill>
              <a:effectLst/>
              <a:latin typeface="Arial Black" pitchFamily="34" charset="0"/>
            </a:rPr>
            <a:t>LEADERSHIP</a:t>
          </a:r>
        </a:p>
        <a:p>
          <a:pPr marL="0" marR="0" lvl="0" indent="0" algn="ctr" defTabSz="914400" rtl="0" eaLnBrk="1" fontAlgn="base" latinLnBrk="0" hangingPunct="1">
            <a:lnSpc>
              <a:spcPct val="100000"/>
            </a:lnSpc>
            <a:spcBef>
              <a:spcPct val="0"/>
            </a:spcBef>
            <a:spcAft>
              <a:spcPct val="0"/>
            </a:spcAft>
            <a:buClrTx/>
            <a:buSzTx/>
            <a:buFontTx/>
            <a:buNone/>
            <a:tabLst/>
          </a:pPr>
          <a:r>
            <a:rPr kumimoji="0" lang="fa-IR" sz="2400" b="1" i="0" u="none" strike="noStrike" kern="1200" cap="none" normalizeH="0" baseline="0" dirty="0" smtClean="0">
              <a:ln>
                <a:noFill/>
              </a:ln>
              <a:solidFill>
                <a:srgbClr val="050C13"/>
              </a:solidFill>
              <a:effectLst/>
              <a:latin typeface="Arial Black" pitchFamily="34" charset="0"/>
              <a:cs typeface="B Compset" panose="00000400000000000000" pitchFamily="2" charset="-78"/>
            </a:rPr>
            <a:t>رهبری</a:t>
          </a:r>
          <a:endParaRPr kumimoji="0" lang="en-US" sz="2400" b="1" i="0" u="none" strike="noStrike" kern="1200" cap="none" normalizeH="0" baseline="0" dirty="0" smtClean="0">
            <a:ln>
              <a:noFill/>
            </a:ln>
            <a:solidFill>
              <a:srgbClr val="050C13"/>
            </a:solidFill>
            <a:effectLst/>
            <a:latin typeface="Arial Black" pitchFamily="34" charset="0"/>
            <a:cs typeface="B Compset" panose="00000400000000000000" pitchFamily="2" charset="-78"/>
          </a:endParaRPr>
        </a:p>
      </dsp:txBody>
      <dsp:txXfrm>
        <a:off x="2289048" y="608837"/>
        <a:ext cx="2279904" cy="1399032"/>
      </dsp:txXfrm>
    </dsp:sp>
    <dsp:sp modelId="{AE499953-16FC-4550-9B77-50107324FE21}">
      <dsp:nvSpPr>
        <dsp:cNvPr id="0" name=""/>
        <dsp:cNvSpPr/>
      </dsp:nvSpPr>
      <dsp:spPr>
        <a:xfrm>
          <a:off x="2996336" y="2007870"/>
          <a:ext cx="3108960" cy="3108960"/>
        </a:xfrm>
        <a:prstGeom prst="ellipse">
          <a:avLst/>
        </a:prstGeom>
        <a:solidFill>
          <a:srgbClr val="669900">
            <a:alpha val="50000"/>
          </a:srgb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sz="1500" b="0" i="0" u="none" strike="noStrike" kern="1200" cap="none" normalizeH="0" baseline="0" dirty="0" smtClean="0">
              <a:ln>
                <a:noFill/>
              </a:ln>
              <a:solidFill>
                <a:srgbClr val="050C13"/>
              </a:solidFill>
              <a:effectLst/>
              <a:latin typeface="Arial Black" pitchFamily="34" charset="0"/>
            </a:rPr>
            <a:t>COACHING</a:t>
          </a:r>
          <a:endParaRPr kumimoji="0" lang="fa-IR" sz="1500" b="0" i="0" u="none" strike="noStrike" kern="1200" cap="none" normalizeH="0" baseline="0" dirty="0" smtClean="0">
            <a:ln>
              <a:noFill/>
            </a:ln>
            <a:solidFill>
              <a:srgbClr val="050C13"/>
            </a:solidFill>
            <a:effectLst/>
            <a:latin typeface="Arial Black"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fa-IR" sz="2400" b="1" i="0" u="none" strike="noStrike" kern="1200" cap="none" normalizeH="0" baseline="0" dirty="0" smtClean="0">
              <a:ln>
                <a:noFill/>
              </a:ln>
              <a:solidFill>
                <a:srgbClr val="050C13"/>
              </a:solidFill>
              <a:effectLst/>
              <a:latin typeface="Arial Black" pitchFamily="34" charset="0"/>
              <a:cs typeface="B Compset" panose="00000400000000000000" pitchFamily="2" charset="-78"/>
            </a:rPr>
            <a:t>مربی گری</a:t>
          </a:r>
          <a:endParaRPr kumimoji="0" lang="en-US" sz="2400" b="1" i="0" u="none" strike="noStrike" kern="1200" cap="none" normalizeH="0" baseline="0" dirty="0" smtClean="0">
            <a:ln>
              <a:noFill/>
            </a:ln>
            <a:solidFill>
              <a:srgbClr val="050C13"/>
            </a:solidFill>
            <a:effectLst/>
            <a:latin typeface="Arial Black" pitchFamily="34" charset="0"/>
            <a:cs typeface="B Compset" panose="00000400000000000000" pitchFamily="2" charset="-78"/>
          </a:endParaRPr>
        </a:p>
      </dsp:txBody>
      <dsp:txXfrm>
        <a:off x="3947160" y="2811018"/>
        <a:ext cx="1865376" cy="1709928"/>
      </dsp:txXfrm>
    </dsp:sp>
    <dsp:sp modelId="{0824E42D-2A8E-466B-AD7F-CAA79BC18CCA}">
      <dsp:nvSpPr>
        <dsp:cNvPr id="0" name=""/>
        <dsp:cNvSpPr/>
      </dsp:nvSpPr>
      <dsp:spPr>
        <a:xfrm>
          <a:off x="752703" y="2007870"/>
          <a:ext cx="3108960" cy="3108960"/>
        </a:xfrm>
        <a:prstGeom prst="ellipse">
          <a:avLst/>
        </a:prstGeom>
        <a:solidFill>
          <a:srgbClr val="7030A0">
            <a:alpha val="50000"/>
          </a:srgb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CA" sz="1500" b="0" i="0" u="none" strike="noStrike" kern="1200" cap="none" normalizeH="0" baseline="0" dirty="0" smtClean="0">
              <a:ln>
                <a:noFill/>
              </a:ln>
              <a:solidFill>
                <a:srgbClr val="050C13"/>
              </a:solidFill>
              <a:effectLst/>
              <a:latin typeface="Arial Black" pitchFamily="34" charset="0"/>
            </a:rPr>
            <a:t>MANAGEMENT</a:t>
          </a:r>
          <a:endParaRPr kumimoji="0" lang="fa-IR" sz="1500" b="0" i="0" u="none" strike="noStrike" kern="1200" cap="none" normalizeH="0" baseline="0" dirty="0" smtClean="0">
            <a:ln>
              <a:noFill/>
            </a:ln>
            <a:solidFill>
              <a:srgbClr val="050C13"/>
            </a:solidFill>
            <a:effectLst/>
            <a:latin typeface="Arial Black" pitchFamily="34"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fa-IR" sz="2400" b="1" i="0" u="none" strike="noStrike" kern="1200" cap="none" normalizeH="0" baseline="0" dirty="0" smtClean="0">
              <a:ln>
                <a:noFill/>
              </a:ln>
              <a:solidFill>
                <a:srgbClr val="050C13"/>
              </a:solidFill>
              <a:effectLst/>
              <a:latin typeface="Arial Black" pitchFamily="34" charset="0"/>
              <a:cs typeface="B Compset" panose="00000400000000000000" pitchFamily="2" charset="-78"/>
            </a:rPr>
            <a:t>مدیریت</a:t>
          </a:r>
          <a:endParaRPr kumimoji="0" lang="en-US" sz="2400" b="1" i="0" u="none" strike="noStrike" kern="1200" cap="none" normalizeH="0" baseline="0" dirty="0" smtClean="0">
            <a:ln>
              <a:noFill/>
            </a:ln>
            <a:solidFill>
              <a:srgbClr val="050C13"/>
            </a:solidFill>
            <a:effectLst/>
            <a:latin typeface="Arial Black" pitchFamily="34" charset="0"/>
            <a:cs typeface="B Compset" panose="00000400000000000000" pitchFamily="2" charset="-78"/>
          </a:endParaRPr>
        </a:p>
      </dsp:txBody>
      <dsp:txXfrm>
        <a:off x="1045463" y="2811018"/>
        <a:ext cx="1865376" cy="1709928"/>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358F6E5-E417-4788-9ADE-056346F96869}" type="datetimeFigureOut">
              <a:rPr lang="en-US" smtClean="0"/>
              <a:t>7/21/2016</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3011974-DDC5-4529-8DCE-60B0AECD79C1}" type="slidenum">
              <a:rPr lang="en-US" smtClean="0"/>
              <a:t>‹#›</a:t>
            </a:fld>
            <a:endParaRPr lang="en-US"/>
          </a:p>
        </p:txBody>
      </p:sp>
    </p:spTree>
    <p:extLst>
      <p:ext uri="{BB962C8B-B14F-4D97-AF65-F5344CB8AC3E}">
        <p14:creationId xmlns:p14="http://schemas.microsoft.com/office/powerpoint/2010/main" val="23358773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3011974-DDC5-4529-8DCE-60B0AECD79C1}" type="slidenum">
              <a:rPr lang="en-US" smtClean="0"/>
              <a:t>50</a:t>
            </a:fld>
            <a:endParaRPr lang="en-US"/>
          </a:p>
        </p:txBody>
      </p:sp>
    </p:spTree>
    <p:extLst>
      <p:ext uri="{BB962C8B-B14F-4D97-AF65-F5344CB8AC3E}">
        <p14:creationId xmlns:p14="http://schemas.microsoft.com/office/powerpoint/2010/main" val="15498506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7CCCD6E7-752E-4A40-8490-01603F9E16D5}" type="datetime1">
              <a:rPr lang="en-US" smtClean="0"/>
              <a:t>7/21/2016</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r>
              <a:rPr lang="fa-IR" smtClean="0"/>
              <a:t>مربی گری از طریق ارایه بازخور موثر- کنفرانس آسیب شناسی مدیریت منابع انسانی- دکتر غلام زاده</a:t>
            </a:r>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CA28008-B8D4-4737-AF0F-C1D02242D9DF}" type="datetime1">
              <a:rPr lang="en-US" smtClean="0"/>
              <a:t>7/21/2016</a:t>
            </a:fld>
            <a:endParaRPr lang="en-US"/>
          </a:p>
        </p:txBody>
      </p:sp>
      <p:sp>
        <p:nvSpPr>
          <p:cNvPr id="5" name="Footer Placeholder 4"/>
          <p:cNvSpPr>
            <a:spLocks noGrp="1"/>
          </p:cNvSpPr>
          <p:nvPr>
            <p:ph type="ftr" sz="quarter" idx="11"/>
          </p:nvPr>
        </p:nvSpPr>
        <p:spPr/>
        <p:txBody>
          <a:bodyPr/>
          <a:lstStyle/>
          <a:p>
            <a:r>
              <a:rPr lang="fa-IR" smtClean="0"/>
              <a:t>مربی گری از طریق ارایه بازخور موثر- کنفرانس آسیب شناسی مدیریت منابع انسانی- دکتر غلام زاده</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159D904-145E-49D0-BD2C-E5BEE09F6B0D}" type="datetime1">
              <a:rPr lang="en-US" smtClean="0"/>
              <a:t>7/21/2016</a:t>
            </a:fld>
            <a:endParaRPr lang="en-US"/>
          </a:p>
        </p:txBody>
      </p:sp>
      <p:sp>
        <p:nvSpPr>
          <p:cNvPr id="5" name="Footer Placeholder 4"/>
          <p:cNvSpPr>
            <a:spLocks noGrp="1"/>
          </p:cNvSpPr>
          <p:nvPr>
            <p:ph type="ftr" sz="quarter" idx="11"/>
          </p:nvPr>
        </p:nvSpPr>
        <p:spPr/>
        <p:txBody>
          <a:bodyPr/>
          <a:lstStyle/>
          <a:p>
            <a:r>
              <a:rPr lang="fa-IR" smtClean="0"/>
              <a:t>مربی گری از طریق ارایه بازخور موثر- کنفرانس آسیب شناسی مدیریت منابع انسانی- دکتر غلام زاده</a:t>
            </a:r>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bg bwMode="gray">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819400" y="3365500"/>
            <a:ext cx="6019800" cy="596900"/>
          </a:xfrm>
        </p:spPr>
        <p:txBody>
          <a:bodyPr/>
          <a:lstStyle>
            <a:lvl1pPr>
              <a:defRPr sz="3600"/>
            </a:lvl1pPr>
          </a:lstStyle>
          <a:p>
            <a:pPr lvl="0"/>
            <a:r>
              <a:rPr lang="en-US" noProof="0" smtClean="0"/>
              <a:t>Click to edit Master title style</a:t>
            </a:r>
          </a:p>
        </p:txBody>
      </p:sp>
      <p:sp>
        <p:nvSpPr>
          <p:cNvPr id="3075" name="Rectangle 3"/>
          <p:cNvSpPr>
            <a:spLocks noGrp="1" noChangeArrowheads="1"/>
          </p:cNvSpPr>
          <p:nvPr>
            <p:ph type="subTitle" idx="1"/>
          </p:nvPr>
        </p:nvSpPr>
        <p:spPr>
          <a:xfrm>
            <a:off x="2819400" y="2743200"/>
            <a:ext cx="5715000" cy="533400"/>
          </a:xfrm>
        </p:spPr>
        <p:txBody>
          <a:bodyPr/>
          <a:lstStyle>
            <a:lvl1pPr marL="0" indent="0">
              <a:buFont typeface="Wingdings" pitchFamily="2" charset="2"/>
              <a:buNone/>
              <a:defRPr sz="1800" b="0">
                <a:solidFill>
                  <a:schemeClr val="tx1"/>
                </a:solidFill>
              </a:defRPr>
            </a:lvl1pPr>
          </a:lstStyle>
          <a:p>
            <a:pPr lvl="0"/>
            <a:r>
              <a:rPr lang="en-US" noProof="0" smtClean="0"/>
              <a:t>Click to edit Master subtitle style</a:t>
            </a:r>
          </a:p>
        </p:txBody>
      </p:sp>
      <p:sp>
        <p:nvSpPr>
          <p:cNvPr id="3076" name="Rectangle 4"/>
          <p:cNvSpPr>
            <a:spLocks noGrp="1" noChangeArrowheads="1"/>
          </p:cNvSpPr>
          <p:nvPr>
            <p:ph type="dt" sz="half" idx="2"/>
          </p:nvPr>
        </p:nvSpPr>
        <p:spPr>
          <a:xfrm>
            <a:off x="457200" y="6477000"/>
            <a:ext cx="2133600" cy="244475"/>
          </a:xfrm>
        </p:spPr>
        <p:txBody>
          <a:bodyPr/>
          <a:lstStyle>
            <a:lvl1pPr>
              <a:defRPr sz="1200">
                <a:latin typeface="Arial" charset="0"/>
              </a:defRPr>
            </a:lvl1pPr>
          </a:lstStyle>
          <a:p>
            <a:pPr>
              <a:defRPr/>
            </a:pPr>
            <a:fld id="{4BC9B46A-B7F5-4E68-9911-DE387F7AA34D}" type="datetime1">
              <a:rPr lang="en-US" smtClean="0">
                <a:solidFill>
                  <a:srgbClr val="FFFFFF"/>
                </a:solidFill>
              </a:rPr>
              <a:t>7/21/2016</a:t>
            </a:fld>
            <a:endParaRPr lang="en-US">
              <a:solidFill>
                <a:srgbClr val="FFFFFF"/>
              </a:solidFill>
            </a:endParaRPr>
          </a:p>
        </p:txBody>
      </p:sp>
      <p:sp>
        <p:nvSpPr>
          <p:cNvPr id="3077" name="Rectangle 5"/>
          <p:cNvSpPr>
            <a:spLocks noGrp="1" noChangeArrowheads="1"/>
          </p:cNvSpPr>
          <p:nvPr>
            <p:ph type="ftr" sz="quarter" idx="3"/>
          </p:nvPr>
        </p:nvSpPr>
        <p:spPr>
          <a:xfrm>
            <a:off x="3124200" y="6477000"/>
            <a:ext cx="2895600" cy="244475"/>
          </a:xfrm>
        </p:spPr>
        <p:txBody>
          <a:bodyPr/>
          <a:lstStyle>
            <a:lvl1pPr algn="ctr">
              <a:defRPr sz="1200">
                <a:latin typeface="Arial" charset="0"/>
              </a:defRPr>
            </a:lvl1pPr>
          </a:lstStyle>
          <a:p>
            <a:pPr>
              <a:defRPr/>
            </a:pPr>
            <a:r>
              <a:rPr lang="fa-IR" smtClean="0">
                <a:solidFill>
                  <a:srgbClr val="FFFFFF"/>
                </a:solidFill>
              </a:rPr>
              <a:t>مربی گری از طریق ارایه بازخور موثر- کنفرانس آسیب شناسی مدیریت منابع انسانی- دکتر غلام زاده</a:t>
            </a:r>
            <a:endParaRPr lang="en-US">
              <a:solidFill>
                <a:srgbClr val="FFFFFF"/>
              </a:solidFill>
            </a:endParaRPr>
          </a:p>
        </p:txBody>
      </p:sp>
      <p:sp>
        <p:nvSpPr>
          <p:cNvPr id="3078" name="Rectangle 6"/>
          <p:cNvSpPr>
            <a:spLocks noGrp="1" noChangeArrowheads="1"/>
          </p:cNvSpPr>
          <p:nvPr>
            <p:ph type="sldNum" sz="quarter" idx="4"/>
          </p:nvPr>
        </p:nvSpPr>
        <p:spPr>
          <a:xfrm>
            <a:off x="6553200" y="6477000"/>
            <a:ext cx="2133600" cy="244475"/>
          </a:xfrm>
        </p:spPr>
        <p:txBody>
          <a:bodyPr/>
          <a:lstStyle>
            <a:lvl1pPr>
              <a:defRPr sz="1200">
                <a:latin typeface="Arial" charset="0"/>
              </a:defRPr>
            </a:lvl1pPr>
          </a:lstStyle>
          <a:p>
            <a:pPr>
              <a:defRPr/>
            </a:pPr>
            <a:fld id="{BDCA0DCA-6982-4AB3-9FEC-9406F11B7693}" type="slidenum">
              <a:rPr lang="en-US" smtClean="0">
                <a:solidFill>
                  <a:srgbClr val="FFFFFF"/>
                </a:solidFill>
              </a:rPr>
              <a:pPr>
                <a:defRPr/>
              </a:pPr>
              <a:t>‹#›</a:t>
            </a:fld>
            <a:endParaRPr lang="en-US">
              <a:solidFill>
                <a:srgbClr val="FFFFFF"/>
              </a:solidFill>
            </a:endParaRPr>
          </a:p>
        </p:txBody>
      </p:sp>
      <p:sp>
        <p:nvSpPr>
          <p:cNvPr id="3086" name="Text Box 14"/>
          <p:cNvSpPr txBox="1">
            <a:spLocks noChangeArrowheads="1"/>
          </p:cNvSpPr>
          <p:nvPr/>
        </p:nvSpPr>
        <p:spPr bwMode="gray">
          <a:xfrm>
            <a:off x="7239000" y="0"/>
            <a:ext cx="15367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0"/>
              </a:spcBef>
              <a:spcAft>
                <a:spcPct val="0"/>
              </a:spcAft>
            </a:pPr>
            <a:r>
              <a:rPr lang="en-US" sz="2400" b="1" i="1">
                <a:solidFill>
                  <a:srgbClr val="CC0000"/>
                </a:solidFill>
                <a:cs typeface="Times New Roman" pitchFamily="18" charset="0"/>
              </a:rPr>
              <a:t>LOGO</a:t>
            </a:r>
          </a:p>
        </p:txBody>
      </p:sp>
    </p:spTree>
    <p:extLst>
      <p:ext uri="{BB962C8B-B14F-4D97-AF65-F5344CB8AC3E}">
        <p14:creationId xmlns:p14="http://schemas.microsoft.com/office/powerpoint/2010/main" val="23383740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43C45E7-F169-4B3C-BD8D-1F1214576A17}" type="datetime1">
              <a:rPr lang="en-US" smtClean="0">
                <a:solidFill>
                  <a:srgbClr val="FFFFFF"/>
                </a:solidFill>
              </a:rPr>
              <a:t>7/21/2016</a:t>
            </a:fld>
            <a:endParaRPr lang="en-US">
              <a:solidFill>
                <a:srgbClr val="FFFFFF"/>
              </a:solidFill>
            </a:endParaRPr>
          </a:p>
        </p:txBody>
      </p:sp>
      <p:sp>
        <p:nvSpPr>
          <p:cNvPr id="5" name="Footer Placeholder 4"/>
          <p:cNvSpPr>
            <a:spLocks noGrp="1"/>
          </p:cNvSpPr>
          <p:nvPr>
            <p:ph type="ftr" sz="quarter" idx="11"/>
          </p:nvPr>
        </p:nvSpPr>
        <p:spPr/>
        <p:txBody>
          <a:bodyPr/>
          <a:lstStyle>
            <a:lvl1pPr>
              <a:defRPr/>
            </a:lvl1pPr>
          </a:lstStyle>
          <a:p>
            <a:pPr>
              <a:defRPr/>
            </a:pPr>
            <a:r>
              <a:rPr lang="fa-IR" smtClean="0">
                <a:solidFill>
                  <a:srgbClr val="FFFFFF"/>
                </a:solidFill>
              </a:rPr>
              <a:t>مربی گری از طریق ارایه بازخور موثر- کنفرانس آسیب شناسی مدیریت منابع انسانی- دکتر غلام زاده</a:t>
            </a:r>
            <a:endParaRPr lang="en-US">
              <a:solidFill>
                <a:srgbClr val="FFFFFF"/>
              </a:solidFill>
            </a:endParaRPr>
          </a:p>
        </p:txBody>
      </p:sp>
      <p:sp>
        <p:nvSpPr>
          <p:cNvPr id="6" name="Slide Number Placeholder 5"/>
          <p:cNvSpPr>
            <a:spLocks noGrp="1"/>
          </p:cNvSpPr>
          <p:nvPr>
            <p:ph type="sldNum" sz="quarter" idx="12"/>
          </p:nvPr>
        </p:nvSpPr>
        <p:spPr/>
        <p:txBody>
          <a:bodyPr/>
          <a:lstStyle>
            <a:lvl1pPr>
              <a:defRPr/>
            </a:lvl1pPr>
          </a:lstStyle>
          <a:p>
            <a:pPr>
              <a:defRPr/>
            </a:pPr>
            <a:fld id="{B2562BC4-29AE-4AC6-9817-38B68A402AA3}" type="slidenum">
              <a:rPr lang="en-US" smtClean="0">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5326778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71748893-0DBD-4273-AFB6-0A58EFD23842}" type="datetime1">
              <a:rPr lang="en-US" smtClean="0">
                <a:solidFill>
                  <a:srgbClr val="FFFFFF"/>
                </a:solidFill>
              </a:rPr>
              <a:t>7/21/2016</a:t>
            </a:fld>
            <a:endParaRPr lang="en-US">
              <a:solidFill>
                <a:srgbClr val="FFFFFF"/>
              </a:solidFill>
            </a:endParaRPr>
          </a:p>
        </p:txBody>
      </p:sp>
      <p:sp>
        <p:nvSpPr>
          <p:cNvPr id="5" name="Footer Placeholder 4"/>
          <p:cNvSpPr>
            <a:spLocks noGrp="1"/>
          </p:cNvSpPr>
          <p:nvPr>
            <p:ph type="ftr" sz="quarter" idx="11"/>
          </p:nvPr>
        </p:nvSpPr>
        <p:spPr/>
        <p:txBody>
          <a:bodyPr/>
          <a:lstStyle>
            <a:lvl1pPr>
              <a:defRPr/>
            </a:lvl1pPr>
          </a:lstStyle>
          <a:p>
            <a:pPr>
              <a:defRPr/>
            </a:pPr>
            <a:r>
              <a:rPr lang="fa-IR" smtClean="0">
                <a:solidFill>
                  <a:srgbClr val="FFFFFF"/>
                </a:solidFill>
              </a:rPr>
              <a:t>مربی گری از طریق ارایه بازخور موثر- کنفرانس آسیب شناسی مدیریت منابع انسانی- دکتر غلام زاده</a:t>
            </a:r>
            <a:endParaRPr lang="en-US">
              <a:solidFill>
                <a:srgbClr val="FFFFFF"/>
              </a:solidFill>
            </a:endParaRPr>
          </a:p>
        </p:txBody>
      </p:sp>
      <p:sp>
        <p:nvSpPr>
          <p:cNvPr id="6" name="Slide Number Placeholder 5"/>
          <p:cNvSpPr>
            <a:spLocks noGrp="1"/>
          </p:cNvSpPr>
          <p:nvPr>
            <p:ph type="sldNum" sz="quarter" idx="12"/>
          </p:nvPr>
        </p:nvSpPr>
        <p:spPr/>
        <p:txBody>
          <a:bodyPr/>
          <a:lstStyle>
            <a:lvl1pPr>
              <a:defRPr/>
            </a:lvl1pPr>
          </a:lstStyle>
          <a:p>
            <a:pPr>
              <a:defRPr/>
            </a:pPr>
            <a:fld id="{7A027F6A-5130-49B4-B9AF-2EF318E37C3F}" type="slidenum">
              <a:rPr lang="en-US" smtClean="0">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4097543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447800"/>
            <a:ext cx="40386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47800"/>
            <a:ext cx="40386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defRPr/>
            </a:pPr>
            <a:fld id="{34CBB6BB-A1F0-4760-8B74-0778B6E85733}" type="datetime1">
              <a:rPr lang="en-US" smtClean="0">
                <a:solidFill>
                  <a:srgbClr val="FFFFFF"/>
                </a:solidFill>
              </a:rPr>
              <a:t>7/21/2016</a:t>
            </a:fld>
            <a:endParaRPr lang="en-US">
              <a:solidFill>
                <a:srgbClr val="FFFFFF"/>
              </a:solidFill>
            </a:endParaRPr>
          </a:p>
        </p:txBody>
      </p:sp>
      <p:sp>
        <p:nvSpPr>
          <p:cNvPr id="6" name="Footer Placeholder 5"/>
          <p:cNvSpPr>
            <a:spLocks noGrp="1"/>
          </p:cNvSpPr>
          <p:nvPr>
            <p:ph type="ftr" sz="quarter" idx="11"/>
          </p:nvPr>
        </p:nvSpPr>
        <p:spPr/>
        <p:txBody>
          <a:bodyPr/>
          <a:lstStyle>
            <a:lvl1pPr>
              <a:defRPr/>
            </a:lvl1pPr>
          </a:lstStyle>
          <a:p>
            <a:pPr>
              <a:defRPr/>
            </a:pPr>
            <a:r>
              <a:rPr lang="fa-IR" smtClean="0">
                <a:solidFill>
                  <a:srgbClr val="FFFFFF"/>
                </a:solidFill>
              </a:rPr>
              <a:t>مربی گری از طریق ارایه بازخور موثر- کنفرانس آسیب شناسی مدیریت منابع انسانی- دکتر غلام زاده</a:t>
            </a:r>
            <a:endParaRPr lang="en-US">
              <a:solidFill>
                <a:srgbClr val="FFFFFF"/>
              </a:solidFill>
            </a:endParaRPr>
          </a:p>
        </p:txBody>
      </p:sp>
      <p:sp>
        <p:nvSpPr>
          <p:cNvPr id="7" name="Slide Number Placeholder 6"/>
          <p:cNvSpPr>
            <a:spLocks noGrp="1"/>
          </p:cNvSpPr>
          <p:nvPr>
            <p:ph type="sldNum" sz="quarter" idx="12"/>
          </p:nvPr>
        </p:nvSpPr>
        <p:spPr/>
        <p:txBody>
          <a:bodyPr/>
          <a:lstStyle>
            <a:lvl1pPr>
              <a:defRPr/>
            </a:lvl1pPr>
          </a:lstStyle>
          <a:p>
            <a:pPr>
              <a:defRPr/>
            </a:pPr>
            <a:fld id="{FF58AD7D-7D24-42F6-952A-FE564736DB91}" type="slidenum">
              <a:rPr lang="en-US" smtClean="0">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52173548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pPr>
              <a:defRPr/>
            </a:pPr>
            <a:fld id="{B2E517F8-673D-4C48-8354-E6B230612635}" type="datetime1">
              <a:rPr lang="en-US" smtClean="0">
                <a:solidFill>
                  <a:srgbClr val="FFFFFF"/>
                </a:solidFill>
              </a:rPr>
              <a:t>7/21/2016</a:t>
            </a:fld>
            <a:endParaRPr lang="en-US">
              <a:solidFill>
                <a:srgbClr val="FFFFFF"/>
              </a:solidFill>
            </a:endParaRPr>
          </a:p>
        </p:txBody>
      </p:sp>
      <p:sp>
        <p:nvSpPr>
          <p:cNvPr id="8" name="Footer Placeholder 7"/>
          <p:cNvSpPr>
            <a:spLocks noGrp="1"/>
          </p:cNvSpPr>
          <p:nvPr>
            <p:ph type="ftr" sz="quarter" idx="11"/>
          </p:nvPr>
        </p:nvSpPr>
        <p:spPr/>
        <p:txBody>
          <a:bodyPr/>
          <a:lstStyle>
            <a:lvl1pPr>
              <a:defRPr/>
            </a:lvl1pPr>
          </a:lstStyle>
          <a:p>
            <a:pPr>
              <a:defRPr/>
            </a:pPr>
            <a:r>
              <a:rPr lang="fa-IR" smtClean="0">
                <a:solidFill>
                  <a:srgbClr val="FFFFFF"/>
                </a:solidFill>
              </a:rPr>
              <a:t>مربی گری از طریق ارایه بازخور موثر- کنفرانس آسیب شناسی مدیریت منابع انسانی- دکتر غلام زاده</a:t>
            </a:r>
            <a:endParaRPr lang="en-US">
              <a:solidFill>
                <a:srgbClr val="FFFFFF"/>
              </a:solidFill>
            </a:endParaRPr>
          </a:p>
        </p:txBody>
      </p:sp>
      <p:sp>
        <p:nvSpPr>
          <p:cNvPr id="9" name="Slide Number Placeholder 8"/>
          <p:cNvSpPr>
            <a:spLocks noGrp="1"/>
          </p:cNvSpPr>
          <p:nvPr>
            <p:ph type="sldNum" sz="quarter" idx="12"/>
          </p:nvPr>
        </p:nvSpPr>
        <p:spPr/>
        <p:txBody>
          <a:bodyPr/>
          <a:lstStyle>
            <a:lvl1pPr>
              <a:defRPr/>
            </a:lvl1pPr>
          </a:lstStyle>
          <a:p>
            <a:pPr>
              <a:defRPr/>
            </a:pPr>
            <a:fld id="{03D26513-53EA-4648-A362-2C1B79F82FBC}" type="slidenum">
              <a:rPr lang="en-US" smtClean="0">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408865250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fld id="{2FCD315C-2F9A-48A5-AF22-C8CD9102E9FD}" type="datetime1">
              <a:rPr lang="en-US" smtClean="0">
                <a:solidFill>
                  <a:srgbClr val="FFFFFF"/>
                </a:solidFill>
              </a:rPr>
              <a:t>7/21/2016</a:t>
            </a:fld>
            <a:endParaRPr lang="en-US">
              <a:solidFill>
                <a:srgbClr val="FFFFFF"/>
              </a:solidFill>
            </a:endParaRPr>
          </a:p>
        </p:txBody>
      </p:sp>
      <p:sp>
        <p:nvSpPr>
          <p:cNvPr id="4" name="Footer Placeholder 3"/>
          <p:cNvSpPr>
            <a:spLocks noGrp="1"/>
          </p:cNvSpPr>
          <p:nvPr>
            <p:ph type="ftr" sz="quarter" idx="11"/>
          </p:nvPr>
        </p:nvSpPr>
        <p:spPr/>
        <p:txBody>
          <a:bodyPr/>
          <a:lstStyle>
            <a:lvl1pPr>
              <a:defRPr/>
            </a:lvl1pPr>
          </a:lstStyle>
          <a:p>
            <a:pPr>
              <a:defRPr/>
            </a:pPr>
            <a:r>
              <a:rPr lang="fa-IR" smtClean="0">
                <a:solidFill>
                  <a:srgbClr val="FFFFFF"/>
                </a:solidFill>
              </a:rPr>
              <a:t>مربی گری از طریق ارایه بازخور موثر- کنفرانس آسیب شناسی مدیریت منابع انسانی- دکتر غلام زاده</a:t>
            </a:r>
            <a:endParaRPr lang="en-US">
              <a:solidFill>
                <a:srgbClr val="FFFFFF"/>
              </a:solidFill>
            </a:endParaRPr>
          </a:p>
        </p:txBody>
      </p:sp>
      <p:sp>
        <p:nvSpPr>
          <p:cNvPr id="5" name="Slide Number Placeholder 4"/>
          <p:cNvSpPr>
            <a:spLocks noGrp="1"/>
          </p:cNvSpPr>
          <p:nvPr>
            <p:ph type="sldNum" sz="quarter" idx="12"/>
          </p:nvPr>
        </p:nvSpPr>
        <p:spPr/>
        <p:txBody>
          <a:bodyPr/>
          <a:lstStyle>
            <a:lvl1pPr>
              <a:defRPr/>
            </a:lvl1pPr>
          </a:lstStyle>
          <a:p>
            <a:pPr>
              <a:defRPr/>
            </a:pPr>
            <a:fld id="{D2F27325-B514-42EC-95E3-854BD1E1F5B0}" type="slidenum">
              <a:rPr lang="en-US" smtClean="0">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10380431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180B0C98-52DC-4D36-965F-B3EEF768CBAE}" type="datetime1">
              <a:rPr lang="en-US" smtClean="0">
                <a:solidFill>
                  <a:srgbClr val="FFFFFF"/>
                </a:solidFill>
              </a:rPr>
              <a:t>7/21/2016</a:t>
            </a:fld>
            <a:endParaRPr lang="en-US">
              <a:solidFill>
                <a:srgbClr val="FFFFFF"/>
              </a:solidFill>
            </a:endParaRPr>
          </a:p>
        </p:txBody>
      </p:sp>
      <p:sp>
        <p:nvSpPr>
          <p:cNvPr id="3" name="Footer Placeholder 2"/>
          <p:cNvSpPr>
            <a:spLocks noGrp="1"/>
          </p:cNvSpPr>
          <p:nvPr>
            <p:ph type="ftr" sz="quarter" idx="11"/>
          </p:nvPr>
        </p:nvSpPr>
        <p:spPr/>
        <p:txBody>
          <a:bodyPr/>
          <a:lstStyle>
            <a:lvl1pPr>
              <a:defRPr/>
            </a:lvl1pPr>
          </a:lstStyle>
          <a:p>
            <a:pPr>
              <a:defRPr/>
            </a:pPr>
            <a:r>
              <a:rPr lang="fa-IR" smtClean="0">
                <a:solidFill>
                  <a:srgbClr val="FFFFFF"/>
                </a:solidFill>
              </a:rPr>
              <a:t>مربی گری از طریق ارایه بازخور موثر- کنفرانس آسیب شناسی مدیریت منابع انسانی- دکتر غلام زاده</a:t>
            </a:r>
            <a:endParaRPr lang="en-US">
              <a:solidFill>
                <a:srgbClr val="FFFFFF"/>
              </a:solidFill>
            </a:endParaRPr>
          </a:p>
        </p:txBody>
      </p:sp>
      <p:sp>
        <p:nvSpPr>
          <p:cNvPr id="4" name="Slide Number Placeholder 3"/>
          <p:cNvSpPr>
            <a:spLocks noGrp="1"/>
          </p:cNvSpPr>
          <p:nvPr>
            <p:ph type="sldNum" sz="quarter" idx="12"/>
          </p:nvPr>
        </p:nvSpPr>
        <p:spPr/>
        <p:txBody>
          <a:bodyPr/>
          <a:lstStyle>
            <a:lvl1pPr>
              <a:defRPr/>
            </a:lvl1pPr>
          </a:lstStyle>
          <a:p>
            <a:pPr>
              <a:defRPr/>
            </a:pPr>
            <a:fld id="{8681D0C8-A8D9-4A3A-8AB2-6065005B376F}" type="slidenum">
              <a:rPr lang="en-US" smtClean="0">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3794358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fld id="{9334E1C9-B29A-4319-AF71-CC39CBA9A33A}" type="datetime1">
              <a:rPr lang="en-US" smtClean="0">
                <a:solidFill>
                  <a:srgbClr val="FFFFFF"/>
                </a:solidFill>
              </a:rPr>
              <a:t>7/21/2016</a:t>
            </a:fld>
            <a:endParaRPr lang="en-US">
              <a:solidFill>
                <a:srgbClr val="FFFFFF"/>
              </a:solidFill>
            </a:endParaRPr>
          </a:p>
        </p:txBody>
      </p:sp>
      <p:sp>
        <p:nvSpPr>
          <p:cNvPr id="6" name="Footer Placeholder 5"/>
          <p:cNvSpPr>
            <a:spLocks noGrp="1"/>
          </p:cNvSpPr>
          <p:nvPr>
            <p:ph type="ftr" sz="quarter" idx="11"/>
          </p:nvPr>
        </p:nvSpPr>
        <p:spPr/>
        <p:txBody>
          <a:bodyPr/>
          <a:lstStyle>
            <a:lvl1pPr>
              <a:defRPr/>
            </a:lvl1pPr>
          </a:lstStyle>
          <a:p>
            <a:pPr>
              <a:defRPr/>
            </a:pPr>
            <a:r>
              <a:rPr lang="fa-IR" smtClean="0">
                <a:solidFill>
                  <a:srgbClr val="FFFFFF"/>
                </a:solidFill>
              </a:rPr>
              <a:t>مربی گری از طریق ارایه بازخور موثر- کنفرانس آسیب شناسی مدیریت منابع انسانی- دکتر غلام زاده</a:t>
            </a:r>
            <a:endParaRPr lang="en-US">
              <a:solidFill>
                <a:srgbClr val="FFFFFF"/>
              </a:solidFill>
            </a:endParaRPr>
          </a:p>
        </p:txBody>
      </p:sp>
      <p:sp>
        <p:nvSpPr>
          <p:cNvPr id="7" name="Slide Number Placeholder 6"/>
          <p:cNvSpPr>
            <a:spLocks noGrp="1"/>
          </p:cNvSpPr>
          <p:nvPr>
            <p:ph type="sldNum" sz="quarter" idx="12"/>
          </p:nvPr>
        </p:nvSpPr>
        <p:spPr/>
        <p:txBody>
          <a:bodyPr/>
          <a:lstStyle>
            <a:lvl1pPr>
              <a:defRPr/>
            </a:lvl1pPr>
          </a:lstStyle>
          <a:p>
            <a:pPr>
              <a:defRPr/>
            </a:pPr>
            <a:fld id="{DFC685CA-718B-40C0-A6F9-9030E13ACEB3}" type="slidenum">
              <a:rPr lang="en-US" smtClean="0">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29471077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9614F4AF-B4F2-4C75-8CFB-30E6E086ABBA}" type="datetime1">
              <a:rPr lang="en-US" smtClean="0"/>
              <a:t>7/21/2016</a:t>
            </a:fld>
            <a:endParaRPr lang="en-US"/>
          </a:p>
        </p:txBody>
      </p:sp>
      <p:sp>
        <p:nvSpPr>
          <p:cNvPr id="9" name="Slide Number Placeholder 8"/>
          <p:cNvSpPr>
            <a:spLocks noGrp="1"/>
          </p:cNvSpPr>
          <p:nvPr>
            <p:ph type="sldNum" sz="quarter" idx="15"/>
          </p:nvPr>
        </p:nvSpPr>
        <p:spPr/>
        <p:txBody>
          <a:bodyPr rtlCol="0"/>
          <a:lstStyle/>
          <a:p>
            <a:fld id="{B6F15528-21DE-4FAA-801E-634DDDAF4B2B}" type="slidenum">
              <a:rPr lang="en-US" smtClean="0"/>
              <a:pPr/>
              <a:t>‹#›</a:t>
            </a:fld>
            <a:endParaRPr lang="en-US"/>
          </a:p>
        </p:txBody>
      </p:sp>
      <p:sp>
        <p:nvSpPr>
          <p:cNvPr id="10" name="Footer Placeholder 9"/>
          <p:cNvSpPr>
            <a:spLocks noGrp="1"/>
          </p:cNvSpPr>
          <p:nvPr>
            <p:ph type="ftr" sz="quarter" idx="16"/>
          </p:nvPr>
        </p:nvSpPr>
        <p:spPr/>
        <p:txBody>
          <a:bodyPr rtlCol="0"/>
          <a:lstStyle/>
          <a:p>
            <a:r>
              <a:rPr lang="fa-IR" smtClean="0"/>
              <a:t>مربی گری از طریق ارایه بازخور موثر- کنفرانس آسیب شناسی مدیریت منابع انسانی- دکتر غلام زاده</a:t>
            </a:r>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fld id="{0B054450-B6FF-40F3-A4D7-9801FD58BC90}" type="datetime1">
              <a:rPr lang="en-US" smtClean="0">
                <a:solidFill>
                  <a:srgbClr val="FFFFFF"/>
                </a:solidFill>
              </a:rPr>
              <a:t>7/21/2016</a:t>
            </a:fld>
            <a:endParaRPr lang="en-US">
              <a:solidFill>
                <a:srgbClr val="FFFFFF"/>
              </a:solidFill>
            </a:endParaRPr>
          </a:p>
        </p:txBody>
      </p:sp>
      <p:sp>
        <p:nvSpPr>
          <p:cNvPr id="6" name="Footer Placeholder 5"/>
          <p:cNvSpPr>
            <a:spLocks noGrp="1"/>
          </p:cNvSpPr>
          <p:nvPr>
            <p:ph type="ftr" sz="quarter" idx="11"/>
          </p:nvPr>
        </p:nvSpPr>
        <p:spPr/>
        <p:txBody>
          <a:bodyPr/>
          <a:lstStyle>
            <a:lvl1pPr>
              <a:defRPr/>
            </a:lvl1pPr>
          </a:lstStyle>
          <a:p>
            <a:pPr>
              <a:defRPr/>
            </a:pPr>
            <a:r>
              <a:rPr lang="fa-IR" smtClean="0">
                <a:solidFill>
                  <a:srgbClr val="FFFFFF"/>
                </a:solidFill>
              </a:rPr>
              <a:t>مربی گری از طریق ارایه بازخور موثر- کنفرانس آسیب شناسی مدیریت منابع انسانی- دکتر غلام زاده</a:t>
            </a:r>
            <a:endParaRPr lang="en-US">
              <a:solidFill>
                <a:srgbClr val="FFFFFF"/>
              </a:solidFill>
            </a:endParaRPr>
          </a:p>
        </p:txBody>
      </p:sp>
      <p:sp>
        <p:nvSpPr>
          <p:cNvPr id="7" name="Slide Number Placeholder 6"/>
          <p:cNvSpPr>
            <a:spLocks noGrp="1"/>
          </p:cNvSpPr>
          <p:nvPr>
            <p:ph type="sldNum" sz="quarter" idx="12"/>
          </p:nvPr>
        </p:nvSpPr>
        <p:spPr/>
        <p:txBody>
          <a:bodyPr/>
          <a:lstStyle>
            <a:lvl1pPr>
              <a:defRPr/>
            </a:lvl1pPr>
          </a:lstStyle>
          <a:p>
            <a:pPr>
              <a:defRPr/>
            </a:pPr>
            <a:fld id="{960C24A5-27CD-48A3-8DA2-4D4FC98E5A3A}" type="slidenum">
              <a:rPr lang="en-US" smtClean="0">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856560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F5A94E90-B205-424F-8D10-6D3E04836649}" type="datetime1">
              <a:rPr lang="en-US" smtClean="0">
                <a:solidFill>
                  <a:srgbClr val="FFFFFF"/>
                </a:solidFill>
              </a:rPr>
              <a:t>7/21/2016</a:t>
            </a:fld>
            <a:endParaRPr lang="en-US">
              <a:solidFill>
                <a:srgbClr val="FFFFFF"/>
              </a:solidFill>
            </a:endParaRPr>
          </a:p>
        </p:txBody>
      </p:sp>
      <p:sp>
        <p:nvSpPr>
          <p:cNvPr id="5" name="Footer Placeholder 4"/>
          <p:cNvSpPr>
            <a:spLocks noGrp="1"/>
          </p:cNvSpPr>
          <p:nvPr>
            <p:ph type="ftr" sz="quarter" idx="11"/>
          </p:nvPr>
        </p:nvSpPr>
        <p:spPr/>
        <p:txBody>
          <a:bodyPr/>
          <a:lstStyle>
            <a:lvl1pPr>
              <a:defRPr/>
            </a:lvl1pPr>
          </a:lstStyle>
          <a:p>
            <a:pPr>
              <a:defRPr/>
            </a:pPr>
            <a:r>
              <a:rPr lang="fa-IR" smtClean="0">
                <a:solidFill>
                  <a:srgbClr val="FFFFFF"/>
                </a:solidFill>
              </a:rPr>
              <a:t>مربی گری از طریق ارایه بازخور موثر- کنفرانس آسیب شناسی مدیریت منابع انسانی- دکتر غلام زاده</a:t>
            </a:r>
            <a:endParaRPr lang="en-US">
              <a:solidFill>
                <a:srgbClr val="FFFFFF"/>
              </a:solidFill>
            </a:endParaRPr>
          </a:p>
        </p:txBody>
      </p:sp>
      <p:sp>
        <p:nvSpPr>
          <p:cNvPr id="6" name="Slide Number Placeholder 5"/>
          <p:cNvSpPr>
            <a:spLocks noGrp="1"/>
          </p:cNvSpPr>
          <p:nvPr>
            <p:ph type="sldNum" sz="quarter" idx="12"/>
          </p:nvPr>
        </p:nvSpPr>
        <p:spPr/>
        <p:txBody>
          <a:bodyPr/>
          <a:lstStyle>
            <a:lvl1pPr>
              <a:defRPr/>
            </a:lvl1pPr>
          </a:lstStyle>
          <a:p>
            <a:pPr>
              <a:defRPr/>
            </a:pPr>
            <a:fld id="{A626B1AD-C2AA-4FAE-B0E3-E595A0B44B6B}" type="slidenum">
              <a:rPr lang="en-US" smtClean="0">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49307899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0"/>
            <a:ext cx="2057400"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533400"/>
            <a:ext cx="601980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98FEA90E-D08E-40B4-B004-A79833592ECB}" type="datetime1">
              <a:rPr lang="en-US" smtClean="0">
                <a:solidFill>
                  <a:srgbClr val="FFFFFF"/>
                </a:solidFill>
              </a:rPr>
              <a:t>7/21/2016</a:t>
            </a:fld>
            <a:endParaRPr lang="en-US">
              <a:solidFill>
                <a:srgbClr val="FFFFFF"/>
              </a:solidFill>
            </a:endParaRPr>
          </a:p>
        </p:txBody>
      </p:sp>
      <p:sp>
        <p:nvSpPr>
          <p:cNvPr id="5" name="Footer Placeholder 4"/>
          <p:cNvSpPr>
            <a:spLocks noGrp="1"/>
          </p:cNvSpPr>
          <p:nvPr>
            <p:ph type="ftr" sz="quarter" idx="11"/>
          </p:nvPr>
        </p:nvSpPr>
        <p:spPr/>
        <p:txBody>
          <a:bodyPr/>
          <a:lstStyle>
            <a:lvl1pPr>
              <a:defRPr/>
            </a:lvl1pPr>
          </a:lstStyle>
          <a:p>
            <a:pPr>
              <a:defRPr/>
            </a:pPr>
            <a:r>
              <a:rPr lang="fa-IR" smtClean="0">
                <a:solidFill>
                  <a:srgbClr val="FFFFFF"/>
                </a:solidFill>
              </a:rPr>
              <a:t>مربی گری از طریق ارایه بازخور موثر- کنفرانس آسیب شناسی مدیریت منابع انسانی- دکتر غلام زاده</a:t>
            </a:r>
            <a:endParaRPr lang="en-US">
              <a:solidFill>
                <a:srgbClr val="FFFFFF"/>
              </a:solidFill>
            </a:endParaRPr>
          </a:p>
        </p:txBody>
      </p:sp>
      <p:sp>
        <p:nvSpPr>
          <p:cNvPr id="6" name="Slide Number Placeholder 5"/>
          <p:cNvSpPr>
            <a:spLocks noGrp="1"/>
          </p:cNvSpPr>
          <p:nvPr>
            <p:ph type="sldNum" sz="quarter" idx="12"/>
          </p:nvPr>
        </p:nvSpPr>
        <p:spPr/>
        <p:txBody>
          <a:bodyPr/>
          <a:lstStyle>
            <a:lvl1pPr>
              <a:defRPr/>
            </a:lvl1pPr>
          </a:lstStyle>
          <a:p>
            <a:pPr>
              <a:defRPr/>
            </a:pPr>
            <a:fld id="{5F46F507-FA74-43B0-BBCA-15AB835AF0C4}" type="slidenum">
              <a:rPr lang="en-US" smtClean="0">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99170109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7696200" cy="563563"/>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447800"/>
            <a:ext cx="8229600" cy="4800600"/>
          </a:xfrm>
        </p:spPr>
        <p:txBody>
          <a:bodyPr/>
          <a:lstStyle/>
          <a:p>
            <a:r>
              <a:rPr lang="en-US" smtClean="0"/>
              <a:t>Click icon to add table</a:t>
            </a:r>
            <a:endParaRPr lang="en-US"/>
          </a:p>
        </p:txBody>
      </p:sp>
      <p:sp>
        <p:nvSpPr>
          <p:cNvPr id="4" name="Date Placeholder 3"/>
          <p:cNvSpPr>
            <a:spLocks noGrp="1"/>
          </p:cNvSpPr>
          <p:nvPr>
            <p:ph type="dt" sz="half" idx="10"/>
          </p:nvPr>
        </p:nvSpPr>
        <p:spPr>
          <a:xfrm>
            <a:off x="457200" y="6556375"/>
            <a:ext cx="2133600" cy="244475"/>
          </a:xfrm>
        </p:spPr>
        <p:txBody>
          <a:bodyPr/>
          <a:lstStyle>
            <a:lvl1pPr>
              <a:defRPr/>
            </a:lvl1pPr>
          </a:lstStyle>
          <a:p>
            <a:pPr>
              <a:defRPr/>
            </a:pPr>
            <a:fld id="{A377BD26-1653-47D5-9037-7ED66B773F18}" type="datetime1">
              <a:rPr lang="en-US" smtClean="0">
                <a:solidFill>
                  <a:srgbClr val="FFFFFF"/>
                </a:solidFill>
              </a:rPr>
              <a:t>7/21/2016</a:t>
            </a:fld>
            <a:endParaRPr lang="en-US">
              <a:solidFill>
                <a:srgbClr val="FFFFFF"/>
              </a:solidFill>
            </a:endParaRPr>
          </a:p>
        </p:txBody>
      </p:sp>
      <p:sp>
        <p:nvSpPr>
          <p:cNvPr id="5" name="Footer Placeholder 4"/>
          <p:cNvSpPr>
            <a:spLocks noGrp="1"/>
          </p:cNvSpPr>
          <p:nvPr>
            <p:ph type="ftr" sz="quarter" idx="11"/>
          </p:nvPr>
        </p:nvSpPr>
        <p:spPr>
          <a:xfrm>
            <a:off x="7162800" y="152400"/>
            <a:ext cx="1752600" cy="228600"/>
          </a:xfrm>
        </p:spPr>
        <p:txBody>
          <a:bodyPr/>
          <a:lstStyle>
            <a:lvl1pPr>
              <a:defRPr/>
            </a:lvl1pPr>
          </a:lstStyle>
          <a:p>
            <a:pPr>
              <a:defRPr/>
            </a:pPr>
            <a:r>
              <a:rPr lang="fa-IR" smtClean="0">
                <a:solidFill>
                  <a:srgbClr val="FFFFFF"/>
                </a:solidFill>
              </a:rPr>
              <a:t>مربی گری از طریق ارایه بازخور موثر- کنفرانس آسیب شناسی مدیریت منابع انسانی- دکتر غلام زاده</a:t>
            </a:r>
            <a:endParaRPr lang="en-US">
              <a:solidFill>
                <a:srgbClr val="FFFFFF"/>
              </a:solidFill>
            </a:endParaRPr>
          </a:p>
        </p:txBody>
      </p:sp>
      <p:sp>
        <p:nvSpPr>
          <p:cNvPr id="6" name="Slide Number Placeholder 5"/>
          <p:cNvSpPr>
            <a:spLocks noGrp="1"/>
          </p:cNvSpPr>
          <p:nvPr>
            <p:ph type="sldNum" sz="quarter" idx="12"/>
          </p:nvPr>
        </p:nvSpPr>
        <p:spPr>
          <a:xfrm>
            <a:off x="3429000" y="6556375"/>
            <a:ext cx="2133600" cy="244475"/>
          </a:xfrm>
        </p:spPr>
        <p:txBody>
          <a:bodyPr/>
          <a:lstStyle>
            <a:lvl1pPr>
              <a:defRPr/>
            </a:lvl1pPr>
          </a:lstStyle>
          <a:p>
            <a:pPr>
              <a:defRPr/>
            </a:pPr>
            <a:fld id="{33E7E80C-10E2-4C8F-B9D7-AE3D6F1245F7}" type="slidenum">
              <a:rPr lang="en-US" smtClean="0">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68856383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3247D10E-F0D5-45EF-8749-5131C8858921}" type="datetime1">
              <a:rPr lang="en-US" smtClean="0">
                <a:solidFill>
                  <a:srgbClr val="575F6D"/>
                </a:solidFill>
              </a:rPr>
              <a:t>7/21/2016</a:t>
            </a:fld>
            <a:endParaRPr lang="en-US">
              <a:solidFill>
                <a:srgbClr val="575F6D"/>
              </a:solidFill>
            </a:endParaRPr>
          </a:p>
        </p:txBody>
      </p:sp>
      <p:sp>
        <p:nvSpPr>
          <p:cNvPr id="17" name="Footer Placeholder 16"/>
          <p:cNvSpPr>
            <a:spLocks noGrp="1"/>
          </p:cNvSpPr>
          <p:nvPr>
            <p:ph type="ftr" sz="quarter" idx="11"/>
          </p:nvPr>
        </p:nvSpPr>
        <p:spPr bwMode="auto">
          <a:xfrm rot="5400000">
            <a:off x="7077269" y="4181669"/>
            <a:ext cx="3657600" cy="384048"/>
          </a:xfrm>
        </p:spPr>
        <p:txBody>
          <a:bodyPr/>
          <a:lstStyle/>
          <a:p>
            <a:r>
              <a:rPr lang="fa-IR" smtClean="0">
                <a:solidFill>
                  <a:srgbClr val="575F6D"/>
                </a:solidFill>
              </a:rPr>
              <a:t>مربی گری از طریق ارایه بازخور موثر- کنفرانس آسیب شناسی مدیریت منابع انسانی- دکتر غلام زاده</a:t>
            </a:r>
            <a:endParaRPr lang="en-US">
              <a:solidFill>
                <a:srgbClr val="575F6D"/>
              </a:solidFill>
            </a:endParaRPr>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9" name="Slide Number Placeholder 28"/>
          <p:cNvSpPr>
            <a:spLocks noGrp="1"/>
          </p:cNvSpPr>
          <p:nvPr>
            <p:ph type="sldNum" sz="quarter" idx="12"/>
          </p:nvPr>
        </p:nvSpPr>
        <p:spPr bwMode="auto">
          <a:xfrm>
            <a:off x="1325544" y="4928702"/>
            <a:ext cx="609600" cy="517524"/>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571029525"/>
      </p:ext>
    </p:extLst>
  </p:cSld>
  <p:clrMapOvr>
    <a:overrideClrMapping bg1="lt1" tx1="dk1" bg2="lt2" tx2="dk2" accent1="accent1" accent2="accent2" accent3="accent3" accent4="accent4" accent5="accent5" accent6="accent6" hlink="hlink" folHlink="folHlink"/>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9635DBB1-83F5-4465-9E96-1279F58F7532}" type="datetime1">
              <a:rPr lang="en-US" smtClean="0">
                <a:solidFill>
                  <a:srgbClr val="575F6D"/>
                </a:solidFill>
              </a:rPr>
              <a:t>7/21/2016</a:t>
            </a:fld>
            <a:endParaRPr lang="en-US">
              <a:solidFill>
                <a:srgbClr val="575F6D"/>
              </a:solidFill>
            </a:endParaRPr>
          </a:p>
        </p:txBody>
      </p:sp>
      <p:sp>
        <p:nvSpPr>
          <p:cNvPr id="9" name="Slide Number Placeholder 8"/>
          <p:cNvSpPr>
            <a:spLocks noGrp="1"/>
          </p:cNvSpPr>
          <p:nvPr>
            <p:ph type="sldNum" sz="quarter" idx="15"/>
          </p:nvPr>
        </p:nvSpPr>
        <p:spPr/>
        <p:txBody>
          <a:bodyPr rtlCol="0"/>
          <a:lstStyle/>
          <a:p>
            <a:fld id="{B6F15528-21DE-4FAA-801E-634DDDAF4B2B}" type="slidenum">
              <a:rPr lang="en-US" smtClean="0"/>
              <a:pPr/>
              <a:t>‹#›</a:t>
            </a:fld>
            <a:endParaRPr lang="en-US"/>
          </a:p>
        </p:txBody>
      </p:sp>
      <p:sp>
        <p:nvSpPr>
          <p:cNvPr id="10" name="Footer Placeholder 9"/>
          <p:cNvSpPr>
            <a:spLocks noGrp="1"/>
          </p:cNvSpPr>
          <p:nvPr>
            <p:ph type="ftr" sz="quarter" idx="16"/>
          </p:nvPr>
        </p:nvSpPr>
        <p:spPr/>
        <p:txBody>
          <a:bodyPr rtlCol="0"/>
          <a:lstStyle/>
          <a:p>
            <a:r>
              <a:rPr lang="fa-IR" smtClean="0">
                <a:solidFill>
                  <a:srgbClr val="575F6D"/>
                </a:solidFill>
              </a:rPr>
              <a:t>مربی گری از طریق ارایه بازخور موثر- کنفرانس آسیب شناسی مدیریت منابع انسانی- دکتر غلام زاده</a:t>
            </a:r>
            <a:endParaRPr lang="en-US">
              <a:solidFill>
                <a:srgbClr val="575F6D"/>
              </a:solidFill>
            </a:endParaRPr>
          </a:p>
        </p:txBody>
      </p:sp>
    </p:spTree>
    <p:extLst>
      <p:ext uri="{BB962C8B-B14F-4D97-AF65-F5344CB8AC3E}">
        <p14:creationId xmlns:p14="http://schemas.microsoft.com/office/powerpoint/2010/main" val="147323141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1BDD16A6-E13A-4556-8005-D44FC56CE292}" type="datetime1">
              <a:rPr lang="en-US" smtClean="0">
                <a:solidFill>
                  <a:srgbClr val="FFF39D"/>
                </a:solidFill>
              </a:rPr>
              <a:t>7/21/2016</a:t>
            </a:fld>
            <a:endParaRPr lang="en-US">
              <a:solidFill>
                <a:srgbClr val="FFF39D"/>
              </a:solidFill>
            </a:endParaRPr>
          </a:p>
        </p:txBody>
      </p:sp>
      <p:sp>
        <p:nvSpPr>
          <p:cNvPr id="5" name="Footer Placeholder 4"/>
          <p:cNvSpPr>
            <a:spLocks noGrp="1"/>
          </p:cNvSpPr>
          <p:nvPr>
            <p:ph type="ftr" sz="quarter" idx="11"/>
          </p:nvPr>
        </p:nvSpPr>
        <p:spPr bwMode="auto">
          <a:xfrm rot="5400000">
            <a:off x="7077456" y="4178808"/>
            <a:ext cx="3657600" cy="384048"/>
          </a:xfrm>
        </p:spPr>
        <p:txBody>
          <a:bodyPr/>
          <a:lstStyle/>
          <a:p>
            <a:r>
              <a:rPr lang="fa-IR" smtClean="0">
                <a:solidFill>
                  <a:srgbClr val="FFF39D"/>
                </a:solidFill>
              </a:rPr>
              <a:t>مربی گری از طریق ارایه بازخور موثر- کنفرانس آسیب شناسی مدیریت منابع انسانی- دکتر غلام زاده</a:t>
            </a:r>
            <a:endParaRPr lang="en-US">
              <a:solidFill>
                <a:srgbClr val="FFF39D"/>
              </a:solidFill>
            </a:endParaRPr>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white"/>
              </a:solidFill>
            </a:endParaRPr>
          </a:p>
        </p:txBody>
      </p:sp>
      <p:sp>
        <p:nvSpPr>
          <p:cNvPr id="6" name="Slide Number Placeholder 5"/>
          <p:cNvSpPr>
            <a:spLocks noGrp="1"/>
          </p:cNvSpPr>
          <p:nvPr>
            <p:ph type="sldNum" sz="quarter" idx="12"/>
          </p:nvPr>
        </p:nvSpPr>
        <p:spPr bwMode="auto">
          <a:xfrm>
            <a:off x="1340616" y="4928702"/>
            <a:ext cx="609600" cy="517524"/>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553128284"/>
      </p:ext>
    </p:extLst>
  </p:cSld>
  <p:clrMapOvr>
    <a:overrideClrMapping bg1="dk1" tx1="lt1" bg2="dk2" tx2="lt2" accent1="accent1" accent2="accent2" accent3="accent3" accent4="accent4" accent5="accent5" accent6="accent6" hlink="hlink" folHlink="folHlink"/>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491506F-8525-4E7E-B763-B74F4DAD2C83}" type="datetime1">
              <a:rPr lang="en-US" smtClean="0">
                <a:solidFill>
                  <a:srgbClr val="575F6D"/>
                </a:solidFill>
              </a:rPr>
              <a:t>7/21/2016</a:t>
            </a:fld>
            <a:endParaRPr lang="en-US">
              <a:solidFill>
                <a:srgbClr val="575F6D"/>
              </a:solidFill>
            </a:endParaRPr>
          </a:p>
        </p:txBody>
      </p:sp>
      <p:sp>
        <p:nvSpPr>
          <p:cNvPr id="6" name="Footer Placeholder 5"/>
          <p:cNvSpPr>
            <a:spLocks noGrp="1"/>
          </p:cNvSpPr>
          <p:nvPr>
            <p:ph type="ftr" sz="quarter" idx="11"/>
          </p:nvPr>
        </p:nvSpPr>
        <p:spPr/>
        <p:txBody>
          <a:bodyPr/>
          <a:lstStyle/>
          <a:p>
            <a:r>
              <a:rPr lang="fa-IR" smtClean="0">
                <a:solidFill>
                  <a:srgbClr val="575F6D"/>
                </a:solidFill>
              </a:rPr>
              <a:t>مربی گری از طریق ارایه بازخور موثر- کنفرانس آسیب شناسی مدیریت منابع انسانی- دکتر غلام زاده</a:t>
            </a:r>
            <a:endParaRPr lang="en-US">
              <a:solidFill>
                <a:srgbClr val="575F6D"/>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51342497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923944F4-6012-44F7-9E13-FAB15AC24BD0}" type="datetime1">
              <a:rPr lang="en-US" smtClean="0">
                <a:solidFill>
                  <a:srgbClr val="575F6D"/>
                </a:solidFill>
              </a:rPr>
              <a:t>7/21/2016</a:t>
            </a:fld>
            <a:endParaRPr lang="en-US">
              <a:solidFill>
                <a:srgbClr val="575F6D"/>
              </a:solidFill>
            </a:endParaRPr>
          </a:p>
        </p:txBody>
      </p:sp>
      <p:sp>
        <p:nvSpPr>
          <p:cNvPr id="8" name="Footer Placeholder 7"/>
          <p:cNvSpPr>
            <a:spLocks noGrp="1"/>
          </p:cNvSpPr>
          <p:nvPr>
            <p:ph type="ftr" sz="quarter" idx="11"/>
          </p:nvPr>
        </p:nvSpPr>
        <p:spPr/>
        <p:txBody>
          <a:bodyPr/>
          <a:lstStyle/>
          <a:p>
            <a:r>
              <a:rPr lang="fa-IR" smtClean="0">
                <a:solidFill>
                  <a:srgbClr val="575F6D"/>
                </a:solidFill>
              </a:rPr>
              <a:t>مربی گری از طریق ارایه بازخور موثر- کنفرانس آسیب شناسی مدیریت منابع انسانی- دکتر غلام زاده</a:t>
            </a:r>
            <a:endParaRPr lang="en-US">
              <a:solidFill>
                <a:srgbClr val="575F6D"/>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189507678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8D16F090-4ADB-46FC-B3B1-D55139712EA2}" type="datetime1">
              <a:rPr lang="en-US" smtClean="0">
                <a:solidFill>
                  <a:srgbClr val="575F6D"/>
                </a:solidFill>
              </a:rPr>
              <a:t>7/21/2016</a:t>
            </a:fld>
            <a:endParaRPr lang="en-US">
              <a:solidFill>
                <a:srgbClr val="575F6D"/>
              </a:solidFill>
            </a:endParaRPr>
          </a:p>
        </p:txBody>
      </p:sp>
      <p:sp>
        <p:nvSpPr>
          <p:cNvPr id="7" name="Slide Number Placeholder 6"/>
          <p:cNvSpPr>
            <a:spLocks noGrp="1"/>
          </p:cNvSpPr>
          <p:nvPr>
            <p:ph type="sldNum" sz="quarter" idx="11"/>
          </p:nvPr>
        </p:nvSpPr>
        <p:spPr/>
        <p:txBody>
          <a:bodyPr rtlCol="0"/>
          <a:lstStyle/>
          <a:p>
            <a:fld id="{B6F15528-21DE-4FAA-801E-634DDDAF4B2B}" type="slidenum">
              <a:rPr lang="en-US" smtClean="0"/>
              <a:pPr/>
              <a:t>‹#›</a:t>
            </a:fld>
            <a:endParaRPr lang="en-US"/>
          </a:p>
        </p:txBody>
      </p:sp>
      <p:sp>
        <p:nvSpPr>
          <p:cNvPr id="8" name="Footer Placeholder 7"/>
          <p:cNvSpPr>
            <a:spLocks noGrp="1"/>
          </p:cNvSpPr>
          <p:nvPr>
            <p:ph type="ftr" sz="quarter" idx="12"/>
          </p:nvPr>
        </p:nvSpPr>
        <p:spPr/>
        <p:txBody>
          <a:bodyPr rtlCol="0"/>
          <a:lstStyle/>
          <a:p>
            <a:r>
              <a:rPr lang="fa-IR" smtClean="0">
                <a:solidFill>
                  <a:srgbClr val="575F6D"/>
                </a:solidFill>
              </a:rPr>
              <a:t>مربی گری از طریق ارایه بازخور موثر- کنفرانس آسیب شناسی مدیریت منابع انسانی- دکتر غلام زاده</a:t>
            </a:r>
            <a:endParaRPr lang="en-US">
              <a:solidFill>
                <a:srgbClr val="575F6D"/>
              </a:solidFill>
            </a:endParaRPr>
          </a:p>
        </p:txBody>
      </p:sp>
    </p:spTree>
    <p:extLst>
      <p:ext uri="{BB962C8B-B14F-4D97-AF65-F5344CB8AC3E}">
        <p14:creationId xmlns:p14="http://schemas.microsoft.com/office/powerpoint/2010/main" val="10272214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A0ED67E3-CBC1-4F16-BC52-323D6A2A7A3F}" type="datetime1">
              <a:rPr lang="en-US" smtClean="0"/>
              <a:t>7/21/2016</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r>
              <a:rPr lang="fa-IR" smtClean="0"/>
              <a:t>مربی گری از طریق ارایه بازخور موثر- کنفرانس آسیب شناسی مدیریت منابع انسانی- دکتر غلام زاده</a:t>
            </a:r>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C772AC-7439-4A6F-9E5C-CC860168922C}" type="datetime1">
              <a:rPr lang="en-US" smtClean="0">
                <a:solidFill>
                  <a:srgbClr val="575F6D"/>
                </a:solidFill>
              </a:rPr>
              <a:t>7/21/2016</a:t>
            </a:fld>
            <a:endParaRPr lang="en-US">
              <a:solidFill>
                <a:srgbClr val="575F6D"/>
              </a:solidFill>
            </a:endParaRPr>
          </a:p>
        </p:txBody>
      </p:sp>
      <p:sp>
        <p:nvSpPr>
          <p:cNvPr id="3" name="Footer Placeholder 2"/>
          <p:cNvSpPr>
            <a:spLocks noGrp="1"/>
          </p:cNvSpPr>
          <p:nvPr>
            <p:ph type="ftr" sz="quarter" idx="11"/>
          </p:nvPr>
        </p:nvSpPr>
        <p:spPr/>
        <p:txBody>
          <a:bodyPr/>
          <a:lstStyle/>
          <a:p>
            <a:r>
              <a:rPr lang="fa-IR" smtClean="0">
                <a:solidFill>
                  <a:srgbClr val="575F6D"/>
                </a:solidFill>
              </a:rPr>
              <a:t>مربی گری از طریق ارایه بازخور موثر- کنفرانس آسیب شناسی مدیریت منابع انسانی- دکتر غلام زاده</a:t>
            </a:r>
            <a:endParaRPr lang="en-US">
              <a:solidFill>
                <a:srgbClr val="575F6D"/>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82059818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C6AFAB67-7466-46A4-BE0D-0C0D89CED53B}" type="datetime1">
              <a:rPr lang="en-US" smtClean="0">
                <a:solidFill>
                  <a:srgbClr val="575F6D"/>
                </a:solidFill>
              </a:rPr>
              <a:t>7/21/2016</a:t>
            </a:fld>
            <a:endParaRPr lang="en-US">
              <a:solidFill>
                <a:srgbClr val="575F6D"/>
              </a:solidFill>
            </a:endParaRPr>
          </a:p>
        </p:txBody>
      </p:sp>
      <p:sp>
        <p:nvSpPr>
          <p:cNvPr id="22" name="Slide Number Placeholder 21"/>
          <p:cNvSpPr>
            <a:spLocks noGrp="1"/>
          </p:cNvSpPr>
          <p:nvPr>
            <p:ph type="sldNum" sz="quarter" idx="15"/>
          </p:nvPr>
        </p:nvSpPr>
        <p:spPr/>
        <p:txBody>
          <a:bodyPr rtlCol="0"/>
          <a:lstStyle/>
          <a:p>
            <a:fld id="{B6F15528-21DE-4FAA-801E-634DDDAF4B2B}" type="slidenum">
              <a:rPr lang="en-US" smtClean="0"/>
              <a:pPr/>
              <a:t>‹#›</a:t>
            </a:fld>
            <a:endParaRPr lang="en-US"/>
          </a:p>
        </p:txBody>
      </p:sp>
      <p:sp>
        <p:nvSpPr>
          <p:cNvPr id="23" name="Footer Placeholder 22"/>
          <p:cNvSpPr>
            <a:spLocks noGrp="1"/>
          </p:cNvSpPr>
          <p:nvPr>
            <p:ph type="ftr" sz="quarter" idx="16"/>
          </p:nvPr>
        </p:nvSpPr>
        <p:spPr/>
        <p:txBody>
          <a:bodyPr rtlCol="0"/>
          <a:lstStyle/>
          <a:p>
            <a:r>
              <a:rPr lang="fa-IR" smtClean="0">
                <a:solidFill>
                  <a:srgbClr val="575F6D"/>
                </a:solidFill>
              </a:rPr>
              <a:t>مربی گری از طریق ارایه بازخور موثر- کنفرانس آسیب شناسی مدیریت منابع انسانی- دکتر غلام زاده</a:t>
            </a:r>
            <a:endParaRPr lang="en-US">
              <a:solidFill>
                <a:srgbClr val="575F6D"/>
              </a:solidFill>
            </a:endParaRPr>
          </a:p>
        </p:txBody>
      </p:sp>
    </p:spTree>
    <p:extLst>
      <p:ext uri="{BB962C8B-B14F-4D97-AF65-F5344CB8AC3E}">
        <p14:creationId xmlns:p14="http://schemas.microsoft.com/office/powerpoint/2010/main" val="1813794760"/>
      </p:ext>
    </p:extLst>
  </p:cSld>
  <p:clrMapOvr>
    <a:overrideClrMapping bg1="lt1" tx1="dk1" bg2="lt2" tx2="dk2" accent1="accent1" accent2="accent2" accent3="accent3" accent4="accent4" accent5="accent5" accent6="accent6" hlink="hlink" folHlink="folHlink"/>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17" name="Date Placeholder 16"/>
          <p:cNvSpPr>
            <a:spLocks noGrp="1"/>
          </p:cNvSpPr>
          <p:nvPr>
            <p:ph type="dt" sz="half" idx="10"/>
          </p:nvPr>
        </p:nvSpPr>
        <p:spPr/>
        <p:txBody>
          <a:bodyPr rtlCol="0"/>
          <a:lstStyle/>
          <a:p>
            <a:fld id="{24994256-1227-4CA9-BB71-858F5FEEE381}" type="datetime1">
              <a:rPr lang="en-US" smtClean="0">
                <a:solidFill>
                  <a:srgbClr val="575F6D"/>
                </a:solidFill>
              </a:rPr>
              <a:t>7/21/2016</a:t>
            </a:fld>
            <a:endParaRPr lang="en-US">
              <a:solidFill>
                <a:srgbClr val="575F6D"/>
              </a:solidFill>
            </a:endParaRPr>
          </a:p>
        </p:txBody>
      </p:sp>
      <p:sp>
        <p:nvSpPr>
          <p:cNvPr id="18" name="Slide Number Placeholder 17"/>
          <p:cNvSpPr>
            <a:spLocks noGrp="1"/>
          </p:cNvSpPr>
          <p:nvPr>
            <p:ph type="sldNum" sz="quarter" idx="11"/>
          </p:nvPr>
        </p:nvSpPr>
        <p:spPr/>
        <p:txBody>
          <a:bodyPr rtlCol="0"/>
          <a:lstStyle/>
          <a:p>
            <a:fld id="{B6F15528-21DE-4FAA-801E-634DDDAF4B2B}" type="slidenum">
              <a:rPr lang="en-US" smtClean="0"/>
              <a:pPr/>
              <a:t>‹#›</a:t>
            </a:fld>
            <a:endParaRPr lang="en-US"/>
          </a:p>
        </p:txBody>
      </p:sp>
      <p:sp>
        <p:nvSpPr>
          <p:cNvPr id="21" name="Footer Placeholder 20"/>
          <p:cNvSpPr>
            <a:spLocks noGrp="1"/>
          </p:cNvSpPr>
          <p:nvPr>
            <p:ph type="ftr" sz="quarter" idx="12"/>
          </p:nvPr>
        </p:nvSpPr>
        <p:spPr/>
        <p:txBody>
          <a:bodyPr rtlCol="0"/>
          <a:lstStyle/>
          <a:p>
            <a:r>
              <a:rPr lang="fa-IR" smtClean="0">
                <a:solidFill>
                  <a:srgbClr val="575F6D"/>
                </a:solidFill>
              </a:rPr>
              <a:t>مربی گری از طریق ارایه بازخور موثر- کنفرانس آسیب شناسی مدیریت منابع انسانی- دکتر غلام زاده</a:t>
            </a:r>
            <a:endParaRPr lang="en-US">
              <a:solidFill>
                <a:srgbClr val="575F6D"/>
              </a:solidFill>
            </a:endParaRPr>
          </a:p>
        </p:txBody>
      </p:sp>
    </p:spTree>
    <p:extLst>
      <p:ext uri="{BB962C8B-B14F-4D97-AF65-F5344CB8AC3E}">
        <p14:creationId xmlns:p14="http://schemas.microsoft.com/office/powerpoint/2010/main" val="177660564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438A3CE-F8C6-4AA7-82B4-F00342F5A4E9}" type="datetime1">
              <a:rPr lang="en-US" smtClean="0">
                <a:solidFill>
                  <a:srgbClr val="575F6D"/>
                </a:solidFill>
              </a:rPr>
              <a:t>7/21/2016</a:t>
            </a:fld>
            <a:endParaRPr lang="en-US">
              <a:solidFill>
                <a:srgbClr val="575F6D"/>
              </a:solidFill>
            </a:endParaRPr>
          </a:p>
        </p:txBody>
      </p:sp>
      <p:sp>
        <p:nvSpPr>
          <p:cNvPr id="5" name="Footer Placeholder 4"/>
          <p:cNvSpPr>
            <a:spLocks noGrp="1"/>
          </p:cNvSpPr>
          <p:nvPr>
            <p:ph type="ftr" sz="quarter" idx="11"/>
          </p:nvPr>
        </p:nvSpPr>
        <p:spPr/>
        <p:txBody>
          <a:bodyPr/>
          <a:lstStyle/>
          <a:p>
            <a:r>
              <a:rPr lang="fa-IR" smtClean="0">
                <a:solidFill>
                  <a:srgbClr val="575F6D"/>
                </a:solidFill>
              </a:rPr>
              <a:t>مربی گری از طریق ارایه بازخور موثر- کنفرانس آسیب شناسی مدیریت منابع انسانی- دکتر غلام زاده</a:t>
            </a:r>
            <a:endParaRPr lang="en-US">
              <a:solidFill>
                <a:srgbClr val="575F6D"/>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77753811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31D819E-A4BE-422A-930D-F70D7F08EFFD}" type="datetime1">
              <a:rPr lang="en-US" smtClean="0">
                <a:solidFill>
                  <a:srgbClr val="575F6D"/>
                </a:solidFill>
              </a:rPr>
              <a:t>7/21/2016</a:t>
            </a:fld>
            <a:endParaRPr lang="en-US">
              <a:solidFill>
                <a:srgbClr val="575F6D"/>
              </a:solidFill>
            </a:endParaRPr>
          </a:p>
        </p:txBody>
      </p:sp>
      <p:sp>
        <p:nvSpPr>
          <p:cNvPr id="5" name="Footer Placeholder 4"/>
          <p:cNvSpPr>
            <a:spLocks noGrp="1"/>
          </p:cNvSpPr>
          <p:nvPr>
            <p:ph type="ftr" sz="quarter" idx="11"/>
          </p:nvPr>
        </p:nvSpPr>
        <p:spPr/>
        <p:txBody>
          <a:bodyPr/>
          <a:lstStyle/>
          <a:p>
            <a:r>
              <a:rPr lang="fa-IR" smtClean="0">
                <a:solidFill>
                  <a:srgbClr val="575F6D"/>
                </a:solidFill>
              </a:rPr>
              <a:t>مربی گری از طریق ارایه بازخور موثر- کنفرانس آسیب شناسی مدیریت منابع انسانی- دکتر غلام زاده</a:t>
            </a:r>
            <a:endParaRPr lang="en-US">
              <a:solidFill>
                <a:srgbClr val="575F6D"/>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401594576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endParaRPr lang="en-US">
              <a:solidFill>
                <a:prstClr val="white"/>
              </a:solidFill>
            </a:endParaRPr>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35EFB9D5-400A-4281-AD8C-DCD63694BFCF}" type="datetime1">
              <a:rPr lang="en-US" smtClean="0">
                <a:solidFill>
                  <a:srgbClr val="696464"/>
                </a:solidFill>
              </a:rPr>
              <a:t>7/21/2016</a:t>
            </a:fld>
            <a:endParaRPr lang="en-US">
              <a:solidFill>
                <a:srgbClr val="696464"/>
              </a:solidFill>
            </a:endParaRPr>
          </a:p>
        </p:txBody>
      </p:sp>
      <p:sp>
        <p:nvSpPr>
          <p:cNvPr id="17" name="Footer Placeholder 16"/>
          <p:cNvSpPr>
            <a:spLocks noGrp="1"/>
          </p:cNvSpPr>
          <p:nvPr>
            <p:ph type="ftr" sz="quarter" idx="11"/>
          </p:nvPr>
        </p:nvSpPr>
        <p:spPr/>
        <p:txBody>
          <a:bodyPr/>
          <a:lstStyle/>
          <a:p>
            <a:r>
              <a:rPr lang="fa-IR" smtClean="0">
                <a:solidFill>
                  <a:srgbClr val="696464"/>
                </a:solidFill>
              </a:rPr>
              <a:t>مربی گری از طریق ارایه بازخور موثر- کنفرانس آسیب شناسی مدیریت منابع انسانی- دکتر غلام زاده</a:t>
            </a:r>
            <a:endParaRPr lang="en-US">
              <a:solidFill>
                <a:srgbClr val="696464"/>
              </a:solidFill>
            </a:endParaRPr>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B6F15528-21DE-4FAA-801E-634DDDAF4B2B}"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extLst>
      <p:ext uri="{BB962C8B-B14F-4D97-AF65-F5344CB8AC3E}">
        <p14:creationId xmlns:p14="http://schemas.microsoft.com/office/powerpoint/2010/main" val="3025921424"/>
      </p:ext>
    </p:extLst>
  </p:cSld>
  <p:clrMapOvr>
    <a:overrideClrMapping bg1="lt1" tx1="dk1" bg2="lt2" tx2="dk2" accent1="accent1" accent2="accent2" accent3="accent3" accent4="accent4" accent5="accent5" accent6="accent6" hlink="hlink" folHlink="folHlink"/>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D149D523-C3A1-4808-85A2-F582692677F2}" type="datetime1">
              <a:rPr lang="en-US" smtClean="0">
                <a:solidFill>
                  <a:srgbClr val="696464"/>
                </a:solidFill>
              </a:rPr>
              <a:t>7/21/2016</a:t>
            </a:fld>
            <a:endParaRPr lang="en-US">
              <a:solidFill>
                <a:srgbClr val="696464"/>
              </a:solidFill>
            </a:endParaRPr>
          </a:p>
        </p:txBody>
      </p:sp>
      <p:sp>
        <p:nvSpPr>
          <p:cNvPr id="5" name="Footer Placeholder 4"/>
          <p:cNvSpPr>
            <a:spLocks noGrp="1"/>
          </p:cNvSpPr>
          <p:nvPr>
            <p:ph type="ftr" sz="quarter" idx="11"/>
          </p:nvPr>
        </p:nvSpPr>
        <p:spPr/>
        <p:txBody>
          <a:bodyPr/>
          <a:lstStyle/>
          <a:p>
            <a:r>
              <a:rPr lang="fa-IR" smtClean="0">
                <a:solidFill>
                  <a:srgbClr val="696464"/>
                </a:solidFill>
              </a:rPr>
              <a:t>مربی گری از طریق ارایه بازخور موثر- کنفرانس آسیب شناسی مدیریت منابع انسانی- دکتر غلام زاده</a:t>
            </a:r>
            <a:endParaRPr lang="en-US">
              <a:solidFill>
                <a:srgbClr val="696464"/>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78278122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C6D5065D-2267-435B-AF9E-517C7AC16F48}" type="datetime1">
              <a:rPr lang="en-US" smtClean="0">
                <a:solidFill>
                  <a:srgbClr val="696464"/>
                </a:solidFill>
              </a:rPr>
              <a:t>7/21/2016</a:t>
            </a:fld>
            <a:endParaRPr lang="en-US">
              <a:solidFill>
                <a:srgbClr val="696464"/>
              </a:solidFill>
            </a:endParaRPr>
          </a:p>
        </p:txBody>
      </p:sp>
      <p:sp>
        <p:nvSpPr>
          <p:cNvPr id="5" name="Footer Placeholder 4"/>
          <p:cNvSpPr>
            <a:spLocks noGrp="1"/>
          </p:cNvSpPr>
          <p:nvPr>
            <p:ph type="ftr" sz="quarter" idx="11"/>
          </p:nvPr>
        </p:nvSpPr>
        <p:spPr>
          <a:xfrm>
            <a:off x="800100" y="6172200"/>
            <a:ext cx="4000500" cy="457200"/>
          </a:xfrm>
        </p:spPr>
        <p:txBody>
          <a:bodyPr/>
          <a:lstStyle/>
          <a:p>
            <a:r>
              <a:rPr lang="fa-IR" smtClean="0">
                <a:solidFill>
                  <a:srgbClr val="696464"/>
                </a:solidFill>
              </a:rPr>
              <a:t>مربی گری از طریق ارایه بازخور موثر- کنفرانس آسیب شناسی مدیریت منابع انسانی- دکتر غلام زاده</a:t>
            </a:r>
            <a:endParaRPr lang="en-US">
              <a:solidFill>
                <a:srgbClr val="696464"/>
              </a:solidFill>
            </a:endParaRPr>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6" name="Slide Number Placeholder 5"/>
          <p:cNvSpPr>
            <a:spLocks noGrp="1"/>
          </p:cNvSpPr>
          <p:nvPr>
            <p:ph type="sldNum" sz="quarter" idx="12"/>
          </p:nvPr>
        </p:nvSpPr>
        <p:spPr>
          <a:xfrm>
            <a:off x="146304" y="6208776"/>
            <a:ext cx="457200" cy="457200"/>
          </a:xfrm>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790695614"/>
      </p:ext>
    </p:extLst>
  </p:cSld>
  <p:clrMapOvr>
    <a:overrideClrMapping bg1="lt1" tx1="dk1" bg2="lt2" tx2="dk2" accent1="accent1" accent2="accent2" accent3="accent3" accent4="accent4" accent5="accent5" accent6="accent6" hlink="hlink" folHlink="folHlink"/>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04DAE9F9-66A8-43B8-8E3C-CED81F9B983E}" type="datetime1">
              <a:rPr lang="en-US" smtClean="0">
                <a:solidFill>
                  <a:srgbClr val="696464"/>
                </a:solidFill>
              </a:rPr>
              <a:t>7/21/2016</a:t>
            </a:fld>
            <a:endParaRPr lang="en-US">
              <a:solidFill>
                <a:srgbClr val="696464"/>
              </a:solidFill>
            </a:endParaRPr>
          </a:p>
        </p:txBody>
      </p:sp>
      <p:sp>
        <p:nvSpPr>
          <p:cNvPr id="6" name="Footer Placeholder 5"/>
          <p:cNvSpPr>
            <a:spLocks noGrp="1"/>
          </p:cNvSpPr>
          <p:nvPr>
            <p:ph type="ftr" sz="quarter" idx="11"/>
          </p:nvPr>
        </p:nvSpPr>
        <p:spPr/>
        <p:txBody>
          <a:bodyPr/>
          <a:lstStyle/>
          <a:p>
            <a:r>
              <a:rPr lang="fa-IR" smtClean="0">
                <a:solidFill>
                  <a:srgbClr val="696464"/>
                </a:solidFill>
              </a:rPr>
              <a:t>مربی گری از طریق ارایه بازخور موثر- کنفرانس آسیب شناسی مدیریت منابع انسانی- دکتر غلام زاده</a:t>
            </a:r>
            <a:endParaRPr lang="en-US">
              <a:solidFill>
                <a:srgbClr val="696464"/>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206133438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F57D57BC-47CC-451F-8FED-3DB411EBD4B1}" type="datetime1">
              <a:rPr lang="en-US" smtClean="0">
                <a:solidFill>
                  <a:srgbClr val="696464"/>
                </a:solidFill>
              </a:rPr>
              <a:t>7/21/2016</a:t>
            </a:fld>
            <a:endParaRPr lang="en-US">
              <a:solidFill>
                <a:srgbClr val="696464"/>
              </a:solidFill>
            </a:endParaRPr>
          </a:p>
        </p:txBody>
      </p:sp>
      <p:sp>
        <p:nvSpPr>
          <p:cNvPr id="8" name="Footer Placeholder 7"/>
          <p:cNvSpPr>
            <a:spLocks noGrp="1"/>
          </p:cNvSpPr>
          <p:nvPr>
            <p:ph type="ftr" sz="quarter" idx="11"/>
          </p:nvPr>
        </p:nvSpPr>
        <p:spPr/>
        <p:txBody>
          <a:bodyPr/>
          <a:lstStyle/>
          <a:p>
            <a:r>
              <a:rPr lang="fa-IR" smtClean="0">
                <a:solidFill>
                  <a:srgbClr val="696464"/>
                </a:solidFill>
              </a:rPr>
              <a:t>مربی گری از طریق ارایه بازخور موثر- کنفرانس آسیب شناسی مدیریت منابع انسانی- دکتر غلام زاده</a:t>
            </a:r>
            <a:endParaRPr lang="en-US">
              <a:solidFill>
                <a:srgbClr val="696464"/>
              </a:solidFill>
            </a:endParaRPr>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42654120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A57E4204-FF2D-4C5C-938A-1BC6B1B9CC60}" type="datetime1">
              <a:rPr lang="en-US" smtClean="0"/>
              <a:t>7/21/2016</a:t>
            </a:fld>
            <a:endParaRPr lang="en-US"/>
          </a:p>
        </p:txBody>
      </p:sp>
      <p:sp>
        <p:nvSpPr>
          <p:cNvPr id="6" name="Footer Placeholder 5"/>
          <p:cNvSpPr>
            <a:spLocks noGrp="1"/>
          </p:cNvSpPr>
          <p:nvPr>
            <p:ph type="ftr" sz="quarter" idx="11"/>
          </p:nvPr>
        </p:nvSpPr>
        <p:spPr/>
        <p:txBody>
          <a:bodyPr/>
          <a:lstStyle/>
          <a:p>
            <a:r>
              <a:rPr lang="fa-IR" smtClean="0"/>
              <a:t>مربی گری از طریق ارایه بازخور موثر- کنفرانس آسیب شناسی مدیریت منابع انسانی- دکتر غلام زاده</a:t>
            </a:r>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B5484685-FA6C-4206-A995-E45F455BCCBD}" type="datetime1">
              <a:rPr lang="en-US" smtClean="0">
                <a:solidFill>
                  <a:srgbClr val="696464"/>
                </a:solidFill>
              </a:rPr>
              <a:t>7/21/2016</a:t>
            </a:fld>
            <a:endParaRPr lang="en-US">
              <a:solidFill>
                <a:srgbClr val="696464"/>
              </a:solidFill>
            </a:endParaRPr>
          </a:p>
        </p:txBody>
      </p:sp>
      <p:sp>
        <p:nvSpPr>
          <p:cNvPr id="4" name="Footer Placeholder 3"/>
          <p:cNvSpPr>
            <a:spLocks noGrp="1"/>
          </p:cNvSpPr>
          <p:nvPr>
            <p:ph type="ftr" sz="quarter" idx="11"/>
          </p:nvPr>
        </p:nvSpPr>
        <p:spPr/>
        <p:txBody>
          <a:bodyPr/>
          <a:lstStyle/>
          <a:p>
            <a:r>
              <a:rPr lang="fa-IR" smtClean="0">
                <a:solidFill>
                  <a:srgbClr val="696464"/>
                </a:solidFill>
              </a:rPr>
              <a:t>مربی گری از طریق ارایه بازخور موثر- کنفرانس آسیب شناسی مدیریت منابع انسانی- دکتر غلام زاده</a:t>
            </a:r>
            <a:endParaRPr lang="en-US">
              <a:solidFill>
                <a:srgbClr val="696464"/>
              </a:solidFill>
            </a:endParaRPr>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61056926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B0385C-F5FD-4371-8D77-18CF00667807}" type="datetime1">
              <a:rPr lang="en-US" smtClean="0">
                <a:solidFill>
                  <a:srgbClr val="696464"/>
                </a:solidFill>
              </a:rPr>
              <a:t>7/21/2016</a:t>
            </a:fld>
            <a:endParaRPr lang="en-US">
              <a:solidFill>
                <a:srgbClr val="696464"/>
              </a:solidFill>
            </a:endParaRPr>
          </a:p>
        </p:txBody>
      </p:sp>
      <p:sp>
        <p:nvSpPr>
          <p:cNvPr id="3" name="Footer Placeholder 2"/>
          <p:cNvSpPr>
            <a:spLocks noGrp="1"/>
          </p:cNvSpPr>
          <p:nvPr>
            <p:ph type="ftr" sz="quarter" idx="11"/>
          </p:nvPr>
        </p:nvSpPr>
        <p:spPr/>
        <p:txBody>
          <a:bodyPr/>
          <a:lstStyle/>
          <a:p>
            <a:r>
              <a:rPr lang="fa-IR" smtClean="0">
                <a:solidFill>
                  <a:srgbClr val="696464"/>
                </a:solidFill>
              </a:rPr>
              <a:t>مربی گری از طریق ارایه بازخور موثر- کنفرانس آسیب شناسی مدیریت منابع انسانی- دکتر غلام زاده</a:t>
            </a:r>
            <a:endParaRPr lang="en-US">
              <a:solidFill>
                <a:srgbClr val="696464"/>
              </a:solidFill>
            </a:endParaRPr>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978941612"/>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23ED48B-263F-49A6-BD3F-C6DD78F01BF2}" type="datetime1">
              <a:rPr lang="en-US" smtClean="0">
                <a:solidFill>
                  <a:srgbClr val="696464"/>
                </a:solidFill>
              </a:rPr>
              <a:t>7/21/2016</a:t>
            </a:fld>
            <a:endParaRPr lang="en-US">
              <a:solidFill>
                <a:srgbClr val="696464"/>
              </a:solidFill>
            </a:endParaRPr>
          </a:p>
        </p:txBody>
      </p:sp>
      <p:sp>
        <p:nvSpPr>
          <p:cNvPr id="6" name="Footer Placeholder 5"/>
          <p:cNvSpPr>
            <a:spLocks noGrp="1"/>
          </p:cNvSpPr>
          <p:nvPr>
            <p:ph type="ftr" sz="quarter" idx="11"/>
          </p:nvPr>
        </p:nvSpPr>
        <p:spPr/>
        <p:txBody>
          <a:bodyPr/>
          <a:lstStyle/>
          <a:p>
            <a:r>
              <a:rPr lang="fa-IR" smtClean="0">
                <a:solidFill>
                  <a:srgbClr val="696464"/>
                </a:solidFill>
              </a:rPr>
              <a:t>مربی گری از طریق ارایه بازخور موثر- کنفرانس آسیب شناسی مدیریت منابع انسانی- دکتر غلام زاده</a:t>
            </a:r>
            <a:endParaRPr lang="en-US">
              <a:solidFill>
                <a:srgbClr val="696464"/>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3335317634"/>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4C58A00-8030-4A50-BF3A-FAF01F34D495}" type="datetime1">
              <a:rPr lang="en-US" smtClean="0">
                <a:solidFill>
                  <a:srgbClr val="696464"/>
                </a:solidFill>
              </a:rPr>
              <a:t>7/21/2016</a:t>
            </a:fld>
            <a:endParaRPr lang="en-US">
              <a:solidFill>
                <a:srgbClr val="696464"/>
              </a:solidFill>
            </a:endParaRPr>
          </a:p>
        </p:txBody>
      </p:sp>
      <p:sp>
        <p:nvSpPr>
          <p:cNvPr id="6" name="Footer Placeholder 5"/>
          <p:cNvSpPr>
            <a:spLocks noGrp="1"/>
          </p:cNvSpPr>
          <p:nvPr>
            <p:ph type="ftr" sz="quarter" idx="11"/>
          </p:nvPr>
        </p:nvSpPr>
        <p:spPr>
          <a:xfrm>
            <a:off x="914400" y="6172200"/>
            <a:ext cx="3886200" cy="457200"/>
          </a:xfrm>
        </p:spPr>
        <p:txBody>
          <a:bodyPr/>
          <a:lstStyle/>
          <a:p>
            <a:r>
              <a:rPr lang="fa-IR" smtClean="0">
                <a:solidFill>
                  <a:srgbClr val="696464"/>
                </a:solidFill>
              </a:rPr>
              <a:t>مربی گری از طریق ارایه بازخور موثر- کنفرانس آسیب شناسی مدیریت منابع انسانی- دکتر غلام زاده</a:t>
            </a:r>
            <a:endParaRPr lang="en-US">
              <a:solidFill>
                <a:srgbClr val="696464"/>
              </a:solidFill>
            </a:endParaRPr>
          </a:p>
        </p:txBody>
      </p:sp>
      <p:sp>
        <p:nvSpPr>
          <p:cNvPr id="7" name="Slide Number Placeholder 6"/>
          <p:cNvSpPr>
            <a:spLocks noGrp="1"/>
          </p:cNvSpPr>
          <p:nvPr>
            <p:ph type="sldNum" sz="quarter" idx="12"/>
          </p:nvPr>
        </p:nvSpPr>
        <p:spPr>
          <a:xfrm>
            <a:off x="146304" y="6208776"/>
            <a:ext cx="457200" cy="457200"/>
          </a:xfrm>
        </p:spPr>
        <p:txBody>
          <a:bodyPr/>
          <a:lstStyle/>
          <a:p>
            <a:fld id="{B6F15528-21DE-4FAA-801E-634DDDAF4B2B}"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extLst>
      <p:ext uri="{BB962C8B-B14F-4D97-AF65-F5344CB8AC3E}">
        <p14:creationId xmlns:p14="http://schemas.microsoft.com/office/powerpoint/2010/main" val="106478972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FCDC326-D2A4-462B-BB41-1D17A1B272CC}" type="datetime1">
              <a:rPr lang="en-US" smtClean="0">
                <a:solidFill>
                  <a:srgbClr val="696464"/>
                </a:solidFill>
              </a:rPr>
              <a:t>7/21/2016</a:t>
            </a:fld>
            <a:endParaRPr lang="en-US">
              <a:solidFill>
                <a:srgbClr val="696464"/>
              </a:solidFill>
            </a:endParaRPr>
          </a:p>
        </p:txBody>
      </p:sp>
      <p:sp>
        <p:nvSpPr>
          <p:cNvPr id="5" name="Footer Placeholder 4"/>
          <p:cNvSpPr>
            <a:spLocks noGrp="1"/>
          </p:cNvSpPr>
          <p:nvPr>
            <p:ph type="ftr" sz="quarter" idx="11"/>
          </p:nvPr>
        </p:nvSpPr>
        <p:spPr/>
        <p:txBody>
          <a:bodyPr/>
          <a:lstStyle/>
          <a:p>
            <a:r>
              <a:rPr lang="fa-IR" smtClean="0">
                <a:solidFill>
                  <a:srgbClr val="696464"/>
                </a:solidFill>
              </a:rPr>
              <a:t>مربی گری از طریق ارایه بازخور موثر- کنفرانس آسیب شناسی مدیریت منابع انسانی- دکتر غلام زاده</a:t>
            </a:r>
            <a:endParaRPr lang="en-US">
              <a:solidFill>
                <a:srgbClr val="696464"/>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183422752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F0B388B-EBC6-4EF4-A5ED-4A9825C237A6}" type="datetime1">
              <a:rPr lang="en-US" smtClean="0">
                <a:solidFill>
                  <a:srgbClr val="696464"/>
                </a:solidFill>
              </a:rPr>
              <a:t>7/21/2016</a:t>
            </a:fld>
            <a:endParaRPr lang="en-US">
              <a:solidFill>
                <a:srgbClr val="696464"/>
              </a:solidFill>
            </a:endParaRPr>
          </a:p>
        </p:txBody>
      </p:sp>
      <p:sp>
        <p:nvSpPr>
          <p:cNvPr id="5" name="Footer Placeholder 4"/>
          <p:cNvSpPr>
            <a:spLocks noGrp="1"/>
          </p:cNvSpPr>
          <p:nvPr>
            <p:ph type="ftr" sz="quarter" idx="11"/>
          </p:nvPr>
        </p:nvSpPr>
        <p:spPr/>
        <p:txBody>
          <a:bodyPr/>
          <a:lstStyle/>
          <a:p>
            <a:r>
              <a:rPr lang="fa-IR" smtClean="0">
                <a:solidFill>
                  <a:srgbClr val="696464"/>
                </a:solidFill>
              </a:rPr>
              <a:t>مربی گری از طریق ارایه بازخور موثر- کنفرانس آسیب شناسی مدیریت منابع انسانی- دکتر غلام زاده</a:t>
            </a:r>
            <a:endParaRPr lang="en-US">
              <a:solidFill>
                <a:srgbClr val="696464"/>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359155021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itle" preserve="1">
  <p:cSld name="Title Slide">
    <p:bg bwMode="gray">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819400" y="3365500"/>
            <a:ext cx="6019800" cy="596900"/>
          </a:xfrm>
        </p:spPr>
        <p:txBody>
          <a:bodyPr/>
          <a:lstStyle>
            <a:lvl1pPr>
              <a:defRPr sz="3600"/>
            </a:lvl1pPr>
          </a:lstStyle>
          <a:p>
            <a:pPr lvl="0"/>
            <a:r>
              <a:rPr lang="en-US" noProof="0" smtClean="0"/>
              <a:t>Click to edit Master title style</a:t>
            </a:r>
          </a:p>
        </p:txBody>
      </p:sp>
      <p:sp>
        <p:nvSpPr>
          <p:cNvPr id="3075" name="Rectangle 3"/>
          <p:cNvSpPr>
            <a:spLocks noGrp="1" noChangeArrowheads="1"/>
          </p:cNvSpPr>
          <p:nvPr>
            <p:ph type="subTitle" idx="1"/>
          </p:nvPr>
        </p:nvSpPr>
        <p:spPr>
          <a:xfrm>
            <a:off x="2819400" y="2743200"/>
            <a:ext cx="5715000" cy="533400"/>
          </a:xfrm>
        </p:spPr>
        <p:txBody>
          <a:bodyPr/>
          <a:lstStyle>
            <a:lvl1pPr marL="0" indent="0">
              <a:buFont typeface="Wingdings" pitchFamily="2" charset="2"/>
              <a:buNone/>
              <a:defRPr sz="1800" b="0">
                <a:solidFill>
                  <a:schemeClr val="tx1"/>
                </a:solidFill>
              </a:defRPr>
            </a:lvl1pPr>
          </a:lstStyle>
          <a:p>
            <a:pPr lvl="0"/>
            <a:r>
              <a:rPr lang="en-US" noProof="0" smtClean="0"/>
              <a:t>Click to edit Master subtitle style</a:t>
            </a:r>
          </a:p>
        </p:txBody>
      </p:sp>
      <p:sp>
        <p:nvSpPr>
          <p:cNvPr id="3076" name="Rectangle 4"/>
          <p:cNvSpPr>
            <a:spLocks noGrp="1" noChangeArrowheads="1"/>
          </p:cNvSpPr>
          <p:nvPr>
            <p:ph type="dt" sz="half" idx="2"/>
          </p:nvPr>
        </p:nvSpPr>
        <p:spPr>
          <a:xfrm>
            <a:off x="457200" y="6477000"/>
            <a:ext cx="2133600" cy="244475"/>
          </a:xfrm>
        </p:spPr>
        <p:txBody>
          <a:bodyPr/>
          <a:lstStyle>
            <a:lvl1pPr>
              <a:defRPr sz="1200">
                <a:latin typeface="Arial" charset="0"/>
              </a:defRPr>
            </a:lvl1pPr>
          </a:lstStyle>
          <a:p>
            <a:pPr>
              <a:defRPr/>
            </a:pPr>
            <a:fld id="{B433060D-99A6-4297-95FE-B3161C90FB37}" type="datetime1">
              <a:rPr lang="fa-IR" smtClean="0">
                <a:solidFill>
                  <a:srgbClr val="FFFFFF"/>
                </a:solidFill>
              </a:rPr>
              <a:pPr>
                <a:defRPr/>
              </a:pPr>
              <a:t>1437/10/16</a:t>
            </a:fld>
            <a:endParaRPr lang="en-US">
              <a:solidFill>
                <a:srgbClr val="FFFFFF"/>
              </a:solidFill>
            </a:endParaRPr>
          </a:p>
        </p:txBody>
      </p:sp>
      <p:sp>
        <p:nvSpPr>
          <p:cNvPr id="3077" name="Rectangle 5"/>
          <p:cNvSpPr>
            <a:spLocks noGrp="1" noChangeArrowheads="1"/>
          </p:cNvSpPr>
          <p:nvPr>
            <p:ph type="ftr" sz="quarter" idx="3"/>
          </p:nvPr>
        </p:nvSpPr>
        <p:spPr>
          <a:xfrm>
            <a:off x="3124200" y="6477000"/>
            <a:ext cx="2895600" cy="244475"/>
          </a:xfrm>
        </p:spPr>
        <p:txBody>
          <a:bodyPr/>
          <a:lstStyle>
            <a:lvl1pPr algn="ctr">
              <a:defRPr sz="1200">
                <a:latin typeface="Arial" charset="0"/>
              </a:defRPr>
            </a:lvl1pPr>
          </a:lstStyle>
          <a:p>
            <a:pPr>
              <a:defRPr/>
            </a:pPr>
            <a:r>
              <a:rPr lang="fa-IR" smtClean="0">
                <a:solidFill>
                  <a:srgbClr val="FFFFFF"/>
                </a:solidFill>
              </a:rPr>
              <a:t>مدیریت عملکرد - دکتر داریوش غلامزاده</a:t>
            </a:r>
            <a:endParaRPr lang="en-US">
              <a:solidFill>
                <a:srgbClr val="FFFFFF"/>
              </a:solidFill>
            </a:endParaRPr>
          </a:p>
        </p:txBody>
      </p:sp>
      <p:sp>
        <p:nvSpPr>
          <p:cNvPr id="3078" name="Rectangle 6"/>
          <p:cNvSpPr>
            <a:spLocks noGrp="1" noChangeArrowheads="1"/>
          </p:cNvSpPr>
          <p:nvPr>
            <p:ph type="sldNum" sz="quarter" idx="4"/>
          </p:nvPr>
        </p:nvSpPr>
        <p:spPr>
          <a:xfrm>
            <a:off x="6553200" y="6477000"/>
            <a:ext cx="2133600" cy="244475"/>
          </a:xfrm>
        </p:spPr>
        <p:txBody>
          <a:bodyPr/>
          <a:lstStyle>
            <a:lvl1pPr>
              <a:defRPr sz="1200">
                <a:latin typeface="Arial" charset="0"/>
              </a:defRPr>
            </a:lvl1pPr>
          </a:lstStyle>
          <a:p>
            <a:pPr>
              <a:defRPr/>
            </a:pPr>
            <a:fld id="{BDCA0DCA-6982-4AB3-9FEC-9406F11B7693}" type="slidenum">
              <a:rPr lang="en-US" smtClean="0">
                <a:solidFill>
                  <a:srgbClr val="FFFFFF"/>
                </a:solidFill>
              </a:rPr>
              <a:pPr>
                <a:defRPr/>
              </a:pPr>
              <a:t>‹#›</a:t>
            </a:fld>
            <a:endParaRPr lang="en-US">
              <a:solidFill>
                <a:srgbClr val="FFFFFF"/>
              </a:solidFill>
            </a:endParaRPr>
          </a:p>
        </p:txBody>
      </p:sp>
      <p:sp>
        <p:nvSpPr>
          <p:cNvPr id="3086" name="Text Box 14"/>
          <p:cNvSpPr txBox="1">
            <a:spLocks noChangeArrowheads="1"/>
          </p:cNvSpPr>
          <p:nvPr/>
        </p:nvSpPr>
        <p:spPr bwMode="gray">
          <a:xfrm>
            <a:off x="7239000" y="0"/>
            <a:ext cx="15367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fontAlgn="base">
              <a:spcBef>
                <a:spcPct val="0"/>
              </a:spcBef>
              <a:spcAft>
                <a:spcPct val="0"/>
              </a:spcAft>
            </a:pPr>
            <a:r>
              <a:rPr lang="en-US" sz="2400" b="1" i="1">
                <a:solidFill>
                  <a:srgbClr val="CC0000"/>
                </a:solidFill>
                <a:cs typeface="Times New Roman" pitchFamily="18" charset="0"/>
              </a:rPr>
              <a:t>LOGO</a:t>
            </a:r>
          </a:p>
        </p:txBody>
      </p:sp>
    </p:spTree>
    <p:extLst>
      <p:ext uri="{BB962C8B-B14F-4D97-AF65-F5344CB8AC3E}">
        <p14:creationId xmlns:p14="http://schemas.microsoft.com/office/powerpoint/2010/main" val="261034549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E7002234-C1ED-49C0-A73E-24D4D591A53A}" type="datetime1">
              <a:rPr lang="fa-IR" smtClean="0">
                <a:solidFill>
                  <a:srgbClr val="FFFFFF"/>
                </a:solidFill>
              </a:rPr>
              <a:pPr>
                <a:defRPr/>
              </a:pPr>
              <a:t>1437/10/16</a:t>
            </a:fld>
            <a:endParaRPr lang="en-US">
              <a:solidFill>
                <a:srgbClr val="FFFFFF"/>
              </a:solidFill>
            </a:endParaRPr>
          </a:p>
        </p:txBody>
      </p:sp>
      <p:sp>
        <p:nvSpPr>
          <p:cNvPr id="5" name="Footer Placeholder 4"/>
          <p:cNvSpPr>
            <a:spLocks noGrp="1"/>
          </p:cNvSpPr>
          <p:nvPr>
            <p:ph type="ftr" sz="quarter" idx="11"/>
          </p:nvPr>
        </p:nvSpPr>
        <p:spPr/>
        <p:txBody>
          <a:bodyPr/>
          <a:lstStyle>
            <a:lvl1pPr>
              <a:defRPr/>
            </a:lvl1pPr>
          </a:lstStyle>
          <a:p>
            <a:pPr>
              <a:defRPr/>
            </a:pPr>
            <a:r>
              <a:rPr lang="fa-IR" smtClean="0">
                <a:solidFill>
                  <a:srgbClr val="FFFFFF"/>
                </a:solidFill>
              </a:rPr>
              <a:t>مدیریت عملکرد - دکتر داریوش غلامزاده</a:t>
            </a:r>
            <a:endParaRPr lang="en-US">
              <a:solidFill>
                <a:srgbClr val="FFFFFF"/>
              </a:solidFill>
            </a:endParaRPr>
          </a:p>
        </p:txBody>
      </p:sp>
      <p:sp>
        <p:nvSpPr>
          <p:cNvPr id="6" name="Slide Number Placeholder 5"/>
          <p:cNvSpPr>
            <a:spLocks noGrp="1"/>
          </p:cNvSpPr>
          <p:nvPr>
            <p:ph type="sldNum" sz="quarter" idx="12"/>
          </p:nvPr>
        </p:nvSpPr>
        <p:spPr/>
        <p:txBody>
          <a:bodyPr/>
          <a:lstStyle>
            <a:lvl1pPr>
              <a:defRPr/>
            </a:lvl1pPr>
          </a:lstStyle>
          <a:p>
            <a:pPr>
              <a:defRPr/>
            </a:pPr>
            <a:fld id="{B2562BC4-29AE-4AC6-9817-38B68A402AA3}" type="slidenum">
              <a:rPr lang="en-US" smtClean="0">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2887889023"/>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862A9858-68B8-4AE1-BBC0-728FF2C00209}" type="datetime1">
              <a:rPr lang="fa-IR" smtClean="0">
                <a:solidFill>
                  <a:srgbClr val="FFFFFF"/>
                </a:solidFill>
              </a:rPr>
              <a:pPr>
                <a:defRPr/>
              </a:pPr>
              <a:t>1437/10/16</a:t>
            </a:fld>
            <a:endParaRPr lang="en-US">
              <a:solidFill>
                <a:srgbClr val="FFFFFF"/>
              </a:solidFill>
            </a:endParaRPr>
          </a:p>
        </p:txBody>
      </p:sp>
      <p:sp>
        <p:nvSpPr>
          <p:cNvPr id="5" name="Footer Placeholder 4"/>
          <p:cNvSpPr>
            <a:spLocks noGrp="1"/>
          </p:cNvSpPr>
          <p:nvPr>
            <p:ph type="ftr" sz="quarter" idx="11"/>
          </p:nvPr>
        </p:nvSpPr>
        <p:spPr/>
        <p:txBody>
          <a:bodyPr/>
          <a:lstStyle>
            <a:lvl1pPr>
              <a:defRPr/>
            </a:lvl1pPr>
          </a:lstStyle>
          <a:p>
            <a:pPr>
              <a:defRPr/>
            </a:pPr>
            <a:r>
              <a:rPr lang="fa-IR" smtClean="0">
                <a:solidFill>
                  <a:srgbClr val="FFFFFF"/>
                </a:solidFill>
              </a:rPr>
              <a:t>مدیریت عملکرد - دکتر داریوش غلامزاده</a:t>
            </a:r>
            <a:endParaRPr lang="en-US">
              <a:solidFill>
                <a:srgbClr val="FFFFFF"/>
              </a:solidFill>
            </a:endParaRPr>
          </a:p>
        </p:txBody>
      </p:sp>
      <p:sp>
        <p:nvSpPr>
          <p:cNvPr id="6" name="Slide Number Placeholder 5"/>
          <p:cNvSpPr>
            <a:spLocks noGrp="1"/>
          </p:cNvSpPr>
          <p:nvPr>
            <p:ph type="sldNum" sz="quarter" idx="12"/>
          </p:nvPr>
        </p:nvSpPr>
        <p:spPr/>
        <p:txBody>
          <a:bodyPr/>
          <a:lstStyle>
            <a:lvl1pPr>
              <a:defRPr/>
            </a:lvl1pPr>
          </a:lstStyle>
          <a:p>
            <a:pPr>
              <a:defRPr/>
            </a:pPr>
            <a:fld id="{7A027F6A-5130-49B4-B9AF-2EF318E37C3F}" type="slidenum">
              <a:rPr lang="en-US" smtClean="0">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31710658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447800"/>
            <a:ext cx="40386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447800"/>
            <a:ext cx="40386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defRPr/>
            </a:pPr>
            <a:fld id="{35F3D24B-9E89-493F-BFCC-50812A705CAD}" type="datetime1">
              <a:rPr lang="fa-IR" smtClean="0">
                <a:solidFill>
                  <a:srgbClr val="FFFFFF"/>
                </a:solidFill>
              </a:rPr>
              <a:pPr>
                <a:defRPr/>
              </a:pPr>
              <a:t>1437/10/16</a:t>
            </a:fld>
            <a:endParaRPr lang="en-US">
              <a:solidFill>
                <a:srgbClr val="FFFFFF"/>
              </a:solidFill>
            </a:endParaRPr>
          </a:p>
        </p:txBody>
      </p:sp>
      <p:sp>
        <p:nvSpPr>
          <p:cNvPr id="6" name="Footer Placeholder 5"/>
          <p:cNvSpPr>
            <a:spLocks noGrp="1"/>
          </p:cNvSpPr>
          <p:nvPr>
            <p:ph type="ftr" sz="quarter" idx="11"/>
          </p:nvPr>
        </p:nvSpPr>
        <p:spPr/>
        <p:txBody>
          <a:bodyPr/>
          <a:lstStyle>
            <a:lvl1pPr>
              <a:defRPr/>
            </a:lvl1pPr>
          </a:lstStyle>
          <a:p>
            <a:pPr>
              <a:defRPr/>
            </a:pPr>
            <a:r>
              <a:rPr lang="fa-IR" smtClean="0">
                <a:solidFill>
                  <a:srgbClr val="FFFFFF"/>
                </a:solidFill>
              </a:rPr>
              <a:t>مدیریت عملکرد - دکتر داریوش غلامزاده</a:t>
            </a:r>
            <a:endParaRPr lang="en-US">
              <a:solidFill>
                <a:srgbClr val="FFFFFF"/>
              </a:solidFill>
            </a:endParaRPr>
          </a:p>
        </p:txBody>
      </p:sp>
      <p:sp>
        <p:nvSpPr>
          <p:cNvPr id="7" name="Slide Number Placeholder 6"/>
          <p:cNvSpPr>
            <a:spLocks noGrp="1"/>
          </p:cNvSpPr>
          <p:nvPr>
            <p:ph type="sldNum" sz="quarter" idx="12"/>
          </p:nvPr>
        </p:nvSpPr>
        <p:spPr/>
        <p:txBody>
          <a:bodyPr/>
          <a:lstStyle>
            <a:lvl1pPr>
              <a:defRPr/>
            </a:lvl1pPr>
          </a:lstStyle>
          <a:p>
            <a:pPr>
              <a:defRPr/>
            </a:pPr>
            <a:fld id="{FF58AD7D-7D24-42F6-952A-FE564736DB91}" type="slidenum">
              <a:rPr lang="en-US" smtClean="0">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8360411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79C7047A-CA2C-4674-A8B0-331408473CCB}" type="datetime1">
              <a:rPr lang="en-US" smtClean="0"/>
              <a:t>7/21/2016</a:t>
            </a:fld>
            <a:endParaRPr lang="en-US"/>
          </a:p>
        </p:txBody>
      </p:sp>
      <p:sp>
        <p:nvSpPr>
          <p:cNvPr id="8" name="Footer Placeholder 7"/>
          <p:cNvSpPr>
            <a:spLocks noGrp="1"/>
          </p:cNvSpPr>
          <p:nvPr>
            <p:ph type="ftr" sz="quarter" idx="11"/>
          </p:nvPr>
        </p:nvSpPr>
        <p:spPr/>
        <p:txBody>
          <a:bodyPr/>
          <a:lstStyle/>
          <a:p>
            <a:r>
              <a:rPr lang="fa-IR" smtClean="0"/>
              <a:t>مربی گری از طریق ارایه بازخور موثر- کنفرانس آسیب شناسی مدیریت منابع انسانی- دکتر غلام زاده</a:t>
            </a:r>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pPr>
              <a:defRPr/>
            </a:pPr>
            <a:fld id="{83FB603D-022B-4B76-B623-385FC25597BB}" type="datetime1">
              <a:rPr lang="fa-IR" smtClean="0">
                <a:solidFill>
                  <a:srgbClr val="FFFFFF"/>
                </a:solidFill>
              </a:rPr>
              <a:pPr>
                <a:defRPr/>
              </a:pPr>
              <a:t>1437/10/16</a:t>
            </a:fld>
            <a:endParaRPr lang="en-US">
              <a:solidFill>
                <a:srgbClr val="FFFFFF"/>
              </a:solidFill>
            </a:endParaRPr>
          </a:p>
        </p:txBody>
      </p:sp>
      <p:sp>
        <p:nvSpPr>
          <p:cNvPr id="8" name="Footer Placeholder 7"/>
          <p:cNvSpPr>
            <a:spLocks noGrp="1"/>
          </p:cNvSpPr>
          <p:nvPr>
            <p:ph type="ftr" sz="quarter" idx="11"/>
          </p:nvPr>
        </p:nvSpPr>
        <p:spPr/>
        <p:txBody>
          <a:bodyPr/>
          <a:lstStyle>
            <a:lvl1pPr>
              <a:defRPr/>
            </a:lvl1pPr>
          </a:lstStyle>
          <a:p>
            <a:pPr>
              <a:defRPr/>
            </a:pPr>
            <a:r>
              <a:rPr lang="fa-IR" smtClean="0">
                <a:solidFill>
                  <a:srgbClr val="FFFFFF"/>
                </a:solidFill>
              </a:rPr>
              <a:t>مدیریت عملکرد - دکتر داریوش غلامزاده</a:t>
            </a:r>
            <a:endParaRPr lang="en-US">
              <a:solidFill>
                <a:srgbClr val="FFFFFF"/>
              </a:solidFill>
            </a:endParaRPr>
          </a:p>
        </p:txBody>
      </p:sp>
      <p:sp>
        <p:nvSpPr>
          <p:cNvPr id="9" name="Slide Number Placeholder 8"/>
          <p:cNvSpPr>
            <a:spLocks noGrp="1"/>
          </p:cNvSpPr>
          <p:nvPr>
            <p:ph type="sldNum" sz="quarter" idx="12"/>
          </p:nvPr>
        </p:nvSpPr>
        <p:spPr/>
        <p:txBody>
          <a:bodyPr/>
          <a:lstStyle>
            <a:lvl1pPr>
              <a:defRPr/>
            </a:lvl1pPr>
          </a:lstStyle>
          <a:p>
            <a:pPr>
              <a:defRPr/>
            </a:pPr>
            <a:fld id="{03D26513-53EA-4648-A362-2C1B79F82FBC}" type="slidenum">
              <a:rPr lang="en-US" smtClean="0">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79784619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pPr>
              <a:defRPr/>
            </a:pPr>
            <a:fld id="{D1AFA755-900E-4C5A-AAA8-6B7E897F089B}" type="datetime1">
              <a:rPr lang="fa-IR" smtClean="0">
                <a:solidFill>
                  <a:srgbClr val="FFFFFF"/>
                </a:solidFill>
              </a:rPr>
              <a:pPr>
                <a:defRPr/>
              </a:pPr>
              <a:t>1437/10/16</a:t>
            </a:fld>
            <a:endParaRPr lang="en-US">
              <a:solidFill>
                <a:srgbClr val="FFFFFF"/>
              </a:solidFill>
            </a:endParaRPr>
          </a:p>
        </p:txBody>
      </p:sp>
      <p:sp>
        <p:nvSpPr>
          <p:cNvPr id="4" name="Footer Placeholder 3"/>
          <p:cNvSpPr>
            <a:spLocks noGrp="1"/>
          </p:cNvSpPr>
          <p:nvPr>
            <p:ph type="ftr" sz="quarter" idx="11"/>
          </p:nvPr>
        </p:nvSpPr>
        <p:spPr/>
        <p:txBody>
          <a:bodyPr/>
          <a:lstStyle>
            <a:lvl1pPr>
              <a:defRPr/>
            </a:lvl1pPr>
          </a:lstStyle>
          <a:p>
            <a:pPr>
              <a:defRPr/>
            </a:pPr>
            <a:r>
              <a:rPr lang="fa-IR" smtClean="0">
                <a:solidFill>
                  <a:srgbClr val="FFFFFF"/>
                </a:solidFill>
              </a:rPr>
              <a:t>مدیریت عملکرد - دکتر داریوش غلامزاده</a:t>
            </a:r>
            <a:endParaRPr lang="en-US">
              <a:solidFill>
                <a:srgbClr val="FFFFFF"/>
              </a:solidFill>
            </a:endParaRPr>
          </a:p>
        </p:txBody>
      </p:sp>
      <p:sp>
        <p:nvSpPr>
          <p:cNvPr id="5" name="Slide Number Placeholder 4"/>
          <p:cNvSpPr>
            <a:spLocks noGrp="1"/>
          </p:cNvSpPr>
          <p:nvPr>
            <p:ph type="sldNum" sz="quarter" idx="12"/>
          </p:nvPr>
        </p:nvSpPr>
        <p:spPr/>
        <p:txBody>
          <a:bodyPr/>
          <a:lstStyle>
            <a:lvl1pPr>
              <a:defRPr/>
            </a:lvl1pPr>
          </a:lstStyle>
          <a:p>
            <a:pPr>
              <a:defRPr/>
            </a:pPr>
            <a:fld id="{D2F27325-B514-42EC-95E3-854BD1E1F5B0}" type="slidenum">
              <a:rPr lang="en-US" smtClean="0">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089265896"/>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pPr>
              <a:defRPr/>
            </a:pPr>
            <a:fld id="{2F69855C-1EED-4F2F-AB24-35213CA7F206}" type="datetime1">
              <a:rPr lang="fa-IR" smtClean="0">
                <a:solidFill>
                  <a:srgbClr val="FFFFFF"/>
                </a:solidFill>
              </a:rPr>
              <a:pPr>
                <a:defRPr/>
              </a:pPr>
              <a:t>1437/10/16</a:t>
            </a:fld>
            <a:endParaRPr lang="en-US">
              <a:solidFill>
                <a:srgbClr val="FFFFFF"/>
              </a:solidFill>
            </a:endParaRPr>
          </a:p>
        </p:txBody>
      </p:sp>
      <p:sp>
        <p:nvSpPr>
          <p:cNvPr id="3" name="Footer Placeholder 2"/>
          <p:cNvSpPr>
            <a:spLocks noGrp="1"/>
          </p:cNvSpPr>
          <p:nvPr>
            <p:ph type="ftr" sz="quarter" idx="11"/>
          </p:nvPr>
        </p:nvSpPr>
        <p:spPr/>
        <p:txBody>
          <a:bodyPr/>
          <a:lstStyle>
            <a:lvl1pPr>
              <a:defRPr/>
            </a:lvl1pPr>
          </a:lstStyle>
          <a:p>
            <a:pPr>
              <a:defRPr/>
            </a:pPr>
            <a:r>
              <a:rPr lang="fa-IR" smtClean="0">
                <a:solidFill>
                  <a:srgbClr val="FFFFFF"/>
                </a:solidFill>
              </a:rPr>
              <a:t>مدیریت عملکرد - دکتر داریوش غلامزاده</a:t>
            </a:r>
            <a:endParaRPr lang="en-US">
              <a:solidFill>
                <a:srgbClr val="FFFFFF"/>
              </a:solidFill>
            </a:endParaRPr>
          </a:p>
        </p:txBody>
      </p:sp>
      <p:sp>
        <p:nvSpPr>
          <p:cNvPr id="4" name="Slide Number Placeholder 3"/>
          <p:cNvSpPr>
            <a:spLocks noGrp="1"/>
          </p:cNvSpPr>
          <p:nvPr>
            <p:ph type="sldNum" sz="quarter" idx="12"/>
          </p:nvPr>
        </p:nvSpPr>
        <p:spPr/>
        <p:txBody>
          <a:bodyPr/>
          <a:lstStyle>
            <a:lvl1pPr>
              <a:defRPr/>
            </a:lvl1pPr>
          </a:lstStyle>
          <a:p>
            <a:pPr>
              <a:defRPr/>
            </a:pPr>
            <a:fld id="{8681D0C8-A8D9-4A3A-8AB2-6065005B376F}" type="slidenum">
              <a:rPr lang="en-US" smtClean="0">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047237435"/>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fld id="{C7A6C988-0BBB-401C-9C78-F4C97747A437}" type="datetime1">
              <a:rPr lang="fa-IR" smtClean="0">
                <a:solidFill>
                  <a:srgbClr val="FFFFFF"/>
                </a:solidFill>
              </a:rPr>
              <a:pPr>
                <a:defRPr/>
              </a:pPr>
              <a:t>1437/10/16</a:t>
            </a:fld>
            <a:endParaRPr lang="en-US">
              <a:solidFill>
                <a:srgbClr val="FFFFFF"/>
              </a:solidFill>
            </a:endParaRPr>
          </a:p>
        </p:txBody>
      </p:sp>
      <p:sp>
        <p:nvSpPr>
          <p:cNvPr id="6" name="Footer Placeholder 5"/>
          <p:cNvSpPr>
            <a:spLocks noGrp="1"/>
          </p:cNvSpPr>
          <p:nvPr>
            <p:ph type="ftr" sz="quarter" idx="11"/>
          </p:nvPr>
        </p:nvSpPr>
        <p:spPr/>
        <p:txBody>
          <a:bodyPr/>
          <a:lstStyle>
            <a:lvl1pPr>
              <a:defRPr/>
            </a:lvl1pPr>
          </a:lstStyle>
          <a:p>
            <a:pPr>
              <a:defRPr/>
            </a:pPr>
            <a:r>
              <a:rPr lang="fa-IR" smtClean="0">
                <a:solidFill>
                  <a:srgbClr val="FFFFFF"/>
                </a:solidFill>
              </a:rPr>
              <a:t>مدیریت عملکرد - دکتر داریوش غلامزاده</a:t>
            </a:r>
            <a:endParaRPr lang="en-US">
              <a:solidFill>
                <a:srgbClr val="FFFFFF"/>
              </a:solidFill>
            </a:endParaRPr>
          </a:p>
        </p:txBody>
      </p:sp>
      <p:sp>
        <p:nvSpPr>
          <p:cNvPr id="7" name="Slide Number Placeholder 6"/>
          <p:cNvSpPr>
            <a:spLocks noGrp="1"/>
          </p:cNvSpPr>
          <p:nvPr>
            <p:ph type="sldNum" sz="quarter" idx="12"/>
          </p:nvPr>
        </p:nvSpPr>
        <p:spPr/>
        <p:txBody>
          <a:bodyPr/>
          <a:lstStyle>
            <a:lvl1pPr>
              <a:defRPr/>
            </a:lvl1pPr>
          </a:lstStyle>
          <a:p>
            <a:pPr>
              <a:defRPr/>
            </a:pPr>
            <a:fld id="{DFC685CA-718B-40C0-A6F9-9030E13ACEB3}" type="slidenum">
              <a:rPr lang="en-US" smtClean="0">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2628585044"/>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defRPr/>
            </a:pPr>
            <a:fld id="{3BBB7B21-01D0-4AEF-BB28-0197D8567126}" type="datetime1">
              <a:rPr lang="fa-IR" smtClean="0">
                <a:solidFill>
                  <a:srgbClr val="FFFFFF"/>
                </a:solidFill>
              </a:rPr>
              <a:pPr>
                <a:defRPr/>
              </a:pPr>
              <a:t>1437/10/16</a:t>
            </a:fld>
            <a:endParaRPr lang="en-US">
              <a:solidFill>
                <a:srgbClr val="FFFFFF"/>
              </a:solidFill>
            </a:endParaRPr>
          </a:p>
        </p:txBody>
      </p:sp>
      <p:sp>
        <p:nvSpPr>
          <p:cNvPr id="6" name="Footer Placeholder 5"/>
          <p:cNvSpPr>
            <a:spLocks noGrp="1"/>
          </p:cNvSpPr>
          <p:nvPr>
            <p:ph type="ftr" sz="quarter" idx="11"/>
          </p:nvPr>
        </p:nvSpPr>
        <p:spPr/>
        <p:txBody>
          <a:bodyPr/>
          <a:lstStyle>
            <a:lvl1pPr>
              <a:defRPr/>
            </a:lvl1pPr>
          </a:lstStyle>
          <a:p>
            <a:pPr>
              <a:defRPr/>
            </a:pPr>
            <a:r>
              <a:rPr lang="fa-IR" smtClean="0">
                <a:solidFill>
                  <a:srgbClr val="FFFFFF"/>
                </a:solidFill>
              </a:rPr>
              <a:t>مدیریت عملکرد - دکتر داریوش غلامزاده</a:t>
            </a:r>
            <a:endParaRPr lang="en-US">
              <a:solidFill>
                <a:srgbClr val="FFFFFF"/>
              </a:solidFill>
            </a:endParaRPr>
          </a:p>
        </p:txBody>
      </p:sp>
      <p:sp>
        <p:nvSpPr>
          <p:cNvPr id="7" name="Slide Number Placeholder 6"/>
          <p:cNvSpPr>
            <a:spLocks noGrp="1"/>
          </p:cNvSpPr>
          <p:nvPr>
            <p:ph type="sldNum" sz="quarter" idx="12"/>
          </p:nvPr>
        </p:nvSpPr>
        <p:spPr/>
        <p:txBody>
          <a:bodyPr/>
          <a:lstStyle>
            <a:lvl1pPr>
              <a:defRPr/>
            </a:lvl1pPr>
          </a:lstStyle>
          <a:p>
            <a:pPr>
              <a:defRPr/>
            </a:pPr>
            <a:fld id="{960C24A5-27CD-48A3-8DA2-4D4FC98E5A3A}" type="slidenum">
              <a:rPr lang="en-US" smtClean="0">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08710525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563A351E-50C1-4C89-BA04-905C2B731E42}" type="datetime1">
              <a:rPr lang="fa-IR" smtClean="0">
                <a:solidFill>
                  <a:srgbClr val="FFFFFF"/>
                </a:solidFill>
              </a:rPr>
              <a:pPr>
                <a:defRPr/>
              </a:pPr>
              <a:t>1437/10/16</a:t>
            </a:fld>
            <a:endParaRPr lang="en-US">
              <a:solidFill>
                <a:srgbClr val="FFFFFF"/>
              </a:solidFill>
            </a:endParaRPr>
          </a:p>
        </p:txBody>
      </p:sp>
      <p:sp>
        <p:nvSpPr>
          <p:cNvPr id="5" name="Footer Placeholder 4"/>
          <p:cNvSpPr>
            <a:spLocks noGrp="1"/>
          </p:cNvSpPr>
          <p:nvPr>
            <p:ph type="ftr" sz="quarter" idx="11"/>
          </p:nvPr>
        </p:nvSpPr>
        <p:spPr/>
        <p:txBody>
          <a:bodyPr/>
          <a:lstStyle>
            <a:lvl1pPr>
              <a:defRPr/>
            </a:lvl1pPr>
          </a:lstStyle>
          <a:p>
            <a:pPr>
              <a:defRPr/>
            </a:pPr>
            <a:r>
              <a:rPr lang="fa-IR" smtClean="0">
                <a:solidFill>
                  <a:srgbClr val="FFFFFF"/>
                </a:solidFill>
              </a:rPr>
              <a:t>مدیریت عملکرد - دکتر داریوش غلامزاده</a:t>
            </a:r>
            <a:endParaRPr lang="en-US">
              <a:solidFill>
                <a:srgbClr val="FFFFFF"/>
              </a:solidFill>
            </a:endParaRPr>
          </a:p>
        </p:txBody>
      </p:sp>
      <p:sp>
        <p:nvSpPr>
          <p:cNvPr id="6" name="Slide Number Placeholder 5"/>
          <p:cNvSpPr>
            <a:spLocks noGrp="1"/>
          </p:cNvSpPr>
          <p:nvPr>
            <p:ph type="sldNum" sz="quarter" idx="12"/>
          </p:nvPr>
        </p:nvSpPr>
        <p:spPr/>
        <p:txBody>
          <a:bodyPr/>
          <a:lstStyle>
            <a:lvl1pPr>
              <a:defRPr/>
            </a:lvl1pPr>
          </a:lstStyle>
          <a:p>
            <a:pPr>
              <a:defRPr/>
            </a:pPr>
            <a:fld id="{A626B1AD-C2AA-4FAE-B0E3-E595A0B44B6B}" type="slidenum">
              <a:rPr lang="en-US" smtClean="0">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100087745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0"/>
            <a:ext cx="2057400" cy="5715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533400"/>
            <a:ext cx="6019800" cy="5715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2E2EFDC0-2ED7-4842-B9B6-6BBB7726EDCF}" type="datetime1">
              <a:rPr lang="fa-IR" smtClean="0">
                <a:solidFill>
                  <a:srgbClr val="FFFFFF"/>
                </a:solidFill>
              </a:rPr>
              <a:pPr>
                <a:defRPr/>
              </a:pPr>
              <a:t>1437/10/16</a:t>
            </a:fld>
            <a:endParaRPr lang="en-US">
              <a:solidFill>
                <a:srgbClr val="FFFFFF"/>
              </a:solidFill>
            </a:endParaRPr>
          </a:p>
        </p:txBody>
      </p:sp>
      <p:sp>
        <p:nvSpPr>
          <p:cNvPr id="5" name="Footer Placeholder 4"/>
          <p:cNvSpPr>
            <a:spLocks noGrp="1"/>
          </p:cNvSpPr>
          <p:nvPr>
            <p:ph type="ftr" sz="quarter" idx="11"/>
          </p:nvPr>
        </p:nvSpPr>
        <p:spPr/>
        <p:txBody>
          <a:bodyPr/>
          <a:lstStyle>
            <a:lvl1pPr>
              <a:defRPr/>
            </a:lvl1pPr>
          </a:lstStyle>
          <a:p>
            <a:pPr>
              <a:defRPr/>
            </a:pPr>
            <a:r>
              <a:rPr lang="fa-IR" smtClean="0">
                <a:solidFill>
                  <a:srgbClr val="FFFFFF"/>
                </a:solidFill>
              </a:rPr>
              <a:t>مدیریت عملکرد - دکتر داریوش غلامزاده</a:t>
            </a:r>
            <a:endParaRPr lang="en-US">
              <a:solidFill>
                <a:srgbClr val="FFFFFF"/>
              </a:solidFill>
            </a:endParaRPr>
          </a:p>
        </p:txBody>
      </p:sp>
      <p:sp>
        <p:nvSpPr>
          <p:cNvPr id="6" name="Slide Number Placeholder 5"/>
          <p:cNvSpPr>
            <a:spLocks noGrp="1"/>
          </p:cNvSpPr>
          <p:nvPr>
            <p:ph type="sldNum" sz="quarter" idx="12"/>
          </p:nvPr>
        </p:nvSpPr>
        <p:spPr/>
        <p:txBody>
          <a:bodyPr/>
          <a:lstStyle>
            <a:lvl1pPr>
              <a:defRPr/>
            </a:lvl1pPr>
          </a:lstStyle>
          <a:p>
            <a:pPr>
              <a:defRPr/>
            </a:pPr>
            <a:fld id="{5F46F507-FA74-43B0-BBCA-15AB835AF0C4}" type="slidenum">
              <a:rPr lang="en-US" smtClean="0">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4134484964"/>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7696200" cy="563563"/>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447800"/>
            <a:ext cx="8229600" cy="4800600"/>
          </a:xfrm>
        </p:spPr>
        <p:txBody>
          <a:bodyPr/>
          <a:lstStyle/>
          <a:p>
            <a:r>
              <a:rPr lang="en-US" smtClean="0"/>
              <a:t>Click icon to add table</a:t>
            </a:r>
            <a:endParaRPr lang="en-US"/>
          </a:p>
        </p:txBody>
      </p:sp>
      <p:sp>
        <p:nvSpPr>
          <p:cNvPr id="4" name="Date Placeholder 3"/>
          <p:cNvSpPr>
            <a:spLocks noGrp="1"/>
          </p:cNvSpPr>
          <p:nvPr>
            <p:ph type="dt" sz="half" idx="10"/>
          </p:nvPr>
        </p:nvSpPr>
        <p:spPr>
          <a:xfrm>
            <a:off x="457200" y="6556375"/>
            <a:ext cx="2133600" cy="244475"/>
          </a:xfrm>
        </p:spPr>
        <p:txBody>
          <a:bodyPr/>
          <a:lstStyle>
            <a:lvl1pPr>
              <a:defRPr/>
            </a:lvl1pPr>
          </a:lstStyle>
          <a:p>
            <a:pPr>
              <a:defRPr/>
            </a:pPr>
            <a:fld id="{648597F3-5FFB-40C8-A83E-BA23A5D29646}" type="datetime1">
              <a:rPr lang="fa-IR" smtClean="0">
                <a:solidFill>
                  <a:srgbClr val="FFFFFF"/>
                </a:solidFill>
              </a:rPr>
              <a:pPr>
                <a:defRPr/>
              </a:pPr>
              <a:t>1437/10/16</a:t>
            </a:fld>
            <a:endParaRPr lang="en-US">
              <a:solidFill>
                <a:srgbClr val="FFFFFF"/>
              </a:solidFill>
            </a:endParaRPr>
          </a:p>
        </p:txBody>
      </p:sp>
      <p:sp>
        <p:nvSpPr>
          <p:cNvPr id="5" name="Footer Placeholder 4"/>
          <p:cNvSpPr>
            <a:spLocks noGrp="1"/>
          </p:cNvSpPr>
          <p:nvPr>
            <p:ph type="ftr" sz="quarter" idx="11"/>
          </p:nvPr>
        </p:nvSpPr>
        <p:spPr>
          <a:xfrm>
            <a:off x="7162800" y="152400"/>
            <a:ext cx="1752600" cy="228600"/>
          </a:xfrm>
        </p:spPr>
        <p:txBody>
          <a:bodyPr/>
          <a:lstStyle>
            <a:lvl1pPr>
              <a:defRPr/>
            </a:lvl1pPr>
          </a:lstStyle>
          <a:p>
            <a:pPr>
              <a:defRPr/>
            </a:pPr>
            <a:r>
              <a:rPr lang="fa-IR" smtClean="0">
                <a:solidFill>
                  <a:srgbClr val="FFFFFF"/>
                </a:solidFill>
              </a:rPr>
              <a:t>مدیریت عملکرد - دکتر داریوش غلامزاده</a:t>
            </a:r>
            <a:endParaRPr lang="en-US">
              <a:solidFill>
                <a:srgbClr val="FFFFFF"/>
              </a:solidFill>
            </a:endParaRPr>
          </a:p>
        </p:txBody>
      </p:sp>
      <p:sp>
        <p:nvSpPr>
          <p:cNvPr id="6" name="Slide Number Placeholder 5"/>
          <p:cNvSpPr>
            <a:spLocks noGrp="1"/>
          </p:cNvSpPr>
          <p:nvPr>
            <p:ph type="sldNum" sz="quarter" idx="12"/>
          </p:nvPr>
        </p:nvSpPr>
        <p:spPr>
          <a:xfrm>
            <a:off x="3429000" y="6556375"/>
            <a:ext cx="2133600" cy="244475"/>
          </a:xfrm>
        </p:spPr>
        <p:txBody>
          <a:bodyPr/>
          <a:lstStyle>
            <a:lvl1pPr>
              <a:defRPr/>
            </a:lvl1pPr>
          </a:lstStyle>
          <a:p>
            <a:pPr>
              <a:defRPr/>
            </a:pPr>
            <a:fld id="{33E7E80C-10E2-4C8F-B9D7-AE3D6F1245F7}" type="slidenum">
              <a:rPr lang="en-US" smtClean="0">
                <a:solidFill>
                  <a:srgbClr val="FFFFFF"/>
                </a:solidFill>
              </a:rPr>
              <a:pPr>
                <a:defRPr/>
              </a:pPr>
              <a:t>‹#›</a:t>
            </a:fld>
            <a:endParaRPr lang="en-US">
              <a:solidFill>
                <a:srgbClr val="FFFFFF"/>
              </a:solidFill>
            </a:endParaRPr>
          </a:p>
        </p:txBody>
      </p:sp>
    </p:spTree>
    <p:extLst>
      <p:ext uri="{BB962C8B-B14F-4D97-AF65-F5344CB8AC3E}">
        <p14:creationId xmlns:p14="http://schemas.microsoft.com/office/powerpoint/2010/main" val="34096836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23F6AE67-7431-43CF-94E9-5429D9DD6353}" type="datetime1">
              <a:rPr lang="en-US" smtClean="0"/>
              <a:t>7/21/2016</a:t>
            </a:fld>
            <a:endParaRPr lang="en-US"/>
          </a:p>
        </p:txBody>
      </p:sp>
      <p:sp>
        <p:nvSpPr>
          <p:cNvPr id="7" name="Slide Number Placeholder 6"/>
          <p:cNvSpPr>
            <a:spLocks noGrp="1"/>
          </p:cNvSpPr>
          <p:nvPr>
            <p:ph type="sldNum" sz="quarter" idx="11"/>
          </p:nvPr>
        </p:nvSpPr>
        <p:spPr/>
        <p:txBody>
          <a:bodyPr rtlCol="0"/>
          <a:lstStyle/>
          <a:p>
            <a:fld id="{B6F15528-21DE-4FAA-801E-634DDDAF4B2B}" type="slidenum">
              <a:rPr lang="en-US" smtClean="0"/>
              <a:pPr/>
              <a:t>‹#›</a:t>
            </a:fld>
            <a:endParaRPr lang="en-US"/>
          </a:p>
        </p:txBody>
      </p:sp>
      <p:sp>
        <p:nvSpPr>
          <p:cNvPr id="8" name="Footer Placeholder 7"/>
          <p:cNvSpPr>
            <a:spLocks noGrp="1"/>
          </p:cNvSpPr>
          <p:nvPr>
            <p:ph type="ftr" sz="quarter" idx="12"/>
          </p:nvPr>
        </p:nvSpPr>
        <p:spPr/>
        <p:txBody>
          <a:bodyPr rtlCol="0"/>
          <a:lstStyle/>
          <a:p>
            <a:r>
              <a:rPr lang="fa-IR" smtClean="0"/>
              <a:t>مربی گری از طریق ارایه بازخور موثر- کنفرانس آسیب شناسی مدیریت منابع انسانی- دکتر غلام زاده</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C1999D8-B4B2-4262-B74C-4A40A9D75003}" type="datetime1">
              <a:rPr lang="en-US" smtClean="0"/>
              <a:t>7/21/2016</a:t>
            </a:fld>
            <a:endParaRPr lang="en-US"/>
          </a:p>
        </p:txBody>
      </p:sp>
      <p:sp>
        <p:nvSpPr>
          <p:cNvPr id="3" name="Footer Placeholder 2"/>
          <p:cNvSpPr>
            <a:spLocks noGrp="1"/>
          </p:cNvSpPr>
          <p:nvPr>
            <p:ph type="ftr" sz="quarter" idx="11"/>
          </p:nvPr>
        </p:nvSpPr>
        <p:spPr/>
        <p:txBody>
          <a:bodyPr/>
          <a:lstStyle/>
          <a:p>
            <a:r>
              <a:rPr lang="fa-IR" smtClean="0"/>
              <a:t>مربی گری از طریق ارایه بازخور موثر- کنفرانس آسیب شناسی مدیریت منابع انسانی- دکتر غلام زاده</a:t>
            </a:r>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316A21AB-7A64-4DA8-9349-394AB4BE2776}" type="datetime1">
              <a:rPr lang="en-US" smtClean="0"/>
              <a:t>7/21/2016</a:t>
            </a:fld>
            <a:endParaRPr lang="en-US"/>
          </a:p>
        </p:txBody>
      </p:sp>
      <p:sp>
        <p:nvSpPr>
          <p:cNvPr id="22" name="Slide Number Placeholder 21"/>
          <p:cNvSpPr>
            <a:spLocks noGrp="1"/>
          </p:cNvSpPr>
          <p:nvPr>
            <p:ph type="sldNum" sz="quarter" idx="15"/>
          </p:nvPr>
        </p:nvSpPr>
        <p:spPr/>
        <p:txBody>
          <a:bodyPr rtlCol="0"/>
          <a:lstStyle/>
          <a:p>
            <a:fld id="{B6F15528-21DE-4FAA-801E-634DDDAF4B2B}" type="slidenum">
              <a:rPr lang="en-US" smtClean="0"/>
              <a:pPr/>
              <a:t>‹#›</a:t>
            </a:fld>
            <a:endParaRPr lang="en-US"/>
          </a:p>
        </p:txBody>
      </p:sp>
      <p:sp>
        <p:nvSpPr>
          <p:cNvPr id="23" name="Footer Placeholder 22"/>
          <p:cNvSpPr>
            <a:spLocks noGrp="1"/>
          </p:cNvSpPr>
          <p:nvPr>
            <p:ph type="ftr" sz="quarter" idx="16"/>
          </p:nvPr>
        </p:nvSpPr>
        <p:spPr/>
        <p:txBody>
          <a:bodyPr rtlCol="0"/>
          <a:lstStyle/>
          <a:p>
            <a:r>
              <a:rPr lang="fa-IR" smtClean="0"/>
              <a:t>مربی گری از طریق ارایه بازخور موثر- کنفرانس آسیب شناسی مدیریت منابع انسانی- دکتر غلام زاده</a:t>
            </a:r>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0F89DAE8-DCF1-474C-B193-90F9912E1CF0}" type="datetime1">
              <a:rPr lang="en-US" smtClean="0"/>
              <a:t>7/21/2016</a:t>
            </a:fld>
            <a:endParaRPr lang="en-US"/>
          </a:p>
        </p:txBody>
      </p:sp>
      <p:sp>
        <p:nvSpPr>
          <p:cNvPr id="18" name="Slide Number Placeholder 17"/>
          <p:cNvSpPr>
            <a:spLocks noGrp="1"/>
          </p:cNvSpPr>
          <p:nvPr>
            <p:ph type="sldNum" sz="quarter" idx="11"/>
          </p:nvPr>
        </p:nvSpPr>
        <p:spPr/>
        <p:txBody>
          <a:bodyPr rtlCol="0"/>
          <a:lstStyle/>
          <a:p>
            <a:fld id="{B6F15528-21DE-4FAA-801E-634DDDAF4B2B}" type="slidenum">
              <a:rPr lang="en-US" smtClean="0"/>
              <a:pPr/>
              <a:t>‹#›</a:t>
            </a:fld>
            <a:endParaRPr lang="en-US"/>
          </a:p>
        </p:txBody>
      </p:sp>
      <p:sp>
        <p:nvSpPr>
          <p:cNvPr id="21" name="Footer Placeholder 20"/>
          <p:cNvSpPr>
            <a:spLocks noGrp="1"/>
          </p:cNvSpPr>
          <p:nvPr>
            <p:ph type="ftr" sz="quarter" idx="12"/>
          </p:nvPr>
        </p:nvSpPr>
        <p:spPr/>
        <p:txBody>
          <a:bodyPr rtlCol="0"/>
          <a:lstStyle/>
          <a:p>
            <a:r>
              <a:rPr lang="fa-IR" smtClean="0"/>
              <a:t>مربی گری از طریق ارایه بازخور موثر- کنفرانس آسیب شناسی مدیریت منابع انسانی- دکتر غلام زاده</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13" Type="http://schemas.openxmlformats.org/officeDocument/2006/relationships/theme" Target="../theme/theme5.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slideLayout" Target="../slideLayouts/slideLayout57.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CE9DABAF-B690-46B1-8877-7AA5F6AAB5C0}" type="datetime1">
              <a:rPr lang="en-US" smtClean="0"/>
              <a:t>7/21/2016</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r>
              <a:rPr lang="fa-IR" smtClean="0"/>
              <a:t>مربی گری از طریق ارایه بازخور موثر- کنفرانس آسیب شناسی مدیریت منابع انسانی- دکتر غلام زاده</a:t>
            </a:r>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hf hdr="0" dt="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gray">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gray">
          <a:xfrm>
            <a:off x="457200" y="1447800"/>
            <a:ext cx="8229600"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gray">
          <a:xfrm>
            <a:off x="457200" y="6556375"/>
            <a:ext cx="21336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000">
                <a:solidFill>
                  <a:schemeClr val="bg1"/>
                </a:solidFill>
                <a:latin typeface="+mn-lt"/>
              </a:defRPr>
            </a:lvl1pPr>
          </a:lstStyle>
          <a:p>
            <a:pPr algn="r" fontAlgn="base">
              <a:spcBef>
                <a:spcPct val="0"/>
              </a:spcBef>
              <a:spcAft>
                <a:spcPct val="0"/>
              </a:spcAft>
              <a:defRPr/>
            </a:pPr>
            <a:fld id="{B64E2B98-F6C9-4D00-B1EB-B90918118AF4}" type="datetime1">
              <a:rPr lang="en-US" smtClean="0">
                <a:solidFill>
                  <a:srgbClr val="FFFFFF"/>
                </a:solidFill>
                <a:cs typeface="Times New Roman" pitchFamily="18" charset="0"/>
              </a:rPr>
              <a:t>7/21/2016</a:t>
            </a:fld>
            <a:endParaRPr lang="en-US">
              <a:solidFill>
                <a:srgbClr val="FFFFFF"/>
              </a:solidFill>
              <a:cs typeface="Times New Roman" pitchFamily="18" charset="0"/>
            </a:endParaRPr>
          </a:p>
        </p:txBody>
      </p:sp>
      <p:sp>
        <p:nvSpPr>
          <p:cNvPr id="1029" name="Rectangle 5"/>
          <p:cNvSpPr>
            <a:spLocks noGrp="1" noChangeArrowheads="1"/>
          </p:cNvSpPr>
          <p:nvPr>
            <p:ph type="ftr" sz="quarter" idx="3"/>
          </p:nvPr>
        </p:nvSpPr>
        <p:spPr bwMode="gray">
          <a:xfrm>
            <a:off x="7162800" y="152400"/>
            <a:ext cx="1752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bg1"/>
                </a:solidFill>
                <a:latin typeface="+mn-lt"/>
              </a:defRPr>
            </a:lvl1pPr>
          </a:lstStyle>
          <a:p>
            <a:pPr fontAlgn="base">
              <a:spcBef>
                <a:spcPct val="0"/>
              </a:spcBef>
              <a:spcAft>
                <a:spcPct val="0"/>
              </a:spcAft>
              <a:defRPr/>
            </a:pPr>
            <a:r>
              <a:rPr lang="fa-IR" smtClean="0">
                <a:solidFill>
                  <a:srgbClr val="FFFFFF"/>
                </a:solidFill>
                <a:cs typeface="Times New Roman" pitchFamily="18" charset="0"/>
              </a:rPr>
              <a:t>مربی گری از طریق ارایه بازخور موثر- کنفرانس آسیب شناسی مدیریت منابع انسانی- دکتر غلام زاده</a:t>
            </a:r>
            <a:endParaRPr lang="en-US">
              <a:solidFill>
                <a:srgbClr val="FFFFFF"/>
              </a:solidFill>
              <a:cs typeface="Times New Roman" pitchFamily="18" charset="0"/>
            </a:endParaRPr>
          </a:p>
        </p:txBody>
      </p:sp>
      <p:sp>
        <p:nvSpPr>
          <p:cNvPr id="1030" name="Rectangle 6"/>
          <p:cNvSpPr>
            <a:spLocks noGrp="1" noChangeArrowheads="1"/>
          </p:cNvSpPr>
          <p:nvPr>
            <p:ph type="sldNum" sz="quarter" idx="4"/>
          </p:nvPr>
        </p:nvSpPr>
        <p:spPr bwMode="gray">
          <a:xfrm>
            <a:off x="3429000" y="6556375"/>
            <a:ext cx="21336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000">
                <a:solidFill>
                  <a:schemeClr val="bg1"/>
                </a:solidFill>
                <a:latin typeface="+mn-lt"/>
              </a:defRPr>
            </a:lvl1pPr>
          </a:lstStyle>
          <a:p>
            <a:pPr fontAlgn="base">
              <a:spcBef>
                <a:spcPct val="0"/>
              </a:spcBef>
              <a:spcAft>
                <a:spcPct val="0"/>
              </a:spcAft>
              <a:defRPr/>
            </a:pPr>
            <a:fld id="{33E7E80C-10E2-4C8F-B9D7-AE3D6F1245F7}" type="slidenum">
              <a:rPr lang="en-US" smtClean="0">
                <a:solidFill>
                  <a:srgbClr val="FFFFFF"/>
                </a:solidFill>
                <a:cs typeface="Times New Roman" pitchFamily="18" charset="0"/>
              </a:rPr>
              <a:pPr fontAlgn="base">
                <a:spcBef>
                  <a:spcPct val="0"/>
                </a:spcBef>
                <a:spcAft>
                  <a:spcPct val="0"/>
                </a:spcAft>
                <a:defRPr/>
              </a:pPr>
              <a:t>‹#›</a:t>
            </a:fld>
            <a:endParaRPr lang="en-US">
              <a:solidFill>
                <a:srgbClr val="FFFFFF"/>
              </a:solidFill>
              <a:cs typeface="Times New Roman" pitchFamily="18" charset="0"/>
            </a:endParaRPr>
          </a:p>
        </p:txBody>
      </p:sp>
      <p:sp>
        <p:nvSpPr>
          <p:cNvPr id="1026" name="Rectangle 2"/>
          <p:cNvSpPr>
            <a:spLocks noGrp="1" noChangeArrowheads="1"/>
          </p:cNvSpPr>
          <p:nvPr>
            <p:ph type="title"/>
          </p:nvPr>
        </p:nvSpPr>
        <p:spPr bwMode="gray">
          <a:xfrm>
            <a:off x="457200" y="533400"/>
            <a:ext cx="7696200" cy="563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grpSp>
        <p:nvGrpSpPr>
          <p:cNvPr id="1059" name="Group 35"/>
          <p:cNvGrpSpPr>
            <a:grpSpLocks/>
          </p:cNvGrpSpPr>
          <p:nvPr/>
        </p:nvGrpSpPr>
        <p:grpSpPr bwMode="auto">
          <a:xfrm>
            <a:off x="0" y="1143000"/>
            <a:ext cx="7086600" cy="22225"/>
            <a:chOff x="0" y="720"/>
            <a:chExt cx="4464" cy="14"/>
          </a:xfrm>
        </p:grpSpPr>
        <p:sp>
          <p:nvSpPr>
            <p:cNvPr id="1055" name="Line 31"/>
            <p:cNvSpPr>
              <a:spLocks noChangeShapeType="1"/>
            </p:cNvSpPr>
            <p:nvPr userDrawn="1"/>
          </p:nvSpPr>
          <p:spPr bwMode="auto">
            <a:xfrm flipH="1">
              <a:off x="0" y="720"/>
              <a:ext cx="4464"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r" fontAlgn="base">
                <a:spcBef>
                  <a:spcPct val="0"/>
                </a:spcBef>
                <a:spcAft>
                  <a:spcPct val="0"/>
                </a:spcAft>
              </a:pPr>
              <a:endParaRPr lang="en-US" sz="2400">
                <a:solidFill>
                  <a:srgbClr val="003366"/>
                </a:solidFill>
                <a:latin typeface="Times New Roman" pitchFamily="18" charset="0"/>
                <a:cs typeface="Times New Roman" pitchFamily="18" charset="0"/>
              </a:endParaRPr>
            </a:p>
          </p:txBody>
        </p:sp>
        <p:sp>
          <p:nvSpPr>
            <p:cNvPr id="1058" name="Line 34"/>
            <p:cNvSpPr>
              <a:spLocks noChangeShapeType="1"/>
            </p:cNvSpPr>
            <p:nvPr userDrawn="1"/>
          </p:nvSpPr>
          <p:spPr bwMode="auto">
            <a:xfrm>
              <a:off x="0" y="734"/>
              <a:ext cx="1968" cy="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r" fontAlgn="base">
                <a:spcBef>
                  <a:spcPct val="0"/>
                </a:spcBef>
                <a:spcAft>
                  <a:spcPct val="0"/>
                </a:spcAft>
              </a:pPr>
              <a:endParaRPr lang="en-US" sz="2400">
                <a:solidFill>
                  <a:srgbClr val="003366"/>
                </a:solidFill>
                <a:latin typeface="Times New Roman" pitchFamily="18" charset="0"/>
                <a:cs typeface="Times New Roman" pitchFamily="18" charset="0"/>
              </a:endParaRPr>
            </a:p>
          </p:txBody>
        </p:sp>
      </p:grpSp>
    </p:spTree>
    <p:extLst>
      <p:ext uri="{BB962C8B-B14F-4D97-AF65-F5344CB8AC3E}">
        <p14:creationId xmlns:p14="http://schemas.microsoft.com/office/powerpoint/2010/main" val="476862570"/>
      </p:ext>
    </p:extLst>
  </p:cSld>
  <p:clrMap bg1="lt1" tx1="dk1" bg2="lt2" tx2="dk2" accent1="accent1" accent2="accent2" accent3="accent3" accent4="accent4" accent5="accent5" accent6="accent6" hlink="hlink" folHlink="folHlink"/>
  <p:sldLayoutIdLst>
    <p:sldLayoutId id="2147483794" r:id="rId1"/>
    <p:sldLayoutId id="2147483795" r:id="rId2"/>
    <p:sldLayoutId id="2147483796" r:id="rId3"/>
    <p:sldLayoutId id="2147483797" r:id="rId4"/>
    <p:sldLayoutId id="2147483798" r:id="rId5"/>
    <p:sldLayoutId id="2147483799" r:id="rId6"/>
    <p:sldLayoutId id="2147483800" r:id="rId7"/>
    <p:sldLayoutId id="2147483801" r:id="rId8"/>
    <p:sldLayoutId id="2147483802" r:id="rId9"/>
    <p:sldLayoutId id="2147483803" r:id="rId10"/>
    <p:sldLayoutId id="2147483804" r:id="rId11"/>
    <p:sldLayoutId id="2147483805" r:id="rId12"/>
  </p:sldLayoutIdLst>
  <p:hf hdr="0" dt="0"/>
  <p:txStyles>
    <p:titleStyle>
      <a:lvl1pPr algn="l" rtl="0" eaLnBrk="1" fontAlgn="base" hangingPunct="1">
        <a:spcBef>
          <a:spcPct val="0"/>
        </a:spcBef>
        <a:spcAft>
          <a:spcPct val="0"/>
        </a:spcAft>
        <a:defRPr sz="3200" b="1">
          <a:solidFill>
            <a:schemeClr val="tx2"/>
          </a:solidFill>
          <a:latin typeface="+mj-lt"/>
          <a:ea typeface="+mj-ea"/>
          <a:cs typeface="+mj-cs"/>
        </a:defRPr>
      </a:lvl1pPr>
      <a:lvl2pPr algn="l" rtl="0" eaLnBrk="1" fontAlgn="base" hangingPunct="1">
        <a:spcBef>
          <a:spcPct val="0"/>
        </a:spcBef>
        <a:spcAft>
          <a:spcPct val="0"/>
        </a:spcAft>
        <a:defRPr sz="3200" b="1">
          <a:solidFill>
            <a:schemeClr val="tx2"/>
          </a:solidFill>
          <a:latin typeface="Verdana" pitchFamily="34" charset="0"/>
        </a:defRPr>
      </a:lvl2pPr>
      <a:lvl3pPr algn="l" rtl="0" eaLnBrk="1" fontAlgn="base" hangingPunct="1">
        <a:spcBef>
          <a:spcPct val="0"/>
        </a:spcBef>
        <a:spcAft>
          <a:spcPct val="0"/>
        </a:spcAft>
        <a:defRPr sz="3200" b="1">
          <a:solidFill>
            <a:schemeClr val="tx2"/>
          </a:solidFill>
          <a:latin typeface="Verdana" pitchFamily="34" charset="0"/>
        </a:defRPr>
      </a:lvl3pPr>
      <a:lvl4pPr algn="l" rtl="0" eaLnBrk="1" fontAlgn="base" hangingPunct="1">
        <a:spcBef>
          <a:spcPct val="0"/>
        </a:spcBef>
        <a:spcAft>
          <a:spcPct val="0"/>
        </a:spcAft>
        <a:defRPr sz="3200" b="1">
          <a:solidFill>
            <a:schemeClr val="tx2"/>
          </a:solidFill>
          <a:latin typeface="Verdana" pitchFamily="34" charset="0"/>
        </a:defRPr>
      </a:lvl4pPr>
      <a:lvl5pPr algn="l" rtl="0" eaLnBrk="1" fontAlgn="base" hangingPunct="1">
        <a:spcBef>
          <a:spcPct val="0"/>
        </a:spcBef>
        <a:spcAft>
          <a:spcPct val="0"/>
        </a:spcAft>
        <a:defRPr sz="3200" b="1">
          <a:solidFill>
            <a:schemeClr val="tx2"/>
          </a:solidFill>
          <a:latin typeface="Verdana" pitchFamily="34" charset="0"/>
        </a:defRPr>
      </a:lvl5pPr>
      <a:lvl6pPr marL="457200" algn="l" rtl="0" eaLnBrk="1" fontAlgn="base" hangingPunct="1">
        <a:spcBef>
          <a:spcPct val="0"/>
        </a:spcBef>
        <a:spcAft>
          <a:spcPct val="0"/>
        </a:spcAft>
        <a:defRPr sz="3200" b="1">
          <a:solidFill>
            <a:schemeClr val="tx2"/>
          </a:solidFill>
          <a:latin typeface="Verdana" pitchFamily="34" charset="0"/>
        </a:defRPr>
      </a:lvl6pPr>
      <a:lvl7pPr marL="914400" algn="l" rtl="0" eaLnBrk="1" fontAlgn="base" hangingPunct="1">
        <a:spcBef>
          <a:spcPct val="0"/>
        </a:spcBef>
        <a:spcAft>
          <a:spcPct val="0"/>
        </a:spcAft>
        <a:defRPr sz="3200" b="1">
          <a:solidFill>
            <a:schemeClr val="tx2"/>
          </a:solidFill>
          <a:latin typeface="Verdana" pitchFamily="34" charset="0"/>
        </a:defRPr>
      </a:lvl7pPr>
      <a:lvl8pPr marL="1371600" algn="l" rtl="0" eaLnBrk="1" fontAlgn="base" hangingPunct="1">
        <a:spcBef>
          <a:spcPct val="0"/>
        </a:spcBef>
        <a:spcAft>
          <a:spcPct val="0"/>
        </a:spcAft>
        <a:defRPr sz="3200" b="1">
          <a:solidFill>
            <a:schemeClr val="tx2"/>
          </a:solidFill>
          <a:latin typeface="Verdana" pitchFamily="34" charset="0"/>
        </a:defRPr>
      </a:lvl8pPr>
      <a:lvl9pPr marL="1828800" algn="l" rtl="0" eaLnBrk="1" fontAlgn="base" hangingPunct="1">
        <a:spcBef>
          <a:spcPct val="0"/>
        </a:spcBef>
        <a:spcAft>
          <a:spcPct val="0"/>
        </a:spcAft>
        <a:defRPr sz="3200" b="1">
          <a:solidFill>
            <a:schemeClr val="tx2"/>
          </a:solidFill>
          <a:latin typeface="Verdana" pitchFamily="34" charset="0"/>
        </a:defRPr>
      </a:lvl9pPr>
    </p:titleStyle>
    <p:bodyStyle>
      <a:lvl1pPr marL="342900" indent="-342900" algn="l" rtl="0" eaLnBrk="1" fontAlgn="base" hangingPunct="1">
        <a:spcBef>
          <a:spcPct val="20000"/>
        </a:spcBef>
        <a:spcAft>
          <a:spcPct val="0"/>
        </a:spcAft>
        <a:buClr>
          <a:schemeClr val="hlink"/>
        </a:buClr>
        <a:buFont typeface="Wingdings" pitchFamily="2" charset="2"/>
        <a:buChar char="v"/>
        <a:defRPr sz="2800" b="1">
          <a:solidFill>
            <a:schemeClr val="hlink"/>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800">
          <a:solidFill>
            <a:schemeClr val="tx1"/>
          </a:solidFill>
          <a:latin typeface="Arial" charset="0"/>
        </a:defRPr>
      </a:lvl2pPr>
      <a:lvl3pPr marL="1143000" indent="-228600" algn="l" rtl="0" eaLnBrk="1" fontAlgn="base" hangingPunct="1">
        <a:spcBef>
          <a:spcPct val="20000"/>
        </a:spcBef>
        <a:spcAft>
          <a:spcPct val="0"/>
        </a:spcAft>
        <a:buClr>
          <a:schemeClr val="tx1"/>
        </a:buClr>
        <a:buChar char="•"/>
        <a:defRPr sz="2400">
          <a:solidFill>
            <a:schemeClr val="tx1"/>
          </a:solidFill>
          <a:latin typeface="Arial" charset="0"/>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lang="en-US" dirty="0">
              <a:solidFill>
                <a:prstClr val="black"/>
              </a:solidFill>
            </a:endParaRPr>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6DB15C91-1DD9-4985-82AE-79276350503B}" type="datetime1">
              <a:rPr lang="en-US" smtClean="0">
                <a:solidFill>
                  <a:srgbClr val="575F6D"/>
                </a:solidFill>
              </a:rPr>
              <a:t>7/21/2016</a:t>
            </a:fld>
            <a:endParaRPr lang="en-US">
              <a:solidFill>
                <a:srgbClr val="575F6D"/>
              </a:solidFill>
            </a:endParaRPr>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r>
              <a:rPr lang="fa-IR" smtClean="0">
                <a:solidFill>
                  <a:srgbClr val="575F6D"/>
                </a:solidFill>
              </a:rPr>
              <a:t>مربی گری از طریق ارایه بازخور موثر- کنفرانس آسیب شناسی مدیریت منابع انسانی- دکتر غلام زاده</a:t>
            </a:r>
            <a:endParaRPr lang="en-US">
              <a:solidFill>
                <a:srgbClr val="575F6D"/>
              </a:solidFill>
            </a:endParaRPr>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lang="en-US">
              <a:solidFill>
                <a:prstClr val="black"/>
              </a:solidFill>
            </a:endParaRPr>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dirty="0">
              <a:solidFill>
                <a:prstClr val="white"/>
              </a:solidFill>
            </a:endParaRPr>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3695260345"/>
      </p:ext>
    </p:extLst>
  </p:cSld>
  <p:clrMap bg1="lt1" tx1="dk1" bg2="lt2" tx2="dk2" accent1="accent1" accent2="accent2" accent3="accent3" accent4="accent4" accent5="accent5" accent6="accent6" hlink="hlink" folHlink="folHlink"/>
  <p:sldLayoutIdLst>
    <p:sldLayoutId id="2147483807" r:id="rId1"/>
    <p:sldLayoutId id="2147483808" r:id="rId2"/>
    <p:sldLayoutId id="2147483809" r:id="rId3"/>
    <p:sldLayoutId id="2147483810" r:id="rId4"/>
    <p:sldLayoutId id="2147483811" r:id="rId5"/>
    <p:sldLayoutId id="2147483812" r:id="rId6"/>
    <p:sldLayoutId id="2147483813" r:id="rId7"/>
    <p:sldLayoutId id="2147483814" r:id="rId8"/>
    <p:sldLayoutId id="2147483815" r:id="rId9"/>
    <p:sldLayoutId id="2147483816" r:id="rId10"/>
    <p:sldLayoutId id="2147483817" r:id="rId11"/>
  </p:sldLayoutIdLst>
  <p:hf hdr="0" dt="0"/>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endParaRPr lang="en-US">
              <a:solidFill>
                <a:prstClr val="white"/>
              </a:solidFill>
            </a:endParaRPr>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770897ED-324C-4908-BCAF-CF682660E8EA}" type="datetime1">
              <a:rPr lang="en-US" smtClean="0">
                <a:solidFill>
                  <a:srgbClr val="696464"/>
                </a:solidFill>
              </a:rPr>
              <a:t>7/21/2016</a:t>
            </a:fld>
            <a:endParaRPr lang="en-US">
              <a:solidFill>
                <a:srgbClr val="696464"/>
              </a:solidFill>
            </a:endParaRPr>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r>
              <a:rPr lang="fa-IR" smtClean="0">
                <a:solidFill>
                  <a:srgbClr val="696464"/>
                </a:solidFill>
              </a:rPr>
              <a:t>مربی گری از طریق ارایه بازخور موثر- کنفرانس آسیب شناسی مدیریت منابع انسانی- دکتر غلام زاده</a:t>
            </a:r>
            <a:endParaRPr lang="en-US">
              <a:solidFill>
                <a:srgbClr val="696464"/>
              </a:solidFill>
            </a:endParaRPr>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3141029701"/>
      </p:ext>
    </p:extLst>
  </p:cSld>
  <p:clrMap bg1="lt1" tx1="dk1" bg2="lt2" tx2="dk2" accent1="accent1" accent2="accent2" accent3="accent3" accent4="accent4" accent5="accent5" accent6="accent6" hlink="hlink" folHlink="folHlink"/>
  <p:sldLayoutIdLst>
    <p:sldLayoutId id="2147483819" r:id="rId1"/>
    <p:sldLayoutId id="2147483820" r:id="rId2"/>
    <p:sldLayoutId id="2147483821" r:id="rId3"/>
    <p:sldLayoutId id="2147483822" r:id="rId4"/>
    <p:sldLayoutId id="2147483823" r:id="rId5"/>
    <p:sldLayoutId id="2147483824" r:id="rId6"/>
    <p:sldLayoutId id="2147483825" r:id="rId7"/>
    <p:sldLayoutId id="2147483826" r:id="rId8"/>
    <p:sldLayoutId id="2147483827" r:id="rId9"/>
    <p:sldLayoutId id="2147483828" r:id="rId10"/>
    <p:sldLayoutId id="2147483829" r:id="rId11"/>
  </p:sldLayoutIdLst>
  <p:hf hd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bwMode="gray">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027" name="Rectangle 3"/>
          <p:cNvSpPr>
            <a:spLocks noGrp="1" noChangeArrowheads="1"/>
          </p:cNvSpPr>
          <p:nvPr>
            <p:ph type="body" idx="1"/>
          </p:nvPr>
        </p:nvSpPr>
        <p:spPr bwMode="gray">
          <a:xfrm>
            <a:off x="457200" y="1447800"/>
            <a:ext cx="8229600"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gray">
          <a:xfrm>
            <a:off x="457200" y="6556375"/>
            <a:ext cx="21336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000">
                <a:solidFill>
                  <a:schemeClr val="bg1"/>
                </a:solidFill>
                <a:latin typeface="+mn-lt"/>
              </a:defRPr>
            </a:lvl1pPr>
          </a:lstStyle>
          <a:p>
            <a:pPr algn="r" fontAlgn="base">
              <a:spcBef>
                <a:spcPct val="0"/>
              </a:spcBef>
              <a:spcAft>
                <a:spcPct val="0"/>
              </a:spcAft>
              <a:defRPr/>
            </a:pPr>
            <a:fld id="{50266971-2FA3-4D6C-88A2-BF3277AF88A3}" type="datetime1">
              <a:rPr lang="fa-IR" smtClean="0">
                <a:solidFill>
                  <a:srgbClr val="FFFFFF"/>
                </a:solidFill>
                <a:cs typeface="Times New Roman" pitchFamily="18" charset="0"/>
              </a:rPr>
              <a:pPr algn="r" fontAlgn="base">
                <a:spcBef>
                  <a:spcPct val="0"/>
                </a:spcBef>
                <a:spcAft>
                  <a:spcPct val="0"/>
                </a:spcAft>
                <a:defRPr/>
              </a:pPr>
              <a:t>1437/10/16</a:t>
            </a:fld>
            <a:endParaRPr lang="en-US">
              <a:solidFill>
                <a:srgbClr val="FFFFFF"/>
              </a:solidFill>
              <a:cs typeface="Times New Roman" pitchFamily="18" charset="0"/>
            </a:endParaRPr>
          </a:p>
        </p:txBody>
      </p:sp>
      <p:sp>
        <p:nvSpPr>
          <p:cNvPr id="1029" name="Rectangle 5"/>
          <p:cNvSpPr>
            <a:spLocks noGrp="1" noChangeArrowheads="1"/>
          </p:cNvSpPr>
          <p:nvPr>
            <p:ph type="ftr" sz="quarter" idx="3"/>
          </p:nvPr>
        </p:nvSpPr>
        <p:spPr bwMode="gray">
          <a:xfrm>
            <a:off x="7162800" y="152400"/>
            <a:ext cx="1752600" cy="22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000">
                <a:solidFill>
                  <a:schemeClr val="bg1"/>
                </a:solidFill>
                <a:latin typeface="+mn-lt"/>
              </a:defRPr>
            </a:lvl1pPr>
          </a:lstStyle>
          <a:p>
            <a:pPr fontAlgn="base">
              <a:spcBef>
                <a:spcPct val="0"/>
              </a:spcBef>
              <a:spcAft>
                <a:spcPct val="0"/>
              </a:spcAft>
              <a:defRPr/>
            </a:pPr>
            <a:r>
              <a:rPr lang="fa-IR" smtClean="0">
                <a:solidFill>
                  <a:srgbClr val="FFFFFF"/>
                </a:solidFill>
                <a:cs typeface="Times New Roman" pitchFamily="18" charset="0"/>
              </a:rPr>
              <a:t>مدیریت عملکرد - دکتر داریوش غلامزاده</a:t>
            </a:r>
            <a:endParaRPr lang="en-US">
              <a:solidFill>
                <a:srgbClr val="FFFFFF"/>
              </a:solidFill>
              <a:cs typeface="Times New Roman" pitchFamily="18" charset="0"/>
            </a:endParaRPr>
          </a:p>
        </p:txBody>
      </p:sp>
      <p:sp>
        <p:nvSpPr>
          <p:cNvPr id="1030" name="Rectangle 6"/>
          <p:cNvSpPr>
            <a:spLocks noGrp="1" noChangeArrowheads="1"/>
          </p:cNvSpPr>
          <p:nvPr>
            <p:ph type="sldNum" sz="quarter" idx="4"/>
          </p:nvPr>
        </p:nvSpPr>
        <p:spPr bwMode="gray">
          <a:xfrm>
            <a:off x="3429000" y="6556375"/>
            <a:ext cx="2133600"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000">
                <a:solidFill>
                  <a:schemeClr val="bg1"/>
                </a:solidFill>
                <a:latin typeface="+mn-lt"/>
              </a:defRPr>
            </a:lvl1pPr>
          </a:lstStyle>
          <a:p>
            <a:pPr fontAlgn="base">
              <a:spcBef>
                <a:spcPct val="0"/>
              </a:spcBef>
              <a:spcAft>
                <a:spcPct val="0"/>
              </a:spcAft>
              <a:defRPr/>
            </a:pPr>
            <a:fld id="{33E7E80C-10E2-4C8F-B9D7-AE3D6F1245F7}" type="slidenum">
              <a:rPr lang="en-US" smtClean="0">
                <a:solidFill>
                  <a:srgbClr val="FFFFFF"/>
                </a:solidFill>
                <a:cs typeface="Times New Roman" pitchFamily="18" charset="0"/>
              </a:rPr>
              <a:pPr fontAlgn="base">
                <a:spcBef>
                  <a:spcPct val="0"/>
                </a:spcBef>
                <a:spcAft>
                  <a:spcPct val="0"/>
                </a:spcAft>
                <a:defRPr/>
              </a:pPr>
              <a:t>‹#›</a:t>
            </a:fld>
            <a:endParaRPr lang="en-US">
              <a:solidFill>
                <a:srgbClr val="FFFFFF"/>
              </a:solidFill>
              <a:cs typeface="Times New Roman" pitchFamily="18" charset="0"/>
            </a:endParaRPr>
          </a:p>
        </p:txBody>
      </p:sp>
      <p:sp>
        <p:nvSpPr>
          <p:cNvPr id="1026" name="Rectangle 2"/>
          <p:cNvSpPr>
            <a:spLocks noGrp="1" noChangeArrowheads="1"/>
          </p:cNvSpPr>
          <p:nvPr>
            <p:ph type="title"/>
          </p:nvPr>
        </p:nvSpPr>
        <p:spPr bwMode="gray">
          <a:xfrm>
            <a:off x="457200" y="533400"/>
            <a:ext cx="7696200" cy="563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grpSp>
        <p:nvGrpSpPr>
          <p:cNvPr id="1059" name="Group 35"/>
          <p:cNvGrpSpPr>
            <a:grpSpLocks/>
          </p:cNvGrpSpPr>
          <p:nvPr/>
        </p:nvGrpSpPr>
        <p:grpSpPr bwMode="auto">
          <a:xfrm>
            <a:off x="0" y="1143000"/>
            <a:ext cx="7086600" cy="22225"/>
            <a:chOff x="0" y="720"/>
            <a:chExt cx="4464" cy="14"/>
          </a:xfrm>
        </p:grpSpPr>
        <p:sp>
          <p:nvSpPr>
            <p:cNvPr id="1055" name="Line 31"/>
            <p:cNvSpPr>
              <a:spLocks noChangeShapeType="1"/>
            </p:cNvSpPr>
            <p:nvPr userDrawn="1"/>
          </p:nvSpPr>
          <p:spPr bwMode="auto">
            <a:xfrm flipH="1">
              <a:off x="0" y="720"/>
              <a:ext cx="4464" cy="0"/>
            </a:xfrm>
            <a:prstGeom prst="line">
              <a:avLst/>
            </a:prstGeom>
            <a:noFill/>
            <a:ln w="1905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r" fontAlgn="base">
                <a:spcBef>
                  <a:spcPct val="0"/>
                </a:spcBef>
                <a:spcAft>
                  <a:spcPct val="0"/>
                </a:spcAft>
              </a:pPr>
              <a:endParaRPr lang="en-US" sz="2400">
                <a:solidFill>
                  <a:srgbClr val="003366"/>
                </a:solidFill>
                <a:latin typeface="Times New Roman" pitchFamily="18" charset="0"/>
                <a:cs typeface="Times New Roman" pitchFamily="18" charset="0"/>
              </a:endParaRPr>
            </a:p>
          </p:txBody>
        </p:sp>
        <p:sp>
          <p:nvSpPr>
            <p:cNvPr id="1058" name="Line 34"/>
            <p:cNvSpPr>
              <a:spLocks noChangeShapeType="1"/>
            </p:cNvSpPr>
            <p:nvPr userDrawn="1"/>
          </p:nvSpPr>
          <p:spPr bwMode="auto">
            <a:xfrm>
              <a:off x="0" y="734"/>
              <a:ext cx="1968" cy="0"/>
            </a:xfrm>
            <a:prstGeom prst="line">
              <a:avLst/>
            </a:prstGeom>
            <a:noFill/>
            <a:ln w="762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algn="r" fontAlgn="base">
                <a:spcBef>
                  <a:spcPct val="0"/>
                </a:spcBef>
                <a:spcAft>
                  <a:spcPct val="0"/>
                </a:spcAft>
              </a:pPr>
              <a:endParaRPr lang="en-US" sz="2400">
                <a:solidFill>
                  <a:srgbClr val="003366"/>
                </a:solidFill>
                <a:latin typeface="Times New Roman" pitchFamily="18" charset="0"/>
                <a:cs typeface="Times New Roman" pitchFamily="18" charset="0"/>
              </a:endParaRPr>
            </a:p>
          </p:txBody>
        </p:sp>
      </p:grpSp>
    </p:spTree>
    <p:extLst>
      <p:ext uri="{BB962C8B-B14F-4D97-AF65-F5344CB8AC3E}">
        <p14:creationId xmlns:p14="http://schemas.microsoft.com/office/powerpoint/2010/main" val="4037123699"/>
      </p:ext>
    </p:extLst>
  </p:cSld>
  <p:clrMap bg1="lt1" tx1="dk1" bg2="lt2" tx2="dk2" accent1="accent1" accent2="accent2" accent3="accent3" accent4="accent4" accent5="accent5" accent6="accent6" hlink="hlink" folHlink="folHlink"/>
  <p:sldLayoutIdLst>
    <p:sldLayoutId id="2147483831" r:id="rId1"/>
    <p:sldLayoutId id="2147483832" r:id="rId2"/>
    <p:sldLayoutId id="2147483833" r:id="rId3"/>
    <p:sldLayoutId id="2147483834" r:id="rId4"/>
    <p:sldLayoutId id="2147483835" r:id="rId5"/>
    <p:sldLayoutId id="2147483836" r:id="rId6"/>
    <p:sldLayoutId id="2147483837" r:id="rId7"/>
    <p:sldLayoutId id="2147483838" r:id="rId8"/>
    <p:sldLayoutId id="2147483839" r:id="rId9"/>
    <p:sldLayoutId id="2147483840" r:id="rId10"/>
    <p:sldLayoutId id="2147483841" r:id="rId11"/>
    <p:sldLayoutId id="2147483842" r:id="rId12"/>
  </p:sldLayoutIdLst>
  <p:hf sldNum="0" hdr="0" ftr="0" dt="0"/>
  <p:txStyles>
    <p:titleStyle>
      <a:lvl1pPr algn="l" rtl="0" eaLnBrk="1" fontAlgn="base" hangingPunct="1">
        <a:spcBef>
          <a:spcPct val="0"/>
        </a:spcBef>
        <a:spcAft>
          <a:spcPct val="0"/>
        </a:spcAft>
        <a:defRPr sz="3200" b="1">
          <a:solidFill>
            <a:schemeClr val="tx2"/>
          </a:solidFill>
          <a:latin typeface="+mj-lt"/>
          <a:ea typeface="+mj-ea"/>
          <a:cs typeface="+mj-cs"/>
        </a:defRPr>
      </a:lvl1pPr>
      <a:lvl2pPr algn="l" rtl="0" eaLnBrk="1" fontAlgn="base" hangingPunct="1">
        <a:spcBef>
          <a:spcPct val="0"/>
        </a:spcBef>
        <a:spcAft>
          <a:spcPct val="0"/>
        </a:spcAft>
        <a:defRPr sz="3200" b="1">
          <a:solidFill>
            <a:schemeClr val="tx2"/>
          </a:solidFill>
          <a:latin typeface="Verdana" pitchFamily="34" charset="0"/>
        </a:defRPr>
      </a:lvl2pPr>
      <a:lvl3pPr algn="l" rtl="0" eaLnBrk="1" fontAlgn="base" hangingPunct="1">
        <a:spcBef>
          <a:spcPct val="0"/>
        </a:spcBef>
        <a:spcAft>
          <a:spcPct val="0"/>
        </a:spcAft>
        <a:defRPr sz="3200" b="1">
          <a:solidFill>
            <a:schemeClr val="tx2"/>
          </a:solidFill>
          <a:latin typeface="Verdana" pitchFamily="34" charset="0"/>
        </a:defRPr>
      </a:lvl3pPr>
      <a:lvl4pPr algn="l" rtl="0" eaLnBrk="1" fontAlgn="base" hangingPunct="1">
        <a:spcBef>
          <a:spcPct val="0"/>
        </a:spcBef>
        <a:spcAft>
          <a:spcPct val="0"/>
        </a:spcAft>
        <a:defRPr sz="3200" b="1">
          <a:solidFill>
            <a:schemeClr val="tx2"/>
          </a:solidFill>
          <a:latin typeface="Verdana" pitchFamily="34" charset="0"/>
        </a:defRPr>
      </a:lvl4pPr>
      <a:lvl5pPr algn="l" rtl="0" eaLnBrk="1" fontAlgn="base" hangingPunct="1">
        <a:spcBef>
          <a:spcPct val="0"/>
        </a:spcBef>
        <a:spcAft>
          <a:spcPct val="0"/>
        </a:spcAft>
        <a:defRPr sz="3200" b="1">
          <a:solidFill>
            <a:schemeClr val="tx2"/>
          </a:solidFill>
          <a:latin typeface="Verdana" pitchFamily="34" charset="0"/>
        </a:defRPr>
      </a:lvl5pPr>
      <a:lvl6pPr marL="457200" algn="l" rtl="0" eaLnBrk="1" fontAlgn="base" hangingPunct="1">
        <a:spcBef>
          <a:spcPct val="0"/>
        </a:spcBef>
        <a:spcAft>
          <a:spcPct val="0"/>
        </a:spcAft>
        <a:defRPr sz="3200" b="1">
          <a:solidFill>
            <a:schemeClr val="tx2"/>
          </a:solidFill>
          <a:latin typeface="Verdana" pitchFamily="34" charset="0"/>
        </a:defRPr>
      </a:lvl6pPr>
      <a:lvl7pPr marL="914400" algn="l" rtl="0" eaLnBrk="1" fontAlgn="base" hangingPunct="1">
        <a:spcBef>
          <a:spcPct val="0"/>
        </a:spcBef>
        <a:spcAft>
          <a:spcPct val="0"/>
        </a:spcAft>
        <a:defRPr sz="3200" b="1">
          <a:solidFill>
            <a:schemeClr val="tx2"/>
          </a:solidFill>
          <a:latin typeface="Verdana" pitchFamily="34" charset="0"/>
        </a:defRPr>
      </a:lvl7pPr>
      <a:lvl8pPr marL="1371600" algn="l" rtl="0" eaLnBrk="1" fontAlgn="base" hangingPunct="1">
        <a:spcBef>
          <a:spcPct val="0"/>
        </a:spcBef>
        <a:spcAft>
          <a:spcPct val="0"/>
        </a:spcAft>
        <a:defRPr sz="3200" b="1">
          <a:solidFill>
            <a:schemeClr val="tx2"/>
          </a:solidFill>
          <a:latin typeface="Verdana" pitchFamily="34" charset="0"/>
        </a:defRPr>
      </a:lvl8pPr>
      <a:lvl9pPr marL="1828800" algn="l" rtl="0" eaLnBrk="1" fontAlgn="base" hangingPunct="1">
        <a:spcBef>
          <a:spcPct val="0"/>
        </a:spcBef>
        <a:spcAft>
          <a:spcPct val="0"/>
        </a:spcAft>
        <a:defRPr sz="3200" b="1">
          <a:solidFill>
            <a:schemeClr val="tx2"/>
          </a:solidFill>
          <a:latin typeface="Verdana" pitchFamily="34" charset="0"/>
        </a:defRPr>
      </a:lvl9pPr>
    </p:titleStyle>
    <p:bodyStyle>
      <a:lvl1pPr marL="342900" indent="-342900" algn="l" rtl="0" eaLnBrk="1" fontAlgn="base" hangingPunct="1">
        <a:spcBef>
          <a:spcPct val="20000"/>
        </a:spcBef>
        <a:spcAft>
          <a:spcPct val="0"/>
        </a:spcAft>
        <a:buClr>
          <a:schemeClr val="hlink"/>
        </a:buClr>
        <a:buFont typeface="Wingdings" pitchFamily="2" charset="2"/>
        <a:buChar char="v"/>
        <a:defRPr sz="2800" b="1">
          <a:solidFill>
            <a:schemeClr val="hlink"/>
          </a:solidFill>
          <a:latin typeface="+mn-lt"/>
          <a:ea typeface="+mn-ea"/>
          <a:cs typeface="+mn-cs"/>
        </a:defRPr>
      </a:lvl1pPr>
      <a:lvl2pPr marL="742950" indent="-285750" algn="l" rtl="0" eaLnBrk="1" fontAlgn="base" hangingPunct="1">
        <a:spcBef>
          <a:spcPct val="20000"/>
        </a:spcBef>
        <a:spcAft>
          <a:spcPct val="0"/>
        </a:spcAft>
        <a:buClr>
          <a:schemeClr val="accent1"/>
        </a:buClr>
        <a:buFont typeface="Wingdings" pitchFamily="2" charset="2"/>
        <a:buChar char="§"/>
        <a:defRPr sz="2800">
          <a:solidFill>
            <a:schemeClr val="tx1"/>
          </a:solidFill>
          <a:latin typeface="Arial" charset="0"/>
        </a:defRPr>
      </a:lvl2pPr>
      <a:lvl3pPr marL="1143000" indent="-228600" algn="l" rtl="0" eaLnBrk="1" fontAlgn="base" hangingPunct="1">
        <a:spcBef>
          <a:spcPct val="20000"/>
        </a:spcBef>
        <a:spcAft>
          <a:spcPct val="0"/>
        </a:spcAft>
        <a:buClr>
          <a:schemeClr val="tx1"/>
        </a:buClr>
        <a:buChar char="•"/>
        <a:defRPr sz="2400">
          <a:solidFill>
            <a:schemeClr val="tx1"/>
          </a:solidFill>
          <a:latin typeface="Arial" charset="0"/>
        </a:defRPr>
      </a:lvl3pPr>
      <a:lvl4pPr marL="1600200" indent="-228600" algn="l" rtl="0" eaLnBrk="1" fontAlgn="base" hangingPunct="1">
        <a:spcBef>
          <a:spcPct val="20000"/>
        </a:spcBef>
        <a:spcAft>
          <a:spcPct val="0"/>
        </a:spcAft>
        <a:buChar char="–"/>
        <a:defRPr sz="2000">
          <a:solidFill>
            <a:schemeClr val="tx1"/>
          </a:solidFill>
          <a:latin typeface="Arial" charset="0"/>
        </a:defRPr>
      </a:lvl4pPr>
      <a:lvl5pPr marL="2057400" indent="-228600" algn="l" rtl="0" eaLnBrk="1" fontAlgn="base" hangingPunct="1">
        <a:spcBef>
          <a:spcPct val="20000"/>
        </a:spcBef>
        <a:spcAft>
          <a:spcPct val="0"/>
        </a:spcAft>
        <a:buChar char="»"/>
        <a:defRPr sz="2000">
          <a:solidFill>
            <a:schemeClr val="tx1"/>
          </a:solidFill>
          <a:latin typeface="Arial"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diagramLayout" Target="../diagrams/layout1.xml"/><Relationship Id="rId7" Type="http://schemas.openxmlformats.org/officeDocument/2006/relationships/image" Target="../media/image5.png"/><Relationship Id="rId2" Type="http://schemas.openxmlformats.org/officeDocument/2006/relationships/diagramData" Target="../diagrams/data1.xml"/><Relationship Id="rId1" Type="http://schemas.openxmlformats.org/officeDocument/2006/relationships/slideLayout" Target="../slideLayouts/slideLayout4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 Id="rId9" Type="http://schemas.openxmlformats.org/officeDocument/2006/relationships/image" Target="../media/image7.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25.xml"/><Relationship Id="rId1" Type="http://schemas.openxmlformats.org/officeDocument/2006/relationships/themeOverride" Target="../theme/themeOverride2.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52600" y="1143000"/>
            <a:ext cx="6705600" cy="2895600"/>
          </a:xfrm>
        </p:spPr>
        <p:txBody>
          <a:bodyPr>
            <a:normAutofit fontScale="90000"/>
          </a:bodyPr>
          <a:lstStyle/>
          <a:p>
            <a:pPr algn="ctr" rtl="1"/>
            <a:r>
              <a:rPr lang="fa-IR" sz="4000" dirty="0" smtClean="0">
                <a:solidFill>
                  <a:srgbClr val="FF0000"/>
                </a:solidFill>
                <a:cs typeface="B Mitra" pitchFamily="2" charset="-78"/>
              </a:rPr>
              <a:t> مربی گری</a:t>
            </a:r>
            <a:br>
              <a:rPr lang="fa-IR" sz="4000" dirty="0" smtClean="0">
                <a:solidFill>
                  <a:srgbClr val="FF0000"/>
                </a:solidFill>
                <a:cs typeface="B Mitra" pitchFamily="2" charset="-78"/>
              </a:rPr>
            </a:br>
            <a:r>
              <a:rPr lang="fa-IR" dirty="0" smtClean="0">
                <a:cs typeface="B Mitra" pitchFamily="2" charset="-78"/>
              </a:rPr>
              <a:t/>
            </a:r>
            <a:br>
              <a:rPr lang="fa-IR" dirty="0" smtClean="0">
                <a:cs typeface="B Mitra" pitchFamily="2" charset="-78"/>
              </a:rPr>
            </a:br>
            <a:r>
              <a:rPr lang="fa-IR" dirty="0" smtClean="0">
                <a:cs typeface="B Mitra" pitchFamily="2" charset="-78"/>
              </a:rPr>
              <a:t>از طریق </a:t>
            </a:r>
            <a:br>
              <a:rPr lang="fa-IR" dirty="0" smtClean="0">
                <a:cs typeface="B Mitra" pitchFamily="2" charset="-78"/>
              </a:rPr>
            </a:br>
            <a:r>
              <a:rPr lang="fa-IR" dirty="0" smtClean="0">
                <a:cs typeface="B Mitra" pitchFamily="2" charset="-78"/>
              </a:rPr>
              <a:t/>
            </a:r>
            <a:br>
              <a:rPr lang="fa-IR" dirty="0" smtClean="0">
                <a:cs typeface="B Mitra" pitchFamily="2" charset="-78"/>
              </a:rPr>
            </a:br>
            <a:r>
              <a:rPr lang="fa-IR" sz="4000" dirty="0" smtClean="0">
                <a:solidFill>
                  <a:srgbClr val="00B050"/>
                </a:solidFill>
                <a:cs typeface="B Mitra" pitchFamily="2" charset="-78"/>
              </a:rPr>
              <a:t> </a:t>
            </a:r>
            <a:r>
              <a:rPr lang="fa-IR" sz="4000" dirty="0">
                <a:solidFill>
                  <a:srgbClr val="00B050"/>
                </a:solidFill>
                <a:cs typeface="B Mitra" pitchFamily="2" charset="-78"/>
              </a:rPr>
              <a:t>ارایه بازخور </a:t>
            </a:r>
            <a:r>
              <a:rPr lang="fa-IR" sz="4000" dirty="0" smtClean="0">
                <a:solidFill>
                  <a:srgbClr val="00B050"/>
                </a:solidFill>
                <a:cs typeface="B Mitra" pitchFamily="2" charset="-78"/>
              </a:rPr>
              <a:t>موثر</a:t>
            </a:r>
            <a:r>
              <a:rPr lang="fa-IR" dirty="0" smtClean="0">
                <a:cs typeface="B Mitra" pitchFamily="2" charset="-78"/>
              </a:rPr>
              <a:t/>
            </a:r>
            <a:br>
              <a:rPr lang="fa-IR" dirty="0" smtClean="0">
                <a:cs typeface="B Mitra" pitchFamily="2" charset="-78"/>
              </a:rPr>
            </a:br>
            <a:endParaRPr lang="en-US" dirty="0">
              <a:cs typeface="B Mitra" pitchFamily="2" charset="-78"/>
            </a:endParaRPr>
          </a:p>
        </p:txBody>
      </p:sp>
      <p:sp>
        <p:nvSpPr>
          <p:cNvPr id="3" name="Subtitle 2"/>
          <p:cNvSpPr>
            <a:spLocks noGrp="1"/>
          </p:cNvSpPr>
          <p:nvPr>
            <p:ph type="subTitle" idx="1"/>
          </p:nvPr>
        </p:nvSpPr>
        <p:spPr>
          <a:xfrm>
            <a:off x="2286000" y="4114800"/>
            <a:ext cx="6172200" cy="1752600"/>
          </a:xfrm>
        </p:spPr>
        <p:txBody>
          <a:bodyPr>
            <a:normAutofit lnSpcReduction="10000"/>
          </a:bodyPr>
          <a:lstStyle/>
          <a:p>
            <a:pPr algn="r" rtl="1"/>
            <a:r>
              <a:rPr lang="fa-IR" dirty="0">
                <a:cs typeface="B Mitra" pitchFamily="2" charset="-78"/>
              </a:rPr>
              <a:t>دکتر داریوش غلام زاده</a:t>
            </a:r>
          </a:p>
          <a:p>
            <a:pPr algn="r" rtl="1"/>
            <a:endParaRPr lang="fa-IR" dirty="0"/>
          </a:p>
          <a:p>
            <a:pPr algn="r" rtl="1"/>
            <a:r>
              <a:rPr lang="fa-IR" dirty="0" smtClean="0">
                <a:cs typeface="B Mitra" pitchFamily="2" charset="-78"/>
              </a:rPr>
              <a:t>پنجمن همایش آسیب شناسی مدیریت منابع انسانی</a:t>
            </a:r>
          </a:p>
          <a:p>
            <a:pPr rtl="1"/>
            <a:endParaRPr lang="fa-IR" dirty="0" smtClean="0">
              <a:cs typeface="B Mitra" pitchFamily="2" charset="-78"/>
            </a:endParaRPr>
          </a:p>
          <a:p>
            <a:pPr algn="ctr" rtl="1"/>
            <a:r>
              <a:rPr lang="fa-IR" dirty="0" smtClean="0">
                <a:cs typeface="B Mitra" pitchFamily="2" charset="-78"/>
              </a:rPr>
              <a:t>تابستان 1395</a:t>
            </a:r>
            <a:endParaRPr lang="en-US" dirty="0">
              <a:cs typeface="B Mitra" pitchFamily="2" charset="-78"/>
            </a:endParaRPr>
          </a:p>
        </p:txBody>
      </p:sp>
    </p:spTree>
    <p:extLst>
      <p:ext uri="{BB962C8B-B14F-4D97-AF65-F5344CB8AC3E}">
        <p14:creationId xmlns:p14="http://schemas.microsoft.com/office/powerpoint/2010/main" val="23233452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274638"/>
            <a:ext cx="7772400" cy="944562"/>
          </a:xfrm>
        </p:spPr>
        <p:txBody>
          <a:bodyPr>
            <a:normAutofit/>
          </a:bodyPr>
          <a:lstStyle/>
          <a:p>
            <a:pPr algn="ctr" rtl="1"/>
            <a:r>
              <a:rPr lang="fa-IR" sz="3600" b="1" dirty="0" smtClean="0">
                <a:solidFill>
                  <a:srgbClr val="FF0000"/>
                </a:solidFill>
                <a:latin typeface="Times New Roman" pitchFamily="18" charset="0"/>
                <a:cs typeface="B Mitra" pitchFamily="2" charset="-78"/>
              </a:rPr>
              <a:t>اصول ارایه بازخور</a:t>
            </a:r>
            <a:endParaRPr lang="en-US" sz="3600" b="1" dirty="0">
              <a:solidFill>
                <a:srgbClr val="FF0000"/>
              </a:solidFill>
              <a:latin typeface="Times New Roman" pitchFamily="18" charset="0"/>
              <a:cs typeface="B Mitra" pitchFamily="2" charset="-78"/>
            </a:endParaRPr>
          </a:p>
        </p:txBody>
      </p:sp>
      <p:sp>
        <p:nvSpPr>
          <p:cNvPr id="3" name="Content Placeholder 2"/>
          <p:cNvSpPr>
            <a:spLocks noGrp="1"/>
          </p:cNvSpPr>
          <p:nvPr>
            <p:ph sz="quarter" idx="1"/>
          </p:nvPr>
        </p:nvSpPr>
        <p:spPr/>
        <p:txBody>
          <a:bodyPr/>
          <a:lstStyle/>
          <a:p>
            <a:pPr lvl="0" algn="r" rtl="1"/>
            <a:r>
              <a:rPr lang="en-US" sz="4000" b="1" dirty="0" smtClean="0">
                <a:cs typeface="B Compset" pitchFamily="2" charset="-78"/>
              </a:rPr>
              <a:t> </a:t>
            </a:r>
            <a:r>
              <a:rPr lang="fa-IR" sz="4000" b="1" dirty="0" smtClean="0">
                <a:cs typeface="B Compset" pitchFamily="2" charset="-78"/>
              </a:rPr>
              <a:t>مکرر   </a:t>
            </a:r>
            <a:r>
              <a:rPr lang="en-US" sz="4000" b="1" dirty="0" smtClean="0">
                <a:cs typeface="B Compset" pitchFamily="2" charset="-78"/>
              </a:rPr>
              <a:t>          </a:t>
            </a:r>
            <a:r>
              <a:rPr lang="fa-IR" sz="4000" b="1" dirty="0" smtClean="0">
                <a:cs typeface="B Compset" pitchFamily="2" charset="-78"/>
              </a:rPr>
              <a:t>  </a:t>
            </a:r>
            <a:r>
              <a:rPr lang="en-US" b="1" dirty="0" smtClean="0">
                <a:latin typeface="Times New Roman" pitchFamily="18" charset="0"/>
                <a:cs typeface="Times New Roman" pitchFamily="18" charset="0"/>
              </a:rPr>
              <a:t>Frequent</a:t>
            </a:r>
          </a:p>
          <a:p>
            <a:pPr lvl="0" algn="r" rtl="1"/>
            <a:r>
              <a:rPr lang="en-US" sz="4000" b="1" dirty="0" smtClean="0">
                <a:cs typeface="B Compset" pitchFamily="2" charset="-78"/>
              </a:rPr>
              <a:t> </a:t>
            </a:r>
            <a:r>
              <a:rPr lang="fa-IR" sz="4000" b="1" dirty="0" smtClean="0">
                <a:cs typeface="B Compset" pitchFamily="2" charset="-78"/>
              </a:rPr>
              <a:t>دقیق و صحیح</a:t>
            </a:r>
            <a:r>
              <a:rPr lang="en-US" sz="4000" b="1" dirty="0" smtClean="0">
                <a:cs typeface="B Compset" pitchFamily="2" charset="-78"/>
              </a:rPr>
              <a:t>   </a:t>
            </a:r>
            <a:r>
              <a:rPr lang="fa-IR" sz="4000" b="1" dirty="0" smtClean="0">
                <a:cs typeface="B Compset" pitchFamily="2" charset="-78"/>
              </a:rPr>
              <a:t>  </a:t>
            </a:r>
            <a:r>
              <a:rPr lang="en-US" sz="4000" b="1" dirty="0" smtClean="0">
                <a:cs typeface="B Compset" pitchFamily="2" charset="-78"/>
              </a:rPr>
              <a:t>         </a:t>
            </a:r>
            <a:r>
              <a:rPr lang="en-US" b="1" dirty="0" smtClean="0">
                <a:latin typeface="Times New Roman" pitchFamily="18" charset="0"/>
                <a:cs typeface="Times New Roman" pitchFamily="18" charset="0"/>
              </a:rPr>
              <a:t>Accurate</a:t>
            </a:r>
          </a:p>
          <a:p>
            <a:pPr lvl="0" algn="r" rtl="1"/>
            <a:r>
              <a:rPr lang="en-US" sz="4000" b="1" dirty="0" smtClean="0">
                <a:cs typeface="B Compset" pitchFamily="2" charset="-78"/>
              </a:rPr>
              <a:t> </a:t>
            </a:r>
            <a:r>
              <a:rPr lang="fa-IR" sz="4000" b="1" dirty="0" smtClean="0">
                <a:cs typeface="B Compset" pitchFamily="2" charset="-78"/>
              </a:rPr>
              <a:t>مشخص         </a:t>
            </a:r>
            <a:r>
              <a:rPr lang="en-US" sz="4000" b="1" dirty="0" smtClean="0">
                <a:cs typeface="B Compset" pitchFamily="2" charset="-78"/>
              </a:rPr>
              <a:t>    </a:t>
            </a:r>
            <a:r>
              <a:rPr lang="fa-IR" sz="4000" b="1" dirty="0" smtClean="0">
                <a:cs typeface="B Compset" pitchFamily="2" charset="-78"/>
              </a:rPr>
              <a:t>  </a:t>
            </a:r>
            <a:r>
              <a:rPr lang="en-US" b="1" dirty="0" smtClean="0">
                <a:latin typeface="Times New Roman" pitchFamily="18" charset="0"/>
                <a:cs typeface="Times New Roman" pitchFamily="18" charset="0"/>
              </a:rPr>
              <a:t>Specific</a:t>
            </a:r>
          </a:p>
          <a:p>
            <a:pPr lvl="0" algn="r" rtl="1"/>
            <a:r>
              <a:rPr lang="en-US" sz="4000" b="1" dirty="0" smtClean="0">
                <a:cs typeface="B Compset" pitchFamily="2" charset="-78"/>
              </a:rPr>
              <a:t> </a:t>
            </a:r>
            <a:r>
              <a:rPr lang="fa-IR" sz="4000" b="1" dirty="0" smtClean="0">
                <a:cs typeface="B Compset" pitchFamily="2" charset="-78"/>
              </a:rPr>
              <a:t>به موقع</a:t>
            </a:r>
            <a:r>
              <a:rPr lang="en-US" sz="4000" b="1" dirty="0" smtClean="0">
                <a:cs typeface="B Compset" pitchFamily="2" charset="-78"/>
              </a:rPr>
              <a:t>  </a:t>
            </a:r>
            <a:r>
              <a:rPr lang="fa-IR" sz="4000" b="1" dirty="0" smtClean="0">
                <a:cs typeface="B Compset" pitchFamily="2" charset="-78"/>
              </a:rPr>
              <a:t>      </a:t>
            </a:r>
            <a:r>
              <a:rPr lang="en-US" sz="4000" b="1" dirty="0" smtClean="0">
                <a:cs typeface="B Compset" pitchFamily="2" charset="-78"/>
              </a:rPr>
              <a:t>  </a:t>
            </a:r>
            <a:r>
              <a:rPr lang="fa-IR" sz="4000" b="1" dirty="0" smtClean="0">
                <a:cs typeface="B Compset" pitchFamily="2" charset="-78"/>
              </a:rPr>
              <a:t> </a:t>
            </a:r>
            <a:r>
              <a:rPr lang="en-US" sz="4000" b="1" dirty="0" smtClean="0">
                <a:cs typeface="B Compset" pitchFamily="2" charset="-78"/>
              </a:rPr>
              <a:t> </a:t>
            </a:r>
            <a:r>
              <a:rPr lang="fa-IR" sz="4000" b="1" dirty="0" smtClean="0">
                <a:cs typeface="B Compset" pitchFamily="2" charset="-78"/>
              </a:rPr>
              <a:t>    </a:t>
            </a:r>
            <a:r>
              <a:rPr lang="en-US" b="1" dirty="0" smtClean="0">
                <a:latin typeface="Times New Roman" pitchFamily="18" charset="0"/>
                <a:cs typeface="Times New Roman" pitchFamily="18" charset="0"/>
              </a:rPr>
              <a:t>Timely</a:t>
            </a:r>
          </a:p>
        </p:txBody>
      </p:sp>
      <p:sp>
        <p:nvSpPr>
          <p:cNvPr id="4" name="Footer Placeholder 3"/>
          <p:cNvSpPr>
            <a:spLocks noGrp="1"/>
          </p:cNvSpPr>
          <p:nvPr>
            <p:ph type="ftr" sz="quarter" idx="16"/>
          </p:nvPr>
        </p:nvSpPr>
        <p:spPr>
          <a:xfrm rot="5400000">
            <a:off x="5967545" y="2714599"/>
            <a:ext cx="5245682" cy="365760"/>
          </a:xfrm>
        </p:spPr>
        <p:txBody>
          <a:bodyPr/>
          <a:lstStyle/>
          <a:p>
            <a:r>
              <a:rPr lang="fa-IR" smtClean="0"/>
              <a:t>مربی گری از طریق ارایه بازخور موثر- کنفرانس آسیب شناسی مدیریت منابع انسانی- دکتر غلام زاده</a:t>
            </a:r>
            <a:endParaRPr lang="en-US"/>
          </a:p>
        </p:txBody>
      </p:sp>
      <p:sp>
        <p:nvSpPr>
          <p:cNvPr id="5" name="Slide Number Placeholder 4"/>
          <p:cNvSpPr>
            <a:spLocks noGrp="1"/>
          </p:cNvSpPr>
          <p:nvPr>
            <p:ph type="sldNum" sz="quarter" idx="15"/>
          </p:nvPr>
        </p:nvSpPr>
        <p:spPr/>
        <p:txBody>
          <a:bodyPr/>
          <a:lstStyle/>
          <a:p>
            <a:fld id="{B6F15528-21DE-4FAA-801E-634DDDAF4B2B}" type="slidenum">
              <a:rPr lang="en-US" smtClean="0"/>
              <a:pPr/>
              <a:t>10</a:t>
            </a:fld>
            <a:endParaRPr lang="en-US"/>
          </a:p>
        </p:txBody>
      </p:sp>
    </p:spTree>
    <p:extLst>
      <p:ext uri="{BB962C8B-B14F-4D97-AF65-F5344CB8AC3E}">
        <p14:creationId xmlns:p14="http://schemas.microsoft.com/office/powerpoint/2010/main" val="35400021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868362"/>
          </a:xfrm>
        </p:spPr>
        <p:txBody>
          <a:bodyPr>
            <a:normAutofit/>
          </a:bodyPr>
          <a:lstStyle/>
          <a:p>
            <a:pPr algn="ctr" rtl="1"/>
            <a:r>
              <a:rPr lang="fa-IR" sz="3600" b="1" dirty="0">
                <a:solidFill>
                  <a:srgbClr val="FF0000"/>
                </a:solidFill>
                <a:cs typeface="B Mitra" pitchFamily="2" charset="-78"/>
              </a:rPr>
              <a:t>مکرر بودن بازخور</a:t>
            </a:r>
            <a:endParaRPr lang="en-US" sz="3600" b="1" dirty="0">
              <a:solidFill>
                <a:srgbClr val="FF0000"/>
              </a:solidFill>
              <a:cs typeface="B Mitra" pitchFamily="2" charset="-78"/>
            </a:endParaRPr>
          </a:p>
        </p:txBody>
      </p:sp>
      <p:sp>
        <p:nvSpPr>
          <p:cNvPr id="3" name="Content Placeholder 2"/>
          <p:cNvSpPr>
            <a:spLocks noGrp="1"/>
          </p:cNvSpPr>
          <p:nvPr>
            <p:ph sz="quarter" idx="1"/>
          </p:nvPr>
        </p:nvSpPr>
        <p:spPr>
          <a:xfrm>
            <a:off x="228600" y="1295400"/>
            <a:ext cx="8305800" cy="5178552"/>
          </a:xfrm>
        </p:spPr>
        <p:txBody>
          <a:bodyPr>
            <a:normAutofit/>
          </a:bodyPr>
          <a:lstStyle/>
          <a:p>
            <a:pPr algn="just" rtl="1">
              <a:buFont typeface="Wingdings" pitchFamily="2" charset="2"/>
              <a:buChar char="Ø"/>
            </a:pPr>
            <a:r>
              <a:rPr lang="fa-IR" sz="3200" dirty="0">
                <a:cs typeface="B Mitra" pitchFamily="2" charset="-78"/>
              </a:rPr>
              <a:t>بعضی افراد بیشتر از سایرین به بازخورد نیاز دارند. در واقع تناوب بازخورد از فردی به فردی دیگر متفاوت است. </a:t>
            </a:r>
            <a:endParaRPr lang="fa-IR" sz="3200" dirty="0" smtClean="0">
              <a:cs typeface="B Mitra" pitchFamily="2" charset="-78"/>
            </a:endParaRPr>
          </a:p>
          <a:p>
            <a:pPr marL="0" indent="0" algn="just" rtl="1">
              <a:buNone/>
            </a:pPr>
            <a:endParaRPr lang="fa-IR" sz="3200" dirty="0" smtClean="0">
              <a:cs typeface="B Mitra" pitchFamily="2" charset="-78"/>
            </a:endParaRPr>
          </a:p>
          <a:p>
            <a:pPr algn="just" rtl="1">
              <a:buFont typeface="Wingdings" pitchFamily="2" charset="2"/>
              <a:buChar char="Ø"/>
            </a:pPr>
            <a:r>
              <a:rPr lang="fa-IR" sz="3200" dirty="0" smtClean="0">
                <a:cs typeface="B Mitra" pitchFamily="2" charset="-78"/>
              </a:rPr>
              <a:t>دادن </a:t>
            </a:r>
            <a:r>
              <a:rPr lang="fa-IR" sz="3200" dirty="0">
                <a:cs typeface="B Mitra" pitchFamily="2" charset="-78"/>
              </a:rPr>
              <a:t>بازخورد به افراد در هنگامی که بدان نیاز دارند، اولین رفتار کلیدی بهترین مدیران دارای سبک مربی‌گری است. </a:t>
            </a:r>
            <a:endParaRPr lang="fa-IR" sz="3200" dirty="0" smtClean="0">
              <a:cs typeface="B Mitra" pitchFamily="2" charset="-78"/>
            </a:endParaRPr>
          </a:p>
          <a:p>
            <a:pPr marL="0" indent="0" algn="just" rtl="1">
              <a:buNone/>
            </a:pPr>
            <a:endParaRPr lang="fa-IR" sz="3200" dirty="0" smtClean="0">
              <a:cs typeface="B Mitra" pitchFamily="2" charset="-78"/>
            </a:endParaRPr>
          </a:p>
          <a:p>
            <a:pPr algn="just" rtl="1">
              <a:buFont typeface="Wingdings" pitchFamily="2" charset="2"/>
              <a:buChar char="Ø"/>
            </a:pPr>
            <a:r>
              <a:rPr lang="fa-IR" sz="3200" dirty="0" smtClean="0">
                <a:cs typeface="B Mitra" pitchFamily="2" charset="-78"/>
              </a:rPr>
              <a:t>تشخیص </a:t>
            </a:r>
            <a:r>
              <a:rPr lang="fa-IR" sz="3200" dirty="0">
                <a:cs typeface="B Mitra" pitchFamily="2" charset="-78"/>
              </a:rPr>
              <a:t>و برآوردن تناوب بازخورد برای هر یک از افراد، مهارت مربوط به این رفتار است.</a:t>
            </a:r>
            <a:endParaRPr lang="en-US" sz="3200" dirty="0">
              <a:cs typeface="B Mitra" pitchFamily="2" charset="-78"/>
            </a:endParaRPr>
          </a:p>
        </p:txBody>
      </p:sp>
      <p:sp>
        <p:nvSpPr>
          <p:cNvPr id="4" name="Footer Placeholder 3"/>
          <p:cNvSpPr>
            <a:spLocks noGrp="1"/>
          </p:cNvSpPr>
          <p:nvPr>
            <p:ph type="ftr" sz="quarter" idx="16"/>
          </p:nvPr>
        </p:nvSpPr>
        <p:spPr>
          <a:xfrm rot="5400000">
            <a:off x="5967545" y="2714599"/>
            <a:ext cx="5245682" cy="365760"/>
          </a:xfrm>
        </p:spPr>
        <p:txBody>
          <a:bodyPr/>
          <a:lstStyle/>
          <a:p>
            <a:r>
              <a:rPr lang="fa-IR" dirty="0" smtClean="0"/>
              <a:t>مربی گری از طریق ارایه بازخور موثر- کنفرانس آسیب شناسی مدیریت منابع انسانی- دکتر غلام زاده</a:t>
            </a:r>
            <a:endParaRPr lang="en-US" dirty="0"/>
          </a:p>
        </p:txBody>
      </p:sp>
      <p:sp>
        <p:nvSpPr>
          <p:cNvPr id="5" name="Slide Number Placeholder 4"/>
          <p:cNvSpPr>
            <a:spLocks noGrp="1"/>
          </p:cNvSpPr>
          <p:nvPr>
            <p:ph type="sldNum" sz="quarter" idx="15"/>
          </p:nvPr>
        </p:nvSpPr>
        <p:spPr/>
        <p:txBody>
          <a:bodyPr/>
          <a:lstStyle/>
          <a:p>
            <a:fld id="{B6F15528-21DE-4FAA-801E-634DDDAF4B2B}" type="slidenum">
              <a:rPr lang="en-US" smtClean="0"/>
              <a:pPr/>
              <a:t>11</a:t>
            </a:fld>
            <a:endParaRPr lang="en-US"/>
          </a:p>
        </p:txBody>
      </p:sp>
    </p:spTree>
    <p:extLst>
      <p:ext uri="{BB962C8B-B14F-4D97-AF65-F5344CB8AC3E}">
        <p14:creationId xmlns:p14="http://schemas.microsoft.com/office/powerpoint/2010/main" val="10349833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868362"/>
          </a:xfrm>
        </p:spPr>
        <p:txBody>
          <a:bodyPr>
            <a:normAutofit/>
          </a:bodyPr>
          <a:lstStyle/>
          <a:p>
            <a:pPr algn="ctr" rtl="1"/>
            <a:r>
              <a:rPr lang="fa-IR" sz="3600" b="1" dirty="0" smtClean="0">
                <a:solidFill>
                  <a:srgbClr val="FF0000"/>
                </a:solidFill>
                <a:cs typeface="B Mitra" pitchFamily="2" charset="-78"/>
              </a:rPr>
              <a:t>دقیق </a:t>
            </a:r>
            <a:r>
              <a:rPr lang="fa-IR" sz="3600" b="1" dirty="0">
                <a:solidFill>
                  <a:srgbClr val="FF0000"/>
                </a:solidFill>
                <a:cs typeface="B Mitra" pitchFamily="2" charset="-78"/>
              </a:rPr>
              <a:t>بودن بازخور</a:t>
            </a:r>
            <a:endParaRPr lang="en-US" sz="3600" b="1" dirty="0">
              <a:solidFill>
                <a:srgbClr val="FF0000"/>
              </a:solidFill>
              <a:cs typeface="B Mitra" pitchFamily="2" charset="-78"/>
            </a:endParaRPr>
          </a:p>
        </p:txBody>
      </p:sp>
      <p:sp>
        <p:nvSpPr>
          <p:cNvPr id="3" name="Content Placeholder 2"/>
          <p:cNvSpPr>
            <a:spLocks noGrp="1"/>
          </p:cNvSpPr>
          <p:nvPr>
            <p:ph sz="quarter" idx="1"/>
          </p:nvPr>
        </p:nvSpPr>
        <p:spPr>
          <a:xfrm>
            <a:off x="228600" y="1295400"/>
            <a:ext cx="8305800" cy="5178552"/>
          </a:xfrm>
        </p:spPr>
        <p:txBody>
          <a:bodyPr>
            <a:normAutofit/>
          </a:bodyPr>
          <a:lstStyle/>
          <a:p>
            <a:pPr marL="182880" marR="0" indent="-457200" algn="just" rtl="1">
              <a:lnSpc>
                <a:spcPct val="115000"/>
              </a:lnSpc>
              <a:spcBef>
                <a:spcPts val="0"/>
              </a:spcBef>
              <a:spcAft>
                <a:spcPts val="1000"/>
              </a:spcAft>
              <a:buFont typeface="Wingdings" pitchFamily="2" charset="2"/>
              <a:buChar char="Ø"/>
            </a:pPr>
            <a:r>
              <a:rPr lang="fa-IR" sz="3200" dirty="0" smtClean="0">
                <a:latin typeface="Calibri"/>
                <a:ea typeface="Calibri"/>
                <a:cs typeface="B Compset"/>
              </a:rPr>
              <a:t>هر بازخوردی که داده می شود، </a:t>
            </a:r>
            <a:r>
              <a:rPr lang="fa-IR" sz="3200" dirty="0">
                <a:latin typeface="Calibri"/>
                <a:ea typeface="Calibri"/>
                <a:cs typeface="B Compset"/>
              </a:rPr>
              <a:t>بر </a:t>
            </a:r>
            <a:r>
              <a:rPr lang="fa-IR" sz="3200" b="1" dirty="0">
                <a:latin typeface="Calibri"/>
                <a:ea typeface="Calibri"/>
                <a:cs typeface="B Compset"/>
              </a:rPr>
              <a:t>اعتماد</a:t>
            </a:r>
            <a:r>
              <a:rPr lang="fa-IR" sz="3200" dirty="0">
                <a:latin typeface="Calibri"/>
                <a:ea typeface="Calibri"/>
                <a:cs typeface="B Compset"/>
              </a:rPr>
              <a:t> و </a:t>
            </a:r>
            <a:r>
              <a:rPr lang="fa-IR" sz="3200" b="1" dirty="0">
                <a:latin typeface="Calibri"/>
                <a:ea typeface="Calibri"/>
                <a:cs typeface="B Compset"/>
              </a:rPr>
              <a:t>عملکرد</a:t>
            </a:r>
            <a:r>
              <a:rPr lang="fa-IR" sz="3200" dirty="0">
                <a:latin typeface="Calibri"/>
                <a:ea typeface="Calibri"/>
                <a:cs typeface="B Compset"/>
              </a:rPr>
              <a:t> افراد تأثیرگذار است. دادن بازخوردی که متفکرانه، متعادل و صحیح باشد</a:t>
            </a:r>
            <a:r>
              <a:rPr lang="fa-IR" sz="3200" dirty="0" smtClean="0">
                <a:latin typeface="Calibri"/>
                <a:ea typeface="Calibri"/>
                <a:cs typeface="B Compset"/>
              </a:rPr>
              <a:t>، دومین </a:t>
            </a:r>
            <a:r>
              <a:rPr lang="fa-IR" sz="3200" dirty="0">
                <a:latin typeface="Calibri"/>
                <a:ea typeface="Calibri"/>
                <a:cs typeface="B Compset"/>
              </a:rPr>
              <a:t>رفتار کلیدی مدیران </a:t>
            </a:r>
            <a:r>
              <a:rPr lang="fa-IR" sz="3200" dirty="0" smtClean="0">
                <a:latin typeface="Calibri"/>
                <a:ea typeface="Calibri"/>
                <a:cs typeface="B Compset"/>
              </a:rPr>
              <a:t>مربی صفت </a:t>
            </a:r>
            <a:r>
              <a:rPr lang="fa-IR" sz="3200" dirty="0">
                <a:latin typeface="Calibri"/>
                <a:ea typeface="Calibri"/>
                <a:cs typeface="B Compset"/>
              </a:rPr>
              <a:t>است. </a:t>
            </a:r>
            <a:endParaRPr lang="fa-IR" sz="3200" dirty="0" smtClean="0">
              <a:latin typeface="Calibri"/>
              <a:ea typeface="Calibri"/>
              <a:cs typeface="B Compset"/>
            </a:endParaRPr>
          </a:p>
          <a:p>
            <a:pPr marL="182880" marR="0" indent="-457200" algn="just" rtl="1">
              <a:lnSpc>
                <a:spcPct val="115000"/>
              </a:lnSpc>
              <a:spcBef>
                <a:spcPts val="0"/>
              </a:spcBef>
              <a:spcAft>
                <a:spcPts val="1000"/>
              </a:spcAft>
              <a:buFont typeface="Wingdings" pitchFamily="2" charset="2"/>
              <a:buChar char="Ø"/>
            </a:pPr>
            <a:r>
              <a:rPr lang="fa-IR" sz="3200" dirty="0" smtClean="0">
                <a:latin typeface="Calibri"/>
                <a:ea typeface="Calibri"/>
                <a:cs typeface="B Compset"/>
              </a:rPr>
              <a:t>برای ارایه بازخوردی دقیق، مدیر باید:</a:t>
            </a:r>
          </a:p>
          <a:p>
            <a:pPr marL="182880" marR="0" indent="-457200" algn="just" rtl="1">
              <a:lnSpc>
                <a:spcPct val="115000"/>
              </a:lnSpc>
              <a:spcBef>
                <a:spcPts val="0"/>
              </a:spcBef>
              <a:spcAft>
                <a:spcPts val="1000"/>
              </a:spcAft>
              <a:buFont typeface="Wingdings" pitchFamily="2" charset="2"/>
              <a:buChar char="Ø"/>
            </a:pPr>
            <a:r>
              <a:rPr lang="fa-IR" sz="3200" dirty="0" smtClean="0">
                <a:latin typeface="Calibri"/>
                <a:ea typeface="Calibri"/>
                <a:cs typeface="B Compset"/>
              </a:rPr>
              <a:t>مفروضات خود را به چالش بکشد.</a:t>
            </a:r>
          </a:p>
          <a:p>
            <a:pPr marL="182880" marR="0" indent="-457200" algn="just" rtl="1">
              <a:lnSpc>
                <a:spcPct val="115000"/>
              </a:lnSpc>
              <a:spcBef>
                <a:spcPts val="0"/>
              </a:spcBef>
              <a:spcAft>
                <a:spcPts val="1000"/>
              </a:spcAft>
              <a:buFont typeface="Wingdings" pitchFamily="2" charset="2"/>
              <a:buChar char="Ø"/>
            </a:pPr>
            <a:r>
              <a:rPr lang="fa-IR" sz="3200" dirty="0" smtClean="0">
                <a:latin typeface="Calibri"/>
                <a:ea typeface="Calibri"/>
                <a:cs typeface="B Compset"/>
              </a:rPr>
              <a:t>حقایق را مورد بررسی قرار دهد.</a:t>
            </a:r>
          </a:p>
          <a:p>
            <a:pPr marL="182880" marR="0" indent="-457200" algn="just" rtl="1">
              <a:lnSpc>
                <a:spcPct val="115000"/>
              </a:lnSpc>
              <a:spcBef>
                <a:spcPts val="0"/>
              </a:spcBef>
              <a:spcAft>
                <a:spcPts val="1000"/>
              </a:spcAft>
              <a:buFont typeface="Wingdings" pitchFamily="2" charset="2"/>
              <a:buChar char="Ø"/>
            </a:pPr>
            <a:r>
              <a:rPr lang="fa-IR" sz="3200" dirty="0" smtClean="0">
                <a:latin typeface="Calibri"/>
                <a:ea typeface="Calibri"/>
                <a:cs typeface="B Compset"/>
              </a:rPr>
              <a:t>قبل از ارایه بازخور تمرین کند.</a:t>
            </a:r>
            <a:endParaRPr lang="en-US" sz="3200" dirty="0">
              <a:latin typeface="Calibri"/>
              <a:ea typeface="Calibri"/>
              <a:cs typeface="Arial"/>
            </a:endParaRPr>
          </a:p>
          <a:p>
            <a:pPr algn="just" rtl="1">
              <a:buFont typeface="Wingdings" pitchFamily="2" charset="2"/>
              <a:buChar char="Ø"/>
            </a:pPr>
            <a:endParaRPr lang="en-US" sz="3200" dirty="0">
              <a:cs typeface="B Mitra" pitchFamily="2" charset="-78"/>
            </a:endParaRPr>
          </a:p>
        </p:txBody>
      </p:sp>
      <p:sp>
        <p:nvSpPr>
          <p:cNvPr id="4" name="Footer Placeholder 3"/>
          <p:cNvSpPr>
            <a:spLocks noGrp="1"/>
          </p:cNvSpPr>
          <p:nvPr>
            <p:ph type="ftr" sz="quarter" idx="16"/>
          </p:nvPr>
        </p:nvSpPr>
        <p:spPr>
          <a:xfrm rot="5400000">
            <a:off x="5967545" y="2714599"/>
            <a:ext cx="5245682" cy="365760"/>
          </a:xfrm>
        </p:spPr>
        <p:txBody>
          <a:bodyPr/>
          <a:lstStyle/>
          <a:p>
            <a:r>
              <a:rPr lang="fa-IR" dirty="0" smtClean="0"/>
              <a:t>مربی گری از طریق ارایه بازخور موثر- کنفرانس آسیب شناسی مدیریت منابع انسانی- دکتر غلام زاده</a:t>
            </a:r>
            <a:endParaRPr lang="en-US" dirty="0"/>
          </a:p>
        </p:txBody>
      </p:sp>
      <p:sp>
        <p:nvSpPr>
          <p:cNvPr id="5" name="Slide Number Placeholder 4"/>
          <p:cNvSpPr>
            <a:spLocks noGrp="1"/>
          </p:cNvSpPr>
          <p:nvPr>
            <p:ph type="sldNum" sz="quarter" idx="15"/>
          </p:nvPr>
        </p:nvSpPr>
        <p:spPr/>
        <p:txBody>
          <a:bodyPr/>
          <a:lstStyle/>
          <a:p>
            <a:fld id="{B6F15528-21DE-4FAA-801E-634DDDAF4B2B}" type="slidenum">
              <a:rPr lang="en-US" smtClean="0"/>
              <a:pPr/>
              <a:t>12</a:t>
            </a:fld>
            <a:endParaRPr lang="en-US"/>
          </a:p>
        </p:txBody>
      </p:sp>
    </p:spTree>
    <p:extLst>
      <p:ext uri="{BB962C8B-B14F-4D97-AF65-F5344CB8AC3E}">
        <p14:creationId xmlns:p14="http://schemas.microsoft.com/office/powerpoint/2010/main" val="365980945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868362"/>
          </a:xfrm>
        </p:spPr>
        <p:txBody>
          <a:bodyPr>
            <a:normAutofit/>
          </a:bodyPr>
          <a:lstStyle/>
          <a:p>
            <a:pPr algn="ctr" rtl="1"/>
            <a:r>
              <a:rPr lang="fa-IR" sz="3600" b="1" dirty="0">
                <a:solidFill>
                  <a:srgbClr val="FF0000"/>
                </a:solidFill>
                <a:cs typeface="B Mitra" pitchFamily="2" charset="-78"/>
              </a:rPr>
              <a:t>مشخص بودن بازخور</a:t>
            </a:r>
            <a:endParaRPr lang="en-US" sz="3600" b="1" dirty="0">
              <a:solidFill>
                <a:srgbClr val="FF0000"/>
              </a:solidFill>
              <a:cs typeface="B Mitra" pitchFamily="2" charset="-78"/>
            </a:endParaRPr>
          </a:p>
        </p:txBody>
      </p:sp>
      <p:sp>
        <p:nvSpPr>
          <p:cNvPr id="3" name="Content Placeholder 2"/>
          <p:cNvSpPr>
            <a:spLocks noGrp="1"/>
          </p:cNvSpPr>
          <p:nvPr>
            <p:ph sz="quarter" idx="1"/>
          </p:nvPr>
        </p:nvSpPr>
        <p:spPr>
          <a:xfrm>
            <a:off x="228600" y="1295400"/>
            <a:ext cx="8305800" cy="5178552"/>
          </a:xfrm>
        </p:spPr>
        <p:txBody>
          <a:bodyPr>
            <a:normAutofit/>
          </a:bodyPr>
          <a:lstStyle/>
          <a:p>
            <a:pPr marL="182880" marR="0" indent="-457200" algn="just" rtl="1">
              <a:lnSpc>
                <a:spcPct val="115000"/>
              </a:lnSpc>
              <a:spcBef>
                <a:spcPts val="0"/>
              </a:spcBef>
              <a:spcAft>
                <a:spcPts val="1000"/>
              </a:spcAft>
              <a:buFont typeface="Wingdings" pitchFamily="2" charset="2"/>
              <a:buChar char="Ø"/>
            </a:pPr>
            <a:r>
              <a:rPr lang="fa-IR" sz="3200" dirty="0" smtClean="0">
                <a:latin typeface="Calibri"/>
                <a:ea typeface="Calibri"/>
                <a:cs typeface="B Compset"/>
              </a:rPr>
              <a:t>اینکه </a:t>
            </a:r>
            <a:r>
              <a:rPr lang="fa-IR" sz="3200" dirty="0">
                <a:latin typeface="Calibri"/>
                <a:ea typeface="Calibri"/>
                <a:cs typeface="B Compset"/>
              </a:rPr>
              <a:t>به افراد گفته شود چه چیزی درست و چه چیزی غلط است لزوماً کافی نیست ؛ بلکه باید به آنها دقیقاً گفت که چه مراحلی برای رسیدن به بهترین نتیجه لازم است</a:t>
            </a:r>
            <a:r>
              <a:rPr lang="fa-IR" sz="3200" dirty="0" smtClean="0">
                <a:latin typeface="Calibri"/>
                <a:ea typeface="Calibri"/>
                <a:cs typeface="B Compset"/>
              </a:rPr>
              <a:t>.</a:t>
            </a:r>
          </a:p>
          <a:p>
            <a:pPr marL="182880" marR="0" indent="-457200" algn="just" rtl="1">
              <a:lnSpc>
                <a:spcPct val="115000"/>
              </a:lnSpc>
              <a:spcBef>
                <a:spcPts val="0"/>
              </a:spcBef>
              <a:spcAft>
                <a:spcPts val="1000"/>
              </a:spcAft>
              <a:buFont typeface="Wingdings" pitchFamily="2" charset="2"/>
              <a:buChar char="Ø"/>
            </a:pPr>
            <a:r>
              <a:rPr lang="fa-IR" sz="3200" dirty="0" smtClean="0">
                <a:latin typeface="Calibri"/>
                <a:ea typeface="Calibri"/>
                <a:cs typeface="B Compset"/>
              </a:rPr>
              <a:t> </a:t>
            </a:r>
            <a:r>
              <a:rPr lang="fa-IR" sz="3200" dirty="0">
                <a:latin typeface="Calibri"/>
                <a:ea typeface="Calibri"/>
                <a:cs typeface="B Compset"/>
              </a:rPr>
              <a:t>این سومین رفتار </a:t>
            </a:r>
            <a:r>
              <a:rPr lang="fa-IR" sz="3200" dirty="0" smtClean="0">
                <a:latin typeface="Calibri"/>
                <a:ea typeface="Calibri"/>
                <a:cs typeface="B Compset"/>
              </a:rPr>
              <a:t>کلیدی مدیران مربی صفت </a:t>
            </a:r>
            <a:r>
              <a:rPr lang="fa-IR" sz="3200" dirty="0">
                <a:latin typeface="Calibri"/>
                <a:ea typeface="Calibri"/>
                <a:cs typeface="B Compset"/>
              </a:rPr>
              <a:t>است. هدفگذاری و تعیین مهلت های زمانی درست و تدارک خطوط راهنمای روشن نیز مهارت های مربوط به این رفتار می باشند.</a:t>
            </a:r>
            <a:endParaRPr lang="en-US" sz="3200" dirty="0">
              <a:latin typeface="Calibri"/>
              <a:ea typeface="Calibri"/>
              <a:cs typeface="Arial"/>
            </a:endParaRPr>
          </a:p>
          <a:p>
            <a:pPr algn="just" rtl="1">
              <a:buFont typeface="Wingdings" pitchFamily="2" charset="2"/>
              <a:buChar char="Ø"/>
            </a:pPr>
            <a:endParaRPr lang="en-US" sz="3200" dirty="0">
              <a:cs typeface="B Mitra" pitchFamily="2" charset="-78"/>
            </a:endParaRPr>
          </a:p>
        </p:txBody>
      </p:sp>
      <p:sp>
        <p:nvSpPr>
          <p:cNvPr id="4" name="Footer Placeholder 3"/>
          <p:cNvSpPr>
            <a:spLocks noGrp="1"/>
          </p:cNvSpPr>
          <p:nvPr>
            <p:ph type="ftr" sz="quarter" idx="16"/>
          </p:nvPr>
        </p:nvSpPr>
        <p:spPr>
          <a:xfrm rot="5400000">
            <a:off x="5967545" y="2714599"/>
            <a:ext cx="5245682" cy="365760"/>
          </a:xfrm>
        </p:spPr>
        <p:txBody>
          <a:bodyPr/>
          <a:lstStyle/>
          <a:p>
            <a:r>
              <a:rPr lang="fa-IR" dirty="0" smtClean="0"/>
              <a:t>مربی گری از طریق ارایه بازخور موثر- کنفرانس آسیب شناسی مدیریت منابع انسانی- دکتر غلام زاده</a:t>
            </a:r>
            <a:endParaRPr lang="en-US" dirty="0"/>
          </a:p>
        </p:txBody>
      </p:sp>
      <p:sp>
        <p:nvSpPr>
          <p:cNvPr id="5" name="Slide Number Placeholder 4"/>
          <p:cNvSpPr>
            <a:spLocks noGrp="1"/>
          </p:cNvSpPr>
          <p:nvPr>
            <p:ph type="sldNum" sz="quarter" idx="15"/>
          </p:nvPr>
        </p:nvSpPr>
        <p:spPr/>
        <p:txBody>
          <a:bodyPr/>
          <a:lstStyle/>
          <a:p>
            <a:fld id="{B6F15528-21DE-4FAA-801E-634DDDAF4B2B}" type="slidenum">
              <a:rPr lang="en-US" smtClean="0"/>
              <a:pPr/>
              <a:t>13</a:t>
            </a:fld>
            <a:endParaRPr lang="en-US"/>
          </a:p>
        </p:txBody>
      </p:sp>
    </p:spTree>
    <p:extLst>
      <p:ext uri="{BB962C8B-B14F-4D97-AF65-F5344CB8AC3E}">
        <p14:creationId xmlns:p14="http://schemas.microsoft.com/office/powerpoint/2010/main" val="175126960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marL="342900" lvl="0" indent="-342900" algn="ctr" rtl="1">
              <a:lnSpc>
                <a:spcPct val="115000"/>
              </a:lnSpc>
              <a:spcBef>
                <a:spcPts val="0"/>
              </a:spcBef>
              <a:spcAft>
                <a:spcPts val="1000"/>
              </a:spcAft>
            </a:pPr>
            <a:r>
              <a:rPr lang="fa-IR" sz="3600" b="1" dirty="0">
                <a:solidFill>
                  <a:srgbClr val="FF0000"/>
                </a:solidFill>
                <a:cs typeface="B Mitra" pitchFamily="2" charset="-78"/>
              </a:rPr>
              <a:t>به موقع بودن بازخورد</a:t>
            </a:r>
            <a:endParaRPr lang="en-US" sz="3600" b="1" dirty="0">
              <a:solidFill>
                <a:srgbClr val="FF0000"/>
              </a:solidFill>
              <a:cs typeface="B Mitra" pitchFamily="2" charset="-78"/>
            </a:endParaRPr>
          </a:p>
        </p:txBody>
      </p:sp>
      <p:sp>
        <p:nvSpPr>
          <p:cNvPr id="3" name="Content Placeholder 2"/>
          <p:cNvSpPr>
            <a:spLocks noGrp="1"/>
          </p:cNvSpPr>
          <p:nvPr>
            <p:ph sz="quarter" idx="1"/>
          </p:nvPr>
        </p:nvSpPr>
        <p:spPr>
          <a:xfrm>
            <a:off x="228600" y="1600200"/>
            <a:ext cx="8040624" cy="4873752"/>
          </a:xfrm>
        </p:spPr>
        <p:txBody>
          <a:bodyPr/>
          <a:lstStyle/>
          <a:p>
            <a:pPr marL="182880" marR="0" indent="-457200" algn="just" rtl="1">
              <a:lnSpc>
                <a:spcPct val="115000"/>
              </a:lnSpc>
              <a:spcBef>
                <a:spcPts val="0"/>
              </a:spcBef>
              <a:spcAft>
                <a:spcPts val="1000"/>
              </a:spcAft>
              <a:buFont typeface="Wingdings" pitchFamily="2" charset="2"/>
              <a:buChar char="Ø"/>
            </a:pPr>
            <a:r>
              <a:rPr lang="fa-IR" sz="3200" dirty="0">
                <a:latin typeface="Calibri"/>
                <a:ea typeface="Calibri"/>
                <a:cs typeface="B Compset"/>
              </a:rPr>
              <a:t>هرچه بازخورد از نظر زمانی به عملکرد نزدیک تر باشد، تأثیر بیشتری بر افراد می گذارد و فرصت بیشتری برای پیشرفت و بهبود به دست می آید. </a:t>
            </a:r>
            <a:endParaRPr lang="fa-IR" sz="3200" dirty="0" smtClean="0">
              <a:latin typeface="Calibri"/>
              <a:ea typeface="Calibri"/>
              <a:cs typeface="B Compset"/>
            </a:endParaRPr>
          </a:p>
          <a:p>
            <a:pPr marL="182880" marR="0" indent="-457200" algn="just" rtl="1">
              <a:lnSpc>
                <a:spcPct val="115000"/>
              </a:lnSpc>
              <a:spcBef>
                <a:spcPts val="0"/>
              </a:spcBef>
              <a:spcAft>
                <a:spcPts val="1000"/>
              </a:spcAft>
              <a:buFont typeface="Wingdings" pitchFamily="2" charset="2"/>
              <a:buChar char="Ø"/>
            </a:pPr>
            <a:r>
              <a:rPr lang="fa-IR" sz="3200" dirty="0" smtClean="0">
                <a:latin typeface="Calibri"/>
                <a:ea typeface="Calibri"/>
                <a:cs typeface="B Compset"/>
              </a:rPr>
              <a:t>دادن </a:t>
            </a:r>
            <a:r>
              <a:rPr lang="fa-IR" sz="3200" dirty="0">
                <a:latin typeface="Calibri"/>
                <a:ea typeface="Calibri"/>
                <a:cs typeface="B Compset"/>
              </a:rPr>
              <a:t>بازخورد </a:t>
            </a:r>
            <a:r>
              <a:rPr lang="fa-IR" sz="3200" dirty="0" smtClean="0">
                <a:latin typeface="Calibri"/>
                <a:ea typeface="Calibri"/>
                <a:cs typeface="B Compset"/>
              </a:rPr>
              <a:t>بهنگام </a:t>
            </a:r>
            <a:r>
              <a:rPr lang="fa-IR" sz="3200" dirty="0">
                <a:latin typeface="Calibri"/>
                <a:ea typeface="Calibri"/>
                <a:cs typeface="B Compset"/>
              </a:rPr>
              <a:t>چهارمین رفتار کلیدی مدیران خوب مربی </a:t>
            </a:r>
            <a:r>
              <a:rPr lang="fa-IR" sz="3200" dirty="0" smtClean="0">
                <a:latin typeface="Calibri"/>
                <a:ea typeface="Calibri"/>
                <a:cs typeface="B Compset"/>
              </a:rPr>
              <a:t>صفت </a:t>
            </a:r>
            <a:r>
              <a:rPr lang="fa-IR" sz="3200" dirty="0">
                <a:latin typeface="Calibri"/>
                <a:ea typeface="Calibri"/>
                <a:cs typeface="B Compset"/>
              </a:rPr>
              <a:t>است. مهارت مربوط به آن نیز مدیریت مؤثر زمان است</a:t>
            </a:r>
            <a:r>
              <a:rPr lang="fa-IR" dirty="0">
                <a:latin typeface="Calibri"/>
                <a:ea typeface="Calibri"/>
                <a:cs typeface="B Compset"/>
              </a:rPr>
              <a:t>.</a:t>
            </a:r>
            <a:endParaRPr lang="en-US" sz="1800" dirty="0">
              <a:latin typeface="Calibri"/>
              <a:ea typeface="Calibri"/>
              <a:cs typeface="Arial"/>
            </a:endParaRPr>
          </a:p>
          <a:p>
            <a:pPr algn="just" rtl="1">
              <a:buFont typeface="Wingdings" pitchFamily="2" charset="2"/>
              <a:buChar char="Ø"/>
            </a:pPr>
            <a:endParaRPr lang="en-US" dirty="0"/>
          </a:p>
        </p:txBody>
      </p:sp>
      <p:sp>
        <p:nvSpPr>
          <p:cNvPr id="4" name="Footer Placeholder 3"/>
          <p:cNvSpPr>
            <a:spLocks noGrp="1"/>
          </p:cNvSpPr>
          <p:nvPr>
            <p:ph type="ftr" sz="quarter" idx="16"/>
          </p:nvPr>
        </p:nvSpPr>
        <p:spPr>
          <a:xfrm rot="5400000">
            <a:off x="5743760" y="3076760"/>
            <a:ext cx="5520320" cy="365760"/>
          </a:xfrm>
        </p:spPr>
        <p:txBody>
          <a:bodyPr/>
          <a:lstStyle/>
          <a:p>
            <a:r>
              <a:rPr lang="fa-IR" dirty="0" smtClean="0"/>
              <a:t>مربی گری از طریق ارایه بازخور موثر- کنفرانس آسیب شناسی مدیریت منابع انسانی- دکتر غلام زاده</a:t>
            </a:r>
            <a:endParaRPr lang="en-US" dirty="0"/>
          </a:p>
        </p:txBody>
      </p:sp>
      <p:sp>
        <p:nvSpPr>
          <p:cNvPr id="5" name="Slide Number Placeholder 4"/>
          <p:cNvSpPr>
            <a:spLocks noGrp="1"/>
          </p:cNvSpPr>
          <p:nvPr>
            <p:ph type="sldNum" sz="quarter" idx="15"/>
          </p:nvPr>
        </p:nvSpPr>
        <p:spPr/>
        <p:txBody>
          <a:bodyPr/>
          <a:lstStyle/>
          <a:p>
            <a:fld id="{B6F15528-21DE-4FAA-801E-634DDDAF4B2B}" type="slidenum">
              <a:rPr lang="en-US" smtClean="0"/>
              <a:pPr/>
              <a:t>14</a:t>
            </a:fld>
            <a:endParaRPr lang="en-US"/>
          </a:p>
        </p:txBody>
      </p:sp>
    </p:spTree>
    <p:extLst>
      <p:ext uri="{BB962C8B-B14F-4D97-AF65-F5344CB8AC3E}">
        <p14:creationId xmlns:p14="http://schemas.microsoft.com/office/powerpoint/2010/main" val="344917391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fa-IR" b="1" dirty="0" smtClean="0">
                <a:cs typeface="B Mitra" pitchFamily="2" charset="-78"/>
              </a:rPr>
              <a:t>شکایت های افراد از </a:t>
            </a:r>
            <a:r>
              <a:rPr lang="fa-IR" b="1" dirty="0">
                <a:cs typeface="B Mitra" pitchFamily="2" charset="-78"/>
              </a:rPr>
              <a:t>نقص بازخورها</a:t>
            </a:r>
            <a:br>
              <a:rPr lang="fa-IR" b="1" dirty="0">
                <a:cs typeface="B Mitra" pitchFamily="2" charset="-78"/>
              </a:rPr>
            </a:br>
            <a:r>
              <a:rPr lang="fa-IR" b="1" dirty="0">
                <a:solidFill>
                  <a:srgbClr val="FF0000"/>
                </a:solidFill>
                <a:cs typeface="B Mitra" pitchFamily="2" charset="-78"/>
              </a:rPr>
              <a:t>هفت شکایت مهم افراد</a:t>
            </a:r>
            <a:endParaRPr lang="en-US" b="1" dirty="0">
              <a:solidFill>
                <a:srgbClr val="FF0000"/>
              </a:solidFill>
              <a:cs typeface="B Mitra" pitchFamily="2" charset="-78"/>
            </a:endParaRPr>
          </a:p>
        </p:txBody>
      </p:sp>
      <p:sp>
        <p:nvSpPr>
          <p:cNvPr id="3" name="Content Placeholder 2"/>
          <p:cNvSpPr>
            <a:spLocks noGrp="1"/>
          </p:cNvSpPr>
          <p:nvPr>
            <p:ph sz="quarter" idx="1"/>
          </p:nvPr>
        </p:nvSpPr>
        <p:spPr/>
        <p:txBody>
          <a:bodyPr/>
          <a:lstStyle/>
          <a:p>
            <a:pPr marL="514350" lvl="0" indent="-514350" algn="r" rtl="1">
              <a:buClr>
                <a:srgbClr val="FE8637"/>
              </a:buClr>
              <a:buFont typeface="+mj-lt"/>
              <a:buAutoNum type="arabicPeriod"/>
            </a:pPr>
            <a:r>
              <a:rPr lang="fa-IR" b="1" dirty="0">
                <a:solidFill>
                  <a:prstClr val="black"/>
                </a:solidFill>
                <a:cs typeface="B Compset" pitchFamily="2" charset="-78"/>
              </a:rPr>
              <a:t>عدم وجود بازخورد کافی</a:t>
            </a:r>
            <a:endParaRPr lang="en-US" b="1" dirty="0">
              <a:solidFill>
                <a:prstClr val="black"/>
              </a:solidFill>
              <a:cs typeface="B Compset" pitchFamily="2" charset="-78"/>
            </a:endParaRPr>
          </a:p>
          <a:p>
            <a:pPr marL="514350" lvl="0" indent="-514350" algn="r" rtl="1">
              <a:buClr>
                <a:srgbClr val="FE8637"/>
              </a:buClr>
              <a:buFont typeface="+mj-lt"/>
              <a:buAutoNum type="arabicPeriod"/>
            </a:pPr>
            <a:r>
              <a:rPr lang="fa-IR" b="1" dirty="0">
                <a:solidFill>
                  <a:prstClr val="black"/>
                </a:solidFill>
                <a:cs typeface="B Compset" pitchFamily="2" charset="-78"/>
              </a:rPr>
              <a:t>بازخورد بیش از حد</a:t>
            </a:r>
            <a:endParaRPr lang="en-US" b="1" dirty="0">
              <a:solidFill>
                <a:prstClr val="black"/>
              </a:solidFill>
              <a:cs typeface="B Compset" pitchFamily="2" charset="-78"/>
            </a:endParaRPr>
          </a:p>
          <a:p>
            <a:pPr marL="514350" lvl="0" indent="-514350" algn="r" rtl="1">
              <a:buClr>
                <a:srgbClr val="FE8637"/>
              </a:buClr>
              <a:buFont typeface="+mj-lt"/>
              <a:buAutoNum type="arabicPeriod"/>
            </a:pPr>
            <a:r>
              <a:rPr lang="fa-IR" b="1" dirty="0">
                <a:solidFill>
                  <a:prstClr val="black"/>
                </a:solidFill>
                <a:cs typeface="B Compset" pitchFamily="2" charset="-78"/>
              </a:rPr>
              <a:t>بازخورد بیش از حد منفی</a:t>
            </a:r>
            <a:endParaRPr lang="en-US" b="1" dirty="0">
              <a:solidFill>
                <a:prstClr val="black"/>
              </a:solidFill>
              <a:cs typeface="B Compset" pitchFamily="2" charset="-78"/>
            </a:endParaRPr>
          </a:p>
          <a:p>
            <a:pPr marL="514350" lvl="0" indent="-514350" algn="r" rtl="1">
              <a:buClr>
                <a:srgbClr val="FE8637"/>
              </a:buClr>
              <a:buFont typeface="+mj-lt"/>
              <a:buAutoNum type="arabicPeriod"/>
            </a:pPr>
            <a:r>
              <a:rPr lang="fa-IR" b="1" dirty="0">
                <a:solidFill>
                  <a:prstClr val="black"/>
                </a:solidFill>
                <a:cs typeface="B Compset" pitchFamily="2" charset="-78"/>
              </a:rPr>
              <a:t>بازخورد گمراه کننده</a:t>
            </a:r>
            <a:endParaRPr lang="en-US" b="1" dirty="0">
              <a:solidFill>
                <a:prstClr val="black"/>
              </a:solidFill>
              <a:cs typeface="B Compset" pitchFamily="2" charset="-78"/>
            </a:endParaRPr>
          </a:p>
          <a:p>
            <a:pPr marL="514350" lvl="0" indent="-514350" algn="r" rtl="1">
              <a:buClr>
                <a:srgbClr val="FE8637"/>
              </a:buClr>
              <a:buFont typeface="+mj-lt"/>
              <a:buAutoNum type="arabicPeriod"/>
            </a:pPr>
            <a:r>
              <a:rPr lang="fa-IR" b="1" dirty="0">
                <a:solidFill>
                  <a:prstClr val="black"/>
                </a:solidFill>
                <a:cs typeface="B Compset" pitchFamily="2" charset="-78"/>
              </a:rPr>
              <a:t>بازخورد مبهم</a:t>
            </a:r>
            <a:endParaRPr lang="en-US" b="1" dirty="0">
              <a:solidFill>
                <a:prstClr val="black"/>
              </a:solidFill>
              <a:cs typeface="B Compset" pitchFamily="2" charset="-78"/>
            </a:endParaRPr>
          </a:p>
          <a:p>
            <a:pPr marL="514350" lvl="0" indent="-514350" algn="r" rtl="1">
              <a:buClr>
                <a:srgbClr val="FE8637"/>
              </a:buClr>
              <a:buFont typeface="+mj-lt"/>
              <a:buAutoNum type="arabicPeriod"/>
            </a:pPr>
            <a:r>
              <a:rPr lang="fa-IR" b="1" dirty="0">
                <a:solidFill>
                  <a:prstClr val="black"/>
                </a:solidFill>
                <a:cs typeface="B Compset" pitchFamily="2" charset="-78"/>
              </a:rPr>
              <a:t>بازخورد با عجله</a:t>
            </a:r>
            <a:endParaRPr lang="en-US" b="1" dirty="0">
              <a:solidFill>
                <a:prstClr val="black"/>
              </a:solidFill>
              <a:cs typeface="B Compset" pitchFamily="2" charset="-78"/>
            </a:endParaRPr>
          </a:p>
          <a:p>
            <a:pPr marL="514350" lvl="0" indent="-514350" algn="r" rtl="1">
              <a:buClr>
                <a:srgbClr val="FE8637"/>
              </a:buClr>
              <a:buFont typeface="+mj-lt"/>
              <a:buAutoNum type="arabicPeriod"/>
            </a:pPr>
            <a:r>
              <a:rPr lang="fa-IR" b="1" dirty="0">
                <a:solidFill>
                  <a:prstClr val="black"/>
                </a:solidFill>
                <a:cs typeface="B Compset" pitchFamily="2" charset="-78"/>
              </a:rPr>
              <a:t>بازخورد با تأخیر</a:t>
            </a:r>
            <a:endParaRPr lang="en-US" b="1" dirty="0">
              <a:solidFill>
                <a:prstClr val="black"/>
              </a:solidFill>
              <a:cs typeface="B Compset" pitchFamily="2" charset="-78"/>
            </a:endParaRPr>
          </a:p>
          <a:p>
            <a:pPr algn="just" rtl="1"/>
            <a:endParaRPr lang="en-US" dirty="0"/>
          </a:p>
        </p:txBody>
      </p:sp>
      <p:sp>
        <p:nvSpPr>
          <p:cNvPr id="4" name="Footer Placeholder 3"/>
          <p:cNvSpPr>
            <a:spLocks noGrp="1"/>
          </p:cNvSpPr>
          <p:nvPr>
            <p:ph type="ftr" sz="quarter" idx="16"/>
          </p:nvPr>
        </p:nvSpPr>
        <p:spPr>
          <a:xfrm rot="5400000">
            <a:off x="5789639" y="2714599"/>
            <a:ext cx="5245682" cy="365760"/>
          </a:xfrm>
        </p:spPr>
        <p:txBody>
          <a:bodyPr/>
          <a:lstStyle/>
          <a:p>
            <a:r>
              <a:rPr lang="fa-IR" dirty="0" smtClean="0"/>
              <a:t>مربی گری از طریق ارایه بازخور موثر- کنفرانس آسیب شناسی مدیریت منابع انسانی- دکتر غلام زاده</a:t>
            </a:r>
            <a:endParaRPr lang="en-US" dirty="0"/>
          </a:p>
        </p:txBody>
      </p:sp>
      <p:sp>
        <p:nvSpPr>
          <p:cNvPr id="5" name="Slide Number Placeholder 4"/>
          <p:cNvSpPr>
            <a:spLocks noGrp="1"/>
          </p:cNvSpPr>
          <p:nvPr>
            <p:ph type="sldNum" sz="quarter" idx="15"/>
          </p:nvPr>
        </p:nvSpPr>
        <p:spPr/>
        <p:txBody>
          <a:bodyPr/>
          <a:lstStyle/>
          <a:p>
            <a:fld id="{B6F15528-21DE-4FAA-801E-634DDDAF4B2B}" type="slidenum">
              <a:rPr lang="en-US" smtClean="0"/>
              <a:pPr/>
              <a:t>15</a:t>
            </a:fld>
            <a:endParaRPr lang="en-US"/>
          </a:p>
        </p:txBody>
      </p:sp>
    </p:spTree>
    <p:extLst>
      <p:ext uri="{BB962C8B-B14F-4D97-AF65-F5344CB8AC3E}">
        <p14:creationId xmlns:p14="http://schemas.microsoft.com/office/powerpoint/2010/main" val="288030345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7467600" cy="792162"/>
          </a:xfrm>
        </p:spPr>
        <p:txBody>
          <a:bodyPr>
            <a:noAutofit/>
          </a:bodyPr>
          <a:lstStyle/>
          <a:p>
            <a:pPr algn="ctr" rtl="1"/>
            <a:r>
              <a:rPr lang="fa-IR" sz="3600" b="1" dirty="0" smtClean="0">
                <a:cs typeface="B Compset" pitchFamily="2" charset="-78"/>
              </a:rPr>
              <a:t> شکایت مهم افراد</a:t>
            </a:r>
            <a:endParaRPr lang="en-US" sz="3600" dirty="0">
              <a:cs typeface="B Compset" pitchFamily="2" charset="-78"/>
            </a:endParaRPr>
          </a:p>
        </p:txBody>
      </p:sp>
      <p:sp>
        <p:nvSpPr>
          <p:cNvPr id="3" name="Content Placeholder 2"/>
          <p:cNvSpPr>
            <a:spLocks noGrp="1"/>
          </p:cNvSpPr>
          <p:nvPr>
            <p:ph sz="quarter" idx="1"/>
          </p:nvPr>
        </p:nvSpPr>
        <p:spPr>
          <a:xfrm>
            <a:off x="228600" y="1143000"/>
            <a:ext cx="8382000" cy="5330952"/>
          </a:xfrm>
        </p:spPr>
        <p:txBody>
          <a:bodyPr/>
          <a:lstStyle/>
          <a:p>
            <a:pPr marL="0" lvl="0" indent="0" algn="just" rtl="1">
              <a:buNone/>
            </a:pPr>
            <a:r>
              <a:rPr lang="fa-IR" b="1" dirty="0">
                <a:cs typeface="B Compset" pitchFamily="2" charset="-78"/>
              </a:rPr>
              <a:t>کارمند خدمات حقوقی در یک شرکت </a:t>
            </a:r>
            <a:r>
              <a:rPr lang="fa-IR" b="1" dirty="0" smtClean="0">
                <a:cs typeface="B Compset" pitchFamily="2" charset="-78"/>
              </a:rPr>
              <a:t>حقوقی</a:t>
            </a:r>
            <a:endParaRPr lang="fa-IR" b="1" dirty="0">
              <a:cs typeface="B Compset" pitchFamily="2" charset="-78"/>
            </a:endParaRPr>
          </a:p>
          <a:p>
            <a:pPr marL="0" lvl="0" indent="0" algn="just" rtl="1">
              <a:buNone/>
            </a:pPr>
            <a:r>
              <a:rPr lang="fa-IR" b="1" dirty="0">
                <a:cs typeface="B Compset" pitchFamily="2" charset="-78"/>
              </a:rPr>
              <a:t>"من تلاش می کنم که یکی از </a:t>
            </a:r>
            <a:r>
              <a:rPr lang="fa-IR" b="1" dirty="0" smtClean="0">
                <a:cs typeface="B Compset" pitchFamily="2" charset="-78"/>
              </a:rPr>
              <a:t>وکلا(بالادستان) </a:t>
            </a:r>
            <a:r>
              <a:rPr lang="fa-IR" b="1" dirty="0">
                <a:cs typeface="B Compset" pitchFamily="2" charset="-78"/>
              </a:rPr>
              <a:t>را </a:t>
            </a:r>
            <a:r>
              <a:rPr lang="fa-IR" b="1" dirty="0" smtClean="0">
                <a:cs typeface="B Compset" pitchFamily="2" charset="-78"/>
              </a:rPr>
              <a:t>راضی کنم که در مورد پرونده ای که دست من است، کمی مرا راهنمایی کند و </a:t>
            </a:r>
            <a:r>
              <a:rPr lang="fa-IR" b="1" dirty="0">
                <a:cs typeface="B Compset" pitchFamily="2" charset="-78"/>
              </a:rPr>
              <a:t>پاسخی که از آنها می گیرم همیشه این است : "وقت ندارم ". اگر </a:t>
            </a:r>
            <a:r>
              <a:rPr lang="fa-IR" b="1" dirty="0" smtClean="0">
                <a:cs typeface="B Compset" pitchFamily="2" charset="-78"/>
              </a:rPr>
              <a:t>یکی از کارهایم را </a:t>
            </a:r>
            <a:r>
              <a:rPr lang="fa-IR" b="1" dirty="0">
                <a:cs typeface="B Compset" pitchFamily="2" charset="-78"/>
              </a:rPr>
              <a:t>به </a:t>
            </a:r>
            <a:r>
              <a:rPr lang="fa-IR" b="1" dirty="0" smtClean="0">
                <a:cs typeface="B Compset" pitchFamily="2" charset="-78"/>
              </a:rPr>
              <a:t>آنها محول کنم </a:t>
            </a:r>
            <a:r>
              <a:rPr lang="fa-IR" b="1" dirty="0">
                <a:cs typeface="B Compset" pitchFamily="2" charset="-78"/>
              </a:rPr>
              <a:t>،آنها احتمالاً به جای بررسی آن را گم می کنند ..."</a:t>
            </a:r>
          </a:p>
          <a:p>
            <a:pPr marL="0" lvl="0" indent="0" algn="just" rtl="1">
              <a:buNone/>
            </a:pPr>
            <a:r>
              <a:rPr lang="fa-IR" b="1" dirty="0">
                <a:cs typeface="B Compset" pitchFamily="2" charset="-78"/>
              </a:rPr>
              <a:t>"بسیاری از مواقع که </a:t>
            </a:r>
            <a:r>
              <a:rPr lang="fa-IR" b="1" dirty="0" smtClean="0">
                <a:cs typeface="B Compset" pitchFamily="2" charset="-78"/>
              </a:rPr>
              <a:t>در </a:t>
            </a:r>
            <a:r>
              <a:rPr lang="fa-IR" b="1" dirty="0">
                <a:cs typeface="B Compset" pitchFamily="2" charset="-78"/>
              </a:rPr>
              <a:t>حال انجام کاری برای اولین بار می باشم، نمی توانم تشخیص دهم کار را درست انجام می دهم یا خیر، مگر این که از یکی از </a:t>
            </a:r>
            <a:r>
              <a:rPr lang="fa-IR" b="1" dirty="0" smtClean="0">
                <a:cs typeface="B Compset" pitchFamily="2" charset="-78"/>
              </a:rPr>
              <a:t>وکلا(بالادستانم) </a:t>
            </a:r>
            <a:r>
              <a:rPr lang="fa-IR" b="1" dirty="0">
                <a:cs typeface="B Compset" pitchFamily="2" charset="-78"/>
              </a:rPr>
              <a:t>چیزی بشنوم. یکی از وکلا </a:t>
            </a:r>
            <a:r>
              <a:rPr lang="fa-IR" b="1" dirty="0" smtClean="0">
                <a:cs typeface="B Compset" pitchFamily="2" charset="-78"/>
              </a:rPr>
              <a:t>به ما سر می زند </a:t>
            </a:r>
            <a:r>
              <a:rPr lang="fa-IR" b="1" dirty="0">
                <a:cs typeface="B Compset" pitchFamily="2" charset="-78"/>
              </a:rPr>
              <a:t>و تمام چیزی که </a:t>
            </a:r>
            <a:r>
              <a:rPr lang="fa-IR" b="1" dirty="0" smtClean="0">
                <a:cs typeface="B Compset" pitchFamily="2" charset="-78"/>
              </a:rPr>
              <a:t>دستگیرم می شود ین </a:t>
            </a:r>
            <a:r>
              <a:rPr lang="fa-IR" b="1" dirty="0">
                <a:cs typeface="B Compset" pitchFamily="2" charset="-78"/>
              </a:rPr>
              <a:t>است که اگر آنها فقط یک دقیقه زمان می گذاشتند که </a:t>
            </a:r>
            <a:r>
              <a:rPr lang="fa-IR" b="1" dirty="0" smtClean="0">
                <a:cs typeface="B Compset" pitchFamily="2" charset="-78"/>
              </a:rPr>
              <a:t>این پرونده </a:t>
            </a:r>
            <a:r>
              <a:rPr lang="fa-IR" b="1" dirty="0">
                <a:cs typeface="B Compset" pitchFamily="2" charset="-78"/>
              </a:rPr>
              <a:t>را بررسی کنند ، </a:t>
            </a:r>
            <a:r>
              <a:rPr lang="fa-IR" b="1" dirty="0" smtClean="0">
                <a:cs typeface="B Compset" pitchFamily="2" charset="-78"/>
              </a:rPr>
              <a:t>من </a:t>
            </a:r>
            <a:r>
              <a:rPr lang="fa-IR" b="1" dirty="0">
                <a:cs typeface="B Compset" pitchFamily="2" charset="-78"/>
              </a:rPr>
              <a:t>از این همه عذاب در امان </a:t>
            </a:r>
            <a:r>
              <a:rPr lang="fa-IR" b="1" dirty="0" smtClean="0">
                <a:cs typeface="B Compset" pitchFamily="2" charset="-78"/>
              </a:rPr>
              <a:t>بودم</a:t>
            </a:r>
            <a:r>
              <a:rPr lang="fa-IR" b="1" dirty="0">
                <a:cs typeface="B Compset" pitchFamily="2" charset="-78"/>
              </a:rPr>
              <a:t>."</a:t>
            </a:r>
          </a:p>
          <a:p>
            <a:pPr marL="514350" lvl="0" indent="-514350" algn="just" rtl="1">
              <a:buFont typeface="+mj-lt"/>
              <a:buAutoNum type="arabicPeriod"/>
            </a:pPr>
            <a:endParaRPr lang="en-US" dirty="0" smtClean="0"/>
          </a:p>
          <a:p>
            <a:pPr marL="514350" lvl="0" indent="-514350" algn="just" rtl="1">
              <a:buFont typeface="+mj-lt"/>
              <a:buAutoNum type="arabicPeriod"/>
            </a:pPr>
            <a:endParaRPr lang="en-US" dirty="0" smtClean="0">
              <a:cs typeface="B Compset" pitchFamily="2" charset="-78"/>
            </a:endParaRPr>
          </a:p>
          <a:p>
            <a:pPr algn="just" rtl="1"/>
            <a:endParaRPr lang="en-US" dirty="0"/>
          </a:p>
        </p:txBody>
      </p:sp>
      <p:sp>
        <p:nvSpPr>
          <p:cNvPr id="4" name="Footer Placeholder 3"/>
          <p:cNvSpPr>
            <a:spLocks noGrp="1"/>
          </p:cNvSpPr>
          <p:nvPr>
            <p:ph type="ftr" sz="quarter" idx="16"/>
          </p:nvPr>
        </p:nvSpPr>
        <p:spPr>
          <a:xfrm>
            <a:off x="457200" y="6187440"/>
            <a:ext cx="5176133" cy="365760"/>
          </a:xfrm>
        </p:spPr>
        <p:txBody>
          <a:bodyPr/>
          <a:lstStyle/>
          <a:p>
            <a:r>
              <a:rPr lang="fa-IR" dirty="0" smtClean="0"/>
              <a:t>مربی گری از طریق ارایه بازخور موثر- کنفرانس آسیب شناسی مدیریت منابع انسانی- دکتر غلام زاده</a:t>
            </a:r>
            <a:endParaRPr lang="en-US" dirty="0"/>
          </a:p>
        </p:txBody>
      </p:sp>
      <p:sp>
        <p:nvSpPr>
          <p:cNvPr id="5" name="Slide Number Placeholder 4"/>
          <p:cNvSpPr>
            <a:spLocks noGrp="1"/>
          </p:cNvSpPr>
          <p:nvPr>
            <p:ph type="sldNum" sz="quarter" idx="15"/>
          </p:nvPr>
        </p:nvSpPr>
        <p:spPr/>
        <p:txBody>
          <a:bodyPr/>
          <a:lstStyle/>
          <a:p>
            <a:fld id="{B6F15528-21DE-4FAA-801E-634DDDAF4B2B}" type="slidenum">
              <a:rPr lang="en-US" smtClean="0"/>
              <a:pPr/>
              <a:t>16</a:t>
            </a:fld>
            <a:endParaRPr lang="en-US"/>
          </a:p>
        </p:txBody>
      </p:sp>
    </p:spTree>
    <p:extLst>
      <p:ext uri="{BB962C8B-B14F-4D97-AF65-F5344CB8AC3E}">
        <p14:creationId xmlns:p14="http://schemas.microsoft.com/office/powerpoint/2010/main" val="76048584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92162"/>
          </a:xfrm>
        </p:spPr>
        <p:txBody>
          <a:bodyPr/>
          <a:lstStyle/>
          <a:p>
            <a:pPr lvl="0" indent="-274320" algn="ctr" rtl="1">
              <a:lnSpc>
                <a:spcPct val="115000"/>
              </a:lnSpc>
              <a:spcBef>
                <a:spcPts val="0"/>
              </a:spcBef>
              <a:spcAft>
                <a:spcPts val="1000"/>
              </a:spcAft>
            </a:pPr>
            <a:r>
              <a:rPr lang="fa-IR" b="1" dirty="0">
                <a:solidFill>
                  <a:srgbClr val="FF0000"/>
                </a:solidFill>
                <a:cs typeface="B Mitra" pitchFamily="2" charset="-78"/>
              </a:rPr>
              <a:t>نمونه مورد مطالعه</a:t>
            </a:r>
            <a:r>
              <a:rPr lang="en-US" b="1" dirty="0">
                <a:solidFill>
                  <a:srgbClr val="FF0000"/>
                </a:solidFill>
                <a:cs typeface="B Mitra" pitchFamily="2" charset="-78"/>
                <a:sym typeface="Wingdings"/>
              </a:rPr>
              <a:t></a:t>
            </a:r>
            <a:r>
              <a:rPr lang="fa-IR" b="1" dirty="0">
                <a:solidFill>
                  <a:srgbClr val="FF0000"/>
                </a:solidFill>
                <a:cs typeface="B Mitra" pitchFamily="2" charset="-78"/>
              </a:rPr>
              <a:t> کارمند یک شرکت تجاری</a:t>
            </a:r>
            <a:r>
              <a:rPr lang="fa-IR" sz="2400" cap="none" dirty="0" smtClean="0">
                <a:solidFill>
                  <a:prstClr val="black"/>
                </a:solidFill>
                <a:latin typeface="Calibri"/>
                <a:ea typeface="Calibri"/>
                <a:cs typeface="B Mitra" pitchFamily="2" charset="-78"/>
              </a:rPr>
              <a:t>:</a:t>
            </a:r>
            <a:endParaRPr lang="en-US" dirty="0">
              <a:cs typeface="B Mitra" pitchFamily="2" charset="-78"/>
            </a:endParaRPr>
          </a:p>
        </p:txBody>
      </p:sp>
      <p:sp>
        <p:nvSpPr>
          <p:cNvPr id="3" name="Content Placeholder 2"/>
          <p:cNvSpPr>
            <a:spLocks noGrp="1"/>
          </p:cNvSpPr>
          <p:nvPr>
            <p:ph sz="quarter" idx="1"/>
          </p:nvPr>
        </p:nvSpPr>
        <p:spPr>
          <a:xfrm>
            <a:off x="457200" y="1295400"/>
            <a:ext cx="8077200" cy="5178552"/>
          </a:xfrm>
        </p:spPr>
        <p:txBody>
          <a:bodyPr/>
          <a:lstStyle/>
          <a:p>
            <a:pPr marL="0" marR="0" indent="0" algn="just" rtl="1">
              <a:lnSpc>
                <a:spcPct val="115000"/>
              </a:lnSpc>
              <a:spcBef>
                <a:spcPts val="0"/>
              </a:spcBef>
              <a:spcAft>
                <a:spcPts val="1000"/>
              </a:spcAft>
              <a:buNone/>
            </a:pPr>
            <a:r>
              <a:rPr lang="fa-IR" dirty="0" smtClean="0">
                <a:latin typeface="Calibri"/>
                <a:ea typeface="Calibri"/>
                <a:cs typeface="B Compset"/>
              </a:rPr>
              <a:t> </a:t>
            </a:r>
            <a:r>
              <a:rPr lang="fa-IR" sz="2800" dirty="0">
                <a:latin typeface="Calibri"/>
                <a:ea typeface="Calibri"/>
                <a:cs typeface="B Compset"/>
              </a:rPr>
              <a:t>رئیس من از من می خواهد که نامه ای را بنویسم. من باید این کار را انجام دهم </a:t>
            </a:r>
            <a:r>
              <a:rPr lang="fa-IR" sz="2800" dirty="0" smtClean="0">
                <a:latin typeface="Calibri"/>
                <a:ea typeface="Calibri"/>
                <a:cs typeface="B Compset"/>
              </a:rPr>
              <a:t>و او </a:t>
            </a:r>
            <a:r>
              <a:rPr lang="fa-IR" sz="2800" dirty="0">
                <a:latin typeface="Calibri"/>
                <a:ea typeface="Calibri"/>
                <a:cs typeface="B Compset"/>
              </a:rPr>
              <a:t>باید آن را تصحیح کند. ولی این فرآیند چندین مرتبه اتفاق می افتد. او نظرش را چندین دفعه تغییر می دهد و تغییرات بیشتری اعمال می کند. </a:t>
            </a:r>
            <a:endParaRPr lang="fa-IR" sz="2800" dirty="0" smtClean="0">
              <a:latin typeface="Calibri"/>
              <a:ea typeface="Calibri"/>
              <a:cs typeface="B Compset"/>
            </a:endParaRPr>
          </a:p>
          <a:p>
            <a:pPr marL="0" marR="0" indent="0" algn="just" rtl="1">
              <a:lnSpc>
                <a:spcPct val="115000"/>
              </a:lnSpc>
              <a:spcBef>
                <a:spcPts val="0"/>
              </a:spcBef>
              <a:spcAft>
                <a:spcPts val="1000"/>
              </a:spcAft>
              <a:buNone/>
            </a:pPr>
            <a:r>
              <a:rPr lang="fa-IR" sz="2800" dirty="0" smtClean="0">
                <a:latin typeface="Calibri"/>
                <a:ea typeface="Calibri"/>
                <a:cs typeface="B Compset"/>
              </a:rPr>
              <a:t>به این ترتیب یک </a:t>
            </a:r>
            <a:r>
              <a:rPr lang="fa-IR" sz="2800" dirty="0">
                <a:latin typeface="Calibri"/>
                <a:ea typeface="Calibri"/>
                <a:cs typeface="B Compset"/>
              </a:rPr>
              <a:t>نامه معمولی نیم صفحه ای یک ساعت وقت ما را می گیرد... از آنجایی که من هم جزئی از این فرآیند می باشم در بهره وری کار خدشه وارد می کند؛ زیرا بر سر هر موضوع چندین مرتبه تغییر اعمال می شود</a:t>
            </a:r>
            <a:r>
              <a:rPr lang="fa-IR" sz="2800" dirty="0" smtClean="0">
                <a:latin typeface="Calibri"/>
                <a:ea typeface="Calibri"/>
                <a:cs typeface="B Compset"/>
              </a:rPr>
              <a:t>.</a:t>
            </a:r>
            <a:endParaRPr lang="en-US" sz="2800" dirty="0">
              <a:latin typeface="Calibri"/>
              <a:ea typeface="Calibri"/>
              <a:cs typeface="Arial"/>
            </a:endParaRPr>
          </a:p>
          <a:p>
            <a:pPr algn="just" rtl="1"/>
            <a:endParaRPr lang="en-US" dirty="0"/>
          </a:p>
        </p:txBody>
      </p:sp>
      <p:sp>
        <p:nvSpPr>
          <p:cNvPr id="4" name="Footer Placeholder 3"/>
          <p:cNvSpPr>
            <a:spLocks noGrp="1"/>
          </p:cNvSpPr>
          <p:nvPr>
            <p:ph type="ftr" sz="quarter" idx="16"/>
          </p:nvPr>
        </p:nvSpPr>
        <p:spPr>
          <a:xfrm>
            <a:off x="1670266" y="5936371"/>
            <a:ext cx="5797333" cy="365760"/>
          </a:xfrm>
        </p:spPr>
        <p:txBody>
          <a:bodyPr/>
          <a:lstStyle/>
          <a:p>
            <a:r>
              <a:rPr lang="fa-IR" dirty="0" smtClean="0"/>
              <a:t>مربی گری از طریق ارایه بازخور موثر- کنفرانس آسیب شناسی مدیریت منابع انسانی- دکتر غلام زاده</a:t>
            </a:r>
            <a:endParaRPr lang="en-US" dirty="0"/>
          </a:p>
        </p:txBody>
      </p:sp>
      <p:sp>
        <p:nvSpPr>
          <p:cNvPr id="5" name="Slide Number Placeholder 4"/>
          <p:cNvSpPr>
            <a:spLocks noGrp="1"/>
          </p:cNvSpPr>
          <p:nvPr>
            <p:ph type="sldNum" sz="quarter" idx="15"/>
          </p:nvPr>
        </p:nvSpPr>
        <p:spPr/>
        <p:txBody>
          <a:bodyPr/>
          <a:lstStyle/>
          <a:p>
            <a:fld id="{B6F15528-21DE-4FAA-801E-634DDDAF4B2B}" type="slidenum">
              <a:rPr lang="en-US" smtClean="0"/>
              <a:pPr/>
              <a:t>17</a:t>
            </a:fld>
            <a:endParaRPr lang="en-US"/>
          </a:p>
        </p:txBody>
      </p:sp>
    </p:spTree>
    <p:extLst>
      <p:ext uri="{BB962C8B-B14F-4D97-AF65-F5344CB8AC3E}">
        <p14:creationId xmlns:p14="http://schemas.microsoft.com/office/powerpoint/2010/main" val="66757289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92162"/>
          </a:xfrm>
        </p:spPr>
        <p:txBody>
          <a:bodyPr/>
          <a:lstStyle/>
          <a:p>
            <a:pPr lvl="0" indent="-274320" rtl="1">
              <a:lnSpc>
                <a:spcPct val="115000"/>
              </a:lnSpc>
              <a:spcBef>
                <a:spcPts val="0"/>
              </a:spcBef>
              <a:spcAft>
                <a:spcPts val="1000"/>
              </a:spcAft>
            </a:pPr>
            <a:r>
              <a:rPr lang="fa-IR" sz="2400" cap="none" dirty="0">
                <a:solidFill>
                  <a:prstClr val="black"/>
                </a:solidFill>
                <a:latin typeface="Calibri"/>
                <a:ea typeface="Calibri"/>
                <a:cs typeface="B Compset"/>
              </a:rPr>
              <a:t> </a:t>
            </a:r>
            <a:r>
              <a:rPr lang="fa-IR" b="1" dirty="0">
                <a:solidFill>
                  <a:srgbClr val="FF0000"/>
                </a:solidFill>
                <a:cs typeface="B Mitra" pitchFamily="2" charset="-78"/>
              </a:rPr>
              <a:t>نمونه مورد مطالعه</a:t>
            </a:r>
            <a:r>
              <a:rPr lang="en-US" b="1" dirty="0">
                <a:solidFill>
                  <a:srgbClr val="FF0000"/>
                </a:solidFill>
                <a:cs typeface="B Mitra" pitchFamily="2" charset="-78"/>
                <a:sym typeface="Wingdings"/>
              </a:rPr>
              <a:t></a:t>
            </a:r>
            <a:r>
              <a:rPr lang="fa-IR" b="1" dirty="0">
                <a:solidFill>
                  <a:srgbClr val="FF0000"/>
                </a:solidFill>
                <a:cs typeface="B Mitra" pitchFamily="2" charset="-78"/>
              </a:rPr>
              <a:t>مشاور سیستمهای اطلاعاتی </a:t>
            </a:r>
            <a:endParaRPr lang="en-US" sz="1800" cap="none" dirty="0">
              <a:solidFill>
                <a:prstClr val="black"/>
              </a:solidFill>
              <a:latin typeface="Calibri"/>
              <a:ea typeface="Calibri"/>
              <a:cs typeface="Arial"/>
            </a:endParaRPr>
          </a:p>
        </p:txBody>
      </p:sp>
      <p:sp>
        <p:nvSpPr>
          <p:cNvPr id="3" name="Content Placeholder 2"/>
          <p:cNvSpPr>
            <a:spLocks noGrp="1"/>
          </p:cNvSpPr>
          <p:nvPr>
            <p:ph sz="quarter" idx="1"/>
          </p:nvPr>
        </p:nvSpPr>
        <p:spPr>
          <a:xfrm>
            <a:off x="304800" y="1447800"/>
            <a:ext cx="8229600" cy="5026152"/>
          </a:xfrm>
        </p:spPr>
        <p:txBody>
          <a:bodyPr/>
          <a:lstStyle/>
          <a:p>
            <a:pPr marR="0" algn="just" rtl="1">
              <a:lnSpc>
                <a:spcPct val="115000"/>
              </a:lnSpc>
              <a:spcBef>
                <a:spcPts val="0"/>
              </a:spcBef>
              <a:spcAft>
                <a:spcPts val="1000"/>
              </a:spcAft>
              <a:buFont typeface="Wingdings" pitchFamily="2" charset="2"/>
              <a:buChar char="ü"/>
            </a:pPr>
            <a:r>
              <a:rPr lang="fa-IR" sz="2800" dirty="0" smtClean="0">
                <a:latin typeface="Calibri"/>
                <a:ea typeface="Calibri"/>
                <a:cs typeface="B Compset"/>
              </a:rPr>
              <a:t>او </a:t>
            </a:r>
            <a:r>
              <a:rPr lang="fa-IR" sz="2800" dirty="0">
                <a:latin typeface="Calibri"/>
                <a:ea typeface="Calibri"/>
                <a:cs typeface="B Compset"/>
              </a:rPr>
              <a:t>همیشه بازخوردهای منفی می دهد ولی هیچ وقت حتی یک کلمه محبت آمیز نمی گوید</a:t>
            </a:r>
            <a:r>
              <a:rPr lang="fa-IR" sz="2800" dirty="0" smtClean="0">
                <a:latin typeface="Calibri"/>
                <a:ea typeface="Calibri"/>
                <a:cs typeface="B Compset"/>
              </a:rPr>
              <a:t>...</a:t>
            </a:r>
            <a:endParaRPr lang="en-US" sz="2800" dirty="0">
              <a:latin typeface="Calibri"/>
              <a:ea typeface="Calibri"/>
              <a:cs typeface="B Compset"/>
            </a:endParaRPr>
          </a:p>
          <a:p>
            <a:pPr marR="0" algn="just" rtl="1">
              <a:lnSpc>
                <a:spcPct val="115000"/>
              </a:lnSpc>
              <a:spcBef>
                <a:spcPts val="0"/>
              </a:spcBef>
              <a:spcAft>
                <a:spcPts val="1000"/>
              </a:spcAft>
              <a:buFont typeface="Wingdings" pitchFamily="2" charset="2"/>
              <a:buChar char="ü"/>
            </a:pPr>
            <a:r>
              <a:rPr lang="fa-IR" sz="2800" dirty="0" smtClean="0">
                <a:latin typeface="Calibri"/>
                <a:ea typeface="Calibri"/>
                <a:cs typeface="B Compset"/>
              </a:rPr>
              <a:t>او </a:t>
            </a:r>
            <a:r>
              <a:rPr lang="fa-IR" sz="2800" dirty="0">
                <a:latin typeface="Calibri"/>
                <a:ea typeface="Calibri"/>
                <a:cs typeface="B Compset"/>
              </a:rPr>
              <a:t>پیغامی صوتی برای من می گذارد و کاری را که مورد دل خواهش نیست شدیداً سرزنش می کند؛ ولی وقتی که کاری را درست انجام می دهم، هیچ پیغام صوتی از او دریافت نمی کنم. من دارم از مسیر اصلی منحرف می شوم زیرا عصبانی هستم</a:t>
            </a:r>
            <a:r>
              <a:rPr lang="fa-IR" sz="2800" dirty="0" smtClean="0">
                <a:latin typeface="Calibri"/>
                <a:ea typeface="Calibri"/>
                <a:cs typeface="B Compset"/>
              </a:rPr>
              <a:t>.</a:t>
            </a:r>
            <a:endParaRPr lang="en-US" sz="2800" dirty="0">
              <a:latin typeface="Calibri"/>
              <a:ea typeface="Calibri"/>
              <a:cs typeface="B Compset"/>
            </a:endParaRPr>
          </a:p>
          <a:p>
            <a:pPr marL="0" marR="0" indent="0" algn="just" rtl="1">
              <a:lnSpc>
                <a:spcPct val="115000"/>
              </a:lnSpc>
              <a:spcBef>
                <a:spcPts val="0"/>
              </a:spcBef>
              <a:spcAft>
                <a:spcPts val="1000"/>
              </a:spcAft>
              <a:buNone/>
            </a:pPr>
            <a:endParaRPr lang="en-US" dirty="0"/>
          </a:p>
        </p:txBody>
      </p:sp>
      <p:sp>
        <p:nvSpPr>
          <p:cNvPr id="4" name="Footer Placeholder 3"/>
          <p:cNvSpPr>
            <a:spLocks noGrp="1"/>
          </p:cNvSpPr>
          <p:nvPr>
            <p:ph type="ftr" sz="quarter" idx="16"/>
          </p:nvPr>
        </p:nvSpPr>
        <p:spPr>
          <a:xfrm rot="5400000">
            <a:off x="5967545" y="2714599"/>
            <a:ext cx="5245682" cy="365760"/>
          </a:xfrm>
        </p:spPr>
        <p:txBody>
          <a:bodyPr/>
          <a:lstStyle/>
          <a:p>
            <a:r>
              <a:rPr lang="fa-IR" dirty="0" smtClean="0"/>
              <a:t>مربی گری از طریق ارایه بازخور موثر- کنفرانس آسیب شناسی مدیریت منابع انسانی- دکتر غلام زاده</a:t>
            </a:r>
            <a:endParaRPr lang="en-US" dirty="0"/>
          </a:p>
        </p:txBody>
      </p:sp>
      <p:sp>
        <p:nvSpPr>
          <p:cNvPr id="5" name="Slide Number Placeholder 4"/>
          <p:cNvSpPr>
            <a:spLocks noGrp="1"/>
          </p:cNvSpPr>
          <p:nvPr>
            <p:ph type="sldNum" sz="quarter" idx="15"/>
          </p:nvPr>
        </p:nvSpPr>
        <p:spPr/>
        <p:txBody>
          <a:bodyPr/>
          <a:lstStyle/>
          <a:p>
            <a:fld id="{B6F15528-21DE-4FAA-801E-634DDDAF4B2B}" type="slidenum">
              <a:rPr lang="en-US" smtClean="0"/>
              <a:pPr/>
              <a:t>18</a:t>
            </a:fld>
            <a:endParaRPr lang="en-US"/>
          </a:p>
        </p:txBody>
      </p:sp>
    </p:spTree>
    <p:extLst>
      <p:ext uri="{BB962C8B-B14F-4D97-AF65-F5344CB8AC3E}">
        <p14:creationId xmlns:p14="http://schemas.microsoft.com/office/powerpoint/2010/main" val="307945325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79438"/>
            <a:ext cx="7467600" cy="792162"/>
          </a:xfrm>
        </p:spPr>
        <p:txBody>
          <a:bodyPr>
            <a:normAutofit fontScale="90000"/>
          </a:bodyPr>
          <a:lstStyle/>
          <a:p>
            <a:pPr marL="0" marR="0" algn="r" rtl="1">
              <a:lnSpc>
                <a:spcPct val="115000"/>
              </a:lnSpc>
              <a:spcBef>
                <a:spcPts val="0"/>
              </a:spcBef>
              <a:spcAft>
                <a:spcPts val="1000"/>
              </a:spcAft>
            </a:pPr>
            <a:r>
              <a:rPr lang="fa-IR" b="1" dirty="0" smtClean="0">
                <a:solidFill>
                  <a:srgbClr val="FF0000"/>
                </a:solidFill>
                <a:cs typeface="B Mitra" pitchFamily="2" charset="-78"/>
              </a:rPr>
              <a:t>نمونه </a:t>
            </a:r>
            <a:r>
              <a:rPr lang="fa-IR" b="1" dirty="0">
                <a:solidFill>
                  <a:srgbClr val="FF0000"/>
                </a:solidFill>
                <a:cs typeface="B Mitra" pitchFamily="2" charset="-78"/>
              </a:rPr>
              <a:t>مورد مطالعه</a:t>
            </a:r>
            <a:r>
              <a:rPr lang="en-US" b="1" dirty="0">
                <a:solidFill>
                  <a:srgbClr val="FF0000"/>
                </a:solidFill>
                <a:cs typeface="B Mitra" pitchFamily="2" charset="-78"/>
                <a:sym typeface="Wingdings"/>
              </a:rPr>
              <a:t></a:t>
            </a:r>
            <a:r>
              <a:rPr lang="fa-IR" b="1" dirty="0">
                <a:solidFill>
                  <a:srgbClr val="FF0000"/>
                </a:solidFill>
                <a:cs typeface="B Mitra" pitchFamily="2" charset="-78"/>
              </a:rPr>
              <a:t> رئیس بخش در یک فروشگاه بزرگ:</a:t>
            </a:r>
            <a:r>
              <a:rPr lang="en-US" sz="2400" dirty="0">
                <a:latin typeface="Calibri"/>
                <a:ea typeface="Calibri"/>
                <a:cs typeface="Arial"/>
              </a:rPr>
              <a:t/>
            </a:r>
            <a:br>
              <a:rPr lang="en-US" sz="2400" dirty="0">
                <a:latin typeface="Calibri"/>
                <a:ea typeface="Calibri"/>
                <a:cs typeface="Arial"/>
              </a:rPr>
            </a:br>
            <a:r>
              <a:rPr lang="fa-IR" b="1" dirty="0" smtClean="0">
                <a:solidFill>
                  <a:srgbClr val="FF0000"/>
                </a:solidFill>
                <a:cs typeface="B Mitra" pitchFamily="2" charset="-78"/>
              </a:rPr>
              <a:t> </a:t>
            </a:r>
            <a:endParaRPr lang="en-US" sz="1800" cap="none" dirty="0">
              <a:solidFill>
                <a:prstClr val="black"/>
              </a:solidFill>
              <a:latin typeface="Calibri"/>
              <a:ea typeface="Calibri"/>
              <a:cs typeface="Arial"/>
            </a:endParaRPr>
          </a:p>
        </p:txBody>
      </p:sp>
      <p:sp>
        <p:nvSpPr>
          <p:cNvPr id="3" name="Content Placeholder 2"/>
          <p:cNvSpPr>
            <a:spLocks noGrp="1"/>
          </p:cNvSpPr>
          <p:nvPr>
            <p:ph sz="quarter" idx="1"/>
          </p:nvPr>
        </p:nvSpPr>
        <p:spPr>
          <a:xfrm>
            <a:off x="304800" y="1447800"/>
            <a:ext cx="8229600" cy="5026152"/>
          </a:xfrm>
        </p:spPr>
        <p:txBody>
          <a:bodyPr>
            <a:normAutofit/>
          </a:bodyPr>
          <a:lstStyle/>
          <a:p>
            <a:pPr marL="0" marR="0" indent="0" algn="just" rtl="1">
              <a:lnSpc>
                <a:spcPct val="115000"/>
              </a:lnSpc>
              <a:spcBef>
                <a:spcPts val="0"/>
              </a:spcBef>
              <a:spcAft>
                <a:spcPts val="1000"/>
              </a:spcAft>
              <a:buNone/>
            </a:pPr>
            <a:r>
              <a:rPr lang="fa-IR" dirty="0">
                <a:latin typeface="Calibri"/>
                <a:ea typeface="Calibri"/>
                <a:cs typeface="B Compset"/>
              </a:rPr>
              <a:t>چیزی که به نظر من خیلی غیر منصفانه است این است که رئیسم به خاطر اعتراض یک مشتری، حتی بدون بررسی مورد از جانب من، سر من داد می زند. یک بار این مشتری داشت بر سر صندوق دار من فریاد می زد، زیرا صندوق دار به او اجازه نمی داد ژاکتی که از فروشگاه ما نخریده بود به ما پس دهد. ما یک سیستم کنترل فهرست موجودی داریم و می توانیم تشخیص دهیم که کالایی متعلق به سیستم ما هست یا خیر... من به سمت آن مشتری رفتم که او را از فریاد زدن بر صندوق دار بازدارم. او نام ما را یادداشت کرد، [باژستی ناپسند] و رفت. بعد از آن رئیس من سر من فریاد زد بدلیل آنکه آن مشتری گفته بود که دیگر هیچ وقت از فروشگاه ما خرید نخواهد کرد."</a:t>
            </a:r>
            <a:endParaRPr lang="en-US" dirty="0"/>
          </a:p>
        </p:txBody>
      </p:sp>
      <p:sp>
        <p:nvSpPr>
          <p:cNvPr id="4" name="Footer Placeholder 3"/>
          <p:cNvSpPr>
            <a:spLocks noGrp="1"/>
          </p:cNvSpPr>
          <p:nvPr>
            <p:ph type="ftr" sz="quarter" idx="16"/>
          </p:nvPr>
        </p:nvSpPr>
        <p:spPr>
          <a:xfrm>
            <a:off x="1216854" y="5803650"/>
            <a:ext cx="5642980" cy="365760"/>
          </a:xfrm>
        </p:spPr>
        <p:txBody>
          <a:bodyPr/>
          <a:lstStyle/>
          <a:p>
            <a:r>
              <a:rPr lang="fa-IR" dirty="0" smtClean="0"/>
              <a:t>مربی گری از طریق ارایه بازخور موثر- کنفرانس آسیب شناسی مدیریت منابع انسانی- دکتر غلام زاده</a:t>
            </a:r>
            <a:endParaRPr lang="en-US" dirty="0"/>
          </a:p>
        </p:txBody>
      </p:sp>
      <p:sp>
        <p:nvSpPr>
          <p:cNvPr id="5" name="Slide Number Placeholder 4"/>
          <p:cNvSpPr>
            <a:spLocks noGrp="1"/>
          </p:cNvSpPr>
          <p:nvPr>
            <p:ph type="sldNum" sz="quarter" idx="15"/>
          </p:nvPr>
        </p:nvSpPr>
        <p:spPr/>
        <p:txBody>
          <a:bodyPr/>
          <a:lstStyle/>
          <a:p>
            <a:fld id="{B6F15528-21DE-4FAA-801E-634DDDAF4B2B}" type="slidenum">
              <a:rPr lang="en-US" smtClean="0"/>
              <a:pPr/>
              <a:t>19</a:t>
            </a:fld>
            <a:endParaRPr lang="en-US"/>
          </a:p>
        </p:txBody>
      </p:sp>
    </p:spTree>
    <p:extLst>
      <p:ext uri="{BB962C8B-B14F-4D97-AF65-F5344CB8AC3E}">
        <p14:creationId xmlns:p14="http://schemas.microsoft.com/office/powerpoint/2010/main" val="26822829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Diagram 1"/>
          <p:cNvGraphicFramePr/>
          <p:nvPr>
            <p:extLst/>
          </p:nvPr>
        </p:nvGraphicFramePr>
        <p:xfrm>
          <a:off x="914400" y="381000"/>
          <a:ext cx="6858000" cy="5181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Footer Placeholder 1"/>
          <p:cNvSpPr txBox="1">
            <a:spLocks/>
          </p:cNvSpPr>
          <p:nvPr/>
        </p:nvSpPr>
        <p:spPr bwMode="gray">
          <a:xfrm>
            <a:off x="19050" y="6539553"/>
            <a:ext cx="3028950"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defPPr>
              <a:defRPr lang="en-US"/>
            </a:defPPr>
            <a:lvl1pPr algn="r" rtl="1" fontAlgn="base">
              <a:spcBef>
                <a:spcPct val="0"/>
              </a:spcBef>
              <a:spcAft>
                <a:spcPct val="0"/>
              </a:spcAft>
              <a:defRPr sz="1000" kern="1200">
                <a:solidFill>
                  <a:schemeClr val="bg1"/>
                </a:solidFill>
                <a:latin typeface="+mn-lt"/>
                <a:ea typeface="+mn-ea"/>
                <a:cs typeface="Times New Roman" pitchFamily="18" charset="0"/>
              </a:defRPr>
            </a:lvl1pPr>
            <a:lvl2pPr marL="457200" algn="r" rtl="1" fontAlgn="base">
              <a:spcBef>
                <a:spcPct val="0"/>
              </a:spcBef>
              <a:spcAft>
                <a:spcPct val="0"/>
              </a:spcAft>
              <a:defRPr sz="2400" kern="1200">
                <a:solidFill>
                  <a:schemeClr val="tx1"/>
                </a:solidFill>
                <a:latin typeface="Times New Roman" pitchFamily="18" charset="0"/>
                <a:ea typeface="+mn-ea"/>
                <a:cs typeface="Times New Roman" pitchFamily="18" charset="0"/>
              </a:defRPr>
            </a:lvl2pPr>
            <a:lvl3pPr marL="914400" algn="r" rtl="1" fontAlgn="base">
              <a:spcBef>
                <a:spcPct val="0"/>
              </a:spcBef>
              <a:spcAft>
                <a:spcPct val="0"/>
              </a:spcAft>
              <a:defRPr sz="2400" kern="1200">
                <a:solidFill>
                  <a:schemeClr val="tx1"/>
                </a:solidFill>
                <a:latin typeface="Times New Roman" pitchFamily="18" charset="0"/>
                <a:ea typeface="+mn-ea"/>
                <a:cs typeface="Times New Roman" pitchFamily="18" charset="0"/>
              </a:defRPr>
            </a:lvl3pPr>
            <a:lvl4pPr marL="1371600" algn="r" rtl="1" fontAlgn="base">
              <a:spcBef>
                <a:spcPct val="0"/>
              </a:spcBef>
              <a:spcAft>
                <a:spcPct val="0"/>
              </a:spcAft>
              <a:defRPr sz="2400" kern="1200">
                <a:solidFill>
                  <a:schemeClr val="tx1"/>
                </a:solidFill>
                <a:latin typeface="Times New Roman" pitchFamily="18" charset="0"/>
                <a:ea typeface="+mn-ea"/>
                <a:cs typeface="Times New Roman" pitchFamily="18" charset="0"/>
              </a:defRPr>
            </a:lvl4pPr>
            <a:lvl5pPr marL="1828800" algn="r" rtl="1" fontAlgn="base">
              <a:spcBef>
                <a:spcPct val="0"/>
              </a:spcBef>
              <a:spcAft>
                <a:spcPct val="0"/>
              </a:spcAft>
              <a:defRPr sz="2400" kern="1200">
                <a:solidFill>
                  <a:schemeClr val="tx1"/>
                </a:solidFill>
                <a:latin typeface="Times New Roman" pitchFamily="18" charset="0"/>
                <a:ea typeface="+mn-ea"/>
                <a:cs typeface="Times New Roman" pitchFamily="18" charset="0"/>
              </a:defRPr>
            </a:lvl5pPr>
            <a:lvl6pPr marL="2286000" algn="l" defTabSz="914400" rtl="0" eaLnBrk="1" latinLnBrk="0" hangingPunct="1">
              <a:defRPr sz="2400" kern="1200">
                <a:solidFill>
                  <a:schemeClr val="tx1"/>
                </a:solidFill>
                <a:latin typeface="Times New Roman" pitchFamily="18" charset="0"/>
                <a:ea typeface="+mn-ea"/>
                <a:cs typeface="Times New Roman" pitchFamily="18" charset="0"/>
              </a:defRPr>
            </a:lvl6pPr>
            <a:lvl7pPr marL="2743200" algn="l" defTabSz="914400" rtl="0" eaLnBrk="1" latinLnBrk="0" hangingPunct="1">
              <a:defRPr sz="2400" kern="1200">
                <a:solidFill>
                  <a:schemeClr val="tx1"/>
                </a:solidFill>
                <a:latin typeface="Times New Roman" pitchFamily="18" charset="0"/>
                <a:ea typeface="+mn-ea"/>
                <a:cs typeface="Times New Roman" pitchFamily="18" charset="0"/>
              </a:defRPr>
            </a:lvl7pPr>
            <a:lvl8pPr marL="3200400" algn="l" defTabSz="914400" rtl="0" eaLnBrk="1" latinLnBrk="0" hangingPunct="1">
              <a:defRPr sz="2400" kern="1200">
                <a:solidFill>
                  <a:schemeClr val="tx1"/>
                </a:solidFill>
                <a:latin typeface="Times New Roman" pitchFamily="18" charset="0"/>
                <a:ea typeface="+mn-ea"/>
                <a:cs typeface="Times New Roman" pitchFamily="18" charset="0"/>
              </a:defRPr>
            </a:lvl8pPr>
            <a:lvl9pPr marL="3657600" algn="l" defTabSz="914400" rtl="0" eaLnBrk="1" latinLnBrk="0" hangingPunct="1">
              <a:defRPr sz="2400" kern="1200">
                <a:solidFill>
                  <a:schemeClr val="tx1"/>
                </a:solidFill>
                <a:latin typeface="Times New Roman" pitchFamily="18" charset="0"/>
                <a:ea typeface="+mn-ea"/>
                <a:cs typeface="Times New Roman" pitchFamily="18" charset="0"/>
              </a:defRPr>
            </a:lvl9pPr>
          </a:lstStyle>
          <a:p>
            <a:pPr>
              <a:defRPr/>
            </a:pPr>
            <a:r>
              <a:rPr lang="fa-IR" sz="1100" b="1" dirty="0" smtClean="0">
                <a:solidFill>
                  <a:srgbClr val="FFFFFF"/>
                </a:solidFill>
                <a:cs typeface="B Zar" pitchFamily="2" charset="-78"/>
              </a:rPr>
              <a:t>مربی‌گری در مدیریت عملکرد- دکتر داریوش غلام زاده</a:t>
            </a:r>
            <a:endParaRPr lang="en-US" sz="1100" b="1" dirty="0">
              <a:solidFill>
                <a:srgbClr val="FFFFFF"/>
              </a:solidFill>
              <a:cs typeface="B Zar" pitchFamily="2" charset="-78"/>
            </a:endParaRPr>
          </a:p>
        </p:txBody>
      </p:sp>
      <p:pic>
        <p:nvPicPr>
          <p:cNvPr id="3" name="Picture 2"/>
          <p:cNvPicPr>
            <a:picLocks noChangeAspect="1"/>
          </p:cNvPicPr>
          <p:nvPr/>
        </p:nvPicPr>
        <p:blipFill>
          <a:blip r:embed="rId7"/>
          <a:stretch>
            <a:fillRect/>
          </a:stretch>
        </p:blipFill>
        <p:spPr>
          <a:xfrm>
            <a:off x="6098662" y="152400"/>
            <a:ext cx="2743098" cy="2438400"/>
          </a:xfrm>
          <a:prstGeom prst="rect">
            <a:avLst/>
          </a:prstGeom>
        </p:spPr>
      </p:pic>
      <p:pic>
        <p:nvPicPr>
          <p:cNvPr id="5" name="Picture 4"/>
          <p:cNvPicPr>
            <a:picLocks noChangeAspect="1"/>
          </p:cNvPicPr>
          <p:nvPr/>
        </p:nvPicPr>
        <p:blipFill>
          <a:blip r:embed="rId8"/>
          <a:stretch>
            <a:fillRect/>
          </a:stretch>
        </p:blipFill>
        <p:spPr>
          <a:xfrm>
            <a:off x="58686" y="4374922"/>
            <a:ext cx="2472268" cy="2172005"/>
          </a:xfrm>
          <a:prstGeom prst="rect">
            <a:avLst/>
          </a:prstGeom>
        </p:spPr>
      </p:pic>
      <p:pic>
        <p:nvPicPr>
          <p:cNvPr id="9" name="Picture 8"/>
          <p:cNvPicPr>
            <a:picLocks noChangeAspect="1"/>
          </p:cNvPicPr>
          <p:nvPr/>
        </p:nvPicPr>
        <p:blipFill>
          <a:blip r:embed="rId9"/>
          <a:stretch>
            <a:fillRect/>
          </a:stretch>
        </p:blipFill>
        <p:spPr>
          <a:xfrm>
            <a:off x="5030644" y="4374922"/>
            <a:ext cx="3960956" cy="2330678"/>
          </a:xfrm>
          <a:prstGeom prst="rect">
            <a:avLst/>
          </a:prstGeom>
        </p:spPr>
      </p:pic>
      <p:sp>
        <p:nvSpPr>
          <p:cNvPr id="6" name="Footer Placeholder 5"/>
          <p:cNvSpPr>
            <a:spLocks noGrp="1"/>
          </p:cNvSpPr>
          <p:nvPr>
            <p:ph type="ftr" sz="quarter" idx="11"/>
          </p:nvPr>
        </p:nvSpPr>
        <p:spPr>
          <a:xfrm>
            <a:off x="146304" y="0"/>
            <a:ext cx="6102096" cy="457200"/>
          </a:xfrm>
        </p:spPr>
        <p:txBody>
          <a:bodyPr/>
          <a:lstStyle/>
          <a:p>
            <a:r>
              <a:rPr lang="fa-IR" dirty="0" smtClean="0">
                <a:solidFill>
                  <a:srgbClr val="696464"/>
                </a:solidFill>
              </a:rPr>
              <a:t>مربی گری از طریق ارایه بازخور موثر- کنفرانس آسیب شناسی مدیریت منابع انسانی- دکتر غلام زاده</a:t>
            </a:r>
            <a:endParaRPr lang="en-US" dirty="0">
              <a:solidFill>
                <a:srgbClr val="696464"/>
              </a:solidFill>
            </a:endParaRPr>
          </a:p>
        </p:txBody>
      </p:sp>
      <p:sp>
        <p:nvSpPr>
          <p:cNvPr id="7" name="Slide Number Placeholder 6"/>
          <p:cNvSpPr>
            <a:spLocks noGrp="1"/>
          </p:cNvSpPr>
          <p:nvPr>
            <p:ph type="sldNum" sz="quarter" idx="12"/>
          </p:nvPr>
        </p:nvSpPr>
        <p:spPr/>
        <p:txBody>
          <a:bodyPr/>
          <a:lstStyle/>
          <a:p>
            <a:fld id="{B6F15528-21DE-4FAA-801E-634DDDAF4B2B}" type="slidenum">
              <a:rPr lang="en-US" smtClean="0"/>
              <a:pPr/>
              <a:t>2</a:t>
            </a:fld>
            <a:endParaRPr lang="en-US"/>
          </a:p>
        </p:txBody>
      </p:sp>
    </p:spTree>
    <p:extLst>
      <p:ext uri="{BB962C8B-B14F-4D97-AF65-F5344CB8AC3E}">
        <p14:creationId xmlns:p14="http://schemas.microsoft.com/office/powerpoint/2010/main" val="2719802115"/>
      </p:ext>
    </p:extLst>
  </p:cSld>
  <p:clrMapOvr>
    <a:masterClrMapping/>
  </p:clrMapOvr>
  <p:transition spd="slow">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0" fill="hold"/>
                                        <p:tgtEl>
                                          <p:spTgt spid="2"/>
                                        </p:tgtEl>
                                        <p:attrNameLst>
                                          <p:attrName>ppt_w</p:attrName>
                                        </p:attrNameLst>
                                      </p:cBhvr>
                                      <p:tavLst>
                                        <p:tav tm="0">
                                          <p:val>
                                            <p:fltVal val="0"/>
                                          </p:val>
                                        </p:tav>
                                        <p:tav tm="100000">
                                          <p:val>
                                            <p:strVal val="#ppt_w"/>
                                          </p:val>
                                        </p:tav>
                                      </p:tavLst>
                                    </p:anim>
                                    <p:anim calcmode="lin" valueType="num">
                                      <p:cBhvr>
                                        <p:cTn id="8" dur="5000" fill="hold"/>
                                        <p:tgtEl>
                                          <p:spTgt spid="2"/>
                                        </p:tgtEl>
                                        <p:attrNameLst>
                                          <p:attrName>ppt_h</p:attrName>
                                        </p:attrNameLst>
                                      </p:cBhvr>
                                      <p:tavLst>
                                        <p:tav tm="0">
                                          <p:val>
                                            <p:fltVal val="0"/>
                                          </p:val>
                                        </p:tav>
                                        <p:tav tm="100000">
                                          <p:val>
                                            <p:strVal val="#ppt_h"/>
                                          </p:val>
                                        </p:tav>
                                      </p:tavLst>
                                    </p:anim>
                                    <p:animEffect transition="in" filter="fade">
                                      <p:cBhvr>
                                        <p:cTn id="9" dur="5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3000" fill="hold"/>
                                        <p:tgtEl>
                                          <p:spTgt spid="3"/>
                                        </p:tgtEl>
                                        <p:attrNameLst>
                                          <p:attrName>ppt_x</p:attrName>
                                        </p:attrNameLst>
                                      </p:cBhvr>
                                      <p:tavLst>
                                        <p:tav tm="0">
                                          <p:val>
                                            <p:strVal val="#ppt_x"/>
                                          </p:val>
                                        </p:tav>
                                        <p:tav tm="100000">
                                          <p:val>
                                            <p:strVal val="#ppt_x"/>
                                          </p:val>
                                        </p:tav>
                                      </p:tavLst>
                                    </p:anim>
                                    <p:anim calcmode="lin" valueType="num">
                                      <p:cBhvr additive="base">
                                        <p:cTn id="15" dur="3000" fill="hold"/>
                                        <p:tgtEl>
                                          <p:spTgt spid="3"/>
                                        </p:tgtEl>
                                        <p:attrNameLst>
                                          <p:attrName>ppt_y</p:attrName>
                                        </p:attrNameLst>
                                      </p:cBhvr>
                                      <p:tavLst>
                                        <p:tav tm="0">
                                          <p:val>
                                            <p:strVal val="1+#ppt_h/2"/>
                                          </p:val>
                                        </p:tav>
                                        <p:tav tm="100000">
                                          <p:val>
                                            <p:strVal val="#ppt_y"/>
                                          </p:val>
                                        </p:tav>
                                      </p:tavLst>
                                    </p:anim>
                                  </p:childTnLst>
                                  <p:subTnLst>
                                    <p:set>
                                      <p:cBhvr override="childStyle">
                                        <p:cTn dur="1" fill="hold" display="0" masterRel="nextClick" afterEffect="1"/>
                                        <p:tgtEl>
                                          <p:spTgt spid="3"/>
                                        </p:tgtEl>
                                        <p:attrNameLst>
                                          <p:attrName>style.visibility</p:attrName>
                                        </p:attrNameLst>
                                      </p:cBhvr>
                                      <p:to>
                                        <p:strVal val="hidden"/>
                                      </p:to>
                                    </p:set>
                                  </p:sub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9"/>
                                        </p:tgtEl>
                                        <p:attrNameLst>
                                          <p:attrName>style.visibility</p:attrName>
                                        </p:attrNameLst>
                                      </p:cBhvr>
                                      <p:to>
                                        <p:strVal val="visible"/>
                                      </p:to>
                                    </p:set>
                                  </p:childTnLst>
                                  <p:subTnLst>
                                    <p:set>
                                      <p:cBhvr override="childStyle">
                                        <p:cTn dur="1" fill="hold" display="0" masterRel="nextClick" afterEffect="1"/>
                                        <p:tgtEl>
                                          <p:spTgt spid="9"/>
                                        </p:tgtEl>
                                        <p:attrNameLst>
                                          <p:attrName>style.visibility</p:attrName>
                                        </p:attrNameLst>
                                      </p:cBhvr>
                                      <p:to>
                                        <p:strVal val="hidden"/>
                                      </p:to>
                                    </p:set>
                                  </p:subTnLst>
                                </p:cTn>
                              </p:par>
                            </p:childTnLst>
                          </p:cTn>
                        </p:par>
                      </p:childTnLst>
                    </p:cTn>
                  </p:par>
                  <p:par>
                    <p:cTn id="20" fill="hold">
                      <p:stCondLst>
                        <p:cond delay="indefinite"/>
                      </p:stCondLst>
                      <p:childTnLst>
                        <p:par>
                          <p:cTn id="21" fill="hold">
                            <p:stCondLst>
                              <p:cond delay="0"/>
                            </p:stCondLst>
                            <p:childTnLst>
                              <p:par>
                                <p:cTn id="22" presetID="1" presetClass="entr" presetSubtype="0" fill="hold" nodeType="clickEffect">
                                  <p:stCondLst>
                                    <p:cond delay="0"/>
                                  </p:stCondLst>
                                  <p:childTnLst>
                                    <p:set>
                                      <p:cBhvr>
                                        <p:cTn id="23" dur="1" fill="hold">
                                          <p:stCondLst>
                                            <p:cond delay="9"/>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79438"/>
            <a:ext cx="7467600" cy="792162"/>
          </a:xfrm>
        </p:spPr>
        <p:txBody>
          <a:bodyPr>
            <a:normAutofit fontScale="90000"/>
          </a:bodyPr>
          <a:lstStyle/>
          <a:p>
            <a:pPr marL="0" marR="0" algn="ctr" rtl="1">
              <a:lnSpc>
                <a:spcPct val="115000"/>
              </a:lnSpc>
              <a:spcBef>
                <a:spcPts val="0"/>
              </a:spcBef>
              <a:spcAft>
                <a:spcPts val="1000"/>
              </a:spcAft>
            </a:pPr>
            <a:r>
              <a:rPr lang="fa-IR" b="1" dirty="0" smtClean="0">
                <a:solidFill>
                  <a:srgbClr val="FF0000"/>
                </a:solidFill>
                <a:cs typeface="B Mitra" pitchFamily="2" charset="-78"/>
              </a:rPr>
              <a:t>نمونه </a:t>
            </a:r>
            <a:r>
              <a:rPr lang="fa-IR" b="1" dirty="0">
                <a:solidFill>
                  <a:srgbClr val="FF0000"/>
                </a:solidFill>
                <a:cs typeface="B Mitra" pitchFamily="2" charset="-78"/>
              </a:rPr>
              <a:t>مورد مطالعه</a:t>
            </a:r>
            <a:r>
              <a:rPr lang="en-US" b="1" dirty="0">
                <a:solidFill>
                  <a:srgbClr val="FF0000"/>
                </a:solidFill>
                <a:cs typeface="B Mitra" pitchFamily="2" charset="-78"/>
                <a:sym typeface="Wingdings"/>
              </a:rPr>
              <a:t></a:t>
            </a:r>
            <a:r>
              <a:rPr lang="fa-IR" b="1" dirty="0">
                <a:solidFill>
                  <a:srgbClr val="FF0000"/>
                </a:solidFill>
                <a:cs typeface="B Mitra" pitchFamily="2" charset="-78"/>
              </a:rPr>
              <a:t> رئیس بخش در یک فروشگاه بزرگ:</a:t>
            </a:r>
            <a:r>
              <a:rPr lang="en-US" sz="2400" dirty="0">
                <a:latin typeface="Calibri"/>
                <a:ea typeface="Calibri"/>
                <a:cs typeface="Arial"/>
              </a:rPr>
              <a:t/>
            </a:r>
            <a:br>
              <a:rPr lang="en-US" sz="2400" dirty="0">
                <a:latin typeface="Calibri"/>
                <a:ea typeface="Calibri"/>
                <a:cs typeface="Arial"/>
              </a:rPr>
            </a:br>
            <a:r>
              <a:rPr lang="fa-IR" b="1" dirty="0" smtClean="0">
                <a:solidFill>
                  <a:srgbClr val="FF0000"/>
                </a:solidFill>
                <a:cs typeface="B Mitra" pitchFamily="2" charset="-78"/>
              </a:rPr>
              <a:t> </a:t>
            </a:r>
            <a:r>
              <a:rPr lang="fa-IR" b="1" dirty="0" smtClean="0">
                <a:solidFill>
                  <a:schemeClr val="tx1"/>
                </a:solidFill>
                <a:cs typeface="B Mitra" pitchFamily="2" charset="-78"/>
              </a:rPr>
              <a:t>تحلیل: عدم بررسی </a:t>
            </a:r>
            <a:r>
              <a:rPr lang="fa-IR" b="1" dirty="0">
                <a:solidFill>
                  <a:schemeClr val="tx1"/>
                </a:solidFill>
                <a:cs typeface="B Mitra" pitchFamily="2" charset="-78"/>
              </a:rPr>
              <a:t>وقایع/ بازخورد غیردقیق </a:t>
            </a:r>
            <a:endParaRPr lang="en-US" b="1" dirty="0">
              <a:solidFill>
                <a:schemeClr val="tx1"/>
              </a:solidFill>
              <a:cs typeface="B Mitra" pitchFamily="2" charset="-78"/>
            </a:endParaRPr>
          </a:p>
        </p:txBody>
      </p:sp>
      <p:sp>
        <p:nvSpPr>
          <p:cNvPr id="3" name="Content Placeholder 2"/>
          <p:cNvSpPr>
            <a:spLocks noGrp="1"/>
          </p:cNvSpPr>
          <p:nvPr>
            <p:ph sz="quarter" idx="1"/>
          </p:nvPr>
        </p:nvSpPr>
        <p:spPr>
          <a:xfrm>
            <a:off x="304800" y="1447800"/>
            <a:ext cx="8229600" cy="5026152"/>
          </a:xfrm>
        </p:spPr>
        <p:txBody>
          <a:bodyPr>
            <a:normAutofit/>
          </a:bodyPr>
          <a:lstStyle/>
          <a:p>
            <a:pPr marL="0" marR="0" algn="just" rtl="1">
              <a:lnSpc>
                <a:spcPct val="115000"/>
              </a:lnSpc>
              <a:spcBef>
                <a:spcPts val="0"/>
              </a:spcBef>
              <a:spcAft>
                <a:spcPts val="1000"/>
              </a:spcAft>
            </a:pPr>
            <a:r>
              <a:rPr lang="fa-IR" dirty="0" smtClean="0">
                <a:latin typeface="Calibri"/>
                <a:ea typeface="Calibri"/>
                <a:cs typeface="B Compset"/>
              </a:rPr>
              <a:t>مدیر </a:t>
            </a:r>
            <a:r>
              <a:rPr lang="fa-IR" dirty="0">
                <a:latin typeface="Calibri"/>
                <a:ea typeface="Calibri"/>
                <a:cs typeface="B Compset"/>
              </a:rPr>
              <a:t>فروشگاه حقایق را از طرف این کارمند بررسی نکرده بود؛ یا حداقل موضوع را از جانب رئیس بخش یا صندوق دار رسیدگی نکرده بود. این مدیر اعتبار خود را نزد رئیس بخش واحتمالاً صندوقدار از دست داده است.</a:t>
            </a:r>
            <a:endParaRPr lang="en-US" sz="1800" dirty="0">
              <a:latin typeface="Calibri"/>
              <a:ea typeface="Calibri"/>
              <a:cs typeface="Arial"/>
            </a:endParaRPr>
          </a:p>
          <a:p>
            <a:pPr marL="0" marR="0" algn="just" rtl="1">
              <a:lnSpc>
                <a:spcPct val="115000"/>
              </a:lnSpc>
              <a:spcBef>
                <a:spcPts val="0"/>
              </a:spcBef>
              <a:spcAft>
                <a:spcPts val="1000"/>
              </a:spcAft>
            </a:pPr>
            <a:r>
              <a:rPr lang="fa-IR" dirty="0">
                <a:latin typeface="Calibri"/>
                <a:ea typeface="Calibri"/>
                <a:cs typeface="B Compset"/>
              </a:rPr>
              <a:t>رئیس بخش اگرچه در موقعیت خوبی برای مشاهده تعامل میان مشتری و مدیر فروشگاه بود، اطلاعات دست اول در اختیار نداشت. همچنین رئیس بخش برای تشخیص بهترین جواب برای قانع کردن مشتری بر سیستم کنترلی فهرست موجودی فروشگاه تکیه کرد؛ ولی مدیر فروشگاه از این منبع معتبر اطلاعات استفاده نکرد. حتی اگر سیاست فروشگاه مطابق "همیشه حق با مشتری است" باشد، قطعاً رفتار مدیر فروشگاه در داد زدن برسر رئیس بخش درست نبود. رئیس بخش فقط از صندوق دار حمایت کرده بود و یک سیاست دیگر فروشگاه را مبنی بر قبول نکردن اجناس برگشتی ازمغازه های دیگر به اجرا گذاشته بود.</a:t>
            </a:r>
            <a:endParaRPr lang="en-US" sz="1800" dirty="0">
              <a:latin typeface="Calibri"/>
              <a:ea typeface="Calibri"/>
              <a:cs typeface="Arial"/>
            </a:endParaRPr>
          </a:p>
          <a:p>
            <a:pPr marL="0" marR="0" indent="0" algn="just" rtl="1">
              <a:lnSpc>
                <a:spcPct val="115000"/>
              </a:lnSpc>
              <a:spcBef>
                <a:spcPts val="0"/>
              </a:spcBef>
              <a:spcAft>
                <a:spcPts val="1000"/>
              </a:spcAft>
              <a:buNone/>
            </a:pPr>
            <a:endParaRPr lang="en-US" dirty="0"/>
          </a:p>
        </p:txBody>
      </p:sp>
      <p:sp>
        <p:nvSpPr>
          <p:cNvPr id="4" name="Footer Placeholder 3"/>
          <p:cNvSpPr>
            <a:spLocks noGrp="1"/>
          </p:cNvSpPr>
          <p:nvPr>
            <p:ph type="ftr" sz="quarter" idx="16"/>
          </p:nvPr>
        </p:nvSpPr>
        <p:spPr>
          <a:xfrm>
            <a:off x="838200" y="6111240"/>
            <a:ext cx="5562600" cy="365760"/>
          </a:xfrm>
        </p:spPr>
        <p:txBody>
          <a:bodyPr/>
          <a:lstStyle/>
          <a:p>
            <a:r>
              <a:rPr lang="fa-IR" dirty="0" smtClean="0"/>
              <a:t>مربی گری از طریق ارایه بازخور موثر- کنفرانس آسیب شناسی مدیریت منابع انسانی- دکتر غلام زاده</a:t>
            </a:r>
            <a:endParaRPr lang="en-US" dirty="0"/>
          </a:p>
        </p:txBody>
      </p:sp>
      <p:sp>
        <p:nvSpPr>
          <p:cNvPr id="5" name="Slide Number Placeholder 4"/>
          <p:cNvSpPr>
            <a:spLocks noGrp="1"/>
          </p:cNvSpPr>
          <p:nvPr>
            <p:ph type="sldNum" sz="quarter" idx="15"/>
          </p:nvPr>
        </p:nvSpPr>
        <p:spPr/>
        <p:txBody>
          <a:bodyPr/>
          <a:lstStyle/>
          <a:p>
            <a:fld id="{B6F15528-21DE-4FAA-801E-634DDDAF4B2B}" type="slidenum">
              <a:rPr lang="en-US" smtClean="0"/>
              <a:pPr/>
              <a:t>20</a:t>
            </a:fld>
            <a:endParaRPr lang="en-US"/>
          </a:p>
        </p:txBody>
      </p:sp>
    </p:spTree>
    <p:extLst>
      <p:ext uri="{BB962C8B-B14F-4D97-AF65-F5344CB8AC3E}">
        <p14:creationId xmlns:p14="http://schemas.microsoft.com/office/powerpoint/2010/main" val="41937762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7467600" cy="792162"/>
          </a:xfrm>
        </p:spPr>
        <p:txBody>
          <a:bodyPr>
            <a:normAutofit/>
          </a:bodyPr>
          <a:lstStyle/>
          <a:p>
            <a:pPr lvl="0" indent="-274320" algn="ctr" rtl="1">
              <a:lnSpc>
                <a:spcPct val="115000"/>
              </a:lnSpc>
              <a:spcBef>
                <a:spcPts val="0"/>
              </a:spcBef>
              <a:spcAft>
                <a:spcPts val="1000"/>
              </a:spcAft>
            </a:pPr>
            <a:r>
              <a:rPr lang="fa-IR" b="1" dirty="0" smtClean="0">
                <a:solidFill>
                  <a:srgbClr val="FF0000"/>
                </a:solidFill>
                <a:cs typeface="B Mitra" pitchFamily="2" charset="-78"/>
              </a:rPr>
              <a:t>نمونه </a:t>
            </a:r>
            <a:r>
              <a:rPr lang="fa-IR" b="1" dirty="0">
                <a:solidFill>
                  <a:srgbClr val="FF0000"/>
                </a:solidFill>
                <a:cs typeface="B Mitra" pitchFamily="2" charset="-78"/>
              </a:rPr>
              <a:t>مورد مطالعه</a:t>
            </a:r>
            <a:r>
              <a:rPr lang="en-US" b="1" dirty="0">
                <a:solidFill>
                  <a:srgbClr val="FF0000"/>
                </a:solidFill>
                <a:cs typeface="B Mitra" pitchFamily="2" charset="-78"/>
                <a:sym typeface="Wingdings"/>
              </a:rPr>
              <a:t></a:t>
            </a:r>
            <a:r>
              <a:rPr lang="fa-IR" b="1" dirty="0" smtClean="0">
                <a:solidFill>
                  <a:srgbClr val="FF0000"/>
                </a:solidFill>
                <a:cs typeface="B Mitra" pitchFamily="2" charset="-78"/>
              </a:rPr>
              <a:t>کار </a:t>
            </a:r>
            <a:r>
              <a:rPr lang="fa-IR" b="1" dirty="0">
                <a:solidFill>
                  <a:srgbClr val="FF0000"/>
                </a:solidFill>
                <a:cs typeface="B Mitra" pitchFamily="2" charset="-78"/>
              </a:rPr>
              <a:t>در یک بانک</a:t>
            </a:r>
            <a:endParaRPr lang="en-US" b="1" dirty="0">
              <a:solidFill>
                <a:srgbClr val="FF0000"/>
              </a:solidFill>
              <a:cs typeface="B Mitra" pitchFamily="2" charset="-78"/>
            </a:endParaRPr>
          </a:p>
        </p:txBody>
      </p:sp>
      <p:sp>
        <p:nvSpPr>
          <p:cNvPr id="3" name="Content Placeholder 2"/>
          <p:cNvSpPr>
            <a:spLocks noGrp="1"/>
          </p:cNvSpPr>
          <p:nvPr>
            <p:ph sz="quarter" idx="1"/>
          </p:nvPr>
        </p:nvSpPr>
        <p:spPr>
          <a:xfrm>
            <a:off x="304800" y="1447800"/>
            <a:ext cx="8229600" cy="5026152"/>
          </a:xfrm>
        </p:spPr>
        <p:txBody>
          <a:bodyPr>
            <a:normAutofit/>
          </a:bodyPr>
          <a:lstStyle/>
          <a:p>
            <a:pPr marL="0" marR="0" algn="just" rtl="1">
              <a:lnSpc>
                <a:spcPct val="115000"/>
              </a:lnSpc>
              <a:spcBef>
                <a:spcPts val="0"/>
              </a:spcBef>
              <a:spcAft>
                <a:spcPts val="1000"/>
              </a:spcAft>
            </a:pPr>
            <a:r>
              <a:rPr lang="fa-IR" dirty="0" smtClean="0">
                <a:latin typeface="Calibri"/>
                <a:ea typeface="Calibri"/>
                <a:cs typeface="B Compset"/>
              </a:rPr>
              <a:t>"</a:t>
            </a:r>
            <a:r>
              <a:rPr lang="fa-IR" dirty="0">
                <a:latin typeface="Calibri"/>
                <a:ea typeface="Calibri"/>
                <a:cs typeface="B Compset"/>
              </a:rPr>
              <a:t>دست نوازشی در پشت سرم احساس می کنم ولی خیلی به ندرت. من می خواهم دقیقاً بدانم چه کاری را درست انجام می دهم که بتوانم از ادامه دادن آن مطمئن باشم."</a:t>
            </a:r>
            <a:endParaRPr lang="en-US" sz="1800" dirty="0">
              <a:latin typeface="Calibri"/>
              <a:ea typeface="Calibri"/>
              <a:cs typeface="Arial"/>
            </a:endParaRPr>
          </a:p>
          <a:p>
            <a:pPr marL="0" marR="0" algn="just" rtl="1">
              <a:lnSpc>
                <a:spcPct val="115000"/>
              </a:lnSpc>
              <a:spcBef>
                <a:spcPts val="0"/>
              </a:spcBef>
              <a:spcAft>
                <a:spcPts val="1000"/>
              </a:spcAft>
            </a:pPr>
            <a:r>
              <a:rPr lang="fa-IR" dirty="0">
                <a:latin typeface="Calibri"/>
                <a:ea typeface="Calibri"/>
                <a:cs typeface="B Compset"/>
              </a:rPr>
              <a:t>"رئیس من همیشه به من این حس را القا می کندکه از کار من قدردانی می کند- مگر آن که از کاری که من انجام داده ام عصبانی باشد؛ و سپس نگاه های خشمگین به من می کند. من می فهمم که او حسابی از دست من عصبانی است، ولی او باید به من دقیقاً بگوید چه کاری را اشتباه انجام داده ام که بتوانم آن را درست کنم یا حداقل دیگر تکرار نکنم."</a:t>
            </a:r>
            <a:endParaRPr lang="en-US" sz="1800" dirty="0">
              <a:latin typeface="Calibri"/>
              <a:ea typeface="Calibri"/>
              <a:cs typeface="Arial"/>
            </a:endParaRPr>
          </a:p>
          <a:p>
            <a:pPr marL="0" marR="0" indent="0" algn="just" rtl="1">
              <a:lnSpc>
                <a:spcPct val="115000"/>
              </a:lnSpc>
              <a:spcBef>
                <a:spcPts val="0"/>
              </a:spcBef>
              <a:spcAft>
                <a:spcPts val="1000"/>
              </a:spcAft>
              <a:buNone/>
            </a:pPr>
            <a:endParaRPr lang="en-US" dirty="0"/>
          </a:p>
        </p:txBody>
      </p:sp>
      <p:sp>
        <p:nvSpPr>
          <p:cNvPr id="4" name="Footer Placeholder 3"/>
          <p:cNvSpPr>
            <a:spLocks noGrp="1"/>
          </p:cNvSpPr>
          <p:nvPr>
            <p:ph type="ftr" sz="quarter" idx="16"/>
          </p:nvPr>
        </p:nvSpPr>
        <p:spPr>
          <a:xfrm>
            <a:off x="914400" y="5889498"/>
            <a:ext cx="5486400" cy="365760"/>
          </a:xfrm>
        </p:spPr>
        <p:txBody>
          <a:bodyPr/>
          <a:lstStyle/>
          <a:p>
            <a:r>
              <a:rPr lang="fa-IR" dirty="0" smtClean="0"/>
              <a:t>مربی گری از طریق ارایه بازخور موثر- کنفرانس آسیب شناسی مدیریت منابع انسانی- دکتر غلام زاده</a:t>
            </a:r>
            <a:endParaRPr lang="en-US" dirty="0"/>
          </a:p>
        </p:txBody>
      </p:sp>
      <p:sp>
        <p:nvSpPr>
          <p:cNvPr id="5" name="Slide Number Placeholder 4"/>
          <p:cNvSpPr>
            <a:spLocks noGrp="1"/>
          </p:cNvSpPr>
          <p:nvPr>
            <p:ph type="sldNum" sz="quarter" idx="15"/>
          </p:nvPr>
        </p:nvSpPr>
        <p:spPr/>
        <p:txBody>
          <a:bodyPr/>
          <a:lstStyle/>
          <a:p>
            <a:fld id="{B6F15528-21DE-4FAA-801E-634DDDAF4B2B}" type="slidenum">
              <a:rPr lang="en-US" smtClean="0"/>
              <a:pPr/>
              <a:t>21</a:t>
            </a:fld>
            <a:endParaRPr lang="en-US"/>
          </a:p>
        </p:txBody>
      </p:sp>
    </p:spTree>
    <p:extLst>
      <p:ext uri="{BB962C8B-B14F-4D97-AF65-F5344CB8AC3E}">
        <p14:creationId xmlns:p14="http://schemas.microsoft.com/office/powerpoint/2010/main" val="148047339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7467600" cy="792162"/>
          </a:xfrm>
        </p:spPr>
        <p:txBody>
          <a:bodyPr>
            <a:normAutofit fontScale="90000"/>
          </a:bodyPr>
          <a:lstStyle/>
          <a:p>
            <a:pPr lvl="0" indent="-274320" rtl="1">
              <a:lnSpc>
                <a:spcPct val="115000"/>
              </a:lnSpc>
              <a:spcBef>
                <a:spcPts val="0"/>
              </a:spcBef>
              <a:spcAft>
                <a:spcPts val="1000"/>
              </a:spcAft>
            </a:pPr>
            <a:r>
              <a:rPr lang="fa-IR" b="1" dirty="0" smtClean="0">
                <a:solidFill>
                  <a:srgbClr val="FF0000"/>
                </a:solidFill>
                <a:cs typeface="B Mitra" pitchFamily="2" charset="-78"/>
              </a:rPr>
              <a:t>نمونه </a:t>
            </a:r>
            <a:r>
              <a:rPr lang="fa-IR" b="1" dirty="0">
                <a:solidFill>
                  <a:srgbClr val="FF0000"/>
                </a:solidFill>
                <a:cs typeface="B Mitra" pitchFamily="2" charset="-78"/>
              </a:rPr>
              <a:t>مورد مطالعه</a:t>
            </a:r>
            <a:r>
              <a:rPr lang="en-US" b="1" dirty="0">
                <a:solidFill>
                  <a:srgbClr val="FF0000"/>
                </a:solidFill>
                <a:cs typeface="B Mitra" pitchFamily="2" charset="-78"/>
                <a:sym typeface="Wingdings"/>
              </a:rPr>
              <a:t></a:t>
            </a:r>
            <a:r>
              <a:rPr lang="fa-IR" b="1" dirty="0">
                <a:solidFill>
                  <a:srgbClr val="FF0000"/>
                </a:solidFill>
                <a:cs typeface="B Mitra" pitchFamily="2" charset="-78"/>
              </a:rPr>
              <a:t> تحلیلگرتجاری یک زنجیره خرده فروشی</a:t>
            </a:r>
            <a:endParaRPr lang="en-US" b="1" dirty="0">
              <a:solidFill>
                <a:srgbClr val="FF0000"/>
              </a:solidFill>
              <a:cs typeface="B Mitra" pitchFamily="2" charset="-78"/>
            </a:endParaRPr>
          </a:p>
        </p:txBody>
      </p:sp>
      <p:sp>
        <p:nvSpPr>
          <p:cNvPr id="3" name="Content Placeholder 2"/>
          <p:cNvSpPr>
            <a:spLocks noGrp="1"/>
          </p:cNvSpPr>
          <p:nvPr>
            <p:ph sz="quarter" idx="1"/>
          </p:nvPr>
        </p:nvSpPr>
        <p:spPr>
          <a:xfrm>
            <a:off x="304800" y="1219200"/>
            <a:ext cx="8229600" cy="5254752"/>
          </a:xfrm>
        </p:spPr>
        <p:txBody>
          <a:bodyPr>
            <a:normAutofit/>
          </a:bodyPr>
          <a:lstStyle/>
          <a:p>
            <a:pPr marL="0" marR="0" indent="0" algn="just" rtl="1">
              <a:lnSpc>
                <a:spcPct val="115000"/>
              </a:lnSpc>
              <a:spcBef>
                <a:spcPts val="0"/>
              </a:spcBef>
              <a:spcAft>
                <a:spcPts val="1000"/>
              </a:spcAft>
              <a:buNone/>
            </a:pPr>
            <a:r>
              <a:rPr lang="fa-IR" dirty="0" smtClean="0">
                <a:latin typeface="Calibri"/>
                <a:ea typeface="Calibri"/>
                <a:cs typeface="B Compset"/>
              </a:rPr>
              <a:t>همه </a:t>
            </a:r>
            <a:r>
              <a:rPr lang="fa-IR" dirty="0">
                <a:latin typeface="Calibri"/>
                <a:ea typeface="Calibri"/>
                <a:cs typeface="B Compset"/>
              </a:rPr>
              <a:t>اینجا در حال رفت و آمد هستند، سرمان خیلی شلوغ است؛ ولی بعضی افراد این وضع را بدتر می کنند زیرا به اندازه کافی زمان برای ارائه یک نظر اختصاص نمی دهند. برای مثال مدیر من می گوید: "تو باید طرح فروش را تغییر دهی." و من می گویم: "آن طرحی که دیروز به شما دادم؟" و او می گوید: "نه، آن را هنوز نگاه نکرده ام." درحین این مکالمه، او برکار دیگری متمرکز است و من انتظار دارم که حداقل او به من بگوید درمورد کدام طرح صحبت می کند</a:t>
            </a:r>
            <a:r>
              <a:rPr lang="fa-IR" dirty="0" smtClean="0">
                <a:latin typeface="Calibri"/>
                <a:ea typeface="Calibri"/>
                <a:cs typeface="B Compset"/>
              </a:rPr>
              <a:t>!</a:t>
            </a:r>
            <a:endParaRPr lang="fa-IR" sz="1800" dirty="0" smtClean="0">
              <a:latin typeface="Calibri"/>
              <a:ea typeface="Calibri"/>
              <a:cs typeface="Arial"/>
            </a:endParaRPr>
          </a:p>
          <a:p>
            <a:pPr marL="0" marR="0" indent="0" algn="just" rtl="1">
              <a:lnSpc>
                <a:spcPct val="115000"/>
              </a:lnSpc>
              <a:spcBef>
                <a:spcPts val="0"/>
              </a:spcBef>
              <a:spcAft>
                <a:spcPts val="1000"/>
              </a:spcAft>
              <a:buNone/>
            </a:pPr>
            <a:r>
              <a:rPr lang="fa-IR" dirty="0" smtClean="0">
                <a:latin typeface="Calibri"/>
                <a:ea typeface="Calibri"/>
                <a:cs typeface="B Compset"/>
              </a:rPr>
              <a:t>"</a:t>
            </a:r>
            <a:r>
              <a:rPr lang="fa-IR" dirty="0">
                <a:latin typeface="Calibri"/>
                <a:ea typeface="Calibri"/>
                <a:cs typeface="B Compset"/>
              </a:rPr>
              <a:t>من می توانم این موضوع را از منشی او پیگیری کنم، ولی به این طریق سرعت کار گرفته می شود. او خودش در عجله است ولی کارها را برای بقیه کند می کند."</a:t>
            </a:r>
            <a:endParaRPr lang="en-US" sz="1800" dirty="0">
              <a:latin typeface="Calibri"/>
              <a:ea typeface="Calibri"/>
              <a:cs typeface="Arial"/>
            </a:endParaRPr>
          </a:p>
          <a:p>
            <a:pPr marL="0" marR="0" indent="0" algn="just" rtl="1">
              <a:lnSpc>
                <a:spcPct val="115000"/>
              </a:lnSpc>
              <a:spcBef>
                <a:spcPts val="0"/>
              </a:spcBef>
              <a:spcAft>
                <a:spcPts val="1000"/>
              </a:spcAft>
              <a:buNone/>
            </a:pPr>
            <a:endParaRPr lang="en-US" dirty="0"/>
          </a:p>
        </p:txBody>
      </p:sp>
      <p:sp>
        <p:nvSpPr>
          <p:cNvPr id="4" name="Footer Placeholder 3"/>
          <p:cNvSpPr>
            <a:spLocks noGrp="1"/>
          </p:cNvSpPr>
          <p:nvPr>
            <p:ph type="ftr" sz="quarter" idx="16"/>
          </p:nvPr>
        </p:nvSpPr>
        <p:spPr>
          <a:xfrm>
            <a:off x="762000" y="6035040"/>
            <a:ext cx="5308979" cy="365760"/>
          </a:xfrm>
        </p:spPr>
        <p:txBody>
          <a:bodyPr/>
          <a:lstStyle/>
          <a:p>
            <a:r>
              <a:rPr lang="fa-IR" dirty="0" smtClean="0"/>
              <a:t>مربی گری از طریق ارایه بازخور موثر- کنفرانس آسیب شناسی مدیریت منابع انسانی- دکتر غلام زاده</a:t>
            </a:r>
            <a:endParaRPr lang="en-US" dirty="0"/>
          </a:p>
        </p:txBody>
      </p:sp>
      <p:sp>
        <p:nvSpPr>
          <p:cNvPr id="5" name="Slide Number Placeholder 4"/>
          <p:cNvSpPr>
            <a:spLocks noGrp="1"/>
          </p:cNvSpPr>
          <p:nvPr>
            <p:ph type="sldNum" sz="quarter" idx="15"/>
          </p:nvPr>
        </p:nvSpPr>
        <p:spPr/>
        <p:txBody>
          <a:bodyPr/>
          <a:lstStyle/>
          <a:p>
            <a:fld id="{B6F15528-21DE-4FAA-801E-634DDDAF4B2B}" type="slidenum">
              <a:rPr lang="en-US" smtClean="0"/>
              <a:pPr/>
              <a:t>22</a:t>
            </a:fld>
            <a:endParaRPr lang="en-US"/>
          </a:p>
        </p:txBody>
      </p:sp>
    </p:spTree>
    <p:extLst>
      <p:ext uri="{BB962C8B-B14F-4D97-AF65-F5344CB8AC3E}">
        <p14:creationId xmlns:p14="http://schemas.microsoft.com/office/powerpoint/2010/main" val="329995356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50838"/>
            <a:ext cx="7467600" cy="792162"/>
          </a:xfrm>
        </p:spPr>
        <p:txBody>
          <a:bodyPr>
            <a:normAutofit/>
          </a:bodyPr>
          <a:lstStyle/>
          <a:p>
            <a:pPr marL="0" marR="0" algn="ctr" rtl="1">
              <a:lnSpc>
                <a:spcPct val="115000"/>
              </a:lnSpc>
              <a:spcBef>
                <a:spcPts val="0"/>
              </a:spcBef>
              <a:spcAft>
                <a:spcPts val="1000"/>
              </a:spcAft>
            </a:pPr>
            <a:r>
              <a:rPr lang="fa-IR" sz="2700" b="1" dirty="0" smtClean="0">
                <a:solidFill>
                  <a:srgbClr val="FF0000"/>
                </a:solidFill>
                <a:cs typeface="B Mitra" pitchFamily="2" charset="-78"/>
              </a:rPr>
              <a:t> </a:t>
            </a:r>
            <a:r>
              <a:rPr lang="fa-IR" sz="2700" b="1" dirty="0">
                <a:solidFill>
                  <a:srgbClr val="FF0000"/>
                </a:solidFill>
                <a:cs typeface="B Mitra" pitchFamily="2" charset="-78"/>
              </a:rPr>
              <a:t>نمونه مورد مطالعه</a:t>
            </a:r>
            <a:r>
              <a:rPr lang="en-US" sz="2700" b="1" dirty="0">
                <a:solidFill>
                  <a:srgbClr val="FF0000"/>
                </a:solidFill>
                <a:cs typeface="B Mitra" pitchFamily="2" charset="-78"/>
                <a:sym typeface="Wingdings"/>
              </a:rPr>
              <a:t></a:t>
            </a:r>
            <a:r>
              <a:rPr lang="en-US" sz="2700" b="1" dirty="0">
                <a:solidFill>
                  <a:srgbClr val="FF0000"/>
                </a:solidFill>
                <a:cs typeface="B Mitra" pitchFamily="2" charset="-78"/>
              </a:rPr>
              <a:t> </a:t>
            </a:r>
            <a:r>
              <a:rPr lang="fa-IR" sz="2700" b="1" dirty="0">
                <a:solidFill>
                  <a:srgbClr val="FF0000"/>
                </a:solidFill>
                <a:cs typeface="B Mitra" pitchFamily="2" charset="-78"/>
              </a:rPr>
              <a:t>طراح گرافیک</a:t>
            </a:r>
            <a:endParaRPr lang="en-US" sz="2700" b="1" dirty="0">
              <a:solidFill>
                <a:srgbClr val="FF0000"/>
              </a:solidFill>
              <a:cs typeface="B Mitra" pitchFamily="2" charset="-78"/>
            </a:endParaRPr>
          </a:p>
        </p:txBody>
      </p:sp>
      <p:sp>
        <p:nvSpPr>
          <p:cNvPr id="3" name="Content Placeholder 2"/>
          <p:cNvSpPr>
            <a:spLocks noGrp="1"/>
          </p:cNvSpPr>
          <p:nvPr>
            <p:ph sz="quarter" idx="1"/>
          </p:nvPr>
        </p:nvSpPr>
        <p:spPr>
          <a:xfrm>
            <a:off x="304800" y="1219200"/>
            <a:ext cx="8229600" cy="5254752"/>
          </a:xfrm>
        </p:spPr>
        <p:txBody>
          <a:bodyPr>
            <a:normAutofit/>
          </a:bodyPr>
          <a:lstStyle/>
          <a:p>
            <a:pPr marL="0" marR="0" algn="just" rtl="1">
              <a:lnSpc>
                <a:spcPct val="115000"/>
              </a:lnSpc>
              <a:spcBef>
                <a:spcPts val="0"/>
              </a:spcBef>
              <a:spcAft>
                <a:spcPts val="1000"/>
              </a:spcAft>
            </a:pPr>
            <a:r>
              <a:rPr lang="fa-IR" dirty="0">
                <a:latin typeface="Calibri"/>
                <a:ea typeface="Calibri"/>
                <a:cs typeface="B Compset"/>
              </a:rPr>
              <a:t>رئیس من اصرار دارد هرچیزی را قبل از این که از اینجا بیرون برود ببیند، و همیشه تغییراتی اعمال می کند. ولی همیشه زمان بسیار زیادی طول می کشد تا او بازخورد خود را بدهد. افراد همیشه از تأخیر او شکایت دارند. من می توانم کاری را در نصف یک روز انجام دهم ولی این کار بر روی میز رئیس حداقل یک هفته باقی می ماند..."</a:t>
            </a:r>
            <a:endParaRPr lang="en-US" sz="1800" dirty="0">
              <a:latin typeface="Calibri"/>
              <a:ea typeface="Calibri"/>
              <a:cs typeface="Arial"/>
            </a:endParaRPr>
          </a:p>
          <a:p>
            <a:pPr marL="0" marR="0" algn="just" rtl="1">
              <a:lnSpc>
                <a:spcPct val="115000"/>
              </a:lnSpc>
              <a:spcBef>
                <a:spcPts val="0"/>
              </a:spcBef>
              <a:spcAft>
                <a:spcPts val="1000"/>
              </a:spcAft>
            </a:pPr>
            <a:r>
              <a:rPr lang="fa-IR" dirty="0">
                <a:latin typeface="Calibri"/>
                <a:ea typeface="Calibri"/>
                <a:cs typeface="B Compset"/>
              </a:rPr>
              <a:t>"یک بار او طرحی را که من چند ماه پیش به او داده بودم برداشت. هیچ کس حتی نمی دانست این طرح برای کدام مشتری است. من باید در بین انبوهی از پرونده ها جستجو می کردم تا سوابق مشتری مربوطه را پیدا کنم. وقتی موفق شدم که معلوم شد که او خیلی وقت پیش نزد کس دیگری رفته و کار را با او به اتمام رسانده است."</a:t>
            </a:r>
            <a:endParaRPr lang="en-US" sz="1800" dirty="0">
              <a:latin typeface="Calibri"/>
              <a:ea typeface="Calibri"/>
              <a:cs typeface="Arial"/>
            </a:endParaRPr>
          </a:p>
          <a:p>
            <a:pPr marL="0" marR="0" indent="0" algn="just" rtl="1">
              <a:lnSpc>
                <a:spcPct val="115000"/>
              </a:lnSpc>
              <a:spcBef>
                <a:spcPts val="0"/>
              </a:spcBef>
              <a:spcAft>
                <a:spcPts val="1000"/>
              </a:spcAft>
              <a:buNone/>
            </a:pPr>
            <a:endParaRPr lang="en-US" dirty="0"/>
          </a:p>
        </p:txBody>
      </p:sp>
      <p:sp>
        <p:nvSpPr>
          <p:cNvPr id="4" name="Footer Placeholder 3"/>
          <p:cNvSpPr>
            <a:spLocks noGrp="1"/>
          </p:cNvSpPr>
          <p:nvPr>
            <p:ph type="ftr" sz="quarter" idx="16"/>
          </p:nvPr>
        </p:nvSpPr>
        <p:spPr>
          <a:xfrm>
            <a:off x="1402080" y="6035040"/>
            <a:ext cx="5684520" cy="365760"/>
          </a:xfrm>
        </p:spPr>
        <p:txBody>
          <a:bodyPr/>
          <a:lstStyle/>
          <a:p>
            <a:r>
              <a:rPr lang="fa-IR" dirty="0" smtClean="0"/>
              <a:t>مربی گری از طریق ارایه بازخور موثر- کنفرانس آسیب شناسی مدیریت منابع انسانی- دکتر غلام زاده</a:t>
            </a:r>
            <a:endParaRPr lang="en-US" dirty="0"/>
          </a:p>
        </p:txBody>
      </p:sp>
      <p:sp>
        <p:nvSpPr>
          <p:cNvPr id="5" name="Slide Number Placeholder 4"/>
          <p:cNvSpPr>
            <a:spLocks noGrp="1"/>
          </p:cNvSpPr>
          <p:nvPr>
            <p:ph type="sldNum" sz="quarter" idx="15"/>
          </p:nvPr>
        </p:nvSpPr>
        <p:spPr/>
        <p:txBody>
          <a:bodyPr/>
          <a:lstStyle/>
          <a:p>
            <a:fld id="{B6F15528-21DE-4FAA-801E-634DDDAF4B2B}" type="slidenum">
              <a:rPr lang="en-US" smtClean="0"/>
              <a:pPr/>
              <a:t>23</a:t>
            </a:fld>
            <a:endParaRPr lang="en-US"/>
          </a:p>
        </p:txBody>
      </p:sp>
    </p:spTree>
    <p:extLst>
      <p:ext uri="{BB962C8B-B14F-4D97-AF65-F5344CB8AC3E}">
        <p14:creationId xmlns:p14="http://schemas.microsoft.com/office/powerpoint/2010/main" val="10611367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92162"/>
          </a:xfrm>
        </p:spPr>
        <p:txBody>
          <a:bodyPr>
            <a:noAutofit/>
          </a:bodyPr>
          <a:lstStyle/>
          <a:p>
            <a:pPr algn="ctr" rtl="1"/>
            <a:r>
              <a:rPr lang="fa-IR" sz="4000" b="1" dirty="0">
                <a:solidFill>
                  <a:srgbClr val="FF0000"/>
                </a:solidFill>
                <a:cs typeface="B Mitra" pitchFamily="2" charset="-78"/>
              </a:rPr>
              <a:t>مکرر بودن بازخورد</a:t>
            </a:r>
            <a:endParaRPr lang="en-US" sz="4000" b="1" dirty="0">
              <a:solidFill>
                <a:srgbClr val="FF0000"/>
              </a:solidFill>
              <a:cs typeface="B Mitra" pitchFamily="2" charset="-78"/>
            </a:endParaRPr>
          </a:p>
        </p:txBody>
      </p:sp>
      <p:sp>
        <p:nvSpPr>
          <p:cNvPr id="3" name="Content Placeholder 2"/>
          <p:cNvSpPr>
            <a:spLocks noGrp="1"/>
          </p:cNvSpPr>
          <p:nvPr>
            <p:ph sz="quarter" idx="1"/>
          </p:nvPr>
        </p:nvSpPr>
        <p:spPr>
          <a:xfrm>
            <a:off x="0" y="1295400"/>
            <a:ext cx="8763000" cy="5334000"/>
          </a:xfrm>
        </p:spPr>
        <p:txBody>
          <a:bodyPr/>
          <a:lstStyle/>
          <a:p>
            <a:pPr algn="r" rtl="1"/>
            <a:r>
              <a:rPr lang="fa-IR" sz="2800" b="1" dirty="0" smtClean="0">
                <a:cs typeface="B Compset" pitchFamily="2" charset="-78"/>
              </a:rPr>
              <a:t>ارایه بازخورد به هر کارمند با تعداد تکرارهای منحصر به او</a:t>
            </a:r>
          </a:p>
          <a:p>
            <a:pPr algn="r" rtl="1">
              <a:buFont typeface="Wingdings" pitchFamily="2" charset="2"/>
              <a:buChar char="ü"/>
            </a:pPr>
            <a:r>
              <a:rPr lang="fa-IR" b="1" dirty="0" smtClean="0">
                <a:cs typeface="B Compset" pitchFamily="2" charset="-78"/>
              </a:rPr>
              <a:t>                   ارایه بازخورد در فواصل بسیار طولانی</a:t>
            </a:r>
          </a:p>
          <a:p>
            <a:pPr algn="r" rtl="1">
              <a:buFont typeface="Wingdings" pitchFamily="2" charset="2"/>
              <a:buChar char="ü"/>
            </a:pPr>
            <a:r>
              <a:rPr lang="fa-IR" b="1" dirty="0" smtClean="0">
                <a:cs typeface="B Compset" pitchFamily="2" charset="-78"/>
              </a:rPr>
              <a:t>                   ارایه بازخورد به کرات</a:t>
            </a:r>
          </a:p>
          <a:p>
            <a:pPr algn="r" rtl="1">
              <a:buFont typeface="Wingdings" pitchFamily="2" charset="2"/>
              <a:buChar char="ü"/>
            </a:pPr>
            <a:endParaRPr lang="fa-IR" b="1" dirty="0" smtClean="0">
              <a:cs typeface="B Compset" pitchFamily="2" charset="-78"/>
            </a:endParaRPr>
          </a:p>
          <a:p>
            <a:pPr algn="r" rtl="1"/>
            <a:r>
              <a:rPr lang="fa-IR" sz="2800" b="1" dirty="0" smtClean="0">
                <a:cs typeface="B Compset" pitchFamily="2" charset="-78"/>
              </a:rPr>
              <a:t>مکرر بودن کاملاً نسبی است.</a:t>
            </a:r>
          </a:p>
          <a:p>
            <a:pPr algn="r" rtl="1">
              <a:buNone/>
            </a:pPr>
            <a:endParaRPr lang="fa-IR" sz="2800" b="1" dirty="0" smtClean="0">
              <a:cs typeface="B Compset" pitchFamily="2" charset="-78"/>
            </a:endParaRPr>
          </a:p>
          <a:p>
            <a:pPr algn="just" rtl="1">
              <a:buNone/>
            </a:pPr>
            <a:r>
              <a:rPr lang="fa-IR" sz="2800" dirty="0" smtClean="0">
                <a:cs typeface="B Compset" pitchFamily="2" charset="-78"/>
              </a:rPr>
              <a:t> هر کارمند با توجه به عملکردی که دارد، نیازمند یک تناوب اختصاصی در دریافت بازخورد می‌باشد.</a:t>
            </a:r>
            <a:endParaRPr lang="en-US" sz="2800" b="1" dirty="0" smtClean="0">
              <a:cs typeface="B Compset" pitchFamily="2" charset="-78"/>
            </a:endParaRPr>
          </a:p>
        </p:txBody>
      </p:sp>
      <p:sp>
        <p:nvSpPr>
          <p:cNvPr id="4" name="Footer Placeholder 3"/>
          <p:cNvSpPr>
            <a:spLocks noGrp="1"/>
          </p:cNvSpPr>
          <p:nvPr>
            <p:ph type="ftr" sz="quarter" idx="16"/>
          </p:nvPr>
        </p:nvSpPr>
        <p:spPr>
          <a:xfrm>
            <a:off x="1478280" y="5882640"/>
            <a:ext cx="5379720" cy="365760"/>
          </a:xfrm>
        </p:spPr>
        <p:txBody>
          <a:bodyPr/>
          <a:lstStyle/>
          <a:p>
            <a:r>
              <a:rPr lang="fa-IR" dirty="0" smtClean="0"/>
              <a:t>مربی گری از طریق ارایه بازخور موثر- کنفرانس آسیب شناسی مدیریت منابع انسانی- دکتر غلام زاده</a:t>
            </a:r>
            <a:endParaRPr lang="en-US" dirty="0"/>
          </a:p>
        </p:txBody>
      </p:sp>
      <p:sp>
        <p:nvSpPr>
          <p:cNvPr id="5" name="Slide Number Placeholder 4"/>
          <p:cNvSpPr>
            <a:spLocks noGrp="1"/>
          </p:cNvSpPr>
          <p:nvPr>
            <p:ph type="sldNum" sz="quarter" idx="15"/>
          </p:nvPr>
        </p:nvSpPr>
        <p:spPr/>
        <p:txBody>
          <a:bodyPr/>
          <a:lstStyle/>
          <a:p>
            <a:fld id="{B6F15528-21DE-4FAA-801E-634DDDAF4B2B}" type="slidenum">
              <a:rPr lang="en-US" smtClean="0"/>
              <a:pPr/>
              <a:t>24</a:t>
            </a:fld>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381000"/>
            <a:ext cx="8610600" cy="6092952"/>
          </a:xfrm>
        </p:spPr>
        <p:txBody>
          <a:bodyPr/>
          <a:lstStyle/>
          <a:p>
            <a:pPr algn="just" rtl="1">
              <a:buNone/>
            </a:pPr>
            <a:r>
              <a:rPr lang="fa-IR" b="1" dirty="0" smtClean="0">
                <a:cs typeface="B Compset" pitchFamily="2" charset="-78"/>
              </a:rPr>
              <a:t>بازخورد مکرر: یک مثال</a:t>
            </a:r>
            <a:endParaRPr lang="en-US" dirty="0" smtClean="0">
              <a:cs typeface="B Compset" pitchFamily="2" charset="-78"/>
            </a:endParaRPr>
          </a:p>
          <a:p>
            <a:pPr algn="just" rtl="1">
              <a:buNone/>
            </a:pPr>
            <a:r>
              <a:rPr lang="fa-IR" b="1" dirty="0" smtClean="0">
                <a:cs typeface="B Compset" pitchFamily="2" charset="-78"/>
              </a:rPr>
              <a:t>تکنیسین پزشکی :</a:t>
            </a:r>
            <a:endParaRPr lang="en-US" dirty="0" smtClean="0">
              <a:cs typeface="B Compset" pitchFamily="2" charset="-78"/>
            </a:endParaRPr>
          </a:p>
          <a:p>
            <a:pPr algn="just" rtl="1">
              <a:buNone/>
            </a:pPr>
            <a:r>
              <a:rPr lang="fa-IR" sz="2800" dirty="0" smtClean="0">
                <a:cs typeface="B Compset" pitchFamily="2" charset="-78"/>
              </a:rPr>
              <a:t>اولین مدیر من، همیشه مرا به خاطر پرسش‌هایی که می‌کردم مورد تمسخر قرار می‌داد ...</a:t>
            </a:r>
            <a:endParaRPr lang="en-US" sz="2800" dirty="0" smtClean="0">
              <a:cs typeface="B Compset" pitchFamily="2" charset="-78"/>
            </a:endParaRPr>
          </a:p>
          <a:p>
            <a:pPr algn="just" rtl="1">
              <a:buNone/>
            </a:pPr>
            <a:r>
              <a:rPr lang="fa-IR" sz="2800" dirty="0" smtClean="0">
                <a:cs typeface="B Compset" pitchFamily="2" charset="-78"/>
              </a:rPr>
              <a:t>ولی سرپرست آزمایشگاه در بیمارستانی که در حال حاضر در آن کار می‌کنم برخوردی متفاوت دارد. زمانی که برای اولین بار به آنجا رفتم، او هر زمان که پرسشی داشتم با حوصله تمام به سؤالم پاسخ می‌داد. من می‌دانستم که او کارهای بسیاری دارد، پس سعی می‌کردم که سؤالاتم را با دقت انتخاب کنم. این برخورد حس وظیفه شناسی من را بیشتر کرد، زیرا می‌دانستم که اگر از او پرسشی کنم او برای من زمان صرف خواهد کرد و نمی‌خواستم در حالی که می‌توانم کاری را انجام دهم برای انجام آن از دیگران درخواست کمک کنم. تنها کاری که می‌کردم آن بود که بجای آنکه چند بار سؤالی را بدون دریافت پاسخ بپرسم، فقط برای یک بار سؤال کنم...</a:t>
            </a:r>
            <a:endParaRPr lang="en-US" sz="2800" dirty="0" smtClean="0">
              <a:cs typeface="B Compset" pitchFamily="2" charset="-78"/>
            </a:endParaRPr>
          </a:p>
          <a:p>
            <a:pPr algn="just" rtl="1">
              <a:buNone/>
            </a:pPr>
            <a:endParaRPr lang="en-US" dirty="0">
              <a:cs typeface="B Compset" pitchFamily="2" charset="-78"/>
            </a:endParaRPr>
          </a:p>
        </p:txBody>
      </p:sp>
      <p:sp>
        <p:nvSpPr>
          <p:cNvPr id="2" name="Footer Placeholder 1"/>
          <p:cNvSpPr>
            <a:spLocks noGrp="1"/>
          </p:cNvSpPr>
          <p:nvPr>
            <p:ph type="ftr" sz="quarter" idx="16"/>
          </p:nvPr>
        </p:nvSpPr>
        <p:spPr>
          <a:xfrm>
            <a:off x="254508" y="6248400"/>
            <a:ext cx="5384292" cy="365760"/>
          </a:xfrm>
        </p:spPr>
        <p:txBody>
          <a:bodyPr/>
          <a:lstStyle/>
          <a:p>
            <a:r>
              <a:rPr lang="fa-IR" dirty="0" smtClean="0"/>
              <a:t>مربی گری از طریق ارایه بازخور موثر- کنفرانس آسیب شناسی مدیریت منابع انسانی- دکتر غلام زاده</a:t>
            </a:r>
            <a:endParaRPr lang="en-US" dirty="0"/>
          </a:p>
        </p:txBody>
      </p:sp>
      <p:sp>
        <p:nvSpPr>
          <p:cNvPr id="4" name="Slide Number Placeholder 3"/>
          <p:cNvSpPr>
            <a:spLocks noGrp="1"/>
          </p:cNvSpPr>
          <p:nvPr>
            <p:ph type="sldNum" sz="quarter" idx="15"/>
          </p:nvPr>
        </p:nvSpPr>
        <p:spPr/>
        <p:txBody>
          <a:bodyPr/>
          <a:lstStyle/>
          <a:p>
            <a:fld id="{B6F15528-21DE-4FAA-801E-634DDDAF4B2B}" type="slidenum">
              <a:rPr lang="en-US" smtClean="0"/>
              <a:pPr/>
              <a:t>25</a:t>
            </a:fld>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92162"/>
          </a:xfrm>
        </p:spPr>
        <p:txBody>
          <a:bodyPr>
            <a:normAutofit/>
          </a:bodyPr>
          <a:lstStyle/>
          <a:p>
            <a:pPr algn="ctr" rtl="1"/>
            <a:r>
              <a:rPr lang="fa-IR" sz="3700" b="1" dirty="0">
                <a:solidFill>
                  <a:srgbClr val="FF0000"/>
                </a:solidFill>
                <a:cs typeface="B Mitra" pitchFamily="2" charset="-78"/>
              </a:rPr>
              <a:t>بازخورد‌های نامتناوب: ۵ دلیل اصلی‌</a:t>
            </a:r>
            <a:endParaRPr lang="en-US" sz="3700" b="1" dirty="0">
              <a:solidFill>
                <a:srgbClr val="FF0000"/>
              </a:solidFill>
              <a:cs typeface="B Mitra" pitchFamily="2" charset="-78"/>
            </a:endParaRPr>
          </a:p>
        </p:txBody>
      </p:sp>
      <p:sp>
        <p:nvSpPr>
          <p:cNvPr id="3" name="Content Placeholder 2"/>
          <p:cNvSpPr>
            <a:spLocks noGrp="1"/>
          </p:cNvSpPr>
          <p:nvPr>
            <p:ph sz="quarter" idx="1"/>
          </p:nvPr>
        </p:nvSpPr>
        <p:spPr>
          <a:xfrm>
            <a:off x="152400" y="1219200"/>
            <a:ext cx="8610600" cy="5254752"/>
          </a:xfrm>
        </p:spPr>
        <p:txBody>
          <a:bodyPr>
            <a:normAutofit/>
          </a:bodyPr>
          <a:lstStyle/>
          <a:p>
            <a:pPr lvl="0" algn="just" rtl="1"/>
            <a:r>
              <a:rPr lang="fa-IR" b="1" dirty="0" smtClean="0">
                <a:cs typeface="B Compset" pitchFamily="2" charset="-78"/>
              </a:rPr>
              <a:t>مدیر به دلخواه خود (ادراک شخصی، شیوه و محدودیت‌های زمان و منابع خود) زمان بندی و چگونگی بازخورد را تعیین می‌‌کنند (دلیل اصلی)</a:t>
            </a:r>
          </a:p>
          <a:p>
            <a:pPr lvl="0" algn="just" rtl="1">
              <a:buNone/>
            </a:pPr>
            <a:endParaRPr lang="en-US" b="1" dirty="0" smtClean="0">
              <a:cs typeface="B Compset" pitchFamily="2" charset="-78"/>
            </a:endParaRPr>
          </a:p>
          <a:p>
            <a:pPr lvl="0" algn="just" rtl="1"/>
            <a:r>
              <a:rPr lang="fa-IR" b="1" dirty="0" smtClean="0">
                <a:cs typeface="B Compset" pitchFamily="2" charset="-78"/>
              </a:rPr>
              <a:t>مدیر به زیردستان خود اعتماد کافی‌ ندارد، لذا بازخورد‌های او پرخاشگرانه و یا زیاده از حد می باشند.</a:t>
            </a:r>
          </a:p>
          <a:p>
            <a:pPr lvl="0" algn="just" rtl="1">
              <a:buNone/>
            </a:pPr>
            <a:endParaRPr lang="en-US" b="1" dirty="0" smtClean="0">
              <a:cs typeface="B Compset" pitchFamily="2" charset="-78"/>
            </a:endParaRPr>
          </a:p>
          <a:p>
            <a:pPr lvl="0" algn="just" rtl="1"/>
            <a:r>
              <a:rPr lang="fa-IR" b="1" dirty="0" smtClean="0">
                <a:cs typeface="B Compset" pitchFamily="2" charset="-78"/>
              </a:rPr>
              <a:t>مدیر احساس می‌‌کند بخاطر مسئولیت‌هایی‌ که دارد (مشغله زیاد) تحت فشار است.</a:t>
            </a:r>
          </a:p>
          <a:p>
            <a:pPr lvl="0" algn="just" rtl="1">
              <a:buNone/>
            </a:pPr>
            <a:endParaRPr lang="en-US" b="1" dirty="0" smtClean="0">
              <a:cs typeface="B Compset" pitchFamily="2" charset="-78"/>
            </a:endParaRPr>
          </a:p>
          <a:p>
            <a:pPr lvl="0" algn="just" rtl="1"/>
            <a:r>
              <a:rPr lang="fa-IR" b="1" dirty="0" smtClean="0">
                <a:cs typeface="B Compset" pitchFamily="2" charset="-78"/>
              </a:rPr>
              <a:t>به دلیل فقدان اقدامات آینده نگرانه (روابط محدود)، مدیر و کارمند دارای ارتباطات بسیار کمی می‌‌باشند، از این رو مدیر به قدر کافی بازخورد نمی دهد.</a:t>
            </a:r>
          </a:p>
          <a:p>
            <a:pPr lvl="0" algn="just" rtl="1">
              <a:buNone/>
            </a:pPr>
            <a:endParaRPr lang="en-US" b="1" dirty="0" smtClean="0">
              <a:cs typeface="B Compset" pitchFamily="2" charset="-78"/>
            </a:endParaRPr>
          </a:p>
          <a:p>
            <a:pPr lvl="0" algn="just" rtl="1"/>
            <a:r>
              <a:rPr lang="fa-IR" b="1" dirty="0" smtClean="0">
                <a:cs typeface="B Compset" pitchFamily="2" charset="-78"/>
              </a:rPr>
              <a:t>مدیر به ارزیابی‌های رسمی‌ بسیار تکیه کرده و در نتیجه بازخورد‌ کافی‌ ارائه نمی دهد.</a:t>
            </a:r>
            <a:endParaRPr lang="en-US" b="1" dirty="0" smtClean="0">
              <a:cs typeface="B Compset" pitchFamily="2" charset="-78"/>
            </a:endParaRPr>
          </a:p>
        </p:txBody>
      </p:sp>
      <p:sp>
        <p:nvSpPr>
          <p:cNvPr id="4" name="Footer Placeholder 3"/>
          <p:cNvSpPr>
            <a:spLocks noGrp="1"/>
          </p:cNvSpPr>
          <p:nvPr>
            <p:ph type="ftr" sz="quarter" idx="16"/>
          </p:nvPr>
        </p:nvSpPr>
        <p:spPr>
          <a:xfrm>
            <a:off x="242884" y="6291072"/>
            <a:ext cx="5548315" cy="365760"/>
          </a:xfrm>
        </p:spPr>
        <p:txBody>
          <a:bodyPr/>
          <a:lstStyle/>
          <a:p>
            <a:r>
              <a:rPr lang="fa-IR" dirty="0" smtClean="0"/>
              <a:t>مربی گری از طریق ارایه بازخور موثر- کنفرانس آسیب شناسی مدیریت منابع انسانی- دکتر غلام زاده</a:t>
            </a:r>
            <a:endParaRPr lang="en-US" dirty="0"/>
          </a:p>
        </p:txBody>
      </p:sp>
      <p:sp>
        <p:nvSpPr>
          <p:cNvPr id="5" name="Slide Number Placeholder 4"/>
          <p:cNvSpPr>
            <a:spLocks noGrp="1"/>
          </p:cNvSpPr>
          <p:nvPr>
            <p:ph type="sldNum" sz="quarter" idx="15"/>
          </p:nvPr>
        </p:nvSpPr>
        <p:spPr/>
        <p:txBody>
          <a:bodyPr/>
          <a:lstStyle/>
          <a:p>
            <a:fld id="{B6F15528-21DE-4FAA-801E-634DDDAF4B2B}" type="slidenum">
              <a:rPr lang="en-US" smtClean="0"/>
              <a:pPr/>
              <a:t>26</a:t>
            </a:fld>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92162"/>
          </a:xfrm>
        </p:spPr>
        <p:txBody>
          <a:bodyPr>
            <a:normAutofit fontScale="90000"/>
          </a:bodyPr>
          <a:lstStyle/>
          <a:p>
            <a:pPr algn="ctr" rtl="1"/>
            <a:r>
              <a:rPr lang="fa-IR" sz="3600" b="1" dirty="0">
                <a:solidFill>
                  <a:srgbClr val="FF0000"/>
                </a:solidFill>
                <a:cs typeface="B Mitra" pitchFamily="2" charset="-78"/>
              </a:rPr>
              <a:t>بازخورد‌های نامتناوب: اصول راهنما</a:t>
            </a:r>
            <a:r>
              <a:rPr lang="fa-IR" b="1" dirty="0">
                <a:cs typeface="B Compset" pitchFamily="2" charset="-78"/>
              </a:rPr>
              <a:t/>
            </a:r>
            <a:br>
              <a:rPr lang="fa-IR" b="1" dirty="0">
                <a:cs typeface="B Compset" pitchFamily="2" charset="-78"/>
              </a:rPr>
            </a:br>
            <a:r>
              <a:rPr lang="fa-IR" sz="3100" b="1" dirty="0">
                <a:solidFill>
                  <a:srgbClr val="00B050"/>
                </a:solidFill>
                <a:cs typeface="B Mitra" pitchFamily="2" charset="-78"/>
              </a:rPr>
              <a:t>هماهنگ شدن با تناوب گیرنده بازخورد</a:t>
            </a:r>
            <a:endParaRPr lang="en-US" sz="3100" b="1" dirty="0">
              <a:solidFill>
                <a:srgbClr val="00B050"/>
              </a:solidFill>
              <a:cs typeface="B Mitra" pitchFamily="2" charset="-78"/>
            </a:endParaRPr>
          </a:p>
        </p:txBody>
      </p:sp>
      <p:sp>
        <p:nvSpPr>
          <p:cNvPr id="3" name="Content Placeholder 2"/>
          <p:cNvSpPr>
            <a:spLocks noGrp="1"/>
          </p:cNvSpPr>
          <p:nvPr>
            <p:ph sz="quarter" idx="1"/>
          </p:nvPr>
        </p:nvSpPr>
        <p:spPr>
          <a:xfrm>
            <a:off x="304800" y="1371600"/>
            <a:ext cx="8382000" cy="5105400"/>
          </a:xfrm>
        </p:spPr>
        <p:txBody>
          <a:bodyPr>
            <a:normAutofit/>
          </a:bodyPr>
          <a:lstStyle/>
          <a:p>
            <a:pPr lvl="0" algn="just" rtl="1"/>
            <a:r>
              <a:rPr lang="fa-IR" sz="2800" b="1" dirty="0" smtClean="0">
                <a:cs typeface="B Compset" pitchFamily="2" charset="-78"/>
              </a:rPr>
              <a:t>تشخیص </a:t>
            </a:r>
            <a:r>
              <a:rPr lang="fa-IR" sz="2800" b="1" dirty="0">
                <a:cs typeface="B Compset" pitchFamily="2" charset="-78"/>
              </a:rPr>
              <a:t>تناوب مربوط به هر فرد گیرنده </a:t>
            </a:r>
            <a:r>
              <a:rPr lang="fa-IR" sz="2800" b="1" dirty="0" smtClean="0">
                <a:cs typeface="B Compset" pitchFamily="2" charset="-78"/>
              </a:rPr>
              <a:t>بازخورد</a:t>
            </a:r>
          </a:p>
          <a:p>
            <a:pPr lvl="0" algn="just" rtl="1"/>
            <a:r>
              <a:rPr lang="fa-IR" sz="2800" b="1" dirty="0" smtClean="0">
                <a:cs typeface="B Compset" pitchFamily="2" charset="-78"/>
              </a:rPr>
              <a:t>به </a:t>
            </a:r>
            <a:r>
              <a:rPr lang="fa-IR" sz="2800" b="1" dirty="0">
                <a:cs typeface="B Compset" pitchFamily="2" charset="-78"/>
              </a:rPr>
              <a:t>یاد داشته باشید </a:t>
            </a:r>
            <a:r>
              <a:rPr lang="fa-IR" sz="2800" b="1" dirty="0" smtClean="0">
                <a:cs typeface="B Compset" pitchFamily="2" charset="-78"/>
              </a:rPr>
              <a:t>که: وظایف </a:t>
            </a:r>
            <a:r>
              <a:rPr lang="fa-IR" sz="2800" b="1" dirty="0">
                <a:cs typeface="B Compset" pitchFamily="2" charset="-78"/>
              </a:rPr>
              <a:t>محوّل شده، امکان بازخورد را فراهم می‌‌کنند</a:t>
            </a:r>
            <a:r>
              <a:rPr lang="fa-IR" sz="2800" b="1" dirty="0" smtClean="0">
                <a:cs typeface="B Compset" pitchFamily="2" charset="-78"/>
              </a:rPr>
              <a:t>.</a:t>
            </a:r>
          </a:p>
          <a:p>
            <a:pPr lvl="0" algn="just" rtl="1">
              <a:buFont typeface="Courier New" pitchFamily="49" charset="0"/>
              <a:buChar char="o"/>
            </a:pPr>
            <a:r>
              <a:rPr lang="fa-IR" sz="2800" b="1" dirty="0">
                <a:cs typeface="B Compset" pitchFamily="2" charset="-78"/>
              </a:rPr>
              <a:t>بازخوردها</a:t>
            </a:r>
            <a:r>
              <a:rPr lang="fa-IR" sz="2800" b="1" dirty="0" smtClean="0">
                <a:cs typeface="B Compset" pitchFamily="2" charset="-78"/>
              </a:rPr>
              <a:t> می‌‌توانند: </a:t>
            </a:r>
          </a:p>
          <a:p>
            <a:pPr lvl="0" algn="just" rtl="1">
              <a:buFont typeface="Wingdings" pitchFamily="2" charset="2"/>
              <a:buChar char="v"/>
            </a:pPr>
            <a:r>
              <a:rPr lang="fa-IR" sz="2800" b="1" dirty="0" smtClean="0">
                <a:cs typeface="B Compset" pitchFamily="2" charset="-78"/>
              </a:rPr>
              <a:t>زمان </a:t>
            </a:r>
            <a:r>
              <a:rPr lang="fa-IR" sz="2800" b="1" dirty="0">
                <a:cs typeface="B Compset" pitchFamily="2" charset="-78"/>
              </a:rPr>
              <a:t>بندی شده یا بدون زمان بندی </a:t>
            </a:r>
            <a:r>
              <a:rPr lang="fa-IR" sz="2800" b="1" dirty="0" smtClean="0">
                <a:cs typeface="B Compset" pitchFamily="2" charset="-78"/>
              </a:rPr>
              <a:t>باشند.</a:t>
            </a:r>
          </a:p>
          <a:p>
            <a:pPr lvl="0" algn="just" rtl="1">
              <a:buFont typeface="Wingdings" pitchFamily="2" charset="2"/>
              <a:buChar char="v"/>
            </a:pPr>
            <a:r>
              <a:rPr lang="fa-IR" sz="2800" b="1" dirty="0" smtClean="0">
                <a:cs typeface="B Compset" pitchFamily="2" charset="-78"/>
              </a:rPr>
              <a:t>می‌‌توانند </a:t>
            </a:r>
            <a:r>
              <a:rPr lang="fa-IR" sz="2800" b="1" dirty="0">
                <a:cs typeface="B Compset" pitchFamily="2" charset="-78"/>
              </a:rPr>
              <a:t>بین مدیر و کارمند بوده یا در حضور دیگران باشند (به عنوان مثال در جلسات گروهی)</a:t>
            </a:r>
          </a:p>
          <a:p>
            <a:pPr lvl="0" algn="just" rtl="1">
              <a:buFont typeface="Wingdings" pitchFamily="2" charset="2"/>
              <a:buChar char="v"/>
            </a:pPr>
            <a:r>
              <a:rPr lang="fa-IR" sz="2800" b="1" dirty="0" smtClean="0">
                <a:cs typeface="B Compset" pitchFamily="2" charset="-78"/>
              </a:rPr>
              <a:t>به صورت </a:t>
            </a:r>
            <a:r>
              <a:rPr lang="fa-IR" sz="2800" b="1" dirty="0">
                <a:cs typeface="B Compset" pitchFamily="2" charset="-78"/>
              </a:rPr>
              <a:t>شفاهی‌ توسط مدیر بوده یا به روش‌های دیگری باشند (مانند پیام صوتی، پیام رایانه ای، تلفنی و دست نوشته)</a:t>
            </a:r>
          </a:p>
          <a:p>
            <a:pPr lvl="0" algn="just" rtl="1"/>
            <a:endParaRPr lang="en-US" sz="2800" b="1" dirty="0" smtClean="0">
              <a:cs typeface="B Compset" pitchFamily="2" charset="-78"/>
            </a:endParaRPr>
          </a:p>
        </p:txBody>
      </p:sp>
      <p:sp>
        <p:nvSpPr>
          <p:cNvPr id="4" name="Footer Placeholder 3"/>
          <p:cNvSpPr>
            <a:spLocks noGrp="1"/>
          </p:cNvSpPr>
          <p:nvPr>
            <p:ph type="ftr" sz="quarter" idx="16"/>
          </p:nvPr>
        </p:nvSpPr>
        <p:spPr>
          <a:xfrm>
            <a:off x="539086" y="6111240"/>
            <a:ext cx="5709313" cy="365760"/>
          </a:xfrm>
        </p:spPr>
        <p:txBody>
          <a:bodyPr/>
          <a:lstStyle/>
          <a:p>
            <a:r>
              <a:rPr lang="fa-IR" dirty="0" smtClean="0"/>
              <a:t>مربی گری از طریق ارایه بازخور موثر- کنفرانس آسیب شناسی مدیریت منابع انسانی- دکتر غلام زاده</a:t>
            </a:r>
            <a:endParaRPr lang="en-US" dirty="0"/>
          </a:p>
        </p:txBody>
      </p:sp>
      <p:sp>
        <p:nvSpPr>
          <p:cNvPr id="5" name="Slide Number Placeholder 4"/>
          <p:cNvSpPr>
            <a:spLocks noGrp="1"/>
          </p:cNvSpPr>
          <p:nvPr>
            <p:ph type="sldNum" sz="quarter" idx="15"/>
          </p:nvPr>
        </p:nvSpPr>
        <p:spPr/>
        <p:txBody>
          <a:bodyPr/>
          <a:lstStyle/>
          <a:p>
            <a:fld id="{B6F15528-21DE-4FAA-801E-634DDDAF4B2B}" type="slidenum">
              <a:rPr lang="en-US" smtClean="0"/>
              <a:pPr/>
              <a:t>27</a:t>
            </a:fld>
            <a:endParaRPr lang="en-US"/>
          </a:p>
        </p:txBody>
      </p:sp>
    </p:spTree>
    <p:extLst>
      <p:ext uri="{BB962C8B-B14F-4D97-AF65-F5344CB8AC3E}">
        <p14:creationId xmlns:p14="http://schemas.microsoft.com/office/powerpoint/2010/main" val="227422045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92162"/>
          </a:xfrm>
        </p:spPr>
        <p:txBody>
          <a:bodyPr>
            <a:normAutofit fontScale="90000"/>
          </a:bodyPr>
          <a:lstStyle/>
          <a:p>
            <a:pPr algn="ctr" rtl="1"/>
            <a:r>
              <a:rPr lang="fa-IR" sz="3600" b="1" dirty="0">
                <a:solidFill>
                  <a:srgbClr val="FF0000"/>
                </a:solidFill>
                <a:cs typeface="B Mitra" pitchFamily="2" charset="-78"/>
              </a:rPr>
              <a:t>بازخورد‌های نامتناوب: اصول راهنما</a:t>
            </a:r>
            <a:r>
              <a:rPr lang="fa-IR" b="1" dirty="0">
                <a:cs typeface="B Compset" pitchFamily="2" charset="-78"/>
              </a:rPr>
              <a:t/>
            </a:r>
            <a:br>
              <a:rPr lang="fa-IR" b="1" dirty="0">
                <a:cs typeface="B Compset" pitchFamily="2" charset="-78"/>
              </a:rPr>
            </a:br>
            <a:r>
              <a:rPr lang="fa-IR" sz="3100" b="1" dirty="0">
                <a:solidFill>
                  <a:srgbClr val="00B050"/>
                </a:solidFill>
                <a:cs typeface="B Mitra" pitchFamily="2" charset="-78"/>
              </a:rPr>
              <a:t>هماهنگ شدن با تناوب گیرنده بازخورد</a:t>
            </a:r>
            <a:endParaRPr lang="en-US" sz="3100" b="1" dirty="0">
              <a:solidFill>
                <a:srgbClr val="00B050"/>
              </a:solidFill>
              <a:cs typeface="B Mitra" pitchFamily="2" charset="-78"/>
            </a:endParaRPr>
          </a:p>
        </p:txBody>
      </p:sp>
      <p:sp>
        <p:nvSpPr>
          <p:cNvPr id="3" name="Content Placeholder 2"/>
          <p:cNvSpPr>
            <a:spLocks noGrp="1"/>
          </p:cNvSpPr>
          <p:nvPr>
            <p:ph sz="quarter" idx="1"/>
          </p:nvPr>
        </p:nvSpPr>
        <p:spPr>
          <a:xfrm>
            <a:off x="304800" y="1219200"/>
            <a:ext cx="8382000" cy="5254752"/>
          </a:xfrm>
        </p:spPr>
        <p:txBody>
          <a:bodyPr>
            <a:normAutofit/>
          </a:bodyPr>
          <a:lstStyle/>
          <a:p>
            <a:pPr lvl="0" algn="just" rtl="1"/>
            <a:endParaRPr lang="fa-IR" sz="2800" b="1" dirty="0" smtClean="0">
              <a:cs typeface="B Compset" pitchFamily="2" charset="-78"/>
            </a:endParaRPr>
          </a:p>
          <a:p>
            <a:pPr lvl="0" algn="just" rtl="1"/>
            <a:endParaRPr lang="fa-IR" sz="2800" b="1" dirty="0">
              <a:cs typeface="B Compset" pitchFamily="2" charset="-78"/>
            </a:endParaRPr>
          </a:p>
          <a:p>
            <a:pPr lvl="0" algn="just" rtl="1"/>
            <a:r>
              <a:rPr lang="fa-IR" sz="2800" b="1" dirty="0" smtClean="0">
                <a:cs typeface="B Compset" pitchFamily="2" charset="-78"/>
              </a:rPr>
              <a:t>در </a:t>
            </a:r>
            <a:r>
              <a:rPr lang="fa-IR" sz="2800" b="1" dirty="0">
                <a:cs typeface="B Compset" pitchFamily="2" charset="-78"/>
              </a:rPr>
              <a:t>شرایط ابهام (عدم قطعیت) بازخورد دهید، سپس به نتایج آن با دقت توجه کنید</a:t>
            </a:r>
            <a:r>
              <a:rPr lang="fa-IR" sz="2800" b="1" dirty="0" smtClean="0">
                <a:cs typeface="B Compset" pitchFamily="2" charset="-78"/>
              </a:rPr>
              <a:t>.</a:t>
            </a:r>
          </a:p>
          <a:p>
            <a:pPr marL="0" lvl="0" indent="0" algn="just" rtl="1">
              <a:buNone/>
            </a:pPr>
            <a:endParaRPr lang="fa-IR" sz="2800" b="1" dirty="0">
              <a:cs typeface="B Compset" pitchFamily="2" charset="-78"/>
            </a:endParaRPr>
          </a:p>
          <a:p>
            <a:pPr marL="0" lvl="0" indent="0" algn="just" rtl="1">
              <a:buNone/>
            </a:pPr>
            <a:r>
              <a:rPr lang="fa-IR" sz="2800" b="1" dirty="0" smtClean="0">
                <a:solidFill>
                  <a:schemeClr val="accent2">
                    <a:lumMod val="75000"/>
                  </a:schemeClr>
                </a:solidFill>
                <a:cs typeface="B Compset" pitchFamily="2" charset="-78"/>
              </a:rPr>
              <a:t>"به </a:t>
            </a:r>
            <a:r>
              <a:rPr lang="fa-IR" sz="2800" b="1" dirty="0">
                <a:solidFill>
                  <a:schemeClr val="accent2">
                    <a:lumMod val="75000"/>
                  </a:schemeClr>
                </a:solidFill>
                <a:cs typeface="B Compset" pitchFamily="2" charset="-78"/>
              </a:rPr>
              <a:t>یاد داشته باشید که شما همیشه می‌‌توانید از افراد زیرمجموعه خود بخواهید که درباره بازخور شما به شما بازخورد بدهند. "</a:t>
            </a:r>
            <a:endParaRPr lang="en-US" sz="2800" b="1" dirty="0" smtClean="0">
              <a:solidFill>
                <a:schemeClr val="accent2">
                  <a:lumMod val="75000"/>
                </a:schemeClr>
              </a:solidFill>
              <a:cs typeface="B Compset" pitchFamily="2" charset="-78"/>
            </a:endParaRPr>
          </a:p>
        </p:txBody>
      </p:sp>
      <p:sp>
        <p:nvSpPr>
          <p:cNvPr id="4" name="Footer Placeholder 3"/>
          <p:cNvSpPr>
            <a:spLocks noGrp="1"/>
          </p:cNvSpPr>
          <p:nvPr>
            <p:ph type="ftr" sz="quarter" idx="16"/>
          </p:nvPr>
        </p:nvSpPr>
        <p:spPr>
          <a:xfrm>
            <a:off x="487680" y="6035040"/>
            <a:ext cx="6065520" cy="365760"/>
          </a:xfrm>
        </p:spPr>
        <p:txBody>
          <a:bodyPr/>
          <a:lstStyle/>
          <a:p>
            <a:r>
              <a:rPr lang="fa-IR" dirty="0" smtClean="0"/>
              <a:t>مربی گری از طریق ارایه بازخور موثر- کنفرانس آسیب شناسی مدیریت منابع انسانی- دکتر غلام زاده</a:t>
            </a:r>
            <a:endParaRPr lang="en-US" dirty="0"/>
          </a:p>
        </p:txBody>
      </p:sp>
      <p:sp>
        <p:nvSpPr>
          <p:cNvPr id="5" name="Slide Number Placeholder 4"/>
          <p:cNvSpPr>
            <a:spLocks noGrp="1"/>
          </p:cNvSpPr>
          <p:nvPr>
            <p:ph type="sldNum" sz="quarter" idx="15"/>
          </p:nvPr>
        </p:nvSpPr>
        <p:spPr/>
        <p:txBody>
          <a:bodyPr/>
          <a:lstStyle/>
          <a:p>
            <a:fld id="{B6F15528-21DE-4FAA-801E-634DDDAF4B2B}" type="slidenum">
              <a:rPr lang="en-US" smtClean="0"/>
              <a:pPr/>
              <a:t>28</a:t>
            </a:fld>
            <a:endParaRPr lang="en-US"/>
          </a:p>
        </p:txBody>
      </p:sp>
    </p:spTree>
    <p:extLst>
      <p:ext uri="{BB962C8B-B14F-4D97-AF65-F5344CB8AC3E}">
        <p14:creationId xmlns:p14="http://schemas.microsoft.com/office/powerpoint/2010/main" val="164572643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4800" y="2057400"/>
            <a:ext cx="8077200" cy="4035552"/>
          </a:xfrm>
        </p:spPr>
        <p:txBody>
          <a:bodyPr>
            <a:normAutofit/>
          </a:bodyPr>
          <a:lstStyle/>
          <a:p>
            <a:pPr algn="r" rtl="1"/>
            <a:r>
              <a:rPr lang="fa-IR" b="1" dirty="0">
                <a:cs typeface="B Compset" pitchFamily="2" charset="-78"/>
              </a:rPr>
              <a:t>دومین عامل کلیدی در </a:t>
            </a:r>
            <a:r>
              <a:rPr lang="fa-IR" b="1" dirty="0" smtClean="0">
                <a:cs typeface="B Compset" pitchFamily="2" charset="-78"/>
              </a:rPr>
              <a:t>رویکرد بازخور موثر، دادن </a:t>
            </a:r>
            <a:r>
              <a:rPr lang="fa-IR" b="1" dirty="0">
                <a:cs typeface="B Compset" pitchFamily="2" charset="-78"/>
              </a:rPr>
              <a:t>بازخورد دقیق </a:t>
            </a:r>
            <a:r>
              <a:rPr lang="fa-IR" b="1" dirty="0" smtClean="0">
                <a:cs typeface="B Compset" pitchFamily="2" charset="-78"/>
              </a:rPr>
              <a:t>است. بازخورد </a:t>
            </a:r>
            <a:r>
              <a:rPr lang="fa-IR" b="1" dirty="0">
                <a:cs typeface="B Compset" pitchFamily="2" charset="-78"/>
              </a:rPr>
              <a:t>دقیق دومین رفتار کلیدی موثرترین مدیران مربی گرا نیز هست.</a:t>
            </a:r>
            <a:endParaRPr lang="en-US" b="1" dirty="0">
              <a:cs typeface="B Compset" pitchFamily="2" charset="-78"/>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282575"/>
            <a:ext cx="7467600" cy="1317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ooter Placeholder 1"/>
          <p:cNvSpPr>
            <a:spLocks noGrp="1"/>
          </p:cNvSpPr>
          <p:nvPr>
            <p:ph type="ftr" sz="quarter" idx="16"/>
          </p:nvPr>
        </p:nvSpPr>
        <p:spPr>
          <a:xfrm>
            <a:off x="304800" y="5551170"/>
            <a:ext cx="5257800" cy="365760"/>
          </a:xfrm>
        </p:spPr>
        <p:txBody>
          <a:bodyPr/>
          <a:lstStyle/>
          <a:p>
            <a:r>
              <a:rPr lang="fa-IR" dirty="0" smtClean="0"/>
              <a:t>مربی گری از طریق ارایه بازخور موثر- کنفرانس آسیب شناسی مدیریت منابع انسانی- دکتر غلام زاده</a:t>
            </a:r>
            <a:endParaRPr lang="en-US" dirty="0"/>
          </a:p>
        </p:txBody>
      </p:sp>
      <p:sp>
        <p:nvSpPr>
          <p:cNvPr id="4" name="Slide Number Placeholder 3"/>
          <p:cNvSpPr>
            <a:spLocks noGrp="1"/>
          </p:cNvSpPr>
          <p:nvPr>
            <p:ph type="sldNum" sz="quarter" idx="15"/>
          </p:nvPr>
        </p:nvSpPr>
        <p:spPr/>
        <p:txBody>
          <a:bodyPr/>
          <a:lstStyle/>
          <a:p>
            <a:fld id="{B6F15528-21DE-4FAA-801E-634DDDAF4B2B}" type="slidenum">
              <a:rPr lang="en-US" smtClean="0"/>
              <a:pPr/>
              <a:t>29</a:t>
            </a:fld>
            <a:endParaRPr lang="en-US"/>
          </a:p>
        </p:txBody>
      </p:sp>
    </p:spTree>
    <p:extLst>
      <p:ext uri="{BB962C8B-B14F-4D97-AF65-F5344CB8AC3E}">
        <p14:creationId xmlns:p14="http://schemas.microsoft.com/office/powerpoint/2010/main" val="36906897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Content Placeholder 1"/>
          <p:cNvSpPr>
            <a:spLocks noGrp="1"/>
          </p:cNvSpPr>
          <p:nvPr>
            <p:ph idx="1"/>
          </p:nvPr>
        </p:nvSpPr>
        <p:spPr>
          <a:xfrm>
            <a:off x="381000" y="1219200"/>
            <a:ext cx="8610600" cy="4572000"/>
          </a:xfrm>
        </p:spPr>
        <p:txBody>
          <a:bodyPr/>
          <a:lstStyle/>
          <a:p>
            <a:pPr marL="622300" indent="-514350" algn="just" rtl="1" eaLnBrk="1" hangingPunct="1"/>
            <a:r>
              <a:rPr lang="fa-IR" sz="2800" b="1" dirty="0" smtClean="0">
                <a:cs typeface="B Nazanin" pitchFamily="2" charset="-78"/>
              </a:rPr>
              <a:t>هدف از بازخورد، افزایش درک و آگاهی افراد به منظور انجام اقدام مناسب است.</a:t>
            </a:r>
          </a:p>
          <a:p>
            <a:pPr marL="107950" indent="0" algn="just" rtl="1" eaLnBrk="1" hangingPunct="1">
              <a:buNone/>
            </a:pPr>
            <a:endParaRPr lang="fa-IR" sz="2800" b="1" dirty="0" smtClean="0">
              <a:cs typeface="B Nazanin" pitchFamily="2" charset="-78"/>
            </a:endParaRPr>
          </a:p>
          <a:p>
            <a:pPr marL="622300" indent="-514350" algn="just" rtl="1" eaLnBrk="1" hangingPunct="1"/>
            <a:r>
              <a:rPr lang="fa-IR" sz="2800" b="1" dirty="0" smtClean="0">
                <a:cs typeface="B Nazanin" pitchFamily="2" charset="-78"/>
              </a:rPr>
              <a:t> بازخورد می تواند برای کاری که اشتباه انجام شده، اصلاحی باشد و یا با نگاهی مثبت تر، می تواند برای حداکثر استفاده از فرصت هایی که بازخورد آشکار کرده است، باشد. </a:t>
            </a:r>
          </a:p>
          <a:p>
            <a:pPr marL="107950" indent="0" algn="just" rtl="1" eaLnBrk="1" hangingPunct="1">
              <a:buNone/>
            </a:pPr>
            <a:endParaRPr lang="fa-IR" sz="2800" b="1" dirty="0" smtClean="0">
              <a:cs typeface="B Nazanin" pitchFamily="2" charset="-78"/>
            </a:endParaRPr>
          </a:p>
          <a:p>
            <a:pPr marL="622300" indent="-514350" algn="just" rtl="1" eaLnBrk="1" hangingPunct="1"/>
            <a:r>
              <a:rPr lang="fa-IR" sz="2800" b="1" dirty="0" smtClean="0">
                <a:cs typeface="B Nazanin" pitchFamily="2" charset="-78"/>
              </a:rPr>
              <a:t>در مدیریت عملکرد بازخورد، همیشه به نتایج، رویدادها، وقایع حساس و رفتارهای مهمی که بر عملکرد تاثیر گذاشته اند، اشاره دارد. </a:t>
            </a:r>
          </a:p>
          <a:p>
            <a:pPr marL="622300" indent="-514350" algn="just" rtl="1" eaLnBrk="1" hangingPunct="1">
              <a:buFont typeface="Wingdings 3" pitchFamily="18" charset="2"/>
              <a:buNone/>
            </a:pPr>
            <a:endParaRPr lang="fa-IR" sz="2800" b="1" dirty="0" smtClean="0">
              <a:cs typeface="B Compset" pitchFamily="2" charset="-78"/>
            </a:endParaRPr>
          </a:p>
        </p:txBody>
      </p:sp>
      <p:sp>
        <p:nvSpPr>
          <p:cNvPr id="6" name="Footer Placeholder 1"/>
          <p:cNvSpPr>
            <a:spLocks noGrp="1"/>
          </p:cNvSpPr>
          <p:nvPr>
            <p:ph type="ftr" sz="quarter" idx="11"/>
          </p:nvPr>
        </p:nvSpPr>
        <p:spPr>
          <a:xfrm>
            <a:off x="0" y="5943600"/>
            <a:ext cx="5334000" cy="381000"/>
          </a:xfrm>
        </p:spPr>
        <p:txBody>
          <a:bodyPr/>
          <a:lstStyle/>
          <a:p>
            <a:pPr>
              <a:defRPr/>
            </a:pPr>
            <a:r>
              <a:rPr lang="fa-IR" sz="1100" b="1" dirty="0" smtClean="0">
                <a:solidFill>
                  <a:srgbClr val="002060"/>
                </a:solidFill>
                <a:cs typeface="B Zar" pitchFamily="2" charset="-78"/>
              </a:rPr>
              <a:t>مربی گری از طریق ارایه بازخور موثر- کنفرانس آسیب شناسی مدیریت منابع انسانی- دکتر غلام زاده</a:t>
            </a:r>
            <a:endParaRPr lang="en-US" sz="1100" b="1" dirty="0">
              <a:solidFill>
                <a:srgbClr val="002060"/>
              </a:solidFill>
              <a:cs typeface="B Zar" pitchFamily="2" charset="-78"/>
            </a:endParaRPr>
          </a:p>
        </p:txBody>
      </p:sp>
      <p:sp>
        <p:nvSpPr>
          <p:cNvPr id="2" name="Slide Number Placeholder 1"/>
          <p:cNvSpPr>
            <a:spLocks noGrp="1"/>
          </p:cNvSpPr>
          <p:nvPr>
            <p:ph type="sldNum" sz="quarter" idx="12"/>
          </p:nvPr>
        </p:nvSpPr>
        <p:spPr/>
        <p:txBody>
          <a:bodyPr/>
          <a:lstStyle/>
          <a:p>
            <a:pPr>
              <a:defRPr/>
            </a:pPr>
            <a:fld id="{B2562BC4-29AE-4AC6-9817-38B68A402AA3}" type="slidenum">
              <a:rPr lang="en-US" smtClean="0">
                <a:solidFill>
                  <a:srgbClr val="FFFFFF"/>
                </a:solidFill>
              </a:rPr>
              <a:pPr>
                <a:defRPr/>
              </a:pPr>
              <a:t>3</a:t>
            </a:fld>
            <a:endParaRPr lang="en-US">
              <a:solidFill>
                <a:srgbClr val="FFFFFF"/>
              </a:solidFill>
            </a:endParaRPr>
          </a:p>
        </p:txBody>
      </p:sp>
    </p:spTree>
    <p:extLst>
      <p:ext uri="{BB962C8B-B14F-4D97-AF65-F5344CB8AC3E}">
        <p14:creationId xmlns:p14="http://schemas.microsoft.com/office/powerpoint/2010/main" val="429441031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43010">
                                            <p:txEl>
                                              <p:pRg st="0" end="0"/>
                                            </p:txEl>
                                          </p:spTgt>
                                        </p:tgtEl>
                                        <p:attrNameLst>
                                          <p:attrName>style.visibility</p:attrName>
                                        </p:attrNameLst>
                                      </p:cBhvr>
                                      <p:to>
                                        <p:strVal val="visible"/>
                                      </p:to>
                                    </p:set>
                                    <p:animEffect transition="in" filter="blinds(horizontal)">
                                      <p:cBhvr>
                                        <p:cTn id="7" dur="500"/>
                                        <p:tgtEl>
                                          <p:spTgt spid="43010">
                                            <p:txEl>
                                              <p:pRg st="0" end="0"/>
                                            </p:txEl>
                                          </p:spTgt>
                                        </p:tgtEl>
                                      </p:cBhvr>
                                    </p:animEffect>
                                  </p:childTnLst>
                                </p:cTn>
                              </p:par>
                            </p:childTnLst>
                          </p:cTn>
                        </p:par>
                        <p:par>
                          <p:cTn id="8" fill="hold" nodeType="afterGroup">
                            <p:stCondLst>
                              <p:cond delay="500"/>
                            </p:stCondLst>
                            <p:childTnLst>
                              <p:par>
                                <p:cTn id="9" presetID="3" presetClass="entr" presetSubtype="10" fill="hold" grpId="0" nodeType="afterEffect">
                                  <p:stCondLst>
                                    <p:cond delay="0"/>
                                  </p:stCondLst>
                                  <p:childTnLst>
                                    <p:set>
                                      <p:cBhvr>
                                        <p:cTn id="10" dur="1" fill="hold">
                                          <p:stCondLst>
                                            <p:cond delay="0"/>
                                          </p:stCondLst>
                                        </p:cTn>
                                        <p:tgtEl>
                                          <p:spTgt spid="43010">
                                            <p:txEl>
                                              <p:pRg st="2" end="2"/>
                                            </p:txEl>
                                          </p:spTgt>
                                        </p:tgtEl>
                                        <p:attrNameLst>
                                          <p:attrName>style.visibility</p:attrName>
                                        </p:attrNameLst>
                                      </p:cBhvr>
                                      <p:to>
                                        <p:strVal val="visible"/>
                                      </p:to>
                                    </p:set>
                                    <p:animEffect transition="in" filter="blinds(horizontal)">
                                      <p:cBhvr>
                                        <p:cTn id="11" dur="500"/>
                                        <p:tgtEl>
                                          <p:spTgt spid="43010">
                                            <p:txEl>
                                              <p:pRg st="2" end="2"/>
                                            </p:txEl>
                                          </p:spTgt>
                                        </p:tgtEl>
                                      </p:cBhvr>
                                    </p:animEffect>
                                  </p:childTnLst>
                                </p:cTn>
                              </p:par>
                            </p:childTnLst>
                          </p:cTn>
                        </p:par>
                        <p:par>
                          <p:cTn id="12" fill="hold" nodeType="afterGroup">
                            <p:stCondLst>
                              <p:cond delay="1000"/>
                            </p:stCondLst>
                            <p:childTnLst>
                              <p:par>
                                <p:cTn id="13" presetID="3" presetClass="entr" presetSubtype="10" fill="hold" grpId="0" nodeType="afterEffect">
                                  <p:stCondLst>
                                    <p:cond delay="0"/>
                                  </p:stCondLst>
                                  <p:childTnLst>
                                    <p:set>
                                      <p:cBhvr>
                                        <p:cTn id="14" dur="1" fill="hold">
                                          <p:stCondLst>
                                            <p:cond delay="0"/>
                                          </p:stCondLst>
                                        </p:cTn>
                                        <p:tgtEl>
                                          <p:spTgt spid="43010">
                                            <p:txEl>
                                              <p:pRg st="4" end="4"/>
                                            </p:txEl>
                                          </p:spTgt>
                                        </p:tgtEl>
                                        <p:attrNameLst>
                                          <p:attrName>style.visibility</p:attrName>
                                        </p:attrNameLst>
                                      </p:cBhvr>
                                      <p:to>
                                        <p:strVal val="visible"/>
                                      </p:to>
                                    </p:set>
                                    <p:animEffect transition="in" filter="blinds(horizontal)">
                                      <p:cBhvr>
                                        <p:cTn id="15" dur="500"/>
                                        <p:tgtEl>
                                          <p:spTgt spid="4301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0"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4800" y="1143001"/>
            <a:ext cx="8534400" cy="5486399"/>
          </a:xfrm>
        </p:spPr>
        <p:txBody>
          <a:bodyPr>
            <a:normAutofit/>
          </a:bodyPr>
          <a:lstStyle/>
          <a:p>
            <a:pPr marL="0" indent="0" algn="just" rtl="1">
              <a:buNone/>
            </a:pPr>
            <a:r>
              <a:rPr lang="fa-IR" sz="3200" b="1" dirty="0" smtClean="0">
                <a:solidFill>
                  <a:srgbClr val="0070C0"/>
                </a:solidFill>
                <a:cs typeface="B Compset" pitchFamily="2" charset="-78"/>
              </a:rPr>
              <a:t>      </a:t>
            </a:r>
            <a:r>
              <a:rPr lang="fa-IR" sz="3200" b="1" dirty="0" smtClean="0">
                <a:solidFill>
                  <a:srgbClr val="FF0000"/>
                </a:solidFill>
                <a:cs typeface="B Compset" pitchFamily="2" charset="-78"/>
              </a:rPr>
              <a:t>اول</a:t>
            </a:r>
            <a:r>
              <a:rPr lang="fa-IR" sz="3200" b="1" dirty="0" smtClean="0">
                <a:solidFill>
                  <a:srgbClr val="0070C0"/>
                </a:solidFill>
                <a:cs typeface="B Compset" pitchFamily="2" charset="-78"/>
              </a:rPr>
              <a:t> و مهمتر از همه:</a:t>
            </a:r>
          </a:p>
          <a:p>
            <a:pPr algn="just" rtl="1"/>
            <a:r>
              <a:rPr lang="fa-IR" b="1" dirty="0" smtClean="0">
                <a:cs typeface="B Compset" pitchFamily="2" charset="-78"/>
              </a:rPr>
              <a:t>هر بار که مدیری به زیردستش بازخورد می دهد، پای اعتبار خود را به میان آورده است. دادن بازخوردی که از نظر زیردست غیردقیق ( غیرمنصفانه، غیرمتعادل و یا ناصحیح) باشد، اعتبار مدیر را خدشه دار می کند.</a:t>
            </a:r>
          </a:p>
          <a:p>
            <a:pPr algn="just" rtl="1"/>
            <a:endParaRPr lang="fa-IR" b="1" dirty="0" smtClean="0">
              <a:cs typeface="B Compset" pitchFamily="2" charset="-78"/>
            </a:endParaRPr>
          </a:p>
          <a:p>
            <a:pPr algn="just" rtl="1"/>
            <a:r>
              <a:rPr lang="fa-IR" sz="3200" b="1" dirty="0">
                <a:solidFill>
                  <a:srgbClr val="0070C0"/>
                </a:solidFill>
                <a:cs typeface="B Compset" pitchFamily="2" charset="-78"/>
              </a:rPr>
              <a:t>از طرف دیگر</a:t>
            </a:r>
          </a:p>
          <a:p>
            <a:pPr algn="just" rtl="1"/>
            <a:r>
              <a:rPr lang="fa-IR" b="1" dirty="0" smtClean="0">
                <a:cs typeface="B Compset" pitchFamily="2" charset="-78"/>
              </a:rPr>
              <a:t>افراد به مدیرانی ارزش و اعتبار قائل می شوند که به طور منظم بازخوردی متفکرانه، متعادل و صحیح ارائه می کنند. مدیرانی که تلاش می کنند دقیق، نفوذپذیر و آموزنده باشند به داشتن دانش بسیار، توانایی، انصاف و هوش شهرت پیدا می کنند. به چنین مدیرانی بیشتر به چشم مربی نگاه می شود.</a:t>
            </a:r>
            <a:endParaRPr lang="en-US" b="1" dirty="0" smtClean="0">
              <a:cs typeface="B Compset" pitchFamily="2" charset="-78"/>
            </a:endParaRPr>
          </a:p>
          <a:p>
            <a:pPr marL="0" lvl="0" indent="0" algn="just" rtl="1">
              <a:buNone/>
            </a:pPr>
            <a:endParaRPr lang="en-US" b="1" dirty="0" smtClean="0">
              <a:cs typeface="B Compset" pitchFamily="2" charset="-78"/>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52401"/>
            <a:ext cx="7467600"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ooter Placeholder 1"/>
          <p:cNvSpPr>
            <a:spLocks noGrp="1"/>
          </p:cNvSpPr>
          <p:nvPr>
            <p:ph type="ftr" sz="quarter" idx="16"/>
          </p:nvPr>
        </p:nvSpPr>
        <p:spPr>
          <a:xfrm>
            <a:off x="1752600" y="6263640"/>
            <a:ext cx="6096000" cy="365760"/>
          </a:xfrm>
        </p:spPr>
        <p:txBody>
          <a:bodyPr/>
          <a:lstStyle/>
          <a:p>
            <a:r>
              <a:rPr lang="fa-IR" dirty="0" smtClean="0"/>
              <a:t>مربی گری از طریق ارایه بازخور موثر- کنفرانس آسیب شناسی مدیریت منابع انسانی- دکتر غلام زاده</a:t>
            </a:r>
            <a:endParaRPr lang="en-US" dirty="0"/>
          </a:p>
        </p:txBody>
      </p:sp>
      <p:sp>
        <p:nvSpPr>
          <p:cNvPr id="4" name="Slide Number Placeholder 3"/>
          <p:cNvSpPr>
            <a:spLocks noGrp="1"/>
          </p:cNvSpPr>
          <p:nvPr>
            <p:ph type="sldNum" sz="quarter" idx="15"/>
          </p:nvPr>
        </p:nvSpPr>
        <p:spPr/>
        <p:txBody>
          <a:bodyPr/>
          <a:lstStyle/>
          <a:p>
            <a:fld id="{B6F15528-21DE-4FAA-801E-634DDDAF4B2B}" type="slidenum">
              <a:rPr lang="en-US" smtClean="0"/>
              <a:pPr/>
              <a:t>30</a:t>
            </a:fld>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7467600" cy="563562"/>
          </a:xfrm>
        </p:spPr>
        <p:txBody>
          <a:bodyPr>
            <a:noAutofit/>
          </a:bodyPr>
          <a:lstStyle/>
          <a:p>
            <a:pPr algn="ctr" rtl="1"/>
            <a:r>
              <a:rPr lang="fa-IR" sz="2800" b="1" dirty="0" smtClean="0">
                <a:solidFill>
                  <a:srgbClr val="FF0000"/>
                </a:solidFill>
                <a:cs typeface="B Compset" pitchFamily="2" charset="-78"/>
              </a:rPr>
              <a:t>بازخورد دقیق:(متفکرانه، متعادل و صحیح)</a:t>
            </a:r>
            <a:endParaRPr lang="en-US" sz="2800" dirty="0">
              <a:solidFill>
                <a:srgbClr val="FF0000"/>
              </a:solidFill>
            </a:endParaRPr>
          </a:p>
        </p:txBody>
      </p:sp>
      <p:sp>
        <p:nvSpPr>
          <p:cNvPr id="3" name="Content Placeholder 2"/>
          <p:cNvSpPr>
            <a:spLocks noGrp="1"/>
          </p:cNvSpPr>
          <p:nvPr>
            <p:ph sz="quarter" idx="1"/>
          </p:nvPr>
        </p:nvSpPr>
        <p:spPr>
          <a:xfrm>
            <a:off x="228600" y="838200"/>
            <a:ext cx="8458200" cy="5635752"/>
          </a:xfrm>
        </p:spPr>
        <p:txBody>
          <a:bodyPr/>
          <a:lstStyle/>
          <a:p>
            <a:pPr algn="just" rtl="1"/>
            <a:r>
              <a:rPr lang="fa-IR" sz="2800" b="1" dirty="0" smtClean="0">
                <a:solidFill>
                  <a:srgbClr val="0070C0"/>
                </a:solidFill>
                <a:cs typeface="B Compset" pitchFamily="2" charset="-78"/>
              </a:rPr>
              <a:t>دوم: بازخور دقیق مهم است زیرا:</a:t>
            </a:r>
          </a:p>
          <a:p>
            <a:pPr marL="0" indent="0" algn="just" rtl="1">
              <a:buNone/>
            </a:pPr>
            <a:r>
              <a:rPr lang="fa-IR" b="1" dirty="0" smtClean="0">
                <a:cs typeface="B Compset" pitchFamily="2" charset="-78"/>
              </a:rPr>
              <a:t>افراد از نتیجه ارزیابی عملکردشان به عنوان معیاری برای سنجش این که چه چیزی را درست انجام می دهند (و بنابراین باید به همین صورت ادامه دهند ) وچه چیزی را غلط (و بنابراین باید آنرا اصلاح کنند)، استفاده می کنند، به همین دلیل لازم است قبل از ارزیابی عملکرد و ارایه بازخور اقدامات زیر انجام گیرد:</a:t>
            </a:r>
          </a:p>
          <a:p>
            <a:pPr marL="0" indent="0" algn="just" rtl="1">
              <a:buNone/>
            </a:pPr>
            <a:endParaRPr lang="en-US" b="1" dirty="0" smtClean="0">
              <a:cs typeface="B Compset" pitchFamily="2" charset="-78"/>
            </a:endParaRPr>
          </a:p>
          <a:p>
            <a:pPr lvl="0" algn="just" rtl="1"/>
            <a:r>
              <a:rPr lang="fa-IR" b="1" dirty="0" smtClean="0">
                <a:cs typeface="B Compset" pitchFamily="2" charset="-78"/>
              </a:rPr>
              <a:t>تمرکز بر آنچه که در مورد آن می خواهید صحبت کنید.</a:t>
            </a:r>
            <a:endParaRPr lang="en-US" b="1" dirty="0" smtClean="0">
              <a:cs typeface="B Compset" pitchFamily="2" charset="-78"/>
            </a:endParaRPr>
          </a:p>
          <a:p>
            <a:pPr lvl="0" algn="just" rtl="1"/>
            <a:r>
              <a:rPr lang="fa-IR" b="1" dirty="0" smtClean="0">
                <a:cs typeface="B Compset" pitchFamily="2" charset="-78"/>
              </a:rPr>
              <a:t>مورد سؤال قرار دادن مفروضات خود</a:t>
            </a:r>
            <a:endParaRPr lang="en-US" b="1" dirty="0" smtClean="0">
              <a:cs typeface="B Compset" pitchFamily="2" charset="-78"/>
            </a:endParaRPr>
          </a:p>
          <a:p>
            <a:pPr lvl="0" algn="just" rtl="1"/>
            <a:r>
              <a:rPr lang="fa-IR" b="1" dirty="0" smtClean="0">
                <a:cs typeface="B Compset" pitchFamily="2" charset="-78"/>
              </a:rPr>
              <a:t>بررسی دوباره حقایق( یعنی اسناد، مدارک و شواهدی که مبنای ارزیابی شما می باشند).</a:t>
            </a:r>
          </a:p>
          <a:p>
            <a:pPr lvl="0" algn="just" rtl="1"/>
            <a:r>
              <a:rPr lang="fa-IR" b="1" dirty="0" smtClean="0">
                <a:cs typeface="B Compset" pitchFamily="2" charset="-78"/>
              </a:rPr>
              <a:t>اطمینان </a:t>
            </a:r>
            <a:r>
              <a:rPr lang="fa-IR" b="1" dirty="0">
                <a:cs typeface="B Compset" pitchFamily="2" charset="-78"/>
              </a:rPr>
              <a:t>حاصل کنید که کارمند را در جهت درست، ونه غلط، هدایت می کنید.</a:t>
            </a:r>
            <a:endParaRPr lang="en-US" b="1" dirty="0" smtClean="0">
              <a:cs typeface="B Compset" pitchFamily="2" charset="-78"/>
            </a:endParaRPr>
          </a:p>
          <a:p>
            <a:pPr algn="just" rtl="1"/>
            <a:endParaRPr lang="en-US" dirty="0"/>
          </a:p>
        </p:txBody>
      </p:sp>
      <p:sp>
        <p:nvSpPr>
          <p:cNvPr id="4" name="Footer Placeholder 3"/>
          <p:cNvSpPr>
            <a:spLocks noGrp="1"/>
          </p:cNvSpPr>
          <p:nvPr>
            <p:ph type="ftr" sz="quarter" idx="16"/>
          </p:nvPr>
        </p:nvSpPr>
        <p:spPr>
          <a:xfrm>
            <a:off x="1371600" y="5943600"/>
            <a:ext cx="5562600" cy="365760"/>
          </a:xfrm>
        </p:spPr>
        <p:txBody>
          <a:bodyPr/>
          <a:lstStyle/>
          <a:p>
            <a:r>
              <a:rPr lang="fa-IR" dirty="0" smtClean="0"/>
              <a:t>مربی گری از طریق ارایه بازخور موثر- کنفرانس آسیب شناسی مدیریت منابع انسانی- دکتر غلام زاده</a:t>
            </a:r>
            <a:endParaRPr lang="en-US" dirty="0"/>
          </a:p>
        </p:txBody>
      </p:sp>
      <p:sp>
        <p:nvSpPr>
          <p:cNvPr id="5" name="Slide Number Placeholder 4"/>
          <p:cNvSpPr>
            <a:spLocks noGrp="1"/>
          </p:cNvSpPr>
          <p:nvPr>
            <p:ph type="sldNum" sz="quarter" idx="15"/>
          </p:nvPr>
        </p:nvSpPr>
        <p:spPr/>
        <p:txBody>
          <a:bodyPr/>
          <a:lstStyle/>
          <a:p>
            <a:fld id="{B6F15528-21DE-4FAA-801E-634DDDAF4B2B}" type="slidenum">
              <a:rPr lang="en-US" smtClean="0"/>
              <a:pPr/>
              <a:t>31</a:t>
            </a:fld>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7467600" cy="563562"/>
          </a:xfrm>
        </p:spPr>
        <p:txBody>
          <a:bodyPr>
            <a:noAutofit/>
          </a:bodyPr>
          <a:lstStyle/>
          <a:p>
            <a:pPr algn="ctr" rtl="1"/>
            <a:r>
              <a:rPr lang="fa-IR" sz="2800" b="1" dirty="0" smtClean="0">
                <a:solidFill>
                  <a:srgbClr val="FF0000"/>
                </a:solidFill>
                <a:cs typeface="B Compset" pitchFamily="2" charset="-78"/>
              </a:rPr>
              <a:t>بازخورد دقیق:(متفکرانه، متعادل و صحیح)</a:t>
            </a:r>
            <a:endParaRPr lang="en-US" sz="2800" dirty="0">
              <a:solidFill>
                <a:srgbClr val="FF0000"/>
              </a:solidFill>
            </a:endParaRPr>
          </a:p>
        </p:txBody>
      </p:sp>
      <p:sp>
        <p:nvSpPr>
          <p:cNvPr id="3" name="Content Placeholder 2"/>
          <p:cNvSpPr>
            <a:spLocks noGrp="1"/>
          </p:cNvSpPr>
          <p:nvPr>
            <p:ph sz="quarter" idx="1"/>
          </p:nvPr>
        </p:nvSpPr>
        <p:spPr>
          <a:xfrm>
            <a:off x="228600" y="838200"/>
            <a:ext cx="8458200" cy="5635752"/>
          </a:xfrm>
        </p:spPr>
        <p:txBody>
          <a:bodyPr>
            <a:normAutofit lnSpcReduction="10000"/>
          </a:bodyPr>
          <a:lstStyle/>
          <a:p>
            <a:pPr algn="just" rtl="1"/>
            <a:r>
              <a:rPr lang="fa-IR" sz="2800" b="1" dirty="0">
                <a:solidFill>
                  <a:srgbClr val="0070C0"/>
                </a:solidFill>
                <a:cs typeface="B Compset" pitchFamily="2" charset="-78"/>
              </a:rPr>
              <a:t>س</a:t>
            </a:r>
            <a:r>
              <a:rPr lang="fa-IR" sz="2800" b="1" dirty="0" smtClean="0">
                <a:solidFill>
                  <a:srgbClr val="0070C0"/>
                </a:solidFill>
                <a:cs typeface="B Compset" pitchFamily="2" charset="-78"/>
              </a:rPr>
              <a:t>وم: بازخور دقیق مهم است زیرا:</a:t>
            </a:r>
          </a:p>
          <a:p>
            <a:pPr algn="just" rtl="1">
              <a:buFont typeface="Wingdings" pitchFamily="2" charset="2"/>
              <a:buChar char="ü"/>
            </a:pPr>
            <a:r>
              <a:rPr lang="fa-IR" b="1" dirty="0">
                <a:cs typeface="B Compset" pitchFamily="2" charset="-78"/>
              </a:rPr>
              <a:t>دقت بازخورد مدیریتی تأثیر چشمگیری بر سه حوزه زیر دارد:</a:t>
            </a:r>
          </a:p>
          <a:p>
            <a:pPr marL="0" indent="0" algn="just" rtl="1">
              <a:buNone/>
            </a:pPr>
            <a:r>
              <a:rPr lang="fa-IR" b="1" dirty="0" smtClean="0">
                <a:cs typeface="B Compset" pitchFamily="2" charset="-78"/>
              </a:rPr>
              <a:t>     1.  </a:t>
            </a:r>
            <a:r>
              <a:rPr lang="fa-IR" sz="2600" b="1" dirty="0" smtClean="0">
                <a:solidFill>
                  <a:srgbClr val="0070C0"/>
                </a:solidFill>
                <a:cs typeface="B Compset" pitchFamily="2" charset="-78"/>
              </a:rPr>
              <a:t>پاداش </a:t>
            </a:r>
            <a:r>
              <a:rPr lang="fa-IR" sz="2600" b="1" dirty="0">
                <a:solidFill>
                  <a:srgbClr val="0070C0"/>
                </a:solidFill>
                <a:cs typeface="B Compset" pitchFamily="2" charset="-78"/>
              </a:rPr>
              <a:t>ها و انگیزاننده </a:t>
            </a:r>
            <a:r>
              <a:rPr lang="fa-IR" sz="2600" b="1" dirty="0" smtClean="0">
                <a:solidFill>
                  <a:srgbClr val="0070C0"/>
                </a:solidFill>
                <a:cs typeface="B Compset" pitchFamily="2" charset="-78"/>
              </a:rPr>
              <a:t>ها </a:t>
            </a:r>
            <a:r>
              <a:rPr lang="fa-IR" b="1" dirty="0" smtClean="0">
                <a:cs typeface="B Compset" pitchFamily="2" charset="-78"/>
              </a:rPr>
              <a:t>(زیرا </a:t>
            </a:r>
            <a:r>
              <a:rPr lang="fa-IR" b="1" dirty="0">
                <a:cs typeface="B Compset" pitchFamily="2" charset="-78"/>
              </a:rPr>
              <a:t>غالبا نتیجه این بازخوردها به پاداش ختم می شود. هنگامی که بازخورد دقیق نیست، افرادی که مستحق نیستند پاداش می گیرند و بنابراین سیستم انگیزشی تضعیف می شود</a:t>
            </a:r>
            <a:r>
              <a:rPr lang="fa-IR" b="1" dirty="0" smtClean="0">
                <a:cs typeface="B Compset" pitchFamily="2" charset="-78"/>
              </a:rPr>
              <a:t>.)</a:t>
            </a:r>
            <a:endParaRPr lang="fa-IR" b="1" dirty="0">
              <a:cs typeface="B Compset" pitchFamily="2" charset="-78"/>
            </a:endParaRPr>
          </a:p>
          <a:p>
            <a:pPr marL="0" indent="0" algn="just" rtl="1">
              <a:buNone/>
            </a:pPr>
            <a:endParaRPr lang="fa-IR" b="1" dirty="0">
              <a:cs typeface="B Compset" pitchFamily="2" charset="-78"/>
            </a:endParaRPr>
          </a:p>
          <a:p>
            <a:pPr marL="0" indent="0" algn="just" rtl="1">
              <a:buNone/>
            </a:pPr>
            <a:r>
              <a:rPr lang="fa-IR" b="1" dirty="0" smtClean="0">
                <a:cs typeface="B Compset" pitchFamily="2" charset="-78"/>
              </a:rPr>
              <a:t>     2.  </a:t>
            </a:r>
            <a:r>
              <a:rPr lang="fa-IR" sz="2600" b="1" dirty="0">
                <a:solidFill>
                  <a:srgbClr val="0070C0"/>
                </a:solidFill>
                <a:cs typeface="B Compset" pitchFamily="2" charset="-78"/>
              </a:rPr>
              <a:t>ارزیابی نیازهای یادگیری</a:t>
            </a:r>
          </a:p>
          <a:p>
            <a:pPr marL="0" indent="0" algn="just" rtl="1">
              <a:buNone/>
            </a:pPr>
            <a:r>
              <a:rPr lang="fa-IR" b="1" dirty="0">
                <a:cs typeface="B Compset" pitchFamily="2" charset="-78"/>
              </a:rPr>
              <a:t>بازخورد غیر دقیق می تواند افراد را از مهارت ها و دانشی که به آن نیاز دارند دورکرده و به سمت یادگیری نامناسب و غیر ضروری منحرف کند.</a:t>
            </a:r>
          </a:p>
          <a:p>
            <a:pPr marL="0" indent="0" algn="just" rtl="1">
              <a:buNone/>
            </a:pPr>
            <a:endParaRPr lang="fa-IR" b="1" dirty="0">
              <a:cs typeface="B Compset" pitchFamily="2" charset="-78"/>
            </a:endParaRPr>
          </a:p>
          <a:p>
            <a:pPr marL="0" indent="0" algn="just" rtl="1">
              <a:buNone/>
            </a:pPr>
            <a:r>
              <a:rPr lang="fa-IR" b="1" dirty="0" smtClean="0">
                <a:cs typeface="B Compset" pitchFamily="2" charset="-78"/>
              </a:rPr>
              <a:t>    3</a:t>
            </a:r>
            <a:r>
              <a:rPr lang="fa-IR" sz="2600" b="1" dirty="0">
                <a:solidFill>
                  <a:srgbClr val="0070C0"/>
                </a:solidFill>
                <a:cs typeface="B Compset" pitchFamily="2" charset="-78"/>
              </a:rPr>
              <a:t>. توسعه رهبری</a:t>
            </a:r>
          </a:p>
          <a:p>
            <a:pPr algn="just" rtl="1"/>
            <a:r>
              <a:rPr lang="fa-IR" b="1" dirty="0">
                <a:cs typeface="B Compset" pitchFamily="2" charset="-78"/>
              </a:rPr>
              <a:t>مدیران باید از بازخورد مدیریتی برای تشخیص بهترین افراد که صلاحیت مسئولیت و اختیارات بیشتر دارند استفاده کنند. به همین دلیل بازخورد غیر دقیق می تواند منجر به تخصیص نامناسب منابع توسعه رهبری شود.</a:t>
            </a:r>
            <a:endParaRPr lang="en-US" b="1" dirty="0">
              <a:cs typeface="B Compset" pitchFamily="2" charset="-78"/>
            </a:endParaRPr>
          </a:p>
        </p:txBody>
      </p:sp>
      <p:sp>
        <p:nvSpPr>
          <p:cNvPr id="4" name="Footer Placeholder 3"/>
          <p:cNvSpPr>
            <a:spLocks noGrp="1"/>
          </p:cNvSpPr>
          <p:nvPr>
            <p:ph type="ftr" sz="quarter" idx="16"/>
          </p:nvPr>
        </p:nvSpPr>
        <p:spPr>
          <a:xfrm>
            <a:off x="762000" y="6291072"/>
            <a:ext cx="5181600" cy="365760"/>
          </a:xfrm>
        </p:spPr>
        <p:txBody>
          <a:bodyPr/>
          <a:lstStyle/>
          <a:p>
            <a:r>
              <a:rPr lang="fa-IR" dirty="0" smtClean="0"/>
              <a:t>مربی گری از طریق ارایه بازخور موثر- کنفرانس آسیب شناسی مدیریت منابع انسانی- دکتر غلام زاده</a:t>
            </a:r>
            <a:endParaRPr lang="en-US" dirty="0"/>
          </a:p>
        </p:txBody>
      </p:sp>
      <p:sp>
        <p:nvSpPr>
          <p:cNvPr id="5" name="Slide Number Placeholder 4"/>
          <p:cNvSpPr>
            <a:spLocks noGrp="1"/>
          </p:cNvSpPr>
          <p:nvPr>
            <p:ph type="sldNum" sz="quarter" idx="15"/>
          </p:nvPr>
        </p:nvSpPr>
        <p:spPr/>
        <p:txBody>
          <a:bodyPr/>
          <a:lstStyle/>
          <a:p>
            <a:fld id="{B6F15528-21DE-4FAA-801E-634DDDAF4B2B}" type="slidenum">
              <a:rPr lang="en-US" smtClean="0"/>
              <a:pPr/>
              <a:t>32</a:t>
            </a:fld>
            <a:endParaRPr lang="en-US"/>
          </a:p>
        </p:txBody>
      </p:sp>
    </p:spTree>
    <p:extLst>
      <p:ext uri="{BB962C8B-B14F-4D97-AF65-F5344CB8AC3E}">
        <p14:creationId xmlns:p14="http://schemas.microsoft.com/office/powerpoint/2010/main" val="114856697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944562"/>
          </a:xfrm>
        </p:spPr>
        <p:txBody>
          <a:bodyPr>
            <a:normAutofit/>
          </a:bodyPr>
          <a:lstStyle/>
          <a:p>
            <a:pPr algn="ctr" rtl="1"/>
            <a:r>
              <a:rPr lang="fa-IR" sz="3200" b="1" dirty="0" smtClean="0">
                <a:solidFill>
                  <a:srgbClr val="FF0000"/>
                </a:solidFill>
                <a:cs typeface="B Compset" pitchFamily="2" charset="-78"/>
              </a:rPr>
              <a:t>بازخورد غیر دقیق: پنج دلیل اصلی</a:t>
            </a:r>
            <a:endParaRPr lang="en-US" sz="3200" b="1" dirty="0" smtClean="0">
              <a:solidFill>
                <a:srgbClr val="FF0000"/>
              </a:solidFill>
              <a:cs typeface="B Compset" pitchFamily="2" charset="-78"/>
            </a:endParaRPr>
          </a:p>
        </p:txBody>
      </p:sp>
      <p:sp>
        <p:nvSpPr>
          <p:cNvPr id="3" name="Content Placeholder 2"/>
          <p:cNvSpPr>
            <a:spLocks noGrp="1"/>
          </p:cNvSpPr>
          <p:nvPr>
            <p:ph sz="quarter" idx="1"/>
          </p:nvPr>
        </p:nvSpPr>
        <p:spPr>
          <a:xfrm>
            <a:off x="457200" y="1603248"/>
            <a:ext cx="7467600" cy="5102352"/>
          </a:xfrm>
        </p:spPr>
        <p:txBody>
          <a:bodyPr/>
          <a:lstStyle/>
          <a:p>
            <a:pPr lvl="0" algn="just" rtl="1"/>
            <a:r>
              <a:rPr lang="fa-IR" b="1" dirty="0" smtClean="0">
                <a:cs typeface="B Compset" pitchFamily="2" charset="-78"/>
              </a:rPr>
              <a:t>مدیریت وقت کافی جهت آماده کردن بازخورد اختصاص نمی دهد.</a:t>
            </a:r>
          </a:p>
          <a:p>
            <a:pPr lvl="0" algn="just" rtl="1"/>
            <a:endParaRPr lang="en-US" b="1" dirty="0" smtClean="0">
              <a:cs typeface="B Compset" pitchFamily="2" charset="-78"/>
            </a:endParaRPr>
          </a:p>
          <a:p>
            <a:pPr lvl="0" algn="just" rtl="1"/>
            <a:r>
              <a:rPr lang="fa-IR" b="1" dirty="0" smtClean="0">
                <a:cs typeface="B Compset" pitchFamily="2" charset="-78"/>
              </a:rPr>
              <a:t>مدیر در ارائه بازخورد عجله می کند.</a:t>
            </a:r>
          </a:p>
          <a:p>
            <a:pPr lvl="0" algn="just" rtl="1"/>
            <a:endParaRPr lang="en-US" b="1" dirty="0" smtClean="0">
              <a:cs typeface="B Compset" pitchFamily="2" charset="-78"/>
            </a:endParaRPr>
          </a:p>
          <a:p>
            <a:pPr lvl="0" algn="just" rtl="1"/>
            <a:r>
              <a:rPr lang="fa-IR" b="1" dirty="0" smtClean="0">
                <a:cs typeface="B Compset" pitchFamily="2" charset="-78"/>
              </a:rPr>
              <a:t>احساسات در بازخورد تأثیر می گذارد.</a:t>
            </a:r>
          </a:p>
          <a:p>
            <a:pPr lvl="0" algn="just" rtl="1"/>
            <a:endParaRPr lang="en-US" b="1" dirty="0" smtClean="0">
              <a:cs typeface="B Compset" pitchFamily="2" charset="-78"/>
            </a:endParaRPr>
          </a:p>
          <a:p>
            <a:pPr lvl="0" algn="just" rtl="1"/>
            <a:r>
              <a:rPr lang="fa-IR" b="1" dirty="0" smtClean="0">
                <a:cs typeface="B Compset" pitchFamily="2" charset="-78"/>
              </a:rPr>
              <a:t>مدیر به صورت نامتناسب فقط بر روی بازخورد منفی متمرکز است، زیرا او فقط در مواقع بروز مشکل بازخورد می دهد.</a:t>
            </a:r>
          </a:p>
          <a:p>
            <a:pPr lvl="0" algn="just" rtl="1"/>
            <a:endParaRPr lang="en-US" b="1" dirty="0" smtClean="0">
              <a:cs typeface="B Compset" pitchFamily="2" charset="-78"/>
            </a:endParaRPr>
          </a:p>
          <a:p>
            <a:pPr lvl="0" algn="just" rtl="1"/>
            <a:r>
              <a:rPr lang="fa-IR" b="1" dirty="0" smtClean="0">
                <a:cs typeface="B Compset" pitchFamily="2" charset="-78"/>
              </a:rPr>
              <a:t>اطلاعات مدیر برای ارائه بازخورد از منابع نامعتبر به دست می آید.</a:t>
            </a:r>
            <a:endParaRPr lang="en-US" b="1" dirty="0" smtClean="0">
              <a:cs typeface="B Compset" pitchFamily="2" charset="-78"/>
            </a:endParaRPr>
          </a:p>
          <a:p>
            <a:pPr algn="just" rtl="1"/>
            <a:endParaRPr lang="en-US" b="1" dirty="0">
              <a:cs typeface="B Compset" pitchFamily="2" charset="-78"/>
            </a:endParaRPr>
          </a:p>
        </p:txBody>
      </p:sp>
      <p:sp>
        <p:nvSpPr>
          <p:cNvPr id="4" name="Footer Placeholder 3"/>
          <p:cNvSpPr>
            <a:spLocks noGrp="1"/>
          </p:cNvSpPr>
          <p:nvPr>
            <p:ph type="ftr" sz="quarter" idx="16"/>
          </p:nvPr>
        </p:nvSpPr>
        <p:spPr>
          <a:xfrm rot="5400000">
            <a:off x="5789639" y="3061679"/>
            <a:ext cx="5245682" cy="365760"/>
          </a:xfrm>
        </p:spPr>
        <p:txBody>
          <a:bodyPr/>
          <a:lstStyle/>
          <a:p>
            <a:r>
              <a:rPr lang="fa-IR" smtClean="0"/>
              <a:t>مربی گری از طریق ارایه بازخور موثر- کنفرانس آسیب شناسی مدیریت منابع انسانی- دکتر غلام زاده</a:t>
            </a:r>
            <a:endParaRPr lang="en-US"/>
          </a:p>
        </p:txBody>
      </p:sp>
      <p:sp>
        <p:nvSpPr>
          <p:cNvPr id="5" name="Slide Number Placeholder 4"/>
          <p:cNvSpPr>
            <a:spLocks noGrp="1"/>
          </p:cNvSpPr>
          <p:nvPr>
            <p:ph type="sldNum" sz="quarter" idx="15"/>
          </p:nvPr>
        </p:nvSpPr>
        <p:spPr/>
        <p:txBody>
          <a:bodyPr/>
          <a:lstStyle/>
          <a:p>
            <a:fld id="{B6F15528-21DE-4FAA-801E-634DDDAF4B2B}" type="slidenum">
              <a:rPr lang="en-US" smtClean="0"/>
              <a:pPr/>
              <a:t>33</a:t>
            </a:fld>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219200"/>
            <a:ext cx="8382000" cy="5410200"/>
          </a:xfrm>
        </p:spPr>
        <p:txBody>
          <a:bodyPr>
            <a:normAutofit/>
          </a:bodyPr>
          <a:lstStyle/>
          <a:p>
            <a:pPr lvl="0" algn="just" rtl="1"/>
            <a:r>
              <a:rPr lang="fa-IR" b="1" dirty="0">
                <a:cs typeface="B Compset" pitchFamily="2" charset="-78"/>
              </a:rPr>
              <a:t>هر زمان که بازخوردی دقیق می دهید فرصتی برای خود فراهم آورده اید که اعتماد را در آن شخص به وجود آورده و او را به راه درست هدایت کنید. بازخورد غیر دقیق قطعاً اعتماد را از بین برده و آن شخص را به راه غلط هدایت می کند.</a:t>
            </a:r>
          </a:p>
          <a:p>
            <a:pPr marL="0" lvl="0" indent="0" algn="just" rtl="1">
              <a:buNone/>
            </a:pPr>
            <a:endParaRPr lang="fa-IR" b="1" dirty="0">
              <a:cs typeface="B Compset" pitchFamily="2" charset="-78"/>
            </a:endParaRPr>
          </a:p>
          <a:p>
            <a:pPr lvl="0" algn="just" rtl="1"/>
            <a:r>
              <a:rPr lang="fa-IR" b="1" dirty="0" smtClean="0">
                <a:cs typeface="B Compset" pitchFamily="2" charset="-78"/>
              </a:rPr>
              <a:t>در آماده سازی بازخورد، روی محتوای آن دقت کنید.</a:t>
            </a:r>
          </a:p>
          <a:p>
            <a:pPr algn="just" rtl="1">
              <a:buFont typeface="Wingdings" pitchFamily="2" charset="2"/>
              <a:buChar char="ü"/>
            </a:pPr>
            <a:r>
              <a:rPr lang="fa-IR" b="1" dirty="0" smtClean="0">
                <a:cs typeface="B Compset" pitchFamily="2" charset="-78"/>
              </a:rPr>
              <a:t>با مورد سؤال قراردادن مفروضات خود و بررسی حقایق، از متفکرانه بودن بازخورد خود اطمینان حاصل کنید.</a:t>
            </a:r>
          </a:p>
          <a:p>
            <a:pPr algn="just" rtl="1">
              <a:buFont typeface="Wingdings" pitchFamily="2" charset="2"/>
              <a:buChar char="ü"/>
            </a:pPr>
            <a:r>
              <a:rPr lang="fa-IR" b="1" dirty="0" smtClean="0">
                <a:cs typeface="B Compset" pitchFamily="2" charset="-78"/>
              </a:rPr>
              <a:t>از خود بپرسید: من واقعاً از این موضوع چه چیزی می دانم؟</a:t>
            </a:r>
          </a:p>
          <a:p>
            <a:pPr algn="just" rtl="1">
              <a:buFont typeface="Wingdings" pitchFamily="2" charset="2"/>
              <a:buChar char="ü"/>
            </a:pPr>
            <a:r>
              <a:rPr lang="fa-IR" b="1" dirty="0" smtClean="0">
                <a:cs typeface="B Compset" pitchFamily="2" charset="-78"/>
              </a:rPr>
              <a:t>همچنین منابع اطلاعاتی مورد استفاده برای بازخورد را مورد بررسی قرار دهید.</a:t>
            </a:r>
            <a:endParaRPr lang="en-US" b="1" dirty="0" smtClean="0">
              <a:cs typeface="B Compset" pitchFamily="2" charset="-78"/>
            </a:endParaRPr>
          </a:p>
          <a:p>
            <a:pPr marL="0" lvl="0" indent="0" algn="just" rtl="1">
              <a:buNone/>
            </a:pPr>
            <a:r>
              <a:rPr lang="fa-IR" b="1" dirty="0" smtClean="0">
                <a:cs typeface="B Compset" pitchFamily="2" charset="-78"/>
              </a:rPr>
              <a:t>     -  آیا این منابع معتبر هستند؟</a:t>
            </a:r>
            <a:endParaRPr lang="en-US" b="1" dirty="0" smtClean="0">
              <a:cs typeface="B Compset" pitchFamily="2" charset="-78"/>
            </a:endParaRPr>
          </a:p>
          <a:p>
            <a:pPr marL="0" lvl="0" indent="0" algn="just" rtl="1">
              <a:buNone/>
            </a:pPr>
            <a:r>
              <a:rPr lang="fa-IR" b="1" dirty="0" smtClean="0">
                <a:cs typeface="B Compset" pitchFamily="2" charset="-78"/>
              </a:rPr>
              <a:t>     - آیا این منابع باید دوباره بررسی شوند؟</a:t>
            </a:r>
            <a:endParaRPr lang="en-US" b="1" dirty="0" smtClean="0">
              <a:cs typeface="B Compset" pitchFamily="2" charset="-78"/>
            </a:endParaRPr>
          </a:p>
          <a:p>
            <a:pPr algn="just" rtl="1"/>
            <a:endParaRPr lang="en-US" b="1" dirty="0">
              <a:cs typeface="B Compset" pitchFamily="2" charset="-78"/>
            </a:endParaRPr>
          </a:p>
        </p:txBody>
      </p:sp>
      <p:sp>
        <p:nvSpPr>
          <p:cNvPr id="4" name="Title 1"/>
          <p:cNvSpPr>
            <a:spLocks noGrp="1"/>
          </p:cNvSpPr>
          <p:nvPr>
            <p:ph type="title"/>
          </p:nvPr>
        </p:nvSpPr>
        <p:spPr>
          <a:xfrm>
            <a:off x="457200" y="228600"/>
            <a:ext cx="7467600" cy="914400"/>
          </a:xfrm>
        </p:spPr>
        <p:txBody>
          <a:bodyPr>
            <a:normAutofit fontScale="90000"/>
          </a:bodyPr>
          <a:lstStyle/>
          <a:p>
            <a:pPr algn="ctr" rtl="1"/>
            <a:r>
              <a:rPr lang="fa-IR" sz="3200" b="1" dirty="0" smtClean="0">
                <a:solidFill>
                  <a:srgbClr val="FF0000"/>
                </a:solidFill>
                <a:cs typeface="B Compset" pitchFamily="2" charset="-78"/>
              </a:rPr>
              <a:t>نکات راهنما برای ارایه بازخوردی دقیق</a:t>
            </a:r>
            <a:br>
              <a:rPr lang="fa-IR" sz="3200" b="1" dirty="0" smtClean="0">
                <a:solidFill>
                  <a:srgbClr val="FF0000"/>
                </a:solidFill>
                <a:cs typeface="B Compset" pitchFamily="2" charset="-78"/>
              </a:rPr>
            </a:br>
            <a:r>
              <a:rPr lang="fa-IR" sz="3100" dirty="0" smtClean="0">
                <a:solidFill>
                  <a:srgbClr val="0070C0"/>
                </a:solidFill>
                <a:cs typeface="B Compset" pitchFamily="2" charset="-78"/>
              </a:rPr>
              <a:t>فراموش نکنید که پای اعتبار شما در میان است!</a:t>
            </a:r>
            <a:endParaRPr lang="en-US" sz="3100" dirty="0" smtClean="0">
              <a:solidFill>
                <a:srgbClr val="0070C0"/>
              </a:solidFill>
              <a:cs typeface="B Compset" pitchFamily="2" charset="-78"/>
            </a:endParaRPr>
          </a:p>
        </p:txBody>
      </p:sp>
      <p:sp>
        <p:nvSpPr>
          <p:cNvPr id="2" name="Footer Placeholder 1"/>
          <p:cNvSpPr>
            <a:spLocks noGrp="1"/>
          </p:cNvSpPr>
          <p:nvPr>
            <p:ph type="ftr" sz="quarter" idx="16"/>
          </p:nvPr>
        </p:nvSpPr>
        <p:spPr>
          <a:xfrm>
            <a:off x="868680" y="6187440"/>
            <a:ext cx="5684520" cy="365760"/>
          </a:xfrm>
        </p:spPr>
        <p:txBody>
          <a:bodyPr/>
          <a:lstStyle/>
          <a:p>
            <a:r>
              <a:rPr lang="fa-IR" dirty="0" smtClean="0"/>
              <a:t>مربی گری از طریق ارایه بازخور موثر- کنفرانس آسیب شناسی مدیریت منابع انسانی- دکتر غلام زاده</a:t>
            </a:r>
            <a:endParaRPr lang="en-US" dirty="0"/>
          </a:p>
        </p:txBody>
      </p:sp>
      <p:sp>
        <p:nvSpPr>
          <p:cNvPr id="5" name="Slide Number Placeholder 4"/>
          <p:cNvSpPr>
            <a:spLocks noGrp="1"/>
          </p:cNvSpPr>
          <p:nvPr>
            <p:ph type="sldNum" sz="quarter" idx="15"/>
          </p:nvPr>
        </p:nvSpPr>
        <p:spPr/>
        <p:txBody>
          <a:bodyPr/>
          <a:lstStyle/>
          <a:p>
            <a:fld id="{B6F15528-21DE-4FAA-801E-634DDDAF4B2B}" type="slidenum">
              <a:rPr lang="en-US" smtClean="0"/>
              <a:pPr/>
              <a:t>34</a:t>
            </a:fld>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371600"/>
            <a:ext cx="8382000" cy="5257800"/>
          </a:xfrm>
        </p:spPr>
        <p:txBody>
          <a:bodyPr>
            <a:normAutofit lnSpcReduction="10000"/>
          </a:bodyPr>
          <a:lstStyle/>
          <a:p>
            <a:pPr algn="just" rtl="1"/>
            <a:r>
              <a:rPr lang="en-US" sz="3000" b="1" dirty="0" smtClean="0">
                <a:cs typeface="B Compset" pitchFamily="2" charset="-78"/>
              </a:rPr>
              <a:t> </a:t>
            </a:r>
            <a:r>
              <a:rPr lang="fa-IR" sz="3000" b="1" dirty="0" smtClean="0">
                <a:cs typeface="B Compset" pitchFamily="2" charset="-78"/>
              </a:rPr>
              <a:t>بین تشویق و نکوهش تعادل برقرارکنید.</a:t>
            </a:r>
          </a:p>
          <a:p>
            <a:pPr algn="just" rtl="1">
              <a:buFont typeface="Wingdings" pitchFamily="2" charset="2"/>
              <a:buChar char="Ø"/>
            </a:pPr>
            <a:r>
              <a:rPr lang="fa-IR" sz="3000" b="1" dirty="0" smtClean="0">
                <a:solidFill>
                  <a:srgbClr val="FF0000"/>
                </a:solidFill>
                <a:cs typeface="B Compset" pitchFamily="2" charset="-78"/>
              </a:rPr>
              <a:t>هنگامی که بازخورد نکوهشی است:</a:t>
            </a:r>
            <a:endParaRPr lang="en-US" sz="3000" b="1" dirty="0" smtClean="0">
              <a:solidFill>
                <a:srgbClr val="FF0000"/>
              </a:solidFill>
              <a:cs typeface="B Compset" pitchFamily="2" charset="-78"/>
            </a:endParaRPr>
          </a:p>
          <a:p>
            <a:pPr algn="just" rtl="1">
              <a:buFont typeface="Wingdings" pitchFamily="2" charset="2"/>
              <a:buChar char="v"/>
            </a:pPr>
            <a:r>
              <a:rPr lang="fa-IR" dirty="0" smtClean="0">
                <a:cs typeface="B Compset" pitchFamily="2" charset="-78"/>
              </a:rPr>
              <a:t> </a:t>
            </a:r>
            <a:r>
              <a:rPr lang="fa-IR" b="1" dirty="0" smtClean="0">
                <a:cs typeface="B Compset" pitchFamily="2" charset="-78"/>
              </a:rPr>
              <a:t>ابتدا در مورد همکاری ارزشمند شخص تأمل کنید. </a:t>
            </a:r>
          </a:p>
          <a:p>
            <a:pPr algn="just" rtl="1">
              <a:buFont typeface="Wingdings" pitchFamily="2" charset="2"/>
              <a:buChar char="v"/>
            </a:pPr>
            <a:r>
              <a:rPr lang="fa-IR" b="1" dirty="0" smtClean="0">
                <a:cs typeface="B Compset" pitchFamily="2" charset="-78"/>
              </a:rPr>
              <a:t>تمرکز به نقاط مثبت و قوت های فرد در وهله نخست و سپس پرداختن به حوزه های بهبود.روش ساندویچی</a:t>
            </a:r>
          </a:p>
          <a:p>
            <a:pPr algn="just" rtl="1">
              <a:buFont typeface="Wingdings" pitchFamily="2" charset="2"/>
              <a:buChar char="v"/>
            </a:pPr>
            <a:r>
              <a:rPr lang="fa-IR" b="1" dirty="0" smtClean="0">
                <a:cs typeface="B Compset" pitchFamily="2" charset="-78"/>
              </a:rPr>
              <a:t>بحث و بازخور پیرامون عملکرد شخص نه شخصیت وی.</a:t>
            </a:r>
          </a:p>
          <a:p>
            <a:pPr algn="just" rtl="1"/>
            <a:endParaRPr lang="en-US" dirty="0" smtClean="0">
              <a:cs typeface="B Compset" pitchFamily="2" charset="-78"/>
            </a:endParaRPr>
          </a:p>
          <a:p>
            <a:pPr algn="just" rtl="1">
              <a:buFont typeface="Wingdings" pitchFamily="2" charset="2"/>
              <a:buChar char="Ø"/>
            </a:pPr>
            <a:r>
              <a:rPr lang="fa-IR" sz="3000" b="1" dirty="0" smtClean="0">
                <a:solidFill>
                  <a:srgbClr val="FF0000"/>
                </a:solidFill>
                <a:cs typeface="B Compset" pitchFamily="2" charset="-78"/>
              </a:rPr>
              <a:t>هنگامی که بازخورد تشویقی است:</a:t>
            </a:r>
            <a:endParaRPr lang="en-US" sz="3000" b="1" dirty="0" smtClean="0">
              <a:solidFill>
                <a:srgbClr val="FF0000"/>
              </a:solidFill>
              <a:cs typeface="B Compset" pitchFamily="2" charset="-78"/>
            </a:endParaRPr>
          </a:p>
          <a:p>
            <a:pPr algn="just" rtl="1">
              <a:buFont typeface="Wingdings" pitchFamily="2" charset="2"/>
              <a:buChar char="v"/>
            </a:pPr>
            <a:r>
              <a:rPr lang="fa-IR" dirty="0" smtClean="0">
                <a:cs typeface="B Compset" pitchFamily="2" charset="-78"/>
              </a:rPr>
              <a:t> </a:t>
            </a:r>
            <a:r>
              <a:rPr lang="fa-IR" b="1" dirty="0" smtClean="0">
                <a:cs typeface="B Compset" pitchFamily="2" charset="-78"/>
              </a:rPr>
              <a:t>مراقب باشید فرد را بیش از حد تشویق نکنید، مخصوصاً اگر جای بیشتری برای پیشرفت وجود دارد.</a:t>
            </a:r>
            <a:endParaRPr lang="en-US" b="1" dirty="0" smtClean="0">
              <a:cs typeface="B Compset" pitchFamily="2" charset="-78"/>
            </a:endParaRPr>
          </a:p>
          <a:p>
            <a:pPr algn="just" rtl="1">
              <a:buFont typeface="Wingdings" pitchFamily="2" charset="2"/>
              <a:buChar char="v"/>
            </a:pPr>
            <a:r>
              <a:rPr lang="fa-IR" b="1" dirty="0" smtClean="0">
                <a:cs typeface="B Compset" pitchFamily="2" charset="-78"/>
              </a:rPr>
              <a:t>اگرچه افراد هیچ چیز را بیشتر از تشویق دوست ندارند، برای خود آنها بهتر است که بازخوردی متعادل حاوی نکات تشویقی و تنبیهی دریافت کنند.                  </a:t>
            </a:r>
            <a:endParaRPr lang="en-US" b="1" dirty="0" smtClean="0">
              <a:cs typeface="B Compset" pitchFamily="2" charset="-78"/>
            </a:endParaRPr>
          </a:p>
          <a:p>
            <a:pPr algn="just" rtl="1"/>
            <a:endParaRPr lang="en-US" dirty="0">
              <a:cs typeface="B Compset" pitchFamily="2" charset="-78"/>
            </a:endParaRPr>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0"/>
            <a:ext cx="8382000" cy="1231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Slide Number Placeholder 3"/>
          <p:cNvSpPr>
            <a:spLocks noGrp="1"/>
          </p:cNvSpPr>
          <p:nvPr>
            <p:ph type="sldNum" sz="quarter" idx="15"/>
          </p:nvPr>
        </p:nvSpPr>
        <p:spPr/>
        <p:txBody>
          <a:bodyPr/>
          <a:lstStyle/>
          <a:p>
            <a:fld id="{B6F15528-21DE-4FAA-801E-634DDDAF4B2B}" type="slidenum">
              <a:rPr lang="en-US" smtClean="0"/>
              <a:pPr/>
              <a:t>35</a:t>
            </a:fld>
            <a:endParaRPr lang="en-US"/>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152400" y="1524000"/>
            <a:ext cx="7976616" cy="5105400"/>
          </a:xfrm>
        </p:spPr>
        <p:txBody>
          <a:bodyPr>
            <a:normAutofit/>
          </a:bodyPr>
          <a:lstStyle/>
          <a:p>
            <a:pPr lvl="0" algn="just" rtl="1"/>
            <a:r>
              <a:rPr lang="fa-IR" sz="3000" b="1" dirty="0" smtClean="0">
                <a:solidFill>
                  <a:srgbClr val="FF0000"/>
                </a:solidFill>
                <a:cs typeface="B Compset" pitchFamily="2" charset="-78"/>
              </a:rPr>
              <a:t>پیام خود را تصحیح و تمرین کنید.</a:t>
            </a:r>
          </a:p>
          <a:p>
            <a:pPr algn="just" rtl="1">
              <a:buFont typeface="Wingdings" pitchFamily="2" charset="2"/>
              <a:buChar char="v"/>
            </a:pPr>
            <a:r>
              <a:rPr lang="fa-IR" b="1" dirty="0" smtClean="0">
                <a:cs typeface="B Compset" pitchFamily="2" charset="-78"/>
              </a:rPr>
              <a:t>برای آماده کردن بازخورد وقت بگذارید. </a:t>
            </a:r>
          </a:p>
          <a:p>
            <a:pPr algn="just" rtl="1">
              <a:buFont typeface="Wingdings" pitchFamily="2" charset="2"/>
              <a:buChar char="v"/>
            </a:pPr>
            <a:r>
              <a:rPr lang="fa-IR" b="1" dirty="0" smtClean="0">
                <a:cs typeface="B Compset" pitchFamily="2" charset="-78"/>
              </a:rPr>
              <a:t>برای بازخورد نوشتاری، ابتدا یک پیش نویس تهیه کنید. </a:t>
            </a:r>
          </a:p>
          <a:p>
            <a:pPr algn="just" rtl="1">
              <a:buFont typeface="Wingdings" pitchFamily="2" charset="2"/>
              <a:buChar char="v"/>
            </a:pPr>
            <a:r>
              <a:rPr lang="fa-IR" b="1" dirty="0" smtClean="0">
                <a:cs typeface="B Compset" pitchFamily="2" charset="-78"/>
              </a:rPr>
              <a:t>برای بازخوردهای شفاهی، قبل از ارائه آن را با خود تمرین کنید.</a:t>
            </a:r>
          </a:p>
          <a:p>
            <a:pPr algn="just" rtl="1">
              <a:buNone/>
            </a:pPr>
            <a:endParaRPr lang="en-US" dirty="0" smtClean="0">
              <a:cs typeface="B Compset" pitchFamily="2" charset="-78"/>
            </a:endParaRPr>
          </a:p>
          <a:p>
            <a:pPr algn="just" rtl="1"/>
            <a:r>
              <a:rPr lang="fa-IR" b="1" dirty="0" smtClean="0">
                <a:cs typeface="B Compset" pitchFamily="2" charset="-78"/>
              </a:rPr>
              <a:t>این که فقط به افراد بگویید چه کاری را درست و چه کاری را غلط انجام می دهند لزوماً کافی نیست. باید به آن ها دقیقاً بگویید که چه مراحلی در ادامه لازم است طی شود تا بهترین نتیجه ها حاصل شود. </a:t>
            </a:r>
            <a:endParaRPr lang="en-US" b="1" dirty="0" smtClean="0">
              <a:cs typeface="B Compset" pitchFamily="2" charset="-78"/>
            </a:endParaRPr>
          </a:p>
          <a:p>
            <a:pPr algn="just" rtl="1"/>
            <a:endParaRPr lang="en-US" dirty="0">
              <a:cs typeface="B Compset" pitchFamily="2" charset="-78"/>
            </a:endParaRPr>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76200"/>
            <a:ext cx="8382000" cy="1219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Footer Placeholder 1"/>
          <p:cNvSpPr>
            <a:spLocks noGrp="1"/>
          </p:cNvSpPr>
          <p:nvPr>
            <p:ph type="ftr" sz="quarter" idx="16"/>
          </p:nvPr>
        </p:nvSpPr>
        <p:spPr>
          <a:xfrm rot="5400000">
            <a:off x="5982626" y="2729680"/>
            <a:ext cx="5215520" cy="365760"/>
          </a:xfrm>
        </p:spPr>
        <p:txBody>
          <a:bodyPr/>
          <a:lstStyle/>
          <a:p>
            <a:r>
              <a:rPr lang="fa-IR" dirty="0" smtClean="0"/>
              <a:t>مربی گری از طریق ارایه بازخور موثر- کنفرانس آسیب شناسی مدیریت منابع انسانی- دکتر غلام زاده</a:t>
            </a:r>
            <a:endParaRPr lang="en-US" dirty="0"/>
          </a:p>
        </p:txBody>
      </p:sp>
      <p:sp>
        <p:nvSpPr>
          <p:cNvPr id="4" name="Slide Number Placeholder 3"/>
          <p:cNvSpPr>
            <a:spLocks noGrp="1"/>
          </p:cNvSpPr>
          <p:nvPr>
            <p:ph type="sldNum" sz="quarter" idx="15"/>
          </p:nvPr>
        </p:nvSpPr>
        <p:spPr/>
        <p:txBody>
          <a:bodyPr/>
          <a:lstStyle/>
          <a:p>
            <a:fld id="{B6F15528-21DE-4FAA-801E-634DDDAF4B2B}" type="slidenum">
              <a:rPr lang="en-US" smtClean="0"/>
              <a:pPr/>
              <a:t>36</a:t>
            </a:fld>
            <a:endParaRPr lang="en-US"/>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7467600" cy="1020762"/>
          </a:xfrm>
        </p:spPr>
        <p:txBody>
          <a:bodyPr>
            <a:normAutofit/>
          </a:bodyPr>
          <a:lstStyle/>
          <a:p>
            <a:pPr algn="ctr" rtl="1"/>
            <a:r>
              <a:rPr lang="fa-IR" sz="4000" b="1" dirty="0" smtClean="0">
                <a:solidFill>
                  <a:srgbClr val="FF0000"/>
                </a:solidFill>
                <a:cs typeface="B Compset" pitchFamily="2" charset="-78"/>
              </a:rPr>
              <a:t>بازخورد مشخص</a:t>
            </a:r>
            <a:r>
              <a:rPr lang="fa-IR" sz="2700" b="1" dirty="0" smtClean="0">
                <a:solidFill>
                  <a:srgbClr val="FF0000"/>
                </a:solidFill>
                <a:cs typeface="B Compset" pitchFamily="2" charset="-78"/>
              </a:rPr>
              <a:t> </a:t>
            </a:r>
            <a:endParaRPr lang="en-US" sz="2700" dirty="0">
              <a:solidFill>
                <a:srgbClr val="FF0000"/>
              </a:solidFill>
              <a:cs typeface="B Compset" pitchFamily="2" charset="-78"/>
            </a:endParaRPr>
          </a:p>
        </p:txBody>
      </p:sp>
      <p:sp>
        <p:nvSpPr>
          <p:cNvPr id="3" name="Content Placeholder 2"/>
          <p:cNvSpPr>
            <a:spLocks noGrp="1"/>
          </p:cNvSpPr>
          <p:nvPr>
            <p:ph sz="quarter" idx="1"/>
          </p:nvPr>
        </p:nvSpPr>
        <p:spPr>
          <a:xfrm>
            <a:off x="152400" y="1219200"/>
            <a:ext cx="8305800" cy="4724400"/>
          </a:xfrm>
        </p:spPr>
        <p:txBody>
          <a:bodyPr/>
          <a:lstStyle/>
          <a:p>
            <a:pPr algn="just" rtl="1"/>
            <a:r>
              <a:rPr lang="fa-IR" b="1" dirty="0" smtClean="0">
                <a:cs typeface="B Compset" pitchFamily="2" charset="-78"/>
              </a:rPr>
              <a:t>سومین ویژگی بازخور موثر، مشخص بودن آن است. بر طبق یافته های پژوهشی، سومین رفتار کلیدی مدیران مربی صفت نیز همین است.</a:t>
            </a:r>
          </a:p>
          <a:p>
            <a:pPr algn="just" rtl="1"/>
            <a:endParaRPr lang="fa-IR" b="1" dirty="0">
              <a:cs typeface="B Compset" pitchFamily="2" charset="-78"/>
            </a:endParaRPr>
          </a:p>
          <a:p>
            <a:pPr marL="0" indent="0" algn="just" rtl="1">
              <a:buNone/>
            </a:pPr>
            <a:r>
              <a:rPr lang="fa-IR" b="1" dirty="0" smtClean="0">
                <a:cs typeface="B Compset" pitchFamily="2" charset="-78"/>
              </a:rPr>
              <a:t>                                      </a:t>
            </a:r>
            <a:r>
              <a:rPr lang="fa-IR" sz="3200" b="1" cap="small" dirty="0">
                <a:solidFill>
                  <a:srgbClr val="0070C0"/>
                </a:solidFill>
                <a:latin typeface="+mj-lt"/>
                <a:ea typeface="+mj-ea"/>
                <a:cs typeface="B Compset" pitchFamily="2" charset="-78"/>
              </a:rPr>
              <a:t>اهمیت بازخورد </a:t>
            </a:r>
            <a:r>
              <a:rPr lang="fa-IR" sz="3200" b="1" cap="small" dirty="0" smtClean="0">
                <a:solidFill>
                  <a:srgbClr val="0070C0"/>
                </a:solidFill>
                <a:latin typeface="+mj-lt"/>
                <a:ea typeface="+mj-ea"/>
                <a:cs typeface="B Compset" pitchFamily="2" charset="-78"/>
              </a:rPr>
              <a:t>مشخص</a:t>
            </a:r>
          </a:p>
          <a:p>
            <a:pPr marL="0" indent="0" algn="just" rtl="1">
              <a:buNone/>
            </a:pPr>
            <a:endParaRPr lang="fa-IR" sz="3200" b="1" cap="small" dirty="0">
              <a:solidFill>
                <a:srgbClr val="0070C0"/>
              </a:solidFill>
              <a:latin typeface="+mj-lt"/>
              <a:ea typeface="+mj-ea"/>
              <a:cs typeface="B Compset" pitchFamily="2" charset="-78"/>
            </a:endParaRPr>
          </a:p>
          <a:p>
            <a:pPr algn="just" rtl="1"/>
            <a:r>
              <a:rPr lang="fa-IR" b="1" dirty="0">
                <a:cs typeface="B Compset" pitchFamily="2" charset="-78"/>
              </a:rPr>
              <a:t>بر خلاف بازخورد دقیق که پشتیبان ارزیابی است و بر آنچه که قبلاً اتفاق افتاده متمرکز است، بازخورد مشخص نگاه به آینده دارد</a:t>
            </a:r>
            <a:r>
              <a:rPr lang="fa-IR" b="1" dirty="0" smtClean="0">
                <a:cs typeface="B Compset" pitchFamily="2" charset="-78"/>
              </a:rPr>
              <a:t>.</a:t>
            </a:r>
          </a:p>
          <a:p>
            <a:pPr algn="just" rtl="1"/>
            <a:endParaRPr lang="fa-IR" b="1" dirty="0">
              <a:cs typeface="B Compset" pitchFamily="2" charset="-78"/>
            </a:endParaRPr>
          </a:p>
          <a:p>
            <a:pPr algn="just" rtl="1"/>
            <a:r>
              <a:rPr lang="fa-IR" b="1" dirty="0" smtClean="0">
                <a:cs typeface="B Compset" pitchFamily="2" charset="-78"/>
              </a:rPr>
              <a:t> </a:t>
            </a:r>
            <a:r>
              <a:rPr lang="fa-IR" b="1" dirty="0">
                <a:cs typeface="B Compset" pitchFamily="2" charset="-78"/>
              </a:rPr>
              <a:t>به دلیل آن که هدایت به سمت مراحل بعدی مهمترین عامل در هدایت افراد به سمت هر هدفی است، این عامل مهم ترین عامل در بازخورد موثر نیز محسوب می شود.</a:t>
            </a:r>
          </a:p>
          <a:p>
            <a:pPr algn="just" rtl="1"/>
            <a:endParaRPr lang="fa-IR" b="1" dirty="0" smtClean="0">
              <a:cs typeface="B Compset" pitchFamily="2" charset="-78"/>
            </a:endParaRPr>
          </a:p>
          <a:p>
            <a:pPr algn="just" rtl="1"/>
            <a:endParaRPr lang="en-US" b="1" dirty="0">
              <a:cs typeface="B Compset" pitchFamily="2" charset="-78"/>
            </a:endParaRPr>
          </a:p>
        </p:txBody>
      </p:sp>
      <p:sp>
        <p:nvSpPr>
          <p:cNvPr id="4" name="Footer Placeholder 3"/>
          <p:cNvSpPr>
            <a:spLocks noGrp="1"/>
          </p:cNvSpPr>
          <p:nvPr>
            <p:ph type="ftr" sz="quarter" idx="16"/>
          </p:nvPr>
        </p:nvSpPr>
        <p:spPr>
          <a:xfrm rot="5400000">
            <a:off x="6020726" y="2767780"/>
            <a:ext cx="5139320" cy="365760"/>
          </a:xfrm>
        </p:spPr>
        <p:txBody>
          <a:bodyPr/>
          <a:lstStyle/>
          <a:p>
            <a:r>
              <a:rPr lang="fa-IR" dirty="0" smtClean="0">
                <a:solidFill>
                  <a:srgbClr val="575F6D"/>
                </a:solidFill>
              </a:rPr>
              <a:t>مربی گری از طریق ارایه بازخور موثر- کنفرانس آسیب شناسی مدیریت منابع انسانی- دکتر غلام زاده</a:t>
            </a:r>
            <a:endParaRPr lang="en-US" dirty="0">
              <a:solidFill>
                <a:srgbClr val="575F6D"/>
              </a:solidFill>
            </a:endParaRPr>
          </a:p>
        </p:txBody>
      </p:sp>
      <p:sp>
        <p:nvSpPr>
          <p:cNvPr id="5" name="Slide Number Placeholder 4"/>
          <p:cNvSpPr>
            <a:spLocks noGrp="1"/>
          </p:cNvSpPr>
          <p:nvPr>
            <p:ph type="sldNum" sz="quarter" idx="15"/>
          </p:nvPr>
        </p:nvSpPr>
        <p:spPr/>
        <p:txBody>
          <a:bodyPr/>
          <a:lstStyle/>
          <a:p>
            <a:fld id="{B6F15528-21DE-4FAA-801E-634DDDAF4B2B}" type="slidenum">
              <a:rPr lang="en-US" smtClean="0"/>
              <a:pPr/>
              <a:t>37</a:t>
            </a:fld>
            <a:endParaRPr lang="en-US"/>
          </a:p>
        </p:txBody>
      </p:sp>
    </p:spTree>
    <p:extLst>
      <p:ext uri="{BB962C8B-B14F-4D97-AF65-F5344CB8AC3E}">
        <p14:creationId xmlns:p14="http://schemas.microsoft.com/office/powerpoint/2010/main" val="172612112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7467600" cy="1020762"/>
          </a:xfrm>
        </p:spPr>
        <p:txBody>
          <a:bodyPr>
            <a:normAutofit fontScale="90000"/>
          </a:bodyPr>
          <a:lstStyle/>
          <a:p>
            <a:pPr algn="ctr" rtl="1"/>
            <a:r>
              <a:rPr lang="fa-IR" sz="4000" b="1" dirty="0" smtClean="0">
                <a:solidFill>
                  <a:srgbClr val="FF0000"/>
                </a:solidFill>
                <a:cs typeface="B Compset" pitchFamily="2" charset="-78"/>
              </a:rPr>
              <a:t>بازخورد مشخص</a:t>
            </a:r>
            <a:r>
              <a:rPr lang="en-US" dirty="0" smtClean="0">
                <a:solidFill>
                  <a:srgbClr val="FF0000"/>
                </a:solidFill>
                <a:cs typeface="B Compset" pitchFamily="2" charset="-78"/>
              </a:rPr>
              <a:t/>
            </a:r>
            <a:br>
              <a:rPr lang="en-US" dirty="0" smtClean="0">
                <a:solidFill>
                  <a:srgbClr val="FF0000"/>
                </a:solidFill>
                <a:cs typeface="B Compset" pitchFamily="2" charset="-78"/>
              </a:rPr>
            </a:br>
            <a:r>
              <a:rPr lang="fa-IR" sz="2700" b="1" dirty="0" smtClean="0">
                <a:solidFill>
                  <a:srgbClr val="FF0000"/>
                </a:solidFill>
                <a:cs typeface="B Compset" pitchFamily="2" charset="-78"/>
              </a:rPr>
              <a:t>تمرکز بر مراحل عملی </a:t>
            </a:r>
            <a:endParaRPr lang="en-US" sz="2700" dirty="0">
              <a:solidFill>
                <a:srgbClr val="FF0000"/>
              </a:solidFill>
              <a:cs typeface="B Compset" pitchFamily="2" charset="-78"/>
            </a:endParaRPr>
          </a:p>
        </p:txBody>
      </p:sp>
      <p:sp>
        <p:nvSpPr>
          <p:cNvPr id="3" name="Content Placeholder 2"/>
          <p:cNvSpPr>
            <a:spLocks noGrp="1"/>
          </p:cNvSpPr>
          <p:nvPr>
            <p:ph sz="quarter" idx="1"/>
          </p:nvPr>
        </p:nvSpPr>
        <p:spPr>
          <a:xfrm>
            <a:off x="152400" y="1219200"/>
            <a:ext cx="8153400" cy="5410200"/>
          </a:xfrm>
        </p:spPr>
        <p:txBody>
          <a:bodyPr/>
          <a:lstStyle/>
          <a:p>
            <a:pPr marL="0" indent="0" algn="just" rtl="1">
              <a:buNone/>
            </a:pPr>
            <a:endParaRPr lang="fa-IR" b="1" dirty="0" smtClean="0">
              <a:cs typeface="B Compset" pitchFamily="2" charset="-78"/>
            </a:endParaRPr>
          </a:p>
          <a:p>
            <a:pPr algn="r" rtl="1"/>
            <a:r>
              <a:rPr lang="fa-IR" b="1" dirty="0" smtClean="0">
                <a:solidFill>
                  <a:srgbClr val="FF0000"/>
                </a:solidFill>
                <a:cs typeface="B Compset" pitchFamily="2" charset="-78"/>
              </a:rPr>
              <a:t>نیاز به مراحل عملی</a:t>
            </a:r>
            <a:endParaRPr lang="en-US" b="1" dirty="0" smtClean="0">
              <a:solidFill>
                <a:srgbClr val="FF0000"/>
              </a:solidFill>
              <a:cs typeface="B Compset" pitchFamily="2" charset="-78"/>
            </a:endParaRPr>
          </a:p>
          <a:p>
            <a:pPr algn="just" rtl="1">
              <a:buNone/>
            </a:pPr>
            <a:r>
              <a:rPr lang="fa-IR" b="1" dirty="0" smtClean="0">
                <a:cs typeface="B Compset" pitchFamily="2" charset="-78"/>
              </a:rPr>
              <a:t>انجام ارزیابی به خودی خود به معنی مربی‌گری نیست. اینکه به افراد فقط گفته شود که چه کاری را درست و چه کاری را غلط انجام می دهند برای آنها کافی نیست.</a:t>
            </a:r>
          </a:p>
          <a:p>
            <a:pPr algn="just" rtl="1">
              <a:buNone/>
            </a:pPr>
            <a:endParaRPr lang="fa-IR" b="1" dirty="0" smtClean="0">
              <a:cs typeface="B Compset" pitchFamily="2" charset="-78"/>
            </a:endParaRPr>
          </a:p>
          <a:p>
            <a:pPr algn="r" rtl="1">
              <a:buNone/>
            </a:pPr>
            <a:r>
              <a:rPr lang="fa-IR" b="1" dirty="0" smtClean="0">
                <a:cs typeface="B Compset" pitchFamily="2" charset="-78"/>
              </a:rPr>
              <a:t>مدیران مربی صفت، ارزیابی عملکرد را به هدفگذاری، تعیین مهلت های زمانی واقعی و شاخص های ارزیابی مرتبط می کنند. </a:t>
            </a:r>
            <a:endParaRPr lang="en-US" b="1" dirty="0" smtClean="0">
              <a:cs typeface="B Compset" pitchFamily="2" charset="-78"/>
            </a:endParaRPr>
          </a:p>
          <a:p>
            <a:pPr algn="just" rtl="1"/>
            <a:endParaRPr lang="en-US" b="1" dirty="0" smtClean="0">
              <a:cs typeface="B Compset" pitchFamily="2" charset="-78"/>
            </a:endParaRPr>
          </a:p>
          <a:p>
            <a:pPr algn="just" rtl="1"/>
            <a:endParaRPr lang="en-US" b="1" dirty="0">
              <a:cs typeface="B Compset" pitchFamily="2" charset="-78"/>
            </a:endParaRPr>
          </a:p>
        </p:txBody>
      </p:sp>
      <p:sp>
        <p:nvSpPr>
          <p:cNvPr id="4" name="Footer Placeholder 3"/>
          <p:cNvSpPr>
            <a:spLocks noGrp="1"/>
          </p:cNvSpPr>
          <p:nvPr>
            <p:ph type="ftr" sz="quarter" idx="16"/>
          </p:nvPr>
        </p:nvSpPr>
        <p:spPr>
          <a:xfrm rot="5400000">
            <a:off x="6020726" y="2962460"/>
            <a:ext cx="5139320" cy="365760"/>
          </a:xfrm>
        </p:spPr>
        <p:txBody>
          <a:bodyPr/>
          <a:lstStyle/>
          <a:p>
            <a:r>
              <a:rPr lang="fa-IR" dirty="0" smtClean="0"/>
              <a:t>مربی گری از طریق ارایه بازخور موثر- کنفرانس آسیب شناسی مدیریت منابع انسانی- دکتر غلام زاده</a:t>
            </a:r>
            <a:endParaRPr lang="en-US" dirty="0"/>
          </a:p>
        </p:txBody>
      </p:sp>
      <p:sp>
        <p:nvSpPr>
          <p:cNvPr id="5" name="Slide Number Placeholder 4"/>
          <p:cNvSpPr>
            <a:spLocks noGrp="1"/>
          </p:cNvSpPr>
          <p:nvPr>
            <p:ph type="sldNum" sz="quarter" idx="15"/>
          </p:nvPr>
        </p:nvSpPr>
        <p:spPr/>
        <p:txBody>
          <a:bodyPr/>
          <a:lstStyle/>
          <a:p>
            <a:fld id="{B6F15528-21DE-4FAA-801E-634DDDAF4B2B}" type="slidenum">
              <a:rPr lang="en-US" smtClean="0"/>
              <a:pPr/>
              <a:t>38</a:t>
            </a:fld>
            <a:endParaRPr lang="en-US"/>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7467600" cy="914400"/>
          </a:xfrm>
        </p:spPr>
        <p:txBody>
          <a:bodyPr>
            <a:normAutofit/>
          </a:bodyPr>
          <a:lstStyle/>
          <a:p>
            <a:pPr algn="ctr" rtl="1"/>
            <a:r>
              <a:rPr lang="fa-IR" sz="3600" b="1" dirty="0" smtClean="0">
                <a:solidFill>
                  <a:srgbClr val="FF0000"/>
                </a:solidFill>
                <a:cs typeface="B Compset" pitchFamily="2" charset="-78"/>
              </a:rPr>
              <a:t>بازخورد مشخص</a:t>
            </a:r>
            <a:endParaRPr lang="en-US" sz="3600" b="1" dirty="0" smtClean="0">
              <a:solidFill>
                <a:srgbClr val="FF0000"/>
              </a:solidFill>
              <a:cs typeface="B Compset" pitchFamily="2" charset="-78"/>
            </a:endParaRPr>
          </a:p>
        </p:txBody>
      </p:sp>
      <p:sp>
        <p:nvSpPr>
          <p:cNvPr id="3" name="Content Placeholder 2"/>
          <p:cNvSpPr>
            <a:spLocks noGrp="1"/>
          </p:cNvSpPr>
          <p:nvPr>
            <p:ph sz="quarter" idx="1"/>
          </p:nvPr>
        </p:nvSpPr>
        <p:spPr>
          <a:xfrm>
            <a:off x="304800" y="1219200"/>
            <a:ext cx="8229600" cy="5254752"/>
          </a:xfrm>
        </p:spPr>
        <p:txBody>
          <a:bodyPr/>
          <a:lstStyle/>
          <a:p>
            <a:pPr algn="just" rtl="1">
              <a:buFont typeface="Wingdings" pitchFamily="2" charset="2"/>
              <a:buChar char="v"/>
            </a:pPr>
            <a:r>
              <a:rPr lang="fa-IR" dirty="0" smtClean="0">
                <a:cs typeface="B Compset" pitchFamily="2" charset="-78"/>
              </a:rPr>
              <a:t>یک کارمند پس از دریافت بازخورد باید بتواند تشخیص دهد که </a:t>
            </a:r>
            <a:r>
              <a:rPr lang="fa-IR" b="1" dirty="0" smtClean="0">
                <a:solidFill>
                  <a:srgbClr val="FF0000"/>
                </a:solidFill>
                <a:cs typeface="B Compset" pitchFamily="2" charset="-78"/>
              </a:rPr>
              <a:t>دقیقاً چه کاری را باید در مرحله بعد انجام دهد. </a:t>
            </a:r>
            <a:r>
              <a:rPr lang="fa-IR" dirty="0" smtClean="0">
                <a:cs typeface="B Compset" pitchFamily="2" charset="-78"/>
              </a:rPr>
              <a:t>از دید عملی این به معنای سه مورد اساسی زیر است:</a:t>
            </a:r>
          </a:p>
          <a:p>
            <a:pPr algn="just" rtl="1">
              <a:buNone/>
            </a:pPr>
            <a:endParaRPr lang="en-US" dirty="0" smtClean="0">
              <a:cs typeface="B Compset" pitchFamily="2" charset="-78"/>
            </a:endParaRPr>
          </a:p>
          <a:p>
            <a:pPr lvl="0" algn="just" rtl="1"/>
            <a:r>
              <a:rPr lang="fa-IR" b="1" dirty="0" smtClean="0">
                <a:cs typeface="B Compset" pitchFamily="2" charset="-78"/>
              </a:rPr>
              <a:t>مدیر باید خودش در مورد هدف بازخورد، توجیه و روشن باشد. مدیر انتظاردارد چه مراحلی عملی به عنوان نتیجه بازخورد اتفاق بیافتد؟</a:t>
            </a:r>
          </a:p>
          <a:p>
            <a:pPr lvl="0" algn="just" rtl="1"/>
            <a:endParaRPr lang="en-US" b="1" dirty="0" smtClean="0">
              <a:cs typeface="B Compset" pitchFamily="2" charset="-78"/>
            </a:endParaRPr>
          </a:p>
          <a:p>
            <a:pPr lvl="0" algn="just" rtl="1"/>
            <a:r>
              <a:rPr lang="fa-IR" b="1" dirty="0" smtClean="0">
                <a:cs typeface="B Compset" pitchFamily="2" charset="-78"/>
              </a:rPr>
              <a:t>بازخورد مدیر باید حاوی حرکت پیشنهادی بعدی باشد. مدیر باید به کارمند نشان دهد که چه اقدامی باید انجام شود.</a:t>
            </a:r>
          </a:p>
          <a:p>
            <a:pPr lvl="0" algn="just" rtl="1">
              <a:buNone/>
            </a:pPr>
            <a:endParaRPr lang="en-US" b="1" dirty="0" smtClean="0">
              <a:cs typeface="B Compset" pitchFamily="2" charset="-78"/>
            </a:endParaRPr>
          </a:p>
          <a:p>
            <a:pPr algn="just" rtl="1"/>
            <a:r>
              <a:rPr lang="fa-IR" b="1" dirty="0" smtClean="0">
                <a:cs typeface="B Compset" pitchFamily="2" charset="-78"/>
              </a:rPr>
              <a:t>بازخورد مدیر باید حاوی جزئیات کافی جهت شروع حرکت بعدی باشد. این کار تضمین می کند که کارمند قادر به پیروی از مراحل پیشنهادی بعدی است.</a:t>
            </a:r>
            <a:endParaRPr lang="en-US" b="1" dirty="0">
              <a:cs typeface="B Compset" pitchFamily="2" charset="-78"/>
            </a:endParaRPr>
          </a:p>
        </p:txBody>
      </p:sp>
      <p:sp>
        <p:nvSpPr>
          <p:cNvPr id="4" name="Footer Placeholder 3"/>
          <p:cNvSpPr>
            <a:spLocks noGrp="1"/>
          </p:cNvSpPr>
          <p:nvPr>
            <p:ph type="ftr" sz="quarter" idx="16"/>
          </p:nvPr>
        </p:nvSpPr>
        <p:spPr>
          <a:xfrm rot="5400000">
            <a:off x="6048560" y="2729680"/>
            <a:ext cx="5215520" cy="365760"/>
          </a:xfrm>
        </p:spPr>
        <p:txBody>
          <a:bodyPr/>
          <a:lstStyle/>
          <a:p>
            <a:r>
              <a:rPr lang="fa-IR" dirty="0" smtClean="0"/>
              <a:t>مربی گری از طریق ارایه بازخور موثر- کنفرانس آسیب شناسی مدیریت منابع انسانی- دکتر غلام زاده</a:t>
            </a:r>
            <a:endParaRPr lang="en-US" dirty="0"/>
          </a:p>
        </p:txBody>
      </p:sp>
      <p:sp>
        <p:nvSpPr>
          <p:cNvPr id="5" name="Slide Number Placeholder 4"/>
          <p:cNvSpPr>
            <a:spLocks noGrp="1"/>
          </p:cNvSpPr>
          <p:nvPr>
            <p:ph type="sldNum" sz="quarter" idx="15"/>
          </p:nvPr>
        </p:nvSpPr>
        <p:spPr/>
        <p:txBody>
          <a:bodyPr/>
          <a:lstStyle/>
          <a:p>
            <a:fld id="{B6F15528-21DE-4FAA-801E-634DDDAF4B2B}" type="slidenum">
              <a:rPr lang="en-US" smtClean="0"/>
              <a:pPr/>
              <a:t>39</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a:xfrm>
            <a:off x="533400" y="533400"/>
            <a:ext cx="7696200" cy="563563"/>
          </a:xfrm>
        </p:spPr>
        <p:txBody>
          <a:bodyPr/>
          <a:lstStyle/>
          <a:p>
            <a:pPr eaLnBrk="1" fontAlgn="auto" hangingPunct="1">
              <a:spcAft>
                <a:spcPts val="0"/>
              </a:spcAft>
              <a:defRPr/>
            </a:pPr>
            <a:r>
              <a:rPr lang="en-US" dirty="0"/>
              <a:t>Giving Feedback</a:t>
            </a:r>
          </a:p>
        </p:txBody>
      </p:sp>
      <p:sp>
        <p:nvSpPr>
          <p:cNvPr id="38915" name="Rectangle 3"/>
          <p:cNvSpPr>
            <a:spLocks noGrp="1" noChangeArrowheads="1"/>
          </p:cNvSpPr>
          <p:nvPr>
            <p:ph idx="1"/>
          </p:nvPr>
        </p:nvSpPr>
        <p:spPr>
          <a:xfrm>
            <a:off x="533400" y="1447800"/>
            <a:ext cx="7772400" cy="4953000"/>
          </a:xfrm>
        </p:spPr>
        <p:txBody>
          <a:bodyPr/>
          <a:lstStyle/>
          <a:p>
            <a:pPr algn="l" rtl="0" eaLnBrk="1" hangingPunct="1"/>
            <a:r>
              <a:rPr lang="en-US" dirty="0" smtClean="0"/>
              <a:t>What is feedback?</a:t>
            </a:r>
          </a:p>
          <a:p>
            <a:pPr lvl="1" algn="l" rtl="0" eaLnBrk="1" hangingPunct="1"/>
            <a:r>
              <a:rPr lang="en-US" sz="2200" dirty="0" smtClean="0"/>
              <a:t>“Information a system uses to make adjustments…”</a:t>
            </a:r>
          </a:p>
          <a:p>
            <a:pPr lvl="1" algn="l" rtl="0" eaLnBrk="1" hangingPunct="1">
              <a:buFont typeface="Verdana" pitchFamily="34" charset="0"/>
              <a:buNone/>
            </a:pPr>
            <a:endParaRPr lang="en-US" sz="2200" dirty="0" smtClean="0"/>
          </a:p>
          <a:p>
            <a:pPr lvl="1" algn="l" rtl="0" eaLnBrk="1" hangingPunct="1"/>
            <a:r>
              <a:rPr lang="en-US" dirty="0" smtClean="0"/>
              <a:t>Intended to improve; sharpen clinical skills</a:t>
            </a:r>
          </a:p>
          <a:p>
            <a:pPr lvl="1" algn="l" rtl="0" eaLnBrk="1" hangingPunct="1"/>
            <a:r>
              <a:rPr lang="en-US" dirty="0" smtClean="0"/>
              <a:t>Feedback presents information</a:t>
            </a:r>
          </a:p>
          <a:p>
            <a:pPr lvl="1" algn="l" rtl="0" eaLnBrk="1" hangingPunct="1"/>
            <a:r>
              <a:rPr lang="en-US" dirty="0" smtClean="0"/>
              <a:t>Evaluation summarizes performance; </a:t>
            </a:r>
          </a:p>
          <a:p>
            <a:pPr lvl="1" algn="l" rtl="0" eaLnBrk="1" hangingPunct="1"/>
            <a:endParaRPr lang="en-US" sz="1800" dirty="0" smtClean="0"/>
          </a:p>
          <a:p>
            <a:pPr algn="just" rtl="0" eaLnBrk="1" hangingPunct="1">
              <a:buFont typeface="Wingdings" pitchFamily="2" charset="2"/>
              <a:buChar char="M"/>
            </a:pPr>
            <a:r>
              <a:rPr lang="en-US" sz="2600" dirty="0" smtClean="0"/>
              <a:t>  </a:t>
            </a:r>
            <a:r>
              <a:rPr lang="en-US" sz="2400" b="0" dirty="0" smtClean="0">
                <a:latin typeface="Times New Roman" panose="02020603050405020304" pitchFamily="18" charset="0"/>
                <a:cs typeface="Times New Roman" panose="02020603050405020304" pitchFamily="18" charset="0"/>
              </a:rPr>
              <a:t>Without feedback, incorrect or ineffective behaviors unwittingly continue</a:t>
            </a:r>
          </a:p>
        </p:txBody>
      </p:sp>
      <p:sp>
        <p:nvSpPr>
          <p:cNvPr id="5" name="Footer Placeholder 1"/>
          <p:cNvSpPr>
            <a:spLocks noGrp="1"/>
          </p:cNvSpPr>
          <p:nvPr>
            <p:ph type="ftr" sz="quarter" idx="11"/>
          </p:nvPr>
        </p:nvSpPr>
        <p:spPr>
          <a:xfrm>
            <a:off x="0" y="6556374"/>
            <a:ext cx="5181600" cy="225425"/>
          </a:xfrm>
        </p:spPr>
        <p:txBody>
          <a:bodyPr/>
          <a:lstStyle/>
          <a:p>
            <a:pPr>
              <a:defRPr/>
            </a:pPr>
            <a:r>
              <a:rPr lang="fa-IR" sz="1100" b="1" dirty="0" smtClean="0">
                <a:solidFill>
                  <a:srgbClr val="FFFFFF"/>
                </a:solidFill>
                <a:cs typeface="B Zar" pitchFamily="2" charset="-78"/>
              </a:rPr>
              <a:t>مربی گری از طریق ارایه بازخور موثر- کنفرانس آسیب شناسی مدیریت منابع انسانی- دکتر غلام زاده</a:t>
            </a:r>
            <a:endParaRPr lang="en-US" sz="1100" b="1" dirty="0">
              <a:solidFill>
                <a:srgbClr val="FFFFFF"/>
              </a:solidFill>
              <a:cs typeface="B Zar" pitchFamily="2" charset="-78"/>
            </a:endParaRPr>
          </a:p>
        </p:txBody>
      </p:sp>
      <p:sp>
        <p:nvSpPr>
          <p:cNvPr id="2" name="Slide Number Placeholder 1"/>
          <p:cNvSpPr>
            <a:spLocks noGrp="1"/>
          </p:cNvSpPr>
          <p:nvPr>
            <p:ph type="sldNum" sz="quarter" idx="12"/>
          </p:nvPr>
        </p:nvSpPr>
        <p:spPr/>
        <p:txBody>
          <a:bodyPr/>
          <a:lstStyle/>
          <a:p>
            <a:pPr>
              <a:defRPr/>
            </a:pPr>
            <a:fld id="{B2562BC4-29AE-4AC6-9817-38B68A402AA3}" type="slidenum">
              <a:rPr lang="en-US" smtClean="0">
                <a:solidFill>
                  <a:srgbClr val="FFFFFF"/>
                </a:solidFill>
              </a:rPr>
              <a:pPr>
                <a:defRPr/>
              </a:pPr>
              <a:t>4</a:t>
            </a:fld>
            <a:endParaRPr lang="en-US">
              <a:solidFill>
                <a:srgbClr val="FFFFFF"/>
              </a:solidFill>
            </a:endParaRPr>
          </a:p>
        </p:txBody>
      </p:sp>
    </p:spTree>
    <p:extLst>
      <p:ext uri="{BB962C8B-B14F-4D97-AF65-F5344CB8AC3E}">
        <p14:creationId xmlns:p14="http://schemas.microsoft.com/office/powerpoint/2010/main" val="60615368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924800" cy="868362"/>
          </a:xfrm>
        </p:spPr>
        <p:txBody>
          <a:bodyPr>
            <a:normAutofit/>
          </a:bodyPr>
          <a:lstStyle/>
          <a:p>
            <a:pPr algn="ctr" rtl="1"/>
            <a:r>
              <a:rPr lang="fa-IR" b="1" dirty="0" smtClean="0">
                <a:solidFill>
                  <a:srgbClr val="FF0000"/>
                </a:solidFill>
                <a:cs typeface="B Compset" pitchFamily="2" charset="-78"/>
              </a:rPr>
              <a:t>پیروی از سه قانون ساده زیر امکان موفقیت را افزایش می دهد:</a:t>
            </a:r>
            <a:endParaRPr lang="en-US" b="1" dirty="0">
              <a:solidFill>
                <a:srgbClr val="FF0000"/>
              </a:solidFill>
              <a:cs typeface="B Compset" pitchFamily="2" charset="-78"/>
            </a:endParaRPr>
          </a:p>
        </p:txBody>
      </p:sp>
      <p:sp>
        <p:nvSpPr>
          <p:cNvPr id="3" name="Content Placeholder 2"/>
          <p:cNvSpPr>
            <a:spLocks noGrp="1"/>
          </p:cNvSpPr>
          <p:nvPr>
            <p:ph sz="quarter" idx="1"/>
          </p:nvPr>
        </p:nvSpPr>
        <p:spPr>
          <a:xfrm>
            <a:off x="457200" y="1752600"/>
            <a:ext cx="7467600" cy="4721352"/>
          </a:xfrm>
        </p:spPr>
        <p:txBody>
          <a:bodyPr/>
          <a:lstStyle/>
          <a:p>
            <a:pPr lvl="0" algn="just" rtl="1"/>
            <a:r>
              <a:rPr lang="fa-IR" b="1" dirty="0" smtClean="0">
                <a:cs typeface="B Compset" pitchFamily="2" charset="-78"/>
              </a:rPr>
              <a:t>اول : اطمینان حاصل کنید که دریافت کننده بازخورد مسئولیت کامل عملی که به او محول می شود را می پذیرد. </a:t>
            </a:r>
          </a:p>
          <a:p>
            <a:pPr lvl="0" algn="just" rtl="1">
              <a:buNone/>
            </a:pPr>
            <a:endParaRPr lang="en-US" b="1" dirty="0" smtClean="0">
              <a:cs typeface="B Compset" pitchFamily="2" charset="-78"/>
            </a:endParaRPr>
          </a:p>
          <a:p>
            <a:pPr lvl="0" algn="just" rtl="1"/>
            <a:r>
              <a:rPr lang="fa-IR" b="1" dirty="0" smtClean="0">
                <a:cs typeface="B Compset" pitchFamily="2" charset="-78"/>
              </a:rPr>
              <a:t>دوم : اطمینان حاصل کنید که دریافت کننده بازخورد صریحاً به چارچوب زمانی و مهلت زمانی تعیین شده برای مراحل عملی پایبند است.</a:t>
            </a:r>
          </a:p>
          <a:p>
            <a:pPr lvl="0" algn="just" rtl="1"/>
            <a:endParaRPr lang="en-US" b="1" dirty="0" smtClean="0">
              <a:cs typeface="B Compset" pitchFamily="2" charset="-78"/>
            </a:endParaRPr>
          </a:p>
          <a:p>
            <a:pPr lvl="0" algn="just" rtl="1"/>
            <a:r>
              <a:rPr lang="fa-IR" b="1" dirty="0" smtClean="0">
                <a:cs typeface="B Compset" pitchFamily="2" charset="-78"/>
              </a:rPr>
              <a:t>سوم : اطمینان حاصل کنید که دریافت کننده بازخورد شاخص هایی که باید لحاظ شوند را از ابتدا درک کرده است.</a:t>
            </a:r>
            <a:endParaRPr lang="en-US" b="1" dirty="0" smtClean="0">
              <a:cs typeface="B Compset" pitchFamily="2" charset="-78"/>
            </a:endParaRPr>
          </a:p>
          <a:p>
            <a:pPr algn="just" rtl="1"/>
            <a:endParaRPr lang="en-US" b="1" dirty="0">
              <a:cs typeface="B Compset" pitchFamily="2" charset="-78"/>
            </a:endParaRPr>
          </a:p>
        </p:txBody>
      </p:sp>
      <p:sp>
        <p:nvSpPr>
          <p:cNvPr id="4" name="Footer Placeholder 3"/>
          <p:cNvSpPr>
            <a:spLocks noGrp="1"/>
          </p:cNvSpPr>
          <p:nvPr>
            <p:ph type="ftr" sz="quarter" idx="16"/>
          </p:nvPr>
        </p:nvSpPr>
        <p:spPr>
          <a:xfrm rot="5400000">
            <a:off x="5967545" y="2714599"/>
            <a:ext cx="5245682" cy="365760"/>
          </a:xfrm>
        </p:spPr>
        <p:txBody>
          <a:bodyPr/>
          <a:lstStyle/>
          <a:p>
            <a:r>
              <a:rPr lang="fa-IR" dirty="0" smtClean="0"/>
              <a:t>مربی گری از طریق ارایه بازخور موثر- کنفرانس آسیب شناسی مدیریت منابع انسانی- دکتر غلام زاده</a:t>
            </a:r>
            <a:endParaRPr lang="en-US" dirty="0"/>
          </a:p>
        </p:txBody>
      </p:sp>
      <p:sp>
        <p:nvSpPr>
          <p:cNvPr id="5" name="Slide Number Placeholder 4"/>
          <p:cNvSpPr>
            <a:spLocks noGrp="1"/>
          </p:cNvSpPr>
          <p:nvPr>
            <p:ph type="sldNum" sz="quarter" idx="15"/>
          </p:nvPr>
        </p:nvSpPr>
        <p:spPr/>
        <p:txBody>
          <a:bodyPr/>
          <a:lstStyle/>
          <a:p>
            <a:fld id="{B6F15528-21DE-4FAA-801E-634DDDAF4B2B}" type="slidenum">
              <a:rPr lang="en-US" smtClean="0"/>
              <a:pPr/>
              <a:t>40</a:t>
            </a:fld>
            <a:endParaRPr lang="en-US"/>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92162"/>
          </a:xfrm>
        </p:spPr>
        <p:txBody>
          <a:bodyPr>
            <a:normAutofit/>
          </a:bodyPr>
          <a:lstStyle/>
          <a:p>
            <a:pPr algn="r" rtl="1"/>
            <a:r>
              <a:rPr lang="fa-IR" b="1" dirty="0" smtClean="0">
                <a:solidFill>
                  <a:srgbClr val="FF0000"/>
                </a:solidFill>
                <a:cs typeface="B Compset" pitchFamily="2" charset="-78"/>
              </a:rPr>
              <a:t>بازخوردی که به اندازه کافی مشخص نیست:</a:t>
            </a:r>
            <a:endParaRPr lang="en-US" b="1" dirty="0">
              <a:solidFill>
                <a:srgbClr val="FF0000"/>
              </a:solidFill>
              <a:cs typeface="B Compset" pitchFamily="2" charset="-78"/>
            </a:endParaRPr>
          </a:p>
        </p:txBody>
      </p:sp>
      <p:sp>
        <p:nvSpPr>
          <p:cNvPr id="3" name="Content Placeholder 2"/>
          <p:cNvSpPr>
            <a:spLocks noGrp="1"/>
          </p:cNvSpPr>
          <p:nvPr>
            <p:ph sz="quarter" idx="1"/>
          </p:nvPr>
        </p:nvSpPr>
        <p:spPr>
          <a:xfrm>
            <a:off x="304800" y="1219200"/>
            <a:ext cx="7924800" cy="4873752"/>
          </a:xfrm>
        </p:spPr>
        <p:txBody>
          <a:bodyPr>
            <a:normAutofit fontScale="92500" lnSpcReduction="10000"/>
          </a:bodyPr>
          <a:lstStyle/>
          <a:p>
            <a:pPr algn="r" rtl="1"/>
            <a:r>
              <a:rPr lang="fa-IR" b="1" dirty="0" smtClean="0">
                <a:cs typeface="B Compset" pitchFamily="2" charset="-78"/>
              </a:rPr>
              <a:t>پنج دلیل مهم</a:t>
            </a:r>
          </a:p>
          <a:p>
            <a:pPr algn="r" rtl="1">
              <a:buNone/>
            </a:pPr>
            <a:r>
              <a:rPr lang="en-US" b="1" dirty="0" smtClean="0">
                <a:cs typeface="B Compset" pitchFamily="2" charset="-78"/>
              </a:rPr>
              <a:t/>
            </a:r>
            <a:br>
              <a:rPr lang="en-US" b="1" dirty="0" smtClean="0">
                <a:cs typeface="B Compset" pitchFamily="2" charset="-78"/>
              </a:rPr>
            </a:br>
            <a:r>
              <a:rPr lang="fa-IR" b="1" dirty="0" smtClean="0">
                <a:cs typeface="B Compset" pitchFamily="2" charset="-78"/>
              </a:rPr>
              <a:t>1. مدیر به دلایل دادن بازخورد فکر نمی کند.</a:t>
            </a:r>
          </a:p>
          <a:p>
            <a:pPr algn="r" rtl="1">
              <a:buNone/>
            </a:pPr>
            <a:r>
              <a:rPr lang="en-US" b="1" dirty="0" smtClean="0">
                <a:cs typeface="B Compset" pitchFamily="2" charset="-78"/>
              </a:rPr>
              <a:t/>
            </a:r>
            <a:br>
              <a:rPr lang="en-US" b="1" dirty="0" smtClean="0">
                <a:cs typeface="B Compset" pitchFamily="2" charset="-78"/>
              </a:rPr>
            </a:br>
            <a:r>
              <a:rPr lang="fa-IR" b="1" dirty="0" smtClean="0">
                <a:cs typeface="B Compset" pitchFamily="2" charset="-78"/>
              </a:rPr>
              <a:t>2. در یک بازخورد، موارد زیادی به یکباره مورد بحث قرار می گیرد.</a:t>
            </a:r>
          </a:p>
          <a:p>
            <a:pPr algn="r" rtl="1">
              <a:buNone/>
            </a:pPr>
            <a:r>
              <a:rPr lang="en-US" b="1" dirty="0" smtClean="0">
                <a:cs typeface="B Compset" pitchFamily="2" charset="-78"/>
              </a:rPr>
              <a:t/>
            </a:r>
            <a:br>
              <a:rPr lang="en-US" b="1" dirty="0" smtClean="0">
                <a:cs typeface="B Compset" pitchFamily="2" charset="-78"/>
              </a:rPr>
            </a:br>
            <a:r>
              <a:rPr lang="fa-IR" b="1" dirty="0" smtClean="0">
                <a:cs typeface="B Compset" pitchFamily="2" charset="-78"/>
              </a:rPr>
              <a:t>3. تأکید بیش از حد بر جزئیات بی اهمیت و اولویت های بی مورد صورت می گیرد.</a:t>
            </a:r>
          </a:p>
          <a:p>
            <a:pPr algn="r" rtl="1">
              <a:buNone/>
            </a:pPr>
            <a:r>
              <a:rPr lang="en-US" b="1" dirty="0" smtClean="0">
                <a:cs typeface="B Compset" pitchFamily="2" charset="-78"/>
              </a:rPr>
              <a:t/>
            </a:r>
            <a:br>
              <a:rPr lang="en-US" b="1" dirty="0" smtClean="0">
                <a:cs typeface="B Compset" pitchFamily="2" charset="-78"/>
              </a:rPr>
            </a:br>
            <a:r>
              <a:rPr lang="fa-IR" b="1" dirty="0" smtClean="0">
                <a:cs typeface="B Compset" pitchFamily="2" charset="-78"/>
              </a:rPr>
              <a:t>4. مدیر به جای تمرکز بر اقدامات لازم در مراحل آتی، به اتفاقات رویداده در مرحله کنونی تمرکز می کند. </a:t>
            </a:r>
          </a:p>
          <a:p>
            <a:pPr algn="r" rtl="1">
              <a:buNone/>
            </a:pPr>
            <a:r>
              <a:rPr lang="en-US" b="1" dirty="0" smtClean="0">
                <a:cs typeface="B Compset" pitchFamily="2" charset="-78"/>
              </a:rPr>
              <a:t/>
            </a:r>
            <a:br>
              <a:rPr lang="en-US" b="1" dirty="0" smtClean="0">
                <a:cs typeface="B Compset" pitchFamily="2" charset="-78"/>
              </a:rPr>
            </a:br>
            <a:r>
              <a:rPr lang="fa-IR" b="1" dirty="0" smtClean="0">
                <a:cs typeface="B Compset" pitchFamily="2" charset="-78"/>
              </a:rPr>
              <a:t>5. مدیر از ادراک کامل کارمند خود در مورد بازخورد اریه شده، اطمینان حاصل نمی کند.</a:t>
            </a:r>
            <a:r>
              <a:rPr lang="en-US" b="1" dirty="0" smtClean="0">
                <a:cs typeface="B Compset" pitchFamily="2" charset="-78"/>
              </a:rPr>
              <a:t/>
            </a:r>
            <a:br>
              <a:rPr lang="en-US" b="1" dirty="0" smtClean="0">
                <a:cs typeface="B Compset" pitchFamily="2" charset="-78"/>
              </a:rPr>
            </a:br>
            <a:endParaRPr lang="en-US" dirty="0"/>
          </a:p>
        </p:txBody>
      </p:sp>
      <p:sp>
        <p:nvSpPr>
          <p:cNvPr id="4" name="Footer Placeholder 3"/>
          <p:cNvSpPr>
            <a:spLocks noGrp="1"/>
          </p:cNvSpPr>
          <p:nvPr>
            <p:ph type="ftr" sz="quarter" idx="16"/>
          </p:nvPr>
        </p:nvSpPr>
        <p:spPr>
          <a:xfrm rot="5400000">
            <a:off x="5967545" y="2714599"/>
            <a:ext cx="5245682" cy="365760"/>
          </a:xfrm>
        </p:spPr>
        <p:txBody>
          <a:bodyPr/>
          <a:lstStyle/>
          <a:p>
            <a:r>
              <a:rPr lang="fa-IR" dirty="0" smtClean="0"/>
              <a:t>مربی گری از طریق ارایه بازخور موثر- کنفرانس آسیب شناسی مدیریت منابع انسانی- دکتر غلام زاده</a:t>
            </a:r>
            <a:endParaRPr lang="en-US" dirty="0"/>
          </a:p>
        </p:txBody>
      </p:sp>
      <p:sp>
        <p:nvSpPr>
          <p:cNvPr id="5" name="Slide Number Placeholder 4"/>
          <p:cNvSpPr>
            <a:spLocks noGrp="1"/>
          </p:cNvSpPr>
          <p:nvPr>
            <p:ph type="sldNum" sz="quarter" idx="15"/>
          </p:nvPr>
        </p:nvSpPr>
        <p:spPr/>
        <p:txBody>
          <a:bodyPr/>
          <a:lstStyle/>
          <a:p>
            <a:fld id="{B6F15528-21DE-4FAA-801E-634DDDAF4B2B}" type="slidenum">
              <a:rPr lang="en-US" smtClean="0"/>
              <a:pPr/>
              <a:t>41</a:t>
            </a:fld>
            <a:endParaRPr 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7467600" cy="762000"/>
          </a:xfrm>
        </p:spPr>
        <p:txBody>
          <a:bodyPr>
            <a:normAutofit/>
          </a:bodyPr>
          <a:lstStyle/>
          <a:p>
            <a:pPr algn="ctr" rtl="1"/>
            <a:r>
              <a:rPr lang="fa-IR" b="1" dirty="0" smtClean="0">
                <a:solidFill>
                  <a:srgbClr val="FF0000"/>
                </a:solidFill>
                <a:cs typeface="B Compset" pitchFamily="2" charset="-78"/>
              </a:rPr>
              <a:t>اصول راهنما </a:t>
            </a:r>
            <a:endParaRPr lang="en-US" b="1" dirty="0">
              <a:solidFill>
                <a:srgbClr val="FF0000"/>
              </a:solidFill>
              <a:cs typeface="B Compset" pitchFamily="2" charset="-78"/>
            </a:endParaRPr>
          </a:p>
        </p:txBody>
      </p:sp>
      <p:sp>
        <p:nvSpPr>
          <p:cNvPr id="3" name="Content Placeholder 2"/>
          <p:cNvSpPr>
            <a:spLocks noGrp="1"/>
          </p:cNvSpPr>
          <p:nvPr>
            <p:ph sz="quarter" idx="1"/>
          </p:nvPr>
        </p:nvSpPr>
        <p:spPr>
          <a:xfrm>
            <a:off x="152400" y="914400"/>
            <a:ext cx="8229600" cy="5638800"/>
          </a:xfrm>
        </p:spPr>
        <p:txBody>
          <a:bodyPr>
            <a:normAutofit/>
          </a:bodyPr>
          <a:lstStyle/>
          <a:p>
            <a:pPr marL="514350" indent="-514350" algn="just" rtl="1">
              <a:buFont typeface="+mj-lt"/>
              <a:buAutoNum type="arabicParenR"/>
            </a:pPr>
            <a:r>
              <a:rPr lang="fa-IR" sz="2600" b="1" dirty="0">
                <a:solidFill>
                  <a:srgbClr val="FF0000"/>
                </a:solidFill>
                <a:cs typeface="B Compset" pitchFamily="2" charset="-78"/>
              </a:rPr>
              <a:t>ب</a:t>
            </a:r>
            <a:r>
              <a:rPr lang="fa-IR" sz="2600" b="1" dirty="0" smtClean="0">
                <a:solidFill>
                  <a:srgbClr val="FF0000"/>
                </a:solidFill>
                <a:cs typeface="B Compset" pitchFamily="2" charset="-78"/>
              </a:rPr>
              <a:t>ه بازخور </a:t>
            </a:r>
            <a:r>
              <a:rPr lang="fa-IR" sz="2600" b="1" dirty="0">
                <a:solidFill>
                  <a:srgbClr val="FF0000"/>
                </a:solidFill>
                <a:cs typeface="B Compset" pitchFamily="2" charset="-78"/>
              </a:rPr>
              <a:t>به عنوان فرصتی برای عمل بنگرید.</a:t>
            </a:r>
          </a:p>
          <a:p>
            <a:pPr marL="0" indent="0" algn="just" rtl="1">
              <a:buNone/>
            </a:pPr>
            <a:r>
              <a:rPr lang="fa-IR" sz="2600" b="1" dirty="0" smtClean="0">
                <a:cs typeface="B Compset" pitchFamily="2" charset="-78"/>
              </a:rPr>
              <a:t>به </a:t>
            </a:r>
            <a:r>
              <a:rPr lang="fa-IR" sz="2600" b="1" dirty="0">
                <a:cs typeface="B Compset" pitchFamily="2" charset="-78"/>
              </a:rPr>
              <a:t>یادداشته باشید که </a:t>
            </a:r>
            <a:r>
              <a:rPr lang="fa-IR" sz="2600" b="1" dirty="0" smtClean="0">
                <a:cs typeface="B Compset" pitchFamily="2" charset="-78"/>
              </a:rPr>
              <a:t>هر بازخورد،  </a:t>
            </a:r>
            <a:r>
              <a:rPr lang="fa-IR" sz="2600" b="1" dirty="0">
                <a:cs typeface="B Compset" pitchFamily="2" charset="-78"/>
              </a:rPr>
              <a:t>فرصتی برای </a:t>
            </a:r>
            <a:r>
              <a:rPr lang="fa-IR" sz="2600" b="1" dirty="0" smtClean="0">
                <a:cs typeface="B Compset" pitchFamily="2" charset="-78"/>
              </a:rPr>
              <a:t> تفویض اختیار </a:t>
            </a:r>
            <a:r>
              <a:rPr lang="fa-IR" sz="2600" b="1" dirty="0">
                <a:cs typeface="B Compset" pitchFamily="2" charset="-78"/>
              </a:rPr>
              <a:t>است، این همان دلیلی است که به بازخورد خاصیت مربی </a:t>
            </a:r>
            <a:r>
              <a:rPr lang="fa-IR" sz="2600" b="1" dirty="0" smtClean="0">
                <a:cs typeface="B Compset" pitchFamily="2" charset="-78"/>
              </a:rPr>
              <a:t>گری </a:t>
            </a:r>
            <a:r>
              <a:rPr lang="fa-IR" sz="2600" b="1" dirty="0">
                <a:cs typeface="B Compset" pitchFamily="2" charset="-78"/>
              </a:rPr>
              <a:t>می دهد</a:t>
            </a:r>
            <a:r>
              <a:rPr lang="fa-IR" sz="2600" b="1" dirty="0" smtClean="0">
                <a:cs typeface="B Compset" pitchFamily="2" charset="-78"/>
              </a:rPr>
              <a:t>.</a:t>
            </a:r>
          </a:p>
          <a:p>
            <a:pPr marL="0" indent="0" algn="just" rtl="1">
              <a:buNone/>
            </a:pPr>
            <a:endParaRPr lang="fa-IR" sz="2600" b="1" dirty="0">
              <a:cs typeface="B Compset" pitchFamily="2" charset="-78"/>
            </a:endParaRPr>
          </a:p>
          <a:p>
            <a:pPr marL="0" indent="0" algn="just" rtl="1">
              <a:buNone/>
            </a:pPr>
            <a:r>
              <a:rPr lang="fa-IR" sz="2600" b="1" dirty="0" smtClean="0">
                <a:solidFill>
                  <a:srgbClr val="FF0000"/>
                </a:solidFill>
                <a:cs typeface="B Compset" pitchFamily="2" charset="-78"/>
              </a:rPr>
              <a:t>2) </a:t>
            </a:r>
            <a:r>
              <a:rPr lang="fa-IR" sz="2600" b="1" dirty="0">
                <a:solidFill>
                  <a:srgbClr val="FF0000"/>
                </a:solidFill>
                <a:cs typeface="B Compset" pitchFamily="2" charset="-78"/>
              </a:rPr>
              <a:t>هدف دقیق خود را برای دادن بازخورد، روشن و مشخص کنید.</a:t>
            </a:r>
          </a:p>
          <a:p>
            <a:pPr marL="0" indent="0" algn="just" rtl="1">
              <a:buNone/>
            </a:pPr>
            <a:r>
              <a:rPr lang="fa-IR" sz="2600" b="1" dirty="0">
                <a:cs typeface="B Compset" pitchFamily="2" charset="-78"/>
              </a:rPr>
              <a:t>قبل از دادن بازخورد اطمینان حاصل کنید که دقیقاً می دانید با دادن این بازخورد خاص در این زمان خاص به این شخص خاص چه اهداف ملموسی را </a:t>
            </a:r>
            <a:r>
              <a:rPr lang="fa-IR" sz="2600" b="1" dirty="0" smtClean="0">
                <a:cs typeface="B Compset" pitchFamily="2" charset="-78"/>
              </a:rPr>
              <a:t> </a:t>
            </a:r>
            <a:r>
              <a:rPr lang="fa-IR" sz="2600" b="1" dirty="0">
                <a:cs typeface="B Compset" pitchFamily="2" charset="-78"/>
              </a:rPr>
              <a:t>حاصل کنید.</a:t>
            </a:r>
          </a:p>
          <a:p>
            <a:pPr marL="0" indent="0" algn="just" rtl="1">
              <a:buNone/>
            </a:pPr>
            <a:r>
              <a:rPr lang="fa-IR" sz="2600" b="1" dirty="0" smtClean="0">
                <a:solidFill>
                  <a:srgbClr val="FF0000"/>
                </a:solidFill>
                <a:cs typeface="B Compset" pitchFamily="2" charset="-78"/>
              </a:rPr>
              <a:t>3) سپس </a:t>
            </a:r>
            <a:r>
              <a:rPr lang="fa-IR" sz="2600" b="1" dirty="0">
                <a:solidFill>
                  <a:srgbClr val="FF0000"/>
                </a:solidFill>
                <a:cs typeface="B Compset" pitchFamily="2" charset="-78"/>
              </a:rPr>
              <a:t>مراحل عملی واقعی را تعیین کنید.</a:t>
            </a:r>
          </a:p>
          <a:p>
            <a:pPr marL="0" indent="0" algn="just" rtl="1">
              <a:buNone/>
            </a:pPr>
            <a:r>
              <a:rPr lang="fa-IR" sz="2600" b="1" dirty="0">
                <a:cs typeface="B Compset" pitchFamily="2" charset="-78"/>
              </a:rPr>
              <a:t>در این مرحله باید با تعیین مراحل خاص بعدی، بازخورد را از حالت ارزیابی به عمل تبدیل کنید. </a:t>
            </a:r>
            <a:r>
              <a:rPr lang="fa-IR" sz="2600" b="1" dirty="0" smtClean="0">
                <a:cs typeface="B Compset" pitchFamily="2" charset="-78"/>
              </a:rPr>
              <a:t>هدف گذاری کرده و شاخص و زمان تعیین کنید.</a:t>
            </a:r>
            <a:endParaRPr lang="fa-IR" sz="2600" b="1" dirty="0">
              <a:cs typeface="B Compset" pitchFamily="2" charset="-78"/>
            </a:endParaRPr>
          </a:p>
          <a:p>
            <a:pPr algn="just" rtl="1"/>
            <a:endParaRPr lang="en-US" dirty="0"/>
          </a:p>
        </p:txBody>
      </p:sp>
      <p:sp>
        <p:nvSpPr>
          <p:cNvPr id="5" name="Slide Number Placeholder 4"/>
          <p:cNvSpPr>
            <a:spLocks noGrp="1"/>
          </p:cNvSpPr>
          <p:nvPr>
            <p:ph type="sldNum" sz="quarter" idx="15"/>
          </p:nvPr>
        </p:nvSpPr>
        <p:spPr/>
        <p:txBody>
          <a:bodyPr/>
          <a:lstStyle/>
          <a:p>
            <a:fld id="{B6F15528-21DE-4FAA-801E-634DDDAF4B2B}" type="slidenum">
              <a:rPr lang="en-US" smtClean="0"/>
              <a:pPr/>
              <a:t>42</a:t>
            </a:fld>
            <a:endParaRPr lang="en-US"/>
          </a:p>
        </p:txBody>
      </p:sp>
    </p:spTree>
    <p:extLst>
      <p:ext uri="{BB962C8B-B14F-4D97-AF65-F5344CB8AC3E}">
        <p14:creationId xmlns:p14="http://schemas.microsoft.com/office/powerpoint/2010/main" val="343478288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7467600" cy="762000"/>
          </a:xfrm>
        </p:spPr>
        <p:txBody>
          <a:bodyPr>
            <a:normAutofit/>
          </a:bodyPr>
          <a:lstStyle/>
          <a:p>
            <a:pPr algn="ctr" rtl="1"/>
            <a:r>
              <a:rPr lang="fa-IR" b="1" dirty="0" smtClean="0">
                <a:solidFill>
                  <a:srgbClr val="FF0000"/>
                </a:solidFill>
                <a:cs typeface="B Compset" pitchFamily="2" charset="-78"/>
              </a:rPr>
              <a:t>اصول راهنما </a:t>
            </a:r>
            <a:endParaRPr lang="en-US" b="1" dirty="0">
              <a:solidFill>
                <a:srgbClr val="FF0000"/>
              </a:solidFill>
              <a:cs typeface="B Compset" pitchFamily="2" charset="-78"/>
            </a:endParaRPr>
          </a:p>
        </p:txBody>
      </p:sp>
      <p:sp>
        <p:nvSpPr>
          <p:cNvPr id="3" name="Content Placeholder 2"/>
          <p:cNvSpPr>
            <a:spLocks noGrp="1"/>
          </p:cNvSpPr>
          <p:nvPr>
            <p:ph sz="quarter" idx="1"/>
          </p:nvPr>
        </p:nvSpPr>
        <p:spPr>
          <a:xfrm>
            <a:off x="304800" y="914400"/>
            <a:ext cx="7824216" cy="3657600"/>
          </a:xfrm>
        </p:spPr>
        <p:txBody>
          <a:bodyPr>
            <a:normAutofit/>
          </a:bodyPr>
          <a:lstStyle/>
          <a:p>
            <a:pPr marL="0" indent="0" algn="r" rtl="1">
              <a:buNone/>
            </a:pPr>
            <a:r>
              <a:rPr lang="fa-IR" sz="2600" b="1" dirty="0" smtClean="0">
                <a:cs typeface="B Compset" pitchFamily="2" charset="-78"/>
              </a:rPr>
              <a:t>4) در </a:t>
            </a:r>
            <a:r>
              <a:rPr lang="fa-IR" sz="2600" b="1" dirty="0">
                <a:cs typeface="B Compset" pitchFamily="2" charset="-78"/>
              </a:rPr>
              <a:t>نهایت از بازخورد خود بازخورد بگیرید.</a:t>
            </a:r>
          </a:p>
          <a:p>
            <a:pPr marL="0" indent="0" algn="just" rtl="1">
              <a:buNone/>
            </a:pPr>
            <a:r>
              <a:rPr lang="fa-IR" sz="2600" b="1" dirty="0">
                <a:cs typeface="B Compset" pitchFamily="2" charset="-78"/>
              </a:rPr>
              <a:t>اطمینان حاصل کنید که دریافت کننده بازخورد دقیقاً متوجه شده است که انتظار شما برای مراحل بعدی چیست. از او بخواهید که درک خود از اهداف، ضرب العجل ها و پارامترها را با دیگران به اشتراک بگذارد</a:t>
            </a:r>
            <a:r>
              <a:rPr lang="fa-IR" sz="2600" b="1" dirty="0" smtClean="0">
                <a:cs typeface="B Compset" pitchFamily="2" charset="-78"/>
              </a:rPr>
              <a:t>.</a:t>
            </a:r>
          </a:p>
          <a:p>
            <a:pPr marL="0" indent="0" algn="r" rtl="1">
              <a:buNone/>
            </a:pPr>
            <a:endParaRPr lang="fa-IR" sz="2600" b="1" dirty="0">
              <a:cs typeface="B Compset" pitchFamily="2" charset="-78"/>
            </a:endParaRPr>
          </a:p>
          <a:p>
            <a:pPr marL="0" indent="0" algn="just" rtl="1">
              <a:buNone/>
            </a:pPr>
            <a:r>
              <a:rPr lang="fa-IR" sz="2600" b="1" dirty="0">
                <a:cs typeface="B Compset" pitchFamily="2" charset="-78"/>
              </a:rPr>
              <a:t>هرچه بازخورد به عملکرد </a:t>
            </a:r>
            <a:r>
              <a:rPr lang="fa-IR" sz="2600" b="1" dirty="0" smtClean="0">
                <a:cs typeface="B Compset" pitchFamily="2" charset="-78"/>
              </a:rPr>
              <a:t>نزدیک تر </a:t>
            </a:r>
            <a:r>
              <a:rPr lang="fa-IR" sz="2600" b="1" dirty="0">
                <a:cs typeface="B Compset" pitchFamily="2" charset="-78"/>
              </a:rPr>
              <a:t>باشد، تأثیر بیشتری بر کارمند می گذارد و شانس بیشتری برای هرگونه پیشرفت لازم فراهم می آورد. </a:t>
            </a:r>
            <a:r>
              <a:rPr lang="fa-IR" sz="2600" b="1" dirty="0" smtClean="0">
                <a:cs typeface="B Compset" pitchFamily="2" charset="-78"/>
              </a:rPr>
              <a:t> </a:t>
            </a:r>
            <a:endParaRPr lang="fa-IR" sz="2600" b="1" dirty="0">
              <a:cs typeface="B Compset" pitchFamily="2" charset="-78"/>
            </a:endParaRPr>
          </a:p>
          <a:p>
            <a:pPr algn="r" rtl="1"/>
            <a:endParaRPr lang="en-US" dirty="0"/>
          </a:p>
        </p:txBody>
      </p:sp>
      <p:sp>
        <p:nvSpPr>
          <p:cNvPr id="4" name="Footer Placeholder 3"/>
          <p:cNvSpPr>
            <a:spLocks noGrp="1"/>
          </p:cNvSpPr>
          <p:nvPr>
            <p:ph type="ftr" sz="quarter" idx="16"/>
          </p:nvPr>
        </p:nvSpPr>
        <p:spPr>
          <a:xfrm rot="5400000">
            <a:off x="5982626" y="2729680"/>
            <a:ext cx="5215520" cy="365760"/>
          </a:xfrm>
        </p:spPr>
        <p:txBody>
          <a:bodyPr/>
          <a:lstStyle/>
          <a:p>
            <a:r>
              <a:rPr lang="fa-IR" dirty="0" smtClean="0"/>
              <a:t>مربی گری از طریق ارایه بازخور موثر- کنفرانس آسیب شناسی مدیریت منابع انسانی- دکتر غلام زاده</a:t>
            </a:r>
            <a:endParaRPr lang="en-US" dirty="0"/>
          </a:p>
        </p:txBody>
      </p:sp>
      <p:sp>
        <p:nvSpPr>
          <p:cNvPr id="5" name="Slide Number Placeholder 4"/>
          <p:cNvSpPr>
            <a:spLocks noGrp="1"/>
          </p:cNvSpPr>
          <p:nvPr>
            <p:ph type="sldNum" sz="quarter" idx="15"/>
          </p:nvPr>
        </p:nvSpPr>
        <p:spPr/>
        <p:txBody>
          <a:bodyPr/>
          <a:lstStyle/>
          <a:p>
            <a:fld id="{B6F15528-21DE-4FAA-801E-634DDDAF4B2B}" type="slidenum">
              <a:rPr lang="en-US" smtClean="0"/>
              <a:pPr/>
              <a:t>43</a:t>
            </a:fld>
            <a:endParaRPr lang="en-US"/>
          </a:p>
        </p:txBody>
      </p:sp>
    </p:spTree>
    <p:extLst>
      <p:ext uri="{BB962C8B-B14F-4D97-AF65-F5344CB8AC3E}">
        <p14:creationId xmlns:p14="http://schemas.microsoft.com/office/powerpoint/2010/main" val="22059686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7467600" cy="1219200"/>
          </a:xfrm>
        </p:spPr>
        <p:txBody>
          <a:bodyPr>
            <a:normAutofit/>
          </a:bodyPr>
          <a:lstStyle/>
          <a:p>
            <a:pPr algn="ctr" rtl="1"/>
            <a:r>
              <a:rPr lang="fa-IR" sz="3600" b="1" dirty="0" smtClean="0">
                <a:solidFill>
                  <a:srgbClr val="FF0000"/>
                </a:solidFill>
                <a:cs typeface="B Compset" pitchFamily="2" charset="-78"/>
              </a:rPr>
              <a:t>بازخورد به موقع</a:t>
            </a:r>
            <a:r>
              <a:rPr lang="en-US" b="1" dirty="0" smtClean="0">
                <a:solidFill>
                  <a:srgbClr val="FF0000"/>
                </a:solidFill>
                <a:cs typeface="B Compset" pitchFamily="2" charset="-78"/>
              </a:rPr>
              <a:t/>
            </a:r>
            <a:br>
              <a:rPr lang="en-US" b="1" dirty="0" smtClean="0">
                <a:solidFill>
                  <a:srgbClr val="FF0000"/>
                </a:solidFill>
                <a:cs typeface="B Compset" pitchFamily="2" charset="-78"/>
              </a:rPr>
            </a:br>
            <a:r>
              <a:rPr lang="fa-IR" dirty="0" smtClean="0">
                <a:solidFill>
                  <a:srgbClr val="FF0000"/>
                </a:solidFill>
                <a:cs typeface="B Compset" pitchFamily="2" charset="-78"/>
              </a:rPr>
              <a:t>هرچه زودتر، بهتر</a:t>
            </a:r>
            <a:endParaRPr lang="en-US" dirty="0">
              <a:solidFill>
                <a:srgbClr val="FF0000"/>
              </a:solidFill>
              <a:cs typeface="B Compset" pitchFamily="2" charset="-78"/>
            </a:endParaRPr>
          </a:p>
        </p:txBody>
      </p:sp>
      <p:sp>
        <p:nvSpPr>
          <p:cNvPr id="3" name="Content Placeholder 2"/>
          <p:cNvSpPr>
            <a:spLocks noGrp="1"/>
          </p:cNvSpPr>
          <p:nvPr>
            <p:ph sz="quarter" idx="1"/>
          </p:nvPr>
        </p:nvSpPr>
        <p:spPr>
          <a:xfrm>
            <a:off x="228600" y="1371600"/>
            <a:ext cx="8244840" cy="5181600"/>
          </a:xfrm>
        </p:spPr>
        <p:txBody>
          <a:bodyPr/>
          <a:lstStyle/>
          <a:p>
            <a:pPr algn="just" rtl="1"/>
            <a:r>
              <a:rPr lang="fa-IR" b="1" dirty="0" smtClean="0">
                <a:cs typeface="B Compset" pitchFamily="2" charset="-78"/>
              </a:rPr>
              <a:t>هنگامی که بازخورد به موقع است، کارمند آنرا مطلوب می داند، مفهوم آن آشکار است و اهمیت عملکرد به آسانی احساس می شود. نتیجه آن نیز بازخوردی مؤثر است که منجر به پیشرفت عملکرد می شود.</a:t>
            </a:r>
          </a:p>
          <a:p>
            <a:pPr algn="just" rtl="1">
              <a:buNone/>
            </a:pPr>
            <a:endParaRPr lang="en-US" b="1" dirty="0" smtClean="0">
              <a:cs typeface="B Compset" pitchFamily="2" charset="-78"/>
            </a:endParaRPr>
          </a:p>
          <a:p>
            <a:pPr algn="just" rtl="1"/>
            <a:r>
              <a:rPr lang="fa-IR" b="1" dirty="0" smtClean="0">
                <a:cs typeface="B Compset" pitchFamily="2" charset="-78"/>
              </a:rPr>
              <a:t>هرچه وقفه زمانی بین عملکرد فرد و بازخورد مدیر بیشتر شود، تأثیر بازخورد کمتر می شود. </a:t>
            </a:r>
          </a:p>
          <a:p>
            <a:pPr algn="just" rtl="1">
              <a:buFont typeface="Wingdings" pitchFamily="2" charset="2"/>
              <a:buChar char="ü"/>
            </a:pPr>
            <a:r>
              <a:rPr lang="fa-IR" b="1" dirty="0" smtClean="0">
                <a:cs typeface="B Compset" pitchFamily="2" charset="-78"/>
              </a:rPr>
              <a:t> افراد بسیار کمی در مورد هر عملی که انجام می دهند، هر لغتی که می گویند یا می نویسند و هر نتیجه ای که حاصل می کنند تفکر می کنند. به همین دلیل خیلی غیر معمول نیست که کارمندی در پاسخ به بازخوردی که با تأخیر به او داده می شود بگوید: " در مورد چه چیزی دارید صحبت می کنید؟"</a:t>
            </a:r>
            <a:endParaRPr lang="en-US" b="1" dirty="0" smtClean="0">
              <a:cs typeface="B Compset" pitchFamily="2" charset="-78"/>
            </a:endParaRPr>
          </a:p>
          <a:p>
            <a:pPr algn="just" rtl="1"/>
            <a:endParaRPr lang="en-US" b="1" dirty="0">
              <a:cs typeface="B Compset" pitchFamily="2" charset="-78"/>
            </a:endParaRPr>
          </a:p>
        </p:txBody>
      </p:sp>
      <p:sp>
        <p:nvSpPr>
          <p:cNvPr id="4" name="Footer Placeholder 3"/>
          <p:cNvSpPr>
            <a:spLocks noGrp="1"/>
          </p:cNvSpPr>
          <p:nvPr>
            <p:ph type="ftr" sz="quarter" idx="16"/>
          </p:nvPr>
        </p:nvSpPr>
        <p:spPr>
          <a:xfrm rot="5400000">
            <a:off x="6086660" y="2767780"/>
            <a:ext cx="5139320" cy="365760"/>
          </a:xfrm>
        </p:spPr>
        <p:txBody>
          <a:bodyPr/>
          <a:lstStyle/>
          <a:p>
            <a:r>
              <a:rPr lang="fa-IR" dirty="0" smtClean="0"/>
              <a:t>مربی گری از طریق ارایه بازخور موثر- کنفرانس آسیب شناسی مدیریت منابع انسانی- دکتر غلام زاده</a:t>
            </a:r>
            <a:endParaRPr lang="en-US" dirty="0"/>
          </a:p>
        </p:txBody>
      </p:sp>
      <p:sp>
        <p:nvSpPr>
          <p:cNvPr id="5" name="Slide Number Placeholder 4"/>
          <p:cNvSpPr>
            <a:spLocks noGrp="1"/>
          </p:cNvSpPr>
          <p:nvPr>
            <p:ph type="sldNum" sz="quarter" idx="15"/>
          </p:nvPr>
        </p:nvSpPr>
        <p:spPr/>
        <p:txBody>
          <a:bodyPr/>
          <a:lstStyle/>
          <a:p>
            <a:fld id="{B6F15528-21DE-4FAA-801E-634DDDAF4B2B}" type="slidenum">
              <a:rPr lang="en-US" smtClean="0"/>
              <a:pPr/>
              <a:t>44</a:t>
            </a:fld>
            <a:endParaRPr lang="en-US"/>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7467600" cy="868362"/>
          </a:xfrm>
        </p:spPr>
        <p:txBody>
          <a:bodyPr/>
          <a:lstStyle/>
          <a:p>
            <a:pPr algn="ctr" rtl="1"/>
            <a:r>
              <a:rPr lang="fa-IR" b="1" dirty="0" smtClean="0">
                <a:solidFill>
                  <a:srgbClr val="FF0000"/>
                </a:solidFill>
                <a:cs typeface="B Compset" pitchFamily="2" charset="-78"/>
              </a:rPr>
              <a:t>ضرورت بازخورد به موقع</a:t>
            </a:r>
            <a:endParaRPr lang="en-US" dirty="0">
              <a:solidFill>
                <a:srgbClr val="FF0000"/>
              </a:solidFill>
              <a:cs typeface="B Compset" pitchFamily="2" charset="-78"/>
            </a:endParaRPr>
          </a:p>
        </p:txBody>
      </p:sp>
      <p:sp>
        <p:nvSpPr>
          <p:cNvPr id="3" name="Content Placeholder 2"/>
          <p:cNvSpPr>
            <a:spLocks noGrp="1"/>
          </p:cNvSpPr>
          <p:nvPr>
            <p:ph sz="quarter" idx="1"/>
          </p:nvPr>
        </p:nvSpPr>
        <p:spPr>
          <a:xfrm>
            <a:off x="228600" y="1143000"/>
            <a:ext cx="8077200" cy="5330952"/>
          </a:xfrm>
        </p:spPr>
        <p:txBody>
          <a:bodyPr/>
          <a:lstStyle/>
          <a:p>
            <a:pPr lvl="0" algn="just" rtl="1"/>
            <a:r>
              <a:rPr lang="fa-IR" b="1" dirty="0" smtClean="0">
                <a:cs typeface="B Compset" pitchFamily="2" charset="-78"/>
              </a:rPr>
              <a:t>بازخورد به موقع زمان کافی برای عمل را فراهم می کند. </a:t>
            </a:r>
          </a:p>
          <a:p>
            <a:pPr lvl="0" algn="just" rtl="1">
              <a:buNone/>
            </a:pPr>
            <a:endParaRPr lang="en-US" sz="1800" b="1" dirty="0" smtClean="0">
              <a:cs typeface="B Compset" pitchFamily="2" charset="-78"/>
            </a:endParaRPr>
          </a:p>
          <a:p>
            <a:pPr algn="just" rtl="1">
              <a:buFont typeface="Wingdings" pitchFamily="2" charset="2"/>
              <a:buChar char="v"/>
            </a:pPr>
            <a:r>
              <a:rPr lang="fa-IR" dirty="0" smtClean="0">
                <a:cs typeface="B Compset" pitchFamily="2" charset="-78"/>
              </a:rPr>
              <a:t>مدیر باید با در نظر گرفتن نکات بازخورد بر طبق مراحل عملی واقعی و مشخص، زمان کافی به کارمند جهت انجام کارهای زیر بدهد:</a:t>
            </a:r>
            <a:endParaRPr lang="en-US" sz="1800" dirty="0" smtClean="0">
              <a:cs typeface="B Compset" pitchFamily="2" charset="-78"/>
            </a:endParaRPr>
          </a:p>
          <a:p>
            <a:pPr lvl="1" algn="just" rtl="1">
              <a:buFont typeface="Wingdings" pitchFamily="2" charset="2"/>
              <a:buChar char="Ø"/>
            </a:pPr>
            <a:r>
              <a:rPr lang="fa-IR" sz="2400" b="1" dirty="0" smtClean="0">
                <a:cs typeface="B Compset" pitchFamily="2" charset="-78"/>
              </a:rPr>
              <a:t>قبول مسئولیت کامل انجام مراحل عملیاتی</a:t>
            </a:r>
            <a:endParaRPr lang="en-US" sz="1800" b="1" dirty="0" smtClean="0">
              <a:cs typeface="B Compset" pitchFamily="2" charset="-78"/>
            </a:endParaRPr>
          </a:p>
          <a:p>
            <a:pPr lvl="1" algn="just" rtl="1">
              <a:buFont typeface="Wingdings" pitchFamily="2" charset="2"/>
              <a:buChar char="Ø"/>
            </a:pPr>
            <a:r>
              <a:rPr lang="fa-IR" sz="2400" b="1" dirty="0" smtClean="0">
                <a:cs typeface="B Compset" pitchFamily="2" charset="-78"/>
              </a:rPr>
              <a:t>درک و پیروی از رهنمودها و شاخص ها</a:t>
            </a:r>
            <a:endParaRPr lang="en-US" sz="1800" b="1" dirty="0" smtClean="0">
              <a:cs typeface="B Compset" pitchFamily="2" charset="-78"/>
            </a:endParaRPr>
          </a:p>
          <a:p>
            <a:pPr lvl="1" algn="just" rtl="1">
              <a:buFont typeface="Wingdings" pitchFamily="2" charset="2"/>
              <a:buChar char="Ø"/>
            </a:pPr>
            <a:r>
              <a:rPr lang="fa-IR" sz="2400" b="1" dirty="0" smtClean="0">
                <a:cs typeface="B Compset" pitchFamily="2" charset="-78"/>
              </a:rPr>
              <a:t>توافق بر چارچوب زمانی</a:t>
            </a:r>
            <a:endParaRPr lang="en-US" sz="1800" b="1" dirty="0" smtClean="0">
              <a:cs typeface="B Compset" pitchFamily="2" charset="-78"/>
            </a:endParaRPr>
          </a:p>
          <a:p>
            <a:pPr lvl="1" algn="just" rtl="1">
              <a:buFont typeface="Wingdings" pitchFamily="2" charset="2"/>
              <a:buChar char="Ø"/>
            </a:pPr>
            <a:r>
              <a:rPr lang="fa-IR" sz="2400" b="1" dirty="0" smtClean="0">
                <a:cs typeface="B Compset" pitchFamily="2" charset="-78"/>
              </a:rPr>
              <a:t>دستیابی به نتایج محسوس محول شده در یک مهلت زمانی مناسب</a:t>
            </a:r>
            <a:endParaRPr lang="en-US" sz="1800" b="1" dirty="0" smtClean="0">
              <a:cs typeface="B Compset" pitchFamily="2" charset="-78"/>
            </a:endParaRPr>
          </a:p>
          <a:p>
            <a:pPr algn="just" rtl="1"/>
            <a:endParaRPr lang="en-US" dirty="0">
              <a:cs typeface="B Compset" pitchFamily="2" charset="-78"/>
            </a:endParaRPr>
          </a:p>
        </p:txBody>
      </p:sp>
      <p:sp>
        <p:nvSpPr>
          <p:cNvPr id="4" name="Footer Placeholder 3"/>
          <p:cNvSpPr>
            <a:spLocks noGrp="1"/>
          </p:cNvSpPr>
          <p:nvPr>
            <p:ph type="ftr" sz="quarter" idx="16"/>
          </p:nvPr>
        </p:nvSpPr>
        <p:spPr>
          <a:xfrm rot="5400000">
            <a:off x="6020726" y="2962460"/>
            <a:ext cx="5139320" cy="365760"/>
          </a:xfrm>
        </p:spPr>
        <p:txBody>
          <a:bodyPr/>
          <a:lstStyle/>
          <a:p>
            <a:r>
              <a:rPr lang="fa-IR" dirty="0" smtClean="0"/>
              <a:t>مربی گری از طریق ارایه بازخور موثر- کنفرانس آسیب شناسی مدیریت منابع انسانی- دکتر غلام زاده</a:t>
            </a:r>
            <a:endParaRPr lang="en-US" dirty="0"/>
          </a:p>
        </p:txBody>
      </p:sp>
      <p:sp>
        <p:nvSpPr>
          <p:cNvPr id="5" name="Slide Number Placeholder 4"/>
          <p:cNvSpPr>
            <a:spLocks noGrp="1"/>
          </p:cNvSpPr>
          <p:nvPr>
            <p:ph type="sldNum" sz="quarter" idx="15"/>
          </p:nvPr>
        </p:nvSpPr>
        <p:spPr/>
        <p:txBody>
          <a:bodyPr/>
          <a:lstStyle/>
          <a:p>
            <a:fld id="{B6F15528-21DE-4FAA-801E-634DDDAF4B2B}" type="slidenum">
              <a:rPr lang="en-US" smtClean="0"/>
              <a:pPr/>
              <a:t>45</a:t>
            </a:fld>
            <a:endParaRPr lang="en-US"/>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7467600" cy="868362"/>
          </a:xfrm>
        </p:spPr>
        <p:txBody>
          <a:bodyPr/>
          <a:lstStyle/>
          <a:p>
            <a:pPr algn="ctr" rtl="1"/>
            <a:r>
              <a:rPr lang="fa-IR" b="1" dirty="0" smtClean="0">
                <a:solidFill>
                  <a:srgbClr val="FF0000"/>
                </a:solidFill>
                <a:cs typeface="B Compset" pitchFamily="2" charset="-78"/>
              </a:rPr>
              <a:t>ضرورت بازخورد به موقع - ادامه</a:t>
            </a:r>
            <a:endParaRPr lang="en-US" dirty="0">
              <a:solidFill>
                <a:srgbClr val="FF0000"/>
              </a:solidFill>
              <a:cs typeface="B Compset" pitchFamily="2" charset="-78"/>
            </a:endParaRPr>
          </a:p>
        </p:txBody>
      </p:sp>
      <p:sp>
        <p:nvSpPr>
          <p:cNvPr id="3" name="Content Placeholder 2"/>
          <p:cNvSpPr>
            <a:spLocks noGrp="1"/>
          </p:cNvSpPr>
          <p:nvPr>
            <p:ph sz="quarter" idx="1"/>
          </p:nvPr>
        </p:nvSpPr>
        <p:spPr>
          <a:xfrm>
            <a:off x="228600" y="1143000"/>
            <a:ext cx="8144256" cy="5330952"/>
          </a:xfrm>
        </p:spPr>
        <p:txBody>
          <a:bodyPr/>
          <a:lstStyle/>
          <a:p>
            <a:pPr lvl="0" algn="just" rtl="1"/>
            <a:r>
              <a:rPr lang="fa-IR" b="1" dirty="0" smtClean="0">
                <a:cs typeface="B Compset" pitchFamily="2" charset="-78"/>
              </a:rPr>
              <a:t>بازخورد به موقع، فرصت های یادگیری کارمند را بهینه می کند. افراد بهترین یادگیری را از بازخوردی حاصل می کنند که در مورد عملکرد اخیرشان است، هنوز به کار جاری شان مربوط است، و هنوز می تواند جهت تقویت کار مورد استفاده قرار گیرد.</a:t>
            </a:r>
          </a:p>
          <a:p>
            <a:pPr lvl="0" algn="just" rtl="1">
              <a:buNone/>
            </a:pPr>
            <a:endParaRPr lang="en-US" b="1" dirty="0" smtClean="0">
              <a:cs typeface="B Compset" pitchFamily="2" charset="-78"/>
            </a:endParaRPr>
          </a:p>
          <a:p>
            <a:pPr lvl="0" algn="just" rtl="1"/>
            <a:r>
              <a:rPr lang="fa-IR" b="1" dirty="0" smtClean="0">
                <a:cs typeface="B Compset" pitchFamily="2" charset="-78"/>
              </a:rPr>
              <a:t>بازخورد به موقع، مناسب محیط کاری امروزی است. مدیران و افراد باید خود را با سرعت محیط کاری جدید </a:t>
            </a:r>
            <a:r>
              <a:rPr lang="en-US" b="1" dirty="0" smtClean="0">
                <a:cs typeface="B Compset" pitchFamily="2" charset="-78"/>
              </a:rPr>
              <a:t>Just in time</a:t>
            </a:r>
            <a:r>
              <a:rPr lang="fa-IR" b="1" dirty="0" smtClean="0">
                <a:cs typeface="B Compset" pitchFamily="2" charset="-78"/>
              </a:rPr>
              <a:t> هماهنگ کنند، و بازخورد به موقع به آنها در این کار کمک می کند.</a:t>
            </a:r>
            <a:endParaRPr lang="en-US" b="1" dirty="0" smtClean="0">
              <a:cs typeface="B Compset" pitchFamily="2" charset="-78"/>
            </a:endParaRPr>
          </a:p>
          <a:p>
            <a:pPr algn="just" rtl="1"/>
            <a:endParaRPr lang="en-US" b="1" dirty="0">
              <a:cs typeface="B Compset" pitchFamily="2" charset="-78"/>
            </a:endParaRPr>
          </a:p>
        </p:txBody>
      </p:sp>
      <p:sp>
        <p:nvSpPr>
          <p:cNvPr id="4" name="Footer Placeholder 3"/>
          <p:cNvSpPr>
            <a:spLocks noGrp="1"/>
          </p:cNvSpPr>
          <p:nvPr>
            <p:ph type="ftr" sz="quarter" idx="16"/>
          </p:nvPr>
        </p:nvSpPr>
        <p:spPr>
          <a:xfrm rot="5400000">
            <a:off x="5982626" y="3000560"/>
            <a:ext cx="5215520" cy="365760"/>
          </a:xfrm>
        </p:spPr>
        <p:txBody>
          <a:bodyPr/>
          <a:lstStyle/>
          <a:p>
            <a:r>
              <a:rPr lang="fa-IR" dirty="0" smtClean="0"/>
              <a:t>مربی گری از طریق ارایه بازخور موثر- کنفرانس آسیب شناسی مدیریت منابع انسانی- دکتر غلام زاده</a:t>
            </a:r>
            <a:endParaRPr lang="en-US" dirty="0"/>
          </a:p>
        </p:txBody>
      </p:sp>
      <p:sp>
        <p:nvSpPr>
          <p:cNvPr id="5" name="Slide Number Placeholder 4"/>
          <p:cNvSpPr>
            <a:spLocks noGrp="1"/>
          </p:cNvSpPr>
          <p:nvPr>
            <p:ph type="sldNum" sz="quarter" idx="15"/>
          </p:nvPr>
        </p:nvSpPr>
        <p:spPr/>
        <p:txBody>
          <a:bodyPr/>
          <a:lstStyle/>
          <a:p>
            <a:fld id="{B6F15528-21DE-4FAA-801E-634DDDAF4B2B}" type="slidenum">
              <a:rPr lang="en-US" smtClean="0"/>
              <a:pPr/>
              <a:t>46</a:t>
            </a:fld>
            <a:endParaRPr lang="en-US"/>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7467600" cy="868362"/>
          </a:xfrm>
        </p:spPr>
        <p:txBody>
          <a:bodyPr/>
          <a:lstStyle/>
          <a:p>
            <a:pPr algn="ctr" rtl="1"/>
            <a:r>
              <a:rPr lang="fa-IR" b="1" dirty="0" smtClean="0">
                <a:solidFill>
                  <a:srgbClr val="FF0000"/>
                </a:solidFill>
                <a:cs typeface="B Compset" pitchFamily="2" charset="-78"/>
              </a:rPr>
              <a:t>بازخورد بی موقع : پنج دلیل مهم</a:t>
            </a:r>
            <a:endParaRPr lang="en-US" dirty="0">
              <a:solidFill>
                <a:srgbClr val="FF0000"/>
              </a:solidFill>
            </a:endParaRPr>
          </a:p>
        </p:txBody>
      </p:sp>
      <p:sp>
        <p:nvSpPr>
          <p:cNvPr id="3" name="Content Placeholder 2"/>
          <p:cNvSpPr>
            <a:spLocks noGrp="1"/>
          </p:cNvSpPr>
          <p:nvPr>
            <p:ph sz="quarter" idx="1"/>
          </p:nvPr>
        </p:nvSpPr>
        <p:spPr>
          <a:xfrm>
            <a:off x="152400" y="1447800"/>
            <a:ext cx="8255106" cy="5181600"/>
          </a:xfrm>
        </p:spPr>
        <p:txBody>
          <a:bodyPr>
            <a:normAutofit/>
          </a:bodyPr>
          <a:lstStyle/>
          <a:p>
            <a:pPr lvl="0" algn="just" rtl="1">
              <a:buNone/>
            </a:pPr>
            <a:r>
              <a:rPr lang="fa-IR" b="1" dirty="0" smtClean="0">
                <a:cs typeface="B Compset" pitchFamily="2" charset="-78"/>
              </a:rPr>
              <a:t>1. مدیر احساس می کند که شدیداً مشغول وظایف و مسئولیت های دیگر است و بنابراین اولویت ویژه ای برای دادن بازخورد به موقع قائل نمی شود.</a:t>
            </a:r>
            <a:endParaRPr lang="en-US" b="1" dirty="0" smtClean="0">
              <a:cs typeface="B Compset" pitchFamily="2" charset="-78"/>
            </a:endParaRPr>
          </a:p>
          <a:p>
            <a:pPr lvl="0" algn="just" rtl="1">
              <a:buNone/>
            </a:pPr>
            <a:r>
              <a:rPr lang="fa-IR" b="1" dirty="0" smtClean="0">
                <a:cs typeface="B Compset" pitchFamily="2" charset="-78"/>
              </a:rPr>
              <a:t>2. مدیر بازخورد به موقع را به عنوان یک اولویت در نظر می گیرد، ولی فاقد مهارت کافی در مدیریت زمان برای واکنش نسبت به اولویت ها است.</a:t>
            </a:r>
            <a:endParaRPr lang="en-US" b="1" dirty="0" smtClean="0">
              <a:cs typeface="B Compset" pitchFamily="2" charset="-78"/>
            </a:endParaRPr>
          </a:p>
          <a:p>
            <a:pPr lvl="0" algn="just" rtl="1">
              <a:buNone/>
            </a:pPr>
            <a:r>
              <a:rPr lang="fa-IR" b="1" dirty="0" smtClean="0">
                <a:cs typeface="B Compset" pitchFamily="2" charset="-78"/>
              </a:rPr>
              <a:t>3. مدیر منتظریک زمان "خوب" برای دادن بازخورد است و بنابراین "بهترین" موقع (که همان بعد از عملکرد است) را از دست می دهد.</a:t>
            </a:r>
            <a:endParaRPr lang="en-US" b="1" dirty="0" smtClean="0">
              <a:cs typeface="B Compset" pitchFamily="2" charset="-78"/>
            </a:endParaRPr>
          </a:p>
          <a:p>
            <a:pPr lvl="0" algn="just" rtl="1">
              <a:buNone/>
            </a:pPr>
            <a:r>
              <a:rPr lang="fa-IR" b="1" dirty="0" smtClean="0">
                <a:cs typeface="B Compset" pitchFamily="2" charset="-78"/>
              </a:rPr>
              <a:t>4. مدیر به دلیل نگرانی نسبت به پیامدهای احتمالی مانند ناراحتی، عصبانیت، صدمه به احساسات، از دست دادن یک کارمند با ارزش و غیره، از ارایه بازخورد به موقع اجتناب می ورزد.</a:t>
            </a:r>
            <a:endParaRPr lang="en-US" b="1" dirty="0" smtClean="0">
              <a:cs typeface="B Compset" pitchFamily="2" charset="-78"/>
            </a:endParaRPr>
          </a:p>
          <a:p>
            <a:pPr lvl="0" algn="just" rtl="1">
              <a:buNone/>
            </a:pPr>
            <a:r>
              <a:rPr lang="fa-IR" b="1" dirty="0" smtClean="0">
                <a:cs typeface="B Compset" pitchFamily="2" charset="-78"/>
              </a:rPr>
              <a:t>5. مدیر بیش از حد درگیر فرآیند رسمی ارزیابی عملکرد است.</a:t>
            </a:r>
            <a:endParaRPr lang="en-US" b="1" dirty="0" smtClean="0">
              <a:cs typeface="B Compset" pitchFamily="2" charset="-78"/>
            </a:endParaRPr>
          </a:p>
          <a:p>
            <a:pPr algn="just" rtl="1">
              <a:buNone/>
            </a:pPr>
            <a:endParaRPr lang="en-US" b="1" dirty="0">
              <a:cs typeface="B Compset" pitchFamily="2" charset="-78"/>
            </a:endParaRPr>
          </a:p>
        </p:txBody>
      </p:sp>
      <p:sp>
        <p:nvSpPr>
          <p:cNvPr id="4" name="Footer Placeholder 3"/>
          <p:cNvSpPr>
            <a:spLocks noGrp="1"/>
          </p:cNvSpPr>
          <p:nvPr>
            <p:ph type="ftr" sz="quarter" idx="16"/>
          </p:nvPr>
        </p:nvSpPr>
        <p:spPr>
          <a:xfrm rot="5400000">
            <a:off x="5944526" y="2691580"/>
            <a:ext cx="5291720" cy="365760"/>
          </a:xfrm>
        </p:spPr>
        <p:txBody>
          <a:bodyPr/>
          <a:lstStyle/>
          <a:p>
            <a:r>
              <a:rPr lang="fa-IR" dirty="0" smtClean="0"/>
              <a:t>مربی گری از طریق ارایه بازخور موثر- کنفرانس آسیب شناسی مدیریت منابع انسانی- دکتر غلام زاده</a:t>
            </a:r>
            <a:endParaRPr lang="en-US" dirty="0"/>
          </a:p>
        </p:txBody>
      </p:sp>
      <p:sp>
        <p:nvSpPr>
          <p:cNvPr id="5" name="Slide Number Placeholder 4"/>
          <p:cNvSpPr>
            <a:spLocks noGrp="1"/>
          </p:cNvSpPr>
          <p:nvPr>
            <p:ph type="sldNum" sz="quarter" idx="15"/>
          </p:nvPr>
        </p:nvSpPr>
        <p:spPr/>
        <p:txBody>
          <a:bodyPr/>
          <a:lstStyle/>
          <a:p>
            <a:fld id="{B6F15528-21DE-4FAA-801E-634DDDAF4B2B}" type="slidenum">
              <a:rPr lang="en-US" smtClean="0"/>
              <a:pPr/>
              <a:t>47</a:t>
            </a:fld>
            <a:endParaRPr lang="en-US"/>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7467600" cy="868362"/>
          </a:xfrm>
        </p:spPr>
        <p:txBody>
          <a:bodyPr>
            <a:normAutofit/>
          </a:bodyPr>
          <a:lstStyle/>
          <a:p>
            <a:pPr algn="ctr" rtl="1"/>
            <a:r>
              <a:rPr lang="fa-IR" b="1" dirty="0">
                <a:solidFill>
                  <a:srgbClr val="FF0000"/>
                </a:solidFill>
                <a:cs typeface="B Compset" pitchFamily="2" charset="-78"/>
              </a:rPr>
              <a:t>رهنمودها: دادن بازخورد به </a:t>
            </a:r>
            <a:r>
              <a:rPr lang="fa-IR" b="1" dirty="0" smtClean="0">
                <a:solidFill>
                  <a:srgbClr val="FF0000"/>
                </a:solidFill>
                <a:cs typeface="B Compset" pitchFamily="2" charset="-78"/>
              </a:rPr>
              <a:t>موقع</a:t>
            </a:r>
            <a:endParaRPr lang="en-US" dirty="0">
              <a:solidFill>
                <a:srgbClr val="FF0000"/>
              </a:solidFill>
            </a:endParaRPr>
          </a:p>
        </p:txBody>
      </p:sp>
      <p:sp>
        <p:nvSpPr>
          <p:cNvPr id="3" name="Content Placeholder 2"/>
          <p:cNvSpPr>
            <a:spLocks noGrp="1"/>
          </p:cNvSpPr>
          <p:nvPr>
            <p:ph sz="quarter" idx="1"/>
          </p:nvPr>
        </p:nvSpPr>
        <p:spPr>
          <a:xfrm>
            <a:off x="152400" y="1219200"/>
            <a:ext cx="8534400" cy="5410200"/>
          </a:xfrm>
        </p:spPr>
        <p:txBody>
          <a:bodyPr>
            <a:normAutofit/>
          </a:bodyPr>
          <a:lstStyle/>
          <a:p>
            <a:pPr algn="just" rtl="1">
              <a:buNone/>
            </a:pPr>
            <a:r>
              <a:rPr lang="fa-IR" b="1" dirty="0" smtClean="0">
                <a:cs typeface="B Compset" pitchFamily="2" charset="-78"/>
              </a:rPr>
              <a:t>1</a:t>
            </a:r>
            <a:r>
              <a:rPr lang="fa-IR" b="1" dirty="0">
                <a:cs typeface="B Compset" pitchFamily="2" charset="-78"/>
              </a:rPr>
              <a:t>.	همیشه به خاطر داشته باشید که بازخورد فوری بهترین تأثیر را می گذارد.</a:t>
            </a:r>
          </a:p>
          <a:p>
            <a:pPr algn="just" rtl="1">
              <a:buNone/>
            </a:pPr>
            <a:r>
              <a:rPr lang="fa-IR" b="1" dirty="0">
                <a:cs typeface="B Compset" pitchFamily="2" charset="-78"/>
              </a:rPr>
              <a:t>جزئیات عملکرد روشن و واضح است، مفهوم آشکار است، و اهمیت عملکرد، آسان تر ارزشگذاری می شود</a:t>
            </a:r>
            <a:r>
              <a:rPr lang="fa-IR" b="1" dirty="0" smtClean="0">
                <a:cs typeface="B Compset" pitchFamily="2" charset="-78"/>
              </a:rPr>
              <a:t>.</a:t>
            </a:r>
          </a:p>
          <a:p>
            <a:pPr algn="just" rtl="1">
              <a:buNone/>
            </a:pPr>
            <a:endParaRPr lang="fa-IR" b="1" dirty="0">
              <a:cs typeface="B Compset" pitchFamily="2" charset="-78"/>
            </a:endParaRPr>
          </a:p>
          <a:p>
            <a:pPr algn="just" rtl="1">
              <a:buNone/>
            </a:pPr>
            <a:r>
              <a:rPr lang="fa-IR" b="1" dirty="0">
                <a:cs typeface="B Compset" pitchFamily="2" charset="-78"/>
              </a:rPr>
              <a:t>2.	زمان حال را به دادن بازخورد اختصاص داده و زمان را برای آینده ذخیره کنید.</a:t>
            </a:r>
          </a:p>
          <a:p>
            <a:pPr algn="just" rtl="1">
              <a:buNone/>
            </a:pPr>
            <a:r>
              <a:rPr lang="fa-IR" b="1" dirty="0">
                <a:cs typeface="B Compset" pitchFamily="2" charset="-78"/>
              </a:rPr>
              <a:t>بازخورد فوری خاصیت پیش گیری دارد و از بروز انبوهی از مشکلات در آینده جلوگیری می کند. از این که منتظر رسیدن یک زمان "خوب" برای دادن بازخورد باشید دوری کنید، زیرا هرچه بیشتر برای رسیدن آن صبر کنید، احتمال آنکه این زمان "خوب " فرا برسد کمتر خواهد خواهد شد و بالاخره زمانی می رسد که خرابی ها و مشکلات بسیاری به بار آمده و شما باید همه آنها را رفع و رجوع کنید.</a:t>
            </a:r>
          </a:p>
          <a:p>
            <a:pPr algn="just" rtl="1">
              <a:buNone/>
            </a:pPr>
            <a:endParaRPr lang="en-US" b="1" dirty="0">
              <a:cs typeface="B Compset" pitchFamily="2" charset="-78"/>
            </a:endParaRPr>
          </a:p>
        </p:txBody>
      </p:sp>
      <p:sp>
        <p:nvSpPr>
          <p:cNvPr id="4" name="Footer Placeholder 3"/>
          <p:cNvSpPr>
            <a:spLocks noGrp="1"/>
          </p:cNvSpPr>
          <p:nvPr>
            <p:ph type="ftr" sz="quarter" idx="16"/>
          </p:nvPr>
        </p:nvSpPr>
        <p:spPr>
          <a:xfrm>
            <a:off x="1524000" y="5913120"/>
            <a:ext cx="5410200" cy="365760"/>
          </a:xfrm>
        </p:spPr>
        <p:txBody>
          <a:bodyPr/>
          <a:lstStyle/>
          <a:p>
            <a:r>
              <a:rPr lang="fa-IR" dirty="0" smtClean="0"/>
              <a:t>مربی گری از طریق ارایه بازخور موثر- کنفرانس آسیب شناسی مدیریت منابع انسانی- دکتر غلام زاده</a:t>
            </a:r>
            <a:endParaRPr lang="en-US" dirty="0"/>
          </a:p>
        </p:txBody>
      </p:sp>
      <p:sp>
        <p:nvSpPr>
          <p:cNvPr id="5" name="Slide Number Placeholder 4"/>
          <p:cNvSpPr>
            <a:spLocks noGrp="1"/>
          </p:cNvSpPr>
          <p:nvPr>
            <p:ph type="sldNum" sz="quarter" idx="15"/>
          </p:nvPr>
        </p:nvSpPr>
        <p:spPr/>
        <p:txBody>
          <a:bodyPr/>
          <a:lstStyle/>
          <a:p>
            <a:fld id="{B6F15528-21DE-4FAA-801E-634DDDAF4B2B}" type="slidenum">
              <a:rPr lang="en-US" smtClean="0"/>
              <a:pPr/>
              <a:t>48</a:t>
            </a:fld>
            <a:endParaRPr lang="en-US"/>
          </a:p>
        </p:txBody>
      </p:sp>
    </p:spTree>
    <p:extLst>
      <p:ext uri="{BB962C8B-B14F-4D97-AF65-F5344CB8AC3E}">
        <p14:creationId xmlns:p14="http://schemas.microsoft.com/office/powerpoint/2010/main" val="189532937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7467600" cy="868362"/>
          </a:xfrm>
        </p:spPr>
        <p:txBody>
          <a:bodyPr>
            <a:normAutofit/>
          </a:bodyPr>
          <a:lstStyle/>
          <a:p>
            <a:pPr algn="ctr" rtl="1"/>
            <a:r>
              <a:rPr lang="fa-IR" b="1" dirty="0">
                <a:solidFill>
                  <a:srgbClr val="FF0000"/>
                </a:solidFill>
                <a:cs typeface="B Compset" pitchFamily="2" charset="-78"/>
              </a:rPr>
              <a:t>رهنمودها: دادن بازخورد به </a:t>
            </a:r>
            <a:r>
              <a:rPr lang="fa-IR" b="1" dirty="0" smtClean="0">
                <a:solidFill>
                  <a:srgbClr val="FF0000"/>
                </a:solidFill>
                <a:cs typeface="B Compset" pitchFamily="2" charset="-78"/>
              </a:rPr>
              <a:t>موقع</a:t>
            </a:r>
            <a:endParaRPr lang="en-US" dirty="0">
              <a:solidFill>
                <a:srgbClr val="FF0000"/>
              </a:solidFill>
            </a:endParaRPr>
          </a:p>
        </p:txBody>
      </p:sp>
      <p:sp>
        <p:nvSpPr>
          <p:cNvPr id="3" name="Content Placeholder 2"/>
          <p:cNvSpPr>
            <a:spLocks noGrp="1"/>
          </p:cNvSpPr>
          <p:nvPr>
            <p:ph sz="quarter" idx="1"/>
          </p:nvPr>
        </p:nvSpPr>
        <p:spPr>
          <a:xfrm>
            <a:off x="152400" y="1219200"/>
            <a:ext cx="8534400" cy="5410200"/>
          </a:xfrm>
        </p:spPr>
        <p:txBody>
          <a:bodyPr>
            <a:normAutofit/>
          </a:bodyPr>
          <a:lstStyle/>
          <a:p>
            <a:pPr algn="just" rtl="1">
              <a:buNone/>
            </a:pPr>
            <a:r>
              <a:rPr lang="fa-IR" b="1" dirty="0" smtClean="0">
                <a:cs typeface="B Compset" pitchFamily="2" charset="-78"/>
              </a:rPr>
              <a:t> 3.مهارت </a:t>
            </a:r>
            <a:r>
              <a:rPr lang="fa-IR" b="1" dirty="0">
                <a:cs typeface="B Compset" pitchFamily="2" charset="-78"/>
              </a:rPr>
              <a:t>مدیریت زمان را پرورش دهید.</a:t>
            </a:r>
          </a:p>
          <a:p>
            <a:pPr algn="just" rtl="1">
              <a:buNone/>
            </a:pPr>
            <a:r>
              <a:rPr lang="fa-IR" b="1" dirty="0">
                <a:cs typeface="B Compset" pitchFamily="2" charset="-78"/>
              </a:rPr>
              <a:t>سعی کنید زمان مناسب برای ارایه بازخورد را پیش بینی کنید. هرچه بهتر بتوانید پیش بینی کنید، بهتر می توانید برای آینده برنامه ریزی کنید. در مواردی که نمی توانید برای آینده برنامه ریزی کنید، برای حال برنامه ریزی کنید. بازه های زمانی دقیقی را برای امروز، فردا و یا حداقل هفته جاری، برای دادن بازخورد برنامه ریزی کنید</a:t>
            </a:r>
            <a:r>
              <a:rPr lang="fa-IR" b="1" dirty="0" smtClean="0">
                <a:cs typeface="B Compset" pitchFamily="2" charset="-78"/>
              </a:rPr>
              <a:t>.</a:t>
            </a:r>
          </a:p>
          <a:p>
            <a:pPr algn="just" rtl="1">
              <a:buNone/>
            </a:pPr>
            <a:endParaRPr lang="fa-IR" b="1" dirty="0">
              <a:cs typeface="B Compset" pitchFamily="2" charset="-78"/>
            </a:endParaRPr>
          </a:p>
          <a:p>
            <a:pPr algn="just" rtl="1">
              <a:buNone/>
            </a:pPr>
            <a:r>
              <a:rPr lang="fa-IR" b="1" dirty="0">
                <a:cs typeface="B Compset" pitchFamily="2" charset="-78"/>
              </a:rPr>
              <a:t>4.	مختصر و مفید باشید.</a:t>
            </a:r>
          </a:p>
          <a:p>
            <a:pPr algn="just" rtl="1">
              <a:buNone/>
            </a:pPr>
            <a:r>
              <a:rPr lang="fa-IR" b="1" dirty="0">
                <a:cs typeface="B Compset" pitchFamily="2" charset="-78"/>
              </a:rPr>
              <a:t>تا زمانی که وقتی را به بررسی دقیق و مشخص بودن بازخورد اختصاص می دهید، مختصر و مفید بودن بازخورد را نیز تضمین کرده اید. عامل کلیدی نهایی آن است که از مختصر و مفید بودن آنچه ارائه می کنید اطمینان حاصل کنید. این به آن معنی است که به مستند بودن بازخورد پایبند مانده اید.</a:t>
            </a:r>
          </a:p>
          <a:p>
            <a:pPr algn="just" rtl="1">
              <a:buNone/>
            </a:pPr>
            <a:endParaRPr lang="en-US" b="1" dirty="0">
              <a:cs typeface="B Compset" pitchFamily="2" charset="-78"/>
            </a:endParaRPr>
          </a:p>
        </p:txBody>
      </p:sp>
      <p:sp>
        <p:nvSpPr>
          <p:cNvPr id="4" name="Footer Placeholder 3"/>
          <p:cNvSpPr>
            <a:spLocks noGrp="1"/>
          </p:cNvSpPr>
          <p:nvPr>
            <p:ph type="ftr" sz="quarter" idx="16"/>
          </p:nvPr>
        </p:nvSpPr>
        <p:spPr>
          <a:xfrm>
            <a:off x="1194092" y="6172200"/>
            <a:ext cx="5359108" cy="365760"/>
          </a:xfrm>
        </p:spPr>
        <p:txBody>
          <a:bodyPr/>
          <a:lstStyle/>
          <a:p>
            <a:r>
              <a:rPr lang="fa-IR" dirty="0" smtClean="0"/>
              <a:t>مربی گری از طریق ارایه بازخور موثر- کنفرانس آسیب شناسی مدیریت منابع انسانی- دکتر غلام زاده</a:t>
            </a:r>
            <a:endParaRPr lang="en-US" dirty="0"/>
          </a:p>
        </p:txBody>
      </p:sp>
      <p:sp>
        <p:nvSpPr>
          <p:cNvPr id="5" name="Slide Number Placeholder 4"/>
          <p:cNvSpPr>
            <a:spLocks noGrp="1"/>
          </p:cNvSpPr>
          <p:nvPr>
            <p:ph type="sldNum" sz="quarter" idx="15"/>
          </p:nvPr>
        </p:nvSpPr>
        <p:spPr/>
        <p:txBody>
          <a:bodyPr/>
          <a:lstStyle/>
          <a:p>
            <a:fld id="{B6F15528-21DE-4FAA-801E-634DDDAF4B2B}" type="slidenum">
              <a:rPr lang="en-US" smtClean="0"/>
              <a:pPr/>
              <a:t>49</a:t>
            </a:fld>
            <a:endParaRPr lang="en-US"/>
          </a:p>
        </p:txBody>
      </p:sp>
    </p:spTree>
    <p:extLst>
      <p:ext uri="{BB962C8B-B14F-4D97-AF65-F5344CB8AC3E}">
        <p14:creationId xmlns:p14="http://schemas.microsoft.com/office/powerpoint/2010/main" val="266335348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a:xfrm>
            <a:off x="-152400" y="6477000"/>
            <a:ext cx="4495800" cy="457200"/>
          </a:xfrm>
        </p:spPr>
        <p:txBody>
          <a:bodyPr/>
          <a:lstStyle/>
          <a:p>
            <a:pPr>
              <a:defRPr/>
            </a:pPr>
            <a:r>
              <a:rPr lang="fa-IR" dirty="0" smtClean="0">
                <a:solidFill>
                  <a:srgbClr val="FFFFFF"/>
                </a:solidFill>
              </a:rPr>
              <a:t>مربی گری از طریق ارایه بازخور موثر- کنفرانس آسیب شناسی مدیریت منابع انسانی- دکتر غلام زاده</a:t>
            </a:r>
            <a:endParaRPr lang="en-US" dirty="0">
              <a:solidFill>
                <a:srgbClr val="FFFFFF"/>
              </a:solidFill>
            </a:endParaRPr>
          </a:p>
        </p:txBody>
      </p:sp>
      <p:sp>
        <p:nvSpPr>
          <p:cNvPr id="5" name="Slide Number Placeholder 4"/>
          <p:cNvSpPr>
            <a:spLocks noGrp="1"/>
          </p:cNvSpPr>
          <p:nvPr>
            <p:ph type="sldNum" sz="quarter" idx="12"/>
          </p:nvPr>
        </p:nvSpPr>
        <p:spPr/>
        <p:txBody>
          <a:bodyPr/>
          <a:lstStyle/>
          <a:p>
            <a:pPr>
              <a:defRPr/>
            </a:pPr>
            <a:fld id="{34FFF4D2-A944-4049-BDD1-FCF533CF4020}" type="slidenum">
              <a:rPr lang="en-US" smtClean="0">
                <a:solidFill>
                  <a:srgbClr val="FFFFFF"/>
                </a:solidFill>
              </a:rPr>
              <a:pPr>
                <a:defRPr/>
              </a:pPr>
              <a:t>5</a:t>
            </a:fld>
            <a:endParaRPr lang="en-US">
              <a:solidFill>
                <a:srgbClr val="FFFFFF"/>
              </a:solidFill>
            </a:endParaRPr>
          </a:p>
        </p:txBody>
      </p:sp>
      <p:sp>
        <p:nvSpPr>
          <p:cNvPr id="6" name="Rounded Rectangle 5"/>
          <p:cNvSpPr/>
          <p:nvPr/>
        </p:nvSpPr>
        <p:spPr bwMode="auto">
          <a:xfrm>
            <a:off x="609600" y="1524000"/>
            <a:ext cx="6248400" cy="4343400"/>
          </a:xfrm>
          <a:prstGeom prst="roundRect">
            <a:avLst/>
          </a:prstGeom>
          <a:solidFill>
            <a:schemeClr val="tx1">
              <a:lumMod val="60000"/>
              <a:lumOff val="40000"/>
            </a:schemeClr>
          </a:solidFill>
          <a:ln w="9525" cap="flat" cmpd="sng" algn="ctr">
            <a:solidFill>
              <a:schemeClr val="tx1"/>
            </a:solidFill>
            <a:prstDash val="solid"/>
            <a:round/>
            <a:headEnd type="none" w="med" len="med"/>
            <a:tailEnd type="none" w="med" len="med"/>
          </a:ln>
          <a:effectLst/>
        </p:spPr>
        <p:txBody>
          <a:bodyPr rtlCol="1"/>
          <a:lstStyle/>
          <a:p>
            <a:pPr algn="ctr" fontAlgn="base">
              <a:spcBef>
                <a:spcPct val="0"/>
              </a:spcBef>
              <a:spcAft>
                <a:spcPct val="0"/>
              </a:spcAft>
              <a:defRPr/>
            </a:pPr>
            <a:r>
              <a:rPr lang="fa-IR" sz="3200" b="1" dirty="0">
                <a:solidFill>
                  <a:srgbClr val="B2B2B2"/>
                </a:solidFill>
                <a:latin typeface="Times New Roman" pitchFamily="18" charset="0"/>
                <a:cs typeface="Times New Roman" pitchFamily="18" charset="0"/>
              </a:rPr>
              <a:t>            </a:t>
            </a:r>
          </a:p>
          <a:p>
            <a:pPr algn="ctr" fontAlgn="base">
              <a:spcBef>
                <a:spcPct val="0"/>
              </a:spcBef>
              <a:spcAft>
                <a:spcPct val="0"/>
              </a:spcAft>
              <a:defRPr/>
            </a:pPr>
            <a:r>
              <a:rPr lang="fa-IR" sz="3200" b="1" dirty="0">
                <a:solidFill>
                  <a:srgbClr val="FFFFFF">
                    <a:lumMod val="60000"/>
                    <a:lumOff val="40000"/>
                  </a:srgbClr>
                </a:solidFill>
                <a:latin typeface="Times New Roman" pitchFamily="18" charset="0"/>
                <a:cs typeface="Times New Roman" pitchFamily="18" charset="0"/>
              </a:rPr>
              <a:t>                             </a:t>
            </a:r>
            <a:r>
              <a:rPr lang="fa-IR" sz="3200" b="1" dirty="0">
                <a:solidFill>
                  <a:srgbClr val="008000"/>
                </a:solidFill>
                <a:latin typeface="Times New Roman" pitchFamily="18" charset="0"/>
                <a:cs typeface="B Compset" pitchFamily="2" charset="-78"/>
              </a:rPr>
              <a:t>حوزه آشکار</a:t>
            </a:r>
          </a:p>
          <a:p>
            <a:pPr algn="ctr" fontAlgn="base">
              <a:spcBef>
                <a:spcPct val="0"/>
              </a:spcBef>
              <a:spcAft>
                <a:spcPct val="0"/>
              </a:spcAft>
              <a:defRPr/>
            </a:pPr>
            <a:endParaRPr lang="fa-IR" sz="3200" b="1" dirty="0">
              <a:solidFill>
                <a:srgbClr val="FF0000"/>
              </a:solidFill>
              <a:latin typeface="Times New Roman" pitchFamily="18" charset="0"/>
              <a:cs typeface="Times New Roman" pitchFamily="18" charset="0"/>
            </a:endParaRPr>
          </a:p>
          <a:p>
            <a:pPr algn="ctr" fontAlgn="base">
              <a:spcBef>
                <a:spcPct val="0"/>
              </a:spcBef>
              <a:spcAft>
                <a:spcPct val="0"/>
              </a:spcAft>
              <a:defRPr/>
            </a:pPr>
            <a:endParaRPr lang="fa-IR" sz="3200" b="1" dirty="0">
              <a:solidFill>
                <a:srgbClr val="FF0000"/>
              </a:solidFill>
              <a:latin typeface="Times New Roman" pitchFamily="18" charset="0"/>
              <a:cs typeface="Times New Roman" pitchFamily="18" charset="0"/>
            </a:endParaRPr>
          </a:p>
          <a:p>
            <a:pPr algn="ctr" fontAlgn="base">
              <a:spcBef>
                <a:spcPct val="0"/>
              </a:spcBef>
              <a:spcAft>
                <a:spcPct val="0"/>
              </a:spcAft>
              <a:defRPr/>
            </a:pPr>
            <a:endParaRPr lang="fa-IR" sz="3200" b="1" dirty="0">
              <a:solidFill>
                <a:srgbClr val="FF0000"/>
              </a:solidFill>
              <a:latin typeface="Times New Roman" pitchFamily="18" charset="0"/>
              <a:cs typeface="Times New Roman" pitchFamily="18" charset="0"/>
            </a:endParaRPr>
          </a:p>
          <a:p>
            <a:pPr algn="ctr" fontAlgn="base">
              <a:spcBef>
                <a:spcPct val="0"/>
              </a:spcBef>
              <a:spcAft>
                <a:spcPct val="0"/>
              </a:spcAft>
              <a:defRPr/>
            </a:pPr>
            <a:r>
              <a:rPr lang="en-US" sz="3200" b="1" dirty="0">
                <a:solidFill>
                  <a:srgbClr val="FF0000"/>
                </a:solidFill>
                <a:latin typeface="Times New Roman" pitchFamily="18" charset="0"/>
                <a:cs typeface="Times New Roman" pitchFamily="18" charset="0"/>
              </a:rPr>
              <a:t>                     </a:t>
            </a:r>
            <a:r>
              <a:rPr lang="fa-IR" sz="3200" b="1" dirty="0">
                <a:solidFill>
                  <a:srgbClr val="FF0000"/>
                </a:solidFill>
                <a:latin typeface="Times New Roman" pitchFamily="18" charset="0"/>
                <a:cs typeface="Times New Roman" pitchFamily="18" charset="0"/>
              </a:rPr>
              <a:t> </a:t>
            </a:r>
            <a:endParaRPr lang="fa-IR" sz="3200" b="1" dirty="0">
              <a:solidFill>
                <a:srgbClr val="00B050"/>
              </a:solidFill>
              <a:latin typeface="Times New Roman" pitchFamily="18" charset="0"/>
              <a:cs typeface="Times New Roman" pitchFamily="18" charset="0"/>
            </a:endParaRPr>
          </a:p>
        </p:txBody>
      </p:sp>
      <p:sp>
        <p:nvSpPr>
          <p:cNvPr id="29704" name="Rectangle 16"/>
          <p:cNvSpPr>
            <a:spLocks noChangeArrowheads="1"/>
          </p:cNvSpPr>
          <p:nvPr/>
        </p:nvSpPr>
        <p:spPr bwMode="auto">
          <a:xfrm>
            <a:off x="685800" y="609600"/>
            <a:ext cx="6172200" cy="838200"/>
          </a:xfrm>
          <a:prstGeom prst="rect">
            <a:avLst/>
          </a:prstGeom>
          <a:solidFill>
            <a:schemeClr val="accent2">
              <a:lumMod val="40000"/>
              <a:lumOff val="60000"/>
            </a:schemeClr>
          </a:solidFill>
          <a:ln w="9525" algn="ctr">
            <a:solidFill>
              <a:schemeClr val="tx1"/>
            </a:solidFill>
            <a:round/>
            <a:headEnd/>
            <a:tailEnd/>
          </a:ln>
        </p:spPr>
        <p:txBody>
          <a:bodyPr/>
          <a:lstStyle/>
          <a:p>
            <a:pPr algn="ctr" rtl="1" fontAlgn="base">
              <a:spcBef>
                <a:spcPct val="0"/>
              </a:spcBef>
              <a:spcAft>
                <a:spcPct val="0"/>
              </a:spcAft>
            </a:pPr>
            <a:r>
              <a:rPr lang="fa-IR" sz="3200" b="1" dirty="0">
                <a:solidFill>
                  <a:srgbClr val="FF0000"/>
                </a:solidFill>
                <a:latin typeface="Times New Roman" pitchFamily="18" charset="0"/>
                <a:cs typeface="B Compset" pitchFamily="2" charset="-78"/>
              </a:rPr>
              <a:t>پنهان برای خود          آشکار برای خود</a:t>
            </a:r>
          </a:p>
        </p:txBody>
      </p:sp>
      <p:sp>
        <p:nvSpPr>
          <p:cNvPr id="29705" name="Rectangle 18"/>
          <p:cNvSpPr>
            <a:spLocks noChangeArrowheads="1"/>
          </p:cNvSpPr>
          <p:nvPr/>
        </p:nvSpPr>
        <p:spPr bwMode="auto">
          <a:xfrm>
            <a:off x="6934200" y="1600200"/>
            <a:ext cx="1600200" cy="4267200"/>
          </a:xfrm>
          <a:prstGeom prst="rect">
            <a:avLst/>
          </a:prstGeom>
          <a:solidFill>
            <a:schemeClr val="accent2">
              <a:lumMod val="40000"/>
              <a:lumOff val="60000"/>
            </a:schemeClr>
          </a:solidFill>
          <a:ln w="9525" algn="ctr">
            <a:solidFill>
              <a:schemeClr val="tx1"/>
            </a:solidFill>
            <a:round/>
            <a:headEnd/>
            <a:tailEnd/>
          </a:ln>
        </p:spPr>
        <p:txBody>
          <a:bodyPr/>
          <a:lstStyle/>
          <a:p>
            <a:pPr algn="ctr" fontAlgn="base">
              <a:spcBef>
                <a:spcPct val="0"/>
              </a:spcBef>
              <a:spcAft>
                <a:spcPct val="0"/>
              </a:spcAft>
            </a:pPr>
            <a:endParaRPr lang="fa-IR" sz="2800" b="1" dirty="0">
              <a:solidFill>
                <a:srgbClr val="FF0000"/>
              </a:solidFill>
              <a:latin typeface="Times New Roman" pitchFamily="18" charset="0"/>
              <a:cs typeface="Times New Roman" pitchFamily="18" charset="0"/>
            </a:endParaRPr>
          </a:p>
          <a:p>
            <a:pPr algn="ctr" rtl="1" fontAlgn="base">
              <a:spcBef>
                <a:spcPct val="0"/>
              </a:spcBef>
              <a:spcAft>
                <a:spcPct val="0"/>
              </a:spcAft>
            </a:pPr>
            <a:r>
              <a:rPr lang="fa-IR" sz="3200" b="1" dirty="0" smtClean="0">
                <a:solidFill>
                  <a:srgbClr val="FF0000"/>
                </a:solidFill>
                <a:latin typeface="Times New Roman" pitchFamily="18" charset="0"/>
                <a:cs typeface="B Compset" pitchFamily="2" charset="-78"/>
              </a:rPr>
              <a:t>آشکار </a:t>
            </a:r>
            <a:r>
              <a:rPr lang="fa-IR" sz="3200" b="1" dirty="0">
                <a:solidFill>
                  <a:srgbClr val="FF0000"/>
                </a:solidFill>
                <a:latin typeface="Times New Roman" pitchFamily="18" charset="0"/>
                <a:cs typeface="B Compset" pitchFamily="2" charset="-78"/>
              </a:rPr>
              <a:t>برای سایرین</a:t>
            </a:r>
          </a:p>
          <a:p>
            <a:pPr algn="ctr" rtl="1" fontAlgn="base">
              <a:spcBef>
                <a:spcPct val="0"/>
              </a:spcBef>
              <a:spcAft>
                <a:spcPct val="0"/>
              </a:spcAft>
            </a:pPr>
            <a:endParaRPr lang="en-US" sz="3200" b="1" dirty="0">
              <a:solidFill>
                <a:srgbClr val="FF0000"/>
              </a:solidFill>
              <a:latin typeface="Times New Roman" pitchFamily="18" charset="0"/>
              <a:cs typeface="B Compset" pitchFamily="2" charset="-78"/>
            </a:endParaRPr>
          </a:p>
          <a:p>
            <a:pPr algn="ctr" rtl="1" fontAlgn="base">
              <a:spcBef>
                <a:spcPct val="0"/>
              </a:spcBef>
              <a:spcAft>
                <a:spcPct val="0"/>
              </a:spcAft>
            </a:pPr>
            <a:endParaRPr lang="fa-IR" sz="3200" b="1" dirty="0">
              <a:solidFill>
                <a:srgbClr val="FF0000"/>
              </a:solidFill>
              <a:latin typeface="Times New Roman" pitchFamily="18" charset="0"/>
              <a:cs typeface="B Compset" pitchFamily="2" charset="-78"/>
            </a:endParaRPr>
          </a:p>
          <a:p>
            <a:pPr algn="ctr" rtl="1" fontAlgn="base">
              <a:spcBef>
                <a:spcPct val="0"/>
              </a:spcBef>
              <a:spcAft>
                <a:spcPct val="0"/>
              </a:spcAft>
            </a:pPr>
            <a:r>
              <a:rPr lang="fa-IR" sz="3200" b="1" dirty="0">
                <a:solidFill>
                  <a:srgbClr val="FF0000"/>
                </a:solidFill>
                <a:latin typeface="Times New Roman" pitchFamily="18" charset="0"/>
                <a:cs typeface="B Compset" pitchFamily="2" charset="-78"/>
              </a:rPr>
              <a:t>پنهان برای سایرین</a:t>
            </a:r>
          </a:p>
        </p:txBody>
      </p:sp>
      <p:sp>
        <p:nvSpPr>
          <p:cNvPr id="14" name="Rectangle 13"/>
          <p:cNvSpPr>
            <a:spLocks noChangeArrowheads="1"/>
          </p:cNvSpPr>
          <p:nvPr/>
        </p:nvSpPr>
        <p:spPr bwMode="auto">
          <a:xfrm>
            <a:off x="4114800" y="2438400"/>
            <a:ext cx="2286000" cy="685800"/>
          </a:xfrm>
          <a:prstGeom prst="rect">
            <a:avLst/>
          </a:prstGeom>
          <a:solidFill>
            <a:schemeClr val="tx1">
              <a:lumMod val="60000"/>
              <a:lumOff val="40000"/>
            </a:schemeClr>
          </a:solidFill>
          <a:ln w="9525" algn="ctr">
            <a:solidFill>
              <a:schemeClr val="tx1"/>
            </a:solidFill>
            <a:round/>
            <a:headEnd/>
            <a:tailEnd/>
          </a:ln>
        </p:spPr>
        <p:txBody>
          <a:bodyPr/>
          <a:lstStyle/>
          <a:p>
            <a:pPr algn="r" fontAlgn="base">
              <a:spcBef>
                <a:spcPct val="0"/>
              </a:spcBef>
              <a:spcAft>
                <a:spcPct val="0"/>
              </a:spcAft>
            </a:pPr>
            <a:r>
              <a:rPr lang="fa-IR" sz="3200" b="1" dirty="0">
                <a:solidFill>
                  <a:srgbClr val="050C13"/>
                </a:solidFill>
                <a:latin typeface="Times New Roman" pitchFamily="18" charset="0"/>
                <a:cs typeface="B Compset" pitchFamily="2" charset="-78"/>
              </a:rPr>
              <a:t>حوزه کور </a:t>
            </a:r>
          </a:p>
        </p:txBody>
      </p:sp>
      <p:sp>
        <p:nvSpPr>
          <p:cNvPr id="15" name="Rectangle 14"/>
          <p:cNvSpPr>
            <a:spLocks noChangeArrowheads="1"/>
          </p:cNvSpPr>
          <p:nvPr/>
        </p:nvSpPr>
        <p:spPr bwMode="auto">
          <a:xfrm>
            <a:off x="914400" y="4495800"/>
            <a:ext cx="2438400" cy="762000"/>
          </a:xfrm>
          <a:prstGeom prst="rect">
            <a:avLst/>
          </a:prstGeom>
          <a:solidFill>
            <a:schemeClr val="tx1">
              <a:lumMod val="60000"/>
              <a:lumOff val="40000"/>
            </a:schemeClr>
          </a:solidFill>
          <a:ln w="9525" algn="ctr">
            <a:solidFill>
              <a:schemeClr val="tx1"/>
            </a:solidFill>
            <a:round/>
            <a:headEnd/>
            <a:tailEnd/>
          </a:ln>
        </p:spPr>
        <p:txBody>
          <a:bodyPr/>
          <a:lstStyle/>
          <a:p>
            <a:pPr algn="r" fontAlgn="base">
              <a:spcBef>
                <a:spcPct val="0"/>
              </a:spcBef>
              <a:spcAft>
                <a:spcPct val="0"/>
              </a:spcAft>
            </a:pPr>
            <a:r>
              <a:rPr lang="fa-IR" sz="3200" b="1" dirty="0">
                <a:solidFill>
                  <a:srgbClr val="FFFFFF"/>
                </a:solidFill>
                <a:latin typeface="Times New Roman" pitchFamily="18" charset="0"/>
                <a:cs typeface="B Compset" pitchFamily="2" charset="-78"/>
              </a:rPr>
              <a:t>حوزه خصوصی</a:t>
            </a:r>
          </a:p>
        </p:txBody>
      </p:sp>
      <p:sp>
        <p:nvSpPr>
          <p:cNvPr id="15376" name="Rectangle 16"/>
          <p:cNvSpPr>
            <a:spLocks noChangeArrowheads="1"/>
          </p:cNvSpPr>
          <p:nvPr/>
        </p:nvSpPr>
        <p:spPr bwMode="auto">
          <a:xfrm>
            <a:off x="4038600" y="4495800"/>
            <a:ext cx="2133600" cy="762000"/>
          </a:xfrm>
          <a:prstGeom prst="rect">
            <a:avLst/>
          </a:prstGeom>
          <a:solidFill>
            <a:schemeClr val="tx1">
              <a:lumMod val="60000"/>
              <a:lumOff val="40000"/>
            </a:schemeClr>
          </a:solidFill>
          <a:ln w="9525" algn="ctr">
            <a:solidFill>
              <a:schemeClr val="tx1"/>
            </a:solidFill>
            <a:round/>
            <a:headEnd/>
            <a:tailEnd/>
          </a:ln>
        </p:spPr>
        <p:txBody>
          <a:bodyPr/>
          <a:lstStyle/>
          <a:p>
            <a:pPr algn="r" fontAlgn="base">
              <a:spcBef>
                <a:spcPct val="0"/>
              </a:spcBef>
              <a:spcAft>
                <a:spcPct val="0"/>
              </a:spcAft>
            </a:pPr>
            <a:r>
              <a:rPr lang="fa-IR" sz="3200" b="1" dirty="0">
                <a:solidFill>
                  <a:srgbClr val="FF0000"/>
                </a:solidFill>
                <a:latin typeface="Times New Roman" pitchFamily="18" charset="0"/>
                <a:cs typeface="B Compset" pitchFamily="2" charset="-78"/>
              </a:rPr>
              <a:t>حوزه ناشناخته</a:t>
            </a:r>
          </a:p>
        </p:txBody>
      </p:sp>
      <p:cxnSp>
        <p:nvCxnSpPr>
          <p:cNvPr id="20" name="Straight Connector 19"/>
          <p:cNvCxnSpPr>
            <a:endCxn id="6" idx="2"/>
          </p:cNvCxnSpPr>
          <p:nvPr/>
        </p:nvCxnSpPr>
        <p:spPr>
          <a:xfrm rot="5400000">
            <a:off x="2667000" y="4800600"/>
            <a:ext cx="2133600" cy="0"/>
          </a:xfrm>
          <a:prstGeom prst="line">
            <a:avLst/>
          </a:prstGeom>
          <a:ln w="28575" cmpd="sng">
            <a:solidFill>
              <a:srgbClr val="050C13">
                <a:alpha val="34000"/>
              </a:srgbClr>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a:endCxn id="6" idx="3"/>
          </p:cNvCxnSpPr>
          <p:nvPr/>
        </p:nvCxnSpPr>
        <p:spPr>
          <a:xfrm flipV="1">
            <a:off x="3733800" y="3695700"/>
            <a:ext cx="3124200" cy="38100"/>
          </a:xfrm>
          <a:prstGeom prst="line">
            <a:avLst/>
          </a:prstGeom>
          <a:ln w="28575" cmpd="sng">
            <a:solidFill>
              <a:srgbClr val="050C13">
                <a:alpha val="34000"/>
              </a:srgbClr>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609600" y="3733800"/>
            <a:ext cx="3124200" cy="0"/>
          </a:xfrm>
          <a:prstGeom prst="line">
            <a:avLst/>
          </a:prstGeom>
          <a:ln w="28575" cmpd="sng">
            <a:solidFill>
              <a:srgbClr val="050C13">
                <a:alpha val="34000"/>
              </a:srgbClr>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5400000">
            <a:off x="2667000" y="2590800"/>
            <a:ext cx="2133600" cy="0"/>
          </a:xfrm>
          <a:prstGeom prst="line">
            <a:avLst/>
          </a:prstGeom>
          <a:ln w="28575" cmpd="sng">
            <a:solidFill>
              <a:srgbClr val="050C13">
                <a:alpha val="34000"/>
              </a:srgb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7720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withEffect">
                                  <p:stCondLst>
                                    <p:cond delay="0"/>
                                  </p:stCondLst>
                                  <p:childTnLst>
                                    <p:set>
                                      <p:cBhvr>
                                        <p:cTn id="6" dur="1" fill="hold">
                                          <p:stCondLst>
                                            <p:cond delay="0"/>
                                          </p:stCondLst>
                                        </p:cTn>
                                        <p:tgtEl>
                                          <p:spTgt spid="29704"/>
                                        </p:tgtEl>
                                        <p:attrNameLst>
                                          <p:attrName>style.visibility</p:attrName>
                                        </p:attrNameLst>
                                      </p:cBhvr>
                                      <p:to>
                                        <p:strVal val="visible"/>
                                      </p:to>
                                    </p:set>
                                    <p:animEffect transition="in" filter="blinds(horizontal)">
                                      <p:cBhvr>
                                        <p:cTn id="7" dur="500"/>
                                        <p:tgtEl>
                                          <p:spTgt spid="29704"/>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9705"/>
                                        </p:tgtEl>
                                        <p:attrNameLst>
                                          <p:attrName>style.visibility</p:attrName>
                                        </p:attrNameLst>
                                      </p:cBhvr>
                                      <p:to>
                                        <p:strVal val="visible"/>
                                      </p:to>
                                    </p:set>
                                    <p:animEffect transition="in" filter="blinds(horizontal)">
                                      <p:cBhvr>
                                        <p:cTn id="10" dur="500"/>
                                        <p:tgtEl>
                                          <p:spTgt spid="29705"/>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xit" presetSubtype="10" fill="hold" grpId="0" nodeType="clickEffect">
                                  <p:stCondLst>
                                    <p:cond delay="0"/>
                                  </p:stCondLst>
                                  <p:childTnLst>
                                    <p:animEffect transition="out" filter="blinds(horizontal)">
                                      <p:cBhvr>
                                        <p:cTn id="14" dur="500"/>
                                        <p:tgtEl>
                                          <p:spTgt spid="14"/>
                                        </p:tgtEl>
                                      </p:cBhvr>
                                    </p:animEffect>
                                    <p:set>
                                      <p:cBhvr>
                                        <p:cTn id="15" dur="1" fill="hold">
                                          <p:stCondLst>
                                            <p:cond delay="499"/>
                                          </p:stCondLst>
                                        </p:cTn>
                                        <p:tgtEl>
                                          <p:spTgt spid="14"/>
                                        </p:tgtEl>
                                        <p:attrNameLst>
                                          <p:attrName>style.visibility</p:attrName>
                                        </p:attrNameLst>
                                      </p:cBhvr>
                                      <p:to>
                                        <p:strVal val="hidden"/>
                                      </p:to>
                                    </p:set>
                                  </p:childTnLst>
                                </p:cTn>
                              </p:par>
                              <p:par>
                                <p:cTn id="16" presetID="64" presetClass="path" presetSubtype="0" accel="50000" decel="50000" fill="hold" grpId="0" nodeType="withEffect">
                                  <p:stCondLst>
                                    <p:cond delay="0"/>
                                  </p:stCondLst>
                                  <p:childTnLst>
                                    <p:animMotion origin="layout" path="M 0 0.10546 L 0 -0.22757 " pathEditMode="relative" rAng="0" ptsTypes="AA">
                                      <p:cBhvr>
                                        <p:cTn id="17" dur="2000" fill="hold"/>
                                        <p:tgtEl>
                                          <p:spTgt spid="15"/>
                                        </p:tgtEl>
                                        <p:attrNameLst>
                                          <p:attrName>ppt_x</p:attrName>
                                          <p:attrName>ppt_y</p:attrName>
                                        </p:attrNameLst>
                                      </p:cBhvr>
                                      <p:rCtr x="0" y="-167"/>
                                    </p:animMotion>
                                  </p:childTnLst>
                                </p:cTn>
                              </p:par>
                              <p:par>
                                <p:cTn id="18" presetID="5" presetClass="exit" presetSubtype="10" fill="hold" nodeType="withEffect">
                                  <p:stCondLst>
                                    <p:cond delay="0"/>
                                  </p:stCondLst>
                                  <p:childTnLst>
                                    <p:animEffect transition="out" filter="checkerboard(across)">
                                      <p:cBhvr>
                                        <p:cTn id="19" dur="500"/>
                                        <p:tgtEl>
                                          <p:spTgt spid="29"/>
                                        </p:tgtEl>
                                      </p:cBhvr>
                                    </p:animEffect>
                                    <p:set>
                                      <p:cBhvr>
                                        <p:cTn id="20" dur="1" fill="hold">
                                          <p:stCondLst>
                                            <p:cond delay="499"/>
                                          </p:stCondLst>
                                        </p:cTn>
                                        <p:tgtEl>
                                          <p:spTgt spid="29"/>
                                        </p:tgtEl>
                                        <p:attrNameLst>
                                          <p:attrName>style.visibility</p:attrName>
                                        </p:attrNameLst>
                                      </p:cBhvr>
                                      <p:to>
                                        <p:strVal val="hidden"/>
                                      </p:to>
                                    </p:set>
                                  </p:childTnLst>
                                </p:cTn>
                              </p:par>
                              <p:par>
                                <p:cTn id="21" presetID="5" presetClass="exit" presetSubtype="10" fill="hold" nodeType="withEffect">
                                  <p:stCondLst>
                                    <p:cond delay="0"/>
                                  </p:stCondLst>
                                  <p:childTnLst>
                                    <p:animEffect transition="out" filter="checkerboard(across)">
                                      <p:cBhvr>
                                        <p:cTn id="22" dur="500"/>
                                        <p:tgtEl>
                                          <p:spTgt spid="26"/>
                                        </p:tgtEl>
                                      </p:cBhvr>
                                    </p:animEffect>
                                    <p:set>
                                      <p:cBhvr>
                                        <p:cTn id="23" dur="1" fill="hold">
                                          <p:stCondLst>
                                            <p:cond delay="499"/>
                                          </p:stCondLst>
                                        </p:cTn>
                                        <p:tgtEl>
                                          <p:spTgt spid="2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4" grpId="0" animBg="1"/>
      <p:bldP spid="29705" grpId="0" animBg="1"/>
      <p:bldP spid="14" grpId="0" animBg="1"/>
      <p:bldP spid="15"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pPr marL="0" indent="0" algn="ctr" rtl="1">
              <a:buNone/>
            </a:pPr>
            <a:r>
              <a:rPr lang="fa-IR" sz="3600" b="1" dirty="0" smtClean="0">
                <a:cs typeface="B Compset" panose="00000400000000000000" pitchFamily="2" charset="-78"/>
              </a:rPr>
              <a:t>به امید دیدار مجدد و با آرزوی توفیق</a:t>
            </a:r>
            <a:endParaRPr lang="en-US" sz="3600" b="1" dirty="0">
              <a:cs typeface="B Compset" panose="00000400000000000000" pitchFamily="2" charset="-78"/>
            </a:endParaRPr>
          </a:p>
        </p:txBody>
      </p:sp>
      <p:sp>
        <p:nvSpPr>
          <p:cNvPr id="4" name="Footer Placeholder 3"/>
          <p:cNvSpPr>
            <a:spLocks noGrp="1"/>
          </p:cNvSpPr>
          <p:nvPr>
            <p:ph type="ftr" sz="quarter" idx="16"/>
          </p:nvPr>
        </p:nvSpPr>
        <p:spPr>
          <a:xfrm>
            <a:off x="1371600" y="4312920"/>
            <a:ext cx="6248400" cy="716280"/>
          </a:xfrm>
        </p:spPr>
        <p:txBody>
          <a:bodyPr/>
          <a:lstStyle/>
          <a:p>
            <a:r>
              <a:rPr lang="fa-IR" dirty="0" smtClean="0"/>
              <a:t>مربی گری از طریق ارایه بازخور موثر- پنجمین همایش آسیب شناسی مدیریت منابع انسانی- دکتر غلام زاده</a:t>
            </a:r>
            <a:endParaRPr lang="en-US" dirty="0"/>
          </a:p>
        </p:txBody>
      </p:sp>
      <p:sp>
        <p:nvSpPr>
          <p:cNvPr id="5" name="Slide Number Placeholder 4"/>
          <p:cNvSpPr>
            <a:spLocks noGrp="1"/>
          </p:cNvSpPr>
          <p:nvPr>
            <p:ph type="sldNum" sz="quarter" idx="15"/>
          </p:nvPr>
        </p:nvSpPr>
        <p:spPr/>
        <p:txBody>
          <a:bodyPr/>
          <a:lstStyle/>
          <a:p>
            <a:fld id="{B6F15528-21DE-4FAA-801E-634DDDAF4B2B}" type="slidenum">
              <a:rPr lang="en-US" smtClean="0"/>
              <a:pPr/>
              <a:t>50</a:t>
            </a:fld>
            <a:endParaRPr lang="en-US"/>
          </a:p>
        </p:txBody>
      </p:sp>
    </p:spTree>
    <p:extLst>
      <p:ext uri="{BB962C8B-B14F-4D97-AF65-F5344CB8AC3E}">
        <p14:creationId xmlns:p14="http://schemas.microsoft.com/office/powerpoint/2010/main" val="345724932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Content Placeholder 1"/>
          <p:cNvSpPr>
            <a:spLocks noGrp="1"/>
          </p:cNvSpPr>
          <p:nvPr>
            <p:ph idx="1"/>
          </p:nvPr>
        </p:nvSpPr>
        <p:spPr>
          <a:xfrm>
            <a:off x="76200" y="1295400"/>
            <a:ext cx="8915400" cy="5181600"/>
          </a:xfrm>
        </p:spPr>
        <p:txBody>
          <a:bodyPr/>
          <a:lstStyle/>
          <a:p>
            <a:pPr marL="622300" indent="-514350" algn="just" rtl="1" eaLnBrk="1" hangingPunct="1">
              <a:buFont typeface="Wingdings 3" pitchFamily="18" charset="2"/>
              <a:buNone/>
            </a:pPr>
            <a:r>
              <a:rPr lang="fa-IR" sz="2800" b="1" dirty="0" smtClean="0">
                <a:cs typeface="B Nazanin" pitchFamily="2" charset="-78"/>
              </a:rPr>
              <a:t>نکات مهم در ارایه بازخورد:</a:t>
            </a:r>
          </a:p>
          <a:p>
            <a:pPr marL="622300" indent="-514350" algn="just" rtl="1" eaLnBrk="1" hangingPunct="1">
              <a:buFont typeface="Wingdings 3" pitchFamily="18" charset="2"/>
              <a:buNone/>
            </a:pPr>
            <a:endParaRPr lang="fa-IR" sz="2800" b="1" dirty="0" smtClean="0">
              <a:cs typeface="B Nazanin" pitchFamily="2" charset="-78"/>
            </a:endParaRPr>
          </a:p>
          <a:p>
            <a:pPr marL="622300" indent="-514350" algn="just" rtl="1" eaLnBrk="1" hangingPunct="1">
              <a:buFont typeface="Wingdings" pitchFamily="2" charset="2"/>
              <a:buChar char="ü"/>
            </a:pPr>
            <a:r>
              <a:rPr lang="fa-IR" sz="2400" b="1" dirty="0" smtClean="0">
                <a:cs typeface="B Nazanin" pitchFamily="2" charset="-78"/>
              </a:rPr>
              <a:t>بازخورد باید مبتنی بر واقعیت ها، و نه عقاید شخصی باشد.</a:t>
            </a:r>
          </a:p>
          <a:p>
            <a:pPr marL="622300" indent="-514350" algn="just" rtl="1" eaLnBrk="1" hangingPunct="1">
              <a:buFont typeface="Wingdings" pitchFamily="2" charset="2"/>
              <a:buChar char="ü"/>
            </a:pPr>
            <a:r>
              <a:rPr lang="fa-IR" sz="2400" b="1" dirty="0" smtClean="0">
                <a:cs typeface="B Nazanin" pitchFamily="2" charset="-78"/>
              </a:rPr>
              <a:t>بازخورد باید توصیفی باشد، نه بر مبنای قضاوت.</a:t>
            </a:r>
          </a:p>
          <a:p>
            <a:pPr marL="622300" indent="-514350" algn="just" rtl="1" eaLnBrk="1" hangingPunct="1">
              <a:buFont typeface="Wingdings" pitchFamily="2" charset="2"/>
              <a:buChar char="ü"/>
            </a:pPr>
            <a:r>
              <a:rPr lang="fa-IR" sz="2400" b="1" dirty="0" smtClean="0">
                <a:cs typeface="B Nazanin" pitchFamily="2" charset="-78"/>
              </a:rPr>
              <a:t>به رفتارهای مشخص اشاره شود.</a:t>
            </a:r>
          </a:p>
          <a:p>
            <a:pPr marL="622300" indent="-514350" algn="just" rtl="1" eaLnBrk="1" hangingPunct="1">
              <a:buFont typeface="Wingdings" pitchFamily="2" charset="2"/>
              <a:buChar char="ü"/>
            </a:pPr>
            <a:r>
              <a:rPr lang="fa-IR" sz="2400" b="1" dirty="0" smtClean="0">
                <a:cs typeface="B Nazanin" pitchFamily="2" charset="-78"/>
              </a:rPr>
              <a:t>مسائل کلیدی را انتخاب و خود را به آنها محدود سازید(نباید زیاده روی کرد).</a:t>
            </a:r>
          </a:p>
          <a:p>
            <a:pPr marL="622300" indent="-514350" algn="just" rtl="1" eaLnBrk="1" hangingPunct="1">
              <a:buFont typeface="Wingdings" pitchFamily="2" charset="2"/>
              <a:buChar char="ü"/>
            </a:pPr>
            <a:r>
              <a:rPr lang="fa-IR" sz="2400" b="1" dirty="0" smtClean="0">
                <a:cs typeface="B Nazanin" pitchFamily="2" charset="-78"/>
              </a:rPr>
              <a:t>بر جنبه هایی از عملکرد تمرکز شود که قابل بهبود است.</a:t>
            </a:r>
          </a:p>
          <a:p>
            <a:pPr marL="622300" indent="-514350" algn="just" rtl="1" eaLnBrk="1" hangingPunct="1">
              <a:buFont typeface="Wingdings" pitchFamily="2" charset="2"/>
              <a:buChar char="ü"/>
            </a:pPr>
            <a:r>
              <a:rPr lang="fa-IR" sz="2400" b="1" dirty="0" smtClean="0">
                <a:cs typeface="B Nazanin" pitchFamily="2" charset="-78"/>
              </a:rPr>
              <a:t>بازخورد مثبت ارایه شود. بازخورد نباید فقط محدود به حوزه های بهبود شود. اگر افراد احساس کنند که در فرایند بازخورد توانمند می شوند، برای بهبود عملکرد تلاش بیشتری خواهند کرد.   </a:t>
            </a:r>
          </a:p>
          <a:p>
            <a:pPr marL="622300" indent="-514350" algn="just" rtl="1" eaLnBrk="1" hangingPunct="1">
              <a:buFont typeface="Wingdings 3" pitchFamily="18" charset="2"/>
              <a:buNone/>
            </a:pPr>
            <a:endParaRPr lang="fa-IR" sz="2800" b="1" dirty="0" smtClean="0">
              <a:cs typeface="B Compset" pitchFamily="2" charset="-78"/>
            </a:endParaRPr>
          </a:p>
          <a:p>
            <a:pPr marL="622300" indent="-514350" algn="just" rtl="1" eaLnBrk="1" hangingPunct="1">
              <a:buFont typeface="Wingdings 3" pitchFamily="18" charset="2"/>
              <a:buNone/>
            </a:pPr>
            <a:endParaRPr lang="fa-IR" sz="2800" b="1" dirty="0" smtClean="0">
              <a:cs typeface="B Compset" pitchFamily="2" charset="-78"/>
            </a:endParaRPr>
          </a:p>
          <a:p>
            <a:pPr marL="622300" indent="-514350" algn="just" rtl="1" eaLnBrk="1" hangingPunct="1">
              <a:buFont typeface="Wingdings 3" pitchFamily="18" charset="2"/>
              <a:buNone/>
            </a:pPr>
            <a:endParaRPr lang="fa-IR" sz="2800" b="1" dirty="0" smtClean="0">
              <a:cs typeface="B Compset" pitchFamily="2" charset="-78"/>
            </a:endParaRPr>
          </a:p>
        </p:txBody>
      </p:sp>
    </p:spTree>
    <p:extLst>
      <p:ext uri="{BB962C8B-B14F-4D97-AF65-F5344CB8AC3E}">
        <p14:creationId xmlns:p14="http://schemas.microsoft.com/office/powerpoint/2010/main" val="307129270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45058">
                                            <p:txEl>
                                              <p:pRg st="0" end="0"/>
                                            </p:txEl>
                                          </p:spTgt>
                                        </p:tgtEl>
                                        <p:attrNameLst>
                                          <p:attrName>style.visibility</p:attrName>
                                        </p:attrNameLst>
                                      </p:cBhvr>
                                      <p:to>
                                        <p:strVal val="visible"/>
                                      </p:to>
                                    </p:set>
                                    <p:anim to="" calcmode="lin" valueType="num">
                                      <p:cBhvr>
                                        <p:cTn id="7" dur="1" fill="hold"/>
                                        <p:tgtEl>
                                          <p:spTgt spid="45058">
                                            <p:txEl>
                                              <p:pRg st="0" end="0"/>
                                            </p:txEl>
                                          </p:spTgt>
                                        </p:tgtEl>
                                        <p:attrNameLst>
                                          <p:attrName/>
                                        </p:attrNameLst>
                                      </p:cBhvr>
                                    </p:anim>
                                  </p:childTnLst>
                                </p:cTn>
                              </p:par>
                            </p:childTnLst>
                          </p:cTn>
                        </p:par>
                      </p:childTnLst>
                    </p:cTn>
                  </p:par>
                  <p:par>
                    <p:cTn id="8" fill="hold" nodeType="clickPar">
                      <p:stCondLst>
                        <p:cond delay="indefinite"/>
                      </p:stCondLst>
                      <p:childTnLst>
                        <p:par>
                          <p:cTn id="9" fill="hold" nodeType="withGroup">
                            <p:stCondLst>
                              <p:cond delay="0"/>
                            </p:stCondLst>
                            <p:childTnLst>
                              <p:par>
                                <p:cTn id="10" presetID="24" presetClass="entr" presetSubtype="0" fill="hold" grpId="0" nodeType="clickEffect">
                                  <p:stCondLst>
                                    <p:cond delay="0"/>
                                  </p:stCondLst>
                                  <p:childTnLst>
                                    <p:set>
                                      <p:cBhvr>
                                        <p:cTn id="11" dur="1" fill="hold">
                                          <p:stCondLst>
                                            <p:cond delay="0"/>
                                          </p:stCondLst>
                                        </p:cTn>
                                        <p:tgtEl>
                                          <p:spTgt spid="45058">
                                            <p:txEl>
                                              <p:pRg st="2" end="2"/>
                                            </p:txEl>
                                          </p:spTgt>
                                        </p:tgtEl>
                                        <p:attrNameLst>
                                          <p:attrName>style.visibility</p:attrName>
                                        </p:attrNameLst>
                                      </p:cBhvr>
                                      <p:to>
                                        <p:strVal val="visible"/>
                                      </p:to>
                                    </p:set>
                                    <p:anim to="" calcmode="lin" valueType="num">
                                      <p:cBhvr>
                                        <p:cTn id="12" dur="1" fill="hold"/>
                                        <p:tgtEl>
                                          <p:spTgt spid="45058">
                                            <p:txEl>
                                              <p:pRg st="2" end="2"/>
                                            </p:txEl>
                                          </p:spTgt>
                                        </p:tgtEl>
                                        <p:attrNameLst>
                                          <p:attrName/>
                                        </p:attrNameLst>
                                      </p:cBhvr>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4" presetClass="entr" presetSubtype="0" fill="hold" grpId="0" nodeType="clickEffect">
                                  <p:stCondLst>
                                    <p:cond delay="0"/>
                                  </p:stCondLst>
                                  <p:childTnLst>
                                    <p:set>
                                      <p:cBhvr>
                                        <p:cTn id="16" dur="1" fill="hold">
                                          <p:stCondLst>
                                            <p:cond delay="0"/>
                                          </p:stCondLst>
                                        </p:cTn>
                                        <p:tgtEl>
                                          <p:spTgt spid="45058">
                                            <p:txEl>
                                              <p:pRg st="3" end="3"/>
                                            </p:txEl>
                                          </p:spTgt>
                                        </p:tgtEl>
                                        <p:attrNameLst>
                                          <p:attrName>style.visibility</p:attrName>
                                        </p:attrNameLst>
                                      </p:cBhvr>
                                      <p:to>
                                        <p:strVal val="visible"/>
                                      </p:to>
                                    </p:set>
                                    <p:anim to="" calcmode="lin" valueType="num">
                                      <p:cBhvr>
                                        <p:cTn id="17" dur="1" fill="hold"/>
                                        <p:tgtEl>
                                          <p:spTgt spid="45058">
                                            <p:txEl>
                                              <p:pRg st="3" end="3"/>
                                            </p:txEl>
                                          </p:spTgt>
                                        </p:tgtEl>
                                        <p:attrNameLst>
                                          <p:attrName/>
                                        </p:attrNameLst>
                                      </p:cBhvr>
                                    </p:anim>
                                  </p:childTnLst>
                                </p:cTn>
                              </p:par>
                            </p:childTnLst>
                          </p:cTn>
                        </p:par>
                      </p:childTnLst>
                    </p:cTn>
                  </p:par>
                  <p:par>
                    <p:cTn id="18" fill="hold" nodeType="clickPar">
                      <p:stCondLst>
                        <p:cond delay="indefinite"/>
                      </p:stCondLst>
                      <p:childTnLst>
                        <p:par>
                          <p:cTn id="19" fill="hold" nodeType="withGroup">
                            <p:stCondLst>
                              <p:cond delay="0"/>
                            </p:stCondLst>
                            <p:childTnLst>
                              <p:par>
                                <p:cTn id="20" presetID="24" presetClass="entr" presetSubtype="0" fill="hold" grpId="0" nodeType="clickEffect">
                                  <p:stCondLst>
                                    <p:cond delay="0"/>
                                  </p:stCondLst>
                                  <p:childTnLst>
                                    <p:set>
                                      <p:cBhvr>
                                        <p:cTn id="21" dur="1" fill="hold">
                                          <p:stCondLst>
                                            <p:cond delay="0"/>
                                          </p:stCondLst>
                                        </p:cTn>
                                        <p:tgtEl>
                                          <p:spTgt spid="45058">
                                            <p:txEl>
                                              <p:pRg st="4" end="4"/>
                                            </p:txEl>
                                          </p:spTgt>
                                        </p:tgtEl>
                                        <p:attrNameLst>
                                          <p:attrName>style.visibility</p:attrName>
                                        </p:attrNameLst>
                                      </p:cBhvr>
                                      <p:to>
                                        <p:strVal val="visible"/>
                                      </p:to>
                                    </p:set>
                                    <p:anim to="" calcmode="lin" valueType="num">
                                      <p:cBhvr>
                                        <p:cTn id="22" dur="1" fill="hold"/>
                                        <p:tgtEl>
                                          <p:spTgt spid="45058">
                                            <p:txEl>
                                              <p:pRg st="4" end="4"/>
                                            </p:txEl>
                                          </p:spTgt>
                                        </p:tgtEl>
                                        <p:attrNameLst>
                                          <p:attrName/>
                                        </p:attrNameLst>
                                      </p:cBhvr>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24" presetClass="entr" presetSubtype="0" fill="hold" grpId="0" nodeType="clickEffect">
                                  <p:stCondLst>
                                    <p:cond delay="0"/>
                                  </p:stCondLst>
                                  <p:childTnLst>
                                    <p:set>
                                      <p:cBhvr>
                                        <p:cTn id="26" dur="1" fill="hold">
                                          <p:stCondLst>
                                            <p:cond delay="0"/>
                                          </p:stCondLst>
                                        </p:cTn>
                                        <p:tgtEl>
                                          <p:spTgt spid="45058">
                                            <p:txEl>
                                              <p:pRg st="5" end="5"/>
                                            </p:txEl>
                                          </p:spTgt>
                                        </p:tgtEl>
                                        <p:attrNameLst>
                                          <p:attrName>style.visibility</p:attrName>
                                        </p:attrNameLst>
                                      </p:cBhvr>
                                      <p:to>
                                        <p:strVal val="visible"/>
                                      </p:to>
                                    </p:set>
                                    <p:anim to="" calcmode="lin" valueType="num">
                                      <p:cBhvr>
                                        <p:cTn id="27" dur="1" fill="hold"/>
                                        <p:tgtEl>
                                          <p:spTgt spid="45058">
                                            <p:txEl>
                                              <p:pRg st="5" end="5"/>
                                            </p:txEl>
                                          </p:spTgt>
                                        </p:tgtEl>
                                        <p:attrNameLst>
                                          <p:attrName/>
                                        </p:attrNameLst>
                                      </p:cBhvr>
                                    </p:anim>
                                  </p:childTnLst>
                                </p:cTn>
                              </p:par>
                            </p:childTnLst>
                          </p:cTn>
                        </p:par>
                      </p:childTnLst>
                    </p:cTn>
                  </p:par>
                  <p:par>
                    <p:cTn id="28" fill="hold" nodeType="clickPar">
                      <p:stCondLst>
                        <p:cond delay="indefinite"/>
                      </p:stCondLst>
                      <p:childTnLst>
                        <p:par>
                          <p:cTn id="29" fill="hold" nodeType="withGroup">
                            <p:stCondLst>
                              <p:cond delay="0"/>
                            </p:stCondLst>
                            <p:childTnLst>
                              <p:par>
                                <p:cTn id="30" presetID="24" presetClass="entr" presetSubtype="0" fill="hold" grpId="0" nodeType="clickEffect">
                                  <p:stCondLst>
                                    <p:cond delay="0"/>
                                  </p:stCondLst>
                                  <p:childTnLst>
                                    <p:set>
                                      <p:cBhvr>
                                        <p:cTn id="31" dur="1" fill="hold">
                                          <p:stCondLst>
                                            <p:cond delay="0"/>
                                          </p:stCondLst>
                                        </p:cTn>
                                        <p:tgtEl>
                                          <p:spTgt spid="45058">
                                            <p:txEl>
                                              <p:pRg st="6" end="6"/>
                                            </p:txEl>
                                          </p:spTgt>
                                        </p:tgtEl>
                                        <p:attrNameLst>
                                          <p:attrName>style.visibility</p:attrName>
                                        </p:attrNameLst>
                                      </p:cBhvr>
                                      <p:to>
                                        <p:strVal val="visible"/>
                                      </p:to>
                                    </p:set>
                                    <p:anim to="" calcmode="lin" valueType="num">
                                      <p:cBhvr>
                                        <p:cTn id="32" dur="1" fill="hold"/>
                                        <p:tgtEl>
                                          <p:spTgt spid="45058">
                                            <p:txEl>
                                              <p:pRg st="6" end="6"/>
                                            </p:txEl>
                                          </p:spTgt>
                                        </p:tgtEl>
                                        <p:attrNameLst>
                                          <p:attrName/>
                                        </p:attrNameLst>
                                      </p:cBhvr>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4" presetClass="entr" presetSubtype="0" fill="hold" grpId="0" nodeType="clickEffect">
                                  <p:stCondLst>
                                    <p:cond delay="0"/>
                                  </p:stCondLst>
                                  <p:childTnLst>
                                    <p:set>
                                      <p:cBhvr>
                                        <p:cTn id="36" dur="1" fill="hold">
                                          <p:stCondLst>
                                            <p:cond delay="0"/>
                                          </p:stCondLst>
                                        </p:cTn>
                                        <p:tgtEl>
                                          <p:spTgt spid="45058">
                                            <p:txEl>
                                              <p:pRg st="7" end="7"/>
                                            </p:txEl>
                                          </p:spTgt>
                                        </p:tgtEl>
                                        <p:attrNameLst>
                                          <p:attrName>style.visibility</p:attrName>
                                        </p:attrNameLst>
                                      </p:cBhvr>
                                      <p:to>
                                        <p:strVal val="visible"/>
                                      </p:to>
                                    </p:set>
                                    <p:anim to="" calcmode="lin" valueType="num">
                                      <p:cBhvr>
                                        <p:cTn id="37" dur="1" fill="hold"/>
                                        <p:tgtEl>
                                          <p:spTgt spid="45058">
                                            <p:txEl>
                                              <p:pRg st="7" end="7"/>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58"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rtl="1"/>
            <a:r>
              <a:rPr lang="fa-IR" dirty="0" smtClean="0">
                <a:cs typeface="B Mitra" pitchFamily="2" charset="-78"/>
              </a:rPr>
              <a:t>الگوهای ارایه بازخور</a:t>
            </a:r>
            <a:endParaRPr lang="en-US" dirty="0">
              <a:cs typeface="B Mitra" pitchFamily="2" charset="-78"/>
            </a:endParaRPr>
          </a:p>
        </p:txBody>
      </p:sp>
      <p:sp>
        <p:nvSpPr>
          <p:cNvPr id="3" name="Content Placeholder 2"/>
          <p:cNvSpPr>
            <a:spLocks noGrp="1"/>
          </p:cNvSpPr>
          <p:nvPr>
            <p:ph idx="1"/>
          </p:nvPr>
        </p:nvSpPr>
        <p:spPr/>
        <p:txBody>
          <a:bodyPr/>
          <a:lstStyle/>
          <a:p>
            <a:pPr algn="r" rtl="1"/>
            <a:endParaRPr lang="fa-IR" dirty="0" smtClean="0">
              <a:cs typeface="B Mitra" pitchFamily="2" charset="-78"/>
            </a:endParaRPr>
          </a:p>
          <a:p>
            <a:pPr algn="r" rtl="1"/>
            <a:endParaRPr lang="fa-IR" dirty="0">
              <a:cs typeface="B Mitra" pitchFamily="2" charset="-78"/>
            </a:endParaRPr>
          </a:p>
          <a:p>
            <a:pPr algn="ctr" rtl="1"/>
            <a:r>
              <a:rPr lang="fa-IR" dirty="0" smtClean="0">
                <a:solidFill>
                  <a:srgbClr val="FF0000"/>
                </a:solidFill>
                <a:cs typeface="B Mitra" pitchFamily="2" charset="-78"/>
              </a:rPr>
              <a:t>روش ساندویچی برای ارایه بازخور</a:t>
            </a:r>
            <a:endParaRPr lang="en-US" dirty="0">
              <a:solidFill>
                <a:srgbClr val="FF0000"/>
              </a:solidFill>
              <a:cs typeface="B Mitra" pitchFamily="2" charset="-78"/>
            </a:endParaRPr>
          </a:p>
        </p:txBody>
      </p:sp>
      <p:sp>
        <p:nvSpPr>
          <p:cNvPr id="4" name="Footer Placeholder 3"/>
          <p:cNvSpPr>
            <a:spLocks noGrp="1"/>
          </p:cNvSpPr>
          <p:nvPr>
            <p:ph type="ftr" sz="quarter" idx="11"/>
          </p:nvPr>
        </p:nvSpPr>
        <p:spPr>
          <a:xfrm>
            <a:off x="2171700" y="5715000"/>
            <a:ext cx="4800600" cy="228600"/>
          </a:xfrm>
        </p:spPr>
        <p:txBody>
          <a:bodyPr/>
          <a:lstStyle/>
          <a:p>
            <a:pPr>
              <a:defRPr/>
            </a:pPr>
            <a:r>
              <a:rPr lang="fa-IR" dirty="0" smtClean="0">
                <a:solidFill>
                  <a:srgbClr val="002060"/>
                </a:solidFill>
              </a:rPr>
              <a:t>مربی گری از طریق ارایه بازخور موثر- کنفرانس آسیب شناسی مدیریت منابع انسانی- دکتر غلام زاده</a:t>
            </a:r>
            <a:endParaRPr lang="en-US" dirty="0">
              <a:solidFill>
                <a:srgbClr val="002060"/>
              </a:solidFill>
            </a:endParaRPr>
          </a:p>
        </p:txBody>
      </p:sp>
      <p:sp>
        <p:nvSpPr>
          <p:cNvPr id="5" name="Slide Number Placeholder 4"/>
          <p:cNvSpPr>
            <a:spLocks noGrp="1"/>
          </p:cNvSpPr>
          <p:nvPr>
            <p:ph type="sldNum" sz="quarter" idx="12"/>
          </p:nvPr>
        </p:nvSpPr>
        <p:spPr/>
        <p:txBody>
          <a:bodyPr/>
          <a:lstStyle/>
          <a:p>
            <a:pPr>
              <a:defRPr/>
            </a:pPr>
            <a:fld id="{B2562BC4-29AE-4AC6-9817-38B68A402AA3}" type="slidenum">
              <a:rPr lang="en-US" smtClean="0">
                <a:solidFill>
                  <a:srgbClr val="FFFFFF"/>
                </a:solidFill>
              </a:rPr>
              <a:pPr>
                <a:defRPr/>
              </a:pPr>
              <a:t>7</a:t>
            </a:fld>
            <a:endParaRPr lang="en-US">
              <a:solidFill>
                <a:srgbClr val="FFFFFF"/>
              </a:solidFill>
            </a:endParaRPr>
          </a:p>
        </p:txBody>
      </p:sp>
    </p:spTree>
    <p:extLst>
      <p:ext uri="{BB962C8B-B14F-4D97-AF65-F5344CB8AC3E}">
        <p14:creationId xmlns:p14="http://schemas.microsoft.com/office/powerpoint/2010/main" val="393464934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15962"/>
          </a:xfrm>
        </p:spPr>
        <p:txBody>
          <a:bodyPr/>
          <a:lstStyle/>
          <a:p>
            <a:pPr algn="ctr"/>
            <a:r>
              <a:rPr lang="fa-IR" b="1" dirty="0" smtClean="0">
                <a:cs typeface="B Mitra" pitchFamily="2" charset="-78"/>
              </a:rPr>
              <a:t>چرا بازخور از طرف مدیران بسیار مهم است؟</a:t>
            </a:r>
            <a:endParaRPr lang="en-US" b="1" dirty="0">
              <a:cs typeface="B Mitra" pitchFamily="2" charset="-78"/>
            </a:endParaRPr>
          </a:p>
        </p:txBody>
      </p:sp>
      <p:sp>
        <p:nvSpPr>
          <p:cNvPr id="3" name="Content Placeholder 2"/>
          <p:cNvSpPr>
            <a:spLocks noGrp="1"/>
          </p:cNvSpPr>
          <p:nvPr>
            <p:ph sz="quarter" idx="1"/>
          </p:nvPr>
        </p:nvSpPr>
        <p:spPr>
          <a:xfrm>
            <a:off x="228600" y="1524000"/>
            <a:ext cx="7900416" cy="4949952"/>
          </a:xfrm>
        </p:spPr>
        <p:txBody>
          <a:bodyPr>
            <a:normAutofit/>
          </a:bodyPr>
          <a:lstStyle/>
          <a:p>
            <a:pPr algn="r" rtl="1">
              <a:buFont typeface="Wingdings" pitchFamily="2" charset="2"/>
              <a:buChar char="v"/>
            </a:pPr>
            <a:r>
              <a:rPr lang="fa-IR" b="1" dirty="0">
                <a:cs typeface="B Mitra" pitchFamily="2" charset="-78"/>
              </a:rPr>
              <a:t>متمرکز</a:t>
            </a:r>
            <a:r>
              <a:rPr lang="fa-IR" b="1" dirty="0" smtClean="0">
                <a:cs typeface="B Mitra" pitchFamily="2" charset="-78"/>
              </a:rPr>
              <a:t> </a:t>
            </a:r>
            <a:r>
              <a:rPr lang="fa-IR" b="1" dirty="0">
                <a:cs typeface="B Mitra" pitchFamily="2" charset="-78"/>
              </a:rPr>
              <a:t>و با انگیزه باشند:</a:t>
            </a:r>
          </a:p>
          <a:p>
            <a:pPr algn="r" rtl="1">
              <a:buFont typeface="Wingdings" pitchFamily="2" charset="2"/>
              <a:buChar char="ü"/>
            </a:pPr>
            <a:r>
              <a:rPr lang="fa-IR" dirty="0" smtClean="0">
                <a:cs typeface="B Mitra" pitchFamily="2" charset="-78"/>
              </a:rPr>
              <a:t>آیا </a:t>
            </a:r>
            <a:r>
              <a:rPr lang="fa-IR" dirty="0">
                <a:cs typeface="B Mitra" pitchFamily="2" charset="-78"/>
              </a:rPr>
              <a:t>کسی به این موضوع واقف است که من در اینجا ارزش افزایی می کنم؟ </a:t>
            </a:r>
            <a:endParaRPr lang="fa-IR" dirty="0" smtClean="0">
              <a:cs typeface="B Mitra" pitchFamily="2" charset="-78"/>
            </a:endParaRPr>
          </a:p>
          <a:p>
            <a:pPr algn="r" rtl="1">
              <a:buFont typeface="Wingdings" pitchFamily="2" charset="2"/>
              <a:buChar char="ü"/>
            </a:pPr>
            <a:r>
              <a:rPr lang="fa-IR" dirty="0" smtClean="0">
                <a:cs typeface="B Mitra" pitchFamily="2" charset="-78"/>
              </a:rPr>
              <a:t>آیا </a:t>
            </a:r>
            <a:r>
              <a:rPr lang="fa-IR" dirty="0">
                <a:cs typeface="B Mitra" pitchFamily="2" charset="-78"/>
              </a:rPr>
              <a:t>اصلا این کار برای کسی اهمیت دارد؟ </a:t>
            </a:r>
            <a:endParaRPr lang="fa-IR" dirty="0" smtClean="0">
              <a:cs typeface="B Mitra" pitchFamily="2" charset="-78"/>
            </a:endParaRPr>
          </a:p>
          <a:p>
            <a:pPr algn="r" rtl="1">
              <a:buFont typeface="Wingdings" pitchFamily="2" charset="2"/>
              <a:buChar char="ü"/>
            </a:pPr>
            <a:endParaRPr lang="fa-IR" dirty="0">
              <a:cs typeface="B Mitra" pitchFamily="2" charset="-78"/>
            </a:endParaRPr>
          </a:p>
          <a:p>
            <a:pPr algn="r" rtl="1">
              <a:buFont typeface="Wingdings" pitchFamily="2" charset="2"/>
              <a:buChar char="v"/>
            </a:pPr>
            <a:r>
              <a:rPr lang="fa-IR" b="1" dirty="0">
                <a:cs typeface="B Mitra" pitchFamily="2" charset="-78"/>
              </a:rPr>
              <a:t>در جهت درست به حرکت ادامه دهند:</a:t>
            </a:r>
          </a:p>
          <a:p>
            <a:pPr algn="r" rtl="1">
              <a:buFont typeface="Wingdings" pitchFamily="2" charset="2"/>
              <a:buChar char="ü"/>
            </a:pPr>
            <a:r>
              <a:rPr lang="fa-IR" dirty="0" smtClean="0">
                <a:cs typeface="B Mitra" pitchFamily="2" charset="-78"/>
              </a:rPr>
              <a:t> </a:t>
            </a:r>
            <a:r>
              <a:rPr lang="fa-IR" dirty="0">
                <a:cs typeface="B Mitra" pitchFamily="2" charset="-78"/>
              </a:rPr>
              <a:t>در مرحله بعدی چه کاری باید انجام دهم؟ </a:t>
            </a:r>
            <a:endParaRPr lang="fa-IR" dirty="0" smtClean="0">
              <a:cs typeface="B Mitra" pitchFamily="2" charset="-78"/>
            </a:endParaRPr>
          </a:p>
          <a:p>
            <a:pPr algn="r" rtl="1">
              <a:buFont typeface="Wingdings" pitchFamily="2" charset="2"/>
              <a:buChar char="ü"/>
            </a:pPr>
            <a:endParaRPr lang="fa-IR" dirty="0">
              <a:cs typeface="B Mitra" pitchFamily="2" charset="-78"/>
            </a:endParaRPr>
          </a:p>
          <a:p>
            <a:pPr algn="r" rtl="1">
              <a:buFont typeface="Wingdings" pitchFamily="2" charset="2"/>
              <a:buChar char="v"/>
            </a:pPr>
            <a:r>
              <a:rPr lang="fa-IR" b="1" dirty="0">
                <a:cs typeface="B Mitra" pitchFamily="2" charset="-78"/>
              </a:rPr>
              <a:t>به طور پیوسته عملکرد را بهبود بخشند:</a:t>
            </a:r>
          </a:p>
          <a:p>
            <a:pPr algn="r" rtl="1">
              <a:buFont typeface="Wingdings" pitchFamily="2" charset="2"/>
              <a:buChar char="ü"/>
            </a:pPr>
            <a:r>
              <a:rPr lang="fa-IR" dirty="0" smtClean="0">
                <a:cs typeface="B Mitra" pitchFamily="2" charset="-78"/>
              </a:rPr>
              <a:t>چه </a:t>
            </a:r>
            <a:r>
              <a:rPr lang="fa-IR" dirty="0">
                <a:cs typeface="B Mitra" pitchFamily="2" charset="-78"/>
              </a:rPr>
              <a:t>کاری را درست انجام می دهم؟ چه چیزی را لازم است بهبود بخشم؟ </a:t>
            </a:r>
            <a:endParaRPr lang="en-US" dirty="0">
              <a:cs typeface="B Mitra" pitchFamily="2" charset="-78"/>
            </a:endParaRPr>
          </a:p>
        </p:txBody>
      </p:sp>
      <p:sp>
        <p:nvSpPr>
          <p:cNvPr id="4" name="Footer Placeholder 3"/>
          <p:cNvSpPr>
            <a:spLocks noGrp="1"/>
          </p:cNvSpPr>
          <p:nvPr>
            <p:ph type="ftr" sz="quarter" idx="16"/>
          </p:nvPr>
        </p:nvSpPr>
        <p:spPr>
          <a:xfrm rot="5400000">
            <a:off x="5967545" y="2985479"/>
            <a:ext cx="5245682" cy="365760"/>
          </a:xfrm>
        </p:spPr>
        <p:txBody>
          <a:bodyPr/>
          <a:lstStyle/>
          <a:p>
            <a:r>
              <a:rPr lang="fa-IR" dirty="0" smtClean="0"/>
              <a:t>مربی گری از طریق ارایه بازخور موثر- کنفرانس آسیب شناسی مدیریت منابع انسانی- دکتر غلام زاده</a:t>
            </a:r>
            <a:endParaRPr lang="en-US" dirty="0"/>
          </a:p>
        </p:txBody>
      </p:sp>
      <p:sp>
        <p:nvSpPr>
          <p:cNvPr id="5" name="Slide Number Placeholder 4"/>
          <p:cNvSpPr>
            <a:spLocks noGrp="1"/>
          </p:cNvSpPr>
          <p:nvPr>
            <p:ph type="sldNum" sz="quarter" idx="15"/>
          </p:nvPr>
        </p:nvSpPr>
        <p:spPr/>
        <p:txBody>
          <a:bodyPr/>
          <a:lstStyle/>
          <a:p>
            <a:fld id="{B6F15528-21DE-4FAA-801E-634DDDAF4B2B}" type="slidenum">
              <a:rPr lang="en-US" smtClean="0"/>
              <a:pPr/>
              <a:t>8</a:t>
            </a:fld>
            <a:endParaRPr lang="en-US"/>
          </a:p>
        </p:txBody>
      </p:sp>
    </p:spTree>
    <p:extLst>
      <p:ext uri="{BB962C8B-B14F-4D97-AF65-F5344CB8AC3E}">
        <p14:creationId xmlns:p14="http://schemas.microsoft.com/office/powerpoint/2010/main" val="425473810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7467600" cy="1143000"/>
          </a:xfrm>
        </p:spPr>
        <p:txBody>
          <a:bodyPr>
            <a:normAutofit/>
          </a:bodyPr>
          <a:lstStyle/>
          <a:p>
            <a:pPr algn="ctr" rtl="1"/>
            <a:r>
              <a:rPr lang="fa-IR" b="1" dirty="0" smtClean="0">
                <a:solidFill>
                  <a:srgbClr val="FF0000"/>
                </a:solidFill>
                <a:cs typeface="B Mitra" pitchFamily="2" charset="-78"/>
              </a:rPr>
              <a:t>تحقیقات مشاوران </a:t>
            </a:r>
            <a:r>
              <a:rPr lang="en-US" b="1" dirty="0" smtClean="0">
                <a:solidFill>
                  <a:srgbClr val="FF0000"/>
                </a:solidFill>
                <a:cs typeface="B Mitra" pitchFamily="2" charset="-78"/>
              </a:rPr>
              <a:t>HRD press</a:t>
            </a:r>
            <a:r>
              <a:rPr lang="fa-IR" b="1" dirty="0" smtClean="0">
                <a:solidFill>
                  <a:srgbClr val="FF0000"/>
                </a:solidFill>
                <a:cs typeface="B Mitra" pitchFamily="2" charset="-78"/>
              </a:rPr>
              <a:t/>
            </a:r>
            <a:br>
              <a:rPr lang="fa-IR" b="1" dirty="0" smtClean="0">
                <a:solidFill>
                  <a:srgbClr val="FF0000"/>
                </a:solidFill>
                <a:cs typeface="B Mitra" pitchFamily="2" charset="-78"/>
              </a:rPr>
            </a:br>
            <a:r>
              <a:rPr lang="fa-IR" b="1" dirty="0" smtClean="0">
                <a:solidFill>
                  <a:srgbClr val="FF0000"/>
                </a:solidFill>
                <a:cs typeface="B Mitra" pitchFamily="2" charset="-78"/>
              </a:rPr>
              <a:t>در شرکت های فورچون 500</a:t>
            </a:r>
            <a:endParaRPr lang="en-US" b="1" dirty="0">
              <a:solidFill>
                <a:srgbClr val="FF0000"/>
              </a:solidFill>
              <a:cs typeface="B Mitra" pitchFamily="2" charset="-78"/>
            </a:endParaRPr>
          </a:p>
        </p:txBody>
      </p:sp>
      <p:sp>
        <p:nvSpPr>
          <p:cNvPr id="3" name="Content Placeholder 2"/>
          <p:cNvSpPr>
            <a:spLocks noGrp="1"/>
          </p:cNvSpPr>
          <p:nvPr>
            <p:ph sz="quarter" idx="1"/>
          </p:nvPr>
        </p:nvSpPr>
        <p:spPr>
          <a:xfrm>
            <a:off x="228600" y="1981200"/>
            <a:ext cx="8305800" cy="3810000"/>
          </a:xfrm>
        </p:spPr>
        <p:txBody>
          <a:bodyPr/>
          <a:lstStyle/>
          <a:p>
            <a:pPr marL="0" indent="0" algn="just" rtl="1">
              <a:buNone/>
            </a:pPr>
            <a:r>
              <a:rPr lang="fa-IR" b="1" dirty="0">
                <a:cs typeface="B Mitra" pitchFamily="2" charset="-78"/>
              </a:rPr>
              <a:t>در جلسات مشاوره ای مدیران و یا در سمینارها و کارگاه های </a:t>
            </a:r>
            <a:r>
              <a:rPr lang="fa-IR" b="1" dirty="0" smtClean="0">
                <a:cs typeface="B Mitra" pitchFamily="2" charset="-78"/>
              </a:rPr>
              <a:t>آموزشی</a:t>
            </a:r>
            <a:r>
              <a:rPr lang="en-US" b="1" dirty="0" smtClean="0">
                <a:cs typeface="B Mitra" pitchFamily="2" charset="-78"/>
              </a:rPr>
              <a:t>:</a:t>
            </a:r>
            <a:endParaRPr lang="fa-IR" b="1" dirty="0" smtClean="0">
              <a:cs typeface="B Mitra" pitchFamily="2" charset="-78"/>
            </a:endParaRPr>
          </a:p>
          <a:p>
            <a:pPr marL="0" indent="0" algn="just" rtl="1">
              <a:buNone/>
            </a:pPr>
            <a:endParaRPr lang="en-US" b="1" dirty="0" smtClean="0">
              <a:cs typeface="B Mitra" pitchFamily="2" charset="-78"/>
            </a:endParaRPr>
          </a:p>
          <a:p>
            <a:pPr algn="just" rtl="1">
              <a:buFont typeface="Wingdings" pitchFamily="2" charset="2"/>
              <a:buChar char="v"/>
            </a:pPr>
            <a:r>
              <a:rPr lang="fa-IR" b="1" dirty="0" smtClean="0">
                <a:cs typeface="B Mitra" pitchFamily="2" charset="-78"/>
              </a:rPr>
              <a:t> </a:t>
            </a:r>
            <a:r>
              <a:rPr lang="fa-IR" b="1" dirty="0">
                <a:cs typeface="B Mitra" pitchFamily="2" charset="-78"/>
              </a:rPr>
              <a:t>مدیران ادعا می </a:t>
            </a:r>
            <a:r>
              <a:rPr lang="fa-IR" b="1" dirty="0" smtClean="0">
                <a:cs typeface="B Mitra" pitchFamily="2" charset="-78"/>
              </a:rPr>
              <a:t>کنند </a:t>
            </a:r>
            <a:r>
              <a:rPr lang="fa-IR" b="1" dirty="0">
                <a:cs typeface="B Mitra" pitchFamily="2" charset="-78"/>
              </a:rPr>
              <a:t>در دادن بازخورد به افراد خود، </a:t>
            </a:r>
            <a:r>
              <a:rPr lang="fa-IR" b="1" dirty="0" smtClean="0">
                <a:cs typeface="B Mitra" pitchFamily="2" charset="-78"/>
              </a:rPr>
              <a:t>قواعد </a:t>
            </a:r>
            <a:r>
              <a:rPr lang="fa-IR" b="1" dirty="0">
                <a:cs typeface="B Mitra" pitchFamily="2" charset="-78"/>
              </a:rPr>
              <a:t>را رعایت می </a:t>
            </a:r>
            <a:r>
              <a:rPr lang="fa-IR" b="1" dirty="0" smtClean="0">
                <a:cs typeface="B Mitra" pitchFamily="2" charset="-78"/>
              </a:rPr>
              <a:t>کنند.</a:t>
            </a:r>
            <a:endParaRPr lang="en-US" b="1" dirty="0" smtClean="0">
              <a:cs typeface="B Mitra" pitchFamily="2" charset="-78"/>
            </a:endParaRPr>
          </a:p>
          <a:p>
            <a:pPr marL="0" indent="0" algn="just" rtl="1">
              <a:buNone/>
            </a:pPr>
            <a:endParaRPr lang="en-US" b="1" dirty="0">
              <a:cs typeface="B Mitra" pitchFamily="2" charset="-78"/>
            </a:endParaRPr>
          </a:p>
          <a:p>
            <a:pPr algn="just" rtl="1">
              <a:buFont typeface="Wingdings" pitchFamily="2" charset="2"/>
              <a:buChar char="v"/>
            </a:pPr>
            <a:r>
              <a:rPr lang="fa-IR" b="1" dirty="0" smtClean="0">
                <a:cs typeface="B Mitra" pitchFamily="2" charset="-78"/>
              </a:rPr>
              <a:t>مصاحبه </a:t>
            </a:r>
            <a:r>
              <a:rPr lang="fa-IR" b="1" dirty="0">
                <a:cs typeface="B Mitra" pitchFamily="2" charset="-78"/>
              </a:rPr>
              <a:t>با کارکنان، از داستان دیگری حکایت می </a:t>
            </a:r>
            <a:r>
              <a:rPr lang="fa-IR" b="1" dirty="0" smtClean="0">
                <a:cs typeface="B Mitra" pitchFamily="2" charset="-78"/>
              </a:rPr>
              <a:t>کند</a:t>
            </a:r>
          </a:p>
          <a:p>
            <a:pPr marL="0" indent="0" algn="just" rtl="1">
              <a:buNone/>
            </a:pPr>
            <a:endParaRPr lang="en-US" b="1" dirty="0" smtClean="0">
              <a:cs typeface="B Mitra" pitchFamily="2" charset="-78"/>
            </a:endParaRPr>
          </a:p>
          <a:p>
            <a:pPr algn="just" rtl="1">
              <a:buFont typeface="Wingdings" pitchFamily="2" charset="2"/>
              <a:buChar char="v"/>
            </a:pPr>
            <a:r>
              <a:rPr lang="fa-IR" b="1" dirty="0" smtClean="0">
                <a:cs typeface="B Mitra" pitchFamily="2" charset="-78"/>
              </a:rPr>
              <a:t>بازخوردهای دریافتی </a:t>
            </a:r>
            <a:r>
              <a:rPr lang="fa-IR" b="1" dirty="0">
                <a:cs typeface="B Mitra" pitchFamily="2" charset="-78"/>
              </a:rPr>
              <a:t>به اندازه کافی </a:t>
            </a:r>
            <a:r>
              <a:rPr lang="fa-IR" b="1" dirty="0" smtClean="0">
                <a:cs typeface="B Mitra" pitchFamily="2" charset="-78"/>
              </a:rPr>
              <a:t>موثر</a:t>
            </a:r>
            <a:r>
              <a:rPr lang="en-US" b="1" dirty="0" smtClean="0">
                <a:cs typeface="B Mitra" pitchFamily="2" charset="-78"/>
              </a:rPr>
              <a:t> </a:t>
            </a:r>
            <a:r>
              <a:rPr lang="fa-IR" b="1" dirty="0" smtClean="0">
                <a:cs typeface="B Mitra" pitchFamily="2" charset="-78"/>
              </a:rPr>
              <a:t>نیستند. </a:t>
            </a:r>
          </a:p>
        </p:txBody>
      </p:sp>
      <p:sp>
        <p:nvSpPr>
          <p:cNvPr id="4" name="Footer Placeholder 3"/>
          <p:cNvSpPr>
            <a:spLocks noGrp="1"/>
          </p:cNvSpPr>
          <p:nvPr>
            <p:ph type="ftr" sz="quarter" idx="16"/>
          </p:nvPr>
        </p:nvSpPr>
        <p:spPr>
          <a:xfrm rot="5400000">
            <a:off x="6086660" y="2767780"/>
            <a:ext cx="5139320" cy="365760"/>
          </a:xfrm>
        </p:spPr>
        <p:txBody>
          <a:bodyPr/>
          <a:lstStyle/>
          <a:p>
            <a:r>
              <a:rPr lang="fa-IR" dirty="0" smtClean="0"/>
              <a:t>مربی گری از طریق ارایه بازخور موثر- کنفرانس آسیب شناسی مدیریت منابع انسانی- دکتر غلام زاده</a:t>
            </a:r>
            <a:endParaRPr lang="en-US" dirty="0"/>
          </a:p>
        </p:txBody>
      </p:sp>
      <p:sp>
        <p:nvSpPr>
          <p:cNvPr id="5" name="Slide Number Placeholder 4"/>
          <p:cNvSpPr>
            <a:spLocks noGrp="1"/>
          </p:cNvSpPr>
          <p:nvPr>
            <p:ph type="sldNum" sz="quarter" idx="15"/>
          </p:nvPr>
        </p:nvSpPr>
        <p:spPr/>
        <p:txBody>
          <a:bodyPr/>
          <a:lstStyle/>
          <a:p>
            <a:fld id="{B6F15528-21DE-4FAA-801E-634DDDAF4B2B}" type="slidenum">
              <a:rPr lang="en-US" smtClean="0"/>
              <a:pPr/>
              <a:t>9</a:t>
            </a:fld>
            <a:endParaRPr lang="en-US"/>
          </a:p>
        </p:txBody>
      </p:sp>
    </p:spTree>
    <p:extLst>
      <p:ext uri="{BB962C8B-B14F-4D97-AF65-F5344CB8AC3E}">
        <p14:creationId xmlns:p14="http://schemas.microsoft.com/office/powerpoint/2010/main" val="147875660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4.xml.rels><?xml version="1.0" encoding="UTF-8" standalone="yes"?>
<Relationships xmlns="http://schemas.openxmlformats.org/package/2006/relationships"><Relationship Id="rId1" Type="http://schemas.openxmlformats.org/officeDocument/2006/relationships/image" Target="../media/image4.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1_01">
  <a:themeElements>
    <a:clrScheme name="01 2">
      <a:dk1>
        <a:srgbClr val="003366"/>
      </a:dk1>
      <a:lt1>
        <a:srgbClr val="FFFFFF"/>
      </a:lt1>
      <a:dk2>
        <a:srgbClr val="2E6272"/>
      </a:dk2>
      <a:lt2>
        <a:srgbClr val="B2B2B2"/>
      </a:lt2>
      <a:accent1>
        <a:srgbClr val="3984C9"/>
      </a:accent1>
      <a:accent2>
        <a:srgbClr val="77AE26"/>
      </a:accent2>
      <a:accent3>
        <a:srgbClr val="FFFFFF"/>
      </a:accent3>
      <a:accent4>
        <a:srgbClr val="002A56"/>
      </a:accent4>
      <a:accent5>
        <a:srgbClr val="AEC2E1"/>
      </a:accent5>
      <a:accent6>
        <a:srgbClr val="6B9D21"/>
      </a:accent6>
      <a:hlink>
        <a:srgbClr val="6E815B"/>
      </a:hlink>
      <a:folHlink>
        <a:srgbClr val="90A8B0"/>
      </a:folHlink>
    </a:clrScheme>
    <a:fontScheme name="01">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01 1">
        <a:dk1>
          <a:srgbClr val="003366"/>
        </a:dk1>
        <a:lt1>
          <a:srgbClr val="FFFFFF"/>
        </a:lt1>
        <a:dk2>
          <a:srgbClr val="3C8196"/>
        </a:dk2>
        <a:lt2>
          <a:srgbClr val="B2B2B2"/>
        </a:lt2>
        <a:accent1>
          <a:srgbClr val="2C6AA2"/>
        </a:accent1>
        <a:accent2>
          <a:srgbClr val="77AE26"/>
        </a:accent2>
        <a:accent3>
          <a:srgbClr val="FFFFFF"/>
        </a:accent3>
        <a:accent4>
          <a:srgbClr val="002A56"/>
        </a:accent4>
        <a:accent5>
          <a:srgbClr val="ACB9CE"/>
        </a:accent5>
        <a:accent6>
          <a:srgbClr val="6B9D21"/>
        </a:accent6>
        <a:hlink>
          <a:srgbClr val="6E815B"/>
        </a:hlink>
        <a:folHlink>
          <a:srgbClr val="90A8B0"/>
        </a:folHlink>
      </a:clrScheme>
      <a:clrMap bg1="lt1" tx1="dk1" bg2="lt2" tx2="dk2" accent1="accent1" accent2="accent2" accent3="accent3" accent4="accent4" accent5="accent5" accent6="accent6" hlink="hlink" folHlink="folHlink"/>
    </a:extraClrScheme>
    <a:extraClrScheme>
      <a:clrScheme name="01 2">
        <a:dk1>
          <a:srgbClr val="003366"/>
        </a:dk1>
        <a:lt1>
          <a:srgbClr val="FFFFFF"/>
        </a:lt1>
        <a:dk2>
          <a:srgbClr val="2E6272"/>
        </a:dk2>
        <a:lt2>
          <a:srgbClr val="B2B2B2"/>
        </a:lt2>
        <a:accent1>
          <a:srgbClr val="3984C9"/>
        </a:accent1>
        <a:accent2>
          <a:srgbClr val="77AE26"/>
        </a:accent2>
        <a:accent3>
          <a:srgbClr val="FFFFFF"/>
        </a:accent3>
        <a:accent4>
          <a:srgbClr val="002A56"/>
        </a:accent4>
        <a:accent5>
          <a:srgbClr val="AEC2E1"/>
        </a:accent5>
        <a:accent6>
          <a:srgbClr val="6B9D21"/>
        </a:accent6>
        <a:hlink>
          <a:srgbClr val="6E815B"/>
        </a:hlink>
        <a:folHlink>
          <a:srgbClr val="90A8B0"/>
        </a:folHlink>
      </a:clrScheme>
      <a:clrMap bg1="lt1" tx1="dk1" bg2="lt2" tx2="dk2" accent1="accent1" accent2="accent2" accent3="accent3" accent4="accent4" accent5="accent5" accent6="accent6" hlink="hlink" folHlink="folHlink"/>
    </a:extraClrScheme>
    <a:extraClrScheme>
      <a:clrScheme name="01 3">
        <a:dk1>
          <a:srgbClr val="30311D"/>
        </a:dk1>
        <a:lt1>
          <a:srgbClr val="FFFFFF"/>
        </a:lt1>
        <a:dk2>
          <a:srgbClr val="4A5B1F"/>
        </a:dk2>
        <a:lt2>
          <a:srgbClr val="B2B2B2"/>
        </a:lt2>
        <a:accent1>
          <a:srgbClr val="907242"/>
        </a:accent1>
        <a:accent2>
          <a:srgbClr val="93B75F"/>
        </a:accent2>
        <a:accent3>
          <a:srgbClr val="FFFFFF"/>
        </a:accent3>
        <a:accent4>
          <a:srgbClr val="272817"/>
        </a:accent4>
        <a:accent5>
          <a:srgbClr val="C6BCB0"/>
        </a:accent5>
        <a:accent6>
          <a:srgbClr val="85A655"/>
        </a:accent6>
        <a:hlink>
          <a:srgbClr val="557B97"/>
        </a:hlink>
        <a:folHlink>
          <a:srgbClr val="A1A18B"/>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4.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5.xml><?xml version="1.0" encoding="utf-8"?>
<a:theme xmlns:a="http://schemas.openxmlformats.org/drawingml/2006/main" name="2_01">
  <a:themeElements>
    <a:clrScheme name="01 2">
      <a:dk1>
        <a:srgbClr val="003366"/>
      </a:dk1>
      <a:lt1>
        <a:srgbClr val="FFFFFF"/>
      </a:lt1>
      <a:dk2>
        <a:srgbClr val="2E6272"/>
      </a:dk2>
      <a:lt2>
        <a:srgbClr val="B2B2B2"/>
      </a:lt2>
      <a:accent1>
        <a:srgbClr val="3984C9"/>
      </a:accent1>
      <a:accent2>
        <a:srgbClr val="77AE26"/>
      </a:accent2>
      <a:accent3>
        <a:srgbClr val="FFFFFF"/>
      </a:accent3>
      <a:accent4>
        <a:srgbClr val="002A56"/>
      </a:accent4>
      <a:accent5>
        <a:srgbClr val="AEC2E1"/>
      </a:accent5>
      <a:accent6>
        <a:srgbClr val="6B9D21"/>
      </a:accent6>
      <a:hlink>
        <a:srgbClr val="6E815B"/>
      </a:hlink>
      <a:folHlink>
        <a:srgbClr val="90A8B0"/>
      </a:folHlink>
    </a:clrScheme>
    <a:fontScheme name="01">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01 1">
        <a:dk1>
          <a:srgbClr val="003366"/>
        </a:dk1>
        <a:lt1>
          <a:srgbClr val="FFFFFF"/>
        </a:lt1>
        <a:dk2>
          <a:srgbClr val="3C8196"/>
        </a:dk2>
        <a:lt2>
          <a:srgbClr val="B2B2B2"/>
        </a:lt2>
        <a:accent1>
          <a:srgbClr val="2C6AA2"/>
        </a:accent1>
        <a:accent2>
          <a:srgbClr val="77AE26"/>
        </a:accent2>
        <a:accent3>
          <a:srgbClr val="FFFFFF"/>
        </a:accent3>
        <a:accent4>
          <a:srgbClr val="002A56"/>
        </a:accent4>
        <a:accent5>
          <a:srgbClr val="ACB9CE"/>
        </a:accent5>
        <a:accent6>
          <a:srgbClr val="6B9D21"/>
        </a:accent6>
        <a:hlink>
          <a:srgbClr val="6E815B"/>
        </a:hlink>
        <a:folHlink>
          <a:srgbClr val="90A8B0"/>
        </a:folHlink>
      </a:clrScheme>
      <a:clrMap bg1="lt1" tx1="dk1" bg2="lt2" tx2="dk2" accent1="accent1" accent2="accent2" accent3="accent3" accent4="accent4" accent5="accent5" accent6="accent6" hlink="hlink" folHlink="folHlink"/>
    </a:extraClrScheme>
    <a:extraClrScheme>
      <a:clrScheme name="01 2">
        <a:dk1>
          <a:srgbClr val="003366"/>
        </a:dk1>
        <a:lt1>
          <a:srgbClr val="FFFFFF"/>
        </a:lt1>
        <a:dk2>
          <a:srgbClr val="2E6272"/>
        </a:dk2>
        <a:lt2>
          <a:srgbClr val="B2B2B2"/>
        </a:lt2>
        <a:accent1>
          <a:srgbClr val="3984C9"/>
        </a:accent1>
        <a:accent2>
          <a:srgbClr val="77AE26"/>
        </a:accent2>
        <a:accent3>
          <a:srgbClr val="FFFFFF"/>
        </a:accent3>
        <a:accent4>
          <a:srgbClr val="002A56"/>
        </a:accent4>
        <a:accent5>
          <a:srgbClr val="AEC2E1"/>
        </a:accent5>
        <a:accent6>
          <a:srgbClr val="6B9D21"/>
        </a:accent6>
        <a:hlink>
          <a:srgbClr val="6E815B"/>
        </a:hlink>
        <a:folHlink>
          <a:srgbClr val="90A8B0"/>
        </a:folHlink>
      </a:clrScheme>
      <a:clrMap bg1="lt1" tx1="dk1" bg2="lt2" tx2="dk2" accent1="accent1" accent2="accent2" accent3="accent3" accent4="accent4" accent5="accent5" accent6="accent6" hlink="hlink" folHlink="folHlink"/>
    </a:extraClrScheme>
    <a:extraClrScheme>
      <a:clrScheme name="01 3">
        <a:dk1>
          <a:srgbClr val="30311D"/>
        </a:dk1>
        <a:lt1>
          <a:srgbClr val="FFFFFF"/>
        </a:lt1>
        <a:dk2>
          <a:srgbClr val="4A5B1F"/>
        </a:dk2>
        <a:lt2>
          <a:srgbClr val="B2B2B2"/>
        </a:lt2>
        <a:accent1>
          <a:srgbClr val="907242"/>
        </a:accent1>
        <a:accent2>
          <a:srgbClr val="93B75F"/>
        </a:accent2>
        <a:accent3>
          <a:srgbClr val="FFFFFF"/>
        </a:accent3>
        <a:accent4>
          <a:srgbClr val="272817"/>
        </a:accent4>
        <a:accent5>
          <a:srgbClr val="C6BCB0"/>
        </a:accent5>
        <a:accent6>
          <a:srgbClr val="85A655"/>
        </a:accent6>
        <a:hlink>
          <a:srgbClr val="557B97"/>
        </a:hlink>
        <a:folHlink>
          <a:srgbClr val="A1A18B"/>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themeOverride>
</file>

<file path=ppt/theme/themeOverride2.xml><?xml version="1.0" encoding="utf-8"?>
<a:themeOverride xmlns:a="http://schemas.openxmlformats.org/drawingml/2006/main">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themeOverride>
</file>

<file path=ppt/theme/themeOverride3.xml><?xml version="1.0" encoding="utf-8"?>
<a:themeOverride xmlns:a="http://schemas.openxmlformats.org/drawingml/2006/main">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themeOverride>
</file>

<file path=docProps/app.xml><?xml version="1.0" encoding="utf-8"?>
<Properties xmlns="http://schemas.openxmlformats.org/officeDocument/2006/extended-properties" xmlns:vt="http://schemas.openxmlformats.org/officeDocument/2006/docPropsVTypes">
  <Template/>
  <TotalTime>2518</TotalTime>
  <Words>4836</Words>
  <Application>Microsoft Office PowerPoint</Application>
  <PresentationFormat>On-screen Show (4:3)</PresentationFormat>
  <Paragraphs>401</Paragraphs>
  <Slides>50</Slides>
  <Notes>1</Notes>
  <HiddenSlides>0</HiddenSlides>
  <MMClips>0</MMClips>
  <ScaleCrop>false</ScaleCrop>
  <HeadingPairs>
    <vt:vector size="6" baseType="variant">
      <vt:variant>
        <vt:lpstr>Fonts Used</vt:lpstr>
      </vt:variant>
      <vt:variant>
        <vt:i4>16</vt:i4>
      </vt:variant>
      <vt:variant>
        <vt:lpstr>Theme</vt:lpstr>
      </vt:variant>
      <vt:variant>
        <vt:i4>5</vt:i4>
      </vt:variant>
      <vt:variant>
        <vt:lpstr>Slide Titles</vt:lpstr>
      </vt:variant>
      <vt:variant>
        <vt:i4>50</vt:i4>
      </vt:variant>
    </vt:vector>
  </HeadingPairs>
  <TitlesOfParts>
    <vt:vector size="71" baseType="lpstr">
      <vt:lpstr>Arial</vt:lpstr>
      <vt:lpstr>Arial Black</vt:lpstr>
      <vt:lpstr>B Compset</vt:lpstr>
      <vt:lpstr>B Mitra</vt:lpstr>
      <vt:lpstr>B Nazanin</vt:lpstr>
      <vt:lpstr>B Zar</vt:lpstr>
      <vt:lpstr>Calibri</vt:lpstr>
      <vt:lpstr>Century Schoolbook</vt:lpstr>
      <vt:lpstr>Courier New</vt:lpstr>
      <vt:lpstr>Franklin Gothic Book</vt:lpstr>
      <vt:lpstr>Perpetua</vt:lpstr>
      <vt:lpstr>Times New Roman</vt:lpstr>
      <vt:lpstr>Verdana</vt:lpstr>
      <vt:lpstr>Wingdings</vt:lpstr>
      <vt:lpstr>Wingdings 2</vt:lpstr>
      <vt:lpstr>Wingdings 3</vt:lpstr>
      <vt:lpstr>Oriel</vt:lpstr>
      <vt:lpstr>1_01</vt:lpstr>
      <vt:lpstr>1_Oriel</vt:lpstr>
      <vt:lpstr>Equity</vt:lpstr>
      <vt:lpstr>2_01</vt:lpstr>
      <vt:lpstr> مربی گری  از طریق    ارایه بازخور موثر </vt:lpstr>
      <vt:lpstr>PowerPoint Presentation</vt:lpstr>
      <vt:lpstr>PowerPoint Presentation</vt:lpstr>
      <vt:lpstr>Giving Feedback</vt:lpstr>
      <vt:lpstr>PowerPoint Presentation</vt:lpstr>
      <vt:lpstr>PowerPoint Presentation</vt:lpstr>
      <vt:lpstr>الگوهای ارایه بازخور</vt:lpstr>
      <vt:lpstr>چرا بازخور از طرف مدیران بسیار مهم است؟</vt:lpstr>
      <vt:lpstr>تحقیقات مشاوران HRD press در شرکت های فورچون 500</vt:lpstr>
      <vt:lpstr>اصول ارایه بازخور</vt:lpstr>
      <vt:lpstr>مکرر بودن بازخور</vt:lpstr>
      <vt:lpstr>دقیق بودن بازخور</vt:lpstr>
      <vt:lpstr>مشخص بودن بازخور</vt:lpstr>
      <vt:lpstr>به موقع بودن بازخورد</vt:lpstr>
      <vt:lpstr>شکایت های افراد از نقص بازخورها هفت شکایت مهم افراد</vt:lpstr>
      <vt:lpstr> شکایت مهم افراد</vt:lpstr>
      <vt:lpstr>نمونه مورد مطالعه کارمند یک شرکت تجاری:</vt:lpstr>
      <vt:lpstr> نمونه مورد مطالعهمشاور سیستمهای اطلاعاتی </vt:lpstr>
      <vt:lpstr>نمونه مورد مطالعه رئیس بخش در یک فروشگاه بزرگ:  </vt:lpstr>
      <vt:lpstr>نمونه مورد مطالعه رئیس بخش در یک فروشگاه بزرگ:  تحلیل: عدم بررسی وقایع/ بازخورد غیردقیق </vt:lpstr>
      <vt:lpstr>نمونه مورد مطالعهکار در یک بانک</vt:lpstr>
      <vt:lpstr>نمونه مورد مطالعه تحلیلگرتجاری یک زنجیره خرده فروشی</vt:lpstr>
      <vt:lpstr> نمونه مورد مطالعه طراح گرافیک</vt:lpstr>
      <vt:lpstr>مکرر بودن بازخورد</vt:lpstr>
      <vt:lpstr>PowerPoint Presentation</vt:lpstr>
      <vt:lpstr>بازخورد‌های نامتناوب: ۵ دلیل اصلی‌</vt:lpstr>
      <vt:lpstr>بازخورد‌های نامتناوب: اصول راهنما هماهنگ شدن با تناوب گیرنده بازخورد</vt:lpstr>
      <vt:lpstr>بازخورد‌های نامتناوب: اصول راهنما هماهنگ شدن با تناوب گیرنده بازخورد</vt:lpstr>
      <vt:lpstr>PowerPoint Presentation</vt:lpstr>
      <vt:lpstr>PowerPoint Presentation</vt:lpstr>
      <vt:lpstr>بازخورد دقیق:(متفکرانه، متعادل و صحیح)</vt:lpstr>
      <vt:lpstr>بازخورد دقیق:(متفکرانه، متعادل و صحیح)</vt:lpstr>
      <vt:lpstr>بازخورد غیر دقیق: پنج دلیل اصلی</vt:lpstr>
      <vt:lpstr>نکات راهنما برای ارایه بازخوردی دقیق فراموش نکنید که پای اعتبار شما در میان است!</vt:lpstr>
      <vt:lpstr>PowerPoint Presentation</vt:lpstr>
      <vt:lpstr>PowerPoint Presentation</vt:lpstr>
      <vt:lpstr>بازخورد مشخص </vt:lpstr>
      <vt:lpstr>بازخورد مشخص تمرکز بر مراحل عملی </vt:lpstr>
      <vt:lpstr>بازخورد مشخص</vt:lpstr>
      <vt:lpstr>پیروی از سه قانون ساده زیر امکان موفقیت را افزایش می دهد:</vt:lpstr>
      <vt:lpstr>بازخوردی که به اندازه کافی مشخص نیست:</vt:lpstr>
      <vt:lpstr>اصول راهنما </vt:lpstr>
      <vt:lpstr>اصول راهنما </vt:lpstr>
      <vt:lpstr>بازخورد به موقع هرچه زودتر، بهتر</vt:lpstr>
      <vt:lpstr>ضرورت بازخورد به موقع</vt:lpstr>
      <vt:lpstr>ضرورت بازخورد به موقع - ادامه</vt:lpstr>
      <vt:lpstr>بازخورد بی موقع : پنج دلیل مهم</vt:lpstr>
      <vt:lpstr>رهنمودها: دادن بازخورد به موقع</vt:lpstr>
      <vt:lpstr>رهنمودها: دادن بازخورد به موقع</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dariush</dc:creator>
  <cp:lastModifiedBy>HAP</cp:lastModifiedBy>
  <cp:revision>171</cp:revision>
  <dcterms:created xsi:type="dcterms:W3CDTF">2006-08-16T00:00:00Z</dcterms:created>
  <dcterms:modified xsi:type="dcterms:W3CDTF">2016-07-21T18:13:14Z</dcterms:modified>
</cp:coreProperties>
</file>