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66" r:id="rId4"/>
    <p:sldId id="257" r:id="rId5"/>
    <p:sldId id="263" r:id="rId6"/>
    <p:sldId id="264" r:id="rId7"/>
    <p:sldId id="281" r:id="rId8"/>
    <p:sldId id="270" r:id="rId9"/>
    <p:sldId id="265" r:id="rId10"/>
    <p:sldId id="258" r:id="rId11"/>
    <p:sldId id="267" r:id="rId12"/>
    <p:sldId id="269" r:id="rId13"/>
    <p:sldId id="282" r:id="rId14"/>
    <p:sldId id="276" r:id="rId15"/>
    <p:sldId id="278" r:id="rId16"/>
    <p:sldId id="277" r:id="rId17"/>
    <p:sldId id="279" r:id="rId18"/>
    <p:sldId id="272" r:id="rId19"/>
    <p:sldId id="274" r:id="rId20"/>
    <p:sldId id="275" r:id="rId21"/>
    <p:sldId id="273" r:id="rId22"/>
    <p:sldId id="280" r:id="rId23"/>
    <p:sldId id="283" r:id="rId24"/>
    <p:sldId id="284" r:id="rId25"/>
    <p:sldId id="285" r:id="rId26"/>
    <p:sldId id="268" r:id="rId27"/>
    <p:sldId id="271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716A"/>
    <a:srgbClr val="578E7B"/>
    <a:srgbClr val="397764"/>
    <a:srgbClr val="476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289" autoAdjust="0"/>
  </p:normalViewPr>
  <p:slideViewPr>
    <p:cSldViewPr snapToGrid="0">
      <p:cViewPr varScale="1">
        <p:scale>
          <a:sx n="107" d="100"/>
          <a:sy n="107" d="100"/>
        </p:scale>
        <p:origin x="75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578E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5" r="15415"/>
          <a:stretch>
            <a:fillRect/>
          </a:stretch>
        </p:blipFill>
        <p:spPr>
          <a:xfrm>
            <a:off x="2194560" y="-6179"/>
            <a:ext cx="8427720" cy="707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7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65019" y="113890"/>
            <a:ext cx="888076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SOLVE approach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ILO designed SOLVE with the aim of integrating workplace health promotion into OSH (Occupational Safety and Health) policies. The SOLVE focuses on the promotion of health and well-being at work through policy design and action addressing the following areas and their  interactions:</a:t>
            </a:r>
          </a:p>
          <a:p>
            <a:pPr algn="just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Psychosocial health: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stress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psychological and physical violence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economic stressors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Potential addictions: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tobacco consumption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alcohol and drug consumption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Lifestyle habits:</a:t>
            </a:r>
            <a:endParaRPr lang="fa-I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nutrition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exercise or physical activity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healthy sleep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HIV and AIDS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02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26720"/>
            <a:ext cx="8596668" cy="1320800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cs typeface="B Mitra" pitchFamily="2" charset="-78"/>
              </a:rPr>
              <a:t> </a:t>
            </a: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ضرورت پیشگیری از مصرف مواد مخدر و روانگردان</a:t>
            </a:r>
            <a:r>
              <a:rPr lang="fa-IR" b="1" dirty="0" smtClean="0">
                <a:cs typeface="B Mitra" pitchFamily="2" charset="-78"/>
              </a:rPr>
              <a:t/>
            </a:r>
            <a:br>
              <a:rPr lang="fa-IR" b="1" dirty="0" smtClean="0">
                <a:cs typeface="B Mitra" pitchFamily="2" charset="-78"/>
              </a:rPr>
            </a:br>
            <a:endParaRPr lang="en-US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28129"/>
            <a:ext cx="8596668" cy="3880773"/>
          </a:xfrm>
        </p:spPr>
        <p:txBody>
          <a:bodyPr>
            <a:noAutofit/>
          </a:bodyPr>
          <a:lstStyle/>
          <a:p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غيبت كاري مصرف كنندگان مواد در محيط كار دو الي سه برابر ساير كاركنان است.</a:t>
            </a:r>
          </a:p>
          <a:p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افراد وابسته به مواد در مقايسه با ساير كاركنان 3 برابر بيشتر در خواست هزينه درمان مشكلات پزشكي مي كنند و 5 برابر بيشتر از ساير كاركنان درخواست غرامت مي كنند.</a:t>
            </a:r>
          </a:p>
          <a:p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در محيط هاي كاري بين 25 تا 30 درصد حوادث كاري به علت كار تحت تاثير مصرف مواد است.</a:t>
            </a:r>
          </a:p>
          <a:p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 مصرف مواد 50 % از تمام علل كاهش توليد كارخانجات را تشكیل مي دهد.</a:t>
            </a:r>
          </a:p>
          <a:p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مصرف كنندگان مواد 12 برابر بيشتر از ساير كاركنان حوادث خارج از محيط كار را تجربه مي كنند.</a:t>
            </a:r>
          </a:p>
          <a:p>
            <a:r>
              <a:rPr lang="fa-IR" sz="2400" b="1" dirty="0" smtClean="0">
                <a:solidFill>
                  <a:schemeClr val="tx1"/>
                </a:solidFill>
                <a:cs typeface="B Lotus" pitchFamily="2" charset="-78"/>
              </a:rPr>
              <a:t>و ...</a:t>
            </a:r>
            <a:endParaRPr lang="en-US" sz="2400" b="1" dirty="0">
              <a:solidFill>
                <a:schemeClr val="tx1"/>
              </a:solidFill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789" y="167640"/>
            <a:ext cx="9247031" cy="1320800"/>
          </a:xfrm>
        </p:spPr>
        <p:txBody>
          <a:bodyPr/>
          <a:lstStyle/>
          <a:p>
            <a:pPr algn="r"/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دلايل اجرای برنامه پيشگيري از مصرف مواد و الکل برای نیروی انسانی در محيط كار</a:t>
            </a:r>
            <a:endParaRPr lang="en-US" dirty="0">
              <a:solidFill>
                <a:schemeClr val="accent2">
                  <a:lumMod val="75000"/>
                </a:schemeClr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0946"/>
            <a:ext cx="8816802" cy="3880773"/>
          </a:xfrm>
        </p:spPr>
        <p:txBody>
          <a:bodyPr>
            <a:noAutofit/>
          </a:bodyPr>
          <a:lstStyle/>
          <a:p>
            <a:r>
              <a:rPr lang="fa-IR" sz="2000" b="1" dirty="0">
                <a:solidFill>
                  <a:schemeClr val="tx1"/>
                </a:solidFill>
                <a:cs typeface="B Lotus" pitchFamily="2" charset="-78"/>
              </a:rPr>
              <a:t>دسترسي به افراد در معرض </a:t>
            </a:r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خطر</a:t>
            </a:r>
            <a:endParaRPr lang="fa-IR" sz="2000" b="1" dirty="0">
              <a:solidFill>
                <a:schemeClr val="tx1"/>
              </a:solidFill>
              <a:cs typeface="B Lotus" pitchFamily="2" charset="-78"/>
            </a:endParaRPr>
          </a:p>
          <a:p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سهولت فراهم آوري امكانات پيشگيري، برنامه ريزي و اجرا</a:t>
            </a:r>
          </a:p>
          <a:p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ارتباط خاص مواد با كار</a:t>
            </a:r>
          </a:p>
          <a:p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تحميل هزينه هاي سنگين درماني (اختلال كبدي، سرطان، هپاتيت، ايدز و نظاير آنها)</a:t>
            </a:r>
          </a:p>
          <a:p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حضور طولاني فرد در اكثر ساعات بيداري (8 تا 10 ساعت) در محل كار</a:t>
            </a:r>
          </a:p>
          <a:p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تراكم سني سوء مصرف كنندگان در دوران كار و تلاش ( 18 تا 45 سالگي) </a:t>
            </a:r>
          </a:p>
          <a:p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اعلام سازمان جهاني كار مبني بر سوء مصرف مواد به عنوان يكي از مخاطرات جدي شغلي. </a:t>
            </a:r>
          </a:p>
          <a:p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محيط كار به عنوان مكاني ايده آل براي آغاز تغييرات رفتاري مثبت در شيوه زندگي و ارتقای سلامت. </a:t>
            </a:r>
          </a:p>
          <a:p>
            <a:r>
              <a:rPr lang="fa-IR" sz="2000" b="1" dirty="0" smtClean="0">
                <a:solidFill>
                  <a:schemeClr val="tx1"/>
                </a:solidFill>
                <a:cs typeface="B Lotus" pitchFamily="2" charset="-78"/>
              </a:rPr>
              <a:t>تضييع حقوق كاركنان سالم و يا درمان شده در صورت تحمل كردن يا ناديده گرفتن مصرف مواد برخي از كاركنان توسط سيستم.</a:t>
            </a:r>
            <a:endParaRPr lang="en-US" sz="2000" b="1" dirty="0">
              <a:solidFill>
                <a:schemeClr val="tx1"/>
              </a:solidFill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49895-634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3850" y="171727"/>
            <a:ext cx="8915030" cy="66862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1439334" y="320040"/>
            <a:ext cx="8596668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>
              <a:defRPr/>
            </a:pP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B Mitra" pitchFamily="2" charset="-78"/>
              </a:rPr>
              <a:t>تقسیم 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B Mitra" pitchFamily="2" charset="-78"/>
              </a:rPr>
              <a:t>بندی مواد اعتیادآور براساس اثرات فارماکولوژی</a:t>
            </a:r>
          </a:p>
        </p:txBody>
      </p:sp>
      <p:graphicFrame>
        <p:nvGraphicFramePr>
          <p:cNvPr id="5" name="Group 3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647271"/>
              </p:ext>
            </p:extLst>
          </p:nvPr>
        </p:nvGraphicFramePr>
        <p:xfrm>
          <a:off x="1180337" y="966216"/>
          <a:ext cx="9746743" cy="5512499"/>
        </p:xfrm>
        <a:graphic>
          <a:graphicData uri="http://schemas.openxmlformats.org/drawingml/2006/table">
            <a:tbl>
              <a:tblPr rtl="1"/>
              <a:tblGrid>
                <a:gridCol w="34388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674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404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Lotus" pitchFamily="2" charset="-78"/>
                        </a:rPr>
                        <a:t>اثرات داروئي </a:t>
                      </a:r>
                      <a:endParaRPr kumimoji="0" lang="en-US" sz="28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B Lotus" pitchFamily="2" charset="-78"/>
                        </a:rPr>
                        <a:t>دسته داروئي</a:t>
                      </a:r>
                      <a:endParaRPr kumimoji="0" lang="ar-SA" sz="28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B Lotus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B Lotus" pitchFamily="2" charset="-78"/>
                        </a:rPr>
                        <a:t>مثال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47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مواد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 كاهنده فعاليت سيستم عصبي مركزي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(سستي زا</a:t>
                      </a: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ها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)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B Mitra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 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باربيتوراتها</a:t>
                      </a:r>
                    </a:p>
                    <a:p>
                      <a:pPr marL="0" marR="0" lvl="0" indent="0" algn="r" defTabSz="914400" rtl="1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 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بنزو ديازپين ها</a:t>
                      </a:r>
                    </a:p>
                    <a:p>
                      <a:pPr marL="0" marR="0" lvl="0" indent="0" algn="r" defTabSz="914400" rtl="1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 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مخدرها</a:t>
                      </a:r>
                      <a:endParaRPr lang="fa-IR" sz="2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B Mitra" pitchFamily="2" charset="-78"/>
                      </a:endParaRPr>
                    </a:p>
                    <a:p>
                      <a:pPr marL="0" marR="0" lvl="0" indent="0" algn="r" defTabSz="914400" rtl="1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-اوپیوئیدها</a:t>
                      </a:r>
                    </a:p>
                    <a:p>
                      <a:pPr marL="0" marR="0" lvl="0" indent="0" algn="r" defTabSz="914400" rtl="1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-استنشاقی ها</a:t>
                      </a:r>
                      <a:endParaRPr lang="ar-SA" sz="2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B Mitra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فنو باربيتال، پنتو باربيتال</a:t>
                      </a: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 و ...</a:t>
                      </a:r>
                      <a:endParaRPr lang="ar-SA" sz="2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B 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دياز پام</a:t>
                      </a: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، اگزازپام و ...</a:t>
                      </a:r>
                      <a:endParaRPr lang="ar-SA" sz="2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B 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هروئين، مرفين، كدئين </a:t>
                      </a: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و ...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-متادون، ...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-بنزین،</a:t>
                      </a:r>
                      <a:r>
                        <a:rPr lang="fa-IR" sz="2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 تینر، چسب و ...</a:t>
                      </a:r>
                      <a:endParaRPr lang="ar-SA" sz="2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B Mitra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477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محرك فعاليت سيستم عصبي مركزي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(توان افزا</a:t>
                      </a: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ها، محرکها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)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B Mitra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كوكائين</a:t>
                      </a:r>
                    </a:p>
                    <a:p>
                      <a:pPr marL="0" marR="0" lvl="0" indent="0" algn="r" defTabSz="914400" rtl="1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آمفتامين</a:t>
                      </a: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 ها</a:t>
                      </a:r>
                      <a:endParaRPr lang="ar-SA" sz="2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B Mitra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كوكائين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متامفتامين، </a:t>
                      </a: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آم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فتامين</a:t>
                      </a: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، اکستازی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462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توهم زا ها </a:t>
                      </a:r>
                      <a:endParaRPr lang="en-US" sz="24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B Mitra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فنيل اتيل آمين ها</a:t>
                      </a:r>
                    </a:p>
                    <a:p>
                      <a:pPr marL="0" marR="0" lvl="0" indent="0" algn="r" defTabSz="914400" rtl="1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تريپتامين ها</a:t>
                      </a:r>
                    </a:p>
                    <a:p>
                      <a:pPr marL="0" marR="0" lvl="0" indent="0" algn="r" defTabSz="914400" rtl="1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آلكالوئيد هاي ارگو</a:t>
                      </a:r>
                    </a:p>
                    <a:p>
                      <a:pPr marL="0" marR="0" lvl="0" indent="0" algn="r" defTabSz="914400" rtl="1" eaLnBrk="0" fontAlgn="base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كانابينوئيد ها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مسكالين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دي اتيل تريپتامين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ال. اس.دي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-</a:t>
                      </a:r>
                      <a:r>
                        <a:rPr lang="ar-SA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B Mitra" pitchFamily="2" charset="-78"/>
                        </a:rPr>
                        <a:t>حشيش، ماري جوانا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73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icture 048.jpg"/>
          <p:cNvPicPr>
            <a:picLocks noChangeAspect="1"/>
          </p:cNvPicPr>
          <p:nvPr/>
        </p:nvPicPr>
        <p:blipFill>
          <a:blip r:embed="rId2" cstate="print"/>
          <a:srcRect l="41700" t="31576" r="42028" b="41021"/>
          <a:stretch>
            <a:fillRect/>
          </a:stretch>
        </p:blipFill>
        <p:spPr>
          <a:xfrm>
            <a:off x="755576" y="332655"/>
            <a:ext cx="3732387" cy="4190721"/>
          </a:xfrm>
          <a:prstGeom prst="rect">
            <a:avLst/>
          </a:prstGeom>
        </p:spPr>
      </p:pic>
      <p:pic>
        <p:nvPicPr>
          <p:cNvPr id="9" name="Picture 8" descr="LARGE PHOTOS_magic mushrooms.jpg"/>
          <p:cNvPicPr>
            <a:picLocks noChangeAspect="1"/>
          </p:cNvPicPr>
          <p:nvPr/>
        </p:nvPicPr>
        <p:blipFill>
          <a:blip r:embed="rId3" cstate="print"/>
          <a:srcRect r="5898"/>
          <a:stretch>
            <a:fillRect/>
          </a:stretch>
        </p:blipFill>
        <p:spPr>
          <a:xfrm>
            <a:off x="7166764" y="3336504"/>
            <a:ext cx="4590244" cy="32565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80" y="390102"/>
            <a:ext cx="3102735" cy="31027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098" y="3444213"/>
            <a:ext cx="4832821" cy="314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69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68761 ش آز فاتب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92140" y="575749"/>
            <a:ext cx="3234580" cy="2971800"/>
          </a:xfrm>
          <a:prstGeom prst="rect">
            <a:avLst/>
          </a:prstGeom>
        </p:spPr>
      </p:pic>
      <p:pic>
        <p:nvPicPr>
          <p:cNvPr id="12" name="Picture 11" descr="430...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7622" y="3810000"/>
            <a:ext cx="3487058" cy="2819400"/>
          </a:xfrm>
          <a:prstGeom prst="rect">
            <a:avLst/>
          </a:prstGeom>
        </p:spPr>
      </p:pic>
      <p:pic>
        <p:nvPicPr>
          <p:cNvPr id="13" name="Picture 12" descr="430-3.jpg"/>
          <p:cNvPicPr/>
          <p:nvPr/>
        </p:nvPicPr>
        <p:blipFill>
          <a:blip r:embed="rId4" cstate="print"/>
          <a:srcRect b="61975"/>
          <a:stretch>
            <a:fillRect/>
          </a:stretch>
        </p:blipFill>
        <p:spPr>
          <a:xfrm>
            <a:off x="2791600" y="3810000"/>
            <a:ext cx="2862225" cy="2819400"/>
          </a:xfrm>
          <a:prstGeom prst="rect">
            <a:avLst/>
          </a:prstGeom>
        </p:spPr>
      </p:pic>
      <p:pic>
        <p:nvPicPr>
          <p:cNvPr id="15" name="Picture 8" descr="hall2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78658" y="3565797"/>
            <a:ext cx="4074099" cy="318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Content Placeholder 9" descr="index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7504180" y="471509"/>
            <a:ext cx="3488323" cy="3094288"/>
          </a:xfrm>
          <a:prstGeom prst="rect">
            <a:avLst/>
          </a:prstGeom>
        </p:spPr>
      </p:pic>
      <p:pic>
        <p:nvPicPr>
          <p:cNvPr id="10" name="Picture 9" descr="430.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88359" y="631178"/>
            <a:ext cx="3426321" cy="277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5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7" y="3337865"/>
            <a:ext cx="4422972" cy="286107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00" y="314991"/>
            <a:ext cx="4366206" cy="28987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856" y="314991"/>
            <a:ext cx="4238625" cy="31432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443" y="2833351"/>
            <a:ext cx="4276073" cy="387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35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هزینه وقوع خشونت در محل کار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77334" y="1696950"/>
            <a:ext cx="8596668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برای نیروی انسانی:</a:t>
            </a:r>
          </a:p>
          <a:p>
            <a:pPr marL="0" indent="0">
              <a:buNone/>
            </a:pPr>
            <a:endParaRPr lang="fa-IR" sz="2400" b="1" dirty="0" smtClean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افزایش </a:t>
            </a:r>
            <a:r>
              <a:rPr lang="fa-IR" sz="2400" dirty="0">
                <a:solidFill>
                  <a:schemeClr val="tx1"/>
                </a:solidFill>
                <a:cs typeface="B Lotus" panose="00000400000000000000" pitchFamily="2" charset="-78"/>
              </a:rPr>
              <a:t>خطر برای </a:t>
            </a:r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حوادث</a:t>
            </a:r>
          </a:p>
          <a:p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 ناکامی، استرس </a:t>
            </a:r>
            <a:r>
              <a:rPr lang="fa-IR" sz="2400" dirty="0">
                <a:solidFill>
                  <a:schemeClr val="tx1"/>
                </a:solidFill>
                <a:cs typeface="B Lotus" panose="00000400000000000000" pitchFamily="2" charset="-78"/>
              </a:rPr>
              <a:t>و تضعیف روحیه </a:t>
            </a:r>
            <a:endParaRPr lang="fa-IR" sz="2400" dirty="0" smtClean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r>
              <a:rPr lang="fa-IR" sz="2400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به</a:t>
            </a:r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cs typeface="B Lotus" panose="00000400000000000000" pitchFamily="2" charset="-78"/>
              </a:rPr>
              <a:t>مخاطره افتادن تندرستی و ایجاد </a:t>
            </a:r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ناتوانی</a:t>
            </a:r>
          </a:p>
          <a:p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 درد</a:t>
            </a:r>
            <a:r>
              <a:rPr lang="fa-IR" sz="2400" dirty="0">
                <a:solidFill>
                  <a:schemeClr val="tx1"/>
                </a:solidFill>
                <a:cs typeface="B Lotus" panose="00000400000000000000" pitchFamily="2" charset="-78"/>
              </a:rPr>
              <a:t>، پریشانی و مرگ </a:t>
            </a:r>
            <a:endParaRPr lang="fa-IR" sz="2400" dirty="0" smtClean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تبعیض </a:t>
            </a:r>
          </a:p>
          <a:p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عملکرد </a:t>
            </a:r>
            <a:r>
              <a:rPr lang="fa-IR" sz="2400" dirty="0">
                <a:solidFill>
                  <a:schemeClr val="tx1"/>
                </a:solidFill>
                <a:cs typeface="B Lotus" panose="00000400000000000000" pitchFamily="2" charset="-78"/>
              </a:rPr>
              <a:t>غیر </a:t>
            </a:r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موثر</a:t>
            </a:r>
          </a:p>
          <a:p>
            <a:pPr marL="0" indent="0">
              <a:buNone/>
            </a:pPr>
            <a:r>
              <a:rPr lang="fa-IR" sz="2400" dirty="0" smtClean="0">
                <a:solidFill>
                  <a:schemeClr val="tx1"/>
                </a:solidFill>
                <a:cs typeface="B Lotus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65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87103"/>
            <a:ext cx="8596668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800" b="1" dirty="0">
                <a:cs typeface="B Mitra" panose="00000400000000000000" pitchFamily="2" charset="-78"/>
              </a:rPr>
              <a:t>هزینه </a:t>
            </a:r>
            <a:r>
              <a:rPr lang="fa-IR" sz="2800" b="1" dirty="0" smtClean="0">
                <a:cs typeface="B Mitra" panose="00000400000000000000" pitchFamily="2" charset="-78"/>
              </a:rPr>
              <a:t>های اجتماعی: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هزینه </a:t>
            </a:r>
            <a:r>
              <a:rPr lang="fa-IR" sz="2400" dirty="0">
                <a:cs typeface="B Lotus" panose="00000400000000000000" pitchFamily="2" charset="-78"/>
              </a:rPr>
              <a:t>امنیت اجتماعی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بیکاری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ایجاد </a:t>
            </a:r>
            <a:r>
              <a:rPr lang="fa-IR" sz="2400" dirty="0">
                <a:cs typeface="B Lotus" panose="00000400000000000000" pitchFamily="2" charset="-78"/>
              </a:rPr>
              <a:t>آسیب در شیوه زندگی 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ایجاد </a:t>
            </a:r>
            <a:r>
              <a:rPr lang="fa-IR" sz="2400" dirty="0">
                <a:cs typeface="B Lotus" panose="00000400000000000000" pitchFamily="2" charset="-78"/>
              </a:rPr>
              <a:t>آسیب در زندگی </a:t>
            </a:r>
            <a:r>
              <a:rPr lang="fa-IR" sz="2400" dirty="0" smtClean="0">
                <a:cs typeface="B Lotus" panose="00000400000000000000" pitchFamily="2" charset="-78"/>
              </a:rPr>
              <a:t>اجتماعی</a:t>
            </a:r>
            <a:endParaRPr lang="fa-IR" sz="2400" b="1" dirty="0">
              <a:cs typeface="B Lotus" panose="00000400000000000000" pitchFamily="2" charset="-78"/>
            </a:endParaRPr>
          </a:p>
          <a:p>
            <a:r>
              <a:rPr lang="fa-IR" sz="2400" dirty="0" smtClean="0">
                <a:cs typeface="B Lotus" panose="00000400000000000000" pitchFamily="2" charset="-78"/>
              </a:rPr>
              <a:t>ضعف </a:t>
            </a:r>
            <a:r>
              <a:rPr lang="fa-IR" sz="2400" dirty="0">
                <a:cs typeface="B Lotus" panose="00000400000000000000" pitchFamily="2" charset="-78"/>
              </a:rPr>
              <a:t>مراقبت </a:t>
            </a:r>
            <a:r>
              <a:rPr lang="fa-IR" sz="2400" dirty="0" smtClean="0">
                <a:cs typeface="B Lotus" panose="00000400000000000000" pitchFamily="2" charset="-78"/>
              </a:rPr>
              <a:t>بهداشتی</a:t>
            </a:r>
            <a:endParaRPr lang="fa-IR" sz="2400" b="1" dirty="0" smtClean="0">
              <a:cs typeface="B Lotus" panose="00000400000000000000" pitchFamily="2" charset="-78"/>
            </a:endParaRPr>
          </a:p>
          <a:p>
            <a:r>
              <a:rPr lang="fa-IR" sz="2400" dirty="0" smtClean="0">
                <a:cs typeface="B Lotus" panose="00000400000000000000" pitchFamily="2" charset="-78"/>
              </a:rPr>
              <a:t> افزایش </a:t>
            </a:r>
            <a:r>
              <a:rPr lang="fa-IR" sz="2400" dirty="0">
                <a:cs typeface="B Lotus" panose="00000400000000000000" pitchFamily="2" charset="-78"/>
              </a:rPr>
              <a:t>خشونت در سطح اجتماع </a:t>
            </a:r>
            <a:endParaRPr lang="fa-IR" sz="2400" dirty="0" smtClean="0">
              <a:cs typeface="B Lotus" panose="00000400000000000000" pitchFamily="2" charset="-78"/>
            </a:endParaRPr>
          </a:p>
          <a:p>
            <a:r>
              <a:rPr lang="fa-IR" sz="2400" dirty="0" smtClean="0">
                <a:cs typeface="B Lotus" panose="00000400000000000000" pitchFamily="2" charset="-78"/>
              </a:rPr>
              <a:t>خسارات </a:t>
            </a:r>
            <a:r>
              <a:rPr lang="fa-IR" sz="2400" dirty="0">
                <a:cs typeface="B Lotus" panose="00000400000000000000" pitchFamily="2" charset="-78"/>
              </a:rPr>
              <a:t>مالی، فرهنگی و ...</a:t>
            </a:r>
          </a:p>
          <a:p>
            <a:endParaRPr lang="fa-IR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هزینه وقوع </a:t>
            </a: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خشونت...</a:t>
            </a:r>
            <a:endParaRPr lang="fa-IR" b="1" dirty="0">
              <a:solidFill>
                <a:schemeClr val="accent2">
                  <a:lumMod val="75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095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4425" y="2147454"/>
            <a:ext cx="8051030" cy="876283"/>
          </a:xfrm>
        </p:spPr>
        <p:txBody>
          <a:bodyPr>
            <a:noAutofit/>
          </a:bodyPr>
          <a:lstStyle/>
          <a:p>
            <a:pPr algn="ctr"/>
            <a:r>
              <a:rPr lang="fa-IR" sz="8800" b="1" dirty="0" smtClean="0">
                <a:ln w="12700">
                  <a:solidFill>
                    <a:schemeClr val="tx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cs typeface="B Titr" panose="00000700000000000000" pitchFamily="2" charset="-78"/>
              </a:rPr>
              <a:t>آسیب شناسی اعتیاد در منابع انسانی</a:t>
            </a:r>
            <a:endParaRPr lang="fa-IR" sz="8800" b="1" dirty="0">
              <a:ln w="12700">
                <a:solidFill>
                  <a:schemeClr val="tx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53492" y="519544"/>
            <a:ext cx="67610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cs typeface="B Mitra" pitchFamily="2" charset="-78"/>
              </a:rPr>
              <a:t>پنجمین همایش آسیب شناسی مدیریت منابع انسانی</a:t>
            </a:r>
          </a:p>
          <a:p>
            <a:pPr algn="ctr" rtl="1"/>
            <a:endParaRPr lang="fa-IR" sz="2400" b="1" dirty="0" smtClean="0">
              <a:cs typeface="B Mitra" pitchFamily="2" charset="-78"/>
            </a:endParaRPr>
          </a:p>
          <a:p>
            <a:pPr algn="ctr" rtl="1"/>
            <a:r>
              <a:rPr lang="fa-IR" b="1" dirty="0" smtClean="0">
                <a:cs typeface="B Mitra" pitchFamily="2" charset="-78"/>
              </a:rPr>
              <a:t>31 تیر 1395</a:t>
            </a:r>
          </a:p>
          <a:p>
            <a:pPr algn="ctr" rtl="1"/>
            <a:r>
              <a:rPr lang="fa-IR" b="1" dirty="0" smtClean="0">
                <a:cs typeface="B Mitra" pitchFamily="2" charset="-78"/>
              </a:rPr>
              <a:t>مرکز همایش های بین المللی نیایش</a:t>
            </a:r>
            <a:endParaRPr lang="en-US" b="1" dirty="0">
              <a:cs typeface="B Mitr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6401" y="5223162"/>
            <a:ext cx="6761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Mitra" pitchFamily="2" charset="-78"/>
              </a:rPr>
              <a:t>تهمینه باهری</a:t>
            </a:r>
          </a:p>
          <a:p>
            <a:pPr algn="ctr" rtl="1"/>
            <a:r>
              <a:rPr lang="fa-IR" sz="2400" dirty="0" smtClean="0">
                <a:cs typeface="B Mitra" pitchFamily="2" charset="-78"/>
              </a:rPr>
              <a:t>مرکز تحقیقات پلیس مبارزه با مواد مخدر ناجا</a:t>
            </a:r>
            <a:endParaRPr lang="en-US" sz="24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89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9280" y="1598641"/>
            <a:ext cx="3985722" cy="32019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b="1" dirty="0">
                <a:cs typeface="B Mitra" panose="00000400000000000000" pitchFamily="2" charset="-78"/>
              </a:rPr>
              <a:t>برای سازمان - هزینه مستقیم:</a:t>
            </a:r>
          </a:p>
          <a:p>
            <a:r>
              <a:rPr lang="fa-IR" sz="2400" dirty="0">
                <a:cs typeface="B Lotus" panose="00000400000000000000" pitchFamily="2" charset="-78"/>
              </a:rPr>
              <a:t>ایجاد آسیب دیدگی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ایجاد </a:t>
            </a:r>
            <a:r>
              <a:rPr lang="fa-IR" sz="2400" dirty="0">
                <a:cs typeface="B Lotus" panose="00000400000000000000" pitchFamily="2" charset="-78"/>
              </a:rPr>
              <a:t>حوادث </a:t>
            </a:r>
            <a:endParaRPr lang="fa-IR" sz="2400" dirty="0" smtClean="0">
              <a:cs typeface="B Lotus" panose="00000400000000000000" pitchFamily="2" charset="-78"/>
            </a:endParaRPr>
          </a:p>
          <a:p>
            <a:r>
              <a:rPr lang="fa-IR" sz="2400" dirty="0" smtClean="0">
                <a:cs typeface="B Lotus" panose="00000400000000000000" pitchFamily="2" charset="-78"/>
              </a:rPr>
              <a:t>بیماری</a:t>
            </a:r>
            <a:r>
              <a:rPr lang="fa-IR" sz="2400" dirty="0">
                <a:cs typeface="B Lotus" panose="00000400000000000000" pitchFamily="2" charset="-78"/>
              </a:rPr>
              <a:t>، ناتوانی و مرگ </a:t>
            </a:r>
            <a:endParaRPr lang="fa-IR" sz="2400" dirty="0" smtClean="0">
              <a:cs typeface="B Lotus" panose="00000400000000000000" pitchFamily="2" charset="-78"/>
            </a:endParaRPr>
          </a:p>
          <a:p>
            <a:r>
              <a:rPr lang="fa-IR" sz="2400" dirty="0" smtClean="0">
                <a:cs typeface="B Lotus" panose="00000400000000000000" pitchFamily="2" charset="-78"/>
              </a:rPr>
              <a:t>نقل </a:t>
            </a:r>
            <a:r>
              <a:rPr lang="fa-IR" sz="2400" dirty="0">
                <a:cs typeface="B Lotus" panose="00000400000000000000" pitchFamily="2" charset="-78"/>
              </a:rPr>
              <a:t>و </a:t>
            </a:r>
            <a:r>
              <a:rPr lang="fa-IR" sz="2400" dirty="0" smtClean="0">
                <a:cs typeface="B Lotus" panose="00000400000000000000" pitchFamily="2" charset="-78"/>
              </a:rPr>
              <a:t>انتقال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غیبت </a:t>
            </a:r>
            <a:r>
              <a:rPr lang="fa-IR" sz="2400" dirty="0">
                <a:cs typeface="B Lotus" panose="00000400000000000000" pitchFamily="2" charset="-78"/>
              </a:rPr>
              <a:t>از کار دردسرهای </a:t>
            </a:r>
            <a:r>
              <a:rPr lang="fa-IR" sz="2400" dirty="0" smtClean="0">
                <a:cs typeface="B Lotus" panose="00000400000000000000" pitchFamily="2" charset="-78"/>
              </a:rPr>
              <a:t>قانونی</a:t>
            </a:r>
          </a:p>
          <a:p>
            <a:pPr marL="0" indent="0">
              <a:buNone/>
            </a:pPr>
            <a:endParaRPr lang="fa-IR" sz="600" dirty="0">
              <a:cs typeface="B Lotus" panose="00000400000000000000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77334" y="289560"/>
            <a:ext cx="8596668" cy="781318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هزینه وقوع </a:t>
            </a: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خشونت...</a:t>
            </a:r>
            <a:endParaRPr lang="fa-IR" b="1" dirty="0">
              <a:solidFill>
                <a:schemeClr val="accent2">
                  <a:lumMod val="75000"/>
                </a:schemeClr>
              </a:solidFill>
              <a:cs typeface="B Mitra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31520" y="1644361"/>
            <a:ext cx="3985722" cy="32019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B Mitra" panose="00000400000000000000" pitchFamily="2" charset="-78"/>
              </a:rPr>
              <a:t>برای سازمان - هزینه  غیر</a:t>
            </a:r>
            <a:r>
              <a:rPr kumimoji="0" lang="fa-IR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B Mitra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B Mitra" panose="00000400000000000000" pitchFamily="2" charset="-78"/>
              </a:rPr>
              <a:t>مستقیم:</a:t>
            </a:r>
          </a:p>
          <a:p>
            <a:pPr marL="342900" indent="-342900" algn="r" rtl="1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fa-I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B Lotus" panose="00000400000000000000" pitchFamily="2" charset="-78"/>
              </a:rPr>
              <a:t>تخریب تعاملات</a:t>
            </a:r>
          </a:p>
          <a:p>
            <a:pPr marL="342900" indent="-342900" algn="r" rtl="1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fa-I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B Lotus" panose="00000400000000000000" pitchFamily="2" charset="-78"/>
              </a:rPr>
              <a:t>ضعف اخلاق</a:t>
            </a:r>
          </a:p>
          <a:p>
            <a:pPr marL="342900" indent="-342900" algn="r" rtl="1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fa-I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B Lotus" panose="00000400000000000000" pitchFamily="2" charset="-78"/>
              </a:rPr>
              <a:t>کاهش همکاری</a:t>
            </a:r>
          </a:p>
          <a:p>
            <a:pPr marL="342900" lvl="0" indent="-342900" algn="r" rtl="1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fa-I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B Lotus" panose="00000400000000000000" pitchFamily="2" charset="-78"/>
              </a:rPr>
              <a:t>کاهش کارائی</a:t>
            </a:r>
            <a:endParaRPr kumimoji="0" lang="fa-I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B Lotus" panose="00000400000000000000" pitchFamily="2" charset="-78"/>
            </a:endParaRPr>
          </a:p>
          <a:p>
            <a:pPr marL="342900" indent="-342900" algn="r" rtl="1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fa-I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B Lotus" panose="00000400000000000000" pitchFamily="2" charset="-78"/>
              </a:rPr>
              <a:t>کاهش عملکرد</a:t>
            </a:r>
          </a:p>
          <a:p>
            <a:pPr marL="342900" indent="-342900" algn="r" rtl="1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fa-I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B Lotus" panose="00000400000000000000" pitchFamily="2" charset="-78"/>
              </a:rPr>
              <a:t>کاهش مولد بودن</a:t>
            </a:r>
          </a:p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fa-I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B Lotus" panose="00000400000000000000" pitchFamily="2" charset="-78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tabLst/>
              <a:defRPr/>
            </a:pPr>
            <a:endParaRPr kumimoji="0" lang="fa-IR" sz="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746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03389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fa-IR" sz="2400" b="1" dirty="0" smtClean="0">
                <a:cs typeface="B Mitra" panose="00000400000000000000" pitchFamily="2" charset="-78"/>
              </a:rPr>
              <a:t>برای سازمان- هزینه </a:t>
            </a:r>
            <a:r>
              <a:rPr lang="fa-IR" sz="2400" b="1" dirty="0">
                <a:cs typeface="B Mitra" panose="00000400000000000000" pitchFamily="2" charset="-78"/>
              </a:rPr>
              <a:t>های </a:t>
            </a:r>
            <a:r>
              <a:rPr lang="fa-IR" sz="2400" b="1" dirty="0" smtClean="0">
                <a:cs typeface="B Mitra" panose="00000400000000000000" pitchFamily="2" charset="-78"/>
              </a:rPr>
              <a:t>نامحسوس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آسیب </a:t>
            </a:r>
            <a:r>
              <a:rPr lang="fa-IR" sz="2400" dirty="0">
                <a:cs typeface="B Lotus" panose="00000400000000000000" pitchFamily="2" charset="-78"/>
              </a:rPr>
              <a:t>دیدگی </a:t>
            </a:r>
            <a:r>
              <a:rPr lang="fa-IR" sz="2400" dirty="0" smtClean="0">
                <a:cs typeface="B Lotus" panose="00000400000000000000" pitchFamily="2" charset="-78"/>
              </a:rPr>
              <a:t>خلاقیت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کاهش کیفیت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عدم </a:t>
            </a:r>
            <a:r>
              <a:rPr lang="fa-IR" sz="2400" dirty="0">
                <a:cs typeface="B Lotus" panose="00000400000000000000" pitchFamily="2" charset="-78"/>
              </a:rPr>
              <a:t>فعالیت در زمینه استقبال از نوع </a:t>
            </a:r>
            <a:r>
              <a:rPr lang="fa-IR" sz="2400" dirty="0" smtClean="0">
                <a:cs typeface="B Lotus" panose="00000400000000000000" pitchFamily="2" charset="-78"/>
              </a:rPr>
              <a:t>آوری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شرایط </a:t>
            </a:r>
            <a:r>
              <a:rPr lang="fa-IR" sz="2400" dirty="0">
                <a:cs typeface="B Lotus" panose="00000400000000000000" pitchFamily="2" charset="-78"/>
              </a:rPr>
              <a:t>کاری </a:t>
            </a:r>
            <a:r>
              <a:rPr lang="fa-IR" sz="2400" dirty="0" smtClean="0">
                <a:cs typeface="B Lotus" panose="00000400000000000000" pitchFamily="2" charset="-78"/>
              </a:rPr>
              <a:t>مختل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 </a:t>
            </a:r>
            <a:r>
              <a:rPr lang="fa-IR" sz="2400" dirty="0">
                <a:cs typeface="B Lotus" panose="00000400000000000000" pitchFamily="2" charset="-78"/>
              </a:rPr>
              <a:t>آسیب دیدگی انگاره </a:t>
            </a:r>
            <a:r>
              <a:rPr lang="fa-IR" sz="2400" dirty="0" smtClean="0">
                <a:cs typeface="B Lotus" panose="00000400000000000000" pitchFamily="2" charset="-78"/>
              </a:rPr>
              <a:t>سازمانی</a:t>
            </a:r>
            <a:endParaRPr lang="fa-IR" sz="2400" dirty="0">
              <a:cs typeface="B Lotus" panose="00000400000000000000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هزینه وقوع </a:t>
            </a: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خشونت...</a:t>
            </a:r>
            <a:endParaRPr lang="fa-IR" b="1" dirty="0">
              <a:solidFill>
                <a:schemeClr val="accent2">
                  <a:lumMod val="75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277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1767840"/>
            <a:ext cx="8931102" cy="1798320"/>
          </a:xfrm>
        </p:spPr>
        <p:txBody>
          <a:bodyPr>
            <a:noAutofit/>
          </a:bodyPr>
          <a:lstStyle/>
          <a:p>
            <a:pPr algn="ctr"/>
            <a:r>
              <a:rPr lang="fa-IR" sz="4000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برنامه های پیشگیری </a:t>
            </a:r>
            <a:br>
              <a:rPr lang="fa-IR" sz="4000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</a:br>
            <a:r>
              <a:rPr lang="fa-IR" sz="4000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از </a:t>
            </a:r>
            <a:br>
              <a:rPr lang="fa-IR" sz="4000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</a:br>
            <a:r>
              <a:rPr lang="fa-IR" sz="4000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مصرف مواد و الکل در محیط کار</a:t>
            </a:r>
          </a:p>
        </p:txBody>
      </p:sp>
    </p:spTree>
    <p:extLst>
      <p:ext uri="{BB962C8B-B14F-4D97-AF65-F5344CB8AC3E}">
        <p14:creationId xmlns:p14="http://schemas.microsoft.com/office/powerpoint/2010/main" val="7418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2480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مراحل یک برنامه پیشگیری از مواد در محیط کار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  <a:cs typeface="B Mitra" pitchFamily="2" charset="-78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77334" y="1566229"/>
            <a:ext cx="8596668" cy="3880773"/>
          </a:xfrm>
        </p:spPr>
        <p:txBody>
          <a:bodyPr>
            <a:noAutofit/>
          </a:bodyPr>
          <a:lstStyle/>
          <a:p>
            <a:r>
              <a:rPr lang="fa-IR" sz="2400" dirty="0" smtClean="0">
                <a:cs typeface="B Lotus" panose="00000400000000000000" pitchFamily="2" charset="-78"/>
              </a:rPr>
              <a:t>تشکيل </a:t>
            </a:r>
            <a:r>
              <a:rPr lang="fa-IR" sz="2400" dirty="0">
                <a:cs typeface="B Lotus" panose="00000400000000000000" pitchFamily="2" charset="-78"/>
              </a:rPr>
              <a:t>کميته راهبردی،کمیته ها و گروه های فرعی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سياست </a:t>
            </a:r>
            <a:r>
              <a:rPr lang="fa-IR" sz="2400" dirty="0">
                <a:cs typeface="B Lotus" panose="00000400000000000000" pitchFamily="2" charset="-78"/>
              </a:rPr>
              <a:t>گذاری و تعیین خط مشی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 </a:t>
            </a:r>
            <a:r>
              <a:rPr lang="fa-IR" sz="2400" dirty="0">
                <a:cs typeface="B Lotus" panose="00000400000000000000" pitchFamily="2" charset="-78"/>
              </a:rPr>
              <a:t>نیازسنجی/ تحلیل وضعیت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کاهش </a:t>
            </a:r>
            <a:r>
              <a:rPr lang="fa-IR" sz="2400" dirty="0">
                <a:cs typeface="B Lotus" panose="00000400000000000000" pitchFamily="2" charset="-78"/>
              </a:rPr>
              <a:t>عوامل خطر و افزایش عوامل محافظ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برنامه </a:t>
            </a:r>
            <a:r>
              <a:rPr lang="fa-IR" sz="2400" dirty="0">
                <a:cs typeface="B Lotus" panose="00000400000000000000" pitchFamily="2" charset="-78"/>
              </a:rPr>
              <a:t>های جایگزین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برنامه </a:t>
            </a:r>
            <a:r>
              <a:rPr lang="fa-IR" sz="2400" dirty="0">
                <a:cs typeface="B Lotus" panose="00000400000000000000" pitchFamily="2" charset="-78"/>
              </a:rPr>
              <a:t>آزمایش مواد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 </a:t>
            </a:r>
            <a:r>
              <a:rPr lang="fa-IR" sz="2400" dirty="0">
                <a:cs typeface="B Lotus" panose="00000400000000000000" pitchFamily="2" charset="-78"/>
              </a:rPr>
              <a:t>آموزش و تربیت سرپرستان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آموزش </a:t>
            </a:r>
            <a:r>
              <a:rPr lang="fa-IR" sz="2400" dirty="0">
                <a:cs typeface="B Lotus" panose="00000400000000000000" pitchFamily="2" charset="-78"/>
              </a:rPr>
              <a:t>و تربیت کارکنان</a:t>
            </a:r>
          </a:p>
          <a:p>
            <a:r>
              <a:rPr lang="fa-IR" sz="2400" dirty="0" smtClean="0">
                <a:cs typeface="B Lotus" panose="00000400000000000000" pitchFamily="2" charset="-78"/>
              </a:rPr>
              <a:t> </a:t>
            </a:r>
            <a:r>
              <a:rPr lang="fa-IR" sz="2400" dirty="0">
                <a:cs typeface="B Lotus" panose="00000400000000000000" pitchFamily="2" charset="-78"/>
              </a:rPr>
              <a:t>برنامه </a:t>
            </a:r>
            <a:r>
              <a:rPr lang="fa-IR" sz="2400" dirty="0" smtClean="0">
                <a:cs typeface="B Lotus" panose="00000400000000000000" pitchFamily="2" charset="-78"/>
              </a:rPr>
              <a:t>کارمندیاری (پیشگیری</a:t>
            </a:r>
            <a:r>
              <a:rPr lang="fa-IR" sz="2400" dirty="0">
                <a:cs typeface="B Lotus" panose="00000400000000000000" pitchFamily="2" charset="-78"/>
              </a:rPr>
              <a:t>، درمان، </a:t>
            </a:r>
            <a:r>
              <a:rPr lang="fa-IR" sz="2400" dirty="0" smtClean="0">
                <a:cs typeface="B Lotus" panose="00000400000000000000" pitchFamily="2" charset="-78"/>
              </a:rPr>
              <a:t>بازتوانی)</a:t>
            </a:r>
            <a:endParaRPr lang="fa-IR" sz="2400" dirty="0">
              <a:cs typeface="B Lotus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65760"/>
            <a:ext cx="8596668" cy="853440"/>
          </a:xfrm>
        </p:spPr>
        <p:txBody>
          <a:bodyPr>
            <a:normAutofit fontScale="90000"/>
          </a:bodyPr>
          <a:lstStyle/>
          <a:p>
            <a:pPr algn="r"/>
            <a:r>
              <a:rPr lang="fa-IR" sz="4000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نشانه های مصرف مواد مخدر و الکل نیروی انسانی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34440"/>
            <a:ext cx="9000066" cy="4998719"/>
          </a:xfrm>
        </p:spPr>
        <p:txBody>
          <a:bodyPr>
            <a:noAutofit/>
          </a:bodyPr>
          <a:lstStyle/>
          <a:p>
            <a:r>
              <a:rPr lang="fa-IR" sz="2800" b="1" dirty="0" smtClean="0">
                <a:cs typeface="B Lotus" panose="00000400000000000000" pitchFamily="2" charset="-78"/>
              </a:rPr>
              <a:t>ظاهر شخص: </a:t>
            </a:r>
            <a:r>
              <a:rPr lang="fa-IR" sz="2800" dirty="0" smtClean="0">
                <a:cs typeface="B Lotus" panose="00000400000000000000" pitchFamily="2" charset="-78"/>
              </a:rPr>
              <a:t>ظاهری آشفته و پریشان، قرمز شدن چشم ها، بد بو شدن دهان </a:t>
            </a:r>
          </a:p>
          <a:p>
            <a:r>
              <a:rPr lang="fa-IR" sz="2800" b="1" dirty="0" smtClean="0">
                <a:cs typeface="B Lotus" panose="00000400000000000000" pitchFamily="2" charset="-78"/>
              </a:rPr>
              <a:t> افزایش دیرکرد </a:t>
            </a:r>
            <a:r>
              <a:rPr lang="fa-IR" sz="2800" dirty="0" smtClean="0">
                <a:cs typeface="B Lotus" panose="00000400000000000000" pitchFamily="2" charset="-78"/>
              </a:rPr>
              <a:t>یا ناتوانی از اعلام غیبت از محل کار و افزایش غیبت از محل کار</a:t>
            </a:r>
          </a:p>
          <a:p>
            <a:r>
              <a:rPr lang="fa-IR" sz="2800" b="1" dirty="0" smtClean="0">
                <a:cs typeface="B Lotus" panose="00000400000000000000" pitchFamily="2" charset="-78"/>
              </a:rPr>
              <a:t>کاهش کیفیت کار: </a:t>
            </a:r>
            <a:r>
              <a:rPr lang="fa-IR" sz="2800" dirty="0" smtClean="0">
                <a:cs typeface="B Lotus" panose="00000400000000000000" pitchFamily="2" charset="-78"/>
              </a:rPr>
              <a:t>افزایش خطای انسانی و نیاز به انجام مجدد کار، ناتوانی در درک مسائل، ناتوانی در اجرای عملی آموزش ها، کاهش شدید بازدهی</a:t>
            </a:r>
          </a:p>
          <a:p>
            <a:r>
              <a:rPr lang="fa-IR" sz="2800" b="1" dirty="0" smtClean="0">
                <a:cs typeface="B Lotus" panose="00000400000000000000" pitchFamily="2" charset="-78"/>
              </a:rPr>
              <a:t>رفتار نامناسب: </a:t>
            </a:r>
            <a:r>
              <a:rPr lang="fa-IR" sz="2800" dirty="0" smtClean="0">
                <a:cs typeface="B Lotus" panose="00000400000000000000" pitchFamily="2" charset="-78"/>
              </a:rPr>
              <a:t>از میان رفتن روحیه همکاری، درگیری با همکاران، مشتریان، عصبی و خشمگین شدن، بروز علایم پارانویا مانند مقصر دانستن دیگران</a:t>
            </a:r>
          </a:p>
          <a:p>
            <a:r>
              <a:rPr lang="fa-IR" sz="2800" dirty="0" smtClean="0">
                <a:cs typeface="B Lotus" panose="00000400000000000000" pitchFamily="2" charset="-78"/>
              </a:rPr>
              <a:t> </a:t>
            </a:r>
            <a:r>
              <a:rPr lang="fa-IR" sz="2800" b="1" dirty="0" smtClean="0">
                <a:cs typeface="B Lotus" panose="00000400000000000000" pitchFamily="2" charset="-78"/>
              </a:rPr>
              <a:t>قضاوت کردن: </a:t>
            </a:r>
            <a:r>
              <a:rPr lang="fa-IR" sz="2800" dirty="0" smtClean="0">
                <a:cs typeface="B Lotus" panose="00000400000000000000" pitchFamily="2" charset="-78"/>
              </a:rPr>
              <a:t>دلایل غیر منطقی برای قضاوت کردن، تجاوز کردن به خط مشی و سیاست های شرکت، خطر کردن بدون دلیل، بی توجهی به نکات ایمنی در حین انجام کار.</a:t>
            </a:r>
          </a:p>
          <a:p>
            <a:r>
              <a:rPr lang="fa-IR" sz="2800" dirty="0" smtClean="0">
                <a:cs typeface="B Lotus" panose="00000400000000000000" pitchFamily="2" charset="-78"/>
              </a:rPr>
              <a:t>و ...</a:t>
            </a:r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99160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توجه: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60589"/>
            <a:ext cx="9098280" cy="1984691"/>
          </a:xfrm>
        </p:spPr>
        <p:txBody>
          <a:bodyPr>
            <a:noAutofit/>
          </a:bodyPr>
          <a:lstStyle/>
          <a:p>
            <a:r>
              <a:rPr lang="fa-IR" sz="2800" dirty="0" smtClean="0">
                <a:cs typeface="B Lotus" panose="00000400000000000000" pitchFamily="2" charset="-78"/>
              </a:rPr>
              <a:t>هیچ یک از موارد مذکور نباید به تنهایی نشانه اعتیاد کارمند به مواد مخدر و الکل تلقی شود.</a:t>
            </a:r>
          </a:p>
          <a:p>
            <a:r>
              <a:rPr lang="fa-IR" sz="2800" dirty="0" smtClean="0">
                <a:cs typeface="B Lotus" panose="00000400000000000000" pitchFamily="2" charset="-78"/>
              </a:rPr>
              <a:t>تعدادی از نشانه ها یا کل آنها می توانند نشان دهنده وجود مشکل باشند. </a:t>
            </a:r>
          </a:p>
          <a:p>
            <a:r>
              <a:rPr lang="fa-IR" sz="2800" dirty="0" smtClean="0">
                <a:cs typeface="B Lotus" panose="00000400000000000000" pitchFamily="2" charset="-78"/>
              </a:rPr>
              <a:t>تنها با تکیه بر نتیجه آزمایش اعتیاد می توان به پاسخ قطعی رسید.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Mitra" pitchFamily="2" charset="-78"/>
              </a:rPr>
              <a:t>قانون رسیدگی به تخلفات اداري فصل دوم - ماده 8</a:t>
            </a:r>
            <a:r>
              <a:rPr lang="fa-IR" b="1" dirty="0" smtClean="0">
                <a:cs typeface="B Lotus" pitchFamily="2" charset="-78"/>
              </a:rPr>
              <a:t/>
            </a:r>
            <a:br>
              <a:rPr lang="fa-IR" b="1" dirty="0" smtClean="0">
                <a:cs typeface="B Lotus" pitchFamily="2" charset="-78"/>
              </a:rPr>
            </a:br>
            <a:endParaRPr lang="en-US" dirty="0">
              <a:cs typeface="B Lot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39889"/>
            <a:ext cx="8596668" cy="38807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a-IR" sz="2400" dirty="0" smtClean="0">
                <a:cs typeface="B Lotus" pitchFamily="2" charset="-78"/>
              </a:rPr>
              <a:t>تخلفات اداري به قرار زیر است:</a:t>
            </a:r>
          </a:p>
          <a:p>
            <a:pPr>
              <a:buNone/>
            </a:pPr>
            <a:r>
              <a:rPr lang="fa-IR" sz="2400" dirty="0" smtClean="0">
                <a:cs typeface="B Lotus" pitchFamily="2" charset="-78"/>
              </a:rPr>
              <a:t>...</a:t>
            </a:r>
          </a:p>
          <a:p>
            <a:pPr>
              <a:buNone/>
            </a:pPr>
            <a:r>
              <a:rPr lang="fa-IR" sz="2400" b="1" dirty="0" smtClean="0">
                <a:cs typeface="B Lotus" pitchFamily="2" charset="-78"/>
              </a:rPr>
              <a:t>22 - اختفاء، نگهداري، حمل، توزیع و خرید و فروش مواد مخدر</a:t>
            </a:r>
          </a:p>
          <a:p>
            <a:pPr>
              <a:buNone/>
            </a:pPr>
            <a:r>
              <a:rPr lang="fa-IR" sz="2400" b="1" dirty="0" smtClean="0">
                <a:cs typeface="B Lotus" pitchFamily="2" charset="-78"/>
              </a:rPr>
              <a:t>23 - استعمال یا اعتیاد به مواد مخدر</a:t>
            </a:r>
          </a:p>
          <a:p>
            <a:pPr>
              <a:buNone/>
            </a:pPr>
            <a:r>
              <a:rPr lang="fa-IR" sz="2400" b="1" dirty="0" smtClean="0">
                <a:cs typeface="B Lotus" pitchFamily="2" charset="-78"/>
              </a:rPr>
              <a:t>...</a:t>
            </a:r>
          </a:p>
          <a:p>
            <a:pPr>
              <a:buNone/>
            </a:pPr>
            <a:r>
              <a:rPr lang="fa-IR" sz="2400" b="1" dirty="0" smtClean="0">
                <a:cs typeface="B Lotus" pitchFamily="2" charset="-78"/>
              </a:rPr>
              <a:t>39- ممنوعیت استعمال دخانیات در محیط اداره و اماکن عمومی.</a:t>
            </a:r>
          </a:p>
          <a:p>
            <a:pPr>
              <a:buNone/>
            </a:pPr>
            <a:r>
              <a:rPr lang="fa-IR" sz="2400" b="1" dirty="0" smtClean="0">
                <a:cs typeface="B Lotus" pitchFamily="2" charset="-78"/>
              </a:rPr>
              <a:t>...</a:t>
            </a:r>
            <a:endParaRPr lang="en-US" sz="2400" b="1" dirty="0" smtClean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 descr="1680tulip_1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497" y="349518"/>
            <a:ext cx="10861358" cy="6788349"/>
          </a:xfrm>
          <a:prstGeom prst="rect">
            <a:avLst/>
          </a:prstGeom>
        </p:spPr>
      </p:pic>
      <p:sp>
        <p:nvSpPr>
          <p:cNvPr id="7" name="WordArt 2"/>
          <p:cNvSpPr txBox="1">
            <a:spLocks noChangeArrowheads="1" noChangeShapeType="1" noTextEdit="1"/>
          </p:cNvSpPr>
          <p:nvPr/>
        </p:nvSpPr>
        <p:spPr bwMode="auto">
          <a:xfrm>
            <a:off x="7302321" y="4198513"/>
            <a:ext cx="3464417" cy="991673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numCol="1" rtlCol="0" fromWordArt="1" anchor="b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6600" b="1" kern="10" spc="10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Verdana"/>
                <a:ea typeface="+mj-ea"/>
                <a:cs typeface="B Mitra" pitchFamily="2" charset="-78"/>
              </a:rPr>
              <a:t>با تشکر...</a:t>
            </a:r>
            <a:endParaRPr kumimoji="0" lang="fa-IR" sz="6600" b="1" i="0" u="none" strike="noStrike" kern="10" cap="none" spc="10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uLnTx/>
              <a:uFillTx/>
              <a:latin typeface="Verdana"/>
              <a:ea typeface="+mj-ea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97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914" y="401775"/>
            <a:ext cx="8596668" cy="1320800"/>
          </a:xfrm>
        </p:spPr>
        <p:txBody>
          <a:bodyPr>
            <a:normAutofit/>
          </a:bodyPr>
          <a:lstStyle/>
          <a:p>
            <a:pPr algn="r"/>
            <a:r>
              <a:rPr lang="fa-IR" sz="4400" dirty="0" smtClean="0">
                <a:cs typeface="B Mitra" pitchFamily="2" charset="-78"/>
              </a:rPr>
              <a:t>مقدمه</a:t>
            </a:r>
            <a:endParaRPr lang="en-US" sz="4400" dirty="0"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04594"/>
            <a:ext cx="8596668" cy="388077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fa-IR" sz="3200" dirty="0" smtClean="0">
                <a:cs typeface="B Lotus" pitchFamily="2" charset="-78"/>
              </a:rPr>
              <a:t>با توجه به افزايش روز افزون مصرف مواد از لحاظ تعداد مصرف كنندگان، مقدار مصرف مواد و نوع ماده مصرفي در محيط هاي كاري و متعاقب آن صدمات و لطماتي كه صاحبان مشاغل، كاركنان، خانواده هاي كاركنان، افراد خدمات گيرنده از آن حرفه يا صنعت، مردم و نهايتاً جامعه متحمل مي شوند اهميت استفاده از برنامه هاي پيشگيري از مواد در محيط هاي كاري بيش از پيش احساس مي شود. </a:t>
            </a:r>
            <a:endParaRPr lang="en-US" sz="3200" dirty="0"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2543"/>
          <a:stretch>
            <a:fillRect/>
          </a:stretch>
        </p:blipFill>
        <p:spPr bwMode="auto">
          <a:xfrm>
            <a:off x="540327" y="191298"/>
            <a:ext cx="7772399" cy="61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305800" y="1039091"/>
            <a:ext cx="35675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 smtClean="0">
                <a:cs typeface="B Mitra" pitchFamily="2" charset="-78"/>
              </a:rPr>
              <a:t>گزارش جهانی مواد مخدر</a:t>
            </a:r>
          </a:p>
          <a:p>
            <a:pPr algn="ctr"/>
            <a:r>
              <a:rPr lang="fa-IR" sz="3200" dirty="0" smtClean="0">
                <a:cs typeface="B Mitra" pitchFamily="2" charset="-78"/>
              </a:rPr>
              <a:t> </a:t>
            </a:r>
            <a:endParaRPr lang="en-US" sz="3200" dirty="0" smtClean="0">
              <a:cs typeface="B Mitra" pitchFamily="2" charset="-78"/>
            </a:endParaRPr>
          </a:p>
          <a:p>
            <a:pPr algn="ctr" rtl="1"/>
            <a:r>
              <a:rPr lang="fa-IR" sz="3200" dirty="0" smtClean="0">
                <a:cs typeface="B Mitra" pitchFamily="2" charset="-78"/>
              </a:rPr>
              <a:t>در سال 2015</a:t>
            </a:r>
          </a:p>
          <a:p>
            <a:pPr algn="ctr" rtl="1"/>
            <a:endParaRPr lang="en-US" sz="32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27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182" y="219048"/>
            <a:ext cx="7287491" cy="648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146473" y="1648691"/>
            <a:ext cx="3283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Mitra" pitchFamily="2" charset="-78"/>
              </a:rPr>
              <a:t>روند جهانی تعداد مصرف کننده های مواد مخدر</a:t>
            </a:r>
            <a:r>
              <a:rPr lang="en-US" sz="2800" dirty="0" smtClean="0">
                <a:cs typeface="B Mitra" pitchFamily="2" charset="-78"/>
              </a:rPr>
              <a:t> </a:t>
            </a:r>
            <a:r>
              <a:rPr lang="fa-IR" sz="2800" dirty="0" smtClean="0">
                <a:cs typeface="B Mitra" pitchFamily="2" charset="-78"/>
              </a:rPr>
              <a:t>2013-2006</a:t>
            </a:r>
            <a:endParaRPr lang="en-US" sz="2800" dirty="0" smtClean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27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7710"/>
            <a:ext cx="7521936" cy="666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89818" y="1039091"/>
            <a:ext cx="3283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Mitra" pitchFamily="2" charset="-78"/>
              </a:rPr>
              <a:t>روند جهانی شیوع مصرف مواد مخدر</a:t>
            </a:r>
            <a:r>
              <a:rPr lang="en-US" sz="2800" dirty="0" smtClean="0">
                <a:cs typeface="B Mitra" pitchFamily="2" charset="-78"/>
              </a:rPr>
              <a:t> </a:t>
            </a:r>
            <a:r>
              <a:rPr lang="fa-IR" sz="2800" dirty="0" smtClean="0">
                <a:cs typeface="B Mitra" pitchFamily="2" charset="-78"/>
              </a:rPr>
              <a:t> در جمعیت</a:t>
            </a:r>
          </a:p>
          <a:p>
            <a:pPr algn="ctr" rtl="1"/>
            <a:r>
              <a:rPr lang="fa-IR" sz="2800" dirty="0" smtClean="0">
                <a:cs typeface="B Mitra" pitchFamily="2" charset="-78"/>
              </a:rPr>
              <a:t>65- 15سال</a:t>
            </a:r>
            <a:endParaRPr lang="en-US" sz="2800" dirty="0" smtClean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27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0540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08473" y="1096241"/>
            <a:ext cx="32835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Mitra" pitchFamily="2" charset="-78"/>
              </a:rPr>
              <a:t>آسیب های فردی و اجتماعی مواد مخدر</a:t>
            </a:r>
            <a:endParaRPr lang="en-US" sz="2800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350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067800" y="1174173"/>
            <a:ext cx="27570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800" dirty="0" smtClean="0">
                <a:cs typeface="B Mitra" pitchFamily="2" charset="-78"/>
              </a:rPr>
              <a:t>اثر گذاری مصرف مواد بر سایر کارکنان در محیط کار</a:t>
            </a:r>
            <a:endParaRPr lang="en-US" sz="2800" dirty="0" smtClean="0">
              <a:cs typeface="B Mitra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85725"/>
            <a:ext cx="8905875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27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65127" y="2507673"/>
            <a:ext cx="3283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cs typeface="B Mitra" pitchFamily="2" charset="-78"/>
              </a:rPr>
              <a:t>عوامل تأثير گذار بر نیروی انسانی ارائه شده توسط سازمان جهاني كار</a:t>
            </a:r>
            <a:endParaRPr lang="en-US" sz="2800" dirty="0" smtClean="0">
              <a:cs typeface="B Mitra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" y="0"/>
            <a:ext cx="7410450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40190" y="190067"/>
            <a:ext cx="1814155" cy="184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27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571</TotalTime>
  <Words>1109</Words>
  <Application>Microsoft Office PowerPoint</Application>
  <PresentationFormat>Widescreen</PresentationFormat>
  <Paragraphs>152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</vt:lpstr>
      <vt:lpstr>B Lotus</vt:lpstr>
      <vt:lpstr>B Mitra</vt:lpstr>
      <vt:lpstr>B Titr</vt:lpstr>
      <vt:lpstr>Tahoma</vt:lpstr>
      <vt:lpstr>Times New Roman</vt:lpstr>
      <vt:lpstr>Trebuchet MS</vt:lpstr>
      <vt:lpstr>Verdana</vt:lpstr>
      <vt:lpstr>Wingdings 3</vt:lpstr>
      <vt:lpstr>Facet</vt:lpstr>
      <vt:lpstr>PowerPoint Presentation</vt:lpstr>
      <vt:lpstr>آسیب شناسی اعتیاد در منابع انسانی</vt:lpstr>
      <vt:lpstr>مقدمه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ضرورت پیشگیری از مصرف مواد مخدر و روانگردان </vt:lpstr>
      <vt:lpstr>دلايل اجرای برنامه پيشگيري از مصرف مواد و الکل برای نیروی انسانی در محيط كار</vt:lpstr>
      <vt:lpstr>PowerPoint Presentation</vt:lpstr>
      <vt:lpstr>تقسیم بندی مواد اعتیادآور براساس اثرات فارماکولوژی</vt:lpstr>
      <vt:lpstr>PowerPoint Presentation</vt:lpstr>
      <vt:lpstr>PowerPoint Presentation</vt:lpstr>
      <vt:lpstr>PowerPoint Presentation</vt:lpstr>
      <vt:lpstr>هزینه وقوع خشونت در محل کار</vt:lpstr>
      <vt:lpstr>هزینه وقوع خشونت...</vt:lpstr>
      <vt:lpstr>هزینه وقوع خشونت...</vt:lpstr>
      <vt:lpstr>هزینه وقوع خشونت...</vt:lpstr>
      <vt:lpstr>برنامه های پیشگیری  از  مصرف مواد و الکل در محیط کار</vt:lpstr>
      <vt:lpstr>مراحل یک برنامه پیشگیری از مواد در محیط کار</vt:lpstr>
      <vt:lpstr>نشانه های مصرف مواد مخدر و الکل نیروی انسانی </vt:lpstr>
      <vt:lpstr>توجه:</vt:lpstr>
      <vt:lpstr>قانون رسیدگی به تخلفات اداري فصل دوم - ماده 8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HAP</cp:lastModifiedBy>
  <cp:revision>57</cp:revision>
  <dcterms:created xsi:type="dcterms:W3CDTF">2016-03-15T04:28:44Z</dcterms:created>
  <dcterms:modified xsi:type="dcterms:W3CDTF">2016-07-21T18:12:48Z</dcterms:modified>
</cp:coreProperties>
</file>