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Lst>
  <p:notesMasterIdLst>
    <p:notesMasterId r:id="rId31"/>
  </p:notesMasterIdLst>
  <p:sldIdLst>
    <p:sldId id="279" r:id="rId3"/>
    <p:sldId id="286" r:id="rId4"/>
    <p:sldId id="280" r:id="rId5"/>
    <p:sldId id="285" r:id="rId6"/>
    <p:sldId id="303" r:id="rId7"/>
    <p:sldId id="284" r:id="rId8"/>
    <p:sldId id="304" r:id="rId9"/>
    <p:sldId id="296" r:id="rId10"/>
    <p:sldId id="301" r:id="rId11"/>
    <p:sldId id="298" r:id="rId12"/>
    <p:sldId id="299" r:id="rId13"/>
    <p:sldId id="310" r:id="rId14"/>
    <p:sldId id="311" r:id="rId15"/>
    <p:sldId id="297" r:id="rId16"/>
    <p:sldId id="305" r:id="rId17"/>
    <p:sldId id="302" r:id="rId18"/>
    <p:sldId id="306" r:id="rId19"/>
    <p:sldId id="300" r:id="rId20"/>
    <p:sldId id="283" r:id="rId21"/>
    <p:sldId id="295" r:id="rId22"/>
    <p:sldId id="292" r:id="rId23"/>
    <p:sldId id="291" r:id="rId24"/>
    <p:sldId id="308" r:id="rId25"/>
    <p:sldId id="307" r:id="rId26"/>
    <p:sldId id="290" r:id="rId27"/>
    <p:sldId id="289" r:id="rId28"/>
    <p:sldId id="309" r:id="rId29"/>
    <p:sldId id="31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9" d="100"/>
          <a:sy n="119" d="100"/>
        </p:scale>
        <p:origin x="-1404" y="17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245C2A-0209-431F-9100-91D244EF791D}" type="datetimeFigureOut">
              <a:rPr lang="en-US" smtClean="0"/>
              <a:pPr/>
              <a:t>10/9/2015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F4CBA2-CD13-4D7E-A996-4F01C0460CD9}" type="slidenum">
              <a:rPr lang="en-US" smtClean="0"/>
              <a:pPr/>
              <a:t>‹#›</a:t>
            </a:fld>
            <a:endParaRPr lang="en-US"/>
          </a:p>
        </p:txBody>
      </p:sp>
    </p:spTree>
    <p:extLst>
      <p:ext uri="{BB962C8B-B14F-4D97-AF65-F5344CB8AC3E}">
        <p14:creationId xmlns:p14="http://schemas.microsoft.com/office/powerpoint/2010/main" val="2218898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1C76A7A-1E61-4291-AD14-FB229D6F37BC}" type="slidenum">
              <a:rPr lang="ru-RU" smtClean="0">
                <a:solidFill>
                  <a:prstClr val="black"/>
                </a:solidFill>
              </a:rPr>
              <a:pPr/>
              <a:t>28</a:t>
            </a:fld>
            <a:endParaRPr lang="ru-RU">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p:spPr>
        <p:txBody>
          <a:bodyPr/>
          <a:lstStyle/>
          <a:p>
            <a:endParaRPr lang="fa-IR" altLang="en-US" smtClean="0"/>
          </a:p>
        </p:txBody>
      </p:sp>
      <p:sp>
        <p:nvSpPr>
          <p:cNvPr id="41988" name="Header Placeholder 4"/>
          <p:cNvSpPr>
            <a:spLocks noGrp="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GB"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5" name="Rectangle 4"/>
          <p:cNvSpPr>
            <a:spLocks noGrp="1" noChangeArrowheads="1"/>
          </p:cNvSpPr>
          <p:nvPr>
            <p:ph type="sldNum" sz="quarter" idx="11"/>
          </p:nvPr>
        </p:nvSpPr>
        <p:spPr>
          <a:ln/>
        </p:spPr>
        <p:txBody>
          <a:bodyPr/>
          <a:lstStyle>
            <a:lvl1pPr>
              <a:defRPr/>
            </a:lvl1pPr>
          </a:lstStyle>
          <a:p>
            <a:pPr>
              <a:defRPr/>
            </a:pPr>
            <a:fld id="{64DDBD55-8C79-4CAB-911B-D9B9DB2FF194}"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4672081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5" name="Rectangle 4"/>
          <p:cNvSpPr>
            <a:spLocks noGrp="1" noChangeArrowheads="1"/>
          </p:cNvSpPr>
          <p:nvPr>
            <p:ph type="sldNum" sz="quarter" idx="11"/>
          </p:nvPr>
        </p:nvSpPr>
        <p:spPr>
          <a:ln/>
        </p:spPr>
        <p:txBody>
          <a:bodyPr/>
          <a:lstStyle>
            <a:lvl1pPr>
              <a:defRPr/>
            </a:lvl1pPr>
          </a:lstStyle>
          <a:p>
            <a:pPr>
              <a:defRPr/>
            </a:pPr>
            <a:fld id="{4DA61EC9-CFCB-4794-B5D1-40ED90442C32}"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26749789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1975" y="188913"/>
            <a:ext cx="2124075" cy="57610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9750" y="188913"/>
            <a:ext cx="6219825" cy="57610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5" name="Rectangle 4"/>
          <p:cNvSpPr>
            <a:spLocks noGrp="1" noChangeArrowheads="1"/>
          </p:cNvSpPr>
          <p:nvPr>
            <p:ph type="sldNum" sz="quarter" idx="11"/>
          </p:nvPr>
        </p:nvSpPr>
        <p:spPr>
          <a:ln/>
        </p:spPr>
        <p:txBody>
          <a:bodyPr/>
          <a:lstStyle>
            <a:lvl1pPr>
              <a:defRPr/>
            </a:lvl1pPr>
          </a:lstStyle>
          <a:p>
            <a:pPr>
              <a:defRPr/>
            </a:pPr>
            <a:fld id="{588CE49D-ECB2-455F-82C2-843FB33F4393}"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3047712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178050" y="188913"/>
            <a:ext cx="6858000" cy="762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447800"/>
            <a:ext cx="3883025" cy="4502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5175" y="1447800"/>
            <a:ext cx="3883025" cy="4502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6" name="Rectangle 4"/>
          <p:cNvSpPr>
            <a:spLocks noGrp="1" noChangeArrowheads="1"/>
          </p:cNvSpPr>
          <p:nvPr>
            <p:ph type="sldNum" sz="quarter" idx="11"/>
          </p:nvPr>
        </p:nvSpPr>
        <p:spPr>
          <a:ln/>
        </p:spPr>
        <p:txBody>
          <a:bodyPr/>
          <a:lstStyle>
            <a:lvl1pPr>
              <a:defRPr/>
            </a:lvl1pPr>
          </a:lstStyle>
          <a:p>
            <a:pPr>
              <a:defRPr/>
            </a:pPr>
            <a:fld id="{2839AC2C-35AD-4D91-A723-EBC5DBEDA8F8}"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9663090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178050" y="188913"/>
            <a:ext cx="68580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9750" y="1447800"/>
            <a:ext cx="3883025" cy="4502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5175" y="1447800"/>
            <a:ext cx="3883025" cy="217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5175" y="3775075"/>
            <a:ext cx="3883025" cy="217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7" name="Rectangle 4"/>
          <p:cNvSpPr>
            <a:spLocks noGrp="1" noChangeArrowheads="1"/>
          </p:cNvSpPr>
          <p:nvPr>
            <p:ph type="sldNum" sz="quarter" idx="11"/>
          </p:nvPr>
        </p:nvSpPr>
        <p:spPr>
          <a:ln/>
        </p:spPr>
        <p:txBody>
          <a:bodyPr/>
          <a:lstStyle>
            <a:lvl1pPr>
              <a:defRPr/>
            </a:lvl1pPr>
          </a:lstStyle>
          <a:p>
            <a:pPr>
              <a:defRPr/>
            </a:pPr>
            <a:fld id="{0C5F2B88-0088-435A-A053-CA4EEF860FA2}"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82534241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78050" y="188913"/>
            <a:ext cx="68580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9750" y="1447800"/>
            <a:ext cx="3883025" cy="4502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5175" y="1447800"/>
            <a:ext cx="3883025" cy="4502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6" name="Rectangle 4"/>
          <p:cNvSpPr>
            <a:spLocks noGrp="1" noChangeArrowheads="1"/>
          </p:cNvSpPr>
          <p:nvPr>
            <p:ph type="sldNum" sz="quarter" idx="11"/>
          </p:nvPr>
        </p:nvSpPr>
        <p:spPr>
          <a:ln/>
        </p:spPr>
        <p:txBody>
          <a:bodyPr/>
          <a:lstStyle>
            <a:lvl1pPr>
              <a:defRPr/>
            </a:lvl1pPr>
          </a:lstStyle>
          <a:p>
            <a:pPr>
              <a:defRPr/>
            </a:pPr>
            <a:fld id="{CD363A6E-60CB-4E00-AB86-EF01D97CB494}"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104303505"/>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2178050" y="188913"/>
            <a:ext cx="68580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9750" y="1447800"/>
            <a:ext cx="7918450" cy="217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9750" y="3775075"/>
            <a:ext cx="7918450" cy="217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6" name="Rectangle 4"/>
          <p:cNvSpPr>
            <a:spLocks noGrp="1" noChangeArrowheads="1"/>
          </p:cNvSpPr>
          <p:nvPr>
            <p:ph type="sldNum" sz="quarter" idx="11"/>
          </p:nvPr>
        </p:nvSpPr>
        <p:spPr>
          <a:ln/>
        </p:spPr>
        <p:txBody>
          <a:bodyPr/>
          <a:lstStyle>
            <a:lvl1pPr>
              <a:defRPr/>
            </a:lvl1pPr>
          </a:lstStyle>
          <a:p>
            <a:pPr>
              <a:defRPr/>
            </a:pPr>
            <a:fld id="{CFAC4DB6-AE61-4213-A372-6F8BE6CD185C}"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541893344"/>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178050" y="188913"/>
            <a:ext cx="68580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9750" y="1447800"/>
            <a:ext cx="3883025" cy="4502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575175" y="1447800"/>
            <a:ext cx="3883025" cy="4502150"/>
          </a:xfrm>
        </p:spPr>
        <p:txBody>
          <a:bodyPr/>
          <a:lstStyle/>
          <a:p>
            <a:pPr lvl="0"/>
            <a:endParaRPr lang="en-US" noProof="0" smtClean="0"/>
          </a:p>
        </p:txBody>
      </p:sp>
      <p:sp>
        <p:nvSpPr>
          <p:cNvPr id="5"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6" name="Rectangle 4"/>
          <p:cNvSpPr>
            <a:spLocks noGrp="1" noChangeArrowheads="1"/>
          </p:cNvSpPr>
          <p:nvPr>
            <p:ph type="sldNum" sz="quarter" idx="11"/>
          </p:nvPr>
        </p:nvSpPr>
        <p:spPr>
          <a:ln/>
        </p:spPr>
        <p:txBody>
          <a:bodyPr/>
          <a:lstStyle>
            <a:lvl1pPr>
              <a:defRPr/>
            </a:lvl1pPr>
          </a:lstStyle>
          <a:p>
            <a:pPr>
              <a:defRPr/>
            </a:pPr>
            <a:fld id="{456310B2-F019-40C8-B285-5E758A4EF5A4}"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578812814"/>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310699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14079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60163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5" name="Rectangle 4"/>
          <p:cNvSpPr>
            <a:spLocks noGrp="1" noChangeArrowheads="1"/>
          </p:cNvSpPr>
          <p:nvPr>
            <p:ph type="sldNum" sz="quarter" idx="11"/>
          </p:nvPr>
        </p:nvSpPr>
        <p:spPr>
          <a:ln/>
        </p:spPr>
        <p:txBody>
          <a:bodyPr/>
          <a:lstStyle>
            <a:lvl1pPr>
              <a:defRPr/>
            </a:lvl1pPr>
          </a:lstStyle>
          <a:p>
            <a:pPr>
              <a:defRPr/>
            </a:pPr>
            <a:fld id="{1538C6EE-70D0-4DC5-AA1F-3F35CBC9DEE1}"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610889799"/>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1447800"/>
            <a:ext cx="38100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81600" y="1447800"/>
            <a:ext cx="38100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6023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88591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893309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64594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356718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260212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940485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381000"/>
            <a:ext cx="19431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8100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87496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Blank">
    <p:bg>
      <p:bgRef idx="1001">
        <a:schemeClr val="bg1"/>
      </p:bgRef>
    </p:bg>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3124200" y="6365875"/>
            <a:ext cx="2895600" cy="247650"/>
          </a:xfrm>
          <a:prstGeom prst="rect">
            <a:avLst/>
          </a:prstGeom>
          <a:ln/>
        </p:spPr>
        <p:txBody>
          <a:bodyPr/>
          <a:lstStyle>
            <a:lvl1pPr>
              <a:defRPr/>
            </a:lvl1pPr>
          </a:lstStyle>
          <a:p>
            <a:pPr>
              <a:defRPr/>
            </a:pPr>
            <a:r>
              <a:rPr lang="en-US" smtClean="0">
                <a:solidFill>
                  <a:prstClr val="white"/>
                </a:solidFill>
              </a:rPr>
              <a:t>Dr Jafari</a:t>
            </a:r>
            <a:endParaRPr lang="en-US">
              <a:solidFill>
                <a:prstClr val="white"/>
              </a:solidFill>
            </a:endParaRPr>
          </a:p>
        </p:txBody>
      </p:sp>
      <p:sp>
        <p:nvSpPr>
          <p:cNvPr id="3" name="Title 2"/>
          <p:cNvSpPr>
            <a:spLocks noGrp="1"/>
          </p:cNvSpPr>
          <p:nvPr>
            <p:ph type="title"/>
          </p:nvPr>
        </p:nvSpPr>
        <p:spPr/>
        <p:txBody>
          <a:bodyPr/>
          <a:lstStyle/>
          <a:p>
            <a:r>
              <a:rPr lang="en-US" smtClean="0"/>
              <a:t>Click to edit Master title style</a:t>
            </a:r>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5" name="Rectangle 4"/>
          <p:cNvSpPr>
            <a:spLocks noGrp="1" noChangeArrowheads="1"/>
          </p:cNvSpPr>
          <p:nvPr>
            <p:ph type="sldNum" sz="quarter" idx="11"/>
          </p:nvPr>
        </p:nvSpPr>
        <p:spPr>
          <a:ln/>
        </p:spPr>
        <p:txBody>
          <a:bodyPr/>
          <a:lstStyle>
            <a:lvl1pPr>
              <a:defRPr/>
            </a:lvl1pPr>
          </a:lstStyle>
          <a:p>
            <a:pPr>
              <a:defRPr/>
            </a:pPr>
            <a:fld id="{835CAFAD-A996-4345-BBE6-2303D16308E9}"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68678997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447800"/>
            <a:ext cx="3883025" cy="4502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5175" y="1447800"/>
            <a:ext cx="3883025" cy="4502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6" name="Rectangle 4"/>
          <p:cNvSpPr>
            <a:spLocks noGrp="1" noChangeArrowheads="1"/>
          </p:cNvSpPr>
          <p:nvPr>
            <p:ph type="sldNum" sz="quarter" idx="11"/>
          </p:nvPr>
        </p:nvSpPr>
        <p:spPr>
          <a:ln/>
        </p:spPr>
        <p:txBody>
          <a:bodyPr/>
          <a:lstStyle>
            <a:lvl1pPr>
              <a:defRPr/>
            </a:lvl1pPr>
          </a:lstStyle>
          <a:p>
            <a:pPr>
              <a:defRPr/>
            </a:pPr>
            <a:fld id="{B5AB0AB4-5192-4200-A238-C743254D1BD0}"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0339195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8" name="Rectangle 4"/>
          <p:cNvSpPr>
            <a:spLocks noGrp="1" noChangeArrowheads="1"/>
          </p:cNvSpPr>
          <p:nvPr>
            <p:ph type="sldNum" sz="quarter" idx="11"/>
          </p:nvPr>
        </p:nvSpPr>
        <p:spPr>
          <a:ln/>
        </p:spPr>
        <p:txBody>
          <a:bodyPr/>
          <a:lstStyle>
            <a:lvl1pPr>
              <a:defRPr/>
            </a:lvl1pPr>
          </a:lstStyle>
          <a:p>
            <a:pPr>
              <a:defRPr/>
            </a:pPr>
            <a:fld id="{9184D8ED-1EE8-4F9D-A69E-469605FC958B}"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59779772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4" name="Rectangle 4"/>
          <p:cNvSpPr>
            <a:spLocks noGrp="1" noChangeArrowheads="1"/>
          </p:cNvSpPr>
          <p:nvPr>
            <p:ph type="sldNum" sz="quarter" idx="11"/>
          </p:nvPr>
        </p:nvSpPr>
        <p:spPr>
          <a:ln/>
        </p:spPr>
        <p:txBody>
          <a:bodyPr/>
          <a:lstStyle>
            <a:lvl1pPr>
              <a:defRPr/>
            </a:lvl1pPr>
          </a:lstStyle>
          <a:p>
            <a:pPr>
              <a:defRPr/>
            </a:pPr>
            <a:fld id="{C9B6B489-F5E5-4ECC-A49E-59A720DD42DA}"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24578620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3" name="Rectangle 4"/>
          <p:cNvSpPr>
            <a:spLocks noGrp="1" noChangeArrowheads="1"/>
          </p:cNvSpPr>
          <p:nvPr>
            <p:ph type="sldNum" sz="quarter" idx="11"/>
          </p:nvPr>
        </p:nvSpPr>
        <p:spPr>
          <a:ln/>
        </p:spPr>
        <p:txBody>
          <a:bodyPr/>
          <a:lstStyle>
            <a:lvl1pPr>
              <a:defRPr/>
            </a:lvl1pPr>
          </a:lstStyle>
          <a:p>
            <a:pPr>
              <a:defRPr/>
            </a:pPr>
            <a:fld id="{7134C653-55DA-4671-9D4D-DB6B0D9ED238}"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3196837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6" name="Rectangle 4"/>
          <p:cNvSpPr>
            <a:spLocks noGrp="1" noChangeArrowheads="1"/>
          </p:cNvSpPr>
          <p:nvPr>
            <p:ph type="sldNum" sz="quarter" idx="11"/>
          </p:nvPr>
        </p:nvSpPr>
        <p:spPr>
          <a:ln/>
        </p:spPr>
        <p:txBody>
          <a:bodyPr/>
          <a:lstStyle>
            <a:lvl1pPr>
              <a:defRPr/>
            </a:lvl1pPr>
          </a:lstStyle>
          <a:p>
            <a:pPr>
              <a:defRPr/>
            </a:pPr>
            <a:fld id="{C5B3C247-4E4A-49F1-B504-A4DA43659753}"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97502549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r>
              <a:rPr lang="en-US" smtClean="0">
                <a:solidFill>
                  <a:srgbClr val="FFFFFF"/>
                </a:solidFill>
              </a:rPr>
              <a:t>Dr Jafari</a:t>
            </a:r>
            <a:endParaRPr lang="en-US">
              <a:solidFill>
                <a:srgbClr val="FFFFFF"/>
              </a:solidFill>
            </a:endParaRPr>
          </a:p>
        </p:txBody>
      </p:sp>
      <p:sp>
        <p:nvSpPr>
          <p:cNvPr id="6" name="Rectangle 4"/>
          <p:cNvSpPr>
            <a:spLocks noGrp="1" noChangeArrowheads="1"/>
          </p:cNvSpPr>
          <p:nvPr>
            <p:ph type="sldNum" sz="quarter" idx="11"/>
          </p:nvPr>
        </p:nvSpPr>
        <p:spPr>
          <a:ln/>
        </p:spPr>
        <p:txBody>
          <a:bodyPr/>
          <a:lstStyle>
            <a:lvl1pPr>
              <a:defRPr/>
            </a:lvl1pPr>
          </a:lstStyle>
          <a:p>
            <a:pPr>
              <a:defRPr/>
            </a:pPr>
            <a:fld id="{5DB107E7-1007-4B49-8C15-041F236B4152}" type="slidenum">
              <a:rPr lang="fa-IR">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38909386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4" name="Picture 2"/>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3" name="Rectangle 3"/>
          <p:cNvSpPr>
            <a:spLocks noGrp="1" noChangeArrowheads="1"/>
          </p:cNvSpPr>
          <p:nvPr>
            <p:ph type="ftr" sz="quarter" idx="3"/>
          </p:nvPr>
        </p:nvSpPr>
        <p:spPr bwMode="auto">
          <a:xfrm>
            <a:off x="2635250" y="6400800"/>
            <a:ext cx="3886200" cy="304800"/>
          </a:xfrm>
          <a:prstGeom prst="rect">
            <a:avLst/>
          </a:prstGeom>
          <a:noFill/>
          <a:ln w="9525">
            <a:noFill/>
            <a:miter lim="800000"/>
            <a:headEnd/>
            <a:tailEnd/>
          </a:ln>
          <a:effectLst/>
        </p:spPr>
        <p:txBody>
          <a:bodyPr vert="horz" wrap="square" lIns="91417" tIns="45709" rIns="91417" bIns="45709" numCol="1" anchor="t" anchorCtr="0" compatLnSpc="1">
            <a:prstTxWarp prst="textNoShape">
              <a:avLst/>
            </a:prstTxWarp>
          </a:bodyPr>
          <a:lstStyle>
            <a:lvl1pPr algn="ctr" rtl="0">
              <a:defRPr sz="1200" b="0">
                <a:solidFill>
                  <a:schemeClr val="bg1"/>
                </a:solidFill>
                <a:latin typeface="+mn-lt"/>
              </a:defRPr>
            </a:lvl1pPr>
          </a:lstStyle>
          <a:p>
            <a:pPr eaLnBrk="0" fontAlgn="base" hangingPunct="0">
              <a:spcBef>
                <a:spcPct val="0"/>
              </a:spcBef>
              <a:spcAft>
                <a:spcPct val="0"/>
              </a:spcAft>
              <a:defRPr/>
            </a:pPr>
            <a:r>
              <a:rPr lang="en-US" smtClean="0">
                <a:solidFill>
                  <a:srgbClr val="FFFFFF"/>
                </a:solidFill>
              </a:rPr>
              <a:t>Dr Jafari</a:t>
            </a:r>
            <a:endParaRPr lang="en-US">
              <a:solidFill>
                <a:srgbClr val="FFFFFF"/>
              </a:solidFill>
            </a:endParaRPr>
          </a:p>
        </p:txBody>
      </p:sp>
      <p:sp>
        <p:nvSpPr>
          <p:cNvPr id="102404" name="Rectangle 4"/>
          <p:cNvSpPr>
            <a:spLocks noGrp="1" noChangeArrowheads="1"/>
          </p:cNvSpPr>
          <p:nvPr>
            <p:ph type="sldNum" sz="quarter" idx="4"/>
          </p:nvPr>
        </p:nvSpPr>
        <p:spPr bwMode="auto">
          <a:xfrm>
            <a:off x="8382000" y="6400800"/>
            <a:ext cx="677863" cy="282575"/>
          </a:xfrm>
          <a:prstGeom prst="rect">
            <a:avLst/>
          </a:prstGeom>
          <a:noFill/>
          <a:ln w="9525">
            <a:noFill/>
            <a:miter lim="800000"/>
            <a:headEnd/>
            <a:tailEnd/>
          </a:ln>
          <a:effectLst/>
        </p:spPr>
        <p:txBody>
          <a:bodyPr vert="horz" wrap="square" lIns="91417" tIns="45709" rIns="91417" bIns="45709" numCol="1" anchor="t" anchorCtr="0" compatLnSpc="1">
            <a:prstTxWarp prst="textNoShape">
              <a:avLst/>
            </a:prstTxWarp>
          </a:bodyPr>
          <a:lstStyle>
            <a:lvl1pPr rtl="0">
              <a:defRPr sz="1200" b="0">
                <a:solidFill>
                  <a:schemeClr val="bg1"/>
                </a:solidFill>
                <a:latin typeface="+mn-lt"/>
                <a:cs typeface="+mn-cs"/>
              </a:defRPr>
            </a:lvl1pPr>
          </a:lstStyle>
          <a:p>
            <a:pPr algn="r" eaLnBrk="0" fontAlgn="base" hangingPunct="0">
              <a:spcBef>
                <a:spcPct val="0"/>
              </a:spcBef>
              <a:spcAft>
                <a:spcPct val="0"/>
              </a:spcAft>
              <a:defRPr/>
            </a:pPr>
            <a:fld id="{66B343E1-15B9-4694-8581-AAF177FCD6E3}" type="slidenum">
              <a:rPr lang="fa-IR">
                <a:solidFill>
                  <a:srgbClr val="FFFFFF"/>
                </a:solidFill>
              </a:rPr>
              <a:pPr algn="r" eaLnBrk="0" fontAlgn="base" hangingPunct="0">
                <a:spcBef>
                  <a:spcPct val="0"/>
                </a:spcBef>
                <a:spcAft>
                  <a:spcPct val="0"/>
                </a:spcAft>
                <a:defRPr/>
              </a:pPr>
              <a:t>‹#›</a:t>
            </a:fld>
            <a:endParaRPr lang="en-US">
              <a:solidFill>
                <a:srgbClr val="FFFFFF"/>
              </a:solidFill>
            </a:endParaRPr>
          </a:p>
        </p:txBody>
      </p:sp>
      <p:sp>
        <p:nvSpPr>
          <p:cNvPr id="102405" name="Rectangle 5"/>
          <p:cNvSpPr>
            <a:spLocks noGrp="1" noChangeArrowheads="1"/>
          </p:cNvSpPr>
          <p:nvPr>
            <p:ph type="title"/>
          </p:nvPr>
        </p:nvSpPr>
        <p:spPr bwMode="auto">
          <a:xfrm>
            <a:off x="2178050" y="188913"/>
            <a:ext cx="6858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8" name="Rectangle 6"/>
          <p:cNvSpPr>
            <a:spLocks noGrp="1" noChangeArrowheads="1"/>
          </p:cNvSpPr>
          <p:nvPr>
            <p:ph type="body" idx="1"/>
          </p:nvPr>
        </p:nvSpPr>
        <p:spPr bwMode="auto">
          <a:xfrm>
            <a:off x="539750" y="1447800"/>
            <a:ext cx="7918450"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extLst>
      <p:ext uri="{BB962C8B-B14F-4D97-AF65-F5344CB8AC3E}">
        <p14:creationId xmlns:p14="http://schemas.microsoft.com/office/powerpoint/2010/main" val="16718588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ransition/>
  <p:hf sldNum="0" hdr="0" dt="0"/>
  <p:txStyles>
    <p:titleStyle>
      <a:lvl1pPr algn="ctr" rtl="1" eaLnBrk="0" fontAlgn="base" hangingPunct="0">
        <a:spcBef>
          <a:spcPct val="0"/>
        </a:spcBef>
        <a:spcAft>
          <a:spcPct val="0"/>
        </a:spcAft>
        <a:defRPr sz="3200" b="1">
          <a:solidFill>
            <a:srgbClr val="00CC00"/>
          </a:solidFill>
          <a:effectLst>
            <a:outerShdw blurRad="38100" dist="38100" dir="2700000" algn="tl">
              <a:srgbClr val="C0C0C0"/>
            </a:outerShdw>
          </a:effectLst>
          <a:latin typeface="+mj-lt"/>
          <a:ea typeface="+mj-ea"/>
          <a:cs typeface="+mj-cs"/>
        </a:defRPr>
      </a:lvl1pPr>
      <a:lvl2pPr algn="ctr" rtl="1" eaLnBrk="0" fontAlgn="base" hangingPunct="0">
        <a:spcBef>
          <a:spcPct val="0"/>
        </a:spcBef>
        <a:spcAft>
          <a:spcPct val="0"/>
        </a:spcAft>
        <a:defRPr sz="3200" b="1">
          <a:solidFill>
            <a:srgbClr val="00CC00"/>
          </a:solidFill>
          <a:effectLst>
            <a:outerShdw blurRad="38100" dist="38100" dir="2700000" algn="tl">
              <a:srgbClr val="C0C0C0"/>
            </a:outerShdw>
          </a:effectLst>
          <a:latin typeface="Lucida Sans Unicode" pitchFamily="34" charset="0"/>
          <a:cs typeface="Arial" pitchFamily="34" charset="0"/>
        </a:defRPr>
      </a:lvl2pPr>
      <a:lvl3pPr algn="ctr" rtl="1" eaLnBrk="0" fontAlgn="base" hangingPunct="0">
        <a:spcBef>
          <a:spcPct val="0"/>
        </a:spcBef>
        <a:spcAft>
          <a:spcPct val="0"/>
        </a:spcAft>
        <a:defRPr sz="3200" b="1">
          <a:solidFill>
            <a:srgbClr val="00CC00"/>
          </a:solidFill>
          <a:effectLst>
            <a:outerShdw blurRad="38100" dist="38100" dir="2700000" algn="tl">
              <a:srgbClr val="C0C0C0"/>
            </a:outerShdw>
          </a:effectLst>
          <a:latin typeface="Lucida Sans Unicode" pitchFamily="34" charset="0"/>
          <a:cs typeface="Arial" pitchFamily="34" charset="0"/>
        </a:defRPr>
      </a:lvl3pPr>
      <a:lvl4pPr algn="ctr" rtl="1" eaLnBrk="0" fontAlgn="base" hangingPunct="0">
        <a:spcBef>
          <a:spcPct val="0"/>
        </a:spcBef>
        <a:spcAft>
          <a:spcPct val="0"/>
        </a:spcAft>
        <a:defRPr sz="3200" b="1">
          <a:solidFill>
            <a:srgbClr val="00CC00"/>
          </a:solidFill>
          <a:effectLst>
            <a:outerShdw blurRad="38100" dist="38100" dir="2700000" algn="tl">
              <a:srgbClr val="C0C0C0"/>
            </a:outerShdw>
          </a:effectLst>
          <a:latin typeface="Lucida Sans Unicode" pitchFamily="34" charset="0"/>
          <a:cs typeface="Arial" pitchFamily="34" charset="0"/>
        </a:defRPr>
      </a:lvl4pPr>
      <a:lvl5pPr algn="ctr" rtl="1" eaLnBrk="0" fontAlgn="base" hangingPunct="0">
        <a:spcBef>
          <a:spcPct val="0"/>
        </a:spcBef>
        <a:spcAft>
          <a:spcPct val="0"/>
        </a:spcAft>
        <a:defRPr sz="3200" b="1">
          <a:solidFill>
            <a:srgbClr val="00CC00"/>
          </a:solidFill>
          <a:effectLst>
            <a:outerShdw blurRad="38100" dist="38100" dir="2700000" algn="tl">
              <a:srgbClr val="C0C0C0"/>
            </a:outerShdw>
          </a:effectLst>
          <a:latin typeface="Lucida Sans Unicode" pitchFamily="34" charset="0"/>
          <a:cs typeface="Arial" pitchFamily="34" charset="0"/>
        </a:defRPr>
      </a:lvl5pPr>
      <a:lvl6pPr marL="457200" algn="ctr" rtl="1" fontAlgn="base">
        <a:spcBef>
          <a:spcPct val="0"/>
        </a:spcBef>
        <a:spcAft>
          <a:spcPct val="0"/>
        </a:spcAft>
        <a:defRPr sz="3200" b="1">
          <a:solidFill>
            <a:srgbClr val="00CC00"/>
          </a:solidFill>
          <a:effectLst>
            <a:outerShdw blurRad="38100" dist="38100" dir="2700000" algn="tl">
              <a:srgbClr val="C0C0C0"/>
            </a:outerShdw>
          </a:effectLst>
          <a:latin typeface="Lucida Sans Unicode" pitchFamily="34" charset="0"/>
          <a:cs typeface="Arial" pitchFamily="34" charset="0"/>
        </a:defRPr>
      </a:lvl6pPr>
      <a:lvl7pPr marL="914400" algn="ctr" rtl="1" fontAlgn="base">
        <a:spcBef>
          <a:spcPct val="0"/>
        </a:spcBef>
        <a:spcAft>
          <a:spcPct val="0"/>
        </a:spcAft>
        <a:defRPr sz="3200" b="1">
          <a:solidFill>
            <a:srgbClr val="00CC00"/>
          </a:solidFill>
          <a:effectLst>
            <a:outerShdw blurRad="38100" dist="38100" dir="2700000" algn="tl">
              <a:srgbClr val="C0C0C0"/>
            </a:outerShdw>
          </a:effectLst>
          <a:latin typeface="Lucida Sans Unicode" pitchFamily="34" charset="0"/>
          <a:cs typeface="Arial" pitchFamily="34" charset="0"/>
        </a:defRPr>
      </a:lvl7pPr>
      <a:lvl8pPr marL="1371600" algn="ctr" rtl="1" fontAlgn="base">
        <a:spcBef>
          <a:spcPct val="0"/>
        </a:spcBef>
        <a:spcAft>
          <a:spcPct val="0"/>
        </a:spcAft>
        <a:defRPr sz="3200" b="1">
          <a:solidFill>
            <a:srgbClr val="00CC00"/>
          </a:solidFill>
          <a:effectLst>
            <a:outerShdw blurRad="38100" dist="38100" dir="2700000" algn="tl">
              <a:srgbClr val="C0C0C0"/>
            </a:outerShdw>
          </a:effectLst>
          <a:latin typeface="Lucida Sans Unicode" pitchFamily="34" charset="0"/>
          <a:cs typeface="Arial" pitchFamily="34" charset="0"/>
        </a:defRPr>
      </a:lvl8pPr>
      <a:lvl9pPr marL="1828800" algn="ctr" rtl="1" fontAlgn="base">
        <a:spcBef>
          <a:spcPct val="0"/>
        </a:spcBef>
        <a:spcAft>
          <a:spcPct val="0"/>
        </a:spcAft>
        <a:defRPr sz="3200" b="1">
          <a:solidFill>
            <a:srgbClr val="00CC00"/>
          </a:solidFill>
          <a:effectLst>
            <a:outerShdw blurRad="38100" dist="38100" dir="2700000" algn="tl">
              <a:srgbClr val="C0C0C0"/>
            </a:outerShdw>
          </a:effectLst>
          <a:latin typeface="Lucida Sans Unicode" pitchFamily="34" charset="0"/>
          <a:cs typeface="Arial" pitchFamily="34" charset="0"/>
        </a:defRPr>
      </a:lvl9pPr>
    </p:titleStyle>
    <p:bodyStyle>
      <a:lvl1pPr marL="342900" indent="-342900" algn="r" rtl="1" eaLnBrk="0" fontAlgn="base" hangingPunct="0">
        <a:spcBef>
          <a:spcPct val="20000"/>
        </a:spcBef>
        <a:spcAft>
          <a:spcPct val="0"/>
        </a:spcAft>
        <a:buChar char="•"/>
        <a:defRPr>
          <a:solidFill>
            <a:schemeClr val="bg1"/>
          </a:solidFill>
          <a:latin typeface="+mn-lt"/>
          <a:ea typeface="+mn-ea"/>
          <a:cs typeface="+mn-cs"/>
        </a:defRPr>
      </a:lvl1pPr>
      <a:lvl2pPr marL="742950" indent="-285750" algn="r" rtl="1" eaLnBrk="0" fontAlgn="base" hangingPunct="0">
        <a:spcBef>
          <a:spcPct val="20000"/>
        </a:spcBef>
        <a:spcAft>
          <a:spcPct val="0"/>
        </a:spcAft>
        <a:buChar char="–"/>
        <a:defRPr sz="1600">
          <a:solidFill>
            <a:schemeClr val="bg1"/>
          </a:solidFill>
          <a:latin typeface="+mn-lt"/>
          <a:cs typeface="+mn-cs"/>
        </a:defRPr>
      </a:lvl2pPr>
      <a:lvl3pPr marL="1143000" indent="-228600" algn="r" rtl="1" eaLnBrk="0" fontAlgn="base" hangingPunct="0">
        <a:spcBef>
          <a:spcPct val="20000"/>
        </a:spcBef>
        <a:spcAft>
          <a:spcPct val="0"/>
        </a:spcAft>
        <a:buChar char="•"/>
        <a:defRPr sz="1400">
          <a:solidFill>
            <a:schemeClr val="bg1"/>
          </a:solidFill>
          <a:latin typeface="+mn-lt"/>
          <a:cs typeface="+mn-cs"/>
        </a:defRPr>
      </a:lvl3pPr>
      <a:lvl4pPr marL="1600200" indent="-228600" algn="r" rtl="1" eaLnBrk="0" fontAlgn="base" hangingPunct="0">
        <a:spcBef>
          <a:spcPct val="20000"/>
        </a:spcBef>
        <a:spcAft>
          <a:spcPct val="0"/>
        </a:spcAft>
        <a:buChar char="–"/>
        <a:defRPr sz="1200">
          <a:solidFill>
            <a:schemeClr val="bg1"/>
          </a:solidFill>
          <a:latin typeface="+mn-lt"/>
          <a:cs typeface="+mn-cs"/>
        </a:defRPr>
      </a:lvl4pPr>
      <a:lvl5pPr marL="2057400" indent="-228600" algn="r" rtl="1" eaLnBrk="0" fontAlgn="base" hangingPunct="0">
        <a:spcBef>
          <a:spcPct val="20000"/>
        </a:spcBef>
        <a:spcAft>
          <a:spcPct val="0"/>
        </a:spcAft>
        <a:buChar char="»"/>
        <a:defRPr sz="1200">
          <a:solidFill>
            <a:schemeClr val="bg1"/>
          </a:solidFill>
          <a:latin typeface="+mn-lt"/>
          <a:cs typeface="+mn-cs"/>
        </a:defRPr>
      </a:lvl5pPr>
      <a:lvl6pPr marL="2514600" indent="-228600" algn="r" rtl="1" fontAlgn="base">
        <a:spcBef>
          <a:spcPct val="20000"/>
        </a:spcBef>
        <a:spcAft>
          <a:spcPct val="0"/>
        </a:spcAft>
        <a:buChar char="»"/>
        <a:defRPr sz="1200">
          <a:solidFill>
            <a:schemeClr val="bg1"/>
          </a:solidFill>
          <a:latin typeface="+mn-lt"/>
          <a:cs typeface="+mn-cs"/>
        </a:defRPr>
      </a:lvl6pPr>
      <a:lvl7pPr marL="2971800" indent="-228600" algn="r" rtl="1" fontAlgn="base">
        <a:spcBef>
          <a:spcPct val="20000"/>
        </a:spcBef>
        <a:spcAft>
          <a:spcPct val="0"/>
        </a:spcAft>
        <a:buChar char="»"/>
        <a:defRPr sz="1200">
          <a:solidFill>
            <a:schemeClr val="bg1"/>
          </a:solidFill>
          <a:latin typeface="+mn-lt"/>
          <a:cs typeface="+mn-cs"/>
        </a:defRPr>
      </a:lvl7pPr>
      <a:lvl8pPr marL="3429000" indent="-228600" algn="r" rtl="1" fontAlgn="base">
        <a:spcBef>
          <a:spcPct val="20000"/>
        </a:spcBef>
        <a:spcAft>
          <a:spcPct val="0"/>
        </a:spcAft>
        <a:buChar char="»"/>
        <a:defRPr sz="1200">
          <a:solidFill>
            <a:schemeClr val="bg1"/>
          </a:solidFill>
          <a:latin typeface="+mn-lt"/>
          <a:cs typeface="+mn-cs"/>
        </a:defRPr>
      </a:lvl8pPr>
      <a:lvl9pPr marL="3886200" indent="-228600" algn="r" rtl="1" fontAlgn="base">
        <a:spcBef>
          <a:spcPct val="20000"/>
        </a:spcBef>
        <a:spcAft>
          <a:spcPct val="0"/>
        </a:spcAft>
        <a:buChar char="»"/>
        <a:defRPr sz="12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19200" y="381000"/>
            <a:ext cx="7772400" cy="508000"/>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smtClean="0"/>
              <a:t>Образец заголовка</a:t>
            </a:r>
          </a:p>
        </p:txBody>
      </p:sp>
      <p:sp>
        <p:nvSpPr>
          <p:cNvPr id="1027" name="Rectangle 3"/>
          <p:cNvSpPr>
            <a:spLocks noGrp="1" noChangeArrowheads="1"/>
          </p:cNvSpPr>
          <p:nvPr>
            <p:ph type="body" idx="1"/>
          </p:nvPr>
        </p:nvSpPr>
        <p:spPr bwMode="auto">
          <a:xfrm>
            <a:off x="1219200" y="1447800"/>
            <a:ext cx="77724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p>
        </p:txBody>
      </p:sp>
    </p:spTree>
    <p:extLst>
      <p:ext uri="{BB962C8B-B14F-4D97-AF65-F5344CB8AC3E}">
        <p14:creationId xmlns:p14="http://schemas.microsoft.com/office/powerpoint/2010/main" val="108224666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Lst>
  <p:hf sldNum="0" hdr="0" dt="0"/>
  <p:txStyles>
    <p:titleStyle>
      <a:lvl1pPr algn="l" rtl="0" eaLnBrk="0" fontAlgn="base" hangingPunct="0">
        <a:spcBef>
          <a:spcPct val="0"/>
        </a:spcBef>
        <a:spcAft>
          <a:spcPct val="0"/>
        </a:spcAft>
        <a:defRPr sz="3600" b="1">
          <a:solidFill>
            <a:schemeClr val="bg1"/>
          </a:solidFill>
          <a:latin typeface="+mj-lt"/>
          <a:ea typeface="+mj-ea"/>
          <a:cs typeface="+mj-cs"/>
        </a:defRPr>
      </a:lvl1pPr>
      <a:lvl2pPr algn="l" rtl="0" eaLnBrk="0" fontAlgn="base" hangingPunct="0">
        <a:spcBef>
          <a:spcPct val="0"/>
        </a:spcBef>
        <a:spcAft>
          <a:spcPct val="0"/>
        </a:spcAft>
        <a:defRPr sz="3600" b="1">
          <a:solidFill>
            <a:schemeClr val="bg1"/>
          </a:solidFill>
          <a:latin typeface="Arial" pitchFamily="34" charset="0"/>
        </a:defRPr>
      </a:lvl2pPr>
      <a:lvl3pPr algn="l" rtl="0" eaLnBrk="0" fontAlgn="base" hangingPunct="0">
        <a:spcBef>
          <a:spcPct val="0"/>
        </a:spcBef>
        <a:spcAft>
          <a:spcPct val="0"/>
        </a:spcAft>
        <a:defRPr sz="3600" b="1">
          <a:solidFill>
            <a:schemeClr val="bg1"/>
          </a:solidFill>
          <a:latin typeface="Arial" pitchFamily="34" charset="0"/>
        </a:defRPr>
      </a:lvl3pPr>
      <a:lvl4pPr algn="l" rtl="0" eaLnBrk="0" fontAlgn="base" hangingPunct="0">
        <a:spcBef>
          <a:spcPct val="0"/>
        </a:spcBef>
        <a:spcAft>
          <a:spcPct val="0"/>
        </a:spcAft>
        <a:defRPr sz="3600" b="1">
          <a:solidFill>
            <a:schemeClr val="bg1"/>
          </a:solidFill>
          <a:latin typeface="Arial" pitchFamily="34" charset="0"/>
        </a:defRPr>
      </a:lvl4pPr>
      <a:lvl5pPr algn="l" rtl="0" eaLnBrk="0" fontAlgn="base" hangingPunct="0">
        <a:spcBef>
          <a:spcPct val="0"/>
        </a:spcBef>
        <a:spcAft>
          <a:spcPct val="0"/>
        </a:spcAft>
        <a:defRPr sz="3600" b="1">
          <a:solidFill>
            <a:schemeClr val="bg1"/>
          </a:solidFill>
          <a:latin typeface="Arial" pitchFamily="34" charset="0"/>
        </a:defRPr>
      </a:lvl5pPr>
      <a:lvl6pPr marL="457200" algn="l" rtl="0" eaLnBrk="0" fontAlgn="base" hangingPunct="0">
        <a:spcBef>
          <a:spcPct val="0"/>
        </a:spcBef>
        <a:spcAft>
          <a:spcPct val="0"/>
        </a:spcAft>
        <a:defRPr sz="3600" b="1">
          <a:solidFill>
            <a:schemeClr val="bg1"/>
          </a:solidFill>
          <a:latin typeface="Arial" pitchFamily="34" charset="0"/>
        </a:defRPr>
      </a:lvl6pPr>
      <a:lvl7pPr marL="914400" algn="l" rtl="0" eaLnBrk="0" fontAlgn="base" hangingPunct="0">
        <a:spcBef>
          <a:spcPct val="0"/>
        </a:spcBef>
        <a:spcAft>
          <a:spcPct val="0"/>
        </a:spcAft>
        <a:defRPr sz="3600" b="1">
          <a:solidFill>
            <a:schemeClr val="bg1"/>
          </a:solidFill>
          <a:latin typeface="Arial" pitchFamily="34" charset="0"/>
        </a:defRPr>
      </a:lvl7pPr>
      <a:lvl8pPr marL="1371600" algn="l" rtl="0" eaLnBrk="0" fontAlgn="base" hangingPunct="0">
        <a:spcBef>
          <a:spcPct val="0"/>
        </a:spcBef>
        <a:spcAft>
          <a:spcPct val="0"/>
        </a:spcAft>
        <a:defRPr sz="3600" b="1">
          <a:solidFill>
            <a:schemeClr val="bg1"/>
          </a:solidFill>
          <a:latin typeface="Arial" pitchFamily="34" charset="0"/>
        </a:defRPr>
      </a:lvl8pPr>
      <a:lvl9pPr marL="1828800" algn="l" rtl="0" eaLnBrk="0" fontAlgn="base" hangingPunct="0">
        <a:spcBef>
          <a:spcPct val="0"/>
        </a:spcBef>
        <a:spcAft>
          <a:spcPct val="0"/>
        </a:spcAft>
        <a:defRPr sz="3600" b="1">
          <a:solidFill>
            <a:schemeClr val="bg1"/>
          </a:solidFill>
          <a:latin typeface="Aria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hyperlink" Target="https://fa.wikipedia.org/wiki/%D8%A8%D9%88%D9%85%DB%8C%E2%80%8C%D8%B3%D8%A7%D8%B2%DB%8C_%D8%B9%D9%84%D9%88%D9%85_%D8%A7%D9%86%D8%B3%D8%A7%D9%86%DB%8C_%D8%AF%D8%B1_%D8%A7%DB%8C%D8%B1%D8%A7%D9%86" TargetMode="External"/><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3"/>
          <p:cNvGrpSpPr>
            <a:grpSpLocks/>
          </p:cNvGrpSpPr>
          <p:nvPr/>
        </p:nvGrpSpPr>
        <p:grpSpPr bwMode="auto">
          <a:xfrm>
            <a:off x="0" y="19050"/>
            <a:ext cx="9144000" cy="6838950"/>
            <a:chOff x="0" y="19050"/>
            <a:chExt cx="9144000" cy="6838950"/>
          </a:xfrm>
        </p:grpSpPr>
        <p:pic>
          <p:nvPicPr>
            <p:cNvPr id="34820" name="Picture 1" descr="C:\Documents and Settings\Guest\Desktop\as\New Folder\Bliss.bmp"/>
            <p:cNvPicPr>
              <a:picLocks noChangeAspect="1" noChangeArrowheads="1"/>
            </p:cNvPicPr>
            <p:nvPr/>
          </p:nvPicPr>
          <p:blipFill>
            <a:blip r:embed="rId2" cstate="print">
              <a:extLst>
                <a:ext uri="{28A0092B-C50C-407E-A947-70E740481C1C}">
                  <a14:useLocalDpi xmlns:a14="http://schemas.microsoft.com/office/drawing/2010/main" val="0"/>
                </a:ext>
              </a:extLst>
            </a:blip>
            <a:srcRect l="17188" t="10703" b="3960"/>
            <a:stretch>
              <a:fillRect/>
            </a:stretch>
          </p:blipFill>
          <p:spPr bwMode="auto">
            <a:xfrm>
              <a:off x="0" y="19050"/>
              <a:ext cx="9144000" cy="683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0" descr="017"/>
            <p:cNvPicPr>
              <a:picLocks noChangeAspect="1" noChangeArrowheads="1"/>
            </p:cNvPicPr>
            <p:nvPr/>
          </p:nvPicPr>
          <p:blipFill>
            <a:blip r:embed="rId3" cstate="print">
              <a:clrChange>
                <a:clrFrom>
                  <a:srgbClr val="FFFFFF"/>
                </a:clrFrom>
                <a:clrTo>
                  <a:srgbClr val="FFFFFF">
                    <a:alpha val="0"/>
                  </a:srgbClr>
                </a:clrTo>
              </a:clrChange>
              <a:lum bright="100000"/>
            </a:blip>
            <a:srcRect/>
            <a:stretch>
              <a:fillRect/>
            </a:stretch>
          </p:blipFill>
          <p:spPr bwMode="auto">
            <a:xfrm>
              <a:off x="4929190" y="857232"/>
              <a:ext cx="3600450" cy="1235075"/>
            </a:xfrm>
            <a:prstGeom prst="rect">
              <a:avLst/>
            </a:prstGeom>
            <a:ln w="28575">
              <a:solidFill>
                <a:srgbClr val="FFFF00"/>
              </a:solidFill>
              <a:headEnd/>
              <a:tailEnd/>
            </a:ln>
          </p:spPr>
          <p:style>
            <a:lnRef idx="0">
              <a:schemeClr val="accent6"/>
            </a:lnRef>
            <a:fillRef idx="3">
              <a:schemeClr val="accent6"/>
            </a:fillRef>
            <a:effectRef idx="3">
              <a:schemeClr val="accent6"/>
            </a:effectRef>
            <a:fontRef idx="minor">
              <a:schemeClr val="lt1"/>
            </a:fontRef>
          </p:style>
        </p:pic>
      </p:grpSp>
      <p:sp>
        <p:nvSpPr>
          <p:cNvPr id="2" name="Footer Placeholder 1"/>
          <p:cNvSpPr>
            <a:spLocks noGrp="1"/>
          </p:cNvSpPr>
          <p:nvPr>
            <p:ph type="ftr" sz="quarter" idx="10"/>
          </p:nvPr>
        </p:nvSpPr>
        <p:spPr>
          <a:xfrm>
            <a:off x="5883275" y="6056313"/>
            <a:ext cx="3176588" cy="627062"/>
          </a:xfrm>
        </p:spPr>
        <p:txBody>
          <a:bodyPr/>
          <a:lstStyle/>
          <a:p>
            <a:pPr algn="r">
              <a:defRPr/>
            </a:pPr>
            <a:r>
              <a:rPr lang="en-US" sz="3200" smtClean="0">
                <a:solidFill>
                  <a:srgbClr val="FFFFFF"/>
                </a:solidFill>
              </a:rPr>
              <a:t>Dr Jafari</a:t>
            </a:r>
            <a:endParaRPr lang="en-US" sz="3200" dirty="0">
              <a:solidFill>
                <a:srgbClr val="FFFFFF"/>
              </a:solidFill>
            </a:endParaRPr>
          </a:p>
        </p:txBody>
      </p:sp>
    </p:spTree>
    <p:extLst>
      <p:ext uri="{BB962C8B-B14F-4D97-AF65-F5344CB8AC3E}">
        <p14:creationId xmlns:p14="http://schemas.microsoft.com/office/powerpoint/2010/main" val="2421511829"/>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1984892"/>
            <a:ext cx="9144000" cy="3653907"/>
          </a:xfrm>
        </p:spPr>
        <p:txBody>
          <a:bodyPr/>
          <a:lstStyle/>
          <a:p>
            <a:pPr algn="r" eaLnBrk="1" hangingPunct="1">
              <a:defRPr/>
            </a:pPr>
            <a:r>
              <a:rPr lang="fa-IR" altLang="en-US" sz="3200" dirty="0" smtClean="0">
                <a:solidFill>
                  <a:srgbClr val="FF0000"/>
                </a:solidFill>
                <a:cs typeface="B Nazanin" panose="00000400000000000000" pitchFamily="2" charset="-78"/>
              </a:rPr>
              <a:t>چرا در 50 سال گذشته 80% ابزارهای وارداتی نه تنها مثمر ثمر </a:t>
            </a:r>
            <a:br>
              <a:rPr lang="fa-IR" altLang="en-US" sz="3200" dirty="0" smtClean="0">
                <a:solidFill>
                  <a:srgbClr val="FF0000"/>
                </a:solidFill>
                <a:cs typeface="B Nazanin" panose="00000400000000000000" pitchFamily="2" charset="-78"/>
              </a:rPr>
            </a:br>
            <a:r>
              <a:rPr lang="fa-IR" altLang="en-US" sz="3200" dirty="0" smtClean="0">
                <a:solidFill>
                  <a:srgbClr val="FF0000"/>
                </a:solidFill>
                <a:cs typeface="B Nazanin" panose="00000400000000000000" pitchFamily="2" charset="-78"/>
              </a:rPr>
              <a:t>نبوده اند بلکه بی اثر ودر مواردی زیان آور ثابت شده اند.</a:t>
            </a:r>
            <a:br>
              <a:rPr lang="fa-IR" altLang="en-US" sz="3200" dirty="0" smtClean="0">
                <a:solidFill>
                  <a:srgbClr val="FF0000"/>
                </a:solidFill>
                <a:cs typeface="B Nazanin" panose="00000400000000000000" pitchFamily="2" charset="-78"/>
              </a:rPr>
            </a:br>
            <a:r>
              <a:rPr lang="fa-IR" altLang="en-US" sz="1800" dirty="0" smtClean="0">
                <a:solidFill>
                  <a:schemeClr val="tx2"/>
                </a:solidFill>
                <a:cs typeface="B Nazanin" panose="00000400000000000000" pitchFamily="2" charset="-78"/>
              </a:rPr>
              <a:t/>
            </a:r>
            <a:br>
              <a:rPr lang="fa-IR" altLang="en-US" sz="1800" dirty="0" smtClean="0">
                <a:solidFill>
                  <a:schemeClr val="tx2"/>
                </a:solidFill>
                <a:cs typeface="B Nazanin" panose="00000400000000000000" pitchFamily="2" charset="-78"/>
              </a:rPr>
            </a:br>
            <a:r>
              <a:rPr lang="fa-IR" altLang="en-US" sz="1800" dirty="0" smtClean="0">
                <a:solidFill>
                  <a:schemeClr val="tx2"/>
                </a:solidFill>
                <a:cs typeface="B Nazanin" panose="00000400000000000000" pitchFamily="2" charset="-78"/>
              </a:rPr>
              <a:t> </a:t>
            </a:r>
            <a:br>
              <a:rPr lang="fa-IR" altLang="en-US" sz="1800" dirty="0" smtClean="0">
                <a:solidFill>
                  <a:schemeClr val="tx2"/>
                </a:solidFill>
                <a:cs typeface="B Nazanin" panose="00000400000000000000" pitchFamily="2" charset="-78"/>
              </a:rPr>
            </a:br>
            <a:r>
              <a:rPr lang="fa-IR" altLang="en-US" sz="1800" dirty="0">
                <a:solidFill>
                  <a:schemeClr val="tx2"/>
                </a:solidFill>
                <a:cs typeface="B Nazanin" panose="00000400000000000000" pitchFamily="2" charset="-78"/>
              </a:rPr>
              <a:t/>
            </a:r>
            <a:br>
              <a:rPr lang="fa-IR" altLang="en-US" sz="1800" dirty="0">
                <a:solidFill>
                  <a:schemeClr val="tx2"/>
                </a:solidFill>
                <a:cs typeface="B Nazanin" panose="00000400000000000000" pitchFamily="2" charset="-78"/>
              </a:rPr>
            </a:br>
            <a:r>
              <a:rPr lang="fa-IR" altLang="en-US" sz="2000" dirty="0">
                <a:solidFill>
                  <a:schemeClr val="tx2"/>
                </a:solidFill>
                <a:cs typeface="B Nazanin" panose="00000400000000000000" pitchFamily="2" charset="-78"/>
              </a:rPr>
              <a:t>برنامه ریزی استرایک – مهندسی مجدد -ایزو – تعالی سازمانی- سیستم پیشنهادات- ...</a:t>
            </a:r>
            <a:r>
              <a:rPr lang="en-US" altLang="en-US" sz="2000" dirty="0">
                <a:solidFill>
                  <a:schemeClr val="tx2"/>
                </a:solidFill>
                <a:cs typeface="B Nazanin" panose="00000400000000000000" pitchFamily="2" charset="-78"/>
              </a:rPr>
              <a:t>-ERP</a:t>
            </a:r>
            <a:r>
              <a:rPr lang="fa-IR" altLang="en-US" sz="1600" dirty="0">
                <a:solidFill>
                  <a:schemeClr val="tx2"/>
                </a:solidFill>
                <a:cs typeface="B Nazanin" panose="00000400000000000000" pitchFamily="2" charset="-78"/>
              </a:rPr>
              <a:t/>
            </a:r>
            <a:br>
              <a:rPr lang="fa-IR" altLang="en-US" sz="1600" dirty="0">
                <a:solidFill>
                  <a:schemeClr val="tx2"/>
                </a:solidFill>
                <a:cs typeface="B Nazanin" panose="00000400000000000000" pitchFamily="2" charset="-78"/>
              </a:rPr>
            </a:br>
            <a:endParaRPr lang="en-GB" altLang="en-US" sz="1600" dirty="0" smtClean="0">
              <a:solidFill>
                <a:schemeClr val="tx2"/>
              </a:solidFill>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9" name="Rectangle 8"/>
          <p:cNvSpPr/>
          <p:nvPr/>
        </p:nvSpPr>
        <p:spPr>
          <a:xfrm>
            <a:off x="5715000" y="1338561"/>
            <a:ext cx="3352800" cy="646331"/>
          </a:xfrm>
          <a:prstGeom prst="rect">
            <a:avLst/>
          </a:prstGeom>
        </p:spPr>
        <p:txBody>
          <a:bodyPr wrap="square">
            <a:spAutoFit/>
          </a:bodyPr>
          <a:lstStyle/>
          <a:p>
            <a:pPr lvl="0" algn="r" rtl="1" eaLnBrk="0" fontAlgn="base" hangingPunct="0">
              <a:spcBef>
                <a:spcPct val="0"/>
              </a:spcBef>
              <a:spcAft>
                <a:spcPct val="0"/>
              </a:spcAft>
            </a:pPr>
            <a:r>
              <a:rPr lang="fa-IR" altLang="en-US" b="1" dirty="0">
                <a:solidFill>
                  <a:srgbClr val="4D4D4D"/>
                </a:solidFill>
                <a:latin typeface="Tahoma" pitchFamily="34" charset="0"/>
                <a:cs typeface="Tahoma" pitchFamily="34" charset="0"/>
              </a:rPr>
              <a:t>تلقی‌ها از بومی‌سازی </a:t>
            </a:r>
          </a:p>
          <a:p>
            <a:pPr lvl="0" algn="r" rtl="1" eaLnBrk="0" fontAlgn="base" hangingPunct="0">
              <a:spcBef>
                <a:spcPct val="0"/>
              </a:spcBef>
              <a:spcAft>
                <a:spcPct val="0"/>
              </a:spcAft>
            </a:pPr>
            <a:r>
              <a:rPr lang="fa-IR" altLang="en-US" b="1" dirty="0">
                <a:solidFill>
                  <a:srgbClr val="4D4D4D"/>
                </a:solidFill>
                <a:latin typeface="Tahoma" pitchFamily="34" charset="0"/>
                <a:cs typeface="Tahoma" pitchFamily="34" charset="0"/>
              </a:rPr>
              <a:t>علوم ابزاری</a:t>
            </a:r>
          </a:p>
        </p:txBody>
      </p:sp>
    </p:spTree>
    <p:extLst>
      <p:ext uri="{BB962C8B-B14F-4D97-AF65-F5344CB8AC3E}">
        <p14:creationId xmlns:p14="http://schemas.microsoft.com/office/powerpoint/2010/main" val="3206020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2286000"/>
            <a:ext cx="8881712" cy="4038600"/>
          </a:xfrm>
        </p:spPr>
        <p:txBody>
          <a:bodyPr/>
          <a:lstStyle/>
          <a:p>
            <a:pPr rtl="1"/>
            <a:r>
              <a:rPr lang="fa-IR" altLang="en-US" sz="2800" dirty="0" smtClean="0">
                <a:solidFill>
                  <a:schemeClr val="tx2"/>
                </a:solidFill>
                <a:cs typeface="B Nazanin" panose="00000400000000000000" pitchFamily="2" charset="-78"/>
              </a:rPr>
              <a:t>بسیاری از الگوهای بکار گرفته شده در علوم مهندسی متاسفانه </a:t>
            </a:r>
            <a:br>
              <a:rPr lang="fa-IR" altLang="en-US" sz="2800" dirty="0" smtClean="0">
                <a:solidFill>
                  <a:schemeClr val="tx2"/>
                </a:solidFill>
                <a:cs typeface="B Nazanin" panose="00000400000000000000" pitchFamily="2" charset="-78"/>
              </a:rPr>
            </a:br>
            <a:r>
              <a:rPr lang="fa-IR" altLang="en-US" sz="2800" dirty="0" smtClean="0">
                <a:solidFill>
                  <a:schemeClr val="tx2"/>
                </a:solidFill>
                <a:cs typeface="B Nazanin" panose="00000400000000000000" pitchFamily="2" charset="-78"/>
              </a:rPr>
              <a:t>با شرایط حاکم و فضای زندگی ما وفق نمیدهد.</a:t>
            </a:r>
            <a:endParaRPr lang="en-GB" altLang="en-US" sz="2800" dirty="0" smtClean="0">
              <a:solidFill>
                <a:schemeClr val="tx2"/>
              </a:solidFill>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3" name="Rectangle 2"/>
          <p:cNvSpPr/>
          <p:nvPr/>
        </p:nvSpPr>
        <p:spPr>
          <a:xfrm>
            <a:off x="5105400" y="1219200"/>
            <a:ext cx="3810000" cy="646331"/>
          </a:xfrm>
          <a:prstGeom prst="rect">
            <a:avLst/>
          </a:prstGeom>
        </p:spPr>
        <p:txBody>
          <a:bodyPr wrap="square">
            <a:spAutoFit/>
          </a:bodyPr>
          <a:lstStyle/>
          <a:p>
            <a:pPr lvl="0" algn="r" rtl="1" eaLnBrk="0" fontAlgn="base" hangingPunct="0">
              <a:spcBef>
                <a:spcPct val="0"/>
              </a:spcBef>
              <a:spcAft>
                <a:spcPct val="0"/>
              </a:spcAft>
            </a:pPr>
            <a:r>
              <a:rPr lang="fa-IR" altLang="en-US" b="1" dirty="0">
                <a:solidFill>
                  <a:srgbClr val="4D4D4D"/>
                </a:solidFill>
                <a:latin typeface="Tahoma" pitchFamily="34" charset="0"/>
                <a:cs typeface="Tahoma" pitchFamily="34" charset="0"/>
              </a:rPr>
              <a:t>تلقی‌ها از بومی‌سازی </a:t>
            </a:r>
          </a:p>
          <a:p>
            <a:pPr lvl="0" algn="r" rtl="1" eaLnBrk="0" fontAlgn="base" hangingPunct="0">
              <a:spcBef>
                <a:spcPct val="0"/>
              </a:spcBef>
              <a:spcAft>
                <a:spcPct val="0"/>
              </a:spcAft>
            </a:pPr>
            <a:r>
              <a:rPr lang="fa-IR" altLang="en-US" b="1" dirty="0" smtClean="0">
                <a:latin typeface="Tahoma" pitchFamily="34" charset="0"/>
                <a:cs typeface="Tahoma" pitchFamily="34" charset="0"/>
              </a:rPr>
              <a:t> </a:t>
            </a:r>
            <a:r>
              <a:rPr lang="fa-IR" altLang="en-US" b="1" dirty="0">
                <a:latin typeface="Tahoma" pitchFamily="34" charset="0"/>
                <a:cs typeface="Tahoma" pitchFamily="34" charset="0"/>
              </a:rPr>
              <a:t>علوم مهندسی </a:t>
            </a:r>
            <a:endParaRPr lang="fa-IR" altLang="en-US" b="1" dirty="0">
              <a:solidFill>
                <a:srgbClr val="4D4D4D"/>
              </a:solidFill>
              <a:latin typeface="Tahoma" pitchFamily="34" charset="0"/>
              <a:cs typeface="Tahoma" pitchFamily="34" charset="0"/>
            </a:endParaRPr>
          </a:p>
        </p:txBody>
      </p:sp>
    </p:spTree>
    <p:extLst>
      <p:ext uri="{BB962C8B-B14F-4D97-AF65-F5344CB8AC3E}">
        <p14:creationId xmlns:p14="http://schemas.microsoft.com/office/powerpoint/2010/main" val="40341316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a:xfrm>
            <a:off x="1" y="0"/>
            <a:ext cx="9143999" cy="5562599"/>
          </a:xfrm>
        </p:spPr>
        <p:txBody>
          <a:bodyPr/>
          <a:lstStyle/>
          <a:p>
            <a:pPr algn="r"/>
            <a:r>
              <a:rPr lang="ar-SA" sz="2800" dirty="0" smtClean="0"/>
              <a:t>با توجه به اینکه بیشتر شبهات غرب از حوزه نظری به حوزه عملی منتقل شده است شبهات اصلی امروز غرب به عرصه عملی مربوط است .درواقع غرب با علوم تجربی و علوم انسانی تولیدی خود، به اداره و سرپرستی بشر در سطح فردی (روحی، ذهنی، جسمی) و اجتماعی می پردازد( یعنی مسیر توسعه را مشخص و در آن جهت به مهندسی فرد در جامعه می پردازد) در واقع تمام ابزار علمی لازم برای تصرف در فرد،‌ جامعه و طبیعت را تولید کرده و جوامع دیگررا نیز در جهات غایات خود بازسازی می کند.</a:t>
            </a:r>
            <a:r>
              <a:rPr lang="en-US" sz="2800" dirty="0" smtClean="0"/>
              <a:t/>
            </a:r>
            <a:br>
              <a:rPr lang="en-US" sz="2800" dirty="0" smtClean="0"/>
            </a:br>
            <a:endParaRPr lang="en-US"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a:xfrm>
            <a:off x="0" y="609600"/>
            <a:ext cx="9144000" cy="5638800"/>
          </a:xfrm>
        </p:spPr>
        <p:txBody>
          <a:bodyPr/>
          <a:lstStyle/>
          <a:p>
            <a:pPr algn="r"/>
            <a:r>
              <a:rPr lang="ar-SA" sz="2400" dirty="0" smtClean="0"/>
              <a:t>با این وجود حتی اگر ما بهترین پاسخ های نظری و فکر ی را هم داشته باشیم، در آخر، این تمدن غربی است که پیروز میدان است زیرابا ایجاد شیب عملی برای جوامع، آنها را آنگونه که می خواهد می سازد. پاسخ های نظری کم کم رنگ می بازد و ارتباط خود را با جامعه از دست می دهد زیرا این جامعه، جامعه ای دیگر است که تناسب خود را با آن پاسخ ها از دست داده است در واقع علوم غربی روز به روز به جنبه تصرفی خود می افزاید و از این طریق میدان عینی و عملی را از آن خود می کند از طریق </a:t>
            </a:r>
            <a:r>
              <a:rPr lang="ar-SA" sz="2400" dirty="0" smtClean="0">
                <a:solidFill>
                  <a:srgbClr val="FF0000"/>
                </a:solidFill>
              </a:rPr>
              <a:t>روانکاوی </a:t>
            </a:r>
            <a:r>
              <a:rPr lang="ar-SA" sz="2400" dirty="0" smtClean="0"/>
              <a:t>، </a:t>
            </a:r>
            <a:r>
              <a:rPr lang="ar-SA" sz="2400" dirty="0" smtClean="0">
                <a:solidFill>
                  <a:srgbClr val="FF0000"/>
                </a:solidFill>
              </a:rPr>
              <a:t>روا</a:t>
            </a:r>
            <a:r>
              <a:rPr lang="fa-IR" sz="2400" dirty="0" smtClean="0">
                <a:solidFill>
                  <a:srgbClr val="FF0000"/>
                </a:solidFill>
              </a:rPr>
              <a:t>ن</a:t>
            </a:r>
            <a:r>
              <a:rPr lang="ar-SA" sz="2400" dirty="0" smtClean="0">
                <a:solidFill>
                  <a:srgbClr val="FF0000"/>
                </a:solidFill>
              </a:rPr>
              <a:t>شناسی</a:t>
            </a:r>
            <a:r>
              <a:rPr lang="ar-SA" sz="2400" dirty="0" smtClean="0"/>
              <a:t> (در تمام رشته های خود) </a:t>
            </a:r>
            <a:r>
              <a:rPr lang="ar-SA" sz="2400" dirty="0" smtClean="0">
                <a:solidFill>
                  <a:srgbClr val="FF0000"/>
                </a:solidFill>
              </a:rPr>
              <a:t>روان پزشکی</a:t>
            </a:r>
            <a:r>
              <a:rPr lang="ar-SA" sz="2400" dirty="0" smtClean="0"/>
              <a:t>، </a:t>
            </a:r>
            <a:r>
              <a:rPr lang="ar-SA" sz="2400" dirty="0" smtClean="0">
                <a:solidFill>
                  <a:srgbClr val="FF0000"/>
                </a:solidFill>
              </a:rPr>
              <a:t>پزشکی</a:t>
            </a:r>
            <a:r>
              <a:rPr lang="ar-SA" sz="2400" dirty="0" smtClean="0"/>
              <a:t> ، </a:t>
            </a:r>
            <a:r>
              <a:rPr lang="ar-SA" sz="2400" dirty="0" smtClean="0">
                <a:solidFill>
                  <a:srgbClr val="FF0000"/>
                </a:solidFill>
              </a:rPr>
              <a:t>جامعه شناسی </a:t>
            </a:r>
            <a:r>
              <a:rPr lang="ar-SA" sz="2400" dirty="0" smtClean="0"/>
              <a:t>(در تمام رشته های خود) و </a:t>
            </a:r>
            <a:r>
              <a:rPr lang="ar-SA" sz="2400" dirty="0" smtClean="0">
                <a:solidFill>
                  <a:srgbClr val="FF0000"/>
                </a:solidFill>
              </a:rPr>
              <a:t>علوم تربیتی و مدیریتی</a:t>
            </a:r>
            <a:r>
              <a:rPr lang="ar-SA" sz="2400" dirty="0" smtClean="0"/>
              <a:t>، </a:t>
            </a:r>
            <a:r>
              <a:rPr lang="ar-SA" sz="2400" dirty="0" smtClean="0">
                <a:solidFill>
                  <a:srgbClr val="FF0000"/>
                </a:solidFill>
              </a:rPr>
              <a:t>علوم اقتصادی </a:t>
            </a:r>
            <a:r>
              <a:rPr lang="ar-SA" sz="2400" dirty="0" smtClean="0"/>
              <a:t>و </a:t>
            </a:r>
            <a:r>
              <a:rPr lang="ar-SA" sz="2400" dirty="0" smtClean="0">
                <a:solidFill>
                  <a:srgbClr val="FF0000"/>
                </a:solidFill>
              </a:rPr>
              <a:t>علوم سیاسی </a:t>
            </a:r>
            <a:r>
              <a:rPr lang="ar-SA" sz="2400" dirty="0" smtClean="0"/>
              <a:t>... به تصرف در فرد و جامعه و نحوه اداره فرد و جامعه و توسعه فرد و جامعه در جهت غایات خود می پردازد و با فلسفه های علم به نظام دهی، ساماندهی و جمع بندی در این علوم و آسیب شناسی و رفع عیوب آنها پرداخته و آن علوم را برای تصرف بهتر و بیشتر ترمیم و تکمیل می کند و با علوم نظری و فلسفی خود به توجیه شیوه زندگی متناسب با مبانی و غایات خود می پردازد .</a:t>
            </a:r>
            <a:endParaRPr lang="en-US" sz="2400"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013" y="11113"/>
            <a:ext cx="7772400" cy="1041400"/>
          </a:xfrm>
        </p:spPr>
        <p:txBody>
          <a:bodyPr/>
          <a:lstStyle/>
          <a:p>
            <a:pPr algn="r" eaLnBrk="1" hangingPunct="1">
              <a:defRPr/>
            </a:pP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4" name="Rectangle 3"/>
          <p:cNvSpPr/>
          <p:nvPr/>
        </p:nvSpPr>
        <p:spPr>
          <a:xfrm>
            <a:off x="0" y="1357611"/>
            <a:ext cx="8955088" cy="4216539"/>
          </a:xfrm>
          <a:prstGeom prst="rect">
            <a:avLst/>
          </a:prstGeom>
        </p:spPr>
        <p:txBody>
          <a:bodyPr wrap="square">
            <a:spAutoFit/>
          </a:bodyPr>
          <a:lstStyle/>
          <a:p>
            <a:pPr lvl="0" algn="r" rtl="1" eaLnBrk="0" fontAlgn="base" hangingPunct="0">
              <a:spcBef>
                <a:spcPct val="0"/>
              </a:spcBef>
              <a:spcAft>
                <a:spcPct val="0"/>
              </a:spcAft>
            </a:pPr>
            <a:r>
              <a:rPr lang="fa-IR" altLang="en-US" b="1" dirty="0">
                <a:solidFill>
                  <a:srgbClr val="4D4D4D"/>
                </a:solidFill>
                <a:latin typeface="Tahoma" pitchFamily="34" charset="0"/>
                <a:cs typeface="Tahoma" pitchFamily="34" charset="0"/>
              </a:rPr>
              <a:t>تلقی‌ها از بومی‌سازی </a:t>
            </a:r>
          </a:p>
          <a:p>
            <a:pPr algn="r" rtl="1" eaLnBrk="0" fontAlgn="base" hangingPunct="0">
              <a:spcBef>
                <a:spcPct val="0"/>
              </a:spcBef>
              <a:spcAft>
                <a:spcPct val="0"/>
              </a:spcAft>
            </a:pPr>
            <a:r>
              <a:rPr lang="fa-IR" altLang="en-US" b="1" dirty="0">
                <a:solidFill>
                  <a:srgbClr val="4D4D4D"/>
                </a:solidFill>
                <a:latin typeface="Tahoma" pitchFamily="34" charset="0"/>
                <a:cs typeface="Tahoma" pitchFamily="34" charset="0"/>
              </a:rPr>
              <a:t>علوم </a:t>
            </a:r>
            <a:r>
              <a:rPr lang="fa-IR" altLang="en-US" b="1" dirty="0" smtClean="0">
                <a:solidFill>
                  <a:srgbClr val="4D4D4D"/>
                </a:solidFill>
                <a:latin typeface="Tahoma" pitchFamily="34" charset="0"/>
                <a:cs typeface="Tahoma" pitchFamily="34" charset="0"/>
              </a:rPr>
              <a:t>اجتماعی</a:t>
            </a:r>
          </a:p>
          <a:p>
            <a:pPr algn="r" rtl="1" eaLnBrk="0" fontAlgn="base" hangingPunct="0">
              <a:spcBef>
                <a:spcPct val="0"/>
              </a:spcBef>
              <a:spcAft>
                <a:spcPct val="0"/>
              </a:spcAft>
            </a:pPr>
            <a:endParaRPr lang="fa-IR" b="1" dirty="0">
              <a:solidFill>
                <a:srgbClr val="4D4D4D"/>
              </a:solidFill>
              <a:latin typeface="Tahoma" pitchFamily="34" charset="0"/>
              <a:cs typeface="Tahoma" pitchFamily="34" charset="0"/>
            </a:endParaRPr>
          </a:p>
          <a:p>
            <a:pPr algn="r" rtl="1" eaLnBrk="0" fontAlgn="base" hangingPunct="0">
              <a:spcBef>
                <a:spcPct val="0"/>
              </a:spcBef>
              <a:spcAft>
                <a:spcPct val="0"/>
              </a:spcAft>
            </a:pPr>
            <a:r>
              <a:rPr lang="ar-SA" sz="2800" dirty="0" smtClean="0"/>
              <a:t>جوامع </a:t>
            </a:r>
            <a:r>
              <a:rPr lang="ar-SA" sz="2800" dirty="0"/>
              <a:t>غربی </a:t>
            </a:r>
            <a:r>
              <a:rPr lang="ar-SA" sz="2800" dirty="0" smtClean="0"/>
              <a:t> </a:t>
            </a:r>
            <a:r>
              <a:rPr lang="ar-SA" sz="2800" dirty="0"/>
              <a:t>نیازهای خاص خود را </a:t>
            </a:r>
            <a:r>
              <a:rPr lang="ar-SA" sz="2800" dirty="0" smtClean="0"/>
              <a:t>داشت</a:t>
            </a:r>
            <a:r>
              <a:rPr lang="fa-IR" sz="2800" dirty="0" smtClean="0"/>
              <a:t>ه</a:t>
            </a:r>
            <a:r>
              <a:rPr lang="ar-SA" sz="2800" dirty="0" smtClean="0"/>
              <a:t> </a:t>
            </a:r>
            <a:r>
              <a:rPr lang="ar-SA" sz="2800" dirty="0"/>
              <a:t>که با انتقال ابزار تکنولوژیک (لوکس و غیرلوکس) و کالاهای بسیار متنوع خود که در نتیجه تولید انبوه، به بازارهای جدید جوامع غیر غربی صورت می گرفت </a:t>
            </a:r>
            <a:r>
              <a:rPr lang="fa-IR" sz="2800" dirty="0" smtClean="0"/>
              <a:t>. این </a:t>
            </a:r>
            <a:r>
              <a:rPr lang="ar-SA" sz="2800" dirty="0" smtClean="0"/>
              <a:t>نیازهای </a:t>
            </a:r>
            <a:r>
              <a:rPr lang="ar-SA" sz="2800" dirty="0"/>
              <a:t>جوامع </a:t>
            </a:r>
            <a:r>
              <a:rPr lang="ar-SA" sz="2800" dirty="0" smtClean="0"/>
              <a:t>غربی، </a:t>
            </a:r>
            <a:r>
              <a:rPr lang="ar-SA" sz="2800" dirty="0"/>
              <a:t>با توجه به تأثیراتی که در نتیجه </a:t>
            </a:r>
            <a:r>
              <a:rPr lang="ar-SA" sz="2800" dirty="0">
                <a:solidFill>
                  <a:srgbClr val="FF0000"/>
                </a:solidFill>
              </a:rPr>
              <a:t>انفعال فرهنگی</a:t>
            </a:r>
            <a:r>
              <a:rPr lang="ar-SA" sz="2800" dirty="0"/>
              <a:t>، استفاده آن ابزار و کالاها و به خصوص در عرصه اقتصاد در بدنه جوامع غیر غربی می گذاشت، کم کم </a:t>
            </a:r>
            <a:r>
              <a:rPr lang="ar-SA" sz="2800" dirty="0">
                <a:solidFill>
                  <a:srgbClr val="FF0000"/>
                </a:solidFill>
              </a:rPr>
              <a:t>فرهنگ</a:t>
            </a:r>
            <a:r>
              <a:rPr lang="ar-SA" sz="2800" dirty="0"/>
              <a:t> استفاده از آنها (در اصل استفاده آن کالا) ،میزان استفاده و نحوه استفاده از آنها (در چگونگی استفاده از آن کالا) ایجاد می </a:t>
            </a:r>
            <a:r>
              <a:rPr lang="ar-SA" sz="2800" dirty="0" smtClean="0"/>
              <a:t>شد</a:t>
            </a:r>
            <a:r>
              <a:rPr lang="fa-IR" sz="2800" dirty="0" smtClean="0"/>
              <a:t>.</a:t>
            </a:r>
            <a:endParaRPr lang="en-US" sz="2800" dirty="0"/>
          </a:p>
          <a:p>
            <a:pPr lvl="0" algn="r" rtl="1" eaLnBrk="0" fontAlgn="base" hangingPunct="0">
              <a:spcBef>
                <a:spcPct val="0"/>
              </a:spcBef>
              <a:spcAft>
                <a:spcPct val="0"/>
              </a:spcAft>
            </a:pPr>
            <a:endParaRPr lang="fa-IR" altLang="en-US" b="1" dirty="0">
              <a:solidFill>
                <a:srgbClr val="4D4D4D"/>
              </a:solidFill>
              <a:latin typeface="Tahoma" pitchFamily="34" charset="0"/>
              <a:cs typeface="Tahoma" pitchFamily="34" charset="0"/>
            </a:endParaRPr>
          </a:p>
        </p:txBody>
      </p:sp>
    </p:spTree>
    <p:extLst>
      <p:ext uri="{BB962C8B-B14F-4D97-AF65-F5344CB8AC3E}">
        <p14:creationId xmlns:p14="http://schemas.microsoft.com/office/powerpoint/2010/main" val="9539500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013" y="11113"/>
            <a:ext cx="7772400" cy="1041400"/>
          </a:xfrm>
        </p:spPr>
        <p:txBody>
          <a:bodyPr/>
          <a:lstStyle/>
          <a:p>
            <a:pPr algn="r" eaLnBrk="1" hangingPunct="1">
              <a:defRPr/>
            </a:pP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4" name="Rectangle 3"/>
          <p:cNvSpPr/>
          <p:nvPr/>
        </p:nvSpPr>
        <p:spPr>
          <a:xfrm>
            <a:off x="0" y="1357611"/>
            <a:ext cx="8955088" cy="4216539"/>
          </a:xfrm>
          <a:prstGeom prst="rect">
            <a:avLst/>
          </a:prstGeom>
        </p:spPr>
        <p:txBody>
          <a:bodyPr wrap="square">
            <a:spAutoFit/>
          </a:bodyPr>
          <a:lstStyle/>
          <a:p>
            <a:pPr lvl="0" algn="r" rtl="1" eaLnBrk="0" fontAlgn="base" hangingPunct="0">
              <a:spcBef>
                <a:spcPct val="0"/>
              </a:spcBef>
              <a:spcAft>
                <a:spcPct val="0"/>
              </a:spcAft>
            </a:pPr>
            <a:r>
              <a:rPr lang="fa-IR" altLang="en-US" b="1" dirty="0">
                <a:solidFill>
                  <a:srgbClr val="4D4D4D"/>
                </a:solidFill>
                <a:latin typeface="Tahoma" pitchFamily="34" charset="0"/>
                <a:cs typeface="Tahoma" pitchFamily="34" charset="0"/>
              </a:rPr>
              <a:t>تلقی‌ها از بومی‌سازی </a:t>
            </a:r>
          </a:p>
          <a:p>
            <a:pPr algn="r" rtl="1" eaLnBrk="0" fontAlgn="base" hangingPunct="0">
              <a:spcBef>
                <a:spcPct val="0"/>
              </a:spcBef>
              <a:spcAft>
                <a:spcPct val="0"/>
              </a:spcAft>
            </a:pPr>
            <a:r>
              <a:rPr lang="fa-IR" altLang="en-US" b="1" dirty="0">
                <a:solidFill>
                  <a:srgbClr val="4D4D4D"/>
                </a:solidFill>
                <a:latin typeface="Tahoma" pitchFamily="34" charset="0"/>
                <a:cs typeface="Tahoma" pitchFamily="34" charset="0"/>
              </a:rPr>
              <a:t>علوم </a:t>
            </a:r>
            <a:r>
              <a:rPr lang="fa-IR" altLang="en-US" b="1" dirty="0" smtClean="0">
                <a:solidFill>
                  <a:srgbClr val="4D4D4D"/>
                </a:solidFill>
                <a:latin typeface="Tahoma" pitchFamily="34" charset="0"/>
                <a:cs typeface="Tahoma" pitchFamily="34" charset="0"/>
              </a:rPr>
              <a:t>اجتماعی</a:t>
            </a:r>
          </a:p>
          <a:p>
            <a:pPr algn="r" rtl="1" eaLnBrk="0" fontAlgn="base" hangingPunct="0">
              <a:spcBef>
                <a:spcPct val="0"/>
              </a:spcBef>
              <a:spcAft>
                <a:spcPct val="0"/>
              </a:spcAft>
            </a:pPr>
            <a:endParaRPr lang="fa-IR" b="1" dirty="0">
              <a:solidFill>
                <a:srgbClr val="4D4D4D"/>
              </a:solidFill>
              <a:latin typeface="Tahoma" pitchFamily="34" charset="0"/>
              <a:cs typeface="Tahoma" pitchFamily="34" charset="0"/>
            </a:endParaRPr>
          </a:p>
          <a:p>
            <a:pPr algn="r" rtl="1" eaLnBrk="0" fontAlgn="base" hangingPunct="0">
              <a:spcBef>
                <a:spcPct val="0"/>
              </a:spcBef>
              <a:spcAft>
                <a:spcPct val="0"/>
              </a:spcAft>
            </a:pPr>
            <a:r>
              <a:rPr lang="ar-SA" sz="2800" dirty="0" smtClean="0"/>
              <a:t>آن </a:t>
            </a:r>
            <a:r>
              <a:rPr lang="ar-SA" sz="2800" dirty="0"/>
              <a:t>نیازها که در واقع نیازهای کاذب برای جوامع غیرغربی بودند- به تدریج به صورت یک </a:t>
            </a:r>
            <a:r>
              <a:rPr lang="ar-SA" sz="2800" dirty="0">
                <a:solidFill>
                  <a:schemeClr val="accent2"/>
                </a:solidFill>
              </a:rPr>
              <a:t>نیاز اصلی </a:t>
            </a:r>
            <a:r>
              <a:rPr lang="ar-SA" sz="2800" dirty="0"/>
              <a:t>خود را نمایان می ساختند- کم کم به جوامع غیر غربی منتقل می شدند و بعد از مدتی از نیازهای اصلی آن جوامع محسوب و احساس می شدند که تقریباً تمامی آنها در جامعه ما در تعارض با فرهنگ </a:t>
            </a:r>
            <a:r>
              <a:rPr lang="fa-IR" sz="2800" dirty="0" smtClean="0"/>
              <a:t>بومی </a:t>
            </a:r>
            <a:r>
              <a:rPr lang="ar-SA" sz="2800" dirty="0" smtClean="0"/>
              <a:t>اسلامی </a:t>
            </a:r>
            <a:r>
              <a:rPr lang="ar-SA" sz="2800" dirty="0"/>
              <a:t>ـ ایرانی بودند (این مسأله غیر از القای </a:t>
            </a:r>
            <a:r>
              <a:rPr lang="ar-SA" sz="2800" dirty="0">
                <a:solidFill>
                  <a:schemeClr val="accent2"/>
                </a:solidFill>
              </a:rPr>
              <a:t>فرهنگ مصرفی </a:t>
            </a:r>
            <a:r>
              <a:rPr lang="ar-SA" sz="2800" dirty="0"/>
              <a:t>و در لایه عمیق خود </a:t>
            </a:r>
            <a:r>
              <a:rPr lang="ar-SA" sz="2800" dirty="0">
                <a:solidFill>
                  <a:schemeClr val="accent2"/>
                </a:solidFill>
              </a:rPr>
              <a:t>فرهنگ دنیازدگی</a:t>
            </a:r>
            <a:r>
              <a:rPr lang="ar-SA" sz="2800" dirty="0"/>
              <a:t> و </a:t>
            </a:r>
            <a:r>
              <a:rPr lang="ar-SA" sz="2800" dirty="0">
                <a:solidFill>
                  <a:schemeClr val="accent2"/>
                </a:solidFill>
              </a:rPr>
              <a:t>دنیا پرستی </a:t>
            </a:r>
            <a:r>
              <a:rPr lang="ar-SA" sz="2800" dirty="0"/>
              <a:t>بود که جوامع دیگر از ناحیه انتقال سطوح مختلف تمدن غرب به آن مبتلا </a:t>
            </a:r>
            <a:r>
              <a:rPr lang="ar-SA" sz="2800" dirty="0" smtClean="0"/>
              <a:t>شدند</a:t>
            </a:r>
            <a:r>
              <a:rPr lang="ar-SA" sz="2800" dirty="0"/>
              <a:t>) .</a:t>
            </a:r>
            <a:endParaRPr lang="en-US" sz="2800" dirty="0"/>
          </a:p>
          <a:p>
            <a:pPr lvl="0" algn="r" rtl="1" eaLnBrk="0" fontAlgn="base" hangingPunct="0">
              <a:spcBef>
                <a:spcPct val="0"/>
              </a:spcBef>
              <a:spcAft>
                <a:spcPct val="0"/>
              </a:spcAft>
            </a:pPr>
            <a:endParaRPr lang="fa-IR" altLang="en-US" b="1" dirty="0">
              <a:solidFill>
                <a:srgbClr val="4D4D4D"/>
              </a:solidFill>
              <a:latin typeface="Tahoma" pitchFamily="34" charset="0"/>
              <a:cs typeface="Tahoma" pitchFamily="34" charset="0"/>
            </a:endParaRPr>
          </a:p>
        </p:txBody>
      </p:sp>
    </p:spTree>
    <p:extLst>
      <p:ext uri="{BB962C8B-B14F-4D97-AF65-F5344CB8AC3E}">
        <p14:creationId xmlns:p14="http://schemas.microsoft.com/office/powerpoint/2010/main" val="9539500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a:xfrm>
            <a:off x="722313" y="2906713"/>
            <a:ext cx="7772400" cy="3341687"/>
          </a:xfrm>
        </p:spPr>
        <p:txBody>
          <a:bodyPr/>
          <a:lstStyle/>
          <a:p>
            <a:endParaRPr lang="en-US" dirty="0"/>
          </a:p>
        </p:txBody>
      </p:sp>
      <p:sp>
        <p:nvSpPr>
          <p:cNvPr id="4" name="Rectangle 3"/>
          <p:cNvSpPr/>
          <p:nvPr/>
        </p:nvSpPr>
        <p:spPr>
          <a:xfrm>
            <a:off x="0" y="1219200"/>
            <a:ext cx="9144000" cy="4031873"/>
          </a:xfrm>
          <a:prstGeom prst="rect">
            <a:avLst/>
          </a:prstGeom>
        </p:spPr>
        <p:txBody>
          <a:bodyPr wrap="square">
            <a:spAutoFit/>
          </a:bodyPr>
          <a:lstStyle/>
          <a:p>
            <a:pPr algn="r"/>
            <a:r>
              <a:rPr lang="ar-SA" sz="3200" dirty="0"/>
              <a:t>بنابراین علوم جدید به نیازهای مشترک در جهت متناسب با فرهنگ غربی پاسخ می داد و به نیازهای خاص جامعه غربی که با انتقال فرآورده ها و محصولات گوناگون مصرفی در جوامع غیرغربی ایجاد می شد نیز براحتی پاسخ می داد اما به نیازهای خاص جوامع غیرغربی بی اعتنا بود و حتی در بسیاری موارد از وضعیت بی اعتنایی نسبت به آنها خارج و به انکار آن نیازها با ارائه جایگزین نسبت به آنها می پرداخت که در نسخه های روانشناسی و جامعه شناسی و اقتصادی به وفور دیده می </a:t>
            </a:r>
            <a:r>
              <a:rPr lang="ar-SA" sz="3200" dirty="0" smtClean="0"/>
              <a:t>شود</a:t>
            </a:r>
            <a:r>
              <a:rPr lang="fa-IR" sz="3200" dirty="0" smtClean="0"/>
              <a:t>.</a:t>
            </a:r>
            <a:r>
              <a:rPr lang="ar-SA" sz="3200" dirty="0" smtClean="0"/>
              <a:t> </a:t>
            </a:r>
            <a:endParaRPr lang="en-US" sz="3200" dirty="0"/>
          </a:p>
        </p:txBody>
      </p:sp>
    </p:spTree>
    <p:extLst>
      <p:ext uri="{BB962C8B-B14F-4D97-AF65-F5344CB8AC3E}">
        <p14:creationId xmlns:p14="http://schemas.microsoft.com/office/powerpoint/2010/main" val="16251038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a:xfrm>
            <a:off x="722313" y="2906713"/>
            <a:ext cx="7772400" cy="3341687"/>
          </a:xfrm>
        </p:spPr>
        <p:txBody>
          <a:bodyPr/>
          <a:lstStyle/>
          <a:p>
            <a:endParaRPr lang="en-US" dirty="0"/>
          </a:p>
        </p:txBody>
      </p:sp>
      <p:sp>
        <p:nvSpPr>
          <p:cNvPr id="4" name="Rectangle 3"/>
          <p:cNvSpPr/>
          <p:nvPr/>
        </p:nvSpPr>
        <p:spPr>
          <a:xfrm>
            <a:off x="0" y="1219200"/>
            <a:ext cx="9144000" cy="4832092"/>
          </a:xfrm>
          <a:prstGeom prst="rect">
            <a:avLst/>
          </a:prstGeom>
        </p:spPr>
        <p:txBody>
          <a:bodyPr wrap="square">
            <a:spAutoFit/>
          </a:bodyPr>
          <a:lstStyle/>
          <a:p>
            <a:pPr algn="r"/>
            <a:r>
              <a:rPr lang="ar-SA" sz="2800" dirty="0" smtClean="0"/>
              <a:t>با </a:t>
            </a:r>
            <a:r>
              <a:rPr lang="ar-SA" sz="2800" dirty="0"/>
              <a:t>توجه به این مطالب پاسخ گویی به </a:t>
            </a:r>
            <a:r>
              <a:rPr lang="ar-SA" sz="2800" dirty="0">
                <a:solidFill>
                  <a:srgbClr val="FF0000"/>
                </a:solidFill>
              </a:rPr>
              <a:t>شبهات نظری </a:t>
            </a:r>
            <a:r>
              <a:rPr lang="ar-SA" sz="2800" dirty="0"/>
              <a:t>و </a:t>
            </a:r>
            <a:r>
              <a:rPr lang="ar-SA" sz="2800" dirty="0">
                <a:solidFill>
                  <a:srgbClr val="FF0000"/>
                </a:solidFill>
              </a:rPr>
              <a:t>فکری</a:t>
            </a:r>
            <a:r>
              <a:rPr lang="ar-SA" sz="2800" dirty="0"/>
              <a:t> به هیچ وجه کفایت نمی کند زیرا وقتی </a:t>
            </a:r>
            <a:r>
              <a:rPr lang="ar-SA" sz="2800" dirty="0">
                <a:solidFill>
                  <a:srgbClr val="FF0000"/>
                </a:solidFill>
              </a:rPr>
              <a:t>نیازهای اصیل </a:t>
            </a:r>
            <a:r>
              <a:rPr lang="ar-SA" sz="2800" dirty="0"/>
              <a:t>یک </a:t>
            </a:r>
            <a:r>
              <a:rPr lang="ar-SA" sz="2800" dirty="0">
                <a:solidFill>
                  <a:srgbClr val="FF0000"/>
                </a:solidFill>
              </a:rPr>
              <a:t>فرهنگ</a:t>
            </a:r>
            <a:r>
              <a:rPr lang="ar-SA" sz="2800" dirty="0"/>
              <a:t> در زیر خروارها </a:t>
            </a:r>
            <a:r>
              <a:rPr lang="ar-SA" sz="2800" dirty="0">
                <a:solidFill>
                  <a:srgbClr val="FF0000"/>
                </a:solidFill>
              </a:rPr>
              <a:t>نیاز کاذب </a:t>
            </a:r>
            <a:r>
              <a:rPr lang="ar-SA" sz="2800" dirty="0"/>
              <a:t>و بیگانه -که به جامعه در یک پروسه مدت دار، پنهان و غیرمستقیم تزریق شده است- مدفون شد، دیگر این انسان در مسیری قرار می گیرد که به تدریج به انسان جدیدی تبدیل شود که دیگر به فرهنگ گذشته و نیازهای برآمده از آن تعلقی نخواهد داشت و کم کم به دنبال تأمین نیازهای جدید(اما </a:t>
            </a:r>
            <a:r>
              <a:rPr lang="ar-SA" sz="2800" dirty="0">
                <a:solidFill>
                  <a:srgbClr val="FF0000"/>
                </a:solidFill>
              </a:rPr>
              <a:t>غیراصیل</a:t>
            </a:r>
            <a:r>
              <a:rPr lang="ar-SA" sz="2800" dirty="0"/>
              <a:t>) خود خواهد رفت و نسبت به نیازهای جامعه خود بیگانه خواهد شد پس معنایی نخواهد داشت که به دنبال دفاع از آنها یا حل شبهه های وارد بر آنها از طریق شنیدن یا مطالعه پاسخ ها و راه حل های دفع آن شبهه ها باشد. زیرا این فرد نسبت به آن نیازها (دینی، فلسفی، مالی </a:t>
            </a:r>
            <a:r>
              <a:rPr lang="ar-SA" sz="2800" dirty="0" smtClean="0"/>
              <a:t>و</a:t>
            </a:r>
            <a:r>
              <a:rPr lang="fa-IR" sz="2800" dirty="0" smtClean="0"/>
              <a:t>صنعتی</a:t>
            </a:r>
            <a:r>
              <a:rPr lang="ar-SA" sz="2800" dirty="0" smtClean="0"/>
              <a:t> </a:t>
            </a:r>
            <a:r>
              <a:rPr lang="ar-SA" sz="2800" dirty="0"/>
              <a:t>..) هیچ دغدغه ای </a:t>
            </a:r>
            <a:r>
              <a:rPr lang="ar-SA" sz="2800" dirty="0" smtClean="0"/>
              <a:t>ندارد</a:t>
            </a:r>
            <a:r>
              <a:rPr lang="fa-IR" sz="2800" dirty="0" smtClean="0"/>
              <a:t>  </a:t>
            </a:r>
            <a:r>
              <a:rPr lang="ar-SA" sz="2800" dirty="0" smtClean="0"/>
              <a:t> </a:t>
            </a:r>
            <a:r>
              <a:rPr lang="ar-SA" sz="2800" dirty="0"/>
              <a:t>وآن پاسخ گویی ها پاسخ گویی در خلأ خواهد شد. </a:t>
            </a:r>
            <a:endParaRPr lang="en-US" sz="2800" dirty="0"/>
          </a:p>
        </p:txBody>
      </p:sp>
    </p:spTree>
    <p:extLst>
      <p:ext uri="{BB962C8B-B14F-4D97-AF65-F5344CB8AC3E}">
        <p14:creationId xmlns:p14="http://schemas.microsoft.com/office/powerpoint/2010/main" val="16251038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013" y="11113"/>
            <a:ext cx="7772400" cy="1041400"/>
          </a:xfrm>
        </p:spPr>
        <p:txBody>
          <a:bodyPr/>
          <a:lstStyle/>
          <a:p>
            <a:pPr algn="r" eaLnBrk="1" hangingPunct="1">
              <a:defRPr/>
            </a:pP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2" name="Rectangle 1"/>
          <p:cNvSpPr/>
          <p:nvPr/>
        </p:nvSpPr>
        <p:spPr>
          <a:xfrm>
            <a:off x="304800" y="1713621"/>
            <a:ext cx="8458200" cy="4370427"/>
          </a:xfrm>
          <a:prstGeom prst="rect">
            <a:avLst/>
          </a:prstGeom>
        </p:spPr>
        <p:txBody>
          <a:bodyPr wrap="square">
            <a:spAutoFit/>
          </a:bodyPr>
          <a:lstStyle/>
          <a:p>
            <a:pPr lvl="0" algn="r" rtl="1" eaLnBrk="0" fontAlgn="base" hangingPunct="0">
              <a:spcBef>
                <a:spcPct val="0"/>
              </a:spcBef>
              <a:spcAft>
                <a:spcPct val="0"/>
              </a:spcAft>
            </a:pPr>
            <a:r>
              <a:rPr lang="fa-IR" altLang="en-US" b="1" dirty="0">
                <a:latin typeface="Tahoma" pitchFamily="34" charset="0"/>
                <a:cs typeface="Tahoma" pitchFamily="34" charset="0"/>
              </a:rPr>
              <a:t>تلقی‌ها از بومی‌سازی </a:t>
            </a:r>
          </a:p>
          <a:p>
            <a:pPr lvl="0" algn="r" rtl="1" eaLnBrk="0" fontAlgn="base" hangingPunct="0">
              <a:spcBef>
                <a:spcPct val="0"/>
              </a:spcBef>
              <a:spcAft>
                <a:spcPct val="0"/>
              </a:spcAft>
            </a:pPr>
            <a:r>
              <a:rPr lang="fa-IR" altLang="en-US" b="1" dirty="0">
                <a:latin typeface="Tahoma" pitchFamily="34" charset="0"/>
                <a:cs typeface="Tahoma" pitchFamily="34" charset="0"/>
              </a:rPr>
              <a:t>علوم انسانی</a:t>
            </a:r>
          </a:p>
          <a:p>
            <a:pPr lvl="0" algn="r" rtl="1" eaLnBrk="0" fontAlgn="base" hangingPunct="0">
              <a:spcBef>
                <a:spcPct val="0"/>
              </a:spcBef>
              <a:spcAft>
                <a:spcPct val="0"/>
              </a:spcAft>
            </a:pPr>
            <a:r>
              <a:rPr lang="fa-IR" altLang="en-US" sz="2800" dirty="0">
                <a:latin typeface="Arial" pitchFamily="34" charset="0"/>
                <a:cs typeface="Arial" pitchFamily="34" charset="0"/>
              </a:rPr>
              <a:t>هنوز دربارهٔ نحوهٔ بومی‌سازی یا اسلامی‌سازی علوم انسانی در ایران اتفاق‌نظری وجود ندارد و برداشتهای متنوعی از این موضوع وجود دارد.</a:t>
            </a:r>
          </a:p>
          <a:p>
            <a:pPr lvl="0" algn="r" rtl="1" eaLnBrk="0" fontAlgn="base" hangingPunct="0">
              <a:spcBef>
                <a:spcPct val="0"/>
              </a:spcBef>
              <a:spcAft>
                <a:spcPct val="0"/>
              </a:spcAft>
            </a:pPr>
            <a:r>
              <a:rPr lang="fa-IR" altLang="en-US" sz="2800" dirty="0">
                <a:latin typeface="Arial" pitchFamily="34" charset="0"/>
                <a:cs typeface="Arial" pitchFamily="34" charset="0"/>
              </a:rPr>
              <a:t> «می‌توان به برداشت‌های متفاوتی که از بومی‌سازی می‌شود اشاره کرد؛ این مسایل، گاه این شبهه را به ذهن متبادر می‌سازد که منظور از آن، تعطیل کردن علوم انسانی در مراکز علمی است و دیگر اینکه معنای بومی کردن کنار گذاشتن کامل علوم انسانی غربی نیست و باید از افراط و تفریط دوری کرد.</a:t>
            </a:r>
          </a:p>
          <a:p>
            <a:endParaRPr lang="en-US" dirty="0"/>
          </a:p>
        </p:txBody>
      </p:sp>
    </p:spTree>
    <p:extLst>
      <p:ext uri="{BB962C8B-B14F-4D97-AF65-F5344CB8AC3E}">
        <p14:creationId xmlns:p14="http://schemas.microsoft.com/office/powerpoint/2010/main" val="37098898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013" y="11113"/>
            <a:ext cx="7772400" cy="1041400"/>
          </a:xfrm>
        </p:spPr>
        <p:txBody>
          <a:bodyPr/>
          <a:lstStyle/>
          <a:p>
            <a:pPr algn="r" eaLnBrk="1" hangingPunct="1">
              <a:defRPr/>
            </a:pP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2" name="Rectangle 1"/>
          <p:cNvSpPr/>
          <p:nvPr/>
        </p:nvSpPr>
        <p:spPr>
          <a:xfrm>
            <a:off x="76200" y="1305342"/>
            <a:ext cx="9067800" cy="4832092"/>
          </a:xfrm>
          <a:prstGeom prst="rect">
            <a:avLst/>
          </a:prstGeom>
        </p:spPr>
        <p:txBody>
          <a:bodyPr wrap="square">
            <a:spAutoFit/>
          </a:bodyPr>
          <a:lstStyle/>
          <a:p>
            <a:pPr lvl="0" algn="r" rtl="1" eaLnBrk="0" fontAlgn="base" hangingPunct="0">
              <a:spcBef>
                <a:spcPct val="0"/>
              </a:spcBef>
              <a:spcAft>
                <a:spcPct val="0"/>
              </a:spcAft>
            </a:pPr>
            <a:r>
              <a:rPr lang="fa-IR" altLang="en-US" sz="2800" dirty="0" smtClean="0">
                <a:solidFill>
                  <a:prstClr val="black"/>
                </a:solidFill>
                <a:latin typeface="Arial" pitchFamily="34" charset="0"/>
                <a:cs typeface="Arial" pitchFamily="34" charset="0"/>
              </a:rPr>
              <a:t>دربحث </a:t>
            </a:r>
            <a:r>
              <a:rPr lang="fa-IR" altLang="en-US" sz="2800" dirty="0">
                <a:solidFill>
                  <a:prstClr val="black"/>
                </a:solidFill>
                <a:latin typeface="Arial" pitchFamily="34" charset="0"/>
                <a:cs typeface="Arial" pitchFamily="34" charset="0"/>
              </a:rPr>
              <a:t>بومی‌سازی علوم انسانی که به معنای مطالعه و بررسی مقتضیات جامعه، هنجارها، ناهنجاری‌ها، رفتارها و تطبیق علوم انسانی بر اساس نیاز فرهنگ جامعه می‌باشد که برای رسیدن به این هدف ابتدا باید الگوی مشخصی از تحول داشته باشیم و بر اساس آن الگو پیش برویم و معنای اسلامی علوم انسانی؛ بازتعریف تئوری‌های علوم انسانی با استفاده از مبانی و جهان‌بینی اسلامی است.</a:t>
            </a:r>
          </a:p>
          <a:p>
            <a:pPr lvl="0" algn="r" rtl="1" eaLnBrk="0" fontAlgn="base" hangingPunct="0">
              <a:spcBef>
                <a:spcPct val="0"/>
              </a:spcBef>
              <a:spcAft>
                <a:spcPct val="0"/>
              </a:spcAft>
            </a:pPr>
            <a:r>
              <a:rPr lang="fa-IR" altLang="en-US" sz="2800" dirty="0" smtClean="0">
                <a:solidFill>
                  <a:prstClr val="black"/>
                </a:solidFill>
                <a:latin typeface="Arial" pitchFamily="34" charset="0"/>
                <a:cs typeface="Arial" pitchFamily="34" charset="0"/>
              </a:rPr>
              <a:t> </a:t>
            </a:r>
            <a:endParaRPr lang="fa-IR" altLang="en-US" sz="2800" dirty="0">
              <a:solidFill>
                <a:prstClr val="black"/>
              </a:solidFill>
              <a:latin typeface="Arial" pitchFamily="34" charset="0"/>
              <a:cs typeface="Arial" pitchFamily="34" charset="0"/>
            </a:endParaRPr>
          </a:p>
          <a:p>
            <a:pPr lvl="0" algn="r" rtl="1" eaLnBrk="0" fontAlgn="base" hangingPunct="0">
              <a:spcBef>
                <a:spcPct val="0"/>
              </a:spcBef>
              <a:spcAft>
                <a:spcPct val="0"/>
              </a:spcAft>
            </a:pPr>
            <a:r>
              <a:rPr lang="fa-IR" altLang="en-US" sz="2800" dirty="0">
                <a:solidFill>
                  <a:prstClr val="black"/>
                </a:solidFill>
                <a:latin typeface="Arial" pitchFamily="34" charset="0"/>
                <a:cs typeface="Arial" pitchFamily="34" charset="0"/>
              </a:rPr>
              <a:t>و از آنجا که علوم انسانی فعلی بر اساس مبانی و </a:t>
            </a:r>
            <a:r>
              <a:rPr lang="fa-IR" altLang="en-US" sz="2800" dirty="0" smtClean="0">
                <a:solidFill>
                  <a:prstClr val="black"/>
                </a:solidFill>
                <a:latin typeface="Arial" pitchFamily="34" charset="0"/>
                <a:cs typeface="Arial" pitchFamily="34" charset="0"/>
              </a:rPr>
              <a:t>تفکرات </a:t>
            </a:r>
            <a:r>
              <a:rPr lang="fa-IR" altLang="en-US" sz="2800" smtClean="0">
                <a:solidFill>
                  <a:srgbClr val="FF0000"/>
                </a:solidFill>
                <a:latin typeface="Arial" pitchFamily="34" charset="0"/>
                <a:cs typeface="Arial" pitchFamily="34" charset="0"/>
              </a:rPr>
              <a:t>اومانیستی - </a:t>
            </a:r>
            <a:r>
              <a:rPr lang="fa-IR" altLang="en-US" sz="2800" dirty="0" smtClean="0">
                <a:solidFill>
                  <a:srgbClr val="FF0000"/>
                </a:solidFill>
                <a:latin typeface="Arial" pitchFamily="34" charset="0"/>
                <a:cs typeface="Arial" pitchFamily="34" charset="0"/>
              </a:rPr>
              <a:t>سکولار </a:t>
            </a:r>
            <a:r>
              <a:rPr lang="fa-IR" altLang="en-US" sz="2800" dirty="0" smtClean="0">
                <a:solidFill>
                  <a:prstClr val="black"/>
                </a:solidFill>
                <a:latin typeface="Arial" pitchFamily="34" charset="0"/>
                <a:cs typeface="Arial" pitchFamily="34" charset="0"/>
              </a:rPr>
              <a:t>و </a:t>
            </a:r>
            <a:r>
              <a:rPr lang="fa-IR" altLang="en-US" sz="2800" dirty="0">
                <a:solidFill>
                  <a:srgbClr val="FF0000"/>
                </a:solidFill>
                <a:latin typeface="Arial" pitchFamily="34" charset="0"/>
                <a:cs typeface="Arial" pitchFamily="34" charset="0"/>
              </a:rPr>
              <a:t>نسبی‌گرایی</a:t>
            </a:r>
            <a:r>
              <a:rPr lang="fa-IR" altLang="en-US" sz="2800" dirty="0">
                <a:solidFill>
                  <a:prstClr val="black"/>
                </a:solidFill>
                <a:latin typeface="Arial" pitchFamily="34" charset="0"/>
                <a:cs typeface="Arial" pitchFamily="34" charset="0"/>
              </a:rPr>
              <a:t> ناشی از جهان‌بینی غرب و در راستای نیازهای انسان غربی طراحی شده لزوم بومی‌سازی علوم انسانی و کاربردی شدن آن بیش </a:t>
            </a:r>
            <a:r>
              <a:rPr lang="fa-IR" altLang="en-US" sz="2800" dirty="0" smtClean="0">
                <a:solidFill>
                  <a:prstClr val="black"/>
                </a:solidFill>
                <a:latin typeface="Arial" pitchFamily="34" charset="0"/>
                <a:cs typeface="Arial" pitchFamily="34" charset="0"/>
              </a:rPr>
              <a:t>  از </a:t>
            </a:r>
            <a:r>
              <a:rPr lang="fa-IR" altLang="en-US" sz="2800" dirty="0">
                <a:solidFill>
                  <a:prstClr val="black"/>
                </a:solidFill>
                <a:latin typeface="Arial" pitchFamily="34" charset="0"/>
                <a:cs typeface="Arial" pitchFamily="34" charset="0"/>
              </a:rPr>
              <a:t>پیش بر همگان اثبات می شود</a:t>
            </a:r>
            <a:r>
              <a:rPr lang="fa-IR" altLang="en-US" sz="2800" dirty="0" smtClean="0">
                <a:solidFill>
                  <a:prstClr val="black"/>
                </a:solidFill>
                <a:latin typeface="Arial" pitchFamily="34" charset="0"/>
                <a:cs typeface="Arial" pitchFamily="34" charset="0"/>
              </a:rPr>
              <a:t>.</a:t>
            </a:r>
            <a:endParaRPr lang="en-US" sz="2800" dirty="0"/>
          </a:p>
        </p:txBody>
      </p:sp>
    </p:spTree>
    <p:extLst>
      <p:ext uri="{BB962C8B-B14F-4D97-AF65-F5344CB8AC3E}">
        <p14:creationId xmlns:p14="http://schemas.microsoft.com/office/powerpoint/2010/main" val="32070982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4" name="Title 3"/>
          <p:cNvSpPr>
            <a:spLocks noGrp="1"/>
          </p:cNvSpPr>
          <p:nvPr>
            <p:ph type="title"/>
          </p:nvPr>
        </p:nvSpPr>
        <p:spPr/>
        <p:txBody>
          <a:bodyPr/>
          <a:lstStyle/>
          <a:p>
            <a:endParaRPr lang="en-US"/>
          </a:p>
        </p:txBody>
      </p:sp>
      <p:sp>
        <p:nvSpPr>
          <p:cNvPr id="5" name="Rectangle 4"/>
          <p:cNvSpPr/>
          <p:nvPr/>
        </p:nvSpPr>
        <p:spPr>
          <a:xfrm>
            <a:off x="2286000" y="3313093"/>
            <a:ext cx="4572000" cy="954107"/>
          </a:xfrm>
          <a:prstGeom prst="rect">
            <a:avLst/>
          </a:prstGeom>
        </p:spPr>
        <p:txBody>
          <a:bodyPr>
            <a:spAutoFit/>
          </a:bodyPr>
          <a:lstStyle/>
          <a:p>
            <a:pPr lvl="0" algn="ctr">
              <a:spcBef>
                <a:spcPct val="20000"/>
              </a:spcBef>
            </a:pPr>
            <a:r>
              <a:rPr lang="fa-IR" sz="3200" dirty="0">
                <a:solidFill>
                  <a:prstClr val="black">
                    <a:tint val="75000"/>
                  </a:prstClr>
                </a:solidFill>
                <a:latin typeface="Calibri"/>
                <a:cs typeface="Arial"/>
              </a:rPr>
              <a:t>دکتر مصطفی جعفری</a:t>
            </a:r>
          </a:p>
          <a:p>
            <a:pPr lvl="0" algn="ctr">
              <a:spcBef>
                <a:spcPct val="20000"/>
              </a:spcBef>
            </a:pPr>
            <a:r>
              <a:rPr lang="fa-IR" sz="2000" dirty="0">
                <a:solidFill>
                  <a:prstClr val="black">
                    <a:tint val="75000"/>
                  </a:prstClr>
                </a:solidFill>
                <a:latin typeface="Calibri"/>
                <a:cs typeface="Arial"/>
              </a:rPr>
              <a:t>استاد دانشگاه علم و صنعت ایران</a:t>
            </a:r>
            <a:endParaRPr lang="en-US" sz="2000" dirty="0">
              <a:solidFill>
                <a:prstClr val="black">
                  <a:tint val="75000"/>
                </a:prstClr>
              </a:solidFill>
              <a:latin typeface="Calibri"/>
            </a:endParaRPr>
          </a:p>
        </p:txBody>
      </p:sp>
      <p:sp>
        <p:nvSpPr>
          <p:cNvPr id="2" name="Rectangle 1"/>
          <p:cNvSpPr/>
          <p:nvPr/>
        </p:nvSpPr>
        <p:spPr>
          <a:xfrm>
            <a:off x="1431758" y="1446074"/>
            <a:ext cx="6071937" cy="1754326"/>
          </a:xfrm>
          <a:prstGeom prst="rect">
            <a:avLst/>
          </a:prstGeom>
        </p:spPr>
        <p:txBody>
          <a:bodyPr wrap="square">
            <a:spAutoFit/>
          </a:bodyPr>
          <a:lstStyle/>
          <a:p>
            <a:pPr algn="ctr"/>
            <a:r>
              <a:rPr lang="fa-IR" sz="3600" b="1" dirty="0"/>
              <a:t>چالش های </a:t>
            </a:r>
            <a:r>
              <a:rPr lang="fa-IR" sz="3600" b="1" dirty="0" smtClean="0"/>
              <a:t>بومی</a:t>
            </a:r>
            <a:endParaRPr lang="en-US" sz="3600" b="1" dirty="0" smtClean="0"/>
          </a:p>
          <a:p>
            <a:pPr algn="ctr"/>
            <a:r>
              <a:rPr lang="fa-IR" sz="3600" b="1" dirty="0" smtClean="0"/>
              <a:t>مدیریت</a:t>
            </a:r>
            <a:r>
              <a:rPr lang="fa-IR" sz="3600" b="1" dirty="0"/>
              <a:t> </a:t>
            </a:r>
            <a:r>
              <a:rPr lang="fa-IR" sz="3600" b="1" dirty="0" smtClean="0"/>
              <a:t>منابع انسانی</a:t>
            </a:r>
          </a:p>
          <a:p>
            <a:pPr algn="ctr"/>
            <a:r>
              <a:rPr lang="fa-IR" sz="3600" b="1" dirty="0" smtClean="0"/>
              <a:t>در </a:t>
            </a:r>
            <a:r>
              <a:rPr lang="fa-IR" sz="3600" b="1" dirty="0"/>
              <a:t>سازمان های ایرانی</a:t>
            </a:r>
            <a:endParaRPr lang="en-US" sz="3600" b="1" dirty="0"/>
          </a:p>
        </p:txBody>
      </p:sp>
    </p:spTree>
    <p:extLst>
      <p:ext uri="{BB962C8B-B14F-4D97-AF65-F5344CB8AC3E}">
        <p14:creationId xmlns:p14="http://schemas.microsoft.com/office/powerpoint/2010/main" val="14584109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66800" y="1981200"/>
            <a:ext cx="7772400" cy="4419600"/>
          </a:xfrm>
        </p:spPr>
        <p:txBody>
          <a:bodyPr/>
          <a:lstStyle/>
          <a:p>
            <a:pPr lvl="0" algn="r" eaLnBrk="1" hangingPunct="1">
              <a:defRPr/>
            </a:pPr>
            <a:r>
              <a:rPr lang="fa-IR" altLang="en-US" sz="3200" dirty="0">
                <a:solidFill>
                  <a:prstClr val="black"/>
                </a:solidFill>
                <a:latin typeface="Arial" pitchFamily="34" charset="0"/>
                <a:cs typeface="Arial" pitchFamily="34" charset="0"/>
              </a:rPr>
              <a:t>با وجود اینکه ضرورت بومی سازی علوم انسانی تقریبا مورد توافق اکثریت مسولان و اندیشمندان است اما روش و راهکار مناسبی که مورد وفاق همگان باشد اتخاذ نشده است تا جایی که برخی روشنفکران و </a:t>
            </a:r>
            <a:r>
              <a:rPr lang="fa-IR" altLang="en-US" sz="3200" dirty="0" smtClean="0">
                <a:solidFill>
                  <a:prstClr val="black"/>
                </a:solidFill>
                <a:latin typeface="Arial" pitchFamily="34" charset="0"/>
                <a:cs typeface="Arial" pitchFamily="34" charset="0"/>
              </a:rPr>
              <a:t>نظریه پردازان، شعارهای </a:t>
            </a:r>
            <a:r>
              <a:rPr lang="fa-IR" altLang="en-US" sz="3200" dirty="0">
                <a:solidFill>
                  <a:prstClr val="black"/>
                </a:solidFill>
                <a:latin typeface="Arial" pitchFamily="34" charset="0"/>
                <a:cs typeface="Arial" pitchFamily="34" charset="0"/>
              </a:rPr>
              <a:t>کلیدی و برنامه های محوری را که در دستور کار قرار گرفته را ناکارآمد و غیر علمی می دانند و معتقدند که مسیر و روش تعریف شده برای تحول در علوم انسانی و نیز لفظ تحول در موضوع پیش رو دارای تناقض می باشد.</a:t>
            </a:r>
            <a:r>
              <a:rPr lang="fa-IR" altLang="en-US" sz="3200" baseline="30000" dirty="0">
                <a:solidFill>
                  <a:prstClr val="black"/>
                </a:solidFill>
                <a:latin typeface="Arial" pitchFamily="34" charset="0"/>
                <a:cs typeface="Arial" pitchFamily="34" charset="0"/>
                <a:hlinkClick r:id="rId3"/>
              </a:rPr>
              <a:t>[۴]</a:t>
            </a:r>
            <a:r>
              <a:rPr lang="fa-IR" altLang="en-US" sz="3200" dirty="0">
                <a:solidFill>
                  <a:prstClr val="black"/>
                </a:solidFill>
                <a:latin typeface="Tahoma" pitchFamily="34" charset="0"/>
                <a:cs typeface="Tahoma" pitchFamily="34" charset="0"/>
              </a:rPr>
              <a:t/>
            </a:r>
            <a:br>
              <a:rPr lang="fa-IR" altLang="en-US" sz="3200" dirty="0">
                <a:solidFill>
                  <a:prstClr val="black"/>
                </a:solidFill>
                <a:latin typeface="Tahoma" pitchFamily="34" charset="0"/>
                <a:cs typeface="Tahoma" pitchFamily="34" charset="0"/>
              </a:rPr>
            </a:b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Tree>
    <p:extLst>
      <p:ext uri="{BB962C8B-B14F-4D97-AF65-F5344CB8AC3E}">
        <p14:creationId xmlns:p14="http://schemas.microsoft.com/office/powerpoint/2010/main" val="25027601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013" y="11113"/>
            <a:ext cx="7772400" cy="1041400"/>
          </a:xfrm>
        </p:spPr>
        <p:txBody>
          <a:bodyPr/>
          <a:lstStyle/>
          <a:p>
            <a:pPr algn="r" eaLnBrk="1" hangingPunct="1">
              <a:defRPr/>
            </a:pP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2" name="Rectangle 1"/>
          <p:cNvSpPr/>
          <p:nvPr/>
        </p:nvSpPr>
        <p:spPr>
          <a:xfrm>
            <a:off x="0" y="2274838"/>
            <a:ext cx="9144000" cy="2677656"/>
          </a:xfrm>
          <a:prstGeom prst="rect">
            <a:avLst/>
          </a:prstGeom>
        </p:spPr>
        <p:txBody>
          <a:bodyPr wrap="square">
            <a:spAutoFit/>
          </a:bodyPr>
          <a:lstStyle/>
          <a:p>
            <a:pPr algn="r"/>
            <a:r>
              <a:rPr lang="ar-SA" sz="2800" dirty="0"/>
              <a:t>با ورود لایه تکنولوژیک تمدن غرب به جوامع شرقی و برخی جوامع دیگر، بسیاری مبهوت جلوه های تکنیکی و ابزاری تمدن غربی شدند. سرعت، دقت و قدرت این ابزار و رفاه بسیار بالایی که به ارمغان می آورد، بسیاری از نخبگان سیاسی و حتی فرهنگی جوامع را شیفته این تمدن کرد اما دیری نپایید که این ابزار به تدریج آثار اجتماعی ناشی از به کارگیری خود را به نمایش گذاشت و موجب بروز تعارضاتی در عرصه‌های فرهنگی و اجتماعی گردید. </a:t>
            </a:r>
            <a:endParaRPr lang="en-US" sz="2800" dirty="0"/>
          </a:p>
        </p:txBody>
      </p:sp>
    </p:spTree>
    <p:extLst>
      <p:ext uri="{BB962C8B-B14F-4D97-AF65-F5344CB8AC3E}">
        <p14:creationId xmlns:p14="http://schemas.microsoft.com/office/powerpoint/2010/main" val="25027601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013" y="11113"/>
            <a:ext cx="7772400" cy="1041400"/>
          </a:xfrm>
        </p:spPr>
        <p:txBody>
          <a:bodyPr/>
          <a:lstStyle/>
          <a:p>
            <a:pPr algn="r" eaLnBrk="1" hangingPunct="1">
              <a:defRPr/>
            </a:pP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2" name="Rectangle 1"/>
          <p:cNvSpPr/>
          <p:nvPr/>
        </p:nvSpPr>
        <p:spPr>
          <a:xfrm>
            <a:off x="10828" y="1219200"/>
            <a:ext cx="8915400" cy="4708981"/>
          </a:xfrm>
          <a:prstGeom prst="rect">
            <a:avLst/>
          </a:prstGeom>
        </p:spPr>
        <p:txBody>
          <a:bodyPr wrap="square">
            <a:spAutoFit/>
          </a:bodyPr>
          <a:lstStyle/>
          <a:p>
            <a:pPr algn="r" rtl="1"/>
            <a:r>
              <a:rPr lang="ar-SA" sz="3600" dirty="0"/>
              <a:t>نسخه‌های علوم روانی، علوم تربیتی، علوم اجتماعی، و اقتصادی و ...، در برخی موارد به وضوح با تعالیم دینی </a:t>
            </a:r>
            <a:r>
              <a:rPr lang="ar-SA" sz="3600" dirty="0">
                <a:solidFill>
                  <a:srgbClr val="FF0000"/>
                </a:solidFill>
              </a:rPr>
              <a:t>ناهماهنگ</a:t>
            </a:r>
            <a:r>
              <a:rPr lang="ar-SA" sz="3600" dirty="0"/>
              <a:t> بود. این ناهماهنگی در برنامه های توسعه در دوره سازندگی و در دوره اصلاحات، در اندیشه و عمل اقتصادی و در اندیشه و عمل جریان های سیاسی نمایان شد و برخی مشکلات اقتصادی و سیاسی را برای جامعه به ارمغان آورد. </a:t>
            </a:r>
            <a:endParaRPr lang="en-US" sz="3600" dirty="0"/>
          </a:p>
          <a:p>
            <a:pPr algn="r" rtl="1"/>
            <a:r>
              <a:rPr lang="ar-SA" sz="2400" dirty="0"/>
              <a:t/>
            </a:r>
            <a:br>
              <a:rPr lang="ar-SA" sz="2400" dirty="0"/>
            </a:br>
            <a:endParaRPr lang="en-US" sz="2400" dirty="0"/>
          </a:p>
        </p:txBody>
      </p:sp>
    </p:spTree>
    <p:extLst>
      <p:ext uri="{BB962C8B-B14F-4D97-AF65-F5344CB8AC3E}">
        <p14:creationId xmlns:p14="http://schemas.microsoft.com/office/powerpoint/2010/main" val="25027601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013" y="11113"/>
            <a:ext cx="7772400" cy="1041400"/>
          </a:xfrm>
        </p:spPr>
        <p:txBody>
          <a:bodyPr/>
          <a:lstStyle/>
          <a:p>
            <a:pPr algn="r" eaLnBrk="1" hangingPunct="1">
              <a:defRPr/>
            </a:pP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2" name="Rectangle 1"/>
          <p:cNvSpPr/>
          <p:nvPr/>
        </p:nvSpPr>
        <p:spPr>
          <a:xfrm>
            <a:off x="10828" y="1219200"/>
            <a:ext cx="8915400" cy="5016758"/>
          </a:xfrm>
          <a:prstGeom prst="rect">
            <a:avLst/>
          </a:prstGeom>
        </p:spPr>
        <p:txBody>
          <a:bodyPr wrap="square">
            <a:spAutoFit/>
          </a:bodyPr>
          <a:lstStyle/>
          <a:p>
            <a:pPr algn="r" rtl="1"/>
            <a:r>
              <a:rPr lang="ar-SA" sz="3200" dirty="0" smtClean="0"/>
              <a:t>به </a:t>
            </a:r>
            <a:r>
              <a:rPr lang="ar-SA" sz="3200" dirty="0"/>
              <a:t>موازات این ناهنجاری ها، برخی از علما و اندیشمندان دینی نگرانی خود را نشان داد و به مقابله با تمدن غربی </a:t>
            </a:r>
            <a:r>
              <a:rPr lang="fa-IR" sz="3200" dirty="0" smtClean="0"/>
              <a:t>وحامیان نوظهورشان </a:t>
            </a:r>
            <a:r>
              <a:rPr lang="ar-SA" sz="3200" dirty="0" smtClean="0"/>
              <a:t>مخصوصاً </a:t>
            </a:r>
            <a:r>
              <a:rPr lang="ar-SA" sz="3200" dirty="0"/>
              <a:t>در عرصه فکری پرداختند و به سؤالات و شبهه هایی که ایجاد می شد در سطوح مختلف دینی، فلسفی، کلامی، سیاسی پاسخ گفتند. اما تولید شبهه همچنان ادامه دارد تا بلکه جامعه اسلامی و نظام جمهوری اسلامی را در موضع انفعال قرار دهد. از طرف دیگر، در جامعه نیازهایی وجود داشت که چنین نیازهایی در علوم غربی پاسخی نداشت. این نیازها، نیازهای خاص جامعه اسلامی و برآمده از فرهنگ خاص دینی بود که </a:t>
            </a:r>
            <a:r>
              <a:rPr lang="fa-IR" sz="3200" dirty="0" smtClean="0"/>
              <a:t> </a:t>
            </a:r>
            <a:r>
              <a:rPr lang="ar-SA" sz="3200" dirty="0" smtClean="0"/>
              <a:t>اصلاً </a:t>
            </a:r>
            <a:r>
              <a:rPr lang="ar-SA" sz="3200" dirty="0"/>
              <a:t>در جوامع غربی احساس نمی </a:t>
            </a:r>
            <a:r>
              <a:rPr lang="ar-SA" sz="3200" dirty="0" smtClean="0"/>
              <a:t>شد</a:t>
            </a:r>
            <a:endParaRPr lang="en-US" sz="3200" dirty="0"/>
          </a:p>
        </p:txBody>
      </p:sp>
    </p:spTree>
    <p:extLst>
      <p:ext uri="{BB962C8B-B14F-4D97-AF65-F5344CB8AC3E}">
        <p14:creationId xmlns:p14="http://schemas.microsoft.com/office/powerpoint/2010/main" val="25027601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013" y="11113"/>
            <a:ext cx="7772400" cy="1041400"/>
          </a:xfrm>
        </p:spPr>
        <p:txBody>
          <a:bodyPr/>
          <a:lstStyle/>
          <a:p>
            <a:pPr algn="r" eaLnBrk="1" hangingPunct="1">
              <a:defRPr/>
            </a:pP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2" name="Rectangle 1"/>
          <p:cNvSpPr/>
          <p:nvPr/>
        </p:nvSpPr>
        <p:spPr>
          <a:xfrm>
            <a:off x="10828" y="1219200"/>
            <a:ext cx="8915400" cy="3416320"/>
          </a:xfrm>
          <a:prstGeom prst="rect">
            <a:avLst/>
          </a:prstGeom>
        </p:spPr>
        <p:txBody>
          <a:bodyPr wrap="square">
            <a:spAutoFit/>
          </a:bodyPr>
          <a:lstStyle/>
          <a:p>
            <a:pPr algn="r" rtl="1"/>
            <a:r>
              <a:rPr lang="ar-SA" dirty="0"/>
              <a:t> </a:t>
            </a:r>
            <a:endParaRPr lang="en-US" dirty="0"/>
          </a:p>
          <a:p>
            <a:pPr algn="r" rtl="1"/>
            <a:r>
              <a:rPr lang="ar-SA" sz="3600" dirty="0"/>
              <a:t>نیازهای مشترک در هر دو جامعه غربی و غیرغربی وجود دارد اما نیازهای خاص فقط در آن جامعه خاص وجود دارد هرچند در نیازهای مشترک نیز، نحوه پاسخ گویی متناسب با فرهنگ غرب بود نه فرهنگ آن جوامع، و همین امر بود که معضلات اجتماعی را دامن می زد. </a:t>
            </a:r>
            <a:endParaRPr lang="en-US" sz="3600" dirty="0"/>
          </a:p>
          <a:p>
            <a:endParaRPr lang="en-US" dirty="0"/>
          </a:p>
        </p:txBody>
      </p:sp>
    </p:spTree>
    <p:extLst>
      <p:ext uri="{BB962C8B-B14F-4D97-AF65-F5344CB8AC3E}">
        <p14:creationId xmlns:p14="http://schemas.microsoft.com/office/powerpoint/2010/main" val="25027601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013" y="11113"/>
            <a:ext cx="7772400" cy="1041400"/>
          </a:xfrm>
        </p:spPr>
        <p:txBody>
          <a:bodyPr/>
          <a:lstStyle/>
          <a:p>
            <a:pPr algn="r" eaLnBrk="1" hangingPunct="1">
              <a:defRPr/>
            </a:pP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2" name="Rectangle 1"/>
          <p:cNvSpPr/>
          <p:nvPr/>
        </p:nvSpPr>
        <p:spPr>
          <a:xfrm>
            <a:off x="0" y="1166843"/>
            <a:ext cx="9144000" cy="4154984"/>
          </a:xfrm>
          <a:prstGeom prst="rect">
            <a:avLst/>
          </a:prstGeom>
        </p:spPr>
        <p:txBody>
          <a:bodyPr wrap="square">
            <a:spAutoFit/>
          </a:bodyPr>
          <a:lstStyle/>
          <a:p>
            <a:pPr algn="r" rtl="1"/>
            <a:r>
              <a:rPr lang="ar-SA" sz="2400" dirty="0"/>
              <a:t>با ورود لایه های ارزشی تمدن غرب و به ویژه، ترجمه اندیشه های غربی در سطوح علوم انسانی و علوم فلسفی، این تعارض ها بیشتر و بیشتر شد و بسیاری از اندیشه های فرهنگی و فلسفی این جوامع با تردید مواجه شدند. </a:t>
            </a:r>
            <a:endParaRPr lang="en-US" sz="2400" dirty="0"/>
          </a:p>
          <a:p>
            <a:pPr algn="r" rtl="1"/>
            <a:r>
              <a:rPr lang="ar-SA" sz="2400" dirty="0"/>
              <a:t/>
            </a:r>
            <a:br>
              <a:rPr lang="ar-SA" sz="2400" dirty="0"/>
            </a:br>
            <a:r>
              <a:rPr lang="ar-SA" sz="2400" dirty="0"/>
              <a:t>در ایران بسیاری از روشنفکران با قرینه سازی میان مسیحیت و اسلام، نگاه حداقلی و حتی حذفی به دین اسلام در برابر علوم جدید مطرح کردند و نگاه های پوزیتویستی رونق گرفت و اندیشه های دینی، بی معنا و غیرعلمی معرفی شد؛ حداکثر، با یک نگاه پراگماتیستی، دین را مفید اما غیرعلمی -که هیچ نسبتی با حقیقت و واقعیت ندارند- تلقی کردند. پس از انقلاب اسلامی نیز، تحولاتی که در عرصه فلسفه دین، کلام جدید، اندیشه سیاسی در سیر تطور تاریخی غرب پدید آمده بود معضلاتی را برای جامعه به وجود آورد و در دامن خود شبهه های معرفتی و علمی خاصی را ایجاد کرد و موجب برخی ناهنجاری‌ها گردید.</a:t>
            </a:r>
            <a:endParaRPr lang="en-US" sz="2400" dirty="0"/>
          </a:p>
        </p:txBody>
      </p:sp>
    </p:spTree>
    <p:extLst>
      <p:ext uri="{BB962C8B-B14F-4D97-AF65-F5344CB8AC3E}">
        <p14:creationId xmlns:p14="http://schemas.microsoft.com/office/powerpoint/2010/main" val="25027601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1219200"/>
            <a:ext cx="9144000" cy="5181600"/>
          </a:xfrm>
        </p:spPr>
        <p:txBody>
          <a:bodyPr/>
          <a:lstStyle/>
          <a:p>
            <a:pPr lvl="0" algn="r" eaLnBrk="1" fontAlgn="auto" hangingPunct="1">
              <a:spcBef>
                <a:spcPts val="0"/>
              </a:spcBef>
              <a:spcAft>
                <a:spcPts val="0"/>
              </a:spcAft>
            </a:pPr>
            <a:r>
              <a:rPr lang="ar-SA" sz="3200" b="0" kern="1200" cap="none" dirty="0">
                <a:solidFill>
                  <a:schemeClr val="tx2"/>
                </a:solidFill>
              </a:rPr>
              <a:t>در اینجاست که متوجه می شویم </a:t>
            </a:r>
            <a:r>
              <a:rPr lang="ar-SA" sz="3200" b="0" u="sng" kern="1200" cap="none" dirty="0">
                <a:solidFill>
                  <a:schemeClr val="tx2"/>
                </a:solidFill>
              </a:rPr>
              <a:t>بدون تولید علوم متناسب با نیازها و غایات و فرهنگ بومی و مبانی حاکم بر آن علوم، چنگ زدن به هر راهی بیهوده است زیرا بدون دانستن علوم بومی جامعه همواره برای ادامه زندگی وابسته علوم غربی خواهد بود و حتی اگر به لحاظ نظری ، اعتقادی به آنها نداشته باشد بدون آنها زندگی برایش میسور نخواهد بود و اگر هم باشد یا باید با حداقلها بسازد که باز هم در همان حد وابسته خواهد بود یا باید به زندگی بدوی بیابانی یاجنگلی روی آورد که دوامی نخواهد داشت زیرا نه توان مقابله خواهد داشت نه افراد جامعه به این وضعیت تن خواهند داد و ... </a:t>
            </a: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Tree>
    <p:extLst>
      <p:ext uri="{BB962C8B-B14F-4D97-AF65-F5344CB8AC3E}">
        <p14:creationId xmlns:p14="http://schemas.microsoft.com/office/powerpoint/2010/main" val="25027601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1219200"/>
            <a:ext cx="9144000" cy="5181600"/>
          </a:xfrm>
        </p:spPr>
        <p:txBody>
          <a:bodyPr/>
          <a:lstStyle/>
          <a:p>
            <a:pPr lvl="0" algn="r" eaLnBrk="1" fontAlgn="auto" hangingPunct="1">
              <a:spcBef>
                <a:spcPts val="0"/>
              </a:spcBef>
              <a:spcAft>
                <a:spcPts val="0"/>
              </a:spcAft>
            </a:pPr>
            <a:r>
              <a:rPr lang="ar-SA" sz="2800" b="0" u="sng" kern="1200" cap="none" dirty="0" smtClean="0">
                <a:solidFill>
                  <a:schemeClr val="tx2"/>
                </a:solidFill>
              </a:rPr>
              <a:t>بنابراین </a:t>
            </a:r>
            <a:r>
              <a:rPr lang="ar-SA" sz="2800" b="0" u="sng" kern="1200" cap="none" dirty="0">
                <a:solidFill>
                  <a:schemeClr val="tx2"/>
                </a:solidFill>
              </a:rPr>
              <a:t>تنها راه، روی آوردن به تولید تدریجی علوم بومی است که با آن علوم بتواند به نیازهای خاص و مشترک جامعه به نحوه مناسب و هماهنگ پاسخ گفته و افراد را مبتنی بر مبانی فکری و غایات و آرمانهای خود رشد دهد و در صحنه عملی جامعه را از دست علوم ابزاری غربی رها سازد</a:t>
            </a:r>
            <a:r>
              <a:rPr lang="ar-SA" sz="2800" b="0" kern="1200" cap="none" dirty="0">
                <a:solidFill>
                  <a:schemeClr val="tx2"/>
                </a:solidFill>
              </a:rPr>
              <a:t>( و حتی اگر بتواند در جهت جهانی سازی </a:t>
            </a:r>
            <a:r>
              <a:rPr lang="ar-SA" sz="2800" b="0" kern="1200" cap="none" dirty="0">
                <a:solidFill>
                  <a:srgbClr val="FF0000"/>
                </a:solidFill>
              </a:rPr>
              <a:t>فرهنگ</a:t>
            </a:r>
            <a:r>
              <a:rPr lang="ar-SA" sz="2800" b="0" kern="1200" cap="none" dirty="0">
                <a:solidFill>
                  <a:schemeClr val="tx2"/>
                </a:solidFill>
              </a:rPr>
              <a:t> خود به نحو اختیاری و غیر تحمیلی اقدام نماید این امر در صورتی عملی خواهد بود که قدرت و هماوردی با علوم غربی را در سطح بین المللی به دست آورد. </a:t>
            </a:r>
            <a:r>
              <a:rPr lang="ar-SA" sz="2800" b="0" kern="1200" cap="none" dirty="0" smtClean="0">
                <a:solidFill>
                  <a:schemeClr val="tx2"/>
                </a:solidFill>
              </a:rPr>
              <a:t> </a:t>
            </a:r>
            <a:r>
              <a:rPr lang="ar-SA" sz="2800" b="0" kern="1200" cap="none" dirty="0">
                <a:solidFill>
                  <a:schemeClr val="tx2"/>
                </a:solidFill>
              </a:rPr>
              <a:t>پس ضرورت اول ضرورتی سلبی برای خروج از</a:t>
            </a:r>
            <a:r>
              <a:rPr lang="ar-SA" sz="2800" b="0" kern="1200" cap="none" dirty="0">
                <a:solidFill>
                  <a:srgbClr val="FF0000"/>
                </a:solidFill>
              </a:rPr>
              <a:t>انفعال</a:t>
            </a:r>
            <a:r>
              <a:rPr lang="ar-SA" sz="2800" b="0" kern="1200" cap="none" dirty="0">
                <a:solidFill>
                  <a:schemeClr val="tx2"/>
                </a:solidFill>
              </a:rPr>
              <a:t> درتقابل باغرب خواهد بود. بنابراین اولین ضرورت برای بومی سازی رهایی از فرهنگ بیگانه است. وبرای این تحقق این هدف می بایست از مبانی و مقاصد خود اقدام به تولید </a:t>
            </a:r>
            <a:r>
              <a:rPr lang="ar-SA" sz="2800" b="0" kern="1200" cap="none" dirty="0">
                <a:solidFill>
                  <a:srgbClr val="FF0000"/>
                </a:solidFill>
              </a:rPr>
              <a:t>علم بومی </a:t>
            </a:r>
            <a:r>
              <a:rPr lang="ar-SA" sz="2800" b="0" kern="1200" cap="none" dirty="0">
                <a:solidFill>
                  <a:schemeClr val="tx2"/>
                </a:solidFill>
              </a:rPr>
              <a:t>کنیم. </a:t>
            </a:r>
            <a:r>
              <a:rPr lang="en-US" sz="2400" b="0" kern="1200" cap="none" dirty="0">
                <a:solidFill>
                  <a:srgbClr val="4D4D4D"/>
                </a:solidFill>
              </a:rPr>
              <a:t/>
            </a:r>
            <a:br>
              <a:rPr lang="en-US" sz="2400" b="0" kern="1200" cap="none" dirty="0">
                <a:solidFill>
                  <a:srgbClr val="4D4D4D"/>
                </a:solidFill>
              </a:rPr>
            </a:br>
            <a:endParaRPr lang="en-GB" altLang="en-US" sz="2400" dirty="0" smtClean="0">
              <a:cs typeface="B Nazanin" panose="00000400000000000000" pitchFamily="2" charset="-78"/>
            </a:endParaRPr>
          </a:p>
        </p:txBody>
      </p:sp>
      <p:sp>
        <p:nvSpPr>
          <p:cNvPr id="4099" name="Text Placeholder 1"/>
          <p:cNvSpPr>
            <a:spLocks noGrp="1"/>
          </p:cNvSpPr>
          <p:nvPr>
            <p:ph type="body" idx="1"/>
          </p:nvPr>
        </p:nvSpPr>
        <p:spPr>
          <a:xfrm>
            <a:off x="-107950" y="6095999"/>
            <a:ext cx="9139238" cy="2589213"/>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Tree>
    <p:extLst>
      <p:ext uri="{BB962C8B-B14F-4D97-AF65-F5344CB8AC3E}">
        <p14:creationId xmlns:p14="http://schemas.microsoft.com/office/powerpoint/2010/main" val="25027601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Graphic 03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rot="20030484">
            <a:off x="1046370" y="2995944"/>
            <a:ext cx="3857652" cy="1569660"/>
          </a:xfrm>
          <a:prstGeom prst="rect">
            <a:avLst/>
          </a:prstGeom>
          <a:noFill/>
        </p:spPr>
        <p:txBody>
          <a:bodyPr wrap="square" rtlCol="0">
            <a:spAutoFit/>
          </a:bodyPr>
          <a:lstStyle/>
          <a:p>
            <a:pPr algn="ctr" fontAlgn="base">
              <a:spcBef>
                <a:spcPct val="0"/>
              </a:spcBef>
              <a:spcAft>
                <a:spcPct val="0"/>
              </a:spcAft>
            </a:pPr>
            <a:r>
              <a:rPr lang="fa-IR" sz="4800" i="1" dirty="0" smtClean="0">
                <a:solidFill>
                  <a:srgbClr val="480024"/>
                </a:solidFill>
                <a:effectLst>
                  <a:outerShdw blurRad="38100" dist="38100" dir="2700000" algn="tl">
                    <a:srgbClr val="000000">
                      <a:alpha val="43137"/>
                    </a:srgbClr>
                  </a:outerShdw>
                </a:effectLst>
                <a:latin typeface="Freestyle Script" pitchFamily="66" charset="0"/>
                <a:cs typeface="2 Yekan" pitchFamily="2" charset="-78"/>
              </a:rPr>
              <a:t>با تشکر از توجه شما</a:t>
            </a:r>
            <a:endParaRPr lang="en-US" sz="4800" i="1" dirty="0">
              <a:solidFill>
                <a:srgbClr val="480024"/>
              </a:solidFill>
              <a:effectLst>
                <a:outerShdw blurRad="38100" dist="38100" dir="2700000" algn="tl">
                  <a:srgbClr val="000000">
                    <a:alpha val="43137"/>
                  </a:srgbClr>
                </a:outerShdw>
              </a:effectLst>
              <a:latin typeface="Freestyle Script" pitchFamily="66" charset="0"/>
              <a:cs typeface="2 Yekan" pitchFamily="2" charset="-78"/>
            </a:endParaRPr>
          </a:p>
        </p:txBody>
      </p:sp>
      <p:sp>
        <p:nvSpPr>
          <p:cNvPr id="5" name="Footer Placeholder 4"/>
          <p:cNvSpPr>
            <a:spLocks noGrp="1"/>
          </p:cNvSpPr>
          <p:nvPr>
            <p:ph type="ftr" sz="quarter" idx="10"/>
          </p:nvPr>
        </p:nvSpPr>
        <p:spPr/>
        <p:txBody>
          <a:bodyPr/>
          <a:lstStyle/>
          <a:p>
            <a:pPr>
              <a:defRPr/>
            </a:pPr>
            <a:r>
              <a:rPr lang="en-US" smtClean="0">
                <a:solidFill>
                  <a:prstClr val="white"/>
                </a:solidFill>
              </a:rPr>
              <a:t>Dr Jafari</a:t>
            </a:r>
            <a:endParaRPr lang="en-US">
              <a:solidFill>
                <a:prstClr val="white"/>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013" y="11113"/>
            <a:ext cx="7772400" cy="1041400"/>
          </a:xfrm>
        </p:spPr>
        <p:txBody>
          <a:bodyPr/>
          <a:lstStyle/>
          <a:p>
            <a:pPr algn="r" eaLnBrk="1" hangingPunct="1">
              <a:defRPr/>
            </a:pP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2" name="Rectangle 1"/>
          <p:cNvSpPr/>
          <p:nvPr/>
        </p:nvSpPr>
        <p:spPr>
          <a:xfrm>
            <a:off x="0" y="2551837"/>
            <a:ext cx="9067800" cy="2554545"/>
          </a:xfrm>
          <a:prstGeom prst="rect">
            <a:avLst/>
          </a:prstGeom>
        </p:spPr>
        <p:txBody>
          <a:bodyPr wrap="square">
            <a:spAutoFit/>
          </a:bodyPr>
          <a:lstStyle/>
          <a:p>
            <a:pPr algn="r"/>
            <a:r>
              <a:rPr lang="ar-SA" sz="3200" b="1" dirty="0"/>
              <a:t>بومی‌سازی</a:t>
            </a:r>
            <a:r>
              <a:rPr lang="ar-SA" sz="3200" dirty="0"/>
              <a:t> فرآیندی است که طی آن یک محصول برای کار در یک محیط خاص آماده می‌شود. این فرآیند شامل مراحل متفاوتی است و در آن باید موارد بسیاری را در نظر داشت. در طی چند مطلب به چگونگی این کار خواهیم پرداخت و در این مطلب صرفا به معرفی مواردی که باید در نظر داشت خواهیم پرداخت</a:t>
            </a:r>
            <a:endParaRPr lang="en-US" sz="3200" dirty="0"/>
          </a:p>
        </p:txBody>
      </p:sp>
    </p:spTree>
    <p:extLst>
      <p:ext uri="{BB962C8B-B14F-4D97-AF65-F5344CB8AC3E}">
        <p14:creationId xmlns:p14="http://schemas.microsoft.com/office/powerpoint/2010/main" val="3827967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013" y="11113"/>
            <a:ext cx="7772400" cy="1041400"/>
          </a:xfrm>
        </p:spPr>
        <p:txBody>
          <a:bodyPr/>
          <a:lstStyle/>
          <a:p>
            <a:pPr algn="r" eaLnBrk="1" hangingPunct="1">
              <a:defRPr/>
            </a:pP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2" name="Rectangle 1"/>
          <p:cNvSpPr/>
          <p:nvPr/>
        </p:nvSpPr>
        <p:spPr>
          <a:xfrm>
            <a:off x="609600" y="2286000"/>
            <a:ext cx="8229600" cy="2554545"/>
          </a:xfrm>
          <a:prstGeom prst="rect">
            <a:avLst/>
          </a:prstGeom>
        </p:spPr>
        <p:txBody>
          <a:bodyPr wrap="square">
            <a:spAutoFit/>
          </a:bodyPr>
          <a:lstStyle/>
          <a:p>
            <a:pPr algn="r"/>
            <a:r>
              <a:rPr lang="ar-SA" sz="3200" dirty="0"/>
              <a:t>در واقع ما زمانی </a:t>
            </a:r>
            <a:r>
              <a:rPr lang="ar-SA" sz="3200" dirty="0" smtClean="0"/>
              <a:t>بومی </a:t>
            </a:r>
            <a:r>
              <a:rPr lang="fa-IR" sz="3200" dirty="0" smtClean="0"/>
              <a:t>سازی </a:t>
            </a:r>
            <a:r>
              <a:rPr lang="ar-SA" sz="3200" dirty="0" smtClean="0"/>
              <a:t>می‌کنیم </a:t>
            </a:r>
            <a:r>
              <a:rPr lang="ar-SA" sz="3200" dirty="0"/>
              <a:t>که بخواهیم </a:t>
            </a:r>
            <a:r>
              <a:rPr lang="fa-IR" sz="3200" dirty="0" smtClean="0"/>
              <a:t>چیزی یا ابزاری  را که در فضایی شکل گرفته است را </a:t>
            </a:r>
            <a:r>
              <a:rPr lang="ar-SA" sz="3200" dirty="0" smtClean="0"/>
              <a:t>در </a:t>
            </a:r>
            <a:r>
              <a:rPr lang="ar-SA" sz="3200" dirty="0"/>
              <a:t>کشورها یا بوم‌های مختلف از آن استفاده کنیم. از آنجا که این تغییرات بعضا از هم تاثیر پذیر هستند </a:t>
            </a:r>
            <a:r>
              <a:rPr lang="ar-SA" sz="3200" b="1" dirty="0"/>
              <a:t>کاربردپذیری</a:t>
            </a:r>
            <a:r>
              <a:rPr lang="ar-SA" sz="3200" dirty="0"/>
              <a:t> </a:t>
            </a:r>
            <a:r>
              <a:rPr lang="ar-SA" sz="3200" dirty="0" smtClean="0"/>
              <a:t>را </a:t>
            </a:r>
            <a:r>
              <a:rPr lang="ar-SA" sz="3200" dirty="0"/>
              <a:t>تغییر خواهند داد</a:t>
            </a:r>
            <a:r>
              <a:rPr lang="ar-SA" dirty="0"/>
              <a:t>.</a:t>
            </a:r>
            <a:endParaRPr lang="en-US" dirty="0"/>
          </a:p>
        </p:txBody>
      </p:sp>
    </p:spTree>
    <p:extLst>
      <p:ext uri="{BB962C8B-B14F-4D97-AF65-F5344CB8AC3E}">
        <p14:creationId xmlns:p14="http://schemas.microsoft.com/office/powerpoint/2010/main" val="32070982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lgn="r"/>
            <a:r>
              <a:rPr lang="ar-SA" sz="4400" b="1" kern="1200" dirty="0" smtClean="0">
                <a:solidFill>
                  <a:srgbClr val="4D4D4D"/>
                </a:solidFill>
              </a:rPr>
              <a:t>کاربردپذی</a:t>
            </a:r>
            <a:r>
              <a:rPr lang="fa-IR" sz="4400" b="1" kern="1200" dirty="0" smtClean="0">
                <a:solidFill>
                  <a:srgbClr val="4D4D4D"/>
                </a:solidFill>
              </a:rPr>
              <a:t>ری</a:t>
            </a:r>
            <a:endParaRPr lang="en-US" sz="4400" b="1" kern="1200" dirty="0">
              <a:solidFill>
                <a:srgbClr val="4D4D4D"/>
              </a:solidFill>
            </a:endParaRPr>
          </a:p>
          <a:p>
            <a:pPr algn="r"/>
            <a:r>
              <a:rPr lang="fa-IR" sz="4400" kern="1200" dirty="0" smtClean="0">
                <a:solidFill>
                  <a:srgbClr val="4D4D4D"/>
                </a:solidFill>
              </a:rPr>
              <a:t>درجه رضایت از نتیجه بکار گیری یک ابزار / علم</a:t>
            </a:r>
          </a:p>
          <a:p>
            <a:pPr algn="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013" y="11113"/>
            <a:ext cx="7772400" cy="1041400"/>
          </a:xfrm>
        </p:spPr>
        <p:txBody>
          <a:bodyPr/>
          <a:lstStyle/>
          <a:p>
            <a:pPr algn="r" eaLnBrk="1" hangingPunct="1">
              <a:defRPr/>
            </a:pPr>
            <a:endParaRPr lang="en-GB" altLang="en-US" sz="3200" dirty="0" smtClean="0">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2" name="Rectangle 1"/>
          <p:cNvSpPr/>
          <p:nvPr/>
        </p:nvSpPr>
        <p:spPr>
          <a:xfrm>
            <a:off x="228600" y="2551837"/>
            <a:ext cx="8686800" cy="3046988"/>
          </a:xfrm>
          <a:prstGeom prst="rect">
            <a:avLst/>
          </a:prstGeom>
        </p:spPr>
        <p:txBody>
          <a:bodyPr wrap="square">
            <a:spAutoFit/>
          </a:bodyPr>
          <a:lstStyle/>
          <a:p>
            <a:pPr algn="r"/>
            <a:r>
              <a:rPr lang="ar-SA" sz="3200" b="1" dirty="0"/>
              <a:t>بومی‌سازی</a:t>
            </a:r>
            <a:r>
              <a:rPr lang="ar-SA" sz="3200" dirty="0"/>
              <a:t> محصول الزاما به این معنی نیست که یک محصول خارجی را طوری تغییر دهیم که بشود از آن در داخل کشور استفاده کرد. بومی‌سازی صرفا تغییر نوشته‌های یک محصول نیست که با ترجمه آن، برنامه بومی شده باشد. بومی‌سازی یک پروسه زمان‌بر و پیچیده است و </a:t>
            </a:r>
            <a:r>
              <a:rPr lang="ar-SA" sz="3200" dirty="0" smtClean="0"/>
              <a:t>بطرزشگفت‌آوری </a:t>
            </a:r>
            <a:r>
              <a:rPr lang="ar-SA" sz="3200" dirty="0"/>
              <a:t>با </a:t>
            </a:r>
            <a:r>
              <a:rPr lang="ar-SA" sz="3200" b="1" dirty="0" smtClean="0"/>
              <a:t>جهانی‌سازی</a:t>
            </a:r>
            <a:r>
              <a:rPr lang="ar-SA" sz="3200" dirty="0" smtClean="0"/>
              <a:t> </a:t>
            </a:r>
            <a:r>
              <a:rPr lang="ar-SA" sz="3200" dirty="0"/>
              <a:t>مرتبط است</a:t>
            </a:r>
            <a:endParaRPr lang="en-US" sz="3200" dirty="0"/>
          </a:p>
        </p:txBody>
      </p:sp>
    </p:spTree>
    <p:extLst>
      <p:ext uri="{BB962C8B-B14F-4D97-AF65-F5344CB8AC3E}">
        <p14:creationId xmlns:p14="http://schemas.microsoft.com/office/powerpoint/2010/main" val="32070982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447800"/>
            <a:ext cx="8991600" cy="5257800"/>
          </a:xfrm>
        </p:spPr>
        <p:txBody>
          <a:bodyPr>
            <a:normAutofit/>
          </a:bodyPr>
          <a:lstStyle/>
          <a:p>
            <a:pPr marL="0" lvl="0" indent="0" algn="r" rtl="1" eaLnBrk="0" fontAlgn="base" hangingPunct="0">
              <a:spcBef>
                <a:spcPct val="0"/>
              </a:spcBef>
              <a:spcAft>
                <a:spcPct val="0"/>
              </a:spcAft>
              <a:buNone/>
            </a:pPr>
            <a:r>
              <a:rPr lang="fa-IR" altLang="en-US" sz="4400" b="1" dirty="0" smtClean="0">
                <a:latin typeface="Tahoma" pitchFamily="34" charset="0"/>
                <a:cs typeface="Tahoma" pitchFamily="34" charset="0"/>
              </a:rPr>
              <a:t>تلقی‌ها </a:t>
            </a:r>
            <a:r>
              <a:rPr lang="fa-IR" altLang="en-US" sz="4400" b="1" dirty="0">
                <a:latin typeface="Tahoma" pitchFamily="34" charset="0"/>
                <a:cs typeface="Tahoma" pitchFamily="34" charset="0"/>
              </a:rPr>
              <a:t>از بومی‌سازی </a:t>
            </a:r>
            <a:endParaRPr lang="fa-IR" altLang="en-US" sz="4400" b="1" dirty="0" smtClean="0">
              <a:latin typeface="Tahoma" pitchFamily="34" charset="0"/>
              <a:cs typeface="Tahoma" pitchFamily="34" charset="0"/>
            </a:endParaRPr>
          </a:p>
          <a:p>
            <a:pPr marL="0" indent="0" algn="r" rtl="1">
              <a:spcBef>
                <a:spcPct val="0"/>
              </a:spcBef>
              <a:buNone/>
            </a:pPr>
            <a:r>
              <a:rPr lang="fa-IR" altLang="en-US" sz="3600" dirty="0" smtClean="0">
                <a:latin typeface="Arial" pitchFamily="34" charset="0"/>
                <a:cs typeface="Arial" pitchFamily="34" charset="0"/>
              </a:rPr>
              <a:t>هنوز </a:t>
            </a:r>
            <a:r>
              <a:rPr lang="fa-IR" altLang="en-US" sz="3600" dirty="0">
                <a:latin typeface="Arial" pitchFamily="34" charset="0"/>
                <a:cs typeface="Arial" pitchFamily="34" charset="0"/>
              </a:rPr>
              <a:t>دربارهٔ نحوهٔ </a:t>
            </a:r>
            <a:r>
              <a:rPr lang="fa-IR" altLang="en-US" sz="3600" dirty="0" smtClean="0">
                <a:latin typeface="Arial" pitchFamily="34" charset="0"/>
                <a:cs typeface="Arial" pitchFamily="34" charset="0"/>
              </a:rPr>
              <a:t>بومی‌سازی</a:t>
            </a:r>
          </a:p>
          <a:p>
            <a:pPr marL="0" indent="0" algn="r" rtl="1">
              <a:spcBef>
                <a:spcPct val="0"/>
              </a:spcBef>
              <a:buNone/>
            </a:pPr>
            <a:r>
              <a:rPr lang="fa-IR" altLang="en-US" sz="3600" b="1" dirty="0" smtClean="0">
                <a:latin typeface="Tahoma" pitchFamily="34" charset="0"/>
                <a:cs typeface="Tahoma" pitchFamily="34" charset="0"/>
              </a:rPr>
              <a:t>ابزارها – علوم مهندسی - علوم اجتماعی </a:t>
            </a:r>
            <a:r>
              <a:rPr lang="fa-IR" altLang="en-US" sz="3600" dirty="0" smtClean="0">
                <a:latin typeface="Arial" pitchFamily="34" charset="0"/>
                <a:cs typeface="Arial" pitchFamily="34" charset="0"/>
              </a:rPr>
              <a:t>ویا </a:t>
            </a:r>
            <a:r>
              <a:rPr lang="fa-IR" altLang="en-US" sz="3600" dirty="0">
                <a:latin typeface="Arial" pitchFamily="34" charset="0"/>
                <a:cs typeface="Arial" pitchFamily="34" charset="0"/>
              </a:rPr>
              <a:t>اسلامی‌سازی </a:t>
            </a:r>
            <a:r>
              <a:rPr lang="fa-IR" altLang="en-US" sz="3600" b="1" dirty="0">
                <a:latin typeface="Arial" pitchFamily="34" charset="0"/>
                <a:cs typeface="Arial" pitchFamily="34" charset="0"/>
              </a:rPr>
              <a:t>علوم انسانی </a:t>
            </a:r>
            <a:r>
              <a:rPr lang="fa-IR" altLang="en-US" sz="3600" dirty="0">
                <a:latin typeface="Arial" pitchFamily="34" charset="0"/>
                <a:cs typeface="Arial" pitchFamily="34" charset="0"/>
              </a:rPr>
              <a:t>در ایران اتفاق‌نظری وجود ندارد و برداشتهای متنوعی از این موضوع وجود دارد.</a:t>
            </a:r>
          </a:p>
          <a:p>
            <a:pPr marL="0" lvl="0" indent="0" algn="r" rtl="1" eaLnBrk="0" fontAlgn="base" hangingPunct="0">
              <a:spcBef>
                <a:spcPct val="0"/>
              </a:spcBef>
              <a:spcAft>
                <a:spcPct val="0"/>
              </a:spcAft>
              <a:buNone/>
            </a:pPr>
            <a:r>
              <a:rPr lang="fa-IR" altLang="en-US" dirty="0" smtClean="0">
                <a:latin typeface="Arial" pitchFamily="34" charset="0"/>
                <a:cs typeface="Arial" pitchFamily="34" charset="0"/>
              </a:rPr>
              <a:t> </a:t>
            </a:r>
            <a:endParaRPr lang="fa-IR" altLang="en-US" dirty="0">
              <a:latin typeface="Arial" pitchFamily="34" charset="0"/>
              <a:cs typeface="Arial" pitchFamily="34" charset="0"/>
            </a:endParaRPr>
          </a:p>
          <a:p>
            <a:endParaRPr lang="en-US" dirty="0"/>
          </a:p>
        </p:txBody>
      </p:sp>
    </p:spTree>
    <p:extLst>
      <p:ext uri="{BB962C8B-B14F-4D97-AF65-F5344CB8AC3E}">
        <p14:creationId xmlns:p14="http://schemas.microsoft.com/office/powerpoint/2010/main" val="4181843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447800"/>
            <a:ext cx="8991600" cy="5257800"/>
          </a:xfrm>
        </p:spPr>
        <p:txBody>
          <a:bodyPr>
            <a:normAutofit/>
          </a:bodyPr>
          <a:lstStyle/>
          <a:p>
            <a:pPr marL="0" lvl="0" indent="0" algn="r" rtl="1" eaLnBrk="0" fontAlgn="base" hangingPunct="0">
              <a:spcBef>
                <a:spcPct val="0"/>
              </a:spcBef>
              <a:spcAft>
                <a:spcPct val="0"/>
              </a:spcAft>
              <a:buNone/>
            </a:pPr>
            <a:r>
              <a:rPr lang="fa-IR" altLang="en-US" b="1" dirty="0" smtClean="0">
                <a:latin typeface="Tahoma" pitchFamily="34" charset="0"/>
                <a:cs typeface="Tahoma" pitchFamily="34" charset="0"/>
              </a:rPr>
              <a:t>تلقی‌ها </a:t>
            </a:r>
            <a:r>
              <a:rPr lang="fa-IR" altLang="en-US" b="1" dirty="0">
                <a:latin typeface="Tahoma" pitchFamily="34" charset="0"/>
                <a:cs typeface="Tahoma" pitchFamily="34" charset="0"/>
              </a:rPr>
              <a:t>از بومی‌سازی </a:t>
            </a:r>
            <a:endParaRPr lang="fa-IR" altLang="en-US" b="1" dirty="0" smtClean="0">
              <a:latin typeface="Tahoma" pitchFamily="34" charset="0"/>
              <a:cs typeface="Tahoma" pitchFamily="34" charset="0"/>
            </a:endParaRPr>
          </a:p>
          <a:p>
            <a:pPr marL="0" lvl="0" indent="0" algn="r" rtl="1" eaLnBrk="0" fontAlgn="base" hangingPunct="0">
              <a:spcBef>
                <a:spcPct val="0"/>
              </a:spcBef>
              <a:spcAft>
                <a:spcPct val="0"/>
              </a:spcAft>
              <a:buNone/>
            </a:pPr>
            <a:r>
              <a:rPr lang="fa-IR" altLang="en-US" dirty="0" smtClean="0">
                <a:latin typeface="Arial" pitchFamily="34" charset="0"/>
                <a:cs typeface="Arial" pitchFamily="34" charset="0"/>
              </a:rPr>
              <a:t> </a:t>
            </a:r>
            <a:r>
              <a:rPr lang="fa-IR" altLang="en-US" sz="3600" dirty="0" smtClean="0">
                <a:latin typeface="Arial" pitchFamily="34" charset="0"/>
                <a:cs typeface="Arial" pitchFamily="34" charset="0"/>
              </a:rPr>
              <a:t>بخصوص در زمینه علوم انسانی می‌توان </a:t>
            </a:r>
            <a:r>
              <a:rPr lang="fa-IR" altLang="en-US" sz="3600" dirty="0">
                <a:latin typeface="Arial" pitchFamily="34" charset="0"/>
                <a:cs typeface="Arial" pitchFamily="34" charset="0"/>
              </a:rPr>
              <a:t>به برداشت‌های متفاوتی که از بومی‌سازی می‌شود اشاره کرد؛ این مسایل، گاه این شبهه را به ذهن متبادر می‌سازد که منظور از آن، تعطیل کردن علوم انسانی در مراکز علمی است و دیگر اینکه معنای بومی کردن کنار گذاشتن کامل علوم انسانی غربی نیست و باید از افراط و تفریط دوری کرد.</a:t>
            </a:r>
          </a:p>
          <a:p>
            <a:endParaRPr lang="en-US" sz="3600" dirty="0"/>
          </a:p>
        </p:txBody>
      </p:sp>
    </p:spTree>
    <p:extLst>
      <p:ext uri="{BB962C8B-B14F-4D97-AF65-F5344CB8AC3E}">
        <p14:creationId xmlns:p14="http://schemas.microsoft.com/office/powerpoint/2010/main" val="41818430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14400" y="1676400"/>
            <a:ext cx="7772400" cy="1041400"/>
          </a:xfrm>
        </p:spPr>
        <p:txBody>
          <a:bodyPr/>
          <a:lstStyle/>
          <a:p>
            <a:pPr algn="r" eaLnBrk="1" hangingPunct="1">
              <a:defRPr/>
            </a:pPr>
            <a:endParaRPr lang="en-GB" altLang="en-US" sz="3200" dirty="0" smtClean="0">
              <a:solidFill>
                <a:srgbClr val="FF0000"/>
              </a:solidFill>
              <a:cs typeface="B Nazanin" panose="00000400000000000000" pitchFamily="2" charset="-78"/>
            </a:endParaRPr>
          </a:p>
        </p:txBody>
      </p:sp>
      <p:sp>
        <p:nvSpPr>
          <p:cNvPr id="4099" name="Text Placeholder 1"/>
          <p:cNvSpPr>
            <a:spLocks noGrp="1"/>
          </p:cNvSpPr>
          <p:nvPr>
            <p:ph type="body" idx="1"/>
          </p:nvPr>
        </p:nvSpPr>
        <p:spPr>
          <a:xfrm>
            <a:off x="-107950" y="5300663"/>
            <a:ext cx="9139238" cy="3384550"/>
          </a:xfrm>
        </p:spPr>
        <p:txBody>
          <a:bodyPr/>
          <a:lstStyle/>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a:p>
            <a:pPr marL="342900" indent="-342900" algn="r" rtl="1">
              <a:buFont typeface="Wingdings" pitchFamily="2" charset="2"/>
              <a:buChar char="v"/>
            </a:pPr>
            <a:endParaRPr lang="fa-IR" altLang="en-US" dirty="0" smtClean="0"/>
          </a:p>
        </p:txBody>
      </p:sp>
      <p:sp>
        <p:nvSpPr>
          <p:cNvPr id="2" name="Rectangle 1"/>
          <p:cNvSpPr/>
          <p:nvPr/>
        </p:nvSpPr>
        <p:spPr>
          <a:xfrm>
            <a:off x="381000" y="2493199"/>
            <a:ext cx="7924800" cy="584775"/>
          </a:xfrm>
          <a:prstGeom prst="rect">
            <a:avLst/>
          </a:prstGeom>
        </p:spPr>
        <p:txBody>
          <a:bodyPr wrap="square">
            <a:spAutoFit/>
          </a:bodyPr>
          <a:lstStyle/>
          <a:p>
            <a:pPr lvl="0" algn="r" fontAlgn="base">
              <a:spcBef>
                <a:spcPct val="0"/>
              </a:spcBef>
              <a:spcAft>
                <a:spcPct val="0"/>
              </a:spcAft>
              <a:defRPr/>
            </a:pPr>
            <a:r>
              <a:rPr lang="fa-IR" altLang="en-US" sz="3200" b="1" kern="0" cap="all" dirty="0">
                <a:solidFill>
                  <a:srgbClr val="FF0000"/>
                </a:solidFill>
                <a:cs typeface="B Nazanin" panose="00000400000000000000" pitchFamily="2" charset="-78"/>
              </a:rPr>
              <a:t>هر درختی برای رشد و نمو به آب وهوای خاص نیاز دارد</a:t>
            </a:r>
            <a:endParaRPr lang="en-GB" altLang="en-US" sz="3200" b="1" kern="0" cap="all" dirty="0">
              <a:solidFill>
                <a:srgbClr val="FF0000"/>
              </a:solidFill>
              <a:cs typeface="B Nazanin" panose="00000400000000000000" pitchFamily="2" charset="-78"/>
            </a:endParaRPr>
          </a:p>
        </p:txBody>
      </p:sp>
    </p:spTree>
    <p:extLst>
      <p:ext uri="{BB962C8B-B14F-4D97-AF65-F5344CB8AC3E}">
        <p14:creationId xmlns:p14="http://schemas.microsoft.com/office/powerpoint/2010/main" val="730259767"/>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Sans Unicode"/>
        <a:ea typeface=""/>
        <a:cs typeface="Arial"/>
      </a:majorFont>
      <a:minorFont>
        <a:latin typeface="Lucida Sans Unicode"/>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0" fontAlgn="base" latinLnBrk="0" hangingPunct="0">
          <a:lnSpc>
            <a:spcPct val="100000"/>
          </a:lnSpc>
          <a:spcBef>
            <a:spcPct val="0"/>
          </a:spcBef>
          <a:spcAft>
            <a:spcPct val="0"/>
          </a:spcAft>
          <a:buClrTx/>
          <a:buSzTx/>
          <a:buFontTx/>
          <a:buNone/>
          <a:tabLst/>
          <a:defRPr kumimoji="0" lang="ar-SA" alt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0" fontAlgn="base" latinLnBrk="0" hangingPunct="0">
          <a:lnSpc>
            <a:spcPct val="100000"/>
          </a:lnSpc>
          <a:spcBef>
            <a:spcPct val="0"/>
          </a:spcBef>
          <a:spcAft>
            <a:spcPct val="0"/>
          </a:spcAft>
          <a:buClrTx/>
          <a:buSzTx/>
          <a:buFontTx/>
          <a:buNone/>
          <a:tabLst/>
          <a:defRPr kumimoji="0" lang="ar-SA" alt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17">
  <a:themeElements>
    <a:clrScheme name="template-17 14">
      <a:dk1>
        <a:srgbClr val="4D4D4D"/>
      </a:dk1>
      <a:lt1>
        <a:srgbClr val="FFFFFF"/>
      </a:lt1>
      <a:dk2>
        <a:srgbClr val="000000"/>
      </a:dk2>
      <a:lt2>
        <a:srgbClr val="C25800"/>
      </a:lt2>
      <a:accent1>
        <a:srgbClr val="F2BC04"/>
      </a:accent1>
      <a:accent2>
        <a:srgbClr val="FE0000"/>
      </a:accent2>
      <a:accent3>
        <a:srgbClr val="FFFFFF"/>
      </a:accent3>
      <a:accent4>
        <a:srgbClr val="404040"/>
      </a:accent4>
      <a:accent5>
        <a:srgbClr val="F7DAAA"/>
      </a:accent5>
      <a:accent6>
        <a:srgbClr val="E60000"/>
      </a:accent6>
      <a:hlink>
        <a:srgbClr val="777777"/>
      </a:hlink>
      <a:folHlink>
        <a:srgbClr val="C0C0C0"/>
      </a:folHlink>
    </a:clrScheme>
    <a:fontScheme name="template-1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template-17 1">
        <a:dk1>
          <a:srgbClr val="4D4D4D"/>
        </a:dk1>
        <a:lt1>
          <a:srgbClr val="FFFFFF"/>
        </a:lt1>
        <a:dk2>
          <a:srgbClr val="000000"/>
        </a:dk2>
        <a:lt2>
          <a:srgbClr val="CC4E00"/>
        </a:lt2>
        <a:accent1>
          <a:srgbClr val="FF9933"/>
        </a:accent1>
        <a:accent2>
          <a:srgbClr val="800000"/>
        </a:accent2>
        <a:accent3>
          <a:srgbClr val="FFFFFF"/>
        </a:accent3>
        <a:accent4>
          <a:srgbClr val="404040"/>
        </a:accent4>
        <a:accent5>
          <a:srgbClr val="FFCAAD"/>
        </a:accent5>
        <a:accent6>
          <a:srgbClr val="730000"/>
        </a:accent6>
        <a:hlink>
          <a:srgbClr val="FFCC00"/>
        </a:hlink>
        <a:folHlink>
          <a:srgbClr val="EAEAEA"/>
        </a:folHlink>
      </a:clrScheme>
      <a:clrMap bg1="lt1" tx1="dk1" bg2="lt2" tx2="dk2" accent1="accent1" accent2="accent2" accent3="accent3" accent4="accent4" accent5="accent5" accent6="accent6" hlink="hlink" folHlink="folHlink"/>
    </a:extraClrScheme>
    <a:extraClrScheme>
      <a:clrScheme name="template-17 2">
        <a:dk1>
          <a:srgbClr val="4D4D4D"/>
        </a:dk1>
        <a:lt1>
          <a:srgbClr val="FFFFFF"/>
        </a:lt1>
        <a:dk2>
          <a:srgbClr val="000000"/>
        </a:dk2>
        <a:lt2>
          <a:srgbClr val="CFDDF1"/>
        </a:lt2>
        <a:accent1>
          <a:srgbClr val="BC4417"/>
        </a:accent1>
        <a:accent2>
          <a:srgbClr val="CF9C1C"/>
        </a:accent2>
        <a:accent3>
          <a:srgbClr val="FFFFFF"/>
        </a:accent3>
        <a:accent4>
          <a:srgbClr val="404040"/>
        </a:accent4>
        <a:accent5>
          <a:srgbClr val="DAB0AB"/>
        </a:accent5>
        <a:accent6>
          <a:srgbClr val="BB8D18"/>
        </a:accent6>
        <a:hlink>
          <a:srgbClr val="E8C97C"/>
        </a:hlink>
        <a:folHlink>
          <a:srgbClr val="EAEAEA"/>
        </a:folHlink>
      </a:clrScheme>
      <a:clrMap bg1="lt1" tx1="dk1" bg2="lt2" tx2="dk2" accent1="accent1" accent2="accent2" accent3="accent3" accent4="accent4" accent5="accent5" accent6="accent6" hlink="hlink" folHlink="folHlink"/>
    </a:extraClrScheme>
    <a:extraClrScheme>
      <a:clrScheme name="template-17 3">
        <a:dk1>
          <a:srgbClr val="4D4D4D"/>
        </a:dk1>
        <a:lt1>
          <a:srgbClr val="FFFFFF"/>
        </a:lt1>
        <a:dk2>
          <a:srgbClr val="000000"/>
        </a:dk2>
        <a:lt2>
          <a:srgbClr val="986615"/>
        </a:lt2>
        <a:accent1>
          <a:srgbClr val="CA4814"/>
        </a:accent1>
        <a:accent2>
          <a:srgbClr val="FFAB21"/>
        </a:accent2>
        <a:accent3>
          <a:srgbClr val="FFFFFF"/>
        </a:accent3>
        <a:accent4>
          <a:srgbClr val="404040"/>
        </a:accent4>
        <a:accent5>
          <a:srgbClr val="E1B1AA"/>
        </a:accent5>
        <a:accent6>
          <a:srgbClr val="E79B1D"/>
        </a:accent6>
        <a:hlink>
          <a:srgbClr val="BD9667"/>
        </a:hlink>
        <a:folHlink>
          <a:srgbClr val="EAEAEA"/>
        </a:folHlink>
      </a:clrScheme>
      <a:clrMap bg1="lt1" tx1="dk1" bg2="lt2" tx2="dk2" accent1="accent1" accent2="accent2" accent3="accent3" accent4="accent4" accent5="accent5" accent6="accent6" hlink="hlink" folHlink="folHlink"/>
    </a:extraClrScheme>
    <a:extraClrScheme>
      <a:clrScheme name="template-17 4">
        <a:dk1>
          <a:srgbClr val="4D4D4D"/>
        </a:dk1>
        <a:lt1>
          <a:srgbClr val="FFFFFF"/>
        </a:lt1>
        <a:dk2>
          <a:srgbClr val="000000"/>
        </a:dk2>
        <a:lt2>
          <a:srgbClr val="4A1B17"/>
        </a:lt2>
        <a:accent1>
          <a:srgbClr val="C66C00"/>
        </a:accent1>
        <a:accent2>
          <a:srgbClr val="FED416"/>
        </a:accent2>
        <a:accent3>
          <a:srgbClr val="FFFFFF"/>
        </a:accent3>
        <a:accent4>
          <a:srgbClr val="404040"/>
        </a:accent4>
        <a:accent5>
          <a:srgbClr val="DFBAAA"/>
        </a:accent5>
        <a:accent6>
          <a:srgbClr val="E6C013"/>
        </a:accent6>
        <a:hlink>
          <a:srgbClr val="FFDF97"/>
        </a:hlink>
        <a:folHlink>
          <a:srgbClr val="EAEAEA"/>
        </a:folHlink>
      </a:clrScheme>
      <a:clrMap bg1="lt1" tx1="dk1" bg2="lt2" tx2="dk2" accent1="accent1" accent2="accent2" accent3="accent3" accent4="accent4" accent5="accent5" accent6="accent6" hlink="hlink" folHlink="folHlink"/>
    </a:extraClrScheme>
    <a:extraClrScheme>
      <a:clrScheme name="template-17 5">
        <a:dk1>
          <a:srgbClr val="4D4D4D"/>
        </a:dk1>
        <a:lt1>
          <a:srgbClr val="FFFFFF"/>
        </a:lt1>
        <a:dk2>
          <a:srgbClr val="000000"/>
        </a:dk2>
        <a:lt2>
          <a:srgbClr val="9B6902"/>
        </a:lt2>
        <a:accent1>
          <a:srgbClr val="C75E00"/>
        </a:accent1>
        <a:accent2>
          <a:srgbClr val="FED514"/>
        </a:accent2>
        <a:accent3>
          <a:srgbClr val="FFFFFF"/>
        </a:accent3>
        <a:accent4>
          <a:srgbClr val="404040"/>
        </a:accent4>
        <a:accent5>
          <a:srgbClr val="E0B6AA"/>
        </a:accent5>
        <a:accent6>
          <a:srgbClr val="E6C111"/>
        </a:accent6>
        <a:hlink>
          <a:srgbClr val="D06100"/>
        </a:hlink>
        <a:folHlink>
          <a:srgbClr val="EAEAEA"/>
        </a:folHlink>
      </a:clrScheme>
      <a:clrMap bg1="lt1" tx1="dk1" bg2="lt2" tx2="dk2" accent1="accent1" accent2="accent2" accent3="accent3" accent4="accent4" accent5="accent5" accent6="accent6" hlink="hlink" folHlink="folHlink"/>
    </a:extraClrScheme>
    <a:extraClrScheme>
      <a:clrScheme name="template-17 6">
        <a:dk1>
          <a:srgbClr val="4D4D4D"/>
        </a:dk1>
        <a:lt1>
          <a:srgbClr val="FFFFFF"/>
        </a:lt1>
        <a:dk2>
          <a:srgbClr val="000000"/>
        </a:dk2>
        <a:lt2>
          <a:srgbClr val="9B6902"/>
        </a:lt2>
        <a:accent1>
          <a:srgbClr val="C75E00"/>
        </a:accent1>
        <a:accent2>
          <a:srgbClr val="FED514"/>
        </a:accent2>
        <a:accent3>
          <a:srgbClr val="FFFFFF"/>
        </a:accent3>
        <a:accent4>
          <a:srgbClr val="404040"/>
        </a:accent4>
        <a:accent5>
          <a:srgbClr val="E0B6AA"/>
        </a:accent5>
        <a:accent6>
          <a:srgbClr val="E6C111"/>
        </a:accent6>
        <a:hlink>
          <a:srgbClr val="E26C00"/>
        </a:hlink>
        <a:folHlink>
          <a:srgbClr val="EAEAEA"/>
        </a:folHlink>
      </a:clrScheme>
      <a:clrMap bg1="lt1" tx1="dk1" bg2="lt2" tx2="dk2" accent1="accent1" accent2="accent2" accent3="accent3" accent4="accent4" accent5="accent5" accent6="accent6" hlink="hlink" folHlink="folHlink"/>
    </a:extraClrScheme>
    <a:extraClrScheme>
      <a:clrScheme name="template-17 7">
        <a:dk1>
          <a:srgbClr val="4D4D4D"/>
        </a:dk1>
        <a:lt1>
          <a:srgbClr val="FFFFFF"/>
        </a:lt1>
        <a:dk2>
          <a:srgbClr val="000000"/>
        </a:dk2>
        <a:lt2>
          <a:srgbClr val="CD2B00"/>
        </a:lt2>
        <a:accent1>
          <a:srgbClr val="F98305"/>
        </a:accent1>
        <a:accent2>
          <a:srgbClr val="FAA407"/>
        </a:accent2>
        <a:accent3>
          <a:srgbClr val="FFFFFF"/>
        </a:accent3>
        <a:accent4>
          <a:srgbClr val="404040"/>
        </a:accent4>
        <a:accent5>
          <a:srgbClr val="FBC1AA"/>
        </a:accent5>
        <a:accent6>
          <a:srgbClr val="E39406"/>
        </a:accent6>
        <a:hlink>
          <a:srgbClr val="F56B06"/>
        </a:hlink>
        <a:folHlink>
          <a:srgbClr val="EAEAEA"/>
        </a:folHlink>
      </a:clrScheme>
      <a:clrMap bg1="lt1" tx1="dk1" bg2="lt2" tx2="dk2" accent1="accent1" accent2="accent2" accent3="accent3" accent4="accent4" accent5="accent5" accent6="accent6" hlink="hlink" folHlink="folHlink"/>
    </a:extraClrScheme>
    <a:extraClrScheme>
      <a:clrScheme name="template-17 8">
        <a:dk1>
          <a:srgbClr val="4D4D4D"/>
        </a:dk1>
        <a:lt1>
          <a:srgbClr val="FFFFFF"/>
        </a:lt1>
        <a:dk2>
          <a:srgbClr val="000000"/>
        </a:dk2>
        <a:lt2>
          <a:srgbClr val="BB5B0D"/>
        </a:lt2>
        <a:accent1>
          <a:srgbClr val="B61111"/>
        </a:accent1>
        <a:accent2>
          <a:srgbClr val="DE9200"/>
        </a:accent2>
        <a:accent3>
          <a:srgbClr val="FFFFFF"/>
        </a:accent3>
        <a:accent4>
          <a:srgbClr val="404040"/>
        </a:accent4>
        <a:accent5>
          <a:srgbClr val="D7AAAA"/>
        </a:accent5>
        <a:accent6>
          <a:srgbClr val="C98400"/>
        </a:accent6>
        <a:hlink>
          <a:srgbClr val="E2AE0E"/>
        </a:hlink>
        <a:folHlink>
          <a:srgbClr val="EAEAEA"/>
        </a:folHlink>
      </a:clrScheme>
      <a:clrMap bg1="lt1" tx1="dk1" bg2="lt2" tx2="dk2" accent1="accent1" accent2="accent2" accent3="accent3" accent4="accent4" accent5="accent5" accent6="accent6" hlink="hlink" folHlink="folHlink"/>
    </a:extraClrScheme>
    <a:extraClrScheme>
      <a:clrScheme name="template-17 9">
        <a:dk1>
          <a:srgbClr val="4D4D4D"/>
        </a:dk1>
        <a:lt1>
          <a:srgbClr val="FFFFFF"/>
        </a:lt1>
        <a:dk2>
          <a:srgbClr val="000000"/>
        </a:dk2>
        <a:lt2>
          <a:srgbClr val="BB5B0D"/>
        </a:lt2>
        <a:accent1>
          <a:srgbClr val="B61111"/>
        </a:accent1>
        <a:accent2>
          <a:srgbClr val="DE9200"/>
        </a:accent2>
        <a:accent3>
          <a:srgbClr val="FFFFFF"/>
        </a:accent3>
        <a:accent4>
          <a:srgbClr val="404040"/>
        </a:accent4>
        <a:accent5>
          <a:srgbClr val="D7AAAA"/>
        </a:accent5>
        <a:accent6>
          <a:srgbClr val="C98400"/>
        </a:accent6>
        <a:hlink>
          <a:srgbClr val="F9D328"/>
        </a:hlink>
        <a:folHlink>
          <a:srgbClr val="EAEAEA"/>
        </a:folHlink>
      </a:clrScheme>
      <a:clrMap bg1="lt1" tx1="dk1" bg2="lt2" tx2="dk2" accent1="accent1" accent2="accent2" accent3="accent3" accent4="accent4" accent5="accent5" accent6="accent6" hlink="hlink" folHlink="folHlink"/>
    </a:extraClrScheme>
    <a:extraClrScheme>
      <a:clrScheme name="template-17 10">
        <a:dk1>
          <a:srgbClr val="4D4D4D"/>
        </a:dk1>
        <a:lt1>
          <a:srgbClr val="FFFFFF"/>
        </a:lt1>
        <a:dk2>
          <a:srgbClr val="000000"/>
        </a:dk2>
        <a:lt2>
          <a:srgbClr val="C55500"/>
        </a:lt2>
        <a:accent1>
          <a:srgbClr val="E08100"/>
        </a:accent1>
        <a:accent2>
          <a:srgbClr val="FBD811"/>
        </a:accent2>
        <a:accent3>
          <a:srgbClr val="FFFFFF"/>
        </a:accent3>
        <a:accent4>
          <a:srgbClr val="404040"/>
        </a:accent4>
        <a:accent5>
          <a:srgbClr val="EDC1AA"/>
        </a:accent5>
        <a:accent6>
          <a:srgbClr val="E3C40E"/>
        </a:accent6>
        <a:hlink>
          <a:srgbClr val="D5A64A"/>
        </a:hlink>
        <a:folHlink>
          <a:srgbClr val="EAEAEA"/>
        </a:folHlink>
      </a:clrScheme>
      <a:clrMap bg1="lt1" tx1="dk1" bg2="lt2" tx2="dk2" accent1="accent1" accent2="accent2" accent3="accent3" accent4="accent4" accent5="accent5" accent6="accent6" hlink="hlink" folHlink="folHlink"/>
    </a:extraClrScheme>
    <a:extraClrScheme>
      <a:clrScheme name="template-17 11">
        <a:dk1>
          <a:srgbClr val="4D4D4D"/>
        </a:dk1>
        <a:lt1>
          <a:srgbClr val="FFFFFF"/>
        </a:lt1>
        <a:dk2>
          <a:srgbClr val="000000"/>
        </a:dk2>
        <a:lt2>
          <a:srgbClr val="C22F00"/>
        </a:lt2>
        <a:accent1>
          <a:srgbClr val="E16F00"/>
        </a:accent1>
        <a:accent2>
          <a:srgbClr val="FE9E04"/>
        </a:accent2>
        <a:accent3>
          <a:srgbClr val="FFFFFF"/>
        </a:accent3>
        <a:accent4>
          <a:srgbClr val="404040"/>
        </a:accent4>
        <a:accent5>
          <a:srgbClr val="EEBBAA"/>
        </a:accent5>
        <a:accent6>
          <a:srgbClr val="E68F03"/>
        </a:accent6>
        <a:hlink>
          <a:srgbClr val="EE4A00"/>
        </a:hlink>
        <a:folHlink>
          <a:srgbClr val="EAEAEA"/>
        </a:folHlink>
      </a:clrScheme>
      <a:clrMap bg1="lt1" tx1="dk1" bg2="lt2" tx2="dk2" accent1="accent1" accent2="accent2" accent3="accent3" accent4="accent4" accent5="accent5" accent6="accent6" hlink="hlink" folHlink="folHlink"/>
    </a:extraClrScheme>
    <a:extraClrScheme>
      <a:clrScheme name="template-17 12">
        <a:dk1>
          <a:srgbClr val="4D4D4D"/>
        </a:dk1>
        <a:lt1>
          <a:srgbClr val="FFFFFF"/>
        </a:lt1>
        <a:dk2>
          <a:srgbClr val="000000"/>
        </a:dk2>
        <a:lt2>
          <a:srgbClr val="CD4E01"/>
        </a:lt2>
        <a:accent1>
          <a:srgbClr val="F6960B"/>
        </a:accent1>
        <a:accent2>
          <a:srgbClr val="CAA785"/>
        </a:accent2>
        <a:accent3>
          <a:srgbClr val="FFFFFF"/>
        </a:accent3>
        <a:accent4>
          <a:srgbClr val="404040"/>
        </a:accent4>
        <a:accent5>
          <a:srgbClr val="FAC9AA"/>
        </a:accent5>
        <a:accent6>
          <a:srgbClr val="B79778"/>
        </a:accent6>
        <a:hlink>
          <a:srgbClr val="875B37"/>
        </a:hlink>
        <a:folHlink>
          <a:srgbClr val="EAEAEA"/>
        </a:folHlink>
      </a:clrScheme>
      <a:clrMap bg1="lt1" tx1="dk1" bg2="lt2" tx2="dk2" accent1="accent1" accent2="accent2" accent3="accent3" accent4="accent4" accent5="accent5" accent6="accent6" hlink="hlink" folHlink="folHlink"/>
    </a:extraClrScheme>
    <a:extraClrScheme>
      <a:clrScheme name="template-17 13">
        <a:dk1>
          <a:srgbClr val="4D4D4D"/>
        </a:dk1>
        <a:lt1>
          <a:srgbClr val="FFFFFF"/>
        </a:lt1>
        <a:dk2>
          <a:srgbClr val="000000"/>
        </a:dk2>
        <a:lt2>
          <a:srgbClr val="CD4E01"/>
        </a:lt2>
        <a:accent1>
          <a:srgbClr val="F6960B"/>
        </a:accent1>
        <a:accent2>
          <a:srgbClr val="CAA785"/>
        </a:accent2>
        <a:accent3>
          <a:srgbClr val="FFFFFF"/>
        </a:accent3>
        <a:accent4>
          <a:srgbClr val="404040"/>
        </a:accent4>
        <a:accent5>
          <a:srgbClr val="FAC9AA"/>
        </a:accent5>
        <a:accent6>
          <a:srgbClr val="B79778"/>
        </a:accent6>
        <a:hlink>
          <a:srgbClr val="875B37"/>
        </a:hlink>
        <a:folHlink>
          <a:srgbClr val="C0C0C0"/>
        </a:folHlink>
      </a:clrScheme>
      <a:clrMap bg1="lt1" tx1="dk1" bg2="lt2" tx2="dk2" accent1="accent1" accent2="accent2" accent3="accent3" accent4="accent4" accent5="accent5" accent6="accent6" hlink="hlink" folHlink="folHlink"/>
    </a:extraClrScheme>
    <a:extraClrScheme>
      <a:clrScheme name="template-17 14">
        <a:dk1>
          <a:srgbClr val="4D4D4D"/>
        </a:dk1>
        <a:lt1>
          <a:srgbClr val="FFFFFF"/>
        </a:lt1>
        <a:dk2>
          <a:srgbClr val="000000"/>
        </a:dk2>
        <a:lt2>
          <a:srgbClr val="C25800"/>
        </a:lt2>
        <a:accent1>
          <a:srgbClr val="F2BC04"/>
        </a:accent1>
        <a:accent2>
          <a:srgbClr val="FE0000"/>
        </a:accent2>
        <a:accent3>
          <a:srgbClr val="FFFFFF"/>
        </a:accent3>
        <a:accent4>
          <a:srgbClr val="404040"/>
        </a:accent4>
        <a:accent5>
          <a:srgbClr val="F7DAAA"/>
        </a:accent5>
        <a:accent6>
          <a:srgbClr val="E60000"/>
        </a:accent6>
        <a:hlink>
          <a:srgbClr val="777777"/>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584</TotalTime>
  <Words>2005</Words>
  <Application>Microsoft Office PowerPoint</Application>
  <PresentationFormat>On-screen Show (4:3)</PresentationFormat>
  <Paragraphs>167</Paragraphs>
  <Slides>28</Slides>
  <Notes>20</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Blank Presentation</vt:lpstr>
      <vt:lpstr>template-17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چرا در 50 سال گذشته 80% ابزارهای وارداتی نه تنها مثمر ثمر  نبوده اند بلکه بی اثر ودر مواردی زیان آور ثابت شده اند.     برنامه ریزی استرایک – مهندسی مجدد -ایزو – تعالی سازمانی- سیستم پیشنهادات- ...-ERP </vt:lpstr>
      <vt:lpstr>بسیاری از الگوهای بکار گرفته شده در علوم مهندسی متاسفانه  با شرایط حاکم و فضای زندگی ما وفق نمیدهد.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با وجود اینکه ضرورت بومی سازی علوم انسانی تقریبا مورد توافق اکثریت مسولان و اندیشمندان است اما روش و راهکار مناسبی که مورد وفاق همگان باشد اتخاذ نشده است تا جایی که برخی روشنفکران و نظریه پردازان، شعارهای کلیدی و برنامه های محوری را که در دستور کار قرار گرفته را ناکارآمد و غیر علمی می دانند و معتقدند که مسیر و روش تعریف شده برای تحول در علوم انسانی و نیز لفظ تحول در موضوع پیش رو دارای تناقض می باشد.[۴] </vt:lpstr>
      <vt:lpstr>PowerPoint Presentation</vt:lpstr>
      <vt:lpstr>PowerPoint Presentation</vt:lpstr>
      <vt:lpstr>PowerPoint Presentation</vt:lpstr>
      <vt:lpstr>PowerPoint Presentation</vt:lpstr>
      <vt:lpstr>PowerPoint Presentation</vt:lpstr>
      <vt:lpstr>در اینجاست که متوجه می شویم بدون تولید علوم متناسب با نیازها و غایات و فرهنگ بومی و مبانی حاکم بر آن علوم، چنگ زدن به هر راهی بیهوده است زیرا بدون دانستن علوم بومی جامعه همواره برای ادامه زندگی وابسته علوم غربی خواهد بود و حتی اگر به لحاظ نظری ، اعتقادی به آنها نداشته باشد بدون آنها زندگی برایش میسور نخواهد بود و اگر هم باشد یا باید با حداقلها بسازد که باز هم در همان حد وابسته خواهد بود یا باید به زندگی بدوی بیابانی یاجنگلی روی آورد که دوامی نخواهد داشت زیرا نه توان مقابله خواهد داشت نه افراد جامعه به این وضعیت تن خواهند داد و ... </vt:lpstr>
      <vt:lpstr>بنابراین تنها راه، روی آوردن به تولید تدریجی علوم بومی است که با آن علوم بتواند به نیازهای خاص و مشترک جامعه به نحوه مناسب و هماهنگ پاسخ گفته و افراد را مبتنی بر مبانی فکری و غایات و آرمانهای خود رشد دهد و در صحنه عملی جامعه را از دست علوم ابزاری غربی رها سازد( و حتی اگر بتواند در جهت جهانی سازی فرهنگ خود به نحو اختیاری و غیر تحمیلی اقدام نماید این امر در صورتی عملی خواهد بود که قدرت و هماوردی با علوم غربی را در سطح بین المللی به دست آورد.  پس ضرورت اول ضرورتی سلبی برای خروج ازانفعال درتقابل باغرب خواهد بود. بنابراین اولین ضرورت برای بومی سازی رهایی از فرهنگ بیگانه است. وبرای این تحقق این هدف می بایست از مبانی و مقاصد خود اقدام به تولید علم بومی کنیم.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c:creator>
  <cp:lastModifiedBy>HAP</cp:lastModifiedBy>
  <cp:revision>34</cp:revision>
  <dcterms:created xsi:type="dcterms:W3CDTF">2015-09-21T21:53:22Z</dcterms:created>
  <dcterms:modified xsi:type="dcterms:W3CDTF">2015-10-09T11:41:45Z</dcterms:modified>
</cp:coreProperties>
</file>