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docx" ContentType="application/vnd.openxmlformats-officedocument.wordprocessingml.document"/>
  <Default Extension="wdp" ContentType="image/vnd.ms-photo"/>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32" r:id="rId5"/>
  </p:sldMasterIdLst>
  <p:notesMasterIdLst>
    <p:notesMasterId r:id="rId64"/>
  </p:notesMasterIdLst>
  <p:sldIdLst>
    <p:sldId id="256" r:id="rId6"/>
    <p:sldId id="257" r:id="rId7"/>
    <p:sldId id="259" r:id="rId8"/>
    <p:sldId id="260" r:id="rId9"/>
    <p:sldId id="279" r:id="rId10"/>
    <p:sldId id="261" r:id="rId11"/>
    <p:sldId id="275" r:id="rId12"/>
    <p:sldId id="276" r:id="rId13"/>
    <p:sldId id="278" r:id="rId14"/>
    <p:sldId id="277" r:id="rId15"/>
    <p:sldId id="262" r:id="rId16"/>
    <p:sldId id="281" r:id="rId17"/>
    <p:sldId id="263" r:id="rId18"/>
    <p:sldId id="282" r:id="rId19"/>
    <p:sldId id="283" r:id="rId20"/>
    <p:sldId id="284" r:id="rId21"/>
    <p:sldId id="286" r:id="rId22"/>
    <p:sldId id="287" r:id="rId23"/>
    <p:sldId id="288" r:id="rId24"/>
    <p:sldId id="289" r:id="rId25"/>
    <p:sldId id="290" r:id="rId26"/>
    <p:sldId id="264" r:id="rId27"/>
    <p:sldId id="291" r:id="rId28"/>
    <p:sldId id="292" r:id="rId29"/>
    <p:sldId id="293" r:id="rId30"/>
    <p:sldId id="294" r:id="rId31"/>
    <p:sldId id="295" r:id="rId32"/>
    <p:sldId id="296" r:id="rId33"/>
    <p:sldId id="297" r:id="rId34"/>
    <p:sldId id="298" r:id="rId35"/>
    <p:sldId id="299" r:id="rId36"/>
    <p:sldId id="301" r:id="rId37"/>
    <p:sldId id="302" r:id="rId38"/>
    <p:sldId id="303" r:id="rId39"/>
    <p:sldId id="300" r:id="rId40"/>
    <p:sldId id="304" r:id="rId41"/>
    <p:sldId id="305" r:id="rId42"/>
    <p:sldId id="306" r:id="rId43"/>
    <p:sldId id="307" r:id="rId44"/>
    <p:sldId id="265" r:id="rId45"/>
    <p:sldId id="266" r:id="rId46"/>
    <p:sldId id="267" r:id="rId47"/>
    <p:sldId id="268" r:id="rId48"/>
    <p:sldId id="269" r:id="rId49"/>
    <p:sldId id="311" r:id="rId50"/>
    <p:sldId id="312" r:id="rId51"/>
    <p:sldId id="313" r:id="rId52"/>
    <p:sldId id="314" r:id="rId53"/>
    <p:sldId id="315" r:id="rId54"/>
    <p:sldId id="270" r:id="rId55"/>
    <p:sldId id="308" r:id="rId56"/>
    <p:sldId id="271" r:id="rId57"/>
    <p:sldId id="309" r:id="rId58"/>
    <p:sldId id="310" r:id="rId59"/>
    <p:sldId id="272" r:id="rId60"/>
    <p:sldId id="273" r:id="rId61"/>
    <p:sldId id="280" r:id="rId62"/>
    <p:sldId id="274" r:id="rId63"/>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FF"/>
    <a:srgbClr val="0099FF"/>
    <a:srgbClr val="000099"/>
    <a:srgbClr val="33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7" autoAdjust="0"/>
    <p:restoredTop sz="94649" autoAdjust="0"/>
  </p:normalViewPr>
  <p:slideViewPr>
    <p:cSldViewPr>
      <p:cViewPr varScale="1">
        <p:scale>
          <a:sx n="112" d="100"/>
          <a:sy n="112" d="100"/>
        </p:scale>
        <p:origin x="-1584"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viewProps" Target="viewProps.xml"/><Relationship Id="rId5" Type="http://schemas.openxmlformats.org/officeDocument/2006/relationships/slideMaster" Target="slideMasters/slideMaster1.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4A923B3-96AA-4C13-A0DE-E44AE4C6C935}"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FA64284C-C0C1-4C7C-95A1-BDECF89DBC77}">
      <dgm:prSet phldrT="[Text]" custT="1"/>
      <dgm:spPr>
        <a:solidFill>
          <a:srgbClr val="0070C0"/>
        </a:solidFill>
      </dgm:spPr>
      <dgm:t>
        <a:bodyPr/>
        <a:lstStyle/>
        <a:p>
          <a:pPr marL="457200" indent="-165100" algn="r" rtl="1"/>
          <a:r>
            <a:rPr lang="fa-IR" sz="1500" b="1" dirty="0" smtClean="0">
              <a:cs typeface="B Nazanin" panose="00000400000000000000" pitchFamily="2" charset="-78"/>
            </a:rPr>
            <a:t>1-	</a:t>
          </a:r>
          <a:r>
            <a:rPr lang="en-CA" sz="1500" b="1" dirty="0" smtClean="0">
              <a:cs typeface="B Nazanin" panose="00000400000000000000" pitchFamily="2" charset="-78"/>
            </a:rPr>
            <a:t>  </a:t>
          </a:r>
          <a:r>
            <a:rPr lang="fa-IR" sz="1500" b="1" dirty="0" smtClean="0">
              <a:cs typeface="B Nazanin" panose="00000400000000000000" pitchFamily="2" charset="-78"/>
            </a:rPr>
            <a:t>تدوین یا روز آمد نمودن ساختار سازمانی و مشاغل و پست‌های سازمانی متناسب با استراتژی‌های سازمان</a:t>
          </a:r>
          <a:endParaRPr lang="en-US" sz="1500" b="1" dirty="0">
            <a:cs typeface="B Nazanin" panose="00000400000000000000" pitchFamily="2" charset="-78"/>
          </a:endParaRPr>
        </a:p>
      </dgm:t>
    </dgm:pt>
    <dgm:pt modelId="{A593F51D-E5BF-4F4B-94A4-BD627A0AA1C3}" type="parTrans" cxnId="{A17C797F-6D6A-4E9D-B830-C90A60CCA14E}">
      <dgm:prSet/>
      <dgm:spPr/>
      <dgm:t>
        <a:bodyPr/>
        <a:lstStyle/>
        <a:p>
          <a:pPr algn="r" rtl="1"/>
          <a:endParaRPr lang="en-US" sz="1500" b="1">
            <a:cs typeface="B Nazanin" panose="00000400000000000000" pitchFamily="2" charset="-78"/>
          </a:endParaRPr>
        </a:p>
      </dgm:t>
    </dgm:pt>
    <dgm:pt modelId="{4A1EB363-5D37-41A6-A78A-34FF1DCD634B}" type="sibTrans" cxnId="{A17C797F-6D6A-4E9D-B830-C90A60CCA14E}">
      <dgm:prSet/>
      <dgm:spPr/>
      <dgm:t>
        <a:bodyPr/>
        <a:lstStyle/>
        <a:p>
          <a:pPr algn="r" rtl="1"/>
          <a:endParaRPr lang="en-US" sz="1500" b="1">
            <a:cs typeface="B Nazanin" panose="00000400000000000000" pitchFamily="2" charset="-78"/>
          </a:endParaRPr>
        </a:p>
      </dgm:t>
    </dgm:pt>
    <dgm:pt modelId="{4822FCF3-5B07-43AF-8C35-6E2C93FD9121}">
      <dgm:prSet custT="1"/>
      <dgm:spPr>
        <a:solidFill>
          <a:schemeClr val="accent6">
            <a:lumMod val="60000"/>
            <a:lumOff val="40000"/>
          </a:schemeClr>
        </a:solidFill>
      </dgm:spPr>
      <dgm:t>
        <a:bodyPr/>
        <a:lstStyle/>
        <a:p>
          <a:pPr marL="457200" indent="-165100" algn="r" rtl="1"/>
          <a:r>
            <a:rPr lang="fa-IR" sz="1500" b="1" dirty="0" smtClean="0">
              <a:cs typeface="B Nazanin" panose="00000400000000000000" pitchFamily="2" charset="-78"/>
            </a:rPr>
            <a:t>2-	تجزیه و تحلیل مشاغل و تدوین شرح شغل و شرایط احراز برای آن‌ها</a:t>
          </a:r>
          <a:endParaRPr lang="en-US" sz="1500" b="1" dirty="0">
            <a:cs typeface="B Nazanin" panose="00000400000000000000" pitchFamily="2" charset="-78"/>
          </a:endParaRPr>
        </a:p>
      </dgm:t>
    </dgm:pt>
    <dgm:pt modelId="{A3107E02-5729-4384-8EC9-D41D3AC7EAC1}" type="parTrans" cxnId="{0A52A3CC-1036-4D98-A5CE-1ED7695D2C17}">
      <dgm:prSet/>
      <dgm:spPr/>
      <dgm:t>
        <a:bodyPr/>
        <a:lstStyle/>
        <a:p>
          <a:pPr algn="r" rtl="1"/>
          <a:endParaRPr lang="en-US" sz="1500" b="1">
            <a:cs typeface="B Nazanin" panose="00000400000000000000" pitchFamily="2" charset="-78"/>
          </a:endParaRPr>
        </a:p>
      </dgm:t>
    </dgm:pt>
    <dgm:pt modelId="{23457D3A-4736-4D91-B3E3-986E9014FC1D}" type="sibTrans" cxnId="{0A52A3CC-1036-4D98-A5CE-1ED7695D2C17}">
      <dgm:prSet/>
      <dgm:spPr/>
      <dgm:t>
        <a:bodyPr/>
        <a:lstStyle/>
        <a:p>
          <a:pPr algn="r" rtl="1"/>
          <a:endParaRPr lang="en-US" sz="1500" b="1">
            <a:cs typeface="B Nazanin" panose="00000400000000000000" pitchFamily="2" charset="-78"/>
          </a:endParaRPr>
        </a:p>
      </dgm:t>
    </dgm:pt>
    <dgm:pt modelId="{7C580501-595B-41DF-B271-9A51B83A720A}">
      <dgm:prSet custT="1"/>
      <dgm:spPr>
        <a:solidFill>
          <a:schemeClr val="accent5">
            <a:lumMod val="60000"/>
            <a:lumOff val="40000"/>
          </a:schemeClr>
        </a:solidFill>
      </dgm:spPr>
      <dgm:t>
        <a:bodyPr/>
        <a:lstStyle/>
        <a:p>
          <a:pPr marL="457200" indent="-165100" algn="r" rtl="1"/>
          <a:r>
            <a:rPr lang="fa-IR" sz="1500" b="1" dirty="0" smtClean="0">
              <a:cs typeface="B Nazanin" panose="00000400000000000000" pitchFamily="2" charset="-78"/>
            </a:rPr>
            <a:t>3-	تدوین برنامه جامع تامین نیروی انسانی سازمان شامل تعداد، شایستگی‌ و زمان تامین نیروی انسانی </a:t>
          </a:r>
          <a:endParaRPr lang="en-US" sz="1500" b="1" dirty="0">
            <a:cs typeface="B Nazanin" panose="00000400000000000000" pitchFamily="2" charset="-78"/>
          </a:endParaRPr>
        </a:p>
      </dgm:t>
    </dgm:pt>
    <dgm:pt modelId="{64796FEE-7D8E-4A7B-8FCA-CB8C79D01634}" type="parTrans" cxnId="{715EADA5-C909-4D4F-A344-D624B4881A7B}">
      <dgm:prSet/>
      <dgm:spPr/>
      <dgm:t>
        <a:bodyPr/>
        <a:lstStyle/>
        <a:p>
          <a:pPr algn="r" rtl="1"/>
          <a:endParaRPr lang="en-US" sz="1500" b="1">
            <a:cs typeface="B Nazanin" panose="00000400000000000000" pitchFamily="2" charset="-78"/>
          </a:endParaRPr>
        </a:p>
      </dgm:t>
    </dgm:pt>
    <dgm:pt modelId="{612A6E7D-925A-45D7-B35F-D270C7DE3600}" type="sibTrans" cxnId="{715EADA5-C909-4D4F-A344-D624B4881A7B}">
      <dgm:prSet/>
      <dgm:spPr/>
      <dgm:t>
        <a:bodyPr/>
        <a:lstStyle/>
        <a:p>
          <a:pPr algn="r" rtl="1"/>
          <a:endParaRPr lang="en-US" sz="1500" b="1">
            <a:cs typeface="B Nazanin" panose="00000400000000000000" pitchFamily="2" charset="-78"/>
          </a:endParaRPr>
        </a:p>
      </dgm:t>
    </dgm:pt>
    <dgm:pt modelId="{AF8E4A43-D6AB-41B5-96D5-8112783307C5}">
      <dgm:prSet custT="1"/>
      <dgm:spPr>
        <a:solidFill>
          <a:srgbClr val="92D050"/>
        </a:solidFill>
      </dgm:spPr>
      <dgm:t>
        <a:bodyPr/>
        <a:lstStyle/>
        <a:p>
          <a:pPr marL="457200" indent="-165100" algn="r" rtl="1"/>
          <a:r>
            <a:rPr lang="fa-IR" sz="1500" b="1" dirty="0" smtClean="0">
              <a:cs typeface="B Nazanin" panose="00000400000000000000" pitchFamily="2" charset="-78"/>
            </a:rPr>
            <a:t>4-	بررسی وضعیت موجود منابع انسانی سازمان از نظر تناسب با شرایط احراز مشاغل و تعیین شکاف بین وضع موجود و وضع مطلوب</a:t>
          </a:r>
          <a:endParaRPr lang="en-US" sz="1500" b="1" dirty="0">
            <a:cs typeface="B Nazanin" panose="00000400000000000000" pitchFamily="2" charset="-78"/>
          </a:endParaRPr>
        </a:p>
      </dgm:t>
    </dgm:pt>
    <dgm:pt modelId="{4EE210C5-52C7-4A02-83D5-8B7B42F9DF20}" type="parTrans" cxnId="{4A1B6E0E-F924-45F8-A469-797D87257DCC}">
      <dgm:prSet/>
      <dgm:spPr/>
      <dgm:t>
        <a:bodyPr/>
        <a:lstStyle/>
        <a:p>
          <a:pPr algn="r" rtl="1"/>
          <a:endParaRPr lang="en-US" sz="1500" b="1">
            <a:cs typeface="B Nazanin" panose="00000400000000000000" pitchFamily="2" charset="-78"/>
          </a:endParaRPr>
        </a:p>
      </dgm:t>
    </dgm:pt>
    <dgm:pt modelId="{9E7F1E39-0452-468D-9F51-663F79B6990A}" type="sibTrans" cxnId="{4A1B6E0E-F924-45F8-A469-797D87257DCC}">
      <dgm:prSet/>
      <dgm:spPr/>
      <dgm:t>
        <a:bodyPr/>
        <a:lstStyle/>
        <a:p>
          <a:pPr algn="r" rtl="1"/>
          <a:endParaRPr lang="en-US" sz="1500" b="1">
            <a:cs typeface="B Nazanin" panose="00000400000000000000" pitchFamily="2" charset="-78"/>
          </a:endParaRPr>
        </a:p>
      </dgm:t>
    </dgm:pt>
    <dgm:pt modelId="{7EC571EC-4D91-4D15-BD60-CE66A881DCDB}">
      <dgm:prSet custT="1"/>
      <dgm:spPr>
        <a:solidFill>
          <a:srgbClr val="00B050"/>
        </a:solidFill>
      </dgm:spPr>
      <dgm:t>
        <a:bodyPr/>
        <a:lstStyle/>
        <a:p>
          <a:pPr marL="457200" indent="-165100" algn="r" rtl="1"/>
          <a:r>
            <a:rPr lang="fa-IR" sz="1500" b="1" dirty="0" smtClean="0">
              <a:cs typeface="B Nazanin" panose="00000400000000000000" pitchFamily="2" charset="-78"/>
            </a:rPr>
            <a:t>5-	برنامه‌ریزی در خصوص تامین نیروی انسانی مشاغل و پست‌های سازمانی مختلف از بیرون یا درون سازمان</a:t>
          </a:r>
          <a:endParaRPr lang="en-US" sz="1500" b="1" dirty="0">
            <a:cs typeface="B Nazanin" panose="00000400000000000000" pitchFamily="2" charset="-78"/>
          </a:endParaRPr>
        </a:p>
      </dgm:t>
    </dgm:pt>
    <dgm:pt modelId="{95D2ABFB-306B-4988-9BEC-685175750C47}" type="parTrans" cxnId="{D965DA56-48FB-4342-8183-8E56FEF1D20D}">
      <dgm:prSet/>
      <dgm:spPr/>
      <dgm:t>
        <a:bodyPr/>
        <a:lstStyle/>
        <a:p>
          <a:pPr algn="r" rtl="1"/>
          <a:endParaRPr lang="en-US" sz="1500" b="1">
            <a:cs typeface="B Nazanin" panose="00000400000000000000" pitchFamily="2" charset="-78"/>
          </a:endParaRPr>
        </a:p>
      </dgm:t>
    </dgm:pt>
    <dgm:pt modelId="{5182EC30-FE3B-425B-AB02-A20DEE615C51}" type="sibTrans" cxnId="{D965DA56-48FB-4342-8183-8E56FEF1D20D}">
      <dgm:prSet/>
      <dgm:spPr/>
      <dgm:t>
        <a:bodyPr/>
        <a:lstStyle/>
        <a:p>
          <a:pPr algn="r" rtl="1"/>
          <a:endParaRPr lang="en-US" sz="1500" b="1">
            <a:cs typeface="B Nazanin" panose="00000400000000000000" pitchFamily="2" charset="-78"/>
          </a:endParaRPr>
        </a:p>
      </dgm:t>
    </dgm:pt>
    <dgm:pt modelId="{0463A27F-110C-4DDB-82B2-C5D7D5B39CE8}">
      <dgm:prSet custT="1"/>
      <dgm:spPr>
        <a:solidFill>
          <a:srgbClr val="0099FF"/>
        </a:solidFill>
      </dgm:spPr>
      <dgm:t>
        <a:bodyPr/>
        <a:lstStyle/>
        <a:p>
          <a:pPr algn="r" rtl="1"/>
          <a:r>
            <a:rPr lang="fa-IR" sz="1500" b="1" dirty="0" smtClean="0">
              <a:cs typeface="B Nazanin" panose="00000400000000000000" pitchFamily="2" charset="-78"/>
            </a:rPr>
            <a:t>6-</a:t>
          </a:r>
          <a:r>
            <a:rPr lang="en-CA" sz="1500" b="1" dirty="0" smtClean="0">
              <a:cs typeface="B Nazanin" panose="00000400000000000000" pitchFamily="2" charset="-78"/>
            </a:rPr>
            <a:t> </a:t>
          </a:r>
          <a:r>
            <a:rPr lang="fa-IR" sz="1500" b="1" dirty="0" smtClean="0">
              <a:cs typeface="B Nazanin" panose="00000400000000000000" pitchFamily="2" charset="-78"/>
            </a:rPr>
            <a:t>بررسی پایگاه داده افراد متقاضی استخدام و برقراری ارتباط با منابع تامین نیرو در بیرون سازمان</a:t>
          </a:r>
          <a:endParaRPr lang="en-US" sz="1500" b="1" dirty="0">
            <a:cs typeface="B Nazanin" panose="00000400000000000000" pitchFamily="2" charset="-78"/>
          </a:endParaRPr>
        </a:p>
      </dgm:t>
    </dgm:pt>
    <dgm:pt modelId="{4A8871AC-C15E-46A1-BD2F-7F4E93DE0658}" type="parTrans" cxnId="{37A58793-8184-4314-A2CF-F0C550AE3658}">
      <dgm:prSet/>
      <dgm:spPr/>
      <dgm:t>
        <a:bodyPr/>
        <a:lstStyle/>
        <a:p>
          <a:pPr algn="r"/>
          <a:endParaRPr lang="en-US"/>
        </a:p>
      </dgm:t>
    </dgm:pt>
    <dgm:pt modelId="{2FD22B57-D84F-4249-AF4C-BD922D4AB43F}" type="sibTrans" cxnId="{37A58793-8184-4314-A2CF-F0C550AE3658}">
      <dgm:prSet/>
      <dgm:spPr/>
      <dgm:t>
        <a:bodyPr/>
        <a:lstStyle/>
        <a:p>
          <a:pPr algn="r"/>
          <a:endParaRPr lang="en-US"/>
        </a:p>
      </dgm:t>
    </dgm:pt>
    <dgm:pt modelId="{893244E4-7E08-4AA8-A58F-543A6C4A370A}" type="pres">
      <dgm:prSet presAssocID="{A4A923B3-96AA-4C13-A0DE-E44AE4C6C935}" presName="linear" presStyleCnt="0">
        <dgm:presLayoutVars>
          <dgm:dir/>
          <dgm:animLvl val="lvl"/>
          <dgm:resizeHandles val="exact"/>
        </dgm:presLayoutVars>
      </dgm:prSet>
      <dgm:spPr/>
      <dgm:t>
        <a:bodyPr/>
        <a:lstStyle/>
        <a:p>
          <a:endParaRPr lang="en-US"/>
        </a:p>
      </dgm:t>
    </dgm:pt>
    <dgm:pt modelId="{1A90D17B-18CE-4203-AA82-7E8EE63C5B42}" type="pres">
      <dgm:prSet presAssocID="{FA64284C-C0C1-4C7C-95A1-BDECF89DBC77}" presName="parentLin" presStyleCnt="0"/>
      <dgm:spPr/>
    </dgm:pt>
    <dgm:pt modelId="{DE40412F-5A21-4813-979D-21B0351B8766}" type="pres">
      <dgm:prSet presAssocID="{FA64284C-C0C1-4C7C-95A1-BDECF89DBC77}" presName="parentLeftMargin" presStyleLbl="node1" presStyleIdx="0" presStyleCnt="6"/>
      <dgm:spPr/>
      <dgm:t>
        <a:bodyPr/>
        <a:lstStyle/>
        <a:p>
          <a:endParaRPr lang="en-US"/>
        </a:p>
      </dgm:t>
    </dgm:pt>
    <dgm:pt modelId="{6C424AC9-B8D0-49B1-8370-B5D5168863A1}" type="pres">
      <dgm:prSet presAssocID="{FA64284C-C0C1-4C7C-95A1-BDECF89DBC77}" presName="parentText" presStyleLbl="node1" presStyleIdx="0" presStyleCnt="6" custLinFactX="25549" custLinFactNeighborX="100000" custLinFactNeighborY="102">
        <dgm:presLayoutVars>
          <dgm:chMax val="0"/>
          <dgm:bulletEnabled val="1"/>
        </dgm:presLayoutVars>
      </dgm:prSet>
      <dgm:spPr/>
      <dgm:t>
        <a:bodyPr/>
        <a:lstStyle/>
        <a:p>
          <a:endParaRPr lang="en-US"/>
        </a:p>
      </dgm:t>
    </dgm:pt>
    <dgm:pt modelId="{713DA3CC-EA47-41AE-87E5-FA295FC08A95}" type="pres">
      <dgm:prSet presAssocID="{FA64284C-C0C1-4C7C-95A1-BDECF89DBC77}" presName="negativeSpace" presStyleCnt="0"/>
      <dgm:spPr/>
    </dgm:pt>
    <dgm:pt modelId="{5000D1F0-17DB-4302-960B-CE0D1A431461}" type="pres">
      <dgm:prSet presAssocID="{FA64284C-C0C1-4C7C-95A1-BDECF89DBC77}" presName="childText" presStyleLbl="conFgAcc1" presStyleIdx="0" presStyleCnt="6">
        <dgm:presLayoutVars>
          <dgm:bulletEnabled val="1"/>
        </dgm:presLayoutVars>
      </dgm:prSet>
      <dgm:spPr/>
    </dgm:pt>
    <dgm:pt modelId="{B6005A53-EE18-41A6-8B3F-1989CFA70284}" type="pres">
      <dgm:prSet presAssocID="{4A1EB363-5D37-41A6-A78A-34FF1DCD634B}" presName="spaceBetweenRectangles" presStyleCnt="0"/>
      <dgm:spPr/>
    </dgm:pt>
    <dgm:pt modelId="{BB0598D7-6430-4874-B360-46B3DA8B6975}" type="pres">
      <dgm:prSet presAssocID="{4822FCF3-5B07-43AF-8C35-6E2C93FD9121}" presName="parentLin" presStyleCnt="0"/>
      <dgm:spPr/>
    </dgm:pt>
    <dgm:pt modelId="{9AF7D4C8-BCE9-4AD1-B682-909D3993739E}" type="pres">
      <dgm:prSet presAssocID="{4822FCF3-5B07-43AF-8C35-6E2C93FD9121}" presName="parentLeftMargin" presStyleLbl="node1" presStyleIdx="0" presStyleCnt="6"/>
      <dgm:spPr/>
      <dgm:t>
        <a:bodyPr/>
        <a:lstStyle/>
        <a:p>
          <a:endParaRPr lang="en-US"/>
        </a:p>
      </dgm:t>
    </dgm:pt>
    <dgm:pt modelId="{766C3869-F973-481A-8CB9-8665F3B5A10C}" type="pres">
      <dgm:prSet presAssocID="{4822FCF3-5B07-43AF-8C35-6E2C93FD9121}" presName="parentText" presStyleLbl="node1" presStyleIdx="1" presStyleCnt="6" custLinFactX="21429" custLinFactNeighborX="100000" custLinFactNeighborY="4189">
        <dgm:presLayoutVars>
          <dgm:chMax val="0"/>
          <dgm:bulletEnabled val="1"/>
        </dgm:presLayoutVars>
      </dgm:prSet>
      <dgm:spPr/>
      <dgm:t>
        <a:bodyPr/>
        <a:lstStyle/>
        <a:p>
          <a:endParaRPr lang="en-US"/>
        </a:p>
      </dgm:t>
    </dgm:pt>
    <dgm:pt modelId="{BC1062D5-EFF3-417D-BBD8-F4054740C8E2}" type="pres">
      <dgm:prSet presAssocID="{4822FCF3-5B07-43AF-8C35-6E2C93FD9121}" presName="negativeSpace" presStyleCnt="0"/>
      <dgm:spPr/>
    </dgm:pt>
    <dgm:pt modelId="{B7820CF6-7A33-4E61-A590-D1550C569104}" type="pres">
      <dgm:prSet presAssocID="{4822FCF3-5B07-43AF-8C35-6E2C93FD9121}" presName="childText" presStyleLbl="conFgAcc1" presStyleIdx="1" presStyleCnt="6">
        <dgm:presLayoutVars>
          <dgm:bulletEnabled val="1"/>
        </dgm:presLayoutVars>
      </dgm:prSet>
      <dgm:spPr/>
    </dgm:pt>
    <dgm:pt modelId="{DA81E1E7-11A0-4A8A-9ECB-750A31120D50}" type="pres">
      <dgm:prSet presAssocID="{23457D3A-4736-4D91-B3E3-986E9014FC1D}" presName="spaceBetweenRectangles" presStyleCnt="0"/>
      <dgm:spPr/>
    </dgm:pt>
    <dgm:pt modelId="{316A0757-8C82-4C83-94BB-5CF772D3D7B8}" type="pres">
      <dgm:prSet presAssocID="{7C580501-595B-41DF-B271-9A51B83A720A}" presName="parentLin" presStyleCnt="0"/>
      <dgm:spPr/>
    </dgm:pt>
    <dgm:pt modelId="{A4A592EF-9CBD-40F9-8B98-51391B35DD80}" type="pres">
      <dgm:prSet presAssocID="{7C580501-595B-41DF-B271-9A51B83A720A}" presName="parentLeftMargin" presStyleLbl="node1" presStyleIdx="1" presStyleCnt="6"/>
      <dgm:spPr/>
      <dgm:t>
        <a:bodyPr/>
        <a:lstStyle/>
        <a:p>
          <a:endParaRPr lang="en-US"/>
        </a:p>
      </dgm:t>
    </dgm:pt>
    <dgm:pt modelId="{CC479400-B3A3-4140-A408-D38AE03ADFEC}" type="pres">
      <dgm:prSet presAssocID="{7C580501-595B-41DF-B271-9A51B83A720A}" presName="parentText" presStyleLbl="node1" presStyleIdx="2" presStyleCnt="6" custLinFactX="17308" custLinFactNeighborX="100000" custLinFactNeighborY="8277">
        <dgm:presLayoutVars>
          <dgm:chMax val="0"/>
          <dgm:bulletEnabled val="1"/>
        </dgm:presLayoutVars>
      </dgm:prSet>
      <dgm:spPr/>
      <dgm:t>
        <a:bodyPr/>
        <a:lstStyle/>
        <a:p>
          <a:endParaRPr lang="en-US"/>
        </a:p>
      </dgm:t>
    </dgm:pt>
    <dgm:pt modelId="{9BEF1336-9AB3-464C-A7D1-AF732CB77280}" type="pres">
      <dgm:prSet presAssocID="{7C580501-595B-41DF-B271-9A51B83A720A}" presName="negativeSpace" presStyleCnt="0"/>
      <dgm:spPr/>
    </dgm:pt>
    <dgm:pt modelId="{78BBF8FC-A467-46B1-B6FF-843EAAE99792}" type="pres">
      <dgm:prSet presAssocID="{7C580501-595B-41DF-B271-9A51B83A720A}" presName="childText" presStyleLbl="conFgAcc1" presStyleIdx="2" presStyleCnt="6">
        <dgm:presLayoutVars>
          <dgm:bulletEnabled val="1"/>
        </dgm:presLayoutVars>
      </dgm:prSet>
      <dgm:spPr/>
    </dgm:pt>
    <dgm:pt modelId="{10ED0C43-90FE-4590-8952-ACDAACECC881}" type="pres">
      <dgm:prSet presAssocID="{612A6E7D-925A-45D7-B35F-D270C7DE3600}" presName="spaceBetweenRectangles" presStyleCnt="0"/>
      <dgm:spPr/>
    </dgm:pt>
    <dgm:pt modelId="{7377CCA1-B414-4535-9AEA-1CF9EC92A9E5}" type="pres">
      <dgm:prSet presAssocID="{AF8E4A43-D6AB-41B5-96D5-8112783307C5}" presName="parentLin" presStyleCnt="0"/>
      <dgm:spPr/>
    </dgm:pt>
    <dgm:pt modelId="{10AF9B72-DE53-4884-A07B-1E23D742D817}" type="pres">
      <dgm:prSet presAssocID="{AF8E4A43-D6AB-41B5-96D5-8112783307C5}" presName="parentLeftMargin" presStyleLbl="node1" presStyleIdx="2" presStyleCnt="6"/>
      <dgm:spPr/>
      <dgm:t>
        <a:bodyPr/>
        <a:lstStyle/>
        <a:p>
          <a:endParaRPr lang="en-US"/>
        </a:p>
      </dgm:t>
    </dgm:pt>
    <dgm:pt modelId="{C2A46A93-BA9C-43A8-8AD0-7A94FD97024B}" type="pres">
      <dgm:prSet presAssocID="{AF8E4A43-D6AB-41B5-96D5-8112783307C5}" presName="parentText" presStyleLbl="node1" presStyleIdx="3" presStyleCnt="6" custScaleX="99091" custLinFactX="14560" custLinFactNeighborX="100000" custLinFactNeighborY="12365">
        <dgm:presLayoutVars>
          <dgm:chMax val="0"/>
          <dgm:bulletEnabled val="1"/>
        </dgm:presLayoutVars>
      </dgm:prSet>
      <dgm:spPr/>
      <dgm:t>
        <a:bodyPr/>
        <a:lstStyle/>
        <a:p>
          <a:endParaRPr lang="en-US"/>
        </a:p>
      </dgm:t>
    </dgm:pt>
    <dgm:pt modelId="{248E8F2E-49E5-472A-B151-39514BC0586F}" type="pres">
      <dgm:prSet presAssocID="{AF8E4A43-D6AB-41B5-96D5-8112783307C5}" presName="negativeSpace" presStyleCnt="0"/>
      <dgm:spPr/>
    </dgm:pt>
    <dgm:pt modelId="{974939DA-F250-40C2-89E6-3A7A15522B72}" type="pres">
      <dgm:prSet presAssocID="{AF8E4A43-D6AB-41B5-96D5-8112783307C5}" presName="childText" presStyleLbl="conFgAcc1" presStyleIdx="3" presStyleCnt="6">
        <dgm:presLayoutVars>
          <dgm:bulletEnabled val="1"/>
        </dgm:presLayoutVars>
      </dgm:prSet>
      <dgm:spPr/>
    </dgm:pt>
    <dgm:pt modelId="{6BFDA7ED-74ED-47AA-B0C7-AF6636A517B0}" type="pres">
      <dgm:prSet presAssocID="{9E7F1E39-0452-468D-9F51-663F79B6990A}" presName="spaceBetweenRectangles" presStyleCnt="0"/>
      <dgm:spPr/>
    </dgm:pt>
    <dgm:pt modelId="{6A9B5094-8AFA-4BBD-8908-026FDEB864FB}" type="pres">
      <dgm:prSet presAssocID="{7EC571EC-4D91-4D15-BD60-CE66A881DCDB}" presName="parentLin" presStyleCnt="0"/>
      <dgm:spPr/>
    </dgm:pt>
    <dgm:pt modelId="{B326AE0B-65B1-4909-B290-E3BD14DAA5E2}" type="pres">
      <dgm:prSet presAssocID="{7EC571EC-4D91-4D15-BD60-CE66A881DCDB}" presName="parentLeftMargin" presStyleLbl="node1" presStyleIdx="3" presStyleCnt="6"/>
      <dgm:spPr/>
      <dgm:t>
        <a:bodyPr/>
        <a:lstStyle/>
        <a:p>
          <a:endParaRPr lang="en-US"/>
        </a:p>
      </dgm:t>
    </dgm:pt>
    <dgm:pt modelId="{62D062F0-3A53-49F2-AC20-73549948FB28}" type="pres">
      <dgm:prSet presAssocID="{7EC571EC-4D91-4D15-BD60-CE66A881DCDB}" presName="parentText" presStyleLbl="node1" presStyleIdx="4" presStyleCnt="6" custScaleX="101099" custLinFactX="9066" custLinFactNeighborX="100000" custLinFactNeighborY="2112">
        <dgm:presLayoutVars>
          <dgm:chMax val="0"/>
          <dgm:bulletEnabled val="1"/>
        </dgm:presLayoutVars>
      </dgm:prSet>
      <dgm:spPr/>
      <dgm:t>
        <a:bodyPr/>
        <a:lstStyle/>
        <a:p>
          <a:endParaRPr lang="en-US"/>
        </a:p>
      </dgm:t>
    </dgm:pt>
    <dgm:pt modelId="{0701DC31-5BF2-4B30-94F4-C8AEBF461677}" type="pres">
      <dgm:prSet presAssocID="{7EC571EC-4D91-4D15-BD60-CE66A881DCDB}" presName="negativeSpace" presStyleCnt="0"/>
      <dgm:spPr/>
    </dgm:pt>
    <dgm:pt modelId="{5A90769B-C452-4350-BDA8-0248E3FACEF6}" type="pres">
      <dgm:prSet presAssocID="{7EC571EC-4D91-4D15-BD60-CE66A881DCDB}" presName="childText" presStyleLbl="conFgAcc1" presStyleIdx="4" presStyleCnt="6">
        <dgm:presLayoutVars>
          <dgm:bulletEnabled val="1"/>
        </dgm:presLayoutVars>
      </dgm:prSet>
      <dgm:spPr/>
    </dgm:pt>
    <dgm:pt modelId="{82C18A04-A9D2-4CEF-AC0A-39C167BF2735}" type="pres">
      <dgm:prSet presAssocID="{5182EC30-FE3B-425B-AB02-A20DEE615C51}" presName="spaceBetweenRectangles" presStyleCnt="0"/>
      <dgm:spPr/>
    </dgm:pt>
    <dgm:pt modelId="{E9DB769D-B994-4FFB-AD59-A3F1FEEDA354}" type="pres">
      <dgm:prSet presAssocID="{0463A27F-110C-4DDB-82B2-C5D7D5B39CE8}" presName="parentLin" presStyleCnt="0"/>
      <dgm:spPr/>
    </dgm:pt>
    <dgm:pt modelId="{89FDC69C-BDB1-4A2F-8CA7-AA93C3B46F25}" type="pres">
      <dgm:prSet presAssocID="{0463A27F-110C-4DDB-82B2-C5D7D5B39CE8}" presName="parentLeftMargin" presStyleLbl="node1" presStyleIdx="4" presStyleCnt="6"/>
      <dgm:spPr/>
      <dgm:t>
        <a:bodyPr/>
        <a:lstStyle/>
        <a:p>
          <a:endParaRPr lang="en-US"/>
        </a:p>
      </dgm:t>
    </dgm:pt>
    <dgm:pt modelId="{1BA8D341-BE37-420F-B93A-610AA893A1E8}" type="pres">
      <dgm:prSet presAssocID="{0463A27F-110C-4DDB-82B2-C5D7D5B39CE8}" presName="parentText" presStyleLbl="node1" presStyleIdx="5" presStyleCnt="6" custScaleX="100000" custLinFactX="4945" custLinFactNeighborX="100000" custLinFactNeighborY="6199">
        <dgm:presLayoutVars>
          <dgm:chMax val="0"/>
          <dgm:bulletEnabled val="1"/>
        </dgm:presLayoutVars>
      </dgm:prSet>
      <dgm:spPr/>
      <dgm:t>
        <a:bodyPr/>
        <a:lstStyle/>
        <a:p>
          <a:endParaRPr lang="en-US"/>
        </a:p>
      </dgm:t>
    </dgm:pt>
    <dgm:pt modelId="{CD496E9B-8FBB-4CB4-A711-463278D1281C}" type="pres">
      <dgm:prSet presAssocID="{0463A27F-110C-4DDB-82B2-C5D7D5B39CE8}" presName="negativeSpace" presStyleCnt="0"/>
      <dgm:spPr/>
    </dgm:pt>
    <dgm:pt modelId="{5BF7634F-091D-4C5C-B22D-684A4EBA6CE6}" type="pres">
      <dgm:prSet presAssocID="{0463A27F-110C-4DDB-82B2-C5D7D5B39CE8}" presName="childText" presStyleLbl="conFgAcc1" presStyleIdx="5" presStyleCnt="6">
        <dgm:presLayoutVars>
          <dgm:bulletEnabled val="1"/>
        </dgm:presLayoutVars>
      </dgm:prSet>
      <dgm:spPr/>
    </dgm:pt>
  </dgm:ptLst>
  <dgm:cxnLst>
    <dgm:cxn modelId="{E4F889A5-7F69-4936-8F50-4071CAD1250F}" type="presOf" srcId="{7EC571EC-4D91-4D15-BD60-CE66A881DCDB}" destId="{B326AE0B-65B1-4909-B290-E3BD14DAA5E2}" srcOrd="0" destOrd="0" presId="urn:microsoft.com/office/officeart/2005/8/layout/list1"/>
    <dgm:cxn modelId="{1907C596-15BE-4EBE-840F-F9D1267C9937}" type="presOf" srcId="{FA64284C-C0C1-4C7C-95A1-BDECF89DBC77}" destId="{DE40412F-5A21-4813-979D-21B0351B8766}" srcOrd="0" destOrd="0" presId="urn:microsoft.com/office/officeart/2005/8/layout/list1"/>
    <dgm:cxn modelId="{0A52A3CC-1036-4D98-A5CE-1ED7695D2C17}" srcId="{A4A923B3-96AA-4C13-A0DE-E44AE4C6C935}" destId="{4822FCF3-5B07-43AF-8C35-6E2C93FD9121}" srcOrd="1" destOrd="0" parTransId="{A3107E02-5729-4384-8EC9-D41D3AC7EAC1}" sibTransId="{23457D3A-4736-4D91-B3E3-986E9014FC1D}"/>
    <dgm:cxn modelId="{989895AB-7226-4396-A73E-8B0D938E3C01}" type="presOf" srcId="{AF8E4A43-D6AB-41B5-96D5-8112783307C5}" destId="{C2A46A93-BA9C-43A8-8AD0-7A94FD97024B}" srcOrd="1" destOrd="0" presId="urn:microsoft.com/office/officeart/2005/8/layout/list1"/>
    <dgm:cxn modelId="{CF81CA1C-5C04-461C-B1CA-A29E610543CC}" type="presOf" srcId="{7EC571EC-4D91-4D15-BD60-CE66A881DCDB}" destId="{62D062F0-3A53-49F2-AC20-73549948FB28}" srcOrd="1" destOrd="0" presId="urn:microsoft.com/office/officeart/2005/8/layout/list1"/>
    <dgm:cxn modelId="{F48284B4-65D9-4889-8FB0-2A5CADF0D1AB}" type="presOf" srcId="{7C580501-595B-41DF-B271-9A51B83A720A}" destId="{CC479400-B3A3-4140-A408-D38AE03ADFEC}" srcOrd="1" destOrd="0" presId="urn:microsoft.com/office/officeart/2005/8/layout/list1"/>
    <dgm:cxn modelId="{715EADA5-C909-4D4F-A344-D624B4881A7B}" srcId="{A4A923B3-96AA-4C13-A0DE-E44AE4C6C935}" destId="{7C580501-595B-41DF-B271-9A51B83A720A}" srcOrd="2" destOrd="0" parTransId="{64796FEE-7D8E-4A7B-8FCA-CB8C79D01634}" sibTransId="{612A6E7D-925A-45D7-B35F-D270C7DE3600}"/>
    <dgm:cxn modelId="{4A1B6E0E-F924-45F8-A469-797D87257DCC}" srcId="{A4A923B3-96AA-4C13-A0DE-E44AE4C6C935}" destId="{AF8E4A43-D6AB-41B5-96D5-8112783307C5}" srcOrd="3" destOrd="0" parTransId="{4EE210C5-52C7-4A02-83D5-8B7B42F9DF20}" sibTransId="{9E7F1E39-0452-468D-9F51-663F79B6990A}"/>
    <dgm:cxn modelId="{7C9E5DDF-97D4-43AC-ABD1-A51539FCE19B}" type="presOf" srcId="{0463A27F-110C-4DDB-82B2-C5D7D5B39CE8}" destId="{1BA8D341-BE37-420F-B93A-610AA893A1E8}" srcOrd="1" destOrd="0" presId="urn:microsoft.com/office/officeart/2005/8/layout/list1"/>
    <dgm:cxn modelId="{8E808912-8978-4A67-A34D-26878F8DAA21}" type="presOf" srcId="{7C580501-595B-41DF-B271-9A51B83A720A}" destId="{A4A592EF-9CBD-40F9-8B98-51391B35DD80}" srcOrd="0" destOrd="0" presId="urn:microsoft.com/office/officeart/2005/8/layout/list1"/>
    <dgm:cxn modelId="{FB134D55-5C26-4A39-847A-6D2CAEBC12D7}" type="presOf" srcId="{FA64284C-C0C1-4C7C-95A1-BDECF89DBC77}" destId="{6C424AC9-B8D0-49B1-8370-B5D5168863A1}" srcOrd="1" destOrd="0" presId="urn:microsoft.com/office/officeart/2005/8/layout/list1"/>
    <dgm:cxn modelId="{98A5CAE3-0EA1-459C-9BFE-D29FFEA4DB22}" type="presOf" srcId="{A4A923B3-96AA-4C13-A0DE-E44AE4C6C935}" destId="{893244E4-7E08-4AA8-A58F-543A6C4A370A}" srcOrd="0" destOrd="0" presId="urn:microsoft.com/office/officeart/2005/8/layout/list1"/>
    <dgm:cxn modelId="{814189B7-B299-4362-BF4B-46FF1ACBF78A}" type="presOf" srcId="{4822FCF3-5B07-43AF-8C35-6E2C93FD9121}" destId="{766C3869-F973-481A-8CB9-8665F3B5A10C}" srcOrd="1" destOrd="0" presId="urn:microsoft.com/office/officeart/2005/8/layout/list1"/>
    <dgm:cxn modelId="{37A58793-8184-4314-A2CF-F0C550AE3658}" srcId="{A4A923B3-96AA-4C13-A0DE-E44AE4C6C935}" destId="{0463A27F-110C-4DDB-82B2-C5D7D5B39CE8}" srcOrd="5" destOrd="0" parTransId="{4A8871AC-C15E-46A1-BD2F-7F4E93DE0658}" sibTransId="{2FD22B57-D84F-4249-AF4C-BD922D4AB43F}"/>
    <dgm:cxn modelId="{C4345FCF-867E-4F6F-B87B-5AB5E9DA16F5}" type="presOf" srcId="{4822FCF3-5B07-43AF-8C35-6E2C93FD9121}" destId="{9AF7D4C8-BCE9-4AD1-B682-909D3993739E}" srcOrd="0" destOrd="0" presId="urn:microsoft.com/office/officeart/2005/8/layout/list1"/>
    <dgm:cxn modelId="{D965DA56-48FB-4342-8183-8E56FEF1D20D}" srcId="{A4A923B3-96AA-4C13-A0DE-E44AE4C6C935}" destId="{7EC571EC-4D91-4D15-BD60-CE66A881DCDB}" srcOrd="4" destOrd="0" parTransId="{95D2ABFB-306B-4988-9BEC-685175750C47}" sibTransId="{5182EC30-FE3B-425B-AB02-A20DEE615C51}"/>
    <dgm:cxn modelId="{A17C797F-6D6A-4E9D-B830-C90A60CCA14E}" srcId="{A4A923B3-96AA-4C13-A0DE-E44AE4C6C935}" destId="{FA64284C-C0C1-4C7C-95A1-BDECF89DBC77}" srcOrd="0" destOrd="0" parTransId="{A593F51D-E5BF-4F4B-94A4-BD627A0AA1C3}" sibTransId="{4A1EB363-5D37-41A6-A78A-34FF1DCD634B}"/>
    <dgm:cxn modelId="{E38C1E16-1CD1-4A02-AD15-35D16E928700}" type="presOf" srcId="{0463A27F-110C-4DDB-82B2-C5D7D5B39CE8}" destId="{89FDC69C-BDB1-4A2F-8CA7-AA93C3B46F25}" srcOrd="0" destOrd="0" presId="urn:microsoft.com/office/officeart/2005/8/layout/list1"/>
    <dgm:cxn modelId="{71482170-9366-485B-AA05-3FFE5C54AB2E}" type="presOf" srcId="{AF8E4A43-D6AB-41B5-96D5-8112783307C5}" destId="{10AF9B72-DE53-4884-A07B-1E23D742D817}" srcOrd="0" destOrd="0" presId="urn:microsoft.com/office/officeart/2005/8/layout/list1"/>
    <dgm:cxn modelId="{7B4E2582-A894-4558-BC79-3449DD05FFB0}" type="presParOf" srcId="{893244E4-7E08-4AA8-A58F-543A6C4A370A}" destId="{1A90D17B-18CE-4203-AA82-7E8EE63C5B42}" srcOrd="0" destOrd="0" presId="urn:microsoft.com/office/officeart/2005/8/layout/list1"/>
    <dgm:cxn modelId="{2BE23B8B-B3AC-4110-886D-CCC2CAC6DE87}" type="presParOf" srcId="{1A90D17B-18CE-4203-AA82-7E8EE63C5B42}" destId="{DE40412F-5A21-4813-979D-21B0351B8766}" srcOrd="0" destOrd="0" presId="urn:microsoft.com/office/officeart/2005/8/layout/list1"/>
    <dgm:cxn modelId="{66CF3943-E8DD-41A9-B1D5-471C2000707C}" type="presParOf" srcId="{1A90D17B-18CE-4203-AA82-7E8EE63C5B42}" destId="{6C424AC9-B8D0-49B1-8370-B5D5168863A1}" srcOrd="1" destOrd="0" presId="urn:microsoft.com/office/officeart/2005/8/layout/list1"/>
    <dgm:cxn modelId="{934ECDE1-E05E-4551-8FF4-2A76035E10EF}" type="presParOf" srcId="{893244E4-7E08-4AA8-A58F-543A6C4A370A}" destId="{713DA3CC-EA47-41AE-87E5-FA295FC08A95}" srcOrd="1" destOrd="0" presId="urn:microsoft.com/office/officeart/2005/8/layout/list1"/>
    <dgm:cxn modelId="{B7CE1A6D-2F77-4FFB-894A-9A5BD9782E9F}" type="presParOf" srcId="{893244E4-7E08-4AA8-A58F-543A6C4A370A}" destId="{5000D1F0-17DB-4302-960B-CE0D1A431461}" srcOrd="2" destOrd="0" presId="urn:microsoft.com/office/officeart/2005/8/layout/list1"/>
    <dgm:cxn modelId="{3E608C64-5C78-4B9A-8DE9-2747BDA359A7}" type="presParOf" srcId="{893244E4-7E08-4AA8-A58F-543A6C4A370A}" destId="{B6005A53-EE18-41A6-8B3F-1989CFA70284}" srcOrd="3" destOrd="0" presId="urn:microsoft.com/office/officeart/2005/8/layout/list1"/>
    <dgm:cxn modelId="{B4A4B403-76C7-4660-B952-C8C688DB2B07}" type="presParOf" srcId="{893244E4-7E08-4AA8-A58F-543A6C4A370A}" destId="{BB0598D7-6430-4874-B360-46B3DA8B6975}" srcOrd="4" destOrd="0" presId="urn:microsoft.com/office/officeart/2005/8/layout/list1"/>
    <dgm:cxn modelId="{B9B04717-C424-4C4D-AFCD-4ACC353A37FD}" type="presParOf" srcId="{BB0598D7-6430-4874-B360-46B3DA8B6975}" destId="{9AF7D4C8-BCE9-4AD1-B682-909D3993739E}" srcOrd="0" destOrd="0" presId="urn:microsoft.com/office/officeart/2005/8/layout/list1"/>
    <dgm:cxn modelId="{485B543A-A4A7-46E6-A982-F48452C969AA}" type="presParOf" srcId="{BB0598D7-6430-4874-B360-46B3DA8B6975}" destId="{766C3869-F973-481A-8CB9-8665F3B5A10C}" srcOrd="1" destOrd="0" presId="urn:microsoft.com/office/officeart/2005/8/layout/list1"/>
    <dgm:cxn modelId="{84E04619-D2E6-4FC5-A406-87FECF3E4184}" type="presParOf" srcId="{893244E4-7E08-4AA8-A58F-543A6C4A370A}" destId="{BC1062D5-EFF3-417D-BBD8-F4054740C8E2}" srcOrd="5" destOrd="0" presId="urn:microsoft.com/office/officeart/2005/8/layout/list1"/>
    <dgm:cxn modelId="{3DEC81C6-632A-4659-ABCA-40B8A3E2C447}" type="presParOf" srcId="{893244E4-7E08-4AA8-A58F-543A6C4A370A}" destId="{B7820CF6-7A33-4E61-A590-D1550C569104}" srcOrd="6" destOrd="0" presId="urn:microsoft.com/office/officeart/2005/8/layout/list1"/>
    <dgm:cxn modelId="{C956870B-C722-43F4-A127-6F1A7752E124}" type="presParOf" srcId="{893244E4-7E08-4AA8-A58F-543A6C4A370A}" destId="{DA81E1E7-11A0-4A8A-9ECB-750A31120D50}" srcOrd="7" destOrd="0" presId="urn:microsoft.com/office/officeart/2005/8/layout/list1"/>
    <dgm:cxn modelId="{5345F2D5-5F2A-4CCB-A69C-34831229A2F8}" type="presParOf" srcId="{893244E4-7E08-4AA8-A58F-543A6C4A370A}" destId="{316A0757-8C82-4C83-94BB-5CF772D3D7B8}" srcOrd="8" destOrd="0" presId="urn:microsoft.com/office/officeart/2005/8/layout/list1"/>
    <dgm:cxn modelId="{A862FBDE-A19B-4393-B3D7-D5DBFC7CB179}" type="presParOf" srcId="{316A0757-8C82-4C83-94BB-5CF772D3D7B8}" destId="{A4A592EF-9CBD-40F9-8B98-51391B35DD80}" srcOrd="0" destOrd="0" presId="urn:microsoft.com/office/officeart/2005/8/layout/list1"/>
    <dgm:cxn modelId="{B13A9506-73F2-418B-8700-14401A9A1D6C}" type="presParOf" srcId="{316A0757-8C82-4C83-94BB-5CF772D3D7B8}" destId="{CC479400-B3A3-4140-A408-D38AE03ADFEC}" srcOrd="1" destOrd="0" presId="urn:microsoft.com/office/officeart/2005/8/layout/list1"/>
    <dgm:cxn modelId="{D273B19E-BEA7-4BAF-8325-C92C6F52674A}" type="presParOf" srcId="{893244E4-7E08-4AA8-A58F-543A6C4A370A}" destId="{9BEF1336-9AB3-464C-A7D1-AF732CB77280}" srcOrd="9" destOrd="0" presId="urn:microsoft.com/office/officeart/2005/8/layout/list1"/>
    <dgm:cxn modelId="{55F87648-6B92-4921-B8DA-F512C2F743AB}" type="presParOf" srcId="{893244E4-7E08-4AA8-A58F-543A6C4A370A}" destId="{78BBF8FC-A467-46B1-B6FF-843EAAE99792}" srcOrd="10" destOrd="0" presId="urn:microsoft.com/office/officeart/2005/8/layout/list1"/>
    <dgm:cxn modelId="{CD5C5A20-F15B-4FB6-AA01-EE4FDDAE9236}" type="presParOf" srcId="{893244E4-7E08-4AA8-A58F-543A6C4A370A}" destId="{10ED0C43-90FE-4590-8952-ACDAACECC881}" srcOrd="11" destOrd="0" presId="urn:microsoft.com/office/officeart/2005/8/layout/list1"/>
    <dgm:cxn modelId="{34D1371A-BB06-4BCD-9C6A-00BE8F261687}" type="presParOf" srcId="{893244E4-7E08-4AA8-A58F-543A6C4A370A}" destId="{7377CCA1-B414-4535-9AEA-1CF9EC92A9E5}" srcOrd="12" destOrd="0" presId="urn:microsoft.com/office/officeart/2005/8/layout/list1"/>
    <dgm:cxn modelId="{703FEE1F-18D5-40A4-A1A3-0A1275E8D9BB}" type="presParOf" srcId="{7377CCA1-B414-4535-9AEA-1CF9EC92A9E5}" destId="{10AF9B72-DE53-4884-A07B-1E23D742D817}" srcOrd="0" destOrd="0" presId="urn:microsoft.com/office/officeart/2005/8/layout/list1"/>
    <dgm:cxn modelId="{33A9A644-4EEE-43C1-8D80-C31964E4ABA5}" type="presParOf" srcId="{7377CCA1-B414-4535-9AEA-1CF9EC92A9E5}" destId="{C2A46A93-BA9C-43A8-8AD0-7A94FD97024B}" srcOrd="1" destOrd="0" presId="urn:microsoft.com/office/officeart/2005/8/layout/list1"/>
    <dgm:cxn modelId="{C7612574-E5CE-41EE-A6F3-46040F1FBDB9}" type="presParOf" srcId="{893244E4-7E08-4AA8-A58F-543A6C4A370A}" destId="{248E8F2E-49E5-472A-B151-39514BC0586F}" srcOrd="13" destOrd="0" presId="urn:microsoft.com/office/officeart/2005/8/layout/list1"/>
    <dgm:cxn modelId="{7CB7873D-5C48-4FE7-B1B7-2B4B23DD1643}" type="presParOf" srcId="{893244E4-7E08-4AA8-A58F-543A6C4A370A}" destId="{974939DA-F250-40C2-89E6-3A7A15522B72}" srcOrd="14" destOrd="0" presId="urn:microsoft.com/office/officeart/2005/8/layout/list1"/>
    <dgm:cxn modelId="{61189685-347B-4408-A35F-DEF441BED624}" type="presParOf" srcId="{893244E4-7E08-4AA8-A58F-543A6C4A370A}" destId="{6BFDA7ED-74ED-47AA-B0C7-AF6636A517B0}" srcOrd="15" destOrd="0" presId="urn:microsoft.com/office/officeart/2005/8/layout/list1"/>
    <dgm:cxn modelId="{F033353F-F2F2-40A6-9225-2B2F2A12D863}" type="presParOf" srcId="{893244E4-7E08-4AA8-A58F-543A6C4A370A}" destId="{6A9B5094-8AFA-4BBD-8908-026FDEB864FB}" srcOrd="16" destOrd="0" presId="urn:microsoft.com/office/officeart/2005/8/layout/list1"/>
    <dgm:cxn modelId="{7658F14D-6611-419B-A5CE-844E58262FE3}" type="presParOf" srcId="{6A9B5094-8AFA-4BBD-8908-026FDEB864FB}" destId="{B326AE0B-65B1-4909-B290-E3BD14DAA5E2}" srcOrd="0" destOrd="0" presId="urn:microsoft.com/office/officeart/2005/8/layout/list1"/>
    <dgm:cxn modelId="{DBE9F04B-F331-40EB-B450-894C513854CD}" type="presParOf" srcId="{6A9B5094-8AFA-4BBD-8908-026FDEB864FB}" destId="{62D062F0-3A53-49F2-AC20-73549948FB28}" srcOrd="1" destOrd="0" presId="urn:microsoft.com/office/officeart/2005/8/layout/list1"/>
    <dgm:cxn modelId="{380AC265-288A-4D62-9C56-FC27DC1E2A67}" type="presParOf" srcId="{893244E4-7E08-4AA8-A58F-543A6C4A370A}" destId="{0701DC31-5BF2-4B30-94F4-C8AEBF461677}" srcOrd="17" destOrd="0" presId="urn:microsoft.com/office/officeart/2005/8/layout/list1"/>
    <dgm:cxn modelId="{0CD8A11E-DA89-41FB-9A06-60C3104E5E32}" type="presParOf" srcId="{893244E4-7E08-4AA8-A58F-543A6C4A370A}" destId="{5A90769B-C452-4350-BDA8-0248E3FACEF6}" srcOrd="18" destOrd="0" presId="urn:microsoft.com/office/officeart/2005/8/layout/list1"/>
    <dgm:cxn modelId="{6F44CCF9-1D48-4C73-A335-12933C2BE862}" type="presParOf" srcId="{893244E4-7E08-4AA8-A58F-543A6C4A370A}" destId="{82C18A04-A9D2-4CEF-AC0A-39C167BF2735}" srcOrd="19" destOrd="0" presId="urn:microsoft.com/office/officeart/2005/8/layout/list1"/>
    <dgm:cxn modelId="{2362C365-7A2D-4A75-9891-E48CB917C175}" type="presParOf" srcId="{893244E4-7E08-4AA8-A58F-543A6C4A370A}" destId="{E9DB769D-B994-4FFB-AD59-A3F1FEEDA354}" srcOrd="20" destOrd="0" presId="urn:microsoft.com/office/officeart/2005/8/layout/list1"/>
    <dgm:cxn modelId="{DCD8AA8E-6983-4D7F-8154-4679CCF5A49D}" type="presParOf" srcId="{E9DB769D-B994-4FFB-AD59-A3F1FEEDA354}" destId="{89FDC69C-BDB1-4A2F-8CA7-AA93C3B46F25}" srcOrd="0" destOrd="0" presId="urn:microsoft.com/office/officeart/2005/8/layout/list1"/>
    <dgm:cxn modelId="{B18B7942-73C4-4539-96B2-03770813E122}" type="presParOf" srcId="{E9DB769D-B994-4FFB-AD59-A3F1FEEDA354}" destId="{1BA8D341-BE37-420F-B93A-610AA893A1E8}" srcOrd="1" destOrd="0" presId="urn:microsoft.com/office/officeart/2005/8/layout/list1"/>
    <dgm:cxn modelId="{091CB1A0-D80B-4561-A7C3-AFB13F60D8DC}" type="presParOf" srcId="{893244E4-7E08-4AA8-A58F-543A6C4A370A}" destId="{CD496E9B-8FBB-4CB4-A711-463278D1281C}" srcOrd="21" destOrd="0" presId="urn:microsoft.com/office/officeart/2005/8/layout/list1"/>
    <dgm:cxn modelId="{8804835E-61FB-4329-A01A-33040D359193}" type="presParOf" srcId="{893244E4-7E08-4AA8-A58F-543A6C4A370A}" destId="{5BF7634F-091D-4C5C-B22D-684A4EBA6CE6}" srcOrd="2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4A923B3-96AA-4C13-A0DE-E44AE4C6C935}"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935A6A84-A13F-4191-B5F4-BD4FEF888CA0}">
      <dgm:prSet custT="1"/>
      <dgm:spPr>
        <a:solidFill>
          <a:srgbClr val="00B050"/>
        </a:solidFill>
      </dgm:spPr>
      <dgm:t>
        <a:bodyPr/>
        <a:lstStyle/>
        <a:p>
          <a:pPr algn="r" rtl="1"/>
          <a:r>
            <a:rPr lang="fa-IR" sz="1500" b="1" dirty="0" smtClean="0">
              <a:cs typeface="B Nazanin" panose="00000400000000000000" pitchFamily="2" charset="-78"/>
            </a:rPr>
            <a:t>7-</a:t>
          </a:r>
          <a:r>
            <a:rPr lang="en-CA" sz="1500" b="1" dirty="0" smtClean="0">
              <a:cs typeface="B Nazanin" panose="00000400000000000000" pitchFamily="2" charset="-78"/>
            </a:rPr>
            <a:t> </a:t>
          </a:r>
          <a:r>
            <a:rPr lang="fa-IR" sz="1500" b="1" dirty="0" smtClean="0">
              <a:cs typeface="B Nazanin" panose="00000400000000000000" pitchFamily="2" charset="-78"/>
            </a:rPr>
            <a:t>غربالگری اولیه افراد متقاضی بر اساس معیارهای اولیه مانند تحصیلات، دانشگاه، سن و ...</a:t>
          </a:r>
          <a:endParaRPr lang="en-US" sz="1500" b="1" dirty="0" smtClean="0">
            <a:cs typeface="B Nazanin" panose="00000400000000000000" pitchFamily="2" charset="-78"/>
          </a:endParaRPr>
        </a:p>
      </dgm:t>
    </dgm:pt>
    <dgm:pt modelId="{845D4D39-93F2-4B45-AE83-C4CA6F42A392}" type="parTrans" cxnId="{942EF850-C445-4197-9825-9C7F398F7AF7}">
      <dgm:prSet/>
      <dgm:spPr/>
      <dgm:t>
        <a:bodyPr/>
        <a:lstStyle/>
        <a:p>
          <a:pPr algn="r" rtl="1"/>
          <a:endParaRPr lang="en-US"/>
        </a:p>
      </dgm:t>
    </dgm:pt>
    <dgm:pt modelId="{72FDCFDA-D5A1-4BF7-8DCE-03C6CABD0AAB}" type="sibTrans" cxnId="{942EF850-C445-4197-9825-9C7F398F7AF7}">
      <dgm:prSet/>
      <dgm:spPr/>
      <dgm:t>
        <a:bodyPr/>
        <a:lstStyle/>
        <a:p>
          <a:pPr algn="r" rtl="1"/>
          <a:endParaRPr lang="en-US"/>
        </a:p>
      </dgm:t>
    </dgm:pt>
    <dgm:pt modelId="{93CF30E1-0A50-4687-AF09-FD3A73D6752B}">
      <dgm:prSet custT="1"/>
      <dgm:spPr>
        <a:solidFill>
          <a:srgbClr val="92D050"/>
        </a:solidFill>
      </dgm:spPr>
      <dgm:t>
        <a:bodyPr/>
        <a:lstStyle/>
        <a:p>
          <a:pPr algn="r" rtl="1"/>
          <a:r>
            <a:rPr lang="fa-IR" sz="1500" b="1" dirty="0" smtClean="0">
              <a:cs typeface="B Nazanin" panose="00000400000000000000" pitchFamily="2" charset="-78"/>
            </a:rPr>
            <a:t>8-</a:t>
          </a:r>
          <a:r>
            <a:rPr lang="en-CA" sz="1500" b="1" dirty="0" smtClean="0">
              <a:cs typeface="B Nazanin" panose="00000400000000000000" pitchFamily="2" charset="-78"/>
            </a:rPr>
            <a:t> </a:t>
          </a:r>
          <a:r>
            <a:rPr lang="fa-IR" sz="1500" b="1" dirty="0" smtClean="0">
              <a:cs typeface="B Nazanin" panose="00000400000000000000" pitchFamily="2" charset="-78"/>
            </a:rPr>
            <a:t>دعوت به مصاحبه اولیه و برگزاری جلسات مصاحبه‌ عمومی و تخصصی و غربالگری دوم</a:t>
          </a:r>
          <a:endParaRPr lang="en-US" sz="1500" b="1" dirty="0" smtClean="0">
            <a:cs typeface="B Nazanin" panose="00000400000000000000" pitchFamily="2" charset="-78"/>
          </a:endParaRPr>
        </a:p>
      </dgm:t>
    </dgm:pt>
    <dgm:pt modelId="{3DBF1FA8-D8F8-4590-98C4-81F3690EC9C3}" type="parTrans" cxnId="{452BFE51-0A22-458D-9889-8D28783A4F69}">
      <dgm:prSet/>
      <dgm:spPr/>
      <dgm:t>
        <a:bodyPr/>
        <a:lstStyle/>
        <a:p>
          <a:pPr algn="r" rtl="1"/>
          <a:endParaRPr lang="en-US"/>
        </a:p>
      </dgm:t>
    </dgm:pt>
    <dgm:pt modelId="{360A4BBD-B9B0-4354-82FA-C8299335D43B}" type="sibTrans" cxnId="{452BFE51-0A22-458D-9889-8D28783A4F69}">
      <dgm:prSet/>
      <dgm:spPr/>
      <dgm:t>
        <a:bodyPr/>
        <a:lstStyle/>
        <a:p>
          <a:pPr algn="r" rtl="1"/>
          <a:endParaRPr lang="en-US"/>
        </a:p>
      </dgm:t>
    </dgm:pt>
    <dgm:pt modelId="{E2CD47F7-AEA0-444E-B1A1-89EB01D05C55}">
      <dgm:prSet custT="1"/>
      <dgm:spPr>
        <a:solidFill>
          <a:srgbClr val="00B0F0"/>
        </a:solidFill>
      </dgm:spPr>
      <dgm:t>
        <a:bodyPr/>
        <a:lstStyle/>
        <a:p>
          <a:pPr algn="r" rtl="1"/>
          <a:r>
            <a:rPr lang="fa-IR" sz="1500" b="1" dirty="0" smtClean="0">
              <a:cs typeface="B Nazanin" panose="00000400000000000000" pitchFamily="2" charset="-78"/>
            </a:rPr>
            <a:t>9-استفاده از ابزارهای مناسب برای افزایش دقت ارزیابی‌های استخدامی (کانون‌های ارزیابی/ آزمون‌های مختلف روانشناسی و شناخت تیپ‌های شخصیتی و ...)</a:t>
          </a:r>
          <a:endParaRPr lang="en-US" sz="1500" b="1" dirty="0" smtClean="0">
            <a:cs typeface="B Nazanin" panose="00000400000000000000" pitchFamily="2" charset="-78"/>
          </a:endParaRPr>
        </a:p>
      </dgm:t>
    </dgm:pt>
    <dgm:pt modelId="{9DE22C87-9810-49C5-880D-D20ECE3FB8B2}" type="parTrans" cxnId="{CF339EB8-34E1-45CE-A860-7D47AA3E08BB}">
      <dgm:prSet/>
      <dgm:spPr/>
      <dgm:t>
        <a:bodyPr/>
        <a:lstStyle/>
        <a:p>
          <a:pPr algn="r" rtl="1"/>
          <a:endParaRPr lang="en-US"/>
        </a:p>
      </dgm:t>
    </dgm:pt>
    <dgm:pt modelId="{ACB10B02-2AE1-4B8A-9A31-EBF7DE2278EF}" type="sibTrans" cxnId="{CF339EB8-34E1-45CE-A860-7D47AA3E08BB}">
      <dgm:prSet/>
      <dgm:spPr/>
      <dgm:t>
        <a:bodyPr/>
        <a:lstStyle/>
        <a:p>
          <a:pPr algn="r" rtl="1"/>
          <a:endParaRPr lang="en-US"/>
        </a:p>
      </dgm:t>
    </dgm:pt>
    <dgm:pt modelId="{A0CA6327-9DE5-4981-9E6D-63CF220ECA20}">
      <dgm:prSet custT="1"/>
      <dgm:spPr>
        <a:solidFill>
          <a:srgbClr val="0070C0"/>
        </a:solidFill>
      </dgm:spPr>
      <dgm:t>
        <a:bodyPr/>
        <a:lstStyle/>
        <a:p>
          <a:pPr algn="r" rtl="1"/>
          <a:r>
            <a:rPr lang="fa-IR" sz="1500" b="1" dirty="0" smtClean="0">
              <a:cs typeface="B Nazanin" panose="00000400000000000000" pitchFamily="2" charset="-78"/>
            </a:rPr>
            <a:t>10-غربالگری سوم و انتخاب بهترین فرد برای شغل مورد نظر اجرای فعالیت‌های استخدامی فرد</a:t>
          </a:r>
          <a:endParaRPr lang="en-US" sz="1500" b="1" dirty="0" smtClean="0">
            <a:cs typeface="B Nazanin" panose="00000400000000000000" pitchFamily="2" charset="-78"/>
          </a:endParaRPr>
        </a:p>
      </dgm:t>
    </dgm:pt>
    <dgm:pt modelId="{737630A2-D0A9-4436-A73D-81435FE03A98}" type="parTrans" cxnId="{F4F9FB94-2188-49A9-B820-E5B109CE0D0C}">
      <dgm:prSet/>
      <dgm:spPr/>
      <dgm:t>
        <a:bodyPr/>
        <a:lstStyle/>
        <a:p>
          <a:pPr algn="r" rtl="1"/>
          <a:endParaRPr lang="en-US"/>
        </a:p>
      </dgm:t>
    </dgm:pt>
    <dgm:pt modelId="{B55938E5-2618-42BB-8A57-76BAFA2A8E6E}" type="sibTrans" cxnId="{F4F9FB94-2188-49A9-B820-E5B109CE0D0C}">
      <dgm:prSet/>
      <dgm:spPr/>
      <dgm:t>
        <a:bodyPr/>
        <a:lstStyle/>
        <a:p>
          <a:pPr algn="r" rtl="1"/>
          <a:endParaRPr lang="en-US"/>
        </a:p>
      </dgm:t>
    </dgm:pt>
    <dgm:pt modelId="{B17C40F5-895A-40C5-9142-833405398C8C}">
      <dgm:prSet custT="1"/>
      <dgm:spPr>
        <a:solidFill>
          <a:srgbClr val="FFC000"/>
        </a:solidFill>
      </dgm:spPr>
      <dgm:t>
        <a:bodyPr/>
        <a:lstStyle/>
        <a:p>
          <a:pPr algn="r" rtl="1"/>
          <a:r>
            <a:rPr lang="fa-IR" sz="1500" b="1" dirty="0" smtClean="0">
              <a:cs typeface="B Nazanin" panose="00000400000000000000" pitchFamily="2" charset="-78"/>
            </a:rPr>
            <a:t>11-اجرای برنامه‌های آشناسازی و جامعه‌پذیری افراد جدیدالاستخدام برای آشنایی آن‌ها با ساختار، فرآیندها، فرهنگ، آیین‌نامه ها و دستورالعمل‌های سازمان </a:t>
          </a:r>
          <a:endParaRPr lang="en-US" sz="1500" b="1" dirty="0" smtClean="0">
            <a:cs typeface="B Nazanin" panose="00000400000000000000" pitchFamily="2" charset="-78"/>
          </a:endParaRPr>
        </a:p>
      </dgm:t>
    </dgm:pt>
    <dgm:pt modelId="{0975DAF2-715D-43F2-BDFF-23AA2120C913}" type="parTrans" cxnId="{EA206AA1-E8E9-4C83-A186-C2D70D574E5D}">
      <dgm:prSet/>
      <dgm:spPr/>
      <dgm:t>
        <a:bodyPr/>
        <a:lstStyle/>
        <a:p>
          <a:pPr algn="r" rtl="1"/>
          <a:endParaRPr lang="en-US"/>
        </a:p>
      </dgm:t>
    </dgm:pt>
    <dgm:pt modelId="{77C4FDD1-5EAD-42DC-B3A3-A9788965B940}" type="sibTrans" cxnId="{EA206AA1-E8E9-4C83-A186-C2D70D574E5D}">
      <dgm:prSet/>
      <dgm:spPr/>
      <dgm:t>
        <a:bodyPr/>
        <a:lstStyle/>
        <a:p>
          <a:pPr algn="r" rtl="1"/>
          <a:endParaRPr lang="en-US"/>
        </a:p>
      </dgm:t>
    </dgm:pt>
    <dgm:pt modelId="{4D1E0489-67BD-4A2B-9D06-6733672DB6B6}">
      <dgm:prSet custT="1"/>
      <dgm:spPr>
        <a:solidFill>
          <a:schemeClr val="accent1">
            <a:lumMod val="60000"/>
            <a:lumOff val="40000"/>
          </a:schemeClr>
        </a:solidFill>
      </dgm:spPr>
      <dgm:t>
        <a:bodyPr/>
        <a:lstStyle/>
        <a:p>
          <a:pPr algn="r" rtl="1"/>
          <a:r>
            <a:rPr lang="fa-IR" sz="1500" b="1" dirty="0" smtClean="0">
              <a:cs typeface="B Nazanin" panose="00000400000000000000" pitchFamily="2" charset="-78"/>
            </a:rPr>
            <a:t>12-به کار گماری فرد در پست سازمانی مربوطه</a:t>
          </a:r>
          <a:endParaRPr lang="en-US" sz="1500" b="1" dirty="0" smtClean="0">
            <a:cs typeface="B Nazanin" panose="00000400000000000000" pitchFamily="2" charset="-78"/>
          </a:endParaRPr>
        </a:p>
      </dgm:t>
    </dgm:pt>
    <dgm:pt modelId="{EAE84E50-C2A7-4BC4-A2EE-25C5F0188EDB}" type="parTrans" cxnId="{33F3848D-3A52-43F2-8D99-21EA32B3EA7F}">
      <dgm:prSet/>
      <dgm:spPr/>
      <dgm:t>
        <a:bodyPr/>
        <a:lstStyle/>
        <a:p>
          <a:pPr algn="r" rtl="1"/>
          <a:endParaRPr lang="en-US"/>
        </a:p>
      </dgm:t>
    </dgm:pt>
    <dgm:pt modelId="{32905EDA-93D6-4661-8A3F-8263DAD3AA1E}" type="sibTrans" cxnId="{33F3848D-3A52-43F2-8D99-21EA32B3EA7F}">
      <dgm:prSet/>
      <dgm:spPr/>
      <dgm:t>
        <a:bodyPr/>
        <a:lstStyle/>
        <a:p>
          <a:pPr algn="r" rtl="1"/>
          <a:endParaRPr lang="en-US"/>
        </a:p>
      </dgm:t>
    </dgm:pt>
    <dgm:pt modelId="{CF4DCC93-2413-4241-886E-3368770F9CFD}">
      <dgm:prSet custT="1"/>
      <dgm:spPr>
        <a:solidFill>
          <a:schemeClr val="accent6">
            <a:lumMod val="60000"/>
            <a:lumOff val="40000"/>
          </a:schemeClr>
        </a:solidFill>
      </dgm:spPr>
      <dgm:t>
        <a:bodyPr/>
        <a:lstStyle/>
        <a:p>
          <a:pPr algn="r" rtl="1"/>
          <a:r>
            <a:rPr lang="fa-IR" sz="1500" b="1" dirty="0" smtClean="0">
              <a:cs typeface="B Nazanin" panose="00000400000000000000" pitchFamily="2" charset="-78"/>
            </a:rPr>
            <a:t>13-اجرای برنامه مربیگری و آموزش برای کارکنان جدیدالاستخدام</a:t>
          </a:r>
          <a:endParaRPr lang="en-US" sz="1500" b="1" dirty="0" smtClean="0">
            <a:cs typeface="B Nazanin" panose="00000400000000000000" pitchFamily="2" charset="-78"/>
          </a:endParaRPr>
        </a:p>
      </dgm:t>
    </dgm:pt>
    <dgm:pt modelId="{B4E631E1-BFDA-4425-AABE-998226B00E93}" type="parTrans" cxnId="{FBE11796-53D7-4AD3-90C8-CE10EE70F31C}">
      <dgm:prSet/>
      <dgm:spPr/>
      <dgm:t>
        <a:bodyPr/>
        <a:lstStyle/>
        <a:p>
          <a:pPr algn="r" rtl="1"/>
          <a:endParaRPr lang="en-US"/>
        </a:p>
      </dgm:t>
    </dgm:pt>
    <dgm:pt modelId="{178A6B38-1564-4191-9158-B38C6E0FBD96}" type="sibTrans" cxnId="{FBE11796-53D7-4AD3-90C8-CE10EE70F31C}">
      <dgm:prSet/>
      <dgm:spPr/>
      <dgm:t>
        <a:bodyPr/>
        <a:lstStyle/>
        <a:p>
          <a:pPr algn="r" rtl="1"/>
          <a:endParaRPr lang="en-US"/>
        </a:p>
      </dgm:t>
    </dgm:pt>
    <dgm:pt modelId="{893244E4-7E08-4AA8-A58F-543A6C4A370A}" type="pres">
      <dgm:prSet presAssocID="{A4A923B3-96AA-4C13-A0DE-E44AE4C6C935}" presName="linear" presStyleCnt="0">
        <dgm:presLayoutVars>
          <dgm:dir/>
          <dgm:animLvl val="lvl"/>
          <dgm:resizeHandles val="exact"/>
        </dgm:presLayoutVars>
      </dgm:prSet>
      <dgm:spPr/>
      <dgm:t>
        <a:bodyPr/>
        <a:lstStyle/>
        <a:p>
          <a:endParaRPr lang="en-US"/>
        </a:p>
      </dgm:t>
    </dgm:pt>
    <dgm:pt modelId="{E5C93F0E-BEE1-47D4-9707-B5715CE32F5F}" type="pres">
      <dgm:prSet presAssocID="{935A6A84-A13F-4191-B5F4-BD4FEF888CA0}" presName="parentLin" presStyleCnt="0"/>
      <dgm:spPr/>
    </dgm:pt>
    <dgm:pt modelId="{E9622C97-2CC5-4B08-803C-77A1B918E164}" type="pres">
      <dgm:prSet presAssocID="{935A6A84-A13F-4191-B5F4-BD4FEF888CA0}" presName="parentLeftMargin" presStyleLbl="node1" presStyleIdx="0" presStyleCnt="7"/>
      <dgm:spPr/>
      <dgm:t>
        <a:bodyPr/>
        <a:lstStyle/>
        <a:p>
          <a:endParaRPr lang="en-US"/>
        </a:p>
      </dgm:t>
    </dgm:pt>
    <dgm:pt modelId="{29C4D6F3-F91D-47F2-B45A-18837C3F6483}" type="pres">
      <dgm:prSet presAssocID="{935A6A84-A13F-4191-B5F4-BD4FEF888CA0}" presName="parentText" presStyleLbl="node1" presStyleIdx="0" presStyleCnt="7" custLinFactX="28438" custLinFactNeighborX="100000">
        <dgm:presLayoutVars>
          <dgm:chMax val="0"/>
          <dgm:bulletEnabled val="1"/>
        </dgm:presLayoutVars>
      </dgm:prSet>
      <dgm:spPr/>
      <dgm:t>
        <a:bodyPr/>
        <a:lstStyle/>
        <a:p>
          <a:endParaRPr lang="en-US"/>
        </a:p>
      </dgm:t>
    </dgm:pt>
    <dgm:pt modelId="{C5EB12A0-BDDB-432E-9AE3-9E9E0CCB54C5}" type="pres">
      <dgm:prSet presAssocID="{935A6A84-A13F-4191-B5F4-BD4FEF888CA0}" presName="negativeSpace" presStyleCnt="0"/>
      <dgm:spPr/>
    </dgm:pt>
    <dgm:pt modelId="{8E92C551-1D11-4F3D-B55D-31EEF13BD447}" type="pres">
      <dgm:prSet presAssocID="{935A6A84-A13F-4191-B5F4-BD4FEF888CA0}" presName="childText" presStyleLbl="conFgAcc1" presStyleIdx="0" presStyleCnt="7">
        <dgm:presLayoutVars>
          <dgm:bulletEnabled val="1"/>
        </dgm:presLayoutVars>
      </dgm:prSet>
      <dgm:spPr/>
    </dgm:pt>
    <dgm:pt modelId="{B8A426FE-56D4-483F-A220-DD3052002BCC}" type="pres">
      <dgm:prSet presAssocID="{72FDCFDA-D5A1-4BF7-8DCE-03C6CABD0AAB}" presName="spaceBetweenRectangles" presStyleCnt="0"/>
      <dgm:spPr/>
    </dgm:pt>
    <dgm:pt modelId="{AF599806-63F2-4132-99BE-0B87EEA2987E}" type="pres">
      <dgm:prSet presAssocID="{93CF30E1-0A50-4687-AF09-FD3A73D6752B}" presName="parentLin" presStyleCnt="0"/>
      <dgm:spPr/>
    </dgm:pt>
    <dgm:pt modelId="{30D9CF26-C261-4FE0-9C62-4AEE036044D0}" type="pres">
      <dgm:prSet presAssocID="{93CF30E1-0A50-4687-AF09-FD3A73D6752B}" presName="parentLeftMargin" presStyleLbl="node1" presStyleIdx="0" presStyleCnt="7"/>
      <dgm:spPr/>
      <dgm:t>
        <a:bodyPr/>
        <a:lstStyle/>
        <a:p>
          <a:endParaRPr lang="en-US"/>
        </a:p>
      </dgm:t>
    </dgm:pt>
    <dgm:pt modelId="{5C44230B-3280-4E12-BA58-1AC0534CD3B4}" type="pres">
      <dgm:prSet presAssocID="{93CF30E1-0A50-4687-AF09-FD3A73D6752B}" presName="parentText" presStyleLbl="node1" presStyleIdx="1" presStyleCnt="7" custLinFactX="23097" custLinFactNeighborX="100000">
        <dgm:presLayoutVars>
          <dgm:chMax val="0"/>
          <dgm:bulletEnabled val="1"/>
        </dgm:presLayoutVars>
      </dgm:prSet>
      <dgm:spPr/>
      <dgm:t>
        <a:bodyPr/>
        <a:lstStyle/>
        <a:p>
          <a:endParaRPr lang="en-US"/>
        </a:p>
      </dgm:t>
    </dgm:pt>
    <dgm:pt modelId="{911D7396-4BA3-4479-A1D2-9EB94E579C17}" type="pres">
      <dgm:prSet presAssocID="{93CF30E1-0A50-4687-AF09-FD3A73D6752B}" presName="negativeSpace" presStyleCnt="0"/>
      <dgm:spPr/>
    </dgm:pt>
    <dgm:pt modelId="{E35B837D-D82A-48AA-AAB7-E1A2D046EEF3}" type="pres">
      <dgm:prSet presAssocID="{93CF30E1-0A50-4687-AF09-FD3A73D6752B}" presName="childText" presStyleLbl="conFgAcc1" presStyleIdx="1" presStyleCnt="7">
        <dgm:presLayoutVars>
          <dgm:bulletEnabled val="1"/>
        </dgm:presLayoutVars>
      </dgm:prSet>
      <dgm:spPr/>
    </dgm:pt>
    <dgm:pt modelId="{00E07F83-1A99-4C77-A92A-446EDFD26D12}" type="pres">
      <dgm:prSet presAssocID="{360A4BBD-B9B0-4354-82FA-C8299335D43B}" presName="spaceBetweenRectangles" presStyleCnt="0"/>
      <dgm:spPr/>
    </dgm:pt>
    <dgm:pt modelId="{7E7726B6-95A3-4C70-8F02-D6303392B133}" type="pres">
      <dgm:prSet presAssocID="{E2CD47F7-AEA0-444E-B1A1-89EB01D05C55}" presName="parentLin" presStyleCnt="0"/>
      <dgm:spPr/>
    </dgm:pt>
    <dgm:pt modelId="{9C747CD3-D63D-4736-A1F6-00AB212C5990}" type="pres">
      <dgm:prSet presAssocID="{E2CD47F7-AEA0-444E-B1A1-89EB01D05C55}" presName="parentLeftMargin" presStyleLbl="node1" presStyleIdx="1" presStyleCnt="7"/>
      <dgm:spPr/>
      <dgm:t>
        <a:bodyPr/>
        <a:lstStyle/>
        <a:p>
          <a:endParaRPr lang="en-US"/>
        </a:p>
      </dgm:t>
    </dgm:pt>
    <dgm:pt modelId="{6E787A35-DE92-4575-9700-D6A43062E214}" type="pres">
      <dgm:prSet presAssocID="{E2CD47F7-AEA0-444E-B1A1-89EB01D05C55}" presName="parentText" presStyleLbl="node1" presStyleIdx="2" presStyleCnt="7" custScaleX="101451" custLinFactX="16422" custLinFactNeighborX="100000">
        <dgm:presLayoutVars>
          <dgm:chMax val="0"/>
          <dgm:bulletEnabled val="1"/>
        </dgm:presLayoutVars>
      </dgm:prSet>
      <dgm:spPr/>
      <dgm:t>
        <a:bodyPr/>
        <a:lstStyle/>
        <a:p>
          <a:endParaRPr lang="en-US"/>
        </a:p>
      </dgm:t>
    </dgm:pt>
    <dgm:pt modelId="{E27A1C89-1C74-4DB4-9E26-622F5778B50C}" type="pres">
      <dgm:prSet presAssocID="{E2CD47F7-AEA0-444E-B1A1-89EB01D05C55}" presName="negativeSpace" presStyleCnt="0"/>
      <dgm:spPr/>
    </dgm:pt>
    <dgm:pt modelId="{17A54A06-B8EC-4B0D-8EA0-2BA57BAA0004}" type="pres">
      <dgm:prSet presAssocID="{E2CD47F7-AEA0-444E-B1A1-89EB01D05C55}" presName="childText" presStyleLbl="conFgAcc1" presStyleIdx="2" presStyleCnt="7">
        <dgm:presLayoutVars>
          <dgm:bulletEnabled val="1"/>
        </dgm:presLayoutVars>
      </dgm:prSet>
      <dgm:spPr/>
    </dgm:pt>
    <dgm:pt modelId="{1C666FE7-1FB5-4709-B0FD-E70DB67AF199}" type="pres">
      <dgm:prSet presAssocID="{ACB10B02-2AE1-4B8A-9A31-EBF7DE2278EF}" presName="spaceBetweenRectangles" presStyleCnt="0"/>
      <dgm:spPr/>
    </dgm:pt>
    <dgm:pt modelId="{A91E6FAF-89A8-4FC4-B0A0-E57B0B16EF92}" type="pres">
      <dgm:prSet presAssocID="{A0CA6327-9DE5-4981-9E6D-63CF220ECA20}" presName="parentLin" presStyleCnt="0"/>
      <dgm:spPr/>
    </dgm:pt>
    <dgm:pt modelId="{7FDE01BA-8814-4E61-AEFD-F13E71F05A03}" type="pres">
      <dgm:prSet presAssocID="{A0CA6327-9DE5-4981-9E6D-63CF220ECA20}" presName="parentLeftMargin" presStyleLbl="node1" presStyleIdx="2" presStyleCnt="7"/>
      <dgm:spPr/>
      <dgm:t>
        <a:bodyPr/>
        <a:lstStyle/>
        <a:p>
          <a:endParaRPr lang="en-US"/>
        </a:p>
      </dgm:t>
    </dgm:pt>
    <dgm:pt modelId="{029E9895-79A5-408F-9AE7-E798DB0CBBB9}" type="pres">
      <dgm:prSet presAssocID="{A0CA6327-9DE5-4981-9E6D-63CF220ECA20}" presName="parentText" presStyleLbl="node1" presStyleIdx="3" presStyleCnt="7" custLinFactX="12417" custLinFactNeighborX="100000">
        <dgm:presLayoutVars>
          <dgm:chMax val="0"/>
          <dgm:bulletEnabled val="1"/>
        </dgm:presLayoutVars>
      </dgm:prSet>
      <dgm:spPr/>
      <dgm:t>
        <a:bodyPr/>
        <a:lstStyle/>
        <a:p>
          <a:endParaRPr lang="en-US"/>
        </a:p>
      </dgm:t>
    </dgm:pt>
    <dgm:pt modelId="{D11C366E-B443-44D4-B0F8-8BA314BDBF26}" type="pres">
      <dgm:prSet presAssocID="{A0CA6327-9DE5-4981-9E6D-63CF220ECA20}" presName="negativeSpace" presStyleCnt="0"/>
      <dgm:spPr/>
    </dgm:pt>
    <dgm:pt modelId="{3920CBBB-466F-462F-8F2B-3E58E3C31639}" type="pres">
      <dgm:prSet presAssocID="{A0CA6327-9DE5-4981-9E6D-63CF220ECA20}" presName="childText" presStyleLbl="conFgAcc1" presStyleIdx="3" presStyleCnt="7">
        <dgm:presLayoutVars>
          <dgm:bulletEnabled val="1"/>
        </dgm:presLayoutVars>
      </dgm:prSet>
      <dgm:spPr/>
    </dgm:pt>
    <dgm:pt modelId="{53926BB1-B9C3-4DF8-917A-FBFF86A44F29}" type="pres">
      <dgm:prSet presAssocID="{B55938E5-2618-42BB-8A57-76BAFA2A8E6E}" presName="spaceBetweenRectangles" presStyleCnt="0"/>
      <dgm:spPr/>
    </dgm:pt>
    <dgm:pt modelId="{B26FED87-AA16-4D31-BA3C-81799B04C5B6}" type="pres">
      <dgm:prSet presAssocID="{B17C40F5-895A-40C5-9142-833405398C8C}" presName="parentLin" presStyleCnt="0"/>
      <dgm:spPr/>
    </dgm:pt>
    <dgm:pt modelId="{7FA4B491-3B8A-45C4-A9BC-666EA4E527AF}" type="pres">
      <dgm:prSet presAssocID="{B17C40F5-895A-40C5-9142-833405398C8C}" presName="parentLeftMargin" presStyleLbl="node1" presStyleIdx="3" presStyleCnt="7"/>
      <dgm:spPr/>
      <dgm:t>
        <a:bodyPr/>
        <a:lstStyle/>
        <a:p>
          <a:endParaRPr lang="en-US"/>
        </a:p>
      </dgm:t>
    </dgm:pt>
    <dgm:pt modelId="{C68ED84A-107C-469B-A6B1-F43F5E3D2821}" type="pres">
      <dgm:prSet presAssocID="{B17C40F5-895A-40C5-9142-833405398C8C}" presName="parentText" presStyleLbl="node1" presStyleIdx="4" presStyleCnt="7" custScaleX="99923" custLinFactX="7076" custLinFactNeighborX="100000">
        <dgm:presLayoutVars>
          <dgm:chMax val="0"/>
          <dgm:bulletEnabled val="1"/>
        </dgm:presLayoutVars>
      </dgm:prSet>
      <dgm:spPr/>
      <dgm:t>
        <a:bodyPr/>
        <a:lstStyle/>
        <a:p>
          <a:endParaRPr lang="en-US"/>
        </a:p>
      </dgm:t>
    </dgm:pt>
    <dgm:pt modelId="{C735D2D7-BDBC-4EC5-AFF2-E64A473577C7}" type="pres">
      <dgm:prSet presAssocID="{B17C40F5-895A-40C5-9142-833405398C8C}" presName="negativeSpace" presStyleCnt="0"/>
      <dgm:spPr/>
    </dgm:pt>
    <dgm:pt modelId="{E49B0C77-4666-4E1E-B40A-53A1D6E4BF2C}" type="pres">
      <dgm:prSet presAssocID="{B17C40F5-895A-40C5-9142-833405398C8C}" presName="childText" presStyleLbl="conFgAcc1" presStyleIdx="4" presStyleCnt="7">
        <dgm:presLayoutVars>
          <dgm:bulletEnabled val="1"/>
        </dgm:presLayoutVars>
      </dgm:prSet>
      <dgm:spPr/>
    </dgm:pt>
    <dgm:pt modelId="{7764CE34-4650-4B50-85E4-22A84BC12832}" type="pres">
      <dgm:prSet presAssocID="{77C4FDD1-5EAD-42DC-B3A3-A9788965B940}" presName="spaceBetweenRectangles" presStyleCnt="0"/>
      <dgm:spPr/>
    </dgm:pt>
    <dgm:pt modelId="{BE6AE309-B102-4D09-B79D-9F3F3864827C}" type="pres">
      <dgm:prSet presAssocID="{4D1E0489-67BD-4A2B-9D06-6733672DB6B6}" presName="parentLin" presStyleCnt="0"/>
      <dgm:spPr/>
    </dgm:pt>
    <dgm:pt modelId="{18D1A056-1132-4793-89CB-0DD36EC9C762}" type="pres">
      <dgm:prSet presAssocID="{4D1E0489-67BD-4A2B-9D06-6733672DB6B6}" presName="parentLeftMargin" presStyleLbl="node1" presStyleIdx="4" presStyleCnt="7"/>
      <dgm:spPr/>
      <dgm:t>
        <a:bodyPr/>
        <a:lstStyle/>
        <a:p>
          <a:endParaRPr lang="en-US"/>
        </a:p>
      </dgm:t>
    </dgm:pt>
    <dgm:pt modelId="{E95E6F1F-2632-4C8C-B467-7C2844AED2C4}" type="pres">
      <dgm:prSet presAssocID="{4D1E0489-67BD-4A2B-9D06-6733672DB6B6}" presName="parentText" presStyleLbl="node1" presStyleIdx="5" presStyleCnt="7" custLinFactX="1736" custLinFactNeighborX="100000">
        <dgm:presLayoutVars>
          <dgm:chMax val="0"/>
          <dgm:bulletEnabled val="1"/>
        </dgm:presLayoutVars>
      </dgm:prSet>
      <dgm:spPr/>
      <dgm:t>
        <a:bodyPr/>
        <a:lstStyle/>
        <a:p>
          <a:endParaRPr lang="en-US"/>
        </a:p>
      </dgm:t>
    </dgm:pt>
    <dgm:pt modelId="{F2B81E7B-7100-4419-B85B-95516B39B646}" type="pres">
      <dgm:prSet presAssocID="{4D1E0489-67BD-4A2B-9D06-6733672DB6B6}" presName="negativeSpace" presStyleCnt="0"/>
      <dgm:spPr/>
    </dgm:pt>
    <dgm:pt modelId="{8C366573-20D5-43A2-A2C7-5E474338D55E}" type="pres">
      <dgm:prSet presAssocID="{4D1E0489-67BD-4A2B-9D06-6733672DB6B6}" presName="childText" presStyleLbl="conFgAcc1" presStyleIdx="5" presStyleCnt="7">
        <dgm:presLayoutVars>
          <dgm:bulletEnabled val="1"/>
        </dgm:presLayoutVars>
      </dgm:prSet>
      <dgm:spPr/>
    </dgm:pt>
    <dgm:pt modelId="{580EAA95-CA7E-4393-96CC-E08BA0ACDFBF}" type="pres">
      <dgm:prSet presAssocID="{32905EDA-93D6-4661-8A3F-8263DAD3AA1E}" presName="spaceBetweenRectangles" presStyleCnt="0"/>
      <dgm:spPr/>
    </dgm:pt>
    <dgm:pt modelId="{A60F4451-EC0A-4F20-A56A-B82A31E0AA4E}" type="pres">
      <dgm:prSet presAssocID="{CF4DCC93-2413-4241-886E-3368770F9CFD}" presName="parentLin" presStyleCnt="0"/>
      <dgm:spPr/>
    </dgm:pt>
    <dgm:pt modelId="{77E4D71A-194C-4B77-A7A4-B11A751539D3}" type="pres">
      <dgm:prSet presAssocID="{CF4DCC93-2413-4241-886E-3368770F9CFD}" presName="parentLeftMargin" presStyleLbl="node1" presStyleIdx="5" presStyleCnt="7"/>
      <dgm:spPr/>
      <dgm:t>
        <a:bodyPr/>
        <a:lstStyle/>
        <a:p>
          <a:endParaRPr lang="en-US"/>
        </a:p>
      </dgm:t>
    </dgm:pt>
    <dgm:pt modelId="{5C497D42-5605-44B6-B0FA-75D45C04A79A}" type="pres">
      <dgm:prSet presAssocID="{CF4DCC93-2413-4241-886E-3368770F9CFD}" presName="parentText" presStyleLbl="node1" presStyleIdx="6" presStyleCnt="7" custScaleX="99243" custLinFactNeighborX="30841">
        <dgm:presLayoutVars>
          <dgm:chMax val="0"/>
          <dgm:bulletEnabled val="1"/>
        </dgm:presLayoutVars>
      </dgm:prSet>
      <dgm:spPr/>
      <dgm:t>
        <a:bodyPr/>
        <a:lstStyle/>
        <a:p>
          <a:endParaRPr lang="en-US"/>
        </a:p>
      </dgm:t>
    </dgm:pt>
    <dgm:pt modelId="{04C1C987-2393-4C96-80C9-5CCF0E7C9C2B}" type="pres">
      <dgm:prSet presAssocID="{CF4DCC93-2413-4241-886E-3368770F9CFD}" presName="negativeSpace" presStyleCnt="0"/>
      <dgm:spPr/>
    </dgm:pt>
    <dgm:pt modelId="{6CB39A6A-FF9E-4F1D-AFDF-12938C312A5C}" type="pres">
      <dgm:prSet presAssocID="{CF4DCC93-2413-4241-886E-3368770F9CFD}" presName="childText" presStyleLbl="conFgAcc1" presStyleIdx="6" presStyleCnt="7">
        <dgm:presLayoutVars>
          <dgm:bulletEnabled val="1"/>
        </dgm:presLayoutVars>
      </dgm:prSet>
      <dgm:spPr/>
    </dgm:pt>
  </dgm:ptLst>
  <dgm:cxnLst>
    <dgm:cxn modelId="{DC33C279-4DE5-45A2-ADA5-1600478369F1}" type="presOf" srcId="{4D1E0489-67BD-4A2B-9D06-6733672DB6B6}" destId="{18D1A056-1132-4793-89CB-0DD36EC9C762}" srcOrd="0" destOrd="0" presId="urn:microsoft.com/office/officeart/2005/8/layout/list1"/>
    <dgm:cxn modelId="{EF81E6DB-BF12-4780-8AAF-D103E6EAF4C2}" type="presOf" srcId="{A0CA6327-9DE5-4981-9E6D-63CF220ECA20}" destId="{029E9895-79A5-408F-9AE7-E798DB0CBBB9}" srcOrd="1" destOrd="0" presId="urn:microsoft.com/office/officeart/2005/8/layout/list1"/>
    <dgm:cxn modelId="{A0966892-13E4-4A66-9E3B-620C7B914633}" type="presOf" srcId="{E2CD47F7-AEA0-444E-B1A1-89EB01D05C55}" destId="{9C747CD3-D63D-4736-A1F6-00AB212C5990}" srcOrd="0" destOrd="0" presId="urn:microsoft.com/office/officeart/2005/8/layout/list1"/>
    <dgm:cxn modelId="{BBD392D5-87CA-48FE-8F09-869A9347E3DD}" type="presOf" srcId="{935A6A84-A13F-4191-B5F4-BD4FEF888CA0}" destId="{E9622C97-2CC5-4B08-803C-77A1B918E164}" srcOrd="0" destOrd="0" presId="urn:microsoft.com/office/officeart/2005/8/layout/list1"/>
    <dgm:cxn modelId="{452BFE51-0A22-458D-9889-8D28783A4F69}" srcId="{A4A923B3-96AA-4C13-A0DE-E44AE4C6C935}" destId="{93CF30E1-0A50-4687-AF09-FD3A73D6752B}" srcOrd="1" destOrd="0" parTransId="{3DBF1FA8-D8F8-4590-98C4-81F3690EC9C3}" sibTransId="{360A4BBD-B9B0-4354-82FA-C8299335D43B}"/>
    <dgm:cxn modelId="{942EF850-C445-4197-9825-9C7F398F7AF7}" srcId="{A4A923B3-96AA-4C13-A0DE-E44AE4C6C935}" destId="{935A6A84-A13F-4191-B5F4-BD4FEF888CA0}" srcOrd="0" destOrd="0" parTransId="{845D4D39-93F2-4B45-AE83-C4CA6F42A392}" sibTransId="{72FDCFDA-D5A1-4BF7-8DCE-03C6CABD0AAB}"/>
    <dgm:cxn modelId="{F38B3416-F537-4F3C-BFC9-666E79874F32}" type="presOf" srcId="{CF4DCC93-2413-4241-886E-3368770F9CFD}" destId="{5C497D42-5605-44B6-B0FA-75D45C04A79A}" srcOrd="1" destOrd="0" presId="urn:microsoft.com/office/officeart/2005/8/layout/list1"/>
    <dgm:cxn modelId="{92A8EBB9-7C96-454D-B5D9-6873FDDFA2F1}" type="presOf" srcId="{4D1E0489-67BD-4A2B-9D06-6733672DB6B6}" destId="{E95E6F1F-2632-4C8C-B467-7C2844AED2C4}" srcOrd="1" destOrd="0" presId="urn:microsoft.com/office/officeart/2005/8/layout/list1"/>
    <dgm:cxn modelId="{BE4CC882-84FA-4450-B006-D8ED436D28B1}" type="presOf" srcId="{CF4DCC93-2413-4241-886E-3368770F9CFD}" destId="{77E4D71A-194C-4B77-A7A4-B11A751539D3}" srcOrd="0" destOrd="0" presId="urn:microsoft.com/office/officeart/2005/8/layout/list1"/>
    <dgm:cxn modelId="{379D3B56-ACD2-4767-8149-8FC73D7AA2B3}" type="presOf" srcId="{E2CD47F7-AEA0-444E-B1A1-89EB01D05C55}" destId="{6E787A35-DE92-4575-9700-D6A43062E214}" srcOrd="1" destOrd="0" presId="urn:microsoft.com/office/officeart/2005/8/layout/list1"/>
    <dgm:cxn modelId="{CF339EB8-34E1-45CE-A860-7D47AA3E08BB}" srcId="{A4A923B3-96AA-4C13-A0DE-E44AE4C6C935}" destId="{E2CD47F7-AEA0-444E-B1A1-89EB01D05C55}" srcOrd="2" destOrd="0" parTransId="{9DE22C87-9810-49C5-880D-D20ECE3FB8B2}" sibTransId="{ACB10B02-2AE1-4B8A-9A31-EBF7DE2278EF}"/>
    <dgm:cxn modelId="{039034B5-588C-473D-9FFE-AD4570A55270}" type="presOf" srcId="{B17C40F5-895A-40C5-9142-833405398C8C}" destId="{7FA4B491-3B8A-45C4-A9BC-666EA4E527AF}" srcOrd="0" destOrd="0" presId="urn:microsoft.com/office/officeart/2005/8/layout/list1"/>
    <dgm:cxn modelId="{FBE11796-53D7-4AD3-90C8-CE10EE70F31C}" srcId="{A4A923B3-96AA-4C13-A0DE-E44AE4C6C935}" destId="{CF4DCC93-2413-4241-886E-3368770F9CFD}" srcOrd="6" destOrd="0" parTransId="{B4E631E1-BFDA-4425-AABE-998226B00E93}" sibTransId="{178A6B38-1564-4191-9158-B38C6E0FBD96}"/>
    <dgm:cxn modelId="{240C04A6-BACE-45A5-A26D-1E9E36C2C6C8}" type="presOf" srcId="{93CF30E1-0A50-4687-AF09-FD3A73D6752B}" destId="{30D9CF26-C261-4FE0-9C62-4AEE036044D0}" srcOrd="0" destOrd="0" presId="urn:microsoft.com/office/officeart/2005/8/layout/list1"/>
    <dgm:cxn modelId="{33F3848D-3A52-43F2-8D99-21EA32B3EA7F}" srcId="{A4A923B3-96AA-4C13-A0DE-E44AE4C6C935}" destId="{4D1E0489-67BD-4A2B-9D06-6733672DB6B6}" srcOrd="5" destOrd="0" parTransId="{EAE84E50-C2A7-4BC4-A2EE-25C5F0188EDB}" sibTransId="{32905EDA-93D6-4661-8A3F-8263DAD3AA1E}"/>
    <dgm:cxn modelId="{FF27D27C-792E-4A99-974D-9D2930B38B17}" type="presOf" srcId="{A0CA6327-9DE5-4981-9E6D-63CF220ECA20}" destId="{7FDE01BA-8814-4E61-AEFD-F13E71F05A03}" srcOrd="0" destOrd="0" presId="urn:microsoft.com/office/officeart/2005/8/layout/list1"/>
    <dgm:cxn modelId="{C323BD75-D8CA-45FF-95B1-3A8999E7F81E}" type="presOf" srcId="{A4A923B3-96AA-4C13-A0DE-E44AE4C6C935}" destId="{893244E4-7E08-4AA8-A58F-543A6C4A370A}" srcOrd="0" destOrd="0" presId="urn:microsoft.com/office/officeart/2005/8/layout/list1"/>
    <dgm:cxn modelId="{F4F9FB94-2188-49A9-B820-E5B109CE0D0C}" srcId="{A4A923B3-96AA-4C13-A0DE-E44AE4C6C935}" destId="{A0CA6327-9DE5-4981-9E6D-63CF220ECA20}" srcOrd="3" destOrd="0" parTransId="{737630A2-D0A9-4436-A73D-81435FE03A98}" sibTransId="{B55938E5-2618-42BB-8A57-76BAFA2A8E6E}"/>
    <dgm:cxn modelId="{F925D96E-C851-4F03-BE1A-11D3698DA9B5}" type="presOf" srcId="{93CF30E1-0A50-4687-AF09-FD3A73D6752B}" destId="{5C44230B-3280-4E12-BA58-1AC0534CD3B4}" srcOrd="1" destOrd="0" presId="urn:microsoft.com/office/officeart/2005/8/layout/list1"/>
    <dgm:cxn modelId="{FAD066E1-1833-4426-BC2C-B143064E5486}" type="presOf" srcId="{B17C40F5-895A-40C5-9142-833405398C8C}" destId="{C68ED84A-107C-469B-A6B1-F43F5E3D2821}" srcOrd="1" destOrd="0" presId="urn:microsoft.com/office/officeart/2005/8/layout/list1"/>
    <dgm:cxn modelId="{EA206AA1-E8E9-4C83-A186-C2D70D574E5D}" srcId="{A4A923B3-96AA-4C13-A0DE-E44AE4C6C935}" destId="{B17C40F5-895A-40C5-9142-833405398C8C}" srcOrd="4" destOrd="0" parTransId="{0975DAF2-715D-43F2-BDFF-23AA2120C913}" sibTransId="{77C4FDD1-5EAD-42DC-B3A3-A9788965B940}"/>
    <dgm:cxn modelId="{5D520CE9-BBFC-420B-B7B4-E03CF6B35609}" type="presOf" srcId="{935A6A84-A13F-4191-B5F4-BD4FEF888CA0}" destId="{29C4D6F3-F91D-47F2-B45A-18837C3F6483}" srcOrd="1" destOrd="0" presId="urn:microsoft.com/office/officeart/2005/8/layout/list1"/>
    <dgm:cxn modelId="{81CEFFCB-2AD3-4381-BB72-0300237F882C}" type="presParOf" srcId="{893244E4-7E08-4AA8-A58F-543A6C4A370A}" destId="{E5C93F0E-BEE1-47D4-9707-B5715CE32F5F}" srcOrd="0" destOrd="0" presId="urn:microsoft.com/office/officeart/2005/8/layout/list1"/>
    <dgm:cxn modelId="{7A103929-F04F-4B8B-9ECE-6824338D3E12}" type="presParOf" srcId="{E5C93F0E-BEE1-47D4-9707-B5715CE32F5F}" destId="{E9622C97-2CC5-4B08-803C-77A1B918E164}" srcOrd="0" destOrd="0" presId="urn:microsoft.com/office/officeart/2005/8/layout/list1"/>
    <dgm:cxn modelId="{2D6EA4E4-14E7-44CE-9DF8-B56E6C638A58}" type="presParOf" srcId="{E5C93F0E-BEE1-47D4-9707-B5715CE32F5F}" destId="{29C4D6F3-F91D-47F2-B45A-18837C3F6483}" srcOrd="1" destOrd="0" presId="urn:microsoft.com/office/officeart/2005/8/layout/list1"/>
    <dgm:cxn modelId="{59938CD8-EBC9-4CEB-9E84-E675288354D0}" type="presParOf" srcId="{893244E4-7E08-4AA8-A58F-543A6C4A370A}" destId="{C5EB12A0-BDDB-432E-9AE3-9E9E0CCB54C5}" srcOrd="1" destOrd="0" presId="urn:microsoft.com/office/officeart/2005/8/layout/list1"/>
    <dgm:cxn modelId="{6A4572CD-CAA6-4507-AE49-CAF998EC30ED}" type="presParOf" srcId="{893244E4-7E08-4AA8-A58F-543A6C4A370A}" destId="{8E92C551-1D11-4F3D-B55D-31EEF13BD447}" srcOrd="2" destOrd="0" presId="urn:microsoft.com/office/officeart/2005/8/layout/list1"/>
    <dgm:cxn modelId="{2C93418D-5345-464E-AAE8-766115C2A87C}" type="presParOf" srcId="{893244E4-7E08-4AA8-A58F-543A6C4A370A}" destId="{B8A426FE-56D4-483F-A220-DD3052002BCC}" srcOrd="3" destOrd="0" presId="urn:microsoft.com/office/officeart/2005/8/layout/list1"/>
    <dgm:cxn modelId="{9696A836-E6B0-4CF7-85E7-BBD1021AC75C}" type="presParOf" srcId="{893244E4-7E08-4AA8-A58F-543A6C4A370A}" destId="{AF599806-63F2-4132-99BE-0B87EEA2987E}" srcOrd="4" destOrd="0" presId="urn:microsoft.com/office/officeart/2005/8/layout/list1"/>
    <dgm:cxn modelId="{3500D475-D1A8-4F45-9298-9AB786268370}" type="presParOf" srcId="{AF599806-63F2-4132-99BE-0B87EEA2987E}" destId="{30D9CF26-C261-4FE0-9C62-4AEE036044D0}" srcOrd="0" destOrd="0" presId="urn:microsoft.com/office/officeart/2005/8/layout/list1"/>
    <dgm:cxn modelId="{9A8EDF3C-EFE1-4243-B9C2-3A629154253E}" type="presParOf" srcId="{AF599806-63F2-4132-99BE-0B87EEA2987E}" destId="{5C44230B-3280-4E12-BA58-1AC0534CD3B4}" srcOrd="1" destOrd="0" presId="urn:microsoft.com/office/officeart/2005/8/layout/list1"/>
    <dgm:cxn modelId="{A2CC0ADE-C2F5-4106-B4FA-63A96402D9A7}" type="presParOf" srcId="{893244E4-7E08-4AA8-A58F-543A6C4A370A}" destId="{911D7396-4BA3-4479-A1D2-9EB94E579C17}" srcOrd="5" destOrd="0" presId="urn:microsoft.com/office/officeart/2005/8/layout/list1"/>
    <dgm:cxn modelId="{97A089BC-98C0-43F0-9E09-C8DA0BB5DE33}" type="presParOf" srcId="{893244E4-7E08-4AA8-A58F-543A6C4A370A}" destId="{E35B837D-D82A-48AA-AAB7-E1A2D046EEF3}" srcOrd="6" destOrd="0" presId="urn:microsoft.com/office/officeart/2005/8/layout/list1"/>
    <dgm:cxn modelId="{5357D1A0-4CBE-4CBD-B8FF-1C9D55017609}" type="presParOf" srcId="{893244E4-7E08-4AA8-A58F-543A6C4A370A}" destId="{00E07F83-1A99-4C77-A92A-446EDFD26D12}" srcOrd="7" destOrd="0" presId="urn:microsoft.com/office/officeart/2005/8/layout/list1"/>
    <dgm:cxn modelId="{68A3B083-BE7C-4B22-97AB-4A7176138195}" type="presParOf" srcId="{893244E4-7E08-4AA8-A58F-543A6C4A370A}" destId="{7E7726B6-95A3-4C70-8F02-D6303392B133}" srcOrd="8" destOrd="0" presId="urn:microsoft.com/office/officeart/2005/8/layout/list1"/>
    <dgm:cxn modelId="{17E0293C-BF22-4E56-9ACB-D9187EDDCE8F}" type="presParOf" srcId="{7E7726B6-95A3-4C70-8F02-D6303392B133}" destId="{9C747CD3-D63D-4736-A1F6-00AB212C5990}" srcOrd="0" destOrd="0" presId="urn:microsoft.com/office/officeart/2005/8/layout/list1"/>
    <dgm:cxn modelId="{0C52F67D-F6E4-4F74-B5ED-A27C2BB1EFA9}" type="presParOf" srcId="{7E7726B6-95A3-4C70-8F02-D6303392B133}" destId="{6E787A35-DE92-4575-9700-D6A43062E214}" srcOrd="1" destOrd="0" presId="urn:microsoft.com/office/officeart/2005/8/layout/list1"/>
    <dgm:cxn modelId="{D045C365-B357-4852-A42C-BE3041918817}" type="presParOf" srcId="{893244E4-7E08-4AA8-A58F-543A6C4A370A}" destId="{E27A1C89-1C74-4DB4-9E26-622F5778B50C}" srcOrd="9" destOrd="0" presId="urn:microsoft.com/office/officeart/2005/8/layout/list1"/>
    <dgm:cxn modelId="{B19C3378-6CEE-4038-A07B-5568BA052D09}" type="presParOf" srcId="{893244E4-7E08-4AA8-A58F-543A6C4A370A}" destId="{17A54A06-B8EC-4B0D-8EA0-2BA57BAA0004}" srcOrd="10" destOrd="0" presId="urn:microsoft.com/office/officeart/2005/8/layout/list1"/>
    <dgm:cxn modelId="{0853550D-CDC0-48F4-9192-20F7EAFF0AD4}" type="presParOf" srcId="{893244E4-7E08-4AA8-A58F-543A6C4A370A}" destId="{1C666FE7-1FB5-4709-B0FD-E70DB67AF199}" srcOrd="11" destOrd="0" presId="urn:microsoft.com/office/officeart/2005/8/layout/list1"/>
    <dgm:cxn modelId="{746B5047-A5D3-4047-A686-14DF73D9764C}" type="presParOf" srcId="{893244E4-7E08-4AA8-A58F-543A6C4A370A}" destId="{A91E6FAF-89A8-4FC4-B0A0-E57B0B16EF92}" srcOrd="12" destOrd="0" presId="urn:microsoft.com/office/officeart/2005/8/layout/list1"/>
    <dgm:cxn modelId="{0F9E71CF-7B6D-46DF-B33E-360D95933F77}" type="presParOf" srcId="{A91E6FAF-89A8-4FC4-B0A0-E57B0B16EF92}" destId="{7FDE01BA-8814-4E61-AEFD-F13E71F05A03}" srcOrd="0" destOrd="0" presId="urn:microsoft.com/office/officeart/2005/8/layout/list1"/>
    <dgm:cxn modelId="{D6E2BFDD-E20B-4D13-A577-D6A8D36B15F7}" type="presParOf" srcId="{A91E6FAF-89A8-4FC4-B0A0-E57B0B16EF92}" destId="{029E9895-79A5-408F-9AE7-E798DB0CBBB9}" srcOrd="1" destOrd="0" presId="urn:microsoft.com/office/officeart/2005/8/layout/list1"/>
    <dgm:cxn modelId="{A39EECEA-4DF5-4527-B315-D1AFCD45D422}" type="presParOf" srcId="{893244E4-7E08-4AA8-A58F-543A6C4A370A}" destId="{D11C366E-B443-44D4-B0F8-8BA314BDBF26}" srcOrd="13" destOrd="0" presId="urn:microsoft.com/office/officeart/2005/8/layout/list1"/>
    <dgm:cxn modelId="{F055909F-A1BE-4AE3-9E8A-43CC80789A91}" type="presParOf" srcId="{893244E4-7E08-4AA8-A58F-543A6C4A370A}" destId="{3920CBBB-466F-462F-8F2B-3E58E3C31639}" srcOrd="14" destOrd="0" presId="urn:microsoft.com/office/officeart/2005/8/layout/list1"/>
    <dgm:cxn modelId="{11DDCACD-3C14-4C7E-A9C0-7A77878E2517}" type="presParOf" srcId="{893244E4-7E08-4AA8-A58F-543A6C4A370A}" destId="{53926BB1-B9C3-4DF8-917A-FBFF86A44F29}" srcOrd="15" destOrd="0" presId="urn:microsoft.com/office/officeart/2005/8/layout/list1"/>
    <dgm:cxn modelId="{00F31AD2-5D89-415F-969E-40DA99C1FE14}" type="presParOf" srcId="{893244E4-7E08-4AA8-A58F-543A6C4A370A}" destId="{B26FED87-AA16-4D31-BA3C-81799B04C5B6}" srcOrd="16" destOrd="0" presId="urn:microsoft.com/office/officeart/2005/8/layout/list1"/>
    <dgm:cxn modelId="{92C3FD1D-9507-406A-A02D-8514E8DF139B}" type="presParOf" srcId="{B26FED87-AA16-4D31-BA3C-81799B04C5B6}" destId="{7FA4B491-3B8A-45C4-A9BC-666EA4E527AF}" srcOrd="0" destOrd="0" presId="urn:microsoft.com/office/officeart/2005/8/layout/list1"/>
    <dgm:cxn modelId="{CB491DE0-3603-469A-B241-432464543B0F}" type="presParOf" srcId="{B26FED87-AA16-4D31-BA3C-81799B04C5B6}" destId="{C68ED84A-107C-469B-A6B1-F43F5E3D2821}" srcOrd="1" destOrd="0" presId="urn:microsoft.com/office/officeart/2005/8/layout/list1"/>
    <dgm:cxn modelId="{E04D5CFB-C370-4801-B9AC-83E3D75B9871}" type="presParOf" srcId="{893244E4-7E08-4AA8-A58F-543A6C4A370A}" destId="{C735D2D7-BDBC-4EC5-AFF2-E64A473577C7}" srcOrd="17" destOrd="0" presId="urn:microsoft.com/office/officeart/2005/8/layout/list1"/>
    <dgm:cxn modelId="{E3E1CCA4-2346-4A92-AFEA-CDF3383F7E6D}" type="presParOf" srcId="{893244E4-7E08-4AA8-A58F-543A6C4A370A}" destId="{E49B0C77-4666-4E1E-B40A-53A1D6E4BF2C}" srcOrd="18" destOrd="0" presId="urn:microsoft.com/office/officeart/2005/8/layout/list1"/>
    <dgm:cxn modelId="{7952D9EF-09FE-4139-8D5F-8C154E92FE64}" type="presParOf" srcId="{893244E4-7E08-4AA8-A58F-543A6C4A370A}" destId="{7764CE34-4650-4B50-85E4-22A84BC12832}" srcOrd="19" destOrd="0" presId="urn:microsoft.com/office/officeart/2005/8/layout/list1"/>
    <dgm:cxn modelId="{3542807D-B5FC-4047-81FC-CB576C7860FF}" type="presParOf" srcId="{893244E4-7E08-4AA8-A58F-543A6C4A370A}" destId="{BE6AE309-B102-4D09-B79D-9F3F3864827C}" srcOrd="20" destOrd="0" presId="urn:microsoft.com/office/officeart/2005/8/layout/list1"/>
    <dgm:cxn modelId="{C7F1AA14-6A9E-4494-B234-83CAFAA91257}" type="presParOf" srcId="{BE6AE309-B102-4D09-B79D-9F3F3864827C}" destId="{18D1A056-1132-4793-89CB-0DD36EC9C762}" srcOrd="0" destOrd="0" presId="urn:microsoft.com/office/officeart/2005/8/layout/list1"/>
    <dgm:cxn modelId="{3664BD8D-34D8-48D2-AF7E-401B6318EB50}" type="presParOf" srcId="{BE6AE309-B102-4D09-B79D-9F3F3864827C}" destId="{E95E6F1F-2632-4C8C-B467-7C2844AED2C4}" srcOrd="1" destOrd="0" presId="urn:microsoft.com/office/officeart/2005/8/layout/list1"/>
    <dgm:cxn modelId="{6938CFD4-C3FF-40DD-A1F1-DC07AEB20E24}" type="presParOf" srcId="{893244E4-7E08-4AA8-A58F-543A6C4A370A}" destId="{F2B81E7B-7100-4419-B85B-95516B39B646}" srcOrd="21" destOrd="0" presId="urn:microsoft.com/office/officeart/2005/8/layout/list1"/>
    <dgm:cxn modelId="{D7174D15-BAB7-4D9A-891E-F3EDE7064001}" type="presParOf" srcId="{893244E4-7E08-4AA8-A58F-543A6C4A370A}" destId="{8C366573-20D5-43A2-A2C7-5E474338D55E}" srcOrd="22" destOrd="0" presId="urn:microsoft.com/office/officeart/2005/8/layout/list1"/>
    <dgm:cxn modelId="{E031C849-33D8-4954-984F-9B34463F2782}" type="presParOf" srcId="{893244E4-7E08-4AA8-A58F-543A6C4A370A}" destId="{580EAA95-CA7E-4393-96CC-E08BA0ACDFBF}" srcOrd="23" destOrd="0" presId="urn:microsoft.com/office/officeart/2005/8/layout/list1"/>
    <dgm:cxn modelId="{4CFE0E1F-E8F2-4B91-A223-D4518ABF924F}" type="presParOf" srcId="{893244E4-7E08-4AA8-A58F-543A6C4A370A}" destId="{A60F4451-EC0A-4F20-A56A-B82A31E0AA4E}" srcOrd="24" destOrd="0" presId="urn:microsoft.com/office/officeart/2005/8/layout/list1"/>
    <dgm:cxn modelId="{7EF067FC-F7BC-4994-817C-2F55DFE0EC10}" type="presParOf" srcId="{A60F4451-EC0A-4F20-A56A-B82A31E0AA4E}" destId="{77E4D71A-194C-4B77-A7A4-B11A751539D3}" srcOrd="0" destOrd="0" presId="urn:microsoft.com/office/officeart/2005/8/layout/list1"/>
    <dgm:cxn modelId="{5B06B269-6A71-48D1-9B61-35855D5AB53B}" type="presParOf" srcId="{A60F4451-EC0A-4F20-A56A-B82A31E0AA4E}" destId="{5C497D42-5605-44B6-B0FA-75D45C04A79A}" srcOrd="1" destOrd="0" presId="urn:microsoft.com/office/officeart/2005/8/layout/list1"/>
    <dgm:cxn modelId="{580CE606-0980-47D7-8497-9B9312B65C16}" type="presParOf" srcId="{893244E4-7E08-4AA8-A58F-543A6C4A370A}" destId="{04C1C987-2393-4C96-80C9-5CCF0E7C9C2B}" srcOrd="25" destOrd="0" presId="urn:microsoft.com/office/officeart/2005/8/layout/list1"/>
    <dgm:cxn modelId="{E950C583-4953-4CA9-B4C9-8BF5669F33B0}" type="presParOf" srcId="{893244E4-7E08-4AA8-A58F-543A6C4A370A}" destId="{6CB39A6A-FF9E-4F1D-AFDF-12938C312A5C}" srcOrd="2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D7109DF-DAFE-4B05-856F-947A476915DE}" type="doc">
      <dgm:prSet loTypeId="urn:microsoft.com/office/officeart/2005/8/layout/cycle6" loCatId="cycle" qsTypeId="urn:microsoft.com/office/officeart/2005/8/quickstyle/simple1" qsCatId="simple" csTypeId="urn:microsoft.com/office/officeart/2005/8/colors/colorful1" csCatId="colorful" phldr="1"/>
      <dgm:spPr/>
      <dgm:t>
        <a:bodyPr/>
        <a:lstStyle/>
        <a:p>
          <a:endParaRPr lang="en-US"/>
        </a:p>
      </dgm:t>
    </dgm:pt>
    <dgm:pt modelId="{61B4CAF6-7E67-4344-B05E-E9AE62E4077A}">
      <dgm:prSet custT="1"/>
      <dgm:spPr>
        <a:solidFill>
          <a:srgbClr val="002060"/>
        </a:solidFill>
      </dgm:spPr>
      <dgm:t>
        <a:bodyPr/>
        <a:lstStyle/>
        <a:p>
          <a:r>
            <a:rPr lang="fa-IR" sz="1400" b="1" dirty="0" smtClean="0">
              <a:cs typeface="B Nazanin" panose="00000400000000000000" pitchFamily="2" charset="-78"/>
            </a:rPr>
            <a:t>عدم برنامه‌ریزی مناسب برای تامین نیروی انسانی</a:t>
          </a:r>
          <a:endParaRPr lang="en-US" sz="1400" b="1" dirty="0">
            <a:cs typeface="B Nazanin" panose="00000400000000000000" pitchFamily="2" charset="-78"/>
          </a:endParaRPr>
        </a:p>
      </dgm:t>
    </dgm:pt>
    <dgm:pt modelId="{65C2AB65-BC44-40EF-9F39-8C448D2AADF9}" type="parTrans" cxnId="{594F89FE-FD9F-4E55-8C40-798150CED7E5}">
      <dgm:prSet/>
      <dgm:spPr/>
      <dgm:t>
        <a:bodyPr/>
        <a:lstStyle/>
        <a:p>
          <a:endParaRPr lang="en-US" sz="1400" b="1">
            <a:cs typeface="B Nazanin" panose="00000400000000000000" pitchFamily="2" charset="-78"/>
          </a:endParaRPr>
        </a:p>
      </dgm:t>
    </dgm:pt>
    <dgm:pt modelId="{D51A4326-4E26-45DF-8AD3-02CFA602F63C}" type="sibTrans" cxnId="{594F89FE-FD9F-4E55-8C40-798150CED7E5}">
      <dgm:prSet custT="1"/>
      <dgm:spPr/>
      <dgm:t>
        <a:bodyPr/>
        <a:lstStyle/>
        <a:p>
          <a:endParaRPr lang="en-US" sz="1400" b="1">
            <a:cs typeface="B Nazanin" panose="00000400000000000000" pitchFamily="2" charset="-78"/>
          </a:endParaRPr>
        </a:p>
      </dgm:t>
    </dgm:pt>
    <dgm:pt modelId="{2CA49F86-E3A9-4E86-A6B5-B90BCE1C0BE5}">
      <dgm:prSet custT="1"/>
      <dgm:spPr>
        <a:solidFill>
          <a:srgbClr val="00B050"/>
        </a:solidFill>
      </dgm:spPr>
      <dgm:t>
        <a:bodyPr/>
        <a:lstStyle/>
        <a:p>
          <a:r>
            <a:rPr lang="fa-IR" sz="1400" b="1" dirty="0" smtClean="0">
              <a:cs typeface="B Nazanin" panose="00000400000000000000" pitchFamily="2" charset="-78"/>
            </a:rPr>
            <a:t>عدم تدوین شرح شغل و شرایط احراز مشاغل مختلف</a:t>
          </a:r>
          <a:endParaRPr lang="en-US" sz="1400" b="1" dirty="0">
            <a:cs typeface="B Nazanin" panose="00000400000000000000" pitchFamily="2" charset="-78"/>
          </a:endParaRPr>
        </a:p>
      </dgm:t>
    </dgm:pt>
    <dgm:pt modelId="{65CC7DCE-C49F-4F6A-84DB-DE386A2EF5CF}" type="parTrans" cxnId="{07EED9DF-DE80-4418-854C-8EDEF822DF13}">
      <dgm:prSet/>
      <dgm:spPr/>
      <dgm:t>
        <a:bodyPr/>
        <a:lstStyle/>
        <a:p>
          <a:endParaRPr lang="en-US" sz="1400" b="1">
            <a:cs typeface="B Nazanin" panose="00000400000000000000" pitchFamily="2" charset="-78"/>
          </a:endParaRPr>
        </a:p>
      </dgm:t>
    </dgm:pt>
    <dgm:pt modelId="{9F64C04F-D119-48D8-B4C2-39EEF502CDD3}" type="sibTrans" cxnId="{07EED9DF-DE80-4418-854C-8EDEF822DF13}">
      <dgm:prSet custT="1"/>
      <dgm:spPr/>
      <dgm:t>
        <a:bodyPr/>
        <a:lstStyle/>
        <a:p>
          <a:endParaRPr lang="en-US" sz="1400" b="1">
            <a:cs typeface="B Nazanin" panose="00000400000000000000" pitchFamily="2" charset="-78"/>
          </a:endParaRPr>
        </a:p>
      </dgm:t>
    </dgm:pt>
    <dgm:pt modelId="{C4ACDBA8-9B02-4704-8509-C8B6459FA135}">
      <dgm:prSet custT="1"/>
      <dgm:spPr>
        <a:solidFill>
          <a:srgbClr val="FF0000"/>
        </a:solidFill>
      </dgm:spPr>
      <dgm:t>
        <a:bodyPr/>
        <a:lstStyle/>
        <a:p>
          <a:r>
            <a:rPr lang="fa-IR" sz="1400" b="1" dirty="0" smtClean="0">
              <a:cs typeface="B Nazanin" panose="00000400000000000000" pitchFamily="2" charset="-78"/>
            </a:rPr>
            <a:t>نداشتن دانش، تخصص و مهارت لازم در ارزیابان و مصاحبه‌کنندگان </a:t>
          </a:r>
          <a:endParaRPr lang="en-US" sz="1400" b="1" dirty="0">
            <a:cs typeface="B Nazanin" panose="00000400000000000000" pitchFamily="2" charset="-78"/>
          </a:endParaRPr>
        </a:p>
      </dgm:t>
    </dgm:pt>
    <dgm:pt modelId="{F6599812-1BA0-448E-8F0E-05B7B15C1E1C}" type="parTrans" cxnId="{48D6C322-9A05-412E-9FC6-5BE7877F3AA5}">
      <dgm:prSet/>
      <dgm:spPr/>
      <dgm:t>
        <a:bodyPr/>
        <a:lstStyle/>
        <a:p>
          <a:endParaRPr lang="en-US" sz="1400" b="1">
            <a:cs typeface="B Nazanin" panose="00000400000000000000" pitchFamily="2" charset="-78"/>
          </a:endParaRPr>
        </a:p>
      </dgm:t>
    </dgm:pt>
    <dgm:pt modelId="{12238C3E-18C1-4FD3-A341-3EFD95056AA2}" type="sibTrans" cxnId="{48D6C322-9A05-412E-9FC6-5BE7877F3AA5}">
      <dgm:prSet custT="1"/>
      <dgm:spPr/>
      <dgm:t>
        <a:bodyPr/>
        <a:lstStyle/>
        <a:p>
          <a:endParaRPr lang="en-US" sz="1400" b="1">
            <a:cs typeface="B Nazanin" panose="00000400000000000000" pitchFamily="2" charset="-78"/>
          </a:endParaRPr>
        </a:p>
      </dgm:t>
    </dgm:pt>
    <dgm:pt modelId="{F874587C-C91C-4225-B5DC-632575BE7A53}">
      <dgm:prSet custT="1"/>
      <dgm:spPr>
        <a:solidFill>
          <a:srgbClr val="0070C0"/>
        </a:solidFill>
      </dgm:spPr>
      <dgm:t>
        <a:bodyPr/>
        <a:lstStyle/>
        <a:p>
          <a:r>
            <a:rPr lang="fa-IR" sz="1400" b="1" dirty="0" smtClean="0">
              <a:cs typeface="B Nazanin" panose="00000400000000000000" pitchFamily="2" charset="-78"/>
            </a:rPr>
            <a:t>مجهز نبودن سازمان‌ها به ابزارهای مناسب جذب و استخدام (مانند کانون‌های ارزیابی، آزمون‌های روانشناختی و ...)</a:t>
          </a:r>
          <a:endParaRPr lang="en-US" sz="1400" b="1" dirty="0">
            <a:cs typeface="B Nazanin" panose="00000400000000000000" pitchFamily="2" charset="-78"/>
          </a:endParaRPr>
        </a:p>
      </dgm:t>
    </dgm:pt>
    <dgm:pt modelId="{78EA0A8A-0988-48B2-8171-EAEBD4DB9671}" type="parTrans" cxnId="{E7739A41-300F-44FE-8EB4-732F027E31C8}">
      <dgm:prSet/>
      <dgm:spPr/>
      <dgm:t>
        <a:bodyPr/>
        <a:lstStyle/>
        <a:p>
          <a:endParaRPr lang="en-US" sz="1400" b="1">
            <a:cs typeface="B Nazanin" panose="00000400000000000000" pitchFamily="2" charset="-78"/>
          </a:endParaRPr>
        </a:p>
      </dgm:t>
    </dgm:pt>
    <dgm:pt modelId="{744BF2A7-4742-4C71-A5DC-9E37DF8CAB25}" type="sibTrans" cxnId="{E7739A41-300F-44FE-8EB4-732F027E31C8}">
      <dgm:prSet custT="1"/>
      <dgm:spPr/>
      <dgm:t>
        <a:bodyPr/>
        <a:lstStyle/>
        <a:p>
          <a:endParaRPr lang="en-US" sz="1400" b="1">
            <a:cs typeface="B Nazanin" panose="00000400000000000000" pitchFamily="2" charset="-78"/>
          </a:endParaRPr>
        </a:p>
      </dgm:t>
    </dgm:pt>
    <dgm:pt modelId="{03D7A341-E610-463D-95AD-D0D415013CDB}">
      <dgm:prSet custT="1"/>
      <dgm:spPr>
        <a:solidFill>
          <a:srgbClr val="0066FF"/>
        </a:solidFill>
      </dgm:spPr>
      <dgm:t>
        <a:bodyPr/>
        <a:lstStyle/>
        <a:p>
          <a:r>
            <a:rPr lang="fa-IR" sz="1400" b="1" dirty="0" smtClean="0">
              <a:cs typeface="B Nazanin" panose="00000400000000000000" pitchFamily="2" charset="-78"/>
            </a:rPr>
            <a:t>رابطه‌سالاری به جای شایسته‌سالاری</a:t>
          </a:r>
          <a:endParaRPr lang="en-US" sz="1400" b="1" dirty="0">
            <a:cs typeface="B Nazanin" panose="00000400000000000000" pitchFamily="2" charset="-78"/>
          </a:endParaRPr>
        </a:p>
      </dgm:t>
    </dgm:pt>
    <dgm:pt modelId="{217523B4-58A6-41F7-ACA0-22D9E66C5B0C}" type="parTrans" cxnId="{7D657B04-2578-4350-96CA-F0238E92CAD5}">
      <dgm:prSet/>
      <dgm:spPr/>
      <dgm:t>
        <a:bodyPr/>
        <a:lstStyle/>
        <a:p>
          <a:endParaRPr lang="en-US" sz="1400" b="1">
            <a:cs typeface="B Nazanin" panose="00000400000000000000" pitchFamily="2" charset="-78"/>
          </a:endParaRPr>
        </a:p>
      </dgm:t>
    </dgm:pt>
    <dgm:pt modelId="{792AC25B-7F68-4CD1-8ECB-F7898378476B}" type="sibTrans" cxnId="{7D657B04-2578-4350-96CA-F0238E92CAD5}">
      <dgm:prSet custT="1"/>
      <dgm:spPr/>
      <dgm:t>
        <a:bodyPr/>
        <a:lstStyle/>
        <a:p>
          <a:endParaRPr lang="en-US" sz="1400" b="1">
            <a:cs typeface="B Nazanin" panose="00000400000000000000" pitchFamily="2" charset="-78"/>
          </a:endParaRPr>
        </a:p>
      </dgm:t>
    </dgm:pt>
    <dgm:pt modelId="{C84D1EA2-241C-4138-BA73-44339DAA6362}">
      <dgm:prSet custT="1"/>
      <dgm:spPr>
        <a:solidFill>
          <a:schemeClr val="accent4"/>
        </a:solidFill>
      </dgm:spPr>
      <dgm:t>
        <a:bodyPr/>
        <a:lstStyle/>
        <a:p>
          <a:r>
            <a:rPr lang="fa-IR" sz="1400" b="1" dirty="0" smtClean="0">
              <a:cs typeface="B Nazanin" panose="00000400000000000000" pitchFamily="2" charset="-78"/>
            </a:rPr>
            <a:t>عدم همکاری و هماهنگی مناسب بین واحد منابع انسانی و مدیران مستقیم در پیشبرد فرآیند جذب و استخدام</a:t>
          </a:r>
          <a:endParaRPr lang="en-US" sz="1400" b="1" dirty="0">
            <a:cs typeface="B Nazanin" panose="00000400000000000000" pitchFamily="2" charset="-78"/>
          </a:endParaRPr>
        </a:p>
      </dgm:t>
    </dgm:pt>
    <dgm:pt modelId="{03C3BBA5-D6FC-448B-8012-B6F80ECED145}" type="parTrans" cxnId="{175494BC-3CB6-4C33-A1A5-FCCEF4081C33}">
      <dgm:prSet/>
      <dgm:spPr/>
      <dgm:t>
        <a:bodyPr/>
        <a:lstStyle/>
        <a:p>
          <a:endParaRPr lang="en-US" sz="1400" b="1">
            <a:cs typeface="B Nazanin" panose="00000400000000000000" pitchFamily="2" charset="-78"/>
          </a:endParaRPr>
        </a:p>
      </dgm:t>
    </dgm:pt>
    <dgm:pt modelId="{8390E59C-8B79-4920-8323-8FEF80BA5195}" type="sibTrans" cxnId="{175494BC-3CB6-4C33-A1A5-FCCEF4081C33}">
      <dgm:prSet custT="1"/>
      <dgm:spPr/>
      <dgm:t>
        <a:bodyPr/>
        <a:lstStyle/>
        <a:p>
          <a:endParaRPr lang="en-US" sz="1400" b="1">
            <a:cs typeface="B Nazanin" panose="00000400000000000000" pitchFamily="2" charset="-78"/>
          </a:endParaRPr>
        </a:p>
      </dgm:t>
    </dgm:pt>
    <dgm:pt modelId="{922C403C-CB65-4C6E-B4D4-25F234D3D57E}">
      <dgm:prSet custT="1"/>
      <dgm:spPr>
        <a:solidFill>
          <a:schemeClr val="accent3">
            <a:lumMod val="75000"/>
          </a:schemeClr>
        </a:solidFill>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fa-IR" sz="1400" b="1" dirty="0" smtClean="0">
              <a:cs typeface="B Nazanin" panose="00000400000000000000" pitchFamily="2" charset="-78"/>
            </a:rPr>
            <a:t>عدم طراحی مدل‌های شایستگی تخصصی برای مشاغل مدیریتی</a:t>
          </a:r>
          <a:endParaRPr lang="en-US" sz="2000" b="1" dirty="0">
            <a:cs typeface="B Nazanin" panose="00000400000000000000" pitchFamily="2" charset="-78"/>
          </a:endParaRPr>
        </a:p>
      </dgm:t>
    </dgm:pt>
    <dgm:pt modelId="{4C601898-8787-46D0-A143-799604A6D0D6}" type="parTrans" cxnId="{4DB48B75-E38B-42BE-9EC1-632782640851}">
      <dgm:prSet/>
      <dgm:spPr/>
      <dgm:t>
        <a:bodyPr/>
        <a:lstStyle/>
        <a:p>
          <a:endParaRPr lang="en-US"/>
        </a:p>
      </dgm:t>
    </dgm:pt>
    <dgm:pt modelId="{21E4C23D-E2C9-41C6-B39A-E3D01E80CE02}" type="sibTrans" cxnId="{4DB48B75-E38B-42BE-9EC1-632782640851}">
      <dgm:prSet/>
      <dgm:spPr/>
      <dgm:t>
        <a:bodyPr/>
        <a:lstStyle/>
        <a:p>
          <a:endParaRPr lang="en-US"/>
        </a:p>
      </dgm:t>
    </dgm:pt>
    <dgm:pt modelId="{1B7089D0-6E20-4B53-B542-36EAE5B11746}" type="pres">
      <dgm:prSet presAssocID="{7D7109DF-DAFE-4B05-856F-947A476915DE}" presName="cycle" presStyleCnt="0">
        <dgm:presLayoutVars>
          <dgm:dir/>
          <dgm:resizeHandles val="exact"/>
        </dgm:presLayoutVars>
      </dgm:prSet>
      <dgm:spPr/>
      <dgm:t>
        <a:bodyPr/>
        <a:lstStyle/>
        <a:p>
          <a:endParaRPr lang="en-US"/>
        </a:p>
      </dgm:t>
    </dgm:pt>
    <dgm:pt modelId="{048FF96E-AAE4-486F-844B-6B19614483EE}" type="pres">
      <dgm:prSet presAssocID="{61B4CAF6-7E67-4344-B05E-E9AE62E4077A}" presName="node" presStyleLbl="node1" presStyleIdx="0" presStyleCnt="7" custScaleX="129226" custScaleY="106818" custRadScaleRad="97308" custRadScaleInc="50555">
        <dgm:presLayoutVars>
          <dgm:bulletEnabled val="1"/>
        </dgm:presLayoutVars>
      </dgm:prSet>
      <dgm:spPr/>
      <dgm:t>
        <a:bodyPr/>
        <a:lstStyle/>
        <a:p>
          <a:endParaRPr lang="en-US"/>
        </a:p>
      </dgm:t>
    </dgm:pt>
    <dgm:pt modelId="{D17D3B20-FC55-4767-AB51-1C27ACD5A226}" type="pres">
      <dgm:prSet presAssocID="{61B4CAF6-7E67-4344-B05E-E9AE62E4077A}" presName="spNode" presStyleCnt="0"/>
      <dgm:spPr/>
    </dgm:pt>
    <dgm:pt modelId="{E324A9F3-BDBE-4852-8342-EBE8D3FC7D2C}" type="pres">
      <dgm:prSet presAssocID="{D51A4326-4E26-45DF-8AD3-02CFA602F63C}" presName="sibTrans" presStyleLbl="sibTrans1D1" presStyleIdx="0" presStyleCnt="7"/>
      <dgm:spPr/>
      <dgm:t>
        <a:bodyPr/>
        <a:lstStyle/>
        <a:p>
          <a:endParaRPr lang="en-US"/>
        </a:p>
      </dgm:t>
    </dgm:pt>
    <dgm:pt modelId="{22B1F418-EA3A-42D9-8A89-10E72F600A23}" type="pres">
      <dgm:prSet presAssocID="{2CA49F86-E3A9-4E86-A6B5-B90BCE1C0BE5}" presName="node" presStyleLbl="node1" presStyleIdx="1" presStyleCnt="7" custScaleX="138939" custScaleY="109407" custRadScaleRad="108872" custRadScaleInc="74910">
        <dgm:presLayoutVars>
          <dgm:bulletEnabled val="1"/>
        </dgm:presLayoutVars>
      </dgm:prSet>
      <dgm:spPr/>
      <dgm:t>
        <a:bodyPr/>
        <a:lstStyle/>
        <a:p>
          <a:endParaRPr lang="en-US"/>
        </a:p>
      </dgm:t>
    </dgm:pt>
    <dgm:pt modelId="{412DF0DC-474C-4695-8DA4-C93D37E71FFA}" type="pres">
      <dgm:prSet presAssocID="{2CA49F86-E3A9-4E86-A6B5-B90BCE1C0BE5}" presName="spNode" presStyleCnt="0"/>
      <dgm:spPr/>
    </dgm:pt>
    <dgm:pt modelId="{EBF55D4F-7EF5-406C-A662-144FAF85633C}" type="pres">
      <dgm:prSet presAssocID="{9F64C04F-D119-48D8-B4C2-39EEF502CDD3}" presName="sibTrans" presStyleLbl="sibTrans1D1" presStyleIdx="1" presStyleCnt="7"/>
      <dgm:spPr/>
      <dgm:t>
        <a:bodyPr/>
        <a:lstStyle/>
        <a:p>
          <a:endParaRPr lang="en-US"/>
        </a:p>
      </dgm:t>
    </dgm:pt>
    <dgm:pt modelId="{D0105804-A8A6-4854-9752-5FA91501E5B9}" type="pres">
      <dgm:prSet presAssocID="{F874587C-C91C-4225-B5DC-632575BE7A53}" presName="node" presStyleLbl="node1" presStyleIdx="2" presStyleCnt="7" custScaleX="152646" custScaleY="182217" custRadScaleRad="109082" custRadScaleInc="-14985">
        <dgm:presLayoutVars>
          <dgm:bulletEnabled val="1"/>
        </dgm:presLayoutVars>
      </dgm:prSet>
      <dgm:spPr/>
      <dgm:t>
        <a:bodyPr/>
        <a:lstStyle/>
        <a:p>
          <a:endParaRPr lang="en-US"/>
        </a:p>
      </dgm:t>
    </dgm:pt>
    <dgm:pt modelId="{2FFB1FC2-D43F-41E4-B7DC-6F0EC46389DE}" type="pres">
      <dgm:prSet presAssocID="{F874587C-C91C-4225-B5DC-632575BE7A53}" presName="spNode" presStyleCnt="0"/>
      <dgm:spPr/>
    </dgm:pt>
    <dgm:pt modelId="{73528CA3-CEBE-43DA-A85C-89EEF50977F6}" type="pres">
      <dgm:prSet presAssocID="{744BF2A7-4742-4C71-A5DC-9E37DF8CAB25}" presName="sibTrans" presStyleLbl="sibTrans1D1" presStyleIdx="2" presStyleCnt="7"/>
      <dgm:spPr/>
      <dgm:t>
        <a:bodyPr/>
        <a:lstStyle/>
        <a:p>
          <a:endParaRPr lang="en-US"/>
        </a:p>
      </dgm:t>
    </dgm:pt>
    <dgm:pt modelId="{A4D6A20D-2C62-4DAF-8019-3D12706FBB85}" type="pres">
      <dgm:prSet presAssocID="{922C403C-CB65-4C6E-B4D4-25F234D3D57E}" presName="node" presStyleLbl="node1" presStyleIdx="3" presStyleCnt="7" custScaleX="158175" custScaleY="100778" custRadScaleRad="109692" custRadScaleInc="-57584">
        <dgm:presLayoutVars>
          <dgm:bulletEnabled val="1"/>
        </dgm:presLayoutVars>
      </dgm:prSet>
      <dgm:spPr/>
      <dgm:t>
        <a:bodyPr/>
        <a:lstStyle/>
        <a:p>
          <a:endParaRPr lang="en-US"/>
        </a:p>
      </dgm:t>
    </dgm:pt>
    <dgm:pt modelId="{26C1E932-F4AF-49D0-B5EA-08DCB007BF26}" type="pres">
      <dgm:prSet presAssocID="{922C403C-CB65-4C6E-B4D4-25F234D3D57E}" presName="spNode" presStyleCnt="0"/>
      <dgm:spPr/>
    </dgm:pt>
    <dgm:pt modelId="{A8B2D8E8-6958-4BA1-9A17-C6A526F98638}" type="pres">
      <dgm:prSet presAssocID="{21E4C23D-E2C9-41C6-B39A-E3D01E80CE02}" presName="sibTrans" presStyleLbl="sibTrans1D1" presStyleIdx="3" presStyleCnt="7"/>
      <dgm:spPr/>
      <dgm:t>
        <a:bodyPr/>
        <a:lstStyle/>
        <a:p>
          <a:endParaRPr lang="en-US"/>
        </a:p>
      </dgm:t>
    </dgm:pt>
    <dgm:pt modelId="{B05F7FD8-DD3C-484C-BB0F-3E0ACDE4C632}" type="pres">
      <dgm:prSet presAssocID="{03D7A341-E610-463D-95AD-D0D415013CDB}" presName="node" presStyleLbl="node1" presStyleIdx="4" presStyleCnt="7" custScaleX="128284" custRadScaleRad="106004" custRadScaleInc="50809">
        <dgm:presLayoutVars>
          <dgm:bulletEnabled val="1"/>
        </dgm:presLayoutVars>
      </dgm:prSet>
      <dgm:spPr/>
      <dgm:t>
        <a:bodyPr/>
        <a:lstStyle/>
        <a:p>
          <a:endParaRPr lang="en-US"/>
        </a:p>
      </dgm:t>
    </dgm:pt>
    <dgm:pt modelId="{B3C93A88-C607-4BDD-9A1C-95E9F5F1E928}" type="pres">
      <dgm:prSet presAssocID="{03D7A341-E610-463D-95AD-D0D415013CDB}" presName="spNode" presStyleCnt="0"/>
      <dgm:spPr/>
    </dgm:pt>
    <dgm:pt modelId="{09914985-93B9-44A4-A09D-4A780C3797E4}" type="pres">
      <dgm:prSet presAssocID="{792AC25B-7F68-4CD1-8ECB-F7898378476B}" presName="sibTrans" presStyleLbl="sibTrans1D1" presStyleIdx="4" presStyleCnt="7"/>
      <dgm:spPr/>
      <dgm:t>
        <a:bodyPr/>
        <a:lstStyle/>
        <a:p>
          <a:endParaRPr lang="en-US"/>
        </a:p>
      </dgm:t>
    </dgm:pt>
    <dgm:pt modelId="{056F7B02-88E9-4A7A-8A70-FB3CB4E608CD}" type="pres">
      <dgm:prSet presAssocID="{C84D1EA2-241C-4138-BA73-44339DAA6362}" presName="node" presStyleLbl="node1" presStyleIdx="5" presStyleCnt="7" custScaleX="165314" custScaleY="124613" custRadScaleRad="103488" custRadScaleInc="14957">
        <dgm:presLayoutVars>
          <dgm:bulletEnabled val="1"/>
        </dgm:presLayoutVars>
      </dgm:prSet>
      <dgm:spPr/>
      <dgm:t>
        <a:bodyPr/>
        <a:lstStyle/>
        <a:p>
          <a:endParaRPr lang="en-US"/>
        </a:p>
      </dgm:t>
    </dgm:pt>
    <dgm:pt modelId="{398306D2-9307-411C-B1BB-C479A79F6B68}" type="pres">
      <dgm:prSet presAssocID="{C84D1EA2-241C-4138-BA73-44339DAA6362}" presName="spNode" presStyleCnt="0"/>
      <dgm:spPr/>
    </dgm:pt>
    <dgm:pt modelId="{AA4F9257-7884-479C-8C55-6E3250459389}" type="pres">
      <dgm:prSet presAssocID="{8390E59C-8B79-4920-8323-8FEF80BA5195}" presName="sibTrans" presStyleLbl="sibTrans1D1" presStyleIdx="5" presStyleCnt="7"/>
      <dgm:spPr/>
      <dgm:t>
        <a:bodyPr/>
        <a:lstStyle/>
        <a:p>
          <a:endParaRPr lang="en-US"/>
        </a:p>
      </dgm:t>
    </dgm:pt>
    <dgm:pt modelId="{C0E4D879-0902-4666-B266-F166DA46ED48}" type="pres">
      <dgm:prSet presAssocID="{C4ACDBA8-9B02-4704-8509-C8B6459FA135}" presName="node" presStyleLbl="node1" presStyleIdx="6" presStyleCnt="7" custScaleX="143514" custScaleY="109407" custRadScaleRad="99398" custRadScaleInc="-23283">
        <dgm:presLayoutVars>
          <dgm:bulletEnabled val="1"/>
        </dgm:presLayoutVars>
      </dgm:prSet>
      <dgm:spPr/>
      <dgm:t>
        <a:bodyPr/>
        <a:lstStyle/>
        <a:p>
          <a:endParaRPr lang="en-US"/>
        </a:p>
      </dgm:t>
    </dgm:pt>
    <dgm:pt modelId="{343618A8-45D9-4AB2-B09A-417D090EF227}" type="pres">
      <dgm:prSet presAssocID="{C4ACDBA8-9B02-4704-8509-C8B6459FA135}" presName="spNode" presStyleCnt="0"/>
      <dgm:spPr/>
    </dgm:pt>
    <dgm:pt modelId="{705E2329-92E8-47D1-A2C4-1455A3B588C0}" type="pres">
      <dgm:prSet presAssocID="{12238C3E-18C1-4FD3-A341-3EFD95056AA2}" presName="sibTrans" presStyleLbl="sibTrans1D1" presStyleIdx="6" presStyleCnt="7"/>
      <dgm:spPr/>
      <dgm:t>
        <a:bodyPr/>
        <a:lstStyle/>
        <a:p>
          <a:endParaRPr lang="en-US"/>
        </a:p>
      </dgm:t>
    </dgm:pt>
  </dgm:ptLst>
  <dgm:cxnLst>
    <dgm:cxn modelId="{175494BC-3CB6-4C33-A1A5-FCCEF4081C33}" srcId="{7D7109DF-DAFE-4B05-856F-947A476915DE}" destId="{C84D1EA2-241C-4138-BA73-44339DAA6362}" srcOrd="5" destOrd="0" parTransId="{03C3BBA5-D6FC-448B-8012-B6F80ECED145}" sibTransId="{8390E59C-8B79-4920-8323-8FEF80BA5195}"/>
    <dgm:cxn modelId="{E7739A41-300F-44FE-8EB4-732F027E31C8}" srcId="{7D7109DF-DAFE-4B05-856F-947A476915DE}" destId="{F874587C-C91C-4225-B5DC-632575BE7A53}" srcOrd="2" destOrd="0" parTransId="{78EA0A8A-0988-48B2-8171-EAEBD4DB9671}" sibTransId="{744BF2A7-4742-4C71-A5DC-9E37DF8CAB25}"/>
    <dgm:cxn modelId="{78A3F61E-BBC3-4C3B-A3FF-85D18466E09D}" type="presOf" srcId="{21E4C23D-E2C9-41C6-B39A-E3D01E80CE02}" destId="{A8B2D8E8-6958-4BA1-9A17-C6A526F98638}" srcOrd="0" destOrd="0" presId="urn:microsoft.com/office/officeart/2005/8/layout/cycle6"/>
    <dgm:cxn modelId="{BA7A7B04-9971-4783-9CC4-DBF0D5B3110C}" type="presOf" srcId="{C84D1EA2-241C-4138-BA73-44339DAA6362}" destId="{056F7B02-88E9-4A7A-8A70-FB3CB4E608CD}" srcOrd="0" destOrd="0" presId="urn:microsoft.com/office/officeart/2005/8/layout/cycle6"/>
    <dgm:cxn modelId="{48D6C322-9A05-412E-9FC6-5BE7877F3AA5}" srcId="{7D7109DF-DAFE-4B05-856F-947A476915DE}" destId="{C4ACDBA8-9B02-4704-8509-C8B6459FA135}" srcOrd="6" destOrd="0" parTransId="{F6599812-1BA0-448E-8F0E-05B7B15C1E1C}" sibTransId="{12238C3E-18C1-4FD3-A341-3EFD95056AA2}"/>
    <dgm:cxn modelId="{678289A0-645A-4E71-88BA-734E43070A58}" type="presOf" srcId="{C4ACDBA8-9B02-4704-8509-C8B6459FA135}" destId="{C0E4D879-0902-4666-B266-F166DA46ED48}" srcOrd="0" destOrd="0" presId="urn:microsoft.com/office/officeart/2005/8/layout/cycle6"/>
    <dgm:cxn modelId="{D3892FAC-9982-4749-A234-46B04D59F5D8}" type="presOf" srcId="{744BF2A7-4742-4C71-A5DC-9E37DF8CAB25}" destId="{73528CA3-CEBE-43DA-A85C-89EEF50977F6}" srcOrd="0" destOrd="0" presId="urn:microsoft.com/office/officeart/2005/8/layout/cycle6"/>
    <dgm:cxn modelId="{594F89FE-FD9F-4E55-8C40-798150CED7E5}" srcId="{7D7109DF-DAFE-4B05-856F-947A476915DE}" destId="{61B4CAF6-7E67-4344-B05E-E9AE62E4077A}" srcOrd="0" destOrd="0" parTransId="{65C2AB65-BC44-40EF-9F39-8C448D2AADF9}" sibTransId="{D51A4326-4E26-45DF-8AD3-02CFA602F63C}"/>
    <dgm:cxn modelId="{60E59F91-1ECD-4FF1-9969-274BF91E3347}" type="presOf" srcId="{922C403C-CB65-4C6E-B4D4-25F234D3D57E}" destId="{A4D6A20D-2C62-4DAF-8019-3D12706FBB85}" srcOrd="0" destOrd="0" presId="urn:microsoft.com/office/officeart/2005/8/layout/cycle6"/>
    <dgm:cxn modelId="{15F93572-7FF5-4A7A-B930-3174140DD397}" type="presOf" srcId="{F874587C-C91C-4225-B5DC-632575BE7A53}" destId="{D0105804-A8A6-4854-9752-5FA91501E5B9}" srcOrd="0" destOrd="0" presId="urn:microsoft.com/office/officeart/2005/8/layout/cycle6"/>
    <dgm:cxn modelId="{9DDC1406-E424-4104-B7F2-E01B37A1C7D2}" type="presOf" srcId="{9F64C04F-D119-48D8-B4C2-39EEF502CDD3}" destId="{EBF55D4F-7EF5-406C-A662-144FAF85633C}" srcOrd="0" destOrd="0" presId="urn:microsoft.com/office/officeart/2005/8/layout/cycle6"/>
    <dgm:cxn modelId="{D677E627-559F-4B10-83B4-F318E5BF0670}" type="presOf" srcId="{8390E59C-8B79-4920-8323-8FEF80BA5195}" destId="{AA4F9257-7884-479C-8C55-6E3250459389}" srcOrd="0" destOrd="0" presId="urn:microsoft.com/office/officeart/2005/8/layout/cycle6"/>
    <dgm:cxn modelId="{9B1E0CAF-7940-455D-A193-A0FF54CB4EE0}" type="presOf" srcId="{7D7109DF-DAFE-4B05-856F-947A476915DE}" destId="{1B7089D0-6E20-4B53-B542-36EAE5B11746}" srcOrd="0" destOrd="0" presId="urn:microsoft.com/office/officeart/2005/8/layout/cycle6"/>
    <dgm:cxn modelId="{7D657B04-2578-4350-96CA-F0238E92CAD5}" srcId="{7D7109DF-DAFE-4B05-856F-947A476915DE}" destId="{03D7A341-E610-463D-95AD-D0D415013CDB}" srcOrd="4" destOrd="0" parTransId="{217523B4-58A6-41F7-ACA0-22D9E66C5B0C}" sibTransId="{792AC25B-7F68-4CD1-8ECB-F7898378476B}"/>
    <dgm:cxn modelId="{1C756C50-4A2A-4FEA-A4ED-B2795856255C}" type="presOf" srcId="{D51A4326-4E26-45DF-8AD3-02CFA602F63C}" destId="{E324A9F3-BDBE-4852-8342-EBE8D3FC7D2C}" srcOrd="0" destOrd="0" presId="urn:microsoft.com/office/officeart/2005/8/layout/cycle6"/>
    <dgm:cxn modelId="{D3BD41B8-F9DD-4DED-BF36-2713F3348A38}" type="presOf" srcId="{61B4CAF6-7E67-4344-B05E-E9AE62E4077A}" destId="{048FF96E-AAE4-486F-844B-6B19614483EE}" srcOrd="0" destOrd="0" presId="urn:microsoft.com/office/officeart/2005/8/layout/cycle6"/>
    <dgm:cxn modelId="{195693B2-7D73-446E-AEC5-24EF0C74C974}" type="presOf" srcId="{2CA49F86-E3A9-4E86-A6B5-B90BCE1C0BE5}" destId="{22B1F418-EA3A-42D9-8A89-10E72F600A23}" srcOrd="0" destOrd="0" presId="urn:microsoft.com/office/officeart/2005/8/layout/cycle6"/>
    <dgm:cxn modelId="{4DB48B75-E38B-42BE-9EC1-632782640851}" srcId="{7D7109DF-DAFE-4B05-856F-947A476915DE}" destId="{922C403C-CB65-4C6E-B4D4-25F234D3D57E}" srcOrd="3" destOrd="0" parTransId="{4C601898-8787-46D0-A143-799604A6D0D6}" sibTransId="{21E4C23D-E2C9-41C6-B39A-E3D01E80CE02}"/>
    <dgm:cxn modelId="{13196EAD-6501-401B-8752-3321764C7867}" type="presOf" srcId="{12238C3E-18C1-4FD3-A341-3EFD95056AA2}" destId="{705E2329-92E8-47D1-A2C4-1455A3B588C0}" srcOrd="0" destOrd="0" presId="urn:microsoft.com/office/officeart/2005/8/layout/cycle6"/>
    <dgm:cxn modelId="{0FD639E2-98DF-4759-9C9F-24921EAFA997}" type="presOf" srcId="{792AC25B-7F68-4CD1-8ECB-F7898378476B}" destId="{09914985-93B9-44A4-A09D-4A780C3797E4}" srcOrd="0" destOrd="0" presId="urn:microsoft.com/office/officeart/2005/8/layout/cycle6"/>
    <dgm:cxn modelId="{07EED9DF-DE80-4418-854C-8EDEF822DF13}" srcId="{7D7109DF-DAFE-4B05-856F-947A476915DE}" destId="{2CA49F86-E3A9-4E86-A6B5-B90BCE1C0BE5}" srcOrd="1" destOrd="0" parTransId="{65CC7DCE-C49F-4F6A-84DB-DE386A2EF5CF}" sibTransId="{9F64C04F-D119-48D8-B4C2-39EEF502CDD3}"/>
    <dgm:cxn modelId="{6987C90C-8270-4B12-8865-4EF6F4F3EFC2}" type="presOf" srcId="{03D7A341-E610-463D-95AD-D0D415013CDB}" destId="{B05F7FD8-DD3C-484C-BB0F-3E0ACDE4C632}" srcOrd="0" destOrd="0" presId="urn:microsoft.com/office/officeart/2005/8/layout/cycle6"/>
    <dgm:cxn modelId="{7B3C2BA3-01CB-46C4-BE66-B0D22E8F4AE4}" type="presParOf" srcId="{1B7089D0-6E20-4B53-B542-36EAE5B11746}" destId="{048FF96E-AAE4-486F-844B-6B19614483EE}" srcOrd="0" destOrd="0" presId="urn:microsoft.com/office/officeart/2005/8/layout/cycle6"/>
    <dgm:cxn modelId="{71584E1B-00D3-4D69-AE43-2F391D744893}" type="presParOf" srcId="{1B7089D0-6E20-4B53-B542-36EAE5B11746}" destId="{D17D3B20-FC55-4767-AB51-1C27ACD5A226}" srcOrd="1" destOrd="0" presId="urn:microsoft.com/office/officeart/2005/8/layout/cycle6"/>
    <dgm:cxn modelId="{7F879179-2851-4AFC-928C-2BE48631FD66}" type="presParOf" srcId="{1B7089D0-6E20-4B53-B542-36EAE5B11746}" destId="{E324A9F3-BDBE-4852-8342-EBE8D3FC7D2C}" srcOrd="2" destOrd="0" presId="urn:microsoft.com/office/officeart/2005/8/layout/cycle6"/>
    <dgm:cxn modelId="{2B474EB2-56CF-424B-9F6C-EC0838336446}" type="presParOf" srcId="{1B7089D0-6E20-4B53-B542-36EAE5B11746}" destId="{22B1F418-EA3A-42D9-8A89-10E72F600A23}" srcOrd="3" destOrd="0" presId="urn:microsoft.com/office/officeart/2005/8/layout/cycle6"/>
    <dgm:cxn modelId="{BF0563BD-170C-486F-8EF7-52CD582FAB33}" type="presParOf" srcId="{1B7089D0-6E20-4B53-B542-36EAE5B11746}" destId="{412DF0DC-474C-4695-8DA4-C93D37E71FFA}" srcOrd="4" destOrd="0" presId="urn:microsoft.com/office/officeart/2005/8/layout/cycle6"/>
    <dgm:cxn modelId="{A377823F-4655-4A31-8FE1-2EED7E68652A}" type="presParOf" srcId="{1B7089D0-6E20-4B53-B542-36EAE5B11746}" destId="{EBF55D4F-7EF5-406C-A662-144FAF85633C}" srcOrd="5" destOrd="0" presId="urn:microsoft.com/office/officeart/2005/8/layout/cycle6"/>
    <dgm:cxn modelId="{E02665F7-6055-4EAE-9209-BB7F9A3C592D}" type="presParOf" srcId="{1B7089D0-6E20-4B53-B542-36EAE5B11746}" destId="{D0105804-A8A6-4854-9752-5FA91501E5B9}" srcOrd="6" destOrd="0" presId="urn:microsoft.com/office/officeart/2005/8/layout/cycle6"/>
    <dgm:cxn modelId="{1B004254-BA81-4901-88F4-E33EC28C681C}" type="presParOf" srcId="{1B7089D0-6E20-4B53-B542-36EAE5B11746}" destId="{2FFB1FC2-D43F-41E4-B7DC-6F0EC46389DE}" srcOrd="7" destOrd="0" presId="urn:microsoft.com/office/officeart/2005/8/layout/cycle6"/>
    <dgm:cxn modelId="{102460FD-DCA2-40EA-8E7B-7227D455EDD0}" type="presParOf" srcId="{1B7089D0-6E20-4B53-B542-36EAE5B11746}" destId="{73528CA3-CEBE-43DA-A85C-89EEF50977F6}" srcOrd="8" destOrd="0" presId="urn:microsoft.com/office/officeart/2005/8/layout/cycle6"/>
    <dgm:cxn modelId="{35FD33C8-6864-4852-9190-A8A2FDCA8343}" type="presParOf" srcId="{1B7089D0-6E20-4B53-B542-36EAE5B11746}" destId="{A4D6A20D-2C62-4DAF-8019-3D12706FBB85}" srcOrd="9" destOrd="0" presId="urn:microsoft.com/office/officeart/2005/8/layout/cycle6"/>
    <dgm:cxn modelId="{2DF67E54-22DE-4062-B444-E7B3DB6143A6}" type="presParOf" srcId="{1B7089D0-6E20-4B53-B542-36EAE5B11746}" destId="{26C1E932-F4AF-49D0-B5EA-08DCB007BF26}" srcOrd="10" destOrd="0" presId="urn:microsoft.com/office/officeart/2005/8/layout/cycle6"/>
    <dgm:cxn modelId="{9F11C06B-190B-42B4-90E3-BB2B0387038E}" type="presParOf" srcId="{1B7089D0-6E20-4B53-B542-36EAE5B11746}" destId="{A8B2D8E8-6958-4BA1-9A17-C6A526F98638}" srcOrd="11" destOrd="0" presId="urn:microsoft.com/office/officeart/2005/8/layout/cycle6"/>
    <dgm:cxn modelId="{305324D5-CE13-4EBE-A6F9-FFF109AB6049}" type="presParOf" srcId="{1B7089D0-6E20-4B53-B542-36EAE5B11746}" destId="{B05F7FD8-DD3C-484C-BB0F-3E0ACDE4C632}" srcOrd="12" destOrd="0" presId="urn:microsoft.com/office/officeart/2005/8/layout/cycle6"/>
    <dgm:cxn modelId="{C4C17FAA-028C-4F6B-A965-011D9273C516}" type="presParOf" srcId="{1B7089D0-6E20-4B53-B542-36EAE5B11746}" destId="{B3C93A88-C607-4BDD-9A1C-95E9F5F1E928}" srcOrd="13" destOrd="0" presId="urn:microsoft.com/office/officeart/2005/8/layout/cycle6"/>
    <dgm:cxn modelId="{001C7B01-6634-444A-AFD0-803A64FC50F5}" type="presParOf" srcId="{1B7089D0-6E20-4B53-B542-36EAE5B11746}" destId="{09914985-93B9-44A4-A09D-4A780C3797E4}" srcOrd="14" destOrd="0" presId="urn:microsoft.com/office/officeart/2005/8/layout/cycle6"/>
    <dgm:cxn modelId="{3A9A2967-CC2C-40AB-9874-57F85577AB33}" type="presParOf" srcId="{1B7089D0-6E20-4B53-B542-36EAE5B11746}" destId="{056F7B02-88E9-4A7A-8A70-FB3CB4E608CD}" srcOrd="15" destOrd="0" presId="urn:microsoft.com/office/officeart/2005/8/layout/cycle6"/>
    <dgm:cxn modelId="{EECE821B-A89B-435C-ABC4-42CF9B17B025}" type="presParOf" srcId="{1B7089D0-6E20-4B53-B542-36EAE5B11746}" destId="{398306D2-9307-411C-B1BB-C479A79F6B68}" srcOrd="16" destOrd="0" presId="urn:microsoft.com/office/officeart/2005/8/layout/cycle6"/>
    <dgm:cxn modelId="{D0E1D2F0-5886-4F87-B15A-95D8341BBB2E}" type="presParOf" srcId="{1B7089D0-6E20-4B53-B542-36EAE5B11746}" destId="{AA4F9257-7884-479C-8C55-6E3250459389}" srcOrd="17" destOrd="0" presId="urn:microsoft.com/office/officeart/2005/8/layout/cycle6"/>
    <dgm:cxn modelId="{A53DB2DD-D854-419B-A41F-5DFA9DF5C32C}" type="presParOf" srcId="{1B7089D0-6E20-4B53-B542-36EAE5B11746}" destId="{C0E4D879-0902-4666-B266-F166DA46ED48}" srcOrd="18" destOrd="0" presId="urn:microsoft.com/office/officeart/2005/8/layout/cycle6"/>
    <dgm:cxn modelId="{CA187AE4-9D39-49C6-9115-6FE0988D6AA2}" type="presParOf" srcId="{1B7089D0-6E20-4B53-B542-36EAE5B11746}" destId="{343618A8-45D9-4AB2-B09A-417D090EF227}" srcOrd="19" destOrd="0" presId="urn:microsoft.com/office/officeart/2005/8/layout/cycle6"/>
    <dgm:cxn modelId="{A6DDF6E9-5F09-49BE-B0F8-A16F5492D1C7}" type="presParOf" srcId="{1B7089D0-6E20-4B53-B542-36EAE5B11746}" destId="{705E2329-92E8-47D1-A2C4-1455A3B588C0}" srcOrd="20" destOrd="0" presId="urn:microsoft.com/office/officeart/2005/8/layout/cycle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5688612-00C7-4F90-9C49-528A7288CCD8}" type="doc">
      <dgm:prSet loTypeId="urn:microsoft.com/office/officeart/2005/8/layout/process3" loCatId="process" qsTypeId="urn:microsoft.com/office/officeart/2005/8/quickstyle/simple2" qsCatId="simple" csTypeId="urn:microsoft.com/office/officeart/2005/8/colors/accent0_3" csCatId="mainScheme" phldr="1"/>
      <dgm:spPr/>
      <dgm:t>
        <a:bodyPr/>
        <a:lstStyle/>
        <a:p>
          <a:endParaRPr lang="en-US"/>
        </a:p>
      </dgm:t>
    </dgm:pt>
    <dgm:pt modelId="{28CC4896-4DE7-4F6D-B5AE-85914CCA51EC}">
      <dgm:prSet phldrT="[Text]" custT="1"/>
      <dgm:spPr>
        <a:xfrm>
          <a:off x="5191124" y="44830"/>
          <a:ext cx="1295902" cy="516677"/>
        </a:xfrm>
        <a:solidFill>
          <a:srgbClr val="1F497D">
            <a:hueOff val="0"/>
            <a:satOff val="0"/>
            <a:lumOff val="0"/>
            <a:alphaOff val="0"/>
          </a:srgbClr>
        </a:solidFill>
        <a:ln w="38100" cap="flat" cmpd="sng" algn="ctr">
          <a:solidFill>
            <a:srgbClr val="EEECE1">
              <a:hueOff val="0"/>
              <a:satOff val="0"/>
              <a:lumOff val="0"/>
              <a:alphaOff val="0"/>
            </a:srgbClr>
          </a:solidFill>
          <a:prstDash val="solid"/>
        </a:ln>
        <a:effectLst>
          <a:outerShdw blurRad="40000" dist="20000" dir="5400000" rotWithShape="0">
            <a:srgbClr val="000000">
              <a:alpha val="38000"/>
            </a:srgbClr>
          </a:outerShdw>
        </a:effectLst>
      </dgm:spPr>
      <dgm:t>
        <a:bodyPr/>
        <a:lstStyle/>
        <a:p>
          <a:pPr rtl="1"/>
          <a:r>
            <a:rPr lang="fa-IR" sz="1200" dirty="0">
              <a:solidFill>
                <a:sysClr val="window" lastClr="FFFFFF"/>
              </a:solidFill>
              <a:latin typeface="Calibri"/>
              <a:ea typeface="+mn-ea"/>
              <a:cs typeface="B Titr" pitchFamily="2" charset="-78"/>
            </a:rPr>
            <a:t>ورودي</a:t>
          </a:r>
          <a:r>
            <a:rPr lang="en-US" sz="1200" dirty="0">
              <a:solidFill>
                <a:sysClr val="window" lastClr="FFFFFF"/>
              </a:solidFill>
              <a:latin typeface="Calibri"/>
              <a:ea typeface="+mn-ea"/>
              <a:cs typeface="B Titr" pitchFamily="2" charset="-78"/>
            </a:rPr>
            <a:t> </a:t>
          </a:r>
          <a:r>
            <a:rPr lang="fa-IR" sz="1200" dirty="0" smtClean="0">
              <a:solidFill>
                <a:sysClr val="window" lastClr="FFFFFF"/>
              </a:solidFill>
              <a:latin typeface="Calibri"/>
              <a:ea typeface="+mn-ea"/>
              <a:cs typeface="B Titr" pitchFamily="2" charset="-78"/>
            </a:rPr>
            <a:t>كانون ارزيابي</a:t>
          </a:r>
          <a:endParaRPr lang="en-US" sz="1200" dirty="0">
            <a:solidFill>
              <a:sysClr val="window" lastClr="FFFFFF"/>
            </a:solidFill>
            <a:latin typeface="Calibri"/>
            <a:ea typeface="+mn-ea"/>
            <a:cs typeface="B Titr" pitchFamily="2" charset="-78"/>
          </a:endParaRPr>
        </a:p>
      </dgm:t>
    </dgm:pt>
    <dgm:pt modelId="{048EC153-6569-4494-8FB3-43357F4440B6}" type="parTrans" cxnId="{9C134D40-2A84-4F2E-901F-6BF585340949}">
      <dgm:prSet/>
      <dgm:spPr/>
      <dgm:t>
        <a:bodyPr/>
        <a:lstStyle/>
        <a:p>
          <a:pPr rtl="1"/>
          <a:endParaRPr lang="en-US"/>
        </a:p>
      </dgm:t>
    </dgm:pt>
    <dgm:pt modelId="{C4E1B525-D9BF-4C96-9562-D8B108719D5D}" type="sibTrans" cxnId="{9C134D40-2A84-4F2E-901F-6BF585340949}">
      <dgm:prSet/>
      <dgm:spPr>
        <a:xfrm rot="10800000">
          <a:off x="4425724" y="71081"/>
          <a:ext cx="541297" cy="291949"/>
        </a:xfrm>
        <a:solidFill>
          <a:srgbClr val="1F497D">
            <a:tint val="60000"/>
            <a:hueOff val="0"/>
            <a:satOff val="0"/>
            <a:lumOff val="0"/>
            <a:alphaOff val="0"/>
          </a:srgbClr>
        </a:solidFill>
        <a:ln>
          <a:solidFill>
            <a:srgbClr val="002060"/>
          </a:solidFill>
        </a:ln>
        <a:effectLst>
          <a:outerShdw blurRad="40000" dist="20000" dir="5400000" rotWithShape="0">
            <a:srgbClr val="000000">
              <a:alpha val="38000"/>
            </a:srgbClr>
          </a:outerShdw>
        </a:effectLst>
      </dgm:spPr>
      <dgm:t>
        <a:bodyPr/>
        <a:lstStyle/>
        <a:p>
          <a:pPr rtl="1"/>
          <a:endParaRPr lang="en-US">
            <a:solidFill>
              <a:sysClr val="window" lastClr="FFFFFF"/>
            </a:solidFill>
            <a:latin typeface="Calibri"/>
            <a:ea typeface="+mn-ea"/>
            <a:cs typeface="+mn-cs"/>
          </a:endParaRPr>
        </a:p>
      </dgm:t>
    </dgm:pt>
    <dgm:pt modelId="{5A5FEB38-51A7-4F3A-B1CF-1DBE73CEB319}">
      <dgm:prSet phldrT="[Text]"/>
      <dgm:spPr>
        <a:xfrm>
          <a:off x="4694491" y="604011"/>
          <a:ext cx="1846332" cy="2095773"/>
        </a:xfrm>
        <a:solidFill>
          <a:srgbClr val="EEECE1">
            <a:alpha val="90000"/>
            <a:hueOff val="0"/>
            <a:satOff val="0"/>
            <a:lumOff val="0"/>
            <a:alphaOff val="0"/>
          </a:srgbClr>
        </a:solidFill>
        <a:ln w="25400" cap="flat" cmpd="sng" algn="ctr">
          <a:solidFill>
            <a:srgbClr val="1F497D">
              <a:hueOff val="0"/>
              <a:satOff val="0"/>
              <a:lumOff val="0"/>
              <a:alphaOff val="0"/>
            </a:srgbClr>
          </a:solidFill>
          <a:prstDash val="solid"/>
        </a:ln>
        <a:effectLst/>
      </dgm:spPr>
      <dgm:t>
        <a:bodyPr/>
        <a:lstStyle/>
        <a:p>
          <a:pPr rtl="1"/>
          <a:r>
            <a:rPr lang="fa-IR" b="1" dirty="0">
              <a:solidFill>
                <a:sysClr val="windowText" lastClr="000000">
                  <a:hueOff val="0"/>
                  <a:satOff val="0"/>
                  <a:lumOff val="0"/>
                  <a:alphaOff val="0"/>
                </a:sysClr>
              </a:solidFill>
              <a:latin typeface="Calibri"/>
              <a:ea typeface="+mn-ea"/>
              <a:cs typeface="B Nazanin" pitchFamily="2" charset="-78"/>
            </a:rPr>
            <a:t>داوطلبان</a:t>
          </a:r>
          <a:endParaRPr lang="en-US" b="1" dirty="0">
            <a:solidFill>
              <a:sysClr val="windowText" lastClr="000000">
                <a:hueOff val="0"/>
                <a:satOff val="0"/>
                <a:lumOff val="0"/>
                <a:alphaOff val="0"/>
              </a:sysClr>
            </a:solidFill>
            <a:latin typeface="Calibri"/>
            <a:ea typeface="+mn-ea"/>
            <a:cs typeface="B Nazanin" pitchFamily="2" charset="-78"/>
          </a:endParaRPr>
        </a:p>
      </dgm:t>
    </dgm:pt>
    <dgm:pt modelId="{AF0DDFC5-3D95-48A3-BD4F-84D8C0786E0F}" type="parTrans" cxnId="{AF2092BF-86CD-4FE0-8FD5-FB242E593A64}">
      <dgm:prSet/>
      <dgm:spPr/>
      <dgm:t>
        <a:bodyPr/>
        <a:lstStyle/>
        <a:p>
          <a:pPr rtl="1"/>
          <a:endParaRPr lang="en-US"/>
        </a:p>
      </dgm:t>
    </dgm:pt>
    <dgm:pt modelId="{457BF6A8-2A95-45B7-8797-305CDE0443B7}" type="sibTrans" cxnId="{AF2092BF-86CD-4FE0-8FD5-FB242E593A64}">
      <dgm:prSet/>
      <dgm:spPr/>
      <dgm:t>
        <a:bodyPr/>
        <a:lstStyle/>
        <a:p>
          <a:pPr rtl="1"/>
          <a:endParaRPr lang="en-US"/>
        </a:p>
      </dgm:t>
    </dgm:pt>
    <dgm:pt modelId="{9AEBEB97-E944-42AF-AEDC-F6CBB38689D2}">
      <dgm:prSet phldrT="[Text]" custT="1"/>
      <dgm:spPr>
        <a:xfrm>
          <a:off x="2873906" y="44830"/>
          <a:ext cx="1295902" cy="516677"/>
        </a:xfrm>
        <a:solidFill>
          <a:srgbClr val="1F497D">
            <a:hueOff val="0"/>
            <a:satOff val="0"/>
            <a:lumOff val="0"/>
            <a:alphaOff val="0"/>
          </a:srgbClr>
        </a:solidFill>
        <a:ln w="38100" cap="flat" cmpd="sng" algn="ctr">
          <a:solidFill>
            <a:srgbClr val="EEECE1">
              <a:hueOff val="0"/>
              <a:satOff val="0"/>
              <a:lumOff val="0"/>
              <a:alphaOff val="0"/>
            </a:srgbClr>
          </a:solidFill>
          <a:prstDash val="solid"/>
        </a:ln>
        <a:effectLst>
          <a:outerShdw blurRad="40000" dist="20000" dir="5400000" rotWithShape="0">
            <a:srgbClr val="000000">
              <a:alpha val="38000"/>
            </a:srgbClr>
          </a:outerShdw>
        </a:effectLst>
      </dgm:spPr>
      <dgm:t>
        <a:bodyPr/>
        <a:lstStyle/>
        <a:p>
          <a:pPr algn="ctr" rtl="1"/>
          <a:r>
            <a:rPr lang="fa-IR" sz="1400" dirty="0">
              <a:solidFill>
                <a:sysClr val="window" lastClr="FFFFFF"/>
              </a:solidFill>
              <a:latin typeface="Calibri"/>
              <a:ea typeface="+mn-ea"/>
              <a:cs typeface="B Titr" pitchFamily="2" charset="-78"/>
            </a:rPr>
            <a:t>فرايند ارزيابي</a:t>
          </a:r>
          <a:endParaRPr lang="en-US" sz="1400" dirty="0">
            <a:solidFill>
              <a:sysClr val="window" lastClr="FFFFFF"/>
            </a:solidFill>
            <a:latin typeface="Calibri"/>
            <a:ea typeface="+mn-ea"/>
            <a:cs typeface="B Titr" pitchFamily="2" charset="-78"/>
          </a:endParaRPr>
        </a:p>
      </dgm:t>
    </dgm:pt>
    <dgm:pt modelId="{0C81438A-27BB-4258-B8A3-834EB5760C13}" type="parTrans" cxnId="{051678FB-4BD5-4F04-AF45-118541504A11}">
      <dgm:prSet/>
      <dgm:spPr/>
      <dgm:t>
        <a:bodyPr/>
        <a:lstStyle/>
        <a:p>
          <a:pPr rtl="1"/>
          <a:endParaRPr lang="en-US"/>
        </a:p>
      </dgm:t>
    </dgm:pt>
    <dgm:pt modelId="{118730CC-D470-4F22-9709-EA48B4635BE6}" type="sibTrans" cxnId="{051678FB-4BD5-4F04-AF45-118541504A11}">
      <dgm:prSet/>
      <dgm:spPr>
        <a:xfrm rot="10800000">
          <a:off x="2108506" y="71081"/>
          <a:ext cx="541297" cy="291949"/>
        </a:xfrm>
        <a:solidFill>
          <a:srgbClr val="1F497D">
            <a:tint val="60000"/>
            <a:hueOff val="0"/>
            <a:satOff val="0"/>
            <a:lumOff val="0"/>
            <a:alphaOff val="0"/>
          </a:srgbClr>
        </a:solidFill>
        <a:ln>
          <a:solidFill>
            <a:srgbClr val="002060"/>
          </a:solidFill>
        </a:ln>
        <a:effectLst>
          <a:outerShdw blurRad="40000" dist="20000" dir="5400000" rotWithShape="0">
            <a:srgbClr val="000000">
              <a:alpha val="38000"/>
            </a:srgbClr>
          </a:outerShdw>
        </a:effectLst>
      </dgm:spPr>
      <dgm:t>
        <a:bodyPr/>
        <a:lstStyle/>
        <a:p>
          <a:pPr rtl="1"/>
          <a:endParaRPr lang="en-US">
            <a:solidFill>
              <a:sysClr val="window" lastClr="FFFFFF"/>
            </a:solidFill>
            <a:latin typeface="Calibri"/>
            <a:ea typeface="+mn-ea"/>
            <a:cs typeface="+mn-cs"/>
          </a:endParaRPr>
        </a:p>
      </dgm:t>
    </dgm:pt>
    <dgm:pt modelId="{714ED20C-3661-4933-A281-6A63B0489938}">
      <dgm:prSet phldrT="[Text]"/>
      <dgm:spPr>
        <a:xfrm>
          <a:off x="2377273" y="604011"/>
          <a:ext cx="1846332" cy="2095773"/>
        </a:xfrm>
        <a:solidFill>
          <a:srgbClr val="EEECE1">
            <a:alpha val="90000"/>
            <a:hueOff val="0"/>
            <a:satOff val="0"/>
            <a:lumOff val="0"/>
            <a:alphaOff val="0"/>
          </a:srgbClr>
        </a:solidFill>
        <a:ln w="25400" cap="flat" cmpd="sng" algn="ctr">
          <a:solidFill>
            <a:srgbClr val="1F497D">
              <a:hueOff val="0"/>
              <a:satOff val="0"/>
              <a:lumOff val="0"/>
              <a:alphaOff val="0"/>
            </a:srgbClr>
          </a:solidFill>
          <a:prstDash val="solid"/>
        </a:ln>
        <a:effectLst/>
      </dgm:spPr>
      <dgm:t>
        <a:bodyPr/>
        <a:lstStyle/>
        <a:p>
          <a:pPr rtl="1"/>
          <a:r>
            <a:rPr lang="fa-IR" b="1" dirty="0" smtClean="0">
              <a:solidFill>
                <a:sysClr val="windowText" lastClr="000000">
                  <a:hueOff val="0"/>
                  <a:satOff val="0"/>
                  <a:lumOff val="0"/>
                  <a:alphaOff val="0"/>
                </a:sysClr>
              </a:solidFill>
              <a:latin typeface="Calibri"/>
              <a:ea typeface="+mn-ea"/>
              <a:cs typeface="B Nazanin" pitchFamily="2" charset="-78"/>
            </a:rPr>
            <a:t>تكنيك‌‌ها وابزار‌‌هاي ارزيابي، شامل:</a:t>
          </a:r>
          <a:endParaRPr lang="en-US" b="1" dirty="0">
            <a:solidFill>
              <a:sysClr val="windowText" lastClr="000000">
                <a:hueOff val="0"/>
                <a:satOff val="0"/>
                <a:lumOff val="0"/>
                <a:alphaOff val="0"/>
              </a:sysClr>
            </a:solidFill>
            <a:latin typeface="Calibri"/>
            <a:ea typeface="+mn-ea"/>
            <a:cs typeface="B Nazanin" pitchFamily="2" charset="-78"/>
          </a:endParaRPr>
        </a:p>
      </dgm:t>
    </dgm:pt>
    <dgm:pt modelId="{017516AF-CA9C-49E8-B1CD-4C3DC42BCEB2}" type="parTrans" cxnId="{FA6A1219-8307-4F83-8F59-79A0968B5F6C}">
      <dgm:prSet/>
      <dgm:spPr/>
      <dgm:t>
        <a:bodyPr/>
        <a:lstStyle/>
        <a:p>
          <a:pPr rtl="1"/>
          <a:endParaRPr lang="en-US"/>
        </a:p>
      </dgm:t>
    </dgm:pt>
    <dgm:pt modelId="{15BC0BC4-1090-4BDF-9C3E-C92E1E6E696F}" type="sibTrans" cxnId="{FA6A1219-8307-4F83-8F59-79A0968B5F6C}">
      <dgm:prSet/>
      <dgm:spPr/>
      <dgm:t>
        <a:bodyPr/>
        <a:lstStyle/>
        <a:p>
          <a:pPr rtl="1"/>
          <a:endParaRPr lang="en-US"/>
        </a:p>
      </dgm:t>
    </dgm:pt>
    <dgm:pt modelId="{38FF4F94-72CD-46B2-AE4C-F4E5215C101D}">
      <dgm:prSet phldrT="[Text]" custT="1"/>
      <dgm:spPr>
        <a:xfrm>
          <a:off x="556688" y="44830"/>
          <a:ext cx="1295902" cy="516677"/>
        </a:xfrm>
        <a:solidFill>
          <a:srgbClr val="1F497D">
            <a:hueOff val="0"/>
            <a:satOff val="0"/>
            <a:lumOff val="0"/>
            <a:alphaOff val="0"/>
          </a:srgbClr>
        </a:solidFill>
        <a:ln w="38100" cap="flat" cmpd="sng" algn="ctr">
          <a:solidFill>
            <a:srgbClr val="EEECE1">
              <a:hueOff val="0"/>
              <a:satOff val="0"/>
              <a:lumOff val="0"/>
              <a:alphaOff val="0"/>
            </a:srgbClr>
          </a:solidFill>
          <a:prstDash val="solid"/>
        </a:ln>
        <a:effectLst>
          <a:outerShdw blurRad="40000" dist="20000" dir="5400000" rotWithShape="0">
            <a:srgbClr val="000000">
              <a:alpha val="38000"/>
            </a:srgbClr>
          </a:outerShdw>
        </a:effectLst>
      </dgm:spPr>
      <dgm:t>
        <a:bodyPr/>
        <a:lstStyle/>
        <a:p>
          <a:pPr rtl="1"/>
          <a:r>
            <a:rPr lang="fa-IR" sz="1400" dirty="0">
              <a:solidFill>
                <a:sysClr val="window" lastClr="FFFFFF"/>
              </a:solidFill>
              <a:latin typeface="Calibri"/>
              <a:ea typeface="+mn-ea"/>
              <a:cs typeface="B Titr" pitchFamily="2" charset="-78"/>
            </a:rPr>
            <a:t>خروجي </a:t>
          </a:r>
          <a:r>
            <a:rPr lang="fa-IR" sz="1400" dirty="0" smtClean="0">
              <a:solidFill>
                <a:sysClr val="window" lastClr="FFFFFF"/>
              </a:solidFill>
              <a:latin typeface="Calibri"/>
              <a:ea typeface="+mn-ea"/>
              <a:cs typeface="B Titr" pitchFamily="2" charset="-78"/>
            </a:rPr>
            <a:t>كانون ارزيابي</a:t>
          </a:r>
          <a:endParaRPr lang="en-US" sz="1400" dirty="0">
            <a:solidFill>
              <a:sysClr val="window" lastClr="FFFFFF"/>
            </a:solidFill>
            <a:latin typeface="Calibri"/>
            <a:ea typeface="+mn-ea"/>
            <a:cs typeface="B Titr" pitchFamily="2" charset="-78"/>
          </a:endParaRPr>
        </a:p>
      </dgm:t>
    </dgm:pt>
    <dgm:pt modelId="{231DF6ED-17CE-4D95-AFD8-88BF94F736A6}" type="parTrans" cxnId="{2D944045-8E1D-4738-B08C-A3EB462DCB4E}">
      <dgm:prSet/>
      <dgm:spPr/>
      <dgm:t>
        <a:bodyPr/>
        <a:lstStyle/>
        <a:p>
          <a:pPr rtl="1"/>
          <a:endParaRPr lang="en-US"/>
        </a:p>
      </dgm:t>
    </dgm:pt>
    <dgm:pt modelId="{C88D9F23-1F1F-4514-A858-48E6FEDF0163}" type="sibTrans" cxnId="{2D944045-8E1D-4738-B08C-A3EB462DCB4E}">
      <dgm:prSet/>
      <dgm:spPr/>
      <dgm:t>
        <a:bodyPr/>
        <a:lstStyle/>
        <a:p>
          <a:pPr rtl="1"/>
          <a:endParaRPr lang="en-US"/>
        </a:p>
      </dgm:t>
    </dgm:pt>
    <dgm:pt modelId="{70102795-B86B-4796-8E59-CB58C30418C8}">
      <dgm:prSet phldrT="[Text]"/>
      <dgm:spPr>
        <a:xfrm>
          <a:off x="4694491" y="604011"/>
          <a:ext cx="1846332" cy="2095773"/>
        </a:xfrm>
        <a:solidFill>
          <a:srgbClr val="EEECE1">
            <a:alpha val="90000"/>
            <a:hueOff val="0"/>
            <a:satOff val="0"/>
            <a:lumOff val="0"/>
            <a:alphaOff val="0"/>
          </a:srgbClr>
        </a:solidFill>
        <a:ln w="25400" cap="flat" cmpd="sng" algn="ctr">
          <a:solidFill>
            <a:srgbClr val="1F497D">
              <a:hueOff val="0"/>
              <a:satOff val="0"/>
              <a:lumOff val="0"/>
              <a:alphaOff val="0"/>
            </a:srgbClr>
          </a:solidFill>
          <a:prstDash val="solid"/>
        </a:ln>
        <a:effectLst/>
      </dgm:spPr>
      <dgm:t>
        <a:bodyPr/>
        <a:lstStyle/>
        <a:p>
          <a:pPr rtl="1"/>
          <a:r>
            <a:rPr lang="fa-IR" b="1" dirty="0">
              <a:solidFill>
                <a:sysClr val="windowText" lastClr="000000">
                  <a:hueOff val="0"/>
                  <a:satOff val="0"/>
                  <a:lumOff val="0"/>
                  <a:alphaOff val="0"/>
                </a:sysClr>
              </a:solidFill>
              <a:latin typeface="Calibri"/>
              <a:ea typeface="+mn-ea"/>
              <a:cs typeface="B Nazanin" pitchFamily="2" charset="-78"/>
            </a:rPr>
            <a:t>مدل شايستگي</a:t>
          </a:r>
          <a:endParaRPr lang="en-US" b="1" dirty="0">
            <a:solidFill>
              <a:sysClr val="windowText" lastClr="000000">
                <a:hueOff val="0"/>
                <a:satOff val="0"/>
                <a:lumOff val="0"/>
                <a:alphaOff val="0"/>
              </a:sysClr>
            </a:solidFill>
            <a:latin typeface="Calibri"/>
            <a:ea typeface="+mn-ea"/>
            <a:cs typeface="B Nazanin" pitchFamily="2" charset="-78"/>
          </a:endParaRPr>
        </a:p>
      </dgm:t>
    </dgm:pt>
    <dgm:pt modelId="{B98E5E5A-C1D5-40DB-BC46-B87BD2DC364B}" type="parTrans" cxnId="{1648F1E5-1C35-4909-981A-66125C4C807A}">
      <dgm:prSet/>
      <dgm:spPr/>
      <dgm:t>
        <a:bodyPr/>
        <a:lstStyle/>
        <a:p>
          <a:endParaRPr lang="en-US"/>
        </a:p>
      </dgm:t>
    </dgm:pt>
    <dgm:pt modelId="{AFEB9E44-CBE1-4C6F-A91C-AEB211650C77}" type="sibTrans" cxnId="{1648F1E5-1C35-4909-981A-66125C4C807A}">
      <dgm:prSet/>
      <dgm:spPr/>
      <dgm:t>
        <a:bodyPr/>
        <a:lstStyle/>
        <a:p>
          <a:endParaRPr lang="en-US"/>
        </a:p>
      </dgm:t>
    </dgm:pt>
    <dgm:pt modelId="{B6AA041E-70ED-43C0-9221-55192B3A6A76}">
      <dgm:prSet/>
      <dgm:spPr>
        <a:xfrm>
          <a:off x="60054" y="604011"/>
          <a:ext cx="1846332" cy="2095773"/>
        </a:xfrm>
        <a:solidFill>
          <a:srgbClr val="EEECE1">
            <a:alpha val="90000"/>
            <a:hueOff val="0"/>
            <a:satOff val="0"/>
            <a:lumOff val="0"/>
            <a:alphaOff val="0"/>
          </a:srgbClr>
        </a:solidFill>
        <a:ln w="25400" cap="flat" cmpd="sng" algn="ctr">
          <a:solidFill>
            <a:srgbClr val="1F497D">
              <a:hueOff val="0"/>
              <a:satOff val="0"/>
              <a:lumOff val="0"/>
              <a:alphaOff val="0"/>
            </a:srgbClr>
          </a:solidFill>
          <a:prstDash val="solid"/>
        </a:ln>
        <a:effectLst/>
      </dgm:spPr>
      <dgm:t>
        <a:bodyPr/>
        <a:lstStyle/>
        <a:p>
          <a:pPr rtl="1"/>
          <a:r>
            <a:rPr lang="fa-IR" b="1" dirty="0">
              <a:solidFill>
                <a:sysClr val="windowText" lastClr="000000">
                  <a:hueOff val="0"/>
                  <a:satOff val="0"/>
                  <a:lumOff val="0"/>
                  <a:alphaOff val="0"/>
                </a:sysClr>
              </a:solidFill>
              <a:latin typeface="Calibri"/>
              <a:ea typeface="+mn-ea"/>
              <a:cs typeface="B Nazanin" pitchFamily="2" charset="-78"/>
            </a:rPr>
            <a:t>مشاوره به داوطلبين در خصوص حرفه و مسير رشد شغلي </a:t>
          </a:r>
          <a:endParaRPr lang="en-US" b="1" dirty="0">
            <a:solidFill>
              <a:sysClr val="windowText" lastClr="000000">
                <a:hueOff val="0"/>
                <a:satOff val="0"/>
                <a:lumOff val="0"/>
                <a:alphaOff val="0"/>
              </a:sysClr>
            </a:solidFill>
            <a:latin typeface="Calibri"/>
            <a:ea typeface="+mn-ea"/>
            <a:cs typeface="B Nazanin" pitchFamily="2" charset="-78"/>
          </a:endParaRPr>
        </a:p>
      </dgm:t>
    </dgm:pt>
    <dgm:pt modelId="{13C07FA1-6441-45E4-A776-74CF2ECCD33F}" type="sibTrans" cxnId="{BD2BC394-5ADE-46F4-97AA-9735DADC2FA2}">
      <dgm:prSet/>
      <dgm:spPr/>
      <dgm:t>
        <a:bodyPr/>
        <a:lstStyle/>
        <a:p>
          <a:endParaRPr lang="en-US"/>
        </a:p>
      </dgm:t>
    </dgm:pt>
    <dgm:pt modelId="{C2B11591-E556-4886-9818-D30BBCAAAC5A}" type="parTrans" cxnId="{BD2BC394-5ADE-46F4-97AA-9735DADC2FA2}">
      <dgm:prSet/>
      <dgm:spPr/>
      <dgm:t>
        <a:bodyPr/>
        <a:lstStyle/>
        <a:p>
          <a:endParaRPr lang="en-US"/>
        </a:p>
      </dgm:t>
    </dgm:pt>
    <dgm:pt modelId="{3DB666D6-40D1-4EFC-B3AB-3E6B24DC5E7C}">
      <dgm:prSet/>
      <dgm:spPr>
        <a:xfrm>
          <a:off x="60054" y="604011"/>
          <a:ext cx="1846332" cy="2095773"/>
        </a:xfrm>
        <a:solidFill>
          <a:srgbClr val="EEECE1">
            <a:alpha val="90000"/>
            <a:hueOff val="0"/>
            <a:satOff val="0"/>
            <a:lumOff val="0"/>
            <a:alphaOff val="0"/>
          </a:srgbClr>
        </a:solidFill>
        <a:ln w="25400" cap="flat" cmpd="sng" algn="ctr">
          <a:solidFill>
            <a:srgbClr val="1F497D">
              <a:hueOff val="0"/>
              <a:satOff val="0"/>
              <a:lumOff val="0"/>
              <a:alphaOff val="0"/>
            </a:srgbClr>
          </a:solidFill>
          <a:prstDash val="solid"/>
        </a:ln>
        <a:effectLst/>
      </dgm:spPr>
      <dgm:t>
        <a:bodyPr/>
        <a:lstStyle/>
        <a:p>
          <a:pPr rtl="1"/>
          <a:r>
            <a:rPr lang="fa-IR" b="1" dirty="0">
              <a:solidFill>
                <a:sysClr val="windowText" lastClr="000000">
                  <a:hueOff val="0"/>
                  <a:satOff val="0"/>
                  <a:lumOff val="0"/>
                  <a:alphaOff val="0"/>
                </a:sysClr>
              </a:solidFill>
              <a:latin typeface="Calibri"/>
              <a:ea typeface="+mn-ea"/>
              <a:cs typeface="B Nazanin" pitchFamily="2" charset="-78"/>
            </a:rPr>
            <a:t>ارائه </a:t>
          </a:r>
          <a:r>
            <a:rPr lang="fa-IR" b="1" dirty="0" smtClean="0">
              <a:solidFill>
                <a:sysClr val="windowText" lastClr="000000">
                  <a:hueOff val="0"/>
                  <a:satOff val="0"/>
                  <a:lumOff val="0"/>
                  <a:alphaOff val="0"/>
                </a:sysClr>
              </a:solidFill>
              <a:latin typeface="Calibri"/>
              <a:ea typeface="+mn-ea"/>
              <a:cs typeface="B Nazanin" pitchFamily="2" charset="-78"/>
            </a:rPr>
            <a:t>پيشنهاد</a:t>
          </a:r>
          <a:r>
            <a:rPr lang="en-US" b="1" dirty="0" smtClean="0">
              <a:solidFill>
                <a:sysClr val="windowText" lastClr="000000">
                  <a:hueOff val="0"/>
                  <a:satOff val="0"/>
                  <a:lumOff val="0"/>
                  <a:alphaOff val="0"/>
                </a:sysClr>
              </a:solidFill>
              <a:latin typeface="Calibri"/>
              <a:ea typeface="+mn-ea"/>
              <a:cs typeface="B Nazanin" pitchFamily="2" charset="-78"/>
            </a:rPr>
            <a:t> </a:t>
          </a:r>
          <a:r>
            <a:rPr lang="fa-IR" b="1" dirty="0">
              <a:solidFill>
                <a:sysClr val="windowText" lastClr="000000">
                  <a:hueOff val="0"/>
                  <a:satOff val="0"/>
                  <a:lumOff val="0"/>
                  <a:alphaOff val="0"/>
                </a:sysClr>
              </a:solidFill>
              <a:latin typeface="Calibri"/>
              <a:ea typeface="+mn-ea"/>
              <a:cs typeface="B Nazanin" pitchFamily="2" charset="-78"/>
            </a:rPr>
            <a:t>و راهكار</a:t>
          </a:r>
          <a:r>
            <a:rPr lang="en-US" b="1" dirty="0">
              <a:solidFill>
                <a:sysClr val="windowText" lastClr="000000">
                  <a:hueOff val="0"/>
                  <a:satOff val="0"/>
                  <a:lumOff val="0"/>
                  <a:alphaOff val="0"/>
                </a:sysClr>
              </a:solidFill>
              <a:latin typeface="Calibri"/>
              <a:ea typeface="+mn-ea"/>
              <a:cs typeface="B Nazanin" pitchFamily="2" charset="-78"/>
            </a:rPr>
            <a:t> </a:t>
          </a:r>
          <a:r>
            <a:rPr lang="fa-IR" b="1" dirty="0">
              <a:solidFill>
                <a:sysClr val="windowText" lastClr="000000">
                  <a:hueOff val="0"/>
                  <a:satOff val="0"/>
                  <a:lumOff val="0"/>
                  <a:alphaOff val="0"/>
                </a:sysClr>
              </a:solidFill>
              <a:latin typeface="Calibri"/>
              <a:ea typeface="+mn-ea"/>
              <a:cs typeface="B Nazanin" pitchFamily="2" charset="-78"/>
            </a:rPr>
            <a:t>براي توسعه </a:t>
          </a:r>
          <a:r>
            <a:rPr lang="fa-IR" b="1" dirty="0" smtClean="0">
              <a:solidFill>
                <a:sysClr val="windowText" lastClr="000000">
                  <a:hueOff val="0"/>
                  <a:satOff val="0"/>
                  <a:lumOff val="0"/>
                  <a:alphaOff val="0"/>
                </a:sysClr>
              </a:solidFill>
              <a:latin typeface="Calibri"/>
              <a:ea typeface="+mn-ea"/>
              <a:cs typeface="B Nazanin" pitchFamily="2" charset="-78"/>
            </a:rPr>
            <a:t>مهارت‌‌‌ها </a:t>
          </a:r>
          <a:r>
            <a:rPr lang="fa-IR" b="1" dirty="0">
              <a:solidFill>
                <a:sysClr val="windowText" lastClr="000000">
                  <a:hueOff val="0"/>
                  <a:satOff val="0"/>
                  <a:lumOff val="0"/>
                  <a:alphaOff val="0"/>
                </a:sysClr>
              </a:solidFill>
              <a:latin typeface="Calibri"/>
              <a:ea typeface="+mn-ea"/>
              <a:cs typeface="B Nazanin" pitchFamily="2" charset="-78"/>
            </a:rPr>
            <a:t>و </a:t>
          </a:r>
          <a:r>
            <a:rPr lang="fa-IR" b="1" dirty="0" smtClean="0">
              <a:solidFill>
                <a:sysClr val="windowText" lastClr="000000">
                  <a:hueOff val="0"/>
                  <a:satOff val="0"/>
                  <a:lumOff val="0"/>
                  <a:alphaOff val="0"/>
                </a:sysClr>
              </a:solidFill>
              <a:latin typeface="Calibri"/>
              <a:ea typeface="+mn-ea"/>
              <a:cs typeface="B Nazanin" pitchFamily="2" charset="-78"/>
            </a:rPr>
            <a:t>آموزش‌‌‌هاي </a:t>
          </a:r>
          <a:r>
            <a:rPr lang="fa-IR" b="1" dirty="0">
              <a:solidFill>
                <a:sysClr val="windowText" lastClr="000000">
                  <a:hueOff val="0"/>
                  <a:satOff val="0"/>
                  <a:lumOff val="0"/>
                  <a:alphaOff val="0"/>
                </a:sysClr>
              </a:solidFill>
              <a:latin typeface="Calibri"/>
              <a:ea typeface="+mn-ea"/>
              <a:cs typeface="B Nazanin" pitchFamily="2" charset="-78"/>
            </a:rPr>
            <a:t>مورد نياز داوطلبين</a:t>
          </a:r>
          <a:endParaRPr lang="en-US" b="1" dirty="0">
            <a:solidFill>
              <a:sysClr val="windowText" lastClr="000000">
                <a:hueOff val="0"/>
                <a:satOff val="0"/>
                <a:lumOff val="0"/>
                <a:alphaOff val="0"/>
              </a:sysClr>
            </a:solidFill>
            <a:latin typeface="Calibri"/>
            <a:ea typeface="+mn-ea"/>
            <a:cs typeface="B Nazanin" pitchFamily="2" charset="-78"/>
          </a:endParaRPr>
        </a:p>
      </dgm:t>
    </dgm:pt>
    <dgm:pt modelId="{BFE30686-8092-4EA2-930F-D6F7C0C1CB65}" type="sibTrans" cxnId="{43BCF75E-149C-42C3-858C-1D6F69C1A304}">
      <dgm:prSet/>
      <dgm:spPr/>
      <dgm:t>
        <a:bodyPr/>
        <a:lstStyle/>
        <a:p>
          <a:endParaRPr lang="en-US"/>
        </a:p>
      </dgm:t>
    </dgm:pt>
    <dgm:pt modelId="{A41F8D70-49A6-4EA6-9805-75B22E744D5D}" type="parTrans" cxnId="{43BCF75E-149C-42C3-858C-1D6F69C1A304}">
      <dgm:prSet/>
      <dgm:spPr/>
      <dgm:t>
        <a:bodyPr/>
        <a:lstStyle/>
        <a:p>
          <a:endParaRPr lang="en-US"/>
        </a:p>
      </dgm:t>
    </dgm:pt>
    <dgm:pt modelId="{28659250-2F47-4584-8BA5-209496A1E00F}">
      <dgm:prSet/>
      <dgm:spPr>
        <a:xfrm>
          <a:off x="60054" y="604011"/>
          <a:ext cx="1846332" cy="2095773"/>
        </a:xfrm>
        <a:solidFill>
          <a:srgbClr val="EEECE1">
            <a:alpha val="90000"/>
            <a:hueOff val="0"/>
            <a:satOff val="0"/>
            <a:lumOff val="0"/>
            <a:alphaOff val="0"/>
          </a:srgbClr>
        </a:solidFill>
        <a:ln w="25400" cap="flat" cmpd="sng" algn="ctr">
          <a:solidFill>
            <a:srgbClr val="1F497D">
              <a:hueOff val="0"/>
              <a:satOff val="0"/>
              <a:lumOff val="0"/>
              <a:alphaOff val="0"/>
            </a:srgbClr>
          </a:solidFill>
          <a:prstDash val="solid"/>
        </a:ln>
        <a:effectLst/>
      </dgm:spPr>
      <dgm:t>
        <a:bodyPr/>
        <a:lstStyle/>
        <a:p>
          <a:pPr rtl="1"/>
          <a:r>
            <a:rPr lang="fa-IR" b="1" dirty="0">
              <a:solidFill>
                <a:sysClr val="windowText" lastClr="000000">
                  <a:hueOff val="0"/>
                  <a:satOff val="0"/>
                  <a:lumOff val="0"/>
                  <a:alphaOff val="0"/>
                </a:sysClr>
              </a:solidFill>
              <a:latin typeface="Calibri"/>
              <a:ea typeface="+mn-ea"/>
              <a:cs typeface="B Nazanin" pitchFamily="2" charset="-78"/>
            </a:rPr>
            <a:t>شناسايي نقاط قابل بهبود داوطلب در مجموعه </a:t>
          </a:r>
          <a:r>
            <a:rPr lang="fa-IR" b="1" dirty="0" smtClean="0">
              <a:solidFill>
                <a:sysClr val="windowText" lastClr="000000">
                  <a:hueOff val="0"/>
                  <a:satOff val="0"/>
                  <a:lumOff val="0"/>
                  <a:alphaOff val="0"/>
                </a:sysClr>
              </a:solidFill>
              <a:latin typeface="Calibri"/>
              <a:ea typeface="+mn-ea"/>
              <a:cs typeface="B Nazanin" pitchFamily="2" charset="-78"/>
            </a:rPr>
            <a:t>شايستگي‌‌هاي </a:t>
          </a:r>
          <a:r>
            <a:rPr lang="fa-IR" b="1" dirty="0">
              <a:solidFill>
                <a:sysClr val="windowText" lastClr="000000">
                  <a:hueOff val="0"/>
                  <a:satOff val="0"/>
                  <a:lumOff val="0"/>
                  <a:alphaOff val="0"/>
                </a:sysClr>
              </a:solidFill>
              <a:latin typeface="Calibri"/>
              <a:ea typeface="+mn-ea"/>
              <a:cs typeface="B Nazanin" pitchFamily="2" charset="-78"/>
            </a:rPr>
            <a:t>مصوب</a:t>
          </a:r>
          <a:endParaRPr lang="en-US" b="1" dirty="0">
            <a:solidFill>
              <a:sysClr val="windowText" lastClr="000000">
                <a:hueOff val="0"/>
                <a:satOff val="0"/>
                <a:lumOff val="0"/>
                <a:alphaOff val="0"/>
              </a:sysClr>
            </a:solidFill>
            <a:latin typeface="Calibri"/>
            <a:ea typeface="+mn-ea"/>
            <a:cs typeface="B Nazanin" pitchFamily="2" charset="-78"/>
          </a:endParaRPr>
        </a:p>
      </dgm:t>
    </dgm:pt>
    <dgm:pt modelId="{70D56C72-E5CA-4237-A082-8FA4CD44DBAB}" type="sibTrans" cxnId="{8F5D2A27-33BE-4D48-BCC5-433AE1CF3A8F}">
      <dgm:prSet/>
      <dgm:spPr/>
      <dgm:t>
        <a:bodyPr/>
        <a:lstStyle/>
        <a:p>
          <a:endParaRPr lang="en-US"/>
        </a:p>
      </dgm:t>
    </dgm:pt>
    <dgm:pt modelId="{0BB327D2-603D-439F-823E-D5FFA8E0D000}" type="parTrans" cxnId="{8F5D2A27-33BE-4D48-BCC5-433AE1CF3A8F}">
      <dgm:prSet/>
      <dgm:spPr/>
      <dgm:t>
        <a:bodyPr/>
        <a:lstStyle/>
        <a:p>
          <a:endParaRPr lang="en-US"/>
        </a:p>
      </dgm:t>
    </dgm:pt>
    <dgm:pt modelId="{232C2881-BD2B-44DA-8D79-C33FBB2BC81F}">
      <dgm:prSet phldrT="[Text]"/>
      <dgm:spPr>
        <a:xfrm>
          <a:off x="60054" y="604011"/>
          <a:ext cx="1846332" cy="2095773"/>
        </a:xfrm>
        <a:solidFill>
          <a:srgbClr val="EEECE1">
            <a:alpha val="90000"/>
            <a:hueOff val="0"/>
            <a:satOff val="0"/>
            <a:lumOff val="0"/>
            <a:alphaOff val="0"/>
          </a:srgbClr>
        </a:solidFill>
        <a:ln w="25400" cap="flat" cmpd="sng" algn="ctr">
          <a:solidFill>
            <a:srgbClr val="1F497D">
              <a:hueOff val="0"/>
              <a:satOff val="0"/>
              <a:lumOff val="0"/>
              <a:alphaOff val="0"/>
            </a:srgbClr>
          </a:solidFill>
          <a:prstDash val="solid"/>
        </a:ln>
        <a:effectLst/>
      </dgm:spPr>
      <dgm:t>
        <a:bodyPr/>
        <a:lstStyle/>
        <a:p>
          <a:pPr rtl="1"/>
          <a:r>
            <a:rPr lang="fa-IR" b="1" dirty="0" smtClean="0">
              <a:solidFill>
                <a:sysClr val="windowText" lastClr="000000">
                  <a:hueOff val="0"/>
                  <a:satOff val="0"/>
                  <a:lumOff val="0"/>
                  <a:alphaOff val="0"/>
                </a:sysClr>
              </a:solidFill>
              <a:latin typeface="Calibri"/>
              <a:ea typeface="+mn-ea"/>
              <a:cs typeface="B Nazanin" pitchFamily="2" charset="-78"/>
            </a:rPr>
            <a:t>شناسايي نقاط قوت داوطلب در مجموعه شايستگي‌‌هاي مصوب</a:t>
          </a:r>
          <a:endParaRPr lang="en-US" b="1" dirty="0">
            <a:solidFill>
              <a:sysClr val="windowText" lastClr="000000">
                <a:hueOff val="0"/>
                <a:satOff val="0"/>
                <a:lumOff val="0"/>
                <a:alphaOff val="0"/>
              </a:sysClr>
            </a:solidFill>
            <a:latin typeface="Calibri"/>
            <a:ea typeface="+mn-ea"/>
            <a:cs typeface="B Nazanin" pitchFamily="2" charset="-78"/>
          </a:endParaRPr>
        </a:p>
      </dgm:t>
    </dgm:pt>
    <dgm:pt modelId="{5B1B679E-A0BD-4F29-8603-B1E45F3E4BF0}" type="parTrans" cxnId="{BFD2BA01-02F9-456B-9849-CC28DD7A58DC}">
      <dgm:prSet/>
      <dgm:spPr/>
      <dgm:t>
        <a:bodyPr/>
        <a:lstStyle/>
        <a:p>
          <a:endParaRPr lang="en-US"/>
        </a:p>
      </dgm:t>
    </dgm:pt>
    <dgm:pt modelId="{40A658B3-A086-4D96-9727-F35F6BE886AE}" type="sibTrans" cxnId="{BFD2BA01-02F9-456B-9849-CC28DD7A58DC}">
      <dgm:prSet/>
      <dgm:spPr/>
      <dgm:t>
        <a:bodyPr/>
        <a:lstStyle/>
        <a:p>
          <a:endParaRPr lang="en-US"/>
        </a:p>
      </dgm:t>
    </dgm:pt>
    <dgm:pt modelId="{99FC885C-70B1-41FE-941B-7894B01D9B62}">
      <dgm:prSet phldrT="[Text]"/>
      <dgm:spPr>
        <a:xfrm>
          <a:off x="2377273" y="604011"/>
          <a:ext cx="1846332" cy="2095773"/>
        </a:xfrm>
        <a:solidFill>
          <a:srgbClr val="EEECE1">
            <a:alpha val="90000"/>
            <a:hueOff val="0"/>
            <a:satOff val="0"/>
            <a:lumOff val="0"/>
            <a:alphaOff val="0"/>
          </a:srgbClr>
        </a:solidFill>
        <a:ln w="25400" cap="flat" cmpd="sng" algn="ctr">
          <a:solidFill>
            <a:srgbClr val="1F497D">
              <a:hueOff val="0"/>
              <a:satOff val="0"/>
              <a:lumOff val="0"/>
              <a:alphaOff val="0"/>
            </a:srgbClr>
          </a:solidFill>
          <a:prstDash val="solid"/>
        </a:ln>
        <a:effectLst/>
      </dgm:spPr>
      <dgm:t>
        <a:bodyPr/>
        <a:lstStyle/>
        <a:p>
          <a:pPr rtl="1"/>
          <a:r>
            <a:rPr lang="fa-IR" b="1" dirty="0" smtClean="0">
              <a:solidFill>
                <a:srgbClr val="FF0000"/>
              </a:solidFill>
              <a:latin typeface="Calibri"/>
              <a:ea typeface="+mn-ea"/>
              <a:cs typeface="B Nazanin" pitchFamily="2" charset="-78"/>
            </a:rPr>
            <a:t>انفرادي:</a:t>
          </a:r>
          <a:endParaRPr lang="en-US" b="1" dirty="0">
            <a:solidFill>
              <a:srgbClr val="FF0000"/>
            </a:solidFill>
            <a:latin typeface="Calibri"/>
            <a:ea typeface="+mn-ea"/>
            <a:cs typeface="B Nazanin" pitchFamily="2" charset="-78"/>
          </a:endParaRPr>
        </a:p>
      </dgm:t>
    </dgm:pt>
    <dgm:pt modelId="{39AFC7F8-8078-4581-83EB-56BD36AF7084}" type="parTrans" cxnId="{13A7C9F2-5BDA-4665-AEE0-B7A0D3491580}">
      <dgm:prSet/>
      <dgm:spPr/>
      <dgm:t>
        <a:bodyPr/>
        <a:lstStyle/>
        <a:p>
          <a:endParaRPr lang="en-US"/>
        </a:p>
      </dgm:t>
    </dgm:pt>
    <dgm:pt modelId="{B87D7177-D26B-4465-BBFA-910E04CBADD5}" type="sibTrans" cxnId="{13A7C9F2-5BDA-4665-AEE0-B7A0D3491580}">
      <dgm:prSet/>
      <dgm:spPr/>
      <dgm:t>
        <a:bodyPr/>
        <a:lstStyle/>
        <a:p>
          <a:endParaRPr lang="en-US"/>
        </a:p>
      </dgm:t>
    </dgm:pt>
    <dgm:pt modelId="{1741E188-790E-4FE1-92E6-94552F883F5D}">
      <dgm:prSet phldrT="[Text]"/>
      <dgm:spPr>
        <a:xfrm>
          <a:off x="2377273" y="604011"/>
          <a:ext cx="1846332" cy="2095773"/>
        </a:xfrm>
        <a:solidFill>
          <a:srgbClr val="EEECE1">
            <a:alpha val="90000"/>
            <a:hueOff val="0"/>
            <a:satOff val="0"/>
            <a:lumOff val="0"/>
            <a:alphaOff val="0"/>
          </a:srgbClr>
        </a:solidFill>
        <a:ln w="25400" cap="flat" cmpd="sng" algn="ctr">
          <a:solidFill>
            <a:srgbClr val="1F497D">
              <a:hueOff val="0"/>
              <a:satOff val="0"/>
              <a:lumOff val="0"/>
              <a:alphaOff val="0"/>
            </a:srgbClr>
          </a:solidFill>
          <a:prstDash val="solid"/>
        </a:ln>
        <a:effectLst/>
      </dgm:spPr>
      <dgm:t>
        <a:bodyPr/>
        <a:lstStyle/>
        <a:p>
          <a:pPr rtl="1"/>
          <a:r>
            <a:rPr lang="fa-IR" b="1" dirty="0" smtClean="0">
              <a:solidFill>
                <a:srgbClr val="FF0000"/>
              </a:solidFill>
              <a:latin typeface="Calibri"/>
              <a:ea typeface="+mn-ea"/>
              <a:cs typeface="B Nazanin" pitchFamily="2" charset="-78"/>
            </a:rPr>
            <a:t>تعاملي با ارزياب:</a:t>
          </a:r>
          <a:endParaRPr lang="en-US" b="1" dirty="0">
            <a:solidFill>
              <a:srgbClr val="FF0000"/>
            </a:solidFill>
            <a:latin typeface="Calibri"/>
            <a:ea typeface="+mn-ea"/>
            <a:cs typeface="B Nazanin" pitchFamily="2" charset="-78"/>
          </a:endParaRPr>
        </a:p>
      </dgm:t>
    </dgm:pt>
    <dgm:pt modelId="{E547469D-2F3C-402B-91FD-DA77DC2B93A1}" type="parTrans" cxnId="{1FB51038-AD25-4A83-AD99-572E9CB8E409}">
      <dgm:prSet/>
      <dgm:spPr/>
      <dgm:t>
        <a:bodyPr/>
        <a:lstStyle/>
        <a:p>
          <a:pPr rtl="1"/>
          <a:endParaRPr lang="fa-IR"/>
        </a:p>
      </dgm:t>
    </dgm:pt>
    <dgm:pt modelId="{DAC4169B-84A3-41A7-AA72-39A030FF2EF5}" type="sibTrans" cxnId="{1FB51038-AD25-4A83-AD99-572E9CB8E409}">
      <dgm:prSet/>
      <dgm:spPr/>
      <dgm:t>
        <a:bodyPr/>
        <a:lstStyle/>
        <a:p>
          <a:pPr rtl="1"/>
          <a:endParaRPr lang="fa-IR"/>
        </a:p>
      </dgm:t>
    </dgm:pt>
    <dgm:pt modelId="{7670966C-5860-4F0A-A702-7DDDFE90AAA8}">
      <dgm:prSet phldrT="[Text]"/>
      <dgm:spPr>
        <a:xfrm>
          <a:off x="2377273" y="604011"/>
          <a:ext cx="1846332" cy="2095773"/>
        </a:xfrm>
        <a:solidFill>
          <a:srgbClr val="EEECE1">
            <a:alpha val="90000"/>
            <a:hueOff val="0"/>
            <a:satOff val="0"/>
            <a:lumOff val="0"/>
            <a:alphaOff val="0"/>
          </a:srgbClr>
        </a:solidFill>
        <a:ln w="25400" cap="flat" cmpd="sng" algn="ctr">
          <a:solidFill>
            <a:srgbClr val="1F497D">
              <a:hueOff val="0"/>
              <a:satOff val="0"/>
              <a:lumOff val="0"/>
              <a:alphaOff val="0"/>
            </a:srgbClr>
          </a:solidFill>
          <a:prstDash val="solid"/>
        </a:ln>
        <a:effectLst/>
      </dgm:spPr>
      <dgm:t>
        <a:bodyPr/>
        <a:lstStyle/>
        <a:p>
          <a:pPr rtl="1"/>
          <a:r>
            <a:rPr lang="fa-IR" b="1" dirty="0" smtClean="0">
              <a:solidFill>
                <a:srgbClr val="FF0000"/>
              </a:solidFill>
              <a:latin typeface="Calibri"/>
              <a:ea typeface="+mn-ea"/>
              <a:cs typeface="B Nazanin" pitchFamily="2" charset="-78"/>
            </a:rPr>
            <a:t>گروهي با ساير ارزيابي‌شوندگان:</a:t>
          </a:r>
          <a:endParaRPr lang="en-US" b="1" dirty="0">
            <a:solidFill>
              <a:srgbClr val="FF0000"/>
            </a:solidFill>
            <a:latin typeface="Calibri"/>
            <a:ea typeface="+mn-ea"/>
            <a:cs typeface="B Nazanin" pitchFamily="2" charset="-78"/>
          </a:endParaRPr>
        </a:p>
      </dgm:t>
    </dgm:pt>
    <dgm:pt modelId="{EB3ECCAE-850A-4FBF-8BE3-AE4D6960115E}" type="parTrans" cxnId="{987EE1F7-B949-45B7-8EA4-10CF89528367}">
      <dgm:prSet/>
      <dgm:spPr/>
      <dgm:t>
        <a:bodyPr/>
        <a:lstStyle/>
        <a:p>
          <a:pPr rtl="1"/>
          <a:endParaRPr lang="fa-IR"/>
        </a:p>
      </dgm:t>
    </dgm:pt>
    <dgm:pt modelId="{B862B3FB-9D69-407F-AB25-D5B61AE1BDD6}" type="sibTrans" cxnId="{987EE1F7-B949-45B7-8EA4-10CF89528367}">
      <dgm:prSet/>
      <dgm:spPr/>
      <dgm:t>
        <a:bodyPr/>
        <a:lstStyle/>
        <a:p>
          <a:pPr rtl="1"/>
          <a:endParaRPr lang="fa-IR"/>
        </a:p>
      </dgm:t>
    </dgm:pt>
    <dgm:pt modelId="{E646E3C0-2A8A-4B9A-9B32-EB56802A81D9}">
      <dgm:prSet phldrT="[Text]"/>
      <dgm:spPr>
        <a:xfrm>
          <a:off x="2377273" y="604011"/>
          <a:ext cx="1846332" cy="2095773"/>
        </a:xfrm>
        <a:solidFill>
          <a:srgbClr val="EEECE1">
            <a:alpha val="90000"/>
            <a:hueOff val="0"/>
            <a:satOff val="0"/>
            <a:lumOff val="0"/>
            <a:alphaOff val="0"/>
          </a:srgbClr>
        </a:solidFill>
        <a:ln w="25400" cap="flat" cmpd="sng" algn="ctr">
          <a:solidFill>
            <a:srgbClr val="1F497D">
              <a:hueOff val="0"/>
              <a:satOff val="0"/>
              <a:lumOff val="0"/>
              <a:alphaOff val="0"/>
            </a:srgbClr>
          </a:solidFill>
          <a:prstDash val="solid"/>
        </a:ln>
        <a:effectLst/>
      </dgm:spPr>
      <dgm:t>
        <a:bodyPr/>
        <a:lstStyle/>
        <a:p>
          <a:pPr rtl="1"/>
          <a:r>
            <a:rPr lang="fa-IR" b="1" dirty="0" smtClean="0">
              <a:solidFill>
                <a:srgbClr val="0070C0"/>
              </a:solidFill>
              <a:latin typeface="Calibri"/>
              <a:ea typeface="+mn-ea"/>
              <a:cs typeface="B Nazanin" pitchFamily="2" charset="-78"/>
            </a:rPr>
            <a:t>مصاحبه عمومي و تخصصي</a:t>
          </a:r>
          <a:endParaRPr lang="en-US" b="1" dirty="0">
            <a:solidFill>
              <a:srgbClr val="0070C0"/>
            </a:solidFill>
            <a:latin typeface="Calibri"/>
            <a:ea typeface="+mn-ea"/>
            <a:cs typeface="B Nazanin" pitchFamily="2" charset="-78"/>
          </a:endParaRPr>
        </a:p>
      </dgm:t>
    </dgm:pt>
    <dgm:pt modelId="{3CC01D16-8A47-4B63-802D-9DE54F87851F}" type="parTrans" cxnId="{0DBB3C29-497C-4CC8-8C97-C397002A6AD3}">
      <dgm:prSet/>
      <dgm:spPr/>
      <dgm:t>
        <a:bodyPr/>
        <a:lstStyle/>
        <a:p>
          <a:pPr rtl="1"/>
          <a:endParaRPr lang="fa-IR"/>
        </a:p>
      </dgm:t>
    </dgm:pt>
    <dgm:pt modelId="{BC7BD260-1E92-46A6-9A6C-875A6D04E6AA}" type="sibTrans" cxnId="{0DBB3C29-497C-4CC8-8C97-C397002A6AD3}">
      <dgm:prSet/>
      <dgm:spPr/>
      <dgm:t>
        <a:bodyPr/>
        <a:lstStyle/>
        <a:p>
          <a:pPr rtl="1"/>
          <a:endParaRPr lang="fa-IR"/>
        </a:p>
      </dgm:t>
    </dgm:pt>
    <dgm:pt modelId="{F090A6F9-6FF4-48A4-8D0D-C559462612DF}">
      <dgm:prSet phldrT="[Text]"/>
      <dgm:spPr>
        <a:xfrm>
          <a:off x="2377273" y="604011"/>
          <a:ext cx="1846332" cy="2095773"/>
        </a:xfrm>
        <a:solidFill>
          <a:srgbClr val="EEECE1">
            <a:alpha val="90000"/>
            <a:hueOff val="0"/>
            <a:satOff val="0"/>
            <a:lumOff val="0"/>
            <a:alphaOff val="0"/>
          </a:srgbClr>
        </a:solidFill>
        <a:ln w="25400" cap="flat" cmpd="sng" algn="ctr">
          <a:solidFill>
            <a:srgbClr val="1F497D">
              <a:hueOff val="0"/>
              <a:satOff val="0"/>
              <a:lumOff val="0"/>
              <a:alphaOff val="0"/>
            </a:srgbClr>
          </a:solidFill>
          <a:prstDash val="solid"/>
        </a:ln>
        <a:effectLst/>
      </dgm:spPr>
      <dgm:t>
        <a:bodyPr/>
        <a:lstStyle/>
        <a:p>
          <a:pPr rtl="1"/>
          <a:r>
            <a:rPr lang="fa-IR" b="1" dirty="0" smtClean="0">
              <a:solidFill>
                <a:srgbClr val="0070C0"/>
              </a:solidFill>
              <a:latin typeface="Calibri"/>
              <a:ea typeface="+mn-ea"/>
              <a:cs typeface="B Nazanin" pitchFamily="2" charset="-78"/>
            </a:rPr>
            <a:t>بحث گروه</a:t>
          </a:r>
          <a:r>
            <a:rPr lang="ar-SA" b="1" dirty="0" smtClean="0">
              <a:solidFill>
                <a:srgbClr val="0070C0"/>
              </a:solidFill>
              <a:latin typeface="Calibri"/>
              <a:ea typeface="+mn-ea"/>
              <a:cs typeface="B Nazanin" pitchFamily="2" charset="-78"/>
            </a:rPr>
            <a:t>ي</a:t>
          </a:r>
          <a:endParaRPr lang="en-US" b="1" dirty="0">
            <a:solidFill>
              <a:srgbClr val="0070C0"/>
            </a:solidFill>
            <a:latin typeface="Calibri"/>
            <a:ea typeface="+mn-ea"/>
            <a:cs typeface="B Nazanin" pitchFamily="2" charset="-78"/>
          </a:endParaRPr>
        </a:p>
      </dgm:t>
    </dgm:pt>
    <dgm:pt modelId="{8E418FAD-17D6-4864-9875-2ED0B094AEE6}" type="parTrans" cxnId="{80733438-8503-4D68-9DBD-FC9AAA9B57E7}">
      <dgm:prSet/>
      <dgm:spPr/>
      <dgm:t>
        <a:bodyPr/>
        <a:lstStyle/>
        <a:p>
          <a:pPr rtl="1"/>
          <a:endParaRPr lang="fa-IR"/>
        </a:p>
      </dgm:t>
    </dgm:pt>
    <dgm:pt modelId="{DB88ED6F-780F-43FD-B1FF-AE56DE80046C}" type="sibTrans" cxnId="{80733438-8503-4D68-9DBD-FC9AAA9B57E7}">
      <dgm:prSet/>
      <dgm:spPr/>
      <dgm:t>
        <a:bodyPr/>
        <a:lstStyle/>
        <a:p>
          <a:pPr rtl="1"/>
          <a:endParaRPr lang="fa-IR"/>
        </a:p>
      </dgm:t>
    </dgm:pt>
    <dgm:pt modelId="{B9275599-6EF4-43FA-9925-B496D4FA268F}">
      <dgm:prSet/>
      <dgm:spPr/>
      <dgm:t>
        <a:bodyPr/>
        <a:lstStyle/>
        <a:p>
          <a:pPr rtl="1"/>
          <a:r>
            <a:rPr lang="ar-SA" b="1" dirty="0" smtClean="0">
              <a:solidFill>
                <a:srgbClr val="0070C0"/>
              </a:solidFill>
              <a:latin typeface="Calibri"/>
              <a:ea typeface="+mn-ea"/>
              <a:cs typeface="B Nazanin" pitchFamily="2" charset="-78"/>
            </a:rPr>
            <a:t>بازي مديريتي</a:t>
          </a:r>
          <a:r>
            <a:rPr lang="fa-IR" b="1" dirty="0" smtClean="0">
              <a:solidFill>
                <a:srgbClr val="0070C0"/>
              </a:solidFill>
              <a:latin typeface="Calibri"/>
              <a:ea typeface="+mn-ea"/>
              <a:cs typeface="B Nazanin" pitchFamily="2" charset="-78"/>
            </a:rPr>
            <a:t> </a:t>
          </a:r>
        </a:p>
      </dgm:t>
    </dgm:pt>
    <dgm:pt modelId="{DDA73338-F9CB-47B8-BC34-8A64E74208DA}" type="parTrans" cxnId="{555CC563-14FC-47A5-811F-6080C73766ED}">
      <dgm:prSet/>
      <dgm:spPr/>
      <dgm:t>
        <a:bodyPr/>
        <a:lstStyle/>
        <a:p>
          <a:pPr rtl="1"/>
          <a:endParaRPr lang="fa-IR"/>
        </a:p>
      </dgm:t>
    </dgm:pt>
    <dgm:pt modelId="{6549682B-B762-42F4-8643-2202BB5F47D9}" type="sibTrans" cxnId="{555CC563-14FC-47A5-811F-6080C73766ED}">
      <dgm:prSet/>
      <dgm:spPr/>
      <dgm:t>
        <a:bodyPr/>
        <a:lstStyle/>
        <a:p>
          <a:pPr rtl="1"/>
          <a:endParaRPr lang="fa-IR"/>
        </a:p>
      </dgm:t>
    </dgm:pt>
    <dgm:pt modelId="{3A9AA56B-79EE-4A54-B55D-30EBD039C2E9}">
      <dgm:prSet phldrT="[Text]"/>
      <dgm:spPr>
        <a:xfrm>
          <a:off x="2377273" y="604011"/>
          <a:ext cx="1846332" cy="2095773"/>
        </a:xfrm>
        <a:solidFill>
          <a:srgbClr val="EEECE1">
            <a:alpha val="90000"/>
            <a:hueOff val="0"/>
            <a:satOff val="0"/>
            <a:lumOff val="0"/>
            <a:alphaOff val="0"/>
          </a:srgbClr>
        </a:solidFill>
        <a:ln w="25400" cap="flat" cmpd="sng" algn="ctr">
          <a:solidFill>
            <a:srgbClr val="1F497D">
              <a:hueOff val="0"/>
              <a:satOff val="0"/>
              <a:lumOff val="0"/>
              <a:alphaOff val="0"/>
            </a:srgbClr>
          </a:solidFill>
          <a:prstDash val="solid"/>
        </a:ln>
        <a:effectLst/>
      </dgm:spPr>
      <dgm:t>
        <a:bodyPr/>
        <a:lstStyle/>
        <a:p>
          <a:pPr rtl="1"/>
          <a:r>
            <a:rPr lang="fa-IR" b="1" dirty="0" smtClean="0">
              <a:solidFill>
                <a:srgbClr val="0070C0"/>
              </a:solidFill>
              <a:latin typeface="Calibri"/>
              <a:ea typeface="+mn-ea"/>
              <a:cs typeface="B Nazanin" pitchFamily="2" charset="-78"/>
            </a:rPr>
            <a:t>تمرين نوشتاري- كارتابل مديريت</a:t>
          </a:r>
          <a:endParaRPr lang="en-US" b="1" dirty="0">
            <a:solidFill>
              <a:srgbClr val="0070C0"/>
            </a:solidFill>
            <a:latin typeface="Calibri"/>
            <a:ea typeface="+mn-ea"/>
            <a:cs typeface="B Nazanin" pitchFamily="2" charset="-78"/>
          </a:endParaRPr>
        </a:p>
      </dgm:t>
    </dgm:pt>
    <dgm:pt modelId="{78C20B70-5A37-4230-849C-BEB33CC4AC2F}" type="parTrans" cxnId="{6A3BF573-283D-4714-BCC4-CD926427DE97}">
      <dgm:prSet/>
      <dgm:spPr/>
      <dgm:t>
        <a:bodyPr/>
        <a:lstStyle/>
        <a:p>
          <a:pPr rtl="1"/>
          <a:endParaRPr lang="fa-IR"/>
        </a:p>
      </dgm:t>
    </dgm:pt>
    <dgm:pt modelId="{4CD4D612-3462-44AE-8DF9-A073181BD665}" type="sibTrans" cxnId="{6A3BF573-283D-4714-BCC4-CD926427DE97}">
      <dgm:prSet/>
      <dgm:spPr/>
      <dgm:t>
        <a:bodyPr/>
        <a:lstStyle/>
        <a:p>
          <a:pPr rtl="1"/>
          <a:endParaRPr lang="fa-IR"/>
        </a:p>
      </dgm:t>
    </dgm:pt>
    <dgm:pt modelId="{44BA17E6-1C81-43C5-9EB1-1571695030A7}">
      <dgm:prSet/>
      <dgm:spPr/>
      <dgm:t>
        <a:bodyPr/>
        <a:lstStyle/>
        <a:p>
          <a:pPr rtl="1"/>
          <a:r>
            <a:rPr lang="fa-IR" b="1" dirty="0" smtClean="0">
              <a:solidFill>
                <a:srgbClr val="0070C0"/>
              </a:solidFill>
              <a:latin typeface="Calibri"/>
              <a:ea typeface="+mn-ea"/>
              <a:cs typeface="B Nazanin" pitchFamily="2" charset="-78"/>
            </a:rPr>
            <a:t>تمرين نوشتاري- برنامه‌ريزي</a:t>
          </a:r>
        </a:p>
      </dgm:t>
    </dgm:pt>
    <dgm:pt modelId="{973C6817-6385-4E89-9629-C169F35CB349}" type="parTrans" cxnId="{7872A650-D110-4D06-8FFB-BEE8E931B26E}">
      <dgm:prSet/>
      <dgm:spPr/>
      <dgm:t>
        <a:bodyPr/>
        <a:lstStyle/>
        <a:p>
          <a:pPr rtl="1"/>
          <a:endParaRPr lang="fa-IR"/>
        </a:p>
      </dgm:t>
    </dgm:pt>
    <dgm:pt modelId="{B8353A7E-768D-4572-B218-363C8A731627}" type="sibTrans" cxnId="{7872A650-D110-4D06-8FFB-BEE8E931B26E}">
      <dgm:prSet/>
      <dgm:spPr/>
      <dgm:t>
        <a:bodyPr/>
        <a:lstStyle/>
        <a:p>
          <a:pPr rtl="1"/>
          <a:endParaRPr lang="fa-IR"/>
        </a:p>
      </dgm:t>
    </dgm:pt>
    <dgm:pt modelId="{5F0271C6-7D9C-406A-9579-B631E21580A7}">
      <dgm:prSet/>
      <dgm:spPr/>
      <dgm:t>
        <a:bodyPr/>
        <a:lstStyle/>
        <a:p>
          <a:pPr rtl="1"/>
          <a:r>
            <a:rPr lang="fa-IR" b="1" dirty="0" smtClean="0">
              <a:solidFill>
                <a:srgbClr val="0070C0"/>
              </a:solidFill>
              <a:latin typeface="Calibri"/>
              <a:ea typeface="+mn-ea"/>
              <a:cs typeface="B Nazanin" pitchFamily="2" charset="-78"/>
            </a:rPr>
            <a:t>آزمون شخصيت</a:t>
          </a:r>
        </a:p>
      </dgm:t>
    </dgm:pt>
    <dgm:pt modelId="{E3ABFD5F-F03D-4B91-9003-9803473A525B}" type="parTrans" cxnId="{5DBDEEC9-ECDE-454C-8458-3561DDB8B564}">
      <dgm:prSet/>
      <dgm:spPr/>
      <dgm:t>
        <a:bodyPr/>
        <a:lstStyle/>
        <a:p>
          <a:pPr rtl="1"/>
          <a:endParaRPr lang="fa-IR"/>
        </a:p>
      </dgm:t>
    </dgm:pt>
    <dgm:pt modelId="{959EAFF4-9363-4C15-A937-E85EBE87A81A}" type="sibTrans" cxnId="{5DBDEEC9-ECDE-454C-8458-3561DDB8B564}">
      <dgm:prSet/>
      <dgm:spPr/>
      <dgm:t>
        <a:bodyPr/>
        <a:lstStyle/>
        <a:p>
          <a:pPr rtl="1"/>
          <a:endParaRPr lang="fa-IR"/>
        </a:p>
      </dgm:t>
    </dgm:pt>
    <dgm:pt modelId="{5970CE3A-34F1-44F0-8410-8108E07427DC}">
      <dgm:prSet phldrT="[Text]"/>
      <dgm:spPr>
        <a:xfrm>
          <a:off x="2377273" y="604011"/>
          <a:ext cx="1846332" cy="2095773"/>
        </a:xfrm>
        <a:solidFill>
          <a:srgbClr val="EEECE1">
            <a:alpha val="90000"/>
            <a:hueOff val="0"/>
            <a:satOff val="0"/>
            <a:lumOff val="0"/>
            <a:alphaOff val="0"/>
          </a:srgbClr>
        </a:solidFill>
        <a:ln w="25400" cap="flat" cmpd="sng" algn="ctr">
          <a:solidFill>
            <a:srgbClr val="1F497D">
              <a:hueOff val="0"/>
              <a:satOff val="0"/>
              <a:lumOff val="0"/>
              <a:alphaOff val="0"/>
            </a:srgbClr>
          </a:solidFill>
          <a:prstDash val="solid"/>
        </a:ln>
        <a:effectLst/>
      </dgm:spPr>
      <dgm:t>
        <a:bodyPr/>
        <a:lstStyle/>
        <a:p>
          <a:pPr rtl="1"/>
          <a:r>
            <a:rPr lang="fa-IR" b="1" dirty="0" smtClean="0">
              <a:solidFill>
                <a:srgbClr val="0070C0"/>
              </a:solidFill>
              <a:latin typeface="Calibri"/>
              <a:ea typeface="+mn-ea"/>
              <a:cs typeface="B Nazanin" pitchFamily="2" charset="-78"/>
            </a:rPr>
            <a:t> ايفاي نقش</a:t>
          </a:r>
          <a:endParaRPr lang="en-US" b="1" dirty="0">
            <a:solidFill>
              <a:srgbClr val="0070C0"/>
            </a:solidFill>
            <a:latin typeface="Calibri"/>
            <a:ea typeface="+mn-ea"/>
            <a:cs typeface="B Nazanin" pitchFamily="2" charset="-78"/>
          </a:endParaRPr>
        </a:p>
      </dgm:t>
    </dgm:pt>
    <dgm:pt modelId="{BF91709F-DEDD-4C8F-B261-2B6C3B024538}" type="parTrans" cxnId="{C10D43CA-EB8B-49CC-9536-8A5EA6353CA6}">
      <dgm:prSet/>
      <dgm:spPr/>
      <dgm:t>
        <a:bodyPr/>
        <a:lstStyle/>
        <a:p>
          <a:endParaRPr lang="en-US"/>
        </a:p>
      </dgm:t>
    </dgm:pt>
    <dgm:pt modelId="{7584D9A1-4D48-4344-8A03-3FF2CDD0BEF1}" type="sibTrans" cxnId="{C10D43CA-EB8B-49CC-9536-8A5EA6353CA6}">
      <dgm:prSet/>
      <dgm:spPr/>
      <dgm:t>
        <a:bodyPr/>
        <a:lstStyle/>
        <a:p>
          <a:endParaRPr lang="en-US"/>
        </a:p>
      </dgm:t>
    </dgm:pt>
    <dgm:pt modelId="{B29DCEFC-C46A-4383-8B5C-D4B6141B0983}">
      <dgm:prSet phldrT="[Text]"/>
      <dgm:spPr>
        <a:xfrm>
          <a:off x="4694491" y="604011"/>
          <a:ext cx="1846332" cy="2095773"/>
        </a:xfrm>
        <a:solidFill>
          <a:srgbClr val="EEECE1">
            <a:alpha val="90000"/>
            <a:hueOff val="0"/>
            <a:satOff val="0"/>
            <a:lumOff val="0"/>
            <a:alphaOff val="0"/>
          </a:srgbClr>
        </a:solidFill>
        <a:ln w="25400" cap="flat" cmpd="sng" algn="ctr">
          <a:solidFill>
            <a:srgbClr val="1F497D">
              <a:hueOff val="0"/>
              <a:satOff val="0"/>
              <a:lumOff val="0"/>
              <a:alphaOff val="0"/>
            </a:srgbClr>
          </a:solidFill>
          <a:prstDash val="solid"/>
        </a:ln>
        <a:effectLst/>
      </dgm:spPr>
      <dgm:t>
        <a:bodyPr/>
        <a:lstStyle/>
        <a:p>
          <a:pPr rtl="1"/>
          <a:r>
            <a:rPr lang="fa-IR" b="1" dirty="0" smtClean="0">
              <a:solidFill>
                <a:sysClr val="windowText" lastClr="000000">
                  <a:hueOff val="0"/>
                  <a:satOff val="0"/>
                  <a:lumOff val="0"/>
                  <a:alphaOff val="0"/>
                </a:sysClr>
              </a:solidFill>
              <a:latin typeface="Calibri"/>
              <a:ea typeface="+mn-ea"/>
              <a:cs typeface="B Nazanin" pitchFamily="2" charset="-78"/>
            </a:rPr>
            <a:t> تمرينات</a:t>
          </a:r>
          <a:endParaRPr lang="en-US" b="1" dirty="0">
            <a:solidFill>
              <a:sysClr val="windowText" lastClr="000000">
                <a:hueOff val="0"/>
                <a:satOff val="0"/>
                <a:lumOff val="0"/>
                <a:alphaOff val="0"/>
              </a:sysClr>
            </a:solidFill>
            <a:latin typeface="Calibri"/>
            <a:ea typeface="+mn-ea"/>
            <a:cs typeface="B Nazanin" pitchFamily="2" charset="-78"/>
          </a:endParaRPr>
        </a:p>
      </dgm:t>
    </dgm:pt>
    <dgm:pt modelId="{4647B117-E5FE-477A-A1DD-5190635CCD3A}" type="parTrans" cxnId="{CFC8A263-711A-4B38-B30F-0AA659F57CC0}">
      <dgm:prSet/>
      <dgm:spPr/>
      <dgm:t>
        <a:bodyPr/>
        <a:lstStyle/>
        <a:p>
          <a:endParaRPr lang="en-US"/>
        </a:p>
      </dgm:t>
    </dgm:pt>
    <dgm:pt modelId="{14039246-5367-45DC-96A2-2C3EA6A44596}" type="sibTrans" cxnId="{CFC8A263-711A-4B38-B30F-0AA659F57CC0}">
      <dgm:prSet/>
      <dgm:spPr/>
      <dgm:t>
        <a:bodyPr/>
        <a:lstStyle/>
        <a:p>
          <a:endParaRPr lang="en-US"/>
        </a:p>
      </dgm:t>
    </dgm:pt>
    <dgm:pt modelId="{22E9E20D-45BB-4FA9-96DF-71E8BF2038AE}">
      <dgm:prSet phldrT="[Text]"/>
      <dgm:spPr>
        <a:xfrm>
          <a:off x="4694491" y="604011"/>
          <a:ext cx="1846332" cy="2095773"/>
        </a:xfrm>
        <a:solidFill>
          <a:srgbClr val="EEECE1">
            <a:alpha val="90000"/>
            <a:hueOff val="0"/>
            <a:satOff val="0"/>
            <a:lumOff val="0"/>
            <a:alphaOff val="0"/>
          </a:srgbClr>
        </a:solidFill>
        <a:ln w="25400" cap="flat" cmpd="sng" algn="ctr">
          <a:solidFill>
            <a:srgbClr val="1F497D">
              <a:hueOff val="0"/>
              <a:satOff val="0"/>
              <a:lumOff val="0"/>
              <a:alphaOff val="0"/>
            </a:srgbClr>
          </a:solidFill>
          <a:prstDash val="solid"/>
        </a:ln>
        <a:effectLst/>
      </dgm:spPr>
      <dgm:t>
        <a:bodyPr/>
        <a:lstStyle/>
        <a:p>
          <a:pPr rtl="1"/>
          <a:r>
            <a:rPr lang="fa-IR" b="1" dirty="0" smtClean="0">
              <a:solidFill>
                <a:sysClr val="windowText" lastClr="000000">
                  <a:hueOff val="0"/>
                  <a:satOff val="0"/>
                  <a:lumOff val="0"/>
                  <a:alphaOff val="0"/>
                </a:sysClr>
              </a:solidFill>
              <a:latin typeface="Calibri"/>
              <a:ea typeface="+mn-ea"/>
              <a:cs typeface="B Nazanin" pitchFamily="2" charset="-78"/>
            </a:rPr>
            <a:t>ارزيابان </a:t>
          </a:r>
          <a:endParaRPr lang="en-US" b="1" dirty="0">
            <a:solidFill>
              <a:sysClr val="windowText" lastClr="000000">
                <a:hueOff val="0"/>
                <a:satOff val="0"/>
                <a:lumOff val="0"/>
                <a:alphaOff val="0"/>
              </a:sysClr>
            </a:solidFill>
            <a:latin typeface="Calibri"/>
            <a:ea typeface="+mn-ea"/>
            <a:cs typeface="B Nazanin" pitchFamily="2" charset="-78"/>
          </a:endParaRPr>
        </a:p>
      </dgm:t>
    </dgm:pt>
    <dgm:pt modelId="{5EEFF88D-D9CB-409B-A039-F6DEBFBD2BBA}" type="parTrans" cxnId="{1252B1E4-BFA2-4D94-8546-63028DF9C2D0}">
      <dgm:prSet/>
      <dgm:spPr/>
      <dgm:t>
        <a:bodyPr/>
        <a:lstStyle/>
        <a:p>
          <a:endParaRPr lang="en-US"/>
        </a:p>
      </dgm:t>
    </dgm:pt>
    <dgm:pt modelId="{83676B25-56FE-4B00-9CDC-9FC690B34B84}" type="sibTrans" cxnId="{1252B1E4-BFA2-4D94-8546-63028DF9C2D0}">
      <dgm:prSet/>
      <dgm:spPr/>
      <dgm:t>
        <a:bodyPr/>
        <a:lstStyle/>
        <a:p>
          <a:endParaRPr lang="en-US"/>
        </a:p>
      </dgm:t>
    </dgm:pt>
    <dgm:pt modelId="{D2835272-3FBD-4AFA-B360-84D3931F36CC}" type="pres">
      <dgm:prSet presAssocID="{A5688612-00C7-4F90-9C49-528A7288CCD8}" presName="linearFlow" presStyleCnt="0">
        <dgm:presLayoutVars>
          <dgm:dir val="rev"/>
          <dgm:animLvl val="lvl"/>
          <dgm:resizeHandles val="exact"/>
        </dgm:presLayoutVars>
      </dgm:prSet>
      <dgm:spPr/>
      <dgm:t>
        <a:bodyPr/>
        <a:lstStyle/>
        <a:p>
          <a:endParaRPr lang="en-US"/>
        </a:p>
      </dgm:t>
    </dgm:pt>
    <dgm:pt modelId="{355113D0-A501-4CE4-AD32-4C4D651B7BEF}" type="pres">
      <dgm:prSet presAssocID="{28CC4896-4DE7-4F6D-B5AE-85914CCA51EC}" presName="composite" presStyleCnt="0"/>
      <dgm:spPr/>
    </dgm:pt>
    <dgm:pt modelId="{BB735322-65C0-4563-BF9F-936F85369301}" type="pres">
      <dgm:prSet presAssocID="{28CC4896-4DE7-4F6D-B5AE-85914CCA51EC}" presName="parTx" presStyleLbl="node1" presStyleIdx="0" presStyleCnt="3">
        <dgm:presLayoutVars>
          <dgm:chMax val="0"/>
          <dgm:chPref val="0"/>
          <dgm:bulletEnabled val="1"/>
        </dgm:presLayoutVars>
      </dgm:prSet>
      <dgm:spPr>
        <a:prstGeom prst="roundRect">
          <a:avLst>
            <a:gd name="adj" fmla="val 10000"/>
          </a:avLst>
        </a:prstGeom>
      </dgm:spPr>
      <dgm:t>
        <a:bodyPr/>
        <a:lstStyle/>
        <a:p>
          <a:endParaRPr lang="en-US"/>
        </a:p>
      </dgm:t>
    </dgm:pt>
    <dgm:pt modelId="{951F5793-3716-446E-A191-A66D3E1F300C}" type="pres">
      <dgm:prSet presAssocID="{28CC4896-4DE7-4F6D-B5AE-85914CCA51EC}" presName="parSh" presStyleLbl="node1" presStyleIdx="0" presStyleCnt="3" custScaleX="132380" custLinFactNeighborX="-16660"/>
      <dgm:spPr/>
      <dgm:t>
        <a:bodyPr/>
        <a:lstStyle/>
        <a:p>
          <a:endParaRPr lang="en-US"/>
        </a:p>
      </dgm:t>
    </dgm:pt>
    <dgm:pt modelId="{4DC1C80E-8AF2-49EC-BA07-5FB426F6F9CE}" type="pres">
      <dgm:prSet presAssocID="{28CC4896-4DE7-4F6D-B5AE-85914CCA51EC}" presName="desTx" presStyleLbl="fgAcc1" presStyleIdx="0" presStyleCnt="3" custScaleX="157453" custScaleY="70790" custLinFactNeighborX="-11936" custLinFactNeighborY="-7352">
        <dgm:presLayoutVars>
          <dgm:bulletEnabled val="1"/>
        </dgm:presLayoutVars>
      </dgm:prSet>
      <dgm:spPr>
        <a:prstGeom prst="roundRect">
          <a:avLst>
            <a:gd name="adj" fmla="val 10000"/>
          </a:avLst>
        </a:prstGeom>
      </dgm:spPr>
      <dgm:t>
        <a:bodyPr/>
        <a:lstStyle/>
        <a:p>
          <a:endParaRPr lang="en-US"/>
        </a:p>
      </dgm:t>
    </dgm:pt>
    <dgm:pt modelId="{4CAAB354-1699-40C4-95A3-9DDFCD29DE6E}" type="pres">
      <dgm:prSet presAssocID="{C4E1B525-D9BF-4C96-9562-D8B108719D5D}" presName="sibTrans" presStyleLbl="sibTrans2D1" presStyleIdx="0" presStyleCnt="2"/>
      <dgm:spPr>
        <a:prstGeom prst="rightArrow">
          <a:avLst>
            <a:gd name="adj1" fmla="val 60000"/>
            <a:gd name="adj2" fmla="val 50000"/>
          </a:avLst>
        </a:prstGeom>
      </dgm:spPr>
      <dgm:t>
        <a:bodyPr/>
        <a:lstStyle/>
        <a:p>
          <a:endParaRPr lang="en-US"/>
        </a:p>
      </dgm:t>
    </dgm:pt>
    <dgm:pt modelId="{9D2CC7C9-7199-479B-B60A-590E486B2BA3}" type="pres">
      <dgm:prSet presAssocID="{C4E1B525-D9BF-4C96-9562-D8B108719D5D}" presName="connTx" presStyleLbl="sibTrans2D1" presStyleIdx="0" presStyleCnt="2"/>
      <dgm:spPr/>
      <dgm:t>
        <a:bodyPr/>
        <a:lstStyle/>
        <a:p>
          <a:endParaRPr lang="en-US"/>
        </a:p>
      </dgm:t>
    </dgm:pt>
    <dgm:pt modelId="{C27A134D-4A34-4520-A00D-3F7BBDBAC91C}" type="pres">
      <dgm:prSet presAssocID="{9AEBEB97-E944-42AF-AEDC-F6CBB38689D2}" presName="composite" presStyleCnt="0"/>
      <dgm:spPr/>
    </dgm:pt>
    <dgm:pt modelId="{3E6B255D-E117-475E-B8D5-3AAA88AFF935}" type="pres">
      <dgm:prSet presAssocID="{9AEBEB97-E944-42AF-AEDC-F6CBB38689D2}" presName="parTx" presStyleLbl="node1" presStyleIdx="0" presStyleCnt="3">
        <dgm:presLayoutVars>
          <dgm:chMax val="0"/>
          <dgm:chPref val="0"/>
          <dgm:bulletEnabled val="1"/>
        </dgm:presLayoutVars>
      </dgm:prSet>
      <dgm:spPr>
        <a:prstGeom prst="roundRect">
          <a:avLst>
            <a:gd name="adj" fmla="val 10000"/>
          </a:avLst>
        </a:prstGeom>
      </dgm:spPr>
      <dgm:t>
        <a:bodyPr/>
        <a:lstStyle/>
        <a:p>
          <a:endParaRPr lang="en-US"/>
        </a:p>
      </dgm:t>
    </dgm:pt>
    <dgm:pt modelId="{660CD40F-D111-4105-B163-4B83423B8F31}" type="pres">
      <dgm:prSet presAssocID="{9AEBEB97-E944-42AF-AEDC-F6CBB38689D2}" presName="parSh" presStyleLbl="node1" presStyleIdx="1" presStyleCnt="3" custScaleX="110513" custLinFactNeighborX="-3199"/>
      <dgm:spPr/>
      <dgm:t>
        <a:bodyPr/>
        <a:lstStyle/>
        <a:p>
          <a:endParaRPr lang="en-US"/>
        </a:p>
      </dgm:t>
    </dgm:pt>
    <dgm:pt modelId="{B73F0CA2-D5AC-48E9-81EE-00446D4ED284}" type="pres">
      <dgm:prSet presAssocID="{9AEBEB97-E944-42AF-AEDC-F6CBB38689D2}" presName="desTx" presStyleLbl="fgAcc1" presStyleIdx="1" presStyleCnt="3" custScaleX="189236" custScaleY="70790" custLinFactNeighborX="-810" custLinFactNeighborY="-7352">
        <dgm:presLayoutVars>
          <dgm:bulletEnabled val="1"/>
        </dgm:presLayoutVars>
      </dgm:prSet>
      <dgm:spPr>
        <a:prstGeom prst="roundRect">
          <a:avLst>
            <a:gd name="adj" fmla="val 10000"/>
          </a:avLst>
        </a:prstGeom>
      </dgm:spPr>
      <dgm:t>
        <a:bodyPr/>
        <a:lstStyle/>
        <a:p>
          <a:endParaRPr lang="en-US"/>
        </a:p>
      </dgm:t>
    </dgm:pt>
    <dgm:pt modelId="{FC94BB2F-5123-4773-9B99-139B258D0544}" type="pres">
      <dgm:prSet presAssocID="{118730CC-D470-4F22-9709-EA48B4635BE6}" presName="sibTrans" presStyleLbl="sibTrans2D1" presStyleIdx="1" presStyleCnt="2"/>
      <dgm:spPr>
        <a:prstGeom prst="rightArrow">
          <a:avLst>
            <a:gd name="adj1" fmla="val 60000"/>
            <a:gd name="adj2" fmla="val 50000"/>
          </a:avLst>
        </a:prstGeom>
      </dgm:spPr>
      <dgm:t>
        <a:bodyPr/>
        <a:lstStyle/>
        <a:p>
          <a:endParaRPr lang="en-US"/>
        </a:p>
      </dgm:t>
    </dgm:pt>
    <dgm:pt modelId="{05ECFED9-8D94-47A2-9497-D45A39EE6362}" type="pres">
      <dgm:prSet presAssocID="{118730CC-D470-4F22-9709-EA48B4635BE6}" presName="connTx" presStyleLbl="sibTrans2D1" presStyleIdx="1" presStyleCnt="2"/>
      <dgm:spPr/>
      <dgm:t>
        <a:bodyPr/>
        <a:lstStyle/>
        <a:p>
          <a:endParaRPr lang="en-US"/>
        </a:p>
      </dgm:t>
    </dgm:pt>
    <dgm:pt modelId="{CC107E6C-A4A0-43D0-8C83-0956F465E77B}" type="pres">
      <dgm:prSet presAssocID="{38FF4F94-72CD-46B2-AE4C-F4E5215C101D}" presName="composite" presStyleCnt="0"/>
      <dgm:spPr/>
    </dgm:pt>
    <dgm:pt modelId="{453C4A82-7AAF-469C-A22A-27184CEF2077}" type="pres">
      <dgm:prSet presAssocID="{38FF4F94-72CD-46B2-AE4C-F4E5215C101D}" presName="parTx" presStyleLbl="node1" presStyleIdx="1" presStyleCnt="3">
        <dgm:presLayoutVars>
          <dgm:chMax val="0"/>
          <dgm:chPref val="0"/>
          <dgm:bulletEnabled val="1"/>
        </dgm:presLayoutVars>
      </dgm:prSet>
      <dgm:spPr>
        <a:prstGeom prst="roundRect">
          <a:avLst>
            <a:gd name="adj" fmla="val 10000"/>
          </a:avLst>
        </a:prstGeom>
      </dgm:spPr>
      <dgm:t>
        <a:bodyPr/>
        <a:lstStyle/>
        <a:p>
          <a:endParaRPr lang="en-US"/>
        </a:p>
      </dgm:t>
    </dgm:pt>
    <dgm:pt modelId="{A8557396-1B6D-44B0-BF84-36C07AD2FEC6}" type="pres">
      <dgm:prSet presAssocID="{38FF4F94-72CD-46B2-AE4C-F4E5215C101D}" presName="parSh" presStyleLbl="node1" presStyleIdx="2" presStyleCnt="3" custScaleX="148919"/>
      <dgm:spPr/>
      <dgm:t>
        <a:bodyPr/>
        <a:lstStyle/>
        <a:p>
          <a:endParaRPr lang="en-US"/>
        </a:p>
      </dgm:t>
    </dgm:pt>
    <dgm:pt modelId="{875DF62B-9C3A-4DCB-AB0B-1E699EE31D02}" type="pres">
      <dgm:prSet presAssocID="{38FF4F94-72CD-46B2-AE4C-F4E5215C101D}" presName="desTx" presStyleLbl="fgAcc1" presStyleIdx="2" presStyleCnt="3" custScaleX="157453" custScaleY="70790" custLinFactNeighborX="-810" custLinFactNeighborY="-7352">
        <dgm:presLayoutVars>
          <dgm:bulletEnabled val="1"/>
        </dgm:presLayoutVars>
      </dgm:prSet>
      <dgm:spPr>
        <a:prstGeom prst="roundRect">
          <a:avLst>
            <a:gd name="adj" fmla="val 10000"/>
          </a:avLst>
        </a:prstGeom>
      </dgm:spPr>
      <dgm:t>
        <a:bodyPr/>
        <a:lstStyle/>
        <a:p>
          <a:endParaRPr lang="en-US"/>
        </a:p>
      </dgm:t>
    </dgm:pt>
  </dgm:ptLst>
  <dgm:cxnLst>
    <dgm:cxn modelId="{987EE1F7-B949-45B7-8EA4-10CF89528367}" srcId="{714ED20C-3661-4933-A281-6A63B0489938}" destId="{7670966C-5860-4F0A-A702-7DDDFE90AAA8}" srcOrd="7" destOrd="0" parTransId="{EB3ECCAE-850A-4FBF-8BE3-AE4D6960115E}" sibTransId="{B862B3FB-9D69-407F-AB25-D5B61AE1BDD6}"/>
    <dgm:cxn modelId="{F572CF25-C846-4F52-9A80-EBD16A8CE819}" type="presOf" srcId="{70102795-B86B-4796-8E59-CB58C30418C8}" destId="{4DC1C80E-8AF2-49EC-BA07-5FB426F6F9CE}" srcOrd="0" destOrd="1" presId="urn:microsoft.com/office/officeart/2005/8/layout/process3"/>
    <dgm:cxn modelId="{72C5DDA4-79BE-467B-9ECE-C4995414E96A}" type="presOf" srcId="{1741E188-790E-4FE1-92E6-94552F883F5D}" destId="{B73F0CA2-D5AC-48E9-81EE-00446D4ED284}" srcOrd="0" destOrd="5" presId="urn:microsoft.com/office/officeart/2005/8/layout/process3"/>
    <dgm:cxn modelId="{8632AAE5-D14F-41D9-B2A4-0B45AFA377B8}" type="presOf" srcId="{B9275599-6EF4-43FA-9925-B496D4FA268F}" destId="{B73F0CA2-D5AC-48E9-81EE-00446D4ED284}" srcOrd="0" destOrd="10" presId="urn:microsoft.com/office/officeart/2005/8/layout/process3"/>
    <dgm:cxn modelId="{1648F1E5-1C35-4909-981A-66125C4C807A}" srcId="{28CC4896-4DE7-4F6D-B5AE-85914CCA51EC}" destId="{70102795-B86B-4796-8E59-CB58C30418C8}" srcOrd="1" destOrd="0" parTransId="{B98E5E5A-C1D5-40DB-BC46-B87BD2DC364B}" sibTransId="{AFEB9E44-CBE1-4C6F-A91C-AEB211650C77}"/>
    <dgm:cxn modelId="{E97280B4-905D-4665-B462-2FC912AFE056}" type="presOf" srcId="{44BA17E6-1C81-43C5-9EB1-1571695030A7}" destId="{B73F0CA2-D5AC-48E9-81EE-00446D4ED284}" srcOrd="0" destOrd="3" presId="urn:microsoft.com/office/officeart/2005/8/layout/process3"/>
    <dgm:cxn modelId="{BFD2BA01-02F9-456B-9849-CC28DD7A58DC}" srcId="{38FF4F94-72CD-46B2-AE4C-F4E5215C101D}" destId="{232C2881-BD2B-44DA-8D79-C33FBB2BC81F}" srcOrd="0" destOrd="0" parTransId="{5B1B679E-A0BD-4F29-8603-B1E45F3E4BF0}" sibTransId="{40A658B3-A086-4D96-9727-F35F6BE886AE}"/>
    <dgm:cxn modelId="{C10D43CA-EB8B-49CC-9536-8A5EA6353CA6}" srcId="{714ED20C-3661-4933-A281-6A63B0489938}" destId="{5970CE3A-34F1-44F0-8410-8108E07427DC}" srcOrd="6" destOrd="0" parTransId="{BF91709F-DEDD-4C8F-B261-2B6C3B024538}" sibTransId="{7584D9A1-4D48-4344-8A03-3FF2CDD0BEF1}"/>
    <dgm:cxn modelId="{43B4D2DA-BDD0-4BE5-B533-F1570F1B4E98}" type="presOf" srcId="{28CC4896-4DE7-4F6D-B5AE-85914CCA51EC}" destId="{BB735322-65C0-4563-BF9F-936F85369301}" srcOrd="0" destOrd="0" presId="urn:microsoft.com/office/officeart/2005/8/layout/process3"/>
    <dgm:cxn modelId="{36608EFC-9775-4F7A-BBFB-49DFCB05E08A}" type="presOf" srcId="{118730CC-D470-4F22-9709-EA48B4635BE6}" destId="{05ECFED9-8D94-47A2-9497-D45A39EE6362}" srcOrd="1" destOrd="0" presId="urn:microsoft.com/office/officeart/2005/8/layout/process3"/>
    <dgm:cxn modelId="{6C9EB2FB-9024-4939-A1E9-58ECFEE209FA}" type="presOf" srcId="{118730CC-D470-4F22-9709-EA48B4635BE6}" destId="{FC94BB2F-5123-4773-9B99-139B258D0544}" srcOrd="0" destOrd="0" presId="urn:microsoft.com/office/officeart/2005/8/layout/process3"/>
    <dgm:cxn modelId="{0E1A8F05-3305-4CE9-884D-79288B777CEC}" type="presOf" srcId="{232C2881-BD2B-44DA-8D79-C33FBB2BC81F}" destId="{875DF62B-9C3A-4DCB-AB0B-1E699EE31D02}" srcOrd="0" destOrd="0" presId="urn:microsoft.com/office/officeart/2005/8/layout/process3"/>
    <dgm:cxn modelId="{90448E67-1E4D-4907-8F9C-392F23816A6B}" type="presOf" srcId="{28659250-2F47-4584-8BA5-209496A1E00F}" destId="{875DF62B-9C3A-4DCB-AB0B-1E699EE31D02}" srcOrd="0" destOrd="1" presId="urn:microsoft.com/office/officeart/2005/8/layout/process3"/>
    <dgm:cxn modelId="{80733438-8503-4D68-9DBD-FC9AAA9B57E7}" srcId="{714ED20C-3661-4933-A281-6A63B0489938}" destId="{F090A6F9-6FF4-48A4-8D0D-C559462612DF}" srcOrd="8" destOrd="0" parTransId="{8E418FAD-17D6-4864-9875-2ED0B094AEE6}" sibTransId="{DB88ED6F-780F-43FD-B1FF-AE56DE80046C}"/>
    <dgm:cxn modelId="{7872A650-D110-4D06-8FFB-BEE8E931B26E}" srcId="{714ED20C-3661-4933-A281-6A63B0489938}" destId="{44BA17E6-1C81-43C5-9EB1-1571695030A7}" srcOrd="2" destOrd="0" parTransId="{973C6817-6385-4E89-9629-C169F35CB349}" sibTransId="{B8353A7E-768D-4572-B218-363C8A731627}"/>
    <dgm:cxn modelId="{0AB85F8C-5739-49FF-89E2-B61BBE4E3737}" type="presOf" srcId="{5970CE3A-34F1-44F0-8410-8108E07427DC}" destId="{B73F0CA2-D5AC-48E9-81EE-00446D4ED284}" srcOrd="0" destOrd="7" presId="urn:microsoft.com/office/officeart/2005/8/layout/process3"/>
    <dgm:cxn modelId="{8F5D2A27-33BE-4D48-BCC5-433AE1CF3A8F}" srcId="{38FF4F94-72CD-46B2-AE4C-F4E5215C101D}" destId="{28659250-2F47-4584-8BA5-209496A1E00F}" srcOrd="1" destOrd="0" parTransId="{0BB327D2-603D-439F-823E-D5FFA8E0D000}" sibTransId="{70D56C72-E5CA-4237-A082-8FA4CD44DBAB}"/>
    <dgm:cxn modelId="{5D3BD155-1069-407D-B2C9-DC1EFA5B94A7}" type="presOf" srcId="{E646E3C0-2A8A-4B9A-9B32-EB56802A81D9}" destId="{B73F0CA2-D5AC-48E9-81EE-00446D4ED284}" srcOrd="0" destOrd="6" presId="urn:microsoft.com/office/officeart/2005/8/layout/process3"/>
    <dgm:cxn modelId="{6A3BF573-283D-4714-BCC4-CD926427DE97}" srcId="{714ED20C-3661-4933-A281-6A63B0489938}" destId="{3A9AA56B-79EE-4A54-B55D-30EBD039C2E9}" srcOrd="1" destOrd="0" parTransId="{78C20B70-5A37-4230-849C-BEB33CC4AC2F}" sibTransId="{4CD4D612-3462-44AE-8DF9-A073181BD665}"/>
    <dgm:cxn modelId="{13A7C9F2-5BDA-4665-AEE0-B7A0D3491580}" srcId="{714ED20C-3661-4933-A281-6A63B0489938}" destId="{99FC885C-70B1-41FE-941B-7894B01D9B62}" srcOrd="0" destOrd="0" parTransId="{39AFC7F8-8078-4581-83EB-56BD36AF7084}" sibTransId="{B87D7177-D26B-4465-BBFA-910E04CBADD5}"/>
    <dgm:cxn modelId="{1FB51038-AD25-4A83-AD99-572E9CB8E409}" srcId="{714ED20C-3661-4933-A281-6A63B0489938}" destId="{1741E188-790E-4FE1-92E6-94552F883F5D}" srcOrd="4" destOrd="0" parTransId="{E547469D-2F3C-402B-91FD-DA77DC2B93A1}" sibTransId="{DAC4169B-84A3-41A7-AA72-39A030FF2EF5}"/>
    <dgm:cxn modelId="{522790BD-F61E-4A1D-994A-A5CE0F6285D7}" type="presOf" srcId="{5F0271C6-7D9C-406A-9579-B631E21580A7}" destId="{B73F0CA2-D5AC-48E9-81EE-00446D4ED284}" srcOrd="0" destOrd="4" presId="urn:microsoft.com/office/officeart/2005/8/layout/process3"/>
    <dgm:cxn modelId="{AF2092BF-86CD-4FE0-8FD5-FB242E593A64}" srcId="{28CC4896-4DE7-4F6D-B5AE-85914CCA51EC}" destId="{5A5FEB38-51A7-4F3A-B1CF-1DBE73CEB319}" srcOrd="0" destOrd="0" parTransId="{AF0DDFC5-3D95-48A3-BD4F-84D8C0786E0F}" sibTransId="{457BF6A8-2A95-45B7-8797-305CDE0443B7}"/>
    <dgm:cxn modelId="{05482BDD-3482-4CE7-8BE3-351B2A81E901}" type="presOf" srcId="{9AEBEB97-E944-42AF-AEDC-F6CBB38689D2}" destId="{3E6B255D-E117-475E-B8D5-3AAA88AFF935}" srcOrd="0" destOrd="0" presId="urn:microsoft.com/office/officeart/2005/8/layout/process3"/>
    <dgm:cxn modelId="{5DBDEEC9-ECDE-454C-8458-3561DDB8B564}" srcId="{714ED20C-3661-4933-A281-6A63B0489938}" destId="{5F0271C6-7D9C-406A-9579-B631E21580A7}" srcOrd="3" destOrd="0" parTransId="{E3ABFD5F-F03D-4B91-9003-9803473A525B}" sibTransId="{959EAFF4-9363-4C15-A937-E85EBE87A81A}"/>
    <dgm:cxn modelId="{70A93365-E2FB-4BFD-B217-E754A77536FB}" type="presOf" srcId="{A5688612-00C7-4F90-9C49-528A7288CCD8}" destId="{D2835272-3FBD-4AFA-B360-84D3931F36CC}" srcOrd="0" destOrd="0" presId="urn:microsoft.com/office/officeart/2005/8/layout/process3"/>
    <dgm:cxn modelId="{96D4DAA6-620A-4887-9724-6492CE4FD41D}" type="presOf" srcId="{9AEBEB97-E944-42AF-AEDC-F6CBB38689D2}" destId="{660CD40F-D111-4105-B163-4B83423B8F31}" srcOrd="1" destOrd="0" presId="urn:microsoft.com/office/officeart/2005/8/layout/process3"/>
    <dgm:cxn modelId="{B5D43517-6182-4B32-A8AA-C065494000C1}" type="presOf" srcId="{C4E1B525-D9BF-4C96-9562-D8B108719D5D}" destId="{4CAAB354-1699-40C4-95A3-9DDFCD29DE6E}" srcOrd="0" destOrd="0" presId="urn:microsoft.com/office/officeart/2005/8/layout/process3"/>
    <dgm:cxn modelId="{2D944045-8E1D-4738-B08C-A3EB462DCB4E}" srcId="{A5688612-00C7-4F90-9C49-528A7288CCD8}" destId="{38FF4F94-72CD-46B2-AE4C-F4E5215C101D}" srcOrd="2" destOrd="0" parTransId="{231DF6ED-17CE-4D95-AFD8-88BF94F736A6}" sibTransId="{C88D9F23-1F1F-4514-A858-48E6FEDF0163}"/>
    <dgm:cxn modelId="{30831382-5BB9-412C-B1CB-07EFA1158B4F}" type="presOf" srcId="{C4E1B525-D9BF-4C96-9562-D8B108719D5D}" destId="{9D2CC7C9-7199-479B-B60A-590E486B2BA3}" srcOrd="1" destOrd="0" presId="urn:microsoft.com/office/officeart/2005/8/layout/process3"/>
    <dgm:cxn modelId="{43BCF75E-149C-42C3-858C-1D6F69C1A304}" srcId="{38FF4F94-72CD-46B2-AE4C-F4E5215C101D}" destId="{3DB666D6-40D1-4EFC-B3AB-3E6B24DC5E7C}" srcOrd="2" destOrd="0" parTransId="{A41F8D70-49A6-4EA6-9805-75B22E744D5D}" sibTransId="{BFE30686-8092-4EA2-930F-D6F7C0C1CB65}"/>
    <dgm:cxn modelId="{59B7F693-69D6-4513-9C5B-8E2F6CE6700B}" type="presOf" srcId="{B29DCEFC-C46A-4383-8B5C-D4B6141B0983}" destId="{4DC1C80E-8AF2-49EC-BA07-5FB426F6F9CE}" srcOrd="0" destOrd="2" presId="urn:microsoft.com/office/officeart/2005/8/layout/process3"/>
    <dgm:cxn modelId="{7EF83ACE-5FE0-413C-BD73-7E30BBE724A4}" type="presOf" srcId="{B6AA041E-70ED-43C0-9221-55192B3A6A76}" destId="{875DF62B-9C3A-4DCB-AB0B-1E699EE31D02}" srcOrd="0" destOrd="3" presId="urn:microsoft.com/office/officeart/2005/8/layout/process3"/>
    <dgm:cxn modelId="{555CC563-14FC-47A5-811F-6080C73766ED}" srcId="{714ED20C-3661-4933-A281-6A63B0489938}" destId="{B9275599-6EF4-43FA-9925-B496D4FA268F}" srcOrd="9" destOrd="0" parTransId="{DDA73338-F9CB-47B8-BC34-8A64E74208DA}" sibTransId="{6549682B-B762-42F4-8643-2202BB5F47D9}"/>
    <dgm:cxn modelId="{9C134D40-2A84-4F2E-901F-6BF585340949}" srcId="{A5688612-00C7-4F90-9C49-528A7288CCD8}" destId="{28CC4896-4DE7-4F6D-B5AE-85914CCA51EC}" srcOrd="0" destOrd="0" parTransId="{048EC153-6569-4494-8FB3-43357F4440B6}" sibTransId="{C4E1B525-D9BF-4C96-9562-D8B108719D5D}"/>
    <dgm:cxn modelId="{252C0A65-ACBF-4180-80A4-B38F109718D3}" type="presOf" srcId="{22E9E20D-45BB-4FA9-96DF-71E8BF2038AE}" destId="{4DC1C80E-8AF2-49EC-BA07-5FB426F6F9CE}" srcOrd="0" destOrd="3" presId="urn:microsoft.com/office/officeart/2005/8/layout/process3"/>
    <dgm:cxn modelId="{09BAB6AC-17A5-4851-B784-A466AD3CF0D9}" type="presOf" srcId="{7670966C-5860-4F0A-A702-7DDDFE90AAA8}" destId="{B73F0CA2-D5AC-48E9-81EE-00446D4ED284}" srcOrd="0" destOrd="8" presId="urn:microsoft.com/office/officeart/2005/8/layout/process3"/>
    <dgm:cxn modelId="{C5A7D590-50C0-4A65-8405-0A75ACA475E7}" type="presOf" srcId="{99FC885C-70B1-41FE-941B-7894B01D9B62}" destId="{B73F0CA2-D5AC-48E9-81EE-00446D4ED284}" srcOrd="0" destOrd="1" presId="urn:microsoft.com/office/officeart/2005/8/layout/process3"/>
    <dgm:cxn modelId="{D611F062-DBDC-4328-A87C-30AB4A63DF15}" type="presOf" srcId="{28CC4896-4DE7-4F6D-B5AE-85914CCA51EC}" destId="{951F5793-3716-446E-A191-A66D3E1F300C}" srcOrd="1" destOrd="0" presId="urn:microsoft.com/office/officeart/2005/8/layout/process3"/>
    <dgm:cxn modelId="{8F6A009B-8898-4FD1-8E6B-0B1C07685964}" type="presOf" srcId="{38FF4F94-72CD-46B2-AE4C-F4E5215C101D}" destId="{A8557396-1B6D-44B0-BF84-36C07AD2FEC6}" srcOrd="1" destOrd="0" presId="urn:microsoft.com/office/officeart/2005/8/layout/process3"/>
    <dgm:cxn modelId="{FA6A1219-8307-4F83-8F59-79A0968B5F6C}" srcId="{9AEBEB97-E944-42AF-AEDC-F6CBB38689D2}" destId="{714ED20C-3661-4933-A281-6A63B0489938}" srcOrd="0" destOrd="0" parTransId="{017516AF-CA9C-49E8-B1CD-4C3DC42BCEB2}" sibTransId="{15BC0BC4-1090-4BDF-9C3E-C92E1E6E696F}"/>
    <dgm:cxn modelId="{B0351095-68F8-47F0-9D3B-D9367AAF40D8}" type="presOf" srcId="{714ED20C-3661-4933-A281-6A63B0489938}" destId="{B73F0CA2-D5AC-48E9-81EE-00446D4ED284}" srcOrd="0" destOrd="0" presId="urn:microsoft.com/office/officeart/2005/8/layout/process3"/>
    <dgm:cxn modelId="{9E0BD13A-2A3D-41C6-B1C7-709AF2B7ACC9}" type="presOf" srcId="{5A5FEB38-51A7-4F3A-B1CF-1DBE73CEB319}" destId="{4DC1C80E-8AF2-49EC-BA07-5FB426F6F9CE}" srcOrd="0" destOrd="0" presId="urn:microsoft.com/office/officeart/2005/8/layout/process3"/>
    <dgm:cxn modelId="{91CBF090-7AB7-45EB-BACE-BFB9A37372D6}" type="presOf" srcId="{3A9AA56B-79EE-4A54-B55D-30EBD039C2E9}" destId="{B73F0CA2-D5AC-48E9-81EE-00446D4ED284}" srcOrd="0" destOrd="2" presId="urn:microsoft.com/office/officeart/2005/8/layout/process3"/>
    <dgm:cxn modelId="{BD2BC394-5ADE-46F4-97AA-9735DADC2FA2}" srcId="{38FF4F94-72CD-46B2-AE4C-F4E5215C101D}" destId="{B6AA041E-70ED-43C0-9221-55192B3A6A76}" srcOrd="3" destOrd="0" parTransId="{C2B11591-E556-4886-9818-D30BBCAAAC5A}" sibTransId="{13C07FA1-6441-45E4-A776-74CF2ECCD33F}"/>
    <dgm:cxn modelId="{0DBB3C29-497C-4CC8-8C97-C397002A6AD3}" srcId="{714ED20C-3661-4933-A281-6A63B0489938}" destId="{E646E3C0-2A8A-4B9A-9B32-EB56802A81D9}" srcOrd="5" destOrd="0" parTransId="{3CC01D16-8A47-4B63-802D-9DE54F87851F}" sibTransId="{BC7BD260-1E92-46A6-9A6C-875A6D04E6AA}"/>
    <dgm:cxn modelId="{91EE0095-AED6-47EA-BB1A-8AD89E2C75C4}" type="presOf" srcId="{38FF4F94-72CD-46B2-AE4C-F4E5215C101D}" destId="{453C4A82-7AAF-469C-A22A-27184CEF2077}" srcOrd="0" destOrd="0" presId="urn:microsoft.com/office/officeart/2005/8/layout/process3"/>
    <dgm:cxn modelId="{B85A4275-6AD6-43FC-BFE4-2B7CAE4F9F37}" type="presOf" srcId="{F090A6F9-6FF4-48A4-8D0D-C559462612DF}" destId="{B73F0CA2-D5AC-48E9-81EE-00446D4ED284}" srcOrd="0" destOrd="9" presId="urn:microsoft.com/office/officeart/2005/8/layout/process3"/>
    <dgm:cxn modelId="{E0778AA1-6EE8-4D79-8778-B44FF5F30503}" type="presOf" srcId="{3DB666D6-40D1-4EFC-B3AB-3E6B24DC5E7C}" destId="{875DF62B-9C3A-4DCB-AB0B-1E699EE31D02}" srcOrd="0" destOrd="2" presId="urn:microsoft.com/office/officeart/2005/8/layout/process3"/>
    <dgm:cxn modelId="{CFC8A263-711A-4B38-B30F-0AA659F57CC0}" srcId="{28CC4896-4DE7-4F6D-B5AE-85914CCA51EC}" destId="{B29DCEFC-C46A-4383-8B5C-D4B6141B0983}" srcOrd="2" destOrd="0" parTransId="{4647B117-E5FE-477A-A1DD-5190635CCD3A}" sibTransId="{14039246-5367-45DC-96A2-2C3EA6A44596}"/>
    <dgm:cxn modelId="{051678FB-4BD5-4F04-AF45-118541504A11}" srcId="{A5688612-00C7-4F90-9C49-528A7288CCD8}" destId="{9AEBEB97-E944-42AF-AEDC-F6CBB38689D2}" srcOrd="1" destOrd="0" parTransId="{0C81438A-27BB-4258-B8A3-834EB5760C13}" sibTransId="{118730CC-D470-4F22-9709-EA48B4635BE6}"/>
    <dgm:cxn modelId="{1252B1E4-BFA2-4D94-8546-63028DF9C2D0}" srcId="{28CC4896-4DE7-4F6D-B5AE-85914CCA51EC}" destId="{22E9E20D-45BB-4FA9-96DF-71E8BF2038AE}" srcOrd="3" destOrd="0" parTransId="{5EEFF88D-D9CB-409B-A039-F6DEBFBD2BBA}" sibTransId="{83676B25-56FE-4B00-9CDC-9FC690B34B84}"/>
    <dgm:cxn modelId="{F17A7726-2EC7-4FDE-A3D6-B33192F85ECC}" type="presParOf" srcId="{D2835272-3FBD-4AFA-B360-84D3931F36CC}" destId="{355113D0-A501-4CE4-AD32-4C4D651B7BEF}" srcOrd="0" destOrd="0" presId="urn:microsoft.com/office/officeart/2005/8/layout/process3"/>
    <dgm:cxn modelId="{E5FC2593-A383-4D34-9ED5-4BF0FB7366F5}" type="presParOf" srcId="{355113D0-A501-4CE4-AD32-4C4D651B7BEF}" destId="{BB735322-65C0-4563-BF9F-936F85369301}" srcOrd="0" destOrd="0" presId="urn:microsoft.com/office/officeart/2005/8/layout/process3"/>
    <dgm:cxn modelId="{300D9BEC-B2D9-41E8-9CD3-1FA53B5FA99D}" type="presParOf" srcId="{355113D0-A501-4CE4-AD32-4C4D651B7BEF}" destId="{951F5793-3716-446E-A191-A66D3E1F300C}" srcOrd="1" destOrd="0" presId="urn:microsoft.com/office/officeart/2005/8/layout/process3"/>
    <dgm:cxn modelId="{6C6C5F1C-47F2-4CB5-9B5A-A70085687D0B}" type="presParOf" srcId="{355113D0-A501-4CE4-AD32-4C4D651B7BEF}" destId="{4DC1C80E-8AF2-49EC-BA07-5FB426F6F9CE}" srcOrd="2" destOrd="0" presId="urn:microsoft.com/office/officeart/2005/8/layout/process3"/>
    <dgm:cxn modelId="{0AC784A2-BFF4-4994-A95A-7EDB4DE04870}" type="presParOf" srcId="{D2835272-3FBD-4AFA-B360-84D3931F36CC}" destId="{4CAAB354-1699-40C4-95A3-9DDFCD29DE6E}" srcOrd="1" destOrd="0" presId="urn:microsoft.com/office/officeart/2005/8/layout/process3"/>
    <dgm:cxn modelId="{4F2C1386-BE6D-4506-84EB-2E7269E07406}" type="presParOf" srcId="{4CAAB354-1699-40C4-95A3-9DDFCD29DE6E}" destId="{9D2CC7C9-7199-479B-B60A-590E486B2BA3}" srcOrd="0" destOrd="0" presId="urn:microsoft.com/office/officeart/2005/8/layout/process3"/>
    <dgm:cxn modelId="{46BBA77B-7E87-4A19-84B2-4525F369EF32}" type="presParOf" srcId="{D2835272-3FBD-4AFA-B360-84D3931F36CC}" destId="{C27A134D-4A34-4520-A00D-3F7BBDBAC91C}" srcOrd="2" destOrd="0" presId="urn:microsoft.com/office/officeart/2005/8/layout/process3"/>
    <dgm:cxn modelId="{930EDA38-D7A9-4BBE-BC02-B5BF5429AD15}" type="presParOf" srcId="{C27A134D-4A34-4520-A00D-3F7BBDBAC91C}" destId="{3E6B255D-E117-475E-B8D5-3AAA88AFF935}" srcOrd="0" destOrd="0" presId="urn:microsoft.com/office/officeart/2005/8/layout/process3"/>
    <dgm:cxn modelId="{23F5192B-82D9-4D78-BB6C-90A4B77C3664}" type="presParOf" srcId="{C27A134D-4A34-4520-A00D-3F7BBDBAC91C}" destId="{660CD40F-D111-4105-B163-4B83423B8F31}" srcOrd="1" destOrd="0" presId="urn:microsoft.com/office/officeart/2005/8/layout/process3"/>
    <dgm:cxn modelId="{60E3301C-55AA-47DD-8CB9-9789C44B5ABC}" type="presParOf" srcId="{C27A134D-4A34-4520-A00D-3F7BBDBAC91C}" destId="{B73F0CA2-D5AC-48E9-81EE-00446D4ED284}" srcOrd="2" destOrd="0" presId="urn:microsoft.com/office/officeart/2005/8/layout/process3"/>
    <dgm:cxn modelId="{04CBD4DA-506A-487A-93DA-9A17E000CFB6}" type="presParOf" srcId="{D2835272-3FBD-4AFA-B360-84D3931F36CC}" destId="{FC94BB2F-5123-4773-9B99-139B258D0544}" srcOrd="3" destOrd="0" presId="urn:microsoft.com/office/officeart/2005/8/layout/process3"/>
    <dgm:cxn modelId="{CDB884B5-7518-4022-AAC2-DC8AB1F7525A}" type="presParOf" srcId="{FC94BB2F-5123-4773-9B99-139B258D0544}" destId="{05ECFED9-8D94-47A2-9497-D45A39EE6362}" srcOrd="0" destOrd="0" presId="urn:microsoft.com/office/officeart/2005/8/layout/process3"/>
    <dgm:cxn modelId="{5E4BEC26-55E2-4BDC-AC90-3F16374BDEFF}" type="presParOf" srcId="{D2835272-3FBD-4AFA-B360-84D3931F36CC}" destId="{CC107E6C-A4A0-43D0-8C83-0956F465E77B}" srcOrd="4" destOrd="0" presId="urn:microsoft.com/office/officeart/2005/8/layout/process3"/>
    <dgm:cxn modelId="{0DF8D38B-EFCA-4519-A08B-1598F5997DEF}" type="presParOf" srcId="{CC107E6C-A4A0-43D0-8C83-0956F465E77B}" destId="{453C4A82-7AAF-469C-A22A-27184CEF2077}" srcOrd="0" destOrd="0" presId="urn:microsoft.com/office/officeart/2005/8/layout/process3"/>
    <dgm:cxn modelId="{B94A0623-F1E8-48DA-83E9-D8362A9C2BFD}" type="presParOf" srcId="{CC107E6C-A4A0-43D0-8C83-0956F465E77B}" destId="{A8557396-1B6D-44B0-BF84-36C07AD2FEC6}" srcOrd="1" destOrd="0" presId="urn:microsoft.com/office/officeart/2005/8/layout/process3"/>
    <dgm:cxn modelId="{D1298128-B655-4833-B425-B25D55793EAE}" type="presParOf" srcId="{CC107E6C-A4A0-43D0-8C83-0956F465E77B}" destId="{875DF62B-9C3A-4DCB-AB0B-1E699EE31D02}" srcOrd="2" destOrd="0" presId="urn:microsoft.com/office/officeart/2005/8/layout/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FB608EB-76C5-415E-B214-DA23F1D769D2}" type="doc">
      <dgm:prSet loTypeId="urn:microsoft.com/office/officeart/2005/8/layout/orgChart1" loCatId="hierarchy" qsTypeId="urn:microsoft.com/office/officeart/2005/8/quickstyle/simple1" qsCatId="simple" csTypeId="urn:microsoft.com/office/officeart/2005/8/colors/colorful4" csCatId="colorful" phldr="1"/>
      <dgm:spPr/>
    </dgm:pt>
    <dgm:pt modelId="{EE53823A-E041-409B-9E72-50FA2A06C2C0}">
      <dgm:prSet custT="1"/>
      <dgm:spPr>
        <a:solidFill>
          <a:srgbClr val="C00000"/>
        </a:solidFill>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2000" b="1" i="0" u="none" strike="noStrike" cap="none" normalizeH="0" baseline="0" dirty="0" smtClean="0">
              <a:ln/>
              <a:effectLst/>
              <a:latin typeface="Arial" charset="0"/>
              <a:cs typeface="Nazanin" pitchFamily="2" charset="-78"/>
            </a:rPr>
            <a:t>نشانه‌های </a:t>
          </a:r>
          <a:r>
            <a:rPr kumimoji="0" lang="ar-SA" sz="2000" b="1" i="0" u="none" strike="noStrike" cap="none" normalizeH="0" baseline="0" dirty="0" smtClean="0">
              <a:ln/>
              <a:effectLst/>
              <a:latin typeface="Arial" charset="0"/>
              <a:cs typeface="Nazanin" pitchFamily="2" charset="-78"/>
            </a:rPr>
            <a:t>روحيه پايين</a:t>
          </a:r>
          <a:r>
            <a:rPr kumimoji="0" lang="en-US" sz="2000" b="1" i="0" u="none" strike="noStrike" cap="none" normalizeH="0" baseline="0" dirty="0" smtClean="0">
              <a:ln/>
              <a:effectLst/>
              <a:latin typeface="Arial" charset="0"/>
              <a:cs typeface="Nazanin" pitchFamily="2" charset="-78"/>
            </a:rPr>
            <a:t> </a:t>
          </a:r>
        </a:p>
      </dgm:t>
    </dgm:pt>
    <dgm:pt modelId="{4ECB8F65-F56A-4CDE-9B4B-6F6392E6F351}" type="parTrans" cxnId="{9FCC3D7E-34D1-4670-8773-F55A89EAC10D}">
      <dgm:prSet/>
      <dgm:spPr/>
      <dgm:t>
        <a:bodyPr/>
        <a:lstStyle/>
        <a:p>
          <a:endParaRPr lang="en-US" sz="3200" b="1"/>
        </a:p>
      </dgm:t>
    </dgm:pt>
    <dgm:pt modelId="{21BFB875-0A11-49BF-8168-7D06DF6823D3}" type="sibTrans" cxnId="{9FCC3D7E-34D1-4670-8773-F55A89EAC10D}">
      <dgm:prSet/>
      <dgm:spPr/>
      <dgm:t>
        <a:bodyPr/>
        <a:lstStyle/>
        <a:p>
          <a:endParaRPr lang="en-US" sz="3200" b="1"/>
        </a:p>
      </dgm:t>
    </dgm:pt>
    <dgm:pt modelId="{BBD24935-B057-4A11-B31F-28AB960426FE}">
      <dgm:prSet custT="1"/>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000" b="1" i="0" u="none" strike="noStrike" cap="none" normalizeH="0" baseline="0" dirty="0" smtClean="0">
              <a:ln/>
              <a:effectLst/>
              <a:latin typeface="Arial" charset="0"/>
              <a:cs typeface="Nazanin" pitchFamily="2" charset="-78"/>
            </a:rPr>
            <a:t>فعاليت اتحاديه </a:t>
          </a:r>
          <a:endParaRPr kumimoji="0" lang="fa-IR" sz="2000" b="1" i="0" u="none" strike="noStrike" cap="none" normalizeH="0" baseline="0" dirty="0" smtClean="0">
            <a:ln/>
            <a:effectLst/>
            <a:latin typeface="Arial" charset="0"/>
            <a:cs typeface="Nazanin" pitchFamily="2" charset="-78"/>
          </a:endParaRPr>
        </a:p>
      </dgm:t>
    </dgm:pt>
    <dgm:pt modelId="{C4962395-5CE6-4637-B734-75AD6AD7AF07}" type="parTrans" cxnId="{2756D9C5-31B9-409D-BBD6-1FA9E6CE1428}">
      <dgm:prSet/>
      <dgm:spPr/>
      <dgm:t>
        <a:bodyPr/>
        <a:lstStyle/>
        <a:p>
          <a:endParaRPr lang="en-US" sz="3200" b="1"/>
        </a:p>
      </dgm:t>
    </dgm:pt>
    <dgm:pt modelId="{169779BF-7354-476A-B029-4A130BEA07E3}" type="sibTrans" cxnId="{2756D9C5-31B9-409D-BBD6-1FA9E6CE1428}">
      <dgm:prSet/>
      <dgm:spPr/>
      <dgm:t>
        <a:bodyPr/>
        <a:lstStyle/>
        <a:p>
          <a:endParaRPr lang="en-US" sz="3200" b="1"/>
        </a:p>
      </dgm:t>
    </dgm:pt>
    <dgm:pt modelId="{AB2E7802-D3A4-4CE5-B7FA-EA456CD59803}">
      <dgm:prSet custT="1"/>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000" b="1" i="0" u="none" strike="noStrike" cap="none" normalizeH="0" baseline="0" dirty="0" smtClean="0">
              <a:ln/>
              <a:effectLst/>
              <a:latin typeface="Arial" charset="0"/>
              <a:cs typeface="Nazanin" pitchFamily="2" charset="-78"/>
            </a:rPr>
            <a:t>بازنشستگي</a:t>
          </a:r>
          <a:endParaRPr kumimoji="0" lang="fa-IR" sz="2000" b="1" i="0" u="none" strike="noStrike" cap="none" normalizeH="0" baseline="0" dirty="0" smtClean="0">
            <a:ln/>
            <a:effectLst/>
            <a:latin typeface="Arial" charset="0"/>
            <a:cs typeface="Nazanin" pitchFamily="2" charset="-78"/>
          </a:endParaRPr>
        </a:p>
        <a:p>
          <a:pPr marL="0" marR="0" lvl="0" indent="0" algn="ctr" defTabSz="914400" rtl="1" eaLnBrk="1" fontAlgn="base" latinLnBrk="0" hangingPunct="1">
            <a:lnSpc>
              <a:spcPct val="100000"/>
            </a:lnSpc>
            <a:spcBef>
              <a:spcPct val="0"/>
            </a:spcBef>
            <a:spcAft>
              <a:spcPct val="0"/>
            </a:spcAft>
            <a:buClrTx/>
            <a:buSzTx/>
            <a:buFontTx/>
            <a:buNone/>
            <a:tabLst/>
          </a:pPr>
          <a:r>
            <a:rPr kumimoji="0" lang="ar-SA" sz="2000" b="1" i="0" u="none" strike="noStrike" cap="none" normalizeH="0" baseline="0" dirty="0" smtClean="0">
              <a:ln/>
              <a:effectLst/>
              <a:latin typeface="Arial" charset="0"/>
              <a:cs typeface="Nazanin" pitchFamily="2" charset="-78"/>
            </a:rPr>
            <a:t> زودرس</a:t>
          </a:r>
          <a:r>
            <a:rPr kumimoji="0" lang="en-US" sz="2000" b="1" i="0" u="none" strike="noStrike" cap="none" normalizeH="0" baseline="0" dirty="0" smtClean="0">
              <a:ln/>
              <a:effectLst/>
              <a:latin typeface="Arial" charset="0"/>
              <a:cs typeface="Nazanin" pitchFamily="2" charset="-78"/>
            </a:rPr>
            <a:t> </a:t>
          </a:r>
        </a:p>
      </dgm:t>
    </dgm:pt>
    <dgm:pt modelId="{DD3A6B8F-65D0-4D2E-8D99-8001CB61D155}" type="parTrans" cxnId="{3B7CDEC0-10A2-45FD-A237-CC3559103918}">
      <dgm:prSet/>
      <dgm:spPr/>
      <dgm:t>
        <a:bodyPr/>
        <a:lstStyle/>
        <a:p>
          <a:endParaRPr lang="en-US" sz="3200" b="1"/>
        </a:p>
      </dgm:t>
    </dgm:pt>
    <dgm:pt modelId="{EA492BBD-8E9F-47FD-952C-362E4FCB65B6}" type="sibTrans" cxnId="{3B7CDEC0-10A2-45FD-A237-CC3559103918}">
      <dgm:prSet/>
      <dgm:spPr/>
      <dgm:t>
        <a:bodyPr/>
        <a:lstStyle/>
        <a:p>
          <a:endParaRPr lang="en-US" sz="3200" b="1"/>
        </a:p>
      </dgm:t>
    </dgm:pt>
    <dgm:pt modelId="{BF764B38-F373-437F-BCCE-55DBAAC62CFA}">
      <dgm:prSet custT="1"/>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000" b="1" i="0" u="none" strike="noStrike" cap="none" normalizeH="0" baseline="0" dirty="0" smtClean="0">
              <a:ln/>
              <a:effectLst/>
              <a:latin typeface="Arial" charset="0"/>
              <a:cs typeface="Nazanin" pitchFamily="2" charset="-78"/>
            </a:rPr>
            <a:t>ترك خدمت</a:t>
          </a:r>
          <a:r>
            <a:rPr kumimoji="0" lang="en-US" sz="2000" b="1" i="0" u="none" strike="noStrike" cap="none" normalizeH="0" baseline="0" dirty="0" smtClean="0">
              <a:ln/>
              <a:effectLst/>
              <a:latin typeface="Arial" charset="0"/>
              <a:cs typeface="Nazanin" pitchFamily="2" charset="-78"/>
            </a:rPr>
            <a:t> </a:t>
          </a:r>
          <a:endParaRPr kumimoji="0" lang="fa-IR" sz="2000" b="1" i="0" u="none" strike="noStrike" cap="none" normalizeH="0" baseline="0" dirty="0" smtClean="0">
            <a:ln/>
            <a:effectLst/>
            <a:latin typeface="Arial" charset="0"/>
            <a:cs typeface="Nazanin" pitchFamily="2" charset="-78"/>
          </a:endParaRPr>
        </a:p>
      </dgm:t>
    </dgm:pt>
    <dgm:pt modelId="{47F2C24C-50F4-4F2E-B7A2-7B943D53F151}" type="parTrans" cxnId="{57B2ADF3-C3F9-478D-9A32-DB1F1FE16A1E}">
      <dgm:prSet/>
      <dgm:spPr/>
      <dgm:t>
        <a:bodyPr/>
        <a:lstStyle/>
        <a:p>
          <a:endParaRPr lang="en-US" sz="3200" b="1"/>
        </a:p>
      </dgm:t>
    </dgm:pt>
    <dgm:pt modelId="{463786AB-8D30-429B-B33B-084B2C146874}" type="sibTrans" cxnId="{57B2ADF3-C3F9-478D-9A32-DB1F1FE16A1E}">
      <dgm:prSet/>
      <dgm:spPr/>
      <dgm:t>
        <a:bodyPr/>
        <a:lstStyle/>
        <a:p>
          <a:endParaRPr lang="en-US" sz="3200" b="1"/>
        </a:p>
      </dgm:t>
    </dgm:pt>
    <dgm:pt modelId="{15E8663E-7A04-40AE-84B3-0A1E23A19CBE}">
      <dgm:prSet custT="1"/>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000" b="1" i="0" u="none" strike="noStrike" cap="none" normalizeH="0" baseline="0" dirty="0" smtClean="0">
              <a:ln/>
              <a:effectLst/>
              <a:latin typeface="Arial" charset="0"/>
              <a:cs typeface="Nazanin" pitchFamily="2" charset="-78"/>
            </a:rPr>
            <a:t>تاخير در كار</a:t>
          </a:r>
          <a:r>
            <a:rPr kumimoji="0" lang="en-US" sz="2000" b="1" i="0" u="none" strike="noStrike" cap="none" normalizeH="0" baseline="0" dirty="0" smtClean="0">
              <a:ln/>
              <a:effectLst/>
              <a:latin typeface="Arial" charset="0"/>
              <a:cs typeface="Nazanin" pitchFamily="2" charset="-78"/>
            </a:rPr>
            <a:t> </a:t>
          </a:r>
          <a:endParaRPr kumimoji="0" lang="fa-IR" sz="2000" b="1" i="0" u="none" strike="noStrike" cap="none" normalizeH="0" baseline="0" dirty="0" smtClean="0">
            <a:ln/>
            <a:effectLst/>
            <a:latin typeface="Arial" charset="0"/>
            <a:cs typeface="Nazanin" pitchFamily="2" charset="-78"/>
          </a:endParaRPr>
        </a:p>
      </dgm:t>
    </dgm:pt>
    <dgm:pt modelId="{EFFA957C-242A-4062-BB7B-8F8EEF7FC11E}" type="parTrans" cxnId="{71F27AAC-6034-4241-8FCF-8564CA4D0176}">
      <dgm:prSet/>
      <dgm:spPr/>
      <dgm:t>
        <a:bodyPr/>
        <a:lstStyle/>
        <a:p>
          <a:endParaRPr lang="en-US" sz="3200" b="1"/>
        </a:p>
      </dgm:t>
    </dgm:pt>
    <dgm:pt modelId="{03F4B2DB-6BDA-4BD8-9CE6-F97922369630}" type="sibTrans" cxnId="{71F27AAC-6034-4241-8FCF-8564CA4D0176}">
      <dgm:prSet/>
      <dgm:spPr/>
      <dgm:t>
        <a:bodyPr/>
        <a:lstStyle/>
        <a:p>
          <a:endParaRPr lang="en-US" sz="3200" b="1"/>
        </a:p>
      </dgm:t>
    </dgm:pt>
    <dgm:pt modelId="{FF919F86-95E7-4A1D-8382-170C84811B68}">
      <dgm:prSet custT="1"/>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000" b="1" i="0" u="none" strike="noStrike" cap="none" normalizeH="0" baseline="0" dirty="0" smtClean="0">
              <a:ln/>
              <a:effectLst/>
              <a:latin typeface="Arial" charset="0"/>
              <a:cs typeface="Nazanin" pitchFamily="2" charset="-78"/>
            </a:rPr>
            <a:t>غيبت كاري</a:t>
          </a:r>
          <a:r>
            <a:rPr kumimoji="0" lang="en-US" sz="2000" b="1" i="0" u="none" strike="noStrike" cap="none" normalizeH="0" baseline="0" dirty="0" smtClean="0">
              <a:ln/>
              <a:effectLst/>
              <a:latin typeface="Arial" charset="0"/>
              <a:cs typeface="Nazanin" pitchFamily="2" charset="-78"/>
            </a:rPr>
            <a:t> </a:t>
          </a:r>
          <a:endParaRPr kumimoji="0" lang="fa-IR" sz="2000" b="1" i="0" u="none" strike="noStrike" cap="none" normalizeH="0" baseline="0" dirty="0" smtClean="0">
            <a:ln/>
            <a:effectLst/>
            <a:latin typeface="Arial" charset="0"/>
            <a:cs typeface="Nazanin" pitchFamily="2" charset="-78"/>
          </a:endParaRPr>
        </a:p>
      </dgm:t>
    </dgm:pt>
    <dgm:pt modelId="{3CB0A1C1-3D84-4383-B8AE-20F6AFC30F93}" type="parTrans" cxnId="{979978D2-E179-4051-A8FA-6B7BDFA828E8}">
      <dgm:prSet/>
      <dgm:spPr/>
      <dgm:t>
        <a:bodyPr/>
        <a:lstStyle/>
        <a:p>
          <a:endParaRPr lang="en-US" sz="3200" b="1"/>
        </a:p>
      </dgm:t>
    </dgm:pt>
    <dgm:pt modelId="{B71F4F98-16A1-449A-AA2D-9A0784537990}" type="sibTrans" cxnId="{979978D2-E179-4051-A8FA-6B7BDFA828E8}">
      <dgm:prSet/>
      <dgm:spPr/>
      <dgm:t>
        <a:bodyPr/>
        <a:lstStyle/>
        <a:p>
          <a:endParaRPr lang="en-US" sz="3200" b="1"/>
        </a:p>
      </dgm:t>
    </dgm:pt>
    <dgm:pt modelId="{4613417D-4998-4755-9BE2-A90489B09AAF}">
      <dgm:prSet custT="1"/>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000" b="1" i="0" u="none" strike="noStrike" cap="none" normalizeH="0" baseline="0" dirty="0" smtClean="0">
              <a:ln/>
              <a:effectLst/>
              <a:latin typeface="Arial" charset="0"/>
              <a:cs typeface="Nazanin" pitchFamily="2" charset="-78"/>
            </a:rPr>
            <a:t>تشويش</a:t>
          </a:r>
          <a:r>
            <a:rPr kumimoji="0" lang="en-US" sz="2000" b="1" i="0" u="none" strike="noStrike" cap="none" normalizeH="0" baseline="0" dirty="0" smtClean="0">
              <a:ln/>
              <a:effectLst/>
              <a:latin typeface="Arial" charset="0"/>
              <a:cs typeface="Nazanin" pitchFamily="2" charset="-78"/>
            </a:rPr>
            <a:t> </a:t>
          </a:r>
          <a:endParaRPr kumimoji="0" lang="fa-IR" sz="2000" b="1" i="0" u="none" strike="noStrike" cap="none" normalizeH="0" baseline="0" dirty="0" smtClean="0">
            <a:ln/>
            <a:effectLst/>
            <a:latin typeface="Arial" charset="0"/>
            <a:cs typeface="Nazanin" pitchFamily="2" charset="-78"/>
          </a:endParaRPr>
        </a:p>
      </dgm:t>
    </dgm:pt>
    <dgm:pt modelId="{2CD5075B-4A34-4553-AB43-9565A3BDD46C}" type="parTrans" cxnId="{B25AF87B-6576-4508-94CD-6877243D89B6}">
      <dgm:prSet/>
      <dgm:spPr/>
      <dgm:t>
        <a:bodyPr/>
        <a:lstStyle/>
        <a:p>
          <a:endParaRPr lang="en-US" sz="3200" b="1"/>
        </a:p>
      </dgm:t>
    </dgm:pt>
    <dgm:pt modelId="{CF465B8C-87EF-46D7-BD1E-C5546F09C641}" type="sibTrans" cxnId="{B25AF87B-6576-4508-94CD-6877243D89B6}">
      <dgm:prSet/>
      <dgm:spPr/>
      <dgm:t>
        <a:bodyPr/>
        <a:lstStyle/>
        <a:p>
          <a:endParaRPr lang="en-US" sz="3200" b="1"/>
        </a:p>
      </dgm:t>
    </dgm:pt>
    <dgm:pt modelId="{605280E1-5F26-4270-A0E7-BC1EE4B6BF7C}" type="pres">
      <dgm:prSet presAssocID="{5FB608EB-76C5-415E-B214-DA23F1D769D2}" presName="hierChild1" presStyleCnt="0">
        <dgm:presLayoutVars>
          <dgm:orgChart val="1"/>
          <dgm:chPref val="1"/>
          <dgm:dir/>
          <dgm:animOne val="branch"/>
          <dgm:animLvl val="lvl"/>
          <dgm:resizeHandles/>
        </dgm:presLayoutVars>
      </dgm:prSet>
      <dgm:spPr/>
    </dgm:pt>
    <dgm:pt modelId="{0F2F5618-D1DE-4EEA-AB50-A65DC610BB44}" type="pres">
      <dgm:prSet presAssocID="{EE53823A-E041-409B-9E72-50FA2A06C2C0}" presName="hierRoot1" presStyleCnt="0">
        <dgm:presLayoutVars>
          <dgm:hierBranch/>
        </dgm:presLayoutVars>
      </dgm:prSet>
      <dgm:spPr/>
    </dgm:pt>
    <dgm:pt modelId="{70D03D7B-399E-462E-9930-2286A652A68E}" type="pres">
      <dgm:prSet presAssocID="{EE53823A-E041-409B-9E72-50FA2A06C2C0}" presName="rootComposite1" presStyleCnt="0"/>
      <dgm:spPr/>
    </dgm:pt>
    <dgm:pt modelId="{86155A66-77BE-469E-BDED-DC9065EA72E3}" type="pres">
      <dgm:prSet presAssocID="{EE53823A-E041-409B-9E72-50FA2A06C2C0}" presName="rootText1" presStyleLbl="node0" presStyleIdx="0" presStyleCnt="1" custScaleY="168212">
        <dgm:presLayoutVars>
          <dgm:chPref val="3"/>
        </dgm:presLayoutVars>
      </dgm:prSet>
      <dgm:spPr/>
      <dgm:t>
        <a:bodyPr/>
        <a:lstStyle/>
        <a:p>
          <a:endParaRPr lang="en-US"/>
        </a:p>
      </dgm:t>
    </dgm:pt>
    <dgm:pt modelId="{4695C59B-5B9E-463D-9497-80B5C061164A}" type="pres">
      <dgm:prSet presAssocID="{EE53823A-E041-409B-9E72-50FA2A06C2C0}" presName="rootConnector1" presStyleLbl="node1" presStyleIdx="0" presStyleCnt="0"/>
      <dgm:spPr/>
      <dgm:t>
        <a:bodyPr/>
        <a:lstStyle/>
        <a:p>
          <a:endParaRPr lang="en-US"/>
        </a:p>
      </dgm:t>
    </dgm:pt>
    <dgm:pt modelId="{9E4B1C14-D630-4516-B74C-68E1D69DAAA0}" type="pres">
      <dgm:prSet presAssocID="{EE53823A-E041-409B-9E72-50FA2A06C2C0}" presName="hierChild2" presStyleCnt="0"/>
      <dgm:spPr/>
    </dgm:pt>
    <dgm:pt modelId="{96FB2FCE-7F09-4D54-8A4E-85C0D43B6461}" type="pres">
      <dgm:prSet presAssocID="{C4962395-5CE6-4637-B734-75AD6AD7AF07}" presName="Name35" presStyleLbl="parChTrans1D2" presStyleIdx="0" presStyleCnt="6"/>
      <dgm:spPr/>
      <dgm:t>
        <a:bodyPr/>
        <a:lstStyle/>
        <a:p>
          <a:endParaRPr lang="en-US"/>
        </a:p>
      </dgm:t>
    </dgm:pt>
    <dgm:pt modelId="{67CC0A5D-46CF-4560-89A6-F21F85DB695A}" type="pres">
      <dgm:prSet presAssocID="{BBD24935-B057-4A11-B31F-28AB960426FE}" presName="hierRoot2" presStyleCnt="0">
        <dgm:presLayoutVars>
          <dgm:hierBranch val="l"/>
        </dgm:presLayoutVars>
      </dgm:prSet>
      <dgm:spPr/>
    </dgm:pt>
    <dgm:pt modelId="{FB8655D5-D15B-4BCE-AE2E-CCDB2D30580A}" type="pres">
      <dgm:prSet presAssocID="{BBD24935-B057-4A11-B31F-28AB960426FE}" presName="rootComposite" presStyleCnt="0"/>
      <dgm:spPr/>
    </dgm:pt>
    <dgm:pt modelId="{B439A1AC-D794-4D58-B9C8-EF2F3571CB7E}" type="pres">
      <dgm:prSet presAssocID="{BBD24935-B057-4A11-B31F-28AB960426FE}" presName="rootText" presStyleLbl="node2" presStyleIdx="0" presStyleCnt="6" custScaleY="163816">
        <dgm:presLayoutVars>
          <dgm:chPref val="3"/>
        </dgm:presLayoutVars>
      </dgm:prSet>
      <dgm:spPr/>
      <dgm:t>
        <a:bodyPr/>
        <a:lstStyle/>
        <a:p>
          <a:endParaRPr lang="en-US"/>
        </a:p>
      </dgm:t>
    </dgm:pt>
    <dgm:pt modelId="{5BDBBF0B-693B-4E8A-951D-87A380C34E58}" type="pres">
      <dgm:prSet presAssocID="{BBD24935-B057-4A11-B31F-28AB960426FE}" presName="rootConnector" presStyleLbl="node2" presStyleIdx="0" presStyleCnt="6"/>
      <dgm:spPr/>
      <dgm:t>
        <a:bodyPr/>
        <a:lstStyle/>
        <a:p>
          <a:endParaRPr lang="en-US"/>
        </a:p>
      </dgm:t>
    </dgm:pt>
    <dgm:pt modelId="{0B848403-FAD5-4AC4-9D81-EB24748E1537}" type="pres">
      <dgm:prSet presAssocID="{BBD24935-B057-4A11-B31F-28AB960426FE}" presName="hierChild4" presStyleCnt="0"/>
      <dgm:spPr/>
    </dgm:pt>
    <dgm:pt modelId="{0C05C0F4-796F-44E1-AE99-8E5B258244CD}" type="pres">
      <dgm:prSet presAssocID="{BBD24935-B057-4A11-B31F-28AB960426FE}" presName="hierChild5" presStyleCnt="0"/>
      <dgm:spPr/>
    </dgm:pt>
    <dgm:pt modelId="{45B23BAE-F01B-4864-B2BD-C0D349288463}" type="pres">
      <dgm:prSet presAssocID="{DD3A6B8F-65D0-4D2E-8D99-8001CB61D155}" presName="Name35" presStyleLbl="parChTrans1D2" presStyleIdx="1" presStyleCnt="6"/>
      <dgm:spPr/>
      <dgm:t>
        <a:bodyPr/>
        <a:lstStyle/>
        <a:p>
          <a:endParaRPr lang="en-US"/>
        </a:p>
      </dgm:t>
    </dgm:pt>
    <dgm:pt modelId="{AF44A223-968C-4A32-B225-6AE695C323F0}" type="pres">
      <dgm:prSet presAssocID="{AB2E7802-D3A4-4CE5-B7FA-EA456CD59803}" presName="hierRoot2" presStyleCnt="0">
        <dgm:presLayoutVars>
          <dgm:hierBranch/>
        </dgm:presLayoutVars>
      </dgm:prSet>
      <dgm:spPr/>
    </dgm:pt>
    <dgm:pt modelId="{AE4B68DD-BAD8-4ABC-B0D3-8772B901E7F4}" type="pres">
      <dgm:prSet presAssocID="{AB2E7802-D3A4-4CE5-B7FA-EA456CD59803}" presName="rootComposite" presStyleCnt="0"/>
      <dgm:spPr/>
    </dgm:pt>
    <dgm:pt modelId="{9E4E0056-0606-4735-A024-36470D2F0B8C}" type="pres">
      <dgm:prSet presAssocID="{AB2E7802-D3A4-4CE5-B7FA-EA456CD59803}" presName="rootText" presStyleLbl="node2" presStyleIdx="1" presStyleCnt="6" custScaleY="163816">
        <dgm:presLayoutVars>
          <dgm:chPref val="3"/>
        </dgm:presLayoutVars>
      </dgm:prSet>
      <dgm:spPr/>
      <dgm:t>
        <a:bodyPr/>
        <a:lstStyle/>
        <a:p>
          <a:endParaRPr lang="en-US"/>
        </a:p>
      </dgm:t>
    </dgm:pt>
    <dgm:pt modelId="{959B91D0-2F17-4954-955C-DEAD4378FAF7}" type="pres">
      <dgm:prSet presAssocID="{AB2E7802-D3A4-4CE5-B7FA-EA456CD59803}" presName="rootConnector" presStyleLbl="node2" presStyleIdx="1" presStyleCnt="6"/>
      <dgm:spPr/>
      <dgm:t>
        <a:bodyPr/>
        <a:lstStyle/>
        <a:p>
          <a:endParaRPr lang="en-US"/>
        </a:p>
      </dgm:t>
    </dgm:pt>
    <dgm:pt modelId="{ECAFDE48-F3B4-4012-A0C5-A34F7B531C70}" type="pres">
      <dgm:prSet presAssocID="{AB2E7802-D3A4-4CE5-B7FA-EA456CD59803}" presName="hierChild4" presStyleCnt="0"/>
      <dgm:spPr/>
    </dgm:pt>
    <dgm:pt modelId="{328C33A2-A50A-4B98-8119-3104BF9D37B8}" type="pres">
      <dgm:prSet presAssocID="{AB2E7802-D3A4-4CE5-B7FA-EA456CD59803}" presName="hierChild5" presStyleCnt="0"/>
      <dgm:spPr/>
    </dgm:pt>
    <dgm:pt modelId="{B76A63C8-AA08-44A3-B7A3-64D181FF8363}" type="pres">
      <dgm:prSet presAssocID="{47F2C24C-50F4-4F2E-B7A2-7B943D53F151}" presName="Name35" presStyleLbl="parChTrans1D2" presStyleIdx="2" presStyleCnt="6"/>
      <dgm:spPr/>
      <dgm:t>
        <a:bodyPr/>
        <a:lstStyle/>
        <a:p>
          <a:endParaRPr lang="en-US"/>
        </a:p>
      </dgm:t>
    </dgm:pt>
    <dgm:pt modelId="{8CB1C60A-530C-4921-97EF-6F531E4CDB88}" type="pres">
      <dgm:prSet presAssocID="{BF764B38-F373-437F-BCCE-55DBAAC62CFA}" presName="hierRoot2" presStyleCnt="0">
        <dgm:presLayoutVars>
          <dgm:hierBranch val="l"/>
        </dgm:presLayoutVars>
      </dgm:prSet>
      <dgm:spPr/>
    </dgm:pt>
    <dgm:pt modelId="{4837C515-2E1B-41C8-9EE9-54DB6C0AF23E}" type="pres">
      <dgm:prSet presAssocID="{BF764B38-F373-437F-BCCE-55DBAAC62CFA}" presName="rootComposite" presStyleCnt="0"/>
      <dgm:spPr/>
    </dgm:pt>
    <dgm:pt modelId="{3271F044-4A99-47B9-96A6-BD61DBB64F16}" type="pres">
      <dgm:prSet presAssocID="{BF764B38-F373-437F-BCCE-55DBAAC62CFA}" presName="rootText" presStyleLbl="node2" presStyleIdx="2" presStyleCnt="6" custScaleY="163816">
        <dgm:presLayoutVars>
          <dgm:chPref val="3"/>
        </dgm:presLayoutVars>
      </dgm:prSet>
      <dgm:spPr/>
      <dgm:t>
        <a:bodyPr/>
        <a:lstStyle/>
        <a:p>
          <a:endParaRPr lang="en-US"/>
        </a:p>
      </dgm:t>
    </dgm:pt>
    <dgm:pt modelId="{D5B28B93-6495-46DC-8557-F807FC3793B3}" type="pres">
      <dgm:prSet presAssocID="{BF764B38-F373-437F-BCCE-55DBAAC62CFA}" presName="rootConnector" presStyleLbl="node2" presStyleIdx="2" presStyleCnt="6"/>
      <dgm:spPr/>
      <dgm:t>
        <a:bodyPr/>
        <a:lstStyle/>
        <a:p>
          <a:endParaRPr lang="en-US"/>
        </a:p>
      </dgm:t>
    </dgm:pt>
    <dgm:pt modelId="{DEC07889-428C-4775-9282-BB729E6CA764}" type="pres">
      <dgm:prSet presAssocID="{BF764B38-F373-437F-BCCE-55DBAAC62CFA}" presName="hierChild4" presStyleCnt="0"/>
      <dgm:spPr/>
    </dgm:pt>
    <dgm:pt modelId="{C6514426-C649-4AC8-B40A-BD83BDAB1E4F}" type="pres">
      <dgm:prSet presAssocID="{BF764B38-F373-437F-BCCE-55DBAAC62CFA}" presName="hierChild5" presStyleCnt="0"/>
      <dgm:spPr/>
    </dgm:pt>
    <dgm:pt modelId="{6E66CC22-9E05-417E-A06D-C604AE8443D5}" type="pres">
      <dgm:prSet presAssocID="{EFFA957C-242A-4062-BB7B-8F8EEF7FC11E}" presName="Name35" presStyleLbl="parChTrans1D2" presStyleIdx="3" presStyleCnt="6"/>
      <dgm:spPr/>
      <dgm:t>
        <a:bodyPr/>
        <a:lstStyle/>
        <a:p>
          <a:endParaRPr lang="en-US"/>
        </a:p>
      </dgm:t>
    </dgm:pt>
    <dgm:pt modelId="{2ED3A6E0-7C08-4729-8C0F-68CD4283D6AF}" type="pres">
      <dgm:prSet presAssocID="{15E8663E-7A04-40AE-84B3-0A1E23A19CBE}" presName="hierRoot2" presStyleCnt="0">
        <dgm:presLayoutVars>
          <dgm:hierBranch val="l"/>
        </dgm:presLayoutVars>
      </dgm:prSet>
      <dgm:spPr/>
    </dgm:pt>
    <dgm:pt modelId="{65C72724-68C6-4142-BF94-F5868F6C81A1}" type="pres">
      <dgm:prSet presAssocID="{15E8663E-7A04-40AE-84B3-0A1E23A19CBE}" presName="rootComposite" presStyleCnt="0"/>
      <dgm:spPr/>
    </dgm:pt>
    <dgm:pt modelId="{C62FD473-241A-4A2A-9FC1-D410BEB3C551}" type="pres">
      <dgm:prSet presAssocID="{15E8663E-7A04-40AE-84B3-0A1E23A19CBE}" presName="rootText" presStyleLbl="node2" presStyleIdx="3" presStyleCnt="6" custScaleY="163816">
        <dgm:presLayoutVars>
          <dgm:chPref val="3"/>
        </dgm:presLayoutVars>
      </dgm:prSet>
      <dgm:spPr/>
      <dgm:t>
        <a:bodyPr/>
        <a:lstStyle/>
        <a:p>
          <a:endParaRPr lang="en-US"/>
        </a:p>
      </dgm:t>
    </dgm:pt>
    <dgm:pt modelId="{215F504A-D8E5-45C9-90EB-BACCA272963C}" type="pres">
      <dgm:prSet presAssocID="{15E8663E-7A04-40AE-84B3-0A1E23A19CBE}" presName="rootConnector" presStyleLbl="node2" presStyleIdx="3" presStyleCnt="6"/>
      <dgm:spPr/>
      <dgm:t>
        <a:bodyPr/>
        <a:lstStyle/>
        <a:p>
          <a:endParaRPr lang="en-US"/>
        </a:p>
      </dgm:t>
    </dgm:pt>
    <dgm:pt modelId="{AB48EC00-46EC-4FF9-B826-FF017E124425}" type="pres">
      <dgm:prSet presAssocID="{15E8663E-7A04-40AE-84B3-0A1E23A19CBE}" presName="hierChild4" presStyleCnt="0"/>
      <dgm:spPr/>
    </dgm:pt>
    <dgm:pt modelId="{4F52F9A2-5794-4E3C-BDAB-AB8100CAFC78}" type="pres">
      <dgm:prSet presAssocID="{15E8663E-7A04-40AE-84B3-0A1E23A19CBE}" presName="hierChild5" presStyleCnt="0"/>
      <dgm:spPr/>
    </dgm:pt>
    <dgm:pt modelId="{2AB748D9-F36A-46F8-86D0-453302DDD984}" type="pres">
      <dgm:prSet presAssocID="{3CB0A1C1-3D84-4383-B8AE-20F6AFC30F93}" presName="Name35" presStyleLbl="parChTrans1D2" presStyleIdx="4" presStyleCnt="6"/>
      <dgm:spPr/>
      <dgm:t>
        <a:bodyPr/>
        <a:lstStyle/>
        <a:p>
          <a:endParaRPr lang="en-US"/>
        </a:p>
      </dgm:t>
    </dgm:pt>
    <dgm:pt modelId="{03706CDF-5C7D-4294-9C54-F86353A13ADF}" type="pres">
      <dgm:prSet presAssocID="{FF919F86-95E7-4A1D-8382-170C84811B68}" presName="hierRoot2" presStyleCnt="0">
        <dgm:presLayoutVars>
          <dgm:hierBranch val="l"/>
        </dgm:presLayoutVars>
      </dgm:prSet>
      <dgm:spPr/>
    </dgm:pt>
    <dgm:pt modelId="{521ECDD6-1F63-461C-A4AA-33DFE088512B}" type="pres">
      <dgm:prSet presAssocID="{FF919F86-95E7-4A1D-8382-170C84811B68}" presName="rootComposite" presStyleCnt="0"/>
      <dgm:spPr/>
    </dgm:pt>
    <dgm:pt modelId="{143D4B5F-EAB2-4227-9E89-8ED9D7E76DEF}" type="pres">
      <dgm:prSet presAssocID="{FF919F86-95E7-4A1D-8382-170C84811B68}" presName="rootText" presStyleLbl="node2" presStyleIdx="4" presStyleCnt="6" custScaleY="163816">
        <dgm:presLayoutVars>
          <dgm:chPref val="3"/>
        </dgm:presLayoutVars>
      </dgm:prSet>
      <dgm:spPr/>
      <dgm:t>
        <a:bodyPr/>
        <a:lstStyle/>
        <a:p>
          <a:endParaRPr lang="en-US"/>
        </a:p>
      </dgm:t>
    </dgm:pt>
    <dgm:pt modelId="{5E4CA758-32AD-412B-858C-2B478E94990B}" type="pres">
      <dgm:prSet presAssocID="{FF919F86-95E7-4A1D-8382-170C84811B68}" presName="rootConnector" presStyleLbl="node2" presStyleIdx="4" presStyleCnt="6"/>
      <dgm:spPr/>
      <dgm:t>
        <a:bodyPr/>
        <a:lstStyle/>
        <a:p>
          <a:endParaRPr lang="en-US"/>
        </a:p>
      </dgm:t>
    </dgm:pt>
    <dgm:pt modelId="{2B30BA9E-AEBF-4FEF-956C-D2BBF5781401}" type="pres">
      <dgm:prSet presAssocID="{FF919F86-95E7-4A1D-8382-170C84811B68}" presName="hierChild4" presStyleCnt="0"/>
      <dgm:spPr/>
    </dgm:pt>
    <dgm:pt modelId="{0FCAF05B-C050-48D9-8974-07535328B5C9}" type="pres">
      <dgm:prSet presAssocID="{FF919F86-95E7-4A1D-8382-170C84811B68}" presName="hierChild5" presStyleCnt="0"/>
      <dgm:spPr/>
    </dgm:pt>
    <dgm:pt modelId="{B2FB48D5-919D-4FE0-964B-C1DC515164F5}" type="pres">
      <dgm:prSet presAssocID="{2CD5075B-4A34-4553-AB43-9565A3BDD46C}" presName="Name35" presStyleLbl="parChTrans1D2" presStyleIdx="5" presStyleCnt="6"/>
      <dgm:spPr/>
      <dgm:t>
        <a:bodyPr/>
        <a:lstStyle/>
        <a:p>
          <a:endParaRPr lang="en-US"/>
        </a:p>
      </dgm:t>
    </dgm:pt>
    <dgm:pt modelId="{B13756BC-DD17-4FA3-B565-620EA56AF867}" type="pres">
      <dgm:prSet presAssocID="{4613417D-4998-4755-9BE2-A90489B09AAF}" presName="hierRoot2" presStyleCnt="0">
        <dgm:presLayoutVars>
          <dgm:hierBranch val="l"/>
        </dgm:presLayoutVars>
      </dgm:prSet>
      <dgm:spPr/>
    </dgm:pt>
    <dgm:pt modelId="{C115927C-16F8-4AF0-B5EC-002E3E11968A}" type="pres">
      <dgm:prSet presAssocID="{4613417D-4998-4755-9BE2-A90489B09AAF}" presName="rootComposite" presStyleCnt="0"/>
      <dgm:spPr/>
    </dgm:pt>
    <dgm:pt modelId="{817AB902-8953-4CB2-82C5-AC95ADBD922F}" type="pres">
      <dgm:prSet presAssocID="{4613417D-4998-4755-9BE2-A90489B09AAF}" presName="rootText" presStyleLbl="node2" presStyleIdx="5" presStyleCnt="6" custScaleY="163816">
        <dgm:presLayoutVars>
          <dgm:chPref val="3"/>
        </dgm:presLayoutVars>
      </dgm:prSet>
      <dgm:spPr/>
      <dgm:t>
        <a:bodyPr/>
        <a:lstStyle/>
        <a:p>
          <a:endParaRPr lang="en-US"/>
        </a:p>
      </dgm:t>
    </dgm:pt>
    <dgm:pt modelId="{0F892B17-9F08-4154-BAAD-1F9F46018A78}" type="pres">
      <dgm:prSet presAssocID="{4613417D-4998-4755-9BE2-A90489B09AAF}" presName="rootConnector" presStyleLbl="node2" presStyleIdx="5" presStyleCnt="6"/>
      <dgm:spPr/>
      <dgm:t>
        <a:bodyPr/>
        <a:lstStyle/>
        <a:p>
          <a:endParaRPr lang="en-US"/>
        </a:p>
      </dgm:t>
    </dgm:pt>
    <dgm:pt modelId="{D278D359-B92D-49A1-813E-EB92B6F5E446}" type="pres">
      <dgm:prSet presAssocID="{4613417D-4998-4755-9BE2-A90489B09AAF}" presName="hierChild4" presStyleCnt="0"/>
      <dgm:spPr/>
    </dgm:pt>
    <dgm:pt modelId="{FDF6B897-77FA-43A0-9150-1EF04B62F311}" type="pres">
      <dgm:prSet presAssocID="{4613417D-4998-4755-9BE2-A90489B09AAF}" presName="hierChild5" presStyleCnt="0"/>
      <dgm:spPr/>
    </dgm:pt>
    <dgm:pt modelId="{3C0EF274-9A9D-47E3-8965-31DAC4CFBD14}" type="pres">
      <dgm:prSet presAssocID="{EE53823A-E041-409B-9E72-50FA2A06C2C0}" presName="hierChild3" presStyleCnt="0"/>
      <dgm:spPr/>
    </dgm:pt>
  </dgm:ptLst>
  <dgm:cxnLst>
    <dgm:cxn modelId="{58042FF1-D710-426C-ACE1-5C7AAE364A47}" type="presOf" srcId="{BBD24935-B057-4A11-B31F-28AB960426FE}" destId="{5BDBBF0B-693B-4E8A-951D-87A380C34E58}" srcOrd="1" destOrd="0" presId="urn:microsoft.com/office/officeart/2005/8/layout/orgChart1"/>
    <dgm:cxn modelId="{01215865-6E0E-425F-B921-A843478A3FC5}" type="presOf" srcId="{15E8663E-7A04-40AE-84B3-0A1E23A19CBE}" destId="{C62FD473-241A-4A2A-9FC1-D410BEB3C551}" srcOrd="0" destOrd="0" presId="urn:microsoft.com/office/officeart/2005/8/layout/orgChart1"/>
    <dgm:cxn modelId="{4429590B-7338-48AC-812F-AADDCFCA397A}" type="presOf" srcId="{4613417D-4998-4755-9BE2-A90489B09AAF}" destId="{0F892B17-9F08-4154-BAAD-1F9F46018A78}" srcOrd="1" destOrd="0" presId="urn:microsoft.com/office/officeart/2005/8/layout/orgChart1"/>
    <dgm:cxn modelId="{9586055B-55D8-42DC-A5B0-33242C6ACBD6}" type="presOf" srcId="{EE53823A-E041-409B-9E72-50FA2A06C2C0}" destId="{86155A66-77BE-469E-BDED-DC9065EA72E3}" srcOrd="0" destOrd="0" presId="urn:microsoft.com/office/officeart/2005/8/layout/orgChart1"/>
    <dgm:cxn modelId="{BF8059DA-CAC0-4FD9-85B3-7134C1A40067}" type="presOf" srcId="{DD3A6B8F-65D0-4D2E-8D99-8001CB61D155}" destId="{45B23BAE-F01B-4864-B2BD-C0D349288463}" srcOrd="0" destOrd="0" presId="urn:microsoft.com/office/officeart/2005/8/layout/orgChart1"/>
    <dgm:cxn modelId="{9FCC3D7E-34D1-4670-8773-F55A89EAC10D}" srcId="{5FB608EB-76C5-415E-B214-DA23F1D769D2}" destId="{EE53823A-E041-409B-9E72-50FA2A06C2C0}" srcOrd="0" destOrd="0" parTransId="{4ECB8F65-F56A-4CDE-9B4B-6F6392E6F351}" sibTransId="{21BFB875-0A11-49BF-8168-7D06DF6823D3}"/>
    <dgm:cxn modelId="{EBB87CA3-2964-414B-BC13-B4BAAC3C48C5}" type="presOf" srcId="{AB2E7802-D3A4-4CE5-B7FA-EA456CD59803}" destId="{9E4E0056-0606-4735-A024-36470D2F0B8C}" srcOrd="0" destOrd="0" presId="urn:microsoft.com/office/officeart/2005/8/layout/orgChart1"/>
    <dgm:cxn modelId="{71F27AAC-6034-4241-8FCF-8564CA4D0176}" srcId="{EE53823A-E041-409B-9E72-50FA2A06C2C0}" destId="{15E8663E-7A04-40AE-84B3-0A1E23A19CBE}" srcOrd="3" destOrd="0" parTransId="{EFFA957C-242A-4062-BB7B-8F8EEF7FC11E}" sibTransId="{03F4B2DB-6BDA-4BD8-9CE6-F97922369630}"/>
    <dgm:cxn modelId="{0E99722B-A868-45EC-ABAA-8B790891F9BF}" type="presOf" srcId="{FF919F86-95E7-4A1D-8382-170C84811B68}" destId="{5E4CA758-32AD-412B-858C-2B478E94990B}" srcOrd="1" destOrd="0" presId="urn:microsoft.com/office/officeart/2005/8/layout/orgChart1"/>
    <dgm:cxn modelId="{B253D1D0-5E6E-497F-8EE2-24F5CDBE50CC}" type="presOf" srcId="{FF919F86-95E7-4A1D-8382-170C84811B68}" destId="{143D4B5F-EAB2-4227-9E89-8ED9D7E76DEF}" srcOrd="0" destOrd="0" presId="urn:microsoft.com/office/officeart/2005/8/layout/orgChart1"/>
    <dgm:cxn modelId="{6BEC6AFC-58E7-4180-B803-9998C2CBF8B3}" type="presOf" srcId="{4613417D-4998-4755-9BE2-A90489B09AAF}" destId="{817AB902-8953-4CB2-82C5-AC95ADBD922F}" srcOrd="0" destOrd="0" presId="urn:microsoft.com/office/officeart/2005/8/layout/orgChart1"/>
    <dgm:cxn modelId="{57B2ADF3-C3F9-478D-9A32-DB1F1FE16A1E}" srcId="{EE53823A-E041-409B-9E72-50FA2A06C2C0}" destId="{BF764B38-F373-437F-BCCE-55DBAAC62CFA}" srcOrd="2" destOrd="0" parTransId="{47F2C24C-50F4-4F2E-B7A2-7B943D53F151}" sibTransId="{463786AB-8D30-429B-B33B-084B2C146874}"/>
    <dgm:cxn modelId="{EE9FF78A-5BC5-48C4-B363-BF8D13E2E8B5}" type="presOf" srcId="{EFFA957C-242A-4062-BB7B-8F8EEF7FC11E}" destId="{6E66CC22-9E05-417E-A06D-C604AE8443D5}" srcOrd="0" destOrd="0" presId="urn:microsoft.com/office/officeart/2005/8/layout/orgChart1"/>
    <dgm:cxn modelId="{D913B060-47C4-4B11-9B77-D72B3B96FAC7}" type="presOf" srcId="{BF764B38-F373-437F-BCCE-55DBAAC62CFA}" destId="{D5B28B93-6495-46DC-8557-F807FC3793B3}" srcOrd="1" destOrd="0" presId="urn:microsoft.com/office/officeart/2005/8/layout/orgChart1"/>
    <dgm:cxn modelId="{3B7CDEC0-10A2-45FD-A237-CC3559103918}" srcId="{EE53823A-E041-409B-9E72-50FA2A06C2C0}" destId="{AB2E7802-D3A4-4CE5-B7FA-EA456CD59803}" srcOrd="1" destOrd="0" parTransId="{DD3A6B8F-65D0-4D2E-8D99-8001CB61D155}" sibTransId="{EA492BBD-8E9F-47FD-952C-362E4FCB65B6}"/>
    <dgm:cxn modelId="{59964510-717C-461A-9A92-E5D5696FC8D9}" type="presOf" srcId="{47F2C24C-50F4-4F2E-B7A2-7B943D53F151}" destId="{B76A63C8-AA08-44A3-B7A3-64D181FF8363}" srcOrd="0" destOrd="0" presId="urn:microsoft.com/office/officeart/2005/8/layout/orgChart1"/>
    <dgm:cxn modelId="{B25AF87B-6576-4508-94CD-6877243D89B6}" srcId="{EE53823A-E041-409B-9E72-50FA2A06C2C0}" destId="{4613417D-4998-4755-9BE2-A90489B09AAF}" srcOrd="5" destOrd="0" parTransId="{2CD5075B-4A34-4553-AB43-9565A3BDD46C}" sibTransId="{CF465B8C-87EF-46D7-BD1E-C5546F09C641}"/>
    <dgm:cxn modelId="{529B1F7B-BF36-41F6-B3C2-907F001A6E51}" type="presOf" srcId="{AB2E7802-D3A4-4CE5-B7FA-EA456CD59803}" destId="{959B91D0-2F17-4954-955C-DEAD4378FAF7}" srcOrd="1" destOrd="0" presId="urn:microsoft.com/office/officeart/2005/8/layout/orgChart1"/>
    <dgm:cxn modelId="{37E6D0ED-C4D5-4F8B-AB01-5E384A442C45}" type="presOf" srcId="{15E8663E-7A04-40AE-84B3-0A1E23A19CBE}" destId="{215F504A-D8E5-45C9-90EB-BACCA272963C}" srcOrd="1" destOrd="0" presId="urn:microsoft.com/office/officeart/2005/8/layout/orgChart1"/>
    <dgm:cxn modelId="{6DF8194C-94DF-4233-BC30-E2F7DD0CF944}" type="presOf" srcId="{BF764B38-F373-437F-BCCE-55DBAAC62CFA}" destId="{3271F044-4A99-47B9-96A6-BD61DBB64F16}" srcOrd="0" destOrd="0" presId="urn:microsoft.com/office/officeart/2005/8/layout/orgChart1"/>
    <dgm:cxn modelId="{ED21CAE7-91FE-4B4C-90C9-4163D190E3E4}" type="presOf" srcId="{3CB0A1C1-3D84-4383-B8AE-20F6AFC30F93}" destId="{2AB748D9-F36A-46F8-86D0-453302DDD984}" srcOrd="0" destOrd="0" presId="urn:microsoft.com/office/officeart/2005/8/layout/orgChart1"/>
    <dgm:cxn modelId="{FD1D6B0F-C605-4BC2-BDF3-BC3946B2D27D}" type="presOf" srcId="{EE53823A-E041-409B-9E72-50FA2A06C2C0}" destId="{4695C59B-5B9E-463D-9497-80B5C061164A}" srcOrd="1" destOrd="0" presId="urn:microsoft.com/office/officeart/2005/8/layout/orgChart1"/>
    <dgm:cxn modelId="{2756D9C5-31B9-409D-BBD6-1FA9E6CE1428}" srcId="{EE53823A-E041-409B-9E72-50FA2A06C2C0}" destId="{BBD24935-B057-4A11-B31F-28AB960426FE}" srcOrd="0" destOrd="0" parTransId="{C4962395-5CE6-4637-B734-75AD6AD7AF07}" sibTransId="{169779BF-7354-476A-B029-4A130BEA07E3}"/>
    <dgm:cxn modelId="{8C377D97-0A9E-45DC-812F-5740A18B3D71}" type="presOf" srcId="{C4962395-5CE6-4637-B734-75AD6AD7AF07}" destId="{96FB2FCE-7F09-4D54-8A4E-85C0D43B6461}" srcOrd="0" destOrd="0" presId="urn:microsoft.com/office/officeart/2005/8/layout/orgChart1"/>
    <dgm:cxn modelId="{979978D2-E179-4051-A8FA-6B7BDFA828E8}" srcId="{EE53823A-E041-409B-9E72-50FA2A06C2C0}" destId="{FF919F86-95E7-4A1D-8382-170C84811B68}" srcOrd="4" destOrd="0" parTransId="{3CB0A1C1-3D84-4383-B8AE-20F6AFC30F93}" sibTransId="{B71F4F98-16A1-449A-AA2D-9A0784537990}"/>
    <dgm:cxn modelId="{58C2D1CA-968C-4240-9715-ABB88676E725}" type="presOf" srcId="{2CD5075B-4A34-4553-AB43-9565A3BDD46C}" destId="{B2FB48D5-919D-4FE0-964B-C1DC515164F5}" srcOrd="0" destOrd="0" presId="urn:microsoft.com/office/officeart/2005/8/layout/orgChart1"/>
    <dgm:cxn modelId="{4562272A-0EC9-4F04-946A-291AEE2CA232}" type="presOf" srcId="{5FB608EB-76C5-415E-B214-DA23F1D769D2}" destId="{605280E1-5F26-4270-A0E7-BC1EE4B6BF7C}" srcOrd="0" destOrd="0" presId="urn:microsoft.com/office/officeart/2005/8/layout/orgChart1"/>
    <dgm:cxn modelId="{4AF5DE94-16DE-4CAD-BDBC-CBBECC4AB544}" type="presOf" srcId="{BBD24935-B057-4A11-B31F-28AB960426FE}" destId="{B439A1AC-D794-4D58-B9C8-EF2F3571CB7E}" srcOrd="0" destOrd="0" presId="urn:microsoft.com/office/officeart/2005/8/layout/orgChart1"/>
    <dgm:cxn modelId="{9030A895-48AF-4F79-A492-00AAE43AABEA}" type="presParOf" srcId="{605280E1-5F26-4270-A0E7-BC1EE4B6BF7C}" destId="{0F2F5618-D1DE-4EEA-AB50-A65DC610BB44}" srcOrd="0" destOrd="0" presId="urn:microsoft.com/office/officeart/2005/8/layout/orgChart1"/>
    <dgm:cxn modelId="{FD46755C-2FB2-4DF5-8B04-FBEA7BCE2784}" type="presParOf" srcId="{0F2F5618-D1DE-4EEA-AB50-A65DC610BB44}" destId="{70D03D7B-399E-462E-9930-2286A652A68E}" srcOrd="0" destOrd="0" presId="urn:microsoft.com/office/officeart/2005/8/layout/orgChart1"/>
    <dgm:cxn modelId="{C74C6007-5C5F-4EE9-B1EB-661462141D75}" type="presParOf" srcId="{70D03D7B-399E-462E-9930-2286A652A68E}" destId="{86155A66-77BE-469E-BDED-DC9065EA72E3}" srcOrd="0" destOrd="0" presId="urn:microsoft.com/office/officeart/2005/8/layout/orgChart1"/>
    <dgm:cxn modelId="{011AB90C-C897-4941-B7D2-4A431BBDEC4C}" type="presParOf" srcId="{70D03D7B-399E-462E-9930-2286A652A68E}" destId="{4695C59B-5B9E-463D-9497-80B5C061164A}" srcOrd="1" destOrd="0" presId="urn:microsoft.com/office/officeart/2005/8/layout/orgChart1"/>
    <dgm:cxn modelId="{EC808890-2DDE-462C-82A6-FBF269CAEC8A}" type="presParOf" srcId="{0F2F5618-D1DE-4EEA-AB50-A65DC610BB44}" destId="{9E4B1C14-D630-4516-B74C-68E1D69DAAA0}" srcOrd="1" destOrd="0" presId="urn:microsoft.com/office/officeart/2005/8/layout/orgChart1"/>
    <dgm:cxn modelId="{4D60FA39-AE78-47B3-9F8B-0BF543DA6100}" type="presParOf" srcId="{9E4B1C14-D630-4516-B74C-68E1D69DAAA0}" destId="{96FB2FCE-7F09-4D54-8A4E-85C0D43B6461}" srcOrd="0" destOrd="0" presId="urn:microsoft.com/office/officeart/2005/8/layout/orgChart1"/>
    <dgm:cxn modelId="{574A5E3F-2CF2-482D-A976-E45A47F1B950}" type="presParOf" srcId="{9E4B1C14-D630-4516-B74C-68E1D69DAAA0}" destId="{67CC0A5D-46CF-4560-89A6-F21F85DB695A}" srcOrd="1" destOrd="0" presId="urn:microsoft.com/office/officeart/2005/8/layout/orgChart1"/>
    <dgm:cxn modelId="{F8B26A6D-636C-427A-A976-D5F973D2767C}" type="presParOf" srcId="{67CC0A5D-46CF-4560-89A6-F21F85DB695A}" destId="{FB8655D5-D15B-4BCE-AE2E-CCDB2D30580A}" srcOrd="0" destOrd="0" presId="urn:microsoft.com/office/officeart/2005/8/layout/orgChart1"/>
    <dgm:cxn modelId="{783E5AA7-EE4E-4439-A8D8-43293705E540}" type="presParOf" srcId="{FB8655D5-D15B-4BCE-AE2E-CCDB2D30580A}" destId="{B439A1AC-D794-4D58-B9C8-EF2F3571CB7E}" srcOrd="0" destOrd="0" presId="urn:microsoft.com/office/officeart/2005/8/layout/orgChart1"/>
    <dgm:cxn modelId="{E325CE0F-6457-4B09-BB09-473662C3A01D}" type="presParOf" srcId="{FB8655D5-D15B-4BCE-AE2E-CCDB2D30580A}" destId="{5BDBBF0B-693B-4E8A-951D-87A380C34E58}" srcOrd="1" destOrd="0" presId="urn:microsoft.com/office/officeart/2005/8/layout/orgChart1"/>
    <dgm:cxn modelId="{BBFDB997-A7C1-401C-9CF6-BBD729357871}" type="presParOf" srcId="{67CC0A5D-46CF-4560-89A6-F21F85DB695A}" destId="{0B848403-FAD5-4AC4-9D81-EB24748E1537}" srcOrd="1" destOrd="0" presId="urn:microsoft.com/office/officeart/2005/8/layout/orgChart1"/>
    <dgm:cxn modelId="{DFC96206-5004-447B-AFFE-88EFEFE5B816}" type="presParOf" srcId="{67CC0A5D-46CF-4560-89A6-F21F85DB695A}" destId="{0C05C0F4-796F-44E1-AE99-8E5B258244CD}" srcOrd="2" destOrd="0" presId="urn:microsoft.com/office/officeart/2005/8/layout/orgChart1"/>
    <dgm:cxn modelId="{A0CA5629-93DE-4B02-8F09-AF878B7C517F}" type="presParOf" srcId="{9E4B1C14-D630-4516-B74C-68E1D69DAAA0}" destId="{45B23BAE-F01B-4864-B2BD-C0D349288463}" srcOrd="2" destOrd="0" presId="urn:microsoft.com/office/officeart/2005/8/layout/orgChart1"/>
    <dgm:cxn modelId="{9BC6AFE2-3E7F-41DD-BCD8-3811AF212A7D}" type="presParOf" srcId="{9E4B1C14-D630-4516-B74C-68E1D69DAAA0}" destId="{AF44A223-968C-4A32-B225-6AE695C323F0}" srcOrd="3" destOrd="0" presId="urn:microsoft.com/office/officeart/2005/8/layout/orgChart1"/>
    <dgm:cxn modelId="{0E2CFA4E-A714-44E4-874B-2B24CD1D450C}" type="presParOf" srcId="{AF44A223-968C-4A32-B225-6AE695C323F0}" destId="{AE4B68DD-BAD8-4ABC-B0D3-8772B901E7F4}" srcOrd="0" destOrd="0" presId="urn:microsoft.com/office/officeart/2005/8/layout/orgChart1"/>
    <dgm:cxn modelId="{105040A3-92DF-4BD4-AA1E-3B9F9912E91E}" type="presParOf" srcId="{AE4B68DD-BAD8-4ABC-B0D3-8772B901E7F4}" destId="{9E4E0056-0606-4735-A024-36470D2F0B8C}" srcOrd="0" destOrd="0" presId="urn:microsoft.com/office/officeart/2005/8/layout/orgChart1"/>
    <dgm:cxn modelId="{671A64D7-9D77-40ED-8BC1-358193B9B718}" type="presParOf" srcId="{AE4B68DD-BAD8-4ABC-B0D3-8772B901E7F4}" destId="{959B91D0-2F17-4954-955C-DEAD4378FAF7}" srcOrd="1" destOrd="0" presId="urn:microsoft.com/office/officeart/2005/8/layout/orgChart1"/>
    <dgm:cxn modelId="{82F1BE5E-0047-4392-94F4-CC347BBBC8F4}" type="presParOf" srcId="{AF44A223-968C-4A32-B225-6AE695C323F0}" destId="{ECAFDE48-F3B4-4012-A0C5-A34F7B531C70}" srcOrd="1" destOrd="0" presId="urn:microsoft.com/office/officeart/2005/8/layout/orgChart1"/>
    <dgm:cxn modelId="{222FD60B-B2F9-4D4C-9274-DE3C203719FA}" type="presParOf" srcId="{AF44A223-968C-4A32-B225-6AE695C323F0}" destId="{328C33A2-A50A-4B98-8119-3104BF9D37B8}" srcOrd="2" destOrd="0" presId="urn:microsoft.com/office/officeart/2005/8/layout/orgChart1"/>
    <dgm:cxn modelId="{484A1C31-ACE4-4508-9EC9-12857E386C79}" type="presParOf" srcId="{9E4B1C14-D630-4516-B74C-68E1D69DAAA0}" destId="{B76A63C8-AA08-44A3-B7A3-64D181FF8363}" srcOrd="4" destOrd="0" presId="urn:microsoft.com/office/officeart/2005/8/layout/orgChart1"/>
    <dgm:cxn modelId="{0F74DBEC-0E27-40E6-8399-2FCB745A0233}" type="presParOf" srcId="{9E4B1C14-D630-4516-B74C-68E1D69DAAA0}" destId="{8CB1C60A-530C-4921-97EF-6F531E4CDB88}" srcOrd="5" destOrd="0" presId="urn:microsoft.com/office/officeart/2005/8/layout/orgChart1"/>
    <dgm:cxn modelId="{E9E73AD6-2A44-4DB2-8B73-9AE259A3F5FB}" type="presParOf" srcId="{8CB1C60A-530C-4921-97EF-6F531E4CDB88}" destId="{4837C515-2E1B-41C8-9EE9-54DB6C0AF23E}" srcOrd="0" destOrd="0" presId="urn:microsoft.com/office/officeart/2005/8/layout/orgChart1"/>
    <dgm:cxn modelId="{EBD8D038-CADA-4A42-8D59-4F50B6AAF10F}" type="presParOf" srcId="{4837C515-2E1B-41C8-9EE9-54DB6C0AF23E}" destId="{3271F044-4A99-47B9-96A6-BD61DBB64F16}" srcOrd="0" destOrd="0" presId="urn:microsoft.com/office/officeart/2005/8/layout/orgChart1"/>
    <dgm:cxn modelId="{F6CE62E1-173C-4EED-A436-CC9948A9E21E}" type="presParOf" srcId="{4837C515-2E1B-41C8-9EE9-54DB6C0AF23E}" destId="{D5B28B93-6495-46DC-8557-F807FC3793B3}" srcOrd="1" destOrd="0" presId="urn:microsoft.com/office/officeart/2005/8/layout/orgChart1"/>
    <dgm:cxn modelId="{A9F54484-7D4C-4EB5-B631-392BED621168}" type="presParOf" srcId="{8CB1C60A-530C-4921-97EF-6F531E4CDB88}" destId="{DEC07889-428C-4775-9282-BB729E6CA764}" srcOrd="1" destOrd="0" presId="urn:microsoft.com/office/officeart/2005/8/layout/orgChart1"/>
    <dgm:cxn modelId="{12DBED4D-F6FA-4D30-AED2-1F1CBE6FBC61}" type="presParOf" srcId="{8CB1C60A-530C-4921-97EF-6F531E4CDB88}" destId="{C6514426-C649-4AC8-B40A-BD83BDAB1E4F}" srcOrd="2" destOrd="0" presId="urn:microsoft.com/office/officeart/2005/8/layout/orgChart1"/>
    <dgm:cxn modelId="{25DEC10B-FFD4-4590-8F39-4F79A71DBC37}" type="presParOf" srcId="{9E4B1C14-D630-4516-B74C-68E1D69DAAA0}" destId="{6E66CC22-9E05-417E-A06D-C604AE8443D5}" srcOrd="6" destOrd="0" presId="urn:microsoft.com/office/officeart/2005/8/layout/orgChart1"/>
    <dgm:cxn modelId="{1D9963C3-80E5-47A9-A0EA-CD97F88C2BCC}" type="presParOf" srcId="{9E4B1C14-D630-4516-B74C-68E1D69DAAA0}" destId="{2ED3A6E0-7C08-4729-8C0F-68CD4283D6AF}" srcOrd="7" destOrd="0" presId="urn:microsoft.com/office/officeart/2005/8/layout/orgChart1"/>
    <dgm:cxn modelId="{0D6CBAC1-7FC9-4399-B9A5-6B28C7671FCB}" type="presParOf" srcId="{2ED3A6E0-7C08-4729-8C0F-68CD4283D6AF}" destId="{65C72724-68C6-4142-BF94-F5868F6C81A1}" srcOrd="0" destOrd="0" presId="urn:microsoft.com/office/officeart/2005/8/layout/orgChart1"/>
    <dgm:cxn modelId="{F208339C-1655-4457-9C5D-CD1C98FA014F}" type="presParOf" srcId="{65C72724-68C6-4142-BF94-F5868F6C81A1}" destId="{C62FD473-241A-4A2A-9FC1-D410BEB3C551}" srcOrd="0" destOrd="0" presId="urn:microsoft.com/office/officeart/2005/8/layout/orgChart1"/>
    <dgm:cxn modelId="{B2C6D656-C9E9-45F0-B3BC-03F55AFEFE9A}" type="presParOf" srcId="{65C72724-68C6-4142-BF94-F5868F6C81A1}" destId="{215F504A-D8E5-45C9-90EB-BACCA272963C}" srcOrd="1" destOrd="0" presId="urn:microsoft.com/office/officeart/2005/8/layout/orgChart1"/>
    <dgm:cxn modelId="{391506D1-2356-4444-A260-2E053E621DB3}" type="presParOf" srcId="{2ED3A6E0-7C08-4729-8C0F-68CD4283D6AF}" destId="{AB48EC00-46EC-4FF9-B826-FF017E124425}" srcOrd="1" destOrd="0" presId="urn:microsoft.com/office/officeart/2005/8/layout/orgChart1"/>
    <dgm:cxn modelId="{E065C1EE-9FD9-468C-82E2-3C06AF40D79F}" type="presParOf" srcId="{2ED3A6E0-7C08-4729-8C0F-68CD4283D6AF}" destId="{4F52F9A2-5794-4E3C-BDAB-AB8100CAFC78}" srcOrd="2" destOrd="0" presId="urn:microsoft.com/office/officeart/2005/8/layout/orgChart1"/>
    <dgm:cxn modelId="{C6F4EE0F-FAE3-4C83-B0A3-47BC1015C379}" type="presParOf" srcId="{9E4B1C14-D630-4516-B74C-68E1D69DAAA0}" destId="{2AB748D9-F36A-46F8-86D0-453302DDD984}" srcOrd="8" destOrd="0" presId="urn:microsoft.com/office/officeart/2005/8/layout/orgChart1"/>
    <dgm:cxn modelId="{904A82DC-901F-4F83-B488-3D723F59A502}" type="presParOf" srcId="{9E4B1C14-D630-4516-B74C-68E1D69DAAA0}" destId="{03706CDF-5C7D-4294-9C54-F86353A13ADF}" srcOrd="9" destOrd="0" presId="urn:microsoft.com/office/officeart/2005/8/layout/orgChart1"/>
    <dgm:cxn modelId="{DE6D9D98-58A8-49B1-A3F3-E012CE1EA9B6}" type="presParOf" srcId="{03706CDF-5C7D-4294-9C54-F86353A13ADF}" destId="{521ECDD6-1F63-461C-A4AA-33DFE088512B}" srcOrd="0" destOrd="0" presId="urn:microsoft.com/office/officeart/2005/8/layout/orgChart1"/>
    <dgm:cxn modelId="{793635E7-F8E5-4BEF-8390-EC21562286B9}" type="presParOf" srcId="{521ECDD6-1F63-461C-A4AA-33DFE088512B}" destId="{143D4B5F-EAB2-4227-9E89-8ED9D7E76DEF}" srcOrd="0" destOrd="0" presId="urn:microsoft.com/office/officeart/2005/8/layout/orgChart1"/>
    <dgm:cxn modelId="{B6A79A0E-3E07-4944-84D1-4E3C65D82DAE}" type="presParOf" srcId="{521ECDD6-1F63-461C-A4AA-33DFE088512B}" destId="{5E4CA758-32AD-412B-858C-2B478E94990B}" srcOrd="1" destOrd="0" presId="urn:microsoft.com/office/officeart/2005/8/layout/orgChart1"/>
    <dgm:cxn modelId="{76D255C1-9842-4B99-8B9F-37DE3866A635}" type="presParOf" srcId="{03706CDF-5C7D-4294-9C54-F86353A13ADF}" destId="{2B30BA9E-AEBF-4FEF-956C-D2BBF5781401}" srcOrd="1" destOrd="0" presId="urn:microsoft.com/office/officeart/2005/8/layout/orgChart1"/>
    <dgm:cxn modelId="{05DB8381-0B2C-4BB2-858B-E32FC19C0800}" type="presParOf" srcId="{03706CDF-5C7D-4294-9C54-F86353A13ADF}" destId="{0FCAF05B-C050-48D9-8974-07535328B5C9}" srcOrd="2" destOrd="0" presId="urn:microsoft.com/office/officeart/2005/8/layout/orgChart1"/>
    <dgm:cxn modelId="{78776CD0-D687-4D3A-A0A6-EFF28CFC6011}" type="presParOf" srcId="{9E4B1C14-D630-4516-B74C-68E1D69DAAA0}" destId="{B2FB48D5-919D-4FE0-964B-C1DC515164F5}" srcOrd="10" destOrd="0" presId="urn:microsoft.com/office/officeart/2005/8/layout/orgChart1"/>
    <dgm:cxn modelId="{BABBCD1D-4508-482D-8889-FA0C5BA43C48}" type="presParOf" srcId="{9E4B1C14-D630-4516-B74C-68E1D69DAAA0}" destId="{B13756BC-DD17-4FA3-B565-620EA56AF867}" srcOrd="11" destOrd="0" presId="urn:microsoft.com/office/officeart/2005/8/layout/orgChart1"/>
    <dgm:cxn modelId="{EB2790D2-2422-4065-BBA0-EE82608F96A1}" type="presParOf" srcId="{B13756BC-DD17-4FA3-B565-620EA56AF867}" destId="{C115927C-16F8-4AF0-B5EC-002E3E11968A}" srcOrd="0" destOrd="0" presId="urn:microsoft.com/office/officeart/2005/8/layout/orgChart1"/>
    <dgm:cxn modelId="{33EC346C-9BA3-47A3-AFE6-1E893982679A}" type="presParOf" srcId="{C115927C-16F8-4AF0-B5EC-002E3E11968A}" destId="{817AB902-8953-4CB2-82C5-AC95ADBD922F}" srcOrd="0" destOrd="0" presId="urn:microsoft.com/office/officeart/2005/8/layout/orgChart1"/>
    <dgm:cxn modelId="{4A9691C4-7E83-45BF-90DF-4B1C925CE590}" type="presParOf" srcId="{C115927C-16F8-4AF0-B5EC-002E3E11968A}" destId="{0F892B17-9F08-4154-BAAD-1F9F46018A78}" srcOrd="1" destOrd="0" presId="urn:microsoft.com/office/officeart/2005/8/layout/orgChart1"/>
    <dgm:cxn modelId="{625106B5-FE99-4662-AFB3-CDFF49C1B683}" type="presParOf" srcId="{B13756BC-DD17-4FA3-B565-620EA56AF867}" destId="{D278D359-B92D-49A1-813E-EB92B6F5E446}" srcOrd="1" destOrd="0" presId="urn:microsoft.com/office/officeart/2005/8/layout/orgChart1"/>
    <dgm:cxn modelId="{8898D3BC-BA96-4D15-A611-23ED93C7C03C}" type="presParOf" srcId="{B13756BC-DD17-4FA3-B565-620EA56AF867}" destId="{FDF6B897-77FA-43A0-9150-1EF04B62F311}" srcOrd="2" destOrd="0" presId="urn:microsoft.com/office/officeart/2005/8/layout/orgChart1"/>
    <dgm:cxn modelId="{854D9C57-1AA0-4813-9958-F27FD38D7B4F}" type="presParOf" srcId="{0F2F5618-D1DE-4EEA-AB50-A65DC610BB44}" destId="{3C0EF274-9A9D-47E3-8965-31DAC4CFBD14}"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D3E0527-144E-4A31-BC28-4D21D1786504}" type="doc">
      <dgm:prSet loTypeId="urn:microsoft.com/office/officeart/2005/8/layout/chevron1" loCatId="process" qsTypeId="urn:microsoft.com/office/officeart/2005/8/quickstyle/simple3" qsCatId="simple" csTypeId="urn:microsoft.com/office/officeart/2005/8/colors/colorful1#1" csCatId="colorful" phldr="1"/>
      <dgm:spPr/>
    </dgm:pt>
    <dgm:pt modelId="{104928D8-783F-41A3-8AC7-8843D4E22522}">
      <dgm:prSet phldrT="[Text]" custT="1"/>
      <dgm:spPr/>
      <dgm:t>
        <a:bodyPr/>
        <a:lstStyle/>
        <a:p>
          <a:r>
            <a:rPr lang="fa-IR" sz="1200" b="1" dirty="0" smtClean="0">
              <a:cs typeface="B Nazanin" pitchFamily="2" charset="-78"/>
            </a:rPr>
            <a:t>فاز تدوين مدل شايستگي و شناسايي افراد</a:t>
          </a:r>
        </a:p>
      </dgm:t>
    </dgm:pt>
    <dgm:pt modelId="{34B110F7-1993-4368-8E1C-D795C6D85FF5}" type="parTrans" cxnId="{AE27BEE1-DC9B-42A5-B683-96CC88F89BEA}">
      <dgm:prSet/>
      <dgm:spPr/>
      <dgm:t>
        <a:bodyPr/>
        <a:lstStyle/>
        <a:p>
          <a:endParaRPr lang="en-US" sz="1200" b="1">
            <a:cs typeface="B Nazanin" pitchFamily="2" charset="-78"/>
          </a:endParaRPr>
        </a:p>
      </dgm:t>
    </dgm:pt>
    <dgm:pt modelId="{22304B66-F9CE-4A21-9F82-684D738778FA}" type="sibTrans" cxnId="{AE27BEE1-DC9B-42A5-B683-96CC88F89BEA}">
      <dgm:prSet/>
      <dgm:spPr/>
      <dgm:t>
        <a:bodyPr/>
        <a:lstStyle/>
        <a:p>
          <a:endParaRPr lang="en-US" sz="1200" b="1">
            <a:cs typeface="B Nazanin" pitchFamily="2" charset="-78"/>
          </a:endParaRPr>
        </a:p>
      </dgm:t>
    </dgm:pt>
    <dgm:pt modelId="{BA855EEB-E915-41C8-960D-E87764346154}">
      <dgm:prSet phldrT="[Text]" custT="1"/>
      <dgm:spPr/>
      <dgm:t>
        <a:bodyPr/>
        <a:lstStyle/>
        <a:p>
          <a:r>
            <a:rPr lang="fa-IR" sz="1200" b="1" dirty="0" smtClean="0">
              <a:cs typeface="B Nazanin" pitchFamily="2" charset="-78"/>
            </a:rPr>
            <a:t>فاز ارزيابي و گزينش افراد مستعد (كانون ارزيابي)</a:t>
          </a:r>
        </a:p>
      </dgm:t>
    </dgm:pt>
    <dgm:pt modelId="{AA9ED424-A435-4D76-BE6D-846D073FFA59}" type="parTrans" cxnId="{3B8757BB-EE38-43C3-90E2-7BD54C1B5FA7}">
      <dgm:prSet/>
      <dgm:spPr/>
      <dgm:t>
        <a:bodyPr/>
        <a:lstStyle/>
        <a:p>
          <a:endParaRPr lang="en-US" sz="1200" b="1">
            <a:cs typeface="B Nazanin" pitchFamily="2" charset="-78"/>
          </a:endParaRPr>
        </a:p>
      </dgm:t>
    </dgm:pt>
    <dgm:pt modelId="{86FD2197-6759-48A3-B611-E6BC2C5D6055}" type="sibTrans" cxnId="{3B8757BB-EE38-43C3-90E2-7BD54C1B5FA7}">
      <dgm:prSet/>
      <dgm:spPr/>
      <dgm:t>
        <a:bodyPr/>
        <a:lstStyle/>
        <a:p>
          <a:endParaRPr lang="en-US" sz="1200" b="1">
            <a:cs typeface="B Nazanin" pitchFamily="2" charset="-78"/>
          </a:endParaRPr>
        </a:p>
      </dgm:t>
    </dgm:pt>
    <dgm:pt modelId="{075198EB-F982-4A19-B464-F80370390C7E}">
      <dgm:prSet phldrT="[Text]" custT="1"/>
      <dgm:spPr/>
      <dgm:t>
        <a:bodyPr/>
        <a:lstStyle/>
        <a:p>
          <a:r>
            <a:rPr lang="fa-IR" sz="1200" b="1" dirty="0">
              <a:cs typeface="B Nazanin" pitchFamily="2" charset="-78"/>
            </a:rPr>
            <a:t>آموزش افراد</a:t>
          </a:r>
          <a:endParaRPr lang="en-US" sz="1200" b="1" dirty="0">
            <a:cs typeface="B Nazanin" pitchFamily="2" charset="-78"/>
          </a:endParaRPr>
        </a:p>
      </dgm:t>
    </dgm:pt>
    <dgm:pt modelId="{0186A508-49F1-42E1-9B20-C65D6A3EA7A8}" type="parTrans" cxnId="{AB48B6F1-32A5-4868-B80D-9EC97851BBFD}">
      <dgm:prSet/>
      <dgm:spPr/>
      <dgm:t>
        <a:bodyPr/>
        <a:lstStyle/>
        <a:p>
          <a:pPr rtl="1"/>
          <a:endParaRPr lang="fa-IR" sz="1200"/>
        </a:p>
      </dgm:t>
    </dgm:pt>
    <dgm:pt modelId="{FF365B22-AC27-4CF6-AEC5-79D7034490CF}" type="sibTrans" cxnId="{AB48B6F1-32A5-4868-B80D-9EC97851BBFD}">
      <dgm:prSet/>
      <dgm:spPr/>
      <dgm:t>
        <a:bodyPr/>
        <a:lstStyle/>
        <a:p>
          <a:pPr rtl="1"/>
          <a:endParaRPr lang="fa-IR" sz="1200"/>
        </a:p>
      </dgm:t>
    </dgm:pt>
    <dgm:pt modelId="{C9F2CA00-C84E-4731-A219-6074083915A2}">
      <dgm:prSet phldrT="[Text]" custT="1"/>
      <dgm:spPr/>
      <dgm:t>
        <a:bodyPr/>
        <a:lstStyle/>
        <a:p>
          <a:r>
            <a:rPr lang="fa-IR" sz="1200" b="1" dirty="0">
              <a:cs typeface="B Nazanin" pitchFamily="2" charset="-78"/>
            </a:rPr>
            <a:t>ارزيابي پيشرفت افراد  توسط مديران</a:t>
          </a:r>
          <a:endParaRPr lang="en-US" sz="1200" b="1" dirty="0">
            <a:cs typeface="B Nazanin" pitchFamily="2" charset="-78"/>
          </a:endParaRPr>
        </a:p>
      </dgm:t>
    </dgm:pt>
    <dgm:pt modelId="{CFDA418F-7A9D-4290-827A-A4A311329EAB}" type="parTrans" cxnId="{3803A6E6-D49C-4D5C-8B16-334D9BEFE743}">
      <dgm:prSet/>
      <dgm:spPr/>
      <dgm:t>
        <a:bodyPr/>
        <a:lstStyle/>
        <a:p>
          <a:pPr rtl="1"/>
          <a:endParaRPr lang="fa-IR" sz="1200"/>
        </a:p>
      </dgm:t>
    </dgm:pt>
    <dgm:pt modelId="{37D1E670-5D60-4CC4-AD65-FE76EDECFD46}" type="sibTrans" cxnId="{3803A6E6-D49C-4D5C-8B16-334D9BEFE743}">
      <dgm:prSet/>
      <dgm:spPr/>
      <dgm:t>
        <a:bodyPr/>
        <a:lstStyle/>
        <a:p>
          <a:pPr rtl="1"/>
          <a:endParaRPr lang="fa-IR" sz="1200"/>
        </a:p>
      </dgm:t>
    </dgm:pt>
    <dgm:pt modelId="{9366A910-9DF4-481D-A7CF-4CAECB523143}">
      <dgm:prSet phldrT="[Text]" custT="1"/>
      <dgm:spPr/>
      <dgm:t>
        <a:bodyPr/>
        <a:lstStyle/>
        <a:p>
          <a:r>
            <a:rPr lang="fa-IR" sz="1200" b="1" dirty="0">
              <a:cs typeface="B Nazanin" pitchFamily="2" charset="-78"/>
            </a:rPr>
            <a:t>بازديد از پروژه ها و گردش شغلي</a:t>
          </a:r>
          <a:endParaRPr lang="en-US" sz="1200" b="1" dirty="0">
            <a:cs typeface="B Nazanin" pitchFamily="2" charset="-78"/>
          </a:endParaRPr>
        </a:p>
      </dgm:t>
    </dgm:pt>
    <dgm:pt modelId="{EA46DBB2-E944-4A74-A362-E870CBD71239}" type="parTrans" cxnId="{FB07F150-C61D-4F27-8402-CBBD945B58CA}">
      <dgm:prSet/>
      <dgm:spPr/>
      <dgm:t>
        <a:bodyPr/>
        <a:lstStyle/>
        <a:p>
          <a:pPr rtl="1"/>
          <a:endParaRPr lang="fa-IR" sz="1200"/>
        </a:p>
      </dgm:t>
    </dgm:pt>
    <dgm:pt modelId="{47E0635F-6E36-4413-A3F7-33F8B7235E7D}" type="sibTrans" cxnId="{FB07F150-C61D-4F27-8402-CBBD945B58CA}">
      <dgm:prSet/>
      <dgm:spPr/>
      <dgm:t>
        <a:bodyPr/>
        <a:lstStyle/>
        <a:p>
          <a:pPr rtl="1"/>
          <a:endParaRPr lang="fa-IR" sz="1200"/>
        </a:p>
      </dgm:t>
    </dgm:pt>
    <dgm:pt modelId="{AC685D1B-0317-465F-9402-E0A381AE4129}">
      <dgm:prSet phldrT="[Text]" custT="1"/>
      <dgm:spPr/>
      <dgm:t>
        <a:bodyPr/>
        <a:lstStyle/>
        <a:p>
          <a:r>
            <a:rPr lang="fa-IR" sz="1200" b="1" dirty="0">
              <a:cs typeface="B Nazanin" pitchFamily="2" charset="-78"/>
            </a:rPr>
            <a:t>انتقال دانش و تجربه توسط مديران</a:t>
          </a:r>
          <a:endParaRPr lang="en-US" sz="1200" b="1" dirty="0">
            <a:cs typeface="B Nazanin" pitchFamily="2" charset="-78"/>
          </a:endParaRPr>
        </a:p>
      </dgm:t>
    </dgm:pt>
    <dgm:pt modelId="{27273A33-E017-4C0F-87F0-A66C23F7DCE7}" type="parTrans" cxnId="{A8DCAFEB-E788-4406-B1ED-80FB0CAEAD45}">
      <dgm:prSet/>
      <dgm:spPr/>
      <dgm:t>
        <a:bodyPr/>
        <a:lstStyle/>
        <a:p>
          <a:pPr rtl="1"/>
          <a:endParaRPr lang="fa-IR" sz="1200"/>
        </a:p>
      </dgm:t>
    </dgm:pt>
    <dgm:pt modelId="{447CCFFA-C801-4F39-94F0-6D254767EBCA}" type="sibTrans" cxnId="{A8DCAFEB-E788-4406-B1ED-80FB0CAEAD45}">
      <dgm:prSet/>
      <dgm:spPr/>
      <dgm:t>
        <a:bodyPr/>
        <a:lstStyle/>
        <a:p>
          <a:pPr rtl="1"/>
          <a:endParaRPr lang="fa-IR" sz="1200"/>
        </a:p>
      </dgm:t>
    </dgm:pt>
    <dgm:pt modelId="{6E6296B0-3167-4C83-9BD2-0E399E69183B}" type="pres">
      <dgm:prSet presAssocID="{5D3E0527-144E-4A31-BC28-4D21D1786504}" presName="Name0" presStyleCnt="0">
        <dgm:presLayoutVars>
          <dgm:dir val="rev"/>
          <dgm:animLvl val="lvl"/>
          <dgm:resizeHandles val="exact"/>
        </dgm:presLayoutVars>
      </dgm:prSet>
      <dgm:spPr/>
    </dgm:pt>
    <dgm:pt modelId="{2EB37760-1723-44CD-89D7-8D76E47991E3}" type="pres">
      <dgm:prSet presAssocID="{104928D8-783F-41A3-8AC7-8843D4E22522}" presName="parTxOnly" presStyleLbl="node1" presStyleIdx="0" presStyleCnt="6">
        <dgm:presLayoutVars>
          <dgm:chMax val="0"/>
          <dgm:chPref val="0"/>
          <dgm:bulletEnabled val="1"/>
        </dgm:presLayoutVars>
      </dgm:prSet>
      <dgm:spPr/>
      <dgm:t>
        <a:bodyPr/>
        <a:lstStyle/>
        <a:p>
          <a:endParaRPr lang="en-US"/>
        </a:p>
      </dgm:t>
    </dgm:pt>
    <dgm:pt modelId="{C3DAC974-1B4F-4797-9714-8BA770219210}" type="pres">
      <dgm:prSet presAssocID="{22304B66-F9CE-4A21-9F82-684D738778FA}" presName="parTxOnlySpace" presStyleCnt="0"/>
      <dgm:spPr/>
    </dgm:pt>
    <dgm:pt modelId="{06E97F79-C752-437A-B491-14AD6BEA6D66}" type="pres">
      <dgm:prSet presAssocID="{BA855EEB-E915-41C8-960D-E87764346154}" presName="parTxOnly" presStyleLbl="node1" presStyleIdx="1" presStyleCnt="6">
        <dgm:presLayoutVars>
          <dgm:chMax val="0"/>
          <dgm:chPref val="0"/>
          <dgm:bulletEnabled val="1"/>
        </dgm:presLayoutVars>
      </dgm:prSet>
      <dgm:spPr/>
      <dgm:t>
        <a:bodyPr/>
        <a:lstStyle/>
        <a:p>
          <a:endParaRPr lang="en-US"/>
        </a:p>
      </dgm:t>
    </dgm:pt>
    <dgm:pt modelId="{74EEB0EF-1033-42BC-9B39-2228110D6E23}" type="pres">
      <dgm:prSet presAssocID="{86FD2197-6759-48A3-B611-E6BC2C5D6055}" presName="parTxOnlySpace" presStyleCnt="0"/>
      <dgm:spPr/>
    </dgm:pt>
    <dgm:pt modelId="{BEB8D942-8548-4ED2-B77F-657DC0A1D1BC}" type="pres">
      <dgm:prSet presAssocID="{075198EB-F982-4A19-B464-F80370390C7E}" presName="parTxOnly" presStyleLbl="node1" presStyleIdx="2" presStyleCnt="6">
        <dgm:presLayoutVars>
          <dgm:chMax val="0"/>
          <dgm:chPref val="0"/>
          <dgm:bulletEnabled val="1"/>
        </dgm:presLayoutVars>
      </dgm:prSet>
      <dgm:spPr/>
      <dgm:t>
        <a:bodyPr/>
        <a:lstStyle/>
        <a:p>
          <a:pPr rtl="1"/>
          <a:endParaRPr lang="fa-IR"/>
        </a:p>
      </dgm:t>
    </dgm:pt>
    <dgm:pt modelId="{7D1E402B-FAEA-4B89-BCFF-F15D6C2AD7D8}" type="pres">
      <dgm:prSet presAssocID="{FF365B22-AC27-4CF6-AEC5-79D7034490CF}" presName="parTxOnlySpace" presStyleCnt="0"/>
      <dgm:spPr/>
    </dgm:pt>
    <dgm:pt modelId="{F7BECB5C-1B2C-4753-9C5D-41A333BA6E47}" type="pres">
      <dgm:prSet presAssocID="{C9F2CA00-C84E-4731-A219-6074083915A2}" presName="parTxOnly" presStyleLbl="node1" presStyleIdx="3" presStyleCnt="6">
        <dgm:presLayoutVars>
          <dgm:chMax val="0"/>
          <dgm:chPref val="0"/>
          <dgm:bulletEnabled val="1"/>
        </dgm:presLayoutVars>
      </dgm:prSet>
      <dgm:spPr/>
      <dgm:t>
        <a:bodyPr/>
        <a:lstStyle/>
        <a:p>
          <a:pPr rtl="1"/>
          <a:endParaRPr lang="fa-IR"/>
        </a:p>
      </dgm:t>
    </dgm:pt>
    <dgm:pt modelId="{C10247D8-E27E-4508-9CDA-0F889E42DD75}" type="pres">
      <dgm:prSet presAssocID="{37D1E670-5D60-4CC4-AD65-FE76EDECFD46}" presName="parTxOnlySpace" presStyleCnt="0"/>
      <dgm:spPr/>
    </dgm:pt>
    <dgm:pt modelId="{C0E1482A-BB5A-471A-A992-BEB25007E0FF}" type="pres">
      <dgm:prSet presAssocID="{AC685D1B-0317-465F-9402-E0A381AE4129}" presName="parTxOnly" presStyleLbl="node1" presStyleIdx="4" presStyleCnt="6">
        <dgm:presLayoutVars>
          <dgm:chMax val="0"/>
          <dgm:chPref val="0"/>
          <dgm:bulletEnabled val="1"/>
        </dgm:presLayoutVars>
      </dgm:prSet>
      <dgm:spPr/>
      <dgm:t>
        <a:bodyPr/>
        <a:lstStyle/>
        <a:p>
          <a:pPr rtl="1"/>
          <a:endParaRPr lang="fa-IR"/>
        </a:p>
      </dgm:t>
    </dgm:pt>
    <dgm:pt modelId="{D2E2BFF0-C0CC-40DA-AAD7-103AC55A07F2}" type="pres">
      <dgm:prSet presAssocID="{447CCFFA-C801-4F39-94F0-6D254767EBCA}" presName="parTxOnlySpace" presStyleCnt="0"/>
      <dgm:spPr/>
    </dgm:pt>
    <dgm:pt modelId="{841FCE0B-5340-4FBE-A1D0-4010496C91AA}" type="pres">
      <dgm:prSet presAssocID="{9366A910-9DF4-481D-A7CF-4CAECB523143}" presName="parTxOnly" presStyleLbl="node1" presStyleIdx="5" presStyleCnt="6">
        <dgm:presLayoutVars>
          <dgm:chMax val="0"/>
          <dgm:chPref val="0"/>
          <dgm:bulletEnabled val="1"/>
        </dgm:presLayoutVars>
      </dgm:prSet>
      <dgm:spPr/>
      <dgm:t>
        <a:bodyPr/>
        <a:lstStyle/>
        <a:p>
          <a:pPr rtl="1"/>
          <a:endParaRPr lang="fa-IR"/>
        </a:p>
      </dgm:t>
    </dgm:pt>
  </dgm:ptLst>
  <dgm:cxnLst>
    <dgm:cxn modelId="{AB48B6F1-32A5-4868-B80D-9EC97851BBFD}" srcId="{5D3E0527-144E-4A31-BC28-4D21D1786504}" destId="{075198EB-F982-4A19-B464-F80370390C7E}" srcOrd="2" destOrd="0" parTransId="{0186A508-49F1-42E1-9B20-C65D6A3EA7A8}" sibTransId="{FF365B22-AC27-4CF6-AEC5-79D7034490CF}"/>
    <dgm:cxn modelId="{1568DF1F-3AE0-4776-974E-A037354BCB1D}" type="presOf" srcId="{5D3E0527-144E-4A31-BC28-4D21D1786504}" destId="{6E6296B0-3167-4C83-9BD2-0E399E69183B}" srcOrd="0" destOrd="0" presId="urn:microsoft.com/office/officeart/2005/8/layout/chevron1"/>
    <dgm:cxn modelId="{8E4727A7-8BAC-4228-BBFF-DF8F92A7463A}" type="presOf" srcId="{104928D8-783F-41A3-8AC7-8843D4E22522}" destId="{2EB37760-1723-44CD-89D7-8D76E47991E3}" srcOrd="0" destOrd="0" presId="urn:microsoft.com/office/officeart/2005/8/layout/chevron1"/>
    <dgm:cxn modelId="{76640E43-D374-452B-85F9-4B330334DB79}" type="presOf" srcId="{AC685D1B-0317-465F-9402-E0A381AE4129}" destId="{C0E1482A-BB5A-471A-A992-BEB25007E0FF}" srcOrd="0" destOrd="0" presId="urn:microsoft.com/office/officeart/2005/8/layout/chevron1"/>
    <dgm:cxn modelId="{3803A6E6-D49C-4D5C-8B16-334D9BEFE743}" srcId="{5D3E0527-144E-4A31-BC28-4D21D1786504}" destId="{C9F2CA00-C84E-4731-A219-6074083915A2}" srcOrd="3" destOrd="0" parTransId="{CFDA418F-7A9D-4290-827A-A4A311329EAB}" sibTransId="{37D1E670-5D60-4CC4-AD65-FE76EDECFD46}"/>
    <dgm:cxn modelId="{A8DCAFEB-E788-4406-B1ED-80FB0CAEAD45}" srcId="{5D3E0527-144E-4A31-BC28-4D21D1786504}" destId="{AC685D1B-0317-465F-9402-E0A381AE4129}" srcOrd="4" destOrd="0" parTransId="{27273A33-E017-4C0F-87F0-A66C23F7DCE7}" sibTransId="{447CCFFA-C801-4F39-94F0-6D254767EBCA}"/>
    <dgm:cxn modelId="{FB07F150-C61D-4F27-8402-CBBD945B58CA}" srcId="{5D3E0527-144E-4A31-BC28-4D21D1786504}" destId="{9366A910-9DF4-481D-A7CF-4CAECB523143}" srcOrd="5" destOrd="0" parTransId="{EA46DBB2-E944-4A74-A362-E870CBD71239}" sibTransId="{47E0635F-6E36-4413-A3F7-33F8B7235E7D}"/>
    <dgm:cxn modelId="{AE27BEE1-DC9B-42A5-B683-96CC88F89BEA}" srcId="{5D3E0527-144E-4A31-BC28-4D21D1786504}" destId="{104928D8-783F-41A3-8AC7-8843D4E22522}" srcOrd="0" destOrd="0" parTransId="{34B110F7-1993-4368-8E1C-D795C6D85FF5}" sibTransId="{22304B66-F9CE-4A21-9F82-684D738778FA}"/>
    <dgm:cxn modelId="{2BE00129-5993-496D-954C-A122BD02B947}" type="presOf" srcId="{9366A910-9DF4-481D-A7CF-4CAECB523143}" destId="{841FCE0B-5340-4FBE-A1D0-4010496C91AA}" srcOrd="0" destOrd="0" presId="urn:microsoft.com/office/officeart/2005/8/layout/chevron1"/>
    <dgm:cxn modelId="{B65A5288-A94F-480A-A4B5-36F73C76A0F8}" type="presOf" srcId="{075198EB-F982-4A19-B464-F80370390C7E}" destId="{BEB8D942-8548-4ED2-B77F-657DC0A1D1BC}" srcOrd="0" destOrd="0" presId="urn:microsoft.com/office/officeart/2005/8/layout/chevron1"/>
    <dgm:cxn modelId="{3B8757BB-EE38-43C3-90E2-7BD54C1B5FA7}" srcId="{5D3E0527-144E-4A31-BC28-4D21D1786504}" destId="{BA855EEB-E915-41C8-960D-E87764346154}" srcOrd="1" destOrd="0" parTransId="{AA9ED424-A435-4D76-BE6D-846D073FFA59}" sibTransId="{86FD2197-6759-48A3-B611-E6BC2C5D6055}"/>
    <dgm:cxn modelId="{B0A8779B-F9D1-42EA-A9BD-B712630DC787}" type="presOf" srcId="{BA855EEB-E915-41C8-960D-E87764346154}" destId="{06E97F79-C752-437A-B491-14AD6BEA6D66}" srcOrd="0" destOrd="0" presId="urn:microsoft.com/office/officeart/2005/8/layout/chevron1"/>
    <dgm:cxn modelId="{084F2579-9B0B-4287-BE23-390DD95F7089}" type="presOf" srcId="{C9F2CA00-C84E-4731-A219-6074083915A2}" destId="{F7BECB5C-1B2C-4753-9C5D-41A333BA6E47}" srcOrd="0" destOrd="0" presId="urn:microsoft.com/office/officeart/2005/8/layout/chevron1"/>
    <dgm:cxn modelId="{2C7E4BF2-9702-4F4E-B358-5F473DCEF20B}" type="presParOf" srcId="{6E6296B0-3167-4C83-9BD2-0E399E69183B}" destId="{2EB37760-1723-44CD-89D7-8D76E47991E3}" srcOrd="0" destOrd="0" presId="urn:microsoft.com/office/officeart/2005/8/layout/chevron1"/>
    <dgm:cxn modelId="{8FB8EBE3-918F-4D46-9BE1-211CB57C8DDF}" type="presParOf" srcId="{6E6296B0-3167-4C83-9BD2-0E399E69183B}" destId="{C3DAC974-1B4F-4797-9714-8BA770219210}" srcOrd="1" destOrd="0" presId="urn:microsoft.com/office/officeart/2005/8/layout/chevron1"/>
    <dgm:cxn modelId="{C850CE54-9A16-4011-AA01-D31699403598}" type="presParOf" srcId="{6E6296B0-3167-4C83-9BD2-0E399E69183B}" destId="{06E97F79-C752-437A-B491-14AD6BEA6D66}" srcOrd="2" destOrd="0" presId="urn:microsoft.com/office/officeart/2005/8/layout/chevron1"/>
    <dgm:cxn modelId="{0F2FD196-9592-4D8E-8DEB-442CA733402B}" type="presParOf" srcId="{6E6296B0-3167-4C83-9BD2-0E399E69183B}" destId="{74EEB0EF-1033-42BC-9B39-2228110D6E23}" srcOrd="3" destOrd="0" presId="urn:microsoft.com/office/officeart/2005/8/layout/chevron1"/>
    <dgm:cxn modelId="{EF0179B9-47B9-4800-9F4E-58DC1A9CFFA8}" type="presParOf" srcId="{6E6296B0-3167-4C83-9BD2-0E399E69183B}" destId="{BEB8D942-8548-4ED2-B77F-657DC0A1D1BC}" srcOrd="4" destOrd="0" presId="urn:microsoft.com/office/officeart/2005/8/layout/chevron1"/>
    <dgm:cxn modelId="{196CD004-3171-487F-AEC3-68A42A162AC6}" type="presParOf" srcId="{6E6296B0-3167-4C83-9BD2-0E399E69183B}" destId="{7D1E402B-FAEA-4B89-BCFF-F15D6C2AD7D8}" srcOrd="5" destOrd="0" presId="urn:microsoft.com/office/officeart/2005/8/layout/chevron1"/>
    <dgm:cxn modelId="{1D317E15-A0AE-47CD-9246-0031949CC8C3}" type="presParOf" srcId="{6E6296B0-3167-4C83-9BD2-0E399E69183B}" destId="{F7BECB5C-1B2C-4753-9C5D-41A333BA6E47}" srcOrd="6" destOrd="0" presId="urn:microsoft.com/office/officeart/2005/8/layout/chevron1"/>
    <dgm:cxn modelId="{968C3057-8339-44F2-B15B-A7AFB5C94D64}" type="presParOf" srcId="{6E6296B0-3167-4C83-9BD2-0E399E69183B}" destId="{C10247D8-E27E-4508-9CDA-0F889E42DD75}" srcOrd="7" destOrd="0" presId="urn:microsoft.com/office/officeart/2005/8/layout/chevron1"/>
    <dgm:cxn modelId="{4A260F9F-A5E9-4FF9-B502-65F3F74429CB}" type="presParOf" srcId="{6E6296B0-3167-4C83-9BD2-0E399E69183B}" destId="{C0E1482A-BB5A-471A-A992-BEB25007E0FF}" srcOrd="8" destOrd="0" presId="urn:microsoft.com/office/officeart/2005/8/layout/chevron1"/>
    <dgm:cxn modelId="{72F807F1-3987-4CB4-B1E9-3A88A9A22159}" type="presParOf" srcId="{6E6296B0-3167-4C83-9BD2-0E399E69183B}" destId="{D2E2BFF0-C0CC-40DA-AAD7-103AC55A07F2}" srcOrd="9" destOrd="0" presId="urn:microsoft.com/office/officeart/2005/8/layout/chevron1"/>
    <dgm:cxn modelId="{ADFEB1A7-04D9-45F6-912A-29DE66D56608}" type="presParOf" srcId="{6E6296B0-3167-4C83-9BD2-0E399E69183B}" destId="{841FCE0B-5340-4FBE-A1D0-4010496C91AA}" srcOrd="10"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00D1F0-17DB-4302-960B-CE0D1A431461}">
      <dsp:nvSpPr>
        <dsp:cNvPr id="0" name=""/>
        <dsp:cNvSpPr/>
      </dsp:nvSpPr>
      <dsp:spPr>
        <a:xfrm>
          <a:off x="0" y="341339"/>
          <a:ext cx="7924800" cy="453600"/>
        </a:xfrm>
        <a:prstGeom prst="rect">
          <a:avLst/>
        </a:prstGeom>
        <a:solidFill>
          <a:schemeClr val="lt1">
            <a:alpha val="90000"/>
            <a:hueOff val="0"/>
            <a:satOff val="0"/>
            <a:lumOff val="0"/>
            <a:alphaOff val="0"/>
          </a:schemeClr>
        </a:solidFill>
        <a:ln w="2222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C424AC9-B8D0-49B1-8370-B5D5168863A1}">
      <dsp:nvSpPr>
        <dsp:cNvPr id="0" name=""/>
        <dsp:cNvSpPr/>
      </dsp:nvSpPr>
      <dsp:spPr>
        <a:xfrm>
          <a:off x="2209775" y="76201"/>
          <a:ext cx="5547360" cy="531360"/>
        </a:xfrm>
        <a:prstGeom prst="roundRect">
          <a:avLst/>
        </a:prstGeom>
        <a:solidFill>
          <a:srgbClr val="0070C0"/>
        </a:solidFill>
        <a:ln w="222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677" tIns="0" rIns="209677" bIns="0" numCol="1" spcCol="1270" anchor="ctr" anchorCtr="0">
          <a:noAutofit/>
        </a:bodyPr>
        <a:lstStyle/>
        <a:p>
          <a:pPr marL="457200" lvl="0" indent="-165100" algn="r" defTabSz="666750" rtl="1">
            <a:lnSpc>
              <a:spcPct val="90000"/>
            </a:lnSpc>
            <a:spcBef>
              <a:spcPct val="0"/>
            </a:spcBef>
            <a:spcAft>
              <a:spcPct val="35000"/>
            </a:spcAft>
          </a:pPr>
          <a:r>
            <a:rPr lang="fa-IR" sz="1500" b="1" kern="1200" dirty="0" smtClean="0">
              <a:cs typeface="B Nazanin" panose="00000400000000000000" pitchFamily="2" charset="-78"/>
            </a:rPr>
            <a:t>1-	</a:t>
          </a:r>
          <a:r>
            <a:rPr lang="en-CA" sz="1500" b="1" kern="1200" dirty="0" smtClean="0">
              <a:cs typeface="B Nazanin" panose="00000400000000000000" pitchFamily="2" charset="-78"/>
            </a:rPr>
            <a:t>  </a:t>
          </a:r>
          <a:r>
            <a:rPr lang="fa-IR" sz="1500" b="1" kern="1200" dirty="0" smtClean="0">
              <a:cs typeface="B Nazanin" panose="00000400000000000000" pitchFamily="2" charset="-78"/>
            </a:rPr>
            <a:t>تدوین یا روز آمد نمودن ساختار سازمانی و مشاغل و پست‌های سازمانی متناسب با استراتژی‌های سازمان</a:t>
          </a:r>
          <a:endParaRPr lang="en-US" sz="1500" b="1" kern="1200" dirty="0">
            <a:cs typeface="B Nazanin" panose="00000400000000000000" pitchFamily="2" charset="-78"/>
          </a:endParaRPr>
        </a:p>
      </dsp:txBody>
      <dsp:txXfrm>
        <a:off x="2235714" y="102140"/>
        <a:ext cx="5495482" cy="479482"/>
      </dsp:txXfrm>
    </dsp:sp>
    <dsp:sp modelId="{B7820CF6-7A33-4E61-A590-D1550C569104}">
      <dsp:nvSpPr>
        <dsp:cNvPr id="0" name=""/>
        <dsp:cNvSpPr/>
      </dsp:nvSpPr>
      <dsp:spPr>
        <a:xfrm>
          <a:off x="0" y="1157819"/>
          <a:ext cx="7924800" cy="453600"/>
        </a:xfrm>
        <a:prstGeom prst="rect">
          <a:avLst/>
        </a:prstGeom>
        <a:solidFill>
          <a:schemeClr val="lt1">
            <a:alpha val="90000"/>
            <a:hueOff val="0"/>
            <a:satOff val="0"/>
            <a:lumOff val="0"/>
            <a:alphaOff val="0"/>
          </a:schemeClr>
        </a:solidFill>
        <a:ln w="2222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66C3869-F973-481A-8CB9-8665F3B5A10C}">
      <dsp:nvSpPr>
        <dsp:cNvPr id="0" name=""/>
        <dsp:cNvSpPr/>
      </dsp:nvSpPr>
      <dsp:spPr>
        <a:xfrm>
          <a:off x="1981223" y="914398"/>
          <a:ext cx="5547360" cy="531360"/>
        </a:xfrm>
        <a:prstGeom prst="roundRect">
          <a:avLst/>
        </a:prstGeom>
        <a:solidFill>
          <a:schemeClr val="accent6">
            <a:lumMod val="60000"/>
            <a:lumOff val="40000"/>
          </a:schemeClr>
        </a:solidFill>
        <a:ln w="222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677" tIns="0" rIns="209677" bIns="0" numCol="1" spcCol="1270" anchor="ctr" anchorCtr="0">
          <a:noAutofit/>
        </a:bodyPr>
        <a:lstStyle/>
        <a:p>
          <a:pPr marL="457200" lvl="0" indent="-165100" algn="r" defTabSz="666750" rtl="1">
            <a:lnSpc>
              <a:spcPct val="90000"/>
            </a:lnSpc>
            <a:spcBef>
              <a:spcPct val="0"/>
            </a:spcBef>
            <a:spcAft>
              <a:spcPct val="35000"/>
            </a:spcAft>
          </a:pPr>
          <a:r>
            <a:rPr lang="fa-IR" sz="1500" b="1" kern="1200" dirty="0" smtClean="0">
              <a:cs typeface="B Nazanin" panose="00000400000000000000" pitchFamily="2" charset="-78"/>
            </a:rPr>
            <a:t>2-	تجزیه و تحلیل مشاغل و تدوین شرح شغل و شرایط احراز برای آن‌ها</a:t>
          </a:r>
          <a:endParaRPr lang="en-US" sz="1500" b="1" kern="1200" dirty="0">
            <a:cs typeface="B Nazanin" panose="00000400000000000000" pitchFamily="2" charset="-78"/>
          </a:endParaRPr>
        </a:p>
      </dsp:txBody>
      <dsp:txXfrm>
        <a:off x="2007162" y="940337"/>
        <a:ext cx="5495482" cy="479482"/>
      </dsp:txXfrm>
    </dsp:sp>
    <dsp:sp modelId="{78BBF8FC-A467-46B1-B6FF-843EAAE99792}">
      <dsp:nvSpPr>
        <dsp:cNvPr id="0" name=""/>
        <dsp:cNvSpPr/>
      </dsp:nvSpPr>
      <dsp:spPr>
        <a:xfrm>
          <a:off x="0" y="1974299"/>
          <a:ext cx="7924800" cy="453600"/>
        </a:xfrm>
        <a:prstGeom prst="rect">
          <a:avLst/>
        </a:prstGeom>
        <a:solidFill>
          <a:schemeClr val="lt1">
            <a:alpha val="90000"/>
            <a:hueOff val="0"/>
            <a:satOff val="0"/>
            <a:lumOff val="0"/>
            <a:alphaOff val="0"/>
          </a:schemeClr>
        </a:solidFill>
        <a:ln w="2222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C479400-B3A3-4140-A408-D38AE03ADFEC}">
      <dsp:nvSpPr>
        <dsp:cNvPr id="0" name=""/>
        <dsp:cNvSpPr/>
      </dsp:nvSpPr>
      <dsp:spPr>
        <a:xfrm>
          <a:off x="1752617" y="1752600"/>
          <a:ext cx="5547360" cy="531360"/>
        </a:xfrm>
        <a:prstGeom prst="roundRect">
          <a:avLst/>
        </a:prstGeom>
        <a:solidFill>
          <a:schemeClr val="accent5">
            <a:lumMod val="60000"/>
            <a:lumOff val="40000"/>
          </a:schemeClr>
        </a:solidFill>
        <a:ln w="222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677" tIns="0" rIns="209677" bIns="0" numCol="1" spcCol="1270" anchor="ctr" anchorCtr="0">
          <a:noAutofit/>
        </a:bodyPr>
        <a:lstStyle/>
        <a:p>
          <a:pPr marL="457200" lvl="0" indent="-165100" algn="r" defTabSz="666750" rtl="1">
            <a:lnSpc>
              <a:spcPct val="90000"/>
            </a:lnSpc>
            <a:spcBef>
              <a:spcPct val="0"/>
            </a:spcBef>
            <a:spcAft>
              <a:spcPct val="35000"/>
            </a:spcAft>
          </a:pPr>
          <a:r>
            <a:rPr lang="fa-IR" sz="1500" b="1" kern="1200" dirty="0" smtClean="0">
              <a:cs typeface="B Nazanin" panose="00000400000000000000" pitchFamily="2" charset="-78"/>
            </a:rPr>
            <a:t>3-	تدوین برنامه جامع تامین نیروی انسانی سازمان شامل تعداد، شایستگی‌ و زمان تامین نیروی انسانی </a:t>
          </a:r>
          <a:endParaRPr lang="en-US" sz="1500" b="1" kern="1200" dirty="0">
            <a:cs typeface="B Nazanin" panose="00000400000000000000" pitchFamily="2" charset="-78"/>
          </a:endParaRPr>
        </a:p>
      </dsp:txBody>
      <dsp:txXfrm>
        <a:off x="1778556" y="1778539"/>
        <a:ext cx="5495482" cy="479482"/>
      </dsp:txXfrm>
    </dsp:sp>
    <dsp:sp modelId="{974939DA-F250-40C2-89E6-3A7A15522B72}">
      <dsp:nvSpPr>
        <dsp:cNvPr id="0" name=""/>
        <dsp:cNvSpPr/>
      </dsp:nvSpPr>
      <dsp:spPr>
        <a:xfrm>
          <a:off x="0" y="2790780"/>
          <a:ext cx="7924800" cy="453600"/>
        </a:xfrm>
        <a:prstGeom prst="rect">
          <a:avLst/>
        </a:prstGeom>
        <a:solidFill>
          <a:schemeClr val="lt1">
            <a:alpha val="90000"/>
            <a:hueOff val="0"/>
            <a:satOff val="0"/>
            <a:lumOff val="0"/>
            <a:alphaOff val="0"/>
          </a:schemeClr>
        </a:solidFill>
        <a:ln w="2222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2A46A93-BA9C-43A8-8AD0-7A94FD97024B}">
      <dsp:nvSpPr>
        <dsp:cNvPr id="0" name=""/>
        <dsp:cNvSpPr/>
      </dsp:nvSpPr>
      <dsp:spPr>
        <a:xfrm>
          <a:off x="1600175" y="2590802"/>
          <a:ext cx="5496934" cy="531360"/>
        </a:xfrm>
        <a:prstGeom prst="roundRect">
          <a:avLst/>
        </a:prstGeom>
        <a:solidFill>
          <a:srgbClr val="92D050"/>
        </a:solidFill>
        <a:ln w="222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677" tIns="0" rIns="209677" bIns="0" numCol="1" spcCol="1270" anchor="ctr" anchorCtr="0">
          <a:noAutofit/>
        </a:bodyPr>
        <a:lstStyle/>
        <a:p>
          <a:pPr marL="457200" lvl="0" indent="-165100" algn="r" defTabSz="666750" rtl="1">
            <a:lnSpc>
              <a:spcPct val="90000"/>
            </a:lnSpc>
            <a:spcBef>
              <a:spcPct val="0"/>
            </a:spcBef>
            <a:spcAft>
              <a:spcPct val="35000"/>
            </a:spcAft>
          </a:pPr>
          <a:r>
            <a:rPr lang="fa-IR" sz="1500" b="1" kern="1200" dirty="0" smtClean="0">
              <a:cs typeface="B Nazanin" panose="00000400000000000000" pitchFamily="2" charset="-78"/>
            </a:rPr>
            <a:t>4-	بررسی وضعیت موجود منابع انسانی سازمان از نظر تناسب با شرایط احراز مشاغل و تعیین شکاف بین وضع موجود و وضع مطلوب</a:t>
          </a:r>
          <a:endParaRPr lang="en-US" sz="1500" b="1" kern="1200" dirty="0">
            <a:cs typeface="B Nazanin" panose="00000400000000000000" pitchFamily="2" charset="-78"/>
          </a:endParaRPr>
        </a:p>
      </dsp:txBody>
      <dsp:txXfrm>
        <a:off x="1626114" y="2616741"/>
        <a:ext cx="5445056" cy="479482"/>
      </dsp:txXfrm>
    </dsp:sp>
    <dsp:sp modelId="{5A90769B-C452-4350-BDA8-0248E3FACEF6}">
      <dsp:nvSpPr>
        <dsp:cNvPr id="0" name=""/>
        <dsp:cNvSpPr/>
      </dsp:nvSpPr>
      <dsp:spPr>
        <a:xfrm>
          <a:off x="0" y="3607260"/>
          <a:ext cx="7924800" cy="453600"/>
        </a:xfrm>
        <a:prstGeom prst="rect">
          <a:avLst/>
        </a:prstGeom>
        <a:solidFill>
          <a:schemeClr val="lt1">
            <a:alpha val="90000"/>
            <a:hueOff val="0"/>
            <a:satOff val="0"/>
            <a:lumOff val="0"/>
            <a:alphaOff val="0"/>
          </a:schemeClr>
        </a:solidFill>
        <a:ln w="2222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2D062F0-3A53-49F2-AC20-73549948FB28}">
      <dsp:nvSpPr>
        <dsp:cNvPr id="0" name=""/>
        <dsp:cNvSpPr/>
      </dsp:nvSpPr>
      <dsp:spPr>
        <a:xfrm>
          <a:off x="1295403" y="3352802"/>
          <a:ext cx="5608325" cy="531360"/>
        </a:xfrm>
        <a:prstGeom prst="roundRect">
          <a:avLst/>
        </a:prstGeom>
        <a:solidFill>
          <a:srgbClr val="00B050"/>
        </a:solidFill>
        <a:ln w="222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677" tIns="0" rIns="209677" bIns="0" numCol="1" spcCol="1270" anchor="ctr" anchorCtr="0">
          <a:noAutofit/>
        </a:bodyPr>
        <a:lstStyle/>
        <a:p>
          <a:pPr marL="457200" lvl="0" indent="-165100" algn="r" defTabSz="666750" rtl="1">
            <a:lnSpc>
              <a:spcPct val="90000"/>
            </a:lnSpc>
            <a:spcBef>
              <a:spcPct val="0"/>
            </a:spcBef>
            <a:spcAft>
              <a:spcPct val="35000"/>
            </a:spcAft>
          </a:pPr>
          <a:r>
            <a:rPr lang="fa-IR" sz="1500" b="1" kern="1200" dirty="0" smtClean="0">
              <a:cs typeface="B Nazanin" panose="00000400000000000000" pitchFamily="2" charset="-78"/>
            </a:rPr>
            <a:t>5-	برنامه‌ریزی در خصوص تامین نیروی انسانی مشاغل و پست‌های سازمانی مختلف از بیرون یا درون سازمان</a:t>
          </a:r>
          <a:endParaRPr lang="en-US" sz="1500" b="1" kern="1200" dirty="0">
            <a:cs typeface="B Nazanin" panose="00000400000000000000" pitchFamily="2" charset="-78"/>
          </a:endParaRPr>
        </a:p>
      </dsp:txBody>
      <dsp:txXfrm>
        <a:off x="1321342" y="3378741"/>
        <a:ext cx="5556447" cy="479482"/>
      </dsp:txXfrm>
    </dsp:sp>
    <dsp:sp modelId="{5BF7634F-091D-4C5C-B22D-684A4EBA6CE6}">
      <dsp:nvSpPr>
        <dsp:cNvPr id="0" name=""/>
        <dsp:cNvSpPr/>
      </dsp:nvSpPr>
      <dsp:spPr>
        <a:xfrm>
          <a:off x="0" y="4423740"/>
          <a:ext cx="7924800" cy="453600"/>
        </a:xfrm>
        <a:prstGeom prst="rect">
          <a:avLst/>
        </a:prstGeom>
        <a:solidFill>
          <a:schemeClr val="lt1">
            <a:alpha val="90000"/>
            <a:hueOff val="0"/>
            <a:satOff val="0"/>
            <a:lumOff val="0"/>
            <a:alphaOff val="0"/>
          </a:schemeClr>
        </a:solidFill>
        <a:ln w="2222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BA8D341-BE37-420F-B93A-610AA893A1E8}">
      <dsp:nvSpPr>
        <dsp:cNvPr id="0" name=""/>
        <dsp:cNvSpPr/>
      </dsp:nvSpPr>
      <dsp:spPr>
        <a:xfrm>
          <a:off x="1066796" y="4190999"/>
          <a:ext cx="5547360" cy="531360"/>
        </a:xfrm>
        <a:prstGeom prst="roundRect">
          <a:avLst/>
        </a:prstGeom>
        <a:solidFill>
          <a:srgbClr val="0099FF"/>
        </a:solidFill>
        <a:ln w="222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677" tIns="0" rIns="209677" bIns="0" numCol="1" spcCol="1270" anchor="ctr" anchorCtr="0">
          <a:noAutofit/>
        </a:bodyPr>
        <a:lstStyle/>
        <a:p>
          <a:pPr lvl="0" algn="r" defTabSz="666750" rtl="1">
            <a:lnSpc>
              <a:spcPct val="90000"/>
            </a:lnSpc>
            <a:spcBef>
              <a:spcPct val="0"/>
            </a:spcBef>
            <a:spcAft>
              <a:spcPct val="35000"/>
            </a:spcAft>
          </a:pPr>
          <a:r>
            <a:rPr lang="fa-IR" sz="1500" b="1" kern="1200" dirty="0" smtClean="0">
              <a:cs typeface="B Nazanin" panose="00000400000000000000" pitchFamily="2" charset="-78"/>
            </a:rPr>
            <a:t>6-</a:t>
          </a:r>
          <a:r>
            <a:rPr lang="en-CA" sz="1500" b="1" kern="1200" dirty="0" smtClean="0">
              <a:cs typeface="B Nazanin" panose="00000400000000000000" pitchFamily="2" charset="-78"/>
            </a:rPr>
            <a:t> </a:t>
          </a:r>
          <a:r>
            <a:rPr lang="fa-IR" sz="1500" b="1" kern="1200" dirty="0" smtClean="0">
              <a:cs typeface="B Nazanin" panose="00000400000000000000" pitchFamily="2" charset="-78"/>
            </a:rPr>
            <a:t>بررسی پایگاه داده افراد متقاضی استخدام و برقراری ارتباط با منابع تامین نیرو در بیرون سازمان</a:t>
          </a:r>
          <a:endParaRPr lang="en-US" sz="1500" b="1" kern="1200" dirty="0">
            <a:cs typeface="B Nazanin" panose="00000400000000000000" pitchFamily="2" charset="-78"/>
          </a:endParaRPr>
        </a:p>
      </dsp:txBody>
      <dsp:txXfrm>
        <a:off x="1092735" y="4216938"/>
        <a:ext cx="5495482" cy="47948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92C551-1D11-4F3D-B55D-31EEF13BD447}">
      <dsp:nvSpPr>
        <dsp:cNvPr id="0" name=""/>
        <dsp:cNvSpPr/>
      </dsp:nvSpPr>
      <dsp:spPr>
        <a:xfrm>
          <a:off x="0" y="341099"/>
          <a:ext cx="8153400" cy="428400"/>
        </a:xfrm>
        <a:prstGeom prst="rect">
          <a:avLst/>
        </a:prstGeom>
        <a:solidFill>
          <a:schemeClr val="lt1">
            <a:alpha val="90000"/>
            <a:hueOff val="0"/>
            <a:satOff val="0"/>
            <a:lumOff val="0"/>
            <a:alphaOff val="0"/>
          </a:schemeClr>
        </a:solidFill>
        <a:ln w="2222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9C4D6F3-F91D-47F2-B45A-18837C3F6483}">
      <dsp:nvSpPr>
        <dsp:cNvPr id="0" name=""/>
        <dsp:cNvSpPr/>
      </dsp:nvSpPr>
      <dsp:spPr>
        <a:xfrm>
          <a:off x="2438404" y="90179"/>
          <a:ext cx="5707380" cy="501840"/>
        </a:xfrm>
        <a:prstGeom prst="roundRect">
          <a:avLst/>
        </a:prstGeom>
        <a:solidFill>
          <a:srgbClr val="00B050"/>
        </a:solidFill>
        <a:ln w="222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725" tIns="0" rIns="215725" bIns="0" numCol="1" spcCol="1270" anchor="ctr" anchorCtr="0">
          <a:noAutofit/>
        </a:bodyPr>
        <a:lstStyle/>
        <a:p>
          <a:pPr lvl="0" algn="r" defTabSz="666750" rtl="1">
            <a:lnSpc>
              <a:spcPct val="90000"/>
            </a:lnSpc>
            <a:spcBef>
              <a:spcPct val="0"/>
            </a:spcBef>
            <a:spcAft>
              <a:spcPct val="35000"/>
            </a:spcAft>
          </a:pPr>
          <a:r>
            <a:rPr lang="fa-IR" sz="1500" b="1" kern="1200" dirty="0" smtClean="0">
              <a:cs typeface="B Nazanin" panose="00000400000000000000" pitchFamily="2" charset="-78"/>
            </a:rPr>
            <a:t>7-</a:t>
          </a:r>
          <a:r>
            <a:rPr lang="en-CA" sz="1500" b="1" kern="1200" dirty="0" smtClean="0">
              <a:cs typeface="B Nazanin" panose="00000400000000000000" pitchFamily="2" charset="-78"/>
            </a:rPr>
            <a:t> </a:t>
          </a:r>
          <a:r>
            <a:rPr lang="fa-IR" sz="1500" b="1" kern="1200" dirty="0" smtClean="0">
              <a:cs typeface="B Nazanin" panose="00000400000000000000" pitchFamily="2" charset="-78"/>
            </a:rPr>
            <a:t>غربالگری اولیه افراد متقاضی بر اساس معیارهای اولیه مانند تحصیلات، دانشگاه، سن و ...</a:t>
          </a:r>
          <a:endParaRPr lang="en-US" sz="1500" b="1" kern="1200" dirty="0" smtClean="0">
            <a:cs typeface="B Nazanin" panose="00000400000000000000" pitchFamily="2" charset="-78"/>
          </a:endParaRPr>
        </a:p>
      </dsp:txBody>
      <dsp:txXfrm>
        <a:off x="2462902" y="114677"/>
        <a:ext cx="5658384" cy="452844"/>
      </dsp:txXfrm>
    </dsp:sp>
    <dsp:sp modelId="{E35B837D-D82A-48AA-AAB7-E1A2D046EEF3}">
      <dsp:nvSpPr>
        <dsp:cNvPr id="0" name=""/>
        <dsp:cNvSpPr/>
      </dsp:nvSpPr>
      <dsp:spPr>
        <a:xfrm>
          <a:off x="0" y="1112219"/>
          <a:ext cx="8153400" cy="428400"/>
        </a:xfrm>
        <a:prstGeom prst="rect">
          <a:avLst/>
        </a:prstGeom>
        <a:solidFill>
          <a:schemeClr val="lt1">
            <a:alpha val="90000"/>
            <a:hueOff val="0"/>
            <a:satOff val="0"/>
            <a:lumOff val="0"/>
            <a:alphaOff val="0"/>
          </a:schemeClr>
        </a:solidFill>
        <a:ln w="2222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C44230B-3280-4E12-BA58-1AC0534CD3B4}">
      <dsp:nvSpPr>
        <dsp:cNvPr id="0" name=""/>
        <dsp:cNvSpPr/>
      </dsp:nvSpPr>
      <dsp:spPr>
        <a:xfrm>
          <a:off x="2133573" y="861299"/>
          <a:ext cx="5707380" cy="501840"/>
        </a:xfrm>
        <a:prstGeom prst="roundRect">
          <a:avLst/>
        </a:prstGeom>
        <a:solidFill>
          <a:srgbClr val="92D050"/>
        </a:solidFill>
        <a:ln w="222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725" tIns="0" rIns="215725" bIns="0" numCol="1" spcCol="1270" anchor="ctr" anchorCtr="0">
          <a:noAutofit/>
        </a:bodyPr>
        <a:lstStyle/>
        <a:p>
          <a:pPr lvl="0" algn="r" defTabSz="666750" rtl="1">
            <a:lnSpc>
              <a:spcPct val="90000"/>
            </a:lnSpc>
            <a:spcBef>
              <a:spcPct val="0"/>
            </a:spcBef>
            <a:spcAft>
              <a:spcPct val="35000"/>
            </a:spcAft>
          </a:pPr>
          <a:r>
            <a:rPr lang="fa-IR" sz="1500" b="1" kern="1200" dirty="0" smtClean="0">
              <a:cs typeface="B Nazanin" panose="00000400000000000000" pitchFamily="2" charset="-78"/>
            </a:rPr>
            <a:t>8-</a:t>
          </a:r>
          <a:r>
            <a:rPr lang="en-CA" sz="1500" b="1" kern="1200" dirty="0" smtClean="0">
              <a:cs typeface="B Nazanin" panose="00000400000000000000" pitchFamily="2" charset="-78"/>
            </a:rPr>
            <a:t> </a:t>
          </a:r>
          <a:r>
            <a:rPr lang="fa-IR" sz="1500" b="1" kern="1200" dirty="0" smtClean="0">
              <a:cs typeface="B Nazanin" panose="00000400000000000000" pitchFamily="2" charset="-78"/>
            </a:rPr>
            <a:t>دعوت به مصاحبه اولیه و برگزاری جلسات مصاحبه‌ عمومی و تخصصی و غربالگری دوم</a:t>
          </a:r>
          <a:endParaRPr lang="en-US" sz="1500" b="1" kern="1200" dirty="0" smtClean="0">
            <a:cs typeface="B Nazanin" panose="00000400000000000000" pitchFamily="2" charset="-78"/>
          </a:endParaRPr>
        </a:p>
      </dsp:txBody>
      <dsp:txXfrm>
        <a:off x="2158071" y="885797"/>
        <a:ext cx="5658384" cy="452844"/>
      </dsp:txXfrm>
    </dsp:sp>
    <dsp:sp modelId="{17A54A06-B8EC-4B0D-8EA0-2BA57BAA0004}">
      <dsp:nvSpPr>
        <dsp:cNvPr id="0" name=""/>
        <dsp:cNvSpPr/>
      </dsp:nvSpPr>
      <dsp:spPr>
        <a:xfrm>
          <a:off x="0" y="1883340"/>
          <a:ext cx="8153400" cy="428400"/>
        </a:xfrm>
        <a:prstGeom prst="rect">
          <a:avLst/>
        </a:prstGeom>
        <a:solidFill>
          <a:schemeClr val="lt1">
            <a:alpha val="90000"/>
            <a:hueOff val="0"/>
            <a:satOff val="0"/>
            <a:lumOff val="0"/>
            <a:alphaOff val="0"/>
          </a:schemeClr>
        </a:solidFill>
        <a:ln w="2222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E787A35-DE92-4575-9700-D6A43062E214}">
      <dsp:nvSpPr>
        <dsp:cNvPr id="0" name=""/>
        <dsp:cNvSpPr/>
      </dsp:nvSpPr>
      <dsp:spPr>
        <a:xfrm>
          <a:off x="1752605" y="1632419"/>
          <a:ext cx="5790194" cy="501840"/>
        </a:xfrm>
        <a:prstGeom prst="roundRect">
          <a:avLst/>
        </a:prstGeom>
        <a:solidFill>
          <a:srgbClr val="00B0F0"/>
        </a:solidFill>
        <a:ln w="222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725" tIns="0" rIns="215725" bIns="0" numCol="1" spcCol="1270" anchor="ctr" anchorCtr="0">
          <a:noAutofit/>
        </a:bodyPr>
        <a:lstStyle/>
        <a:p>
          <a:pPr lvl="0" algn="r" defTabSz="666750" rtl="1">
            <a:lnSpc>
              <a:spcPct val="90000"/>
            </a:lnSpc>
            <a:spcBef>
              <a:spcPct val="0"/>
            </a:spcBef>
            <a:spcAft>
              <a:spcPct val="35000"/>
            </a:spcAft>
          </a:pPr>
          <a:r>
            <a:rPr lang="fa-IR" sz="1500" b="1" kern="1200" dirty="0" smtClean="0">
              <a:cs typeface="B Nazanin" panose="00000400000000000000" pitchFamily="2" charset="-78"/>
            </a:rPr>
            <a:t>9-استفاده از ابزارهای مناسب برای افزایش دقت ارزیابی‌های استخدامی (کانون‌های ارزیابی/ آزمون‌های مختلف روانشناسی و شناخت تیپ‌های شخصیتی و ...)</a:t>
          </a:r>
          <a:endParaRPr lang="en-US" sz="1500" b="1" kern="1200" dirty="0" smtClean="0">
            <a:cs typeface="B Nazanin" panose="00000400000000000000" pitchFamily="2" charset="-78"/>
          </a:endParaRPr>
        </a:p>
      </dsp:txBody>
      <dsp:txXfrm>
        <a:off x="1777103" y="1656917"/>
        <a:ext cx="5741198" cy="452844"/>
      </dsp:txXfrm>
    </dsp:sp>
    <dsp:sp modelId="{3920CBBB-466F-462F-8F2B-3E58E3C31639}">
      <dsp:nvSpPr>
        <dsp:cNvPr id="0" name=""/>
        <dsp:cNvSpPr/>
      </dsp:nvSpPr>
      <dsp:spPr>
        <a:xfrm>
          <a:off x="0" y="2654460"/>
          <a:ext cx="8153400" cy="428400"/>
        </a:xfrm>
        <a:prstGeom prst="rect">
          <a:avLst/>
        </a:prstGeom>
        <a:solidFill>
          <a:schemeClr val="lt1">
            <a:alpha val="90000"/>
            <a:hueOff val="0"/>
            <a:satOff val="0"/>
            <a:lumOff val="0"/>
            <a:alphaOff val="0"/>
          </a:schemeClr>
        </a:solidFill>
        <a:ln w="2222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29E9895-79A5-408F-9AE7-E798DB0CBBB9}">
      <dsp:nvSpPr>
        <dsp:cNvPr id="0" name=""/>
        <dsp:cNvSpPr/>
      </dsp:nvSpPr>
      <dsp:spPr>
        <a:xfrm>
          <a:off x="1524025" y="2403540"/>
          <a:ext cx="5707380" cy="501840"/>
        </a:xfrm>
        <a:prstGeom prst="roundRect">
          <a:avLst/>
        </a:prstGeom>
        <a:solidFill>
          <a:srgbClr val="0070C0"/>
        </a:solidFill>
        <a:ln w="222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725" tIns="0" rIns="215725" bIns="0" numCol="1" spcCol="1270" anchor="ctr" anchorCtr="0">
          <a:noAutofit/>
        </a:bodyPr>
        <a:lstStyle/>
        <a:p>
          <a:pPr lvl="0" algn="r" defTabSz="666750" rtl="1">
            <a:lnSpc>
              <a:spcPct val="90000"/>
            </a:lnSpc>
            <a:spcBef>
              <a:spcPct val="0"/>
            </a:spcBef>
            <a:spcAft>
              <a:spcPct val="35000"/>
            </a:spcAft>
          </a:pPr>
          <a:r>
            <a:rPr lang="fa-IR" sz="1500" b="1" kern="1200" dirty="0" smtClean="0">
              <a:cs typeface="B Nazanin" panose="00000400000000000000" pitchFamily="2" charset="-78"/>
            </a:rPr>
            <a:t>10-غربالگری سوم و انتخاب بهترین فرد برای شغل مورد نظر اجرای فعالیت‌های استخدامی فرد</a:t>
          </a:r>
          <a:endParaRPr lang="en-US" sz="1500" b="1" kern="1200" dirty="0" smtClean="0">
            <a:cs typeface="B Nazanin" panose="00000400000000000000" pitchFamily="2" charset="-78"/>
          </a:endParaRPr>
        </a:p>
      </dsp:txBody>
      <dsp:txXfrm>
        <a:off x="1548523" y="2428038"/>
        <a:ext cx="5658384" cy="452844"/>
      </dsp:txXfrm>
    </dsp:sp>
    <dsp:sp modelId="{E49B0C77-4666-4E1E-B40A-53A1D6E4BF2C}">
      <dsp:nvSpPr>
        <dsp:cNvPr id="0" name=""/>
        <dsp:cNvSpPr/>
      </dsp:nvSpPr>
      <dsp:spPr>
        <a:xfrm>
          <a:off x="0" y="3425580"/>
          <a:ext cx="8153400" cy="428400"/>
        </a:xfrm>
        <a:prstGeom prst="rect">
          <a:avLst/>
        </a:prstGeom>
        <a:solidFill>
          <a:schemeClr val="lt1">
            <a:alpha val="90000"/>
            <a:hueOff val="0"/>
            <a:satOff val="0"/>
            <a:lumOff val="0"/>
            <a:alphaOff val="0"/>
          </a:schemeClr>
        </a:solidFill>
        <a:ln w="2222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68ED84A-107C-469B-A6B1-F43F5E3D2821}">
      <dsp:nvSpPr>
        <dsp:cNvPr id="0" name=""/>
        <dsp:cNvSpPr/>
      </dsp:nvSpPr>
      <dsp:spPr>
        <a:xfrm>
          <a:off x="1219194" y="3174660"/>
          <a:ext cx="5702985" cy="501840"/>
        </a:xfrm>
        <a:prstGeom prst="roundRect">
          <a:avLst/>
        </a:prstGeom>
        <a:solidFill>
          <a:srgbClr val="FFC000"/>
        </a:solidFill>
        <a:ln w="222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725" tIns="0" rIns="215725" bIns="0" numCol="1" spcCol="1270" anchor="ctr" anchorCtr="0">
          <a:noAutofit/>
        </a:bodyPr>
        <a:lstStyle/>
        <a:p>
          <a:pPr lvl="0" algn="r" defTabSz="666750" rtl="1">
            <a:lnSpc>
              <a:spcPct val="90000"/>
            </a:lnSpc>
            <a:spcBef>
              <a:spcPct val="0"/>
            </a:spcBef>
            <a:spcAft>
              <a:spcPct val="35000"/>
            </a:spcAft>
          </a:pPr>
          <a:r>
            <a:rPr lang="fa-IR" sz="1500" b="1" kern="1200" dirty="0" smtClean="0">
              <a:cs typeface="B Nazanin" panose="00000400000000000000" pitchFamily="2" charset="-78"/>
            </a:rPr>
            <a:t>11-اجرای برنامه‌های آشناسازی و جامعه‌پذیری افراد جدیدالاستخدام برای آشنایی آن‌ها با ساختار، فرآیندها، فرهنگ، آیین‌نامه ها و دستورالعمل‌های سازمان </a:t>
          </a:r>
          <a:endParaRPr lang="en-US" sz="1500" b="1" kern="1200" dirty="0" smtClean="0">
            <a:cs typeface="B Nazanin" panose="00000400000000000000" pitchFamily="2" charset="-78"/>
          </a:endParaRPr>
        </a:p>
      </dsp:txBody>
      <dsp:txXfrm>
        <a:off x="1243692" y="3199158"/>
        <a:ext cx="5653989" cy="452844"/>
      </dsp:txXfrm>
    </dsp:sp>
    <dsp:sp modelId="{8C366573-20D5-43A2-A2C7-5E474338D55E}">
      <dsp:nvSpPr>
        <dsp:cNvPr id="0" name=""/>
        <dsp:cNvSpPr/>
      </dsp:nvSpPr>
      <dsp:spPr>
        <a:xfrm>
          <a:off x="0" y="4196700"/>
          <a:ext cx="8153400" cy="428400"/>
        </a:xfrm>
        <a:prstGeom prst="rect">
          <a:avLst/>
        </a:prstGeom>
        <a:solidFill>
          <a:schemeClr val="lt1">
            <a:alpha val="90000"/>
            <a:hueOff val="0"/>
            <a:satOff val="0"/>
            <a:lumOff val="0"/>
            <a:alphaOff val="0"/>
          </a:schemeClr>
        </a:solidFill>
        <a:ln w="2222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95E6F1F-2632-4C8C-B467-7C2844AED2C4}">
      <dsp:nvSpPr>
        <dsp:cNvPr id="0" name=""/>
        <dsp:cNvSpPr/>
      </dsp:nvSpPr>
      <dsp:spPr>
        <a:xfrm>
          <a:off x="914420" y="3945780"/>
          <a:ext cx="5707380" cy="501840"/>
        </a:xfrm>
        <a:prstGeom prst="roundRect">
          <a:avLst/>
        </a:prstGeom>
        <a:solidFill>
          <a:schemeClr val="accent1">
            <a:lumMod val="60000"/>
            <a:lumOff val="40000"/>
          </a:schemeClr>
        </a:solidFill>
        <a:ln w="222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725" tIns="0" rIns="215725" bIns="0" numCol="1" spcCol="1270" anchor="ctr" anchorCtr="0">
          <a:noAutofit/>
        </a:bodyPr>
        <a:lstStyle/>
        <a:p>
          <a:pPr lvl="0" algn="r" defTabSz="666750" rtl="1">
            <a:lnSpc>
              <a:spcPct val="90000"/>
            </a:lnSpc>
            <a:spcBef>
              <a:spcPct val="0"/>
            </a:spcBef>
            <a:spcAft>
              <a:spcPct val="35000"/>
            </a:spcAft>
          </a:pPr>
          <a:r>
            <a:rPr lang="fa-IR" sz="1500" b="1" kern="1200" dirty="0" smtClean="0">
              <a:cs typeface="B Nazanin" panose="00000400000000000000" pitchFamily="2" charset="-78"/>
            </a:rPr>
            <a:t>12-به کار گماری فرد در پست سازمانی مربوطه</a:t>
          </a:r>
          <a:endParaRPr lang="en-US" sz="1500" b="1" kern="1200" dirty="0" smtClean="0">
            <a:cs typeface="B Nazanin" panose="00000400000000000000" pitchFamily="2" charset="-78"/>
          </a:endParaRPr>
        </a:p>
      </dsp:txBody>
      <dsp:txXfrm>
        <a:off x="938918" y="3970278"/>
        <a:ext cx="5658384" cy="452844"/>
      </dsp:txXfrm>
    </dsp:sp>
    <dsp:sp modelId="{6CB39A6A-FF9E-4F1D-AFDF-12938C312A5C}">
      <dsp:nvSpPr>
        <dsp:cNvPr id="0" name=""/>
        <dsp:cNvSpPr/>
      </dsp:nvSpPr>
      <dsp:spPr>
        <a:xfrm>
          <a:off x="0" y="4967820"/>
          <a:ext cx="8153400" cy="428400"/>
        </a:xfrm>
        <a:prstGeom prst="rect">
          <a:avLst/>
        </a:prstGeom>
        <a:solidFill>
          <a:schemeClr val="lt1">
            <a:alpha val="90000"/>
            <a:hueOff val="0"/>
            <a:satOff val="0"/>
            <a:lumOff val="0"/>
            <a:alphaOff val="0"/>
          </a:schemeClr>
        </a:solidFill>
        <a:ln w="2222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C497D42-5605-44B6-B0FA-75D45C04A79A}">
      <dsp:nvSpPr>
        <dsp:cNvPr id="0" name=""/>
        <dsp:cNvSpPr/>
      </dsp:nvSpPr>
      <dsp:spPr>
        <a:xfrm>
          <a:off x="533399" y="4716900"/>
          <a:ext cx="5664175" cy="501840"/>
        </a:xfrm>
        <a:prstGeom prst="roundRect">
          <a:avLst/>
        </a:prstGeom>
        <a:solidFill>
          <a:schemeClr val="accent6">
            <a:lumMod val="60000"/>
            <a:lumOff val="40000"/>
          </a:schemeClr>
        </a:solidFill>
        <a:ln w="222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725" tIns="0" rIns="215725" bIns="0" numCol="1" spcCol="1270" anchor="ctr" anchorCtr="0">
          <a:noAutofit/>
        </a:bodyPr>
        <a:lstStyle/>
        <a:p>
          <a:pPr lvl="0" algn="r" defTabSz="666750" rtl="1">
            <a:lnSpc>
              <a:spcPct val="90000"/>
            </a:lnSpc>
            <a:spcBef>
              <a:spcPct val="0"/>
            </a:spcBef>
            <a:spcAft>
              <a:spcPct val="35000"/>
            </a:spcAft>
          </a:pPr>
          <a:r>
            <a:rPr lang="fa-IR" sz="1500" b="1" kern="1200" dirty="0" smtClean="0">
              <a:cs typeface="B Nazanin" panose="00000400000000000000" pitchFamily="2" charset="-78"/>
            </a:rPr>
            <a:t>13-اجرای برنامه مربیگری و آموزش برای کارکنان جدیدالاستخدام</a:t>
          </a:r>
          <a:endParaRPr lang="en-US" sz="1500" b="1" kern="1200" dirty="0" smtClean="0">
            <a:cs typeface="B Nazanin" panose="00000400000000000000" pitchFamily="2" charset="-78"/>
          </a:endParaRPr>
        </a:p>
      </dsp:txBody>
      <dsp:txXfrm>
        <a:off x="557897" y="4741398"/>
        <a:ext cx="5615179" cy="45284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8FF96E-AAE4-486F-844B-6B19614483EE}">
      <dsp:nvSpPr>
        <dsp:cNvPr id="0" name=""/>
        <dsp:cNvSpPr/>
      </dsp:nvSpPr>
      <dsp:spPr>
        <a:xfrm>
          <a:off x="3603970" y="74598"/>
          <a:ext cx="1641106" cy="881748"/>
        </a:xfrm>
        <a:prstGeom prst="roundRect">
          <a:avLst/>
        </a:prstGeom>
        <a:solidFill>
          <a:srgbClr val="002060"/>
        </a:solidFill>
        <a:ln w="222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fa-IR" sz="1400" b="1" kern="1200" dirty="0" smtClean="0">
              <a:cs typeface="B Nazanin" panose="00000400000000000000" pitchFamily="2" charset="-78"/>
            </a:rPr>
            <a:t>عدم برنامه‌ریزی مناسب برای تامین نیروی انسانی</a:t>
          </a:r>
          <a:endParaRPr lang="en-US" sz="1400" b="1" kern="1200" dirty="0">
            <a:cs typeface="B Nazanin" panose="00000400000000000000" pitchFamily="2" charset="-78"/>
          </a:endParaRPr>
        </a:p>
      </dsp:txBody>
      <dsp:txXfrm>
        <a:off x="3647013" y="117641"/>
        <a:ext cx="1555020" cy="795662"/>
      </dsp:txXfrm>
    </dsp:sp>
    <dsp:sp modelId="{E324A9F3-BDBE-4852-8342-EBE8D3FC7D2C}">
      <dsp:nvSpPr>
        <dsp:cNvPr id="0" name=""/>
        <dsp:cNvSpPr/>
      </dsp:nvSpPr>
      <dsp:spPr>
        <a:xfrm>
          <a:off x="2335405" y="742298"/>
          <a:ext cx="4715398" cy="4715398"/>
        </a:xfrm>
        <a:custGeom>
          <a:avLst/>
          <a:gdLst/>
          <a:ahLst/>
          <a:cxnLst/>
          <a:rect l="0" t="0" r="0" b="0"/>
          <a:pathLst>
            <a:path>
              <a:moveTo>
                <a:pt x="2918994" y="67788"/>
              </a:moveTo>
              <a:arcTo wR="2357699" hR="2357699" stAng="17026356" swAng="1380972"/>
            </a:path>
          </a:pathLst>
        </a:custGeom>
        <a:noFill/>
        <a:ln w="15875" cap="flat" cmpd="sng" algn="ctr">
          <a:solidFill>
            <a:schemeClr val="accent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22B1F418-EA3A-42D9-8A89-10E72F600A23}">
      <dsp:nvSpPr>
        <dsp:cNvPr id="0" name=""/>
        <dsp:cNvSpPr/>
      </dsp:nvSpPr>
      <dsp:spPr>
        <a:xfrm>
          <a:off x="5508965" y="1217599"/>
          <a:ext cx="1764456" cy="903119"/>
        </a:xfrm>
        <a:prstGeom prst="roundRect">
          <a:avLst/>
        </a:prstGeom>
        <a:solidFill>
          <a:srgbClr val="00B050"/>
        </a:solidFill>
        <a:ln w="222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fa-IR" sz="1400" b="1" kern="1200" dirty="0" smtClean="0">
              <a:cs typeface="B Nazanin" panose="00000400000000000000" pitchFamily="2" charset="-78"/>
            </a:rPr>
            <a:t>عدم تدوین شرح شغل و شرایط احراز مشاغل مختلف</a:t>
          </a:r>
          <a:endParaRPr lang="en-US" sz="1400" b="1" kern="1200" dirty="0">
            <a:cs typeface="B Nazanin" panose="00000400000000000000" pitchFamily="2" charset="-78"/>
          </a:endParaRPr>
        </a:p>
      </dsp:txBody>
      <dsp:txXfrm>
        <a:off x="5553052" y="1261686"/>
        <a:ext cx="1676282" cy="814945"/>
      </dsp:txXfrm>
    </dsp:sp>
    <dsp:sp modelId="{EBF55D4F-7EF5-406C-A662-144FAF85633C}">
      <dsp:nvSpPr>
        <dsp:cNvPr id="0" name=""/>
        <dsp:cNvSpPr/>
      </dsp:nvSpPr>
      <dsp:spPr>
        <a:xfrm>
          <a:off x="1935635" y="416545"/>
          <a:ext cx="4715398" cy="4715398"/>
        </a:xfrm>
        <a:custGeom>
          <a:avLst/>
          <a:gdLst/>
          <a:ahLst/>
          <a:cxnLst/>
          <a:rect l="0" t="0" r="0" b="0"/>
          <a:pathLst>
            <a:path>
              <a:moveTo>
                <a:pt x="4624058" y="1707802"/>
              </a:moveTo>
              <a:arcTo wR="2357699" hR="2357699" stAng="20639960" swAng="540194"/>
            </a:path>
          </a:pathLst>
        </a:custGeom>
        <a:noFill/>
        <a:ln w="15875" cap="flat" cmpd="sng" algn="ctr">
          <a:solidFill>
            <a:schemeClr val="accent3">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D0105804-A8A6-4854-9752-5FA91501E5B9}">
      <dsp:nvSpPr>
        <dsp:cNvPr id="0" name=""/>
        <dsp:cNvSpPr/>
      </dsp:nvSpPr>
      <dsp:spPr>
        <a:xfrm>
          <a:off x="5640029" y="2490766"/>
          <a:ext cx="1938528" cy="1504142"/>
        </a:xfrm>
        <a:prstGeom prst="roundRect">
          <a:avLst/>
        </a:prstGeom>
        <a:solidFill>
          <a:srgbClr val="0070C0"/>
        </a:solidFill>
        <a:ln w="222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fa-IR" sz="1400" b="1" kern="1200" dirty="0" smtClean="0">
              <a:cs typeface="B Nazanin" panose="00000400000000000000" pitchFamily="2" charset="-78"/>
            </a:rPr>
            <a:t>مجهز نبودن سازمان‌ها به ابزارهای مناسب جذب و استخدام (مانند کانون‌های ارزیابی، آزمون‌های روانشناختی و ...)</a:t>
          </a:r>
          <a:endParaRPr lang="en-US" sz="1400" b="1" kern="1200" dirty="0">
            <a:cs typeface="B Nazanin" panose="00000400000000000000" pitchFamily="2" charset="-78"/>
          </a:endParaRPr>
        </a:p>
      </dsp:txBody>
      <dsp:txXfrm>
        <a:off x="5713455" y="2564192"/>
        <a:ext cx="1791676" cy="1357290"/>
      </dsp:txXfrm>
    </dsp:sp>
    <dsp:sp modelId="{73528CA3-CEBE-43DA-A85C-89EEF50977F6}">
      <dsp:nvSpPr>
        <dsp:cNvPr id="0" name=""/>
        <dsp:cNvSpPr/>
      </dsp:nvSpPr>
      <dsp:spPr>
        <a:xfrm>
          <a:off x="1871762" y="601461"/>
          <a:ext cx="4715398" cy="4715398"/>
        </a:xfrm>
        <a:custGeom>
          <a:avLst/>
          <a:gdLst/>
          <a:ahLst/>
          <a:cxnLst/>
          <a:rect l="0" t="0" r="0" b="0"/>
          <a:pathLst>
            <a:path>
              <a:moveTo>
                <a:pt x="4473212" y="3398540"/>
              </a:moveTo>
              <a:arcTo wR="2357699" hR="2357699" stAng="1571842" swAng="812511"/>
            </a:path>
          </a:pathLst>
        </a:custGeom>
        <a:noFill/>
        <a:ln w="15875" cap="flat" cmpd="sng" algn="ctr">
          <a:solidFill>
            <a:schemeClr val="accent4">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A4D6A20D-2C62-4DAF-8019-3D12706FBB85}">
      <dsp:nvSpPr>
        <dsp:cNvPr id="0" name=""/>
        <dsp:cNvSpPr/>
      </dsp:nvSpPr>
      <dsp:spPr>
        <a:xfrm>
          <a:off x="4579418" y="4470782"/>
          <a:ext cx="2008744" cy="831889"/>
        </a:xfrm>
        <a:prstGeom prst="roundRect">
          <a:avLst/>
        </a:prstGeom>
        <a:solidFill>
          <a:schemeClr val="accent3">
            <a:lumMod val="75000"/>
          </a:schemeClr>
        </a:solidFill>
        <a:ln w="222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fa-IR" sz="1400" b="1" kern="1200" dirty="0" smtClean="0">
              <a:cs typeface="B Nazanin" panose="00000400000000000000" pitchFamily="2" charset="-78"/>
            </a:rPr>
            <a:t>عدم طراحی مدل‌های شایستگی تخصصی برای مشاغل مدیریتی</a:t>
          </a:r>
          <a:endParaRPr lang="en-US" sz="2000" b="1" kern="1200" dirty="0">
            <a:cs typeface="B Nazanin" panose="00000400000000000000" pitchFamily="2" charset="-78"/>
          </a:endParaRPr>
        </a:p>
      </dsp:txBody>
      <dsp:txXfrm>
        <a:off x="4620027" y="4511391"/>
        <a:ext cx="1927526" cy="750671"/>
      </dsp:txXfrm>
    </dsp:sp>
    <dsp:sp modelId="{A8B2D8E8-6958-4BA1-9A17-C6A526F98638}">
      <dsp:nvSpPr>
        <dsp:cNvPr id="0" name=""/>
        <dsp:cNvSpPr/>
      </dsp:nvSpPr>
      <dsp:spPr>
        <a:xfrm>
          <a:off x="1892464" y="623852"/>
          <a:ext cx="4715398" cy="4715398"/>
        </a:xfrm>
        <a:custGeom>
          <a:avLst/>
          <a:gdLst/>
          <a:ahLst/>
          <a:cxnLst/>
          <a:rect l="0" t="0" r="0" b="0"/>
          <a:pathLst>
            <a:path>
              <a:moveTo>
                <a:pt x="2759710" y="4680872"/>
              </a:moveTo>
              <a:arcTo wR="2357699" hR="2357699" stAng="4810951" swAng="1714913"/>
            </a:path>
          </a:pathLst>
        </a:custGeom>
        <a:noFill/>
        <a:ln w="15875" cap="flat" cmpd="sng" algn="ctr">
          <a:solidFill>
            <a:schemeClr val="accent5">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B05F7FD8-DD3C-484C-BB0F-3E0ACDE4C632}">
      <dsp:nvSpPr>
        <dsp:cNvPr id="0" name=""/>
        <dsp:cNvSpPr/>
      </dsp:nvSpPr>
      <dsp:spPr>
        <a:xfrm>
          <a:off x="1851372" y="4432341"/>
          <a:ext cx="1629143" cy="825467"/>
        </a:xfrm>
        <a:prstGeom prst="roundRect">
          <a:avLst/>
        </a:prstGeom>
        <a:solidFill>
          <a:srgbClr val="0066FF"/>
        </a:solidFill>
        <a:ln w="222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fa-IR" sz="1400" b="1" kern="1200" dirty="0" smtClean="0">
              <a:cs typeface="B Nazanin" panose="00000400000000000000" pitchFamily="2" charset="-78"/>
            </a:rPr>
            <a:t>رابطه‌سالاری به جای شایسته‌سالاری</a:t>
          </a:r>
          <a:endParaRPr lang="en-US" sz="1400" b="1" kern="1200" dirty="0">
            <a:cs typeface="B Nazanin" panose="00000400000000000000" pitchFamily="2" charset="-78"/>
          </a:endParaRPr>
        </a:p>
      </dsp:txBody>
      <dsp:txXfrm>
        <a:off x="1891668" y="4472637"/>
        <a:ext cx="1548551" cy="744875"/>
      </dsp:txXfrm>
    </dsp:sp>
    <dsp:sp modelId="{09914985-93B9-44A4-A09D-4A780C3797E4}">
      <dsp:nvSpPr>
        <dsp:cNvPr id="0" name=""/>
        <dsp:cNvSpPr/>
      </dsp:nvSpPr>
      <dsp:spPr>
        <a:xfrm>
          <a:off x="1713538" y="639531"/>
          <a:ext cx="4715398" cy="4715398"/>
        </a:xfrm>
        <a:custGeom>
          <a:avLst/>
          <a:gdLst/>
          <a:ahLst/>
          <a:cxnLst/>
          <a:rect l="0" t="0" r="0" b="0"/>
          <a:pathLst>
            <a:path>
              <a:moveTo>
                <a:pt x="482285" y="3786534"/>
              </a:moveTo>
              <a:arcTo wR="2357699" hR="2357699" stAng="8561824" swAng="1134379"/>
            </a:path>
          </a:pathLst>
        </a:custGeom>
        <a:noFill/>
        <a:ln w="15875" cap="flat" cmpd="sng" algn="ctr">
          <a:solidFill>
            <a:schemeClr val="accent6">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056F7B02-88E9-4A7A-8A70-FB3CB4E608CD}">
      <dsp:nvSpPr>
        <dsp:cNvPr id="0" name=""/>
        <dsp:cNvSpPr/>
      </dsp:nvSpPr>
      <dsp:spPr>
        <a:xfrm>
          <a:off x="628447" y="2705163"/>
          <a:ext cx="2099405" cy="1028640"/>
        </a:xfrm>
        <a:prstGeom prst="roundRect">
          <a:avLst/>
        </a:prstGeom>
        <a:solidFill>
          <a:schemeClr val="accent4"/>
        </a:solidFill>
        <a:ln w="222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fa-IR" sz="1400" b="1" kern="1200" dirty="0" smtClean="0">
              <a:cs typeface="B Nazanin" panose="00000400000000000000" pitchFamily="2" charset="-78"/>
            </a:rPr>
            <a:t>عدم همکاری و هماهنگی مناسب بین واحد منابع انسانی و مدیران مستقیم در پیشبرد فرآیند جذب و استخدام</a:t>
          </a:r>
          <a:endParaRPr lang="en-US" sz="1400" b="1" kern="1200" dirty="0">
            <a:cs typeface="B Nazanin" panose="00000400000000000000" pitchFamily="2" charset="-78"/>
          </a:endParaRPr>
        </a:p>
      </dsp:txBody>
      <dsp:txXfrm>
        <a:off x="678661" y="2755377"/>
        <a:ext cx="1998977" cy="928212"/>
      </dsp:txXfrm>
    </dsp:sp>
    <dsp:sp modelId="{AA4F9257-7884-479C-8C55-6E3250459389}">
      <dsp:nvSpPr>
        <dsp:cNvPr id="0" name=""/>
        <dsp:cNvSpPr/>
      </dsp:nvSpPr>
      <dsp:spPr>
        <a:xfrm>
          <a:off x="1616671" y="679307"/>
          <a:ext cx="4715398" cy="4715398"/>
        </a:xfrm>
        <a:custGeom>
          <a:avLst/>
          <a:gdLst/>
          <a:ahLst/>
          <a:cxnLst/>
          <a:rect l="0" t="0" r="0" b="0"/>
          <a:pathLst>
            <a:path>
              <a:moveTo>
                <a:pt x="24671" y="2017509"/>
              </a:moveTo>
              <a:arcTo wR="2357699" hR="2357699" stAng="11297766" swAng="1211591"/>
            </a:path>
          </a:pathLst>
        </a:custGeom>
        <a:noFill/>
        <a:ln w="15875" cap="flat" cmpd="sng" algn="ctr">
          <a:solidFill>
            <a:schemeClr val="accent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C0E4D879-0902-4666-B266-F166DA46ED48}">
      <dsp:nvSpPr>
        <dsp:cNvPr id="0" name=""/>
        <dsp:cNvSpPr/>
      </dsp:nvSpPr>
      <dsp:spPr>
        <a:xfrm>
          <a:off x="1238052" y="1001873"/>
          <a:ext cx="1822556" cy="903119"/>
        </a:xfrm>
        <a:prstGeom prst="roundRect">
          <a:avLst/>
        </a:prstGeom>
        <a:solidFill>
          <a:srgbClr val="FF0000"/>
        </a:solidFill>
        <a:ln w="222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fa-IR" sz="1400" b="1" kern="1200" dirty="0" smtClean="0">
              <a:cs typeface="B Nazanin" panose="00000400000000000000" pitchFamily="2" charset="-78"/>
            </a:rPr>
            <a:t>نداشتن دانش، تخصص و مهارت لازم در ارزیابان و مصاحبه‌کنندگان </a:t>
          </a:r>
          <a:endParaRPr lang="en-US" sz="1400" b="1" kern="1200" dirty="0">
            <a:cs typeface="B Nazanin" panose="00000400000000000000" pitchFamily="2" charset="-78"/>
          </a:endParaRPr>
        </a:p>
      </dsp:txBody>
      <dsp:txXfrm>
        <a:off x="1282139" y="1045960"/>
        <a:ext cx="1734382" cy="814945"/>
      </dsp:txXfrm>
    </dsp:sp>
    <dsp:sp modelId="{705E2329-92E8-47D1-A2C4-1455A3B588C0}">
      <dsp:nvSpPr>
        <dsp:cNvPr id="0" name=""/>
        <dsp:cNvSpPr/>
      </dsp:nvSpPr>
      <dsp:spPr>
        <a:xfrm>
          <a:off x="1646893" y="504669"/>
          <a:ext cx="4715398" cy="4715398"/>
        </a:xfrm>
        <a:custGeom>
          <a:avLst/>
          <a:gdLst/>
          <a:ahLst/>
          <a:cxnLst/>
          <a:rect l="0" t="0" r="0" b="0"/>
          <a:pathLst>
            <a:path>
              <a:moveTo>
                <a:pt x="918546" y="490191"/>
              </a:moveTo>
              <a:arcTo wR="2357699" hR="2357699" stAng="13942871" swAng="1653435"/>
            </a:path>
          </a:pathLst>
        </a:custGeom>
        <a:noFill/>
        <a:ln w="15875" cap="flat" cmpd="sng" algn="ctr">
          <a:solidFill>
            <a:schemeClr val="accent3">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C643D28-7AC1-401B-A49D-BEA3630C7921}" type="datetimeFigureOut">
              <a:rPr lang="en-US" smtClean="0"/>
              <a:t>10/9/2015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A4BF5D-9943-40BF-9D0E-A55ED69044CA}" type="slidenum">
              <a:rPr lang="en-US" smtClean="0"/>
              <a:t>‹#›</a:t>
            </a:fld>
            <a:endParaRPr lang="en-US"/>
          </a:p>
        </p:txBody>
      </p:sp>
    </p:spTree>
    <p:extLst>
      <p:ext uri="{BB962C8B-B14F-4D97-AF65-F5344CB8AC3E}">
        <p14:creationId xmlns:p14="http://schemas.microsoft.com/office/powerpoint/2010/main" val="7377542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cs typeface="Arial" charset="0"/>
            </a:endParaRPr>
          </a:p>
        </p:txBody>
      </p:sp>
    </p:spTree>
    <p:extLst>
      <p:ext uri="{BB962C8B-B14F-4D97-AF65-F5344CB8AC3E}">
        <p14:creationId xmlns:p14="http://schemas.microsoft.com/office/powerpoint/2010/main" val="42300726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p>
            <a:fld id="{B1E54D33-3014-4807-AFAD-71F9F46EB37D}" type="slidenum">
              <a:rPr lang="ar-SA" smtClean="0">
                <a:latin typeface="Arial" charset="0"/>
                <a:cs typeface="Arial" charset="0"/>
              </a:rPr>
              <a:pPr/>
              <a:t>31</a:t>
            </a:fld>
            <a:endParaRPr lang="en-US" smtClean="0">
              <a:latin typeface="Arial" charset="0"/>
              <a:cs typeface="Arial" charset="0"/>
            </a:endParaRPr>
          </a:p>
        </p:txBody>
      </p:sp>
      <p:sp>
        <p:nvSpPr>
          <p:cNvPr id="65539" name="Rectangle 7"/>
          <p:cNvSpPr txBox="1">
            <a:spLocks noGrp="1" noChangeArrowheads="1"/>
          </p:cNvSpPr>
          <p:nvPr/>
        </p:nvSpPr>
        <p:spPr bwMode="auto">
          <a:xfrm>
            <a:off x="3886201" y="8686801"/>
            <a:ext cx="2971800" cy="457200"/>
          </a:xfrm>
          <a:prstGeom prst="rect">
            <a:avLst/>
          </a:prstGeom>
          <a:noFill/>
          <a:ln w="9525">
            <a:noFill/>
            <a:miter lim="800000"/>
            <a:headEnd/>
            <a:tailEnd/>
          </a:ln>
        </p:spPr>
        <p:txBody>
          <a:bodyPr lIns="93177" tIns="46589" rIns="93177" bIns="46589" anchor="b"/>
          <a:lstStyle/>
          <a:p>
            <a:pPr>
              <a:spcBef>
                <a:spcPct val="20000"/>
              </a:spcBef>
            </a:pPr>
            <a:fld id="{96571435-1D81-4CA4-8D03-B4C04554E889}" type="slidenum">
              <a:rPr lang="ar-SA" sz="1200">
                <a:solidFill>
                  <a:srgbClr val="99FF33"/>
                </a:solidFill>
                <a:cs typeface="Nazanin" pitchFamily="2" charset="-78"/>
              </a:rPr>
              <a:pPr>
                <a:spcBef>
                  <a:spcPct val="20000"/>
                </a:spcBef>
              </a:pPr>
              <a:t>31</a:t>
            </a:fld>
            <a:endParaRPr lang="en-US" sz="1200">
              <a:solidFill>
                <a:srgbClr val="99FF33"/>
              </a:solidFill>
              <a:cs typeface="Nazanin" pitchFamily="2" charset="-78"/>
            </a:endParaRPr>
          </a:p>
        </p:txBody>
      </p:sp>
      <p:sp>
        <p:nvSpPr>
          <p:cNvPr id="65540" name="Rectangle 2"/>
          <p:cNvSpPr>
            <a:spLocks noGrp="1" noRot="1" noChangeAspect="1" noChangeArrowheads="1" noTextEdit="1"/>
          </p:cNvSpPr>
          <p:nvPr>
            <p:ph type="sldImg"/>
          </p:nvPr>
        </p:nvSpPr>
        <p:spPr>
          <a:xfrm>
            <a:off x="1146175" y="685800"/>
            <a:ext cx="4572000" cy="3429000"/>
          </a:xfrm>
          <a:ln/>
        </p:spPr>
      </p:sp>
      <p:sp>
        <p:nvSpPr>
          <p:cNvPr id="65541" name="Rectangle 3"/>
          <p:cNvSpPr>
            <a:spLocks noGrp="1" noChangeArrowheads="1"/>
          </p:cNvSpPr>
          <p:nvPr>
            <p:ph type="body" idx="1"/>
          </p:nvPr>
        </p:nvSpPr>
        <p:spPr>
          <a:xfrm>
            <a:off x="685801" y="4344987"/>
            <a:ext cx="5486400" cy="4113213"/>
          </a:xfrm>
          <a:noFill/>
          <a:ln/>
        </p:spPr>
        <p:txBody>
          <a:bodyPr/>
          <a:lstStyle/>
          <a:p>
            <a:pPr eaLnBrk="1" hangingPunct="1"/>
            <a:endParaRPr lang="fa-IR" smtClean="0">
              <a:latin typeface="Arial" charset="0"/>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Rectangle 7"/>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762000" y="3200400"/>
            <a:ext cx="7543800" cy="1524000"/>
          </a:xfrm>
        </p:spPr>
        <p:txBody>
          <a:bodyPr>
            <a:noAutofit/>
          </a:bodyPr>
          <a:lstStyle>
            <a:lvl1pPr>
              <a:defRPr sz="8000"/>
            </a:lvl1pPr>
          </a:lstStyle>
          <a:p>
            <a:r>
              <a:rPr lang="en-US" smtClean="0"/>
              <a:t>Click to edit Master title style</a:t>
            </a:r>
            <a:endParaRPr lang="en-US" dirty="0"/>
          </a:p>
        </p:txBody>
      </p:sp>
      <p:sp>
        <p:nvSpPr>
          <p:cNvPr id="3" name="Subtitle 2"/>
          <p:cNvSpPr>
            <a:spLocks noGrp="1"/>
          </p:cNvSpPr>
          <p:nvPr>
            <p:ph type="subTitle" idx="1"/>
          </p:nvPr>
        </p:nvSpPr>
        <p:spPr>
          <a:xfrm>
            <a:off x="762000" y="4724400"/>
            <a:ext cx="6858000" cy="990600"/>
          </a:xfrm>
        </p:spPr>
        <p:txBody>
          <a:bodyPr anchor="t" anchorCtr="0">
            <a:normAutofit/>
          </a:bodyPr>
          <a:lstStyle>
            <a:lvl1pPr marL="0" indent="0" algn="l">
              <a:buNone/>
              <a:defRPr sz="28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12CE2F-EC74-48E8-B240-82EE8F8BE7AF}" type="slidenum">
              <a:rPr lang="en-US" smtClean="0"/>
              <a:pPr/>
              <a:t>‹#›</a:t>
            </a:fld>
            <a:endParaRPr lang="en-US"/>
          </a:p>
        </p:txBody>
      </p:sp>
      <p:sp>
        <p:nvSpPr>
          <p:cNvPr id="7" name="Rectangle 6"/>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14400" y="685800"/>
            <a:ext cx="7239000" cy="3886200"/>
          </a:xfrm>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CEFAD4-C2D0-424A-B16A-68EA40863570}"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2000" y="685801"/>
            <a:ext cx="1828800" cy="5410199"/>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90800" y="685801"/>
            <a:ext cx="5715000" cy="4876800"/>
          </a:xfrm>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9C0EE5-A6C0-4016-B56C-10DF656DA58C}"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grpSp>
        <p:nvGrpSpPr>
          <p:cNvPr id="4" name="Group 16"/>
          <p:cNvGrpSpPr>
            <a:grpSpLocks/>
          </p:cNvGrpSpPr>
          <p:nvPr userDrawn="1"/>
        </p:nvGrpSpPr>
        <p:grpSpPr bwMode="auto">
          <a:xfrm>
            <a:off x="-17463" y="209550"/>
            <a:ext cx="9161463" cy="354013"/>
            <a:chOff x="-16692" y="697468"/>
            <a:chExt cx="9160693" cy="354066"/>
          </a:xfrm>
        </p:grpSpPr>
        <p:sp>
          <p:nvSpPr>
            <p:cNvPr id="5" name="Text Box 2"/>
            <p:cNvSpPr txBox="1">
              <a:spLocks noChangeArrowheads="1"/>
            </p:cNvSpPr>
            <p:nvPr userDrawn="1"/>
          </p:nvSpPr>
          <p:spPr bwMode="auto">
            <a:xfrm>
              <a:off x="770" y="697468"/>
              <a:ext cx="9143231" cy="338189"/>
            </a:xfrm>
            <a:prstGeom prst="rect">
              <a:avLst/>
            </a:prstGeom>
            <a:solidFill>
              <a:schemeClr val="accent3">
                <a:lumMod val="60000"/>
                <a:lumOff val="40000"/>
              </a:schemeClr>
            </a:solidFill>
            <a:ln w="9525">
              <a:solidFill>
                <a:schemeClr val="accent1"/>
              </a:solidFill>
              <a:miter lim="800000"/>
              <a:headEnd/>
              <a:tailEnd/>
            </a:ln>
            <a:effectLst/>
          </p:spPr>
          <p:txBody>
            <a:bodyPr>
              <a:spAutoFit/>
            </a:bodyPr>
            <a:lstStyle/>
            <a:p>
              <a:pPr algn="r" rtl="1">
                <a:spcBef>
                  <a:spcPct val="50000"/>
                </a:spcBef>
                <a:defRPr/>
              </a:pPr>
              <a:r>
                <a:rPr lang="fa-IR" sz="1600" b="1" dirty="0">
                  <a:solidFill>
                    <a:schemeClr val="bg1"/>
                  </a:solidFill>
                  <a:cs typeface="B Nazanin" pitchFamily="2" charset="-78"/>
                </a:rPr>
                <a:t>طرح توانمندسازی حوزه منابع انسانی - ماژول 2: جذب و تعدیل نیروی انسانی                             تئاتر مصاحبه استخدامی</a:t>
              </a:r>
              <a:endParaRPr lang="en-US" sz="1600" b="1" dirty="0">
                <a:solidFill>
                  <a:schemeClr val="bg1"/>
                </a:solidFill>
                <a:latin typeface="Arial" pitchFamily="34" charset="0"/>
                <a:cs typeface="Arial" pitchFamily="34" charset="0"/>
              </a:endParaRPr>
            </a:p>
          </p:txBody>
        </p:sp>
        <p:sp>
          <p:nvSpPr>
            <p:cNvPr id="6" name="Footer Placeholder 16"/>
            <p:cNvSpPr txBox="1">
              <a:spLocks/>
            </p:cNvSpPr>
            <p:nvPr userDrawn="1"/>
          </p:nvSpPr>
          <p:spPr bwMode="auto">
            <a:xfrm>
              <a:off x="-16692" y="730811"/>
              <a:ext cx="4741464" cy="320723"/>
            </a:xfrm>
            <a:prstGeom prst="rect">
              <a:avLst/>
            </a:prstGeom>
            <a:ln>
              <a:noFill/>
            </a:ln>
          </p:spPr>
          <p:txBody>
            <a:bodyPr anchor="ctr"/>
            <a:lstStyle>
              <a:defPPr>
                <a:defRPr lang="en-US"/>
              </a:defPPr>
              <a:lvl1pPr algn="l" rtl="0" eaLnBrk="1" fontAlgn="base" latinLnBrk="0" hangingPunct="1">
                <a:spcBef>
                  <a:spcPct val="0"/>
                </a:spcBef>
                <a:spcAft>
                  <a:spcPct val="0"/>
                </a:spcAft>
                <a:defRPr kumimoji="0" sz="1200" kern="1200">
                  <a:solidFill>
                    <a:schemeClr val="bg1"/>
                  </a:solidFill>
                  <a:latin typeface="Arial" pitchFamily="34" charset="0"/>
                  <a:ea typeface="+mn-ea"/>
                  <a:cs typeface="Arial" pitchFamily="34" charset="0"/>
                </a:defRPr>
              </a:lvl1pPr>
              <a:lvl2pPr marL="455613" indent="1588" algn="l" rtl="0" fontAlgn="base">
                <a:spcBef>
                  <a:spcPct val="0"/>
                </a:spcBef>
                <a:spcAft>
                  <a:spcPct val="0"/>
                </a:spcAft>
                <a:defRPr kern="1200">
                  <a:solidFill>
                    <a:schemeClr val="tx1"/>
                  </a:solidFill>
                  <a:latin typeface="Arial" pitchFamily="34" charset="0"/>
                  <a:ea typeface="+mn-ea"/>
                  <a:cs typeface="Arial" pitchFamily="34" charset="0"/>
                </a:defRPr>
              </a:lvl2pPr>
              <a:lvl3pPr marL="912813" indent="1588" algn="l" rtl="0" fontAlgn="base">
                <a:spcBef>
                  <a:spcPct val="0"/>
                </a:spcBef>
                <a:spcAft>
                  <a:spcPct val="0"/>
                </a:spcAft>
                <a:defRPr kern="1200">
                  <a:solidFill>
                    <a:schemeClr val="tx1"/>
                  </a:solidFill>
                  <a:latin typeface="Arial" pitchFamily="34" charset="0"/>
                  <a:ea typeface="+mn-ea"/>
                  <a:cs typeface="Arial" pitchFamily="34" charset="0"/>
                </a:defRPr>
              </a:lvl3pPr>
              <a:lvl4pPr marL="1370013" indent="1588" algn="l" rtl="0" fontAlgn="base">
                <a:spcBef>
                  <a:spcPct val="0"/>
                </a:spcBef>
                <a:spcAft>
                  <a:spcPct val="0"/>
                </a:spcAft>
                <a:defRPr kern="1200">
                  <a:solidFill>
                    <a:schemeClr val="tx1"/>
                  </a:solidFill>
                  <a:latin typeface="Arial" pitchFamily="34" charset="0"/>
                  <a:ea typeface="+mn-ea"/>
                  <a:cs typeface="Arial" pitchFamily="34" charset="0"/>
                </a:defRPr>
              </a:lvl4pPr>
              <a:lvl5pPr marL="1827213" indent="1588"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defTabSz="912813" rtl="1">
                <a:spcBef>
                  <a:spcPct val="50000"/>
                </a:spcBef>
                <a:defRPr/>
              </a:pPr>
              <a:endParaRPr lang="en-US" sz="1800" b="1" dirty="0"/>
            </a:p>
          </p:txBody>
        </p:sp>
      </p:grpSp>
      <p:pic>
        <p:nvPicPr>
          <p:cNvPr id="7" name="Picture 1" descr="Z:\Kayson logo\new\logo new2.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6200" y="138113"/>
            <a:ext cx="609600" cy="63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lvl1pPr algn="r" rtl="1">
              <a:defRPr/>
            </a:lvl1pPr>
            <a:lvl2pPr algn="r" rtl="1">
              <a:defRPr/>
            </a:lvl2pPr>
            <a:lvl3pPr algn="r" rtl="1">
              <a:defRPr/>
            </a:lvl3pPr>
            <a:lvl4pPr algn="r" rtl="1">
              <a:defRPr/>
            </a:lvl4pPr>
            <a:lvl5pPr algn="r" rtl="1">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Slide Number Placeholder 5"/>
          <p:cNvSpPr>
            <a:spLocks noGrp="1"/>
          </p:cNvSpPr>
          <p:nvPr>
            <p:ph type="sldNum" sz="quarter" idx="10"/>
          </p:nvPr>
        </p:nvSpPr>
        <p:spPr/>
        <p:txBody>
          <a:bodyPr/>
          <a:lstStyle>
            <a:lvl1pPr>
              <a:defRPr/>
            </a:lvl1pPr>
          </a:lstStyle>
          <a:p>
            <a:pPr>
              <a:defRPr/>
            </a:pPr>
            <a:fld id="{FC9DEADF-B3D5-4DF1-B2DB-128B2025AABB}" type="slidenum">
              <a:rPr lang="ar-SA"/>
              <a:pPr>
                <a:defRPr/>
              </a:pPr>
              <a:t>‹#›</a:t>
            </a:fld>
            <a:endParaRPr lang="en-US" dirty="0"/>
          </a:p>
        </p:txBody>
      </p:sp>
    </p:spTree>
    <p:extLst>
      <p:ext uri="{BB962C8B-B14F-4D97-AF65-F5344CB8AC3E}">
        <p14:creationId xmlns:p14="http://schemas.microsoft.com/office/powerpoint/2010/main" val="150505710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122238"/>
            <a:ext cx="8229600" cy="60086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457200" y="6248400"/>
            <a:ext cx="2133600" cy="457200"/>
          </a:xfrm>
        </p:spPr>
        <p:txBody>
          <a:bodyPr/>
          <a:lstStyle>
            <a:lvl1pPr>
              <a:defRPr/>
            </a:lvl1pPr>
          </a:lstStyle>
          <a:p>
            <a:pPr>
              <a:defRPr/>
            </a:pPr>
            <a:endParaRPr lang="en-US" altLang="en-US"/>
          </a:p>
        </p:txBody>
      </p:sp>
      <p:sp>
        <p:nvSpPr>
          <p:cNvPr id="4" name="Footer Placeholder 3"/>
          <p:cNvSpPr>
            <a:spLocks noGrp="1"/>
          </p:cNvSpPr>
          <p:nvPr>
            <p:ph type="ftr" sz="quarter" idx="11"/>
          </p:nvPr>
        </p:nvSpPr>
        <p:spPr>
          <a:xfrm>
            <a:off x="3124200" y="6248400"/>
            <a:ext cx="2895600" cy="457200"/>
          </a:xfrm>
        </p:spPr>
        <p:txBody>
          <a:bodyPr/>
          <a:lstStyle>
            <a:lvl1pPr>
              <a:defRPr/>
            </a:lvl1pPr>
          </a:lstStyle>
          <a:p>
            <a:pPr>
              <a:defRPr/>
            </a:pPr>
            <a:endParaRPr lang="en-US" altLang="en-US"/>
          </a:p>
        </p:txBody>
      </p:sp>
      <p:sp>
        <p:nvSpPr>
          <p:cNvPr id="5" name="Slide Number Placeholder 4"/>
          <p:cNvSpPr>
            <a:spLocks noGrp="1"/>
          </p:cNvSpPr>
          <p:nvPr>
            <p:ph type="sldNum" sz="quarter" idx="12"/>
          </p:nvPr>
        </p:nvSpPr>
        <p:spPr>
          <a:xfrm>
            <a:off x="6553200" y="6248400"/>
            <a:ext cx="2133600" cy="457200"/>
          </a:xfrm>
        </p:spPr>
        <p:txBody>
          <a:bodyPr/>
          <a:lstStyle>
            <a:lvl1pPr>
              <a:defRPr/>
            </a:lvl1pPr>
          </a:lstStyle>
          <a:p>
            <a:pPr>
              <a:defRPr/>
            </a:pPr>
            <a:fld id="{57A1CB18-2A15-4067-AFDB-A4B6A239BFA6}" type="slidenum">
              <a:rPr lang="fa-IR" altLang="en-US"/>
              <a:pPr>
                <a:defRPr/>
              </a:pPr>
              <a:t>‹#›</a:t>
            </a:fld>
            <a:endParaRPr lang="en-US" altLang="en-US"/>
          </a:p>
        </p:txBody>
      </p:sp>
    </p:spTree>
    <p:extLst>
      <p:ext uri="{BB962C8B-B14F-4D97-AF65-F5344CB8AC3E}">
        <p14:creationId xmlns:p14="http://schemas.microsoft.com/office/powerpoint/2010/main" val="209126214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563563"/>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076325"/>
            <a:ext cx="8229600" cy="5248275"/>
          </a:xfrm>
        </p:spPr>
        <p:txBody>
          <a:bodyPr/>
          <a:lstStyle/>
          <a:p>
            <a:r>
              <a:rPr lang="en-US" smtClean="0"/>
              <a:t>Click icon to add table</a:t>
            </a:r>
            <a:endParaRPr lang="en-US"/>
          </a:p>
        </p:txBody>
      </p:sp>
      <p:sp>
        <p:nvSpPr>
          <p:cNvPr id="4" name="Date Placeholder 3"/>
          <p:cNvSpPr>
            <a:spLocks noGrp="1"/>
          </p:cNvSpPr>
          <p:nvPr>
            <p:ph type="dt" sz="half" idx="10"/>
          </p:nvPr>
        </p:nvSpPr>
        <p:spPr>
          <a:xfrm>
            <a:off x="381000" y="6567488"/>
            <a:ext cx="2438400" cy="214312"/>
          </a:xfrm>
        </p:spPr>
        <p:txBody>
          <a:bodyPr/>
          <a:lstStyle>
            <a:lvl1pPr>
              <a:defRPr/>
            </a:lvl1pPr>
          </a:lstStyle>
          <a:p>
            <a:endParaRPr lang="en-US"/>
          </a:p>
        </p:txBody>
      </p:sp>
      <p:sp>
        <p:nvSpPr>
          <p:cNvPr id="5" name="Footer Placeholder 4"/>
          <p:cNvSpPr>
            <a:spLocks noGrp="1"/>
          </p:cNvSpPr>
          <p:nvPr>
            <p:ph type="ftr" sz="quarter" idx="11"/>
          </p:nvPr>
        </p:nvSpPr>
        <p:spPr>
          <a:xfrm>
            <a:off x="6400800" y="6551613"/>
            <a:ext cx="2362200" cy="241300"/>
          </a:xfrm>
        </p:spPr>
        <p:txBody>
          <a:bodyPr/>
          <a:lstStyle>
            <a:lvl1pPr>
              <a:defRPr/>
            </a:lvl1pPr>
          </a:lstStyle>
          <a:p>
            <a:endParaRPr lang="en-US"/>
          </a:p>
        </p:txBody>
      </p:sp>
      <p:sp>
        <p:nvSpPr>
          <p:cNvPr id="6" name="Slide Number Placeholder 5"/>
          <p:cNvSpPr>
            <a:spLocks noGrp="1"/>
          </p:cNvSpPr>
          <p:nvPr>
            <p:ph type="sldNum" sz="quarter" idx="12"/>
          </p:nvPr>
        </p:nvSpPr>
        <p:spPr>
          <a:xfrm>
            <a:off x="3657600" y="6551613"/>
            <a:ext cx="2133600" cy="241300"/>
          </a:xfrm>
        </p:spPr>
        <p:txBody>
          <a:bodyPr/>
          <a:lstStyle>
            <a:lvl1pPr>
              <a:defRPr/>
            </a:lvl1pPr>
          </a:lstStyle>
          <a:p>
            <a:fld id="{A9DBA157-ED48-4D81-959F-41BF0E6E9123}" type="slidenum">
              <a:rPr lang="en-US"/>
              <a:pPr/>
              <a:t>‹#›</a:t>
            </a:fld>
            <a:endParaRPr lang="en-US"/>
          </a:p>
        </p:txBody>
      </p:sp>
    </p:spTree>
    <p:extLst>
      <p:ext uri="{BB962C8B-B14F-4D97-AF65-F5344CB8AC3E}">
        <p14:creationId xmlns:p14="http://schemas.microsoft.com/office/powerpoint/2010/main" val="48834609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2F8332-9ED9-4C32-825C-0E4A43A2A0FC}"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62000" y="3276600"/>
            <a:ext cx="7543800" cy="1676400"/>
          </a:xfrm>
        </p:spPr>
        <p:txBody>
          <a:bodyPr anchor="b" anchorCtr="0"/>
          <a:lstStyle>
            <a:lvl1pPr algn="l">
              <a:defRPr sz="54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62000" y="4953000"/>
            <a:ext cx="6858000" cy="914400"/>
          </a:xfrm>
        </p:spPr>
        <p:txBody>
          <a:bodyPr anchor="t" anchorCtr="0">
            <a:normAutofit/>
          </a:bodyPr>
          <a:lstStyle>
            <a:lvl1pPr marL="0" indent="0">
              <a:buNone/>
              <a:defRPr sz="2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35C5EE-0166-4E25-AB76-504491C4B157}" type="slidenum">
              <a:rPr lang="en-US" smtClean="0"/>
              <a:pPr/>
              <a:t>‹#›</a:t>
            </a:fld>
            <a:endParaRPr lang="en-US"/>
          </a:p>
        </p:txBody>
      </p:sp>
      <p:sp>
        <p:nvSpPr>
          <p:cNvPr id="8" name="Rectangle 7"/>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620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4EC6B9-EA69-49B6-AC9E-748356AA089E}"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7589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589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1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7311F91-9903-47DD-AC45-0432EC5A4680}" type="slidenum">
              <a:rPr lang="en-US" smtClean="0"/>
              <a:pPr/>
              <a:t>‹#›</a:t>
            </a:fld>
            <a:endParaRPr lang="en-US"/>
          </a:p>
        </p:txBody>
      </p:sp>
      <p:cxnSp>
        <p:nvCxnSpPr>
          <p:cNvPr id="11" name="Straight Connector 10"/>
          <p:cNvCxnSpPr/>
          <p:nvPr/>
        </p:nvCxnSpPr>
        <p:spPr>
          <a:xfrm>
            <a:off x="7589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6451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0213AC4-FB2F-45F4-B072-36EC687EBBED}"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ADB7544-CE83-4ABC-B555-5CF3759178C9}"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0"/>
            <a:ext cx="6784848" cy="1600200"/>
          </a:xfrm>
        </p:spPr>
        <p:txBody>
          <a:bodyPr anchor="b">
            <a:normAutofit/>
          </a:bodyPr>
          <a:lstStyle>
            <a:lvl1pPr algn="l">
              <a:defRPr sz="5400" b="0"/>
            </a:lvl1pPr>
          </a:lstStyle>
          <a:p>
            <a:r>
              <a:rPr lang="en-US" smtClean="0"/>
              <a:t>Click to edit Master title style</a:t>
            </a:r>
            <a:endParaRPr lang="en-US"/>
          </a:p>
        </p:txBody>
      </p:sp>
      <p:sp>
        <p:nvSpPr>
          <p:cNvPr id="3" name="Content Placeholder 2"/>
          <p:cNvSpPr>
            <a:spLocks noGrp="1"/>
          </p:cNvSpPr>
          <p:nvPr>
            <p:ph idx="1"/>
          </p:nvPr>
        </p:nvSpPr>
        <p:spPr>
          <a:xfrm>
            <a:off x="3710866" y="457200"/>
            <a:ext cx="4594934" cy="4114799"/>
          </a:xfrm>
        </p:spPr>
        <p:txBody>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62001" y="457200"/>
            <a:ext cx="2673657" cy="4114800"/>
          </a:xfrm>
        </p:spPr>
        <p:txBody>
          <a:bodyPr>
            <a:normAutofit/>
          </a:bodyPr>
          <a:lstStyle>
            <a:lvl1pPr marL="0" indent="0">
              <a:buNone/>
              <a:defRPr sz="21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8EEFDC7-EA18-490E-826C-CE8E5B4FE780}" type="slidenum">
              <a:rPr lang="en-US" smtClean="0"/>
              <a:pPr/>
              <a:t>‹#›</a:t>
            </a:fld>
            <a:endParaRPr lang="en-US"/>
          </a:p>
        </p:txBody>
      </p:sp>
      <p:cxnSp>
        <p:nvCxnSpPr>
          <p:cNvPr id="10" name="Straight Connector 9"/>
          <p:cNvCxnSpPr/>
          <p:nvPr/>
        </p:nvCxnSpPr>
        <p:spPr>
          <a:xfrm rot="5400000">
            <a:off x="1677194" y="2514600"/>
            <a:ext cx="3810000" cy="1588"/>
          </a:xfrm>
          <a:prstGeom prst="line">
            <a:avLst/>
          </a:prstGeom>
          <a:ln>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58952" y="4572000"/>
            <a:ext cx="6784848" cy="1600200"/>
          </a:xfrm>
        </p:spPr>
        <p:txBody>
          <a:bodyPr anchor="b">
            <a:normAutofit/>
          </a:bodyPr>
          <a:lstStyle>
            <a:lvl1pPr algn="l">
              <a:defRPr sz="5400" b="0"/>
            </a:lvl1pPr>
          </a:lstStyle>
          <a:p>
            <a:r>
              <a:rPr lang="en-US" smtClean="0"/>
              <a:t>Click to edit Master title style</a:t>
            </a:r>
            <a:endParaRPr lang="en-US" dirty="0"/>
          </a:p>
        </p:txBody>
      </p:sp>
      <p:sp>
        <p:nvSpPr>
          <p:cNvPr id="3" name="Picture Placeholder 2"/>
          <p:cNvSpPr>
            <a:spLocks noGrp="1"/>
          </p:cNvSpPr>
          <p:nvPr>
            <p:ph type="pic" idx="1"/>
          </p:nvPr>
        </p:nvSpPr>
        <p:spPr>
          <a:xfrm>
            <a:off x="777240" y="457200"/>
            <a:ext cx="7543800" cy="2895600"/>
          </a:xfrm>
          <a:ln w="6350">
            <a:solidFill>
              <a:schemeClr val="tx2"/>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850392" y="3505200"/>
            <a:ext cx="7391400" cy="804862"/>
          </a:xfrm>
        </p:spPr>
        <p:txBody>
          <a:bodyPr anchor="t" anchorCtr="0">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6A2517C-9678-414D-A778-AA9EE02A416D}"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2000" y="4572000"/>
            <a:ext cx="6781800" cy="16002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762000" y="685800"/>
            <a:ext cx="7543800" cy="3886200"/>
          </a:xfrm>
          <a:prstGeom prst="rect">
            <a:avLst/>
          </a:prstGeom>
        </p:spPr>
        <p:txBody>
          <a:bodyPr vert="horz" lIns="91440" tIns="45720" rIns="91440" bIns="45720" rtlCol="0" anchor="ctr" anchorCtr="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48400" y="6208776"/>
            <a:ext cx="2133600" cy="365125"/>
          </a:xfrm>
          <a:prstGeom prst="rect">
            <a:avLst/>
          </a:prstGeom>
        </p:spPr>
        <p:txBody>
          <a:bodyPr vert="horz" lIns="91440" tIns="45720" rIns="91440" bIns="45720" rtlCol="0" anchor="ctr"/>
          <a:lstStyle>
            <a:lvl1pPr algn="r">
              <a:defRPr sz="1200" b="1">
                <a:solidFill>
                  <a:schemeClr val="tx2">
                    <a:lumMod val="90000"/>
                    <a:lumOff val="10000"/>
                  </a:schemeClr>
                </a:solidFill>
                <a:latin typeface="+mn-lt"/>
              </a:defRPr>
            </a:lvl1pPr>
          </a:lstStyle>
          <a:p>
            <a:endParaRPr lang="en-US"/>
          </a:p>
        </p:txBody>
      </p:sp>
      <p:sp>
        <p:nvSpPr>
          <p:cNvPr id="5" name="Footer Placeholder 4"/>
          <p:cNvSpPr>
            <a:spLocks noGrp="1"/>
          </p:cNvSpPr>
          <p:nvPr>
            <p:ph type="ftr" sz="quarter" idx="3"/>
          </p:nvPr>
        </p:nvSpPr>
        <p:spPr>
          <a:xfrm>
            <a:off x="761999" y="6208776"/>
            <a:ext cx="4873869" cy="365125"/>
          </a:xfrm>
          <a:prstGeom prst="rect">
            <a:avLst/>
          </a:prstGeom>
        </p:spPr>
        <p:txBody>
          <a:bodyPr vert="horz" lIns="91440" tIns="45720" rIns="91440" bIns="45720" rtlCol="0" anchor="ctr"/>
          <a:lstStyle>
            <a:lvl1pPr algn="l">
              <a:defRPr sz="1200" b="1">
                <a:solidFill>
                  <a:schemeClr val="tx2">
                    <a:lumMod val="90000"/>
                    <a:lumOff val="10000"/>
                  </a:schemeClr>
                </a:solidFill>
              </a:defRPr>
            </a:lvl1pPr>
          </a:lstStyle>
          <a:p>
            <a:endParaRPr lang="en-US"/>
          </a:p>
        </p:txBody>
      </p:sp>
      <p:sp>
        <p:nvSpPr>
          <p:cNvPr id="6" name="Slide Number Placeholder 5"/>
          <p:cNvSpPr>
            <a:spLocks noGrp="1"/>
          </p:cNvSpPr>
          <p:nvPr>
            <p:ph type="sldNum" sz="quarter" idx="4"/>
          </p:nvPr>
        </p:nvSpPr>
        <p:spPr>
          <a:xfrm>
            <a:off x="7620000" y="5687568"/>
            <a:ext cx="762000" cy="365125"/>
          </a:xfrm>
          <a:prstGeom prst="rect">
            <a:avLst/>
          </a:prstGeom>
        </p:spPr>
        <p:txBody>
          <a:bodyPr vert="horz" lIns="91440" tIns="45720" rIns="91440" bIns="45720" rtlCol="0" anchor="ctr"/>
          <a:lstStyle>
            <a:lvl1pPr algn="r">
              <a:defRPr sz="2400">
                <a:solidFill>
                  <a:schemeClr val="tx1">
                    <a:lumMod val="85000"/>
                    <a:lumOff val="15000"/>
                  </a:schemeClr>
                </a:solidFill>
                <a:latin typeface="+mj-lt"/>
              </a:defRPr>
            </a:lvl1pPr>
          </a:lstStyle>
          <a:p>
            <a:fld id="{F070C85C-F2A4-4FE1-B367-BF00CA4F69EC}" type="slidenum">
              <a:rPr lang="en-US" smtClean="0"/>
              <a:pPr/>
              <a:t>‹#›</a:t>
            </a:fld>
            <a:endParaRPr lang="en-US"/>
          </a:p>
        </p:txBody>
      </p:sp>
      <p:sp>
        <p:nvSpPr>
          <p:cNvPr id="8" name="Rectangle 7"/>
          <p:cNvSpPr/>
          <p:nvPr/>
        </p:nvSpPr>
        <p:spPr>
          <a:xfrm>
            <a:off x="777240" y="0"/>
            <a:ext cx="7543800" cy="381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4033" r:id="rId1"/>
    <p:sldLayoutId id="2147484034" r:id="rId2"/>
    <p:sldLayoutId id="2147484035" r:id="rId3"/>
    <p:sldLayoutId id="2147484036" r:id="rId4"/>
    <p:sldLayoutId id="2147484037" r:id="rId5"/>
    <p:sldLayoutId id="2147484038" r:id="rId6"/>
    <p:sldLayoutId id="2147484039" r:id="rId7"/>
    <p:sldLayoutId id="2147484040" r:id="rId8"/>
    <p:sldLayoutId id="2147484041" r:id="rId9"/>
    <p:sldLayoutId id="2147484042" r:id="rId10"/>
    <p:sldLayoutId id="2147484043" r:id="rId11"/>
    <p:sldLayoutId id="2147484044" r:id="rId12"/>
    <p:sldLayoutId id="2147484045" r:id="rId13"/>
    <p:sldLayoutId id="2147484046" r:id="rId14"/>
  </p:sldLayoutIdLst>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txStyles>
    <p:titleStyle>
      <a:lvl1pPr algn="l" defTabSz="914400" rtl="0" eaLnBrk="1" latinLnBrk="0" hangingPunct="1">
        <a:spcBef>
          <a:spcPct val="0"/>
        </a:spcBef>
        <a:buNone/>
        <a:defRPr sz="54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594360" indent="-274320" algn="l" defTabSz="914400" rtl="0" eaLnBrk="1" latinLnBrk="0" hangingPunct="1">
        <a:spcBef>
          <a:spcPct val="20000"/>
        </a:spcBef>
        <a:buClr>
          <a:schemeClr val="accent1"/>
        </a:buClr>
        <a:buFont typeface="Arial" pitchFamily="34" charset="0"/>
        <a:buChar char="•"/>
        <a:defRPr sz="2200" kern="1200">
          <a:solidFill>
            <a:schemeClr val="tx2"/>
          </a:solidFill>
          <a:latin typeface="+mn-lt"/>
          <a:ea typeface="+mn-ea"/>
          <a:cs typeface="+mn-cs"/>
        </a:defRPr>
      </a:lvl2pPr>
      <a:lvl3pPr marL="868680" indent="-228600" algn="l" defTabSz="914400" rtl="0" eaLnBrk="1" latinLnBrk="0" hangingPunct="1">
        <a:spcBef>
          <a:spcPct val="20000"/>
        </a:spcBef>
        <a:buClr>
          <a:schemeClr val="accent1"/>
        </a:buClr>
        <a:buFont typeface="Arial" pitchFamily="34" charset="0"/>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4pPr>
      <a:lvl5pPr marL="1371600" indent="-228600" algn="l" defTabSz="914400" rtl="0" eaLnBrk="1" latinLnBrk="0" hangingPunct="1">
        <a:spcBef>
          <a:spcPct val="20000"/>
        </a:spcBef>
        <a:buClr>
          <a:schemeClr val="accent1"/>
        </a:buClr>
        <a:buFont typeface="Arial" pitchFamily="34" charset="0"/>
        <a:buChar char="•"/>
        <a:defRPr sz="1800" kern="1200" baseline="0">
          <a:solidFill>
            <a:schemeClr val="tx2"/>
          </a:solidFill>
          <a:latin typeface="+mn-lt"/>
          <a:ea typeface="+mn-ea"/>
          <a:cs typeface="+mn-cs"/>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5.pn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6.png"/><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image" Target="../media/image25.png"/><Relationship Id="rId13" Type="http://schemas.microsoft.com/office/2007/relationships/hdphoto" Target="../media/hdphoto7.wdp"/><Relationship Id="rId18" Type="http://schemas.openxmlformats.org/officeDocument/2006/relationships/package" Target="../embeddings/Microsoft_Word_Document1.docx"/><Relationship Id="rId3" Type="http://schemas.openxmlformats.org/officeDocument/2006/relationships/image" Target="../media/image20.jpeg"/><Relationship Id="rId7" Type="http://schemas.openxmlformats.org/officeDocument/2006/relationships/image" Target="../media/image24.jpeg"/><Relationship Id="rId12" Type="http://schemas.openxmlformats.org/officeDocument/2006/relationships/image" Target="../media/image29.png"/><Relationship Id="rId17" Type="http://schemas.openxmlformats.org/officeDocument/2006/relationships/oleObject" Target="../embeddings/oleObject1.bin"/><Relationship Id="rId2" Type="http://schemas.openxmlformats.org/officeDocument/2006/relationships/slideLayout" Target="../slideLayouts/slideLayout2.xml"/><Relationship Id="rId16" Type="http://schemas.openxmlformats.org/officeDocument/2006/relationships/image" Target="../media/image31.jpeg"/><Relationship Id="rId1" Type="http://schemas.openxmlformats.org/officeDocument/2006/relationships/vmlDrawing" Target="../drawings/vmlDrawing1.vml"/><Relationship Id="rId6" Type="http://schemas.openxmlformats.org/officeDocument/2006/relationships/image" Target="../media/image23.jpeg"/><Relationship Id="rId11" Type="http://schemas.openxmlformats.org/officeDocument/2006/relationships/image" Target="../media/image28.jpeg"/><Relationship Id="rId5" Type="http://schemas.openxmlformats.org/officeDocument/2006/relationships/image" Target="../media/image22.jpeg"/><Relationship Id="rId15" Type="http://schemas.microsoft.com/office/2007/relationships/hdphoto" Target="../media/hdphoto8.wdp"/><Relationship Id="rId10" Type="http://schemas.openxmlformats.org/officeDocument/2006/relationships/image" Target="../media/image27.jpeg"/><Relationship Id="rId19" Type="http://schemas.openxmlformats.org/officeDocument/2006/relationships/image" Target="../media/image19.wmf"/><Relationship Id="rId4" Type="http://schemas.openxmlformats.org/officeDocument/2006/relationships/image" Target="../media/image21.png"/><Relationship Id="rId9" Type="http://schemas.openxmlformats.org/officeDocument/2006/relationships/image" Target="../media/image26.jpeg"/><Relationship Id="rId14" Type="http://schemas.openxmlformats.org/officeDocument/2006/relationships/image" Target="../media/image30.png"/></Relationships>
</file>

<file path=ppt/slides/_rels/slide3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6.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3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7.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3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7.xml"/><Relationship Id="rId4" Type="http://schemas.openxmlformats.org/officeDocument/2006/relationships/image" Target="../media/image44.jpeg"/></Relationships>
</file>

<file path=ppt/slides/_rels/slide38.xml.rels><?xml version="1.0" encoding="UTF-8" standalone="yes"?>
<Relationships xmlns="http://schemas.openxmlformats.org/package/2006/relationships"><Relationship Id="rId8" Type="http://schemas.openxmlformats.org/officeDocument/2006/relationships/image" Target="../media/image51.jpeg"/><Relationship Id="rId3" Type="http://schemas.openxmlformats.org/officeDocument/2006/relationships/image" Target="../media/image46.jpeg"/><Relationship Id="rId7" Type="http://schemas.openxmlformats.org/officeDocument/2006/relationships/image" Target="../media/image50.jpeg"/><Relationship Id="rId2" Type="http://schemas.openxmlformats.org/officeDocument/2006/relationships/image" Target="../media/image45.jpeg"/><Relationship Id="rId1" Type="http://schemas.openxmlformats.org/officeDocument/2006/relationships/slideLayout" Target="../slideLayouts/slideLayout7.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jpeg"/></Relationships>
</file>

<file path=ppt/slides/_rels/slide39.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0.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61.wmf"/><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0.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3048000"/>
            <a:ext cx="7543800" cy="1905000"/>
          </a:xfrm>
        </p:spPr>
        <p:txBody>
          <a:bodyPr/>
          <a:lstStyle/>
          <a:p>
            <a:pPr algn="ctr" rtl="1"/>
            <a:r>
              <a:rPr lang="fa-IR" sz="2800" u="sng" dirty="0">
                <a:solidFill>
                  <a:schemeClr val="tx2"/>
                </a:solidFill>
                <a:latin typeface="+mn-lt"/>
                <a:ea typeface="+mn-ea"/>
                <a:cs typeface="B Titr" panose="00000700000000000000" pitchFamily="2" charset="-78"/>
              </a:rPr>
              <a:t>سخنران: دكتر عباس </a:t>
            </a:r>
            <a:r>
              <a:rPr lang="fa-IR" sz="2800" u="sng" dirty="0" smtClean="0">
                <a:solidFill>
                  <a:schemeClr val="tx2"/>
                </a:solidFill>
                <a:latin typeface="+mn-lt"/>
                <a:ea typeface="+mn-ea"/>
                <a:cs typeface="B Titr" panose="00000700000000000000" pitchFamily="2" charset="-78"/>
              </a:rPr>
              <a:t>غفاري</a:t>
            </a:r>
            <a:br>
              <a:rPr lang="fa-IR" sz="2800" u="sng" dirty="0" smtClean="0">
                <a:solidFill>
                  <a:schemeClr val="tx2"/>
                </a:solidFill>
                <a:latin typeface="+mn-lt"/>
                <a:ea typeface="+mn-ea"/>
                <a:cs typeface="B Titr" panose="00000700000000000000" pitchFamily="2" charset="-78"/>
              </a:rPr>
            </a:br>
            <a:r>
              <a:rPr lang="fa-IR" sz="1600" dirty="0">
                <a:solidFill>
                  <a:schemeClr val="tx2"/>
                </a:solidFill>
                <a:latin typeface="+mn-lt"/>
                <a:ea typeface="+mn-ea"/>
                <a:cs typeface="B Titr" panose="00000700000000000000" pitchFamily="2" charset="-78"/>
              </a:rPr>
              <a:t/>
            </a:r>
            <a:br>
              <a:rPr lang="fa-IR" sz="1600" dirty="0">
                <a:solidFill>
                  <a:schemeClr val="tx2"/>
                </a:solidFill>
                <a:latin typeface="+mn-lt"/>
                <a:ea typeface="+mn-ea"/>
                <a:cs typeface="B Titr" panose="00000700000000000000" pitchFamily="2" charset="-78"/>
              </a:rPr>
            </a:br>
            <a:r>
              <a:rPr lang="fa-IR" sz="1800" dirty="0">
                <a:cs typeface="B Titr" panose="00000700000000000000" pitchFamily="2" charset="-78"/>
              </a:rPr>
              <a:t>مدرس دوره کارشناسی ارشد منابع انساني در سازمان مديريت صنعتي</a:t>
            </a:r>
            <a:br>
              <a:rPr lang="fa-IR" sz="1800" dirty="0">
                <a:cs typeface="B Titr" panose="00000700000000000000" pitchFamily="2" charset="-78"/>
              </a:rPr>
            </a:br>
            <a:r>
              <a:rPr lang="fa-IR" sz="1800" dirty="0">
                <a:cs typeface="B Titr" panose="00000700000000000000" pitchFamily="2" charset="-78"/>
              </a:rPr>
              <a:t>مدرس دوره حاكميت شركتي در موسسه ماهان</a:t>
            </a:r>
            <a:br>
              <a:rPr lang="fa-IR" sz="1800" dirty="0">
                <a:cs typeface="B Titr" panose="00000700000000000000" pitchFamily="2" charset="-78"/>
              </a:rPr>
            </a:br>
            <a:r>
              <a:rPr lang="fa-IR" sz="1800" dirty="0">
                <a:cs typeface="B Titr" panose="00000700000000000000" pitchFamily="2" charset="-78"/>
              </a:rPr>
              <a:t>مدير منابع انساني شركت </a:t>
            </a:r>
            <a:r>
              <a:rPr lang="fa-IR" sz="1800" dirty="0" smtClean="0">
                <a:cs typeface="B Titr" panose="00000700000000000000" pitchFamily="2" charset="-78"/>
              </a:rPr>
              <a:t>كيسون</a:t>
            </a:r>
            <a:endParaRPr lang="en-US" sz="1800" dirty="0">
              <a:cs typeface="B Titr" panose="00000700000000000000" pitchFamily="2" charset="-78"/>
            </a:endParaRPr>
          </a:p>
        </p:txBody>
      </p:sp>
      <p:sp>
        <p:nvSpPr>
          <p:cNvPr id="3" name="Subtitle 2"/>
          <p:cNvSpPr>
            <a:spLocks noGrp="1"/>
          </p:cNvSpPr>
          <p:nvPr>
            <p:ph type="subTitle" idx="1"/>
          </p:nvPr>
        </p:nvSpPr>
        <p:spPr>
          <a:xfrm>
            <a:off x="762000" y="5410200"/>
            <a:ext cx="7543800" cy="609600"/>
          </a:xfrm>
        </p:spPr>
        <p:txBody>
          <a:bodyPr>
            <a:normAutofit fontScale="62500" lnSpcReduction="20000"/>
          </a:bodyPr>
          <a:lstStyle/>
          <a:p>
            <a:pPr algn="ctr" rtl="1"/>
            <a:r>
              <a:rPr lang="fa-IR" dirty="0" smtClean="0">
                <a:cs typeface="B Titr" panose="00000700000000000000" pitchFamily="2" charset="-78"/>
              </a:rPr>
              <a:t>چهارمین همایش آسیب‌شناسی مدیریت منابع انسانی</a:t>
            </a:r>
          </a:p>
          <a:p>
            <a:pPr algn="ctr" rtl="1"/>
            <a:r>
              <a:rPr lang="fa-IR" dirty="0" smtClean="0">
                <a:cs typeface="B Titr" panose="00000700000000000000" pitchFamily="2" charset="-78"/>
              </a:rPr>
              <a:t>16 مهرماه 1394</a:t>
            </a:r>
            <a:endParaRPr lang="en-US" dirty="0"/>
          </a:p>
        </p:txBody>
      </p:sp>
      <p:sp>
        <p:nvSpPr>
          <p:cNvPr id="4" name="Rectangle 3"/>
          <p:cNvSpPr/>
          <p:nvPr/>
        </p:nvSpPr>
        <p:spPr>
          <a:xfrm>
            <a:off x="990600" y="228600"/>
            <a:ext cx="7010400" cy="1938992"/>
          </a:xfrm>
          <a:prstGeom prst="rect">
            <a:avLst/>
          </a:prstGeom>
        </p:spPr>
        <p:txBody>
          <a:bodyPr wrap="square">
            <a:spAutoFit/>
          </a:bodyPr>
          <a:lstStyle/>
          <a:p>
            <a:pPr algn="ctr" rtl="1"/>
            <a:r>
              <a:rPr lang="fa-IR" sz="4000" u="sng" dirty="0" smtClean="0">
                <a:solidFill>
                  <a:schemeClr val="bg1"/>
                </a:solidFill>
                <a:cs typeface="B Titr" panose="00000700000000000000" pitchFamily="2" charset="-78"/>
              </a:rPr>
              <a:t>موضوع: </a:t>
            </a:r>
          </a:p>
          <a:p>
            <a:pPr algn="ctr" rtl="1"/>
            <a:r>
              <a:rPr lang="fa-IR" sz="4000" dirty="0" smtClean="0">
                <a:solidFill>
                  <a:schemeClr val="bg1"/>
                </a:solidFill>
                <a:cs typeface="B Titr" panose="00000700000000000000" pitchFamily="2" charset="-78"/>
              </a:rPr>
              <a:t>نگاهی </a:t>
            </a:r>
            <a:r>
              <a:rPr lang="fa-IR" sz="4000" smtClean="0">
                <a:solidFill>
                  <a:schemeClr val="bg1"/>
                </a:solidFill>
                <a:cs typeface="B Titr" panose="00000700000000000000" pitchFamily="2" charset="-78"/>
              </a:rPr>
              <a:t>به </a:t>
            </a:r>
            <a:r>
              <a:rPr lang="fa-IR" sz="4000" smtClean="0">
                <a:solidFill>
                  <a:schemeClr val="bg1"/>
                </a:solidFill>
                <a:cs typeface="B Titr" panose="00000700000000000000" pitchFamily="2" charset="-78"/>
              </a:rPr>
              <a:t>فرآیند </a:t>
            </a:r>
            <a:r>
              <a:rPr lang="fa-IR" sz="4000" dirty="0" smtClean="0">
                <a:solidFill>
                  <a:schemeClr val="bg1"/>
                </a:solidFill>
                <a:cs typeface="B Titr" panose="00000700000000000000" pitchFamily="2" charset="-78"/>
              </a:rPr>
              <a:t>جذب و نگهداشت و آسیب‌شناسی آن در سازمان‌های پیشرو</a:t>
            </a:r>
            <a:endParaRPr lang="en-US" sz="4000" dirty="0">
              <a:solidFill>
                <a:schemeClr val="bg1"/>
              </a:solidFill>
            </a:endParaRPr>
          </a:p>
        </p:txBody>
      </p:sp>
    </p:spTree>
    <p:extLst>
      <p:ext uri="{BB962C8B-B14F-4D97-AF65-F5344CB8AC3E}">
        <p14:creationId xmlns:p14="http://schemas.microsoft.com/office/powerpoint/2010/main" val="229149682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type="body" idx="1"/>
          </p:nvPr>
        </p:nvSpPr>
        <p:spPr>
          <a:xfrm>
            <a:off x="4800600" y="1295400"/>
            <a:ext cx="3886200" cy="4191000"/>
          </a:xfrm>
        </p:spPr>
        <p:txBody>
          <a:bodyPr>
            <a:noAutofit/>
          </a:bodyPr>
          <a:lstStyle/>
          <a:p>
            <a:pPr algn="r" rtl="1"/>
            <a:r>
              <a:rPr lang="fa-IR" sz="2000" dirty="0" smtClean="0">
                <a:cs typeface="B Nazanin" panose="00000400000000000000" pitchFamily="2" charset="-78"/>
              </a:rPr>
              <a:t>فضاي نامناسب براي مصاحبه (اتاق خودش)</a:t>
            </a:r>
          </a:p>
          <a:p>
            <a:pPr algn="r" rtl="1"/>
            <a:r>
              <a:rPr lang="fa-IR" sz="2000" dirty="0" smtClean="0">
                <a:solidFill>
                  <a:srgbClr val="FF0000"/>
                </a:solidFill>
                <a:cs typeface="B Nazanin" panose="00000400000000000000" pitchFamily="2" charset="-78"/>
              </a:rPr>
              <a:t>عدم </a:t>
            </a:r>
            <a:r>
              <a:rPr lang="fa-IR" sz="2000" dirty="0">
                <a:solidFill>
                  <a:srgbClr val="FF0000"/>
                </a:solidFill>
                <a:cs typeface="B Nazanin" panose="00000400000000000000" pitchFamily="2" charset="-78"/>
              </a:rPr>
              <a:t>معرفي </a:t>
            </a:r>
            <a:r>
              <a:rPr lang="fa-IR" sz="2000" dirty="0" smtClean="0">
                <a:solidFill>
                  <a:srgbClr val="FF0000"/>
                </a:solidFill>
                <a:cs typeface="B Nazanin" panose="00000400000000000000" pitchFamily="2" charset="-78"/>
              </a:rPr>
              <a:t>خود و سازمان </a:t>
            </a:r>
            <a:r>
              <a:rPr lang="fa-IR" sz="2000" dirty="0">
                <a:solidFill>
                  <a:srgbClr val="FF0000"/>
                </a:solidFill>
                <a:cs typeface="B Nazanin" panose="00000400000000000000" pitchFamily="2" charset="-78"/>
              </a:rPr>
              <a:t>در </a:t>
            </a:r>
            <a:r>
              <a:rPr lang="fa-IR" sz="2000" dirty="0" smtClean="0">
                <a:solidFill>
                  <a:srgbClr val="FF0000"/>
                </a:solidFill>
                <a:cs typeface="B Nazanin" panose="00000400000000000000" pitchFamily="2" charset="-78"/>
              </a:rPr>
              <a:t>ابتدای مصاحبه</a:t>
            </a:r>
            <a:endParaRPr lang="fa-IR" sz="2000" dirty="0">
              <a:solidFill>
                <a:srgbClr val="FF0000"/>
              </a:solidFill>
              <a:cs typeface="B Nazanin" panose="00000400000000000000" pitchFamily="2" charset="-78"/>
            </a:endParaRPr>
          </a:p>
          <a:p>
            <a:pPr algn="r" rtl="1"/>
            <a:r>
              <a:rPr lang="fa-IR" sz="2000" dirty="0" smtClean="0">
                <a:cs typeface="B Nazanin" panose="00000400000000000000" pitchFamily="2" charset="-78"/>
              </a:rPr>
              <a:t>عدم مطالعه قبلي رزومه</a:t>
            </a:r>
          </a:p>
          <a:p>
            <a:pPr algn="r" rtl="1"/>
            <a:r>
              <a:rPr lang="fa-IR" sz="2000" dirty="0" smtClean="0">
                <a:solidFill>
                  <a:srgbClr val="FF0000"/>
                </a:solidFill>
                <a:cs typeface="B Nazanin" panose="00000400000000000000" pitchFamily="2" charset="-78"/>
              </a:rPr>
              <a:t>قرار نداشتن حتی یک لیوان آب روی میز</a:t>
            </a:r>
          </a:p>
          <a:p>
            <a:pPr algn="r" rtl="1"/>
            <a:r>
              <a:rPr lang="fa-IR" sz="2000" dirty="0">
                <a:cs typeface="B Nazanin" panose="00000400000000000000" pitchFamily="2" charset="-78"/>
              </a:rPr>
              <a:t>عدم ارائه اطلاعات در مورد </a:t>
            </a:r>
            <a:r>
              <a:rPr lang="fa-IR" sz="2000" dirty="0" smtClean="0">
                <a:cs typeface="B Nazanin" panose="00000400000000000000" pitchFamily="2" charset="-78"/>
              </a:rPr>
              <a:t>شرح </a:t>
            </a:r>
            <a:r>
              <a:rPr lang="fa-IR" sz="2000" dirty="0">
                <a:cs typeface="B Nazanin" panose="00000400000000000000" pitchFamily="2" charset="-78"/>
              </a:rPr>
              <a:t>شغل </a:t>
            </a:r>
            <a:r>
              <a:rPr lang="fa-IR" sz="2000" dirty="0" smtClean="0">
                <a:cs typeface="B Nazanin" panose="00000400000000000000" pitchFamily="2" charset="-78"/>
              </a:rPr>
              <a:t>و وظايف آن، </a:t>
            </a:r>
            <a:r>
              <a:rPr lang="fa-IR" sz="2000" dirty="0">
                <a:cs typeface="B Nazanin" panose="00000400000000000000" pitchFamily="2" charset="-78"/>
              </a:rPr>
              <a:t>حقوق و مزايا و شرايط كاري </a:t>
            </a:r>
            <a:r>
              <a:rPr lang="fa-IR" sz="2000" dirty="0" smtClean="0">
                <a:cs typeface="B Nazanin" panose="00000400000000000000" pitchFamily="2" charset="-78"/>
              </a:rPr>
              <a:t>شركت</a:t>
            </a:r>
          </a:p>
          <a:p>
            <a:pPr algn="r" rtl="1"/>
            <a:r>
              <a:rPr lang="fa-IR" sz="2000" dirty="0" smtClean="0">
                <a:solidFill>
                  <a:srgbClr val="FF0000"/>
                </a:solidFill>
                <a:cs typeface="B Nazanin" panose="00000400000000000000" pitchFamily="2" charset="-78"/>
              </a:rPr>
              <a:t>عدم توضیح در </a:t>
            </a:r>
            <a:r>
              <a:rPr lang="fa-IR" sz="2000" dirty="0">
                <a:solidFill>
                  <a:srgbClr val="FF0000"/>
                </a:solidFill>
                <a:cs typeface="B Nazanin" panose="00000400000000000000" pitchFamily="2" charset="-78"/>
              </a:rPr>
              <a:t>خصوص فرآيند استخدام و مصاحبه و نحوه اطلاع‌رسانی نتیجه مصاحبه</a:t>
            </a:r>
          </a:p>
          <a:p>
            <a:pPr algn="r" rtl="1"/>
            <a:r>
              <a:rPr lang="fa-IR" sz="2000" dirty="0">
                <a:cs typeface="B Nazanin" panose="00000400000000000000" pitchFamily="2" charset="-78"/>
              </a:rPr>
              <a:t>ساختارمند </a:t>
            </a:r>
            <a:r>
              <a:rPr lang="fa-IR" sz="2000" dirty="0" smtClean="0">
                <a:cs typeface="B Nazanin" panose="00000400000000000000" pitchFamily="2" charset="-78"/>
              </a:rPr>
              <a:t>نبودن سوالات</a:t>
            </a:r>
            <a:endParaRPr lang="fa-IR" sz="2000" dirty="0">
              <a:cs typeface="B Nazanin" panose="00000400000000000000" pitchFamily="2" charset="-78"/>
            </a:endParaRPr>
          </a:p>
          <a:p>
            <a:pPr algn="r" rtl="1"/>
            <a:r>
              <a:rPr lang="fa-IR" sz="2000" dirty="0" smtClean="0">
                <a:solidFill>
                  <a:srgbClr val="FF0000"/>
                </a:solidFill>
                <a:cs typeface="B Nazanin" panose="00000400000000000000" pitchFamily="2" charset="-78"/>
              </a:rPr>
              <a:t>قطع </a:t>
            </a:r>
            <a:r>
              <a:rPr lang="fa-IR" sz="2000" dirty="0">
                <a:solidFill>
                  <a:srgbClr val="FF0000"/>
                </a:solidFill>
                <a:cs typeface="B Nazanin" panose="00000400000000000000" pitchFamily="2" charset="-78"/>
              </a:rPr>
              <a:t>صحبت </a:t>
            </a:r>
            <a:r>
              <a:rPr lang="fa-IR" sz="2000" dirty="0" smtClean="0">
                <a:solidFill>
                  <a:srgbClr val="FF0000"/>
                </a:solidFill>
                <a:cs typeface="B Nazanin" panose="00000400000000000000" pitchFamily="2" charset="-78"/>
              </a:rPr>
              <a:t>مصاحبه‌شونده</a:t>
            </a:r>
            <a:endParaRPr lang="fa-IR" sz="2000" dirty="0">
              <a:solidFill>
                <a:srgbClr val="FF0000"/>
              </a:solidFill>
              <a:cs typeface="B Nazanin" panose="00000400000000000000" pitchFamily="2" charset="-78"/>
            </a:endParaRPr>
          </a:p>
        </p:txBody>
      </p:sp>
      <p:sp>
        <p:nvSpPr>
          <p:cNvPr id="3" name="Rectangle 3"/>
          <p:cNvSpPr txBox="1">
            <a:spLocks noChangeArrowheads="1"/>
          </p:cNvSpPr>
          <p:nvPr/>
        </p:nvSpPr>
        <p:spPr>
          <a:xfrm>
            <a:off x="380999" y="1447800"/>
            <a:ext cx="4066437" cy="4267200"/>
          </a:xfrm>
          <a:prstGeom prst="rect">
            <a:avLst/>
          </a:prstGeom>
        </p:spPr>
        <p:txBody>
          <a:bodyPr vert="horz" lIns="91440" tIns="45720" rIns="91440" bIns="45720" rtlCol="0" anchor="ctr" anchorCtr="0">
            <a:noAutofit/>
          </a:bodyPr>
          <a:lstStyle>
            <a:lvl1pPr marL="274320" indent="-27432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594360" indent="-274320" algn="l" defTabSz="914400" rtl="0" eaLnBrk="1" latinLnBrk="0" hangingPunct="1">
              <a:spcBef>
                <a:spcPct val="20000"/>
              </a:spcBef>
              <a:buClr>
                <a:schemeClr val="accent1"/>
              </a:buClr>
              <a:buFont typeface="Arial" pitchFamily="34" charset="0"/>
              <a:buChar char="•"/>
              <a:defRPr sz="2200" kern="1200">
                <a:solidFill>
                  <a:schemeClr val="tx2"/>
                </a:solidFill>
                <a:latin typeface="+mn-lt"/>
                <a:ea typeface="+mn-ea"/>
                <a:cs typeface="+mn-cs"/>
              </a:defRPr>
            </a:lvl2pPr>
            <a:lvl3pPr marL="868680" indent="-228600" algn="l" defTabSz="914400" rtl="0" eaLnBrk="1" latinLnBrk="0" hangingPunct="1">
              <a:spcBef>
                <a:spcPct val="20000"/>
              </a:spcBef>
              <a:buClr>
                <a:schemeClr val="accent1"/>
              </a:buClr>
              <a:buFont typeface="Arial" pitchFamily="34" charset="0"/>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4pPr>
            <a:lvl5pPr marL="1371600" indent="-228600" algn="l" defTabSz="914400" rtl="0" eaLnBrk="1" latinLnBrk="0" hangingPunct="1">
              <a:spcBef>
                <a:spcPct val="20000"/>
              </a:spcBef>
              <a:buClr>
                <a:schemeClr val="accent1"/>
              </a:buClr>
              <a:buFont typeface="Arial" pitchFamily="34" charset="0"/>
              <a:buChar char="•"/>
              <a:defRPr sz="1800" kern="1200" baseline="0">
                <a:solidFill>
                  <a:schemeClr val="tx2"/>
                </a:solidFill>
                <a:latin typeface="+mn-lt"/>
                <a:ea typeface="+mn-ea"/>
                <a:cs typeface="+mn-cs"/>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a:lstStyle>
          <a:p>
            <a:pPr algn="r" rtl="1"/>
            <a:r>
              <a:rPr lang="fa-IR" sz="2000" dirty="0" smtClean="0">
                <a:cs typeface="B Nazanin" panose="00000400000000000000" pitchFamily="2" charset="-78"/>
              </a:rPr>
              <a:t>پرسيدن سوال بسته (بلي/ خير)</a:t>
            </a:r>
          </a:p>
          <a:p>
            <a:pPr algn="r" rtl="1"/>
            <a:r>
              <a:rPr lang="fa-IR" sz="2000" dirty="0" smtClean="0">
                <a:solidFill>
                  <a:srgbClr val="FF0000"/>
                </a:solidFill>
                <a:cs typeface="B Nazanin" panose="00000400000000000000" pitchFamily="2" charset="-78"/>
              </a:rPr>
              <a:t>صحبت در مورد حقوق قبل از اتمام فرآیند مصاحبه و ارزیابی مصاحبه‌شونده</a:t>
            </a:r>
          </a:p>
          <a:p>
            <a:pPr algn="r" rtl="1"/>
            <a:r>
              <a:rPr lang="fa-IR" sz="2000" dirty="0" smtClean="0">
                <a:cs typeface="B Nazanin" panose="00000400000000000000" pitchFamily="2" charset="-78"/>
              </a:rPr>
              <a:t>استفاده از جملات تحقيرآميز يا نامناسب</a:t>
            </a:r>
          </a:p>
          <a:p>
            <a:pPr algn="r" rtl="1"/>
            <a:r>
              <a:rPr lang="fa-IR" sz="2000" dirty="0" smtClean="0">
                <a:solidFill>
                  <a:srgbClr val="FF0000"/>
                </a:solidFill>
                <a:cs typeface="B Nazanin" panose="00000400000000000000" pitchFamily="2" charset="-78"/>
              </a:rPr>
              <a:t>بازی با لپ‌تاپ و صحبت با موبایل در حين مصاحبه </a:t>
            </a:r>
          </a:p>
          <a:p>
            <a:pPr algn="r" rtl="1"/>
            <a:r>
              <a:rPr lang="fa-IR" sz="2000" dirty="0" smtClean="0">
                <a:cs typeface="B Nazanin" panose="00000400000000000000" pitchFamily="2" charset="-78"/>
              </a:rPr>
              <a:t>عدم يادداشت برداری از نكات مهم در طول مصاحبه </a:t>
            </a:r>
          </a:p>
          <a:p>
            <a:pPr algn="r" rtl="1"/>
            <a:r>
              <a:rPr lang="fa-IR" sz="2000" dirty="0" smtClean="0">
                <a:solidFill>
                  <a:srgbClr val="FF0000"/>
                </a:solidFill>
                <a:cs typeface="B Nazanin" panose="00000400000000000000" pitchFamily="2" charset="-78"/>
              </a:rPr>
              <a:t>قضاوت‌هاي كاملا سليقه‌اي و شخصي</a:t>
            </a:r>
          </a:p>
          <a:p>
            <a:pPr algn="r" rtl="1"/>
            <a:r>
              <a:rPr lang="fa-IR" sz="2000" dirty="0" smtClean="0">
                <a:cs typeface="B Nazanin" panose="00000400000000000000" pitchFamily="2" charset="-78"/>
              </a:rPr>
              <a:t>خطاهاي تعميم و هاله‌اي و برچسب‌زدن</a:t>
            </a:r>
          </a:p>
          <a:p>
            <a:pPr algn="r" rtl="1"/>
            <a:r>
              <a:rPr lang="fa-IR" sz="2000" dirty="0" smtClean="0">
                <a:solidFill>
                  <a:srgbClr val="FF0000"/>
                </a:solidFill>
                <a:cs typeface="B Nazanin" panose="00000400000000000000" pitchFamily="2" charset="-78"/>
              </a:rPr>
              <a:t>پرسيدن سوالات شخصي و غیرمرتبط</a:t>
            </a:r>
          </a:p>
          <a:p>
            <a:pPr algn="r" rtl="1"/>
            <a:r>
              <a:rPr lang="fa-IR" sz="2000" dirty="0" smtClean="0">
                <a:cs typeface="B Nazanin" panose="00000400000000000000" pitchFamily="2" charset="-78"/>
              </a:rPr>
              <a:t>عدم حفظ اطلاعات محرمانه (حقوق متقاضي)</a:t>
            </a:r>
          </a:p>
          <a:p>
            <a:pPr algn="r" rtl="1"/>
            <a:r>
              <a:rPr lang="fa-IR" sz="2000" dirty="0" smtClean="0">
                <a:solidFill>
                  <a:srgbClr val="FF0000"/>
                </a:solidFill>
                <a:cs typeface="B Nazanin" panose="00000400000000000000" pitchFamily="2" charset="-78"/>
              </a:rPr>
              <a:t>بدرقه نکردن مصاحبه‌شونده در پایان مصاحبه</a:t>
            </a:r>
            <a:endParaRPr lang="en-US" sz="2000" dirty="0">
              <a:solidFill>
                <a:srgbClr val="FF0000"/>
              </a:solidFill>
              <a:cs typeface="B Nazanin" panose="00000400000000000000" pitchFamily="2" charset="-78"/>
            </a:endParaRPr>
          </a:p>
        </p:txBody>
      </p:sp>
      <p:sp>
        <p:nvSpPr>
          <p:cNvPr id="2" name="Rectangle 1"/>
          <p:cNvSpPr/>
          <p:nvPr/>
        </p:nvSpPr>
        <p:spPr>
          <a:xfrm>
            <a:off x="381000" y="533400"/>
            <a:ext cx="8132875" cy="584775"/>
          </a:xfrm>
          <a:prstGeom prst="rect">
            <a:avLst/>
          </a:prstGeom>
        </p:spPr>
        <p:txBody>
          <a:bodyPr wrap="square">
            <a:spAutoFit/>
          </a:bodyPr>
          <a:lstStyle/>
          <a:p>
            <a:pPr marL="0" indent="0" algn="ctr" rtl="1">
              <a:buNone/>
            </a:pPr>
            <a:r>
              <a:rPr lang="fa-IR" sz="3200" dirty="0">
                <a:solidFill>
                  <a:srgbClr val="C00000"/>
                </a:solidFill>
                <a:latin typeface="+mj-lt"/>
                <a:ea typeface="+mj-ea"/>
                <a:cs typeface="B Titr" panose="00000700000000000000" pitchFamily="2" charset="-78"/>
              </a:rPr>
              <a:t>اشتباهات </a:t>
            </a:r>
            <a:r>
              <a:rPr lang="fa-IR" sz="3200" dirty="0" smtClean="0">
                <a:solidFill>
                  <a:srgbClr val="C00000"/>
                </a:solidFill>
                <a:latin typeface="+mj-lt"/>
                <a:ea typeface="+mj-ea"/>
                <a:cs typeface="B Titr" panose="00000700000000000000" pitchFamily="2" charset="-78"/>
              </a:rPr>
              <a:t>مدیر در </a:t>
            </a:r>
            <a:r>
              <a:rPr lang="fa-IR" sz="3200" dirty="0">
                <a:solidFill>
                  <a:srgbClr val="C00000"/>
                </a:solidFill>
                <a:latin typeface="+mj-lt"/>
                <a:ea typeface="+mj-ea"/>
                <a:cs typeface="B Titr" panose="00000700000000000000" pitchFamily="2" charset="-78"/>
              </a:rPr>
              <a:t>هدايت مصاحبه استخدامی:</a:t>
            </a:r>
          </a:p>
        </p:txBody>
      </p:sp>
    </p:spTree>
    <p:extLst>
      <p:ext uri="{BB962C8B-B14F-4D97-AF65-F5344CB8AC3E}">
        <p14:creationId xmlns:p14="http://schemas.microsoft.com/office/powerpoint/2010/main" val="53042599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Effect transition="in" filter="fade">
                                      <p:cBhvr>
                                        <p:cTn id="7" dur="1000"/>
                                        <p:tgtEl>
                                          <p:spTgt spid="8195">
                                            <p:txEl>
                                              <p:pRg st="0" end="0"/>
                                            </p:txEl>
                                          </p:spTgt>
                                        </p:tgtEl>
                                      </p:cBhvr>
                                    </p:animEffect>
                                    <p:anim calcmode="lin" valueType="num">
                                      <p:cBhvr>
                                        <p:cTn id="8" dur="1000" fill="hold"/>
                                        <p:tgtEl>
                                          <p:spTgt spid="819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19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195">
                                            <p:txEl>
                                              <p:pRg st="1" end="1"/>
                                            </p:txEl>
                                          </p:spTgt>
                                        </p:tgtEl>
                                        <p:attrNameLst>
                                          <p:attrName>style.visibility</p:attrName>
                                        </p:attrNameLst>
                                      </p:cBhvr>
                                      <p:to>
                                        <p:strVal val="visible"/>
                                      </p:to>
                                    </p:set>
                                    <p:animEffect transition="in" filter="fade">
                                      <p:cBhvr>
                                        <p:cTn id="14" dur="1000"/>
                                        <p:tgtEl>
                                          <p:spTgt spid="8195">
                                            <p:txEl>
                                              <p:pRg st="1" end="1"/>
                                            </p:txEl>
                                          </p:spTgt>
                                        </p:tgtEl>
                                      </p:cBhvr>
                                    </p:animEffect>
                                    <p:anim calcmode="lin" valueType="num">
                                      <p:cBhvr>
                                        <p:cTn id="15" dur="1000" fill="hold"/>
                                        <p:tgtEl>
                                          <p:spTgt spid="819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819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195">
                                            <p:txEl>
                                              <p:pRg st="2" end="2"/>
                                            </p:txEl>
                                          </p:spTgt>
                                        </p:tgtEl>
                                        <p:attrNameLst>
                                          <p:attrName>style.visibility</p:attrName>
                                        </p:attrNameLst>
                                      </p:cBhvr>
                                      <p:to>
                                        <p:strVal val="visible"/>
                                      </p:to>
                                    </p:set>
                                    <p:animEffect transition="in" filter="fade">
                                      <p:cBhvr>
                                        <p:cTn id="21" dur="1000"/>
                                        <p:tgtEl>
                                          <p:spTgt spid="8195">
                                            <p:txEl>
                                              <p:pRg st="2" end="2"/>
                                            </p:txEl>
                                          </p:spTgt>
                                        </p:tgtEl>
                                      </p:cBhvr>
                                    </p:animEffect>
                                    <p:anim calcmode="lin" valueType="num">
                                      <p:cBhvr>
                                        <p:cTn id="22" dur="1000" fill="hold"/>
                                        <p:tgtEl>
                                          <p:spTgt spid="819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819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195">
                                            <p:txEl>
                                              <p:pRg st="3" end="3"/>
                                            </p:txEl>
                                          </p:spTgt>
                                        </p:tgtEl>
                                        <p:attrNameLst>
                                          <p:attrName>style.visibility</p:attrName>
                                        </p:attrNameLst>
                                      </p:cBhvr>
                                      <p:to>
                                        <p:strVal val="visible"/>
                                      </p:to>
                                    </p:set>
                                    <p:animEffect transition="in" filter="fade">
                                      <p:cBhvr>
                                        <p:cTn id="28" dur="1000"/>
                                        <p:tgtEl>
                                          <p:spTgt spid="8195">
                                            <p:txEl>
                                              <p:pRg st="3" end="3"/>
                                            </p:txEl>
                                          </p:spTgt>
                                        </p:tgtEl>
                                      </p:cBhvr>
                                    </p:animEffect>
                                    <p:anim calcmode="lin" valueType="num">
                                      <p:cBhvr>
                                        <p:cTn id="29" dur="1000" fill="hold"/>
                                        <p:tgtEl>
                                          <p:spTgt spid="8195">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819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8195">
                                            <p:txEl>
                                              <p:pRg st="4" end="4"/>
                                            </p:txEl>
                                          </p:spTgt>
                                        </p:tgtEl>
                                        <p:attrNameLst>
                                          <p:attrName>style.visibility</p:attrName>
                                        </p:attrNameLst>
                                      </p:cBhvr>
                                      <p:to>
                                        <p:strVal val="visible"/>
                                      </p:to>
                                    </p:set>
                                    <p:animEffect transition="in" filter="fade">
                                      <p:cBhvr>
                                        <p:cTn id="35" dur="1000"/>
                                        <p:tgtEl>
                                          <p:spTgt spid="8195">
                                            <p:txEl>
                                              <p:pRg st="4" end="4"/>
                                            </p:txEl>
                                          </p:spTgt>
                                        </p:tgtEl>
                                      </p:cBhvr>
                                    </p:animEffect>
                                    <p:anim calcmode="lin" valueType="num">
                                      <p:cBhvr>
                                        <p:cTn id="36" dur="1000" fill="hold"/>
                                        <p:tgtEl>
                                          <p:spTgt spid="8195">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819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8195">
                                            <p:txEl>
                                              <p:pRg st="5" end="5"/>
                                            </p:txEl>
                                          </p:spTgt>
                                        </p:tgtEl>
                                        <p:attrNameLst>
                                          <p:attrName>style.visibility</p:attrName>
                                        </p:attrNameLst>
                                      </p:cBhvr>
                                      <p:to>
                                        <p:strVal val="visible"/>
                                      </p:to>
                                    </p:set>
                                    <p:animEffect transition="in" filter="fade">
                                      <p:cBhvr>
                                        <p:cTn id="42" dur="1000"/>
                                        <p:tgtEl>
                                          <p:spTgt spid="8195">
                                            <p:txEl>
                                              <p:pRg st="5" end="5"/>
                                            </p:txEl>
                                          </p:spTgt>
                                        </p:tgtEl>
                                      </p:cBhvr>
                                    </p:animEffect>
                                    <p:anim calcmode="lin" valueType="num">
                                      <p:cBhvr>
                                        <p:cTn id="43" dur="1000" fill="hold"/>
                                        <p:tgtEl>
                                          <p:spTgt spid="8195">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8195">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8195">
                                            <p:txEl>
                                              <p:pRg st="6" end="6"/>
                                            </p:txEl>
                                          </p:spTgt>
                                        </p:tgtEl>
                                        <p:attrNameLst>
                                          <p:attrName>style.visibility</p:attrName>
                                        </p:attrNameLst>
                                      </p:cBhvr>
                                      <p:to>
                                        <p:strVal val="visible"/>
                                      </p:to>
                                    </p:set>
                                    <p:animEffect transition="in" filter="fade">
                                      <p:cBhvr>
                                        <p:cTn id="49" dur="1000"/>
                                        <p:tgtEl>
                                          <p:spTgt spid="8195">
                                            <p:txEl>
                                              <p:pRg st="6" end="6"/>
                                            </p:txEl>
                                          </p:spTgt>
                                        </p:tgtEl>
                                      </p:cBhvr>
                                    </p:animEffect>
                                    <p:anim calcmode="lin" valueType="num">
                                      <p:cBhvr>
                                        <p:cTn id="50" dur="1000" fill="hold"/>
                                        <p:tgtEl>
                                          <p:spTgt spid="8195">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8195">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8195">
                                            <p:txEl>
                                              <p:pRg st="7" end="7"/>
                                            </p:txEl>
                                          </p:spTgt>
                                        </p:tgtEl>
                                        <p:attrNameLst>
                                          <p:attrName>style.visibility</p:attrName>
                                        </p:attrNameLst>
                                      </p:cBhvr>
                                      <p:to>
                                        <p:strVal val="visible"/>
                                      </p:to>
                                    </p:set>
                                    <p:animEffect transition="in" filter="fade">
                                      <p:cBhvr>
                                        <p:cTn id="56" dur="1000"/>
                                        <p:tgtEl>
                                          <p:spTgt spid="8195">
                                            <p:txEl>
                                              <p:pRg st="7" end="7"/>
                                            </p:txEl>
                                          </p:spTgt>
                                        </p:tgtEl>
                                      </p:cBhvr>
                                    </p:animEffect>
                                    <p:anim calcmode="lin" valueType="num">
                                      <p:cBhvr>
                                        <p:cTn id="57" dur="1000" fill="hold"/>
                                        <p:tgtEl>
                                          <p:spTgt spid="8195">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8195">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
                                            <p:txEl>
                                              <p:pRg st="0" end="0"/>
                                            </p:txEl>
                                          </p:spTgt>
                                        </p:tgtEl>
                                        <p:attrNameLst>
                                          <p:attrName>style.visibility</p:attrName>
                                        </p:attrNameLst>
                                      </p:cBhvr>
                                      <p:to>
                                        <p:strVal val="visible"/>
                                      </p:to>
                                    </p:set>
                                    <p:animEffect transition="in" filter="fade">
                                      <p:cBhvr>
                                        <p:cTn id="63" dur="1000"/>
                                        <p:tgtEl>
                                          <p:spTgt spid="3">
                                            <p:txEl>
                                              <p:pRg st="0" end="0"/>
                                            </p:txEl>
                                          </p:spTgt>
                                        </p:tgtEl>
                                      </p:cBhvr>
                                    </p:animEffect>
                                    <p:anim calcmode="lin" valueType="num">
                                      <p:cBhvr>
                                        <p:cTn id="6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3">
                                            <p:txEl>
                                              <p:pRg st="1" end="1"/>
                                            </p:txEl>
                                          </p:spTgt>
                                        </p:tgtEl>
                                        <p:attrNameLst>
                                          <p:attrName>style.visibility</p:attrName>
                                        </p:attrNameLst>
                                      </p:cBhvr>
                                      <p:to>
                                        <p:strVal val="visible"/>
                                      </p:to>
                                    </p:set>
                                    <p:animEffect transition="in" filter="fade">
                                      <p:cBhvr>
                                        <p:cTn id="70" dur="1000"/>
                                        <p:tgtEl>
                                          <p:spTgt spid="3">
                                            <p:txEl>
                                              <p:pRg st="1" end="1"/>
                                            </p:txEl>
                                          </p:spTgt>
                                        </p:tgtEl>
                                      </p:cBhvr>
                                    </p:animEffect>
                                    <p:anim calcmode="lin" valueType="num">
                                      <p:cBhvr>
                                        <p:cTn id="7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72"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3">
                                            <p:txEl>
                                              <p:pRg st="2" end="2"/>
                                            </p:txEl>
                                          </p:spTgt>
                                        </p:tgtEl>
                                        <p:attrNameLst>
                                          <p:attrName>style.visibility</p:attrName>
                                        </p:attrNameLst>
                                      </p:cBhvr>
                                      <p:to>
                                        <p:strVal val="visible"/>
                                      </p:to>
                                    </p:set>
                                    <p:animEffect transition="in" filter="fade">
                                      <p:cBhvr>
                                        <p:cTn id="77" dur="1000"/>
                                        <p:tgtEl>
                                          <p:spTgt spid="3">
                                            <p:txEl>
                                              <p:pRg st="2" end="2"/>
                                            </p:txEl>
                                          </p:spTgt>
                                        </p:tgtEl>
                                      </p:cBhvr>
                                    </p:animEffect>
                                    <p:anim calcmode="lin" valueType="num">
                                      <p:cBhvr>
                                        <p:cTn id="7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7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3">
                                            <p:txEl>
                                              <p:pRg st="3" end="3"/>
                                            </p:txEl>
                                          </p:spTgt>
                                        </p:tgtEl>
                                        <p:attrNameLst>
                                          <p:attrName>style.visibility</p:attrName>
                                        </p:attrNameLst>
                                      </p:cBhvr>
                                      <p:to>
                                        <p:strVal val="visible"/>
                                      </p:to>
                                    </p:set>
                                    <p:animEffect transition="in" filter="fade">
                                      <p:cBhvr>
                                        <p:cTn id="84" dur="1000"/>
                                        <p:tgtEl>
                                          <p:spTgt spid="3">
                                            <p:txEl>
                                              <p:pRg st="3" end="3"/>
                                            </p:txEl>
                                          </p:spTgt>
                                        </p:tgtEl>
                                      </p:cBhvr>
                                    </p:animEffect>
                                    <p:anim calcmode="lin" valueType="num">
                                      <p:cBhvr>
                                        <p:cTn id="8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8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3">
                                            <p:txEl>
                                              <p:pRg st="4" end="4"/>
                                            </p:txEl>
                                          </p:spTgt>
                                        </p:tgtEl>
                                        <p:attrNameLst>
                                          <p:attrName>style.visibility</p:attrName>
                                        </p:attrNameLst>
                                      </p:cBhvr>
                                      <p:to>
                                        <p:strVal val="visible"/>
                                      </p:to>
                                    </p:set>
                                    <p:animEffect transition="in" filter="fade">
                                      <p:cBhvr>
                                        <p:cTn id="91" dur="1000"/>
                                        <p:tgtEl>
                                          <p:spTgt spid="3">
                                            <p:txEl>
                                              <p:pRg st="4" end="4"/>
                                            </p:txEl>
                                          </p:spTgt>
                                        </p:tgtEl>
                                      </p:cBhvr>
                                    </p:animEffect>
                                    <p:anim calcmode="lin" valueType="num">
                                      <p:cBhvr>
                                        <p:cTn id="9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9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3">
                                            <p:txEl>
                                              <p:pRg st="5" end="5"/>
                                            </p:txEl>
                                          </p:spTgt>
                                        </p:tgtEl>
                                        <p:attrNameLst>
                                          <p:attrName>style.visibility</p:attrName>
                                        </p:attrNameLst>
                                      </p:cBhvr>
                                      <p:to>
                                        <p:strVal val="visible"/>
                                      </p:to>
                                    </p:set>
                                    <p:animEffect transition="in" filter="fade">
                                      <p:cBhvr>
                                        <p:cTn id="98" dur="1000"/>
                                        <p:tgtEl>
                                          <p:spTgt spid="3">
                                            <p:txEl>
                                              <p:pRg st="5" end="5"/>
                                            </p:txEl>
                                          </p:spTgt>
                                        </p:tgtEl>
                                      </p:cBhvr>
                                    </p:animEffect>
                                    <p:anim calcmode="lin" valueType="num">
                                      <p:cBhvr>
                                        <p:cTn id="9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100"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grpId="0" nodeType="clickEffect">
                                  <p:stCondLst>
                                    <p:cond delay="0"/>
                                  </p:stCondLst>
                                  <p:childTnLst>
                                    <p:set>
                                      <p:cBhvr>
                                        <p:cTn id="104" dur="1" fill="hold">
                                          <p:stCondLst>
                                            <p:cond delay="0"/>
                                          </p:stCondLst>
                                        </p:cTn>
                                        <p:tgtEl>
                                          <p:spTgt spid="3">
                                            <p:txEl>
                                              <p:pRg st="6" end="6"/>
                                            </p:txEl>
                                          </p:spTgt>
                                        </p:tgtEl>
                                        <p:attrNameLst>
                                          <p:attrName>style.visibility</p:attrName>
                                        </p:attrNameLst>
                                      </p:cBhvr>
                                      <p:to>
                                        <p:strVal val="visible"/>
                                      </p:to>
                                    </p:set>
                                    <p:animEffect transition="in" filter="fade">
                                      <p:cBhvr>
                                        <p:cTn id="105" dur="1000"/>
                                        <p:tgtEl>
                                          <p:spTgt spid="3">
                                            <p:txEl>
                                              <p:pRg st="6" end="6"/>
                                            </p:txEl>
                                          </p:spTgt>
                                        </p:tgtEl>
                                      </p:cBhvr>
                                    </p:animEffect>
                                    <p:anim calcmode="lin" valueType="num">
                                      <p:cBhvr>
                                        <p:cTn id="106"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107"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3">
                                            <p:txEl>
                                              <p:pRg st="7" end="7"/>
                                            </p:txEl>
                                          </p:spTgt>
                                        </p:tgtEl>
                                        <p:attrNameLst>
                                          <p:attrName>style.visibility</p:attrName>
                                        </p:attrNameLst>
                                      </p:cBhvr>
                                      <p:to>
                                        <p:strVal val="visible"/>
                                      </p:to>
                                    </p:set>
                                    <p:animEffect transition="in" filter="fade">
                                      <p:cBhvr>
                                        <p:cTn id="112" dur="1000"/>
                                        <p:tgtEl>
                                          <p:spTgt spid="3">
                                            <p:txEl>
                                              <p:pRg st="7" end="7"/>
                                            </p:txEl>
                                          </p:spTgt>
                                        </p:tgtEl>
                                      </p:cBhvr>
                                    </p:animEffect>
                                    <p:anim calcmode="lin" valueType="num">
                                      <p:cBhvr>
                                        <p:cTn id="113"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114"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42" presetClass="entr" presetSubtype="0" fill="hold" grpId="0" nodeType="clickEffect">
                                  <p:stCondLst>
                                    <p:cond delay="0"/>
                                  </p:stCondLst>
                                  <p:childTnLst>
                                    <p:set>
                                      <p:cBhvr>
                                        <p:cTn id="118" dur="1" fill="hold">
                                          <p:stCondLst>
                                            <p:cond delay="0"/>
                                          </p:stCondLst>
                                        </p:cTn>
                                        <p:tgtEl>
                                          <p:spTgt spid="3">
                                            <p:txEl>
                                              <p:pRg st="8" end="8"/>
                                            </p:txEl>
                                          </p:spTgt>
                                        </p:tgtEl>
                                        <p:attrNameLst>
                                          <p:attrName>style.visibility</p:attrName>
                                        </p:attrNameLst>
                                      </p:cBhvr>
                                      <p:to>
                                        <p:strVal val="visible"/>
                                      </p:to>
                                    </p:set>
                                    <p:animEffect transition="in" filter="fade">
                                      <p:cBhvr>
                                        <p:cTn id="119" dur="1000"/>
                                        <p:tgtEl>
                                          <p:spTgt spid="3">
                                            <p:txEl>
                                              <p:pRg st="8" end="8"/>
                                            </p:txEl>
                                          </p:spTgt>
                                        </p:tgtEl>
                                      </p:cBhvr>
                                    </p:animEffect>
                                    <p:anim calcmode="lin" valueType="num">
                                      <p:cBhvr>
                                        <p:cTn id="120"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121"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42" presetClass="entr" presetSubtype="0" fill="hold" grpId="0" nodeType="clickEffect">
                                  <p:stCondLst>
                                    <p:cond delay="0"/>
                                  </p:stCondLst>
                                  <p:childTnLst>
                                    <p:set>
                                      <p:cBhvr>
                                        <p:cTn id="125" dur="1" fill="hold">
                                          <p:stCondLst>
                                            <p:cond delay="0"/>
                                          </p:stCondLst>
                                        </p:cTn>
                                        <p:tgtEl>
                                          <p:spTgt spid="3">
                                            <p:txEl>
                                              <p:pRg st="9" end="9"/>
                                            </p:txEl>
                                          </p:spTgt>
                                        </p:tgtEl>
                                        <p:attrNameLst>
                                          <p:attrName>style.visibility</p:attrName>
                                        </p:attrNameLst>
                                      </p:cBhvr>
                                      <p:to>
                                        <p:strVal val="visible"/>
                                      </p:to>
                                    </p:set>
                                    <p:animEffect transition="in" filter="fade">
                                      <p:cBhvr>
                                        <p:cTn id="126" dur="1000"/>
                                        <p:tgtEl>
                                          <p:spTgt spid="3">
                                            <p:txEl>
                                              <p:pRg st="9" end="9"/>
                                            </p:txEl>
                                          </p:spTgt>
                                        </p:tgtEl>
                                      </p:cBhvr>
                                    </p:animEffect>
                                    <p:anim calcmode="lin" valueType="num">
                                      <p:cBhvr>
                                        <p:cTn id="127"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128"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uiExpand="1" build="p"/>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81000"/>
            <a:ext cx="8382000" cy="1295400"/>
          </a:xfrm>
        </p:spPr>
        <p:txBody>
          <a:bodyPr>
            <a:noAutofit/>
          </a:bodyPr>
          <a:lstStyle/>
          <a:p>
            <a:pPr algn="ctr" rtl="1"/>
            <a:r>
              <a:rPr lang="fa-IR" sz="4000" dirty="0">
                <a:solidFill>
                  <a:srgbClr val="C00000"/>
                </a:solidFill>
                <a:cs typeface="B Titr" panose="00000700000000000000" pitchFamily="2" charset="-78"/>
              </a:rPr>
              <a:t>راهکارهایی برای افزایش اثربخشی فرآیند جذب و استخدام نیروی انسانی</a:t>
            </a:r>
            <a:endParaRPr lang="en-US" sz="4000" dirty="0">
              <a:solidFill>
                <a:srgbClr val="C00000"/>
              </a:solidFill>
              <a:cs typeface="B Titr" panose="00000700000000000000" pitchFamily="2" charset="-78"/>
            </a:endParaRPr>
          </a:p>
        </p:txBody>
      </p:sp>
      <p:sp>
        <p:nvSpPr>
          <p:cNvPr id="3" name="Content Placeholder 2"/>
          <p:cNvSpPr>
            <a:spLocks noGrp="1"/>
          </p:cNvSpPr>
          <p:nvPr>
            <p:ph idx="1"/>
          </p:nvPr>
        </p:nvSpPr>
        <p:spPr>
          <a:xfrm>
            <a:off x="5791200" y="1905001"/>
            <a:ext cx="2590800" cy="3276600"/>
          </a:xfrm>
        </p:spPr>
        <p:txBody>
          <a:bodyPr>
            <a:normAutofit/>
          </a:bodyPr>
          <a:lstStyle/>
          <a:p>
            <a:pPr marL="0" indent="0" algn="r" rtl="1">
              <a:lnSpc>
                <a:spcPct val="150000"/>
              </a:lnSpc>
              <a:buNone/>
            </a:pPr>
            <a:r>
              <a:rPr lang="fa-IR" sz="2800" b="1" dirty="0" smtClean="0">
                <a:solidFill>
                  <a:srgbClr val="C00000"/>
                </a:solidFill>
                <a:cs typeface="B Nazanin"/>
              </a:rPr>
              <a:t>1) </a:t>
            </a:r>
            <a:r>
              <a:rPr lang="fa-IR" sz="2800" b="1" dirty="0">
                <a:solidFill>
                  <a:srgbClr val="C00000"/>
                </a:solidFill>
                <a:cs typeface="B Nazanin"/>
              </a:rPr>
              <a:t>استفاده از کانال‌های مناسب برای شناسایی و جذب نیروی </a:t>
            </a:r>
            <a:r>
              <a:rPr lang="fa-IR" sz="2800" b="1" dirty="0" smtClean="0">
                <a:solidFill>
                  <a:srgbClr val="C00000"/>
                </a:solidFill>
                <a:cs typeface="B Nazanin"/>
              </a:rPr>
              <a:t>انسانی</a:t>
            </a:r>
            <a:endParaRPr lang="en-US" sz="2800" dirty="0">
              <a:solidFill>
                <a:srgbClr val="C00000"/>
              </a:solidFill>
            </a:endParaRPr>
          </a:p>
        </p:txBody>
      </p:sp>
      <p:sp>
        <p:nvSpPr>
          <p:cNvPr id="4" name="AutoShape 2" descr="https://content.linkedin.com/content/dam/business/talent-solutions/global/en_us/blog/2014/08/blog1.jpg"/>
          <p:cNvSpPr>
            <a:spLocks noChangeAspect="1" noChangeArrowheads="1"/>
          </p:cNvSpPr>
          <p:nvPr/>
        </p:nvSpPr>
        <p:spPr bwMode="auto">
          <a:xfrm>
            <a:off x="155575" y="-2239963"/>
            <a:ext cx="5181600" cy="46672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28" name="Picture 4" descr="https://content.linkedin.com/content/dam/business/talent-solutions/global/en_us/blog/2014/08/blog1.jpg"/>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685800" y="1905000"/>
            <a:ext cx="4651375" cy="41896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234959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1028"/>
                                        </p:tgtEl>
                                        <p:attrNameLst>
                                          <p:attrName>style.visibility</p:attrName>
                                        </p:attrNameLst>
                                      </p:cBhvr>
                                      <p:to>
                                        <p:strVal val="visible"/>
                                      </p:to>
                                    </p:set>
                                    <p:animEffect transition="in" filter="circle(in)">
                                      <p:cBhvr>
                                        <p:cTn id="14" dur="20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81000"/>
            <a:ext cx="8382000" cy="1295400"/>
          </a:xfrm>
        </p:spPr>
        <p:txBody>
          <a:bodyPr>
            <a:noAutofit/>
          </a:bodyPr>
          <a:lstStyle/>
          <a:p>
            <a:pPr algn="ctr" rtl="1"/>
            <a:r>
              <a:rPr lang="fa-IR" sz="4000" dirty="0">
                <a:solidFill>
                  <a:srgbClr val="C00000"/>
                </a:solidFill>
                <a:cs typeface="B Titr" panose="00000700000000000000" pitchFamily="2" charset="-78"/>
              </a:rPr>
              <a:t>راهکارهایی برای افزایش اثربخشی فرآیند جذب و استخدام نیروی انسانی</a:t>
            </a:r>
            <a:endParaRPr lang="en-US" sz="4000" dirty="0">
              <a:solidFill>
                <a:srgbClr val="C00000"/>
              </a:solidFill>
              <a:cs typeface="B Titr" panose="00000700000000000000" pitchFamily="2" charset="-78"/>
            </a:endParaRPr>
          </a:p>
        </p:txBody>
      </p:sp>
      <p:sp>
        <p:nvSpPr>
          <p:cNvPr id="3" name="Content Placeholder 2"/>
          <p:cNvSpPr>
            <a:spLocks noGrp="1"/>
          </p:cNvSpPr>
          <p:nvPr>
            <p:ph idx="1"/>
          </p:nvPr>
        </p:nvSpPr>
        <p:spPr>
          <a:xfrm>
            <a:off x="838200" y="1905000"/>
            <a:ext cx="7543800" cy="4114800"/>
          </a:xfrm>
        </p:spPr>
        <p:txBody>
          <a:bodyPr>
            <a:normAutofit fontScale="70000" lnSpcReduction="20000"/>
          </a:bodyPr>
          <a:lstStyle/>
          <a:p>
            <a:pPr marL="0" indent="0" algn="just" rtl="1">
              <a:lnSpc>
                <a:spcPct val="150000"/>
              </a:lnSpc>
              <a:buNone/>
            </a:pPr>
            <a:r>
              <a:rPr lang="fa-IR" sz="4100" b="1" u="sng" dirty="0" smtClean="0">
                <a:solidFill>
                  <a:srgbClr val="C00000"/>
                </a:solidFill>
                <a:cs typeface="B Nazanin"/>
              </a:rPr>
              <a:t>1) </a:t>
            </a:r>
            <a:r>
              <a:rPr lang="fa-IR" sz="4100" b="1" u="sng" dirty="0">
                <a:solidFill>
                  <a:srgbClr val="C00000"/>
                </a:solidFill>
                <a:cs typeface="B Nazanin"/>
              </a:rPr>
              <a:t>استفاده از کانال‌های مناسب برای شناسایی و جذب نیروی انسانی:</a:t>
            </a:r>
            <a:endParaRPr lang="en-US" sz="4100" dirty="0">
              <a:solidFill>
                <a:srgbClr val="C00000"/>
              </a:solidFill>
            </a:endParaRPr>
          </a:p>
          <a:p>
            <a:pPr marL="342900" marR="0" lvl="0" indent="-342900" algn="just" rtl="1">
              <a:lnSpc>
                <a:spcPct val="150000"/>
              </a:lnSpc>
              <a:spcBef>
                <a:spcPts val="0"/>
              </a:spcBef>
              <a:spcAft>
                <a:spcPts val="0"/>
              </a:spcAft>
              <a:buFont typeface="Wingdings"/>
              <a:buChar char=""/>
            </a:pPr>
            <a:r>
              <a:rPr lang="fa-IR" dirty="0" smtClean="0">
                <a:latin typeface="Cambria"/>
                <a:ea typeface="Times New Roman"/>
                <a:cs typeface="B Nazanin"/>
              </a:rPr>
              <a:t>افزایش </a:t>
            </a:r>
            <a:r>
              <a:rPr lang="fa-IR" dirty="0">
                <a:latin typeface="Cambria"/>
                <a:ea typeface="Times New Roman"/>
                <a:cs typeface="B Nazanin"/>
              </a:rPr>
              <a:t>ورودی‌ها و کاندیداهای استخدام با استفاده از </a:t>
            </a:r>
            <a:r>
              <a:rPr lang="fa-IR" b="1" dirty="0">
                <a:solidFill>
                  <a:srgbClr val="FF0000"/>
                </a:solidFill>
                <a:latin typeface="Cambria"/>
                <a:ea typeface="Times New Roman"/>
                <a:cs typeface="B Nazanin"/>
              </a:rPr>
              <a:t>کانال‌های ارتباطی متفاوت </a:t>
            </a:r>
            <a:r>
              <a:rPr lang="fa-IR" dirty="0">
                <a:latin typeface="Cambria"/>
                <a:ea typeface="Times New Roman"/>
                <a:cs typeface="B Nazanin"/>
              </a:rPr>
              <a:t>و به تبع آن افزایش خروجی و افراد متناسب شغل </a:t>
            </a:r>
            <a:endParaRPr lang="en-US" dirty="0">
              <a:latin typeface="Cambria"/>
              <a:ea typeface="Times New Roman"/>
              <a:cs typeface="B Nazanin"/>
            </a:endParaRPr>
          </a:p>
          <a:p>
            <a:pPr marL="342900" marR="0" lvl="0" indent="-342900" algn="just" rtl="1">
              <a:lnSpc>
                <a:spcPct val="150000"/>
              </a:lnSpc>
              <a:spcBef>
                <a:spcPts val="0"/>
              </a:spcBef>
              <a:spcAft>
                <a:spcPts val="0"/>
              </a:spcAft>
              <a:buFont typeface="Wingdings"/>
              <a:buChar char=""/>
            </a:pPr>
            <a:r>
              <a:rPr lang="fa-IR" dirty="0">
                <a:latin typeface="Cambria"/>
                <a:ea typeface="Times New Roman"/>
                <a:cs typeface="B Nazanin"/>
              </a:rPr>
              <a:t>استفاده از </a:t>
            </a:r>
            <a:r>
              <a:rPr lang="fa-IR" b="1" dirty="0">
                <a:solidFill>
                  <a:srgbClr val="FF0000"/>
                </a:solidFill>
                <a:latin typeface="Cambria"/>
                <a:ea typeface="Times New Roman"/>
                <a:cs typeface="B Nazanin"/>
              </a:rPr>
              <a:t>انجمن‌های دانش‌آموختگان </a:t>
            </a:r>
            <a:r>
              <a:rPr lang="fa-IR" dirty="0">
                <a:latin typeface="Cambria"/>
                <a:ea typeface="Times New Roman"/>
                <a:cs typeface="B Nazanin"/>
              </a:rPr>
              <a:t>و جذب نیروهای  مستعد دانشگاه‌ها و سرمایه‌گذاری روی فارغ التحصیلان مستعد </a:t>
            </a:r>
            <a:endParaRPr lang="en-US" dirty="0">
              <a:latin typeface="Cambria"/>
              <a:ea typeface="Times New Roman"/>
              <a:cs typeface="B Nazanin"/>
            </a:endParaRPr>
          </a:p>
          <a:p>
            <a:pPr marL="342900" marR="0" lvl="0" indent="-342900" algn="just" rtl="1">
              <a:lnSpc>
                <a:spcPct val="150000"/>
              </a:lnSpc>
              <a:spcBef>
                <a:spcPts val="0"/>
              </a:spcBef>
              <a:spcAft>
                <a:spcPts val="0"/>
              </a:spcAft>
              <a:buFont typeface="Wingdings"/>
              <a:buChar char=""/>
            </a:pPr>
            <a:r>
              <a:rPr lang="fa-IR" dirty="0">
                <a:latin typeface="Cambria"/>
                <a:ea typeface="Times New Roman"/>
                <a:cs typeface="B Nazanin"/>
              </a:rPr>
              <a:t>استفاده از </a:t>
            </a:r>
            <a:r>
              <a:rPr lang="fa-IR" b="1" dirty="0">
                <a:solidFill>
                  <a:srgbClr val="FF0000"/>
                </a:solidFill>
                <a:latin typeface="Cambria"/>
                <a:ea typeface="Times New Roman"/>
                <a:cs typeface="B Nazanin"/>
              </a:rPr>
              <a:t>سایت‌های معتبر کاریابی </a:t>
            </a:r>
            <a:endParaRPr lang="en-US" b="1" dirty="0">
              <a:solidFill>
                <a:srgbClr val="FF0000"/>
              </a:solidFill>
              <a:latin typeface="Cambria"/>
              <a:ea typeface="Times New Roman"/>
              <a:cs typeface="B Nazanin"/>
            </a:endParaRPr>
          </a:p>
          <a:p>
            <a:pPr marL="342900" marR="0" lvl="0" indent="-342900" algn="just" rtl="1">
              <a:lnSpc>
                <a:spcPct val="150000"/>
              </a:lnSpc>
              <a:spcBef>
                <a:spcPts val="0"/>
              </a:spcBef>
              <a:spcAft>
                <a:spcPts val="0"/>
              </a:spcAft>
              <a:buFont typeface="Wingdings"/>
              <a:buChar char=""/>
            </a:pPr>
            <a:r>
              <a:rPr lang="fa-IR" dirty="0">
                <a:latin typeface="Cambria"/>
                <a:ea typeface="Times New Roman"/>
                <a:cs typeface="B Nazanin"/>
              </a:rPr>
              <a:t>استفاده از </a:t>
            </a:r>
            <a:r>
              <a:rPr lang="fa-IR" b="1" dirty="0">
                <a:solidFill>
                  <a:srgbClr val="FF0000"/>
                </a:solidFill>
                <a:latin typeface="Cambria"/>
                <a:ea typeface="Times New Roman"/>
                <a:cs typeface="B Nazanin"/>
              </a:rPr>
              <a:t>بولتن‌های جذب داخلی</a:t>
            </a:r>
            <a:endParaRPr lang="en-US" b="1" dirty="0">
              <a:solidFill>
                <a:srgbClr val="FF0000"/>
              </a:solidFill>
              <a:latin typeface="Cambria"/>
              <a:ea typeface="Times New Roman"/>
              <a:cs typeface="B Nazanin"/>
            </a:endParaRPr>
          </a:p>
          <a:p>
            <a:pPr marL="342900" marR="0" lvl="0" indent="-342900" algn="just" rtl="1">
              <a:lnSpc>
                <a:spcPct val="150000"/>
              </a:lnSpc>
              <a:spcBef>
                <a:spcPts val="0"/>
              </a:spcBef>
              <a:spcAft>
                <a:spcPts val="0"/>
              </a:spcAft>
              <a:buFont typeface="Wingdings"/>
              <a:buChar char=""/>
            </a:pPr>
            <a:r>
              <a:rPr lang="fa-IR" dirty="0">
                <a:latin typeface="Cambria"/>
                <a:ea typeface="Times New Roman"/>
                <a:cs typeface="B Nazanin"/>
              </a:rPr>
              <a:t>تشویق افراد کلیدی سازمان برای </a:t>
            </a:r>
            <a:r>
              <a:rPr lang="fa-IR" b="1" dirty="0">
                <a:solidFill>
                  <a:srgbClr val="FF0000"/>
                </a:solidFill>
                <a:latin typeface="Cambria"/>
                <a:ea typeface="Times New Roman"/>
                <a:cs typeface="B Nazanin"/>
              </a:rPr>
              <a:t>معرفی دوستان</a:t>
            </a:r>
            <a:r>
              <a:rPr lang="fa-IR" dirty="0">
                <a:latin typeface="Cambria"/>
                <a:ea typeface="Times New Roman"/>
                <a:cs typeface="B Nazanin"/>
              </a:rPr>
              <a:t> خود جهت جذب (تبدیل کارکنان به سفیران استخدام)</a:t>
            </a:r>
            <a:endParaRPr lang="en-US" dirty="0">
              <a:latin typeface="Cambria"/>
              <a:ea typeface="Times New Roman"/>
              <a:cs typeface="B Nazanin"/>
            </a:endParaRPr>
          </a:p>
          <a:p>
            <a:pPr marL="342900" marR="0" lvl="0" indent="-342900" algn="just" rtl="1">
              <a:lnSpc>
                <a:spcPct val="150000"/>
              </a:lnSpc>
              <a:spcBef>
                <a:spcPts val="0"/>
              </a:spcBef>
              <a:spcAft>
                <a:spcPts val="0"/>
              </a:spcAft>
              <a:buFont typeface="Wingdings"/>
              <a:buChar char=""/>
            </a:pPr>
            <a:r>
              <a:rPr lang="fa-IR" dirty="0">
                <a:latin typeface="Cambria"/>
                <a:ea typeface="Times New Roman"/>
                <a:cs typeface="B Nazanin"/>
              </a:rPr>
              <a:t>طراحی و تنظیم برنامه </a:t>
            </a:r>
            <a:r>
              <a:rPr lang="fa-IR" b="1" dirty="0">
                <a:solidFill>
                  <a:srgbClr val="FF0000"/>
                </a:solidFill>
                <a:latin typeface="Cambria"/>
                <a:ea typeface="Times New Roman"/>
                <a:cs typeface="B Nazanin"/>
              </a:rPr>
              <a:t>بازاریابی خاص برای داوطلبان خاص </a:t>
            </a:r>
            <a:endParaRPr lang="en-US" b="1" dirty="0">
              <a:solidFill>
                <a:srgbClr val="FF0000"/>
              </a:solidFill>
              <a:latin typeface="Cambria"/>
              <a:ea typeface="Times New Roman"/>
              <a:cs typeface="B Nazanin"/>
            </a:endParaRPr>
          </a:p>
        </p:txBody>
      </p:sp>
      <p:sp>
        <p:nvSpPr>
          <p:cNvPr id="4" name="AutoShape 2" descr="https://content.linkedin.com/content/dam/business/talent-solutions/global/en_us/blog/2014/08/blog1.jpg"/>
          <p:cNvSpPr>
            <a:spLocks noChangeAspect="1" noChangeArrowheads="1"/>
          </p:cNvSpPr>
          <p:nvPr/>
        </p:nvSpPr>
        <p:spPr bwMode="auto">
          <a:xfrm>
            <a:off x="155575" y="-2239963"/>
            <a:ext cx="5181600" cy="46672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98514272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57200"/>
            <a:ext cx="8382000" cy="1219200"/>
          </a:xfrm>
        </p:spPr>
        <p:txBody>
          <a:bodyPr>
            <a:noAutofit/>
          </a:bodyPr>
          <a:lstStyle/>
          <a:p>
            <a:pPr algn="ctr" rtl="1"/>
            <a:r>
              <a:rPr lang="fa-IR" sz="4000" dirty="0">
                <a:solidFill>
                  <a:srgbClr val="C00000"/>
                </a:solidFill>
                <a:cs typeface="B Titr" panose="00000700000000000000" pitchFamily="2" charset="-78"/>
              </a:rPr>
              <a:t>راهکارهایی برای افزایش اثربخشی فرآیند جذب و استخدام نیروی انسانی</a:t>
            </a:r>
            <a:endParaRPr lang="en-US" sz="4000" dirty="0">
              <a:solidFill>
                <a:srgbClr val="C00000"/>
              </a:solidFill>
              <a:cs typeface="B Titr" panose="00000700000000000000" pitchFamily="2" charset="-78"/>
            </a:endParaRPr>
          </a:p>
        </p:txBody>
      </p:sp>
      <p:sp>
        <p:nvSpPr>
          <p:cNvPr id="3" name="Content Placeholder 2"/>
          <p:cNvSpPr>
            <a:spLocks noGrp="1"/>
          </p:cNvSpPr>
          <p:nvPr>
            <p:ph idx="1"/>
          </p:nvPr>
        </p:nvSpPr>
        <p:spPr>
          <a:xfrm>
            <a:off x="4876800" y="1752600"/>
            <a:ext cx="3429000" cy="4343400"/>
          </a:xfrm>
        </p:spPr>
        <p:txBody>
          <a:bodyPr>
            <a:normAutofit fontScale="77500" lnSpcReduction="20000"/>
          </a:bodyPr>
          <a:lstStyle/>
          <a:p>
            <a:pPr marL="0" indent="0" algn="r" rtl="1">
              <a:lnSpc>
                <a:spcPct val="150000"/>
              </a:lnSpc>
              <a:buNone/>
            </a:pPr>
            <a:r>
              <a:rPr lang="fa-IR" sz="3600" b="1" u="sng" dirty="0" smtClean="0">
                <a:solidFill>
                  <a:srgbClr val="C00000"/>
                </a:solidFill>
                <a:cs typeface="B Nazanin"/>
              </a:rPr>
              <a:t>2</a:t>
            </a:r>
            <a:r>
              <a:rPr lang="fa-IR" sz="3600" b="1" u="sng" dirty="0">
                <a:solidFill>
                  <a:srgbClr val="C00000"/>
                </a:solidFill>
                <a:cs typeface="B Nazanin"/>
              </a:rPr>
              <a:t>) طراحی مدل‌های شایستگی تخصصی به ویژه برای مشاغل مدیریتی</a:t>
            </a:r>
            <a:r>
              <a:rPr lang="fa-IR" sz="3600" b="1" u="sng" dirty="0" smtClean="0">
                <a:solidFill>
                  <a:srgbClr val="C00000"/>
                </a:solidFill>
                <a:cs typeface="B Nazanin"/>
              </a:rPr>
              <a:t>:</a:t>
            </a:r>
          </a:p>
          <a:p>
            <a:pPr marL="0" indent="0" algn="r" rtl="1">
              <a:lnSpc>
                <a:spcPct val="150000"/>
              </a:lnSpc>
              <a:buNone/>
            </a:pPr>
            <a:endParaRPr lang="en-US" sz="3600" dirty="0">
              <a:solidFill>
                <a:srgbClr val="C00000"/>
              </a:solidFill>
            </a:endParaRPr>
          </a:p>
          <a:p>
            <a:pPr algn="r" rtl="1">
              <a:lnSpc>
                <a:spcPct val="150000"/>
              </a:lnSpc>
            </a:pPr>
            <a:r>
              <a:rPr lang="fa-IR" b="1" dirty="0" smtClean="0">
                <a:solidFill>
                  <a:srgbClr val="FF0000"/>
                </a:solidFill>
                <a:cs typeface="B Nazanin"/>
              </a:rPr>
              <a:t>تدوین </a:t>
            </a:r>
            <a:r>
              <a:rPr lang="fa-IR" b="1" dirty="0">
                <a:solidFill>
                  <a:srgbClr val="FF0000"/>
                </a:solidFill>
                <a:cs typeface="B Nazanin"/>
              </a:rPr>
              <a:t>و به‌روزرسانی مدل‌ شایستگی </a:t>
            </a:r>
            <a:r>
              <a:rPr lang="fa-IR" b="1" dirty="0" smtClean="0">
                <a:solidFill>
                  <a:schemeClr val="tx1"/>
                </a:solidFill>
                <a:cs typeface="B Nazanin"/>
              </a:rPr>
              <a:t>به صورت اختصاصی برای مشاغل کلیدی (</a:t>
            </a:r>
            <a:r>
              <a:rPr lang="fa-IR" dirty="0" smtClean="0">
                <a:solidFill>
                  <a:schemeClr val="tx1"/>
                </a:solidFill>
                <a:cs typeface="B Nazanin"/>
              </a:rPr>
              <a:t>به </a:t>
            </a:r>
            <a:r>
              <a:rPr lang="fa-IR" dirty="0">
                <a:solidFill>
                  <a:schemeClr val="tx1"/>
                </a:solidFill>
                <a:cs typeface="B Nazanin"/>
              </a:rPr>
              <a:t>خصوص برای مشاغل </a:t>
            </a:r>
            <a:r>
              <a:rPr lang="fa-IR" dirty="0" smtClean="0">
                <a:solidFill>
                  <a:schemeClr val="tx1"/>
                </a:solidFill>
                <a:cs typeface="B Nazanin"/>
              </a:rPr>
              <a:t>مدیریتی)</a:t>
            </a:r>
          </a:p>
        </p:txBody>
      </p:sp>
      <p:pic>
        <p:nvPicPr>
          <p:cNvPr id="3074" name="Picture 2" descr="http://www.exinfm.com/images/competency_mode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9946" y="1967928"/>
            <a:ext cx="3886200" cy="39422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473477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3074"/>
                                        </p:tgtEl>
                                        <p:attrNameLst>
                                          <p:attrName>style.visibility</p:attrName>
                                        </p:attrNameLst>
                                      </p:cBhvr>
                                      <p:to>
                                        <p:strVal val="visible"/>
                                      </p:to>
                                    </p:set>
                                    <p:animEffect transition="in" filter="circle(in)">
                                      <p:cBhvr>
                                        <p:cTn id="14" dur="2000"/>
                                        <p:tgtEl>
                                          <p:spTgt spid="3074"/>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a:xfrm>
            <a:off x="1100309" y="355061"/>
            <a:ext cx="6781800" cy="864139"/>
          </a:xfrm>
        </p:spPr>
        <p:txBody>
          <a:bodyPr>
            <a:normAutofit/>
          </a:bodyPr>
          <a:lstStyle/>
          <a:p>
            <a:pPr algn="ctr" rtl="1"/>
            <a:r>
              <a:rPr lang="fa-IR" sz="4000" dirty="0">
                <a:solidFill>
                  <a:srgbClr val="C00000"/>
                </a:solidFill>
                <a:cs typeface="B Titr" panose="00000700000000000000" pitchFamily="2" charset="-78"/>
              </a:rPr>
              <a:t>شايستگي و مدل شایستگی</a:t>
            </a:r>
            <a:endParaRPr lang="en-US" sz="4000" dirty="0">
              <a:solidFill>
                <a:srgbClr val="C00000"/>
              </a:solidFill>
              <a:cs typeface="B Titr" panose="00000700000000000000" pitchFamily="2" charset="-78"/>
            </a:endParaRPr>
          </a:p>
        </p:txBody>
      </p:sp>
      <p:grpSp>
        <p:nvGrpSpPr>
          <p:cNvPr id="2" name="Group 3"/>
          <p:cNvGrpSpPr>
            <a:grpSpLocks/>
          </p:cNvGrpSpPr>
          <p:nvPr/>
        </p:nvGrpSpPr>
        <p:grpSpPr bwMode="auto">
          <a:xfrm flipH="1">
            <a:off x="1403648" y="1876425"/>
            <a:ext cx="7056784" cy="1301751"/>
            <a:chOff x="912" y="1008"/>
            <a:chExt cx="3984" cy="912"/>
          </a:xfrm>
        </p:grpSpPr>
        <p:sp>
          <p:nvSpPr>
            <p:cNvPr id="90116" name="AutoShape 4"/>
            <p:cNvSpPr>
              <a:spLocks noChangeArrowheads="1"/>
            </p:cNvSpPr>
            <p:nvPr/>
          </p:nvSpPr>
          <p:spPr bwMode="gray">
            <a:xfrm>
              <a:off x="912" y="1008"/>
              <a:ext cx="3984" cy="912"/>
            </a:xfrm>
            <a:prstGeom prst="roundRect">
              <a:avLst>
                <a:gd name="adj" fmla="val 10889"/>
              </a:avLst>
            </a:prstGeom>
            <a:gradFill rotWithShape="1">
              <a:gsLst>
                <a:gs pos="0">
                  <a:srgbClr val="DDDDDD"/>
                </a:gs>
                <a:gs pos="50000">
                  <a:srgbClr val="DDDDDD">
                    <a:gamma/>
                    <a:tint val="36471"/>
                    <a:invGamma/>
                  </a:srgb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grpSp>
          <p:nvGrpSpPr>
            <p:cNvPr id="3" name="Group 5"/>
            <p:cNvGrpSpPr>
              <a:grpSpLocks/>
            </p:cNvGrpSpPr>
            <p:nvPr/>
          </p:nvGrpSpPr>
          <p:grpSpPr bwMode="auto">
            <a:xfrm>
              <a:off x="999" y="1092"/>
              <a:ext cx="768" cy="746"/>
              <a:chOff x="999" y="1092"/>
              <a:chExt cx="768" cy="746"/>
            </a:xfrm>
          </p:grpSpPr>
          <p:sp>
            <p:nvSpPr>
              <p:cNvPr id="90118" name="AutoShape 6"/>
              <p:cNvSpPr>
                <a:spLocks noChangeArrowheads="1"/>
              </p:cNvSpPr>
              <p:nvPr/>
            </p:nvSpPr>
            <p:spPr bwMode="gray">
              <a:xfrm>
                <a:off x="999" y="1092"/>
                <a:ext cx="768" cy="746"/>
              </a:xfrm>
              <a:prstGeom prst="roundRect">
                <a:avLst>
                  <a:gd name="adj" fmla="val 11921"/>
                </a:avLst>
              </a:prstGeom>
              <a:gradFill rotWithShape="1">
                <a:gsLst>
                  <a:gs pos="0">
                    <a:schemeClr val="accent1"/>
                  </a:gs>
                  <a:gs pos="100000">
                    <a:schemeClr val="accent1">
                      <a:gamma/>
                      <a:shade val="69804"/>
                      <a:invGamma/>
                    </a:schemeClr>
                  </a:gs>
                </a:gsLst>
                <a:lin ang="5400000" scaled="1"/>
              </a:gradFill>
              <a:ln w="38100">
                <a:solidFill>
                  <a:schemeClr val="bg1"/>
                </a:solidFill>
                <a:round/>
                <a:headEnd/>
                <a:tailEnd/>
              </a:ln>
              <a:effectLst/>
            </p:spPr>
            <p:txBody>
              <a:bodyPr wrap="none" anchor="ctr"/>
              <a:lstStyle/>
              <a:p>
                <a:endParaRPr lang="en-US"/>
              </a:p>
            </p:txBody>
          </p:sp>
          <p:sp>
            <p:nvSpPr>
              <p:cNvPr id="90119" name="Freeform 7"/>
              <p:cNvSpPr>
                <a:spLocks/>
              </p:cNvSpPr>
              <p:nvPr/>
            </p:nvSpPr>
            <p:spPr bwMode="gray">
              <a:xfrm>
                <a:off x="1047" y="1140"/>
                <a:ext cx="383" cy="373"/>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54510"/>
                      <a:invGamma/>
                    </a:schemeClr>
                  </a:gs>
                  <a:gs pos="50000">
                    <a:schemeClr val="accent1">
                      <a:alpha val="0"/>
                    </a:schemeClr>
                  </a:gs>
                  <a:gs pos="100000">
                    <a:schemeClr val="accent1">
                      <a:gamma/>
                      <a:tint val="54510"/>
                      <a:invGamma/>
                    </a:schemeClr>
                  </a:gs>
                </a:gsLst>
                <a:lin ang="2700000" scaled="1"/>
              </a:gradFill>
              <a:ln w="0">
                <a:noFill/>
                <a:prstDash val="solid"/>
                <a:round/>
                <a:headEnd/>
                <a:tailEnd/>
              </a:ln>
            </p:spPr>
            <p:txBody>
              <a:bodyPr/>
              <a:lstStyle/>
              <a:p>
                <a:endParaRPr lang="en-US"/>
              </a:p>
            </p:txBody>
          </p:sp>
          <p:sp>
            <p:nvSpPr>
              <p:cNvPr id="90120" name="Text Box 8"/>
              <p:cNvSpPr txBox="1">
                <a:spLocks noChangeArrowheads="1"/>
              </p:cNvSpPr>
              <p:nvPr/>
            </p:nvSpPr>
            <p:spPr bwMode="gray">
              <a:xfrm>
                <a:off x="1064" y="1295"/>
                <a:ext cx="602" cy="367"/>
              </a:xfrm>
              <a:prstGeom prst="rect">
                <a:avLst/>
              </a:prstGeom>
              <a:noFill/>
              <a:ln w="9525" algn="ctr">
                <a:noFill/>
                <a:miter lim="800000"/>
                <a:headEnd/>
                <a:tailEnd/>
              </a:ln>
              <a:effectLst/>
            </p:spPr>
            <p:txBody>
              <a:bodyPr wrap="none">
                <a:spAutoFit/>
              </a:bodyPr>
              <a:lstStyle/>
              <a:p>
                <a:pPr algn="ctr" eaLnBrk="0" hangingPunct="0"/>
                <a:r>
                  <a:rPr lang="fa-IR" sz="2800" dirty="0" smtClean="0">
                    <a:solidFill>
                      <a:srgbClr val="FFFFFF"/>
                    </a:solidFill>
                    <a:effectLst>
                      <a:outerShdw blurRad="38100" dist="38100" dir="2700000" algn="tl">
                        <a:srgbClr val="C0C0C0"/>
                      </a:outerShdw>
                    </a:effectLst>
                    <a:cs typeface="B Titr" pitchFamily="2" charset="-78"/>
                  </a:rPr>
                  <a:t>پيشينه</a:t>
                </a:r>
                <a:endParaRPr lang="en-US" sz="2800" dirty="0">
                  <a:solidFill>
                    <a:srgbClr val="FFFFFF"/>
                  </a:solidFill>
                  <a:effectLst>
                    <a:outerShdw blurRad="38100" dist="38100" dir="2700000" algn="tl">
                      <a:srgbClr val="C0C0C0"/>
                    </a:outerShdw>
                  </a:effectLst>
                  <a:cs typeface="B Titr" pitchFamily="2" charset="-78"/>
                </a:endParaRPr>
              </a:p>
            </p:txBody>
          </p:sp>
        </p:grpSp>
        <p:sp>
          <p:nvSpPr>
            <p:cNvPr id="90121" name="Text Box 9"/>
            <p:cNvSpPr txBox="1">
              <a:spLocks noChangeArrowheads="1"/>
            </p:cNvSpPr>
            <p:nvPr/>
          </p:nvSpPr>
          <p:spPr bwMode="gray">
            <a:xfrm>
              <a:off x="1767" y="1071"/>
              <a:ext cx="3129" cy="841"/>
            </a:xfrm>
            <a:prstGeom prst="rect">
              <a:avLst/>
            </a:prstGeom>
            <a:noFill/>
            <a:ln w="9525" algn="ctr">
              <a:noFill/>
              <a:miter lim="800000"/>
              <a:headEnd/>
              <a:tailEnd/>
            </a:ln>
            <a:effectLst/>
          </p:spPr>
          <p:txBody>
            <a:bodyPr wrap="square">
              <a:spAutoFit/>
            </a:bodyPr>
            <a:lstStyle/>
            <a:p>
              <a:pPr algn="justLow" rtl="1" eaLnBrk="1" fontAlgn="auto" hangingPunct="1">
                <a:spcAft>
                  <a:spcPts val="0"/>
                </a:spcAft>
                <a:buFontTx/>
                <a:buNone/>
                <a:defRPr/>
              </a:pPr>
              <a:r>
                <a:rPr lang="fa-IR" b="1" dirty="0">
                  <a:solidFill>
                    <a:schemeClr val="tx1">
                      <a:lumMod val="50000"/>
                    </a:schemeClr>
                  </a:solidFill>
                  <a:cs typeface="B Mitra" pitchFamily="2" charset="-78"/>
                </a:rPr>
                <a:t>واژه</a:t>
              </a:r>
              <a:r>
                <a:rPr lang="en-US" b="1" dirty="0">
                  <a:solidFill>
                    <a:srgbClr val="FF0000"/>
                  </a:solidFill>
                  <a:cs typeface="B Mitra" pitchFamily="2" charset="-78"/>
                </a:rPr>
                <a:t>Competency</a:t>
              </a:r>
              <a:r>
                <a:rPr lang="en-US" b="1" dirty="0">
                  <a:solidFill>
                    <a:schemeClr val="tx1">
                      <a:lumMod val="50000"/>
                    </a:schemeClr>
                  </a:solidFill>
                  <a:cs typeface="B Mitra" pitchFamily="2" charset="-78"/>
                </a:rPr>
                <a:t> </a:t>
              </a:r>
              <a:r>
                <a:rPr lang="fa-IR" b="1" dirty="0">
                  <a:solidFill>
                    <a:schemeClr val="tx1">
                      <a:lumMod val="50000"/>
                    </a:schemeClr>
                  </a:solidFill>
                  <a:cs typeface="B Mitra" pitchFamily="2" charset="-78"/>
                </a:rPr>
                <a:t> اولين بار در سال 1973 در مقاله اي توسط </a:t>
              </a:r>
              <a:r>
                <a:rPr lang="fa-IR" b="1" dirty="0" smtClean="0">
                  <a:solidFill>
                    <a:schemeClr val="tx1">
                      <a:lumMod val="50000"/>
                    </a:schemeClr>
                  </a:solidFill>
                  <a:cs typeface="B Mitra" pitchFamily="2" charset="-78"/>
                </a:rPr>
                <a:t>مك‌‌كللند </a:t>
              </a:r>
              <a:r>
                <a:rPr lang="fa-IR" b="1" dirty="0">
                  <a:solidFill>
                    <a:schemeClr val="tx1">
                      <a:lumMod val="50000"/>
                    </a:schemeClr>
                  </a:solidFill>
                  <a:cs typeface="B Mitra" pitchFamily="2" charset="-78"/>
                </a:rPr>
                <a:t>وارد ادبيات مديريت گرديد.</a:t>
              </a:r>
            </a:p>
            <a:p>
              <a:pPr algn="justLow" rtl="1" eaLnBrk="1" fontAlgn="auto" hangingPunct="1">
                <a:spcAft>
                  <a:spcPts val="0"/>
                </a:spcAft>
                <a:buFontTx/>
                <a:buNone/>
                <a:defRPr/>
              </a:pPr>
              <a:r>
                <a:rPr lang="fa-IR" b="1" dirty="0">
                  <a:solidFill>
                    <a:schemeClr val="tx1">
                      <a:lumMod val="50000"/>
                    </a:schemeClr>
                  </a:solidFill>
                  <a:cs typeface="B Mitra" pitchFamily="2" charset="-78"/>
                </a:rPr>
                <a:t>شايستگي را علت تمايز و تفاوت در </a:t>
              </a:r>
              <a:r>
                <a:rPr lang="fa-IR" b="1" dirty="0" smtClean="0">
                  <a:solidFill>
                    <a:schemeClr val="tx1">
                      <a:lumMod val="50000"/>
                    </a:schemeClr>
                  </a:solidFill>
                  <a:cs typeface="B Mitra" pitchFamily="2" charset="-78"/>
                </a:rPr>
                <a:t>عملكرد‌‌هاي </a:t>
              </a:r>
              <a:r>
                <a:rPr lang="fa-IR" b="1" dirty="0">
                  <a:solidFill>
                    <a:schemeClr val="tx1">
                      <a:lumMod val="50000"/>
                    </a:schemeClr>
                  </a:solidFill>
                  <a:cs typeface="B Mitra" pitchFamily="2" charset="-78"/>
                </a:rPr>
                <a:t>كاملا مطلوب و ايده آل با </a:t>
              </a:r>
              <a:r>
                <a:rPr lang="fa-IR" b="1" dirty="0" smtClean="0">
                  <a:solidFill>
                    <a:schemeClr val="tx1">
                      <a:lumMod val="50000"/>
                    </a:schemeClr>
                  </a:solidFill>
                  <a:cs typeface="B Mitra" pitchFamily="2" charset="-78"/>
                </a:rPr>
                <a:t>عملكرد‌‌‌هاي </a:t>
              </a:r>
              <a:r>
                <a:rPr lang="fa-IR" b="1" dirty="0">
                  <a:solidFill>
                    <a:schemeClr val="tx1">
                      <a:lumMod val="50000"/>
                    </a:schemeClr>
                  </a:solidFill>
                  <a:cs typeface="B Mitra" pitchFamily="2" charset="-78"/>
                </a:rPr>
                <a:t>معمولي و </a:t>
              </a:r>
              <a:r>
                <a:rPr lang="fa-IR" b="1" dirty="0" smtClean="0">
                  <a:solidFill>
                    <a:schemeClr val="tx1">
                      <a:lumMod val="50000"/>
                    </a:schemeClr>
                  </a:solidFill>
                  <a:cs typeface="B Mitra" pitchFamily="2" charset="-78"/>
                </a:rPr>
                <a:t>متوسط مي‌دانند.</a:t>
              </a:r>
              <a:endParaRPr lang="fa-IR" b="1" dirty="0">
                <a:solidFill>
                  <a:schemeClr val="tx1">
                    <a:lumMod val="50000"/>
                  </a:schemeClr>
                </a:solidFill>
                <a:cs typeface="B Mitra" pitchFamily="2" charset="-78"/>
              </a:endParaRPr>
            </a:p>
          </p:txBody>
        </p:sp>
      </p:grpSp>
      <p:grpSp>
        <p:nvGrpSpPr>
          <p:cNvPr id="4" name="Group 10"/>
          <p:cNvGrpSpPr>
            <a:grpSpLocks/>
          </p:cNvGrpSpPr>
          <p:nvPr/>
        </p:nvGrpSpPr>
        <p:grpSpPr bwMode="auto">
          <a:xfrm flipH="1">
            <a:off x="1403648" y="3406781"/>
            <a:ext cx="7056784" cy="1301752"/>
            <a:chOff x="912" y="2016"/>
            <a:chExt cx="3984" cy="912"/>
          </a:xfrm>
        </p:grpSpPr>
        <p:sp>
          <p:nvSpPr>
            <p:cNvPr id="90123" name="AutoShape 11"/>
            <p:cNvSpPr>
              <a:spLocks noChangeArrowheads="1"/>
            </p:cNvSpPr>
            <p:nvPr/>
          </p:nvSpPr>
          <p:spPr bwMode="gray">
            <a:xfrm>
              <a:off x="912" y="2016"/>
              <a:ext cx="3984" cy="912"/>
            </a:xfrm>
            <a:prstGeom prst="roundRect">
              <a:avLst>
                <a:gd name="adj" fmla="val 10889"/>
              </a:avLst>
            </a:prstGeom>
            <a:gradFill rotWithShape="1">
              <a:gsLst>
                <a:gs pos="0">
                  <a:srgbClr val="DDDDDD"/>
                </a:gs>
                <a:gs pos="50000">
                  <a:srgbClr val="DDDDDD">
                    <a:gamma/>
                    <a:tint val="39216"/>
                    <a:invGamma/>
                  </a:srgb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grpSp>
          <p:nvGrpSpPr>
            <p:cNvPr id="5" name="Group 12"/>
            <p:cNvGrpSpPr>
              <a:grpSpLocks/>
            </p:cNvGrpSpPr>
            <p:nvPr/>
          </p:nvGrpSpPr>
          <p:grpSpPr bwMode="auto">
            <a:xfrm>
              <a:off x="999" y="2100"/>
              <a:ext cx="768" cy="746"/>
              <a:chOff x="999" y="2100"/>
              <a:chExt cx="768" cy="746"/>
            </a:xfrm>
          </p:grpSpPr>
          <p:sp>
            <p:nvSpPr>
              <p:cNvPr id="90125" name="AutoShape 13"/>
              <p:cNvSpPr>
                <a:spLocks noChangeArrowheads="1"/>
              </p:cNvSpPr>
              <p:nvPr/>
            </p:nvSpPr>
            <p:spPr bwMode="gray">
              <a:xfrm>
                <a:off x="999" y="2100"/>
                <a:ext cx="768" cy="746"/>
              </a:xfrm>
              <a:prstGeom prst="roundRect">
                <a:avLst>
                  <a:gd name="adj" fmla="val 11921"/>
                </a:avLst>
              </a:prstGeom>
              <a:gradFill rotWithShape="1">
                <a:gsLst>
                  <a:gs pos="0">
                    <a:schemeClr val="hlink">
                      <a:gamma/>
                      <a:tint val="72549"/>
                      <a:invGamma/>
                    </a:schemeClr>
                  </a:gs>
                  <a:gs pos="100000">
                    <a:schemeClr val="hlink"/>
                  </a:gs>
                </a:gsLst>
                <a:lin ang="5400000" scaled="1"/>
              </a:gradFill>
              <a:ln w="38100">
                <a:solidFill>
                  <a:schemeClr val="bg1"/>
                </a:solidFill>
                <a:round/>
                <a:headEnd/>
                <a:tailEnd/>
              </a:ln>
              <a:effectLst/>
            </p:spPr>
            <p:txBody>
              <a:bodyPr wrap="none" anchor="ctr"/>
              <a:lstStyle/>
              <a:p>
                <a:endParaRPr lang="en-US"/>
              </a:p>
            </p:txBody>
          </p:sp>
          <p:sp>
            <p:nvSpPr>
              <p:cNvPr id="90126" name="Freeform 14"/>
              <p:cNvSpPr>
                <a:spLocks/>
              </p:cNvSpPr>
              <p:nvPr/>
            </p:nvSpPr>
            <p:spPr bwMode="gray">
              <a:xfrm>
                <a:off x="1047" y="2148"/>
                <a:ext cx="383" cy="373"/>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hlink">
                      <a:gamma/>
                      <a:tint val="42353"/>
                      <a:invGamma/>
                    </a:schemeClr>
                  </a:gs>
                  <a:gs pos="100000">
                    <a:schemeClr val="hlink">
                      <a:alpha val="0"/>
                    </a:schemeClr>
                  </a:gs>
                </a:gsLst>
                <a:lin ang="2700000" scaled="1"/>
              </a:gradFill>
              <a:ln w="0">
                <a:noFill/>
                <a:prstDash val="solid"/>
                <a:round/>
                <a:headEnd/>
                <a:tailEnd/>
              </a:ln>
            </p:spPr>
            <p:txBody>
              <a:bodyPr/>
              <a:lstStyle/>
              <a:p>
                <a:endParaRPr lang="en-US"/>
              </a:p>
            </p:txBody>
          </p:sp>
          <p:sp>
            <p:nvSpPr>
              <p:cNvPr id="90127" name="Text Box 15"/>
              <p:cNvSpPr txBox="1">
                <a:spLocks noChangeArrowheads="1"/>
              </p:cNvSpPr>
              <p:nvPr/>
            </p:nvSpPr>
            <p:spPr bwMode="gray">
              <a:xfrm>
                <a:off x="1044" y="2304"/>
                <a:ext cx="622" cy="367"/>
              </a:xfrm>
              <a:prstGeom prst="rect">
                <a:avLst/>
              </a:prstGeom>
              <a:noFill/>
              <a:ln w="9525" algn="ctr">
                <a:noFill/>
                <a:miter lim="800000"/>
                <a:headEnd/>
                <a:tailEnd/>
              </a:ln>
              <a:effectLst/>
            </p:spPr>
            <p:txBody>
              <a:bodyPr wrap="none">
                <a:spAutoFit/>
              </a:bodyPr>
              <a:lstStyle/>
              <a:p>
                <a:pPr algn="ctr" eaLnBrk="0" hangingPunct="0"/>
                <a:r>
                  <a:rPr lang="fa-IR" sz="2800" b="1" cap="all" dirty="0"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cs typeface="B Titr" pitchFamily="2" charset="-78"/>
                  </a:rPr>
                  <a:t>تعريف</a:t>
                </a:r>
                <a:endParaRPr lang="en-US" sz="2800" b="1" dirty="0">
                  <a:solidFill>
                    <a:srgbClr val="FF0000"/>
                  </a:solidFill>
                  <a:effectLst>
                    <a:outerShdw blurRad="38100" dist="38100" dir="2700000" algn="tl">
                      <a:srgbClr val="C0C0C0"/>
                    </a:outerShdw>
                  </a:effectLst>
                  <a:cs typeface="B Titr" pitchFamily="2" charset="-78"/>
                </a:endParaRPr>
              </a:p>
            </p:txBody>
          </p:sp>
        </p:grpSp>
        <p:sp>
          <p:nvSpPr>
            <p:cNvPr id="90128" name="Text Box 16"/>
            <p:cNvSpPr txBox="1">
              <a:spLocks noChangeArrowheads="1"/>
            </p:cNvSpPr>
            <p:nvPr/>
          </p:nvSpPr>
          <p:spPr bwMode="gray">
            <a:xfrm>
              <a:off x="1767" y="2108"/>
              <a:ext cx="3040" cy="755"/>
            </a:xfrm>
            <a:prstGeom prst="rect">
              <a:avLst/>
            </a:prstGeom>
            <a:noFill/>
            <a:ln w="9525" algn="ctr">
              <a:noFill/>
              <a:miter lim="800000"/>
              <a:headEnd/>
              <a:tailEnd/>
            </a:ln>
            <a:effectLst/>
          </p:spPr>
          <p:txBody>
            <a:bodyPr wrap="square">
              <a:spAutoFit/>
            </a:bodyPr>
            <a:lstStyle/>
            <a:p>
              <a:pPr algn="justLow" defTabSz="652463" rtl="1">
                <a:buClr>
                  <a:schemeClr val="accent1"/>
                </a:buClr>
                <a:buSzPct val="85000"/>
                <a:buFont typeface="Wingdings" pitchFamily="2" charset="2"/>
                <a:buNone/>
              </a:pPr>
              <a:r>
                <a:rPr lang="ar-SA" sz="1600" dirty="0" smtClean="0">
                  <a:solidFill>
                    <a:srgbClr val="0033CC"/>
                  </a:solidFill>
                  <a:latin typeface="Calibri" pitchFamily="34" charset="0"/>
                  <a:cs typeface="B Titr" pitchFamily="2" charset="-78"/>
                </a:rPr>
                <a:t>مجموعه دانش،</a:t>
              </a:r>
              <a:r>
                <a:rPr lang="ar-SA" sz="1600" dirty="0" smtClean="0">
                  <a:solidFill>
                    <a:srgbClr val="0033CC"/>
                  </a:solidFill>
                  <a:latin typeface="Calibri" pitchFamily="34" charset="0"/>
                </a:rPr>
                <a:t>‌</a:t>
              </a:r>
              <a:r>
                <a:rPr lang="ar-SA" sz="1600" dirty="0" smtClean="0">
                  <a:solidFill>
                    <a:srgbClr val="0033CC"/>
                  </a:solidFill>
                  <a:latin typeface="Calibri" pitchFamily="34" charset="0"/>
                  <a:cs typeface="B Titr" pitchFamily="2" charset="-78"/>
                </a:rPr>
                <a:t> مهارت‌‌ها، خصوصيات شخصيتي، علايق، تجارب و توانمندي‌‌هاي مرتبط با شغل كه فرد را  قادر مي‌سازد در سطحي بالاتر از حد متوسط به ايفاي مسئوليت بپردازد. در واقع شايستگي‌‌‌ها الگويي را ارايه مي‌كنند كه نشان دهندة فرد با عملكرد برتر در شغل محوله است</a:t>
              </a:r>
              <a:r>
                <a:rPr lang="fa-IR" sz="1600" dirty="0" smtClean="0">
                  <a:solidFill>
                    <a:srgbClr val="0033CC"/>
                  </a:solidFill>
                  <a:latin typeface="Calibri" pitchFamily="34" charset="0"/>
                  <a:cs typeface="B Titr" pitchFamily="2" charset="-78"/>
                </a:rPr>
                <a:t>.</a:t>
              </a:r>
              <a:endParaRPr lang="fa-IR" sz="1600" dirty="0">
                <a:solidFill>
                  <a:srgbClr val="0033CC"/>
                </a:solidFill>
                <a:latin typeface="Calibri" pitchFamily="34" charset="0"/>
                <a:cs typeface="B Titr" pitchFamily="2" charset="-78"/>
              </a:endParaRPr>
            </a:p>
          </p:txBody>
        </p:sp>
      </p:grpSp>
      <p:grpSp>
        <p:nvGrpSpPr>
          <p:cNvPr id="6" name="Group 17"/>
          <p:cNvGrpSpPr>
            <a:grpSpLocks/>
          </p:cNvGrpSpPr>
          <p:nvPr/>
        </p:nvGrpSpPr>
        <p:grpSpPr bwMode="auto">
          <a:xfrm flipH="1">
            <a:off x="1403648" y="4946650"/>
            <a:ext cx="7056784" cy="1301750"/>
            <a:chOff x="912" y="3036"/>
            <a:chExt cx="3984" cy="912"/>
          </a:xfrm>
        </p:grpSpPr>
        <p:sp>
          <p:nvSpPr>
            <p:cNvPr id="90130" name="AutoShape 18"/>
            <p:cNvSpPr>
              <a:spLocks noChangeArrowheads="1"/>
            </p:cNvSpPr>
            <p:nvPr/>
          </p:nvSpPr>
          <p:spPr bwMode="gray">
            <a:xfrm>
              <a:off x="912" y="3036"/>
              <a:ext cx="3984" cy="912"/>
            </a:xfrm>
            <a:prstGeom prst="roundRect">
              <a:avLst>
                <a:gd name="adj" fmla="val 10889"/>
              </a:avLst>
            </a:prstGeom>
            <a:gradFill rotWithShape="1">
              <a:gsLst>
                <a:gs pos="0">
                  <a:srgbClr val="DDDDDD"/>
                </a:gs>
                <a:gs pos="50000">
                  <a:srgbClr val="DDDDDD">
                    <a:gamma/>
                    <a:tint val="48627"/>
                    <a:invGamma/>
                  </a:srgb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grpSp>
          <p:nvGrpSpPr>
            <p:cNvPr id="7" name="Group 19"/>
            <p:cNvGrpSpPr>
              <a:grpSpLocks/>
            </p:cNvGrpSpPr>
            <p:nvPr/>
          </p:nvGrpSpPr>
          <p:grpSpPr bwMode="auto">
            <a:xfrm>
              <a:off x="999" y="3120"/>
              <a:ext cx="768" cy="746"/>
              <a:chOff x="999" y="3120"/>
              <a:chExt cx="768" cy="746"/>
            </a:xfrm>
          </p:grpSpPr>
          <p:sp>
            <p:nvSpPr>
              <p:cNvPr id="90132" name="AutoShape 20"/>
              <p:cNvSpPr>
                <a:spLocks noChangeArrowheads="1"/>
              </p:cNvSpPr>
              <p:nvPr/>
            </p:nvSpPr>
            <p:spPr bwMode="gray">
              <a:xfrm>
                <a:off x="999" y="3120"/>
                <a:ext cx="768" cy="746"/>
              </a:xfrm>
              <a:prstGeom prst="roundRect">
                <a:avLst>
                  <a:gd name="adj" fmla="val 11921"/>
                </a:avLst>
              </a:prstGeom>
              <a:gradFill rotWithShape="1">
                <a:gsLst>
                  <a:gs pos="0">
                    <a:schemeClr val="folHlink">
                      <a:gamma/>
                      <a:tint val="63529"/>
                      <a:invGamma/>
                    </a:schemeClr>
                  </a:gs>
                  <a:gs pos="100000">
                    <a:schemeClr val="folHlink"/>
                  </a:gs>
                </a:gsLst>
                <a:lin ang="5400000" scaled="1"/>
              </a:gradFill>
              <a:ln w="38100">
                <a:solidFill>
                  <a:schemeClr val="bg1"/>
                </a:solidFill>
                <a:round/>
                <a:headEnd/>
                <a:tailEnd/>
              </a:ln>
              <a:effectLst/>
            </p:spPr>
            <p:txBody>
              <a:bodyPr wrap="none" anchor="ctr"/>
              <a:lstStyle/>
              <a:p>
                <a:endParaRPr lang="en-US"/>
              </a:p>
            </p:txBody>
          </p:sp>
          <p:sp>
            <p:nvSpPr>
              <p:cNvPr id="90133" name="Freeform 21"/>
              <p:cNvSpPr>
                <a:spLocks/>
              </p:cNvSpPr>
              <p:nvPr/>
            </p:nvSpPr>
            <p:spPr bwMode="gray">
              <a:xfrm>
                <a:off x="1047" y="3168"/>
                <a:ext cx="383" cy="373"/>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folHlink">
                      <a:gamma/>
                      <a:tint val="48627"/>
                      <a:invGamma/>
                    </a:schemeClr>
                  </a:gs>
                  <a:gs pos="100000">
                    <a:schemeClr val="folHlink">
                      <a:alpha val="0"/>
                    </a:schemeClr>
                  </a:gs>
                </a:gsLst>
                <a:lin ang="2700000" scaled="1"/>
              </a:gradFill>
              <a:ln w="0">
                <a:noFill/>
                <a:prstDash val="solid"/>
                <a:round/>
                <a:headEnd/>
                <a:tailEnd/>
              </a:ln>
            </p:spPr>
            <p:txBody>
              <a:bodyPr/>
              <a:lstStyle/>
              <a:p>
                <a:endParaRPr lang="en-US"/>
              </a:p>
            </p:txBody>
          </p:sp>
          <p:sp>
            <p:nvSpPr>
              <p:cNvPr id="90134" name="Text Box 22"/>
              <p:cNvSpPr txBox="1">
                <a:spLocks noChangeArrowheads="1"/>
              </p:cNvSpPr>
              <p:nvPr/>
            </p:nvSpPr>
            <p:spPr bwMode="gray">
              <a:xfrm>
                <a:off x="1143" y="3324"/>
                <a:ext cx="523" cy="367"/>
              </a:xfrm>
              <a:prstGeom prst="rect">
                <a:avLst/>
              </a:prstGeom>
              <a:noFill/>
              <a:ln w="9525" algn="ctr">
                <a:noFill/>
                <a:miter lim="800000"/>
                <a:headEnd/>
                <a:tailEnd/>
              </a:ln>
              <a:effectLst/>
            </p:spPr>
            <p:txBody>
              <a:bodyPr wrap="none">
                <a:spAutoFit/>
              </a:bodyPr>
              <a:lstStyle/>
              <a:p>
                <a:pPr algn="ctr" eaLnBrk="0" hangingPunct="0"/>
                <a:r>
                  <a:rPr lang="fa-IR" sz="2800" dirty="0" smtClean="0">
                    <a:solidFill>
                      <a:srgbClr val="FFFFFF"/>
                    </a:solidFill>
                    <a:effectLst>
                      <a:outerShdw blurRad="38100" dist="38100" dir="2700000" algn="tl">
                        <a:srgbClr val="C0C0C0"/>
                      </a:outerShdw>
                    </a:effectLst>
                    <a:cs typeface="B Titr" pitchFamily="2" charset="-78"/>
                  </a:rPr>
                  <a:t>نكات</a:t>
                </a:r>
                <a:endParaRPr lang="en-US" sz="2800" dirty="0">
                  <a:solidFill>
                    <a:srgbClr val="FFFFFF"/>
                  </a:solidFill>
                  <a:effectLst>
                    <a:outerShdw blurRad="38100" dist="38100" dir="2700000" algn="tl">
                      <a:srgbClr val="C0C0C0"/>
                    </a:outerShdw>
                  </a:effectLst>
                  <a:cs typeface="B Titr" pitchFamily="2" charset="-78"/>
                </a:endParaRPr>
              </a:p>
            </p:txBody>
          </p:sp>
        </p:grpSp>
        <p:sp>
          <p:nvSpPr>
            <p:cNvPr id="90135" name="Text Box 23"/>
            <p:cNvSpPr txBox="1">
              <a:spLocks noChangeArrowheads="1"/>
            </p:cNvSpPr>
            <p:nvPr/>
          </p:nvSpPr>
          <p:spPr bwMode="gray">
            <a:xfrm>
              <a:off x="1767" y="3104"/>
              <a:ext cx="3033" cy="841"/>
            </a:xfrm>
            <a:prstGeom prst="rect">
              <a:avLst/>
            </a:prstGeom>
            <a:noFill/>
            <a:ln w="9525" algn="ctr">
              <a:noFill/>
              <a:miter lim="800000"/>
              <a:headEnd/>
              <a:tailEnd/>
            </a:ln>
            <a:effectLst/>
          </p:spPr>
          <p:txBody>
            <a:bodyPr wrap="square">
              <a:spAutoFit/>
            </a:bodyPr>
            <a:lstStyle/>
            <a:p>
              <a:pPr algn="r" rtl="1" eaLnBrk="0" hangingPunct="0">
                <a:buFont typeface="Wingdings" pitchFamily="2" charset="2"/>
                <a:buChar char="ü"/>
              </a:pPr>
              <a:r>
                <a:rPr lang="fa-IR" b="1" dirty="0" smtClean="0">
                  <a:solidFill>
                    <a:srgbClr val="000000"/>
                  </a:solidFill>
                  <a:cs typeface="B Mitra" pitchFamily="2" charset="-78"/>
                </a:rPr>
                <a:t>هر سازمان بايستي متناسب با نياز‌‌هاي خود،شايستگي‌‌‌هاي مورد نظر خود را تعريف نمايد.</a:t>
              </a:r>
            </a:p>
            <a:p>
              <a:pPr algn="r" rtl="1" eaLnBrk="0" hangingPunct="0">
                <a:buFont typeface="Wingdings" pitchFamily="2" charset="2"/>
                <a:buChar char="ü"/>
              </a:pPr>
              <a:r>
                <a:rPr lang="fa-IR" b="1" dirty="0" smtClean="0">
                  <a:solidFill>
                    <a:srgbClr val="000000"/>
                  </a:solidFill>
                  <a:cs typeface="B Mitra" pitchFamily="2" charset="-78"/>
                </a:rPr>
                <a:t>لازم است اعضاي سازمان تعريف و فهم مشتركي از شايستگي‌‌‌ها را داشته باشند.</a:t>
              </a:r>
              <a:endParaRPr lang="en-US" dirty="0">
                <a:solidFill>
                  <a:srgbClr val="000000"/>
                </a:solidFill>
                <a:cs typeface="B Mitra" pitchFamily="2" charset="-78"/>
              </a:endParaRPr>
            </a:p>
          </p:txBody>
        </p:sp>
      </p:grpSp>
      <p:sp>
        <p:nvSpPr>
          <p:cNvPr id="25" name="Rectangle 24"/>
          <p:cNvSpPr/>
          <p:nvPr/>
        </p:nvSpPr>
        <p:spPr>
          <a:xfrm>
            <a:off x="179512" y="2931964"/>
            <a:ext cx="1088132" cy="2862322"/>
          </a:xfrm>
          <a:prstGeom prst="rect">
            <a:avLst/>
          </a:prstGeom>
          <a:ln/>
        </p:spPr>
        <p:style>
          <a:lnRef idx="3">
            <a:schemeClr val="lt1"/>
          </a:lnRef>
          <a:fillRef idx="1">
            <a:schemeClr val="accent6"/>
          </a:fillRef>
          <a:effectRef idx="1">
            <a:schemeClr val="accent6"/>
          </a:effectRef>
          <a:fontRef idx="minor">
            <a:schemeClr val="lt1"/>
          </a:fontRef>
        </p:style>
        <p:txBody>
          <a:bodyPr wrap="square">
            <a:spAutoFit/>
          </a:bodyPr>
          <a:lstStyle/>
          <a:p>
            <a:pPr algn="r" rtl="1"/>
            <a:r>
              <a:rPr lang="fa-IR" dirty="0" smtClean="0">
                <a:cs typeface="B Titr" pitchFamily="2" charset="-78"/>
              </a:rPr>
              <a:t>مدل شايستگي</a:t>
            </a:r>
          </a:p>
          <a:p>
            <a:pPr algn="r" rtl="1"/>
            <a:r>
              <a:rPr lang="ar-SA" dirty="0" smtClean="0">
                <a:cs typeface="B Mitra" pitchFamily="2" charset="-78"/>
              </a:rPr>
              <a:t>مجموع</a:t>
            </a:r>
            <a:r>
              <a:rPr lang="fa-IR" dirty="0" smtClean="0">
                <a:cs typeface="B Mitra" pitchFamily="2" charset="-78"/>
              </a:rPr>
              <a:t>ه</a:t>
            </a:r>
            <a:r>
              <a:rPr lang="ar-SA" dirty="0" smtClean="0">
                <a:cs typeface="B Mitra" pitchFamily="2" charset="-78"/>
              </a:rPr>
              <a:t>‌‌اي منسجم از شايستگي‌‌‌ها </a:t>
            </a:r>
            <a:r>
              <a:rPr lang="fa-IR" dirty="0" smtClean="0">
                <a:cs typeface="B Mitra" pitchFamily="2" charset="-78"/>
              </a:rPr>
              <a:t>كه </a:t>
            </a:r>
            <a:r>
              <a:rPr lang="ar-SA" dirty="0" smtClean="0">
                <a:cs typeface="B Mitra" pitchFamily="2" charset="-78"/>
              </a:rPr>
              <a:t>براي عملكرد برتر</a:t>
            </a:r>
            <a:r>
              <a:rPr lang="fa-IR" dirty="0" smtClean="0">
                <a:cs typeface="B Mitra" pitchFamily="2" charset="-78"/>
              </a:rPr>
              <a:t> در شغل خاصی</a:t>
            </a:r>
            <a:r>
              <a:rPr lang="ar-SA" dirty="0" smtClean="0">
                <a:cs typeface="B Mitra" pitchFamily="2" charset="-78"/>
              </a:rPr>
              <a:t> ضروري است</a:t>
            </a:r>
            <a:r>
              <a:rPr lang="en-US" dirty="0" smtClean="0">
                <a:cs typeface="B Mitra" pitchFamily="2" charset="-78"/>
              </a:rPr>
              <a:t>.</a:t>
            </a:r>
            <a:endParaRPr lang="en-US" dirty="0">
              <a:cs typeface="B Mitra" pitchFamily="2" charset="-78"/>
            </a:endParaRPr>
          </a:p>
        </p:txBody>
      </p:sp>
    </p:spTree>
    <p:extLst>
      <p:ext uri="{BB962C8B-B14F-4D97-AF65-F5344CB8AC3E}">
        <p14:creationId xmlns:p14="http://schemas.microsoft.com/office/powerpoint/2010/main" val="130132011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ppt_x</p:attrName>
                                        </p:attrNameLst>
                                      </p:cBhvr>
                                      <p:tavLst>
                                        <p:tav tm="0">
                                          <p:val>
                                            <p:strVal val="#ppt_x-.2"/>
                                          </p:val>
                                        </p:tav>
                                        <p:tav tm="100000">
                                          <p:val>
                                            <p:strVal val="#ppt_x"/>
                                          </p:val>
                                        </p:tav>
                                      </p:tavLst>
                                    </p:anim>
                                    <p:anim calcmode="lin" valueType="num">
                                      <p:cBhvr>
                                        <p:cTn id="1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1000" fill="hold"/>
                                        <p:tgtEl>
                                          <p:spTgt spid="6"/>
                                        </p:tgtEl>
                                        <p:attrNameLst>
                                          <p:attrName>ppt_x</p:attrName>
                                        </p:attrNameLst>
                                      </p:cBhvr>
                                      <p:tavLst>
                                        <p:tav tm="0">
                                          <p:val>
                                            <p:strVal val="#ppt_x-.2"/>
                                          </p:val>
                                        </p:tav>
                                        <p:tav tm="100000">
                                          <p:val>
                                            <p:strVal val="#ppt_x"/>
                                          </p:val>
                                        </p:tav>
                                      </p:tavLst>
                                    </p:anim>
                                    <p:anim calcmode="lin" valueType="num">
                                      <p:cBhvr>
                                        <p:cTn id="22"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23" dur="1000"/>
                                        <p:tgtEl>
                                          <p:spTgt spid="6"/>
                                        </p:tgtEl>
                                      </p:cBhvr>
                                    </p:animEffect>
                                  </p:childTnLst>
                                </p:cTn>
                              </p:par>
                              <p:par>
                                <p:cTn id="24" presetID="2" presetClass="entr" presetSubtype="2" fill="hold" grpId="0" nodeType="with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additive="base">
                                        <p:cTn id="26" dur="2000" fill="hold"/>
                                        <p:tgtEl>
                                          <p:spTgt spid="25"/>
                                        </p:tgtEl>
                                        <p:attrNameLst>
                                          <p:attrName>ppt_x</p:attrName>
                                        </p:attrNameLst>
                                      </p:cBhvr>
                                      <p:tavLst>
                                        <p:tav tm="0">
                                          <p:val>
                                            <p:strVal val="1+#ppt_w/2"/>
                                          </p:val>
                                        </p:tav>
                                        <p:tav tm="100000">
                                          <p:val>
                                            <p:strVal val="#ppt_x"/>
                                          </p:val>
                                        </p:tav>
                                      </p:tavLst>
                                    </p:anim>
                                    <p:anim calcmode="lin" valueType="num">
                                      <p:cBhvr additive="base">
                                        <p:cTn id="27" dur="20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1197243" y="381000"/>
            <a:ext cx="6781800" cy="914400"/>
          </a:xfrm>
        </p:spPr>
        <p:txBody>
          <a:bodyPr>
            <a:normAutofit/>
          </a:bodyPr>
          <a:lstStyle/>
          <a:p>
            <a:pPr algn="ctr" rtl="1"/>
            <a:r>
              <a:rPr lang="fa-IR" sz="4000" dirty="0">
                <a:solidFill>
                  <a:srgbClr val="C00000"/>
                </a:solidFill>
                <a:cs typeface="B Titr" panose="00000700000000000000" pitchFamily="2" charset="-78"/>
              </a:rPr>
              <a:t>كاربرد شايستگي‌‌‌ها</a:t>
            </a:r>
            <a:endParaRPr lang="en-US" sz="4000" dirty="0">
              <a:solidFill>
                <a:srgbClr val="C00000"/>
              </a:solidFill>
              <a:cs typeface="B Titr" panose="00000700000000000000" pitchFamily="2" charset="-78"/>
            </a:endParaRPr>
          </a:p>
        </p:txBody>
      </p:sp>
      <p:sp>
        <p:nvSpPr>
          <p:cNvPr id="78851" name="AutoShape 3"/>
          <p:cNvSpPr>
            <a:spLocks noChangeArrowheads="1"/>
          </p:cNvSpPr>
          <p:nvPr/>
        </p:nvSpPr>
        <p:spPr bwMode="gray">
          <a:xfrm rot="39573186">
            <a:off x="4677933" y="2523331"/>
            <a:ext cx="792163" cy="288925"/>
          </a:xfrm>
          <a:prstGeom prst="rightArrow">
            <a:avLst>
              <a:gd name="adj1" fmla="val 35167"/>
              <a:gd name="adj2" fmla="val 111029"/>
            </a:avLst>
          </a:prstGeom>
          <a:gradFill rotWithShape="1">
            <a:gsLst>
              <a:gs pos="0">
                <a:schemeClr val="accent1">
                  <a:gamma/>
                  <a:shade val="89020"/>
                  <a:invGamma/>
                  <a:alpha val="0"/>
                </a:schemeClr>
              </a:gs>
              <a:gs pos="100000">
                <a:schemeClr val="accent1"/>
              </a:gs>
            </a:gsLst>
            <a:lin ang="0" scaled="1"/>
          </a:gradFill>
          <a:ln w="0" algn="ctr">
            <a:noFill/>
            <a:miter lim="800000"/>
            <a:headEnd/>
            <a:tailEnd/>
          </a:ln>
          <a:effectLst/>
        </p:spPr>
        <p:txBody>
          <a:bodyPr wrap="none" anchor="ctr"/>
          <a:lstStyle/>
          <a:p>
            <a:endParaRPr lang="en-US"/>
          </a:p>
        </p:txBody>
      </p:sp>
      <p:sp>
        <p:nvSpPr>
          <p:cNvPr id="78852" name="AutoShape 4"/>
          <p:cNvSpPr>
            <a:spLocks noChangeArrowheads="1"/>
          </p:cNvSpPr>
          <p:nvPr/>
        </p:nvSpPr>
        <p:spPr bwMode="gray">
          <a:xfrm rot="3465783">
            <a:off x="4677934" y="4687093"/>
            <a:ext cx="792162" cy="288925"/>
          </a:xfrm>
          <a:prstGeom prst="rightArrow">
            <a:avLst>
              <a:gd name="adj1" fmla="val 35167"/>
              <a:gd name="adj2" fmla="val 111028"/>
            </a:avLst>
          </a:prstGeom>
          <a:gradFill rotWithShape="1">
            <a:gsLst>
              <a:gs pos="0">
                <a:schemeClr val="accent1">
                  <a:gamma/>
                  <a:shade val="89020"/>
                  <a:invGamma/>
                  <a:alpha val="0"/>
                </a:schemeClr>
              </a:gs>
              <a:gs pos="100000">
                <a:schemeClr val="accent1"/>
              </a:gs>
            </a:gsLst>
            <a:lin ang="0" scaled="1"/>
          </a:gradFill>
          <a:ln w="0" algn="ctr">
            <a:noFill/>
            <a:miter lim="800000"/>
            <a:headEnd/>
            <a:tailEnd/>
          </a:ln>
          <a:effectLst/>
        </p:spPr>
        <p:txBody>
          <a:bodyPr wrap="none" anchor="ctr"/>
          <a:lstStyle/>
          <a:p>
            <a:endParaRPr lang="en-US"/>
          </a:p>
        </p:txBody>
      </p:sp>
      <p:sp>
        <p:nvSpPr>
          <p:cNvPr id="78853" name="AutoShape 5"/>
          <p:cNvSpPr>
            <a:spLocks noChangeArrowheads="1"/>
          </p:cNvSpPr>
          <p:nvPr/>
        </p:nvSpPr>
        <p:spPr bwMode="gray">
          <a:xfrm rot="35969022">
            <a:off x="3458733" y="2599531"/>
            <a:ext cx="792163" cy="288925"/>
          </a:xfrm>
          <a:prstGeom prst="rightArrow">
            <a:avLst>
              <a:gd name="adj1" fmla="val 35167"/>
              <a:gd name="adj2" fmla="val 111029"/>
            </a:avLst>
          </a:prstGeom>
          <a:gradFill rotWithShape="1">
            <a:gsLst>
              <a:gs pos="0">
                <a:schemeClr val="accent1">
                  <a:gamma/>
                  <a:shade val="89020"/>
                  <a:invGamma/>
                  <a:alpha val="0"/>
                </a:schemeClr>
              </a:gs>
              <a:gs pos="100000">
                <a:schemeClr val="accent1"/>
              </a:gs>
            </a:gsLst>
            <a:lin ang="0" scaled="1"/>
          </a:gradFill>
          <a:ln w="0" algn="ctr">
            <a:noFill/>
            <a:miter lim="800000"/>
            <a:headEnd/>
            <a:tailEnd/>
          </a:ln>
          <a:effectLst/>
        </p:spPr>
        <p:txBody>
          <a:bodyPr wrap="none" anchor="ctr"/>
          <a:lstStyle/>
          <a:p>
            <a:endParaRPr lang="en-US"/>
          </a:p>
        </p:txBody>
      </p:sp>
      <p:sp>
        <p:nvSpPr>
          <p:cNvPr id="78854" name="AutoShape 6"/>
          <p:cNvSpPr>
            <a:spLocks noChangeArrowheads="1"/>
          </p:cNvSpPr>
          <p:nvPr/>
        </p:nvSpPr>
        <p:spPr bwMode="gray">
          <a:xfrm rot="7535209">
            <a:off x="3420633" y="4653756"/>
            <a:ext cx="792163" cy="288925"/>
          </a:xfrm>
          <a:prstGeom prst="rightArrow">
            <a:avLst>
              <a:gd name="adj1" fmla="val 35167"/>
              <a:gd name="adj2" fmla="val 111029"/>
            </a:avLst>
          </a:prstGeom>
          <a:gradFill rotWithShape="1">
            <a:gsLst>
              <a:gs pos="0">
                <a:schemeClr val="accent1">
                  <a:gamma/>
                  <a:shade val="89020"/>
                  <a:invGamma/>
                  <a:alpha val="0"/>
                </a:schemeClr>
              </a:gs>
              <a:gs pos="100000">
                <a:schemeClr val="accent1"/>
              </a:gs>
            </a:gsLst>
            <a:lin ang="0" scaled="1"/>
          </a:gradFill>
          <a:ln w="0" algn="ctr">
            <a:noFill/>
            <a:miter lim="800000"/>
            <a:headEnd/>
            <a:tailEnd/>
          </a:ln>
          <a:effectLst/>
        </p:spPr>
        <p:txBody>
          <a:bodyPr wrap="none" anchor="ctr"/>
          <a:lstStyle/>
          <a:p>
            <a:endParaRPr lang="en-US"/>
          </a:p>
        </p:txBody>
      </p:sp>
      <p:sp>
        <p:nvSpPr>
          <p:cNvPr id="78855" name="AutoShape 7"/>
          <p:cNvSpPr>
            <a:spLocks noChangeArrowheads="1"/>
          </p:cNvSpPr>
          <p:nvPr/>
        </p:nvSpPr>
        <p:spPr bwMode="gray">
          <a:xfrm>
            <a:off x="5256577" y="3651250"/>
            <a:ext cx="792163" cy="288925"/>
          </a:xfrm>
          <a:prstGeom prst="rightArrow">
            <a:avLst>
              <a:gd name="adj1" fmla="val 35167"/>
              <a:gd name="adj2" fmla="val 111029"/>
            </a:avLst>
          </a:prstGeom>
          <a:gradFill rotWithShape="1">
            <a:gsLst>
              <a:gs pos="0">
                <a:schemeClr val="accent1">
                  <a:gamma/>
                  <a:shade val="89020"/>
                  <a:invGamma/>
                  <a:alpha val="0"/>
                </a:schemeClr>
              </a:gs>
              <a:gs pos="100000">
                <a:schemeClr val="accent1"/>
              </a:gs>
            </a:gsLst>
            <a:lin ang="0" scaled="1"/>
          </a:gradFill>
          <a:ln w="0" algn="ctr">
            <a:noFill/>
            <a:miter lim="800000"/>
            <a:headEnd/>
            <a:tailEnd/>
          </a:ln>
          <a:effectLst/>
        </p:spPr>
        <p:txBody>
          <a:bodyPr wrap="none" anchor="ctr"/>
          <a:lstStyle/>
          <a:p>
            <a:endParaRPr lang="en-US"/>
          </a:p>
        </p:txBody>
      </p:sp>
      <p:sp>
        <p:nvSpPr>
          <p:cNvPr id="78856" name="AutoShape 8"/>
          <p:cNvSpPr>
            <a:spLocks noChangeArrowheads="1"/>
          </p:cNvSpPr>
          <p:nvPr/>
        </p:nvSpPr>
        <p:spPr bwMode="gray">
          <a:xfrm rot="-10800000">
            <a:off x="2846752" y="3644900"/>
            <a:ext cx="863600" cy="288925"/>
          </a:xfrm>
          <a:prstGeom prst="rightArrow">
            <a:avLst>
              <a:gd name="adj1" fmla="val 35167"/>
              <a:gd name="adj2" fmla="val 121041"/>
            </a:avLst>
          </a:prstGeom>
          <a:gradFill rotWithShape="1">
            <a:gsLst>
              <a:gs pos="0">
                <a:schemeClr val="accent1">
                  <a:gamma/>
                  <a:shade val="89020"/>
                  <a:invGamma/>
                  <a:alpha val="0"/>
                </a:schemeClr>
              </a:gs>
              <a:gs pos="100000">
                <a:schemeClr val="accent1"/>
              </a:gs>
            </a:gsLst>
            <a:lin ang="0" scaled="1"/>
          </a:gradFill>
          <a:ln w="0" algn="ctr">
            <a:noFill/>
            <a:miter lim="800000"/>
            <a:headEnd/>
            <a:tailEnd/>
          </a:ln>
          <a:effectLst/>
        </p:spPr>
        <p:txBody>
          <a:bodyPr wrap="none" anchor="ctr"/>
          <a:lstStyle/>
          <a:p>
            <a:endParaRPr lang="en-US">
              <a:cs typeface="B Titr" pitchFamily="2" charset="-78"/>
            </a:endParaRPr>
          </a:p>
        </p:txBody>
      </p:sp>
      <p:sp>
        <p:nvSpPr>
          <p:cNvPr id="78857" name="Oval 9"/>
          <p:cNvSpPr>
            <a:spLocks noChangeArrowheads="1"/>
          </p:cNvSpPr>
          <p:nvPr/>
        </p:nvSpPr>
        <p:spPr bwMode="auto">
          <a:xfrm>
            <a:off x="2567352" y="1893887"/>
            <a:ext cx="3743325" cy="3744913"/>
          </a:xfrm>
          <a:prstGeom prst="ellipse">
            <a:avLst/>
          </a:prstGeom>
          <a:noFill/>
          <a:ln w="38100" algn="ctr">
            <a:solidFill>
              <a:schemeClr val="bg2"/>
            </a:solidFill>
            <a:round/>
            <a:headEnd/>
            <a:tailEnd/>
          </a:ln>
          <a:effectLst/>
        </p:spPr>
        <p:txBody>
          <a:bodyPr anchor="ctr">
            <a:spAutoFit/>
          </a:bodyPr>
          <a:lstStyle/>
          <a:p>
            <a:endParaRPr lang="en-US"/>
          </a:p>
        </p:txBody>
      </p:sp>
      <p:grpSp>
        <p:nvGrpSpPr>
          <p:cNvPr id="2" name="Group 10"/>
          <p:cNvGrpSpPr>
            <a:grpSpLocks/>
          </p:cNvGrpSpPr>
          <p:nvPr/>
        </p:nvGrpSpPr>
        <p:grpSpPr bwMode="auto">
          <a:xfrm>
            <a:off x="3329352" y="1941512"/>
            <a:ext cx="360363" cy="360363"/>
            <a:chOff x="1973" y="1706"/>
            <a:chExt cx="227" cy="227"/>
          </a:xfrm>
        </p:grpSpPr>
        <p:sp>
          <p:nvSpPr>
            <p:cNvPr id="78859" name="Oval 11"/>
            <p:cNvSpPr>
              <a:spLocks noChangeArrowheads="1"/>
            </p:cNvSpPr>
            <p:nvPr/>
          </p:nvSpPr>
          <p:spPr bwMode="gray">
            <a:xfrm>
              <a:off x="1973" y="1706"/>
              <a:ext cx="227" cy="227"/>
            </a:xfrm>
            <a:prstGeom prst="ellipse">
              <a:avLst/>
            </a:prstGeom>
            <a:gradFill rotWithShape="1">
              <a:gsLst>
                <a:gs pos="0">
                  <a:schemeClr val="accent1">
                    <a:gamma/>
                    <a:tint val="33725"/>
                    <a:invGamma/>
                  </a:schemeClr>
                </a:gs>
                <a:gs pos="100000">
                  <a:schemeClr val="accent1"/>
                </a:gs>
              </a:gsLst>
              <a:path path="shape">
                <a:fillToRect l="50000" t="50000" r="50000" b="50000"/>
              </a:path>
            </a:gradFill>
            <a:ln w="9525" algn="ctr">
              <a:noFill/>
              <a:round/>
              <a:headEnd/>
              <a:tailEnd/>
            </a:ln>
            <a:effectLst/>
          </p:spPr>
          <p:txBody>
            <a:bodyPr wrap="none" anchor="ctr"/>
            <a:lstStyle/>
            <a:p>
              <a:endParaRPr lang="en-US">
                <a:cs typeface="B Titr" pitchFamily="2" charset="-78"/>
              </a:endParaRPr>
            </a:p>
          </p:txBody>
        </p:sp>
        <p:sp>
          <p:nvSpPr>
            <p:cNvPr id="78860" name="Oval 12"/>
            <p:cNvSpPr>
              <a:spLocks noChangeArrowheads="1"/>
            </p:cNvSpPr>
            <p:nvPr/>
          </p:nvSpPr>
          <p:spPr bwMode="gray">
            <a:xfrm>
              <a:off x="1983" y="1725"/>
              <a:ext cx="141" cy="142"/>
            </a:xfrm>
            <a:prstGeom prst="ellipse">
              <a:avLst/>
            </a:prstGeom>
            <a:gradFill rotWithShape="1">
              <a:gsLst>
                <a:gs pos="0">
                  <a:schemeClr val="accent1">
                    <a:gamma/>
                    <a:tint val="33725"/>
                    <a:invGamma/>
                  </a:schemeClr>
                </a:gs>
                <a:gs pos="100000">
                  <a:schemeClr val="accent1">
                    <a:alpha val="0"/>
                  </a:schemeClr>
                </a:gs>
              </a:gsLst>
              <a:path path="shape">
                <a:fillToRect l="50000" t="50000" r="50000" b="50000"/>
              </a:path>
            </a:gradFill>
            <a:ln w="9525" algn="ctr">
              <a:noFill/>
              <a:round/>
              <a:headEnd/>
              <a:tailEnd/>
            </a:ln>
            <a:effectLst/>
          </p:spPr>
          <p:txBody>
            <a:bodyPr wrap="none" anchor="ctr"/>
            <a:lstStyle/>
            <a:p>
              <a:endParaRPr lang="en-US">
                <a:cs typeface="B Titr" pitchFamily="2" charset="-78"/>
              </a:endParaRPr>
            </a:p>
          </p:txBody>
        </p:sp>
      </p:grpSp>
      <p:grpSp>
        <p:nvGrpSpPr>
          <p:cNvPr id="3" name="Group 13"/>
          <p:cNvGrpSpPr>
            <a:grpSpLocks/>
          </p:cNvGrpSpPr>
          <p:nvPr/>
        </p:nvGrpSpPr>
        <p:grpSpPr bwMode="auto">
          <a:xfrm>
            <a:off x="2384790" y="3597275"/>
            <a:ext cx="360362" cy="360362"/>
            <a:chOff x="1565" y="2659"/>
            <a:chExt cx="227" cy="227"/>
          </a:xfrm>
        </p:grpSpPr>
        <p:sp>
          <p:nvSpPr>
            <p:cNvPr id="78862" name="Oval 14"/>
            <p:cNvSpPr>
              <a:spLocks noChangeArrowheads="1"/>
            </p:cNvSpPr>
            <p:nvPr/>
          </p:nvSpPr>
          <p:spPr bwMode="gray">
            <a:xfrm>
              <a:off x="1565" y="2659"/>
              <a:ext cx="227" cy="227"/>
            </a:xfrm>
            <a:prstGeom prst="ellipse">
              <a:avLst/>
            </a:prstGeom>
            <a:gradFill rotWithShape="1">
              <a:gsLst>
                <a:gs pos="0">
                  <a:schemeClr val="accent1">
                    <a:gamma/>
                    <a:tint val="33725"/>
                    <a:invGamma/>
                  </a:schemeClr>
                </a:gs>
                <a:gs pos="100000">
                  <a:schemeClr val="accent1"/>
                </a:gs>
              </a:gsLst>
              <a:path path="shape">
                <a:fillToRect l="50000" t="50000" r="50000" b="50000"/>
              </a:path>
            </a:gradFill>
            <a:ln w="9525" algn="ctr">
              <a:noFill/>
              <a:round/>
              <a:headEnd/>
              <a:tailEnd/>
            </a:ln>
            <a:effectLst/>
          </p:spPr>
          <p:txBody>
            <a:bodyPr wrap="none" anchor="ctr"/>
            <a:lstStyle/>
            <a:p>
              <a:endParaRPr lang="en-US">
                <a:cs typeface="B Titr" pitchFamily="2" charset="-78"/>
              </a:endParaRPr>
            </a:p>
          </p:txBody>
        </p:sp>
        <p:sp>
          <p:nvSpPr>
            <p:cNvPr id="78863" name="Oval 15"/>
            <p:cNvSpPr>
              <a:spLocks noChangeArrowheads="1"/>
            </p:cNvSpPr>
            <p:nvPr/>
          </p:nvSpPr>
          <p:spPr bwMode="gray">
            <a:xfrm>
              <a:off x="1575" y="2678"/>
              <a:ext cx="141" cy="142"/>
            </a:xfrm>
            <a:prstGeom prst="ellipse">
              <a:avLst/>
            </a:prstGeom>
            <a:gradFill rotWithShape="1">
              <a:gsLst>
                <a:gs pos="0">
                  <a:schemeClr val="accent1">
                    <a:gamma/>
                    <a:tint val="33725"/>
                    <a:invGamma/>
                  </a:schemeClr>
                </a:gs>
                <a:gs pos="100000">
                  <a:schemeClr val="accent1">
                    <a:alpha val="0"/>
                  </a:schemeClr>
                </a:gs>
              </a:gsLst>
              <a:path path="shape">
                <a:fillToRect l="50000" t="50000" r="50000" b="50000"/>
              </a:path>
            </a:gradFill>
            <a:ln w="9525" algn="ctr">
              <a:noFill/>
              <a:round/>
              <a:headEnd/>
              <a:tailEnd/>
            </a:ln>
            <a:effectLst/>
          </p:spPr>
          <p:txBody>
            <a:bodyPr wrap="none" anchor="ctr"/>
            <a:lstStyle/>
            <a:p>
              <a:endParaRPr lang="en-US">
                <a:cs typeface="B Titr" pitchFamily="2" charset="-78"/>
              </a:endParaRPr>
            </a:p>
          </p:txBody>
        </p:sp>
      </p:grpSp>
      <p:grpSp>
        <p:nvGrpSpPr>
          <p:cNvPr id="4" name="Group 16"/>
          <p:cNvGrpSpPr>
            <a:grpSpLocks/>
          </p:cNvGrpSpPr>
          <p:nvPr/>
        </p:nvGrpSpPr>
        <p:grpSpPr bwMode="auto">
          <a:xfrm>
            <a:off x="3248390" y="5140325"/>
            <a:ext cx="360362" cy="360362"/>
            <a:chOff x="2109" y="3612"/>
            <a:chExt cx="227" cy="227"/>
          </a:xfrm>
        </p:grpSpPr>
        <p:sp>
          <p:nvSpPr>
            <p:cNvPr id="78865" name="Oval 17"/>
            <p:cNvSpPr>
              <a:spLocks noChangeArrowheads="1"/>
            </p:cNvSpPr>
            <p:nvPr/>
          </p:nvSpPr>
          <p:spPr bwMode="gray">
            <a:xfrm>
              <a:off x="2109" y="3612"/>
              <a:ext cx="227" cy="227"/>
            </a:xfrm>
            <a:prstGeom prst="ellipse">
              <a:avLst/>
            </a:prstGeom>
            <a:gradFill rotWithShape="1">
              <a:gsLst>
                <a:gs pos="0">
                  <a:schemeClr val="accent1">
                    <a:gamma/>
                    <a:tint val="33725"/>
                    <a:invGamma/>
                  </a:schemeClr>
                </a:gs>
                <a:gs pos="100000">
                  <a:schemeClr val="accent1"/>
                </a:gs>
              </a:gsLst>
              <a:path path="shape">
                <a:fillToRect l="50000" t="50000" r="50000" b="50000"/>
              </a:path>
            </a:gradFill>
            <a:ln w="9525" algn="ctr">
              <a:noFill/>
              <a:round/>
              <a:headEnd/>
              <a:tailEnd/>
            </a:ln>
            <a:effectLst/>
          </p:spPr>
          <p:txBody>
            <a:bodyPr wrap="none" anchor="ctr"/>
            <a:lstStyle/>
            <a:p>
              <a:endParaRPr lang="en-US">
                <a:cs typeface="B Titr" pitchFamily="2" charset="-78"/>
              </a:endParaRPr>
            </a:p>
          </p:txBody>
        </p:sp>
        <p:sp>
          <p:nvSpPr>
            <p:cNvPr id="78866" name="Oval 18"/>
            <p:cNvSpPr>
              <a:spLocks noChangeArrowheads="1"/>
            </p:cNvSpPr>
            <p:nvPr/>
          </p:nvSpPr>
          <p:spPr bwMode="gray">
            <a:xfrm>
              <a:off x="2119" y="3631"/>
              <a:ext cx="141" cy="142"/>
            </a:xfrm>
            <a:prstGeom prst="ellipse">
              <a:avLst/>
            </a:prstGeom>
            <a:gradFill rotWithShape="1">
              <a:gsLst>
                <a:gs pos="0">
                  <a:schemeClr val="accent1">
                    <a:gamma/>
                    <a:tint val="33725"/>
                    <a:invGamma/>
                  </a:schemeClr>
                </a:gs>
                <a:gs pos="100000">
                  <a:schemeClr val="accent1">
                    <a:alpha val="0"/>
                  </a:schemeClr>
                </a:gs>
              </a:gsLst>
              <a:path path="shape">
                <a:fillToRect l="50000" t="50000" r="50000" b="50000"/>
              </a:path>
            </a:gradFill>
            <a:ln w="9525" algn="ctr">
              <a:noFill/>
              <a:round/>
              <a:headEnd/>
              <a:tailEnd/>
            </a:ln>
            <a:effectLst/>
          </p:spPr>
          <p:txBody>
            <a:bodyPr wrap="none" anchor="ctr"/>
            <a:lstStyle/>
            <a:p>
              <a:endParaRPr lang="en-US">
                <a:cs typeface="B Titr" pitchFamily="2" charset="-78"/>
              </a:endParaRPr>
            </a:p>
          </p:txBody>
        </p:sp>
      </p:grpSp>
      <p:grpSp>
        <p:nvGrpSpPr>
          <p:cNvPr id="5" name="Group 19"/>
          <p:cNvGrpSpPr>
            <a:grpSpLocks/>
          </p:cNvGrpSpPr>
          <p:nvPr/>
        </p:nvGrpSpPr>
        <p:grpSpPr bwMode="auto">
          <a:xfrm>
            <a:off x="5178790" y="1920875"/>
            <a:ext cx="360362" cy="360362"/>
            <a:chOff x="3470" y="1706"/>
            <a:chExt cx="227" cy="227"/>
          </a:xfrm>
        </p:grpSpPr>
        <p:sp>
          <p:nvSpPr>
            <p:cNvPr id="78868" name="Oval 20"/>
            <p:cNvSpPr>
              <a:spLocks noChangeArrowheads="1"/>
            </p:cNvSpPr>
            <p:nvPr/>
          </p:nvSpPr>
          <p:spPr bwMode="gray">
            <a:xfrm>
              <a:off x="3470" y="1706"/>
              <a:ext cx="227" cy="227"/>
            </a:xfrm>
            <a:prstGeom prst="ellipse">
              <a:avLst/>
            </a:prstGeom>
            <a:gradFill rotWithShape="1">
              <a:gsLst>
                <a:gs pos="0">
                  <a:schemeClr val="accent1">
                    <a:gamma/>
                    <a:tint val="33725"/>
                    <a:invGamma/>
                  </a:schemeClr>
                </a:gs>
                <a:gs pos="100000">
                  <a:schemeClr val="accent1"/>
                </a:gs>
              </a:gsLst>
              <a:path path="shape">
                <a:fillToRect l="50000" t="50000" r="50000" b="50000"/>
              </a:path>
            </a:gradFill>
            <a:ln w="9525" algn="ctr">
              <a:noFill/>
              <a:round/>
              <a:headEnd/>
              <a:tailEnd/>
            </a:ln>
            <a:effectLst/>
          </p:spPr>
          <p:txBody>
            <a:bodyPr wrap="none" anchor="ctr"/>
            <a:lstStyle/>
            <a:p>
              <a:endParaRPr lang="en-US"/>
            </a:p>
          </p:txBody>
        </p:sp>
        <p:sp>
          <p:nvSpPr>
            <p:cNvPr id="78869" name="Oval 21"/>
            <p:cNvSpPr>
              <a:spLocks noChangeArrowheads="1"/>
            </p:cNvSpPr>
            <p:nvPr/>
          </p:nvSpPr>
          <p:spPr bwMode="gray">
            <a:xfrm>
              <a:off x="3480" y="1725"/>
              <a:ext cx="141" cy="142"/>
            </a:xfrm>
            <a:prstGeom prst="ellipse">
              <a:avLst/>
            </a:prstGeom>
            <a:gradFill rotWithShape="1">
              <a:gsLst>
                <a:gs pos="0">
                  <a:schemeClr val="accent1">
                    <a:gamma/>
                    <a:tint val="33725"/>
                    <a:invGamma/>
                  </a:schemeClr>
                </a:gs>
                <a:gs pos="100000">
                  <a:schemeClr val="accent1">
                    <a:alpha val="0"/>
                  </a:schemeClr>
                </a:gs>
              </a:gsLst>
              <a:path path="shape">
                <a:fillToRect l="50000" t="50000" r="50000" b="50000"/>
              </a:path>
            </a:gradFill>
            <a:ln w="9525" algn="ctr">
              <a:noFill/>
              <a:round/>
              <a:headEnd/>
              <a:tailEnd/>
            </a:ln>
            <a:effectLst/>
          </p:spPr>
          <p:txBody>
            <a:bodyPr wrap="none" anchor="ctr"/>
            <a:lstStyle/>
            <a:p>
              <a:endParaRPr lang="en-US"/>
            </a:p>
          </p:txBody>
        </p:sp>
      </p:grpSp>
      <p:grpSp>
        <p:nvGrpSpPr>
          <p:cNvPr id="6" name="Group 22"/>
          <p:cNvGrpSpPr>
            <a:grpSpLocks/>
          </p:cNvGrpSpPr>
          <p:nvPr/>
        </p:nvGrpSpPr>
        <p:grpSpPr bwMode="auto">
          <a:xfrm>
            <a:off x="6128115" y="3597275"/>
            <a:ext cx="360362" cy="360362"/>
            <a:chOff x="3923" y="2659"/>
            <a:chExt cx="227" cy="227"/>
          </a:xfrm>
        </p:grpSpPr>
        <p:sp>
          <p:nvSpPr>
            <p:cNvPr id="78871" name="Oval 23"/>
            <p:cNvSpPr>
              <a:spLocks noChangeArrowheads="1"/>
            </p:cNvSpPr>
            <p:nvPr/>
          </p:nvSpPr>
          <p:spPr bwMode="gray">
            <a:xfrm>
              <a:off x="3923" y="2659"/>
              <a:ext cx="227" cy="227"/>
            </a:xfrm>
            <a:prstGeom prst="ellipse">
              <a:avLst/>
            </a:prstGeom>
            <a:gradFill rotWithShape="1">
              <a:gsLst>
                <a:gs pos="0">
                  <a:schemeClr val="accent1">
                    <a:gamma/>
                    <a:tint val="33725"/>
                    <a:invGamma/>
                  </a:schemeClr>
                </a:gs>
                <a:gs pos="100000">
                  <a:schemeClr val="accent1"/>
                </a:gs>
              </a:gsLst>
              <a:path path="shape">
                <a:fillToRect l="50000" t="50000" r="50000" b="50000"/>
              </a:path>
            </a:gradFill>
            <a:ln w="9525" algn="ctr">
              <a:noFill/>
              <a:round/>
              <a:headEnd/>
              <a:tailEnd/>
            </a:ln>
            <a:effectLst/>
          </p:spPr>
          <p:txBody>
            <a:bodyPr wrap="none" anchor="ctr"/>
            <a:lstStyle/>
            <a:p>
              <a:endParaRPr lang="en-US">
                <a:cs typeface="B Titr" pitchFamily="2" charset="-78"/>
              </a:endParaRPr>
            </a:p>
          </p:txBody>
        </p:sp>
        <p:sp>
          <p:nvSpPr>
            <p:cNvPr id="78872" name="Oval 24"/>
            <p:cNvSpPr>
              <a:spLocks noChangeArrowheads="1"/>
            </p:cNvSpPr>
            <p:nvPr/>
          </p:nvSpPr>
          <p:spPr bwMode="gray">
            <a:xfrm>
              <a:off x="3933" y="2678"/>
              <a:ext cx="141" cy="142"/>
            </a:xfrm>
            <a:prstGeom prst="ellipse">
              <a:avLst/>
            </a:prstGeom>
            <a:gradFill rotWithShape="1">
              <a:gsLst>
                <a:gs pos="0">
                  <a:schemeClr val="accent1">
                    <a:gamma/>
                    <a:tint val="33725"/>
                    <a:invGamma/>
                  </a:schemeClr>
                </a:gs>
                <a:gs pos="100000">
                  <a:schemeClr val="accent1">
                    <a:alpha val="0"/>
                  </a:schemeClr>
                </a:gs>
              </a:gsLst>
              <a:path path="shape">
                <a:fillToRect l="50000" t="50000" r="50000" b="50000"/>
              </a:path>
            </a:gradFill>
            <a:ln w="9525" algn="ctr">
              <a:noFill/>
              <a:round/>
              <a:headEnd/>
              <a:tailEnd/>
            </a:ln>
            <a:effectLst/>
          </p:spPr>
          <p:txBody>
            <a:bodyPr wrap="none" anchor="ctr"/>
            <a:lstStyle/>
            <a:p>
              <a:endParaRPr lang="en-US">
                <a:cs typeface="B Titr" pitchFamily="2" charset="-78"/>
              </a:endParaRPr>
            </a:p>
          </p:txBody>
        </p:sp>
      </p:grpSp>
      <p:grpSp>
        <p:nvGrpSpPr>
          <p:cNvPr id="7" name="Group 25"/>
          <p:cNvGrpSpPr>
            <a:grpSpLocks/>
          </p:cNvGrpSpPr>
          <p:nvPr/>
        </p:nvGrpSpPr>
        <p:grpSpPr bwMode="auto">
          <a:xfrm>
            <a:off x="5234352" y="5197475"/>
            <a:ext cx="360363" cy="360362"/>
            <a:chOff x="3515" y="3521"/>
            <a:chExt cx="227" cy="227"/>
          </a:xfrm>
        </p:grpSpPr>
        <p:sp>
          <p:nvSpPr>
            <p:cNvPr id="78874" name="Oval 26"/>
            <p:cNvSpPr>
              <a:spLocks noChangeArrowheads="1"/>
            </p:cNvSpPr>
            <p:nvPr/>
          </p:nvSpPr>
          <p:spPr bwMode="gray">
            <a:xfrm>
              <a:off x="3515" y="3521"/>
              <a:ext cx="227" cy="227"/>
            </a:xfrm>
            <a:prstGeom prst="ellipse">
              <a:avLst/>
            </a:prstGeom>
            <a:gradFill rotWithShape="1">
              <a:gsLst>
                <a:gs pos="0">
                  <a:schemeClr val="accent1">
                    <a:gamma/>
                    <a:tint val="33725"/>
                    <a:invGamma/>
                  </a:schemeClr>
                </a:gs>
                <a:gs pos="100000">
                  <a:schemeClr val="accent1"/>
                </a:gs>
              </a:gsLst>
              <a:path path="shape">
                <a:fillToRect l="50000" t="50000" r="50000" b="50000"/>
              </a:path>
            </a:gradFill>
            <a:ln w="9525" algn="ctr">
              <a:noFill/>
              <a:round/>
              <a:headEnd/>
              <a:tailEnd/>
            </a:ln>
            <a:effectLst/>
          </p:spPr>
          <p:txBody>
            <a:bodyPr wrap="none" anchor="ctr"/>
            <a:lstStyle/>
            <a:p>
              <a:endParaRPr lang="en-US"/>
            </a:p>
          </p:txBody>
        </p:sp>
        <p:sp>
          <p:nvSpPr>
            <p:cNvPr id="78875" name="Oval 27"/>
            <p:cNvSpPr>
              <a:spLocks noChangeArrowheads="1"/>
            </p:cNvSpPr>
            <p:nvPr/>
          </p:nvSpPr>
          <p:spPr bwMode="gray">
            <a:xfrm>
              <a:off x="3525" y="3540"/>
              <a:ext cx="141" cy="142"/>
            </a:xfrm>
            <a:prstGeom prst="ellipse">
              <a:avLst/>
            </a:prstGeom>
            <a:gradFill rotWithShape="1">
              <a:gsLst>
                <a:gs pos="0">
                  <a:schemeClr val="accent1">
                    <a:gamma/>
                    <a:tint val="33725"/>
                    <a:invGamma/>
                  </a:schemeClr>
                </a:gs>
                <a:gs pos="100000">
                  <a:schemeClr val="accent1">
                    <a:alpha val="0"/>
                  </a:schemeClr>
                </a:gs>
              </a:gsLst>
              <a:path path="shape">
                <a:fillToRect l="50000" t="50000" r="50000" b="50000"/>
              </a:path>
            </a:gradFill>
            <a:ln w="9525" algn="ctr">
              <a:noFill/>
              <a:round/>
              <a:headEnd/>
              <a:tailEnd/>
            </a:ln>
            <a:effectLst/>
          </p:spPr>
          <p:txBody>
            <a:bodyPr wrap="none" anchor="ctr"/>
            <a:lstStyle/>
            <a:p>
              <a:endParaRPr lang="en-US"/>
            </a:p>
          </p:txBody>
        </p:sp>
      </p:grpSp>
      <p:sp>
        <p:nvSpPr>
          <p:cNvPr id="78876" name="Oval 28"/>
          <p:cNvSpPr>
            <a:spLocks noChangeArrowheads="1"/>
          </p:cNvSpPr>
          <p:nvPr/>
        </p:nvSpPr>
        <p:spPr bwMode="gray">
          <a:xfrm>
            <a:off x="3524615" y="2835275"/>
            <a:ext cx="1944687" cy="1944687"/>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endParaRPr lang="en-US"/>
          </a:p>
        </p:txBody>
      </p:sp>
      <p:sp>
        <p:nvSpPr>
          <p:cNvPr id="78877" name="Oval 29"/>
          <p:cNvSpPr>
            <a:spLocks noChangeArrowheads="1"/>
          </p:cNvSpPr>
          <p:nvPr/>
        </p:nvSpPr>
        <p:spPr bwMode="gray">
          <a:xfrm>
            <a:off x="3518265" y="2819400"/>
            <a:ext cx="1944687" cy="1944687"/>
          </a:xfrm>
          <a:prstGeom prst="ellipse">
            <a:avLst/>
          </a:prstGeom>
          <a:gradFill rotWithShape="1">
            <a:gsLst>
              <a:gs pos="0">
                <a:schemeClr val="hlink">
                  <a:alpha val="32001"/>
                </a:schemeClr>
              </a:gs>
              <a:gs pos="100000">
                <a:schemeClr val="hlink">
                  <a:gamma/>
                  <a:shade val="46275"/>
                  <a:invGamma/>
                </a:schemeClr>
              </a:gs>
            </a:gsLst>
            <a:lin ang="2700000" scaled="1"/>
          </a:gradFill>
          <a:ln w="38100" algn="ctr">
            <a:noFill/>
            <a:round/>
            <a:headEnd/>
            <a:tailEnd/>
          </a:ln>
          <a:effectLst/>
        </p:spPr>
        <p:txBody>
          <a:bodyPr wrap="none" anchor="ctr">
            <a:spAutoFit/>
          </a:bodyPr>
          <a:lstStyle/>
          <a:p>
            <a:endParaRPr lang="en-US"/>
          </a:p>
        </p:txBody>
      </p:sp>
      <p:sp>
        <p:nvSpPr>
          <p:cNvPr id="78878" name="Oval 30"/>
          <p:cNvSpPr>
            <a:spLocks noChangeArrowheads="1"/>
          </p:cNvSpPr>
          <p:nvPr/>
        </p:nvSpPr>
        <p:spPr bwMode="gray">
          <a:xfrm>
            <a:off x="3651615" y="2962275"/>
            <a:ext cx="1690687" cy="1690687"/>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endParaRPr lang="en-US"/>
          </a:p>
        </p:txBody>
      </p:sp>
      <p:sp>
        <p:nvSpPr>
          <p:cNvPr id="78879" name="Oval 31"/>
          <p:cNvSpPr>
            <a:spLocks noChangeArrowheads="1"/>
          </p:cNvSpPr>
          <p:nvPr/>
        </p:nvSpPr>
        <p:spPr bwMode="gray">
          <a:xfrm>
            <a:off x="3634152" y="2935287"/>
            <a:ext cx="1690688" cy="1690688"/>
          </a:xfrm>
          <a:prstGeom prst="ellipse">
            <a:avLst/>
          </a:prstGeom>
          <a:gradFill rotWithShape="1">
            <a:gsLst>
              <a:gs pos="0">
                <a:schemeClr val="hlink">
                  <a:gamma/>
                  <a:shade val="63529"/>
                  <a:invGamma/>
                </a:schemeClr>
              </a:gs>
              <a:gs pos="100000">
                <a:schemeClr val="hlink">
                  <a:alpha val="0"/>
                </a:schemeClr>
              </a:gs>
            </a:gsLst>
            <a:lin ang="2700000" scaled="1"/>
          </a:gradFill>
          <a:ln w="38100" algn="ctr">
            <a:noFill/>
            <a:round/>
            <a:headEnd/>
            <a:tailEnd/>
          </a:ln>
          <a:effectLst/>
        </p:spPr>
        <p:txBody>
          <a:bodyPr anchor="ctr">
            <a:spAutoFit/>
          </a:bodyPr>
          <a:lstStyle/>
          <a:p>
            <a:endParaRPr lang="en-US"/>
          </a:p>
        </p:txBody>
      </p:sp>
      <p:sp>
        <p:nvSpPr>
          <p:cNvPr id="78880" name="Oval 32"/>
          <p:cNvSpPr>
            <a:spLocks noChangeArrowheads="1"/>
          </p:cNvSpPr>
          <p:nvPr/>
        </p:nvSpPr>
        <p:spPr bwMode="gray">
          <a:xfrm>
            <a:off x="3735752" y="3046412"/>
            <a:ext cx="1522413" cy="1522413"/>
          </a:xfrm>
          <a:prstGeom prst="ellipse">
            <a:avLst/>
          </a:prstGeom>
          <a:solidFill>
            <a:srgbClr val="333333"/>
          </a:solidFill>
          <a:ln w="38100" algn="ctr">
            <a:noFill/>
            <a:round/>
            <a:headEnd/>
            <a:tailEnd/>
          </a:ln>
          <a:effectLst/>
        </p:spPr>
        <p:txBody>
          <a:bodyPr anchor="ctr">
            <a:spAutoFit/>
          </a:bodyPr>
          <a:lstStyle/>
          <a:p>
            <a:endParaRPr lang="en-US"/>
          </a:p>
        </p:txBody>
      </p:sp>
      <p:sp>
        <p:nvSpPr>
          <p:cNvPr id="78881" name="Oval 33"/>
          <p:cNvSpPr>
            <a:spLocks noChangeArrowheads="1"/>
          </p:cNvSpPr>
          <p:nvPr/>
        </p:nvSpPr>
        <p:spPr bwMode="gray">
          <a:xfrm>
            <a:off x="3757977" y="3065462"/>
            <a:ext cx="1471613" cy="1473200"/>
          </a:xfrm>
          <a:prstGeom prst="ellipse">
            <a:avLst/>
          </a:prstGeom>
          <a:gradFill rotWithShape="1">
            <a:gsLst>
              <a:gs pos="0">
                <a:srgbClr val="D6E1E2">
                  <a:gamma/>
                  <a:shade val="46275"/>
                  <a:invGamma/>
                </a:srgbClr>
              </a:gs>
              <a:gs pos="100000">
                <a:srgbClr val="D6E1E2"/>
              </a:gs>
            </a:gsLst>
            <a:lin ang="5400000" scaled="1"/>
          </a:gradFill>
          <a:ln w="9525" algn="ctr">
            <a:noFill/>
            <a:round/>
            <a:headEnd/>
            <a:tailEnd/>
          </a:ln>
          <a:effectLst/>
        </p:spPr>
        <p:txBody>
          <a:bodyPr vert="eaVert" wrap="none" anchor="ctr"/>
          <a:lstStyle/>
          <a:p>
            <a:endParaRPr lang="en-US"/>
          </a:p>
        </p:txBody>
      </p:sp>
      <p:sp>
        <p:nvSpPr>
          <p:cNvPr id="78882" name="Oval 34"/>
          <p:cNvSpPr>
            <a:spLocks noChangeArrowheads="1"/>
          </p:cNvSpPr>
          <p:nvPr/>
        </p:nvSpPr>
        <p:spPr bwMode="gray">
          <a:xfrm>
            <a:off x="3775440" y="3074987"/>
            <a:ext cx="1438275" cy="1435100"/>
          </a:xfrm>
          <a:prstGeom prst="ellipse">
            <a:avLst/>
          </a:prstGeom>
          <a:gradFill rotWithShape="1">
            <a:gsLst>
              <a:gs pos="0">
                <a:srgbClr val="D6E1E2">
                  <a:alpha val="0"/>
                </a:srgbClr>
              </a:gs>
              <a:gs pos="100000">
                <a:srgbClr val="D6E1E2">
                  <a:gamma/>
                  <a:tint val="34902"/>
                  <a:invGamma/>
                </a:srgbClr>
              </a:gs>
            </a:gsLst>
            <a:lin ang="5400000" scaled="1"/>
          </a:gradFill>
          <a:ln w="9525" algn="ctr">
            <a:noFill/>
            <a:round/>
            <a:headEnd/>
            <a:tailEnd/>
          </a:ln>
          <a:effectLst/>
        </p:spPr>
        <p:txBody>
          <a:bodyPr vert="eaVert" wrap="none" anchor="ctr"/>
          <a:lstStyle/>
          <a:p>
            <a:endParaRPr lang="en-US"/>
          </a:p>
        </p:txBody>
      </p:sp>
      <p:sp>
        <p:nvSpPr>
          <p:cNvPr id="78883" name="Oval 35"/>
          <p:cNvSpPr>
            <a:spLocks noChangeArrowheads="1"/>
          </p:cNvSpPr>
          <p:nvPr/>
        </p:nvSpPr>
        <p:spPr bwMode="gray">
          <a:xfrm>
            <a:off x="3791315" y="3089275"/>
            <a:ext cx="1366837" cy="1341437"/>
          </a:xfrm>
          <a:prstGeom prst="ellipse">
            <a:avLst/>
          </a:prstGeom>
          <a:gradFill rotWithShape="1">
            <a:gsLst>
              <a:gs pos="0">
                <a:srgbClr val="D6E1E2">
                  <a:gamma/>
                  <a:shade val="79216"/>
                  <a:invGamma/>
                </a:srgbClr>
              </a:gs>
              <a:gs pos="100000">
                <a:srgbClr val="D6E1E2">
                  <a:alpha val="48000"/>
                </a:srgbClr>
              </a:gs>
            </a:gsLst>
            <a:lin ang="5400000" scaled="1"/>
          </a:gradFill>
          <a:ln w="9525" algn="ctr">
            <a:noFill/>
            <a:round/>
            <a:headEnd/>
            <a:tailEnd/>
          </a:ln>
          <a:effectLst/>
        </p:spPr>
        <p:txBody>
          <a:bodyPr vert="eaVert" wrap="none" anchor="ctr"/>
          <a:lstStyle/>
          <a:p>
            <a:endParaRPr lang="en-US"/>
          </a:p>
        </p:txBody>
      </p:sp>
      <p:sp>
        <p:nvSpPr>
          <p:cNvPr id="78884" name="Oval 36"/>
          <p:cNvSpPr>
            <a:spLocks noChangeArrowheads="1"/>
          </p:cNvSpPr>
          <p:nvPr/>
        </p:nvSpPr>
        <p:spPr bwMode="gray">
          <a:xfrm>
            <a:off x="3872277" y="3125787"/>
            <a:ext cx="1214438" cy="1090613"/>
          </a:xfrm>
          <a:prstGeom prst="ellipse">
            <a:avLst/>
          </a:prstGeom>
          <a:gradFill rotWithShape="1">
            <a:gsLst>
              <a:gs pos="0">
                <a:srgbClr val="D6E1E2">
                  <a:gamma/>
                  <a:tint val="0"/>
                  <a:invGamma/>
                </a:srgbClr>
              </a:gs>
              <a:gs pos="100000">
                <a:srgbClr val="D6E1E2">
                  <a:alpha val="38000"/>
                </a:srgbClr>
              </a:gs>
            </a:gsLst>
            <a:lin ang="5400000" scaled="1"/>
          </a:gradFill>
          <a:ln w="9525" algn="ctr">
            <a:noFill/>
            <a:round/>
            <a:headEnd/>
            <a:tailEnd/>
          </a:ln>
          <a:effectLst/>
        </p:spPr>
        <p:txBody>
          <a:bodyPr vert="eaVert" wrap="none" anchor="ctr"/>
          <a:lstStyle/>
          <a:p>
            <a:endParaRPr lang="en-US"/>
          </a:p>
        </p:txBody>
      </p:sp>
      <p:sp>
        <p:nvSpPr>
          <p:cNvPr id="78885" name="Text Box 37"/>
          <p:cNvSpPr txBox="1">
            <a:spLocks noChangeArrowheads="1"/>
          </p:cNvSpPr>
          <p:nvPr/>
        </p:nvSpPr>
        <p:spPr bwMode="gray">
          <a:xfrm>
            <a:off x="3705583" y="3330573"/>
            <a:ext cx="1533000" cy="830997"/>
          </a:xfrm>
          <a:prstGeom prst="rect">
            <a:avLst/>
          </a:prstGeom>
          <a:noFill/>
          <a:ln w="9525" algn="ctr">
            <a:noFill/>
            <a:miter lim="800000"/>
            <a:headEnd/>
            <a:tailEnd/>
          </a:ln>
          <a:effectLst/>
        </p:spPr>
        <p:txBody>
          <a:bodyPr wrap="square">
            <a:spAutoFit/>
          </a:bodyPr>
          <a:lstStyle/>
          <a:p>
            <a:pPr algn="ctr" eaLnBrk="0" hangingPunct="0"/>
            <a:r>
              <a:rPr lang="fa-IR" sz="2400" dirty="0" smtClean="0">
                <a:solidFill>
                  <a:srgbClr val="002060"/>
                </a:solidFill>
                <a:cs typeface="B Titr" pitchFamily="2" charset="-78"/>
              </a:rPr>
              <a:t>كاربرد </a:t>
            </a:r>
            <a:endParaRPr lang="en-US" sz="2400" dirty="0" smtClean="0">
              <a:solidFill>
                <a:srgbClr val="002060"/>
              </a:solidFill>
              <a:cs typeface="B Titr" pitchFamily="2" charset="-78"/>
            </a:endParaRPr>
          </a:p>
          <a:p>
            <a:pPr algn="ctr" eaLnBrk="0" hangingPunct="0"/>
            <a:r>
              <a:rPr lang="fa-IR" sz="2400" dirty="0" smtClean="0">
                <a:solidFill>
                  <a:srgbClr val="002060"/>
                </a:solidFill>
                <a:cs typeface="B Titr" pitchFamily="2" charset="-78"/>
              </a:rPr>
              <a:t>شايستگي‌‌‌ها</a:t>
            </a:r>
            <a:endParaRPr lang="en-US" sz="2400" dirty="0">
              <a:solidFill>
                <a:srgbClr val="002060"/>
              </a:solidFill>
              <a:cs typeface="B Titr" pitchFamily="2" charset="-78"/>
            </a:endParaRPr>
          </a:p>
        </p:txBody>
      </p:sp>
      <p:sp>
        <p:nvSpPr>
          <p:cNvPr id="78886" name="Text Box 38"/>
          <p:cNvSpPr txBox="1">
            <a:spLocks noChangeArrowheads="1"/>
          </p:cNvSpPr>
          <p:nvPr/>
        </p:nvSpPr>
        <p:spPr bwMode="auto">
          <a:xfrm>
            <a:off x="5615352" y="1868487"/>
            <a:ext cx="1669047" cy="338554"/>
          </a:xfrm>
          <a:prstGeom prst="rect">
            <a:avLst/>
          </a:prstGeom>
          <a:noFill/>
          <a:ln w="9525" algn="ctr">
            <a:noFill/>
            <a:miter lim="800000"/>
            <a:headEnd/>
            <a:tailEnd/>
          </a:ln>
          <a:effectLst/>
        </p:spPr>
        <p:txBody>
          <a:bodyPr wrap="non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1600" dirty="0" smtClean="0">
                <a:cs typeface="B Titr" pitchFamily="2" charset="-78"/>
              </a:rPr>
              <a:t>توسعه كارراهه شغلي</a:t>
            </a:r>
            <a:endParaRPr lang="en-US" sz="1600" dirty="0">
              <a:cs typeface="B Titr" pitchFamily="2" charset="-78"/>
            </a:endParaRPr>
          </a:p>
        </p:txBody>
      </p:sp>
      <p:sp>
        <p:nvSpPr>
          <p:cNvPr id="78887" name="Text Box 39"/>
          <p:cNvSpPr txBox="1">
            <a:spLocks noChangeArrowheads="1"/>
          </p:cNvSpPr>
          <p:nvPr/>
        </p:nvSpPr>
        <p:spPr bwMode="auto">
          <a:xfrm>
            <a:off x="1899075" y="1868487"/>
            <a:ext cx="1326004" cy="338554"/>
          </a:xfrm>
          <a:prstGeom prst="rect">
            <a:avLst/>
          </a:prstGeom>
          <a:noFill/>
          <a:ln w="9525" algn="ctr">
            <a:noFill/>
            <a:miter lim="800000"/>
            <a:headEnd/>
            <a:tailEnd/>
          </a:ln>
          <a:effectLst/>
        </p:spPr>
        <p:txBody>
          <a:bodyPr wrap="none">
            <a:spAutoFit/>
          </a:bodyPr>
          <a:lstStyle/>
          <a:p>
            <a:pPr marL="0" marR="0" lvl="0" indent="0" defTabSz="914400" rtl="1" eaLnBrk="1" fontAlgn="auto" latinLnBrk="0" hangingPunct="1">
              <a:lnSpc>
                <a:spcPct val="100000"/>
              </a:lnSpc>
              <a:spcBef>
                <a:spcPts val="0"/>
              </a:spcBef>
              <a:spcAft>
                <a:spcPts val="0"/>
              </a:spcAft>
              <a:buClrTx/>
              <a:buSzTx/>
              <a:buFontTx/>
              <a:buNone/>
              <a:tabLst/>
              <a:defRPr/>
            </a:pPr>
            <a:r>
              <a:rPr lang="fa-IR" sz="1600" dirty="0" smtClean="0">
                <a:cs typeface="B Titr" pitchFamily="2" charset="-78"/>
              </a:rPr>
              <a:t>مديريت عملكرد</a:t>
            </a:r>
            <a:endParaRPr lang="en-US" sz="1600" dirty="0" smtClean="0">
              <a:cs typeface="B Titr" pitchFamily="2" charset="-78"/>
            </a:endParaRPr>
          </a:p>
        </p:txBody>
      </p:sp>
      <p:sp>
        <p:nvSpPr>
          <p:cNvPr id="78888" name="Text Box 40"/>
          <p:cNvSpPr txBox="1">
            <a:spLocks noChangeArrowheads="1"/>
          </p:cNvSpPr>
          <p:nvPr/>
        </p:nvSpPr>
        <p:spPr bwMode="auto">
          <a:xfrm>
            <a:off x="6529752" y="3621087"/>
            <a:ext cx="1242648" cy="338554"/>
          </a:xfrm>
          <a:prstGeom prst="rect">
            <a:avLst/>
          </a:prstGeom>
          <a:noFill/>
          <a:ln w="9525" algn="ctr">
            <a:noFill/>
            <a:miter lim="800000"/>
            <a:headEnd/>
            <a:tailEnd/>
          </a:ln>
          <a:effectLst/>
        </p:spPr>
        <p:txBody>
          <a:bodyPr wrap="none">
            <a:spAutoFit/>
          </a:bodyPr>
          <a:lstStyle/>
          <a:p>
            <a:pPr lvl="0" rtl="1"/>
            <a:r>
              <a:rPr lang="fa-IR" sz="1600" dirty="0" smtClean="0">
                <a:cs typeface="B Titr" pitchFamily="2" charset="-78"/>
              </a:rPr>
              <a:t>انتخاب و جذب</a:t>
            </a:r>
            <a:endParaRPr lang="en-US" sz="1600" dirty="0">
              <a:cs typeface="B Titr" pitchFamily="2" charset="-78"/>
            </a:endParaRPr>
          </a:p>
        </p:txBody>
      </p:sp>
      <p:sp>
        <p:nvSpPr>
          <p:cNvPr id="78889" name="Text Box 41"/>
          <p:cNvSpPr txBox="1">
            <a:spLocks noChangeArrowheads="1"/>
          </p:cNvSpPr>
          <p:nvPr/>
        </p:nvSpPr>
        <p:spPr bwMode="auto">
          <a:xfrm>
            <a:off x="5615352" y="5221287"/>
            <a:ext cx="1393330" cy="320088"/>
          </a:xfrm>
          <a:prstGeom prst="rect">
            <a:avLst/>
          </a:prstGeom>
          <a:noFill/>
          <a:ln w="9525" algn="ctr">
            <a:noFill/>
            <a:miter lim="800000"/>
            <a:headEnd/>
            <a:tailEnd/>
          </a:ln>
          <a:effectLst/>
        </p:spPr>
        <p:txBody>
          <a:bodyPr wrap="none">
            <a:spAutoFit/>
          </a:bodyPr>
          <a:lstStyle/>
          <a:p>
            <a:pPr lvl="0" algn="ctr" defTabSz="755650" rtl="1">
              <a:lnSpc>
                <a:spcPct val="90000"/>
              </a:lnSpc>
              <a:spcAft>
                <a:spcPct val="35000"/>
              </a:spcAft>
            </a:pPr>
            <a:r>
              <a:rPr lang="fa-IR" sz="1600" dirty="0" smtClean="0">
                <a:cs typeface="B Titr" pitchFamily="2" charset="-78"/>
              </a:rPr>
              <a:t>پرداخت و پاداش</a:t>
            </a:r>
            <a:endParaRPr lang="en-US" sz="1600" dirty="0">
              <a:cs typeface="B Titr" pitchFamily="2" charset="-78"/>
            </a:endParaRPr>
          </a:p>
        </p:txBody>
      </p:sp>
      <p:sp>
        <p:nvSpPr>
          <p:cNvPr id="78890" name="Text Box 42"/>
          <p:cNvSpPr txBox="1">
            <a:spLocks noChangeArrowheads="1"/>
          </p:cNvSpPr>
          <p:nvPr/>
        </p:nvSpPr>
        <p:spPr bwMode="auto">
          <a:xfrm>
            <a:off x="1025361" y="3621087"/>
            <a:ext cx="1335622" cy="338554"/>
          </a:xfrm>
          <a:prstGeom prst="rect">
            <a:avLst/>
          </a:prstGeom>
          <a:noFill/>
          <a:ln w="9525" algn="ctr">
            <a:noFill/>
            <a:miter lim="800000"/>
            <a:headEnd/>
            <a:tailEnd/>
          </a:ln>
          <a:effectLst/>
        </p:spPr>
        <p:txBody>
          <a:bodyPr wrap="none">
            <a:spAutoFit/>
          </a:bodyPr>
          <a:lstStyle/>
          <a:p>
            <a:pPr lvl="0" rtl="1"/>
            <a:r>
              <a:rPr lang="fa-IR" sz="1600" dirty="0" smtClean="0">
                <a:cs typeface="B Titr" pitchFamily="2" charset="-78"/>
              </a:rPr>
              <a:t>آموزش و توسعه</a:t>
            </a:r>
            <a:endParaRPr lang="en-US" sz="1600" dirty="0">
              <a:cs typeface="B Titr" pitchFamily="2" charset="-78"/>
            </a:endParaRPr>
          </a:p>
        </p:txBody>
      </p:sp>
      <p:sp>
        <p:nvSpPr>
          <p:cNvPr id="78891" name="Text Box 43"/>
          <p:cNvSpPr txBox="1">
            <a:spLocks noChangeArrowheads="1"/>
          </p:cNvSpPr>
          <p:nvPr/>
        </p:nvSpPr>
        <p:spPr bwMode="auto">
          <a:xfrm>
            <a:off x="1649777" y="5159375"/>
            <a:ext cx="1556836" cy="338554"/>
          </a:xfrm>
          <a:prstGeom prst="rect">
            <a:avLst/>
          </a:prstGeom>
          <a:noFill/>
          <a:ln w="9525" algn="ctr">
            <a:noFill/>
            <a:miter lim="800000"/>
            <a:headEnd/>
            <a:tailEnd/>
          </a:ln>
          <a:effectLst/>
        </p:spPr>
        <p:txBody>
          <a:bodyPr wrap="none">
            <a:spAutoFit/>
          </a:bodyPr>
          <a:lstStyle/>
          <a:p>
            <a:pPr lvl="0" rtl="1"/>
            <a:r>
              <a:rPr lang="fa-IR" sz="1600" dirty="0" smtClean="0">
                <a:cs typeface="B Titr" pitchFamily="2" charset="-78"/>
              </a:rPr>
              <a:t>تجزيه و تحليل شغل</a:t>
            </a:r>
            <a:endParaRPr lang="en-US" sz="1600" dirty="0">
              <a:cs typeface="B Titr" pitchFamily="2" charset="-78"/>
            </a:endParaRPr>
          </a:p>
        </p:txBody>
      </p:sp>
    </p:spTree>
    <p:extLst>
      <p:ext uri="{BB962C8B-B14F-4D97-AF65-F5344CB8AC3E}">
        <p14:creationId xmlns:p14="http://schemas.microsoft.com/office/powerpoint/2010/main" val="246339120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8852"/>
                                        </p:tgtEl>
                                        <p:attrNameLst>
                                          <p:attrName>style.visibility</p:attrName>
                                        </p:attrNameLst>
                                      </p:cBhvr>
                                      <p:to>
                                        <p:strVal val="visible"/>
                                      </p:to>
                                    </p:set>
                                    <p:animEffect transition="in" filter="fade">
                                      <p:cBhvr>
                                        <p:cTn id="7" dur="1000"/>
                                        <p:tgtEl>
                                          <p:spTgt spid="78852"/>
                                        </p:tgtEl>
                                      </p:cBhvr>
                                    </p:animEffect>
                                    <p:anim calcmode="lin" valueType="num">
                                      <p:cBhvr>
                                        <p:cTn id="8" dur="1000" fill="hold"/>
                                        <p:tgtEl>
                                          <p:spTgt spid="78852"/>
                                        </p:tgtEl>
                                        <p:attrNameLst>
                                          <p:attrName>ppt_x</p:attrName>
                                        </p:attrNameLst>
                                      </p:cBhvr>
                                      <p:tavLst>
                                        <p:tav tm="0">
                                          <p:val>
                                            <p:strVal val="#ppt_x"/>
                                          </p:val>
                                        </p:tav>
                                        <p:tav tm="100000">
                                          <p:val>
                                            <p:strVal val="#ppt_x"/>
                                          </p:val>
                                        </p:tav>
                                      </p:tavLst>
                                    </p:anim>
                                    <p:anim calcmode="lin" valueType="num">
                                      <p:cBhvr>
                                        <p:cTn id="9" dur="1000" fill="hold"/>
                                        <p:tgtEl>
                                          <p:spTgt spid="7885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8853"/>
                                        </p:tgtEl>
                                        <p:attrNameLst>
                                          <p:attrName>style.visibility</p:attrName>
                                        </p:attrNameLst>
                                      </p:cBhvr>
                                      <p:to>
                                        <p:strVal val="visible"/>
                                      </p:to>
                                    </p:set>
                                    <p:animEffect transition="in" filter="fade">
                                      <p:cBhvr>
                                        <p:cTn id="12" dur="1000"/>
                                        <p:tgtEl>
                                          <p:spTgt spid="78853"/>
                                        </p:tgtEl>
                                      </p:cBhvr>
                                    </p:animEffect>
                                    <p:anim calcmode="lin" valueType="num">
                                      <p:cBhvr>
                                        <p:cTn id="13" dur="1000" fill="hold"/>
                                        <p:tgtEl>
                                          <p:spTgt spid="78853"/>
                                        </p:tgtEl>
                                        <p:attrNameLst>
                                          <p:attrName>ppt_x</p:attrName>
                                        </p:attrNameLst>
                                      </p:cBhvr>
                                      <p:tavLst>
                                        <p:tav tm="0">
                                          <p:val>
                                            <p:strVal val="#ppt_x"/>
                                          </p:val>
                                        </p:tav>
                                        <p:tav tm="100000">
                                          <p:val>
                                            <p:strVal val="#ppt_x"/>
                                          </p:val>
                                        </p:tav>
                                      </p:tavLst>
                                    </p:anim>
                                    <p:anim calcmode="lin" valueType="num">
                                      <p:cBhvr>
                                        <p:cTn id="14" dur="1000" fill="hold"/>
                                        <p:tgtEl>
                                          <p:spTgt spid="7885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8854"/>
                                        </p:tgtEl>
                                        <p:attrNameLst>
                                          <p:attrName>style.visibility</p:attrName>
                                        </p:attrNameLst>
                                      </p:cBhvr>
                                      <p:to>
                                        <p:strVal val="visible"/>
                                      </p:to>
                                    </p:set>
                                    <p:animEffect transition="in" filter="fade">
                                      <p:cBhvr>
                                        <p:cTn id="17" dur="1000"/>
                                        <p:tgtEl>
                                          <p:spTgt spid="78854"/>
                                        </p:tgtEl>
                                      </p:cBhvr>
                                    </p:animEffect>
                                    <p:anim calcmode="lin" valueType="num">
                                      <p:cBhvr>
                                        <p:cTn id="18" dur="1000" fill="hold"/>
                                        <p:tgtEl>
                                          <p:spTgt spid="78854"/>
                                        </p:tgtEl>
                                        <p:attrNameLst>
                                          <p:attrName>ppt_x</p:attrName>
                                        </p:attrNameLst>
                                      </p:cBhvr>
                                      <p:tavLst>
                                        <p:tav tm="0">
                                          <p:val>
                                            <p:strVal val="#ppt_x"/>
                                          </p:val>
                                        </p:tav>
                                        <p:tav tm="100000">
                                          <p:val>
                                            <p:strVal val="#ppt_x"/>
                                          </p:val>
                                        </p:tav>
                                      </p:tavLst>
                                    </p:anim>
                                    <p:anim calcmode="lin" valueType="num">
                                      <p:cBhvr>
                                        <p:cTn id="19" dur="1000" fill="hold"/>
                                        <p:tgtEl>
                                          <p:spTgt spid="7885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8855"/>
                                        </p:tgtEl>
                                        <p:attrNameLst>
                                          <p:attrName>style.visibility</p:attrName>
                                        </p:attrNameLst>
                                      </p:cBhvr>
                                      <p:to>
                                        <p:strVal val="visible"/>
                                      </p:to>
                                    </p:set>
                                    <p:animEffect transition="in" filter="fade">
                                      <p:cBhvr>
                                        <p:cTn id="22" dur="1000"/>
                                        <p:tgtEl>
                                          <p:spTgt spid="78855"/>
                                        </p:tgtEl>
                                      </p:cBhvr>
                                    </p:animEffect>
                                    <p:anim calcmode="lin" valueType="num">
                                      <p:cBhvr>
                                        <p:cTn id="23" dur="1000" fill="hold"/>
                                        <p:tgtEl>
                                          <p:spTgt spid="78855"/>
                                        </p:tgtEl>
                                        <p:attrNameLst>
                                          <p:attrName>ppt_x</p:attrName>
                                        </p:attrNameLst>
                                      </p:cBhvr>
                                      <p:tavLst>
                                        <p:tav tm="0">
                                          <p:val>
                                            <p:strVal val="#ppt_x"/>
                                          </p:val>
                                        </p:tav>
                                        <p:tav tm="100000">
                                          <p:val>
                                            <p:strVal val="#ppt_x"/>
                                          </p:val>
                                        </p:tav>
                                      </p:tavLst>
                                    </p:anim>
                                    <p:anim calcmode="lin" valueType="num">
                                      <p:cBhvr>
                                        <p:cTn id="24" dur="1000" fill="hold"/>
                                        <p:tgtEl>
                                          <p:spTgt spid="7885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78856"/>
                                        </p:tgtEl>
                                        <p:attrNameLst>
                                          <p:attrName>style.visibility</p:attrName>
                                        </p:attrNameLst>
                                      </p:cBhvr>
                                      <p:to>
                                        <p:strVal val="visible"/>
                                      </p:to>
                                    </p:set>
                                    <p:animEffect transition="in" filter="fade">
                                      <p:cBhvr>
                                        <p:cTn id="27" dur="1000"/>
                                        <p:tgtEl>
                                          <p:spTgt spid="78856"/>
                                        </p:tgtEl>
                                      </p:cBhvr>
                                    </p:animEffect>
                                    <p:anim calcmode="lin" valueType="num">
                                      <p:cBhvr>
                                        <p:cTn id="28" dur="1000" fill="hold"/>
                                        <p:tgtEl>
                                          <p:spTgt spid="78856"/>
                                        </p:tgtEl>
                                        <p:attrNameLst>
                                          <p:attrName>ppt_x</p:attrName>
                                        </p:attrNameLst>
                                      </p:cBhvr>
                                      <p:tavLst>
                                        <p:tav tm="0">
                                          <p:val>
                                            <p:strVal val="#ppt_x"/>
                                          </p:val>
                                        </p:tav>
                                        <p:tav tm="100000">
                                          <p:val>
                                            <p:strVal val="#ppt_x"/>
                                          </p:val>
                                        </p:tav>
                                      </p:tavLst>
                                    </p:anim>
                                    <p:anim calcmode="lin" valueType="num">
                                      <p:cBhvr>
                                        <p:cTn id="29" dur="1000" fill="hold"/>
                                        <p:tgtEl>
                                          <p:spTgt spid="7885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78857"/>
                                        </p:tgtEl>
                                        <p:attrNameLst>
                                          <p:attrName>style.visibility</p:attrName>
                                        </p:attrNameLst>
                                      </p:cBhvr>
                                      <p:to>
                                        <p:strVal val="visible"/>
                                      </p:to>
                                    </p:set>
                                    <p:animEffect transition="in" filter="fade">
                                      <p:cBhvr>
                                        <p:cTn id="32" dur="1000"/>
                                        <p:tgtEl>
                                          <p:spTgt spid="78857"/>
                                        </p:tgtEl>
                                      </p:cBhvr>
                                    </p:animEffect>
                                    <p:anim calcmode="lin" valueType="num">
                                      <p:cBhvr>
                                        <p:cTn id="33" dur="1000" fill="hold"/>
                                        <p:tgtEl>
                                          <p:spTgt spid="78857"/>
                                        </p:tgtEl>
                                        <p:attrNameLst>
                                          <p:attrName>ppt_x</p:attrName>
                                        </p:attrNameLst>
                                      </p:cBhvr>
                                      <p:tavLst>
                                        <p:tav tm="0">
                                          <p:val>
                                            <p:strVal val="#ppt_x"/>
                                          </p:val>
                                        </p:tav>
                                        <p:tav tm="100000">
                                          <p:val>
                                            <p:strVal val="#ppt_x"/>
                                          </p:val>
                                        </p:tav>
                                      </p:tavLst>
                                    </p:anim>
                                    <p:anim calcmode="lin" valueType="num">
                                      <p:cBhvr>
                                        <p:cTn id="34" dur="1000" fill="hold"/>
                                        <p:tgtEl>
                                          <p:spTgt spid="78857"/>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1000"/>
                                        <p:tgtEl>
                                          <p:spTgt spid="2"/>
                                        </p:tgtEl>
                                      </p:cBhvr>
                                    </p:animEffect>
                                    <p:anim calcmode="lin" valueType="num">
                                      <p:cBhvr>
                                        <p:cTn id="38" dur="1000" fill="hold"/>
                                        <p:tgtEl>
                                          <p:spTgt spid="2"/>
                                        </p:tgtEl>
                                        <p:attrNameLst>
                                          <p:attrName>ppt_x</p:attrName>
                                        </p:attrNameLst>
                                      </p:cBhvr>
                                      <p:tavLst>
                                        <p:tav tm="0">
                                          <p:val>
                                            <p:strVal val="#ppt_x"/>
                                          </p:val>
                                        </p:tav>
                                        <p:tav tm="100000">
                                          <p:val>
                                            <p:strVal val="#ppt_x"/>
                                          </p:val>
                                        </p:tav>
                                      </p:tavLst>
                                    </p:anim>
                                    <p:anim calcmode="lin" valueType="num">
                                      <p:cBhvr>
                                        <p:cTn id="39" dur="1000" fill="hold"/>
                                        <p:tgtEl>
                                          <p:spTgt spid="2"/>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fade">
                                      <p:cBhvr>
                                        <p:cTn id="42" dur="1000"/>
                                        <p:tgtEl>
                                          <p:spTgt spid="3"/>
                                        </p:tgtEl>
                                      </p:cBhvr>
                                    </p:animEffect>
                                    <p:anim calcmode="lin" valueType="num">
                                      <p:cBhvr>
                                        <p:cTn id="43" dur="1000" fill="hold"/>
                                        <p:tgtEl>
                                          <p:spTgt spid="3"/>
                                        </p:tgtEl>
                                        <p:attrNameLst>
                                          <p:attrName>ppt_x</p:attrName>
                                        </p:attrNameLst>
                                      </p:cBhvr>
                                      <p:tavLst>
                                        <p:tav tm="0">
                                          <p:val>
                                            <p:strVal val="#ppt_x"/>
                                          </p:val>
                                        </p:tav>
                                        <p:tav tm="100000">
                                          <p:val>
                                            <p:strVal val="#ppt_x"/>
                                          </p:val>
                                        </p:tav>
                                      </p:tavLst>
                                    </p:anim>
                                    <p:anim calcmode="lin" valueType="num">
                                      <p:cBhvr>
                                        <p:cTn id="44" dur="1000" fill="hold"/>
                                        <p:tgtEl>
                                          <p:spTgt spid="3"/>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fade">
                                      <p:cBhvr>
                                        <p:cTn id="47" dur="1000"/>
                                        <p:tgtEl>
                                          <p:spTgt spid="4"/>
                                        </p:tgtEl>
                                      </p:cBhvr>
                                    </p:animEffect>
                                    <p:anim calcmode="lin" valueType="num">
                                      <p:cBhvr>
                                        <p:cTn id="48" dur="1000" fill="hold"/>
                                        <p:tgtEl>
                                          <p:spTgt spid="4"/>
                                        </p:tgtEl>
                                        <p:attrNameLst>
                                          <p:attrName>ppt_x</p:attrName>
                                        </p:attrNameLst>
                                      </p:cBhvr>
                                      <p:tavLst>
                                        <p:tav tm="0">
                                          <p:val>
                                            <p:strVal val="#ppt_x"/>
                                          </p:val>
                                        </p:tav>
                                        <p:tav tm="100000">
                                          <p:val>
                                            <p:strVal val="#ppt_x"/>
                                          </p:val>
                                        </p:tav>
                                      </p:tavLst>
                                    </p:anim>
                                    <p:anim calcmode="lin" valueType="num">
                                      <p:cBhvr>
                                        <p:cTn id="49" dur="1000" fill="hold"/>
                                        <p:tgtEl>
                                          <p:spTgt spid="4"/>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fade">
                                      <p:cBhvr>
                                        <p:cTn id="52" dur="1000"/>
                                        <p:tgtEl>
                                          <p:spTgt spid="5"/>
                                        </p:tgtEl>
                                      </p:cBhvr>
                                    </p:animEffect>
                                    <p:anim calcmode="lin" valueType="num">
                                      <p:cBhvr>
                                        <p:cTn id="53" dur="1000" fill="hold"/>
                                        <p:tgtEl>
                                          <p:spTgt spid="5"/>
                                        </p:tgtEl>
                                        <p:attrNameLst>
                                          <p:attrName>ppt_x</p:attrName>
                                        </p:attrNameLst>
                                      </p:cBhvr>
                                      <p:tavLst>
                                        <p:tav tm="0">
                                          <p:val>
                                            <p:strVal val="#ppt_x"/>
                                          </p:val>
                                        </p:tav>
                                        <p:tav tm="100000">
                                          <p:val>
                                            <p:strVal val="#ppt_x"/>
                                          </p:val>
                                        </p:tav>
                                      </p:tavLst>
                                    </p:anim>
                                    <p:anim calcmode="lin" valueType="num">
                                      <p:cBhvr>
                                        <p:cTn id="54" dur="1000" fill="hold"/>
                                        <p:tgtEl>
                                          <p:spTgt spid="5"/>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fade">
                                      <p:cBhvr>
                                        <p:cTn id="57" dur="1000"/>
                                        <p:tgtEl>
                                          <p:spTgt spid="6"/>
                                        </p:tgtEl>
                                      </p:cBhvr>
                                    </p:animEffect>
                                    <p:anim calcmode="lin" valueType="num">
                                      <p:cBhvr>
                                        <p:cTn id="58" dur="1000" fill="hold"/>
                                        <p:tgtEl>
                                          <p:spTgt spid="6"/>
                                        </p:tgtEl>
                                        <p:attrNameLst>
                                          <p:attrName>ppt_x</p:attrName>
                                        </p:attrNameLst>
                                      </p:cBhvr>
                                      <p:tavLst>
                                        <p:tav tm="0">
                                          <p:val>
                                            <p:strVal val="#ppt_x"/>
                                          </p:val>
                                        </p:tav>
                                        <p:tav tm="100000">
                                          <p:val>
                                            <p:strVal val="#ppt_x"/>
                                          </p:val>
                                        </p:tav>
                                      </p:tavLst>
                                    </p:anim>
                                    <p:anim calcmode="lin" valueType="num">
                                      <p:cBhvr>
                                        <p:cTn id="59" dur="1000" fill="hold"/>
                                        <p:tgtEl>
                                          <p:spTgt spid="6"/>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7"/>
                                        </p:tgtEl>
                                        <p:attrNameLst>
                                          <p:attrName>style.visibility</p:attrName>
                                        </p:attrNameLst>
                                      </p:cBhvr>
                                      <p:to>
                                        <p:strVal val="visible"/>
                                      </p:to>
                                    </p:set>
                                    <p:animEffect transition="in" filter="fade">
                                      <p:cBhvr>
                                        <p:cTn id="62" dur="1000"/>
                                        <p:tgtEl>
                                          <p:spTgt spid="7"/>
                                        </p:tgtEl>
                                      </p:cBhvr>
                                    </p:animEffect>
                                    <p:anim calcmode="lin" valueType="num">
                                      <p:cBhvr>
                                        <p:cTn id="63" dur="1000" fill="hold"/>
                                        <p:tgtEl>
                                          <p:spTgt spid="7"/>
                                        </p:tgtEl>
                                        <p:attrNameLst>
                                          <p:attrName>ppt_x</p:attrName>
                                        </p:attrNameLst>
                                      </p:cBhvr>
                                      <p:tavLst>
                                        <p:tav tm="0">
                                          <p:val>
                                            <p:strVal val="#ppt_x"/>
                                          </p:val>
                                        </p:tav>
                                        <p:tav tm="100000">
                                          <p:val>
                                            <p:strVal val="#ppt_x"/>
                                          </p:val>
                                        </p:tav>
                                      </p:tavLst>
                                    </p:anim>
                                    <p:anim calcmode="lin" valueType="num">
                                      <p:cBhvr>
                                        <p:cTn id="64" dur="1000" fill="hold"/>
                                        <p:tgtEl>
                                          <p:spTgt spid="7"/>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78876"/>
                                        </p:tgtEl>
                                        <p:attrNameLst>
                                          <p:attrName>style.visibility</p:attrName>
                                        </p:attrNameLst>
                                      </p:cBhvr>
                                      <p:to>
                                        <p:strVal val="visible"/>
                                      </p:to>
                                    </p:set>
                                    <p:animEffect transition="in" filter="fade">
                                      <p:cBhvr>
                                        <p:cTn id="67" dur="1000"/>
                                        <p:tgtEl>
                                          <p:spTgt spid="78876"/>
                                        </p:tgtEl>
                                      </p:cBhvr>
                                    </p:animEffect>
                                    <p:anim calcmode="lin" valueType="num">
                                      <p:cBhvr>
                                        <p:cTn id="68" dur="1000" fill="hold"/>
                                        <p:tgtEl>
                                          <p:spTgt spid="78876"/>
                                        </p:tgtEl>
                                        <p:attrNameLst>
                                          <p:attrName>ppt_x</p:attrName>
                                        </p:attrNameLst>
                                      </p:cBhvr>
                                      <p:tavLst>
                                        <p:tav tm="0">
                                          <p:val>
                                            <p:strVal val="#ppt_x"/>
                                          </p:val>
                                        </p:tav>
                                        <p:tav tm="100000">
                                          <p:val>
                                            <p:strVal val="#ppt_x"/>
                                          </p:val>
                                        </p:tav>
                                      </p:tavLst>
                                    </p:anim>
                                    <p:anim calcmode="lin" valueType="num">
                                      <p:cBhvr>
                                        <p:cTn id="69" dur="1000" fill="hold"/>
                                        <p:tgtEl>
                                          <p:spTgt spid="78876"/>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78877"/>
                                        </p:tgtEl>
                                        <p:attrNameLst>
                                          <p:attrName>style.visibility</p:attrName>
                                        </p:attrNameLst>
                                      </p:cBhvr>
                                      <p:to>
                                        <p:strVal val="visible"/>
                                      </p:to>
                                    </p:set>
                                    <p:animEffect transition="in" filter="fade">
                                      <p:cBhvr>
                                        <p:cTn id="72" dur="1000"/>
                                        <p:tgtEl>
                                          <p:spTgt spid="78877"/>
                                        </p:tgtEl>
                                      </p:cBhvr>
                                    </p:animEffect>
                                    <p:anim calcmode="lin" valueType="num">
                                      <p:cBhvr>
                                        <p:cTn id="73" dur="1000" fill="hold"/>
                                        <p:tgtEl>
                                          <p:spTgt spid="78877"/>
                                        </p:tgtEl>
                                        <p:attrNameLst>
                                          <p:attrName>ppt_x</p:attrName>
                                        </p:attrNameLst>
                                      </p:cBhvr>
                                      <p:tavLst>
                                        <p:tav tm="0">
                                          <p:val>
                                            <p:strVal val="#ppt_x"/>
                                          </p:val>
                                        </p:tav>
                                        <p:tav tm="100000">
                                          <p:val>
                                            <p:strVal val="#ppt_x"/>
                                          </p:val>
                                        </p:tav>
                                      </p:tavLst>
                                    </p:anim>
                                    <p:anim calcmode="lin" valueType="num">
                                      <p:cBhvr>
                                        <p:cTn id="74" dur="1000" fill="hold"/>
                                        <p:tgtEl>
                                          <p:spTgt spid="78877"/>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78878"/>
                                        </p:tgtEl>
                                        <p:attrNameLst>
                                          <p:attrName>style.visibility</p:attrName>
                                        </p:attrNameLst>
                                      </p:cBhvr>
                                      <p:to>
                                        <p:strVal val="visible"/>
                                      </p:to>
                                    </p:set>
                                    <p:animEffect transition="in" filter="fade">
                                      <p:cBhvr>
                                        <p:cTn id="77" dur="1000"/>
                                        <p:tgtEl>
                                          <p:spTgt spid="78878"/>
                                        </p:tgtEl>
                                      </p:cBhvr>
                                    </p:animEffect>
                                    <p:anim calcmode="lin" valueType="num">
                                      <p:cBhvr>
                                        <p:cTn id="78" dur="1000" fill="hold"/>
                                        <p:tgtEl>
                                          <p:spTgt spid="78878"/>
                                        </p:tgtEl>
                                        <p:attrNameLst>
                                          <p:attrName>ppt_x</p:attrName>
                                        </p:attrNameLst>
                                      </p:cBhvr>
                                      <p:tavLst>
                                        <p:tav tm="0">
                                          <p:val>
                                            <p:strVal val="#ppt_x"/>
                                          </p:val>
                                        </p:tav>
                                        <p:tav tm="100000">
                                          <p:val>
                                            <p:strVal val="#ppt_x"/>
                                          </p:val>
                                        </p:tav>
                                      </p:tavLst>
                                    </p:anim>
                                    <p:anim calcmode="lin" valueType="num">
                                      <p:cBhvr>
                                        <p:cTn id="79" dur="1000" fill="hold"/>
                                        <p:tgtEl>
                                          <p:spTgt spid="78878"/>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78879"/>
                                        </p:tgtEl>
                                        <p:attrNameLst>
                                          <p:attrName>style.visibility</p:attrName>
                                        </p:attrNameLst>
                                      </p:cBhvr>
                                      <p:to>
                                        <p:strVal val="visible"/>
                                      </p:to>
                                    </p:set>
                                    <p:animEffect transition="in" filter="fade">
                                      <p:cBhvr>
                                        <p:cTn id="82" dur="1000"/>
                                        <p:tgtEl>
                                          <p:spTgt spid="78879"/>
                                        </p:tgtEl>
                                      </p:cBhvr>
                                    </p:animEffect>
                                    <p:anim calcmode="lin" valueType="num">
                                      <p:cBhvr>
                                        <p:cTn id="83" dur="1000" fill="hold"/>
                                        <p:tgtEl>
                                          <p:spTgt spid="78879"/>
                                        </p:tgtEl>
                                        <p:attrNameLst>
                                          <p:attrName>ppt_x</p:attrName>
                                        </p:attrNameLst>
                                      </p:cBhvr>
                                      <p:tavLst>
                                        <p:tav tm="0">
                                          <p:val>
                                            <p:strVal val="#ppt_x"/>
                                          </p:val>
                                        </p:tav>
                                        <p:tav tm="100000">
                                          <p:val>
                                            <p:strVal val="#ppt_x"/>
                                          </p:val>
                                        </p:tav>
                                      </p:tavLst>
                                    </p:anim>
                                    <p:anim calcmode="lin" valueType="num">
                                      <p:cBhvr>
                                        <p:cTn id="84" dur="1000" fill="hold"/>
                                        <p:tgtEl>
                                          <p:spTgt spid="78879"/>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78880"/>
                                        </p:tgtEl>
                                        <p:attrNameLst>
                                          <p:attrName>style.visibility</p:attrName>
                                        </p:attrNameLst>
                                      </p:cBhvr>
                                      <p:to>
                                        <p:strVal val="visible"/>
                                      </p:to>
                                    </p:set>
                                    <p:animEffect transition="in" filter="fade">
                                      <p:cBhvr>
                                        <p:cTn id="87" dur="1000"/>
                                        <p:tgtEl>
                                          <p:spTgt spid="78880"/>
                                        </p:tgtEl>
                                      </p:cBhvr>
                                    </p:animEffect>
                                    <p:anim calcmode="lin" valueType="num">
                                      <p:cBhvr>
                                        <p:cTn id="88" dur="1000" fill="hold"/>
                                        <p:tgtEl>
                                          <p:spTgt spid="78880"/>
                                        </p:tgtEl>
                                        <p:attrNameLst>
                                          <p:attrName>ppt_x</p:attrName>
                                        </p:attrNameLst>
                                      </p:cBhvr>
                                      <p:tavLst>
                                        <p:tav tm="0">
                                          <p:val>
                                            <p:strVal val="#ppt_x"/>
                                          </p:val>
                                        </p:tav>
                                        <p:tav tm="100000">
                                          <p:val>
                                            <p:strVal val="#ppt_x"/>
                                          </p:val>
                                        </p:tav>
                                      </p:tavLst>
                                    </p:anim>
                                    <p:anim calcmode="lin" valueType="num">
                                      <p:cBhvr>
                                        <p:cTn id="89" dur="1000" fill="hold"/>
                                        <p:tgtEl>
                                          <p:spTgt spid="78880"/>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78881"/>
                                        </p:tgtEl>
                                        <p:attrNameLst>
                                          <p:attrName>style.visibility</p:attrName>
                                        </p:attrNameLst>
                                      </p:cBhvr>
                                      <p:to>
                                        <p:strVal val="visible"/>
                                      </p:to>
                                    </p:set>
                                    <p:animEffect transition="in" filter="fade">
                                      <p:cBhvr>
                                        <p:cTn id="92" dur="1000"/>
                                        <p:tgtEl>
                                          <p:spTgt spid="78881"/>
                                        </p:tgtEl>
                                      </p:cBhvr>
                                    </p:animEffect>
                                    <p:anim calcmode="lin" valueType="num">
                                      <p:cBhvr>
                                        <p:cTn id="93" dur="1000" fill="hold"/>
                                        <p:tgtEl>
                                          <p:spTgt spid="78881"/>
                                        </p:tgtEl>
                                        <p:attrNameLst>
                                          <p:attrName>ppt_x</p:attrName>
                                        </p:attrNameLst>
                                      </p:cBhvr>
                                      <p:tavLst>
                                        <p:tav tm="0">
                                          <p:val>
                                            <p:strVal val="#ppt_x"/>
                                          </p:val>
                                        </p:tav>
                                        <p:tav tm="100000">
                                          <p:val>
                                            <p:strVal val="#ppt_x"/>
                                          </p:val>
                                        </p:tav>
                                      </p:tavLst>
                                    </p:anim>
                                    <p:anim calcmode="lin" valueType="num">
                                      <p:cBhvr>
                                        <p:cTn id="94" dur="1000" fill="hold"/>
                                        <p:tgtEl>
                                          <p:spTgt spid="78881"/>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78882"/>
                                        </p:tgtEl>
                                        <p:attrNameLst>
                                          <p:attrName>style.visibility</p:attrName>
                                        </p:attrNameLst>
                                      </p:cBhvr>
                                      <p:to>
                                        <p:strVal val="visible"/>
                                      </p:to>
                                    </p:set>
                                    <p:animEffect transition="in" filter="fade">
                                      <p:cBhvr>
                                        <p:cTn id="97" dur="1000"/>
                                        <p:tgtEl>
                                          <p:spTgt spid="78882"/>
                                        </p:tgtEl>
                                      </p:cBhvr>
                                    </p:animEffect>
                                    <p:anim calcmode="lin" valueType="num">
                                      <p:cBhvr>
                                        <p:cTn id="98" dur="1000" fill="hold"/>
                                        <p:tgtEl>
                                          <p:spTgt spid="78882"/>
                                        </p:tgtEl>
                                        <p:attrNameLst>
                                          <p:attrName>ppt_x</p:attrName>
                                        </p:attrNameLst>
                                      </p:cBhvr>
                                      <p:tavLst>
                                        <p:tav tm="0">
                                          <p:val>
                                            <p:strVal val="#ppt_x"/>
                                          </p:val>
                                        </p:tav>
                                        <p:tav tm="100000">
                                          <p:val>
                                            <p:strVal val="#ppt_x"/>
                                          </p:val>
                                        </p:tav>
                                      </p:tavLst>
                                    </p:anim>
                                    <p:anim calcmode="lin" valueType="num">
                                      <p:cBhvr>
                                        <p:cTn id="99" dur="1000" fill="hold"/>
                                        <p:tgtEl>
                                          <p:spTgt spid="78882"/>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78883"/>
                                        </p:tgtEl>
                                        <p:attrNameLst>
                                          <p:attrName>style.visibility</p:attrName>
                                        </p:attrNameLst>
                                      </p:cBhvr>
                                      <p:to>
                                        <p:strVal val="visible"/>
                                      </p:to>
                                    </p:set>
                                    <p:animEffect transition="in" filter="fade">
                                      <p:cBhvr>
                                        <p:cTn id="102" dur="1000"/>
                                        <p:tgtEl>
                                          <p:spTgt spid="78883"/>
                                        </p:tgtEl>
                                      </p:cBhvr>
                                    </p:animEffect>
                                    <p:anim calcmode="lin" valueType="num">
                                      <p:cBhvr>
                                        <p:cTn id="103" dur="1000" fill="hold"/>
                                        <p:tgtEl>
                                          <p:spTgt spid="78883"/>
                                        </p:tgtEl>
                                        <p:attrNameLst>
                                          <p:attrName>ppt_x</p:attrName>
                                        </p:attrNameLst>
                                      </p:cBhvr>
                                      <p:tavLst>
                                        <p:tav tm="0">
                                          <p:val>
                                            <p:strVal val="#ppt_x"/>
                                          </p:val>
                                        </p:tav>
                                        <p:tav tm="100000">
                                          <p:val>
                                            <p:strVal val="#ppt_x"/>
                                          </p:val>
                                        </p:tav>
                                      </p:tavLst>
                                    </p:anim>
                                    <p:anim calcmode="lin" valueType="num">
                                      <p:cBhvr>
                                        <p:cTn id="104" dur="1000" fill="hold"/>
                                        <p:tgtEl>
                                          <p:spTgt spid="78883"/>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78884"/>
                                        </p:tgtEl>
                                        <p:attrNameLst>
                                          <p:attrName>style.visibility</p:attrName>
                                        </p:attrNameLst>
                                      </p:cBhvr>
                                      <p:to>
                                        <p:strVal val="visible"/>
                                      </p:to>
                                    </p:set>
                                    <p:animEffect transition="in" filter="fade">
                                      <p:cBhvr>
                                        <p:cTn id="107" dur="1000"/>
                                        <p:tgtEl>
                                          <p:spTgt spid="78884"/>
                                        </p:tgtEl>
                                      </p:cBhvr>
                                    </p:animEffect>
                                    <p:anim calcmode="lin" valueType="num">
                                      <p:cBhvr>
                                        <p:cTn id="108" dur="1000" fill="hold"/>
                                        <p:tgtEl>
                                          <p:spTgt spid="78884"/>
                                        </p:tgtEl>
                                        <p:attrNameLst>
                                          <p:attrName>ppt_x</p:attrName>
                                        </p:attrNameLst>
                                      </p:cBhvr>
                                      <p:tavLst>
                                        <p:tav tm="0">
                                          <p:val>
                                            <p:strVal val="#ppt_x"/>
                                          </p:val>
                                        </p:tav>
                                        <p:tav tm="100000">
                                          <p:val>
                                            <p:strVal val="#ppt_x"/>
                                          </p:val>
                                        </p:tav>
                                      </p:tavLst>
                                    </p:anim>
                                    <p:anim calcmode="lin" valueType="num">
                                      <p:cBhvr>
                                        <p:cTn id="109" dur="1000" fill="hold"/>
                                        <p:tgtEl>
                                          <p:spTgt spid="78884"/>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78885"/>
                                        </p:tgtEl>
                                        <p:attrNameLst>
                                          <p:attrName>style.visibility</p:attrName>
                                        </p:attrNameLst>
                                      </p:cBhvr>
                                      <p:to>
                                        <p:strVal val="visible"/>
                                      </p:to>
                                    </p:set>
                                    <p:animEffect transition="in" filter="fade">
                                      <p:cBhvr>
                                        <p:cTn id="112" dur="1000"/>
                                        <p:tgtEl>
                                          <p:spTgt spid="78885"/>
                                        </p:tgtEl>
                                      </p:cBhvr>
                                    </p:animEffect>
                                    <p:anim calcmode="lin" valueType="num">
                                      <p:cBhvr>
                                        <p:cTn id="113" dur="1000" fill="hold"/>
                                        <p:tgtEl>
                                          <p:spTgt spid="78885"/>
                                        </p:tgtEl>
                                        <p:attrNameLst>
                                          <p:attrName>ppt_x</p:attrName>
                                        </p:attrNameLst>
                                      </p:cBhvr>
                                      <p:tavLst>
                                        <p:tav tm="0">
                                          <p:val>
                                            <p:strVal val="#ppt_x"/>
                                          </p:val>
                                        </p:tav>
                                        <p:tav tm="100000">
                                          <p:val>
                                            <p:strVal val="#ppt_x"/>
                                          </p:val>
                                        </p:tav>
                                      </p:tavLst>
                                    </p:anim>
                                    <p:anim calcmode="lin" valueType="num">
                                      <p:cBhvr>
                                        <p:cTn id="114" dur="1000" fill="hold"/>
                                        <p:tgtEl>
                                          <p:spTgt spid="78885"/>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78886"/>
                                        </p:tgtEl>
                                        <p:attrNameLst>
                                          <p:attrName>style.visibility</p:attrName>
                                        </p:attrNameLst>
                                      </p:cBhvr>
                                      <p:to>
                                        <p:strVal val="visible"/>
                                      </p:to>
                                    </p:set>
                                    <p:animEffect transition="in" filter="fade">
                                      <p:cBhvr>
                                        <p:cTn id="117" dur="1000"/>
                                        <p:tgtEl>
                                          <p:spTgt spid="78886"/>
                                        </p:tgtEl>
                                      </p:cBhvr>
                                    </p:animEffect>
                                    <p:anim calcmode="lin" valueType="num">
                                      <p:cBhvr>
                                        <p:cTn id="118" dur="1000" fill="hold"/>
                                        <p:tgtEl>
                                          <p:spTgt spid="78886"/>
                                        </p:tgtEl>
                                        <p:attrNameLst>
                                          <p:attrName>ppt_x</p:attrName>
                                        </p:attrNameLst>
                                      </p:cBhvr>
                                      <p:tavLst>
                                        <p:tav tm="0">
                                          <p:val>
                                            <p:strVal val="#ppt_x"/>
                                          </p:val>
                                        </p:tav>
                                        <p:tav tm="100000">
                                          <p:val>
                                            <p:strVal val="#ppt_x"/>
                                          </p:val>
                                        </p:tav>
                                      </p:tavLst>
                                    </p:anim>
                                    <p:anim calcmode="lin" valueType="num">
                                      <p:cBhvr>
                                        <p:cTn id="119" dur="1000" fill="hold"/>
                                        <p:tgtEl>
                                          <p:spTgt spid="78886"/>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78887"/>
                                        </p:tgtEl>
                                        <p:attrNameLst>
                                          <p:attrName>style.visibility</p:attrName>
                                        </p:attrNameLst>
                                      </p:cBhvr>
                                      <p:to>
                                        <p:strVal val="visible"/>
                                      </p:to>
                                    </p:set>
                                    <p:animEffect transition="in" filter="fade">
                                      <p:cBhvr>
                                        <p:cTn id="122" dur="1000"/>
                                        <p:tgtEl>
                                          <p:spTgt spid="78887"/>
                                        </p:tgtEl>
                                      </p:cBhvr>
                                    </p:animEffect>
                                    <p:anim calcmode="lin" valueType="num">
                                      <p:cBhvr>
                                        <p:cTn id="123" dur="1000" fill="hold"/>
                                        <p:tgtEl>
                                          <p:spTgt spid="78887"/>
                                        </p:tgtEl>
                                        <p:attrNameLst>
                                          <p:attrName>ppt_x</p:attrName>
                                        </p:attrNameLst>
                                      </p:cBhvr>
                                      <p:tavLst>
                                        <p:tav tm="0">
                                          <p:val>
                                            <p:strVal val="#ppt_x"/>
                                          </p:val>
                                        </p:tav>
                                        <p:tav tm="100000">
                                          <p:val>
                                            <p:strVal val="#ppt_x"/>
                                          </p:val>
                                        </p:tav>
                                      </p:tavLst>
                                    </p:anim>
                                    <p:anim calcmode="lin" valueType="num">
                                      <p:cBhvr>
                                        <p:cTn id="124" dur="1000" fill="hold"/>
                                        <p:tgtEl>
                                          <p:spTgt spid="78887"/>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78888"/>
                                        </p:tgtEl>
                                        <p:attrNameLst>
                                          <p:attrName>style.visibility</p:attrName>
                                        </p:attrNameLst>
                                      </p:cBhvr>
                                      <p:to>
                                        <p:strVal val="visible"/>
                                      </p:to>
                                    </p:set>
                                    <p:animEffect transition="in" filter="fade">
                                      <p:cBhvr>
                                        <p:cTn id="127" dur="1000"/>
                                        <p:tgtEl>
                                          <p:spTgt spid="78888"/>
                                        </p:tgtEl>
                                      </p:cBhvr>
                                    </p:animEffect>
                                    <p:anim calcmode="lin" valueType="num">
                                      <p:cBhvr>
                                        <p:cTn id="128" dur="1000" fill="hold"/>
                                        <p:tgtEl>
                                          <p:spTgt spid="78888"/>
                                        </p:tgtEl>
                                        <p:attrNameLst>
                                          <p:attrName>ppt_x</p:attrName>
                                        </p:attrNameLst>
                                      </p:cBhvr>
                                      <p:tavLst>
                                        <p:tav tm="0">
                                          <p:val>
                                            <p:strVal val="#ppt_x"/>
                                          </p:val>
                                        </p:tav>
                                        <p:tav tm="100000">
                                          <p:val>
                                            <p:strVal val="#ppt_x"/>
                                          </p:val>
                                        </p:tav>
                                      </p:tavLst>
                                    </p:anim>
                                    <p:anim calcmode="lin" valueType="num">
                                      <p:cBhvr>
                                        <p:cTn id="129" dur="1000" fill="hold"/>
                                        <p:tgtEl>
                                          <p:spTgt spid="78888"/>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78889"/>
                                        </p:tgtEl>
                                        <p:attrNameLst>
                                          <p:attrName>style.visibility</p:attrName>
                                        </p:attrNameLst>
                                      </p:cBhvr>
                                      <p:to>
                                        <p:strVal val="visible"/>
                                      </p:to>
                                    </p:set>
                                    <p:animEffect transition="in" filter="fade">
                                      <p:cBhvr>
                                        <p:cTn id="132" dur="1000"/>
                                        <p:tgtEl>
                                          <p:spTgt spid="78889"/>
                                        </p:tgtEl>
                                      </p:cBhvr>
                                    </p:animEffect>
                                    <p:anim calcmode="lin" valueType="num">
                                      <p:cBhvr>
                                        <p:cTn id="133" dur="1000" fill="hold"/>
                                        <p:tgtEl>
                                          <p:spTgt spid="78889"/>
                                        </p:tgtEl>
                                        <p:attrNameLst>
                                          <p:attrName>ppt_x</p:attrName>
                                        </p:attrNameLst>
                                      </p:cBhvr>
                                      <p:tavLst>
                                        <p:tav tm="0">
                                          <p:val>
                                            <p:strVal val="#ppt_x"/>
                                          </p:val>
                                        </p:tav>
                                        <p:tav tm="100000">
                                          <p:val>
                                            <p:strVal val="#ppt_x"/>
                                          </p:val>
                                        </p:tav>
                                      </p:tavLst>
                                    </p:anim>
                                    <p:anim calcmode="lin" valueType="num">
                                      <p:cBhvr>
                                        <p:cTn id="134" dur="1000" fill="hold"/>
                                        <p:tgtEl>
                                          <p:spTgt spid="78889"/>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0"/>
                                  </p:stCondLst>
                                  <p:childTnLst>
                                    <p:set>
                                      <p:cBhvr>
                                        <p:cTn id="136" dur="1" fill="hold">
                                          <p:stCondLst>
                                            <p:cond delay="0"/>
                                          </p:stCondLst>
                                        </p:cTn>
                                        <p:tgtEl>
                                          <p:spTgt spid="78890"/>
                                        </p:tgtEl>
                                        <p:attrNameLst>
                                          <p:attrName>style.visibility</p:attrName>
                                        </p:attrNameLst>
                                      </p:cBhvr>
                                      <p:to>
                                        <p:strVal val="visible"/>
                                      </p:to>
                                    </p:set>
                                    <p:animEffect transition="in" filter="fade">
                                      <p:cBhvr>
                                        <p:cTn id="137" dur="1000"/>
                                        <p:tgtEl>
                                          <p:spTgt spid="78890"/>
                                        </p:tgtEl>
                                      </p:cBhvr>
                                    </p:animEffect>
                                    <p:anim calcmode="lin" valueType="num">
                                      <p:cBhvr>
                                        <p:cTn id="138" dur="1000" fill="hold"/>
                                        <p:tgtEl>
                                          <p:spTgt spid="78890"/>
                                        </p:tgtEl>
                                        <p:attrNameLst>
                                          <p:attrName>ppt_x</p:attrName>
                                        </p:attrNameLst>
                                      </p:cBhvr>
                                      <p:tavLst>
                                        <p:tav tm="0">
                                          <p:val>
                                            <p:strVal val="#ppt_x"/>
                                          </p:val>
                                        </p:tav>
                                        <p:tav tm="100000">
                                          <p:val>
                                            <p:strVal val="#ppt_x"/>
                                          </p:val>
                                        </p:tav>
                                      </p:tavLst>
                                    </p:anim>
                                    <p:anim calcmode="lin" valueType="num">
                                      <p:cBhvr>
                                        <p:cTn id="139" dur="1000" fill="hold"/>
                                        <p:tgtEl>
                                          <p:spTgt spid="78890"/>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0"/>
                                  </p:stCondLst>
                                  <p:childTnLst>
                                    <p:set>
                                      <p:cBhvr>
                                        <p:cTn id="141" dur="1" fill="hold">
                                          <p:stCondLst>
                                            <p:cond delay="0"/>
                                          </p:stCondLst>
                                        </p:cTn>
                                        <p:tgtEl>
                                          <p:spTgt spid="78891"/>
                                        </p:tgtEl>
                                        <p:attrNameLst>
                                          <p:attrName>style.visibility</p:attrName>
                                        </p:attrNameLst>
                                      </p:cBhvr>
                                      <p:to>
                                        <p:strVal val="visible"/>
                                      </p:to>
                                    </p:set>
                                    <p:animEffect transition="in" filter="fade">
                                      <p:cBhvr>
                                        <p:cTn id="142" dur="1000"/>
                                        <p:tgtEl>
                                          <p:spTgt spid="78891"/>
                                        </p:tgtEl>
                                      </p:cBhvr>
                                    </p:animEffect>
                                    <p:anim calcmode="lin" valueType="num">
                                      <p:cBhvr>
                                        <p:cTn id="143" dur="1000" fill="hold"/>
                                        <p:tgtEl>
                                          <p:spTgt spid="78891"/>
                                        </p:tgtEl>
                                        <p:attrNameLst>
                                          <p:attrName>ppt_x</p:attrName>
                                        </p:attrNameLst>
                                      </p:cBhvr>
                                      <p:tavLst>
                                        <p:tav tm="0">
                                          <p:val>
                                            <p:strVal val="#ppt_x"/>
                                          </p:val>
                                        </p:tav>
                                        <p:tav tm="100000">
                                          <p:val>
                                            <p:strVal val="#ppt_x"/>
                                          </p:val>
                                        </p:tav>
                                      </p:tavLst>
                                    </p:anim>
                                    <p:anim calcmode="lin" valueType="num">
                                      <p:cBhvr>
                                        <p:cTn id="144" dur="1000" fill="hold"/>
                                        <p:tgtEl>
                                          <p:spTgt spid="78891"/>
                                        </p:tgtEl>
                                        <p:attrNameLst>
                                          <p:attrName>ppt_y</p:attrName>
                                        </p:attrNameLst>
                                      </p:cBhvr>
                                      <p:tavLst>
                                        <p:tav tm="0">
                                          <p:val>
                                            <p:strVal val="#ppt_y+.1"/>
                                          </p:val>
                                        </p:tav>
                                        <p:tav tm="100000">
                                          <p:val>
                                            <p:strVal val="#ppt_y"/>
                                          </p:val>
                                        </p:tav>
                                      </p:tavLst>
                                    </p:anim>
                                  </p:childTnLst>
                                </p:cTn>
                              </p:par>
                              <p:par>
                                <p:cTn id="145" presetID="42" presetClass="entr" presetSubtype="0" fill="hold" grpId="0" nodeType="withEffect">
                                  <p:stCondLst>
                                    <p:cond delay="0"/>
                                  </p:stCondLst>
                                  <p:childTnLst>
                                    <p:set>
                                      <p:cBhvr>
                                        <p:cTn id="146" dur="1" fill="hold">
                                          <p:stCondLst>
                                            <p:cond delay="0"/>
                                          </p:stCondLst>
                                        </p:cTn>
                                        <p:tgtEl>
                                          <p:spTgt spid="78851"/>
                                        </p:tgtEl>
                                        <p:attrNameLst>
                                          <p:attrName>style.visibility</p:attrName>
                                        </p:attrNameLst>
                                      </p:cBhvr>
                                      <p:to>
                                        <p:strVal val="visible"/>
                                      </p:to>
                                    </p:set>
                                    <p:animEffect transition="in" filter="fade">
                                      <p:cBhvr>
                                        <p:cTn id="147" dur="1000"/>
                                        <p:tgtEl>
                                          <p:spTgt spid="78851"/>
                                        </p:tgtEl>
                                      </p:cBhvr>
                                    </p:animEffect>
                                    <p:anim calcmode="lin" valueType="num">
                                      <p:cBhvr>
                                        <p:cTn id="148" dur="1000" fill="hold"/>
                                        <p:tgtEl>
                                          <p:spTgt spid="78851"/>
                                        </p:tgtEl>
                                        <p:attrNameLst>
                                          <p:attrName>ppt_x</p:attrName>
                                        </p:attrNameLst>
                                      </p:cBhvr>
                                      <p:tavLst>
                                        <p:tav tm="0">
                                          <p:val>
                                            <p:strVal val="#ppt_x"/>
                                          </p:val>
                                        </p:tav>
                                        <p:tav tm="100000">
                                          <p:val>
                                            <p:strVal val="#ppt_x"/>
                                          </p:val>
                                        </p:tav>
                                      </p:tavLst>
                                    </p:anim>
                                    <p:anim calcmode="lin" valueType="num">
                                      <p:cBhvr>
                                        <p:cTn id="149" dur="1000" fill="hold"/>
                                        <p:tgtEl>
                                          <p:spTgt spid="788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1" grpId="0" animBg="1"/>
      <p:bldP spid="78852" grpId="0" animBg="1"/>
      <p:bldP spid="78853" grpId="0" animBg="1"/>
      <p:bldP spid="78854" grpId="0" animBg="1"/>
      <p:bldP spid="78855" grpId="0" animBg="1"/>
      <p:bldP spid="78856" grpId="0" animBg="1"/>
      <p:bldP spid="78857" grpId="0" animBg="1"/>
      <p:bldP spid="78876" grpId="0" animBg="1"/>
      <p:bldP spid="78877" grpId="0" animBg="1"/>
      <p:bldP spid="78878" grpId="0" animBg="1"/>
      <p:bldP spid="78879" grpId="0" animBg="1"/>
      <p:bldP spid="78880" grpId="0" animBg="1"/>
      <p:bldP spid="78881" grpId="0" animBg="1"/>
      <p:bldP spid="78882" grpId="0" animBg="1"/>
      <p:bldP spid="78883" grpId="0" animBg="1"/>
      <p:bldP spid="78884" grpId="0" animBg="1"/>
      <p:bldP spid="78885" grpId="0"/>
      <p:bldP spid="78886" grpId="0"/>
      <p:bldP spid="78887" grpId="0"/>
      <p:bldP spid="78888" grpId="0"/>
      <p:bldP spid="78889" grpId="0"/>
      <p:bldP spid="78890" grpId="0"/>
      <p:bldP spid="7889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a:xfrm>
            <a:off x="457200" y="404436"/>
            <a:ext cx="8161336" cy="814764"/>
          </a:xfrm>
        </p:spPr>
        <p:txBody>
          <a:bodyPr>
            <a:normAutofit/>
          </a:bodyPr>
          <a:lstStyle/>
          <a:p>
            <a:pPr algn="ctr" rtl="1"/>
            <a:r>
              <a:rPr lang="fa-IR" sz="4000" dirty="0">
                <a:solidFill>
                  <a:srgbClr val="C00000"/>
                </a:solidFill>
                <a:cs typeface="B Titr" panose="00000700000000000000" pitchFamily="2" charset="-78"/>
              </a:rPr>
              <a:t>استخراج شایستگی‌ها و تدوين مدل شايستگي‌‌‌</a:t>
            </a:r>
            <a:endParaRPr lang="en-US" sz="4000" dirty="0">
              <a:solidFill>
                <a:srgbClr val="C00000"/>
              </a:solidFill>
              <a:cs typeface="B Titr" panose="00000700000000000000" pitchFamily="2" charset="-78"/>
            </a:endParaRPr>
          </a:p>
        </p:txBody>
      </p:sp>
      <p:sp>
        <p:nvSpPr>
          <p:cNvPr id="98307" name="AutoShape 3"/>
          <p:cNvSpPr>
            <a:spLocks noChangeArrowheads="1"/>
          </p:cNvSpPr>
          <p:nvPr/>
        </p:nvSpPr>
        <p:spPr bwMode="gray">
          <a:xfrm>
            <a:off x="1462093" y="1439251"/>
            <a:ext cx="5530850" cy="2743200"/>
          </a:xfrm>
          <a:prstGeom prst="upArrow">
            <a:avLst>
              <a:gd name="adj1" fmla="val 57824"/>
              <a:gd name="adj2" fmla="val 54398"/>
            </a:avLst>
          </a:prstGeom>
          <a:gradFill rotWithShape="1">
            <a:gsLst>
              <a:gs pos="0">
                <a:schemeClr val="bg2"/>
              </a:gs>
              <a:gs pos="100000">
                <a:schemeClr val="bg2">
                  <a:gamma/>
                  <a:tint val="0"/>
                  <a:invGamma/>
                </a:schemeClr>
              </a:gs>
            </a:gsLst>
            <a:lin ang="5400000" scaled="1"/>
          </a:gradFill>
          <a:ln w="9525" algn="ctr">
            <a:noFill/>
            <a:miter lim="800000"/>
            <a:headEnd/>
            <a:tailEnd/>
          </a:ln>
          <a:effectLst/>
        </p:spPr>
        <p:txBody>
          <a:bodyPr wrap="none" anchor="ctr"/>
          <a:lstStyle/>
          <a:p>
            <a:endParaRPr lang="en-US"/>
          </a:p>
        </p:txBody>
      </p:sp>
      <p:sp>
        <p:nvSpPr>
          <p:cNvPr id="98308" name="AutoShape 4"/>
          <p:cNvSpPr>
            <a:spLocks noChangeArrowheads="1"/>
          </p:cNvSpPr>
          <p:nvPr/>
        </p:nvSpPr>
        <p:spPr bwMode="gray">
          <a:xfrm>
            <a:off x="1331918" y="1432884"/>
            <a:ext cx="5791200" cy="574675"/>
          </a:xfrm>
          <a:prstGeom prst="roundRect">
            <a:avLst>
              <a:gd name="adj" fmla="val 50000"/>
            </a:avLst>
          </a:prstGeom>
          <a:gradFill rotWithShape="1">
            <a:gsLst>
              <a:gs pos="0">
                <a:schemeClr val="accent1"/>
              </a:gs>
              <a:gs pos="50000">
                <a:schemeClr val="accent1">
                  <a:gamma/>
                  <a:tint val="64314"/>
                  <a:invGamma/>
                </a:schemeClr>
              </a:gs>
              <a:gs pos="100000">
                <a:schemeClr val="accent1"/>
              </a:gs>
            </a:gsLst>
            <a:lin ang="0" scaled="1"/>
          </a:gradFill>
          <a:ln w="38100" algn="ctr">
            <a:solidFill>
              <a:srgbClr val="FFFFFF"/>
            </a:solidFill>
            <a:round/>
            <a:headEnd/>
            <a:tailEnd/>
          </a:ln>
          <a:effectLst>
            <a:outerShdw dist="63500" dir="3187806" algn="ctr" rotWithShape="0">
              <a:srgbClr val="001D3A"/>
            </a:outerShdw>
          </a:effectLst>
        </p:spPr>
        <p:txBody>
          <a:bodyPr wrap="none" anchor="ctr"/>
          <a:lstStyle/>
          <a:p>
            <a:pPr algn="ctr" eaLnBrk="0" hangingPunct="0"/>
            <a:r>
              <a:rPr lang="fa-IR" sz="3200" dirty="0" smtClean="0">
                <a:solidFill>
                  <a:schemeClr val="bg1"/>
                </a:solidFill>
                <a:effectLst>
                  <a:outerShdw blurRad="38100" dist="38100" dir="2700000" algn="tl">
                    <a:srgbClr val="000000"/>
                  </a:outerShdw>
                </a:effectLst>
                <a:latin typeface="Verdana" pitchFamily="34" charset="0"/>
                <a:cs typeface="B Titr" pitchFamily="2" charset="-78"/>
              </a:rPr>
              <a:t>تدوين مدل شايستگي</a:t>
            </a:r>
            <a:endParaRPr lang="en-US" sz="3200" dirty="0">
              <a:solidFill>
                <a:schemeClr val="bg1"/>
              </a:solidFill>
              <a:effectLst>
                <a:outerShdw blurRad="38100" dist="38100" dir="2700000" algn="tl">
                  <a:srgbClr val="000000"/>
                </a:outerShdw>
              </a:effectLst>
              <a:latin typeface="Verdana" pitchFamily="34" charset="0"/>
              <a:cs typeface="B Titr" pitchFamily="2" charset="-78"/>
            </a:endParaRPr>
          </a:p>
        </p:txBody>
      </p:sp>
      <p:sp>
        <p:nvSpPr>
          <p:cNvPr id="98309" name="Text Box 5"/>
          <p:cNvSpPr txBox="1">
            <a:spLocks noChangeArrowheads="1"/>
          </p:cNvSpPr>
          <p:nvPr/>
        </p:nvSpPr>
        <p:spPr bwMode="gray">
          <a:xfrm>
            <a:off x="3462358" y="2157355"/>
            <a:ext cx="1715534" cy="400110"/>
          </a:xfrm>
          <a:prstGeom prst="rect">
            <a:avLst/>
          </a:prstGeom>
          <a:noFill/>
          <a:ln w="9525" algn="ctr">
            <a:noFill/>
            <a:miter lim="800000"/>
            <a:headEnd/>
            <a:tailEnd/>
          </a:ln>
          <a:effectLst/>
        </p:spPr>
        <p:txBody>
          <a:bodyPr wrap="none">
            <a:spAutoFit/>
          </a:bodyPr>
          <a:lstStyle/>
          <a:p>
            <a:pPr algn="ctr" eaLnBrk="0" hangingPunct="0"/>
            <a:r>
              <a:rPr lang="fa-IR" sz="2000" dirty="0" smtClean="0">
                <a:cs typeface="B Mitra" pitchFamily="2" charset="-78"/>
              </a:rPr>
              <a:t>استخراج شايستگي‌‌‌ها</a:t>
            </a:r>
            <a:endParaRPr lang="en-US" sz="2000" dirty="0">
              <a:cs typeface="B Mitra" pitchFamily="2" charset="-78"/>
            </a:endParaRPr>
          </a:p>
        </p:txBody>
      </p:sp>
      <p:grpSp>
        <p:nvGrpSpPr>
          <p:cNvPr id="2" name="Group 6"/>
          <p:cNvGrpSpPr>
            <a:grpSpLocks/>
          </p:cNvGrpSpPr>
          <p:nvPr/>
        </p:nvGrpSpPr>
        <p:grpSpPr bwMode="auto">
          <a:xfrm>
            <a:off x="533400" y="2750513"/>
            <a:ext cx="1579563" cy="2070100"/>
            <a:chOff x="576" y="2476"/>
            <a:chExt cx="995" cy="1304"/>
          </a:xfrm>
        </p:grpSpPr>
        <p:grpSp>
          <p:nvGrpSpPr>
            <p:cNvPr id="3" name="Group 7"/>
            <p:cNvGrpSpPr>
              <a:grpSpLocks/>
            </p:cNvGrpSpPr>
            <p:nvPr/>
          </p:nvGrpSpPr>
          <p:grpSpPr bwMode="auto">
            <a:xfrm>
              <a:off x="576" y="2476"/>
              <a:ext cx="936" cy="954"/>
              <a:chOff x="624" y="1584"/>
              <a:chExt cx="1248" cy="1296"/>
            </a:xfrm>
          </p:grpSpPr>
          <p:grpSp>
            <p:nvGrpSpPr>
              <p:cNvPr id="4" name="Group 8"/>
              <p:cNvGrpSpPr>
                <a:grpSpLocks/>
              </p:cNvGrpSpPr>
              <p:nvPr/>
            </p:nvGrpSpPr>
            <p:grpSpPr bwMode="auto">
              <a:xfrm>
                <a:off x="624" y="1584"/>
                <a:ext cx="1248" cy="1296"/>
                <a:chOff x="2016" y="1920"/>
                <a:chExt cx="1680" cy="1680"/>
              </a:xfrm>
            </p:grpSpPr>
            <p:sp>
              <p:nvSpPr>
                <p:cNvPr id="98313" name="Oval 9"/>
                <p:cNvSpPr>
                  <a:spLocks noChangeArrowheads="1"/>
                </p:cNvSpPr>
                <p:nvPr/>
              </p:nvSpPr>
              <p:spPr bwMode="gray">
                <a:xfrm>
                  <a:off x="2016" y="1920"/>
                  <a:ext cx="1680" cy="1680"/>
                </a:xfrm>
                <a:prstGeom prst="ellipse">
                  <a:avLst/>
                </a:prstGeom>
                <a:gradFill rotWithShape="1">
                  <a:gsLst>
                    <a:gs pos="0">
                      <a:schemeClr val="accent2"/>
                    </a:gs>
                    <a:gs pos="100000">
                      <a:schemeClr val="accent2">
                        <a:gamma/>
                        <a:shade val="63529"/>
                        <a:invGamma/>
                      </a:schemeClr>
                    </a:gs>
                  </a:gsLst>
                  <a:lin ang="5400000" scaled="1"/>
                </a:gradFill>
                <a:ln w="9525">
                  <a:noFill/>
                  <a:round/>
                  <a:headEnd/>
                  <a:tailEnd/>
                </a:ln>
                <a:effectLst/>
              </p:spPr>
              <p:txBody>
                <a:bodyPr wrap="none" anchor="ctr"/>
                <a:lstStyle/>
                <a:p>
                  <a:endParaRPr lang="en-US"/>
                </a:p>
              </p:txBody>
            </p:sp>
            <p:sp>
              <p:nvSpPr>
                <p:cNvPr id="98314" name="Freeform 10"/>
                <p:cNvSpPr>
                  <a:spLocks/>
                </p:cNvSpPr>
                <p:nvPr/>
              </p:nvSpPr>
              <p:spPr bwMode="gray">
                <a:xfrm>
                  <a:off x="2208" y="1948"/>
                  <a:ext cx="1296" cy="634"/>
                </a:xfrm>
                <a:custGeom>
                  <a:avLst/>
                  <a:gdLst/>
                  <a:ahLst/>
                  <a:cxnLst>
                    <a:cxn ang="0">
                      <a:pos x="1301" y="401"/>
                    </a:cxn>
                    <a:cxn ang="0">
                      <a:pos x="1317" y="442"/>
                    </a:cxn>
                    <a:cxn ang="0">
                      <a:pos x="1321" y="481"/>
                    </a:cxn>
                    <a:cxn ang="0">
                      <a:pos x="1315" y="516"/>
                    </a:cxn>
                    <a:cxn ang="0">
                      <a:pos x="1298" y="550"/>
                    </a:cxn>
                    <a:cxn ang="0">
                      <a:pos x="1272" y="579"/>
                    </a:cxn>
                    <a:cxn ang="0">
                      <a:pos x="1239" y="604"/>
                    </a:cxn>
                    <a:cxn ang="0">
                      <a:pos x="1196" y="628"/>
                    </a:cxn>
                    <a:cxn ang="0">
                      <a:pos x="1147" y="649"/>
                    </a:cxn>
                    <a:cxn ang="0">
                      <a:pos x="1092" y="667"/>
                    </a:cxn>
                    <a:cxn ang="0">
                      <a:pos x="1031" y="683"/>
                    </a:cxn>
                    <a:cxn ang="0">
                      <a:pos x="967" y="694"/>
                    </a:cxn>
                    <a:cxn ang="0">
                      <a:pos x="896" y="704"/>
                    </a:cxn>
                    <a:cxn ang="0">
                      <a:pos x="824" y="710"/>
                    </a:cxn>
                    <a:cxn ang="0">
                      <a:pos x="795" y="712"/>
                    </a:cxn>
                    <a:cxn ang="0">
                      <a:pos x="476" y="712"/>
                    </a:cxn>
                    <a:cxn ang="0">
                      <a:pos x="472" y="712"/>
                    </a:cxn>
                    <a:cxn ang="0">
                      <a:pos x="409" y="708"/>
                    </a:cxn>
                    <a:cxn ang="0">
                      <a:pos x="348" y="704"/>
                    </a:cxn>
                    <a:cxn ang="0">
                      <a:pos x="290" y="696"/>
                    </a:cxn>
                    <a:cxn ang="0">
                      <a:pos x="235" y="689"/>
                    </a:cxn>
                    <a:cxn ang="0">
                      <a:pos x="186" y="677"/>
                    </a:cxn>
                    <a:cxn ang="0">
                      <a:pos x="141" y="663"/>
                    </a:cxn>
                    <a:cxn ang="0">
                      <a:pos x="102" y="648"/>
                    </a:cxn>
                    <a:cxn ang="0">
                      <a:pos x="67" y="630"/>
                    </a:cxn>
                    <a:cxn ang="0">
                      <a:pos x="39" y="608"/>
                    </a:cxn>
                    <a:cxn ang="0">
                      <a:pos x="18" y="583"/>
                    </a:cxn>
                    <a:cxn ang="0">
                      <a:pos x="6" y="554"/>
                    </a:cxn>
                    <a:cxn ang="0">
                      <a:pos x="0" y="524"/>
                    </a:cxn>
                    <a:cxn ang="0">
                      <a:pos x="0" y="520"/>
                    </a:cxn>
                    <a:cxn ang="0">
                      <a:pos x="4" y="487"/>
                    </a:cxn>
                    <a:cxn ang="0">
                      <a:pos x="16" y="446"/>
                    </a:cxn>
                    <a:cxn ang="0">
                      <a:pos x="51" y="370"/>
                    </a:cxn>
                    <a:cxn ang="0">
                      <a:pos x="94" y="299"/>
                    </a:cxn>
                    <a:cxn ang="0">
                      <a:pos x="147" y="235"/>
                    </a:cxn>
                    <a:cxn ang="0">
                      <a:pos x="204" y="176"/>
                    </a:cxn>
                    <a:cxn ang="0">
                      <a:pos x="270" y="125"/>
                    </a:cxn>
                    <a:cxn ang="0">
                      <a:pos x="341" y="82"/>
                    </a:cxn>
                    <a:cxn ang="0">
                      <a:pos x="415" y="47"/>
                    </a:cxn>
                    <a:cxn ang="0">
                      <a:pos x="497" y="21"/>
                    </a:cxn>
                    <a:cxn ang="0">
                      <a:pos x="581" y="6"/>
                    </a:cxn>
                    <a:cxn ang="0">
                      <a:pos x="667" y="0"/>
                    </a:cxn>
                    <a:cxn ang="0">
                      <a:pos x="667" y="0"/>
                    </a:cxn>
                    <a:cxn ang="0">
                      <a:pos x="759" y="6"/>
                    </a:cxn>
                    <a:cxn ang="0">
                      <a:pos x="847" y="23"/>
                    </a:cxn>
                    <a:cxn ang="0">
                      <a:pos x="932" y="53"/>
                    </a:cxn>
                    <a:cxn ang="0">
                      <a:pos x="1010" y="90"/>
                    </a:cxn>
                    <a:cxn ang="0">
                      <a:pos x="1082" y="137"/>
                    </a:cxn>
                    <a:cxn ang="0">
                      <a:pos x="1149" y="194"/>
                    </a:cxn>
                    <a:cxn ang="0">
                      <a:pos x="1208" y="256"/>
                    </a:cxn>
                    <a:cxn ang="0">
                      <a:pos x="1258" y="325"/>
                    </a:cxn>
                    <a:cxn ang="0">
                      <a:pos x="1301" y="401"/>
                    </a:cxn>
                    <a:cxn ang="0">
                      <a:pos x="1301" y="401"/>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chemeClr val="accent2"/>
                    </a:gs>
                  </a:gsLst>
                  <a:lin ang="5400000" scaled="1"/>
                </a:gradFill>
                <a:ln w="0">
                  <a:noFill/>
                  <a:prstDash val="solid"/>
                  <a:round/>
                  <a:headEnd/>
                  <a:tailEnd/>
                </a:ln>
              </p:spPr>
              <p:txBody>
                <a:bodyPr/>
                <a:lstStyle/>
                <a:p>
                  <a:endParaRPr lang="en-US"/>
                </a:p>
              </p:txBody>
            </p:sp>
          </p:grpSp>
          <p:sp>
            <p:nvSpPr>
              <p:cNvPr id="98315" name="Text Box 11"/>
              <p:cNvSpPr txBox="1">
                <a:spLocks noChangeArrowheads="1"/>
              </p:cNvSpPr>
              <p:nvPr/>
            </p:nvSpPr>
            <p:spPr bwMode="gray">
              <a:xfrm>
                <a:off x="740" y="2198"/>
                <a:ext cx="1056" cy="342"/>
              </a:xfrm>
              <a:prstGeom prst="rect">
                <a:avLst/>
              </a:prstGeom>
              <a:noFill/>
              <a:ln w="9525">
                <a:noFill/>
                <a:miter lim="800000"/>
                <a:headEnd/>
                <a:tailEnd/>
              </a:ln>
              <a:effectLst/>
            </p:spPr>
            <p:txBody>
              <a:bodyPr wrap="none">
                <a:spAutoFit/>
              </a:bodyPr>
              <a:lstStyle/>
              <a:p>
                <a:pPr lvl="0" algn="ctr" eaLnBrk="0" hangingPunct="0"/>
                <a:r>
                  <a:rPr lang="fa-IR" sz="2000" kern="0" dirty="0" smtClean="0">
                    <a:solidFill>
                      <a:schemeClr val="bg1"/>
                    </a:solidFill>
                    <a:cs typeface="B Titr" pitchFamily="2" charset="-78"/>
                  </a:rPr>
                  <a:t>توفان فكري</a:t>
                </a:r>
              </a:p>
            </p:txBody>
          </p:sp>
        </p:grpSp>
        <p:sp>
          <p:nvSpPr>
            <p:cNvPr id="98316" name="Oval 12"/>
            <p:cNvSpPr>
              <a:spLocks noChangeArrowheads="1"/>
            </p:cNvSpPr>
            <p:nvPr/>
          </p:nvSpPr>
          <p:spPr bwMode="gray">
            <a:xfrm>
              <a:off x="576" y="3504"/>
              <a:ext cx="995" cy="276"/>
            </a:xfrm>
            <a:prstGeom prst="ellipse">
              <a:avLst/>
            </a:prstGeom>
            <a:gradFill rotWithShape="1">
              <a:gsLst>
                <a:gs pos="0">
                  <a:schemeClr val="bg2"/>
                </a:gs>
                <a:gs pos="100000">
                  <a:schemeClr val="bg1"/>
                </a:gs>
              </a:gsLst>
              <a:path path="shape">
                <a:fillToRect l="50000" t="50000" r="50000" b="50000"/>
              </a:path>
            </a:gradFill>
            <a:ln w="9525">
              <a:noFill/>
              <a:round/>
              <a:headEnd/>
              <a:tailEnd/>
            </a:ln>
            <a:effectLst/>
          </p:spPr>
          <p:txBody>
            <a:bodyPr wrap="none" anchor="ctr"/>
            <a:lstStyle/>
            <a:p>
              <a:pPr algn="ctr"/>
              <a:endParaRPr lang="en-US"/>
            </a:p>
          </p:txBody>
        </p:sp>
      </p:grpSp>
      <p:grpSp>
        <p:nvGrpSpPr>
          <p:cNvPr id="5" name="Group 13"/>
          <p:cNvGrpSpPr>
            <a:grpSpLocks/>
          </p:cNvGrpSpPr>
          <p:nvPr/>
        </p:nvGrpSpPr>
        <p:grpSpPr bwMode="auto">
          <a:xfrm>
            <a:off x="2438399" y="2750513"/>
            <a:ext cx="1617663" cy="2070100"/>
            <a:chOff x="1776" y="2476"/>
            <a:chExt cx="1019" cy="1304"/>
          </a:xfrm>
        </p:grpSpPr>
        <p:grpSp>
          <p:nvGrpSpPr>
            <p:cNvPr id="6" name="Group 14"/>
            <p:cNvGrpSpPr>
              <a:grpSpLocks/>
            </p:cNvGrpSpPr>
            <p:nvPr/>
          </p:nvGrpSpPr>
          <p:grpSpPr bwMode="auto">
            <a:xfrm>
              <a:off x="1776" y="2476"/>
              <a:ext cx="960" cy="958"/>
              <a:chOff x="2016" y="1920"/>
              <a:chExt cx="1680" cy="1680"/>
            </a:xfrm>
          </p:grpSpPr>
          <p:sp>
            <p:nvSpPr>
              <p:cNvPr id="98319" name="Oval 15"/>
              <p:cNvSpPr>
                <a:spLocks noChangeArrowheads="1"/>
              </p:cNvSpPr>
              <p:nvPr/>
            </p:nvSpPr>
            <p:spPr bwMode="gray">
              <a:xfrm>
                <a:off x="2016" y="1920"/>
                <a:ext cx="1680" cy="1680"/>
              </a:xfrm>
              <a:prstGeom prst="ellipse">
                <a:avLst/>
              </a:prstGeom>
              <a:gradFill rotWithShape="1">
                <a:gsLst>
                  <a:gs pos="0">
                    <a:schemeClr val="hlink"/>
                  </a:gs>
                  <a:gs pos="100000">
                    <a:schemeClr val="hlink">
                      <a:gamma/>
                      <a:shade val="51373"/>
                      <a:invGamma/>
                    </a:schemeClr>
                  </a:gs>
                </a:gsLst>
                <a:lin ang="5400000" scaled="1"/>
              </a:gradFill>
              <a:ln w="9525">
                <a:noFill/>
                <a:round/>
                <a:headEnd/>
                <a:tailEnd/>
              </a:ln>
              <a:effectLst/>
            </p:spPr>
            <p:txBody>
              <a:bodyPr wrap="none" anchor="ctr"/>
              <a:lstStyle/>
              <a:p>
                <a:endParaRPr lang="en-US"/>
              </a:p>
            </p:txBody>
          </p:sp>
          <p:sp>
            <p:nvSpPr>
              <p:cNvPr id="98320" name="Freeform 16"/>
              <p:cNvSpPr>
                <a:spLocks/>
              </p:cNvSpPr>
              <p:nvPr/>
            </p:nvSpPr>
            <p:spPr bwMode="gray">
              <a:xfrm>
                <a:off x="2208" y="1948"/>
                <a:ext cx="1296" cy="634"/>
              </a:xfrm>
              <a:custGeom>
                <a:avLst/>
                <a:gdLst/>
                <a:ahLst/>
                <a:cxnLst>
                  <a:cxn ang="0">
                    <a:pos x="1301" y="401"/>
                  </a:cxn>
                  <a:cxn ang="0">
                    <a:pos x="1317" y="442"/>
                  </a:cxn>
                  <a:cxn ang="0">
                    <a:pos x="1321" y="481"/>
                  </a:cxn>
                  <a:cxn ang="0">
                    <a:pos x="1315" y="516"/>
                  </a:cxn>
                  <a:cxn ang="0">
                    <a:pos x="1298" y="550"/>
                  </a:cxn>
                  <a:cxn ang="0">
                    <a:pos x="1272" y="579"/>
                  </a:cxn>
                  <a:cxn ang="0">
                    <a:pos x="1239" y="604"/>
                  </a:cxn>
                  <a:cxn ang="0">
                    <a:pos x="1196" y="628"/>
                  </a:cxn>
                  <a:cxn ang="0">
                    <a:pos x="1147" y="649"/>
                  </a:cxn>
                  <a:cxn ang="0">
                    <a:pos x="1092" y="667"/>
                  </a:cxn>
                  <a:cxn ang="0">
                    <a:pos x="1031" y="683"/>
                  </a:cxn>
                  <a:cxn ang="0">
                    <a:pos x="967" y="694"/>
                  </a:cxn>
                  <a:cxn ang="0">
                    <a:pos x="896" y="704"/>
                  </a:cxn>
                  <a:cxn ang="0">
                    <a:pos x="824" y="710"/>
                  </a:cxn>
                  <a:cxn ang="0">
                    <a:pos x="795" y="712"/>
                  </a:cxn>
                  <a:cxn ang="0">
                    <a:pos x="476" y="712"/>
                  </a:cxn>
                  <a:cxn ang="0">
                    <a:pos x="472" y="712"/>
                  </a:cxn>
                  <a:cxn ang="0">
                    <a:pos x="409" y="708"/>
                  </a:cxn>
                  <a:cxn ang="0">
                    <a:pos x="348" y="704"/>
                  </a:cxn>
                  <a:cxn ang="0">
                    <a:pos x="290" y="696"/>
                  </a:cxn>
                  <a:cxn ang="0">
                    <a:pos x="235" y="689"/>
                  </a:cxn>
                  <a:cxn ang="0">
                    <a:pos x="186" y="677"/>
                  </a:cxn>
                  <a:cxn ang="0">
                    <a:pos x="141" y="663"/>
                  </a:cxn>
                  <a:cxn ang="0">
                    <a:pos x="102" y="648"/>
                  </a:cxn>
                  <a:cxn ang="0">
                    <a:pos x="67" y="630"/>
                  </a:cxn>
                  <a:cxn ang="0">
                    <a:pos x="39" y="608"/>
                  </a:cxn>
                  <a:cxn ang="0">
                    <a:pos x="18" y="583"/>
                  </a:cxn>
                  <a:cxn ang="0">
                    <a:pos x="6" y="554"/>
                  </a:cxn>
                  <a:cxn ang="0">
                    <a:pos x="0" y="524"/>
                  </a:cxn>
                  <a:cxn ang="0">
                    <a:pos x="0" y="520"/>
                  </a:cxn>
                  <a:cxn ang="0">
                    <a:pos x="4" y="487"/>
                  </a:cxn>
                  <a:cxn ang="0">
                    <a:pos x="16" y="446"/>
                  </a:cxn>
                  <a:cxn ang="0">
                    <a:pos x="51" y="370"/>
                  </a:cxn>
                  <a:cxn ang="0">
                    <a:pos x="94" y="299"/>
                  </a:cxn>
                  <a:cxn ang="0">
                    <a:pos x="147" y="235"/>
                  </a:cxn>
                  <a:cxn ang="0">
                    <a:pos x="204" y="176"/>
                  </a:cxn>
                  <a:cxn ang="0">
                    <a:pos x="270" y="125"/>
                  </a:cxn>
                  <a:cxn ang="0">
                    <a:pos x="341" y="82"/>
                  </a:cxn>
                  <a:cxn ang="0">
                    <a:pos x="415" y="47"/>
                  </a:cxn>
                  <a:cxn ang="0">
                    <a:pos x="497" y="21"/>
                  </a:cxn>
                  <a:cxn ang="0">
                    <a:pos x="581" y="6"/>
                  </a:cxn>
                  <a:cxn ang="0">
                    <a:pos x="667" y="0"/>
                  </a:cxn>
                  <a:cxn ang="0">
                    <a:pos x="667" y="0"/>
                  </a:cxn>
                  <a:cxn ang="0">
                    <a:pos x="759" y="6"/>
                  </a:cxn>
                  <a:cxn ang="0">
                    <a:pos x="847" y="23"/>
                  </a:cxn>
                  <a:cxn ang="0">
                    <a:pos x="932" y="53"/>
                  </a:cxn>
                  <a:cxn ang="0">
                    <a:pos x="1010" y="90"/>
                  </a:cxn>
                  <a:cxn ang="0">
                    <a:pos x="1082" y="137"/>
                  </a:cxn>
                  <a:cxn ang="0">
                    <a:pos x="1149" y="194"/>
                  </a:cxn>
                  <a:cxn ang="0">
                    <a:pos x="1208" y="256"/>
                  </a:cxn>
                  <a:cxn ang="0">
                    <a:pos x="1258" y="325"/>
                  </a:cxn>
                  <a:cxn ang="0">
                    <a:pos x="1301" y="401"/>
                  </a:cxn>
                  <a:cxn ang="0">
                    <a:pos x="1301" y="401"/>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chemeClr val="hlink">
                      <a:gamma/>
                      <a:tint val="0"/>
                      <a:invGamma/>
                    </a:schemeClr>
                  </a:gs>
                  <a:gs pos="100000">
                    <a:schemeClr val="hlink"/>
                  </a:gs>
                </a:gsLst>
                <a:lin ang="5400000" scaled="1"/>
              </a:gradFill>
              <a:ln w="0">
                <a:noFill/>
                <a:prstDash val="solid"/>
                <a:round/>
                <a:headEnd/>
                <a:tailEnd/>
              </a:ln>
              <a:effectLst/>
            </p:spPr>
            <p:txBody>
              <a:bodyPr/>
              <a:lstStyle/>
              <a:p>
                <a:endParaRPr lang="en-US"/>
              </a:p>
            </p:txBody>
          </p:sp>
        </p:grpSp>
        <p:sp>
          <p:nvSpPr>
            <p:cNvPr id="98321" name="Text Box 17"/>
            <p:cNvSpPr txBox="1">
              <a:spLocks noChangeArrowheads="1"/>
            </p:cNvSpPr>
            <p:nvPr/>
          </p:nvSpPr>
          <p:spPr bwMode="gray">
            <a:xfrm>
              <a:off x="1824" y="2838"/>
              <a:ext cx="864" cy="446"/>
            </a:xfrm>
            <a:prstGeom prst="rect">
              <a:avLst/>
            </a:prstGeom>
            <a:noFill/>
            <a:ln w="9525">
              <a:noFill/>
              <a:miter lim="800000"/>
              <a:headEnd/>
              <a:tailEnd/>
            </a:ln>
            <a:effectLst/>
          </p:spPr>
          <p:txBody>
            <a:bodyPr>
              <a:spAutoFit/>
            </a:bodyPr>
            <a:lstStyle/>
            <a:p>
              <a:pPr marL="342900" lvl="0" indent="-342900" algn="r" rtl="1">
                <a:spcBef>
                  <a:spcPct val="20000"/>
                </a:spcBef>
                <a:buClr>
                  <a:schemeClr val="hlink"/>
                </a:buClr>
                <a:defRPr/>
              </a:pPr>
              <a:r>
                <a:rPr lang="fa-IR" sz="2000" kern="0" dirty="0" smtClean="0">
                  <a:solidFill>
                    <a:schemeClr val="bg1"/>
                  </a:solidFill>
                  <a:cs typeface="B Titr" pitchFamily="2" charset="-78"/>
                </a:rPr>
                <a:t>مطالعه شرح شغل‌‌‌ها</a:t>
              </a:r>
            </a:p>
          </p:txBody>
        </p:sp>
        <p:sp>
          <p:nvSpPr>
            <p:cNvPr id="98322" name="Oval 18"/>
            <p:cNvSpPr>
              <a:spLocks noChangeArrowheads="1"/>
            </p:cNvSpPr>
            <p:nvPr/>
          </p:nvSpPr>
          <p:spPr bwMode="gray">
            <a:xfrm>
              <a:off x="1800" y="3504"/>
              <a:ext cx="995" cy="276"/>
            </a:xfrm>
            <a:prstGeom prst="ellipse">
              <a:avLst/>
            </a:prstGeom>
            <a:gradFill rotWithShape="1">
              <a:gsLst>
                <a:gs pos="0">
                  <a:schemeClr val="bg2"/>
                </a:gs>
                <a:gs pos="100000">
                  <a:schemeClr val="bg1"/>
                </a:gs>
              </a:gsLst>
              <a:path path="shape">
                <a:fillToRect l="50000" t="50000" r="50000" b="50000"/>
              </a:path>
            </a:gradFill>
            <a:ln w="9525">
              <a:noFill/>
              <a:round/>
              <a:headEnd/>
              <a:tailEnd/>
            </a:ln>
            <a:effectLst/>
          </p:spPr>
          <p:txBody>
            <a:bodyPr wrap="none" anchor="ctr"/>
            <a:lstStyle/>
            <a:p>
              <a:pPr algn="ctr"/>
              <a:endParaRPr lang="en-US"/>
            </a:p>
          </p:txBody>
        </p:sp>
      </p:grpSp>
      <p:grpSp>
        <p:nvGrpSpPr>
          <p:cNvPr id="7" name="Group 19"/>
          <p:cNvGrpSpPr>
            <a:grpSpLocks/>
          </p:cNvGrpSpPr>
          <p:nvPr/>
        </p:nvGrpSpPr>
        <p:grpSpPr bwMode="auto">
          <a:xfrm>
            <a:off x="4495799" y="2706063"/>
            <a:ext cx="1631950" cy="2114550"/>
            <a:chOff x="3072" y="2448"/>
            <a:chExt cx="1028" cy="1332"/>
          </a:xfrm>
        </p:grpSpPr>
        <p:grpSp>
          <p:nvGrpSpPr>
            <p:cNvPr id="8" name="Group 20"/>
            <p:cNvGrpSpPr>
              <a:grpSpLocks/>
            </p:cNvGrpSpPr>
            <p:nvPr/>
          </p:nvGrpSpPr>
          <p:grpSpPr bwMode="auto">
            <a:xfrm>
              <a:off x="3072" y="2448"/>
              <a:ext cx="960" cy="958"/>
              <a:chOff x="2016" y="1920"/>
              <a:chExt cx="1680" cy="1680"/>
            </a:xfrm>
          </p:grpSpPr>
          <p:sp>
            <p:nvSpPr>
              <p:cNvPr id="98325" name="Oval 21"/>
              <p:cNvSpPr>
                <a:spLocks noChangeArrowheads="1"/>
              </p:cNvSpPr>
              <p:nvPr/>
            </p:nvSpPr>
            <p:spPr bwMode="gray">
              <a:xfrm>
                <a:off x="2016" y="1920"/>
                <a:ext cx="1680" cy="1680"/>
              </a:xfrm>
              <a:prstGeom prst="ellipse">
                <a:avLst/>
              </a:prstGeom>
              <a:gradFill rotWithShape="1">
                <a:gsLst>
                  <a:gs pos="0">
                    <a:schemeClr val="accent1"/>
                  </a:gs>
                  <a:gs pos="100000">
                    <a:schemeClr val="accent1">
                      <a:gamma/>
                      <a:shade val="51373"/>
                      <a:invGamma/>
                    </a:schemeClr>
                  </a:gs>
                </a:gsLst>
                <a:lin ang="5400000" scaled="1"/>
              </a:gradFill>
              <a:ln w="9525">
                <a:noFill/>
                <a:round/>
                <a:headEnd/>
                <a:tailEnd/>
              </a:ln>
              <a:effectLst/>
            </p:spPr>
            <p:txBody>
              <a:bodyPr wrap="none" anchor="ctr"/>
              <a:lstStyle/>
              <a:p>
                <a:endParaRPr lang="en-US"/>
              </a:p>
            </p:txBody>
          </p:sp>
          <p:sp>
            <p:nvSpPr>
              <p:cNvPr id="98326" name="Freeform 22"/>
              <p:cNvSpPr>
                <a:spLocks/>
              </p:cNvSpPr>
              <p:nvPr/>
            </p:nvSpPr>
            <p:spPr bwMode="gray">
              <a:xfrm>
                <a:off x="2208" y="1948"/>
                <a:ext cx="1296" cy="634"/>
              </a:xfrm>
              <a:custGeom>
                <a:avLst/>
                <a:gdLst/>
                <a:ahLst/>
                <a:cxnLst>
                  <a:cxn ang="0">
                    <a:pos x="1301" y="401"/>
                  </a:cxn>
                  <a:cxn ang="0">
                    <a:pos x="1317" y="442"/>
                  </a:cxn>
                  <a:cxn ang="0">
                    <a:pos x="1321" y="481"/>
                  </a:cxn>
                  <a:cxn ang="0">
                    <a:pos x="1315" y="516"/>
                  </a:cxn>
                  <a:cxn ang="0">
                    <a:pos x="1298" y="550"/>
                  </a:cxn>
                  <a:cxn ang="0">
                    <a:pos x="1272" y="579"/>
                  </a:cxn>
                  <a:cxn ang="0">
                    <a:pos x="1239" y="604"/>
                  </a:cxn>
                  <a:cxn ang="0">
                    <a:pos x="1196" y="628"/>
                  </a:cxn>
                  <a:cxn ang="0">
                    <a:pos x="1147" y="649"/>
                  </a:cxn>
                  <a:cxn ang="0">
                    <a:pos x="1092" y="667"/>
                  </a:cxn>
                  <a:cxn ang="0">
                    <a:pos x="1031" y="683"/>
                  </a:cxn>
                  <a:cxn ang="0">
                    <a:pos x="967" y="694"/>
                  </a:cxn>
                  <a:cxn ang="0">
                    <a:pos x="896" y="704"/>
                  </a:cxn>
                  <a:cxn ang="0">
                    <a:pos x="824" y="710"/>
                  </a:cxn>
                  <a:cxn ang="0">
                    <a:pos x="795" y="712"/>
                  </a:cxn>
                  <a:cxn ang="0">
                    <a:pos x="476" y="712"/>
                  </a:cxn>
                  <a:cxn ang="0">
                    <a:pos x="472" y="712"/>
                  </a:cxn>
                  <a:cxn ang="0">
                    <a:pos x="409" y="708"/>
                  </a:cxn>
                  <a:cxn ang="0">
                    <a:pos x="348" y="704"/>
                  </a:cxn>
                  <a:cxn ang="0">
                    <a:pos x="290" y="696"/>
                  </a:cxn>
                  <a:cxn ang="0">
                    <a:pos x="235" y="689"/>
                  </a:cxn>
                  <a:cxn ang="0">
                    <a:pos x="186" y="677"/>
                  </a:cxn>
                  <a:cxn ang="0">
                    <a:pos x="141" y="663"/>
                  </a:cxn>
                  <a:cxn ang="0">
                    <a:pos x="102" y="648"/>
                  </a:cxn>
                  <a:cxn ang="0">
                    <a:pos x="67" y="630"/>
                  </a:cxn>
                  <a:cxn ang="0">
                    <a:pos x="39" y="608"/>
                  </a:cxn>
                  <a:cxn ang="0">
                    <a:pos x="18" y="583"/>
                  </a:cxn>
                  <a:cxn ang="0">
                    <a:pos x="6" y="554"/>
                  </a:cxn>
                  <a:cxn ang="0">
                    <a:pos x="0" y="524"/>
                  </a:cxn>
                  <a:cxn ang="0">
                    <a:pos x="0" y="520"/>
                  </a:cxn>
                  <a:cxn ang="0">
                    <a:pos x="4" y="487"/>
                  </a:cxn>
                  <a:cxn ang="0">
                    <a:pos x="16" y="446"/>
                  </a:cxn>
                  <a:cxn ang="0">
                    <a:pos x="51" y="370"/>
                  </a:cxn>
                  <a:cxn ang="0">
                    <a:pos x="94" y="299"/>
                  </a:cxn>
                  <a:cxn ang="0">
                    <a:pos x="147" y="235"/>
                  </a:cxn>
                  <a:cxn ang="0">
                    <a:pos x="204" y="176"/>
                  </a:cxn>
                  <a:cxn ang="0">
                    <a:pos x="270" y="125"/>
                  </a:cxn>
                  <a:cxn ang="0">
                    <a:pos x="341" y="82"/>
                  </a:cxn>
                  <a:cxn ang="0">
                    <a:pos x="415" y="47"/>
                  </a:cxn>
                  <a:cxn ang="0">
                    <a:pos x="497" y="21"/>
                  </a:cxn>
                  <a:cxn ang="0">
                    <a:pos x="581" y="6"/>
                  </a:cxn>
                  <a:cxn ang="0">
                    <a:pos x="667" y="0"/>
                  </a:cxn>
                  <a:cxn ang="0">
                    <a:pos x="667" y="0"/>
                  </a:cxn>
                  <a:cxn ang="0">
                    <a:pos x="759" y="6"/>
                  </a:cxn>
                  <a:cxn ang="0">
                    <a:pos x="847" y="23"/>
                  </a:cxn>
                  <a:cxn ang="0">
                    <a:pos x="932" y="53"/>
                  </a:cxn>
                  <a:cxn ang="0">
                    <a:pos x="1010" y="90"/>
                  </a:cxn>
                  <a:cxn ang="0">
                    <a:pos x="1082" y="137"/>
                  </a:cxn>
                  <a:cxn ang="0">
                    <a:pos x="1149" y="194"/>
                  </a:cxn>
                  <a:cxn ang="0">
                    <a:pos x="1208" y="256"/>
                  </a:cxn>
                  <a:cxn ang="0">
                    <a:pos x="1258" y="325"/>
                  </a:cxn>
                  <a:cxn ang="0">
                    <a:pos x="1301" y="401"/>
                  </a:cxn>
                  <a:cxn ang="0">
                    <a:pos x="1301" y="401"/>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chemeClr val="accent1">
                      <a:gamma/>
                      <a:tint val="0"/>
                      <a:invGamma/>
                    </a:schemeClr>
                  </a:gs>
                  <a:gs pos="100000">
                    <a:schemeClr val="accent1"/>
                  </a:gs>
                </a:gsLst>
                <a:lin ang="5400000" scaled="1"/>
              </a:gradFill>
              <a:ln w="0">
                <a:noFill/>
                <a:prstDash val="solid"/>
                <a:round/>
                <a:headEnd/>
                <a:tailEnd/>
              </a:ln>
              <a:effectLst/>
            </p:spPr>
            <p:txBody>
              <a:bodyPr/>
              <a:lstStyle/>
              <a:p>
                <a:endParaRPr lang="en-US"/>
              </a:p>
            </p:txBody>
          </p:sp>
        </p:grpSp>
        <p:sp>
          <p:nvSpPr>
            <p:cNvPr id="98327" name="Text Box 23"/>
            <p:cNvSpPr txBox="1">
              <a:spLocks noChangeArrowheads="1"/>
            </p:cNvSpPr>
            <p:nvPr/>
          </p:nvSpPr>
          <p:spPr bwMode="gray">
            <a:xfrm>
              <a:off x="3141" y="2783"/>
              <a:ext cx="864" cy="640"/>
            </a:xfrm>
            <a:prstGeom prst="rect">
              <a:avLst/>
            </a:prstGeom>
            <a:noFill/>
            <a:ln w="9525">
              <a:noFill/>
              <a:miter lim="800000"/>
              <a:headEnd/>
              <a:tailEnd/>
            </a:ln>
            <a:effectLst/>
          </p:spPr>
          <p:txBody>
            <a:bodyPr>
              <a:spAutoFit/>
            </a:bodyPr>
            <a:lstStyle/>
            <a:p>
              <a:pPr lvl="0" algn="ctr" eaLnBrk="0" hangingPunct="0"/>
              <a:r>
                <a:rPr lang="fa-IR" sz="2000" kern="0" dirty="0" smtClean="0">
                  <a:solidFill>
                    <a:schemeClr val="bg1"/>
                  </a:solidFill>
                  <a:cs typeface="B Titr" pitchFamily="2" charset="-78"/>
                </a:rPr>
                <a:t>مصاحبه با مديران موفق</a:t>
              </a:r>
            </a:p>
            <a:p>
              <a:pPr algn="ctr" eaLnBrk="0" hangingPunct="0"/>
              <a:endParaRPr lang="en-US" sz="2000" dirty="0">
                <a:solidFill>
                  <a:schemeClr val="bg1"/>
                </a:solidFill>
                <a:effectLst>
                  <a:outerShdw blurRad="38100" dist="38100" dir="2700000" algn="tl">
                    <a:srgbClr val="C0C0C0"/>
                  </a:outerShdw>
                </a:effectLst>
                <a:cs typeface="B Titr" pitchFamily="2" charset="-78"/>
              </a:endParaRPr>
            </a:p>
          </p:txBody>
        </p:sp>
        <p:sp>
          <p:nvSpPr>
            <p:cNvPr id="98328" name="Oval 24"/>
            <p:cNvSpPr>
              <a:spLocks noChangeArrowheads="1"/>
            </p:cNvSpPr>
            <p:nvPr/>
          </p:nvSpPr>
          <p:spPr bwMode="gray">
            <a:xfrm>
              <a:off x="3105" y="3504"/>
              <a:ext cx="995" cy="276"/>
            </a:xfrm>
            <a:prstGeom prst="ellipse">
              <a:avLst/>
            </a:prstGeom>
            <a:gradFill rotWithShape="1">
              <a:gsLst>
                <a:gs pos="0">
                  <a:schemeClr val="bg2"/>
                </a:gs>
                <a:gs pos="100000">
                  <a:schemeClr val="bg1"/>
                </a:gs>
              </a:gsLst>
              <a:path path="shape">
                <a:fillToRect l="50000" t="50000" r="50000" b="50000"/>
              </a:path>
            </a:gradFill>
            <a:ln w="9525">
              <a:noFill/>
              <a:round/>
              <a:headEnd/>
              <a:tailEnd/>
            </a:ln>
            <a:effectLst/>
          </p:spPr>
          <p:txBody>
            <a:bodyPr wrap="none" anchor="ctr"/>
            <a:lstStyle/>
            <a:p>
              <a:pPr algn="ctr"/>
              <a:endParaRPr lang="en-US"/>
            </a:p>
          </p:txBody>
        </p:sp>
      </p:grpSp>
      <p:grpSp>
        <p:nvGrpSpPr>
          <p:cNvPr id="9" name="Group 25"/>
          <p:cNvGrpSpPr>
            <a:grpSpLocks/>
          </p:cNvGrpSpPr>
          <p:nvPr/>
        </p:nvGrpSpPr>
        <p:grpSpPr bwMode="auto">
          <a:xfrm>
            <a:off x="6319840" y="2706063"/>
            <a:ext cx="1714501" cy="2114550"/>
            <a:chOff x="4221" y="2448"/>
            <a:chExt cx="1080" cy="1332"/>
          </a:xfrm>
        </p:grpSpPr>
        <p:grpSp>
          <p:nvGrpSpPr>
            <p:cNvPr id="10" name="Group 26"/>
            <p:cNvGrpSpPr>
              <a:grpSpLocks/>
            </p:cNvGrpSpPr>
            <p:nvPr/>
          </p:nvGrpSpPr>
          <p:grpSpPr bwMode="auto">
            <a:xfrm>
              <a:off x="4221" y="2448"/>
              <a:ext cx="1080" cy="965"/>
              <a:chOff x="2336" y="1488"/>
              <a:chExt cx="1295" cy="1152"/>
            </a:xfrm>
          </p:grpSpPr>
          <p:grpSp>
            <p:nvGrpSpPr>
              <p:cNvPr id="11" name="Group 27"/>
              <p:cNvGrpSpPr>
                <a:grpSpLocks/>
              </p:cNvGrpSpPr>
              <p:nvPr/>
            </p:nvGrpSpPr>
            <p:grpSpPr bwMode="auto">
              <a:xfrm>
                <a:off x="2400" y="1488"/>
                <a:ext cx="1152" cy="1152"/>
                <a:chOff x="2016" y="1920"/>
                <a:chExt cx="1680" cy="1680"/>
              </a:xfrm>
            </p:grpSpPr>
            <p:sp>
              <p:nvSpPr>
                <p:cNvPr id="98332" name="Oval 28"/>
                <p:cNvSpPr>
                  <a:spLocks noChangeArrowheads="1"/>
                </p:cNvSpPr>
                <p:nvPr/>
              </p:nvSpPr>
              <p:spPr bwMode="gray">
                <a:xfrm>
                  <a:off x="2016" y="1920"/>
                  <a:ext cx="1680" cy="1680"/>
                </a:xfrm>
                <a:prstGeom prst="ellipse">
                  <a:avLst/>
                </a:prstGeom>
                <a:gradFill rotWithShape="1">
                  <a:gsLst>
                    <a:gs pos="0">
                      <a:schemeClr val="folHlink"/>
                    </a:gs>
                    <a:gs pos="100000">
                      <a:schemeClr val="folHlink">
                        <a:gamma/>
                        <a:shade val="24314"/>
                        <a:invGamma/>
                      </a:schemeClr>
                    </a:gs>
                  </a:gsLst>
                  <a:lin ang="5400000" scaled="1"/>
                </a:gradFill>
                <a:ln w="9525">
                  <a:noFill/>
                  <a:round/>
                  <a:headEnd/>
                  <a:tailEnd/>
                </a:ln>
                <a:effectLst/>
              </p:spPr>
              <p:txBody>
                <a:bodyPr wrap="none" anchor="ctr"/>
                <a:lstStyle/>
                <a:p>
                  <a:endParaRPr lang="en-US"/>
                </a:p>
              </p:txBody>
            </p:sp>
            <p:sp>
              <p:nvSpPr>
                <p:cNvPr id="98333" name="Freeform 29"/>
                <p:cNvSpPr>
                  <a:spLocks/>
                </p:cNvSpPr>
                <p:nvPr/>
              </p:nvSpPr>
              <p:spPr bwMode="gray">
                <a:xfrm>
                  <a:off x="2208" y="1948"/>
                  <a:ext cx="1296" cy="634"/>
                </a:xfrm>
                <a:custGeom>
                  <a:avLst/>
                  <a:gdLst/>
                  <a:ahLst/>
                  <a:cxnLst>
                    <a:cxn ang="0">
                      <a:pos x="1301" y="401"/>
                    </a:cxn>
                    <a:cxn ang="0">
                      <a:pos x="1317" y="442"/>
                    </a:cxn>
                    <a:cxn ang="0">
                      <a:pos x="1321" y="481"/>
                    </a:cxn>
                    <a:cxn ang="0">
                      <a:pos x="1315" y="516"/>
                    </a:cxn>
                    <a:cxn ang="0">
                      <a:pos x="1298" y="550"/>
                    </a:cxn>
                    <a:cxn ang="0">
                      <a:pos x="1272" y="579"/>
                    </a:cxn>
                    <a:cxn ang="0">
                      <a:pos x="1239" y="604"/>
                    </a:cxn>
                    <a:cxn ang="0">
                      <a:pos x="1196" y="628"/>
                    </a:cxn>
                    <a:cxn ang="0">
                      <a:pos x="1147" y="649"/>
                    </a:cxn>
                    <a:cxn ang="0">
                      <a:pos x="1092" y="667"/>
                    </a:cxn>
                    <a:cxn ang="0">
                      <a:pos x="1031" y="683"/>
                    </a:cxn>
                    <a:cxn ang="0">
                      <a:pos x="967" y="694"/>
                    </a:cxn>
                    <a:cxn ang="0">
                      <a:pos x="896" y="704"/>
                    </a:cxn>
                    <a:cxn ang="0">
                      <a:pos x="824" y="710"/>
                    </a:cxn>
                    <a:cxn ang="0">
                      <a:pos x="795" y="712"/>
                    </a:cxn>
                    <a:cxn ang="0">
                      <a:pos x="476" y="712"/>
                    </a:cxn>
                    <a:cxn ang="0">
                      <a:pos x="472" y="712"/>
                    </a:cxn>
                    <a:cxn ang="0">
                      <a:pos x="409" y="708"/>
                    </a:cxn>
                    <a:cxn ang="0">
                      <a:pos x="348" y="704"/>
                    </a:cxn>
                    <a:cxn ang="0">
                      <a:pos x="290" y="696"/>
                    </a:cxn>
                    <a:cxn ang="0">
                      <a:pos x="235" y="689"/>
                    </a:cxn>
                    <a:cxn ang="0">
                      <a:pos x="186" y="677"/>
                    </a:cxn>
                    <a:cxn ang="0">
                      <a:pos x="141" y="663"/>
                    </a:cxn>
                    <a:cxn ang="0">
                      <a:pos x="102" y="648"/>
                    </a:cxn>
                    <a:cxn ang="0">
                      <a:pos x="67" y="630"/>
                    </a:cxn>
                    <a:cxn ang="0">
                      <a:pos x="39" y="608"/>
                    </a:cxn>
                    <a:cxn ang="0">
                      <a:pos x="18" y="583"/>
                    </a:cxn>
                    <a:cxn ang="0">
                      <a:pos x="6" y="554"/>
                    </a:cxn>
                    <a:cxn ang="0">
                      <a:pos x="0" y="524"/>
                    </a:cxn>
                    <a:cxn ang="0">
                      <a:pos x="0" y="520"/>
                    </a:cxn>
                    <a:cxn ang="0">
                      <a:pos x="4" y="487"/>
                    </a:cxn>
                    <a:cxn ang="0">
                      <a:pos x="16" y="446"/>
                    </a:cxn>
                    <a:cxn ang="0">
                      <a:pos x="51" y="370"/>
                    </a:cxn>
                    <a:cxn ang="0">
                      <a:pos x="94" y="299"/>
                    </a:cxn>
                    <a:cxn ang="0">
                      <a:pos x="147" y="235"/>
                    </a:cxn>
                    <a:cxn ang="0">
                      <a:pos x="204" y="176"/>
                    </a:cxn>
                    <a:cxn ang="0">
                      <a:pos x="270" y="125"/>
                    </a:cxn>
                    <a:cxn ang="0">
                      <a:pos x="341" y="82"/>
                    </a:cxn>
                    <a:cxn ang="0">
                      <a:pos x="415" y="47"/>
                    </a:cxn>
                    <a:cxn ang="0">
                      <a:pos x="497" y="21"/>
                    </a:cxn>
                    <a:cxn ang="0">
                      <a:pos x="581" y="6"/>
                    </a:cxn>
                    <a:cxn ang="0">
                      <a:pos x="667" y="0"/>
                    </a:cxn>
                    <a:cxn ang="0">
                      <a:pos x="667" y="0"/>
                    </a:cxn>
                    <a:cxn ang="0">
                      <a:pos x="759" y="6"/>
                    </a:cxn>
                    <a:cxn ang="0">
                      <a:pos x="847" y="23"/>
                    </a:cxn>
                    <a:cxn ang="0">
                      <a:pos x="932" y="53"/>
                    </a:cxn>
                    <a:cxn ang="0">
                      <a:pos x="1010" y="90"/>
                    </a:cxn>
                    <a:cxn ang="0">
                      <a:pos x="1082" y="137"/>
                    </a:cxn>
                    <a:cxn ang="0">
                      <a:pos x="1149" y="194"/>
                    </a:cxn>
                    <a:cxn ang="0">
                      <a:pos x="1208" y="256"/>
                    </a:cxn>
                    <a:cxn ang="0">
                      <a:pos x="1258" y="325"/>
                    </a:cxn>
                    <a:cxn ang="0">
                      <a:pos x="1301" y="401"/>
                    </a:cxn>
                    <a:cxn ang="0">
                      <a:pos x="1301" y="401"/>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chemeClr val="folHlink"/>
                    </a:gs>
                  </a:gsLst>
                  <a:lin ang="5400000" scaled="1"/>
                </a:gradFill>
                <a:ln w="0">
                  <a:noFill/>
                  <a:prstDash val="solid"/>
                  <a:round/>
                  <a:headEnd/>
                  <a:tailEnd/>
                </a:ln>
              </p:spPr>
              <p:txBody>
                <a:bodyPr/>
                <a:lstStyle/>
                <a:p>
                  <a:endParaRPr lang="en-US"/>
                </a:p>
              </p:txBody>
            </p:sp>
          </p:grpSp>
          <p:sp>
            <p:nvSpPr>
              <p:cNvPr id="98334" name="Text Box 30"/>
              <p:cNvSpPr txBox="1">
                <a:spLocks noChangeArrowheads="1"/>
              </p:cNvSpPr>
              <p:nvPr/>
            </p:nvSpPr>
            <p:spPr bwMode="gray">
              <a:xfrm>
                <a:off x="2336" y="1858"/>
                <a:ext cx="1295" cy="579"/>
              </a:xfrm>
              <a:prstGeom prst="rect">
                <a:avLst/>
              </a:prstGeom>
              <a:noFill/>
              <a:ln w="9525">
                <a:noFill/>
                <a:miter lim="800000"/>
                <a:headEnd/>
                <a:tailEnd/>
              </a:ln>
              <a:effectLst/>
            </p:spPr>
            <p:txBody>
              <a:bodyPr wrap="square">
                <a:spAutoFit/>
              </a:bodyPr>
              <a:lstStyle/>
              <a:p>
                <a:pPr marL="342900" lvl="0" indent="-342900" algn="ctr" rtl="1">
                  <a:spcBef>
                    <a:spcPct val="20000"/>
                  </a:spcBef>
                  <a:buClr>
                    <a:schemeClr val="hlink"/>
                  </a:buClr>
                  <a:defRPr/>
                </a:pPr>
                <a:r>
                  <a:rPr lang="fa-IR" sz="2000" b="1" kern="0"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rPr>
                  <a:t>مصاحبه با</a:t>
                </a:r>
                <a:endParaRPr lang="en-US" sz="2000" b="1" kern="0"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endParaRPr>
              </a:p>
              <a:p>
                <a:pPr marL="342900" lvl="0" indent="-342900" algn="ctr" rtl="1">
                  <a:spcBef>
                    <a:spcPct val="20000"/>
                  </a:spcBef>
                  <a:buClr>
                    <a:schemeClr val="hlink"/>
                  </a:buClr>
                  <a:defRPr/>
                </a:pPr>
                <a:r>
                  <a:rPr lang="fa-IR" sz="2000" b="1" kern="0"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rPr>
                  <a:t>مديران ارشد</a:t>
                </a:r>
              </a:p>
            </p:txBody>
          </p:sp>
        </p:grpSp>
        <p:sp>
          <p:nvSpPr>
            <p:cNvPr id="98335" name="Oval 31"/>
            <p:cNvSpPr>
              <a:spLocks noChangeArrowheads="1"/>
            </p:cNvSpPr>
            <p:nvPr/>
          </p:nvSpPr>
          <p:spPr bwMode="gray">
            <a:xfrm>
              <a:off x="4272" y="3504"/>
              <a:ext cx="995" cy="276"/>
            </a:xfrm>
            <a:prstGeom prst="ellipse">
              <a:avLst/>
            </a:prstGeom>
            <a:gradFill rotWithShape="1">
              <a:gsLst>
                <a:gs pos="0">
                  <a:schemeClr val="bg2"/>
                </a:gs>
                <a:gs pos="100000">
                  <a:schemeClr val="bg1"/>
                </a:gs>
              </a:gsLst>
              <a:path path="shape">
                <a:fillToRect l="50000" t="50000" r="50000" b="50000"/>
              </a:path>
            </a:gradFill>
            <a:ln w="9525">
              <a:noFill/>
              <a:round/>
              <a:headEnd/>
              <a:tailEnd/>
            </a:ln>
            <a:effectLst/>
          </p:spPr>
          <p:txBody>
            <a:bodyPr wrap="none" anchor="ctr"/>
            <a:lstStyle/>
            <a:p>
              <a:pPr algn="ctr"/>
              <a:endParaRPr lang="en-US"/>
            </a:p>
          </p:txBody>
        </p:sp>
      </p:grpSp>
      <p:grpSp>
        <p:nvGrpSpPr>
          <p:cNvPr id="35" name="Group 6"/>
          <p:cNvGrpSpPr>
            <a:grpSpLocks/>
          </p:cNvGrpSpPr>
          <p:nvPr/>
        </p:nvGrpSpPr>
        <p:grpSpPr bwMode="auto">
          <a:xfrm>
            <a:off x="1525604" y="4399955"/>
            <a:ext cx="1579563" cy="2068513"/>
            <a:chOff x="576" y="2477"/>
            <a:chExt cx="995" cy="1303"/>
          </a:xfrm>
        </p:grpSpPr>
        <p:grpSp>
          <p:nvGrpSpPr>
            <p:cNvPr id="36" name="Group 7"/>
            <p:cNvGrpSpPr>
              <a:grpSpLocks/>
            </p:cNvGrpSpPr>
            <p:nvPr/>
          </p:nvGrpSpPr>
          <p:grpSpPr bwMode="auto">
            <a:xfrm>
              <a:off x="576" y="2477"/>
              <a:ext cx="936" cy="955"/>
              <a:chOff x="624" y="1584"/>
              <a:chExt cx="1248" cy="1296"/>
            </a:xfrm>
          </p:grpSpPr>
          <p:grpSp>
            <p:nvGrpSpPr>
              <p:cNvPr id="38" name="Group 8"/>
              <p:cNvGrpSpPr>
                <a:grpSpLocks/>
              </p:cNvGrpSpPr>
              <p:nvPr/>
            </p:nvGrpSpPr>
            <p:grpSpPr bwMode="auto">
              <a:xfrm>
                <a:off x="624" y="1584"/>
                <a:ext cx="1248" cy="1296"/>
                <a:chOff x="2016" y="1920"/>
                <a:chExt cx="1680" cy="1680"/>
              </a:xfrm>
            </p:grpSpPr>
            <p:sp>
              <p:nvSpPr>
                <p:cNvPr id="40" name="Oval 9"/>
                <p:cNvSpPr>
                  <a:spLocks noChangeArrowheads="1"/>
                </p:cNvSpPr>
                <p:nvPr/>
              </p:nvSpPr>
              <p:spPr bwMode="gray">
                <a:xfrm>
                  <a:off x="2016" y="1920"/>
                  <a:ext cx="1680" cy="1680"/>
                </a:xfrm>
                <a:prstGeom prst="ellipse">
                  <a:avLst/>
                </a:prstGeom>
                <a:gradFill rotWithShape="1">
                  <a:gsLst>
                    <a:gs pos="0">
                      <a:schemeClr val="accent2"/>
                    </a:gs>
                    <a:gs pos="100000">
                      <a:schemeClr val="accent2">
                        <a:gamma/>
                        <a:shade val="63529"/>
                        <a:invGamma/>
                      </a:schemeClr>
                    </a:gs>
                  </a:gsLst>
                  <a:lin ang="5400000" scaled="1"/>
                </a:gradFill>
                <a:ln w="9525">
                  <a:noFill/>
                  <a:round/>
                  <a:headEnd/>
                  <a:tailEnd/>
                </a:ln>
                <a:effectLst/>
              </p:spPr>
              <p:txBody>
                <a:bodyPr wrap="none" anchor="ctr"/>
                <a:lstStyle/>
                <a:p>
                  <a:endParaRPr lang="en-US"/>
                </a:p>
              </p:txBody>
            </p:sp>
            <p:sp>
              <p:nvSpPr>
                <p:cNvPr id="41" name="Freeform 10"/>
                <p:cNvSpPr>
                  <a:spLocks/>
                </p:cNvSpPr>
                <p:nvPr/>
              </p:nvSpPr>
              <p:spPr bwMode="gray">
                <a:xfrm>
                  <a:off x="2208" y="1948"/>
                  <a:ext cx="1296" cy="634"/>
                </a:xfrm>
                <a:custGeom>
                  <a:avLst/>
                  <a:gdLst/>
                  <a:ahLst/>
                  <a:cxnLst>
                    <a:cxn ang="0">
                      <a:pos x="1301" y="401"/>
                    </a:cxn>
                    <a:cxn ang="0">
                      <a:pos x="1317" y="442"/>
                    </a:cxn>
                    <a:cxn ang="0">
                      <a:pos x="1321" y="481"/>
                    </a:cxn>
                    <a:cxn ang="0">
                      <a:pos x="1315" y="516"/>
                    </a:cxn>
                    <a:cxn ang="0">
                      <a:pos x="1298" y="550"/>
                    </a:cxn>
                    <a:cxn ang="0">
                      <a:pos x="1272" y="579"/>
                    </a:cxn>
                    <a:cxn ang="0">
                      <a:pos x="1239" y="604"/>
                    </a:cxn>
                    <a:cxn ang="0">
                      <a:pos x="1196" y="628"/>
                    </a:cxn>
                    <a:cxn ang="0">
                      <a:pos x="1147" y="649"/>
                    </a:cxn>
                    <a:cxn ang="0">
                      <a:pos x="1092" y="667"/>
                    </a:cxn>
                    <a:cxn ang="0">
                      <a:pos x="1031" y="683"/>
                    </a:cxn>
                    <a:cxn ang="0">
                      <a:pos x="967" y="694"/>
                    </a:cxn>
                    <a:cxn ang="0">
                      <a:pos x="896" y="704"/>
                    </a:cxn>
                    <a:cxn ang="0">
                      <a:pos x="824" y="710"/>
                    </a:cxn>
                    <a:cxn ang="0">
                      <a:pos x="795" y="712"/>
                    </a:cxn>
                    <a:cxn ang="0">
                      <a:pos x="476" y="712"/>
                    </a:cxn>
                    <a:cxn ang="0">
                      <a:pos x="472" y="712"/>
                    </a:cxn>
                    <a:cxn ang="0">
                      <a:pos x="409" y="708"/>
                    </a:cxn>
                    <a:cxn ang="0">
                      <a:pos x="348" y="704"/>
                    </a:cxn>
                    <a:cxn ang="0">
                      <a:pos x="290" y="696"/>
                    </a:cxn>
                    <a:cxn ang="0">
                      <a:pos x="235" y="689"/>
                    </a:cxn>
                    <a:cxn ang="0">
                      <a:pos x="186" y="677"/>
                    </a:cxn>
                    <a:cxn ang="0">
                      <a:pos x="141" y="663"/>
                    </a:cxn>
                    <a:cxn ang="0">
                      <a:pos x="102" y="648"/>
                    </a:cxn>
                    <a:cxn ang="0">
                      <a:pos x="67" y="630"/>
                    </a:cxn>
                    <a:cxn ang="0">
                      <a:pos x="39" y="608"/>
                    </a:cxn>
                    <a:cxn ang="0">
                      <a:pos x="18" y="583"/>
                    </a:cxn>
                    <a:cxn ang="0">
                      <a:pos x="6" y="554"/>
                    </a:cxn>
                    <a:cxn ang="0">
                      <a:pos x="0" y="524"/>
                    </a:cxn>
                    <a:cxn ang="0">
                      <a:pos x="0" y="520"/>
                    </a:cxn>
                    <a:cxn ang="0">
                      <a:pos x="4" y="487"/>
                    </a:cxn>
                    <a:cxn ang="0">
                      <a:pos x="16" y="446"/>
                    </a:cxn>
                    <a:cxn ang="0">
                      <a:pos x="51" y="370"/>
                    </a:cxn>
                    <a:cxn ang="0">
                      <a:pos x="94" y="299"/>
                    </a:cxn>
                    <a:cxn ang="0">
                      <a:pos x="147" y="235"/>
                    </a:cxn>
                    <a:cxn ang="0">
                      <a:pos x="204" y="176"/>
                    </a:cxn>
                    <a:cxn ang="0">
                      <a:pos x="270" y="125"/>
                    </a:cxn>
                    <a:cxn ang="0">
                      <a:pos x="341" y="82"/>
                    </a:cxn>
                    <a:cxn ang="0">
                      <a:pos x="415" y="47"/>
                    </a:cxn>
                    <a:cxn ang="0">
                      <a:pos x="497" y="21"/>
                    </a:cxn>
                    <a:cxn ang="0">
                      <a:pos x="581" y="6"/>
                    </a:cxn>
                    <a:cxn ang="0">
                      <a:pos x="667" y="0"/>
                    </a:cxn>
                    <a:cxn ang="0">
                      <a:pos x="667" y="0"/>
                    </a:cxn>
                    <a:cxn ang="0">
                      <a:pos x="759" y="6"/>
                    </a:cxn>
                    <a:cxn ang="0">
                      <a:pos x="847" y="23"/>
                    </a:cxn>
                    <a:cxn ang="0">
                      <a:pos x="932" y="53"/>
                    </a:cxn>
                    <a:cxn ang="0">
                      <a:pos x="1010" y="90"/>
                    </a:cxn>
                    <a:cxn ang="0">
                      <a:pos x="1082" y="137"/>
                    </a:cxn>
                    <a:cxn ang="0">
                      <a:pos x="1149" y="194"/>
                    </a:cxn>
                    <a:cxn ang="0">
                      <a:pos x="1208" y="256"/>
                    </a:cxn>
                    <a:cxn ang="0">
                      <a:pos x="1258" y="325"/>
                    </a:cxn>
                    <a:cxn ang="0">
                      <a:pos x="1301" y="401"/>
                    </a:cxn>
                    <a:cxn ang="0">
                      <a:pos x="1301" y="401"/>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chemeClr val="accent2"/>
                    </a:gs>
                  </a:gsLst>
                  <a:lin ang="5400000" scaled="1"/>
                </a:gradFill>
                <a:ln w="0">
                  <a:noFill/>
                  <a:prstDash val="solid"/>
                  <a:round/>
                  <a:headEnd/>
                  <a:tailEnd/>
                </a:ln>
              </p:spPr>
              <p:txBody>
                <a:bodyPr/>
                <a:lstStyle/>
                <a:p>
                  <a:endParaRPr lang="en-US"/>
                </a:p>
              </p:txBody>
            </p:sp>
          </p:grpSp>
          <p:sp>
            <p:nvSpPr>
              <p:cNvPr id="39" name="Text Box 11"/>
              <p:cNvSpPr txBox="1">
                <a:spLocks noChangeArrowheads="1"/>
              </p:cNvSpPr>
              <p:nvPr/>
            </p:nvSpPr>
            <p:spPr bwMode="gray">
              <a:xfrm>
                <a:off x="631" y="2009"/>
                <a:ext cx="1195" cy="605"/>
              </a:xfrm>
              <a:prstGeom prst="rect">
                <a:avLst/>
              </a:prstGeom>
              <a:noFill/>
              <a:ln w="9525">
                <a:noFill/>
                <a:miter lim="800000"/>
                <a:headEnd/>
                <a:tailEnd/>
              </a:ln>
              <a:effectLst/>
            </p:spPr>
            <p:txBody>
              <a:bodyPr wrap="square">
                <a:spAutoFit/>
              </a:bodyPr>
              <a:lstStyle/>
              <a:p>
                <a:pPr algn="ctr" eaLnBrk="0" hangingPunct="0"/>
                <a:r>
                  <a:rPr lang="fa-IR" sz="2000" kern="0" dirty="0" smtClean="0">
                    <a:solidFill>
                      <a:schemeClr val="bg1"/>
                    </a:solidFill>
                    <a:cs typeface="B Titr" pitchFamily="2" charset="-78"/>
                  </a:rPr>
                  <a:t>روش پرسشنامه اي</a:t>
                </a:r>
                <a:endParaRPr lang="en-US" sz="2000" kern="0" dirty="0">
                  <a:solidFill>
                    <a:schemeClr val="bg1"/>
                  </a:solidFill>
                  <a:cs typeface="B Titr" pitchFamily="2" charset="-78"/>
                </a:endParaRPr>
              </a:p>
            </p:txBody>
          </p:sp>
        </p:grpSp>
        <p:sp>
          <p:nvSpPr>
            <p:cNvPr id="37" name="Oval 12"/>
            <p:cNvSpPr>
              <a:spLocks noChangeArrowheads="1"/>
            </p:cNvSpPr>
            <p:nvPr/>
          </p:nvSpPr>
          <p:spPr bwMode="gray">
            <a:xfrm>
              <a:off x="576" y="3504"/>
              <a:ext cx="995" cy="276"/>
            </a:xfrm>
            <a:prstGeom prst="ellipse">
              <a:avLst/>
            </a:prstGeom>
            <a:gradFill rotWithShape="1">
              <a:gsLst>
                <a:gs pos="0">
                  <a:schemeClr val="bg2"/>
                </a:gs>
                <a:gs pos="100000">
                  <a:schemeClr val="bg1"/>
                </a:gs>
              </a:gsLst>
              <a:path path="shape">
                <a:fillToRect l="50000" t="50000" r="50000" b="50000"/>
              </a:path>
            </a:gradFill>
            <a:ln w="9525">
              <a:noFill/>
              <a:round/>
              <a:headEnd/>
              <a:tailEnd/>
            </a:ln>
            <a:effectLst/>
          </p:spPr>
          <p:txBody>
            <a:bodyPr wrap="none" anchor="ctr"/>
            <a:lstStyle/>
            <a:p>
              <a:pPr algn="ctr"/>
              <a:endParaRPr lang="en-US"/>
            </a:p>
          </p:txBody>
        </p:sp>
      </p:grpSp>
      <p:grpSp>
        <p:nvGrpSpPr>
          <p:cNvPr id="42" name="Group 25"/>
          <p:cNvGrpSpPr>
            <a:grpSpLocks/>
          </p:cNvGrpSpPr>
          <p:nvPr/>
        </p:nvGrpSpPr>
        <p:grpSpPr bwMode="auto">
          <a:xfrm>
            <a:off x="5529294" y="4325329"/>
            <a:ext cx="1581151" cy="2114551"/>
            <a:chOff x="4271" y="2448"/>
            <a:chExt cx="996" cy="1332"/>
          </a:xfrm>
        </p:grpSpPr>
        <p:grpSp>
          <p:nvGrpSpPr>
            <p:cNvPr id="43" name="Group 26"/>
            <p:cNvGrpSpPr>
              <a:grpSpLocks/>
            </p:cNvGrpSpPr>
            <p:nvPr/>
          </p:nvGrpSpPr>
          <p:grpSpPr bwMode="auto">
            <a:xfrm>
              <a:off x="4271" y="2448"/>
              <a:ext cx="960" cy="965"/>
              <a:chOff x="2400" y="1488"/>
              <a:chExt cx="1152" cy="1152"/>
            </a:xfrm>
          </p:grpSpPr>
          <p:grpSp>
            <p:nvGrpSpPr>
              <p:cNvPr id="45" name="Group 27"/>
              <p:cNvGrpSpPr>
                <a:grpSpLocks/>
              </p:cNvGrpSpPr>
              <p:nvPr/>
            </p:nvGrpSpPr>
            <p:grpSpPr bwMode="auto">
              <a:xfrm>
                <a:off x="2400" y="1488"/>
                <a:ext cx="1152" cy="1152"/>
                <a:chOff x="2016" y="1920"/>
                <a:chExt cx="1680" cy="1680"/>
              </a:xfrm>
            </p:grpSpPr>
            <p:sp>
              <p:nvSpPr>
                <p:cNvPr id="47" name="Oval 28"/>
                <p:cNvSpPr>
                  <a:spLocks noChangeArrowheads="1"/>
                </p:cNvSpPr>
                <p:nvPr/>
              </p:nvSpPr>
              <p:spPr bwMode="gray">
                <a:xfrm>
                  <a:off x="2016" y="1920"/>
                  <a:ext cx="1680" cy="1680"/>
                </a:xfrm>
                <a:prstGeom prst="ellipse">
                  <a:avLst/>
                </a:prstGeom>
                <a:gradFill rotWithShape="1">
                  <a:gsLst>
                    <a:gs pos="0">
                      <a:schemeClr val="folHlink"/>
                    </a:gs>
                    <a:gs pos="100000">
                      <a:schemeClr val="folHlink">
                        <a:gamma/>
                        <a:shade val="24314"/>
                        <a:invGamma/>
                      </a:schemeClr>
                    </a:gs>
                  </a:gsLst>
                  <a:lin ang="5400000" scaled="1"/>
                </a:gradFill>
                <a:ln w="9525">
                  <a:noFill/>
                  <a:round/>
                  <a:headEnd/>
                  <a:tailEnd/>
                </a:ln>
                <a:effectLst/>
              </p:spPr>
              <p:txBody>
                <a:bodyPr wrap="none" anchor="ctr"/>
                <a:lstStyle/>
                <a:p>
                  <a:endParaRPr lang="en-US"/>
                </a:p>
              </p:txBody>
            </p:sp>
            <p:sp>
              <p:nvSpPr>
                <p:cNvPr id="48" name="Freeform 29"/>
                <p:cNvSpPr>
                  <a:spLocks/>
                </p:cNvSpPr>
                <p:nvPr/>
              </p:nvSpPr>
              <p:spPr bwMode="gray">
                <a:xfrm>
                  <a:off x="2208" y="1948"/>
                  <a:ext cx="1296" cy="634"/>
                </a:xfrm>
                <a:custGeom>
                  <a:avLst/>
                  <a:gdLst/>
                  <a:ahLst/>
                  <a:cxnLst>
                    <a:cxn ang="0">
                      <a:pos x="1301" y="401"/>
                    </a:cxn>
                    <a:cxn ang="0">
                      <a:pos x="1317" y="442"/>
                    </a:cxn>
                    <a:cxn ang="0">
                      <a:pos x="1321" y="481"/>
                    </a:cxn>
                    <a:cxn ang="0">
                      <a:pos x="1315" y="516"/>
                    </a:cxn>
                    <a:cxn ang="0">
                      <a:pos x="1298" y="550"/>
                    </a:cxn>
                    <a:cxn ang="0">
                      <a:pos x="1272" y="579"/>
                    </a:cxn>
                    <a:cxn ang="0">
                      <a:pos x="1239" y="604"/>
                    </a:cxn>
                    <a:cxn ang="0">
                      <a:pos x="1196" y="628"/>
                    </a:cxn>
                    <a:cxn ang="0">
                      <a:pos x="1147" y="649"/>
                    </a:cxn>
                    <a:cxn ang="0">
                      <a:pos x="1092" y="667"/>
                    </a:cxn>
                    <a:cxn ang="0">
                      <a:pos x="1031" y="683"/>
                    </a:cxn>
                    <a:cxn ang="0">
                      <a:pos x="967" y="694"/>
                    </a:cxn>
                    <a:cxn ang="0">
                      <a:pos x="896" y="704"/>
                    </a:cxn>
                    <a:cxn ang="0">
                      <a:pos x="824" y="710"/>
                    </a:cxn>
                    <a:cxn ang="0">
                      <a:pos x="795" y="712"/>
                    </a:cxn>
                    <a:cxn ang="0">
                      <a:pos x="476" y="712"/>
                    </a:cxn>
                    <a:cxn ang="0">
                      <a:pos x="472" y="712"/>
                    </a:cxn>
                    <a:cxn ang="0">
                      <a:pos x="409" y="708"/>
                    </a:cxn>
                    <a:cxn ang="0">
                      <a:pos x="348" y="704"/>
                    </a:cxn>
                    <a:cxn ang="0">
                      <a:pos x="290" y="696"/>
                    </a:cxn>
                    <a:cxn ang="0">
                      <a:pos x="235" y="689"/>
                    </a:cxn>
                    <a:cxn ang="0">
                      <a:pos x="186" y="677"/>
                    </a:cxn>
                    <a:cxn ang="0">
                      <a:pos x="141" y="663"/>
                    </a:cxn>
                    <a:cxn ang="0">
                      <a:pos x="102" y="648"/>
                    </a:cxn>
                    <a:cxn ang="0">
                      <a:pos x="67" y="630"/>
                    </a:cxn>
                    <a:cxn ang="0">
                      <a:pos x="39" y="608"/>
                    </a:cxn>
                    <a:cxn ang="0">
                      <a:pos x="18" y="583"/>
                    </a:cxn>
                    <a:cxn ang="0">
                      <a:pos x="6" y="554"/>
                    </a:cxn>
                    <a:cxn ang="0">
                      <a:pos x="0" y="524"/>
                    </a:cxn>
                    <a:cxn ang="0">
                      <a:pos x="0" y="520"/>
                    </a:cxn>
                    <a:cxn ang="0">
                      <a:pos x="4" y="487"/>
                    </a:cxn>
                    <a:cxn ang="0">
                      <a:pos x="16" y="446"/>
                    </a:cxn>
                    <a:cxn ang="0">
                      <a:pos x="51" y="370"/>
                    </a:cxn>
                    <a:cxn ang="0">
                      <a:pos x="94" y="299"/>
                    </a:cxn>
                    <a:cxn ang="0">
                      <a:pos x="147" y="235"/>
                    </a:cxn>
                    <a:cxn ang="0">
                      <a:pos x="204" y="176"/>
                    </a:cxn>
                    <a:cxn ang="0">
                      <a:pos x="270" y="125"/>
                    </a:cxn>
                    <a:cxn ang="0">
                      <a:pos x="341" y="82"/>
                    </a:cxn>
                    <a:cxn ang="0">
                      <a:pos x="415" y="47"/>
                    </a:cxn>
                    <a:cxn ang="0">
                      <a:pos x="497" y="21"/>
                    </a:cxn>
                    <a:cxn ang="0">
                      <a:pos x="581" y="6"/>
                    </a:cxn>
                    <a:cxn ang="0">
                      <a:pos x="667" y="0"/>
                    </a:cxn>
                    <a:cxn ang="0">
                      <a:pos x="667" y="0"/>
                    </a:cxn>
                    <a:cxn ang="0">
                      <a:pos x="759" y="6"/>
                    </a:cxn>
                    <a:cxn ang="0">
                      <a:pos x="847" y="23"/>
                    </a:cxn>
                    <a:cxn ang="0">
                      <a:pos x="932" y="53"/>
                    </a:cxn>
                    <a:cxn ang="0">
                      <a:pos x="1010" y="90"/>
                    </a:cxn>
                    <a:cxn ang="0">
                      <a:pos x="1082" y="137"/>
                    </a:cxn>
                    <a:cxn ang="0">
                      <a:pos x="1149" y="194"/>
                    </a:cxn>
                    <a:cxn ang="0">
                      <a:pos x="1208" y="256"/>
                    </a:cxn>
                    <a:cxn ang="0">
                      <a:pos x="1258" y="325"/>
                    </a:cxn>
                    <a:cxn ang="0">
                      <a:pos x="1301" y="401"/>
                    </a:cxn>
                    <a:cxn ang="0">
                      <a:pos x="1301" y="401"/>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chemeClr val="folHlink"/>
                    </a:gs>
                  </a:gsLst>
                  <a:lin ang="5400000" scaled="1"/>
                </a:gradFill>
                <a:ln w="0">
                  <a:noFill/>
                  <a:prstDash val="solid"/>
                  <a:round/>
                  <a:headEnd/>
                  <a:tailEnd/>
                </a:ln>
              </p:spPr>
              <p:txBody>
                <a:bodyPr/>
                <a:lstStyle/>
                <a:p>
                  <a:endParaRPr lang="en-US"/>
                </a:p>
              </p:txBody>
            </p:sp>
          </p:grpSp>
          <p:sp>
            <p:nvSpPr>
              <p:cNvPr id="46" name="Text Box 30"/>
              <p:cNvSpPr txBox="1">
                <a:spLocks noChangeArrowheads="1"/>
              </p:cNvSpPr>
              <p:nvPr/>
            </p:nvSpPr>
            <p:spPr bwMode="gray">
              <a:xfrm>
                <a:off x="2404" y="1918"/>
                <a:ext cx="1125" cy="231"/>
              </a:xfrm>
              <a:prstGeom prst="rect">
                <a:avLst/>
              </a:prstGeom>
              <a:noFill/>
              <a:ln w="9525">
                <a:noFill/>
                <a:miter lim="800000"/>
                <a:headEnd/>
                <a:tailEnd/>
              </a:ln>
              <a:effectLst/>
            </p:spPr>
            <p:txBody>
              <a:bodyPr wrap="square">
                <a:spAutoFit/>
              </a:bodyPr>
              <a:lstStyle/>
              <a:p>
                <a:pPr marL="342900" lvl="0" indent="-342900" algn="r" rtl="1">
                  <a:spcBef>
                    <a:spcPct val="20000"/>
                  </a:spcBef>
                  <a:buClr>
                    <a:schemeClr val="hlink"/>
                  </a:buClr>
                  <a:defRPr/>
                </a:pPr>
                <a:r>
                  <a:rPr lang="en-US" sz="1400" b="1" kern="0"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rPr>
                  <a:t>Benchmarking</a:t>
                </a:r>
              </a:p>
            </p:txBody>
          </p:sp>
        </p:grpSp>
        <p:sp>
          <p:nvSpPr>
            <p:cNvPr id="44" name="Oval 31"/>
            <p:cNvSpPr>
              <a:spLocks noChangeArrowheads="1"/>
            </p:cNvSpPr>
            <p:nvPr/>
          </p:nvSpPr>
          <p:spPr bwMode="gray">
            <a:xfrm>
              <a:off x="4272" y="3504"/>
              <a:ext cx="995" cy="276"/>
            </a:xfrm>
            <a:prstGeom prst="ellipse">
              <a:avLst/>
            </a:prstGeom>
            <a:gradFill rotWithShape="1">
              <a:gsLst>
                <a:gs pos="0">
                  <a:schemeClr val="bg2"/>
                </a:gs>
                <a:gs pos="100000">
                  <a:schemeClr val="bg1"/>
                </a:gs>
              </a:gsLst>
              <a:path path="shape">
                <a:fillToRect l="50000" t="50000" r="50000" b="50000"/>
              </a:path>
            </a:gradFill>
            <a:ln w="9525">
              <a:noFill/>
              <a:round/>
              <a:headEnd/>
              <a:tailEnd/>
            </a:ln>
            <a:effectLst/>
          </p:spPr>
          <p:txBody>
            <a:bodyPr wrap="none" anchor="ctr"/>
            <a:lstStyle/>
            <a:p>
              <a:pPr algn="ctr"/>
              <a:endParaRPr lang="en-US"/>
            </a:p>
          </p:txBody>
        </p:sp>
      </p:grpSp>
      <p:grpSp>
        <p:nvGrpSpPr>
          <p:cNvPr id="49" name="Group 19"/>
          <p:cNvGrpSpPr>
            <a:grpSpLocks/>
          </p:cNvGrpSpPr>
          <p:nvPr/>
        </p:nvGrpSpPr>
        <p:grpSpPr bwMode="auto">
          <a:xfrm>
            <a:off x="3462357" y="4405315"/>
            <a:ext cx="1631950" cy="2114550"/>
            <a:chOff x="3072" y="2448"/>
            <a:chExt cx="1028" cy="1332"/>
          </a:xfrm>
        </p:grpSpPr>
        <p:grpSp>
          <p:nvGrpSpPr>
            <p:cNvPr id="50" name="Group 20"/>
            <p:cNvGrpSpPr>
              <a:grpSpLocks/>
            </p:cNvGrpSpPr>
            <p:nvPr/>
          </p:nvGrpSpPr>
          <p:grpSpPr bwMode="auto">
            <a:xfrm>
              <a:off x="3072" y="2448"/>
              <a:ext cx="960" cy="958"/>
              <a:chOff x="2016" y="1920"/>
              <a:chExt cx="1680" cy="1680"/>
            </a:xfrm>
          </p:grpSpPr>
          <p:sp>
            <p:nvSpPr>
              <p:cNvPr id="53" name="Oval 21"/>
              <p:cNvSpPr>
                <a:spLocks noChangeArrowheads="1"/>
              </p:cNvSpPr>
              <p:nvPr/>
            </p:nvSpPr>
            <p:spPr bwMode="gray">
              <a:xfrm>
                <a:off x="2016" y="1920"/>
                <a:ext cx="1680" cy="1680"/>
              </a:xfrm>
              <a:prstGeom prst="ellipse">
                <a:avLst/>
              </a:prstGeom>
              <a:gradFill rotWithShape="1">
                <a:gsLst>
                  <a:gs pos="0">
                    <a:schemeClr val="accent1"/>
                  </a:gs>
                  <a:gs pos="100000">
                    <a:schemeClr val="accent1">
                      <a:gamma/>
                      <a:shade val="51373"/>
                      <a:invGamma/>
                    </a:schemeClr>
                  </a:gs>
                </a:gsLst>
                <a:lin ang="5400000" scaled="1"/>
              </a:gradFill>
              <a:ln w="9525">
                <a:noFill/>
                <a:round/>
                <a:headEnd/>
                <a:tailEnd/>
              </a:ln>
              <a:effectLst/>
            </p:spPr>
            <p:txBody>
              <a:bodyPr wrap="none" anchor="ctr"/>
              <a:lstStyle/>
              <a:p>
                <a:endParaRPr lang="en-US"/>
              </a:p>
            </p:txBody>
          </p:sp>
          <p:sp>
            <p:nvSpPr>
              <p:cNvPr id="54" name="Freeform 22"/>
              <p:cNvSpPr>
                <a:spLocks/>
              </p:cNvSpPr>
              <p:nvPr/>
            </p:nvSpPr>
            <p:spPr bwMode="gray">
              <a:xfrm>
                <a:off x="2208" y="1948"/>
                <a:ext cx="1296" cy="634"/>
              </a:xfrm>
              <a:custGeom>
                <a:avLst/>
                <a:gdLst/>
                <a:ahLst/>
                <a:cxnLst>
                  <a:cxn ang="0">
                    <a:pos x="1301" y="401"/>
                  </a:cxn>
                  <a:cxn ang="0">
                    <a:pos x="1317" y="442"/>
                  </a:cxn>
                  <a:cxn ang="0">
                    <a:pos x="1321" y="481"/>
                  </a:cxn>
                  <a:cxn ang="0">
                    <a:pos x="1315" y="516"/>
                  </a:cxn>
                  <a:cxn ang="0">
                    <a:pos x="1298" y="550"/>
                  </a:cxn>
                  <a:cxn ang="0">
                    <a:pos x="1272" y="579"/>
                  </a:cxn>
                  <a:cxn ang="0">
                    <a:pos x="1239" y="604"/>
                  </a:cxn>
                  <a:cxn ang="0">
                    <a:pos x="1196" y="628"/>
                  </a:cxn>
                  <a:cxn ang="0">
                    <a:pos x="1147" y="649"/>
                  </a:cxn>
                  <a:cxn ang="0">
                    <a:pos x="1092" y="667"/>
                  </a:cxn>
                  <a:cxn ang="0">
                    <a:pos x="1031" y="683"/>
                  </a:cxn>
                  <a:cxn ang="0">
                    <a:pos x="967" y="694"/>
                  </a:cxn>
                  <a:cxn ang="0">
                    <a:pos x="896" y="704"/>
                  </a:cxn>
                  <a:cxn ang="0">
                    <a:pos x="824" y="710"/>
                  </a:cxn>
                  <a:cxn ang="0">
                    <a:pos x="795" y="712"/>
                  </a:cxn>
                  <a:cxn ang="0">
                    <a:pos x="476" y="712"/>
                  </a:cxn>
                  <a:cxn ang="0">
                    <a:pos x="472" y="712"/>
                  </a:cxn>
                  <a:cxn ang="0">
                    <a:pos x="409" y="708"/>
                  </a:cxn>
                  <a:cxn ang="0">
                    <a:pos x="348" y="704"/>
                  </a:cxn>
                  <a:cxn ang="0">
                    <a:pos x="290" y="696"/>
                  </a:cxn>
                  <a:cxn ang="0">
                    <a:pos x="235" y="689"/>
                  </a:cxn>
                  <a:cxn ang="0">
                    <a:pos x="186" y="677"/>
                  </a:cxn>
                  <a:cxn ang="0">
                    <a:pos x="141" y="663"/>
                  </a:cxn>
                  <a:cxn ang="0">
                    <a:pos x="102" y="648"/>
                  </a:cxn>
                  <a:cxn ang="0">
                    <a:pos x="67" y="630"/>
                  </a:cxn>
                  <a:cxn ang="0">
                    <a:pos x="39" y="608"/>
                  </a:cxn>
                  <a:cxn ang="0">
                    <a:pos x="18" y="583"/>
                  </a:cxn>
                  <a:cxn ang="0">
                    <a:pos x="6" y="554"/>
                  </a:cxn>
                  <a:cxn ang="0">
                    <a:pos x="0" y="524"/>
                  </a:cxn>
                  <a:cxn ang="0">
                    <a:pos x="0" y="520"/>
                  </a:cxn>
                  <a:cxn ang="0">
                    <a:pos x="4" y="487"/>
                  </a:cxn>
                  <a:cxn ang="0">
                    <a:pos x="16" y="446"/>
                  </a:cxn>
                  <a:cxn ang="0">
                    <a:pos x="51" y="370"/>
                  </a:cxn>
                  <a:cxn ang="0">
                    <a:pos x="94" y="299"/>
                  </a:cxn>
                  <a:cxn ang="0">
                    <a:pos x="147" y="235"/>
                  </a:cxn>
                  <a:cxn ang="0">
                    <a:pos x="204" y="176"/>
                  </a:cxn>
                  <a:cxn ang="0">
                    <a:pos x="270" y="125"/>
                  </a:cxn>
                  <a:cxn ang="0">
                    <a:pos x="341" y="82"/>
                  </a:cxn>
                  <a:cxn ang="0">
                    <a:pos x="415" y="47"/>
                  </a:cxn>
                  <a:cxn ang="0">
                    <a:pos x="497" y="21"/>
                  </a:cxn>
                  <a:cxn ang="0">
                    <a:pos x="581" y="6"/>
                  </a:cxn>
                  <a:cxn ang="0">
                    <a:pos x="667" y="0"/>
                  </a:cxn>
                  <a:cxn ang="0">
                    <a:pos x="667" y="0"/>
                  </a:cxn>
                  <a:cxn ang="0">
                    <a:pos x="759" y="6"/>
                  </a:cxn>
                  <a:cxn ang="0">
                    <a:pos x="847" y="23"/>
                  </a:cxn>
                  <a:cxn ang="0">
                    <a:pos x="932" y="53"/>
                  </a:cxn>
                  <a:cxn ang="0">
                    <a:pos x="1010" y="90"/>
                  </a:cxn>
                  <a:cxn ang="0">
                    <a:pos x="1082" y="137"/>
                  </a:cxn>
                  <a:cxn ang="0">
                    <a:pos x="1149" y="194"/>
                  </a:cxn>
                  <a:cxn ang="0">
                    <a:pos x="1208" y="256"/>
                  </a:cxn>
                  <a:cxn ang="0">
                    <a:pos x="1258" y="325"/>
                  </a:cxn>
                  <a:cxn ang="0">
                    <a:pos x="1301" y="401"/>
                  </a:cxn>
                  <a:cxn ang="0">
                    <a:pos x="1301" y="401"/>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chemeClr val="accent1">
                      <a:gamma/>
                      <a:tint val="0"/>
                      <a:invGamma/>
                    </a:schemeClr>
                  </a:gs>
                  <a:gs pos="100000">
                    <a:schemeClr val="accent1"/>
                  </a:gs>
                </a:gsLst>
                <a:lin ang="5400000" scaled="1"/>
              </a:gradFill>
              <a:ln w="0">
                <a:noFill/>
                <a:prstDash val="solid"/>
                <a:round/>
                <a:headEnd/>
                <a:tailEnd/>
              </a:ln>
              <a:effectLst/>
            </p:spPr>
            <p:txBody>
              <a:bodyPr/>
              <a:lstStyle/>
              <a:p>
                <a:endParaRPr lang="en-US"/>
              </a:p>
            </p:txBody>
          </p:sp>
        </p:grpSp>
        <p:sp>
          <p:nvSpPr>
            <p:cNvPr id="51" name="Text Box 23"/>
            <p:cNvSpPr txBox="1">
              <a:spLocks noChangeArrowheads="1"/>
            </p:cNvSpPr>
            <p:nvPr/>
          </p:nvSpPr>
          <p:spPr bwMode="gray">
            <a:xfrm>
              <a:off x="3120" y="2610"/>
              <a:ext cx="864" cy="834"/>
            </a:xfrm>
            <a:prstGeom prst="rect">
              <a:avLst/>
            </a:prstGeom>
            <a:noFill/>
            <a:ln w="9525">
              <a:noFill/>
              <a:miter lim="800000"/>
              <a:headEnd/>
              <a:tailEnd/>
            </a:ln>
            <a:effectLst/>
          </p:spPr>
          <p:txBody>
            <a:bodyPr>
              <a:spAutoFit/>
            </a:bodyPr>
            <a:lstStyle/>
            <a:p>
              <a:pPr lvl="0" algn="ctr" eaLnBrk="0" hangingPunct="0"/>
              <a:r>
                <a:rPr lang="fa-IR" sz="2000" kern="0" dirty="0" smtClean="0">
                  <a:solidFill>
                    <a:schemeClr val="bg1"/>
                  </a:solidFill>
                  <a:cs typeface="B Titr" pitchFamily="2" charset="-78"/>
                </a:rPr>
                <a:t>مطالعه برنامه‌‌‌هاي استراتژيك شركت</a:t>
              </a:r>
              <a:endParaRPr lang="en-US" sz="2000" kern="0" dirty="0">
                <a:solidFill>
                  <a:schemeClr val="bg1"/>
                </a:solidFill>
                <a:cs typeface="B Titr" pitchFamily="2" charset="-78"/>
              </a:endParaRPr>
            </a:p>
          </p:txBody>
        </p:sp>
        <p:sp>
          <p:nvSpPr>
            <p:cNvPr id="52" name="Oval 24"/>
            <p:cNvSpPr>
              <a:spLocks noChangeArrowheads="1"/>
            </p:cNvSpPr>
            <p:nvPr/>
          </p:nvSpPr>
          <p:spPr bwMode="gray">
            <a:xfrm>
              <a:off x="3105" y="3504"/>
              <a:ext cx="995" cy="276"/>
            </a:xfrm>
            <a:prstGeom prst="ellipse">
              <a:avLst/>
            </a:prstGeom>
            <a:gradFill rotWithShape="1">
              <a:gsLst>
                <a:gs pos="0">
                  <a:schemeClr val="bg2"/>
                </a:gs>
                <a:gs pos="100000">
                  <a:schemeClr val="bg1"/>
                </a:gs>
              </a:gsLst>
              <a:path path="shape">
                <a:fillToRect l="50000" t="50000" r="50000" b="50000"/>
              </a:path>
            </a:gradFill>
            <a:ln w="9525">
              <a:noFill/>
              <a:round/>
              <a:headEnd/>
              <a:tailEnd/>
            </a:ln>
            <a:effectLst/>
          </p:spPr>
          <p:txBody>
            <a:bodyPr wrap="none" anchor="ctr"/>
            <a:lstStyle/>
            <a:p>
              <a:pPr algn="ctr"/>
              <a:endParaRPr lang="en-US"/>
            </a:p>
          </p:txBody>
        </p:sp>
      </p:grpSp>
      <p:sp>
        <p:nvSpPr>
          <p:cNvPr id="75" name="Freeform 74"/>
          <p:cNvSpPr/>
          <p:nvPr/>
        </p:nvSpPr>
        <p:spPr>
          <a:xfrm>
            <a:off x="6105564" y="4182451"/>
            <a:ext cx="571504" cy="571504"/>
          </a:xfrm>
          <a:custGeom>
            <a:avLst/>
            <a:gdLst>
              <a:gd name="connsiteX0" fmla="*/ 0 w 638629"/>
              <a:gd name="connsiteY0" fmla="*/ 116985 h 364359"/>
              <a:gd name="connsiteX1" fmla="*/ 101600 w 638629"/>
              <a:gd name="connsiteY1" fmla="*/ 131499 h 364359"/>
              <a:gd name="connsiteX2" fmla="*/ 130629 w 638629"/>
              <a:gd name="connsiteY2" fmla="*/ 218585 h 364359"/>
              <a:gd name="connsiteX3" fmla="*/ 145143 w 638629"/>
              <a:gd name="connsiteY3" fmla="*/ 349213 h 364359"/>
              <a:gd name="connsiteX4" fmla="*/ 188686 w 638629"/>
              <a:gd name="connsiteY4" fmla="*/ 320185 h 364359"/>
              <a:gd name="connsiteX5" fmla="*/ 246743 w 638629"/>
              <a:gd name="connsiteY5" fmla="*/ 233099 h 364359"/>
              <a:gd name="connsiteX6" fmla="*/ 261257 w 638629"/>
              <a:gd name="connsiteY6" fmla="*/ 189556 h 364359"/>
              <a:gd name="connsiteX7" fmla="*/ 348343 w 638629"/>
              <a:gd name="connsiteY7" fmla="*/ 116985 h 364359"/>
              <a:gd name="connsiteX8" fmla="*/ 449943 w 638629"/>
              <a:gd name="connsiteY8" fmla="*/ 58927 h 364359"/>
              <a:gd name="connsiteX9" fmla="*/ 551543 w 638629"/>
              <a:gd name="connsiteY9" fmla="*/ 15385 h 364359"/>
              <a:gd name="connsiteX10" fmla="*/ 638629 w 638629"/>
              <a:gd name="connsiteY10" fmla="*/ 15385 h 364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8629" h="364359">
                <a:moveTo>
                  <a:pt x="0" y="116985"/>
                </a:moveTo>
                <a:cubicBezTo>
                  <a:pt x="33867" y="121823"/>
                  <a:pt x="74596" y="110496"/>
                  <a:pt x="101600" y="131499"/>
                </a:cubicBezTo>
                <a:cubicBezTo>
                  <a:pt x="125753" y="150285"/>
                  <a:pt x="130629" y="218585"/>
                  <a:pt x="130629" y="218585"/>
                </a:cubicBezTo>
                <a:cubicBezTo>
                  <a:pt x="135467" y="262128"/>
                  <a:pt x="123407" y="311175"/>
                  <a:pt x="145143" y="349213"/>
                </a:cubicBezTo>
                <a:cubicBezTo>
                  <a:pt x="153798" y="364359"/>
                  <a:pt x="177199" y="333313"/>
                  <a:pt x="188686" y="320185"/>
                </a:cubicBezTo>
                <a:cubicBezTo>
                  <a:pt x="211660" y="293929"/>
                  <a:pt x="246743" y="233099"/>
                  <a:pt x="246743" y="233099"/>
                </a:cubicBezTo>
                <a:cubicBezTo>
                  <a:pt x="251581" y="218585"/>
                  <a:pt x="252770" y="202286"/>
                  <a:pt x="261257" y="189556"/>
                </a:cubicBezTo>
                <a:cubicBezTo>
                  <a:pt x="285900" y="152591"/>
                  <a:pt x="314265" y="141326"/>
                  <a:pt x="348343" y="116985"/>
                </a:cubicBezTo>
                <a:cubicBezTo>
                  <a:pt x="512122" y="0"/>
                  <a:pt x="324327" y="121735"/>
                  <a:pt x="449943" y="58927"/>
                </a:cubicBezTo>
                <a:cubicBezTo>
                  <a:pt x="510552" y="28622"/>
                  <a:pt x="476027" y="22936"/>
                  <a:pt x="551543" y="15385"/>
                </a:cubicBezTo>
                <a:cubicBezTo>
                  <a:pt x="580428" y="12497"/>
                  <a:pt x="609600" y="15385"/>
                  <a:pt x="638629" y="15385"/>
                </a:cubicBezTo>
              </a:path>
            </a:pathLst>
          </a:custGeom>
          <a:ln w="762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7" name="Freeform 76"/>
          <p:cNvSpPr/>
          <p:nvPr/>
        </p:nvSpPr>
        <p:spPr>
          <a:xfrm>
            <a:off x="3033730" y="2682253"/>
            <a:ext cx="571504" cy="571504"/>
          </a:xfrm>
          <a:custGeom>
            <a:avLst/>
            <a:gdLst>
              <a:gd name="connsiteX0" fmla="*/ 0 w 638629"/>
              <a:gd name="connsiteY0" fmla="*/ 116985 h 364359"/>
              <a:gd name="connsiteX1" fmla="*/ 101600 w 638629"/>
              <a:gd name="connsiteY1" fmla="*/ 131499 h 364359"/>
              <a:gd name="connsiteX2" fmla="*/ 130629 w 638629"/>
              <a:gd name="connsiteY2" fmla="*/ 218585 h 364359"/>
              <a:gd name="connsiteX3" fmla="*/ 145143 w 638629"/>
              <a:gd name="connsiteY3" fmla="*/ 349213 h 364359"/>
              <a:gd name="connsiteX4" fmla="*/ 188686 w 638629"/>
              <a:gd name="connsiteY4" fmla="*/ 320185 h 364359"/>
              <a:gd name="connsiteX5" fmla="*/ 246743 w 638629"/>
              <a:gd name="connsiteY5" fmla="*/ 233099 h 364359"/>
              <a:gd name="connsiteX6" fmla="*/ 261257 w 638629"/>
              <a:gd name="connsiteY6" fmla="*/ 189556 h 364359"/>
              <a:gd name="connsiteX7" fmla="*/ 348343 w 638629"/>
              <a:gd name="connsiteY7" fmla="*/ 116985 h 364359"/>
              <a:gd name="connsiteX8" fmla="*/ 449943 w 638629"/>
              <a:gd name="connsiteY8" fmla="*/ 58927 h 364359"/>
              <a:gd name="connsiteX9" fmla="*/ 551543 w 638629"/>
              <a:gd name="connsiteY9" fmla="*/ 15385 h 364359"/>
              <a:gd name="connsiteX10" fmla="*/ 638629 w 638629"/>
              <a:gd name="connsiteY10" fmla="*/ 15385 h 364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8629" h="364359">
                <a:moveTo>
                  <a:pt x="0" y="116985"/>
                </a:moveTo>
                <a:cubicBezTo>
                  <a:pt x="33867" y="121823"/>
                  <a:pt x="74596" y="110496"/>
                  <a:pt x="101600" y="131499"/>
                </a:cubicBezTo>
                <a:cubicBezTo>
                  <a:pt x="125753" y="150285"/>
                  <a:pt x="130629" y="218585"/>
                  <a:pt x="130629" y="218585"/>
                </a:cubicBezTo>
                <a:cubicBezTo>
                  <a:pt x="135467" y="262128"/>
                  <a:pt x="123407" y="311175"/>
                  <a:pt x="145143" y="349213"/>
                </a:cubicBezTo>
                <a:cubicBezTo>
                  <a:pt x="153798" y="364359"/>
                  <a:pt x="177199" y="333313"/>
                  <a:pt x="188686" y="320185"/>
                </a:cubicBezTo>
                <a:cubicBezTo>
                  <a:pt x="211660" y="293929"/>
                  <a:pt x="246743" y="233099"/>
                  <a:pt x="246743" y="233099"/>
                </a:cubicBezTo>
                <a:cubicBezTo>
                  <a:pt x="251581" y="218585"/>
                  <a:pt x="252770" y="202286"/>
                  <a:pt x="261257" y="189556"/>
                </a:cubicBezTo>
                <a:cubicBezTo>
                  <a:pt x="285900" y="152591"/>
                  <a:pt x="314265" y="141326"/>
                  <a:pt x="348343" y="116985"/>
                </a:cubicBezTo>
                <a:cubicBezTo>
                  <a:pt x="512122" y="0"/>
                  <a:pt x="324327" y="121735"/>
                  <a:pt x="449943" y="58927"/>
                </a:cubicBezTo>
                <a:cubicBezTo>
                  <a:pt x="510552" y="28622"/>
                  <a:pt x="476027" y="22936"/>
                  <a:pt x="551543" y="15385"/>
                </a:cubicBezTo>
                <a:cubicBezTo>
                  <a:pt x="580428" y="12497"/>
                  <a:pt x="609600" y="15385"/>
                  <a:pt x="638629" y="15385"/>
                </a:cubicBezTo>
              </a:path>
            </a:pathLst>
          </a:custGeom>
          <a:ln w="762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8" name="Freeform 77"/>
          <p:cNvSpPr/>
          <p:nvPr/>
        </p:nvSpPr>
        <p:spPr>
          <a:xfrm>
            <a:off x="1104904" y="2610815"/>
            <a:ext cx="571504" cy="571504"/>
          </a:xfrm>
          <a:custGeom>
            <a:avLst/>
            <a:gdLst>
              <a:gd name="connsiteX0" fmla="*/ 0 w 638629"/>
              <a:gd name="connsiteY0" fmla="*/ 116985 h 364359"/>
              <a:gd name="connsiteX1" fmla="*/ 101600 w 638629"/>
              <a:gd name="connsiteY1" fmla="*/ 131499 h 364359"/>
              <a:gd name="connsiteX2" fmla="*/ 130629 w 638629"/>
              <a:gd name="connsiteY2" fmla="*/ 218585 h 364359"/>
              <a:gd name="connsiteX3" fmla="*/ 145143 w 638629"/>
              <a:gd name="connsiteY3" fmla="*/ 349213 h 364359"/>
              <a:gd name="connsiteX4" fmla="*/ 188686 w 638629"/>
              <a:gd name="connsiteY4" fmla="*/ 320185 h 364359"/>
              <a:gd name="connsiteX5" fmla="*/ 246743 w 638629"/>
              <a:gd name="connsiteY5" fmla="*/ 233099 h 364359"/>
              <a:gd name="connsiteX6" fmla="*/ 261257 w 638629"/>
              <a:gd name="connsiteY6" fmla="*/ 189556 h 364359"/>
              <a:gd name="connsiteX7" fmla="*/ 348343 w 638629"/>
              <a:gd name="connsiteY7" fmla="*/ 116985 h 364359"/>
              <a:gd name="connsiteX8" fmla="*/ 449943 w 638629"/>
              <a:gd name="connsiteY8" fmla="*/ 58927 h 364359"/>
              <a:gd name="connsiteX9" fmla="*/ 551543 w 638629"/>
              <a:gd name="connsiteY9" fmla="*/ 15385 h 364359"/>
              <a:gd name="connsiteX10" fmla="*/ 638629 w 638629"/>
              <a:gd name="connsiteY10" fmla="*/ 15385 h 364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8629" h="364359">
                <a:moveTo>
                  <a:pt x="0" y="116985"/>
                </a:moveTo>
                <a:cubicBezTo>
                  <a:pt x="33867" y="121823"/>
                  <a:pt x="74596" y="110496"/>
                  <a:pt x="101600" y="131499"/>
                </a:cubicBezTo>
                <a:cubicBezTo>
                  <a:pt x="125753" y="150285"/>
                  <a:pt x="130629" y="218585"/>
                  <a:pt x="130629" y="218585"/>
                </a:cubicBezTo>
                <a:cubicBezTo>
                  <a:pt x="135467" y="262128"/>
                  <a:pt x="123407" y="311175"/>
                  <a:pt x="145143" y="349213"/>
                </a:cubicBezTo>
                <a:cubicBezTo>
                  <a:pt x="153798" y="364359"/>
                  <a:pt x="177199" y="333313"/>
                  <a:pt x="188686" y="320185"/>
                </a:cubicBezTo>
                <a:cubicBezTo>
                  <a:pt x="211660" y="293929"/>
                  <a:pt x="246743" y="233099"/>
                  <a:pt x="246743" y="233099"/>
                </a:cubicBezTo>
                <a:cubicBezTo>
                  <a:pt x="251581" y="218585"/>
                  <a:pt x="252770" y="202286"/>
                  <a:pt x="261257" y="189556"/>
                </a:cubicBezTo>
                <a:cubicBezTo>
                  <a:pt x="285900" y="152591"/>
                  <a:pt x="314265" y="141326"/>
                  <a:pt x="348343" y="116985"/>
                </a:cubicBezTo>
                <a:cubicBezTo>
                  <a:pt x="512122" y="0"/>
                  <a:pt x="324327" y="121735"/>
                  <a:pt x="449943" y="58927"/>
                </a:cubicBezTo>
                <a:cubicBezTo>
                  <a:pt x="510552" y="28622"/>
                  <a:pt x="476027" y="22936"/>
                  <a:pt x="551543" y="15385"/>
                </a:cubicBezTo>
                <a:cubicBezTo>
                  <a:pt x="580428" y="12497"/>
                  <a:pt x="609600" y="15385"/>
                  <a:pt x="638629" y="15385"/>
                </a:cubicBezTo>
              </a:path>
            </a:pathLst>
          </a:custGeom>
          <a:ln w="762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9" name="Freeform 78"/>
          <p:cNvSpPr/>
          <p:nvPr/>
        </p:nvSpPr>
        <p:spPr>
          <a:xfrm>
            <a:off x="6904832" y="2682253"/>
            <a:ext cx="571504" cy="571504"/>
          </a:xfrm>
          <a:custGeom>
            <a:avLst/>
            <a:gdLst>
              <a:gd name="connsiteX0" fmla="*/ 0 w 638629"/>
              <a:gd name="connsiteY0" fmla="*/ 116985 h 364359"/>
              <a:gd name="connsiteX1" fmla="*/ 101600 w 638629"/>
              <a:gd name="connsiteY1" fmla="*/ 131499 h 364359"/>
              <a:gd name="connsiteX2" fmla="*/ 130629 w 638629"/>
              <a:gd name="connsiteY2" fmla="*/ 218585 h 364359"/>
              <a:gd name="connsiteX3" fmla="*/ 145143 w 638629"/>
              <a:gd name="connsiteY3" fmla="*/ 349213 h 364359"/>
              <a:gd name="connsiteX4" fmla="*/ 188686 w 638629"/>
              <a:gd name="connsiteY4" fmla="*/ 320185 h 364359"/>
              <a:gd name="connsiteX5" fmla="*/ 246743 w 638629"/>
              <a:gd name="connsiteY5" fmla="*/ 233099 h 364359"/>
              <a:gd name="connsiteX6" fmla="*/ 261257 w 638629"/>
              <a:gd name="connsiteY6" fmla="*/ 189556 h 364359"/>
              <a:gd name="connsiteX7" fmla="*/ 348343 w 638629"/>
              <a:gd name="connsiteY7" fmla="*/ 116985 h 364359"/>
              <a:gd name="connsiteX8" fmla="*/ 449943 w 638629"/>
              <a:gd name="connsiteY8" fmla="*/ 58927 h 364359"/>
              <a:gd name="connsiteX9" fmla="*/ 551543 w 638629"/>
              <a:gd name="connsiteY9" fmla="*/ 15385 h 364359"/>
              <a:gd name="connsiteX10" fmla="*/ 638629 w 638629"/>
              <a:gd name="connsiteY10" fmla="*/ 15385 h 364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8629" h="364359">
                <a:moveTo>
                  <a:pt x="0" y="116985"/>
                </a:moveTo>
                <a:cubicBezTo>
                  <a:pt x="33867" y="121823"/>
                  <a:pt x="74596" y="110496"/>
                  <a:pt x="101600" y="131499"/>
                </a:cubicBezTo>
                <a:cubicBezTo>
                  <a:pt x="125753" y="150285"/>
                  <a:pt x="130629" y="218585"/>
                  <a:pt x="130629" y="218585"/>
                </a:cubicBezTo>
                <a:cubicBezTo>
                  <a:pt x="135467" y="262128"/>
                  <a:pt x="123407" y="311175"/>
                  <a:pt x="145143" y="349213"/>
                </a:cubicBezTo>
                <a:cubicBezTo>
                  <a:pt x="153798" y="364359"/>
                  <a:pt x="177199" y="333313"/>
                  <a:pt x="188686" y="320185"/>
                </a:cubicBezTo>
                <a:cubicBezTo>
                  <a:pt x="211660" y="293929"/>
                  <a:pt x="246743" y="233099"/>
                  <a:pt x="246743" y="233099"/>
                </a:cubicBezTo>
                <a:cubicBezTo>
                  <a:pt x="251581" y="218585"/>
                  <a:pt x="252770" y="202286"/>
                  <a:pt x="261257" y="189556"/>
                </a:cubicBezTo>
                <a:cubicBezTo>
                  <a:pt x="285900" y="152591"/>
                  <a:pt x="314265" y="141326"/>
                  <a:pt x="348343" y="116985"/>
                </a:cubicBezTo>
                <a:cubicBezTo>
                  <a:pt x="512122" y="0"/>
                  <a:pt x="324327" y="121735"/>
                  <a:pt x="449943" y="58927"/>
                </a:cubicBezTo>
                <a:cubicBezTo>
                  <a:pt x="510552" y="28622"/>
                  <a:pt x="476027" y="22936"/>
                  <a:pt x="551543" y="15385"/>
                </a:cubicBezTo>
                <a:cubicBezTo>
                  <a:pt x="580428" y="12497"/>
                  <a:pt x="609600" y="15385"/>
                  <a:pt x="638629" y="15385"/>
                </a:cubicBezTo>
              </a:path>
            </a:pathLst>
          </a:custGeom>
          <a:ln w="762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8" name="Slide Number Placeholder 7"/>
          <p:cNvSpPr txBox="1">
            <a:spLocks/>
          </p:cNvSpPr>
          <p:nvPr/>
        </p:nvSpPr>
        <p:spPr bwMode="white">
          <a:xfrm>
            <a:off x="6819109" y="6311900"/>
            <a:ext cx="2133600" cy="2413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rtl="1" fontAlgn="base">
              <a:spcBef>
                <a:spcPct val="0"/>
              </a:spcBef>
              <a:spcAft>
                <a:spcPct val="0"/>
              </a:spcAft>
              <a:defRPr sz="1200" kern="1200">
                <a:solidFill>
                  <a:schemeClr val="bg1"/>
                </a:solidFill>
                <a:latin typeface="+mn-lt"/>
                <a:ea typeface="+mn-ea"/>
                <a:cs typeface="B Mitra" pitchFamily="2" charset="-78"/>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fld id="{0F5D83BA-4F53-4110-8AC3-1D57DB57DD24}" type="slidenum">
              <a:rPr lang="en-US" smtClean="0"/>
              <a:pPr/>
              <a:t>16</a:t>
            </a:fld>
            <a:endParaRPr lang="en-US" dirty="0"/>
          </a:p>
        </p:txBody>
      </p:sp>
    </p:spTree>
    <p:extLst>
      <p:ext uri="{BB962C8B-B14F-4D97-AF65-F5344CB8AC3E}">
        <p14:creationId xmlns:p14="http://schemas.microsoft.com/office/powerpoint/2010/main" val="82259480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blinds(horizontal)">
                                      <p:cBhvr>
                                        <p:cTn id="7" dur="500"/>
                                        <p:tgtEl>
                                          <p:spTgt spid="77"/>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75"/>
                                        </p:tgtEl>
                                        <p:attrNameLst>
                                          <p:attrName>style.visibility</p:attrName>
                                        </p:attrNameLst>
                                      </p:cBhvr>
                                      <p:to>
                                        <p:strVal val="visible"/>
                                      </p:to>
                                    </p:set>
                                    <p:animEffect transition="in" filter="blinds(horizontal)">
                                      <p:cBhvr>
                                        <p:cTn id="11" dur="500"/>
                                        <p:tgtEl>
                                          <p:spTgt spid="75"/>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78"/>
                                        </p:tgtEl>
                                        <p:attrNameLst>
                                          <p:attrName>style.visibility</p:attrName>
                                        </p:attrNameLst>
                                      </p:cBhvr>
                                      <p:to>
                                        <p:strVal val="visible"/>
                                      </p:to>
                                    </p:set>
                                    <p:animEffect transition="in" filter="blinds(horizontal)">
                                      <p:cBhvr>
                                        <p:cTn id="15" dur="500"/>
                                        <p:tgtEl>
                                          <p:spTgt spid="78"/>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79"/>
                                        </p:tgtEl>
                                        <p:attrNameLst>
                                          <p:attrName>style.visibility</p:attrName>
                                        </p:attrNameLst>
                                      </p:cBhvr>
                                      <p:to>
                                        <p:strVal val="visible"/>
                                      </p:to>
                                    </p:set>
                                    <p:animEffect transition="in" filter="blinds(horizontal)">
                                      <p:cBhvr>
                                        <p:cTn id="19"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77" grpId="0" animBg="1"/>
      <p:bldP spid="78" grpId="0" animBg="1"/>
      <p:bldP spid="79"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51202" name="Picture 4" descr="clip_image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0" y="1371600"/>
            <a:ext cx="5181600" cy="4724400"/>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3" name="Rectangle 2"/>
          <p:cNvSpPr>
            <a:spLocks noGrp="1" noChangeArrowheads="1"/>
          </p:cNvSpPr>
          <p:nvPr>
            <p:ph type="title"/>
          </p:nvPr>
        </p:nvSpPr>
        <p:spPr>
          <a:xfrm>
            <a:off x="609600" y="381000"/>
            <a:ext cx="8001000" cy="742950"/>
          </a:xfrm>
          <a:noFill/>
          <a:extLst>
            <a:ext uri="{91240B29-F687-4F45-9708-019B960494DF}">
              <a14:hiddenLine xmlns:a14="http://schemas.microsoft.com/office/drawing/2010/main" w="9525" cap="flat" cmpd="sng">
                <a:solidFill>
                  <a:schemeClr val="accent1"/>
                </a:solidFill>
                <a:prstDash val="solid"/>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txBody>
          <a:bodyPr>
            <a:normAutofit/>
          </a:bodyPr>
          <a:lstStyle/>
          <a:p>
            <a:pPr algn="ctr" rtl="1"/>
            <a:r>
              <a:rPr lang="fa-IR" altLang="en-US" sz="4000" dirty="0">
                <a:solidFill>
                  <a:srgbClr val="C00000"/>
                </a:solidFill>
                <a:cs typeface="B Titr" panose="00000700000000000000" pitchFamily="2" charset="-78"/>
              </a:rPr>
              <a:t>مدل شايستگي هاي رهبري </a:t>
            </a:r>
            <a:r>
              <a:rPr lang="en-CA" altLang="en-US" sz="4000" dirty="0">
                <a:solidFill>
                  <a:srgbClr val="C00000"/>
                </a:solidFill>
                <a:cs typeface="B Titr" panose="00000700000000000000" pitchFamily="2" charset="-78"/>
              </a:rPr>
              <a:t>NASA</a:t>
            </a:r>
            <a:endParaRPr lang="en-US" altLang="en-US" sz="4000" dirty="0">
              <a:solidFill>
                <a:srgbClr val="C00000"/>
              </a:solidFill>
              <a:cs typeface="B Titr" panose="00000700000000000000" pitchFamily="2" charset="-78"/>
            </a:endParaRPr>
          </a:p>
        </p:txBody>
      </p:sp>
    </p:spTree>
    <p:extLst>
      <p:ext uri="{BB962C8B-B14F-4D97-AF65-F5344CB8AC3E}">
        <p14:creationId xmlns:p14="http://schemas.microsoft.com/office/powerpoint/2010/main" val="346391534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228600" y="561975"/>
            <a:ext cx="8676184" cy="581025"/>
          </a:xfrm>
          <a:noFill/>
          <a:ln w="9525">
            <a:noFill/>
            <a:miter lim="800000"/>
            <a:headEnd/>
            <a:tailEnd/>
          </a:ln>
          <a:effectLst/>
        </p:spPr>
        <p:txBody>
          <a:bodyPr vert="horz" wrap="square" lIns="91440" tIns="45720" rIns="91440" bIns="45720" numCol="1" anchor="t" anchorCtr="0" compatLnSpc="1">
            <a:prstTxWarp prst="textNoShape">
              <a:avLst/>
            </a:prstTxWarp>
            <a:noAutofit/>
          </a:bodyPr>
          <a:lstStyle/>
          <a:p>
            <a:pPr algn="ctr">
              <a:spcBef>
                <a:spcPct val="20000"/>
              </a:spcBef>
              <a:buClr>
                <a:schemeClr val="hlink"/>
              </a:buClr>
              <a:buFont typeface="Wingdings" pitchFamily="2" charset="2"/>
              <a:buNone/>
            </a:pPr>
            <a:r>
              <a:rPr lang="fa-IR" sz="4000" dirty="0">
                <a:solidFill>
                  <a:srgbClr val="C00000"/>
                </a:solidFill>
                <a:cs typeface="B Titr" panose="00000700000000000000" pitchFamily="2" charset="-78"/>
              </a:rPr>
              <a:t>مدل شایستگی‌های </a:t>
            </a:r>
            <a:r>
              <a:rPr lang="ar-SA" sz="4000" dirty="0">
                <a:solidFill>
                  <a:srgbClr val="C00000"/>
                </a:solidFill>
                <a:cs typeface="B Titr" panose="00000700000000000000" pitchFamily="2" charset="-78"/>
              </a:rPr>
              <a:t>مديريت</a:t>
            </a:r>
            <a:r>
              <a:rPr lang="fa-IR" sz="4000" dirty="0">
                <a:solidFill>
                  <a:srgbClr val="C00000"/>
                </a:solidFill>
                <a:cs typeface="B Titr" panose="00000700000000000000" pitchFamily="2" charset="-78"/>
              </a:rPr>
              <a:t>ی</a:t>
            </a:r>
            <a:r>
              <a:rPr lang="ar-SA" sz="4000" dirty="0">
                <a:solidFill>
                  <a:srgbClr val="C00000"/>
                </a:solidFill>
                <a:cs typeface="B Titr" panose="00000700000000000000" pitchFamily="2" charset="-78"/>
              </a:rPr>
              <a:t> سازمان ملل متحد</a:t>
            </a:r>
            <a:endParaRPr lang="en-US" sz="4000" dirty="0">
              <a:solidFill>
                <a:srgbClr val="C00000"/>
              </a:solidFill>
              <a:cs typeface="B Titr" panose="00000700000000000000" pitchFamily="2" charset="-78"/>
            </a:endParaRPr>
          </a:p>
        </p:txBody>
      </p:sp>
      <p:sp>
        <p:nvSpPr>
          <p:cNvPr id="49155" name="Rectangle 4"/>
          <p:cNvSpPr>
            <a:spLocks noGrp="1" noChangeArrowheads="1"/>
          </p:cNvSpPr>
          <p:nvPr>
            <p:ph idx="1"/>
          </p:nvPr>
        </p:nvSpPr>
        <p:spPr>
          <a:xfrm>
            <a:off x="762000" y="1447800"/>
            <a:ext cx="7467600" cy="4953000"/>
          </a:xfrm>
        </p:spPr>
        <p:txBody>
          <a:bodyPr>
            <a:normAutofit fontScale="92500" lnSpcReduction="10000"/>
          </a:bodyPr>
          <a:lstStyle/>
          <a:p>
            <a:pPr marL="571500" indent="-571500" algn="r" rtl="1" eaLnBrk="1" hangingPunct="1">
              <a:buClr>
                <a:srgbClr val="C00000"/>
              </a:buClr>
              <a:buSzPct val="95000"/>
              <a:buFont typeface="Verdana" pitchFamily="34" charset="0"/>
              <a:buAutoNum type="arabicParenR"/>
            </a:pPr>
            <a:r>
              <a:rPr lang="en-US" altLang="en-US" sz="1800" dirty="0" smtClean="0">
                <a:solidFill>
                  <a:schemeClr val="tx1"/>
                </a:solidFill>
                <a:ea typeface="Nazanin Mazar" pitchFamily="2" charset="-78"/>
                <a:cs typeface="B Mitra" pitchFamily="2" charset="-78"/>
              </a:rPr>
              <a:t>Leadership</a:t>
            </a:r>
          </a:p>
          <a:p>
            <a:pPr marL="571500" indent="-571500" algn="r" rtl="1" eaLnBrk="1" hangingPunct="1">
              <a:buFont typeface="Wingdings" pitchFamily="2" charset="2"/>
              <a:buNone/>
            </a:pPr>
            <a:r>
              <a:rPr lang="ar-SA" altLang="en-US" sz="1800" b="0" dirty="0" smtClean="0">
                <a:solidFill>
                  <a:schemeClr val="tx1"/>
                </a:solidFill>
                <a:ea typeface="Siavash Mazar" pitchFamily="2" charset="-78"/>
                <a:cs typeface="B Mitra" pitchFamily="2" charset="-78"/>
              </a:rPr>
              <a:t>الگو بودن ، تدوين فعال و آينده نگر استراتژي ، راضي نبودن به وضع موجود و پرچمداري تغيير</a:t>
            </a:r>
            <a:endParaRPr lang="ar-SA" altLang="en-US" sz="1800" dirty="0" smtClean="0">
              <a:solidFill>
                <a:schemeClr val="tx1"/>
              </a:solidFill>
              <a:ea typeface="Siavash Mazar" pitchFamily="2" charset="-78"/>
              <a:cs typeface="B Mitra" pitchFamily="2" charset="-78"/>
            </a:endParaRPr>
          </a:p>
          <a:p>
            <a:pPr marL="571500" indent="-571500" algn="r" rtl="1" eaLnBrk="1" hangingPunct="1">
              <a:buClr>
                <a:srgbClr val="C00000"/>
              </a:buClr>
              <a:buSzPct val="95000"/>
              <a:buFont typeface="Verdana" pitchFamily="34" charset="0"/>
              <a:buAutoNum type="arabicParenR" startAt="2"/>
            </a:pPr>
            <a:r>
              <a:rPr lang="en-US" altLang="en-US" sz="1800" dirty="0" smtClean="0">
                <a:solidFill>
                  <a:schemeClr val="tx1"/>
                </a:solidFill>
                <a:ea typeface="Siavash Mazar" pitchFamily="2" charset="-78"/>
                <a:cs typeface="B Mitra" pitchFamily="2" charset="-78"/>
              </a:rPr>
              <a:t> Vision</a:t>
            </a:r>
            <a:endParaRPr lang="en-US" altLang="en-US" sz="1800" b="0" dirty="0" smtClean="0">
              <a:solidFill>
                <a:schemeClr val="tx1"/>
              </a:solidFill>
              <a:ea typeface="Siavash Mazar" pitchFamily="2" charset="-78"/>
              <a:cs typeface="B Mitra" pitchFamily="2" charset="-78"/>
            </a:endParaRPr>
          </a:p>
          <a:p>
            <a:pPr marL="571500" indent="-571500" algn="r" rtl="1" eaLnBrk="1" hangingPunct="1">
              <a:buFont typeface="Wingdings" pitchFamily="2" charset="2"/>
              <a:buNone/>
            </a:pPr>
            <a:r>
              <a:rPr lang="ar-SA" altLang="en-US" sz="1800" b="0" dirty="0" smtClean="0">
                <a:solidFill>
                  <a:schemeClr val="tx1"/>
                </a:solidFill>
                <a:ea typeface="Siavash Mazar" pitchFamily="2" charset="-78"/>
                <a:cs typeface="B Mitra" pitchFamily="2" charset="-78"/>
              </a:rPr>
              <a:t>تبيين فرصت ها و ريسك هاي استراتژيك ، تبديل استراتژي به اهداف و برنامه هاي عملياتي ، اشتياق آفريني براي حركت بسوي آينده </a:t>
            </a:r>
            <a:endParaRPr lang="ar-SA" altLang="en-US" sz="1800" dirty="0" smtClean="0">
              <a:solidFill>
                <a:schemeClr val="tx1"/>
              </a:solidFill>
              <a:ea typeface="Siavash Mazar" pitchFamily="2" charset="-78"/>
              <a:cs typeface="B Mitra" pitchFamily="2" charset="-78"/>
            </a:endParaRPr>
          </a:p>
          <a:p>
            <a:pPr marL="571500" indent="-571500" algn="r" rtl="1" eaLnBrk="1" hangingPunct="1">
              <a:buClr>
                <a:srgbClr val="C00000"/>
              </a:buClr>
              <a:buSzPct val="95000"/>
              <a:buFont typeface="Verdana" pitchFamily="34" charset="0"/>
              <a:buAutoNum type="arabicParenR" startAt="3"/>
            </a:pPr>
            <a:r>
              <a:rPr lang="fa-IR" altLang="en-US" sz="1800" dirty="0" smtClean="0">
                <a:solidFill>
                  <a:schemeClr val="tx1"/>
                </a:solidFill>
                <a:ea typeface="Siavash Mazar" pitchFamily="2" charset="-78"/>
                <a:cs typeface="B Mitra" pitchFamily="2" charset="-78"/>
              </a:rPr>
              <a:t> </a:t>
            </a:r>
            <a:r>
              <a:rPr lang="en-US" altLang="en-US" sz="1800" dirty="0" smtClean="0">
                <a:solidFill>
                  <a:schemeClr val="tx1"/>
                </a:solidFill>
                <a:ea typeface="Siavash Mazar" pitchFamily="2" charset="-78"/>
                <a:cs typeface="B Mitra" pitchFamily="2" charset="-78"/>
              </a:rPr>
              <a:t>Empowering others</a:t>
            </a:r>
          </a:p>
          <a:p>
            <a:pPr marL="571500" indent="-571500" algn="l" rtl="1" eaLnBrk="1" hangingPunct="1">
              <a:buFont typeface="Wingdings" pitchFamily="2" charset="2"/>
              <a:buNone/>
            </a:pPr>
            <a:r>
              <a:rPr lang="ar-SA" altLang="en-US" sz="1800" b="0" dirty="0" smtClean="0">
                <a:solidFill>
                  <a:schemeClr val="tx1"/>
                </a:solidFill>
                <a:ea typeface="Siavash Mazar" pitchFamily="2" charset="-78"/>
                <a:cs typeface="B Mitra" pitchFamily="2" charset="-78"/>
              </a:rPr>
              <a:t>تفويض مسئوليت ، روشن كردن انتظارات ، مشاركت دادن ، قدرداني در قبال تلاش و توفيق ، تشويق ديگران براي چالش و ريسك</a:t>
            </a:r>
            <a:endParaRPr lang="fa-IR" altLang="en-US" sz="1800" b="0" dirty="0" smtClean="0">
              <a:solidFill>
                <a:schemeClr val="tx1"/>
              </a:solidFill>
              <a:ea typeface="Siavash Mazar" pitchFamily="2" charset="-78"/>
              <a:cs typeface="B Mitra" pitchFamily="2" charset="-78"/>
            </a:endParaRPr>
          </a:p>
          <a:p>
            <a:pPr marL="571500" indent="-571500" algn="r" rtl="1">
              <a:buClr>
                <a:srgbClr val="C00000"/>
              </a:buClr>
              <a:buSzPct val="90000"/>
              <a:buFont typeface="+mj-lt"/>
              <a:buAutoNum type="arabicParenR" startAt="4"/>
              <a:defRPr/>
            </a:pPr>
            <a:r>
              <a:rPr lang="en-US" sz="1800" dirty="0">
                <a:solidFill>
                  <a:schemeClr val="tx1"/>
                </a:solidFill>
                <a:latin typeface="Arial" pitchFamily="34" charset="0"/>
                <a:ea typeface="Siavash Mazar"/>
              </a:rPr>
              <a:t>Building trust</a:t>
            </a:r>
            <a:endParaRPr lang="fa-IR" sz="1800" dirty="0">
              <a:solidFill>
                <a:schemeClr val="tx1"/>
              </a:solidFill>
              <a:latin typeface="Arial" pitchFamily="34" charset="0"/>
              <a:ea typeface="Siavash Mazar"/>
            </a:endParaRPr>
          </a:p>
          <a:p>
            <a:pPr marL="533400" indent="-533400" algn="r" rtl="1">
              <a:buSzPct val="90000"/>
              <a:buNone/>
              <a:defRPr/>
            </a:pPr>
            <a:r>
              <a:rPr lang="ar-SA" sz="1800" b="0" dirty="0">
                <a:solidFill>
                  <a:schemeClr val="tx1"/>
                </a:solidFill>
                <a:latin typeface="Arial" pitchFamily="34" charset="0"/>
                <a:ea typeface="Siavash Mazar"/>
              </a:rPr>
              <a:t>فضاسازي براي گفتگو و كار بدون ترس ، كار شفاف ، وفاي به عهد</a:t>
            </a:r>
          </a:p>
          <a:p>
            <a:pPr marL="571500" indent="-571500" algn="r" rtl="1">
              <a:buClr>
                <a:srgbClr val="C00000"/>
              </a:buClr>
              <a:buSzPct val="90000"/>
              <a:buFont typeface="+mj-lt"/>
              <a:buAutoNum type="arabicParenR" startAt="5"/>
              <a:defRPr/>
            </a:pPr>
            <a:r>
              <a:rPr lang="en-US" sz="1800" dirty="0">
                <a:solidFill>
                  <a:schemeClr val="tx1"/>
                </a:solidFill>
                <a:latin typeface="Arial" pitchFamily="34" charset="0"/>
                <a:ea typeface="Siavash Mazar"/>
              </a:rPr>
              <a:t>Managing performance</a:t>
            </a:r>
            <a:endParaRPr lang="fa-IR" sz="1800" dirty="0">
              <a:solidFill>
                <a:schemeClr val="tx1"/>
              </a:solidFill>
              <a:latin typeface="Arial" pitchFamily="34" charset="0"/>
              <a:ea typeface="Siavash Mazar"/>
            </a:endParaRPr>
          </a:p>
          <a:p>
            <a:pPr marL="533400" indent="-533400" algn="r" rtl="1">
              <a:buSzPct val="90000"/>
              <a:buNone/>
              <a:defRPr/>
            </a:pPr>
            <a:r>
              <a:rPr lang="ar-SA" sz="1800" b="0" dirty="0">
                <a:solidFill>
                  <a:schemeClr val="tx1"/>
                </a:solidFill>
                <a:latin typeface="Arial" pitchFamily="34" charset="0"/>
                <a:ea typeface="Siavash Mazar"/>
              </a:rPr>
              <a:t>روشن كردن نقش ها و مسئوليت ها، ارجاع كار به كاردان ، مربي گري ، نظارت و بازخور عملكرد ديگران ، حمايت از ريسك پذيري ، ارزيابي منصفانه عملكردها</a:t>
            </a:r>
          </a:p>
          <a:p>
            <a:pPr marL="571500" indent="-571500" algn="r" rtl="1">
              <a:buClr>
                <a:srgbClr val="C00000"/>
              </a:buClr>
              <a:buSzPct val="90000"/>
              <a:buFont typeface="+mj-lt"/>
              <a:buAutoNum type="arabicParenR" startAt="6"/>
              <a:defRPr/>
            </a:pPr>
            <a:r>
              <a:rPr lang="fa-IR" sz="1800" dirty="0">
                <a:solidFill>
                  <a:schemeClr val="tx1"/>
                </a:solidFill>
                <a:latin typeface="Arial" pitchFamily="34" charset="0"/>
                <a:ea typeface="Siavash Mazar"/>
              </a:rPr>
              <a:t> </a:t>
            </a:r>
            <a:r>
              <a:rPr lang="en-US" sz="1800" dirty="0">
                <a:solidFill>
                  <a:schemeClr val="tx1"/>
                </a:solidFill>
                <a:latin typeface="Arial" pitchFamily="34" charset="0"/>
                <a:ea typeface="Siavash Mazar"/>
              </a:rPr>
              <a:t>Judgment / decision making</a:t>
            </a:r>
            <a:endParaRPr lang="fa-IR" sz="1800" dirty="0">
              <a:solidFill>
                <a:schemeClr val="tx1"/>
              </a:solidFill>
              <a:latin typeface="Arial" pitchFamily="34" charset="0"/>
              <a:ea typeface="Siavash Mazar"/>
            </a:endParaRPr>
          </a:p>
          <a:p>
            <a:pPr marL="533400" indent="-533400" algn="r" rtl="1">
              <a:buSzPct val="90000"/>
              <a:buNone/>
              <a:defRPr/>
            </a:pPr>
            <a:r>
              <a:rPr lang="ar-SA" sz="1800" b="0" dirty="0">
                <a:solidFill>
                  <a:schemeClr val="tx1"/>
                </a:solidFill>
                <a:latin typeface="Arial" pitchFamily="34" charset="0"/>
                <a:ea typeface="Siavash Mazar"/>
              </a:rPr>
              <a:t>ريشه يابي مسائل ، جمع آوري اطلاعات مرتبط و تحليل نتايج تصميمات ، توانائي اخذ تصميمات سخت در زمان نياز </a:t>
            </a:r>
          </a:p>
          <a:p>
            <a:pPr marL="571500" indent="-571500" algn="l" rtl="1" eaLnBrk="1" hangingPunct="1">
              <a:buFont typeface="Wingdings" pitchFamily="2" charset="2"/>
              <a:buNone/>
            </a:pPr>
            <a:r>
              <a:rPr lang="en-US" altLang="en-US" sz="1800" b="0" dirty="0" smtClean="0">
                <a:solidFill>
                  <a:schemeClr val="tx1"/>
                </a:solidFill>
                <a:ea typeface="Siavash Mazar" pitchFamily="2" charset="-78"/>
                <a:cs typeface="B Mitra" pitchFamily="2" charset="-78"/>
              </a:rPr>
              <a:t> </a:t>
            </a:r>
          </a:p>
        </p:txBody>
      </p:sp>
    </p:spTree>
    <p:extLst>
      <p:ext uri="{BB962C8B-B14F-4D97-AF65-F5344CB8AC3E}">
        <p14:creationId xmlns:p14="http://schemas.microsoft.com/office/powerpoint/2010/main" val="313814834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9155">
                                            <p:txEl>
                                              <p:pRg st="0" end="0"/>
                                            </p:txEl>
                                          </p:spTgt>
                                        </p:tgtEl>
                                        <p:attrNameLst>
                                          <p:attrName>style.visibility</p:attrName>
                                        </p:attrNameLst>
                                      </p:cBhvr>
                                      <p:to>
                                        <p:strVal val="visible"/>
                                      </p:to>
                                    </p:set>
                                    <p:anim calcmode="lin" valueType="num">
                                      <p:cBhvr additive="base">
                                        <p:cTn id="7" dur="500" fill="hold"/>
                                        <p:tgtEl>
                                          <p:spTgt spid="4915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915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9155">
                                            <p:txEl>
                                              <p:pRg st="1" end="1"/>
                                            </p:txEl>
                                          </p:spTgt>
                                        </p:tgtEl>
                                        <p:attrNameLst>
                                          <p:attrName>style.visibility</p:attrName>
                                        </p:attrNameLst>
                                      </p:cBhvr>
                                      <p:to>
                                        <p:strVal val="visible"/>
                                      </p:to>
                                    </p:set>
                                    <p:anim calcmode="lin" valueType="num">
                                      <p:cBhvr additive="base">
                                        <p:cTn id="11" dur="500" fill="hold"/>
                                        <p:tgtEl>
                                          <p:spTgt spid="4915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915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9155">
                                            <p:txEl>
                                              <p:pRg st="2" end="2"/>
                                            </p:txEl>
                                          </p:spTgt>
                                        </p:tgtEl>
                                        <p:attrNameLst>
                                          <p:attrName>style.visibility</p:attrName>
                                        </p:attrNameLst>
                                      </p:cBhvr>
                                      <p:to>
                                        <p:strVal val="visible"/>
                                      </p:to>
                                    </p:set>
                                    <p:anim calcmode="lin" valueType="num">
                                      <p:cBhvr additive="base">
                                        <p:cTn id="17" dur="500" fill="hold"/>
                                        <p:tgtEl>
                                          <p:spTgt spid="49155">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9155">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49155">
                                            <p:txEl>
                                              <p:pRg st="3" end="3"/>
                                            </p:txEl>
                                          </p:spTgt>
                                        </p:tgtEl>
                                        <p:attrNameLst>
                                          <p:attrName>style.visibility</p:attrName>
                                        </p:attrNameLst>
                                      </p:cBhvr>
                                      <p:to>
                                        <p:strVal val="visible"/>
                                      </p:to>
                                    </p:set>
                                    <p:anim calcmode="lin" valueType="num">
                                      <p:cBhvr additive="base">
                                        <p:cTn id="21" dur="500" fill="hold"/>
                                        <p:tgtEl>
                                          <p:spTgt spid="49155">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915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49155">
                                            <p:txEl>
                                              <p:pRg st="4" end="4"/>
                                            </p:txEl>
                                          </p:spTgt>
                                        </p:tgtEl>
                                        <p:attrNameLst>
                                          <p:attrName>style.visibility</p:attrName>
                                        </p:attrNameLst>
                                      </p:cBhvr>
                                      <p:to>
                                        <p:strVal val="visible"/>
                                      </p:to>
                                    </p:set>
                                    <p:anim calcmode="lin" valueType="num">
                                      <p:cBhvr additive="base">
                                        <p:cTn id="27" dur="500" fill="hold"/>
                                        <p:tgtEl>
                                          <p:spTgt spid="49155">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49155">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49155">
                                            <p:txEl>
                                              <p:pRg st="5" end="5"/>
                                            </p:txEl>
                                          </p:spTgt>
                                        </p:tgtEl>
                                        <p:attrNameLst>
                                          <p:attrName>style.visibility</p:attrName>
                                        </p:attrNameLst>
                                      </p:cBhvr>
                                      <p:to>
                                        <p:strVal val="visible"/>
                                      </p:to>
                                    </p:set>
                                    <p:anim calcmode="lin" valueType="num">
                                      <p:cBhvr additive="base">
                                        <p:cTn id="31" dur="500" fill="hold"/>
                                        <p:tgtEl>
                                          <p:spTgt spid="49155">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915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9155">
                                            <p:txEl>
                                              <p:pRg st="6" end="6"/>
                                            </p:txEl>
                                          </p:spTgt>
                                        </p:tgtEl>
                                        <p:attrNameLst>
                                          <p:attrName>style.visibility</p:attrName>
                                        </p:attrNameLst>
                                      </p:cBhvr>
                                      <p:to>
                                        <p:strVal val="visible"/>
                                      </p:to>
                                    </p:set>
                                    <p:anim calcmode="lin" valueType="num">
                                      <p:cBhvr additive="base">
                                        <p:cTn id="37" dur="500" fill="hold"/>
                                        <p:tgtEl>
                                          <p:spTgt spid="49155">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9155">
                                            <p:txEl>
                                              <p:pRg st="6" end="6"/>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49155">
                                            <p:txEl>
                                              <p:pRg st="7" end="7"/>
                                            </p:txEl>
                                          </p:spTgt>
                                        </p:tgtEl>
                                        <p:attrNameLst>
                                          <p:attrName>style.visibility</p:attrName>
                                        </p:attrNameLst>
                                      </p:cBhvr>
                                      <p:to>
                                        <p:strVal val="visible"/>
                                      </p:to>
                                    </p:set>
                                    <p:anim calcmode="lin" valueType="num">
                                      <p:cBhvr additive="base">
                                        <p:cTn id="41" dur="500" fill="hold"/>
                                        <p:tgtEl>
                                          <p:spTgt spid="49155">
                                            <p:txEl>
                                              <p:pRg st="7" end="7"/>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49155">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49155">
                                            <p:txEl>
                                              <p:pRg st="8" end="8"/>
                                            </p:txEl>
                                          </p:spTgt>
                                        </p:tgtEl>
                                        <p:attrNameLst>
                                          <p:attrName>style.visibility</p:attrName>
                                        </p:attrNameLst>
                                      </p:cBhvr>
                                      <p:to>
                                        <p:strVal val="visible"/>
                                      </p:to>
                                    </p:set>
                                    <p:anim calcmode="lin" valueType="num">
                                      <p:cBhvr additive="base">
                                        <p:cTn id="47" dur="500" fill="hold"/>
                                        <p:tgtEl>
                                          <p:spTgt spid="49155">
                                            <p:txEl>
                                              <p:pRg st="8" end="8"/>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49155">
                                            <p:txEl>
                                              <p:pRg st="8" end="8"/>
                                            </p:txEl>
                                          </p:spTgt>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49155">
                                            <p:txEl>
                                              <p:pRg st="9" end="9"/>
                                            </p:txEl>
                                          </p:spTgt>
                                        </p:tgtEl>
                                        <p:attrNameLst>
                                          <p:attrName>style.visibility</p:attrName>
                                        </p:attrNameLst>
                                      </p:cBhvr>
                                      <p:to>
                                        <p:strVal val="visible"/>
                                      </p:to>
                                    </p:set>
                                    <p:anim calcmode="lin" valueType="num">
                                      <p:cBhvr additive="base">
                                        <p:cTn id="51" dur="500" fill="hold"/>
                                        <p:tgtEl>
                                          <p:spTgt spid="49155">
                                            <p:txEl>
                                              <p:pRg st="9" end="9"/>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49155">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nodeType="clickEffect">
                                  <p:stCondLst>
                                    <p:cond delay="0"/>
                                  </p:stCondLst>
                                  <p:childTnLst>
                                    <p:set>
                                      <p:cBhvr>
                                        <p:cTn id="56" dur="1" fill="hold">
                                          <p:stCondLst>
                                            <p:cond delay="0"/>
                                          </p:stCondLst>
                                        </p:cTn>
                                        <p:tgtEl>
                                          <p:spTgt spid="49155">
                                            <p:txEl>
                                              <p:pRg st="10" end="10"/>
                                            </p:txEl>
                                          </p:spTgt>
                                        </p:tgtEl>
                                        <p:attrNameLst>
                                          <p:attrName>style.visibility</p:attrName>
                                        </p:attrNameLst>
                                      </p:cBhvr>
                                      <p:to>
                                        <p:strVal val="visible"/>
                                      </p:to>
                                    </p:set>
                                    <p:anim calcmode="lin" valueType="num">
                                      <p:cBhvr additive="base">
                                        <p:cTn id="57" dur="500" fill="hold"/>
                                        <p:tgtEl>
                                          <p:spTgt spid="49155">
                                            <p:txEl>
                                              <p:pRg st="10" end="10"/>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49155">
                                            <p:txEl>
                                              <p:pRg st="10" end="10"/>
                                            </p:txEl>
                                          </p:spTgt>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49155">
                                            <p:txEl>
                                              <p:pRg st="11" end="11"/>
                                            </p:txEl>
                                          </p:spTgt>
                                        </p:tgtEl>
                                        <p:attrNameLst>
                                          <p:attrName>style.visibility</p:attrName>
                                        </p:attrNameLst>
                                      </p:cBhvr>
                                      <p:to>
                                        <p:strVal val="visible"/>
                                      </p:to>
                                    </p:set>
                                    <p:anim calcmode="lin" valueType="num">
                                      <p:cBhvr additive="base">
                                        <p:cTn id="61" dur="500" fill="hold"/>
                                        <p:tgtEl>
                                          <p:spTgt spid="49155">
                                            <p:txEl>
                                              <p:pRg st="11" end="11"/>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49155">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ext Box 2"/>
          <p:cNvSpPr txBox="1">
            <a:spLocks noChangeArrowheads="1"/>
          </p:cNvSpPr>
          <p:nvPr/>
        </p:nvSpPr>
        <p:spPr bwMode="auto">
          <a:xfrm>
            <a:off x="250825" y="620713"/>
            <a:ext cx="403383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endParaRPr lang="en-US" altLang="en-US">
              <a:solidFill>
                <a:srgbClr val="19426B"/>
              </a:solidFill>
              <a:latin typeface="Verdana" pitchFamily="34" charset="0"/>
            </a:endParaRPr>
          </a:p>
        </p:txBody>
      </p:sp>
      <p:pic>
        <p:nvPicPr>
          <p:cNvPr id="83973" name="Picture 5" descr="مدل"/>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18010" y="1219200"/>
            <a:ext cx="48006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974" name="Rectangle 6"/>
          <p:cNvSpPr>
            <a:spLocks noChangeArrowheads="1"/>
          </p:cNvSpPr>
          <p:nvPr/>
        </p:nvSpPr>
        <p:spPr bwMode="auto">
          <a:xfrm>
            <a:off x="457200" y="373003"/>
            <a:ext cx="8077200" cy="84619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algn="ctr" rtl="1">
              <a:spcBef>
                <a:spcPct val="20000"/>
              </a:spcBef>
              <a:buClr>
                <a:schemeClr val="hlink"/>
              </a:buClr>
            </a:pPr>
            <a:r>
              <a:rPr lang="fa-IR" sz="4000" dirty="0">
                <a:solidFill>
                  <a:srgbClr val="C00000"/>
                </a:solidFill>
                <a:latin typeface="+mj-lt"/>
                <a:ea typeface="+mj-ea"/>
                <a:cs typeface="B Titr" panose="00000700000000000000" pitchFamily="2" charset="-78"/>
              </a:rPr>
              <a:t>مدل شايستگي هاي رهبري مپنا</a:t>
            </a:r>
            <a:endParaRPr lang="en-US" sz="4000" dirty="0">
              <a:solidFill>
                <a:srgbClr val="C00000"/>
              </a:solidFill>
              <a:latin typeface="+mj-lt"/>
              <a:ea typeface="+mj-ea"/>
              <a:cs typeface="B Titr" panose="00000700000000000000" pitchFamily="2" charset="-78"/>
            </a:endParaRPr>
          </a:p>
        </p:txBody>
      </p:sp>
    </p:spTree>
    <p:extLst>
      <p:ext uri="{BB962C8B-B14F-4D97-AF65-F5344CB8AC3E}">
        <p14:creationId xmlns:p14="http://schemas.microsoft.com/office/powerpoint/2010/main" val="307691443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81000" y="381000"/>
            <a:ext cx="8153400" cy="914400"/>
          </a:xfrm>
        </p:spPr>
        <p:txBody>
          <a:bodyPr>
            <a:normAutofit/>
          </a:bodyPr>
          <a:lstStyle/>
          <a:p>
            <a:pPr algn="ctr" rtl="1"/>
            <a:r>
              <a:rPr lang="fa-IR" sz="4000" u="sng" dirty="0" smtClean="0">
                <a:solidFill>
                  <a:srgbClr val="FF0000"/>
                </a:solidFill>
                <a:cs typeface="B Titr" panose="00000700000000000000" pitchFamily="2" charset="-78"/>
              </a:rPr>
              <a:t>طرح 2 سوال:</a:t>
            </a:r>
            <a:endParaRPr lang="en-US" sz="4000" u="sng" dirty="0">
              <a:solidFill>
                <a:srgbClr val="FF0000"/>
              </a:solidFill>
              <a:cs typeface="B Titr" panose="00000700000000000000" pitchFamily="2" charset="-78"/>
            </a:endParaRPr>
          </a:p>
        </p:txBody>
      </p:sp>
      <p:sp>
        <p:nvSpPr>
          <p:cNvPr id="2" name="Content Placeholder 1"/>
          <p:cNvSpPr>
            <a:spLocks noGrp="1"/>
          </p:cNvSpPr>
          <p:nvPr>
            <p:ph idx="1"/>
          </p:nvPr>
        </p:nvSpPr>
        <p:spPr>
          <a:xfrm>
            <a:off x="762000" y="1447800"/>
            <a:ext cx="7543800" cy="4800600"/>
          </a:xfrm>
        </p:spPr>
        <p:txBody>
          <a:bodyPr>
            <a:noAutofit/>
          </a:bodyPr>
          <a:lstStyle/>
          <a:p>
            <a:pPr marL="0" indent="0" algn="just" rtl="1">
              <a:lnSpc>
                <a:spcPct val="150000"/>
              </a:lnSpc>
              <a:buNone/>
            </a:pPr>
            <a:r>
              <a:rPr lang="fa-IR" dirty="0" smtClean="0">
                <a:cs typeface="B Nazanin"/>
              </a:rPr>
              <a:t>1) چرا </a:t>
            </a:r>
            <a:r>
              <a:rPr lang="fa-IR" dirty="0">
                <a:cs typeface="B Nazanin"/>
              </a:rPr>
              <a:t>برخی از افرادی که در هنگام استخدام برای تصدی یک شغل مناسب به نظر می‌رسند </a:t>
            </a:r>
            <a:r>
              <a:rPr lang="fa-IR" b="1" dirty="0">
                <a:solidFill>
                  <a:srgbClr val="FF0000"/>
                </a:solidFill>
                <a:cs typeface="B Nazanin"/>
              </a:rPr>
              <a:t>در میدان کار عملکردی ضعیف از خود نشان </a:t>
            </a:r>
            <a:r>
              <a:rPr lang="fa-IR" b="1" dirty="0" smtClean="0">
                <a:solidFill>
                  <a:srgbClr val="FF0000"/>
                </a:solidFill>
                <a:cs typeface="B Nazanin"/>
              </a:rPr>
              <a:t>می‌دهند</a:t>
            </a:r>
            <a:r>
              <a:rPr lang="fa-IR" b="1" dirty="0">
                <a:solidFill>
                  <a:srgbClr val="FF0000"/>
                </a:solidFill>
                <a:cs typeface="B Nazanin"/>
              </a:rPr>
              <a:t>؟</a:t>
            </a:r>
            <a:endParaRPr lang="fa-IR" b="1" dirty="0" smtClean="0">
              <a:solidFill>
                <a:srgbClr val="FF0000"/>
              </a:solidFill>
              <a:cs typeface="B Nazanin"/>
            </a:endParaRPr>
          </a:p>
          <a:p>
            <a:pPr algn="just" rtl="1">
              <a:lnSpc>
                <a:spcPct val="150000"/>
              </a:lnSpc>
            </a:pPr>
            <a:endParaRPr lang="en-US" dirty="0"/>
          </a:p>
          <a:p>
            <a:pPr marL="0" indent="0" algn="just" rtl="1">
              <a:lnSpc>
                <a:spcPct val="150000"/>
              </a:lnSpc>
              <a:buNone/>
            </a:pPr>
            <a:r>
              <a:rPr lang="fa-IR" dirty="0" smtClean="0">
                <a:cs typeface="B Nazanin"/>
              </a:rPr>
              <a:t>2) چرا </a:t>
            </a:r>
            <a:r>
              <a:rPr lang="fa-IR" dirty="0">
                <a:cs typeface="B Nazanin"/>
              </a:rPr>
              <a:t>برخی از آن دسته افرادی که استخدام شده‌ و به خوبی انتظارات عملکردی و شغلی را برآورده می‌کنند، پس از مدتی سازمان خود را ترک می‌کنند؟ به عبارت دیگر</a:t>
            </a:r>
            <a:r>
              <a:rPr lang="fa-IR" b="1" dirty="0">
                <a:solidFill>
                  <a:srgbClr val="FF0000"/>
                </a:solidFill>
                <a:cs typeface="B Nazanin"/>
              </a:rPr>
              <a:t> چرا سازمان نتوانسته این دسته از افراد کلیدی و مستعد خود را نگه دارد؟</a:t>
            </a:r>
            <a:endParaRPr lang="en-US" b="1" dirty="0">
              <a:solidFill>
                <a:srgbClr val="FF0000"/>
              </a:solidFill>
            </a:endParaRPr>
          </a:p>
          <a:p>
            <a:endParaRPr lang="en-US" dirty="0"/>
          </a:p>
        </p:txBody>
      </p:sp>
    </p:spTree>
    <p:extLst>
      <p:ext uri="{BB962C8B-B14F-4D97-AF65-F5344CB8AC3E}">
        <p14:creationId xmlns:p14="http://schemas.microsoft.com/office/powerpoint/2010/main" val="154733545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2" end="2"/>
                                            </p:txEl>
                                          </p:spTgt>
                                        </p:tgtEl>
                                        <p:attrNameLst>
                                          <p:attrName>style.visibility</p:attrName>
                                        </p:attrNameLst>
                                      </p:cBhvr>
                                      <p:to>
                                        <p:strVal val="visible"/>
                                      </p:to>
                                    </p:set>
                                    <p:animEffect transition="in" filter="fade">
                                      <p:cBhvr>
                                        <p:cTn id="14" dur="1000"/>
                                        <p:tgtEl>
                                          <p:spTgt spid="2">
                                            <p:txEl>
                                              <p:pRg st="2" end="2"/>
                                            </p:txEl>
                                          </p:spTgt>
                                        </p:tgtEl>
                                      </p:cBhvr>
                                    </p:animEffect>
                                    <p:anim calcmode="lin" valueType="num">
                                      <p:cBhvr>
                                        <p:cTn id="15"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620899" y="1219200"/>
            <a:ext cx="7532502" cy="5017916"/>
            <a:chOff x="179512" y="1196181"/>
            <a:chExt cx="7772400" cy="5219326"/>
          </a:xfrm>
        </p:grpSpPr>
        <p:sp>
          <p:nvSpPr>
            <p:cNvPr id="31" name="Rectangle 3"/>
            <p:cNvSpPr txBox="1">
              <a:spLocks noChangeArrowheads="1"/>
            </p:cNvSpPr>
            <p:nvPr/>
          </p:nvSpPr>
          <p:spPr bwMode="auto">
            <a:xfrm>
              <a:off x="179512" y="2051844"/>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marR="0" lvl="0" indent="-342900" algn="justLow" defTabSz="914400" eaLnBrk="1" fontAlgn="base" latinLnBrk="0" hangingPunct="1">
                <a:lnSpc>
                  <a:spcPct val="100000"/>
                </a:lnSpc>
                <a:spcBef>
                  <a:spcPct val="20000"/>
                </a:spcBef>
                <a:spcAft>
                  <a:spcPct val="0"/>
                </a:spcAft>
                <a:buClr>
                  <a:schemeClr val="hlink"/>
                </a:buClr>
                <a:buSzTx/>
                <a:buFontTx/>
                <a:buNone/>
                <a:tabLst/>
                <a:defRPr/>
              </a:pPr>
              <a:r>
                <a:rPr kumimoji="0" lang="fa-IR" sz="2000" b="1" i="0" u="none" strike="noStrike" kern="0" cap="none" spc="0" normalizeH="0" baseline="0" noProof="0" dirty="0" smtClean="0">
                  <a:ln>
                    <a:noFill/>
                  </a:ln>
                  <a:solidFill>
                    <a:schemeClr val="accent1"/>
                  </a:solidFill>
                  <a:effectLst/>
                  <a:uLnTx/>
                  <a:uFillTx/>
                  <a:latin typeface="+mn-lt"/>
                  <a:ea typeface="+mn-ea"/>
                  <a:cs typeface="B Mitra" pitchFamily="2" charset="-78"/>
                </a:rPr>
                <a:t> </a:t>
              </a:r>
              <a:endParaRPr kumimoji="0" lang="en-US" sz="2000" b="1" i="0" u="none" strike="noStrike" kern="0" cap="none" spc="0" normalizeH="0" baseline="0" noProof="0" dirty="0" smtClean="0">
                <a:ln>
                  <a:noFill/>
                </a:ln>
                <a:solidFill>
                  <a:schemeClr val="accent1"/>
                </a:solidFill>
                <a:effectLst/>
                <a:uLnTx/>
                <a:uFillTx/>
                <a:latin typeface="+mn-lt"/>
                <a:ea typeface="+mn-ea"/>
                <a:cs typeface="B Mitra" pitchFamily="2" charset="-78"/>
              </a:endParaRPr>
            </a:p>
          </p:txBody>
        </p:sp>
        <p:sp>
          <p:nvSpPr>
            <p:cNvPr id="32" name="Oval 4"/>
            <p:cNvSpPr>
              <a:spLocks noChangeArrowheads="1"/>
            </p:cNvSpPr>
            <p:nvPr/>
          </p:nvSpPr>
          <p:spPr bwMode="auto">
            <a:xfrm>
              <a:off x="1668587" y="1626394"/>
              <a:ext cx="4521200" cy="4381500"/>
            </a:xfrm>
            <a:prstGeom prst="ellipse">
              <a:avLst/>
            </a:prstGeom>
            <a:solidFill>
              <a:srgbClr val="FFFFFF"/>
            </a:solidFill>
            <a:ln w="9525">
              <a:solidFill>
                <a:srgbClr val="000000"/>
              </a:solidFill>
              <a:round/>
              <a:headEnd/>
              <a:tailEnd/>
            </a:ln>
          </p:spPr>
          <p:txBody>
            <a:bodyPr lIns="0" rIns="0"/>
            <a:lstStyle/>
            <a:p>
              <a:pPr algn="ctr"/>
              <a:endParaRPr lang="en-US" sz="2000" b="1">
                <a:latin typeface="Zar" pitchFamily="2" charset="-78"/>
                <a:cs typeface="Zar" pitchFamily="2" charset="-78"/>
              </a:endParaRPr>
            </a:p>
          </p:txBody>
        </p:sp>
        <p:sp>
          <p:nvSpPr>
            <p:cNvPr id="33" name="Oval 5"/>
            <p:cNvSpPr>
              <a:spLocks noChangeArrowheads="1"/>
            </p:cNvSpPr>
            <p:nvPr/>
          </p:nvSpPr>
          <p:spPr bwMode="auto">
            <a:xfrm>
              <a:off x="3067175" y="2863056"/>
              <a:ext cx="1830387" cy="1785938"/>
            </a:xfrm>
            <a:prstGeom prst="ellipse">
              <a:avLst/>
            </a:prstGeom>
            <a:solidFill>
              <a:srgbClr val="F2F2F2"/>
            </a:solidFill>
            <a:ln w="9525">
              <a:solidFill>
                <a:srgbClr val="000000"/>
              </a:solidFill>
              <a:round/>
              <a:headEnd/>
              <a:tailEnd/>
            </a:ln>
          </p:spPr>
          <p:txBody>
            <a:bodyPr lIns="0" rIns="0"/>
            <a:lstStyle/>
            <a:p>
              <a:pPr algn="ctr" fontAlgn="auto">
                <a:spcBef>
                  <a:spcPts val="0"/>
                </a:spcBef>
                <a:spcAft>
                  <a:spcPts val="0"/>
                </a:spcAft>
                <a:defRPr/>
              </a:pPr>
              <a:r>
                <a:rPr lang="ar-SA" sz="2000" b="1" dirty="0">
                  <a:solidFill>
                    <a:srgbClr val="FF6600"/>
                  </a:solidFill>
                  <a:effectLst>
                    <a:outerShdw blurRad="38100" dist="38100" dir="2700000" algn="tl">
                      <a:srgbClr val="C0C0C0"/>
                    </a:outerShdw>
                  </a:effectLst>
                  <a:latin typeface="Times New Roman" pitchFamily="18" charset="0"/>
                  <a:cs typeface="Zar" pitchFamily="2" charset="-78"/>
                </a:rPr>
                <a:t>رهبري </a:t>
              </a:r>
              <a:endParaRPr lang="fa-IR" sz="2000" b="1" dirty="0">
                <a:solidFill>
                  <a:srgbClr val="FF6600"/>
                </a:solidFill>
                <a:effectLst>
                  <a:outerShdw blurRad="38100" dist="38100" dir="2700000" algn="tl">
                    <a:srgbClr val="C0C0C0"/>
                  </a:outerShdw>
                </a:effectLst>
                <a:latin typeface="Times New Roman" pitchFamily="18" charset="0"/>
                <a:cs typeface="Zar" pitchFamily="2" charset="-78"/>
              </a:endParaRPr>
            </a:p>
            <a:p>
              <a:pPr algn="ctr" fontAlgn="auto">
                <a:spcBef>
                  <a:spcPts val="0"/>
                </a:spcBef>
                <a:spcAft>
                  <a:spcPts val="0"/>
                </a:spcAft>
                <a:defRPr/>
              </a:pPr>
              <a:endParaRPr lang="ar-SA" sz="2000" b="1" dirty="0">
                <a:solidFill>
                  <a:srgbClr val="FF6600"/>
                </a:solidFill>
                <a:effectLst>
                  <a:outerShdw blurRad="38100" dist="38100" dir="2700000" algn="tl">
                    <a:srgbClr val="C0C0C0"/>
                  </a:outerShdw>
                </a:effectLst>
                <a:latin typeface="Times New Roman" pitchFamily="18" charset="0"/>
                <a:cs typeface="Zar" pitchFamily="2" charset="-78"/>
              </a:endParaRPr>
            </a:p>
            <a:p>
              <a:pPr algn="ctr" fontAlgn="auto">
                <a:spcBef>
                  <a:spcPts val="0"/>
                </a:spcBef>
                <a:spcAft>
                  <a:spcPts val="0"/>
                </a:spcAft>
                <a:defRPr/>
              </a:pPr>
              <a:endParaRPr lang="fa-IR" sz="2000" b="1" dirty="0" smtClean="0">
                <a:solidFill>
                  <a:srgbClr val="FF6600"/>
                </a:solidFill>
                <a:effectLst>
                  <a:outerShdw blurRad="38100" dist="38100" dir="2700000" algn="tl">
                    <a:srgbClr val="C0C0C0"/>
                  </a:outerShdw>
                </a:effectLst>
                <a:latin typeface="Times New Roman" pitchFamily="18" charset="0"/>
                <a:cs typeface="Zar" pitchFamily="2" charset="-78"/>
              </a:endParaRPr>
            </a:p>
            <a:p>
              <a:pPr algn="ctr" fontAlgn="auto">
                <a:spcBef>
                  <a:spcPts val="0"/>
                </a:spcBef>
                <a:spcAft>
                  <a:spcPts val="0"/>
                </a:spcAft>
                <a:defRPr/>
              </a:pPr>
              <a:r>
                <a:rPr lang="ar-SA" sz="2000" b="1" dirty="0" smtClean="0">
                  <a:solidFill>
                    <a:srgbClr val="FF6600"/>
                  </a:solidFill>
                  <a:effectLst>
                    <a:outerShdw blurRad="38100" dist="38100" dir="2700000" algn="tl">
                      <a:srgbClr val="C0C0C0"/>
                    </a:outerShdw>
                  </a:effectLst>
                  <a:latin typeface="Times New Roman" pitchFamily="18" charset="0"/>
                  <a:cs typeface="Zar" pitchFamily="2" charset="-78"/>
                </a:rPr>
                <a:t>شم </a:t>
              </a:r>
              <a:r>
                <a:rPr lang="ar-SA" sz="2000" b="1" dirty="0">
                  <a:solidFill>
                    <a:srgbClr val="FF6600"/>
                  </a:solidFill>
                  <a:effectLst>
                    <a:outerShdw blurRad="38100" dist="38100" dir="2700000" algn="tl">
                      <a:srgbClr val="C0C0C0"/>
                    </a:outerShdw>
                  </a:effectLst>
                  <a:latin typeface="Times New Roman" pitchFamily="18" charset="0"/>
                  <a:cs typeface="Zar" pitchFamily="2" charset="-78"/>
                </a:rPr>
                <a:t>تجاري</a:t>
              </a:r>
              <a:endParaRPr lang="en-US" sz="2000" b="1" dirty="0">
                <a:solidFill>
                  <a:srgbClr val="FF6600"/>
                </a:solidFill>
                <a:effectLst>
                  <a:outerShdw blurRad="38100" dist="38100" dir="2700000" algn="tl">
                    <a:srgbClr val="C0C0C0"/>
                  </a:outerShdw>
                </a:effectLst>
                <a:latin typeface="Zar" pitchFamily="2" charset="-78"/>
                <a:cs typeface="Zar" pitchFamily="2" charset="-78"/>
              </a:endParaRPr>
            </a:p>
          </p:txBody>
        </p:sp>
        <p:sp>
          <p:nvSpPr>
            <p:cNvPr id="34" name="Line 6"/>
            <p:cNvSpPr>
              <a:spLocks noChangeShapeType="1"/>
            </p:cNvSpPr>
            <p:nvPr/>
          </p:nvSpPr>
          <p:spPr bwMode="auto">
            <a:xfrm>
              <a:off x="3929187" y="1554956"/>
              <a:ext cx="0" cy="1320800"/>
            </a:xfrm>
            <a:prstGeom prst="line">
              <a:avLst/>
            </a:prstGeom>
            <a:noFill/>
            <a:ln w="9525">
              <a:solidFill>
                <a:srgbClr val="000000"/>
              </a:solidFill>
              <a:round/>
              <a:headEnd/>
              <a:tailEnd/>
            </a:ln>
          </p:spPr>
          <p:txBody>
            <a:bodyPr lIns="0" rIns="0"/>
            <a:lstStyle/>
            <a:p>
              <a:endParaRPr lang="en-US" sz="1600"/>
            </a:p>
          </p:txBody>
        </p:sp>
        <p:sp>
          <p:nvSpPr>
            <p:cNvPr id="35" name="Line 7"/>
            <p:cNvSpPr>
              <a:spLocks noChangeShapeType="1"/>
            </p:cNvSpPr>
            <p:nvPr/>
          </p:nvSpPr>
          <p:spPr bwMode="auto">
            <a:xfrm>
              <a:off x="3929187" y="4648994"/>
              <a:ext cx="0" cy="1270000"/>
            </a:xfrm>
            <a:prstGeom prst="line">
              <a:avLst/>
            </a:prstGeom>
            <a:noFill/>
            <a:ln w="9525">
              <a:solidFill>
                <a:srgbClr val="000000"/>
              </a:solidFill>
              <a:round/>
              <a:headEnd/>
              <a:tailEnd/>
            </a:ln>
          </p:spPr>
          <p:txBody>
            <a:bodyPr lIns="0" rIns="0"/>
            <a:lstStyle/>
            <a:p>
              <a:endParaRPr lang="en-US" sz="1600"/>
            </a:p>
          </p:txBody>
        </p:sp>
        <p:sp>
          <p:nvSpPr>
            <p:cNvPr id="36" name="Line 8"/>
            <p:cNvSpPr>
              <a:spLocks noChangeShapeType="1"/>
            </p:cNvSpPr>
            <p:nvPr/>
          </p:nvSpPr>
          <p:spPr bwMode="auto">
            <a:xfrm flipH="1">
              <a:off x="1668587" y="3745706"/>
              <a:ext cx="1614488" cy="1588"/>
            </a:xfrm>
            <a:prstGeom prst="line">
              <a:avLst/>
            </a:prstGeom>
            <a:noFill/>
            <a:ln w="9525">
              <a:solidFill>
                <a:srgbClr val="000000"/>
              </a:solidFill>
              <a:round/>
              <a:headEnd/>
              <a:tailEnd/>
            </a:ln>
          </p:spPr>
          <p:txBody>
            <a:bodyPr lIns="0" rIns="0"/>
            <a:lstStyle/>
            <a:p>
              <a:endParaRPr lang="en-US" sz="1600"/>
            </a:p>
          </p:txBody>
        </p:sp>
        <p:sp>
          <p:nvSpPr>
            <p:cNvPr id="37" name="Line 9"/>
            <p:cNvSpPr>
              <a:spLocks noChangeShapeType="1"/>
            </p:cNvSpPr>
            <p:nvPr/>
          </p:nvSpPr>
          <p:spPr bwMode="auto">
            <a:xfrm flipH="1">
              <a:off x="4575300" y="3745706"/>
              <a:ext cx="1614487" cy="1588"/>
            </a:xfrm>
            <a:prstGeom prst="line">
              <a:avLst/>
            </a:prstGeom>
            <a:noFill/>
            <a:ln w="9525">
              <a:solidFill>
                <a:srgbClr val="000000"/>
              </a:solidFill>
              <a:round/>
              <a:headEnd/>
              <a:tailEnd/>
            </a:ln>
          </p:spPr>
          <p:txBody>
            <a:bodyPr lIns="0" rIns="0"/>
            <a:lstStyle/>
            <a:p>
              <a:endParaRPr lang="en-US" sz="1600"/>
            </a:p>
          </p:txBody>
        </p:sp>
        <p:sp>
          <p:nvSpPr>
            <p:cNvPr id="38" name="Line 10"/>
            <p:cNvSpPr>
              <a:spLocks noChangeShapeType="1"/>
            </p:cNvSpPr>
            <p:nvPr/>
          </p:nvSpPr>
          <p:spPr bwMode="auto">
            <a:xfrm rot="21533890">
              <a:off x="4575300" y="4441031"/>
              <a:ext cx="860425" cy="936625"/>
            </a:xfrm>
            <a:prstGeom prst="line">
              <a:avLst/>
            </a:prstGeom>
            <a:noFill/>
            <a:ln w="9525">
              <a:solidFill>
                <a:srgbClr val="000000"/>
              </a:solidFill>
              <a:round/>
              <a:headEnd/>
              <a:tailEnd/>
            </a:ln>
          </p:spPr>
          <p:txBody>
            <a:bodyPr lIns="0" rIns="0"/>
            <a:lstStyle/>
            <a:p>
              <a:endParaRPr lang="en-US" sz="1600"/>
            </a:p>
          </p:txBody>
        </p:sp>
        <p:sp>
          <p:nvSpPr>
            <p:cNvPr id="39" name="Line 11"/>
            <p:cNvSpPr>
              <a:spLocks noChangeShapeType="1"/>
            </p:cNvSpPr>
            <p:nvPr/>
          </p:nvSpPr>
          <p:spPr bwMode="auto">
            <a:xfrm flipH="1">
              <a:off x="4575300" y="2207419"/>
              <a:ext cx="960437" cy="893762"/>
            </a:xfrm>
            <a:prstGeom prst="line">
              <a:avLst/>
            </a:prstGeom>
            <a:noFill/>
            <a:ln w="9525">
              <a:solidFill>
                <a:srgbClr val="000000"/>
              </a:solidFill>
              <a:round/>
              <a:headEnd/>
              <a:tailEnd/>
            </a:ln>
          </p:spPr>
          <p:txBody>
            <a:bodyPr lIns="0" rIns="0"/>
            <a:lstStyle/>
            <a:p>
              <a:endParaRPr lang="en-US" sz="1600"/>
            </a:p>
          </p:txBody>
        </p:sp>
        <p:sp>
          <p:nvSpPr>
            <p:cNvPr id="40" name="Text Box 12"/>
            <p:cNvSpPr txBox="1">
              <a:spLocks noChangeArrowheads="1"/>
            </p:cNvSpPr>
            <p:nvPr/>
          </p:nvSpPr>
          <p:spPr bwMode="auto">
            <a:xfrm>
              <a:off x="4857875" y="2851944"/>
              <a:ext cx="1066800" cy="382587"/>
            </a:xfrm>
            <a:prstGeom prst="rect">
              <a:avLst/>
            </a:prstGeom>
            <a:noFill/>
            <a:ln w="9525" algn="ctr">
              <a:noFill/>
              <a:miter lim="800000"/>
              <a:headEnd/>
              <a:tailEnd/>
            </a:ln>
            <a:effectLst/>
          </p:spPr>
          <p:txBody>
            <a:bodyPr lIns="0" rIns="0"/>
            <a:lstStyle/>
            <a:p>
              <a:pPr algn="ctr" fontAlgn="auto">
                <a:spcBef>
                  <a:spcPts val="0"/>
                </a:spcBef>
                <a:spcAft>
                  <a:spcPts val="0"/>
                </a:spcAft>
                <a:defRPr/>
              </a:pPr>
              <a:r>
                <a:rPr lang="fa-IR" sz="2000" b="1" dirty="0" smtClean="0">
                  <a:solidFill>
                    <a:srgbClr val="FF6600"/>
                  </a:solidFill>
                  <a:effectLst>
                    <a:outerShdw blurRad="38100" dist="38100" dir="2700000" algn="tl">
                      <a:srgbClr val="C0C0C0"/>
                    </a:outerShdw>
                  </a:effectLst>
                  <a:latin typeface="Times New Roman" pitchFamily="18" charset="0"/>
                  <a:cs typeface="Zar" pitchFamily="2" charset="-78"/>
                </a:rPr>
                <a:t>م</a:t>
              </a:r>
              <a:r>
                <a:rPr lang="ar-SA" sz="2000" b="1" dirty="0" smtClean="0">
                  <a:solidFill>
                    <a:srgbClr val="FF6600"/>
                  </a:solidFill>
                  <a:effectLst>
                    <a:outerShdw blurRad="38100" dist="38100" dir="2700000" algn="tl">
                      <a:srgbClr val="C0C0C0"/>
                    </a:outerShdw>
                  </a:effectLst>
                  <a:latin typeface="Times New Roman" pitchFamily="18" charset="0"/>
                  <a:cs typeface="Zar" pitchFamily="2" charset="-78"/>
                </a:rPr>
                <a:t>هارت </a:t>
              </a:r>
              <a:r>
                <a:rPr lang="ar-SA" sz="2000" b="1" dirty="0">
                  <a:solidFill>
                    <a:srgbClr val="FF6600"/>
                  </a:solidFill>
                  <a:effectLst>
                    <a:outerShdw blurRad="38100" dist="38100" dir="2700000" algn="tl">
                      <a:srgbClr val="C0C0C0"/>
                    </a:outerShdw>
                  </a:effectLst>
                  <a:latin typeface="Times New Roman" pitchFamily="18" charset="0"/>
                  <a:cs typeface="Zar" pitchFamily="2" charset="-78"/>
                </a:rPr>
                <a:t>ادراكي  </a:t>
              </a:r>
              <a:endParaRPr lang="en-US" sz="2000" b="1" dirty="0">
                <a:solidFill>
                  <a:srgbClr val="FF6600"/>
                </a:solidFill>
                <a:effectLst>
                  <a:outerShdw blurRad="38100" dist="38100" dir="2700000" algn="tl">
                    <a:srgbClr val="C0C0C0"/>
                  </a:outerShdw>
                </a:effectLst>
                <a:latin typeface="Times New Roman" pitchFamily="18" charset="0"/>
                <a:cs typeface="Zar" pitchFamily="2" charset="-78"/>
              </a:endParaRPr>
            </a:p>
          </p:txBody>
        </p:sp>
        <p:sp>
          <p:nvSpPr>
            <p:cNvPr id="41" name="Text Box 13"/>
            <p:cNvSpPr txBox="1">
              <a:spLocks noChangeArrowheads="1"/>
            </p:cNvSpPr>
            <p:nvPr/>
          </p:nvSpPr>
          <p:spPr bwMode="auto">
            <a:xfrm>
              <a:off x="3994275" y="1916906"/>
              <a:ext cx="1008062" cy="815975"/>
            </a:xfrm>
            <a:prstGeom prst="rect">
              <a:avLst/>
            </a:prstGeom>
            <a:noFill/>
            <a:ln w="9525">
              <a:noFill/>
              <a:miter lim="800000"/>
              <a:headEnd/>
              <a:tailEnd/>
            </a:ln>
          </p:spPr>
          <p:txBody>
            <a:bodyPr lIns="0" rIns="0"/>
            <a:lstStyle/>
            <a:p>
              <a:pPr algn="ctr" fontAlgn="auto">
                <a:spcBef>
                  <a:spcPts val="0"/>
                </a:spcBef>
                <a:spcAft>
                  <a:spcPts val="0"/>
                </a:spcAft>
                <a:defRPr/>
              </a:pPr>
              <a:r>
                <a:rPr lang="ar-SA" sz="2000" b="1" dirty="0" smtClean="0">
                  <a:solidFill>
                    <a:srgbClr val="FF6600"/>
                  </a:solidFill>
                  <a:effectLst>
                    <a:outerShdw blurRad="38100" dist="38100" dir="2700000" algn="tl">
                      <a:srgbClr val="C0C0C0"/>
                    </a:outerShdw>
                  </a:effectLst>
                  <a:latin typeface="Times New Roman" pitchFamily="18" charset="0"/>
                  <a:cs typeface="Zar" pitchFamily="2" charset="-78"/>
                </a:rPr>
                <a:t>مهارت‌‌هاي </a:t>
              </a:r>
              <a:r>
                <a:rPr lang="ar-SA" sz="2000" b="1" dirty="0">
                  <a:solidFill>
                    <a:srgbClr val="FF6600"/>
                  </a:solidFill>
                  <a:effectLst>
                    <a:outerShdw blurRad="38100" dist="38100" dir="2700000" algn="tl">
                      <a:srgbClr val="C0C0C0"/>
                    </a:outerShdw>
                  </a:effectLst>
                  <a:latin typeface="Times New Roman" pitchFamily="18" charset="0"/>
                  <a:cs typeface="Zar" pitchFamily="2" charset="-78"/>
                </a:rPr>
                <a:t>ارتباطي </a:t>
              </a:r>
              <a:endParaRPr lang="en-US" sz="2000" b="1" dirty="0">
                <a:solidFill>
                  <a:srgbClr val="FF6600"/>
                </a:solidFill>
                <a:effectLst>
                  <a:outerShdw blurRad="38100" dist="38100" dir="2700000" algn="tl">
                    <a:srgbClr val="C0C0C0"/>
                  </a:outerShdw>
                </a:effectLst>
                <a:latin typeface="Zar" pitchFamily="2" charset="-78"/>
                <a:cs typeface="Zar" pitchFamily="2" charset="-78"/>
              </a:endParaRPr>
            </a:p>
          </p:txBody>
        </p:sp>
        <p:sp>
          <p:nvSpPr>
            <p:cNvPr id="42" name="Text Box 14"/>
            <p:cNvSpPr txBox="1">
              <a:spLocks noChangeArrowheads="1"/>
            </p:cNvSpPr>
            <p:nvPr/>
          </p:nvSpPr>
          <p:spPr bwMode="auto">
            <a:xfrm>
              <a:off x="4759451" y="4144963"/>
              <a:ext cx="1285389" cy="638175"/>
            </a:xfrm>
            <a:prstGeom prst="rect">
              <a:avLst/>
            </a:prstGeom>
            <a:noFill/>
            <a:ln w="9525" algn="ctr">
              <a:noFill/>
              <a:miter lim="800000"/>
              <a:headEnd/>
              <a:tailEnd/>
            </a:ln>
            <a:effectLst/>
          </p:spPr>
          <p:txBody>
            <a:bodyPr lIns="0" rIns="0"/>
            <a:lstStyle/>
            <a:p>
              <a:pPr algn="ctr" fontAlgn="auto">
                <a:spcBef>
                  <a:spcPts val="0"/>
                </a:spcBef>
                <a:spcAft>
                  <a:spcPts val="0"/>
                </a:spcAft>
                <a:defRPr/>
              </a:pPr>
              <a:r>
                <a:rPr lang="ar-SA" sz="2000" b="1" dirty="0" smtClean="0">
                  <a:solidFill>
                    <a:srgbClr val="FF6600"/>
                  </a:solidFill>
                  <a:effectLst>
                    <a:outerShdw blurRad="38100" dist="38100" dir="2700000" algn="tl">
                      <a:srgbClr val="C0C0C0"/>
                    </a:outerShdw>
                  </a:effectLst>
                  <a:latin typeface="Times New Roman" pitchFamily="18" charset="0"/>
                  <a:cs typeface="Zar" pitchFamily="2" charset="-78"/>
                </a:rPr>
                <a:t>تصميم</a:t>
              </a:r>
              <a:r>
                <a:rPr lang="fa-IR" sz="2000" b="1" dirty="0" smtClean="0">
                  <a:solidFill>
                    <a:srgbClr val="FF6600"/>
                  </a:solidFill>
                  <a:effectLst>
                    <a:outerShdw blurRad="38100" dist="38100" dir="2700000" algn="tl">
                      <a:srgbClr val="C0C0C0"/>
                    </a:outerShdw>
                  </a:effectLst>
                  <a:latin typeface="Times New Roman" pitchFamily="18" charset="0"/>
                  <a:cs typeface="Zar" pitchFamily="2" charset="-78"/>
                </a:rPr>
                <a:t>‌</a:t>
              </a:r>
              <a:r>
                <a:rPr lang="ar-SA" sz="2000" b="1" dirty="0" smtClean="0">
                  <a:solidFill>
                    <a:srgbClr val="FF6600"/>
                  </a:solidFill>
                  <a:effectLst>
                    <a:outerShdw blurRad="38100" dist="38100" dir="2700000" algn="tl">
                      <a:srgbClr val="C0C0C0"/>
                    </a:outerShdw>
                  </a:effectLst>
                  <a:latin typeface="Times New Roman" pitchFamily="18" charset="0"/>
                  <a:cs typeface="Zar" pitchFamily="2" charset="-78"/>
                </a:rPr>
                <a:t>گيري  </a:t>
              </a:r>
              <a:endParaRPr lang="en-US" sz="2000" b="1" dirty="0">
                <a:solidFill>
                  <a:srgbClr val="FF6600"/>
                </a:solidFill>
                <a:effectLst>
                  <a:outerShdw blurRad="38100" dist="38100" dir="2700000" algn="tl">
                    <a:srgbClr val="C0C0C0"/>
                  </a:outerShdw>
                </a:effectLst>
                <a:latin typeface="Times New Roman" pitchFamily="18" charset="0"/>
                <a:cs typeface="Zar" pitchFamily="2" charset="-78"/>
              </a:endParaRPr>
            </a:p>
          </p:txBody>
        </p:sp>
        <p:sp>
          <p:nvSpPr>
            <p:cNvPr id="43" name="Text Box 15"/>
            <p:cNvSpPr txBox="1">
              <a:spLocks noChangeArrowheads="1"/>
            </p:cNvSpPr>
            <p:nvPr/>
          </p:nvSpPr>
          <p:spPr bwMode="auto">
            <a:xfrm>
              <a:off x="1978150" y="2923381"/>
              <a:ext cx="939800" cy="382588"/>
            </a:xfrm>
            <a:prstGeom prst="rect">
              <a:avLst/>
            </a:prstGeom>
            <a:noFill/>
            <a:ln w="9525" algn="ctr">
              <a:noFill/>
              <a:miter lim="800000"/>
              <a:headEnd/>
              <a:tailEnd/>
            </a:ln>
            <a:effectLst/>
          </p:spPr>
          <p:txBody>
            <a:bodyPr lIns="0" rIns="0"/>
            <a:lstStyle/>
            <a:p>
              <a:pPr algn="ctr" fontAlgn="auto">
                <a:spcBef>
                  <a:spcPts val="0"/>
                </a:spcBef>
                <a:spcAft>
                  <a:spcPts val="0"/>
                </a:spcAft>
                <a:defRPr/>
              </a:pPr>
              <a:r>
                <a:rPr lang="ar-SA" sz="2000" b="1">
                  <a:solidFill>
                    <a:srgbClr val="FF6600"/>
                  </a:solidFill>
                  <a:effectLst>
                    <a:outerShdw blurRad="38100" dist="38100" dir="2700000" algn="tl">
                      <a:srgbClr val="C0C0C0"/>
                    </a:outerShdw>
                  </a:effectLst>
                  <a:latin typeface="Times New Roman" pitchFamily="18" charset="0"/>
                  <a:cs typeface="Zar" pitchFamily="2" charset="-78"/>
                </a:rPr>
                <a:t>مديريت افراد </a:t>
              </a:r>
              <a:endParaRPr lang="en-US" sz="2000" b="1">
                <a:solidFill>
                  <a:srgbClr val="FF6600"/>
                </a:solidFill>
                <a:effectLst>
                  <a:outerShdw blurRad="38100" dist="38100" dir="2700000" algn="tl">
                    <a:srgbClr val="C0C0C0"/>
                  </a:outerShdw>
                </a:effectLst>
                <a:latin typeface="Times New Roman" pitchFamily="18" charset="0"/>
                <a:cs typeface="Zar" pitchFamily="2" charset="-78"/>
              </a:endParaRPr>
            </a:p>
          </p:txBody>
        </p:sp>
        <p:sp>
          <p:nvSpPr>
            <p:cNvPr id="44" name="Text Box 16"/>
            <p:cNvSpPr txBox="1">
              <a:spLocks noChangeArrowheads="1"/>
            </p:cNvSpPr>
            <p:nvPr/>
          </p:nvSpPr>
          <p:spPr bwMode="auto">
            <a:xfrm>
              <a:off x="2770312" y="2059781"/>
              <a:ext cx="981075" cy="382588"/>
            </a:xfrm>
            <a:prstGeom prst="rect">
              <a:avLst/>
            </a:prstGeom>
            <a:noFill/>
            <a:ln w="9525" algn="ctr">
              <a:noFill/>
              <a:miter lim="800000"/>
              <a:headEnd/>
              <a:tailEnd/>
            </a:ln>
            <a:effectLst/>
          </p:spPr>
          <p:txBody>
            <a:bodyPr lIns="0" rIns="0"/>
            <a:lstStyle/>
            <a:p>
              <a:pPr algn="ctr" fontAlgn="auto">
                <a:spcBef>
                  <a:spcPts val="0"/>
                </a:spcBef>
                <a:spcAft>
                  <a:spcPts val="0"/>
                </a:spcAft>
                <a:defRPr/>
              </a:pPr>
              <a:r>
                <a:rPr lang="ar-SA" sz="2000" b="1" dirty="0">
                  <a:solidFill>
                    <a:srgbClr val="FF6600"/>
                  </a:solidFill>
                  <a:effectLst>
                    <a:outerShdw blurRad="38100" dist="38100" dir="2700000" algn="tl">
                      <a:srgbClr val="C0C0C0"/>
                    </a:outerShdw>
                  </a:effectLst>
                  <a:latin typeface="Times New Roman" pitchFamily="18" charset="0"/>
                  <a:cs typeface="Zar" pitchFamily="2" charset="-78"/>
                </a:rPr>
                <a:t>كار </a:t>
              </a:r>
              <a:r>
                <a:rPr lang="ar-SA" sz="2000" b="1" dirty="0" smtClean="0">
                  <a:solidFill>
                    <a:srgbClr val="FF6600"/>
                  </a:solidFill>
                  <a:effectLst>
                    <a:outerShdw blurRad="38100" dist="38100" dir="2700000" algn="tl">
                      <a:srgbClr val="C0C0C0"/>
                    </a:outerShdw>
                  </a:effectLst>
                  <a:latin typeface="Times New Roman" pitchFamily="18" charset="0"/>
                  <a:cs typeface="Zar" pitchFamily="2" charset="-78"/>
                </a:rPr>
                <a:t>تيمي‌</a:t>
              </a:r>
              <a:endParaRPr lang="en-US" sz="2000" b="1" dirty="0">
                <a:solidFill>
                  <a:srgbClr val="FF6600"/>
                </a:solidFill>
                <a:effectLst>
                  <a:outerShdw blurRad="38100" dist="38100" dir="2700000" algn="tl">
                    <a:srgbClr val="C0C0C0"/>
                  </a:outerShdw>
                </a:effectLst>
                <a:latin typeface="Times New Roman" pitchFamily="18" charset="0"/>
                <a:cs typeface="Zar" pitchFamily="2" charset="-78"/>
              </a:endParaRPr>
            </a:p>
          </p:txBody>
        </p:sp>
        <p:sp>
          <p:nvSpPr>
            <p:cNvPr id="45" name="Text Box 17"/>
            <p:cNvSpPr txBox="1">
              <a:spLocks noChangeArrowheads="1"/>
            </p:cNvSpPr>
            <p:nvPr/>
          </p:nvSpPr>
          <p:spPr bwMode="auto">
            <a:xfrm>
              <a:off x="3945062" y="4987131"/>
              <a:ext cx="1127125" cy="381000"/>
            </a:xfrm>
            <a:prstGeom prst="rect">
              <a:avLst/>
            </a:prstGeom>
            <a:noFill/>
            <a:ln w="9525" algn="ctr">
              <a:noFill/>
              <a:miter lim="800000"/>
              <a:headEnd/>
              <a:tailEnd/>
            </a:ln>
            <a:effectLst/>
          </p:spPr>
          <p:txBody>
            <a:bodyPr lIns="0" rIns="0"/>
            <a:lstStyle/>
            <a:p>
              <a:pPr algn="ctr" fontAlgn="auto">
                <a:spcBef>
                  <a:spcPts val="0"/>
                </a:spcBef>
                <a:spcAft>
                  <a:spcPts val="0"/>
                </a:spcAft>
                <a:defRPr/>
              </a:pPr>
              <a:r>
                <a:rPr lang="ar-SA" sz="2000" b="1" dirty="0">
                  <a:solidFill>
                    <a:srgbClr val="FF6600"/>
                  </a:solidFill>
                  <a:effectLst>
                    <a:outerShdw blurRad="38100" dist="38100" dir="2700000" algn="tl">
                      <a:srgbClr val="C0C0C0"/>
                    </a:outerShdw>
                  </a:effectLst>
                  <a:latin typeface="Times New Roman" pitchFamily="18" charset="0"/>
                  <a:cs typeface="Zar" pitchFamily="2" charset="-78"/>
                </a:rPr>
                <a:t>اخلاق </a:t>
              </a:r>
              <a:endParaRPr lang="fa-IR" sz="2000" b="1" dirty="0" smtClean="0">
                <a:solidFill>
                  <a:srgbClr val="FF6600"/>
                </a:solidFill>
                <a:effectLst>
                  <a:outerShdw blurRad="38100" dist="38100" dir="2700000" algn="tl">
                    <a:srgbClr val="C0C0C0"/>
                  </a:outerShdw>
                </a:effectLst>
                <a:latin typeface="Times New Roman" pitchFamily="18" charset="0"/>
                <a:cs typeface="Zar" pitchFamily="2" charset="-78"/>
              </a:endParaRPr>
            </a:p>
            <a:p>
              <a:pPr algn="ctr" fontAlgn="auto">
                <a:spcBef>
                  <a:spcPts val="0"/>
                </a:spcBef>
                <a:spcAft>
                  <a:spcPts val="0"/>
                </a:spcAft>
                <a:defRPr/>
              </a:pPr>
              <a:r>
                <a:rPr lang="ar-SA" sz="2000" b="1" dirty="0" smtClean="0">
                  <a:solidFill>
                    <a:srgbClr val="FF6600"/>
                  </a:solidFill>
                  <a:effectLst>
                    <a:outerShdw blurRad="38100" dist="38100" dir="2700000" algn="tl">
                      <a:srgbClr val="C0C0C0"/>
                    </a:outerShdw>
                  </a:effectLst>
                  <a:latin typeface="Times New Roman" pitchFamily="18" charset="0"/>
                  <a:cs typeface="Zar" pitchFamily="2" charset="-78"/>
                </a:rPr>
                <a:t>حرفه</a:t>
              </a:r>
              <a:r>
                <a:rPr lang="fa-IR" sz="2000" b="1" dirty="0">
                  <a:solidFill>
                    <a:srgbClr val="FF6600"/>
                  </a:solidFill>
                  <a:effectLst>
                    <a:outerShdw blurRad="38100" dist="38100" dir="2700000" algn="tl">
                      <a:srgbClr val="C0C0C0"/>
                    </a:outerShdw>
                  </a:effectLst>
                  <a:latin typeface="Times New Roman" pitchFamily="18" charset="0"/>
                  <a:cs typeface="Zar" pitchFamily="2" charset="-78"/>
                </a:rPr>
                <a:t>‌</a:t>
              </a:r>
              <a:r>
                <a:rPr lang="fa-IR" sz="2000" b="1" dirty="0" smtClean="0">
                  <a:solidFill>
                    <a:srgbClr val="FF6600"/>
                  </a:solidFill>
                  <a:effectLst>
                    <a:outerShdw blurRad="38100" dist="38100" dir="2700000" algn="tl">
                      <a:srgbClr val="C0C0C0"/>
                    </a:outerShdw>
                  </a:effectLst>
                  <a:latin typeface="Times New Roman" pitchFamily="18" charset="0"/>
                  <a:cs typeface="Zar" pitchFamily="2" charset="-78"/>
                </a:rPr>
                <a:t>ا</a:t>
              </a:r>
              <a:r>
                <a:rPr lang="ar-SA" sz="2000" b="1" dirty="0">
                  <a:solidFill>
                    <a:srgbClr val="FF6600"/>
                  </a:solidFill>
                  <a:effectLst>
                    <a:outerShdw blurRad="38100" dist="38100" dir="2700000" algn="tl">
                      <a:srgbClr val="C0C0C0"/>
                    </a:outerShdw>
                  </a:effectLst>
                  <a:latin typeface="Times New Roman" pitchFamily="18" charset="0"/>
                  <a:cs typeface="Zar" pitchFamily="2" charset="-78"/>
                </a:rPr>
                <a:t>ي  </a:t>
              </a:r>
              <a:endParaRPr lang="en-US" sz="2000" b="1" dirty="0">
                <a:solidFill>
                  <a:srgbClr val="FF6600"/>
                </a:solidFill>
                <a:effectLst>
                  <a:outerShdw blurRad="38100" dist="38100" dir="2700000" algn="tl">
                    <a:srgbClr val="C0C0C0"/>
                  </a:outerShdw>
                </a:effectLst>
                <a:latin typeface="Times New Roman" pitchFamily="18" charset="0"/>
                <a:cs typeface="Zar" pitchFamily="2" charset="-78"/>
              </a:endParaRPr>
            </a:p>
          </p:txBody>
        </p:sp>
        <p:sp>
          <p:nvSpPr>
            <p:cNvPr id="46" name="Text Box 18"/>
            <p:cNvSpPr txBox="1">
              <a:spLocks noChangeArrowheads="1"/>
            </p:cNvSpPr>
            <p:nvPr/>
          </p:nvSpPr>
          <p:spPr bwMode="auto">
            <a:xfrm>
              <a:off x="2697287" y="4971256"/>
              <a:ext cx="1081088" cy="401638"/>
            </a:xfrm>
            <a:prstGeom prst="rect">
              <a:avLst/>
            </a:prstGeom>
            <a:noFill/>
            <a:ln w="9525" algn="ctr">
              <a:noFill/>
              <a:miter lim="800000"/>
              <a:headEnd/>
              <a:tailEnd/>
            </a:ln>
            <a:effectLst/>
          </p:spPr>
          <p:txBody>
            <a:bodyPr lIns="0" rIns="0"/>
            <a:lstStyle/>
            <a:p>
              <a:pPr algn="ctr" fontAlgn="auto">
                <a:spcBef>
                  <a:spcPts val="0"/>
                </a:spcBef>
                <a:spcAft>
                  <a:spcPts val="0"/>
                </a:spcAft>
                <a:defRPr/>
              </a:pPr>
              <a:r>
                <a:rPr lang="ar-SA" sz="2000" b="1">
                  <a:solidFill>
                    <a:srgbClr val="FF6600"/>
                  </a:solidFill>
                  <a:effectLst>
                    <a:outerShdw blurRad="38100" dist="38100" dir="2700000" algn="tl">
                      <a:srgbClr val="C0C0C0"/>
                    </a:outerShdw>
                  </a:effectLst>
                  <a:latin typeface="Times New Roman" pitchFamily="18" charset="0"/>
                  <a:cs typeface="Zar" pitchFamily="2" charset="-78"/>
                </a:rPr>
                <a:t>شخصيت  </a:t>
              </a:r>
              <a:endParaRPr lang="en-US" sz="2000" b="1">
                <a:solidFill>
                  <a:srgbClr val="FF6600"/>
                </a:solidFill>
                <a:effectLst>
                  <a:outerShdw blurRad="38100" dist="38100" dir="2700000" algn="tl">
                    <a:srgbClr val="C0C0C0"/>
                  </a:outerShdw>
                </a:effectLst>
                <a:latin typeface="Times New Roman" pitchFamily="18" charset="0"/>
                <a:cs typeface="Zar" pitchFamily="2" charset="-78"/>
              </a:endParaRPr>
            </a:p>
          </p:txBody>
        </p:sp>
        <p:sp>
          <p:nvSpPr>
            <p:cNvPr id="47" name="Text Box 19"/>
            <p:cNvSpPr txBox="1">
              <a:spLocks noChangeArrowheads="1"/>
            </p:cNvSpPr>
            <p:nvPr/>
          </p:nvSpPr>
          <p:spPr bwMode="auto">
            <a:xfrm>
              <a:off x="1824162" y="3953669"/>
              <a:ext cx="1231900" cy="382587"/>
            </a:xfrm>
            <a:prstGeom prst="rect">
              <a:avLst/>
            </a:prstGeom>
            <a:noFill/>
            <a:ln w="9525" algn="ctr">
              <a:noFill/>
              <a:miter lim="800000"/>
              <a:headEnd/>
              <a:tailEnd/>
            </a:ln>
            <a:effectLst/>
          </p:spPr>
          <p:txBody>
            <a:bodyPr lIns="0" rIns="0"/>
            <a:lstStyle/>
            <a:p>
              <a:pPr algn="ctr" fontAlgn="auto">
                <a:spcBef>
                  <a:spcPts val="0"/>
                </a:spcBef>
                <a:spcAft>
                  <a:spcPts val="0"/>
                </a:spcAft>
                <a:defRPr/>
              </a:pPr>
              <a:r>
                <a:rPr lang="ar-SA" sz="2000" b="1">
                  <a:solidFill>
                    <a:srgbClr val="FF6600"/>
                  </a:solidFill>
                  <a:effectLst>
                    <a:outerShdw blurRad="38100" dist="38100" dir="2700000" algn="tl">
                      <a:srgbClr val="C0C0C0"/>
                    </a:outerShdw>
                  </a:effectLst>
                  <a:latin typeface="Times New Roman" pitchFamily="18" charset="0"/>
                  <a:cs typeface="Zar" pitchFamily="2" charset="-78"/>
                </a:rPr>
                <a:t>مديريت عملكرد </a:t>
              </a:r>
              <a:endParaRPr lang="en-US" sz="2000" b="1">
                <a:solidFill>
                  <a:srgbClr val="FF6600"/>
                </a:solidFill>
                <a:effectLst>
                  <a:outerShdw blurRad="38100" dist="38100" dir="2700000" algn="tl">
                    <a:srgbClr val="C0C0C0"/>
                  </a:outerShdw>
                </a:effectLst>
                <a:latin typeface="Times New Roman" pitchFamily="18" charset="0"/>
                <a:cs typeface="Zar" pitchFamily="2" charset="-78"/>
              </a:endParaRPr>
            </a:p>
          </p:txBody>
        </p:sp>
        <p:sp>
          <p:nvSpPr>
            <p:cNvPr id="48" name="Text Box 20"/>
            <p:cNvSpPr txBox="1">
              <a:spLocks noChangeArrowheads="1"/>
            </p:cNvSpPr>
            <p:nvPr/>
          </p:nvSpPr>
          <p:spPr bwMode="auto">
            <a:xfrm>
              <a:off x="3186237" y="1196181"/>
              <a:ext cx="1485900" cy="358775"/>
            </a:xfrm>
            <a:prstGeom prst="rect">
              <a:avLst/>
            </a:prstGeom>
            <a:noFill/>
            <a:ln w="9525">
              <a:noFill/>
              <a:miter lim="800000"/>
              <a:headEnd/>
              <a:tailEnd/>
            </a:ln>
          </p:spPr>
          <p:txBody>
            <a:bodyPr lIns="0" tIns="0" rIns="0" bIns="0"/>
            <a:lstStyle/>
            <a:p>
              <a:pPr algn="ctr" fontAlgn="auto">
                <a:spcBef>
                  <a:spcPts val="0"/>
                </a:spcBef>
                <a:spcAft>
                  <a:spcPts val="0"/>
                </a:spcAft>
                <a:defRPr/>
              </a:pPr>
              <a:r>
                <a:rPr lang="ar-SA" b="1" dirty="0">
                  <a:solidFill>
                    <a:srgbClr val="0033CC"/>
                  </a:solidFill>
                  <a:effectLst>
                    <a:outerShdw blurRad="38100" dist="38100" dir="2700000" algn="tl">
                      <a:srgbClr val="C0C0C0"/>
                    </a:outerShdw>
                  </a:effectLst>
                  <a:latin typeface="Times New Roman" pitchFamily="18" charset="0"/>
                  <a:cs typeface="Zar" pitchFamily="2" charset="-78"/>
                </a:rPr>
                <a:t>ميانفردي</a:t>
              </a:r>
              <a:endParaRPr lang="en-US" b="1" dirty="0">
                <a:solidFill>
                  <a:srgbClr val="0033CC"/>
                </a:solidFill>
                <a:effectLst>
                  <a:outerShdw blurRad="38100" dist="38100" dir="2700000" algn="tl">
                    <a:srgbClr val="C0C0C0"/>
                  </a:outerShdw>
                </a:effectLst>
                <a:latin typeface="Zar" pitchFamily="2" charset="-78"/>
                <a:cs typeface="Zar" pitchFamily="2" charset="-78"/>
              </a:endParaRPr>
            </a:p>
          </p:txBody>
        </p:sp>
        <p:sp>
          <p:nvSpPr>
            <p:cNvPr id="49" name="Text Box 21"/>
            <p:cNvSpPr txBox="1">
              <a:spLocks noChangeArrowheads="1"/>
            </p:cNvSpPr>
            <p:nvPr/>
          </p:nvSpPr>
          <p:spPr bwMode="auto">
            <a:xfrm>
              <a:off x="3098924" y="6032920"/>
              <a:ext cx="1660525" cy="382587"/>
            </a:xfrm>
            <a:prstGeom prst="rect">
              <a:avLst/>
            </a:prstGeom>
            <a:noFill/>
            <a:ln w="9525">
              <a:noFill/>
              <a:miter lim="800000"/>
              <a:headEnd/>
              <a:tailEnd/>
            </a:ln>
          </p:spPr>
          <p:txBody>
            <a:bodyPr lIns="0" tIns="0" rIns="0" bIns="0"/>
            <a:lstStyle/>
            <a:p>
              <a:pPr algn="ctr" fontAlgn="auto">
                <a:spcBef>
                  <a:spcPts val="0"/>
                </a:spcBef>
                <a:spcAft>
                  <a:spcPts val="0"/>
                </a:spcAft>
                <a:defRPr/>
              </a:pPr>
              <a:r>
                <a:rPr lang="ar-SA" b="1" dirty="0">
                  <a:solidFill>
                    <a:srgbClr val="0033CC"/>
                  </a:solidFill>
                  <a:effectLst>
                    <a:outerShdw blurRad="38100" dist="38100" dir="2700000" algn="tl">
                      <a:srgbClr val="C0C0C0"/>
                    </a:outerShdw>
                  </a:effectLst>
                  <a:latin typeface="Times New Roman" pitchFamily="18" charset="0"/>
                  <a:cs typeface="Zar" pitchFamily="2" charset="-78"/>
                </a:rPr>
                <a:t>شخصي</a:t>
              </a:r>
              <a:endParaRPr lang="en-US" b="1" dirty="0">
                <a:solidFill>
                  <a:srgbClr val="0033CC"/>
                </a:solidFill>
                <a:effectLst>
                  <a:outerShdw blurRad="38100" dist="38100" dir="2700000" algn="tl">
                    <a:srgbClr val="C0C0C0"/>
                  </a:outerShdw>
                </a:effectLst>
                <a:latin typeface="Zar" pitchFamily="2" charset="-78"/>
                <a:cs typeface="Zar" pitchFamily="2" charset="-78"/>
              </a:endParaRPr>
            </a:p>
          </p:txBody>
        </p:sp>
        <p:sp>
          <p:nvSpPr>
            <p:cNvPr id="50" name="Text Box 22"/>
            <p:cNvSpPr txBox="1">
              <a:spLocks noChangeArrowheads="1"/>
            </p:cNvSpPr>
            <p:nvPr/>
          </p:nvSpPr>
          <p:spPr bwMode="auto">
            <a:xfrm>
              <a:off x="5927891" y="3537744"/>
              <a:ext cx="1439863" cy="395287"/>
            </a:xfrm>
            <a:prstGeom prst="rect">
              <a:avLst/>
            </a:prstGeom>
            <a:noFill/>
            <a:ln w="9525">
              <a:noFill/>
              <a:miter lim="800000"/>
              <a:headEnd/>
              <a:tailEnd/>
            </a:ln>
          </p:spPr>
          <p:txBody>
            <a:bodyPr lIns="0" rIns="0"/>
            <a:lstStyle/>
            <a:p>
              <a:pPr algn="ctr" fontAlgn="auto">
                <a:spcBef>
                  <a:spcPts val="0"/>
                </a:spcBef>
                <a:spcAft>
                  <a:spcPts val="0"/>
                </a:spcAft>
                <a:defRPr/>
              </a:pPr>
              <a:r>
                <a:rPr lang="ar-SA" b="1" dirty="0">
                  <a:solidFill>
                    <a:srgbClr val="0033CC"/>
                  </a:solidFill>
                  <a:effectLst>
                    <a:outerShdw blurRad="38100" dist="38100" dir="2700000" algn="tl">
                      <a:srgbClr val="C0C0C0"/>
                    </a:outerShdw>
                  </a:effectLst>
                  <a:latin typeface="Times New Roman" pitchFamily="18" charset="0"/>
                  <a:cs typeface="Zar" pitchFamily="2" charset="-78"/>
                </a:rPr>
                <a:t>فكري</a:t>
              </a:r>
              <a:endParaRPr lang="en-US" b="1" dirty="0">
                <a:solidFill>
                  <a:srgbClr val="0033CC"/>
                </a:solidFill>
                <a:effectLst>
                  <a:outerShdw blurRad="38100" dist="38100" dir="2700000" algn="tl">
                    <a:srgbClr val="C0C0C0"/>
                  </a:outerShdw>
                </a:effectLst>
                <a:latin typeface="Zar" pitchFamily="2" charset="-78"/>
                <a:cs typeface="Zar" pitchFamily="2" charset="-78"/>
              </a:endParaRPr>
            </a:p>
          </p:txBody>
        </p:sp>
        <p:sp>
          <p:nvSpPr>
            <p:cNvPr id="51" name="Text Box 23"/>
            <p:cNvSpPr txBox="1">
              <a:spLocks noChangeArrowheads="1"/>
            </p:cNvSpPr>
            <p:nvPr/>
          </p:nvSpPr>
          <p:spPr bwMode="auto">
            <a:xfrm>
              <a:off x="182699" y="3491706"/>
              <a:ext cx="1601788" cy="368300"/>
            </a:xfrm>
            <a:prstGeom prst="rect">
              <a:avLst/>
            </a:prstGeom>
            <a:noFill/>
            <a:ln w="9525">
              <a:noFill/>
              <a:miter lim="800000"/>
              <a:headEnd/>
              <a:tailEnd/>
            </a:ln>
          </p:spPr>
          <p:txBody>
            <a:bodyPr lIns="0" rIns="0"/>
            <a:lstStyle/>
            <a:p>
              <a:pPr algn="ctr" fontAlgn="auto">
                <a:spcBef>
                  <a:spcPts val="0"/>
                </a:spcBef>
                <a:spcAft>
                  <a:spcPts val="0"/>
                </a:spcAft>
                <a:defRPr/>
              </a:pPr>
              <a:r>
                <a:rPr lang="ar-SA" b="1" dirty="0">
                  <a:solidFill>
                    <a:srgbClr val="0033CC"/>
                  </a:solidFill>
                  <a:effectLst>
                    <a:outerShdw blurRad="38100" dist="38100" dir="2700000" algn="tl">
                      <a:srgbClr val="C0C0C0"/>
                    </a:outerShdw>
                  </a:effectLst>
                  <a:latin typeface="Times New Roman" pitchFamily="18" charset="0"/>
                  <a:cs typeface="Zar" pitchFamily="2" charset="-78"/>
                </a:rPr>
                <a:t>اجرايي </a:t>
              </a:r>
              <a:endParaRPr lang="en-US" b="1" dirty="0">
                <a:solidFill>
                  <a:srgbClr val="0033CC"/>
                </a:solidFill>
                <a:effectLst>
                  <a:outerShdw blurRad="38100" dist="38100" dir="2700000" algn="tl">
                    <a:srgbClr val="C0C0C0"/>
                  </a:outerShdw>
                </a:effectLst>
                <a:latin typeface="Zar" pitchFamily="2" charset="-78"/>
                <a:cs typeface="Zar" pitchFamily="2" charset="-78"/>
              </a:endParaRPr>
            </a:p>
          </p:txBody>
        </p:sp>
        <p:sp>
          <p:nvSpPr>
            <p:cNvPr id="52" name="Line 24"/>
            <p:cNvSpPr>
              <a:spLocks noChangeShapeType="1"/>
            </p:cNvSpPr>
            <p:nvPr/>
          </p:nvSpPr>
          <p:spPr bwMode="auto">
            <a:xfrm>
              <a:off x="3283075" y="3745706"/>
              <a:ext cx="1292225" cy="1588"/>
            </a:xfrm>
            <a:prstGeom prst="line">
              <a:avLst/>
            </a:prstGeom>
            <a:noFill/>
            <a:ln w="9525">
              <a:solidFill>
                <a:srgbClr val="000000"/>
              </a:solidFill>
              <a:round/>
              <a:headEnd/>
              <a:tailEnd/>
            </a:ln>
          </p:spPr>
          <p:txBody>
            <a:bodyPr lIns="0" rIns="0"/>
            <a:lstStyle/>
            <a:p>
              <a:endParaRPr lang="en-US" sz="1600"/>
            </a:p>
          </p:txBody>
        </p:sp>
        <p:sp>
          <p:nvSpPr>
            <p:cNvPr id="53" name="Line 25"/>
            <p:cNvSpPr>
              <a:spLocks noChangeShapeType="1"/>
            </p:cNvSpPr>
            <p:nvPr/>
          </p:nvSpPr>
          <p:spPr bwMode="auto">
            <a:xfrm>
              <a:off x="2314700" y="2216944"/>
              <a:ext cx="968375" cy="971550"/>
            </a:xfrm>
            <a:prstGeom prst="line">
              <a:avLst/>
            </a:prstGeom>
            <a:noFill/>
            <a:ln w="9525">
              <a:solidFill>
                <a:srgbClr val="000000"/>
              </a:solidFill>
              <a:round/>
              <a:headEnd/>
              <a:tailEnd/>
            </a:ln>
          </p:spPr>
          <p:txBody>
            <a:bodyPr lIns="0" rIns="0"/>
            <a:lstStyle/>
            <a:p>
              <a:endParaRPr lang="en-US" sz="1600"/>
            </a:p>
          </p:txBody>
        </p:sp>
        <p:sp>
          <p:nvSpPr>
            <p:cNvPr id="54" name="Line 26"/>
            <p:cNvSpPr>
              <a:spLocks noChangeShapeType="1"/>
            </p:cNvSpPr>
            <p:nvPr/>
          </p:nvSpPr>
          <p:spPr bwMode="auto">
            <a:xfrm flipV="1">
              <a:off x="2278187" y="4407694"/>
              <a:ext cx="1004888" cy="922337"/>
            </a:xfrm>
            <a:prstGeom prst="line">
              <a:avLst/>
            </a:prstGeom>
            <a:noFill/>
            <a:ln w="9525">
              <a:solidFill>
                <a:srgbClr val="000000"/>
              </a:solidFill>
              <a:round/>
              <a:headEnd/>
              <a:tailEnd/>
            </a:ln>
          </p:spPr>
          <p:txBody>
            <a:bodyPr lIns="0" rIns="0"/>
            <a:lstStyle/>
            <a:p>
              <a:endParaRPr lang="en-US" sz="1600"/>
            </a:p>
          </p:txBody>
        </p:sp>
      </p:grpSp>
      <p:sp>
        <p:nvSpPr>
          <p:cNvPr id="55" name="Text Box 27"/>
          <p:cNvSpPr txBox="1">
            <a:spLocks noChangeArrowheads="1"/>
          </p:cNvSpPr>
          <p:nvPr/>
        </p:nvSpPr>
        <p:spPr bwMode="auto">
          <a:xfrm>
            <a:off x="77725" y="425450"/>
            <a:ext cx="8243888" cy="641350"/>
          </a:xfrm>
          <a:prstGeom prst="rect">
            <a:avLst/>
          </a:prstGeom>
          <a:noFill/>
          <a:ln w="9525" algn="ctr">
            <a:noFill/>
            <a:miter lim="800000"/>
            <a:headEnd/>
            <a:tailEnd/>
          </a:ln>
          <a:effectLst/>
        </p:spPr>
        <p:txBody>
          <a:bodyPr anchor="ctr"/>
          <a:lstStyle/>
          <a:p>
            <a:pPr algn="ctr" fontAlgn="auto">
              <a:spcBef>
                <a:spcPts val="0"/>
              </a:spcBef>
              <a:spcAft>
                <a:spcPts val="0"/>
              </a:spcAft>
              <a:defRPr/>
            </a:pPr>
            <a:r>
              <a:rPr lang="fa-IR" sz="4000" dirty="0">
                <a:solidFill>
                  <a:srgbClr val="C00000"/>
                </a:solidFill>
                <a:latin typeface="+mj-lt"/>
                <a:ea typeface="+mj-ea"/>
                <a:cs typeface="B Titr" panose="00000700000000000000" pitchFamily="2" charset="-78"/>
              </a:rPr>
              <a:t>مدل شايستگ</a:t>
            </a:r>
            <a:r>
              <a:rPr lang="ar-SA" sz="4000" dirty="0">
                <a:solidFill>
                  <a:srgbClr val="C00000"/>
                </a:solidFill>
                <a:latin typeface="+mj-lt"/>
                <a:ea typeface="+mj-ea"/>
                <a:cs typeface="B Titr" panose="00000700000000000000" pitchFamily="2" charset="-78"/>
              </a:rPr>
              <a:t>ي</a:t>
            </a:r>
            <a:r>
              <a:rPr lang="fa-IR" sz="4000" dirty="0">
                <a:solidFill>
                  <a:srgbClr val="C00000"/>
                </a:solidFill>
                <a:latin typeface="+mj-lt"/>
                <a:ea typeface="+mj-ea"/>
                <a:cs typeface="B Titr" panose="00000700000000000000" pitchFamily="2" charset="-78"/>
              </a:rPr>
              <a:t>‌‌‌هاي مديران ايدرو</a:t>
            </a:r>
            <a:endParaRPr lang="en-US" sz="4000" dirty="0">
              <a:solidFill>
                <a:srgbClr val="C00000"/>
              </a:solidFill>
              <a:latin typeface="+mj-lt"/>
              <a:ea typeface="+mj-ea"/>
              <a:cs typeface="B Titr" panose="00000700000000000000" pitchFamily="2" charset="-78"/>
            </a:endParaRPr>
          </a:p>
        </p:txBody>
      </p:sp>
    </p:spTree>
    <p:extLst>
      <p:ext uri="{BB962C8B-B14F-4D97-AF65-F5344CB8AC3E}">
        <p14:creationId xmlns:p14="http://schemas.microsoft.com/office/powerpoint/2010/main" val="164478630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542" y="685800"/>
            <a:ext cx="8963025" cy="1265238"/>
          </a:xfrm>
        </p:spPr>
        <p:txBody>
          <a:bodyPr>
            <a:noAutofit/>
          </a:bodyPr>
          <a:lstStyle/>
          <a:p>
            <a:pPr algn="ctr" rtl="1"/>
            <a:r>
              <a:rPr lang="fa-IR" sz="2800" u="sng" dirty="0" smtClean="0">
                <a:solidFill>
                  <a:srgbClr val="C00000"/>
                </a:solidFill>
                <a:cs typeface="B Titr" panose="00000700000000000000" pitchFamily="2" charset="-78"/>
              </a:rPr>
              <a:t>نمونه‌ای از یک مدل شایستگی طراحی‌شده برای یک شغل خاص:</a:t>
            </a:r>
            <a:br>
              <a:rPr lang="fa-IR" sz="2800" u="sng" dirty="0" smtClean="0">
                <a:solidFill>
                  <a:srgbClr val="C00000"/>
                </a:solidFill>
                <a:cs typeface="B Titr" panose="00000700000000000000" pitchFamily="2" charset="-78"/>
              </a:rPr>
            </a:br>
            <a:r>
              <a:rPr lang="en-CA" sz="2000" dirty="0" smtClean="0">
                <a:solidFill>
                  <a:srgbClr val="C00000"/>
                </a:solidFill>
                <a:cs typeface="B Titr" panose="00000700000000000000" pitchFamily="2" charset="-78"/>
              </a:rPr>
              <a:t/>
            </a:r>
            <a:br>
              <a:rPr lang="en-CA" sz="2000" dirty="0" smtClean="0">
                <a:solidFill>
                  <a:srgbClr val="C00000"/>
                </a:solidFill>
                <a:cs typeface="B Titr" panose="00000700000000000000" pitchFamily="2" charset="-78"/>
              </a:rPr>
            </a:br>
            <a:r>
              <a:rPr lang="fa-IR" sz="2800" b="1" dirty="0" smtClean="0">
                <a:solidFill>
                  <a:srgbClr val="C00000"/>
                </a:solidFill>
                <a:cs typeface="B Nazanin" panose="00000400000000000000" pitchFamily="2" charset="-78"/>
              </a:rPr>
              <a:t>مدل شايستگي‌‌‌هاي شغل </a:t>
            </a:r>
            <a:r>
              <a:rPr lang="fa-IR" sz="2800" b="1" dirty="0">
                <a:solidFill>
                  <a:srgbClr val="C00000"/>
                </a:solidFill>
                <a:cs typeface="B Nazanin" panose="00000400000000000000" pitchFamily="2" charset="-78"/>
              </a:rPr>
              <a:t>مدير </a:t>
            </a:r>
            <a:r>
              <a:rPr lang="en-US" sz="2800" b="1" dirty="0">
                <a:solidFill>
                  <a:srgbClr val="C00000"/>
                </a:solidFill>
                <a:cs typeface="B Nazanin" panose="00000400000000000000" pitchFamily="2" charset="-78"/>
              </a:rPr>
              <a:t>PMO</a:t>
            </a:r>
            <a:r>
              <a:rPr lang="fa-IR" sz="2800" b="1" dirty="0">
                <a:solidFill>
                  <a:srgbClr val="C00000"/>
                </a:solidFill>
                <a:cs typeface="B Nazanin" panose="00000400000000000000" pitchFamily="2" charset="-78"/>
              </a:rPr>
              <a:t> در شركت كيسون</a:t>
            </a:r>
            <a:endParaRPr lang="en-US" sz="2800" b="1" dirty="0">
              <a:solidFill>
                <a:srgbClr val="C00000"/>
              </a:solidFill>
              <a:cs typeface="B Nazanin" panose="00000400000000000000" pitchFamily="2" charset="-78"/>
            </a:endParaRPr>
          </a:p>
        </p:txBody>
      </p:sp>
      <p:pic>
        <p:nvPicPr>
          <p:cNvPr id="7171" name="Picture 3"/>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l="3124" t="32976" r="4804" b="16838"/>
          <a:stretch/>
        </p:blipFill>
        <p:spPr bwMode="auto">
          <a:xfrm>
            <a:off x="76200" y="2362200"/>
            <a:ext cx="8914412" cy="40252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4084496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81000"/>
            <a:ext cx="8382000" cy="1295400"/>
          </a:xfrm>
        </p:spPr>
        <p:txBody>
          <a:bodyPr>
            <a:noAutofit/>
          </a:bodyPr>
          <a:lstStyle/>
          <a:p>
            <a:pPr algn="ctr" rtl="1"/>
            <a:r>
              <a:rPr lang="fa-IR" sz="4000" dirty="0">
                <a:solidFill>
                  <a:srgbClr val="C00000"/>
                </a:solidFill>
                <a:cs typeface="B Titr" panose="00000700000000000000" pitchFamily="2" charset="-78"/>
              </a:rPr>
              <a:t>راهکارهایی برای افزایش اثربخشی فرآیند جذب و استخدام نیروی انسانی</a:t>
            </a:r>
            <a:endParaRPr lang="en-US" sz="4000" dirty="0">
              <a:solidFill>
                <a:srgbClr val="C00000"/>
              </a:solidFill>
              <a:cs typeface="B Titr" panose="00000700000000000000" pitchFamily="2" charset="-78"/>
            </a:endParaRPr>
          </a:p>
        </p:txBody>
      </p:sp>
      <p:sp>
        <p:nvSpPr>
          <p:cNvPr id="3" name="Content Placeholder 2"/>
          <p:cNvSpPr>
            <a:spLocks noGrp="1"/>
          </p:cNvSpPr>
          <p:nvPr>
            <p:ph idx="1"/>
          </p:nvPr>
        </p:nvSpPr>
        <p:spPr>
          <a:xfrm>
            <a:off x="4267200" y="1905000"/>
            <a:ext cx="4572000" cy="4114800"/>
          </a:xfrm>
        </p:spPr>
        <p:txBody>
          <a:bodyPr>
            <a:normAutofit fontScale="47500" lnSpcReduction="20000"/>
          </a:bodyPr>
          <a:lstStyle/>
          <a:p>
            <a:pPr marL="0" indent="0" algn="just" rtl="1">
              <a:lnSpc>
                <a:spcPct val="150000"/>
              </a:lnSpc>
              <a:buNone/>
            </a:pPr>
            <a:r>
              <a:rPr lang="fa-IR" sz="5800" b="1" u="sng" dirty="0">
                <a:solidFill>
                  <a:srgbClr val="C00000"/>
                </a:solidFill>
                <a:cs typeface="B Nazanin"/>
              </a:rPr>
              <a:t>3) طراحی کانون‌های ارزیابی به عنوان یک ابزار با دقت بالا برای جذب و استخدام نیروی مناسب:</a:t>
            </a:r>
            <a:endParaRPr lang="en-US" sz="5800" b="1" u="sng" dirty="0">
              <a:solidFill>
                <a:srgbClr val="C00000"/>
              </a:solidFill>
              <a:cs typeface="B Nazanin"/>
            </a:endParaRPr>
          </a:p>
          <a:p>
            <a:pPr algn="just" rtl="1">
              <a:lnSpc>
                <a:spcPct val="150000"/>
              </a:lnSpc>
            </a:pPr>
            <a:r>
              <a:rPr lang="fa-IR" sz="3200" dirty="0" smtClean="0">
                <a:cs typeface="B Nazanin"/>
              </a:rPr>
              <a:t>افزایش دقت در ارزیابی‌ها به دلیل </a:t>
            </a:r>
            <a:r>
              <a:rPr lang="fa-IR" sz="3200" b="1" dirty="0" smtClean="0">
                <a:solidFill>
                  <a:srgbClr val="C00000"/>
                </a:solidFill>
                <a:cs typeface="B Nazanin"/>
              </a:rPr>
              <a:t>مشاهده رفتارهای واقعی </a:t>
            </a:r>
            <a:r>
              <a:rPr lang="fa-IR" sz="3200" dirty="0" smtClean="0">
                <a:cs typeface="B Nazanin"/>
              </a:rPr>
              <a:t>داوطلبان استخدام در </a:t>
            </a:r>
            <a:r>
              <a:rPr lang="fa-IR" sz="3200" dirty="0">
                <a:cs typeface="B Nazanin"/>
              </a:rPr>
              <a:t>تمرین‌های </a:t>
            </a:r>
            <a:r>
              <a:rPr lang="fa-IR" sz="3200" dirty="0" smtClean="0">
                <a:cs typeface="B Nazanin"/>
              </a:rPr>
              <a:t>شبيه‌سازي‌‌‌‌شده</a:t>
            </a:r>
          </a:p>
          <a:p>
            <a:pPr algn="just" rtl="1">
              <a:lnSpc>
                <a:spcPct val="150000"/>
              </a:lnSpc>
            </a:pPr>
            <a:r>
              <a:rPr lang="fa-IR" sz="3200" b="1" dirty="0" smtClean="0">
                <a:solidFill>
                  <a:srgbClr val="C00000"/>
                </a:solidFill>
                <a:cs typeface="B Nazanin"/>
              </a:rPr>
              <a:t>طراحی تمرین‌ها </a:t>
            </a:r>
            <a:r>
              <a:rPr lang="fa-IR" sz="3200" b="1" dirty="0">
                <a:solidFill>
                  <a:srgbClr val="C00000"/>
                </a:solidFill>
                <a:cs typeface="B Nazanin"/>
              </a:rPr>
              <a:t>و </a:t>
            </a:r>
            <a:r>
              <a:rPr lang="fa-IR" sz="3200" b="1" dirty="0" smtClean="0">
                <a:solidFill>
                  <a:srgbClr val="C00000"/>
                </a:solidFill>
                <a:cs typeface="B Nazanin"/>
              </a:rPr>
              <a:t>آزمون‌های کانون ارزیابی </a:t>
            </a:r>
            <a:r>
              <a:rPr lang="fa-IR" sz="3200" dirty="0">
                <a:cs typeface="B Nazanin"/>
              </a:rPr>
              <a:t>بر اساس مدل </a:t>
            </a:r>
            <a:r>
              <a:rPr lang="fa-IR" sz="3200" dirty="0" smtClean="0">
                <a:cs typeface="B Nazanin"/>
              </a:rPr>
              <a:t>شایستگی مربوطه</a:t>
            </a:r>
            <a:endParaRPr lang="fa-IR" sz="3200" dirty="0">
              <a:cs typeface="B Nazanin"/>
            </a:endParaRPr>
          </a:p>
          <a:p>
            <a:pPr algn="just" rtl="1">
              <a:lnSpc>
                <a:spcPct val="150000"/>
              </a:lnSpc>
            </a:pPr>
            <a:r>
              <a:rPr lang="fa-IR" sz="3200" b="1" dirty="0">
                <a:solidFill>
                  <a:srgbClr val="C00000"/>
                </a:solidFill>
                <a:cs typeface="B Nazanin"/>
              </a:rPr>
              <a:t>یکی از اشتباهات رایج سازمان‌ها </a:t>
            </a:r>
            <a:r>
              <a:rPr lang="fa-IR" sz="3200" dirty="0">
                <a:cs typeface="B Nazanin"/>
              </a:rPr>
              <a:t>در برگزاری کانونهای ارزیابی، استفاده از یک مدل شایستگی عمومی برای کلیه شغل‌ها به جای استفاده از مدل‌های شایستگی تخصصی هر شغل می‌باشد. </a:t>
            </a:r>
            <a:endParaRPr lang="en-US" sz="3200" dirty="0">
              <a:cs typeface="B Nazanin"/>
            </a:endParaRPr>
          </a:p>
        </p:txBody>
      </p:sp>
      <p:pic>
        <p:nvPicPr>
          <p:cNvPr id="9218" name="Picture 2" descr="http://www.psychometric-success.com/images/AC0101.png"/>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304800" y="1981200"/>
            <a:ext cx="4900320" cy="3810000"/>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http://blog.azubiyo.de/wp-content/uploads/Fotolia_42124118_Subscription_XXL.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16750" y="3321204"/>
            <a:ext cx="2057220" cy="13709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292125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circle(in)">
                                      <p:cBhvr>
                                        <p:cTn id="7" dur="2000"/>
                                        <p:tgtEl>
                                          <p:spTgt spid="921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1000"/>
                                        <p:tgtEl>
                                          <p:spTgt spid="3">
                                            <p:txEl>
                                              <p:pRg st="2" end="2"/>
                                            </p:txEl>
                                          </p:spTgt>
                                        </p:tgtEl>
                                      </p:cBhvr>
                                    </p:animEffect>
                                    <p:anim calcmode="lin" valueType="num">
                                      <p:cBhvr>
                                        <p:cTn id="27"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Effect transition="in" filter="fade">
                                      <p:cBhvr>
                                        <p:cTn id="33" dur="1000"/>
                                        <p:tgtEl>
                                          <p:spTgt spid="3">
                                            <p:txEl>
                                              <p:pRg st="3" end="3"/>
                                            </p:txEl>
                                          </p:spTgt>
                                        </p:tgtEl>
                                      </p:cBhvr>
                                    </p:animEffect>
                                    <p:anim calcmode="lin" valueType="num">
                                      <p:cBhvr>
                                        <p:cTn id="34"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AutoShape 3"/>
          <p:cNvSpPr>
            <a:spLocks noChangeArrowheads="1"/>
          </p:cNvSpPr>
          <p:nvPr/>
        </p:nvSpPr>
        <p:spPr bwMode="auto">
          <a:xfrm>
            <a:off x="228600" y="2936875"/>
            <a:ext cx="3613868" cy="3235325"/>
          </a:xfrm>
          <a:prstGeom prst="roundRect">
            <a:avLst>
              <a:gd name="adj" fmla="val 13745"/>
            </a:avLst>
          </a:prstGeom>
          <a:noFill/>
          <a:ln w="38100">
            <a:solidFill>
              <a:schemeClr val="bg2"/>
            </a:solidFill>
            <a:round/>
            <a:headEnd/>
            <a:tailEnd/>
          </a:ln>
          <a:effectLst/>
        </p:spPr>
        <p:txBody>
          <a:bodyPr anchor="ctr"/>
          <a:lstStyle/>
          <a:p>
            <a:pPr marL="263525" indent="-263525" algn="justLow" rtl="1" eaLnBrk="1" fontAlgn="auto" hangingPunct="1">
              <a:spcAft>
                <a:spcPts val="0"/>
              </a:spcAft>
              <a:buSzPct val="95000"/>
              <a:buFont typeface="+mj-lt"/>
              <a:buAutoNum type="arabicPeriod"/>
              <a:defRPr/>
            </a:pPr>
            <a:r>
              <a:rPr lang="fa-IR" b="1" dirty="0" smtClean="0">
                <a:cs typeface="B Mitra" pitchFamily="2" charset="-78"/>
              </a:rPr>
              <a:t>استخدام افراد مناسب و واجد صلاحيت</a:t>
            </a:r>
          </a:p>
          <a:p>
            <a:pPr marL="263525" indent="-263525" algn="justLow" rtl="1" eaLnBrk="1" fontAlgn="auto" hangingPunct="1">
              <a:spcAft>
                <a:spcPts val="0"/>
              </a:spcAft>
              <a:buSzPct val="95000"/>
              <a:buFont typeface="+mj-lt"/>
              <a:buAutoNum type="arabicPeriod"/>
              <a:defRPr/>
            </a:pPr>
            <a:r>
              <a:rPr lang="fa-IR"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Mitra" pitchFamily="2" charset="-78"/>
              </a:rPr>
              <a:t>استعداد يابي براي انتصاب افراد در مشاغل كليدي</a:t>
            </a:r>
          </a:p>
          <a:p>
            <a:pPr marL="263525" indent="-263525" algn="justLow" rtl="1" eaLnBrk="1" fontAlgn="auto" hangingPunct="1">
              <a:spcAft>
                <a:spcPts val="0"/>
              </a:spcAft>
              <a:buSzPct val="95000"/>
              <a:buFont typeface="+mj-lt"/>
              <a:buAutoNum type="arabicPeriod"/>
              <a:defRPr/>
            </a:pPr>
            <a:r>
              <a:rPr lang="fa-IR"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Mitra" pitchFamily="2" charset="-78"/>
              </a:rPr>
              <a:t>تعيين و تشخيص نياز‌‌هاي افراد براي پرورش و تكميل شايستگي‌‌‌ها</a:t>
            </a:r>
          </a:p>
          <a:p>
            <a:pPr marL="263525" indent="-263525" algn="justLow" rtl="1" eaLnBrk="1" fontAlgn="auto" hangingPunct="1">
              <a:spcAft>
                <a:spcPts val="0"/>
              </a:spcAft>
              <a:buSzPct val="95000"/>
              <a:buFont typeface="+mj-lt"/>
              <a:buAutoNum type="arabicPeriod"/>
              <a:defRPr/>
            </a:pPr>
            <a:r>
              <a:rPr lang="fa-IR" b="1" dirty="0" smtClean="0">
                <a:cs typeface="B Mitra" pitchFamily="2" charset="-78"/>
              </a:rPr>
              <a:t>جابجايي افقي يا عمودي افراد در سازمان</a:t>
            </a:r>
          </a:p>
          <a:p>
            <a:pPr marL="263525" indent="-263525" algn="justLow" rtl="1" eaLnBrk="1" fontAlgn="auto" hangingPunct="1">
              <a:spcAft>
                <a:spcPts val="0"/>
              </a:spcAft>
              <a:buSzPct val="95000"/>
              <a:buFont typeface="+mj-lt"/>
              <a:buAutoNum type="arabicPeriod"/>
              <a:defRPr/>
            </a:pPr>
            <a:r>
              <a:rPr lang="fa-IR" b="1" dirty="0" smtClean="0">
                <a:cs typeface="B Mitra" pitchFamily="2" charset="-78"/>
              </a:rPr>
              <a:t>آموزش مستقيم رفتار‌‌ها و مهارت‌‌هاي مورد نياز به افراد</a:t>
            </a:r>
            <a:endParaRPr lang="en-US" b="1" dirty="0" smtClean="0">
              <a:cs typeface="B Mitra" pitchFamily="2" charset="-78"/>
            </a:endParaRPr>
          </a:p>
        </p:txBody>
      </p:sp>
      <p:sp>
        <p:nvSpPr>
          <p:cNvPr id="89093" name="Rectangle 5"/>
          <p:cNvSpPr>
            <a:spLocks noGrp="1" noChangeArrowheads="1"/>
          </p:cNvSpPr>
          <p:nvPr>
            <p:ph type="title"/>
          </p:nvPr>
        </p:nvSpPr>
        <p:spPr>
          <a:xfrm>
            <a:off x="76200" y="381000"/>
            <a:ext cx="8566008" cy="795287"/>
          </a:xfrm>
        </p:spPr>
        <p:txBody>
          <a:bodyPr>
            <a:normAutofit/>
          </a:bodyPr>
          <a:lstStyle/>
          <a:p>
            <a:pPr algn="ctr" rtl="1"/>
            <a:r>
              <a:rPr lang="fa-IR" sz="4000" dirty="0">
                <a:solidFill>
                  <a:srgbClr val="C00000"/>
                </a:solidFill>
                <a:cs typeface="B Titr" panose="00000700000000000000" pitchFamily="2" charset="-78"/>
              </a:rPr>
              <a:t>كانون ارزيابي</a:t>
            </a:r>
            <a:r>
              <a:rPr lang="en-US" sz="4000" dirty="0">
                <a:solidFill>
                  <a:srgbClr val="C00000"/>
                </a:solidFill>
                <a:cs typeface="B Titr" panose="00000700000000000000" pitchFamily="2" charset="-78"/>
              </a:rPr>
              <a:t> </a:t>
            </a:r>
            <a:r>
              <a:rPr lang="fa-IR" sz="4000" dirty="0">
                <a:solidFill>
                  <a:srgbClr val="C00000"/>
                </a:solidFill>
                <a:cs typeface="B Titr" panose="00000700000000000000" pitchFamily="2" charset="-78"/>
              </a:rPr>
              <a:t>(</a:t>
            </a:r>
            <a:r>
              <a:rPr lang="en-US" sz="4000" dirty="0">
                <a:solidFill>
                  <a:srgbClr val="C00000"/>
                </a:solidFill>
                <a:cs typeface="B Titr" panose="00000700000000000000" pitchFamily="2" charset="-78"/>
              </a:rPr>
              <a:t>Assessment Center</a:t>
            </a:r>
            <a:r>
              <a:rPr lang="fa-IR" sz="4000" dirty="0">
                <a:solidFill>
                  <a:srgbClr val="C00000"/>
                </a:solidFill>
                <a:cs typeface="B Titr" panose="00000700000000000000" pitchFamily="2" charset="-78"/>
              </a:rPr>
              <a:t>)</a:t>
            </a:r>
            <a:endParaRPr lang="en-US" sz="4000" dirty="0">
              <a:solidFill>
                <a:srgbClr val="C00000"/>
              </a:solidFill>
              <a:cs typeface="B Titr" panose="00000700000000000000" pitchFamily="2" charset="-78"/>
            </a:endParaRPr>
          </a:p>
        </p:txBody>
      </p:sp>
      <p:sp>
        <p:nvSpPr>
          <p:cNvPr id="89101" name="Oval 13"/>
          <p:cNvSpPr>
            <a:spLocks noChangeArrowheads="1"/>
          </p:cNvSpPr>
          <p:nvPr/>
        </p:nvSpPr>
        <p:spPr bwMode="gray">
          <a:xfrm>
            <a:off x="990600" y="1208087"/>
            <a:ext cx="1703388" cy="1687513"/>
          </a:xfrm>
          <a:prstGeom prst="ellipse">
            <a:avLst/>
          </a:prstGeom>
          <a:gradFill rotWithShape="1">
            <a:gsLst>
              <a:gs pos="0">
                <a:schemeClr val="folHlink">
                  <a:gamma/>
                  <a:tint val="0"/>
                  <a:invGamma/>
                </a:schemeClr>
              </a:gs>
              <a:gs pos="50000">
                <a:schemeClr val="folHlink"/>
              </a:gs>
              <a:gs pos="100000">
                <a:schemeClr val="folHlink">
                  <a:gamma/>
                  <a:tint val="0"/>
                  <a:invGamma/>
                </a:schemeClr>
              </a:gs>
            </a:gsLst>
            <a:lin ang="2700000" scaled="1"/>
          </a:gradFill>
          <a:ln w="38100" algn="ctr">
            <a:noFill/>
            <a:round/>
            <a:headEnd/>
            <a:tailEnd/>
          </a:ln>
          <a:effectLst/>
        </p:spPr>
        <p:txBody>
          <a:bodyPr wrap="none" anchor="ctr">
            <a:spAutoFit/>
          </a:bodyPr>
          <a:lstStyle/>
          <a:p>
            <a:endParaRPr lang="en-US"/>
          </a:p>
        </p:txBody>
      </p:sp>
      <p:sp>
        <p:nvSpPr>
          <p:cNvPr id="89102" name="Oval 14"/>
          <p:cNvSpPr>
            <a:spLocks noChangeArrowheads="1"/>
          </p:cNvSpPr>
          <p:nvPr/>
        </p:nvSpPr>
        <p:spPr bwMode="gray">
          <a:xfrm>
            <a:off x="990600" y="1208087"/>
            <a:ext cx="1703388" cy="1687513"/>
          </a:xfrm>
          <a:prstGeom prst="ellipse">
            <a:avLst/>
          </a:prstGeom>
          <a:gradFill rotWithShape="1">
            <a:gsLst>
              <a:gs pos="0">
                <a:schemeClr val="folHlink">
                  <a:alpha val="32001"/>
                </a:schemeClr>
              </a:gs>
              <a:gs pos="100000">
                <a:schemeClr val="folHlink">
                  <a:gamma/>
                  <a:shade val="0"/>
                  <a:invGamma/>
                  <a:alpha val="89999"/>
                </a:schemeClr>
              </a:gs>
            </a:gsLst>
            <a:lin ang="2700000" scaled="1"/>
          </a:gradFill>
          <a:ln w="38100" algn="ctr">
            <a:noFill/>
            <a:round/>
            <a:headEnd/>
            <a:tailEnd/>
          </a:ln>
          <a:effectLst/>
        </p:spPr>
        <p:txBody>
          <a:bodyPr wrap="none" anchor="ctr">
            <a:spAutoFit/>
          </a:bodyPr>
          <a:lstStyle/>
          <a:p>
            <a:endParaRPr lang="en-US"/>
          </a:p>
        </p:txBody>
      </p:sp>
      <p:sp>
        <p:nvSpPr>
          <p:cNvPr id="89103" name="Oval 15"/>
          <p:cNvSpPr>
            <a:spLocks noChangeArrowheads="1"/>
          </p:cNvSpPr>
          <p:nvPr/>
        </p:nvSpPr>
        <p:spPr bwMode="gray">
          <a:xfrm>
            <a:off x="1101725" y="1317625"/>
            <a:ext cx="1481138" cy="1466850"/>
          </a:xfrm>
          <a:prstGeom prst="ellipse">
            <a:avLst/>
          </a:prstGeom>
          <a:gradFill rotWithShape="1">
            <a:gsLst>
              <a:gs pos="0">
                <a:schemeClr val="folHlink">
                  <a:gamma/>
                  <a:shade val="54118"/>
                  <a:invGamma/>
                </a:schemeClr>
              </a:gs>
              <a:gs pos="50000">
                <a:schemeClr val="folHlink"/>
              </a:gs>
              <a:gs pos="100000">
                <a:schemeClr val="folHlink">
                  <a:gamma/>
                  <a:shade val="54118"/>
                  <a:invGamma/>
                </a:schemeClr>
              </a:gs>
            </a:gsLst>
            <a:lin ang="18900000" scaled="1"/>
          </a:gradFill>
          <a:ln w="38100" algn="ctr">
            <a:noFill/>
            <a:round/>
            <a:headEnd/>
            <a:tailEnd/>
          </a:ln>
          <a:effectLst/>
        </p:spPr>
        <p:txBody>
          <a:bodyPr anchor="ctr">
            <a:spAutoFit/>
          </a:bodyPr>
          <a:lstStyle/>
          <a:p>
            <a:endParaRPr lang="en-US"/>
          </a:p>
        </p:txBody>
      </p:sp>
      <p:sp>
        <p:nvSpPr>
          <p:cNvPr id="89104" name="Oval 16"/>
          <p:cNvSpPr>
            <a:spLocks noChangeArrowheads="1"/>
          </p:cNvSpPr>
          <p:nvPr/>
        </p:nvSpPr>
        <p:spPr bwMode="gray">
          <a:xfrm>
            <a:off x="1103313" y="1320800"/>
            <a:ext cx="1481137" cy="1466850"/>
          </a:xfrm>
          <a:prstGeom prst="ellipse">
            <a:avLst/>
          </a:prstGeom>
          <a:gradFill rotWithShape="1">
            <a:gsLst>
              <a:gs pos="0">
                <a:schemeClr val="folHlink">
                  <a:gamma/>
                  <a:shade val="63529"/>
                  <a:invGamma/>
                </a:schemeClr>
              </a:gs>
              <a:gs pos="100000">
                <a:schemeClr val="folHlink">
                  <a:alpha val="0"/>
                </a:schemeClr>
              </a:gs>
            </a:gsLst>
            <a:lin ang="2700000" scaled="1"/>
          </a:gradFill>
          <a:ln w="38100" algn="ctr">
            <a:noFill/>
            <a:round/>
            <a:headEnd/>
            <a:tailEnd/>
          </a:ln>
          <a:effectLst/>
        </p:spPr>
        <p:txBody>
          <a:bodyPr anchor="ctr">
            <a:spAutoFit/>
          </a:bodyPr>
          <a:lstStyle/>
          <a:p>
            <a:endParaRPr lang="en-US"/>
          </a:p>
        </p:txBody>
      </p:sp>
      <p:sp>
        <p:nvSpPr>
          <p:cNvPr id="89105" name="Oval 17"/>
          <p:cNvSpPr>
            <a:spLocks noChangeArrowheads="1"/>
          </p:cNvSpPr>
          <p:nvPr/>
        </p:nvSpPr>
        <p:spPr bwMode="gray">
          <a:xfrm>
            <a:off x="1176338" y="1392237"/>
            <a:ext cx="1333500" cy="1320800"/>
          </a:xfrm>
          <a:prstGeom prst="ellipse">
            <a:avLst/>
          </a:prstGeom>
          <a:solidFill>
            <a:srgbClr val="333333"/>
          </a:solidFill>
          <a:ln w="38100" algn="ctr">
            <a:noFill/>
            <a:round/>
            <a:headEnd/>
            <a:tailEnd/>
          </a:ln>
          <a:effectLst/>
        </p:spPr>
        <p:txBody>
          <a:bodyPr anchor="ctr">
            <a:spAutoFit/>
          </a:bodyPr>
          <a:lstStyle/>
          <a:p>
            <a:endParaRPr lang="en-US"/>
          </a:p>
        </p:txBody>
      </p:sp>
      <p:grpSp>
        <p:nvGrpSpPr>
          <p:cNvPr id="2" name="Group 18"/>
          <p:cNvGrpSpPr>
            <a:grpSpLocks/>
          </p:cNvGrpSpPr>
          <p:nvPr/>
        </p:nvGrpSpPr>
        <p:grpSpPr bwMode="auto">
          <a:xfrm>
            <a:off x="1196975" y="1411287"/>
            <a:ext cx="1290638" cy="1277938"/>
            <a:chOff x="4166" y="1706"/>
            <a:chExt cx="1252" cy="1252"/>
          </a:xfrm>
        </p:grpSpPr>
        <p:sp>
          <p:nvSpPr>
            <p:cNvPr id="89107" name="Oval 19"/>
            <p:cNvSpPr>
              <a:spLocks noChangeArrowheads="1"/>
            </p:cNvSpPr>
            <p:nvPr/>
          </p:nvSpPr>
          <p:spPr bwMode="gray">
            <a:xfrm>
              <a:off x="4166" y="1706"/>
              <a:ext cx="1252" cy="1252"/>
            </a:xfrm>
            <a:prstGeom prst="ellipse">
              <a:avLst/>
            </a:prstGeom>
            <a:gradFill rotWithShape="1">
              <a:gsLst>
                <a:gs pos="0">
                  <a:srgbClr val="D6E1E2">
                    <a:gamma/>
                    <a:shade val="46275"/>
                    <a:invGamma/>
                  </a:srgbClr>
                </a:gs>
                <a:gs pos="100000">
                  <a:srgbClr val="D6E1E2"/>
                </a:gs>
              </a:gsLst>
              <a:lin ang="5400000" scaled="1"/>
            </a:gradFill>
            <a:ln w="9525" algn="ctr">
              <a:noFill/>
              <a:round/>
              <a:headEnd/>
              <a:tailEnd/>
            </a:ln>
            <a:effectLst/>
          </p:spPr>
          <p:txBody>
            <a:bodyPr vert="eaVert" wrap="none" anchor="ctr"/>
            <a:lstStyle/>
            <a:p>
              <a:endParaRPr lang="en-US"/>
            </a:p>
          </p:txBody>
        </p:sp>
        <p:sp>
          <p:nvSpPr>
            <p:cNvPr id="89108" name="Oval 20"/>
            <p:cNvSpPr>
              <a:spLocks noChangeArrowheads="1"/>
            </p:cNvSpPr>
            <p:nvPr/>
          </p:nvSpPr>
          <p:spPr bwMode="gray">
            <a:xfrm>
              <a:off x="4182" y="1713"/>
              <a:ext cx="1222" cy="1221"/>
            </a:xfrm>
            <a:prstGeom prst="ellipse">
              <a:avLst/>
            </a:prstGeom>
            <a:gradFill rotWithShape="1">
              <a:gsLst>
                <a:gs pos="0">
                  <a:srgbClr val="D6E1E2">
                    <a:alpha val="0"/>
                  </a:srgbClr>
                </a:gs>
                <a:gs pos="100000">
                  <a:srgbClr val="D6E1E2">
                    <a:gamma/>
                    <a:tint val="34902"/>
                    <a:invGamma/>
                  </a:srgbClr>
                </a:gs>
              </a:gsLst>
              <a:lin ang="5400000" scaled="1"/>
            </a:gradFill>
            <a:ln w="9525" algn="ctr">
              <a:noFill/>
              <a:round/>
              <a:headEnd/>
              <a:tailEnd/>
            </a:ln>
            <a:effectLst/>
          </p:spPr>
          <p:txBody>
            <a:bodyPr vert="eaVert" wrap="none" anchor="ctr"/>
            <a:lstStyle/>
            <a:p>
              <a:endParaRPr lang="en-US"/>
            </a:p>
          </p:txBody>
        </p:sp>
        <p:sp>
          <p:nvSpPr>
            <p:cNvPr id="89109" name="Oval 21"/>
            <p:cNvSpPr>
              <a:spLocks noChangeArrowheads="1"/>
            </p:cNvSpPr>
            <p:nvPr/>
          </p:nvSpPr>
          <p:spPr bwMode="gray">
            <a:xfrm>
              <a:off x="4195" y="1725"/>
              <a:ext cx="1162" cy="1141"/>
            </a:xfrm>
            <a:prstGeom prst="ellipse">
              <a:avLst/>
            </a:prstGeom>
            <a:gradFill rotWithShape="1">
              <a:gsLst>
                <a:gs pos="0">
                  <a:srgbClr val="D6E1E2">
                    <a:gamma/>
                    <a:shade val="79216"/>
                    <a:invGamma/>
                  </a:srgbClr>
                </a:gs>
                <a:gs pos="100000">
                  <a:srgbClr val="D6E1E2">
                    <a:alpha val="48000"/>
                  </a:srgbClr>
                </a:gs>
              </a:gsLst>
              <a:lin ang="5400000" scaled="1"/>
            </a:gradFill>
            <a:ln w="9525" algn="ctr">
              <a:noFill/>
              <a:round/>
              <a:headEnd/>
              <a:tailEnd/>
            </a:ln>
            <a:effectLst/>
          </p:spPr>
          <p:txBody>
            <a:bodyPr vert="eaVert" wrap="none" anchor="ctr"/>
            <a:lstStyle/>
            <a:p>
              <a:endParaRPr lang="en-US"/>
            </a:p>
          </p:txBody>
        </p:sp>
        <p:sp>
          <p:nvSpPr>
            <p:cNvPr id="89110" name="Oval 22"/>
            <p:cNvSpPr>
              <a:spLocks noChangeArrowheads="1"/>
            </p:cNvSpPr>
            <p:nvPr/>
          </p:nvSpPr>
          <p:spPr bwMode="gray">
            <a:xfrm>
              <a:off x="4263" y="1757"/>
              <a:ext cx="1033" cy="926"/>
            </a:xfrm>
            <a:prstGeom prst="ellipse">
              <a:avLst/>
            </a:prstGeom>
            <a:gradFill rotWithShape="1">
              <a:gsLst>
                <a:gs pos="0">
                  <a:srgbClr val="D6E1E2">
                    <a:gamma/>
                    <a:tint val="0"/>
                    <a:invGamma/>
                  </a:srgbClr>
                </a:gs>
                <a:gs pos="100000">
                  <a:srgbClr val="D6E1E2">
                    <a:alpha val="38000"/>
                  </a:srgbClr>
                </a:gs>
              </a:gsLst>
              <a:lin ang="5400000" scaled="1"/>
            </a:gradFill>
            <a:ln w="9525" algn="ctr">
              <a:noFill/>
              <a:round/>
              <a:headEnd/>
              <a:tailEnd/>
            </a:ln>
            <a:effectLst/>
          </p:spPr>
          <p:txBody>
            <a:bodyPr vert="eaVert" wrap="none" anchor="ctr"/>
            <a:lstStyle/>
            <a:p>
              <a:endParaRPr lang="en-US"/>
            </a:p>
          </p:txBody>
        </p:sp>
      </p:grpSp>
      <p:sp>
        <p:nvSpPr>
          <p:cNvPr id="89126" name="Text Box 38"/>
          <p:cNvSpPr txBox="1">
            <a:spLocks noChangeArrowheads="1"/>
          </p:cNvSpPr>
          <p:nvPr/>
        </p:nvSpPr>
        <p:spPr bwMode="gray">
          <a:xfrm>
            <a:off x="1195366" y="1599205"/>
            <a:ext cx="1236651" cy="923330"/>
          </a:xfrm>
          <a:prstGeom prst="rect">
            <a:avLst/>
          </a:prstGeom>
          <a:noFill/>
          <a:ln w="9525" algn="ctr">
            <a:noFill/>
            <a:miter lim="800000"/>
            <a:headEnd/>
            <a:tailEnd/>
          </a:ln>
          <a:effectLst/>
        </p:spPr>
        <p:txBody>
          <a:bodyPr wrap="square">
            <a:spAutoFit/>
          </a:bodyPr>
          <a:lstStyle/>
          <a:p>
            <a:pPr algn="ctr" eaLnBrk="0" hangingPunct="0"/>
            <a:r>
              <a:rPr lang="fa-IR" dirty="0" smtClean="0">
                <a:solidFill>
                  <a:srgbClr val="000000"/>
                </a:solidFill>
                <a:cs typeface="B Titr" pitchFamily="2" charset="-78"/>
              </a:rPr>
              <a:t>كاربرد كانون ارزيابي</a:t>
            </a:r>
            <a:endParaRPr lang="en-US" dirty="0">
              <a:solidFill>
                <a:srgbClr val="000000"/>
              </a:solidFill>
              <a:cs typeface="B Titr" pitchFamily="2" charset="-78"/>
            </a:endParaRPr>
          </a:p>
        </p:txBody>
      </p:sp>
      <p:sp>
        <p:nvSpPr>
          <p:cNvPr id="43" name="Rectangle 2"/>
          <p:cNvSpPr txBox="1">
            <a:spLocks noChangeArrowheads="1"/>
          </p:cNvSpPr>
          <p:nvPr/>
        </p:nvSpPr>
        <p:spPr bwMode="auto">
          <a:xfrm>
            <a:off x="4029936" y="1752600"/>
            <a:ext cx="4033837" cy="3919550"/>
          </a:xfrm>
          <a:prstGeom prst="rect">
            <a:avLst/>
          </a:prstGeom>
          <a:ln>
            <a:headEnd/>
            <a:tailEnd/>
          </a:ln>
          <a:effectLst>
            <a:outerShdw blurRad="40000" dist="20000" dir="5400000" rotWithShape="0">
              <a:srgbClr val="000000">
                <a:alpha val="38000"/>
              </a:srgbClr>
            </a:outerShdw>
            <a:softEdge rad="63500"/>
          </a:effectLst>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1" anchor="t" anchorCtr="0" compatLnSpc="1">
            <a:prstTxWarp prst="textNoShape">
              <a:avLst/>
            </a:prstTxWarp>
          </a:bodyPr>
          <a:lstStyle/>
          <a:p>
            <a:pPr marL="342900" marR="0" lvl="0" indent="-342900" algn="r" defTabSz="914400" rtl="1" eaLnBrk="1" fontAlgn="base" latinLnBrk="0" hangingPunct="1">
              <a:lnSpc>
                <a:spcPct val="150000"/>
              </a:lnSpc>
              <a:spcBef>
                <a:spcPct val="20000"/>
              </a:spcBef>
              <a:spcAft>
                <a:spcPct val="0"/>
              </a:spcAft>
              <a:buClr>
                <a:schemeClr val="hlink"/>
              </a:buClr>
              <a:buSzTx/>
              <a:buFontTx/>
              <a:buNone/>
              <a:tabLst/>
              <a:defRPr/>
            </a:pPr>
            <a:r>
              <a:rPr kumimoji="0" lang="fa-IR" b="1" i="0" u="none" strike="noStrike" kern="0" cap="none" spc="0" normalizeH="0" baseline="0" noProof="0" dirty="0" smtClean="0">
                <a:ln>
                  <a:noFill/>
                </a:ln>
                <a:solidFill>
                  <a:schemeClr val="tx2"/>
                </a:solidFill>
                <a:effectLst>
                  <a:outerShdw blurRad="38100" dist="38100" dir="2700000" algn="tl">
                    <a:srgbClr val="C0C0C0"/>
                  </a:outerShdw>
                </a:effectLst>
                <a:uLnTx/>
                <a:uFillTx/>
                <a:cs typeface="B Nazanin" pitchFamily="2" charset="-78"/>
              </a:rPr>
              <a:t>	يك كانون ارزيابي مجموعه اي از </a:t>
            </a:r>
            <a:r>
              <a:rPr kumimoji="0" lang="fa-IR" b="1" i="0" u="none" strike="noStrike" kern="0" cap="none" spc="0" normalizeH="0" baseline="0" noProof="0" dirty="0" smtClean="0">
                <a:ln>
                  <a:noFill/>
                </a:ln>
                <a:solidFill>
                  <a:srgbClr val="FF0000"/>
                </a:solidFill>
                <a:effectLst>
                  <a:outerShdw blurRad="38100" dist="38100" dir="2700000" algn="tl">
                    <a:srgbClr val="C0C0C0"/>
                  </a:outerShdw>
                </a:effectLst>
                <a:uLnTx/>
                <a:uFillTx/>
                <a:cs typeface="B Nazanin" pitchFamily="2" charset="-78"/>
              </a:rPr>
              <a:t>فعاليت‌‌هاي استاندارد </a:t>
            </a:r>
            <a:r>
              <a:rPr kumimoji="0" lang="fa-IR" b="1" i="0" u="none" strike="noStrike" kern="0" cap="none" spc="0" normalizeH="0" baseline="0" noProof="0" dirty="0" smtClean="0">
                <a:ln>
                  <a:noFill/>
                </a:ln>
                <a:solidFill>
                  <a:schemeClr val="tx2"/>
                </a:solidFill>
                <a:effectLst>
                  <a:outerShdw blurRad="38100" dist="38100" dir="2700000" algn="tl">
                    <a:srgbClr val="C0C0C0"/>
                  </a:outerShdw>
                </a:effectLst>
                <a:uLnTx/>
                <a:uFillTx/>
                <a:cs typeface="B Nazanin" pitchFamily="2" charset="-78"/>
              </a:rPr>
              <a:t>ارزيابي رفتار است كه بر اساس </a:t>
            </a:r>
            <a:r>
              <a:rPr kumimoji="0" lang="fa-IR" b="1" i="0" u="none" strike="noStrike" kern="0" cap="none" spc="0" normalizeH="0" baseline="0" noProof="0" dirty="0" smtClean="0">
                <a:ln>
                  <a:noFill/>
                </a:ln>
                <a:solidFill>
                  <a:srgbClr val="FF0000"/>
                </a:solidFill>
                <a:effectLst>
                  <a:outerShdw blurRad="38100" dist="38100" dir="2700000" algn="tl">
                    <a:srgbClr val="C0C0C0"/>
                  </a:outerShdw>
                </a:effectLst>
                <a:uLnTx/>
                <a:uFillTx/>
                <a:cs typeface="B Nazanin" pitchFamily="2" charset="-78"/>
              </a:rPr>
              <a:t>ورودي‌‌‌هاي متعدد </a:t>
            </a:r>
            <a:r>
              <a:rPr kumimoji="0" lang="fa-IR" b="1" i="0" u="none" strike="noStrike" kern="0" cap="none" spc="0" normalizeH="0" baseline="0" noProof="0" dirty="0" smtClean="0">
                <a:ln>
                  <a:noFill/>
                </a:ln>
                <a:solidFill>
                  <a:schemeClr val="tx2"/>
                </a:solidFill>
                <a:effectLst>
                  <a:outerShdw blurRad="38100" dist="38100" dir="2700000" algn="tl">
                    <a:srgbClr val="C0C0C0"/>
                  </a:outerShdw>
                </a:effectLst>
                <a:uLnTx/>
                <a:uFillTx/>
                <a:cs typeface="B Nazanin" pitchFamily="2" charset="-78"/>
              </a:rPr>
              <a:t>صورت مي‌پذيرد.</a:t>
            </a:r>
          </a:p>
          <a:p>
            <a:pPr marL="342900" marR="0" lvl="0" indent="-342900" algn="r" defTabSz="914400" rtl="1" eaLnBrk="1" fontAlgn="base" latinLnBrk="0" hangingPunct="1">
              <a:lnSpc>
                <a:spcPct val="150000"/>
              </a:lnSpc>
              <a:spcBef>
                <a:spcPct val="20000"/>
              </a:spcBef>
              <a:spcAft>
                <a:spcPct val="0"/>
              </a:spcAft>
              <a:buClr>
                <a:schemeClr val="hlink"/>
              </a:buClr>
              <a:buSzTx/>
              <a:buFontTx/>
              <a:buNone/>
              <a:tabLst/>
              <a:defRPr/>
            </a:pPr>
            <a:r>
              <a:rPr kumimoji="0" lang="fa-IR" b="1" i="0" u="none" strike="noStrike" kern="0" cap="none" spc="0" normalizeH="0" baseline="0" noProof="0" dirty="0" smtClean="0">
                <a:ln>
                  <a:noFill/>
                </a:ln>
                <a:solidFill>
                  <a:schemeClr val="tx2"/>
                </a:solidFill>
                <a:effectLst>
                  <a:outerShdw blurRad="38100" dist="38100" dir="2700000" algn="tl">
                    <a:srgbClr val="C0C0C0"/>
                  </a:outerShdw>
                </a:effectLst>
                <a:uLnTx/>
                <a:uFillTx/>
                <a:cs typeface="B Nazanin" pitchFamily="2" charset="-78"/>
              </a:rPr>
              <a:t>	در اين فعاليت‌‌ها چندين </a:t>
            </a:r>
            <a:r>
              <a:rPr kumimoji="0" lang="fa-IR" b="1" i="0" u="none" strike="noStrike" kern="0" cap="none" spc="0" normalizeH="0" baseline="0" noProof="0" dirty="0" smtClean="0">
                <a:ln>
                  <a:noFill/>
                </a:ln>
                <a:solidFill>
                  <a:srgbClr val="FF0000"/>
                </a:solidFill>
                <a:effectLst>
                  <a:outerShdw blurRad="38100" dist="38100" dir="2700000" algn="tl">
                    <a:srgbClr val="C0C0C0"/>
                  </a:outerShdw>
                </a:effectLst>
                <a:uLnTx/>
                <a:uFillTx/>
                <a:cs typeface="B Nazanin" pitchFamily="2" charset="-78"/>
              </a:rPr>
              <a:t>مشاهده كننده آموزش ديده</a:t>
            </a:r>
            <a:r>
              <a:rPr kumimoji="0" lang="fa-IR" b="1" i="0" u="none" strike="noStrike" kern="0" cap="none" spc="0" normalizeH="0" baseline="0" noProof="0" dirty="0" smtClean="0">
                <a:ln>
                  <a:noFill/>
                </a:ln>
                <a:solidFill>
                  <a:schemeClr val="tx2"/>
                </a:solidFill>
                <a:effectLst>
                  <a:outerShdw blurRad="38100" dist="38100" dir="2700000" algn="tl">
                    <a:srgbClr val="C0C0C0"/>
                  </a:outerShdw>
                </a:effectLst>
                <a:uLnTx/>
                <a:uFillTx/>
                <a:cs typeface="B Nazanin" pitchFamily="2" charset="-78"/>
              </a:rPr>
              <a:t> به فعاليت ارزيابي مي‌پردازند و </a:t>
            </a:r>
            <a:r>
              <a:rPr kumimoji="0" lang="fa-IR" b="1" i="0" u="none" strike="noStrike" kern="0" cap="none" spc="0" normalizeH="0" baseline="0" noProof="0" dirty="0" smtClean="0">
                <a:ln>
                  <a:noFill/>
                </a:ln>
                <a:solidFill>
                  <a:srgbClr val="FF0000"/>
                </a:solidFill>
                <a:effectLst>
                  <a:outerShdw blurRad="38100" dist="38100" dir="2700000" algn="tl">
                    <a:srgbClr val="C0C0C0"/>
                  </a:outerShdw>
                </a:effectLst>
                <a:uLnTx/>
                <a:uFillTx/>
                <a:cs typeface="B Nazanin" pitchFamily="2" charset="-78"/>
              </a:rPr>
              <a:t>تكنيك‌‌‌هاي مختلفي </a:t>
            </a:r>
            <a:r>
              <a:rPr kumimoji="0" lang="fa-IR" b="1" i="0" u="none" strike="noStrike" kern="0" cap="none" spc="0" normalizeH="0" baseline="0" noProof="0" dirty="0" smtClean="0">
                <a:ln>
                  <a:noFill/>
                </a:ln>
                <a:solidFill>
                  <a:schemeClr val="tx2"/>
                </a:solidFill>
                <a:effectLst>
                  <a:outerShdw blurRad="38100" dist="38100" dir="2700000" algn="tl">
                    <a:srgbClr val="C0C0C0"/>
                  </a:outerShdw>
                </a:effectLst>
                <a:uLnTx/>
                <a:uFillTx/>
                <a:cs typeface="B Nazanin" pitchFamily="2" charset="-78"/>
              </a:rPr>
              <a:t>مورد استفاده قرار مي‌گيرد. قضاوت در خصوص رفتار‌‌ها عمدتاً در شبيه سازي‌‌‌هايي انجام مي‌پذيرد كه در </a:t>
            </a:r>
            <a:r>
              <a:rPr kumimoji="0" lang="fa-IR" b="1" i="0" u="none" strike="noStrike" kern="0" cap="none" spc="0" normalizeH="0" baseline="0" noProof="0" dirty="0" smtClean="0">
                <a:ln>
                  <a:noFill/>
                </a:ln>
                <a:solidFill>
                  <a:srgbClr val="FF0000"/>
                </a:solidFill>
                <a:effectLst>
                  <a:outerShdw blurRad="38100" dist="38100" dir="2700000" algn="tl">
                    <a:srgbClr val="C0C0C0"/>
                  </a:outerShdw>
                </a:effectLst>
                <a:uLnTx/>
                <a:uFillTx/>
                <a:cs typeface="B Nazanin" pitchFamily="2" charset="-78"/>
              </a:rPr>
              <a:t>جلسه اجماع </a:t>
            </a:r>
            <a:r>
              <a:rPr kumimoji="0" lang="fa-IR" b="1" i="0" u="none" strike="noStrike" kern="0" cap="none" spc="0" normalizeH="0" baseline="0" noProof="0" dirty="0" smtClean="0">
                <a:ln>
                  <a:noFill/>
                </a:ln>
                <a:solidFill>
                  <a:schemeClr val="tx2"/>
                </a:solidFill>
                <a:effectLst>
                  <a:outerShdw blurRad="38100" dist="38100" dir="2700000" algn="tl">
                    <a:srgbClr val="C0C0C0"/>
                  </a:outerShdw>
                </a:effectLst>
                <a:uLnTx/>
                <a:uFillTx/>
                <a:cs typeface="B Nazanin" pitchFamily="2" charset="-78"/>
              </a:rPr>
              <a:t>امتيازات اختصاص يافته ارائه مي‌</a:t>
            </a:r>
            <a:r>
              <a:rPr kumimoji="0" lang="fa-IR" sz="2000" b="1" i="0" u="none" strike="noStrike" kern="0" cap="none" spc="0" normalizeH="0" baseline="0" noProof="0" dirty="0" smtClean="0">
                <a:ln>
                  <a:noFill/>
                </a:ln>
                <a:solidFill>
                  <a:schemeClr val="tx2"/>
                </a:solidFill>
                <a:effectLst>
                  <a:outerShdw blurRad="38100" dist="38100" dir="2700000" algn="tl">
                    <a:srgbClr val="C0C0C0"/>
                  </a:outerShdw>
                </a:effectLst>
                <a:uLnTx/>
                <a:uFillTx/>
                <a:cs typeface="B Nazanin" pitchFamily="2" charset="-78"/>
              </a:rPr>
              <a:t>شود.</a:t>
            </a:r>
          </a:p>
        </p:txBody>
      </p:sp>
      <p:sp>
        <p:nvSpPr>
          <p:cNvPr id="44" name="Rectangle 43"/>
          <p:cNvSpPr/>
          <p:nvPr/>
        </p:nvSpPr>
        <p:spPr>
          <a:xfrm>
            <a:off x="7853354" y="2852750"/>
            <a:ext cx="1290646" cy="1405769"/>
          </a:xfrm>
          <a:prstGeom prst="rect">
            <a:avLst/>
          </a:prstGeom>
        </p:spPr>
        <p:txBody>
          <a:bodyPr wrap="square">
            <a:spAutoFit/>
          </a:bodyPr>
          <a:lstStyle/>
          <a:p>
            <a:pPr lvl="0" algn="ctr" rtl="1">
              <a:lnSpc>
                <a:spcPct val="150000"/>
              </a:lnSpc>
              <a:spcBef>
                <a:spcPct val="20000"/>
              </a:spcBef>
              <a:buClr>
                <a:schemeClr val="hlink"/>
              </a:buClr>
              <a:defRPr/>
            </a:pPr>
            <a:r>
              <a:rPr lang="fa-IR" sz="2000" b="1" kern="0" dirty="0" smtClean="0">
                <a:solidFill>
                  <a:srgbClr val="0000CC"/>
                </a:solidFill>
                <a:effectLst>
                  <a:outerShdw blurRad="38100" dist="38100" dir="2700000" algn="tl">
                    <a:srgbClr val="C0C0C0"/>
                  </a:outerShdw>
                </a:effectLst>
                <a:cs typeface="B Titr" pitchFamily="2" charset="-78"/>
              </a:rPr>
              <a:t> </a:t>
            </a:r>
            <a:r>
              <a:rPr lang="fa-IR" b="1" kern="0" dirty="0" smtClean="0">
                <a:solidFill>
                  <a:srgbClr val="0000CC"/>
                </a:solidFill>
                <a:effectLst>
                  <a:outerShdw blurRad="38100" dist="38100" dir="2700000" algn="tl">
                    <a:srgbClr val="C0C0C0"/>
                  </a:outerShdw>
                </a:effectLst>
                <a:cs typeface="B Titr" pitchFamily="2" charset="-78"/>
              </a:rPr>
              <a:t>تعريف </a:t>
            </a:r>
          </a:p>
          <a:p>
            <a:pPr lvl="0" algn="ctr" rtl="1">
              <a:lnSpc>
                <a:spcPct val="150000"/>
              </a:lnSpc>
              <a:spcBef>
                <a:spcPct val="20000"/>
              </a:spcBef>
              <a:buClr>
                <a:schemeClr val="hlink"/>
              </a:buClr>
              <a:defRPr/>
            </a:pPr>
            <a:r>
              <a:rPr lang="fa-IR" b="1" kern="0" dirty="0" smtClean="0">
                <a:solidFill>
                  <a:srgbClr val="0000CC"/>
                </a:solidFill>
                <a:effectLst>
                  <a:outerShdw blurRad="38100" dist="38100" dir="2700000" algn="tl">
                    <a:srgbClr val="C0C0C0"/>
                  </a:outerShdw>
                </a:effectLst>
                <a:cs typeface="B Titr" pitchFamily="2" charset="-78"/>
              </a:rPr>
              <a:t>كانون ارزيابي</a:t>
            </a:r>
            <a:endParaRPr lang="fa-IR" sz="4000" b="1" kern="0" dirty="0" smtClean="0">
              <a:solidFill>
                <a:srgbClr val="0000CC"/>
              </a:solidFill>
              <a:effectLst>
                <a:outerShdw blurRad="38100" dist="38100" dir="2700000" algn="tl">
                  <a:srgbClr val="C0C0C0"/>
                </a:outerShdw>
              </a:effectLst>
              <a:cs typeface="B Titr" pitchFamily="2" charset="-78"/>
            </a:endParaRPr>
          </a:p>
        </p:txBody>
      </p:sp>
    </p:spTree>
    <p:extLst>
      <p:ext uri="{BB962C8B-B14F-4D97-AF65-F5344CB8AC3E}">
        <p14:creationId xmlns:p14="http://schemas.microsoft.com/office/powerpoint/2010/main" val="326555456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1000"/>
                                        <p:tgtEl>
                                          <p:spTgt spid="43"/>
                                        </p:tgtEl>
                                      </p:cBhvr>
                                    </p:animEffect>
                                    <p:anim calcmode="lin" valueType="num">
                                      <p:cBhvr>
                                        <p:cTn id="14" dur="1000" fill="hold"/>
                                        <p:tgtEl>
                                          <p:spTgt spid="43"/>
                                        </p:tgtEl>
                                        <p:attrNameLst>
                                          <p:attrName>ppt_x</p:attrName>
                                        </p:attrNameLst>
                                      </p:cBhvr>
                                      <p:tavLst>
                                        <p:tav tm="0">
                                          <p:val>
                                            <p:strVal val="#ppt_x"/>
                                          </p:val>
                                        </p:tav>
                                        <p:tav tm="100000">
                                          <p:val>
                                            <p:strVal val="#ppt_x"/>
                                          </p:val>
                                        </p:tav>
                                      </p:tavLst>
                                    </p:anim>
                                    <p:anim calcmode="lin" valueType="num">
                                      <p:cBhvr>
                                        <p:cTn id="15"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89101"/>
                                        </p:tgtEl>
                                        <p:attrNameLst>
                                          <p:attrName>style.visibility</p:attrName>
                                        </p:attrNameLst>
                                      </p:cBhvr>
                                      <p:to>
                                        <p:strVal val="visible"/>
                                      </p:to>
                                    </p:set>
                                    <p:animEffect transition="in" filter="fade">
                                      <p:cBhvr>
                                        <p:cTn id="20" dur="3000"/>
                                        <p:tgtEl>
                                          <p:spTgt spid="89101"/>
                                        </p:tgtEl>
                                      </p:cBhvr>
                                    </p:animEffect>
                                    <p:anim calcmode="lin" valueType="num">
                                      <p:cBhvr>
                                        <p:cTn id="21" dur="3000" fill="hold"/>
                                        <p:tgtEl>
                                          <p:spTgt spid="89101"/>
                                        </p:tgtEl>
                                        <p:attrNameLst>
                                          <p:attrName>ppt_x</p:attrName>
                                        </p:attrNameLst>
                                      </p:cBhvr>
                                      <p:tavLst>
                                        <p:tav tm="0">
                                          <p:val>
                                            <p:strVal val="#ppt_x"/>
                                          </p:val>
                                        </p:tav>
                                        <p:tav tm="100000">
                                          <p:val>
                                            <p:strVal val="#ppt_x"/>
                                          </p:val>
                                        </p:tav>
                                      </p:tavLst>
                                    </p:anim>
                                    <p:anim calcmode="lin" valueType="num">
                                      <p:cBhvr>
                                        <p:cTn id="22" dur="3000" fill="hold"/>
                                        <p:tgtEl>
                                          <p:spTgt spid="89101"/>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89102"/>
                                        </p:tgtEl>
                                        <p:attrNameLst>
                                          <p:attrName>style.visibility</p:attrName>
                                        </p:attrNameLst>
                                      </p:cBhvr>
                                      <p:to>
                                        <p:strVal val="visible"/>
                                      </p:to>
                                    </p:set>
                                    <p:animEffect transition="in" filter="fade">
                                      <p:cBhvr>
                                        <p:cTn id="25" dur="3000"/>
                                        <p:tgtEl>
                                          <p:spTgt spid="89102"/>
                                        </p:tgtEl>
                                      </p:cBhvr>
                                    </p:animEffect>
                                    <p:anim calcmode="lin" valueType="num">
                                      <p:cBhvr>
                                        <p:cTn id="26" dur="3000" fill="hold"/>
                                        <p:tgtEl>
                                          <p:spTgt spid="89102"/>
                                        </p:tgtEl>
                                        <p:attrNameLst>
                                          <p:attrName>ppt_x</p:attrName>
                                        </p:attrNameLst>
                                      </p:cBhvr>
                                      <p:tavLst>
                                        <p:tav tm="0">
                                          <p:val>
                                            <p:strVal val="#ppt_x"/>
                                          </p:val>
                                        </p:tav>
                                        <p:tav tm="100000">
                                          <p:val>
                                            <p:strVal val="#ppt_x"/>
                                          </p:val>
                                        </p:tav>
                                      </p:tavLst>
                                    </p:anim>
                                    <p:anim calcmode="lin" valueType="num">
                                      <p:cBhvr>
                                        <p:cTn id="27" dur="3000" fill="hold"/>
                                        <p:tgtEl>
                                          <p:spTgt spid="89102"/>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89103"/>
                                        </p:tgtEl>
                                        <p:attrNameLst>
                                          <p:attrName>style.visibility</p:attrName>
                                        </p:attrNameLst>
                                      </p:cBhvr>
                                      <p:to>
                                        <p:strVal val="visible"/>
                                      </p:to>
                                    </p:set>
                                    <p:animEffect transition="in" filter="fade">
                                      <p:cBhvr>
                                        <p:cTn id="30" dur="3000"/>
                                        <p:tgtEl>
                                          <p:spTgt spid="89103"/>
                                        </p:tgtEl>
                                      </p:cBhvr>
                                    </p:animEffect>
                                    <p:anim calcmode="lin" valueType="num">
                                      <p:cBhvr>
                                        <p:cTn id="31" dur="3000" fill="hold"/>
                                        <p:tgtEl>
                                          <p:spTgt spid="89103"/>
                                        </p:tgtEl>
                                        <p:attrNameLst>
                                          <p:attrName>ppt_x</p:attrName>
                                        </p:attrNameLst>
                                      </p:cBhvr>
                                      <p:tavLst>
                                        <p:tav tm="0">
                                          <p:val>
                                            <p:strVal val="#ppt_x"/>
                                          </p:val>
                                        </p:tav>
                                        <p:tav tm="100000">
                                          <p:val>
                                            <p:strVal val="#ppt_x"/>
                                          </p:val>
                                        </p:tav>
                                      </p:tavLst>
                                    </p:anim>
                                    <p:anim calcmode="lin" valueType="num">
                                      <p:cBhvr>
                                        <p:cTn id="32" dur="3000" fill="hold"/>
                                        <p:tgtEl>
                                          <p:spTgt spid="89103"/>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89104"/>
                                        </p:tgtEl>
                                        <p:attrNameLst>
                                          <p:attrName>style.visibility</p:attrName>
                                        </p:attrNameLst>
                                      </p:cBhvr>
                                      <p:to>
                                        <p:strVal val="visible"/>
                                      </p:to>
                                    </p:set>
                                    <p:animEffect transition="in" filter="fade">
                                      <p:cBhvr>
                                        <p:cTn id="35" dur="3000"/>
                                        <p:tgtEl>
                                          <p:spTgt spid="89104"/>
                                        </p:tgtEl>
                                      </p:cBhvr>
                                    </p:animEffect>
                                    <p:anim calcmode="lin" valueType="num">
                                      <p:cBhvr>
                                        <p:cTn id="36" dur="3000" fill="hold"/>
                                        <p:tgtEl>
                                          <p:spTgt spid="89104"/>
                                        </p:tgtEl>
                                        <p:attrNameLst>
                                          <p:attrName>ppt_x</p:attrName>
                                        </p:attrNameLst>
                                      </p:cBhvr>
                                      <p:tavLst>
                                        <p:tav tm="0">
                                          <p:val>
                                            <p:strVal val="#ppt_x"/>
                                          </p:val>
                                        </p:tav>
                                        <p:tav tm="100000">
                                          <p:val>
                                            <p:strVal val="#ppt_x"/>
                                          </p:val>
                                        </p:tav>
                                      </p:tavLst>
                                    </p:anim>
                                    <p:anim calcmode="lin" valueType="num">
                                      <p:cBhvr>
                                        <p:cTn id="37" dur="3000" fill="hold"/>
                                        <p:tgtEl>
                                          <p:spTgt spid="89104"/>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89105"/>
                                        </p:tgtEl>
                                        <p:attrNameLst>
                                          <p:attrName>style.visibility</p:attrName>
                                        </p:attrNameLst>
                                      </p:cBhvr>
                                      <p:to>
                                        <p:strVal val="visible"/>
                                      </p:to>
                                    </p:set>
                                    <p:animEffect transition="in" filter="fade">
                                      <p:cBhvr>
                                        <p:cTn id="40" dur="3000"/>
                                        <p:tgtEl>
                                          <p:spTgt spid="89105"/>
                                        </p:tgtEl>
                                      </p:cBhvr>
                                    </p:animEffect>
                                    <p:anim calcmode="lin" valueType="num">
                                      <p:cBhvr>
                                        <p:cTn id="41" dur="3000" fill="hold"/>
                                        <p:tgtEl>
                                          <p:spTgt spid="89105"/>
                                        </p:tgtEl>
                                        <p:attrNameLst>
                                          <p:attrName>ppt_x</p:attrName>
                                        </p:attrNameLst>
                                      </p:cBhvr>
                                      <p:tavLst>
                                        <p:tav tm="0">
                                          <p:val>
                                            <p:strVal val="#ppt_x"/>
                                          </p:val>
                                        </p:tav>
                                        <p:tav tm="100000">
                                          <p:val>
                                            <p:strVal val="#ppt_x"/>
                                          </p:val>
                                        </p:tav>
                                      </p:tavLst>
                                    </p:anim>
                                    <p:anim calcmode="lin" valueType="num">
                                      <p:cBhvr>
                                        <p:cTn id="42" dur="3000" fill="hold"/>
                                        <p:tgtEl>
                                          <p:spTgt spid="89105"/>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fade">
                                      <p:cBhvr>
                                        <p:cTn id="45" dur="3000"/>
                                        <p:tgtEl>
                                          <p:spTgt spid="2"/>
                                        </p:tgtEl>
                                      </p:cBhvr>
                                    </p:animEffect>
                                    <p:anim calcmode="lin" valueType="num">
                                      <p:cBhvr>
                                        <p:cTn id="46" dur="3000" fill="hold"/>
                                        <p:tgtEl>
                                          <p:spTgt spid="2"/>
                                        </p:tgtEl>
                                        <p:attrNameLst>
                                          <p:attrName>ppt_x</p:attrName>
                                        </p:attrNameLst>
                                      </p:cBhvr>
                                      <p:tavLst>
                                        <p:tav tm="0">
                                          <p:val>
                                            <p:strVal val="#ppt_x"/>
                                          </p:val>
                                        </p:tav>
                                        <p:tav tm="100000">
                                          <p:val>
                                            <p:strVal val="#ppt_x"/>
                                          </p:val>
                                        </p:tav>
                                      </p:tavLst>
                                    </p:anim>
                                    <p:anim calcmode="lin" valueType="num">
                                      <p:cBhvr>
                                        <p:cTn id="47" dur="3000" fill="hold"/>
                                        <p:tgtEl>
                                          <p:spTgt spid="2"/>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89126"/>
                                        </p:tgtEl>
                                        <p:attrNameLst>
                                          <p:attrName>style.visibility</p:attrName>
                                        </p:attrNameLst>
                                      </p:cBhvr>
                                      <p:to>
                                        <p:strVal val="visible"/>
                                      </p:to>
                                    </p:set>
                                    <p:animEffect transition="in" filter="fade">
                                      <p:cBhvr>
                                        <p:cTn id="50" dur="3000"/>
                                        <p:tgtEl>
                                          <p:spTgt spid="89126"/>
                                        </p:tgtEl>
                                      </p:cBhvr>
                                    </p:animEffect>
                                    <p:anim calcmode="lin" valueType="num">
                                      <p:cBhvr>
                                        <p:cTn id="51" dur="3000" fill="hold"/>
                                        <p:tgtEl>
                                          <p:spTgt spid="89126"/>
                                        </p:tgtEl>
                                        <p:attrNameLst>
                                          <p:attrName>ppt_x</p:attrName>
                                        </p:attrNameLst>
                                      </p:cBhvr>
                                      <p:tavLst>
                                        <p:tav tm="0">
                                          <p:val>
                                            <p:strVal val="#ppt_x"/>
                                          </p:val>
                                        </p:tav>
                                        <p:tav tm="100000">
                                          <p:val>
                                            <p:strVal val="#ppt_x"/>
                                          </p:val>
                                        </p:tav>
                                      </p:tavLst>
                                    </p:anim>
                                    <p:anim calcmode="lin" valueType="num">
                                      <p:cBhvr>
                                        <p:cTn id="52" dur="3000" fill="hold"/>
                                        <p:tgtEl>
                                          <p:spTgt spid="89126"/>
                                        </p:tgtEl>
                                        <p:attrNameLst>
                                          <p:attrName>ppt_y</p:attrName>
                                        </p:attrNameLst>
                                      </p:cBhvr>
                                      <p:tavLst>
                                        <p:tav tm="0">
                                          <p:val>
                                            <p:strVal val="#ppt_y+.1"/>
                                          </p:val>
                                        </p:tav>
                                        <p:tav tm="100000">
                                          <p:val>
                                            <p:strVal val="#ppt_y"/>
                                          </p:val>
                                        </p:tav>
                                      </p:tavLst>
                                    </p:anim>
                                  </p:childTnLst>
                                </p:cTn>
                              </p:par>
                              <p:par>
                                <p:cTn id="53" presetID="12" presetClass="entr" presetSubtype="4" fill="hold" grpId="0" nodeType="withEffect">
                                  <p:stCondLst>
                                    <p:cond delay="0"/>
                                  </p:stCondLst>
                                  <p:childTnLst>
                                    <p:set>
                                      <p:cBhvr>
                                        <p:cTn id="54" dur="1" fill="hold">
                                          <p:stCondLst>
                                            <p:cond delay="0"/>
                                          </p:stCondLst>
                                        </p:cTn>
                                        <p:tgtEl>
                                          <p:spTgt spid="89091"/>
                                        </p:tgtEl>
                                        <p:attrNameLst>
                                          <p:attrName>style.visibility</p:attrName>
                                        </p:attrNameLst>
                                      </p:cBhvr>
                                      <p:to>
                                        <p:strVal val="visible"/>
                                      </p:to>
                                    </p:set>
                                    <p:animEffect transition="in" filter="slide(fromBottom)">
                                      <p:cBhvr>
                                        <p:cTn id="55" dur="3000"/>
                                        <p:tgtEl>
                                          <p:spTgt spid="890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1" grpId="0" animBg="1"/>
      <p:bldP spid="89101" grpId="0" animBg="1"/>
      <p:bldP spid="89102" grpId="0" animBg="1"/>
      <p:bldP spid="89103" grpId="0" animBg="1"/>
      <p:bldP spid="89104" grpId="0" animBg="1"/>
      <p:bldP spid="89105" grpId="0" animBg="1"/>
      <p:bldP spid="89126" grpId="0"/>
      <p:bldP spid="43" grpId="0" animBg="1"/>
      <p:bldP spid="4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1066800" y="381000"/>
            <a:ext cx="6781800" cy="838200"/>
          </a:xfrm>
        </p:spPr>
        <p:txBody>
          <a:bodyPr>
            <a:normAutofit/>
          </a:bodyPr>
          <a:lstStyle/>
          <a:p>
            <a:pPr algn="ctr" rtl="1"/>
            <a:r>
              <a:rPr lang="fa-IR" sz="4000" dirty="0">
                <a:solidFill>
                  <a:srgbClr val="C00000"/>
                </a:solidFill>
                <a:cs typeface="B Titr" panose="00000700000000000000" pitchFamily="2" charset="-78"/>
              </a:rPr>
              <a:t>فرايند كانون ارزيابي</a:t>
            </a:r>
            <a:endParaRPr lang="en-US" sz="4000" dirty="0">
              <a:solidFill>
                <a:srgbClr val="C00000"/>
              </a:solidFill>
              <a:cs typeface="B Titr" panose="00000700000000000000" pitchFamily="2" charset="-78"/>
            </a:endParaRPr>
          </a:p>
        </p:txBody>
      </p:sp>
      <p:graphicFrame>
        <p:nvGraphicFramePr>
          <p:cNvPr id="8" name="Diagram 7"/>
          <p:cNvGraphicFramePr/>
          <p:nvPr>
            <p:extLst>
              <p:ext uri="{D42A27DB-BD31-4B8C-83A1-F6EECF244321}">
                <p14:modId xmlns:p14="http://schemas.microsoft.com/office/powerpoint/2010/main" val="4055744515"/>
              </p:ext>
            </p:extLst>
          </p:nvPr>
        </p:nvGraphicFramePr>
        <p:xfrm>
          <a:off x="990600" y="1143000"/>
          <a:ext cx="7286676" cy="550072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7541796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000" fill="hold"/>
                                        <p:tgtEl>
                                          <p:spTgt spid="8"/>
                                        </p:tgtEl>
                                        <p:attrNameLst>
                                          <p:attrName>ppt_x</p:attrName>
                                        </p:attrNameLst>
                                      </p:cBhvr>
                                      <p:tavLst>
                                        <p:tav tm="0">
                                          <p:val>
                                            <p:strVal val="#ppt_x-.2"/>
                                          </p:val>
                                        </p:tav>
                                        <p:tav tm="100000">
                                          <p:val>
                                            <p:strVal val="#ppt_x"/>
                                          </p:val>
                                        </p:tav>
                                      </p:tavLst>
                                    </p:anim>
                                    <p:anim calcmode="lin" valueType="num">
                                      <p:cBhvr>
                                        <p:cTn id="8" dur="2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9"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67136" y="381000"/>
            <a:ext cx="5976664" cy="853182"/>
          </a:xfrm>
        </p:spPr>
        <p:txBody>
          <a:bodyPr>
            <a:normAutofit/>
          </a:bodyPr>
          <a:lstStyle/>
          <a:p>
            <a:pPr algn="ctr" rtl="1" eaLnBrk="1" fontAlgn="auto" hangingPunct="1">
              <a:spcAft>
                <a:spcPts val="0"/>
              </a:spcAft>
              <a:defRPr/>
            </a:pPr>
            <a:r>
              <a:rPr lang="fa-IR" sz="4000" dirty="0">
                <a:solidFill>
                  <a:srgbClr val="C00000"/>
                </a:solidFill>
                <a:cs typeface="B Titr" panose="00000700000000000000" pitchFamily="2" charset="-78"/>
              </a:rPr>
              <a:t>ارکان کلیدی کانون ارزیابی</a:t>
            </a:r>
          </a:p>
        </p:txBody>
      </p:sp>
      <p:sp>
        <p:nvSpPr>
          <p:cNvPr id="49155" name="Content Placeholder 2"/>
          <p:cNvSpPr>
            <a:spLocks noGrp="1"/>
          </p:cNvSpPr>
          <p:nvPr>
            <p:ph idx="1"/>
          </p:nvPr>
        </p:nvSpPr>
        <p:spPr>
          <a:xfrm>
            <a:off x="899592" y="1484784"/>
            <a:ext cx="6385655" cy="4038600"/>
          </a:xfrm>
        </p:spPr>
        <p:txBody>
          <a:bodyPr>
            <a:normAutofit lnSpcReduction="10000"/>
          </a:bodyPr>
          <a:lstStyle/>
          <a:p>
            <a:pPr marL="0" indent="0" algn="ctr" eaLnBrk="1" hangingPunct="1">
              <a:buNone/>
            </a:pPr>
            <a:endParaRPr lang="fa-IR" b="1" dirty="0" smtClean="0">
              <a:cs typeface="B Nazanin" panose="00000400000000000000" pitchFamily="2" charset="-78"/>
            </a:endParaRPr>
          </a:p>
          <a:p>
            <a:pPr marL="0" indent="0" algn="ctr" eaLnBrk="1" hangingPunct="1">
              <a:buNone/>
            </a:pPr>
            <a:r>
              <a:rPr lang="fa-IR" sz="2800" b="1" dirty="0" smtClean="0">
                <a:solidFill>
                  <a:srgbClr val="FF0000"/>
                </a:solidFill>
                <a:cs typeface="B Nazanin" panose="00000400000000000000" pitchFamily="2" charset="-78"/>
              </a:rPr>
              <a:t>شایستگی‌‌‌ها</a:t>
            </a:r>
          </a:p>
          <a:p>
            <a:pPr marL="0" indent="0" algn="ctr" eaLnBrk="1" hangingPunct="1">
              <a:buNone/>
            </a:pPr>
            <a:endParaRPr lang="en-CA" b="1" dirty="0" smtClean="0">
              <a:solidFill>
                <a:srgbClr val="FF0000"/>
              </a:solidFill>
              <a:cs typeface="B Nazanin" panose="00000400000000000000" pitchFamily="2" charset="-78"/>
            </a:endParaRPr>
          </a:p>
          <a:p>
            <a:pPr marL="0" indent="0" algn="ctr" eaLnBrk="1" hangingPunct="1">
              <a:buNone/>
            </a:pPr>
            <a:endParaRPr lang="fa-IR" b="1" dirty="0" smtClean="0">
              <a:solidFill>
                <a:srgbClr val="FF0000"/>
              </a:solidFill>
              <a:cs typeface="B Nazanin" panose="00000400000000000000" pitchFamily="2" charset="-78"/>
            </a:endParaRPr>
          </a:p>
          <a:p>
            <a:pPr algn="ctr" eaLnBrk="1" hangingPunct="1"/>
            <a:endParaRPr lang="fa-IR" b="1" dirty="0" smtClean="0">
              <a:cs typeface="B Nazanin" panose="00000400000000000000" pitchFamily="2" charset="-78"/>
            </a:endParaRPr>
          </a:p>
          <a:p>
            <a:pPr algn="ctr" eaLnBrk="1" hangingPunct="1"/>
            <a:endParaRPr lang="fa-IR" b="1" dirty="0" smtClean="0">
              <a:cs typeface="B Nazanin" panose="00000400000000000000" pitchFamily="2" charset="-78"/>
            </a:endParaRPr>
          </a:p>
          <a:p>
            <a:pPr algn="ctr" eaLnBrk="1" hangingPunct="1"/>
            <a:endParaRPr lang="fa-IR" b="1" dirty="0" smtClean="0">
              <a:cs typeface="B Nazanin" panose="00000400000000000000" pitchFamily="2" charset="-78"/>
            </a:endParaRPr>
          </a:p>
          <a:p>
            <a:pPr algn="ctr" eaLnBrk="1" hangingPunct="1"/>
            <a:endParaRPr lang="fa-IR" b="1" dirty="0" smtClean="0">
              <a:cs typeface="B Nazanin" panose="00000400000000000000" pitchFamily="2" charset="-78"/>
            </a:endParaRPr>
          </a:p>
          <a:p>
            <a:pPr marL="365760" lvl="1" indent="0">
              <a:buNone/>
            </a:pPr>
            <a:r>
              <a:rPr lang="fa-IR" sz="2900" b="1" dirty="0" smtClean="0">
                <a:cs typeface="B Nazanin" panose="00000400000000000000" pitchFamily="2" charset="-78"/>
              </a:rPr>
              <a:t>	</a:t>
            </a:r>
            <a:r>
              <a:rPr lang="fa-IR" sz="2900" b="1" dirty="0" smtClean="0">
                <a:solidFill>
                  <a:srgbClr val="0070C0"/>
                </a:solidFill>
                <a:cs typeface="B Nazanin" panose="00000400000000000000" pitchFamily="2" charset="-78"/>
              </a:rPr>
              <a:t>ارزیاب‌‌‌ها                         </a:t>
            </a:r>
            <a:r>
              <a:rPr lang="fa-IR" sz="2900" b="1" dirty="0" smtClean="0">
                <a:solidFill>
                  <a:srgbClr val="00B050"/>
                </a:solidFill>
                <a:cs typeface="B Nazanin" panose="00000400000000000000" pitchFamily="2" charset="-78"/>
              </a:rPr>
              <a:t>تمرین‌‌‌ها</a:t>
            </a:r>
          </a:p>
        </p:txBody>
      </p:sp>
      <p:sp>
        <p:nvSpPr>
          <p:cNvPr id="4" name="Isosceles Triangle 3"/>
          <p:cNvSpPr/>
          <p:nvPr/>
        </p:nvSpPr>
        <p:spPr>
          <a:xfrm>
            <a:off x="2537655" y="2612460"/>
            <a:ext cx="3143250" cy="1928813"/>
          </a:xfrm>
          <a:prstGeom prst="triangle">
            <a:avLst/>
          </a:prstGeom>
          <a:solidFill>
            <a:schemeClr val="accent2"/>
          </a:solidFill>
        </p:spPr>
        <p:style>
          <a:lnRef idx="2">
            <a:schemeClr val="accent2"/>
          </a:lnRef>
          <a:fillRef idx="1">
            <a:schemeClr val="lt1"/>
          </a:fillRef>
          <a:effectRef idx="0">
            <a:schemeClr val="accent2"/>
          </a:effectRef>
          <a:fontRef idx="minor">
            <a:schemeClr val="dk1"/>
          </a:fontRef>
        </p:style>
        <p:txBody>
          <a:bodyPr rtlCol="1" anchor="ctr"/>
          <a:lstStyle/>
          <a:p>
            <a:pPr algn="ctr">
              <a:defRPr/>
            </a:pPr>
            <a:endParaRPr lang="fa-IR"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5" name="Oval 4"/>
          <p:cNvSpPr/>
          <p:nvPr/>
        </p:nvSpPr>
        <p:spPr>
          <a:xfrm>
            <a:off x="3502061" y="3255399"/>
            <a:ext cx="1214437" cy="1143000"/>
          </a:xfrm>
          <a:prstGeom prst="ellipse">
            <a:avLst/>
          </a:prstGeom>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b="1" dirty="0">
                <a:solidFill>
                  <a:schemeClr val="tx1"/>
                </a:solidFill>
                <a:cs typeface="B Nazanin" pitchFamily="2" charset="-78"/>
              </a:rPr>
              <a:t>داوطلب مورد </a:t>
            </a:r>
            <a:r>
              <a:rPr lang="fa-IR" b="1" dirty="0" smtClean="0">
                <a:solidFill>
                  <a:schemeClr val="tx1"/>
                </a:solidFill>
                <a:cs typeface="B Nazanin" pitchFamily="2" charset="-78"/>
              </a:rPr>
              <a:t>ارزیابی</a:t>
            </a:r>
            <a:endParaRPr lang="fa-IR" b="1" dirty="0">
              <a:solidFill>
                <a:schemeClr val="tx1"/>
              </a:solidFill>
              <a:cs typeface="B Nazanin" pitchFamily="2" charset="-78"/>
            </a:endParaRPr>
          </a:p>
        </p:txBody>
      </p:sp>
      <p:sp>
        <p:nvSpPr>
          <p:cNvPr id="8" name="Slide Number Placeholder 7"/>
          <p:cNvSpPr>
            <a:spLocks noGrp="1"/>
          </p:cNvSpPr>
          <p:nvPr>
            <p:ph type="sldNum" sz="quarter" idx="12"/>
          </p:nvPr>
        </p:nvSpPr>
        <p:spPr>
          <a:xfrm>
            <a:off x="6861968" y="6573835"/>
            <a:ext cx="2133600" cy="241300"/>
          </a:xfrm>
        </p:spPr>
        <p:txBody>
          <a:bodyPr>
            <a:normAutofit fontScale="47500" lnSpcReduction="20000"/>
          </a:bodyPr>
          <a:lstStyle/>
          <a:p>
            <a:fld id="{0F5D83BA-4F53-4110-8AC3-1D57DB57DD24}" type="slidenum">
              <a:rPr lang="en-US" smtClean="0"/>
              <a:pPr/>
              <a:t>25</a:t>
            </a:fld>
            <a:endParaRPr lang="en-US" dirty="0"/>
          </a:p>
        </p:txBody>
      </p:sp>
    </p:spTree>
    <p:extLst>
      <p:ext uri="{BB962C8B-B14F-4D97-AF65-F5344CB8AC3E}">
        <p14:creationId xmlns:p14="http://schemas.microsoft.com/office/powerpoint/2010/main" val="388784840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9155">
                                            <p:txEl>
                                              <p:pRg st="1" end="1"/>
                                            </p:txEl>
                                          </p:spTgt>
                                        </p:tgtEl>
                                        <p:attrNameLst>
                                          <p:attrName>style.visibility</p:attrName>
                                        </p:attrNameLst>
                                      </p:cBhvr>
                                      <p:to>
                                        <p:strVal val="visible"/>
                                      </p:to>
                                    </p:set>
                                    <p:animEffect transition="in" filter="fade">
                                      <p:cBhvr>
                                        <p:cTn id="7" dur="1000"/>
                                        <p:tgtEl>
                                          <p:spTgt spid="49155">
                                            <p:txEl>
                                              <p:pRg st="1" end="1"/>
                                            </p:txEl>
                                          </p:spTgt>
                                        </p:tgtEl>
                                      </p:cBhvr>
                                    </p:animEffect>
                                    <p:anim calcmode="lin" valueType="num">
                                      <p:cBhvr>
                                        <p:cTn id="8" dur="1000" fill="hold"/>
                                        <p:tgtEl>
                                          <p:spTgt spid="49155">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49155">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9155">
                                            <p:txEl>
                                              <p:pRg st="8" end="8"/>
                                            </p:txEl>
                                          </p:spTgt>
                                        </p:tgtEl>
                                        <p:attrNameLst>
                                          <p:attrName>style.visibility</p:attrName>
                                        </p:attrNameLst>
                                      </p:cBhvr>
                                      <p:to>
                                        <p:strVal val="visible"/>
                                      </p:to>
                                    </p:set>
                                    <p:animEffect transition="in" filter="fade">
                                      <p:cBhvr>
                                        <p:cTn id="12" dur="1000"/>
                                        <p:tgtEl>
                                          <p:spTgt spid="49155">
                                            <p:txEl>
                                              <p:pRg st="8" end="8"/>
                                            </p:txEl>
                                          </p:spTgt>
                                        </p:tgtEl>
                                      </p:cBhvr>
                                    </p:animEffect>
                                    <p:anim calcmode="lin" valueType="num">
                                      <p:cBhvr>
                                        <p:cTn id="13" dur="1000" fill="hold"/>
                                        <p:tgtEl>
                                          <p:spTgt spid="49155">
                                            <p:txEl>
                                              <p:pRg st="8" end="8"/>
                                            </p:txEl>
                                          </p:spTgt>
                                        </p:tgtEl>
                                        <p:attrNameLst>
                                          <p:attrName>ppt_x</p:attrName>
                                        </p:attrNameLst>
                                      </p:cBhvr>
                                      <p:tavLst>
                                        <p:tav tm="0">
                                          <p:val>
                                            <p:strVal val="#ppt_x"/>
                                          </p:val>
                                        </p:tav>
                                        <p:tav tm="100000">
                                          <p:val>
                                            <p:strVal val="#ppt_x"/>
                                          </p:val>
                                        </p:tav>
                                      </p:tavLst>
                                    </p:anim>
                                    <p:anim calcmode="lin" valueType="num">
                                      <p:cBhvr>
                                        <p:cTn id="14" dur="1000" fill="hold"/>
                                        <p:tgtEl>
                                          <p:spTgt spid="49155">
                                            <p:txEl>
                                              <p:pRg st="8" end="8"/>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5" grpId="0" build="p"/>
      <p:bldP spid="4" grpId="0" animBg="1"/>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76200" y="457200"/>
            <a:ext cx="8828584" cy="685800"/>
          </a:xfrm>
        </p:spPr>
        <p:txBody>
          <a:bodyPr>
            <a:noAutofit/>
          </a:bodyPr>
          <a:lstStyle/>
          <a:p>
            <a:pPr algn="ctr">
              <a:defRPr/>
            </a:pPr>
            <a:r>
              <a:rPr lang="fa-IR" altLang="en-US" sz="4000" dirty="0">
                <a:solidFill>
                  <a:srgbClr val="C00000"/>
                </a:solidFill>
                <a:cs typeface="B Titr" panose="00000700000000000000" pitchFamily="2" charset="-78"/>
              </a:rPr>
              <a:t>تمرينهاي مورد استفاده در كانون ارزيابي</a:t>
            </a:r>
          </a:p>
        </p:txBody>
      </p:sp>
      <p:sp>
        <p:nvSpPr>
          <p:cNvPr id="78851" name="AutoShape 3"/>
          <p:cNvSpPr>
            <a:spLocks noChangeArrowheads="1"/>
          </p:cNvSpPr>
          <p:nvPr/>
        </p:nvSpPr>
        <p:spPr bwMode="gray">
          <a:xfrm rot="39573186">
            <a:off x="4745594" y="2438276"/>
            <a:ext cx="792163" cy="288925"/>
          </a:xfrm>
          <a:prstGeom prst="rightArrow">
            <a:avLst>
              <a:gd name="adj1" fmla="val 35167"/>
              <a:gd name="adj2" fmla="val 111029"/>
            </a:avLst>
          </a:prstGeom>
          <a:gradFill rotWithShape="1">
            <a:gsLst>
              <a:gs pos="0">
                <a:schemeClr val="accent1">
                  <a:gamma/>
                  <a:shade val="89020"/>
                  <a:invGamma/>
                  <a:alpha val="0"/>
                </a:schemeClr>
              </a:gs>
              <a:gs pos="100000">
                <a:schemeClr val="accent1"/>
              </a:gs>
            </a:gsLst>
            <a:lin ang="0" scaled="1"/>
          </a:gradFill>
          <a:ln w="0" algn="ctr">
            <a:noFill/>
            <a:miter lim="800000"/>
            <a:headEnd/>
            <a:tailEnd/>
          </a:ln>
          <a:effectLst/>
        </p:spPr>
        <p:txBody>
          <a:bodyPr wrap="none" anchor="ctr"/>
          <a:lstStyle/>
          <a:p>
            <a:endParaRPr lang="en-US"/>
          </a:p>
        </p:txBody>
      </p:sp>
      <p:sp>
        <p:nvSpPr>
          <p:cNvPr id="78852" name="AutoShape 4"/>
          <p:cNvSpPr>
            <a:spLocks noChangeArrowheads="1"/>
          </p:cNvSpPr>
          <p:nvPr/>
        </p:nvSpPr>
        <p:spPr bwMode="gray">
          <a:xfrm rot="3465783">
            <a:off x="4745595" y="4602038"/>
            <a:ext cx="792162" cy="288925"/>
          </a:xfrm>
          <a:prstGeom prst="rightArrow">
            <a:avLst>
              <a:gd name="adj1" fmla="val 35167"/>
              <a:gd name="adj2" fmla="val 111028"/>
            </a:avLst>
          </a:prstGeom>
          <a:gradFill rotWithShape="1">
            <a:gsLst>
              <a:gs pos="0">
                <a:schemeClr val="accent1">
                  <a:gamma/>
                  <a:shade val="89020"/>
                  <a:invGamma/>
                  <a:alpha val="0"/>
                </a:schemeClr>
              </a:gs>
              <a:gs pos="100000">
                <a:schemeClr val="accent1"/>
              </a:gs>
            </a:gsLst>
            <a:lin ang="0" scaled="1"/>
          </a:gradFill>
          <a:ln w="0" algn="ctr">
            <a:noFill/>
            <a:miter lim="800000"/>
            <a:headEnd/>
            <a:tailEnd/>
          </a:ln>
          <a:effectLst/>
        </p:spPr>
        <p:txBody>
          <a:bodyPr wrap="none" anchor="ctr"/>
          <a:lstStyle/>
          <a:p>
            <a:endParaRPr lang="en-US"/>
          </a:p>
        </p:txBody>
      </p:sp>
      <p:sp>
        <p:nvSpPr>
          <p:cNvPr id="78853" name="AutoShape 5"/>
          <p:cNvSpPr>
            <a:spLocks noChangeArrowheads="1"/>
          </p:cNvSpPr>
          <p:nvPr/>
        </p:nvSpPr>
        <p:spPr bwMode="gray">
          <a:xfrm rot="35969022">
            <a:off x="3526394" y="2514476"/>
            <a:ext cx="792163" cy="288925"/>
          </a:xfrm>
          <a:prstGeom prst="rightArrow">
            <a:avLst>
              <a:gd name="adj1" fmla="val 35167"/>
              <a:gd name="adj2" fmla="val 111029"/>
            </a:avLst>
          </a:prstGeom>
          <a:gradFill rotWithShape="1">
            <a:gsLst>
              <a:gs pos="0">
                <a:schemeClr val="accent1">
                  <a:gamma/>
                  <a:shade val="89020"/>
                  <a:invGamma/>
                  <a:alpha val="0"/>
                </a:schemeClr>
              </a:gs>
              <a:gs pos="100000">
                <a:schemeClr val="accent1"/>
              </a:gs>
            </a:gsLst>
            <a:lin ang="0" scaled="1"/>
          </a:gradFill>
          <a:ln w="0" algn="ctr">
            <a:noFill/>
            <a:miter lim="800000"/>
            <a:headEnd/>
            <a:tailEnd/>
          </a:ln>
          <a:effectLst/>
        </p:spPr>
        <p:txBody>
          <a:bodyPr wrap="none" anchor="ctr"/>
          <a:lstStyle/>
          <a:p>
            <a:endParaRPr lang="en-US"/>
          </a:p>
        </p:txBody>
      </p:sp>
      <p:sp>
        <p:nvSpPr>
          <p:cNvPr id="78854" name="AutoShape 6"/>
          <p:cNvSpPr>
            <a:spLocks noChangeArrowheads="1"/>
          </p:cNvSpPr>
          <p:nvPr/>
        </p:nvSpPr>
        <p:spPr bwMode="gray">
          <a:xfrm rot="7535209">
            <a:off x="3488294" y="4568701"/>
            <a:ext cx="792163" cy="288925"/>
          </a:xfrm>
          <a:prstGeom prst="rightArrow">
            <a:avLst>
              <a:gd name="adj1" fmla="val 35167"/>
              <a:gd name="adj2" fmla="val 111029"/>
            </a:avLst>
          </a:prstGeom>
          <a:gradFill rotWithShape="1">
            <a:gsLst>
              <a:gs pos="0">
                <a:schemeClr val="accent1">
                  <a:gamma/>
                  <a:shade val="89020"/>
                  <a:invGamma/>
                  <a:alpha val="0"/>
                </a:schemeClr>
              </a:gs>
              <a:gs pos="100000">
                <a:schemeClr val="accent1"/>
              </a:gs>
            </a:gsLst>
            <a:lin ang="0" scaled="1"/>
          </a:gradFill>
          <a:ln w="0" algn="ctr">
            <a:noFill/>
            <a:miter lim="800000"/>
            <a:headEnd/>
            <a:tailEnd/>
          </a:ln>
          <a:effectLst/>
        </p:spPr>
        <p:txBody>
          <a:bodyPr wrap="none" anchor="ctr"/>
          <a:lstStyle/>
          <a:p>
            <a:endParaRPr lang="en-US"/>
          </a:p>
        </p:txBody>
      </p:sp>
      <p:sp>
        <p:nvSpPr>
          <p:cNvPr id="78855" name="AutoShape 7"/>
          <p:cNvSpPr>
            <a:spLocks noChangeArrowheads="1"/>
          </p:cNvSpPr>
          <p:nvPr/>
        </p:nvSpPr>
        <p:spPr bwMode="gray">
          <a:xfrm>
            <a:off x="5324238" y="3566195"/>
            <a:ext cx="792163" cy="288925"/>
          </a:xfrm>
          <a:prstGeom prst="rightArrow">
            <a:avLst>
              <a:gd name="adj1" fmla="val 35167"/>
              <a:gd name="adj2" fmla="val 111029"/>
            </a:avLst>
          </a:prstGeom>
          <a:gradFill rotWithShape="1">
            <a:gsLst>
              <a:gs pos="0">
                <a:schemeClr val="accent1">
                  <a:gamma/>
                  <a:shade val="89020"/>
                  <a:invGamma/>
                  <a:alpha val="0"/>
                </a:schemeClr>
              </a:gs>
              <a:gs pos="100000">
                <a:schemeClr val="accent1"/>
              </a:gs>
            </a:gsLst>
            <a:lin ang="0" scaled="1"/>
          </a:gradFill>
          <a:ln w="0" algn="ctr">
            <a:noFill/>
            <a:miter lim="800000"/>
            <a:headEnd/>
            <a:tailEnd/>
          </a:ln>
          <a:effectLst/>
        </p:spPr>
        <p:txBody>
          <a:bodyPr wrap="none" anchor="ctr"/>
          <a:lstStyle/>
          <a:p>
            <a:endParaRPr lang="en-US"/>
          </a:p>
        </p:txBody>
      </p:sp>
      <p:sp>
        <p:nvSpPr>
          <p:cNvPr id="78856" name="AutoShape 8"/>
          <p:cNvSpPr>
            <a:spLocks noChangeArrowheads="1"/>
          </p:cNvSpPr>
          <p:nvPr/>
        </p:nvSpPr>
        <p:spPr bwMode="gray">
          <a:xfrm rot="-10800000">
            <a:off x="2914413" y="3559845"/>
            <a:ext cx="863600" cy="288925"/>
          </a:xfrm>
          <a:prstGeom prst="rightArrow">
            <a:avLst>
              <a:gd name="adj1" fmla="val 35167"/>
              <a:gd name="adj2" fmla="val 121041"/>
            </a:avLst>
          </a:prstGeom>
          <a:gradFill rotWithShape="1">
            <a:gsLst>
              <a:gs pos="0">
                <a:schemeClr val="accent1">
                  <a:gamma/>
                  <a:shade val="89020"/>
                  <a:invGamma/>
                  <a:alpha val="0"/>
                </a:schemeClr>
              </a:gs>
              <a:gs pos="100000">
                <a:schemeClr val="accent1"/>
              </a:gs>
            </a:gsLst>
            <a:lin ang="0" scaled="1"/>
          </a:gradFill>
          <a:ln w="0" algn="ctr">
            <a:noFill/>
            <a:miter lim="800000"/>
            <a:headEnd/>
            <a:tailEnd/>
          </a:ln>
          <a:effectLst/>
        </p:spPr>
        <p:txBody>
          <a:bodyPr wrap="none" anchor="ctr"/>
          <a:lstStyle/>
          <a:p>
            <a:endParaRPr lang="en-US"/>
          </a:p>
        </p:txBody>
      </p:sp>
      <p:sp>
        <p:nvSpPr>
          <p:cNvPr id="78857" name="Oval 9"/>
          <p:cNvSpPr>
            <a:spLocks noChangeArrowheads="1"/>
          </p:cNvSpPr>
          <p:nvPr/>
        </p:nvSpPr>
        <p:spPr bwMode="auto">
          <a:xfrm>
            <a:off x="2635013" y="1808832"/>
            <a:ext cx="3743325" cy="3744913"/>
          </a:xfrm>
          <a:prstGeom prst="ellipse">
            <a:avLst/>
          </a:prstGeom>
          <a:noFill/>
          <a:ln w="38100" algn="ctr">
            <a:solidFill>
              <a:schemeClr val="bg2"/>
            </a:solidFill>
            <a:round/>
            <a:headEnd/>
            <a:tailEnd/>
          </a:ln>
          <a:effectLst/>
        </p:spPr>
        <p:txBody>
          <a:bodyPr anchor="ctr">
            <a:spAutoFit/>
          </a:bodyPr>
          <a:lstStyle/>
          <a:p>
            <a:endParaRPr lang="en-US"/>
          </a:p>
        </p:txBody>
      </p:sp>
      <p:grpSp>
        <p:nvGrpSpPr>
          <p:cNvPr id="78858" name="Group 10"/>
          <p:cNvGrpSpPr>
            <a:grpSpLocks/>
          </p:cNvGrpSpPr>
          <p:nvPr/>
        </p:nvGrpSpPr>
        <p:grpSpPr bwMode="auto">
          <a:xfrm>
            <a:off x="3397013" y="1856457"/>
            <a:ext cx="360363" cy="360363"/>
            <a:chOff x="1973" y="1706"/>
            <a:chExt cx="227" cy="227"/>
          </a:xfrm>
          <a:solidFill>
            <a:srgbClr val="FFC000"/>
          </a:solidFill>
        </p:grpSpPr>
        <p:sp>
          <p:nvSpPr>
            <p:cNvPr id="78859" name="Oval 11"/>
            <p:cNvSpPr>
              <a:spLocks noChangeArrowheads="1"/>
            </p:cNvSpPr>
            <p:nvPr/>
          </p:nvSpPr>
          <p:spPr bwMode="gray">
            <a:xfrm>
              <a:off x="1973" y="1706"/>
              <a:ext cx="227" cy="227"/>
            </a:xfrm>
            <a:prstGeom prst="ellipse">
              <a:avLst/>
            </a:prstGeom>
            <a:grpFill/>
            <a:ln w="9525" algn="ctr">
              <a:noFill/>
              <a:round/>
              <a:headEnd/>
              <a:tailEnd/>
            </a:ln>
            <a:effectLst/>
          </p:spPr>
          <p:txBody>
            <a:bodyPr wrap="none" anchor="ctr"/>
            <a:lstStyle/>
            <a:p>
              <a:endParaRPr lang="en-US"/>
            </a:p>
          </p:txBody>
        </p:sp>
        <p:sp>
          <p:nvSpPr>
            <p:cNvPr id="78860" name="Oval 12"/>
            <p:cNvSpPr>
              <a:spLocks noChangeArrowheads="1"/>
            </p:cNvSpPr>
            <p:nvPr/>
          </p:nvSpPr>
          <p:spPr bwMode="gray">
            <a:xfrm>
              <a:off x="1983" y="1725"/>
              <a:ext cx="141" cy="142"/>
            </a:xfrm>
            <a:prstGeom prst="ellipse">
              <a:avLst/>
            </a:prstGeom>
            <a:grpFill/>
            <a:ln w="9525" algn="ctr">
              <a:noFill/>
              <a:round/>
              <a:headEnd/>
              <a:tailEnd/>
            </a:ln>
            <a:effectLst/>
          </p:spPr>
          <p:txBody>
            <a:bodyPr wrap="none" anchor="ctr"/>
            <a:lstStyle/>
            <a:p>
              <a:endParaRPr lang="en-US"/>
            </a:p>
          </p:txBody>
        </p:sp>
      </p:grpSp>
      <p:grpSp>
        <p:nvGrpSpPr>
          <p:cNvPr id="78861" name="Group 13"/>
          <p:cNvGrpSpPr>
            <a:grpSpLocks/>
          </p:cNvGrpSpPr>
          <p:nvPr/>
        </p:nvGrpSpPr>
        <p:grpSpPr bwMode="auto">
          <a:xfrm>
            <a:off x="2452451" y="3512220"/>
            <a:ext cx="360362" cy="360362"/>
            <a:chOff x="1565" y="2659"/>
            <a:chExt cx="227" cy="227"/>
          </a:xfrm>
          <a:solidFill>
            <a:schemeClr val="tx2">
              <a:lumMod val="60000"/>
              <a:lumOff val="40000"/>
            </a:schemeClr>
          </a:solidFill>
        </p:grpSpPr>
        <p:sp>
          <p:nvSpPr>
            <p:cNvPr id="78862" name="Oval 14"/>
            <p:cNvSpPr>
              <a:spLocks noChangeArrowheads="1"/>
            </p:cNvSpPr>
            <p:nvPr/>
          </p:nvSpPr>
          <p:spPr bwMode="gray">
            <a:xfrm>
              <a:off x="1565" y="2659"/>
              <a:ext cx="227" cy="227"/>
            </a:xfrm>
            <a:prstGeom prst="ellipse">
              <a:avLst/>
            </a:prstGeom>
            <a:grpFill/>
            <a:ln w="9525" algn="ctr">
              <a:noFill/>
              <a:round/>
              <a:headEnd/>
              <a:tailEnd/>
            </a:ln>
            <a:effectLst/>
          </p:spPr>
          <p:txBody>
            <a:bodyPr wrap="none" anchor="ctr"/>
            <a:lstStyle/>
            <a:p>
              <a:endParaRPr lang="en-US"/>
            </a:p>
          </p:txBody>
        </p:sp>
        <p:sp>
          <p:nvSpPr>
            <p:cNvPr id="78863" name="Oval 15"/>
            <p:cNvSpPr>
              <a:spLocks noChangeArrowheads="1"/>
            </p:cNvSpPr>
            <p:nvPr/>
          </p:nvSpPr>
          <p:spPr bwMode="gray">
            <a:xfrm>
              <a:off x="1575" y="2678"/>
              <a:ext cx="141" cy="142"/>
            </a:xfrm>
            <a:prstGeom prst="ellipse">
              <a:avLst/>
            </a:prstGeom>
            <a:grpFill/>
            <a:ln w="9525" algn="ctr">
              <a:noFill/>
              <a:round/>
              <a:headEnd/>
              <a:tailEnd/>
            </a:ln>
            <a:effectLst/>
          </p:spPr>
          <p:txBody>
            <a:bodyPr wrap="none" anchor="ctr"/>
            <a:lstStyle/>
            <a:p>
              <a:endParaRPr lang="en-US"/>
            </a:p>
          </p:txBody>
        </p:sp>
      </p:grpSp>
      <p:grpSp>
        <p:nvGrpSpPr>
          <p:cNvPr id="78864" name="Group 16"/>
          <p:cNvGrpSpPr>
            <a:grpSpLocks/>
          </p:cNvGrpSpPr>
          <p:nvPr/>
        </p:nvGrpSpPr>
        <p:grpSpPr bwMode="auto">
          <a:xfrm>
            <a:off x="3316051" y="5055270"/>
            <a:ext cx="360362" cy="360362"/>
            <a:chOff x="2109" y="3612"/>
            <a:chExt cx="227" cy="227"/>
          </a:xfrm>
          <a:solidFill>
            <a:srgbClr val="92D050"/>
          </a:solidFill>
        </p:grpSpPr>
        <p:sp>
          <p:nvSpPr>
            <p:cNvPr id="78865" name="Oval 17"/>
            <p:cNvSpPr>
              <a:spLocks noChangeArrowheads="1"/>
            </p:cNvSpPr>
            <p:nvPr/>
          </p:nvSpPr>
          <p:spPr bwMode="gray">
            <a:xfrm>
              <a:off x="2109" y="3612"/>
              <a:ext cx="227" cy="227"/>
            </a:xfrm>
            <a:prstGeom prst="ellipse">
              <a:avLst/>
            </a:prstGeom>
            <a:grpFill/>
            <a:ln w="9525" algn="ctr">
              <a:noFill/>
              <a:round/>
              <a:headEnd/>
              <a:tailEnd/>
            </a:ln>
            <a:effectLst/>
          </p:spPr>
          <p:txBody>
            <a:bodyPr wrap="none" anchor="ctr"/>
            <a:lstStyle/>
            <a:p>
              <a:endParaRPr lang="en-US"/>
            </a:p>
          </p:txBody>
        </p:sp>
        <p:sp>
          <p:nvSpPr>
            <p:cNvPr id="78866" name="Oval 18"/>
            <p:cNvSpPr>
              <a:spLocks noChangeArrowheads="1"/>
            </p:cNvSpPr>
            <p:nvPr/>
          </p:nvSpPr>
          <p:spPr bwMode="gray">
            <a:xfrm>
              <a:off x="2119" y="3631"/>
              <a:ext cx="141" cy="142"/>
            </a:xfrm>
            <a:prstGeom prst="ellipse">
              <a:avLst/>
            </a:prstGeom>
            <a:grpFill/>
            <a:ln w="9525" algn="ctr">
              <a:noFill/>
              <a:round/>
              <a:headEnd/>
              <a:tailEnd/>
            </a:ln>
            <a:effectLst/>
          </p:spPr>
          <p:txBody>
            <a:bodyPr wrap="none" anchor="ctr"/>
            <a:lstStyle/>
            <a:p>
              <a:endParaRPr lang="en-US"/>
            </a:p>
          </p:txBody>
        </p:sp>
      </p:grpSp>
      <p:grpSp>
        <p:nvGrpSpPr>
          <p:cNvPr id="78867" name="Group 19"/>
          <p:cNvGrpSpPr>
            <a:grpSpLocks/>
          </p:cNvGrpSpPr>
          <p:nvPr/>
        </p:nvGrpSpPr>
        <p:grpSpPr bwMode="auto">
          <a:xfrm>
            <a:off x="5246451" y="1835820"/>
            <a:ext cx="360362" cy="360362"/>
            <a:chOff x="3470" y="1706"/>
            <a:chExt cx="227" cy="227"/>
          </a:xfrm>
          <a:solidFill>
            <a:srgbClr val="FF9966"/>
          </a:solidFill>
        </p:grpSpPr>
        <p:sp>
          <p:nvSpPr>
            <p:cNvPr id="78868" name="Oval 20"/>
            <p:cNvSpPr>
              <a:spLocks noChangeArrowheads="1"/>
            </p:cNvSpPr>
            <p:nvPr/>
          </p:nvSpPr>
          <p:spPr bwMode="gray">
            <a:xfrm>
              <a:off x="3470" y="1706"/>
              <a:ext cx="227" cy="227"/>
            </a:xfrm>
            <a:prstGeom prst="ellipse">
              <a:avLst/>
            </a:prstGeom>
            <a:grpFill/>
            <a:ln w="9525" algn="ctr">
              <a:noFill/>
              <a:round/>
              <a:headEnd/>
              <a:tailEnd/>
            </a:ln>
            <a:effectLst/>
          </p:spPr>
          <p:txBody>
            <a:bodyPr wrap="none" anchor="ctr"/>
            <a:lstStyle/>
            <a:p>
              <a:endParaRPr lang="en-US"/>
            </a:p>
          </p:txBody>
        </p:sp>
        <p:sp>
          <p:nvSpPr>
            <p:cNvPr id="78869" name="Oval 21"/>
            <p:cNvSpPr>
              <a:spLocks noChangeArrowheads="1"/>
            </p:cNvSpPr>
            <p:nvPr/>
          </p:nvSpPr>
          <p:spPr bwMode="gray">
            <a:xfrm>
              <a:off x="3480" y="1725"/>
              <a:ext cx="141" cy="142"/>
            </a:xfrm>
            <a:prstGeom prst="ellipse">
              <a:avLst/>
            </a:prstGeom>
            <a:grpFill/>
            <a:ln w="9525" algn="ctr">
              <a:noFill/>
              <a:round/>
              <a:headEnd/>
              <a:tailEnd/>
            </a:ln>
            <a:effectLst/>
          </p:spPr>
          <p:txBody>
            <a:bodyPr wrap="none" anchor="ctr"/>
            <a:lstStyle/>
            <a:p>
              <a:endParaRPr lang="en-US"/>
            </a:p>
          </p:txBody>
        </p:sp>
      </p:grpSp>
      <p:grpSp>
        <p:nvGrpSpPr>
          <p:cNvPr id="78870" name="Group 22"/>
          <p:cNvGrpSpPr>
            <a:grpSpLocks/>
          </p:cNvGrpSpPr>
          <p:nvPr/>
        </p:nvGrpSpPr>
        <p:grpSpPr bwMode="auto">
          <a:xfrm>
            <a:off x="6195776" y="3512220"/>
            <a:ext cx="360362" cy="360362"/>
            <a:chOff x="3923" y="2659"/>
            <a:chExt cx="227" cy="227"/>
          </a:xfrm>
          <a:solidFill>
            <a:srgbClr val="FF66CC"/>
          </a:solidFill>
        </p:grpSpPr>
        <p:sp>
          <p:nvSpPr>
            <p:cNvPr id="78871" name="Oval 23"/>
            <p:cNvSpPr>
              <a:spLocks noChangeArrowheads="1"/>
            </p:cNvSpPr>
            <p:nvPr/>
          </p:nvSpPr>
          <p:spPr bwMode="gray">
            <a:xfrm>
              <a:off x="3923" y="2659"/>
              <a:ext cx="227" cy="227"/>
            </a:xfrm>
            <a:prstGeom prst="ellipse">
              <a:avLst/>
            </a:prstGeom>
            <a:grpFill/>
            <a:ln w="9525" algn="ctr">
              <a:noFill/>
              <a:round/>
              <a:headEnd/>
              <a:tailEnd/>
            </a:ln>
            <a:effectLst/>
          </p:spPr>
          <p:txBody>
            <a:bodyPr wrap="none" anchor="ctr"/>
            <a:lstStyle/>
            <a:p>
              <a:endParaRPr lang="en-US"/>
            </a:p>
          </p:txBody>
        </p:sp>
        <p:sp>
          <p:nvSpPr>
            <p:cNvPr id="78872" name="Oval 24"/>
            <p:cNvSpPr>
              <a:spLocks noChangeArrowheads="1"/>
            </p:cNvSpPr>
            <p:nvPr/>
          </p:nvSpPr>
          <p:spPr bwMode="gray">
            <a:xfrm>
              <a:off x="3933" y="2678"/>
              <a:ext cx="141" cy="142"/>
            </a:xfrm>
            <a:prstGeom prst="ellipse">
              <a:avLst/>
            </a:prstGeom>
            <a:grpFill/>
            <a:ln w="9525" algn="ctr">
              <a:noFill/>
              <a:round/>
              <a:headEnd/>
              <a:tailEnd/>
            </a:ln>
            <a:effectLst/>
          </p:spPr>
          <p:txBody>
            <a:bodyPr wrap="none" anchor="ctr"/>
            <a:lstStyle/>
            <a:p>
              <a:endParaRPr lang="en-US"/>
            </a:p>
          </p:txBody>
        </p:sp>
      </p:grpSp>
      <p:grpSp>
        <p:nvGrpSpPr>
          <p:cNvPr id="78873" name="Group 25"/>
          <p:cNvGrpSpPr>
            <a:grpSpLocks/>
          </p:cNvGrpSpPr>
          <p:nvPr/>
        </p:nvGrpSpPr>
        <p:grpSpPr bwMode="auto">
          <a:xfrm>
            <a:off x="5302013" y="5112420"/>
            <a:ext cx="360363" cy="360362"/>
            <a:chOff x="3515" y="3521"/>
            <a:chExt cx="227" cy="227"/>
          </a:xfrm>
          <a:solidFill>
            <a:schemeClr val="accent6">
              <a:lumMod val="60000"/>
              <a:lumOff val="40000"/>
            </a:schemeClr>
          </a:solidFill>
        </p:grpSpPr>
        <p:sp>
          <p:nvSpPr>
            <p:cNvPr id="78874" name="Oval 26"/>
            <p:cNvSpPr>
              <a:spLocks noChangeArrowheads="1"/>
            </p:cNvSpPr>
            <p:nvPr/>
          </p:nvSpPr>
          <p:spPr bwMode="gray">
            <a:xfrm>
              <a:off x="3515" y="3521"/>
              <a:ext cx="227" cy="227"/>
            </a:xfrm>
            <a:prstGeom prst="ellipse">
              <a:avLst/>
            </a:prstGeom>
            <a:grpFill/>
            <a:ln w="9525" algn="ctr">
              <a:noFill/>
              <a:round/>
              <a:headEnd/>
              <a:tailEnd/>
            </a:ln>
            <a:effectLst/>
          </p:spPr>
          <p:txBody>
            <a:bodyPr wrap="none" anchor="ctr"/>
            <a:lstStyle/>
            <a:p>
              <a:endParaRPr lang="en-US"/>
            </a:p>
          </p:txBody>
        </p:sp>
        <p:sp>
          <p:nvSpPr>
            <p:cNvPr id="78875" name="Oval 27"/>
            <p:cNvSpPr>
              <a:spLocks noChangeArrowheads="1"/>
            </p:cNvSpPr>
            <p:nvPr/>
          </p:nvSpPr>
          <p:spPr bwMode="gray">
            <a:xfrm>
              <a:off x="3525" y="3540"/>
              <a:ext cx="141" cy="142"/>
            </a:xfrm>
            <a:prstGeom prst="ellipse">
              <a:avLst/>
            </a:prstGeom>
            <a:grpFill/>
            <a:ln w="9525" algn="ctr">
              <a:noFill/>
              <a:round/>
              <a:headEnd/>
              <a:tailEnd/>
            </a:ln>
            <a:effectLst/>
          </p:spPr>
          <p:txBody>
            <a:bodyPr wrap="none" anchor="ctr"/>
            <a:lstStyle/>
            <a:p>
              <a:endParaRPr lang="en-US"/>
            </a:p>
          </p:txBody>
        </p:sp>
      </p:grpSp>
      <p:sp>
        <p:nvSpPr>
          <p:cNvPr id="78876" name="Oval 28"/>
          <p:cNvSpPr>
            <a:spLocks noChangeArrowheads="1"/>
          </p:cNvSpPr>
          <p:nvPr/>
        </p:nvSpPr>
        <p:spPr bwMode="gray">
          <a:xfrm>
            <a:off x="3592276" y="2750220"/>
            <a:ext cx="1944687" cy="1944687"/>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endParaRPr lang="en-US"/>
          </a:p>
        </p:txBody>
      </p:sp>
      <p:sp>
        <p:nvSpPr>
          <p:cNvPr id="78877" name="Oval 29"/>
          <p:cNvSpPr>
            <a:spLocks noChangeArrowheads="1"/>
          </p:cNvSpPr>
          <p:nvPr/>
        </p:nvSpPr>
        <p:spPr bwMode="gray">
          <a:xfrm>
            <a:off x="3585926" y="2734345"/>
            <a:ext cx="1944687" cy="1944687"/>
          </a:xfrm>
          <a:prstGeom prst="ellipse">
            <a:avLst/>
          </a:prstGeom>
          <a:gradFill rotWithShape="1">
            <a:gsLst>
              <a:gs pos="0">
                <a:schemeClr val="hlink">
                  <a:alpha val="32001"/>
                </a:schemeClr>
              </a:gs>
              <a:gs pos="100000">
                <a:schemeClr val="hlink">
                  <a:gamma/>
                  <a:shade val="46275"/>
                  <a:invGamma/>
                </a:schemeClr>
              </a:gs>
            </a:gsLst>
            <a:lin ang="2700000" scaled="1"/>
          </a:gradFill>
          <a:ln w="38100" algn="ctr">
            <a:noFill/>
            <a:round/>
            <a:headEnd/>
            <a:tailEnd/>
          </a:ln>
          <a:effectLst/>
        </p:spPr>
        <p:txBody>
          <a:bodyPr wrap="none" anchor="ctr">
            <a:spAutoFit/>
          </a:bodyPr>
          <a:lstStyle/>
          <a:p>
            <a:endParaRPr lang="en-US"/>
          </a:p>
        </p:txBody>
      </p:sp>
      <p:sp>
        <p:nvSpPr>
          <p:cNvPr id="78878" name="Oval 30"/>
          <p:cNvSpPr>
            <a:spLocks noChangeArrowheads="1"/>
          </p:cNvSpPr>
          <p:nvPr/>
        </p:nvSpPr>
        <p:spPr bwMode="gray">
          <a:xfrm>
            <a:off x="3719276" y="2877220"/>
            <a:ext cx="1690687" cy="1690687"/>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endParaRPr lang="en-US"/>
          </a:p>
        </p:txBody>
      </p:sp>
      <p:sp>
        <p:nvSpPr>
          <p:cNvPr id="78879" name="Oval 31"/>
          <p:cNvSpPr>
            <a:spLocks noChangeArrowheads="1"/>
          </p:cNvSpPr>
          <p:nvPr/>
        </p:nvSpPr>
        <p:spPr bwMode="gray">
          <a:xfrm>
            <a:off x="3701813" y="2850232"/>
            <a:ext cx="1690688" cy="1690688"/>
          </a:xfrm>
          <a:prstGeom prst="ellipse">
            <a:avLst/>
          </a:prstGeom>
          <a:gradFill rotWithShape="1">
            <a:gsLst>
              <a:gs pos="0">
                <a:schemeClr val="hlink">
                  <a:gamma/>
                  <a:shade val="63529"/>
                  <a:invGamma/>
                </a:schemeClr>
              </a:gs>
              <a:gs pos="100000">
                <a:schemeClr val="hlink">
                  <a:alpha val="0"/>
                </a:schemeClr>
              </a:gs>
            </a:gsLst>
            <a:lin ang="2700000" scaled="1"/>
          </a:gradFill>
          <a:ln w="38100" algn="ctr">
            <a:noFill/>
            <a:round/>
            <a:headEnd/>
            <a:tailEnd/>
          </a:ln>
          <a:effectLst/>
        </p:spPr>
        <p:txBody>
          <a:bodyPr anchor="ctr">
            <a:spAutoFit/>
          </a:bodyPr>
          <a:lstStyle/>
          <a:p>
            <a:endParaRPr lang="en-US"/>
          </a:p>
        </p:txBody>
      </p:sp>
      <p:sp>
        <p:nvSpPr>
          <p:cNvPr id="78880" name="Oval 32"/>
          <p:cNvSpPr>
            <a:spLocks noChangeArrowheads="1"/>
          </p:cNvSpPr>
          <p:nvPr/>
        </p:nvSpPr>
        <p:spPr bwMode="gray">
          <a:xfrm>
            <a:off x="3803413" y="2961357"/>
            <a:ext cx="1522413" cy="1522413"/>
          </a:xfrm>
          <a:prstGeom prst="ellipse">
            <a:avLst/>
          </a:prstGeom>
          <a:solidFill>
            <a:srgbClr val="333333"/>
          </a:solidFill>
          <a:ln w="38100" algn="ctr">
            <a:noFill/>
            <a:round/>
            <a:headEnd/>
            <a:tailEnd/>
          </a:ln>
          <a:effectLst/>
        </p:spPr>
        <p:txBody>
          <a:bodyPr anchor="ctr">
            <a:spAutoFit/>
          </a:bodyPr>
          <a:lstStyle/>
          <a:p>
            <a:endParaRPr lang="en-US"/>
          </a:p>
        </p:txBody>
      </p:sp>
      <p:sp>
        <p:nvSpPr>
          <p:cNvPr id="78881" name="Oval 33"/>
          <p:cNvSpPr>
            <a:spLocks noChangeArrowheads="1"/>
          </p:cNvSpPr>
          <p:nvPr/>
        </p:nvSpPr>
        <p:spPr bwMode="gray">
          <a:xfrm>
            <a:off x="3825638" y="2980407"/>
            <a:ext cx="1471613" cy="1473200"/>
          </a:xfrm>
          <a:prstGeom prst="ellipse">
            <a:avLst/>
          </a:prstGeom>
          <a:gradFill rotWithShape="1">
            <a:gsLst>
              <a:gs pos="0">
                <a:srgbClr val="D6E1E2">
                  <a:gamma/>
                  <a:shade val="46275"/>
                  <a:invGamma/>
                </a:srgbClr>
              </a:gs>
              <a:gs pos="100000">
                <a:srgbClr val="D6E1E2"/>
              </a:gs>
            </a:gsLst>
            <a:lin ang="5400000" scaled="1"/>
          </a:gradFill>
          <a:ln w="9525" algn="ctr">
            <a:noFill/>
            <a:round/>
            <a:headEnd/>
            <a:tailEnd/>
          </a:ln>
          <a:effectLst/>
        </p:spPr>
        <p:txBody>
          <a:bodyPr vert="eaVert" wrap="none" anchor="ctr"/>
          <a:lstStyle/>
          <a:p>
            <a:endParaRPr lang="en-US"/>
          </a:p>
        </p:txBody>
      </p:sp>
      <p:sp>
        <p:nvSpPr>
          <p:cNvPr id="78882" name="Oval 34"/>
          <p:cNvSpPr>
            <a:spLocks noChangeArrowheads="1"/>
          </p:cNvSpPr>
          <p:nvPr/>
        </p:nvSpPr>
        <p:spPr bwMode="gray">
          <a:xfrm>
            <a:off x="3843101" y="2989932"/>
            <a:ext cx="1438275" cy="1435100"/>
          </a:xfrm>
          <a:prstGeom prst="ellipse">
            <a:avLst/>
          </a:prstGeom>
          <a:gradFill rotWithShape="1">
            <a:gsLst>
              <a:gs pos="0">
                <a:srgbClr val="D6E1E2">
                  <a:alpha val="0"/>
                </a:srgbClr>
              </a:gs>
              <a:gs pos="100000">
                <a:srgbClr val="D6E1E2">
                  <a:gamma/>
                  <a:tint val="34902"/>
                  <a:invGamma/>
                </a:srgbClr>
              </a:gs>
            </a:gsLst>
            <a:lin ang="5400000" scaled="1"/>
          </a:gradFill>
          <a:ln w="9525" algn="ctr">
            <a:noFill/>
            <a:round/>
            <a:headEnd/>
            <a:tailEnd/>
          </a:ln>
          <a:effectLst/>
        </p:spPr>
        <p:txBody>
          <a:bodyPr vert="eaVert" wrap="none" anchor="ctr"/>
          <a:lstStyle/>
          <a:p>
            <a:endParaRPr lang="en-US"/>
          </a:p>
        </p:txBody>
      </p:sp>
      <p:sp>
        <p:nvSpPr>
          <p:cNvPr id="78883" name="Oval 35"/>
          <p:cNvSpPr>
            <a:spLocks noChangeArrowheads="1"/>
          </p:cNvSpPr>
          <p:nvPr/>
        </p:nvSpPr>
        <p:spPr bwMode="gray">
          <a:xfrm>
            <a:off x="3858976" y="3004220"/>
            <a:ext cx="1366837" cy="1341437"/>
          </a:xfrm>
          <a:prstGeom prst="ellipse">
            <a:avLst/>
          </a:prstGeom>
          <a:gradFill rotWithShape="1">
            <a:gsLst>
              <a:gs pos="0">
                <a:srgbClr val="D6E1E2">
                  <a:gamma/>
                  <a:shade val="79216"/>
                  <a:invGamma/>
                </a:srgbClr>
              </a:gs>
              <a:gs pos="100000">
                <a:srgbClr val="D6E1E2">
                  <a:alpha val="48000"/>
                </a:srgbClr>
              </a:gs>
            </a:gsLst>
            <a:lin ang="5400000" scaled="1"/>
          </a:gradFill>
          <a:ln w="9525" algn="ctr">
            <a:noFill/>
            <a:round/>
            <a:headEnd/>
            <a:tailEnd/>
          </a:ln>
          <a:effectLst/>
        </p:spPr>
        <p:txBody>
          <a:bodyPr vert="eaVert" wrap="none" anchor="ctr"/>
          <a:lstStyle/>
          <a:p>
            <a:endParaRPr lang="en-US"/>
          </a:p>
        </p:txBody>
      </p:sp>
      <p:sp>
        <p:nvSpPr>
          <p:cNvPr id="78884" name="Oval 36"/>
          <p:cNvSpPr>
            <a:spLocks noChangeArrowheads="1"/>
          </p:cNvSpPr>
          <p:nvPr/>
        </p:nvSpPr>
        <p:spPr bwMode="gray">
          <a:xfrm>
            <a:off x="3939938" y="3040732"/>
            <a:ext cx="1214438" cy="1090613"/>
          </a:xfrm>
          <a:prstGeom prst="ellipse">
            <a:avLst/>
          </a:prstGeom>
          <a:gradFill rotWithShape="1">
            <a:gsLst>
              <a:gs pos="0">
                <a:srgbClr val="D6E1E2">
                  <a:gamma/>
                  <a:tint val="0"/>
                  <a:invGamma/>
                </a:srgbClr>
              </a:gs>
              <a:gs pos="100000">
                <a:srgbClr val="D6E1E2">
                  <a:alpha val="38000"/>
                </a:srgbClr>
              </a:gs>
            </a:gsLst>
            <a:lin ang="5400000" scaled="1"/>
          </a:gradFill>
          <a:ln w="9525" algn="ctr">
            <a:noFill/>
            <a:round/>
            <a:headEnd/>
            <a:tailEnd/>
          </a:ln>
          <a:effectLst/>
        </p:spPr>
        <p:txBody>
          <a:bodyPr vert="eaVert" wrap="none" anchor="ctr"/>
          <a:lstStyle/>
          <a:p>
            <a:endParaRPr lang="en-US"/>
          </a:p>
        </p:txBody>
      </p:sp>
      <p:sp>
        <p:nvSpPr>
          <p:cNvPr id="78885" name="Text Box 37"/>
          <p:cNvSpPr txBox="1">
            <a:spLocks noChangeArrowheads="1"/>
          </p:cNvSpPr>
          <p:nvPr/>
        </p:nvSpPr>
        <p:spPr bwMode="gray">
          <a:xfrm>
            <a:off x="3841514" y="3307971"/>
            <a:ext cx="1384299" cy="830997"/>
          </a:xfrm>
          <a:prstGeom prst="rect">
            <a:avLst/>
          </a:prstGeom>
          <a:noFill/>
          <a:ln w="9525" algn="ctr">
            <a:noFill/>
            <a:miter lim="800000"/>
            <a:headEnd/>
            <a:tailEnd/>
          </a:ln>
          <a:effectLst/>
        </p:spPr>
        <p:txBody>
          <a:bodyPr wrap="square">
            <a:spAutoFit/>
          </a:bodyPr>
          <a:lstStyle/>
          <a:p>
            <a:pPr algn="ctr" eaLnBrk="0" hangingPunct="0"/>
            <a:r>
              <a:rPr lang="fa-IR" sz="2400" b="1" dirty="0" smtClean="0">
                <a:solidFill>
                  <a:srgbClr val="0070C0"/>
                </a:solidFill>
                <a:cs typeface="B Nazanin" pitchFamily="2" charset="-78"/>
              </a:rPr>
              <a:t>تمرين‌هاي كانون</a:t>
            </a:r>
            <a:endParaRPr lang="en-US" sz="2400" b="1" dirty="0">
              <a:solidFill>
                <a:srgbClr val="0070C0"/>
              </a:solidFill>
              <a:cs typeface="B Nazanin" pitchFamily="2" charset="-78"/>
            </a:endParaRPr>
          </a:p>
        </p:txBody>
      </p:sp>
      <p:sp>
        <p:nvSpPr>
          <p:cNvPr id="78886" name="Text Box 38"/>
          <p:cNvSpPr txBox="1">
            <a:spLocks noChangeArrowheads="1"/>
          </p:cNvSpPr>
          <p:nvPr/>
        </p:nvSpPr>
        <p:spPr bwMode="auto">
          <a:xfrm>
            <a:off x="6718162" y="3439650"/>
            <a:ext cx="1130438" cy="430887"/>
          </a:xfrm>
          <a:prstGeom prst="rect">
            <a:avLst/>
          </a:prstGeom>
          <a:noFill/>
          <a:ln w="9525" algn="ctr">
            <a:noFill/>
            <a:miter lim="800000"/>
            <a:headEnd/>
            <a:tailEnd/>
          </a:ln>
          <a:effectLst/>
        </p:spPr>
        <p:txBody>
          <a:bodyPr wrap="none">
            <a:spAutoFit/>
          </a:bodyPr>
          <a:lstStyle/>
          <a:p>
            <a:pPr algn="r" rtl="1" eaLnBrk="0" hangingPunct="0">
              <a:lnSpc>
                <a:spcPct val="150000"/>
              </a:lnSpc>
              <a:tabLst>
                <a:tab pos="685800" algn="l"/>
              </a:tabLst>
            </a:pPr>
            <a:r>
              <a:rPr lang="fa-IR" sz="1600" b="1" dirty="0" smtClean="0">
                <a:solidFill>
                  <a:srgbClr val="000000"/>
                </a:solidFill>
                <a:cs typeface="Zar" pitchFamily="2" charset="-78"/>
              </a:rPr>
              <a:t>بازي گروهي</a:t>
            </a:r>
            <a:endParaRPr lang="fa-IR" sz="1600" b="1" dirty="0">
              <a:solidFill>
                <a:srgbClr val="000000"/>
              </a:solidFill>
              <a:cs typeface="Zar" pitchFamily="2" charset="-78"/>
            </a:endParaRPr>
          </a:p>
        </p:txBody>
      </p:sp>
      <p:sp>
        <p:nvSpPr>
          <p:cNvPr id="78887" name="Text Box 39"/>
          <p:cNvSpPr txBox="1">
            <a:spLocks noChangeArrowheads="1"/>
          </p:cNvSpPr>
          <p:nvPr/>
        </p:nvSpPr>
        <p:spPr bwMode="auto">
          <a:xfrm>
            <a:off x="1133749" y="1371600"/>
            <a:ext cx="2212464" cy="430887"/>
          </a:xfrm>
          <a:prstGeom prst="rect">
            <a:avLst/>
          </a:prstGeom>
          <a:noFill/>
          <a:ln w="9525" algn="ctr">
            <a:noFill/>
            <a:miter lim="800000"/>
            <a:headEnd/>
            <a:tailEnd/>
          </a:ln>
          <a:effectLst/>
        </p:spPr>
        <p:txBody>
          <a:bodyPr wrap="none">
            <a:spAutoFit/>
          </a:bodyPr>
          <a:lstStyle/>
          <a:p>
            <a:pPr algn="r" rtl="1" eaLnBrk="0" hangingPunct="0">
              <a:lnSpc>
                <a:spcPct val="150000"/>
              </a:lnSpc>
              <a:tabLst>
                <a:tab pos="685800" algn="l"/>
              </a:tabLst>
            </a:pPr>
            <a:r>
              <a:rPr lang="fa-IR" sz="1600" b="1" dirty="0">
                <a:solidFill>
                  <a:srgbClr val="000000"/>
                </a:solidFill>
                <a:cs typeface="Zar" pitchFamily="2" charset="-78"/>
              </a:rPr>
              <a:t>ايفاي نقش </a:t>
            </a:r>
            <a:r>
              <a:rPr lang="fa-IR" sz="1600" b="1" dirty="0" smtClean="0">
                <a:solidFill>
                  <a:srgbClr val="000000"/>
                </a:solidFill>
                <a:cs typeface="Zar" pitchFamily="2" charset="-78"/>
              </a:rPr>
              <a:t>(</a:t>
            </a:r>
            <a:r>
              <a:rPr lang="fa-IR" sz="1600" b="1" dirty="0">
                <a:solidFill>
                  <a:srgbClr val="000000"/>
                </a:solidFill>
                <a:cs typeface="Zar" pitchFamily="2" charset="-78"/>
              </a:rPr>
              <a:t>تعامل با ارزياب)</a:t>
            </a:r>
          </a:p>
        </p:txBody>
      </p:sp>
      <p:sp>
        <p:nvSpPr>
          <p:cNvPr id="78888" name="Text Box 40"/>
          <p:cNvSpPr txBox="1">
            <a:spLocks noChangeArrowheads="1"/>
          </p:cNvSpPr>
          <p:nvPr/>
        </p:nvSpPr>
        <p:spPr bwMode="auto">
          <a:xfrm>
            <a:off x="448770" y="5519196"/>
            <a:ext cx="2948243" cy="430887"/>
          </a:xfrm>
          <a:prstGeom prst="rect">
            <a:avLst/>
          </a:prstGeom>
          <a:noFill/>
          <a:ln w="9525" algn="ctr">
            <a:noFill/>
            <a:miter lim="800000"/>
            <a:headEnd/>
            <a:tailEnd/>
          </a:ln>
          <a:effectLst/>
        </p:spPr>
        <p:txBody>
          <a:bodyPr wrap="none">
            <a:spAutoFit/>
          </a:bodyPr>
          <a:lstStyle/>
          <a:p>
            <a:pPr algn="r" rtl="1" eaLnBrk="0" hangingPunct="0">
              <a:lnSpc>
                <a:spcPct val="150000"/>
              </a:lnSpc>
              <a:tabLst>
                <a:tab pos="685800" algn="l"/>
              </a:tabLst>
            </a:pPr>
            <a:r>
              <a:rPr lang="fa-IR" sz="1600" b="1" dirty="0">
                <a:solidFill>
                  <a:srgbClr val="000000"/>
                </a:solidFill>
                <a:cs typeface="Zar" pitchFamily="2" charset="-78"/>
              </a:rPr>
              <a:t>تمارين نوشتاري </a:t>
            </a:r>
            <a:r>
              <a:rPr lang="fa-IR" sz="1600" b="1" dirty="0" smtClean="0">
                <a:solidFill>
                  <a:srgbClr val="000000"/>
                </a:solidFill>
                <a:cs typeface="Zar" pitchFamily="2" charset="-78"/>
              </a:rPr>
              <a:t>(</a:t>
            </a:r>
            <a:r>
              <a:rPr lang="fa-IR" sz="1600" b="1" dirty="0">
                <a:solidFill>
                  <a:srgbClr val="000000"/>
                </a:solidFill>
                <a:cs typeface="Zar" pitchFamily="2" charset="-78"/>
              </a:rPr>
              <a:t>كارتابل، برنامه‌ريزي)</a:t>
            </a:r>
          </a:p>
        </p:txBody>
      </p:sp>
      <p:sp>
        <p:nvSpPr>
          <p:cNvPr id="78889" name="Text Box 41"/>
          <p:cNvSpPr txBox="1">
            <a:spLocks noChangeArrowheads="1"/>
          </p:cNvSpPr>
          <p:nvPr/>
        </p:nvSpPr>
        <p:spPr bwMode="auto">
          <a:xfrm>
            <a:off x="5847450" y="1371600"/>
            <a:ext cx="1590499" cy="430887"/>
          </a:xfrm>
          <a:prstGeom prst="rect">
            <a:avLst/>
          </a:prstGeom>
          <a:noFill/>
          <a:ln w="9525" algn="ctr">
            <a:noFill/>
            <a:miter lim="800000"/>
            <a:headEnd/>
            <a:tailEnd/>
          </a:ln>
          <a:effectLst/>
        </p:spPr>
        <p:txBody>
          <a:bodyPr wrap="none">
            <a:spAutoFit/>
          </a:bodyPr>
          <a:lstStyle/>
          <a:p>
            <a:pPr algn="r" rtl="1" eaLnBrk="0" hangingPunct="0">
              <a:lnSpc>
                <a:spcPct val="150000"/>
              </a:lnSpc>
              <a:tabLst>
                <a:tab pos="685800" algn="l"/>
              </a:tabLst>
            </a:pPr>
            <a:r>
              <a:rPr lang="fa-IR" sz="1600" b="1" dirty="0" smtClean="0">
                <a:solidFill>
                  <a:srgbClr val="000000"/>
                </a:solidFill>
                <a:cs typeface="Zar" pitchFamily="2" charset="-78"/>
              </a:rPr>
              <a:t>آزمونهاي </a:t>
            </a:r>
            <a:r>
              <a:rPr lang="fa-IR" sz="1600" b="1" dirty="0">
                <a:solidFill>
                  <a:srgbClr val="000000"/>
                </a:solidFill>
                <a:cs typeface="Zar" pitchFamily="2" charset="-78"/>
              </a:rPr>
              <a:t>شخصيت </a:t>
            </a:r>
          </a:p>
        </p:txBody>
      </p:sp>
      <p:sp>
        <p:nvSpPr>
          <p:cNvPr id="78890" name="Text Box 42"/>
          <p:cNvSpPr txBox="1">
            <a:spLocks noChangeArrowheads="1"/>
          </p:cNvSpPr>
          <p:nvPr/>
        </p:nvSpPr>
        <p:spPr bwMode="auto">
          <a:xfrm>
            <a:off x="5606813" y="5553745"/>
            <a:ext cx="1984838" cy="430887"/>
          </a:xfrm>
          <a:prstGeom prst="rect">
            <a:avLst/>
          </a:prstGeom>
          <a:noFill/>
          <a:ln w="9525" algn="ctr">
            <a:noFill/>
            <a:miter lim="800000"/>
            <a:headEnd/>
            <a:tailEnd/>
          </a:ln>
          <a:effectLst/>
        </p:spPr>
        <p:txBody>
          <a:bodyPr wrap="none">
            <a:spAutoFit/>
          </a:bodyPr>
          <a:lstStyle/>
          <a:p>
            <a:pPr algn="r" rtl="1" eaLnBrk="0" hangingPunct="0">
              <a:lnSpc>
                <a:spcPct val="150000"/>
              </a:lnSpc>
              <a:tabLst>
                <a:tab pos="685800" algn="l"/>
              </a:tabLst>
            </a:pPr>
            <a:r>
              <a:rPr lang="fa-IR" sz="1600" b="1" dirty="0">
                <a:solidFill>
                  <a:srgbClr val="000000"/>
                </a:solidFill>
                <a:cs typeface="Zar" pitchFamily="2" charset="-78"/>
              </a:rPr>
              <a:t>مصاحبه </a:t>
            </a:r>
            <a:r>
              <a:rPr lang="fa-IR" sz="1600" b="1" dirty="0" smtClean="0">
                <a:solidFill>
                  <a:srgbClr val="000000"/>
                </a:solidFill>
                <a:cs typeface="Zar" pitchFamily="2" charset="-78"/>
              </a:rPr>
              <a:t>(</a:t>
            </a:r>
            <a:r>
              <a:rPr lang="fa-IR" sz="1600" b="1" dirty="0">
                <a:solidFill>
                  <a:srgbClr val="000000"/>
                </a:solidFill>
                <a:cs typeface="Zar" pitchFamily="2" charset="-78"/>
              </a:rPr>
              <a:t>تعامل با ارزياب)</a:t>
            </a:r>
          </a:p>
        </p:txBody>
      </p:sp>
      <p:sp>
        <p:nvSpPr>
          <p:cNvPr id="47" name="Text Box 38"/>
          <p:cNvSpPr txBox="1">
            <a:spLocks noChangeArrowheads="1"/>
          </p:cNvSpPr>
          <p:nvPr/>
        </p:nvSpPr>
        <p:spPr bwMode="auto">
          <a:xfrm>
            <a:off x="1074584" y="3439650"/>
            <a:ext cx="1154483" cy="430887"/>
          </a:xfrm>
          <a:prstGeom prst="rect">
            <a:avLst/>
          </a:prstGeom>
          <a:noFill/>
          <a:ln w="9525" algn="ctr">
            <a:noFill/>
            <a:miter lim="800000"/>
            <a:headEnd/>
            <a:tailEnd/>
          </a:ln>
          <a:effectLst/>
        </p:spPr>
        <p:txBody>
          <a:bodyPr wrap="none">
            <a:spAutoFit/>
          </a:bodyPr>
          <a:lstStyle/>
          <a:p>
            <a:pPr algn="l" eaLnBrk="0" hangingPunct="0">
              <a:lnSpc>
                <a:spcPct val="150000"/>
              </a:lnSpc>
              <a:tabLst>
                <a:tab pos="685800" algn="l"/>
              </a:tabLst>
            </a:pPr>
            <a:r>
              <a:rPr lang="fa-IR" sz="1600" b="1" dirty="0" smtClean="0">
                <a:solidFill>
                  <a:srgbClr val="000000"/>
                </a:solidFill>
                <a:cs typeface="Zar" pitchFamily="2" charset="-78"/>
              </a:rPr>
              <a:t>بحث گروهي</a:t>
            </a:r>
            <a:endParaRPr lang="fa-IR" sz="1600" b="1" dirty="0">
              <a:solidFill>
                <a:srgbClr val="000000"/>
              </a:solidFill>
              <a:cs typeface="Zar" pitchFamily="2" charset="-78"/>
            </a:endParaRPr>
          </a:p>
        </p:txBody>
      </p:sp>
    </p:spTree>
    <p:extLst>
      <p:ext uri="{BB962C8B-B14F-4D97-AF65-F5344CB8AC3E}">
        <p14:creationId xmlns:p14="http://schemas.microsoft.com/office/powerpoint/2010/main" val="164733740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8851"/>
                                        </p:tgtEl>
                                        <p:attrNameLst>
                                          <p:attrName>style.visibility</p:attrName>
                                        </p:attrNameLst>
                                      </p:cBhvr>
                                      <p:to>
                                        <p:strVal val="visible"/>
                                      </p:to>
                                    </p:set>
                                    <p:anim calcmode="lin" valueType="num">
                                      <p:cBhvr additive="base">
                                        <p:cTn id="7" dur="3000" fill="hold"/>
                                        <p:tgtEl>
                                          <p:spTgt spid="78851"/>
                                        </p:tgtEl>
                                        <p:attrNameLst>
                                          <p:attrName>ppt_x</p:attrName>
                                        </p:attrNameLst>
                                      </p:cBhvr>
                                      <p:tavLst>
                                        <p:tav tm="0">
                                          <p:val>
                                            <p:strVal val="#ppt_x"/>
                                          </p:val>
                                        </p:tav>
                                        <p:tav tm="100000">
                                          <p:val>
                                            <p:strVal val="#ppt_x"/>
                                          </p:val>
                                        </p:tav>
                                      </p:tavLst>
                                    </p:anim>
                                    <p:anim calcmode="lin" valueType="num">
                                      <p:cBhvr additive="base">
                                        <p:cTn id="8" dur="3000" fill="hold"/>
                                        <p:tgtEl>
                                          <p:spTgt spid="7885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8852"/>
                                        </p:tgtEl>
                                        <p:attrNameLst>
                                          <p:attrName>style.visibility</p:attrName>
                                        </p:attrNameLst>
                                      </p:cBhvr>
                                      <p:to>
                                        <p:strVal val="visible"/>
                                      </p:to>
                                    </p:set>
                                    <p:anim calcmode="lin" valueType="num">
                                      <p:cBhvr additive="base">
                                        <p:cTn id="11" dur="3000" fill="hold"/>
                                        <p:tgtEl>
                                          <p:spTgt spid="78852"/>
                                        </p:tgtEl>
                                        <p:attrNameLst>
                                          <p:attrName>ppt_x</p:attrName>
                                        </p:attrNameLst>
                                      </p:cBhvr>
                                      <p:tavLst>
                                        <p:tav tm="0">
                                          <p:val>
                                            <p:strVal val="#ppt_x"/>
                                          </p:val>
                                        </p:tav>
                                        <p:tav tm="100000">
                                          <p:val>
                                            <p:strVal val="#ppt_x"/>
                                          </p:val>
                                        </p:tav>
                                      </p:tavLst>
                                    </p:anim>
                                    <p:anim calcmode="lin" valueType="num">
                                      <p:cBhvr additive="base">
                                        <p:cTn id="12" dur="3000" fill="hold"/>
                                        <p:tgtEl>
                                          <p:spTgt spid="7885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8853"/>
                                        </p:tgtEl>
                                        <p:attrNameLst>
                                          <p:attrName>style.visibility</p:attrName>
                                        </p:attrNameLst>
                                      </p:cBhvr>
                                      <p:to>
                                        <p:strVal val="visible"/>
                                      </p:to>
                                    </p:set>
                                    <p:anim calcmode="lin" valueType="num">
                                      <p:cBhvr additive="base">
                                        <p:cTn id="15" dur="3000" fill="hold"/>
                                        <p:tgtEl>
                                          <p:spTgt spid="78853"/>
                                        </p:tgtEl>
                                        <p:attrNameLst>
                                          <p:attrName>ppt_x</p:attrName>
                                        </p:attrNameLst>
                                      </p:cBhvr>
                                      <p:tavLst>
                                        <p:tav tm="0">
                                          <p:val>
                                            <p:strVal val="#ppt_x"/>
                                          </p:val>
                                        </p:tav>
                                        <p:tav tm="100000">
                                          <p:val>
                                            <p:strVal val="#ppt_x"/>
                                          </p:val>
                                        </p:tav>
                                      </p:tavLst>
                                    </p:anim>
                                    <p:anim calcmode="lin" valueType="num">
                                      <p:cBhvr additive="base">
                                        <p:cTn id="16" dur="3000" fill="hold"/>
                                        <p:tgtEl>
                                          <p:spTgt spid="7885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8854"/>
                                        </p:tgtEl>
                                        <p:attrNameLst>
                                          <p:attrName>style.visibility</p:attrName>
                                        </p:attrNameLst>
                                      </p:cBhvr>
                                      <p:to>
                                        <p:strVal val="visible"/>
                                      </p:to>
                                    </p:set>
                                    <p:anim calcmode="lin" valueType="num">
                                      <p:cBhvr additive="base">
                                        <p:cTn id="19" dur="3000" fill="hold"/>
                                        <p:tgtEl>
                                          <p:spTgt spid="78854"/>
                                        </p:tgtEl>
                                        <p:attrNameLst>
                                          <p:attrName>ppt_x</p:attrName>
                                        </p:attrNameLst>
                                      </p:cBhvr>
                                      <p:tavLst>
                                        <p:tav tm="0">
                                          <p:val>
                                            <p:strVal val="#ppt_x"/>
                                          </p:val>
                                        </p:tav>
                                        <p:tav tm="100000">
                                          <p:val>
                                            <p:strVal val="#ppt_x"/>
                                          </p:val>
                                        </p:tav>
                                      </p:tavLst>
                                    </p:anim>
                                    <p:anim calcmode="lin" valueType="num">
                                      <p:cBhvr additive="base">
                                        <p:cTn id="20" dur="3000" fill="hold"/>
                                        <p:tgtEl>
                                          <p:spTgt spid="7885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78855"/>
                                        </p:tgtEl>
                                        <p:attrNameLst>
                                          <p:attrName>style.visibility</p:attrName>
                                        </p:attrNameLst>
                                      </p:cBhvr>
                                      <p:to>
                                        <p:strVal val="visible"/>
                                      </p:to>
                                    </p:set>
                                    <p:anim calcmode="lin" valueType="num">
                                      <p:cBhvr additive="base">
                                        <p:cTn id="23" dur="3000" fill="hold"/>
                                        <p:tgtEl>
                                          <p:spTgt spid="78855"/>
                                        </p:tgtEl>
                                        <p:attrNameLst>
                                          <p:attrName>ppt_x</p:attrName>
                                        </p:attrNameLst>
                                      </p:cBhvr>
                                      <p:tavLst>
                                        <p:tav tm="0">
                                          <p:val>
                                            <p:strVal val="#ppt_x"/>
                                          </p:val>
                                        </p:tav>
                                        <p:tav tm="100000">
                                          <p:val>
                                            <p:strVal val="#ppt_x"/>
                                          </p:val>
                                        </p:tav>
                                      </p:tavLst>
                                    </p:anim>
                                    <p:anim calcmode="lin" valueType="num">
                                      <p:cBhvr additive="base">
                                        <p:cTn id="24" dur="3000" fill="hold"/>
                                        <p:tgtEl>
                                          <p:spTgt spid="7885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8856"/>
                                        </p:tgtEl>
                                        <p:attrNameLst>
                                          <p:attrName>style.visibility</p:attrName>
                                        </p:attrNameLst>
                                      </p:cBhvr>
                                      <p:to>
                                        <p:strVal val="visible"/>
                                      </p:to>
                                    </p:set>
                                    <p:anim calcmode="lin" valueType="num">
                                      <p:cBhvr additive="base">
                                        <p:cTn id="27" dur="3000" fill="hold"/>
                                        <p:tgtEl>
                                          <p:spTgt spid="78856"/>
                                        </p:tgtEl>
                                        <p:attrNameLst>
                                          <p:attrName>ppt_x</p:attrName>
                                        </p:attrNameLst>
                                      </p:cBhvr>
                                      <p:tavLst>
                                        <p:tav tm="0">
                                          <p:val>
                                            <p:strVal val="#ppt_x"/>
                                          </p:val>
                                        </p:tav>
                                        <p:tav tm="100000">
                                          <p:val>
                                            <p:strVal val="#ppt_x"/>
                                          </p:val>
                                        </p:tav>
                                      </p:tavLst>
                                    </p:anim>
                                    <p:anim calcmode="lin" valueType="num">
                                      <p:cBhvr additive="base">
                                        <p:cTn id="28" dur="3000" fill="hold"/>
                                        <p:tgtEl>
                                          <p:spTgt spid="7885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78857"/>
                                        </p:tgtEl>
                                        <p:attrNameLst>
                                          <p:attrName>style.visibility</p:attrName>
                                        </p:attrNameLst>
                                      </p:cBhvr>
                                      <p:to>
                                        <p:strVal val="visible"/>
                                      </p:to>
                                    </p:set>
                                    <p:anim calcmode="lin" valueType="num">
                                      <p:cBhvr additive="base">
                                        <p:cTn id="31" dur="3000" fill="hold"/>
                                        <p:tgtEl>
                                          <p:spTgt spid="78857"/>
                                        </p:tgtEl>
                                        <p:attrNameLst>
                                          <p:attrName>ppt_x</p:attrName>
                                        </p:attrNameLst>
                                      </p:cBhvr>
                                      <p:tavLst>
                                        <p:tav tm="0">
                                          <p:val>
                                            <p:strVal val="#ppt_x"/>
                                          </p:val>
                                        </p:tav>
                                        <p:tav tm="100000">
                                          <p:val>
                                            <p:strVal val="#ppt_x"/>
                                          </p:val>
                                        </p:tav>
                                      </p:tavLst>
                                    </p:anim>
                                    <p:anim calcmode="lin" valueType="num">
                                      <p:cBhvr additive="base">
                                        <p:cTn id="32" dur="3000" fill="hold"/>
                                        <p:tgtEl>
                                          <p:spTgt spid="78857"/>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78858"/>
                                        </p:tgtEl>
                                        <p:attrNameLst>
                                          <p:attrName>style.visibility</p:attrName>
                                        </p:attrNameLst>
                                      </p:cBhvr>
                                      <p:to>
                                        <p:strVal val="visible"/>
                                      </p:to>
                                    </p:set>
                                    <p:anim calcmode="lin" valueType="num">
                                      <p:cBhvr additive="base">
                                        <p:cTn id="35" dur="3000" fill="hold"/>
                                        <p:tgtEl>
                                          <p:spTgt spid="78858"/>
                                        </p:tgtEl>
                                        <p:attrNameLst>
                                          <p:attrName>ppt_x</p:attrName>
                                        </p:attrNameLst>
                                      </p:cBhvr>
                                      <p:tavLst>
                                        <p:tav tm="0">
                                          <p:val>
                                            <p:strVal val="#ppt_x"/>
                                          </p:val>
                                        </p:tav>
                                        <p:tav tm="100000">
                                          <p:val>
                                            <p:strVal val="#ppt_x"/>
                                          </p:val>
                                        </p:tav>
                                      </p:tavLst>
                                    </p:anim>
                                    <p:anim calcmode="lin" valueType="num">
                                      <p:cBhvr additive="base">
                                        <p:cTn id="36" dur="3000" fill="hold"/>
                                        <p:tgtEl>
                                          <p:spTgt spid="78858"/>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78861"/>
                                        </p:tgtEl>
                                        <p:attrNameLst>
                                          <p:attrName>style.visibility</p:attrName>
                                        </p:attrNameLst>
                                      </p:cBhvr>
                                      <p:to>
                                        <p:strVal val="visible"/>
                                      </p:to>
                                    </p:set>
                                    <p:anim calcmode="lin" valueType="num">
                                      <p:cBhvr additive="base">
                                        <p:cTn id="39" dur="3000" fill="hold"/>
                                        <p:tgtEl>
                                          <p:spTgt spid="78861"/>
                                        </p:tgtEl>
                                        <p:attrNameLst>
                                          <p:attrName>ppt_x</p:attrName>
                                        </p:attrNameLst>
                                      </p:cBhvr>
                                      <p:tavLst>
                                        <p:tav tm="0">
                                          <p:val>
                                            <p:strVal val="#ppt_x"/>
                                          </p:val>
                                        </p:tav>
                                        <p:tav tm="100000">
                                          <p:val>
                                            <p:strVal val="#ppt_x"/>
                                          </p:val>
                                        </p:tav>
                                      </p:tavLst>
                                    </p:anim>
                                    <p:anim calcmode="lin" valueType="num">
                                      <p:cBhvr additive="base">
                                        <p:cTn id="40" dur="3000" fill="hold"/>
                                        <p:tgtEl>
                                          <p:spTgt spid="78861"/>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78864"/>
                                        </p:tgtEl>
                                        <p:attrNameLst>
                                          <p:attrName>style.visibility</p:attrName>
                                        </p:attrNameLst>
                                      </p:cBhvr>
                                      <p:to>
                                        <p:strVal val="visible"/>
                                      </p:to>
                                    </p:set>
                                    <p:anim calcmode="lin" valueType="num">
                                      <p:cBhvr additive="base">
                                        <p:cTn id="43" dur="3000" fill="hold"/>
                                        <p:tgtEl>
                                          <p:spTgt spid="78864"/>
                                        </p:tgtEl>
                                        <p:attrNameLst>
                                          <p:attrName>ppt_x</p:attrName>
                                        </p:attrNameLst>
                                      </p:cBhvr>
                                      <p:tavLst>
                                        <p:tav tm="0">
                                          <p:val>
                                            <p:strVal val="#ppt_x"/>
                                          </p:val>
                                        </p:tav>
                                        <p:tav tm="100000">
                                          <p:val>
                                            <p:strVal val="#ppt_x"/>
                                          </p:val>
                                        </p:tav>
                                      </p:tavLst>
                                    </p:anim>
                                    <p:anim calcmode="lin" valueType="num">
                                      <p:cBhvr additive="base">
                                        <p:cTn id="44" dur="3000" fill="hold"/>
                                        <p:tgtEl>
                                          <p:spTgt spid="78864"/>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78867"/>
                                        </p:tgtEl>
                                        <p:attrNameLst>
                                          <p:attrName>style.visibility</p:attrName>
                                        </p:attrNameLst>
                                      </p:cBhvr>
                                      <p:to>
                                        <p:strVal val="visible"/>
                                      </p:to>
                                    </p:set>
                                    <p:anim calcmode="lin" valueType="num">
                                      <p:cBhvr additive="base">
                                        <p:cTn id="47" dur="3000" fill="hold"/>
                                        <p:tgtEl>
                                          <p:spTgt spid="78867"/>
                                        </p:tgtEl>
                                        <p:attrNameLst>
                                          <p:attrName>ppt_x</p:attrName>
                                        </p:attrNameLst>
                                      </p:cBhvr>
                                      <p:tavLst>
                                        <p:tav tm="0">
                                          <p:val>
                                            <p:strVal val="#ppt_x"/>
                                          </p:val>
                                        </p:tav>
                                        <p:tav tm="100000">
                                          <p:val>
                                            <p:strVal val="#ppt_x"/>
                                          </p:val>
                                        </p:tav>
                                      </p:tavLst>
                                    </p:anim>
                                    <p:anim calcmode="lin" valueType="num">
                                      <p:cBhvr additive="base">
                                        <p:cTn id="48" dur="3000" fill="hold"/>
                                        <p:tgtEl>
                                          <p:spTgt spid="78867"/>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78870"/>
                                        </p:tgtEl>
                                        <p:attrNameLst>
                                          <p:attrName>style.visibility</p:attrName>
                                        </p:attrNameLst>
                                      </p:cBhvr>
                                      <p:to>
                                        <p:strVal val="visible"/>
                                      </p:to>
                                    </p:set>
                                    <p:anim calcmode="lin" valueType="num">
                                      <p:cBhvr additive="base">
                                        <p:cTn id="51" dur="3000" fill="hold"/>
                                        <p:tgtEl>
                                          <p:spTgt spid="78870"/>
                                        </p:tgtEl>
                                        <p:attrNameLst>
                                          <p:attrName>ppt_x</p:attrName>
                                        </p:attrNameLst>
                                      </p:cBhvr>
                                      <p:tavLst>
                                        <p:tav tm="0">
                                          <p:val>
                                            <p:strVal val="#ppt_x"/>
                                          </p:val>
                                        </p:tav>
                                        <p:tav tm="100000">
                                          <p:val>
                                            <p:strVal val="#ppt_x"/>
                                          </p:val>
                                        </p:tav>
                                      </p:tavLst>
                                    </p:anim>
                                    <p:anim calcmode="lin" valueType="num">
                                      <p:cBhvr additive="base">
                                        <p:cTn id="52" dur="3000" fill="hold"/>
                                        <p:tgtEl>
                                          <p:spTgt spid="78870"/>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78873"/>
                                        </p:tgtEl>
                                        <p:attrNameLst>
                                          <p:attrName>style.visibility</p:attrName>
                                        </p:attrNameLst>
                                      </p:cBhvr>
                                      <p:to>
                                        <p:strVal val="visible"/>
                                      </p:to>
                                    </p:set>
                                    <p:anim calcmode="lin" valueType="num">
                                      <p:cBhvr additive="base">
                                        <p:cTn id="55" dur="3000" fill="hold"/>
                                        <p:tgtEl>
                                          <p:spTgt spid="78873"/>
                                        </p:tgtEl>
                                        <p:attrNameLst>
                                          <p:attrName>ppt_x</p:attrName>
                                        </p:attrNameLst>
                                      </p:cBhvr>
                                      <p:tavLst>
                                        <p:tav tm="0">
                                          <p:val>
                                            <p:strVal val="#ppt_x"/>
                                          </p:val>
                                        </p:tav>
                                        <p:tav tm="100000">
                                          <p:val>
                                            <p:strVal val="#ppt_x"/>
                                          </p:val>
                                        </p:tav>
                                      </p:tavLst>
                                    </p:anim>
                                    <p:anim calcmode="lin" valueType="num">
                                      <p:cBhvr additive="base">
                                        <p:cTn id="56" dur="3000" fill="hold"/>
                                        <p:tgtEl>
                                          <p:spTgt spid="78873"/>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78876"/>
                                        </p:tgtEl>
                                        <p:attrNameLst>
                                          <p:attrName>style.visibility</p:attrName>
                                        </p:attrNameLst>
                                      </p:cBhvr>
                                      <p:to>
                                        <p:strVal val="visible"/>
                                      </p:to>
                                    </p:set>
                                    <p:anim calcmode="lin" valueType="num">
                                      <p:cBhvr additive="base">
                                        <p:cTn id="59" dur="3000" fill="hold"/>
                                        <p:tgtEl>
                                          <p:spTgt spid="78876"/>
                                        </p:tgtEl>
                                        <p:attrNameLst>
                                          <p:attrName>ppt_x</p:attrName>
                                        </p:attrNameLst>
                                      </p:cBhvr>
                                      <p:tavLst>
                                        <p:tav tm="0">
                                          <p:val>
                                            <p:strVal val="#ppt_x"/>
                                          </p:val>
                                        </p:tav>
                                        <p:tav tm="100000">
                                          <p:val>
                                            <p:strVal val="#ppt_x"/>
                                          </p:val>
                                        </p:tav>
                                      </p:tavLst>
                                    </p:anim>
                                    <p:anim calcmode="lin" valueType="num">
                                      <p:cBhvr additive="base">
                                        <p:cTn id="60" dur="3000" fill="hold"/>
                                        <p:tgtEl>
                                          <p:spTgt spid="78876"/>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78877"/>
                                        </p:tgtEl>
                                        <p:attrNameLst>
                                          <p:attrName>style.visibility</p:attrName>
                                        </p:attrNameLst>
                                      </p:cBhvr>
                                      <p:to>
                                        <p:strVal val="visible"/>
                                      </p:to>
                                    </p:set>
                                    <p:anim calcmode="lin" valueType="num">
                                      <p:cBhvr additive="base">
                                        <p:cTn id="63" dur="3000" fill="hold"/>
                                        <p:tgtEl>
                                          <p:spTgt spid="78877"/>
                                        </p:tgtEl>
                                        <p:attrNameLst>
                                          <p:attrName>ppt_x</p:attrName>
                                        </p:attrNameLst>
                                      </p:cBhvr>
                                      <p:tavLst>
                                        <p:tav tm="0">
                                          <p:val>
                                            <p:strVal val="#ppt_x"/>
                                          </p:val>
                                        </p:tav>
                                        <p:tav tm="100000">
                                          <p:val>
                                            <p:strVal val="#ppt_x"/>
                                          </p:val>
                                        </p:tav>
                                      </p:tavLst>
                                    </p:anim>
                                    <p:anim calcmode="lin" valueType="num">
                                      <p:cBhvr additive="base">
                                        <p:cTn id="64" dur="3000" fill="hold"/>
                                        <p:tgtEl>
                                          <p:spTgt spid="78877"/>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78878"/>
                                        </p:tgtEl>
                                        <p:attrNameLst>
                                          <p:attrName>style.visibility</p:attrName>
                                        </p:attrNameLst>
                                      </p:cBhvr>
                                      <p:to>
                                        <p:strVal val="visible"/>
                                      </p:to>
                                    </p:set>
                                    <p:anim calcmode="lin" valueType="num">
                                      <p:cBhvr additive="base">
                                        <p:cTn id="67" dur="3000" fill="hold"/>
                                        <p:tgtEl>
                                          <p:spTgt spid="78878"/>
                                        </p:tgtEl>
                                        <p:attrNameLst>
                                          <p:attrName>ppt_x</p:attrName>
                                        </p:attrNameLst>
                                      </p:cBhvr>
                                      <p:tavLst>
                                        <p:tav tm="0">
                                          <p:val>
                                            <p:strVal val="#ppt_x"/>
                                          </p:val>
                                        </p:tav>
                                        <p:tav tm="100000">
                                          <p:val>
                                            <p:strVal val="#ppt_x"/>
                                          </p:val>
                                        </p:tav>
                                      </p:tavLst>
                                    </p:anim>
                                    <p:anim calcmode="lin" valueType="num">
                                      <p:cBhvr additive="base">
                                        <p:cTn id="68" dur="3000" fill="hold"/>
                                        <p:tgtEl>
                                          <p:spTgt spid="78878"/>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78879"/>
                                        </p:tgtEl>
                                        <p:attrNameLst>
                                          <p:attrName>style.visibility</p:attrName>
                                        </p:attrNameLst>
                                      </p:cBhvr>
                                      <p:to>
                                        <p:strVal val="visible"/>
                                      </p:to>
                                    </p:set>
                                    <p:anim calcmode="lin" valueType="num">
                                      <p:cBhvr additive="base">
                                        <p:cTn id="71" dur="3000" fill="hold"/>
                                        <p:tgtEl>
                                          <p:spTgt spid="78879"/>
                                        </p:tgtEl>
                                        <p:attrNameLst>
                                          <p:attrName>ppt_x</p:attrName>
                                        </p:attrNameLst>
                                      </p:cBhvr>
                                      <p:tavLst>
                                        <p:tav tm="0">
                                          <p:val>
                                            <p:strVal val="#ppt_x"/>
                                          </p:val>
                                        </p:tav>
                                        <p:tav tm="100000">
                                          <p:val>
                                            <p:strVal val="#ppt_x"/>
                                          </p:val>
                                        </p:tav>
                                      </p:tavLst>
                                    </p:anim>
                                    <p:anim calcmode="lin" valueType="num">
                                      <p:cBhvr additive="base">
                                        <p:cTn id="72" dur="3000" fill="hold"/>
                                        <p:tgtEl>
                                          <p:spTgt spid="78879"/>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78880"/>
                                        </p:tgtEl>
                                        <p:attrNameLst>
                                          <p:attrName>style.visibility</p:attrName>
                                        </p:attrNameLst>
                                      </p:cBhvr>
                                      <p:to>
                                        <p:strVal val="visible"/>
                                      </p:to>
                                    </p:set>
                                    <p:anim calcmode="lin" valueType="num">
                                      <p:cBhvr additive="base">
                                        <p:cTn id="75" dur="3000" fill="hold"/>
                                        <p:tgtEl>
                                          <p:spTgt spid="78880"/>
                                        </p:tgtEl>
                                        <p:attrNameLst>
                                          <p:attrName>ppt_x</p:attrName>
                                        </p:attrNameLst>
                                      </p:cBhvr>
                                      <p:tavLst>
                                        <p:tav tm="0">
                                          <p:val>
                                            <p:strVal val="#ppt_x"/>
                                          </p:val>
                                        </p:tav>
                                        <p:tav tm="100000">
                                          <p:val>
                                            <p:strVal val="#ppt_x"/>
                                          </p:val>
                                        </p:tav>
                                      </p:tavLst>
                                    </p:anim>
                                    <p:anim calcmode="lin" valueType="num">
                                      <p:cBhvr additive="base">
                                        <p:cTn id="76" dur="3000" fill="hold"/>
                                        <p:tgtEl>
                                          <p:spTgt spid="78880"/>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78881"/>
                                        </p:tgtEl>
                                        <p:attrNameLst>
                                          <p:attrName>style.visibility</p:attrName>
                                        </p:attrNameLst>
                                      </p:cBhvr>
                                      <p:to>
                                        <p:strVal val="visible"/>
                                      </p:to>
                                    </p:set>
                                    <p:anim calcmode="lin" valueType="num">
                                      <p:cBhvr additive="base">
                                        <p:cTn id="79" dur="3000" fill="hold"/>
                                        <p:tgtEl>
                                          <p:spTgt spid="78881"/>
                                        </p:tgtEl>
                                        <p:attrNameLst>
                                          <p:attrName>ppt_x</p:attrName>
                                        </p:attrNameLst>
                                      </p:cBhvr>
                                      <p:tavLst>
                                        <p:tav tm="0">
                                          <p:val>
                                            <p:strVal val="#ppt_x"/>
                                          </p:val>
                                        </p:tav>
                                        <p:tav tm="100000">
                                          <p:val>
                                            <p:strVal val="#ppt_x"/>
                                          </p:val>
                                        </p:tav>
                                      </p:tavLst>
                                    </p:anim>
                                    <p:anim calcmode="lin" valueType="num">
                                      <p:cBhvr additive="base">
                                        <p:cTn id="80" dur="3000" fill="hold"/>
                                        <p:tgtEl>
                                          <p:spTgt spid="78881"/>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78882"/>
                                        </p:tgtEl>
                                        <p:attrNameLst>
                                          <p:attrName>style.visibility</p:attrName>
                                        </p:attrNameLst>
                                      </p:cBhvr>
                                      <p:to>
                                        <p:strVal val="visible"/>
                                      </p:to>
                                    </p:set>
                                    <p:anim calcmode="lin" valueType="num">
                                      <p:cBhvr additive="base">
                                        <p:cTn id="83" dur="3000" fill="hold"/>
                                        <p:tgtEl>
                                          <p:spTgt spid="78882"/>
                                        </p:tgtEl>
                                        <p:attrNameLst>
                                          <p:attrName>ppt_x</p:attrName>
                                        </p:attrNameLst>
                                      </p:cBhvr>
                                      <p:tavLst>
                                        <p:tav tm="0">
                                          <p:val>
                                            <p:strVal val="#ppt_x"/>
                                          </p:val>
                                        </p:tav>
                                        <p:tav tm="100000">
                                          <p:val>
                                            <p:strVal val="#ppt_x"/>
                                          </p:val>
                                        </p:tav>
                                      </p:tavLst>
                                    </p:anim>
                                    <p:anim calcmode="lin" valueType="num">
                                      <p:cBhvr additive="base">
                                        <p:cTn id="84" dur="3000" fill="hold"/>
                                        <p:tgtEl>
                                          <p:spTgt spid="78882"/>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78883"/>
                                        </p:tgtEl>
                                        <p:attrNameLst>
                                          <p:attrName>style.visibility</p:attrName>
                                        </p:attrNameLst>
                                      </p:cBhvr>
                                      <p:to>
                                        <p:strVal val="visible"/>
                                      </p:to>
                                    </p:set>
                                    <p:anim calcmode="lin" valueType="num">
                                      <p:cBhvr additive="base">
                                        <p:cTn id="87" dur="3000" fill="hold"/>
                                        <p:tgtEl>
                                          <p:spTgt spid="78883"/>
                                        </p:tgtEl>
                                        <p:attrNameLst>
                                          <p:attrName>ppt_x</p:attrName>
                                        </p:attrNameLst>
                                      </p:cBhvr>
                                      <p:tavLst>
                                        <p:tav tm="0">
                                          <p:val>
                                            <p:strVal val="#ppt_x"/>
                                          </p:val>
                                        </p:tav>
                                        <p:tav tm="100000">
                                          <p:val>
                                            <p:strVal val="#ppt_x"/>
                                          </p:val>
                                        </p:tav>
                                      </p:tavLst>
                                    </p:anim>
                                    <p:anim calcmode="lin" valueType="num">
                                      <p:cBhvr additive="base">
                                        <p:cTn id="88" dur="3000" fill="hold"/>
                                        <p:tgtEl>
                                          <p:spTgt spid="78883"/>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78884"/>
                                        </p:tgtEl>
                                        <p:attrNameLst>
                                          <p:attrName>style.visibility</p:attrName>
                                        </p:attrNameLst>
                                      </p:cBhvr>
                                      <p:to>
                                        <p:strVal val="visible"/>
                                      </p:to>
                                    </p:set>
                                    <p:anim calcmode="lin" valueType="num">
                                      <p:cBhvr additive="base">
                                        <p:cTn id="91" dur="3000" fill="hold"/>
                                        <p:tgtEl>
                                          <p:spTgt spid="78884"/>
                                        </p:tgtEl>
                                        <p:attrNameLst>
                                          <p:attrName>ppt_x</p:attrName>
                                        </p:attrNameLst>
                                      </p:cBhvr>
                                      <p:tavLst>
                                        <p:tav tm="0">
                                          <p:val>
                                            <p:strVal val="#ppt_x"/>
                                          </p:val>
                                        </p:tav>
                                        <p:tav tm="100000">
                                          <p:val>
                                            <p:strVal val="#ppt_x"/>
                                          </p:val>
                                        </p:tav>
                                      </p:tavLst>
                                    </p:anim>
                                    <p:anim calcmode="lin" valueType="num">
                                      <p:cBhvr additive="base">
                                        <p:cTn id="92" dur="3000" fill="hold"/>
                                        <p:tgtEl>
                                          <p:spTgt spid="78884"/>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78885"/>
                                        </p:tgtEl>
                                        <p:attrNameLst>
                                          <p:attrName>style.visibility</p:attrName>
                                        </p:attrNameLst>
                                      </p:cBhvr>
                                      <p:to>
                                        <p:strVal val="visible"/>
                                      </p:to>
                                    </p:set>
                                    <p:anim calcmode="lin" valueType="num">
                                      <p:cBhvr additive="base">
                                        <p:cTn id="95" dur="3000" fill="hold"/>
                                        <p:tgtEl>
                                          <p:spTgt spid="78885"/>
                                        </p:tgtEl>
                                        <p:attrNameLst>
                                          <p:attrName>ppt_x</p:attrName>
                                        </p:attrNameLst>
                                      </p:cBhvr>
                                      <p:tavLst>
                                        <p:tav tm="0">
                                          <p:val>
                                            <p:strVal val="#ppt_x"/>
                                          </p:val>
                                        </p:tav>
                                        <p:tav tm="100000">
                                          <p:val>
                                            <p:strVal val="#ppt_x"/>
                                          </p:val>
                                        </p:tav>
                                      </p:tavLst>
                                    </p:anim>
                                    <p:anim calcmode="lin" valueType="num">
                                      <p:cBhvr additive="base">
                                        <p:cTn id="96" dur="3000" fill="hold"/>
                                        <p:tgtEl>
                                          <p:spTgt spid="78885"/>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78886"/>
                                        </p:tgtEl>
                                        <p:attrNameLst>
                                          <p:attrName>style.visibility</p:attrName>
                                        </p:attrNameLst>
                                      </p:cBhvr>
                                      <p:to>
                                        <p:strVal val="visible"/>
                                      </p:to>
                                    </p:set>
                                    <p:anim calcmode="lin" valueType="num">
                                      <p:cBhvr additive="base">
                                        <p:cTn id="99" dur="3000" fill="hold"/>
                                        <p:tgtEl>
                                          <p:spTgt spid="78886"/>
                                        </p:tgtEl>
                                        <p:attrNameLst>
                                          <p:attrName>ppt_x</p:attrName>
                                        </p:attrNameLst>
                                      </p:cBhvr>
                                      <p:tavLst>
                                        <p:tav tm="0">
                                          <p:val>
                                            <p:strVal val="#ppt_x"/>
                                          </p:val>
                                        </p:tav>
                                        <p:tav tm="100000">
                                          <p:val>
                                            <p:strVal val="#ppt_x"/>
                                          </p:val>
                                        </p:tav>
                                      </p:tavLst>
                                    </p:anim>
                                    <p:anim calcmode="lin" valueType="num">
                                      <p:cBhvr additive="base">
                                        <p:cTn id="100" dur="3000" fill="hold"/>
                                        <p:tgtEl>
                                          <p:spTgt spid="78886"/>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78887"/>
                                        </p:tgtEl>
                                        <p:attrNameLst>
                                          <p:attrName>style.visibility</p:attrName>
                                        </p:attrNameLst>
                                      </p:cBhvr>
                                      <p:to>
                                        <p:strVal val="visible"/>
                                      </p:to>
                                    </p:set>
                                    <p:anim calcmode="lin" valueType="num">
                                      <p:cBhvr additive="base">
                                        <p:cTn id="103" dur="3000" fill="hold"/>
                                        <p:tgtEl>
                                          <p:spTgt spid="78887"/>
                                        </p:tgtEl>
                                        <p:attrNameLst>
                                          <p:attrName>ppt_x</p:attrName>
                                        </p:attrNameLst>
                                      </p:cBhvr>
                                      <p:tavLst>
                                        <p:tav tm="0">
                                          <p:val>
                                            <p:strVal val="#ppt_x"/>
                                          </p:val>
                                        </p:tav>
                                        <p:tav tm="100000">
                                          <p:val>
                                            <p:strVal val="#ppt_x"/>
                                          </p:val>
                                        </p:tav>
                                      </p:tavLst>
                                    </p:anim>
                                    <p:anim calcmode="lin" valueType="num">
                                      <p:cBhvr additive="base">
                                        <p:cTn id="104" dur="3000" fill="hold"/>
                                        <p:tgtEl>
                                          <p:spTgt spid="78887"/>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0"/>
                                  </p:stCondLst>
                                  <p:childTnLst>
                                    <p:set>
                                      <p:cBhvr>
                                        <p:cTn id="106" dur="1" fill="hold">
                                          <p:stCondLst>
                                            <p:cond delay="0"/>
                                          </p:stCondLst>
                                        </p:cTn>
                                        <p:tgtEl>
                                          <p:spTgt spid="78888"/>
                                        </p:tgtEl>
                                        <p:attrNameLst>
                                          <p:attrName>style.visibility</p:attrName>
                                        </p:attrNameLst>
                                      </p:cBhvr>
                                      <p:to>
                                        <p:strVal val="visible"/>
                                      </p:to>
                                    </p:set>
                                    <p:anim calcmode="lin" valueType="num">
                                      <p:cBhvr additive="base">
                                        <p:cTn id="107" dur="3000" fill="hold"/>
                                        <p:tgtEl>
                                          <p:spTgt spid="78888"/>
                                        </p:tgtEl>
                                        <p:attrNameLst>
                                          <p:attrName>ppt_x</p:attrName>
                                        </p:attrNameLst>
                                      </p:cBhvr>
                                      <p:tavLst>
                                        <p:tav tm="0">
                                          <p:val>
                                            <p:strVal val="#ppt_x"/>
                                          </p:val>
                                        </p:tav>
                                        <p:tav tm="100000">
                                          <p:val>
                                            <p:strVal val="#ppt_x"/>
                                          </p:val>
                                        </p:tav>
                                      </p:tavLst>
                                    </p:anim>
                                    <p:anim calcmode="lin" valueType="num">
                                      <p:cBhvr additive="base">
                                        <p:cTn id="108" dur="3000" fill="hold"/>
                                        <p:tgtEl>
                                          <p:spTgt spid="78888"/>
                                        </p:tgtEl>
                                        <p:attrNameLst>
                                          <p:attrName>ppt_y</p:attrName>
                                        </p:attrNameLst>
                                      </p:cBhvr>
                                      <p:tavLst>
                                        <p:tav tm="0">
                                          <p:val>
                                            <p:strVal val="1+#ppt_h/2"/>
                                          </p:val>
                                        </p:tav>
                                        <p:tav tm="100000">
                                          <p:val>
                                            <p:strVal val="#ppt_y"/>
                                          </p:val>
                                        </p:tav>
                                      </p:tavLst>
                                    </p:anim>
                                  </p:childTnLst>
                                </p:cTn>
                              </p:par>
                              <p:par>
                                <p:cTn id="109" presetID="2" presetClass="entr" presetSubtype="4" fill="hold" grpId="0" nodeType="withEffect">
                                  <p:stCondLst>
                                    <p:cond delay="0"/>
                                  </p:stCondLst>
                                  <p:childTnLst>
                                    <p:set>
                                      <p:cBhvr>
                                        <p:cTn id="110" dur="1" fill="hold">
                                          <p:stCondLst>
                                            <p:cond delay="0"/>
                                          </p:stCondLst>
                                        </p:cTn>
                                        <p:tgtEl>
                                          <p:spTgt spid="78889"/>
                                        </p:tgtEl>
                                        <p:attrNameLst>
                                          <p:attrName>style.visibility</p:attrName>
                                        </p:attrNameLst>
                                      </p:cBhvr>
                                      <p:to>
                                        <p:strVal val="visible"/>
                                      </p:to>
                                    </p:set>
                                    <p:anim calcmode="lin" valueType="num">
                                      <p:cBhvr additive="base">
                                        <p:cTn id="111" dur="3000" fill="hold"/>
                                        <p:tgtEl>
                                          <p:spTgt spid="78889"/>
                                        </p:tgtEl>
                                        <p:attrNameLst>
                                          <p:attrName>ppt_x</p:attrName>
                                        </p:attrNameLst>
                                      </p:cBhvr>
                                      <p:tavLst>
                                        <p:tav tm="0">
                                          <p:val>
                                            <p:strVal val="#ppt_x"/>
                                          </p:val>
                                        </p:tav>
                                        <p:tav tm="100000">
                                          <p:val>
                                            <p:strVal val="#ppt_x"/>
                                          </p:val>
                                        </p:tav>
                                      </p:tavLst>
                                    </p:anim>
                                    <p:anim calcmode="lin" valueType="num">
                                      <p:cBhvr additive="base">
                                        <p:cTn id="112" dur="3000" fill="hold"/>
                                        <p:tgtEl>
                                          <p:spTgt spid="78889"/>
                                        </p:tgtEl>
                                        <p:attrNameLst>
                                          <p:attrName>ppt_y</p:attrName>
                                        </p:attrNameLst>
                                      </p:cBhvr>
                                      <p:tavLst>
                                        <p:tav tm="0">
                                          <p:val>
                                            <p:strVal val="1+#ppt_h/2"/>
                                          </p:val>
                                        </p:tav>
                                        <p:tav tm="100000">
                                          <p:val>
                                            <p:strVal val="#ppt_y"/>
                                          </p:val>
                                        </p:tav>
                                      </p:tavLst>
                                    </p:anim>
                                  </p:childTnLst>
                                </p:cTn>
                              </p:par>
                              <p:par>
                                <p:cTn id="113" presetID="2" presetClass="entr" presetSubtype="4" fill="hold" grpId="0" nodeType="withEffect">
                                  <p:stCondLst>
                                    <p:cond delay="0"/>
                                  </p:stCondLst>
                                  <p:childTnLst>
                                    <p:set>
                                      <p:cBhvr>
                                        <p:cTn id="114" dur="1" fill="hold">
                                          <p:stCondLst>
                                            <p:cond delay="0"/>
                                          </p:stCondLst>
                                        </p:cTn>
                                        <p:tgtEl>
                                          <p:spTgt spid="78890"/>
                                        </p:tgtEl>
                                        <p:attrNameLst>
                                          <p:attrName>style.visibility</p:attrName>
                                        </p:attrNameLst>
                                      </p:cBhvr>
                                      <p:to>
                                        <p:strVal val="visible"/>
                                      </p:to>
                                    </p:set>
                                    <p:anim calcmode="lin" valueType="num">
                                      <p:cBhvr additive="base">
                                        <p:cTn id="115" dur="3000" fill="hold"/>
                                        <p:tgtEl>
                                          <p:spTgt spid="78890"/>
                                        </p:tgtEl>
                                        <p:attrNameLst>
                                          <p:attrName>ppt_x</p:attrName>
                                        </p:attrNameLst>
                                      </p:cBhvr>
                                      <p:tavLst>
                                        <p:tav tm="0">
                                          <p:val>
                                            <p:strVal val="#ppt_x"/>
                                          </p:val>
                                        </p:tav>
                                        <p:tav tm="100000">
                                          <p:val>
                                            <p:strVal val="#ppt_x"/>
                                          </p:val>
                                        </p:tav>
                                      </p:tavLst>
                                    </p:anim>
                                    <p:anim calcmode="lin" valueType="num">
                                      <p:cBhvr additive="base">
                                        <p:cTn id="116" dur="3000" fill="hold"/>
                                        <p:tgtEl>
                                          <p:spTgt spid="78890"/>
                                        </p:tgtEl>
                                        <p:attrNameLst>
                                          <p:attrName>ppt_y</p:attrName>
                                        </p:attrNameLst>
                                      </p:cBhvr>
                                      <p:tavLst>
                                        <p:tav tm="0">
                                          <p:val>
                                            <p:strVal val="1+#ppt_h/2"/>
                                          </p:val>
                                        </p:tav>
                                        <p:tav tm="100000">
                                          <p:val>
                                            <p:strVal val="#ppt_y"/>
                                          </p:val>
                                        </p:tav>
                                      </p:tavLst>
                                    </p:anim>
                                  </p:childTnLst>
                                </p:cTn>
                              </p:par>
                              <p:par>
                                <p:cTn id="117" presetID="2" presetClass="entr" presetSubtype="4" fill="hold" grpId="0" nodeType="withEffect">
                                  <p:stCondLst>
                                    <p:cond delay="0"/>
                                  </p:stCondLst>
                                  <p:childTnLst>
                                    <p:set>
                                      <p:cBhvr>
                                        <p:cTn id="118" dur="1" fill="hold">
                                          <p:stCondLst>
                                            <p:cond delay="0"/>
                                          </p:stCondLst>
                                        </p:cTn>
                                        <p:tgtEl>
                                          <p:spTgt spid="47"/>
                                        </p:tgtEl>
                                        <p:attrNameLst>
                                          <p:attrName>style.visibility</p:attrName>
                                        </p:attrNameLst>
                                      </p:cBhvr>
                                      <p:to>
                                        <p:strVal val="visible"/>
                                      </p:to>
                                    </p:set>
                                    <p:anim calcmode="lin" valueType="num">
                                      <p:cBhvr additive="base">
                                        <p:cTn id="119" dur="3000" fill="hold"/>
                                        <p:tgtEl>
                                          <p:spTgt spid="47"/>
                                        </p:tgtEl>
                                        <p:attrNameLst>
                                          <p:attrName>ppt_x</p:attrName>
                                        </p:attrNameLst>
                                      </p:cBhvr>
                                      <p:tavLst>
                                        <p:tav tm="0">
                                          <p:val>
                                            <p:strVal val="#ppt_x"/>
                                          </p:val>
                                        </p:tav>
                                        <p:tav tm="100000">
                                          <p:val>
                                            <p:strVal val="#ppt_x"/>
                                          </p:val>
                                        </p:tav>
                                      </p:tavLst>
                                    </p:anim>
                                    <p:anim calcmode="lin" valueType="num">
                                      <p:cBhvr additive="base">
                                        <p:cTn id="120" dur="300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1" grpId="0" animBg="1"/>
      <p:bldP spid="78852" grpId="0" animBg="1"/>
      <p:bldP spid="78853" grpId="0" animBg="1"/>
      <p:bldP spid="78854" grpId="0" animBg="1"/>
      <p:bldP spid="78855" grpId="0" animBg="1"/>
      <p:bldP spid="78856" grpId="0" animBg="1"/>
      <p:bldP spid="78857" grpId="0" animBg="1"/>
      <p:bldP spid="78876" grpId="0" animBg="1"/>
      <p:bldP spid="78877" grpId="0" animBg="1"/>
      <p:bldP spid="78878" grpId="0" animBg="1"/>
      <p:bldP spid="78879" grpId="0" animBg="1"/>
      <p:bldP spid="78880" grpId="0" animBg="1"/>
      <p:bldP spid="78881" grpId="0" animBg="1"/>
      <p:bldP spid="78882" grpId="0" animBg="1"/>
      <p:bldP spid="78883" grpId="0" animBg="1"/>
      <p:bldP spid="78884" grpId="0" animBg="1"/>
      <p:bldP spid="78885" grpId="0"/>
      <p:bldP spid="78886" grpId="0"/>
      <p:bldP spid="78887" grpId="0"/>
      <p:bldP spid="78888" grpId="0"/>
      <p:bldP spid="78889" grpId="0"/>
      <p:bldP spid="78890" grpId="0"/>
      <p:bldP spid="4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TextBox 4"/>
          <p:cNvSpPr txBox="1">
            <a:spLocks noChangeArrowheads="1"/>
          </p:cNvSpPr>
          <p:nvPr/>
        </p:nvSpPr>
        <p:spPr bwMode="auto">
          <a:xfrm>
            <a:off x="142359" y="582543"/>
            <a:ext cx="866914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imes New Roman" pitchFamily="18" charset="0"/>
                <a:cs typeface="Arial" pitchFamily="34" charset="0"/>
              </a:defRPr>
            </a:lvl1pPr>
            <a:lvl2pPr marL="742950" indent="-285750" eaLnBrk="0" hangingPunct="0">
              <a:defRPr>
                <a:solidFill>
                  <a:schemeClr val="tx1"/>
                </a:solidFill>
                <a:latin typeface="Times New Roman" pitchFamily="18" charset="0"/>
                <a:cs typeface="Arial" pitchFamily="34" charset="0"/>
              </a:defRPr>
            </a:lvl2pPr>
            <a:lvl3pPr marL="1143000" indent="-228600" eaLnBrk="0" hangingPunct="0">
              <a:defRPr>
                <a:solidFill>
                  <a:schemeClr val="tx1"/>
                </a:solidFill>
                <a:latin typeface="Times New Roman" pitchFamily="18" charset="0"/>
                <a:cs typeface="Arial" pitchFamily="34" charset="0"/>
              </a:defRPr>
            </a:lvl3pPr>
            <a:lvl4pPr marL="1600200" indent="-228600" eaLnBrk="0" hangingPunct="0">
              <a:defRPr>
                <a:solidFill>
                  <a:schemeClr val="tx1"/>
                </a:solidFill>
                <a:latin typeface="Times New Roman" pitchFamily="18" charset="0"/>
                <a:cs typeface="Arial" pitchFamily="34" charset="0"/>
              </a:defRPr>
            </a:lvl4pPr>
            <a:lvl5pPr marL="2057400" indent="-228600" eaLnBrk="0" hangingPunct="0">
              <a:defRPr>
                <a:solidFill>
                  <a:schemeClr val="tx1"/>
                </a:solidFill>
                <a:latin typeface="Times New Roman" pitchFamily="18" charset="0"/>
                <a:cs typeface="Arial" pitchFamily="34" charset="0"/>
              </a:defRPr>
            </a:lvl5pPr>
            <a:lvl6pPr marL="2514600" indent="-228600" eaLnBrk="0" fontAlgn="base" hangingPunct="0">
              <a:spcBef>
                <a:spcPct val="0"/>
              </a:spcBef>
              <a:spcAft>
                <a:spcPct val="0"/>
              </a:spcAft>
              <a:defRPr>
                <a:solidFill>
                  <a:schemeClr val="tx1"/>
                </a:solidFill>
                <a:latin typeface="Times New Roman" pitchFamily="18" charset="0"/>
                <a:cs typeface="Arial" pitchFamily="34" charset="0"/>
              </a:defRPr>
            </a:lvl6pPr>
            <a:lvl7pPr marL="2971800" indent="-228600" eaLnBrk="0" fontAlgn="base" hangingPunct="0">
              <a:spcBef>
                <a:spcPct val="0"/>
              </a:spcBef>
              <a:spcAft>
                <a:spcPct val="0"/>
              </a:spcAft>
              <a:defRPr>
                <a:solidFill>
                  <a:schemeClr val="tx1"/>
                </a:solidFill>
                <a:latin typeface="Times New Roman" pitchFamily="18" charset="0"/>
                <a:cs typeface="Arial" pitchFamily="34" charset="0"/>
              </a:defRPr>
            </a:lvl7pPr>
            <a:lvl8pPr marL="3429000" indent="-228600" eaLnBrk="0" fontAlgn="base" hangingPunct="0">
              <a:spcBef>
                <a:spcPct val="0"/>
              </a:spcBef>
              <a:spcAft>
                <a:spcPct val="0"/>
              </a:spcAft>
              <a:defRPr>
                <a:solidFill>
                  <a:schemeClr val="tx1"/>
                </a:solidFill>
                <a:latin typeface="Times New Roman" pitchFamily="18" charset="0"/>
                <a:cs typeface="Arial" pitchFamily="34" charset="0"/>
              </a:defRPr>
            </a:lvl8pPr>
            <a:lvl9pPr marL="3886200" indent="-228600" eaLnBrk="0" fontAlgn="base" hangingPunct="0">
              <a:spcBef>
                <a:spcPct val="0"/>
              </a:spcBef>
              <a:spcAft>
                <a:spcPct val="0"/>
              </a:spcAft>
              <a:defRPr>
                <a:solidFill>
                  <a:schemeClr val="tx1"/>
                </a:solidFill>
                <a:latin typeface="Times New Roman" pitchFamily="18" charset="0"/>
                <a:cs typeface="Arial" pitchFamily="34" charset="0"/>
              </a:defRPr>
            </a:lvl9pPr>
          </a:lstStyle>
          <a:p>
            <a:pPr algn="ctr" rtl="1" eaLnBrk="1" hangingPunct="1"/>
            <a:r>
              <a:rPr lang="fa-IR" sz="4000" dirty="0">
                <a:solidFill>
                  <a:srgbClr val="C00000"/>
                </a:solidFill>
                <a:latin typeface="+mj-lt"/>
                <a:ea typeface="+mj-ea"/>
                <a:cs typeface="B Titr" panose="00000700000000000000" pitchFamily="2" charset="-78"/>
              </a:rPr>
              <a:t>ماتريس  ارتباط شايستگي‌‌‌ها و تمرين‌‌‌ها</a:t>
            </a:r>
          </a:p>
        </p:txBody>
      </p:sp>
      <p:sp>
        <p:nvSpPr>
          <p:cNvPr id="6" name="Slide Number Placeholder 7"/>
          <p:cNvSpPr txBox="1">
            <a:spLocks/>
          </p:cNvSpPr>
          <p:nvPr/>
        </p:nvSpPr>
        <p:spPr bwMode="white">
          <a:xfrm>
            <a:off x="6861968" y="6573835"/>
            <a:ext cx="2133600" cy="2413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rtl="1" fontAlgn="base">
              <a:spcBef>
                <a:spcPct val="0"/>
              </a:spcBef>
              <a:spcAft>
                <a:spcPct val="0"/>
              </a:spcAft>
              <a:defRPr sz="1200" kern="1200">
                <a:solidFill>
                  <a:schemeClr val="bg1"/>
                </a:solidFill>
                <a:latin typeface="+mn-lt"/>
                <a:ea typeface="+mn-ea"/>
                <a:cs typeface="B Mitra" pitchFamily="2" charset="-78"/>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fld id="{0F5D83BA-4F53-4110-8AC3-1D57DB57DD24}" type="slidenum">
              <a:rPr lang="en-US" smtClean="0"/>
              <a:pPr/>
              <a:t>27</a:t>
            </a:fld>
            <a:endParaRPr lang="en-US" dirty="0"/>
          </a:p>
        </p:txBody>
      </p:sp>
      <p:pic>
        <p:nvPicPr>
          <p:cNvPr id="4198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7740" t="26539" r="17356" b="8486"/>
          <a:stretch/>
        </p:blipFill>
        <p:spPr bwMode="auto">
          <a:xfrm>
            <a:off x="1103278" y="1507711"/>
            <a:ext cx="6747305" cy="5066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7689832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a:xfrm>
            <a:off x="1066800" y="457200"/>
            <a:ext cx="6781800" cy="740467"/>
          </a:xfrm>
        </p:spPr>
        <p:txBody>
          <a:bodyPr>
            <a:normAutofit/>
          </a:bodyPr>
          <a:lstStyle/>
          <a:p>
            <a:pPr algn="ctr"/>
            <a:r>
              <a:rPr lang="fa-IR" sz="4000" dirty="0">
                <a:solidFill>
                  <a:srgbClr val="C00000"/>
                </a:solidFill>
                <a:cs typeface="B Titr" panose="00000700000000000000" pitchFamily="2" charset="-78"/>
              </a:rPr>
              <a:t>وظايف و مهارت‌‌‌هاي ارزيابان</a:t>
            </a:r>
            <a:endParaRPr lang="en-US" sz="4000" dirty="0">
              <a:solidFill>
                <a:srgbClr val="C00000"/>
              </a:solidFill>
              <a:cs typeface="B Titr" panose="00000700000000000000" pitchFamily="2" charset="-78"/>
            </a:endParaRPr>
          </a:p>
        </p:txBody>
      </p:sp>
      <p:sp>
        <p:nvSpPr>
          <p:cNvPr id="82947" name="AutoShape 3"/>
          <p:cNvSpPr>
            <a:spLocks noChangeArrowheads="1"/>
          </p:cNvSpPr>
          <p:nvPr/>
        </p:nvSpPr>
        <p:spPr bwMode="auto">
          <a:xfrm>
            <a:off x="6112710" y="3431397"/>
            <a:ext cx="1583490" cy="2366997"/>
          </a:xfrm>
          <a:prstGeom prst="roundRect">
            <a:avLst>
              <a:gd name="adj" fmla="val 13745"/>
            </a:avLst>
          </a:prstGeom>
          <a:noFill/>
          <a:ln w="38100">
            <a:solidFill>
              <a:schemeClr val="bg2"/>
            </a:solidFill>
            <a:round/>
            <a:headEnd/>
            <a:tailEnd/>
          </a:ln>
          <a:effectLst/>
        </p:spPr>
        <p:txBody>
          <a:bodyPr wrap="none" anchor="ctr"/>
          <a:lstStyle/>
          <a:p>
            <a:endParaRPr lang="en-US">
              <a:cs typeface="B Nazanin" pitchFamily="2" charset="-78"/>
            </a:endParaRPr>
          </a:p>
        </p:txBody>
      </p:sp>
      <p:sp>
        <p:nvSpPr>
          <p:cNvPr id="82949" name="AutoShape 5"/>
          <p:cNvSpPr>
            <a:spLocks noChangeArrowheads="1"/>
          </p:cNvSpPr>
          <p:nvPr/>
        </p:nvSpPr>
        <p:spPr bwMode="auto">
          <a:xfrm>
            <a:off x="2909854" y="3352817"/>
            <a:ext cx="2286016" cy="2738437"/>
          </a:xfrm>
          <a:prstGeom prst="roundRect">
            <a:avLst>
              <a:gd name="adj" fmla="val 13745"/>
            </a:avLst>
          </a:prstGeom>
          <a:noFill/>
          <a:ln w="38100">
            <a:solidFill>
              <a:schemeClr val="bg2"/>
            </a:solidFill>
            <a:round/>
            <a:headEnd/>
            <a:tailEnd/>
          </a:ln>
          <a:effectLst/>
        </p:spPr>
        <p:txBody>
          <a:bodyPr wrap="none" anchor="ctr"/>
          <a:lstStyle/>
          <a:p>
            <a:endParaRPr lang="en-US">
              <a:cs typeface="B Nazanin" pitchFamily="2" charset="-78"/>
            </a:endParaRPr>
          </a:p>
        </p:txBody>
      </p:sp>
      <p:sp>
        <p:nvSpPr>
          <p:cNvPr id="82950" name="AutoShape 6"/>
          <p:cNvSpPr>
            <a:spLocks noChangeArrowheads="1"/>
          </p:cNvSpPr>
          <p:nvPr/>
        </p:nvSpPr>
        <p:spPr bwMode="auto">
          <a:xfrm>
            <a:off x="766714" y="3352817"/>
            <a:ext cx="2286016" cy="2738437"/>
          </a:xfrm>
          <a:prstGeom prst="roundRect">
            <a:avLst>
              <a:gd name="adj" fmla="val 13745"/>
            </a:avLst>
          </a:prstGeom>
          <a:noFill/>
          <a:ln w="38100">
            <a:solidFill>
              <a:schemeClr val="bg2"/>
            </a:solidFill>
            <a:round/>
            <a:headEnd/>
            <a:tailEnd/>
          </a:ln>
          <a:effectLst/>
        </p:spPr>
        <p:txBody>
          <a:bodyPr wrap="none" anchor="ctr"/>
          <a:lstStyle/>
          <a:p>
            <a:endParaRPr lang="en-US">
              <a:cs typeface="B Nazanin" pitchFamily="2" charset="-78"/>
            </a:endParaRPr>
          </a:p>
        </p:txBody>
      </p:sp>
      <p:grpSp>
        <p:nvGrpSpPr>
          <p:cNvPr id="37" name="Group 36"/>
          <p:cNvGrpSpPr/>
          <p:nvPr/>
        </p:nvGrpSpPr>
        <p:grpSpPr>
          <a:xfrm>
            <a:off x="2388698" y="1780646"/>
            <a:ext cx="5149642" cy="1162270"/>
            <a:chOff x="1808104" y="1623788"/>
            <a:chExt cx="5149642" cy="1162270"/>
          </a:xfrm>
        </p:grpSpPr>
        <p:grpSp>
          <p:nvGrpSpPr>
            <p:cNvPr id="2" name="Group 7"/>
            <p:cNvGrpSpPr>
              <a:grpSpLocks/>
            </p:cNvGrpSpPr>
            <p:nvPr/>
          </p:nvGrpSpPr>
          <p:grpSpPr bwMode="auto">
            <a:xfrm>
              <a:off x="1808104" y="1623788"/>
              <a:ext cx="4956963" cy="1162270"/>
              <a:chOff x="1058" y="1152"/>
              <a:chExt cx="3162" cy="720"/>
            </a:xfrm>
          </p:grpSpPr>
          <p:sp>
            <p:nvSpPr>
              <p:cNvPr id="82952" name="Rectangle 8"/>
              <p:cNvSpPr>
                <a:spLocks noChangeArrowheads="1"/>
              </p:cNvSpPr>
              <p:nvPr/>
            </p:nvSpPr>
            <p:spPr bwMode="gray">
              <a:xfrm rot="3419336">
                <a:off x="1058" y="1200"/>
                <a:ext cx="672" cy="672"/>
              </a:xfrm>
              <a:prstGeom prst="rect">
                <a:avLst/>
              </a:prstGeom>
              <a:gradFill rotWithShape="1">
                <a:gsLst>
                  <a:gs pos="0">
                    <a:schemeClr val="hlink"/>
                  </a:gs>
                  <a:gs pos="100000">
                    <a:schemeClr val="hlink">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887400" prstMaterial="legacyMatte">
                <a:bevelT w="13500" h="13500" prst="angle"/>
                <a:bevelB w="13500" h="13500" prst="angle"/>
                <a:extrusionClr>
                  <a:schemeClr val="hlink"/>
                </a:extrusionClr>
              </a:sp3d>
            </p:spPr>
            <p:txBody>
              <a:bodyPr wrap="none" anchor="ctr">
                <a:flatTx/>
              </a:bodyPr>
              <a:lstStyle/>
              <a:p>
                <a:endParaRPr lang="en-US"/>
              </a:p>
            </p:txBody>
          </p:sp>
          <p:grpSp>
            <p:nvGrpSpPr>
              <p:cNvPr id="3" name="Group 9"/>
              <p:cNvGrpSpPr>
                <a:grpSpLocks/>
              </p:cNvGrpSpPr>
              <p:nvPr/>
            </p:nvGrpSpPr>
            <p:grpSpPr bwMode="auto">
              <a:xfrm>
                <a:off x="1667" y="1326"/>
                <a:ext cx="1977" cy="110"/>
                <a:chOff x="2279" y="3448"/>
                <a:chExt cx="1482" cy="274"/>
              </a:xfrm>
            </p:grpSpPr>
            <p:sp>
              <p:nvSpPr>
                <p:cNvPr id="82954" name="Oval 10"/>
                <p:cNvSpPr>
                  <a:spLocks noChangeArrowheads="1"/>
                </p:cNvSpPr>
                <p:nvPr/>
              </p:nvSpPr>
              <p:spPr bwMode="gray">
                <a:xfrm>
                  <a:off x="2279" y="3477"/>
                  <a:ext cx="79" cy="241"/>
                </a:xfrm>
                <a:prstGeom prst="ellipse">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w="9525">
                  <a:noFill/>
                  <a:round/>
                  <a:headEnd/>
                  <a:tailEnd/>
                </a:ln>
                <a:effectLst/>
              </p:spPr>
              <p:txBody>
                <a:bodyPr wrap="none" anchor="ctr"/>
                <a:lstStyle/>
                <a:p>
                  <a:endParaRPr lang="en-US"/>
                </a:p>
              </p:txBody>
            </p:sp>
            <p:sp>
              <p:nvSpPr>
                <p:cNvPr id="82955" name="Rectangle 11"/>
                <p:cNvSpPr>
                  <a:spLocks noChangeArrowheads="1"/>
                </p:cNvSpPr>
                <p:nvPr/>
              </p:nvSpPr>
              <p:spPr bwMode="gray">
                <a:xfrm>
                  <a:off x="2324" y="3500"/>
                  <a:ext cx="1361" cy="222"/>
                </a:xfrm>
                <a:prstGeom prst="rect">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w="9525">
                  <a:noFill/>
                  <a:miter lim="800000"/>
                  <a:headEnd/>
                  <a:tailEnd/>
                </a:ln>
                <a:effectLst/>
              </p:spPr>
              <p:txBody>
                <a:bodyPr wrap="none" anchor="ctr"/>
                <a:lstStyle/>
                <a:p>
                  <a:endParaRPr lang="en-US"/>
                </a:p>
              </p:txBody>
            </p:sp>
            <p:sp>
              <p:nvSpPr>
                <p:cNvPr id="82956" name="Oval 12"/>
                <p:cNvSpPr>
                  <a:spLocks noChangeArrowheads="1"/>
                </p:cNvSpPr>
                <p:nvPr/>
              </p:nvSpPr>
              <p:spPr bwMode="gray">
                <a:xfrm>
                  <a:off x="3690" y="3448"/>
                  <a:ext cx="71" cy="234"/>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12700">
                  <a:solidFill>
                    <a:schemeClr val="bg1"/>
                  </a:solidFill>
                  <a:round/>
                  <a:headEnd/>
                  <a:tailEnd/>
                </a:ln>
                <a:effectLst/>
              </p:spPr>
              <p:txBody>
                <a:bodyPr wrap="none" anchor="ctr"/>
                <a:lstStyle/>
                <a:p>
                  <a:endParaRPr lang="en-US"/>
                </a:p>
              </p:txBody>
            </p:sp>
          </p:grpSp>
          <p:sp>
            <p:nvSpPr>
              <p:cNvPr id="82963" name="Oval 19"/>
              <p:cNvSpPr>
                <a:spLocks noChangeArrowheads="1"/>
              </p:cNvSpPr>
              <p:nvPr/>
            </p:nvSpPr>
            <p:spPr bwMode="gray">
              <a:xfrm>
                <a:off x="3028" y="1327"/>
                <a:ext cx="27" cy="27"/>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9525">
                <a:noFill/>
                <a:round/>
                <a:headEnd/>
                <a:tailEnd/>
              </a:ln>
              <a:effectLst/>
            </p:spPr>
            <p:txBody>
              <a:bodyPr wrap="none" anchor="ctr"/>
              <a:lstStyle/>
              <a:p>
                <a:endParaRPr lang="en-US"/>
              </a:p>
            </p:txBody>
          </p:sp>
          <p:grpSp>
            <p:nvGrpSpPr>
              <p:cNvPr id="5" name="Group 21"/>
              <p:cNvGrpSpPr>
                <a:grpSpLocks/>
              </p:cNvGrpSpPr>
              <p:nvPr/>
            </p:nvGrpSpPr>
            <p:grpSpPr bwMode="auto">
              <a:xfrm>
                <a:off x="3598" y="1297"/>
                <a:ext cx="406" cy="178"/>
                <a:chOff x="2003" y="3439"/>
                <a:chExt cx="233" cy="452"/>
              </a:xfrm>
            </p:grpSpPr>
            <p:sp>
              <p:nvSpPr>
                <p:cNvPr id="82966" name="Oval 22"/>
                <p:cNvSpPr>
                  <a:spLocks noChangeArrowheads="1"/>
                </p:cNvSpPr>
                <p:nvPr/>
              </p:nvSpPr>
              <p:spPr bwMode="gray">
                <a:xfrm>
                  <a:off x="2003" y="3439"/>
                  <a:ext cx="79" cy="242"/>
                </a:xfrm>
                <a:prstGeom prst="ellipse">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w="9525">
                  <a:noFill/>
                  <a:round/>
                  <a:headEnd/>
                  <a:tailEnd/>
                </a:ln>
                <a:effectLst/>
              </p:spPr>
              <p:txBody>
                <a:bodyPr wrap="none" anchor="ctr"/>
                <a:lstStyle/>
                <a:p>
                  <a:endParaRPr lang="en-US"/>
                </a:p>
              </p:txBody>
            </p:sp>
            <p:sp>
              <p:nvSpPr>
                <p:cNvPr id="82967" name="Rectangle 23"/>
                <p:cNvSpPr>
                  <a:spLocks noChangeArrowheads="1"/>
                </p:cNvSpPr>
                <p:nvPr/>
              </p:nvSpPr>
              <p:spPr bwMode="gray">
                <a:xfrm>
                  <a:off x="2048" y="3441"/>
                  <a:ext cx="188" cy="450"/>
                </a:xfrm>
                <a:prstGeom prst="rect">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w="9525">
                  <a:noFill/>
                  <a:miter lim="800000"/>
                  <a:headEnd/>
                  <a:tailEnd/>
                </a:ln>
                <a:effectLst/>
              </p:spPr>
              <p:txBody>
                <a:bodyPr wrap="none" anchor="ctr"/>
                <a:lstStyle/>
                <a:p>
                  <a:endParaRPr lang="en-US"/>
                </a:p>
              </p:txBody>
            </p:sp>
          </p:grpSp>
          <p:sp>
            <p:nvSpPr>
              <p:cNvPr id="82970" name="Rectangle 26"/>
              <p:cNvSpPr>
                <a:spLocks noChangeArrowheads="1"/>
              </p:cNvSpPr>
              <p:nvPr/>
            </p:nvSpPr>
            <p:spPr bwMode="gray">
              <a:xfrm rot="3419336">
                <a:off x="3548" y="1152"/>
                <a:ext cx="672" cy="672"/>
              </a:xfrm>
              <a:prstGeom prst="rect">
                <a:avLst/>
              </a:prstGeom>
              <a:solidFill>
                <a:schemeClr val="accent1"/>
              </a:solidFill>
              <a:ln w="9525">
                <a:miter lim="800000"/>
                <a:headEnd/>
                <a:tailEnd/>
              </a:ln>
              <a:effectLst/>
              <a:scene3d>
                <a:camera prst="legacyPerspectiveFront">
                  <a:rot lat="0" lon="1500000" rev="0"/>
                </a:camera>
                <a:lightRig rig="legacyFlat4" dir="b"/>
              </a:scene3d>
              <a:sp3d extrusionH="887400" prstMaterial="legacyMatte">
                <a:bevelT w="13500" h="13500" prst="angle"/>
                <a:bevelB w="13500" h="13500" prst="angle"/>
                <a:extrusionClr>
                  <a:schemeClr val="accent1"/>
                </a:extrusionClr>
              </a:sp3d>
            </p:spPr>
            <p:txBody>
              <a:bodyPr wrap="none" anchor="ctr">
                <a:flatTx/>
              </a:bodyPr>
              <a:lstStyle/>
              <a:p>
                <a:endParaRPr lang="en-US"/>
              </a:p>
            </p:txBody>
          </p:sp>
        </p:grpSp>
        <p:sp>
          <p:nvSpPr>
            <p:cNvPr id="82971" name="Rectangle 27"/>
            <p:cNvSpPr>
              <a:spLocks noChangeArrowheads="1"/>
            </p:cNvSpPr>
            <p:nvPr/>
          </p:nvSpPr>
          <p:spPr bwMode="gray">
            <a:xfrm>
              <a:off x="1928794" y="1782537"/>
              <a:ext cx="993667" cy="746358"/>
            </a:xfrm>
            <a:prstGeom prst="rect">
              <a:avLst/>
            </a:prstGeom>
            <a:noFill/>
            <a:ln w="9525">
              <a:noFill/>
              <a:miter lim="800000"/>
              <a:headEnd/>
              <a:tailEnd/>
            </a:ln>
            <a:effectLst/>
          </p:spPr>
          <p:txBody>
            <a:bodyPr wrap="square">
              <a:spAutoFit/>
            </a:bodyPr>
            <a:lstStyle/>
            <a:p>
              <a:pPr algn="ctr"/>
              <a:endParaRPr lang="en-US" sz="1050" b="1" dirty="0" smtClean="0">
                <a:solidFill>
                  <a:schemeClr val="bg1"/>
                </a:solidFill>
                <a:cs typeface="B Titr" pitchFamily="2" charset="-78"/>
              </a:endParaRPr>
            </a:p>
            <a:p>
              <a:pPr algn="ctr"/>
              <a:r>
                <a:rPr lang="fa-IR" sz="1600" b="1" dirty="0" smtClean="0">
                  <a:solidFill>
                    <a:schemeClr val="bg1"/>
                  </a:solidFill>
                  <a:cs typeface="B Titr" pitchFamily="2" charset="-78"/>
                </a:rPr>
                <a:t>مهارت‌‌هاي ارزيابان</a:t>
              </a:r>
              <a:endParaRPr lang="en-US" sz="1600" b="1" dirty="0" smtClean="0">
                <a:solidFill>
                  <a:schemeClr val="bg1"/>
                </a:solidFill>
                <a:cs typeface="B Titr" pitchFamily="2" charset="-78"/>
              </a:endParaRPr>
            </a:p>
          </p:txBody>
        </p:sp>
        <p:sp>
          <p:nvSpPr>
            <p:cNvPr id="82974" name="Rectangle 30"/>
            <p:cNvSpPr>
              <a:spLocks noChangeArrowheads="1"/>
            </p:cNvSpPr>
            <p:nvPr/>
          </p:nvSpPr>
          <p:spPr bwMode="gray">
            <a:xfrm>
              <a:off x="5895155" y="1882564"/>
              <a:ext cx="1062591" cy="646331"/>
            </a:xfrm>
            <a:prstGeom prst="rect">
              <a:avLst/>
            </a:prstGeom>
            <a:noFill/>
            <a:ln w="9525">
              <a:noFill/>
              <a:miter lim="800000"/>
              <a:headEnd/>
              <a:tailEnd/>
            </a:ln>
            <a:effectLst/>
          </p:spPr>
          <p:txBody>
            <a:bodyPr wrap="square">
              <a:spAutoFit/>
            </a:bodyPr>
            <a:lstStyle/>
            <a:p>
              <a:r>
                <a:rPr lang="fa-IR" b="1" dirty="0" smtClean="0">
                  <a:solidFill>
                    <a:schemeClr val="bg1"/>
                  </a:solidFill>
                  <a:cs typeface="B Titr" pitchFamily="2" charset="-78"/>
                </a:rPr>
                <a:t>وظايف ارزيابان</a:t>
              </a:r>
              <a:endParaRPr lang="en-US" b="1" dirty="0">
                <a:solidFill>
                  <a:schemeClr val="bg1"/>
                </a:solidFill>
                <a:cs typeface="B Titr" pitchFamily="2" charset="-78"/>
              </a:endParaRPr>
            </a:p>
          </p:txBody>
        </p:sp>
      </p:grpSp>
      <p:sp>
        <p:nvSpPr>
          <p:cNvPr id="82975" name="Rectangle 31"/>
          <p:cNvSpPr>
            <a:spLocks noChangeArrowheads="1"/>
          </p:cNvSpPr>
          <p:nvPr/>
        </p:nvSpPr>
        <p:spPr bwMode="auto">
          <a:xfrm>
            <a:off x="838152" y="3438540"/>
            <a:ext cx="2071702" cy="2554545"/>
          </a:xfrm>
          <a:prstGeom prst="rect">
            <a:avLst/>
          </a:prstGeom>
          <a:noFill/>
          <a:ln w="9525">
            <a:noFill/>
            <a:miter lim="800000"/>
            <a:headEnd/>
            <a:tailEnd/>
          </a:ln>
          <a:effectLst/>
        </p:spPr>
        <p:txBody>
          <a:bodyPr wrap="square">
            <a:spAutoFit/>
          </a:bodyPr>
          <a:lstStyle/>
          <a:p>
            <a:pPr algn="r" rtl="1" eaLnBrk="1" hangingPunct="1">
              <a:buFont typeface="Arial" pitchFamily="34" charset="0"/>
              <a:buChar char="•"/>
            </a:pPr>
            <a:r>
              <a:rPr lang="fa-IR" sz="1600" b="1" dirty="0" smtClean="0">
                <a:solidFill>
                  <a:srgbClr val="0070C0"/>
                </a:solidFill>
                <a:cs typeface="B Nazanin" pitchFamily="2" charset="-78"/>
              </a:rPr>
              <a:t>وجدان کاری </a:t>
            </a:r>
          </a:p>
          <a:p>
            <a:pPr algn="r" rtl="1" eaLnBrk="1" hangingPunct="1">
              <a:buFont typeface="Arial" pitchFamily="34" charset="0"/>
              <a:buChar char="•"/>
            </a:pPr>
            <a:r>
              <a:rPr lang="fa-IR" sz="1600" b="1" dirty="0" smtClean="0">
                <a:solidFill>
                  <a:srgbClr val="0070C0"/>
                </a:solidFill>
                <a:cs typeface="B Nazanin" pitchFamily="2" charset="-78"/>
              </a:rPr>
              <a:t>برخورداری از انرژی بالا</a:t>
            </a:r>
          </a:p>
          <a:p>
            <a:pPr algn="r" rtl="1" eaLnBrk="1" hangingPunct="1">
              <a:buFont typeface="Arial" pitchFamily="34" charset="0"/>
              <a:buChar char="•"/>
            </a:pPr>
            <a:r>
              <a:rPr lang="fa-IR" sz="1600" b="1" dirty="0" smtClean="0">
                <a:solidFill>
                  <a:srgbClr val="0070C0"/>
                </a:solidFill>
                <a:cs typeface="B Nazanin" pitchFamily="2" charset="-78"/>
              </a:rPr>
              <a:t>تجربه مدیریت</a:t>
            </a:r>
          </a:p>
          <a:p>
            <a:pPr algn="r" rtl="1" eaLnBrk="1" hangingPunct="1">
              <a:buFont typeface="Arial" pitchFamily="34" charset="0"/>
              <a:buChar char="•"/>
            </a:pPr>
            <a:r>
              <a:rPr lang="fa-IR" sz="1600" b="1" dirty="0" smtClean="0">
                <a:solidFill>
                  <a:srgbClr val="0070C0"/>
                </a:solidFill>
                <a:cs typeface="B Nazanin" pitchFamily="2" charset="-78"/>
              </a:rPr>
              <a:t>سیستماتیک و منضبط </a:t>
            </a:r>
          </a:p>
          <a:p>
            <a:pPr algn="r" rtl="1" eaLnBrk="1" hangingPunct="1">
              <a:buFont typeface="Arial" pitchFamily="34" charset="0"/>
              <a:buChar char="•"/>
            </a:pPr>
            <a:r>
              <a:rPr lang="fa-IR" sz="1600" b="1" dirty="0" smtClean="0">
                <a:solidFill>
                  <a:srgbClr val="0070C0"/>
                </a:solidFill>
                <a:cs typeface="B Nazanin" pitchFamily="2" charset="-78"/>
              </a:rPr>
              <a:t>توجه به جزئیات (دقیق بودن)</a:t>
            </a:r>
          </a:p>
          <a:p>
            <a:pPr algn="r" rtl="1" eaLnBrk="1" hangingPunct="1">
              <a:buFont typeface="Arial" pitchFamily="34" charset="0"/>
              <a:buChar char="•"/>
            </a:pPr>
            <a:r>
              <a:rPr lang="fa-IR" sz="1600" b="1" dirty="0" smtClean="0">
                <a:solidFill>
                  <a:srgbClr val="0070C0"/>
                </a:solidFill>
                <a:cs typeface="B Nazanin" pitchFamily="2" charset="-78"/>
              </a:rPr>
              <a:t>سابقه مشاوره در زمینة توسعه کارکنان </a:t>
            </a:r>
          </a:p>
          <a:p>
            <a:pPr algn="r" rtl="1" eaLnBrk="1" hangingPunct="1">
              <a:buFont typeface="Arial" pitchFamily="34" charset="0"/>
              <a:buChar char="•"/>
            </a:pPr>
            <a:r>
              <a:rPr lang="fa-IR" sz="1600" b="1" dirty="0" smtClean="0">
                <a:solidFill>
                  <a:srgbClr val="0070C0"/>
                </a:solidFill>
                <a:cs typeface="B Nazanin" pitchFamily="2" charset="-78"/>
              </a:rPr>
              <a:t>انعطاف پذیری </a:t>
            </a:r>
          </a:p>
          <a:p>
            <a:pPr algn="r" rtl="1" eaLnBrk="1" hangingPunct="1">
              <a:buFont typeface="Arial" pitchFamily="34" charset="0"/>
              <a:buChar char="•"/>
            </a:pPr>
            <a:r>
              <a:rPr lang="fa-IR" sz="1600" b="1" dirty="0" smtClean="0">
                <a:solidFill>
                  <a:srgbClr val="0070C0"/>
                </a:solidFill>
                <a:cs typeface="B Nazanin" pitchFamily="2" charset="-78"/>
              </a:rPr>
              <a:t>مهارت‌‌های نوشتاری</a:t>
            </a:r>
            <a:endParaRPr lang="en-US" sz="1600" b="1" dirty="0">
              <a:solidFill>
                <a:srgbClr val="0070C0"/>
              </a:solidFill>
              <a:cs typeface="B Nazanin" pitchFamily="2" charset="-78"/>
            </a:endParaRPr>
          </a:p>
        </p:txBody>
      </p:sp>
      <p:sp>
        <p:nvSpPr>
          <p:cNvPr id="82976" name="Rectangle 32"/>
          <p:cNvSpPr>
            <a:spLocks noChangeArrowheads="1"/>
          </p:cNvSpPr>
          <p:nvPr/>
        </p:nvSpPr>
        <p:spPr bwMode="auto">
          <a:xfrm>
            <a:off x="2981292" y="3367102"/>
            <a:ext cx="2143140" cy="2339102"/>
          </a:xfrm>
          <a:prstGeom prst="rect">
            <a:avLst/>
          </a:prstGeom>
          <a:noFill/>
          <a:ln w="9525">
            <a:noFill/>
            <a:miter lim="800000"/>
            <a:headEnd/>
            <a:tailEnd/>
          </a:ln>
          <a:effectLst/>
        </p:spPr>
        <p:txBody>
          <a:bodyPr wrap="square">
            <a:spAutoFit/>
          </a:bodyPr>
          <a:lstStyle/>
          <a:p>
            <a:pPr algn="r" rtl="1">
              <a:buFont typeface="Arial" pitchFamily="34" charset="0"/>
              <a:buChar char="•"/>
            </a:pPr>
            <a:r>
              <a:rPr lang="fa-IR" sz="1600" b="1" dirty="0" smtClean="0">
                <a:solidFill>
                  <a:srgbClr val="0070C0"/>
                </a:solidFill>
                <a:cs typeface="B Nazanin" pitchFamily="2" charset="-78"/>
              </a:rPr>
              <a:t>مشاهده دقيق  </a:t>
            </a:r>
          </a:p>
          <a:p>
            <a:pPr algn="r" rtl="1">
              <a:buFont typeface="Arial" pitchFamily="34" charset="0"/>
              <a:buChar char="•"/>
            </a:pPr>
            <a:r>
              <a:rPr lang="fa-IR" sz="1600" b="1" dirty="0" smtClean="0">
                <a:solidFill>
                  <a:srgbClr val="0070C0"/>
                </a:solidFill>
                <a:cs typeface="B Nazanin" pitchFamily="2" charset="-78"/>
              </a:rPr>
              <a:t>مهارت‌‌های شنود مؤثر</a:t>
            </a:r>
          </a:p>
          <a:p>
            <a:pPr algn="r" rtl="1">
              <a:buFont typeface="Arial" pitchFamily="34" charset="0"/>
              <a:buChar char="•"/>
            </a:pPr>
            <a:r>
              <a:rPr lang="fa-IR" sz="1600" b="1" dirty="0" smtClean="0">
                <a:solidFill>
                  <a:srgbClr val="0070C0"/>
                </a:solidFill>
                <a:cs typeface="B Nazanin" pitchFamily="2" charset="-78"/>
              </a:rPr>
              <a:t>تعهد به مفهوم کانون ارزیابی</a:t>
            </a:r>
          </a:p>
          <a:p>
            <a:pPr algn="r" rtl="1">
              <a:buFont typeface="Arial" pitchFamily="34" charset="0"/>
              <a:buChar char="•"/>
            </a:pPr>
            <a:r>
              <a:rPr lang="fa-IR" sz="1600" b="1" dirty="0" smtClean="0">
                <a:solidFill>
                  <a:srgbClr val="0070C0"/>
                </a:solidFill>
                <a:cs typeface="B Nazanin" pitchFamily="2" charset="-78"/>
              </a:rPr>
              <a:t>مهارت‌‌های ارایه بازخور </a:t>
            </a:r>
          </a:p>
          <a:p>
            <a:pPr algn="r" rtl="1">
              <a:buFont typeface="Arial" pitchFamily="34" charset="0"/>
              <a:buChar char="•"/>
            </a:pPr>
            <a:r>
              <a:rPr lang="fa-IR" sz="1600" b="1" dirty="0" smtClean="0">
                <a:solidFill>
                  <a:srgbClr val="0070C0"/>
                </a:solidFill>
                <a:cs typeface="B Nazanin" pitchFamily="2" charset="-78"/>
              </a:rPr>
              <a:t>مهارت‌‌های ادراکی (تجزیه و تحلیل)</a:t>
            </a:r>
          </a:p>
          <a:p>
            <a:pPr algn="r" rtl="1">
              <a:buFont typeface="Arial" pitchFamily="34" charset="0"/>
              <a:buChar char="•"/>
            </a:pPr>
            <a:r>
              <a:rPr lang="fa-IR" sz="1600" b="1" dirty="0" smtClean="0">
                <a:solidFill>
                  <a:srgbClr val="0070C0"/>
                </a:solidFill>
                <a:cs typeface="B Nazanin" pitchFamily="2" charset="-78"/>
              </a:rPr>
              <a:t>قدرت تصمیم گیری </a:t>
            </a:r>
          </a:p>
          <a:p>
            <a:pPr algn="r" rtl="1">
              <a:buFont typeface="Arial" pitchFamily="34" charset="0"/>
              <a:buChar char="•"/>
            </a:pPr>
            <a:r>
              <a:rPr lang="fa-IR" sz="1600" b="1" dirty="0" smtClean="0">
                <a:solidFill>
                  <a:srgbClr val="0070C0"/>
                </a:solidFill>
                <a:cs typeface="B Nazanin" pitchFamily="2" charset="-78"/>
              </a:rPr>
              <a:t>مهارت ارائه بازخورد </a:t>
            </a:r>
            <a:r>
              <a:rPr lang="fa-IR" b="1" dirty="0" smtClean="0">
                <a:solidFill>
                  <a:srgbClr val="0070C0"/>
                </a:solidFill>
                <a:cs typeface="B Nazanin" pitchFamily="2" charset="-78"/>
              </a:rPr>
              <a:t> </a:t>
            </a:r>
          </a:p>
        </p:txBody>
      </p:sp>
      <p:sp>
        <p:nvSpPr>
          <p:cNvPr id="82978" name="Rectangle 34"/>
          <p:cNvSpPr>
            <a:spLocks noChangeArrowheads="1"/>
          </p:cNvSpPr>
          <p:nvPr/>
        </p:nvSpPr>
        <p:spPr bwMode="auto">
          <a:xfrm>
            <a:off x="5910686" y="3509978"/>
            <a:ext cx="1714075" cy="2209836"/>
          </a:xfrm>
          <a:prstGeom prst="rect">
            <a:avLst/>
          </a:prstGeom>
          <a:noFill/>
          <a:ln w="9525">
            <a:noFill/>
            <a:miter lim="800000"/>
            <a:headEnd/>
            <a:tailEnd/>
          </a:ln>
          <a:effectLst/>
        </p:spPr>
        <p:txBody>
          <a:bodyPr wrap="square">
            <a:spAutoFit/>
          </a:bodyPr>
          <a:lstStyle/>
          <a:p>
            <a:pPr algn="r" rtl="1">
              <a:spcBef>
                <a:spcPct val="20000"/>
              </a:spcBef>
              <a:buClr>
                <a:schemeClr val="tx2"/>
              </a:buClr>
              <a:buSzPct val="70000"/>
              <a:defRPr/>
            </a:pPr>
            <a:r>
              <a:rPr lang="fa-IR" sz="1600" b="1" dirty="0" smtClean="0">
                <a:solidFill>
                  <a:srgbClr val="00B050"/>
                </a:solidFill>
                <a:effectLst>
                  <a:outerShdw blurRad="38100" dist="38100" dir="2700000" algn="tl">
                    <a:srgbClr val="C0C0C0"/>
                  </a:outerShdw>
                </a:effectLst>
                <a:latin typeface="Arial" pitchFamily="34" charset="0"/>
                <a:cs typeface="B Nazanin" pitchFamily="2" charset="-78"/>
              </a:rPr>
              <a:t>1- </a:t>
            </a:r>
            <a:r>
              <a:rPr lang="ar-SA" sz="1600" b="1" dirty="0" smtClean="0">
                <a:solidFill>
                  <a:srgbClr val="00B050"/>
                </a:solidFill>
                <a:effectLst>
                  <a:outerShdw blurRad="38100" dist="38100" dir="2700000" algn="tl">
                    <a:srgbClr val="C0C0C0"/>
                  </a:outerShdw>
                </a:effectLst>
                <a:latin typeface="Arial" pitchFamily="34" charset="0"/>
                <a:cs typeface="B Nazanin" pitchFamily="2" charset="-78"/>
              </a:rPr>
              <a:t>مشاهده</a:t>
            </a:r>
            <a:r>
              <a:rPr lang="fa-IR" sz="1600" b="1" dirty="0" smtClean="0">
                <a:solidFill>
                  <a:srgbClr val="00B050"/>
                </a:solidFill>
                <a:effectLst>
                  <a:outerShdw blurRad="38100" dist="38100" dir="2700000" algn="tl">
                    <a:srgbClr val="C0C0C0"/>
                  </a:outerShdw>
                </a:effectLst>
                <a:latin typeface="Arial" pitchFamily="34" charset="0"/>
                <a:cs typeface="B Nazanin" pitchFamily="2" charset="-78"/>
              </a:rPr>
              <a:t> (</a:t>
            </a:r>
            <a:r>
              <a:rPr lang="en-US" sz="1600" b="1" dirty="0" smtClean="0">
                <a:solidFill>
                  <a:srgbClr val="00B050"/>
                </a:solidFill>
                <a:effectLst>
                  <a:outerShdw blurRad="38100" dist="38100" dir="2700000" algn="tl">
                    <a:srgbClr val="C0C0C0"/>
                  </a:outerShdw>
                </a:effectLst>
                <a:latin typeface="Arial" pitchFamily="34" charset="0"/>
                <a:cs typeface="B Nazanin" pitchFamily="2" charset="-78"/>
              </a:rPr>
              <a:t>Observe</a:t>
            </a:r>
            <a:r>
              <a:rPr lang="fa-IR" sz="1600" b="1" dirty="0" smtClean="0">
                <a:solidFill>
                  <a:srgbClr val="00B050"/>
                </a:solidFill>
                <a:effectLst>
                  <a:outerShdw blurRad="38100" dist="38100" dir="2700000" algn="tl">
                    <a:srgbClr val="C0C0C0"/>
                  </a:outerShdw>
                </a:effectLst>
                <a:latin typeface="Arial" pitchFamily="34" charset="0"/>
                <a:cs typeface="B Nazanin" pitchFamily="2" charset="-78"/>
              </a:rPr>
              <a:t>)</a:t>
            </a:r>
            <a:endParaRPr lang="ar-SA" sz="1600" b="1" dirty="0" smtClean="0">
              <a:solidFill>
                <a:srgbClr val="00B050"/>
              </a:solidFill>
              <a:effectLst>
                <a:outerShdw blurRad="38100" dist="38100" dir="2700000" algn="tl">
                  <a:srgbClr val="C0C0C0"/>
                </a:outerShdw>
              </a:effectLst>
              <a:latin typeface="Arial" pitchFamily="34" charset="0"/>
              <a:cs typeface="B Nazanin" pitchFamily="2" charset="-78"/>
            </a:endParaRPr>
          </a:p>
          <a:p>
            <a:pPr algn="r" rtl="1">
              <a:spcBef>
                <a:spcPct val="20000"/>
              </a:spcBef>
              <a:buClr>
                <a:schemeClr val="tx2"/>
              </a:buClr>
              <a:buSzPct val="70000"/>
              <a:defRPr/>
            </a:pPr>
            <a:r>
              <a:rPr lang="fa-IR" sz="1600" b="1" dirty="0" smtClean="0">
                <a:solidFill>
                  <a:srgbClr val="00B050"/>
                </a:solidFill>
                <a:effectLst>
                  <a:outerShdw blurRad="38100" dist="38100" dir="2700000" algn="tl">
                    <a:srgbClr val="C0C0C0"/>
                  </a:outerShdw>
                </a:effectLst>
                <a:latin typeface="Arial" pitchFamily="34" charset="0"/>
                <a:cs typeface="B Nazanin" pitchFamily="2" charset="-78"/>
              </a:rPr>
              <a:t>2- </a:t>
            </a:r>
            <a:r>
              <a:rPr lang="ar-SA" sz="1600" b="1" dirty="0" smtClean="0">
                <a:solidFill>
                  <a:srgbClr val="00B050"/>
                </a:solidFill>
                <a:effectLst>
                  <a:outerShdw blurRad="38100" dist="38100" dir="2700000" algn="tl">
                    <a:srgbClr val="C0C0C0"/>
                  </a:outerShdw>
                </a:effectLst>
                <a:latin typeface="Arial" pitchFamily="34" charset="0"/>
                <a:cs typeface="B Nazanin" pitchFamily="2" charset="-78"/>
              </a:rPr>
              <a:t>ثبت          (</a:t>
            </a:r>
            <a:r>
              <a:rPr lang="en-US" sz="1600" b="1" dirty="0" smtClean="0">
                <a:solidFill>
                  <a:srgbClr val="00B050"/>
                </a:solidFill>
                <a:effectLst>
                  <a:outerShdw blurRad="38100" dist="38100" dir="2700000" algn="tl">
                    <a:srgbClr val="C0C0C0"/>
                  </a:outerShdw>
                </a:effectLst>
                <a:latin typeface="Arial" pitchFamily="34" charset="0"/>
                <a:cs typeface="B Nazanin" pitchFamily="2" charset="-78"/>
              </a:rPr>
              <a:t>Record</a:t>
            </a:r>
            <a:r>
              <a:rPr lang="ar-SA" sz="1600" b="1" dirty="0" smtClean="0">
                <a:solidFill>
                  <a:srgbClr val="00B050"/>
                </a:solidFill>
                <a:effectLst>
                  <a:outerShdw blurRad="38100" dist="38100" dir="2700000" algn="tl">
                    <a:srgbClr val="C0C0C0"/>
                  </a:outerShdw>
                </a:effectLst>
                <a:latin typeface="Arial" pitchFamily="34" charset="0"/>
                <a:cs typeface="B Nazanin" pitchFamily="2" charset="-78"/>
              </a:rPr>
              <a:t>) </a:t>
            </a:r>
          </a:p>
          <a:p>
            <a:pPr algn="r" rtl="1">
              <a:spcBef>
                <a:spcPct val="20000"/>
              </a:spcBef>
              <a:buClr>
                <a:schemeClr val="tx2"/>
              </a:buClr>
              <a:buSzPct val="70000"/>
              <a:defRPr/>
            </a:pPr>
            <a:r>
              <a:rPr lang="fa-IR" sz="1600" b="1" dirty="0" smtClean="0">
                <a:solidFill>
                  <a:srgbClr val="00B050"/>
                </a:solidFill>
                <a:effectLst>
                  <a:outerShdw blurRad="38100" dist="38100" dir="2700000" algn="tl">
                    <a:srgbClr val="C0C0C0"/>
                  </a:outerShdw>
                </a:effectLst>
                <a:latin typeface="Arial" pitchFamily="34" charset="0"/>
                <a:cs typeface="B Nazanin" pitchFamily="2" charset="-78"/>
              </a:rPr>
              <a:t>3- </a:t>
            </a:r>
            <a:r>
              <a:rPr lang="ar-SA" sz="1600" b="1" dirty="0" smtClean="0">
                <a:solidFill>
                  <a:srgbClr val="00B050"/>
                </a:solidFill>
                <a:effectLst>
                  <a:outerShdw blurRad="38100" dist="38100" dir="2700000" algn="tl">
                    <a:srgbClr val="C0C0C0"/>
                  </a:outerShdw>
                </a:effectLst>
                <a:latin typeface="Arial" pitchFamily="34" charset="0"/>
                <a:cs typeface="B Nazanin" pitchFamily="2" charset="-78"/>
              </a:rPr>
              <a:t>طبقه</a:t>
            </a:r>
            <a:r>
              <a:rPr lang="fa-IR" sz="1600" b="1" dirty="0" smtClean="0">
                <a:solidFill>
                  <a:srgbClr val="00B050"/>
                </a:solidFill>
                <a:effectLst>
                  <a:outerShdw blurRad="38100" dist="38100" dir="2700000" algn="tl">
                    <a:srgbClr val="C0C0C0"/>
                  </a:outerShdw>
                </a:effectLst>
                <a:latin typeface="Arial" pitchFamily="34" charset="0"/>
                <a:cs typeface="B Nazanin" pitchFamily="2" charset="-78"/>
              </a:rPr>
              <a:t>‌</a:t>
            </a:r>
            <a:r>
              <a:rPr lang="ar-SA" sz="1600" b="1" dirty="0" smtClean="0">
                <a:solidFill>
                  <a:srgbClr val="00B050"/>
                </a:solidFill>
                <a:effectLst>
                  <a:outerShdw blurRad="38100" dist="38100" dir="2700000" algn="tl">
                    <a:srgbClr val="C0C0C0"/>
                  </a:outerShdw>
                </a:effectLst>
                <a:latin typeface="Arial" pitchFamily="34" charset="0"/>
                <a:cs typeface="B Nazanin" pitchFamily="2" charset="-78"/>
              </a:rPr>
              <a:t>بندي  (</a:t>
            </a:r>
            <a:r>
              <a:rPr lang="en-US" sz="1600" b="1" dirty="0" smtClean="0">
                <a:solidFill>
                  <a:srgbClr val="00B050"/>
                </a:solidFill>
                <a:effectLst>
                  <a:outerShdw blurRad="38100" dist="38100" dir="2700000" algn="tl">
                    <a:srgbClr val="C0C0C0"/>
                  </a:outerShdw>
                </a:effectLst>
                <a:latin typeface="Arial" pitchFamily="34" charset="0"/>
                <a:cs typeface="B Nazanin" pitchFamily="2" charset="-78"/>
              </a:rPr>
              <a:t>classify</a:t>
            </a:r>
            <a:r>
              <a:rPr lang="ar-SA" sz="1600" b="1" dirty="0" smtClean="0">
                <a:solidFill>
                  <a:srgbClr val="00B050"/>
                </a:solidFill>
                <a:effectLst>
                  <a:outerShdw blurRad="38100" dist="38100" dir="2700000" algn="tl">
                    <a:srgbClr val="C0C0C0"/>
                  </a:outerShdw>
                </a:effectLst>
                <a:latin typeface="Arial" pitchFamily="34" charset="0"/>
                <a:cs typeface="B Nazanin" pitchFamily="2" charset="-78"/>
              </a:rPr>
              <a:t>) </a:t>
            </a:r>
          </a:p>
          <a:p>
            <a:pPr algn="r" rtl="1">
              <a:spcBef>
                <a:spcPct val="20000"/>
              </a:spcBef>
              <a:buClr>
                <a:schemeClr val="tx2"/>
              </a:buClr>
              <a:buSzPct val="70000"/>
              <a:defRPr/>
            </a:pPr>
            <a:r>
              <a:rPr lang="fa-IR" sz="1600" b="1" dirty="0" smtClean="0">
                <a:solidFill>
                  <a:srgbClr val="00B050"/>
                </a:solidFill>
                <a:effectLst>
                  <a:outerShdw blurRad="38100" dist="38100" dir="2700000" algn="tl">
                    <a:srgbClr val="C0C0C0"/>
                  </a:outerShdw>
                </a:effectLst>
                <a:latin typeface="Arial" pitchFamily="34" charset="0"/>
                <a:cs typeface="B Nazanin" pitchFamily="2" charset="-78"/>
              </a:rPr>
              <a:t>4- </a:t>
            </a:r>
            <a:r>
              <a:rPr lang="ar-SA" sz="1600" b="1" dirty="0" smtClean="0">
                <a:solidFill>
                  <a:srgbClr val="00B050"/>
                </a:solidFill>
                <a:effectLst>
                  <a:outerShdw blurRad="38100" dist="38100" dir="2700000" algn="tl">
                    <a:srgbClr val="C0C0C0"/>
                  </a:outerShdw>
                </a:effectLst>
                <a:latin typeface="Arial" pitchFamily="34" charset="0"/>
                <a:cs typeface="B Nazanin" pitchFamily="2" charset="-78"/>
              </a:rPr>
              <a:t>رتبه بندي   (</a:t>
            </a:r>
            <a:r>
              <a:rPr lang="en-US" sz="1600" b="1" dirty="0" smtClean="0">
                <a:solidFill>
                  <a:srgbClr val="00B050"/>
                </a:solidFill>
                <a:effectLst>
                  <a:outerShdw blurRad="38100" dist="38100" dir="2700000" algn="tl">
                    <a:srgbClr val="C0C0C0"/>
                  </a:outerShdw>
                </a:effectLst>
                <a:latin typeface="Arial" pitchFamily="34" charset="0"/>
                <a:cs typeface="B Nazanin" pitchFamily="2" charset="-78"/>
              </a:rPr>
              <a:t>Rate</a:t>
            </a:r>
            <a:r>
              <a:rPr lang="ar-SA" sz="1600" b="1" dirty="0" smtClean="0">
                <a:solidFill>
                  <a:srgbClr val="00B050"/>
                </a:solidFill>
                <a:effectLst>
                  <a:outerShdw blurRad="38100" dist="38100" dir="2700000" algn="tl">
                    <a:srgbClr val="C0C0C0"/>
                  </a:outerShdw>
                </a:effectLst>
                <a:latin typeface="Arial" pitchFamily="34" charset="0"/>
                <a:cs typeface="B Nazanin" pitchFamily="2" charset="-78"/>
              </a:rPr>
              <a:t>) </a:t>
            </a:r>
          </a:p>
        </p:txBody>
      </p:sp>
      <p:pic>
        <p:nvPicPr>
          <p:cNvPr id="38" name="Picture 7" descr="pe01561_"/>
          <p:cNvPicPr>
            <a:picLocks noChangeAspect="1" noChangeArrowheads="1"/>
          </p:cNvPicPr>
          <p:nvPr/>
        </p:nvPicPr>
        <p:blipFill>
          <a:blip r:embed="rId2" cstate="print"/>
          <a:srcRect/>
          <a:stretch>
            <a:fillRect/>
          </a:stretch>
        </p:blipFill>
        <p:spPr bwMode="auto">
          <a:xfrm>
            <a:off x="552400" y="1295400"/>
            <a:ext cx="1500198" cy="1247188"/>
          </a:xfrm>
          <a:prstGeom prst="rect">
            <a:avLst/>
          </a:prstGeom>
          <a:noFill/>
          <a:ln w="9525">
            <a:noFill/>
            <a:miter lim="800000"/>
            <a:headEnd/>
            <a:tailEnd/>
          </a:ln>
        </p:spPr>
      </p:pic>
      <p:sp>
        <p:nvSpPr>
          <p:cNvPr id="26" name="Slide Number Placeholder 7"/>
          <p:cNvSpPr>
            <a:spLocks noGrp="1"/>
          </p:cNvSpPr>
          <p:nvPr>
            <p:ph type="sldNum" sz="quarter" idx="12"/>
          </p:nvPr>
        </p:nvSpPr>
        <p:spPr>
          <a:xfrm>
            <a:off x="6861968" y="6573835"/>
            <a:ext cx="2133600" cy="241300"/>
          </a:xfrm>
        </p:spPr>
        <p:txBody>
          <a:bodyPr>
            <a:normAutofit fontScale="47500" lnSpcReduction="20000"/>
          </a:bodyPr>
          <a:lstStyle/>
          <a:p>
            <a:fld id="{0F5D83BA-4F53-4110-8AC3-1D57DB57DD24}" type="slidenum">
              <a:rPr lang="en-US" smtClean="0"/>
              <a:pPr/>
              <a:t>28</a:t>
            </a:fld>
            <a:endParaRPr lang="en-US" dirty="0"/>
          </a:p>
        </p:txBody>
      </p:sp>
    </p:spTree>
    <p:extLst>
      <p:ext uri="{BB962C8B-B14F-4D97-AF65-F5344CB8AC3E}">
        <p14:creationId xmlns:p14="http://schemas.microsoft.com/office/powerpoint/2010/main" val="387148817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2947"/>
                                        </p:tgtEl>
                                        <p:attrNameLst>
                                          <p:attrName>style.visibility</p:attrName>
                                        </p:attrNameLst>
                                      </p:cBhvr>
                                      <p:to>
                                        <p:strVal val="visible"/>
                                      </p:to>
                                    </p:set>
                                    <p:anim calcmode="lin" valueType="num">
                                      <p:cBhvr additive="base">
                                        <p:cTn id="7" dur="2000" fill="hold"/>
                                        <p:tgtEl>
                                          <p:spTgt spid="82947"/>
                                        </p:tgtEl>
                                        <p:attrNameLst>
                                          <p:attrName>ppt_x</p:attrName>
                                        </p:attrNameLst>
                                      </p:cBhvr>
                                      <p:tavLst>
                                        <p:tav tm="0">
                                          <p:val>
                                            <p:strVal val="#ppt_x"/>
                                          </p:val>
                                        </p:tav>
                                        <p:tav tm="100000">
                                          <p:val>
                                            <p:strVal val="#ppt_x"/>
                                          </p:val>
                                        </p:tav>
                                      </p:tavLst>
                                    </p:anim>
                                    <p:anim calcmode="lin" valueType="num">
                                      <p:cBhvr additive="base">
                                        <p:cTn id="8" dur="2000" fill="hold"/>
                                        <p:tgtEl>
                                          <p:spTgt spid="8294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2949"/>
                                        </p:tgtEl>
                                        <p:attrNameLst>
                                          <p:attrName>style.visibility</p:attrName>
                                        </p:attrNameLst>
                                      </p:cBhvr>
                                      <p:to>
                                        <p:strVal val="visible"/>
                                      </p:to>
                                    </p:set>
                                    <p:anim calcmode="lin" valueType="num">
                                      <p:cBhvr additive="base">
                                        <p:cTn id="11" dur="2000" fill="hold"/>
                                        <p:tgtEl>
                                          <p:spTgt spid="82949"/>
                                        </p:tgtEl>
                                        <p:attrNameLst>
                                          <p:attrName>ppt_x</p:attrName>
                                        </p:attrNameLst>
                                      </p:cBhvr>
                                      <p:tavLst>
                                        <p:tav tm="0">
                                          <p:val>
                                            <p:strVal val="#ppt_x"/>
                                          </p:val>
                                        </p:tav>
                                        <p:tav tm="100000">
                                          <p:val>
                                            <p:strVal val="#ppt_x"/>
                                          </p:val>
                                        </p:tav>
                                      </p:tavLst>
                                    </p:anim>
                                    <p:anim calcmode="lin" valueType="num">
                                      <p:cBhvr additive="base">
                                        <p:cTn id="12" dur="2000" fill="hold"/>
                                        <p:tgtEl>
                                          <p:spTgt spid="8294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2950"/>
                                        </p:tgtEl>
                                        <p:attrNameLst>
                                          <p:attrName>style.visibility</p:attrName>
                                        </p:attrNameLst>
                                      </p:cBhvr>
                                      <p:to>
                                        <p:strVal val="visible"/>
                                      </p:to>
                                    </p:set>
                                    <p:anim calcmode="lin" valueType="num">
                                      <p:cBhvr additive="base">
                                        <p:cTn id="15" dur="2000" fill="hold"/>
                                        <p:tgtEl>
                                          <p:spTgt spid="82950"/>
                                        </p:tgtEl>
                                        <p:attrNameLst>
                                          <p:attrName>ppt_x</p:attrName>
                                        </p:attrNameLst>
                                      </p:cBhvr>
                                      <p:tavLst>
                                        <p:tav tm="0">
                                          <p:val>
                                            <p:strVal val="#ppt_x"/>
                                          </p:val>
                                        </p:tav>
                                        <p:tav tm="100000">
                                          <p:val>
                                            <p:strVal val="#ppt_x"/>
                                          </p:val>
                                        </p:tav>
                                      </p:tavLst>
                                    </p:anim>
                                    <p:anim calcmode="lin" valueType="num">
                                      <p:cBhvr additive="base">
                                        <p:cTn id="16" dur="2000" fill="hold"/>
                                        <p:tgtEl>
                                          <p:spTgt spid="8295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2000" fill="hold"/>
                                        <p:tgtEl>
                                          <p:spTgt spid="37"/>
                                        </p:tgtEl>
                                        <p:attrNameLst>
                                          <p:attrName>ppt_x</p:attrName>
                                        </p:attrNameLst>
                                      </p:cBhvr>
                                      <p:tavLst>
                                        <p:tav tm="0">
                                          <p:val>
                                            <p:strVal val="#ppt_x"/>
                                          </p:val>
                                        </p:tav>
                                        <p:tav tm="100000">
                                          <p:val>
                                            <p:strVal val="#ppt_x"/>
                                          </p:val>
                                        </p:tav>
                                      </p:tavLst>
                                    </p:anim>
                                    <p:anim calcmode="lin" valueType="num">
                                      <p:cBhvr additive="base">
                                        <p:cTn id="20" dur="2000" fill="hold"/>
                                        <p:tgtEl>
                                          <p:spTgt spid="3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2975"/>
                                        </p:tgtEl>
                                        <p:attrNameLst>
                                          <p:attrName>style.visibility</p:attrName>
                                        </p:attrNameLst>
                                      </p:cBhvr>
                                      <p:to>
                                        <p:strVal val="visible"/>
                                      </p:to>
                                    </p:set>
                                    <p:anim calcmode="lin" valueType="num">
                                      <p:cBhvr additive="base">
                                        <p:cTn id="23" dur="2000" fill="hold"/>
                                        <p:tgtEl>
                                          <p:spTgt spid="82975"/>
                                        </p:tgtEl>
                                        <p:attrNameLst>
                                          <p:attrName>ppt_x</p:attrName>
                                        </p:attrNameLst>
                                      </p:cBhvr>
                                      <p:tavLst>
                                        <p:tav tm="0">
                                          <p:val>
                                            <p:strVal val="#ppt_x"/>
                                          </p:val>
                                        </p:tav>
                                        <p:tav tm="100000">
                                          <p:val>
                                            <p:strVal val="#ppt_x"/>
                                          </p:val>
                                        </p:tav>
                                      </p:tavLst>
                                    </p:anim>
                                    <p:anim calcmode="lin" valueType="num">
                                      <p:cBhvr additive="base">
                                        <p:cTn id="24" dur="2000" fill="hold"/>
                                        <p:tgtEl>
                                          <p:spTgt spid="8297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82976"/>
                                        </p:tgtEl>
                                        <p:attrNameLst>
                                          <p:attrName>style.visibility</p:attrName>
                                        </p:attrNameLst>
                                      </p:cBhvr>
                                      <p:to>
                                        <p:strVal val="visible"/>
                                      </p:to>
                                    </p:set>
                                    <p:anim calcmode="lin" valueType="num">
                                      <p:cBhvr additive="base">
                                        <p:cTn id="27" dur="2000" fill="hold"/>
                                        <p:tgtEl>
                                          <p:spTgt spid="82976"/>
                                        </p:tgtEl>
                                        <p:attrNameLst>
                                          <p:attrName>ppt_x</p:attrName>
                                        </p:attrNameLst>
                                      </p:cBhvr>
                                      <p:tavLst>
                                        <p:tav tm="0">
                                          <p:val>
                                            <p:strVal val="#ppt_x"/>
                                          </p:val>
                                        </p:tav>
                                        <p:tav tm="100000">
                                          <p:val>
                                            <p:strVal val="#ppt_x"/>
                                          </p:val>
                                        </p:tav>
                                      </p:tavLst>
                                    </p:anim>
                                    <p:anim calcmode="lin" valueType="num">
                                      <p:cBhvr additive="base">
                                        <p:cTn id="28" dur="2000" fill="hold"/>
                                        <p:tgtEl>
                                          <p:spTgt spid="8297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82978"/>
                                        </p:tgtEl>
                                        <p:attrNameLst>
                                          <p:attrName>style.visibility</p:attrName>
                                        </p:attrNameLst>
                                      </p:cBhvr>
                                      <p:to>
                                        <p:strVal val="visible"/>
                                      </p:to>
                                    </p:set>
                                    <p:anim calcmode="lin" valueType="num">
                                      <p:cBhvr additive="base">
                                        <p:cTn id="31" dur="2000" fill="hold"/>
                                        <p:tgtEl>
                                          <p:spTgt spid="82978"/>
                                        </p:tgtEl>
                                        <p:attrNameLst>
                                          <p:attrName>ppt_x</p:attrName>
                                        </p:attrNameLst>
                                      </p:cBhvr>
                                      <p:tavLst>
                                        <p:tav tm="0">
                                          <p:val>
                                            <p:strVal val="#ppt_x"/>
                                          </p:val>
                                        </p:tav>
                                        <p:tav tm="100000">
                                          <p:val>
                                            <p:strVal val="#ppt_x"/>
                                          </p:val>
                                        </p:tav>
                                      </p:tavLst>
                                    </p:anim>
                                    <p:anim calcmode="lin" valueType="num">
                                      <p:cBhvr additive="base">
                                        <p:cTn id="32" dur="2000" fill="hold"/>
                                        <p:tgtEl>
                                          <p:spTgt spid="82978"/>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8"/>
                                        </p:tgtEl>
                                        <p:attrNameLst>
                                          <p:attrName>style.visibility</p:attrName>
                                        </p:attrNameLst>
                                      </p:cBhvr>
                                      <p:to>
                                        <p:strVal val="visible"/>
                                      </p:to>
                                    </p:set>
                                    <p:anim calcmode="lin" valueType="num">
                                      <p:cBhvr additive="base">
                                        <p:cTn id="35" dur="2000" fill="hold"/>
                                        <p:tgtEl>
                                          <p:spTgt spid="38"/>
                                        </p:tgtEl>
                                        <p:attrNameLst>
                                          <p:attrName>ppt_x</p:attrName>
                                        </p:attrNameLst>
                                      </p:cBhvr>
                                      <p:tavLst>
                                        <p:tav tm="0">
                                          <p:val>
                                            <p:strVal val="#ppt_x"/>
                                          </p:val>
                                        </p:tav>
                                        <p:tav tm="100000">
                                          <p:val>
                                            <p:strVal val="#ppt_x"/>
                                          </p:val>
                                        </p:tav>
                                      </p:tavLst>
                                    </p:anim>
                                    <p:anim calcmode="lin" valueType="num">
                                      <p:cBhvr additive="base">
                                        <p:cTn id="36" dur="20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7" grpId="0" animBg="1"/>
      <p:bldP spid="82949" grpId="0" animBg="1"/>
      <p:bldP spid="82950" grpId="0" animBg="1"/>
      <p:bldP spid="82975" grpId="0"/>
      <p:bldP spid="82976" grpId="0"/>
      <p:bldP spid="8297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a:xfrm>
            <a:off x="457200" y="576265"/>
            <a:ext cx="8229600" cy="563563"/>
          </a:xfrm>
        </p:spPr>
        <p:txBody>
          <a:bodyPr>
            <a:noAutofit/>
          </a:bodyPr>
          <a:lstStyle/>
          <a:p>
            <a:pPr algn="ctr"/>
            <a:r>
              <a:rPr lang="fa-IR" sz="4000" dirty="0">
                <a:solidFill>
                  <a:srgbClr val="C00000"/>
                </a:solidFill>
                <a:cs typeface="B Titr" panose="00000700000000000000" pitchFamily="2" charset="-78"/>
              </a:rPr>
              <a:t>روش انجام ارزيابي</a:t>
            </a:r>
            <a:endParaRPr lang="en-US" sz="4000" dirty="0">
              <a:solidFill>
                <a:srgbClr val="C00000"/>
              </a:solidFill>
              <a:cs typeface="B Titr" panose="00000700000000000000" pitchFamily="2" charset="-78"/>
            </a:endParaRPr>
          </a:p>
        </p:txBody>
      </p:sp>
      <p:sp>
        <p:nvSpPr>
          <p:cNvPr id="22" name="Rectangle 21"/>
          <p:cNvSpPr/>
          <p:nvPr/>
        </p:nvSpPr>
        <p:spPr>
          <a:xfrm>
            <a:off x="395536" y="1277993"/>
            <a:ext cx="8352926" cy="78175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marL="342900" lvl="0" indent="-342900" algn="ctr" rtl="1">
              <a:spcBef>
                <a:spcPct val="20000"/>
              </a:spcBef>
              <a:defRPr/>
            </a:pPr>
            <a:r>
              <a:rPr lang="fa-IR" sz="1400" b="1" kern="0" dirty="0" smtClean="0">
                <a:solidFill>
                  <a:srgbClr val="0033CC"/>
                </a:solidFill>
                <a:latin typeface="Arial"/>
                <a:cs typeface="B Nazanin" pitchFamily="2" charset="-78"/>
              </a:rPr>
              <a:t>مرحله اول: ارزيابي انفرادي</a:t>
            </a:r>
          </a:p>
          <a:p>
            <a:pPr marL="342900" lvl="0" indent="-342900" algn="ctr" rtl="1">
              <a:spcBef>
                <a:spcPct val="20000"/>
              </a:spcBef>
              <a:defRPr/>
            </a:pPr>
            <a:r>
              <a:rPr lang="fa-IR" sz="1400" kern="0" dirty="0" smtClean="0">
                <a:solidFill>
                  <a:srgbClr val="000000"/>
                </a:solidFill>
                <a:latin typeface="Arial"/>
                <a:cs typeface="B Nazanin" pitchFamily="2" charset="-78"/>
              </a:rPr>
              <a:t>هر يك از ارزيابان در حين انجام هر تمرين، شواهد مثبت و منفي مشاهده شده را در رديف مربوط به شايستگي مورد ارزيابي، يادداشت نموده و در پايان تمرين، امتياز هر يك از شايستگي‌‌‌ها را بر اساس شواهد مشاهده شده مشخص مي‌كنند.</a:t>
            </a:r>
            <a:endParaRPr lang="en-US" sz="1400" kern="0" dirty="0" smtClean="0">
              <a:solidFill>
                <a:srgbClr val="000000"/>
              </a:solidFill>
              <a:latin typeface="Arial"/>
              <a:cs typeface="B Nazanin" pitchFamily="2" charset="-78"/>
            </a:endParaRPr>
          </a:p>
        </p:txBody>
      </p:sp>
      <p:pic>
        <p:nvPicPr>
          <p:cNvPr id="40962" name="Picture 2"/>
          <p:cNvPicPr>
            <a:picLocks noChangeAspect="1" noChangeArrowheads="1"/>
          </p:cNvPicPr>
          <p:nvPr/>
        </p:nvPicPr>
        <p:blipFill rotWithShape="1">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rcRect l="8536" t="16978" r="6250" b="6250"/>
          <a:stretch/>
        </p:blipFill>
        <p:spPr bwMode="auto">
          <a:xfrm>
            <a:off x="1115616" y="2087453"/>
            <a:ext cx="6912768" cy="4670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Slide Number Placeholder 7"/>
          <p:cNvSpPr txBox="1">
            <a:spLocks/>
          </p:cNvSpPr>
          <p:nvPr/>
        </p:nvSpPr>
        <p:spPr bwMode="white">
          <a:xfrm>
            <a:off x="6861968" y="6997700"/>
            <a:ext cx="2133600" cy="2413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rtl="1" fontAlgn="base">
              <a:spcBef>
                <a:spcPct val="0"/>
              </a:spcBef>
              <a:spcAft>
                <a:spcPct val="0"/>
              </a:spcAft>
              <a:defRPr sz="1200" kern="1200">
                <a:solidFill>
                  <a:schemeClr val="bg1"/>
                </a:solidFill>
                <a:latin typeface="+mn-lt"/>
                <a:ea typeface="+mn-ea"/>
                <a:cs typeface="B Mitra" pitchFamily="2" charset="-78"/>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fld id="{0F5D83BA-4F53-4110-8AC3-1D57DB57DD24}" type="slidenum">
              <a:rPr lang="en-US" smtClean="0"/>
              <a:pPr/>
              <a:t>29</a:t>
            </a:fld>
            <a:endParaRPr lang="en-US" dirty="0"/>
          </a:p>
        </p:txBody>
      </p:sp>
    </p:spTree>
    <p:extLst>
      <p:ext uri="{BB962C8B-B14F-4D97-AF65-F5344CB8AC3E}">
        <p14:creationId xmlns:p14="http://schemas.microsoft.com/office/powerpoint/2010/main" val="264272846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heel(1)">
                                      <p:cBhvr>
                                        <p:cTn id="7" dur="2000"/>
                                        <p:tgtEl>
                                          <p:spTgt spid="22"/>
                                        </p:tgtEl>
                                      </p:cBhvr>
                                    </p:animEffect>
                                  </p:childTnLst>
                                </p:cTn>
                              </p:par>
                              <p:par>
                                <p:cTn id="8" presetID="2" presetClass="entr" presetSubtype="4" fill="hold" nodeType="withEffect">
                                  <p:stCondLst>
                                    <p:cond delay="0"/>
                                  </p:stCondLst>
                                  <p:childTnLst>
                                    <p:set>
                                      <p:cBhvr>
                                        <p:cTn id="9" dur="1" fill="hold">
                                          <p:stCondLst>
                                            <p:cond delay="0"/>
                                          </p:stCondLst>
                                        </p:cTn>
                                        <p:tgtEl>
                                          <p:spTgt spid="40962"/>
                                        </p:tgtEl>
                                        <p:attrNameLst>
                                          <p:attrName>style.visibility</p:attrName>
                                        </p:attrNameLst>
                                      </p:cBhvr>
                                      <p:to>
                                        <p:strVal val="visible"/>
                                      </p:to>
                                    </p:set>
                                    <p:anim calcmode="lin" valueType="num">
                                      <p:cBhvr additive="base">
                                        <p:cTn id="10" dur="2000" fill="hold"/>
                                        <p:tgtEl>
                                          <p:spTgt spid="40962"/>
                                        </p:tgtEl>
                                        <p:attrNameLst>
                                          <p:attrName>ppt_x</p:attrName>
                                        </p:attrNameLst>
                                      </p:cBhvr>
                                      <p:tavLst>
                                        <p:tav tm="0">
                                          <p:val>
                                            <p:strVal val="#ppt_x"/>
                                          </p:val>
                                        </p:tav>
                                        <p:tav tm="100000">
                                          <p:val>
                                            <p:strVal val="#ppt_x"/>
                                          </p:val>
                                        </p:tav>
                                      </p:tavLst>
                                    </p:anim>
                                    <p:anim calcmode="lin" valueType="num">
                                      <p:cBhvr additive="base">
                                        <p:cTn id="11" dur="2000" fill="hold"/>
                                        <p:tgtEl>
                                          <p:spTgt spid="409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752600"/>
            <a:ext cx="7543800" cy="4267200"/>
          </a:xfrm>
        </p:spPr>
        <p:txBody>
          <a:bodyPr>
            <a:noAutofit/>
          </a:bodyPr>
          <a:lstStyle/>
          <a:p>
            <a:pPr marL="0" marR="0" indent="0" algn="just" rtl="1">
              <a:lnSpc>
                <a:spcPct val="150000"/>
              </a:lnSpc>
              <a:spcBef>
                <a:spcPts val="0"/>
              </a:spcBef>
              <a:spcAft>
                <a:spcPts val="0"/>
              </a:spcAft>
              <a:buNone/>
            </a:pPr>
            <a:r>
              <a:rPr lang="fa-IR" b="1" dirty="0" smtClean="0">
                <a:solidFill>
                  <a:schemeClr val="tx1"/>
                </a:solidFill>
                <a:latin typeface="Cambria"/>
                <a:ea typeface="Times New Roman"/>
                <a:cs typeface="B Nazanin"/>
              </a:rPr>
              <a:t>جیم </a:t>
            </a:r>
            <a:r>
              <a:rPr lang="fa-IR" b="1" dirty="0">
                <a:solidFill>
                  <a:schemeClr val="tx1"/>
                </a:solidFill>
                <a:latin typeface="Cambria"/>
                <a:ea typeface="Times New Roman"/>
                <a:cs typeface="B Nazanin"/>
              </a:rPr>
              <a:t>کالینز  در کتاب از خوب به </a:t>
            </a:r>
            <a:r>
              <a:rPr lang="fa-IR" b="1" dirty="0" smtClean="0">
                <a:solidFill>
                  <a:schemeClr val="tx1"/>
                </a:solidFill>
                <a:latin typeface="Cambria"/>
                <a:ea typeface="Times New Roman"/>
                <a:cs typeface="B Nazanin"/>
              </a:rPr>
              <a:t>عالی:</a:t>
            </a:r>
          </a:p>
          <a:p>
            <a:pPr marL="0" marR="0" indent="0" algn="just" rtl="1">
              <a:lnSpc>
                <a:spcPct val="150000"/>
              </a:lnSpc>
              <a:spcBef>
                <a:spcPts val="0"/>
              </a:spcBef>
              <a:spcAft>
                <a:spcPts val="0"/>
              </a:spcAft>
              <a:buNone/>
            </a:pPr>
            <a:r>
              <a:rPr lang="fa-IR" sz="1800" dirty="0" smtClean="0">
                <a:latin typeface="Cambria"/>
                <a:ea typeface="Times New Roman"/>
                <a:cs typeface="B Nazanin"/>
              </a:rPr>
              <a:t>«اگر </a:t>
            </a:r>
            <a:r>
              <a:rPr lang="fa-IR" sz="1800" dirty="0">
                <a:latin typeface="Cambria"/>
                <a:ea typeface="Times New Roman"/>
                <a:cs typeface="B Nazanin"/>
              </a:rPr>
              <a:t>شما در آغاز حركت به جاي اين كه هدف را تعيين كنيد در فكر انتخاب افراد مناسب و شایسته باشيد مي‌توانيد به راحتي به دنيايي متحول قدم بگذاريد </a:t>
            </a:r>
            <a:r>
              <a:rPr lang="fa-IR" sz="1800" dirty="0">
                <a:solidFill>
                  <a:srgbClr val="FF0000"/>
                </a:solidFill>
                <a:latin typeface="Cambria"/>
                <a:ea typeface="Times New Roman"/>
                <a:cs typeface="B Nazanin"/>
              </a:rPr>
              <a:t>زیرا افراد شايسته نيازي به كنترل شديد و ايجاد انگيزه چنداني ندارند. </a:t>
            </a:r>
            <a:r>
              <a:rPr lang="fa-IR" sz="1800" dirty="0">
                <a:latin typeface="Cambria"/>
                <a:ea typeface="Times New Roman"/>
                <a:cs typeface="B Nazanin"/>
              </a:rPr>
              <a:t>آنها به واسطه انگيزه‌هاي دروني خود به حركت در مي‌آيند تا بهترين دستاوردها را پديد آورده و سهمي در تحقق هدف‌ها داشته باشند. </a:t>
            </a:r>
            <a:r>
              <a:rPr lang="fa-IR" sz="1800" dirty="0">
                <a:solidFill>
                  <a:srgbClr val="FF0000"/>
                </a:solidFill>
                <a:latin typeface="Cambria"/>
                <a:ea typeface="Times New Roman"/>
                <a:cs typeface="B Nazanin"/>
              </a:rPr>
              <a:t>اگر افراد نالايق را استخدام كنيم، حتي در صورتي كه مسير درست را در اختيار آنها قرار دهيم، آن مسير به درستي طي نخواهد شد</a:t>
            </a:r>
            <a:r>
              <a:rPr lang="fa-IR" sz="1800" dirty="0" smtClean="0">
                <a:solidFill>
                  <a:srgbClr val="FF0000"/>
                </a:solidFill>
                <a:latin typeface="Cambria"/>
                <a:ea typeface="Times New Roman"/>
                <a:cs typeface="B Nazanin"/>
              </a:rPr>
              <a:t>.»</a:t>
            </a:r>
          </a:p>
          <a:p>
            <a:pPr marL="0" marR="0" algn="just" rtl="1">
              <a:lnSpc>
                <a:spcPct val="150000"/>
              </a:lnSpc>
              <a:spcBef>
                <a:spcPts val="0"/>
              </a:spcBef>
              <a:spcAft>
                <a:spcPts val="0"/>
              </a:spcAft>
            </a:pPr>
            <a:endParaRPr lang="fa-IR" sz="1100" b="1" dirty="0">
              <a:latin typeface="Cambria"/>
              <a:ea typeface="Times New Roman"/>
              <a:cs typeface="B Nazanin"/>
            </a:endParaRPr>
          </a:p>
          <a:p>
            <a:pPr algn="just" rtl="1">
              <a:lnSpc>
                <a:spcPct val="150000"/>
              </a:lnSpc>
              <a:spcBef>
                <a:spcPts val="0"/>
              </a:spcBef>
            </a:pPr>
            <a:r>
              <a:rPr lang="fa-IR" sz="1800" b="1" dirty="0" smtClean="0">
                <a:latin typeface="Cambria"/>
                <a:ea typeface="Times New Roman"/>
                <a:cs typeface="B Nazanin"/>
              </a:rPr>
              <a:t>گام </a:t>
            </a:r>
            <a:r>
              <a:rPr lang="fa-IR" sz="1800" b="1" dirty="0">
                <a:latin typeface="Cambria"/>
                <a:ea typeface="Times New Roman"/>
                <a:cs typeface="B Nazanin"/>
              </a:rPr>
              <a:t>اول برای موفقیت یک کسب‌وکار، </a:t>
            </a:r>
            <a:r>
              <a:rPr lang="fa-IR" sz="1800" b="1" dirty="0">
                <a:solidFill>
                  <a:srgbClr val="FF0000"/>
                </a:solidFill>
                <a:latin typeface="Cambria"/>
                <a:ea typeface="Times New Roman"/>
                <a:cs typeface="B Nazanin"/>
              </a:rPr>
              <a:t>جذب و استخدام نیروی انسانی مناسب</a:t>
            </a:r>
            <a:r>
              <a:rPr lang="fa-IR" sz="1800" b="1" dirty="0">
                <a:latin typeface="Cambria"/>
                <a:ea typeface="Times New Roman"/>
                <a:cs typeface="B Nazanin"/>
              </a:rPr>
              <a:t> </a:t>
            </a:r>
            <a:r>
              <a:rPr lang="fa-IR" sz="1800" b="1" dirty="0" smtClean="0">
                <a:latin typeface="Cambria"/>
                <a:ea typeface="Times New Roman"/>
                <a:cs typeface="B Nazanin"/>
              </a:rPr>
              <a:t>است.</a:t>
            </a:r>
          </a:p>
          <a:p>
            <a:pPr algn="just" rtl="1">
              <a:lnSpc>
                <a:spcPct val="150000"/>
              </a:lnSpc>
              <a:spcBef>
                <a:spcPts val="0"/>
              </a:spcBef>
            </a:pPr>
            <a:r>
              <a:rPr lang="fa-IR" sz="1800" b="1" dirty="0" smtClean="0">
                <a:latin typeface="Cambria"/>
                <a:ea typeface="Times New Roman"/>
                <a:cs typeface="B Nazanin"/>
              </a:rPr>
              <a:t>حتی </a:t>
            </a:r>
            <a:r>
              <a:rPr lang="fa-IR" sz="1800" b="1" dirty="0">
                <a:latin typeface="Cambria"/>
                <a:ea typeface="Times New Roman"/>
                <a:cs typeface="B Nazanin"/>
              </a:rPr>
              <a:t>اگر برترین فناروری‌ها، تجهیزات و ماشین‌آلات در دسترس باشند اما نیروی انسانی شایسته و مناسب وجود نداشته باشد، خروجی مناسبی از کسب‌وکار به دست نخواهد آمد.</a:t>
            </a:r>
          </a:p>
        </p:txBody>
      </p:sp>
      <p:sp>
        <p:nvSpPr>
          <p:cNvPr id="5" name="Title 2"/>
          <p:cNvSpPr txBox="1">
            <a:spLocks/>
          </p:cNvSpPr>
          <p:nvPr/>
        </p:nvSpPr>
        <p:spPr>
          <a:xfrm>
            <a:off x="381000" y="381000"/>
            <a:ext cx="8153400" cy="1295400"/>
          </a:xfrm>
          <a:prstGeom prst="rect">
            <a:avLst/>
          </a:prstGeom>
        </p:spPr>
        <p:txBody>
          <a:bodyPr vert="horz" lIns="91440" tIns="45720" rIns="91440" bIns="45720" rtlCol="0" anchor="b" anchorCtr="0">
            <a:normAutofit/>
          </a:bodyPr>
          <a:lstStyle>
            <a:lvl1pPr algn="l" defTabSz="914400" rtl="0" eaLnBrk="1" latinLnBrk="0" hangingPunct="1">
              <a:spcBef>
                <a:spcPct val="0"/>
              </a:spcBef>
              <a:buNone/>
              <a:defRPr sz="54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fa-IR" sz="4000" dirty="0">
                <a:solidFill>
                  <a:srgbClr val="FF0000"/>
                </a:solidFill>
                <a:cs typeface="B Titr" panose="00000700000000000000" pitchFamily="2" charset="-78"/>
              </a:rPr>
              <a:t>مقدمه: </a:t>
            </a:r>
            <a:r>
              <a:rPr lang="fa-IR" sz="3600" dirty="0" smtClean="0">
                <a:solidFill>
                  <a:srgbClr val="C00000"/>
                </a:solidFill>
                <a:cs typeface="B Nazanin" panose="00000400000000000000" pitchFamily="2" charset="-78"/>
              </a:rPr>
              <a:t>انتخاب، جذب و نگهداشت بهترين‌ها، دغدغه روز سازمان‌هاي پيشرو</a:t>
            </a:r>
            <a:endParaRPr lang="fa-IR" sz="3600" dirty="0">
              <a:solidFill>
                <a:srgbClr val="C00000"/>
              </a:solidFill>
              <a:cs typeface="B Nazanin" panose="00000400000000000000" pitchFamily="2" charset="-78"/>
            </a:endParaRPr>
          </a:p>
        </p:txBody>
      </p:sp>
    </p:spTree>
    <p:extLst>
      <p:ext uri="{BB962C8B-B14F-4D97-AF65-F5344CB8AC3E}">
        <p14:creationId xmlns:p14="http://schemas.microsoft.com/office/powerpoint/2010/main" val="103871158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a:xfrm>
            <a:off x="457200" y="500065"/>
            <a:ext cx="8229600" cy="563563"/>
          </a:xfrm>
        </p:spPr>
        <p:txBody>
          <a:bodyPr>
            <a:noAutofit/>
          </a:bodyPr>
          <a:lstStyle/>
          <a:p>
            <a:pPr algn="ctr"/>
            <a:r>
              <a:rPr lang="fa-IR" sz="4000" dirty="0">
                <a:solidFill>
                  <a:srgbClr val="C00000"/>
                </a:solidFill>
                <a:cs typeface="B Titr" panose="00000700000000000000" pitchFamily="2" charset="-78"/>
              </a:rPr>
              <a:t>روش انجام ارزيابي</a:t>
            </a:r>
            <a:endParaRPr lang="en-US" sz="4000" dirty="0">
              <a:solidFill>
                <a:srgbClr val="C00000"/>
              </a:solidFill>
              <a:cs typeface="B Titr" panose="00000700000000000000" pitchFamily="2" charset="-78"/>
            </a:endParaRPr>
          </a:p>
        </p:txBody>
      </p:sp>
      <p:sp>
        <p:nvSpPr>
          <p:cNvPr id="8" name="Rectangle 7"/>
          <p:cNvSpPr/>
          <p:nvPr/>
        </p:nvSpPr>
        <p:spPr>
          <a:xfrm>
            <a:off x="395536" y="1170729"/>
            <a:ext cx="8352927" cy="78175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marL="342900" lvl="0" indent="-342900" algn="ctr" rtl="1">
              <a:spcBef>
                <a:spcPct val="20000"/>
              </a:spcBef>
              <a:defRPr/>
            </a:pPr>
            <a:r>
              <a:rPr lang="fa-IR" sz="1400" b="1" kern="0" dirty="0" smtClean="0">
                <a:solidFill>
                  <a:srgbClr val="0033CC"/>
                </a:solidFill>
                <a:latin typeface="Arial"/>
                <a:cs typeface="B Nazanin" pitchFamily="2" charset="-78"/>
              </a:rPr>
              <a:t>مرحله دوم</a:t>
            </a:r>
            <a:r>
              <a:rPr lang="fa-IR" sz="1400" b="1" kern="0" dirty="0">
                <a:solidFill>
                  <a:srgbClr val="0033CC"/>
                </a:solidFill>
                <a:latin typeface="Arial"/>
                <a:cs typeface="B Nazanin" pitchFamily="2" charset="-78"/>
              </a:rPr>
              <a:t>: برگزاري جلسه اجماع ارزيابان </a:t>
            </a:r>
            <a:r>
              <a:rPr lang="en-US" sz="1400" b="1" kern="0" dirty="0">
                <a:solidFill>
                  <a:srgbClr val="0033CC"/>
                </a:solidFill>
                <a:latin typeface="Arial"/>
                <a:cs typeface="B Nazanin" pitchFamily="2" charset="-78"/>
              </a:rPr>
              <a:t>wash up </a:t>
            </a:r>
            <a:r>
              <a:rPr lang="fa-IR" sz="1400" b="1" kern="0" dirty="0" smtClean="0">
                <a:solidFill>
                  <a:srgbClr val="0033CC"/>
                </a:solidFill>
                <a:latin typeface="Arial"/>
                <a:cs typeface="B Nazanin" pitchFamily="2" charset="-78"/>
              </a:rPr>
              <a:t> و ارزيابي نهايي</a:t>
            </a:r>
          </a:p>
          <a:p>
            <a:pPr marL="342900" lvl="0" indent="-342900" algn="ctr" rtl="1">
              <a:spcBef>
                <a:spcPct val="20000"/>
              </a:spcBef>
              <a:defRPr/>
            </a:pPr>
            <a:r>
              <a:rPr lang="fa-IR" sz="1400" kern="0" dirty="0" smtClean="0">
                <a:solidFill>
                  <a:srgbClr val="000000"/>
                </a:solidFill>
                <a:latin typeface="Arial"/>
                <a:cs typeface="B Nazanin" pitchFamily="2" charset="-78"/>
              </a:rPr>
              <a:t>پس از پايان تمام تمرين‌‌‌ها، ارزيابان در جلسه اجماع يا </a:t>
            </a:r>
            <a:r>
              <a:rPr lang="en-US" sz="1400" kern="0" dirty="0" smtClean="0">
                <a:solidFill>
                  <a:srgbClr val="000000"/>
                </a:solidFill>
                <a:latin typeface="Arial"/>
                <a:cs typeface="B Nazanin" pitchFamily="2" charset="-78"/>
              </a:rPr>
              <a:t>wash up</a:t>
            </a:r>
            <a:r>
              <a:rPr lang="fa-IR" sz="1400" kern="0" dirty="0" smtClean="0">
                <a:solidFill>
                  <a:srgbClr val="000000"/>
                </a:solidFill>
                <a:latin typeface="Arial"/>
                <a:cs typeface="B Nazanin" pitchFamily="2" charset="-78"/>
              </a:rPr>
              <a:t> امتيازات انفرادي خود در هر يك از شايستگي‌‌‌ها و در تمرينهاي مختلف را ارائه كرده و پس از گفتگو و تبادل نظر به اجماع رسيده و امتياز نهايي ارزيابي‌شونده را مشخص مي‌كنند.</a:t>
            </a:r>
            <a:endParaRPr lang="en-US" sz="1400" kern="0" dirty="0" smtClean="0">
              <a:solidFill>
                <a:srgbClr val="000000"/>
              </a:solidFill>
              <a:latin typeface="Arial"/>
              <a:cs typeface="B Nazanin" pitchFamily="2" charset="-78"/>
            </a:endParaRPr>
          </a:p>
        </p:txBody>
      </p:sp>
      <p:pic>
        <p:nvPicPr>
          <p:cNvPr id="41986" name="Picture 2"/>
          <p:cNvPicPr>
            <a:picLocks noChangeAspect="1" noChangeArrowheads="1"/>
          </p:cNvPicPr>
          <p:nvPr/>
        </p:nvPicPr>
        <p:blipFill rotWithShape="1">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rcRect l="7416" t="22389" r="8829" b="6250"/>
          <a:stretch/>
        </p:blipFill>
        <p:spPr bwMode="auto">
          <a:xfrm>
            <a:off x="693710" y="2024065"/>
            <a:ext cx="7535890" cy="4815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7114503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par>
                                <p:cTn id="8" presetID="2" presetClass="entr" presetSubtype="4" fill="hold" nodeType="withEffect">
                                  <p:stCondLst>
                                    <p:cond delay="0"/>
                                  </p:stCondLst>
                                  <p:childTnLst>
                                    <p:set>
                                      <p:cBhvr>
                                        <p:cTn id="9" dur="1" fill="hold">
                                          <p:stCondLst>
                                            <p:cond delay="0"/>
                                          </p:stCondLst>
                                        </p:cTn>
                                        <p:tgtEl>
                                          <p:spTgt spid="41986"/>
                                        </p:tgtEl>
                                        <p:attrNameLst>
                                          <p:attrName>style.visibility</p:attrName>
                                        </p:attrNameLst>
                                      </p:cBhvr>
                                      <p:to>
                                        <p:strVal val="visible"/>
                                      </p:to>
                                    </p:set>
                                    <p:anim calcmode="lin" valueType="num">
                                      <p:cBhvr additive="base">
                                        <p:cTn id="10" dur="2000" fill="hold"/>
                                        <p:tgtEl>
                                          <p:spTgt spid="41986"/>
                                        </p:tgtEl>
                                        <p:attrNameLst>
                                          <p:attrName>ppt_x</p:attrName>
                                        </p:attrNameLst>
                                      </p:cBhvr>
                                      <p:tavLst>
                                        <p:tav tm="0">
                                          <p:val>
                                            <p:strVal val="#ppt_x"/>
                                          </p:val>
                                        </p:tav>
                                        <p:tav tm="100000">
                                          <p:val>
                                            <p:strVal val="#ppt_x"/>
                                          </p:val>
                                        </p:tav>
                                      </p:tavLst>
                                    </p:anim>
                                    <p:anim calcmode="lin" valueType="num">
                                      <p:cBhvr additive="base">
                                        <p:cTn id="11" dur="2000" fill="hold"/>
                                        <p:tgtEl>
                                          <p:spTgt spid="4198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Rectangle 2"/>
          <p:cNvSpPr txBox="1">
            <a:spLocks noChangeArrowheads="1"/>
          </p:cNvSpPr>
          <p:nvPr/>
        </p:nvSpPr>
        <p:spPr>
          <a:xfrm>
            <a:off x="56443" y="457200"/>
            <a:ext cx="8858957" cy="762000"/>
          </a:xfrm>
          <a:prstGeom prst="rect">
            <a:avLst/>
          </a:prstGeom>
        </p:spPr>
        <p:txBody>
          <a:bodyPr/>
          <a:lstStyle/>
          <a:p>
            <a:pPr marL="0" marR="0" lvl="0" indent="0" algn="ctr" defTabSz="914400" rtl="1" eaLnBrk="1" fontAlgn="base" latinLnBrk="0" hangingPunct="1">
              <a:lnSpc>
                <a:spcPct val="100000"/>
              </a:lnSpc>
              <a:spcBef>
                <a:spcPct val="0"/>
              </a:spcBef>
              <a:spcAft>
                <a:spcPct val="0"/>
              </a:spcAft>
              <a:buClrTx/>
              <a:buSzTx/>
              <a:buFontTx/>
              <a:buNone/>
              <a:tabLst/>
              <a:defRPr/>
            </a:pPr>
            <a:r>
              <a:rPr lang="fa-IR" sz="4000" dirty="0">
                <a:solidFill>
                  <a:srgbClr val="C00000"/>
                </a:solidFill>
                <a:latin typeface="+mj-lt"/>
                <a:ea typeface="+mj-ea"/>
                <a:cs typeface="B Titr" panose="00000700000000000000" pitchFamily="2" charset="-78"/>
              </a:rPr>
              <a:t>خروجي كانون ارزيابي: گزارش بازخورد فردي</a:t>
            </a:r>
            <a:endParaRPr lang="en-US" sz="4000" dirty="0">
              <a:solidFill>
                <a:srgbClr val="C00000"/>
              </a:solidFill>
              <a:latin typeface="+mj-lt"/>
              <a:ea typeface="+mj-ea"/>
              <a:cs typeface="B Titr" panose="00000700000000000000" pitchFamily="2" charset="-78"/>
            </a:endParaRPr>
          </a:p>
        </p:txBody>
      </p:sp>
      <p:sp>
        <p:nvSpPr>
          <p:cNvPr id="8" name="Rectangle 7"/>
          <p:cNvSpPr/>
          <p:nvPr/>
        </p:nvSpPr>
        <p:spPr>
          <a:xfrm>
            <a:off x="629300" y="1516082"/>
            <a:ext cx="7560840" cy="3970318"/>
          </a:xfrm>
          <a:prstGeom prst="rect">
            <a:avLst/>
          </a:prstGeom>
        </p:spPr>
        <p:txBody>
          <a:bodyPr wrap="square">
            <a:spAutoFit/>
          </a:bodyPr>
          <a:lstStyle/>
          <a:p>
            <a:pPr algn="r" rtl="1" eaLnBrk="1" hangingPunct="1">
              <a:lnSpc>
                <a:spcPct val="150000"/>
              </a:lnSpc>
            </a:pPr>
            <a:r>
              <a:rPr lang="ar-SA" sz="2400" dirty="0" smtClean="0">
                <a:cs typeface="B Nazanin" pitchFamily="2" charset="-78"/>
              </a:rPr>
              <a:t>در پايان براي تك تك افراد حاضر در كانون </a:t>
            </a:r>
            <a:r>
              <a:rPr lang="ar-SA" sz="2400" u="sng" dirty="0" smtClean="0">
                <a:solidFill>
                  <a:srgbClr val="0070C0"/>
                </a:solidFill>
                <a:cs typeface="B Nazanin" pitchFamily="2" charset="-78"/>
              </a:rPr>
              <a:t>گزارش بازخورد فردي</a:t>
            </a:r>
            <a:r>
              <a:rPr lang="ar-SA" sz="2400" dirty="0" smtClean="0">
                <a:solidFill>
                  <a:srgbClr val="0070C0"/>
                </a:solidFill>
                <a:cs typeface="B Nazanin" pitchFamily="2" charset="-78"/>
              </a:rPr>
              <a:t> </a:t>
            </a:r>
            <a:r>
              <a:rPr lang="ar-SA" sz="2400" dirty="0" smtClean="0">
                <a:cs typeface="B Nazanin" pitchFamily="2" charset="-78"/>
              </a:rPr>
              <a:t>صادر </a:t>
            </a:r>
            <a:r>
              <a:rPr lang="fa-IR" sz="2400" dirty="0" smtClean="0">
                <a:cs typeface="B Nazanin" pitchFamily="2" charset="-78"/>
              </a:rPr>
              <a:t>می‌شود</a:t>
            </a:r>
            <a:r>
              <a:rPr lang="ar-SA" sz="2400" dirty="0" smtClean="0">
                <a:cs typeface="B Nazanin" pitchFamily="2" charset="-78"/>
              </a:rPr>
              <a:t> كه موارد ذيل را در بر</a:t>
            </a:r>
            <a:r>
              <a:rPr lang="fa-IR" sz="2400" dirty="0" smtClean="0">
                <a:cs typeface="B Nazanin" pitchFamily="2" charset="-78"/>
              </a:rPr>
              <a:t> دارد</a:t>
            </a:r>
            <a:r>
              <a:rPr lang="ar-SA" sz="2400" dirty="0" smtClean="0">
                <a:cs typeface="B Nazanin" pitchFamily="2" charset="-78"/>
              </a:rPr>
              <a:t>:</a:t>
            </a:r>
          </a:p>
          <a:p>
            <a:pPr lvl="1" algn="r" rtl="1">
              <a:lnSpc>
                <a:spcPct val="150000"/>
              </a:lnSpc>
            </a:pPr>
            <a:r>
              <a:rPr lang="ar-SA" sz="2400" dirty="0" smtClean="0">
                <a:cs typeface="B Nazanin" pitchFamily="2" charset="-78"/>
              </a:rPr>
              <a:t>1- شناسايي </a:t>
            </a:r>
            <a:r>
              <a:rPr lang="ar-SA" sz="2400" dirty="0" smtClean="0">
                <a:solidFill>
                  <a:srgbClr val="A50021"/>
                </a:solidFill>
                <a:cs typeface="B Nazanin" pitchFamily="2" charset="-78"/>
              </a:rPr>
              <a:t>نقاط قوت</a:t>
            </a:r>
            <a:r>
              <a:rPr lang="ar-SA" sz="2400" dirty="0" smtClean="0">
                <a:cs typeface="B Nazanin" pitchFamily="2" charset="-78"/>
              </a:rPr>
              <a:t> داوطلب در مجموعه شايستگي</a:t>
            </a:r>
            <a:r>
              <a:rPr lang="fa-IR" sz="2400" dirty="0" smtClean="0">
                <a:cs typeface="B Nazanin" pitchFamily="2" charset="-78"/>
              </a:rPr>
              <a:t>‌</a:t>
            </a:r>
            <a:r>
              <a:rPr lang="ar-SA" sz="2400" dirty="0" smtClean="0">
                <a:cs typeface="B Nazanin" pitchFamily="2" charset="-78"/>
              </a:rPr>
              <a:t>‌‌هاي</a:t>
            </a:r>
            <a:r>
              <a:rPr lang="fa-IR" sz="2400" dirty="0" smtClean="0">
                <a:cs typeface="B Nazanin" pitchFamily="2" charset="-78"/>
              </a:rPr>
              <a:t> مدل</a:t>
            </a:r>
            <a:endParaRPr lang="ar-SA" sz="2400" dirty="0" smtClean="0">
              <a:cs typeface="B Nazanin" pitchFamily="2" charset="-78"/>
            </a:endParaRPr>
          </a:p>
          <a:p>
            <a:pPr lvl="1" algn="r" rtl="1">
              <a:lnSpc>
                <a:spcPct val="150000"/>
              </a:lnSpc>
            </a:pPr>
            <a:r>
              <a:rPr lang="ar-SA" sz="2400" dirty="0" smtClean="0">
                <a:cs typeface="B Nazanin" pitchFamily="2" charset="-78"/>
              </a:rPr>
              <a:t>2- شناسايي نقاط </a:t>
            </a:r>
            <a:r>
              <a:rPr lang="ar-SA" sz="2400" dirty="0" smtClean="0">
                <a:solidFill>
                  <a:srgbClr val="A50021"/>
                </a:solidFill>
                <a:cs typeface="B Nazanin" pitchFamily="2" charset="-78"/>
              </a:rPr>
              <a:t>قابل بهبود</a:t>
            </a:r>
            <a:r>
              <a:rPr lang="ar-SA" sz="2400" dirty="0" smtClean="0">
                <a:cs typeface="B Nazanin" pitchFamily="2" charset="-78"/>
              </a:rPr>
              <a:t> داوطلب در مجموعه شايستگي</a:t>
            </a:r>
            <a:r>
              <a:rPr lang="fa-IR" sz="2400" dirty="0" smtClean="0">
                <a:cs typeface="B Nazanin" pitchFamily="2" charset="-78"/>
              </a:rPr>
              <a:t>‌</a:t>
            </a:r>
            <a:r>
              <a:rPr lang="ar-SA" sz="2400" dirty="0" smtClean="0">
                <a:cs typeface="B Nazanin" pitchFamily="2" charset="-78"/>
              </a:rPr>
              <a:t>‌‌هاي</a:t>
            </a:r>
            <a:r>
              <a:rPr lang="fa-IR" sz="2400" dirty="0" smtClean="0">
                <a:cs typeface="B Nazanin" pitchFamily="2" charset="-78"/>
              </a:rPr>
              <a:t> مدل</a:t>
            </a:r>
            <a:endParaRPr lang="ar-SA" sz="2400" dirty="0" smtClean="0">
              <a:cs typeface="B Nazanin" pitchFamily="2" charset="-78"/>
            </a:endParaRPr>
          </a:p>
          <a:p>
            <a:pPr lvl="1" algn="r" rtl="1">
              <a:lnSpc>
                <a:spcPct val="150000"/>
              </a:lnSpc>
            </a:pPr>
            <a:r>
              <a:rPr lang="ar-SA" sz="2400" dirty="0">
                <a:cs typeface="B Nazanin" pitchFamily="2" charset="-78"/>
              </a:rPr>
              <a:t>3- شناسايي تيپ شخصيتي </a:t>
            </a:r>
            <a:r>
              <a:rPr lang="ar-SA" sz="2400" dirty="0" smtClean="0">
                <a:cs typeface="B Nazanin" pitchFamily="2" charset="-78"/>
              </a:rPr>
              <a:t>داوطلب </a:t>
            </a:r>
            <a:endParaRPr lang="fa-IR" sz="2400" dirty="0" smtClean="0">
              <a:cs typeface="B Nazanin" pitchFamily="2" charset="-78"/>
            </a:endParaRPr>
          </a:p>
          <a:p>
            <a:pPr lvl="1" algn="r" rtl="1">
              <a:lnSpc>
                <a:spcPct val="150000"/>
              </a:lnSpc>
            </a:pPr>
            <a:r>
              <a:rPr lang="fa-IR" sz="2400" dirty="0" smtClean="0">
                <a:cs typeface="B Nazanin" pitchFamily="2" charset="-78"/>
              </a:rPr>
              <a:t>4- </a:t>
            </a:r>
            <a:r>
              <a:rPr lang="ar-SA" sz="2400" dirty="0" smtClean="0">
                <a:cs typeface="B Nazanin" pitchFamily="2" charset="-78"/>
              </a:rPr>
              <a:t>نيازسنجي </a:t>
            </a:r>
            <a:r>
              <a:rPr lang="ar-SA" sz="2400" dirty="0" smtClean="0">
                <a:solidFill>
                  <a:srgbClr val="A50021"/>
                </a:solidFill>
                <a:cs typeface="B Nazanin" pitchFamily="2" charset="-78"/>
              </a:rPr>
              <a:t>آموزشي</a:t>
            </a:r>
            <a:r>
              <a:rPr lang="ar-SA" sz="2400" dirty="0" smtClean="0">
                <a:cs typeface="B Nazanin" pitchFamily="2" charset="-78"/>
              </a:rPr>
              <a:t> براي داوطلب</a:t>
            </a:r>
          </a:p>
          <a:p>
            <a:pPr lvl="1" algn="r" rtl="1">
              <a:lnSpc>
                <a:spcPct val="150000"/>
              </a:lnSpc>
            </a:pPr>
            <a:r>
              <a:rPr lang="fa-IR" sz="2400" dirty="0" smtClean="0">
                <a:cs typeface="B Nazanin" pitchFamily="2" charset="-78"/>
              </a:rPr>
              <a:t>5</a:t>
            </a:r>
            <a:r>
              <a:rPr lang="ar-SA" sz="2400" dirty="0" smtClean="0">
                <a:cs typeface="B Nazanin" pitchFamily="2" charset="-78"/>
              </a:rPr>
              <a:t>- تدوين </a:t>
            </a:r>
            <a:r>
              <a:rPr lang="ar-SA" sz="2400" dirty="0" smtClean="0">
                <a:solidFill>
                  <a:srgbClr val="A50021"/>
                </a:solidFill>
                <a:cs typeface="B Nazanin" pitchFamily="2" charset="-78"/>
              </a:rPr>
              <a:t>كارراهه شغلي</a:t>
            </a:r>
            <a:r>
              <a:rPr lang="ar-SA" sz="2400" dirty="0" smtClean="0">
                <a:cs typeface="B Nazanin" pitchFamily="2" charset="-78"/>
              </a:rPr>
              <a:t> براي داوطلب</a:t>
            </a:r>
          </a:p>
        </p:txBody>
      </p:sp>
      <p:sp>
        <p:nvSpPr>
          <p:cNvPr id="9" name="Slide Number Placeholder 7"/>
          <p:cNvSpPr>
            <a:spLocks noGrp="1"/>
          </p:cNvSpPr>
          <p:nvPr>
            <p:ph type="sldNum" sz="quarter" idx="12"/>
          </p:nvPr>
        </p:nvSpPr>
        <p:spPr>
          <a:xfrm>
            <a:off x="6861968" y="6573835"/>
            <a:ext cx="2133600" cy="241300"/>
          </a:xfrm>
        </p:spPr>
        <p:txBody>
          <a:bodyPr>
            <a:normAutofit fontScale="47500" lnSpcReduction="20000"/>
          </a:bodyPr>
          <a:lstStyle/>
          <a:p>
            <a:fld id="{0F5D83BA-4F53-4110-8AC3-1D57DB57DD24}" type="slidenum">
              <a:rPr lang="en-US" smtClean="0"/>
              <a:pPr/>
              <a:t>31</a:t>
            </a:fld>
            <a:endParaRPr lang="en-US" dirty="0"/>
          </a:p>
        </p:txBody>
      </p:sp>
    </p:spTree>
    <p:extLst>
      <p:ext uri="{BB962C8B-B14F-4D97-AF65-F5344CB8AC3E}">
        <p14:creationId xmlns:p14="http://schemas.microsoft.com/office/powerpoint/2010/main" val="336026511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Group 41"/>
          <p:cNvGrpSpPr>
            <a:grpSpLocks/>
          </p:cNvGrpSpPr>
          <p:nvPr/>
        </p:nvGrpSpPr>
        <p:grpSpPr bwMode="auto">
          <a:xfrm flipH="1">
            <a:off x="813730" y="664096"/>
            <a:ext cx="7187270" cy="936104"/>
            <a:chOff x="1560" y="1841"/>
            <a:chExt cx="3158" cy="432"/>
          </a:xfrm>
          <a:solidFill>
            <a:schemeClr val="tx2">
              <a:lumMod val="60000"/>
              <a:lumOff val="40000"/>
            </a:schemeClr>
          </a:solidFill>
        </p:grpSpPr>
        <p:sp>
          <p:nvSpPr>
            <p:cNvPr id="31" name="AutoShape 42"/>
            <p:cNvSpPr>
              <a:spLocks noChangeArrowheads="1"/>
            </p:cNvSpPr>
            <p:nvPr/>
          </p:nvSpPr>
          <p:spPr bwMode="gray">
            <a:xfrm>
              <a:off x="1733" y="1915"/>
              <a:ext cx="2985" cy="288"/>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wrap="none" anchor="ctr"/>
            <a:lstStyle/>
            <a:p>
              <a:pPr algn="ctr"/>
              <a:r>
                <a:rPr lang="fa-IR" sz="3200" dirty="0" smtClean="0">
                  <a:solidFill>
                    <a:srgbClr val="C00000"/>
                  </a:solidFill>
                  <a:cs typeface="B Titr" pitchFamily="2" charset="-78"/>
                </a:rPr>
                <a:t>      يك </a:t>
              </a:r>
              <a:r>
                <a:rPr lang="fa-IR" sz="3200" dirty="0">
                  <a:solidFill>
                    <a:srgbClr val="C00000"/>
                  </a:solidFill>
                  <a:cs typeface="B Titr" pitchFamily="2" charset="-78"/>
                </a:rPr>
                <a:t>روز در كانون </a:t>
              </a:r>
              <a:r>
                <a:rPr lang="fa-IR" sz="3200" dirty="0" smtClean="0">
                  <a:solidFill>
                    <a:srgbClr val="C00000"/>
                  </a:solidFill>
                  <a:cs typeface="B Titr" pitchFamily="2" charset="-78"/>
                </a:rPr>
                <a:t>ارزيابي کیسون</a:t>
              </a:r>
              <a:endParaRPr lang="en-US" sz="3200" dirty="0">
                <a:solidFill>
                  <a:srgbClr val="C00000"/>
                </a:solidFill>
                <a:cs typeface="B Titr" pitchFamily="2" charset="-78"/>
              </a:endParaRPr>
            </a:p>
          </p:txBody>
        </p:sp>
        <p:sp>
          <p:nvSpPr>
            <p:cNvPr id="32" name="AutoShape 43"/>
            <p:cNvSpPr>
              <a:spLocks noChangeArrowheads="1"/>
            </p:cNvSpPr>
            <p:nvPr/>
          </p:nvSpPr>
          <p:spPr bwMode="gray">
            <a:xfrm>
              <a:off x="1560" y="1841"/>
              <a:ext cx="432" cy="432"/>
            </a:xfrm>
            <a:prstGeom prst="diamond">
              <a:avLst/>
            </a:prstGeom>
            <a:solidFill>
              <a:srgbClr val="FF0000"/>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p>
              <a:endParaRPr lang="en-US">
                <a:solidFill>
                  <a:srgbClr val="C00000"/>
                </a:solidFill>
                <a:cs typeface="B Titr" pitchFamily="2" charset="-78"/>
              </a:endParaRPr>
            </a:p>
          </p:txBody>
        </p:sp>
        <p:sp>
          <p:nvSpPr>
            <p:cNvPr id="25" name="AutoShape 43"/>
            <p:cNvSpPr>
              <a:spLocks noChangeArrowheads="1"/>
            </p:cNvSpPr>
            <p:nvPr/>
          </p:nvSpPr>
          <p:spPr bwMode="gray">
            <a:xfrm>
              <a:off x="1666" y="1841"/>
              <a:ext cx="432" cy="432"/>
            </a:xfrm>
            <a:prstGeom prst="diamond">
              <a:avLst/>
            </a:prstGeom>
            <a:solidFill>
              <a:srgbClr val="FF66CC"/>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p>
              <a:endParaRPr lang="en-US">
                <a:solidFill>
                  <a:srgbClr val="C00000"/>
                </a:solidFill>
                <a:cs typeface="B Titr" pitchFamily="2" charset="-78"/>
              </a:endParaRPr>
            </a:p>
          </p:txBody>
        </p:sp>
        <p:sp>
          <p:nvSpPr>
            <p:cNvPr id="26" name="AutoShape 43"/>
            <p:cNvSpPr>
              <a:spLocks noChangeArrowheads="1"/>
            </p:cNvSpPr>
            <p:nvPr/>
          </p:nvSpPr>
          <p:spPr bwMode="gray">
            <a:xfrm>
              <a:off x="1773" y="1841"/>
              <a:ext cx="432" cy="432"/>
            </a:xfrm>
            <a:prstGeom prst="diamond">
              <a:avLst/>
            </a:prstGeom>
            <a:solidFill>
              <a:srgbClr val="FFC000"/>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p>
              <a:endParaRPr lang="en-US" dirty="0">
                <a:solidFill>
                  <a:srgbClr val="C00000"/>
                </a:solidFill>
                <a:cs typeface="B Titr" pitchFamily="2" charset="-78"/>
              </a:endParaRPr>
            </a:p>
          </p:txBody>
        </p:sp>
      </p:grpSp>
      <p:pic>
        <p:nvPicPr>
          <p:cNvPr id="23" name="Picture 22" descr="P4260069.JPG"/>
          <p:cNvPicPr>
            <a:picLocks noChangeAspect="1"/>
          </p:cNvPicPr>
          <p:nvPr/>
        </p:nvPicPr>
        <p:blipFill>
          <a:blip r:embed="rId2" cstate="print"/>
          <a:srcRect l="8772" t="18713" b="13450"/>
          <a:stretch>
            <a:fillRect/>
          </a:stretch>
        </p:blipFill>
        <p:spPr>
          <a:xfrm>
            <a:off x="1387232" y="1981200"/>
            <a:ext cx="6346791" cy="353955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98971224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afterEffect">
                                  <p:stCondLst>
                                    <p:cond delay="0"/>
                                  </p:stCondLst>
                                  <p:childTnLst>
                                    <p:animClr clrSpc="rgb" dir="cw">
                                      <p:cBhvr override="childStyle">
                                        <p:cTn id="6" dur="100" fill="hold"/>
                                        <p:tgtEl>
                                          <p:spTgt spid="30"/>
                                        </p:tgtEl>
                                        <p:attrNameLst>
                                          <p:attrName>style.color</p:attrName>
                                        </p:attrNameLst>
                                      </p:cBhvr>
                                      <p:to>
                                        <a:schemeClr val="accent2"/>
                                      </p:to>
                                    </p:animClr>
                                    <p:animClr clrSpc="rgb" dir="cw">
                                      <p:cBhvr>
                                        <p:cTn id="7" dur="100" fill="hold"/>
                                        <p:tgtEl>
                                          <p:spTgt spid="30"/>
                                        </p:tgtEl>
                                        <p:attrNameLst>
                                          <p:attrName>fillcolor</p:attrName>
                                        </p:attrNameLst>
                                      </p:cBhvr>
                                      <p:to>
                                        <a:schemeClr val="accent2"/>
                                      </p:to>
                                    </p:animClr>
                                    <p:set>
                                      <p:cBhvr>
                                        <p:cTn id="8" dur="100" fill="hold"/>
                                        <p:tgtEl>
                                          <p:spTgt spid="30"/>
                                        </p:tgtEl>
                                        <p:attrNameLst>
                                          <p:attrName>fill.type</p:attrName>
                                        </p:attrNameLst>
                                      </p:cBhvr>
                                      <p:to>
                                        <p:strVal val="solid"/>
                                      </p:to>
                                    </p:set>
                                    <p:set>
                                      <p:cBhvr>
                                        <p:cTn id="9" dur="100" fill="hold"/>
                                        <p:tgtEl>
                                          <p:spTgt spid="30"/>
                                        </p:tgtEl>
                                        <p:attrNameLst>
                                          <p:attrName>fill.on</p:attrName>
                                        </p:attrNameLst>
                                      </p:cBhvr>
                                      <p:to>
                                        <p:strVal val="true"/>
                                      </p:to>
                                    </p:set>
                                    <p:animRot by="120000">
                                      <p:cBhvr>
                                        <p:cTn id="10" dur="100" fill="hold">
                                          <p:stCondLst>
                                            <p:cond delay="0"/>
                                          </p:stCondLst>
                                        </p:cTn>
                                        <p:tgtEl>
                                          <p:spTgt spid="30"/>
                                        </p:tgtEl>
                                        <p:attrNameLst>
                                          <p:attrName>r</p:attrName>
                                        </p:attrNameLst>
                                      </p:cBhvr>
                                    </p:animRot>
                                    <p:animRot by="-240000">
                                      <p:cBhvr>
                                        <p:cTn id="11" dur="200" fill="hold">
                                          <p:stCondLst>
                                            <p:cond delay="200"/>
                                          </p:stCondLst>
                                        </p:cTn>
                                        <p:tgtEl>
                                          <p:spTgt spid="30"/>
                                        </p:tgtEl>
                                        <p:attrNameLst>
                                          <p:attrName>r</p:attrName>
                                        </p:attrNameLst>
                                      </p:cBhvr>
                                    </p:animRot>
                                    <p:animRot by="240000">
                                      <p:cBhvr>
                                        <p:cTn id="12" dur="200" fill="hold">
                                          <p:stCondLst>
                                            <p:cond delay="400"/>
                                          </p:stCondLst>
                                        </p:cTn>
                                        <p:tgtEl>
                                          <p:spTgt spid="30"/>
                                        </p:tgtEl>
                                        <p:attrNameLst>
                                          <p:attrName>r</p:attrName>
                                        </p:attrNameLst>
                                      </p:cBhvr>
                                    </p:animRot>
                                    <p:animRot by="-240000">
                                      <p:cBhvr>
                                        <p:cTn id="13" dur="200" fill="hold">
                                          <p:stCondLst>
                                            <p:cond delay="600"/>
                                          </p:stCondLst>
                                        </p:cTn>
                                        <p:tgtEl>
                                          <p:spTgt spid="30"/>
                                        </p:tgtEl>
                                        <p:attrNameLst>
                                          <p:attrName>r</p:attrName>
                                        </p:attrNameLst>
                                      </p:cBhvr>
                                    </p:animRot>
                                    <p:animRot by="120000">
                                      <p:cBhvr>
                                        <p:cTn id="14" dur="200" fill="hold">
                                          <p:stCondLst>
                                            <p:cond delay="800"/>
                                          </p:stCondLst>
                                        </p:cTn>
                                        <p:tgtEl>
                                          <p:spTgt spid="30"/>
                                        </p:tgtEl>
                                        <p:attrNameLst>
                                          <p:attrName>r</p:attrName>
                                        </p:attrNameLst>
                                      </p:cBhvr>
                                    </p:animRo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2"/>
          <p:cNvSpPr txBox="1">
            <a:spLocks noChangeArrowheads="1"/>
          </p:cNvSpPr>
          <p:nvPr/>
        </p:nvSpPr>
        <p:spPr>
          <a:xfrm>
            <a:off x="163153" y="533400"/>
            <a:ext cx="8706558" cy="685800"/>
          </a:xfrm>
          <a:prstGeom prst="rect">
            <a:avLst/>
          </a:prstGeom>
        </p:spPr>
        <p:txBody>
          <a:bodyPr/>
          <a:lstStyle/>
          <a:p>
            <a:pPr marL="0" marR="0" lvl="0" indent="0" algn="ctr" defTabSz="914400" rtl="1" eaLnBrk="1" fontAlgn="base" latinLnBrk="0" hangingPunct="1">
              <a:lnSpc>
                <a:spcPct val="100000"/>
              </a:lnSpc>
              <a:spcBef>
                <a:spcPct val="0"/>
              </a:spcBef>
              <a:spcAft>
                <a:spcPct val="0"/>
              </a:spcAft>
              <a:buClrTx/>
              <a:buSzTx/>
              <a:buFontTx/>
              <a:buNone/>
              <a:tabLst/>
              <a:defRPr/>
            </a:pPr>
            <a:r>
              <a:rPr lang="fa-IR" sz="4000" dirty="0">
                <a:solidFill>
                  <a:srgbClr val="C00000"/>
                </a:solidFill>
                <a:latin typeface="+mj-lt"/>
                <a:ea typeface="+mj-ea"/>
                <a:cs typeface="B Titr" panose="00000700000000000000" pitchFamily="2" charset="-78"/>
              </a:rPr>
              <a:t>برنامه زماني يك روز كانون ارزيابي</a:t>
            </a:r>
            <a:endParaRPr lang="en-US" sz="4000" dirty="0">
              <a:solidFill>
                <a:srgbClr val="C00000"/>
              </a:solidFill>
              <a:latin typeface="+mj-lt"/>
              <a:ea typeface="+mj-ea"/>
              <a:cs typeface="B Titr" panose="00000700000000000000" pitchFamily="2" charset="-78"/>
            </a:endParaRPr>
          </a:p>
        </p:txBody>
      </p:sp>
      <p:pic>
        <p:nvPicPr>
          <p:cNvPr id="10243" name="Picture 3"/>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l="13852" t="21829" r="3732" b="16704"/>
          <a:stretch/>
        </p:blipFill>
        <p:spPr bwMode="auto">
          <a:xfrm>
            <a:off x="346064" y="1752600"/>
            <a:ext cx="8340736" cy="4665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2378299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10243"/>
                                        </p:tgtEl>
                                        <p:attrNameLst>
                                          <p:attrName>style.visibility</p:attrName>
                                        </p:attrNameLst>
                                      </p:cBhvr>
                                      <p:to>
                                        <p:strVal val="visible"/>
                                      </p:to>
                                    </p:set>
                                    <p:anim calcmode="lin" valueType="num">
                                      <p:cBhvr>
                                        <p:cTn id="7" dur="1000" fill="hold"/>
                                        <p:tgtEl>
                                          <p:spTgt spid="10243"/>
                                        </p:tgtEl>
                                        <p:attrNameLst>
                                          <p:attrName>ppt_x</p:attrName>
                                        </p:attrNameLst>
                                      </p:cBhvr>
                                      <p:tavLst>
                                        <p:tav tm="0">
                                          <p:val>
                                            <p:strVal val="#ppt_x-.2"/>
                                          </p:val>
                                        </p:tav>
                                        <p:tav tm="100000">
                                          <p:val>
                                            <p:strVal val="#ppt_x"/>
                                          </p:val>
                                        </p:tav>
                                      </p:tavLst>
                                    </p:anim>
                                    <p:anim calcmode="lin" valueType="num">
                                      <p:cBhvr>
                                        <p:cTn id="8" dur="1000" fill="hold"/>
                                        <p:tgtEl>
                                          <p:spTgt spid="10243"/>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ounded Rectangle 26"/>
          <p:cNvSpPr/>
          <p:nvPr/>
        </p:nvSpPr>
        <p:spPr>
          <a:xfrm>
            <a:off x="199998" y="2122984"/>
            <a:ext cx="980870" cy="980870"/>
          </a:xfrm>
          <a:prstGeom prst="roundRect">
            <a:avLst>
              <a:gd name="adj" fmla="val 10000"/>
            </a:avLst>
          </a:prstGeom>
          <a:blipFill>
            <a:blip r:embed="rId3" cstate="print">
              <a:extLst>
                <a:ext uri="{28A0092B-C50C-407E-A947-70E740481C1C}">
                  <a14:useLocalDpi xmlns:a14="http://schemas.microsoft.com/office/drawing/2010/main" val="0"/>
                </a:ext>
              </a:extLst>
            </a:blip>
            <a:srcRect/>
            <a:stretch>
              <a:fillRect l="-12000" r="-12000"/>
            </a:stretch>
          </a:blipFill>
        </p:spPr>
        <p:style>
          <a:lnRef idx="2">
            <a:schemeClr val="lt1">
              <a:hueOff val="0"/>
              <a:satOff val="0"/>
              <a:lumOff val="0"/>
              <a:alphaOff val="0"/>
            </a:schemeClr>
          </a:lnRef>
          <a:fillRef idx="1">
            <a:scrgbClr r="0" g="0" b="0"/>
          </a:fillRef>
          <a:effectRef idx="0">
            <a:schemeClr val="accent4">
              <a:tint val="50000"/>
              <a:hueOff val="0"/>
              <a:satOff val="0"/>
              <a:lumOff val="0"/>
              <a:alphaOff val="0"/>
            </a:schemeClr>
          </a:effectRef>
          <a:fontRef idx="minor">
            <a:schemeClr val="lt1">
              <a:hueOff val="0"/>
              <a:satOff val="0"/>
              <a:lumOff val="0"/>
              <a:alphaOff val="0"/>
            </a:schemeClr>
          </a:fontRef>
        </p:style>
      </p:sp>
      <p:grpSp>
        <p:nvGrpSpPr>
          <p:cNvPr id="28" name="Group 27"/>
          <p:cNvGrpSpPr/>
          <p:nvPr/>
        </p:nvGrpSpPr>
        <p:grpSpPr>
          <a:xfrm>
            <a:off x="359675" y="2711506"/>
            <a:ext cx="980870" cy="980870"/>
            <a:chOff x="161907" y="1135973"/>
            <a:chExt cx="980870" cy="980870"/>
          </a:xfrm>
          <a:solidFill>
            <a:srgbClr val="C00000"/>
          </a:solidFill>
        </p:grpSpPr>
        <p:sp>
          <p:nvSpPr>
            <p:cNvPr id="49" name="Rounded Rectangle 48"/>
            <p:cNvSpPr/>
            <p:nvPr/>
          </p:nvSpPr>
          <p:spPr>
            <a:xfrm>
              <a:off x="161907" y="1135973"/>
              <a:ext cx="980870" cy="980870"/>
            </a:xfrm>
            <a:prstGeom prst="roundRect">
              <a:avLst>
                <a:gd name="adj" fmla="val 10000"/>
              </a:avLst>
            </a:prstGeom>
            <a:grpFill/>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50" name="Rounded Rectangle 5"/>
            <p:cNvSpPr/>
            <p:nvPr/>
          </p:nvSpPr>
          <p:spPr>
            <a:xfrm>
              <a:off x="190636" y="1164702"/>
              <a:ext cx="923412" cy="923412"/>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49530" tIns="49530" rIns="49530" bIns="49530" numCol="1" spcCol="1270" anchor="ctr" anchorCtr="0">
              <a:noAutofit/>
            </a:bodyPr>
            <a:lstStyle/>
            <a:p>
              <a:pPr lvl="0" algn="ctr" defTabSz="577850" rtl="1">
                <a:lnSpc>
                  <a:spcPct val="90000"/>
                </a:lnSpc>
                <a:spcBef>
                  <a:spcPct val="0"/>
                </a:spcBef>
                <a:spcAft>
                  <a:spcPct val="35000"/>
                </a:spcAft>
              </a:pPr>
              <a:r>
                <a:rPr lang="fa-IR" sz="1300" b="1" kern="1200" dirty="0" smtClean="0">
                  <a:cs typeface="B Nazanin" pitchFamily="2" charset="-78"/>
                </a:rPr>
                <a:t>ورود به كانون ارزيابي</a:t>
              </a:r>
              <a:endParaRPr lang="fa-IR" sz="1300" b="1" kern="1200" dirty="0">
                <a:cs typeface="B Nazanin" pitchFamily="2" charset="-78"/>
              </a:endParaRPr>
            </a:p>
          </p:txBody>
        </p:sp>
      </p:grpSp>
      <p:sp>
        <p:nvSpPr>
          <p:cNvPr id="29" name="Rounded Rectangle 28"/>
          <p:cNvSpPr/>
          <p:nvPr/>
        </p:nvSpPr>
        <p:spPr>
          <a:xfrm>
            <a:off x="1720690" y="2122984"/>
            <a:ext cx="980870" cy="980870"/>
          </a:xfrm>
          <a:prstGeom prst="roundRect">
            <a:avLst>
              <a:gd name="adj" fmla="val 10000"/>
            </a:avLst>
          </a:prstGeom>
          <a:blipFill>
            <a:blip r:embed="rId4" cstate="print">
              <a:extLst>
                <a:ext uri="{28A0092B-C50C-407E-A947-70E740481C1C}">
                  <a14:useLocalDpi xmlns:a14="http://schemas.microsoft.com/office/drawing/2010/main" val="0"/>
                </a:ext>
              </a:extLst>
            </a:blip>
            <a:srcRect/>
            <a:stretch>
              <a:fillRect l="-17000" r="-17000"/>
            </a:stretch>
          </a:blipFill>
        </p:spPr>
        <p:style>
          <a:lnRef idx="2">
            <a:schemeClr val="lt1">
              <a:hueOff val="0"/>
              <a:satOff val="0"/>
              <a:lumOff val="0"/>
              <a:alphaOff val="0"/>
            </a:schemeClr>
          </a:lnRef>
          <a:fillRef idx="1">
            <a:scrgbClr r="0" g="0" b="0"/>
          </a:fillRef>
          <a:effectRef idx="0">
            <a:schemeClr val="accent4">
              <a:tint val="50000"/>
              <a:hueOff val="-318734"/>
              <a:satOff val="6552"/>
              <a:lumOff val="4208"/>
              <a:alphaOff val="0"/>
            </a:schemeClr>
          </a:effectRef>
          <a:fontRef idx="minor">
            <a:schemeClr val="lt1">
              <a:hueOff val="0"/>
              <a:satOff val="0"/>
              <a:lumOff val="0"/>
              <a:alphaOff val="0"/>
            </a:schemeClr>
          </a:fontRef>
        </p:style>
      </p:sp>
      <p:grpSp>
        <p:nvGrpSpPr>
          <p:cNvPr id="30" name="Group 29"/>
          <p:cNvGrpSpPr/>
          <p:nvPr/>
        </p:nvGrpSpPr>
        <p:grpSpPr>
          <a:xfrm>
            <a:off x="1880366" y="2711506"/>
            <a:ext cx="980870" cy="980870"/>
            <a:chOff x="1682598" y="1135973"/>
            <a:chExt cx="980870" cy="980870"/>
          </a:xfrm>
        </p:grpSpPr>
        <p:sp>
          <p:nvSpPr>
            <p:cNvPr id="47" name="Rounded Rectangle 46"/>
            <p:cNvSpPr/>
            <p:nvPr/>
          </p:nvSpPr>
          <p:spPr>
            <a:xfrm>
              <a:off x="1682598" y="1135973"/>
              <a:ext cx="980870" cy="980870"/>
            </a:xfrm>
            <a:prstGeom prst="roundRect">
              <a:avLst>
                <a:gd name="adj" fmla="val 10000"/>
              </a:avLst>
            </a:prstGeom>
          </p:spPr>
          <p:style>
            <a:lnRef idx="2">
              <a:schemeClr val="lt1">
                <a:hueOff val="0"/>
                <a:satOff val="0"/>
                <a:lumOff val="0"/>
                <a:alphaOff val="0"/>
              </a:schemeClr>
            </a:lnRef>
            <a:fillRef idx="1">
              <a:schemeClr val="accent4">
                <a:hueOff val="-346141"/>
                <a:satOff val="-11187"/>
                <a:lumOff val="12000"/>
                <a:alphaOff val="0"/>
              </a:schemeClr>
            </a:fillRef>
            <a:effectRef idx="0">
              <a:schemeClr val="accent4">
                <a:hueOff val="-346141"/>
                <a:satOff val="-11187"/>
                <a:lumOff val="12000"/>
                <a:alphaOff val="0"/>
              </a:schemeClr>
            </a:effectRef>
            <a:fontRef idx="minor">
              <a:schemeClr val="lt1"/>
            </a:fontRef>
          </p:style>
        </p:sp>
        <p:sp>
          <p:nvSpPr>
            <p:cNvPr id="48" name="Rounded Rectangle 8"/>
            <p:cNvSpPr/>
            <p:nvPr/>
          </p:nvSpPr>
          <p:spPr>
            <a:xfrm>
              <a:off x="1711327" y="1164702"/>
              <a:ext cx="923412" cy="92341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9530" tIns="49530" rIns="49530" bIns="49530" numCol="1" spcCol="1270" anchor="ctr" anchorCtr="0">
              <a:noAutofit/>
            </a:bodyPr>
            <a:lstStyle/>
            <a:p>
              <a:pPr lvl="0" algn="ctr" defTabSz="577850" rtl="1">
                <a:lnSpc>
                  <a:spcPct val="90000"/>
                </a:lnSpc>
                <a:spcBef>
                  <a:spcPct val="0"/>
                </a:spcBef>
                <a:spcAft>
                  <a:spcPct val="35000"/>
                </a:spcAft>
              </a:pPr>
              <a:r>
                <a:rPr lang="fa-IR" sz="1300" b="1" kern="1200" dirty="0" smtClean="0">
                  <a:solidFill>
                    <a:schemeClr val="tx1"/>
                  </a:solidFill>
                  <a:cs typeface="B Nazanin" pitchFamily="2" charset="-78"/>
                </a:rPr>
                <a:t>معارفه </a:t>
              </a:r>
              <a:endParaRPr lang="fa-IR" sz="1300" b="1" kern="1200" dirty="0">
                <a:solidFill>
                  <a:schemeClr val="tx1"/>
                </a:solidFill>
                <a:cs typeface="B Nazanin" pitchFamily="2" charset="-78"/>
              </a:endParaRPr>
            </a:p>
          </p:txBody>
        </p:sp>
      </p:grpSp>
      <p:sp>
        <p:nvSpPr>
          <p:cNvPr id="31" name="Rounded Rectangle 30"/>
          <p:cNvSpPr/>
          <p:nvPr/>
        </p:nvSpPr>
        <p:spPr>
          <a:xfrm>
            <a:off x="3241381" y="2122984"/>
            <a:ext cx="980870" cy="980870"/>
          </a:xfrm>
          <a:prstGeom prst="roundRect">
            <a:avLst>
              <a:gd name="adj" fmla="val 10000"/>
            </a:avLst>
          </a:prstGeom>
          <a:blipFill>
            <a:blip r:embed="rId5" cstate="print">
              <a:extLst>
                <a:ext uri="{28A0092B-C50C-407E-A947-70E740481C1C}">
                  <a14:useLocalDpi xmlns:a14="http://schemas.microsoft.com/office/drawing/2010/main" val="0"/>
                </a:ext>
              </a:extLst>
            </a:blip>
            <a:srcRect/>
            <a:stretch>
              <a:fillRect l="-12000" r="-12000"/>
            </a:stretch>
          </a:blipFill>
        </p:spPr>
        <p:style>
          <a:lnRef idx="2">
            <a:schemeClr val="lt1">
              <a:hueOff val="0"/>
              <a:satOff val="0"/>
              <a:lumOff val="0"/>
              <a:alphaOff val="0"/>
            </a:schemeClr>
          </a:lnRef>
          <a:fillRef idx="1">
            <a:scrgbClr r="0" g="0" b="0"/>
          </a:fillRef>
          <a:effectRef idx="0">
            <a:schemeClr val="accent4">
              <a:tint val="50000"/>
              <a:hueOff val="-637468"/>
              <a:satOff val="13103"/>
              <a:lumOff val="8416"/>
              <a:alphaOff val="0"/>
            </a:schemeClr>
          </a:effectRef>
          <a:fontRef idx="minor">
            <a:schemeClr val="lt1">
              <a:hueOff val="0"/>
              <a:satOff val="0"/>
              <a:lumOff val="0"/>
              <a:alphaOff val="0"/>
            </a:schemeClr>
          </a:fontRef>
        </p:style>
      </p:sp>
      <p:grpSp>
        <p:nvGrpSpPr>
          <p:cNvPr id="32" name="Group 31"/>
          <p:cNvGrpSpPr/>
          <p:nvPr/>
        </p:nvGrpSpPr>
        <p:grpSpPr>
          <a:xfrm>
            <a:off x="3401057" y="2711506"/>
            <a:ext cx="980870" cy="980870"/>
            <a:chOff x="3203289" y="1135973"/>
            <a:chExt cx="980870" cy="980870"/>
          </a:xfrm>
        </p:grpSpPr>
        <p:sp>
          <p:nvSpPr>
            <p:cNvPr id="45" name="Rounded Rectangle 44"/>
            <p:cNvSpPr/>
            <p:nvPr/>
          </p:nvSpPr>
          <p:spPr>
            <a:xfrm>
              <a:off x="3203289" y="1135973"/>
              <a:ext cx="980870" cy="980870"/>
            </a:xfrm>
            <a:prstGeom prst="roundRect">
              <a:avLst>
                <a:gd name="adj" fmla="val 10000"/>
              </a:avLst>
            </a:prstGeom>
          </p:spPr>
          <p:style>
            <a:lnRef idx="2">
              <a:schemeClr val="lt1">
                <a:hueOff val="0"/>
                <a:satOff val="0"/>
                <a:lumOff val="0"/>
                <a:alphaOff val="0"/>
              </a:schemeClr>
            </a:lnRef>
            <a:fillRef idx="1">
              <a:schemeClr val="accent4">
                <a:hueOff val="-692282"/>
                <a:satOff val="-22373"/>
                <a:lumOff val="24000"/>
                <a:alphaOff val="0"/>
              </a:schemeClr>
            </a:fillRef>
            <a:effectRef idx="0">
              <a:schemeClr val="accent4">
                <a:hueOff val="-692282"/>
                <a:satOff val="-22373"/>
                <a:lumOff val="24000"/>
                <a:alphaOff val="0"/>
              </a:schemeClr>
            </a:effectRef>
            <a:fontRef idx="minor">
              <a:schemeClr val="lt1"/>
            </a:fontRef>
          </p:style>
        </p:sp>
        <p:sp>
          <p:nvSpPr>
            <p:cNvPr id="46" name="Rounded Rectangle 11"/>
            <p:cNvSpPr/>
            <p:nvPr/>
          </p:nvSpPr>
          <p:spPr>
            <a:xfrm>
              <a:off x="3232018" y="1164702"/>
              <a:ext cx="923412" cy="92341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9530" tIns="49530" rIns="49530" bIns="49530" numCol="1" spcCol="1270" anchor="ctr" anchorCtr="0">
              <a:noAutofit/>
            </a:bodyPr>
            <a:lstStyle/>
            <a:p>
              <a:pPr lvl="0" algn="ctr" defTabSz="577850" rtl="1">
                <a:lnSpc>
                  <a:spcPct val="90000"/>
                </a:lnSpc>
                <a:spcBef>
                  <a:spcPct val="0"/>
                </a:spcBef>
                <a:spcAft>
                  <a:spcPct val="35000"/>
                </a:spcAft>
              </a:pPr>
              <a:r>
                <a:rPr lang="fa-IR" sz="1300" b="1" kern="1200" dirty="0" smtClean="0">
                  <a:solidFill>
                    <a:schemeClr val="tx1"/>
                  </a:solidFill>
                  <a:cs typeface="B Nazanin" pitchFamily="2" charset="-78"/>
                </a:rPr>
                <a:t>تمرين 1:</a:t>
              </a:r>
            </a:p>
            <a:p>
              <a:pPr lvl="0" algn="ctr" defTabSz="577850" rtl="1">
                <a:lnSpc>
                  <a:spcPct val="90000"/>
                </a:lnSpc>
                <a:spcBef>
                  <a:spcPct val="0"/>
                </a:spcBef>
                <a:spcAft>
                  <a:spcPct val="35000"/>
                </a:spcAft>
              </a:pPr>
              <a:r>
                <a:rPr lang="fa-IR" sz="1300" b="1" kern="1200" dirty="0" smtClean="0">
                  <a:solidFill>
                    <a:schemeClr val="tx1"/>
                  </a:solidFill>
                  <a:cs typeface="B Nazanin" pitchFamily="2" charset="-78"/>
                </a:rPr>
                <a:t>بحث گروهي</a:t>
              </a:r>
              <a:endParaRPr lang="fa-IR" sz="1300" b="1" kern="1200" dirty="0">
                <a:solidFill>
                  <a:schemeClr val="tx1"/>
                </a:solidFill>
                <a:cs typeface="B Nazanin" pitchFamily="2" charset="-78"/>
              </a:endParaRPr>
            </a:p>
          </p:txBody>
        </p:sp>
      </p:grpSp>
      <p:sp>
        <p:nvSpPr>
          <p:cNvPr id="33" name="Rounded Rectangle 32"/>
          <p:cNvSpPr/>
          <p:nvPr/>
        </p:nvSpPr>
        <p:spPr>
          <a:xfrm>
            <a:off x="4762072" y="2122984"/>
            <a:ext cx="980870" cy="980870"/>
          </a:xfrm>
          <a:prstGeom prst="roundRect">
            <a:avLst>
              <a:gd name="adj" fmla="val 10000"/>
            </a:avLst>
          </a:prstGeom>
          <a:blipFill>
            <a:blip r:embed="rId6" cstate="print">
              <a:extLst>
                <a:ext uri="{28A0092B-C50C-407E-A947-70E740481C1C}">
                  <a14:useLocalDpi xmlns:a14="http://schemas.microsoft.com/office/drawing/2010/main" val="0"/>
                </a:ext>
              </a:extLst>
            </a:blip>
            <a:srcRect/>
            <a:stretch>
              <a:fillRect l="-10000" r="-10000"/>
            </a:stretch>
          </a:blipFill>
        </p:spPr>
        <p:style>
          <a:lnRef idx="2">
            <a:schemeClr val="lt1">
              <a:hueOff val="0"/>
              <a:satOff val="0"/>
              <a:lumOff val="0"/>
              <a:alphaOff val="0"/>
            </a:schemeClr>
          </a:lnRef>
          <a:fillRef idx="1">
            <a:scrgbClr r="0" g="0" b="0"/>
          </a:fillRef>
          <a:effectRef idx="0">
            <a:schemeClr val="accent4">
              <a:tint val="50000"/>
              <a:hueOff val="-956202"/>
              <a:satOff val="19655"/>
              <a:lumOff val="12625"/>
              <a:alphaOff val="0"/>
            </a:schemeClr>
          </a:effectRef>
          <a:fontRef idx="minor">
            <a:schemeClr val="lt1">
              <a:hueOff val="0"/>
              <a:satOff val="0"/>
              <a:lumOff val="0"/>
              <a:alphaOff val="0"/>
            </a:schemeClr>
          </a:fontRef>
        </p:style>
      </p:sp>
      <p:grpSp>
        <p:nvGrpSpPr>
          <p:cNvPr id="34" name="Group 33"/>
          <p:cNvGrpSpPr/>
          <p:nvPr/>
        </p:nvGrpSpPr>
        <p:grpSpPr>
          <a:xfrm>
            <a:off x="4921749" y="2711506"/>
            <a:ext cx="980870" cy="980870"/>
            <a:chOff x="4723981" y="1135973"/>
            <a:chExt cx="980870" cy="980870"/>
          </a:xfrm>
          <a:solidFill>
            <a:schemeClr val="accent2"/>
          </a:solidFill>
        </p:grpSpPr>
        <p:sp>
          <p:nvSpPr>
            <p:cNvPr id="43" name="Rounded Rectangle 42"/>
            <p:cNvSpPr/>
            <p:nvPr/>
          </p:nvSpPr>
          <p:spPr>
            <a:xfrm>
              <a:off x="4723981" y="1135973"/>
              <a:ext cx="980870" cy="980870"/>
            </a:xfrm>
            <a:prstGeom prst="roundRect">
              <a:avLst>
                <a:gd name="adj" fmla="val 10000"/>
              </a:avLst>
            </a:prstGeom>
            <a:grpFill/>
          </p:spPr>
          <p:style>
            <a:lnRef idx="2">
              <a:schemeClr val="lt1">
                <a:hueOff val="0"/>
                <a:satOff val="0"/>
                <a:lumOff val="0"/>
                <a:alphaOff val="0"/>
              </a:schemeClr>
            </a:lnRef>
            <a:fillRef idx="1">
              <a:schemeClr val="accent4">
                <a:hueOff val="-1038423"/>
                <a:satOff val="-33560"/>
                <a:lumOff val="36000"/>
                <a:alphaOff val="0"/>
              </a:schemeClr>
            </a:fillRef>
            <a:effectRef idx="0">
              <a:schemeClr val="accent4">
                <a:hueOff val="-1038423"/>
                <a:satOff val="-33560"/>
                <a:lumOff val="36000"/>
                <a:alphaOff val="0"/>
              </a:schemeClr>
            </a:effectRef>
            <a:fontRef idx="minor">
              <a:schemeClr val="lt1"/>
            </a:fontRef>
          </p:style>
        </p:sp>
        <p:sp>
          <p:nvSpPr>
            <p:cNvPr id="44" name="Rounded Rectangle 14"/>
            <p:cNvSpPr/>
            <p:nvPr/>
          </p:nvSpPr>
          <p:spPr>
            <a:xfrm>
              <a:off x="4752710" y="1164702"/>
              <a:ext cx="923412" cy="923412"/>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49530" tIns="49530" rIns="49530" bIns="49530" numCol="1" spcCol="1270" anchor="ctr" anchorCtr="0">
              <a:noAutofit/>
            </a:bodyPr>
            <a:lstStyle/>
            <a:p>
              <a:pPr lvl="0" algn="ctr" defTabSz="577850" rtl="1">
                <a:lnSpc>
                  <a:spcPct val="90000"/>
                </a:lnSpc>
                <a:spcBef>
                  <a:spcPct val="0"/>
                </a:spcBef>
                <a:spcAft>
                  <a:spcPct val="35000"/>
                </a:spcAft>
              </a:pPr>
              <a:r>
                <a:rPr lang="fa-IR" sz="1300" b="1" kern="1200" dirty="0" smtClean="0">
                  <a:solidFill>
                    <a:schemeClr val="bg1"/>
                  </a:solidFill>
                  <a:cs typeface="B Nazanin" pitchFamily="2" charset="-78"/>
                </a:rPr>
                <a:t>تمرين 2:</a:t>
              </a:r>
            </a:p>
            <a:p>
              <a:pPr lvl="0" algn="ctr" defTabSz="577850" rtl="1">
                <a:lnSpc>
                  <a:spcPct val="90000"/>
                </a:lnSpc>
                <a:spcBef>
                  <a:spcPct val="0"/>
                </a:spcBef>
                <a:spcAft>
                  <a:spcPct val="35000"/>
                </a:spcAft>
              </a:pPr>
              <a:r>
                <a:rPr lang="fa-IR" sz="1300" b="1" kern="1200" dirty="0" smtClean="0">
                  <a:solidFill>
                    <a:schemeClr val="bg1"/>
                  </a:solidFill>
                  <a:cs typeface="B Nazanin" pitchFamily="2" charset="-78"/>
                </a:rPr>
                <a:t>برنامه‌ريزي</a:t>
              </a:r>
              <a:endParaRPr lang="fa-IR" sz="1300" b="1" kern="1200" dirty="0">
                <a:solidFill>
                  <a:schemeClr val="bg1"/>
                </a:solidFill>
                <a:cs typeface="B Nazanin" pitchFamily="2" charset="-78"/>
              </a:endParaRPr>
            </a:p>
          </p:txBody>
        </p:sp>
      </p:grpSp>
      <p:sp>
        <p:nvSpPr>
          <p:cNvPr id="35" name="Rounded Rectangle 34"/>
          <p:cNvSpPr/>
          <p:nvPr/>
        </p:nvSpPr>
        <p:spPr>
          <a:xfrm>
            <a:off x="6282763" y="2122984"/>
            <a:ext cx="980870" cy="980870"/>
          </a:xfrm>
          <a:prstGeom prst="roundRect">
            <a:avLst>
              <a:gd name="adj" fmla="val 10000"/>
            </a:avLst>
          </a:prstGeom>
          <a:blipFill>
            <a:blip r:embed="rId7" cstate="print">
              <a:extLst>
                <a:ext uri="{28A0092B-C50C-407E-A947-70E740481C1C}">
                  <a14:useLocalDpi xmlns:a14="http://schemas.microsoft.com/office/drawing/2010/main" val="0"/>
                </a:ext>
              </a:extLst>
            </a:blip>
            <a:srcRect/>
            <a:stretch>
              <a:fillRect l="-10000" r="-10000"/>
            </a:stretch>
          </a:blipFill>
        </p:spPr>
        <p:style>
          <a:lnRef idx="2">
            <a:schemeClr val="lt1">
              <a:hueOff val="0"/>
              <a:satOff val="0"/>
              <a:lumOff val="0"/>
              <a:alphaOff val="0"/>
            </a:schemeClr>
          </a:lnRef>
          <a:fillRef idx="1">
            <a:scrgbClr r="0" g="0" b="0"/>
          </a:fillRef>
          <a:effectRef idx="0">
            <a:schemeClr val="accent4">
              <a:tint val="50000"/>
              <a:hueOff val="-1274936"/>
              <a:satOff val="26206"/>
              <a:lumOff val="16833"/>
              <a:alphaOff val="0"/>
            </a:schemeClr>
          </a:effectRef>
          <a:fontRef idx="minor">
            <a:schemeClr val="lt1">
              <a:hueOff val="0"/>
              <a:satOff val="0"/>
              <a:lumOff val="0"/>
              <a:alphaOff val="0"/>
            </a:schemeClr>
          </a:fontRef>
        </p:style>
      </p:sp>
      <p:grpSp>
        <p:nvGrpSpPr>
          <p:cNvPr id="36" name="Group 35"/>
          <p:cNvGrpSpPr/>
          <p:nvPr/>
        </p:nvGrpSpPr>
        <p:grpSpPr>
          <a:xfrm>
            <a:off x="6442440" y="2711506"/>
            <a:ext cx="980870" cy="980870"/>
            <a:chOff x="6244672" y="1135973"/>
            <a:chExt cx="980870" cy="980870"/>
          </a:xfrm>
          <a:solidFill>
            <a:srgbClr val="FFC000"/>
          </a:solidFill>
        </p:grpSpPr>
        <p:sp>
          <p:nvSpPr>
            <p:cNvPr id="41" name="Rounded Rectangle 40"/>
            <p:cNvSpPr/>
            <p:nvPr/>
          </p:nvSpPr>
          <p:spPr>
            <a:xfrm>
              <a:off x="6244672" y="1135973"/>
              <a:ext cx="980870" cy="980870"/>
            </a:xfrm>
            <a:prstGeom prst="roundRect">
              <a:avLst>
                <a:gd name="adj" fmla="val 10000"/>
              </a:avLst>
            </a:prstGeom>
            <a:grpFill/>
          </p:spPr>
          <p:style>
            <a:lnRef idx="2">
              <a:schemeClr val="lt1">
                <a:hueOff val="0"/>
                <a:satOff val="0"/>
                <a:lumOff val="0"/>
                <a:alphaOff val="0"/>
              </a:schemeClr>
            </a:lnRef>
            <a:fillRef idx="1">
              <a:schemeClr val="accent4">
                <a:hueOff val="-1384564"/>
                <a:satOff val="-44746"/>
                <a:lumOff val="48000"/>
                <a:alphaOff val="0"/>
              </a:schemeClr>
            </a:fillRef>
            <a:effectRef idx="0">
              <a:schemeClr val="accent4">
                <a:hueOff val="-1384564"/>
                <a:satOff val="-44746"/>
                <a:lumOff val="48000"/>
                <a:alphaOff val="0"/>
              </a:schemeClr>
            </a:effectRef>
            <a:fontRef idx="minor">
              <a:schemeClr val="lt1"/>
            </a:fontRef>
          </p:style>
        </p:sp>
        <p:sp>
          <p:nvSpPr>
            <p:cNvPr id="42" name="Rounded Rectangle 17"/>
            <p:cNvSpPr/>
            <p:nvPr/>
          </p:nvSpPr>
          <p:spPr>
            <a:xfrm>
              <a:off x="6273401" y="1164702"/>
              <a:ext cx="923412" cy="923412"/>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49530" tIns="49530" rIns="49530" bIns="49530" numCol="1" spcCol="1270" anchor="ctr" anchorCtr="0">
              <a:noAutofit/>
            </a:bodyPr>
            <a:lstStyle/>
            <a:p>
              <a:pPr lvl="0" algn="ctr" defTabSz="577850" rtl="1">
                <a:lnSpc>
                  <a:spcPct val="90000"/>
                </a:lnSpc>
                <a:spcBef>
                  <a:spcPct val="0"/>
                </a:spcBef>
                <a:spcAft>
                  <a:spcPct val="35000"/>
                </a:spcAft>
              </a:pPr>
              <a:r>
                <a:rPr lang="fa-IR" sz="1300" b="1" kern="1200" dirty="0" smtClean="0">
                  <a:solidFill>
                    <a:schemeClr val="tx1"/>
                  </a:solidFill>
                  <a:cs typeface="B Nazanin" pitchFamily="2" charset="-78"/>
                </a:rPr>
                <a:t>تمرين 3:</a:t>
              </a:r>
            </a:p>
            <a:p>
              <a:pPr lvl="0" algn="ctr" defTabSz="577850" rtl="1">
                <a:lnSpc>
                  <a:spcPct val="90000"/>
                </a:lnSpc>
                <a:spcBef>
                  <a:spcPct val="0"/>
                </a:spcBef>
                <a:spcAft>
                  <a:spcPct val="35000"/>
                </a:spcAft>
              </a:pPr>
              <a:r>
                <a:rPr lang="fa-IR" sz="1300" b="1" kern="1200" dirty="0" smtClean="0">
                  <a:solidFill>
                    <a:schemeClr val="tx1"/>
                  </a:solidFill>
                  <a:cs typeface="B Nazanin" pitchFamily="2" charset="-78"/>
                </a:rPr>
                <a:t>ايفاي نقش</a:t>
              </a:r>
              <a:endParaRPr lang="fa-IR" sz="1300" b="1" kern="1200" dirty="0">
                <a:solidFill>
                  <a:schemeClr val="tx1"/>
                </a:solidFill>
                <a:cs typeface="B Nazanin" pitchFamily="2" charset="-78"/>
              </a:endParaRPr>
            </a:p>
          </p:txBody>
        </p:sp>
      </p:grpSp>
      <p:sp>
        <p:nvSpPr>
          <p:cNvPr id="37" name="Rounded Rectangle 36"/>
          <p:cNvSpPr/>
          <p:nvPr/>
        </p:nvSpPr>
        <p:spPr>
          <a:xfrm>
            <a:off x="7803455" y="2122984"/>
            <a:ext cx="980870" cy="980870"/>
          </a:xfrm>
          <a:prstGeom prst="roundRect">
            <a:avLst>
              <a:gd name="adj" fmla="val 10000"/>
            </a:avLst>
          </a:prstGeom>
          <a:blipFill>
            <a:blip r:embed="rId8" cstate="print">
              <a:extLst>
                <a:ext uri="{28A0092B-C50C-407E-A947-70E740481C1C}">
                  <a14:useLocalDpi xmlns:a14="http://schemas.microsoft.com/office/drawing/2010/main" val="0"/>
                </a:ext>
              </a:extLst>
            </a:blip>
            <a:srcRect/>
            <a:stretch>
              <a:fillRect l="-16000" r="-16000"/>
            </a:stretch>
          </a:blipFill>
        </p:spPr>
        <p:style>
          <a:lnRef idx="2">
            <a:schemeClr val="lt1">
              <a:hueOff val="0"/>
              <a:satOff val="0"/>
              <a:lumOff val="0"/>
              <a:alphaOff val="0"/>
            </a:schemeClr>
          </a:lnRef>
          <a:fillRef idx="1">
            <a:scrgbClr r="0" g="0" b="0"/>
          </a:fillRef>
          <a:effectRef idx="0">
            <a:schemeClr val="accent4">
              <a:tint val="50000"/>
              <a:hueOff val="-1593670"/>
              <a:satOff val="32758"/>
              <a:lumOff val="21041"/>
              <a:alphaOff val="0"/>
            </a:schemeClr>
          </a:effectRef>
          <a:fontRef idx="minor">
            <a:schemeClr val="lt1">
              <a:hueOff val="0"/>
              <a:satOff val="0"/>
              <a:lumOff val="0"/>
              <a:alphaOff val="0"/>
            </a:schemeClr>
          </a:fontRef>
        </p:style>
      </p:sp>
      <p:grpSp>
        <p:nvGrpSpPr>
          <p:cNvPr id="38" name="Group 37"/>
          <p:cNvGrpSpPr/>
          <p:nvPr/>
        </p:nvGrpSpPr>
        <p:grpSpPr>
          <a:xfrm>
            <a:off x="7963131" y="2711506"/>
            <a:ext cx="980870" cy="980870"/>
            <a:chOff x="7765363" y="1135973"/>
            <a:chExt cx="980870" cy="980870"/>
          </a:xfrm>
          <a:solidFill>
            <a:schemeClr val="accent4">
              <a:lumMod val="60000"/>
              <a:lumOff val="40000"/>
            </a:schemeClr>
          </a:solidFill>
        </p:grpSpPr>
        <p:sp>
          <p:nvSpPr>
            <p:cNvPr id="39" name="Rounded Rectangle 38"/>
            <p:cNvSpPr/>
            <p:nvPr/>
          </p:nvSpPr>
          <p:spPr>
            <a:xfrm>
              <a:off x="7765363" y="1135973"/>
              <a:ext cx="980870" cy="980870"/>
            </a:xfrm>
            <a:prstGeom prst="roundRect">
              <a:avLst>
                <a:gd name="adj" fmla="val 10000"/>
              </a:avLst>
            </a:prstGeom>
            <a:grpFill/>
          </p:spPr>
          <p:style>
            <a:lnRef idx="2">
              <a:schemeClr val="lt1">
                <a:hueOff val="0"/>
                <a:satOff val="0"/>
                <a:lumOff val="0"/>
                <a:alphaOff val="0"/>
              </a:schemeClr>
            </a:lnRef>
            <a:fillRef idx="1">
              <a:schemeClr val="accent4">
                <a:hueOff val="-1730706"/>
                <a:satOff val="-55933"/>
                <a:lumOff val="60000"/>
                <a:alphaOff val="0"/>
              </a:schemeClr>
            </a:fillRef>
            <a:effectRef idx="0">
              <a:schemeClr val="accent4">
                <a:hueOff val="-1730706"/>
                <a:satOff val="-55933"/>
                <a:lumOff val="60000"/>
                <a:alphaOff val="0"/>
              </a:schemeClr>
            </a:effectRef>
            <a:fontRef idx="minor">
              <a:schemeClr val="lt1"/>
            </a:fontRef>
          </p:style>
        </p:sp>
        <p:sp>
          <p:nvSpPr>
            <p:cNvPr id="40" name="Rounded Rectangle 20"/>
            <p:cNvSpPr/>
            <p:nvPr/>
          </p:nvSpPr>
          <p:spPr>
            <a:xfrm>
              <a:off x="7794092" y="1164702"/>
              <a:ext cx="923412" cy="923412"/>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49530" tIns="49530" rIns="49530" bIns="49530" numCol="1" spcCol="1270" anchor="ctr" anchorCtr="0">
              <a:noAutofit/>
            </a:bodyPr>
            <a:lstStyle/>
            <a:p>
              <a:pPr lvl="0" algn="ctr" defTabSz="577850" rtl="1">
                <a:lnSpc>
                  <a:spcPct val="90000"/>
                </a:lnSpc>
                <a:spcBef>
                  <a:spcPct val="0"/>
                </a:spcBef>
                <a:spcAft>
                  <a:spcPct val="35000"/>
                </a:spcAft>
              </a:pPr>
              <a:r>
                <a:rPr lang="fa-IR" sz="1300" b="1" kern="1200" dirty="0" smtClean="0">
                  <a:solidFill>
                    <a:schemeClr val="tx1"/>
                  </a:solidFill>
                  <a:cs typeface="B Nazanin" pitchFamily="2" charset="-78"/>
                </a:rPr>
                <a:t>تمرين 4:</a:t>
              </a:r>
            </a:p>
            <a:p>
              <a:pPr lvl="0" algn="ctr" defTabSz="577850" rtl="1">
                <a:lnSpc>
                  <a:spcPct val="90000"/>
                </a:lnSpc>
                <a:spcBef>
                  <a:spcPct val="0"/>
                </a:spcBef>
                <a:spcAft>
                  <a:spcPct val="35000"/>
                </a:spcAft>
              </a:pPr>
              <a:r>
                <a:rPr lang="fa-IR" sz="1300" b="1" kern="1200" dirty="0" smtClean="0">
                  <a:solidFill>
                    <a:schemeClr val="tx1"/>
                  </a:solidFill>
                  <a:cs typeface="B Nazanin" pitchFamily="2" charset="-78"/>
                </a:rPr>
                <a:t>مصاحبه عمومي</a:t>
              </a:r>
              <a:endParaRPr lang="fa-IR" sz="1300" b="1" kern="1200" dirty="0">
                <a:solidFill>
                  <a:schemeClr val="tx1"/>
                </a:solidFill>
                <a:cs typeface="B Nazanin" pitchFamily="2" charset="-78"/>
              </a:endParaRPr>
            </a:p>
          </p:txBody>
        </p:sp>
      </p:grpSp>
      <p:grpSp>
        <p:nvGrpSpPr>
          <p:cNvPr id="51" name="Group 50"/>
          <p:cNvGrpSpPr/>
          <p:nvPr/>
        </p:nvGrpSpPr>
        <p:grpSpPr>
          <a:xfrm>
            <a:off x="1504389" y="3090152"/>
            <a:ext cx="188937" cy="235689"/>
            <a:chOff x="1172038" y="920042"/>
            <a:chExt cx="188937" cy="235689"/>
          </a:xfrm>
          <a:solidFill>
            <a:srgbClr val="FFC000"/>
          </a:solidFill>
        </p:grpSpPr>
        <p:sp>
          <p:nvSpPr>
            <p:cNvPr id="64" name="Right Arrow 63"/>
            <p:cNvSpPr/>
            <p:nvPr/>
          </p:nvSpPr>
          <p:spPr>
            <a:xfrm>
              <a:off x="1172038" y="920042"/>
              <a:ext cx="188937" cy="235689"/>
            </a:xfrm>
            <a:prstGeom prst="rightArrow">
              <a:avLst>
                <a:gd name="adj1" fmla="val 60000"/>
                <a:gd name="adj2" fmla="val 50000"/>
              </a:avLst>
            </a:prstGeom>
            <a:grpFill/>
          </p:spPr>
          <p:style>
            <a:lnRef idx="0">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65" name="Right Arrow 4"/>
            <p:cNvSpPr/>
            <p:nvPr/>
          </p:nvSpPr>
          <p:spPr>
            <a:xfrm>
              <a:off x="1172038" y="967180"/>
              <a:ext cx="132256" cy="141413"/>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577850" rtl="1">
                <a:lnSpc>
                  <a:spcPct val="90000"/>
                </a:lnSpc>
                <a:spcBef>
                  <a:spcPct val="0"/>
                </a:spcBef>
                <a:spcAft>
                  <a:spcPct val="35000"/>
                </a:spcAft>
              </a:pPr>
              <a:endParaRPr lang="fa-IR" sz="1300" b="1" kern="1200">
                <a:cs typeface="B Nazanin" pitchFamily="2" charset="-78"/>
              </a:endParaRPr>
            </a:p>
          </p:txBody>
        </p:sp>
      </p:grpSp>
      <p:grpSp>
        <p:nvGrpSpPr>
          <p:cNvPr id="52" name="Group 51"/>
          <p:cNvGrpSpPr/>
          <p:nvPr/>
        </p:nvGrpSpPr>
        <p:grpSpPr>
          <a:xfrm>
            <a:off x="3025080" y="3090152"/>
            <a:ext cx="188937" cy="235689"/>
            <a:chOff x="2692729" y="920042"/>
            <a:chExt cx="188937" cy="235689"/>
          </a:xfrm>
          <a:solidFill>
            <a:srgbClr val="FFC000"/>
          </a:solidFill>
        </p:grpSpPr>
        <p:sp>
          <p:nvSpPr>
            <p:cNvPr id="62" name="Right Arrow 61"/>
            <p:cNvSpPr/>
            <p:nvPr/>
          </p:nvSpPr>
          <p:spPr>
            <a:xfrm>
              <a:off x="2692729" y="920042"/>
              <a:ext cx="188937" cy="235689"/>
            </a:xfrm>
            <a:prstGeom prst="rightArrow">
              <a:avLst>
                <a:gd name="adj1" fmla="val 60000"/>
                <a:gd name="adj2" fmla="val 50000"/>
              </a:avLst>
            </a:prstGeom>
            <a:grpFill/>
          </p:spPr>
          <p:style>
            <a:lnRef idx="0">
              <a:schemeClr val="lt1">
                <a:hueOff val="0"/>
                <a:satOff val="0"/>
                <a:lumOff val="0"/>
                <a:alphaOff val="0"/>
              </a:schemeClr>
            </a:lnRef>
            <a:fillRef idx="1">
              <a:schemeClr val="accent4">
                <a:hueOff val="-432676"/>
                <a:satOff val="-13983"/>
                <a:lumOff val="15000"/>
                <a:alphaOff val="0"/>
              </a:schemeClr>
            </a:fillRef>
            <a:effectRef idx="0">
              <a:schemeClr val="accent4">
                <a:hueOff val="-432676"/>
                <a:satOff val="-13983"/>
                <a:lumOff val="15000"/>
                <a:alphaOff val="0"/>
              </a:schemeClr>
            </a:effectRef>
            <a:fontRef idx="minor">
              <a:schemeClr val="lt1"/>
            </a:fontRef>
          </p:style>
        </p:sp>
        <p:sp>
          <p:nvSpPr>
            <p:cNvPr id="63" name="Right Arrow 6"/>
            <p:cNvSpPr/>
            <p:nvPr/>
          </p:nvSpPr>
          <p:spPr>
            <a:xfrm>
              <a:off x="2692729" y="967180"/>
              <a:ext cx="132256" cy="141413"/>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577850" rtl="1">
                <a:lnSpc>
                  <a:spcPct val="90000"/>
                </a:lnSpc>
                <a:spcBef>
                  <a:spcPct val="0"/>
                </a:spcBef>
                <a:spcAft>
                  <a:spcPct val="35000"/>
                </a:spcAft>
              </a:pPr>
              <a:endParaRPr lang="fa-IR" sz="1300" b="1" kern="1200">
                <a:cs typeface="B Nazanin" pitchFamily="2" charset="-78"/>
              </a:endParaRPr>
            </a:p>
          </p:txBody>
        </p:sp>
      </p:grpSp>
      <p:grpSp>
        <p:nvGrpSpPr>
          <p:cNvPr id="53" name="Group 52"/>
          <p:cNvGrpSpPr/>
          <p:nvPr/>
        </p:nvGrpSpPr>
        <p:grpSpPr>
          <a:xfrm>
            <a:off x="4545772" y="3090152"/>
            <a:ext cx="188937" cy="235689"/>
            <a:chOff x="4213421" y="920042"/>
            <a:chExt cx="188937" cy="235689"/>
          </a:xfrm>
          <a:solidFill>
            <a:srgbClr val="FFC000"/>
          </a:solidFill>
        </p:grpSpPr>
        <p:sp>
          <p:nvSpPr>
            <p:cNvPr id="60" name="Right Arrow 59"/>
            <p:cNvSpPr/>
            <p:nvPr/>
          </p:nvSpPr>
          <p:spPr>
            <a:xfrm>
              <a:off x="4213421" y="920042"/>
              <a:ext cx="188937" cy="235689"/>
            </a:xfrm>
            <a:prstGeom prst="rightArrow">
              <a:avLst>
                <a:gd name="adj1" fmla="val 60000"/>
                <a:gd name="adj2" fmla="val 50000"/>
              </a:avLst>
            </a:prstGeom>
            <a:grpFill/>
          </p:spPr>
          <p:style>
            <a:lnRef idx="0">
              <a:schemeClr val="lt1">
                <a:hueOff val="0"/>
                <a:satOff val="0"/>
                <a:lumOff val="0"/>
                <a:alphaOff val="0"/>
              </a:schemeClr>
            </a:lnRef>
            <a:fillRef idx="1">
              <a:schemeClr val="accent4">
                <a:hueOff val="-865353"/>
                <a:satOff val="-27966"/>
                <a:lumOff val="30000"/>
                <a:alphaOff val="0"/>
              </a:schemeClr>
            </a:fillRef>
            <a:effectRef idx="0">
              <a:schemeClr val="accent4">
                <a:hueOff val="-865353"/>
                <a:satOff val="-27966"/>
                <a:lumOff val="30000"/>
                <a:alphaOff val="0"/>
              </a:schemeClr>
            </a:effectRef>
            <a:fontRef idx="minor">
              <a:schemeClr val="lt1"/>
            </a:fontRef>
          </p:style>
        </p:sp>
        <p:sp>
          <p:nvSpPr>
            <p:cNvPr id="61" name="Right Arrow 8"/>
            <p:cNvSpPr/>
            <p:nvPr/>
          </p:nvSpPr>
          <p:spPr>
            <a:xfrm>
              <a:off x="4213421" y="967180"/>
              <a:ext cx="132256" cy="141413"/>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577850" rtl="1">
                <a:lnSpc>
                  <a:spcPct val="90000"/>
                </a:lnSpc>
                <a:spcBef>
                  <a:spcPct val="0"/>
                </a:spcBef>
                <a:spcAft>
                  <a:spcPct val="35000"/>
                </a:spcAft>
              </a:pPr>
              <a:endParaRPr lang="fa-IR" sz="1300" b="1" kern="1200">
                <a:cs typeface="B Nazanin" pitchFamily="2" charset="-78"/>
              </a:endParaRPr>
            </a:p>
          </p:txBody>
        </p:sp>
      </p:grpSp>
      <p:grpSp>
        <p:nvGrpSpPr>
          <p:cNvPr id="54" name="Group 53"/>
          <p:cNvGrpSpPr/>
          <p:nvPr/>
        </p:nvGrpSpPr>
        <p:grpSpPr>
          <a:xfrm>
            <a:off x="6066463" y="3090152"/>
            <a:ext cx="188937" cy="235689"/>
            <a:chOff x="5734112" y="920042"/>
            <a:chExt cx="188937" cy="235689"/>
          </a:xfrm>
          <a:solidFill>
            <a:srgbClr val="FFC000"/>
          </a:solidFill>
        </p:grpSpPr>
        <p:sp>
          <p:nvSpPr>
            <p:cNvPr id="58" name="Right Arrow 57"/>
            <p:cNvSpPr/>
            <p:nvPr/>
          </p:nvSpPr>
          <p:spPr>
            <a:xfrm>
              <a:off x="5734112" y="920042"/>
              <a:ext cx="188937" cy="235689"/>
            </a:xfrm>
            <a:prstGeom prst="rightArrow">
              <a:avLst>
                <a:gd name="adj1" fmla="val 60000"/>
                <a:gd name="adj2" fmla="val 50000"/>
              </a:avLst>
            </a:prstGeom>
            <a:grpFill/>
          </p:spPr>
          <p:style>
            <a:lnRef idx="0">
              <a:schemeClr val="lt1">
                <a:hueOff val="0"/>
                <a:satOff val="0"/>
                <a:lumOff val="0"/>
                <a:alphaOff val="0"/>
              </a:schemeClr>
            </a:lnRef>
            <a:fillRef idx="1">
              <a:schemeClr val="accent4">
                <a:hueOff val="-1298029"/>
                <a:satOff val="-41950"/>
                <a:lumOff val="45000"/>
                <a:alphaOff val="0"/>
              </a:schemeClr>
            </a:fillRef>
            <a:effectRef idx="0">
              <a:schemeClr val="accent4">
                <a:hueOff val="-1298029"/>
                <a:satOff val="-41950"/>
                <a:lumOff val="45000"/>
                <a:alphaOff val="0"/>
              </a:schemeClr>
            </a:effectRef>
            <a:fontRef idx="minor">
              <a:schemeClr val="lt1"/>
            </a:fontRef>
          </p:style>
        </p:sp>
        <p:sp>
          <p:nvSpPr>
            <p:cNvPr id="59" name="Right Arrow 10"/>
            <p:cNvSpPr/>
            <p:nvPr/>
          </p:nvSpPr>
          <p:spPr>
            <a:xfrm>
              <a:off x="5734112" y="967180"/>
              <a:ext cx="132256" cy="141413"/>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577850" rtl="1">
                <a:lnSpc>
                  <a:spcPct val="90000"/>
                </a:lnSpc>
                <a:spcBef>
                  <a:spcPct val="0"/>
                </a:spcBef>
                <a:spcAft>
                  <a:spcPct val="35000"/>
                </a:spcAft>
              </a:pPr>
              <a:endParaRPr lang="fa-IR" sz="1300" b="1" kern="1200">
                <a:cs typeface="B Nazanin" pitchFamily="2" charset="-78"/>
              </a:endParaRPr>
            </a:p>
          </p:txBody>
        </p:sp>
      </p:grpSp>
      <p:grpSp>
        <p:nvGrpSpPr>
          <p:cNvPr id="55" name="Group 54"/>
          <p:cNvGrpSpPr/>
          <p:nvPr/>
        </p:nvGrpSpPr>
        <p:grpSpPr>
          <a:xfrm>
            <a:off x="7587154" y="3090152"/>
            <a:ext cx="188937" cy="235689"/>
            <a:chOff x="7254803" y="920042"/>
            <a:chExt cx="188937" cy="235689"/>
          </a:xfrm>
          <a:solidFill>
            <a:srgbClr val="FFC000"/>
          </a:solidFill>
        </p:grpSpPr>
        <p:sp>
          <p:nvSpPr>
            <p:cNvPr id="56" name="Right Arrow 55"/>
            <p:cNvSpPr/>
            <p:nvPr/>
          </p:nvSpPr>
          <p:spPr>
            <a:xfrm>
              <a:off x="7254803" y="920042"/>
              <a:ext cx="188937" cy="235689"/>
            </a:xfrm>
            <a:prstGeom prst="rightArrow">
              <a:avLst>
                <a:gd name="adj1" fmla="val 60000"/>
                <a:gd name="adj2" fmla="val 50000"/>
              </a:avLst>
            </a:prstGeom>
            <a:grpFill/>
          </p:spPr>
          <p:style>
            <a:lnRef idx="0">
              <a:schemeClr val="lt1">
                <a:hueOff val="0"/>
                <a:satOff val="0"/>
                <a:lumOff val="0"/>
                <a:alphaOff val="0"/>
              </a:schemeClr>
            </a:lnRef>
            <a:fillRef idx="1">
              <a:schemeClr val="accent4">
                <a:hueOff val="-1730706"/>
                <a:satOff val="-55933"/>
                <a:lumOff val="60000"/>
                <a:alphaOff val="0"/>
              </a:schemeClr>
            </a:fillRef>
            <a:effectRef idx="0">
              <a:schemeClr val="accent4">
                <a:hueOff val="-1730706"/>
                <a:satOff val="-55933"/>
                <a:lumOff val="60000"/>
                <a:alphaOff val="0"/>
              </a:schemeClr>
            </a:effectRef>
            <a:fontRef idx="minor">
              <a:schemeClr val="lt1"/>
            </a:fontRef>
          </p:style>
        </p:sp>
        <p:sp>
          <p:nvSpPr>
            <p:cNvPr id="57" name="Right Arrow 12"/>
            <p:cNvSpPr/>
            <p:nvPr/>
          </p:nvSpPr>
          <p:spPr>
            <a:xfrm>
              <a:off x="7254803" y="967180"/>
              <a:ext cx="132256" cy="141413"/>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577850" rtl="1">
                <a:lnSpc>
                  <a:spcPct val="90000"/>
                </a:lnSpc>
                <a:spcBef>
                  <a:spcPct val="0"/>
                </a:spcBef>
                <a:spcAft>
                  <a:spcPct val="35000"/>
                </a:spcAft>
              </a:pPr>
              <a:endParaRPr lang="fa-IR" sz="1300" b="1" kern="1200">
                <a:cs typeface="B Nazanin" pitchFamily="2" charset="-78"/>
              </a:endParaRPr>
            </a:p>
          </p:txBody>
        </p:sp>
      </p:grpSp>
      <p:sp>
        <p:nvSpPr>
          <p:cNvPr id="66" name="Rounded Rectangle 65"/>
          <p:cNvSpPr/>
          <p:nvPr/>
        </p:nvSpPr>
        <p:spPr>
          <a:xfrm>
            <a:off x="199999" y="4298008"/>
            <a:ext cx="980870" cy="980870"/>
          </a:xfrm>
          <a:prstGeom prst="roundRect">
            <a:avLst>
              <a:gd name="adj" fmla="val 10000"/>
            </a:avLst>
          </a:prstGeom>
          <a:blipFill>
            <a:blip r:embed="rId9" cstate="print">
              <a:extLst>
                <a:ext uri="{28A0092B-C50C-407E-A947-70E740481C1C}">
                  <a14:useLocalDpi xmlns:a14="http://schemas.microsoft.com/office/drawing/2010/main" val="0"/>
                </a:ext>
              </a:extLst>
            </a:blip>
            <a:srcRect/>
            <a:stretch>
              <a:fillRect/>
            </a:stretch>
          </a:blipFill>
        </p:spPr>
        <p:style>
          <a:lnRef idx="2">
            <a:schemeClr val="lt1">
              <a:hueOff val="0"/>
              <a:satOff val="0"/>
              <a:lumOff val="0"/>
              <a:alphaOff val="0"/>
            </a:schemeClr>
          </a:lnRef>
          <a:fillRef idx="1">
            <a:scrgbClr r="0" g="0" b="0"/>
          </a:fillRef>
          <a:effectRef idx="0">
            <a:schemeClr val="accent4">
              <a:tint val="50000"/>
              <a:hueOff val="0"/>
              <a:satOff val="0"/>
              <a:lumOff val="0"/>
              <a:alphaOff val="0"/>
            </a:schemeClr>
          </a:effectRef>
          <a:fontRef idx="minor">
            <a:schemeClr val="lt1">
              <a:hueOff val="0"/>
              <a:satOff val="0"/>
              <a:lumOff val="0"/>
              <a:alphaOff val="0"/>
            </a:schemeClr>
          </a:fontRef>
        </p:style>
      </p:sp>
      <p:grpSp>
        <p:nvGrpSpPr>
          <p:cNvPr id="67" name="Group 66"/>
          <p:cNvGrpSpPr/>
          <p:nvPr/>
        </p:nvGrpSpPr>
        <p:grpSpPr>
          <a:xfrm>
            <a:off x="359676" y="4886530"/>
            <a:ext cx="980870" cy="980870"/>
            <a:chOff x="161907" y="1315993"/>
            <a:chExt cx="980870" cy="980870"/>
          </a:xfrm>
          <a:solidFill>
            <a:srgbClr val="00B050"/>
          </a:solidFill>
        </p:grpSpPr>
        <p:sp>
          <p:nvSpPr>
            <p:cNvPr id="103" name="Rounded Rectangle 102"/>
            <p:cNvSpPr/>
            <p:nvPr/>
          </p:nvSpPr>
          <p:spPr>
            <a:xfrm>
              <a:off x="161907" y="1315993"/>
              <a:ext cx="980870" cy="980870"/>
            </a:xfrm>
            <a:prstGeom prst="roundRect">
              <a:avLst>
                <a:gd name="adj" fmla="val 10000"/>
              </a:avLst>
            </a:prstGeom>
            <a:grpFill/>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104" name="Rounded Rectangle 5"/>
            <p:cNvSpPr/>
            <p:nvPr/>
          </p:nvSpPr>
          <p:spPr>
            <a:xfrm>
              <a:off x="190636" y="1344722"/>
              <a:ext cx="923412" cy="923412"/>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49530" tIns="49530" rIns="49530" bIns="49530" numCol="1" spcCol="1270" anchor="ctr" anchorCtr="0">
              <a:noAutofit/>
            </a:bodyPr>
            <a:lstStyle/>
            <a:p>
              <a:pPr lvl="0" algn="ctr" defTabSz="577850" rtl="1">
                <a:lnSpc>
                  <a:spcPct val="90000"/>
                </a:lnSpc>
                <a:spcBef>
                  <a:spcPct val="0"/>
                </a:spcBef>
                <a:spcAft>
                  <a:spcPct val="35000"/>
                </a:spcAft>
              </a:pPr>
              <a:r>
                <a:rPr lang="fa-IR" sz="1300" b="1" kern="1200" dirty="0" smtClean="0">
                  <a:cs typeface="B Nazanin" pitchFamily="2" charset="-78"/>
                </a:rPr>
                <a:t>تمرين 5:</a:t>
              </a:r>
            </a:p>
            <a:p>
              <a:pPr lvl="0" algn="ctr" defTabSz="577850" rtl="1">
                <a:lnSpc>
                  <a:spcPct val="90000"/>
                </a:lnSpc>
                <a:spcBef>
                  <a:spcPct val="0"/>
                </a:spcBef>
                <a:spcAft>
                  <a:spcPct val="35000"/>
                </a:spcAft>
              </a:pPr>
              <a:r>
                <a:rPr lang="fa-IR" sz="1300" b="1" kern="1200" dirty="0" smtClean="0">
                  <a:cs typeface="B Nazanin" pitchFamily="2" charset="-78"/>
                </a:rPr>
                <a:t>بازي گروهي</a:t>
              </a:r>
              <a:endParaRPr lang="fa-IR" sz="1300" b="1" kern="1200" dirty="0">
                <a:cs typeface="B Nazanin" pitchFamily="2" charset="-78"/>
              </a:endParaRPr>
            </a:p>
          </p:txBody>
        </p:sp>
      </p:grpSp>
      <p:grpSp>
        <p:nvGrpSpPr>
          <p:cNvPr id="68" name="Group 67"/>
          <p:cNvGrpSpPr/>
          <p:nvPr/>
        </p:nvGrpSpPr>
        <p:grpSpPr>
          <a:xfrm>
            <a:off x="1513363" y="5254255"/>
            <a:ext cx="188937" cy="235689"/>
            <a:chOff x="1172038" y="1100062"/>
            <a:chExt cx="188937" cy="235689"/>
          </a:xfrm>
          <a:solidFill>
            <a:srgbClr val="FFC000"/>
          </a:solidFill>
        </p:grpSpPr>
        <p:sp>
          <p:nvSpPr>
            <p:cNvPr id="101" name="Right Arrow 100"/>
            <p:cNvSpPr/>
            <p:nvPr/>
          </p:nvSpPr>
          <p:spPr>
            <a:xfrm>
              <a:off x="1172038" y="1100062"/>
              <a:ext cx="188937" cy="235689"/>
            </a:xfrm>
            <a:prstGeom prst="rightArrow">
              <a:avLst>
                <a:gd name="adj1" fmla="val 60000"/>
                <a:gd name="adj2" fmla="val 50000"/>
              </a:avLst>
            </a:prstGeom>
            <a:grpFill/>
          </p:spPr>
          <p:style>
            <a:lnRef idx="0">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102" name="Right Arrow 7"/>
            <p:cNvSpPr/>
            <p:nvPr/>
          </p:nvSpPr>
          <p:spPr>
            <a:xfrm>
              <a:off x="1172038" y="1147200"/>
              <a:ext cx="132256" cy="141413"/>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577850" rtl="1">
                <a:lnSpc>
                  <a:spcPct val="90000"/>
                </a:lnSpc>
                <a:spcBef>
                  <a:spcPct val="0"/>
                </a:spcBef>
                <a:spcAft>
                  <a:spcPct val="35000"/>
                </a:spcAft>
              </a:pPr>
              <a:endParaRPr lang="fa-IR" sz="1300" b="1" kern="1200">
                <a:cs typeface="B Nazanin" pitchFamily="2" charset="-78"/>
              </a:endParaRPr>
            </a:p>
          </p:txBody>
        </p:sp>
      </p:grpSp>
      <p:sp>
        <p:nvSpPr>
          <p:cNvPr id="69" name="Rounded Rectangle 68"/>
          <p:cNvSpPr/>
          <p:nvPr/>
        </p:nvSpPr>
        <p:spPr>
          <a:xfrm>
            <a:off x="1720690" y="4298008"/>
            <a:ext cx="980870" cy="980870"/>
          </a:xfrm>
          <a:prstGeom prst="roundRect">
            <a:avLst>
              <a:gd name="adj" fmla="val 10000"/>
            </a:avLst>
          </a:prstGeom>
          <a:blipFill>
            <a:blip r:embed="rId10" cstate="print">
              <a:extLst>
                <a:ext uri="{28A0092B-C50C-407E-A947-70E740481C1C}">
                  <a14:useLocalDpi xmlns:a14="http://schemas.microsoft.com/office/drawing/2010/main" val="0"/>
                </a:ext>
              </a:extLst>
            </a:blip>
            <a:srcRect/>
            <a:stretch>
              <a:fillRect t="-11000" b="-11000"/>
            </a:stretch>
          </a:blipFill>
        </p:spPr>
        <p:style>
          <a:lnRef idx="2">
            <a:schemeClr val="lt1">
              <a:hueOff val="0"/>
              <a:satOff val="0"/>
              <a:lumOff val="0"/>
              <a:alphaOff val="0"/>
            </a:schemeClr>
          </a:lnRef>
          <a:fillRef idx="1">
            <a:scrgbClr r="0" g="0" b="0"/>
          </a:fillRef>
          <a:effectRef idx="0">
            <a:schemeClr val="accent4">
              <a:tint val="50000"/>
              <a:hueOff val="-318734"/>
              <a:satOff val="6552"/>
              <a:lumOff val="4208"/>
              <a:alphaOff val="0"/>
            </a:schemeClr>
          </a:effectRef>
          <a:fontRef idx="minor">
            <a:schemeClr val="lt1">
              <a:hueOff val="0"/>
              <a:satOff val="0"/>
              <a:lumOff val="0"/>
              <a:alphaOff val="0"/>
            </a:schemeClr>
          </a:fontRef>
        </p:style>
      </p:sp>
      <p:grpSp>
        <p:nvGrpSpPr>
          <p:cNvPr id="70" name="Group 69"/>
          <p:cNvGrpSpPr/>
          <p:nvPr/>
        </p:nvGrpSpPr>
        <p:grpSpPr>
          <a:xfrm>
            <a:off x="1880367" y="4886530"/>
            <a:ext cx="980870" cy="980870"/>
            <a:chOff x="1682598" y="1315993"/>
            <a:chExt cx="980870" cy="980870"/>
          </a:xfrm>
          <a:solidFill>
            <a:srgbClr val="0070C0"/>
          </a:solidFill>
        </p:grpSpPr>
        <p:sp>
          <p:nvSpPr>
            <p:cNvPr id="99" name="Rounded Rectangle 98"/>
            <p:cNvSpPr/>
            <p:nvPr/>
          </p:nvSpPr>
          <p:spPr>
            <a:xfrm>
              <a:off x="1682598" y="1315993"/>
              <a:ext cx="980870" cy="980870"/>
            </a:xfrm>
            <a:prstGeom prst="roundRect">
              <a:avLst>
                <a:gd name="adj" fmla="val 10000"/>
              </a:avLst>
            </a:prstGeom>
            <a:grpFill/>
          </p:spPr>
          <p:style>
            <a:lnRef idx="2">
              <a:schemeClr val="lt1">
                <a:hueOff val="0"/>
                <a:satOff val="0"/>
                <a:lumOff val="0"/>
                <a:alphaOff val="0"/>
              </a:schemeClr>
            </a:lnRef>
            <a:fillRef idx="1">
              <a:schemeClr val="accent4">
                <a:hueOff val="-346141"/>
                <a:satOff val="-11187"/>
                <a:lumOff val="12000"/>
                <a:alphaOff val="0"/>
              </a:schemeClr>
            </a:fillRef>
            <a:effectRef idx="0">
              <a:schemeClr val="accent4">
                <a:hueOff val="-346141"/>
                <a:satOff val="-11187"/>
                <a:lumOff val="12000"/>
                <a:alphaOff val="0"/>
              </a:schemeClr>
            </a:effectRef>
            <a:fontRef idx="minor">
              <a:schemeClr val="lt1"/>
            </a:fontRef>
          </p:style>
        </p:sp>
        <p:sp>
          <p:nvSpPr>
            <p:cNvPr id="100" name="Rounded Rectangle 10"/>
            <p:cNvSpPr/>
            <p:nvPr/>
          </p:nvSpPr>
          <p:spPr>
            <a:xfrm>
              <a:off x="1711327" y="1344722"/>
              <a:ext cx="923412" cy="923412"/>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49530" tIns="49530" rIns="49530" bIns="49530" numCol="1" spcCol="1270" anchor="ctr" anchorCtr="0">
              <a:noAutofit/>
            </a:bodyPr>
            <a:lstStyle/>
            <a:p>
              <a:pPr lvl="0" algn="ctr" defTabSz="577850" rtl="1">
                <a:lnSpc>
                  <a:spcPct val="90000"/>
                </a:lnSpc>
                <a:spcBef>
                  <a:spcPct val="0"/>
                </a:spcBef>
                <a:spcAft>
                  <a:spcPct val="35000"/>
                </a:spcAft>
              </a:pPr>
              <a:r>
                <a:rPr lang="fa-IR" sz="1300" b="1" kern="1200" dirty="0" smtClean="0">
                  <a:cs typeface="B Nazanin" pitchFamily="2" charset="-78"/>
                </a:rPr>
                <a:t>تمرين 6:</a:t>
              </a:r>
            </a:p>
            <a:p>
              <a:pPr lvl="0" algn="ctr" defTabSz="577850" rtl="1">
                <a:lnSpc>
                  <a:spcPct val="90000"/>
                </a:lnSpc>
                <a:spcBef>
                  <a:spcPct val="0"/>
                </a:spcBef>
                <a:spcAft>
                  <a:spcPct val="35000"/>
                </a:spcAft>
              </a:pPr>
              <a:r>
                <a:rPr lang="fa-IR" sz="1300" b="1" kern="1200" dirty="0" smtClean="0">
                  <a:cs typeface="B Nazanin" pitchFamily="2" charset="-78"/>
                </a:rPr>
                <a:t>كارتابل</a:t>
              </a:r>
              <a:endParaRPr lang="fa-IR" sz="1300" b="1" kern="1200" dirty="0">
                <a:cs typeface="B Nazanin" pitchFamily="2" charset="-78"/>
              </a:endParaRPr>
            </a:p>
          </p:txBody>
        </p:sp>
      </p:grpSp>
      <p:grpSp>
        <p:nvGrpSpPr>
          <p:cNvPr id="71" name="Group 70"/>
          <p:cNvGrpSpPr/>
          <p:nvPr/>
        </p:nvGrpSpPr>
        <p:grpSpPr>
          <a:xfrm>
            <a:off x="3034054" y="5254255"/>
            <a:ext cx="188937" cy="235689"/>
            <a:chOff x="2692729" y="1100062"/>
            <a:chExt cx="188937" cy="235689"/>
          </a:xfrm>
          <a:solidFill>
            <a:srgbClr val="FFC000"/>
          </a:solidFill>
        </p:grpSpPr>
        <p:sp>
          <p:nvSpPr>
            <p:cNvPr id="97" name="Right Arrow 96"/>
            <p:cNvSpPr/>
            <p:nvPr/>
          </p:nvSpPr>
          <p:spPr>
            <a:xfrm>
              <a:off x="2692729" y="1100062"/>
              <a:ext cx="188937" cy="235689"/>
            </a:xfrm>
            <a:prstGeom prst="rightArrow">
              <a:avLst>
                <a:gd name="adj1" fmla="val 60000"/>
                <a:gd name="adj2" fmla="val 50000"/>
              </a:avLst>
            </a:prstGeom>
            <a:grpFill/>
          </p:spPr>
          <p:style>
            <a:lnRef idx="0">
              <a:schemeClr val="lt1">
                <a:hueOff val="0"/>
                <a:satOff val="0"/>
                <a:lumOff val="0"/>
                <a:alphaOff val="0"/>
              </a:schemeClr>
            </a:lnRef>
            <a:fillRef idx="1">
              <a:schemeClr val="accent4">
                <a:hueOff val="-432676"/>
                <a:satOff val="-13983"/>
                <a:lumOff val="15000"/>
                <a:alphaOff val="0"/>
              </a:schemeClr>
            </a:fillRef>
            <a:effectRef idx="0">
              <a:schemeClr val="accent4">
                <a:hueOff val="-432676"/>
                <a:satOff val="-13983"/>
                <a:lumOff val="15000"/>
                <a:alphaOff val="0"/>
              </a:schemeClr>
            </a:effectRef>
            <a:fontRef idx="minor">
              <a:schemeClr val="lt1"/>
            </a:fontRef>
          </p:style>
        </p:sp>
        <p:sp>
          <p:nvSpPr>
            <p:cNvPr id="98" name="Right Arrow 12"/>
            <p:cNvSpPr/>
            <p:nvPr/>
          </p:nvSpPr>
          <p:spPr>
            <a:xfrm>
              <a:off x="2692729" y="1147200"/>
              <a:ext cx="132256" cy="141413"/>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577850" rtl="1">
                <a:lnSpc>
                  <a:spcPct val="90000"/>
                </a:lnSpc>
                <a:spcBef>
                  <a:spcPct val="0"/>
                </a:spcBef>
                <a:spcAft>
                  <a:spcPct val="35000"/>
                </a:spcAft>
              </a:pPr>
              <a:endParaRPr lang="fa-IR" sz="1300" b="1" kern="1200">
                <a:cs typeface="B Nazanin" pitchFamily="2" charset="-78"/>
              </a:endParaRPr>
            </a:p>
          </p:txBody>
        </p:sp>
      </p:grpSp>
      <p:sp>
        <p:nvSpPr>
          <p:cNvPr id="72" name="Rounded Rectangle 71"/>
          <p:cNvSpPr/>
          <p:nvPr/>
        </p:nvSpPr>
        <p:spPr>
          <a:xfrm>
            <a:off x="3241382" y="4298008"/>
            <a:ext cx="980870" cy="980870"/>
          </a:xfrm>
          <a:prstGeom prst="roundRect">
            <a:avLst>
              <a:gd name="adj" fmla="val 10000"/>
            </a:avLst>
          </a:prstGeom>
          <a:blipFill>
            <a:blip r:embed="rId11" cstate="print">
              <a:extLst>
                <a:ext uri="{28A0092B-C50C-407E-A947-70E740481C1C}">
                  <a14:useLocalDpi xmlns:a14="http://schemas.microsoft.com/office/drawing/2010/main" val="0"/>
                </a:ext>
              </a:extLst>
            </a:blip>
            <a:srcRect/>
            <a:stretch>
              <a:fillRect l="-3000" r="-3000"/>
            </a:stretch>
          </a:blipFill>
        </p:spPr>
        <p:style>
          <a:lnRef idx="2">
            <a:schemeClr val="lt1">
              <a:hueOff val="0"/>
              <a:satOff val="0"/>
              <a:lumOff val="0"/>
              <a:alphaOff val="0"/>
            </a:schemeClr>
          </a:lnRef>
          <a:fillRef idx="1">
            <a:scrgbClr r="0" g="0" b="0"/>
          </a:fillRef>
          <a:effectRef idx="0">
            <a:schemeClr val="accent4">
              <a:tint val="50000"/>
              <a:hueOff val="-637468"/>
              <a:satOff val="13103"/>
              <a:lumOff val="8416"/>
              <a:alphaOff val="0"/>
            </a:schemeClr>
          </a:effectRef>
          <a:fontRef idx="minor">
            <a:schemeClr val="lt1">
              <a:hueOff val="0"/>
              <a:satOff val="0"/>
              <a:lumOff val="0"/>
              <a:alphaOff val="0"/>
            </a:schemeClr>
          </a:fontRef>
        </p:style>
      </p:sp>
      <p:grpSp>
        <p:nvGrpSpPr>
          <p:cNvPr id="73" name="Group 72"/>
          <p:cNvGrpSpPr/>
          <p:nvPr/>
        </p:nvGrpSpPr>
        <p:grpSpPr>
          <a:xfrm>
            <a:off x="3401058" y="4886530"/>
            <a:ext cx="980870" cy="980870"/>
            <a:chOff x="3203289" y="1315993"/>
            <a:chExt cx="980870" cy="980870"/>
          </a:xfrm>
          <a:solidFill>
            <a:srgbClr val="99CCFF"/>
          </a:solidFill>
        </p:grpSpPr>
        <p:sp>
          <p:nvSpPr>
            <p:cNvPr id="95" name="Rounded Rectangle 94"/>
            <p:cNvSpPr/>
            <p:nvPr/>
          </p:nvSpPr>
          <p:spPr>
            <a:xfrm>
              <a:off x="3203289" y="1315993"/>
              <a:ext cx="980870" cy="980870"/>
            </a:xfrm>
            <a:prstGeom prst="roundRect">
              <a:avLst>
                <a:gd name="adj" fmla="val 10000"/>
              </a:avLst>
            </a:prstGeom>
            <a:grpFill/>
          </p:spPr>
          <p:style>
            <a:lnRef idx="2">
              <a:schemeClr val="lt1">
                <a:hueOff val="0"/>
                <a:satOff val="0"/>
                <a:lumOff val="0"/>
                <a:alphaOff val="0"/>
              </a:schemeClr>
            </a:lnRef>
            <a:fillRef idx="1">
              <a:schemeClr val="accent4">
                <a:hueOff val="-692282"/>
                <a:satOff val="-22373"/>
                <a:lumOff val="24000"/>
                <a:alphaOff val="0"/>
              </a:schemeClr>
            </a:fillRef>
            <a:effectRef idx="0">
              <a:schemeClr val="accent4">
                <a:hueOff val="-692282"/>
                <a:satOff val="-22373"/>
                <a:lumOff val="24000"/>
                <a:alphaOff val="0"/>
              </a:schemeClr>
            </a:effectRef>
            <a:fontRef idx="minor">
              <a:schemeClr val="lt1"/>
            </a:fontRef>
          </p:style>
        </p:sp>
        <p:sp>
          <p:nvSpPr>
            <p:cNvPr id="96" name="Rounded Rectangle 15"/>
            <p:cNvSpPr/>
            <p:nvPr/>
          </p:nvSpPr>
          <p:spPr>
            <a:xfrm>
              <a:off x="3232018" y="1344722"/>
              <a:ext cx="923412" cy="923412"/>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49530" tIns="49530" rIns="49530" bIns="49530" numCol="1" spcCol="1270" anchor="ctr" anchorCtr="0">
              <a:noAutofit/>
            </a:bodyPr>
            <a:lstStyle/>
            <a:p>
              <a:pPr lvl="0" algn="ctr" defTabSz="577850" rtl="1">
                <a:lnSpc>
                  <a:spcPct val="90000"/>
                </a:lnSpc>
                <a:spcBef>
                  <a:spcPct val="0"/>
                </a:spcBef>
                <a:spcAft>
                  <a:spcPct val="35000"/>
                </a:spcAft>
              </a:pPr>
              <a:r>
                <a:rPr lang="fa-IR" sz="1300" b="1" kern="1200" dirty="0" smtClean="0">
                  <a:solidFill>
                    <a:schemeClr val="tx1"/>
                  </a:solidFill>
                  <a:cs typeface="B Nazanin" pitchFamily="2" charset="-78"/>
                </a:rPr>
                <a:t>تمرين 7:</a:t>
              </a:r>
            </a:p>
            <a:p>
              <a:pPr lvl="0" algn="ctr" defTabSz="577850" rtl="1">
                <a:lnSpc>
                  <a:spcPct val="90000"/>
                </a:lnSpc>
                <a:spcBef>
                  <a:spcPct val="0"/>
                </a:spcBef>
                <a:spcAft>
                  <a:spcPct val="35000"/>
                </a:spcAft>
              </a:pPr>
              <a:r>
                <a:rPr lang="fa-IR" sz="1300" b="1" kern="1200" dirty="0" smtClean="0">
                  <a:solidFill>
                    <a:schemeClr val="tx1"/>
                  </a:solidFill>
                  <a:cs typeface="B Nazanin" pitchFamily="2" charset="-78"/>
                </a:rPr>
                <a:t>مصاحبه تخصصي</a:t>
              </a:r>
              <a:endParaRPr lang="fa-IR" sz="1300" b="1" kern="1200" dirty="0">
                <a:solidFill>
                  <a:schemeClr val="tx1"/>
                </a:solidFill>
                <a:cs typeface="B Nazanin" pitchFamily="2" charset="-78"/>
              </a:endParaRPr>
            </a:p>
          </p:txBody>
        </p:sp>
      </p:grpSp>
      <p:grpSp>
        <p:nvGrpSpPr>
          <p:cNvPr id="74" name="Group 73"/>
          <p:cNvGrpSpPr/>
          <p:nvPr/>
        </p:nvGrpSpPr>
        <p:grpSpPr>
          <a:xfrm>
            <a:off x="4554745" y="5254255"/>
            <a:ext cx="188937" cy="235689"/>
            <a:chOff x="4213420" y="1100062"/>
            <a:chExt cx="188937" cy="235689"/>
          </a:xfrm>
          <a:solidFill>
            <a:srgbClr val="FFC000"/>
          </a:solidFill>
        </p:grpSpPr>
        <p:sp>
          <p:nvSpPr>
            <p:cNvPr id="93" name="Right Arrow 92"/>
            <p:cNvSpPr/>
            <p:nvPr/>
          </p:nvSpPr>
          <p:spPr>
            <a:xfrm>
              <a:off x="4213420" y="1100062"/>
              <a:ext cx="188937" cy="235689"/>
            </a:xfrm>
            <a:prstGeom prst="rightArrow">
              <a:avLst>
                <a:gd name="adj1" fmla="val 60000"/>
                <a:gd name="adj2" fmla="val 50000"/>
              </a:avLst>
            </a:prstGeom>
            <a:grpFill/>
          </p:spPr>
          <p:style>
            <a:lnRef idx="0">
              <a:schemeClr val="lt1">
                <a:hueOff val="0"/>
                <a:satOff val="0"/>
                <a:lumOff val="0"/>
                <a:alphaOff val="0"/>
              </a:schemeClr>
            </a:lnRef>
            <a:fillRef idx="1">
              <a:schemeClr val="accent4">
                <a:hueOff val="-865353"/>
                <a:satOff val="-27966"/>
                <a:lumOff val="30000"/>
                <a:alphaOff val="0"/>
              </a:schemeClr>
            </a:fillRef>
            <a:effectRef idx="0">
              <a:schemeClr val="accent4">
                <a:hueOff val="-865353"/>
                <a:satOff val="-27966"/>
                <a:lumOff val="30000"/>
                <a:alphaOff val="0"/>
              </a:schemeClr>
            </a:effectRef>
            <a:fontRef idx="minor">
              <a:schemeClr val="lt1"/>
            </a:fontRef>
          </p:style>
        </p:sp>
        <p:sp>
          <p:nvSpPr>
            <p:cNvPr id="94" name="Right Arrow 17"/>
            <p:cNvSpPr/>
            <p:nvPr/>
          </p:nvSpPr>
          <p:spPr>
            <a:xfrm>
              <a:off x="4213420" y="1147200"/>
              <a:ext cx="132256" cy="141413"/>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577850" rtl="1">
                <a:lnSpc>
                  <a:spcPct val="90000"/>
                </a:lnSpc>
                <a:spcBef>
                  <a:spcPct val="0"/>
                </a:spcBef>
                <a:spcAft>
                  <a:spcPct val="35000"/>
                </a:spcAft>
              </a:pPr>
              <a:endParaRPr lang="fa-IR" sz="1300" b="1" kern="1200">
                <a:cs typeface="B Nazanin" pitchFamily="2" charset="-78"/>
              </a:endParaRPr>
            </a:p>
          </p:txBody>
        </p:sp>
      </p:grpSp>
      <p:sp>
        <p:nvSpPr>
          <p:cNvPr id="75" name="Rounded Rectangle 74"/>
          <p:cNvSpPr/>
          <p:nvPr/>
        </p:nvSpPr>
        <p:spPr>
          <a:xfrm>
            <a:off x="4762073" y="4298008"/>
            <a:ext cx="980870" cy="980870"/>
          </a:xfrm>
          <a:prstGeom prst="roundRect">
            <a:avLst>
              <a:gd name="adj" fmla="val 10000"/>
            </a:avLst>
          </a:prstGeom>
          <a:blipFill>
            <a:blip r:embed="rId12" cstate="print">
              <a:extLst>
                <a:ext uri="{BEBA8EAE-BF5A-486C-A8C5-ECC9F3942E4B}">
                  <a14:imgProps xmlns:a14="http://schemas.microsoft.com/office/drawing/2010/main">
                    <a14:imgLayer r:embed="rId13">
                      <a14:imgEffect>
                        <a14:sharpenSoften amount="25000"/>
                      </a14:imgEffect>
                    </a14:imgLayer>
                  </a14:imgProps>
                </a:ext>
                <a:ext uri="{28A0092B-C50C-407E-A947-70E740481C1C}">
                  <a14:useLocalDpi xmlns:a14="http://schemas.microsoft.com/office/drawing/2010/main" val="0"/>
                </a:ext>
              </a:extLst>
            </a:blip>
            <a:srcRect/>
            <a:stretch>
              <a:fillRect l="-2000" r="-2000"/>
            </a:stretch>
          </a:blipFill>
        </p:spPr>
        <p:style>
          <a:lnRef idx="2">
            <a:schemeClr val="lt1">
              <a:hueOff val="0"/>
              <a:satOff val="0"/>
              <a:lumOff val="0"/>
              <a:alphaOff val="0"/>
            </a:schemeClr>
          </a:lnRef>
          <a:fillRef idx="1">
            <a:scrgbClr r="0" g="0" b="0"/>
          </a:fillRef>
          <a:effectRef idx="0">
            <a:schemeClr val="accent4">
              <a:tint val="50000"/>
              <a:hueOff val="-956202"/>
              <a:satOff val="19655"/>
              <a:lumOff val="12625"/>
              <a:alphaOff val="0"/>
            </a:schemeClr>
          </a:effectRef>
          <a:fontRef idx="minor">
            <a:schemeClr val="lt1">
              <a:hueOff val="0"/>
              <a:satOff val="0"/>
              <a:lumOff val="0"/>
              <a:alphaOff val="0"/>
            </a:schemeClr>
          </a:fontRef>
        </p:style>
      </p:sp>
      <p:grpSp>
        <p:nvGrpSpPr>
          <p:cNvPr id="76" name="Group 75"/>
          <p:cNvGrpSpPr/>
          <p:nvPr/>
        </p:nvGrpSpPr>
        <p:grpSpPr>
          <a:xfrm>
            <a:off x="4921749" y="4886530"/>
            <a:ext cx="980870" cy="980870"/>
            <a:chOff x="4723980" y="1315993"/>
            <a:chExt cx="980870" cy="980870"/>
          </a:xfrm>
          <a:solidFill>
            <a:schemeClr val="accent5">
              <a:lumMod val="75000"/>
            </a:schemeClr>
          </a:solidFill>
        </p:grpSpPr>
        <p:sp>
          <p:nvSpPr>
            <p:cNvPr id="91" name="Rounded Rectangle 90"/>
            <p:cNvSpPr/>
            <p:nvPr/>
          </p:nvSpPr>
          <p:spPr>
            <a:xfrm>
              <a:off x="4723980" y="1315993"/>
              <a:ext cx="980870" cy="980870"/>
            </a:xfrm>
            <a:prstGeom prst="roundRect">
              <a:avLst>
                <a:gd name="adj" fmla="val 10000"/>
              </a:avLst>
            </a:prstGeom>
            <a:grpFill/>
          </p:spPr>
          <p:style>
            <a:lnRef idx="2">
              <a:schemeClr val="lt1">
                <a:hueOff val="0"/>
                <a:satOff val="0"/>
                <a:lumOff val="0"/>
                <a:alphaOff val="0"/>
              </a:schemeClr>
            </a:lnRef>
            <a:fillRef idx="1">
              <a:schemeClr val="accent4">
                <a:hueOff val="-1038423"/>
                <a:satOff val="-33560"/>
                <a:lumOff val="36000"/>
                <a:alphaOff val="0"/>
              </a:schemeClr>
            </a:fillRef>
            <a:effectRef idx="0">
              <a:schemeClr val="accent4">
                <a:hueOff val="-1038423"/>
                <a:satOff val="-33560"/>
                <a:lumOff val="36000"/>
                <a:alphaOff val="0"/>
              </a:schemeClr>
            </a:effectRef>
            <a:fontRef idx="minor">
              <a:schemeClr val="lt1"/>
            </a:fontRef>
          </p:style>
        </p:sp>
        <p:sp>
          <p:nvSpPr>
            <p:cNvPr id="92" name="Rounded Rectangle 20"/>
            <p:cNvSpPr/>
            <p:nvPr/>
          </p:nvSpPr>
          <p:spPr>
            <a:xfrm>
              <a:off x="4752709" y="1344722"/>
              <a:ext cx="923412" cy="923412"/>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49530" tIns="49530" rIns="49530" bIns="49530" numCol="1" spcCol="1270" anchor="ctr" anchorCtr="0">
              <a:noAutofit/>
            </a:bodyPr>
            <a:lstStyle/>
            <a:p>
              <a:pPr lvl="0" algn="ctr" defTabSz="577850" rtl="1">
                <a:lnSpc>
                  <a:spcPct val="90000"/>
                </a:lnSpc>
                <a:spcBef>
                  <a:spcPct val="0"/>
                </a:spcBef>
                <a:spcAft>
                  <a:spcPct val="35000"/>
                </a:spcAft>
              </a:pPr>
              <a:r>
                <a:rPr lang="fa-IR" sz="1300" b="1" kern="1200" dirty="0" smtClean="0">
                  <a:cs typeface="B Nazanin" pitchFamily="2" charset="-78"/>
                </a:rPr>
                <a:t>تمرين 8:</a:t>
              </a:r>
            </a:p>
            <a:p>
              <a:pPr lvl="0" algn="ctr" defTabSz="577850" rtl="1">
                <a:lnSpc>
                  <a:spcPct val="90000"/>
                </a:lnSpc>
                <a:spcBef>
                  <a:spcPct val="0"/>
                </a:spcBef>
                <a:spcAft>
                  <a:spcPct val="35000"/>
                </a:spcAft>
              </a:pPr>
              <a:r>
                <a:rPr lang="fa-IR" sz="1300" b="1" kern="1200" dirty="0" smtClean="0">
                  <a:cs typeface="B Nazanin" pitchFamily="2" charset="-78"/>
                </a:rPr>
                <a:t>تست شخصيت</a:t>
              </a:r>
              <a:endParaRPr lang="fa-IR" sz="1300" b="1" kern="1200" dirty="0">
                <a:cs typeface="B Nazanin" pitchFamily="2" charset="-78"/>
              </a:endParaRPr>
            </a:p>
          </p:txBody>
        </p:sp>
      </p:grpSp>
      <p:grpSp>
        <p:nvGrpSpPr>
          <p:cNvPr id="77" name="Group 76"/>
          <p:cNvGrpSpPr/>
          <p:nvPr/>
        </p:nvGrpSpPr>
        <p:grpSpPr>
          <a:xfrm>
            <a:off x="6075436" y="5254255"/>
            <a:ext cx="188937" cy="235689"/>
            <a:chOff x="5734111" y="1100062"/>
            <a:chExt cx="188937" cy="235689"/>
          </a:xfrm>
          <a:solidFill>
            <a:srgbClr val="FFC000"/>
          </a:solidFill>
        </p:grpSpPr>
        <p:sp>
          <p:nvSpPr>
            <p:cNvPr id="89" name="Right Arrow 88"/>
            <p:cNvSpPr/>
            <p:nvPr/>
          </p:nvSpPr>
          <p:spPr>
            <a:xfrm>
              <a:off x="5734111" y="1100062"/>
              <a:ext cx="188937" cy="235689"/>
            </a:xfrm>
            <a:prstGeom prst="rightArrow">
              <a:avLst>
                <a:gd name="adj1" fmla="val 60000"/>
                <a:gd name="adj2" fmla="val 50000"/>
              </a:avLst>
            </a:prstGeom>
            <a:grpFill/>
          </p:spPr>
          <p:style>
            <a:lnRef idx="0">
              <a:schemeClr val="lt1">
                <a:hueOff val="0"/>
                <a:satOff val="0"/>
                <a:lumOff val="0"/>
                <a:alphaOff val="0"/>
              </a:schemeClr>
            </a:lnRef>
            <a:fillRef idx="1">
              <a:schemeClr val="accent4">
                <a:hueOff val="-1298029"/>
                <a:satOff val="-41950"/>
                <a:lumOff val="45000"/>
                <a:alphaOff val="0"/>
              </a:schemeClr>
            </a:fillRef>
            <a:effectRef idx="0">
              <a:schemeClr val="accent4">
                <a:hueOff val="-1298029"/>
                <a:satOff val="-41950"/>
                <a:lumOff val="45000"/>
                <a:alphaOff val="0"/>
              </a:schemeClr>
            </a:effectRef>
            <a:fontRef idx="minor">
              <a:schemeClr val="lt1"/>
            </a:fontRef>
          </p:style>
        </p:sp>
        <p:sp>
          <p:nvSpPr>
            <p:cNvPr id="90" name="Right Arrow 22"/>
            <p:cNvSpPr/>
            <p:nvPr/>
          </p:nvSpPr>
          <p:spPr>
            <a:xfrm>
              <a:off x="5734111" y="1147200"/>
              <a:ext cx="132256" cy="141413"/>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577850" rtl="1">
                <a:lnSpc>
                  <a:spcPct val="90000"/>
                </a:lnSpc>
                <a:spcBef>
                  <a:spcPct val="0"/>
                </a:spcBef>
                <a:spcAft>
                  <a:spcPct val="35000"/>
                </a:spcAft>
              </a:pPr>
              <a:endParaRPr lang="fa-IR" sz="1300" b="1" kern="1200">
                <a:cs typeface="B Nazanin" pitchFamily="2" charset="-78"/>
              </a:endParaRPr>
            </a:p>
          </p:txBody>
        </p:sp>
      </p:grpSp>
      <p:sp>
        <p:nvSpPr>
          <p:cNvPr id="78" name="Rounded Rectangle 77"/>
          <p:cNvSpPr/>
          <p:nvPr/>
        </p:nvSpPr>
        <p:spPr>
          <a:xfrm>
            <a:off x="6282764" y="4298008"/>
            <a:ext cx="980870" cy="980870"/>
          </a:xfrm>
          <a:prstGeom prst="roundRect">
            <a:avLst>
              <a:gd name="adj" fmla="val 10000"/>
            </a:avLst>
          </a:prstGeom>
          <a:blipFill>
            <a:blip r:embed="rId14" cstate="print">
              <a:extLst>
                <a:ext uri="{BEBA8EAE-BF5A-486C-A8C5-ECC9F3942E4B}">
                  <a14:imgProps xmlns:a14="http://schemas.microsoft.com/office/drawing/2010/main">
                    <a14:imgLayer r:embed="rId15">
                      <a14:imgEffect>
                        <a14:sharpenSoften amount="25000"/>
                      </a14:imgEffect>
                      <a14:imgEffect>
                        <a14:brightnessContrast contrast="40000"/>
                      </a14:imgEffect>
                    </a14:imgLayer>
                  </a14:imgProps>
                </a:ext>
                <a:ext uri="{28A0092B-C50C-407E-A947-70E740481C1C}">
                  <a14:useLocalDpi xmlns:a14="http://schemas.microsoft.com/office/drawing/2010/main" val="0"/>
                </a:ext>
              </a:extLst>
            </a:blip>
            <a:srcRect/>
            <a:stretch>
              <a:fillRect/>
            </a:stretch>
          </a:blipFill>
        </p:spPr>
        <p:style>
          <a:lnRef idx="2">
            <a:schemeClr val="lt1">
              <a:hueOff val="0"/>
              <a:satOff val="0"/>
              <a:lumOff val="0"/>
              <a:alphaOff val="0"/>
            </a:schemeClr>
          </a:lnRef>
          <a:fillRef idx="1">
            <a:scrgbClr r="0" g="0" b="0"/>
          </a:fillRef>
          <a:effectRef idx="0">
            <a:schemeClr val="accent4">
              <a:tint val="50000"/>
              <a:hueOff val="-1274936"/>
              <a:satOff val="26206"/>
              <a:lumOff val="16833"/>
              <a:alphaOff val="0"/>
            </a:schemeClr>
          </a:effectRef>
          <a:fontRef idx="minor">
            <a:schemeClr val="lt1">
              <a:hueOff val="0"/>
              <a:satOff val="0"/>
              <a:lumOff val="0"/>
              <a:alphaOff val="0"/>
            </a:schemeClr>
          </a:fontRef>
        </p:style>
      </p:sp>
      <p:grpSp>
        <p:nvGrpSpPr>
          <p:cNvPr id="79" name="Group 78"/>
          <p:cNvGrpSpPr/>
          <p:nvPr/>
        </p:nvGrpSpPr>
        <p:grpSpPr>
          <a:xfrm>
            <a:off x="6442440" y="4886530"/>
            <a:ext cx="980870" cy="980870"/>
            <a:chOff x="6244671" y="1315993"/>
            <a:chExt cx="980870" cy="980870"/>
          </a:xfrm>
          <a:solidFill>
            <a:srgbClr val="92D050"/>
          </a:solidFill>
        </p:grpSpPr>
        <p:sp>
          <p:nvSpPr>
            <p:cNvPr id="87" name="Rounded Rectangle 86"/>
            <p:cNvSpPr/>
            <p:nvPr/>
          </p:nvSpPr>
          <p:spPr>
            <a:xfrm>
              <a:off x="6244671" y="1315993"/>
              <a:ext cx="980870" cy="980870"/>
            </a:xfrm>
            <a:prstGeom prst="roundRect">
              <a:avLst>
                <a:gd name="adj" fmla="val 10000"/>
              </a:avLst>
            </a:prstGeom>
            <a:grpFill/>
          </p:spPr>
          <p:style>
            <a:lnRef idx="2">
              <a:schemeClr val="lt1">
                <a:hueOff val="0"/>
                <a:satOff val="0"/>
                <a:lumOff val="0"/>
                <a:alphaOff val="0"/>
              </a:schemeClr>
            </a:lnRef>
            <a:fillRef idx="1">
              <a:schemeClr val="accent4">
                <a:hueOff val="-1384564"/>
                <a:satOff val="-44746"/>
                <a:lumOff val="48000"/>
                <a:alphaOff val="0"/>
              </a:schemeClr>
            </a:fillRef>
            <a:effectRef idx="0">
              <a:schemeClr val="accent4">
                <a:hueOff val="-1384564"/>
                <a:satOff val="-44746"/>
                <a:lumOff val="48000"/>
                <a:alphaOff val="0"/>
              </a:schemeClr>
            </a:effectRef>
            <a:fontRef idx="minor">
              <a:schemeClr val="lt1"/>
            </a:fontRef>
          </p:style>
        </p:sp>
        <p:sp>
          <p:nvSpPr>
            <p:cNvPr id="88" name="Rounded Rectangle 25"/>
            <p:cNvSpPr/>
            <p:nvPr/>
          </p:nvSpPr>
          <p:spPr>
            <a:xfrm>
              <a:off x="6273400" y="1344722"/>
              <a:ext cx="923412" cy="923412"/>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49530" tIns="49530" rIns="49530" bIns="49530" numCol="1" spcCol="1270" anchor="ctr" anchorCtr="0">
              <a:noAutofit/>
            </a:bodyPr>
            <a:lstStyle/>
            <a:p>
              <a:pPr lvl="0" algn="ctr" defTabSz="577850" rtl="1">
                <a:lnSpc>
                  <a:spcPct val="90000"/>
                </a:lnSpc>
                <a:spcBef>
                  <a:spcPct val="0"/>
                </a:spcBef>
                <a:spcAft>
                  <a:spcPct val="35000"/>
                </a:spcAft>
              </a:pPr>
              <a:r>
                <a:rPr lang="fa-IR" sz="1300" b="1" kern="1200" dirty="0" smtClean="0">
                  <a:solidFill>
                    <a:schemeClr val="tx1"/>
                  </a:solidFill>
                  <a:cs typeface="B Nazanin" pitchFamily="2" charset="-78"/>
                </a:rPr>
                <a:t>نهار </a:t>
              </a:r>
              <a:endParaRPr lang="fa-IR" sz="1300" b="1" kern="1200" dirty="0">
                <a:solidFill>
                  <a:schemeClr val="tx1"/>
                </a:solidFill>
                <a:cs typeface="B Nazanin" pitchFamily="2" charset="-78"/>
              </a:endParaRPr>
            </a:p>
          </p:txBody>
        </p:sp>
      </p:grpSp>
      <p:grpSp>
        <p:nvGrpSpPr>
          <p:cNvPr id="80" name="Group 79"/>
          <p:cNvGrpSpPr/>
          <p:nvPr/>
        </p:nvGrpSpPr>
        <p:grpSpPr>
          <a:xfrm>
            <a:off x="7596127" y="5254255"/>
            <a:ext cx="188937" cy="235689"/>
            <a:chOff x="7254802" y="1100062"/>
            <a:chExt cx="188937" cy="235689"/>
          </a:xfrm>
          <a:solidFill>
            <a:srgbClr val="FFC000"/>
          </a:solidFill>
        </p:grpSpPr>
        <p:sp>
          <p:nvSpPr>
            <p:cNvPr id="85" name="Right Arrow 84"/>
            <p:cNvSpPr/>
            <p:nvPr/>
          </p:nvSpPr>
          <p:spPr>
            <a:xfrm>
              <a:off x="7254802" y="1100062"/>
              <a:ext cx="188937" cy="235689"/>
            </a:xfrm>
            <a:prstGeom prst="rightArrow">
              <a:avLst>
                <a:gd name="adj1" fmla="val 60000"/>
                <a:gd name="adj2" fmla="val 50000"/>
              </a:avLst>
            </a:prstGeom>
            <a:grpFill/>
          </p:spPr>
          <p:style>
            <a:lnRef idx="0">
              <a:schemeClr val="lt1">
                <a:hueOff val="0"/>
                <a:satOff val="0"/>
                <a:lumOff val="0"/>
                <a:alphaOff val="0"/>
              </a:schemeClr>
            </a:lnRef>
            <a:fillRef idx="1">
              <a:schemeClr val="accent4">
                <a:hueOff val="-1730706"/>
                <a:satOff val="-55933"/>
                <a:lumOff val="60000"/>
                <a:alphaOff val="0"/>
              </a:schemeClr>
            </a:fillRef>
            <a:effectRef idx="0">
              <a:schemeClr val="accent4">
                <a:hueOff val="-1730706"/>
                <a:satOff val="-55933"/>
                <a:lumOff val="60000"/>
                <a:alphaOff val="0"/>
              </a:schemeClr>
            </a:effectRef>
            <a:fontRef idx="minor">
              <a:schemeClr val="lt1"/>
            </a:fontRef>
          </p:style>
        </p:sp>
        <p:sp>
          <p:nvSpPr>
            <p:cNvPr id="86" name="Right Arrow 27"/>
            <p:cNvSpPr/>
            <p:nvPr/>
          </p:nvSpPr>
          <p:spPr>
            <a:xfrm>
              <a:off x="7254802" y="1147200"/>
              <a:ext cx="132256" cy="141413"/>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577850" rtl="1">
                <a:lnSpc>
                  <a:spcPct val="90000"/>
                </a:lnSpc>
                <a:spcBef>
                  <a:spcPct val="0"/>
                </a:spcBef>
                <a:spcAft>
                  <a:spcPct val="35000"/>
                </a:spcAft>
              </a:pPr>
              <a:endParaRPr lang="fa-IR" sz="1300" b="1" kern="1200">
                <a:cs typeface="B Nazanin" pitchFamily="2" charset="-78"/>
              </a:endParaRPr>
            </a:p>
          </p:txBody>
        </p:sp>
      </p:grpSp>
      <p:sp>
        <p:nvSpPr>
          <p:cNvPr id="81" name="Rounded Rectangle 80"/>
          <p:cNvSpPr/>
          <p:nvPr/>
        </p:nvSpPr>
        <p:spPr>
          <a:xfrm>
            <a:off x="7803455" y="4298008"/>
            <a:ext cx="980870" cy="980870"/>
          </a:xfrm>
          <a:prstGeom prst="roundRect">
            <a:avLst>
              <a:gd name="adj" fmla="val 10000"/>
            </a:avLst>
          </a:prstGeom>
          <a:blipFill>
            <a:blip r:embed="rId16" cstate="print">
              <a:extLst>
                <a:ext uri="{28A0092B-C50C-407E-A947-70E740481C1C}">
                  <a14:useLocalDpi xmlns:a14="http://schemas.microsoft.com/office/drawing/2010/main" val="0"/>
                </a:ext>
              </a:extLst>
            </a:blip>
            <a:srcRect/>
            <a:stretch>
              <a:fillRect l="-5000" r="-5000"/>
            </a:stretch>
          </a:blipFill>
        </p:spPr>
        <p:style>
          <a:lnRef idx="2">
            <a:schemeClr val="lt1">
              <a:hueOff val="0"/>
              <a:satOff val="0"/>
              <a:lumOff val="0"/>
              <a:alphaOff val="0"/>
            </a:schemeClr>
          </a:lnRef>
          <a:fillRef idx="1">
            <a:scrgbClr r="0" g="0" b="0"/>
          </a:fillRef>
          <a:effectRef idx="0">
            <a:schemeClr val="accent4">
              <a:tint val="50000"/>
              <a:hueOff val="-1593670"/>
              <a:satOff val="32758"/>
              <a:lumOff val="21041"/>
              <a:alphaOff val="0"/>
            </a:schemeClr>
          </a:effectRef>
          <a:fontRef idx="minor">
            <a:schemeClr val="lt1">
              <a:hueOff val="0"/>
              <a:satOff val="0"/>
              <a:lumOff val="0"/>
              <a:alphaOff val="0"/>
            </a:schemeClr>
          </a:fontRef>
        </p:style>
      </p:sp>
      <p:grpSp>
        <p:nvGrpSpPr>
          <p:cNvPr id="82" name="Group 81"/>
          <p:cNvGrpSpPr/>
          <p:nvPr/>
        </p:nvGrpSpPr>
        <p:grpSpPr>
          <a:xfrm>
            <a:off x="7963131" y="4886530"/>
            <a:ext cx="980870" cy="980870"/>
            <a:chOff x="7765362" y="1315993"/>
            <a:chExt cx="980870" cy="980870"/>
          </a:xfrm>
          <a:solidFill>
            <a:srgbClr val="FF0000"/>
          </a:solidFill>
        </p:grpSpPr>
        <p:sp>
          <p:nvSpPr>
            <p:cNvPr id="83" name="Rounded Rectangle 82"/>
            <p:cNvSpPr/>
            <p:nvPr/>
          </p:nvSpPr>
          <p:spPr>
            <a:xfrm>
              <a:off x="7765362" y="1315993"/>
              <a:ext cx="980870" cy="980870"/>
            </a:xfrm>
            <a:prstGeom prst="roundRect">
              <a:avLst>
                <a:gd name="adj" fmla="val 10000"/>
              </a:avLst>
            </a:prstGeom>
            <a:grpFill/>
          </p:spPr>
          <p:style>
            <a:lnRef idx="2">
              <a:schemeClr val="lt1">
                <a:hueOff val="0"/>
                <a:satOff val="0"/>
                <a:lumOff val="0"/>
                <a:alphaOff val="0"/>
              </a:schemeClr>
            </a:lnRef>
            <a:fillRef idx="1">
              <a:schemeClr val="accent4">
                <a:hueOff val="-1730706"/>
                <a:satOff val="-55933"/>
                <a:lumOff val="60000"/>
                <a:alphaOff val="0"/>
              </a:schemeClr>
            </a:fillRef>
            <a:effectRef idx="0">
              <a:schemeClr val="accent4">
                <a:hueOff val="-1730706"/>
                <a:satOff val="-55933"/>
                <a:lumOff val="60000"/>
                <a:alphaOff val="0"/>
              </a:schemeClr>
            </a:effectRef>
            <a:fontRef idx="minor">
              <a:schemeClr val="lt1"/>
            </a:fontRef>
          </p:style>
        </p:sp>
        <p:sp>
          <p:nvSpPr>
            <p:cNvPr id="84" name="Rounded Rectangle 30"/>
            <p:cNvSpPr/>
            <p:nvPr/>
          </p:nvSpPr>
          <p:spPr>
            <a:xfrm>
              <a:off x="7794091" y="1344722"/>
              <a:ext cx="923412" cy="923412"/>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49530" tIns="49530" rIns="49530" bIns="49530" numCol="1" spcCol="1270" anchor="ctr" anchorCtr="0">
              <a:noAutofit/>
            </a:bodyPr>
            <a:lstStyle/>
            <a:p>
              <a:pPr lvl="0" algn="ctr" defTabSz="577850" rtl="1">
                <a:lnSpc>
                  <a:spcPct val="90000"/>
                </a:lnSpc>
                <a:spcBef>
                  <a:spcPct val="0"/>
                </a:spcBef>
                <a:spcAft>
                  <a:spcPct val="35000"/>
                </a:spcAft>
              </a:pPr>
              <a:r>
                <a:rPr lang="fa-IR" sz="1300" b="1" kern="1200" dirty="0" smtClean="0">
                  <a:solidFill>
                    <a:schemeClr val="bg1"/>
                  </a:solidFill>
                  <a:cs typeface="B Nazanin" pitchFamily="2" charset="-78"/>
                </a:rPr>
                <a:t>جلسه اجماع ارزيابان</a:t>
              </a:r>
              <a:endParaRPr lang="fa-IR" sz="1300" b="1" kern="1200" dirty="0">
                <a:solidFill>
                  <a:schemeClr val="bg1"/>
                </a:solidFill>
              </a:endParaRPr>
            </a:p>
          </p:txBody>
        </p:sp>
      </p:grpSp>
      <p:sp>
        <p:nvSpPr>
          <p:cNvPr id="105" name="Rectangle 2"/>
          <p:cNvSpPr txBox="1">
            <a:spLocks noChangeArrowheads="1"/>
          </p:cNvSpPr>
          <p:nvPr/>
        </p:nvSpPr>
        <p:spPr>
          <a:xfrm>
            <a:off x="339993" y="533400"/>
            <a:ext cx="8229600" cy="990600"/>
          </a:xfrm>
          <a:prstGeom prst="rect">
            <a:avLst/>
          </a:prstGeom>
        </p:spPr>
        <p:txBody>
          <a:bodyPr/>
          <a:lstStyle/>
          <a:p>
            <a:pPr marL="0" marR="0" lvl="0" indent="0" algn="ctr" defTabSz="914400" rtl="1" eaLnBrk="1" fontAlgn="base" latinLnBrk="0" hangingPunct="1">
              <a:lnSpc>
                <a:spcPct val="100000"/>
              </a:lnSpc>
              <a:spcBef>
                <a:spcPct val="0"/>
              </a:spcBef>
              <a:spcAft>
                <a:spcPct val="0"/>
              </a:spcAft>
              <a:buClrTx/>
              <a:buSzTx/>
              <a:buFontTx/>
              <a:buNone/>
              <a:tabLst/>
              <a:defRPr/>
            </a:pPr>
            <a:r>
              <a:rPr lang="fa-IR" sz="4000" dirty="0">
                <a:solidFill>
                  <a:srgbClr val="C00000"/>
                </a:solidFill>
                <a:latin typeface="+mj-lt"/>
                <a:ea typeface="+mj-ea"/>
                <a:cs typeface="B Titr" panose="00000700000000000000" pitchFamily="2" charset="-78"/>
              </a:rPr>
              <a:t>برنامه زماني يك روز كانون ارزيابي</a:t>
            </a:r>
            <a:endParaRPr lang="en-US" sz="4000" dirty="0">
              <a:solidFill>
                <a:srgbClr val="C00000"/>
              </a:solidFill>
              <a:latin typeface="+mj-lt"/>
              <a:ea typeface="+mj-ea"/>
              <a:cs typeface="B Titr" panose="00000700000000000000" pitchFamily="2" charset="-78"/>
            </a:endParaRPr>
          </a:p>
        </p:txBody>
      </p:sp>
      <p:graphicFrame>
        <p:nvGraphicFramePr>
          <p:cNvPr id="109" name="Object 108">
            <a:hlinkClick r:id="" action="ppaction://ole?verb=1"/>
          </p:cNvPr>
          <p:cNvGraphicFramePr>
            <a:graphicFrameLocks noChangeAspect="1"/>
          </p:cNvGraphicFramePr>
          <p:nvPr>
            <p:extLst>
              <p:ext uri="{D42A27DB-BD31-4B8C-83A1-F6EECF244321}">
                <p14:modId xmlns:p14="http://schemas.microsoft.com/office/powerpoint/2010/main" val="1408582907"/>
              </p:ext>
            </p:extLst>
          </p:nvPr>
        </p:nvGraphicFramePr>
        <p:xfrm>
          <a:off x="3275856" y="1618928"/>
          <a:ext cx="914400" cy="771525"/>
        </p:xfrm>
        <a:graphic>
          <a:graphicData uri="http://schemas.openxmlformats.org/presentationml/2006/ole">
            <mc:AlternateContent xmlns:mc="http://schemas.openxmlformats.org/markup-compatibility/2006">
              <mc:Choice xmlns:v="urn:schemas-microsoft-com:vml" Requires="v">
                <p:oleObj spid="_x0000_s8227" name="Document" showAsIcon="1" r:id="rId18" imgW="914400" imgH="771480" progId="Word.Document.12">
                  <p:embed/>
                </p:oleObj>
              </mc:Choice>
              <mc:Fallback>
                <p:oleObj name="Document" showAsIcon="1" r:id="rId18" imgW="914400" imgH="771480" progId="Word.Document.12">
                  <p:embed/>
                  <p:pic>
                    <p:nvPicPr>
                      <p:cNvPr id="0" name=""/>
                      <p:cNvPicPr>
                        <a:picLocks noChangeAspect="1" noChangeArrowheads="1"/>
                      </p:cNvPicPr>
                      <p:nvPr/>
                    </p:nvPicPr>
                    <p:blipFill>
                      <a:blip r:embed="rId19"/>
                      <a:srcRect/>
                      <a:stretch>
                        <a:fillRect/>
                      </a:stretch>
                    </p:blipFill>
                    <p:spPr bwMode="auto">
                      <a:xfrm>
                        <a:off x="3275856" y="1618928"/>
                        <a:ext cx="914400" cy="771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50655937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1000"/>
                                        <p:tgtEl>
                                          <p:spTgt spid="28"/>
                                        </p:tgtEl>
                                      </p:cBhvr>
                                    </p:animEffect>
                                    <p:anim calcmode="lin" valueType="num">
                                      <p:cBhvr>
                                        <p:cTn id="14" dur="1000" fill="hold"/>
                                        <p:tgtEl>
                                          <p:spTgt spid="28"/>
                                        </p:tgtEl>
                                        <p:attrNameLst>
                                          <p:attrName>ppt_x</p:attrName>
                                        </p:attrNameLst>
                                      </p:cBhvr>
                                      <p:tavLst>
                                        <p:tav tm="0">
                                          <p:val>
                                            <p:strVal val="#ppt_x"/>
                                          </p:val>
                                        </p:tav>
                                        <p:tav tm="100000">
                                          <p:val>
                                            <p:strVal val="#ppt_x"/>
                                          </p:val>
                                        </p:tav>
                                      </p:tavLst>
                                    </p:anim>
                                    <p:anim calcmode="lin" valueType="num">
                                      <p:cBhvr>
                                        <p:cTn id="15"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nodeType="clickEffect">
                                  <p:stCondLst>
                                    <p:cond delay="0"/>
                                  </p:stCondLst>
                                  <p:childTnLst>
                                    <p:set>
                                      <p:cBhvr>
                                        <p:cTn id="19" dur="1" fill="hold">
                                          <p:stCondLst>
                                            <p:cond delay="0"/>
                                          </p:stCondLst>
                                        </p:cTn>
                                        <p:tgtEl>
                                          <p:spTgt spid="51"/>
                                        </p:tgtEl>
                                        <p:attrNameLst>
                                          <p:attrName>style.visibility</p:attrName>
                                        </p:attrNameLst>
                                      </p:cBhvr>
                                      <p:to>
                                        <p:strVal val="visible"/>
                                      </p:to>
                                    </p:set>
                                    <p:anim calcmode="lin" valueType="num">
                                      <p:cBhvr additive="base">
                                        <p:cTn id="20" dur="1000" fill="hold"/>
                                        <p:tgtEl>
                                          <p:spTgt spid="51"/>
                                        </p:tgtEl>
                                        <p:attrNameLst>
                                          <p:attrName>ppt_x</p:attrName>
                                        </p:attrNameLst>
                                      </p:cBhvr>
                                      <p:tavLst>
                                        <p:tav tm="0">
                                          <p:val>
                                            <p:strVal val="0-#ppt_w/2"/>
                                          </p:val>
                                        </p:tav>
                                        <p:tav tm="100000">
                                          <p:val>
                                            <p:strVal val="#ppt_x"/>
                                          </p:val>
                                        </p:tav>
                                      </p:tavLst>
                                    </p:anim>
                                    <p:anim calcmode="lin" valueType="num">
                                      <p:cBhvr additive="base">
                                        <p:cTn id="21" dur="1000" fill="hold"/>
                                        <p:tgtEl>
                                          <p:spTgt spid="51"/>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42" presetClass="entr" presetSubtype="0"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1000"/>
                                        <p:tgtEl>
                                          <p:spTgt spid="29"/>
                                        </p:tgtEl>
                                      </p:cBhvr>
                                    </p:animEffect>
                                    <p:anim calcmode="lin" valueType="num">
                                      <p:cBhvr>
                                        <p:cTn id="26" dur="1000" fill="hold"/>
                                        <p:tgtEl>
                                          <p:spTgt spid="29"/>
                                        </p:tgtEl>
                                        <p:attrNameLst>
                                          <p:attrName>ppt_x</p:attrName>
                                        </p:attrNameLst>
                                      </p:cBhvr>
                                      <p:tavLst>
                                        <p:tav tm="0">
                                          <p:val>
                                            <p:strVal val="#ppt_x"/>
                                          </p:val>
                                        </p:tav>
                                        <p:tav tm="100000">
                                          <p:val>
                                            <p:strVal val="#ppt_x"/>
                                          </p:val>
                                        </p:tav>
                                      </p:tavLst>
                                    </p:anim>
                                    <p:anim calcmode="lin" valueType="num">
                                      <p:cBhvr>
                                        <p:cTn id="27" dur="1000" fill="hold"/>
                                        <p:tgtEl>
                                          <p:spTgt spid="2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1000"/>
                                        <p:tgtEl>
                                          <p:spTgt spid="30"/>
                                        </p:tgtEl>
                                      </p:cBhvr>
                                    </p:animEffect>
                                    <p:anim calcmode="lin" valueType="num">
                                      <p:cBhvr>
                                        <p:cTn id="32" dur="1000" fill="hold"/>
                                        <p:tgtEl>
                                          <p:spTgt spid="30"/>
                                        </p:tgtEl>
                                        <p:attrNameLst>
                                          <p:attrName>ppt_x</p:attrName>
                                        </p:attrNameLst>
                                      </p:cBhvr>
                                      <p:tavLst>
                                        <p:tav tm="0">
                                          <p:val>
                                            <p:strVal val="#ppt_x"/>
                                          </p:val>
                                        </p:tav>
                                        <p:tav tm="100000">
                                          <p:val>
                                            <p:strVal val="#ppt_x"/>
                                          </p:val>
                                        </p:tav>
                                      </p:tavLst>
                                    </p:anim>
                                    <p:anim calcmode="lin" valueType="num">
                                      <p:cBhvr>
                                        <p:cTn id="3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9" presetClass="entr" presetSubtype="0" fill="hold" nodeType="clickEffect">
                                  <p:stCondLst>
                                    <p:cond delay="0"/>
                                  </p:stCondLst>
                                  <p:childTnLst>
                                    <p:set>
                                      <p:cBhvr>
                                        <p:cTn id="37" dur="1" fill="hold">
                                          <p:stCondLst>
                                            <p:cond delay="0"/>
                                          </p:stCondLst>
                                        </p:cTn>
                                        <p:tgtEl>
                                          <p:spTgt spid="52"/>
                                        </p:tgtEl>
                                        <p:attrNameLst>
                                          <p:attrName>style.visibility</p:attrName>
                                        </p:attrNameLst>
                                      </p:cBhvr>
                                      <p:to>
                                        <p:strVal val="visible"/>
                                      </p:to>
                                    </p:set>
                                    <p:anim calcmode="lin" valueType="num">
                                      <p:cBhvr>
                                        <p:cTn id="38" dur="1000" fill="hold"/>
                                        <p:tgtEl>
                                          <p:spTgt spid="52"/>
                                        </p:tgtEl>
                                        <p:attrNameLst>
                                          <p:attrName>ppt_x</p:attrName>
                                        </p:attrNameLst>
                                      </p:cBhvr>
                                      <p:tavLst>
                                        <p:tav tm="0">
                                          <p:val>
                                            <p:strVal val="#ppt_x-.2"/>
                                          </p:val>
                                        </p:tav>
                                        <p:tav tm="100000">
                                          <p:val>
                                            <p:strVal val="#ppt_x"/>
                                          </p:val>
                                        </p:tav>
                                      </p:tavLst>
                                    </p:anim>
                                    <p:anim calcmode="lin" valueType="num">
                                      <p:cBhvr>
                                        <p:cTn id="39" dur="1000" fill="hold"/>
                                        <p:tgtEl>
                                          <p:spTgt spid="52"/>
                                        </p:tgtEl>
                                        <p:attrNameLst>
                                          <p:attrName>ppt_y</p:attrName>
                                        </p:attrNameLst>
                                      </p:cBhvr>
                                      <p:tavLst>
                                        <p:tav tm="0">
                                          <p:val>
                                            <p:strVal val="#ppt_y"/>
                                          </p:val>
                                        </p:tav>
                                        <p:tav tm="100000">
                                          <p:val>
                                            <p:strVal val="#ppt_y"/>
                                          </p:val>
                                        </p:tav>
                                      </p:tavLst>
                                    </p:anim>
                                    <p:animEffect transition="in" filter="wipe(right)" prLst="gradientSize: 0.1">
                                      <p:cBhvr>
                                        <p:cTn id="40" dur="1000"/>
                                        <p:tgtEl>
                                          <p:spTgt spid="52"/>
                                        </p:tgtEl>
                                      </p:cBhvr>
                                    </p:animEffect>
                                  </p:childTnLst>
                                </p:cTn>
                              </p:par>
                            </p:childTnLst>
                          </p:cTn>
                        </p:par>
                        <p:par>
                          <p:cTn id="41" fill="hold">
                            <p:stCondLst>
                              <p:cond delay="1000"/>
                            </p:stCondLst>
                            <p:childTnLst>
                              <p:par>
                                <p:cTn id="42" presetID="42" presetClass="entr" presetSubtype="0" fill="hold" nodeType="afterEffect">
                                  <p:stCondLst>
                                    <p:cond delay="0"/>
                                  </p:stCondLst>
                                  <p:childTnLst>
                                    <p:set>
                                      <p:cBhvr>
                                        <p:cTn id="43" dur="1" fill="hold">
                                          <p:stCondLst>
                                            <p:cond delay="0"/>
                                          </p:stCondLst>
                                        </p:cTn>
                                        <p:tgtEl>
                                          <p:spTgt spid="31"/>
                                        </p:tgtEl>
                                        <p:attrNameLst>
                                          <p:attrName>style.visibility</p:attrName>
                                        </p:attrNameLst>
                                      </p:cBhvr>
                                      <p:to>
                                        <p:strVal val="visible"/>
                                      </p:to>
                                    </p:set>
                                    <p:animEffect transition="in" filter="fade">
                                      <p:cBhvr>
                                        <p:cTn id="44" dur="1000"/>
                                        <p:tgtEl>
                                          <p:spTgt spid="31"/>
                                        </p:tgtEl>
                                      </p:cBhvr>
                                    </p:animEffect>
                                    <p:anim calcmode="lin" valueType="num">
                                      <p:cBhvr>
                                        <p:cTn id="45" dur="1000" fill="hold"/>
                                        <p:tgtEl>
                                          <p:spTgt spid="31"/>
                                        </p:tgtEl>
                                        <p:attrNameLst>
                                          <p:attrName>ppt_x</p:attrName>
                                        </p:attrNameLst>
                                      </p:cBhvr>
                                      <p:tavLst>
                                        <p:tav tm="0">
                                          <p:val>
                                            <p:strVal val="#ppt_x"/>
                                          </p:val>
                                        </p:tav>
                                        <p:tav tm="100000">
                                          <p:val>
                                            <p:strVal val="#ppt_x"/>
                                          </p:val>
                                        </p:tav>
                                      </p:tavLst>
                                    </p:anim>
                                    <p:anim calcmode="lin" valueType="num">
                                      <p:cBhvr>
                                        <p:cTn id="46" dur="1000" fill="hold"/>
                                        <p:tgtEl>
                                          <p:spTgt spid="31"/>
                                        </p:tgtEl>
                                        <p:attrNameLst>
                                          <p:attrName>ppt_y</p:attrName>
                                        </p:attrNameLst>
                                      </p:cBhvr>
                                      <p:tavLst>
                                        <p:tav tm="0">
                                          <p:val>
                                            <p:strVal val="#ppt_y+.1"/>
                                          </p:val>
                                        </p:tav>
                                        <p:tav tm="100000">
                                          <p:val>
                                            <p:strVal val="#ppt_y"/>
                                          </p:val>
                                        </p:tav>
                                      </p:tavLst>
                                    </p:anim>
                                  </p:childTnLst>
                                </p:cTn>
                              </p:par>
                            </p:childTnLst>
                          </p:cTn>
                        </p:par>
                        <p:par>
                          <p:cTn id="47" fill="hold">
                            <p:stCondLst>
                              <p:cond delay="2000"/>
                            </p:stCondLst>
                            <p:childTnLst>
                              <p:par>
                                <p:cTn id="48" presetID="42" presetClass="entr" presetSubtype="0" fill="hold" nodeType="after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1000"/>
                                        <p:tgtEl>
                                          <p:spTgt spid="32"/>
                                        </p:tgtEl>
                                      </p:cBhvr>
                                    </p:animEffect>
                                    <p:anim calcmode="lin" valueType="num">
                                      <p:cBhvr>
                                        <p:cTn id="51" dur="1000" fill="hold"/>
                                        <p:tgtEl>
                                          <p:spTgt spid="32"/>
                                        </p:tgtEl>
                                        <p:attrNameLst>
                                          <p:attrName>ppt_x</p:attrName>
                                        </p:attrNameLst>
                                      </p:cBhvr>
                                      <p:tavLst>
                                        <p:tav tm="0">
                                          <p:val>
                                            <p:strVal val="#ppt_x"/>
                                          </p:val>
                                        </p:tav>
                                        <p:tav tm="100000">
                                          <p:val>
                                            <p:strVal val="#ppt_x"/>
                                          </p:val>
                                        </p:tav>
                                      </p:tavLst>
                                    </p:anim>
                                    <p:anim calcmode="lin" valueType="num">
                                      <p:cBhvr>
                                        <p:cTn id="52" dur="1000" fill="hold"/>
                                        <p:tgtEl>
                                          <p:spTgt spid="32"/>
                                        </p:tgtEl>
                                        <p:attrNameLst>
                                          <p:attrName>ppt_y</p:attrName>
                                        </p:attrNameLst>
                                      </p:cBhvr>
                                      <p:tavLst>
                                        <p:tav tm="0">
                                          <p:val>
                                            <p:strVal val="#ppt_y+.1"/>
                                          </p:val>
                                        </p:tav>
                                        <p:tav tm="100000">
                                          <p:val>
                                            <p:strVal val="#ppt_y"/>
                                          </p:val>
                                        </p:tav>
                                      </p:tavLst>
                                    </p:anim>
                                  </p:childTnLst>
                                </p:cTn>
                              </p:par>
                            </p:childTnLst>
                          </p:cTn>
                        </p:par>
                        <p:par>
                          <p:cTn id="53" fill="hold">
                            <p:stCondLst>
                              <p:cond delay="3000"/>
                            </p:stCondLst>
                            <p:childTnLst>
                              <p:par>
                                <p:cTn id="54" presetID="12" presetClass="entr" presetSubtype="1" fill="hold" nodeType="afterEffect">
                                  <p:stCondLst>
                                    <p:cond delay="0"/>
                                  </p:stCondLst>
                                  <p:childTnLst>
                                    <p:set>
                                      <p:cBhvr>
                                        <p:cTn id="55" dur="1" fill="hold">
                                          <p:stCondLst>
                                            <p:cond delay="0"/>
                                          </p:stCondLst>
                                        </p:cTn>
                                        <p:tgtEl>
                                          <p:spTgt spid="109"/>
                                        </p:tgtEl>
                                        <p:attrNameLst>
                                          <p:attrName>style.visibility</p:attrName>
                                        </p:attrNameLst>
                                      </p:cBhvr>
                                      <p:to>
                                        <p:strVal val="visible"/>
                                      </p:to>
                                    </p:set>
                                    <p:animEffect transition="in" filter="slide(fromTop)">
                                      <p:cBhvr>
                                        <p:cTn id="56" dur="500"/>
                                        <p:tgtEl>
                                          <p:spTgt spid="109"/>
                                        </p:tgtEl>
                                      </p:cBhvr>
                                    </p:animEffect>
                                  </p:childTnLst>
                                </p:cTn>
                              </p:par>
                            </p:childTnLst>
                          </p:cTn>
                        </p:par>
                      </p:childTnLst>
                    </p:cTn>
                  </p:par>
                  <p:par>
                    <p:cTn id="57" fill="hold">
                      <p:stCondLst>
                        <p:cond delay="indefinite"/>
                      </p:stCondLst>
                      <p:childTnLst>
                        <p:par>
                          <p:cTn id="58" fill="hold">
                            <p:stCondLst>
                              <p:cond delay="0"/>
                            </p:stCondLst>
                            <p:childTnLst>
                              <p:par>
                                <p:cTn id="59" presetID="29" presetClass="entr" presetSubtype="0" fill="hold" nodeType="clickEffect">
                                  <p:stCondLst>
                                    <p:cond delay="0"/>
                                  </p:stCondLst>
                                  <p:childTnLst>
                                    <p:set>
                                      <p:cBhvr>
                                        <p:cTn id="60" dur="1" fill="hold">
                                          <p:stCondLst>
                                            <p:cond delay="0"/>
                                          </p:stCondLst>
                                        </p:cTn>
                                        <p:tgtEl>
                                          <p:spTgt spid="53"/>
                                        </p:tgtEl>
                                        <p:attrNameLst>
                                          <p:attrName>style.visibility</p:attrName>
                                        </p:attrNameLst>
                                      </p:cBhvr>
                                      <p:to>
                                        <p:strVal val="visible"/>
                                      </p:to>
                                    </p:set>
                                    <p:anim calcmode="lin" valueType="num">
                                      <p:cBhvr>
                                        <p:cTn id="61" dur="1000" fill="hold"/>
                                        <p:tgtEl>
                                          <p:spTgt spid="53"/>
                                        </p:tgtEl>
                                        <p:attrNameLst>
                                          <p:attrName>ppt_x</p:attrName>
                                        </p:attrNameLst>
                                      </p:cBhvr>
                                      <p:tavLst>
                                        <p:tav tm="0">
                                          <p:val>
                                            <p:strVal val="#ppt_x-.2"/>
                                          </p:val>
                                        </p:tav>
                                        <p:tav tm="100000">
                                          <p:val>
                                            <p:strVal val="#ppt_x"/>
                                          </p:val>
                                        </p:tav>
                                      </p:tavLst>
                                    </p:anim>
                                    <p:anim calcmode="lin" valueType="num">
                                      <p:cBhvr>
                                        <p:cTn id="62" dur="1000" fill="hold"/>
                                        <p:tgtEl>
                                          <p:spTgt spid="53"/>
                                        </p:tgtEl>
                                        <p:attrNameLst>
                                          <p:attrName>ppt_y</p:attrName>
                                        </p:attrNameLst>
                                      </p:cBhvr>
                                      <p:tavLst>
                                        <p:tav tm="0">
                                          <p:val>
                                            <p:strVal val="#ppt_y"/>
                                          </p:val>
                                        </p:tav>
                                        <p:tav tm="100000">
                                          <p:val>
                                            <p:strVal val="#ppt_y"/>
                                          </p:val>
                                        </p:tav>
                                      </p:tavLst>
                                    </p:anim>
                                    <p:animEffect transition="in" filter="wipe(right)" prLst="gradientSize: 0.1">
                                      <p:cBhvr>
                                        <p:cTn id="63" dur="1000"/>
                                        <p:tgtEl>
                                          <p:spTgt spid="53"/>
                                        </p:tgtEl>
                                      </p:cBhvr>
                                    </p:animEffect>
                                  </p:childTnLst>
                                </p:cTn>
                              </p:par>
                            </p:childTnLst>
                          </p:cTn>
                        </p:par>
                        <p:par>
                          <p:cTn id="64" fill="hold">
                            <p:stCondLst>
                              <p:cond delay="1000"/>
                            </p:stCondLst>
                            <p:childTnLst>
                              <p:par>
                                <p:cTn id="65" presetID="42" presetClass="entr" presetSubtype="0" fill="hold"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1000"/>
                                        <p:tgtEl>
                                          <p:spTgt spid="33"/>
                                        </p:tgtEl>
                                      </p:cBhvr>
                                    </p:animEffect>
                                    <p:anim calcmode="lin" valueType="num">
                                      <p:cBhvr>
                                        <p:cTn id="68" dur="1000" fill="hold"/>
                                        <p:tgtEl>
                                          <p:spTgt spid="33"/>
                                        </p:tgtEl>
                                        <p:attrNameLst>
                                          <p:attrName>ppt_x</p:attrName>
                                        </p:attrNameLst>
                                      </p:cBhvr>
                                      <p:tavLst>
                                        <p:tav tm="0">
                                          <p:val>
                                            <p:strVal val="#ppt_x"/>
                                          </p:val>
                                        </p:tav>
                                        <p:tav tm="100000">
                                          <p:val>
                                            <p:strVal val="#ppt_x"/>
                                          </p:val>
                                        </p:tav>
                                      </p:tavLst>
                                    </p:anim>
                                    <p:anim calcmode="lin" valueType="num">
                                      <p:cBhvr>
                                        <p:cTn id="69" dur="1000" fill="hold"/>
                                        <p:tgtEl>
                                          <p:spTgt spid="33"/>
                                        </p:tgtEl>
                                        <p:attrNameLst>
                                          <p:attrName>ppt_y</p:attrName>
                                        </p:attrNameLst>
                                      </p:cBhvr>
                                      <p:tavLst>
                                        <p:tav tm="0">
                                          <p:val>
                                            <p:strVal val="#ppt_y+.1"/>
                                          </p:val>
                                        </p:tav>
                                        <p:tav tm="100000">
                                          <p:val>
                                            <p:strVal val="#ppt_y"/>
                                          </p:val>
                                        </p:tav>
                                      </p:tavLst>
                                    </p:anim>
                                  </p:childTnLst>
                                </p:cTn>
                              </p:par>
                            </p:childTnLst>
                          </p:cTn>
                        </p:par>
                        <p:par>
                          <p:cTn id="70" fill="hold">
                            <p:stCondLst>
                              <p:cond delay="2000"/>
                            </p:stCondLst>
                            <p:childTnLst>
                              <p:par>
                                <p:cTn id="71" presetID="42" presetClass="entr" presetSubtype="0" fill="hold" nodeType="afterEffect">
                                  <p:stCondLst>
                                    <p:cond delay="0"/>
                                  </p:stCondLst>
                                  <p:childTnLst>
                                    <p:set>
                                      <p:cBhvr>
                                        <p:cTn id="72" dur="1" fill="hold">
                                          <p:stCondLst>
                                            <p:cond delay="0"/>
                                          </p:stCondLst>
                                        </p:cTn>
                                        <p:tgtEl>
                                          <p:spTgt spid="34"/>
                                        </p:tgtEl>
                                        <p:attrNameLst>
                                          <p:attrName>style.visibility</p:attrName>
                                        </p:attrNameLst>
                                      </p:cBhvr>
                                      <p:to>
                                        <p:strVal val="visible"/>
                                      </p:to>
                                    </p:set>
                                    <p:animEffect transition="in" filter="fade">
                                      <p:cBhvr>
                                        <p:cTn id="73" dur="1000"/>
                                        <p:tgtEl>
                                          <p:spTgt spid="34"/>
                                        </p:tgtEl>
                                      </p:cBhvr>
                                    </p:animEffect>
                                    <p:anim calcmode="lin" valueType="num">
                                      <p:cBhvr>
                                        <p:cTn id="74" dur="1000" fill="hold"/>
                                        <p:tgtEl>
                                          <p:spTgt spid="34"/>
                                        </p:tgtEl>
                                        <p:attrNameLst>
                                          <p:attrName>ppt_x</p:attrName>
                                        </p:attrNameLst>
                                      </p:cBhvr>
                                      <p:tavLst>
                                        <p:tav tm="0">
                                          <p:val>
                                            <p:strVal val="#ppt_x"/>
                                          </p:val>
                                        </p:tav>
                                        <p:tav tm="100000">
                                          <p:val>
                                            <p:strVal val="#ppt_x"/>
                                          </p:val>
                                        </p:tav>
                                      </p:tavLst>
                                    </p:anim>
                                    <p:anim calcmode="lin" valueType="num">
                                      <p:cBhvr>
                                        <p:cTn id="75"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9" presetClass="entr" presetSubtype="0" fill="hold" nodeType="clickEffect">
                                  <p:stCondLst>
                                    <p:cond delay="0"/>
                                  </p:stCondLst>
                                  <p:childTnLst>
                                    <p:set>
                                      <p:cBhvr>
                                        <p:cTn id="79" dur="1" fill="hold">
                                          <p:stCondLst>
                                            <p:cond delay="0"/>
                                          </p:stCondLst>
                                        </p:cTn>
                                        <p:tgtEl>
                                          <p:spTgt spid="54"/>
                                        </p:tgtEl>
                                        <p:attrNameLst>
                                          <p:attrName>style.visibility</p:attrName>
                                        </p:attrNameLst>
                                      </p:cBhvr>
                                      <p:to>
                                        <p:strVal val="visible"/>
                                      </p:to>
                                    </p:set>
                                    <p:anim calcmode="lin" valueType="num">
                                      <p:cBhvr>
                                        <p:cTn id="80" dur="1000" fill="hold"/>
                                        <p:tgtEl>
                                          <p:spTgt spid="54"/>
                                        </p:tgtEl>
                                        <p:attrNameLst>
                                          <p:attrName>ppt_x</p:attrName>
                                        </p:attrNameLst>
                                      </p:cBhvr>
                                      <p:tavLst>
                                        <p:tav tm="0">
                                          <p:val>
                                            <p:strVal val="#ppt_x-.2"/>
                                          </p:val>
                                        </p:tav>
                                        <p:tav tm="100000">
                                          <p:val>
                                            <p:strVal val="#ppt_x"/>
                                          </p:val>
                                        </p:tav>
                                      </p:tavLst>
                                    </p:anim>
                                    <p:anim calcmode="lin" valueType="num">
                                      <p:cBhvr>
                                        <p:cTn id="81" dur="1000" fill="hold"/>
                                        <p:tgtEl>
                                          <p:spTgt spid="54"/>
                                        </p:tgtEl>
                                        <p:attrNameLst>
                                          <p:attrName>ppt_y</p:attrName>
                                        </p:attrNameLst>
                                      </p:cBhvr>
                                      <p:tavLst>
                                        <p:tav tm="0">
                                          <p:val>
                                            <p:strVal val="#ppt_y"/>
                                          </p:val>
                                        </p:tav>
                                        <p:tav tm="100000">
                                          <p:val>
                                            <p:strVal val="#ppt_y"/>
                                          </p:val>
                                        </p:tav>
                                      </p:tavLst>
                                    </p:anim>
                                    <p:animEffect transition="in" filter="wipe(right)" prLst="gradientSize: 0.1">
                                      <p:cBhvr>
                                        <p:cTn id="82" dur="1000"/>
                                        <p:tgtEl>
                                          <p:spTgt spid="54"/>
                                        </p:tgtEl>
                                      </p:cBhvr>
                                    </p:animEffect>
                                  </p:childTnLst>
                                </p:cTn>
                              </p:par>
                            </p:childTnLst>
                          </p:cTn>
                        </p:par>
                        <p:par>
                          <p:cTn id="83" fill="hold">
                            <p:stCondLst>
                              <p:cond delay="1000"/>
                            </p:stCondLst>
                            <p:childTnLst>
                              <p:par>
                                <p:cTn id="84" presetID="42" presetClass="entr" presetSubtype="0" fill="hold" nodeType="afterEffect">
                                  <p:stCondLst>
                                    <p:cond delay="0"/>
                                  </p:stCondLst>
                                  <p:childTnLst>
                                    <p:set>
                                      <p:cBhvr>
                                        <p:cTn id="85" dur="1" fill="hold">
                                          <p:stCondLst>
                                            <p:cond delay="0"/>
                                          </p:stCondLst>
                                        </p:cTn>
                                        <p:tgtEl>
                                          <p:spTgt spid="35"/>
                                        </p:tgtEl>
                                        <p:attrNameLst>
                                          <p:attrName>style.visibility</p:attrName>
                                        </p:attrNameLst>
                                      </p:cBhvr>
                                      <p:to>
                                        <p:strVal val="visible"/>
                                      </p:to>
                                    </p:set>
                                    <p:animEffect transition="in" filter="fade">
                                      <p:cBhvr>
                                        <p:cTn id="86" dur="1000"/>
                                        <p:tgtEl>
                                          <p:spTgt spid="35"/>
                                        </p:tgtEl>
                                      </p:cBhvr>
                                    </p:animEffect>
                                    <p:anim calcmode="lin" valueType="num">
                                      <p:cBhvr>
                                        <p:cTn id="87" dur="1000" fill="hold"/>
                                        <p:tgtEl>
                                          <p:spTgt spid="35"/>
                                        </p:tgtEl>
                                        <p:attrNameLst>
                                          <p:attrName>ppt_x</p:attrName>
                                        </p:attrNameLst>
                                      </p:cBhvr>
                                      <p:tavLst>
                                        <p:tav tm="0">
                                          <p:val>
                                            <p:strVal val="#ppt_x"/>
                                          </p:val>
                                        </p:tav>
                                        <p:tav tm="100000">
                                          <p:val>
                                            <p:strVal val="#ppt_x"/>
                                          </p:val>
                                        </p:tav>
                                      </p:tavLst>
                                    </p:anim>
                                    <p:anim calcmode="lin" valueType="num">
                                      <p:cBhvr>
                                        <p:cTn id="88" dur="1000" fill="hold"/>
                                        <p:tgtEl>
                                          <p:spTgt spid="35"/>
                                        </p:tgtEl>
                                        <p:attrNameLst>
                                          <p:attrName>ppt_y</p:attrName>
                                        </p:attrNameLst>
                                      </p:cBhvr>
                                      <p:tavLst>
                                        <p:tav tm="0">
                                          <p:val>
                                            <p:strVal val="#ppt_y+.1"/>
                                          </p:val>
                                        </p:tav>
                                        <p:tav tm="100000">
                                          <p:val>
                                            <p:strVal val="#ppt_y"/>
                                          </p:val>
                                        </p:tav>
                                      </p:tavLst>
                                    </p:anim>
                                  </p:childTnLst>
                                </p:cTn>
                              </p:par>
                            </p:childTnLst>
                          </p:cTn>
                        </p:par>
                        <p:par>
                          <p:cTn id="89" fill="hold">
                            <p:stCondLst>
                              <p:cond delay="2000"/>
                            </p:stCondLst>
                            <p:childTnLst>
                              <p:par>
                                <p:cTn id="90" presetID="42" presetClass="entr" presetSubtype="0" fill="hold" nodeType="afterEffect">
                                  <p:stCondLst>
                                    <p:cond delay="0"/>
                                  </p:stCondLst>
                                  <p:childTnLst>
                                    <p:set>
                                      <p:cBhvr>
                                        <p:cTn id="91" dur="1" fill="hold">
                                          <p:stCondLst>
                                            <p:cond delay="0"/>
                                          </p:stCondLst>
                                        </p:cTn>
                                        <p:tgtEl>
                                          <p:spTgt spid="36"/>
                                        </p:tgtEl>
                                        <p:attrNameLst>
                                          <p:attrName>style.visibility</p:attrName>
                                        </p:attrNameLst>
                                      </p:cBhvr>
                                      <p:to>
                                        <p:strVal val="visible"/>
                                      </p:to>
                                    </p:set>
                                    <p:animEffect transition="in" filter="fade">
                                      <p:cBhvr>
                                        <p:cTn id="92" dur="1000"/>
                                        <p:tgtEl>
                                          <p:spTgt spid="36"/>
                                        </p:tgtEl>
                                      </p:cBhvr>
                                    </p:animEffect>
                                    <p:anim calcmode="lin" valueType="num">
                                      <p:cBhvr>
                                        <p:cTn id="93" dur="1000" fill="hold"/>
                                        <p:tgtEl>
                                          <p:spTgt spid="36"/>
                                        </p:tgtEl>
                                        <p:attrNameLst>
                                          <p:attrName>ppt_x</p:attrName>
                                        </p:attrNameLst>
                                      </p:cBhvr>
                                      <p:tavLst>
                                        <p:tav tm="0">
                                          <p:val>
                                            <p:strVal val="#ppt_x"/>
                                          </p:val>
                                        </p:tav>
                                        <p:tav tm="100000">
                                          <p:val>
                                            <p:strVal val="#ppt_x"/>
                                          </p:val>
                                        </p:tav>
                                      </p:tavLst>
                                    </p:anim>
                                    <p:anim calcmode="lin" valueType="num">
                                      <p:cBhvr>
                                        <p:cTn id="94"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29" presetClass="entr" presetSubtype="0" fill="hold" nodeType="clickEffect">
                                  <p:stCondLst>
                                    <p:cond delay="0"/>
                                  </p:stCondLst>
                                  <p:childTnLst>
                                    <p:set>
                                      <p:cBhvr>
                                        <p:cTn id="98" dur="1" fill="hold">
                                          <p:stCondLst>
                                            <p:cond delay="0"/>
                                          </p:stCondLst>
                                        </p:cTn>
                                        <p:tgtEl>
                                          <p:spTgt spid="55"/>
                                        </p:tgtEl>
                                        <p:attrNameLst>
                                          <p:attrName>style.visibility</p:attrName>
                                        </p:attrNameLst>
                                      </p:cBhvr>
                                      <p:to>
                                        <p:strVal val="visible"/>
                                      </p:to>
                                    </p:set>
                                    <p:anim calcmode="lin" valueType="num">
                                      <p:cBhvr>
                                        <p:cTn id="99" dur="1000" fill="hold"/>
                                        <p:tgtEl>
                                          <p:spTgt spid="55"/>
                                        </p:tgtEl>
                                        <p:attrNameLst>
                                          <p:attrName>ppt_x</p:attrName>
                                        </p:attrNameLst>
                                      </p:cBhvr>
                                      <p:tavLst>
                                        <p:tav tm="0">
                                          <p:val>
                                            <p:strVal val="#ppt_x-.2"/>
                                          </p:val>
                                        </p:tav>
                                        <p:tav tm="100000">
                                          <p:val>
                                            <p:strVal val="#ppt_x"/>
                                          </p:val>
                                        </p:tav>
                                      </p:tavLst>
                                    </p:anim>
                                    <p:anim calcmode="lin" valueType="num">
                                      <p:cBhvr>
                                        <p:cTn id="100" dur="1000" fill="hold"/>
                                        <p:tgtEl>
                                          <p:spTgt spid="55"/>
                                        </p:tgtEl>
                                        <p:attrNameLst>
                                          <p:attrName>ppt_y</p:attrName>
                                        </p:attrNameLst>
                                      </p:cBhvr>
                                      <p:tavLst>
                                        <p:tav tm="0">
                                          <p:val>
                                            <p:strVal val="#ppt_y"/>
                                          </p:val>
                                        </p:tav>
                                        <p:tav tm="100000">
                                          <p:val>
                                            <p:strVal val="#ppt_y"/>
                                          </p:val>
                                        </p:tav>
                                      </p:tavLst>
                                    </p:anim>
                                    <p:animEffect transition="in" filter="wipe(right)" prLst="gradientSize: 0.1">
                                      <p:cBhvr>
                                        <p:cTn id="101" dur="1000"/>
                                        <p:tgtEl>
                                          <p:spTgt spid="55"/>
                                        </p:tgtEl>
                                      </p:cBhvr>
                                    </p:animEffect>
                                  </p:childTnLst>
                                </p:cTn>
                              </p:par>
                            </p:childTnLst>
                          </p:cTn>
                        </p:par>
                        <p:par>
                          <p:cTn id="102" fill="hold">
                            <p:stCondLst>
                              <p:cond delay="1000"/>
                            </p:stCondLst>
                            <p:childTnLst>
                              <p:par>
                                <p:cTn id="103" presetID="42" presetClass="entr" presetSubtype="0" fill="hold" nodeType="afterEffect">
                                  <p:stCondLst>
                                    <p:cond delay="0"/>
                                  </p:stCondLst>
                                  <p:childTnLst>
                                    <p:set>
                                      <p:cBhvr>
                                        <p:cTn id="104" dur="1" fill="hold">
                                          <p:stCondLst>
                                            <p:cond delay="0"/>
                                          </p:stCondLst>
                                        </p:cTn>
                                        <p:tgtEl>
                                          <p:spTgt spid="37"/>
                                        </p:tgtEl>
                                        <p:attrNameLst>
                                          <p:attrName>style.visibility</p:attrName>
                                        </p:attrNameLst>
                                      </p:cBhvr>
                                      <p:to>
                                        <p:strVal val="visible"/>
                                      </p:to>
                                    </p:set>
                                    <p:animEffect transition="in" filter="fade">
                                      <p:cBhvr>
                                        <p:cTn id="105" dur="1000"/>
                                        <p:tgtEl>
                                          <p:spTgt spid="37"/>
                                        </p:tgtEl>
                                      </p:cBhvr>
                                    </p:animEffect>
                                    <p:anim calcmode="lin" valueType="num">
                                      <p:cBhvr>
                                        <p:cTn id="106" dur="1000" fill="hold"/>
                                        <p:tgtEl>
                                          <p:spTgt spid="37"/>
                                        </p:tgtEl>
                                        <p:attrNameLst>
                                          <p:attrName>ppt_x</p:attrName>
                                        </p:attrNameLst>
                                      </p:cBhvr>
                                      <p:tavLst>
                                        <p:tav tm="0">
                                          <p:val>
                                            <p:strVal val="#ppt_x"/>
                                          </p:val>
                                        </p:tav>
                                        <p:tav tm="100000">
                                          <p:val>
                                            <p:strVal val="#ppt_x"/>
                                          </p:val>
                                        </p:tav>
                                      </p:tavLst>
                                    </p:anim>
                                    <p:anim calcmode="lin" valueType="num">
                                      <p:cBhvr>
                                        <p:cTn id="107" dur="1000" fill="hold"/>
                                        <p:tgtEl>
                                          <p:spTgt spid="37"/>
                                        </p:tgtEl>
                                        <p:attrNameLst>
                                          <p:attrName>ppt_y</p:attrName>
                                        </p:attrNameLst>
                                      </p:cBhvr>
                                      <p:tavLst>
                                        <p:tav tm="0">
                                          <p:val>
                                            <p:strVal val="#ppt_y+.1"/>
                                          </p:val>
                                        </p:tav>
                                        <p:tav tm="100000">
                                          <p:val>
                                            <p:strVal val="#ppt_y"/>
                                          </p:val>
                                        </p:tav>
                                      </p:tavLst>
                                    </p:anim>
                                  </p:childTnLst>
                                </p:cTn>
                              </p:par>
                            </p:childTnLst>
                          </p:cTn>
                        </p:par>
                        <p:par>
                          <p:cTn id="108" fill="hold">
                            <p:stCondLst>
                              <p:cond delay="2000"/>
                            </p:stCondLst>
                            <p:childTnLst>
                              <p:par>
                                <p:cTn id="109" presetID="42" presetClass="entr" presetSubtype="0" fill="hold" nodeType="afterEffect">
                                  <p:stCondLst>
                                    <p:cond delay="0"/>
                                  </p:stCondLst>
                                  <p:childTnLst>
                                    <p:set>
                                      <p:cBhvr>
                                        <p:cTn id="110" dur="1" fill="hold">
                                          <p:stCondLst>
                                            <p:cond delay="0"/>
                                          </p:stCondLst>
                                        </p:cTn>
                                        <p:tgtEl>
                                          <p:spTgt spid="38"/>
                                        </p:tgtEl>
                                        <p:attrNameLst>
                                          <p:attrName>style.visibility</p:attrName>
                                        </p:attrNameLst>
                                      </p:cBhvr>
                                      <p:to>
                                        <p:strVal val="visible"/>
                                      </p:to>
                                    </p:set>
                                    <p:animEffect transition="in" filter="fade">
                                      <p:cBhvr>
                                        <p:cTn id="111" dur="1000"/>
                                        <p:tgtEl>
                                          <p:spTgt spid="38"/>
                                        </p:tgtEl>
                                      </p:cBhvr>
                                    </p:animEffect>
                                    <p:anim calcmode="lin" valueType="num">
                                      <p:cBhvr>
                                        <p:cTn id="112" dur="1000" fill="hold"/>
                                        <p:tgtEl>
                                          <p:spTgt spid="38"/>
                                        </p:tgtEl>
                                        <p:attrNameLst>
                                          <p:attrName>ppt_x</p:attrName>
                                        </p:attrNameLst>
                                      </p:cBhvr>
                                      <p:tavLst>
                                        <p:tav tm="0">
                                          <p:val>
                                            <p:strVal val="#ppt_x"/>
                                          </p:val>
                                        </p:tav>
                                        <p:tav tm="100000">
                                          <p:val>
                                            <p:strVal val="#ppt_x"/>
                                          </p:val>
                                        </p:tav>
                                      </p:tavLst>
                                    </p:anim>
                                    <p:anim calcmode="lin" valueType="num">
                                      <p:cBhvr>
                                        <p:cTn id="113"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114" fill="hold">
                      <p:stCondLst>
                        <p:cond delay="indefinite"/>
                      </p:stCondLst>
                      <p:childTnLst>
                        <p:par>
                          <p:cTn id="115" fill="hold">
                            <p:stCondLst>
                              <p:cond delay="0"/>
                            </p:stCondLst>
                            <p:childTnLst>
                              <p:par>
                                <p:cTn id="116" presetID="42" presetClass="entr" presetSubtype="0" fill="hold" nodeType="clickEffect">
                                  <p:stCondLst>
                                    <p:cond delay="0"/>
                                  </p:stCondLst>
                                  <p:childTnLst>
                                    <p:set>
                                      <p:cBhvr>
                                        <p:cTn id="117" dur="1" fill="hold">
                                          <p:stCondLst>
                                            <p:cond delay="0"/>
                                          </p:stCondLst>
                                        </p:cTn>
                                        <p:tgtEl>
                                          <p:spTgt spid="66"/>
                                        </p:tgtEl>
                                        <p:attrNameLst>
                                          <p:attrName>style.visibility</p:attrName>
                                        </p:attrNameLst>
                                      </p:cBhvr>
                                      <p:to>
                                        <p:strVal val="visible"/>
                                      </p:to>
                                    </p:set>
                                    <p:animEffect transition="in" filter="fade">
                                      <p:cBhvr>
                                        <p:cTn id="118" dur="1000"/>
                                        <p:tgtEl>
                                          <p:spTgt spid="66"/>
                                        </p:tgtEl>
                                      </p:cBhvr>
                                    </p:animEffect>
                                    <p:anim calcmode="lin" valueType="num">
                                      <p:cBhvr>
                                        <p:cTn id="119" dur="1000" fill="hold"/>
                                        <p:tgtEl>
                                          <p:spTgt spid="66"/>
                                        </p:tgtEl>
                                        <p:attrNameLst>
                                          <p:attrName>ppt_x</p:attrName>
                                        </p:attrNameLst>
                                      </p:cBhvr>
                                      <p:tavLst>
                                        <p:tav tm="0">
                                          <p:val>
                                            <p:strVal val="#ppt_x"/>
                                          </p:val>
                                        </p:tav>
                                        <p:tav tm="100000">
                                          <p:val>
                                            <p:strVal val="#ppt_x"/>
                                          </p:val>
                                        </p:tav>
                                      </p:tavLst>
                                    </p:anim>
                                    <p:anim calcmode="lin" valueType="num">
                                      <p:cBhvr>
                                        <p:cTn id="120" dur="1000" fill="hold"/>
                                        <p:tgtEl>
                                          <p:spTgt spid="66"/>
                                        </p:tgtEl>
                                        <p:attrNameLst>
                                          <p:attrName>ppt_y</p:attrName>
                                        </p:attrNameLst>
                                      </p:cBhvr>
                                      <p:tavLst>
                                        <p:tav tm="0">
                                          <p:val>
                                            <p:strVal val="#ppt_y+.1"/>
                                          </p:val>
                                        </p:tav>
                                        <p:tav tm="100000">
                                          <p:val>
                                            <p:strVal val="#ppt_y"/>
                                          </p:val>
                                        </p:tav>
                                      </p:tavLst>
                                    </p:anim>
                                  </p:childTnLst>
                                </p:cTn>
                              </p:par>
                            </p:childTnLst>
                          </p:cTn>
                        </p:par>
                        <p:par>
                          <p:cTn id="121" fill="hold">
                            <p:stCondLst>
                              <p:cond delay="1000"/>
                            </p:stCondLst>
                            <p:childTnLst>
                              <p:par>
                                <p:cTn id="122" presetID="42" presetClass="entr" presetSubtype="0" fill="hold" nodeType="afterEffect">
                                  <p:stCondLst>
                                    <p:cond delay="0"/>
                                  </p:stCondLst>
                                  <p:childTnLst>
                                    <p:set>
                                      <p:cBhvr>
                                        <p:cTn id="123" dur="1" fill="hold">
                                          <p:stCondLst>
                                            <p:cond delay="0"/>
                                          </p:stCondLst>
                                        </p:cTn>
                                        <p:tgtEl>
                                          <p:spTgt spid="67"/>
                                        </p:tgtEl>
                                        <p:attrNameLst>
                                          <p:attrName>style.visibility</p:attrName>
                                        </p:attrNameLst>
                                      </p:cBhvr>
                                      <p:to>
                                        <p:strVal val="visible"/>
                                      </p:to>
                                    </p:set>
                                    <p:animEffect transition="in" filter="fade">
                                      <p:cBhvr>
                                        <p:cTn id="124" dur="1000"/>
                                        <p:tgtEl>
                                          <p:spTgt spid="67"/>
                                        </p:tgtEl>
                                      </p:cBhvr>
                                    </p:animEffect>
                                    <p:anim calcmode="lin" valueType="num">
                                      <p:cBhvr>
                                        <p:cTn id="125" dur="1000" fill="hold"/>
                                        <p:tgtEl>
                                          <p:spTgt spid="67"/>
                                        </p:tgtEl>
                                        <p:attrNameLst>
                                          <p:attrName>ppt_x</p:attrName>
                                        </p:attrNameLst>
                                      </p:cBhvr>
                                      <p:tavLst>
                                        <p:tav tm="0">
                                          <p:val>
                                            <p:strVal val="#ppt_x"/>
                                          </p:val>
                                        </p:tav>
                                        <p:tav tm="100000">
                                          <p:val>
                                            <p:strVal val="#ppt_x"/>
                                          </p:val>
                                        </p:tav>
                                      </p:tavLst>
                                    </p:anim>
                                    <p:anim calcmode="lin" valueType="num">
                                      <p:cBhvr>
                                        <p:cTn id="126"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par>
                    <p:cTn id="127" fill="hold">
                      <p:stCondLst>
                        <p:cond delay="indefinite"/>
                      </p:stCondLst>
                      <p:childTnLst>
                        <p:par>
                          <p:cTn id="128" fill="hold">
                            <p:stCondLst>
                              <p:cond delay="0"/>
                            </p:stCondLst>
                            <p:childTnLst>
                              <p:par>
                                <p:cTn id="129" presetID="29" presetClass="entr" presetSubtype="0" fill="hold" nodeType="clickEffect">
                                  <p:stCondLst>
                                    <p:cond delay="0"/>
                                  </p:stCondLst>
                                  <p:childTnLst>
                                    <p:set>
                                      <p:cBhvr>
                                        <p:cTn id="130" dur="1" fill="hold">
                                          <p:stCondLst>
                                            <p:cond delay="0"/>
                                          </p:stCondLst>
                                        </p:cTn>
                                        <p:tgtEl>
                                          <p:spTgt spid="68"/>
                                        </p:tgtEl>
                                        <p:attrNameLst>
                                          <p:attrName>style.visibility</p:attrName>
                                        </p:attrNameLst>
                                      </p:cBhvr>
                                      <p:to>
                                        <p:strVal val="visible"/>
                                      </p:to>
                                    </p:set>
                                    <p:anim calcmode="lin" valueType="num">
                                      <p:cBhvr>
                                        <p:cTn id="131" dur="1000" fill="hold"/>
                                        <p:tgtEl>
                                          <p:spTgt spid="68"/>
                                        </p:tgtEl>
                                        <p:attrNameLst>
                                          <p:attrName>ppt_x</p:attrName>
                                        </p:attrNameLst>
                                      </p:cBhvr>
                                      <p:tavLst>
                                        <p:tav tm="0">
                                          <p:val>
                                            <p:strVal val="#ppt_x-.2"/>
                                          </p:val>
                                        </p:tav>
                                        <p:tav tm="100000">
                                          <p:val>
                                            <p:strVal val="#ppt_x"/>
                                          </p:val>
                                        </p:tav>
                                      </p:tavLst>
                                    </p:anim>
                                    <p:anim calcmode="lin" valueType="num">
                                      <p:cBhvr>
                                        <p:cTn id="132" dur="1000" fill="hold"/>
                                        <p:tgtEl>
                                          <p:spTgt spid="68"/>
                                        </p:tgtEl>
                                        <p:attrNameLst>
                                          <p:attrName>ppt_y</p:attrName>
                                        </p:attrNameLst>
                                      </p:cBhvr>
                                      <p:tavLst>
                                        <p:tav tm="0">
                                          <p:val>
                                            <p:strVal val="#ppt_y"/>
                                          </p:val>
                                        </p:tav>
                                        <p:tav tm="100000">
                                          <p:val>
                                            <p:strVal val="#ppt_y"/>
                                          </p:val>
                                        </p:tav>
                                      </p:tavLst>
                                    </p:anim>
                                    <p:animEffect transition="in" filter="wipe(right)" prLst="gradientSize: 0.1">
                                      <p:cBhvr>
                                        <p:cTn id="133" dur="1000"/>
                                        <p:tgtEl>
                                          <p:spTgt spid="68"/>
                                        </p:tgtEl>
                                      </p:cBhvr>
                                    </p:animEffect>
                                  </p:childTnLst>
                                </p:cTn>
                              </p:par>
                            </p:childTnLst>
                          </p:cTn>
                        </p:par>
                        <p:par>
                          <p:cTn id="134" fill="hold">
                            <p:stCondLst>
                              <p:cond delay="1000"/>
                            </p:stCondLst>
                            <p:childTnLst>
                              <p:par>
                                <p:cTn id="135" presetID="42" presetClass="entr" presetSubtype="0" fill="hold" nodeType="afterEffect">
                                  <p:stCondLst>
                                    <p:cond delay="0"/>
                                  </p:stCondLst>
                                  <p:childTnLst>
                                    <p:set>
                                      <p:cBhvr>
                                        <p:cTn id="136" dur="1" fill="hold">
                                          <p:stCondLst>
                                            <p:cond delay="0"/>
                                          </p:stCondLst>
                                        </p:cTn>
                                        <p:tgtEl>
                                          <p:spTgt spid="69"/>
                                        </p:tgtEl>
                                        <p:attrNameLst>
                                          <p:attrName>style.visibility</p:attrName>
                                        </p:attrNameLst>
                                      </p:cBhvr>
                                      <p:to>
                                        <p:strVal val="visible"/>
                                      </p:to>
                                    </p:set>
                                    <p:animEffect transition="in" filter="fade">
                                      <p:cBhvr>
                                        <p:cTn id="137" dur="1000"/>
                                        <p:tgtEl>
                                          <p:spTgt spid="69"/>
                                        </p:tgtEl>
                                      </p:cBhvr>
                                    </p:animEffect>
                                    <p:anim calcmode="lin" valueType="num">
                                      <p:cBhvr>
                                        <p:cTn id="138" dur="1000" fill="hold"/>
                                        <p:tgtEl>
                                          <p:spTgt spid="69"/>
                                        </p:tgtEl>
                                        <p:attrNameLst>
                                          <p:attrName>ppt_x</p:attrName>
                                        </p:attrNameLst>
                                      </p:cBhvr>
                                      <p:tavLst>
                                        <p:tav tm="0">
                                          <p:val>
                                            <p:strVal val="#ppt_x"/>
                                          </p:val>
                                        </p:tav>
                                        <p:tav tm="100000">
                                          <p:val>
                                            <p:strVal val="#ppt_x"/>
                                          </p:val>
                                        </p:tav>
                                      </p:tavLst>
                                    </p:anim>
                                    <p:anim calcmode="lin" valueType="num">
                                      <p:cBhvr>
                                        <p:cTn id="139" dur="1000" fill="hold"/>
                                        <p:tgtEl>
                                          <p:spTgt spid="69"/>
                                        </p:tgtEl>
                                        <p:attrNameLst>
                                          <p:attrName>ppt_y</p:attrName>
                                        </p:attrNameLst>
                                      </p:cBhvr>
                                      <p:tavLst>
                                        <p:tav tm="0">
                                          <p:val>
                                            <p:strVal val="#ppt_y+.1"/>
                                          </p:val>
                                        </p:tav>
                                        <p:tav tm="100000">
                                          <p:val>
                                            <p:strVal val="#ppt_y"/>
                                          </p:val>
                                        </p:tav>
                                      </p:tavLst>
                                    </p:anim>
                                  </p:childTnLst>
                                </p:cTn>
                              </p:par>
                            </p:childTnLst>
                          </p:cTn>
                        </p:par>
                        <p:par>
                          <p:cTn id="140" fill="hold">
                            <p:stCondLst>
                              <p:cond delay="2000"/>
                            </p:stCondLst>
                            <p:childTnLst>
                              <p:par>
                                <p:cTn id="141" presetID="42" presetClass="entr" presetSubtype="0" fill="hold" nodeType="afterEffect">
                                  <p:stCondLst>
                                    <p:cond delay="0"/>
                                  </p:stCondLst>
                                  <p:childTnLst>
                                    <p:set>
                                      <p:cBhvr>
                                        <p:cTn id="142" dur="1" fill="hold">
                                          <p:stCondLst>
                                            <p:cond delay="0"/>
                                          </p:stCondLst>
                                        </p:cTn>
                                        <p:tgtEl>
                                          <p:spTgt spid="70"/>
                                        </p:tgtEl>
                                        <p:attrNameLst>
                                          <p:attrName>style.visibility</p:attrName>
                                        </p:attrNameLst>
                                      </p:cBhvr>
                                      <p:to>
                                        <p:strVal val="visible"/>
                                      </p:to>
                                    </p:set>
                                    <p:animEffect transition="in" filter="fade">
                                      <p:cBhvr>
                                        <p:cTn id="143" dur="1000"/>
                                        <p:tgtEl>
                                          <p:spTgt spid="70"/>
                                        </p:tgtEl>
                                      </p:cBhvr>
                                    </p:animEffect>
                                    <p:anim calcmode="lin" valueType="num">
                                      <p:cBhvr>
                                        <p:cTn id="144" dur="1000" fill="hold"/>
                                        <p:tgtEl>
                                          <p:spTgt spid="70"/>
                                        </p:tgtEl>
                                        <p:attrNameLst>
                                          <p:attrName>ppt_x</p:attrName>
                                        </p:attrNameLst>
                                      </p:cBhvr>
                                      <p:tavLst>
                                        <p:tav tm="0">
                                          <p:val>
                                            <p:strVal val="#ppt_x"/>
                                          </p:val>
                                        </p:tav>
                                        <p:tav tm="100000">
                                          <p:val>
                                            <p:strVal val="#ppt_x"/>
                                          </p:val>
                                        </p:tav>
                                      </p:tavLst>
                                    </p:anim>
                                    <p:anim calcmode="lin" valueType="num">
                                      <p:cBhvr>
                                        <p:cTn id="145"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par>
                    <p:cTn id="146" fill="hold">
                      <p:stCondLst>
                        <p:cond delay="indefinite"/>
                      </p:stCondLst>
                      <p:childTnLst>
                        <p:par>
                          <p:cTn id="147" fill="hold">
                            <p:stCondLst>
                              <p:cond delay="0"/>
                            </p:stCondLst>
                            <p:childTnLst>
                              <p:par>
                                <p:cTn id="148" presetID="29" presetClass="entr" presetSubtype="0" fill="hold" nodeType="clickEffect">
                                  <p:stCondLst>
                                    <p:cond delay="0"/>
                                  </p:stCondLst>
                                  <p:childTnLst>
                                    <p:set>
                                      <p:cBhvr>
                                        <p:cTn id="149" dur="1" fill="hold">
                                          <p:stCondLst>
                                            <p:cond delay="0"/>
                                          </p:stCondLst>
                                        </p:cTn>
                                        <p:tgtEl>
                                          <p:spTgt spid="71"/>
                                        </p:tgtEl>
                                        <p:attrNameLst>
                                          <p:attrName>style.visibility</p:attrName>
                                        </p:attrNameLst>
                                      </p:cBhvr>
                                      <p:to>
                                        <p:strVal val="visible"/>
                                      </p:to>
                                    </p:set>
                                    <p:anim calcmode="lin" valueType="num">
                                      <p:cBhvr>
                                        <p:cTn id="150" dur="1000" fill="hold"/>
                                        <p:tgtEl>
                                          <p:spTgt spid="71"/>
                                        </p:tgtEl>
                                        <p:attrNameLst>
                                          <p:attrName>ppt_x</p:attrName>
                                        </p:attrNameLst>
                                      </p:cBhvr>
                                      <p:tavLst>
                                        <p:tav tm="0">
                                          <p:val>
                                            <p:strVal val="#ppt_x-.2"/>
                                          </p:val>
                                        </p:tav>
                                        <p:tav tm="100000">
                                          <p:val>
                                            <p:strVal val="#ppt_x"/>
                                          </p:val>
                                        </p:tav>
                                      </p:tavLst>
                                    </p:anim>
                                    <p:anim calcmode="lin" valueType="num">
                                      <p:cBhvr>
                                        <p:cTn id="151" dur="1000" fill="hold"/>
                                        <p:tgtEl>
                                          <p:spTgt spid="71"/>
                                        </p:tgtEl>
                                        <p:attrNameLst>
                                          <p:attrName>ppt_y</p:attrName>
                                        </p:attrNameLst>
                                      </p:cBhvr>
                                      <p:tavLst>
                                        <p:tav tm="0">
                                          <p:val>
                                            <p:strVal val="#ppt_y"/>
                                          </p:val>
                                        </p:tav>
                                        <p:tav tm="100000">
                                          <p:val>
                                            <p:strVal val="#ppt_y"/>
                                          </p:val>
                                        </p:tav>
                                      </p:tavLst>
                                    </p:anim>
                                    <p:animEffect transition="in" filter="wipe(right)" prLst="gradientSize: 0.1">
                                      <p:cBhvr>
                                        <p:cTn id="152" dur="1000"/>
                                        <p:tgtEl>
                                          <p:spTgt spid="71"/>
                                        </p:tgtEl>
                                      </p:cBhvr>
                                    </p:animEffect>
                                  </p:childTnLst>
                                </p:cTn>
                              </p:par>
                            </p:childTnLst>
                          </p:cTn>
                        </p:par>
                        <p:par>
                          <p:cTn id="153" fill="hold">
                            <p:stCondLst>
                              <p:cond delay="1000"/>
                            </p:stCondLst>
                            <p:childTnLst>
                              <p:par>
                                <p:cTn id="154" presetID="42" presetClass="entr" presetSubtype="0" fill="hold" nodeType="afterEffect">
                                  <p:stCondLst>
                                    <p:cond delay="0"/>
                                  </p:stCondLst>
                                  <p:childTnLst>
                                    <p:set>
                                      <p:cBhvr>
                                        <p:cTn id="155" dur="1" fill="hold">
                                          <p:stCondLst>
                                            <p:cond delay="0"/>
                                          </p:stCondLst>
                                        </p:cTn>
                                        <p:tgtEl>
                                          <p:spTgt spid="72"/>
                                        </p:tgtEl>
                                        <p:attrNameLst>
                                          <p:attrName>style.visibility</p:attrName>
                                        </p:attrNameLst>
                                      </p:cBhvr>
                                      <p:to>
                                        <p:strVal val="visible"/>
                                      </p:to>
                                    </p:set>
                                    <p:animEffect transition="in" filter="fade">
                                      <p:cBhvr>
                                        <p:cTn id="156" dur="1000"/>
                                        <p:tgtEl>
                                          <p:spTgt spid="72"/>
                                        </p:tgtEl>
                                      </p:cBhvr>
                                    </p:animEffect>
                                    <p:anim calcmode="lin" valueType="num">
                                      <p:cBhvr>
                                        <p:cTn id="157" dur="1000" fill="hold"/>
                                        <p:tgtEl>
                                          <p:spTgt spid="72"/>
                                        </p:tgtEl>
                                        <p:attrNameLst>
                                          <p:attrName>ppt_x</p:attrName>
                                        </p:attrNameLst>
                                      </p:cBhvr>
                                      <p:tavLst>
                                        <p:tav tm="0">
                                          <p:val>
                                            <p:strVal val="#ppt_x"/>
                                          </p:val>
                                        </p:tav>
                                        <p:tav tm="100000">
                                          <p:val>
                                            <p:strVal val="#ppt_x"/>
                                          </p:val>
                                        </p:tav>
                                      </p:tavLst>
                                    </p:anim>
                                    <p:anim calcmode="lin" valueType="num">
                                      <p:cBhvr>
                                        <p:cTn id="158" dur="1000" fill="hold"/>
                                        <p:tgtEl>
                                          <p:spTgt spid="72"/>
                                        </p:tgtEl>
                                        <p:attrNameLst>
                                          <p:attrName>ppt_y</p:attrName>
                                        </p:attrNameLst>
                                      </p:cBhvr>
                                      <p:tavLst>
                                        <p:tav tm="0">
                                          <p:val>
                                            <p:strVal val="#ppt_y+.1"/>
                                          </p:val>
                                        </p:tav>
                                        <p:tav tm="100000">
                                          <p:val>
                                            <p:strVal val="#ppt_y"/>
                                          </p:val>
                                        </p:tav>
                                      </p:tavLst>
                                    </p:anim>
                                  </p:childTnLst>
                                </p:cTn>
                              </p:par>
                            </p:childTnLst>
                          </p:cTn>
                        </p:par>
                        <p:par>
                          <p:cTn id="159" fill="hold">
                            <p:stCondLst>
                              <p:cond delay="2000"/>
                            </p:stCondLst>
                            <p:childTnLst>
                              <p:par>
                                <p:cTn id="160" presetID="42" presetClass="entr" presetSubtype="0" fill="hold" nodeType="afterEffect">
                                  <p:stCondLst>
                                    <p:cond delay="0"/>
                                  </p:stCondLst>
                                  <p:childTnLst>
                                    <p:set>
                                      <p:cBhvr>
                                        <p:cTn id="161" dur="1" fill="hold">
                                          <p:stCondLst>
                                            <p:cond delay="0"/>
                                          </p:stCondLst>
                                        </p:cTn>
                                        <p:tgtEl>
                                          <p:spTgt spid="73"/>
                                        </p:tgtEl>
                                        <p:attrNameLst>
                                          <p:attrName>style.visibility</p:attrName>
                                        </p:attrNameLst>
                                      </p:cBhvr>
                                      <p:to>
                                        <p:strVal val="visible"/>
                                      </p:to>
                                    </p:set>
                                    <p:animEffect transition="in" filter="fade">
                                      <p:cBhvr>
                                        <p:cTn id="162" dur="1000"/>
                                        <p:tgtEl>
                                          <p:spTgt spid="73"/>
                                        </p:tgtEl>
                                      </p:cBhvr>
                                    </p:animEffect>
                                    <p:anim calcmode="lin" valueType="num">
                                      <p:cBhvr>
                                        <p:cTn id="163" dur="1000" fill="hold"/>
                                        <p:tgtEl>
                                          <p:spTgt spid="73"/>
                                        </p:tgtEl>
                                        <p:attrNameLst>
                                          <p:attrName>ppt_x</p:attrName>
                                        </p:attrNameLst>
                                      </p:cBhvr>
                                      <p:tavLst>
                                        <p:tav tm="0">
                                          <p:val>
                                            <p:strVal val="#ppt_x"/>
                                          </p:val>
                                        </p:tav>
                                        <p:tav tm="100000">
                                          <p:val>
                                            <p:strVal val="#ppt_x"/>
                                          </p:val>
                                        </p:tav>
                                      </p:tavLst>
                                    </p:anim>
                                    <p:anim calcmode="lin" valueType="num">
                                      <p:cBhvr>
                                        <p:cTn id="164"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par>
                    <p:cTn id="165" fill="hold">
                      <p:stCondLst>
                        <p:cond delay="indefinite"/>
                      </p:stCondLst>
                      <p:childTnLst>
                        <p:par>
                          <p:cTn id="166" fill="hold">
                            <p:stCondLst>
                              <p:cond delay="0"/>
                            </p:stCondLst>
                            <p:childTnLst>
                              <p:par>
                                <p:cTn id="167" presetID="29" presetClass="entr" presetSubtype="0" fill="hold" nodeType="clickEffect">
                                  <p:stCondLst>
                                    <p:cond delay="0"/>
                                  </p:stCondLst>
                                  <p:childTnLst>
                                    <p:set>
                                      <p:cBhvr>
                                        <p:cTn id="168" dur="1" fill="hold">
                                          <p:stCondLst>
                                            <p:cond delay="0"/>
                                          </p:stCondLst>
                                        </p:cTn>
                                        <p:tgtEl>
                                          <p:spTgt spid="74"/>
                                        </p:tgtEl>
                                        <p:attrNameLst>
                                          <p:attrName>style.visibility</p:attrName>
                                        </p:attrNameLst>
                                      </p:cBhvr>
                                      <p:to>
                                        <p:strVal val="visible"/>
                                      </p:to>
                                    </p:set>
                                    <p:anim calcmode="lin" valueType="num">
                                      <p:cBhvr>
                                        <p:cTn id="169" dur="1000" fill="hold"/>
                                        <p:tgtEl>
                                          <p:spTgt spid="74"/>
                                        </p:tgtEl>
                                        <p:attrNameLst>
                                          <p:attrName>ppt_x</p:attrName>
                                        </p:attrNameLst>
                                      </p:cBhvr>
                                      <p:tavLst>
                                        <p:tav tm="0">
                                          <p:val>
                                            <p:strVal val="#ppt_x-.2"/>
                                          </p:val>
                                        </p:tav>
                                        <p:tav tm="100000">
                                          <p:val>
                                            <p:strVal val="#ppt_x"/>
                                          </p:val>
                                        </p:tav>
                                      </p:tavLst>
                                    </p:anim>
                                    <p:anim calcmode="lin" valueType="num">
                                      <p:cBhvr>
                                        <p:cTn id="170" dur="1000" fill="hold"/>
                                        <p:tgtEl>
                                          <p:spTgt spid="74"/>
                                        </p:tgtEl>
                                        <p:attrNameLst>
                                          <p:attrName>ppt_y</p:attrName>
                                        </p:attrNameLst>
                                      </p:cBhvr>
                                      <p:tavLst>
                                        <p:tav tm="0">
                                          <p:val>
                                            <p:strVal val="#ppt_y"/>
                                          </p:val>
                                        </p:tav>
                                        <p:tav tm="100000">
                                          <p:val>
                                            <p:strVal val="#ppt_y"/>
                                          </p:val>
                                        </p:tav>
                                      </p:tavLst>
                                    </p:anim>
                                    <p:animEffect transition="in" filter="wipe(right)" prLst="gradientSize: 0.1">
                                      <p:cBhvr>
                                        <p:cTn id="171" dur="1000"/>
                                        <p:tgtEl>
                                          <p:spTgt spid="74"/>
                                        </p:tgtEl>
                                      </p:cBhvr>
                                    </p:animEffect>
                                  </p:childTnLst>
                                </p:cTn>
                              </p:par>
                            </p:childTnLst>
                          </p:cTn>
                        </p:par>
                        <p:par>
                          <p:cTn id="172" fill="hold">
                            <p:stCondLst>
                              <p:cond delay="1000"/>
                            </p:stCondLst>
                            <p:childTnLst>
                              <p:par>
                                <p:cTn id="173" presetID="42" presetClass="entr" presetSubtype="0" fill="hold" nodeType="afterEffect">
                                  <p:stCondLst>
                                    <p:cond delay="0"/>
                                  </p:stCondLst>
                                  <p:childTnLst>
                                    <p:set>
                                      <p:cBhvr>
                                        <p:cTn id="174" dur="1" fill="hold">
                                          <p:stCondLst>
                                            <p:cond delay="0"/>
                                          </p:stCondLst>
                                        </p:cTn>
                                        <p:tgtEl>
                                          <p:spTgt spid="75"/>
                                        </p:tgtEl>
                                        <p:attrNameLst>
                                          <p:attrName>style.visibility</p:attrName>
                                        </p:attrNameLst>
                                      </p:cBhvr>
                                      <p:to>
                                        <p:strVal val="visible"/>
                                      </p:to>
                                    </p:set>
                                    <p:animEffect transition="in" filter="fade">
                                      <p:cBhvr>
                                        <p:cTn id="175" dur="1000"/>
                                        <p:tgtEl>
                                          <p:spTgt spid="75"/>
                                        </p:tgtEl>
                                      </p:cBhvr>
                                    </p:animEffect>
                                    <p:anim calcmode="lin" valueType="num">
                                      <p:cBhvr>
                                        <p:cTn id="176" dur="1000" fill="hold"/>
                                        <p:tgtEl>
                                          <p:spTgt spid="75"/>
                                        </p:tgtEl>
                                        <p:attrNameLst>
                                          <p:attrName>ppt_x</p:attrName>
                                        </p:attrNameLst>
                                      </p:cBhvr>
                                      <p:tavLst>
                                        <p:tav tm="0">
                                          <p:val>
                                            <p:strVal val="#ppt_x"/>
                                          </p:val>
                                        </p:tav>
                                        <p:tav tm="100000">
                                          <p:val>
                                            <p:strVal val="#ppt_x"/>
                                          </p:val>
                                        </p:tav>
                                      </p:tavLst>
                                    </p:anim>
                                    <p:anim calcmode="lin" valueType="num">
                                      <p:cBhvr>
                                        <p:cTn id="177" dur="1000" fill="hold"/>
                                        <p:tgtEl>
                                          <p:spTgt spid="75"/>
                                        </p:tgtEl>
                                        <p:attrNameLst>
                                          <p:attrName>ppt_y</p:attrName>
                                        </p:attrNameLst>
                                      </p:cBhvr>
                                      <p:tavLst>
                                        <p:tav tm="0">
                                          <p:val>
                                            <p:strVal val="#ppt_y+.1"/>
                                          </p:val>
                                        </p:tav>
                                        <p:tav tm="100000">
                                          <p:val>
                                            <p:strVal val="#ppt_y"/>
                                          </p:val>
                                        </p:tav>
                                      </p:tavLst>
                                    </p:anim>
                                  </p:childTnLst>
                                </p:cTn>
                              </p:par>
                            </p:childTnLst>
                          </p:cTn>
                        </p:par>
                        <p:par>
                          <p:cTn id="178" fill="hold">
                            <p:stCondLst>
                              <p:cond delay="2000"/>
                            </p:stCondLst>
                            <p:childTnLst>
                              <p:par>
                                <p:cTn id="179" presetID="42" presetClass="entr" presetSubtype="0" fill="hold" nodeType="afterEffect">
                                  <p:stCondLst>
                                    <p:cond delay="0"/>
                                  </p:stCondLst>
                                  <p:childTnLst>
                                    <p:set>
                                      <p:cBhvr>
                                        <p:cTn id="180" dur="1" fill="hold">
                                          <p:stCondLst>
                                            <p:cond delay="0"/>
                                          </p:stCondLst>
                                        </p:cTn>
                                        <p:tgtEl>
                                          <p:spTgt spid="76"/>
                                        </p:tgtEl>
                                        <p:attrNameLst>
                                          <p:attrName>style.visibility</p:attrName>
                                        </p:attrNameLst>
                                      </p:cBhvr>
                                      <p:to>
                                        <p:strVal val="visible"/>
                                      </p:to>
                                    </p:set>
                                    <p:animEffect transition="in" filter="fade">
                                      <p:cBhvr>
                                        <p:cTn id="181" dur="1000"/>
                                        <p:tgtEl>
                                          <p:spTgt spid="76"/>
                                        </p:tgtEl>
                                      </p:cBhvr>
                                    </p:animEffect>
                                    <p:anim calcmode="lin" valueType="num">
                                      <p:cBhvr>
                                        <p:cTn id="182" dur="1000" fill="hold"/>
                                        <p:tgtEl>
                                          <p:spTgt spid="76"/>
                                        </p:tgtEl>
                                        <p:attrNameLst>
                                          <p:attrName>ppt_x</p:attrName>
                                        </p:attrNameLst>
                                      </p:cBhvr>
                                      <p:tavLst>
                                        <p:tav tm="0">
                                          <p:val>
                                            <p:strVal val="#ppt_x"/>
                                          </p:val>
                                        </p:tav>
                                        <p:tav tm="100000">
                                          <p:val>
                                            <p:strVal val="#ppt_x"/>
                                          </p:val>
                                        </p:tav>
                                      </p:tavLst>
                                    </p:anim>
                                    <p:anim calcmode="lin" valueType="num">
                                      <p:cBhvr>
                                        <p:cTn id="183"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par>
                    <p:cTn id="184" fill="hold">
                      <p:stCondLst>
                        <p:cond delay="indefinite"/>
                      </p:stCondLst>
                      <p:childTnLst>
                        <p:par>
                          <p:cTn id="185" fill="hold">
                            <p:stCondLst>
                              <p:cond delay="0"/>
                            </p:stCondLst>
                            <p:childTnLst>
                              <p:par>
                                <p:cTn id="186" presetID="29" presetClass="entr" presetSubtype="0" fill="hold" nodeType="clickEffect">
                                  <p:stCondLst>
                                    <p:cond delay="0"/>
                                  </p:stCondLst>
                                  <p:childTnLst>
                                    <p:set>
                                      <p:cBhvr>
                                        <p:cTn id="187" dur="1" fill="hold">
                                          <p:stCondLst>
                                            <p:cond delay="0"/>
                                          </p:stCondLst>
                                        </p:cTn>
                                        <p:tgtEl>
                                          <p:spTgt spid="77"/>
                                        </p:tgtEl>
                                        <p:attrNameLst>
                                          <p:attrName>style.visibility</p:attrName>
                                        </p:attrNameLst>
                                      </p:cBhvr>
                                      <p:to>
                                        <p:strVal val="visible"/>
                                      </p:to>
                                    </p:set>
                                    <p:anim calcmode="lin" valueType="num">
                                      <p:cBhvr>
                                        <p:cTn id="188" dur="1000" fill="hold"/>
                                        <p:tgtEl>
                                          <p:spTgt spid="77"/>
                                        </p:tgtEl>
                                        <p:attrNameLst>
                                          <p:attrName>ppt_x</p:attrName>
                                        </p:attrNameLst>
                                      </p:cBhvr>
                                      <p:tavLst>
                                        <p:tav tm="0">
                                          <p:val>
                                            <p:strVal val="#ppt_x-.2"/>
                                          </p:val>
                                        </p:tav>
                                        <p:tav tm="100000">
                                          <p:val>
                                            <p:strVal val="#ppt_x"/>
                                          </p:val>
                                        </p:tav>
                                      </p:tavLst>
                                    </p:anim>
                                    <p:anim calcmode="lin" valueType="num">
                                      <p:cBhvr>
                                        <p:cTn id="189" dur="1000" fill="hold"/>
                                        <p:tgtEl>
                                          <p:spTgt spid="77"/>
                                        </p:tgtEl>
                                        <p:attrNameLst>
                                          <p:attrName>ppt_y</p:attrName>
                                        </p:attrNameLst>
                                      </p:cBhvr>
                                      <p:tavLst>
                                        <p:tav tm="0">
                                          <p:val>
                                            <p:strVal val="#ppt_y"/>
                                          </p:val>
                                        </p:tav>
                                        <p:tav tm="100000">
                                          <p:val>
                                            <p:strVal val="#ppt_y"/>
                                          </p:val>
                                        </p:tav>
                                      </p:tavLst>
                                    </p:anim>
                                    <p:animEffect transition="in" filter="wipe(right)" prLst="gradientSize: 0.1">
                                      <p:cBhvr>
                                        <p:cTn id="190" dur="1000"/>
                                        <p:tgtEl>
                                          <p:spTgt spid="77"/>
                                        </p:tgtEl>
                                      </p:cBhvr>
                                    </p:animEffect>
                                  </p:childTnLst>
                                </p:cTn>
                              </p:par>
                            </p:childTnLst>
                          </p:cTn>
                        </p:par>
                        <p:par>
                          <p:cTn id="191" fill="hold">
                            <p:stCondLst>
                              <p:cond delay="1000"/>
                            </p:stCondLst>
                            <p:childTnLst>
                              <p:par>
                                <p:cTn id="192" presetID="42" presetClass="entr" presetSubtype="0" fill="hold" nodeType="afterEffect">
                                  <p:stCondLst>
                                    <p:cond delay="0"/>
                                  </p:stCondLst>
                                  <p:childTnLst>
                                    <p:set>
                                      <p:cBhvr>
                                        <p:cTn id="193" dur="1" fill="hold">
                                          <p:stCondLst>
                                            <p:cond delay="0"/>
                                          </p:stCondLst>
                                        </p:cTn>
                                        <p:tgtEl>
                                          <p:spTgt spid="78"/>
                                        </p:tgtEl>
                                        <p:attrNameLst>
                                          <p:attrName>style.visibility</p:attrName>
                                        </p:attrNameLst>
                                      </p:cBhvr>
                                      <p:to>
                                        <p:strVal val="visible"/>
                                      </p:to>
                                    </p:set>
                                    <p:animEffect transition="in" filter="fade">
                                      <p:cBhvr>
                                        <p:cTn id="194" dur="1000"/>
                                        <p:tgtEl>
                                          <p:spTgt spid="78"/>
                                        </p:tgtEl>
                                      </p:cBhvr>
                                    </p:animEffect>
                                    <p:anim calcmode="lin" valueType="num">
                                      <p:cBhvr>
                                        <p:cTn id="195" dur="1000" fill="hold"/>
                                        <p:tgtEl>
                                          <p:spTgt spid="78"/>
                                        </p:tgtEl>
                                        <p:attrNameLst>
                                          <p:attrName>ppt_x</p:attrName>
                                        </p:attrNameLst>
                                      </p:cBhvr>
                                      <p:tavLst>
                                        <p:tav tm="0">
                                          <p:val>
                                            <p:strVal val="#ppt_x"/>
                                          </p:val>
                                        </p:tav>
                                        <p:tav tm="100000">
                                          <p:val>
                                            <p:strVal val="#ppt_x"/>
                                          </p:val>
                                        </p:tav>
                                      </p:tavLst>
                                    </p:anim>
                                    <p:anim calcmode="lin" valueType="num">
                                      <p:cBhvr>
                                        <p:cTn id="196" dur="1000" fill="hold"/>
                                        <p:tgtEl>
                                          <p:spTgt spid="78"/>
                                        </p:tgtEl>
                                        <p:attrNameLst>
                                          <p:attrName>ppt_y</p:attrName>
                                        </p:attrNameLst>
                                      </p:cBhvr>
                                      <p:tavLst>
                                        <p:tav tm="0">
                                          <p:val>
                                            <p:strVal val="#ppt_y+.1"/>
                                          </p:val>
                                        </p:tav>
                                        <p:tav tm="100000">
                                          <p:val>
                                            <p:strVal val="#ppt_y"/>
                                          </p:val>
                                        </p:tav>
                                      </p:tavLst>
                                    </p:anim>
                                  </p:childTnLst>
                                </p:cTn>
                              </p:par>
                            </p:childTnLst>
                          </p:cTn>
                        </p:par>
                        <p:par>
                          <p:cTn id="197" fill="hold">
                            <p:stCondLst>
                              <p:cond delay="2000"/>
                            </p:stCondLst>
                            <p:childTnLst>
                              <p:par>
                                <p:cTn id="198" presetID="42" presetClass="entr" presetSubtype="0" fill="hold" nodeType="afterEffect">
                                  <p:stCondLst>
                                    <p:cond delay="0"/>
                                  </p:stCondLst>
                                  <p:childTnLst>
                                    <p:set>
                                      <p:cBhvr>
                                        <p:cTn id="199" dur="1" fill="hold">
                                          <p:stCondLst>
                                            <p:cond delay="0"/>
                                          </p:stCondLst>
                                        </p:cTn>
                                        <p:tgtEl>
                                          <p:spTgt spid="79"/>
                                        </p:tgtEl>
                                        <p:attrNameLst>
                                          <p:attrName>style.visibility</p:attrName>
                                        </p:attrNameLst>
                                      </p:cBhvr>
                                      <p:to>
                                        <p:strVal val="visible"/>
                                      </p:to>
                                    </p:set>
                                    <p:animEffect transition="in" filter="fade">
                                      <p:cBhvr>
                                        <p:cTn id="200" dur="1000"/>
                                        <p:tgtEl>
                                          <p:spTgt spid="79"/>
                                        </p:tgtEl>
                                      </p:cBhvr>
                                    </p:animEffect>
                                    <p:anim calcmode="lin" valueType="num">
                                      <p:cBhvr>
                                        <p:cTn id="201" dur="1000" fill="hold"/>
                                        <p:tgtEl>
                                          <p:spTgt spid="79"/>
                                        </p:tgtEl>
                                        <p:attrNameLst>
                                          <p:attrName>ppt_x</p:attrName>
                                        </p:attrNameLst>
                                      </p:cBhvr>
                                      <p:tavLst>
                                        <p:tav tm="0">
                                          <p:val>
                                            <p:strVal val="#ppt_x"/>
                                          </p:val>
                                        </p:tav>
                                        <p:tav tm="100000">
                                          <p:val>
                                            <p:strVal val="#ppt_x"/>
                                          </p:val>
                                        </p:tav>
                                      </p:tavLst>
                                    </p:anim>
                                    <p:anim calcmode="lin" valueType="num">
                                      <p:cBhvr>
                                        <p:cTn id="202" dur="1000" fill="hold"/>
                                        <p:tgtEl>
                                          <p:spTgt spid="79"/>
                                        </p:tgtEl>
                                        <p:attrNameLst>
                                          <p:attrName>ppt_y</p:attrName>
                                        </p:attrNameLst>
                                      </p:cBhvr>
                                      <p:tavLst>
                                        <p:tav tm="0">
                                          <p:val>
                                            <p:strVal val="#ppt_y+.1"/>
                                          </p:val>
                                        </p:tav>
                                        <p:tav tm="100000">
                                          <p:val>
                                            <p:strVal val="#ppt_y"/>
                                          </p:val>
                                        </p:tav>
                                      </p:tavLst>
                                    </p:anim>
                                  </p:childTnLst>
                                </p:cTn>
                              </p:par>
                            </p:childTnLst>
                          </p:cTn>
                        </p:par>
                      </p:childTnLst>
                    </p:cTn>
                  </p:par>
                  <p:par>
                    <p:cTn id="203" fill="hold">
                      <p:stCondLst>
                        <p:cond delay="indefinite"/>
                      </p:stCondLst>
                      <p:childTnLst>
                        <p:par>
                          <p:cTn id="204" fill="hold">
                            <p:stCondLst>
                              <p:cond delay="0"/>
                            </p:stCondLst>
                            <p:childTnLst>
                              <p:par>
                                <p:cTn id="205" presetID="29" presetClass="entr" presetSubtype="0" fill="hold" nodeType="clickEffect">
                                  <p:stCondLst>
                                    <p:cond delay="0"/>
                                  </p:stCondLst>
                                  <p:childTnLst>
                                    <p:set>
                                      <p:cBhvr>
                                        <p:cTn id="206" dur="1" fill="hold">
                                          <p:stCondLst>
                                            <p:cond delay="0"/>
                                          </p:stCondLst>
                                        </p:cTn>
                                        <p:tgtEl>
                                          <p:spTgt spid="80"/>
                                        </p:tgtEl>
                                        <p:attrNameLst>
                                          <p:attrName>style.visibility</p:attrName>
                                        </p:attrNameLst>
                                      </p:cBhvr>
                                      <p:to>
                                        <p:strVal val="visible"/>
                                      </p:to>
                                    </p:set>
                                    <p:anim calcmode="lin" valueType="num">
                                      <p:cBhvr>
                                        <p:cTn id="207" dur="1000" fill="hold"/>
                                        <p:tgtEl>
                                          <p:spTgt spid="80"/>
                                        </p:tgtEl>
                                        <p:attrNameLst>
                                          <p:attrName>ppt_x</p:attrName>
                                        </p:attrNameLst>
                                      </p:cBhvr>
                                      <p:tavLst>
                                        <p:tav tm="0">
                                          <p:val>
                                            <p:strVal val="#ppt_x-.2"/>
                                          </p:val>
                                        </p:tav>
                                        <p:tav tm="100000">
                                          <p:val>
                                            <p:strVal val="#ppt_x"/>
                                          </p:val>
                                        </p:tav>
                                      </p:tavLst>
                                    </p:anim>
                                    <p:anim calcmode="lin" valueType="num">
                                      <p:cBhvr>
                                        <p:cTn id="208" dur="1000" fill="hold"/>
                                        <p:tgtEl>
                                          <p:spTgt spid="80"/>
                                        </p:tgtEl>
                                        <p:attrNameLst>
                                          <p:attrName>ppt_y</p:attrName>
                                        </p:attrNameLst>
                                      </p:cBhvr>
                                      <p:tavLst>
                                        <p:tav tm="0">
                                          <p:val>
                                            <p:strVal val="#ppt_y"/>
                                          </p:val>
                                        </p:tav>
                                        <p:tav tm="100000">
                                          <p:val>
                                            <p:strVal val="#ppt_y"/>
                                          </p:val>
                                        </p:tav>
                                      </p:tavLst>
                                    </p:anim>
                                    <p:animEffect transition="in" filter="wipe(right)" prLst="gradientSize: 0.1">
                                      <p:cBhvr>
                                        <p:cTn id="209" dur="1000"/>
                                        <p:tgtEl>
                                          <p:spTgt spid="80"/>
                                        </p:tgtEl>
                                      </p:cBhvr>
                                    </p:animEffect>
                                  </p:childTnLst>
                                </p:cTn>
                              </p:par>
                            </p:childTnLst>
                          </p:cTn>
                        </p:par>
                        <p:par>
                          <p:cTn id="210" fill="hold">
                            <p:stCondLst>
                              <p:cond delay="1000"/>
                            </p:stCondLst>
                            <p:childTnLst>
                              <p:par>
                                <p:cTn id="211" presetID="42" presetClass="entr" presetSubtype="0" fill="hold" nodeType="afterEffect">
                                  <p:stCondLst>
                                    <p:cond delay="0"/>
                                  </p:stCondLst>
                                  <p:childTnLst>
                                    <p:set>
                                      <p:cBhvr>
                                        <p:cTn id="212" dur="1" fill="hold">
                                          <p:stCondLst>
                                            <p:cond delay="0"/>
                                          </p:stCondLst>
                                        </p:cTn>
                                        <p:tgtEl>
                                          <p:spTgt spid="81"/>
                                        </p:tgtEl>
                                        <p:attrNameLst>
                                          <p:attrName>style.visibility</p:attrName>
                                        </p:attrNameLst>
                                      </p:cBhvr>
                                      <p:to>
                                        <p:strVal val="visible"/>
                                      </p:to>
                                    </p:set>
                                    <p:animEffect transition="in" filter="fade">
                                      <p:cBhvr>
                                        <p:cTn id="213" dur="1000"/>
                                        <p:tgtEl>
                                          <p:spTgt spid="81"/>
                                        </p:tgtEl>
                                      </p:cBhvr>
                                    </p:animEffect>
                                    <p:anim calcmode="lin" valueType="num">
                                      <p:cBhvr>
                                        <p:cTn id="214" dur="1000" fill="hold"/>
                                        <p:tgtEl>
                                          <p:spTgt spid="81"/>
                                        </p:tgtEl>
                                        <p:attrNameLst>
                                          <p:attrName>ppt_x</p:attrName>
                                        </p:attrNameLst>
                                      </p:cBhvr>
                                      <p:tavLst>
                                        <p:tav tm="0">
                                          <p:val>
                                            <p:strVal val="#ppt_x"/>
                                          </p:val>
                                        </p:tav>
                                        <p:tav tm="100000">
                                          <p:val>
                                            <p:strVal val="#ppt_x"/>
                                          </p:val>
                                        </p:tav>
                                      </p:tavLst>
                                    </p:anim>
                                    <p:anim calcmode="lin" valueType="num">
                                      <p:cBhvr>
                                        <p:cTn id="215" dur="1000" fill="hold"/>
                                        <p:tgtEl>
                                          <p:spTgt spid="81"/>
                                        </p:tgtEl>
                                        <p:attrNameLst>
                                          <p:attrName>ppt_y</p:attrName>
                                        </p:attrNameLst>
                                      </p:cBhvr>
                                      <p:tavLst>
                                        <p:tav tm="0">
                                          <p:val>
                                            <p:strVal val="#ppt_y+.1"/>
                                          </p:val>
                                        </p:tav>
                                        <p:tav tm="100000">
                                          <p:val>
                                            <p:strVal val="#ppt_y"/>
                                          </p:val>
                                        </p:tav>
                                      </p:tavLst>
                                    </p:anim>
                                  </p:childTnLst>
                                </p:cTn>
                              </p:par>
                            </p:childTnLst>
                          </p:cTn>
                        </p:par>
                        <p:par>
                          <p:cTn id="216" fill="hold">
                            <p:stCondLst>
                              <p:cond delay="2000"/>
                            </p:stCondLst>
                            <p:childTnLst>
                              <p:par>
                                <p:cTn id="217" presetID="42" presetClass="entr" presetSubtype="0" fill="hold" nodeType="afterEffect">
                                  <p:stCondLst>
                                    <p:cond delay="0"/>
                                  </p:stCondLst>
                                  <p:childTnLst>
                                    <p:set>
                                      <p:cBhvr>
                                        <p:cTn id="218" dur="1" fill="hold">
                                          <p:stCondLst>
                                            <p:cond delay="0"/>
                                          </p:stCondLst>
                                        </p:cTn>
                                        <p:tgtEl>
                                          <p:spTgt spid="82"/>
                                        </p:tgtEl>
                                        <p:attrNameLst>
                                          <p:attrName>style.visibility</p:attrName>
                                        </p:attrNameLst>
                                      </p:cBhvr>
                                      <p:to>
                                        <p:strVal val="visible"/>
                                      </p:to>
                                    </p:set>
                                    <p:animEffect transition="in" filter="fade">
                                      <p:cBhvr>
                                        <p:cTn id="219" dur="1000"/>
                                        <p:tgtEl>
                                          <p:spTgt spid="82"/>
                                        </p:tgtEl>
                                      </p:cBhvr>
                                    </p:animEffect>
                                    <p:anim calcmode="lin" valueType="num">
                                      <p:cBhvr>
                                        <p:cTn id="220" dur="1000" fill="hold"/>
                                        <p:tgtEl>
                                          <p:spTgt spid="82"/>
                                        </p:tgtEl>
                                        <p:attrNameLst>
                                          <p:attrName>ppt_x</p:attrName>
                                        </p:attrNameLst>
                                      </p:cBhvr>
                                      <p:tavLst>
                                        <p:tav tm="0">
                                          <p:val>
                                            <p:strVal val="#ppt_x"/>
                                          </p:val>
                                        </p:tav>
                                        <p:tav tm="100000">
                                          <p:val>
                                            <p:strVal val="#ppt_x"/>
                                          </p:val>
                                        </p:tav>
                                      </p:tavLst>
                                    </p:anim>
                                    <p:anim calcmode="lin" valueType="num">
                                      <p:cBhvr>
                                        <p:cTn id="221" dur="1000" fill="hold"/>
                                        <p:tgtEl>
                                          <p:spTgt spid="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dirty="0" smtClean="0"/>
              <a:t>كانون ارزيابي – حوزه </a:t>
            </a:r>
            <a:r>
              <a:rPr lang="en-US" dirty="0" smtClean="0"/>
              <a:t>PMO</a:t>
            </a:r>
            <a:endParaRPr lang="fa-IR" dirty="0"/>
          </a:p>
        </p:txBody>
      </p:sp>
      <p:pic>
        <p:nvPicPr>
          <p:cNvPr id="4" name="Picture 3" descr="E:\عكسها\Assessment centre PMO-Mehr 92\عکسهای کانون ارزیابی- 8-8-92\920808\IMG_0169.JPG"/>
          <p:cNvPicPr/>
          <p:nvPr/>
        </p:nvPicPr>
        <p:blipFill rotWithShape="1">
          <a:blip r:embed="rId2" cstate="print">
            <a:extLst>
              <a:ext uri="{28A0092B-C50C-407E-A947-70E740481C1C}">
                <a14:useLocalDpi xmlns:a14="http://schemas.microsoft.com/office/drawing/2010/main" val="0"/>
              </a:ext>
            </a:extLst>
          </a:blip>
          <a:srcRect l="15702" t="19158" r="8972"/>
          <a:stretch/>
        </p:blipFill>
        <p:spPr bwMode="auto">
          <a:xfrm>
            <a:off x="177097" y="1411924"/>
            <a:ext cx="4318703" cy="3312476"/>
          </a:xfrm>
          <a:prstGeom prst="rect">
            <a:avLst/>
          </a:prstGeom>
          <a:noFill/>
          <a:ln>
            <a:noFill/>
          </a:ln>
          <a:extLst>
            <a:ext uri="{53640926-AAD7-44D8-BBD7-CCE9431645EC}">
              <a14:shadowObscured xmlns:a14="http://schemas.microsoft.com/office/drawing/2010/main"/>
            </a:ext>
          </a:extLst>
        </p:spPr>
      </p:pic>
      <p:pic>
        <p:nvPicPr>
          <p:cNvPr id="5" name="Picture 4" descr="E:\عكسها\Assessment centre PMO-Mehr 92\عکسهای کانون ارزیابی-17-7-92\699CANON\IMG_9925.JPG"/>
          <p:cNvPicPr/>
          <p:nvPr/>
        </p:nvPicPr>
        <p:blipFill rotWithShape="1">
          <a:blip r:embed="rId3" cstate="print">
            <a:extLst>
              <a:ext uri="{28A0092B-C50C-407E-A947-70E740481C1C}">
                <a14:useLocalDpi xmlns:a14="http://schemas.microsoft.com/office/drawing/2010/main" val="0"/>
              </a:ext>
            </a:extLst>
          </a:blip>
          <a:srcRect l="9456" r="3804" b="2628"/>
          <a:stretch/>
        </p:blipFill>
        <p:spPr bwMode="auto">
          <a:xfrm>
            <a:off x="4748452" y="1411924"/>
            <a:ext cx="4267200" cy="3312476"/>
          </a:xfrm>
          <a:prstGeom prst="rect">
            <a:avLst/>
          </a:prstGeom>
          <a:noFill/>
          <a:ln>
            <a:noFill/>
          </a:ln>
          <a:extLst>
            <a:ext uri="{53640926-AAD7-44D8-BBD7-CCE9431645EC}">
              <a14:shadowObscured xmlns:a14="http://schemas.microsoft.com/office/drawing/2010/main"/>
            </a:ext>
          </a:extLst>
        </p:spPr>
      </p:pic>
      <p:pic>
        <p:nvPicPr>
          <p:cNvPr id="6" name="Picture 5" descr="E:\عكسها\Assessment centre PMO-Mehr 92\عکسهای کانون ارزیابی- 8-8-92\101EOS5D\IMG_0113.JPG"/>
          <p:cNvPicPr/>
          <p:nvPr/>
        </p:nvPicPr>
        <p:blipFill rotWithShape="1">
          <a:blip r:embed="rId4" cstate="print">
            <a:extLst>
              <a:ext uri="{28A0092B-C50C-407E-A947-70E740481C1C}">
                <a14:useLocalDpi xmlns:a14="http://schemas.microsoft.com/office/drawing/2010/main" val="0"/>
              </a:ext>
            </a:extLst>
          </a:blip>
          <a:srcRect l="14356" t="16813" r="14440" b="16724"/>
          <a:stretch/>
        </p:blipFill>
        <p:spPr bwMode="auto">
          <a:xfrm>
            <a:off x="6248400" y="4889560"/>
            <a:ext cx="2438400" cy="1500821"/>
          </a:xfrm>
          <a:prstGeom prst="rect">
            <a:avLst/>
          </a:prstGeom>
          <a:noFill/>
          <a:ln>
            <a:noFill/>
          </a:ln>
          <a:extLst>
            <a:ext uri="{53640926-AAD7-44D8-BBD7-CCE9431645EC}">
              <a14:shadowObscured xmlns:a14="http://schemas.microsoft.com/office/drawing/2010/main"/>
            </a:ext>
          </a:extLst>
        </p:spPr>
      </p:pic>
      <p:pic>
        <p:nvPicPr>
          <p:cNvPr id="7" name="Picture 6" descr="E:\عكسها\Assessment centre PMO-Mehr 92\عکسهای کانون ارزیابی-17-7-92\699CANON\IMG_9911.JPG"/>
          <p:cNvPicPr/>
          <p:nvPr/>
        </p:nvPicPr>
        <p:blipFill rotWithShape="1">
          <a:blip r:embed="rId5" cstate="print">
            <a:extLst>
              <a:ext uri="{28A0092B-C50C-407E-A947-70E740481C1C}">
                <a14:useLocalDpi xmlns:a14="http://schemas.microsoft.com/office/drawing/2010/main" val="0"/>
              </a:ext>
            </a:extLst>
          </a:blip>
          <a:srcRect l="15652" t="10751" r="16196" b="45921"/>
          <a:stretch/>
        </p:blipFill>
        <p:spPr bwMode="auto">
          <a:xfrm>
            <a:off x="3276600" y="4913055"/>
            <a:ext cx="2918304" cy="1487745"/>
          </a:xfrm>
          <a:prstGeom prst="rect">
            <a:avLst/>
          </a:prstGeom>
          <a:noFill/>
          <a:ln>
            <a:noFill/>
          </a:ln>
          <a:extLst>
            <a:ext uri="{53640926-AAD7-44D8-BBD7-CCE9431645EC}">
              <a14:shadowObscured xmlns:a14="http://schemas.microsoft.com/office/drawing/2010/main"/>
            </a:ext>
          </a:extLst>
        </p:spPr>
      </p:pic>
      <p:pic>
        <p:nvPicPr>
          <p:cNvPr id="8" name="Picture 7" descr="E:\عكسها\Assessment centre PMO-Mehr 92\عکسهای کانون ارزیابی-17-7-92\699CANON\IMG_9866.JPG"/>
          <p:cNvPicPr/>
          <p:nvPr/>
        </p:nvPicPr>
        <p:blipFill rotWithShape="1">
          <a:blip r:embed="rId6" cstate="print">
            <a:extLst>
              <a:ext uri="{28A0092B-C50C-407E-A947-70E740481C1C}">
                <a14:useLocalDpi xmlns:a14="http://schemas.microsoft.com/office/drawing/2010/main" val="0"/>
              </a:ext>
            </a:extLst>
          </a:blip>
          <a:srcRect l="8260" t="11238" r="17392" b="33948"/>
          <a:stretch/>
        </p:blipFill>
        <p:spPr bwMode="auto">
          <a:xfrm>
            <a:off x="457200" y="4913055"/>
            <a:ext cx="2717522" cy="1487745"/>
          </a:xfrm>
          <a:prstGeom prst="rect">
            <a:avLst/>
          </a:prstGeom>
          <a:noFill/>
          <a:ln>
            <a:noFill/>
          </a:ln>
          <a:extLst>
            <a:ext uri="{53640926-AAD7-44D8-BBD7-CCE9431645EC}">
              <a14:shadowObscured xmlns:a14="http://schemas.microsoft.com/office/drawing/2010/main"/>
            </a:ext>
          </a:extLst>
        </p:spPr>
      </p:pic>
      <p:sp>
        <p:nvSpPr>
          <p:cNvPr id="9" name="Text Box 2"/>
          <p:cNvSpPr txBox="1">
            <a:spLocks noChangeArrowheads="1"/>
          </p:cNvSpPr>
          <p:nvPr/>
        </p:nvSpPr>
        <p:spPr bwMode="auto">
          <a:xfrm>
            <a:off x="2717800" y="4267200"/>
            <a:ext cx="1714183" cy="328295"/>
          </a:xfrm>
          <a:prstGeom prst="rect">
            <a:avLst/>
          </a:prstGeom>
          <a:solidFill>
            <a:srgbClr val="FFFFFF"/>
          </a:solidFill>
          <a:ln w="9525">
            <a:solidFill>
              <a:schemeClr val="tx1"/>
            </a:solidFill>
            <a:miter lim="800000"/>
            <a:headEnd/>
            <a:tailEnd/>
          </a:ln>
        </p:spPr>
        <p:txBody>
          <a:bodyPr rot="0" vert="horz" wrap="square" lIns="91440" tIns="45720" rIns="91440" bIns="45720" anchor="t" anchorCtr="0">
            <a:noAutofit/>
          </a:bodyPr>
          <a:lstStyle/>
          <a:p>
            <a:pPr algn="ctr" rtl="1">
              <a:lnSpc>
                <a:spcPct val="115000"/>
              </a:lnSpc>
              <a:spcAft>
                <a:spcPts val="1000"/>
              </a:spcAft>
            </a:pPr>
            <a:r>
              <a:rPr lang="fa-IR" sz="1200" b="1">
                <a:effectLst/>
                <a:latin typeface="Calibri"/>
                <a:ea typeface="Calibri"/>
                <a:cs typeface="B Nazanin"/>
              </a:rPr>
              <a:t>جمعبندي ارزيابان در كانون</a:t>
            </a:r>
            <a:endParaRPr lang="en-US">
              <a:effectLst/>
              <a:latin typeface="Calibri"/>
              <a:ea typeface="Calibri"/>
              <a:cs typeface="Arial"/>
            </a:endParaRPr>
          </a:p>
        </p:txBody>
      </p:sp>
      <p:sp>
        <p:nvSpPr>
          <p:cNvPr id="10" name="Text Box 2"/>
          <p:cNvSpPr txBox="1">
            <a:spLocks noChangeArrowheads="1"/>
          </p:cNvSpPr>
          <p:nvPr/>
        </p:nvSpPr>
        <p:spPr bwMode="auto">
          <a:xfrm>
            <a:off x="7467600" y="4267200"/>
            <a:ext cx="1209040" cy="299720"/>
          </a:xfrm>
          <a:prstGeom prst="rect">
            <a:avLst/>
          </a:prstGeom>
          <a:solidFill>
            <a:srgbClr val="FFFFFF"/>
          </a:solidFill>
          <a:ln w="9525">
            <a:solidFill>
              <a:schemeClr val="tx1"/>
            </a:solidFill>
            <a:miter lim="800000"/>
            <a:headEnd/>
            <a:tailEnd/>
          </a:ln>
        </p:spPr>
        <p:txBody>
          <a:bodyPr rot="0" vert="horz" wrap="square" lIns="91440" tIns="45720" rIns="91440" bIns="45720" anchor="ctr" anchorCtr="0">
            <a:noAutofit/>
          </a:bodyPr>
          <a:lstStyle/>
          <a:p>
            <a:pPr algn="ctr" rtl="1">
              <a:lnSpc>
                <a:spcPct val="115000"/>
              </a:lnSpc>
              <a:spcAft>
                <a:spcPts val="1000"/>
              </a:spcAft>
            </a:pPr>
            <a:r>
              <a:rPr lang="fa-IR" sz="1100" b="1">
                <a:effectLst/>
                <a:latin typeface="Calibri"/>
                <a:ea typeface="Calibri"/>
                <a:cs typeface="B Nazanin"/>
              </a:rPr>
              <a:t>بازي گروهي در كانون</a:t>
            </a:r>
            <a:endParaRPr lang="en-US" sz="1600">
              <a:effectLst/>
              <a:latin typeface="Calibri"/>
              <a:ea typeface="Calibri"/>
              <a:cs typeface="Arial"/>
            </a:endParaRPr>
          </a:p>
        </p:txBody>
      </p:sp>
      <p:sp>
        <p:nvSpPr>
          <p:cNvPr id="11" name="Text Box 2"/>
          <p:cNvSpPr txBox="1">
            <a:spLocks noChangeArrowheads="1"/>
          </p:cNvSpPr>
          <p:nvPr/>
        </p:nvSpPr>
        <p:spPr bwMode="auto">
          <a:xfrm>
            <a:off x="614362" y="4974015"/>
            <a:ext cx="1366837" cy="280670"/>
          </a:xfrm>
          <a:prstGeom prst="rect">
            <a:avLst/>
          </a:prstGeom>
          <a:solidFill>
            <a:srgbClr val="FFFFFF"/>
          </a:solidFill>
          <a:ln w="9525">
            <a:solidFill>
              <a:schemeClr val="tx1"/>
            </a:solidFill>
            <a:miter lim="800000"/>
            <a:headEnd/>
            <a:tailEnd/>
          </a:ln>
        </p:spPr>
        <p:txBody>
          <a:bodyPr rot="0" vert="horz" wrap="square" lIns="91440" tIns="45720" rIns="91440" bIns="45720" anchor="t" anchorCtr="0">
            <a:noAutofit/>
          </a:bodyPr>
          <a:lstStyle/>
          <a:p>
            <a:pPr algn="ctr" rtl="1">
              <a:lnSpc>
                <a:spcPct val="115000"/>
              </a:lnSpc>
              <a:spcAft>
                <a:spcPts val="1000"/>
              </a:spcAft>
            </a:pPr>
            <a:r>
              <a:rPr lang="fa-IR" sz="1050" b="1">
                <a:effectLst/>
                <a:latin typeface="Calibri"/>
                <a:ea typeface="Calibri"/>
                <a:cs typeface="B Nazanin"/>
              </a:rPr>
              <a:t>مصاحبه عمومي در كانون</a:t>
            </a:r>
            <a:endParaRPr lang="en-US" sz="1400">
              <a:effectLst/>
              <a:latin typeface="Calibri"/>
              <a:ea typeface="Calibri"/>
              <a:cs typeface="Arial"/>
            </a:endParaRPr>
          </a:p>
        </p:txBody>
      </p:sp>
      <p:sp>
        <p:nvSpPr>
          <p:cNvPr id="12" name="Text Box 2"/>
          <p:cNvSpPr txBox="1">
            <a:spLocks noChangeArrowheads="1"/>
          </p:cNvSpPr>
          <p:nvPr/>
        </p:nvSpPr>
        <p:spPr bwMode="auto">
          <a:xfrm>
            <a:off x="4495800" y="4974015"/>
            <a:ext cx="1528367" cy="280670"/>
          </a:xfrm>
          <a:prstGeom prst="rect">
            <a:avLst/>
          </a:prstGeom>
          <a:solidFill>
            <a:srgbClr val="FFFFFF"/>
          </a:solidFill>
          <a:ln w="9525">
            <a:solidFill>
              <a:schemeClr val="tx1"/>
            </a:solidFill>
            <a:miter lim="800000"/>
            <a:headEnd/>
            <a:tailEnd/>
          </a:ln>
        </p:spPr>
        <p:txBody>
          <a:bodyPr rot="0" vert="horz" wrap="square" lIns="91440" tIns="45720" rIns="91440" bIns="45720" anchor="t" anchorCtr="0">
            <a:noAutofit/>
          </a:bodyPr>
          <a:lstStyle/>
          <a:p>
            <a:pPr algn="ctr" rtl="1">
              <a:lnSpc>
                <a:spcPct val="115000"/>
              </a:lnSpc>
              <a:spcAft>
                <a:spcPts val="1000"/>
              </a:spcAft>
            </a:pPr>
            <a:r>
              <a:rPr lang="fa-IR" sz="1100" b="1">
                <a:effectLst/>
                <a:latin typeface="Calibri"/>
                <a:ea typeface="Calibri"/>
                <a:cs typeface="B Nazanin"/>
              </a:rPr>
              <a:t>مصاحبه تخصصي در كانون</a:t>
            </a:r>
            <a:endParaRPr lang="en-US" sz="1600">
              <a:effectLst/>
              <a:latin typeface="Calibri"/>
              <a:ea typeface="Calibri"/>
              <a:cs typeface="Arial"/>
            </a:endParaRPr>
          </a:p>
        </p:txBody>
      </p:sp>
      <p:sp>
        <p:nvSpPr>
          <p:cNvPr id="13" name="Text Box 2"/>
          <p:cNvSpPr txBox="1">
            <a:spLocks noChangeArrowheads="1"/>
          </p:cNvSpPr>
          <p:nvPr/>
        </p:nvSpPr>
        <p:spPr bwMode="auto">
          <a:xfrm>
            <a:off x="7086601" y="6019800"/>
            <a:ext cx="1524000" cy="280670"/>
          </a:xfrm>
          <a:prstGeom prst="rect">
            <a:avLst/>
          </a:prstGeom>
          <a:solidFill>
            <a:srgbClr val="FFFFFF"/>
          </a:solidFill>
          <a:ln w="9525">
            <a:solidFill>
              <a:schemeClr val="tx1"/>
            </a:solidFill>
            <a:miter lim="800000"/>
            <a:headEnd/>
            <a:tailEnd/>
          </a:ln>
        </p:spPr>
        <p:txBody>
          <a:bodyPr rot="0" vert="horz" wrap="square" lIns="91440" tIns="45720" rIns="91440" bIns="45720" anchor="t" anchorCtr="0">
            <a:noAutofit/>
          </a:bodyPr>
          <a:lstStyle/>
          <a:p>
            <a:pPr algn="ctr" rtl="1">
              <a:lnSpc>
                <a:spcPct val="115000"/>
              </a:lnSpc>
              <a:spcAft>
                <a:spcPts val="1000"/>
              </a:spcAft>
            </a:pPr>
            <a:r>
              <a:rPr lang="fa-IR" sz="1100" b="1">
                <a:effectLst/>
                <a:latin typeface="Calibri"/>
                <a:ea typeface="Calibri"/>
                <a:cs typeface="B Nazanin"/>
              </a:rPr>
              <a:t>مصاحبه تخصصي در كانون</a:t>
            </a:r>
            <a:endParaRPr lang="en-US" sz="1600">
              <a:effectLst/>
              <a:latin typeface="Calibri"/>
              <a:ea typeface="Calibri"/>
              <a:cs typeface="Arial"/>
            </a:endParaRPr>
          </a:p>
        </p:txBody>
      </p:sp>
      <p:sp>
        <p:nvSpPr>
          <p:cNvPr id="14" name="Slide Number Placeholder 13"/>
          <p:cNvSpPr>
            <a:spLocks noGrp="1"/>
          </p:cNvSpPr>
          <p:nvPr>
            <p:ph type="sldNum" sz="quarter" idx="12"/>
          </p:nvPr>
        </p:nvSpPr>
        <p:spPr/>
        <p:txBody>
          <a:bodyPr>
            <a:normAutofit fontScale="85000" lnSpcReduction="20000"/>
          </a:bodyPr>
          <a:lstStyle/>
          <a:p>
            <a:fld id="{0EB73577-61A3-494E-8CB0-CE22DA838785}" type="slidenum">
              <a:rPr lang="en-US" smtClean="0"/>
              <a:pPr/>
              <a:t>35</a:t>
            </a:fld>
            <a:endParaRPr lang="en-US"/>
          </a:p>
        </p:txBody>
      </p:sp>
      <p:sp>
        <p:nvSpPr>
          <p:cNvPr id="15" name="Title 1"/>
          <p:cNvSpPr txBox="1">
            <a:spLocks/>
          </p:cNvSpPr>
          <p:nvPr/>
        </p:nvSpPr>
        <p:spPr>
          <a:xfrm>
            <a:off x="419100" y="228600"/>
            <a:ext cx="8153400" cy="990600"/>
          </a:xfrm>
          <a:prstGeom prst="rect">
            <a:avLst/>
          </a:prstGeom>
        </p:spPr>
        <p:txBody>
          <a:bodyPr vert="horz" lIns="91440" tIns="45720" rIns="91440" bIns="45720" rtlCol="0" anchor="b" anchorCtr="0">
            <a:normAutofit/>
          </a:bodyPr>
          <a:lstStyle>
            <a:lvl1pPr algn="l" defTabSz="914400" rtl="0" eaLnBrk="1" latinLnBrk="0" hangingPunct="1">
              <a:spcBef>
                <a:spcPct val="0"/>
              </a:spcBef>
              <a:buNone/>
              <a:defRPr sz="54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rtl="1"/>
            <a:r>
              <a:rPr lang="fa-IR" sz="4000" dirty="0">
                <a:solidFill>
                  <a:srgbClr val="C00000"/>
                </a:solidFill>
                <a:cs typeface="B Titr" panose="00000700000000000000" pitchFamily="2" charset="-78"/>
              </a:rPr>
              <a:t>كانون </a:t>
            </a:r>
            <a:r>
              <a:rPr lang="fa-IR" sz="4000" dirty="0" smtClean="0">
                <a:solidFill>
                  <a:srgbClr val="C00000"/>
                </a:solidFill>
                <a:cs typeface="B Titr" panose="00000700000000000000" pitchFamily="2" charset="-78"/>
              </a:rPr>
              <a:t>ارزيابی شرکت کیسون</a:t>
            </a:r>
            <a:endParaRPr lang="fa-IR" sz="4000" dirty="0">
              <a:solidFill>
                <a:srgbClr val="C00000"/>
              </a:solidFill>
              <a:cs typeface="B Titr" panose="00000700000000000000" pitchFamily="2" charset="-78"/>
            </a:endParaRPr>
          </a:p>
        </p:txBody>
      </p:sp>
    </p:spTree>
    <p:extLst>
      <p:ext uri="{BB962C8B-B14F-4D97-AF65-F5344CB8AC3E}">
        <p14:creationId xmlns:p14="http://schemas.microsoft.com/office/powerpoint/2010/main" val="347528582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4210084.JPG"/>
          <p:cNvPicPr>
            <a:picLocks noChangeAspect="1"/>
          </p:cNvPicPr>
          <p:nvPr/>
        </p:nvPicPr>
        <p:blipFill>
          <a:blip r:embed="rId2" cstate="print"/>
          <a:stretch>
            <a:fillRect/>
          </a:stretch>
        </p:blipFill>
        <p:spPr>
          <a:xfrm>
            <a:off x="4953000" y="152400"/>
            <a:ext cx="3962400" cy="2971800"/>
          </a:xfrm>
          <a:prstGeom prst="rect">
            <a:avLst/>
          </a:prstGeom>
          <a:ln>
            <a:noFill/>
          </a:ln>
          <a:effectLst>
            <a:softEdge rad="112500"/>
          </a:effectLst>
        </p:spPr>
      </p:pic>
      <p:pic>
        <p:nvPicPr>
          <p:cNvPr id="5" name="Picture 4" descr="123456 009.JPG"/>
          <p:cNvPicPr>
            <a:picLocks noChangeAspect="1"/>
          </p:cNvPicPr>
          <p:nvPr/>
        </p:nvPicPr>
        <p:blipFill>
          <a:blip r:embed="rId3" cstate="print"/>
          <a:srcRect l="8333" t="11111" r="11111"/>
          <a:stretch>
            <a:fillRect/>
          </a:stretch>
        </p:blipFill>
        <p:spPr>
          <a:xfrm>
            <a:off x="1478697" y="2318984"/>
            <a:ext cx="2667000" cy="2207173"/>
          </a:xfrm>
          <a:prstGeom prst="rect">
            <a:avLst/>
          </a:prstGeom>
          <a:ln>
            <a:noFill/>
          </a:ln>
          <a:effectLst>
            <a:softEdge rad="112500"/>
          </a:effectLst>
        </p:spPr>
      </p:pic>
      <p:pic>
        <p:nvPicPr>
          <p:cNvPr id="6" name="Picture 5" descr="P4260092.JPG"/>
          <p:cNvPicPr>
            <a:picLocks noChangeAspect="1"/>
          </p:cNvPicPr>
          <p:nvPr/>
        </p:nvPicPr>
        <p:blipFill>
          <a:blip r:embed="rId4" cstate="print"/>
          <a:stretch>
            <a:fillRect/>
          </a:stretch>
        </p:blipFill>
        <p:spPr>
          <a:xfrm>
            <a:off x="381000" y="4648200"/>
            <a:ext cx="2641600" cy="1981200"/>
          </a:xfrm>
          <a:prstGeom prst="rect">
            <a:avLst/>
          </a:prstGeom>
          <a:ln>
            <a:noFill/>
          </a:ln>
          <a:effectLst>
            <a:softEdge rad="112500"/>
          </a:effectLst>
        </p:spPr>
      </p:pic>
      <p:pic>
        <p:nvPicPr>
          <p:cNvPr id="7" name="Picture 6" descr="P4230101.JPG"/>
          <p:cNvPicPr>
            <a:picLocks noChangeAspect="1"/>
          </p:cNvPicPr>
          <p:nvPr/>
        </p:nvPicPr>
        <p:blipFill>
          <a:blip r:embed="rId5" cstate="print"/>
          <a:stretch>
            <a:fillRect/>
          </a:stretch>
        </p:blipFill>
        <p:spPr>
          <a:xfrm>
            <a:off x="152400" y="152400"/>
            <a:ext cx="2667000" cy="2000250"/>
          </a:xfrm>
          <a:prstGeom prst="rect">
            <a:avLst/>
          </a:prstGeom>
          <a:ln>
            <a:noFill/>
          </a:ln>
          <a:effectLst>
            <a:softEdge rad="112500"/>
          </a:effectLst>
        </p:spPr>
      </p:pic>
      <p:pic>
        <p:nvPicPr>
          <p:cNvPr id="8" name="Picture 7" descr="3.JPG"/>
          <p:cNvPicPr>
            <a:picLocks noChangeAspect="1"/>
          </p:cNvPicPr>
          <p:nvPr/>
        </p:nvPicPr>
        <p:blipFill>
          <a:blip r:embed="rId6" cstate="print"/>
          <a:stretch>
            <a:fillRect/>
          </a:stretch>
        </p:blipFill>
        <p:spPr>
          <a:xfrm>
            <a:off x="4495800" y="3276600"/>
            <a:ext cx="4495800" cy="3371850"/>
          </a:xfrm>
          <a:prstGeom prst="rect">
            <a:avLst/>
          </a:prstGeom>
          <a:ln>
            <a:noFill/>
          </a:ln>
          <a:effectLst>
            <a:softEdge rad="112500"/>
          </a:effectLst>
        </p:spPr>
      </p:pic>
      <p:sp>
        <p:nvSpPr>
          <p:cNvPr id="9" name="TextBox 8"/>
          <p:cNvSpPr txBox="1"/>
          <p:nvPr/>
        </p:nvSpPr>
        <p:spPr>
          <a:xfrm>
            <a:off x="2895600" y="228601"/>
            <a:ext cx="1447800" cy="578882"/>
          </a:xfrm>
          <a:prstGeom prst="wedgeRoundRectCallout">
            <a:avLst>
              <a:gd name="adj1" fmla="val -55616"/>
              <a:gd name="adj2" fmla="val 71972"/>
              <a:gd name="adj3" fmla="val 16667"/>
            </a:avLst>
          </a:prstGeom>
          <a:ln w="3175"/>
        </p:spPr>
        <p:style>
          <a:lnRef idx="2">
            <a:schemeClr val="dk1"/>
          </a:lnRef>
          <a:fillRef idx="1">
            <a:schemeClr val="lt1"/>
          </a:fillRef>
          <a:effectRef idx="0">
            <a:schemeClr val="dk1"/>
          </a:effectRef>
          <a:fontRef idx="minor">
            <a:schemeClr val="dk1"/>
          </a:fontRef>
        </p:style>
        <p:txBody>
          <a:bodyPr wrap="square" rtlCol="0">
            <a:spAutoFit/>
          </a:bodyPr>
          <a:lstStyle>
            <a:defPPr>
              <a:defRPr lang="en-US"/>
            </a:defPPr>
            <a:lvl1pPr algn="ctr" rtl="1">
              <a:defRPr sz="1400" b="1">
                <a:cs typeface="B Nazanin" pitchFamily="2" charset="-78"/>
              </a:defRPr>
            </a:lvl1pPr>
          </a:lstStyle>
          <a:p>
            <a:r>
              <a:rPr lang="fa-IR" dirty="0"/>
              <a:t>تمرين كارتابل و برنامه‌ريزي</a:t>
            </a:r>
            <a:endParaRPr lang="en-US" dirty="0"/>
          </a:p>
        </p:txBody>
      </p:sp>
      <p:sp>
        <p:nvSpPr>
          <p:cNvPr id="10" name="TextBox 9"/>
          <p:cNvSpPr txBox="1"/>
          <p:nvPr/>
        </p:nvSpPr>
        <p:spPr>
          <a:xfrm>
            <a:off x="3581400" y="1143000"/>
            <a:ext cx="1219200" cy="340519"/>
          </a:xfrm>
          <a:prstGeom prst="wedgeRoundRectCallout">
            <a:avLst>
              <a:gd name="adj1" fmla="val 51952"/>
              <a:gd name="adj2" fmla="val 96400"/>
              <a:gd name="adj3" fmla="val 16667"/>
            </a:avLst>
          </a:prstGeom>
          <a:ln w="3175"/>
        </p:spPr>
        <p:style>
          <a:lnRef idx="2">
            <a:schemeClr val="dk1"/>
          </a:lnRef>
          <a:fillRef idx="1">
            <a:schemeClr val="lt1"/>
          </a:fillRef>
          <a:effectRef idx="0">
            <a:schemeClr val="dk1"/>
          </a:effectRef>
          <a:fontRef idx="minor">
            <a:schemeClr val="dk1"/>
          </a:fontRef>
        </p:style>
        <p:txBody>
          <a:bodyPr wrap="square" rtlCol="0">
            <a:spAutoFit/>
          </a:bodyPr>
          <a:lstStyle>
            <a:defPPr>
              <a:defRPr lang="en-US"/>
            </a:defPPr>
            <a:lvl1pPr algn="ctr" rtl="1">
              <a:defRPr sz="1400" b="1">
                <a:cs typeface="B Nazanin" pitchFamily="2" charset="-78"/>
              </a:defRPr>
            </a:lvl1pPr>
          </a:lstStyle>
          <a:p>
            <a:r>
              <a:rPr lang="fa-IR" dirty="0"/>
              <a:t>بحث گروهي</a:t>
            </a:r>
            <a:endParaRPr lang="en-US" dirty="0"/>
          </a:p>
        </p:txBody>
      </p:sp>
      <p:sp>
        <p:nvSpPr>
          <p:cNvPr id="11" name="TextBox 10"/>
          <p:cNvSpPr txBox="1"/>
          <p:nvPr/>
        </p:nvSpPr>
        <p:spPr>
          <a:xfrm>
            <a:off x="304800" y="3048000"/>
            <a:ext cx="990600" cy="340519"/>
          </a:xfrm>
          <a:prstGeom prst="wedgeRoundRectCallout">
            <a:avLst>
              <a:gd name="adj1" fmla="val 45899"/>
              <a:gd name="adj2" fmla="val -75389"/>
              <a:gd name="adj3" fmla="val 16667"/>
            </a:avLst>
          </a:prstGeom>
          <a:ln w="3175"/>
        </p:spPr>
        <p:style>
          <a:lnRef idx="2">
            <a:schemeClr val="dk1"/>
          </a:lnRef>
          <a:fillRef idx="1">
            <a:schemeClr val="lt1"/>
          </a:fillRef>
          <a:effectRef idx="0">
            <a:schemeClr val="dk1"/>
          </a:effectRef>
          <a:fontRef idx="minor">
            <a:schemeClr val="dk1"/>
          </a:fontRef>
        </p:style>
        <p:txBody>
          <a:bodyPr wrap="square" rtlCol="0">
            <a:spAutoFit/>
          </a:bodyPr>
          <a:lstStyle>
            <a:defPPr>
              <a:defRPr lang="en-US"/>
            </a:defPPr>
            <a:lvl1pPr algn="ctr" rtl="1">
              <a:defRPr sz="1400" b="1">
                <a:cs typeface="B Nazanin" pitchFamily="2" charset="-78"/>
              </a:defRPr>
            </a:lvl1pPr>
          </a:lstStyle>
          <a:p>
            <a:r>
              <a:rPr lang="fa-IR" dirty="0"/>
              <a:t>مصاحبه</a:t>
            </a:r>
            <a:endParaRPr lang="en-US" dirty="0"/>
          </a:p>
        </p:txBody>
      </p:sp>
      <p:sp>
        <p:nvSpPr>
          <p:cNvPr id="12" name="TextBox 11"/>
          <p:cNvSpPr txBox="1"/>
          <p:nvPr/>
        </p:nvSpPr>
        <p:spPr>
          <a:xfrm>
            <a:off x="152400" y="4114800"/>
            <a:ext cx="990600" cy="340519"/>
          </a:xfrm>
          <a:prstGeom prst="wedgeRoundRectCallout">
            <a:avLst>
              <a:gd name="adj1" fmla="val 6012"/>
              <a:gd name="adj2" fmla="val 90372"/>
              <a:gd name="adj3" fmla="val 16667"/>
            </a:avLst>
          </a:prstGeom>
          <a:ln w="3175"/>
        </p:spPr>
        <p:style>
          <a:lnRef idx="2">
            <a:schemeClr val="dk1"/>
          </a:lnRef>
          <a:fillRef idx="1">
            <a:schemeClr val="lt1"/>
          </a:fillRef>
          <a:effectRef idx="0">
            <a:schemeClr val="dk1"/>
          </a:effectRef>
          <a:fontRef idx="minor">
            <a:schemeClr val="dk1"/>
          </a:fontRef>
        </p:style>
        <p:txBody>
          <a:bodyPr wrap="square" rtlCol="0">
            <a:spAutoFit/>
          </a:bodyPr>
          <a:lstStyle>
            <a:defPPr>
              <a:defRPr lang="en-US"/>
            </a:defPPr>
            <a:lvl1pPr algn="ctr" rtl="1">
              <a:defRPr sz="1400" b="1">
                <a:cs typeface="B Nazanin" pitchFamily="2" charset="-78"/>
              </a:defRPr>
            </a:lvl1pPr>
          </a:lstStyle>
          <a:p>
            <a:r>
              <a:rPr lang="fa-IR" dirty="0"/>
              <a:t>ايفاي نقش</a:t>
            </a:r>
            <a:endParaRPr lang="en-US" dirty="0"/>
          </a:p>
        </p:txBody>
      </p:sp>
      <p:sp>
        <p:nvSpPr>
          <p:cNvPr id="13" name="TextBox 12"/>
          <p:cNvSpPr txBox="1"/>
          <p:nvPr/>
        </p:nvSpPr>
        <p:spPr>
          <a:xfrm>
            <a:off x="3055640" y="5105400"/>
            <a:ext cx="1440160" cy="817245"/>
          </a:xfrm>
          <a:prstGeom prst="wedgeRoundRectCallout">
            <a:avLst>
              <a:gd name="adj1" fmla="val 53804"/>
              <a:gd name="adj2" fmla="val -83568"/>
              <a:gd name="adj3" fmla="val 16667"/>
            </a:avLst>
          </a:prstGeom>
          <a:ln w="3175"/>
        </p:spPr>
        <p:style>
          <a:lnRef idx="2">
            <a:schemeClr val="dk1"/>
          </a:lnRef>
          <a:fillRef idx="1">
            <a:schemeClr val="lt1"/>
          </a:fillRef>
          <a:effectRef idx="0">
            <a:schemeClr val="dk1"/>
          </a:effectRef>
          <a:fontRef idx="minor">
            <a:schemeClr val="dk1"/>
          </a:fontRef>
        </p:style>
        <p:txBody>
          <a:bodyPr wrap="square" rtlCol="0">
            <a:spAutoFit/>
          </a:bodyPr>
          <a:lstStyle/>
          <a:p>
            <a:pPr algn="ctr" rtl="1"/>
            <a:r>
              <a:rPr lang="fa-IR" sz="1400" b="1" dirty="0" smtClean="0">
                <a:cs typeface="B Nazanin" pitchFamily="2" charset="-78"/>
              </a:rPr>
              <a:t>جلسه جمع‌بندي ارزيابان </a:t>
            </a:r>
            <a:endParaRPr lang="en-US" sz="1400" b="1" dirty="0" smtClean="0">
              <a:cs typeface="B Nazanin" pitchFamily="2" charset="-78"/>
            </a:endParaRPr>
          </a:p>
          <a:p>
            <a:pPr algn="ctr" rtl="1"/>
            <a:r>
              <a:rPr lang="en-US" sz="1400" b="1" dirty="0" smtClean="0">
                <a:cs typeface="B Nazanin" pitchFamily="2" charset="-78"/>
              </a:rPr>
              <a:t>(wash up)</a:t>
            </a:r>
            <a:endParaRPr lang="en-US" sz="1400" b="1" dirty="0">
              <a:cs typeface="B Nazanin" pitchFamily="2" charset="-78"/>
            </a:endParaRPr>
          </a:p>
        </p:txBody>
      </p:sp>
      <p:sp>
        <p:nvSpPr>
          <p:cNvPr id="14" name="Slide Number Placeholder 7"/>
          <p:cNvSpPr>
            <a:spLocks noGrp="1"/>
          </p:cNvSpPr>
          <p:nvPr>
            <p:ph type="sldNum" sz="quarter" idx="12"/>
          </p:nvPr>
        </p:nvSpPr>
        <p:spPr>
          <a:xfrm>
            <a:off x="6861968" y="6573835"/>
            <a:ext cx="2133600" cy="241300"/>
          </a:xfrm>
        </p:spPr>
        <p:txBody>
          <a:bodyPr>
            <a:normAutofit fontScale="47500" lnSpcReduction="20000"/>
          </a:bodyPr>
          <a:lstStyle/>
          <a:p>
            <a:fld id="{0F5D83BA-4F53-4110-8AC3-1D57DB57DD24}" type="slidenum">
              <a:rPr lang="en-US" smtClean="0"/>
              <a:pPr/>
              <a:t>36</a:t>
            </a:fld>
            <a:endParaRPr lang="en-US" dirty="0"/>
          </a:p>
        </p:txBody>
      </p:sp>
    </p:spTree>
    <p:extLst>
      <p:ext uri="{BB962C8B-B14F-4D97-AF65-F5344CB8AC3E}">
        <p14:creationId xmlns:p14="http://schemas.microsoft.com/office/powerpoint/2010/main" val="227776639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123456 067.JPG"/>
          <p:cNvPicPr>
            <a:picLocks noChangeAspect="1"/>
          </p:cNvPicPr>
          <p:nvPr/>
        </p:nvPicPr>
        <p:blipFill>
          <a:blip r:embed="rId2" cstate="print"/>
          <a:stretch>
            <a:fillRect/>
          </a:stretch>
        </p:blipFill>
        <p:spPr>
          <a:xfrm>
            <a:off x="251520" y="3284984"/>
            <a:ext cx="3905693" cy="292927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Picture 2" descr="F:\akskanon\2\123456 051.JPG"/>
          <p:cNvPicPr>
            <a:picLocks noChangeAspect="1" noChangeArrowheads="1"/>
          </p:cNvPicPr>
          <p:nvPr/>
        </p:nvPicPr>
        <p:blipFill>
          <a:blip r:embed="rId3" cstate="print"/>
          <a:srcRect l="2970" t="19802" r="495"/>
          <a:stretch>
            <a:fillRect/>
          </a:stretch>
        </p:blipFill>
        <p:spPr bwMode="auto">
          <a:xfrm>
            <a:off x="4499992" y="2204864"/>
            <a:ext cx="4320480" cy="269199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Picture 7" descr="P4230015.JPG"/>
          <p:cNvPicPr>
            <a:picLocks noChangeAspect="1"/>
          </p:cNvPicPr>
          <p:nvPr/>
        </p:nvPicPr>
        <p:blipFill>
          <a:blip r:embed="rId4" cstate="print"/>
          <a:stretch>
            <a:fillRect/>
          </a:stretch>
        </p:blipFill>
        <p:spPr>
          <a:xfrm>
            <a:off x="827584" y="548680"/>
            <a:ext cx="2874640" cy="21559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TextBox 8"/>
          <p:cNvSpPr txBox="1"/>
          <p:nvPr/>
        </p:nvSpPr>
        <p:spPr>
          <a:xfrm>
            <a:off x="4283968" y="1196752"/>
            <a:ext cx="3124200" cy="523220"/>
          </a:xfrm>
          <a:prstGeom prst="rect">
            <a:avLst/>
          </a:prstGeom>
          <a:ln w="3175"/>
        </p:spPr>
        <p:style>
          <a:lnRef idx="2">
            <a:schemeClr val="dk1"/>
          </a:lnRef>
          <a:fillRef idx="1">
            <a:schemeClr val="lt1"/>
          </a:fillRef>
          <a:effectRef idx="0">
            <a:schemeClr val="dk1"/>
          </a:effectRef>
          <a:fontRef idx="minor">
            <a:schemeClr val="dk1"/>
          </a:fontRef>
        </p:style>
        <p:txBody>
          <a:bodyPr wrap="square" rtlCol="0">
            <a:spAutoFit/>
          </a:bodyPr>
          <a:lstStyle>
            <a:defPPr>
              <a:defRPr lang="en-US"/>
            </a:defPPr>
            <a:lvl1pPr algn="ctr" rtl="1">
              <a:defRPr sz="1400" b="1">
                <a:cs typeface="B Nazanin" pitchFamily="2" charset="-78"/>
              </a:defRPr>
            </a:lvl1pPr>
          </a:lstStyle>
          <a:p>
            <a:r>
              <a:rPr lang="fa-IR" dirty="0"/>
              <a:t>بازي‌‌‌هاي گروهي و </a:t>
            </a:r>
          </a:p>
          <a:p>
            <a:r>
              <a:rPr lang="fa-IR" dirty="0"/>
              <a:t>مشاهده‌گران (ارزيابان)</a:t>
            </a:r>
            <a:endParaRPr lang="en-US" dirty="0"/>
          </a:p>
        </p:txBody>
      </p:sp>
      <p:sp>
        <p:nvSpPr>
          <p:cNvPr id="10" name="Slide Number Placeholder 7"/>
          <p:cNvSpPr>
            <a:spLocks noGrp="1"/>
          </p:cNvSpPr>
          <p:nvPr>
            <p:ph type="sldNum" sz="quarter" idx="12"/>
          </p:nvPr>
        </p:nvSpPr>
        <p:spPr>
          <a:xfrm>
            <a:off x="6861968" y="6573835"/>
            <a:ext cx="2133600" cy="241300"/>
          </a:xfrm>
        </p:spPr>
        <p:txBody>
          <a:bodyPr>
            <a:normAutofit fontScale="47500" lnSpcReduction="20000"/>
          </a:bodyPr>
          <a:lstStyle/>
          <a:p>
            <a:fld id="{0F5D83BA-4F53-4110-8AC3-1D57DB57DD24}" type="slidenum">
              <a:rPr lang="en-US" smtClean="0"/>
              <a:pPr/>
              <a:t>37</a:t>
            </a:fld>
            <a:endParaRPr lang="en-US" dirty="0"/>
          </a:p>
        </p:txBody>
      </p:sp>
    </p:spTree>
    <p:extLst>
      <p:ext uri="{BB962C8B-B14F-4D97-AF65-F5344CB8AC3E}">
        <p14:creationId xmlns:p14="http://schemas.microsoft.com/office/powerpoint/2010/main" val="378166805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123456 034.JPG"/>
          <p:cNvPicPr>
            <a:picLocks noChangeAspect="1"/>
          </p:cNvPicPr>
          <p:nvPr/>
        </p:nvPicPr>
        <p:blipFill>
          <a:blip r:embed="rId2" cstate="print"/>
          <a:stretch>
            <a:fillRect/>
          </a:stretch>
        </p:blipFill>
        <p:spPr>
          <a:xfrm>
            <a:off x="4298268" y="2320885"/>
            <a:ext cx="2736149" cy="20521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4" descr="18042012357.JPG"/>
          <p:cNvPicPr>
            <a:picLocks noChangeAspect="1"/>
          </p:cNvPicPr>
          <p:nvPr/>
        </p:nvPicPr>
        <p:blipFill>
          <a:blip r:embed="rId3" cstate="print"/>
          <a:srcRect b="30409"/>
          <a:stretch>
            <a:fillRect/>
          </a:stretch>
        </p:blipFill>
        <p:spPr>
          <a:xfrm>
            <a:off x="3886200" y="228600"/>
            <a:ext cx="4650432" cy="166687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descr="P4270025.JPG"/>
          <p:cNvPicPr>
            <a:picLocks noChangeAspect="1"/>
          </p:cNvPicPr>
          <p:nvPr/>
        </p:nvPicPr>
        <p:blipFill>
          <a:blip r:embed="rId4" cstate="print"/>
          <a:stretch>
            <a:fillRect/>
          </a:stretch>
        </p:blipFill>
        <p:spPr>
          <a:xfrm>
            <a:off x="6417948" y="4800600"/>
            <a:ext cx="2212032" cy="16590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Picture 6" descr="P4220025.JPG"/>
          <p:cNvPicPr>
            <a:picLocks noChangeAspect="1"/>
          </p:cNvPicPr>
          <p:nvPr/>
        </p:nvPicPr>
        <p:blipFill>
          <a:blip r:embed="rId5" cstate="print"/>
          <a:stretch>
            <a:fillRect/>
          </a:stretch>
        </p:blipFill>
        <p:spPr>
          <a:xfrm>
            <a:off x="2667000" y="4648200"/>
            <a:ext cx="2438400" cy="1828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Picture 7" descr="P4260032.JPG"/>
          <p:cNvPicPr>
            <a:picLocks noChangeAspect="1"/>
          </p:cNvPicPr>
          <p:nvPr/>
        </p:nvPicPr>
        <p:blipFill>
          <a:blip r:embed="rId6" cstate="print"/>
          <a:srcRect r="36111"/>
          <a:stretch>
            <a:fillRect/>
          </a:stretch>
        </p:blipFill>
        <p:spPr>
          <a:xfrm>
            <a:off x="378462" y="2514600"/>
            <a:ext cx="1752600" cy="205739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Picture 8" descr="P4230049.JPG"/>
          <p:cNvPicPr>
            <a:picLocks noChangeAspect="1"/>
          </p:cNvPicPr>
          <p:nvPr/>
        </p:nvPicPr>
        <p:blipFill>
          <a:blip r:embed="rId7" cstate="print"/>
          <a:stretch>
            <a:fillRect/>
          </a:stretch>
        </p:blipFill>
        <p:spPr>
          <a:xfrm>
            <a:off x="378462" y="339685"/>
            <a:ext cx="2641600" cy="1981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1" name="Picture 10" descr="P4220074.JPG"/>
          <p:cNvPicPr>
            <a:picLocks noChangeAspect="1"/>
          </p:cNvPicPr>
          <p:nvPr/>
        </p:nvPicPr>
        <p:blipFill>
          <a:blip r:embed="rId8" cstate="print"/>
          <a:srcRect l="13889"/>
          <a:stretch>
            <a:fillRect/>
          </a:stretch>
        </p:blipFill>
        <p:spPr>
          <a:xfrm flipH="1">
            <a:off x="533400" y="4800600"/>
            <a:ext cx="1752600" cy="152645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3" name="TextBox 12"/>
          <p:cNvSpPr txBox="1"/>
          <p:nvPr/>
        </p:nvSpPr>
        <p:spPr>
          <a:xfrm>
            <a:off x="7523964" y="2877601"/>
            <a:ext cx="1219200" cy="340519"/>
          </a:xfrm>
          <a:prstGeom prst="wedgeRoundRectCallout">
            <a:avLst>
              <a:gd name="adj1" fmla="val -77319"/>
              <a:gd name="adj2" fmla="val 126537"/>
              <a:gd name="adj3" fmla="val 16667"/>
            </a:avLst>
          </a:prstGeom>
          <a:ln w="3175"/>
        </p:spPr>
        <p:style>
          <a:lnRef idx="2">
            <a:schemeClr val="dk1"/>
          </a:lnRef>
          <a:fillRef idx="1">
            <a:schemeClr val="lt1"/>
          </a:fillRef>
          <a:effectRef idx="0">
            <a:schemeClr val="dk1"/>
          </a:effectRef>
          <a:fontRef idx="minor">
            <a:schemeClr val="dk1"/>
          </a:fontRef>
        </p:style>
        <p:txBody>
          <a:bodyPr wrap="square" rtlCol="0">
            <a:spAutoFit/>
          </a:bodyPr>
          <a:lstStyle>
            <a:defPPr>
              <a:defRPr lang="en-US"/>
            </a:defPPr>
            <a:lvl1pPr algn="ctr" rtl="1">
              <a:defRPr sz="1400" b="1">
                <a:cs typeface="B Nazanin" pitchFamily="2" charset="-78"/>
              </a:defRPr>
            </a:lvl1pPr>
          </a:lstStyle>
          <a:p>
            <a:r>
              <a:rPr lang="fa-IR" dirty="0"/>
              <a:t>بحث گروهي</a:t>
            </a:r>
            <a:endParaRPr lang="en-US" dirty="0"/>
          </a:p>
        </p:txBody>
      </p:sp>
      <p:sp>
        <p:nvSpPr>
          <p:cNvPr id="14" name="TextBox 13"/>
          <p:cNvSpPr txBox="1"/>
          <p:nvPr/>
        </p:nvSpPr>
        <p:spPr>
          <a:xfrm>
            <a:off x="7620000" y="4114800"/>
            <a:ext cx="1219200" cy="340519"/>
          </a:xfrm>
          <a:prstGeom prst="wedgeRoundRectCallout">
            <a:avLst>
              <a:gd name="adj1" fmla="val 6014"/>
              <a:gd name="adj2" fmla="val 117496"/>
              <a:gd name="adj3" fmla="val 16667"/>
            </a:avLst>
          </a:prstGeom>
          <a:ln w="3175"/>
        </p:spPr>
        <p:style>
          <a:lnRef idx="2">
            <a:schemeClr val="dk1"/>
          </a:lnRef>
          <a:fillRef idx="1">
            <a:schemeClr val="lt1"/>
          </a:fillRef>
          <a:effectRef idx="0">
            <a:schemeClr val="dk1"/>
          </a:effectRef>
          <a:fontRef idx="minor">
            <a:schemeClr val="dk1"/>
          </a:fontRef>
        </p:style>
        <p:txBody>
          <a:bodyPr wrap="square" rtlCol="0">
            <a:spAutoFit/>
          </a:bodyPr>
          <a:lstStyle>
            <a:defPPr>
              <a:defRPr lang="en-US"/>
            </a:defPPr>
            <a:lvl1pPr algn="ctr" rtl="1">
              <a:defRPr sz="1400" b="1">
                <a:cs typeface="B Nazanin" pitchFamily="2" charset="-78"/>
              </a:defRPr>
            </a:lvl1pPr>
          </a:lstStyle>
          <a:p>
            <a:r>
              <a:rPr lang="fa-IR" dirty="0"/>
              <a:t>كارتابل</a:t>
            </a:r>
            <a:endParaRPr lang="en-US" dirty="0"/>
          </a:p>
        </p:txBody>
      </p:sp>
      <p:sp>
        <p:nvSpPr>
          <p:cNvPr id="15" name="TextBox 14"/>
          <p:cNvSpPr txBox="1"/>
          <p:nvPr/>
        </p:nvSpPr>
        <p:spPr>
          <a:xfrm>
            <a:off x="7696200" y="2133600"/>
            <a:ext cx="1219200" cy="340519"/>
          </a:xfrm>
          <a:prstGeom prst="wedgeRoundRectCallout">
            <a:avLst>
              <a:gd name="adj1" fmla="val -82875"/>
              <a:gd name="adj2" fmla="val -72375"/>
              <a:gd name="adj3" fmla="val 16667"/>
            </a:avLst>
          </a:prstGeom>
          <a:ln w="3175"/>
        </p:spPr>
        <p:style>
          <a:lnRef idx="2">
            <a:schemeClr val="dk1"/>
          </a:lnRef>
          <a:fillRef idx="1">
            <a:schemeClr val="lt1"/>
          </a:fillRef>
          <a:effectRef idx="0">
            <a:schemeClr val="dk1"/>
          </a:effectRef>
          <a:fontRef idx="minor">
            <a:schemeClr val="dk1"/>
          </a:fontRef>
        </p:style>
        <p:txBody>
          <a:bodyPr wrap="square" rtlCol="0">
            <a:spAutoFit/>
          </a:bodyPr>
          <a:lstStyle>
            <a:defPPr>
              <a:defRPr lang="en-US"/>
            </a:defPPr>
            <a:lvl1pPr algn="ctr" rtl="1">
              <a:defRPr sz="1400" b="1">
                <a:cs typeface="B Nazanin" pitchFamily="2" charset="-78"/>
              </a:defRPr>
            </a:lvl1pPr>
          </a:lstStyle>
          <a:p>
            <a:r>
              <a:rPr lang="fa-IR" dirty="0"/>
              <a:t>بازي گروهي</a:t>
            </a:r>
            <a:endParaRPr lang="en-US" dirty="0"/>
          </a:p>
        </p:txBody>
      </p:sp>
      <p:sp>
        <p:nvSpPr>
          <p:cNvPr id="16" name="TextBox 15"/>
          <p:cNvSpPr txBox="1"/>
          <p:nvPr/>
        </p:nvSpPr>
        <p:spPr>
          <a:xfrm>
            <a:off x="5257800" y="5029200"/>
            <a:ext cx="1066800" cy="340519"/>
          </a:xfrm>
          <a:prstGeom prst="wedgeRoundRectCallout">
            <a:avLst>
              <a:gd name="adj1" fmla="val -60229"/>
              <a:gd name="adj2" fmla="val 102427"/>
              <a:gd name="adj3" fmla="val 16667"/>
            </a:avLst>
          </a:prstGeom>
          <a:ln w="3175"/>
        </p:spPr>
        <p:style>
          <a:lnRef idx="2">
            <a:schemeClr val="dk1"/>
          </a:lnRef>
          <a:fillRef idx="1">
            <a:schemeClr val="lt1"/>
          </a:fillRef>
          <a:effectRef idx="0">
            <a:schemeClr val="dk1"/>
          </a:effectRef>
          <a:fontRef idx="minor">
            <a:schemeClr val="dk1"/>
          </a:fontRef>
        </p:style>
        <p:txBody>
          <a:bodyPr wrap="square" rtlCol="0">
            <a:spAutoFit/>
          </a:bodyPr>
          <a:lstStyle>
            <a:defPPr>
              <a:defRPr lang="en-US"/>
            </a:defPPr>
            <a:lvl1pPr algn="ctr" rtl="1">
              <a:defRPr sz="1400" b="1">
                <a:cs typeface="B Nazanin" pitchFamily="2" charset="-78"/>
              </a:defRPr>
            </a:lvl1pPr>
          </a:lstStyle>
          <a:p>
            <a:r>
              <a:rPr lang="fa-IR" dirty="0"/>
              <a:t>برنامه ريزي</a:t>
            </a:r>
            <a:endParaRPr lang="en-US" dirty="0"/>
          </a:p>
        </p:txBody>
      </p:sp>
      <p:sp>
        <p:nvSpPr>
          <p:cNvPr id="17" name="TextBox 16"/>
          <p:cNvSpPr txBox="1"/>
          <p:nvPr/>
        </p:nvSpPr>
        <p:spPr>
          <a:xfrm>
            <a:off x="2514600" y="3048000"/>
            <a:ext cx="1219200" cy="340519"/>
          </a:xfrm>
          <a:prstGeom prst="wedgeRoundRectCallout">
            <a:avLst>
              <a:gd name="adj1" fmla="val -73616"/>
              <a:gd name="adj2" fmla="val 33108"/>
              <a:gd name="adj3" fmla="val 16667"/>
            </a:avLst>
          </a:prstGeom>
          <a:ln w="3175"/>
        </p:spPr>
        <p:style>
          <a:lnRef idx="2">
            <a:schemeClr val="dk1"/>
          </a:lnRef>
          <a:fillRef idx="1">
            <a:schemeClr val="lt1"/>
          </a:fillRef>
          <a:effectRef idx="0">
            <a:schemeClr val="dk1"/>
          </a:effectRef>
          <a:fontRef idx="minor">
            <a:schemeClr val="dk1"/>
          </a:fontRef>
        </p:style>
        <p:txBody>
          <a:bodyPr wrap="square" rtlCol="0">
            <a:spAutoFit/>
          </a:bodyPr>
          <a:lstStyle>
            <a:defPPr>
              <a:defRPr lang="en-US"/>
            </a:defPPr>
            <a:lvl1pPr algn="ctr" rtl="1">
              <a:defRPr sz="1400" b="1">
                <a:cs typeface="B Nazanin" pitchFamily="2" charset="-78"/>
              </a:defRPr>
            </a:lvl1pPr>
          </a:lstStyle>
          <a:p>
            <a:r>
              <a:rPr lang="fa-IR" dirty="0"/>
              <a:t>مشاهده گر</a:t>
            </a:r>
            <a:endParaRPr lang="en-US" dirty="0"/>
          </a:p>
        </p:txBody>
      </p:sp>
      <p:sp>
        <p:nvSpPr>
          <p:cNvPr id="18" name="TextBox 17"/>
          <p:cNvSpPr txBox="1"/>
          <p:nvPr/>
        </p:nvSpPr>
        <p:spPr>
          <a:xfrm>
            <a:off x="2590800" y="2438400"/>
            <a:ext cx="1219200" cy="340519"/>
          </a:xfrm>
          <a:prstGeom prst="wedgeRoundRectCallout">
            <a:avLst>
              <a:gd name="adj1" fmla="val -82875"/>
              <a:gd name="adj2" fmla="val -72375"/>
              <a:gd name="adj3" fmla="val 16667"/>
            </a:avLst>
          </a:prstGeom>
          <a:ln w="3175"/>
        </p:spPr>
        <p:style>
          <a:lnRef idx="2">
            <a:schemeClr val="dk1"/>
          </a:lnRef>
          <a:fillRef idx="1">
            <a:schemeClr val="lt1"/>
          </a:fillRef>
          <a:effectRef idx="0">
            <a:schemeClr val="dk1"/>
          </a:effectRef>
          <a:fontRef idx="minor">
            <a:schemeClr val="dk1"/>
          </a:fontRef>
        </p:style>
        <p:txBody>
          <a:bodyPr wrap="square" rtlCol="0">
            <a:spAutoFit/>
          </a:bodyPr>
          <a:lstStyle>
            <a:defPPr>
              <a:defRPr lang="en-US"/>
            </a:defPPr>
            <a:lvl1pPr algn="ctr" rtl="1">
              <a:defRPr sz="1400" b="1">
                <a:cs typeface="B Nazanin" pitchFamily="2" charset="-78"/>
              </a:defRPr>
            </a:lvl1pPr>
          </a:lstStyle>
          <a:p>
            <a:r>
              <a:rPr lang="fa-IR" dirty="0"/>
              <a:t>بازي گروهي</a:t>
            </a:r>
            <a:endParaRPr lang="en-US" dirty="0"/>
          </a:p>
        </p:txBody>
      </p:sp>
      <p:sp>
        <p:nvSpPr>
          <p:cNvPr id="19" name="TextBox 18"/>
          <p:cNvSpPr txBox="1"/>
          <p:nvPr/>
        </p:nvSpPr>
        <p:spPr>
          <a:xfrm>
            <a:off x="2438400" y="3962400"/>
            <a:ext cx="1219200" cy="340519"/>
          </a:xfrm>
          <a:prstGeom prst="wedgeRoundRectCallout">
            <a:avLst>
              <a:gd name="adj1" fmla="val -77319"/>
              <a:gd name="adj2" fmla="val 174758"/>
              <a:gd name="adj3" fmla="val 16667"/>
            </a:avLst>
          </a:prstGeom>
          <a:ln w="3175"/>
        </p:spPr>
        <p:style>
          <a:lnRef idx="2">
            <a:schemeClr val="dk1"/>
          </a:lnRef>
          <a:fillRef idx="1">
            <a:schemeClr val="lt1"/>
          </a:fillRef>
          <a:effectRef idx="0">
            <a:schemeClr val="dk1"/>
          </a:effectRef>
          <a:fontRef idx="minor">
            <a:schemeClr val="dk1"/>
          </a:fontRef>
        </p:style>
        <p:txBody>
          <a:bodyPr wrap="square" rtlCol="0">
            <a:spAutoFit/>
          </a:bodyPr>
          <a:lstStyle>
            <a:defPPr>
              <a:defRPr lang="en-US"/>
            </a:defPPr>
            <a:lvl1pPr algn="ctr" rtl="1">
              <a:defRPr sz="1400" b="1">
                <a:cs typeface="B Nazanin" pitchFamily="2" charset="-78"/>
              </a:defRPr>
            </a:lvl1pPr>
          </a:lstStyle>
          <a:p>
            <a:r>
              <a:rPr lang="fa-IR" dirty="0"/>
              <a:t>مشاهده گر</a:t>
            </a:r>
            <a:endParaRPr lang="en-US" dirty="0"/>
          </a:p>
        </p:txBody>
      </p:sp>
      <p:sp>
        <p:nvSpPr>
          <p:cNvPr id="20" name="Slide Number Placeholder 7"/>
          <p:cNvSpPr>
            <a:spLocks noGrp="1"/>
          </p:cNvSpPr>
          <p:nvPr>
            <p:ph type="sldNum" sz="quarter" idx="12"/>
          </p:nvPr>
        </p:nvSpPr>
        <p:spPr>
          <a:xfrm>
            <a:off x="6861968" y="6573835"/>
            <a:ext cx="2133600" cy="241300"/>
          </a:xfrm>
        </p:spPr>
        <p:txBody>
          <a:bodyPr>
            <a:normAutofit fontScale="47500" lnSpcReduction="20000"/>
          </a:bodyPr>
          <a:lstStyle/>
          <a:p>
            <a:fld id="{0F5D83BA-4F53-4110-8AC3-1D57DB57DD24}" type="slidenum">
              <a:rPr lang="en-US" smtClean="0"/>
              <a:pPr/>
              <a:t>38</a:t>
            </a:fld>
            <a:endParaRPr lang="en-US" dirty="0"/>
          </a:p>
        </p:txBody>
      </p:sp>
    </p:spTree>
    <p:extLst>
      <p:ext uri="{BB962C8B-B14F-4D97-AF65-F5344CB8AC3E}">
        <p14:creationId xmlns:p14="http://schemas.microsoft.com/office/powerpoint/2010/main" val="337028033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P4240077.JPG"/>
          <p:cNvPicPr>
            <a:picLocks noChangeAspect="1"/>
          </p:cNvPicPr>
          <p:nvPr/>
        </p:nvPicPr>
        <p:blipFill>
          <a:blip r:embed="rId2" cstate="print"/>
          <a:srcRect l="12121" t="16162" r="10606" b="7071"/>
          <a:stretch>
            <a:fillRect/>
          </a:stretch>
        </p:blipFill>
        <p:spPr>
          <a:xfrm>
            <a:off x="251520" y="548680"/>
            <a:ext cx="4159815" cy="309947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1" name="Picture 20" descr="P4270087.JPG"/>
          <p:cNvPicPr>
            <a:picLocks noChangeAspect="1"/>
          </p:cNvPicPr>
          <p:nvPr/>
        </p:nvPicPr>
        <p:blipFill>
          <a:blip r:embed="rId3" cstate="print"/>
          <a:stretch>
            <a:fillRect/>
          </a:stretch>
        </p:blipFill>
        <p:spPr>
          <a:xfrm>
            <a:off x="4499992" y="2852936"/>
            <a:ext cx="4441793" cy="333134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TextBox 3"/>
          <p:cNvSpPr txBox="1"/>
          <p:nvPr/>
        </p:nvSpPr>
        <p:spPr>
          <a:xfrm>
            <a:off x="5148064" y="1617828"/>
            <a:ext cx="2160240" cy="307777"/>
          </a:xfrm>
          <a:prstGeom prst="rect">
            <a:avLst/>
          </a:prstGeom>
          <a:ln w="3175"/>
        </p:spPr>
        <p:style>
          <a:lnRef idx="2">
            <a:schemeClr val="dk1"/>
          </a:lnRef>
          <a:fillRef idx="1">
            <a:schemeClr val="lt1"/>
          </a:fillRef>
          <a:effectRef idx="0">
            <a:schemeClr val="dk1"/>
          </a:effectRef>
          <a:fontRef idx="minor">
            <a:schemeClr val="dk1"/>
          </a:fontRef>
        </p:style>
        <p:txBody>
          <a:bodyPr wrap="square" rtlCol="0">
            <a:spAutoFit/>
          </a:bodyPr>
          <a:lstStyle>
            <a:defPPr>
              <a:defRPr lang="en-US"/>
            </a:defPPr>
            <a:lvl1pPr algn="ctr" rtl="1">
              <a:defRPr sz="1400" b="1">
                <a:cs typeface="B Nazanin" pitchFamily="2" charset="-78"/>
              </a:defRPr>
            </a:lvl1pPr>
          </a:lstStyle>
          <a:p>
            <a:r>
              <a:rPr lang="fa-IR" dirty="0" smtClean="0"/>
              <a:t>نتيجه بازي‌ گروهي</a:t>
            </a:r>
            <a:endParaRPr lang="fa-IR" dirty="0"/>
          </a:p>
        </p:txBody>
      </p:sp>
      <p:sp>
        <p:nvSpPr>
          <p:cNvPr id="7" name="Slide Number Placeholder 7"/>
          <p:cNvSpPr>
            <a:spLocks noGrp="1"/>
          </p:cNvSpPr>
          <p:nvPr>
            <p:ph type="sldNum" sz="quarter" idx="12"/>
          </p:nvPr>
        </p:nvSpPr>
        <p:spPr>
          <a:xfrm>
            <a:off x="6861968" y="6573835"/>
            <a:ext cx="2133600" cy="241300"/>
          </a:xfrm>
        </p:spPr>
        <p:txBody>
          <a:bodyPr>
            <a:normAutofit fontScale="47500" lnSpcReduction="20000"/>
          </a:bodyPr>
          <a:lstStyle/>
          <a:p>
            <a:fld id="{0F5D83BA-4F53-4110-8AC3-1D57DB57DD24}" type="slidenum">
              <a:rPr lang="en-US" smtClean="0"/>
              <a:pPr/>
              <a:t>39</a:t>
            </a:fld>
            <a:endParaRPr lang="en-US" dirty="0"/>
          </a:p>
        </p:txBody>
      </p:sp>
    </p:spTree>
    <p:extLst>
      <p:ext uri="{BB962C8B-B14F-4D97-AF65-F5344CB8AC3E}">
        <p14:creationId xmlns:p14="http://schemas.microsoft.com/office/powerpoint/2010/main" val="142289732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8153400" cy="762000"/>
          </a:xfrm>
        </p:spPr>
        <p:txBody>
          <a:bodyPr>
            <a:normAutofit fontScale="90000"/>
          </a:bodyPr>
          <a:lstStyle/>
          <a:p>
            <a:pPr algn="ctr" rtl="1"/>
            <a:r>
              <a:rPr lang="fa-IR" sz="4000" dirty="0">
                <a:solidFill>
                  <a:srgbClr val="FF0000"/>
                </a:solidFill>
                <a:cs typeface="B Titr" panose="00000700000000000000" pitchFamily="2" charset="-78"/>
              </a:rPr>
              <a:t>مراحل فرآیند جذب و استخدام نیروی انسانی</a:t>
            </a:r>
            <a:endParaRPr lang="en-US" sz="4000" dirty="0">
              <a:solidFill>
                <a:srgbClr val="FF0000"/>
              </a:solidFill>
              <a:cs typeface="B Titr" panose="00000700000000000000" pitchFamily="2" charset="-78"/>
            </a:endParaRPr>
          </a:p>
        </p:txBody>
      </p:sp>
      <p:graphicFrame>
        <p:nvGraphicFramePr>
          <p:cNvPr id="4" name="Diagram 3"/>
          <p:cNvGraphicFramePr/>
          <p:nvPr>
            <p:extLst>
              <p:ext uri="{D42A27DB-BD31-4B8C-83A1-F6EECF244321}">
                <p14:modId xmlns:p14="http://schemas.microsoft.com/office/powerpoint/2010/main" val="3154751242"/>
              </p:ext>
            </p:extLst>
          </p:nvPr>
        </p:nvGraphicFramePr>
        <p:xfrm>
          <a:off x="533400" y="1600200"/>
          <a:ext cx="7924800" cy="495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3871158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81000"/>
            <a:ext cx="8382000" cy="1295400"/>
          </a:xfrm>
        </p:spPr>
        <p:txBody>
          <a:bodyPr>
            <a:noAutofit/>
          </a:bodyPr>
          <a:lstStyle/>
          <a:p>
            <a:pPr algn="ctr" rtl="1"/>
            <a:r>
              <a:rPr lang="fa-IR" sz="4000" dirty="0">
                <a:solidFill>
                  <a:srgbClr val="C00000"/>
                </a:solidFill>
                <a:cs typeface="B Titr" panose="00000700000000000000" pitchFamily="2" charset="-78"/>
              </a:rPr>
              <a:t>راهکارهایی برای افزایش اثربخشی فرآیند جذب و استخدام نیروی انسانی</a:t>
            </a:r>
            <a:endParaRPr lang="en-US" sz="4000" dirty="0">
              <a:solidFill>
                <a:srgbClr val="C00000"/>
              </a:solidFill>
              <a:cs typeface="B Titr" panose="00000700000000000000" pitchFamily="2" charset="-78"/>
            </a:endParaRPr>
          </a:p>
        </p:txBody>
      </p:sp>
      <p:sp>
        <p:nvSpPr>
          <p:cNvPr id="3" name="Content Placeholder 2"/>
          <p:cNvSpPr>
            <a:spLocks noGrp="1"/>
          </p:cNvSpPr>
          <p:nvPr>
            <p:ph idx="1"/>
          </p:nvPr>
        </p:nvSpPr>
        <p:spPr>
          <a:xfrm>
            <a:off x="4495800" y="1828800"/>
            <a:ext cx="4267200" cy="4267200"/>
          </a:xfrm>
        </p:spPr>
        <p:txBody>
          <a:bodyPr>
            <a:normAutofit/>
          </a:bodyPr>
          <a:lstStyle/>
          <a:p>
            <a:pPr marL="0" indent="0" algn="just" rtl="1">
              <a:lnSpc>
                <a:spcPct val="150000"/>
              </a:lnSpc>
              <a:buNone/>
            </a:pPr>
            <a:r>
              <a:rPr lang="fa-IR" sz="2800" b="1" u="sng" dirty="0">
                <a:solidFill>
                  <a:srgbClr val="C00000"/>
                </a:solidFill>
                <a:cs typeface="B Nazanin"/>
              </a:rPr>
              <a:t>4) توسعه و ارتقای برند کارفرما در بازار کار:</a:t>
            </a:r>
            <a:endParaRPr lang="en-US" sz="2800" b="1" u="sng" dirty="0">
              <a:solidFill>
                <a:srgbClr val="C00000"/>
              </a:solidFill>
              <a:cs typeface="B Nazanin"/>
            </a:endParaRPr>
          </a:p>
          <a:p>
            <a:pPr algn="just" rtl="1">
              <a:lnSpc>
                <a:spcPct val="150000"/>
              </a:lnSpc>
            </a:pPr>
            <a:r>
              <a:rPr lang="fa-IR" sz="1800" dirty="0" smtClean="0">
                <a:cs typeface="B Nazanin"/>
              </a:rPr>
              <a:t>برند </a:t>
            </a:r>
            <a:r>
              <a:rPr lang="fa-IR" sz="1800" dirty="0">
                <a:cs typeface="B Nazanin"/>
              </a:rPr>
              <a:t>کارفرما یک جنبه احساسی است که </a:t>
            </a:r>
            <a:r>
              <a:rPr lang="fa-IR" sz="1800" b="1" dirty="0">
                <a:solidFill>
                  <a:srgbClr val="C00000"/>
                </a:solidFill>
                <a:cs typeface="B Nazanin"/>
              </a:rPr>
              <a:t>توجه </a:t>
            </a:r>
            <a:r>
              <a:rPr lang="fa-IR" sz="1800" b="1" dirty="0" smtClean="0">
                <a:solidFill>
                  <a:srgbClr val="C00000"/>
                </a:solidFill>
                <a:cs typeface="B Nazanin"/>
              </a:rPr>
              <a:t>نیروهای </a:t>
            </a:r>
            <a:r>
              <a:rPr lang="fa-IR" sz="1800" b="1" dirty="0">
                <a:solidFill>
                  <a:srgbClr val="C00000"/>
                </a:solidFill>
                <a:cs typeface="B Nazanin"/>
              </a:rPr>
              <a:t>مستعد موجود در بازار کار را نسبت به سازمان جلب می‌کند. </a:t>
            </a:r>
            <a:endParaRPr lang="fa-IR" sz="1800" b="1" dirty="0" smtClean="0">
              <a:solidFill>
                <a:srgbClr val="C00000"/>
              </a:solidFill>
              <a:cs typeface="B Nazanin"/>
            </a:endParaRPr>
          </a:p>
          <a:p>
            <a:pPr algn="just" rtl="1">
              <a:lnSpc>
                <a:spcPct val="150000"/>
              </a:lnSpc>
            </a:pPr>
            <a:r>
              <a:rPr lang="fa-IR" sz="1800" dirty="0" smtClean="0">
                <a:cs typeface="B Nazanin"/>
              </a:rPr>
              <a:t>افراد </a:t>
            </a:r>
            <a:r>
              <a:rPr lang="fa-IR" sz="1800" dirty="0">
                <a:cs typeface="B Nazanin"/>
              </a:rPr>
              <a:t>مستعد جایی را انتخاب می‌کنند و ماندگار می‌شوند که </a:t>
            </a:r>
            <a:r>
              <a:rPr lang="fa-IR" sz="1800" b="1" dirty="0">
                <a:solidFill>
                  <a:srgbClr val="C00000"/>
                </a:solidFill>
                <a:cs typeface="B Nazanin"/>
              </a:rPr>
              <a:t>قدر آنها را بدانند و مسیر رشد و پیشرفت شغلی آن‌ها را هموار سازند. </a:t>
            </a:r>
            <a:endParaRPr lang="en-US" sz="1800" b="1" dirty="0">
              <a:solidFill>
                <a:srgbClr val="C00000"/>
              </a:solidFill>
              <a:effectLst/>
            </a:endParaRPr>
          </a:p>
        </p:txBody>
      </p:sp>
      <p:grpSp>
        <p:nvGrpSpPr>
          <p:cNvPr id="5" name="Group 4"/>
          <p:cNvGrpSpPr/>
          <p:nvPr/>
        </p:nvGrpSpPr>
        <p:grpSpPr>
          <a:xfrm>
            <a:off x="152399" y="1905000"/>
            <a:ext cx="4088592" cy="4572000"/>
            <a:chOff x="152399" y="1905000"/>
            <a:chExt cx="4088592" cy="4572000"/>
          </a:xfrm>
        </p:grpSpPr>
        <p:pic>
          <p:nvPicPr>
            <p:cNvPr id="10242" name="Picture 2" descr="https://content.linkedin.com/content/dam/business/talent-solutions/global/en_us/blog/2012/10/Screen-shot-2012-10-10-at-1.15.10-PM.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905000"/>
              <a:ext cx="4088591" cy="39624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52399" y="5830669"/>
              <a:ext cx="4088591" cy="646331"/>
            </a:xfrm>
            <a:prstGeom prst="rect">
              <a:avLst/>
            </a:prstGeom>
            <a:solidFill>
              <a:schemeClr val="bg1"/>
            </a:solidFill>
          </p:spPr>
          <p:txBody>
            <a:bodyPr wrap="square">
              <a:spAutoFit/>
            </a:bodyPr>
            <a:lstStyle/>
            <a:p>
              <a:pPr algn="just"/>
              <a:r>
                <a:rPr lang="en-US" sz="1200" dirty="0"/>
                <a:t>Today LinkedIn released the results of a global survey of more than 3000 recruiting professionals that reveals some strong emerging trends and opportunities.</a:t>
              </a:r>
            </a:p>
          </p:txBody>
        </p:sp>
      </p:grpSp>
    </p:spTree>
    <p:extLst>
      <p:ext uri="{BB962C8B-B14F-4D97-AF65-F5344CB8AC3E}">
        <p14:creationId xmlns:p14="http://schemas.microsoft.com/office/powerpoint/2010/main" val="87496058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fade">
                                      <p:cBhvr>
                                        <p:cTn id="28" dur="1000"/>
                                        <p:tgtEl>
                                          <p:spTgt spid="3">
                                            <p:txEl>
                                              <p:pRg st="2" end="2"/>
                                            </p:txEl>
                                          </p:spTgt>
                                        </p:tgtEl>
                                      </p:cBhvr>
                                    </p:animEffect>
                                    <p:anim calcmode="lin" valueType="num">
                                      <p:cBhvr>
                                        <p:cTn id="2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81000"/>
            <a:ext cx="8382000" cy="838200"/>
          </a:xfrm>
        </p:spPr>
        <p:txBody>
          <a:bodyPr>
            <a:noAutofit/>
          </a:bodyPr>
          <a:lstStyle/>
          <a:p>
            <a:pPr algn="ctr" rtl="1"/>
            <a:r>
              <a:rPr lang="fa-IR" sz="4000" dirty="0">
                <a:solidFill>
                  <a:srgbClr val="C00000"/>
                </a:solidFill>
                <a:cs typeface="B Titr" panose="00000700000000000000" pitchFamily="2" charset="-78"/>
              </a:rPr>
              <a:t>فرآیند نگهداشت نیروی انسانی</a:t>
            </a:r>
          </a:p>
        </p:txBody>
      </p:sp>
      <p:sp>
        <p:nvSpPr>
          <p:cNvPr id="3" name="Content Placeholder 2"/>
          <p:cNvSpPr>
            <a:spLocks noGrp="1"/>
          </p:cNvSpPr>
          <p:nvPr>
            <p:ph idx="1"/>
          </p:nvPr>
        </p:nvSpPr>
        <p:spPr>
          <a:xfrm>
            <a:off x="4343400" y="1295400"/>
            <a:ext cx="4648200" cy="4800600"/>
          </a:xfrm>
        </p:spPr>
        <p:txBody>
          <a:bodyPr>
            <a:normAutofit fontScale="92500" lnSpcReduction="10000"/>
          </a:bodyPr>
          <a:lstStyle/>
          <a:p>
            <a:pPr marL="0" indent="0" algn="just" rtl="1">
              <a:lnSpc>
                <a:spcPct val="150000"/>
              </a:lnSpc>
              <a:buNone/>
            </a:pPr>
            <a:r>
              <a:rPr lang="fa-IR" b="1" dirty="0" smtClean="0">
                <a:solidFill>
                  <a:srgbClr val="C00000"/>
                </a:solidFill>
                <a:cs typeface="B Nazanin"/>
              </a:rPr>
              <a:t>افراد </a:t>
            </a:r>
            <a:r>
              <a:rPr lang="fa-IR" b="1" dirty="0">
                <a:solidFill>
                  <a:srgbClr val="C00000"/>
                </a:solidFill>
                <a:cs typeface="B Nazanin"/>
              </a:rPr>
              <a:t>در طول خدمت خود، برحسب شرايط سني چهار مرحله را طي مي‌كنند:</a:t>
            </a:r>
            <a:endParaRPr lang="en-US" b="1" dirty="0">
              <a:solidFill>
                <a:srgbClr val="C00000"/>
              </a:solidFill>
            </a:endParaRPr>
          </a:p>
          <a:p>
            <a:pPr marL="161925" indent="-161925" algn="just" rtl="1">
              <a:lnSpc>
                <a:spcPct val="150000"/>
              </a:lnSpc>
              <a:buNone/>
            </a:pPr>
            <a:r>
              <a:rPr lang="fa-IR" dirty="0">
                <a:cs typeface="B Nazanin"/>
              </a:rPr>
              <a:t>	</a:t>
            </a:r>
            <a:r>
              <a:rPr lang="fa-IR" b="1" u="sng" dirty="0">
                <a:cs typeface="B Nazanin"/>
              </a:rPr>
              <a:t>مرحله اول:</a:t>
            </a:r>
            <a:r>
              <a:rPr lang="fa-IR" b="1" dirty="0">
                <a:cs typeface="B Nazanin"/>
              </a:rPr>
              <a:t> </a:t>
            </a:r>
            <a:r>
              <a:rPr lang="fa-IR" dirty="0">
                <a:cs typeface="B Nazanin"/>
              </a:rPr>
              <a:t>در جستجوي كار (سن 24-15)</a:t>
            </a:r>
            <a:endParaRPr lang="en-US" dirty="0"/>
          </a:p>
          <a:p>
            <a:pPr marL="161925" indent="-161925" algn="just" rtl="1">
              <a:lnSpc>
                <a:spcPct val="150000"/>
              </a:lnSpc>
              <a:buNone/>
            </a:pPr>
            <a:r>
              <a:rPr lang="fa-IR" dirty="0">
                <a:cs typeface="B Nazanin"/>
              </a:rPr>
              <a:t>	</a:t>
            </a:r>
            <a:r>
              <a:rPr lang="fa-IR" b="1" u="sng" dirty="0">
                <a:cs typeface="B Nazanin"/>
              </a:rPr>
              <a:t>مرحله دوم:</a:t>
            </a:r>
            <a:r>
              <a:rPr lang="fa-IR" b="1" dirty="0">
                <a:cs typeface="B Nazanin"/>
              </a:rPr>
              <a:t> </a:t>
            </a:r>
            <a:r>
              <a:rPr lang="fa-IR" dirty="0">
                <a:cs typeface="B Nazanin"/>
              </a:rPr>
              <a:t>مرحله استقرار (سن 44-25)</a:t>
            </a:r>
            <a:endParaRPr lang="en-US" dirty="0"/>
          </a:p>
          <a:p>
            <a:pPr marL="161925" indent="-161925" algn="just" rtl="1">
              <a:lnSpc>
                <a:spcPct val="150000"/>
              </a:lnSpc>
              <a:buNone/>
            </a:pPr>
            <a:r>
              <a:rPr lang="fa-IR" dirty="0">
                <a:cs typeface="B Nazanin"/>
              </a:rPr>
              <a:t>	</a:t>
            </a:r>
            <a:r>
              <a:rPr lang="fa-IR" b="1" u="sng" dirty="0">
                <a:cs typeface="B Nazanin"/>
              </a:rPr>
              <a:t>مرحله سوم:</a:t>
            </a:r>
            <a:r>
              <a:rPr lang="fa-IR" b="1" dirty="0">
                <a:cs typeface="B Nazanin"/>
              </a:rPr>
              <a:t> </a:t>
            </a:r>
            <a:r>
              <a:rPr lang="fa-IR" dirty="0">
                <a:cs typeface="B Nazanin"/>
              </a:rPr>
              <a:t>مرحله نگهداري شغل (سن 64-45)</a:t>
            </a:r>
            <a:endParaRPr lang="en-US" dirty="0"/>
          </a:p>
          <a:p>
            <a:pPr marL="161925" indent="-161925" algn="just" rtl="1">
              <a:lnSpc>
                <a:spcPct val="150000"/>
              </a:lnSpc>
              <a:buNone/>
            </a:pPr>
            <a:r>
              <a:rPr lang="fa-IR" dirty="0">
                <a:cs typeface="B Nazanin"/>
              </a:rPr>
              <a:t>	</a:t>
            </a:r>
            <a:r>
              <a:rPr lang="fa-IR" b="1" u="sng" dirty="0">
                <a:cs typeface="B Nazanin"/>
              </a:rPr>
              <a:t>مرحله چهارم:</a:t>
            </a:r>
            <a:r>
              <a:rPr lang="fa-IR" b="1" dirty="0">
                <a:cs typeface="B Nazanin"/>
              </a:rPr>
              <a:t> </a:t>
            </a:r>
            <a:r>
              <a:rPr lang="fa-IR" dirty="0">
                <a:cs typeface="B Nazanin"/>
              </a:rPr>
              <a:t>مرحله كاهش فعاليت ( سن 65 به بالا)</a:t>
            </a:r>
            <a:endParaRPr lang="en-US" dirty="0"/>
          </a:p>
          <a:p>
            <a:pPr marL="0" indent="0" algn="just" rtl="1">
              <a:lnSpc>
                <a:spcPct val="150000"/>
              </a:lnSpc>
              <a:buNone/>
            </a:pPr>
            <a:r>
              <a:rPr lang="fa-IR" sz="2100" b="1" dirty="0">
                <a:solidFill>
                  <a:srgbClr val="C00000"/>
                </a:solidFill>
                <a:cs typeface="B Nazanin"/>
              </a:rPr>
              <a:t>افراد در هر یک از این مراحل نیازها و انتظارات متفاوتی دارند که ناشی از شرایط سني متفاوت می‌باشد.  </a:t>
            </a:r>
            <a:endParaRPr lang="fa-IR" sz="2100" b="1" dirty="0" smtClean="0">
              <a:solidFill>
                <a:srgbClr val="C00000"/>
              </a:solidFill>
              <a:cs typeface="B Nazanin"/>
            </a:endParaRPr>
          </a:p>
        </p:txBody>
      </p:sp>
      <p:sp>
        <p:nvSpPr>
          <p:cNvPr id="4" name="Rectangle 3"/>
          <p:cNvSpPr/>
          <p:nvPr/>
        </p:nvSpPr>
        <p:spPr>
          <a:xfrm>
            <a:off x="152400" y="4111585"/>
            <a:ext cx="3810000" cy="1908215"/>
          </a:xfrm>
          <a:prstGeom prst="rect">
            <a:avLst/>
          </a:prstGeom>
        </p:spPr>
        <p:txBody>
          <a:bodyPr wrap="square">
            <a:spAutoFit/>
          </a:bodyPr>
          <a:lstStyle/>
          <a:p>
            <a:pPr marL="0" indent="0" algn="just" rtl="1">
              <a:lnSpc>
                <a:spcPct val="150000"/>
              </a:lnSpc>
              <a:buNone/>
            </a:pPr>
            <a:r>
              <a:rPr lang="fa-IR" sz="1600" b="1" dirty="0">
                <a:solidFill>
                  <a:srgbClr val="FF0000"/>
                </a:solidFill>
                <a:cs typeface="B Nazanin"/>
              </a:rPr>
              <a:t>توجه به این نیازها و انتظارات متفاوت، </a:t>
            </a:r>
            <a:r>
              <a:rPr lang="fa-IR" sz="1600" dirty="0">
                <a:cs typeface="B Nazanin"/>
              </a:rPr>
              <a:t>یکی از مهمترین عوامل موفقیت در نگهداشت نیروی انسانی مناسب و کلیدی محسوب می‌شود و عدم توجه به این موضوع، یکی از مشکلات اساسی سازمان‌هایی است که در نگهداشت نیروهای کلیدی خود موفق عمل نمی‌کنند.</a:t>
            </a:r>
            <a:endParaRPr lang="en-US" sz="1600" dirty="0"/>
          </a:p>
        </p:txBody>
      </p:sp>
      <p:pic>
        <p:nvPicPr>
          <p:cNvPr id="11266" name="Picture 2" descr="http://easysmallbusinesshr.com/ESBHRpix/Employee%20Retentio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439009"/>
            <a:ext cx="3810000" cy="2667000"/>
          </a:xfrm>
          <a:prstGeom prst="rect">
            <a:avLst/>
          </a:prstGeom>
          <a:noFill/>
          <a:extLst>
            <a:ext uri="{909E8E84-426E-40DD-AFC4-6F175D3DCCD1}">
              <a14:hiddenFill xmlns:a14="http://schemas.microsoft.com/office/drawing/2010/main">
                <a:solidFill>
                  <a:srgbClr val="FFFFFF"/>
                </a:solidFill>
              </a14:hiddenFill>
            </a:ext>
          </a:extLst>
        </p:spPr>
      </p:pic>
      <p:sp>
        <p:nvSpPr>
          <p:cNvPr id="5" name="Notched Right Arrow 4"/>
          <p:cNvSpPr/>
          <p:nvPr/>
        </p:nvSpPr>
        <p:spPr>
          <a:xfrm rot="1366147" flipH="1">
            <a:off x="4004633" y="4733359"/>
            <a:ext cx="619054" cy="342900"/>
          </a:xfrm>
          <a:prstGeom prst="notchedRightArrow">
            <a:avLst>
              <a:gd name="adj1" fmla="val 30488"/>
              <a:gd name="adj2" fmla="val 7195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4980213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fade">
                                      <p:cBhvr>
                                        <p:cTn id="7" dur="1000"/>
                                        <p:tgtEl>
                                          <p:spTgt spid="11266"/>
                                        </p:tgtEl>
                                      </p:cBhvr>
                                    </p:animEffect>
                                    <p:anim calcmode="lin" valueType="num">
                                      <p:cBhvr>
                                        <p:cTn id="8" dur="1000" fill="hold"/>
                                        <p:tgtEl>
                                          <p:spTgt spid="11266"/>
                                        </p:tgtEl>
                                        <p:attrNameLst>
                                          <p:attrName>ppt_x</p:attrName>
                                        </p:attrNameLst>
                                      </p:cBhvr>
                                      <p:tavLst>
                                        <p:tav tm="0">
                                          <p:val>
                                            <p:strVal val="#ppt_x"/>
                                          </p:val>
                                        </p:tav>
                                        <p:tav tm="100000">
                                          <p:val>
                                            <p:strVal val="#ppt_x"/>
                                          </p:val>
                                        </p:tav>
                                      </p:tavLst>
                                    </p:anim>
                                    <p:anim calcmode="lin" valueType="num">
                                      <p:cBhvr>
                                        <p:cTn id="9" dur="1000" fill="hold"/>
                                        <p:tgtEl>
                                          <p:spTgt spid="1126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fade">
                                      <p:cBhvr>
                                        <p:cTn id="28" dur="1000"/>
                                        <p:tgtEl>
                                          <p:spTgt spid="3">
                                            <p:txEl>
                                              <p:pRg st="2" end="2"/>
                                            </p:txEl>
                                          </p:spTgt>
                                        </p:tgtEl>
                                      </p:cBhvr>
                                    </p:animEffect>
                                    <p:anim calcmode="lin" valueType="num">
                                      <p:cBhvr>
                                        <p:cTn id="2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Effect transition="in" filter="fade">
                                      <p:cBhvr>
                                        <p:cTn id="35" dur="1000"/>
                                        <p:tgtEl>
                                          <p:spTgt spid="3">
                                            <p:txEl>
                                              <p:pRg st="3" end="3"/>
                                            </p:txEl>
                                          </p:spTgt>
                                        </p:tgtEl>
                                      </p:cBhvr>
                                    </p:animEffect>
                                    <p:anim calcmode="lin" valueType="num">
                                      <p:cBhvr>
                                        <p:cTn id="3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4" end="4"/>
                                            </p:txEl>
                                          </p:spTgt>
                                        </p:tgtEl>
                                        <p:attrNameLst>
                                          <p:attrName>style.visibility</p:attrName>
                                        </p:attrNameLst>
                                      </p:cBhvr>
                                      <p:to>
                                        <p:strVal val="visible"/>
                                      </p:to>
                                    </p:set>
                                    <p:animEffect transition="in" filter="fade">
                                      <p:cBhvr>
                                        <p:cTn id="42" dur="1000"/>
                                        <p:tgtEl>
                                          <p:spTgt spid="3">
                                            <p:txEl>
                                              <p:pRg st="4" end="4"/>
                                            </p:txEl>
                                          </p:spTgt>
                                        </p:tgtEl>
                                      </p:cBhvr>
                                    </p:animEffect>
                                    <p:anim calcmode="lin" valueType="num">
                                      <p:cBhvr>
                                        <p:cTn id="4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5" end="5"/>
                                            </p:txEl>
                                          </p:spTgt>
                                        </p:tgtEl>
                                        <p:attrNameLst>
                                          <p:attrName>style.visibility</p:attrName>
                                        </p:attrNameLst>
                                      </p:cBhvr>
                                      <p:to>
                                        <p:strVal val="visible"/>
                                      </p:to>
                                    </p:set>
                                    <p:animEffect transition="in" filter="fade">
                                      <p:cBhvr>
                                        <p:cTn id="49" dur="1000"/>
                                        <p:tgtEl>
                                          <p:spTgt spid="3">
                                            <p:txEl>
                                              <p:pRg st="5" end="5"/>
                                            </p:txEl>
                                          </p:spTgt>
                                        </p:tgtEl>
                                      </p:cBhvr>
                                    </p:animEffect>
                                    <p:anim calcmode="lin" valueType="num">
                                      <p:cBhvr>
                                        <p:cTn id="5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5"/>
                                        </p:tgtEl>
                                        <p:attrNameLst>
                                          <p:attrName>style.visibility</p:attrName>
                                        </p:attrNameLst>
                                      </p:cBhvr>
                                      <p:to>
                                        <p:strVal val="visible"/>
                                      </p:to>
                                    </p:set>
                                    <p:animEffect transition="in" filter="fade">
                                      <p:cBhvr>
                                        <p:cTn id="56" dur="1000"/>
                                        <p:tgtEl>
                                          <p:spTgt spid="5"/>
                                        </p:tgtEl>
                                      </p:cBhvr>
                                    </p:animEffect>
                                    <p:anim calcmode="lin" valueType="num">
                                      <p:cBhvr>
                                        <p:cTn id="57" dur="1000" fill="hold"/>
                                        <p:tgtEl>
                                          <p:spTgt spid="5"/>
                                        </p:tgtEl>
                                        <p:attrNameLst>
                                          <p:attrName>ppt_x</p:attrName>
                                        </p:attrNameLst>
                                      </p:cBhvr>
                                      <p:tavLst>
                                        <p:tav tm="0">
                                          <p:val>
                                            <p:strVal val="#ppt_x"/>
                                          </p:val>
                                        </p:tav>
                                        <p:tav tm="100000">
                                          <p:val>
                                            <p:strVal val="#ppt_x"/>
                                          </p:val>
                                        </p:tav>
                                      </p:tavLst>
                                    </p:anim>
                                    <p:anim calcmode="lin" valueType="num">
                                      <p:cBhvr>
                                        <p:cTn id="5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6" presetClass="entr" presetSubtype="16" fill="hold" grpId="0" nodeType="clickEffect">
                                  <p:stCondLst>
                                    <p:cond delay="0"/>
                                  </p:stCondLst>
                                  <p:childTnLst>
                                    <p:set>
                                      <p:cBhvr>
                                        <p:cTn id="62" dur="1" fill="hold">
                                          <p:stCondLst>
                                            <p:cond delay="0"/>
                                          </p:stCondLst>
                                        </p:cTn>
                                        <p:tgtEl>
                                          <p:spTgt spid="4"/>
                                        </p:tgtEl>
                                        <p:attrNameLst>
                                          <p:attrName>style.visibility</p:attrName>
                                        </p:attrNameLst>
                                      </p:cBhvr>
                                      <p:to>
                                        <p:strVal val="visible"/>
                                      </p:to>
                                    </p:set>
                                    <p:animEffect transition="in" filter="circle(in)">
                                      <p:cBhvr>
                                        <p:cTn id="6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914400"/>
            <a:ext cx="8382000" cy="838200"/>
          </a:xfrm>
        </p:spPr>
        <p:txBody>
          <a:bodyPr>
            <a:noAutofit/>
          </a:bodyPr>
          <a:lstStyle/>
          <a:p>
            <a:pPr algn="ctr" rtl="1"/>
            <a:r>
              <a:rPr lang="fa-IR" sz="4000" dirty="0">
                <a:solidFill>
                  <a:srgbClr val="C00000"/>
                </a:solidFill>
                <a:cs typeface="B Titr" panose="00000700000000000000" pitchFamily="2" charset="-78"/>
              </a:rPr>
              <a:t>راهکارهایی برای افزایش اثربخشی فرآیند نگهداشت نیروی انسانی</a:t>
            </a:r>
          </a:p>
        </p:txBody>
      </p:sp>
      <p:sp>
        <p:nvSpPr>
          <p:cNvPr id="3" name="Content Placeholder 2"/>
          <p:cNvSpPr>
            <a:spLocks noGrp="1"/>
          </p:cNvSpPr>
          <p:nvPr>
            <p:ph idx="1"/>
          </p:nvPr>
        </p:nvSpPr>
        <p:spPr>
          <a:xfrm>
            <a:off x="4648200" y="1828800"/>
            <a:ext cx="4038600" cy="4267200"/>
          </a:xfrm>
        </p:spPr>
        <p:txBody>
          <a:bodyPr>
            <a:normAutofit fontScale="85000" lnSpcReduction="20000"/>
          </a:bodyPr>
          <a:lstStyle/>
          <a:p>
            <a:pPr marL="0" indent="0" algn="r" rtl="1">
              <a:lnSpc>
                <a:spcPct val="150000"/>
              </a:lnSpc>
              <a:buNone/>
            </a:pPr>
            <a:r>
              <a:rPr lang="fa-IR" sz="3800" b="1" u="sng" dirty="0">
                <a:solidFill>
                  <a:srgbClr val="C00000"/>
                </a:solidFill>
                <a:cs typeface="B Nazanin"/>
              </a:rPr>
              <a:t>1) طراحی </a:t>
            </a:r>
            <a:r>
              <a:rPr lang="fa-IR" sz="4200" b="1" u="sng" dirty="0">
                <a:solidFill>
                  <a:srgbClr val="C00000"/>
                </a:solidFill>
                <a:cs typeface="B Nazanin"/>
              </a:rPr>
              <a:t>نظام</a:t>
            </a:r>
            <a:r>
              <a:rPr lang="fa-IR" sz="3800" b="1" u="sng" dirty="0">
                <a:solidFill>
                  <a:srgbClr val="C00000"/>
                </a:solidFill>
                <a:cs typeface="B Nazanin"/>
              </a:rPr>
              <a:t> جبران خدمات </a:t>
            </a:r>
            <a:r>
              <a:rPr lang="fa-IR" sz="3800" b="1" u="sng" dirty="0" smtClean="0">
                <a:solidFill>
                  <a:srgbClr val="C00000"/>
                </a:solidFill>
                <a:cs typeface="B Nazanin"/>
              </a:rPr>
              <a:t>رقابتی و متناسب:</a:t>
            </a:r>
            <a:endParaRPr lang="en-US" sz="3800" b="1" u="sng" dirty="0">
              <a:solidFill>
                <a:srgbClr val="C00000"/>
              </a:solidFill>
              <a:cs typeface="B Nazanin"/>
            </a:endParaRPr>
          </a:p>
          <a:p>
            <a:pPr algn="just" rtl="1">
              <a:lnSpc>
                <a:spcPct val="150000"/>
              </a:lnSpc>
            </a:pPr>
            <a:r>
              <a:rPr lang="fa-IR" sz="2600" dirty="0" smtClean="0">
                <a:cs typeface="B Nazanin"/>
              </a:rPr>
              <a:t>ارائه </a:t>
            </a:r>
            <a:r>
              <a:rPr lang="fa-IR" sz="2600" dirty="0">
                <a:cs typeface="B Nazanin"/>
              </a:rPr>
              <a:t>سبد جبران خدمات رقابتی و </a:t>
            </a:r>
            <a:r>
              <a:rPr lang="fa-IR" sz="2600" b="1" dirty="0">
                <a:solidFill>
                  <a:srgbClr val="C00000"/>
                </a:solidFill>
                <a:cs typeface="B Nazanin"/>
              </a:rPr>
              <a:t>متناسب با نیازهای </a:t>
            </a:r>
            <a:r>
              <a:rPr lang="fa-IR" sz="2600" b="1" dirty="0" smtClean="0">
                <a:solidFill>
                  <a:srgbClr val="C00000"/>
                </a:solidFill>
                <a:cs typeface="B Nazanin"/>
              </a:rPr>
              <a:t>افراد</a:t>
            </a:r>
            <a:r>
              <a:rPr lang="fa-IR" sz="2600" dirty="0" smtClean="0">
                <a:cs typeface="B Nazanin"/>
              </a:rPr>
              <a:t> (مجرد یا متاهل / جوان یا مسن / سطح تحصیلات / رده سازمانی و ...)</a:t>
            </a:r>
          </a:p>
          <a:p>
            <a:pPr algn="just" rtl="1">
              <a:lnSpc>
                <a:spcPct val="150000"/>
              </a:lnSpc>
            </a:pPr>
            <a:r>
              <a:rPr lang="fa-IR" sz="2600" dirty="0" smtClean="0">
                <a:cs typeface="B Nazanin"/>
              </a:rPr>
              <a:t>سطح </a:t>
            </a:r>
            <a:r>
              <a:rPr lang="fa-IR" sz="2600" dirty="0">
                <a:cs typeface="B Nazanin"/>
              </a:rPr>
              <a:t>حقوق و مزایا و کیفیت نظام پرداخت </a:t>
            </a:r>
            <a:r>
              <a:rPr lang="fa-IR" sz="2600" b="1" dirty="0" smtClean="0">
                <a:solidFill>
                  <a:srgbClr val="C00000"/>
                </a:solidFill>
                <a:cs typeface="B Nazanin"/>
              </a:rPr>
              <a:t>بالاتر </a:t>
            </a:r>
            <a:r>
              <a:rPr lang="fa-IR" sz="2600" b="1" dirty="0">
                <a:solidFill>
                  <a:srgbClr val="C00000"/>
                </a:solidFill>
                <a:cs typeface="B Nazanin"/>
              </a:rPr>
              <a:t>از میانگین </a:t>
            </a:r>
            <a:r>
              <a:rPr lang="fa-IR" sz="2600" b="1" dirty="0" smtClean="0">
                <a:solidFill>
                  <a:srgbClr val="C00000"/>
                </a:solidFill>
                <a:cs typeface="B Nazanin"/>
              </a:rPr>
              <a:t>بازار</a:t>
            </a:r>
            <a:endParaRPr lang="en-US" sz="2600" b="1" dirty="0">
              <a:solidFill>
                <a:srgbClr val="C00000"/>
              </a:solidFill>
            </a:endParaRPr>
          </a:p>
        </p:txBody>
      </p:sp>
      <p:pic>
        <p:nvPicPr>
          <p:cNvPr id="12290" name="Picture 2" descr="http://www.bp.com/content/bp-country/en_no/norway/careers/compensation-and-benefits/_jcr_content/article_dropzone/image.img.1024.low.jpg/1394452370047.jpg"/>
          <p:cNvPicPr>
            <a:picLocks noChangeAspect="1" noChangeArrowheads="1"/>
          </p:cNvPicPr>
          <p:nvPr/>
        </p:nvPicPr>
        <p:blipFill>
          <a:blip r:embed="rId2" cstate="print">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304800" y="1905000"/>
            <a:ext cx="4076700" cy="4076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06386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12290"/>
                                        </p:tgtEl>
                                        <p:attrNameLst>
                                          <p:attrName>style.visibility</p:attrName>
                                        </p:attrNameLst>
                                      </p:cBhvr>
                                      <p:to>
                                        <p:strVal val="visible"/>
                                      </p:to>
                                    </p:set>
                                    <p:animEffect transition="in" filter="circle(in)">
                                      <p:cBhvr>
                                        <p:cTn id="14" dur="2000"/>
                                        <p:tgtEl>
                                          <p:spTgt spid="1229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1000"/>
                                        <p:tgtEl>
                                          <p:spTgt spid="3">
                                            <p:txEl>
                                              <p:pRg st="2" end="2"/>
                                            </p:txEl>
                                          </p:spTgt>
                                        </p:tgtEl>
                                      </p:cBhvr>
                                    </p:animEffect>
                                    <p:anim calcmode="lin" valueType="num">
                                      <p:cBhvr>
                                        <p:cTn id="27"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914400"/>
            <a:ext cx="8382000" cy="838200"/>
          </a:xfrm>
        </p:spPr>
        <p:txBody>
          <a:bodyPr>
            <a:noAutofit/>
          </a:bodyPr>
          <a:lstStyle/>
          <a:p>
            <a:pPr algn="ctr" rtl="1"/>
            <a:r>
              <a:rPr lang="fa-IR" sz="4000" dirty="0">
                <a:solidFill>
                  <a:srgbClr val="C00000"/>
                </a:solidFill>
                <a:cs typeface="B Titr" panose="00000700000000000000" pitchFamily="2" charset="-78"/>
              </a:rPr>
              <a:t>راهکارهایی برای افزایش اثربخشی فرآیند نگهداشت نیروی انسانی</a:t>
            </a:r>
          </a:p>
        </p:txBody>
      </p:sp>
      <p:sp>
        <p:nvSpPr>
          <p:cNvPr id="3" name="Content Placeholder 2"/>
          <p:cNvSpPr>
            <a:spLocks noGrp="1"/>
          </p:cNvSpPr>
          <p:nvPr>
            <p:ph idx="1"/>
          </p:nvPr>
        </p:nvSpPr>
        <p:spPr>
          <a:xfrm>
            <a:off x="4495800" y="2057400"/>
            <a:ext cx="4038600" cy="4114800"/>
          </a:xfrm>
        </p:spPr>
        <p:txBody>
          <a:bodyPr>
            <a:normAutofit fontScale="92500" lnSpcReduction="20000"/>
          </a:bodyPr>
          <a:lstStyle/>
          <a:p>
            <a:pPr marL="0" indent="0" algn="just" rtl="1">
              <a:lnSpc>
                <a:spcPct val="150000"/>
              </a:lnSpc>
              <a:buNone/>
            </a:pPr>
            <a:r>
              <a:rPr lang="fa-IR" sz="3000" b="1" u="sng" dirty="0">
                <a:solidFill>
                  <a:srgbClr val="C00000"/>
                </a:solidFill>
                <a:cs typeface="B Nazanin" panose="00000400000000000000" pitchFamily="2" charset="-78"/>
              </a:rPr>
              <a:t>2) ارزیابی و تحلیل دلایل خروج داوطلبانه نیروهای کلیدی و موثر:</a:t>
            </a:r>
            <a:endParaRPr lang="en-US" sz="3000" b="1" u="sng" dirty="0">
              <a:solidFill>
                <a:srgbClr val="C00000"/>
              </a:solidFill>
              <a:cs typeface="B Nazanin" panose="00000400000000000000" pitchFamily="2" charset="-78"/>
            </a:endParaRPr>
          </a:p>
          <a:p>
            <a:pPr algn="just" rtl="1">
              <a:lnSpc>
                <a:spcPct val="150000"/>
              </a:lnSpc>
            </a:pPr>
            <a:r>
              <a:rPr lang="fa-IR" dirty="0" smtClean="0">
                <a:cs typeface="B Nazanin" panose="00000400000000000000" pitchFamily="2" charset="-78"/>
              </a:rPr>
              <a:t>کشف </a:t>
            </a:r>
            <a:r>
              <a:rPr lang="fa-IR" dirty="0">
                <a:cs typeface="B Nazanin" panose="00000400000000000000" pitchFamily="2" charset="-78"/>
              </a:rPr>
              <a:t>و شناسایی عوامل موثر در نگهداشت نیروهای کلیدی </a:t>
            </a:r>
            <a:r>
              <a:rPr lang="fa-IR" dirty="0" smtClean="0">
                <a:cs typeface="B Nazanin" panose="00000400000000000000" pitchFamily="2" charset="-78"/>
              </a:rPr>
              <a:t>و آگاهی از </a:t>
            </a:r>
            <a:r>
              <a:rPr lang="fa-IR" dirty="0">
                <a:cs typeface="B Nazanin" panose="00000400000000000000" pitchFamily="2" charset="-78"/>
              </a:rPr>
              <a:t>انتظارات و توقعات  کارکنان کلیدی  </a:t>
            </a:r>
            <a:r>
              <a:rPr lang="fa-IR" dirty="0" smtClean="0">
                <a:cs typeface="B Nazanin" panose="00000400000000000000" pitchFamily="2" charset="-78"/>
              </a:rPr>
              <a:t>از طریق </a:t>
            </a:r>
            <a:r>
              <a:rPr lang="fa-IR" b="1" dirty="0" smtClean="0">
                <a:solidFill>
                  <a:srgbClr val="C00000"/>
                </a:solidFill>
                <a:cs typeface="B Nazanin" panose="00000400000000000000" pitchFamily="2" charset="-78"/>
              </a:rPr>
              <a:t>تحلیل مصاحبه‌های خروج</a:t>
            </a:r>
            <a:r>
              <a:rPr lang="fa-IR" b="1" dirty="0">
                <a:solidFill>
                  <a:srgbClr val="C00000"/>
                </a:solidFill>
                <a:cs typeface="B Nazanin" panose="00000400000000000000" pitchFamily="2" charset="-78"/>
              </a:rPr>
              <a:t> </a:t>
            </a:r>
            <a:r>
              <a:rPr lang="fa-IR" b="1" dirty="0" smtClean="0">
                <a:solidFill>
                  <a:srgbClr val="C00000"/>
                </a:solidFill>
                <a:cs typeface="B Nazanin" panose="00000400000000000000" pitchFamily="2" charset="-78"/>
              </a:rPr>
              <a:t>یا تماس </a:t>
            </a:r>
            <a:r>
              <a:rPr lang="fa-IR" b="1" dirty="0">
                <a:solidFill>
                  <a:srgbClr val="C00000"/>
                </a:solidFill>
                <a:cs typeface="B Nazanin" panose="00000400000000000000" pitchFamily="2" charset="-78"/>
              </a:rPr>
              <a:t>تلفنی</a:t>
            </a:r>
            <a:r>
              <a:rPr lang="fa-IR" dirty="0">
                <a:cs typeface="B Nazanin" panose="00000400000000000000" pitchFamily="2" charset="-78"/>
              </a:rPr>
              <a:t> </a:t>
            </a:r>
            <a:r>
              <a:rPr lang="fa-IR" dirty="0" smtClean="0">
                <a:cs typeface="B Nazanin" panose="00000400000000000000" pitchFamily="2" charset="-78"/>
              </a:rPr>
              <a:t>با افرادی که شرکت را ترک کرده‌اند.</a:t>
            </a:r>
          </a:p>
        </p:txBody>
      </p:sp>
      <p:pic>
        <p:nvPicPr>
          <p:cNvPr id="14338" name="Picture 2" descr="http://all4serviceonline.com/wp-content/uploads/2014/01/exit-interview.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2819400"/>
            <a:ext cx="3810000" cy="21717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337586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14338"/>
                                        </p:tgtEl>
                                        <p:attrNameLst>
                                          <p:attrName>style.visibility</p:attrName>
                                        </p:attrNameLst>
                                      </p:cBhvr>
                                      <p:to>
                                        <p:strVal val="visible"/>
                                      </p:to>
                                    </p:set>
                                    <p:animEffect transition="in" filter="circle(in)">
                                      <p:cBhvr>
                                        <p:cTn id="14" dur="2000"/>
                                        <p:tgtEl>
                                          <p:spTgt spid="14338"/>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914400"/>
            <a:ext cx="8382000" cy="838200"/>
          </a:xfrm>
        </p:spPr>
        <p:txBody>
          <a:bodyPr>
            <a:noAutofit/>
          </a:bodyPr>
          <a:lstStyle/>
          <a:p>
            <a:pPr algn="ctr" rtl="1"/>
            <a:r>
              <a:rPr lang="fa-IR" sz="4000" dirty="0">
                <a:solidFill>
                  <a:srgbClr val="C00000"/>
                </a:solidFill>
                <a:cs typeface="B Titr" panose="00000700000000000000" pitchFamily="2" charset="-78"/>
              </a:rPr>
              <a:t>راهکارهایی برای افزایش اثربخشی فرآیند نگهداشت نیروی انسانی</a:t>
            </a:r>
          </a:p>
        </p:txBody>
      </p:sp>
      <p:sp>
        <p:nvSpPr>
          <p:cNvPr id="3" name="Content Placeholder 2"/>
          <p:cNvSpPr>
            <a:spLocks noGrp="1"/>
          </p:cNvSpPr>
          <p:nvPr>
            <p:ph idx="1"/>
          </p:nvPr>
        </p:nvSpPr>
        <p:spPr>
          <a:xfrm>
            <a:off x="4876800" y="1447800"/>
            <a:ext cx="3962400" cy="3733800"/>
          </a:xfrm>
        </p:spPr>
        <p:txBody>
          <a:bodyPr>
            <a:noAutofit/>
          </a:bodyPr>
          <a:lstStyle/>
          <a:p>
            <a:pPr marL="0" indent="0" algn="r" rtl="1">
              <a:lnSpc>
                <a:spcPct val="150000"/>
              </a:lnSpc>
              <a:buNone/>
            </a:pPr>
            <a:r>
              <a:rPr lang="fa-IR" b="1" u="sng" dirty="0">
                <a:solidFill>
                  <a:srgbClr val="C00000"/>
                </a:solidFill>
                <a:cs typeface="B Nazanin"/>
              </a:rPr>
              <a:t>3) ارزیابی مستمر رضایت شغلی کارکنان و تدوین اقدمات بهبود:</a:t>
            </a:r>
            <a:endParaRPr lang="en-US" b="1" u="sng" dirty="0">
              <a:solidFill>
                <a:srgbClr val="C00000"/>
              </a:solidFill>
              <a:cs typeface="B Nazanin"/>
            </a:endParaRPr>
          </a:p>
          <a:p>
            <a:pPr algn="just" rtl="1">
              <a:lnSpc>
                <a:spcPct val="150000"/>
              </a:lnSpc>
            </a:pPr>
            <a:r>
              <a:rPr lang="fa-IR" sz="1600" dirty="0">
                <a:cs typeface="B Nazanin"/>
              </a:rPr>
              <a:t>رضایت ‌شغلی می‌تواند به عنوان </a:t>
            </a:r>
            <a:r>
              <a:rPr lang="fa-IR" sz="1600" b="1" dirty="0">
                <a:solidFill>
                  <a:srgbClr val="C00000"/>
                </a:solidFill>
                <a:cs typeface="B Nazanin"/>
              </a:rPr>
              <a:t>واکنش احساسی یک فرد به جنبه‌های مختلف کار (</a:t>
            </a:r>
            <a:r>
              <a:rPr lang="fa-IR" sz="1600" dirty="0">
                <a:cs typeface="B Nazanin"/>
              </a:rPr>
              <a:t>مانند دستمزد، سرپرستی و مزایا و...) تعبیر شود. </a:t>
            </a:r>
            <a:endParaRPr lang="fa-IR" sz="1600" dirty="0" smtClean="0">
              <a:cs typeface="B Nazanin"/>
            </a:endParaRPr>
          </a:p>
        </p:txBody>
      </p:sp>
      <p:sp>
        <p:nvSpPr>
          <p:cNvPr id="4" name="Rectangle 3"/>
          <p:cNvSpPr/>
          <p:nvPr/>
        </p:nvSpPr>
        <p:spPr>
          <a:xfrm>
            <a:off x="228600" y="4167187"/>
            <a:ext cx="4342083" cy="2462213"/>
          </a:xfrm>
          <a:prstGeom prst="rect">
            <a:avLst/>
          </a:prstGeom>
          <a:solidFill>
            <a:schemeClr val="bg1"/>
          </a:solidFill>
        </p:spPr>
        <p:txBody>
          <a:bodyPr wrap="square">
            <a:spAutoFit/>
          </a:bodyPr>
          <a:lstStyle/>
          <a:p>
            <a:pPr marL="285750" indent="-285750" algn="r" rtl="1">
              <a:buFont typeface="Arial" panose="020B0604020202020204" pitchFamily="34" charset="0"/>
              <a:buChar char="•"/>
            </a:pPr>
            <a:r>
              <a:rPr lang="fa-IR" sz="1400" dirty="0" smtClean="0">
                <a:solidFill>
                  <a:srgbClr val="C00000"/>
                </a:solidFill>
                <a:cs typeface="B Nazanin" panose="00000400000000000000" pitchFamily="2" charset="-78"/>
              </a:rPr>
              <a:t>میزان رضایت از نظام جبران‌خدمات و پاداش </a:t>
            </a:r>
          </a:p>
          <a:p>
            <a:pPr marL="285750" indent="-285750" algn="r" rtl="1">
              <a:buFont typeface="Arial" panose="020B0604020202020204" pitchFamily="34" charset="0"/>
              <a:buChar char="•"/>
            </a:pPr>
            <a:r>
              <a:rPr lang="fa-IR" sz="1400" dirty="0" smtClean="0">
                <a:solidFill>
                  <a:srgbClr val="C00000"/>
                </a:solidFill>
                <a:cs typeface="B Nazanin" panose="00000400000000000000" pitchFamily="2" charset="-78"/>
              </a:rPr>
              <a:t>میزان رضایت از مسیرهای پیشرفت کارکنان</a:t>
            </a:r>
          </a:p>
          <a:p>
            <a:pPr marL="285750" indent="-285750" algn="r" rtl="1">
              <a:buFont typeface="Arial" panose="020B0604020202020204" pitchFamily="34" charset="0"/>
              <a:buChar char="•"/>
            </a:pPr>
            <a:r>
              <a:rPr lang="fa-IR" sz="1400" dirty="0" smtClean="0">
                <a:solidFill>
                  <a:srgbClr val="C00000"/>
                </a:solidFill>
                <a:cs typeface="B Nazanin" panose="00000400000000000000" pitchFamily="2" charset="-78"/>
              </a:rPr>
              <a:t>میزان رضایت از نظام ارزیابی عملکرد میزان رضایت از سبک‌های مدیریت و رهبری</a:t>
            </a:r>
          </a:p>
          <a:p>
            <a:pPr marL="285750" indent="-285750" algn="r" rtl="1">
              <a:buFont typeface="Arial" panose="020B0604020202020204" pitchFamily="34" charset="0"/>
              <a:buChar char="•"/>
            </a:pPr>
            <a:r>
              <a:rPr lang="fa-IR" sz="1400" dirty="0" smtClean="0">
                <a:solidFill>
                  <a:srgbClr val="C00000"/>
                </a:solidFill>
                <a:cs typeface="B Nazanin" panose="00000400000000000000" pitchFamily="2" charset="-78"/>
              </a:rPr>
              <a:t>میزان رضایت از جلب مشارکت کارکنان  در امور سازمان</a:t>
            </a:r>
          </a:p>
          <a:p>
            <a:pPr marL="285750" indent="-285750" algn="r" rtl="1">
              <a:buFont typeface="Arial" panose="020B0604020202020204" pitchFamily="34" charset="0"/>
              <a:buChar char="•"/>
            </a:pPr>
            <a:r>
              <a:rPr lang="fa-IR" sz="1400" dirty="0" smtClean="0">
                <a:solidFill>
                  <a:srgbClr val="C00000"/>
                </a:solidFill>
                <a:cs typeface="B Nazanin" panose="00000400000000000000" pitchFamily="2" charset="-78"/>
              </a:rPr>
              <a:t>میزان رضایت از فرصتهای یادگیری و ارتقا </a:t>
            </a:r>
          </a:p>
          <a:p>
            <a:pPr marL="285750" indent="-285750" algn="r" rtl="1">
              <a:buFont typeface="Arial" panose="020B0604020202020204" pitchFamily="34" charset="0"/>
              <a:buChar char="•"/>
            </a:pPr>
            <a:r>
              <a:rPr lang="fa-IR" sz="1400" dirty="0" smtClean="0">
                <a:solidFill>
                  <a:srgbClr val="C00000"/>
                </a:solidFill>
                <a:cs typeface="B Nazanin" panose="00000400000000000000" pitchFamily="2" charset="-78"/>
              </a:rPr>
              <a:t>میزان رضایت از فرآیند آموزش میزان رضایت از نظام پیشنهادات</a:t>
            </a:r>
          </a:p>
          <a:p>
            <a:pPr marL="285750" indent="-285750" algn="r" rtl="1">
              <a:buFont typeface="Arial" panose="020B0604020202020204" pitchFamily="34" charset="0"/>
              <a:buChar char="•"/>
            </a:pPr>
            <a:r>
              <a:rPr lang="fa-IR" sz="1400" dirty="0" smtClean="0">
                <a:solidFill>
                  <a:srgbClr val="C00000"/>
                </a:solidFill>
                <a:cs typeface="B Nazanin" panose="00000400000000000000" pitchFamily="2" charset="-78"/>
              </a:rPr>
              <a:t>میزان رضایت از کانال‌های ارتباطی </a:t>
            </a:r>
          </a:p>
          <a:p>
            <a:pPr marL="285750" indent="-285750" algn="r" rtl="1">
              <a:buFont typeface="Arial" panose="020B0604020202020204" pitchFamily="34" charset="0"/>
              <a:buChar char="•"/>
            </a:pPr>
            <a:r>
              <a:rPr lang="fa-IR" sz="1400" dirty="0" smtClean="0">
                <a:solidFill>
                  <a:srgbClr val="C00000"/>
                </a:solidFill>
                <a:cs typeface="B Nazanin" panose="00000400000000000000" pitchFamily="2" charset="-78"/>
              </a:rPr>
              <a:t>میزان رضایت از فرهنگ سازمانی </a:t>
            </a:r>
          </a:p>
          <a:p>
            <a:pPr marL="285750" indent="-285750" algn="r" rtl="1">
              <a:buFont typeface="Arial" panose="020B0604020202020204" pitchFamily="34" charset="0"/>
              <a:buChar char="•"/>
            </a:pPr>
            <a:r>
              <a:rPr lang="fa-IR" sz="1400" dirty="0" smtClean="0">
                <a:solidFill>
                  <a:srgbClr val="C00000"/>
                </a:solidFill>
                <a:cs typeface="B Nazanin" panose="00000400000000000000" pitchFamily="2" charset="-78"/>
              </a:rPr>
              <a:t>میزان رضایت از ماهیت کار </a:t>
            </a:r>
          </a:p>
          <a:p>
            <a:pPr marL="285750" indent="-285750" algn="r" rtl="1">
              <a:buFont typeface="Arial" panose="020B0604020202020204" pitchFamily="34" charset="0"/>
              <a:buChar char="•"/>
            </a:pPr>
            <a:r>
              <a:rPr lang="fa-IR" sz="1400" dirty="0" smtClean="0">
                <a:solidFill>
                  <a:srgbClr val="C00000"/>
                </a:solidFill>
                <a:cs typeface="B Nazanin" panose="00000400000000000000" pitchFamily="2" charset="-78"/>
              </a:rPr>
              <a:t>میزان رضایت از شرایط محیط کار</a:t>
            </a:r>
            <a:endParaRPr lang="fa-IR" sz="1400" dirty="0">
              <a:solidFill>
                <a:srgbClr val="C00000"/>
              </a:solidFill>
              <a:cs typeface="B Nazanin" panose="00000400000000000000" pitchFamily="2" charset="-78"/>
            </a:endParaRPr>
          </a:p>
        </p:txBody>
      </p:sp>
      <p:sp>
        <p:nvSpPr>
          <p:cNvPr id="5" name="AutoShape 2" descr="data:image/jpeg;base64,/9j/4AAQSkZJRgABAQAAAQABAAD/2wCEAAkGBxQHEhQSExEUFhQWFRoWFxgVGRsZGxoYGxoWGhccHRcYKCgkGRomHxwVITEhJSksLi4vGCEzODMsOCgtLisBCgoKDg0OGhAQGzAmHyYtLC80LywxLywsNCwsLDUsLCwsLSwsLCwsLCwsLCwsLCwsNCwsLCwsLCwsLCwwLCwsLP/AABEIAKQBMwMBEQACEQEDEQH/xAAcAAEAAwEBAQEBAAAAAAAAAAAABQYHBAgDAgH/xABMEAABAwECBQ4KCQMEAwEBAAABAAIDEQQFBgcSITEWFyJBUVJUYXFzgZKy4RMzNFNjcoORk8IUFTI1obHB0eJC0vAjYoKzoqPxREP/xAAaAQEAAgMBAAAAAAAAAAAAAAAAAwQCBQYB/8QANREAAgECAgcFCAMBAQEBAAAAAAECAxEEBRITFSExUaEyQXGBwTM0UmGRsdHhFCLw8UNCJP/aAAwDAQACEQMRAD8AveG+F8timju+wRiW3SjK2X2IWb9/Ht02tJrVrXAR0WK03ns7xvG1WmQ5y1r8iIH/AGsINKcWSOIID66zl3en+L3ILjWcu70/xe5Bcazl3en+L3ILjWcu70/xe5Bcazl3en+L3ILjWcu70/xe5Bcazl3en+L3ILjWcu70/wAXuQXGs5d3p/i9yC41nLu9P8XuQXGs5d3p/i9yC41nLu9P8XuQXGs5d3p/i9yC41nLu9P8XuQXGs5d3p/i9yC41nLu9P8AF7kFxrOXd6f4vcguNZy7vT/F7kFxrOXd6f4vcguNZy7vT/F7kFxrOXd6f4vcguNZy7vT/F7kFxrOXd6f4vcguNZy7vT/ABe5Bcazl3en+L3ILjWcu70/xe5Bcazl3en+L3ILjWcu70/xe5Bcazl3en+L3ILjWcu70/xe5Bcazl3en+L3ILjWcu70/wAXuQXGs5d3p/i9yC41nLu9P8XuQXPy7E9YmZ4prXC/afHKA4e8FAcbr1t2LiRgtsptl3vcGC0EHwsJOjL0lw5Sa7RBo0gadHIJQHNILSAQRnBBzgg7YQGdYoIvrM268n55LTantaTpELcksbxaacjG7iA0dAQl54V2W7HFj5dmNLWguI5aZgeLSsHUiinWx9Ck9GUt/wBTi1e2Pfv6hXmtiRbVw3PoNXtj37+oU1sRtXDc+g1e2Pfv6hTWxG1cNz6DV7Y9+/qFNbEbVw3PoNXtj37+oU1sRtXDc+g1e2Pfv6hTWxG1cNz6DV7Y9+/qFNbEbVw3PoNXtj37+oU1sRtXDc+g1e2Pfv6hTWxG1cNz6DV7Y9+/qFNbEbVw3PoNXtj37+oU1sRtXDc+g1e2Pfv6hTWxG1cNz6DV7Y9+/qFNbEbVw3PoNXtj37+oU1sRtXDc+g1e2Pfv6hTWxG1cNz6DV7Y9+/qFNbEbVw3PoNXtj37+oU1sRtXDc+g1e2Pfv6hTWxG1cNz6DV7Y9+/qFNbEbVw3PoNXtj37+oU1sRtXDc+g1e2Pfv6hTWxG1cNz6DV7Y9+/qFNbEbVw3PoNXtj37+oU1sRtXDc+g1e2Pfv6hTWxG1cNz6DV7Y9+/qFNbEbVw3PoNXtj37+oU1sRtXDc+g1e2Pfv6hTWxG1cNz6DV7Y9+/qFNbEbVw3PoNXtj37+oU1sRtXDc+g1e2Pfv6hTWxG1cNz6DV7Y9+/qFNbEbVw3PoNXtj37+oU1sRtXDc+h+4sOrHIaeEcOMsdT8AmtierNMM3bS6MsMEzbQ0PY4OaRUFpqCOIhSJ3L8ZKSunuOa+btZfMEtnkFWSsLDxVGYjjBoQd0BD0xfBLGccHrJFZJW5T4cqMmh0B7skCm0G0aORD0uWIv7s9vJ8qBlpwxvB12WSWRho+ga07hcQK8oBJWFR2iU8dWdKhKUeP5MWJqqxxvE/iHgQBAEAQBAEAQBAEAQBAEAQBAEAQBAEAQBAEBbcGMDBfsPhvD5GyLaZGVopt1G6pIw0lc22DyxYinp6VvL9kvrZjhR+H/ACWWq+Za2Gvj6fsa2Y4Ufh/yTVfMbDXx9P2NbMcKPw/5JqvmNhr4+n7GtmOFH4f8k1XzGw18fT9jWzHCj8P+Sar5jYa+Pp+xrZjhR+H/ACTVfMbDXx9P2NbMcKPw/wCSar5jYa+Pp+xrZjhR+H/JNV8xsNfH0/Y1sxwo/D/kmq+Y2Gvj6fsgsLMExg8xj/DZeU7Jpk5NM1d0rCcNEpY7L1hoKWle75fslcVl4uEklnJqws8IOJwLQactR1VlSe+xayWtLSlSfC1zSFOdCeQLx8dLzr+0UMjfMRf3Z7eT5UPGTmMbyF/rs7QUdXsmtzX3aXl9zIlXOSCAIAgBQ9NPGLez+em97P7VPqVzOl2LR5vp+Brb2fz03vZ/ampXMbFo830/A1t7P56b3s/tTUrmNi0eb6fgr+GeCsVwRsfG+Rxc/JOXk0pQnaA3FhOGiUMwwFPDwUot8e8qCjNQEAQHbc1kFvniicSA97WkjTQmmaq9Su7E+GpqpVjB8Gy539gLDdlnlmbLKXMbUBxbTSNNApJU0lc3OJyqlSpSmm7pfL8FIu2xOvKVsTKZTzQVNBoJ09CjSu7Gko0pVZqEeLJe9cD7RdUTppPB5DaVo6pzkNGam6QsnBpXZbr5bWowc5WsivrA14QBAEAQBAEBrGLPyP2rvlVil2Tq8o9382WxSGzCAIAgCArOF2FrbgpG1ofK4VoTQNG0TTTXc4trNWOc9Hca7HZhHDWileTIO5MYjpZAy0sY1rjTLZUZPKHE1HHXMsVV5lLDZw5S0aqSXNGhKY3wQFHxreJh5w9kqGt3Gmzr2UfH0ILFf5Y7mXdqNY0u0Ucm9u/D1RqqsHTnkC8fHS86/tFDI3zEX92e3k+VDxk5jG8hf67O0FHV7Jrc192l5fcyJVzkggCAIAUZ6j0GFcO9Rk9tw2tkMj2iVtGvcBsG6ASBtKtrJHL1c0xEZyinwb7j46urb51vUb+yayRhtbE819DgvjCKe+WtZM8ODTlCjQM9CNpeOTfEgxGNq14qM2d0OBFrnaHNbGWuAIIe2hBzghe6uRPHKq8ldWt4kFbbK+wvdHI3Je00I/zSNuqwe4oVKcqcnCXFEzYsDbXbY2yNjGS4VGU4A0Og0O7pWahJl2nlmIqRUktzOJl3zWK1NhaWicPaBkuBAfmpstFQsbNOxCqNWnXVOL/tfqWG+LDecUMhmlJiDdmMtpzcgWclO282FeljlTk6kt3fwPzgTg7OZoLVkt8FUmuUK0o5ujlSEXdMxy7BVdZCt/8AJesLbA+87JJFGAXuyaAmmh7Sc54gVNNXVkbrHUZVaEoR4u33Mlvq5JblLWzNALgSKEHRp0Ks4tcTlcRhKmHaU+8jV4VggCAIAgCA1jFn5H7V3yqxS7J1eUe7+bLYpDZhAEAQBAYvhs4ut0+VpygOjJbT8KKrPtM5DMm/5M7/AO3EGsSgbng64vstnLvtGGOtfVCtQ7KO3wrbowb5L7Eisico+NbxMPOHslQ1u402deyj4+hBYr/LHcy7tRrGl2ijk3t34eqNVVg6c8gXj46XnX9ooZG+Yi/uz28nyoeMnMY3kL/XZ2go6vZNbmvu0vL7mRKuckEAQBACjPUegwrh3qK7LgRY5XFxjdUkk7N2k5ztqPVRKEssw0m249WfjUJYvNO67/3TVRMdl4b4erKJh3dMVzWhscLS1piDiCSc5c8aTyBRTiouyNHmeHp0KqjBWVvVk5i3wi8GfokhzGpiJ2jpLOnSOOo2wsqcu4vZTjP/ABn5fgst+4KxXzNFM7NkH/UG/aKkA9P4E8SklBSdzY4jA069SM33cfmhhjf4uGHY08K/Yxjc3XU3B+dEnLRQx+LWHp7uL4fnyMxwZcX22zkkkmZpJOck5Wc1VePFHN4Jt4mDfM1TDPyK0ep+oVip2WdPjvd5+BS8CMJ5hJBZKR+CqW1ocqlHO01pp4lFCbukafLsdU04Ud1upeMKrxfdNlkmjycpuTTKFRne1pzCm0SpptpXRucZWlRoynHirfcya/r+lv5zHShgLAQMgEad2pKrSk5cTlsVjJ4hpztu5EUvCoEAQBAEAQGsYs/I/au+VWKXZOryj3fzZbFIbM+cszYftOa3lIH5pc8ckuLPn9Oi86zrBeXRjrIc0Pp0XnWdYJdDWQ5ofTovOs6wS6GshzRVMMsFPr0ieBzfCUo4VzPA0Go0OGjPpzaKKOcL70avH5f/ACHrKb3/AHIK5MAJppAbQBHGDnAcC53EMmoAO7VYKk3xKOGyio5Xq7l16GntaGigFAMwVg6Xgf1AUfGt4mHnD2Soa3cabOvZR8fQgsV/ljuZd2o1jS7RRyb278PVGqqwdOeQLx8dLzr+0UMjfMRf3Z7eT5UPGTmMbyF/rs7QUdXsmtzX3aXl9zIlXOSCAIAgBRnqPQYVw71GJXhfFobLIBaZgBI4ACR++PGqjb5nG1sTWVSSU3xfezn+ubRwmf4j/wB0u+ZH/Kr/ABv6s57TaX2o5Uj3vNKVe4uNNyp2tK8Ip1JTd5O/ife57DJeMzI4qh5cKEf00zl1RoppXqV3ZEmHpTq1FGHH7fM3WJpYACakAAk7Z3aBWztkrIzDGZdskM4nLi6N4DW/7CB9nkOdw5TuKvUTvc5vOKE1UVR7093h8vUgMFvLLPzrPzCxjxRRwPvEPFGrYZ+RWj1P1CnqdlnUY73efgZjgT5dZ/WPZcoIdpHNZb7zD/dxo2MDyCb/AIf9jFPU7J0Oae6y8vujHVWOQCAIAgCAIAgNYxZ+R+1d8qsUuydXlHu/myxXnbm3bE+V52LBU8e4Bxk0HSs27K5fq1Y0oOcuCMQvW8H3pK6WQ1c49AG00cQVRu7uzi69eVabnI5KIRCiAUQH1s9ofZTlMe5jt1pLT7wi3GUKkoO8XbwLxgvh45rhFajVpzCXQR61MxHHpG3VSxqW4m7wWbO6hW+v5NGBqpzoD+oCj41vEw84eyVDW7jTZ17KPj6EFiv8sdzLu1GsaXaKOTe3fh6o1VWDpzyBePjpedf2ihkb5iL+7PbyfKh4ycxjeQv9dnaCjq9k1ua+7S8vuZEq5yQQBAEAKM9R6DCuHeor8uBVjlcXGE1JJOzfpOc7aj1cShLLcNJtuPV/k/GoaxeZPxH/ALpqonmy8L8PV/kreHmDdnuezskhjLXGUNJynHMWvOhxO2AsKkFFXRrszwVGjSUqas727+TJ7ALB76oi8LIP9aQZ66Ws0hvLtnoG0s6cbK7L2W4PUQ0pdp9Fy/JCYUYZus9rY2E1jhdsxXNI7Q4cgFQOPPtBYSqb9xTxmZOFdKHCPH5/8+5c5o4sJLNT7Ucrag7Y3DxOB/EKXdJG3kqeJo27mv8AfQy67btfdN4wwyDO2ZmfacK5nDiKrpWlZnNUaEqOMjCXM0nDPyK0ep+oU9Tss6LHe7z8DK8FLS2yWuB7zRofQk6BUFtTxZ1BF2aOYwM1DERlLhc2G+Lube0L4XkhrwM7dIoQQfeArMldWOsr0Y1qbhLgzKsMcHm4Puja17n5bSTlAClCBtKvOOizmMwwccM4qLvcrqwNcEAQBAEAQGsYs/I/au+VWKXZOryj3fzZXsZV+fSpBZmHYRmr6bb9ocjR+J4lhUld2Nfm+K0pamPBcfH9EfgJcH1xNlvbWGPO6uhzv6W8Y2zxCm2sYR0mV8swmuqaUl/VdfkaTqdsnBYeo39lPoR5HR/xKHwL6IzfGA6GK0CGCKNgjGzLGgVc6hoaaaCnSSoJ2vZHO5q6aqqnTilbjbmVdYGrCAIDTsW9/wD0uP6NIdnGNgTts3OVv5U3Cp6Uu46bKcXpw1UuK4eH6LspTcFHxreJh5w9kqGt3Gmzr2UfH0ILFf5Y7mXdqNY0u0Ucm9u/D1RqqsHTnkC8fHS86/tFDI3zEX92e3k+VDxk5jG8hf67O0FHV7Jrc192l5fcyJVzkggCAIAgJTVFauFTdcrLSfMtfzcR8b+o1RWrhU3XKaT5j+biPjf1GqK1cKm65TSfMfzcR8b+p8bTfE9qoHzyODXBwynE0cNBFdvSvLtmM8VWnbSk3bf5n2OEVqP/AOqbruTSfMy/m4j439SLXhVO6yXvPYm5Ec8jG1rRriBXbzBeptcCenia1NaMZNI/M96TWh7ZHSvc9n2XFxJG3mO0l2JYirKSk5O6PpPflotLSx9olc05iC4kHoTSfMyli68loyk7EevCsSVkv+02Noay0SBozAZVQBxA6OheqTXeWqeMr01aMnY+F4XlLeRBlkc8gUGVtI23xI6tepVd5u5yLwhCAIAgCAIDTcCrSbHdksjRVzPCuHKGghTQdoNnTZfNwwTku67M5s8L7wkDG1dJI6nGXE5yT+JKhOdhGVWdlvbNsuC6m3NAyFu0KuO+cftH/NoBWox0VY7PDUI0Kagv8z7Xtb23ZDJM7QxpPKf6R0mg6V7J2VzKtVVKm5vuMKtE7rS9z3GrnOLnHdJNSqhxM5ucnJ8WfNDA6busTrxlZEwbJ7qD9SeICp6ESvuJaNKVWahHizQcLMDGmzsdZ27OFlCBpkaM5PG+tTx1I3FNOnu3G/x2WxdJOmt8V9V+TPLDa3WCRksZo5hqD/m0dB5VCn3nP0qkqU1OPFF9GMwcFPxP4qbW/I3u218HX9EFhZhWMIWMZ4EsyXZVcrKrmpuBYTnpFLHZgsTBRUbWfM6MV/ljuZd2o17S7Rnk3t34eqNVVg6c8gXj46XnX9ooZG+Yi/uz28nyoeMnMY3kL/XZ2go6vZNbmvu0vL7lPwDu+yXk50doblSEjwYynioDXF32CBtbaigot2Zqcso4ereNVXl3cfQkcN7lsVzw0jZkTuoWDKkNRlAO0kjRXSspxjFbuJYzHDYWjS/qrS7uJQVEaAIAh6WS/MEJLkgE0kjCS8NyWVOkE1yjTc3FnKDirs2OJy2VClpyffwRW1ga0IAgCAIAgCAumBd5WGyQvbaWs8IXHO9mXlNoKAZjTbzf4JIOKW83WXV8LCm1VSv81fcVG2Oa+R5jBDC9xYDpDanJB4wKKM1NRxc248L7vA+KEYQBAEAQBAEAQGsYtBWxe0f+isUuydXlPu3mycsFx2e7nl8ULGOO2B+A3o4gslFLgXKeGpU5OUIpMkFkTmfY0r1p4OzNPpH/AIhg/M9AUNV9xos5xFkqS8X6GeKE54IDSMWVyeCa61PGd1Wx12m/1O6SKcgO6pqUe86PJ8Lox10uL4eBfFMbszLD3BY2Z/0iBhLHnZtaK5LztgD+k/geUKvUhZ3RzmZ4BqWsprc+K+ZUvq6bzMnUd+yjszVfx6vwv6Hzmsr4M7mPaDvmkfmhjKnOO+SaLTiv8sdzLu1GpKXaNnk3t34eqNVVg6c8gXj46XnX9ooZG+Yi/uz28nyoeMnMY3kL/XZ2go6vZNbmvu0vL7lDwA8vg/5/9b1FT7SNFlfvUfP7Mmca/jYObd+YWVXiXc77UPMnrXg/Y22QSSRsjaGMe97RsqDJJAIz1d9nd2SycI6Ny/UwmG1OlKKSsm3/ALmfy4Rd2EDHsjsrBkAAhzGh1DWhDm1O0c9apHQlusY4b+HiYuMILd8t/wBSp2Sz2a4bdPFahlxNaQzKblZyWOZmG3kk51H/AFjJpmrpwoYbFThV3xtu7+TXQ0PCWez2aIG1NDo8sChblbKhpmHSp5tW3m/xU6MYXrcPqUK4Lgiwitcz2illY6oAGTWv2WjcGY129G7UQxipP5Gjw+Ep4rESkuwvLyJl17XbFP8ARfojCMvwZf4NhGVWmk7IgHNlf/VlpQvaxcdfBKrqdBcbXsuP3K7h7g8245GuiqI5AaDTkuFKip2s4I6VhUjo8DX5lg40JqUODLxe+DtigZ4SSKOONjg55ApUCoDc2fOS3MNOjbUsoRN1XwmFjHSlFJLeyq2+8bDabXZTFFH4KpZK3weQNlQNJzCtNNeIqNuLatwNZUr4SVenoJW4PdbjwP3jIuOO7xDLDG1jSSxwaKCulv4B3uXtSKVrDN8LCmozgrLh+PU78E7js8NhNotETXVy5KuFSGDMAOrX/kvYRWjdljA4WlHDayrFPi9/IYBXVBesEkklnjJM76VGgUYQ0cQqUpxTW9DLaNKrSc5RXaZVcFLh+vrQWEkRs2TyNNK0AHGf0KjhHSZq8Fg/5FZp9lcfwWu8L0u25ZfoxsjHZNA92Q12TXdLtk4jb/dZuUIu1jaVa2CoT1Tgvon+2cmFOD8FyTQWhrG+AdKGyMOdornqK7VMo02iB0JxUWn3EWMwlKhVhVS/q3Zru/3EYx7iisEUUsMTWDLLHZIpXKFRXkyT70qRS4DNsLThTjOCtvtu+f8Awl8FMGrO6ywmWFj5HtyyXDPRxqPcC1ZQgrby3gsFS1EdOKbauVfA+4mz26SKVoeyHLBDhmJDsgV95PQo4RvKzNZgMJF4qUJq6jf8HX9SwXxej4GsDIYm1cGZsotycocRynUPE1e6Kc7Ezw1KvjXTStGK7u//ADZK35b7Dg9IIHWBrtiDXwbDUHcL87ispOMXaxZxNXC4aWhKn0XqUK/54rTO98DcmI5Ja2lKbBuUKDRsspRO19xosVOnOq5U1aO77GkYs/I/au+VT0uydFlHu/my2KQ2YQGGYRWo2y1TvcakyOA5GnJaOgABVJO7ZxWMm515t8/0Ry8KwQ9NvwXtrLwssL2ANGQGlo0NLdiRyZs3FRWoO6O0wlWNSjGUeX2JVZFkIAgKPjW8TDzh7JUNbuNNnXso+PoQWK/yx3Mu7Uaxpdoo5N7d+HqjVVYOnPIF4+Ol51/aKGRvmIv7s9vJ8qHjJzGN5C/12doKOr2TW5r7tLy+5RsX0LnW6Jwa4tbl1IBoKxvpU7Sip9o0mVQk8TGSW7f9mTONWJzpIXBpyQwgmhoCXClTtLKtxLudRbcWluJvC77qPqQ9qNZT7H0LuP8Acn4L7or2Krx83NDtBY0uJr8k7c/AiMP/AC+f/h/1RrCp2n/u4qZp71Ly+yLxjLjMljqATSRpNNoUcK8lSPepqvZN1mybw+7mjjxVvAimYczxIHEHTQtAH5FY0e8hyZ2pyi+N/Q5rzwzF2zPjfd7A5jiKlwFc+Z32NB09K8dSztYwrZnqqjhKlw+f6ILC3Ch1/RxtMHg6EvBysrKBBGbMM2nPxLCc9JFHHY94iMYuFu//AG4ueMs0sXLIz9VNV7Jt8292fijJlXOVNVmrhVdYIzyZI0+cYaO94B6yn7UDqZf/ALMFu426o58YNqF1WOKys/ro32cYFfxyPxXlTdFIizSoqOHVKPfu8l/kffFd5I/n3dmNe0uBnk3u78X9kReKuUCS0trsiGEDiBeD2m+9Y0e8r5PJadRd+71OnCDCwXTO+J9hYSDUOLgMsHQ77H66ar2U7O1iXFZjqajhKn58+hBYTYXm/IBGbN4MFwcHZVQcmoIGxG7urCU9JWsUcZmLr0tHQt878vItgi1UXWxtdmQwE/7mODXHpo73qS2nA2iX8vBpd7t0e8W+9xZLys1nGZgiLDyvpkj/AMI+sjlaaQqYhQxkKS4Wt9eH2RIRWNtzy2y1u+y9rX9DGHK95qsraLbLCpqjOpWffZ/RGVXZek9kndaY6l4ynvzEihOyygP6akZ+RV02nc5ejiKsKrqw472/38jQbiwphwoP0eWz7IgmhAew005znaejpU0ZqW5m+w2Op4t6ucN/1RTMOLoZc1pyI8zHMDwNOTUuBFTtbGvSo5xs9xpsyw8KFa0ODVy74s/I/au+VS0uybvKPd/NlsUhswTRAefppPCuLt0k+81VM4OctKTZNXNcBvOy2mZoOVEWloG2AHGQU3aZJHJxrJRumy7h8G61Cc1xVrepBLEoF3xYXt9HldZnHYybJnrgZx0tH/iFLSlZ2N3k2I0Zuk+/evH/AJ9jTVOdGEAQFHxreJh5w9kqGt3Gmzr2UfH0ILFf5Y7mXdqNY0u0Ucm9u/D1RqqsHTnkC8fHS86/tFDI3zEX92e3k+VDxk5jG8hf67O0FHV7Jrc192l5fcoWDGFDsHg8Nia/LIOckUpXc5VDGeiaPBY94aLSje51X/hq++oXQmFrQ4g1DidBB0L2U3JWJcTmjr03T0bX+Z+b1wyfeNm+jGFrRRgyg4k7AtOjoRzbVjyvmbq0dVo8uhwYM3+7B973tjD8puTQmlM9dpeRlou5XwWMeGk2le5y35eRvid85aGl9MwNQKNa3T0Lxu7uRYmvr6rqWtf8Fou3GLJZY2skgEjmimVl5NQNFRQ5+NSKq0jZ0s5lGCUo3fO9vRkDHhHLZ7U+1R0a57iS052kH+k6Kj3LDSadyisdUjXdaG6/cWQ4xvCAZVja5w28v9C0096z1vyNjtpPjT6/oq2Ed9Ov6XwrmtbRoYA2ugEnOTpOcqOT0mazF4p4ipptW7iUwiwyffsPgnQtaMoOqHE6K7vKspTclYs4vM3iKeg42KusDVliwZwrfg+x7Gxte1zsqhJFDSh0boDfcs4zcTY4PMJYaLja6ZxYR32+/pRK5obRoaGg1AAqfxJK8lLSdyHGYqWJnpNWJHBvC91wRGJsTXgvL6lxGkNFM3IvYzcUWMHmTw9PQUb77kJd94yXbKJonZLgegg6QRthYp23op0q86VTWQ4lxGMfLaBJY2OI28ugrxAtNPepNb8jbLOrr+1O/n+iu4TYQuwgcwujawMBDQ2p00rU7egbQWEpaRr8ZjXiWrqyR14NYXvuGN0Qja8F2UKkilQARyZl7GbiTYPMpYeGha+8i7fe77ZaTaqAPy2vAGgZNMkdFAsW7u5Vq4mU6+u77p/QnL6w6kvWF8PgmsD6AkOJNKgkdNKdKzlUbVi9iM2lWpuGja/zIjBq+zcEplawPqwsIJpmJadI29iFjGWi7lPB4p4aemlfdYszsY2QDkWNjXHby6+8Bor71nrfkbJ51bs09/j+ir2k2nCGR03g5JXHMSxjiBTQBkjMAo98nc1k9fiZOpZvwRpWLyyvslkyZGOY7wjjR7S00zbRU9NWR0eVwlChaSs7viWZSGxOe8ZfARSP3sbne5pK8fAwqy0YN/JmBhVDhTW8W9m8BYmu849z/ccj5VYpL+p1eUw0cMnzbfp6FCwzub6mtLmtFI37OPcAOlvQajkooZxszRZhhtRWaXB71+PIhrLaHWR7ZGGjmODgeMGoWJTpzcJKUeKN0uq3tvOGOZuh7QeQ7Y5QajoVtO6udtRqqrTU4951r0lCAo+NbxMPOHslQ1u402deyj4+hBYr/LHcy7tRrGl2ijk3t34eqNVVg6c8gXj46XnX9ooZG+Yi/uz28nyoeMnMY3kL/XZ2go6vZNbmvu0vL7mRKuckEAQBAEAQBAEAQBAEAQBAEBP4J3EL/M0eVkvbHlMO1lVAzjcKzhHSubLL8JDEKcZcbKzIi32J93yOjkaWvaaEH8xujjWLTW5lOtRnRm4TW8514QhAEAQBATOCdzfXdobGa5A2UhG9G1XdJoOniWUY6TsXcBhtfVUXw4snL5w4fZ3GGyCOOGM5LSGg1pmqK5g3czLJ1HwRdxGayjLQoJKK3f7usRmre3ef/wDXH/avNZIq7UxXxdF+Bq3t3n//AFx/2prJDamK+LovwfG14XWy2MdG+erXAtcAxgqDpFQKrxzk9xjPMcTOLjKW5/Jfgg1iUjdMH7N9Ds0Ee22JteWgJ/GqtRVkjtsNDQoxjySI3Dm5vrezHJFZI6vZunfN6R+IC8qRuivmOG19F24revwY6qxyBoOK69qZdlcfSR/k8fkaespaUu46DJsRxpPxXr/vE0NTm+CAo+NbxMPOHslQ1u402deyj4+hBYr/ACx3Mu7Uaxpdoo5N7d+HqjVVYOnPIF4+Ol51/aKGRvmIv7s9vJ8qHjJzGN5C/wBdnaCjq9k1ua+7S8vuZEq5yQQBAEAQBATWDWDz8IHPax7W5ABOVXPWu5yLKMdIv4LAvE6Vna1uv/Ce1tpvPxe5yz1T5l7Ykvj6fsa203n4vc5NU+Y2JL4+n7GttN5+L3OTVPmNiS+Pp+xrbTefi9zk1T5jYkvj6fsa203n4vc5NU+Y2JL4+n7GttN5+L3OTVPmNiS+Pp+xrbTefi9zk1T5jYkvj6fsn8DsFJLgke98jHBzMnY13QdtZwg4sv4HAPDOTcr3JHCnBxl/x7TZWjYP/Q7rfy/PKUFIsYvCQxENGXHuZj9vsT7vkdFI0te00IP5jdB3VWaa3M5GvQnRm4TW8514QhAEAQGl4OXFLZbvf4IsbaLQASXkjJYdGcAmuSSeIu4lNGL0d3FnS4TCzhhWoWUpc+5f8IPW8tPnLP13f2rHVSKOx63xR+r/AAf0YurUf/6QdZ/9qaqQ2NX5rr+Brc2rfwdZ/wDamqkNjV+a6/ga3Nq38HWf/amqkNjV+a6/gkLlxdvjkDrRIwsaQchlTlU2iXAUHv6F7Gk+8sYfJ2pp1WrckaIpzfhAY7hzc31RaTkikclXs3Bvm9B/AhVpxszkszw2prXXB7/yQ92W112ysmZ9pjg7l3RyEVHSsU7O5ToVXSqKa7jdLHaW2xjJGGrXtDhyEVCtJ33nbwmpxUo8GfZemRR8a3iYecPZKhrdxps69lHx9CCxX+WO5l3ajWNLtFHJvbvw9UaqrB055AvHx0vOv7RQyN8xF/dnt5PlQ8ZOYxvIX+uztBR1eya3NfdpeX3MiVc5IIAgCAIAgL5io8ZP6jPzcpqPedBkf/p5eppCmN8EAQBAEAQBAEAQEHhTg4y/46GjZWjYP/Q7rfyWMo6SKuLwkMRDRlx7mY/b7G+75HRSNyXtNCPypug6aqs01uZyNajOjNwnxOdeEIQBAKLyyPbiiWQuaxizzWP2rvlVil2Tqso9382WxSmzCAIAgCAgcNLm+ubM5rRWRmzj4yNLekVHLTcWE43RSx+G19FpcVvX++ZjKrHHGl4sL28NG+zOOePZs9QnZDod2lNSl3HSZPiNKDpPiuHh/vuXlTG6KPjW8TDzh7JUNbuNNnXso+PoQWK/yx3Mu7Uaxpdoo5N7d+HqjVVYOnPIF4+Ol51/aKGRvmIv7s9vJ8qHjJzGN5C/12doKOr2TW5r7tLy+5kSrnJBAEAQBAEBfMVHjJ/UZ+blNR7zoMj/APTy9TSFMb4IAgCAIAgCAIAgKxhjhU242+DZR07hmG0wb536DbWE56JRxuNjho85PgvV/IyaeZ1ocXvcXOcaknOSVWvc5OpUlUk5Sd2z5oRhAEAQBAaxiz8j9q75VYpdk6vKPd/NlsUhswgCAIAgCAybD3B912zOmY3/AEZDlVGhrj9oHcBOcctNpVqkbO5y+Z4N0qjqRX9X0ZCXDeRuieOYaGu2Q3WnM4e6vTRYp2dyjha7o1VNf5d5uUUgmaHNNQQCCNsHOCrZ2qaauik41vEw84eyVDW7jT517KPj6EFiv8sdzLu1GsaXaKOTe3fh6o1VWDpzyBePjpedf2ihkb5iL+7PbyfKh4ycxjeQv9dnaCjq9k1ua+7S8vuZEq5yQQBAEAQBASVy35LchcYSAXAA1AOjRpWUZOPAuYXG1MNfQS38/kS2r22b9nUCy1si3tmvyXX8jV7bN+zqBNbIbZr8l1/I1e2zfs6gTWyG2a/JdfyNXts37OoE1shtmvyXX8jV7bN+zqBNbIbZr8l1/I1e2zfs6gTWyG2a/JdfyNXts37OoE1shtmvyXX8lmwEwknvqWRkrmkNZlCjQM9QNpZ05uT3myy7HVMS5KaW7l/078McKm3G3wcdHTuGYaQwb536DbWU56JPjcbHDR5yfBer+X3MmnmdaHF73FznGpJzklVjk6lSVSTlJ3bPmhGEAQBAEB13Xd0l6yNiibVzvcBtknaAXqV3ZE1ChOtNQgt5tFwXS25IWwtJNM7nHbcdJptDiVmMdFWOxw2HjQpqCJFZE4QBAEAQHPbray72GSR4axukn/M54gvG0uJhUqRpxcpuyKTaMZEbi5ospczRsnAVHG2h91VFrfkaaedQu0oXXif3B+3QX9JksuqENH23kMyWjqZzuD/6kWpPsnuFq0sRK0aKt3vd+C8MYyyMoA1jGjQKBrQPwACl3I3KUYKy3JGU4c4Si+3iOPxUZNDtudoLuIbg6eIV5z0jl8yxqry0I9ldT7Yr/LHcy7tRr2l2jPJvbvw9UaqrB055AvHx0vOv7RQyN8xGGl3OZ/Uy0ytcNx1GGh6CEMWXS/LtF7wSQk0yxmO44EFp6CAvJK6sQ4iiq1J033mMXrdE10uLZYy3PmdTYnjDtBVVpricfXw1Si7TX4OFeEAQBAEAQBAEAQBAEAQBAEBMYO36bi8K5javezIaToaag1O7yLKMtEv4LFrDKbtdu1v2RU8zrQ4ve4uc41JOckrG5TqVJVJOUnds/CGAQBAEAQBAWDB7Ck3A0tjgjLnHZPcTU7gzaANxZRno8DYYTHvDxtGKvzJfXJm8xF73fustay3tqp8KGuTN5iL3u/dNcxtqp8KGuTN5iL3u/dNaxtqp8KGuTN5iL3u/dNaxtqp8KGuTN5iL3u/dNaxtqp8KGuTN5iL3u/dNaxtqp8KK5f1/S36/KkdmH2WD7LeQbZ4ysJScuJrsTi6mIleXDl3EWvCqW27cOXXXGIorNE1o43VJ2yTXOeNZqpZWRtqWaulFQhBJHNf+Gc19R+CIbGwnZBldluAk7XEkqjluI8VmdWvDQtZfIr0MTpyGtaXE6A0En3BYGujCUnaKuzTsXmDr7rD5pmlsjxktaaVDMxJNNBJpmOjJU9ONt7OlyvByopzmrN/YualNueSZLvltznyRxucxz3lrhShGU5D02Rtr1trzm8KCLvt7/CNkpsYpzUvDtwHP0ZNMzXUHhp8MrZ2hzXBzXCoLTUEHQQRpCA/aAIAgCAIAgCAIAgCAIAgCAIAgCAIAgCAIAgCAIAgCAIAgCAIAgCAIAgCAICi4x8L/AKAw2Gyf6tvtA8GxkecxhwzvdvSBUivKcwJQE1gjgtHg/Y4LMWtc6NmydTS9xLnkV2soupxUQEveV3xXpG6GaNskbhRzXioO5yEaQdpAYth5chwAAdYLXa4muNfBCYmMVOejaZ+VxJ40PSmaubx4fP1u5ANXN48Pn63cgGrm8eHz9buQDVzePD5+t3IBq5vHh8/W7kA1c3jw+frdyAaubx4fP1u5ANXN48Pn63cgGrm8eHz9buQDVzePD5+t3IBq5vHh8/W7kA1c3jw+frdyAaubx4fP1u5ANXN48Pn63cgGrm8eHz9buQDVzePD5+t3IBq5vHh8/W7kA1c3jw+frdyAaubx4fP1u5ANXN48Pn63cgGrm8eHz9buQDVzePD5+t3IBq5vHh8/W7kA1c3jw+frdyAaubx4fP1u5ANXN48Pn63cgGrm8eHz9buQDVzePD5+t3IBq5vHh8/W7kA1c3jw+frdyAaubx4fP1u5ANXN48Pn63cgGrm8eHz9buQDVzePD5+t3IDvuK/7bhBM2zy3hawx2kxyFjtIGkcqA3PBLAqyYLAuhjJlcNlNIcqR1c52WagJzkNABKHhY0B//9k="/>
          <p:cNvSpPr>
            <a:spLocks noChangeAspect="1" noChangeArrowheads="1"/>
          </p:cNvSpPr>
          <p:nvPr/>
        </p:nvSpPr>
        <p:spPr bwMode="auto">
          <a:xfrm>
            <a:off x="155575" y="-1538288"/>
            <a:ext cx="5991225" cy="320992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3318" name="Picture 6" descr="https://wikispaces.psu.edu/download/attachments/199196743/Pic%201.jpg?version=1&amp;modificationDate=1396912583000&amp;api=v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680" y="1958182"/>
            <a:ext cx="4327003" cy="2209005"/>
          </a:xfrm>
          <a:prstGeom prst="rect">
            <a:avLst/>
          </a:prstGeom>
          <a:noFill/>
          <a:extLst>
            <a:ext uri="{909E8E84-426E-40DD-AFC4-6F175D3DCCD1}">
              <a14:hiddenFill xmlns:a14="http://schemas.microsoft.com/office/drawing/2010/main">
                <a:solidFill>
                  <a:srgbClr val="FFFFFF"/>
                </a:solidFill>
              </a14:hiddenFill>
            </a:ext>
          </a:extLst>
        </p:spPr>
      </p:pic>
      <p:pic>
        <p:nvPicPr>
          <p:cNvPr id="13320" name="Picture 8" descr="http://www.socratesjournal.com/public/journals/1/cover_article_52_en_U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19853" y="4640766"/>
            <a:ext cx="2979247" cy="1981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103425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xEl>
                                              <p:pRg st="0" end="0"/>
                                            </p:txEl>
                                          </p:spTgt>
                                        </p:tgtEl>
                                        <p:attrNameLst>
                                          <p:attrName>style.visibility</p:attrName>
                                        </p:attrNameLst>
                                      </p:cBhvr>
                                      <p:to>
                                        <p:strVal val="visible"/>
                                      </p:to>
                                    </p:set>
                                    <p:animEffect transition="in" filter="fade">
                                      <p:cBhvr>
                                        <p:cTn id="28" dur="1000"/>
                                        <p:tgtEl>
                                          <p:spTgt spid="4">
                                            <p:txEl>
                                              <p:pRg st="0" end="0"/>
                                            </p:txEl>
                                          </p:spTgt>
                                        </p:tgtEl>
                                      </p:cBhvr>
                                    </p:animEffect>
                                    <p:anim calcmode="lin" valueType="num">
                                      <p:cBhvr>
                                        <p:cTn id="29"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
                                            <p:txEl>
                                              <p:pRg st="1" end="1"/>
                                            </p:txEl>
                                          </p:spTgt>
                                        </p:tgtEl>
                                        <p:attrNameLst>
                                          <p:attrName>style.visibility</p:attrName>
                                        </p:attrNameLst>
                                      </p:cBhvr>
                                      <p:to>
                                        <p:strVal val="visible"/>
                                      </p:to>
                                    </p:set>
                                    <p:animEffect transition="in" filter="fade">
                                      <p:cBhvr>
                                        <p:cTn id="35" dur="1000"/>
                                        <p:tgtEl>
                                          <p:spTgt spid="4">
                                            <p:txEl>
                                              <p:pRg st="1" end="1"/>
                                            </p:txEl>
                                          </p:spTgt>
                                        </p:tgtEl>
                                      </p:cBhvr>
                                    </p:animEffect>
                                    <p:anim calcmode="lin" valueType="num">
                                      <p:cBhvr>
                                        <p:cTn id="36"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
                                            <p:txEl>
                                              <p:pRg st="2" end="2"/>
                                            </p:txEl>
                                          </p:spTgt>
                                        </p:tgtEl>
                                        <p:attrNameLst>
                                          <p:attrName>style.visibility</p:attrName>
                                        </p:attrNameLst>
                                      </p:cBhvr>
                                      <p:to>
                                        <p:strVal val="visible"/>
                                      </p:to>
                                    </p:set>
                                    <p:animEffect transition="in" filter="fade">
                                      <p:cBhvr>
                                        <p:cTn id="42" dur="1000"/>
                                        <p:tgtEl>
                                          <p:spTgt spid="4">
                                            <p:txEl>
                                              <p:pRg st="2" end="2"/>
                                            </p:txEl>
                                          </p:spTgt>
                                        </p:tgtEl>
                                      </p:cBhvr>
                                    </p:animEffect>
                                    <p:anim calcmode="lin" valueType="num">
                                      <p:cBhvr>
                                        <p:cTn id="43"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4">
                                            <p:txEl>
                                              <p:pRg st="3" end="3"/>
                                            </p:txEl>
                                          </p:spTgt>
                                        </p:tgtEl>
                                        <p:attrNameLst>
                                          <p:attrName>style.visibility</p:attrName>
                                        </p:attrNameLst>
                                      </p:cBhvr>
                                      <p:to>
                                        <p:strVal val="visible"/>
                                      </p:to>
                                    </p:set>
                                    <p:animEffect transition="in" filter="fade">
                                      <p:cBhvr>
                                        <p:cTn id="49" dur="1000"/>
                                        <p:tgtEl>
                                          <p:spTgt spid="4">
                                            <p:txEl>
                                              <p:pRg st="3" end="3"/>
                                            </p:txEl>
                                          </p:spTgt>
                                        </p:tgtEl>
                                      </p:cBhvr>
                                    </p:animEffect>
                                    <p:anim calcmode="lin" valueType="num">
                                      <p:cBhvr>
                                        <p:cTn id="50"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51"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4">
                                            <p:txEl>
                                              <p:pRg st="4" end="4"/>
                                            </p:txEl>
                                          </p:spTgt>
                                        </p:tgtEl>
                                        <p:attrNameLst>
                                          <p:attrName>style.visibility</p:attrName>
                                        </p:attrNameLst>
                                      </p:cBhvr>
                                      <p:to>
                                        <p:strVal val="visible"/>
                                      </p:to>
                                    </p:set>
                                    <p:animEffect transition="in" filter="fade">
                                      <p:cBhvr>
                                        <p:cTn id="56" dur="1000"/>
                                        <p:tgtEl>
                                          <p:spTgt spid="4">
                                            <p:txEl>
                                              <p:pRg st="4" end="4"/>
                                            </p:txEl>
                                          </p:spTgt>
                                        </p:tgtEl>
                                      </p:cBhvr>
                                    </p:animEffect>
                                    <p:anim calcmode="lin" valueType="num">
                                      <p:cBhvr>
                                        <p:cTn id="57"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58"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4">
                                            <p:txEl>
                                              <p:pRg st="5" end="5"/>
                                            </p:txEl>
                                          </p:spTgt>
                                        </p:tgtEl>
                                        <p:attrNameLst>
                                          <p:attrName>style.visibility</p:attrName>
                                        </p:attrNameLst>
                                      </p:cBhvr>
                                      <p:to>
                                        <p:strVal val="visible"/>
                                      </p:to>
                                    </p:set>
                                    <p:animEffect transition="in" filter="fade">
                                      <p:cBhvr>
                                        <p:cTn id="63" dur="1000"/>
                                        <p:tgtEl>
                                          <p:spTgt spid="4">
                                            <p:txEl>
                                              <p:pRg st="5" end="5"/>
                                            </p:txEl>
                                          </p:spTgt>
                                        </p:tgtEl>
                                      </p:cBhvr>
                                    </p:animEffect>
                                    <p:anim calcmode="lin" valueType="num">
                                      <p:cBhvr>
                                        <p:cTn id="64"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65"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p:stCondLst>
                                    <p:cond delay="0"/>
                                  </p:stCondLst>
                                  <p:childTnLst>
                                    <p:set>
                                      <p:cBhvr>
                                        <p:cTn id="69" dur="1" fill="hold">
                                          <p:stCondLst>
                                            <p:cond delay="0"/>
                                          </p:stCondLst>
                                        </p:cTn>
                                        <p:tgtEl>
                                          <p:spTgt spid="4">
                                            <p:txEl>
                                              <p:pRg st="6" end="6"/>
                                            </p:txEl>
                                          </p:spTgt>
                                        </p:tgtEl>
                                        <p:attrNameLst>
                                          <p:attrName>style.visibility</p:attrName>
                                        </p:attrNameLst>
                                      </p:cBhvr>
                                      <p:to>
                                        <p:strVal val="visible"/>
                                      </p:to>
                                    </p:set>
                                    <p:animEffect transition="in" filter="fade">
                                      <p:cBhvr>
                                        <p:cTn id="70" dur="1000"/>
                                        <p:tgtEl>
                                          <p:spTgt spid="4">
                                            <p:txEl>
                                              <p:pRg st="6" end="6"/>
                                            </p:txEl>
                                          </p:spTgt>
                                        </p:tgtEl>
                                      </p:cBhvr>
                                    </p:animEffect>
                                    <p:anim calcmode="lin" valueType="num">
                                      <p:cBhvr>
                                        <p:cTn id="71"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72"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nodeType="clickEffect">
                                  <p:stCondLst>
                                    <p:cond delay="0"/>
                                  </p:stCondLst>
                                  <p:childTnLst>
                                    <p:set>
                                      <p:cBhvr>
                                        <p:cTn id="76" dur="1" fill="hold">
                                          <p:stCondLst>
                                            <p:cond delay="0"/>
                                          </p:stCondLst>
                                        </p:cTn>
                                        <p:tgtEl>
                                          <p:spTgt spid="4">
                                            <p:txEl>
                                              <p:pRg st="7" end="7"/>
                                            </p:txEl>
                                          </p:spTgt>
                                        </p:tgtEl>
                                        <p:attrNameLst>
                                          <p:attrName>style.visibility</p:attrName>
                                        </p:attrNameLst>
                                      </p:cBhvr>
                                      <p:to>
                                        <p:strVal val="visible"/>
                                      </p:to>
                                    </p:set>
                                    <p:animEffect transition="in" filter="fade">
                                      <p:cBhvr>
                                        <p:cTn id="77" dur="1000"/>
                                        <p:tgtEl>
                                          <p:spTgt spid="4">
                                            <p:txEl>
                                              <p:pRg st="7" end="7"/>
                                            </p:txEl>
                                          </p:spTgt>
                                        </p:tgtEl>
                                      </p:cBhvr>
                                    </p:animEffect>
                                    <p:anim calcmode="lin" valueType="num">
                                      <p:cBhvr>
                                        <p:cTn id="78"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79" dur="1000" fill="hold"/>
                                        <p:tgtEl>
                                          <p:spTgt spid="4">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nodeType="clickEffect">
                                  <p:stCondLst>
                                    <p:cond delay="0"/>
                                  </p:stCondLst>
                                  <p:childTnLst>
                                    <p:set>
                                      <p:cBhvr>
                                        <p:cTn id="83" dur="1" fill="hold">
                                          <p:stCondLst>
                                            <p:cond delay="0"/>
                                          </p:stCondLst>
                                        </p:cTn>
                                        <p:tgtEl>
                                          <p:spTgt spid="4">
                                            <p:txEl>
                                              <p:pRg st="8" end="8"/>
                                            </p:txEl>
                                          </p:spTgt>
                                        </p:tgtEl>
                                        <p:attrNameLst>
                                          <p:attrName>style.visibility</p:attrName>
                                        </p:attrNameLst>
                                      </p:cBhvr>
                                      <p:to>
                                        <p:strVal val="visible"/>
                                      </p:to>
                                    </p:set>
                                    <p:animEffect transition="in" filter="fade">
                                      <p:cBhvr>
                                        <p:cTn id="84" dur="1000"/>
                                        <p:tgtEl>
                                          <p:spTgt spid="4">
                                            <p:txEl>
                                              <p:pRg st="8" end="8"/>
                                            </p:txEl>
                                          </p:spTgt>
                                        </p:tgtEl>
                                      </p:cBhvr>
                                    </p:animEffect>
                                    <p:anim calcmode="lin" valueType="num">
                                      <p:cBhvr>
                                        <p:cTn id="85" dur="1000" fill="hold"/>
                                        <p:tgtEl>
                                          <p:spTgt spid="4">
                                            <p:txEl>
                                              <p:pRg st="8" end="8"/>
                                            </p:txEl>
                                          </p:spTgt>
                                        </p:tgtEl>
                                        <p:attrNameLst>
                                          <p:attrName>ppt_x</p:attrName>
                                        </p:attrNameLst>
                                      </p:cBhvr>
                                      <p:tavLst>
                                        <p:tav tm="0">
                                          <p:val>
                                            <p:strVal val="#ppt_x"/>
                                          </p:val>
                                        </p:tav>
                                        <p:tav tm="100000">
                                          <p:val>
                                            <p:strVal val="#ppt_x"/>
                                          </p:val>
                                        </p:tav>
                                      </p:tavLst>
                                    </p:anim>
                                    <p:anim calcmode="lin" valueType="num">
                                      <p:cBhvr>
                                        <p:cTn id="86" dur="1000" fill="hold"/>
                                        <p:tgtEl>
                                          <p:spTgt spid="4">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nodeType="clickEffect">
                                  <p:stCondLst>
                                    <p:cond delay="0"/>
                                  </p:stCondLst>
                                  <p:childTnLst>
                                    <p:set>
                                      <p:cBhvr>
                                        <p:cTn id="90" dur="1" fill="hold">
                                          <p:stCondLst>
                                            <p:cond delay="0"/>
                                          </p:stCondLst>
                                        </p:cTn>
                                        <p:tgtEl>
                                          <p:spTgt spid="4">
                                            <p:txEl>
                                              <p:pRg st="9" end="9"/>
                                            </p:txEl>
                                          </p:spTgt>
                                        </p:tgtEl>
                                        <p:attrNameLst>
                                          <p:attrName>style.visibility</p:attrName>
                                        </p:attrNameLst>
                                      </p:cBhvr>
                                      <p:to>
                                        <p:strVal val="visible"/>
                                      </p:to>
                                    </p:set>
                                    <p:animEffect transition="in" filter="fade">
                                      <p:cBhvr>
                                        <p:cTn id="91" dur="1000"/>
                                        <p:tgtEl>
                                          <p:spTgt spid="4">
                                            <p:txEl>
                                              <p:pRg st="9" end="9"/>
                                            </p:txEl>
                                          </p:spTgt>
                                        </p:tgtEl>
                                      </p:cBhvr>
                                    </p:animEffect>
                                    <p:anim calcmode="lin" valueType="num">
                                      <p:cBhvr>
                                        <p:cTn id="92" dur="1000" fill="hold"/>
                                        <p:tgtEl>
                                          <p:spTgt spid="4">
                                            <p:txEl>
                                              <p:pRg st="9" end="9"/>
                                            </p:txEl>
                                          </p:spTgt>
                                        </p:tgtEl>
                                        <p:attrNameLst>
                                          <p:attrName>ppt_x</p:attrName>
                                        </p:attrNameLst>
                                      </p:cBhvr>
                                      <p:tavLst>
                                        <p:tav tm="0">
                                          <p:val>
                                            <p:strVal val="#ppt_x"/>
                                          </p:val>
                                        </p:tav>
                                        <p:tav tm="100000">
                                          <p:val>
                                            <p:strVal val="#ppt_x"/>
                                          </p:val>
                                        </p:tav>
                                      </p:tavLst>
                                    </p:anim>
                                    <p:anim calcmode="lin" valueType="num">
                                      <p:cBhvr>
                                        <p:cTn id="93" dur="1000" fill="hold"/>
                                        <p:tgtEl>
                                          <p:spTgt spid="4">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bwMode="auto">
          <a:xfrm>
            <a:off x="680832" y="533401"/>
            <a:ext cx="7772400" cy="838199"/>
          </a:xfrm>
          <a:prstGeom prst="rect">
            <a:avLst/>
          </a:prstGeom>
          <a:noFill/>
          <a:ln w="9525">
            <a:noFill/>
            <a:miter lim="800000"/>
            <a:headEnd/>
            <a:tailEnd/>
          </a:ln>
          <a:effectLst/>
        </p:spPr>
        <p:txBody>
          <a:bodyPr/>
          <a:lstStyle/>
          <a:p>
            <a:pPr marL="342900" indent="-342900" algn="ctr">
              <a:spcBef>
                <a:spcPct val="20000"/>
              </a:spcBef>
              <a:buClr>
                <a:schemeClr val="hlink"/>
              </a:buClr>
              <a:buSzPct val="120000"/>
              <a:defRPr/>
            </a:pPr>
            <a:r>
              <a:rPr lang="fa-IR" sz="4000" dirty="0">
                <a:solidFill>
                  <a:srgbClr val="C00000"/>
                </a:solidFill>
                <a:latin typeface="+mj-lt"/>
                <a:ea typeface="+mj-ea"/>
                <a:cs typeface="B Titr" panose="00000700000000000000" pitchFamily="2" charset="-78"/>
              </a:rPr>
              <a:t>خودارزیابی رضايت شغلي</a:t>
            </a:r>
          </a:p>
          <a:p>
            <a:pPr marL="342900" indent="-342900" algn="ctr">
              <a:spcBef>
                <a:spcPct val="20000"/>
              </a:spcBef>
              <a:buClr>
                <a:schemeClr val="hlink"/>
              </a:buClr>
              <a:buSzPct val="120000"/>
              <a:defRPr/>
            </a:pPr>
            <a:endParaRPr lang="fa-IR" sz="2000" kern="0" dirty="0" smtClean="0">
              <a:latin typeface="+mn-lt"/>
              <a:cs typeface="B Nazanin" panose="00000400000000000000" pitchFamily="2" charset="-78"/>
            </a:endParaRPr>
          </a:p>
          <a:p>
            <a:pPr marL="342900" indent="-342900" algn="ctr">
              <a:spcBef>
                <a:spcPct val="20000"/>
              </a:spcBef>
              <a:buClr>
                <a:schemeClr val="hlink"/>
              </a:buClr>
              <a:buSzPct val="120000"/>
              <a:defRPr/>
            </a:pPr>
            <a:r>
              <a:rPr lang="fa-IR" sz="4800" kern="0" dirty="0" smtClean="0">
                <a:latin typeface="+mn-lt"/>
                <a:cs typeface="B Nazanin" panose="00000400000000000000" pitchFamily="2" charset="-78"/>
              </a:rPr>
              <a:t>اگر </a:t>
            </a:r>
            <a:r>
              <a:rPr lang="fa-IR" sz="4800" kern="0" dirty="0">
                <a:latin typeface="+mn-lt"/>
                <a:cs typeface="B Nazanin" panose="00000400000000000000" pitchFamily="2" charset="-78"/>
              </a:rPr>
              <a:t>جمله ارايه شده در مورد شما صادق است + و اگر صادق نيست - بدهيد </a:t>
            </a:r>
            <a:endParaRPr lang="en-US" sz="4800" kern="0" dirty="0">
              <a:latin typeface="+mn-lt"/>
              <a:cs typeface="B Nazanin" panose="00000400000000000000" pitchFamily="2" charset="-78"/>
            </a:endParaRPr>
          </a:p>
        </p:txBody>
      </p:sp>
      <p:pic>
        <p:nvPicPr>
          <p:cNvPr id="5122" name="Picture 2" descr="http://www.primaryteaching.co.uk/prodimg/RHM12_1_Zoo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1132" y="3657600"/>
            <a:ext cx="2971800" cy="2971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781711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1000"/>
                                        <p:tgtEl>
                                          <p:spTgt spid="5">
                                            <p:txEl>
                                              <p:pRg st="2" end="2"/>
                                            </p:txEl>
                                          </p:spTgt>
                                        </p:tgtEl>
                                      </p:cBhvr>
                                    </p:animEffect>
                                    <p:anim calcmode="lin" valueType="num">
                                      <p:cBhvr>
                                        <p:cTn id="13"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2" end="2"/>
                                            </p:txEl>
                                          </p:spTgt>
                                        </p:tgtEl>
                                        <p:attrNameLst>
                                          <p:attrName>ppt_y</p:attrName>
                                        </p:attrNameLst>
                                      </p:cBhvr>
                                      <p:tavLst>
                                        <p:tav tm="0">
                                          <p:val>
                                            <p:strVal val="#ppt_y+.1"/>
                                          </p:val>
                                        </p:tav>
                                        <p:tav tm="100000">
                                          <p:val>
                                            <p:strVal val="#ppt_y"/>
                                          </p:val>
                                        </p:tav>
                                      </p:tavLst>
                                    </p:anim>
                                  </p:childTnLst>
                                </p:cTn>
                              </p:par>
                              <p:par>
                                <p:cTn id="15" presetID="6" presetClass="entr" presetSubtype="16" fill="hold" nodeType="withEffect">
                                  <p:stCondLst>
                                    <p:cond delay="0"/>
                                  </p:stCondLst>
                                  <p:childTnLst>
                                    <p:set>
                                      <p:cBhvr>
                                        <p:cTn id="16" dur="1" fill="hold">
                                          <p:stCondLst>
                                            <p:cond delay="0"/>
                                          </p:stCondLst>
                                        </p:cTn>
                                        <p:tgtEl>
                                          <p:spTgt spid="5122"/>
                                        </p:tgtEl>
                                        <p:attrNameLst>
                                          <p:attrName>style.visibility</p:attrName>
                                        </p:attrNameLst>
                                      </p:cBhvr>
                                      <p:to>
                                        <p:strVal val="visible"/>
                                      </p:to>
                                    </p:set>
                                    <p:animEffect transition="in" filter="circle(in)">
                                      <p:cBhvr>
                                        <p:cTn id="17" dur="20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6" name="Rectangle 4"/>
          <p:cNvSpPr>
            <a:spLocks noChangeArrowheads="1"/>
          </p:cNvSpPr>
          <p:nvPr/>
        </p:nvSpPr>
        <p:spPr bwMode="auto">
          <a:xfrm>
            <a:off x="533400" y="381000"/>
            <a:ext cx="7843838"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algn="ctr"/>
            <a:r>
              <a:rPr lang="fa-IR" altLang="en-US" sz="4000" dirty="0">
                <a:solidFill>
                  <a:srgbClr val="C00000"/>
                </a:solidFill>
                <a:latin typeface="+mj-lt"/>
                <a:ea typeface="+mj-ea"/>
                <a:cs typeface="B Titr" panose="00000700000000000000" pitchFamily="2" charset="-78"/>
              </a:rPr>
              <a:t>شاخص‌هاي 12 گانه شغل رضايت‌بخش</a:t>
            </a:r>
            <a:endParaRPr lang="en-US" altLang="en-US" sz="4000" dirty="0">
              <a:solidFill>
                <a:srgbClr val="C00000"/>
              </a:solidFill>
              <a:latin typeface="+mj-lt"/>
              <a:ea typeface="+mj-ea"/>
              <a:cs typeface="B Titr" panose="00000700000000000000" pitchFamily="2" charset="-78"/>
            </a:endParaRPr>
          </a:p>
        </p:txBody>
      </p:sp>
      <p:sp>
        <p:nvSpPr>
          <p:cNvPr id="361477" name="Rectangle 5"/>
          <p:cNvSpPr>
            <a:spLocks noChangeArrowheads="1"/>
          </p:cNvSpPr>
          <p:nvPr/>
        </p:nvSpPr>
        <p:spPr bwMode="auto">
          <a:xfrm>
            <a:off x="323850" y="1412875"/>
            <a:ext cx="8064500" cy="4530725"/>
          </a:xfrm>
          <a:prstGeom prst="rect">
            <a:avLst/>
          </a:prstGeom>
          <a:noFill/>
          <a:ln>
            <a:noFill/>
          </a:ln>
          <a:extLst/>
        </p:spPr>
        <p:txBody>
          <a:bodyPr/>
          <a:lstStyle>
            <a:lvl1pPr marL="609600" indent="-609600"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algn="r" rtl="1" eaLnBrk="0" fontAlgn="base" hangingPunct="0">
              <a:spcBef>
                <a:spcPct val="0"/>
              </a:spcBef>
              <a:spcAft>
                <a:spcPct val="0"/>
              </a:spcAft>
              <a:defRPr>
                <a:solidFill>
                  <a:schemeClr val="tx1"/>
                </a:solidFill>
                <a:latin typeface="Tahoma" pitchFamily="34" charset="0"/>
                <a:cs typeface="Arial" charset="0"/>
              </a:defRPr>
            </a:lvl6pPr>
            <a:lvl7pPr marL="2971800" indent="-228600" algn="r" rtl="1" eaLnBrk="0" fontAlgn="base" hangingPunct="0">
              <a:spcBef>
                <a:spcPct val="0"/>
              </a:spcBef>
              <a:spcAft>
                <a:spcPct val="0"/>
              </a:spcAft>
              <a:defRPr>
                <a:solidFill>
                  <a:schemeClr val="tx1"/>
                </a:solidFill>
                <a:latin typeface="Tahoma" pitchFamily="34" charset="0"/>
                <a:cs typeface="Arial" charset="0"/>
              </a:defRPr>
            </a:lvl7pPr>
            <a:lvl8pPr marL="3429000" indent="-228600" algn="r" rtl="1" eaLnBrk="0" fontAlgn="base" hangingPunct="0">
              <a:spcBef>
                <a:spcPct val="0"/>
              </a:spcBef>
              <a:spcAft>
                <a:spcPct val="0"/>
              </a:spcAft>
              <a:defRPr>
                <a:solidFill>
                  <a:schemeClr val="tx1"/>
                </a:solidFill>
                <a:latin typeface="Tahoma" pitchFamily="34" charset="0"/>
                <a:cs typeface="Arial" charset="0"/>
              </a:defRPr>
            </a:lvl8pPr>
            <a:lvl9pPr marL="3886200" indent="-228600" algn="r" rtl="1" eaLnBrk="0" fontAlgn="base" hangingPunct="0">
              <a:spcBef>
                <a:spcPct val="0"/>
              </a:spcBef>
              <a:spcAft>
                <a:spcPct val="0"/>
              </a:spcAft>
              <a:defRPr>
                <a:solidFill>
                  <a:schemeClr val="tx1"/>
                </a:solidFill>
                <a:latin typeface="Tahoma" pitchFamily="34" charset="0"/>
                <a:cs typeface="Arial" charset="0"/>
              </a:defRPr>
            </a:lvl9pPr>
          </a:lstStyle>
          <a:p>
            <a:pPr marL="0" indent="0" algn="r" rtl="1" eaLnBrk="1" hangingPunct="1">
              <a:spcBef>
                <a:spcPct val="20000"/>
              </a:spcBef>
              <a:buClr>
                <a:schemeClr val="folHlink"/>
              </a:buClr>
              <a:buSzPct val="60000"/>
              <a:defRPr/>
            </a:pPr>
            <a:r>
              <a:rPr lang="fa-IR" altLang="en-US" sz="2000" b="1" dirty="0" smtClean="0">
                <a:cs typeface="B Nazanin" pitchFamily="2" charset="-78"/>
              </a:rPr>
              <a:t>1) </a:t>
            </a:r>
            <a:r>
              <a:rPr lang="ar-SA" altLang="en-US" sz="2000" b="1" dirty="0" smtClean="0">
                <a:cs typeface="B Nazanin" pitchFamily="2" charset="-78"/>
              </a:rPr>
              <a:t>شما احساس مي‌كنيد آنچه كه انجام مي‌دهيد ارزشمند و متفاوت از ساير كارهاست</a:t>
            </a:r>
            <a:r>
              <a:rPr lang="en-US" altLang="en-US" sz="2000" b="1" dirty="0" smtClean="0">
                <a:cs typeface="B Nazanin" pitchFamily="2" charset="-78"/>
              </a:rPr>
              <a:t>  .</a:t>
            </a:r>
            <a:endParaRPr lang="fa-IR" altLang="en-US" sz="2000" b="1" dirty="0" smtClean="0">
              <a:cs typeface="B Nazanin" pitchFamily="2" charset="-78"/>
            </a:endParaRPr>
          </a:p>
          <a:p>
            <a:pPr marL="0" indent="0" algn="r" rtl="1" eaLnBrk="1" hangingPunct="1">
              <a:spcBef>
                <a:spcPct val="20000"/>
              </a:spcBef>
              <a:buClr>
                <a:schemeClr val="folHlink"/>
              </a:buClr>
              <a:buSzPct val="60000"/>
              <a:defRPr/>
            </a:pPr>
            <a:r>
              <a:rPr lang="fa-IR" altLang="en-US" sz="2000" b="1" dirty="0" smtClean="0">
                <a:solidFill>
                  <a:srgbClr val="C00000"/>
                </a:solidFill>
                <a:cs typeface="B Nazanin" pitchFamily="2" charset="-78"/>
              </a:rPr>
              <a:t>2) </a:t>
            </a:r>
            <a:r>
              <a:rPr lang="ar-SA" altLang="en-US" sz="2000" b="1" dirty="0" smtClean="0">
                <a:solidFill>
                  <a:srgbClr val="C00000"/>
                </a:solidFill>
                <a:cs typeface="B Nazanin" pitchFamily="2" charset="-78"/>
              </a:rPr>
              <a:t>به نظرات و پيشنهادات شما توجه مي‌شود</a:t>
            </a:r>
            <a:r>
              <a:rPr lang="en-US" altLang="en-US" sz="2000" b="1" dirty="0" smtClean="0">
                <a:solidFill>
                  <a:srgbClr val="C00000"/>
                </a:solidFill>
                <a:cs typeface="B Nazanin" pitchFamily="2" charset="-78"/>
              </a:rPr>
              <a:t> .</a:t>
            </a:r>
          </a:p>
          <a:p>
            <a:pPr marL="0" indent="0" algn="r" rtl="1" eaLnBrk="1" hangingPunct="1">
              <a:spcBef>
                <a:spcPct val="20000"/>
              </a:spcBef>
              <a:buClr>
                <a:schemeClr val="folHlink"/>
              </a:buClr>
              <a:buSzPct val="60000"/>
              <a:defRPr/>
            </a:pPr>
            <a:r>
              <a:rPr lang="fa-IR" altLang="en-US" sz="2000" b="1" dirty="0" smtClean="0">
                <a:cs typeface="B Nazanin" pitchFamily="2" charset="-78"/>
              </a:rPr>
              <a:t>3) </a:t>
            </a:r>
            <a:r>
              <a:rPr lang="ar-SA" altLang="en-US" sz="2000" b="1" dirty="0" smtClean="0">
                <a:cs typeface="B Nazanin" pitchFamily="2" charset="-78"/>
              </a:rPr>
              <a:t>شما با افرادي كه دوستشان داريد كار مي‌كنيد</a:t>
            </a:r>
            <a:r>
              <a:rPr lang="en-US" altLang="en-US" sz="2000" b="1" dirty="0" smtClean="0">
                <a:cs typeface="B Nazanin" pitchFamily="2" charset="-78"/>
              </a:rPr>
              <a:t> . </a:t>
            </a:r>
            <a:endParaRPr lang="fa-IR" altLang="en-US" sz="2000" b="1" dirty="0" smtClean="0">
              <a:cs typeface="B Nazanin" pitchFamily="2" charset="-78"/>
            </a:endParaRPr>
          </a:p>
          <a:p>
            <a:pPr marL="0" indent="0" algn="r" rtl="1" eaLnBrk="1" hangingPunct="1">
              <a:spcBef>
                <a:spcPct val="20000"/>
              </a:spcBef>
              <a:buClr>
                <a:schemeClr val="folHlink"/>
              </a:buClr>
              <a:buSzPct val="60000"/>
              <a:defRPr/>
            </a:pPr>
            <a:r>
              <a:rPr lang="fa-IR" altLang="en-US" sz="2000" b="1" dirty="0" smtClean="0">
                <a:solidFill>
                  <a:srgbClr val="C00000"/>
                </a:solidFill>
                <a:cs typeface="B Nazanin" pitchFamily="2" charset="-78"/>
              </a:rPr>
              <a:t>4) </a:t>
            </a:r>
            <a:r>
              <a:rPr lang="ar-SA" altLang="en-US" sz="2000" b="1" dirty="0" smtClean="0">
                <a:solidFill>
                  <a:srgbClr val="C00000"/>
                </a:solidFill>
                <a:cs typeface="B Nazanin" pitchFamily="2" charset="-78"/>
              </a:rPr>
              <a:t>از اينكه به سر كار مي‌رويد خوشحال و راضي هستيد</a:t>
            </a:r>
            <a:r>
              <a:rPr lang="en-US" altLang="en-US" sz="2000" b="1" dirty="0" smtClean="0">
                <a:solidFill>
                  <a:srgbClr val="C00000"/>
                </a:solidFill>
                <a:cs typeface="B Nazanin" pitchFamily="2" charset="-78"/>
              </a:rPr>
              <a:t>.</a:t>
            </a:r>
          </a:p>
          <a:p>
            <a:pPr marL="0" indent="0" algn="r" rtl="1" eaLnBrk="1" hangingPunct="1">
              <a:spcBef>
                <a:spcPct val="20000"/>
              </a:spcBef>
              <a:buClr>
                <a:schemeClr val="folHlink"/>
              </a:buClr>
              <a:buSzPct val="60000"/>
              <a:defRPr/>
            </a:pPr>
            <a:r>
              <a:rPr lang="fa-IR" altLang="en-US" sz="2000" b="1" dirty="0" smtClean="0">
                <a:cs typeface="B Nazanin" pitchFamily="2" charset="-78"/>
              </a:rPr>
              <a:t>5) </a:t>
            </a:r>
            <a:r>
              <a:rPr lang="ar-SA" altLang="en-US" sz="2000" b="1" dirty="0" smtClean="0">
                <a:cs typeface="B Nazanin" pitchFamily="2" charset="-78"/>
              </a:rPr>
              <a:t>تعادلي بين كار و زندگي در منزل‌تان برقرار است</a:t>
            </a:r>
            <a:r>
              <a:rPr lang="en-US" altLang="en-US" sz="2000" b="1" dirty="0" smtClean="0">
                <a:cs typeface="B Nazanin" pitchFamily="2" charset="-78"/>
              </a:rPr>
              <a:t>.</a:t>
            </a:r>
          </a:p>
          <a:p>
            <a:pPr marL="0" indent="0" algn="r" rtl="1" eaLnBrk="1" hangingPunct="1">
              <a:spcBef>
                <a:spcPct val="20000"/>
              </a:spcBef>
              <a:buClr>
                <a:schemeClr val="folHlink"/>
              </a:buClr>
              <a:buSzPct val="60000"/>
              <a:defRPr/>
            </a:pPr>
            <a:r>
              <a:rPr lang="fa-IR" altLang="en-US" sz="2000" b="1" dirty="0" smtClean="0">
                <a:solidFill>
                  <a:srgbClr val="C00000"/>
                </a:solidFill>
                <a:cs typeface="B Nazanin" pitchFamily="2" charset="-78"/>
              </a:rPr>
              <a:t>6) </a:t>
            </a:r>
            <a:r>
              <a:rPr lang="ar-SA" altLang="en-US" sz="2000" b="1" dirty="0" smtClean="0">
                <a:solidFill>
                  <a:srgbClr val="C00000"/>
                </a:solidFill>
                <a:cs typeface="B Nazanin" pitchFamily="2" charset="-78"/>
              </a:rPr>
              <a:t>كارهاي روزانه شما و وظيفه‌تان متنوع است</a:t>
            </a:r>
            <a:r>
              <a:rPr lang="fa-IR" altLang="en-US" sz="2000" b="1" dirty="0" smtClean="0">
                <a:solidFill>
                  <a:srgbClr val="C00000"/>
                </a:solidFill>
                <a:cs typeface="B Nazanin" pitchFamily="2" charset="-78"/>
              </a:rPr>
              <a:t> </a:t>
            </a:r>
            <a:r>
              <a:rPr lang="en-US" altLang="en-US" sz="2000" b="1" dirty="0" smtClean="0">
                <a:solidFill>
                  <a:srgbClr val="C00000"/>
                </a:solidFill>
                <a:cs typeface="B Nazanin" pitchFamily="2" charset="-78"/>
              </a:rPr>
              <a:t>.</a:t>
            </a:r>
          </a:p>
          <a:p>
            <a:pPr marL="0" indent="0" algn="r" rtl="1" eaLnBrk="1" hangingPunct="1">
              <a:spcBef>
                <a:spcPct val="20000"/>
              </a:spcBef>
              <a:buClr>
                <a:schemeClr val="folHlink"/>
              </a:buClr>
              <a:buSzPct val="60000"/>
              <a:defRPr/>
            </a:pPr>
            <a:r>
              <a:rPr lang="fa-IR" altLang="en-US" sz="2000" b="1" dirty="0" smtClean="0">
                <a:cs typeface="B Nazanin" pitchFamily="2" charset="-78"/>
              </a:rPr>
              <a:t>7) </a:t>
            </a:r>
            <a:r>
              <a:rPr lang="ar-SA" altLang="en-US" sz="2000" b="1" dirty="0" smtClean="0">
                <a:cs typeface="B Nazanin" pitchFamily="2" charset="-78"/>
              </a:rPr>
              <a:t>ارزش كار </a:t>
            </a:r>
            <a:r>
              <a:rPr lang="fa-IR" altLang="en-US" sz="2000" b="1" dirty="0" smtClean="0">
                <a:cs typeface="B Nazanin" pitchFamily="2" charset="-78"/>
              </a:rPr>
              <a:t>شما از سوی مدیر </a:t>
            </a:r>
            <a:r>
              <a:rPr lang="ar-SA" altLang="en-US" sz="2000" b="1" dirty="0" smtClean="0">
                <a:cs typeface="B Nazanin" pitchFamily="2" charset="-78"/>
              </a:rPr>
              <a:t> شما </a:t>
            </a:r>
            <a:r>
              <a:rPr lang="fa-IR" altLang="en-US" sz="2000" b="1" dirty="0" smtClean="0">
                <a:cs typeface="B Nazanin" pitchFamily="2" charset="-78"/>
              </a:rPr>
              <a:t>در</a:t>
            </a:r>
            <a:r>
              <a:rPr lang="ar-SA" altLang="en-US" sz="2000" b="1" dirty="0" smtClean="0">
                <a:cs typeface="B Nazanin" pitchFamily="2" charset="-78"/>
              </a:rPr>
              <a:t>ك </a:t>
            </a:r>
            <a:r>
              <a:rPr lang="fa-IR" altLang="en-US" sz="2000" b="1" dirty="0" smtClean="0">
                <a:cs typeface="B Nazanin" pitchFamily="2" charset="-78"/>
              </a:rPr>
              <a:t> و مورد تقدیر </a:t>
            </a:r>
            <a:r>
              <a:rPr lang="ar-SA" altLang="en-US" sz="2000" b="1" dirty="0" smtClean="0">
                <a:cs typeface="B Nazanin" pitchFamily="2" charset="-78"/>
              </a:rPr>
              <a:t>است</a:t>
            </a:r>
            <a:r>
              <a:rPr lang="fa-IR" altLang="en-US" sz="2000" b="1" dirty="0" smtClean="0">
                <a:cs typeface="B Nazanin" pitchFamily="2" charset="-78"/>
              </a:rPr>
              <a:t> .</a:t>
            </a:r>
            <a:endParaRPr lang="en-US" altLang="en-US" sz="2000" b="1" dirty="0" smtClean="0">
              <a:cs typeface="B Nazanin" pitchFamily="2" charset="-78"/>
            </a:endParaRPr>
          </a:p>
          <a:p>
            <a:pPr marL="0" indent="0" algn="r" rtl="1" eaLnBrk="1" hangingPunct="1">
              <a:spcBef>
                <a:spcPct val="20000"/>
              </a:spcBef>
              <a:buClr>
                <a:schemeClr val="folHlink"/>
              </a:buClr>
              <a:buSzPct val="60000"/>
              <a:defRPr/>
            </a:pPr>
            <a:r>
              <a:rPr lang="fa-IR" altLang="en-US" sz="2000" b="1" dirty="0" smtClean="0">
                <a:solidFill>
                  <a:srgbClr val="C00000"/>
                </a:solidFill>
                <a:cs typeface="B Nazanin" pitchFamily="2" charset="-78"/>
              </a:rPr>
              <a:t>8) </a:t>
            </a:r>
            <a:r>
              <a:rPr lang="ar-SA" altLang="en-US" sz="2000" b="1" dirty="0" smtClean="0">
                <a:solidFill>
                  <a:srgbClr val="C00000"/>
                </a:solidFill>
                <a:cs typeface="B Nazanin" pitchFamily="2" charset="-78"/>
              </a:rPr>
              <a:t>شما احساس زيركي و باهوشي هنگام كار مي‌كنيد</a:t>
            </a:r>
            <a:r>
              <a:rPr lang="en-US" altLang="en-US" sz="2000" b="1" dirty="0" smtClean="0">
                <a:solidFill>
                  <a:srgbClr val="C00000"/>
                </a:solidFill>
                <a:cs typeface="B Nazanin" pitchFamily="2" charset="-78"/>
              </a:rPr>
              <a:t>.</a:t>
            </a:r>
          </a:p>
          <a:p>
            <a:pPr marL="0" indent="0" algn="r" rtl="1" eaLnBrk="1" hangingPunct="1">
              <a:spcBef>
                <a:spcPct val="20000"/>
              </a:spcBef>
              <a:buClr>
                <a:schemeClr val="folHlink"/>
              </a:buClr>
              <a:buSzPct val="60000"/>
              <a:defRPr/>
            </a:pPr>
            <a:r>
              <a:rPr lang="fa-IR" altLang="en-US" sz="2000" b="1" dirty="0" smtClean="0">
                <a:cs typeface="B Nazanin" pitchFamily="2" charset="-78"/>
              </a:rPr>
              <a:t>9) </a:t>
            </a:r>
            <a:r>
              <a:rPr lang="ar-SA" altLang="en-US" sz="2000" b="1" dirty="0" smtClean="0">
                <a:cs typeface="B Nazanin" pitchFamily="2" charset="-78"/>
              </a:rPr>
              <a:t>روابط‌تان با موسسه‌اي كه در آن كار مي‌كنيد خوب است</a:t>
            </a:r>
            <a:r>
              <a:rPr lang="fa-IR" altLang="en-US" sz="2000" b="1" dirty="0" smtClean="0">
                <a:cs typeface="B Nazanin" pitchFamily="2" charset="-78"/>
              </a:rPr>
              <a:t> .</a:t>
            </a:r>
            <a:endParaRPr lang="en-US" altLang="en-US" sz="2000" b="1" dirty="0" smtClean="0">
              <a:cs typeface="B Nazanin" pitchFamily="2" charset="-78"/>
            </a:endParaRPr>
          </a:p>
          <a:p>
            <a:pPr marL="0" indent="0" algn="r" rtl="1" eaLnBrk="1" hangingPunct="1">
              <a:spcBef>
                <a:spcPct val="20000"/>
              </a:spcBef>
              <a:buClr>
                <a:schemeClr val="folHlink"/>
              </a:buClr>
              <a:buSzPct val="60000"/>
              <a:defRPr/>
            </a:pPr>
            <a:r>
              <a:rPr lang="fa-IR" altLang="en-US" sz="2000" b="1" dirty="0" smtClean="0">
                <a:solidFill>
                  <a:srgbClr val="C00000"/>
                </a:solidFill>
                <a:cs typeface="B Nazanin" pitchFamily="2" charset="-78"/>
              </a:rPr>
              <a:t>10) </a:t>
            </a:r>
            <a:r>
              <a:rPr lang="ar-SA" altLang="en-US" sz="2000" b="1" dirty="0" smtClean="0">
                <a:solidFill>
                  <a:srgbClr val="C00000"/>
                </a:solidFill>
                <a:cs typeface="B Nazanin" pitchFamily="2" charset="-78"/>
              </a:rPr>
              <a:t>وضعيت كاري خوبي داريد و حقوق خوبي نيز دريافت مي‌كنيد</a:t>
            </a:r>
            <a:r>
              <a:rPr lang="fa-IR" altLang="en-US" sz="2000" b="1" dirty="0" smtClean="0">
                <a:solidFill>
                  <a:srgbClr val="C00000"/>
                </a:solidFill>
                <a:cs typeface="B Nazanin" pitchFamily="2" charset="-78"/>
              </a:rPr>
              <a:t> .</a:t>
            </a:r>
            <a:endParaRPr lang="en-US" altLang="en-US" sz="2000" b="1" dirty="0" smtClean="0">
              <a:solidFill>
                <a:srgbClr val="C00000"/>
              </a:solidFill>
              <a:cs typeface="B Nazanin" pitchFamily="2" charset="-78"/>
            </a:endParaRPr>
          </a:p>
          <a:p>
            <a:pPr marL="0" indent="0" algn="r" rtl="1" eaLnBrk="1" hangingPunct="1">
              <a:spcBef>
                <a:spcPct val="20000"/>
              </a:spcBef>
              <a:buClr>
                <a:schemeClr val="folHlink"/>
              </a:buClr>
              <a:buSzPct val="60000"/>
              <a:defRPr/>
            </a:pPr>
            <a:r>
              <a:rPr lang="fa-IR" altLang="en-US" sz="2000" b="1" dirty="0" smtClean="0">
                <a:cs typeface="B Nazanin" pitchFamily="2" charset="-78"/>
              </a:rPr>
              <a:t>11) </a:t>
            </a:r>
            <a:r>
              <a:rPr lang="ar-SA" altLang="en-US" sz="2000" b="1" dirty="0" smtClean="0">
                <a:cs typeface="B Nazanin" pitchFamily="2" charset="-78"/>
              </a:rPr>
              <a:t>با فرصت‌هاي آموزشي</a:t>
            </a:r>
            <a:r>
              <a:rPr lang="fa-IR" altLang="en-US" sz="2000" b="1" dirty="0" smtClean="0">
                <a:cs typeface="B Nazanin" pitchFamily="2" charset="-78"/>
              </a:rPr>
              <a:t> و توسعه منابع انساني</a:t>
            </a:r>
            <a:r>
              <a:rPr lang="ar-SA" altLang="en-US" sz="2000" b="1" dirty="0" smtClean="0">
                <a:cs typeface="B Nazanin" pitchFamily="2" charset="-78"/>
              </a:rPr>
              <a:t> راهي براي رشد و پيشرفت كردن داريد</a:t>
            </a:r>
            <a:r>
              <a:rPr lang="fa-IR" altLang="en-US" sz="2000" b="1" dirty="0" smtClean="0">
                <a:cs typeface="B Nazanin" pitchFamily="2" charset="-78"/>
              </a:rPr>
              <a:t>.</a:t>
            </a:r>
            <a:endParaRPr lang="en-US" altLang="en-US" sz="2000" b="1" dirty="0" smtClean="0">
              <a:cs typeface="B Nazanin" pitchFamily="2" charset="-78"/>
            </a:endParaRPr>
          </a:p>
          <a:p>
            <a:pPr marL="0" indent="0" algn="r" rtl="1" eaLnBrk="1" hangingPunct="1">
              <a:spcBef>
                <a:spcPct val="20000"/>
              </a:spcBef>
              <a:buClr>
                <a:schemeClr val="folHlink"/>
              </a:buClr>
              <a:buSzPct val="60000"/>
              <a:defRPr/>
            </a:pPr>
            <a:r>
              <a:rPr lang="fa-IR" altLang="en-US" sz="2000" b="1" dirty="0" smtClean="0">
                <a:solidFill>
                  <a:srgbClr val="C00000"/>
                </a:solidFill>
                <a:cs typeface="B Nazanin" pitchFamily="2" charset="-78"/>
              </a:rPr>
              <a:t>12) </a:t>
            </a:r>
            <a:r>
              <a:rPr lang="ar-SA" altLang="en-US" sz="2000" b="1" dirty="0" smtClean="0">
                <a:solidFill>
                  <a:srgbClr val="C00000"/>
                </a:solidFill>
                <a:cs typeface="B Nazanin" pitchFamily="2" charset="-78"/>
              </a:rPr>
              <a:t>شغل شما در درازمدت باعث رسيدن به اهدافتان مي‌شود</a:t>
            </a:r>
            <a:r>
              <a:rPr lang="en-US" altLang="en-US" sz="2000" b="1" dirty="0" smtClean="0">
                <a:solidFill>
                  <a:srgbClr val="C00000"/>
                </a:solidFill>
                <a:cs typeface="B Nazanin" pitchFamily="2" charset="-78"/>
              </a:rPr>
              <a:t>.</a:t>
            </a:r>
          </a:p>
          <a:p>
            <a:pPr algn="r" rtl="1" eaLnBrk="1" hangingPunct="1">
              <a:spcBef>
                <a:spcPct val="20000"/>
              </a:spcBef>
              <a:buClr>
                <a:schemeClr val="folHlink"/>
              </a:buClr>
              <a:buSzPct val="60000"/>
              <a:buFont typeface="Tahoma" pitchFamily="34" charset="0"/>
              <a:buAutoNum type="arabicParenR"/>
              <a:defRPr/>
            </a:pPr>
            <a:endParaRPr lang="en-US" altLang="en-US" sz="2000" b="1" dirty="0" smtClean="0">
              <a:cs typeface="B Nazanin" pitchFamily="2" charset="-78"/>
            </a:endParaRPr>
          </a:p>
        </p:txBody>
      </p:sp>
      <p:sp>
        <p:nvSpPr>
          <p:cNvPr id="28676" name="Rectangle 6"/>
          <p:cNvSpPr>
            <a:spLocks noChangeArrowheads="1"/>
          </p:cNvSpPr>
          <p:nvPr/>
        </p:nvSpPr>
        <p:spPr bwMode="auto">
          <a:xfrm>
            <a:off x="303213" y="1428750"/>
            <a:ext cx="8229600" cy="484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buClr>
                <a:schemeClr val="folHlink"/>
              </a:buClr>
              <a:buSzPct val="60000"/>
              <a:buFont typeface="Wingdings" pitchFamily="2" charset="2"/>
              <a:buChar char="n"/>
            </a:pPr>
            <a:endParaRPr lang="fa-IR" altLang="en-US" sz="2800">
              <a:cs typeface="Nazanin" pitchFamily="2" charset="-78"/>
            </a:endParaRPr>
          </a:p>
        </p:txBody>
      </p:sp>
      <p:pic>
        <p:nvPicPr>
          <p:cNvPr id="361493" name="Picture 21" descr="j007872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3213" y="2210357"/>
            <a:ext cx="2857500"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2192697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361476"/>
                                        </p:tgtEl>
                                        <p:attrNameLst>
                                          <p:attrName>style.visibility</p:attrName>
                                        </p:attrNameLst>
                                      </p:cBhvr>
                                      <p:to>
                                        <p:strVal val="visible"/>
                                      </p:to>
                                    </p:set>
                                    <p:animEffect transition="in" filter="fade">
                                      <p:cBhvr>
                                        <p:cTn id="7" dur="500"/>
                                        <p:tgtEl>
                                          <p:spTgt spid="361476"/>
                                        </p:tgtEl>
                                      </p:cBhvr>
                                    </p:animEffect>
                                    <p:anim calcmode="lin" valueType="num">
                                      <p:cBhvr>
                                        <p:cTn id="8" dur="500" fill="hold"/>
                                        <p:tgtEl>
                                          <p:spTgt spid="361476"/>
                                        </p:tgtEl>
                                        <p:attrNameLst>
                                          <p:attrName>ppt_x</p:attrName>
                                        </p:attrNameLst>
                                      </p:cBhvr>
                                      <p:tavLst>
                                        <p:tav tm="0">
                                          <p:val>
                                            <p:strVal val="#ppt_x-.1"/>
                                          </p:val>
                                        </p:tav>
                                        <p:tav tm="100000">
                                          <p:val>
                                            <p:strVal val="#ppt_x"/>
                                          </p:val>
                                        </p:tav>
                                      </p:tavLst>
                                    </p:anim>
                                    <p:anim calcmode="lin" valueType="num">
                                      <p:cBhvr>
                                        <p:cTn id="9" dur="500" fill="hold"/>
                                        <p:tgtEl>
                                          <p:spTgt spid="361476"/>
                                        </p:tgtEl>
                                        <p:attrNameLst>
                                          <p:attrName>ppt_y</p:attrName>
                                        </p:attrNameLst>
                                      </p:cBhvr>
                                      <p:tavLst>
                                        <p:tav tm="0">
                                          <p:val>
                                            <p:strVal val="#ppt_y"/>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2" presetClass="entr" presetSubtype="2" fill="hold" nodeType="clickEffect">
                                  <p:stCondLst>
                                    <p:cond delay="0"/>
                                  </p:stCondLst>
                                  <p:childTnLst>
                                    <p:set>
                                      <p:cBhvr>
                                        <p:cTn id="13" dur="1" fill="hold">
                                          <p:stCondLst>
                                            <p:cond delay="0"/>
                                          </p:stCondLst>
                                        </p:cTn>
                                        <p:tgtEl>
                                          <p:spTgt spid="361477">
                                            <p:txEl>
                                              <p:pRg st="0" end="0"/>
                                            </p:txEl>
                                          </p:spTgt>
                                        </p:tgtEl>
                                        <p:attrNameLst>
                                          <p:attrName>style.visibility</p:attrName>
                                        </p:attrNameLst>
                                      </p:cBhvr>
                                      <p:to>
                                        <p:strVal val="visible"/>
                                      </p:to>
                                    </p:set>
                                    <p:anim calcmode="lin" valueType="num">
                                      <p:cBhvr additive="base">
                                        <p:cTn id="14" dur="500" fill="hold"/>
                                        <p:tgtEl>
                                          <p:spTgt spid="361477">
                                            <p:txEl>
                                              <p:pRg st="0" end="0"/>
                                            </p:txEl>
                                          </p:spTgt>
                                        </p:tgtEl>
                                        <p:attrNameLst>
                                          <p:attrName>ppt_x</p:attrName>
                                        </p:attrNameLst>
                                      </p:cBhvr>
                                      <p:tavLst>
                                        <p:tav tm="0">
                                          <p:val>
                                            <p:strVal val="1+#ppt_w/2"/>
                                          </p:val>
                                        </p:tav>
                                        <p:tav tm="100000">
                                          <p:val>
                                            <p:strVal val="#ppt_x"/>
                                          </p:val>
                                        </p:tav>
                                      </p:tavLst>
                                    </p:anim>
                                    <p:anim calcmode="lin" valueType="num">
                                      <p:cBhvr additive="base">
                                        <p:cTn id="15" dur="500" fill="hold"/>
                                        <p:tgtEl>
                                          <p:spTgt spid="36147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2" presetClass="entr" presetSubtype="2" fill="hold" nodeType="clickEffect">
                                  <p:stCondLst>
                                    <p:cond delay="0"/>
                                  </p:stCondLst>
                                  <p:childTnLst>
                                    <p:set>
                                      <p:cBhvr>
                                        <p:cTn id="19" dur="1" fill="hold">
                                          <p:stCondLst>
                                            <p:cond delay="0"/>
                                          </p:stCondLst>
                                        </p:cTn>
                                        <p:tgtEl>
                                          <p:spTgt spid="361477">
                                            <p:txEl>
                                              <p:pRg st="1" end="1"/>
                                            </p:txEl>
                                          </p:spTgt>
                                        </p:tgtEl>
                                        <p:attrNameLst>
                                          <p:attrName>style.visibility</p:attrName>
                                        </p:attrNameLst>
                                      </p:cBhvr>
                                      <p:to>
                                        <p:strVal val="visible"/>
                                      </p:to>
                                    </p:set>
                                    <p:anim calcmode="lin" valueType="num">
                                      <p:cBhvr additive="base">
                                        <p:cTn id="20" dur="500" fill="hold"/>
                                        <p:tgtEl>
                                          <p:spTgt spid="361477">
                                            <p:txEl>
                                              <p:pRg st="1" end="1"/>
                                            </p:txEl>
                                          </p:spTgt>
                                        </p:tgtEl>
                                        <p:attrNameLst>
                                          <p:attrName>ppt_x</p:attrName>
                                        </p:attrNameLst>
                                      </p:cBhvr>
                                      <p:tavLst>
                                        <p:tav tm="0">
                                          <p:val>
                                            <p:strVal val="1+#ppt_w/2"/>
                                          </p:val>
                                        </p:tav>
                                        <p:tav tm="100000">
                                          <p:val>
                                            <p:strVal val="#ppt_x"/>
                                          </p:val>
                                        </p:tav>
                                      </p:tavLst>
                                    </p:anim>
                                    <p:anim calcmode="lin" valueType="num">
                                      <p:cBhvr additive="base">
                                        <p:cTn id="21" dur="500" fill="hold"/>
                                        <p:tgtEl>
                                          <p:spTgt spid="361477">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2" presetClass="entr" presetSubtype="2" fill="hold" nodeType="clickEffect">
                                  <p:stCondLst>
                                    <p:cond delay="0"/>
                                  </p:stCondLst>
                                  <p:childTnLst>
                                    <p:set>
                                      <p:cBhvr>
                                        <p:cTn id="25" dur="1" fill="hold">
                                          <p:stCondLst>
                                            <p:cond delay="0"/>
                                          </p:stCondLst>
                                        </p:cTn>
                                        <p:tgtEl>
                                          <p:spTgt spid="361477">
                                            <p:txEl>
                                              <p:pRg st="2" end="2"/>
                                            </p:txEl>
                                          </p:spTgt>
                                        </p:tgtEl>
                                        <p:attrNameLst>
                                          <p:attrName>style.visibility</p:attrName>
                                        </p:attrNameLst>
                                      </p:cBhvr>
                                      <p:to>
                                        <p:strVal val="visible"/>
                                      </p:to>
                                    </p:set>
                                    <p:anim calcmode="lin" valueType="num">
                                      <p:cBhvr additive="base">
                                        <p:cTn id="26" dur="500" fill="hold"/>
                                        <p:tgtEl>
                                          <p:spTgt spid="361477">
                                            <p:txEl>
                                              <p:pRg st="2" end="2"/>
                                            </p:txEl>
                                          </p:spTgt>
                                        </p:tgtEl>
                                        <p:attrNameLst>
                                          <p:attrName>ppt_x</p:attrName>
                                        </p:attrNameLst>
                                      </p:cBhvr>
                                      <p:tavLst>
                                        <p:tav tm="0">
                                          <p:val>
                                            <p:strVal val="1+#ppt_w/2"/>
                                          </p:val>
                                        </p:tav>
                                        <p:tav tm="100000">
                                          <p:val>
                                            <p:strVal val="#ppt_x"/>
                                          </p:val>
                                        </p:tav>
                                      </p:tavLst>
                                    </p:anim>
                                    <p:anim calcmode="lin" valueType="num">
                                      <p:cBhvr additive="base">
                                        <p:cTn id="27" dur="500" fill="hold"/>
                                        <p:tgtEl>
                                          <p:spTgt spid="361477">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8" fill="hold" nodeType="clickPar">
                      <p:stCondLst>
                        <p:cond delay="indefinite"/>
                      </p:stCondLst>
                      <p:childTnLst>
                        <p:par>
                          <p:cTn id="29" fill="hold" nodeType="withGroup">
                            <p:stCondLst>
                              <p:cond delay="0"/>
                            </p:stCondLst>
                            <p:childTnLst>
                              <p:par>
                                <p:cTn id="30" presetID="2" presetClass="entr" presetSubtype="2" fill="hold" nodeType="clickEffect">
                                  <p:stCondLst>
                                    <p:cond delay="0"/>
                                  </p:stCondLst>
                                  <p:childTnLst>
                                    <p:set>
                                      <p:cBhvr>
                                        <p:cTn id="31" dur="1" fill="hold">
                                          <p:stCondLst>
                                            <p:cond delay="0"/>
                                          </p:stCondLst>
                                        </p:cTn>
                                        <p:tgtEl>
                                          <p:spTgt spid="361477">
                                            <p:txEl>
                                              <p:pRg st="3" end="3"/>
                                            </p:txEl>
                                          </p:spTgt>
                                        </p:tgtEl>
                                        <p:attrNameLst>
                                          <p:attrName>style.visibility</p:attrName>
                                        </p:attrNameLst>
                                      </p:cBhvr>
                                      <p:to>
                                        <p:strVal val="visible"/>
                                      </p:to>
                                    </p:set>
                                    <p:anim calcmode="lin" valueType="num">
                                      <p:cBhvr additive="base">
                                        <p:cTn id="32" dur="500" fill="hold"/>
                                        <p:tgtEl>
                                          <p:spTgt spid="361477">
                                            <p:txEl>
                                              <p:pRg st="3" end="3"/>
                                            </p:txEl>
                                          </p:spTgt>
                                        </p:tgtEl>
                                        <p:attrNameLst>
                                          <p:attrName>ppt_x</p:attrName>
                                        </p:attrNameLst>
                                      </p:cBhvr>
                                      <p:tavLst>
                                        <p:tav tm="0">
                                          <p:val>
                                            <p:strVal val="1+#ppt_w/2"/>
                                          </p:val>
                                        </p:tav>
                                        <p:tav tm="100000">
                                          <p:val>
                                            <p:strVal val="#ppt_x"/>
                                          </p:val>
                                        </p:tav>
                                      </p:tavLst>
                                    </p:anim>
                                    <p:anim calcmode="lin" valueType="num">
                                      <p:cBhvr additive="base">
                                        <p:cTn id="33" dur="500" fill="hold"/>
                                        <p:tgtEl>
                                          <p:spTgt spid="361477">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4" fill="hold" nodeType="clickPar">
                      <p:stCondLst>
                        <p:cond delay="indefinite"/>
                      </p:stCondLst>
                      <p:childTnLst>
                        <p:par>
                          <p:cTn id="35" fill="hold" nodeType="withGroup">
                            <p:stCondLst>
                              <p:cond delay="0"/>
                            </p:stCondLst>
                            <p:childTnLst>
                              <p:par>
                                <p:cTn id="36" presetID="2" presetClass="entr" presetSubtype="2" fill="hold" nodeType="clickEffect">
                                  <p:stCondLst>
                                    <p:cond delay="0"/>
                                  </p:stCondLst>
                                  <p:childTnLst>
                                    <p:set>
                                      <p:cBhvr>
                                        <p:cTn id="37" dur="1" fill="hold">
                                          <p:stCondLst>
                                            <p:cond delay="0"/>
                                          </p:stCondLst>
                                        </p:cTn>
                                        <p:tgtEl>
                                          <p:spTgt spid="361477">
                                            <p:txEl>
                                              <p:pRg st="4" end="4"/>
                                            </p:txEl>
                                          </p:spTgt>
                                        </p:tgtEl>
                                        <p:attrNameLst>
                                          <p:attrName>style.visibility</p:attrName>
                                        </p:attrNameLst>
                                      </p:cBhvr>
                                      <p:to>
                                        <p:strVal val="visible"/>
                                      </p:to>
                                    </p:set>
                                    <p:anim calcmode="lin" valueType="num">
                                      <p:cBhvr additive="base">
                                        <p:cTn id="38" dur="500" fill="hold"/>
                                        <p:tgtEl>
                                          <p:spTgt spid="361477">
                                            <p:txEl>
                                              <p:pRg st="4" end="4"/>
                                            </p:txEl>
                                          </p:spTgt>
                                        </p:tgtEl>
                                        <p:attrNameLst>
                                          <p:attrName>ppt_x</p:attrName>
                                        </p:attrNameLst>
                                      </p:cBhvr>
                                      <p:tavLst>
                                        <p:tav tm="0">
                                          <p:val>
                                            <p:strVal val="1+#ppt_w/2"/>
                                          </p:val>
                                        </p:tav>
                                        <p:tav tm="100000">
                                          <p:val>
                                            <p:strVal val="#ppt_x"/>
                                          </p:val>
                                        </p:tav>
                                      </p:tavLst>
                                    </p:anim>
                                    <p:anim calcmode="lin" valueType="num">
                                      <p:cBhvr additive="base">
                                        <p:cTn id="39" dur="500" fill="hold"/>
                                        <p:tgtEl>
                                          <p:spTgt spid="361477">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40" fill="hold" nodeType="clickPar">
                      <p:stCondLst>
                        <p:cond delay="indefinite"/>
                      </p:stCondLst>
                      <p:childTnLst>
                        <p:par>
                          <p:cTn id="41" fill="hold" nodeType="withGroup">
                            <p:stCondLst>
                              <p:cond delay="0"/>
                            </p:stCondLst>
                            <p:childTnLst>
                              <p:par>
                                <p:cTn id="42" presetID="2" presetClass="entr" presetSubtype="2" fill="hold" nodeType="clickEffect">
                                  <p:stCondLst>
                                    <p:cond delay="0"/>
                                  </p:stCondLst>
                                  <p:childTnLst>
                                    <p:set>
                                      <p:cBhvr>
                                        <p:cTn id="43" dur="1" fill="hold">
                                          <p:stCondLst>
                                            <p:cond delay="0"/>
                                          </p:stCondLst>
                                        </p:cTn>
                                        <p:tgtEl>
                                          <p:spTgt spid="361477">
                                            <p:txEl>
                                              <p:pRg st="5" end="5"/>
                                            </p:txEl>
                                          </p:spTgt>
                                        </p:tgtEl>
                                        <p:attrNameLst>
                                          <p:attrName>style.visibility</p:attrName>
                                        </p:attrNameLst>
                                      </p:cBhvr>
                                      <p:to>
                                        <p:strVal val="visible"/>
                                      </p:to>
                                    </p:set>
                                    <p:anim calcmode="lin" valueType="num">
                                      <p:cBhvr additive="base">
                                        <p:cTn id="44" dur="500" fill="hold"/>
                                        <p:tgtEl>
                                          <p:spTgt spid="361477">
                                            <p:txEl>
                                              <p:pRg st="5" end="5"/>
                                            </p:txEl>
                                          </p:spTgt>
                                        </p:tgtEl>
                                        <p:attrNameLst>
                                          <p:attrName>ppt_x</p:attrName>
                                        </p:attrNameLst>
                                      </p:cBhvr>
                                      <p:tavLst>
                                        <p:tav tm="0">
                                          <p:val>
                                            <p:strVal val="1+#ppt_w/2"/>
                                          </p:val>
                                        </p:tav>
                                        <p:tav tm="100000">
                                          <p:val>
                                            <p:strVal val="#ppt_x"/>
                                          </p:val>
                                        </p:tav>
                                      </p:tavLst>
                                    </p:anim>
                                    <p:anim calcmode="lin" valueType="num">
                                      <p:cBhvr additive="base">
                                        <p:cTn id="45" dur="500" fill="hold"/>
                                        <p:tgtEl>
                                          <p:spTgt spid="361477">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46" fill="hold" nodeType="clickPar">
                      <p:stCondLst>
                        <p:cond delay="indefinite"/>
                      </p:stCondLst>
                      <p:childTnLst>
                        <p:par>
                          <p:cTn id="47" fill="hold" nodeType="withGroup">
                            <p:stCondLst>
                              <p:cond delay="0"/>
                            </p:stCondLst>
                            <p:childTnLst>
                              <p:par>
                                <p:cTn id="48" presetID="2" presetClass="entr" presetSubtype="2" fill="hold" nodeType="clickEffect">
                                  <p:stCondLst>
                                    <p:cond delay="0"/>
                                  </p:stCondLst>
                                  <p:childTnLst>
                                    <p:set>
                                      <p:cBhvr>
                                        <p:cTn id="49" dur="1" fill="hold">
                                          <p:stCondLst>
                                            <p:cond delay="0"/>
                                          </p:stCondLst>
                                        </p:cTn>
                                        <p:tgtEl>
                                          <p:spTgt spid="361477">
                                            <p:txEl>
                                              <p:pRg st="6" end="6"/>
                                            </p:txEl>
                                          </p:spTgt>
                                        </p:tgtEl>
                                        <p:attrNameLst>
                                          <p:attrName>style.visibility</p:attrName>
                                        </p:attrNameLst>
                                      </p:cBhvr>
                                      <p:to>
                                        <p:strVal val="visible"/>
                                      </p:to>
                                    </p:set>
                                    <p:anim calcmode="lin" valueType="num">
                                      <p:cBhvr additive="base">
                                        <p:cTn id="50" dur="500" fill="hold"/>
                                        <p:tgtEl>
                                          <p:spTgt spid="361477">
                                            <p:txEl>
                                              <p:pRg st="6" end="6"/>
                                            </p:txEl>
                                          </p:spTgt>
                                        </p:tgtEl>
                                        <p:attrNameLst>
                                          <p:attrName>ppt_x</p:attrName>
                                        </p:attrNameLst>
                                      </p:cBhvr>
                                      <p:tavLst>
                                        <p:tav tm="0">
                                          <p:val>
                                            <p:strVal val="1+#ppt_w/2"/>
                                          </p:val>
                                        </p:tav>
                                        <p:tav tm="100000">
                                          <p:val>
                                            <p:strVal val="#ppt_x"/>
                                          </p:val>
                                        </p:tav>
                                      </p:tavLst>
                                    </p:anim>
                                    <p:anim calcmode="lin" valueType="num">
                                      <p:cBhvr additive="base">
                                        <p:cTn id="51" dur="500" fill="hold"/>
                                        <p:tgtEl>
                                          <p:spTgt spid="361477">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52" fill="hold" nodeType="clickPar">
                      <p:stCondLst>
                        <p:cond delay="indefinite"/>
                      </p:stCondLst>
                      <p:childTnLst>
                        <p:par>
                          <p:cTn id="53" fill="hold" nodeType="withGroup">
                            <p:stCondLst>
                              <p:cond delay="0"/>
                            </p:stCondLst>
                            <p:childTnLst>
                              <p:par>
                                <p:cTn id="54" presetID="2" presetClass="entr" presetSubtype="2" fill="hold" nodeType="clickEffect">
                                  <p:stCondLst>
                                    <p:cond delay="0"/>
                                  </p:stCondLst>
                                  <p:childTnLst>
                                    <p:set>
                                      <p:cBhvr>
                                        <p:cTn id="55" dur="1" fill="hold">
                                          <p:stCondLst>
                                            <p:cond delay="0"/>
                                          </p:stCondLst>
                                        </p:cTn>
                                        <p:tgtEl>
                                          <p:spTgt spid="361477">
                                            <p:txEl>
                                              <p:pRg st="7" end="7"/>
                                            </p:txEl>
                                          </p:spTgt>
                                        </p:tgtEl>
                                        <p:attrNameLst>
                                          <p:attrName>style.visibility</p:attrName>
                                        </p:attrNameLst>
                                      </p:cBhvr>
                                      <p:to>
                                        <p:strVal val="visible"/>
                                      </p:to>
                                    </p:set>
                                    <p:anim calcmode="lin" valueType="num">
                                      <p:cBhvr additive="base">
                                        <p:cTn id="56" dur="500" fill="hold"/>
                                        <p:tgtEl>
                                          <p:spTgt spid="361477">
                                            <p:txEl>
                                              <p:pRg st="7" end="7"/>
                                            </p:txEl>
                                          </p:spTgt>
                                        </p:tgtEl>
                                        <p:attrNameLst>
                                          <p:attrName>ppt_x</p:attrName>
                                        </p:attrNameLst>
                                      </p:cBhvr>
                                      <p:tavLst>
                                        <p:tav tm="0">
                                          <p:val>
                                            <p:strVal val="1+#ppt_w/2"/>
                                          </p:val>
                                        </p:tav>
                                        <p:tav tm="100000">
                                          <p:val>
                                            <p:strVal val="#ppt_x"/>
                                          </p:val>
                                        </p:tav>
                                      </p:tavLst>
                                    </p:anim>
                                    <p:anim calcmode="lin" valueType="num">
                                      <p:cBhvr additive="base">
                                        <p:cTn id="57" dur="500" fill="hold"/>
                                        <p:tgtEl>
                                          <p:spTgt spid="361477">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58" fill="hold" nodeType="clickPar">
                      <p:stCondLst>
                        <p:cond delay="indefinite"/>
                      </p:stCondLst>
                      <p:childTnLst>
                        <p:par>
                          <p:cTn id="59" fill="hold" nodeType="withGroup">
                            <p:stCondLst>
                              <p:cond delay="0"/>
                            </p:stCondLst>
                            <p:childTnLst>
                              <p:par>
                                <p:cTn id="60" presetID="2" presetClass="entr" presetSubtype="2" fill="hold" nodeType="clickEffect">
                                  <p:stCondLst>
                                    <p:cond delay="0"/>
                                  </p:stCondLst>
                                  <p:childTnLst>
                                    <p:set>
                                      <p:cBhvr>
                                        <p:cTn id="61" dur="1" fill="hold">
                                          <p:stCondLst>
                                            <p:cond delay="0"/>
                                          </p:stCondLst>
                                        </p:cTn>
                                        <p:tgtEl>
                                          <p:spTgt spid="361477">
                                            <p:txEl>
                                              <p:pRg st="8" end="8"/>
                                            </p:txEl>
                                          </p:spTgt>
                                        </p:tgtEl>
                                        <p:attrNameLst>
                                          <p:attrName>style.visibility</p:attrName>
                                        </p:attrNameLst>
                                      </p:cBhvr>
                                      <p:to>
                                        <p:strVal val="visible"/>
                                      </p:to>
                                    </p:set>
                                    <p:anim calcmode="lin" valueType="num">
                                      <p:cBhvr additive="base">
                                        <p:cTn id="62" dur="500" fill="hold"/>
                                        <p:tgtEl>
                                          <p:spTgt spid="361477">
                                            <p:txEl>
                                              <p:pRg st="8" end="8"/>
                                            </p:txEl>
                                          </p:spTgt>
                                        </p:tgtEl>
                                        <p:attrNameLst>
                                          <p:attrName>ppt_x</p:attrName>
                                        </p:attrNameLst>
                                      </p:cBhvr>
                                      <p:tavLst>
                                        <p:tav tm="0">
                                          <p:val>
                                            <p:strVal val="1+#ppt_w/2"/>
                                          </p:val>
                                        </p:tav>
                                        <p:tav tm="100000">
                                          <p:val>
                                            <p:strVal val="#ppt_x"/>
                                          </p:val>
                                        </p:tav>
                                      </p:tavLst>
                                    </p:anim>
                                    <p:anim calcmode="lin" valueType="num">
                                      <p:cBhvr additive="base">
                                        <p:cTn id="63" dur="500" fill="hold"/>
                                        <p:tgtEl>
                                          <p:spTgt spid="361477">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64" fill="hold" nodeType="clickPar">
                      <p:stCondLst>
                        <p:cond delay="indefinite"/>
                      </p:stCondLst>
                      <p:childTnLst>
                        <p:par>
                          <p:cTn id="65" fill="hold" nodeType="withGroup">
                            <p:stCondLst>
                              <p:cond delay="0"/>
                            </p:stCondLst>
                            <p:childTnLst>
                              <p:par>
                                <p:cTn id="66" presetID="2" presetClass="entr" presetSubtype="2" fill="hold" nodeType="clickEffect">
                                  <p:stCondLst>
                                    <p:cond delay="0"/>
                                  </p:stCondLst>
                                  <p:childTnLst>
                                    <p:set>
                                      <p:cBhvr>
                                        <p:cTn id="67" dur="1" fill="hold">
                                          <p:stCondLst>
                                            <p:cond delay="0"/>
                                          </p:stCondLst>
                                        </p:cTn>
                                        <p:tgtEl>
                                          <p:spTgt spid="361477">
                                            <p:txEl>
                                              <p:pRg st="9" end="9"/>
                                            </p:txEl>
                                          </p:spTgt>
                                        </p:tgtEl>
                                        <p:attrNameLst>
                                          <p:attrName>style.visibility</p:attrName>
                                        </p:attrNameLst>
                                      </p:cBhvr>
                                      <p:to>
                                        <p:strVal val="visible"/>
                                      </p:to>
                                    </p:set>
                                    <p:anim calcmode="lin" valueType="num">
                                      <p:cBhvr additive="base">
                                        <p:cTn id="68" dur="500" fill="hold"/>
                                        <p:tgtEl>
                                          <p:spTgt spid="361477">
                                            <p:txEl>
                                              <p:pRg st="9" end="9"/>
                                            </p:txEl>
                                          </p:spTgt>
                                        </p:tgtEl>
                                        <p:attrNameLst>
                                          <p:attrName>ppt_x</p:attrName>
                                        </p:attrNameLst>
                                      </p:cBhvr>
                                      <p:tavLst>
                                        <p:tav tm="0">
                                          <p:val>
                                            <p:strVal val="1+#ppt_w/2"/>
                                          </p:val>
                                        </p:tav>
                                        <p:tav tm="100000">
                                          <p:val>
                                            <p:strVal val="#ppt_x"/>
                                          </p:val>
                                        </p:tav>
                                      </p:tavLst>
                                    </p:anim>
                                    <p:anim calcmode="lin" valueType="num">
                                      <p:cBhvr additive="base">
                                        <p:cTn id="69" dur="500" fill="hold"/>
                                        <p:tgtEl>
                                          <p:spTgt spid="361477">
                                            <p:txEl>
                                              <p:pRg st="9" end="9"/>
                                            </p:txEl>
                                          </p:spTgt>
                                        </p:tgtEl>
                                        <p:attrNameLst>
                                          <p:attrName>ppt_y</p:attrName>
                                        </p:attrNameLst>
                                      </p:cBhvr>
                                      <p:tavLst>
                                        <p:tav tm="0">
                                          <p:val>
                                            <p:strVal val="#ppt_y"/>
                                          </p:val>
                                        </p:tav>
                                        <p:tav tm="100000">
                                          <p:val>
                                            <p:strVal val="#ppt_y"/>
                                          </p:val>
                                        </p:tav>
                                      </p:tavLst>
                                    </p:anim>
                                  </p:childTnLst>
                                </p:cTn>
                              </p:par>
                            </p:childTnLst>
                          </p:cTn>
                        </p:par>
                      </p:childTnLst>
                    </p:cTn>
                  </p:par>
                  <p:par>
                    <p:cTn id="70" fill="hold" nodeType="clickPar">
                      <p:stCondLst>
                        <p:cond delay="indefinite"/>
                      </p:stCondLst>
                      <p:childTnLst>
                        <p:par>
                          <p:cTn id="71" fill="hold" nodeType="withGroup">
                            <p:stCondLst>
                              <p:cond delay="0"/>
                            </p:stCondLst>
                            <p:childTnLst>
                              <p:par>
                                <p:cTn id="72" presetID="2" presetClass="entr" presetSubtype="2" fill="hold" nodeType="clickEffect">
                                  <p:stCondLst>
                                    <p:cond delay="0"/>
                                  </p:stCondLst>
                                  <p:childTnLst>
                                    <p:set>
                                      <p:cBhvr>
                                        <p:cTn id="73" dur="1" fill="hold">
                                          <p:stCondLst>
                                            <p:cond delay="0"/>
                                          </p:stCondLst>
                                        </p:cTn>
                                        <p:tgtEl>
                                          <p:spTgt spid="361477">
                                            <p:txEl>
                                              <p:pRg st="10" end="10"/>
                                            </p:txEl>
                                          </p:spTgt>
                                        </p:tgtEl>
                                        <p:attrNameLst>
                                          <p:attrName>style.visibility</p:attrName>
                                        </p:attrNameLst>
                                      </p:cBhvr>
                                      <p:to>
                                        <p:strVal val="visible"/>
                                      </p:to>
                                    </p:set>
                                    <p:anim calcmode="lin" valueType="num">
                                      <p:cBhvr additive="base">
                                        <p:cTn id="74" dur="500" fill="hold"/>
                                        <p:tgtEl>
                                          <p:spTgt spid="361477">
                                            <p:txEl>
                                              <p:pRg st="10" end="10"/>
                                            </p:txEl>
                                          </p:spTgt>
                                        </p:tgtEl>
                                        <p:attrNameLst>
                                          <p:attrName>ppt_x</p:attrName>
                                        </p:attrNameLst>
                                      </p:cBhvr>
                                      <p:tavLst>
                                        <p:tav tm="0">
                                          <p:val>
                                            <p:strVal val="1+#ppt_w/2"/>
                                          </p:val>
                                        </p:tav>
                                        <p:tav tm="100000">
                                          <p:val>
                                            <p:strVal val="#ppt_x"/>
                                          </p:val>
                                        </p:tav>
                                      </p:tavLst>
                                    </p:anim>
                                    <p:anim calcmode="lin" valueType="num">
                                      <p:cBhvr additive="base">
                                        <p:cTn id="75" dur="500" fill="hold"/>
                                        <p:tgtEl>
                                          <p:spTgt spid="361477">
                                            <p:txEl>
                                              <p:pRg st="10" end="10"/>
                                            </p:txEl>
                                          </p:spTgt>
                                        </p:tgtEl>
                                        <p:attrNameLst>
                                          <p:attrName>ppt_y</p:attrName>
                                        </p:attrNameLst>
                                      </p:cBhvr>
                                      <p:tavLst>
                                        <p:tav tm="0">
                                          <p:val>
                                            <p:strVal val="#ppt_y"/>
                                          </p:val>
                                        </p:tav>
                                        <p:tav tm="100000">
                                          <p:val>
                                            <p:strVal val="#ppt_y"/>
                                          </p:val>
                                        </p:tav>
                                      </p:tavLst>
                                    </p:anim>
                                  </p:childTnLst>
                                </p:cTn>
                              </p:par>
                            </p:childTnLst>
                          </p:cTn>
                        </p:par>
                      </p:childTnLst>
                    </p:cTn>
                  </p:par>
                  <p:par>
                    <p:cTn id="76" fill="hold" nodeType="clickPar">
                      <p:stCondLst>
                        <p:cond delay="indefinite"/>
                      </p:stCondLst>
                      <p:childTnLst>
                        <p:par>
                          <p:cTn id="77" fill="hold" nodeType="withGroup">
                            <p:stCondLst>
                              <p:cond delay="0"/>
                            </p:stCondLst>
                            <p:childTnLst>
                              <p:par>
                                <p:cTn id="78" presetID="2" presetClass="entr" presetSubtype="2" fill="hold" nodeType="clickEffect">
                                  <p:stCondLst>
                                    <p:cond delay="0"/>
                                  </p:stCondLst>
                                  <p:childTnLst>
                                    <p:set>
                                      <p:cBhvr>
                                        <p:cTn id="79" dur="1" fill="hold">
                                          <p:stCondLst>
                                            <p:cond delay="0"/>
                                          </p:stCondLst>
                                        </p:cTn>
                                        <p:tgtEl>
                                          <p:spTgt spid="361477">
                                            <p:txEl>
                                              <p:pRg st="11" end="11"/>
                                            </p:txEl>
                                          </p:spTgt>
                                        </p:tgtEl>
                                        <p:attrNameLst>
                                          <p:attrName>style.visibility</p:attrName>
                                        </p:attrNameLst>
                                      </p:cBhvr>
                                      <p:to>
                                        <p:strVal val="visible"/>
                                      </p:to>
                                    </p:set>
                                    <p:anim calcmode="lin" valueType="num">
                                      <p:cBhvr additive="base">
                                        <p:cTn id="80" dur="500" fill="hold"/>
                                        <p:tgtEl>
                                          <p:spTgt spid="361477">
                                            <p:txEl>
                                              <p:pRg st="11" end="11"/>
                                            </p:txEl>
                                          </p:spTgt>
                                        </p:tgtEl>
                                        <p:attrNameLst>
                                          <p:attrName>ppt_x</p:attrName>
                                        </p:attrNameLst>
                                      </p:cBhvr>
                                      <p:tavLst>
                                        <p:tav tm="0">
                                          <p:val>
                                            <p:strVal val="1+#ppt_w/2"/>
                                          </p:val>
                                        </p:tav>
                                        <p:tav tm="100000">
                                          <p:val>
                                            <p:strVal val="#ppt_x"/>
                                          </p:val>
                                        </p:tav>
                                      </p:tavLst>
                                    </p:anim>
                                    <p:anim calcmode="lin" valueType="num">
                                      <p:cBhvr additive="base">
                                        <p:cTn id="81" dur="500" fill="hold"/>
                                        <p:tgtEl>
                                          <p:spTgt spid="361477">
                                            <p:txEl>
                                              <p:pRg st="11" end="11"/>
                                            </p:txEl>
                                          </p:spTgt>
                                        </p:tgtEl>
                                        <p:attrNameLst>
                                          <p:attrName>ppt_y</p:attrName>
                                        </p:attrNameLst>
                                      </p:cBhvr>
                                      <p:tavLst>
                                        <p:tav tm="0">
                                          <p:val>
                                            <p:strVal val="#ppt_y"/>
                                          </p:val>
                                        </p:tav>
                                        <p:tav tm="100000">
                                          <p:val>
                                            <p:strVal val="#ppt_y"/>
                                          </p:val>
                                        </p:tav>
                                      </p:tavLst>
                                    </p:anim>
                                  </p:childTnLst>
                                </p:cTn>
                              </p:par>
                            </p:childTnLst>
                          </p:cTn>
                        </p:par>
                        <p:par>
                          <p:cTn id="82" fill="hold" nodeType="afterGroup">
                            <p:stCondLst>
                              <p:cond delay="500"/>
                            </p:stCondLst>
                            <p:childTnLst>
                              <p:par>
                                <p:cTn id="83" presetID="31" presetClass="entr" presetSubtype="0" fill="hold" nodeType="afterEffect">
                                  <p:stCondLst>
                                    <p:cond delay="0"/>
                                  </p:stCondLst>
                                  <p:iterate type="lt">
                                    <p:tmPct val="5000"/>
                                  </p:iterate>
                                  <p:childTnLst>
                                    <p:set>
                                      <p:cBhvr>
                                        <p:cTn id="84" dur="1" fill="hold">
                                          <p:stCondLst>
                                            <p:cond delay="0"/>
                                          </p:stCondLst>
                                        </p:cTn>
                                        <p:tgtEl>
                                          <p:spTgt spid="361493"/>
                                        </p:tgtEl>
                                        <p:attrNameLst>
                                          <p:attrName>style.visibility</p:attrName>
                                        </p:attrNameLst>
                                      </p:cBhvr>
                                      <p:to>
                                        <p:strVal val="visible"/>
                                      </p:to>
                                    </p:set>
                                    <p:anim calcmode="lin" valueType="num">
                                      <p:cBhvr>
                                        <p:cTn id="85" dur="500" fill="hold"/>
                                        <p:tgtEl>
                                          <p:spTgt spid="361493"/>
                                        </p:tgtEl>
                                        <p:attrNameLst>
                                          <p:attrName>ppt_w</p:attrName>
                                        </p:attrNameLst>
                                      </p:cBhvr>
                                      <p:tavLst>
                                        <p:tav tm="0">
                                          <p:val>
                                            <p:fltVal val="0"/>
                                          </p:val>
                                        </p:tav>
                                        <p:tav tm="100000">
                                          <p:val>
                                            <p:strVal val="#ppt_w"/>
                                          </p:val>
                                        </p:tav>
                                      </p:tavLst>
                                    </p:anim>
                                    <p:anim calcmode="lin" valueType="num">
                                      <p:cBhvr>
                                        <p:cTn id="86" dur="500" fill="hold"/>
                                        <p:tgtEl>
                                          <p:spTgt spid="361493"/>
                                        </p:tgtEl>
                                        <p:attrNameLst>
                                          <p:attrName>ppt_h</p:attrName>
                                        </p:attrNameLst>
                                      </p:cBhvr>
                                      <p:tavLst>
                                        <p:tav tm="0">
                                          <p:val>
                                            <p:fltVal val="0"/>
                                          </p:val>
                                        </p:tav>
                                        <p:tav tm="100000">
                                          <p:val>
                                            <p:strVal val="#ppt_h"/>
                                          </p:val>
                                        </p:tav>
                                      </p:tavLst>
                                    </p:anim>
                                    <p:anim calcmode="lin" valueType="num">
                                      <p:cBhvr>
                                        <p:cTn id="87" dur="500" fill="hold"/>
                                        <p:tgtEl>
                                          <p:spTgt spid="361493"/>
                                        </p:tgtEl>
                                        <p:attrNameLst>
                                          <p:attrName>style.rotation</p:attrName>
                                        </p:attrNameLst>
                                      </p:cBhvr>
                                      <p:tavLst>
                                        <p:tav tm="0">
                                          <p:val>
                                            <p:fltVal val="90"/>
                                          </p:val>
                                        </p:tav>
                                        <p:tav tm="100000">
                                          <p:val>
                                            <p:fltVal val="0"/>
                                          </p:val>
                                        </p:tav>
                                      </p:tavLst>
                                    </p:anim>
                                    <p:animEffect transition="in" filter="fade">
                                      <p:cBhvr>
                                        <p:cTn id="88" dur="500"/>
                                        <p:tgtEl>
                                          <p:spTgt spid="3614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147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3"/>
          <p:cNvSpPr>
            <a:spLocks noChangeArrowheads="1"/>
          </p:cNvSpPr>
          <p:nvPr/>
        </p:nvSpPr>
        <p:spPr bwMode="auto">
          <a:xfrm>
            <a:off x="428625" y="1295400"/>
            <a:ext cx="8286750" cy="5318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620713" lvl="3" indent="-381000" algn="r" rtl="1">
              <a:spcBef>
                <a:spcPct val="20000"/>
              </a:spcBef>
              <a:buClr>
                <a:schemeClr val="accent2"/>
              </a:buClr>
              <a:buSzPct val="55000"/>
              <a:buFont typeface="Wingdings" pitchFamily="2" charset="2"/>
              <a:buChar char="n"/>
            </a:pPr>
            <a:r>
              <a:rPr lang="fa-IR" altLang="en-US" sz="3600" dirty="0">
                <a:cs typeface="B Nazanin" pitchFamily="2" charset="-78"/>
              </a:rPr>
              <a:t>اگر 10 تا 12 شاخص در مورد شما صدق </a:t>
            </a:r>
            <a:r>
              <a:rPr lang="fa-IR" altLang="en-US" sz="3600" dirty="0" smtClean="0">
                <a:cs typeface="B Nazanin" pitchFamily="2" charset="-78"/>
              </a:rPr>
              <a:t>می‌کند، </a:t>
            </a:r>
            <a:r>
              <a:rPr lang="fa-IR" altLang="en-US" sz="3600" dirty="0">
                <a:cs typeface="B Nazanin" pitchFamily="2" charset="-78"/>
              </a:rPr>
              <a:t>شما </a:t>
            </a:r>
            <a:r>
              <a:rPr lang="fa-IR" altLang="en-US" sz="3600" dirty="0" smtClean="0">
                <a:cs typeface="B Nazanin" pitchFamily="2" charset="-78"/>
              </a:rPr>
              <a:t>از </a:t>
            </a:r>
            <a:r>
              <a:rPr lang="fa-IR" altLang="en-US" sz="3600" dirty="0">
                <a:cs typeface="B Nazanin" pitchFamily="2" charset="-78"/>
              </a:rPr>
              <a:t>شغل خود </a:t>
            </a:r>
            <a:r>
              <a:rPr lang="fa-IR" altLang="en-US" sz="3600" u="sng" dirty="0">
                <a:solidFill>
                  <a:srgbClr val="C00000"/>
                </a:solidFill>
                <a:cs typeface="B Nazanin" pitchFamily="2" charset="-78"/>
              </a:rPr>
              <a:t>بسیار راضی</a:t>
            </a:r>
            <a:r>
              <a:rPr lang="fa-IR" altLang="en-US" sz="3600" dirty="0">
                <a:solidFill>
                  <a:srgbClr val="C00000"/>
                </a:solidFill>
                <a:cs typeface="B Nazanin" pitchFamily="2" charset="-78"/>
              </a:rPr>
              <a:t> </a:t>
            </a:r>
            <a:r>
              <a:rPr lang="fa-IR" altLang="en-US" sz="3600" dirty="0">
                <a:cs typeface="B Nazanin" pitchFamily="2" charset="-78"/>
              </a:rPr>
              <a:t>هستید .</a:t>
            </a:r>
          </a:p>
          <a:p>
            <a:pPr marL="620713" lvl="3" indent="-381000" algn="r" rtl="1">
              <a:spcBef>
                <a:spcPct val="20000"/>
              </a:spcBef>
              <a:buClr>
                <a:schemeClr val="accent2"/>
              </a:buClr>
              <a:buSzPct val="55000"/>
              <a:buFont typeface="Wingdings" pitchFamily="2" charset="2"/>
              <a:buChar char="n"/>
            </a:pPr>
            <a:r>
              <a:rPr lang="fa-IR" altLang="en-US" sz="3600" dirty="0">
                <a:cs typeface="B Nazanin" pitchFamily="2" charset="-78"/>
              </a:rPr>
              <a:t>اگر 7 تا 9 شاخص در مورد شما صدق می کند ، شما از شغل خود </a:t>
            </a:r>
            <a:r>
              <a:rPr lang="fa-IR" altLang="en-US" sz="3600" u="sng" dirty="0">
                <a:solidFill>
                  <a:srgbClr val="C00000"/>
                </a:solidFill>
                <a:cs typeface="B Nazanin" pitchFamily="2" charset="-78"/>
              </a:rPr>
              <a:t>راضی</a:t>
            </a:r>
            <a:r>
              <a:rPr lang="fa-IR" altLang="en-US" sz="3600" dirty="0">
                <a:cs typeface="B Nazanin" pitchFamily="2" charset="-78"/>
              </a:rPr>
              <a:t> هستید .</a:t>
            </a:r>
          </a:p>
          <a:p>
            <a:pPr marL="620713" lvl="3" indent="-381000" algn="r" rtl="1">
              <a:spcBef>
                <a:spcPct val="20000"/>
              </a:spcBef>
              <a:buClr>
                <a:schemeClr val="accent2"/>
              </a:buClr>
              <a:buSzPct val="55000"/>
              <a:buFont typeface="Wingdings" pitchFamily="2" charset="2"/>
              <a:buChar char="n"/>
            </a:pPr>
            <a:r>
              <a:rPr lang="fa-IR" altLang="en-US" sz="3600" dirty="0">
                <a:cs typeface="B Nazanin" pitchFamily="2" charset="-78"/>
              </a:rPr>
              <a:t>اگر 4 تا 6 شاخص در مورد شما صدق می کند ، شما از شغل خود </a:t>
            </a:r>
            <a:r>
              <a:rPr lang="fa-IR" altLang="en-US" sz="3600" u="sng" dirty="0">
                <a:solidFill>
                  <a:srgbClr val="C00000"/>
                </a:solidFill>
                <a:cs typeface="B Nazanin" pitchFamily="2" charset="-78"/>
              </a:rPr>
              <a:t>ناراضی</a:t>
            </a:r>
            <a:r>
              <a:rPr lang="fa-IR" altLang="en-US" sz="3600" dirty="0">
                <a:cs typeface="B Nazanin" pitchFamily="2" charset="-78"/>
              </a:rPr>
              <a:t> هستید .</a:t>
            </a:r>
          </a:p>
          <a:p>
            <a:pPr marL="620713" lvl="3" indent="-381000" algn="r" rtl="1">
              <a:spcBef>
                <a:spcPct val="20000"/>
              </a:spcBef>
              <a:buClr>
                <a:schemeClr val="accent2"/>
              </a:buClr>
              <a:buSzPct val="55000"/>
              <a:buFont typeface="Wingdings" pitchFamily="2" charset="2"/>
              <a:buChar char="n"/>
            </a:pPr>
            <a:r>
              <a:rPr lang="fa-IR" altLang="en-US" sz="3600" dirty="0">
                <a:cs typeface="B Nazanin" pitchFamily="2" charset="-78"/>
              </a:rPr>
              <a:t>اگر 1 تا 3 شاخص در مورد شما صدق می کند ، شما </a:t>
            </a:r>
            <a:r>
              <a:rPr lang="fa-IR" altLang="en-US" sz="3600" dirty="0" smtClean="0">
                <a:cs typeface="B Nazanin" pitchFamily="2" charset="-78"/>
              </a:rPr>
              <a:t>از </a:t>
            </a:r>
            <a:r>
              <a:rPr lang="fa-IR" altLang="en-US" sz="3600" dirty="0">
                <a:cs typeface="B Nazanin" pitchFamily="2" charset="-78"/>
              </a:rPr>
              <a:t>شغل خود </a:t>
            </a:r>
            <a:r>
              <a:rPr lang="fa-IR" altLang="en-US" sz="3600" u="sng" dirty="0">
                <a:solidFill>
                  <a:srgbClr val="C00000"/>
                </a:solidFill>
                <a:cs typeface="B Nazanin" pitchFamily="2" charset="-78"/>
              </a:rPr>
              <a:t>بسیار ناراضی</a:t>
            </a:r>
            <a:r>
              <a:rPr lang="fa-IR" altLang="en-US" sz="3600" dirty="0">
                <a:solidFill>
                  <a:srgbClr val="C00000"/>
                </a:solidFill>
                <a:cs typeface="B Nazanin" pitchFamily="2" charset="-78"/>
              </a:rPr>
              <a:t> </a:t>
            </a:r>
            <a:r>
              <a:rPr lang="fa-IR" altLang="en-US" sz="3600" dirty="0">
                <a:cs typeface="B Nazanin" pitchFamily="2" charset="-78"/>
              </a:rPr>
              <a:t>هستید .</a:t>
            </a:r>
          </a:p>
          <a:p>
            <a:pPr algn="just" rtl="1">
              <a:buFont typeface="Arial" charset="0"/>
              <a:buChar char="•"/>
            </a:pPr>
            <a:endParaRPr lang="fa-IR" altLang="en-US" sz="3000" dirty="0">
              <a:cs typeface="B Nazanin" pitchFamily="2" charset="-78"/>
            </a:endParaRPr>
          </a:p>
        </p:txBody>
      </p:sp>
      <p:sp>
        <p:nvSpPr>
          <p:cNvPr id="3" name="Rectangle 4"/>
          <p:cNvSpPr>
            <a:spLocks noChangeArrowheads="1"/>
          </p:cNvSpPr>
          <p:nvPr/>
        </p:nvSpPr>
        <p:spPr bwMode="auto">
          <a:xfrm>
            <a:off x="472578" y="304800"/>
            <a:ext cx="7843838"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algn="ctr"/>
            <a:r>
              <a:rPr lang="fa-IR" altLang="en-US" sz="4000" dirty="0">
                <a:solidFill>
                  <a:srgbClr val="C00000"/>
                </a:solidFill>
                <a:latin typeface="+mj-lt"/>
                <a:ea typeface="+mj-ea"/>
                <a:cs typeface="B Titr" panose="00000700000000000000" pitchFamily="2" charset="-78"/>
              </a:rPr>
              <a:t>تفسیر نتیجه</a:t>
            </a:r>
            <a:endParaRPr lang="en-US" altLang="en-US" sz="4000" dirty="0">
              <a:solidFill>
                <a:srgbClr val="C00000"/>
              </a:solidFill>
              <a:latin typeface="+mj-lt"/>
              <a:ea typeface="+mj-ea"/>
              <a:cs typeface="B Titr" panose="00000700000000000000" pitchFamily="2" charset="-78"/>
            </a:endParaRPr>
          </a:p>
        </p:txBody>
      </p:sp>
    </p:spTree>
    <p:extLst>
      <p:ext uri="{BB962C8B-B14F-4D97-AF65-F5344CB8AC3E}">
        <p14:creationId xmlns:p14="http://schemas.microsoft.com/office/powerpoint/2010/main" val="164297180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1"/>
                                          </p:val>
                                        </p:tav>
                                        <p:tav tm="100000">
                                          <p:val>
                                            <p:strVal val="#ppt_x"/>
                                          </p:val>
                                        </p:tav>
                                      </p:tavLst>
                                    </p:anim>
                                    <p:anim calcmode="lin" valueType="num">
                                      <p:cBhvr>
                                        <p:cTn id="9"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9698">
                                            <p:txEl>
                                              <p:pRg st="0" end="0"/>
                                            </p:txEl>
                                          </p:spTgt>
                                        </p:tgtEl>
                                        <p:attrNameLst>
                                          <p:attrName>style.visibility</p:attrName>
                                        </p:attrNameLst>
                                      </p:cBhvr>
                                      <p:to>
                                        <p:strVal val="visible"/>
                                      </p:to>
                                    </p:set>
                                    <p:animEffect transition="in" filter="fade">
                                      <p:cBhvr>
                                        <p:cTn id="14" dur="1000"/>
                                        <p:tgtEl>
                                          <p:spTgt spid="29698">
                                            <p:txEl>
                                              <p:pRg st="0" end="0"/>
                                            </p:txEl>
                                          </p:spTgt>
                                        </p:tgtEl>
                                      </p:cBhvr>
                                    </p:animEffect>
                                    <p:anim calcmode="lin" valueType="num">
                                      <p:cBhvr>
                                        <p:cTn id="15" dur="1000" fill="hold"/>
                                        <p:tgtEl>
                                          <p:spTgt spid="29698">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2969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9698">
                                            <p:txEl>
                                              <p:pRg st="1" end="1"/>
                                            </p:txEl>
                                          </p:spTgt>
                                        </p:tgtEl>
                                        <p:attrNameLst>
                                          <p:attrName>style.visibility</p:attrName>
                                        </p:attrNameLst>
                                      </p:cBhvr>
                                      <p:to>
                                        <p:strVal val="visible"/>
                                      </p:to>
                                    </p:set>
                                    <p:animEffect transition="in" filter="fade">
                                      <p:cBhvr>
                                        <p:cTn id="21" dur="1000"/>
                                        <p:tgtEl>
                                          <p:spTgt spid="29698">
                                            <p:txEl>
                                              <p:pRg st="1" end="1"/>
                                            </p:txEl>
                                          </p:spTgt>
                                        </p:tgtEl>
                                      </p:cBhvr>
                                    </p:animEffect>
                                    <p:anim calcmode="lin" valueType="num">
                                      <p:cBhvr>
                                        <p:cTn id="22" dur="1000" fill="hold"/>
                                        <p:tgtEl>
                                          <p:spTgt spid="29698">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2969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9698">
                                            <p:txEl>
                                              <p:pRg st="2" end="2"/>
                                            </p:txEl>
                                          </p:spTgt>
                                        </p:tgtEl>
                                        <p:attrNameLst>
                                          <p:attrName>style.visibility</p:attrName>
                                        </p:attrNameLst>
                                      </p:cBhvr>
                                      <p:to>
                                        <p:strVal val="visible"/>
                                      </p:to>
                                    </p:set>
                                    <p:animEffect transition="in" filter="fade">
                                      <p:cBhvr>
                                        <p:cTn id="28" dur="1000"/>
                                        <p:tgtEl>
                                          <p:spTgt spid="29698">
                                            <p:txEl>
                                              <p:pRg st="2" end="2"/>
                                            </p:txEl>
                                          </p:spTgt>
                                        </p:tgtEl>
                                      </p:cBhvr>
                                    </p:animEffect>
                                    <p:anim calcmode="lin" valueType="num">
                                      <p:cBhvr>
                                        <p:cTn id="29" dur="1000" fill="hold"/>
                                        <p:tgtEl>
                                          <p:spTgt spid="29698">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2969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9698">
                                            <p:txEl>
                                              <p:pRg st="3" end="3"/>
                                            </p:txEl>
                                          </p:spTgt>
                                        </p:tgtEl>
                                        <p:attrNameLst>
                                          <p:attrName>style.visibility</p:attrName>
                                        </p:attrNameLst>
                                      </p:cBhvr>
                                      <p:to>
                                        <p:strVal val="visible"/>
                                      </p:to>
                                    </p:set>
                                    <p:animEffect transition="in" filter="fade">
                                      <p:cBhvr>
                                        <p:cTn id="35" dur="1000"/>
                                        <p:tgtEl>
                                          <p:spTgt spid="29698">
                                            <p:txEl>
                                              <p:pRg st="3" end="3"/>
                                            </p:txEl>
                                          </p:spTgt>
                                        </p:tgtEl>
                                      </p:cBhvr>
                                    </p:animEffect>
                                    <p:anim calcmode="lin" valueType="num">
                                      <p:cBhvr>
                                        <p:cTn id="36" dur="1000" fill="hold"/>
                                        <p:tgtEl>
                                          <p:spTgt spid="29698">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29698">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3396" name="Rectangle 4"/>
          <p:cNvSpPr>
            <a:spLocks noChangeArrowheads="1"/>
          </p:cNvSpPr>
          <p:nvPr/>
        </p:nvSpPr>
        <p:spPr bwMode="auto">
          <a:xfrm>
            <a:off x="395288" y="549275"/>
            <a:ext cx="8218487"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algn="ctr"/>
            <a:r>
              <a:rPr lang="fa-IR" altLang="en-US" sz="4000" dirty="0">
                <a:solidFill>
                  <a:srgbClr val="C00000"/>
                </a:solidFill>
                <a:latin typeface="+mj-lt"/>
                <a:ea typeface="+mj-ea"/>
                <a:cs typeface="B Titr" panose="00000700000000000000" pitchFamily="2" charset="-78"/>
              </a:rPr>
              <a:t>پيامدهاي رضايت شغلي</a:t>
            </a:r>
            <a:r>
              <a:rPr lang="en-US" altLang="en-US" sz="4000" dirty="0">
                <a:solidFill>
                  <a:srgbClr val="C00000"/>
                </a:solidFill>
                <a:latin typeface="+mj-lt"/>
                <a:ea typeface="+mj-ea"/>
                <a:cs typeface="B Titr" panose="00000700000000000000" pitchFamily="2" charset="-78"/>
              </a:rPr>
              <a:t> </a:t>
            </a:r>
          </a:p>
        </p:txBody>
      </p:sp>
      <p:sp>
        <p:nvSpPr>
          <p:cNvPr id="443397" name="Rectangle 5"/>
          <p:cNvSpPr>
            <a:spLocks noChangeArrowheads="1"/>
          </p:cNvSpPr>
          <p:nvPr/>
        </p:nvSpPr>
        <p:spPr bwMode="auto">
          <a:xfrm>
            <a:off x="3143249" y="1412875"/>
            <a:ext cx="5470525" cy="389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20713" lvl="3" indent="-381000" algn="r" rtl="1">
              <a:spcBef>
                <a:spcPct val="20000"/>
              </a:spcBef>
              <a:buClr>
                <a:schemeClr val="accent2"/>
              </a:buClr>
              <a:buSzPct val="55000"/>
              <a:buFont typeface="Wingdings" pitchFamily="2" charset="2"/>
              <a:buChar char="n"/>
            </a:pPr>
            <a:r>
              <a:rPr lang="fa-IR" altLang="en-US" sz="2800" dirty="0">
                <a:cs typeface="B Nazanin" pitchFamily="2" charset="-78"/>
              </a:rPr>
              <a:t>ا</a:t>
            </a:r>
            <a:r>
              <a:rPr lang="ar-SA" altLang="en-US" sz="2800" dirty="0">
                <a:cs typeface="B Nazanin" pitchFamily="2" charset="-78"/>
              </a:rPr>
              <a:t>فزايش</a:t>
            </a:r>
            <a:r>
              <a:rPr lang="fa-IR" altLang="en-US" sz="2800" dirty="0">
                <a:cs typeface="B Nazanin" pitchFamily="2" charset="-78"/>
              </a:rPr>
              <a:t> </a:t>
            </a:r>
            <a:r>
              <a:rPr lang="ar-SA" altLang="en-US" sz="2800" dirty="0" smtClean="0">
                <a:cs typeface="B Nazanin" pitchFamily="2" charset="-78"/>
              </a:rPr>
              <a:t>بهره</a:t>
            </a:r>
            <a:r>
              <a:rPr lang="fa-IR" altLang="en-US" sz="2800" dirty="0" smtClean="0">
                <a:cs typeface="B Nazanin" pitchFamily="2" charset="-78"/>
              </a:rPr>
              <a:t>‌</a:t>
            </a:r>
            <a:r>
              <a:rPr lang="ar-SA" altLang="en-US" sz="2800" dirty="0" smtClean="0">
                <a:cs typeface="B Nazanin" pitchFamily="2" charset="-78"/>
              </a:rPr>
              <a:t>وري </a:t>
            </a:r>
            <a:r>
              <a:rPr lang="ar-SA" altLang="en-US" sz="2800" dirty="0">
                <a:cs typeface="B Nazanin" pitchFamily="2" charset="-78"/>
              </a:rPr>
              <a:t>فرد </a:t>
            </a:r>
            <a:endParaRPr lang="fa-IR" altLang="en-US" sz="2800" dirty="0">
              <a:cs typeface="B Nazanin" pitchFamily="2" charset="-78"/>
            </a:endParaRPr>
          </a:p>
          <a:p>
            <a:pPr marL="620713" lvl="3" indent="-381000" algn="r" rtl="1">
              <a:spcBef>
                <a:spcPct val="20000"/>
              </a:spcBef>
              <a:buClr>
                <a:schemeClr val="accent2"/>
              </a:buClr>
              <a:buSzPct val="55000"/>
              <a:buFont typeface="Wingdings" pitchFamily="2" charset="2"/>
              <a:buChar char="n"/>
            </a:pPr>
            <a:r>
              <a:rPr lang="ar-SA" altLang="en-US" sz="2800" dirty="0">
                <a:cs typeface="B Nazanin" pitchFamily="2" charset="-78"/>
              </a:rPr>
              <a:t> تعهد سازمان</a:t>
            </a:r>
            <a:r>
              <a:rPr lang="fa-IR" altLang="en-US" sz="2800" dirty="0">
                <a:cs typeface="B Nazanin" pitchFamily="2" charset="-78"/>
              </a:rPr>
              <a:t>ي </a:t>
            </a:r>
            <a:r>
              <a:rPr lang="ar-SA" altLang="en-US" sz="2800" dirty="0">
                <a:cs typeface="B Nazanin" pitchFamily="2" charset="-78"/>
              </a:rPr>
              <a:t>فرد</a:t>
            </a:r>
            <a:r>
              <a:rPr lang="fa-IR" altLang="en-US" sz="2800" dirty="0">
                <a:cs typeface="B Nazanin" pitchFamily="2" charset="-78"/>
              </a:rPr>
              <a:t> </a:t>
            </a:r>
          </a:p>
          <a:p>
            <a:pPr marL="620713" lvl="3" indent="-381000" algn="r" rtl="1">
              <a:spcBef>
                <a:spcPct val="20000"/>
              </a:spcBef>
              <a:buClr>
                <a:schemeClr val="accent2"/>
              </a:buClr>
              <a:buSzPct val="55000"/>
              <a:buFont typeface="Wingdings" pitchFamily="2" charset="2"/>
              <a:buChar char="n"/>
            </a:pPr>
            <a:r>
              <a:rPr lang="ar-SA" altLang="en-US" sz="2800" dirty="0">
                <a:cs typeface="B Nazanin" pitchFamily="2" charset="-78"/>
              </a:rPr>
              <a:t>تضمين سلامت </a:t>
            </a:r>
            <a:r>
              <a:rPr lang="fa-IR" altLang="en-US" sz="2800" dirty="0" smtClean="0">
                <a:cs typeface="B Nazanin" pitchFamily="2" charset="-78"/>
              </a:rPr>
              <a:t>جسمی </a:t>
            </a:r>
            <a:r>
              <a:rPr lang="ar-SA" altLang="en-US" sz="2800" dirty="0" smtClean="0">
                <a:cs typeface="B Nazanin" pitchFamily="2" charset="-78"/>
              </a:rPr>
              <a:t>و </a:t>
            </a:r>
            <a:r>
              <a:rPr lang="fa-IR" altLang="en-US" sz="2800" dirty="0" smtClean="0">
                <a:cs typeface="B Nazanin" pitchFamily="2" charset="-78"/>
              </a:rPr>
              <a:t>روانی </a:t>
            </a:r>
            <a:r>
              <a:rPr lang="ar-SA" altLang="en-US" sz="2800" dirty="0" smtClean="0">
                <a:cs typeface="B Nazanin" pitchFamily="2" charset="-78"/>
              </a:rPr>
              <a:t>فرد</a:t>
            </a:r>
            <a:r>
              <a:rPr lang="fa-IR" altLang="en-US" sz="2800" dirty="0" smtClean="0">
                <a:cs typeface="B Nazanin" pitchFamily="2" charset="-78"/>
              </a:rPr>
              <a:t> </a:t>
            </a:r>
            <a:endParaRPr lang="fa-IR" altLang="en-US" sz="2800" dirty="0">
              <a:cs typeface="B Nazanin" pitchFamily="2" charset="-78"/>
            </a:endParaRPr>
          </a:p>
          <a:p>
            <a:pPr marL="620713" lvl="3" indent="-381000" algn="r" rtl="1">
              <a:spcBef>
                <a:spcPct val="20000"/>
              </a:spcBef>
              <a:buClr>
                <a:schemeClr val="accent2"/>
              </a:buClr>
              <a:buSzPct val="55000"/>
              <a:buFont typeface="Wingdings" pitchFamily="2" charset="2"/>
              <a:buChar char="n"/>
            </a:pPr>
            <a:r>
              <a:rPr lang="ar-SA" altLang="en-US" sz="2800" dirty="0">
                <a:cs typeface="B Nazanin" pitchFamily="2" charset="-78"/>
              </a:rPr>
              <a:t>افزايش روحيه فرد</a:t>
            </a:r>
            <a:r>
              <a:rPr lang="fa-IR" altLang="en-US" sz="2800" dirty="0">
                <a:cs typeface="B Nazanin" pitchFamily="2" charset="-78"/>
              </a:rPr>
              <a:t> </a:t>
            </a:r>
          </a:p>
          <a:p>
            <a:pPr marL="620713" lvl="3" indent="-381000" algn="r" rtl="1">
              <a:spcBef>
                <a:spcPct val="20000"/>
              </a:spcBef>
              <a:buClr>
                <a:schemeClr val="accent2"/>
              </a:buClr>
              <a:buSzPct val="55000"/>
              <a:buFont typeface="Wingdings" pitchFamily="2" charset="2"/>
              <a:buChar char="n"/>
            </a:pPr>
            <a:r>
              <a:rPr lang="ar-SA" altLang="en-US" sz="2800" dirty="0">
                <a:cs typeface="B Nazanin" pitchFamily="2" charset="-78"/>
              </a:rPr>
              <a:t>افزايش رض</a:t>
            </a:r>
            <a:r>
              <a:rPr lang="fa-IR" altLang="en-US" sz="2800" dirty="0">
                <a:cs typeface="B Nazanin" pitchFamily="2" charset="-78"/>
              </a:rPr>
              <a:t>ا</a:t>
            </a:r>
            <a:r>
              <a:rPr lang="ar-SA" altLang="en-US" sz="2800" dirty="0">
                <a:cs typeface="B Nazanin" pitchFamily="2" charset="-78"/>
              </a:rPr>
              <a:t>ي</a:t>
            </a:r>
            <a:r>
              <a:rPr lang="fa-IR" altLang="en-US" sz="2800" dirty="0">
                <a:cs typeface="B Nazanin" pitchFamily="2" charset="-78"/>
              </a:rPr>
              <a:t>ت</a:t>
            </a:r>
            <a:r>
              <a:rPr lang="ar-SA" altLang="en-US" sz="2800" dirty="0">
                <a:cs typeface="B Nazanin" pitchFamily="2" charset="-78"/>
              </a:rPr>
              <a:t> از زندگي </a:t>
            </a:r>
            <a:endParaRPr lang="fa-IR" altLang="en-US" sz="2800" dirty="0">
              <a:cs typeface="B Nazanin" pitchFamily="2" charset="-78"/>
            </a:endParaRPr>
          </a:p>
          <a:p>
            <a:pPr marL="620713" lvl="3" indent="-381000" algn="r" rtl="1">
              <a:spcBef>
                <a:spcPct val="20000"/>
              </a:spcBef>
              <a:buClr>
                <a:schemeClr val="accent2"/>
              </a:buClr>
              <a:buSzPct val="55000"/>
              <a:buFont typeface="Wingdings" pitchFamily="2" charset="2"/>
              <a:buChar char="n"/>
            </a:pPr>
            <a:r>
              <a:rPr lang="ar-SA" altLang="en-US" sz="2800" dirty="0">
                <a:cs typeface="B Nazanin" pitchFamily="2" charset="-78"/>
              </a:rPr>
              <a:t>افزايش سرعت آموزش </a:t>
            </a:r>
            <a:r>
              <a:rPr lang="ar-SA" altLang="en-US" sz="2800" dirty="0" smtClean="0">
                <a:cs typeface="B Nazanin" pitchFamily="2" charset="-78"/>
              </a:rPr>
              <a:t>مهارت</a:t>
            </a:r>
            <a:r>
              <a:rPr lang="fa-IR" altLang="en-US" sz="2800" dirty="0" smtClean="0">
                <a:cs typeface="B Nazanin" pitchFamily="2" charset="-78"/>
              </a:rPr>
              <a:t>‌</a:t>
            </a:r>
            <a:r>
              <a:rPr lang="ar-SA" altLang="en-US" sz="2800" dirty="0" smtClean="0">
                <a:cs typeface="B Nazanin" pitchFamily="2" charset="-78"/>
              </a:rPr>
              <a:t>هاي جديد</a:t>
            </a:r>
            <a:endParaRPr lang="en-US" altLang="en-US" sz="2800" dirty="0">
              <a:cs typeface="B Nazanin" pitchFamily="2" charset="-78"/>
            </a:endParaRPr>
          </a:p>
        </p:txBody>
      </p:sp>
      <p:grpSp>
        <p:nvGrpSpPr>
          <p:cNvPr id="30724" name="Group 143"/>
          <p:cNvGrpSpPr>
            <a:grpSpLocks/>
          </p:cNvGrpSpPr>
          <p:nvPr/>
        </p:nvGrpSpPr>
        <p:grpSpPr bwMode="auto">
          <a:xfrm>
            <a:off x="30163" y="3331369"/>
            <a:ext cx="3268663" cy="3355975"/>
            <a:chOff x="0" y="1888"/>
            <a:chExt cx="2059" cy="2114"/>
          </a:xfrm>
        </p:grpSpPr>
        <p:sp>
          <p:nvSpPr>
            <p:cNvPr id="30725" name="AutoShape 9"/>
            <p:cNvSpPr>
              <a:spLocks noChangeAspect="1" noChangeArrowheads="1" noTextEdit="1"/>
            </p:cNvSpPr>
            <p:nvPr/>
          </p:nvSpPr>
          <p:spPr bwMode="auto">
            <a:xfrm>
              <a:off x="0" y="1888"/>
              <a:ext cx="2059" cy="2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30726" name="Freeform 11"/>
            <p:cNvSpPr>
              <a:spLocks/>
            </p:cNvSpPr>
            <p:nvPr/>
          </p:nvSpPr>
          <p:spPr bwMode="auto">
            <a:xfrm>
              <a:off x="97" y="3437"/>
              <a:ext cx="1457" cy="524"/>
            </a:xfrm>
            <a:custGeom>
              <a:avLst/>
              <a:gdLst>
                <a:gd name="T0" fmla="*/ 0 w 2915"/>
                <a:gd name="T1" fmla="*/ 1 h 1046"/>
                <a:gd name="T2" fmla="*/ 0 w 2915"/>
                <a:gd name="T3" fmla="*/ 1 h 1046"/>
                <a:gd name="T4" fmla="*/ 0 w 2915"/>
                <a:gd name="T5" fmla="*/ 1 h 1046"/>
                <a:gd name="T6" fmla="*/ 0 w 2915"/>
                <a:gd name="T7" fmla="*/ 1 h 1046"/>
                <a:gd name="T8" fmla="*/ 0 w 2915"/>
                <a:gd name="T9" fmla="*/ 1 h 1046"/>
                <a:gd name="T10" fmla="*/ 0 w 2915"/>
                <a:gd name="T11" fmla="*/ 1 h 1046"/>
                <a:gd name="T12" fmla="*/ 0 w 2915"/>
                <a:gd name="T13" fmla="*/ 1 h 1046"/>
                <a:gd name="T14" fmla="*/ 0 w 2915"/>
                <a:gd name="T15" fmla="*/ 1 h 1046"/>
                <a:gd name="T16" fmla="*/ 0 w 2915"/>
                <a:gd name="T17" fmla="*/ 1 h 1046"/>
                <a:gd name="T18" fmla="*/ 0 w 2915"/>
                <a:gd name="T19" fmla="*/ 1 h 1046"/>
                <a:gd name="T20" fmla="*/ 0 w 2915"/>
                <a:gd name="T21" fmla="*/ 1 h 1046"/>
                <a:gd name="T22" fmla="*/ 0 w 2915"/>
                <a:gd name="T23" fmla="*/ 1 h 1046"/>
                <a:gd name="T24" fmla="*/ 0 w 2915"/>
                <a:gd name="T25" fmla="*/ 1 h 1046"/>
                <a:gd name="T26" fmla="*/ 0 w 2915"/>
                <a:gd name="T27" fmla="*/ 1 h 1046"/>
                <a:gd name="T28" fmla="*/ 0 w 2915"/>
                <a:gd name="T29" fmla="*/ 1 h 1046"/>
                <a:gd name="T30" fmla="*/ 0 w 2915"/>
                <a:gd name="T31" fmla="*/ 1 h 1046"/>
                <a:gd name="T32" fmla="*/ 0 w 2915"/>
                <a:gd name="T33" fmla="*/ 1 h 1046"/>
                <a:gd name="T34" fmla="*/ 0 w 2915"/>
                <a:gd name="T35" fmla="*/ 1 h 1046"/>
                <a:gd name="T36" fmla="*/ 0 w 2915"/>
                <a:gd name="T37" fmla="*/ 1 h 1046"/>
                <a:gd name="T38" fmla="*/ 0 w 2915"/>
                <a:gd name="T39" fmla="*/ 1 h 1046"/>
                <a:gd name="T40" fmla="*/ 0 w 2915"/>
                <a:gd name="T41" fmla="*/ 1 h 1046"/>
                <a:gd name="T42" fmla="*/ 0 w 2915"/>
                <a:gd name="T43" fmla="*/ 1 h 1046"/>
                <a:gd name="T44" fmla="*/ 0 w 2915"/>
                <a:gd name="T45" fmla="*/ 1 h 1046"/>
                <a:gd name="T46" fmla="*/ 0 w 2915"/>
                <a:gd name="T47" fmla="*/ 1 h 1046"/>
                <a:gd name="T48" fmla="*/ 0 w 2915"/>
                <a:gd name="T49" fmla="*/ 1 h 1046"/>
                <a:gd name="T50" fmla="*/ 0 w 2915"/>
                <a:gd name="T51" fmla="*/ 1 h 1046"/>
                <a:gd name="T52" fmla="*/ 0 w 2915"/>
                <a:gd name="T53" fmla="*/ 1 h 1046"/>
                <a:gd name="T54" fmla="*/ 0 w 2915"/>
                <a:gd name="T55" fmla="*/ 1 h 1046"/>
                <a:gd name="T56" fmla="*/ 0 w 2915"/>
                <a:gd name="T57" fmla="*/ 1 h 1046"/>
                <a:gd name="T58" fmla="*/ 0 w 2915"/>
                <a:gd name="T59" fmla="*/ 1 h 1046"/>
                <a:gd name="T60" fmla="*/ 0 w 2915"/>
                <a:gd name="T61" fmla="*/ 1 h 1046"/>
                <a:gd name="T62" fmla="*/ 0 w 2915"/>
                <a:gd name="T63" fmla="*/ 1 h 1046"/>
                <a:gd name="T64" fmla="*/ 0 w 2915"/>
                <a:gd name="T65" fmla="*/ 1 h 1046"/>
                <a:gd name="T66" fmla="*/ 0 w 2915"/>
                <a:gd name="T67" fmla="*/ 1 h 1046"/>
                <a:gd name="T68" fmla="*/ 0 w 2915"/>
                <a:gd name="T69" fmla="*/ 1 h 1046"/>
                <a:gd name="T70" fmla="*/ 0 w 2915"/>
                <a:gd name="T71" fmla="*/ 1 h 1046"/>
                <a:gd name="T72" fmla="*/ 0 w 2915"/>
                <a:gd name="T73" fmla="*/ 1 h 1046"/>
                <a:gd name="T74" fmla="*/ 0 w 2915"/>
                <a:gd name="T75" fmla="*/ 1 h 1046"/>
                <a:gd name="T76" fmla="*/ 0 w 2915"/>
                <a:gd name="T77" fmla="*/ 1 h 1046"/>
                <a:gd name="T78" fmla="*/ 0 w 2915"/>
                <a:gd name="T79" fmla="*/ 1 h 1046"/>
                <a:gd name="T80" fmla="*/ 0 w 2915"/>
                <a:gd name="T81" fmla="*/ 1 h 1046"/>
                <a:gd name="T82" fmla="*/ 0 w 2915"/>
                <a:gd name="T83" fmla="*/ 1 h 1046"/>
                <a:gd name="T84" fmla="*/ 0 w 2915"/>
                <a:gd name="T85" fmla="*/ 1 h 1046"/>
                <a:gd name="T86" fmla="*/ 0 w 2915"/>
                <a:gd name="T87" fmla="*/ 1 h 1046"/>
                <a:gd name="T88" fmla="*/ 0 w 2915"/>
                <a:gd name="T89" fmla="*/ 1 h 1046"/>
                <a:gd name="T90" fmla="*/ 0 w 2915"/>
                <a:gd name="T91" fmla="*/ 1 h 1046"/>
                <a:gd name="T92" fmla="*/ 0 w 2915"/>
                <a:gd name="T93" fmla="*/ 1 h 1046"/>
                <a:gd name="T94" fmla="*/ 0 w 2915"/>
                <a:gd name="T95" fmla="*/ 1 h 1046"/>
                <a:gd name="T96" fmla="*/ 0 w 2915"/>
                <a:gd name="T97" fmla="*/ 1 h 1046"/>
                <a:gd name="T98" fmla="*/ 0 w 2915"/>
                <a:gd name="T99" fmla="*/ 1 h 104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915"/>
                <a:gd name="T151" fmla="*/ 0 h 1046"/>
                <a:gd name="T152" fmla="*/ 2915 w 2915"/>
                <a:gd name="T153" fmla="*/ 1046 h 104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915" h="1046">
                  <a:moveTo>
                    <a:pt x="28" y="436"/>
                  </a:moveTo>
                  <a:lnTo>
                    <a:pt x="68" y="410"/>
                  </a:lnTo>
                  <a:lnTo>
                    <a:pt x="103" y="388"/>
                  </a:lnTo>
                  <a:lnTo>
                    <a:pt x="136" y="368"/>
                  </a:lnTo>
                  <a:lnTo>
                    <a:pt x="166" y="349"/>
                  </a:lnTo>
                  <a:lnTo>
                    <a:pt x="223" y="323"/>
                  </a:lnTo>
                  <a:lnTo>
                    <a:pt x="274" y="307"/>
                  </a:lnTo>
                  <a:lnTo>
                    <a:pt x="388" y="316"/>
                  </a:lnTo>
                  <a:lnTo>
                    <a:pt x="457" y="344"/>
                  </a:lnTo>
                  <a:lnTo>
                    <a:pt x="495" y="362"/>
                  </a:lnTo>
                  <a:lnTo>
                    <a:pt x="537" y="384"/>
                  </a:lnTo>
                  <a:lnTo>
                    <a:pt x="567" y="358"/>
                  </a:lnTo>
                  <a:lnTo>
                    <a:pt x="600" y="340"/>
                  </a:lnTo>
                  <a:lnTo>
                    <a:pt x="672" y="314"/>
                  </a:lnTo>
                  <a:lnTo>
                    <a:pt x="821" y="268"/>
                  </a:lnTo>
                  <a:lnTo>
                    <a:pt x="882" y="239"/>
                  </a:lnTo>
                  <a:lnTo>
                    <a:pt x="931" y="211"/>
                  </a:lnTo>
                  <a:lnTo>
                    <a:pt x="975" y="186"/>
                  </a:lnTo>
                  <a:lnTo>
                    <a:pt x="1010" y="162"/>
                  </a:lnTo>
                  <a:lnTo>
                    <a:pt x="1044" y="141"/>
                  </a:lnTo>
                  <a:lnTo>
                    <a:pt x="1073" y="121"/>
                  </a:lnTo>
                  <a:lnTo>
                    <a:pt x="1099" y="105"/>
                  </a:lnTo>
                  <a:lnTo>
                    <a:pt x="1126" y="90"/>
                  </a:lnTo>
                  <a:lnTo>
                    <a:pt x="1185" y="72"/>
                  </a:lnTo>
                  <a:lnTo>
                    <a:pt x="1259" y="66"/>
                  </a:lnTo>
                  <a:lnTo>
                    <a:pt x="1504" y="105"/>
                  </a:lnTo>
                  <a:lnTo>
                    <a:pt x="1649" y="0"/>
                  </a:lnTo>
                  <a:lnTo>
                    <a:pt x="1860" y="22"/>
                  </a:lnTo>
                  <a:lnTo>
                    <a:pt x="1772" y="116"/>
                  </a:lnTo>
                  <a:lnTo>
                    <a:pt x="2398" y="66"/>
                  </a:lnTo>
                  <a:lnTo>
                    <a:pt x="2442" y="86"/>
                  </a:lnTo>
                  <a:lnTo>
                    <a:pt x="1730" y="178"/>
                  </a:lnTo>
                  <a:lnTo>
                    <a:pt x="1737" y="182"/>
                  </a:lnTo>
                  <a:lnTo>
                    <a:pt x="1614" y="283"/>
                  </a:lnTo>
                  <a:lnTo>
                    <a:pt x="1746" y="279"/>
                  </a:lnTo>
                  <a:lnTo>
                    <a:pt x="1875" y="296"/>
                  </a:lnTo>
                  <a:lnTo>
                    <a:pt x="2002" y="323"/>
                  </a:lnTo>
                  <a:lnTo>
                    <a:pt x="2125" y="358"/>
                  </a:lnTo>
                  <a:lnTo>
                    <a:pt x="2186" y="377"/>
                  </a:lnTo>
                  <a:lnTo>
                    <a:pt x="2249" y="393"/>
                  </a:lnTo>
                  <a:lnTo>
                    <a:pt x="2370" y="421"/>
                  </a:lnTo>
                  <a:lnTo>
                    <a:pt x="2492" y="438"/>
                  </a:lnTo>
                  <a:lnTo>
                    <a:pt x="2617" y="436"/>
                  </a:lnTo>
                  <a:lnTo>
                    <a:pt x="2711" y="531"/>
                  </a:lnTo>
                  <a:lnTo>
                    <a:pt x="2587" y="531"/>
                  </a:lnTo>
                  <a:lnTo>
                    <a:pt x="2631" y="610"/>
                  </a:lnTo>
                  <a:lnTo>
                    <a:pt x="2550" y="603"/>
                  </a:lnTo>
                  <a:lnTo>
                    <a:pt x="2466" y="572"/>
                  </a:lnTo>
                  <a:lnTo>
                    <a:pt x="2425" y="553"/>
                  </a:lnTo>
                  <a:lnTo>
                    <a:pt x="2387" y="531"/>
                  </a:lnTo>
                  <a:lnTo>
                    <a:pt x="2352" y="509"/>
                  </a:lnTo>
                  <a:lnTo>
                    <a:pt x="2319" y="487"/>
                  </a:lnTo>
                  <a:lnTo>
                    <a:pt x="1947" y="581"/>
                  </a:lnTo>
                  <a:lnTo>
                    <a:pt x="2442" y="800"/>
                  </a:lnTo>
                  <a:lnTo>
                    <a:pt x="2499" y="781"/>
                  </a:lnTo>
                  <a:lnTo>
                    <a:pt x="2556" y="763"/>
                  </a:lnTo>
                  <a:lnTo>
                    <a:pt x="2674" y="734"/>
                  </a:lnTo>
                  <a:lnTo>
                    <a:pt x="2793" y="719"/>
                  </a:lnTo>
                  <a:lnTo>
                    <a:pt x="2915" y="721"/>
                  </a:lnTo>
                  <a:lnTo>
                    <a:pt x="2885" y="859"/>
                  </a:lnTo>
                  <a:lnTo>
                    <a:pt x="2817" y="881"/>
                  </a:lnTo>
                  <a:lnTo>
                    <a:pt x="2751" y="906"/>
                  </a:lnTo>
                  <a:lnTo>
                    <a:pt x="2683" y="929"/>
                  </a:lnTo>
                  <a:lnTo>
                    <a:pt x="2615" y="951"/>
                  </a:lnTo>
                  <a:lnTo>
                    <a:pt x="2545" y="969"/>
                  </a:lnTo>
                  <a:lnTo>
                    <a:pt x="2475" y="982"/>
                  </a:lnTo>
                  <a:lnTo>
                    <a:pt x="2333" y="989"/>
                  </a:lnTo>
                  <a:lnTo>
                    <a:pt x="2111" y="952"/>
                  </a:lnTo>
                  <a:lnTo>
                    <a:pt x="2004" y="927"/>
                  </a:lnTo>
                  <a:lnTo>
                    <a:pt x="1901" y="899"/>
                  </a:lnTo>
                  <a:lnTo>
                    <a:pt x="1802" y="868"/>
                  </a:lnTo>
                  <a:lnTo>
                    <a:pt x="1704" y="837"/>
                  </a:lnTo>
                  <a:lnTo>
                    <a:pt x="1612" y="805"/>
                  </a:lnTo>
                  <a:lnTo>
                    <a:pt x="1524" y="774"/>
                  </a:lnTo>
                  <a:lnTo>
                    <a:pt x="1439" y="746"/>
                  </a:lnTo>
                  <a:lnTo>
                    <a:pt x="1358" y="721"/>
                  </a:lnTo>
                  <a:lnTo>
                    <a:pt x="1283" y="700"/>
                  </a:lnTo>
                  <a:lnTo>
                    <a:pt x="1213" y="686"/>
                  </a:lnTo>
                  <a:lnTo>
                    <a:pt x="1084" y="680"/>
                  </a:lnTo>
                  <a:lnTo>
                    <a:pt x="977" y="710"/>
                  </a:lnTo>
                  <a:lnTo>
                    <a:pt x="922" y="746"/>
                  </a:lnTo>
                  <a:lnTo>
                    <a:pt x="867" y="796"/>
                  </a:lnTo>
                  <a:lnTo>
                    <a:pt x="813" y="848"/>
                  </a:lnTo>
                  <a:lnTo>
                    <a:pt x="762" y="894"/>
                  </a:lnTo>
                  <a:lnTo>
                    <a:pt x="929" y="886"/>
                  </a:lnTo>
                  <a:lnTo>
                    <a:pt x="902" y="930"/>
                  </a:lnTo>
                  <a:lnTo>
                    <a:pt x="661" y="975"/>
                  </a:lnTo>
                  <a:lnTo>
                    <a:pt x="582" y="1046"/>
                  </a:lnTo>
                  <a:lnTo>
                    <a:pt x="232" y="1026"/>
                  </a:lnTo>
                  <a:lnTo>
                    <a:pt x="525" y="813"/>
                  </a:lnTo>
                  <a:lnTo>
                    <a:pt x="460" y="772"/>
                  </a:lnTo>
                  <a:lnTo>
                    <a:pt x="409" y="708"/>
                  </a:lnTo>
                  <a:lnTo>
                    <a:pt x="385" y="675"/>
                  </a:lnTo>
                  <a:lnTo>
                    <a:pt x="357" y="645"/>
                  </a:lnTo>
                  <a:lnTo>
                    <a:pt x="328" y="623"/>
                  </a:lnTo>
                  <a:lnTo>
                    <a:pt x="291" y="612"/>
                  </a:lnTo>
                  <a:lnTo>
                    <a:pt x="195" y="655"/>
                  </a:lnTo>
                  <a:lnTo>
                    <a:pt x="153" y="726"/>
                  </a:lnTo>
                  <a:lnTo>
                    <a:pt x="0" y="713"/>
                  </a:lnTo>
                  <a:lnTo>
                    <a:pt x="28" y="436"/>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27" name="Freeform 12"/>
            <p:cNvSpPr>
              <a:spLocks/>
            </p:cNvSpPr>
            <p:nvPr/>
          </p:nvSpPr>
          <p:spPr bwMode="auto">
            <a:xfrm>
              <a:off x="71" y="1917"/>
              <a:ext cx="1966" cy="2063"/>
            </a:xfrm>
            <a:custGeom>
              <a:avLst/>
              <a:gdLst>
                <a:gd name="T0" fmla="*/ 1 w 3932"/>
                <a:gd name="T1" fmla="*/ 0 h 4127"/>
                <a:gd name="T2" fmla="*/ 1 w 3932"/>
                <a:gd name="T3" fmla="*/ 0 h 4127"/>
                <a:gd name="T4" fmla="*/ 1 w 3932"/>
                <a:gd name="T5" fmla="*/ 0 h 4127"/>
                <a:gd name="T6" fmla="*/ 1 w 3932"/>
                <a:gd name="T7" fmla="*/ 0 h 4127"/>
                <a:gd name="T8" fmla="*/ 1 w 3932"/>
                <a:gd name="T9" fmla="*/ 0 h 4127"/>
                <a:gd name="T10" fmla="*/ 1 w 3932"/>
                <a:gd name="T11" fmla="*/ 0 h 4127"/>
                <a:gd name="T12" fmla="*/ 1 w 3932"/>
                <a:gd name="T13" fmla="*/ 0 h 4127"/>
                <a:gd name="T14" fmla="*/ 1 w 3932"/>
                <a:gd name="T15" fmla="*/ 0 h 4127"/>
                <a:gd name="T16" fmla="*/ 1 w 3932"/>
                <a:gd name="T17" fmla="*/ 0 h 4127"/>
                <a:gd name="T18" fmla="*/ 1 w 3932"/>
                <a:gd name="T19" fmla="*/ 0 h 4127"/>
                <a:gd name="T20" fmla="*/ 1 w 3932"/>
                <a:gd name="T21" fmla="*/ 0 h 4127"/>
                <a:gd name="T22" fmla="*/ 1 w 3932"/>
                <a:gd name="T23" fmla="*/ 0 h 4127"/>
                <a:gd name="T24" fmla="*/ 1 w 3932"/>
                <a:gd name="T25" fmla="*/ 0 h 4127"/>
                <a:gd name="T26" fmla="*/ 1 w 3932"/>
                <a:gd name="T27" fmla="*/ 0 h 4127"/>
                <a:gd name="T28" fmla="*/ 1 w 3932"/>
                <a:gd name="T29" fmla="*/ 0 h 4127"/>
                <a:gd name="T30" fmla="*/ 1 w 3932"/>
                <a:gd name="T31" fmla="*/ 0 h 4127"/>
                <a:gd name="T32" fmla="*/ 1 w 3932"/>
                <a:gd name="T33" fmla="*/ 0 h 4127"/>
                <a:gd name="T34" fmla="*/ 1 w 3932"/>
                <a:gd name="T35" fmla="*/ 0 h 4127"/>
                <a:gd name="T36" fmla="*/ 1 w 3932"/>
                <a:gd name="T37" fmla="*/ 0 h 4127"/>
                <a:gd name="T38" fmla="*/ 1 w 3932"/>
                <a:gd name="T39" fmla="*/ 0 h 4127"/>
                <a:gd name="T40" fmla="*/ 1 w 3932"/>
                <a:gd name="T41" fmla="*/ 0 h 4127"/>
                <a:gd name="T42" fmla="*/ 1 w 3932"/>
                <a:gd name="T43" fmla="*/ 0 h 4127"/>
                <a:gd name="T44" fmla="*/ 1 w 3932"/>
                <a:gd name="T45" fmla="*/ 0 h 4127"/>
                <a:gd name="T46" fmla="*/ 1 w 3932"/>
                <a:gd name="T47" fmla="*/ 0 h 4127"/>
                <a:gd name="T48" fmla="*/ 1 w 3932"/>
                <a:gd name="T49" fmla="*/ 0 h 4127"/>
                <a:gd name="T50" fmla="*/ 1 w 3932"/>
                <a:gd name="T51" fmla="*/ 0 h 4127"/>
                <a:gd name="T52" fmla="*/ 1 w 3932"/>
                <a:gd name="T53" fmla="*/ 0 h 4127"/>
                <a:gd name="T54" fmla="*/ 1 w 3932"/>
                <a:gd name="T55" fmla="*/ 0 h 4127"/>
                <a:gd name="T56" fmla="*/ 1 w 3932"/>
                <a:gd name="T57" fmla="*/ 0 h 4127"/>
                <a:gd name="T58" fmla="*/ 1 w 3932"/>
                <a:gd name="T59" fmla="*/ 0 h 4127"/>
                <a:gd name="T60" fmla="*/ 1 w 3932"/>
                <a:gd name="T61" fmla="*/ 0 h 4127"/>
                <a:gd name="T62" fmla="*/ 1 w 3932"/>
                <a:gd name="T63" fmla="*/ 0 h 4127"/>
                <a:gd name="T64" fmla="*/ 1 w 3932"/>
                <a:gd name="T65" fmla="*/ 0 h 4127"/>
                <a:gd name="T66" fmla="*/ 1 w 3932"/>
                <a:gd name="T67" fmla="*/ 0 h 4127"/>
                <a:gd name="T68" fmla="*/ 1 w 3932"/>
                <a:gd name="T69" fmla="*/ 0 h 4127"/>
                <a:gd name="T70" fmla="*/ 1 w 3932"/>
                <a:gd name="T71" fmla="*/ 0 h 4127"/>
                <a:gd name="T72" fmla="*/ 1 w 3932"/>
                <a:gd name="T73" fmla="*/ 0 h 4127"/>
                <a:gd name="T74" fmla="*/ 1 w 3932"/>
                <a:gd name="T75" fmla="*/ 0 h 4127"/>
                <a:gd name="T76" fmla="*/ 1 w 3932"/>
                <a:gd name="T77" fmla="*/ 0 h 4127"/>
                <a:gd name="T78" fmla="*/ 1 w 3932"/>
                <a:gd name="T79" fmla="*/ 0 h 4127"/>
                <a:gd name="T80" fmla="*/ 1 w 3932"/>
                <a:gd name="T81" fmla="*/ 0 h 4127"/>
                <a:gd name="T82" fmla="*/ 1 w 3932"/>
                <a:gd name="T83" fmla="*/ 0 h 4127"/>
                <a:gd name="T84" fmla="*/ 1 w 3932"/>
                <a:gd name="T85" fmla="*/ 0 h 4127"/>
                <a:gd name="T86" fmla="*/ 1 w 3932"/>
                <a:gd name="T87" fmla="*/ 0 h 4127"/>
                <a:gd name="T88" fmla="*/ 1 w 3932"/>
                <a:gd name="T89" fmla="*/ 0 h 4127"/>
                <a:gd name="T90" fmla="*/ 1 w 3932"/>
                <a:gd name="T91" fmla="*/ 0 h 4127"/>
                <a:gd name="T92" fmla="*/ 1 w 3932"/>
                <a:gd name="T93" fmla="*/ 0 h 4127"/>
                <a:gd name="T94" fmla="*/ 1 w 3932"/>
                <a:gd name="T95" fmla="*/ 0 h 4127"/>
                <a:gd name="T96" fmla="*/ 1 w 3932"/>
                <a:gd name="T97" fmla="*/ 0 h 4127"/>
                <a:gd name="T98" fmla="*/ 1 w 3932"/>
                <a:gd name="T99" fmla="*/ 0 h 4127"/>
                <a:gd name="T100" fmla="*/ 0 w 3932"/>
                <a:gd name="T101" fmla="*/ 0 h 4127"/>
                <a:gd name="T102" fmla="*/ 1 w 3932"/>
                <a:gd name="T103" fmla="*/ 0 h 4127"/>
                <a:gd name="T104" fmla="*/ 1 w 3932"/>
                <a:gd name="T105" fmla="*/ 0 h 4127"/>
                <a:gd name="T106" fmla="*/ 1 w 3932"/>
                <a:gd name="T107" fmla="*/ 0 h 4127"/>
                <a:gd name="T108" fmla="*/ 1 w 3932"/>
                <a:gd name="T109" fmla="*/ 0 h 4127"/>
                <a:gd name="T110" fmla="*/ 1 w 3932"/>
                <a:gd name="T111" fmla="*/ 0 h 412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932"/>
                <a:gd name="T169" fmla="*/ 0 h 4127"/>
                <a:gd name="T170" fmla="*/ 3932 w 3932"/>
                <a:gd name="T171" fmla="*/ 4127 h 412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932" h="4127">
                  <a:moveTo>
                    <a:pt x="1187" y="820"/>
                  </a:moveTo>
                  <a:lnTo>
                    <a:pt x="1153" y="826"/>
                  </a:lnTo>
                  <a:lnTo>
                    <a:pt x="1135" y="800"/>
                  </a:lnTo>
                  <a:lnTo>
                    <a:pt x="1117" y="771"/>
                  </a:lnTo>
                  <a:lnTo>
                    <a:pt x="1072" y="771"/>
                  </a:lnTo>
                  <a:lnTo>
                    <a:pt x="1028" y="791"/>
                  </a:lnTo>
                  <a:lnTo>
                    <a:pt x="982" y="809"/>
                  </a:lnTo>
                  <a:lnTo>
                    <a:pt x="936" y="828"/>
                  </a:lnTo>
                  <a:lnTo>
                    <a:pt x="890" y="844"/>
                  </a:lnTo>
                  <a:lnTo>
                    <a:pt x="795" y="863"/>
                  </a:lnTo>
                  <a:lnTo>
                    <a:pt x="697" y="853"/>
                  </a:lnTo>
                  <a:lnTo>
                    <a:pt x="701" y="598"/>
                  </a:lnTo>
                  <a:lnTo>
                    <a:pt x="714" y="526"/>
                  </a:lnTo>
                  <a:lnTo>
                    <a:pt x="732" y="460"/>
                  </a:lnTo>
                  <a:lnTo>
                    <a:pt x="760" y="405"/>
                  </a:lnTo>
                  <a:lnTo>
                    <a:pt x="796" y="366"/>
                  </a:lnTo>
                  <a:lnTo>
                    <a:pt x="927" y="353"/>
                  </a:lnTo>
                  <a:lnTo>
                    <a:pt x="1109" y="364"/>
                  </a:lnTo>
                  <a:lnTo>
                    <a:pt x="1299" y="386"/>
                  </a:lnTo>
                  <a:lnTo>
                    <a:pt x="1444" y="403"/>
                  </a:lnTo>
                  <a:lnTo>
                    <a:pt x="1523" y="463"/>
                  </a:lnTo>
                  <a:lnTo>
                    <a:pt x="1560" y="497"/>
                  </a:lnTo>
                  <a:lnTo>
                    <a:pt x="1599" y="530"/>
                  </a:lnTo>
                  <a:lnTo>
                    <a:pt x="1634" y="565"/>
                  </a:lnTo>
                  <a:lnTo>
                    <a:pt x="1670" y="600"/>
                  </a:lnTo>
                  <a:lnTo>
                    <a:pt x="1705" y="634"/>
                  </a:lnTo>
                  <a:lnTo>
                    <a:pt x="1740" y="669"/>
                  </a:lnTo>
                  <a:lnTo>
                    <a:pt x="1737" y="590"/>
                  </a:lnTo>
                  <a:lnTo>
                    <a:pt x="1713" y="504"/>
                  </a:lnTo>
                  <a:lnTo>
                    <a:pt x="1694" y="460"/>
                  </a:lnTo>
                  <a:lnTo>
                    <a:pt x="1676" y="419"/>
                  </a:lnTo>
                  <a:lnTo>
                    <a:pt x="1635" y="353"/>
                  </a:lnTo>
                  <a:lnTo>
                    <a:pt x="1604" y="335"/>
                  </a:lnTo>
                  <a:lnTo>
                    <a:pt x="1567" y="320"/>
                  </a:lnTo>
                  <a:lnTo>
                    <a:pt x="1481" y="307"/>
                  </a:lnTo>
                  <a:lnTo>
                    <a:pt x="1323" y="324"/>
                  </a:lnTo>
                  <a:lnTo>
                    <a:pt x="1256" y="296"/>
                  </a:lnTo>
                  <a:lnTo>
                    <a:pt x="1207" y="245"/>
                  </a:lnTo>
                  <a:lnTo>
                    <a:pt x="1231" y="116"/>
                  </a:lnTo>
                  <a:lnTo>
                    <a:pt x="1341" y="83"/>
                  </a:lnTo>
                  <a:lnTo>
                    <a:pt x="1394" y="61"/>
                  </a:lnTo>
                  <a:lnTo>
                    <a:pt x="1446" y="39"/>
                  </a:lnTo>
                  <a:lnTo>
                    <a:pt x="1497" y="18"/>
                  </a:lnTo>
                  <a:lnTo>
                    <a:pt x="1553" y="4"/>
                  </a:lnTo>
                  <a:lnTo>
                    <a:pt x="1667" y="0"/>
                  </a:lnTo>
                  <a:lnTo>
                    <a:pt x="1746" y="52"/>
                  </a:lnTo>
                  <a:lnTo>
                    <a:pt x="1799" y="118"/>
                  </a:lnTo>
                  <a:lnTo>
                    <a:pt x="1831" y="193"/>
                  </a:lnTo>
                  <a:lnTo>
                    <a:pt x="1845" y="276"/>
                  </a:lnTo>
                  <a:lnTo>
                    <a:pt x="1858" y="614"/>
                  </a:lnTo>
                  <a:lnTo>
                    <a:pt x="1921" y="695"/>
                  </a:lnTo>
                  <a:lnTo>
                    <a:pt x="1970" y="557"/>
                  </a:lnTo>
                  <a:lnTo>
                    <a:pt x="1930" y="441"/>
                  </a:lnTo>
                  <a:lnTo>
                    <a:pt x="1956" y="314"/>
                  </a:lnTo>
                  <a:lnTo>
                    <a:pt x="1978" y="250"/>
                  </a:lnTo>
                  <a:lnTo>
                    <a:pt x="2009" y="199"/>
                  </a:lnTo>
                  <a:lnTo>
                    <a:pt x="2029" y="182"/>
                  </a:lnTo>
                  <a:lnTo>
                    <a:pt x="2049" y="169"/>
                  </a:lnTo>
                  <a:lnTo>
                    <a:pt x="2092" y="154"/>
                  </a:lnTo>
                  <a:lnTo>
                    <a:pt x="2173" y="154"/>
                  </a:lnTo>
                  <a:lnTo>
                    <a:pt x="2256" y="169"/>
                  </a:lnTo>
                  <a:lnTo>
                    <a:pt x="2335" y="169"/>
                  </a:lnTo>
                  <a:lnTo>
                    <a:pt x="2355" y="149"/>
                  </a:lnTo>
                  <a:lnTo>
                    <a:pt x="2425" y="182"/>
                  </a:lnTo>
                  <a:lnTo>
                    <a:pt x="2395" y="116"/>
                  </a:lnTo>
                  <a:lnTo>
                    <a:pt x="2416" y="132"/>
                  </a:lnTo>
                  <a:lnTo>
                    <a:pt x="2440" y="145"/>
                  </a:lnTo>
                  <a:lnTo>
                    <a:pt x="2489" y="171"/>
                  </a:lnTo>
                  <a:lnTo>
                    <a:pt x="2543" y="188"/>
                  </a:lnTo>
                  <a:lnTo>
                    <a:pt x="2596" y="199"/>
                  </a:lnTo>
                  <a:lnTo>
                    <a:pt x="2627" y="241"/>
                  </a:lnTo>
                  <a:lnTo>
                    <a:pt x="2638" y="298"/>
                  </a:lnTo>
                  <a:lnTo>
                    <a:pt x="2647" y="359"/>
                  </a:lnTo>
                  <a:lnTo>
                    <a:pt x="2668" y="412"/>
                  </a:lnTo>
                  <a:lnTo>
                    <a:pt x="2697" y="394"/>
                  </a:lnTo>
                  <a:lnTo>
                    <a:pt x="2697" y="465"/>
                  </a:lnTo>
                  <a:lnTo>
                    <a:pt x="2681" y="537"/>
                  </a:lnTo>
                  <a:lnTo>
                    <a:pt x="2635" y="574"/>
                  </a:lnTo>
                  <a:lnTo>
                    <a:pt x="2563" y="574"/>
                  </a:lnTo>
                  <a:lnTo>
                    <a:pt x="2567" y="629"/>
                  </a:lnTo>
                  <a:lnTo>
                    <a:pt x="2555" y="680"/>
                  </a:lnTo>
                  <a:lnTo>
                    <a:pt x="2528" y="726"/>
                  </a:lnTo>
                  <a:lnTo>
                    <a:pt x="2487" y="761"/>
                  </a:lnTo>
                  <a:lnTo>
                    <a:pt x="2491" y="840"/>
                  </a:lnTo>
                  <a:lnTo>
                    <a:pt x="2692" y="892"/>
                  </a:lnTo>
                  <a:lnTo>
                    <a:pt x="2745" y="910"/>
                  </a:lnTo>
                  <a:lnTo>
                    <a:pt x="2797" y="931"/>
                  </a:lnTo>
                  <a:lnTo>
                    <a:pt x="2850" y="954"/>
                  </a:lnTo>
                  <a:lnTo>
                    <a:pt x="2901" y="978"/>
                  </a:lnTo>
                  <a:lnTo>
                    <a:pt x="2953" y="1004"/>
                  </a:lnTo>
                  <a:lnTo>
                    <a:pt x="3004" y="1030"/>
                  </a:lnTo>
                  <a:lnTo>
                    <a:pt x="3054" y="1057"/>
                  </a:lnTo>
                  <a:lnTo>
                    <a:pt x="3102" y="1087"/>
                  </a:lnTo>
                  <a:lnTo>
                    <a:pt x="3148" y="1114"/>
                  </a:lnTo>
                  <a:lnTo>
                    <a:pt x="3192" y="1144"/>
                  </a:lnTo>
                  <a:lnTo>
                    <a:pt x="3234" y="1171"/>
                  </a:lnTo>
                  <a:lnTo>
                    <a:pt x="3273" y="1199"/>
                  </a:lnTo>
                  <a:lnTo>
                    <a:pt x="3315" y="1251"/>
                  </a:lnTo>
                  <a:lnTo>
                    <a:pt x="3347" y="1295"/>
                  </a:lnTo>
                  <a:lnTo>
                    <a:pt x="3376" y="1289"/>
                  </a:lnTo>
                  <a:lnTo>
                    <a:pt x="3483" y="1304"/>
                  </a:lnTo>
                  <a:lnTo>
                    <a:pt x="3674" y="1328"/>
                  </a:lnTo>
                  <a:lnTo>
                    <a:pt x="3844" y="1365"/>
                  </a:lnTo>
                  <a:lnTo>
                    <a:pt x="3888" y="1390"/>
                  </a:lnTo>
                  <a:lnTo>
                    <a:pt x="3886" y="1423"/>
                  </a:lnTo>
                  <a:lnTo>
                    <a:pt x="3740" y="1431"/>
                  </a:lnTo>
                  <a:lnTo>
                    <a:pt x="3731" y="1486"/>
                  </a:lnTo>
                  <a:lnTo>
                    <a:pt x="3777" y="1514"/>
                  </a:lnTo>
                  <a:lnTo>
                    <a:pt x="3807" y="1530"/>
                  </a:lnTo>
                  <a:lnTo>
                    <a:pt x="3838" y="1548"/>
                  </a:lnTo>
                  <a:lnTo>
                    <a:pt x="3895" y="1587"/>
                  </a:lnTo>
                  <a:lnTo>
                    <a:pt x="3932" y="1620"/>
                  </a:lnTo>
                  <a:lnTo>
                    <a:pt x="3856" y="1640"/>
                  </a:lnTo>
                  <a:lnTo>
                    <a:pt x="3785" y="1624"/>
                  </a:lnTo>
                  <a:lnTo>
                    <a:pt x="3696" y="1598"/>
                  </a:lnTo>
                  <a:lnTo>
                    <a:pt x="3614" y="1565"/>
                  </a:lnTo>
                  <a:lnTo>
                    <a:pt x="3553" y="1526"/>
                  </a:lnTo>
                  <a:lnTo>
                    <a:pt x="3564" y="1607"/>
                  </a:lnTo>
                  <a:lnTo>
                    <a:pt x="3510" y="1637"/>
                  </a:lnTo>
                  <a:lnTo>
                    <a:pt x="3464" y="1574"/>
                  </a:lnTo>
                  <a:lnTo>
                    <a:pt x="3358" y="1537"/>
                  </a:lnTo>
                  <a:lnTo>
                    <a:pt x="3317" y="1503"/>
                  </a:lnTo>
                  <a:lnTo>
                    <a:pt x="3299" y="1449"/>
                  </a:lnTo>
                  <a:lnTo>
                    <a:pt x="3253" y="1449"/>
                  </a:lnTo>
                  <a:lnTo>
                    <a:pt x="3183" y="1423"/>
                  </a:lnTo>
                  <a:lnTo>
                    <a:pt x="3141" y="1407"/>
                  </a:lnTo>
                  <a:lnTo>
                    <a:pt x="3093" y="1387"/>
                  </a:lnTo>
                  <a:lnTo>
                    <a:pt x="3043" y="1366"/>
                  </a:lnTo>
                  <a:lnTo>
                    <a:pt x="2988" y="1344"/>
                  </a:lnTo>
                  <a:lnTo>
                    <a:pt x="2931" y="1324"/>
                  </a:lnTo>
                  <a:lnTo>
                    <a:pt x="2872" y="1306"/>
                  </a:lnTo>
                  <a:lnTo>
                    <a:pt x="2809" y="1291"/>
                  </a:lnTo>
                  <a:lnTo>
                    <a:pt x="2747" y="1280"/>
                  </a:lnTo>
                  <a:lnTo>
                    <a:pt x="2616" y="1276"/>
                  </a:lnTo>
                  <a:lnTo>
                    <a:pt x="2487" y="1302"/>
                  </a:lnTo>
                  <a:lnTo>
                    <a:pt x="2440" y="1348"/>
                  </a:lnTo>
                  <a:lnTo>
                    <a:pt x="2412" y="1370"/>
                  </a:lnTo>
                  <a:lnTo>
                    <a:pt x="2381" y="1392"/>
                  </a:lnTo>
                  <a:lnTo>
                    <a:pt x="2348" y="1414"/>
                  </a:lnTo>
                  <a:lnTo>
                    <a:pt x="2313" y="1436"/>
                  </a:lnTo>
                  <a:lnTo>
                    <a:pt x="2279" y="1458"/>
                  </a:lnTo>
                  <a:lnTo>
                    <a:pt x="2246" y="1482"/>
                  </a:lnTo>
                  <a:lnTo>
                    <a:pt x="2213" y="1504"/>
                  </a:lnTo>
                  <a:lnTo>
                    <a:pt x="2182" y="1528"/>
                  </a:lnTo>
                  <a:lnTo>
                    <a:pt x="2127" y="1578"/>
                  </a:lnTo>
                  <a:lnTo>
                    <a:pt x="2090" y="1631"/>
                  </a:lnTo>
                  <a:lnTo>
                    <a:pt x="2072" y="1690"/>
                  </a:lnTo>
                  <a:lnTo>
                    <a:pt x="2246" y="1723"/>
                  </a:lnTo>
                  <a:lnTo>
                    <a:pt x="2357" y="1760"/>
                  </a:lnTo>
                  <a:lnTo>
                    <a:pt x="2414" y="1780"/>
                  </a:lnTo>
                  <a:lnTo>
                    <a:pt x="2473" y="1802"/>
                  </a:lnTo>
                  <a:lnTo>
                    <a:pt x="2532" y="1826"/>
                  </a:lnTo>
                  <a:lnTo>
                    <a:pt x="2589" y="1852"/>
                  </a:lnTo>
                  <a:lnTo>
                    <a:pt x="2644" y="1878"/>
                  </a:lnTo>
                  <a:lnTo>
                    <a:pt x="2695" y="1903"/>
                  </a:lnTo>
                  <a:lnTo>
                    <a:pt x="2743" y="1929"/>
                  </a:lnTo>
                  <a:lnTo>
                    <a:pt x="2785" y="1955"/>
                  </a:lnTo>
                  <a:lnTo>
                    <a:pt x="2822" y="1979"/>
                  </a:lnTo>
                  <a:lnTo>
                    <a:pt x="2852" y="2003"/>
                  </a:lnTo>
                  <a:lnTo>
                    <a:pt x="2883" y="1983"/>
                  </a:lnTo>
                  <a:lnTo>
                    <a:pt x="2914" y="1960"/>
                  </a:lnTo>
                  <a:lnTo>
                    <a:pt x="2946" y="1940"/>
                  </a:lnTo>
                  <a:lnTo>
                    <a:pt x="2979" y="1927"/>
                  </a:lnTo>
                  <a:lnTo>
                    <a:pt x="3080" y="1981"/>
                  </a:lnTo>
                  <a:lnTo>
                    <a:pt x="3113" y="2051"/>
                  </a:lnTo>
                  <a:lnTo>
                    <a:pt x="3185" y="2124"/>
                  </a:lnTo>
                  <a:lnTo>
                    <a:pt x="3177" y="2209"/>
                  </a:lnTo>
                  <a:lnTo>
                    <a:pt x="3163" y="2249"/>
                  </a:lnTo>
                  <a:lnTo>
                    <a:pt x="3142" y="2288"/>
                  </a:lnTo>
                  <a:lnTo>
                    <a:pt x="3117" y="2326"/>
                  </a:lnTo>
                  <a:lnTo>
                    <a:pt x="3089" y="2361"/>
                  </a:lnTo>
                  <a:lnTo>
                    <a:pt x="3062" y="2394"/>
                  </a:lnTo>
                  <a:lnTo>
                    <a:pt x="3034" y="2424"/>
                  </a:lnTo>
                  <a:lnTo>
                    <a:pt x="3126" y="2481"/>
                  </a:lnTo>
                  <a:lnTo>
                    <a:pt x="3152" y="2387"/>
                  </a:lnTo>
                  <a:lnTo>
                    <a:pt x="3185" y="2389"/>
                  </a:lnTo>
                  <a:lnTo>
                    <a:pt x="3218" y="2411"/>
                  </a:lnTo>
                  <a:lnTo>
                    <a:pt x="3264" y="2356"/>
                  </a:lnTo>
                  <a:lnTo>
                    <a:pt x="3288" y="2323"/>
                  </a:lnTo>
                  <a:lnTo>
                    <a:pt x="3312" y="2284"/>
                  </a:lnTo>
                  <a:lnTo>
                    <a:pt x="3361" y="2203"/>
                  </a:lnTo>
                  <a:lnTo>
                    <a:pt x="3387" y="2161"/>
                  </a:lnTo>
                  <a:lnTo>
                    <a:pt x="3418" y="2120"/>
                  </a:lnTo>
                  <a:lnTo>
                    <a:pt x="3450" y="2080"/>
                  </a:lnTo>
                  <a:lnTo>
                    <a:pt x="3485" y="2043"/>
                  </a:lnTo>
                  <a:lnTo>
                    <a:pt x="3522" y="2010"/>
                  </a:lnTo>
                  <a:lnTo>
                    <a:pt x="3564" y="1981"/>
                  </a:lnTo>
                  <a:lnTo>
                    <a:pt x="3610" y="1957"/>
                  </a:lnTo>
                  <a:lnTo>
                    <a:pt x="3661" y="1938"/>
                  </a:lnTo>
                  <a:lnTo>
                    <a:pt x="3777" y="1927"/>
                  </a:lnTo>
                  <a:lnTo>
                    <a:pt x="3829" y="2025"/>
                  </a:lnTo>
                  <a:lnTo>
                    <a:pt x="3834" y="2078"/>
                  </a:lnTo>
                  <a:lnTo>
                    <a:pt x="3827" y="2135"/>
                  </a:lnTo>
                  <a:lnTo>
                    <a:pt x="3812" y="2192"/>
                  </a:lnTo>
                  <a:lnTo>
                    <a:pt x="3786" y="2251"/>
                  </a:lnTo>
                  <a:lnTo>
                    <a:pt x="3755" y="2310"/>
                  </a:lnTo>
                  <a:lnTo>
                    <a:pt x="3737" y="2339"/>
                  </a:lnTo>
                  <a:lnTo>
                    <a:pt x="3717" y="2367"/>
                  </a:lnTo>
                  <a:lnTo>
                    <a:pt x="3696" y="2396"/>
                  </a:lnTo>
                  <a:lnTo>
                    <a:pt x="3674" y="2424"/>
                  </a:lnTo>
                  <a:lnTo>
                    <a:pt x="3628" y="2477"/>
                  </a:lnTo>
                  <a:lnTo>
                    <a:pt x="3580" y="2527"/>
                  </a:lnTo>
                  <a:lnTo>
                    <a:pt x="3533" y="2573"/>
                  </a:lnTo>
                  <a:lnTo>
                    <a:pt x="3485" y="2613"/>
                  </a:lnTo>
                  <a:lnTo>
                    <a:pt x="3441" y="2646"/>
                  </a:lnTo>
                  <a:lnTo>
                    <a:pt x="3398" y="2674"/>
                  </a:lnTo>
                  <a:lnTo>
                    <a:pt x="3361" y="2694"/>
                  </a:lnTo>
                  <a:lnTo>
                    <a:pt x="3428" y="2760"/>
                  </a:lnTo>
                  <a:lnTo>
                    <a:pt x="3391" y="2797"/>
                  </a:lnTo>
                  <a:lnTo>
                    <a:pt x="3352" y="2832"/>
                  </a:lnTo>
                  <a:lnTo>
                    <a:pt x="3310" y="2863"/>
                  </a:lnTo>
                  <a:lnTo>
                    <a:pt x="3266" y="2889"/>
                  </a:lnTo>
                  <a:lnTo>
                    <a:pt x="3218" y="2911"/>
                  </a:lnTo>
                  <a:lnTo>
                    <a:pt x="3170" y="2926"/>
                  </a:lnTo>
                  <a:lnTo>
                    <a:pt x="3065" y="2935"/>
                  </a:lnTo>
                  <a:lnTo>
                    <a:pt x="3016" y="2860"/>
                  </a:lnTo>
                  <a:lnTo>
                    <a:pt x="2992" y="2816"/>
                  </a:lnTo>
                  <a:lnTo>
                    <a:pt x="2970" y="2770"/>
                  </a:lnTo>
                  <a:lnTo>
                    <a:pt x="2946" y="2727"/>
                  </a:lnTo>
                  <a:lnTo>
                    <a:pt x="2920" y="2689"/>
                  </a:lnTo>
                  <a:lnTo>
                    <a:pt x="2892" y="2657"/>
                  </a:lnTo>
                  <a:lnTo>
                    <a:pt x="2859" y="2635"/>
                  </a:lnTo>
                  <a:lnTo>
                    <a:pt x="2802" y="2705"/>
                  </a:lnTo>
                  <a:lnTo>
                    <a:pt x="2763" y="2711"/>
                  </a:lnTo>
                  <a:lnTo>
                    <a:pt x="2671" y="2645"/>
                  </a:lnTo>
                  <a:lnTo>
                    <a:pt x="2576" y="3053"/>
                  </a:lnTo>
                  <a:lnTo>
                    <a:pt x="2638" y="3103"/>
                  </a:lnTo>
                  <a:lnTo>
                    <a:pt x="2530" y="3193"/>
                  </a:lnTo>
                  <a:lnTo>
                    <a:pt x="2384" y="3115"/>
                  </a:lnTo>
                  <a:lnTo>
                    <a:pt x="2509" y="3023"/>
                  </a:lnTo>
                  <a:lnTo>
                    <a:pt x="2563" y="2531"/>
                  </a:lnTo>
                  <a:lnTo>
                    <a:pt x="2342" y="2378"/>
                  </a:lnTo>
                  <a:lnTo>
                    <a:pt x="2164" y="2369"/>
                  </a:lnTo>
                  <a:lnTo>
                    <a:pt x="1961" y="2380"/>
                  </a:lnTo>
                  <a:lnTo>
                    <a:pt x="1744" y="2409"/>
                  </a:lnTo>
                  <a:lnTo>
                    <a:pt x="1635" y="2431"/>
                  </a:lnTo>
                  <a:lnTo>
                    <a:pt x="1525" y="2459"/>
                  </a:lnTo>
                  <a:lnTo>
                    <a:pt x="1417" y="2490"/>
                  </a:lnTo>
                  <a:lnTo>
                    <a:pt x="1312" y="2525"/>
                  </a:lnTo>
                  <a:lnTo>
                    <a:pt x="1260" y="2545"/>
                  </a:lnTo>
                  <a:lnTo>
                    <a:pt x="1209" y="2567"/>
                  </a:lnTo>
                  <a:lnTo>
                    <a:pt x="1161" y="2588"/>
                  </a:lnTo>
                  <a:lnTo>
                    <a:pt x="1113" y="2611"/>
                  </a:lnTo>
                  <a:lnTo>
                    <a:pt x="1067" y="2635"/>
                  </a:lnTo>
                  <a:lnTo>
                    <a:pt x="1021" y="2661"/>
                  </a:lnTo>
                  <a:lnTo>
                    <a:pt x="979" y="2687"/>
                  </a:lnTo>
                  <a:lnTo>
                    <a:pt x="938" y="2714"/>
                  </a:lnTo>
                  <a:lnTo>
                    <a:pt x="864" y="2771"/>
                  </a:lnTo>
                  <a:lnTo>
                    <a:pt x="798" y="2832"/>
                  </a:lnTo>
                  <a:lnTo>
                    <a:pt x="1148" y="3818"/>
                  </a:lnTo>
                  <a:lnTo>
                    <a:pt x="1328" y="3873"/>
                  </a:lnTo>
                  <a:lnTo>
                    <a:pt x="1354" y="3923"/>
                  </a:lnTo>
                  <a:lnTo>
                    <a:pt x="1301" y="3969"/>
                  </a:lnTo>
                  <a:lnTo>
                    <a:pt x="1249" y="4018"/>
                  </a:lnTo>
                  <a:lnTo>
                    <a:pt x="1201" y="4072"/>
                  </a:lnTo>
                  <a:lnTo>
                    <a:pt x="1157" y="4127"/>
                  </a:lnTo>
                  <a:lnTo>
                    <a:pt x="914" y="3985"/>
                  </a:lnTo>
                  <a:lnTo>
                    <a:pt x="1019" y="3838"/>
                  </a:lnTo>
                  <a:lnTo>
                    <a:pt x="991" y="3755"/>
                  </a:lnTo>
                  <a:lnTo>
                    <a:pt x="964" y="3673"/>
                  </a:lnTo>
                  <a:lnTo>
                    <a:pt x="934" y="3592"/>
                  </a:lnTo>
                  <a:lnTo>
                    <a:pt x="903" y="3513"/>
                  </a:lnTo>
                  <a:lnTo>
                    <a:pt x="872" y="3434"/>
                  </a:lnTo>
                  <a:lnTo>
                    <a:pt x="837" y="3354"/>
                  </a:lnTo>
                  <a:lnTo>
                    <a:pt x="802" y="3277"/>
                  </a:lnTo>
                  <a:lnTo>
                    <a:pt x="763" y="3202"/>
                  </a:lnTo>
                  <a:lnTo>
                    <a:pt x="725" y="3126"/>
                  </a:lnTo>
                  <a:lnTo>
                    <a:pt x="682" y="3051"/>
                  </a:lnTo>
                  <a:lnTo>
                    <a:pt x="638" y="2979"/>
                  </a:lnTo>
                  <a:lnTo>
                    <a:pt x="616" y="2943"/>
                  </a:lnTo>
                  <a:lnTo>
                    <a:pt x="592" y="2908"/>
                  </a:lnTo>
                  <a:lnTo>
                    <a:pt x="568" y="2873"/>
                  </a:lnTo>
                  <a:lnTo>
                    <a:pt x="544" y="2838"/>
                  </a:lnTo>
                  <a:lnTo>
                    <a:pt x="520" y="2805"/>
                  </a:lnTo>
                  <a:lnTo>
                    <a:pt x="495" y="2770"/>
                  </a:lnTo>
                  <a:lnTo>
                    <a:pt x="467" y="2737"/>
                  </a:lnTo>
                  <a:lnTo>
                    <a:pt x="439" y="2703"/>
                  </a:lnTo>
                  <a:lnTo>
                    <a:pt x="412" y="2670"/>
                  </a:lnTo>
                  <a:lnTo>
                    <a:pt x="384" y="2639"/>
                  </a:lnTo>
                  <a:lnTo>
                    <a:pt x="360" y="2564"/>
                  </a:lnTo>
                  <a:lnTo>
                    <a:pt x="392" y="2540"/>
                  </a:lnTo>
                  <a:lnTo>
                    <a:pt x="427" y="2518"/>
                  </a:lnTo>
                  <a:lnTo>
                    <a:pt x="467" y="2496"/>
                  </a:lnTo>
                  <a:lnTo>
                    <a:pt x="508" y="2474"/>
                  </a:lnTo>
                  <a:lnTo>
                    <a:pt x="552" y="2453"/>
                  </a:lnTo>
                  <a:lnTo>
                    <a:pt x="598" y="2433"/>
                  </a:lnTo>
                  <a:lnTo>
                    <a:pt x="644" y="2415"/>
                  </a:lnTo>
                  <a:lnTo>
                    <a:pt x="690" y="2396"/>
                  </a:lnTo>
                  <a:lnTo>
                    <a:pt x="736" y="2378"/>
                  </a:lnTo>
                  <a:lnTo>
                    <a:pt x="782" y="2361"/>
                  </a:lnTo>
                  <a:lnTo>
                    <a:pt x="866" y="2328"/>
                  </a:lnTo>
                  <a:lnTo>
                    <a:pt x="938" y="2299"/>
                  </a:lnTo>
                  <a:lnTo>
                    <a:pt x="993" y="2273"/>
                  </a:lnTo>
                  <a:lnTo>
                    <a:pt x="841" y="2257"/>
                  </a:lnTo>
                  <a:lnTo>
                    <a:pt x="715" y="2211"/>
                  </a:lnTo>
                  <a:lnTo>
                    <a:pt x="658" y="2185"/>
                  </a:lnTo>
                  <a:lnTo>
                    <a:pt x="601" y="2159"/>
                  </a:lnTo>
                  <a:lnTo>
                    <a:pt x="542" y="2139"/>
                  </a:lnTo>
                  <a:lnTo>
                    <a:pt x="478" y="2126"/>
                  </a:lnTo>
                  <a:lnTo>
                    <a:pt x="417" y="1979"/>
                  </a:lnTo>
                  <a:lnTo>
                    <a:pt x="368" y="1942"/>
                  </a:lnTo>
                  <a:lnTo>
                    <a:pt x="349" y="1887"/>
                  </a:lnTo>
                  <a:lnTo>
                    <a:pt x="358" y="1832"/>
                  </a:lnTo>
                  <a:lnTo>
                    <a:pt x="209" y="1850"/>
                  </a:lnTo>
                  <a:lnTo>
                    <a:pt x="5" y="1743"/>
                  </a:lnTo>
                  <a:lnTo>
                    <a:pt x="0" y="1692"/>
                  </a:lnTo>
                  <a:lnTo>
                    <a:pt x="9" y="1666"/>
                  </a:lnTo>
                  <a:lnTo>
                    <a:pt x="25" y="1648"/>
                  </a:lnTo>
                  <a:lnTo>
                    <a:pt x="75" y="1626"/>
                  </a:lnTo>
                  <a:lnTo>
                    <a:pt x="140" y="1598"/>
                  </a:lnTo>
                  <a:lnTo>
                    <a:pt x="206" y="1576"/>
                  </a:lnTo>
                  <a:lnTo>
                    <a:pt x="257" y="1567"/>
                  </a:lnTo>
                  <a:lnTo>
                    <a:pt x="336" y="1578"/>
                  </a:lnTo>
                  <a:lnTo>
                    <a:pt x="370" y="1596"/>
                  </a:lnTo>
                  <a:lnTo>
                    <a:pt x="423" y="1620"/>
                  </a:lnTo>
                  <a:lnTo>
                    <a:pt x="450" y="1563"/>
                  </a:lnTo>
                  <a:lnTo>
                    <a:pt x="478" y="1591"/>
                  </a:lnTo>
                  <a:lnTo>
                    <a:pt x="509" y="1613"/>
                  </a:lnTo>
                  <a:lnTo>
                    <a:pt x="542" y="1629"/>
                  </a:lnTo>
                  <a:lnTo>
                    <a:pt x="577" y="1642"/>
                  </a:lnTo>
                  <a:lnTo>
                    <a:pt x="660" y="1663"/>
                  </a:lnTo>
                  <a:lnTo>
                    <a:pt x="754" y="1681"/>
                  </a:lnTo>
                  <a:lnTo>
                    <a:pt x="828" y="1769"/>
                  </a:lnTo>
                  <a:lnTo>
                    <a:pt x="894" y="1753"/>
                  </a:lnTo>
                  <a:lnTo>
                    <a:pt x="815" y="1640"/>
                  </a:lnTo>
                  <a:lnTo>
                    <a:pt x="835" y="1468"/>
                  </a:lnTo>
                  <a:lnTo>
                    <a:pt x="826" y="1293"/>
                  </a:lnTo>
                  <a:lnTo>
                    <a:pt x="850" y="1229"/>
                  </a:lnTo>
                  <a:lnTo>
                    <a:pt x="973" y="1194"/>
                  </a:lnTo>
                  <a:lnTo>
                    <a:pt x="1025" y="1214"/>
                  </a:lnTo>
                  <a:lnTo>
                    <a:pt x="1069" y="1251"/>
                  </a:lnTo>
                  <a:lnTo>
                    <a:pt x="1111" y="1293"/>
                  </a:lnTo>
                  <a:lnTo>
                    <a:pt x="1152" y="1331"/>
                  </a:lnTo>
                  <a:lnTo>
                    <a:pt x="1212" y="1267"/>
                  </a:lnTo>
                  <a:lnTo>
                    <a:pt x="1253" y="1186"/>
                  </a:lnTo>
                  <a:lnTo>
                    <a:pt x="1231" y="1050"/>
                  </a:lnTo>
                  <a:lnTo>
                    <a:pt x="1240" y="914"/>
                  </a:lnTo>
                  <a:lnTo>
                    <a:pt x="1174" y="883"/>
                  </a:lnTo>
                  <a:lnTo>
                    <a:pt x="1187" y="8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28" name="Freeform 13"/>
            <p:cNvSpPr>
              <a:spLocks/>
            </p:cNvSpPr>
            <p:nvPr/>
          </p:nvSpPr>
          <p:spPr bwMode="auto">
            <a:xfrm>
              <a:off x="6" y="2080"/>
              <a:ext cx="381" cy="508"/>
            </a:xfrm>
            <a:custGeom>
              <a:avLst/>
              <a:gdLst>
                <a:gd name="T0" fmla="*/ 0 w 764"/>
                <a:gd name="T1" fmla="*/ 1 h 1016"/>
                <a:gd name="T2" fmla="*/ 0 w 764"/>
                <a:gd name="T3" fmla="*/ 1 h 1016"/>
                <a:gd name="T4" fmla="*/ 0 w 764"/>
                <a:gd name="T5" fmla="*/ 1 h 1016"/>
                <a:gd name="T6" fmla="*/ 0 w 764"/>
                <a:gd name="T7" fmla="*/ 1 h 1016"/>
                <a:gd name="T8" fmla="*/ 0 w 764"/>
                <a:gd name="T9" fmla="*/ 1 h 1016"/>
                <a:gd name="T10" fmla="*/ 0 w 764"/>
                <a:gd name="T11" fmla="*/ 1 h 1016"/>
                <a:gd name="T12" fmla="*/ 0 w 764"/>
                <a:gd name="T13" fmla="*/ 1 h 1016"/>
                <a:gd name="T14" fmla="*/ 0 w 764"/>
                <a:gd name="T15" fmla="*/ 1 h 1016"/>
                <a:gd name="T16" fmla="*/ 0 w 764"/>
                <a:gd name="T17" fmla="*/ 1 h 1016"/>
                <a:gd name="T18" fmla="*/ 0 w 764"/>
                <a:gd name="T19" fmla="*/ 1 h 1016"/>
                <a:gd name="T20" fmla="*/ 0 w 764"/>
                <a:gd name="T21" fmla="*/ 1 h 1016"/>
                <a:gd name="T22" fmla="*/ 0 w 764"/>
                <a:gd name="T23" fmla="*/ 1 h 1016"/>
                <a:gd name="T24" fmla="*/ 0 w 764"/>
                <a:gd name="T25" fmla="*/ 0 h 1016"/>
                <a:gd name="T26" fmla="*/ 0 w 764"/>
                <a:gd name="T27" fmla="*/ 1 h 1016"/>
                <a:gd name="T28" fmla="*/ 0 w 764"/>
                <a:gd name="T29" fmla="*/ 1 h 1016"/>
                <a:gd name="T30" fmla="*/ 0 w 764"/>
                <a:gd name="T31" fmla="*/ 1 h 1016"/>
                <a:gd name="T32" fmla="*/ 0 w 764"/>
                <a:gd name="T33" fmla="*/ 1 h 1016"/>
                <a:gd name="T34" fmla="*/ 0 w 764"/>
                <a:gd name="T35" fmla="*/ 1 h 1016"/>
                <a:gd name="T36" fmla="*/ 0 w 764"/>
                <a:gd name="T37" fmla="*/ 1 h 1016"/>
                <a:gd name="T38" fmla="*/ 0 w 764"/>
                <a:gd name="T39" fmla="*/ 1 h 1016"/>
                <a:gd name="T40" fmla="*/ 0 w 764"/>
                <a:gd name="T41" fmla="*/ 1 h 1016"/>
                <a:gd name="T42" fmla="*/ 0 w 764"/>
                <a:gd name="T43" fmla="*/ 1 h 1016"/>
                <a:gd name="T44" fmla="*/ 0 w 764"/>
                <a:gd name="T45" fmla="*/ 1 h 1016"/>
                <a:gd name="T46" fmla="*/ 0 w 764"/>
                <a:gd name="T47" fmla="*/ 1 h 1016"/>
                <a:gd name="T48" fmla="*/ 0 w 764"/>
                <a:gd name="T49" fmla="*/ 1 h 1016"/>
                <a:gd name="T50" fmla="*/ 0 w 764"/>
                <a:gd name="T51" fmla="*/ 1 h 1016"/>
                <a:gd name="T52" fmla="*/ 0 w 764"/>
                <a:gd name="T53" fmla="*/ 1 h 1016"/>
                <a:gd name="T54" fmla="*/ 0 w 764"/>
                <a:gd name="T55" fmla="*/ 1 h 1016"/>
                <a:gd name="T56" fmla="*/ 0 w 764"/>
                <a:gd name="T57" fmla="*/ 1 h 1016"/>
                <a:gd name="T58" fmla="*/ 0 w 764"/>
                <a:gd name="T59" fmla="*/ 1 h 1016"/>
                <a:gd name="T60" fmla="*/ 0 w 764"/>
                <a:gd name="T61" fmla="*/ 1 h 1016"/>
                <a:gd name="T62" fmla="*/ 0 w 764"/>
                <a:gd name="T63" fmla="*/ 1 h 1016"/>
                <a:gd name="T64" fmla="*/ 0 w 764"/>
                <a:gd name="T65" fmla="*/ 1 h 1016"/>
                <a:gd name="T66" fmla="*/ 0 w 764"/>
                <a:gd name="T67" fmla="*/ 1 h 1016"/>
                <a:gd name="T68" fmla="*/ 0 w 764"/>
                <a:gd name="T69" fmla="*/ 1 h 1016"/>
                <a:gd name="T70" fmla="*/ 0 w 764"/>
                <a:gd name="T71" fmla="*/ 1 h 101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764"/>
                <a:gd name="T109" fmla="*/ 0 h 1016"/>
                <a:gd name="T110" fmla="*/ 764 w 764"/>
                <a:gd name="T111" fmla="*/ 1016 h 101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764" h="1016">
                  <a:moveTo>
                    <a:pt x="0" y="811"/>
                  </a:moveTo>
                  <a:lnTo>
                    <a:pt x="226" y="396"/>
                  </a:lnTo>
                  <a:lnTo>
                    <a:pt x="256" y="341"/>
                  </a:lnTo>
                  <a:lnTo>
                    <a:pt x="280" y="291"/>
                  </a:lnTo>
                  <a:lnTo>
                    <a:pt x="305" y="241"/>
                  </a:lnTo>
                  <a:lnTo>
                    <a:pt x="339" y="188"/>
                  </a:lnTo>
                  <a:lnTo>
                    <a:pt x="392" y="147"/>
                  </a:lnTo>
                  <a:lnTo>
                    <a:pt x="438" y="120"/>
                  </a:lnTo>
                  <a:lnTo>
                    <a:pt x="489" y="89"/>
                  </a:lnTo>
                  <a:lnTo>
                    <a:pt x="545" y="59"/>
                  </a:lnTo>
                  <a:lnTo>
                    <a:pt x="593" y="33"/>
                  </a:lnTo>
                  <a:lnTo>
                    <a:pt x="635" y="13"/>
                  </a:lnTo>
                  <a:lnTo>
                    <a:pt x="662" y="0"/>
                  </a:lnTo>
                  <a:lnTo>
                    <a:pt x="725" y="59"/>
                  </a:lnTo>
                  <a:lnTo>
                    <a:pt x="764" y="140"/>
                  </a:lnTo>
                  <a:lnTo>
                    <a:pt x="760" y="199"/>
                  </a:lnTo>
                  <a:lnTo>
                    <a:pt x="738" y="252"/>
                  </a:lnTo>
                  <a:lnTo>
                    <a:pt x="710" y="304"/>
                  </a:lnTo>
                  <a:lnTo>
                    <a:pt x="688" y="357"/>
                  </a:lnTo>
                  <a:lnTo>
                    <a:pt x="659" y="479"/>
                  </a:lnTo>
                  <a:lnTo>
                    <a:pt x="629" y="596"/>
                  </a:lnTo>
                  <a:lnTo>
                    <a:pt x="613" y="644"/>
                  </a:lnTo>
                  <a:lnTo>
                    <a:pt x="591" y="694"/>
                  </a:lnTo>
                  <a:lnTo>
                    <a:pt x="565" y="749"/>
                  </a:lnTo>
                  <a:lnTo>
                    <a:pt x="537" y="804"/>
                  </a:lnTo>
                  <a:lnTo>
                    <a:pt x="508" y="861"/>
                  </a:lnTo>
                  <a:lnTo>
                    <a:pt x="480" y="916"/>
                  </a:lnTo>
                  <a:lnTo>
                    <a:pt x="453" y="968"/>
                  </a:lnTo>
                  <a:lnTo>
                    <a:pt x="429" y="1016"/>
                  </a:lnTo>
                  <a:lnTo>
                    <a:pt x="267" y="1012"/>
                  </a:lnTo>
                  <a:lnTo>
                    <a:pt x="109" y="979"/>
                  </a:lnTo>
                  <a:lnTo>
                    <a:pt x="85" y="946"/>
                  </a:lnTo>
                  <a:lnTo>
                    <a:pt x="48" y="894"/>
                  </a:lnTo>
                  <a:lnTo>
                    <a:pt x="17" y="844"/>
                  </a:lnTo>
                  <a:lnTo>
                    <a:pt x="0" y="8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29" name="Freeform 14"/>
            <p:cNvSpPr>
              <a:spLocks/>
            </p:cNvSpPr>
            <p:nvPr/>
          </p:nvSpPr>
          <p:spPr bwMode="auto">
            <a:xfrm>
              <a:off x="391" y="3356"/>
              <a:ext cx="333" cy="609"/>
            </a:xfrm>
            <a:custGeom>
              <a:avLst/>
              <a:gdLst>
                <a:gd name="T0" fmla="*/ 0 w 666"/>
                <a:gd name="T1" fmla="*/ 0 h 1219"/>
                <a:gd name="T2" fmla="*/ 1 w 666"/>
                <a:gd name="T3" fmla="*/ 0 h 1219"/>
                <a:gd name="T4" fmla="*/ 1 w 666"/>
                <a:gd name="T5" fmla="*/ 0 h 1219"/>
                <a:gd name="T6" fmla="*/ 1 w 666"/>
                <a:gd name="T7" fmla="*/ 0 h 1219"/>
                <a:gd name="T8" fmla="*/ 1 w 666"/>
                <a:gd name="T9" fmla="*/ 0 h 1219"/>
                <a:gd name="T10" fmla="*/ 1 w 666"/>
                <a:gd name="T11" fmla="*/ 0 h 1219"/>
                <a:gd name="T12" fmla="*/ 1 w 666"/>
                <a:gd name="T13" fmla="*/ 0 h 1219"/>
                <a:gd name="T14" fmla="*/ 1 w 666"/>
                <a:gd name="T15" fmla="*/ 0 h 1219"/>
                <a:gd name="T16" fmla="*/ 1 w 666"/>
                <a:gd name="T17" fmla="*/ 0 h 1219"/>
                <a:gd name="T18" fmla="*/ 1 w 666"/>
                <a:gd name="T19" fmla="*/ 0 h 1219"/>
                <a:gd name="T20" fmla="*/ 0 w 666"/>
                <a:gd name="T21" fmla="*/ 0 h 1219"/>
                <a:gd name="T22" fmla="*/ 0 w 666"/>
                <a:gd name="T23" fmla="*/ 0 h 121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66"/>
                <a:gd name="T37" fmla="*/ 0 h 1219"/>
                <a:gd name="T38" fmla="*/ 666 w 666"/>
                <a:gd name="T39" fmla="*/ 1219 h 121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66" h="1219">
                  <a:moveTo>
                    <a:pt x="0" y="99"/>
                  </a:moveTo>
                  <a:lnTo>
                    <a:pt x="42" y="70"/>
                  </a:lnTo>
                  <a:lnTo>
                    <a:pt x="86" y="44"/>
                  </a:lnTo>
                  <a:lnTo>
                    <a:pt x="132" y="22"/>
                  </a:lnTo>
                  <a:lnTo>
                    <a:pt x="178" y="0"/>
                  </a:lnTo>
                  <a:lnTo>
                    <a:pt x="526" y="962"/>
                  </a:lnTo>
                  <a:lnTo>
                    <a:pt x="666" y="1002"/>
                  </a:lnTo>
                  <a:lnTo>
                    <a:pt x="495" y="1219"/>
                  </a:lnTo>
                  <a:lnTo>
                    <a:pt x="296" y="1115"/>
                  </a:lnTo>
                  <a:lnTo>
                    <a:pt x="388" y="1008"/>
                  </a:lnTo>
                  <a:lnTo>
                    <a:pt x="0" y="99"/>
                  </a:lnTo>
                  <a:close/>
                </a:path>
              </a:pathLst>
            </a:custGeom>
            <a:solidFill>
              <a:srgbClr val="CCCC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30" name="Freeform 15"/>
            <p:cNvSpPr>
              <a:spLocks/>
            </p:cNvSpPr>
            <p:nvPr/>
          </p:nvSpPr>
          <p:spPr bwMode="auto">
            <a:xfrm>
              <a:off x="1273" y="3195"/>
              <a:ext cx="128" cy="312"/>
            </a:xfrm>
            <a:custGeom>
              <a:avLst/>
              <a:gdLst>
                <a:gd name="T0" fmla="*/ 1 w 255"/>
                <a:gd name="T1" fmla="*/ 0 h 626"/>
                <a:gd name="T2" fmla="*/ 1 w 255"/>
                <a:gd name="T3" fmla="*/ 0 h 626"/>
                <a:gd name="T4" fmla="*/ 1 w 255"/>
                <a:gd name="T5" fmla="*/ 0 h 626"/>
                <a:gd name="T6" fmla="*/ 1 w 255"/>
                <a:gd name="T7" fmla="*/ 0 h 626"/>
                <a:gd name="T8" fmla="*/ 1 w 255"/>
                <a:gd name="T9" fmla="*/ 0 h 626"/>
                <a:gd name="T10" fmla="*/ 0 w 255"/>
                <a:gd name="T11" fmla="*/ 0 h 626"/>
                <a:gd name="T12" fmla="*/ 1 w 255"/>
                <a:gd name="T13" fmla="*/ 0 h 626"/>
                <a:gd name="T14" fmla="*/ 1 w 255"/>
                <a:gd name="T15" fmla="*/ 0 h 626"/>
                <a:gd name="T16" fmla="*/ 1 w 255"/>
                <a:gd name="T17" fmla="*/ 0 h 626"/>
                <a:gd name="T18" fmla="*/ 1 w 255"/>
                <a:gd name="T19" fmla="*/ 0 h 6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5"/>
                <a:gd name="T31" fmla="*/ 0 h 626"/>
                <a:gd name="T32" fmla="*/ 255 w 255"/>
                <a:gd name="T33" fmla="*/ 626 h 6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5" h="626">
                  <a:moveTo>
                    <a:pt x="163" y="0"/>
                  </a:moveTo>
                  <a:lnTo>
                    <a:pt x="255" y="46"/>
                  </a:lnTo>
                  <a:lnTo>
                    <a:pt x="138" y="554"/>
                  </a:lnTo>
                  <a:lnTo>
                    <a:pt x="217" y="541"/>
                  </a:lnTo>
                  <a:lnTo>
                    <a:pt x="125" y="626"/>
                  </a:lnTo>
                  <a:lnTo>
                    <a:pt x="0" y="547"/>
                  </a:lnTo>
                  <a:lnTo>
                    <a:pt x="92" y="495"/>
                  </a:lnTo>
                  <a:lnTo>
                    <a:pt x="163" y="0"/>
                  </a:lnTo>
                  <a:close/>
                </a:path>
              </a:pathLst>
            </a:custGeom>
            <a:solidFill>
              <a:srgbClr val="CCCC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31" name="Freeform 16"/>
            <p:cNvSpPr>
              <a:spLocks/>
            </p:cNvSpPr>
            <p:nvPr/>
          </p:nvSpPr>
          <p:spPr bwMode="auto">
            <a:xfrm>
              <a:off x="351" y="2993"/>
              <a:ext cx="906" cy="396"/>
            </a:xfrm>
            <a:custGeom>
              <a:avLst/>
              <a:gdLst>
                <a:gd name="T0" fmla="*/ 0 w 1810"/>
                <a:gd name="T1" fmla="*/ 1 h 790"/>
                <a:gd name="T2" fmla="*/ 1 w 1810"/>
                <a:gd name="T3" fmla="*/ 1 h 790"/>
                <a:gd name="T4" fmla="*/ 1 w 1810"/>
                <a:gd name="T5" fmla="*/ 1 h 790"/>
                <a:gd name="T6" fmla="*/ 1 w 1810"/>
                <a:gd name="T7" fmla="*/ 1 h 790"/>
                <a:gd name="T8" fmla="*/ 1 w 1810"/>
                <a:gd name="T9" fmla="*/ 1 h 790"/>
                <a:gd name="T10" fmla="*/ 1 w 1810"/>
                <a:gd name="T11" fmla="*/ 1 h 790"/>
                <a:gd name="T12" fmla="*/ 1 w 1810"/>
                <a:gd name="T13" fmla="*/ 1 h 790"/>
                <a:gd name="T14" fmla="*/ 1 w 1810"/>
                <a:gd name="T15" fmla="*/ 1 h 790"/>
                <a:gd name="T16" fmla="*/ 1 w 1810"/>
                <a:gd name="T17" fmla="*/ 1 h 790"/>
                <a:gd name="T18" fmla="*/ 1 w 1810"/>
                <a:gd name="T19" fmla="*/ 1 h 790"/>
                <a:gd name="T20" fmla="*/ 1 w 1810"/>
                <a:gd name="T21" fmla="*/ 1 h 790"/>
                <a:gd name="T22" fmla="*/ 1 w 1810"/>
                <a:gd name="T23" fmla="*/ 1 h 790"/>
                <a:gd name="T24" fmla="*/ 1 w 1810"/>
                <a:gd name="T25" fmla="*/ 1 h 790"/>
                <a:gd name="T26" fmla="*/ 1 w 1810"/>
                <a:gd name="T27" fmla="*/ 1 h 790"/>
                <a:gd name="T28" fmla="*/ 1 w 1810"/>
                <a:gd name="T29" fmla="*/ 1 h 790"/>
                <a:gd name="T30" fmla="*/ 1 w 1810"/>
                <a:gd name="T31" fmla="*/ 1 h 790"/>
                <a:gd name="T32" fmla="*/ 1 w 1810"/>
                <a:gd name="T33" fmla="*/ 1 h 790"/>
                <a:gd name="T34" fmla="*/ 1 w 1810"/>
                <a:gd name="T35" fmla="*/ 1 h 790"/>
                <a:gd name="T36" fmla="*/ 1 w 1810"/>
                <a:gd name="T37" fmla="*/ 1 h 790"/>
                <a:gd name="T38" fmla="*/ 1 w 1810"/>
                <a:gd name="T39" fmla="*/ 1 h 790"/>
                <a:gd name="T40" fmla="*/ 1 w 1810"/>
                <a:gd name="T41" fmla="*/ 0 h 790"/>
                <a:gd name="T42" fmla="*/ 1 w 1810"/>
                <a:gd name="T43" fmla="*/ 1 h 790"/>
                <a:gd name="T44" fmla="*/ 1 w 1810"/>
                <a:gd name="T45" fmla="*/ 1 h 790"/>
                <a:gd name="T46" fmla="*/ 1 w 1810"/>
                <a:gd name="T47" fmla="*/ 1 h 790"/>
                <a:gd name="T48" fmla="*/ 1 w 1810"/>
                <a:gd name="T49" fmla="*/ 1 h 790"/>
                <a:gd name="T50" fmla="*/ 1 w 1810"/>
                <a:gd name="T51" fmla="*/ 1 h 790"/>
                <a:gd name="T52" fmla="*/ 1 w 1810"/>
                <a:gd name="T53" fmla="*/ 1 h 790"/>
                <a:gd name="T54" fmla="*/ 1 w 1810"/>
                <a:gd name="T55" fmla="*/ 1 h 790"/>
                <a:gd name="T56" fmla="*/ 1 w 1810"/>
                <a:gd name="T57" fmla="*/ 1 h 790"/>
                <a:gd name="T58" fmla="*/ 1 w 1810"/>
                <a:gd name="T59" fmla="*/ 1 h 790"/>
                <a:gd name="T60" fmla="*/ 1 w 1810"/>
                <a:gd name="T61" fmla="*/ 1 h 790"/>
                <a:gd name="T62" fmla="*/ 1 w 1810"/>
                <a:gd name="T63" fmla="*/ 1 h 790"/>
                <a:gd name="T64" fmla="*/ 1 w 1810"/>
                <a:gd name="T65" fmla="*/ 1 h 790"/>
                <a:gd name="T66" fmla="*/ 1 w 1810"/>
                <a:gd name="T67" fmla="*/ 1 h 790"/>
                <a:gd name="T68" fmla="*/ 1 w 1810"/>
                <a:gd name="T69" fmla="*/ 1 h 790"/>
                <a:gd name="T70" fmla="*/ 1 w 1810"/>
                <a:gd name="T71" fmla="*/ 1 h 790"/>
                <a:gd name="T72" fmla="*/ 1 w 1810"/>
                <a:gd name="T73" fmla="*/ 1 h 790"/>
                <a:gd name="T74" fmla="*/ 1 w 1810"/>
                <a:gd name="T75" fmla="*/ 1 h 790"/>
                <a:gd name="T76" fmla="*/ 1 w 1810"/>
                <a:gd name="T77" fmla="*/ 1 h 790"/>
                <a:gd name="T78" fmla="*/ 1 w 1810"/>
                <a:gd name="T79" fmla="*/ 1 h 790"/>
                <a:gd name="T80" fmla="*/ 1 w 1810"/>
                <a:gd name="T81" fmla="*/ 1 h 790"/>
                <a:gd name="T82" fmla="*/ 1 w 1810"/>
                <a:gd name="T83" fmla="*/ 1 h 790"/>
                <a:gd name="T84" fmla="*/ 1 w 1810"/>
                <a:gd name="T85" fmla="*/ 1 h 790"/>
                <a:gd name="T86" fmla="*/ 1 w 1810"/>
                <a:gd name="T87" fmla="*/ 1 h 790"/>
                <a:gd name="T88" fmla="*/ 1 w 1810"/>
                <a:gd name="T89" fmla="*/ 1 h 790"/>
                <a:gd name="T90" fmla="*/ 1 w 1810"/>
                <a:gd name="T91" fmla="*/ 1 h 790"/>
                <a:gd name="T92" fmla="*/ 1 w 1810"/>
                <a:gd name="T93" fmla="*/ 1 h 790"/>
                <a:gd name="T94" fmla="*/ 0 w 1810"/>
                <a:gd name="T95" fmla="*/ 1 h 790"/>
                <a:gd name="T96" fmla="*/ 0 w 1810"/>
                <a:gd name="T97" fmla="*/ 1 h 79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810"/>
                <a:gd name="T148" fmla="*/ 0 h 790"/>
                <a:gd name="T149" fmla="*/ 1810 w 1810"/>
                <a:gd name="T150" fmla="*/ 790 h 79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810" h="790">
                  <a:moveTo>
                    <a:pt x="0" y="461"/>
                  </a:moveTo>
                  <a:lnTo>
                    <a:pt x="27" y="441"/>
                  </a:lnTo>
                  <a:lnTo>
                    <a:pt x="57" y="421"/>
                  </a:lnTo>
                  <a:lnTo>
                    <a:pt x="88" y="400"/>
                  </a:lnTo>
                  <a:lnTo>
                    <a:pt x="121" y="380"/>
                  </a:lnTo>
                  <a:lnTo>
                    <a:pt x="158" y="360"/>
                  </a:lnTo>
                  <a:lnTo>
                    <a:pt x="195" y="342"/>
                  </a:lnTo>
                  <a:lnTo>
                    <a:pt x="235" y="323"/>
                  </a:lnTo>
                  <a:lnTo>
                    <a:pt x="276" y="305"/>
                  </a:lnTo>
                  <a:lnTo>
                    <a:pt x="318" y="286"/>
                  </a:lnTo>
                  <a:lnTo>
                    <a:pt x="362" y="270"/>
                  </a:lnTo>
                  <a:lnTo>
                    <a:pt x="454" y="237"/>
                  </a:lnTo>
                  <a:lnTo>
                    <a:pt x="548" y="206"/>
                  </a:lnTo>
                  <a:lnTo>
                    <a:pt x="644" y="174"/>
                  </a:lnTo>
                  <a:lnTo>
                    <a:pt x="741" y="147"/>
                  </a:lnTo>
                  <a:lnTo>
                    <a:pt x="837" y="119"/>
                  </a:lnTo>
                  <a:lnTo>
                    <a:pt x="931" y="95"/>
                  </a:lnTo>
                  <a:lnTo>
                    <a:pt x="1021" y="73"/>
                  </a:lnTo>
                  <a:lnTo>
                    <a:pt x="1108" y="51"/>
                  </a:lnTo>
                  <a:lnTo>
                    <a:pt x="1187" y="33"/>
                  </a:lnTo>
                  <a:lnTo>
                    <a:pt x="1323" y="0"/>
                  </a:lnTo>
                  <a:lnTo>
                    <a:pt x="1442" y="31"/>
                  </a:lnTo>
                  <a:lnTo>
                    <a:pt x="1516" y="57"/>
                  </a:lnTo>
                  <a:lnTo>
                    <a:pt x="1590" y="86"/>
                  </a:lnTo>
                  <a:lnTo>
                    <a:pt x="1661" y="121"/>
                  </a:lnTo>
                  <a:lnTo>
                    <a:pt x="1724" y="161"/>
                  </a:lnTo>
                  <a:lnTo>
                    <a:pt x="1810" y="252"/>
                  </a:lnTo>
                  <a:lnTo>
                    <a:pt x="1354" y="310"/>
                  </a:lnTo>
                  <a:lnTo>
                    <a:pt x="1240" y="334"/>
                  </a:lnTo>
                  <a:lnTo>
                    <a:pt x="1128" y="362"/>
                  </a:lnTo>
                  <a:lnTo>
                    <a:pt x="1016" y="391"/>
                  </a:lnTo>
                  <a:lnTo>
                    <a:pt x="905" y="423"/>
                  </a:lnTo>
                  <a:lnTo>
                    <a:pt x="795" y="459"/>
                  </a:lnTo>
                  <a:lnTo>
                    <a:pt x="741" y="478"/>
                  </a:lnTo>
                  <a:lnTo>
                    <a:pt x="686" y="498"/>
                  </a:lnTo>
                  <a:lnTo>
                    <a:pt x="633" y="518"/>
                  </a:lnTo>
                  <a:lnTo>
                    <a:pt x="580" y="540"/>
                  </a:lnTo>
                  <a:lnTo>
                    <a:pt x="526" y="562"/>
                  </a:lnTo>
                  <a:lnTo>
                    <a:pt x="473" y="584"/>
                  </a:lnTo>
                  <a:lnTo>
                    <a:pt x="419" y="608"/>
                  </a:lnTo>
                  <a:lnTo>
                    <a:pt x="366" y="632"/>
                  </a:lnTo>
                  <a:lnTo>
                    <a:pt x="315" y="656"/>
                  </a:lnTo>
                  <a:lnTo>
                    <a:pt x="263" y="682"/>
                  </a:lnTo>
                  <a:lnTo>
                    <a:pt x="211" y="708"/>
                  </a:lnTo>
                  <a:lnTo>
                    <a:pt x="160" y="735"/>
                  </a:lnTo>
                  <a:lnTo>
                    <a:pt x="110" y="763"/>
                  </a:lnTo>
                  <a:lnTo>
                    <a:pt x="61" y="790"/>
                  </a:lnTo>
                  <a:lnTo>
                    <a:pt x="0" y="461"/>
                  </a:lnTo>
                  <a:close/>
                </a:path>
              </a:pathLst>
            </a:custGeom>
            <a:solidFill>
              <a:srgbClr val="FFE5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32" name="Freeform 17"/>
            <p:cNvSpPr>
              <a:spLocks/>
            </p:cNvSpPr>
            <p:nvPr/>
          </p:nvSpPr>
          <p:spPr bwMode="auto">
            <a:xfrm>
              <a:off x="431" y="2888"/>
              <a:ext cx="688" cy="340"/>
            </a:xfrm>
            <a:custGeom>
              <a:avLst/>
              <a:gdLst>
                <a:gd name="T0" fmla="*/ 0 w 1376"/>
                <a:gd name="T1" fmla="*/ 1 h 679"/>
                <a:gd name="T2" fmla="*/ 1 w 1376"/>
                <a:gd name="T3" fmla="*/ 1 h 679"/>
                <a:gd name="T4" fmla="*/ 1 w 1376"/>
                <a:gd name="T5" fmla="*/ 1 h 679"/>
                <a:gd name="T6" fmla="*/ 1 w 1376"/>
                <a:gd name="T7" fmla="*/ 1 h 679"/>
                <a:gd name="T8" fmla="*/ 1 w 1376"/>
                <a:gd name="T9" fmla="*/ 1 h 679"/>
                <a:gd name="T10" fmla="*/ 1 w 1376"/>
                <a:gd name="T11" fmla="*/ 1 h 679"/>
                <a:gd name="T12" fmla="*/ 1 w 1376"/>
                <a:gd name="T13" fmla="*/ 1 h 679"/>
                <a:gd name="T14" fmla="*/ 1 w 1376"/>
                <a:gd name="T15" fmla="*/ 1 h 679"/>
                <a:gd name="T16" fmla="*/ 1 w 1376"/>
                <a:gd name="T17" fmla="*/ 1 h 679"/>
                <a:gd name="T18" fmla="*/ 1 w 1376"/>
                <a:gd name="T19" fmla="*/ 1 h 679"/>
                <a:gd name="T20" fmla="*/ 1 w 1376"/>
                <a:gd name="T21" fmla="*/ 1 h 679"/>
                <a:gd name="T22" fmla="*/ 1 w 1376"/>
                <a:gd name="T23" fmla="*/ 1 h 679"/>
                <a:gd name="T24" fmla="*/ 1 w 1376"/>
                <a:gd name="T25" fmla="*/ 1 h 679"/>
                <a:gd name="T26" fmla="*/ 1 w 1376"/>
                <a:gd name="T27" fmla="*/ 1 h 679"/>
                <a:gd name="T28" fmla="*/ 1 w 1376"/>
                <a:gd name="T29" fmla="*/ 1 h 679"/>
                <a:gd name="T30" fmla="*/ 1 w 1376"/>
                <a:gd name="T31" fmla="*/ 1 h 679"/>
                <a:gd name="T32" fmla="*/ 1 w 1376"/>
                <a:gd name="T33" fmla="*/ 1 h 679"/>
                <a:gd name="T34" fmla="*/ 1 w 1376"/>
                <a:gd name="T35" fmla="*/ 1 h 679"/>
                <a:gd name="T36" fmla="*/ 1 w 1376"/>
                <a:gd name="T37" fmla="*/ 1 h 679"/>
                <a:gd name="T38" fmla="*/ 1 w 1376"/>
                <a:gd name="T39" fmla="*/ 0 h 679"/>
                <a:gd name="T40" fmla="*/ 1 w 1376"/>
                <a:gd name="T41" fmla="*/ 1 h 679"/>
                <a:gd name="T42" fmla="*/ 1 w 1376"/>
                <a:gd name="T43" fmla="*/ 1 h 679"/>
                <a:gd name="T44" fmla="*/ 1 w 1376"/>
                <a:gd name="T45" fmla="*/ 1 h 679"/>
                <a:gd name="T46" fmla="*/ 1 w 1376"/>
                <a:gd name="T47" fmla="*/ 1 h 679"/>
                <a:gd name="T48" fmla="*/ 1 w 1376"/>
                <a:gd name="T49" fmla="*/ 1 h 679"/>
                <a:gd name="T50" fmla="*/ 1 w 1376"/>
                <a:gd name="T51" fmla="*/ 1 h 679"/>
                <a:gd name="T52" fmla="*/ 1 w 1376"/>
                <a:gd name="T53" fmla="*/ 1 h 679"/>
                <a:gd name="T54" fmla="*/ 1 w 1376"/>
                <a:gd name="T55" fmla="*/ 1 h 679"/>
                <a:gd name="T56" fmla="*/ 1 w 1376"/>
                <a:gd name="T57" fmla="*/ 1 h 679"/>
                <a:gd name="T58" fmla="*/ 1 w 1376"/>
                <a:gd name="T59" fmla="*/ 1 h 679"/>
                <a:gd name="T60" fmla="*/ 1 w 1376"/>
                <a:gd name="T61" fmla="*/ 1 h 679"/>
                <a:gd name="T62" fmla="*/ 1 w 1376"/>
                <a:gd name="T63" fmla="*/ 1 h 679"/>
                <a:gd name="T64" fmla="*/ 1 w 1376"/>
                <a:gd name="T65" fmla="*/ 1 h 679"/>
                <a:gd name="T66" fmla="*/ 1 w 1376"/>
                <a:gd name="T67" fmla="*/ 1 h 679"/>
                <a:gd name="T68" fmla="*/ 1 w 1376"/>
                <a:gd name="T69" fmla="*/ 1 h 679"/>
                <a:gd name="T70" fmla="*/ 1 w 1376"/>
                <a:gd name="T71" fmla="*/ 1 h 679"/>
                <a:gd name="T72" fmla="*/ 1 w 1376"/>
                <a:gd name="T73" fmla="*/ 1 h 679"/>
                <a:gd name="T74" fmla="*/ 1 w 1376"/>
                <a:gd name="T75" fmla="*/ 1 h 679"/>
                <a:gd name="T76" fmla="*/ 1 w 1376"/>
                <a:gd name="T77" fmla="*/ 1 h 679"/>
                <a:gd name="T78" fmla="*/ 1 w 1376"/>
                <a:gd name="T79" fmla="*/ 1 h 679"/>
                <a:gd name="T80" fmla="*/ 0 w 1376"/>
                <a:gd name="T81" fmla="*/ 1 h 679"/>
                <a:gd name="T82" fmla="*/ 0 w 1376"/>
                <a:gd name="T83" fmla="*/ 1 h 67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76"/>
                <a:gd name="T127" fmla="*/ 0 h 679"/>
                <a:gd name="T128" fmla="*/ 1376 w 1376"/>
                <a:gd name="T129" fmla="*/ 679 h 679"/>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76" h="679">
                  <a:moveTo>
                    <a:pt x="0" y="441"/>
                  </a:moveTo>
                  <a:lnTo>
                    <a:pt x="53" y="427"/>
                  </a:lnTo>
                  <a:lnTo>
                    <a:pt x="98" y="406"/>
                  </a:lnTo>
                  <a:lnTo>
                    <a:pt x="153" y="381"/>
                  </a:lnTo>
                  <a:lnTo>
                    <a:pt x="215" y="349"/>
                  </a:lnTo>
                  <a:lnTo>
                    <a:pt x="284" y="314"/>
                  </a:lnTo>
                  <a:lnTo>
                    <a:pt x="318" y="296"/>
                  </a:lnTo>
                  <a:lnTo>
                    <a:pt x="355" y="278"/>
                  </a:lnTo>
                  <a:lnTo>
                    <a:pt x="392" y="257"/>
                  </a:lnTo>
                  <a:lnTo>
                    <a:pt x="429" y="237"/>
                  </a:lnTo>
                  <a:lnTo>
                    <a:pt x="468" y="217"/>
                  </a:lnTo>
                  <a:lnTo>
                    <a:pt x="504" y="197"/>
                  </a:lnTo>
                  <a:lnTo>
                    <a:pt x="541" y="176"/>
                  </a:lnTo>
                  <a:lnTo>
                    <a:pt x="576" y="158"/>
                  </a:lnTo>
                  <a:lnTo>
                    <a:pt x="611" y="138"/>
                  </a:lnTo>
                  <a:lnTo>
                    <a:pt x="644" y="119"/>
                  </a:lnTo>
                  <a:lnTo>
                    <a:pt x="709" y="84"/>
                  </a:lnTo>
                  <a:lnTo>
                    <a:pt x="764" y="55"/>
                  </a:lnTo>
                  <a:lnTo>
                    <a:pt x="808" y="29"/>
                  </a:lnTo>
                  <a:lnTo>
                    <a:pt x="863" y="0"/>
                  </a:lnTo>
                  <a:lnTo>
                    <a:pt x="1376" y="290"/>
                  </a:lnTo>
                  <a:lnTo>
                    <a:pt x="1325" y="336"/>
                  </a:lnTo>
                  <a:lnTo>
                    <a:pt x="1273" y="399"/>
                  </a:lnTo>
                  <a:lnTo>
                    <a:pt x="1205" y="533"/>
                  </a:lnTo>
                  <a:lnTo>
                    <a:pt x="1135" y="557"/>
                  </a:lnTo>
                  <a:lnTo>
                    <a:pt x="1064" y="577"/>
                  </a:lnTo>
                  <a:lnTo>
                    <a:pt x="990" y="596"/>
                  </a:lnTo>
                  <a:lnTo>
                    <a:pt x="918" y="612"/>
                  </a:lnTo>
                  <a:lnTo>
                    <a:pt x="771" y="645"/>
                  </a:lnTo>
                  <a:lnTo>
                    <a:pt x="626" y="679"/>
                  </a:lnTo>
                  <a:lnTo>
                    <a:pt x="582" y="640"/>
                  </a:lnTo>
                  <a:lnTo>
                    <a:pt x="550" y="620"/>
                  </a:lnTo>
                  <a:lnTo>
                    <a:pt x="514" y="599"/>
                  </a:lnTo>
                  <a:lnTo>
                    <a:pt x="473" y="581"/>
                  </a:lnTo>
                  <a:lnTo>
                    <a:pt x="429" y="564"/>
                  </a:lnTo>
                  <a:lnTo>
                    <a:pt x="381" y="548"/>
                  </a:lnTo>
                  <a:lnTo>
                    <a:pt x="333" y="533"/>
                  </a:lnTo>
                  <a:lnTo>
                    <a:pt x="238" y="509"/>
                  </a:lnTo>
                  <a:lnTo>
                    <a:pt x="145" y="496"/>
                  </a:lnTo>
                  <a:lnTo>
                    <a:pt x="7" y="507"/>
                  </a:lnTo>
                  <a:lnTo>
                    <a:pt x="0" y="441"/>
                  </a:lnTo>
                  <a:close/>
                </a:path>
              </a:pathLst>
            </a:custGeom>
            <a:solidFill>
              <a:srgbClr val="C8BA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33" name="Freeform 18"/>
            <p:cNvSpPr>
              <a:spLocks/>
            </p:cNvSpPr>
            <p:nvPr/>
          </p:nvSpPr>
          <p:spPr bwMode="auto">
            <a:xfrm>
              <a:off x="251" y="3190"/>
              <a:ext cx="143" cy="224"/>
            </a:xfrm>
            <a:custGeom>
              <a:avLst/>
              <a:gdLst>
                <a:gd name="T0" fmla="*/ 0 w 286"/>
                <a:gd name="T1" fmla="*/ 0 h 449"/>
                <a:gd name="T2" fmla="*/ 1 w 286"/>
                <a:gd name="T3" fmla="*/ 0 h 449"/>
                <a:gd name="T4" fmla="*/ 1 w 286"/>
                <a:gd name="T5" fmla="*/ 0 h 449"/>
                <a:gd name="T6" fmla="*/ 1 w 286"/>
                <a:gd name="T7" fmla="*/ 0 h 449"/>
                <a:gd name="T8" fmla="*/ 0 w 286"/>
                <a:gd name="T9" fmla="*/ 0 h 449"/>
                <a:gd name="T10" fmla="*/ 0 w 286"/>
                <a:gd name="T11" fmla="*/ 0 h 449"/>
                <a:gd name="T12" fmla="*/ 0 w 286"/>
                <a:gd name="T13" fmla="*/ 0 h 449"/>
                <a:gd name="T14" fmla="*/ 0 60000 65536"/>
                <a:gd name="T15" fmla="*/ 0 60000 65536"/>
                <a:gd name="T16" fmla="*/ 0 60000 65536"/>
                <a:gd name="T17" fmla="*/ 0 60000 65536"/>
                <a:gd name="T18" fmla="*/ 0 60000 65536"/>
                <a:gd name="T19" fmla="*/ 0 60000 65536"/>
                <a:gd name="T20" fmla="*/ 0 60000 65536"/>
                <a:gd name="T21" fmla="*/ 0 w 286"/>
                <a:gd name="T22" fmla="*/ 0 h 449"/>
                <a:gd name="T23" fmla="*/ 286 w 286"/>
                <a:gd name="T24" fmla="*/ 449 h 4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6" h="449">
                  <a:moveTo>
                    <a:pt x="0" y="0"/>
                  </a:moveTo>
                  <a:lnTo>
                    <a:pt x="129" y="63"/>
                  </a:lnTo>
                  <a:lnTo>
                    <a:pt x="286" y="449"/>
                  </a:lnTo>
                  <a:lnTo>
                    <a:pt x="138" y="434"/>
                  </a:lnTo>
                  <a:lnTo>
                    <a:pt x="0" y="0"/>
                  </a:lnTo>
                  <a:close/>
                </a:path>
              </a:pathLst>
            </a:custGeom>
            <a:solidFill>
              <a:srgbClr val="C8BA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34" name="Freeform 19"/>
            <p:cNvSpPr>
              <a:spLocks/>
            </p:cNvSpPr>
            <p:nvPr/>
          </p:nvSpPr>
          <p:spPr bwMode="auto">
            <a:xfrm>
              <a:off x="1563" y="2901"/>
              <a:ext cx="409" cy="468"/>
            </a:xfrm>
            <a:custGeom>
              <a:avLst/>
              <a:gdLst>
                <a:gd name="T0" fmla="*/ 1 w 817"/>
                <a:gd name="T1" fmla="*/ 1 h 936"/>
                <a:gd name="T2" fmla="*/ 1 w 817"/>
                <a:gd name="T3" fmla="*/ 1 h 936"/>
                <a:gd name="T4" fmla="*/ 1 w 817"/>
                <a:gd name="T5" fmla="*/ 1 h 936"/>
                <a:gd name="T6" fmla="*/ 1 w 817"/>
                <a:gd name="T7" fmla="*/ 1 h 936"/>
                <a:gd name="T8" fmla="*/ 1 w 817"/>
                <a:gd name="T9" fmla="*/ 1 h 936"/>
                <a:gd name="T10" fmla="*/ 1 w 817"/>
                <a:gd name="T11" fmla="*/ 1 h 936"/>
                <a:gd name="T12" fmla="*/ 1 w 817"/>
                <a:gd name="T13" fmla="*/ 1 h 936"/>
                <a:gd name="T14" fmla="*/ 1 w 817"/>
                <a:gd name="T15" fmla="*/ 1 h 936"/>
                <a:gd name="T16" fmla="*/ 1 w 817"/>
                <a:gd name="T17" fmla="*/ 1 h 936"/>
                <a:gd name="T18" fmla="*/ 1 w 817"/>
                <a:gd name="T19" fmla="*/ 1 h 936"/>
                <a:gd name="T20" fmla="*/ 1 w 817"/>
                <a:gd name="T21" fmla="*/ 1 h 936"/>
                <a:gd name="T22" fmla="*/ 1 w 817"/>
                <a:gd name="T23" fmla="*/ 1 h 936"/>
                <a:gd name="T24" fmla="*/ 1 w 817"/>
                <a:gd name="T25" fmla="*/ 1 h 936"/>
                <a:gd name="T26" fmla="*/ 1 w 817"/>
                <a:gd name="T27" fmla="*/ 1 h 936"/>
                <a:gd name="T28" fmla="*/ 1 w 817"/>
                <a:gd name="T29" fmla="*/ 1 h 936"/>
                <a:gd name="T30" fmla="*/ 1 w 817"/>
                <a:gd name="T31" fmla="*/ 0 h 936"/>
                <a:gd name="T32" fmla="*/ 1 w 817"/>
                <a:gd name="T33" fmla="*/ 1 h 936"/>
                <a:gd name="T34" fmla="*/ 1 w 817"/>
                <a:gd name="T35" fmla="*/ 1 h 936"/>
                <a:gd name="T36" fmla="*/ 1 w 817"/>
                <a:gd name="T37" fmla="*/ 1 h 936"/>
                <a:gd name="T38" fmla="*/ 1 w 817"/>
                <a:gd name="T39" fmla="*/ 1 h 936"/>
                <a:gd name="T40" fmla="*/ 1 w 817"/>
                <a:gd name="T41" fmla="*/ 1 h 936"/>
                <a:gd name="T42" fmla="*/ 1 w 817"/>
                <a:gd name="T43" fmla="*/ 1 h 936"/>
                <a:gd name="T44" fmla="*/ 1 w 817"/>
                <a:gd name="T45" fmla="*/ 1 h 936"/>
                <a:gd name="T46" fmla="*/ 1 w 817"/>
                <a:gd name="T47" fmla="*/ 1 h 936"/>
                <a:gd name="T48" fmla="*/ 1 w 817"/>
                <a:gd name="T49" fmla="*/ 1 h 936"/>
                <a:gd name="T50" fmla="*/ 1 w 817"/>
                <a:gd name="T51" fmla="*/ 1 h 936"/>
                <a:gd name="T52" fmla="*/ 1 w 817"/>
                <a:gd name="T53" fmla="*/ 1 h 936"/>
                <a:gd name="T54" fmla="*/ 1 w 817"/>
                <a:gd name="T55" fmla="*/ 1 h 936"/>
                <a:gd name="T56" fmla="*/ 1 w 817"/>
                <a:gd name="T57" fmla="*/ 1 h 936"/>
                <a:gd name="T58" fmla="*/ 1 w 817"/>
                <a:gd name="T59" fmla="*/ 1 h 936"/>
                <a:gd name="T60" fmla="*/ 1 w 817"/>
                <a:gd name="T61" fmla="*/ 1 h 936"/>
                <a:gd name="T62" fmla="*/ 1 w 817"/>
                <a:gd name="T63" fmla="*/ 1 h 936"/>
                <a:gd name="T64" fmla="*/ 1 w 817"/>
                <a:gd name="T65" fmla="*/ 1 h 936"/>
                <a:gd name="T66" fmla="*/ 1 w 817"/>
                <a:gd name="T67" fmla="*/ 1 h 936"/>
                <a:gd name="T68" fmla="*/ 1 w 817"/>
                <a:gd name="T69" fmla="*/ 1 h 936"/>
                <a:gd name="T70" fmla="*/ 1 w 817"/>
                <a:gd name="T71" fmla="*/ 1 h 936"/>
                <a:gd name="T72" fmla="*/ 1 w 817"/>
                <a:gd name="T73" fmla="*/ 1 h 936"/>
                <a:gd name="T74" fmla="*/ 1 w 817"/>
                <a:gd name="T75" fmla="*/ 1 h 936"/>
                <a:gd name="T76" fmla="*/ 1 w 817"/>
                <a:gd name="T77" fmla="*/ 1 h 936"/>
                <a:gd name="T78" fmla="*/ 1 w 817"/>
                <a:gd name="T79" fmla="*/ 1 h 936"/>
                <a:gd name="T80" fmla="*/ 0 w 817"/>
                <a:gd name="T81" fmla="*/ 1 h 936"/>
                <a:gd name="T82" fmla="*/ 1 w 817"/>
                <a:gd name="T83" fmla="*/ 1 h 936"/>
                <a:gd name="T84" fmla="*/ 1 w 817"/>
                <a:gd name="T85" fmla="*/ 1 h 936"/>
                <a:gd name="T86" fmla="*/ 1 w 817"/>
                <a:gd name="T87" fmla="*/ 1 h 936"/>
                <a:gd name="T88" fmla="*/ 1 w 817"/>
                <a:gd name="T89" fmla="*/ 1 h 936"/>
                <a:gd name="T90" fmla="*/ 1 w 817"/>
                <a:gd name="T91" fmla="*/ 1 h 936"/>
                <a:gd name="T92" fmla="*/ 1 w 817"/>
                <a:gd name="T93" fmla="*/ 1 h 9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17"/>
                <a:gd name="T142" fmla="*/ 0 h 936"/>
                <a:gd name="T143" fmla="*/ 817 w 817"/>
                <a:gd name="T144" fmla="*/ 936 h 9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17" h="936">
                  <a:moveTo>
                    <a:pt x="158" y="481"/>
                  </a:moveTo>
                  <a:lnTo>
                    <a:pt x="179" y="428"/>
                  </a:lnTo>
                  <a:lnTo>
                    <a:pt x="225" y="456"/>
                  </a:lnTo>
                  <a:lnTo>
                    <a:pt x="304" y="436"/>
                  </a:lnTo>
                  <a:lnTo>
                    <a:pt x="341" y="373"/>
                  </a:lnTo>
                  <a:lnTo>
                    <a:pt x="376" y="309"/>
                  </a:lnTo>
                  <a:lnTo>
                    <a:pt x="409" y="244"/>
                  </a:lnTo>
                  <a:lnTo>
                    <a:pt x="442" y="178"/>
                  </a:lnTo>
                  <a:lnTo>
                    <a:pt x="480" y="224"/>
                  </a:lnTo>
                  <a:lnTo>
                    <a:pt x="521" y="119"/>
                  </a:lnTo>
                  <a:lnTo>
                    <a:pt x="571" y="75"/>
                  </a:lnTo>
                  <a:lnTo>
                    <a:pt x="600" y="53"/>
                  </a:lnTo>
                  <a:lnTo>
                    <a:pt x="633" y="31"/>
                  </a:lnTo>
                  <a:lnTo>
                    <a:pt x="666" y="14"/>
                  </a:lnTo>
                  <a:lnTo>
                    <a:pt x="699" y="1"/>
                  </a:lnTo>
                  <a:lnTo>
                    <a:pt x="764" y="0"/>
                  </a:lnTo>
                  <a:lnTo>
                    <a:pt x="795" y="42"/>
                  </a:lnTo>
                  <a:lnTo>
                    <a:pt x="810" y="97"/>
                  </a:lnTo>
                  <a:lnTo>
                    <a:pt x="817" y="217"/>
                  </a:lnTo>
                  <a:lnTo>
                    <a:pt x="788" y="301"/>
                  </a:lnTo>
                  <a:lnTo>
                    <a:pt x="755" y="380"/>
                  </a:lnTo>
                  <a:lnTo>
                    <a:pt x="718" y="456"/>
                  </a:lnTo>
                  <a:lnTo>
                    <a:pt x="696" y="493"/>
                  </a:lnTo>
                  <a:lnTo>
                    <a:pt x="672" y="531"/>
                  </a:lnTo>
                  <a:lnTo>
                    <a:pt x="637" y="566"/>
                  </a:lnTo>
                  <a:lnTo>
                    <a:pt x="602" y="597"/>
                  </a:lnTo>
                  <a:lnTo>
                    <a:pt x="565" y="629"/>
                  </a:lnTo>
                  <a:lnTo>
                    <a:pt x="528" y="656"/>
                  </a:lnTo>
                  <a:lnTo>
                    <a:pt x="492" y="682"/>
                  </a:lnTo>
                  <a:lnTo>
                    <a:pt x="457" y="706"/>
                  </a:lnTo>
                  <a:lnTo>
                    <a:pt x="420" y="730"/>
                  </a:lnTo>
                  <a:lnTo>
                    <a:pt x="383" y="752"/>
                  </a:lnTo>
                  <a:lnTo>
                    <a:pt x="346" y="774"/>
                  </a:lnTo>
                  <a:lnTo>
                    <a:pt x="311" y="796"/>
                  </a:lnTo>
                  <a:lnTo>
                    <a:pt x="276" y="818"/>
                  </a:lnTo>
                  <a:lnTo>
                    <a:pt x="243" y="840"/>
                  </a:lnTo>
                  <a:lnTo>
                    <a:pt x="210" y="862"/>
                  </a:lnTo>
                  <a:lnTo>
                    <a:pt x="177" y="886"/>
                  </a:lnTo>
                  <a:lnTo>
                    <a:pt x="118" y="936"/>
                  </a:lnTo>
                  <a:lnTo>
                    <a:pt x="46" y="923"/>
                  </a:lnTo>
                  <a:lnTo>
                    <a:pt x="0" y="803"/>
                  </a:lnTo>
                  <a:lnTo>
                    <a:pt x="54" y="632"/>
                  </a:lnTo>
                  <a:lnTo>
                    <a:pt x="89" y="610"/>
                  </a:lnTo>
                  <a:lnTo>
                    <a:pt x="133" y="577"/>
                  </a:lnTo>
                  <a:lnTo>
                    <a:pt x="192" y="502"/>
                  </a:lnTo>
                  <a:lnTo>
                    <a:pt x="158" y="481"/>
                  </a:lnTo>
                  <a:close/>
                </a:path>
              </a:pathLst>
            </a:custGeom>
            <a:solidFill>
              <a:srgbClr val="C6717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35" name="Freeform 20"/>
            <p:cNvSpPr>
              <a:spLocks/>
            </p:cNvSpPr>
            <p:nvPr/>
          </p:nvSpPr>
          <p:spPr bwMode="auto">
            <a:xfrm>
              <a:off x="73" y="2726"/>
              <a:ext cx="219" cy="109"/>
            </a:xfrm>
            <a:custGeom>
              <a:avLst/>
              <a:gdLst>
                <a:gd name="T0" fmla="*/ 0 w 438"/>
                <a:gd name="T1" fmla="*/ 0 h 219"/>
                <a:gd name="T2" fmla="*/ 1 w 438"/>
                <a:gd name="T3" fmla="*/ 0 h 219"/>
                <a:gd name="T4" fmla="*/ 1 w 438"/>
                <a:gd name="T5" fmla="*/ 0 h 219"/>
                <a:gd name="T6" fmla="*/ 1 w 438"/>
                <a:gd name="T7" fmla="*/ 0 h 219"/>
                <a:gd name="T8" fmla="*/ 1 w 438"/>
                <a:gd name="T9" fmla="*/ 0 h 219"/>
                <a:gd name="T10" fmla="*/ 1 w 438"/>
                <a:gd name="T11" fmla="*/ 0 h 219"/>
                <a:gd name="T12" fmla="*/ 1 w 438"/>
                <a:gd name="T13" fmla="*/ 0 h 219"/>
                <a:gd name="T14" fmla="*/ 1 w 438"/>
                <a:gd name="T15" fmla="*/ 0 h 219"/>
                <a:gd name="T16" fmla="*/ 1 w 438"/>
                <a:gd name="T17" fmla="*/ 0 h 219"/>
                <a:gd name="T18" fmla="*/ 1 w 438"/>
                <a:gd name="T19" fmla="*/ 0 h 219"/>
                <a:gd name="T20" fmla="*/ 1 w 438"/>
                <a:gd name="T21" fmla="*/ 0 h 219"/>
                <a:gd name="T22" fmla="*/ 1 w 438"/>
                <a:gd name="T23" fmla="*/ 0 h 219"/>
                <a:gd name="T24" fmla="*/ 1 w 438"/>
                <a:gd name="T25" fmla="*/ 0 h 219"/>
                <a:gd name="T26" fmla="*/ 0 w 438"/>
                <a:gd name="T27" fmla="*/ 0 h 219"/>
                <a:gd name="T28" fmla="*/ 0 w 438"/>
                <a:gd name="T29" fmla="*/ 0 h 21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38"/>
                <a:gd name="T46" fmla="*/ 0 h 219"/>
                <a:gd name="T47" fmla="*/ 438 w 438"/>
                <a:gd name="T48" fmla="*/ 219 h 21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38" h="219">
                  <a:moveTo>
                    <a:pt x="0" y="74"/>
                  </a:moveTo>
                  <a:lnTo>
                    <a:pt x="79" y="54"/>
                  </a:lnTo>
                  <a:lnTo>
                    <a:pt x="153" y="100"/>
                  </a:lnTo>
                  <a:lnTo>
                    <a:pt x="138" y="33"/>
                  </a:lnTo>
                  <a:lnTo>
                    <a:pt x="230" y="0"/>
                  </a:lnTo>
                  <a:lnTo>
                    <a:pt x="363" y="32"/>
                  </a:lnTo>
                  <a:lnTo>
                    <a:pt x="438" y="57"/>
                  </a:lnTo>
                  <a:lnTo>
                    <a:pt x="355" y="212"/>
                  </a:lnTo>
                  <a:lnTo>
                    <a:pt x="194" y="219"/>
                  </a:lnTo>
                  <a:lnTo>
                    <a:pt x="159" y="205"/>
                  </a:lnTo>
                  <a:lnTo>
                    <a:pt x="102" y="182"/>
                  </a:lnTo>
                  <a:lnTo>
                    <a:pt x="43" y="160"/>
                  </a:lnTo>
                  <a:lnTo>
                    <a:pt x="11" y="149"/>
                  </a:lnTo>
                  <a:lnTo>
                    <a:pt x="0" y="74"/>
                  </a:lnTo>
                  <a:close/>
                </a:path>
              </a:pathLst>
            </a:custGeom>
            <a:solidFill>
              <a:srgbClr val="C6717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36" name="Freeform 21"/>
            <p:cNvSpPr>
              <a:spLocks/>
            </p:cNvSpPr>
            <p:nvPr/>
          </p:nvSpPr>
          <p:spPr bwMode="auto">
            <a:xfrm>
              <a:off x="247" y="2126"/>
              <a:ext cx="1431" cy="1143"/>
            </a:xfrm>
            <a:custGeom>
              <a:avLst/>
              <a:gdLst>
                <a:gd name="T0" fmla="*/ 0 w 2863"/>
                <a:gd name="T1" fmla="*/ 1 h 2286"/>
                <a:gd name="T2" fmla="*/ 0 w 2863"/>
                <a:gd name="T3" fmla="*/ 1 h 2286"/>
                <a:gd name="T4" fmla="*/ 0 w 2863"/>
                <a:gd name="T5" fmla="*/ 1 h 2286"/>
                <a:gd name="T6" fmla="*/ 0 w 2863"/>
                <a:gd name="T7" fmla="*/ 1 h 2286"/>
                <a:gd name="T8" fmla="*/ 0 w 2863"/>
                <a:gd name="T9" fmla="*/ 1 h 2286"/>
                <a:gd name="T10" fmla="*/ 0 w 2863"/>
                <a:gd name="T11" fmla="*/ 1 h 2286"/>
                <a:gd name="T12" fmla="*/ 0 w 2863"/>
                <a:gd name="T13" fmla="*/ 1 h 2286"/>
                <a:gd name="T14" fmla="*/ 0 w 2863"/>
                <a:gd name="T15" fmla="*/ 1 h 2286"/>
                <a:gd name="T16" fmla="*/ 0 w 2863"/>
                <a:gd name="T17" fmla="*/ 1 h 2286"/>
                <a:gd name="T18" fmla="*/ 0 w 2863"/>
                <a:gd name="T19" fmla="*/ 1 h 2286"/>
                <a:gd name="T20" fmla="*/ 0 w 2863"/>
                <a:gd name="T21" fmla="*/ 1 h 2286"/>
                <a:gd name="T22" fmla="*/ 0 w 2863"/>
                <a:gd name="T23" fmla="*/ 1 h 2286"/>
                <a:gd name="T24" fmla="*/ 0 w 2863"/>
                <a:gd name="T25" fmla="*/ 1 h 2286"/>
                <a:gd name="T26" fmla="*/ 0 w 2863"/>
                <a:gd name="T27" fmla="*/ 1 h 2286"/>
                <a:gd name="T28" fmla="*/ 0 w 2863"/>
                <a:gd name="T29" fmla="*/ 1 h 2286"/>
                <a:gd name="T30" fmla="*/ 0 w 2863"/>
                <a:gd name="T31" fmla="*/ 1 h 2286"/>
                <a:gd name="T32" fmla="*/ 0 w 2863"/>
                <a:gd name="T33" fmla="*/ 1 h 2286"/>
                <a:gd name="T34" fmla="*/ 0 w 2863"/>
                <a:gd name="T35" fmla="*/ 1 h 2286"/>
                <a:gd name="T36" fmla="*/ 0 w 2863"/>
                <a:gd name="T37" fmla="*/ 1 h 2286"/>
                <a:gd name="T38" fmla="*/ 0 w 2863"/>
                <a:gd name="T39" fmla="*/ 1 h 2286"/>
                <a:gd name="T40" fmla="*/ 0 w 2863"/>
                <a:gd name="T41" fmla="*/ 1 h 2286"/>
                <a:gd name="T42" fmla="*/ 0 w 2863"/>
                <a:gd name="T43" fmla="*/ 1 h 2286"/>
                <a:gd name="T44" fmla="*/ 0 w 2863"/>
                <a:gd name="T45" fmla="*/ 1 h 2286"/>
                <a:gd name="T46" fmla="*/ 0 w 2863"/>
                <a:gd name="T47" fmla="*/ 1 h 2286"/>
                <a:gd name="T48" fmla="*/ 0 w 2863"/>
                <a:gd name="T49" fmla="*/ 1 h 2286"/>
                <a:gd name="T50" fmla="*/ 0 w 2863"/>
                <a:gd name="T51" fmla="*/ 1 h 2286"/>
                <a:gd name="T52" fmla="*/ 0 w 2863"/>
                <a:gd name="T53" fmla="*/ 1 h 2286"/>
                <a:gd name="T54" fmla="*/ 0 w 2863"/>
                <a:gd name="T55" fmla="*/ 1 h 2286"/>
                <a:gd name="T56" fmla="*/ 0 w 2863"/>
                <a:gd name="T57" fmla="*/ 1 h 2286"/>
                <a:gd name="T58" fmla="*/ 0 w 2863"/>
                <a:gd name="T59" fmla="*/ 1 h 2286"/>
                <a:gd name="T60" fmla="*/ 0 w 2863"/>
                <a:gd name="T61" fmla="*/ 1 h 2286"/>
                <a:gd name="T62" fmla="*/ 0 w 2863"/>
                <a:gd name="T63" fmla="*/ 1 h 2286"/>
                <a:gd name="T64" fmla="*/ 0 w 2863"/>
                <a:gd name="T65" fmla="*/ 1 h 2286"/>
                <a:gd name="T66" fmla="*/ 0 w 2863"/>
                <a:gd name="T67" fmla="*/ 1 h 2286"/>
                <a:gd name="T68" fmla="*/ 0 w 2863"/>
                <a:gd name="T69" fmla="*/ 1 h 2286"/>
                <a:gd name="T70" fmla="*/ 0 w 2863"/>
                <a:gd name="T71" fmla="*/ 1 h 2286"/>
                <a:gd name="T72" fmla="*/ 0 w 2863"/>
                <a:gd name="T73" fmla="*/ 1 h 2286"/>
                <a:gd name="T74" fmla="*/ 0 w 2863"/>
                <a:gd name="T75" fmla="*/ 1 h 2286"/>
                <a:gd name="T76" fmla="*/ 0 w 2863"/>
                <a:gd name="T77" fmla="*/ 1 h 2286"/>
                <a:gd name="T78" fmla="*/ 0 w 2863"/>
                <a:gd name="T79" fmla="*/ 1 h 2286"/>
                <a:gd name="T80" fmla="*/ 0 w 2863"/>
                <a:gd name="T81" fmla="*/ 1 h 2286"/>
                <a:gd name="T82" fmla="*/ 0 w 2863"/>
                <a:gd name="T83" fmla="*/ 1 h 2286"/>
                <a:gd name="T84" fmla="*/ 0 w 2863"/>
                <a:gd name="T85" fmla="*/ 1 h 2286"/>
                <a:gd name="T86" fmla="*/ 0 w 2863"/>
                <a:gd name="T87" fmla="*/ 1 h 2286"/>
                <a:gd name="T88" fmla="*/ 0 w 2863"/>
                <a:gd name="T89" fmla="*/ 1 h 2286"/>
                <a:gd name="T90" fmla="*/ 0 w 2863"/>
                <a:gd name="T91" fmla="*/ 1 h 2286"/>
                <a:gd name="T92" fmla="*/ 0 w 2863"/>
                <a:gd name="T93" fmla="*/ 1 h 2286"/>
                <a:gd name="T94" fmla="*/ 0 w 2863"/>
                <a:gd name="T95" fmla="*/ 1 h 2286"/>
                <a:gd name="T96" fmla="*/ 0 w 2863"/>
                <a:gd name="T97" fmla="*/ 1 h 2286"/>
                <a:gd name="T98" fmla="*/ 0 w 2863"/>
                <a:gd name="T99" fmla="*/ 1 h 2286"/>
                <a:gd name="T100" fmla="*/ 0 w 2863"/>
                <a:gd name="T101" fmla="*/ 0 h 228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863"/>
                <a:gd name="T154" fmla="*/ 0 h 2286"/>
                <a:gd name="T155" fmla="*/ 2863 w 2863"/>
                <a:gd name="T156" fmla="*/ 2286 h 228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863" h="2286">
                  <a:moveTo>
                    <a:pt x="547" y="0"/>
                  </a:moveTo>
                  <a:lnTo>
                    <a:pt x="672" y="46"/>
                  </a:lnTo>
                  <a:lnTo>
                    <a:pt x="745" y="22"/>
                  </a:lnTo>
                  <a:lnTo>
                    <a:pt x="828" y="10"/>
                  </a:lnTo>
                  <a:lnTo>
                    <a:pt x="988" y="8"/>
                  </a:lnTo>
                  <a:lnTo>
                    <a:pt x="1029" y="55"/>
                  </a:lnTo>
                  <a:lnTo>
                    <a:pt x="1077" y="100"/>
                  </a:lnTo>
                  <a:lnTo>
                    <a:pt x="1128" y="142"/>
                  </a:lnTo>
                  <a:lnTo>
                    <a:pt x="1154" y="160"/>
                  </a:lnTo>
                  <a:lnTo>
                    <a:pt x="1180" y="179"/>
                  </a:lnTo>
                  <a:lnTo>
                    <a:pt x="1297" y="158"/>
                  </a:lnTo>
                  <a:lnTo>
                    <a:pt x="1376" y="239"/>
                  </a:lnTo>
                  <a:lnTo>
                    <a:pt x="1410" y="302"/>
                  </a:lnTo>
                  <a:lnTo>
                    <a:pt x="1441" y="372"/>
                  </a:lnTo>
                  <a:lnTo>
                    <a:pt x="1489" y="517"/>
                  </a:lnTo>
                  <a:lnTo>
                    <a:pt x="1514" y="626"/>
                  </a:lnTo>
                  <a:lnTo>
                    <a:pt x="1798" y="870"/>
                  </a:lnTo>
                  <a:lnTo>
                    <a:pt x="1897" y="798"/>
                  </a:lnTo>
                  <a:lnTo>
                    <a:pt x="1916" y="712"/>
                  </a:lnTo>
                  <a:lnTo>
                    <a:pt x="1882" y="666"/>
                  </a:lnTo>
                  <a:lnTo>
                    <a:pt x="1910" y="626"/>
                  </a:lnTo>
                  <a:lnTo>
                    <a:pt x="1956" y="620"/>
                  </a:lnTo>
                  <a:lnTo>
                    <a:pt x="2054" y="699"/>
                  </a:lnTo>
                  <a:lnTo>
                    <a:pt x="2041" y="765"/>
                  </a:lnTo>
                  <a:lnTo>
                    <a:pt x="2100" y="705"/>
                  </a:lnTo>
                  <a:lnTo>
                    <a:pt x="2048" y="655"/>
                  </a:lnTo>
                  <a:lnTo>
                    <a:pt x="2002" y="600"/>
                  </a:lnTo>
                  <a:lnTo>
                    <a:pt x="2081" y="548"/>
                  </a:lnTo>
                  <a:lnTo>
                    <a:pt x="2114" y="449"/>
                  </a:lnTo>
                  <a:lnTo>
                    <a:pt x="2171" y="467"/>
                  </a:lnTo>
                  <a:lnTo>
                    <a:pt x="2265" y="504"/>
                  </a:lnTo>
                  <a:lnTo>
                    <a:pt x="2322" y="526"/>
                  </a:lnTo>
                  <a:lnTo>
                    <a:pt x="2383" y="552"/>
                  </a:lnTo>
                  <a:lnTo>
                    <a:pt x="2446" y="580"/>
                  </a:lnTo>
                  <a:lnTo>
                    <a:pt x="2510" y="609"/>
                  </a:lnTo>
                  <a:lnTo>
                    <a:pt x="2572" y="638"/>
                  </a:lnTo>
                  <a:lnTo>
                    <a:pt x="2633" y="668"/>
                  </a:lnTo>
                  <a:lnTo>
                    <a:pt x="2690" y="695"/>
                  </a:lnTo>
                  <a:lnTo>
                    <a:pt x="2742" y="723"/>
                  </a:lnTo>
                  <a:lnTo>
                    <a:pt x="2788" y="747"/>
                  </a:lnTo>
                  <a:lnTo>
                    <a:pt x="2823" y="771"/>
                  </a:lnTo>
                  <a:lnTo>
                    <a:pt x="2863" y="804"/>
                  </a:lnTo>
                  <a:lnTo>
                    <a:pt x="2830" y="843"/>
                  </a:lnTo>
                  <a:lnTo>
                    <a:pt x="2793" y="896"/>
                  </a:lnTo>
                  <a:lnTo>
                    <a:pt x="2753" y="1003"/>
                  </a:lnTo>
                  <a:lnTo>
                    <a:pt x="2692" y="979"/>
                  </a:lnTo>
                  <a:lnTo>
                    <a:pt x="2622" y="953"/>
                  </a:lnTo>
                  <a:lnTo>
                    <a:pt x="2545" y="931"/>
                  </a:lnTo>
                  <a:lnTo>
                    <a:pt x="2466" y="911"/>
                  </a:lnTo>
                  <a:lnTo>
                    <a:pt x="2385" y="896"/>
                  </a:lnTo>
                  <a:lnTo>
                    <a:pt x="2309" y="889"/>
                  </a:lnTo>
                  <a:lnTo>
                    <a:pt x="2179" y="909"/>
                  </a:lnTo>
                  <a:lnTo>
                    <a:pt x="2147" y="946"/>
                  </a:lnTo>
                  <a:lnTo>
                    <a:pt x="2125" y="962"/>
                  </a:lnTo>
                  <a:lnTo>
                    <a:pt x="2103" y="979"/>
                  </a:lnTo>
                  <a:lnTo>
                    <a:pt x="2052" y="1006"/>
                  </a:lnTo>
                  <a:lnTo>
                    <a:pt x="1995" y="1032"/>
                  </a:lnTo>
                  <a:lnTo>
                    <a:pt x="1936" y="1056"/>
                  </a:lnTo>
                  <a:lnTo>
                    <a:pt x="1877" y="1078"/>
                  </a:lnTo>
                  <a:lnTo>
                    <a:pt x="1824" y="1102"/>
                  </a:lnTo>
                  <a:lnTo>
                    <a:pt x="1778" y="1128"/>
                  </a:lnTo>
                  <a:lnTo>
                    <a:pt x="1724" y="1245"/>
                  </a:lnTo>
                  <a:lnTo>
                    <a:pt x="1800" y="1266"/>
                  </a:lnTo>
                  <a:lnTo>
                    <a:pt x="1901" y="1293"/>
                  </a:lnTo>
                  <a:lnTo>
                    <a:pt x="2017" y="1330"/>
                  </a:lnTo>
                  <a:lnTo>
                    <a:pt x="2078" y="1348"/>
                  </a:lnTo>
                  <a:lnTo>
                    <a:pt x="2140" y="1370"/>
                  </a:lnTo>
                  <a:lnTo>
                    <a:pt x="2201" y="1392"/>
                  </a:lnTo>
                  <a:lnTo>
                    <a:pt x="2260" y="1416"/>
                  </a:lnTo>
                  <a:lnTo>
                    <a:pt x="2315" y="1440"/>
                  </a:lnTo>
                  <a:lnTo>
                    <a:pt x="2366" y="1464"/>
                  </a:lnTo>
                  <a:lnTo>
                    <a:pt x="2503" y="1569"/>
                  </a:lnTo>
                  <a:lnTo>
                    <a:pt x="2403" y="1554"/>
                  </a:lnTo>
                  <a:lnTo>
                    <a:pt x="2357" y="1503"/>
                  </a:lnTo>
                  <a:lnTo>
                    <a:pt x="2247" y="1479"/>
                  </a:lnTo>
                  <a:lnTo>
                    <a:pt x="2197" y="1459"/>
                  </a:lnTo>
                  <a:lnTo>
                    <a:pt x="2147" y="1435"/>
                  </a:lnTo>
                  <a:lnTo>
                    <a:pt x="2098" y="1413"/>
                  </a:lnTo>
                  <a:lnTo>
                    <a:pt x="2048" y="1392"/>
                  </a:lnTo>
                  <a:lnTo>
                    <a:pt x="1993" y="1378"/>
                  </a:lnTo>
                  <a:lnTo>
                    <a:pt x="1936" y="1370"/>
                  </a:lnTo>
                  <a:lnTo>
                    <a:pt x="2004" y="1409"/>
                  </a:lnTo>
                  <a:lnTo>
                    <a:pt x="2037" y="1431"/>
                  </a:lnTo>
                  <a:lnTo>
                    <a:pt x="2070" y="1455"/>
                  </a:lnTo>
                  <a:lnTo>
                    <a:pt x="2133" y="1503"/>
                  </a:lnTo>
                  <a:lnTo>
                    <a:pt x="2193" y="1554"/>
                  </a:lnTo>
                  <a:lnTo>
                    <a:pt x="2324" y="1541"/>
                  </a:lnTo>
                  <a:lnTo>
                    <a:pt x="2337" y="1648"/>
                  </a:lnTo>
                  <a:lnTo>
                    <a:pt x="2252" y="1679"/>
                  </a:lnTo>
                  <a:lnTo>
                    <a:pt x="2291" y="1950"/>
                  </a:lnTo>
                  <a:lnTo>
                    <a:pt x="2344" y="1845"/>
                  </a:lnTo>
                  <a:lnTo>
                    <a:pt x="2298" y="1758"/>
                  </a:lnTo>
                  <a:lnTo>
                    <a:pt x="2322" y="1722"/>
                  </a:lnTo>
                  <a:lnTo>
                    <a:pt x="2359" y="1683"/>
                  </a:lnTo>
                  <a:lnTo>
                    <a:pt x="2379" y="1667"/>
                  </a:lnTo>
                  <a:lnTo>
                    <a:pt x="2401" y="1654"/>
                  </a:lnTo>
                  <a:lnTo>
                    <a:pt x="2442" y="1633"/>
                  </a:lnTo>
                  <a:lnTo>
                    <a:pt x="2541" y="1654"/>
                  </a:lnTo>
                  <a:lnTo>
                    <a:pt x="2641" y="1587"/>
                  </a:lnTo>
                  <a:lnTo>
                    <a:pt x="2707" y="1633"/>
                  </a:lnTo>
                  <a:lnTo>
                    <a:pt x="2733" y="1712"/>
                  </a:lnTo>
                  <a:lnTo>
                    <a:pt x="2799" y="1733"/>
                  </a:lnTo>
                  <a:lnTo>
                    <a:pt x="2804" y="1858"/>
                  </a:lnTo>
                  <a:lnTo>
                    <a:pt x="2725" y="1935"/>
                  </a:lnTo>
                  <a:lnTo>
                    <a:pt x="2694" y="1975"/>
                  </a:lnTo>
                  <a:lnTo>
                    <a:pt x="2661" y="2021"/>
                  </a:lnTo>
                  <a:lnTo>
                    <a:pt x="2624" y="2073"/>
                  </a:lnTo>
                  <a:lnTo>
                    <a:pt x="2604" y="2102"/>
                  </a:lnTo>
                  <a:lnTo>
                    <a:pt x="2582" y="2134"/>
                  </a:lnTo>
                  <a:lnTo>
                    <a:pt x="2554" y="2167"/>
                  </a:lnTo>
                  <a:lnTo>
                    <a:pt x="2526" y="2204"/>
                  </a:lnTo>
                  <a:lnTo>
                    <a:pt x="2493" y="2242"/>
                  </a:lnTo>
                  <a:lnTo>
                    <a:pt x="2457" y="2286"/>
                  </a:lnTo>
                  <a:lnTo>
                    <a:pt x="2376" y="2259"/>
                  </a:lnTo>
                  <a:lnTo>
                    <a:pt x="2331" y="2231"/>
                  </a:lnTo>
                  <a:lnTo>
                    <a:pt x="2287" y="2196"/>
                  </a:lnTo>
                  <a:lnTo>
                    <a:pt x="2239" y="2156"/>
                  </a:lnTo>
                  <a:lnTo>
                    <a:pt x="2188" y="2112"/>
                  </a:lnTo>
                  <a:lnTo>
                    <a:pt x="2131" y="2064"/>
                  </a:lnTo>
                  <a:lnTo>
                    <a:pt x="2068" y="2014"/>
                  </a:lnTo>
                  <a:lnTo>
                    <a:pt x="2033" y="1988"/>
                  </a:lnTo>
                  <a:lnTo>
                    <a:pt x="1998" y="1964"/>
                  </a:lnTo>
                  <a:lnTo>
                    <a:pt x="1962" y="1939"/>
                  </a:lnTo>
                  <a:lnTo>
                    <a:pt x="1923" y="1915"/>
                  </a:lnTo>
                  <a:lnTo>
                    <a:pt x="1882" y="1891"/>
                  </a:lnTo>
                  <a:lnTo>
                    <a:pt x="1838" y="1869"/>
                  </a:lnTo>
                  <a:lnTo>
                    <a:pt x="1794" y="1847"/>
                  </a:lnTo>
                  <a:lnTo>
                    <a:pt x="1746" y="1827"/>
                  </a:lnTo>
                  <a:lnTo>
                    <a:pt x="1697" y="1806"/>
                  </a:lnTo>
                  <a:lnTo>
                    <a:pt x="1643" y="1788"/>
                  </a:lnTo>
                  <a:lnTo>
                    <a:pt x="1588" y="1771"/>
                  </a:lnTo>
                  <a:lnTo>
                    <a:pt x="1531" y="1757"/>
                  </a:lnTo>
                  <a:lnTo>
                    <a:pt x="1408" y="1735"/>
                  </a:lnTo>
                  <a:lnTo>
                    <a:pt x="1272" y="1720"/>
                  </a:lnTo>
                  <a:lnTo>
                    <a:pt x="1053" y="1760"/>
                  </a:lnTo>
                  <a:lnTo>
                    <a:pt x="979" y="1779"/>
                  </a:lnTo>
                  <a:lnTo>
                    <a:pt x="902" y="1799"/>
                  </a:lnTo>
                  <a:lnTo>
                    <a:pt x="821" y="1819"/>
                  </a:lnTo>
                  <a:lnTo>
                    <a:pt x="738" y="1836"/>
                  </a:lnTo>
                  <a:lnTo>
                    <a:pt x="576" y="1860"/>
                  </a:lnTo>
                  <a:lnTo>
                    <a:pt x="431" y="1860"/>
                  </a:lnTo>
                  <a:lnTo>
                    <a:pt x="311" y="1823"/>
                  </a:lnTo>
                  <a:lnTo>
                    <a:pt x="232" y="1740"/>
                  </a:lnTo>
                  <a:lnTo>
                    <a:pt x="140" y="1733"/>
                  </a:lnTo>
                  <a:lnTo>
                    <a:pt x="74" y="1569"/>
                  </a:lnTo>
                  <a:lnTo>
                    <a:pt x="20" y="1549"/>
                  </a:lnTo>
                  <a:lnTo>
                    <a:pt x="0" y="1470"/>
                  </a:lnTo>
                  <a:lnTo>
                    <a:pt x="20" y="1422"/>
                  </a:lnTo>
                  <a:lnTo>
                    <a:pt x="52" y="1374"/>
                  </a:lnTo>
                  <a:lnTo>
                    <a:pt x="88" y="1332"/>
                  </a:lnTo>
                  <a:lnTo>
                    <a:pt x="125" y="1299"/>
                  </a:lnTo>
                  <a:lnTo>
                    <a:pt x="99" y="1166"/>
                  </a:lnTo>
                  <a:lnTo>
                    <a:pt x="149" y="1203"/>
                  </a:lnTo>
                  <a:lnTo>
                    <a:pt x="193" y="1249"/>
                  </a:lnTo>
                  <a:lnTo>
                    <a:pt x="232" y="1299"/>
                  </a:lnTo>
                  <a:lnTo>
                    <a:pt x="263" y="1350"/>
                  </a:lnTo>
                  <a:lnTo>
                    <a:pt x="324" y="1319"/>
                  </a:lnTo>
                  <a:lnTo>
                    <a:pt x="416" y="1370"/>
                  </a:lnTo>
                  <a:lnTo>
                    <a:pt x="304" y="1416"/>
                  </a:lnTo>
                  <a:lnTo>
                    <a:pt x="263" y="1495"/>
                  </a:lnTo>
                  <a:lnTo>
                    <a:pt x="304" y="1536"/>
                  </a:lnTo>
                  <a:lnTo>
                    <a:pt x="342" y="1449"/>
                  </a:lnTo>
                  <a:lnTo>
                    <a:pt x="398" y="1424"/>
                  </a:lnTo>
                  <a:lnTo>
                    <a:pt x="449" y="1391"/>
                  </a:lnTo>
                  <a:lnTo>
                    <a:pt x="499" y="1354"/>
                  </a:lnTo>
                  <a:lnTo>
                    <a:pt x="541" y="1312"/>
                  </a:lnTo>
                  <a:lnTo>
                    <a:pt x="462" y="1187"/>
                  </a:lnTo>
                  <a:lnTo>
                    <a:pt x="504" y="1052"/>
                  </a:lnTo>
                  <a:lnTo>
                    <a:pt x="508" y="909"/>
                  </a:lnTo>
                  <a:lnTo>
                    <a:pt x="536" y="887"/>
                  </a:lnTo>
                  <a:lnTo>
                    <a:pt x="569" y="868"/>
                  </a:lnTo>
                  <a:lnTo>
                    <a:pt x="604" y="854"/>
                  </a:lnTo>
                  <a:lnTo>
                    <a:pt x="639" y="850"/>
                  </a:lnTo>
                  <a:lnTo>
                    <a:pt x="672" y="881"/>
                  </a:lnTo>
                  <a:lnTo>
                    <a:pt x="710" y="909"/>
                  </a:lnTo>
                  <a:lnTo>
                    <a:pt x="749" y="936"/>
                  </a:lnTo>
                  <a:lnTo>
                    <a:pt x="793" y="964"/>
                  </a:lnTo>
                  <a:lnTo>
                    <a:pt x="836" y="986"/>
                  </a:lnTo>
                  <a:lnTo>
                    <a:pt x="882" y="1006"/>
                  </a:lnTo>
                  <a:lnTo>
                    <a:pt x="926" y="1023"/>
                  </a:lnTo>
                  <a:lnTo>
                    <a:pt x="968" y="1036"/>
                  </a:lnTo>
                  <a:lnTo>
                    <a:pt x="817" y="909"/>
                  </a:lnTo>
                  <a:lnTo>
                    <a:pt x="909" y="765"/>
                  </a:lnTo>
                  <a:lnTo>
                    <a:pt x="889" y="633"/>
                  </a:lnTo>
                  <a:lnTo>
                    <a:pt x="896" y="501"/>
                  </a:lnTo>
                  <a:lnTo>
                    <a:pt x="823" y="458"/>
                  </a:lnTo>
                  <a:lnTo>
                    <a:pt x="856" y="370"/>
                  </a:lnTo>
                  <a:lnTo>
                    <a:pt x="790" y="392"/>
                  </a:lnTo>
                  <a:lnTo>
                    <a:pt x="788" y="315"/>
                  </a:lnTo>
                  <a:lnTo>
                    <a:pt x="683" y="346"/>
                  </a:lnTo>
                  <a:lnTo>
                    <a:pt x="628" y="368"/>
                  </a:lnTo>
                  <a:lnTo>
                    <a:pt x="572" y="392"/>
                  </a:lnTo>
                  <a:lnTo>
                    <a:pt x="515" y="414"/>
                  </a:lnTo>
                  <a:lnTo>
                    <a:pt x="462" y="429"/>
                  </a:lnTo>
                  <a:lnTo>
                    <a:pt x="357" y="429"/>
                  </a:lnTo>
                  <a:lnTo>
                    <a:pt x="337" y="328"/>
                  </a:lnTo>
                  <a:lnTo>
                    <a:pt x="346" y="258"/>
                  </a:lnTo>
                  <a:lnTo>
                    <a:pt x="368" y="186"/>
                  </a:lnTo>
                  <a:lnTo>
                    <a:pt x="381" y="151"/>
                  </a:lnTo>
                  <a:lnTo>
                    <a:pt x="399" y="118"/>
                  </a:lnTo>
                  <a:lnTo>
                    <a:pt x="418" y="87"/>
                  </a:lnTo>
                  <a:lnTo>
                    <a:pt x="440" y="59"/>
                  </a:lnTo>
                  <a:lnTo>
                    <a:pt x="490" y="19"/>
                  </a:lnTo>
                  <a:lnTo>
                    <a:pt x="547" y="0"/>
                  </a:lnTo>
                  <a:close/>
                </a:path>
              </a:pathLst>
            </a:custGeom>
            <a:solidFill>
              <a:srgbClr val="C7C7E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37" name="Freeform 22"/>
            <p:cNvSpPr>
              <a:spLocks/>
            </p:cNvSpPr>
            <p:nvPr/>
          </p:nvSpPr>
          <p:spPr bwMode="auto">
            <a:xfrm>
              <a:off x="1616" y="2543"/>
              <a:ext cx="130" cy="95"/>
            </a:xfrm>
            <a:custGeom>
              <a:avLst/>
              <a:gdLst>
                <a:gd name="T0" fmla="*/ 1 w 259"/>
                <a:gd name="T1" fmla="*/ 0 h 192"/>
                <a:gd name="T2" fmla="*/ 1 w 259"/>
                <a:gd name="T3" fmla="*/ 0 h 192"/>
                <a:gd name="T4" fmla="*/ 1 w 259"/>
                <a:gd name="T5" fmla="*/ 0 h 192"/>
                <a:gd name="T6" fmla="*/ 1 w 259"/>
                <a:gd name="T7" fmla="*/ 0 h 192"/>
                <a:gd name="T8" fmla="*/ 1 w 259"/>
                <a:gd name="T9" fmla="*/ 0 h 192"/>
                <a:gd name="T10" fmla="*/ 1 w 259"/>
                <a:gd name="T11" fmla="*/ 0 h 192"/>
                <a:gd name="T12" fmla="*/ 1 w 259"/>
                <a:gd name="T13" fmla="*/ 0 h 192"/>
                <a:gd name="T14" fmla="*/ 1 w 259"/>
                <a:gd name="T15" fmla="*/ 0 h 192"/>
                <a:gd name="T16" fmla="*/ 1 w 259"/>
                <a:gd name="T17" fmla="*/ 0 h 192"/>
                <a:gd name="T18" fmla="*/ 1 w 259"/>
                <a:gd name="T19" fmla="*/ 0 h 192"/>
                <a:gd name="T20" fmla="*/ 1 w 259"/>
                <a:gd name="T21" fmla="*/ 0 h 192"/>
                <a:gd name="T22" fmla="*/ 1 w 259"/>
                <a:gd name="T23" fmla="*/ 0 h 192"/>
                <a:gd name="T24" fmla="*/ 1 w 259"/>
                <a:gd name="T25" fmla="*/ 0 h 192"/>
                <a:gd name="T26" fmla="*/ 1 w 259"/>
                <a:gd name="T27" fmla="*/ 0 h 192"/>
                <a:gd name="T28" fmla="*/ 0 w 259"/>
                <a:gd name="T29" fmla="*/ 0 h 192"/>
                <a:gd name="T30" fmla="*/ 1 w 259"/>
                <a:gd name="T31" fmla="*/ 0 h 192"/>
                <a:gd name="T32" fmla="*/ 1 w 259"/>
                <a:gd name="T33" fmla="*/ 0 h 19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59"/>
                <a:gd name="T52" fmla="*/ 0 h 192"/>
                <a:gd name="T53" fmla="*/ 259 w 259"/>
                <a:gd name="T54" fmla="*/ 192 h 19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59" h="192">
                  <a:moveTo>
                    <a:pt x="178" y="0"/>
                  </a:moveTo>
                  <a:lnTo>
                    <a:pt x="120" y="65"/>
                  </a:lnTo>
                  <a:lnTo>
                    <a:pt x="127" y="91"/>
                  </a:lnTo>
                  <a:lnTo>
                    <a:pt x="178" y="70"/>
                  </a:lnTo>
                  <a:lnTo>
                    <a:pt x="245" y="48"/>
                  </a:lnTo>
                  <a:lnTo>
                    <a:pt x="254" y="41"/>
                  </a:lnTo>
                  <a:lnTo>
                    <a:pt x="258" y="41"/>
                  </a:lnTo>
                  <a:lnTo>
                    <a:pt x="259" y="41"/>
                  </a:lnTo>
                  <a:lnTo>
                    <a:pt x="245" y="48"/>
                  </a:lnTo>
                  <a:lnTo>
                    <a:pt x="217" y="68"/>
                  </a:lnTo>
                  <a:lnTo>
                    <a:pt x="177" y="102"/>
                  </a:lnTo>
                  <a:lnTo>
                    <a:pt x="138" y="138"/>
                  </a:lnTo>
                  <a:lnTo>
                    <a:pt x="215" y="179"/>
                  </a:lnTo>
                  <a:lnTo>
                    <a:pt x="109" y="192"/>
                  </a:lnTo>
                  <a:lnTo>
                    <a:pt x="0" y="105"/>
                  </a:lnTo>
                  <a:lnTo>
                    <a:pt x="178" y="0"/>
                  </a:lnTo>
                  <a:close/>
                </a:path>
              </a:pathLst>
            </a:custGeom>
            <a:solidFill>
              <a:srgbClr val="99DBF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38" name="Freeform 23"/>
            <p:cNvSpPr>
              <a:spLocks/>
            </p:cNvSpPr>
            <p:nvPr/>
          </p:nvSpPr>
          <p:spPr bwMode="auto">
            <a:xfrm>
              <a:off x="6" y="2104"/>
              <a:ext cx="315" cy="486"/>
            </a:xfrm>
            <a:custGeom>
              <a:avLst/>
              <a:gdLst>
                <a:gd name="T0" fmla="*/ 1 w 629"/>
                <a:gd name="T1" fmla="*/ 0 h 971"/>
                <a:gd name="T2" fmla="*/ 1 w 629"/>
                <a:gd name="T3" fmla="*/ 1 h 971"/>
                <a:gd name="T4" fmla="*/ 1 w 629"/>
                <a:gd name="T5" fmla="*/ 1 h 971"/>
                <a:gd name="T6" fmla="*/ 1 w 629"/>
                <a:gd name="T7" fmla="*/ 1 h 971"/>
                <a:gd name="T8" fmla="*/ 0 w 629"/>
                <a:gd name="T9" fmla="*/ 1 h 971"/>
                <a:gd name="T10" fmla="*/ 1 w 629"/>
                <a:gd name="T11" fmla="*/ 1 h 971"/>
                <a:gd name="T12" fmla="*/ 1 w 629"/>
                <a:gd name="T13" fmla="*/ 0 h 971"/>
                <a:gd name="T14" fmla="*/ 1 w 629"/>
                <a:gd name="T15" fmla="*/ 0 h 971"/>
                <a:gd name="T16" fmla="*/ 1 w 629"/>
                <a:gd name="T17" fmla="*/ 0 h 97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29"/>
                <a:gd name="T28" fmla="*/ 0 h 971"/>
                <a:gd name="T29" fmla="*/ 629 w 629"/>
                <a:gd name="T30" fmla="*/ 971 h 97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29" h="971">
                  <a:moveTo>
                    <a:pt x="629" y="0"/>
                  </a:moveTo>
                  <a:lnTo>
                    <a:pt x="235" y="681"/>
                  </a:lnTo>
                  <a:lnTo>
                    <a:pt x="375" y="971"/>
                  </a:lnTo>
                  <a:lnTo>
                    <a:pt x="118" y="918"/>
                  </a:lnTo>
                  <a:lnTo>
                    <a:pt x="0" y="778"/>
                  </a:lnTo>
                  <a:lnTo>
                    <a:pt x="368" y="145"/>
                  </a:lnTo>
                  <a:lnTo>
                    <a:pt x="629" y="0"/>
                  </a:lnTo>
                  <a:close/>
                </a:path>
              </a:pathLst>
            </a:custGeom>
            <a:solidFill>
              <a:srgbClr val="D191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39" name="Freeform 24"/>
            <p:cNvSpPr>
              <a:spLocks/>
            </p:cNvSpPr>
            <p:nvPr/>
          </p:nvSpPr>
          <p:spPr bwMode="auto">
            <a:xfrm>
              <a:off x="110" y="2106"/>
              <a:ext cx="272" cy="462"/>
            </a:xfrm>
            <a:custGeom>
              <a:avLst/>
              <a:gdLst>
                <a:gd name="T0" fmla="*/ 1 w 543"/>
                <a:gd name="T1" fmla="*/ 0 h 925"/>
                <a:gd name="T2" fmla="*/ 1 w 543"/>
                <a:gd name="T3" fmla="*/ 0 h 925"/>
                <a:gd name="T4" fmla="*/ 1 w 543"/>
                <a:gd name="T5" fmla="*/ 0 h 925"/>
                <a:gd name="T6" fmla="*/ 1 w 543"/>
                <a:gd name="T7" fmla="*/ 0 h 925"/>
                <a:gd name="T8" fmla="*/ 1 w 543"/>
                <a:gd name="T9" fmla="*/ 0 h 925"/>
                <a:gd name="T10" fmla="*/ 1 w 543"/>
                <a:gd name="T11" fmla="*/ 0 h 925"/>
                <a:gd name="T12" fmla="*/ 1 w 543"/>
                <a:gd name="T13" fmla="*/ 0 h 925"/>
                <a:gd name="T14" fmla="*/ 1 w 543"/>
                <a:gd name="T15" fmla="*/ 0 h 925"/>
                <a:gd name="T16" fmla="*/ 1 w 543"/>
                <a:gd name="T17" fmla="*/ 0 h 925"/>
                <a:gd name="T18" fmla="*/ 1 w 543"/>
                <a:gd name="T19" fmla="*/ 0 h 925"/>
                <a:gd name="T20" fmla="*/ 1 w 543"/>
                <a:gd name="T21" fmla="*/ 0 h 925"/>
                <a:gd name="T22" fmla="*/ 1 w 543"/>
                <a:gd name="T23" fmla="*/ 0 h 925"/>
                <a:gd name="T24" fmla="*/ 1 w 543"/>
                <a:gd name="T25" fmla="*/ 0 h 925"/>
                <a:gd name="T26" fmla="*/ 1 w 543"/>
                <a:gd name="T27" fmla="*/ 0 h 925"/>
                <a:gd name="T28" fmla="*/ 1 w 543"/>
                <a:gd name="T29" fmla="*/ 0 h 925"/>
                <a:gd name="T30" fmla="*/ 0 w 543"/>
                <a:gd name="T31" fmla="*/ 0 h 925"/>
                <a:gd name="T32" fmla="*/ 1 w 543"/>
                <a:gd name="T33" fmla="*/ 0 h 925"/>
                <a:gd name="T34" fmla="*/ 1 w 543"/>
                <a:gd name="T35" fmla="*/ 0 h 92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43"/>
                <a:gd name="T55" fmla="*/ 0 h 925"/>
                <a:gd name="T56" fmla="*/ 543 w 543"/>
                <a:gd name="T57" fmla="*/ 925 h 92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43" h="925">
                  <a:moveTo>
                    <a:pt x="451" y="0"/>
                  </a:moveTo>
                  <a:lnTo>
                    <a:pt x="543" y="154"/>
                  </a:lnTo>
                  <a:lnTo>
                    <a:pt x="484" y="320"/>
                  </a:lnTo>
                  <a:lnTo>
                    <a:pt x="465" y="287"/>
                  </a:lnTo>
                  <a:lnTo>
                    <a:pt x="440" y="257"/>
                  </a:lnTo>
                  <a:lnTo>
                    <a:pt x="408" y="237"/>
                  </a:lnTo>
                  <a:lnTo>
                    <a:pt x="375" y="232"/>
                  </a:lnTo>
                  <a:lnTo>
                    <a:pt x="322" y="298"/>
                  </a:lnTo>
                  <a:lnTo>
                    <a:pt x="296" y="336"/>
                  </a:lnTo>
                  <a:lnTo>
                    <a:pt x="268" y="355"/>
                  </a:lnTo>
                  <a:lnTo>
                    <a:pt x="245" y="474"/>
                  </a:lnTo>
                  <a:lnTo>
                    <a:pt x="252" y="550"/>
                  </a:lnTo>
                  <a:lnTo>
                    <a:pt x="272" y="691"/>
                  </a:lnTo>
                  <a:lnTo>
                    <a:pt x="217" y="848"/>
                  </a:lnTo>
                  <a:lnTo>
                    <a:pt x="189" y="925"/>
                  </a:lnTo>
                  <a:lnTo>
                    <a:pt x="0" y="702"/>
                  </a:lnTo>
                  <a:lnTo>
                    <a:pt x="451" y="0"/>
                  </a:lnTo>
                  <a:close/>
                </a:path>
              </a:pathLst>
            </a:custGeom>
            <a:solidFill>
              <a:srgbClr val="F0CA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40" name="Freeform 25"/>
            <p:cNvSpPr>
              <a:spLocks/>
            </p:cNvSpPr>
            <p:nvPr/>
          </p:nvSpPr>
          <p:spPr bwMode="auto">
            <a:xfrm>
              <a:off x="197" y="2325"/>
              <a:ext cx="111" cy="257"/>
            </a:xfrm>
            <a:custGeom>
              <a:avLst/>
              <a:gdLst>
                <a:gd name="T0" fmla="*/ 1 w 222"/>
                <a:gd name="T1" fmla="*/ 0 h 514"/>
                <a:gd name="T2" fmla="*/ 1 w 222"/>
                <a:gd name="T3" fmla="*/ 1 h 514"/>
                <a:gd name="T4" fmla="*/ 1 w 222"/>
                <a:gd name="T5" fmla="*/ 1 h 514"/>
                <a:gd name="T6" fmla="*/ 1 w 222"/>
                <a:gd name="T7" fmla="*/ 1 h 514"/>
                <a:gd name="T8" fmla="*/ 1 w 222"/>
                <a:gd name="T9" fmla="*/ 1 h 514"/>
                <a:gd name="T10" fmla="*/ 1 w 222"/>
                <a:gd name="T11" fmla="*/ 1 h 514"/>
                <a:gd name="T12" fmla="*/ 1 w 222"/>
                <a:gd name="T13" fmla="*/ 1 h 514"/>
                <a:gd name="T14" fmla="*/ 1 w 222"/>
                <a:gd name="T15" fmla="*/ 1 h 514"/>
                <a:gd name="T16" fmla="*/ 1 w 222"/>
                <a:gd name="T17" fmla="*/ 1 h 514"/>
                <a:gd name="T18" fmla="*/ 0 w 222"/>
                <a:gd name="T19" fmla="*/ 1 h 514"/>
                <a:gd name="T20" fmla="*/ 1 w 222"/>
                <a:gd name="T21" fmla="*/ 1 h 514"/>
                <a:gd name="T22" fmla="*/ 1 w 222"/>
                <a:gd name="T23" fmla="*/ 1 h 514"/>
                <a:gd name="T24" fmla="*/ 1 w 222"/>
                <a:gd name="T25" fmla="*/ 1 h 514"/>
                <a:gd name="T26" fmla="*/ 1 w 222"/>
                <a:gd name="T27" fmla="*/ 1 h 514"/>
                <a:gd name="T28" fmla="*/ 1 w 222"/>
                <a:gd name="T29" fmla="*/ 1 h 514"/>
                <a:gd name="T30" fmla="*/ 1 w 222"/>
                <a:gd name="T31" fmla="*/ 1 h 514"/>
                <a:gd name="T32" fmla="*/ 1 w 222"/>
                <a:gd name="T33" fmla="*/ 1 h 514"/>
                <a:gd name="T34" fmla="*/ 1 w 222"/>
                <a:gd name="T35" fmla="*/ 1 h 514"/>
                <a:gd name="T36" fmla="*/ 1 w 222"/>
                <a:gd name="T37" fmla="*/ 1 h 514"/>
                <a:gd name="T38" fmla="*/ 1 w 222"/>
                <a:gd name="T39" fmla="*/ 0 h 514"/>
                <a:gd name="T40" fmla="*/ 1 w 222"/>
                <a:gd name="T41" fmla="*/ 0 h 51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22"/>
                <a:gd name="T64" fmla="*/ 0 h 514"/>
                <a:gd name="T65" fmla="*/ 222 w 222"/>
                <a:gd name="T66" fmla="*/ 514 h 51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22" h="514">
                  <a:moveTo>
                    <a:pt x="197" y="0"/>
                  </a:moveTo>
                  <a:lnTo>
                    <a:pt x="164" y="64"/>
                  </a:lnTo>
                  <a:lnTo>
                    <a:pt x="164" y="93"/>
                  </a:lnTo>
                  <a:lnTo>
                    <a:pt x="125" y="137"/>
                  </a:lnTo>
                  <a:lnTo>
                    <a:pt x="125" y="183"/>
                  </a:lnTo>
                  <a:lnTo>
                    <a:pt x="164" y="202"/>
                  </a:lnTo>
                  <a:lnTo>
                    <a:pt x="200" y="141"/>
                  </a:lnTo>
                  <a:lnTo>
                    <a:pt x="222" y="167"/>
                  </a:lnTo>
                  <a:lnTo>
                    <a:pt x="40" y="514"/>
                  </a:lnTo>
                  <a:lnTo>
                    <a:pt x="0" y="457"/>
                  </a:lnTo>
                  <a:lnTo>
                    <a:pt x="95" y="228"/>
                  </a:lnTo>
                  <a:lnTo>
                    <a:pt x="51" y="217"/>
                  </a:lnTo>
                  <a:lnTo>
                    <a:pt x="49" y="174"/>
                  </a:lnTo>
                  <a:lnTo>
                    <a:pt x="51" y="130"/>
                  </a:lnTo>
                  <a:lnTo>
                    <a:pt x="70" y="46"/>
                  </a:lnTo>
                  <a:lnTo>
                    <a:pt x="106" y="90"/>
                  </a:lnTo>
                  <a:lnTo>
                    <a:pt x="140" y="82"/>
                  </a:lnTo>
                  <a:lnTo>
                    <a:pt x="143" y="46"/>
                  </a:lnTo>
                  <a:lnTo>
                    <a:pt x="158" y="12"/>
                  </a:lnTo>
                  <a:lnTo>
                    <a:pt x="197" y="0"/>
                  </a:lnTo>
                  <a:close/>
                </a:path>
              </a:pathLst>
            </a:custGeom>
            <a:solidFill>
              <a:srgbClr val="F0CA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41" name="Freeform 26"/>
            <p:cNvSpPr>
              <a:spLocks/>
            </p:cNvSpPr>
            <p:nvPr/>
          </p:nvSpPr>
          <p:spPr bwMode="auto">
            <a:xfrm>
              <a:off x="1013" y="2466"/>
              <a:ext cx="188" cy="220"/>
            </a:xfrm>
            <a:custGeom>
              <a:avLst/>
              <a:gdLst>
                <a:gd name="T0" fmla="*/ 1 w 375"/>
                <a:gd name="T1" fmla="*/ 0 h 439"/>
                <a:gd name="T2" fmla="*/ 1 w 375"/>
                <a:gd name="T3" fmla="*/ 1 h 439"/>
                <a:gd name="T4" fmla="*/ 1 w 375"/>
                <a:gd name="T5" fmla="*/ 1 h 439"/>
                <a:gd name="T6" fmla="*/ 1 w 375"/>
                <a:gd name="T7" fmla="*/ 1 h 439"/>
                <a:gd name="T8" fmla="*/ 1 w 375"/>
                <a:gd name="T9" fmla="*/ 1 h 439"/>
                <a:gd name="T10" fmla="*/ 1 w 375"/>
                <a:gd name="T11" fmla="*/ 1 h 439"/>
                <a:gd name="T12" fmla="*/ 1 w 375"/>
                <a:gd name="T13" fmla="*/ 1 h 439"/>
                <a:gd name="T14" fmla="*/ 1 w 375"/>
                <a:gd name="T15" fmla="*/ 1 h 439"/>
                <a:gd name="T16" fmla="*/ 1 w 375"/>
                <a:gd name="T17" fmla="*/ 1 h 439"/>
                <a:gd name="T18" fmla="*/ 1 w 375"/>
                <a:gd name="T19" fmla="*/ 1 h 439"/>
                <a:gd name="T20" fmla="*/ 1 w 375"/>
                <a:gd name="T21" fmla="*/ 1 h 439"/>
                <a:gd name="T22" fmla="*/ 1 w 375"/>
                <a:gd name="T23" fmla="*/ 1 h 439"/>
                <a:gd name="T24" fmla="*/ 1 w 375"/>
                <a:gd name="T25" fmla="*/ 1 h 439"/>
                <a:gd name="T26" fmla="*/ 1 w 375"/>
                <a:gd name="T27" fmla="*/ 1 h 439"/>
                <a:gd name="T28" fmla="*/ 1 w 375"/>
                <a:gd name="T29" fmla="*/ 1 h 439"/>
                <a:gd name="T30" fmla="*/ 1 w 375"/>
                <a:gd name="T31" fmla="*/ 1 h 439"/>
                <a:gd name="T32" fmla="*/ 0 w 375"/>
                <a:gd name="T33" fmla="*/ 1 h 439"/>
                <a:gd name="T34" fmla="*/ 1 w 375"/>
                <a:gd name="T35" fmla="*/ 1 h 439"/>
                <a:gd name="T36" fmla="*/ 1 w 375"/>
                <a:gd name="T37" fmla="*/ 1 h 439"/>
                <a:gd name="T38" fmla="*/ 1 w 375"/>
                <a:gd name="T39" fmla="*/ 1 h 439"/>
                <a:gd name="T40" fmla="*/ 1 w 375"/>
                <a:gd name="T41" fmla="*/ 0 h 439"/>
                <a:gd name="T42" fmla="*/ 1 w 375"/>
                <a:gd name="T43" fmla="*/ 0 h 43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75"/>
                <a:gd name="T67" fmla="*/ 0 h 439"/>
                <a:gd name="T68" fmla="*/ 375 w 375"/>
                <a:gd name="T69" fmla="*/ 439 h 43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75" h="439">
                  <a:moveTo>
                    <a:pt x="178" y="0"/>
                  </a:moveTo>
                  <a:lnTo>
                    <a:pt x="239" y="37"/>
                  </a:lnTo>
                  <a:lnTo>
                    <a:pt x="313" y="22"/>
                  </a:lnTo>
                  <a:lnTo>
                    <a:pt x="252" y="83"/>
                  </a:lnTo>
                  <a:lnTo>
                    <a:pt x="257" y="145"/>
                  </a:lnTo>
                  <a:lnTo>
                    <a:pt x="324" y="116"/>
                  </a:lnTo>
                  <a:lnTo>
                    <a:pt x="375" y="64"/>
                  </a:lnTo>
                  <a:lnTo>
                    <a:pt x="353" y="156"/>
                  </a:lnTo>
                  <a:lnTo>
                    <a:pt x="307" y="182"/>
                  </a:lnTo>
                  <a:lnTo>
                    <a:pt x="267" y="230"/>
                  </a:lnTo>
                  <a:lnTo>
                    <a:pt x="232" y="283"/>
                  </a:lnTo>
                  <a:lnTo>
                    <a:pt x="200" y="327"/>
                  </a:lnTo>
                  <a:lnTo>
                    <a:pt x="160" y="360"/>
                  </a:lnTo>
                  <a:lnTo>
                    <a:pt x="134" y="377"/>
                  </a:lnTo>
                  <a:lnTo>
                    <a:pt x="107" y="391"/>
                  </a:lnTo>
                  <a:lnTo>
                    <a:pt x="48" y="419"/>
                  </a:lnTo>
                  <a:lnTo>
                    <a:pt x="0" y="439"/>
                  </a:lnTo>
                  <a:lnTo>
                    <a:pt x="51" y="342"/>
                  </a:lnTo>
                  <a:lnTo>
                    <a:pt x="11" y="18"/>
                  </a:lnTo>
                  <a:lnTo>
                    <a:pt x="134" y="64"/>
                  </a:lnTo>
                  <a:lnTo>
                    <a:pt x="178" y="0"/>
                  </a:lnTo>
                  <a:close/>
                </a:path>
              </a:pathLst>
            </a:custGeom>
            <a:solidFill>
              <a:srgbClr val="B2E4F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42" name="Freeform 28"/>
            <p:cNvSpPr>
              <a:spLocks/>
            </p:cNvSpPr>
            <p:nvPr/>
          </p:nvSpPr>
          <p:spPr bwMode="auto">
            <a:xfrm>
              <a:off x="233" y="2240"/>
              <a:ext cx="147" cy="162"/>
            </a:xfrm>
            <a:custGeom>
              <a:avLst/>
              <a:gdLst>
                <a:gd name="T0" fmla="*/ 1 w 294"/>
                <a:gd name="T1" fmla="*/ 1 h 324"/>
                <a:gd name="T2" fmla="*/ 1 w 294"/>
                <a:gd name="T3" fmla="*/ 1 h 324"/>
                <a:gd name="T4" fmla="*/ 1 w 294"/>
                <a:gd name="T5" fmla="*/ 1 h 324"/>
                <a:gd name="T6" fmla="*/ 1 w 294"/>
                <a:gd name="T7" fmla="*/ 0 h 324"/>
                <a:gd name="T8" fmla="*/ 1 w 294"/>
                <a:gd name="T9" fmla="*/ 1 h 324"/>
                <a:gd name="T10" fmla="*/ 1 w 294"/>
                <a:gd name="T11" fmla="*/ 1 h 324"/>
                <a:gd name="T12" fmla="*/ 1 w 294"/>
                <a:gd name="T13" fmla="*/ 1 h 324"/>
                <a:gd name="T14" fmla="*/ 1 w 294"/>
                <a:gd name="T15" fmla="*/ 1 h 324"/>
                <a:gd name="T16" fmla="*/ 1 w 294"/>
                <a:gd name="T17" fmla="*/ 1 h 324"/>
                <a:gd name="T18" fmla="*/ 1 w 294"/>
                <a:gd name="T19" fmla="*/ 1 h 324"/>
                <a:gd name="T20" fmla="*/ 1 w 294"/>
                <a:gd name="T21" fmla="*/ 1 h 324"/>
                <a:gd name="T22" fmla="*/ 1 w 294"/>
                <a:gd name="T23" fmla="*/ 1 h 324"/>
                <a:gd name="T24" fmla="*/ 1 w 294"/>
                <a:gd name="T25" fmla="*/ 1 h 324"/>
                <a:gd name="T26" fmla="*/ 1 w 294"/>
                <a:gd name="T27" fmla="*/ 1 h 324"/>
                <a:gd name="T28" fmla="*/ 1 w 294"/>
                <a:gd name="T29" fmla="*/ 1 h 324"/>
                <a:gd name="T30" fmla="*/ 1 w 294"/>
                <a:gd name="T31" fmla="*/ 1 h 324"/>
                <a:gd name="T32" fmla="*/ 1 w 294"/>
                <a:gd name="T33" fmla="*/ 1 h 324"/>
                <a:gd name="T34" fmla="*/ 0 w 294"/>
                <a:gd name="T35" fmla="*/ 1 h 324"/>
                <a:gd name="T36" fmla="*/ 1 w 294"/>
                <a:gd name="T37" fmla="*/ 1 h 324"/>
                <a:gd name="T38" fmla="*/ 1 w 294"/>
                <a:gd name="T39" fmla="*/ 1 h 324"/>
                <a:gd name="T40" fmla="*/ 1 w 294"/>
                <a:gd name="T41" fmla="*/ 1 h 324"/>
                <a:gd name="T42" fmla="*/ 1 w 294"/>
                <a:gd name="T43" fmla="*/ 1 h 324"/>
                <a:gd name="T44" fmla="*/ 1 w 294"/>
                <a:gd name="T45" fmla="*/ 1 h 324"/>
                <a:gd name="T46" fmla="*/ 1 w 294"/>
                <a:gd name="T47" fmla="*/ 1 h 324"/>
                <a:gd name="T48" fmla="*/ 1 w 294"/>
                <a:gd name="T49" fmla="*/ 1 h 32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94"/>
                <a:gd name="T76" fmla="*/ 0 h 324"/>
                <a:gd name="T77" fmla="*/ 294 w 294"/>
                <a:gd name="T78" fmla="*/ 324 h 32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94" h="324">
                  <a:moveTo>
                    <a:pt x="38" y="78"/>
                  </a:moveTo>
                  <a:lnTo>
                    <a:pt x="80" y="35"/>
                  </a:lnTo>
                  <a:lnTo>
                    <a:pt x="104" y="15"/>
                  </a:lnTo>
                  <a:lnTo>
                    <a:pt x="130" y="0"/>
                  </a:lnTo>
                  <a:lnTo>
                    <a:pt x="202" y="4"/>
                  </a:lnTo>
                  <a:lnTo>
                    <a:pt x="239" y="63"/>
                  </a:lnTo>
                  <a:lnTo>
                    <a:pt x="279" y="81"/>
                  </a:lnTo>
                  <a:lnTo>
                    <a:pt x="294" y="230"/>
                  </a:lnTo>
                  <a:lnTo>
                    <a:pt x="244" y="269"/>
                  </a:lnTo>
                  <a:lnTo>
                    <a:pt x="209" y="320"/>
                  </a:lnTo>
                  <a:lnTo>
                    <a:pt x="126" y="324"/>
                  </a:lnTo>
                  <a:lnTo>
                    <a:pt x="154" y="238"/>
                  </a:lnTo>
                  <a:lnTo>
                    <a:pt x="136" y="203"/>
                  </a:lnTo>
                  <a:lnTo>
                    <a:pt x="108" y="175"/>
                  </a:lnTo>
                  <a:lnTo>
                    <a:pt x="79" y="197"/>
                  </a:lnTo>
                  <a:lnTo>
                    <a:pt x="64" y="245"/>
                  </a:lnTo>
                  <a:lnTo>
                    <a:pt x="23" y="271"/>
                  </a:lnTo>
                  <a:lnTo>
                    <a:pt x="0" y="234"/>
                  </a:lnTo>
                  <a:lnTo>
                    <a:pt x="14" y="170"/>
                  </a:lnTo>
                  <a:lnTo>
                    <a:pt x="42" y="122"/>
                  </a:lnTo>
                  <a:lnTo>
                    <a:pt x="84" y="89"/>
                  </a:lnTo>
                  <a:lnTo>
                    <a:pt x="149" y="70"/>
                  </a:lnTo>
                  <a:lnTo>
                    <a:pt x="101" y="56"/>
                  </a:lnTo>
                  <a:lnTo>
                    <a:pt x="38" y="78"/>
                  </a:lnTo>
                  <a:close/>
                </a:path>
              </a:pathLst>
            </a:custGeom>
            <a:solidFill>
              <a:srgbClr val="FFD9C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43" name="Freeform 29"/>
            <p:cNvSpPr>
              <a:spLocks/>
            </p:cNvSpPr>
            <p:nvPr/>
          </p:nvSpPr>
          <p:spPr bwMode="auto">
            <a:xfrm>
              <a:off x="1684" y="2568"/>
              <a:ext cx="330" cy="180"/>
            </a:xfrm>
            <a:custGeom>
              <a:avLst/>
              <a:gdLst>
                <a:gd name="T0" fmla="*/ 0 w 661"/>
                <a:gd name="T1" fmla="*/ 0 h 359"/>
                <a:gd name="T2" fmla="*/ 0 w 661"/>
                <a:gd name="T3" fmla="*/ 1 h 359"/>
                <a:gd name="T4" fmla="*/ 0 w 661"/>
                <a:gd name="T5" fmla="*/ 1 h 359"/>
                <a:gd name="T6" fmla="*/ 0 w 661"/>
                <a:gd name="T7" fmla="*/ 1 h 359"/>
                <a:gd name="T8" fmla="*/ 0 w 661"/>
                <a:gd name="T9" fmla="*/ 1 h 359"/>
                <a:gd name="T10" fmla="*/ 0 w 661"/>
                <a:gd name="T11" fmla="*/ 1 h 359"/>
                <a:gd name="T12" fmla="*/ 0 w 661"/>
                <a:gd name="T13" fmla="*/ 1 h 359"/>
                <a:gd name="T14" fmla="*/ 0 w 661"/>
                <a:gd name="T15" fmla="*/ 1 h 359"/>
                <a:gd name="T16" fmla="*/ 0 w 661"/>
                <a:gd name="T17" fmla="*/ 1 h 359"/>
                <a:gd name="T18" fmla="*/ 0 w 661"/>
                <a:gd name="T19" fmla="*/ 1 h 359"/>
                <a:gd name="T20" fmla="*/ 0 w 661"/>
                <a:gd name="T21" fmla="*/ 1 h 359"/>
                <a:gd name="T22" fmla="*/ 0 w 661"/>
                <a:gd name="T23" fmla="*/ 1 h 359"/>
                <a:gd name="T24" fmla="*/ 0 w 661"/>
                <a:gd name="T25" fmla="*/ 1 h 359"/>
                <a:gd name="T26" fmla="*/ 0 w 661"/>
                <a:gd name="T27" fmla="*/ 1 h 359"/>
                <a:gd name="T28" fmla="*/ 0 w 661"/>
                <a:gd name="T29" fmla="*/ 1 h 359"/>
                <a:gd name="T30" fmla="*/ 0 w 661"/>
                <a:gd name="T31" fmla="*/ 1 h 359"/>
                <a:gd name="T32" fmla="*/ 0 w 661"/>
                <a:gd name="T33" fmla="*/ 1 h 359"/>
                <a:gd name="T34" fmla="*/ 0 w 661"/>
                <a:gd name="T35" fmla="*/ 1 h 359"/>
                <a:gd name="T36" fmla="*/ 0 w 661"/>
                <a:gd name="T37" fmla="*/ 1 h 359"/>
                <a:gd name="T38" fmla="*/ 0 w 661"/>
                <a:gd name="T39" fmla="*/ 1 h 359"/>
                <a:gd name="T40" fmla="*/ 0 w 661"/>
                <a:gd name="T41" fmla="*/ 1 h 359"/>
                <a:gd name="T42" fmla="*/ 0 w 661"/>
                <a:gd name="T43" fmla="*/ 1 h 359"/>
                <a:gd name="T44" fmla="*/ 0 w 661"/>
                <a:gd name="T45" fmla="*/ 1 h 359"/>
                <a:gd name="T46" fmla="*/ 0 w 661"/>
                <a:gd name="T47" fmla="*/ 1 h 359"/>
                <a:gd name="T48" fmla="*/ 0 w 661"/>
                <a:gd name="T49" fmla="*/ 1 h 359"/>
                <a:gd name="T50" fmla="*/ 0 w 661"/>
                <a:gd name="T51" fmla="*/ 1 h 359"/>
                <a:gd name="T52" fmla="*/ 0 w 661"/>
                <a:gd name="T53" fmla="*/ 1 h 359"/>
                <a:gd name="T54" fmla="*/ 0 w 661"/>
                <a:gd name="T55" fmla="*/ 1 h 359"/>
                <a:gd name="T56" fmla="*/ 0 w 661"/>
                <a:gd name="T57" fmla="*/ 1 h 359"/>
                <a:gd name="T58" fmla="*/ 0 w 661"/>
                <a:gd name="T59" fmla="*/ 1 h 359"/>
                <a:gd name="T60" fmla="*/ 0 w 661"/>
                <a:gd name="T61" fmla="*/ 1 h 359"/>
                <a:gd name="T62" fmla="*/ 0 w 661"/>
                <a:gd name="T63" fmla="*/ 1 h 359"/>
                <a:gd name="T64" fmla="*/ 0 w 661"/>
                <a:gd name="T65" fmla="*/ 1 h 359"/>
                <a:gd name="T66" fmla="*/ 0 w 661"/>
                <a:gd name="T67" fmla="*/ 1 h 359"/>
                <a:gd name="T68" fmla="*/ 0 w 661"/>
                <a:gd name="T69" fmla="*/ 0 h 359"/>
                <a:gd name="T70" fmla="*/ 0 w 661"/>
                <a:gd name="T71" fmla="*/ 0 h 35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61"/>
                <a:gd name="T109" fmla="*/ 0 h 359"/>
                <a:gd name="T110" fmla="*/ 661 w 661"/>
                <a:gd name="T111" fmla="*/ 359 h 35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61" h="359">
                  <a:moveTo>
                    <a:pt x="116" y="0"/>
                  </a:moveTo>
                  <a:lnTo>
                    <a:pt x="188" y="18"/>
                  </a:lnTo>
                  <a:lnTo>
                    <a:pt x="254" y="27"/>
                  </a:lnTo>
                  <a:lnTo>
                    <a:pt x="392" y="35"/>
                  </a:lnTo>
                  <a:lnTo>
                    <a:pt x="458" y="55"/>
                  </a:lnTo>
                  <a:lnTo>
                    <a:pt x="523" y="83"/>
                  </a:lnTo>
                  <a:lnTo>
                    <a:pt x="596" y="61"/>
                  </a:lnTo>
                  <a:lnTo>
                    <a:pt x="644" y="79"/>
                  </a:lnTo>
                  <a:lnTo>
                    <a:pt x="661" y="112"/>
                  </a:lnTo>
                  <a:lnTo>
                    <a:pt x="523" y="119"/>
                  </a:lnTo>
                  <a:lnTo>
                    <a:pt x="523" y="199"/>
                  </a:lnTo>
                  <a:lnTo>
                    <a:pt x="444" y="147"/>
                  </a:lnTo>
                  <a:lnTo>
                    <a:pt x="484" y="191"/>
                  </a:lnTo>
                  <a:lnTo>
                    <a:pt x="512" y="213"/>
                  </a:lnTo>
                  <a:lnTo>
                    <a:pt x="541" y="233"/>
                  </a:lnTo>
                  <a:lnTo>
                    <a:pt x="571" y="252"/>
                  </a:lnTo>
                  <a:lnTo>
                    <a:pt x="600" y="270"/>
                  </a:lnTo>
                  <a:lnTo>
                    <a:pt x="655" y="302"/>
                  </a:lnTo>
                  <a:lnTo>
                    <a:pt x="633" y="336"/>
                  </a:lnTo>
                  <a:lnTo>
                    <a:pt x="488" y="292"/>
                  </a:lnTo>
                  <a:lnTo>
                    <a:pt x="420" y="261"/>
                  </a:lnTo>
                  <a:lnTo>
                    <a:pt x="354" y="228"/>
                  </a:lnTo>
                  <a:lnTo>
                    <a:pt x="354" y="311"/>
                  </a:lnTo>
                  <a:lnTo>
                    <a:pt x="320" y="359"/>
                  </a:lnTo>
                  <a:lnTo>
                    <a:pt x="287" y="351"/>
                  </a:lnTo>
                  <a:lnTo>
                    <a:pt x="265" y="235"/>
                  </a:lnTo>
                  <a:lnTo>
                    <a:pt x="168" y="204"/>
                  </a:lnTo>
                  <a:lnTo>
                    <a:pt x="94" y="138"/>
                  </a:lnTo>
                  <a:lnTo>
                    <a:pt x="87" y="101"/>
                  </a:lnTo>
                  <a:lnTo>
                    <a:pt x="26" y="116"/>
                  </a:lnTo>
                  <a:lnTo>
                    <a:pt x="0" y="97"/>
                  </a:lnTo>
                  <a:lnTo>
                    <a:pt x="21" y="66"/>
                  </a:lnTo>
                  <a:lnTo>
                    <a:pt x="50" y="39"/>
                  </a:lnTo>
                  <a:lnTo>
                    <a:pt x="83" y="15"/>
                  </a:lnTo>
                  <a:lnTo>
                    <a:pt x="116" y="0"/>
                  </a:lnTo>
                  <a:close/>
                </a:path>
              </a:pathLst>
            </a:custGeom>
            <a:solidFill>
              <a:srgbClr val="FFD9C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44" name="Freeform 30"/>
            <p:cNvSpPr>
              <a:spLocks/>
            </p:cNvSpPr>
            <p:nvPr/>
          </p:nvSpPr>
          <p:spPr bwMode="auto">
            <a:xfrm>
              <a:off x="1028" y="2132"/>
              <a:ext cx="316" cy="345"/>
            </a:xfrm>
            <a:custGeom>
              <a:avLst/>
              <a:gdLst>
                <a:gd name="T0" fmla="*/ 0 w 633"/>
                <a:gd name="T1" fmla="*/ 0 h 692"/>
                <a:gd name="T2" fmla="*/ 0 w 633"/>
                <a:gd name="T3" fmla="*/ 0 h 692"/>
                <a:gd name="T4" fmla="*/ 0 w 633"/>
                <a:gd name="T5" fmla="*/ 0 h 692"/>
                <a:gd name="T6" fmla="*/ 0 w 633"/>
                <a:gd name="T7" fmla="*/ 0 h 692"/>
                <a:gd name="T8" fmla="*/ 0 w 633"/>
                <a:gd name="T9" fmla="*/ 0 h 692"/>
                <a:gd name="T10" fmla="*/ 0 w 633"/>
                <a:gd name="T11" fmla="*/ 0 h 692"/>
                <a:gd name="T12" fmla="*/ 0 w 633"/>
                <a:gd name="T13" fmla="*/ 0 h 692"/>
                <a:gd name="T14" fmla="*/ 0 w 633"/>
                <a:gd name="T15" fmla="*/ 0 h 692"/>
                <a:gd name="T16" fmla="*/ 0 w 633"/>
                <a:gd name="T17" fmla="*/ 0 h 692"/>
                <a:gd name="T18" fmla="*/ 0 w 633"/>
                <a:gd name="T19" fmla="*/ 0 h 692"/>
                <a:gd name="T20" fmla="*/ 0 w 633"/>
                <a:gd name="T21" fmla="*/ 0 h 692"/>
                <a:gd name="T22" fmla="*/ 0 w 633"/>
                <a:gd name="T23" fmla="*/ 0 h 692"/>
                <a:gd name="T24" fmla="*/ 0 w 633"/>
                <a:gd name="T25" fmla="*/ 0 h 692"/>
                <a:gd name="T26" fmla="*/ 0 w 633"/>
                <a:gd name="T27" fmla="*/ 0 h 692"/>
                <a:gd name="T28" fmla="*/ 0 w 633"/>
                <a:gd name="T29" fmla="*/ 0 h 692"/>
                <a:gd name="T30" fmla="*/ 0 w 633"/>
                <a:gd name="T31" fmla="*/ 0 h 692"/>
                <a:gd name="T32" fmla="*/ 0 w 633"/>
                <a:gd name="T33" fmla="*/ 0 h 692"/>
                <a:gd name="T34" fmla="*/ 0 w 633"/>
                <a:gd name="T35" fmla="*/ 0 h 692"/>
                <a:gd name="T36" fmla="*/ 0 w 633"/>
                <a:gd name="T37" fmla="*/ 0 h 692"/>
                <a:gd name="T38" fmla="*/ 0 w 633"/>
                <a:gd name="T39" fmla="*/ 0 h 692"/>
                <a:gd name="T40" fmla="*/ 0 w 633"/>
                <a:gd name="T41" fmla="*/ 0 h 692"/>
                <a:gd name="T42" fmla="*/ 0 w 633"/>
                <a:gd name="T43" fmla="*/ 0 h 692"/>
                <a:gd name="T44" fmla="*/ 0 w 633"/>
                <a:gd name="T45" fmla="*/ 0 h 692"/>
                <a:gd name="T46" fmla="*/ 0 w 633"/>
                <a:gd name="T47" fmla="*/ 0 h 692"/>
                <a:gd name="T48" fmla="*/ 0 w 633"/>
                <a:gd name="T49" fmla="*/ 0 h 692"/>
                <a:gd name="T50" fmla="*/ 0 w 633"/>
                <a:gd name="T51" fmla="*/ 0 h 692"/>
                <a:gd name="T52" fmla="*/ 0 w 633"/>
                <a:gd name="T53" fmla="*/ 0 h 692"/>
                <a:gd name="T54" fmla="*/ 0 w 633"/>
                <a:gd name="T55" fmla="*/ 0 h 692"/>
                <a:gd name="T56" fmla="*/ 0 w 633"/>
                <a:gd name="T57" fmla="*/ 0 h 692"/>
                <a:gd name="T58" fmla="*/ 0 w 633"/>
                <a:gd name="T59" fmla="*/ 0 h 692"/>
                <a:gd name="T60" fmla="*/ 0 w 633"/>
                <a:gd name="T61" fmla="*/ 0 h 692"/>
                <a:gd name="T62" fmla="*/ 0 w 633"/>
                <a:gd name="T63" fmla="*/ 0 h 692"/>
                <a:gd name="T64" fmla="*/ 0 w 633"/>
                <a:gd name="T65" fmla="*/ 0 h 692"/>
                <a:gd name="T66" fmla="*/ 0 w 633"/>
                <a:gd name="T67" fmla="*/ 0 h 69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3"/>
                <a:gd name="T103" fmla="*/ 0 h 692"/>
                <a:gd name="T104" fmla="*/ 633 w 633"/>
                <a:gd name="T105" fmla="*/ 692 h 69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3" h="692">
                  <a:moveTo>
                    <a:pt x="0" y="258"/>
                  </a:moveTo>
                  <a:lnTo>
                    <a:pt x="35" y="153"/>
                  </a:lnTo>
                  <a:lnTo>
                    <a:pt x="63" y="44"/>
                  </a:lnTo>
                  <a:lnTo>
                    <a:pt x="109" y="0"/>
                  </a:lnTo>
                  <a:lnTo>
                    <a:pt x="149" y="22"/>
                  </a:lnTo>
                  <a:lnTo>
                    <a:pt x="160" y="124"/>
                  </a:lnTo>
                  <a:lnTo>
                    <a:pt x="216" y="131"/>
                  </a:lnTo>
                  <a:lnTo>
                    <a:pt x="295" y="10"/>
                  </a:lnTo>
                  <a:lnTo>
                    <a:pt x="366" y="26"/>
                  </a:lnTo>
                  <a:lnTo>
                    <a:pt x="433" y="11"/>
                  </a:lnTo>
                  <a:lnTo>
                    <a:pt x="560" y="30"/>
                  </a:lnTo>
                  <a:lnTo>
                    <a:pt x="633" y="105"/>
                  </a:lnTo>
                  <a:lnTo>
                    <a:pt x="633" y="208"/>
                  </a:lnTo>
                  <a:lnTo>
                    <a:pt x="587" y="221"/>
                  </a:lnTo>
                  <a:lnTo>
                    <a:pt x="541" y="221"/>
                  </a:lnTo>
                  <a:lnTo>
                    <a:pt x="516" y="239"/>
                  </a:lnTo>
                  <a:lnTo>
                    <a:pt x="530" y="284"/>
                  </a:lnTo>
                  <a:lnTo>
                    <a:pt x="560" y="302"/>
                  </a:lnTo>
                  <a:lnTo>
                    <a:pt x="547" y="350"/>
                  </a:lnTo>
                  <a:lnTo>
                    <a:pt x="527" y="394"/>
                  </a:lnTo>
                  <a:lnTo>
                    <a:pt x="499" y="484"/>
                  </a:lnTo>
                  <a:lnTo>
                    <a:pt x="414" y="524"/>
                  </a:lnTo>
                  <a:lnTo>
                    <a:pt x="381" y="585"/>
                  </a:lnTo>
                  <a:lnTo>
                    <a:pt x="320" y="611"/>
                  </a:lnTo>
                  <a:lnTo>
                    <a:pt x="287" y="673"/>
                  </a:lnTo>
                  <a:lnTo>
                    <a:pt x="206" y="692"/>
                  </a:lnTo>
                  <a:lnTo>
                    <a:pt x="142" y="666"/>
                  </a:lnTo>
                  <a:lnTo>
                    <a:pt x="118" y="558"/>
                  </a:lnTo>
                  <a:lnTo>
                    <a:pt x="90" y="456"/>
                  </a:lnTo>
                  <a:lnTo>
                    <a:pt x="74" y="407"/>
                  </a:lnTo>
                  <a:lnTo>
                    <a:pt x="54" y="357"/>
                  </a:lnTo>
                  <a:lnTo>
                    <a:pt x="30" y="307"/>
                  </a:lnTo>
                  <a:lnTo>
                    <a:pt x="0" y="258"/>
                  </a:lnTo>
                  <a:close/>
                </a:path>
              </a:pathLst>
            </a:custGeom>
            <a:solidFill>
              <a:srgbClr val="FFD9C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45" name="Freeform 31"/>
            <p:cNvSpPr>
              <a:spLocks/>
            </p:cNvSpPr>
            <p:nvPr/>
          </p:nvSpPr>
          <p:spPr bwMode="auto">
            <a:xfrm>
              <a:off x="148" y="2301"/>
              <a:ext cx="108" cy="138"/>
            </a:xfrm>
            <a:custGeom>
              <a:avLst/>
              <a:gdLst>
                <a:gd name="T0" fmla="*/ 1 w 216"/>
                <a:gd name="T1" fmla="*/ 0 h 276"/>
                <a:gd name="T2" fmla="*/ 1 w 216"/>
                <a:gd name="T3" fmla="*/ 1 h 276"/>
                <a:gd name="T4" fmla="*/ 1 w 216"/>
                <a:gd name="T5" fmla="*/ 1 h 276"/>
                <a:gd name="T6" fmla="*/ 1 w 216"/>
                <a:gd name="T7" fmla="*/ 1 h 276"/>
                <a:gd name="T8" fmla="*/ 1 w 216"/>
                <a:gd name="T9" fmla="*/ 1 h 276"/>
                <a:gd name="T10" fmla="*/ 1 w 216"/>
                <a:gd name="T11" fmla="*/ 1 h 276"/>
                <a:gd name="T12" fmla="*/ 1 w 216"/>
                <a:gd name="T13" fmla="*/ 1 h 276"/>
                <a:gd name="T14" fmla="*/ 1 w 216"/>
                <a:gd name="T15" fmla="*/ 1 h 276"/>
                <a:gd name="T16" fmla="*/ 0 w 216"/>
                <a:gd name="T17" fmla="*/ 1 h 276"/>
                <a:gd name="T18" fmla="*/ 1 w 216"/>
                <a:gd name="T19" fmla="*/ 1 h 276"/>
                <a:gd name="T20" fmla="*/ 1 w 216"/>
                <a:gd name="T21" fmla="*/ 0 h 276"/>
                <a:gd name="T22" fmla="*/ 1 w 216"/>
                <a:gd name="T23" fmla="*/ 0 h 2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6"/>
                <a:gd name="T37" fmla="*/ 0 h 276"/>
                <a:gd name="T38" fmla="*/ 216 w 216"/>
                <a:gd name="T39" fmla="*/ 276 h 2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6" h="276">
                  <a:moveTo>
                    <a:pt x="186" y="0"/>
                  </a:moveTo>
                  <a:lnTo>
                    <a:pt x="170" y="57"/>
                  </a:lnTo>
                  <a:lnTo>
                    <a:pt x="175" y="116"/>
                  </a:lnTo>
                  <a:lnTo>
                    <a:pt x="208" y="145"/>
                  </a:lnTo>
                  <a:lnTo>
                    <a:pt x="182" y="198"/>
                  </a:lnTo>
                  <a:lnTo>
                    <a:pt x="216" y="257"/>
                  </a:lnTo>
                  <a:lnTo>
                    <a:pt x="164" y="276"/>
                  </a:lnTo>
                  <a:lnTo>
                    <a:pt x="135" y="198"/>
                  </a:lnTo>
                  <a:lnTo>
                    <a:pt x="0" y="182"/>
                  </a:lnTo>
                  <a:lnTo>
                    <a:pt x="98" y="29"/>
                  </a:lnTo>
                  <a:lnTo>
                    <a:pt x="186" y="0"/>
                  </a:lnTo>
                  <a:close/>
                </a:path>
              </a:pathLst>
            </a:custGeom>
            <a:solidFill>
              <a:srgbClr val="D191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46" name="Freeform 32"/>
            <p:cNvSpPr>
              <a:spLocks/>
            </p:cNvSpPr>
            <p:nvPr/>
          </p:nvSpPr>
          <p:spPr bwMode="auto">
            <a:xfrm>
              <a:off x="254" y="2405"/>
              <a:ext cx="60" cy="56"/>
            </a:xfrm>
            <a:custGeom>
              <a:avLst/>
              <a:gdLst>
                <a:gd name="T0" fmla="*/ 0 w 119"/>
                <a:gd name="T1" fmla="*/ 1 h 112"/>
                <a:gd name="T2" fmla="*/ 1 w 119"/>
                <a:gd name="T3" fmla="*/ 1 h 112"/>
                <a:gd name="T4" fmla="*/ 1 w 119"/>
                <a:gd name="T5" fmla="*/ 1 h 112"/>
                <a:gd name="T6" fmla="*/ 1 w 119"/>
                <a:gd name="T7" fmla="*/ 1 h 112"/>
                <a:gd name="T8" fmla="*/ 1 w 119"/>
                <a:gd name="T9" fmla="*/ 0 h 112"/>
                <a:gd name="T10" fmla="*/ 1 w 119"/>
                <a:gd name="T11" fmla="*/ 1 h 112"/>
                <a:gd name="T12" fmla="*/ 0 w 119"/>
                <a:gd name="T13" fmla="*/ 1 h 112"/>
                <a:gd name="T14" fmla="*/ 0 w 119"/>
                <a:gd name="T15" fmla="*/ 1 h 112"/>
                <a:gd name="T16" fmla="*/ 0 60000 65536"/>
                <a:gd name="T17" fmla="*/ 0 60000 65536"/>
                <a:gd name="T18" fmla="*/ 0 60000 65536"/>
                <a:gd name="T19" fmla="*/ 0 60000 65536"/>
                <a:gd name="T20" fmla="*/ 0 60000 65536"/>
                <a:gd name="T21" fmla="*/ 0 60000 65536"/>
                <a:gd name="T22" fmla="*/ 0 60000 65536"/>
                <a:gd name="T23" fmla="*/ 0 60000 65536"/>
                <a:gd name="T24" fmla="*/ 0 w 119"/>
                <a:gd name="T25" fmla="*/ 0 h 112"/>
                <a:gd name="T26" fmla="*/ 119 w 119"/>
                <a:gd name="T27" fmla="*/ 112 h 1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9" h="112">
                  <a:moveTo>
                    <a:pt x="0" y="60"/>
                  </a:moveTo>
                  <a:lnTo>
                    <a:pt x="38" y="38"/>
                  </a:lnTo>
                  <a:lnTo>
                    <a:pt x="72" y="12"/>
                  </a:lnTo>
                  <a:lnTo>
                    <a:pt x="103" y="3"/>
                  </a:lnTo>
                  <a:lnTo>
                    <a:pt x="119" y="0"/>
                  </a:lnTo>
                  <a:lnTo>
                    <a:pt x="68" y="112"/>
                  </a:lnTo>
                  <a:lnTo>
                    <a:pt x="0" y="60"/>
                  </a:lnTo>
                  <a:close/>
                </a:path>
              </a:pathLst>
            </a:custGeom>
            <a:solidFill>
              <a:srgbClr val="D191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47" name="Freeform 33"/>
            <p:cNvSpPr>
              <a:spLocks/>
            </p:cNvSpPr>
            <p:nvPr/>
          </p:nvSpPr>
          <p:spPr bwMode="auto">
            <a:xfrm>
              <a:off x="379" y="2197"/>
              <a:ext cx="37" cy="164"/>
            </a:xfrm>
            <a:custGeom>
              <a:avLst/>
              <a:gdLst>
                <a:gd name="T0" fmla="*/ 1 w 74"/>
                <a:gd name="T1" fmla="*/ 0 h 327"/>
                <a:gd name="T2" fmla="*/ 1 w 74"/>
                <a:gd name="T3" fmla="*/ 1 h 327"/>
                <a:gd name="T4" fmla="*/ 1 w 74"/>
                <a:gd name="T5" fmla="*/ 1 h 327"/>
                <a:gd name="T6" fmla="*/ 1 w 74"/>
                <a:gd name="T7" fmla="*/ 1 h 327"/>
                <a:gd name="T8" fmla="*/ 0 w 74"/>
                <a:gd name="T9" fmla="*/ 1 h 327"/>
                <a:gd name="T10" fmla="*/ 1 w 74"/>
                <a:gd name="T11" fmla="*/ 1 h 327"/>
                <a:gd name="T12" fmla="*/ 1 w 74"/>
                <a:gd name="T13" fmla="*/ 1 h 327"/>
                <a:gd name="T14" fmla="*/ 1 w 74"/>
                <a:gd name="T15" fmla="*/ 1 h 327"/>
                <a:gd name="T16" fmla="*/ 1 w 74"/>
                <a:gd name="T17" fmla="*/ 0 h 327"/>
                <a:gd name="T18" fmla="*/ 1 w 74"/>
                <a:gd name="T19" fmla="*/ 0 h 3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4"/>
                <a:gd name="T31" fmla="*/ 0 h 327"/>
                <a:gd name="T32" fmla="*/ 74 w 74"/>
                <a:gd name="T33" fmla="*/ 327 h 3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4" h="327">
                  <a:moveTo>
                    <a:pt x="74" y="0"/>
                  </a:moveTo>
                  <a:lnTo>
                    <a:pt x="64" y="272"/>
                  </a:lnTo>
                  <a:lnTo>
                    <a:pt x="22" y="327"/>
                  </a:lnTo>
                  <a:lnTo>
                    <a:pt x="9" y="279"/>
                  </a:lnTo>
                  <a:lnTo>
                    <a:pt x="0" y="237"/>
                  </a:lnTo>
                  <a:lnTo>
                    <a:pt x="9" y="129"/>
                  </a:lnTo>
                  <a:lnTo>
                    <a:pt x="20" y="64"/>
                  </a:lnTo>
                  <a:lnTo>
                    <a:pt x="33" y="22"/>
                  </a:lnTo>
                  <a:lnTo>
                    <a:pt x="74" y="0"/>
                  </a:lnTo>
                  <a:close/>
                </a:path>
              </a:pathLst>
            </a:custGeom>
            <a:solidFill>
              <a:srgbClr val="99DBF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48" name="Freeform 34"/>
            <p:cNvSpPr>
              <a:spLocks/>
            </p:cNvSpPr>
            <p:nvPr/>
          </p:nvSpPr>
          <p:spPr bwMode="auto">
            <a:xfrm>
              <a:off x="1037" y="1996"/>
              <a:ext cx="364" cy="205"/>
            </a:xfrm>
            <a:custGeom>
              <a:avLst/>
              <a:gdLst>
                <a:gd name="T0" fmla="*/ 1 w 728"/>
                <a:gd name="T1" fmla="*/ 1 h 410"/>
                <a:gd name="T2" fmla="*/ 0 w 728"/>
                <a:gd name="T3" fmla="*/ 1 h 410"/>
                <a:gd name="T4" fmla="*/ 1 w 728"/>
                <a:gd name="T5" fmla="*/ 1 h 410"/>
                <a:gd name="T6" fmla="*/ 1 w 728"/>
                <a:gd name="T7" fmla="*/ 1 h 410"/>
                <a:gd name="T8" fmla="*/ 1 w 728"/>
                <a:gd name="T9" fmla="*/ 1 h 410"/>
                <a:gd name="T10" fmla="*/ 1 w 728"/>
                <a:gd name="T11" fmla="*/ 1 h 410"/>
                <a:gd name="T12" fmla="*/ 1 w 728"/>
                <a:gd name="T13" fmla="*/ 0 h 410"/>
                <a:gd name="T14" fmla="*/ 1 w 728"/>
                <a:gd name="T15" fmla="*/ 1 h 410"/>
                <a:gd name="T16" fmla="*/ 1 w 728"/>
                <a:gd name="T17" fmla="*/ 1 h 410"/>
                <a:gd name="T18" fmla="*/ 1 w 728"/>
                <a:gd name="T19" fmla="*/ 1 h 410"/>
                <a:gd name="T20" fmla="*/ 1 w 728"/>
                <a:gd name="T21" fmla="*/ 1 h 410"/>
                <a:gd name="T22" fmla="*/ 1 w 728"/>
                <a:gd name="T23" fmla="*/ 1 h 410"/>
                <a:gd name="T24" fmla="*/ 1 w 728"/>
                <a:gd name="T25" fmla="*/ 1 h 410"/>
                <a:gd name="T26" fmla="*/ 1 w 728"/>
                <a:gd name="T27" fmla="*/ 1 h 410"/>
                <a:gd name="T28" fmla="*/ 1 w 728"/>
                <a:gd name="T29" fmla="*/ 1 h 410"/>
                <a:gd name="T30" fmla="*/ 1 w 728"/>
                <a:gd name="T31" fmla="*/ 1 h 410"/>
                <a:gd name="T32" fmla="*/ 1 w 728"/>
                <a:gd name="T33" fmla="*/ 1 h 410"/>
                <a:gd name="T34" fmla="*/ 1 w 728"/>
                <a:gd name="T35" fmla="*/ 1 h 410"/>
                <a:gd name="T36" fmla="*/ 1 w 728"/>
                <a:gd name="T37" fmla="*/ 1 h 410"/>
                <a:gd name="T38" fmla="*/ 1 w 728"/>
                <a:gd name="T39" fmla="*/ 1 h 410"/>
                <a:gd name="T40" fmla="*/ 1 w 728"/>
                <a:gd name="T41" fmla="*/ 1 h 410"/>
                <a:gd name="T42" fmla="*/ 1 w 728"/>
                <a:gd name="T43" fmla="*/ 1 h 410"/>
                <a:gd name="T44" fmla="*/ 1 w 728"/>
                <a:gd name="T45" fmla="*/ 1 h 410"/>
                <a:gd name="T46" fmla="*/ 1 w 728"/>
                <a:gd name="T47" fmla="*/ 1 h 410"/>
                <a:gd name="T48" fmla="*/ 1 w 728"/>
                <a:gd name="T49" fmla="*/ 1 h 410"/>
                <a:gd name="T50" fmla="*/ 1 w 728"/>
                <a:gd name="T51" fmla="*/ 1 h 410"/>
                <a:gd name="T52" fmla="*/ 1 w 728"/>
                <a:gd name="T53" fmla="*/ 1 h 410"/>
                <a:gd name="T54" fmla="*/ 1 w 728"/>
                <a:gd name="T55" fmla="*/ 1 h 410"/>
                <a:gd name="T56" fmla="*/ 1 w 728"/>
                <a:gd name="T57" fmla="*/ 1 h 410"/>
                <a:gd name="T58" fmla="*/ 1 w 728"/>
                <a:gd name="T59" fmla="*/ 1 h 410"/>
                <a:gd name="T60" fmla="*/ 1 w 728"/>
                <a:gd name="T61" fmla="*/ 1 h 410"/>
                <a:gd name="T62" fmla="*/ 1 w 728"/>
                <a:gd name="T63" fmla="*/ 1 h 410"/>
                <a:gd name="T64" fmla="*/ 1 w 728"/>
                <a:gd name="T65" fmla="*/ 1 h 410"/>
                <a:gd name="T66" fmla="*/ 1 w 728"/>
                <a:gd name="T67" fmla="*/ 1 h 410"/>
                <a:gd name="T68" fmla="*/ 1 w 728"/>
                <a:gd name="T69" fmla="*/ 1 h 410"/>
                <a:gd name="T70" fmla="*/ 1 w 728"/>
                <a:gd name="T71" fmla="*/ 1 h 410"/>
                <a:gd name="T72" fmla="*/ 1 w 728"/>
                <a:gd name="T73" fmla="*/ 1 h 410"/>
                <a:gd name="T74" fmla="*/ 1 w 728"/>
                <a:gd name="T75" fmla="*/ 1 h 410"/>
                <a:gd name="T76" fmla="*/ 1 w 728"/>
                <a:gd name="T77" fmla="*/ 1 h 410"/>
                <a:gd name="T78" fmla="*/ 1 w 728"/>
                <a:gd name="T79" fmla="*/ 1 h 410"/>
                <a:gd name="T80" fmla="*/ 1 w 728"/>
                <a:gd name="T81" fmla="*/ 1 h 410"/>
                <a:gd name="T82" fmla="*/ 1 w 728"/>
                <a:gd name="T83" fmla="*/ 1 h 410"/>
                <a:gd name="T84" fmla="*/ 1 w 728"/>
                <a:gd name="T85" fmla="*/ 1 h 410"/>
                <a:gd name="T86" fmla="*/ 1 w 728"/>
                <a:gd name="T87" fmla="*/ 1 h 410"/>
                <a:gd name="T88" fmla="*/ 1 w 728"/>
                <a:gd name="T89" fmla="*/ 1 h 410"/>
                <a:gd name="T90" fmla="*/ 1 w 728"/>
                <a:gd name="T91" fmla="*/ 1 h 410"/>
                <a:gd name="T92" fmla="*/ 1 w 728"/>
                <a:gd name="T93" fmla="*/ 1 h 410"/>
                <a:gd name="T94" fmla="*/ 1 w 728"/>
                <a:gd name="T95" fmla="*/ 1 h 410"/>
                <a:gd name="T96" fmla="*/ 1 w 728"/>
                <a:gd name="T97" fmla="*/ 1 h 410"/>
                <a:gd name="T98" fmla="*/ 1 w 728"/>
                <a:gd name="T99" fmla="*/ 1 h 410"/>
                <a:gd name="T100" fmla="*/ 1 w 728"/>
                <a:gd name="T101" fmla="*/ 1 h 410"/>
                <a:gd name="T102" fmla="*/ 1 w 728"/>
                <a:gd name="T103" fmla="*/ 1 h 410"/>
                <a:gd name="T104" fmla="*/ 1 w 728"/>
                <a:gd name="T105" fmla="*/ 1 h 410"/>
                <a:gd name="T106" fmla="*/ 1 w 728"/>
                <a:gd name="T107" fmla="*/ 1 h 410"/>
                <a:gd name="T108" fmla="*/ 1 w 728"/>
                <a:gd name="T109" fmla="*/ 1 h 410"/>
                <a:gd name="T110" fmla="*/ 1 w 728"/>
                <a:gd name="T111" fmla="*/ 1 h 410"/>
                <a:gd name="T112" fmla="*/ 1 w 728"/>
                <a:gd name="T113" fmla="*/ 1 h 410"/>
                <a:gd name="T114" fmla="*/ 1 w 728"/>
                <a:gd name="T115" fmla="*/ 1 h 410"/>
                <a:gd name="T116" fmla="*/ 1 w 728"/>
                <a:gd name="T117" fmla="*/ 1 h 41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28"/>
                <a:gd name="T178" fmla="*/ 0 h 410"/>
                <a:gd name="T179" fmla="*/ 728 w 728"/>
                <a:gd name="T180" fmla="*/ 410 h 41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28" h="410">
                  <a:moveTo>
                    <a:pt x="7" y="396"/>
                  </a:moveTo>
                  <a:lnTo>
                    <a:pt x="0" y="271"/>
                  </a:lnTo>
                  <a:lnTo>
                    <a:pt x="9" y="145"/>
                  </a:lnTo>
                  <a:lnTo>
                    <a:pt x="86" y="68"/>
                  </a:lnTo>
                  <a:lnTo>
                    <a:pt x="151" y="59"/>
                  </a:lnTo>
                  <a:lnTo>
                    <a:pt x="129" y="37"/>
                  </a:lnTo>
                  <a:lnTo>
                    <a:pt x="173" y="0"/>
                  </a:lnTo>
                  <a:lnTo>
                    <a:pt x="274" y="24"/>
                  </a:lnTo>
                  <a:lnTo>
                    <a:pt x="311" y="48"/>
                  </a:lnTo>
                  <a:lnTo>
                    <a:pt x="342" y="76"/>
                  </a:lnTo>
                  <a:lnTo>
                    <a:pt x="399" y="127"/>
                  </a:lnTo>
                  <a:lnTo>
                    <a:pt x="430" y="145"/>
                  </a:lnTo>
                  <a:lnTo>
                    <a:pt x="467" y="156"/>
                  </a:lnTo>
                  <a:lnTo>
                    <a:pt x="460" y="105"/>
                  </a:lnTo>
                  <a:lnTo>
                    <a:pt x="441" y="55"/>
                  </a:lnTo>
                  <a:lnTo>
                    <a:pt x="473" y="83"/>
                  </a:lnTo>
                  <a:lnTo>
                    <a:pt x="506" y="112"/>
                  </a:lnTo>
                  <a:lnTo>
                    <a:pt x="539" y="138"/>
                  </a:lnTo>
                  <a:lnTo>
                    <a:pt x="574" y="164"/>
                  </a:lnTo>
                  <a:lnTo>
                    <a:pt x="574" y="243"/>
                  </a:lnTo>
                  <a:lnTo>
                    <a:pt x="605" y="193"/>
                  </a:lnTo>
                  <a:lnTo>
                    <a:pt x="585" y="123"/>
                  </a:lnTo>
                  <a:lnTo>
                    <a:pt x="526" y="90"/>
                  </a:lnTo>
                  <a:lnTo>
                    <a:pt x="497" y="37"/>
                  </a:lnTo>
                  <a:lnTo>
                    <a:pt x="530" y="54"/>
                  </a:lnTo>
                  <a:lnTo>
                    <a:pt x="565" y="68"/>
                  </a:lnTo>
                  <a:lnTo>
                    <a:pt x="638" y="83"/>
                  </a:lnTo>
                  <a:lnTo>
                    <a:pt x="669" y="142"/>
                  </a:lnTo>
                  <a:lnTo>
                    <a:pt x="679" y="208"/>
                  </a:lnTo>
                  <a:lnTo>
                    <a:pt x="669" y="276"/>
                  </a:lnTo>
                  <a:lnTo>
                    <a:pt x="657" y="305"/>
                  </a:lnTo>
                  <a:lnTo>
                    <a:pt x="638" y="335"/>
                  </a:lnTo>
                  <a:lnTo>
                    <a:pt x="690" y="307"/>
                  </a:lnTo>
                  <a:lnTo>
                    <a:pt x="725" y="272"/>
                  </a:lnTo>
                  <a:lnTo>
                    <a:pt x="728" y="346"/>
                  </a:lnTo>
                  <a:lnTo>
                    <a:pt x="697" y="383"/>
                  </a:lnTo>
                  <a:lnTo>
                    <a:pt x="677" y="399"/>
                  </a:lnTo>
                  <a:lnTo>
                    <a:pt x="657" y="410"/>
                  </a:lnTo>
                  <a:lnTo>
                    <a:pt x="622" y="373"/>
                  </a:lnTo>
                  <a:lnTo>
                    <a:pt x="594" y="331"/>
                  </a:lnTo>
                  <a:lnTo>
                    <a:pt x="526" y="339"/>
                  </a:lnTo>
                  <a:lnTo>
                    <a:pt x="471" y="298"/>
                  </a:lnTo>
                  <a:lnTo>
                    <a:pt x="417" y="287"/>
                  </a:lnTo>
                  <a:lnTo>
                    <a:pt x="373" y="305"/>
                  </a:lnTo>
                  <a:lnTo>
                    <a:pt x="336" y="291"/>
                  </a:lnTo>
                  <a:lnTo>
                    <a:pt x="294" y="278"/>
                  </a:lnTo>
                  <a:lnTo>
                    <a:pt x="209" y="271"/>
                  </a:lnTo>
                  <a:lnTo>
                    <a:pt x="217" y="328"/>
                  </a:lnTo>
                  <a:lnTo>
                    <a:pt x="176" y="335"/>
                  </a:lnTo>
                  <a:lnTo>
                    <a:pt x="198" y="353"/>
                  </a:lnTo>
                  <a:lnTo>
                    <a:pt x="176" y="392"/>
                  </a:lnTo>
                  <a:lnTo>
                    <a:pt x="141" y="372"/>
                  </a:lnTo>
                  <a:lnTo>
                    <a:pt x="145" y="298"/>
                  </a:lnTo>
                  <a:lnTo>
                    <a:pt x="127" y="228"/>
                  </a:lnTo>
                  <a:lnTo>
                    <a:pt x="83" y="245"/>
                  </a:lnTo>
                  <a:lnTo>
                    <a:pt x="46" y="272"/>
                  </a:lnTo>
                  <a:lnTo>
                    <a:pt x="35" y="388"/>
                  </a:lnTo>
                  <a:lnTo>
                    <a:pt x="7" y="396"/>
                  </a:lnTo>
                  <a:close/>
                </a:path>
              </a:pathLst>
            </a:custGeom>
            <a:solidFill>
              <a:srgbClr val="DA937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49" name="Freeform 35"/>
            <p:cNvSpPr>
              <a:spLocks/>
            </p:cNvSpPr>
            <p:nvPr/>
          </p:nvSpPr>
          <p:spPr bwMode="auto">
            <a:xfrm>
              <a:off x="1456" y="2955"/>
              <a:ext cx="203" cy="337"/>
            </a:xfrm>
            <a:custGeom>
              <a:avLst/>
              <a:gdLst>
                <a:gd name="T0" fmla="*/ 1 w 405"/>
                <a:gd name="T1" fmla="*/ 0 h 675"/>
                <a:gd name="T2" fmla="*/ 1 w 405"/>
                <a:gd name="T3" fmla="*/ 0 h 675"/>
                <a:gd name="T4" fmla="*/ 1 w 405"/>
                <a:gd name="T5" fmla="*/ 0 h 675"/>
                <a:gd name="T6" fmla="*/ 1 w 405"/>
                <a:gd name="T7" fmla="*/ 0 h 675"/>
                <a:gd name="T8" fmla="*/ 1 w 405"/>
                <a:gd name="T9" fmla="*/ 0 h 675"/>
                <a:gd name="T10" fmla="*/ 1 w 405"/>
                <a:gd name="T11" fmla="*/ 0 h 675"/>
                <a:gd name="T12" fmla="*/ 1 w 405"/>
                <a:gd name="T13" fmla="*/ 0 h 675"/>
                <a:gd name="T14" fmla="*/ 1 w 405"/>
                <a:gd name="T15" fmla="*/ 0 h 675"/>
                <a:gd name="T16" fmla="*/ 1 w 405"/>
                <a:gd name="T17" fmla="*/ 0 h 675"/>
                <a:gd name="T18" fmla="*/ 1 w 405"/>
                <a:gd name="T19" fmla="*/ 0 h 675"/>
                <a:gd name="T20" fmla="*/ 1 w 405"/>
                <a:gd name="T21" fmla="*/ 0 h 675"/>
                <a:gd name="T22" fmla="*/ 1 w 405"/>
                <a:gd name="T23" fmla="*/ 0 h 675"/>
                <a:gd name="T24" fmla="*/ 1 w 405"/>
                <a:gd name="T25" fmla="*/ 0 h 675"/>
                <a:gd name="T26" fmla="*/ 1 w 405"/>
                <a:gd name="T27" fmla="*/ 0 h 675"/>
                <a:gd name="T28" fmla="*/ 1 w 405"/>
                <a:gd name="T29" fmla="*/ 0 h 675"/>
                <a:gd name="T30" fmla="*/ 1 w 405"/>
                <a:gd name="T31" fmla="*/ 0 h 675"/>
                <a:gd name="T32" fmla="*/ 1 w 405"/>
                <a:gd name="T33" fmla="*/ 0 h 675"/>
                <a:gd name="T34" fmla="*/ 1 w 405"/>
                <a:gd name="T35" fmla="*/ 0 h 675"/>
                <a:gd name="T36" fmla="*/ 1 w 405"/>
                <a:gd name="T37" fmla="*/ 0 h 675"/>
                <a:gd name="T38" fmla="*/ 1 w 405"/>
                <a:gd name="T39" fmla="*/ 0 h 675"/>
                <a:gd name="T40" fmla="*/ 1 w 405"/>
                <a:gd name="T41" fmla="*/ 0 h 675"/>
                <a:gd name="T42" fmla="*/ 1 w 405"/>
                <a:gd name="T43" fmla="*/ 0 h 675"/>
                <a:gd name="T44" fmla="*/ 0 w 405"/>
                <a:gd name="T45" fmla="*/ 0 h 675"/>
                <a:gd name="T46" fmla="*/ 0 w 405"/>
                <a:gd name="T47" fmla="*/ 0 h 675"/>
                <a:gd name="T48" fmla="*/ 1 w 405"/>
                <a:gd name="T49" fmla="*/ 0 h 675"/>
                <a:gd name="T50" fmla="*/ 1 w 405"/>
                <a:gd name="T51" fmla="*/ 0 h 67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05"/>
                <a:gd name="T79" fmla="*/ 0 h 675"/>
                <a:gd name="T80" fmla="*/ 405 w 405"/>
                <a:gd name="T81" fmla="*/ 675 h 67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05" h="675">
                  <a:moveTo>
                    <a:pt x="88" y="83"/>
                  </a:moveTo>
                  <a:lnTo>
                    <a:pt x="141" y="0"/>
                  </a:lnTo>
                  <a:lnTo>
                    <a:pt x="176" y="15"/>
                  </a:lnTo>
                  <a:lnTo>
                    <a:pt x="252" y="50"/>
                  </a:lnTo>
                  <a:lnTo>
                    <a:pt x="291" y="74"/>
                  </a:lnTo>
                  <a:lnTo>
                    <a:pt x="324" y="100"/>
                  </a:lnTo>
                  <a:lnTo>
                    <a:pt x="342" y="158"/>
                  </a:lnTo>
                  <a:lnTo>
                    <a:pt x="316" y="204"/>
                  </a:lnTo>
                  <a:lnTo>
                    <a:pt x="278" y="254"/>
                  </a:lnTo>
                  <a:lnTo>
                    <a:pt x="241" y="293"/>
                  </a:lnTo>
                  <a:lnTo>
                    <a:pt x="224" y="309"/>
                  </a:lnTo>
                  <a:lnTo>
                    <a:pt x="316" y="385"/>
                  </a:lnTo>
                  <a:lnTo>
                    <a:pt x="405" y="396"/>
                  </a:lnTo>
                  <a:lnTo>
                    <a:pt x="362" y="510"/>
                  </a:lnTo>
                  <a:lnTo>
                    <a:pt x="285" y="561"/>
                  </a:lnTo>
                  <a:lnTo>
                    <a:pt x="197" y="675"/>
                  </a:lnTo>
                  <a:lnTo>
                    <a:pt x="186" y="651"/>
                  </a:lnTo>
                  <a:lnTo>
                    <a:pt x="165" y="627"/>
                  </a:lnTo>
                  <a:lnTo>
                    <a:pt x="138" y="605"/>
                  </a:lnTo>
                  <a:lnTo>
                    <a:pt x="108" y="587"/>
                  </a:lnTo>
                  <a:lnTo>
                    <a:pt x="77" y="570"/>
                  </a:lnTo>
                  <a:lnTo>
                    <a:pt x="46" y="559"/>
                  </a:lnTo>
                  <a:lnTo>
                    <a:pt x="0" y="554"/>
                  </a:lnTo>
                  <a:lnTo>
                    <a:pt x="0" y="158"/>
                  </a:lnTo>
                  <a:lnTo>
                    <a:pt x="88" y="83"/>
                  </a:lnTo>
                  <a:close/>
                </a:path>
              </a:pathLst>
            </a:custGeom>
            <a:solidFill>
              <a:srgbClr val="74749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50" name="Freeform 36"/>
            <p:cNvSpPr>
              <a:spLocks/>
            </p:cNvSpPr>
            <p:nvPr/>
          </p:nvSpPr>
          <p:spPr bwMode="auto">
            <a:xfrm>
              <a:off x="1631" y="2977"/>
              <a:ext cx="307" cy="386"/>
            </a:xfrm>
            <a:custGeom>
              <a:avLst/>
              <a:gdLst>
                <a:gd name="T0" fmla="*/ 0 w 615"/>
                <a:gd name="T1" fmla="*/ 0 h 773"/>
                <a:gd name="T2" fmla="*/ 0 w 615"/>
                <a:gd name="T3" fmla="*/ 0 h 773"/>
                <a:gd name="T4" fmla="*/ 0 w 615"/>
                <a:gd name="T5" fmla="*/ 0 h 773"/>
                <a:gd name="T6" fmla="*/ 0 w 615"/>
                <a:gd name="T7" fmla="*/ 0 h 773"/>
                <a:gd name="T8" fmla="*/ 0 w 615"/>
                <a:gd name="T9" fmla="*/ 0 h 773"/>
                <a:gd name="T10" fmla="*/ 0 w 615"/>
                <a:gd name="T11" fmla="*/ 0 h 773"/>
                <a:gd name="T12" fmla="*/ 0 w 615"/>
                <a:gd name="T13" fmla="*/ 0 h 773"/>
                <a:gd name="T14" fmla="*/ 0 w 615"/>
                <a:gd name="T15" fmla="*/ 0 h 773"/>
                <a:gd name="T16" fmla="*/ 0 w 615"/>
                <a:gd name="T17" fmla="*/ 0 h 773"/>
                <a:gd name="T18" fmla="*/ 0 w 615"/>
                <a:gd name="T19" fmla="*/ 0 h 773"/>
                <a:gd name="T20" fmla="*/ 0 w 615"/>
                <a:gd name="T21" fmla="*/ 0 h 773"/>
                <a:gd name="T22" fmla="*/ 0 w 615"/>
                <a:gd name="T23" fmla="*/ 0 h 773"/>
                <a:gd name="T24" fmla="*/ 0 w 615"/>
                <a:gd name="T25" fmla="*/ 0 h 773"/>
                <a:gd name="T26" fmla="*/ 0 w 615"/>
                <a:gd name="T27" fmla="*/ 0 h 773"/>
                <a:gd name="T28" fmla="*/ 0 w 615"/>
                <a:gd name="T29" fmla="*/ 0 h 773"/>
                <a:gd name="T30" fmla="*/ 0 w 615"/>
                <a:gd name="T31" fmla="*/ 0 h 773"/>
                <a:gd name="T32" fmla="*/ 0 w 615"/>
                <a:gd name="T33" fmla="*/ 0 h 773"/>
                <a:gd name="T34" fmla="*/ 0 w 615"/>
                <a:gd name="T35" fmla="*/ 0 h 773"/>
                <a:gd name="T36" fmla="*/ 0 w 615"/>
                <a:gd name="T37" fmla="*/ 0 h 773"/>
                <a:gd name="T38" fmla="*/ 0 w 615"/>
                <a:gd name="T39" fmla="*/ 0 h 773"/>
                <a:gd name="T40" fmla="*/ 0 w 615"/>
                <a:gd name="T41" fmla="*/ 0 h 773"/>
                <a:gd name="T42" fmla="*/ 0 w 615"/>
                <a:gd name="T43" fmla="*/ 0 h 773"/>
                <a:gd name="T44" fmla="*/ 0 w 615"/>
                <a:gd name="T45" fmla="*/ 0 h 773"/>
                <a:gd name="T46" fmla="*/ 0 w 615"/>
                <a:gd name="T47" fmla="*/ 0 h 773"/>
                <a:gd name="T48" fmla="*/ 0 w 615"/>
                <a:gd name="T49" fmla="*/ 0 h 773"/>
                <a:gd name="T50" fmla="*/ 0 w 615"/>
                <a:gd name="T51" fmla="*/ 0 h 773"/>
                <a:gd name="T52" fmla="*/ 0 w 615"/>
                <a:gd name="T53" fmla="*/ 0 h 773"/>
                <a:gd name="T54" fmla="*/ 0 w 615"/>
                <a:gd name="T55" fmla="*/ 0 h 773"/>
                <a:gd name="T56" fmla="*/ 0 w 615"/>
                <a:gd name="T57" fmla="*/ 0 h 773"/>
                <a:gd name="T58" fmla="*/ 0 w 615"/>
                <a:gd name="T59" fmla="*/ 0 h 773"/>
                <a:gd name="T60" fmla="*/ 0 w 615"/>
                <a:gd name="T61" fmla="*/ 0 h 773"/>
                <a:gd name="T62" fmla="*/ 0 w 615"/>
                <a:gd name="T63" fmla="*/ 0 h 773"/>
                <a:gd name="T64" fmla="*/ 0 w 615"/>
                <a:gd name="T65" fmla="*/ 0 h 773"/>
                <a:gd name="T66" fmla="*/ 0 w 615"/>
                <a:gd name="T67" fmla="*/ 0 h 773"/>
                <a:gd name="T68" fmla="*/ 0 w 615"/>
                <a:gd name="T69" fmla="*/ 0 h 773"/>
                <a:gd name="T70" fmla="*/ 0 w 615"/>
                <a:gd name="T71" fmla="*/ 0 h 773"/>
                <a:gd name="T72" fmla="*/ 0 w 615"/>
                <a:gd name="T73" fmla="*/ 0 h 773"/>
                <a:gd name="T74" fmla="*/ 0 w 615"/>
                <a:gd name="T75" fmla="*/ 0 h 773"/>
                <a:gd name="T76" fmla="*/ 0 w 615"/>
                <a:gd name="T77" fmla="*/ 0 h 773"/>
                <a:gd name="T78" fmla="*/ 0 w 615"/>
                <a:gd name="T79" fmla="*/ 0 h 773"/>
                <a:gd name="T80" fmla="*/ 0 w 615"/>
                <a:gd name="T81" fmla="*/ 0 h 77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615"/>
                <a:gd name="T124" fmla="*/ 0 h 773"/>
                <a:gd name="T125" fmla="*/ 615 w 615"/>
                <a:gd name="T126" fmla="*/ 773 h 77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615" h="773">
                  <a:moveTo>
                    <a:pt x="582" y="0"/>
                  </a:moveTo>
                  <a:lnTo>
                    <a:pt x="615" y="74"/>
                  </a:lnTo>
                  <a:lnTo>
                    <a:pt x="606" y="160"/>
                  </a:lnTo>
                  <a:lnTo>
                    <a:pt x="589" y="210"/>
                  </a:lnTo>
                  <a:lnTo>
                    <a:pt x="567" y="262"/>
                  </a:lnTo>
                  <a:lnTo>
                    <a:pt x="543" y="313"/>
                  </a:lnTo>
                  <a:lnTo>
                    <a:pt x="517" y="359"/>
                  </a:lnTo>
                  <a:lnTo>
                    <a:pt x="492" y="400"/>
                  </a:lnTo>
                  <a:lnTo>
                    <a:pt x="470" y="429"/>
                  </a:lnTo>
                  <a:lnTo>
                    <a:pt x="433" y="464"/>
                  </a:lnTo>
                  <a:lnTo>
                    <a:pt x="403" y="484"/>
                  </a:lnTo>
                  <a:lnTo>
                    <a:pt x="372" y="506"/>
                  </a:lnTo>
                  <a:lnTo>
                    <a:pt x="339" y="528"/>
                  </a:lnTo>
                  <a:lnTo>
                    <a:pt x="308" y="548"/>
                  </a:lnTo>
                  <a:lnTo>
                    <a:pt x="258" y="572"/>
                  </a:lnTo>
                  <a:lnTo>
                    <a:pt x="302" y="624"/>
                  </a:lnTo>
                  <a:lnTo>
                    <a:pt x="243" y="674"/>
                  </a:lnTo>
                  <a:lnTo>
                    <a:pt x="203" y="701"/>
                  </a:lnTo>
                  <a:lnTo>
                    <a:pt x="159" y="729"/>
                  </a:lnTo>
                  <a:lnTo>
                    <a:pt x="114" y="751"/>
                  </a:lnTo>
                  <a:lnTo>
                    <a:pt x="70" y="769"/>
                  </a:lnTo>
                  <a:lnTo>
                    <a:pt x="2" y="773"/>
                  </a:lnTo>
                  <a:lnTo>
                    <a:pt x="0" y="701"/>
                  </a:lnTo>
                  <a:lnTo>
                    <a:pt x="37" y="659"/>
                  </a:lnTo>
                  <a:lnTo>
                    <a:pt x="78" y="615"/>
                  </a:lnTo>
                  <a:lnTo>
                    <a:pt x="122" y="571"/>
                  </a:lnTo>
                  <a:lnTo>
                    <a:pt x="164" y="536"/>
                  </a:lnTo>
                  <a:lnTo>
                    <a:pt x="160" y="484"/>
                  </a:lnTo>
                  <a:lnTo>
                    <a:pt x="194" y="427"/>
                  </a:lnTo>
                  <a:lnTo>
                    <a:pt x="230" y="365"/>
                  </a:lnTo>
                  <a:lnTo>
                    <a:pt x="267" y="300"/>
                  </a:lnTo>
                  <a:lnTo>
                    <a:pt x="287" y="267"/>
                  </a:lnTo>
                  <a:lnTo>
                    <a:pt x="310" y="236"/>
                  </a:lnTo>
                  <a:lnTo>
                    <a:pt x="330" y="203"/>
                  </a:lnTo>
                  <a:lnTo>
                    <a:pt x="354" y="171"/>
                  </a:lnTo>
                  <a:lnTo>
                    <a:pt x="376" y="142"/>
                  </a:lnTo>
                  <a:lnTo>
                    <a:pt x="402" y="113"/>
                  </a:lnTo>
                  <a:lnTo>
                    <a:pt x="453" y="59"/>
                  </a:lnTo>
                  <a:lnTo>
                    <a:pt x="508" y="15"/>
                  </a:lnTo>
                  <a:lnTo>
                    <a:pt x="582" y="0"/>
                  </a:lnTo>
                  <a:close/>
                </a:path>
              </a:pathLst>
            </a:custGeom>
            <a:solidFill>
              <a:srgbClr val="E7B8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51" name="Freeform 37"/>
            <p:cNvSpPr>
              <a:spLocks/>
            </p:cNvSpPr>
            <p:nvPr/>
          </p:nvSpPr>
          <p:spPr bwMode="auto">
            <a:xfrm>
              <a:off x="380" y="3341"/>
              <a:ext cx="274" cy="628"/>
            </a:xfrm>
            <a:custGeom>
              <a:avLst/>
              <a:gdLst>
                <a:gd name="T0" fmla="*/ 0 w 548"/>
                <a:gd name="T1" fmla="*/ 1 h 1256"/>
                <a:gd name="T2" fmla="*/ 1 w 548"/>
                <a:gd name="T3" fmla="*/ 1 h 1256"/>
                <a:gd name="T4" fmla="*/ 1 w 548"/>
                <a:gd name="T5" fmla="*/ 1 h 1256"/>
                <a:gd name="T6" fmla="*/ 1 w 548"/>
                <a:gd name="T7" fmla="*/ 1 h 1256"/>
                <a:gd name="T8" fmla="*/ 1 w 548"/>
                <a:gd name="T9" fmla="*/ 1 h 1256"/>
                <a:gd name="T10" fmla="*/ 1 w 548"/>
                <a:gd name="T11" fmla="*/ 0 h 1256"/>
                <a:gd name="T12" fmla="*/ 1 w 548"/>
                <a:gd name="T13" fmla="*/ 1 h 1256"/>
                <a:gd name="T14" fmla="*/ 1 w 548"/>
                <a:gd name="T15" fmla="*/ 1 h 1256"/>
                <a:gd name="T16" fmla="*/ 1 w 548"/>
                <a:gd name="T17" fmla="*/ 1 h 1256"/>
                <a:gd name="T18" fmla="*/ 1 w 548"/>
                <a:gd name="T19" fmla="*/ 1 h 1256"/>
                <a:gd name="T20" fmla="*/ 1 w 548"/>
                <a:gd name="T21" fmla="*/ 1 h 1256"/>
                <a:gd name="T22" fmla="*/ 1 w 548"/>
                <a:gd name="T23" fmla="*/ 1 h 1256"/>
                <a:gd name="T24" fmla="*/ 1 w 548"/>
                <a:gd name="T25" fmla="*/ 1 h 1256"/>
                <a:gd name="T26" fmla="*/ 0 w 548"/>
                <a:gd name="T27" fmla="*/ 1 h 1256"/>
                <a:gd name="T28" fmla="*/ 0 w 548"/>
                <a:gd name="T29" fmla="*/ 1 h 125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48"/>
                <a:gd name="T46" fmla="*/ 0 h 1256"/>
                <a:gd name="T47" fmla="*/ 548 w 548"/>
                <a:gd name="T48" fmla="*/ 1256 h 125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48" h="1256">
                  <a:moveTo>
                    <a:pt x="0" y="108"/>
                  </a:moveTo>
                  <a:lnTo>
                    <a:pt x="22" y="92"/>
                  </a:lnTo>
                  <a:lnTo>
                    <a:pt x="48" y="75"/>
                  </a:lnTo>
                  <a:lnTo>
                    <a:pt x="103" y="48"/>
                  </a:lnTo>
                  <a:lnTo>
                    <a:pt x="162" y="22"/>
                  </a:lnTo>
                  <a:lnTo>
                    <a:pt x="217" y="0"/>
                  </a:lnTo>
                  <a:lnTo>
                    <a:pt x="226" y="112"/>
                  </a:lnTo>
                  <a:lnTo>
                    <a:pt x="162" y="220"/>
                  </a:lnTo>
                  <a:lnTo>
                    <a:pt x="500" y="1094"/>
                  </a:lnTo>
                  <a:lnTo>
                    <a:pt x="418" y="1162"/>
                  </a:lnTo>
                  <a:lnTo>
                    <a:pt x="548" y="1256"/>
                  </a:lnTo>
                  <a:lnTo>
                    <a:pt x="296" y="1127"/>
                  </a:lnTo>
                  <a:lnTo>
                    <a:pt x="431" y="1081"/>
                  </a:lnTo>
                  <a:lnTo>
                    <a:pt x="0" y="108"/>
                  </a:lnTo>
                  <a:close/>
                </a:path>
              </a:pathLst>
            </a:custGeom>
            <a:solidFill>
              <a:srgbClr val="9797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52" name="Freeform 38"/>
            <p:cNvSpPr>
              <a:spLocks/>
            </p:cNvSpPr>
            <p:nvPr/>
          </p:nvSpPr>
          <p:spPr bwMode="auto">
            <a:xfrm>
              <a:off x="1270" y="3195"/>
              <a:ext cx="114" cy="296"/>
            </a:xfrm>
            <a:custGeom>
              <a:avLst/>
              <a:gdLst>
                <a:gd name="T0" fmla="*/ 1 w 228"/>
                <a:gd name="T1" fmla="*/ 0 h 592"/>
                <a:gd name="T2" fmla="*/ 1 w 228"/>
                <a:gd name="T3" fmla="*/ 1 h 592"/>
                <a:gd name="T4" fmla="*/ 1 w 228"/>
                <a:gd name="T5" fmla="*/ 1 h 592"/>
                <a:gd name="T6" fmla="*/ 1 w 228"/>
                <a:gd name="T7" fmla="*/ 1 h 592"/>
                <a:gd name="T8" fmla="*/ 0 w 228"/>
                <a:gd name="T9" fmla="*/ 1 h 592"/>
                <a:gd name="T10" fmla="*/ 1 w 228"/>
                <a:gd name="T11" fmla="*/ 1 h 592"/>
                <a:gd name="T12" fmla="*/ 1 w 228"/>
                <a:gd name="T13" fmla="*/ 1 h 592"/>
                <a:gd name="T14" fmla="*/ 1 w 228"/>
                <a:gd name="T15" fmla="*/ 1 h 592"/>
                <a:gd name="T16" fmla="*/ 1 w 228"/>
                <a:gd name="T17" fmla="*/ 0 h 592"/>
                <a:gd name="T18" fmla="*/ 1 w 228"/>
                <a:gd name="T19" fmla="*/ 0 h 59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8"/>
                <a:gd name="T31" fmla="*/ 0 h 592"/>
                <a:gd name="T32" fmla="*/ 228 w 228"/>
                <a:gd name="T33" fmla="*/ 592 h 59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8" h="592">
                  <a:moveTo>
                    <a:pt x="162" y="0"/>
                  </a:moveTo>
                  <a:lnTo>
                    <a:pt x="228" y="39"/>
                  </a:lnTo>
                  <a:lnTo>
                    <a:pt x="116" y="550"/>
                  </a:lnTo>
                  <a:lnTo>
                    <a:pt x="70" y="592"/>
                  </a:lnTo>
                  <a:lnTo>
                    <a:pt x="0" y="547"/>
                  </a:lnTo>
                  <a:lnTo>
                    <a:pt x="83" y="537"/>
                  </a:lnTo>
                  <a:lnTo>
                    <a:pt x="120" y="421"/>
                  </a:lnTo>
                  <a:lnTo>
                    <a:pt x="144" y="272"/>
                  </a:lnTo>
                  <a:lnTo>
                    <a:pt x="162" y="0"/>
                  </a:lnTo>
                  <a:close/>
                </a:path>
              </a:pathLst>
            </a:custGeom>
            <a:solidFill>
              <a:srgbClr val="9797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53" name="Freeform 39"/>
            <p:cNvSpPr>
              <a:spLocks/>
            </p:cNvSpPr>
            <p:nvPr/>
          </p:nvSpPr>
          <p:spPr bwMode="auto">
            <a:xfrm>
              <a:off x="1100" y="2256"/>
              <a:ext cx="102" cy="74"/>
            </a:xfrm>
            <a:custGeom>
              <a:avLst/>
              <a:gdLst>
                <a:gd name="T0" fmla="*/ 1 w 204"/>
                <a:gd name="T1" fmla="*/ 0 h 149"/>
                <a:gd name="T2" fmla="*/ 1 w 204"/>
                <a:gd name="T3" fmla="*/ 0 h 149"/>
                <a:gd name="T4" fmla="*/ 1 w 204"/>
                <a:gd name="T5" fmla="*/ 0 h 149"/>
                <a:gd name="T6" fmla="*/ 1 w 204"/>
                <a:gd name="T7" fmla="*/ 0 h 149"/>
                <a:gd name="T8" fmla="*/ 1 w 204"/>
                <a:gd name="T9" fmla="*/ 0 h 149"/>
                <a:gd name="T10" fmla="*/ 1 w 204"/>
                <a:gd name="T11" fmla="*/ 0 h 149"/>
                <a:gd name="T12" fmla="*/ 1 w 204"/>
                <a:gd name="T13" fmla="*/ 0 h 149"/>
                <a:gd name="T14" fmla="*/ 1 w 204"/>
                <a:gd name="T15" fmla="*/ 0 h 149"/>
                <a:gd name="T16" fmla="*/ 1 w 204"/>
                <a:gd name="T17" fmla="*/ 0 h 149"/>
                <a:gd name="T18" fmla="*/ 0 w 204"/>
                <a:gd name="T19" fmla="*/ 0 h 149"/>
                <a:gd name="T20" fmla="*/ 1 w 204"/>
                <a:gd name="T21" fmla="*/ 0 h 149"/>
                <a:gd name="T22" fmla="*/ 1 w 204"/>
                <a:gd name="T23" fmla="*/ 0 h 14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4"/>
                <a:gd name="T37" fmla="*/ 0 h 149"/>
                <a:gd name="T38" fmla="*/ 204 w 204"/>
                <a:gd name="T39" fmla="*/ 149 h 14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4" h="149">
                  <a:moveTo>
                    <a:pt x="7" y="0"/>
                  </a:moveTo>
                  <a:lnTo>
                    <a:pt x="84" y="12"/>
                  </a:lnTo>
                  <a:lnTo>
                    <a:pt x="134" y="33"/>
                  </a:lnTo>
                  <a:lnTo>
                    <a:pt x="173" y="86"/>
                  </a:lnTo>
                  <a:lnTo>
                    <a:pt x="204" y="149"/>
                  </a:lnTo>
                  <a:lnTo>
                    <a:pt x="141" y="108"/>
                  </a:lnTo>
                  <a:lnTo>
                    <a:pt x="84" y="58"/>
                  </a:lnTo>
                  <a:lnTo>
                    <a:pt x="55" y="51"/>
                  </a:lnTo>
                  <a:lnTo>
                    <a:pt x="22" y="44"/>
                  </a:lnTo>
                  <a:lnTo>
                    <a:pt x="0" y="33"/>
                  </a:ln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54" name="Freeform 40"/>
            <p:cNvSpPr>
              <a:spLocks/>
            </p:cNvSpPr>
            <p:nvPr/>
          </p:nvSpPr>
          <p:spPr bwMode="auto">
            <a:xfrm>
              <a:off x="1097" y="2275"/>
              <a:ext cx="61" cy="41"/>
            </a:xfrm>
            <a:custGeom>
              <a:avLst/>
              <a:gdLst>
                <a:gd name="T0" fmla="*/ 0 w 124"/>
                <a:gd name="T1" fmla="*/ 0 h 81"/>
                <a:gd name="T2" fmla="*/ 0 w 124"/>
                <a:gd name="T3" fmla="*/ 1 h 81"/>
                <a:gd name="T4" fmla="*/ 0 w 124"/>
                <a:gd name="T5" fmla="*/ 1 h 81"/>
                <a:gd name="T6" fmla="*/ 0 w 124"/>
                <a:gd name="T7" fmla="*/ 1 h 81"/>
                <a:gd name="T8" fmla="*/ 0 w 124"/>
                <a:gd name="T9" fmla="*/ 1 h 81"/>
                <a:gd name="T10" fmla="*/ 0 w 124"/>
                <a:gd name="T11" fmla="*/ 1 h 81"/>
                <a:gd name="T12" fmla="*/ 0 w 124"/>
                <a:gd name="T13" fmla="*/ 1 h 81"/>
                <a:gd name="T14" fmla="*/ 0 w 124"/>
                <a:gd name="T15" fmla="*/ 1 h 81"/>
                <a:gd name="T16" fmla="*/ 0 w 124"/>
                <a:gd name="T17" fmla="*/ 0 h 81"/>
                <a:gd name="T18" fmla="*/ 0 w 124"/>
                <a:gd name="T19" fmla="*/ 0 h 8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4"/>
                <a:gd name="T31" fmla="*/ 0 h 81"/>
                <a:gd name="T32" fmla="*/ 124 w 124"/>
                <a:gd name="T33" fmla="*/ 81 h 8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4" h="81">
                  <a:moveTo>
                    <a:pt x="0" y="0"/>
                  </a:moveTo>
                  <a:lnTo>
                    <a:pt x="24" y="2"/>
                  </a:lnTo>
                  <a:lnTo>
                    <a:pt x="46" y="8"/>
                  </a:lnTo>
                  <a:lnTo>
                    <a:pt x="67" y="9"/>
                  </a:lnTo>
                  <a:lnTo>
                    <a:pt x="109" y="35"/>
                  </a:lnTo>
                  <a:lnTo>
                    <a:pt x="124" y="46"/>
                  </a:lnTo>
                  <a:lnTo>
                    <a:pt x="118" y="81"/>
                  </a:lnTo>
                  <a:lnTo>
                    <a:pt x="0" y="39"/>
                  </a:lnTo>
                  <a:lnTo>
                    <a:pt x="0" y="0"/>
                  </a:lnTo>
                  <a:close/>
                </a:path>
              </a:pathLst>
            </a:custGeom>
            <a:solidFill>
              <a:srgbClr val="FF99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55" name="Freeform 41"/>
            <p:cNvSpPr>
              <a:spLocks/>
            </p:cNvSpPr>
            <p:nvPr/>
          </p:nvSpPr>
          <p:spPr bwMode="auto">
            <a:xfrm>
              <a:off x="513" y="2593"/>
              <a:ext cx="604" cy="287"/>
            </a:xfrm>
            <a:custGeom>
              <a:avLst/>
              <a:gdLst>
                <a:gd name="T0" fmla="*/ 1 w 1207"/>
                <a:gd name="T1" fmla="*/ 1 h 573"/>
                <a:gd name="T2" fmla="*/ 0 w 1207"/>
                <a:gd name="T3" fmla="*/ 1 h 573"/>
                <a:gd name="T4" fmla="*/ 1 w 1207"/>
                <a:gd name="T5" fmla="*/ 1 h 573"/>
                <a:gd name="T6" fmla="*/ 1 w 1207"/>
                <a:gd name="T7" fmla="*/ 1 h 573"/>
                <a:gd name="T8" fmla="*/ 1 w 1207"/>
                <a:gd name="T9" fmla="*/ 0 h 573"/>
                <a:gd name="T10" fmla="*/ 1 w 1207"/>
                <a:gd name="T11" fmla="*/ 1 h 573"/>
                <a:gd name="T12" fmla="*/ 1 w 1207"/>
                <a:gd name="T13" fmla="*/ 1 h 573"/>
                <a:gd name="T14" fmla="*/ 1 w 1207"/>
                <a:gd name="T15" fmla="*/ 1 h 573"/>
                <a:gd name="T16" fmla="*/ 1 w 1207"/>
                <a:gd name="T17" fmla="*/ 1 h 573"/>
                <a:gd name="T18" fmla="*/ 1 w 1207"/>
                <a:gd name="T19" fmla="*/ 1 h 573"/>
                <a:gd name="T20" fmla="*/ 1 w 1207"/>
                <a:gd name="T21" fmla="*/ 1 h 573"/>
                <a:gd name="T22" fmla="*/ 1 w 1207"/>
                <a:gd name="T23" fmla="*/ 1 h 573"/>
                <a:gd name="T24" fmla="*/ 1 w 1207"/>
                <a:gd name="T25" fmla="*/ 1 h 573"/>
                <a:gd name="T26" fmla="*/ 1 w 1207"/>
                <a:gd name="T27" fmla="*/ 1 h 573"/>
                <a:gd name="T28" fmla="*/ 1 w 1207"/>
                <a:gd name="T29" fmla="*/ 1 h 573"/>
                <a:gd name="T30" fmla="*/ 1 w 1207"/>
                <a:gd name="T31" fmla="*/ 1 h 573"/>
                <a:gd name="T32" fmla="*/ 1 w 1207"/>
                <a:gd name="T33" fmla="*/ 1 h 573"/>
                <a:gd name="T34" fmla="*/ 1 w 1207"/>
                <a:gd name="T35" fmla="*/ 1 h 573"/>
                <a:gd name="T36" fmla="*/ 1 w 1207"/>
                <a:gd name="T37" fmla="*/ 1 h 573"/>
                <a:gd name="T38" fmla="*/ 1 w 1207"/>
                <a:gd name="T39" fmla="*/ 1 h 573"/>
                <a:gd name="T40" fmla="*/ 1 w 1207"/>
                <a:gd name="T41" fmla="*/ 1 h 573"/>
                <a:gd name="T42" fmla="*/ 1 w 1207"/>
                <a:gd name="T43" fmla="*/ 1 h 573"/>
                <a:gd name="T44" fmla="*/ 1 w 1207"/>
                <a:gd name="T45" fmla="*/ 1 h 573"/>
                <a:gd name="T46" fmla="*/ 1 w 1207"/>
                <a:gd name="T47" fmla="*/ 1 h 573"/>
                <a:gd name="T48" fmla="*/ 1 w 1207"/>
                <a:gd name="T49" fmla="*/ 1 h 573"/>
                <a:gd name="T50" fmla="*/ 1 w 1207"/>
                <a:gd name="T51" fmla="*/ 1 h 573"/>
                <a:gd name="T52" fmla="*/ 1 w 1207"/>
                <a:gd name="T53" fmla="*/ 1 h 573"/>
                <a:gd name="T54" fmla="*/ 1 w 1207"/>
                <a:gd name="T55" fmla="*/ 1 h 573"/>
                <a:gd name="T56" fmla="*/ 1 w 1207"/>
                <a:gd name="T57" fmla="*/ 1 h 573"/>
                <a:gd name="T58" fmla="*/ 1 w 1207"/>
                <a:gd name="T59" fmla="*/ 1 h 573"/>
                <a:gd name="T60" fmla="*/ 1 w 1207"/>
                <a:gd name="T61" fmla="*/ 1 h 573"/>
                <a:gd name="T62" fmla="*/ 1 w 1207"/>
                <a:gd name="T63" fmla="*/ 1 h 573"/>
                <a:gd name="T64" fmla="*/ 1 w 1207"/>
                <a:gd name="T65" fmla="*/ 1 h 573"/>
                <a:gd name="T66" fmla="*/ 1 w 1207"/>
                <a:gd name="T67" fmla="*/ 1 h 573"/>
                <a:gd name="T68" fmla="*/ 1 w 1207"/>
                <a:gd name="T69" fmla="*/ 1 h 573"/>
                <a:gd name="T70" fmla="*/ 1 w 1207"/>
                <a:gd name="T71" fmla="*/ 1 h 573"/>
                <a:gd name="T72" fmla="*/ 1 w 1207"/>
                <a:gd name="T73" fmla="*/ 1 h 573"/>
                <a:gd name="T74" fmla="*/ 1 w 1207"/>
                <a:gd name="T75" fmla="*/ 1 h 573"/>
                <a:gd name="T76" fmla="*/ 1 w 1207"/>
                <a:gd name="T77" fmla="*/ 1 h 573"/>
                <a:gd name="T78" fmla="*/ 1 w 1207"/>
                <a:gd name="T79" fmla="*/ 1 h 57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207"/>
                <a:gd name="T121" fmla="*/ 0 h 573"/>
                <a:gd name="T122" fmla="*/ 1207 w 1207"/>
                <a:gd name="T123" fmla="*/ 573 h 57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207" h="573">
                  <a:moveTo>
                    <a:pt x="22" y="364"/>
                  </a:moveTo>
                  <a:lnTo>
                    <a:pt x="0" y="240"/>
                  </a:lnTo>
                  <a:lnTo>
                    <a:pt x="66" y="137"/>
                  </a:lnTo>
                  <a:lnTo>
                    <a:pt x="51" y="44"/>
                  </a:lnTo>
                  <a:lnTo>
                    <a:pt x="101" y="0"/>
                  </a:lnTo>
                  <a:lnTo>
                    <a:pt x="176" y="36"/>
                  </a:lnTo>
                  <a:lnTo>
                    <a:pt x="213" y="60"/>
                  </a:lnTo>
                  <a:lnTo>
                    <a:pt x="248" y="84"/>
                  </a:lnTo>
                  <a:lnTo>
                    <a:pt x="283" y="108"/>
                  </a:lnTo>
                  <a:lnTo>
                    <a:pt x="318" y="134"/>
                  </a:lnTo>
                  <a:lnTo>
                    <a:pt x="386" y="187"/>
                  </a:lnTo>
                  <a:lnTo>
                    <a:pt x="421" y="211"/>
                  </a:lnTo>
                  <a:lnTo>
                    <a:pt x="456" y="237"/>
                  </a:lnTo>
                  <a:lnTo>
                    <a:pt x="493" y="259"/>
                  </a:lnTo>
                  <a:lnTo>
                    <a:pt x="530" y="279"/>
                  </a:lnTo>
                  <a:lnTo>
                    <a:pt x="566" y="297"/>
                  </a:lnTo>
                  <a:lnTo>
                    <a:pt x="607" y="314"/>
                  </a:lnTo>
                  <a:lnTo>
                    <a:pt x="690" y="334"/>
                  </a:lnTo>
                  <a:lnTo>
                    <a:pt x="931" y="270"/>
                  </a:lnTo>
                  <a:lnTo>
                    <a:pt x="894" y="356"/>
                  </a:lnTo>
                  <a:lnTo>
                    <a:pt x="980" y="393"/>
                  </a:lnTo>
                  <a:lnTo>
                    <a:pt x="1106" y="312"/>
                  </a:lnTo>
                  <a:lnTo>
                    <a:pt x="1207" y="334"/>
                  </a:lnTo>
                  <a:lnTo>
                    <a:pt x="1106" y="371"/>
                  </a:lnTo>
                  <a:lnTo>
                    <a:pt x="1060" y="399"/>
                  </a:lnTo>
                  <a:lnTo>
                    <a:pt x="1017" y="430"/>
                  </a:lnTo>
                  <a:lnTo>
                    <a:pt x="975" y="463"/>
                  </a:lnTo>
                  <a:lnTo>
                    <a:pt x="933" y="496"/>
                  </a:lnTo>
                  <a:lnTo>
                    <a:pt x="888" y="524"/>
                  </a:lnTo>
                  <a:lnTo>
                    <a:pt x="842" y="546"/>
                  </a:lnTo>
                  <a:lnTo>
                    <a:pt x="745" y="566"/>
                  </a:lnTo>
                  <a:lnTo>
                    <a:pt x="612" y="573"/>
                  </a:lnTo>
                  <a:lnTo>
                    <a:pt x="478" y="566"/>
                  </a:lnTo>
                  <a:lnTo>
                    <a:pt x="379" y="538"/>
                  </a:lnTo>
                  <a:lnTo>
                    <a:pt x="298" y="423"/>
                  </a:lnTo>
                  <a:lnTo>
                    <a:pt x="233" y="400"/>
                  </a:lnTo>
                  <a:lnTo>
                    <a:pt x="162" y="380"/>
                  </a:lnTo>
                  <a:lnTo>
                    <a:pt x="90" y="366"/>
                  </a:lnTo>
                  <a:lnTo>
                    <a:pt x="22" y="364"/>
                  </a:lnTo>
                  <a:close/>
                </a:path>
              </a:pathLst>
            </a:custGeom>
            <a:solidFill>
              <a:srgbClr val="9494B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56" name="Freeform 42"/>
            <p:cNvSpPr>
              <a:spLocks/>
            </p:cNvSpPr>
            <p:nvPr/>
          </p:nvSpPr>
          <p:spPr bwMode="auto">
            <a:xfrm>
              <a:off x="253" y="2794"/>
              <a:ext cx="1154" cy="422"/>
            </a:xfrm>
            <a:custGeom>
              <a:avLst/>
              <a:gdLst>
                <a:gd name="T0" fmla="*/ 1 w 2307"/>
                <a:gd name="T1" fmla="*/ 0 h 845"/>
                <a:gd name="T2" fmla="*/ 1 w 2307"/>
                <a:gd name="T3" fmla="*/ 0 h 845"/>
                <a:gd name="T4" fmla="*/ 1 w 2307"/>
                <a:gd name="T5" fmla="*/ 0 h 845"/>
                <a:gd name="T6" fmla="*/ 1 w 2307"/>
                <a:gd name="T7" fmla="*/ 0 h 845"/>
                <a:gd name="T8" fmla="*/ 1 w 2307"/>
                <a:gd name="T9" fmla="*/ 0 h 845"/>
                <a:gd name="T10" fmla="*/ 1 w 2307"/>
                <a:gd name="T11" fmla="*/ 0 h 845"/>
                <a:gd name="T12" fmla="*/ 1 w 2307"/>
                <a:gd name="T13" fmla="*/ 0 h 845"/>
                <a:gd name="T14" fmla="*/ 1 w 2307"/>
                <a:gd name="T15" fmla="*/ 0 h 845"/>
                <a:gd name="T16" fmla="*/ 1 w 2307"/>
                <a:gd name="T17" fmla="*/ 0 h 845"/>
                <a:gd name="T18" fmla="*/ 1 w 2307"/>
                <a:gd name="T19" fmla="*/ 0 h 845"/>
                <a:gd name="T20" fmla="*/ 1 w 2307"/>
                <a:gd name="T21" fmla="*/ 0 h 845"/>
                <a:gd name="T22" fmla="*/ 1 w 2307"/>
                <a:gd name="T23" fmla="*/ 0 h 845"/>
                <a:gd name="T24" fmla="*/ 1 w 2307"/>
                <a:gd name="T25" fmla="*/ 0 h 845"/>
                <a:gd name="T26" fmla="*/ 1 w 2307"/>
                <a:gd name="T27" fmla="*/ 0 h 845"/>
                <a:gd name="T28" fmla="*/ 1 w 2307"/>
                <a:gd name="T29" fmla="*/ 0 h 845"/>
                <a:gd name="T30" fmla="*/ 1 w 2307"/>
                <a:gd name="T31" fmla="*/ 0 h 845"/>
                <a:gd name="T32" fmla="*/ 1 w 2307"/>
                <a:gd name="T33" fmla="*/ 0 h 845"/>
                <a:gd name="T34" fmla="*/ 1 w 2307"/>
                <a:gd name="T35" fmla="*/ 0 h 845"/>
                <a:gd name="T36" fmla="*/ 1 w 2307"/>
                <a:gd name="T37" fmla="*/ 0 h 845"/>
                <a:gd name="T38" fmla="*/ 1 w 2307"/>
                <a:gd name="T39" fmla="*/ 0 h 845"/>
                <a:gd name="T40" fmla="*/ 1 w 2307"/>
                <a:gd name="T41" fmla="*/ 0 h 845"/>
                <a:gd name="T42" fmla="*/ 1 w 2307"/>
                <a:gd name="T43" fmla="*/ 0 h 845"/>
                <a:gd name="T44" fmla="*/ 1 w 2307"/>
                <a:gd name="T45" fmla="*/ 0 h 845"/>
                <a:gd name="T46" fmla="*/ 1 w 2307"/>
                <a:gd name="T47" fmla="*/ 0 h 845"/>
                <a:gd name="T48" fmla="*/ 1 w 2307"/>
                <a:gd name="T49" fmla="*/ 0 h 845"/>
                <a:gd name="T50" fmla="*/ 1 w 2307"/>
                <a:gd name="T51" fmla="*/ 0 h 845"/>
                <a:gd name="T52" fmla="*/ 1 w 2307"/>
                <a:gd name="T53" fmla="*/ 0 h 845"/>
                <a:gd name="T54" fmla="*/ 1 w 2307"/>
                <a:gd name="T55" fmla="*/ 0 h 845"/>
                <a:gd name="T56" fmla="*/ 1 w 2307"/>
                <a:gd name="T57" fmla="*/ 0 h 845"/>
                <a:gd name="T58" fmla="*/ 1 w 2307"/>
                <a:gd name="T59" fmla="*/ 0 h 845"/>
                <a:gd name="T60" fmla="*/ 1 w 2307"/>
                <a:gd name="T61" fmla="*/ 0 h 845"/>
                <a:gd name="T62" fmla="*/ 1 w 2307"/>
                <a:gd name="T63" fmla="*/ 0 h 845"/>
                <a:gd name="T64" fmla="*/ 1 w 2307"/>
                <a:gd name="T65" fmla="*/ 0 h 845"/>
                <a:gd name="T66" fmla="*/ 1 w 2307"/>
                <a:gd name="T67" fmla="*/ 0 h 845"/>
                <a:gd name="T68" fmla="*/ 1 w 2307"/>
                <a:gd name="T69" fmla="*/ 0 h 845"/>
                <a:gd name="T70" fmla="*/ 1 w 2307"/>
                <a:gd name="T71" fmla="*/ 0 h 845"/>
                <a:gd name="T72" fmla="*/ 1 w 2307"/>
                <a:gd name="T73" fmla="*/ 0 h 845"/>
                <a:gd name="T74" fmla="*/ 1 w 2307"/>
                <a:gd name="T75" fmla="*/ 0 h 845"/>
                <a:gd name="T76" fmla="*/ 1 w 2307"/>
                <a:gd name="T77" fmla="*/ 0 h 845"/>
                <a:gd name="T78" fmla="*/ 1 w 2307"/>
                <a:gd name="T79" fmla="*/ 0 h 845"/>
                <a:gd name="T80" fmla="*/ 1 w 2307"/>
                <a:gd name="T81" fmla="*/ 0 h 845"/>
                <a:gd name="T82" fmla="*/ 0 w 2307"/>
                <a:gd name="T83" fmla="*/ 0 h 84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307"/>
                <a:gd name="T127" fmla="*/ 0 h 845"/>
                <a:gd name="T128" fmla="*/ 2307 w 2307"/>
                <a:gd name="T129" fmla="*/ 845 h 84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307" h="845">
                  <a:moveTo>
                    <a:pt x="0" y="201"/>
                  </a:moveTo>
                  <a:lnTo>
                    <a:pt x="13" y="133"/>
                  </a:lnTo>
                  <a:lnTo>
                    <a:pt x="33" y="67"/>
                  </a:lnTo>
                  <a:lnTo>
                    <a:pt x="98" y="59"/>
                  </a:lnTo>
                  <a:lnTo>
                    <a:pt x="127" y="0"/>
                  </a:lnTo>
                  <a:lnTo>
                    <a:pt x="213" y="74"/>
                  </a:lnTo>
                  <a:lnTo>
                    <a:pt x="193" y="162"/>
                  </a:lnTo>
                  <a:lnTo>
                    <a:pt x="234" y="206"/>
                  </a:lnTo>
                  <a:lnTo>
                    <a:pt x="261" y="247"/>
                  </a:lnTo>
                  <a:lnTo>
                    <a:pt x="291" y="295"/>
                  </a:lnTo>
                  <a:lnTo>
                    <a:pt x="318" y="341"/>
                  </a:lnTo>
                  <a:lnTo>
                    <a:pt x="340" y="387"/>
                  </a:lnTo>
                  <a:lnTo>
                    <a:pt x="366" y="446"/>
                  </a:lnTo>
                  <a:lnTo>
                    <a:pt x="383" y="422"/>
                  </a:lnTo>
                  <a:lnTo>
                    <a:pt x="407" y="400"/>
                  </a:lnTo>
                  <a:lnTo>
                    <a:pt x="432" y="379"/>
                  </a:lnTo>
                  <a:lnTo>
                    <a:pt x="462" y="361"/>
                  </a:lnTo>
                  <a:lnTo>
                    <a:pt x="493" y="344"/>
                  </a:lnTo>
                  <a:lnTo>
                    <a:pt x="526" y="333"/>
                  </a:lnTo>
                  <a:lnTo>
                    <a:pt x="585" y="322"/>
                  </a:lnTo>
                  <a:lnTo>
                    <a:pt x="725" y="309"/>
                  </a:lnTo>
                  <a:lnTo>
                    <a:pt x="813" y="311"/>
                  </a:lnTo>
                  <a:lnTo>
                    <a:pt x="881" y="335"/>
                  </a:lnTo>
                  <a:lnTo>
                    <a:pt x="948" y="359"/>
                  </a:lnTo>
                  <a:lnTo>
                    <a:pt x="1030" y="361"/>
                  </a:lnTo>
                  <a:lnTo>
                    <a:pt x="1110" y="343"/>
                  </a:lnTo>
                  <a:lnTo>
                    <a:pt x="1198" y="311"/>
                  </a:lnTo>
                  <a:lnTo>
                    <a:pt x="1244" y="295"/>
                  </a:lnTo>
                  <a:lnTo>
                    <a:pt x="1290" y="276"/>
                  </a:lnTo>
                  <a:lnTo>
                    <a:pt x="1336" y="260"/>
                  </a:lnTo>
                  <a:lnTo>
                    <a:pt x="1382" y="243"/>
                  </a:lnTo>
                  <a:lnTo>
                    <a:pt x="1470" y="217"/>
                  </a:lnTo>
                  <a:lnTo>
                    <a:pt x="1547" y="208"/>
                  </a:lnTo>
                  <a:lnTo>
                    <a:pt x="1614" y="221"/>
                  </a:lnTo>
                  <a:lnTo>
                    <a:pt x="1660" y="263"/>
                  </a:lnTo>
                  <a:lnTo>
                    <a:pt x="1693" y="289"/>
                  </a:lnTo>
                  <a:lnTo>
                    <a:pt x="1731" y="315"/>
                  </a:lnTo>
                  <a:lnTo>
                    <a:pt x="1774" y="337"/>
                  </a:lnTo>
                  <a:lnTo>
                    <a:pt x="1818" y="359"/>
                  </a:lnTo>
                  <a:lnTo>
                    <a:pt x="1864" y="376"/>
                  </a:lnTo>
                  <a:lnTo>
                    <a:pt x="1910" y="390"/>
                  </a:lnTo>
                  <a:lnTo>
                    <a:pt x="1995" y="409"/>
                  </a:lnTo>
                  <a:lnTo>
                    <a:pt x="2076" y="387"/>
                  </a:lnTo>
                  <a:lnTo>
                    <a:pt x="2177" y="466"/>
                  </a:lnTo>
                  <a:lnTo>
                    <a:pt x="2228" y="416"/>
                  </a:lnTo>
                  <a:lnTo>
                    <a:pt x="2254" y="480"/>
                  </a:lnTo>
                  <a:lnTo>
                    <a:pt x="2258" y="571"/>
                  </a:lnTo>
                  <a:lnTo>
                    <a:pt x="2265" y="672"/>
                  </a:lnTo>
                  <a:lnTo>
                    <a:pt x="2280" y="723"/>
                  </a:lnTo>
                  <a:lnTo>
                    <a:pt x="2307" y="773"/>
                  </a:lnTo>
                  <a:lnTo>
                    <a:pt x="2293" y="845"/>
                  </a:lnTo>
                  <a:lnTo>
                    <a:pt x="2252" y="824"/>
                  </a:lnTo>
                  <a:lnTo>
                    <a:pt x="2214" y="802"/>
                  </a:lnTo>
                  <a:lnTo>
                    <a:pt x="2190" y="784"/>
                  </a:lnTo>
                  <a:lnTo>
                    <a:pt x="2164" y="766"/>
                  </a:lnTo>
                  <a:lnTo>
                    <a:pt x="2118" y="731"/>
                  </a:lnTo>
                  <a:lnTo>
                    <a:pt x="2072" y="699"/>
                  </a:lnTo>
                  <a:lnTo>
                    <a:pt x="2030" y="668"/>
                  </a:lnTo>
                  <a:lnTo>
                    <a:pt x="1987" y="640"/>
                  </a:lnTo>
                  <a:lnTo>
                    <a:pt x="1945" y="613"/>
                  </a:lnTo>
                  <a:lnTo>
                    <a:pt x="1906" y="589"/>
                  </a:lnTo>
                  <a:lnTo>
                    <a:pt x="1868" y="565"/>
                  </a:lnTo>
                  <a:lnTo>
                    <a:pt x="1831" y="545"/>
                  </a:lnTo>
                  <a:lnTo>
                    <a:pt x="1794" y="525"/>
                  </a:lnTo>
                  <a:lnTo>
                    <a:pt x="1759" y="506"/>
                  </a:lnTo>
                  <a:lnTo>
                    <a:pt x="1726" y="488"/>
                  </a:lnTo>
                  <a:lnTo>
                    <a:pt x="1662" y="458"/>
                  </a:lnTo>
                  <a:lnTo>
                    <a:pt x="1601" y="434"/>
                  </a:lnTo>
                  <a:lnTo>
                    <a:pt x="1544" y="416"/>
                  </a:lnTo>
                  <a:lnTo>
                    <a:pt x="1490" y="401"/>
                  </a:lnTo>
                  <a:lnTo>
                    <a:pt x="1391" y="385"/>
                  </a:lnTo>
                  <a:lnTo>
                    <a:pt x="1214" y="392"/>
                  </a:lnTo>
                  <a:lnTo>
                    <a:pt x="1053" y="431"/>
                  </a:lnTo>
                  <a:lnTo>
                    <a:pt x="970" y="455"/>
                  </a:lnTo>
                  <a:lnTo>
                    <a:pt x="881" y="477"/>
                  </a:lnTo>
                  <a:lnTo>
                    <a:pt x="786" y="497"/>
                  </a:lnTo>
                  <a:lnTo>
                    <a:pt x="681" y="508"/>
                  </a:lnTo>
                  <a:lnTo>
                    <a:pt x="425" y="497"/>
                  </a:lnTo>
                  <a:lnTo>
                    <a:pt x="261" y="447"/>
                  </a:lnTo>
                  <a:lnTo>
                    <a:pt x="184" y="411"/>
                  </a:lnTo>
                  <a:lnTo>
                    <a:pt x="145" y="390"/>
                  </a:lnTo>
                  <a:lnTo>
                    <a:pt x="105" y="372"/>
                  </a:lnTo>
                  <a:lnTo>
                    <a:pt x="40" y="234"/>
                  </a:lnTo>
                  <a:lnTo>
                    <a:pt x="0" y="201"/>
                  </a:lnTo>
                  <a:close/>
                </a:path>
              </a:pathLst>
            </a:custGeom>
            <a:solidFill>
              <a:srgbClr val="9494B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57" name="Freeform 43"/>
            <p:cNvSpPr>
              <a:spLocks/>
            </p:cNvSpPr>
            <p:nvPr/>
          </p:nvSpPr>
          <p:spPr bwMode="auto">
            <a:xfrm>
              <a:off x="426" y="2219"/>
              <a:ext cx="389" cy="436"/>
            </a:xfrm>
            <a:custGeom>
              <a:avLst/>
              <a:gdLst>
                <a:gd name="T0" fmla="*/ 0 w 778"/>
                <a:gd name="T1" fmla="*/ 1 h 872"/>
                <a:gd name="T2" fmla="*/ 1 w 778"/>
                <a:gd name="T3" fmla="*/ 1 h 872"/>
                <a:gd name="T4" fmla="*/ 1 w 778"/>
                <a:gd name="T5" fmla="*/ 1 h 872"/>
                <a:gd name="T6" fmla="*/ 1 w 778"/>
                <a:gd name="T7" fmla="*/ 1 h 872"/>
                <a:gd name="T8" fmla="*/ 1 w 778"/>
                <a:gd name="T9" fmla="*/ 0 h 872"/>
                <a:gd name="T10" fmla="*/ 1 w 778"/>
                <a:gd name="T11" fmla="*/ 1 h 872"/>
                <a:gd name="T12" fmla="*/ 1 w 778"/>
                <a:gd name="T13" fmla="*/ 1 h 872"/>
                <a:gd name="T14" fmla="*/ 1 w 778"/>
                <a:gd name="T15" fmla="*/ 1 h 872"/>
                <a:gd name="T16" fmla="*/ 1 w 778"/>
                <a:gd name="T17" fmla="*/ 1 h 872"/>
                <a:gd name="T18" fmla="*/ 1 w 778"/>
                <a:gd name="T19" fmla="*/ 1 h 872"/>
                <a:gd name="T20" fmla="*/ 1 w 778"/>
                <a:gd name="T21" fmla="*/ 1 h 872"/>
                <a:gd name="T22" fmla="*/ 1 w 778"/>
                <a:gd name="T23" fmla="*/ 1 h 872"/>
                <a:gd name="T24" fmla="*/ 1 w 778"/>
                <a:gd name="T25" fmla="*/ 1 h 872"/>
                <a:gd name="T26" fmla="*/ 1 w 778"/>
                <a:gd name="T27" fmla="*/ 1 h 872"/>
                <a:gd name="T28" fmla="*/ 1 w 778"/>
                <a:gd name="T29" fmla="*/ 1 h 872"/>
                <a:gd name="T30" fmla="*/ 1 w 778"/>
                <a:gd name="T31" fmla="*/ 1 h 872"/>
                <a:gd name="T32" fmla="*/ 1 w 778"/>
                <a:gd name="T33" fmla="*/ 1 h 872"/>
                <a:gd name="T34" fmla="*/ 1 w 778"/>
                <a:gd name="T35" fmla="*/ 1 h 872"/>
                <a:gd name="T36" fmla="*/ 1 w 778"/>
                <a:gd name="T37" fmla="*/ 1 h 872"/>
                <a:gd name="T38" fmla="*/ 1 w 778"/>
                <a:gd name="T39" fmla="*/ 1 h 872"/>
                <a:gd name="T40" fmla="*/ 1 w 778"/>
                <a:gd name="T41" fmla="*/ 1 h 872"/>
                <a:gd name="T42" fmla="*/ 1 w 778"/>
                <a:gd name="T43" fmla="*/ 1 h 872"/>
                <a:gd name="T44" fmla="*/ 1 w 778"/>
                <a:gd name="T45" fmla="*/ 1 h 872"/>
                <a:gd name="T46" fmla="*/ 1 w 778"/>
                <a:gd name="T47" fmla="*/ 1 h 872"/>
                <a:gd name="T48" fmla="*/ 1 w 778"/>
                <a:gd name="T49" fmla="*/ 1 h 872"/>
                <a:gd name="T50" fmla="*/ 1 w 778"/>
                <a:gd name="T51" fmla="*/ 1 h 872"/>
                <a:gd name="T52" fmla="*/ 1 w 778"/>
                <a:gd name="T53" fmla="*/ 1 h 872"/>
                <a:gd name="T54" fmla="*/ 1 w 778"/>
                <a:gd name="T55" fmla="*/ 1 h 872"/>
                <a:gd name="T56" fmla="*/ 1 w 778"/>
                <a:gd name="T57" fmla="*/ 1 h 872"/>
                <a:gd name="T58" fmla="*/ 1 w 778"/>
                <a:gd name="T59" fmla="*/ 1 h 872"/>
                <a:gd name="T60" fmla="*/ 1 w 778"/>
                <a:gd name="T61" fmla="*/ 1 h 872"/>
                <a:gd name="T62" fmla="*/ 1 w 778"/>
                <a:gd name="T63" fmla="*/ 1 h 872"/>
                <a:gd name="T64" fmla="*/ 1 w 778"/>
                <a:gd name="T65" fmla="*/ 1 h 872"/>
                <a:gd name="T66" fmla="*/ 1 w 778"/>
                <a:gd name="T67" fmla="*/ 1 h 872"/>
                <a:gd name="T68" fmla="*/ 1 w 778"/>
                <a:gd name="T69" fmla="*/ 1 h 872"/>
                <a:gd name="T70" fmla="*/ 0 w 778"/>
                <a:gd name="T71" fmla="*/ 1 h 872"/>
                <a:gd name="T72" fmla="*/ 0 w 778"/>
                <a:gd name="T73" fmla="*/ 1 h 87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778"/>
                <a:gd name="T112" fmla="*/ 0 h 872"/>
                <a:gd name="T113" fmla="*/ 778 w 778"/>
                <a:gd name="T114" fmla="*/ 872 h 87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778" h="872">
                  <a:moveTo>
                    <a:pt x="0" y="217"/>
                  </a:moveTo>
                  <a:lnTo>
                    <a:pt x="37" y="178"/>
                  </a:lnTo>
                  <a:lnTo>
                    <a:pt x="70" y="131"/>
                  </a:lnTo>
                  <a:lnTo>
                    <a:pt x="116" y="29"/>
                  </a:lnTo>
                  <a:lnTo>
                    <a:pt x="241" y="0"/>
                  </a:lnTo>
                  <a:lnTo>
                    <a:pt x="313" y="86"/>
                  </a:lnTo>
                  <a:lnTo>
                    <a:pt x="495" y="22"/>
                  </a:lnTo>
                  <a:lnTo>
                    <a:pt x="589" y="72"/>
                  </a:lnTo>
                  <a:lnTo>
                    <a:pt x="545" y="131"/>
                  </a:lnTo>
                  <a:lnTo>
                    <a:pt x="633" y="189"/>
                  </a:lnTo>
                  <a:lnTo>
                    <a:pt x="581" y="254"/>
                  </a:lnTo>
                  <a:lnTo>
                    <a:pt x="690" y="276"/>
                  </a:lnTo>
                  <a:lnTo>
                    <a:pt x="712" y="349"/>
                  </a:lnTo>
                  <a:lnTo>
                    <a:pt x="648" y="429"/>
                  </a:lnTo>
                  <a:lnTo>
                    <a:pt x="679" y="489"/>
                  </a:lnTo>
                  <a:lnTo>
                    <a:pt x="712" y="550"/>
                  </a:lnTo>
                  <a:lnTo>
                    <a:pt x="745" y="609"/>
                  </a:lnTo>
                  <a:lnTo>
                    <a:pt x="778" y="669"/>
                  </a:lnTo>
                  <a:lnTo>
                    <a:pt x="662" y="741"/>
                  </a:lnTo>
                  <a:lnTo>
                    <a:pt x="684" y="872"/>
                  </a:lnTo>
                  <a:lnTo>
                    <a:pt x="488" y="771"/>
                  </a:lnTo>
                  <a:lnTo>
                    <a:pt x="451" y="712"/>
                  </a:lnTo>
                  <a:lnTo>
                    <a:pt x="539" y="581"/>
                  </a:lnTo>
                  <a:lnTo>
                    <a:pt x="517" y="298"/>
                  </a:lnTo>
                  <a:lnTo>
                    <a:pt x="465" y="276"/>
                  </a:lnTo>
                  <a:lnTo>
                    <a:pt x="495" y="239"/>
                  </a:lnTo>
                  <a:lnTo>
                    <a:pt x="465" y="204"/>
                  </a:lnTo>
                  <a:lnTo>
                    <a:pt x="431" y="206"/>
                  </a:lnTo>
                  <a:lnTo>
                    <a:pt x="394" y="138"/>
                  </a:lnTo>
                  <a:lnTo>
                    <a:pt x="364" y="162"/>
                  </a:lnTo>
                  <a:lnTo>
                    <a:pt x="324" y="184"/>
                  </a:lnTo>
                  <a:lnTo>
                    <a:pt x="278" y="204"/>
                  </a:lnTo>
                  <a:lnTo>
                    <a:pt x="228" y="221"/>
                  </a:lnTo>
                  <a:lnTo>
                    <a:pt x="127" y="243"/>
                  </a:lnTo>
                  <a:lnTo>
                    <a:pt x="44" y="246"/>
                  </a:lnTo>
                  <a:lnTo>
                    <a:pt x="0" y="217"/>
                  </a:lnTo>
                  <a:close/>
                </a:path>
              </a:pathLst>
            </a:custGeom>
            <a:solidFill>
              <a:srgbClr val="9494B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58" name="Freeform 44"/>
            <p:cNvSpPr>
              <a:spLocks/>
            </p:cNvSpPr>
            <p:nvPr/>
          </p:nvSpPr>
          <p:spPr bwMode="auto">
            <a:xfrm>
              <a:off x="837" y="2179"/>
              <a:ext cx="193" cy="524"/>
            </a:xfrm>
            <a:custGeom>
              <a:avLst/>
              <a:gdLst>
                <a:gd name="T0" fmla="*/ 1 w 385"/>
                <a:gd name="T1" fmla="*/ 1 h 1048"/>
                <a:gd name="T2" fmla="*/ 1 w 385"/>
                <a:gd name="T3" fmla="*/ 1 h 1048"/>
                <a:gd name="T4" fmla="*/ 1 w 385"/>
                <a:gd name="T5" fmla="*/ 1 h 1048"/>
                <a:gd name="T6" fmla="*/ 1 w 385"/>
                <a:gd name="T7" fmla="*/ 1 h 1048"/>
                <a:gd name="T8" fmla="*/ 1 w 385"/>
                <a:gd name="T9" fmla="*/ 1 h 1048"/>
                <a:gd name="T10" fmla="*/ 0 w 385"/>
                <a:gd name="T11" fmla="*/ 1 h 1048"/>
                <a:gd name="T12" fmla="*/ 0 w 385"/>
                <a:gd name="T13" fmla="*/ 1 h 1048"/>
                <a:gd name="T14" fmla="*/ 1 w 385"/>
                <a:gd name="T15" fmla="*/ 1 h 1048"/>
                <a:gd name="T16" fmla="*/ 1 w 385"/>
                <a:gd name="T17" fmla="*/ 0 h 1048"/>
                <a:gd name="T18" fmla="*/ 1 w 385"/>
                <a:gd name="T19" fmla="*/ 1 h 1048"/>
                <a:gd name="T20" fmla="*/ 1 w 385"/>
                <a:gd name="T21" fmla="*/ 1 h 1048"/>
                <a:gd name="T22" fmla="*/ 1 w 385"/>
                <a:gd name="T23" fmla="*/ 1 h 1048"/>
                <a:gd name="T24" fmla="*/ 1 w 385"/>
                <a:gd name="T25" fmla="*/ 1 h 1048"/>
                <a:gd name="T26" fmla="*/ 1 w 385"/>
                <a:gd name="T27" fmla="*/ 1 h 1048"/>
                <a:gd name="T28" fmla="*/ 1 w 385"/>
                <a:gd name="T29" fmla="*/ 1 h 1048"/>
                <a:gd name="T30" fmla="*/ 1 w 385"/>
                <a:gd name="T31" fmla="*/ 1 h 1048"/>
                <a:gd name="T32" fmla="*/ 1 w 385"/>
                <a:gd name="T33" fmla="*/ 1 h 1048"/>
                <a:gd name="T34" fmla="*/ 1 w 385"/>
                <a:gd name="T35" fmla="*/ 1 h 1048"/>
                <a:gd name="T36" fmla="*/ 1 w 385"/>
                <a:gd name="T37" fmla="*/ 1 h 1048"/>
                <a:gd name="T38" fmla="*/ 1 w 385"/>
                <a:gd name="T39" fmla="*/ 1 h 1048"/>
                <a:gd name="T40" fmla="*/ 1 w 385"/>
                <a:gd name="T41" fmla="*/ 1 h 1048"/>
                <a:gd name="T42" fmla="*/ 1 w 385"/>
                <a:gd name="T43" fmla="*/ 1 h 1048"/>
                <a:gd name="T44" fmla="*/ 1 w 385"/>
                <a:gd name="T45" fmla="*/ 1 h 1048"/>
                <a:gd name="T46" fmla="*/ 1 w 385"/>
                <a:gd name="T47" fmla="*/ 1 h 1048"/>
                <a:gd name="T48" fmla="*/ 1 w 385"/>
                <a:gd name="T49" fmla="*/ 1 h 1048"/>
                <a:gd name="T50" fmla="*/ 1 w 385"/>
                <a:gd name="T51" fmla="*/ 1 h 1048"/>
                <a:gd name="T52" fmla="*/ 1 w 385"/>
                <a:gd name="T53" fmla="*/ 1 h 1048"/>
                <a:gd name="T54" fmla="*/ 1 w 385"/>
                <a:gd name="T55" fmla="*/ 1 h 1048"/>
                <a:gd name="T56" fmla="*/ 1 w 385"/>
                <a:gd name="T57" fmla="*/ 1 h 1048"/>
                <a:gd name="T58" fmla="*/ 1 w 385"/>
                <a:gd name="T59" fmla="*/ 1 h 1048"/>
                <a:gd name="T60" fmla="*/ 1 w 385"/>
                <a:gd name="T61" fmla="*/ 1 h 104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85"/>
                <a:gd name="T94" fmla="*/ 0 h 1048"/>
                <a:gd name="T95" fmla="*/ 385 w 385"/>
                <a:gd name="T96" fmla="*/ 1048 h 104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85" h="1048">
                  <a:moveTo>
                    <a:pt x="116" y="598"/>
                  </a:moveTo>
                  <a:lnTo>
                    <a:pt x="109" y="524"/>
                  </a:lnTo>
                  <a:lnTo>
                    <a:pt x="166" y="517"/>
                  </a:lnTo>
                  <a:lnTo>
                    <a:pt x="13" y="438"/>
                  </a:lnTo>
                  <a:lnTo>
                    <a:pt x="72" y="386"/>
                  </a:lnTo>
                  <a:lnTo>
                    <a:pt x="0" y="293"/>
                  </a:lnTo>
                  <a:lnTo>
                    <a:pt x="0" y="182"/>
                  </a:lnTo>
                  <a:lnTo>
                    <a:pt x="65" y="118"/>
                  </a:lnTo>
                  <a:lnTo>
                    <a:pt x="65" y="0"/>
                  </a:lnTo>
                  <a:lnTo>
                    <a:pt x="188" y="133"/>
                  </a:lnTo>
                  <a:lnTo>
                    <a:pt x="162" y="254"/>
                  </a:lnTo>
                  <a:lnTo>
                    <a:pt x="166" y="379"/>
                  </a:lnTo>
                  <a:lnTo>
                    <a:pt x="188" y="408"/>
                  </a:lnTo>
                  <a:lnTo>
                    <a:pt x="210" y="438"/>
                  </a:lnTo>
                  <a:lnTo>
                    <a:pt x="234" y="467"/>
                  </a:lnTo>
                  <a:lnTo>
                    <a:pt x="260" y="497"/>
                  </a:lnTo>
                  <a:lnTo>
                    <a:pt x="315" y="548"/>
                  </a:lnTo>
                  <a:lnTo>
                    <a:pt x="370" y="598"/>
                  </a:lnTo>
                  <a:lnTo>
                    <a:pt x="385" y="706"/>
                  </a:lnTo>
                  <a:lnTo>
                    <a:pt x="326" y="655"/>
                  </a:lnTo>
                  <a:lnTo>
                    <a:pt x="254" y="662"/>
                  </a:lnTo>
                  <a:lnTo>
                    <a:pt x="240" y="800"/>
                  </a:lnTo>
                  <a:lnTo>
                    <a:pt x="291" y="910"/>
                  </a:lnTo>
                  <a:lnTo>
                    <a:pt x="262" y="1048"/>
                  </a:lnTo>
                  <a:lnTo>
                    <a:pt x="218" y="852"/>
                  </a:lnTo>
                  <a:lnTo>
                    <a:pt x="124" y="844"/>
                  </a:lnTo>
                  <a:lnTo>
                    <a:pt x="87" y="785"/>
                  </a:lnTo>
                  <a:lnTo>
                    <a:pt x="109" y="721"/>
                  </a:lnTo>
                  <a:lnTo>
                    <a:pt x="72" y="647"/>
                  </a:lnTo>
                  <a:lnTo>
                    <a:pt x="116" y="598"/>
                  </a:lnTo>
                  <a:close/>
                </a:path>
              </a:pathLst>
            </a:custGeom>
            <a:solidFill>
              <a:srgbClr val="9494B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59" name="Freeform 45"/>
            <p:cNvSpPr>
              <a:spLocks/>
            </p:cNvSpPr>
            <p:nvPr/>
          </p:nvSpPr>
          <p:spPr bwMode="auto">
            <a:xfrm>
              <a:off x="1298" y="2488"/>
              <a:ext cx="313" cy="138"/>
            </a:xfrm>
            <a:custGeom>
              <a:avLst/>
              <a:gdLst>
                <a:gd name="T0" fmla="*/ 0 w 626"/>
                <a:gd name="T1" fmla="*/ 1 h 276"/>
                <a:gd name="T2" fmla="*/ 1 w 626"/>
                <a:gd name="T3" fmla="*/ 1 h 276"/>
                <a:gd name="T4" fmla="*/ 1 w 626"/>
                <a:gd name="T5" fmla="*/ 1 h 276"/>
                <a:gd name="T6" fmla="*/ 1 w 626"/>
                <a:gd name="T7" fmla="*/ 0 h 276"/>
                <a:gd name="T8" fmla="*/ 1 w 626"/>
                <a:gd name="T9" fmla="*/ 1 h 276"/>
                <a:gd name="T10" fmla="*/ 1 w 626"/>
                <a:gd name="T11" fmla="*/ 1 h 276"/>
                <a:gd name="T12" fmla="*/ 1 w 626"/>
                <a:gd name="T13" fmla="*/ 1 h 276"/>
                <a:gd name="T14" fmla="*/ 1 w 626"/>
                <a:gd name="T15" fmla="*/ 1 h 276"/>
                <a:gd name="T16" fmla="*/ 1 w 626"/>
                <a:gd name="T17" fmla="*/ 1 h 276"/>
                <a:gd name="T18" fmla="*/ 1 w 626"/>
                <a:gd name="T19" fmla="*/ 1 h 276"/>
                <a:gd name="T20" fmla="*/ 1 w 626"/>
                <a:gd name="T21" fmla="*/ 1 h 276"/>
                <a:gd name="T22" fmla="*/ 1 w 626"/>
                <a:gd name="T23" fmla="*/ 1 h 276"/>
                <a:gd name="T24" fmla="*/ 1 w 626"/>
                <a:gd name="T25" fmla="*/ 1 h 276"/>
                <a:gd name="T26" fmla="*/ 1 w 626"/>
                <a:gd name="T27" fmla="*/ 1 h 276"/>
                <a:gd name="T28" fmla="*/ 1 w 626"/>
                <a:gd name="T29" fmla="*/ 1 h 276"/>
                <a:gd name="T30" fmla="*/ 1 w 626"/>
                <a:gd name="T31" fmla="*/ 1 h 276"/>
                <a:gd name="T32" fmla="*/ 1 w 626"/>
                <a:gd name="T33" fmla="*/ 1 h 276"/>
                <a:gd name="T34" fmla="*/ 1 w 626"/>
                <a:gd name="T35" fmla="*/ 1 h 276"/>
                <a:gd name="T36" fmla="*/ 1 w 626"/>
                <a:gd name="T37" fmla="*/ 1 h 276"/>
                <a:gd name="T38" fmla="*/ 0 w 626"/>
                <a:gd name="T39" fmla="*/ 1 h 276"/>
                <a:gd name="T40" fmla="*/ 0 w 626"/>
                <a:gd name="T41" fmla="*/ 1 h 27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26"/>
                <a:gd name="T64" fmla="*/ 0 h 276"/>
                <a:gd name="T65" fmla="*/ 626 w 626"/>
                <a:gd name="T66" fmla="*/ 276 h 27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26" h="276">
                  <a:moveTo>
                    <a:pt x="0" y="202"/>
                  </a:moveTo>
                  <a:lnTo>
                    <a:pt x="41" y="160"/>
                  </a:lnTo>
                  <a:lnTo>
                    <a:pt x="81" y="108"/>
                  </a:lnTo>
                  <a:lnTo>
                    <a:pt x="138" y="0"/>
                  </a:lnTo>
                  <a:lnTo>
                    <a:pt x="241" y="5"/>
                  </a:lnTo>
                  <a:lnTo>
                    <a:pt x="269" y="108"/>
                  </a:lnTo>
                  <a:lnTo>
                    <a:pt x="407" y="72"/>
                  </a:lnTo>
                  <a:lnTo>
                    <a:pt x="545" y="130"/>
                  </a:lnTo>
                  <a:lnTo>
                    <a:pt x="560" y="210"/>
                  </a:lnTo>
                  <a:lnTo>
                    <a:pt x="626" y="276"/>
                  </a:lnTo>
                  <a:lnTo>
                    <a:pt x="587" y="259"/>
                  </a:lnTo>
                  <a:lnTo>
                    <a:pt x="538" y="241"/>
                  </a:lnTo>
                  <a:lnTo>
                    <a:pt x="481" y="221"/>
                  </a:lnTo>
                  <a:lnTo>
                    <a:pt x="420" y="199"/>
                  </a:lnTo>
                  <a:lnTo>
                    <a:pt x="359" y="178"/>
                  </a:lnTo>
                  <a:lnTo>
                    <a:pt x="302" y="162"/>
                  </a:lnTo>
                  <a:lnTo>
                    <a:pt x="219" y="145"/>
                  </a:lnTo>
                  <a:lnTo>
                    <a:pt x="118" y="169"/>
                  </a:lnTo>
                  <a:lnTo>
                    <a:pt x="46" y="189"/>
                  </a:lnTo>
                  <a:lnTo>
                    <a:pt x="0" y="202"/>
                  </a:lnTo>
                  <a:close/>
                </a:path>
              </a:pathLst>
            </a:custGeom>
            <a:solidFill>
              <a:srgbClr val="9494B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60" name="Freeform 46"/>
            <p:cNvSpPr>
              <a:spLocks/>
            </p:cNvSpPr>
            <p:nvPr/>
          </p:nvSpPr>
          <p:spPr bwMode="auto">
            <a:xfrm>
              <a:off x="1276" y="1969"/>
              <a:ext cx="134" cy="204"/>
            </a:xfrm>
            <a:custGeom>
              <a:avLst/>
              <a:gdLst>
                <a:gd name="T0" fmla="*/ 0 w 269"/>
                <a:gd name="T1" fmla="*/ 1 h 408"/>
                <a:gd name="T2" fmla="*/ 0 w 269"/>
                <a:gd name="T3" fmla="*/ 1 h 408"/>
                <a:gd name="T4" fmla="*/ 0 w 269"/>
                <a:gd name="T5" fmla="*/ 1 h 408"/>
                <a:gd name="T6" fmla="*/ 0 w 269"/>
                <a:gd name="T7" fmla="*/ 1 h 408"/>
                <a:gd name="T8" fmla="*/ 0 w 269"/>
                <a:gd name="T9" fmla="*/ 1 h 408"/>
                <a:gd name="T10" fmla="*/ 0 w 269"/>
                <a:gd name="T11" fmla="*/ 1 h 408"/>
                <a:gd name="T12" fmla="*/ 0 w 269"/>
                <a:gd name="T13" fmla="*/ 1 h 408"/>
                <a:gd name="T14" fmla="*/ 0 w 269"/>
                <a:gd name="T15" fmla="*/ 1 h 408"/>
                <a:gd name="T16" fmla="*/ 0 w 269"/>
                <a:gd name="T17" fmla="*/ 0 h 408"/>
                <a:gd name="T18" fmla="*/ 0 w 269"/>
                <a:gd name="T19" fmla="*/ 1 h 408"/>
                <a:gd name="T20" fmla="*/ 0 w 269"/>
                <a:gd name="T21" fmla="*/ 1 h 408"/>
                <a:gd name="T22" fmla="*/ 0 w 269"/>
                <a:gd name="T23" fmla="*/ 1 h 408"/>
                <a:gd name="T24" fmla="*/ 0 w 269"/>
                <a:gd name="T25" fmla="*/ 1 h 408"/>
                <a:gd name="T26" fmla="*/ 0 w 269"/>
                <a:gd name="T27" fmla="*/ 1 h 408"/>
                <a:gd name="T28" fmla="*/ 0 w 269"/>
                <a:gd name="T29" fmla="*/ 1 h 408"/>
                <a:gd name="T30" fmla="*/ 0 w 269"/>
                <a:gd name="T31" fmla="*/ 1 h 408"/>
                <a:gd name="T32" fmla="*/ 0 w 269"/>
                <a:gd name="T33" fmla="*/ 1 h 408"/>
                <a:gd name="T34" fmla="*/ 0 w 269"/>
                <a:gd name="T35" fmla="*/ 1 h 408"/>
                <a:gd name="T36" fmla="*/ 0 w 269"/>
                <a:gd name="T37" fmla="*/ 1 h 408"/>
                <a:gd name="T38" fmla="*/ 0 w 269"/>
                <a:gd name="T39" fmla="*/ 1 h 408"/>
                <a:gd name="T40" fmla="*/ 0 w 269"/>
                <a:gd name="T41" fmla="*/ 1 h 40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69"/>
                <a:gd name="T64" fmla="*/ 0 h 408"/>
                <a:gd name="T65" fmla="*/ 269 w 269"/>
                <a:gd name="T66" fmla="*/ 408 h 40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69" h="408">
                  <a:moveTo>
                    <a:pt x="157" y="399"/>
                  </a:moveTo>
                  <a:lnTo>
                    <a:pt x="239" y="267"/>
                  </a:lnTo>
                  <a:lnTo>
                    <a:pt x="228" y="171"/>
                  </a:lnTo>
                  <a:lnTo>
                    <a:pt x="208" y="123"/>
                  </a:lnTo>
                  <a:lnTo>
                    <a:pt x="179" y="90"/>
                  </a:lnTo>
                  <a:lnTo>
                    <a:pt x="118" y="73"/>
                  </a:lnTo>
                  <a:lnTo>
                    <a:pt x="57" y="46"/>
                  </a:lnTo>
                  <a:lnTo>
                    <a:pt x="0" y="11"/>
                  </a:lnTo>
                  <a:lnTo>
                    <a:pt x="6" y="0"/>
                  </a:lnTo>
                  <a:lnTo>
                    <a:pt x="65" y="20"/>
                  </a:lnTo>
                  <a:lnTo>
                    <a:pt x="125" y="44"/>
                  </a:lnTo>
                  <a:lnTo>
                    <a:pt x="197" y="66"/>
                  </a:lnTo>
                  <a:lnTo>
                    <a:pt x="232" y="105"/>
                  </a:lnTo>
                  <a:lnTo>
                    <a:pt x="256" y="158"/>
                  </a:lnTo>
                  <a:lnTo>
                    <a:pt x="269" y="270"/>
                  </a:lnTo>
                  <a:lnTo>
                    <a:pt x="256" y="311"/>
                  </a:lnTo>
                  <a:lnTo>
                    <a:pt x="232" y="349"/>
                  </a:lnTo>
                  <a:lnTo>
                    <a:pt x="199" y="384"/>
                  </a:lnTo>
                  <a:lnTo>
                    <a:pt x="166" y="408"/>
                  </a:lnTo>
                  <a:lnTo>
                    <a:pt x="157" y="39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61" name="Freeform 47"/>
            <p:cNvSpPr>
              <a:spLocks/>
            </p:cNvSpPr>
            <p:nvPr/>
          </p:nvSpPr>
          <p:spPr bwMode="auto">
            <a:xfrm>
              <a:off x="1252" y="2001"/>
              <a:ext cx="98" cy="138"/>
            </a:xfrm>
            <a:custGeom>
              <a:avLst/>
              <a:gdLst>
                <a:gd name="T0" fmla="*/ 1 w 195"/>
                <a:gd name="T1" fmla="*/ 1 h 276"/>
                <a:gd name="T2" fmla="*/ 1 w 195"/>
                <a:gd name="T3" fmla="*/ 1 h 276"/>
                <a:gd name="T4" fmla="*/ 1 w 195"/>
                <a:gd name="T5" fmla="*/ 1 h 276"/>
                <a:gd name="T6" fmla="*/ 1 w 195"/>
                <a:gd name="T7" fmla="*/ 1 h 276"/>
                <a:gd name="T8" fmla="*/ 1 w 195"/>
                <a:gd name="T9" fmla="*/ 1 h 276"/>
                <a:gd name="T10" fmla="*/ 1 w 195"/>
                <a:gd name="T11" fmla="*/ 1 h 276"/>
                <a:gd name="T12" fmla="*/ 1 w 195"/>
                <a:gd name="T13" fmla="*/ 1 h 276"/>
                <a:gd name="T14" fmla="*/ 1 w 195"/>
                <a:gd name="T15" fmla="*/ 1 h 276"/>
                <a:gd name="T16" fmla="*/ 0 w 195"/>
                <a:gd name="T17" fmla="*/ 0 h 276"/>
                <a:gd name="T18" fmla="*/ 1 w 195"/>
                <a:gd name="T19" fmla="*/ 0 h 276"/>
                <a:gd name="T20" fmla="*/ 1 w 195"/>
                <a:gd name="T21" fmla="*/ 1 h 276"/>
                <a:gd name="T22" fmla="*/ 1 w 195"/>
                <a:gd name="T23" fmla="*/ 1 h 276"/>
                <a:gd name="T24" fmla="*/ 1 w 195"/>
                <a:gd name="T25" fmla="*/ 1 h 276"/>
                <a:gd name="T26" fmla="*/ 1 w 195"/>
                <a:gd name="T27" fmla="*/ 1 h 276"/>
                <a:gd name="T28" fmla="*/ 1 w 195"/>
                <a:gd name="T29" fmla="*/ 1 h 276"/>
                <a:gd name="T30" fmla="*/ 1 w 195"/>
                <a:gd name="T31" fmla="*/ 1 h 276"/>
                <a:gd name="T32" fmla="*/ 1 w 195"/>
                <a:gd name="T33" fmla="*/ 1 h 276"/>
                <a:gd name="T34" fmla="*/ 1 w 195"/>
                <a:gd name="T35" fmla="*/ 1 h 276"/>
                <a:gd name="T36" fmla="*/ 1 w 195"/>
                <a:gd name="T37" fmla="*/ 1 h 276"/>
                <a:gd name="T38" fmla="*/ 1 w 195"/>
                <a:gd name="T39" fmla="*/ 1 h 276"/>
                <a:gd name="T40" fmla="*/ 1 w 195"/>
                <a:gd name="T41" fmla="*/ 1 h 276"/>
                <a:gd name="T42" fmla="*/ 1 w 195"/>
                <a:gd name="T43" fmla="*/ 1 h 276"/>
                <a:gd name="T44" fmla="*/ 1 w 195"/>
                <a:gd name="T45" fmla="*/ 1 h 27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95"/>
                <a:gd name="T70" fmla="*/ 0 h 276"/>
                <a:gd name="T71" fmla="*/ 195 w 195"/>
                <a:gd name="T72" fmla="*/ 276 h 27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95" h="276">
                  <a:moveTo>
                    <a:pt x="44" y="236"/>
                  </a:moveTo>
                  <a:lnTo>
                    <a:pt x="81" y="239"/>
                  </a:lnTo>
                  <a:lnTo>
                    <a:pt x="140" y="214"/>
                  </a:lnTo>
                  <a:lnTo>
                    <a:pt x="166" y="158"/>
                  </a:lnTo>
                  <a:lnTo>
                    <a:pt x="151" y="123"/>
                  </a:lnTo>
                  <a:lnTo>
                    <a:pt x="122" y="100"/>
                  </a:lnTo>
                  <a:lnTo>
                    <a:pt x="52" y="70"/>
                  </a:lnTo>
                  <a:lnTo>
                    <a:pt x="11" y="22"/>
                  </a:lnTo>
                  <a:lnTo>
                    <a:pt x="0" y="0"/>
                  </a:lnTo>
                  <a:lnTo>
                    <a:pt x="11" y="0"/>
                  </a:lnTo>
                  <a:lnTo>
                    <a:pt x="37" y="22"/>
                  </a:lnTo>
                  <a:lnTo>
                    <a:pt x="65" y="41"/>
                  </a:lnTo>
                  <a:lnTo>
                    <a:pt x="146" y="81"/>
                  </a:lnTo>
                  <a:lnTo>
                    <a:pt x="179" y="112"/>
                  </a:lnTo>
                  <a:lnTo>
                    <a:pt x="195" y="155"/>
                  </a:lnTo>
                  <a:lnTo>
                    <a:pt x="186" y="208"/>
                  </a:lnTo>
                  <a:lnTo>
                    <a:pt x="171" y="234"/>
                  </a:lnTo>
                  <a:lnTo>
                    <a:pt x="153" y="254"/>
                  </a:lnTo>
                  <a:lnTo>
                    <a:pt x="129" y="271"/>
                  </a:lnTo>
                  <a:lnTo>
                    <a:pt x="101" y="276"/>
                  </a:lnTo>
                  <a:lnTo>
                    <a:pt x="41" y="248"/>
                  </a:lnTo>
                  <a:lnTo>
                    <a:pt x="44" y="2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62" name="Freeform 48"/>
            <p:cNvSpPr>
              <a:spLocks/>
            </p:cNvSpPr>
            <p:nvPr/>
          </p:nvSpPr>
          <p:spPr bwMode="auto">
            <a:xfrm>
              <a:off x="1029" y="1968"/>
              <a:ext cx="180" cy="198"/>
            </a:xfrm>
            <a:custGeom>
              <a:avLst/>
              <a:gdLst>
                <a:gd name="T0" fmla="*/ 0 w 361"/>
                <a:gd name="T1" fmla="*/ 1 h 395"/>
                <a:gd name="T2" fmla="*/ 0 w 361"/>
                <a:gd name="T3" fmla="*/ 1 h 395"/>
                <a:gd name="T4" fmla="*/ 0 w 361"/>
                <a:gd name="T5" fmla="*/ 1 h 395"/>
                <a:gd name="T6" fmla="*/ 0 w 361"/>
                <a:gd name="T7" fmla="*/ 1 h 395"/>
                <a:gd name="T8" fmla="*/ 0 w 361"/>
                <a:gd name="T9" fmla="*/ 1 h 395"/>
                <a:gd name="T10" fmla="*/ 0 w 361"/>
                <a:gd name="T11" fmla="*/ 1 h 395"/>
                <a:gd name="T12" fmla="*/ 0 w 361"/>
                <a:gd name="T13" fmla="*/ 1 h 395"/>
                <a:gd name="T14" fmla="*/ 0 w 361"/>
                <a:gd name="T15" fmla="*/ 1 h 395"/>
                <a:gd name="T16" fmla="*/ 0 w 361"/>
                <a:gd name="T17" fmla="*/ 1 h 395"/>
                <a:gd name="T18" fmla="*/ 0 w 361"/>
                <a:gd name="T19" fmla="*/ 1 h 395"/>
                <a:gd name="T20" fmla="*/ 0 w 361"/>
                <a:gd name="T21" fmla="*/ 1 h 395"/>
                <a:gd name="T22" fmla="*/ 0 w 361"/>
                <a:gd name="T23" fmla="*/ 1 h 395"/>
                <a:gd name="T24" fmla="*/ 0 w 361"/>
                <a:gd name="T25" fmla="*/ 1 h 395"/>
                <a:gd name="T26" fmla="*/ 0 w 361"/>
                <a:gd name="T27" fmla="*/ 1 h 395"/>
                <a:gd name="T28" fmla="*/ 0 w 361"/>
                <a:gd name="T29" fmla="*/ 1 h 395"/>
                <a:gd name="T30" fmla="*/ 0 w 361"/>
                <a:gd name="T31" fmla="*/ 1 h 395"/>
                <a:gd name="T32" fmla="*/ 0 w 361"/>
                <a:gd name="T33" fmla="*/ 1 h 395"/>
                <a:gd name="T34" fmla="*/ 0 w 361"/>
                <a:gd name="T35" fmla="*/ 1 h 395"/>
                <a:gd name="T36" fmla="*/ 0 w 361"/>
                <a:gd name="T37" fmla="*/ 0 h 395"/>
                <a:gd name="T38" fmla="*/ 0 w 361"/>
                <a:gd name="T39" fmla="*/ 1 h 395"/>
                <a:gd name="T40" fmla="*/ 0 w 361"/>
                <a:gd name="T41" fmla="*/ 1 h 395"/>
                <a:gd name="T42" fmla="*/ 0 w 361"/>
                <a:gd name="T43" fmla="*/ 1 h 395"/>
                <a:gd name="T44" fmla="*/ 0 w 361"/>
                <a:gd name="T45" fmla="*/ 1 h 395"/>
                <a:gd name="T46" fmla="*/ 0 w 361"/>
                <a:gd name="T47" fmla="*/ 1 h 39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61"/>
                <a:gd name="T73" fmla="*/ 0 h 395"/>
                <a:gd name="T74" fmla="*/ 361 w 361"/>
                <a:gd name="T75" fmla="*/ 395 h 39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61" h="395">
                  <a:moveTo>
                    <a:pt x="359" y="64"/>
                  </a:moveTo>
                  <a:lnTo>
                    <a:pt x="295" y="51"/>
                  </a:lnTo>
                  <a:lnTo>
                    <a:pt x="226" y="39"/>
                  </a:lnTo>
                  <a:lnTo>
                    <a:pt x="162" y="48"/>
                  </a:lnTo>
                  <a:lnTo>
                    <a:pt x="116" y="77"/>
                  </a:lnTo>
                  <a:lnTo>
                    <a:pt x="83" y="121"/>
                  </a:lnTo>
                  <a:lnTo>
                    <a:pt x="52" y="177"/>
                  </a:lnTo>
                  <a:lnTo>
                    <a:pt x="22" y="283"/>
                  </a:lnTo>
                  <a:lnTo>
                    <a:pt x="17" y="395"/>
                  </a:lnTo>
                  <a:lnTo>
                    <a:pt x="4" y="395"/>
                  </a:lnTo>
                  <a:lnTo>
                    <a:pt x="0" y="276"/>
                  </a:lnTo>
                  <a:lnTo>
                    <a:pt x="6" y="217"/>
                  </a:lnTo>
                  <a:lnTo>
                    <a:pt x="24" y="162"/>
                  </a:lnTo>
                  <a:lnTo>
                    <a:pt x="59" y="96"/>
                  </a:lnTo>
                  <a:lnTo>
                    <a:pt x="76" y="68"/>
                  </a:lnTo>
                  <a:lnTo>
                    <a:pt x="94" y="44"/>
                  </a:lnTo>
                  <a:lnTo>
                    <a:pt x="114" y="26"/>
                  </a:lnTo>
                  <a:lnTo>
                    <a:pt x="140" y="11"/>
                  </a:lnTo>
                  <a:lnTo>
                    <a:pt x="212" y="0"/>
                  </a:lnTo>
                  <a:lnTo>
                    <a:pt x="287" y="20"/>
                  </a:lnTo>
                  <a:lnTo>
                    <a:pt x="328" y="37"/>
                  </a:lnTo>
                  <a:lnTo>
                    <a:pt x="361" y="51"/>
                  </a:lnTo>
                  <a:lnTo>
                    <a:pt x="359" y="6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63" name="Freeform 50"/>
            <p:cNvSpPr>
              <a:spLocks/>
            </p:cNvSpPr>
            <p:nvPr/>
          </p:nvSpPr>
          <p:spPr bwMode="auto">
            <a:xfrm>
              <a:off x="1101" y="2136"/>
              <a:ext cx="122" cy="66"/>
            </a:xfrm>
            <a:custGeom>
              <a:avLst/>
              <a:gdLst>
                <a:gd name="T0" fmla="*/ 1 w 242"/>
                <a:gd name="T1" fmla="*/ 1 h 132"/>
                <a:gd name="T2" fmla="*/ 1 w 242"/>
                <a:gd name="T3" fmla="*/ 1 h 132"/>
                <a:gd name="T4" fmla="*/ 1 w 242"/>
                <a:gd name="T5" fmla="*/ 1 h 132"/>
                <a:gd name="T6" fmla="*/ 1 w 242"/>
                <a:gd name="T7" fmla="*/ 1 h 132"/>
                <a:gd name="T8" fmla="*/ 1 w 242"/>
                <a:gd name="T9" fmla="*/ 1 h 132"/>
                <a:gd name="T10" fmla="*/ 1 w 242"/>
                <a:gd name="T11" fmla="*/ 1 h 132"/>
                <a:gd name="T12" fmla="*/ 1 w 242"/>
                <a:gd name="T13" fmla="*/ 0 h 132"/>
                <a:gd name="T14" fmla="*/ 1 w 242"/>
                <a:gd name="T15" fmla="*/ 1 h 132"/>
                <a:gd name="T16" fmla="*/ 1 w 242"/>
                <a:gd name="T17" fmla="*/ 1 h 132"/>
                <a:gd name="T18" fmla="*/ 1 w 242"/>
                <a:gd name="T19" fmla="*/ 1 h 132"/>
                <a:gd name="T20" fmla="*/ 1 w 242"/>
                <a:gd name="T21" fmla="*/ 1 h 132"/>
                <a:gd name="T22" fmla="*/ 1 w 242"/>
                <a:gd name="T23" fmla="*/ 1 h 132"/>
                <a:gd name="T24" fmla="*/ 1 w 242"/>
                <a:gd name="T25" fmla="*/ 1 h 132"/>
                <a:gd name="T26" fmla="*/ 1 w 242"/>
                <a:gd name="T27" fmla="*/ 1 h 132"/>
                <a:gd name="T28" fmla="*/ 1 w 242"/>
                <a:gd name="T29" fmla="*/ 1 h 132"/>
                <a:gd name="T30" fmla="*/ 0 w 242"/>
                <a:gd name="T31" fmla="*/ 1 h 132"/>
                <a:gd name="T32" fmla="*/ 1 w 242"/>
                <a:gd name="T33" fmla="*/ 1 h 132"/>
                <a:gd name="T34" fmla="*/ 1 w 242"/>
                <a:gd name="T35" fmla="*/ 1 h 132"/>
                <a:gd name="T36" fmla="*/ 1 w 242"/>
                <a:gd name="T37" fmla="*/ 1 h 132"/>
                <a:gd name="T38" fmla="*/ 1 w 242"/>
                <a:gd name="T39" fmla="*/ 1 h 13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42"/>
                <a:gd name="T61" fmla="*/ 0 h 132"/>
                <a:gd name="T62" fmla="*/ 242 w 242"/>
                <a:gd name="T63" fmla="*/ 132 h 13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42" h="132">
                  <a:moveTo>
                    <a:pt x="42" y="22"/>
                  </a:moveTo>
                  <a:lnTo>
                    <a:pt x="29" y="79"/>
                  </a:lnTo>
                  <a:lnTo>
                    <a:pt x="38" y="86"/>
                  </a:lnTo>
                  <a:lnTo>
                    <a:pt x="55" y="88"/>
                  </a:lnTo>
                  <a:lnTo>
                    <a:pt x="90" y="55"/>
                  </a:lnTo>
                  <a:lnTo>
                    <a:pt x="115" y="23"/>
                  </a:lnTo>
                  <a:lnTo>
                    <a:pt x="147" y="0"/>
                  </a:lnTo>
                  <a:lnTo>
                    <a:pt x="196" y="1"/>
                  </a:lnTo>
                  <a:lnTo>
                    <a:pt x="242" y="23"/>
                  </a:lnTo>
                  <a:lnTo>
                    <a:pt x="235" y="34"/>
                  </a:lnTo>
                  <a:lnTo>
                    <a:pt x="196" y="20"/>
                  </a:lnTo>
                  <a:lnTo>
                    <a:pt x="156" y="22"/>
                  </a:lnTo>
                  <a:lnTo>
                    <a:pt x="92" y="90"/>
                  </a:lnTo>
                  <a:lnTo>
                    <a:pt x="66" y="123"/>
                  </a:lnTo>
                  <a:lnTo>
                    <a:pt x="42" y="132"/>
                  </a:lnTo>
                  <a:lnTo>
                    <a:pt x="0" y="95"/>
                  </a:lnTo>
                  <a:lnTo>
                    <a:pt x="14" y="58"/>
                  </a:lnTo>
                  <a:lnTo>
                    <a:pt x="29" y="22"/>
                  </a:lnTo>
                  <a:lnTo>
                    <a:pt x="42"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64" name="Freeform 51"/>
            <p:cNvSpPr>
              <a:spLocks/>
            </p:cNvSpPr>
            <p:nvPr/>
          </p:nvSpPr>
          <p:spPr bwMode="auto">
            <a:xfrm>
              <a:off x="1194" y="2171"/>
              <a:ext cx="73" cy="60"/>
            </a:xfrm>
            <a:custGeom>
              <a:avLst/>
              <a:gdLst>
                <a:gd name="T0" fmla="*/ 0 w 146"/>
                <a:gd name="T1" fmla="*/ 1 h 120"/>
                <a:gd name="T2" fmla="*/ 1 w 146"/>
                <a:gd name="T3" fmla="*/ 0 h 120"/>
                <a:gd name="T4" fmla="*/ 1 w 146"/>
                <a:gd name="T5" fmla="*/ 0 h 120"/>
                <a:gd name="T6" fmla="*/ 1 w 146"/>
                <a:gd name="T7" fmla="*/ 1 h 120"/>
                <a:gd name="T8" fmla="*/ 1 w 146"/>
                <a:gd name="T9" fmla="*/ 1 h 120"/>
                <a:gd name="T10" fmla="*/ 1 w 146"/>
                <a:gd name="T11" fmla="*/ 1 h 120"/>
                <a:gd name="T12" fmla="*/ 1 w 146"/>
                <a:gd name="T13" fmla="*/ 1 h 120"/>
                <a:gd name="T14" fmla="*/ 1 w 146"/>
                <a:gd name="T15" fmla="*/ 1 h 120"/>
                <a:gd name="T16" fmla="*/ 1 w 146"/>
                <a:gd name="T17" fmla="*/ 1 h 120"/>
                <a:gd name="T18" fmla="*/ 1 w 146"/>
                <a:gd name="T19" fmla="*/ 1 h 120"/>
                <a:gd name="T20" fmla="*/ 1 w 146"/>
                <a:gd name="T21" fmla="*/ 1 h 120"/>
                <a:gd name="T22" fmla="*/ 1 w 146"/>
                <a:gd name="T23" fmla="*/ 1 h 120"/>
                <a:gd name="T24" fmla="*/ 0 w 146"/>
                <a:gd name="T25" fmla="*/ 1 h 120"/>
                <a:gd name="T26" fmla="*/ 0 w 146"/>
                <a:gd name="T27" fmla="*/ 1 h 1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6"/>
                <a:gd name="T43" fmla="*/ 0 h 120"/>
                <a:gd name="T44" fmla="*/ 146 w 146"/>
                <a:gd name="T45" fmla="*/ 120 h 1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6" h="120">
                  <a:moveTo>
                    <a:pt x="0" y="11"/>
                  </a:moveTo>
                  <a:lnTo>
                    <a:pt x="37" y="0"/>
                  </a:lnTo>
                  <a:lnTo>
                    <a:pt x="81" y="0"/>
                  </a:lnTo>
                  <a:lnTo>
                    <a:pt x="122" y="17"/>
                  </a:lnTo>
                  <a:lnTo>
                    <a:pt x="146" y="46"/>
                  </a:lnTo>
                  <a:lnTo>
                    <a:pt x="135" y="120"/>
                  </a:lnTo>
                  <a:lnTo>
                    <a:pt x="122" y="118"/>
                  </a:lnTo>
                  <a:lnTo>
                    <a:pt x="109" y="57"/>
                  </a:lnTo>
                  <a:lnTo>
                    <a:pt x="98" y="39"/>
                  </a:lnTo>
                  <a:lnTo>
                    <a:pt x="79" y="24"/>
                  </a:lnTo>
                  <a:lnTo>
                    <a:pt x="35" y="15"/>
                  </a:lnTo>
                  <a:lnTo>
                    <a:pt x="4" y="22"/>
                  </a:lnTo>
                  <a:lnTo>
                    <a:pt x="0" y="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65" name="Freeform 52"/>
            <p:cNvSpPr>
              <a:spLocks/>
            </p:cNvSpPr>
            <p:nvPr/>
          </p:nvSpPr>
          <p:spPr bwMode="auto">
            <a:xfrm>
              <a:off x="1214" y="2213"/>
              <a:ext cx="23" cy="23"/>
            </a:xfrm>
            <a:custGeom>
              <a:avLst/>
              <a:gdLst>
                <a:gd name="T0" fmla="*/ 1 w 44"/>
                <a:gd name="T1" fmla="*/ 1 h 46"/>
                <a:gd name="T2" fmla="*/ 1 w 44"/>
                <a:gd name="T3" fmla="*/ 1 h 46"/>
                <a:gd name="T4" fmla="*/ 1 w 44"/>
                <a:gd name="T5" fmla="*/ 1 h 46"/>
                <a:gd name="T6" fmla="*/ 1 w 44"/>
                <a:gd name="T7" fmla="*/ 1 h 46"/>
                <a:gd name="T8" fmla="*/ 0 w 44"/>
                <a:gd name="T9" fmla="*/ 1 h 46"/>
                <a:gd name="T10" fmla="*/ 1 w 44"/>
                <a:gd name="T11" fmla="*/ 1 h 46"/>
                <a:gd name="T12" fmla="*/ 1 w 44"/>
                <a:gd name="T13" fmla="*/ 0 h 46"/>
                <a:gd name="T14" fmla="*/ 1 w 44"/>
                <a:gd name="T15" fmla="*/ 1 h 46"/>
                <a:gd name="T16" fmla="*/ 1 w 44"/>
                <a:gd name="T17" fmla="*/ 1 h 46"/>
                <a:gd name="T18" fmla="*/ 1 w 44"/>
                <a:gd name="T19" fmla="*/ 1 h 4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46"/>
                <a:gd name="T32" fmla="*/ 44 w 44"/>
                <a:gd name="T33" fmla="*/ 46 h 4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46">
                  <a:moveTo>
                    <a:pt x="31" y="19"/>
                  </a:moveTo>
                  <a:lnTo>
                    <a:pt x="22" y="22"/>
                  </a:lnTo>
                  <a:lnTo>
                    <a:pt x="42" y="33"/>
                  </a:lnTo>
                  <a:lnTo>
                    <a:pt x="42" y="46"/>
                  </a:lnTo>
                  <a:lnTo>
                    <a:pt x="0" y="35"/>
                  </a:lnTo>
                  <a:lnTo>
                    <a:pt x="4" y="9"/>
                  </a:lnTo>
                  <a:lnTo>
                    <a:pt x="37" y="0"/>
                  </a:lnTo>
                  <a:lnTo>
                    <a:pt x="44" y="13"/>
                  </a:lnTo>
                  <a:lnTo>
                    <a:pt x="31"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66" name="Freeform 53"/>
            <p:cNvSpPr>
              <a:spLocks/>
            </p:cNvSpPr>
            <p:nvPr/>
          </p:nvSpPr>
          <p:spPr bwMode="auto">
            <a:xfrm>
              <a:off x="1239" y="2232"/>
              <a:ext cx="48" cy="109"/>
            </a:xfrm>
            <a:custGeom>
              <a:avLst/>
              <a:gdLst>
                <a:gd name="T0" fmla="*/ 1 w 95"/>
                <a:gd name="T1" fmla="*/ 0 h 219"/>
                <a:gd name="T2" fmla="*/ 1 w 95"/>
                <a:gd name="T3" fmla="*/ 0 h 219"/>
                <a:gd name="T4" fmla="*/ 1 w 95"/>
                <a:gd name="T5" fmla="*/ 0 h 219"/>
                <a:gd name="T6" fmla="*/ 1 w 95"/>
                <a:gd name="T7" fmla="*/ 0 h 219"/>
                <a:gd name="T8" fmla="*/ 1 w 95"/>
                <a:gd name="T9" fmla="*/ 0 h 219"/>
                <a:gd name="T10" fmla="*/ 1 w 95"/>
                <a:gd name="T11" fmla="*/ 0 h 219"/>
                <a:gd name="T12" fmla="*/ 1 w 95"/>
                <a:gd name="T13" fmla="*/ 0 h 219"/>
                <a:gd name="T14" fmla="*/ 1 w 95"/>
                <a:gd name="T15" fmla="*/ 0 h 219"/>
                <a:gd name="T16" fmla="*/ 1 w 95"/>
                <a:gd name="T17" fmla="*/ 0 h 219"/>
                <a:gd name="T18" fmla="*/ 0 w 95"/>
                <a:gd name="T19" fmla="*/ 0 h 219"/>
                <a:gd name="T20" fmla="*/ 0 w 95"/>
                <a:gd name="T21" fmla="*/ 0 h 219"/>
                <a:gd name="T22" fmla="*/ 1 w 95"/>
                <a:gd name="T23" fmla="*/ 0 h 219"/>
                <a:gd name="T24" fmla="*/ 1 w 95"/>
                <a:gd name="T25" fmla="*/ 0 h 2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5"/>
                <a:gd name="T40" fmla="*/ 0 h 219"/>
                <a:gd name="T41" fmla="*/ 95 w 95"/>
                <a:gd name="T42" fmla="*/ 219 h 21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5" h="219">
                  <a:moveTo>
                    <a:pt x="49" y="182"/>
                  </a:moveTo>
                  <a:lnTo>
                    <a:pt x="53" y="149"/>
                  </a:lnTo>
                  <a:lnTo>
                    <a:pt x="47" y="116"/>
                  </a:lnTo>
                  <a:lnTo>
                    <a:pt x="58" y="57"/>
                  </a:lnTo>
                  <a:lnTo>
                    <a:pt x="84" y="0"/>
                  </a:lnTo>
                  <a:lnTo>
                    <a:pt x="95" y="5"/>
                  </a:lnTo>
                  <a:lnTo>
                    <a:pt x="75" y="112"/>
                  </a:lnTo>
                  <a:lnTo>
                    <a:pt x="77" y="208"/>
                  </a:lnTo>
                  <a:lnTo>
                    <a:pt x="40" y="219"/>
                  </a:lnTo>
                  <a:lnTo>
                    <a:pt x="0" y="217"/>
                  </a:lnTo>
                  <a:lnTo>
                    <a:pt x="0" y="204"/>
                  </a:lnTo>
                  <a:lnTo>
                    <a:pt x="49" y="18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67" name="Freeform 54"/>
            <p:cNvSpPr>
              <a:spLocks/>
            </p:cNvSpPr>
            <p:nvPr/>
          </p:nvSpPr>
          <p:spPr bwMode="auto">
            <a:xfrm>
              <a:off x="1311" y="2203"/>
              <a:ext cx="27" cy="33"/>
            </a:xfrm>
            <a:custGeom>
              <a:avLst/>
              <a:gdLst>
                <a:gd name="T0" fmla="*/ 0 w 53"/>
                <a:gd name="T1" fmla="*/ 0 h 64"/>
                <a:gd name="T2" fmla="*/ 1 w 53"/>
                <a:gd name="T3" fmla="*/ 1 h 64"/>
                <a:gd name="T4" fmla="*/ 1 w 53"/>
                <a:gd name="T5" fmla="*/ 1 h 64"/>
                <a:gd name="T6" fmla="*/ 1 w 53"/>
                <a:gd name="T7" fmla="*/ 1 h 64"/>
                <a:gd name="T8" fmla="*/ 1 w 53"/>
                <a:gd name="T9" fmla="*/ 1 h 64"/>
                <a:gd name="T10" fmla="*/ 0 w 53"/>
                <a:gd name="T11" fmla="*/ 1 h 64"/>
                <a:gd name="T12" fmla="*/ 0 w 53"/>
                <a:gd name="T13" fmla="*/ 0 h 64"/>
                <a:gd name="T14" fmla="*/ 0 w 53"/>
                <a:gd name="T15" fmla="*/ 0 h 64"/>
                <a:gd name="T16" fmla="*/ 0 60000 65536"/>
                <a:gd name="T17" fmla="*/ 0 60000 65536"/>
                <a:gd name="T18" fmla="*/ 0 60000 65536"/>
                <a:gd name="T19" fmla="*/ 0 60000 65536"/>
                <a:gd name="T20" fmla="*/ 0 60000 65536"/>
                <a:gd name="T21" fmla="*/ 0 60000 65536"/>
                <a:gd name="T22" fmla="*/ 0 60000 65536"/>
                <a:gd name="T23" fmla="*/ 0 60000 65536"/>
                <a:gd name="T24" fmla="*/ 0 w 53"/>
                <a:gd name="T25" fmla="*/ 0 h 64"/>
                <a:gd name="T26" fmla="*/ 53 w 53"/>
                <a:gd name="T27" fmla="*/ 64 h 6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 h="64">
                  <a:moveTo>
                    <a:pt x="0" y="0"/>
                  </a:moveTo>
                  <a:lnTo>
                    <a:pt x="46" y="22"/>
                  </a:lnTo>
                  <a:lnTo>
                    <a:pt x="53" y="62"/>
                  </a:lnTo>
                  <a:lnTo>
                    <a:pt x="42" y="64"/>
                  </a:lnTo>
                  <a:lnTo>
                    <a:pt x="24" y="31"/>
                  </a:lnTo>
                  <a:lnTo>
                    <a:pt x="0" y="1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68" name="Freeform 55"/>
            <p:cNvSpPr>
              <a:spLocks/>
            </p:cNvSpPr>
            <p:nvPr/>
          </p:nvSpPr>
          <p:spPr bwMode="auto">
            <a:xfrm>
              <a:off x="1296" y="2232"/>
              <a:ext cx="19" cy="24"/>
            </a:xfrm>
            <a:custGeom>
              <a:avLst/>
              <a:gdLst>
                <a:gd name="T0" fmla="*/ 1 w 36"/>
                <a:gd name="T1" fmla="*/ 1 h 48"/>
                <a:gd name="T2" fmla="*/ 1 w 36"/>
                <a:gd name="T3" fmla="*/ 1 h 48"/>
                <a:gd name="T4" fmla="*/ 1 w 36"/>
                <a:gd name="T5" fmla="*/ 1 h 48"/>
                <a:gd name="T6" fmla="*/ 1 w 36"/>
                <a:gd name="T7" fmla="*/ 1 h 48"/>
                <a:gd name="T8" fmla="*/ 1 w 36"/>
                <a:gd name="T9" fmla="*/ 1 h 48"/>
                <a:gd name="T10" fmla="*/ 0 w 36"/>
                <a:gd name="T11" fmla="*/ 1 h 48"/>
                <a:gd name="T12" fmla="*/ 1 w 36"/>
                <a:gd name="T13" fmla="*/ 1 h 48"/>
                <a:gd name="T14" fmla="*/ 1 w 36"/>
                <a:gd name="T15" fmla="*/ 0 h 48"/>
                <a:gd name="T16" fmla="*/ 1 w 36"/>
                <a:gd name="T17" fmla="*/ 1 h 48"/>
                <a:gd name="T18" fmla="*/ 1 w 36"/>
                <a:gd name="T19" fmla="*/ 1 h 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
                <a:gd name="T31" fmla="*/ 0 h 48"/>
                <a:gd name="T32" fmla="*/ 36 w 36"/>
                <a:gd name="T33" fmla="*/ 48 h 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 h="48">
                  <a:moveTo>
                    <a:pt x="36" y="16"/>
                  </a:moveTo>
                  <a:lnTo>
                    <a:pt x="27" y="24"/>
                  </a:lnTo>
                  <a:lnTo>
                    <a:pt x="33" y="31"/>
                  </a:lnTo>
                  <a:lnTo>
                    <a:pt x="35" y="46"/>
                  </a:lnTo>
                  <a:lnTo>
                    <a:pt x="20" y="48"/>
                  </a:lnTo>
                  <a:lnTo>
                    <a:pt x="0" y="29"/>
                  </a:lnTo>
                  <a:lnTo>
                    <a:pt x="9" y="7"/>
                  </a:lnTo>
                  <a:lnTo>
                    <a:pt x="33" y="0"/>
                  </a:lnTo>
                  <a:lnTo>
                    <a:pt x="36"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69" name="Freeform 56"/>
            <p:cNvSpPr>
              <a:spLocks/>
            </p:cNvSpPr>
            <p:nvPr/>
          </p:nvSpPr>
          <p:spPr bwMode="auto">
            <a:xfrm>
              <a:off x="1098" y="2208"/>
              <a:ext cx="265" cy="228"/>
            </a:xfrm>
            <a:custGeom>
              <a:avLst/>
              <a:gdLst>
                <a:gd name="T0" fmla="*/ 0 w 532"/>
                <a:gd name="T1" fmla="*/ 0 h 456"/>
                <a:gd name="T2" fmla="*/ 0 w 532"/>
                <a:gd name="T3" fmla="*/ 1 h 456"/>
                <a:gd name="T4" fmla="*/ 0 w 532"/>
                <a:gd name="T5" fmla="*/ 1 h 456"/>
                <a:gd name="T6" fmla="*/ 0 w 532"/>
                <a:gd name="T7" fmla="*/ 1 h 456"/>
                <a:gd name="T8" fmla="*/ 0 w 532"/>
                <a:gd name="T9" fmla="*/ 1 h 456"/>
                <a:gd name="T10" fmla="*/ 0 w 532"/>
                <a:gd name="T11" fmla="*/ 1 h 456"/>
                <a:gd name="T12" fmla="*/ 0 w 532"/>
                <a:gd name="T13" fmla="*/ 1 h 456"/>
                <a:gd name="T14" fmla="*/ 0 w 532"/>
                <a:gd name="T15" fmla="*/ 1 h 456"/>
                <a:gd name="T16" fmla="*/ 0 w 532"/>
                <a:gd name="T17" fmla="*/ 1 h 456"/>
                <a:gd name="T18" fmla="*/ 0 w 532"/>
                <a:gd name="T19" fmla="*/ 1 h 456"/>
                <a:gd name="T20" fmla="*/ 0 w 532"/>
                <a:gd name="T21" fmla="*/ 1 h 456"/>
                <a:gd name="T22" fmla="*/ 0 w 532"/>
                <a:gd name="T23" fmla="*/ 1 h 456"/>
                <a:gd name="T24" fmla="*/ 0 w 532"/>
                <a:gd name="T25" fmla="*/ 1 h 456"/>
                <a:gd name="T26" fmla="*/ 0 w 532"/>
                <a:gd name="T27" fmla="*/ 1 h 456"/>
                <a:gd name="T28" fmla="*/ 0 w 532"/>
                <a:gd name="T29" fmla="*/ 1 h 456"/>
                <a:gd name="T30" fmla="*/ 0 w 532"/>
                <a:gd name="T31" fmla="*/ 1 h 456"/>
                <a:gd name="T32" fmla="*/ 0 w 532"/>
                <a:gd name="T33" fmla="*/ 1 h 456"/>
                <a:gd name="T34" fmla="*/ 0 w 532"/>
                <a:gd name="T35" fmla="*/ 1 h 456"/>
                <a:gd name="T36" fmla="*/ 0 w 532"/>
                <a:gd name="T37" fmla="*/ 1 h 456"/>
                <a:gd name="T38" fmla="*/ 0 w 532"/>
                <a:gd name="T39" fmla="*/ 1 h 456"/>
                <a:gd name="T40" fmla="*/ 0 w 532"/>
                <a:gd name="T41" fmla="*/ 1 h 456"/>
                <a:gd name="T42" fmla="*/ 0 w 532"/>
                <a:gd name="T43" fmla="*/ 1 h 456"/>
                <a:gd name="T44" fmla="*/ 0 w 532"/>
                <a:gd name="T45" fmla="*/ 1 h 456"/>
                <a:gd name="T46" fmla="*/ 0 w 532"/>
                <a:gd name="T47" fmla="*/ 1 h 456"/>
                <a:gd name="T48" fmla="*/ 0 w 532"/>
                <a:gd name="T49" fmla="*/ 0 h 456"/>
                <a:gd name="T50" fmla="*/ 0 w 532"/>
                <a:gd name="T51" fmla="*/ 0 h 456"/>
                <a:gd name="T52" fmla="*/ 0 w 532"/>
                <a:gd name="T53" fmla="*/ 0 h 45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32"/>
                <a:gd name="T82" fmla="*/ 0 h 456"/>
                <a:gd name="T83" fmla="*/ 532 w 532"/>
                <a:gd name="T84" fmla="*/ 456 h 45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32" h="456">
                  <a:moveTo>
                    <a:pt x="523" y="0"/>
                  </a:moveTo>
                  <a:lnTo>
                    <a:pt x="532" y="75"/>
                  </a:lnTo>
                  <a:lnTo>
                    <a:pt x="510" y="114"/>
                  </a:lnTo>
                  <a:lnTo>
                    <a:pt x="447" y="191"/>
                  </a:lnTo>
                  <a:lnTo>
                    <a:pt x="405" y="348"/>
                  </a:lnTo>
                  <a:lnTo>
                    <a:pt x="379" y="377"/>
                  </a:lnTo>
                  <a:lnTo>
                    <a:pt x="346" y="403"/>
                  </a:lnTo>
                  <a:lnTo>
                    <a:pt x="307" y="425"/>
                  </a:lnTo>
                  <a:lnTo>
                    <a:pt x="265" y="441"/>
                  </a:lnTo>
                  <a:lnTo>
                    <a:pt x="175" y="456"/>
                  </a:lnTo>
                  <a:lnTo>
                    <a:pt x="94" y="445"/>
                  </a:lnTo>
                  <a:lnTo>
                    <a:pt x="46" y="419"/>
                  </a:lnTo>
                  <a:lnTo>
                    <a:pt x="0" y="388"/>
                  </a:lnTo>
                  <a:lnTo>
                    <a:pt x="6" y="377"/>
                  </a:lnTo>
                  <a:lnTo>
                    <a:pt x="50" y="397"/>
                  </a:lnTo>
                  <a:lnTo>
                    <a:pt x="98" y="412"/>
                  </a:lnTo>
                  <a:lnTo>
                    <a:pt x="204" y="417"/>
                  </a:lnTo>
                  <a:lnTo>
                    <a:pt x="306" y="392"/>
                  </a:lnTo>
                  <a:lnTo>
                    <a:pt x="381" y="329"/>
                  </a:lnTo>
                  <a:lnTo>
                    <a:pt x="412" y="261"/>
                  </a:lnTo>
                  <a:lnTo>
                    <a:pt x="427" y="186"/>
                  </a:lnTo>
                  <a:lnTo>
                    <a:pt x="451" y="142"/>
                  </a:lnTo>
                  <a:lnTo>
                    <a:pt x="480" y="114"/>
                  </a:lnTo>
                  <a:lnTo>
                    <a:pt x="502" y="77"/>
                  </a:lnTo>
                  <a:lnTo>
                    <a:pt x="510" y="0"/>
                  </a:lnTo>
                  <a:lnTo>
                    <a:pt x="52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70" name="Freeform 57"/>
            <p:cNvSpPr>
              <a:spLocks/>
            </p:cNvSpPr>
            <p:nvPr/>
          </p:nvSpPr>
          <p:spPr bwMode="auto">
            <a:xfrm>
              <a:off x="1099" y="2251"/>
              <a:ext cx="113" cy="94"/>
            </a:xfrm>
            <a:custGeom>
              <a:avLst/>
              <a:gdLst>
                <a:gd name="T0" fmla="*/ 0 w 224"/>
                <a:gd name="T1" fmla="*/ 1 h 188"/>
                <a:gd name="T2" fmla="*/ 1 w 224"/>
                <a:gd name="T3" fmla="*/ 0 h 188"/>
                <a:gd name="T4" fmla="*/ 1 w 224"/>
                <a:gd name="T5" fmla="*/ 1 h 188"/>
                <a:gd name="T6" fmla="*/ 1 w 224"/>
                <a:gd name="T7" fmla="*/ 1 h 188"/>
                <a:gd name="T8" fmla="*/ 1 w 224"/>
                <a:gd name="T9" fmla="*/ 1 h 188"/>
                <a:gd name="T10" fmla="*/ 1 w 224"/>
                <a:gd name="T11" fmla="*/ 1 h 188"/>
                <a:gd name="T12" fmla="*/ 1 w 224"/>
                <a:gd name="T13" fmla="*/ 1 h 188"/>
                <a:gd name="T14" fmla="*/ 1 w 224"/>
                <a:gd name="T15" fmla="*/ 1 h 188"/>
                <a:gd name="T16" fmla="*/ 1 w 224"/>
                <a:gd name="T17" fmla="*/ 1 h 188"/>
                <a:gd name="T18" fmla="*/ 1 w 224"/>
                <a:gd name="T19" fmla="*/ 1 h 188"/>
                <a:gd name="T20" fmla="*/ 1 w 224"/>
                <a:gd name="T21" fmla="*/ 1 h 188"/>
                <a:gd name="T22" fmla="*/ 1 w 224"/>
                <a:gd name="T23" fmla="*/ 1 h 188"/>
                <a:gd name="T24" fmla="*/ 0 w 224"/>
                <a:gd name="T25" fmla="*/ 1 h 188"/>
                <a:gd name="T26" fmla="*/ 0 w 224"/>
                <a:gd name="T27" fmla="*/ 1 h 1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4"/>
                <a:gd name="T43" fmla="*/ 0 h 188"/>
                <a:gd name="T44" fmla="*/ 224 w 224"/>
                <a:gd name="T45" fmla="*/ 188 h 18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4" h="188">
                  <a:moveTo>
                    <a:pt x="0" y="6"/>
                  </a:moveTo>
                  <a:lnTo>
                    <a:pt x="38" y="0"/>
                  </a:lnTo>
                  <a:lnTo>
                    <a:pt x="75" y="10"/>
                  </a:lnTo>
                  <a:lnTo>
                    <a:pt x="160" y="50"/>
                  </a:lnTo>
                  <a:lnTo>
                    <a:pt x="202" y="111"/>
                  </a:lnTo>
                  <a:lnTo>
                    <a:pt x="224" y="181"/>
                  </a:lnTo>
                  <a:lnTo>
                    <a:pt x="221" y="188"/>
                  </a:lnTo>
                  <a:lnTo>
                    <a:pt x="213" y="184"/>
                  </a:lnTo>
                  <a:lnTo>
                    <a:pt x="143" y="67"/>
                  </a:lnTo>
                  <a:lnTo>
                    <a:pt x="108" y="43"/>
                  </a:lnTo>
                  <a:lnTo>
                    <a:pt x="70" y="30"/>
                  </a:lnTo>
                  <a:lnTo>
                    <a:pt x="5" y="17"/>
                  </a:lnTo>
                  <a:lnTo>
                    <a:pt x="0"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71" name="Freeform 58"/>
            <p:cNvSpPr>
              <a:spLocks/>
            </p:cNvSpPr>
            <p:nvPr/>
          </p:nvSpPr>
          <p:spPr bwMode="auto">
            <a:xfrm>
              <a:off x="1085" y="2237"/>
              <a:ext cx="33" cy="66"/>
            </a:xfrm>
            <a:custGeom>
              <a:avLst/>
              <a:gdLst>
                <a:gd name="T0" fmla="*/ 0 w 67"/>
                <a:gd name="T1" fmla="*/ 1 h 130"/>
                <a:gd name="T2" fmla="*/ 0 w 67"/>
                <a:gd name="T3" fmla="*/ 1 h 130"/>
                <a:gd name="T4" fmla="*/ 0 w 67"/>
                <a:gd name="T5" fmla="*/ 1 h 130"/>
                <a:gd name="T6" fmla="*/ 0 w 67"/>
                <a:gd name="T7" fmla="*/ 1 h 130"/>
                <a:gd name="T8" fmla="*/ 0 w 67"/>
                <a:gd name="T9" fmla="*/ 1 h 130"/>
                <a:gd name="T10" fmla="*/ 0 w 67"/>
                <a:gd name="T11" fmla="*/ 1 h 130"/>
                <a:gd name="T12" fmla="*/ 0 w 67"/>
                <a:gd name="T13" fmla="*/ 1 h 130"/>
                <a:gd name="T14" fmla="*/ 0 w 67"/>
                <a:gd name="T15" fmla="*/ 1 h 130"/>
                <a:gd name="T16" fmla="*/ 0 w 67"/>
                <a:gd name="T17" fmla="*/ 1 h 130"/>
                <a:gd name="T18" fmla="*/ 0 w 67"/>
                <a:gd name="T19" fmla="*/ 0 h 130"/>
                <a:gd name="T20" fmla="*/ 0 w 67"/>
                <a:gd name="T21" fmla="*/ 1 h 130"/>
                <a:gd name="T22" fmla="*/ 0 w 67"/>
                <a:gd name="T23" fmla="*/ 1 h 13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7"/>
                <a:gd name="T37" fmla="*/ 0 h 130"/>
                <a:gd name="T38" fmla="*/ 67 w 67"/>
                <a:gd name="T39" fmla="*/ 130 h 13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7" h="130">
                  <a:moveTo>
                    <a:pt x="67" y="13"/>
                  </a:moveTo>
                  <a:lnTo>
                    <a:pt x="39" y="42"/>
                  </a:lnTo>
                  <a:lnTo>
                    <a:pt x="34" y="86"/>
                  </a:lnTo>
                  <a:lnTo>
                    <a:pt x="39" y="127"/>
                  </a:lnTo>
                  <a:lnTo>
                    <a:pt x="26" y="130"/>
                  </a:lnTo>
                  <a:lnTo>
                    <a:pt x="11" y="101"/>
                  </a:lnTo>
                  <a:lnTo>
                    <a:pt x="0" y="70"/>
                  </a:lnTo>
                  <a:lnTo>
                    <a:pt x="19" y="27"/>
                  </a:lnTo>
                  <a:lnTo>
                    <a:pt x="39" y="11"/>
                  </a:lnTo>
                  <a:lnTo>
                    <a:pt x="63" y="0"/>
                  </a:lnTo>
                  <a:lnTo>
                    <a:pt x="67"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72" name="Freeform 59"/>
            <p:cNvSpPr>
              <a:spLocks/>
            </p:cNvSpPr>
            <p:nvPr/>
          </p:nvSpPr>
          <p:spPr bwMode="auto">
            <a:xfrm>
              <a:off x="1103" y="2292"/>
              <a:ext cx="77" cy="38"/>
            </a:xfrm>
            <a:custGeom>
              <a:avLst/>
              <a:gdLst>
                <a:gd name="T0" fmla="*/ 0 w 155"/>
                <a:gd name="T1" fmla="*/ 0 h 78"/>
                <a:gd name="T2" fmla="*/ 0 w 155"/>
                <a:gd name="T3" fmla="*/ 0 h 78"/>
                <a:gd name="T4" fmla="*/ 0 w 155"/>
                <a:gd name="T5" fmla="*/ 0 h 78"/>
                <a:gd name="T6" fmla="*/ 0 w 155"/>
                <a:gd name="T7" fmla="*/ 0 h 78"/>
                <a:gd name="T8" fmla="*/ 0 w 155"/>
                <a:gd name="T9" fmla="*/ 0 h 78"/>
                <a:gd name="T10" fmla="*/ 0 w 155"/>
                <a:gd name="T11" fmla="*/ 0 h 78"/>
                <a:gd name="T12" fmla="*/ 0 w 155"/>
                <a:gd name="T13" fmla="*/ 0 h 78"/>
                <a:gd name="T14" fmla="*/ 0 w 155"/>
                <a:gd name="T15" fmla="*/ 0 h 78"/>
                <a:gd name="T16" fmla="*/ 0 w 155"/>
                <a:gd name="T17" fmla="*/ 0 h 78"/>
                <a:gd name="T18" fmla="*/ 0 w 155"/>
                <a:gd name="T19" fmla="*/ 0 h 78"/>
                <a:gd name="T20" fmla="*/ 0 w 155"/>
                <a:gd name="T21" fmla="*/ 0 h 78"/>
                <a:gd name="T22" fmla="*/ 0 w 155"/>
                <a:gd name="T23" fmla="*/ 0 h 78"/>
                <a:gd name="T24" fmla="*/ 0 w 155"/>
                <a:gd name="T25" fmla="*/ 0 h 7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5"/>
                <a:gd name="T40" fmla="*/ 0 h 78"/>
                <a:gd name="T41" fmla="*/ 155 w 155"/>
                <a:gd name="T42" fmla="*/ 78 h 7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5" h="78">
                  <a:moveTo>
                    <a:pt x="0" y="2"/>
                  </a:moveTo>
                  <a:lnTo>
                    <a:pt x="39" y="0"/>
                  </a:lnTo>
                  <a:lnTo>
                    <a:pt x="74" y="17"/>
                  </a:lnTo>
                  <a:lnTo>
                    <a:pt x="109" y="35"/>
                  </a:lnTo>
                  <a:lnTo>
                    <a:pt x="151" y="67"/>
                  </a:lnTo>
                  <a:lnTo>
                    <a:pt x="155" y="76"/>
                  </a:lnTo>
                  <a:lnTo>
                    <a:pt x="146" y="78"/>
                  </a:lnTo>
                  <a:lnTo>
                    <a:pt x="90" y="48"/>
                  </a:lnTo>
                  <a:lnTo>
                    <a:pt x="61" y="33"/>
                  </a:lnTo>
                  <a:lnTo>
                    <a:pt x="33" y="22"/>
                  </a:lnTo>
                  <a:lnTo>
                    <a:pt x="0" y="15"/>
                  </a:lnTo>
                  <a:lnTo>
                    <a:pt x="0"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73" name="Freeform 60"/>
            <p:cNvSpPr>
              <a:spLocks/>
            </p:cNvSpPr>
            <p:nvPr/>
          </p:nvSpPr>
          <p:spPr bwMode="auto">
            <a:xfrm>
              <a:off x="1140" y="2263"/>
              <a:ext cx="10" cy="19"/>
            </a:xfrm>
            <a:custGeom>
              <a:avLst/>
              <a:gdLst>
                <a:gd name="T0" fmla="*/ 1 w 20"/>
                <a:gd name="T1" fmla="*/ 0 h 39"/>
                <a:gd name="T2" fmla="*/ 1 w 20"/>
                <a:gd name="T3" fmla="*/ 0 h 39"/>
                <a:gd name="T4" fmla="*/ 0 w 20"/>
                <a:gd name="T5" fmla="*/ 0 h 39"/>
                <a:gd name="T6" fmla="*/ 1 w 20"/>
                <a:gd name="T7" fmla="*/ 0 h 39"/>
                <a:gd name="T8" fmla="*/ 1 w 20"/>
                <a:gd name="T9" fmla="*/ 0 h 39"/>
                <a:gd name="T10" fmla="*/ 1 w 20"/>
                <a:gd name="T11" fmla="*/ 0 h 39"/>
                <a:gd name="T12" fmla="*/ 1 w 20"/>
                <a:gd name="T13" fmla="*/ 0 h 39"/>
                <a:gd name="T14" fmla="*/ 0 60000 65536"/>
                <a:gd name="T15" fmla="*/ 0 60000 65536"/>
                <a:gd name="T16" fmla="*/ 0 60000 65536"/>
                <a:gd name="T17" fmla="*/ 0 60000 65536"/>
                <a:gd name="T18" fmla="*/ 0 60000 65536"/>
                <a:gd name="T19" fmla="*/ 0 60000 65536"/>
                <a:gd name="T20" fmla="*/ 0 60000 65536"/>
                <a:gd name="T21" fmla="*/ 0 w 20"/>
                <a:gd name="T22" fmla="*/ 0 h 39"/>
                <a:gd name="T23" fmla="*/ 20 w 20"/>
                <a:gd name="T24" fmla="*/ 39 h 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39">
                  <a:moveTo>
                    <a:pt x="20" y="4"/>
                  </a:moveTo>
                  <a:lnTo>
                    <a:pt x="11" y="39"/>
                  </a:lnTo>
                  <a:lnTo>
                    <a:pt x="0" y="35"/>
                  </a:lnTo>
                  <a:lnTo>
                    <a:pt x="3" y="19"/>
                  </a:lnTo>
                  <a:lnTo>
                    <a:pt x="9" y="0"/>
                  </a:lnTo>
                  <a:lnTo>
                    <a:pt x="2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74" name="Freeform 61"/>
            <p:cNvSpPr>
              <a:spLocks/>
            </p:cNvSpPr>
            <p:nvPr/>
          </p:nvSpPr>
          <p:spPr bwMode="auto">
            <a:xfrm>
              <a:off x="1116" y="2259"/>
              <a:ext cx="10" cy="19"/>
            </a:xfrm>
            <a:custGeom>
              <a:avLst/>
              <a:gdLst>
                <a:gd name="T0" fmla="*/ 1 w 20"/>
                <a:gd name="T1" fmla="*/ 0 h 39"/>
                <a:gd name="T2" fmla="*/ 1 w 20"/>
                <a:gd name="T3" fmla="*/ 0 h 39"/>
                <a:gd name="T4" fmla="*/ 0 w 20"/>
                <a:gd name="T5" fmla="*/ 0 h 39"/>
                <a:gd name="T6" fmla="*/ 1 w 20"/>
                <a:gd name="T7" fmla="*/ 0 h 39"/>
                <a:gd name="T8" fmla="*/ 1 w 20"/>
                <a:gd name="T9" fmla="*/ 0 h 39"/>
                <a:gd name="T10" fmla="*/ 1 w 20"/>
                <a:gd name="T11" fmla="*/ 0 h 39"/>
                <a:gd name="T12" fmla="*/ 1 w 20"/>
                <a:gd name="T13" fmla="*/ 0 h 39"/>
                <a:gd name="T14" fmla="*/ 0 60000 65536"/>
                <a:gd name="T15" fmla="*/ 0 60000 65536"/>
                <a:gd name="T16" fmla="*/ 0 60000 65536"/>
                <a:gd name="T17" fmla="*/ 0 60000 65536"/>
                <a:gd name="T18" fmla="*/ 0 60000 65536"/>
                <a:gd name="T19" fmla="*/ 0 60000 65536"/>
                <a:gd name="T20" fmla="*/ 0 60000 65536"/>
                <a:gd name="T21" fmla="*/ 0 w 20"/>
                <a:gd name="T22" fmla="*/ 0 h 39"/>
                <a:gd name="T23" fmla="*/ 20 w 20"/>
                <a:gd name="T24" fmla="*/ 39 h 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39">
                  <a:moveTo>
                    <a:pt x="20" y="2"/>
                  </a:moveTo>
                  <a:lnTo>
                    <a:pt x="13" y="39"/>
                  </a:lnTo>
                  <a:lnTo>
                    <a:pt x="0" y="37"/>
                  </a:lnTo>
                  <a:lnTo>
                    <a:pt x="4" y="17"/>
                  </a:lnTo>
                  <a:lnTo>
                    <a:pt x="7" y="0"/>
                  </a:lnTo>
                  <a:lnTo>
                    <a:pt x="20"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75" name="Freeform 62"/>
            <p:cNvSpPr>
              <a:spLocks/>
            </p:cNvSpPr>
            <p:nvPr/>
          </p:nvSpPr>
          <p:spPr bwMode="auto">
            <a:xfrm>
              <a:off x="1092" y="2271"/>
              <a:ext cx="31" cy="11"/>
            </a:xfrm>
            <a:custGeom>
              <a:avLst/>
              <a:gdLst>
                <a:gd name="T0" fmla="*/ 0 w 63"/>
                <a:gd name="T1" fmla="*/ 0 h 24"/>
                <a:gd name="T2" fmla="*/ 0 w 63"/>
                <a:gd name="T3" fmla="*/ 0 h 24"/>
                <a:gd name="T4" fmla="*/ 0 w 63"/>
                <a:gd name="T5" fmla="*/ 0 h 24"/>
                <a:gd name="T6" fmla="*/ 0 w 63"/>
                <a:gd name="T7" fmla="*/ 0 h 24"/>
                <a:gd name="T8" fmla="*/ 0 w 63"/>
                <a:gd name="T9" fmla="*/ 0 h 24"/>
                <a:gd name="T10" fmla="*/ 0 w 63"/>
                <a:gd name="T11" fmla="*/ 0 h 24"/>
                <a:gd name="T12" fmla="*/ 0 w 63"/>
                <a:gd name="T13" fmla="*/ 0 h 24"/>
                <a:gd name="T14" fmla="*/ 0 60000 65536"/>
                <a:gd name="T15" fmla="*/ 0 60000 65536"/>
                <a:gd name="T16" fmla="*/ 0 60000 65536"/>
                <a:gd name="T17" fmla="*/ 0 60000 65536"/>
                <a:gd name="T18" fmla="*/ 0 60000 65536"/>
                <a:gd name="T19" fmla="*/ 0 60000 65536"/>
                <a:gd name="T20" fmla="*/ 0 60000 65536"/>
                <a:gd name="T21" fmla="*/ 0 w 63"/>
                <a:gd name="T22" fmla="*/ 0 h 24"/>
                <a:gd name="T23" fmla="*/ 63 w 63"/>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3" h="24">
                  <a:moveTo>
                    <a:pt x="0" y="0"/>
                  </a:moveTo>
                  <a:lnTo>
                    <a:pt x="63" y="11"/>
                  </a:lnTo>
                  <a:lnTo>
                    <a:pt x="59" y="24"/>
                  </a:lnTo>
                  <a:lnTo>
                    <a:pt x="33" y="13"/>
                  </a:lnTo>
                  <a:lnTo>
                    <a:pt x="6" y="1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76" name="Freeform 63"/>
            <p:cNvSpPr>
              <a:spLocks/>
            </p:cNvSpPr>
            <p:nvPr/>
          </p:nvSpPr>
          <p:spPr bwMode="auto">
            <a:xfrm>
              <a:off x="1133" y="2278"/>
              <a:ext cx="47" cy="37"/>
            </a:xfrm>
            <a:custGeom>
              <a:avLst/>
              <a:gdLst>
                <a:gd name="T0" fmla="*/ 0 w 96"/>
                <a:gd name="T1" fmla="*/ 0 h 73"/>
                <a:gd name="T2" fmla="*/ 0 w 96"/>
                <a:gd name="T3" fmla="*/ 1 h 73"/>
                <a:gd name="T4" fmla="*/ 0 w 96"/>
                <a:gd name="T5" fmla="*/ 1 h 73"/>
                <a:gd name="T6" fmla="*/ 0 w 96"/>
                <a:gd name="T7" fmla="*/ 1 h 73"/>
                <a:gd name="T8" fmla="*/ 0 w 96"/>
                <a:gd name="T9" fmla="*/ 1 h 73"/>
                <a:gd name="T10" fmla="*/ 0 w 96"/>
                <a:gd name="T11" fmla="*/ 1 h 73"/>
                <a:gd name="T12" fmla="*/ 0 w 96"/>
                <a:gd name="T13" fmla="*/ 1 h 73"/>
                <a:gd name="T14" fmla="*/ 0 w 96"/>
                <a:gd name="T15" fmla="*/ 1 h 73"/>
                <a:gd name="T16" fmla="*/ 0 w 96"/>
                <a:gd name="T17" fmla="*/ 1 h 73"/>
                <a:gd name="T18" fmla="*/ 0 w 96"/>
                <a:gd name="T19" fmla="*/ 1 h 73"/>
                <a:gd name="T20" fmla="*/ 0 w 96"/>
                <a:gd name="T21" fmla="*/ 0 h 73"/>
                <a:gd name="T22" fmla="*/ 0 w 96"/>
                <a:gd name="T23" fmla="*/ 0 h 7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6"/>
                <a:gd name="T37" fmla="*/ 0 h 73"/>
                <a:gd name="T38" fmla="*/ 96 w 96"/>
                <a:gd name="T39" fmla="*/ 73 h 7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6" h="73">
                  <a:moveTo>
                    <a:pt x="0" y="0"/>
                  </a:moveTo>
                  <a:lnTo>
                    <a:pt x="46" y="20"/>
                  </a:lnTo>
                  <a:lnTo>
                    <a:pt x="85" y="53"/>
                  </a:lnTo>
                  <a:lnTo>
                    <a:pt x="94" y="64"/>
                  </a:lnTo>
                  <a:lnTo>
                    <a:pt x="96" y="68"/>
                  </a:lnTo>
                  <a:lnTo>
                    <a:pt x="94" y="73"/>
                  </a:lnTo>
                  <a:lnTo>
                    <a:pt x="85" y="73"/>
                  </a:lnTo>
                  <a:lnTo>
                    <a:pt x="46" y="37"/>
                  </a:lnTo>
                  <a:lnTo>
                    <a:pt x="24" y="22"/>
                  </a:lnTo>
                  <a:lnTo>
                    <a:pt x="0" y="1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77" name="Freeform 64"/>
            <p:cNvSpPr>
              <a:spLocks/>
            </p:cNvSpPr>
            <p:nvPr/>
          </p:nvSpPr>
          <p:spPr bwMode="auto">
            <a:xfrm>
              <a:off x="1153" y="2297"/>
              <a:ext cx="12" cy="16"/>
            </a:xfrm>
            <a:custGeom>
              <a:avLst/>
              <a:gdLst>
                <a:gd name="T0" fmla="*/ 1 w 23"/>
                <a:gd name="T1" fmla="*/ 1 h 32"/>
                <a:gd name="T2" fmla="*/ 1 w 23"/>
                <a:gd name="T3" fmla="*/ 1 h 32"/>
                <a:gd name="T4" fmla="*/ 0 w 23"/>
                <a:gd name="T5" fmla="*/ 1 h 32"/>
                <a:gd name="T6" fmla="*/ 1 w 23"/>
                <a:gd name="T7" fmla="*/ 0 h 32"/>
                <a:gd name="T8" fmla="*/ 1 w 23"/>
                <a:gd name="T9" fmla="*/ 1 h 32"/>
                <a:gd name="T10" fmla="*/ 1 w 23"/>
                <a:gd name="T11" fmla="*/ 1 h 32"/>
                <a:gd name="T12" fmla="*/ 0 60000 65536"/>
                <a:gd name="T13" fmla="*/ 0 60000 65536"/>
                <a:gd name="T14" fmla="*/ 0 60000 65536"/>
                <a:gd name="T15" fmla="*/ 0 60000 65536"/>
                <a:gd name="T16" fmla="*/ 0 60000 65536"/>
                <a:gd name="T17" fmla="*/ 0 60000 65536"/>
                <a:gd name="T18" fmla="*/ 0 w 23"/>
                <a:gd name="T19" fmla="*/ 0 h 32"/>
                <a:gd name="T20" fmla="*/ 23 w 23"/>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23" h="32">
                  <a:moveTo>
                    <a:pt x="23" y="6"/>
                  </a:moveTo>
                  <a:lnTo>
                    <a:pt x="11" y="32"/>
                  </a:lnTo>
                  <a:lnTo>
                    <a:pt x="0" y="28"/>
                  </a:lnTo>
                  <a:lnTo>
                    <a:pt x="12" y="0"/>
                  </a:lnTo>
                  <a:lnTo>
                    <a:pt x="23"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78" name="Freeform 65"/>
            <p:cNvSpPr>
              <a:spLocks/>
            </p:cNvSpPr>
            <p:nvPr/>
          </p:nvSpPr>
          <p:spPr bwMode="auto">
            <a:xfrm>
              <a:off x="1363" y="2132"/>
              <a:ext cx="62" cy="75"/>
            </a:xfrm>
            <a:custGeom>
              <a:avLst/>
              <a:gdLst>
                <a:gd name="T0" fmla="*/ 1 w 123"/>
                <a:gd name="T1" fmla="*/ 0 h 151"/>
                <a:gd name="T2" fmla="*/ 1 w 123"/>
                <a:gd name="T3" fmla="*/ 0 h 151"/>
                <a:gd name="T4" fmla="*/ 1 w 123"/>
                <a:gd name="T5" fmla="*/ 0 h 151"/>
                <a:gd name="T6" fmla="*/ 1 w 123"/>
                <a:gd name="T7" fmla="*/ 0 h 151"/>
                <a:gd name="T8" fmla="*/ 1 w 123"/>
                <a:gd name="T9" fmla="*/ 0 h 151"/>
                <a:gd name="T10" fmla="*/ 1 w 123"/>
                <a:gd name="T11" fmla="*/ 0 h 151"/>
                <a:gd name="T12" fmla="*/ 1 w 123"/>
                <a:gd name="T13" fmla="*/ 0 h 151"/>
                <a:gd name="T14" fmla="*/ 1 w 123"/>
                <a:gd name="T15" fmla="*/ 0 h 151"/>
                <a:gd name="T16" fmla="*/ 1 w 123"/>
                <a:gd name="T17" fmla="*/ 0 h 151"/>
                <a:gd name="T18" fmla="*/ 0 w 123"/>
                <a:gd name="T19" fmla="*/ 0 h 151"/>
                <a:gd name="T20" fmla="*/ 1 w 123"/>
                <a:gd name="T21" fmla="*/ 0 h 151"/>
                <a:gd name="T22" fmla="*/ 1 w 123"/>
                <a:gd name="T23" fmla="*/ 0 h 15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3"/>
                <a:gd name="T37" fmla="*/ 0 h 151"/>
                <a:gd name="T38" fmla="*/ 123 w 123"/>
                <a:gd name="T39" fmla="*/ 151 h 15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3" h="151">
                  <a:moveTo>
                    <a:pt x="2" y="122"/>
                  </a:moveTo>
                  <a:lnTo>
                    <a:pt x="33" y="120"/>
                  </a:lnTo>
                  <a:lnTo>
                    <a:pt x="99" y="57"/>
                  </a:lnTo>
                  <a:lnTo>
                    <a:pt x="103" y="4"/>
                  </a:lnTo>
                  <a:lnTo>
                    <a:pt x="114" y="0"/>
                  </a:lnTo>
                  <a:lnTo>
                    <a:pt x="123" y="63"/>
                  </a:lnTo>
                  <a:lnTo>
                    <a:pt x="105" y="98"/>
                  </a:lnTo>
                  <a:lnTo>
                    <a:pt x="72" y="133"/>
                  </a:lnTo>
                  <a:lnTo>
                    <a:pt x="33" y="151"/>
                  </a:lnTo>
                  <a:lnTo>
                    <a:pt x="0" y="135"/>
                  </a:lnTo>
                  <a:lnTo>
                    <a:pt x="2" y="1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79" name="Freeform 66"/>
            <p:cNvSpPr>
              <a:spLocks/>
            </p:cNvSpPr>
            <p:nvPr/>
          </p:nvSpPr>
          <p:spPr bwMode="auto">
            <a:xfrm>
              <a:off x="1106" y="2421"/>
              <a:ext cx="105" cy="60"/>
            </a:xfrm>
            <a:custGeom>
              <a:avLst/>
              <a:gdLst>
                <a:gd name="T0" fmla="*/ 1 w 209"/>
                <a:gd name="T1" fmla="*/ 1 h 119"/>
                <a:gd name="T2" fmla="*/ 1 w 209"/>
                <a:gd name="T3" fmla="*/ 1 h 119"/>
                <a:gd name="T4" fmla="*/ 1 w 209"/>
                <a:gd name="T5" fmla="*/ 1 h 119"/>
                <a:gd name="T6" fmla="*/ 1 w 209"/>
                <a:gd name="T7" fmla="*/ 1 h 119"/>
                <a:gd name="T8" fmla="*/ 1 w 209"/>
                <a:gd name="T9" fmla="*/ 0 h 119"/>
                <a:gd name="T10" fmla="*/ 1 w 209"/>
                <a:gd name="T11" fmla="*/ 1 h 119"/>
                <a:gd name="T12" fmla="*/ 1 w 209"/>
                <a:gd name="T13" fmla="*/ 1 h 119"/>
                <a:gd name="T14" fmla="*/ 1 w 209"/>
                <a:gd name="T15" fmla="*/ 1 h 119"/>
                <a:gd name="T16" fmla="*/ 1 w 209"/>
                <a:gd name="T17" fmla="*/ 1 h 119"/>
                <a:gd name="T18" fmla="*/ 1 w 209"/>
                <a:gd name="T19" fmla="*/ 1 h 119"/>
                <a:gd name="T20" fmla="*/ 1 w 209"/>
                <a:gd name="T21" fmla="*/ 1 h 119"/>
                <a:gd name="T22" fmla="*/ 1 w 209"/>
                <a:gd name="T23" fmla="*/ 1 h 119"/>
                <a:gd name="T24" fmla="*/ 0 w 209"/>
                <a:gd name="T25" fmla="*/ 1 h 119"/>
                <a:gd name="T26" fmla="*/ 1 w 209"/>
                <a:gd name="T27" fmla="*/ 1 h 119"/>
                <a:gd name="T28" fmla="*/ 1 w 209"/>
                <a:gd name="T29" fmla="*/ 1 h 11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09"/>
                <a:gd name="T46" fmla="*/ 0 h 119"/>
                <a:gd name="T47" fmla="*/ 209 w 209"/>
                <a:gd name="T48" fmla="*/ 119 h 11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09" h="119">
                  <a:moveTo>
                    <a:pt x="5" y="75"/>
                  </a:moveTo>
                  <a:lnTo>
                    <a:pt x="64" y="88"/>
                  </a:lnTo>
                  <a:lnTo>
                    <a:pt x="123" y="73"/>
                  </a:lnTo>
                  <a:lnTo>
                    <a:pt x="163" y="36"/>
                  </a:lnTo>
                  <a:lnTo>
                    <a:pt x="200" y="0"/>
                  </a:lnTo>
                  <a:lnTo>
                    <a:pt x="209" y="7"/>
                  </a:lnTo>
                  <a:lnTo>
                    <a:pt x="191" y="29"/>
                  </a:lnTo>
                  <a:lnTo>
                    <a:pt x="169" y="68"/>
                  </a:lnTo>
                  <a:lnTo>
                    <a:pt x="140" y="99"/>
                  </a:lnTo>
                  <a:lnTo>
                    <a:pt x="99" y="116"/>
                  </a:lnTo>
                  <a:lnTo>
                    <a:pt x="57" y="119"/>
                  </a:lnTo>
                  <a:lnTo>
                    <a:pt x="27" y="106"/>
                  </a:lnTo>
                  <a:lnTo>
                    <a:pt x="0" y="88"/>
                  </a:lnTo>
                  <a:lnTo>
                    <a:pt x="5" y="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80" name="Freeform 67"/>
            <p:cNvSpPr>
              <a:spLocks/>
            </p:cNvSpPr>
            <p:nvPr/>
          </p:nvSpPr>
          <p:spPr bwMode="auto">
            <a:xfrm>
              <a:off x="1095" y="2456"/>
              <a:ext cx="120" cy="152"/>
            </a:xfrm>
            <a:custGeom>
              <a:avLst/>
              <a:gdLst>
                <a:gd name="T0" fmla="*/ 0 w 241"/>
                <a:gd name="T1" fmla="*/ 1 h 303"/>
                <a:gd name="T2" fmla="*/ 0 w 241"/>
                <a:gd name="T3" fmla="*/ 1 h 303"/>
                <a:gd name="T4" fmla="*/ 0 w 241"/>
                <a:gd name="T5" fmla="*/ 1 h 303"/>
                <a:gd name="T6" fmla="*/ 0 w 241"/>
                <a:gd name="T7" fmla="*/ 1 h 303"/>
                <a:gd name="T8" fmla="*/ 0 w 241"/>
                <a:gd name="T9" fmla="*/ 1 h 303"/>
                <a:gd name="T10" fmla="*/ 0 w 241"/>
                <a:gd name="T11" fmla="*/ 1 h 303"/>
                <a:gd name="T12" fmla="*/ 0 w 241"/>
                <a:gd name="T13" fmla="*/ 1 h 303"/>
                <a:gd name="T14" fmla="*/ 0 w 241"/>
                <a:gd name="T15" fmla="*/ 1 h 303"/>
                <a:gd name="T16" fmla="*/ 0 w 241"/>
                <a:gd name="T17" fmla="*/ 1 h 303"/>
                <a:gd name="T18" fmla="*/ 0 w 241"/>
                <a:gd name="T19" fmla="*/ 1 h 303"/>
                <a:gd name="T20" fmla="*/ 0 w 241"/>
                <a:gd name="T21" fmla="*/ 1 h 303"/>
                <a:gd name="T22" fmla="*/ 0 w 241"/>
                <a:gd name="T23" fmla="*/ 1 h 303"/>
                <a:gd name="T24" fmla="*/ 0 w 241"/>
                <a:gd name="T25" fmla="*/ 1 h 303"/>
                <a:gd name="T26" fmla="*/ 0 w 241"/>
                <a:gd name="T27" fmla="*/ 1 h 303"/>
                <a:gd name="T28" fmla="*/ 0 w 241"/>
                <a:gd name="T29" fmla="*/ 1 h 303"/>
                <a:gd name="T30" fmla="*/ 0 w 241"/>
                <a:gd name="T31" fmla="*/ 1 h 303"/>
                <a:gd name="T32" fmla="*/ 0 w 241"/>
                <a:gd name="T33" fmla="*/ 0 h 303"/>
                <a:gd name="T34" fmla="*/ 0 w 241"/>
                <a:gd name="T35" fmla="*/ 1 h 303"/>
                <a:gd name="T36" fmla="*/ 0 w 241"/>
                <a:gd name="T37" fmla="*/ 1 h 303"/>
                <a:gd name="T38" fmla="*/ 0 w 241"/>
                <a:gd name="T39" fmla="*/ 1 h 303"/>
                <a:gd name="T40" fmla="*/ 0 w 241"/>
                <a:gd name="T41" fmla="*/ 1 h 303"/>
                <a:gd name="T42" fmla="*/ 0 w 241"/>
                <a:gd name="T43" fmla="*/ 1 h 303"/>
                <a:gd name="T44" fmla="*/ 0 w 241"/>
                <a:gd name="T45" fmla="*/ 1 h 303"/>
                <a:gd name="T46" fmla="*/ 0 w 241"/>
                <a:gd name="T47" fmla="*/ 1 h 303"/>
                <a:gd name="T48" fmla="*/ 0 w 241"/>
                <a:gd name="T49" fmla="*/ 1 h 303"/>
                <a:gd name="T50" fmla="*/ 0 w 241"/>
                <a:gd name="T51" fmla="*/ 1 h 303"/>
                <a:gd name="T52" fmla="*/ 0 w 241"/>
                <a:gd name="T53" fmla="*/ 1 h 303"/>
                <a:gd name="T54" fmla="*/ 0 w 241"/>
                <a:gd name="T55" fmla="*/ 1 h 30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41"/>
                <a:gd name="T85" fmla="*/ 0 h 303"/>
                <a:gd name="T86" fmla="*/ 241 w 241"/>
                <a:gd name="T87" fmla="*/ 303 h 30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41" h="303">
                  <a:moveTo>
                    <a:pt x="0" y="303"/>
                  </a:moveTo>
                  <a:lnTo>
                    <a:pt x="0" y="261"/>
                  </a:lnTo>
                  <a:lnTo>
                    <a:pt x="18" y="211"/>
                  </a:lnTo>
                  <a:lnTo>
                    <a:pt x="40" y="163"/>
                  </a:lnTo>
                  <a:lnTo>
                    <a:pt x="36" y="119"/>
                  </a:lnTo>
                  <a:lnTo>
                    <a:pt x="24" y="79"/>
                  </a:lnTo>
                  <a:lnTo>
                    <a:pt x="27" y="69"/>
                  </a:lnTo>
                  <a:lnTo>
                    <a:pt x="42" y="90"/>
                  </a:lnTo>
                  <a:lnTo>
                    <a:pt x="60" y="165"/>
                  </a:lnTo>
                  <a:lnTo>
                    <a:pt x="42" y="209"/>
                  </a:lnTo>
                  <a:lnTo>
                    <a:pt x="25" y="259"/>
                  </a:lnTo>
                  <a:lnTo>
                    <a:pt x="77" y="226"/>
                  </a:lnTo>
                  <a:lnTo>
                    <a:pt x="127" y="183"/>
                  </a:lnTo>
                  <a:lnTo>
                    <a:pt x="163" y="163"/>
                  </a:lnTo>
                  <a:lnTo>
                    <a:pt x="209" y="88"/>
                  </a:lnTo>
                  <a:lnTo>
                    <a:pt x="202" y="7"/>
                  </a:lnTo>
                  <a:lnTo>
                    <a:pt x="206" y="0"/>
                  </a:lnTo>
                  <a:lnTo>
                    <a:pt x="213" y="1"/>
                  </a:lnTo>
                  <a:lnTo>
                    <a:pt x="241" y="91"/>
                  </a:lnTo>
                  <a:lnTo>
                    <a:pt x="231" y="132"/>
                  </a:lnTo>
                  <a:lnTo>
                    <a:pt x="204" y="165"/>
                  </a:lnTo>
                  <a:lnTo>
                    <a:pt x="169" y="182"/>
                  </a:lnTo>
                  <a:lnTo>
                    <a:pt x="134" y="198"/>
                  </a:lnTo>
                  <a:lnTo>
                    <a:pt x="105" y="222"/>
                  </a:lnTo>
                  <a:lnTo>
                    <a:pt x="70" y="259"/>
                  </a:lnTo>
                  <a:lnTo>
                    <a:pt x="33" y="290"/>
                  </a:lnTo>
                  <a:lnTo>
                    <a:pt x="0" y="30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81" name="Freeform 68"/>
            <p:cNvSpPr>
              <a:spLocks/>
            </p:cNvSpPr>
            <p:nvPr/>
          </p:nvSpPr>
          <p:spPr bwMode="auto">
            <a:xfrm>
              <a:off x="1047" y="2497"/>
              <a:ext cx="73" cy="69"/>
            </a:xfrm>
            <a:custGeom>
              <a:avLst/>
              <a:gdLst>
                <a:gd name="T0" fmla="*/ 1 w 145"/>
                <a:gd name="T1" fmla="*/ 1 h 138"/>
                <a:gd name="T2" fmla="*/ 1 w 145"/>
                <a:gd name="T3" fmla="*/ 1 h 138"/>
                <a:gd name="T4" fmla="*/ 1 w 145"/>
                <a:gd name="T5" fmla="*/ 1 h 138"/>
                <a:gd name="T6" fmla="*/ 1 w 145"/>
                <a:gd name="T7" fmla="*/ 1 h 138"/>
                <a:gd name="T8" fmla="*/ 1 w 145"/>
                <a:gd name="T9" fmla="*/ 1 h 138"/>
                <a:gd name="T10" fmla="*/ 0 w 145"/>
                <a:gd name="T11" fmla="*/ 1 h 138"/>
                <a:gd name="T12" fmla="*/ 1 w 145"/>
                <a:gd name="T13" fmla="*/ 0 h 138"/>
                <a:gd name="T14" fmla="*/ 1 w 145"/>
                <a:gd name="T15" fmla="*/ 1 h 138"/>
                <a:gd name="T16" fmla="*/ 1 w 145"/>
                <a:gd name="T17" fmla="*/ 1 h 138"/>
                <a:gd name="T18" fmla="*/ 1 w 145"/>
                <a:gd name="T19" fmla="*/ 1 h 138"/>
                <a:gd name="T20" fmla="*/ 1 w 145"/>
                <a:gd name="T21" fmla="*/ 1 h 138"/>
                <a:gd name="T22" fmla="*/ 1 w 145"/>
                <a:gd name="T23" fmla="*/ 1 h 138"/>
                <a:gd name="T24" fmla="*/ 1 w 145"/>
                <a:gd name="T25" fmla="*/ 1 h 138"/>
                <a:gd name="T26" fmla="*/ 1 w 145"/>
                <a:gd name="T27" fmla="*/ 1 h 138"/>
                <a:gd name="T28" fmla="*/ 1 w 145"/>
                <a:gd name="T29" fmla="*/ 1 h 13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5"/>
                <a:gd name="T46" fmla="*/ 0 h 138"/>
                <a:gd name="T47" fmla="*/ 145 w 145"/>
                <a:gd name="T48" fmla="*/ 138 h 13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5" h="138">
                  <a:moveTo>
                    <a:pt x="145" y="50"/>
                  </a:moveTo>
                  <a:lnTo>
                    <a:pt x="134" y="76"/>
                  </a:lnTo>
                  <a:lnTo>
                    <a:pt x="114" y="103"/>
                  </a:lnTo>
                  <a:lnTo>
                    <a:pt x="90" y="127"/>
                  </a:lnTo>
                  <a:lnTo>
                    <a:pt x="68" y="138"/>
                  </a:lnTo>
                  <a:lnTo>
                    <a:pt x="0" y="94"/>
                  </a:lnTo>
                  <a:lnTo>
                    <a:pt x="2" y="0"/>
                  </a:lnTo>
                  <a:lnTo>
                    <a:pt x="26" y="6"/>
                  </a:lnTo>
                  <a:lnTo>
                    <a:pt x="46" y="24"/>
                  </a:lnTo>
                  <a:lnTo>
                    <a:pt x="31" y="78"/>
                  </a:lnTo>
                  <a:lnTo>
                    <a:pt x="85" y="85"/>
                  </a:lnTo>
                  <a:lnTo>
                    <a:pt x="114" y="76"/>
                  </a:lnTo>
                  <a:lnTo>
                    <a:pt x="134" y="46"/>
                  </a:lnTo>
                  <a:lnTo>
                    <a:pt x="145" y="5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82" name="Freeform 72"/>
            <p:cNvSpPr>
              <a:spLocks/>
            </p:cNvSpPr>
            <p:nvPr/>
          </p:nvSpPr>
          <p:spPr bwMode="auto">
            <a:xfrm>
              <a:off x="289" y="2319"/>
              <a:ext cx="30" cy="49"/>
            </a:xfrm>
            <a:custGeom>
              <a:avLst/>
              <a:gdLst>
                <a:gd name="T0" fmla="*/ 1 w 60"/>
                <a:gd name="T1" fmla="*/ 0 h 97"/>
                <a:gd name="T2" fmla="*/ 1 w 60"/>
                <a:gd name="T3" fmla="*/ 1 h 97"/>
                <a:gd name="T4" fmla="*/ 1 w 60"/>
                <a:gd name="T5" fmla="*/ 1 h 97"/>
                <a:gd name="T6" fmla="*/ 1 w 60"/>
                <a:gd name="T7" fmla="*/ 1 h 97"/>
                <a:gd name="T8" fmla="*/ 1 w 60"/>
                <a:gd name="T9" fmla="*/ 1 h 97"/>
                <a:gd name="T10" fmla="*/ 1 w 60"/>
                <a:gd name="T11" fmla="*/ 1 h 97"/>
                <a:gd name="T12" fmla="*/ 1 w 60"/>
                <a:gd name="T13" fmla="*/ 1 h 97"/>
                <a:gd name="T14" fmla="*/ 0 w 60"/>
                <a:gd name="T15" fmla="*/ 1 h 97"/>
                <a:gd name="T16" fmla="*/ 1 w 60"/>
                <a:gd name="T17" fmla="*/ 0 h 97"/>
                <a:gd name="T18" fmla="*/ 1 w 60"/>
                <a:gd name="T19" fmla="*/ 0 h 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0"/>
                <a:gd name="T31" fmla="*/ 0 h 97"/>
                <a:gd name="T32" fmla="*/ 60 w 60"/>
                <a:gd name="T33" fmla="*/ 97 h 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0" h="97">
                  <a:moveTo>
                    <a:pt x="2" y="0"/>
                  </a:moveTo>
                  <a:lnTo>
                    <a:pt x="38" y="16"/>
                  </a:lnTo>
                  <a:lnTo>
                    <a:pt x="60" y="49"/>
                  </a:lnTo>
                  <a:lnTo>
                    <a:pt x="57" y="97"/>
                  </a:lnTo>
                  <a:lnTo>
                    <a:pt x="44" y="93"/>
                  </a:lnTo>
                  <a:lnTo>
                    <a:pt x="38" y="55"/>
                  </a:lnTo>
                  <a:lnTo>
                    <a:pt x="26" y="27"/>
                  </a:lnTo>
                  <a:lnTo>
                    <a:pt x="0" y="12"/>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83" name="Freeform 73"/>
            <p:cNvSpPr>
              <a:spLocks/>
            </p:cNvSpPr>
            <p:nvPr/>
          </p:nvSpPr>
          <p:spPr bwMode="auto">
            <a:xfrm>
              <a:off x="233" y="2263"/>
              <a:ext cx="50" cy="92"/>
            </a:xfrm>
            <a:custGeom>
              <a:avLst/>
              <a:gdLst>
                <a:gd name="T0" fmla="*/ 0 w 101"/>
                <a:gd name="T1" fmla="*/ 1 h 184"/>
                <a:gd name="T2" fmla="*/ 0 w 101"/>
                <a:gd name="T3" fmla="*/ 1 h 184"/>
                <a:gd name="T4" fmla="*/ 0 w 101"/>
                <a:gd name="T5" fmla="*/ 0 h 184"/>
                <a:gd name="T6" fmla="*/ 0 w 101"/>
                <a:gd name="T7" fmla="*/ 1 h 184"/>
                <a:gd name="T8" fmla="*/ 0 w 101"/>
                <a:gd name="T9" fmla="*/ 1 h 184"/>
                <a:gd name="T10" fmla="*/ 0 w 101"/>
                <a:gd name="T11" fmla="*/ 1 h 184"/>
                <a:gd name="T12" fmla="*/ 0 w 101"/>
                <a:gd name="T13" fmla="*/ 1 h 184"/>
                <a:gd name="T14" fmla="*/ 0 w 101"/>
                <a:gd name="T15" fmla="*/ 1 h 184"/>
                <a:gd name="T16" fmla="*/ 0 w 101"/>
                <a:gd name="T17" fmla="*/ 1 h 184"/>
                <a:gd name="T18" fmla="*/ 0 w 101"/>
                <a:gd name="T19" fmla="*/ 1 h 184"/>
                <a:gd name="T20" fmla="*/ 0 w 101"/>
                <a:gd name="T21" fmla="*/ 1 h 184"/>
                <a:gd name="T22" fmla="*/ 0 w 101"/>
                <a:gd name="T23" fmla="*/ 1 h 184"/>
                <a:gd name="T24" fmla="*/ 0 w 101"/>
                <a:gd name="T25" fmla="*/ 1 h 18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1"/>
                <a:gd name="T40" fmla="*/ 0 h 184"/>
                <a:gd name="T41" fmla="*/ 101 w 101"/>
                <a:gd name="T42" fmla="*/ 184 h 18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1" h="184">
                  <a:moveTo>
                    <a:pt x="0" y="37"/>
                  </a:moveTo>
                  <a:lnTo>
                    <a:pt x="47" y="13"/>
                  </a:lnTo>
                  <a:lnTo>
                    <a:pt x="97" y="0"/>
                  </a:lnTo>
                  <a:lnTo>
                    <a:pt x="101" y="11"/>
                  </a:lnTo>
                  <a:lnTo>
                    <a:pt x="75" y="19"/>
                  </a:lnTo>
                  <a:lnTo>
                    <a:pt x="25" y="48"/>
                  </a:lnTo>
                  <a:lnTo>
                    <a:pt x="11" y="105"/>
                  </a:lnTo>
                  <a:lnTo>
                    <a:pt x="12" y="164"/>
                  </a:lnTo>
                  <a:lnTo>
                    <a:pt x="12" y="184"/>
                  </a:lnTo>
                  <a:lnTo>
                    <a:pt x="0" y="184"/>
                  </a:lnTo>
                  <a:lnTo>
                    <a:pt x="0" y="155"/>
                  </a:lnTo>
                  <a:lnTo>
                    <a:pt x="0"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84" name="Freeform 74"/>
            <p:cNvSpPr>
              <a:spLocks/>
            </p:cNvSpPr>
            <p:nvPr/>
          </p:nvSpPr>
          <p:spPr bwMode="auto">
            <a:xfrm>
              <a:off x="248" y="2217"/>
              <a:ext cx="138" cy="62"/>
            </a:xfrm>
            <a:custGeom>
              <a:avLst/>
              <a:gdLst>
                <a:gd name="T0" fmla="*/ 0 w 276"/>
                <a:gd name="T1" fmla="*/ 1 h 124"/>
                <a:gd name="T2" fmla="*/ 1 w 276"/>
                <a:gd name="T3" fmla="*/ 1 h 124"/>
                <a:gd name="T4" fmla="*/ 1 w 276"/>
                <a:gd name="T5" fmla="*/ 1 h 124"/>
                <a:gd name="T6" fmla="*/ 1 w 276"/>
                <a:gd name="T7" fmla="*/ 1 h 124"/>
                <a:gd name="T8" fmla="*/ 1 w 276"/>
                <a:gd name="T9" fmla="*/ 1 h 124"/>
                <a:gd name="T10" fmla="*/ 1 w 276"/>
                <a:gd name="T11" fmla="*/ 0 h 124"/>
                <a:gd name="T12" fmla="*/ 1 w 276"/>
                <a:gd name="T13" fmla="*/ 1 h 124"/>
                <a:gd name="T14" fmla="*/ 1 w 276"/>
                <a:gd name="T15" fmla="*/ 1 h 124"/>
                <a:gd name="T16" fmla="*/ 1 w 276"/>
                <a:gd name="T17" fmla="*/ 1 h 124"/>
                <a:gd name="T18" fmla="*/ 1 w 276"/>
                <a:gd name="T19" fmla="*/ 1 h 124"/>
                <a:gd name="T20" fmla="*/ 1 w 276"/>
                <a:gd name="T21" fmla="*/ 1 h 124"/>
                <a:gd name="T22" fmla="*/ 1 w 276"/>
                <a:gd name="T23" fmla="*/ 1 h 124"/>
                <a:gd name="T24" fmla="*/ 1 w 276"/>
                <a:gd name="T25" fmla="*/ 1 h 124"/>
                <a:gd name="T26" fmla="*/ 1 w 276"/>
                <a:gd name="T27" fmla="*/ 1 h 124"/>
                <a:gd name="T28" fmla="*/ 1 w 276"/>
                <a:gd name="T29" fmla="*/ 1 h 124"/>
                <a:gd name="T30" fmla="*/ 1 w 276"/>
                <a:gd name="T31" fmla="*/ 1 h 124"/>
                <a:gd name="T32" fmla="*/ 1 w 276"/>
                <a:gd name="T33" fmla="*/ 1 h 124"/>
                <a:gd name="T34" fmla="*/ 1 w 276"/>
                <a:gd name="T35" fmla="*/ 1 h 124"/>
                <a:gd name="T36" fmla="*/ 0 w 276"/>
                <a:gd name="T37" fmla="*/ 1 h 124"/>
                <a:gd name="T38" fmla="*/ 0 w 276"/>
                <a:gd name="T39" fmla="*/ 1 h 12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76"/>
                <a:gd name="T61" fmla="*/ 0 h 124"/>
                <a:gd name="T62" fmla="*/ 276 w 276"/>
                <a:gd name="T63" fmla="*/ 124 h 12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76" h="124">
                  <a:moveTo>
                    <a:pt x="0" y="109"/>
                  </a:moveTo>
                  <a:lnTo>
                    <a:pt x="26" y="87"/>
                  </a:lnTo>
                  <a:lnTo>
                    <a:pt x="48" y="45"/>
                  </a:lnTo>
                  <a:lnTo>
                    <a:pt x="59" y="22"/>
                  </a:lnTo>
                  <a:lnTo>
                    <a:pt x="77" y="8"/>
                  </a:lnTo>
                  <a:lnTo>
                    <a:pt x="116" y="0"/>
                  </a:lnTo>
                  <a:lnTo>
                    <a:pt x="153" y="11"/>
                  </a:lnTo>
                  <a:lnTo>
                    <a:pt x="213" y="65"/>
                  </a:lnTo>
                  <a:lnTo>
                    <a:pt x="243" y="94"/>
                  </a:lnTo>
                  <a:lnTo>
                    <a:pt x="276" y="107"/>
                  </a:lnTo>
                  <a:lnTo>
                    <a:pt x="276" y="124"/>
                  </a:lnTo>
                  <a:lnTo>
                    <a:pt x="211" y="105"/>
                  </a:lnTo>
                  <a:lnTo>
                    <a:pt x="171" y="63"/>
                  </a:lnTo>
                  <a:lnTo>
                    <a:pt x="138" y="26"/>
                  </a:lnTo>
                  <a:lnTo>
                    <a:pt x="95" y="24"/>
                  </a:lnTo>
                  <a:lnTo>
                    <a:pt x="48" y="76"/>
                  </a:lnTo>
                  <a:lnTo>
                    <a:pt x="27" y="103"/>
                  </a:lnTo>
                  <a:lnTo>
                    <a:pt x="7" y="120"/>
                  </a:lnTo>
                  <a:lnTo>
                    <a:pt x="0" y="10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85" name="Freeform 75"/>
            <p:cNvSpPr>
              <a:spLocks/>
            </p:cNvSpPr>
            <p:nvPr/>
          </p:nvSpPr>
          <p:spPr bwMode="auto">
            <a:xfrm>
              <a:off x="305" y="2342"/>
              <a:ext cx="82" cy="67"/>
            </a:xfrm>
            <a:custGeom>
              <a:avLst/>
              <a:gdLst>
                <a:gd name="T0" fmla="*/ 1 w 164"/>
                <a:gd name="T1" fmla="*/ 0 h 135"/>
                <a:gd name="T2" fmla="*/ 1 w 164"/>
                <a:gd name="T3" fmla="*/ 0 h 135"/>
                <a:gd name="T4" fmla="*/ 1 w 164"/>
                <a:gd name="T5" fmla="*/ 0 h 135"/>
                <a:gd name="T6" fmla="*/ 1 w 164"/>
                <a:gd name="T7" fmla="*/ 0 h 135"/>
                <a:gd name="T8" fmla="*/ 0 w 164"/>
                <a:gd name="T9" fmla="*/ 0 h 135"/>
                <a:gd name="T10" fmla="*/ 0 w 164"/>
                <a:gd name="T11" fmla="*/ 0 h 135"/>
                <a:gd name="T12" fmla="*/ 1 w 164"/>
                <a:gd name="T13" fmla="*/ 0 h 135"/>
                <a:gd name="T14" fmla="*/ 1 w 164"/>
                <a:gd name="T15" fmla="*/ 0 h 135"/>
                <a:gd name="T16" fmla="*/ 1 w 164"/>
                <a:gd name="T17" fmla="*/ 0 h 135"/>
                <a:gd name="T18" fmla="*/ 1 w 164"/>
                <a:gd name="T19" fmla="*/ 0 h 135"/>
                <a:gd name="T20" fmla="*/ 1 w 164"/>
                <a:gd name="T21" fmla="*/ 0 h 135"/>
                <a:gd name="T22" fmla="*/ 1 w 164"/>
                <a:gd name="T23" fmla="*/ 0 h 1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4"/>
                <a:gd name="T37" fmla="*/ 0 h 135"/>
                <a:gd name="T38" fmla="*/ 164 w 164"/>
                <a:gd name="T39" fmla="*/ 135 h 13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4" h="135">
                  <a:moveTo>
                    <a:pt x="164" y="12"/>
                  </a:moveTo>
                  <a:lnTo>
                    <a:pt x="131" y="41"/>
                  </a:lnTo>
                  <a:lnTo>
                    <a:pt x="108" y="91"/>
                  </a:lnTo>
                  <a:lnTo>
                    <a:pt x="85" y="135"/>
                  </a:lnTo>
                  <a:lnTo>
                    <a:pt x="0" y="131"/>
                  </a:lnTo>
                  <a:lnTo>
                    <a:pt x="0" y="118"/>
                  </a:lnTo>
                  <a:lnTo>
                    <a:pt x="64" y="103"/>
                  </a:lnTo>
                  <a:lnTo>
                    <a:pt x="107" y="50"/>
                  </a:lnTo>
                  <a:lnTo>
                    <a:pt x="129" y="21"/>
                  </a:lnTo>
                  <a:lnTo>
                    <a:pt x="158" y="0"/>
                  </a:lnTo>
                  <a:lnTo>
                    <a:pt x="164"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86" name="Freeform 76"/>
            <p:cNvSpPr>
              <a:spLocks/>
            </p:cNvSpPr>
            <p:nvPr/>
          </p:nvSpPr>
          <p:spPr bwMode="auto">
            <a:xfrm>
              <a:off x="370" y="2188"/>
              <a:ext cx="59" cy="173"/>
            </a:xfrm>
            <a:custGeom>
              <a:avLst/>
              <a:gdLst>
                <a:gd name="T0" fmla="*/ 1 w 117"/>
                <a:gd name="T1" fmla="*/ 1 h 345"/>
                <a:gd name="T2" fmla="*/ 1 w 117"/>
                <a:gd name="T3" fmla="*/ 1 h 345"/>
                <a:gd name="T4" fmla="*/ 1 w 117"/>
                <a:gd name="T5" fmla="*/ 1 h 345"/>
                <a:gd name="T6" fmla="*/ 1 w 117"/>
                <a:gd name="T7" fmla="*/ 1 h 345"/>
                <a:gd name="T8" fmla="*/ 1 w 117"/>
                <a:gd name="T9" fmla="*/ 1 h 345"/>
                <a:gd name="T10" fmla="*/ 1 w 117"/>
                <a:gd name="T11" fmla="*/ 1 h 345"/>
                <a:gd name="T12" fmla="*/ 1 w 117"/>
                <a:gd name="T13" fmla="*/ 1 h 345"/>
                <a:gd name="T14" fmla="*/ 1 w 117"/>
                <a:gd name="T15" fmla="*/ 1 h 345"/>
                <a:gd name="T16" fmla="*/ 1 w 117"/>
                <a:gd name="T17" fmla="*/ 1 h 345"/>
                <a:gd name="T18" fmla="*/ 0 w 117"/>
                <a:gd name="T19" fmla="*/ 1 h 345"/>
                <a:gd name="T20" fmla="*/ 1 w 117"/>
                <a:gd name="T21" fmla="*/ 1 h 345"/>
                <a:gd name="T22" fmla="*/ 1 w 117"/>
                <a:gd name="T23" fmla="*/ 1 h 345"/>
                <a:gd name="T24" fmla="*/ 1 w 117"/>
                <a:gd name="T25" fmla="*/ 1 h 345"/>
                <a:gd name="T26" fmla="*/ 1 w 117"/>
                <a:gd name="T27" fmla="*/ 1 h 345"/>
                <a:gd name="T28" fmla="*/ 1 w 117"/>
                <a:gd name="T29" fmla="*/ 1 h 345"/>
                <a:gd name="T30" fmla="*/ 1 w 117"/>
                <a:gd name="T31" fmla="*/ 1 h 345"/>
                <a:gd name="T32" fmla="*/ 1 w 117"/>
                <a:gd name="T33" fmla="*/ 0 h 345"/>
                <a:gd name="T34" fmla="*/ 1 w 117"/>
                <a:gd name="T35" fmla="*/ 1 h 345"/>
                <a:gd name="T36" fmla="*/ 1 w 117"/>
                <a:gd name="T37" fmla="*/ 1 h 34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7"/>
                <a:gd name="T58" fmla="*/ 0 h 345"/>
                <a:gd name="T59" fmla="*/ 117 w 117"/>
                <a:gd name="T60" fmla="*/ 345 h 34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7" h="345">
                  <a:moveTo>
                    <a:pt x="117" y="9"/>
                  </a:moveTo>
                  <a:lnTo>
                    <a:pt x="62" y="42"/>
                  </a:lnTo>
                  <a:lnTo>
                    <a:pt x="42" y="108"/>
                  </a:lnTo>
                  <a:lnTo>
                    <a:pt x="36" y="183"/>
                  </a:lnTo>
                  <a:lnTo>
                    <a:pt x="31" y="257"/>
                  </a:lnTo>
                  <a:lnTo>
                    <a:pt x="51" y="329"/>
                  </a:lnTo>
                  <a:lnTo>
                    <a:pt x="53" y="345"/>
                  </a:lnTo>
                  <a:lnTo>
                    <a:pt x="42" y="345"/>
                  </a:lnTo>
                  <a:lnTo>
                    <a:pt x="14" y="327"/>
                  </a:lnTo>
                  <a:lnTo>
                    <a:pt x="0" y="268"/>
                  </a:lnTo>
                  <a:lnTo>
                    <a:pt x="5" y="178"/>
                  </a:lnTo>
                  <a:lnTo>
                    <a:pt x="24" y="88"/>
                  </a:lnTo>
                  <a:lnTo>
                    <a:pt x="36" y="53"/>
                  </a:lnTo>
                  <a:lnTo>
                    <a:pt x="49" y="31"/>
                  </a:lnTo>
                  <a:lnTo>
                    <a:pt x="68" y="20"/>
                  </a:lnTo>
                  <a:lnTo>
                    <a:pt x="95" y="7"/>
                  </a:lnTo>
                  <a:lnTo>
                    <a:pt x="117" y="0"/>
                  </a:lnTo>
                  <a:lnTo>
                    <a:pt x="117"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87" name="Freeform 77"/>
            <p:cNvSpPr>
              <a:spLocks/>
            </p:cNvSpPr>
            <p:nvPr/>
          </p:nvSpPr>
          <p:spPr bwMode="auto">
            <a:xfrm>
              <a:off x="404" y="2089"/>
              <a:ext cx="514" cy="244"/>
            </a:xfrm>
            <a:custGeom>
              <a:avLst/>
              <a:gdLst>
                <a:gd name="T0" fmla="*/ 1 w 1028"/>
                <a:gd name="T1" fmla="*/ 1 h 487"/>
                <a:gd name="T2" fmla="*/ 1 w 1028"/>
                <a:gd name="T3" fmla="*/ 1 h 487"/>
                <a:gd name="T4" fmla="*/ 1 w 1028"/>
                <a:gd name="T5" fmla="*/ 1 h 487"/>
                <a:gd name="T6" fmla="*/ 1 w 1028"/>
                <a:gd name="T7" fmla="*/ 1 h 487"/>
                <a:gd name="T8" fmla="*/ 1 w 1028"/>
                <a:gd name="T9" fmla="*/ 1 h 487"/>
                <a:gd name="T10" fmla="*/ 1 w 1028"/>
                <a:gd name="T11" fmla="*/ 1 h 487"/>
                <a:gd name="T12" fmla="*/ 1 w 1028"/>
                <a:gd name="T13" fmla="*/ 1 h 487"/>
                <a:gd name="T14" fmla="*/ 1 w 1028"/>
                <a:gd name="T15" fmla="*/ 1 h 487"/>
                <a:gd name="T16" fmla="*/ 1 w 1028"/>
                <a:gd name="T17" fmla="*/ 1 h 487"/>
                <a:gd name="T18" fmla="*/ 1 w 1028"/>
                <a:gd name="T19" fmla="*/ 1 h 487"/>
                <a:gd name="T20" fmla="*/ 1 w 1028"/>
                <a:gd name="T21" fmla="*/ 1 h 487"/>
                <a:gd name="T22" fmla="*/ 1 w 1028"/>
                <a:gd name="T23" fmla="*/ 1 h 487"/>
                <a:gd name="T24" fmla="*/ 1 w 1028"/>
                <a:gd name="T25" fmla="*/ 1 h 487"/>
                <a:gd name="T26" fmla="*/ 1 w 1028"/>
                <a:gd name="T27" fmla="*/ 1 h 487"/>
                <a:gd name="T28" fmla="*/ 1 w 1028"/>
                <a:gd name="T29" fmla="*/ 1 h 487"/>
                <a:gd name="T30" fmla="*/ 1 w 1028"/>
                <a:gd name="T31" fmla="*/ 1 h 487"/>
                <a:gd name="T32" fmla="*/ 0 w 1028"/>
                <a:gd name="T33" fmla="*/ 1 h 487"/>
                <a:gd name="T34" fmla="*/ 1 w 1028"/>
                <a:gd name="T35" fmla="*/ 1 h 487"/>
                <a:gd name="T36" fmla="*/ 1 w 1028"/>
                <a:gd name="T37" fmla="*/ 1 h 487"/>
                <a:gd name="T38" fmla="*/ 1 w 1028"/>
                <a:gd name="T39" fmla="*/ 1 h 487"/>
                <a:gd name="T40" fmla="*/ 1 w 1028"/>
                <a:gd name="T41" fmla="*/ 1 h 487"/>
                <a:gd name="T42" fmla="*/ 1 w 1028"/>
                <a:gd name="T43" fmla="*/ 1 h 487"/>
                <a:gd name="T44" fmla="*/ 1 w 1028"/>
                <a:gd name="T45" fmla="*/ 1 h 487"/>
                <a:gd name="T46" fmla="*/ 1 w 1028"/>
                <a:gd name="T47" fmla="*/ 0 h 487"/>
                <a:gd name="T48" fmla="*/ 1 w 1028"/>
                <a:gd name="T49" fmla="*/ 1 h 487"/>
                <a:gd name="T50" fmla="*/ 1 w 1028"/>
                <a:gd name="T51" fmla="*/ 1 h 487"/>
                <a:gd name="T52" fmla="*/ 1 w 1028"/>
                <a:gd name="T53" fmla="*/ 1 h 487"/>
                <a:gd name="T54" fmla="*/ 1 w 1028"/>
                <a:gd name="T55" fmla="*/ 1 h 487"/>
                <a:gd name="T56" fmla="*/ 1 w 1028"/>
                <a:gd name="T57" fmla="*/ 1 h 487"/>
                <a:gd name="T58" fmla="*/ 1 w 1028"/>
                <a:gd name="T59" fmla="*/ 1 h 487"/>
                <a:gd name="T60" fmla="*/ 1 w 1028"/>
                <a:gd name="T61" fmla="*/ 1 h 487"/>
                <a:gd name="T62" fmla="*/ 1 w 1028"/>
                <a:gd name="T63" fmla="*/ 1 h 487"/>
                <a:gd name="T64" fmla="*/ 1 w 1028"/>
                <a:gd name="T65" fmla="*/ 1 h 487"/>
                <a:gd name="T66" fmla="*/ 1 w 1028"/>
                <a:gd name="T67" fmla="*/ 1 h 48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28"/>
                <a:gd name="T103" fmla="*/ 0 h 487"/>
                <a:gd name="T104" fmla="*/ 1028 w 1028"/>
                <a:gd name="T105" fmla="*/ 487 h 48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28" h="487">
                  <a:moveTo>
                    <a:pt x="1019" y="265"/>
                  </a:moveTo>
                  <a:lnTo>
                    <a:pt x="964" y="211"/>
                  </a:lnTo>
                  <a:lnTo>
                    <a:pt x="929" y="180"/>
                  </a:lnTo>
                  <a:lnTo>
                    <a:pt x="890" y="149"/>
                  </a:lnTo>
                  <a:lnTo>
                    <a:pt x="852" y="117"/>
                  </a:lnTo>
                  <a:lnTo>
                    <a:pt x="815" y="92"/>
                  </a:lnTo>
                  <a:lnTo>
                    <a:pt x="780" y="71"/>
                  </a:lnTo>
                  <a:lnTo>
                    <a:pt x="751" y="59"/>
                  </a:lnTo>
                  <a:lnTo>
                    <a:pt x="655" y="49"/>
                  </a:lnTo>
                  <a:lnTo>
                    <a:pt x="462" y="35"/>
                  </a:lnTo>
                  <a:lnTo>
                    <a:pt x="167" y="20"/>
                  </a:lnTo>
                  <a:lnTo>
                    <a:pt x="108" y="55"/>
                  </a:lnTo>
                  <a:lnTo>
                    <a:pt x="73" y="123"/>
                  </a:lnTo>
                  <a:lnTo>
                    <a:pt x="48" y="276"/>
                  </a:lnTo>
                  <a:lnTo>
                    <a:pt x="37" y="482"/>
                  </a:lnTo>
                  <a:lnTo>
                    <a:pt x="26" y="487"/>
                  </a:lnTo>
                  <a:lnTo>
                    <a:pt x="0" y="382"/>
                  </a:lnTo>
                  <a:lnTo>
                    <a:pt x="14" y="272"/>
                  </a:lnTo>
                  <a:lnTo>
                    <a:pt x="27" y="193"/>
                  </a:lnTo>
                  <a:lnTo>
                    <a:pt x="55" y="108"/>
                  </a:lnTo>
                  <a:lnTo>
                    <a:pt x="73" y="70"/>
                  </a:lnTo>
                  <a:lnTo>
                    <a:pt x="99" y="37"/>
                  </a:lnTo>
                  <a:lnTo>
                    <a:pt x="129" y="13"/>
                  </a:lnTo>
                  <a:lnTo>
                    <a:pt x="165" y="0"/>
                  </a:lnTo>
                  <a:lnTo>
                    <a:pt x="463" y="5"/>
                  </a:lnTo>
                  <a:lnTo>
                    <a:pt x="754" y="18"/>
                  </a:lnTo>
                  <a:lnTo>
                    <a:pt x="826" y="57"/>
                  </a:lnTo>
                  <a:lnTo>
                    <a:pt x="900" y="121"/>
                  </a:lnTo>
                  <a:lnTo>
                    <a:pt x="936" y="158"/>
                  </a:lnTo>
                  <a:lnTo>
                    <a:pt x="969" y="195"/>
                  </a:lnTo>
                  <a:lnTo>
                    <a:pt x="1001" y="228"/>
                  </a:lnTo>
                  <a:lnTo>
                    <a:pt x="1028" y="255"/>
                  </a:lnTo>
                  <a:lnTo>
                    <a:pt x="1019" y="26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88" name="Freeform 78"/>
            <p:cNvSpPr>
              <a:spLocks/>
            </p:cNvSpPr>
            <p:nvPr/>
          </p:nvSpPr>
          <p:spPr bwMode="auto">
            <a:xfrm>
              <a:off x="442" y="2282"/>
              <a:ext cx="274" cy="289"/>
            </a:xfrm>
            <a:custGeom>
              <a:avLst/>
              <a:gdLst>
                <a:gd name="T0" fmla="*/ 0 w 549"/>
                <a:gd name="T1" fmla="*/ 1 h 577"/>
                <a:gd name="T2" fmla="*/ 0 w 549"/>
                <a:gd name="T3" fmla="*/ 1 h 577"/>
                <a:gd name="T4" fmla="*/ 0 w 549"/>
                <a:gd name="T5" fmla="*/ 1 h 577"/>
                <a:gd name="T6" fmla="*/ 0 w 549"/>
                <a:gd name="T7" fmla="*/ 1 h 577"/>
                <a:gd name="T8" fmla="*/ 0 w 549"/>
                <a:gd name="T9" fmla="*/ 1 h 577"/>
                <a:gd name="T10" fmla="*/ 0 w 549"/>
                <a:gd name="T11" fmla="*/ 1 h 577"/>
                <a:gd name="T12" fmla="*/ 0 w 549"/>
                <a:gd name="T13" fmla="*/ 0 h 577"/>
                <a:gd name="T14" fmla="*/ 0 w 549"/>
                <a:gd name="T15" fmla="*/ 1 h 577"/>
                <a:gd name="T16" fmla="*/ 0 w 549"/>
                <a:gd name="T17" fmla="*/ 1 h 577"/>
                <a:gd name="T18" fmla="*/ 0 w 549"/>
                <a:gd name="T19" fmla="*/ 1 h 577"/>
                <a:gd name="T20" fmla="*/ 0 w 549"/>
                <a:gd name="T21" fmla="*/ 1 h 577"/>
                <a:gd name="T22" fmla="*/ 0 w 549"/>
                <a:gd name="T23" fmla="*/ 1 h 577"/>
                <a:gd name="T24" fmla="*/ 0 w 549"/>
                <a:gd name="T25" fmla="*/ 1 h 577"/>
                <a:gd name="T26" fmla="*/ 0 w 549"/>
                <a:gd name="T27" fmla="*/ 1 h 577"/>
                <a:gd name="T28" fmla="*/ 0 w 549"/>
                <a:gd name="T29" fmla="*/ 1 h 577"/>
                <a:gd name="T30" fmla="*/ 0 w 549"/>
                <a:gd name="T31" fmla="*/ 1 h 577"/>
                <a:gd name="T32" fmla="*/ 0 w 549"/>
                <a:gd name="T33" fmla="*/ 1 h 577"/>
                <a:gd name="T34" fmla="*/ 0 w 549"/>
                <a:gd name="T35" fmla="*/ 1 h 577"/>
                <a:gd name="T36" fmla="*/ 0 w 549"/>
                <a:gd name="T37" fmla="*/ 1 h 577"/>
                <a:gd name="T38" fmla="*/ 0 w 549"/>
                <a:gd name="T39" fmla="*/ 1 h 577"/>
                <a:gd name="T40" fmla="*/ 0 w 549"/>
                <a:gd name="T41" fmla="*/ 1 h 577"/>
                <a:gd name="T42" fmla="*/ 0 w 549"/>
                <a:gd name="T43" fmla="*/ 1 h 577"/>
                <a:gd name="T44" fmla="*/ 0 w 549"/>
                <a:gd name="T45" fmla="*/ 1 h 577"/>
                <a:gd name="T46" fmla="*/ 0 w 549"/>
                <a:gd name="T47" fmla="*/ 1 h 577"/>
                <a:gd name="T48" fmla="*/ 0 w 549"/>
                <a:gd name="T49" fmla="*/ 1 h 577"/>
                <a:gd name="T50" fmla="*/ 0 w 549"/>
                <a:gd name="T51" fmla="*/ 1 h 577"/>
                <a:gd name="T52" fmla="*/ 0 w 549"/>
                <a:gd name="T53" fmla="*/ 1 h 577"/>
                <a:gd name="T54" fmla="*/ 0 w 549"/>
                <a:gd name="T55" fmla="*/ 1 h 577"/>
                <a:gd name="T56" fmla="*/ 0 w 549"/>
                <a:gd name="T57" fmla="*/ 1 h 577"/>
                <a:gd name="T58" fmla="*/ 0 w 549"/>
                <a:gd name="T59" fmla="*/ 1 h 577"/>
                <a:gd name="T60" fmla="*/ 0 w 549"/>
                <a:gd name="T61" fmla="*/ 1 h 577"/>
                <a:gd name="T62" fmla="*/ 0 w 549"/>
                <a:gd name="T63" fmla="*/ 1 h 577"/>
                <a:gd name="T64" fmla="*/ 0 w 549"/>
                <a:gd name="T65" fmla="*/ 1 h 577"/>
                <a:gd name="T66" fmla="*/ 0 w 549"/>
                <a:gd name="T67" fmla="*/ 1 h 577"/>
                <a:gd name="T68" fmla="*/ 0 w 549"/>
                <a:gd name="T69" fmla="*/ 1 h 577"/>
                <a:gd name="T70" fmla="*/ 0 w 549"/>
                <a:gd name="T71" fmla="*/ 1 h 577"/>
                <a:gd name="T72" fmla="*/ 0 w 549"/>
                <a:gd name="T73" fmla="*/ 1 h 577"/>
                <a:gd name="T74" fmla="*/ 0 w 549"/>
                <a:gd name="T75" fmla="*/ 1 h 577"/>
                <a:gd name="T76" fmla="*/ 0 w 549"/>
                <a:gd name="T77" fmla="*/ 1 h 577"/>
                <a:gd name="T78" fmla="*/ 0 w 549"/>
                <a:gd name="T79" fmla="*/ 1 h 577"/>
                <a:gd name="T80" fmla="*/ 0 w 549"/>
                <a:gd name="T81" fmla="*/ 1 h 577"/>
                <a:gd name="T82" fmla="*/ 0 w 549"/>
                <a:gd name="T83" fmla="*/ 1 h 577"/>
                <a:gd name="T84" fmla="*/ 0 w 549"/>
                <a:gd name="T85" fmla="*/ 1 h 577"/>
                <a:gd name="T86" fmla="*/ 0 w 549"/>
                <a:gd name="T87" fmla="*/ 1 h 5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549"/>
                <a:gd name="T133" fmla="*/ 0 h 577"/>
                <a:gd name="T134" fmla="*/ 549 w 549"/>
                <a:gd name="T135" fmla="*/ 577 h 57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549" h="577">
                  <a:moveTo>
                    <a:pt x="26" y="105"/>
                  </a:moveTo>
                  <a:lnTo>
                    <a:pt x="131" y="86"/>
                  </a:lnTo>
                  <a:lnTo>
                    <a:pt x="188" y="68"/>
                  </a:lnTo>
                  <a:lnTo>
                    <a:pt x="245" y="46"/>
                  </a:lnTo>
                  <a:lnTo>
                    <a:pt x="298" y="26"/>
                  </a:lnTo>
                  <a:lnTo>
                    <a:pt x="344" y="9"/>
                  </a:lnTo>
                  <a:lnTo>
                    <a:pt x="401" y="0"/>
                  </a:lnTo>
                  <a:lnTo>
                    <a:pt x="396" y="61"/>
                  </a:lnTo>
                  <a:lnTo>
                    <a:pt x="451" y="53"/>
                  </a:lnTo>
                  <a:lnTo>
                    <a:pt x="493" y="68"/>
                  </a:lnTo>
                  <a:lnTo>
                    <a:pt x="482" y="96"/>
                  </a:lnTo>
                  <a:lnTo>
                    <a:pt x="457" y="125"/>
                  </a:lnTo>
                  <a:lnTo>
                    <a:pt x="519" y="147"/>
                  </a:lnTo>
                  <a:lnTo>
                    <a:pt x="530" y="169"/>
                  </a:lnTo>
                  <a:lnTo>
                    <a:pt x="525" y="191"/>
                  </a:lnTo>
                  <a:lnTo>
                    <a:pt x="508" y="243"/>
                  </a:lnTo>
                  <a:lnTo>
                    <a:pt x="517" y="292"/>
                  </a:lnTo>
                  <a:lnTo>
                    <a:pt x="532" y="348"/>
                  </a:lnTo>
                  <a:lnTo>
                    <a:pt x="549" y="462"/>
                  </a:lnTo>
                  <a:lnTo>
                    <a:pt x="532" y="506"/>
                  </a:lnTo>
                  <a:lnTo>
                    <a:pt x="504" y="528"/>
                  </a:lnTo>
                  <a:lnTo>
                    <a:pt x="431" y="577"/>
                  </a:lnTo>
                  <a:lnTo>
                    <a:pt x="422" y="570"/>
                  </a:lnTo>
                  <a:lnTo>
                    <a:pt x="462" y="517"/>
                  </a:lnTo>
                  <a:lnTo>
                    <a:pt x="488" y="473"/>
                  </a:lnTo>
                  <a:lnTo>
                    <a:pt x="503" y="401"/>
                  </a:lnTo>
                  <a:lnTo>
                    <a:pt x="479" y="245"/>
                  </a:lnTo>
                  <a:lnTo>
                    <a:pt x="484" y="188"/>
                  </a:lnTo>
                  <a:lnTo>
                    <a:pt x="471" y="171"/>
                  </a:lnTo>
                  <a:lnTo>
                    <a:pt x="429" y="165"/>
                  </a:lnTo>
                  <a:lnTo>
                    <a:pt x="422" y="140"/>
                  </a:lnTo>
                  <a:lnTo>
                    <a:pt x="434" y="96"/>
                  </a:lnTo>
                  <a:lnTo>
                    <a:pt x="416" y="85"/>
                  </a:lnTo>
                  <a:lnTo>
                    <a:pt x="394" y="86"/>
                  </a:lnTo>
                  <a:lnTo>
                    <a:pt x="366" y="83"/>
                  </a:lnTo>
                  <a:lnTo>
                    <a:pt x="368" y="44"/>
                  </a:lnTo>
                  <a:lnTo>
                    <a:pt x="313" y="57"/>
                  </a:lnTo>
                  <a:lnTo>
                    <a:pt x="269" y="74"/>
                  </a:lnTo>
                  <a:lnTo>
                    <a:pt x="216" y="94"/>
                  </a:lnTo>
                  <a:lnTo>
                    <a:pt x="158" y="110"/>
                  </a:lnTo>
                  <a:lnTo>
                    <a:pt x="101" y="123"/>
                  </a:lnTo>
                  <a:lnTo>
                    <a:pt x="0" y="123"/>
                  </a:lnTo>
                  <a:lnTo>
                    <a:pt x="26" y="10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89" name="Freeform 79"/>
            <p:cNvSpPr>
              <a:spLocks/>
            </p:cNvSpPr>
            <p:nvPr/>
          </p:nvSpPr>
          <p:spPr bwMode="auto">
            <a:xfrm>
              <a:off x="469" y="2503"/>
              <a:ext cx="333" cy="259"/>
            </a:xfrm>
            <a:custGeom>
              <a:avLst/>
              <a:gdLst>
                <a:gd name="T0" fmla="*/ 0 w 667"/>
                <a:gd name="T1" fmla="*/ 0 h 519"/>
                <a:gd name="T2" fmla="*/ 0 w 667"/>
                <a:gd name="T3" fmla="*/ 0 h 519"/>
                <a:gd name="T4" fmla="*/ 0 w 667"/>
                <a:gd name="T5" fmla="*/ 0 h 519"/>
                <a:gd name="T6" fmla="*/ 0 w 667"/>
                <a:gd name="T7" fmla="*/ 0 h 519"/>
                <a:gd name="T8" fmla="*/ 0 w 667"/>
                <a:gd name="T9" fmla="*/ 0 h 519"/>
                <a:gd name="T10" fmla="*/ 0 w 667"/>
                <a:gd name="T11" fmla="*/ 0 h 519"/>
                <a:gd name="T12" fmla="*/ 0 w 667"/>
                <a:gd name="T13" fmla="*/ 0 h 519"/>
                <a:gd name="T14" fmla="*/ 0 w 667"/>
                <a:gd name="T15" fmla="*/ 0 h 519"/>
                <a:gd name="T16" fmla="*/ 0 w 667"/>
                <a:gd name="T17" fmla="*/ 0 h 519"/>
                <a:gd name="T18" fmla="*/ 0 w 667"/>
                <a:gd name="T19" fmla="*/ 0 h 519"/>
                <a:gd name="T20" fmla="*/ 0 w 667"/>
                <a:gd name="T21" fmla="*/ 0 h 519"/>
                <a:gd name="T22" fmla="*/ 0 w 667"/>
                <a:gd name="T23" fmla="*/ 0 h 519"/>
                <a:gd name="T24" fmla="*/ 0 w 667"/>
                <a:gd name="T25" fmla="*/ 0 h 519"/>
                <a:gd name="T26" fmla="*/ 0 w 667"/>
                <a:gd name="T27" fmla="*/ 0 h 519"/>
                <a:gd name="T28" fmla="*/ 0 w 667"/>
                <a:gd name="T29" fmla="*/ 0 h 519"/>
                <a:gd name="T30" fmla="*/ 0 w 667"/>
                <a:gd name="T31" fmla="*/ 0 h 519"/>
                <a:gd name="T32" fmla="*/ 0 w 667"/>
                <a:gd name="T33" fmla="*/ 0 h 519"/>
                <a:gd name="T34" fmla="*/ 0 w 667"/>
                <a:gd name="T35" fmla="*/ 0 h 519"/>
                <a:gd name="T36" fmla="*/ 0 w 667"/>
                <a:gd name="T37" fmla="*/ 0 h 519"/>
                <a:gd name="T38" fmla="*/ 0 w 667"/>
                <a:gd name="T39" fmla="*/ 0 h 519"/>
                <a:gd name="T40" fmla="*/ 0 w 667"/>
                <a:gd name="T41" fmla="*/ 0 h 519"/>
                <a:gd name="T42" fmla="*/ 0 w 667"/>
                <a:gd name="T43" fmla="*/ 0 h 519"/>
                <a:gd name="T44" fmla="*/ 0 w 667"/>
                <a:gd name="T45" fmla="*/ 0 h 519"/>
                <a:gd name="T46" fmla="*/ 0 w 667"/>
                <a:gd name="T47" fmla="*/ 0 h 519"/>
                <a:gd name="T48" fmla="*/ 0 w 667"/>
                <a:gd name="T49" fmla="*/ 0 h 519"/>
                <a:gd name="T50" fmla="*/ 0 w 667"/>
                <a:gd name="T51" fmla="*/ 0 h 519"/>
                <a:gd name="T52" fmla="*/ 0 w 667"/>
                <a:gd name="T53" fmla="*/ 0 h 519"/>
                <a:gd name="T54" fmla="*/ 0 w 667"/>
                <a:gd name="T55" fmla="*/ 0 h 519"/>
                <a:gd name="T56" fmla="*/ 0 w 667"/>
                <a:gd name="T57" fmla="*/ 0 h 519"/>
                <a:gd name="T58" fmla="*/ 0 w 667"/>
                <a:gd name="T59" fmla="*/ 0 h 519"/>
                <a:gd name="T60" fmla="*/ 0 w 667"/>
                <a:gd name="T61" fmla="*/ 0 h 519"/>
                <a:gd name="T62" fmla="*/ 0 w 667"/>
                <a:gd name="T63" fmla="*/ 0 h 519"/>
                <a:gd name="T64" fmla="*/ 0 w 667"/>
                <a:gd name="T65" fmla="*/ 0 h 519"/>
                <a:gd name="T66" fmla="*/ 0 w 667"/>
                <a:gd name="T67" fmla="*/ 0 h 519"/>
                <a:gd name="T68" fmla="*/ 0 w 667"/>
                <a:gd name="T69" fmla="*/ 0 h 519"/>
                <a:gd name="T70" fmla="*/ 0 w 667"/>
                <a:gd name="T71" fmla="*/ 0 h 519"/>
                <a:gd name="T72" fmla="*/ 0 w 667"/>
                <a:gd name="T73" fmla="*/ 0 h 519"/>
                <a:gd name="T74" fmla="*/ 0 w 667"/>
                <a:gd name="T75" fmla="*/ 0 h 519"/>
                <a:gd name="T76" fmla="*/ 0 w 667"/>
                <a:gd name="T77" fmla="*/ 0 h 519"/>
                <a:gd name="T78" fmla="*/ 0 w 667"/>
                <a:gd name="T79" fmla="*/ 0 h 519"/>
                <a:gd name="T80" fmla="*/ 0 w 667"/>
                <a:gd name="T81" fmla="*/ 0 h 5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667"/>
                <a:gd name="T124" fmla="*/ 0 h 519"/>
                <a:gd name="T125" fmla="*/ 667 w 667"/>
                <a:gd name="T126" fmla="*/ 519 h 51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667" h="519">
                  <a:moveTo>
                    <a:pt x="667" y="317"/>
                  </a:moveTo>
                  <a:lnTo>
                    <a:pt x="545" y="291"/>
                  </a:lnTo>
                  <a:lnTo>
                    <a:pt x="492" y="261"/>
                  </a:lnTo>
                  <a:lnTo>
                    <a:pt x="440" y="227"/>
                  </a:lnTo>
                  <a:lnTo>
                    <a:pt x="391" y="186"/>
                  </a:lnTo>
                  <a:lnTo>
                    <a:pt x="341" y="146"/>
                  </a:lnTo>
                  <a:lnTo>
                    <a:pt x="293" y="107"/>
                  </a:lnTo>
                  <a:lnTo>
                    <a:pt x="269" y="89"/>
                  </a:lnTo>
                  <a:lnTo>
                    <a:pt x="243" y="72"/>
                  </a:lnTo>
                  <a:lnTo>
                    <a:pt x="197" y="52"/>
                  </a:lnTo>
                  <a:lnTo>
                    <a:pt x="140" y="43"/>
                  </a:lnTo>
                  <a:lnTo>
                    <a:pt x="85" y="52"/>
                  </a:lnTo>
                  <a:lnTo>
                    <a:pt x="48" y="87"/>
                  </a:lnTo>
                  <a:lnTo>
                    <a:pt x="52" y="188"/>
                  </a:lnTo>
                  <a:lnTo>
                    <a:pt x="54" y="322"/>
                  </a:lnTo>
                  <a:lnTo>
                    <a:pt x="32" y="416"/>
                  </a:lnTo>
                  <a:lnTo>
                    <a:pt x="35" y="460"/>
                  </a:lnTo>
                  <a:lnTo>
                    <a:pt x="57" y="513"/>
                  </a:lnTo>
                  <a:lnTo>
                    <a:pt x="46" y="519"/>
                  </a:lnTo>
                  <a:lnTo>
                    <a:pt x="0" y="420"/>
                  </a:lnTo>
                  <a:lnTo>
                    <a:pt x="21" y="313"/>
                  </a:lnTo>
                  <a:lnTo>
                    <a:pt x="30" y="227"/>
                  </a:lnTo>
                  <a:lnTo>
                    <a:pt x="19" y="138"/>
                  </a:lnTo>
                  <a:lnTo>
                    <a:pt x="26" y="74"/>
                  </a:lnTo>
                  <a:lnTo>
                    <a:pt x="43" y="50"/>
                  </a:lnTo>
                  <a:lnTo>
                    <a:pt x="68" y="28"/>
                  </a:lnTo>
                  <a:lnTo>
                    <a:pt x="100" y="13"/>
                  </a:lnTo>
                  <a:lnTo>
                    <a:pt x="135" y="4"/>
                  </a:lnTo>
                  <a:lnTo>
                    <a:pt x="205" y="0"/>
                  </a:lnTo>
                  <a:lnTo>
                    <a:pt x="260" y="17"/>
                  </a:lnTo>
                  <a:lnTo>
                    <a:pt x="306" y="52"/>
                  </a:lnTo>
                  <a:lnTo>
                    <a:pt x="352" y="94"/>
                  </a:lnTo>
                  <a:lnTo>
                    <a:pt x="402" y="140"/>
                  </a:lnTo>
                  <a:lnTo>
                    <a:pt x="449" y="190"/>
                  </a:lnTo>
                  <a:lnTo>
                    <a:pt x="501" y="234"/>
                  </a:lnTo>
                  <a:lnTo>
                    <a:pt x="529" y="252"/>
                  </a:lnTo>
                  <a:lnTo>
                    <a:pt x="554" y="271"/>
                  </a:lnTo>
                  <a:lnTo>
                    <a:pt x="609" y="295"/>
                  </a:lnTo>
                  <a:lnTo>
                    <a:pt x="667" y="304"/>
                  </a:lnTo>
                  <a:lnTo>
                    <a:pt x="667" y="3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90" name="Freeform 80"/>
            <p:cNvSpPr>
              <a:spLocks/>
            </p:cNvSpPr>
            <p:nvPr/>
          </p:nvSpPr>
          <p:spPr bwMode="auto">
            <a:xfrm>
              <a:off x="870" y="2425"/>
              <a:ext cx="116" cy="274"/>
            </a:xfrm>
            <a:custGeom>
              <a:avLst/>
              <a:gdLst>
                <a:gd name="T0" fmla="*/ 1 w 232"/>
                <a:gd name="T1" fmla="*/ 1 h 548"/>
                <a:gd name="T2" fmla="*/ 1 w 232"/>
                <a:gd name="T3" fmla="*/ 1 h 548"/>
                <a:gd name="T4" fmla="*/ 1 w 232"/>
                <a:gd name="T5" fmla="*/ 1 h 548"/>
                <a:gd name="T6" fmla="*/ 1 w 232"/>
                <a:gd name="T7" fmla="*/ 1 h 548"/>
                <a:gd name="T8" fmla="*/ 1 w 232"/>
                <a:gd name="T9" fmla="*/ 1 h 548"/>
                <a:gd name="T10" fmla="*/ 1 w 232"/>
                <a:gd name="T11" fmla="*/ 1 h 548"/>
                <a:gd name="T12" fmla="*/ 1 w 232"/>
                <a:gd name="T13" fmla="*/ 1 h 548"/>
                <a:gd name="T14" fmla="*/ 1 w 232"/>
                <a:gd name="T15" fmla="*/ 1 h 548"/>
                <a:gd name="T16" fmla="*/ 1 w 232"/>
                <a:gd name="T17" fmla="*/ 1 h 548"/>
                <a:gd name="T18" fmla="*/ 1 w 232"/>
                <a:gd name="T19" fmla="*/ 1 h 548"/>
                <a:gd name="T20" fmla="*/ 1 w 232"/>
                <a:gd name="T21" fmla="*/ 1 h 548"/>
                <a:gd name="T22" fmla="*/ 1 w 232"/>
                <a:gd name="T23" fmla="*/ 1 h 548"/>
                <a:gd name="T24" fmla="*/ 1 w 232"/>
                <a:gd name="T25" fmla="*/ 1 h 548"/>
                <a:gd name="T26" fmla="*/ 1 w 232"/>
                <a:gd name="T27" fmla="*/ 1 h 548"/>
                <a:gd name="T28" fmla="*/ 1 w 232"/>
                <a:gd name="T29" fmla="*/ 1 h 548"/>
                <a:gd name="T30" fmla="*/ 0 w 232"/>
                <a:gd name="T31" fmla="*/ 1 h 548"/>
                <a:gd name="T32" fmla="*/ 1 w 232"/>
                <a:gd name="T33" fmla="*/ 1 h 548"/>
                <a:gd name="T34" fmla="*/ 1 w 232"/>
                <a:gd name="T35" fmla="*/ 1 h 548"/>
                <a:gd name="T36" fmla="*/ 1 w 232"/>
                <a:gd name="T37" fmla="*/ 0 h 548"/>
                <a:gd name="T38" fmla="*/ 1 w 232"/>
                <a:gd name="T39" fmla="*/ 1 h 548"/>
                <a:gd name="T40" fmla="*/ 1 w 232"/>
                <a:gd name="T41" fmla="*/ 1 h 548"/>
                <a:gd name="T42" fmla="*/ 1 w 232"/>
                <a:gd name="T43" fmla="*/ 1 h 548"/>
                <a:gd name="T44" fmla="*/ 1 w 232"/>
                <a:gd name="T45" fmla="*/ 1 h 548"/>
                <a:gd name="T46" fmla="*/ 1 w 232"/>
                <a:gd name="T47" fmla="*/ 1 h 548"/>
                <a:gd name="T48" fmla="*/ 1 w 232"/>
                <a:gd name="T49" fmla="*/ 1 h 548"/>
                <a:gd name="T50" fmla="*/ 1 w 232"/>
                <a:gd name="T51" fmla="*/ 1 h 548"/>
                <a:gd name="T52" fmla="*/ 1 w 232"/>
                <a:gd name="T53" fmla="*/ 1 h 54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32"/>
                <a:gd name="T82" fmla="*/ 0 h 548"/>
                <a:gd name="T83" fmla="*/ 232 w 232"/>
                <a:gd name="T84" fmla="*/ 548 h 54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32" h="548">
                  <a:moveTo>
                    <a:pt x="103" y="202"/>
                  </a:moveTo>
                  <a:lnTo>
                    <a:pt x="125" y="228"/>
                  </a:lnTo>
                  <a:lnTo>
                    <a:pt x="173" y="269"/>
                  </a:lnTo>
                  <a:lnTo>
                    <a:pt x="217" y="335"/>
                  </a:lnTo>
                  <a:lnTo>
                    <a:pt x="232" y="429"/>
                  </a:lnTo>
                  <a:lnTo>
                    <a:pt x="217" y="489"/>
                  </a:lnTo>
                  <a:lnTo>
                    <a:pt x="193" y="548"/>
                  </a:lnTo>
                  <a:lnTo>
                    <a:pt x="182" y="544"/>
                  </a:lnTo>
                  <a:lnTo>
                    <a:pt x="174" y="331"/>
                  </a:lnTo>
                  <a:lnTo>
                    <a:pt x="149" y="298"/>
                  </a:lnTo>
                  <a:lnTo>
                    <a:pt x="114" y="263"/>
                  </a:lnTo>
                  <a:lnTo>
                    <a:pt x="71" y="193"/>
                  </a:lnTo>
                  <a:lnTo>
                    <a:pt x="105" y="153"/>
                  </a:lnTo>
                  <a:lnTo>
                    <a:pt x="103" y="121"/>
                  </a:lnTo>
                  <a:lnTo>
                    <a:pt x="60" y="97"/>
                  </a:lnTo>
                  <a:lnTo>
                    <a:pt x="0" y="57"/>
                  </a:lnTo>
                  <a:lnTo>
                    <a:pt x="24" y="33"/>
                  </a:lnTo>
                  <a:lnTo>
                    <a:pt x="64" y="17"/>
                  </a:lnTo>
                  <a:lnTo>
                    <a:pt x="141" y="0"/>
                  </a:lnTo>
                  <a:lnTo>
                    <a:pt x="147" y="13"/>
                  </a:lnTo>
                  <a:lnTo>
                    <a:pt x="35" y="57"/>
                  </a:lnTo>
                  <a:lnTo>
                    <a:pt x="73" y="77"/>
                  </a:lnTo>
                  <a:lnTo>
                    <a:pt x="112" y="109"/>
                  </a:lnTo>
                  <a:lnTo>
                    <a:pt x="138" y="142"/>
                  </a:lnTo>
                  <a:lnTo>
                    <a:pt x="132" y="175"/>
                  </a:lnTo>
                  <a:lnTo>
                    <a:pt x="103" y="20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91" name="Freeform 81"/>
            <p:cNvSpPr>
              <a:spLocks/>
            </p:cNvSpPr>
            <p:nvPr/>
          </p:nvSpPr>
          <p:spPr bwMode="auto">
            <a:xfrm>
              <a:off x="993" y="2477"/>
              <a:ext cx="48" cy="228"/>
            </a:xfrm>
            <a:custGeom>
              <a:avLst/>
              <a:gdLst>
                <a:gd name="T0" fmla="*/ 0 w 98"/>
                <a:gd name="T1" fmla="*/ 0 h 456"/>
                <a:gd name="T2" fmla="*/ 0 w 98"/>
                <a:gd name="T3" fmla="*/ 1 h 456"/>
                <a:gd name="T4" fmla="*/ 0 w 98"/>
                <a:gd name="T5" fmla="*/ 1 h 456"/>
                <a:gd name="T6" fmla="*/ 0 w 98"/>
                <a:gd name="T7" fmla="*/ 1 h 456"/>
                <a:gd name="T8" fmla="*/ 0 w 98"/>
                <a:gd name="T9" fmla="*/ 1 h 456"/>
                <a:gd name="T10" fmla="*/ 0 w 98"/>
                <a:gd name="T11" fmla="*/ 1 h 456"/>
                <a:gd name="T12" fmla="*/ 0 w 98"/>
                <a:gd name="T13" fmla="*/ 1 h 456"/>
                <a:gd name="T14" fmla="*/ 0 w 98"/>
                <a:gd name="T15" fmla="*/ 1 h 456"/>
                <a:gd name="T16" fmla="*/ 0 w 98"/>
                <a:gd name="T17" fmla="*/ 1 h 456"/>
                <a:gd name="T18" fmla="*/ 0 w 98"/>
                <a:gd name="T19" fmla="*/ 1 h 456"/>
                <a:gd name="T20" fmla="*/ 0 w 98"/>
                <a:gd name="T21" fmla="*/ 1 h 456"/>
                <a:gd name="T22" fmla="*/ 0 w 98"/>
                <a:gd name="T23" fmla="*/ 1 h 456"/>
                <a:gd name="T24" fmla="*/ 0 w 98"/>
                <a:gd name="T25" fmla="*/ 1 h 456"/>
                <a:gd name="T26" fmla="*/ 0 w 98"/>
                <a:gd name="T27" fmla="*/ 0 h 456"/>
                <a:gd name="T28" fmla="*/ 0 w 98"/>
                <a:gd name="T29" fmla="*/ 0 h 45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8"/>
                <a:gd name="T46" fmla="*/ 0 h 456"/>
                <a:gd name="T47" fmla="*/ 98 w 98"/>
                <a:gd name="T48" fmla="*/ 456 h 45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8" h="456">
                  <a:moveTo>
                    <a:pt x="65" y="0"/>
                  </a:moveTo>
                  <a:lnTo>
                    <a:pt x="89" y="112"/>
                  </a:lnTo>
                  <a:lnTo>
                    <a:pt x="98" y="228"/>
                  </a:lnTo>
                  <a:lnTo>
                    <a:pt x="83" y="355"/>
                  </a:lnTo>
                  <a:lnTo>
                    <a:pt x="56" y="412"/>
                  </a:lnTo>
                  <a:lnTo>
                    <a:pt x="35" y="436"/>
                  </a:lnTo>
                  <a:lnTo>
                    <a:pt x="10" y="456"/>
                  </a:lnTo>
                  <a:lnTo>
                    <a:pt x="0" y="447"/>
                  </a:lnTo>
                  <a:lnTo>
                    <a:pt x="34" y="410"/>
                  </a:lnTo>
                  <a:lnTo>
                    <a:pt x="74" y="324"/>
                  </a:lnTo>
                  <a:lnTo>
                    <a:pt x="74" y="230"/>
                  </a:lnTo>
                  <a:lnTo>
                    <a:pt x="61" y="90"/>
                  </a:lnTo>
                  <a:lnTo>
                    <a:pt x="52" y="2"/>
                  </a:lnTo>
                  <a:lnTo>
                    <a:pt x="6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92" name="Freeform 82"/>
            <p:cNvSpPr>
              <a:spLocks/>
            </p:cNvSpPr>
            <p:nvPr/>
          </p:nvSpPr>
          <p:spPr bwMode="auto">
            <a:xfrm>
              <a:off x="1026" y="2533"/>
              <a:ext cx="166" cy="149"/>
            </a:xfrm>
            <a:custGeom>
              <a:avLst/>
              <a:gdLst>
                <a:gd name="T0" fmla="*/ 0 w 333"/>
                <a:gd name="T1" fmla="*/ 0 h 300"/>
                <a:gd name="T2" fmla="*/ 0 w 333"/>
                <a:gd name="T3" fmla="*/ 0 h 300"/>
                <a:gd name="T4" fmla="*/ 0 w 333"/>
                <a:gd name="T5" fmla="*/ 0 h 300"/>
                <a:gd name="T6" fmla="*/ 0 w 333"/>
                <a:gd name="T7" fmla="*/ 0 h 300"/>
                <a:gd name="T8" fmla="*/ 0 w 333"/>
                <a:gd name="T9" fmla="*/ 0 h 300"/>
                <a:gd name="T10" fmla="*/ 0 w 333"/>
                <a:gd name="T11" fmla="*/ 0 h 300"/>
                <a:gd name="T12" fmla="*/ 0 w 333"/>
                <a:gd name="T13" fmla="*/ 0 h 300"/>
                <a:gd name="T14" fmla="*/ 0 w 333"/>
                <a:gd name="T15" fmla="*/ 0 h 300"/>
                <a:gd name="T16" fmla="*/ 0 w 333"/>
                <a:gd name="T17" fmla="*/ 0 h 300"/>
                <a:gd name="T18" fmla="*/ 0 w 333"/>
                <a:gd name="T19" fmla="*/ 0 h 300"/>
                <a:gd name="T20" fmla="*/ 0 w 333"/>
                <a:gd name="T21" fmla="*/ 0 h 300"/>
                <a:gd name="T22" fmla="*/ 0 w 333"/>
                <a:gd name="T23" fmla="*/ 0 h 300"/>
                <a:gd name="T24" fmla="*/ 0 w 333"/>
                <a:gd name="T25" fmla="*/ 0 h 300"/>
                <a:gd name="T26" fmla="*/ 0 w 333"/>
                <a:gd name="T27" fmla="*/ 0 h 300"/>
                <a:gd name="T28" fmla="*/ 0 w 333"/>
                <a:gd name="T29" fmla="*/ 0 h 300"/>
                <a:gd name="T30" fmla="*/ 0 w 333"/>
                <a:gd name="T31" fmla="*/ 0 h 300"/>
                <a:gd name="T32" fmla="*/ 0 w 333"/>
                <a:gd name="T33" fmla="*/ 0 h 300"/>
                <a:gd name="T34" fmla="*/ 0 w 333"/>
                <a:gd name="T35" fmla="*/ 0 h 300"/>
                <a:gd name="T36" fmla="*/ 0 w 333"/>
                <a:gd name="T37" fmla="*/ 0 h 300"/>
                <a:gd name="T38" fmla="*/ 0 w 333"/>
                <a:gd name="T39" fmla="*/ 0 h 300"/>
                <a:gd name="T40" fmla="*/ 0 w 333"/>
                <a:gd name="T41" fmla="*/ 0 h 300"/>
                <a:gd name="T42" fmla="*/ 0 w 333"/>
                <a:gd name="T43" fmla="*/ 0 h 3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33"/>
                <a:gd name="T67" fmla="*/ 0 h 300"/>
                <a:gd name="T68" fmla="*/ 333 w 333"/>
                <a:gd name="T69" fmla="*/ 300 h 30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33" h="300">
                  <a:moveTo>
                    <a:pt x="333" y="11"/>
                  </a:moveTo>
                  <a:lnTo>
                    <a:pt x="272" y="68"/>
                  </a:lnTo>
                  <a:lnTo>
                    <a:pt x="239" y="147"/>
                  </a:lnTo>
                  <a:lnTo>
                    <a:pt x="222" y="184"/>
                  </a:lnTo>
                  <a:lnTo>
                    <a:pt x="193" y="217"/>
                  </a:lnTo>
                  <a:lnTo>
                    <a:pt x="141" y="241"/>
                  </a:lnTo>
                  <a:lnTo>
                    <a:pt x="88" y="261"/>
                  </a:lnTo>
                  <a:lnTo>
                    <a:pt x="70" y="271"/>
                  </a:lnTo>
                  <a:lnTo>
                    <a:pt x="33" y="289"/>
                  </a:lnTo>
                  <a:lnTo>
                    <a:pt x="1" y="300"/>
                  </a:lnTo>
                  <a:lnTo>
                    <a:pt x="0" y="293"/>
                  </a:lnTo>
                  <a:lnTo>
                    <a:pt x="33" y="265"/>
                  </a:lnTo>
                  <a:lnTo>
                    <a:pt x="70" y="241"/>
                  </a:lnTo>
                  <a:lnTo>
                    <a:pt x="108" y="221"/>
                  </a:lnTo>
                  <a:lnTo>
                    <a:pt x="145" y="201"/>
                  </a:lnTo>
                  <a:lnTo>
                    <a:pt x="193" y="155"/>
                  </a:lnTo>
                  <a:lnTo>
                    <a:pt x="235" y="94"/>
                  </a:lnTo>
                  <a:lnTo>
                    <a:pt x="255" y="63"/>
                  </a:lnTo>
                  <a:lnTo>
                    <a:pt x="277" y="37"/>
                  </a:lnTo>
                  <a:lnTo>
                    <a:pt x="325" y="0"/>
                  </a:lnTo>
                  <a:lnTo>
                    <a:pt x="333" y="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93" name="Freeform 83"/>
            <p:cNvSpPr>
              <a:spLocks/>
            </p:cNvSpPr>
            <p:nvPr/>
          </p:nvSpPr>
          <p:spPr bwMode="auto">
            <a:xfrm>
              <a:off x="1098" y="2414"/>
              <a:ext cx="211" cy="257"/>
            </a:xfrm>
            <a:custGeom>
              <a:avLst/>
              <a:gdLst>
                <a:gd name="T0" fmla="*/ 0 w 423"/>
                <a:gd name="T1" fmla="*/ 0 h 515"/>
                <a:gd name="T2" fmla="*/ 0 w 423"/>
                <a:gd name="T3" fmla="*/ 0 h 515"/>
                <a:gd name="T4" fmla="*/ 0 w 423"/>
                <a:gd name="T5" fmla="*/ 0 h 515"/>
                <a:gd name="T6" fmla="*/ 0 w 423"/>
                <a:gd name="T7" fmla="*/ 0 h 515"/>
                <a:gd name="T8" fmla="*/ 0 w 423"/>
                <a:gd name="T9" fmla="*/ 0 h 515"/>
                <a:gd name="T10" fmla="*/ 0 w 423"/>
                <a:gd name="T11" fmla="*/ 0 h 515"/>
                <a:gd name="T12" fmla="*/ 0 w 423"/>
                <a:gd name="T13" fmla="*/ 0 h 515"/>
                <a:gd name="T14" fmla="*/ 0 w 423"/>
                <a:gd name="T15" fmla="*/ 0 h 515"/>
                <a:gd name="T16" fmla="*/ 0 w 423"/>
                <a:gd name="T17" fmla="*/ 0 h 515"/>
                <a:gd name="T18" fmla="*/ 0 w 423"/>
                <a:gd name="T19" fmla="*/ 0 h 515"/>
                <a:gd name="T20" fmla="*/ 0 w 423"/>
                <a:gd name="T21" fmla="*/ 0 h 515"/>
                <a:gd name="T22" fmla="*/ 0 w 423"/>
                <a:gd name="T23" fmla="*/ 0 h 515"/>
                <a:gd name="T24" fmla="*/ 0 w 423"/>
                <a:gd name="T25" fmla="*/ 0 h 515"/>
                <a:gd name="T26" fmla="*/ 0 w 423"/>
                <a:gd name="T27" fmla="*/ 0 h 515"/>
                <a:gd name="T28" fmla="*/ 0 w 423"/>
                <a:gd name="T29" fmla="*/ 0 h 515"/>
                <a:gd name="T30" fmla="*/ 0 w 423"/>
                <a:gd name="T31" fmla="*/ 0 h 515"/>
                <a:gd name="T32" fmla="*/ 0 w 423"/>
                <a:gd name="T33" fmla="*/ 0 h 515"/>
                <a:gd name="T34" fmla="*/ 0 w 423"/>
                <a:gd name="T35" fmla="*/ 0 h 515"/>
                <a:gd name="T36" fmla="*/ 0 w 423"/>
                <a:gd name="T37" fmla="*/ 0 h 515"/>
                <a:gd name="T38" fmla="*/ 0 w 423"/>
                <a:gd name="T39" fmla="*/ 0 h 515"/>
                <a:gd name="T40" fmla="*/ 0 w 423"/>
                <a:gd name="T41" fmla="*/ 0 h 515"/>
                <a:gd name="T42" fmla="*/ 0 w 423"/>
                <a:gd name="T43" fmla="*/ 0 h 515"/>
                <a:gd name="T44" fmla="*/ 0 w 423"/>
                <a:gd name="T45" fmla="*/ 0 h 515"/>
                <a:gd name="T46" fmla="*/ 0 w 423"/>
                <a:gd name="T47" fmla="*/ 0 h 515"/>
                <a:gd name="T48" fmla="*/ 0 w 423"/>
                <a:gd name="T49" fmla="*/ 0 h 515"/>
                <a:gd name="T50" fmla="*/ 0 w 423"/>
                <a:gd name="T51" fmla="*/ 0 h 515"/>
                <a:gd name="T52" fmla="*/ 0 w 423"/>
                <a:gd name="T53" fmla="*/ 0 h 515"/>
                <a:gd name="T54" fmla="*/ 0 w 423"/>
                <a:gd name="T55" fmla="*/ 0 h 515"/>
                <a:gd name="T56" fmla="*/ 0 w 423"/>
                <a:gd name="T57" fmla="*/ 0 h 515"/>
                <a:gd name="T58" fmla="*/ 0 w 423"/>
                <a:gd name="T59" fmla="*/ 0 h 515"/>
                <a:gd name="T60" fmla="*/ 0 w 423"/>
                <a:gd name="T61" fmla="*/ 0 h 515"/>
                <a:gd name="T62" fmla="*/ 0 w 423"/>
                <a:gd name="T63" fmla="*/ 0 h 515"/>
                <a:gd name="T64" fmla="*/ 0 w 423"/>
                <a:gd name="T65" fmla="*/ 0 h 515"/>
                <a:gd name="T66" fmla="*/ 0 w 423"/>
                <a:gd name="T67" fmla="*/ 0 h 515"/>
                <a:gd name="T68" fmla="*/ 0 w 423"/>
                <a:gd name="T69" fmla="*/ 0 h 515"/>
                <a:gd name="T70" fmla="*/ 0 w 423"/>
                <a:gd name="T71" fmla="*/ 0 h 515"/>
                <a:gd name="T72" fmla="*/ 0 w 423"/>
                <a:gd name="T73" fmla="*/ 0 h 515"/>
                <a:gd name="T74" fmla="*/ 0 w 423"/>
                <a:gd name="T75" fmla="*/ 0 h 515"/>
                <a:gd name="T76" fmla="*/ 0 w 423"/>
                <a:gd name="T77" fmla="*/ 0 h 515"/>
                <a:gd name="T78" fmla="*/ 0 w 423"/>
                <a:gd name="T79" fmla="*/ 0 h 51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23"/>
                <a:gd name="T121" fmla="*/ 0 h 515"/>
                <a:gd name="T122" fmla="*/ 423 w 423"/>
                <a:gd name="T123" fmla="*/ 515 h 515"/>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23" h="515">
                  <a:moveTo>
                    <a:pt x="379" y="265"/>
                  </a:moveTo>
                  <a:lnTo>
                    <a:pt x="330" y="162"/>
                  </a:lnTo>
                  <a:lnTo>
                    <a:pt x="379" y="142"/>
                  </a:lnTo>
                  <a:lnTo>
                    <a:pt x="387" y="108"/>
                  </a:lnTo>
                  <a:lnTo>
                    <a:pt x="353" y="72"/>
                  </a:lnTo>
                  <a:lnTo>
                    <a:pt x="311" y="39"/>
                  </a:lnTo>
                  <a:lnTo>
                    <a:pt x="285" y="9"/>
                  </a:lnTo>
                  <a:lnTo>
                    <a:pt x="289" y="0"/>
                  </a:lnTo>
                  <a:lnTo>
                    <a:pt x="296" y="4"/>
                  </a:lnTo>
                  <a:lnTo>
                    <a:pt x="333" y="33"/>
                  </a:lnTo>
                  <a:lnTo>
                    <a:pt x="385" y="77"/>
                  </a:lnTo>
                  <a:lnTo>
                    <a:pt x="423" y="123"/>
                  </a:lnTo>
                  <a:lnTo>
                    <a:pt x="422" y="160"/>
                  </a:lnTo>
                  <a:lnTo>
                    <a:pt x="364" y="180"/>
                  </a:lnTo>
                  <a:lnTo>
                    <a:pt x="318" y="199"/>
                  </a:lnTo>
                  <a:lnTo>
                    <a:pt x="335" y="219"/>
                  </a:lnTo>
                  <a:lnTo>
                    <a:pt x="368" y="235"/>
                  </a:lnTo>
                  <a:lnTo>
                    <a:pt x="412" y="274"/>
                  </a:lnTo>
                  <a:lnTo>
                    <a:pt x="401" y="294"/>
                  </a:lnTo>
                  <a:lnTo>
                    <a:pt x="383" y="313"/>
                  </a:lnTo>
                  <a:lnTo>
                    <a:pt x="337" y="338"/>
                  </a:lnTo>
                  <a:lnTo>
                    <a:pt x="258" y="371"/>
                  </a:lnTo>
                  <a:lnTo>
                    <a:pt x="195" y="405"/>
                  </a:lnTo>
                  <a:lnTo>
                    <a:pt x="164" y="427"/>
                  </a:lnTo>
                  <a:lnTo>
                    <a:pt x="133" y="447"/>
                  </a:lnTo>
                  <a:lnTo>
                    <a:pt x="100" y="467"/>
                  </a:lnTo>
                  <a:lnTo>
                    <a:pt x="68" y="487"/>
                  </a:lnTo>
                  <a:lnTo>
                    <a:pt x="37" y="502"/>
                  </a:lnTo>
                  <a:lnTo>
                    <a:pt x="6" y="515"/>
                  </a:lnTo>
                  <a:lnTo>
                    <a:pt x="0" y="504"/>
                  </a:lnTo>
                  <a:lnTo>
                    <a:pt x="31" y="478"/>
                  </a:lnTo>
                  <a:lnTo>
                    <a:pt x="70" y="452"/>
                  </a:lnTo>
                  <a:lnTo>
                    <a:pt x="112" y="427"/>
                  </a:lnTo>
                  <a:lnTo>
                    <a:pt x="157" y="399"/>
                  </a:lnTo>
                  <a:lnTo>
                    <a:pt x="203" y="375"/>
                  </a:lnTo>
                  <a:lnTo>
                    <a:pt x="247" y="351"/>
                  </a:lnTo>
                  <a:lnTo>
                    <a:pt x="289" y="331"/>
                  </a:lnTo>
                  <a:lnTo>
                    <a:pt x="326" y="313"/>
                  </a:lnTo>
                  <a:lnTo>
                    <a:pt x="379" y="26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94" name="Freeform 84"/>
            <p:cNvSpPr>
              <a:spLocks/>
            </p:cNvSpPr>
            <p:nvPr/>
          </p:nvSpPr>
          <p:spPr bwMode="auto">
            <a:xfrm>
              <a:off x="876" y="2673"/>
              <a:ext cx="63" cy="40"/>
            </a:xfrm>
            <a:custGeom>
              <a:avLst/>
              <a:gdLst>
                <a:gd name="T0" fmla="*/ 0 w 127"/>
                <a:gd name="T1" fmla="*/ 1 h 79"/>
                <a:gd name="T2" fmla="*/ 0 w 127"/>
                <a:gd name="T3" fmla="*/ 1 h 79"/>
                <a:gd name="T4" fmla="*/ 0 w 127"/>
                <a:gd name="T5" fmla="*/ 1 h 79"/>
                <a:gd name="T6" fmla="*/ 0 w 127"/>
                <a:gd name="T7" fmla="*/ 1 h 79"/>
                <a:gd name="T8" fmla="*/ 0 w 127"/>
                <a:gd name="T9" fmla="*/ 0 h 79"/>
                <a:gd name="T10" fmla="*/ 0 w 127"/>
                <a:gd name="T11" fmla="*/ 0 h 79"/>
                <a:gd name="T12" fmla="*/ 0 w 127"/>
                <a:gd name="T13" fmla="*/ 1 h 79"/>
                <a:gd name="T14" fmla="*/ 0 w 127"/>
                <a:gd name="T15" fmla="*/ 1 h 79"/>
                <a:gd name="T16" fmla="*/ 0 w 127"/>
                <a:gd name="T17" fmla="*/ 1 h 79"/>
                <a:gd name="T18" fmla="*/ 0 w 127"/>
                <a:gd name="T19" fmla="*/ 1 h 79"/>
                <a:gd name="T20" fmla="*/ 0 w 127"/>
                <a:gd name="T21" fmla="*/ 1 h 79"/>
                <a:gd name="T22" fmla="*/ 0 w 127"/>
                <a:gd name="T23" fmla="*/ 1 h 79"/>
                <a:gd name="T24" fmla="*/ 0 w 127"/>
                <a:gd name="T25" fmla="*/ 1 h 79"/>
                <a:gd name="T26" fmla="*/ 0 w 127"/>
                <a:gd name="T27" fmla="*/ 0 h 79"/>
                <a:gd name="T28" fmla="*/ 0 w 127"/>
                <a:gd name="T29" fmla="*/ 1 h 79"/>
                <a:gd name="T30" fmla="*/ 0 w 127"/>
                <a:gd name="T31" fmla="*/ 1 h 7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7"/>
                <a:gd name="T49" fmla="*/ 0 h 79"/>
                <a:gd name="T50" fmla="*/ 127 w 127"/>
                <a:gd name="T51" fmla="*/ 79 h 7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7" h="79">
                  <a:moveTo>
                    <a:pt x="71" y="12"/>
                  </a:moveTo>
                  <a:lnTo>
                    <a:pt x="35" y="44"/>
                  </a:lnTo>
                  <a:lnTo>
                    <a:pt x="106" y="42"/>
                  </a:lnTo>
                  <a:lnTo>
                    <a:pt x="116" y="23"/>
                  </a:lnTo>
                  <a:lnTo>
                    <a:pt x="114" y="0"/>
                  </a:lnTo>
                  <a:lnTo>
                    <a:pt x="127" y="0"/>
                  </a:lnTo>
                  <a:lnTo>
                    <a:pt x="119" y="69"/>
                  </a:lnTo>
                  <a:lnTo>
                    <a:pt x="44" y="79"/>
                  </a:lnTo>
                  <a:lnTo>
                    <a:pt x="16" y="75"/>
                  </a:lnTo>
                  <a:lnTo>
                    <a:pt x="0" y="58"/>
                  </a:lnTo>
                  <a:lnTo>
                    <a:pt x="7" y="36"/>
                  </a:lnTo>
                  <a:lnTo>
                    <a:pt x="24" y="16"/>
                  </a:lnTo>
                  <a:lnTo>
                    <a:pt x="46" y="5"/>
                  </a:lnTo>
                  <a:lnTo>
                    <a:pt x="70" y="0"/>
                  </a:lnTo>
                  <a:lnTo>
                    <a:pt x="71"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95" name="Freeform 85"/>
            <p:cNvSpPr>
              <a:spLocks/>
            </p:cNvSpPr>
            <p:nvPr/>
          </p:nvSpPr>
          <p:spPr bwMode="auto">
            <a:xfrm>
              <a:off x="602" y="2612"/>
              <a:ext cx="330" cy="160"/>
            </a:xfrm>
            <a:custGeom>
              <a:avLst/>
              <a:gdLst>
                <a:gd name="T0" fmla="*/ 0 w 661"/>
                <a:gd name="T1" fmla="*/ 0 h 320"/>
                <a:gd name="T2" fmla="*/ 0 w 661"/>
                <a:gd name="T3" fmla="*/ 1 h 320"/>
                <a:gd name="T4" fmla="*/ 0 w 661"/>
                <a:gd name="T5" fmla="*/ 1 h 320"/>
                <a:gd name="T6" fmla="*/ 0 w 661"/>
                <a:gd name="T7" fmla="*/ 1 h 320"/>
                <a:gd name="T8" fmla="*/ 0 w 661"/>
                <a:gd name="T9" fmla="*/ 1 h 320"/>
                <a:gd name="T10" fmla="*/ 0 w 661"/>
                <a:gd name="T11" fmla="*/ 1 h 320"/>
                <a:gd name="T12" fmla="*/ 0 w 661"/>
                <a:gd name="T13" fmla="*/ 1 h 320"/>
                <a:gd name="T14" fmla="*/ 0 w 661"/>
                <a:gd name="T15" fmla="*/ 1 h 320"/>
                <a:gd name="T16" fmla="*/ 0 w 661"/>
                <a:gd name="T17" fmla="*/ 1 h 320"/>
                <a:gd name="T18" fmla="*/ 0 w 661"/>
                <a:gd name="T19" fmla="*/ 1 h 320"/>
                <a:gd name="T20" fmla="*/ 0 w 661"/>
                <a:gd name="T21" fmla="*/ 1 h 320"/>
                <a:gd name="T22" fmla="*/ 0 w 661"/>
                <a:gd name="T23" fmla="*/ 1 h 320"/>
                <a:gd name="T24" fmla="*/ 0 w 661"/>
                <a:gd name="T25" fmla="*/ 1 h 320"/>
                <a:gd name="T26" fmla="*/ 0 w 661"/>
                <a:gd name="T27" fmla="*/ 1 h 320"/>
                <a:gd name="T28" fmla="*/ 0 w 661"/>
                <a:gd name="T29" fmla="*/ 1 h 320"/>
                <a:gd name="T30" fmla="*/ 0 w 661"/>
                <a:gd name="T31" fmla="*/ 1 h 320"/>
                <a:gd name="T32" fmla="*/ 0 w 661"/>
                <a:gd name="T33" fmla="*/ 1 h 320"/>
                <a:gd name="T34" fmla="*/ 0 w 661"/>
                <a:gd name="T35" fmla="*/ 1 h 320"/>
                <a:gd name="T36" fmla="*/ 0 w 661"/>
                <a:gd name="T37" fmla="*/ 1 h 320"/>
                <a:gd name="T38" fmla="*/ 0 w 661"/>
                <a:gd name="T39" fmla="*/ 1 h 320"/>
                <a:gd name="T40" fmla="*/ 0 w 661"/>
                <a:gd name="T41" fmla="*/ 1 h 320"/>
                <a:gd name="T42" fmla="*/ 0 w 661"/>
                <a:gd name="T43" fmla="*/ 1 h 320"/>
                <a:gd name="T44" fmla="*/ 0 w 661"/>
                <a:gd name="T45" fmla="*/ 1 h 320"/>
                <a:gd name="T46" fmla="*/ 0 w 661"/>
                <a:gd name="T47" fmla="*/ 1 h 320"/>
                <a:gd name="T48" fmla="*/ 0 w 661"/>
                <a:gd name="T49" fmla="*/ 1 h 320"/>
                <a:gd name="T50" fmla="*/ 0 w 661"/>
                <a:gd name="T51" fmla="*/ 1 h 320"/>
                <a:gd name="T52" fmla="*/ 0 w 661"/>
                <a:gd name="T53" fmla="*/ 1 h 320"/>
                <a:gd name="T54" fmla="*/ 0 w 661"/>
                <a:gd name="T55" fmla="*/ 1 h 320"/>
                <a:gd name="T56" fmla="*/ 0 w 661"/>
                <a:gd name="T57" fmla="*/ 1 h 320"/>
                <a:gd name="T58" fmla="*/ 0 w 661"/>
                <a:gd name="T59" fmla="*/ 1 h 320"/>
                <a:gd name="T60" fmla="*/ 0 w 661"/>
                <a:gd name="T61" fmla="*/ 0 h 320"/>
                <a:gd name="T62" fmla="*/ 0 w 661"/>
                <a:gd name="T63" fmla="*/ 0 h 32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61"/>
                <a:gd name="T97" fmla="*/ 0 h 320"/>
                <a:gd name="T98" fmla="*/ 661 w 661"/>
                <a:gd name="T99" fmla="*/ 320 h 32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61" h="320">
                  <a:moveTo>
                    <a:pt x="8" y="0"/>
                  </a:moveTo>
                  <a:lnTo>
                    <a:pt x="35" y="19"/>
                  </a:lnTo>
                  <a:lnTo>
                    <a:pt x="68" y="39"/>
                  </a:lnTo>
                  <a:lnTo>
                    <a:pt x="105" y="63"/>
                  </a:lnTo>
                  <a:lnTo>
                    <a:pt x="148" y="89"/>
                  </a:lnTo>
                  <a:lnTo>
                    <a:pt x="194" y="116"/>
                  </a:lnTo>
                  <a:lnTo>
                    <a:pt x="240" y="144"/>
                  </a:lnTo>
                  <a:lnTo>
                    <a:pt x="289" y="171"/>
                  </a:lnTo>
                  <a:lnTo>
                    <a:pt x="339" y="199"/>
                  </a:lnTo>
                  <a:lnTo>
                    <a:pt x="389" y="223"/>
                  </a:lnTo>
                  <a:lnTo>
                    <a:pt x="436" y="245"/>
                  </a:lnTo>
                  <a:lnTo>
                    <a:pt x="482" y="263"/>
                  </a:lnTo>
                  <a:lnTo>
                    <a:pt x="527" y="278"/>
                  </a:lnTo>
                  <a:lnTo>
                    <a:pt x="602" y="291"/>
                  </a:lnTo>
                  <a:lnTo>
                    <a:pt x="654" y="278"/>
                  </a:lnTo>
                  <a:lnTo>
                    <a:pt x="661" y="287"/>
                  </a:lnTo>
                  <a:lnTo>
                    <a:pt x="624" y="309"/>
                  </a:lnTo>
                  <a:lnTo>
                    <a:pt x="584" y="320"/>
                  </a:lnTo>
                  <a:lnTo>
                    <a:pt x="497" y="317"/>
                  </a:lnTo>
                  <a:lnTo>
                    <a:pt x="407" y="287"/>
                  </a:lnTo>
                  <a:lnTo>
                    <a:pt x="361" y="265"/>
                  </a:lnTo>
                  <a:lnTo>
                    <a:pt x="315" y="238"/>
                  </a:lnTo>
                  <a:lnTo>
                    <a:pt x="271" y="210"/>
                  </a:lnTo>
                  <a:lnTo>
                    <a:pt x="227" y="179"/>
                  </a:lnTo>
                  <a:lnTo>
                    <a:pt x="183" y="147"/>
                  </a:lnTo>
                  <a:lnTo>
                    <a:pt x="142" y="116"/>
                  </a:lnTo>
                  <a:lnTo>
                    <a:pt x="103" y="85"/>
                  </a:lnTo>
                  <a:lnTo>
                    <a:pt x="65" y="57"/>
                  </a:lnTo>
                  <a:lnTo>
                    <a:pt x="32" y="32"/>
                  </a:lnTo>
                  <a:lnTo>
                    <a:pt x="0" y="11"/>
                  </a:lnTo>
                  <a:lnTo>
                    <a:pt x="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96" name="Freeform 86"/>
            <p:cNvSpPr>
              <a:spLocks/>
            </p:cNvSpPr>
            <p:nvPr/>
          </p:nvSpPr>
          <p:spPr bwMode="auto">
            <a:xfrm>
              <a:off x="371" y="2720"/>
              <a:ext cx="400" cy="198"/>
            </a:xfrm>
            <a:custGeom>
              <a:avLst/>
              <a:gdLst>
                <a:gd name="T0" fmla="*/ 1 w 800"/>
                <a:gd name="T1" fmla="*/ 1 h 396"/>
                <a:gd name="T2" fmla="*/ 1 w 800"/>
                <a:gd name="T3" fmla="*/ 1 h 396"/>
                <a:gd name="T4" fmla="*/ 1 w 800"/>
                <a:gd name="T5" fmla="*/ 1 h 396"/>
                <a:gd name="T6" fmla="*/ 1 w 800"/>
                <a:gd name="T7" fmla="*/ 1 h 396"/>
                <a:gd name="T8" fmla="*/ 1 w 800"/>
                <a:gd name="T9" fmla="*/ 1 h 396"/>
                <a:gd name="T10" fmla="*/ 1 w 800"/>
                <a:gd name="T11" fmla="*/ 1 h 396"/>
                <a:gd name="T12" fmla="*/ 1 w 800"/>
                <a:gd name="T13" fmla="*/ 1 h 396"/>
                <a:gd name="T14" fmla="*/ 1 w 800"/>
                <a:gd name="T15" fmla="*/ 1 h 396"/>
                <a:gd name="T16" fmla="*/ 1 w 800"/>
                <a:gd name="T17" fmla="*/ 1 h 396"/>
                <a:gd name="T18" fmla="*/ 1 w 800"/>
                <a:gd name="T19" fmla="*/ 1 h 396"/>
                <a:gd name="T20" fmla="*/ 1 w 800"/>
                <a:gd name="T21" fmla="*/ 1 h 396"/>
                <a:gd name="T22" fmla="*/ 1 w 800"/>
                <a:gd name="T23" fmla="*/ 1 h 396"/>
                <a:gd name="T24" fmla="*/ 1 w 800"/>
                <a:gd name="T25" fmla="*/ 1 h 396"/>
                <a:gd name="T26" fmla="*/ 1 w 800"/>
                <a:gd name="T27" fmla="*/ 1 h 396"/>
                <a:gd name="T28" fmla="*/ 1 w 800"/>
                <a:gd name="T29" fmla="*/ 1 h 396"/>
                <a:gd name="T30" fmla="*/ 1 w 800"/>
                <a:gd name="T31" fmla="*/ 1 h 396"/>
                <a:gd name="T32" fmla="*/ 1 w 800"/>
                <a:gd name="T33" fmla="*/ 1 h 396"/>
                <a:gd name="T34" fmla="*/ 1 w 800"/>
                <a:gd name="T35" fmla="*/ 1 h 396"/>
                <a:gd name="T36" fmla="*/ 1 w 800"/>
                <a:gd name="T37" fmla="*/ 1 h 396"/>
                <a:gd name="T38" fmla="*/ 1 w 800"/>
                <a:gd name="T39" fmla="*/ 1 h 396"/>
                <a:gd name="T40" fmla="*/ 1 w 800"/>
                <a:gd name="T41" fmla="*/ 1 h 396"/>
                <a:gd name="T42" fmla="*/ 1 w 800"/>
                <a:gd name="T43" fmla="*/ 1 h 396"/>
                <a:gd name="T44" fmla="*/ 0 w 800"/>
                <a:gd name="T45" fmla="*/ 1 h 396"/>
                <a:gd name="T46" fmla="*/ 1 w 800"/>
                <a:gd name="T47" fmla="*/ 1 h 396"/>
                <a:gd name="T48" fmla="*/ 1 w 800"/>
                <a:gd name="T49" fmla="*/ 1 h 396"/>
                <a:gd name="T50" fmla="*/ 1 w 800"/>
                <a:gd name="T51" fmla="*/ 1 h 396"/>
                <a:gd name="T52" fmla="*/ 1 w 800"/>
                <a:gd name="T53" fmla="*/ 1 h 396"/>
                <a:gd name="T54" fmla="*/ 1 w 800"/>
                <a:gd name="T55" fmla="*/ 1 h 396"/>
                <a:gd name="T56" fmla="*/ 1 w 800"/>
                <a:gd name="T57" fmla="*/ 1 h 396"/>
                <a:gd name="T58" fmla="*/ 1 w 800"/>
                <a:gd name="T59" fmla="*/ 1 h 396"/>
                <a:gd name="T60" fmla="*/ 1 w 800"/>
                <a:gd name="T61" fmla="*/ 1 h 396"/>
                <a:gd name="T62" fmla="*/ 1 w 800"/>
                <a:gd name="T63" fmla="*/ 1 h 396"/>
                <a:gd name="T64" fmla="*/ 1 w 800"/>
                <a:gd name="T65" fmla="*/ 1 h 396"/>
                <a:gd name="T66" fmla="*/ 1 w 800"/>
                <a:gd name="T67" fmla="*/ 1 h 396"/>
                <a:gd name="T68" fmla="*/ 1 w 800"/>
                <a:gd name="T69" fmla="*/ 1 h 396"/>
                <a:gd name="T70" fmla="*/ 1 w 800"/>
                <a:gd name="T71" fmla="*/ 1 h 396"/>
                <a:gd name="T72" fmla="*/ 1 w 800"/>
                <a:gd name="T73" fmla="*/ 1 h 396"/>
                <a:gd name="T74" fmla="*/ 1 w 800"/>
                <a:gd name="T75" fmla="*/ 1 h 396"/>
                <a:gd name="T76" fmla="*/ 1 w 800"/>
                <a:gd name="T77" fmla="*/ 1 h 396"/>
                <a:gd name="T78" fmla="*/ 1 w 800"/>
                <a:gd name="T79" fmla="*/ 0 h 396"/>
                <a:gd name="T80" fmla="*/ 1 w 800"/>
                <a:gd name="T81" fmla="*/ 1 h 396"/>
                <a:gd name="T82" fmla="*/ 1 w 800"/>
                <a:gd name="T83" fmla="*/ 1 h 396"/>
                <a:gd name="T84" fmla="*/ 1 w 800"/>
                <a:gd name="T85" fmla="*/ 1 h 396"/>
                <a:gd name="T86" fmla="*/ 1 w 800"/>
                <a:gd name="T87" fmla="*/ 1 h 396"/>
                <a:gd name="T88" fmla="*/ 1 w 800"/>
                <a:gd name="T89" fmla="*/ 1 h 396"/>
                <a:gd name="T90" fmla="*/ 1 w 800"/>
                <a:gd name="T91" fmla="*/ 1 h 39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00"/>
                <a:gd name="T139" fmla="*/ 0 h 396"/>
                <a:gd name="T140" fmla="*/ 800 w 800"/>
                <a:gd name="T141" fmla="*/ 396 h 39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00" h="396">
                  <a:moveTo>
                    <a:pt x="800" y="81"/>
                  </a:moveTo>
                  <a:lnTo>
                    <a:pt x="732" y="85"/>
                  </a:lnTo>
                  <a:lnTo>
                    <a:pt x="686" y="70"/>
                  </a:lnTo>
                  <a:lnTo>
                    <a:pt x="655" y="52"/>
                  </a:lnTo>
                  <a:lnTo>
                    <a:pt x="625" y="43"/>
                  </a:lnTo>
                  <a:lnTo>
                    <a:pt x="587" y="57"/>
                  </a:lnTo>
                  <a:lnTo>
                    <a:pt x="548" y="76"/>
                  </a:lnTo>
                  <a:lnTo>
                    <a:pt x="460" y="65"/>
                  </a:lnTo>
                  <a:lnTo>
                    <a:pt x="401" y="81"/>
                  </a:lnTo>
                  <a:lnTo>
                    <a:pt x="364" y="101"/>
                  </a:lnTo>
                  <a:lnTo>
                    <a:pt x="322" y="124"/>
                  </a:lnTo>
                  <a:lnTo>
                    <a:pt x="279" y="146"/>
                  </a:lnTo>
                  <a:lnTo>
                    <a:pt x="237" y="168"/>
                  </a:lnTo>
                  <a:lnTo>
                    <a:pt x="198" y="184"/>
                  </a:lnTo>
                  <a:lnTo>
                    <a:pt x="165" y="195"/>
                  </a:lnTo>
                  <a:lnTo>
                    <a:pt x="79" y="221"/>
                  </a:lnTo>
                  <a:lnTo>
                    <a:pt x="47" y="247"/>
                  </a:lnTo>
                  <a:lnTo>
                    <a:pt x="29" y="291"/>
                  </a:lnTo>
                  <a:lnTo>
                    <a:pt x="25" y="317"/>
                  </a:lnTo>
                  <a:lnTo>
                    <a:pt x="29" y="342"/>
                  </a:lnTo>
                  <a:lnTo>
                    <a:pt x="49" y="388"/>
                  </a:lnTo>
                  <a:lnTo>
                    <a:pt x="38" y="396"/>
                  </a:lnTo>
                  <a:lnTo>
                    <a:pt x="0" y="304"/>
                  </a:lnTo>
                  <a:lnTo>
                    <a:pt x="9" y="236"/>
                  </a:lnTo>
                  <a:lnTo>
                    <a:pt x="31" y="210"/>
                  </a:lnTo>
                  <a:lnTo>
                    <a:pt x="64" y="190"/>
                  </a:lnTo>
                  <a:lnTo>
                    <a:pt x="106" y="173"/>
                  </a:lnTo>
                  <a:lnTo>
                    <a:pt x="160" y="160"/>
                  </a:lnTo>
                  <a:lnTo>
                    <a:pt x="230" y="131"/>
                  </a:lnTo>
                  <a:lnTo>
                    <a:pt x="268" y="107"/>
                  </a:lnTo>
                  <a:lnTo>
                    <a:pt x="307" y="81"/>
                  </a:lnTo>
                  <a:lnTo>
                    <a:pt x="345" y="56"/>
                  </a:lnTo>
                  <a:lnTo>
                    <a:pt x="382" y="35"/>
                  </a:lnTo>
                  <a:lnTo>
                    <a:pt x="415" y="21"/>
                  </a:lnTo>
                  <a:lnTo>
                    <a:pt x="445" y="17"/>
                  </a:lnTo>
                  <a:lnTo>
                    <a:pt x="495" y="35"/>
                  </a:lnTo>
                  <a:lnTo>
                    <a:pt x="544" y="50"/>
                  </a:lnTo>
                  <a:lnTo>
                    <a:pt x="590" y="24"/>
                  </a:lnTo>
                  <a:lnTo>
                    <a:pt x="612" y="8"/>
                  </a:lnTo>
                  <a:lnTo>
                    <a:pt x="634" y="0"/>
                  </a:lnTo>
                  <a:lnTo>
                    <a:pt x="690" y="43"/>
                  </a:lnTo>
                  <a:lnTo>
                    <a:pt x="706" y="57"/>
                  </a:lnTo>
                  <a:lnTo>
                    <a:pt x="730" y="68"/>
                  </a:lnTo>
                  <a:lnTo>
                    <a:pt x="798" y="70"/>
                  </a:lnTo>
                  <a:lnTo>
                    <a:pt x="800" y="8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97" name="Freeform 87"/>
            <p:cNvSpPr>
              <a:spLocks/>
            </p:cNvSpPr>
            <p:nvPr/>
          </p:nvSpPr>
          <p:spPr bwMode="auto">
            <a:xfrm>
              <a:off x="328" y="2717"/>
              <a:ext cx="148" cy="72"/>
            </a:xfrm>
            <a:custGeom>
              <a:avLst/>
              <a:gdLst>
                <a:gd name="T0" fmla="*/ 1 w 296"/>
                <a:gd name="T1" fmla="*/ 1 h 143"/>
                <a:gd name="T2" fmla="*/ 1 w 296"/>
                <a:gd name="T3" fmla="*/ 1 h 143"/>
                <a:gd name="T4" fmla="*/ 1 w 296"/>
                <a:gd name="T5" fmla="*/ 1 h 143"/>
                <a:gd name="T6" fmla="*/ 1 w 296"/>
                <a:gd name="T7" fmla="*/ 1 h 143"/>
                <a:gd name="T8" fmla="*/ 1 w 296"/>
                <a:gd name="T9" fmla="*/ 1 h 143"/>
                <a:gd name="T10" fmla="*/ 1 w 296"/>
                <a:gd name="T11" fmla="*/ 1 h 143"/>
                <a:gd name="T12" fmla="*/ 1 w 296"/>
                <a:gd name="T13" fmla="*/ 1 h 143"/>
                <a:gd name="T14" fmla="*/ 1 w 296"/>
                <a:gd name="T15" fmla="*/ 1 h 143"/>
                <a:gd name="T16" fmla="*/ 1 w 296"/>
                <a:gd name="T17" fmla="*/ 1 h 143"/>
                <a:gd name="T18" fmla="*/ 1 w 296"/>
                <a:gd name="T19" fmla="*/ 1 h 143"/>
                <a:gd name="T20" fmla="*/ 0 w 296"/>
                <a:gd name="T21" fmla="*/ 1 h 143"/>
                <a:gd name="T22" fmla="*/ 1 w 296"/>
                <a:gd name="T23" fmla="*/ 0 h 143"/>
                <a:gd name="T24" fmla="*/ 1 w 296"/>
                <a:gd name="T25" fmla="*/ 1 h 143"/>
                <a:gd name="T26" fmla="*/ 1 w 296"/>
                <a:gd name="T27" fmla="*/ 1 h 143"/>
                <a:gd name="T28" fmla="*/ 1 w 296"/>
                <a:gd name="T29" fmla="*/ 1 h 143"/>
                <a:gd name="T30" fmla="*/ 1 w 296"/>
                <a:gd name="T31" fmla="*/ 1 h 143"/>
                <a:gd name="T32" fmla="*/ 1 w 296"/>
                <a:gd name="T33" fmla="*/ 1 h 143"/>
                <a:gd name="T34" fmla="*/ 1 w 296"/>
                <a:gd name="T35" fmla="*/ 1 h 143"/>
                <a:gd name="T36" fmla="*/ 1 w 296"/>
                <a:gd name="T37" fmla="*/ 1 h 143"/>
                <a:gd name="T38" fmla="*/ 1 w 296"/>
                <a:gd name="T39" fmla="*/ 1 h 143"/>
                <a:gd name="T40" fmla="*/ 1 w 296"/>
                <a:gd name="T41" fmla="*/ 1 h 14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96"/>
                <a:gd name="T64" fmla="*/ 0 h 143"/>
                <a:gd name="T65" fmla="*/ 296 w 296"/>
                <a:gd name="T66" fmla="*/ 143 h 14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96" h="143">
                  <a:moveTo>
                    <a:pt x="285" y="140"/>
                  </a:moveTo>
                  <a:lnTo>
                    <a:pt x="269" y="118"/>
                  </a:lnTo>
                  <a:lnTo>
                    <a:pt x="248" y="99"/>
                  </a:lnTo>
                  <a:lnTo>
                    <a:pt x="225" y="90"/>
                  </a:lnTo>
                  <a:lnTo>
                    <a:pt x="169" y="83"/>
                  </a:lnTo>
                  <a:lnTo>
                    <a:pt x="123" y="79"/>
                  </a:lnTo>
                  <a:lnTo>
                    <a:pt x="99" y="68"/>
                  </a:lnTo>
                  <a:lnTo>
                    <a:pt x="61" y="48"/>
                  </a:lnTo>
                  <a:lnTo>
                    <a:pt x="22" y="26"/>
                  </a:lnTo>
                  <a:lnTo>
                    <a:pt x="2" y="9"/>
                  </a:lnTo>
                  <a:lnTo>
                    <a:pt x="0" y="2"/>
                  </a:lnTo>
                  <a:lnTo>
                    <a:pt x="9" y="0"/>
                  </a:lnTo>
                  <a:lnTo>
                    <a:pt x="39" y="18"/>
                  </a:lnTo>
                  <a:lnTo>
                    <a:pt x="85" y="37"/>
                  </a:lnTo>
                  <a:lnTo>
                    <a:pt x="131" y="51"/>
                  </a:lnTo>
                  <a:lnTo>
                    <a:pt x="169" y="53"/>
                  </a:lnTo>
                  <a:lnTo>
                    <a:pt x="247" y="75"/>
                  </a:lnTo>
                  <a:lnTo>
                    <a:pt x="296" y="134"/>
                  </a:lnTo>
                  <a:lnTo>
                    <a:pt x="294" y="143"/>
                  </a:lnTo>
                  <a:lnTo>
                    <a:pt x="285" y="14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98" name="Freeform 88"/>
            <p:cNvSpPr>
              <a:spLocks/>
            </p:cNvSpPr>
            <p:nvPr/>
          </p:nvSpPr>
          <p:spPr bwMode="auto">
            <a:xfrm>
              <a:off x="270" y="2899"/>
              <a:ext cx="121" cy="120"/>
            </a:xfrm>
            <a:custGeom>
              <a:avLst/>
              <a:gdLst>
                <a:gd name="T0" fmla="*/ 1 w 241"/>
                <a:gd name="T1" fmla="*/ 0 h 241"/>
                <a:gd name="T2" fmla="*/ 1 w 241"/>
                <a:gd name="T3" fmla="*/ 0 h 241"/>
                <a:gd name="T4" fmla="*/ 1 w 241"/>
                <a:gd name="T5" fmla="*/ 0 h 241"/>
                <a:gd name="T6" fmla="*/ 1 w 241"/>
                <a:gd name="T7" fmla="*/ 0 h 241"/>
                <a:gd name="T8" fmla="*/ 1 w 241"/>
                <a:gd name="T9" fmla="*/ 0 h 241"/>
                <a:gd name="T10" fmla="*/ 1 w 241"/>
                <a:gd name="T11" fmla="*/ 0 h 241"/>
                <a:gd name="T12" fmla="*/ 1 w 241"/>
                <a:gd name="T13" fmla="*/ 0 h 241"/>
                <a:gd name="T14" fmla="*/ 1 w 241"/>
                <a:gd name="T15" fmla="*/ 0 h 241"/>
                <a:gd name="T16" fmla="*/ 1 w 241"/>
                <a:gd name="T17" fmla="*/ 0 h 241"/>
                <a:gd name="T18" fmla="*/ 1 w 241"/>
                <a:gd name="T19" fmla="*/ 0 h 241"/>
                <a:gd name="T20" fmla="*/ 1 w 241"/>
                <a:gd name="T21" fmla="*/ 0 h 241"/>
                <a:gd name="T22" fmla="*/ 1 w 241"/>
                <a:gd name="T23" fmla="*/ 0 h 241"/>
                <a:gd name="T24" fmla="*/ 1 w 241"/>
                <a:gd name="T25" fmla="*/ 0 h 241"/>
                <a:gd name="T26" fmla="*/ 1 w 241"/>
                <a:gd name="T27" fmla="*/ 0 h 241"/>
                <a:gd name="T28" fmla="*/ 1 w 241"/>
                <a:gd name="T29" fmla="*/ 0 h 241"/>
                <a:gd name="T30" fmla="*/ 0 w 241"/>
                <a:gd name="T31" fmla="*/ 0 h 241"/>
                <a:gd name="T32" fmla="*/ 1 w 241"/>
                <a:gd name="T33" fmla="*/ 0 h 241"/>
                <a:gd name="T34" fmla="*/ 1 w 241"/>
                <a:gd name="T35" fmla="*/ 0 h 24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41"/>
                <a:gd name="T55" fmla="*/ 0 h 241"/>
                <a:gd name="T56" fmla="*/ 241 w 241"/>
                <a:gd name="T57" fmla="*/ 241 h 24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41" h="241">
                  <a:moveTo>
                    <a:pt x="9" y="0"/>
                  </a:moveTo>
                  <a:lnTo>
                    <a:pt x="55" y="90"/>
                  </a:lnTo>
                  <a:lnTo>
                    <a:pt x="79" y="138"/>
                  </a:lnTo>
                  <a:lnTo>
                    <a:pt x="96" y="155"/>
                  </a:lnTo>
                  <a:lnTo>
                    <a:pt x="118" y="166"/>
                  </a:lnTo>
                  <a:lnTo>
                    <a:pt x="186" y="179"/>
                  </a:lnTo>
                  <a:lnTo>
                    <a:pt x="241" y="223"/>
                  </a:lnTo>
                  <a:lnTo>
                    <a:pt x="239" y="241"/>
                  </a:lnTo>
                  <a:lnTo>
                    <a:pt x="219" y="239"/>
                  </a:lnTo>
                  <a:lnTo>
                    <a:pt x="189" y="213"/>
                  </a:lnTo>
                  <a:lnTo>
                    <a:pt x="167" y="206"/>
                  </a:lnTo>
                  <a:lnTo>
                    <a:pt x="110" y="197"/>
                  </a:lnTo>
                  <a:lnTo>
                    <a:pt x="79" y="175"/>
                  </a:lnTo>
                  <a:lnTo>
                    <a:pt x="55" y="134"/>
                  </a:lnTo>
                  <a:lnTo>
                    <a:pt x="26" y="52"/>
                  </a:lnTo>
                  <a:lnTo>
                    <a:pt x="0" y="7"/>
                  </a:lnTo>
                  <a:lnTo>
                    <a:pt x="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99" name="Freeform 89"/>
            <p:cNvSpPr>
              <a:spLocks/>
            </p:cNvSpPr>
            <p:nvPr/>
          </p:nvSpPr>
          <p:spPr bwMode="auto">
            <a:xfrm>
              <a:off x="419" y="2959"/>
              <a:ext cx="545" cy="100"/>
            </a:xfrm>
            <a:custGeom>
              <a:avLst/>
              <a:gdLst>
                <a:gd name="T0" fmla="*/ 0 w 1091"/>
                <a:gd name="T1" fmla="*/ 1 h 198"/>
                <a:gd name="T2" fmla="*/ 0 w 1091"/>
                <a:gd name="T3" fmla="*/ 1 h 198"/>
                <a:gd name="T4" fmla="*/ 0 w 1091"/>
                <a:gd name="T5" fmla="*/ 1 h 198"/>
                <a:gd name="T6" fmla="*/ 0 w 1091"/>
                <a:gd name="T7" fmla="*/ 1 h 198"/>
                <a:gd name="T8" fmla="*/ 0 w 1091"/>
                <a:gd name="T9" fmla="*/ 1 h 198"/>
                <a:gd name="T10" fmla="*/ 0 w 1091"/>
                <a:gd name="T11" fmla="*/ 1 h 198"/>
                <a:gd name="T12" fmla="*/ 0 w 1091"/>
                <a:gd name="T13" fmla="*/ 1 h 198"/>
                <a:gd name="T14" fmla="*/ 0 w 1091"/>
                <a:gd name="T15" fmla="*/ 1 h 198"/>
                <a:gd name="T16" fmla="*/ 0 w 1091"/>
                <a:gd name="T17" fmla="*/ 1 h 198"/>
                <a:gd name="T18" fmla="*/ 0 w 1091"/>
                <a:gd name="T19" fmla="*/ 0 h 198"/>
                <a:gd name="T20" fmla="*/ 0 w 1091"/>
                <a:gd name="T21" fmla="*/ 1 h 198"/>
                <a:gd name="T22" fmla="*/ 0 w 1091"/>
                <a:gd name="T23" fmla="*/ 1 h 198"/>
                <a:gd name="T24" fmla="*/ 0 w 1091"/>
                <a:gd name="T25" fmla="*/ 1 h 198"/>
                <a:gd name="T26" fmla="*/ 0 w 1091"/>
                <a:gd name="T27" fmla="*/ 1 h 198"/>
                <a:gd name="T28" fmla="*/ 0 w 1091"/>
                <a:gd name="T29" fmla="*/ 1 h 198"/>
                <a:gd name="T30" fmla="*/ 0 w 1091"/>
                <a:gd name="T31" fmla="*/ 1 h 198"/>
                <a:gd name="T32" fmla="*/ 0 w 1091"/>
                <a:gd name="T33" fmla="*/ 1 h 198"/>
                <a:gd name="T34" fmla="*/ 0 w 1091"/>
                <a:gd name="T35" fmla="*/ 1 h 198"/>
                <a:gd name="T36" fmla="*/ 0 w 1091"/>
                <a:gd name="T37" fmla="*/ 1 h 198"/>
                <a:gd name="T38" fmla="*/ 0 w 1091"/>
                <a:gd name="T39" fmla="*/ 1 h 198"/>
                <a:gd name="T40" fmla="*/ 0 w 1091"/>
                <a:gd name="T41" fmla="*/ 1 h 198"/>
                <a:gd name="T42" fmla="*/ 0 w 1091"/>
                <a:gd name="T43" fmla="*/ 1 h 198"/>
                <a:gd name="T44" fmla="*/ 0 w 1091"/>
                <a:gd name="T45" fmla="*/ 1 h 198"/>
                <a:gd name="T46" fmla="*/ 0 w 1091"/>
                <a:gd name="T47" fmla="*/ 1 h 19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091"/>
                <a:gd name="T73" fmla="*/ 0 h 198"/>
                <a:gd name="T74" fmla="*/ 1091 w 1091"/>
                <a:gd name="T75" fmla="*/ 198 h 19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091" h="198">
                  <a:moveTo>
                    <a:pt x="0" y="141"/>
                  </a:moveTo>
                  <a:lnTo>
                    <a:pt x="149" y="160"/>
                  </a:lnTo>
                  <a:lnTo>
                    <a:pt x="308" y="152"/>
                  </a:lnTo>
                  <a:lnTo>
                    <a:pt x="466" y="126"/>
                  </a:lnTo>
                  <a:lnTo>
                    <a:pt x="622" y="90"/>
                  </a:lnTo>
                  <a:lnTo>
                    <a:pt x="698" y="69"/>
                  </a:lnTo>
                  <a:lnTo>
                    <a:pt x="769" y="51"/>
                  </a:lnTo>
                  <a:lnTo>
                    <a:pt x="836" y="34"/>
                  </a:lnTo>
                  <a:lnTo>
                    <a:pt x="900" y="18"/>
                  </a:lnTo>
                  <a:lnTo>
                    <a:pt x="1009" y="0"/>
                  </a:lnTo>
                  <a:lnTo>
                    <a:pt x="1091" y="3"/>
                  </a:lnTo>
                  <a:lnTo>
                    <a:pt x="1091" y="16"/>
                  </a:lnTo>
                  <a:lnTo>
                    <a:pt x="983" y="25"/>
                  </a:lnTo>
                  <a:lnTo>
                    <a:pt x="867" y="57"/>
                  </a:lnTo>
                  <a:lnTo>
                    <a:pt x="804" y="77"/>
                  </a:lnTo>
                  <a:lnTo>
                    <a:pt x="740" y="99"/>
                  </a:lnTo>
                  <a:lnTo>
                    <a:pt x="674" y="121"/>
                  </a:lnTo>
                  <a:lnTo>
                    <a:pt x="606" y="143"/>
                  </a:lnTo>
                  <a:lnTo>
                    <a:pt x="536" y="163"/>
                  </a:lnTo>
                  <a:lnTo>
                    <a:pt x="464" y="180"/>
                  </a:lnTo>
                  <a:lnTo>
                    <a:pt x="315" y="198"/>
                  </a:lnTo>
                  <a:lnTo>
                    <a:pt x="160" y="189"/>
                  </a:lnTo>
                  <a:lnTo>
                    <a:pt x="0" y="14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00" name="Freeform 90"/>
            <p:cNvSpPr>
              <a:spLocks/>
            </p:cNvSpPr>
            <p:nvPr/>
          </p:nvSpPr>
          <p:spPr bwMode="auto">
            <a:xfrm>
              <a:off x="0" y="2072"/>
              <a:ext cx="339" cy="416"/>
            </a:xfrm>
            <a:custGeom>
              <a:avLst/>
              <a:gdLst>
                <a:gd name="T0" fmla="*/ 0 w 679"/>
                <a:gd name="T1" fmla="*/ 0 h 833"/>
                <a:gd name="T2" fmla="*/ 0 w 679"/>
                <a:gd name="T3" fmla="*/ 0 h 833"/>
                <a:gd name="T4" fmla="*/ 0 w 679"/>
                <a:gd name="T5" fmla="*/ 0 h 833"/>
                <a:gd name="T6" fmla="*/ 0 w 679"/>
                <a:gd name="T7" fmla="*/ 0 h 833"/>
                <a:gd name="T8" fmla="*/ 0 w 679"/>
                <a:gd name="T9" fmla="*/ 0 h 833"/>
                <a:gd name="T10" fmla="*/ 0 w 679"/>
                <a:gd name="T11" fmla="*/ 0 h 833"/>
                <a:gd name="T12" fmla="*/ 0 w 679"/>
                <a:gd name="T13" fmla="*/ 0 h 833"/>
                <a:gd name="T14" fmla="*/ 0 w 679"/>
                <a:gd name="T15" fmla="*/ 0 h 833"/>
                <a:gd name="T16" fmla="*/ 0 w 679"/>
                <a:gd name="T17" fmla="*/ 0 h 833"/>
                <a:gd name="T18" fmla="*/ 0 w 679"/>
                <a:gd name="T19" fmla="*/ 0 h 833"/>
                <a:gd name="T20" fmla="*/ 0 w 679"/>
                <a:gd name="T21" fmla="*/ 0 h 833"/>
                <a:gd name="T22" fmla="*/ 0 w 679"/>
                <a:gd name="T23" fmla="*/ 0 h 833"/>
                <a:gd name="T24" fmla="*/ 0 w 679"/>
                <a:gd name="T25" fmla="*/ 0 h 833"/>
                <a:gd name="T26" fmla="*/ 0 w 679"/>
                <a:gd name="T27" fmla="*/ 0 h 833"/>
                <a:gd name="T28" fmla="*/ 0 w 679"/>
                <a:gd name="T29" fmla="*/ 0 h 833"/>
                <a:gd name="T30" fmla="*/ 0 w 679"/>
                <a:gd name="T31" fmla="*/ 0 h 833"/>
                <a:gd name="T32" fmla="*/ 0 w 679"/>
                <a:gd name="T33" fmla="*/ 0 h 833"/>
                <a:gd name="T34" fmla="*/ 0 w 679"/>
                <a:gd name="T35" fmla="*/ 0 h 833"/>
                <a:gd name="T36" fmla="*/ 0 w 679"/>
                <a:gd name="T37" fmla="*/ 0 h 833"/>
                <a:gd name="T38" fmla="*/ 0 w 679"/>
                <a:gd name="T39" fmla="*/ 0 h 833"/>
                <a:gd name="T40" fmla="*/ 0 w 679"/>
                <a:gd name="T41" fmla="*/ 0 h 833"/>
                <a:gd name="T42" fmla="*/ 0 w 679"/>
                <a:gd name="T43" fmla="*/ 0 h 833"/>
                <a:gd name="T44" fmla="*/ 0 w 679"/>
                <a:gd name="T45" fmla="*/ 0 h 833"/>
                <a:gd name="T46" fmla="*/ 0 w 679"/>
                <a:gd name="T47" fmla="*/ 0 h 833"/>
                <a:gd name="T48" fmla="*/ 0 w 679"/>
                <a:gd name="T49" fmla="*/ 0 h 833"/>
                <a:gd name="T50" fmla="*/ 0 w 679"/>
                <a:gd name="T51" fmla="*/ 0 h 833"/>
                <a:gd name="T52" fmla="*/ 0 w 679"/>
                <a:gd name="T53" fmla="*/ 0 h 833"/>
                <a:gd name="T54" fmla="*/ 0 w 679"/>
                <a:gd name="T55" fmla="*/ 0 h 833"/>
                <a:gd name="T56" fmla="*/ 0 w 679"/>
                <a:gd name="T57" fmla="*/ 0 h 833"/>
                <a:gd name="T58" fmla="*/ 0 w 679"/>
                <a:gd name="T59" fmla="*/ 0 h 833"/>
                <a:gd name="T60" fmla="*/ 0 w 679"/>
                <a:gd name="T61" fmla="*/ 0 h 833"/>
                <a:gd name="T62" fmla="*/ 0 w 679"/>
                <a:gd name="T63" fmla="*/ 0 h 833"/>
                <a:gd name="T64" fmla="*/ 0 w 679"/>
                <a:gd name="T65" fmla="*/ 0 h 833"/>
                <a:gd name="T66" fmla="*/ 0 w 679"/>
                <a:gd name="T67" fmla="*/ 0 h 833"/>
                <a:gd name="T68" fmla="*/ 0 w 679"/>
                <a:gd name="T69" fmla="*/ 0 h 833"/>
                <a:gd name="T70" fmla="*/ 0 w 679"/>
                <a:gd name="T71" fmla="*/ 0 h 833"/>
                <a:gd name="T72" fmla="*/ 0 w 679"/>
                <a:gd name="T73" fmla="*/ 0 h 833"/>
                <a:gd name="T74" fmla="*/ 0 w 679"/>
                <a:gd name="T75" fmla="*/ 0 h 833"/>
                <a:gd name="T76" fmla="*/ 0 w 679"/>
                <a:gd name="T77" fmla="*/ 0 h 833"/>
                <a:gd name="T78" fmla="*/ 0 w 679"/>
                <a:gd name="T79" fmla="*/ 0 h 833"/>
                <a:gd name="T80" fmla="*/ 0 w 679"/>
                <a:gd name="T81" fmla="*/ 0 h 833"/>
                <a:gd name="T82" fmla="*/ 0 w 679"/>
                <a:gd name="T83" fmla="*/ 0 h 833"/>
                <a:gd name="T84" fmla="*/ 0 w 679"/>
                <a:gd name="T85" fmla="*/ 0 h 83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79"/>
                <a:gd name="T130" fmla="*/ 0 h 833"/>
                <a:gd name="T131" fmla="*/ 679 w 679"/>
                <a:gd name="T132" fmla="*/ 833 h 83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79" h="833">
                  <a:moveTo>
                    <a:pt x="20" y="813"/>
                  </a:moveTo>
                  <a:lnTo>
                    <a:pt x="11" y="833"/>
                  </a:lnTo>
                  <a:lnTo>
                    <a:pt x="0" y="822"/>
                  </a:lnTo>
                  <a:lnTo>
                    <a:pt x="90" y="645"/>
                  </a:lnTo>
                  <a:lnTo>
                    <a:pt x="107" y="612"/>
                  </a:lnTo>
                  <a:lnTo>
                    <a:pt x="138" y="557"/>
                  </a:lnTo>
                  <a:lnTo>
                    <a:pt x="180" y="483"/>
                  </a:lnTo>
                  <a:lnTo>
                    <a:pt x="226" y="403"/>
                  </a:lnTo>
                  <a:lnTo>
                    <a:pt x="272" y="325"/>
                  </a:lnTo>
                  <a:lnTo>
                    <a:pt x="313" y="255"/>
                  </a:lnTo>
                  <a:lnTo>
                    <a:pt x="342" y="206"/>
                  </a:lnTo>
                  <a:lnTo>
                    <a:pt x="357" y="186"/>
                  </a:lnTo>
                  <a:lnTo>
                    <a:pt x="399" y="152"/>
                  </a:lnTo>
                  <a:lnTo>
                    <a:pt x="425" y="134"/>
                  </a:lnTo>
                  <a:lnTo>
                    <a:pt x="451" y="118"/>
                  </a:lnTo>
                  <a:lnTo>
                    <a:pt x="506" y="86"/>
                  </a:lnTo>
                  <a:lnTo>
                    <a:pt x="554" y="61"/>
                  </a:lnTo>
                  <a:lnTo>
                    <a:pt x="581" y="46"/>
                  </a:lnTo>
                  <a:lnTo>
                    <a:pt x="635" y="18"/>
                  </a:lnTo>
                  <a:lnTo>
                    <a:pt x="679" y="0"/>
                  </a:lnTo>
                  <a:lnTo>
                    <a:pt x="679" y="11"/>
                  </a:lnTo>
                  <a:lnTo>
                    <a:pt x="657" y="29"/>
                  </a:lnTo>
                  <a:lnTo>
                    <a:pt x="622" y="49"/>
                  </a:lnTo>
                  <a:lnTo>
                    <a:pt x="578" y="73"/>
                  </a:lnTo>
                  <a:lnTo>
                    <a:pt x="528" y="99"/>
                  </a:lnTo>
                  <a:lnTo>
                    <a:pt x="478" y="127"/>
                  </a:lnTo>
                  <a:lnTo>
                    <a:pt x="429" y="152"/>
                  </a:lnTo>
                  <a:lnTo>
                    <a:pt x="386" y="180"/>
                  </a:lnTo>
                  <a:lnTo>
                    <a:pt x="353" y="206"/>
                  </a:lnTo>
                  <a:lnTo>
                    <a:pt x="340" y="230"/>
                  </a:lnTo>
                  <a:lnTo>
                    <a:pt x="307" y="290"/>
                  </a:lnTo>
                  <a:lnTo>
                    <a:pt x="285" y="331"/>
                  </a:lnTo>
                  <a:lnTo>
                    <a:pt x="261" y="377"/>
                  </a:lnTo>
                  <a:lnTo>
                    <a:pt x="234" y="428"/>
                  </a:lnTo>
                  <a:lnTo>
                    <a:pt x="206" y="480"/>
                  </a:lnTo>
                  <a:lnTo>
                    <a:pt x="177" y="533"/>
                  </a:lnTo>
                  <a:lnTo>
                    <a:pt x="149" y="585"/>
                  </a:lnTo>
                  <a:lnTo>
                    <a:pt x="121" y="636"/>
                  </a:lnTo>
                  <a:lnTo>
                    <a:pt x="96" y="684"/>
                  </a:lnTo>
                  <a:lnTo>
                    <a:pt x="72" y="726"/>
                  </a:lnTo>
                  <a:lnTo>
                    <a:pt x="52" y="763"/>
                  </a:lnTo>
                  <a:lnTo>
                    <a:pt x="20" y="8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01" name="Freeform 91"/>
            <p:cNvSpPr>
              <a:spLocks/>
            </p:cNvSpPr>
            <p:nvPr/>
          </p:nvSpPr>
          <p:spPr bwMode="auto">
            <a:xfrm>
              <a:off x="19" y="2442"/>
              <a:ext cx="204" cy="150"/>
            </a:xfrm>
            <a:custGeom>
              <a:avLst/>
              <a:gdLst>
                <a:gd name="T0" fmla="*/ 1 w 406"/>
                <a:gd name="T1" fmla="*/ 0 h 302"/>
                <a:gd name="T2" fmla="*/ 1 w 406"/>
                <a:gd name="T3" fmla="*/ 0 h 302"/>
                <a:gd name="T4" fmla="*/ 1 w 406"/>
                <a:gd name="T5" fmla="*/ 0 h 302"/>
                <a:gd name="T6" fmla="*/ 1 w 406"/>
                <a:gd name="T7" fmla="*/ 0 h 302"/>
                <a:gd name="T8" fmla="*/ 1 w 406"/>
                <a:gd name="T9" fmla="*/ 0 h 302"/>
                <a:gd name="T10" fmla="*/ 1 w 406"/>
                <a:gd name="T11" fmla="*/ 0 h 302"/>
                <a:gd name="T12" fmla="*/ 1 w 406"/>
                <a:gd name="T13" fmla="*/ 0 h 302"/>
                <a:gd name="T14" fmla="*/ 1 w 406"/>
                <a:gd name="T15" fmla="*/ 0 h 302"/>
                <a:gd name="T16" fmla="*/ 1 w 406"/>
                <a:gd name="T17" fmla="*/ 0 h 302"/>
                <a:gd name="T18" fmla="*/ 1 w 406"/>
                <a:gd name="T19" fmla="*/ 0 h 302"/>
                <a:gd name="T20" fmla="*/ 1 w 406"/>
                <a:gd name="T21" fmla="*/ 0 h 302"/>
                <a:gd name="T22" fmla="*/ 1 w 406"/>
                <a:gd name="T23" fmla="*/ 0 h 302"/>
                <a:gd name="T24" fmla="*/ 1 w 406"/>
                <a:gd name="T25" fmla="*/ 0 h 302"/>
                <a:gd name="T26" fmla="*/ 1 w 406"/>
                <a:gd name="T27" fmla="*/ 0 h 302"/>
                <a:gd name="T28" fmla="*/ 1 w 406"/>
                <a:gd name="T29" fmla="*/ 0 h 302"/>
                <a:gd name="T30" fmla="*/ 1 w 406"/>
                <a:gd name="T31" fmla="*/ 0 h 302"/>
                <a:gd name="T32" fmla="*/ 1 w 406"/>
                <a:gd name="T33" fmla="*/ 0 h 302"/>
                <a:gd name="T34" fmla="*/ 1 w 406"/>
                <a:gd name="T35" fmla="*/ 0 h 302"/>
                <a:gd name="T36" fmla="*/ 1 w 406"/>
                <a:gd name="T37" fmla="*/ 0 h 302"/>
                <a:gd name="T38" fmla="*/ 1 w 406"/>
                <a:gd name="T39" fmla="*/ 0 h 302"/>
                <a:gd name="T40" fmla="*/ 1 w 406"/>
                <a:gd name="T41" fmla="*/ 0 h 302"/>
                <a:gd name="T42" fmla="*/ 1 w 406"/>
                <a:gd name="T43" fmla="*/ 0 h 302"/>
                <a:gd name="T44" fmla="*/ 1 w 406"/>
                <a:gd name="T45" fmla="*/ 0 h 302"/>
                <a:gd name="T46" fmla="*/ 1 w 406"/>
                <a:gd name="T47" fmla="*/ 0 h 302"/>
                <a:gd name="T48" fmla="*/ 0 w 406"/>
                <a:gd name="T49" fmla="*/ 0 h 302"/>
                <a:gd name="T50" fmla="*/ 1 w 406"/>
                <a:gd name="T51" fmla="*/ 0 h 302"/>
                <a:gd name="T52" fmla="*/ 1 w 406"/>
                <a:gd name="T53" fmla="*/ 0 h 30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06"/>
                <a:gd name="T82" fmla="*/ 0 h 302"/>
                <a:gd name="T83" fmla="*/ 406 w 406"/>
                <a:gd name="T84" fmla="*/ 302 h 30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06" h="302">
                  <a:moveTo>
                    <a:pt x="3" y="85"/>
                  </a:moveTo>
                  <a:lnTo>
                    <a:pt x="38" y="64"/>
                  </a:lnTo>
                  <a:lnTo>
                    <a:pt x="95" y="37"/>
                  </a:lnTo>
                  <a:lnTo>
                    <a:pt x="152" y="11"/>
                  </a:lnTo>
                  <a:lnTo>
                    <a:pt x="191" y="0"/>
                  </a:lnTo>
                  <a:lnTo>
                    <a:pt x="213" y="4"/>
                  </a:lnTo>
                  <a:lnTo>
                    <a:pt x="230" y="22"/>
                  </a:lnTo>
                  <a:lnTo>
                    <a:pt x="252" y="64"/>
                  </a:lnTo>
                  <a:lnTo>
                    <a:pt x="285" y="121"/>
                  </a:lnTo>
                  <a:lnTo>
                    <a:pt x="327" y="173"/>
                  </a:lnTo>
                  <a:lnTo>
                    <a:pt x="369" y="223"/>
                  </a:lnTo>
                  <a:lnTo>
                    <a:pt x="406" y="276"/>
                  </a:lnTo>
                  <a:lnTo>
                    <a:pt x="403" y="302"/>
                  </a:lnTo>
                  <a:lnTo>
                    <a:pt x="377" y="298"/>
                  </a:lnTo>
                  <a:lnTo>
                    <a:pt x="336" y="247"/>
                  </a:lnTo>
                  <a:lnTo>
                    <a:pt x="296" y="190"/>
                  </a:lnTo>
                  <a:lnTo>
                    <a:pt x="257" y="131"/>
                  </a:lnTo>
                  <a:lnTo>
                    <a:pt x="230" y="74"/>
                  </a:lnTo>
                  <a:lnTo>
                    <a:pt x="219" y="35"/>
                  </a:lnTo>
                  <a:lnTo>
                    <a:pt x="209" y="19"/>
                  </a:lnTo>
                  <a:lnTo>
                    <a:pt x="195" y="11"/>
                  </a:lnTo>
                  <a:lnTo>
                    <a:pt x="103" y="52"/>
                  </a:lnTo>
                  <a:lnTo>
                    <a:pt x="59" y="81"/>
                  </a:lnTo>
                  <a:lnTo>
                    <a:pt x="16" y="103"/>
                  </a:lnTo>
                  <a:lnTo>
                    <a:pt x="0" y="101"/>
                  </a:lnTo>
                  <a:lnTo>
                    <a:pt x="3" y="8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02" name="Freeform 92"/>
            <p:cNvSpPr>
              <a:spLocks/>
            </p:cNvSpPr>
            <p:nvPr/>
          </p:nvSpPr>
          <p:spPr bwMode="auto">
            <a:xfrm>
              <a:off x="123" y="2097"/>
              <a:ext cx="207" cy="333"/>
            </a:xfrm>
            <a:custGeom>
              <a:avLst/>
              <a:gdLst>
                <a:gd name="T0" fmla="*/ 1 w 414"/>
                <a:gd name="T1" fmla="*/ 1 h 666"/>
                <a:gd name="T2" fmla="*/ 1 w 414"/>
                <a:gd name="T3" fmla="*/ 1 h 666"/>
                <a:gd name="T4" fmla="*/ 1 w 414"/>
                <a:gd name="T5" fmla="*/ 1 h 666"/>
                <a:gd name="T6" fmla="*/ 1 w 414"/>
                <a:gd name="T7" fmla="*/ 1 h 666"/>
                <a:gd name="T8" fmla="*/ 1 w 414"/>
                <a:gd name="T9" fmla="*/ 1 h 666"/>
                <a:gd name="T10" fmla="*/ 1 w 414"/>
                <a:gd name="T11" fmla="*/ 1 h 666"/>
                <a:gd name="T12" fmla="*/ 1 w 414"/>
                <a:gd name="T13" fmla="*/ 1 h 666"/>
                <a:gd name="T14" fmla="*/ 1 w 414"/>
                <a:gd name="T15" fmla="*/ 1 h 666"/>
                <a:gd name="T16" fmla="*/ 1 w 414"/>
                <a:gd name="T17" fmla="*/ 1 h 666"/>
                <a:gd name="T18" fmla="*/ 1 w 414"/>
                <a:gd name="T19" fmla="*/ 1 h 666"/>
                <a:gd name="T20" fmla="*/ 1 w 414"/>
                <a:gd name="T21" fmla="*/ 1 h 666"/>
                <a:gd name="T22" fmla="*/ 1 w 414"/>
                <a:gd name="T23" fmla="*/ 1 h 666"/>
                <a:gd name="T24" fmla="*/ 1 w 414"/>
                <a:gd name="T25" fmla="*/ 1 h 666"/>
                <a:gd name="T26" fmla="*/ 1 w 414"/>
                <a:gd name="T27" fmla="*/ 1 h 666"/>
                <a:gd name="T28" fmla="*/ 1 w 414"/>
                <a:gd name="T29" fmla="*/ 1 h 666"/>
                <a:gd name="T30" fmla="*/ 0 w 414"/>
                <a:gd name="T31" fmla="*/ 1 h 666"/>
                <a:gd name="T32" fmla="*/ 1 w 414"/>
                <a:gd name="T33" fmla="*/ 1 h 666"/>
                <a:gd name="T34" fmla="*/ 1 w 414"/>
                <a:gd name="T35" fmla="*/ 1 h 666"/>
                <a:gd name="T36" fmla="*/ 1 w 414"/>
                <a:gd name="T37" fmla="*/ 1 h 666"/>
                <a:gd name="T38" fmla="*/ 1 w 414"/>
                <a:gd name="T39" fmla="*/ 1 h 666"/>
                <a:gd name="T40" fmla="*/ 1 w 414"/>
                <a:gd name="T41" fmla="*/ 1 h 666"/>
                <a:gd name="T42" fmla="*/ 1 w 414"/>
                <a:gd name="T43" fmla="*/ 1 h 666"/>
                <a:gd name="T44" fmla="*/ 1 w 414"/>
                <a:gd name="T45" fmla="*/ 1 h 666"/>
                <a:gd name="T46" fmla="*/ 1 w 414"/>
                <a:gd name="T47" fmla="*/ 1 h 666"/>
                <a:gd name="T48" fmla="*/ 1 w 414"/>
                <a:gd name="T49" fmla="*/ 1 h 666"/>
                <a:gd name="T50" fmla="*/ 1 w 414"/>
                <a:gd name="T51" fmla="*/ 1 h 666"/>
                <a:gd name="T52" fmla="*/ 1 w 414"/>
                <a:gd name="T53" fmla="*/ 1 h 666"/>
                <a:gd name="T54" fmla="*/ 1 w 414"/>
                <a:gd name="T55" fmla="*/ 1 h 666"/>
                <a:gd name="T56" fmla="*/ 1 w 414"/>
                <a:gd name="T57" fmla="*/ 1 h 666"/>
                <a:gd name="T58" fmla="*/ 1 w 414"/>
                <a:gd name="T59" fmla="*/ 1 h 666"/>
                <a:gd name="T60" fmla="*/ 1 w 414"/>
                <a:gd name="T61" fmla="*/ 0 h 666"/>
                <a:gd name="T62" fmla="*/ 1 w 414"/>
                <a:gd name="T63" fmla="*/ 1 h 666"/>
                <a:gd name="T64" fmla="*/ 1 w 414"/>
                <a:gd name="T65" fmla="*/ 1 h 66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14"/>
                <a:gd name="T100" fmla="*/ 0 h 666"/>
                <a:gd name="T101" fmla="*/ 414 w 414"/>
                <a:gd name="T102" fmla="*/ 666 h 66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14" h="666">
                  <a:moveTo>
                    <a:pt x="414" y="12"/>
                  </a:moveTo>
                  <a:lnTo>
                    <a:pt x="391" y="46"/>
                  </a:lnTo>
                  <a:lnTo>
                    <a:pt x="366" y="81"/>
                  </a:lnTo>
                  <a:lnTo>
                    <a:pt x="338" y="116"/>
                  </a:lnTo>
                  <a:lnTo>
                    <a:pt x="314" y="149"/>
                  </a:lnTo>
                  <a:lnTo>
                    <a:pt x="274" y="216"/>
                  </a:lnTo>
                  <a:lnTo>
                    <a:pt x="233" y="287"/>
                  </a:lnTo>
                  <a:lnTo>
                    <a:pt x="196" y="357"/>
                  </a:lnTo>
                  <a:lnTo>
                    <a:pt x="160" y="427"/>
                  </a:lnTo>
                  <a:lnTo>
                    <a:pt x="130" y="484"/>
                  </a:lnTo>
                  <a:lnTo>
                    <a:pt x="97" y="549"/>
                  </a:lnTo>
                  <a:lnTo>
                    <a:pt x="60" y="611"/>
                  </a:lnTo>
                  <a:lnTo>
                    <a:pt x="42" y="639"/>
                  </a:lnTo>
                  <a:lnTo>
                    <a:pt x="23" y="661"/>
                  </a:lnTo>
                  <a:lnTo>
                    <a:pt x="3" y="666"/>
                  </a:lnTo>
                  <a:lnTo>
                    <a:pt x="0" y="646"/>
                  </a:lnTo>
                  <a:lnTo>
                    <a:pt x="33" y="582"/>
                  </a:lnTo>
                  <a:lnTo>
                    <a:pt x="68" y="519"/>
                  </a:lnTo>
                  <a:lnTo>
                    <a:pt x="104" y="455"/>
                  </a:lnTo>
                  <a:lnTo>
                    <a:pt x="145" y="390"/>
                  </a:lnTo>
                  <a:lnTo>
                    <a:pt x="184" y="326"/>
                  </a:lnTo>
                  <a:lnTo>
                    <a:pt x="204" y="295"/>
                  </a:lnTo>
                  <a:lnTo>
                    <a:pt x="224" y="263"/>
                  </a:lnTo>
                  <a:lnTo>
                    <a:pt x="244" y="232"/>
                  </a:lnTo>
                  <a:lnTo>
                    <a:pt x="265" y="203"/>
                  </a:lnTo>
                  <a:lnTo>
                    <a:pt x="283" y="173"/>
                  </a:lnTo>
                  <a:lnTo>
                    <a:pt x="303" y="144"/>
                  </a:lnTo>
                  <a:lnTo>
                    <a:pt x="325" y="109"/>
                  </a:lnTo>
                  <a:lnTo>
                    <a:pt x="349" y="69"/>
                  </a:lnTo>
                  <a:lnTo>
                    <a:pt x="377" y="28"/>
                  </a:lnTo>
                  <a:lnTo>
                    <a:pt x="401" y="0"/>
                  </a:lnTo>
                  <a:lnTo>
                    <a:pt x="414"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03" name="Freeform 93"/>
            <p:cNvSpPr>
              <a:spLocks/>
            </p:cNvSpPr>
            <p:nvPr/>
          </p:nvSpPr>
          <p:spPr bwMode="auto">
            <a:xfrm>
              <a:off x="342" y="2082"/>
              <a:ext cx="55" cy="156"/>
            </a:xfrm>
            <a:custGeom>
              <a:avLst/>
              <a:gdLst>
                <a:gd name="T0" fmla="*/ 0 w 111"/>
                <a:gd name="T1" fmla="*/ 0 h 313"/>
                <a:gd name="T2" fmla="*/ 0 w 111"/>
                <a:gd name="T3" fmla="*/ 0 h 313"/>
                <a:gd name="T4" fmla="*/ 0 w 111"/>
                <a:gd name="T5" fmla="*/ 0 h 313"/>
                <a:gd name="T6" fmla="*/ 0 w 111"/>
                <a:gd name="T7" fmla="*/ 0 h 313"/>
                <a:gd name="T8" fmla="*/ 0 w 111"/>
                <a:gd name="T9" fmla="*/ 0 h 313"/>
                <a:gd name="T10" fmla="*/ 0 w 111"/>
                <a:gd name="T11" fmla="*/ 0 h 313"/>
                <a:gd name="T12" fmla="*/ 0 w 111"/>
                <a:gd name="T13" fmla="*/ 0 h 313"/>
                <a:gd name="T14" fmla="*/ 0 w 111"/>
                <a:gd name="T15" fmla="*/ 0 h 313"/>
                <a:gd name="T16" fmla="*/ 0 w 111"/>
                <a:gd name="T17" fmla="*/ 0 h 313"/>
                <a:gd name="T18" fmla="*/ 0 w 111"/>
                <a:gd name="T19" fmla="*/ 0 h 313"/>
                <a:gd name="T20" fmla="*/ 0 w 111"/>
                <a:gd name="T21" fmla="*/ 0 h 313"/>
                <a:gd name="T22" fmla="*/ 0 w 111"/>
                <a:gd name="T23" fmla="*/ 0 h 313"/>
                <a:gd name="T24" fmla="*/ 0 w 111"/>
                <a:gd name="T25" fmla="*/ 0 h 31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1"/>
                <a:gd name="T40" fmla="*/ 0 h 313"/>
                <a:gd name="T41" fmla="*/ 111 w 111"/>
                <a:gd name="T42" fmla="*/ 313 h 31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1" h="313">
                  <a:moveTo>
                    <a:pt x="78" y="153"/>
                  </a:moveTo>
                  <a:lnTo>
                    <a:pt x="0" y="11"/>
                  </a:lnTo>
                  <a:lnTo>
                    <a:pt x="8" y="0"/>
                  </a:lnTo>
                  <a:lnTo>
                    <a:pt x="70" y="66"/>
                  </a:lnTo>
                  <a:lnTo>
                    <a:pt x="111" y="149"/>
                  </a:lnTo>
                  <a:lnTo>
                    <a:pt x="105" y="177"/>
                  </a:lnTo>
                  <a:lnTo>
                    <a:pt x="87" y="228"/>
                  </a:lnTo>
                  <a:lnTo>
                    <a:pt x="65" y="280"/>
                  </a:lnTo>
                  <a:lnTo>
                    <a:pt x="50" y="309"/>
                  </a:lnTo>
                  <a:lnTo>
                    <a:pt x="34" y="313"/>
                  </a:lnTo>
                  <a:lnTo>
                    <a:pt x="32" y="296"/>
                  </a:lnTo>
                  <a:lnTo>
                    <a:pt x="78" y="1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04" name="Freeform 94"/>
            <p:cNvSpPr>
              <a:spLocks/>
            </p:cNvSpPr>
            <p:nvPr/>
          </p:nvSpPr>
          <p:spPr bwMode="auto">
            <a:xfrm>
              <a:off x="215" y="2426"/>
              <a:ext cx="90" cy="171"/>
            </a:xfrm>
            <a:custGeom>
              <a:avLst/>
              <a:gdLst>
                <a:gd name="T0" fmla="*/ 1 w 178"/>
                <a:gd name="T1" fmla="*/ 1 h 342"/>
                <a:gd name="T2" fmla="*/ 1 w 178"/>
                <a:gd name="T3" fmla="*/ 1 h 342"/>
                <a:gd name="T4" fmla="*/ 1 w 178"/>
                <a:gd name="T5" fmla="*/ 1 h 342"/>
                <a:gd name="T6" fmla="*/ 1 w 178"/>
                <a:gd name="T7" fmla="*/ 1 h 342"/>
                <a:gd name="T8" fmla="*/ 1 w 178"/>
                <a:gd name="T9" fmla="*/ 1 h 342"/>
                <a:gd name="T10" fmla="*/ 1 w 178"/>
                <a:gd name="T11" fmla="*/ 1 h 342"/>
                <a:gd name="T12" fmla="*/ 1 w 178"/>
                <a:gd name="T13" fmla="*/ 1 h 342"/>
                <a:gd name="T14" fmla="*/ 1 w 178"/>
                <a:gd name="T15" fmla="*/ 1 h 342"/>
                <a:gd name="T16" fmla="*/ 1 w 178"/>
                <a:gd name="T17" fmla="*/ 1 h 342"/>
                <a:gd name="T18" fmla="*/ 0 w 178"/>
                <a:gd name="T19" fmla="*/ 1 h 342"/>
                <a:gd name="T20" fmla="*/ 1 w 178"/>
                <a:gd name="T21" fmla="*/ 1 h 342"/>
                <a:gd name="T22" fmla="*/ 1 w 178"/>
                <a:gd name="T23" fmla="*/ 1 h 342"/>
                <a:gd name="T24" fmla="*/ 1 w 178"/>
                <a:gd name="T25" fmla="*/ 1 h 342"/>
                <a:gd name="T26" fmla="*/ 1 w 178"/>
                <a:gd name="T27" fmla="*/ 1 h 342"/>
                <a:gd name="T28" fmla="*/ 1 w 178"/>
                <a:gd name="T29" fmla="*/ 0 h 342"/>
                <a:gd name="T30" fmla="*/ 1 w 178"/>
                <a:gd name="T31" fmla="*/ 1 h 342"/>
                <a:gd name="T32" fmla="*/ 1 w 178"/>
                <a:gd name="T33" fmla="*/ 1 h 34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78"/>
                <a:gd name="T52" fmla="*/ 0 h 342"/>
                <a:gd name="T53" fmla="*/ 178 w 178"/>
                <a:gd name="T54" fmla="*/ 342 h 34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78" h="342">
                  <a:moveTo>
                    <a:pt x="178" y="2"/>
                  </a:moveTo>
                  <a:lnTo>
                    <a:pt x="158" y="46"/>
                  </a:lnTo>
                  <a:lnTo>
                    <a:pt x="138" y="90"/>
                  </a:lnTo>
                  <a:lnTo>
                    <a:pt x="115" y="140"/>
                  </a:lnTo>
                  <a:lnTo>
                    <a:pt x="92" y="193"/>
                  </a:lnTo>
                  <a:lnTo>
                    <a:pt x="69" y="239"/>
                  </a:lnTo>
                  <a:lnTo>
                    <a:pt x="46" y="292"/>
                  </a:lnTo>
                  <a:lnTo>
                    <a:pt x="25" y="335"/>
                  </a:lnTo>
                  <a:lnTo>
                    <a:pt x="5" y="342"/>
                  </a:lnTo>
                  <a:lnTo>
                    <a:pt x="0" y="322"/>
                  </a:lnTo>
                  <a:lnTo>
                    <a:pt x="29" y="261"/>
                  </a:lnTo>
                  <a:lnTo>
                    <a:pt x="60" y="198"/>
                  </a:lnTo>
                  <a:lnTo>
                    <a:pt x="93" y="138"/>
                  </a:lnTo>
                  <a:lnTo>
                    <a:pt x="127" y="77"/>
                  </a:lnTo>
                  <a:lnTo>
                    <a:pt x="165" y="0"/>
                  </a:lnTo>
                  <a:lnTo>
                    <a:pt x="178"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05" name="Freeform 95"/>
            <p:cNvSpPr>
              <a:spLocks/>
            </p:cNvSpPr>
            <p:nvPr/>
          </p:nvSpPr>
          <p:spPr bwMode="auto">
            <a:xfrm>
              <a:off x="8" y="2496"/>
              <a:ext cx="192" cy="107"/>
            </a:xfrm>
            <a:custGeom>
              <a:avLst/>
              <a:gdLst>
                <a:gd name="T0" fmla="*/ 1 w 382"/>
                <a:gd name="T1" fmla="*/ 0 h 215"/>
                <a:gd name="T2" fmla="*/ 1 w 382"/>
                <a:gd name="T3" fmla="*/ 0 h 215"/>
                <a:gd name="T4" fmla="*/ 1 w 382"/>
                <a:gd name="T5" fmla="*/ 0 h 215"/>
                <a:gd name="T6" fmla="*/ 1 w 382"/>
                <a:gd name="T7" fmla="*/ 0 h 215"/>
                <a:gd name="T8" fmla="*/ 1 w 382"/>
                <a:gd name="T9" fmla="*/ 0 h 215"/>
                <a:gd name="T10" fmla="*/ 1 w 382"/>
                <a:gd name="T11" fmla="*/ 0 h 215"/>
                <a:gd name="T12" fmla="*/ 1 w 382"/>
                <a:gd name="T13" fmla="*/ 0 h 215"/>
                <a:gd name="T14" fmla="*/ 1 w 382"/>
                <a:gd name="T15" fmla="*/ 0 h 215"/>
                <a:gd name="T16" fmla="*/ 1 w 382"/>
                <a:gd name="T17" fmla="*/ 0 h 215"/>
                <a:gd name="T18" fmla="*/ 1 w 382"/>
                <a:gd name="T19" fmla="*/ 0 h 215"/>
                <a:gd name="T20" fmla="*/ 1 w 382"/>
                <a:gd name="T21" fmla="*/ 0 h 215"/>
                <a:gd name="T22" fmla="*/ 1 w 382"/>
                <a:gd name="T23" fmla="*/ 0 h 215"/>
                <a:gd name="T24" fmla="*/ 1 w 382"/>
                <a:gd name="T25" fmla="*/ 0 h 215"/>
                <a:gd name="T26" fmla="*/ 0 w 382"/>
                <a:gd name="T27" fmla="*/ 0 h 215"/>
                <a:gd name="T28" fmla="*/ 0 w 382"/>
                <a:gd name="T29" fmla="*/ 0 h 215"/>
                <a:gd name="T30" fmla="*/ 1 w 382"/>
                <a:gd name="T31" fmla="*/ 0 h 215"/>
                <a:gd name="T32" fmla="*/ 1 w 382"/>
                <a:gd name="T33" fmla="*/ 0 h 21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82"/>
                <a:gd name="T52" fmla="*/ 0 h 215"/>
                <a:gd name="T53" fmla="*/ 382 w 382"/>
                <a:gd name="T54" fmla="*/ 215 h 21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82" h="215">
                  <a:moveTo>
                    <a:pt x="9" y="0"/>
                  </a:moveTo>
                  <a:lnTo>
                    <a:pt x="73" y="73"/>
                  </a:lnTo>
                  <a:lnTo>
                    <a:pt x="97" y="114"/>
                  </a:lnTo>
                  <a:lnTo>
                    <a:pt x="114" y="134"/>
                  </a:lnTo>
                  <a:lnTo>
                    <a:pt x="176" y="158"/>
                  </a:lnTo>
                  <a:lnTo>
                    <a:pt x="242" y="169"/>
                  </a:lnTo>
                  <a:lnTo>
                    <a:pt x="371" y="187"/>
                  </a:lnTo>
                  <a:lnTo>
                    <a:pt x="382" y="202"/>
                  </a:lnTo>
                  <a:lnTo>
                    <a:pt x="368" y="215"/>
                  </a:lnTo>
                  <a:lnTo>
                    <a:pt x="220" y="191"/>
                  </a:lnTo>
                  <a:lnTo>
                    <a:pt x="86" y="143"/>
                  </a:lnTo>
                  <a:lnTo>
                    <a:pt x="49" y="66"/>
                  </a:lnTo>
                  <a:lnTo>
                    <a:pt x="25" y="36"/>
                  </a:lnTo>
                  <a:lnTo>
                    <a:pt x="0" y="9"/>
                  </a:lnTo>
                  <a:lnTo>
                    <a:pt x="0" y="0"/>
                  </a:lnTo>
                  <a:lnTo>
                    <a:pt x="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06" name="Freeform 96"/>
            <p:cNvSpPr>
              <a:spLocks/>
            </p:cNvSpPr>
            <p:nvPr/>
          </p:nvSpPr>
          <p:spPr bwMode="auto">
            <a:xfrm>
              <a:off x="215" y="2354"/>
              <a:ext cx="100" cy="84"/>
            </a:xfrm>
            <a:custGeom>
              <a:avLst/>
              <a:gdLst>
                <a:gd name="T0" fmla="*/ 1 w 198"/>
                <a:gd name="T1" fmla="*/ 1 h 168"/>
                <a:gd name="T2" fmla="*/ 0 w 198"/>
                <a:gd name="T3" fmla="*/ 1 h 168"/>
                <a:gd name="T4" fmla="*/ 1 w 198"/>
                <a:gd name="T5" fmla="*/ 1 h 168"/>
                <a:gd name="T6" fmla="*/ 1 w 198"/>
                <a:gd name="T7" fmla="*/ 1 h 168"/>
                <a:gd name="T8" fmla="*/ 1 w 198"/>
                <a:gd name="T9" fmla="*/ 1 h 168"/>
                <a:gd name="T10" fmla="*/ 1 w 198"/>
                <a:gd name="T11" fmla="*/ 0 h 168"/>
                <a:gd name="T12" fmla="*/ 1 w 198"/>
                <a:gd name="T13" fmla="*/ 1 h 168"/>
                <a:gd name="T14" fmla="*/ 1 w 198"/>
                <a:gd name="T15" fmla="*/ 1 h 168"/>
                <a:gd name="T16" fmla="*/ 1 w 198"/>
                <a:gd name="T17" fmla="*/ 1 h 168"/>
                <a:gd name="T18" fmla="*/ 1 w 198"/>
                <a:gd name="T19" fmla="*/ 1 h 168"/>
                <a:gd name="T20" fmla="*/ 1 w 198"/>
                <a:gd name="T21" fmla="*/ 1 h 168"/>
                <a:gd name="T22" fmla="*/ 1 w 198"/>
                <a:gd name="T23" fmla="*/ 1 h 168"/>
                <a:gd name="T24" fmla="*/ 1 w 198"/>
                <a:gd name="T25" fmla="*/ 1 h 168"/>
                <a:gd name="T26" fmla="*/ 1 w 198"/>
                <a:gd name="T27" fmla="*/ 1 h 168"/>
                <a:gd name="T28" fmla="*/ 1 w 198"/>
                <a:gd name="T29" fmla="*/ 1 h 168"/>
                <a:gd name="T30" fmla="*/ 1 w 198"/>
                <a:gd name="T31" fmla="*/ 1 h 168"/>
                <a:gd name="T32" fmla="*/ 1 w 198"/>
                <a:gd name="T33" fmla="*/ 1 h 168"/>
                <a:gd name="T34" fmla="*/ 1 w 198"/>
                <a:gd name="T35" fmla="*/ 1 h 168"/>
                <a:gd name="T36" fmla="*/ 1 w 198"/>
                <a:gd name="T37" fmla="*/ 1 h 168"/>
                <a:gd name="T38" fmla="*/ 1 w 198"/>
                <a:gd name="T39" fmla="*/ 1 h 168"/>
                <a:gd name="T40" fmla="*/ 1 w 198"/>
                <a:gd name="T41" fmla="*/ 1 h 168"/>
                <a:gd name="T42" fmla="*/ 1 w 198"/>
                <a:gd name="T43" fmla="*/ 1 h 168"/>
                <a:gd name="T44" fmla="*/ 1 w 198"/>
                <a:gd name="T45" fmla="*/ 1 h 168"/>
                <a:gd name="T46" fmla="*/ 1 w 198"/>
                <a:gd name="T47" fmla="*/ 1 h 168"/>
                <a:gd name="T48" fmla="*/ 1 w 198"/>
                <a:gd name="T49" fmla="*/ 1 h 16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98"/>
                <a:gd name="T76" fmla="*/ 0 h 168"/>
                <a:gd name="T77" fmla="*/ 198 w 198"/>
                <a:gd name="T78" fmla="*/ 168 h 16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98" h="168">
                  <a:moveTo>
                    <a:pt x="14" y="168"/>
                  </a:moveTo>
                  <a:lnTo>
                    <a:pt x="0" y="76"/>
                  </a:lnTo>
                  <a:lnTo>
                    <a:pt x="16" y="54"/>
                  </a:lnTo>
                  <a:lnTo>
                    <a:pt x="51" y="30"/>
                  </a:lnTo>
                  <a:lnTo>
                    <a:pt x="88" y="11"/>
                  </a:lnTo>
                  <a:lnTo>
                    <a:pt x="117" y="0"/>
                  </a:lnTo>
                  <a:lnTo>
                    <a:pt x="123" y="11"/>
                  </a:lnTo>
                  <a:lnTo>
                    <a:pt x="95" y="28"/>
                  </a:lnTo>
                  <a:lnTo>
                    <a:pt x="64" y="43"/>
                  </a:lnTo>
                  <a:lnTo>
                    <a:pt x="29" y="67"/>
                  </a:lnTo>
                  <a:lnTo>
                    <a:pt x="16" y="103"/>
                  </a:lnTo>
                  <a:lnTo>
                    <a:pt x="25" y="146"/>
                  </a:lnTo>
                  <a:lnTo>
                    <a:pt x="53" y="148"/>
                  </a:lnTo>
                  <a:lnTo>
                    <a:pt x="81" y="138"/>
                  </a:lnTo>
                  <a:lnTo>
                    <a:pt x="127" y="124"/>
                  </a:lnTo>
                  <a:lnTo>
                    <a:pt x="163" y="61"/>
                  </a:lnTo>
                  <a:lnTo>
                    <a:pt x="187" y="4"/>
                  </a:lnTo>
                  <a:lnTo>
                    <a:pt x="198" y="10"/>
                  </a:lnTo>
                  <a:lnTo>
                    <a:pt x="176" y="81"/>
                  </a:lnTo>
                  <a:lnTo>
                    <a:pt x="160" y="120"/>
                  </a:lnTo>
                  <a:lnTo>
                    <a:pt x="141" y="148"/>
                  </a:lnTo>
                  <a:lnTo>
                    <a:pt x="117" y="159"/>
                  </a:lnTo>
                  <a:lnTo>
                    <a:pt x="81" y="168"/>
                  </a:lnTo>
                  <a:lnTo>
                    <a:pt x="14" y="16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07" name="Freeform 97"/>
            <p:cNvSpPr>
              <a:spLocks/>
            </p:cNvSpPr>
            <p:nvPr/>
          </p:nvSpPr>
          <p:spPr bwMode="auto">
            <a:xfrm>
              <a:off x="259" y="2331"/>
              <a:ext cx="17" cy="37"/>
            </a:xfrm>
            <a:custGeom>
              <a:avLst/>
              <a:gdLst>
                <a:gd name="T0" fmla="*/ 1 w 33"/>
                <a:gd name="T1" fmla="*/ 0 h 74"/>
                <a:gd name="T2" fmla="*/ 1 w 33"/>
                <a:gd name="T3" fmla="*/ 1 h 74"/>
                <a:gd name="T4" fmla="*/ 1 w 33"/>
                <a:gd name="T5" fmla="*/ 1 h 74"/>
                <a:gd name="T6" fmla="*/ 0 w 33"/>
                <a:gd name="T7" fmla="*/ 1 h 74"/>
                <a:gd name="T8" fmla="*/ 1 w 33"/>
                <a:gd name="T9" fmla="*/ 0 h 74"/>
                <a:gd name="T10" fmla="*/ 1 w 33"/>
                <a:gd name="T11" fmla="*/ 0 h 74"/>
                <a:gd name="T12" fmla="*/ 1 w 33"/>
                <a:gd name="T13" fmla="*/ 0 h 74"/>
                <a:gd name="T14" fmla="*/ 0 60000 65536"/>
                <a:gd name="T15" fmla="*/ 0 60000 65536"/>
                <a:gd name="T16" fmla="*/ 0 60000 65536"/>
                <a:gd name="T17" fmla="*/ 0 60000 65536"/>
                <a:gd name="T18" fmla="*/ 0 60000 65536"/>
                <a:gd name="T19" fmla="*/ 0 60000 65536"/>
                <a:gd name="T20" fmla="*/ 0 60000 65536"/>
                <a:gd name="T21" fmla="*/ 0 w 33"/>
                <a:gd name="T22" fmla="*/ 0 h 74"/>
                <a:gd name="T23" fmla="*/ 33 w 33"/>
                <a:gd name="T24" fmla="*/ 74 h 7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74">
                  <a:moveTo>
                    <a:pt x="33" y="0"/>
                  </a:moveTo>
                  <a:lnTo>
                    <a:pt x="27" y="37"/>
                  </a:lnTo>
                  <a:lnTo>
                    <a:pt x="13" y="74"/>
                  </a:lnTo>
                  <a:lnTo>
                    <a:pt x="0" y="68"/>
                  </a:lnTo>
                  <a:lnTo>
                    <a:pt x="20" y="0"/>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08" name="Freeform 98"/>
            <p:cNvSpPr>
              <a:spLocks/>
            </p:cNvSpPr>
            <p:nvPr/>
          </p:nvSpPr>
          <p:spPr bwMode="auto">
            <a:xfrm>
              <a:off x="1311" y="2326"/>
              <a:ext cx="397" cy="182"/>
            </a:xfrm>
            <a:custGeom>
              <a:avLst/>
              <a:gdLst>
                <a:gd name="T0" fmla="*/ 1 w 793"/>
                <a:gd name="T1" fmla="*/ 0 h 365"/>
                <a:gd name="T2" fmla="*/ 1 w 793"/>
                <a:gd name="T3" fmla="*/ 0 h 365"/>
                <a:gd name="T4" fmla="*/ 1 w 793"/>
                <a:gd name="T5" fmla="*/ 0 h 365"/>
                <a:gd name="T6" fmla="*/ 1 w 793"/>
                <a:gd name="T7" fmla="*/ 0 h 365"/>
                <a:gd name="T8" fmla="*/ 1 w 793"/>
                <a:gd name="T9" fmla="*/ 0 h 365"/>
                <a:gd name="T10" fmla="*/ 1 w 793"/>
                <a:gd name="T11" fmla="*/ 0 h 365"/>
                <a:gd name="T12" fmla="*/ 1 w 793"/>
                <a:gd name="T13" fmla="*/ 0 h 365"/>
                <a:gd name="T14" fmla="*/ 1 w 793"/>
                <a:gd name="T15" fmla="*/ 0 h 365"/>
                <a:gd name="T16" fmla="*/ 1 w 793"/>
                <a:gd name="T17" fmla="*/ 0 h 365"/>
                <a:gd name="T18" fmla="*/ 1 w 793"/>
                <a:gd name="T19" fmla="*/ 0 h 365"/>
                <a:gd name="T20" fmla="*/ 1 w 793"/>
                <a:gd name="T21" fmla="*/ 0 h 365"/>
                <a:gd name="T22" fmla="*/ 1 w 793"/>
                <a:gd name="T23" fmla="*/ 0 h 365"/>
                <a:gd name="T24" fmla="*/ 1 w 793"/>
                <a:gd name="T25" fmla="*/ 0 h 365"/>
                <a:gd name="T26" fmla="*/ 1 w 793"/>
                <a:gd name="T27" fmla="*/ 0 h 365"/>
                <a:gd name="T28" fmla="*/ 1 w 793"/>
                <a:gd name="T29" fmla="*/ 0 h 365"/>
                <a:gd name="T30" fmla="*/ 1 w 793"/>
                <a:gd name="T31" fmla="*/ 0 h 365"/>
                <a:gd name="T32" fmla="*/ 0 w 793"/>
                <a:gd name="T33" fmla="*/ 0 h 365"/>
                <a:gd name="T34" fmla="*/ 1 w 793"/>
                <a:gd name="T35" fmla="*/ 0 h 365"/>
                <a:gd name="T36" fmla="*/ 1 w 793"/>
                <a:gd name="T37" fmla="*/ 0 h 365"/>
                <a:gd name="T38" fmla="*/ 1 w 793"/>
                <a:gd name="T39" fmla="*/ 0 h 365"/>
                <a:gd name="T40" fmla="*/ 1 w 793"/>
                <a:gd name="T41" fmla="*/ 0 h 365"/>
                <a:gd name="T42" fmla="*/ 1 w 793"/>
                <a:gd name="T43" fmla="*/ 0 h 365"/>
                <a:gd name="T44" fmla="*/ 1 w 793"/>
                <a:gd name="T45" fmla="*/ 0 h 365"/>
                <a:gd name="T46" fmla="*/ 1 w 793"/>
                <a:gd name="T47" fmla="*/ 0 h 365"/>
                <a:gd name="T48" fmla="*/ 1 w 793"/>
                <a:gd name="T49" fmla="*/ 0 h 365"/>
                <a:gd name="T50" fmla="*/ 1 w 793"/>
                <a:gd name="T51" fmla="*/ 0 h 365"/>
                <a:gd name="T52" fmla="*/ 1 w 793"/>
                <a:gd name="T53" fmla="*/ 0 h 365"/>
                <a:gd name="T54" fmla="*/ 1 w 793"/>
                <a:gd name="T55" fmla="*/ 0 h 365"/>
                <a:gd name="T56" fmla="*/ 1 w 793"/>
                <a:gd name="T57" fmla="*/ 0 h 365"/>
                <a:gd name="T58" fmla="*/ 1 w 793"/>
                <a:gd name="T59" fmla="*/ 0 h 365"/>
                <a:gd name="T60" fmla="*/ 1 w 793"/>
                <a:gd name="T61" fmla="*/ 0 h 365"/>
                <a:gd name="T62" fmla="*/ 1 w 793"/>
                <a:gd name="T63" fmla="*/ 0 h 36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93"/>
                <a:gd name="T97" fmla="*/ 0 h 365"/>
                <a:gd name="T98" fmla="*/ 793 w 793"/>
                <a:gd name="T99" fmla="*/ 365 h 36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93" h="365">
                  <a:moveTo>
                    <a:pt x="793" y="353"/>
                  </a:moveTo>
                  <a:lnTo>
                    <a:pt x="786" y="365"/>
                  </a:lnTo>
                  <a:lnTo>
                    <a:pt x="758" y="346"/>
                  </a:lnTo>
                  <a:lnTo>
                    <a:pt x="721" y="324"/>
                  </a:lnTo>
                  <a:lnTo>
                    <a:pt x="677" y="300"/>
                  </a:lnTo>
                  <a:lnTo>
                    <a:pt x="629" y="274"/>
                  </a:lnTo>
                  <a:lnTo>
                    <a:pt x="576" y="247"/>
                  </a:lnTo>
                  <a:lnTo>
                    <a:pt x="521" y="217"/>
                  </a:lnTo>
                  <a:lnTo>
                    <a:pt x="462" y="190"/>
                  </a:lnTo>
                  <a:lnTo>
                    <a:pt x="403" y="160"/>
                  </a:lnTo>
                  <a:lnTo>
                    <a:pt x="344" y="135"/>
                  </a:lnTo>
                  <a:lnTo>
                    <a:pt x="285" y="109"/>
                  </a:lnTo>
                  <a:lnTo>
                    <a:pt x="228" y="85"/>
                  </a:lnTo>
                  <a:lnTo>
                    <a:pt x="175" y="65"/>
                  </a:lnTo>
                  <a:lnTo>
                    <a:pt x="81" y="35"/>
                  </a:lnTo>
                  <a:lnTo>
                    <a:pt x="11" y="24"/>
                  </a:lnTo>
                  <a:lnTo>
                    <a:pt x="0" y="13"/>
                  </a:lnTo>
                  <a:lnTo>
                    <a:pt x="11" y="0"/>
                  </a:lnTo>
                  <a:lnTo>
                    <a:pt x="151" y="21"/>
                  </a:lnTo>
                  <a:lnTo>
                    <a:pt x="219" y="43"/>
                  </a:lnTo>
                  <a:lnTo>
                    <a:pt x="283" y="68"/>
                  </a:lnTo>
                  <a:lnTo>
                    <a:pt x="363" y="102"/>
                  </a:lnTo>
                  <a:lnTo>
                    <a:pt x="443" y="136"/>
                  </a:lnTo>
                  <a:lnTo>
                    <a:pt x="523" y="173"/>
                  </a:lnTo>
                  <a:lnTo>
                    <a:pt x="561" y="193"/>
                  </a:lnTo>
                  <a:lnTo>
                    <a:pt x="598" y="214"/>
                  </a:lnTo>
                  <a:lnTo>
                    <a:pt x="650" y="247"/>
                  </a:lnTo>
                  <a:lnTo>
                    <a:pt x="697" y="282"/>
                  </a:lnTo>
                  <a:lnTo>
                    <a:pt x="745" y="319"/>
                  </a:lnTo>
                  <a:lnTo>
                    <a:pt x="769" y="337"/>
                  </a:lnTo>
                  <a:lnTo>
                    <a:pt x="793" y="3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09" name="Freeform 99"/>
            <p:cNvSpPr>
              <a:spLocks/>
            </p:cNvSpPr>
            <p:nvPr/>
          </p:nvSpPr>
          <p:spPr bwMode="auto">
            <a:xfrm>
              <a:off x="1107" y="2534"/>
              <a:ext cx="265" cy="214"/>
            </a:xfrm>
            <a:custGeom>
              <a:avLst/>
              <a:gdLst>
                <a:gd name="T0" fmla="*/ 1 w 529"/>
                <a:gd name="T1" fmla="*/ 0 h 429"/>
                <a:gd name="T2" fmla="*/ 0 w 529"/>
                <a:gd name="T3" fmla="*/ 0 h 429"/>
                <a:gd name="T4" fmla="*/ 1 w 529"/>
                <a:gd name="T5" fmla="*/ 0 h 429"/>
                <a:gd name="T6" fmla="*/ 1 w 529"/>
                <a:gd name="T7" fmla="*/ 0 h 429"/>
                <a:gd name="T8" fmla="*/ 1 w 529"/>
                <a:gd name="T9" fmla="*/ 0 h 429"/>
                <a:gd name="T10" fmla="*/ 1 w 529"/>
                <a:gd name="T11" fmla="*/ 0 h 429"/>
                <a:gd name="T12" fmla="*/ 1 w 529"/>
                <a:gd name="T13" fmla="*/ 0 h 429"/>
                <a:gd name="T14" fmla="*/ 1 w 529"/>
                <a:gd name="T15" fmla="*/ 0 h 429"/>
                <a:gd name="T16" fmla="*/ 1 w 529"/>
                <a:gd name="T17" fmla="*/ 0 h 429"/>
                <a:gd name="T18" fmla="*/ 1 w 529"/>
                <a:gd name="T19" fmla="*/ 0 h 429"/>
                <a:gd name="T20" fmla="*/ 1 w 529"/>
                <a:gd name="T21" fmla="*/ 0 h 429"/>
                <a:gd name="T22" fmla="*/ 1 w 529"/>
                <a:gd name="T23" fmla="*/ 0 h 429"/>
                <a:gd name="T24" fmla="*/ 1 w 529"/>
                <a:gd name="T25" fmla="*/ 0 h 429"/>
                <a:gd name="T26" fmla="*/ 1 w 529"/>
                <a:gd name="T27" fmla="*/ 0 h 429"/>
                <a:gd name="T28" fmla="*/ 1 w 529"/>
                <a:gd name="T29" fmla="*/ 0 h 429"/>
                <a:gd name="T30" fmla="*/ 1 w 529"/>
                <a:gd name="T31" fmla="*/ 0 h 429"/>
                <a:gd name="T32" fmla="*/ 1 w 529"/>
                <a:gd name="T33" fmla="*/ 0 h 429"/>
                <a:gd name="T34" fmla="*/ 1 w 529"/>
                <a:gd name="T35" fmla="*/ 0 h 429"/>
                <a:gd name="T36" fmla="*/ 1 w 529"/>
                <a:gd name="T37" fmla="*/ 0 h 429"/>
                <a:gd name="T38" fmla="*/ 1 w 529"/>
                <a:gd name="T39" fmla="*/ 0 h 429"/>
                <a:gd name="T40" fmla="*/ 1 w 529"/>
                <a:gd name="T41" fmla="*/ 0 h 429"/>
                <a:gd name="T42" fmla="*/ 1 w 529"/>
                <a:gd name="T43" fmla="*/ 0 h 429"/>
                <a:gd name="T44" fmla="*/ 1 w 529"/>
                <a:gd name="T45" fmla="*/ 0 h 429"/>
                <a:gd name="T46" fmla="*/ 1 w 529"/>
                <a:gd name="T47" fmla="*/ 0 h 429"/>
                <a:gd name="T48" fmla="*/ 1 w 529"/>
                <a:gd name="T49" fmla="*/ 0 h 429"/>
                <a:gd name="T50" fmla="*/ 1 w 529"/>
                <a:gd name="T51" fmla="*/ 0 h 429"/>
                <a:gd name="T52" fmla="*/ 1 w 529"/>
                <a:gd name="T53" fmla="*/ 0 h 429"/>
                <a:gd name="T54" fmla="*/ 1 w 529"/>
                <a:gd name="T55" fmla="*/ 0 h 429"/>
                <a:gd name="T56" fmla="*/ 1 w 529"/>
                <a:gd name="T57" fmla="*/ 0 h 429"/>
                <a:gd name="T58" fmla="*/ 1 w 529"/>
                <a:gd name="T59" fmla="*/ 0 h 42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29"/>
                <a:gd name="T91" fmla="*/ 0 h 429"/>
                <a:gd name="T92" fmla="*/ 529 w 529"/>
                <a:gd name="T93" fmla="*/ 429 h 42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29" h="429">
                  <a:moveTo>
                    <a:pt x="12" y="429"/>
                  </a:moveTo>
                  <a:lnTo>
                    <a:pt x="0" y="427"/>
                  </a:lnTo>
                  <a:lnTo>
                    <a:pt x="11" y="372"/>
                  </a:lnTo>
                  <a:lnTo>
                    <a:pt x="35" y="327"/>
                  </a:lnTo>
                  <a:lnTo>
                    <a:pt x="69" y="289"/>
                  </a:lnTo>
                  <a:lnTo>
                    <a:pt x="90" y="274"/>
                  </a:lnTo>
                  <a:lnTo>
                    <a:pt x="112" y="259"/>
                  </a:lnTo>
                  <a:lnTo>
                    <a:pt x="160" y="234"/>
                  </a:lnTo>
                  <a:lnTo>
                    <a:pt x="211" y="213"/>
                  </a:lnTo>
                  <a:lnTo>
                    <a:pt x="316" y="182"/>
                  </a:lnTo>
                  <a:lnTo>
                    <a:pt x="379" y="145"/>
                  </a:lnTo>
                  <a:lnTo>
                    <a:pt x="426" y="88"/>
                  </a:lnTo>
                  <a:lnTo>
                    <a:pt x="450" y="59"/>
                  </a:lnTo>
                  <a:lnTo>
                    <a:pt x="472" y="31"/>
                  </a:lnTo>
                  <a:lnTo>
                    <a:pt x="498" y="11"/>
                  </a:lnTo>
                  <a:lnTo>
                    <a:pt x="524" y="0"/>
                  </a:lnTo>
                  <a:lnTo>
                    <a:pt x="529" y="13"/>
                  </a:lnTo>
                  <a:lnTo>
                    <a:pt x="476" y="61"/>
                  </a:lnTo>
                  <a:lnTo>
                    <a:pt x="432" y="121"/>
                  </a:lnTo>
                  <a:lnTo>
                    <a:pt x="412" y="151"/>
                  </a:lnTo>
                  <a:lnTo>
                    <a:pt x="391" y="178"/>
                  </a:lnTo>
                  <a:lnTo>
                    <a:pt x="368" y="199"/>
                  </a:lnTo>
                  <a:lnTo>
                    <a:pt x="340" y="210"/>
                  </a:lnTo>
                  <a:lnTo>
                    <a:pt x="250" y="241"/>
                  </a:lnTo>
                  <a:lnTo>
                    <a:pt x="196" y="261"/>
                  </a:lnTo>
                  <a:lnTo>
                    <a:pt x="145" y="287"/>
                  </a:lnTo>
                  <a:lnTo>
                    <a:pt x="95" y="318"/>
                  </a:lnTo>
                  <a:lnTo>
                    <a:pt x="55" y="351"/>
                  </a:lnTo>
                  <a:lnTo>
                    <a:pt x="12" y="42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10" name="Freeform 100"/>
            <p:cNvSpPr>
              <a:spLocks/>
            </p:cNvSpPr>
            <p:nvPr/>
          </p:nvSpPr>
          <p:spPr bwMode="auto">
            <a:xfrm>
              <a:off x="1323" y="2554"/>
              <a:ext cx="293" cy="63"/>
            </a:xfrm>
            <a:custGeom>
              <a:avLst/>
              <a:gdLst>
                <a:gd name="T0" fmla="*/ 0 w 587"/>
                <a:gd name="T1" fmla="*/ 0 h 127"/>
                <a:gd name="T2" fmla="*/ 0 w 587"/>
                <a:gd name="T3" fmla="*/ 0 h 127"/>
                <a:gd name="T4" fmla="*/ 0 w 587"/>
                <a:gd name="T5" fmla="*/ 0 h 127"/>
                <a:gd name="T6" fmla="*/ 0 w 587"/>
                <a:gd name="T7" fmla="*/ 0 h 127"/>
                <a:gd name="T8" fmla="*/ 0 w 587"/>
                <a:gd name="T9" fmla="*/ 0 h 127"/>
                <a:gd name="T10" fmla="*/ 0 w 587"/>
                <a:gd name="T11" fmla="*/ 0 h 127"/>
                <a:gd name="T12" fmla="*/ 0 w 587"/>
                <a:gd name="T13" fmla="*/ 0 h 127"/>
                <a:gd name="T14" fmla="*/ 0 w 587"/>
                <a:gd name="T15" fmla="*/ 0 h 127"/>
                <a:gd name="T16" fmla="*/ 0 w 587"/>
                <a:gd name="T17" fmla="*/ 0 h 127"/>
                <a:gd name="T18" fmla="*/ 0 w 587"/>
                <a:gd name="T19" fmla="*/ 0 h 127"/>
                <a:gd name="T20" fmla="*/ 0 w 587"/>
                <a:gd name="T21" fmla="*/ 0 h 127"/>
                <a:gd name="T22" fmla="*/ 0 w 587"/>
                <a:gd name="T23" fmla="*/ 0 h 127"/>
                <a:gd name="T24" fmla="*/ 0 w 587"/>
                <a:gd name="T25" fmla="*/ 0 h 127"/>
                <a:gd name="T26" fmla="*/ 0 w 587"/>
                <a:gd name="T27" fmla="*/ 0 h 127"/>
                <a:gd name="T28" fmla="*/ 0 w 587"/>
                <a:gd name="T29" fmla="*/ 0 h 127"/>
                <a:gd name="T30" fmla="*/ 0 w 587"/>
                <a:gd name="T31" fmla="*/ 0 h 127"/>
                <a:gd name="T32" fmla="*/ 0 w 587"/>
                <a:gd name="T33" fmla="*/ 0 h 127"/>
                <a:gd name="T34" fmla="*/ 0 w 587"/>
                <a:gd name="T35" fmla="*/ 0 h 1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7"/>
                <a:gd name="T55" fmla="*/ 0 h 127"/>
                <a:gd name="T56" fmla="*/ 587 w 587"/>
                <a:gd name="T57" fmla="*/ 127 h 12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7" h="127">
                  <a:moveTo>
                    <a:pt x="7" y="30"/>
                  </a:moveTo>
                  <a:lnTo>
                    <a:pt x="44" y="13"/>
                  </a:lnTo>
                  <a:lnTo>
                    <a:pt x="86" y="2"/>
                  </a:lnTo>
                  <a:lnTo>
                    <a:pt x="184" y="0"/>
                  </a:lnTo>
                  <a:lnTo>
                    <a:pt x="362" y="35"/>
                  </a:lnTo>
                  <a:lnTo>
                    <a:pt x="412" y="52"/>
                  </a:lnTo>
                  <a:lnTo>
                    <a:pt x="478" y="74"/>
                  </a:lnTo>
                  <a:lnTo>
                    <a:pt x="543" y="96"/>
                  </a:lnTo>
                  <a:lnTo>
                    <a:pt x="587" y="116"/>
                  </a:lnTo>
                  <a:lnTo>
                    <a:pt x="585" y="127"/>
                  </a:lnTo>
                  <a:lnTo>
                    <a:pt x="390" y="83"/>
                  </a:lnTo>
                  <a:lnTo>
                    <a:pt x="285" y="54"/>
                  </a:lnTo>
                  <a:lnTo>
                    <a:pt x="184" y="35"/>
                  </a:lnTo>
                  <a:lnTo>
                    <a:pt x="90" y="39"/>
                  </a:lnTo>
                  <a:lnTo>
                    <a:pt x="15" y="52"/>
                  </a:lnTo>
                  <a:lnTo>
                    <a:pt x="0" y="45"/>
                  </a:lnTo>
                  <a:lnTo>
                    <a:pt x="7" y="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11" name="Freeform 101"/>
            <p:cNvSpPr>
              <a:spLocks/>
            </p:cNvSpPr>
            <p:nvPr/>
          </p:nvSpPr>
          <p:spPr bwMode="auto">
            <a:xfrm>
              <a:off x="1671" y="2555"/>
              <a:ext cx="71" cy="88"/>
            </a:xfrm>
            <a:custGeom>
              <a:avLst/>
              <a:gdLst>
                <a:gd name="T0" fmla="*/ 1 w 141"/>
                <a:gd name="T1" fmla="*/ 0 h 177"/>
                <a:gd name="T2" fmla="*/ 1 w 141"/>
                <a:gd name="T3" fmla="*/ 0 h 177"/>
                <a:gd name="T4" fmla="*/ 1 w 141"/>
                <a:gd name="T5" fmla="*/ 0 h 177"/>
                <a:gd name="T6" fmla="*/ 1 w 141"/>
                <a:gd name="T7" fmla="*/ 0 h 177"/>
                <a:gd name="T8" fmla="*/ 1 w 141"/>
                <a:gd name="T9" fmla="*/ 0 h 177"/>
                <a:gd name="T10" fmla="*/ 1 w 141"/>
                <a:gd name="T11" fmla="*/ 0 h 177"/>
                <a:gd name="T12" fmla="*/ 0 w 141"/>
                <a:gd name="T13" fmla="*/ 0 h 177"/>
                <a:gd name="T14" fmla="*/ 1 w 141"/>
                <a:gd name="T15" fmla="*/ 0 h 177"/>
                <a:gd name="T16" fmla="*/ 1 w 141"/>
                <a:gd name="T17" fmla="*/ 0 h 177"/>
                <a:gd name="T18" fmla="*/ 1 w 141"/>
                <a:gd name="T19" fmla="*/ 0 h 177"/>
                <a:gd name="T20" fmla="*/ 1 w 141"/>
                <a:gd name="T21" fmla="*/ 0 h 177"/>
                <a:gd name="T22" fmla="*/ 1 w 141"/>
                <a:gd name="T23" fmla="*/ 0 h 177"/>
                <a:gd name="T24" fmla="*/ 1 w 141"/>
                <a:gd name="T25" fmla="*/ 0 h 177"/>
                <a:gd name="T26" fmla="*/ 1 w 141"/>
                <a:gd name="T27" fmla="*/ 0 h 17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1"/>
                <a:gd name="T43" fmla="*/ 0 h 177"/>
                <a:gd name="T44" fmla="*/ 141 w 141"/>
                <a:gd name="T45" fmla="*/ 177 h 17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1" h="177">
                  <a:moveTo>
                    <a:pt x="141" y="11"/>
                  </a:moveTo>
                  <a:lnTo>
                    <a:pt x="25" y="133"/>
                  </a:lnTo>
                  <a:lnTo>
                    <a:pt x="23" y="155"/>
                  </a:lnTo>
                  <a:lnTo>
                    <a:pt x="66" y="157"/>
                  </a:lnTo>
                  <a:lnTo>
                    <a:pt x="69" y="168"/>
                  </a:lnTo>
                  <a:lnTo>
                    <a:pt x="31" y="177"/>
                  </a:lnTo>
                  <a:lnTo>
                    <a:pt x="0" y="168"/>
                  </a:lnTo>
                  <a:lnTo>
                    <a:pt x="11" y="94"/>
                  </a:lnTo>
                  <a:lnTo>
                    <a:pt x="31" y="68"/>
                  </a:lnTo>
                  <a:lnTo>
                    <a:pt x="62" y="46"/>
                  </a:lnTo>
                  <a:lnTo>
                    <a:pt x="97" y="22"/>
                  </a:lnTo>
                  <a:lnTo>
                    <a:pt x="134" y="0"/>
                  </a:lnTo>
                  <a:lnTo>
                    <a:pt x="141" y="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12" name="Freeform 102"/>
            <p:cNvSpPr>
              <a:spLocks/>
            </p:cNvSpPr>
            <p:nvPr/>
          </p:nvSpPr>
          <p:spPr bwMode="auto">
            <a:xfrm>
              <a:off x="1616" y="2527"/>
              <a:ext cx="109" cy="98"/>
            </a:xfrm>
            <a:custGeom>
              <a:avLst/>
              <a:gdLst>
                <a:gd name="T0" fmla="*/ 0 w 219"/>
                <a:gd name="T1" fmla="*/ 0 h 197"/>
                <a:gd name="T2" fmla="*/ 0 w 219"/>
                <a:gd name="T3" fmla="*/ 0 h 197"/>
                <a:gd name="T4" fmla="*/ 0 w 219"/>
                <a:gd name="T5" fmla="*/ 0 h 197"/>
                <a:gd name="T6" fmla="*/ 0 w 219"/>
                <a:gd name="T7" fmla="*/ 0 h 197"/>
                <a:gd name="T8" fmla="*/ 0 w 219"/>
                <a:gd name="T9" fmla="*/ 0 h 197"/>
                <a:gd name="T10" fmla="*/ 0 w 219"/>
                <a:gd name="T11" fmla="*/ 0 h 197"/>
                <a:gd name="T12" fmla="*/ 0 w 219"/>
                <a:gd name="T13" fmla="*/ 0 h 197"/>
                <a:gd name="T14" fmla="*/ 0 w 219"/>
                <a:gd name="T15" fmla="*/ 0 h 197"/>
                <a:gd name="T16" fmla="*/ 0 w 219"/>
                <a:gd name="T17" fmla="*/ 0 h 197"/>
                <a:gd name="T18" fmla="*/ 0 w 219"/>
                <a:gd name="T19" fmla="*/ 0 h 197"/>
                <a:gd name="T20" fmla="*/ 0 w 219"/>
                <a:gd name="T21" fmla="*/ 0 h 197"/>
                <a:gd name="T22" fmla="*/ 0 w 219"/>
                <a:gd name="T23" fmla="*/ 0 h 197"/>
                <a:gd name="T24" fmla="*/ 0 w 219"/>
                <a:gd name="T25" fmla="*/ 0 h 197"/>
                <a:gd name="T26" fmla="*/ 0 w 219"/>
                <a:gd name="T27" fmla="*/ 0 h 197"/>
                <a:gd name="T28" fmla="*/ 0 w 219"/>
                <a:gd name="T29" fmla="*/ 0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9"/>
                <a:gd name="T46" fmla="*/ 0 h 197"/>
                <a:gd name="T47" fmla="*/ 219 w 219"/>
                <a:gd name="T48" fmla="*/ 197 h 19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9" h="197">
                  <a:moveTo>
                    <a:pt x="219" y="11"/>
                  </a:moveTo>
                  <a:lnTo>
                    <a:pt x="164" y="41"/>
                  </a:lnTo>
                  <a:lnTo>
                    <a:pt x="61" y="136"/>
                  </a:lnTo>
                  <a:lnTo>
                    <a:pt x="20" y="190"/>
                  </a:lnTo>
                  <a:lnTo>
                    <a:pt x="11" y="197"/>
                  </a:lnTo>
                  <a:lnTo>
                    <a:pt x="0" y="160"/>
                  </a:lnTo>
                  <a:lnTo>
                    <a:pt x="15" y="123"/>
                  </a:lnTo>
                  <a:lnTo>
                    <a:pt x="53" y="94"/>
                  </a:lnTo>
                  <a:lnTo>
                    <a:pt x="81" y="74"/>
                  </a:lnTo>
                  <a:lnTo>
                    <a:pt x="111" y="53"/>
                  </a:lnTo>
                  <a:lnTo>
                    <a:pt x="142" y="35"/>
                  </a:lnTo>
                  <a:lnTo>
                    <a:pt x="171" y="19"/>
                  </a:lnTo>
                  <a:lnTo>
                    <a:pt x="214" y="0"/>
                  </a:lnTo>
                  <a:lnTo>
                    <a:pt x="219" y="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13" name="Freeform 103"/>
            <p:cNvSpPr>
              <a:spLocks/>
            </p:cNvSpPr>
            <p:nvPr/>
          </p:nvSpPr>
          <p:spPr bwMode="auto">
            <a:xfrm>
              <a:off x="1637" y="2608"/>
              <a:ext cx="39" cy="30"/>
            </a:xfrm>
            <a:custGeom>
              <a:avLst/>
              <a:gdLst>
                <a:gd name="T0" fmla="*/ 0 w 80"/>
                <a:gd name="T1" fmla="*/ 0 h 61"/>
                <a:gd name="T2" fmla="*/ 0 w 80"/>
                <a:gd name="T3" fmla="*/ 0 h 61"/>
                <a:gd name="T4" fmla="*/ 0 w 80"/>
                <a:gd name="T5" fmla="*/ 0 h 61"/>
                <a:gd name="T6" fmla="*/ 0 w 80"/>
                <a:gd name="T7" fmla="*/ 0 h 61"/>
                <a:gd name="T8" fmla="*/ 0 w 80"/>
                <a:gd name="T9" fmla="*/ 0 h 61"/>
                <a:gd name="T10" fmla="*/ 0 w 80"/>
                <a:gd name="T11" fmla="*/ 0 h 61"/>
                <a:gd name="T12" fmla="*/ 0 w 80"/>
                <a:gd name="T13" fmla="*/ 0 h 61"/>
                <a:gd name="T14" fmla="*/ 0 w 80"/>
                <a:gd name="T15" fmla="*/ 0 h 61"/>
                <a:gd name="T16" fmla="*/ 0 w 80"/>
                <a:gd name="T17" fmla="*/ 0 h 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
                <a:gd name="T28" fmla="*/ 0 h 61"/>
                <a:gd name="T29" fmla="*/ 80 w 80"/>
                <a:gd name="T30" fmla="*/ 61 h 6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 h="61">
                  <a:moveTo>
                    <a:pt x="2" y="0"/>
                  </a:moveTo>
                  <a:lnTo>
                    <a:pt x="80" y="26"/>
                  </a:lnTo>
                  <a:lnTo>
                    <a:pt x="80" y="48"/>
                  </a:lnTo>
                  <a:lnTo>
                    <a:pt x="69" y="61"/>
                  </a:lnTo>
                  <a:lnTo>
                    <a:pt x="50" y="46"/>
                  </a:lnTo>
                  <a:lnTo>
                    <a:pt x="26" y="28"/>
                  </a:lnTo>
                  <a:lnTo>
                    <a:pt x="0" y="13"/>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14" name="Freeform 104"/>
            <p:cNvSpPr>
              <a:spLocks/>
            </p:cNvSpPr>
            <p:nvPr/>
          </p:nvSpPr>
          <p:spPr bwMode="auto">
            <a:xfrm>
              <a:off x="1761" y="2551"/>
              <a:ext cx="189" cy="87"/>
            </a:xfrm>
            <a:custGeom>
              <a:avLst/>
              <a:gdLst>
                <a:gd name="T0" fmla="*/ 0 w 379"/>
                <a:gd name="T1" fmla="*/ 0 h 175"/>
                <a:gd name="T2" fmla="*/ 0 w 379"/>
                <a:gd name="T3" fmla="*/ 0 h 175"/>
                <a:gd name="T4" fmla="*/ 0 w 379"/>
                <a:gd name="T5" fmla="*/ 0 h 175"/>
                <a:gd name="T6" fmla="*/ 0 w 379"/>
                <a:gd name="T7" fmla="*/ 0 h 175"/>
                <a:gd name="T8" fmla="*/ 0 w 379"/>
                <a:gd name="T9" fmla="*/ 0 h 175"/>
                <a:gd name="T10" fmla="*/ 0 w 379"/>
                <a:gd name="T11" fmla="*/ 0 h 175"/>
                <a:gd name="T12" fmla="*/ 0 w 379"/>
                <a:gd name="T13" fmla="*/ 0 h 175"/>
                <a:gd name="T14" fmla="*/ 0 w 379"/>
                <a:gd name="T15" fmla="*/ 0 h 175"/>
                <a:gd name="T16" fmla="*/ 0 w 379"/>
                <a:gd name="T17" fmla="*/ 0 h 175"/>
                <a:gd name="T18" fmla="*/ 0 w 379"/>
                <a:gd name="T19" fmla="*/ 0 h 175"/>
                <a:gd name="T20" fmla="*/ 0 w 379"/>
                <a:gd name="T21" fmla="*/ 0 h 175"/>
                <a:gd name="T22" fmla="*/ 0 w 379"/>
                <a:gd name="T23" fmla="*/ 0 h 175"/>
                <a:gd name="T24" fmla="*/ 0 w 379"/>
                <a:gd name="T25" fmla="*/ 0 h 175"/>
                <a:gd name="T26" fmla="*/ 0 w 379"/>
                <a:gd name="T27" fmla="*/ 0 h 175"/>
                <a:gd name="T28" fmla="*/ 0 w 379"/>
                <a:gd name="T29" fmla="*/ 0 h 175"/>
                <a:gd name="T30" fmla="*/ 0 w 379"/>
                <a:gd name="T31" fmla="*/ 0 h 175"/>
                <a:gd name="T32" fmla="*/ 0 w 379"/>
                <a:gd name="T33" fmla="*/ 0 h 175"/>
                <a:gd name="T34" fmla="*/ 0 w 379"/>
                <a:gd name="T35" fmla="*/ 0 h 17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79"/>
                <a:gd name="T55" fmla="*/ 0 h 175"/>
                <a:gd name="T56" fmla="*/ 379 w 379"/>
                <a:gd name="T57" fmla="*/ 175 h 17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79" h="175">
                  <a:moveTo>
                    <a:pt x="4" y="0"/>
                  </a:moveTo>
                  <a:lnTo>
                    <a:pt x="55" y="11"/>
                  </a:lnTo>
                  <a:lnTo>
                    <a:pt x="107" y="18"/>
                  </a:lnTo>
                  <a:lnTo>
                    <a:pt x="287" y="20"/>
                  </a:lnTo>
                  <a:lnTo>
                    <a:pt x="348" y="51"/>
                  </a:lnTo>
                  <a:lnTo>
                    <a:pt x="379" y="114"/>
                  </a:lnTo>
                  <a:lnTo>
                    <a:pt x="372" y="160"/>
                  </a:lnTo>
                  <a:lnTo>
                    <a:pt x="364" y="175"/>
                  </a:lnTo>
                  <a:lnTo>
                    <a:pt x="360" y="167"/>
                  </a:lnTo>
                  <a:lnTo>
                    <a:pt x="349" y="103"/>
                  </a:lnTo>
                  <a:lnTo>
                    <a:pt x="337" y="81"/>
                  </a:lnTo>
                  <a:lnTo>
                    <a:pt x="320" y="64"/>
                  </a:lnTo>
                  <a:lnTo>
                    <a:pt x="276" y="42"/>
                  </a:lnTo>
                  <a:lnTo>
                    <a:pt x="222" y="33"/>
                  </a:lnTo>
                  <a:lnTo>
                    <a:pt x="103" y="29"/>
                  </a:lnTo>
                  <a:lnTo>
                    <a:pt x="0" y="11"/>
                  </a:ln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15" name="Freeform 105"/>
            <p:cNvSpPr>
              <a:spLocks/>
            </p:cNvSpPr>
            <p:nvPr/>
          </p:nvSpPr>
          <p:spPr bwMode="auto">
            <a:xfrm>
              <a:off x="1697" y="2619"/>
              <a:ext cx="34" cy="21"/>
            </a:xfrm>
            <a:custGeom>
              <a:avLst/>
              <a:gdLst>
                <a:gd name="T0" fmla="*/ 1 w 68"/>
                <a:gd name="T1" fmla="*/ 0 h 42"/>
                <a:gd name="T2" fmla="*/ 1 w 68"/>
                <a:gd name="T3" fmla="*/ 1 h 42"/>
                <a:gd name="T4" fmla="*/ 1 w 68"/>
                <a:gd name="T5" fmla="*/ 1 h 42"/>
                <a:gd name="T6" fmla="*/ 0 w 68"/>
                <a:gd name="T7" fmla="*/ 1 h 42"/>
                <a:gd name="T8" fmla="*/ 1 w 68"/>
                <a:gd name="T9" fmla="*/ 0 h 42"/>
                <a:gd name="T10" fmla="*/ 1 w 68"/>
                <a:gd name="T11" fmla="*/ 0 h 42"/>
                <a:gd name="T12" fmla="*/ 0 60000 65536"/>
                <a:gd name="T13" fmla="*/ 0 60000 65536"/>
                <a:gd name="T14" fmla="*/ 0 60000 65536"/>
                <a:gd name="T15" fmla="*/ 0 60000 65536"/>
                <a:gd name="T16" fmla="*/ 0 60000 65536"/>
                <a:gd name="T17" fmla="*/ 0 60000 65536"/>
                <a:gd name="T18" fmla="*/ 0 w 68"/>
                <a:gd name="T19" fmla="*/ 0 h 42"/>
                <a:gd name="T20" fmla="*/ 68 w 68"/>
                <a:gd name="T21" fmla="*/ 42 h 42"/>
              </a:gdLst>
              <a:ahLst/>
              <a:cxnLst>
                <a:cxn ang="T12">
                  <a:pos x="T0" y="T1"/>
                </a:cxn>
                <a:cxn ang="T13">
                  <a:pos x="T2" y="T3"/>
                </a:cxn>
                <a:cxn ang="T14">
                  <a:pos x="T4" y="T5"/>
                </a:cxn>
                <a:cxn ang="T15">
                  <a:pos x="T6" y="T7"/>
                </a:cxn>
                <a:cxn ang="T16">
                  <a:pos x="T8" y="T9"/>
                </a:cxn>
                <a:cxn ang="T17">
                  <a:pos x="T10" y="T11"/>
                </a:cxn>
              </a:cxnLst>
              <a:rect l="T18" t="T19" r="T20" b="T21"/>
              <a:pathLst>
                <a:path w="68" h="42">
                  <a:moveTo>
                    <a:pt x="4" y="0"/>
                  </a:moveTo>
                  <a:lnTo>
                    <a:pt x="68" y="31"/>
                  </a:lnTo>
                  <a:lnTo>
                    <a:pt x="62" y="42"/>
                  </a:lnTo>
                  <a:lnTo>
                    <a:pt x="0" y="11"/>
                  </a:ln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16" name="Freeform 106"/>
            <p:cNvSpPr>
              <a:spLocks/>
            </p:cNvSpPr>
            <p:nvPr/>
          </p:nvSpPr>
          <p:spPr bwMode="auto">
            <a:xfrm>
              <a:off x="1724" y="2632"/>
              <a:ext cx="146" cy="111"/>
            </a:xfrm>
            <a:custGeom>
              <a:avLst/>
              <a:gdLst>
                <a:gd name="T0" fmla="*/ 0 w 293"/>
                <a:gd name="T1" fmla="*/ 1 h 222"/>
                <a:gd name="T2" fmla="*/ 0 w 293"/>
                <a:gd name="T3" fmla="*/ 1 h 222"/>
                <a:gd name="T4" fmla="*/ 0 w 293"/>
                <a:gd name="T5" fmla="*/ 1 h 222"/>
                <a:gd name="T6" fmla="*/ 0 w 293"/>
                <a:gd name="T7" fmla="*/ 1 h 222"/>
                <a:gd name="T8" fmla="*/ 0 w 293"/>
                <a:gd name="T9" fmla="*/ 1 h 222"/>
                <a:gd name="T10" fmla="*/ 0 w 293"/>
                <a:gd name="T11" fmla="*/ 1 h 222"/>
                <a:gd name="T12" fmla="*/ 0 w 293"/>
                <a:gd name="T13" fmla="*/ 1 h 222"/>
                <a:gd name="T14" fmla="*/ 0 w 293"/>
                <a:gd name="T15" fmla="*/ 1 h 222"/>
                <a:gd name="T16" fmla="*/ 0 w 293"/>
                <a:gd name="T17" fmla="*/ 1 h 222"/>
                <a:gd name="T18" fmla="*/ 0 w 293"/>
                <a:gd name="T19" fmla="*/ 1 h 222"/>
                <a:gd name="T20" fmla="*/ 0 w 293"/>
                <a:gd name="T21" fmla="*/ 1 h 222"/>
                <a:gd name="T22" fmla="*/ 0 w 293"/>
                <a:gd name="T23" fmla="*/ 1 h 222"/>
                <a:gd name="T24" fmla="*/ 0 w 293"/>
                <a:gd name="T25" fmla="*/ 1 h 222"/>
                <a:gd name="T26" fmla="*/ 0 w 293"/>
                <a:gd name="T27" fmla="*/ 1 h 222"/>
                <a:gd name="T28" fmla="*/ 0 w 293"/>
                <a:gd name="T29" fmla="*/ 1 h 222"/>
                <a:gd name="T30" fmla="*/ 0 w 293"/>
                <a:gd name="T31" fmla="*/ 1 h 222"/>
                <a:gd name="T32" fmla="*/ 0 w 293"/>
                <a:gd name="T33" fmla="*/ 1 h 222"/>
                <a:gd name="T34" fmla="*/ 0 w 293"/>
                <a:gd name="T35" fmla="*/ 1 h 222"/>
                <a:gd name="T36" fmla="*/ 0 w 293"/>
                <a:gd name="T37" fmla="*/ 1 h 222"/>
                <a:gd name="T38" fmla="*/ 0 w 293"/>
                <a:gd name="T39" fmla="*/ 0 h 222"/>
                <a:gd name="T40" fmla="*/ 0 w 293"/>
                <a:gd name="T41" fmla="*/ 0 h 222"/>
                <a:gd name="T42" fmla="*/ 0 w 293"/>
                <a:gd name="T43" fmla="*/ 1 h 222"/>
                <a:gd name="T44" fmla="*/ 0 w 293"/>
                <a:gd name="T45" fmla="*/ 1 h 222"/>
                <a:gd name="T46" fmla="*/ 0 w 293"/>
                <a:gd name="T47" fmla="*/ 1 h 222"/>
                <a:gd name="T48" fmla="*/ 0 w 293"/>
                <a:gd name="T49" fmla="*/ 1 h 222"/>
                <a:gd name="T50" fmla="*/ 0 w 293"/>
                <a:gd name="T51" fmla="*/ 1 h 222"/>
                <a:gd name="T52" fmla="*/ 0 w 293"/>
                <a:gd name="T53" fmla="*/ 1 h 222"/>
                <a:gd name="T54" fmla="*/ 0 w 293"/>
                <a:gd name="T55" fmla="*/ 1 h 222"/>
                <a:gd name="T56" fmla="*/ 0 w 293"/>
                <a:gd name="T57" fmla="*/ 1 h 22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93"/>
                <a:gd name="T88" fmla="*/ 0 h 222"/>
                <a:gd name="T89" fmla="*/ 293 w 293"/>
                <a:gd name="T90" fmla="*/ 222 h 22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93" h="222">
                  <a:moveTo>
                    <a:pt x="212" y="200"/>
                  </a:moveTo>
                  <a:lnTo>
                    <a:pt x="225" y="211"/>
                  </a:lnTo>
                  <a:lnTo>
                    <a:pt x="245" y="211"/>
                  </a:lnTo>
                  <a:lnTo>
                    <a:pt x="260" y="193"/>
                  </a:lnTo>
                  <a:lnTo>
                    <a:pt x="271" y="149"/>
                  </a:lnTo>
                  <a:lnTo>
                    <a:pt x="260" y="101"/>
                  </a:lnTo>
                  <a:lnTo>
                    <a:pt x="236" y="60"/>
                  </a:lnTo>
                  <a:lnTo>
                    <a:pt x="245" y="51"/>
                  </a:lnTo>
                  <a:lnTo>
                    <a:pt x="293" y="151"/>
                  </a:lnTo>
                  <a:lnTo>
                    <a:pt x="273" y="198"/>
                  </a:lnTo>
                  <a:lnTo>
                    <a:pt x="260" y="215"/>
                  </a:lnTo>
                  <a:lnTo>
                    <a:pt x="241" y="222"/>
                  </a:lnTo>
                  <a:lnTo>
                    <a:pt x="203" y="217"/>
                  </a:lnTo>
                  <a:lnTo>
                    <a:pt x="182" y="178"/>
                  </a:lnTo>
                  <a:lnTo>
                    <a:pt x="158" y="151"/>
                  </a:lnTo>
                  <a:lnTo>
                    <a:pt x="124" y="129"/>
                  </a:lnTo>
                  <a:lnTo>
                    <a:pt x="85" y="110"/>
                  </a:lnTo>
                  <a:lnTo>
                    <a:pt x="50" y="97"/>
                  </a:lnTo>
                  <a:lnTo>
                    <a:pt x="8" y="60"/>
                  </a:lnTo>
                  <a:lnTo>
                    <a:pt x="0" y="0"/>
                  </a:lnTo>
                  <a:lnTo>
                    <a:pt x="13" y="0"/>
                  </a:lnTo>
                  <a:lnTo>
                    <a:pt x="19" y="29"/>
                  </a:lnTo>
                  <a:lnTo>
                    <a:pt x="32" y="53"/>
                  </a:lnTo>
                  <a:lnTo>
                    <a:pt x="52" y="70"/>
                  </a:lnTo>
                  <a:lnTo>
                    <a:pt x="79" y="83"/>
                  </a:lnTo>
                  <a:lnTo>
                    <a:pt x="147" y="116"/>
                  </a:lnTo>
                  <a:lnTo>
                    <a:pt x="201" y="169"/>
                  </a:lnTo>
                  <a:lnTo>
                    <a:pt x="212" y="20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17" name="Freeform 107"/>
            <p:cNvSpPr>
              <a:spLocks/>
            </p:cNvSpPr>
            <p:nvPr/>
          </p:nvSpPr>
          <p:spPr bwMode="auto">
            <a:xfrm>
              <a:off x="1866" y="2675"/>
              <a:ext cx="175" cy="61"/>
            </a:xfrm>
            <a:custGeom>
              <a:avLst/>
              <a:gdLst>
                <a:gd name="T0" fmla="*/ 1 w 349"/>
                <a:gd name="T1" fmla="*/ 0 h 122"/>
                <a:gd name="T2" fmla="*/ 1 w 349"/>
                <a:gd name="T3" fmla="*/ 1 h 122"/>
                <a:gd name="T4" fmla="*/ 1 w 349"/>
                <a:gd name="T5" fmla="*/ 1 h 122"/>
                <a:gd name="T6" fmla="*/ 1 w 349"/>
                <a:gd name="T7" fmla="*/ 1 h 122"/>
                <a:gd name="T8" fmla="*/ 1 w 349"/>
                <a:gd name="T9" fmla="*/ 1 h 122"/>
                <a:gd name="T10" fmla="*/ 1 w 349"/>
                <a:gd name="T11" fmla="*/ 1 h 122"/>
                <a:gd name="T12" fmla="*/ 1 w 349"/>
                <a:gd name="T13" fmla="*/ 1 h 122"/>
                <a:gd name="T14" fmla="*/ 1 w 349"/>
                <a:gd name="T15" fmla="*/ 1 h 122"/>
                <a:gd name="T16" fmla="*/ 1 w 349"/>
                <a:gd name="T17" fmla="*/ 1 h 122"/>
                <a:gd name="T18" fmla="*/ 1 w 349"/>
                <a:gd name="T19" fmla="*/ 1 h 122"/>
                <a:gd name="T20" fmla="*/ 1 w 349"/>
                <a:gd name="T21" fmla="*/ 1 h 122"/>
                <a:gd name="T22" fmla="*/ 1 w 349"/>
                <a:gd name="T23" fmla="*/ 1 h 122"/>
                <a:gd name="T24" fmla="*/ 1 w 349"/>
                <a:gd name="T25" fmla="*/ 1 h 122"/>
                <a:gd name="T26" fmla="*/ 1 w 349"/>
                <a:gd name="T27" fmla="*/ 1 h 122"/>
                <a:gd name="T28" fmla="*/ 0 w 349"/>
                <a:gd name="T29" fmla="*/ 1 h 122"/>
                <a:gd name="T30" fmla="*/ 1 w 349"/>
                <a:gd name="T31" fmla="*/ 0 h 122"/>
                <a:gd name="T32" fmla="*/ 1 w 349"/>
                <a:gd name="T33" fmla="*/ 0 h 12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49"/>
                <a:gd name="T52" fmla="*/ 0 h 122"/>
                <a:gd name="T53" fmla="*/ 349 w 349"/>
                <a:gd name="T54" fmla="*/ 122 h 12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49" h="122">
                  <a:moveTo>
                    <a:pt x="7" y="0"/>
                  </a:moveTo>
                  <a:lnTo>
                    <a:pt x="92" y="26"/>
                  </a:lnTo>
                  <a:lnTo>
                    <a:pt x="134" y="46"/>
                  </a:lnTo>
                  <a:lnTo>
                    <a:pt x="174" y="66"/>
                  </a:lnTo>
                  <a:lnTo>
                    <a:pt x="215" y="83"/>
                  </a:lnTo>
                  <a:lnTo>
                    <a:pt x="261" y="96"/>
                  </a:lnTo>
                  <a:lnTo>
                    <a:pt x="342" y="85"/>
                  </a:lnTo>
                  <a:lnTo>
                    <a:pt x="349" y="94"/>
                  </a:lnTo>
                  <a:lnTo>
                    <a:pt x="329" y="114"/>
                  </a:lnTo>
                  <a:lnTo>
                    <a:pt x="300" y="122"/>
                  </a:lnTo>
                  <a:lnTo>
                    <a:pt x="222" y="114"/>
                  </a:lnTo>
                  <a:lnTo>
                    <a:pt x="141" y="90"/>
                  </a:lnTo>
                  <a:lnTo>
                    <a:pt x="84" y="66"/>
                  </a:lnTo>
                  <a:lnTo>
                    <a:pt x="38" y="41"/>
                  </a:lnTo>
                  <a:lnTo>
                    <a:pt x="0" y="11"/>
                  </a:lnTo>
                  <a:lnTo>
                    <a:pt x="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18" name="Freeform 108"/>
            <p:cNvSpPr>
              <a:spLocks/>
            </p:cNvSpPr>
            <p:nvPr/>
          </p:nvSpPr>
          <p:spPr bwMode="auto">
            <a:xfrm>
              <a:off x="1903" y="2625"/>
              <a:ext cx="127" cy="85"/>
            </a:xfrm>
            <a:custGeom>
              <a:avLst/>
              <a:gdLst>
                <a:gd name="T0" fmla="*/ 0 w 256"/>
                <a:gd name="T1" fmla="*/ 0 h 169"/>
                <a:gd name="T2" fmla="*/ 0 w 256"/>
                <a:gd name="T3" fmla="*/ 1 h 169"/>
                <a:gd name="T4" fmla="*/ 0 w 256"/>
                <a:gd name="T5" fmla="*/ 1 h 169"/>
                <a:gd name="T6" fmla="*/ 0 w 256"/>
                <a:gd name="T7" fmla="*/ 1 h 169"/>
                <a:gd name="T8" fmla="*/ 0 w 256"/>
                <a:gd name="T9" fmla="*/ 1 h 169"/>
                <a:gd name="T10" fmla="*/ 0 w 256"/>
                <a:gd name="T11" fmla="*/ 1 h 169"/>
                <a:gd name="T12" fmla="*/ 0 w 256"/>
                <a:gd name="T13" fmla="*/ 1 h 169"/>
                <a:gd name="T14" fmla="*/ 0 w 256"/>
                <a:gd name="T15" fmla="*/ 1 h 169"/>
                <a:gd name="T16" fmla="*/ 0 w 256"/>
                <a:gd name="T17" fmla="*/ 1 h 169"/>
                <a:gd name="T18" fmla="*/ 0 w 256"/>
                <a:gd name="T19" fmla="*/ 1 h 169"/>
                <a:gd name="T20" fmla="*/ 0 w 256"/>
                <a:gd name="T21" fmla="*/ 1 h 169"/>
                <a:gd name="T22" fmla="*/ 0 w 256"/>
                <a:gd name="T23" fmla="*/ 1 h 169"/>
                <a:gd name="T24" fmla="*/ 0 w 256"/>
                <a:gd name="T25" fmla="*/ 1 h 169"/>
                <a:gd name="T26" fmla="*/ 0 w 256"/>
                <a:gd name="T27" fmla="*/ 1 h 169"/>
                <a:gd name="T28" fmla="*/ 0 w 256"/>
                <a:gd name="T29" fmla="*/ 1 h 169"/>
                <a:gd name="T30" fmla="*/ 0 w 256"/>
                <a:gd name="T31" fmla="*/ 1 h 169"/>
                <a:gd name="T32" fmla="*/ 0 w 256"/>
                <a:gd name="T33" fmla="*/ 0 h 169"/>
                <a:gd name="T34" fmla="*/ 0 w 256"/>
                <a:gd name="T35" fmla="*/ 0 h 16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56"/>
                <a:gd name="T55" fmla="*/ 0 h 169"/>
                <a:gd name="T56" fmla="*/ 256 w 256"/>
                <a:gd name="T57" fmla="*/ 169 h 16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56" h="169">
                  <a:moveTo>
                    <a:pt x="9" y="0"/>
                  </a:moveTo>
                  <a:lnTo>
                    <a:pt x="30" y="20"/>
                  </a:lnTo>
                  <a:lnTo>
                    <a:pt x="59" y="46"/>
                  </a:lnTo>
                  <a:lnTo>
                    <a:pt x="92" y="66"/>
                  </a:lnTo>
                  <a:lnTo>
                    <a:pt x="123" y="85"/>
                  </a:lnTo>
                  <a:lnTo>
                    <a:pt x="179" y="114"/>
                  </a:lnTo>
                  <a:lnTo>
                    <a:pt x="230" y="143"/>
                  </a:lnTo>
                  <a:lnTo>
                    <a:pt x="252" y="156"/>
                  </a:lnTo>
                  <a:lnTo>
                    <a:pt x="256" y="165"/>
                  </a:lnTo>
                  <a:lnTo>
                    <a:pt x="247" y="169"/>
                  </a:lnTo>
                  <a:lnTo>
                    <a:pt x="217" y="154"/>
                  </a:lnTo>
                  <a:lnTo>
                    <a:pt x="169" y="127"/>
                  </a:lnTo>
                  <a:lnTo>
                    <a:pt x="120" y="97"/>
                  </a:lnTo>
                  <a:lnTo>
                    <a:pt x="87" y="77"/>
                  </a:lnTo>
                  <a:lnTo>
                    <a:pt x="39" y="46"/>
                  </a:lnTo>
                  <a:lnTo>
                    <a:pt x="0" y="7"/>
                  </a:lnTo>
                  <a:lnTo>
                    <a:pt x="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19" name="Freeform 109"/>
            <p:cNvSpPr>
              <a:spLocks/>
            </p:cNvSpPr>
            <p:nvPr/>
          </p:nvSpPr>
          <p:spPr bwMode="auto">
            <a:xfrm>
              <a:off x="1898" y="2600"/>
              <a:ext cx="54" cy="65"/>
            </a:xfrm>
            <a:custGeom>
              <a:avLst/>
              <a:gdLst>
                <a:gd name="T0" fmla="*/ 0 w 109"/>
                <a:gd name="T1" fmla="*/ 0 h 131"/>
                <a:gd name="T2" fmla="*/ 0 w 109"/>
                <a:gd name="T3" fmla="*/ 0 h 131"/>
                <a:gd name="T4" fmla="*/ 0 w 109"/>
                <a:gd name="T5" fmla="*/ 0 h 131"/>
                <a:gd name="T6" fmla="*/ 0 w 109"/>
                <a:gd name="T7" fmla="*/ 0 h 131"/>
                <a:gd name="T8" fmla="*/ 0 w 109"/>
                <a:gd name="T9" fmla="*/ 0 h 131"/>
                <a:gd name="T10" fmla="*/ 0 w 109"/>
                <a:gd name="T11" fmla="*/ 0 h 131"/>
                <a:gd name="T12" fmla="*/ 0 w 109"/>
                <a:gd name="T13" fmla="*/ 0 h 131"/>
                <a:gd name="T14" fmla="*/ 0 w 109"/>
                <a:gd name="T15" fmla="*/ 0 h 131"/>
                <a:gd name="T16" fmla="*/ 0 w 109"/>
                <a:gd name="T17" fmla="*/ 0 h 131"/>
                <a:gd name="T18" fmla="*/ 0 w 109"/>
                <a:gd name="T19" fmla="*/ 0 h 131"/>
                <a:gd name="T20" fmla="*/ 0 w 109"/>
                <a:gd name="T21" fmla="*/ 0 h 131"/>
                <a:gd name="T22" fmla="*/ 0 w 109"/>
                <a:gd name="T23" fmla="*/ 0 h 131"/>
                <a:gd name="T24" fmla="*/ 0 w 109"/>
                <a:gd name="T25" fmla="*/ 0 h 131"/>
                <a:gd name="T26" fmla="*/ 0 w 109"/>
                <a:gd name="T27" fmla="*/ 0 h 1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9"/>
                <a:gd name="T43" fmla="*/ 0 h 131"/>
                <a:gd name="T44" fmla="*/ 109 w 109"/>
                <a:gd name="T45" fmla="*/ 131 h 1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9" h="131">
                  <a:moveTo>
                    <a:pt x="22" y="0"/>
                  </a:moveTo>
                  <a:lnTo>
                    <a:pt x="50" y="8"/>
                  </a:lnTo>
                  <a:lnTo>
                    <a:pt x="66" y="32"/>
                  </a:lnTo>
                  <a:lnTo>
                    <a:pt x="83" y="83"/>
                  </a:lnTo>
                  <a:lnTo>
                    <a:pt x="109" y="120"/>
                  </a:lnTo>
                  <a:lnTo>
                    <a:pt x="109" y="129"/>
                  </a:lnTo>
                  <a:lnTo>
                    <a:pt x="101" y="131"/>
                  </a:lnTo>
                  <a:lnTo>
                    <a:pt x="64" y="91"/>
                  </a:lnTo>
                  <a:lnTo>
                    <a:pt x="44" y="45"/>
                  </a:lnTo>
                  <a:lnTo>
                    <a:pt x="28" y="28"/>
                  </a:lnTo>
                  <a:lnTo>
                    <a:pt x="0" y="15"/>
                  </a:lnTo>
                  <a:lnTo>
                    <a:pt x="4" y="6"/>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20" name="Freeform 110"/>
            <p:cNvSpPr>
              <a:spLocks/>
            </p:cNvSpPr>
            <p:nvPr/>
          </p:nvSpPr>
          <p:spPr bwMode="auto">
            <a:xfrm>
              <a:off x="1947" y="2579"/>
              <a:ext cx="78" cy="48"/>
            </a:xfrm>
            <a:custGeom>
              <a:avLst/>
              <a:gdLst>
                <a:gd name="T0" fmla="*/ 0 w 156"/>
                <a:gd name="T1" fmla="*/ 0 h 98"/>
                <a:gd name="T2" fmla="*/ 1 w 156"/>
                <a:gd name="T3" fmla="*/ 0 h 98"/>
                <a:gd name="T4" fmla="*/ 1 w 156"/>
                <a:gd name="T5" fmla="*/ 0 h 98"/>
                <a:gd name="T6" fmla="*/ 1 w 156"/>
                <a:gd name="T7" fmla="*/ 0 h 98"/>
                <a:gd name="T8" fmla="*/ 1 w 156"/>
                <a:gd name="T9" fmla="*/ 0 h 98"/>
                <a:gd name="T10" fmla="*/ 1 w 156"/>
                <a:gd name="T11" fmla="*/ 0 h 98"/>
                <a:gd name="T12" fmla="*/ 1 w 156"/>
                <a:gd name="T13" fmla="*/ 0 h 98"/>
                <a:gd name="T14" fmla="*/ 1 w 156"/>
                <a:gd name="T15" fmla="*/ 0 h 98"/>
                <a:gd name="T16" fmla="*/ 1 w 156"/>
                <a:gd name="T17" fmla="*/ 0 h 98"/>
                <a:gd name="T18" fmla="*/ 1 w 156"/>
                <a:gd name="T19" fmla="*/ 0 h 98"/>
                <a:gd name="T20" fmla="*/ 1 w 156"/>
                <a:gd name="T21" fmla="*/ 0 h 98"/>
                <a:gd name="T22" fmla="*/ 0 w 156"/>
                <a:gd name="T23" fmla="*/ 0 h 98"/>
                <a:gd name="T24" fmla="*/ 0 w 156"/>
                <a:gd name="T25" fmla="*/ 0 h 98"/>
                <a:gd name="T26" fmla="*/ 0 w 156"/>
                <a:gd name="T27" fmla="*/ 0 h 9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56"/>
                <a:gd name="T43" fmla="*/ 0 h 98"/>
                <a:gd name="T44" fmla="*/ 156 w 156"/>
                <a:gd name="T45" fmla="*/ 98 h 9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56" h="98">
                  <a:moveTo>
                    <a:pt x="0" y="0"/>
                  </a:moveTo>
                  <a:lnTo>
                    <a:pt x="138" y="24"/>
                  </a:lnTo>
                  <a:lnTo>
                    <a:pt x="156" y="61"/>
                  </a:lnTo>
                  <a:lnTo>
                    <a:pt x="150" y="81"/>
                  </a:lnTo>
                  <a:lnTo>
                    <a:pt x="136" y="92"/>
                  </a:lnTo>
                  <a:lnTo>
                    <a:pt x="16" y="98"/>
                  </a:lnTo>
                  <a:lnTo>
                    <a:pt x="16" y="85"/>
                  </a:lnTo>
                  <a:lnTo>
                    <a:pt x="130" y="66"/>
                  </a:lnTo>
                  <a:lnTo>
                    <a:pt x="132" y="37"/>
                  </a:lnTo>
                  <a:lnTo>
                    <a:pt x="82" y="20"/>
                  </a:lnTo>
                  <a:lnTo>
                    <a:pt x="27" y="15"/>
                  </a:lnTo>
                  <a:lnTo>
                    <a:pt x="0" y="1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21" name="Freeform 111"/>
            <p:cNvSpPr>
              <a:spLocks/>
            </p:cNvSpPr>
            <p:nvPr/>
          </p:nvSpPr>
          <p:spPr bwMode="auto">
            <a:xfrm>
              <a:off x="951" y="2726"/>
              <a:ext cx="175" cy="58"/>
            </a:xfrm>
            <a:custGeom>
              <a:avLst/>
              <a:gdLst>
                <a:gd name="T0" fmla="*/ 1 w 349"/>
                <a:gd name="T1" fmla="*/ 1 h 116"/>
                <a:gd name="T2" fmla="*/ 1 w 349"/>
                <a:gd name="T3" fmla="*/ 1 h 116"/>
                <a:gd name="T4" fmla="*/ 1 w 349"/>
                <a:gd name="T5" fmla="*/ 1 h 116"/>
                <a:gd name="T6" fmla="*/ 1 w 349"/>
                <a:gd name="T7" fmla="*/ 1 h 116"/>
                <a:gd name="T8" fmla="*/ 1 w 349"/>
                <a:gd name="T9" fmla="*/ 1 h 116"/>
                <a:gd name="T10" fmla="*/ 1 w 349"/>
                <a:gd name="T11" fmla="*/ 1 h 116"/>
                <a:gd name="T12" fmla="*/ 1 w 349"/>
                <a:gd name="T13" fmla="*/ 1 h 116"/>
                <a:gd name="T14" fmla="*/ 1 w 349"/>
                <a:gd name="T15" fmla="*/ 1 h 116"/>
                <a:gd name="T16" fmla="*/ 1 w 349"/>
                <a:gd name="T17" fmla="*/ 1 h 116"/>
                <a:gd name="T18" fmla="*/ 1 w 349"/>
                <a:gd name="T19" fmla="*/ 1 h 116"/>
                <a:gd name="T20" fmla="*/ 1 w 349"/>
                <a:gd name="T21" fmla="*/ 1 h 116"/>
                <a:gd name="T22" fmla="*/ 1 w 349"/>
                <a:gd name="T23" fmla="*/ 1 h 116"/>
                <a:gd name="T24" fmla="*/ 1 w 349"/>
                <a:gd name="T25" fmla="*/ 1 h 116"/>
                <a:gd name="T26" fmla="*/ 1 w 349"/>
                <a:gd name="T27" fmla="*/ 1 h 116"/>
                <a:gd name="T28" fmla="*/ 1 w 349"/>
                <a:gd name="T29" fmla="*/ 1 h 116"/>
                <a:gd name="T30" fmla="*/ 1 w 349"/>
                <a:gd name="T31" fmla="*/ 1 h 116"/>
                <a:gd name="T32" fmla="*/ 0 w 349"/>
                <a:gd name="T33" fmla="*/ 1 h 116"/>
                <a:gd name="T34" fmla="*/ 1 w 349"/>
                <a:gd name="T35" fmla="*/ 1 h 116"/>
                <a:gd name="T36" fmla="*/ 1 w 349"/>
                <a:gd name="T37" fmla="*/ 1 h 116"/>
                <a:gd name="T38" fmla="*/ 1 w 349"/>
                <a:gd name="T39" fmla="*/ 0 h 116"/>
                <a:gd name="T40" fmla="*/ 1 w 349"/>
                <a:gd name="T41" fmla="*/ 1 h 116"/>
                <a:gd name="T42" fmla="*/ 1 w 349"/>
                <a:gd name="T43" fmla="*/ 1 h 1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49"/>
                <a:gd name="T67" fmla="*/ 0 h 116"/>
                <a:gd name="T68" fmla="*/ 349 w 349"/>
                <a:gd name="T69" fmla="*/ 116 h 11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49" h="116">
                  <a:moveTo>
                    <a:pt x="64" y="6"/>
                  </a:moveTo>
                  <a:lnTo>
                    <a:pt x="24" y="70"/>
                  </a:lnTo>
                  <a:lnTo>
                    <a:pt x="38" y="85"/>
                  </a:lnTo>
                  <a:lnTo>
                    <a:pt x="62" y="87"/>
                  </a:lnTo>
                  <a:lnTo>
                    <a:pt x="106" y="76"/>
                  </a:lnTo>
                  <a:lnTo>
                    <a:pt x="169" y="41"/>
                  </a:lnTo>
                  <a:lnTo>
                    <a:pt x="198" y="26"/>
                  </a:lnTo>
                  <a:lnTo>
                    <a:pt x="237" y="17"/>
                  </a:lnTo>
                  <a:lnTo>
                    <a:pt x="349" y="52"/>
                  </a:lnTo>
                  <a:lnTo>
                    <a:pt x="347" y="63"/>
                  </a:lnTo>
                  <a:lnTo>
                    <a:pt x="294" y="52"/>
                  </a:lnTo>
                  <a:lnTo>
                    <a:pt x="239" y="45"/>
                  </a:lnTo>
                  <a:lnTo>
                    <a:pt x="174" y="74"/>
                  </a:lnTo>
                  <a:lnTo>
                    <a:pt x="149" y="94"/>
                  </a:lnTo>
                  <a:lnTo>
                    <a:pt x="119" y="113"/>
                  </a:lnTo>
                  <a:lnTo>
                    <a:pt x="53" y="116"/>
                  </a:lnTo>
                  <a:lnTo>
                    <a:pt x="0" y="79"/>
                  </a:lnTo>
                  <a:lnTo>
                    <a:pt x="5" y="46"/>
                  </a:lnTo>
                  <a:lnTo>
                    <a:pt x="31" y="17"/>
                  </a:lnTo>
                  <a:lnTo>
                    <a:pt x="58" y="0"/>
                  </a:lnTo>
                  <a:lnTo>
                    <a:pt x="64"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22" name="Freeform 112"/>
            <p:cNvSpPr>
              <a:spLocks/>
            </p:cNvSpPr>
            <p:nvPr/>
          </p:nvSpPr>
          <p:spPr bwMode="auto">
            <a:xfrm>
              <a:off x="1101" y="2744"/>
              <a:ext cx="335" cy="116"/>
            </a:xfrm>
            <a:custGeom>
              <a:avLst/>
              <a:gdLst>
                <a:gd name="T0" fmla="*/ 1 w 669"/>
                <a:gd name="T1" fmla="*/ 0 h 232"/>
                <a:gd name="T2" fmla="*/ 1 w 669"/>
                <a:gd name="T3" fmla="*/ 1 h 232"/>
                <a:gd name="T4" fmla="*/ 1 w 669"/>
                <a:gd name="T5" fmla="*/ 1 h 232"/>
                <a:gd name="T6" fmla="*/ 1 w 669"/>
                <a:gd name="T7" fmla="*/ 1 h 232"/>
                <a:gd name="T8" fmla="*/ 1 w 669"/>
                <a:gd name="T9" fmla="*/ 1 h 232"/>
                <a:gd name="T10" fmla="*/ 1 w 669"/>
                <a:gd name="T11" fmla="*/ 1 h 232"/>
                <a:gd name="T12" fmla="*/ 1 w 669"/>
                <a:gd name="T13" fmla="*/ 1 h 232"/>
                <a:gd name="T14" fmla="*/ 1 w 669"/>
                <a:gd name="T15" fmla="*/ 1 h 232"/>
                <a:gd name="T16" fmla="*/ 1 w 669"/>
                <a:gd name="T17" fmla="*/ 1 h 232"/>
                <a:gd name="T18" fmla="*/ 1 w 669"/>
                <a:gd name="T19" fmla="*/ 1 h 232"/>
                <a:gd name="T20" fmla="*/ 1 w 669"/>
                <a:gd name="T21" fmla="*/ 1 h 232"/>
                <a:gd name="T22" fmla="*/ 1 w 669"/>
                <a:gd name="T23" fmla="*/ 1 h 232"/>
                <a:gd name="T24" fmla="*/ 1 w 669"/>
                <a:gd name="T25" fmla="*/ 1 h 232"/>
                <a:gd name="T26" fmla="*/ 1 w 669"/>
                <a:gd name="T27" fmla="*/ 1 h 232"/>
                <a:gd name="T28" fmla="*/ 1 w 669"/>
                <a:gd name="T29" fmla="*/ 1 h 232"/>
                <a:gd name="T30" fmla="*/ 1 w 669"/>
                <a:gd name="T31" fmla="*/ 1 h 232"/>
                <a:gd name="T32" fmla="*/ 1 w 669"/>
                <a:gd name="T33" fmla="*/ 1 h 232"/>
                <a:gd name="T34" fmla="*/ 0 w 669"/>
                <a:gd name="T35" fmla="*/ 1 h 232"/>
                <a:gd name="T36" fmla="*/ 1 w 669"/>
                <a:gd name="T37" fmla="*/ 0 h 232"/>
                <a:gd name="T38" fmla="*/ 1 w 669"/>
                <a:gd name="T39" fmla="*/ 0 h 23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69"/>
                <a:gd name="T61" fmla="*/ 0 h 232"/>
                <a:gd name="T62" fmla="*/ 669 w 669"/>
                <a:gd name="T63" fmla="*/ 232 h 23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69" h="232">
                  <a:moveTo>
                    <a:pt x="3" y="0"/>
                  </a:moveTo>
                  <a:lnTo>
                    <a:pt x="384" y="72"/>
                  </a:lnTo>
                  <a:lnTo>
                    <a:pt x="460" y="103"/>
                  </a:lnTo>
                  <a:lnTo>
                    <a:pt x="494" y="123"/>
                  </a:lnTo>
                  <a:lnTo>
                    <a:pt x="528" y="144"/>
                  </a:lnTo>
                  <a:lnTo>
                    <a:pt x="563" y="164"/>
                  </a:lnTo>
                  <a:lnTo>
                    <a:pt x="598" y="184"/>
                  </a:lnTo>
                  <a:lnTo>
                    <a:pt x="632" y="204"/>
                  </a:lnTo>
                  <a:lnTo>
                    <a:pt x="669" y="221"/>
                  </a:lnTo>
                  <a:lnTo>
                    <a:pt x="664" y="232"/>
                  </a:lnTo>
                  <a:lnTo>
                    <a:pt x="581" y="202"/>
                  </a:lnTo>
                  <a:lnTo>
                    <a:pt x="498" y="168"/>
                  </a:lnTo>
                  <a:lnTo>
                    <a:pt x="437" y="134"/>
                  </a:lnTo>
                  <a:lnTo>
                    <a:pt x="373" y="107"/>
                  </a:lnTo>
                  <a:lnTo>
                    <a:pt x="281" y="81"/>
                  </a:lnTo>
                  <a:lnTo>
                    <a:pt x="187" y="57"/>
                  </a:lnTo>
                  <a:lnTo>
                    <a:pt x="93" y="35"/>
                  </a:lnTo>
                  <a:lnTo>
                    <a:pt x="0" y="11"/>
                  </a:ln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23" name="Freeform 113"/>
            <p:cNvSpPr>
              <a:spLocks/>
            </p:cNvSpPr>
            <p:nvPr/>
          </p:nvSpPr>
          <p:spPr bwMode="auto">
            <a:xfrm>
              <a:off x="803" y="2978"/>
              <a:ext cx="575" cy="223"/>
            </a:xfrm>
            <a:custGeom>
              <a:avLst/>
              <a:gdLst>
                <a:gd name="T0" fmla="*/ 1 w 1150"/>
                <a:gd name="T1" fmla="*/ 0 h 447"/>
                <a:gd name="T2" fmla="*/ 1 w 1150"/>
                <a:gd name="T3" fmla="*/ 0 h 447"/>
                <a:gd name="T4" fmla="*/ 1 w 1150"/>
                <a:gd name="T5" fmla="*/ 0 h 447"/>
                <a:gd name="T6" fmla="*/ 1 w 1150"/>
                <a:gd name="T7" fmla="*/ 0 h 447"/>
                <a:gd name="T8" fmla="*/ 1 w 1150"/>
                <a:gd name="T9" fmla="*/ 0 h 447"/>
                <a:gd name="T10" fmla="*/ 1 w 1150"/>
                <a:gd name="T11" fmla="*/ 0 h 447"/>
                <a:gd name="T12" fmla="*/ 1 w 1150"/>
                <a:gd name="T13" fmla="*/ 0 h 447"/>
                <a:gd name="T14" fmla="*/ 1 w 1150"/>
                <a:gd name="T15" fmla="*/ 0 h 447"/>
                <a:gd name="T16" fmla="*/ 1 w 1150"/>
                <a:gd name="T17" fmla="*/ 0 h 447"/>
                <a:gd name="T18" fmla="*/ 1 w 1150"/>
                <a:gd name="T19" fmla="*/ 0 h 447"/>
                <a:gd name="T20" fmla="*/ 1 w 1150"/>
                <a:gd name="T21" fmla="*/ 0 h 447"/>
                <a:gd name="T22" fmla="*/ 1 w 1150"/>
                <a:gd name="T23" fmla="*/ 0 h 447"/>
                <a:gd name="T24" fmla="*/ 1 w 1150"/>
                <a:gd name="T25" fmla="*/ 0 h 447"/>
                <a:gd name="T26" fmla="*/ 1 w 1150"/>
                <a:gd name="T27" fmla="*/ 0 h 447"/>
                <a:gd name="T28" fmla="*/ 1 w 1150"/>
                <a:gd name="T29" fmla="*/ 0 h 447"/>
                <a:gd name="T30" fmla="*/ 1 w 1150"/>
                <a:gd name="T31" fmla="*/ 0 h 447"/>
                <a:gd name="T32" fmla="*/ 1 w 1150"/>
                <a:gd name="T33" fmla="*/ 0 h 447"/>
                <a:gd name="T34" fmla="*/ 1 w 1150"/>
                <a:gd name="T35" fmla="*/ 0 h 447"/>
                <a:gd name="T36" fmla="*/ 1 w 1150"/>
                <a:gd name="T37" fmla="*/ 0 h 447"/>
                <a:gd name="T38" fmla="*/ 1 w 1150"/>
                <a:gd name="T39" fmla="*/ 0 h 447"/>
                <a:gd name="T40" fmla="*/ 1 w 1150"/>
                <a:gd name="T41" fmla="*/ 0 h 447"/>
                <a:gd name="T42" fmla="*/ 1 w 1150"/>
                <a:gd name="T43" fmla="*/ 0 h 447"/>
                <a:gd name="T44" fmla="*/ 1 w 1150"/>
                <a:gd name="T45" fmla="*/ 0 h 447"/>
                <a:gd name="T46" fmla="*/ 1 w 1150"/>
                <a:gd name="T47" fmla="*/ 0 h 447"/>
                <a:gd name="T48" fmla="*/ 1 w 1150"/>
                <a:gd name="T49" fmla="*/ 0 h 447"/>
                <a:gd name="T50" fmla="*/ 1 w 1150"/>
                <a:gd name="T51" fmla="*/ 0 h 447"/>
                <a:gd name="T52" fmla="*/ 1 w 1150"/>
                <a:gd name="T53" fmla="*/ 0 h 447"/>
                <a:gd name="T54" fmla="*/ 1 w 1150"/>
                <a:gd name="T55" fmla="*/ 0 h 447"/>
                <a:gd name="T56" fmla="*/ 1 w 1150"/>
                <a:gd name="T57" fmla="*/ 0 h 447"/>
                <a:gd name="T58" fmla="*/ 1 w 1150"/>
                <a:gd name="T59" fmla="*/ 0 h 447"/>
                <a:gd name="T60" fmla="*/ 1 w 1150"/>
                <a:gd name="T61" fmla="*/ 0 h 447"/>
                <a:gd name="T62" fmla="*/ 1 w 1150"/>
                <a:gd name="T63" fmla="*/ 0 h 447"/>
                <a:gd name="T64" fmla="*/ 1 w 1150"/>
                <a:gd name="T65" fmla="*/ 0 h 447"/>
                <a:gd name="T66" fmla="*/ 1 w 1150"/>
                <a:gd name="T67" fmla="*/ 0 h 447"/>
                <a:gd name="T68" fmla="*/ 1 w 1150"/>
                <a:gd name="T69" fmla="*/ 0 h 447"/>
                <a:gd name="T70" fmla="*/ 0 w 1150"/>
                <a:gd name="T71" fmla="*/ 0 h 447"/>
                <a:gd name="T72" fmla="*/ 1 w 1150"/>
                <a:gd name="T73" fmla="*/ 0 h 447"/>
                <a:gd name="T74" fmla="*/ 1 w 1150"/>
                <a:gd name="T75" fmla="*/ 0 h 44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150"/>
                <a:gd name="T115" fmla="*/ 0 h 447"/>
                <a:gd name="T116" fmla="*/ 1150 w 1150"/>
                <a:gd name="T117" fmla="*/ 447 h 44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150" h="447">
                  <a:moveTo>
                    <a:pt x="107" y="2"/>
                  </a:moveTo>
                  <a:lnTo>
                    <a:pt x="249" y="0"/>
                  </a:lnTo>
                  <a:lnTo>
                    <a:pt x="389" y="17"/>
                  </a:lnTo>
                  <a:lnTo>
                    <a:pt x="484" y="41"/>
                  </a:lnTo>
                  <a:lnTo>
                    <a:pt x="574" y="68"/>
                  </a:lnTo>
                  <a:lnTo>
                    <a:pt x="661" y="100"/>
                  </a:lnTo>
                  <a:lnTo>
                    <a:pt x="746" y="138"/>
                  </a:lnTo>
                  <a:lnTo>
                    <a:pt x="786" y="158"/>
                  </a:lnTo>
                  <a:lnTo>
                    <a:pt x="827" y="181"/>
                  </a:lnTo>
                  <a:lnTo>
                    <a:pt x="865" y="204"/>
                  </a:lnTo>
                  <a:lnTo>
                    <a:pt x="904" y="230"/>
                  </a:lnTo>
                  <a:lnTo>
                    <a:pt x="942" y="258"/>
                  </a:lnTo>
                  <a:lnTo>
                    <a:pt x="981" y="285"/>
                  </a:lnTo>
                  <a:lnTo>
                    <a:pt x="1058" y="348"/>
                  </a:lnTo>
                  <a:lnTo>
                    <a:pt x="1103" y="392"/>
                  </a:lnTo>
                  <a:lnTo>
                    <a:pt x="1150" y="436"/>
                  </a:lnTo>
                  <a:lnTo>
                    <a:pt x="1143" y="447"/>
                  </a:lnTo>
                  <a:lnTo>
                    <a:pt x="1108" y="421"/>
                  </a:lnTo>
                  <a:lnTo>
                    <a:pt x="1073" y="396"/>
                  </a:lnTo>
                  <a:lnTo>
                    <a:pt x="1040" y="372"/>
                  </a:lnTo>
                  <a:lnTo>
                    <a:pt x="1007" y="350"/>
                  </a:lnTo>
                  <a:lnTo>
                    <a:pt x="974" y="328"/>
                  </a:lnTo>
                  <a:lnTo>
                    <a:pt x="941" y="306"/>
                  </a:lnTo>
                  <a:lnTo>
                    <a:pt x="907" y="285"/>
                  </a:lnTo>
                  <a:lnTo>
                    <a:pt x="876" y="267"/>
                  </a:lnTo>
                  <a:lnTo>
                    <a:pt x="843" y="249"/>
                  </a:lnTo>
                  <a:lnTo>
                    <a:pt x="810" y="230"/>
                  </a:lnTo>
                  <a:lnTo>
                    <a:pt x="746" y="197"/>
                  </a:lnTo>
                  <a:lnTo>
                    <a:pt x="679" y="168"/>
                  </a:lnTo>
                  <a:lnTo>
                    <a:pt x="613" y="142"/>
                  </a:lnTo>
                  <a:lnTo>
                    <a:pt x="547" y="118"/>
                  </a:lnTo>
                  <a:lnTo>
                    <a:pt x="477" y="98"/>
                  </a:lnTo>
                  <a:lnTo>
                    <a:pt x="405" y="81"/>
                  </a:lnTo>
                  <a:lnTo>
                    <a:pt x="332" y="68"/>
                  </a:lnTo>
                  <a:lnTo>
                    <a:pt x="173" y="50"/>
                  </a:lnTo>
                  <a:lnTo>
                    <a:pt x="0" y="44"/>
                  </a:lnTo>
                  <a:lnTo>
                    <a:pt x="107"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24" name="Freeform 114"/>
            <p:cNvSpPr>
              <a:spLocks/>
            </p:cNvSpPr>
            <p:nvPr/>
          </p:nvSpPr>
          <p:spPr bwMode="auto">
            <a:xfrm>
              <a:off x="1464" y="2972"/>
              <a:ext cx="130" cy="247"/>
            </a:xfrm>
            <a:custGeom>
              <a:avLst/>
              <a:gdLst>
                <a:gd name="T0" fmla="*/ 0 w 262"/>
                <a:gd name="T1" fmla="*/ 0 h 495"/>
                <a:gd name="T2" fmla="*/ 0 w 262"/>
                <a:gd name="T3" fmla="*/ 0 h 495"/>
                <a:gd name="T4" fmla="*/ 0 w 262"/>
                <a:gd name="T5" fmla="*/ 0 h 495"/>
                <a:gd name="T6" fmla="*/ 0 w 262"/>
                <a:gd name="T7" fmla="*/ 0 h 495"/>
                <a:gd name="T8" fmla="*/ 0 w 262"/>
                <a:gd name="T9" fmla="*/ 0 h 495"/>
                <a:gd name="T10" fmla="*/ 0 w 262"/>
                <a:gd name="T11" fmla="*/ 0 h 495"/>
                <a:gd name="T12" fmla="*/ 0 w 262"/>
                <a:gd name="T13" fmla="*/ 0 h 495"/>
                <a:gd name="T14" fmla="*/ 0 w 262"/>
                <a:gd name="T15" fmla="*/ 0 h 495"/>
                <a:gd name="T16" fmla="*/ 0 w 262"/>
                <a:gd name="T17" fmla="*/ 0 h 495"/>
                <a:gd name="T18" fmla="*/ 0 w 262"/>
                <a:gd name="T19" fmla="*/ 0 h 495"/>
                <a:gd name="T20" fmla="*/ 0 w 262"/>
                <a:gd name="T21" fmla="*/ 0 h 495"/>
                <a:gd name="T22" fmla="*/ 0 w 262"/>
                <a:gd name="T23" fmla="*/ 0 h 495"/>
                <a:gd name="T24" fmla="*/ 0 w 262"/>
                <a:gd name="T25" fmla="*/ 0 h 495"/>
                <a:gd name="T26" fmla="*/ 0 w 262"/>
                <a:gd name="T27" fmla="*/ 0 h 495"/>
                <a:gd name="T28" fmla="*/ 0 w 262"/>
                <a:gd name="T29" fmla="*/ 0 h 495"/>
                <a:gd name="T30" fmla="*/ 0 w 262"/>
                <a:gd name="T31" fmla="*/ 0 h 495"/>
                <a:gd name="T32" fmla="*/ 0 w 262"/>
                <a:gd name="T33" fmla="*/ 0 h 495"/>
                <a:gd name="T34" fmla="*/ 0 w 262"/>
                <a:gd name="T35" fmla="*/ 0 h 495"/>
                <a:gd name="T36" fmla="*/ 0 w 262"/>
                <a:gd name="T37" fmla="*/ 0 h 495"/>
                <a:gd name="T38" fmla="*/ 0 w 262"/>
                <a:gd name="T39" fmla="*/ 0 h 495"/>
                <a:gd name="T40" fmla="*/ 0 w 262"/>
                <a:gd name="T41" fmla="*/ 0 h 495"/>
                <a:gd name="T42" fmla="*/ 0 w 262"/>
                <a:gd name="T43" fmla="*/ 0 h 495"/>
                <a:gd name="T44" fmla="*/ 0 w 262"/>
                <a:gd name="T45" fmla="*/ 0 h 495"/>
                <a:gd name="T46" fmla="*/ 0 w 262"/>
                <a:gd name="T47" fmla="*/ 0 h 495"/>
                <a:gd name="T48" fmla="*/ 0 w 262"/>
                <a:gd name="T49" fmla="*/ 0 h 495"/>
                <a:gd name="T50" fmla="*/ 0 w 262"/>
                <a:gd name="T51" fmla="*/ 0 h 495"/>
                <a:gd name="T52" fmla="*/ 0 w 262"/>
                <a:gd name="T53" fmla="*/ 0 h 495"/>
                <a:gd name="T54" fmla="*/ 0 w 262"/>
                <a:gd name="T55" fmla="*/ 0 h 495"/>
                <a:gd name="T56" fmla="*/ 0 w 262"/>
                <a:gd name="T57" fmla="*/ 0 h 495"/>
                <a:gd name="T58" fmla="*/ 0 w 262"/>
                <a:gd name="T59" fmla="*/ 0 h 495"/>
                <a:gd name="T60" fmla="*/ 0 w 262"/>
                <a:gd name="T61" fmla="*/ 0 h 495"/>
                <a:gd name="T62" fmla="*/ 0 w 262"/>
                <a:gd name="T63" fmla="*/ 0 h 495"/>
                <a:gd name="T64" fmla="*/ 0 w 262"/>
                <a:gd name="T65" fmla="*/ 0 h 495"/>
                <a:gd name="T66" fmla="*/ 0 w 262"/>
                <a:gd name="T67" fmla="*/ 0 h 495"/>
                <a:gd name="T68" fmla="*/ 0 w 262"/>
                <a:gd name="T69" fmla="*/ 0 h 49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62"/>
                <a:gd name="T106" fmla="*/ 0 h 495"/>
                <a:gd name="T107" fmla="*/ 262 w 262"/>
                <a:gd name="T108" fmla="*/ 495 h 49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62" h="495">
                  <a:moveTo>
                    <a:pt x="148" y="44"/>
                  </a:moveTo>
                  <a:lnTo>
                    <a:pt x="151" y="92"/>
                  </a:lnTo>
                  <a:lnTo>
                    <a:pt x="137" y="114"/>
                  </a:lnTo>
                  <a:lnTo>
                    <a:pt x="113" y="127"/>
                  </a:lnTo>
                  <a:lnTo>
                    <a:pt x="67" y="158"/>
                  </a:lnTo>
                  <a:lnTo>
                    <a:pt x="58" y="223"/>
                  </a:lnTo>
                  <a:lnTo>
                    <a:pt x="61" y="298"/>
                  </a:lnTo>
                  <a:lnTo>
                    <a:pt x="46" y="399"/>
                  </a:lnTo>
                  <a:lnTo>
                    <a:pt x="35" y="449"/>
                  </a:lnTo>
                  <a:lnTo>
                    <a:pt x="13" y="495"/>
                  </a:lnTo>
                  <a:lnTo>
                    <a:pt x="0" y="489"/>
                  </a:lnTo>
                  <a:lnTo>
                    <a:pt x="15" y="442"/>
                  </a:lnTo>
                  <a:lnTo>
                    <a:pt x="21" y="318"/>
                  </a:lnTo>
                  <a:lnTo>
                    <a:pt x="21" y="289"/>
                  </a:lnTo>
                  <a:lnTo>
                    <a:pt x="35" y="129"/>
                  </a:lnTo>
                  <a:lnTo>
                    <a:pt x="70" y="103"/>
                  </a:lnTo>
                  <a:lnTo>
                    <a:pt x="107" y="81"/>
                  </a:lnTo>
                  <a:lnTo>
                    <a:pt x="113" y="20"/>
                  </a:lnTo>
                  <a:lnTo>
                    <a:pt x="127" y="6"/>
                  </a:lnTo>
                  <a:lnTo>
                    <a:pt x="150" y="0"/>
                  </a:lnTo>
                  <a:lnTo>
                    <a:pt x="201" y="9"/>
                  </a:lnTo>
                  <a:lnTo>
                    <a:pt x="245" y="41"/>
                  </a:lnTo>
                  <a:lnTo>
                    <a:pt x="262" y="92"/>
                  </a:lnTo>
                  <a:lnTo>
                    <a:pt x="253" y="125"/>
                  </a:lnTo>
                  <a:lnTo>
                    <a:pt x="232" y="162"/>
                  </a:lnTo>
                  <a:lnTo>
                    <a:pt x="207" y="197"/>
                  </a:lnTo>
                  <a:lnTo>
                    <a:pt x="183" y="225"/>
                  </a:lnTo>
                  <a:lnTo>
                    <a:pt x="172" y="217"/>
                  </a:lnTo>
                  <a:lnTo>
                    <a:pt x="185" y="186"/>
                  </a:lnTo>
                  <a:lnTo>
                    <a:pt x="201" y="157"/>
                  </a:lnTo>
                  <a:lnTo>
                    <a:pt x="223" y="89"/>
                  </a:lnTo>
                  <a:lnTo>
                    <a:pt x="214" y="68"/>
                  </a:lnTo>
                  <a:lnTo>
                    <a:pt x="196" y="52"/>
                  </a:lnTo>
                  <a:lnTo>
                    <a:pt x="148" y="4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25" name="Freeform 115"/>
            <p:cNvSpPr>
              <a:spLocks/>
            </p:cNvSpPr>
            <p:nvPr/>
          </p:nvSpPr>
          <p:spPr bwMode="auto">
            <a:xfrm>
              <a:off x="385" y="3105"/>
              <a:ext cx="888" cy="290"/>
            </a:xfrm>
            <a:custGeom>
              <a:avLst/>
              <a:gdLst>
                <a:gd name="T0" fmla="*/ 1 w 1776"/>
                <a:gd name="T1" fmla="*/ 1 h 579"/>
                <a:gd name="T2" fmla="*/ 1 w 1776"/>
                <a:gd name="T3" fmla="*/ 1 h 579"/>
                <a:gd name="T4" fmla="*/ 1 w 1776"/>
                <a:gd name="T5" fmla="*/ 1 h 579"/>
                <a:gd name="T6" fmla="*/ 1 w 1776"/>
                <a:gd name="T7" fmla="*/ 1 h 579"/>
                <a:gd name="T8" fmla="*/ 1 w 1776"/>
                <a:gd name="T9" fmla="*/ 1 h 579"/>
                <a:gd name="T10" fmla="*/ 1 w 1776"/>
                <a:gd name="T11" fmla="*/ 1 h 579"/>
                <a:gd name="T12" fmla="*/ 1 w 1776"/>
                <a:gd name="T13" fmla="*/ 1 h 579"/>
                <a:gd name="T14" fmla="*/ 1 w 1776"/>
                <a:gd name="T15" fmla="*/ 1 h 579"/>
                <a:gd name="T16" fmla="*/ 1 w 1776"/>
                <a:gd name="T17" fmla="*/ 1 h 579"/>
                <a:gd name="T18" fmla="*/ 1 w 1776"/>
                <a:gd name="T19" fmla="*/ 1 h 579"/>
                <a:gd name="T20" fmla="*/ 1 w 1776"/>
                <a:gd name="T21" fmla="*/ 1 h 579"/>
                <a:gd name="T22" fmla="*/ 1 w 1776"/>
                <a:gd name="T23" fmla="*/ 1 h 579"/>
                <a:gd name="T24" fmla="*/ 1 w 1776"/>
                <a:gd name="T25" fmla="*/ 1 h 579"/>
                <a:gd name="T26" fmla="*/ 1 w 1776"/>
                <a:gd name="T27" fmla="*/ 1 h 579"/>
                <a:gd name="T28" fmla="*/ 1 w 1776"/>
                <a:gd name="T29" fmla="*/ 1 h 579"/>
                <a:gd name="T30" fmla="*/ 1 w 1776"/>
                <a:gd name="T31" fmla="*/ 1 h 579"/>
                <a:gd name="T32" fmla="*/ 1 w 1776"/>
                <a:gd name="T33" fmla="*/ 1 h 579"/>
                <a:gd name="T34" fmla="*/ 1 w 1776"/>
                <a:gd name="T35" fmla="*/ 1 h 579"/>
                <a:gd name="T36" fmla="*/ 1 w 1776"/>
                <a:gd name="T37" fmla="*/ 1 h 579"/>
                <a:gd name="T38" fmla="*/ 1 w 1776"/>
                <a:gd name="T39" fmla="*/ 1 h 579"/>
                <a:gd name="T40" fmla="*/ 1 w 1776"/>
                <a:gd name="T41" fmla="*/ 1 h 579"/>
                <a:gd name="T42" fmla="*/ 1 w 1776"/>
                <a:gd name="T43" fmla="*/ 1 h 579"/>
                <a:gd name="T44" fmla="*/ 1 w 1776"/>
                <a:gd name="T45" fmla="*/ 1 h 579"/>
                <a:gd name="T46" fmla="*/ 0 w 1776"/>
                <a:gd name="T47" fmla="*/ 1 h 579"/>
                <a:gd name="T48" fmla="*/ 1 w 1776"/>
                <a:gd name="T49" fmla="*/ 1 h 579"/>
                <a:gd name="T50" fmla="*/ 1 w 1776"/>
                <a:gd name="T51" fmla="*/ 1 h 579"/>
                <a:gd name="T52" fmla="*/ 1 w 1776"/>
                <a:gd name="T53" fmla="*/ 1 h 579"/>
                <a:gd name="T54" fmla="*/ 1 w 1776"/>
                <a:gd name="T55" fmla="*/ 1 h 579"/>
                <a:gd name="T56" fmla="*/ 1 w 1776"/>
                <a:gd name="T57" fmla="*/ 1 h 579"/>
                <a:gd name="T58" fmla="*/ 1 w 1776"/>
                <a:gd name="T59" fmla="*/ 1 h 579"/>
                <a:gd name="T60" fmla="*/ 1 w 1776"/>
                <a:gd name="T61" fmla="*/ 1 h 579"/>
                <a:gd name="T62" fmla="*/ 1 w 1776"/>
                <a:gd name="T63" fmla="*/ 1 h 579"/>
                <a:gd name="T64" fmla="*/ 1 w 1776"/>
                <a:gd name="T65" fmla="*/ 1 h 579"/>
                <a:gd name="T66" fmla="*/ 1 w 1776"/>
                <a:gd name="T67" fmla="*/ 1 h 579"/>
                <a:gd name="T68" fmla="*/ 1 w 1776"/>
                <a:gd name="T69" fmla="*/ 1 h 579"/>
                <a:gd name="T70" fmla="*/ 1 w 1776"/>
                <a:gd name="T71" fmla="*/ 1 h 579"/>
                <a:gd name="T72" fmla="*/ 1 w 1776"/>
                <a:gd name="T73" fmla="*/ 1 h 579"/>
                <a:gd name="T74" fmla="*/ 1 w 1776"/>
                <a:gd name="T75" fmla="*/ 1 h 579"/>
                <a:gd name="T76" fmla="*/ 1 w 1776"/>
                <a:gd name="T77" fmla="*/ 1 h 579"/>
                <a:gd name="T78" fmla="*/ 1 w 1776"/>
                <a:gd name="T79" fmla="*/ 1 h 579"/>
                <a:gd name="T80" fmla="*/ 1 w 1776"/>
                <a:gd name="T81" fmla="*/ 1 h 579"/>
                <a:gd name="T82" fmla="*/ 1 w 1776"/>
                <a:gd name="T83" fmla="*/ 1 h 579"/>
                <a:gd name="T84" fmla="*/ 1 w 1776"/>
                <a:gd name="T85" fmla="*/ 1 h 579"/>
                <a:gd name="T86" fmla="*/ 1 w 1776"/>
                <a:gd name="T87" fmla="*/ 1 h 579"/>
                <a:gd name="T88" fmla="*/ 1 w 1776"/>
                <a:gd name="T89" fmla="*/ 1 h 579"/>
                <a:gd name="T90" fmla="*/ 1 w 1776"/>
                <a:gd name="T91" fmla="*/ 1 h 579"/>
                <a:gd name="T92" fmla="*/ 1 w 1776"/>
                <a:gd name="T93" fmla="*/ 0 h 579"/>
                <a:gd name="T94" fmla="*/ 1 w 1776"/>
                <a:gd name="T95" fmla="*/ 1 h 579"/>
                <a:gd name="T96" fmla="*/ 1 w 1776"/>
                <a:gd name="T97" fmla="*/ 1 h 57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776"/>
                <a:gd name="T148" fmla="*/ 0 h 579"/>
                <a:gd name="T149" fmla="*/ 1776 w 1776"/>
                <a:gd name="T150" fmla="*/ 579 h 57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776" h="579">
                  <a:moveTo>
                    <a:pt x="1776" y="48"/>
                  </a:moveTo>
                  <a:lnTo>
                    <a:pt x="1627" y="55"/>
                  </a:lnTo>
                  <a:lnTo>
                    <a:pt x="1430" y="86"/>
                  </a:lnTo>
                  <a:lnTo>
                    <a:pt x="1317" y="110"/>
                  </a:lnTo>
                  <a:lnTo>
                    <a:pt x="1200" y="136"/>
                  </a:lnTo>
                  <a:lnTo>
                    <a:pt x="1076" y="167"/>
                  </a:lnTo>
                  <a:lnTo>
                    <a:pt x="953" y="200"/>
                  </a:lnTo>
                  <a:lnTo>
                    <a:pt x="830" y="235"/>
                  </a:lnTo>
                  <a:lnTo>
                    <a:pt x="769" y="254"/>
                  </a:lnTo>
                  <a:lnTo>
                    <a:pt x="710" y="272"/>
                  </a:lnTo>
                  <a:lnTo>
                    <a:pt x="651" y="290"/>
                  </a:lnTo>
                  <a:lnTo>
                    <a:pt x="594" y="309"/>
                  </a:lnTo>
                  <a:lnTo>
                    <a:pt x="537" y="329"/>
                  </a:lnTo>
                  <a:lnTo>
                    <a:pt x="484" y="347"/>
                  </a:lnTo>
                  <a:lnTo>
                    <a:pt x="432" y="366"/>
                  </a:lnTo>
                  <a:lnTo>
                    <a:pt x="385" y="384"/>
                  </a:lnTo>
                  <a:lnTo>
                    <a:pt x="296" y="421"/>
                  </a:lnTo>
                  <a:lnTo>
                    <a:pt x="221" y="456"/>
                  </a:lnTo>
                  <a:lnTo>
                    <a:pt x="160" y="489"/>
                  </a:lnTo>
                  <a:lnTo>
                    <a:pt x="129" y="509"/>
                  </a:lnTo>
                  <a:lnTo>
                    <a:pt x="97" y="530"/>
                  </a:lnTo>
                  <a:lnTo>
                    <a:pt x="66" y="550"/>
                  </a:lnTo>
                  <a:lnTo>
                    <a:pt x="33" y="568"/>
                  </a:lnTo>
                  <a:lnTo>
                    <a:pt x="0" y="579"/>
                  </a:lnTo>
                  <a:lnTo>
                    <a:pt x="42" y="539"/>
                  </a:lnTo>
                  <a:lnTo>
                    <a:pt x="75" y="511"/>
                  </a:lnTo>
                  <a:lnTo>
                    <a:pt x="107" y="485"/>
                  </a:lnTo>
                  <a:lnTo>
                    <a:pt x="142" y="458"/>
                  </a:lnTo>
                  <a:lnTo>
                    <a:pt x="178" y="438"/>
                  </a:lnTo>
                  <a:lnTo>
                    <a:pt x="215" y="419"/>
                  </a:lnTo>
                  <a:lnTo>
                    <a:pt x="291" y="388"/>
                  </a:lnTo>
                  <a:lnTo>
                    <a:pt x="368" y="360"/>
                  </a:lnTo>
                  <a:lnTo>
                    <a:pt x="445" y="333"/>
                  </a:lnTo>
                  <a:lnTo>
                    <a:pt x="506" y="309"/>
                  </a:lnTo>
                  <a:lnTo>
                    <a:pt x="576" y="283"/>
                  </a:lnTo>
                  <a:lnTo>
                    <a:pt x="650" y="256"/>
                  </a:lnTo>
                  <a:lnTo>
                    <a:pt x="729" y="228"/>
                  </a:lnTo>
                  <a:lnTo>
                    <a:pt x="813" y="200"/>
                  </a:lnTo>
                  <a:lnTo>
                    <a:pt x="902" y="171"/>
                  </a:lnTo>
                  <a:lnTo>
                    <a:pt x="990" y="143"/>
                  </a:lnTo>
                  <a:lnTo>
                    <a:pt x="1082" y="116"/>
                  </a:lnTo>
                  <a:lnTo>
                    <a:pt x="1172" y="90"/>
                  </a:lnTo>
                  <a:lnTo>
                    <a:pt x="1262" y="68"/>
                  </a:lnTo>
                  <a:lnTo>
                    <a:pt x="1351" y="46"/>
                  </a:lnTo>
                  <a:lnTo>
                    <a:pt x="1435" y="29"/>
                  </a:lnTo>
                  <a:lnTo>
                    <a:pt x="1593" y="5"/>
                  </a:lnTo>
                  <a:lnTo>
                    <a:pt x="1726" y="0"/>
                  </a:lnTo>
                  <a:lnTo>
                    <a:pt x="1776" y="4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26" name="Freeform 116"/>
            <p:cNvSpPr>
              <a:spLocks/>
            </p:cNvSpPr>
            <p:nvPr/>
          </p:nvSpPr>
          <p:spPr bwMode="auto">
            <a:xfrm>
              <a:off x="330" y="3070"/>
              <a:ext cx="288" cy="148"/>
            </a:xfrm>
            <a:custGeom>
              <a:avLst/>
              <a:gdLst>
                <a:gd name="T0" fmla="*/ 1 w 576"/>
                <a:gd name="T1" fmla="*/ 1 h 296"/>
                <a:gd name="T2" fmla="*/ 1 w 576"/>
                <a:gd name="T3" fmla="*/ 1 h 296"/>
                <a:gd name="T4" fmla="*/ 1 w 576"/>
                <a:gd name="T5" fmla="*/ 1 h 296"/>
                <a:gd name="T6" fmla="*/ 1 w 576"/>
                <a:gd name="T7" fmla="*/ 1 h 296"/>
                <a:gd name="T8" fmla="*/ 1 w 576"/>
                <a:gd name="T9" fmla="*/ 1 h 296"/>
                <a:gd name="T10" fmla="*/ 1 w 576"/>
                <a:gd name="T11" fmla="*/ 1 h 296"/>
                <a:gd name="T12" fmla="*/ 1 w 576"/>
                <a:gd name="T13" fmla="*/ 1 h 296"/>
                <a:gd name="T14" fmla="*/ 1 w 576"/>
                <a:gd name="T15" fmla="*/ 1 h 296"/>
                <a:gd name="T16" fmla="*/ 1 w 576"/>
                <a:gd name="T17" fmla="*/ 1 h 296"/>
                <a:gd name="T18" fmla="*/ 1 w 576"/>
                <a:gd name="T19" fmla="*/ 1 h 296"/>
                <a:gd name="T20" fmla="*/ 1 w 576"/>
                <a:gd name="T21" fmla="*/ 1 h 296"/>
                <a:gd name="T22" fmla="*/ 1 w 576"/>
                <a:gd name="T23" fmla="*/ 1 h 296"/>
                <a:gd name="T24" fmla="*/ 1 w 576"/>
                <a:gd name="T25" fmla="*/ 1 h 296"/>
                <a:gd name="T26" fmla="*/ 1 w 576"/>
                <a:gd name="T27" fmla="*/ 1 h 296"/>
                <a:gd name="T28" fmla="*/ 0 w 576"/>
                <a:gd name="T29" fmla="*/ 1 h 296"/>
                <a:gd name="T30" fmla="*/ 1 w 576"/>
                <a:gd name="T31" fmla="*/ 1 h 296"/>
                <a:gd name="T32" fmla="*/ 1 w 576"/>
                <a:gd name="T33" fmla="*/ 1 h 296"/>
                <a:gd name="T34" fmla="*/ 1 w 576"/>
                <a:gd name="T35" fmla="*/ 1 h 296"/>
                <a:gd name="T36" fmla="*/ 1 w 576"/>
                <a:gd name="T37" fmla="*/ 1 h 296"/>
                <a:gd name="T38" fmla="*/ 1 w 576"/>
                <a:gd name="T39" fmla="*/ 1 h 296"/>
                <a:gd name="T40" fmla="*/ 1 w 576"/>
                <a:gd name="T41" fmla="*/ 1 h 296"/>
                <a:gd name="T42" fmla="*/ 1 w 576"/>
                <a:gd name="T43" fmla="*/ 1 h 296"/>
                <a:gd name="T44" fmla="*/ 1 w 576"/>
                <a:gd name="T45" fmla="*/ 1 h 296"/>
                <a:gd name="T46" fmla="*/ 1 w 576"/>
                <a:gd name="T47" fmla="*/ 1 h 296"/>
                <a:gd name="T48" fmla="*/ 1 w 576"/>
                <a:gd name="T49" fmla="*/ 1 h 296"/>
                <a:gd name="T50" fmla="*/ 1 w 576"/>
                <a:gd name="T51" fmla="*/ 1 h 296"/>
                <a:gd name="T52" fmla="*/ 1 w 576"/>
                <a:gd name="T53" fmla="*/ 0 h 296"/>
                <a:gd name="T54" fmla="*/ 1 w 576"/>
                <a:gd name="T55" fmla="*/ 1 h 296"/>
                <a:gd name="T56" fmla="*/ 1 w 576"/>
                <a:gd name="T57" fmla="*/ 1 h 29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76"/>
                <a:gd name="T88" fmla="*/ 0 h 296"/>
                <a:gd name="T89" fmla="*/ 576 w 576"/>
                <a:gd name="T90" fmla="*/ 296 h 29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76" h="296">
                  <a:moveTo>
                    <a:pt x="576" y="9"/>
                  </a:moveTo>
                  <a:lnTo>
                    <a:pt x="546" y="33"/>
                  </a:lnTo>
                  <a:lnTo>
                    <a:pt x="513" y="55"/>
                  </a:lnTo>
                  <a:lnTo>
                    <a:pt x="474" y="76"/>
                  </a:lnTo>
                  <a:lnTo>
                    <a:pt x="432" y="92"/>
                  </a:lnTo>
                  <a:lnTo>
                    <a:pt x="347" y="122"/>
                  </a:lnTo>
                  <a:lnTo>
                    <a:pt x="272" y="147"/>
                  </a:lnTo>
                  <a:lnTo>
                    <a:pt x="206" y="180"/>
                  </a:lnTo>
                  <a:lnTo>
                    <a:pt x="174" y="202"/>
                  </a:lnTo>
                  <a:lnTo>
                    <a:pt x="145" y="225"/>
                  </a:lnTo>
                  <a:lnTo>
                    <a:pt x="115" y="247"/>
                  </a:lnTo>
                  <a:lnTo>
                    <a:pt x="86" y="267"/>
                  </a:lnTo>
                  <a:lnTo>
                    <a:pt x="57" y="285"/>
                  </a:lnTo>
                  <a:lnTo>
                    <a:pt x="25" y="296"/>
                  </a:lnTo>
                  <a:lnTo>
                    <a:pt x="0" y="289"/>
                  </a:lnTo>
                  <a:lnTo>
                    <a:pt x="9" y="263"/>
                  </a:lnTo>
                  <a:lnTo>
                    <a:pt x="33" y="245"/>
                  </a:lnTo>
                  <a:lnTo>
                    <a:pt x="62" y="223"/>
                  </a:lnTo>
                  <a:lnTo>
                    <a:pt x="95" y="202"/>
                  </a:lnTo>
                  <a:lnTo>
                    <a:pt x="130" y="182"/>
                  </a:lnTo>
                  <a:lnTo>
                    <a:pt x="165" y="162"/>
                  </a:lnTo>
                  <a:lnTo>
                    <a:pt x="200" y="144"/>
                  </a:lnTo>
                  <a:lnTo>
                    <a:pt x="263" y="118"/>
                  </a:lnTo>
                  <a:lnTo>
                    <a:pt x="379" y="87"/>
                  </a:lnTo>
                  <a:lnTo>
                    <a:pt x="491" y="48"/>
                  </a:lnTo>
                  <a:lnTo>
                    <a:pt x="530" y="24"/>
                  </a:lnTo>
                  <a:lnTo>
                    <a:pt x="568" y="0"/>
                  </a:lnTo>
                  <a:lnTo>
                    <a:pt x="576"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27" name="Freeform 117"/>
            <p:cNvSpPr>
              <a:spLocks/>
            </p:cNvSpPr>
            <p:nvPr/>
          </p:nvSpPr>
          <p:spPr bwMode="auto">
            <a:xfrm>
              <a:off x="241" y="3053"/>
              <a:ext cx="331" cy="359"/>
            </a:xfrm>
            <a:custGeom>
              <a:avLst/>
              <a:gdLst>
                <a:gd name="T0" fmla="*/ 0 w 663"/>
                <a:gd name="T1" fmla="*/ 1 h 717"/>
                <a:gd name="T2" fmla="*/ 0 w 663"/>
                <a:gd name="T3" fmla="*/ 1 h 717"/>
                <a:gd name="T4" fmla="*/ 0 w 663"/>
                <a:gd name="T5" fmla="*/ 1 h 717"/>
                <a:gd name="T6" fmla="*/ 0 w 663"/>
                <a:gd name="T7" fmla="*/ 1 h 717"/>
                <a:gd name="T8" fmla="*/ 0 w 663"/>
                <a:gd name="T9" fmla="*/ 1 h 717"/>
                <a:gd name="T10" fmla="*/ 0 w 663"/>
                <a:gd name="T11" fmla="*/ 1 h 717"/>
                <a:gd name="T12" fmla="*/ 0 w 663"/>
                <a:gd name="T13" fmla="*/ 1 h 717"/>
                <a:gd name="T14" fmla="*/ 0 w 663"/>
                <a:gd name="T15" fmla="*/ 1 h 717"/>
                <a:gd name="T16" fmla="*/ 0 w 663"/>
                <a:gd name="T17" fmla="*/ 1 h 717"/>
                <a:gd name="T18" fmla="*/ 0 w 663"/>
                <a:gd name="T19" fmla="*/ 1 h 717"/>
                <a:gd name="T20" fmla="*/ 0 w 663"/>
                <a:gd name="T21" fmla="*/ 1 h 717"/>
                <a:gd name="T22" fmla="*/ 0 w 663"/>
                <a:gd name="T23" fmla="*/ 1 h 717"/>
                <a:gd name="T24" fmla="*/ 0 w 663"/>
                <a:gd name="T25" fmla="*/ 1 h 717"/>
                <a:gd name="T26" fmla="*/ 0 w 663"/>
                <a:gd name="T27" fmla="*/ 1 h 717"/>
                <a:gd name="T28" fmla="*/ 0 w 663"/>
                <a:gd name="T29" fmla="*/ 1 h 717"/>
                <a:gd name="T30" fmla="*/ 0 w 663"/>
                <a:gd name="T31" fmla="*/ 1 h 717"/>
                <a:gd name="T32" fmla="*/ 0 w 663"/>
                <a:gd name="T33" fmla="*/ 1 h 717"/>
                <a:gd name="T34" fmla="*/ 0 w 663"/>
                <a:gd name="T35" fmla="*/ 1 h 717"/>
                <a:gd name="T36" fmla="*/ 0 w 663"/>
                <a:gd name="T37" fmla="*/ 1 h 717"/>
                <a:gd name="T38" fmla="*/ 0 w 663"/>
                <a:gd name="T39" fmla="*/ 1 h 717"/>
                <a:gd name="T40" fmla="*/ 0 w 663"/>
                <a:gd name="T41" fmla="*/ 1 h 717"/>
                <a:gd name="T42" fmla="*/ 0 w 663"/>
                <a:gd name="T43" fmla="*/ 1 h 717"/>
                <a:gd name="T44" fmla="*/ 0 w 663"/>
                <a:gd name="T45" fmla="*/ 1 h 717"/>
                <a:gd name="T46" fmla="*/ 0 w 663"/>
                <a:gd name="T47" fmla="*/ 1 h 717"/>
                <a:gd name="T48" fmla="*/ 0 w 663"/>
                <a:gd name="T49" fmla="*/ 1 h 717"/>
                <a:gd name="T50" fmla="*/ 0 w 663"/>
                <a:gd name="T51" fmla="*/ 1 h 717"/>
                <a:gd name="T52" fmla="*/ 0 w 663"/>
                <a:gd name="T53" fmla="*/ 1 h 717"/>
                <a:gd name="T54" fmla="*/ 0 w 663"/>
                <a:gd name="T55" fmla="*/ 1 h 717"/>
                <a:gd name="T56" fmla="*/ 0 w 663"/>
                <a:gd name="T57" fmla="*/ 1 h 717"/>
                <a:gd name="T58" fmla="*/ 0 w 663"/>
                <a:gd name="T59" fmla="*/ 1 h 717"/>
                <a:gd name="T60" fmla="*/ 0 w 663"/>
                <a:gd name="T61" fmla="*/ 1 h 717"/>
                <a:gd name="T62" fmla="*/ 0 w 663"/>
                <a:gd name="T63" fmla="*/ 1 h 717"/>
                <a:gd name="T64" fmla="*/ 0 w 663"/>
                <a:gd name="T65" fmla="*/ 1 h 717"/>
                <a:gd name="T66" fmla="*/ 0 w 663"/>
                <a:gd name="T67" fmla="*/ 1 h 717"/>
                <a:gd name="T68" fmla="*/ 0 w 663"/>
                <a:gd name="T69" fmla="*/ 1 h 717"/>
                <a:gd name="T70" fmla="*/ 0 w 663"/>
                <a:gd name="T71" fmla="*/ 1 h 717"/>
                <a:gd name="T72" fmla="*/ 0 w 663"/>
                <a:gd name="T73" fmla="*/ 0 h 717"/>
                <a:gd name="T74" fmla="*/ 0 w 663"/>
                <a:gd name="T75" fmla="*/ 1 h 717"/>
                <a:gd name="T76" fmla="*/ 0 w 663"/>
                <a:gd name="T77" fmla="*/ 1 h 71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3"/>
                <a:gd name="T118" fmla="*/ 0 h 717"/>
                <a:gd name="T119" fmla="*/ 663 w 663"/>
                <a:gd name="T120" fmla="*/ 717 h 71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3" h="717">
                  <a:moveTo>
                    <a:pt x="663" y="9"/>
                  </a:moveTo>
                  <a:lnTo>
                    <a:pt x="626" y="33"/>
                  </a:lnTo>
                  <a:lnTo>
                    <a:pt x="580" y="53"/>
                  </a:lnTo>
                  <a:lnTo>
                    <a:pt x="524" y="74"/>
                  </a:lnTo>
                  <a:lnTo>
                    <a:pt x="464" y="94"/>
                  </a:lnTo>
                  <a:lnTo>
                    <a:pt x="401" y="112"/>
                  </a:lnTo>
                  <a:lnTo>
                    <a:pt x="340" y="131"/>
                  </a:lnTo>
                  <a:lnTo>
                    <a:pt x="234" y="166"/>
                  </a:lnTo>
                  <a:lnTo>
                    <a:pt x="191" y="186"/>
                  </a:lnTo>
                  <a:lnTo>
                    <a:pt x="138" y="217"/>
                  </a:lnTo>
                  <a:lnTo>
                    <a:pt x="81" y="248"/>
                  </a:lnTo>
                  <a:lnTo>
                    <a:pt x="35" y="276"/>
                  </a:lnTo>
                  <a:lnTo>
                    <a:pt x="57" y="331"/>
                  </a:lnTo>
                  <a:lnTo>
                    <a:pt x="81" y="386"/>
                  </a:lnTo>
                  <a:lnTo>
                    <a:pt x="123" y="497"/>
                  </a:lnTo>
                  <a:lnTo>
                    <a:pt x="175" y="682"/>
                  </a:lnTo>
                  <a:lnTo>
                    <a:pt x="219" y="704"/>
                  </a:lnTo>
                  <a:lnTo>
                    <a:pt x="215" y="717"/>
                  </a:lnTo>
                  <a:lnTo>
                    <a:pt x="158" y="708"/>
                  </a:lnTo>
                  <a:lnTo>
                    <a:pt x="133" y="646"/>
                  </a:lnTo>
                  <a:lnTo>
                    <a:pt x="112" y="587"/>
                  </a:lnTo>
                  <a:lnTo>
                    <a:pt x="90" y="515"/>
                  </a:lnTo>
                  <a:lnTo>
                    <a:pt x="66" y="443"/>
                  </a:lnTo>
                  <a:lnTo>
                    <a:pt x="42" y="375"/>
                  </a:lnTo>
                  <a:lnTo>
                    <a:pt x="18" y="320"/>
                  </a:lnTo>
                  <a:lnTo>
                    <a:pt x="0" y="285"/>
                  </a:lnTo>
                  <a:lnTo>
                    <a:pt x="15" y="248"/>
                  </a:lnTo>
                  <a:lnTo>
                    <a:pt x="55" y="224"/>
                  </a:lnTo>
                  <a:lnTo>
                    <a:pt x="122" y="193"/>
                  </a:lnTo>
                  <a:lnTo>
                    <a:pt x="186" y="162"/>
                  </a:lnTo>
                  <a:lnTo>
                    <a:pt x="225" y="144"/>
                  </a:lnTo>
                  <a:lnTo>
                    <a:pt x="271" y="127"/>
                  </a:lnTo>
                  <a:lnTo>
                    <a:pt x="318" y="110"/>
                  </a:lnTo>
                  <a:lnTo>
                    <a:pt x="414" y="77"/>
                  </a:lnTo>
                  <a:lnTo>
                    <a:pt x="510" y="42"/>
                  </a:lnTo>
                  <a:lnTo>
                    <a:pt x="558" y="22"/>
                  </a:lnTo>
                  <a:lnTo>
                    <a:pt x="600" y="0"/>
                  </a:lnTo>
                  <a:lnTo>
                    <a:pt x="66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28" name="Freeform 118"/>
            <p:cNvSpPr>
              <a:spLocks/>
            </p:cNvSpPr>
            <p:nvPr/>
          </p:nvSpPr>
          <p:spPr bwMode="auto">
            <a:xfrm>
              <a:off x="337" y="3242"/>
              <a:ext cx="60" cy="155"/>
            </a:xfrm>
            <a:custGeom>
              <a:avLst/>
              <a:gdLst>
                <a:gd name="T0" fmla="*/ 0 w 122"/>
                <a:gd name="T1" fmla="*/ 0 h 311"/>
                <a:gd name="T2" fmla="*/ 0 w 122"/>
                <a:gd name="T3" fmla="*/ 0 h 311"/>
                <a:gd name="T4" fmla="*/ 0 w 122"/>
                <a:gd name="T5" fmla="*/ 0 h 311"/>
                <a:gd name="T6" fmla="*/ 0 w 122"/>
                <a:gd name="T7" fmla="*/ 0 h 311"/>
                <a:gd name="T8" fmla="*/ 0 w 122"/>
                <a:gd name="T9" fmla="*/ 0 h 311"/>
                <a:gd name="T10" fmla="*/ 0 w 122"/>
                <a:gd name="T11" fmla="*/ 0 h 311"/>
                <a:gd name="T12" fmla="*/ 0 w 122"/>
                <a:gd name="T13" fmla="*/ 0 h 311"/>
                <a:gd name="T14" fmla="*/ 0 w 122"/>
                <a:gd name="T15" fmla="*/ 0 h 311"/>
                <a:gd name="T16" fmla="*/ 0 w 122"/>
                <a:gd name="T17" fmla="*/ 0 h 311"/>
                <a:gd name="T18" fmla="*/ 0 w 122"/>
                <a:gd name="T19" fmla="*/ 0 h 311"/>
                <a:gd name="T20" fmla="*/ 0 w 122"/>
                <a:gd name="T21" fmla="*/ 0 h 311"/>
                <a:gd name="T22" fmla="*/ 0 w 122"/>
                <a:gd name="T23" fmla="*/ 0 h 311"/>
                <a:gd name="T24" fmla="*/ 0 w 122"/>
                <a:gd name="T25" fmla="*/ 0 h 311"/>
                <a:gd name="T26" fmla="*/ 0 w 122"/>
                <a:gd name="T27" fmla="*/ 0 h 3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2"/>
                <a:gd name="T43" fmla="*/ 0 h 311"/>
                <a:gd name="T44" fmla="*/ 122 w 122"/>
                <a:gd name="T45" fmla="*/ 311 h 3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2" h="311">
                  <a:moveTo>
                    <a:pt x="0" y="0"/>
                  </a:moveTo>
                  <a:lnTo>
                    <a:pt x="19" y="39"/>
                  </a:lnTo>
                  <a:lnTo>
                    <a:pt x="37" y="79"/>
                  </a:lnTo>
                  <a:lnTo>
                    <a:pt x="59" y="131"/>
                  </a:lnTo>
                  <a:lnTo>
                    <a:pt x="89" y="182"/>
                  </a:lnTo>
                  <a:lnTo>
                    <a:pt x="122" y="289"/>
                  </a:lnTo>
                  <a:lnTo>
                    <a:pt x="118" y="304"/>
                  </a:lnTo>
                  <a:lnTo>
                    <a:pt x="105" y="311"/>
                  </a:lnTo>
                  <a:lnTo>
                    <a:pt x="83" y="293"/>
                  </a:lnTo>
                  <a:lnTo>
                    <a:pt x="67" y="234"/>
                  </a:lnTo>
                  <a:lnTo>
                    <a:pt x="48" y="188"/>
                  </a:lnTo>
                  <a:lnTo>
                    <a:pt x="8" y="9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29" name="Freeform 119"/>
            <p:cNvSpPr>
              <a:spLocks/>
            </p:cNvSpPr>
            <p:nvPr/>
          </p:nvSpPr>
          <p:spPr bwMode="auto">
            <a:xfrm>
              <a:off x="67" y="2694"/>
              <a:ext cx="214" cy="148"/>
            </a:xfrm>
            <a:custGeom>
              <a:avLst/>
              <a:gdLst>
                <a:gd name="T0" fmla="*/ 1 w 427"/>
                <a:gd name="T1" fmla="*/ 1 h 294"/>
                <a:gd name="T2" fmla="*/ 1 w 427"/>
                <a:gd name="T3" fmla="*/ 1 h 294"/>
                <a:gd name="T4" fmla="*/ 1 w 427"/>
                <a:gd name="T5" fmla="*/ 1 h 294"/>
                <a:gd name="T6" fmla="*/ 1 w 427"/>
                <a:gd name="T7" fmla="*/ 1 h 294"/>
                <a:gd name="T8" fmla="*/ 1 w 427"/>
                <a:gd name="T9" fmla="*/ 1 h 294"/>
                <a:gd name="T10" fmla="*/ 1 w 427"/>
                <a:gd name="T11" fmla="*/ 1 h 294"/>
                <a:gd name="T12" fmla="*/ 1 w 427"/>
                <a:gd name="T13" fmla="*/ 1 h 294"/>
                <a:gd name="T14" fmla="*/ 1 w 427"/>
                <a:gd name="T15" fmla="*/ 1 h 294"/>
                <a:gd name="T16" fmla="*/ 1 w 427"/>
                <a:gd name="T17" fmla="*/ 1 h 294"/>
                <a:gd name="T18" fmla="*/ 1 w 427"/>
                <a:gd name="T19" fmla="*/ 1 h 294"/>
                <a:gd name="T20" fmla="*/ 1 w 427"/>
                <a:gd name="T21" fmla="*/ 1 h 294"/>
                <a:gd name="T22" fmla="*/ 1 w 427"/>
                <a:gd name="T23" fmla="*/ 1 h 294"/>
                <a:gd name="T24" fmla="*/ 1 w 427"/>
                <a:gd name="T25" fmla="*/ 1 h 294"/>
                <a:gd name="T26" fmla="*/ 1 w 427"/>
                <a:gd name="T27" fmla="*/ 1 h 294"/>
                <a:gd name="T28" fmla="*/ 1 w 427"/>
                <a:gd name="T29" fmla="*/ 1 h 294"/>
                <a:gd name="T30" fmla="*/ 1 w 427"/>
                <a:gd name="T31" fmla="*/ 1 h 294"/>
                <a:gd name="T32" fmla="*/ 1 w 427"/>
                <a:gd name="T33" fmla="*/ 1 h 294"/>
                <a:gd name="T34" fmla="*/ 1 w 427"/>
                <a:gd name="T35" fmla="*/ 1 h 294"/>
                <a:gd name="T36" fmla="*/ 1 w 427"/>
                <a:gd name="T37" fmla="*/ 1 h 294"/>
                <a:gd name="T38" fmla="*/ 1 w 427"/>
                <a:gd name="T39" fmla="*/ 1 h 294"/>
                <a:gd name="T40" fmla="*/ 1 w 427"/>
                <a:gd name="T41" fmla="*/ 1 h 294"/>
                <a:gd name="T42" fmla="*/ 1 w 427"/>
                <a:gd name="T43" fmla="*/ 1 h 294"/>
                <a:gd name="T44" fmla="*/ 1 w 427"/>
                <a:gd name="T45" fmla="*/ 1 h 294"/>
                <a:gd name="T46" fmla="*/ 1 w 427"/>
                <a:gd name="T47" fmla="*/ 1 h 294"/>
                <a:gd name="T48" fmla="*/ 0 w 427"/>
                <a:gd name="T49" fmla="*/ 1 h 294"/>
                <a:gd name="T50" fmla="*/ 1 w 427"/>
                <a:gd name="T51" fmla="*/ 1 h 294"/>
                <a:gd name="T52" fmla="*/ 1 w 427"/>
                <a:gd name="T53" fmla="*/ 1 h 294"/>
                <a:gd name="T54" fmla="*/ 1 w 427"/>
                <a:gd name="T55" fmla="*/ 1 h 294"/>
                <a:gd name="T56" fmla="*/ 1 w 427"/>
                <a:gd name="T57" fmla="*/ 1 h 294"/>
                <a:gd name="T58" fmla="*/ 1 w 427"/>
                <a:gd name="T59" fmla="*/ 1 h 294"/>
                <a:gd name="T60" fmla="*/ 1 w 427"/>
                <a:gd name="T61" fmla="*/ 0 h 294"/>
                <a:gd name="T62" fmla="*/ 1 w 427"/>
                <a:gd name="T63" fmla="*/ 1 h 294"/>
                <a:gd name="T64" fmla="*/ 1 w 427"/>
                <a:gd name="T65" fmla="*/ 1 h 294"/>
                <a:gd name="T66" fmla="*/ 1 w 427"/>
                <a:gd name="T67" fmla="*/ 1 h 294"/>
                <a:gd name="T68" fmla="*/ 1 w 427"/>
                <a:gd name="T69" fmla="*/ 1 h 29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27"/>
                <a:gd name="T106" fmla="*/ 0 h 294"/>
                <a:gd name="T107" fmla="*/ 427 w 427"/>
                <a:gd name="T108" fmla="*/ 294 h 29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27" h="294">
                  <a:moveTo>
                    <a:pt x="424" y="64"/>
                  </a:moveTo>
                  <a:lnTo>
                    <a:pt x="363" y="44"/>
                  </a:lnTo>
                  <a:lnTo>
                    <a:pt x="322" y="29"/>
                  </a:lnTo>
                  <a:lnTo>
                    <a:pt x="287" y="20"/>
                  </a:lnTo>
                  <a:lnTo>
                    <a:pt x="164" y="42"/>
                  </a:lnTo>
                  <a:lnTo>
                    <a:pt x="103" y="68"/>
                  </a:lnTo>
                  <a:lnTo>
                    <a:pt x="46" y="94"/>
                  </a:lnTo>
                  <a:lnTo>
                    <a:pt x="26" y="129"/>
                  </a:lnTo>
                  <a:lnTo>
                    <a:pt x="30" y="191"/>
                  </a:lnTo>
                  <a:lnTo>
                    <a:pt x="44" y="211"/>
                  </a:lnTo>
                  <a:lnTo>
                    <a:pt x="68" y="221"/>
                  </a:lnTo>
                  <a:lnTo>
                    <a:pt x="116" y="235"/>
                  </a:lnTo>
                  <a:lnTo>
                    <a:pt x="192" y="257"/>
                  </a:lnTo>
                  <a:lnTo>
                    <a:pt x="262" y="268"/>
                  </a:lnTo>
                  <a:lnTo>
                    <a:pt x="333" y="274"/>
                  </a:lnTo>
                  <a:lnTo>
                    <a:pt x="339" y="278"/>
                  </a:lnTo>
                  <a:lnTo>
                    <a:pt x="320" y="285"/>
                  </a:lnTo>
                  <a:lnTo>
                    <a:pt x="278" y="294"/>
                  </a:lnTo>
                  <a:lnTo>
                    <a:pt x="186" y="292"/>
                  </a:lnTo>
                  <a:lnTo>
                    <a:pt x="159" y="283"/>
                  </a:lnTo>
                  <a:lnTo>
                    <a:pt x="109" y="265"/>
                  </a:lnTo>
                  <a:lnTo>
                    <a:pt x="59" y="244"/>
                  </a:lnTo>
                  <a:lnTo>
                    <a:pt x="30" y="232"/>
                  </a:lnTo>
                  <a:lnTo>
                    <a:pt x="4" y="204"/>
                  </a:lnTo>
                  <a:lnTo>
                    <a:pt x="0" y="130"/>
                  </a:lnTo>
                  <a:lnTo>
                    <a:pt x="13" y="101"/>
                  </a:lnTo>
                  <a:lnTo>
                    <a:pt x="41" y="79"/>
                  </a:lnTo>
                  <a:lnTo>
                    <a:pt x="98" y="51"/>
                  </a:lnTo>
                  <a:lnTo>
                    <a:pt x="157" y="26"/>
                  </a:lnTo>
                  <a:lnTo>
                    <a:pt x="216" y="5"/>
                  </a:lnTo>
                  <a:lnTo>
                    <a:pt x="276" y="0"/>
                  </a:lnTo>
                  <a:lnTo>
                    <a:pt x="354" y="20"/>
                  </a:lnTo>
                  <a:lnTo>
                    <a:pt x="427" y="51"/>
                  </a:lnTo>
                  <a:lnTo>
                    <a:pt x="424" y="6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30" name="Freeform 120"/>
            <p:cNvSpPr>
              <a:spLocks/>
            </p:cNvSpPr>
            <p:nvPr/>
          </p:nvSpPr>
          <p:spPr bwMode="auto">
            <a:xfrm>
              <a:off x="134" y="2740"/>
              <a:ext cx="33" cy="89"/>
            </a:xfrm>
            <a:custGeom>
              <a:avLst/>
              <a:gdLst>
                <a:gd name="T0" fmla="*/ 1 w 66"/>
                <a:gd name="T1" fmla="*/ 1 h 176"/>
                <a:gd name="T2" fmla="*/ 1 w 66"/>
                <a:gd name="T3" fmla="*/ 1 h 176"/>
                <a:gd name="T4" fmla="*/ 0 w 66"/>
                <a:gd name="T5" fmla="*/ 1 h 176"/>
                <a:gd name="T6" fmla="*/ 1 w 66"/>
                <a:gd name="T7" fmla="*/ 0 h 176"/>
                <a:gd name="T8" fmla="*/ 1 w 66"/>
                <a:gd name="T9" fmla="*/ 1 h 176"/>
                <a:gd name="T10" fmla="*/ 1 w 66"/>
                <a:gd name="T11" fmla="*/ 1 h 176"/>
                <a:gd name="T12" fmla="*/ 1 w 66"/>
                <a:gd name="T13" fmla="*/ 1 h 176"/>
                <a:gd name="T14" fmla="*/ 1 w 66"/>
                <a:gd name="T15" fmla="*/ 1 h 176"/>
                <a:gd name="T16" fmla="*/ 1 w 66"/>
                <a:gd name="T17" fmla="*/ 1 h 176"/>
                <a:gd name="T18" fmla="*/ 1 w 66"/>
                <a:gd name="T19" fmla="*/ 1 h 176"/>
                <a:gd name="T20" fmla="*/ 1 w 66"/>
                <a:gd name="T21" fmla="*/ 1 h 17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6"/>
                <a:gd name="T34" fmla="*/ 0 h 176"/>
                <a:gd name="T35" fmla="*/ 66 w 66"/>
                <a:gd name="T36" fmla="*/ 176 h 17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6" h="176">
                  <a:moveTo>
                    <a:pt x="35" y="92"/>
                  </a:moveTo>
                  <a:lnTo>
                    <a:pt x="14" y="27"/>
                  </a:lnTo>
                  <a:lnTo>
                    <a:pt x="0" y="7"/>
                  </a:lnTo>
                  <a:lnTo>
                    <a:pt x="11" y="0"/>
                  </a:lnTo>
                  <a:lnTo>
                    <a:pt x="44" y="42"/>
                  </a:lnTo>
                  <a:lnTo>
                    <a:pt x="66" y="94"/>
                  </a:lnTo>
                  <a:lnTo>
                    <a:pt x="44" y="176"/>
                  </a:lnTo>
                  <a:lnTo>
                    <a:pt x="16" y="175"/>
                  </a:lnTo>
                  <a:lnTo>
                    <a:pt x="1" y="152"/>
                  </a:lnTo>
                  <a:lnTo>
                    <a:pt x="35" y="9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31" name="Freeform 121"/>
            <p:cNvSpPr>
              <a:spLocks/>
            </p:cNvSpPr>
            <p:nvPr/>
          </p:nvSpPr>
          <p:spPr bwMode="auto">
            <a:xfrm>
              <a:off x="243" y="2749"/>
              <a:ext cx="34" cy="67"/>
            </a:xfrm>
            <a:custGeom>
              <a:avLst/>
              <a:gdLst>
                <a:gd name="T0" fmla="*/ 1 w 68"/>
                <a:gd name="T1" fmla="*/ 0 h 135"/>
                <a:gd name="T2" fmla="*/ 1 w 68"/>
                <a:gd name="T3" fmla="*/ 0 h 135"/>
                <a:gd name="T4" fmla="*/ 0 w 68"/>
                <a:gd name="T5" fmla="*/ 0 h 135"/>
                <a:gd name="T6" fmla="*/ 1 w 68"/>
                <a:gd name="T7" fmla="*/ 0 h 135"/>
                <a:gd name="T8" fmla="*/ 1 w 68"/>
                <a:gd name="T9" fmla="*/ 0 h 135"/>
                <a:gd name="T10" fmla="*/ 1 w 68"/>
                <a:gd name="T11" fmla="*/ 0 h 135"/>
                <a:gd name="T12" fmla="*/ 1 w 68"/>
                <a:gd name="T13" fmla="*/ 0 h 135"/>
                <a:gd name="T14" fmla="*/ 1 w 68"/>
                <a:gd name="T15" fmla="*/ 0 h 135"/>
                <a:gd name="T16" fmla="*/ 1 w 68"/>
                <a:gd name="T17" fmla="*/ 0 h 135"/>
                <a:gd name="T18" fmla="*/ 1 w 68"/>
                <a:gd name="T19" fmla="*/ 0 h 135"/>
                <a:gd name="T20" fmla="*/ 1 w 68"/>
                <a:gd name="T21" fmla="*/ 0 h 1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8"/>
                <a:gd name="T34" fmla="*/ 0 h 135"/>
                <a:gd name="T35" fmla="*/ 68 w 68"/>
                <a:gd name="T36" fmla="*/ 135 h 13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8" h="135">
                  <a:moveTo>
                    <a:pt x="35" y="76"/>
                  </a:moveTo>
                  <a:lnTo>
                    <a:pt x="5" y="26"/>
                  </a:lnTo>
                  <a:lnTo>
                    <a:pt x="0" y="19"/>
                  </a:lnTo>
                  <a:lnTo>
                    <a:pt x="9" y="0"/>
                  </a:lnTo>
                  <a:lnTo>
                    <a:pt x="16" y="11"/>
                  </a:lnTo>
                  <a:lnTo>
                    <a:pt x="62" y="54"/>
                  </a:lnTo>
                  <a:lnTo>
                    <a:pt x="68" y="92"/>
                  </a:lnTo>
                  <a:lnTo>
                    <a:pt x="44" y="122"/>
                  </a:lnTo>
                  <a:lnTo>
                    <a:pt x="20" y="135"/>
                  </a:lnTo>
                  <a:lnTo>
                    <a:pt x="35" y="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32" name="Freeform 122"/>
            <p:cNvSpPr>
              <a:spLocks/>
            </p:cNvSpPr>
            <p:nvPr/>
          </p:nvSpPr>
          <p:spPr bwMode="auto">
            <a:xfrm>
              <a:off x="1330" y="3185"/>
              <a:ext cx="31" cy="250"/>
            </a:xfrm>
            <a:custGeom>
              <a:avLst/>
              <a:gdLst>
                <a:gd name="T0" fmla="*/ 1 w 60"/>
                <a:gd name="T1" fmla="*/ 0 h 500"/>
                <a:gd name="T2" fmla="*/ 1 w 60"/>
                <a:gd name="T3" fmla="*/ 1 h 500"/>
                <a:gd name="T4" fmla="*/ 1 w 60"/>
                <a:gd name="T5" fmla="*/ 1 h 500"/>
                <a:gd name="T6" fmla="*/ 1 w 60"/>
                <a:gd name="T7" fmla="*/ 1 h 500"/>
                <a:gd name="T8" fmla="*/ 1 w 60"/>
                <a:gd name="T9" fmla="*/ 1 h 500"/>
                <a:gd name="T10" fmla="*/ 1 w 60"/>
                <a:gd name="T11" fmla="*/ 1 h 500"/>
                <a:gd name="T12" fmla="*/ 0 w 60"/>
                <a:gd name="T13" fmla="*/ 1 h 500"/>
                <a:gd name="T14" fmla="*/ 1 w 60"/>
                <a:gd name="T15" fmla="*/ 1 h 500"/>
                <a:gd name="T16" fmla="*/ 1 w 60"/>
                <a:gd name="T17" fmla="*/ 1 h 500"/>
                <a:gd name="T18" fmla="*/ 1 w 60"/>
                <a:gd name="T19" fmla="*/ 1 h 500"/>
                <a:gd name="T20" fmla="*/ 1 w 60"/>
                <a:gd name="T21" fmla="*/ 1 h 500"/>
                <a:gd name="T22" fmla="*/ 1 w 60"/>
                <a:gd name="T23" fmla="*/ 0 h 500"/>
                <a:gd name="T24" fmla="*/ 1 w 60"/>
                <a:gd name="T25" fmla="*/ 0 h 500"/>
                <a:gd name="T26" fmla="*/ 1 w 60"/>
                <a:gd name="T27" fmla="*/ 0 h 5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0"/>
                <a:gd name="T43" fmla="*/ 0 h 500"/>
                <a:gd name="T44" fmla="*/ 60 w 60"/>
                <a:gd name="T45" fmla="*/ 500 h 5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0" h="500">
                  <a:moveTo>
                    <a:pt x="57" y="0"/>
                  </a:moveTo>
                  <a:lnTo>
                    <a:pt x="60" y="59"/>
                  </a:lnTo>
                  <a:lnTo>
                    <a:pt x="59" y="131"/>
                  </a:lnTo>
                  <a:lnTo>
                    <a:pt x="46" y="265"/>
                  </a:lnTo>
                  <a:lnTo>
                    <a:pt x="33" y="384"/>
                  </a:lnTo>
                  <a:lnTo>
                    <a:pt x="11" y="500"/>
                  </a:lnTo>
                  <a:lnTo>
                    <a:pt x="0" y="498"/>
                  </a:lnTo>
                  <a:lnTo>
                    <a:pt x="2" y="381"/>
                  </a:lnTo>
                  <a:lnTo>
                    <a:pt x="11" y="261"/>
                  </a:lnTo>
                  <a:lnTo>
                    <a:pt x="24" y="171"/>
                  </a:lnTo>
                  <a:lnTo>
                    <a:pt x="38" y="81"/>
                  </a:lnTo>
                  <a:lnTo>
                    <a:pt x="46" y="0"/>
                  </a:lnTo>
                  <a:lnTo>
                    <a:pt x="5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33" name="Freeform 123"/>
            <p:cNvSpPr>
              <a:spLocks/>
            </p:cNvSpPr>
            <p:nvPr/>
          </p:nvSpPr>
          <p:spPr bwMode="auto">
            <a:xfrm>
              <a:off x="526" y="3859"/>
              <a:ext cx="228" cy="125"/>
            </a:xfrm>
            <a:custGeom>
              <a:avLst/>
              <a:gdLst>
                <a:gd name="T0" fmla="*/ 1 w 456"/>
                <a:gd name="T1" fmla="*/ 1 h 250"/>
                <a:gd name="T2" fmla="*/ 1 w 456"/>
                <a:gd name="T3" fmla="*/ 1 h 250"/>
                <a:gd name="T4" fmla="*/ 1 w 456"/>
                <a:gd name="T5" fmla="*/ 1 h 250"/>
                <a:gd name="T6" fmla="*/ 1 w 456"/>
                <a:gd name="T7" fmla="*/ 1 h 250"/>
                <a:gd name="T8" fmla="*/ 1 w 456"/>
                <a:gd name="T9" fmla="*/ 1 h 250"/>
                <a:gd name="T10" fmla="*/ 1 w 456"/>
                <a:gd name="T11" fmla="*/ 1 h 250"/>
                <a:gd name="T12" fmla="*/ 1 w 456"/>
                <a:gd name="T13" fmla="*/ 1 h 250"/>
                <a:gd name="T14" fmla="*/ 1 w 456"/>
                <a:gd name="T15" fmla="*/ 1 h 250"/>
                <a:gd name="T16" fmla="*/ 1 w 456"/>
                <a:gd name="T17" fmla="*/ 1 h 250"/>
                <a:gd name="T18" fmla="*/ 1 w 456"/>
                <a:gd name="T19" fmla="*/ 1 h 250"/>
                <a:gd name="T20" fmla="*/ 1 w 456"/>
                <a:gd name="T21" fmla="*/ 1 h 250"/>
                <a:gd name="T22" fmla="*/ 1 w 456"/>
                <a:gd name="T23" fmla="*/ 1 h 250"/>
                <a:gd name="T24" fmla="*/ 1 w 456"/>
                <a:gd name="T25" fmla="*/ 1 h 250"/>
                <a:gd name="T26" fmla="*/ 1 w 456"/>
                <a:gd name="T27" fmla="*/ 0 h 250"/>
                <a:gd name="T28" fmla="*/ 1 w 456"/>
                <a:gd name="T29" fmla="*/ 1 h 250"/>
                <a:gd name="T30" fmla="*/ 1 w 456"/>
                <a:gd name="T31" fmla="*/ 1 h 250"/>
                <a:gd name="T32" fmla="*/ 1 w 456"/>
                <a:gd name="T33" fmla="*/ 1 h 250"/>
                <a:gd name="T34" fmla="*/ 1 w 456"/>
                <a:gd name="T35" fmla="*/ 1 h 250"/>
                <a:gd name="T36" fmla="*/ 1 w 456"/>
                <a:gd name="T37" fmla="*/ 1 h 250"/>
                <a:gd name="T38" fmla="*/ 1 w 456"/>
                <a:gd name="T39" fmla="*/ 1 h 250"/>
                <a:gd name="T40" fmla="*/ 1 w 456"/>
                <a:gd name="T41" fmla="*/ 1 h 250"/>
                <a:gd name="T42" fmla="*/ 1 w 456"/>
                <a:gd name="T43" fmla="*/ 1 h 250"/>
                <a:gd name="T44" fmla="*/ 1 w 456"/>
                <a:gd name="T45" fmla="*/ 1 h 250"/>
                <a:gd name="T46" fmla="*/ 1 w 456"/>
                <a:gd name="T47" fmla="*/ 1 h 250"/>
                <a:gd name="T48" fmla="*/ 1 w 456"/>
                <a:gd name="T49" fmla="*/ 1 h 250"/>
                <a:gd name="T50" fmla="*/ 1 w 456"/>
                <a:gd name="T51" fmla="*/ 1 h 250"/>
                <a:gd name="T52" fmla="*/ 1 w 456"/>
                <a:gd name="T53" fmla="*/ 1 h 250"/>
                <a:gd name="T54" fmla="*/ 0 w 456"/>
                <a:gd name="T55" fmla="*/ 1 h 250"/>
                <a:gd name="T56" fmla="*/ 1 w 456"/>
                <a:gd name="T57" fmla="*/ 1 h 250"/>
                <a:gd name="T58" fmla="*/ 1 w 456"/>
                <a:gd name="T59" fmla="*/ 1 h 250"/>
                <a:gd name="T60" fmla="*/ 1 w 456"/>
                <a:gd name="T61" fmla="*/ 1 h 250"/>
                <a:gd name="T62" fmla="*/ 1 w 456"/>
                <a:gd name="T63" fmla="*/ 1 h 250"/>
                <a:gd name="T64" fmla="*/ 1 w 456"/>
                <a:gd name="T65" fmla="*/ 1 h 25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56"/>
                <a:gd name="T100" fmla="*/ 0 h 250"/>
                <a:gd name="T101" fmla="*/ 456 w 456"/>
                <a:gd name="T102" fmla="*/ 250 h 25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56" h="250">
                  <a:moveTo>
                    <a:pt x="66" y="6"/>
                  </a:moveTo>
                  <a:lnTo>
                    <a:pt x="47" y="37"/>
                  </a:lnTo>
                  <a:lnTo>
                    <a:pt x="20" y="83"/>
                  </a:lnTo>
                  <a:lnTo>
                    <a:pt x="38" y="94"/>
                  </a:lnTo>
                  <a:lnTo>
                    <a:pt x="73" y="116"/>
                  </a:lnTo>
                  <a:lnTo>
                    <a:pt x="112" y="138"/>
                  </a:lnTo>
                  <a:lnTo>
                    <a:pt x="149" y="158"/>
                  </a:lnTo>
                  <a:lnTo>
                    <a:pt x="187" y="175"/>
                  </a:lnTo>
                  <a:lnTo>
                    <a:pt x="253" y="201"/>
                  </a:lnTo>
                  <a:lnTo>
                    <a:pt x="288" y="144"/>
                  </a:lnTo>
                  <a:lnTo>
                    <a:pt x="309" y="116"/>
                  </a:lnTo>
                  <a:lnTo>
                    <a:pt x="331" y="87"/>
                  </a:lnTo>
                  <a:lnTo>
                    <a:pt x="377" y="37"/>
                  </a:lnTo>
                  <a:lnTo>
                    <a:pt x="425" y="0"/>
                  </a:lnTo>
                  <a:lnTo>
                    <a:pt x="456" y="7"/>
                  </a:lnTo>
                  <a:lnTo>
                    <a:pt x="448" y="39"/>
                  </a:lnTo>
                  <a:lnTo>
                    <a:pt x="349" y="134"/>
                  </a:lnTo>
                  <a:lnTo>
                    <a:pt x="312" y="184"/>
                  </a:lnTo>
                  <a:lnTo>
                    <a:pt x="292" y="210"/>
                  </a:lnTo>
                  <a:lnTo>
                    <a:pt x="268" y="241"/>
                  </a:lnTo>
                  <a:lnTo>
                    <a:pt x="250" y="250"/>
                  </a:lnTo>
                  <a:lnTo>
                    <a:pt x="239" y="234"/>
                  </a:lnTo>
                  <a:lnTo>
                    <a:pt x="215" y="208"/>
                  </a:lnTo>
                  <a:lnTo>
                    <a:pt x="178" y="199"/>
                  </a:lnTo>
                  <a:lnTo>
                    <a:pt x="132" y="178"/>
                  </a:lnTo>
                  <a:lnTo>
                    <a:pt x="86" y="153"/>
                  </a:lnTo>
                  <a:lnTo>
                    <a:pt x="42" y="123"/>
                  </a:lnTo>
                  <a:lnTo>
                    <a:pt x="0" y="96"/>
                  </a:lnTo>
                  <a:lnTo>
                    <a:pt x="3" y="70"/>
                  </a:lnTo>
                  <a:lnTo>
                    <a:pt x="29" y="33"/>
                  </a:lnTo>
                  <a:lnTo>
                    <a:pt x="57" y="4"/>
                  </a:lnTo>
                  <a:lnTo>
                    <a:pt x="66"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34" name="Freeform 124"/>
            <p:cNvSpPr>
              <a:spLocks/>
            </p:cNvSpPr>
            <p:nvPr/>
          </p:nvSpPr>
          <p:spPr bwMode="auto">
            <a:xfrm>
              <a:off x="1523" y="3053"/>
              <a:ext cx="137" cy="103"/>
            </a:xfrm>
            <a:custGeom>
              <a:avLst/>
              <a:gdLst>
                <a:gd name="T0" fmla="*/ 1 w 274"/>
                <a:gd name="T1" fmla="*/ 0 h 206"/>
                <a:gd name="T2" fmla="*/ 1 w 274"/>
                <a:gd name="T3" fmla="*/ 1 h 206"/>
                <a:gd name="T4" fmla="*/ 1 w 274"/>
                <a:gd name="T5" fmla="*/ 1 h 206"/>
                <a:gd name="T6" fmla="*/ 1 w 274"/>
                <a:gd name="T7" fmla="*/ 1 h 206"/>
                <a:gd name="T8" fmla="*/ 1 w 274"/>
                <a:gd name="T9" fmla="*/ 1 h 206"/>
                <a:gd name="T10" fmla="*/ 1 w 274"/>
                <a:gd name="T11" fmla="*/ 1 h 206"/>
                <a:gd name="T12" fmla="*/ 1 w 274"/>
                <a:gd name="T13" fmla="*/ 1 h 206"/>
                <a:gd name="T14" fmla="*/ 1 w 274"/>
                <a:gd name="T15" fmla="*/ 1 h 206"/>
                <a:gd name="T16" fmla="*/ 1 w 274"/>
                <a:gd name="T17" fmla="*/ 1 h 206"/>
                <a:gd name="T18" fmla="*/ 1 w 274"/>
                <a:gd name="T19" fmla="*/ 1 h 206"/>
                <a:gd name="T20" fmla="*/ 1 w 274"/>
                <a:gd name="T21" fmla="*/ 1 h 206"/>
                <a:gd name="T22" fmla="*/ 1 w 274"/>
                <a:gd name="T23" fmla="*/ 1 h 206"/>
                <a:gd name="T24" fmla="*/ 1 w 274"/>
                <a:gd name="T25" fmla="*/ 1 h 206"/>
                <a:gd name="T26" fmla="*/ 1 w 274"/>
                <a:gd name="T27" fmla="*/ 1 h 206"/>
                <a:gd name="T28" fmla="*/ 0 w 274"/>
                <a:gd name="T29" fmla="*/ 1 h 206"/>
                <a:gd name="T30" fmla="*/ 1 w 274"/>
                <a:gd name="T31" fmla="*/ 0 h 206"/>
                <a:gd name="T32" fmla="*/ 1 w 274"/>
                <a:gd name="T33" fmla="*/ 0 h 20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74"/>
                <a:gd name="T52" fmla="*/ 0 h 206"/>
                <a:gd name="T53" fmla="*/ 274 w 274"/>
                <a:gd name="T54" fmla="*/ 206 h 20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74" h="206">
                  <a:moveTo>
                    <a:pt x="9" y="0"/>
                  </a:moveTo>
                  <a:lnTo>
                    <a:pt x="33" y="22"/>
                  </a:lnTo>
                  <a:lnTo>
                    <a:pt x="70" y="63"/>
                  </a:lnTo>
                  <a:lnTo>
                    <a:pt x="107" y="103"/>
                  </a:lnTo>
                  <a:lnTo>
                    <a:pt x="136" y="133"/>
                  </a:lnTo>
                  <a:lnTo>
                    <a:pt x="168" y="153"/>
                  </a:lnTo>
                  <a:lnTo>
                    <a:pt x="203" y="167"/>
                  </a:lnTo>
                  <a:lnTo>
                    <a:pt x="274" y="193"/>
                  </a:lnTo>
                  <a:lnTo>
                    <a:pt x="273" y="206"/>
                  </a:lnTo>
                  <a:lnTo>
                    <a:pt x="188" y="193"/>
                  </a:lnTo>
                  <a:lnTo>
                    <a:pt x="114" y="155"/>
                  </a:lnTo>
                  <a:lnTo>
                    <a:pt x="94" y="129"/>
                  </a:lnTo>
                  <a:lnTo>
                    <a:pt x="55" y="81"/>
                  </a:lnTo>
                  <a:lnTo>
                    <a:pt x="19" y="33"/>
                  </a:lnTo>
                  <a:lnTo>
                    <a:pt x="0" y="7"/>
                  </a:lnTo>
                  <a:lnTo>
                    <a:pt x="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35" name="Freeform 125"/>
            <p:cNvSpPr>
              <a:spLocks/>
            </p:cNvSpPr>
            <p:nvPr/>
          </p:nvSpPr>
          <p:spPr bwMode="auto">
            <a:xfrm>
              <a:off x="1485" y="3204"/>
              <a:ext cx="66" cy="78"/>
            </a:xfrm>
            <a:custGeom>
              <a:avLst/>
              <a:gdLst>
                <a:gd name="T0" fmla="*/ 1 w 132"/>
                <a:gd name="T1" fmla="*/ 0 h 156"/>
                <a:gd name="T2" fmla="*/ 1 w 132"/>
                <a:gd name="T3" fmla="*/ 1 h 156"/>
                <a:gd name="T4" fmla="*/ 1 w 132"/>
                <a:gd name="T5" fmla="*/ 1 h 156"/>
                <a:gd name="T6" fmla="*/ 1 w 132"/>
                <a:gd name="T7" fmla="*/ 1 h 156"/>
                <a:gd name="T8" fmla="*/ 1 w 132"/>
                <a:gd name="T9" fmla="*/ 1 h 156"/>
                <a:gd name="T10" fmla="*/ 1 w 132"/>
                <a:gd name="T11" fmla="*/ 1 h 156"/>
                <a:gd name="T12" fmla="*/ 1 w 132"/>
                <a:gd name="T13" fmla="*/ 1 h 156"/>
                <a:gd name="T14" fmla="*/ 1 w 132"/>
                <a:gd name="T15" fmla="*/ 1 h 156"/>
                <a:gd name="T16" fmla="*/ 1 w 132"/>
                <a:gd name="T17" fmla="*/ 1 h 156"/>
                <a:gd name="T18" fmla="*/ 1 w 132"/>
                <a:gd name="T19" fmla="*/ 1 h 156"/>
                <a:gd name="T20" fmla="*/ 1 w 132"/>
                <a:gd name="T21" fmla="*/ 1 h 156"/>
                <a:gd name="T22" fmla="*/ 1 w 132"/>
                <a:gd name="T23" fmla="*/ 1 h 156"/>
                <a:gd name="T24" fmla="*/ 0 w 132"/>
                <a:gd name="T25" fmla="*/ 1 h 156"/>
                <a:gd name="T26" fmla="*/ 1 w 132"/>
                <a:gd name="T27" fmla="*/ 0 h 156"/>
                <a:gd name="T28" fmla="*/ 1 w 132"/>
                <a:gd name="T29" fmla="*/ 0 h 15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2"/>
                <a:gd name="T46" fmla="*/ 0 h 156"/>
                <a:gd name="T47" fmla="*/ 132 w 132"/>
                <a:gd name="T48" fmla="*/ 156 h 15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2" h="156">
                  <a:moveTo>
                    <a:pt x="13" y="0"/>
                  </a:moveTo>
                  <a:lnTo>
                    <a:pt x="38" y="22"/>
                  </a:lnTo>
                  <a:lnTo>
                    <a:pt x="73" y="55"/>
                  </a:lnTo>
                  <a:lnTo>
                    <a:pt x="107" y="90"/>
                  </a:lnTo>
                  <a:lnTo>
                    <a:pt x="125" y="116"/>
                  </a:lnTo>
                  <a:lnTo>
                    <a:pt x="132" y="139"/>
                  </a:lnTo>
                  <a:lnTo>
                    <a:pt x="127" y="156"/>
                  </a:lnTo>
                  <a:lnTo>
                    <a:pt x="110" y="149"/>
                  </a:lnTo>
                  <a:lnTo>
                    <a:pt x="86" y="114"/>
                  </a:lnTo>
                  <a:lnTo>
                    <a:pt x="59" y="79"/>
                  </a:lnTo>
                  <a:lnTo>
                    <a:pt x="31" y="46"/>
                  </a:lnTo>
                  <a:lnTo>
                    <a:pt x="2" y="14"/>
                  </a:lnTo>
                  <a:lnTo>
                    <a:pt x="0" y="2"/>
                  </a:lnTo>
                  <a:lnTo>
                    <a:pt x="1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36" name="Freeform 126"/>
            <p:cNvSpPr>
              <a:spLocks/>
            </p:cNvSpPr>
            <p:nvPr/>
          </p:nvSpPr>
          <p:spPr bwMode="auto">
            <a:xfrm>
              <a:off x="1549" y="3208"/>
              <a:ext cx="88" cy="172"/>
            </a:xfrm>
            <a:custGeom>
              <a:avLst/>
              <a:gdLst>
                <a:gd name="T0" fmla="*/ 1 w 174"/>
                <a:gd name="T1" fmla="*/ 1 h 344"/>
                <a:gd name="T2" fmla="*/ 1 w 174"/>
                <a:gd name="T3" fmla="*/ 1 h 344"/>
                <a:gd name="T4" fmla="*/ 1 w 174"/>
                <a:gd name="T5" fmla="*/ 1 h 344"/>
                <a:gd name="T6" fmla="*/ 1 w 174"/>
                <a:gd name="T7" fmla="*/ 1 h 344"/>
                <a:gd name="T8" fmla="*/ 1 w 174"/>
                <a:gd name="T9" fmla="*/ 1 h 344"/>
                <a:gd name="T10" fmla="*/ 1 w 174"/>
                <a:gd name="T11" fmla="*/ 1 h 344"/>
                <a:gd name="T12" fmla="*/ 1 w 174"/>
                <a:gd name="T13" fmla="*/ 1 h 344"/>
                <a:gd name="T14" fmla="*/ 1 w 174"/>
                <a:gd name="T15" fmla="*/ 1 h 344"/>
                <a:gd name="T16" fmla="*/ 1 w 174"/>
                <a:gd name="T17" fmla="*/ 1 h 344"/>
                <a:gd name="T18" fmla="*/ 1 w 174"/>
                <a:gd name="T19" fmla="*/ 1 h 344"/>
                <a:gd name="T20" fmla="*/ 1 w 174"/>
                <a:gd name="T21" fmla="*/ 1 h 344"/>
                <a:gd name="T22" fmla="*/ 0 w 174"/>
                <a:gd name="T23" fmla="*/ 1 h 344"/>
                <a:gd name="T24" fmla="*/ 1 w 174"/>
                <a:gd name="T25" fmla="*/ 1 h 344"/>
                <a:gd name="T26" fmla="*/ 1 w 174"/>
                <a:gd name="T27" fmla="*/ 1 h 344"/>
                <a:gd name="T28" fmla="*/ 1 w 174"/>
                <a:gd name="T29" fmla="*/ 1 h 344"/>
                <a:gd name="T30" fmla="*/ 1 w 174"/>
                <a:gd name="T31" fmla="*/ 1 h 344"/>
                <a:gd name="T32" fmla="*/ 1 w 174"/>
                <a:gd name="T33" fmla="*/ 0 h 344"/>
                <a:gd name="T34" fmla="*/ 1 w 174"/>
                <a:gd name="T35" fmla="*/ 1 h 344"/>
                <a:gd name="T36" fmla="*/ 1 w 174"/>
                <a:gd name="T37" fmla="*/ 1 h 34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74"/>
                <a:gd name="T58" fmla="*/ 0 h 344"/>
                <a:gd name="T59" fmla="*/ 174 w 174"/>
                <a:gd name="T60" fmla="*/ 344 h 34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74" h="344">
                  <a:moveTo>
                    <a:pt x="174" y="11"/>
                  </a:moveTo>
                  <a:lnTo>
                    <a:pt x="36" y="160"/>
                  </a:lnTo>
                  <a:lnTo>
                    <a:pt x="44" y="211"/>
                  </a:lnTo>
                  <a:lnTo>
                    <a:pt x="60" y="261"/>
                  </a:lnTo>
                  <a:lnTo>
                    <a:pt x="73" y="289"/>
                  </a:lnTo>
                  <a:lnTo>
                    <a:pt x="90" y="305"/>
                  </a:lnTo>
                  <a:lnTo>
                    <a:pt x="136" y="331"/>
                  </a:lnTo>
                  <a:lnTo>
                    <a:pt x="132" y="344"/>
                  </a:lnTo>
                  <a:lnTo>
                    <a:pt x="73" y="324"/>
                  </a:lnTo>
                  <a:lnTo>
                    <a:pt x="29" y="278"/>
                  </a:lnTo>
                  <a:lnTo>
                    <a:pt x="3" y="217"/>
                  </a:lnTo>
                  <a:lnTo>
                    <a:pt x="0" y="154"/>
                  </a:lnTo>
                  <a:lnTo>
                    <a:pt x="16" y="110"/>
                  </a:lnTo>
                  <a:lnTo>
                    <a:pt x="51" y="75"/>
                  </a:lnTo>
                  <a:lnTo>
                    <a:pt x="92" y="46"/>
                  </a:lnTo>
                  <a:lnTo>
                    <a:pt x="132" y="22"/>
                  </a:lnTo>
                  <a:lnTo>
                    <a:pt x="167" y="0"/>
                  </a:lnTo>
                  <a:lnTo>
                    <a:pt x="174" y="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37" name="Freeform 127"/>
            <p:cNvSpPr>
              <a:spLocks/>
            </p:cNvSpPr>
            <p:nvPr/>
          </p:nvSpPr>
          <p:spPr bwMode="auto">
            <a:xfrm>
              <a:off x="1711" y="2952"/>
              <a:ext cx="233" cy="300"/>
            </a:xfrm>
            <a:custGeom>
              <a:avLst/>
              <a:gdLst>
                <a:gd name="T0" fmla="*/ 0 w 466"/>
                <a:gd name="T1" fmla="*/ 1 h 599"/>
                <a:gd name="T2" fmla="*/ 1 w 466"/>
                <a:gd name="T3" fmla="*/ 1 h 599"/>
                <a:gd name="T4" fmla="*/ 1 w 466"/>
                <a:gd name="T5" fmla="*/ 1 h 599"/>
                <a:gd name="T6" fmla="*/ 1 w 466"/>
                <a:gd name="T7" fmla="*/ 1 h 599"/>
                <a:gd name="T8" fmla="*/ 1 w 466"/>
                <a:gd name="T9" fmla="*/ 1 h 599"/>
                <a:gd name="T10" fmla="*/ 1 w 466"/>
                <a:gd name="T11" fmla="*/ 1 h 599"/>
                <a:gd name="T12" fmla="*/ 1 w 466"/>
                <a:gd name="T13" fmla="*/ 1 h 599"/>
                <a:gd name="T14" fmla="*/ 1 w 466"/>
                <a:gd name="T15" fmla="*/ 1 h 599"/>
                <a:gd name="T16" fmla="*/ 1 w 466"/>
                <a:gd name="T17" fmla="*/ 1 h 599"/>
                <a:gd name="T18" fmla="*/ 1 w 466"/>
                <a:gd name="T19" fmla="*/ 1 h 599"/>
                <a:gd name="T20" fmla="*/ 1 w 466"/>
                <a:gd name="T21" fmla="*/ 1 h 599"/>
                <a:gd name="T22" fmla="*/ 1 w 466"/>
                <a:gd name="T23" fmla="*/ 1 h 599"/>
                <a:gd name="T24" fmla="*/ 1 w 466"/>
                <a:gd name="T25" fmla="*/ 0 h 599"/>
                <a:gd name="T26" fmla="*/ 1 w 466"/>
                <a:gd name="T27" fmla="*/ 0 h 599"/>
                <a:gd name="T28" fmla="*/ 1 w 466"/>
                <a:gd name="T29" fmla="*/ 1 h 599"/>
                <a:gd name="T30" fmla="*/ 1 w 466"/>
                <a:gd name="T31" fmla="*/ 1 h 599"/>
                <a:gd name="T32" fmla="*/ 1 w 466"/>
                <a:gd name="T33" fmla="*/ 1 h 599"/>
                <a:gd name="T34" fmla="*/ 1 w 466"/>
                <a:gd name="T35" fmla="*/ 1 h 599"/>
                <a:gd name="T36" fmla="*/ 1 w 466"/>
                <a:gd name="T37" fmla="*/ 1 h 599"/>
                <a:gd name="T38" fmla="*/ 1 w 466"/>
                <a:gd name="T39" fmla="*/ 1 h 599"/>
                <a:gd name="T40" fmla="*/ 1 w 466"/>
                <a:gd name="T41" fmla="*/ 1 h 599"/>
                <a:gd name="T42" fmla="*/ 1 w 466"/>
                <a:gd name="T43" fmla="*/ 1 h 599"/>
                <a:gd name="T44" fmla="*/ 1 w 466"/>
                <a:gd name="T45" fmla="*/ 1 h 599"/>
                <a:gd name="T46" fmla="*/ 1 w 466"/>
                <a:gd name="T47" fmla="*/ 1 h 599"/>
                <a:gd name="T48" fmla="*/ 1 w 466"/>
                <a:gd name="T49" fmla="*/ 1 h 599"/>
                <a:gd name="T50" fmla="*/ 1 w 466"/>
                <a:gd name="T51" fmla="*/ 1 h 599"/>
                <a:gd name="T52" fmla="*/ 1 w 466"/>
                <a:gd name="T53" fmla="*/ 1 h 599"/>
                <a:gd name="T54" fmla="*/ 1 w 466"/>
                <a:gd name="T55" fmla="*/ 1 h 599"/>
                <a:gd name="T56" fmla="*/ 1 w 466"/>
                <a:gd name="T57" fmla="*/ 1 h 599"/>
                <a:gd name="T58" fmla="*/ 1 w 466"/>
                <a:gd name="T59" fmla="*/ 1 h 599"/>
                <a:gd name="T60" fmla="*/ 1 w 466"/>
                <a:gd name="T61" fmla="*/ 1 h 599"/>
                <a:gd name="T62" fmla="*/ 1 w 466"/>
                <a:gd name="T63" fmla="*/ 1 h 599"/>
                <a:gd name="T64" fmla="*/ 1 w 466"/>
                <a:gd name="T65" fmla="*/ 1 h 599"/>
                <a:gd name="T66" fmla="*/ 1 w 466"/>
                <a:gd name="T67" fmla="*/ 1 h 599"/>
                <a:gd name="T68" fmla="*/ 1 w 466"/>
                <a:gd name="T69" fmla="*/ 1 h 599"/>
                <a:gd name="T70" fmla="*/ 1 w 466"/>
                <a:gd name="T71" fmla="*/ 1 h 599"/>
                <a:gd name="T72" fmla="*/ 1 w 466"/>
                <a:gd name="T73" fmla="*/ 1 h 599"/>
                <a:gd name="T74" fmla="*/ 1 w 466"/>
                <a:gd name="T75" fmla="*/ 1 h 599"/>
                <a:gd name="T76" fmla="*/ 1 w 466"/>
                <a:gd name="T77" fmla="*/ 1 h 599"/>
                <a:gd name="T78" fmla="*/ 1 w 466"/>
                <a:gd name="T79" fmla="*/ 1 h 599"/>
                <a:gd name="T80" fmla="*/ 1 w 466"/>
                <a:gd name="T81" fmla="*/ 1 h 599"/>
                <a:gd name="T82" fmla="*/ 1 w 466"/>
                <a:gd name="T83" fmla="*/ 1 h 599"/>
                <a:gd name="T84" fmla="*/ 1 w 466"/>
                <a:gd name="T85" fmla="*/ 1 h 599"/>
                <a:gd name="T86" fmla="*/ 1 w 466"/>
                <a:gd name="T87" fmla="*/ 1 h 599"/>
                <a:gd name="T88" fmla="*/ 1 w 466"/>
                <a:gd name="T89" fmla="*/ 1 h 599"/>
                <a:gd name="T90" fmla="*/ 1 w 466"/>
                <a:gd name="T91" fmla="*/ 1 h 599"/>
                <a:gd name="T92" fmla="*/ 1 w 466"/>
                <a:gd name="T93" fmla="*/ 1 h 599"/>
                <a:gd name="T94" fmla="*/ 1 w 466"/>
                <a:gd name="T95" fmla="*/ 1 h 599"/>
                <a:gd name="T96" fmla="*/ 1 w 466"/>
                <a:gd name="T97" fmla="*/ 1 h 599"/>
                <a:gd name="T98" fmla="*/ 1 w 466"/>
                <a:gd name="T99" fmla="*/ 1 h 599"/>
                <a:gd name="T100" fmla="*/ 1 w 466"/>
                <a:gd name="T101" fmla="*/ 1 h 599"/>
                <a:gd name="T102" fmla="*/ 0 w 466"/>
                <a:gd name="T103" fmla="*/ 1 h 599"/>
                <a:gd name="T104" fmla="*/ 0 w 466"/>
                <a:gd name="T105" fmla="*/ 1 h 59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66"/>
                <a:gd name="T160" fmla="*/ 0 h 599"/>
                <a:gd name="T161" fmla="*/ 466 w 466"/>
                <a:gd name="T162" fmla="*/ 599 h 59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66" h="599">
                  <a:moveTo>
                    <a:pt x="0" y="485"/>
                  </a:moveTo>
                  <a:lnTo>
                    <a:pt x="32" y="437"/>
                  </a:lnTo>
                  <a:lnTo>
                    <a:pt x="59" y="393"/>
                  </a:lnTo>
                  <a:lnTo>
                    <a:pt x="87" y="351"/>
                  </a:lnTo>
                  <a:lnTo>
                    <a:pt x="113" y="309"/>
                  </a:lnTo>
                  <a:lnTo>
                    <a:pt x="138" y="268"/>
                  </a:lnTo>
                  <a:lnTo>
                    <a:pt x="168" y="226"/>
                  </a:lnTo>
                  <a:lnTo>
                    <a:pt x="199" y="184"/>
                  </a:lnTo>
                  <a:lnTo>
                    <a:pt x="236" y="140"/>
                  </a:lnTo>
                  <a:lnTo>
                    <a:pt x="265" y="105"/>
                  </a:lnTo>
                  <a:lnTo>
                    <a:pt x="304" y="62"/>
                  </a:lnTo>
                  <a:lnTo>
                    <a:pt x="346" y="24"/>
                  </a:lnTo>
                  <a:lnTo>
                    <a:pt x="387" y="0"/>
                  </a:lnTo>
                  <a:lnTo>
                    <a:pt x="418" y="0"/>
                  </a:lnTo>
                  <a:lnTo>
                    <a:pt x="442" y="13"/>
                  </a:lnTo>
                  <a:lnTo>
                    <a:pt x="464" y="75"/>
                  </a:lnTo>
                  <a:lnTo>
                    <a:pt x="466" y="152"/>
                  </a:lnTo>
                  <a:lnTo>
                    <a:pt x="455" y="215"/>
                  </a:lnTo>
                  <a:lnTo>
                    <a:pt x="442" y="259"/>
                  </a:lnTo>
                  <a:lnTo>
                    <a:pt x="424" y="301"/>
                  </a:lnTo>
                  <a:lnTo>
                    <a:pt x="403" y="344"/>
                  </a:lnTo>
                  <a:lnTo>
                    <a:pt x="381" y="384"/>
                  </a:lnTo>
                  <a:lnTo>
                    <a:pt x="361" y="421"/>
                  </a:lnTo>
                  <a:lnTo>
                    <a:pt x="337" y="452"/>
                  </a:lnTo>
                  <a:lnTo>
                    <a:pt x="313" y="480"/>
                  </a:lnTo>
                  <a:lnTo>
                    <a:pt x="286" y="506"/>
                  </a:lnTo>
                  <a:lnTo>
                    <a:pt x="227" y="553"/>
                  </a:lnTo>
                  <a:lnTo>
                    <a:pt x="196" y="575"/>
                  </a:lnTo>
                  <a:lnTo>
                    <a:pt x="162" y="599"/>
                  </a:lnTo>
                  <a:lnTo>
                    <a:pt x="155" y="588"/>
                  </a:lnTo>
                  <a:lnTo>
                    <a:pt x="212" y="544"/>
                  </a:lnTo>
                  <a:lnTo>
                    <a:pt x="264" y="493"/>
                  </a:lnTo>
                  <a:lnTo>
                    <a:pt x="308" y="439"/>
                  </a:lnTo>
                  <a:lnTo>
                    <a:pt x="346" y="382"/>
                  </a:lnTo>
                  <a:lnTo>
                    <a:pt x="378" y="325"/>
                  </a:lnTo>
                  <a:lnTo>
                    <a:pt x="402" y="268"/>
                  </a:lnTo>
                  <a:lnTo>
                    <a:pt x="431" y="167"/>
                  </a:lnTo>
                  <a:lnTo>
                    <a:pt x="433" y="92"/>
                  </a:lnTo>
                  <a:lnTo>
                    <a:pt x="422" y="68"/>
                  </a:lnTo>
                  <a:lnTo>
                    <a:pt x="403" y="57"/>
                  </a:lnTo>
                  <a:lnTo>
                    <a:pt x="345" y="73"/>
                  </a:lnTo>
                  <a:lnTo>
                    <a:pt x="304" y="106"/>
                  </a:lnTo>
                  <a:lnTo>
                    <a:pt x="256" y="156"/>
                  </a:lnTo>
                  <a:lnTo>
                    <a:pt x="219" y="200"/>
                  </a:lnTo>
                  <a:lnTo>
                    <a:pt x="186" y="246"/>
                  </a:lnTo>
                  <a:lnTo>
                    <a:pt x="157" y="292"/>
                  </a:lnTo>
                  <a:lnTo>
                    <a:pt x="127" y="340"/>
                  </a:lnTo>
                  <a:lnTo>
                    <a:pt x="100" y="388"/>
                  </a:lnTo>
                  <a:lnTo>
                    <a:pt x="72" y="434"/>
                  </a:lnTo>
                  <a:lnTo>
                    <a:pt x="43" y="482"/>
                  </a:lnTo>
                  <a:lnTo>
                    <a:pt x="13" y="529"/>
                  </a:lnTo>
                  <a:lnTo>
                    <a:pt x="0" y="48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38" name="Freeform 128"/>
            <p:cNvSpPr>
              <a:spLocks/>
            </p:cNvSpPr>
            <p:nvPr/>
          </p:nvSpPr>
          <p:spPr bwMode="auto">
            <a:xfrm>
              <a:off x="1634" y="2871"/>
              <a:ext cx="361" cy="274"/>
            </a:xfrm>
            <a:custGeom>
              <a:avLst/>
              <a:gdLst>
                <a:gd name="T0" fmla="*/ 0 w 721"/>
                <a:gd name="T1" fmla="*/ 1 h 548"/>
                <a:gd name="T2" fmla="*/ 1 w 721"/>
                <a:gd name="T3" fmla="*/ 1 h 548"/>
                <a:gd name="T4" fmla="*/ 1 w 721"/>
                <a:gd name="T5" fmla="*/ 1 h 548"/>
                <a:gd name="T6" fmla="*/ 1 w 721"/>
                <a:gd name="T7" fmla="*/ 1 h 548"/>
                <a:gd name="T8" fmla="*/ 1 w 721"/>
                <a:gd name="T9" fmla="*/ 1 h 548"/>
                <a:gd name="T10" fmla="*/ 1 w 721"/>
                <a:gd name="T11" fmla="*/ 1 h 548"/>
                <a:gd name="T12" fmla="*/ 1 w 721"/>
                <a:gd name="T13" fmla="*/ 1 h 548"/>
                <a:gd name="T14" fmla="*/ 1 w 721"/>
                <a:gd name="T15" fmla="*/ 1 h 548"/>
                <a:gd name="T16" fmla="*/ 1 w 721"/>
                <a:gd name="T17" fmla="*/ 1 h 548"/>
                <a:gd name="T18" fmla="*/ 1 w 721"/>
                <a:gd name="T19" fmla="*/ 1 h 548"/>
                <a:gd name="T20" fmla="*/ 1 w 721"/>
                <a:gd name="T21" fmla="*/ 1 h 548"/>
                <a:gd name="T22" fmla="*/ 1 w 721"/>
                <a:gd name="T23" fmla="*/ 1 h 548"/>
                <a:gd name="T24" fmla="*/ 1 w 721"/>
                <a:gd name="T25" fmla="*/ 1 h 548"/>
                <a:gd name="T26" fmla="*/ 1 w 721"/>
                <a:gd name="T27" fmla="*/ 1 h 548"/>
                <a:gd name="T28" fmla="*/ 1 w 721"/>
                <a:gd name="T29" fmla="*/ 1 h 548"/>
                <a:gd name="T30" fmla="*/ 1 w 721"/>
                <a:gd name="T31" fmla="*/ 1 h 548"/>
                <a:gd name="T32" fmla="*/ 1 w 721"/>
                <a:gd name="T33" fmla="*/ 1 h 548"/>
                <a:gd name="T34" fmla="*/ 1 w 721"/>
                <a:gd name="T35" fmla="*/ 1 h 548"/>
                <a:gd name="T36" fmla="*/ 1 w 721"/>
                <a:gd name="T37" fmla="*/ 1 h 548"/>
                <a:gd name="T38" fmla="*/ 1 w 721"/>
                <a:gd name="T39" fmla="*/ 0 h 548"/>
                <a:gd name="T40" fmla="*/ 1 w 721"/>
                <a:gd name="T41" fmla="*/ 1 h 548"/>
                <a:gd name="T42" fmla="*/ 1 w 721"/>
                <a:gd name="T43" fmla="*/ 1 h 548"/>
                <a:gd name="T44" fmla="*/ 1 w 721"/>
                <a:gd name="T45" fmla="*/ 1 h 548"/>
                <a:gd name="T46" fmla="*/ 1 w 721"/>
                <a:gd name="T47" fmla="*/ 1 h 548"/>
                <a:gd name="T48" fmla="*/ 1 w 721"/>
                <a:gd name="T49" fmla="*/ 1 h 548"/>
                <a:gd name="T50" fmla="*/ 1 w 721"/>
                <a:gd name="T51" fmla="*/ 1 h 548"/>
                <a:gd name="T52" fmla="*/ 1 w 721"/>
                <a:gd name="T53" fmla="*/ 1 h 548"/>
                <a:gd name="T54" fmla="*/ 1 w 721"/>
                <a:gd name="T55" fmla="*/ 1 h 548"/>
                <a:gd name="T56" fmla="*/ 1 w 721"/>
                <a:gd name="T57" fmla="*/ 1 h 548"/>
                <a:gd name="T58" fmla="*/ 1 w 721"/>
                <a:gd name="T59" fmla="*/ 1 h 548"/>
                <a:gd name="T60" fmla="*/ 1 w 721"/>
                <a:gd name="T61" fmla="*/ 1 h 548"/>
                <a:gd name="T62" fmla="*/ 1 w 721"/>
                <a:gd name="T63" fmla="*/ 1 h 548"/>
                <a:gd name="T64" fmla="*/ 1 w 721"/>
                <a:gd name="T65" fmla="*/ 1 h 548"/>
                <a:gd name="T66" fmla="*/ 1 w 721"/>
                <a:gd name="T67" fmla="*/ 1 h 548"/>
                <a:gd name="T68" fmla="*/ 1 w 721"/>
                <a:gd name="T69" fmla="*/ 1 h 548"/>
                <a:gd name="T70" fmla="*/ 1 w 721"/>
                <a:gd name="T71" fmla="*/ 1 h 548"/>
                <a:gd name="T72" fmla="*/ 1 w 721"/>
                <a:gd name="T73" fmla="*/ 1 h 548"/>
                <a:gd name="T74" fmla="*/ 1 w 721"/>
                <a:gd name="T75" fmla="*/ 1 h 548"/>
                <a:gd name="T76" fmla="*/ 1 w 721"/>
                <a:gd name="T77" fmla="*/ 1 h 548"/>
                <a:gd name="T78" fmla="*/ 1 w 721"/>
                <a:gd name="T79" fmla="*/ 1 h 548"/>
                <a:gd name="T80" fmla="*/ 1 w 721"/>
                <a:gd name="T81" fmla="*/ 1 h 548"/>
                <a:gd name="T82" fmla="*/ 1 w 721"/>
                <a:gd name="T83" fmla="*/ 1 h 548"/>
                <a:gd name="T84" fmla="*/ 1 w 721"/>
                <a:gd name="T85" fmla="*/ 1 h 548"/>
                <a:gd name="T86" fmla="*/ 1 w 721"/>
                <a:gd name="T87" fmla="*/ 1 h 548"/>
                <a:gd name="T88" fmla="*/ 1 w 721"/>
                <a:gd name="T89" fmla="*/ 1 h 548"/>
                <a:gd name="T90" fmla="*/ 1 w 721"/>
                <a:gd name="T91" fmla="*/ 1 h 548"/>
                <a:gd name="T92" fmla="*/ 1 w 721"/>
                <a:gd name="T93" fmla="*/ 1 h 548"/>
                <a:gd name="T94" fmla="*/ 1 w 721"/>
                <a:gd name="T95" fmla="*/ 1 h 548"/>
                <a:gd name="T96" fmla="*/ 1 w 721"/>
                <a:gd name="T97" fmla="*/ 1 h 548"/>
                <a:gd name="T98" fmla="*/ 1 w 721"/>
                <a:gd name="T99" fmla="*/ 1 h 548"/>
                <a:gd name="T100" fmla="*/ 1 w 721"/>
                <a:gd name="T101" fmla="*/ 1 h 548"/>
                <a:gd name="T102" fmla="*/ 1 w 721"/>
                <a:gd name="T103" fmla="*/ 1 h 548"/>
                <a:gd name="T104" fmla="*/ 1 w 721"/>
                <a:gd name="T105" fmla="*/ 1 h 548"/>
                <a:gd name="T106" fmla="*/ 1 w 721"/>
                <a:gd name="T107" fmla="*/ 1 h 548"/>
                <a:gd name="T108" fmla="*/ 1 w 721"/>
                <a:gd name="T109" fmla="*/ 1 h 548"/>
                <a:gd name="T110" fmla="*/ 1 w 721"/>
                <a:gd name="T111" fmla="*/ 1 h 548"/>
                <a:gd name="T112" fmla="*/ 0 w 721"/>
                <a:gd name="T113" fmla="*/ 1 h 548"/>
                <a:gd name="T114" fmla="*/ 0 w 721"/>
                <a:gd name="T115" fmla="*/ 1 h 54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721"/>
                <a:gd name="T175" fmla="*/ 0 h 548"/>
                <a:gd name="T176" fmla="*/ 721 w 721"/>
                <a:gd name="T177" fmla="*/ 548 h 54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721" h="548">
                  <a:moveTo>
                    <a:pt x="0" y="542"/>
                  </a:moveTo>
                  <a:lnTo>
                    <a:pt x="9" y="487"/>
                  </a:lnTo>
                  <a:lnTo>
                    <a:pt x="29" y="462"/>
                  </a:lnTo>
                  <a:lnTo>
                    <a:pt x="59" y="463"/>
                  </a:lnTo>
                  <a:lnTo>
                    <a:pt x="90" y="480"/>
                  </a:lnTo>
                  <a:lnTo>
                    <a:pt x="107" y="482"/>
                  </a:lnTo>
                  <a:lnTo>
                    <a:pt x="120" y="467"/>
                  </a:lnTo>
                  <a:lnTo>
                    <a:pt x="140" y="425"/>
                  </a:lnTo>
                  <a:lnTo>
                    <a:pt x="166" y="388"/>
                  </a:lnTo>
                  <a:lnTo>
                    <a:pt x="189" y="353"/>
                  </a:lnTo>
                  <a:lnTo>
                    <a:pt x="228" y="291"/>
                  </a:lnTo>
                  <a:lnTo>
                    <a:pt x="261" y="235"/>
                  </a:lnTo>
                  <a:lnTo>
                    <a:pt x="296" y="186"/>
                  </a:lnTo>
                  <a:lnTo>
                    <a:pt x="338" y="142"/>
                  </a:lnTo>
                  <a:lnTo>
                    <a:pt x="390" y="99"/>
                  </a:lnTo>
                  <a:lnTo>
                    <a:pt x="423" y="79"/>
                  </a:lnTo>
                  <a:lnTo>
                    <a:pt x="460" y="59"/>
                  </a:lnTo>
                  <a:lnTo>
                    <a:pt x="504" y="39"/>
                  </a:lnTo>
                  <a:lnTo>
                    <a:pt x="554" y="18"/>
                  </a:lnTo>
                  <a:lnTo>
                    <a:pt x="626" y="0"/>
                  </a:lnTo>
                  <a:lnTo>
                    <a:pt x="675" y="13"/>
                  </a:lnTo>
                  <a:lnTo>
                    <a:pt x="706" y="48"/>
                  </a:lnTo>
                  <a:lnTo>
                    <a:pt x="721" y="97"/>
                  </a:lnTo>
                  <a:lnTo>
                    <a:pt x="716" y="221"/>
                  </a:lnTo>
                  <a:lnTo>
                    <a:pt x="703" y="281"/>
                  </a:lnTo>
                  <a:lnTo>
                    <a:pt x="688" y="331"/>
                  </a:lnTo>
                  <a:lnTo>
                    <a:pt x="668" y="373"/>
                  </a:lnTo>
                  <a:lnTo>
                    <a:pt x="644" y="410"/>
                  </a:lnTo>
                  <a:lnTo>
                    <a:pt x="620" y="447"/>
                  </a:lnTo>
                  <a:lnTo>
                    <a:pt x="592" y="487"/>
                  </a:lnTo>
                  <a:lnTo>
                    <a:pt x="581" y="480"/>
                  </a:lnTo>
                  <a:lnTo>
                    <a:pt x="614" y="417"/>
                  </a:lnTo>
                  <a:lnTo>
                    <a:pt x="653" y="335"/>
                  </a:lnTo>
                  <a:lnTo>
                    <a:pt x="694" y="184"/>
                  </a:lnTo>
                  <a:lnTo>
                    <a:pt x="686" y="108"/>
                  </a:lnTo>
                  <a:lnTo>
                    <a:pt x="660" y="35"/>
                  </a:lnTo>
                  <a:lnTo>
                    <a:pt x="635" y="22"/>
                  </a:lnTo>
                  <a:lnTo>
                    <a:pt x="592" y="29"/>
                  </a:lnTo>
                  <a:lnTo>
                    <a:pt x="539" y="50"/>
                  </a:lnTo>
                  <a:lnTo>
                    <a:pt x="478" y="81"/>
                  </a:lnTo>
                  <a:lnTo>
                    <a:pt x="418" y="116"/>
                  </a:lnTo>
                  <a:lnTo>
                    <a:pt x="362" y="153"/>
                  </a:lnTo>
                  <a:lnTo>
                    <a:pt x="296" y="210"/>
                  </a:lnTo>
                  <a:lnTo>
                    <a:pt x="263" y="261"/>
                  </a:lnTo>
                  <a:lnTo>
                    <a:pt x="235" y="316"/>
                  </a:lnTo>
                  <a:lnTo>
                    <a:pt x="212" y="362"/>
                  </a:lnTo>
                  <a:lnTo>
                    <a:pt x="193" y="392"/>
                  </a:lnTo>
                  <a:lnTo>
                    <a:pt x="171" y="423"/>
                  </a:lnTo>
                  <a:lnTo>
                    <a:pt x="151" y="454"/>
                  </a:lnTo>
                  <a:lnTo>
                    <a:pt x="129" y="478"/>
                  </a:lnTo>
                  <a:lnTo>
                    <a:pt x="108" y="495"/>
                  </a:lnTo>
                  <a:lnTo>
                    <a:pt x="92" y="502"/>
                  </a:lnTo>
                  <a:lnTo>
                    <a:pt x="64" y="491"/>
                  </a:lnTo>
                  <a:lnTo>
                    <a:pt x="39" y="484"/>
                  </a:lnTo>
                  <a:lnTo>
                    <a:pt x="18" y="509"/>
                  </a:lnTo>
                  <a:lnTo>
                    <a:pt x="13" y="548"/>
                  </a:lnTo>
                  <a:lnTo>
                    <a:pt x="0" y="54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39" name="Freeform 129"/>
            <p:cNvSpPr>
              <a:spLocks/>
            </p:cNvSpPr>
            <p:nvPr/>
          </p:nvSpPr>
          <p:spPr bwMode="auto">
            <a:xfrm>
              <a:off x="1799" y="2965"/>
              <a:ext cx="32" cy="76"/>
            </a:xfrm>
            <a:custGeom>
              <a:avLst/>
              <a:gdLst>
                <a:gd name="T0" fmla="*/ 0 w 65"/>
                <a:gd name="T1" fmla="*/ 1 h 152"/>
                <a:gd name="T2" fmla="*/ 0 w 65"/>
                <a:gd name="T3" fmla="*/ 0 h 152"/>
                <a:gd name="T4" fmla="*/ 0 w 65"/>
                <a:gd name="T5" fmla="*/ 0 h 152"/>
                <a:gd name="T6" fmla="*/ 0 w 65"/>
                <a:gd name="T7" fmla="*/ 1 h 152"/>
                <a:gd name="T8" fmla="*/ 0 w 65"/>
                <a:gd name="T9" fmla="*/ 1 h 152"/>
                <a:gd name="T10" fmla="*/ 0 w 65"/>
                <a:gd name="T11" fmla="*/ 1 h 152"/>
                <a:gd name="T12" fmla="*/ 0 w 65"/>
                <a:gd name="T13" fmla="*/ 1 h 152"/>
                <a:gd name="T14" fmla="*/ 0 w 65"/>
                <a:gd name="T15" fmla="*/ 1 h 152"/>
                <a:gd name="T16" fmla="*/ 0 w 65"/>
                <a:gd name="T17" fmla="*/ 1 h 152"/>
                <a:gd name="T18" fmla="*/ 0 w 65"/>
                <a:gd name="T19" fmla="*/ 1 h 152"/>
                <a:gd name="T20" fmla="*/ 0 w 65"/>
                <a:gd name="T21" fmla="*/ 1 h 1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5"/>
                <a:gd name="T34" fmla="*/ 0 h 152"/>
                <a:gd name="T35" fmla="*/ 65 w 65"/>
                <a:gd name="T36" fmla="*/ 152 h 1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5" h="152">
                  <a:moveTo>
                    <a:pt x="0" y="117"/>
                  </a:moveTo>
                  <a:lnTo>
                    <a:pt x="2" y="0"/>
                  </a:lnTo>
                  <a:lnTo>
                    <a:pt x="15" y="0"/>
                  </a:lnTo>
                  <a:lnTo>
                    <a:pt x="13" y="31"/>
                  </a:lnTo>
                  <a:lnTo>
                    <a:pt x="30" y="99"/>
                  </a:lnTo>
                  <a:lnTo>
                    <a:pt x="61" y="130"/>
                  </a:lnTo>
                  <a:lnTo>
                    <a:pt x="65" y="141"/>
                  </a:lnTo>
                  <a:lnTo>
                    <a:pt x="61" y="152"/>
                  </a:lnTo>
                  <a:lnTo>
                    <a:pt x="41" y="150"/>
                  </a:lnTo>
                  <a:lnTo>
                    <a:pt x="0" y="1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40" name="Freeform 130"/>
            <p:cNvSpPr>
              <a:spLocks/>
            </p:cNvSpPr>
            <p:nvPr/>
          </p:nvSpPr>
          <p:spPr bwMode="auto">
            <a:xfrm>
              <a:off x="1697" y="3211"/>
              <a:ext cx="79" cy="63"/>
            </a:xfrm>
            <a:custGeom>
              <a:avLst/>
              <a:gdLst>
                <a:gd name="T0" fmla="*/ 1 w 156"/>
                <a:gd name="T1" fmla="*/ 1 h 125"/>
                <a:gd name="T2" fmla="*/ 1 w 156"/>
                <a:gd name="T3" fmla="*/ 1 h 125"/>
                <a:gd name="T4" fmla="*/ 1 w 156"/>
                <a:gd name="T5" fmla="*/ 1 h 125"/>
                <a:gd name="T6" fmla="*/ 1 w 156"/>
                <a:gd name="T7" fmla="*/ 1 h 125"/>
                <a:gd name="T8" fmla="*/ 1 w 156"/>
                <a:gd name="T9" fmla="*/ 1 h 125"/>
                <a:gd name="T10" fmla="*/ 1 w 156"/>
                <a:gd name="T11" fmla="*/ 1 h 125"/>
                <a:gd name="T12" fmla="*/ 1 w 156"/>
                <a:gd name="T13" fmla="*/ 1 h 125"/>
                <a:gd name="T14" fmla="*/ 1 w 156"/>
                <a:gd name="T15" fmla="*/ 1 h 125"/>
                <a:gd name="T16" fmla="*/ 1 w 156"/>
                <a:gd name="T17" fmla="*/ 1 h 125"/>
                <a:gd name="T18" fmla="*/ 1 w 156"/>
                <a:gd name="T19" fmla="*/ 1 h 125"/>
                <a:gd name="T20" fmla="*/ 0 w 156"/>
                <a:gd name="T21" fmla="*/ 1 h 125"/>
                <a:gd name="T22" fmla="*/ 1 w 156"/>
                <a:gd name="T23" fmla="*/ 0 h 125"/>
                <a:gd name="T24" fmla="*/ 1 w 156"/>
                <a:gd name="T25" fmla="*/ 1 h 125"/>
                <a:gd name="T26" fmla="*/ 1 w 156"/>
                <a:gd name="T27" fmla="*/ 1 h 12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56"/>
                <a:gd name="T43" fmla="*/ 0 h 125"/>
                <a:gd name="T44" fmla="*/ 156 w 156"/>
                <a:gd name="T45" fmla="*/ 125 h 12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56" h="125">
                  <a:moveTo>
                    <a:pt x="42" y="4"/>
                  </a:moveTo>
                  <a:lnTo>
                    <a:pt x="68" y="35"/>
                  </a:lnTo>
                  <a:lnTo>
                    <a:pt x="96" y="67"/>
                  </a:lnTo>
                  <a:lnTo>
                    <a:pt x="127" y="92"/>
                  </a:lnTo>
                  <a:lnTo>
                    <a:pt x="154" y="114"/>
                  </a:lnTo>
                  <a:lnTo>
                    <a:pt x="156" y="124"/>
                  </a:lnTo>
                  <a:lnTo>
                    <a:pt x="147" y="125"/>
                  </a:lnTo>
                  <a:lnTo>
                    <a:pt x="116" y="107"/>
                  </a:lnTo>
                  <a:lnTo>
                    <a:pt x="70" y="72"/>
                  </a:lnTo>
                  <a:lnTo>
                    <a:pt x="26" y="37"/>
                  </a:lnTo>
                  <a:lnTo>
                    <a:pt x="0" y="11"/>
                  </a:lnTo>
                  <a:lnTo>
                    <a:pt x="16" y="0"/>
                  </a:lnTo>
                  <a:lnTo>
                    <a:pt x="42"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41" name="Freeform 131"/>
            <p:cNvSpPr>
              <a:spLocks/>
            </p:cNvSpPr>
            <p:nvPr/>
          </p:nvSpPr>
          <p:spPr bwMode="auto">
            <a:xfrm>
              <a:off x="1615" y="3240"/>
              <a:ext cx="142" cy="133"/>
            </a:xfrm>
            <a:custGeom>
              <a:avLst/>
              <a:gdLst>
                <a:gd name="T0" fmla="*/ 0 w 285"/>
                <a:gd name="T1" fmla="*/ 0 h 267"/>
                <a:gd name="T2" fmla="*/ 0 w 285"/>
                <a:gd name="T3" fmla="*/ 0 h 267"/>
                <a:gd name="T4" fmla="*/ 0 w 285"/>
                <a:gd name="T5" fmla="*/ 0 h 267"/>
                <a:gd name="T6" fmla="*/ 0 w 285"/>
                <a:gd name="T7" fmla="*/ 0 h 267"/>
                <a:gd name="T8" fmla="*/ 0 w 285"/>
                <a:gd name="T9" fmla="*/ 0 h 267"/>
                <a:gd name="T10" fmla="*/ 0 w 285"/>
                <a:gd name="T11" fmla="*/ 0 h 267"/>
                <a:gd name="T12" fmla="*/ 0 w 285"/>
                <a:gd name="T13" fmla="*/ 0 h 267"/>
                <a:gd name="T14" fmla="*/ 0 w 285"/>
                <a:gd name="T15" fmla="*/ 0 h 267"/>
                <a:gd name="T16" fmla="*/ 0 w 285"/>
                <a:gd name="T17" fmla="*/ 0 h 267"/>
                <a:gd name="T18" fmla="*/ 0 w 285"/>
                <a:gd name="T19" fmla="*/ 0 h 267"/>
                <a:gd name="T20" fmla="*/ 0 w 285"/>
                <a:gd name="T21" fmla="*/ 0 h 267"/>
                <a:gd name="T22" fmla="*/ 0 w 285"/>
                <a:gd name="T23" fmla="*/ 0 h 267"/>
                <a:gd name="T24" fmla="*/ 0 w 285"/>
                <a:gd name="T25" fmla="*/ 0 h 267"/>
                <a:gd name="T26" fmla="*/ 0 w 285"/>
                <a:gd name="T27" fmla="*/ 0 h 267"/>
                <a:gd name="T28" fmla="*/ 0 w 285"/>
                <a:gd name="T29" fmla="*/ 0 h 267"/>
                <a:gd name="T30" fmla="*/ 0 w 285"/>
                <a:gd name="T31" fmla="*/ 0 h 267"/>
                <a:gd name="T32" fmla="*/ 0 w 285"/>
                <a:gd name="T33" fmla="*/ 0 h 267"/>
                <a:gd name="T34" fmla="*/ 0 w 285"/>
                <a:gd name="T35" fmla="*/ 0 h 267"/>
                <a:gd name="T36" fmla="*/ 0 w 285"/>
                <a:gd name="T37" fmla="*/ 0 h 267"/>
                <a:gd name="T38" fmla="*/ 0 w 285"/>
                <a:gd name="T39" fmla="*/ 0 h 267"/>
                <a:gd name="T40" fmla="*/ 0 w 285"/>
                <a:gd name="T41" fmla="*/ 0 h 267"/>
                <a:gd name="T42" fmla="*/ 0 w 285"/>
                <a:gd name="T43" fmla="*/ 0 h 267"/>
                <a:gd name="T44" fmla="*/ 0 w 285"/>
                <a:gd name="T45" fmla="*/ 0 h 267"/>
                <a:gd name="T46" fmla="*/ 0 w 285"/>
                <a:gd name="T47" fmla="*/ 0 h 267"/>
                <a:gd name="T48" fmla="*/ 0 w 285"/>
                <a:gd name="T49" fmla="*/ 0 h 267"/>
                <a:gd name="T50" fmla="*/ 0 w 285"/>
                <a:gd name="T51" fmla="*/ 0 h 267"/>
                <a:gd name="T52" fmla="*/ 0 w 285"/>
                <a:gd name="T53" fmla="*/ 0 h 26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85"/>
                <a:gd name="T82" fmla="*/ 0 h 267"/>
                <a:gd name="T83" fmla="*/ 285 w 285"/>
                <a:gd name="T84" fmla="*/ 267 h 26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85" h="267">
                  <a:moveTo>
                    <a:pt x="197" y="10"/>
                  </a:moveTo>
                  <a:lnTo>
                    <a:pt x="153" y="48"/>
                  </a:lnTo>
                  <a:lnTo>
                    <a:pt x="124" y="79"/>
                  </a:lnTo>
                  <a:lnTo>
                    <a:pt x="92" y="114"/>
                  </a:lnTo>
                  <a:lnTo>
                    <a:pt x="67" y="151"/>
                  </a:lnTo>
                  <a:lnTo>
                    <a:pt x="44" y="188"/>
                  </a:lnTo>
                  <a:lnTo>
                    <a:pt x="41" y="243"/>
                  </a:lnTo>
                  <a:lnTo>
                    <a:pt x="144" y="227"/>
                  </a:lnTo>
                  <a:lnTo>
                    <a:pt x="214" y="188"/>
                  </a:lnTo>
                  <a:lnTo>
                    <a:pt x="247" y="164"/>
                  </a:lnTo>
                  <a:lnTo>
                    <a:pt x="276" y="146"/>
                  </a:lnTo>
                  <a:lnTo>
                    <a:pt x="285" y="157"/>
                  </a:lnTo>
                  <a:lnTo>
                    <a:pt x="263" y="175"/>
                  </a:lnTo>
                  <a:lnTo>
                    <a:pt x="221" y="206"/>
                  </a:lnTo>
                  <a:lnTo>
                    <a:pt x="179" y="236"/>
                  </a:lnTo>
                  <a:lnTo>
                    <a:pt x="153" y="251"/>
                  </a:lnTo>
                  <a:lnTo>
                    <a:pt x="81" y="267"/>
                  </a:lnTo>
                  <a:lnTo>
                    <a:pt x="15" y="256"/>
                  </a:lnTo>
                  <a:lnTo>
                    <a:pt x="0" y="171"/>
                  </a:lnTo>
                  <a:lnTo>
                    <a:pt x="33" y="131"/>
                  </a:lnTo>
                  <a:lnTo>
                    <a:pt x="59" y="105"/>
                  </a:lnTo>
                  <a:lnTo>
                    <a:pt x="89" y="78"/>
                  </a:lnTo>
                  <a:lnTo>
                    <a:pt x="146" y="30"/>
                  </a:lnTo>
                  <a:lnTo>
                    <a:pt x="171" y="11"/>
                  </a:lnTo>
                  <a:lnTo>
                    <a:pt x="190" y="0"/>
                  </a:lnTo>
                  <a:lnTo>
                    <a:pt x="197"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42" name="Freeform 132"/>
            <p:cNvSpPr>
              <a:spLocks/>
            </p:cNvSpPr>
            <p:nvPr/>
          </p:nvSpPr>
          <p:spPr bwMode="auto">
            <a:xfrm>
              <a:off x="1339" y="3255"/>
              <a:ext cx="61" cy="217"/>
            </a:xfrm>
            <a:custGeom>
              <a:avLst/>
              <a:gdLst>
                <a:gd name="T0" fmla="*/ 0 w 124"/>
                <a:gd name="T1" fmla="*/ 1 h 434"/>
                <a:gd name="T2" fmla="*/ 0 w 124"/>
                <a:gd name="T3" fmla="*/ 1 h 434"/>
                <a:gd name="T4" fmla="*/ 0 w 124"/>
                <a:gd name="T5" fmla="*/ 1 h 434"/>
                <a:gd name="T6" fmla="*/ 0 w 124"/>
                <a:gd name="T7" fmla="*/ 1 h 434"/>
                <a:gd name="T8" fmla="*/ 0 w 124"/>
                <a:gd name="T9" fmla="*/ 1 h 434"/>
                <a:gd name="T10" fmla="*/ 0 w 124"/>
                <a:gd name="T11" fmla="*/ 1 h 434"/>
                <a:gd name="T12" fmla="*/ 0 w 124"/>
                <a:gd name="T13" fmla="*/ 1 h 434"/>
                <a:gd name="T14" fmla="*/ 0 w 124"/>
                <a:gd name="T15" fmla="*/ 1 h 434"/>
                <a:gd name="T16" fmla="*/ 0 w 124"/>
                <a:gd name="T17" fmla="*/ 1 h 434"/>
                <a:gd name="T18" fmla="*/ 0 w 124"/>
                <a:gd name="T19" fmla="*/ 1 h 434"/>
                <a:gd name="T20" fmla="*/ 0 w 124"/>
                <a:gd name="T21" fmla="*/ 1 h 434"/>
                <a:gd name="T22" fmla="*/ 0 w 124"/>
                <a:gd name="T23" fmla="*/ 1 h 434"/>
                <a:gd name="T24" fmla="*/ 0 w 124"/>
                <a:gd name="T25" fmla="*/ 1 h 434"/>
                <a:gd name="T26" fmla="*/ 0 w 124"/>
                <a:gd name="T27" fmla="*/ 0 h 434"/>
                <a:gd name="T28" fmla="*/ 0 w 124"/>
                <a:gd name="T29" fmla="*/ 1 h 434"/>
                <a:gd name="T30" fmla="*/ 0 w 124"/>
                <a:gd name="T31" fmla="*/ 1 h 43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4"/>
                <a:gd name="T49" fmla="*/ 0 h 434"/>
                <a:gd name="T50" fmla="*/ 124 w 124"/>
                <a:gd name="T51" fmla="*/ 434 h 43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4" h="434">
                  <a:moveTo>
                    <a:pt x="124" y="5"/>
                  </a:moveTo>
                  <a:lnTo>
                    <a:pt x="112" y="62"/>
                  </a:lnTo>
                  <a:lnTo>
                    <a:pt x="87" y="178"/>
                  </a:lnTo>
                  <a:lnTo>
                    <a:pt x="59" y="298"/>
                  </a:lnTo>
                  <a:lnTo>
                    <a:pt x="41" y="369"/>
                  </a:lnTo>
                  <a:lnTo>
                    <a:pt x="30" y="421"/>
                  </a:lnTo>
                  <a:lnTo>
                    <a:pt x="13" y="434"/>
                  </a:lnTo>
                  <a:lnTo>
                    <a:pt x="0" y="415"/>
                  </a:lnTo>
                  <a:lnTo>
                    <a:pt x="13" y="344"/>
                  </a:lnTo>
                  <a:lnTo>
                    <a:pt x="41" y="246"/>
                  </a:lnTo>
                  <a:lnTo>
                    <a:pt x="70" y="143"/>
                  </a:lnTo>
                  <a:lnTo>
                    <a:pt x="92" y="64"/>
                  </a:lnTo>
                  <a:lnTo>
                    <a:pt x="105" y="20"/>
                  </a:lnTo>
                  <a:lnTo>
                    <a:pt x="116" y="0"/>
                  </a:lnTo>
                  <a:lnTo>
                    <a:pt x="124"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43" name="Freeform 133"/>
            <p:cNvSpPr>
              <a:spLocks/>
            </p:cNvSpPr>
            <p:nvPr/>
          </p:nvSpPr>
          <p:spPr bwMode="auto">
            <a:xfrm>
              <a:off x="455" y="3326"/>
              <a:ext cx="217" cy="553"/>
            </a:xfrm>
            <a:custGeom>
              <a:avLst/>
              <a:gdLst>
                <a:gd name="T0" fmla="*/ 1 w 432"/>
                <a:gd name="T1" fmla="*/ 1 h 1106"/>
                <a:gd name="T2" fmla="*/ 0 w 432"/>
                <a:gd name="T3" fmla="*/ 1 h 1106"/>
                <a:gd name="T4" fmla="*/ 1 w 432"/>
                <a:gd name="T5" fmla="*/ 1 h 1106"/>
                <a:gd name="T6" fmla="*/ 1 w 432"/>
                <a:gd name="T7" fmla="*/ 1 h 1106"/>
                <a:gd name="T8" fmla="*/ 1 w 432"/>
                <a:gd name="T9" fmla="*/ 0 h 1106"/>
                <a:gd name="T10" fmla="*/ 1 w 432"/>
                <a:gd name="T11" fmla="*/ 1 h 1106"/>
                <a:gd name="T12" fmla="*/ 1 w 432"/>
                <a:gd name="T13" fmla="*/ 1 h 1106"/>
                <a:gd name="T14" fmla="*/ 1 w 432"/>
                <a:gd name="T15" fmla="*/ 1 h 1106"/>
                <a:gd name="T16" fmla="*/ 1 w 432"/>
                <a:gd name="T17" fmla="*/ 1 h 1106"/>
                <a:gd name="T18" fmla="*/ 1 w 432"/>
                <a:gd name="T19" fmla="*/ 1 h 1106"/>
                <a:gd name="T20" fmla="*/ 1 w 432"/>
                <a:gd name="T21" fmla="*/ 1 h 1106"/>
                <a:gd name="T22" fmla="*/ 1 w 432"/>
                <a:gd name="T23" fmla="*/ 1 h 1106"/>
                <a:gd name="T24" fmla="*/ 1 w 432"/>
                <a:gd name="T25" fmla="*/ 1 h 1106"/>
                <a:gd name="T26" fmla="*/ 1 w 432"/>
                <a:gd name="T27" fmla="*/ 1 h 1106"/>
                <a:gd name="T28" fmla="*/ 1 w 432"/>
                <a:gd name="T29" fmla="*/ 1 h 1106"/>
                <a:gd name="T30" fmla="*/ 1 w 432"/>
                <a:gd name="T31" fmla="*/ 1 h 1106"/>
                <a:gd name="T32" fmla="*/ 1 w 432"/>
                <a:gd name="T33" fmla="*/ 1 h 1106"/>
                <a:gd name="T34" fmla="*/ 1 w 432"/>
                <a:gd name="T35" fmla="*/ 1 h 1106"/>
                <a:gd name="T36" fmla="*/ 1 w 432"/>
                <a:gd name="T37" fmla="*/ 1 h 1106"/>
                <a:gd name="T38" fmla="*/ 1 w 432"/>
                <a:gd name="T39" fmla="*/ 1 h 1106"/>
                <a:gd name="T40" fmla="*/ 1 w 432"/>
                <a:gd name="T41" fmla="*/ 1 h 1106"/>
                <a:gd name="T42" fmla="*/ 1 w 432"/>
                <a:gd name="T43" fmla="*/ 1 h 1106"/>
                <a:gd name="T44" fmla="*/ 1 w 432"/>
                <a:gd name="T45" fmla="*/ 1 h 1106"/>
                <a:gd name="T46" fmla="*/ 1 w 432"/>
                <a:gd name="T47" fmla="*/ 1 h 1106"/>
                <a:gd name="T48" fmla="*/ 1 w 432"/>
                <a:gd name="T49" fmla="*/ 1 h 1106"/>
                <a:gd name="T50" fmla="*/ 1 w 432"/>
                <a:gd name="T51" fmla="*/ 1 h 1106"/>
                <a:gd name="T52" fmla="*/ 1 w 432"/>
                <a:gd name="T53" fmla="*/ 1 h 1106"/>
                <a:gd name="T54" fmla="*/ 1 w 432"/>
                <a:gd name="T55" fmla="*/ 1 h 1106"/>
                <a:gd name="T56" fmla="*/ 1 w 432"/>
                <a:gd name="T57" fmla="*/ 1 h 1106"/>
                <a:gd name="T58" fmla="*/ 1 w 432"/>
                <a:gd name="T59" fmla="*/ 1 h 1106"/>
                <a:gd name="T60" fmla="*/ 1 w 432"/>
                <a:gd name="T61" fmla="*/ 1 h 1106"/>
                <a:gd name="T62" fmla="*/ 1 w 432"/>
                <a:gd name="T63" fmla="*/ 1 h 110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32"/>
                <a:gd name="T97" fmla="*/ 0 h 1106"/>
                <a:gd name="T98" fmla="*/ 432 w 432"/>
                <a:gd name="T99" fmla="*/ 1106 h 110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32" h="1106">
                  <a:moveTo>
                    <a:pt x="46" y="83"/>
                  </a:moveTo>
                  <a:lnTo>
                    <a:pt x="0" y="41"/>
                  </a:lnTo>
                  <a:lnTo>
                    <a:pt x="3" y="22"/>
                  </a:lnTo>
                  <a:lnTo>
                    <a:pt x="18" y="8"/>
                  </a:lnTo>
                  <a:lnTo>
                    <a:pt x="62" y="0"/>
                  </a:lnTo>
                  <a:lnTo>
                    <a:pt x="95" y="33"/>
                  </a:lnTo>
                  <a:lnTo>
                    <a:pt x="125" y="173"/>
                  </a:lnTo>
                  <a:lnTo>
                    <a:pt x="143" y="243"/>
                  </a:lnTo>
                  <a:lnTo>
                    <a:pt x="165" y="315"/>
                  </a:lnTo>
                  <a:lnTo>
                    <a:pt x="186" y="370"/>
                  </a:lnTo>
                  <a:lnTo>
                    <a:pt x="210" y="427"/>
                  </a:lnTo>
                  <a:lnTo>
                    <a:pt x="234" y="482"/>
                  </a:lnTo>
                  <a:lnTo>
                    <a:pt x="257" y="537"/>
                  </a:lnTo>
                  <a:lnTo>
                    <a:pt x="303" y="649"/>
                  </a:lnTo>
                  <a:lnTo>
                    <a:pt x="342" y="762"/>
                  </a:lnTo>
                  <a:lnTo>
                    <a:pt x="366" y="841"/>
                  </a:lnTo>
                  <a:lnTo>
                    <a:pt x="392" y="923"/>
                  </a:lnTo>
                  <a:lnTo>
                    <a:pt x="432" y="1085"/>
                  </a:lnTo>
                  <a:lnTo>
                    <a:pt x="423" y="1106"/>
                  </a:lnTo>
                  <a:lnTo>
                    <a:pt x="401" y="1098"/>
                  </a:lnTo>
                  <a:lnTo>
                    <a:pt x="348" y="940"/>
                  </a:lnTo>
                  <a:lnTo>
                    <a:pt x="329" y="850"/>
                  </a:lnTo>
                  <a:lnTo>
                    <a:pt x="311" y="771"/>
                  </a:lnTo>
                  <a:lnTo>
                    <a:pt x="280" y="683"/>
                  </a:lnTo>
                  <a:lnTo>
                    <a:pt x="245" y="598"/>
                  </a:lnTo>
                  <a:lnTo>
                    <a:pt x="226" y="556"/>
                  </a:lnTo>
                  <a:lnTo>
                    <a:pt x="206" y="515"/>
                  </a:lnTo>
                  <a:lnTo>
                    <a:pt x="165" y="434"/>
                  </a:lnTo>
                  <a:lnTo>
                    <a:pt x="127" y="352"/>
                  </a:lnTo>
                  <a:lnTo>
                    <a:pt x="92" y="267"/>
                  </a:lnTo>
                  <a:lnTo>
                    <a:pt x="46" y="8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44" name="Freeform 134"/>
            <p:cNvSpPr>
              <a:spLocks/>
            </p:cNvSpPr>
            <p:nvPr/>
          </p:nvSpPr>
          <p:spPr bwMode="auto">
            <a:xfrm>
              <a:off x="408" y="3372"/>
              <a:ext cx="236" cy="516"/>
            </a:xfrm>
            <a:custGeom>
              <a:avLst/>
              <a:gdLst>
                <a:gd name="T0" fmla="*/ 0 w 473"/>
                <a:gd name="T1" fmla="*/ 1 h 1032"/>
                <a:gd name="T2" fmla="*/ 0 w 473"/>
                <a:gd name="T3" fmla="*/ 1 h 1032"/>
                <a:gd name="T4" fmla="*/ 0 w 473"/>
                <a:gd name="T5" fmla="*/ 1 h 1032"/>
                <a:gd name="T6" fmla="*/ 0 w 473"/>
                <a:gd name="T7" fmla="*/ 1 h 1032"/>
                <a:gd name="T8" fmla="*/ 0 w 473"/>
                <a:gd name="T9" fmla="*/ 1 h 1032"/>
                <a:gd name="T10" fmla="*/ 0 w 473"/>
                <a:gd name="T11" fmla="*/ 1 h 1032"/>
                <a:gd name="T12" fmla="*/ 0 w 473"/>
                <a:gd name="T13" fmla="*/ 1 h 1032"/>
                <a:gd name="T14" fmla="*/ 0 w 473"/>
                <a:gd name="T15" fmla="*/ 1 h 1032"/>
                <a:gd name="T16" fmla="*/ 0 w 473"/>
                <a:gd name="T17" fmla="*/ 1 h 1032"/>
                <a:gd name="T18" fmla="*/ 0 w 473"/>
                <a:gd name="T19" fmla="*/ 1 h 1032"/>
                <a:gd name="T20" fmla="*/ 0 w 473"/>
                <a:gd name="T21" fmla="*/ 1 h 1032"/>
                <a:gd name="T22" fmla="*/ 0 w 473"/>
                <a:gd name="T23" fmla="*/ 1 h 1032"/>
                <a:gd name="T24" fmla="*/ 0 w 473"/>
                <a:gd name="T25" fmla="*/ 1 h 1032"/>
                <a:gd name="T26" fmla="*/ 0 w 473"/>
                <a:gd name="T27" fmla="*/ 1 h 1032"/>
                <a:gd name="T28" fmla="*/ 0 w 473"/>
                <a:gd name="T29" fmla="*/ 1 h 1032"/>
                <a:gd name="T30" fmla="*/ 0 w 473"/>
                <a:gd name="T31" fmla="*/ 1 h 1032"/>
                <a:gd name="T32" fmla="*/ 0 w 473"/>
                <a:gd name="T33" fmla="*/ 1 h 1032"/>
                <a:gd name="T34" fmla="*/ 0 w 473"/>
                <a:gd name="T35" fmla="*/ 1 h 1032"/>
                <a:gd name="T36" fmla="*/ 0 w 473"/>
                <a:gd name="T37" fmla="*/ 1 h 1032"/>
                <a:gd name="T38" fmla="*/ 0 w 473"/>
                <a:gd name="T39" fmla="*/ 1 h 1032"/>
                <a:gd name="T40" fmla="*/ 0 w 473"/>
                <a:gd name="T41" fmla="*/ 1 h 1032"/>
                <a:gd name="T42" fmla="*/ 0 w 473"/>
                <a:gd name="T43" fmla="*/ 1 h 1032"/>
                <a:gd name="T44" fmla="*/ 0 w 473"/>
                <a:gd name="T45" fmla="*/ 1 h 1032"/>
                <a:gd name="T46" fmla="*/ 0 w 473"/>
                <a:gd name="T47" fmla="*/ 1 h 1032"/>
                <a:gd name="T48" fmla="*/ 0 w 473"/>
                <a:gd name="T49" fmla="*/ 1 h 1032"/>
                <a:gd name="T50" fmla="*/ 0 w 473"/>
                <a:gd name="T51" fmla="*/ 1 h 1032"/>
                <a:gd name="T52" fmla="*/ 0 w 473"/>
                <a:gd name="T53" fmla="*/ 1 h 1032"/>
                <a:gd name="T54" fmla="*/ 0 w 473"/>
                <a:gd name="T55" fmla="*/ 1 h 1032"/>
                <a:gd name="T56" fmla="*/ 0 w 473"/>
                <a:gd name="T57" fmla="*/ 1 h 1032"/>
                <a:gd name="T58" fmla="*/ 0 w 473"/>
                <a:gd name="T59" fmla="*/ 1 h 1032"/>
                <a:gd name="T60" fmla="*/ 0 w 473"/>
                <a:gd name="T61" fmla="*/ 1 h 1032"/>
                <a:gd name="T62" fmla="*/ 0 w 473"/>
                <a:gd name="T63" fmla="*/ 1 h 1032"/>
                <a:gd name="T64" fmla="*/ 0 w 473"/>
                <a:gd name="T65" fmla="*/ 1 h 1032"/>
                <a:gd name="T66" fmla="*/ 0 w 473"/>
                <a:gd name="T67" fmla="*/ 0 h 1032"/>
                <a:gd name="T68" fmla="*/ 0 w 473"/>
                <a:gd name="T69" fmla="*/ 1 h 1032"/>
                <a:gd name="T70" fmla="*/ 0 w 473"/>
                <a:gd name="T71" fmla="*/ 1 h 103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73"/>
                <a:gd name="T109" fmla="*/ 0 h 1032"/>
                <a:gd name="T110" fmla="*/ 473 w 473"/>
                <a:gd name="T111" fmla="*/ 1032 h 103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73" h="1032">
                  <a:moveTo>
                    <a:pt x="35" y="6"/>
                  </a:moveTo>
                  <a:lnTo>
                    <a:pt x="66" y="54"/>
                  </a:lnTo>
                  <a:lnTo>
                    <a:pt x="107" y="136"/>
                  </a:lnTo>
                  <a:lnTo>
                    <a:pt x="131" y="188"/>
                  </a:lnTo>
                  <a:lnTo>
                    <a:pt x="155" y="245"/>
                  </a:lnTo>
                  <a:lnTo>
                    <a:pt x="180" y="307"/>
                  </a:lnTo>
                  <a:lnTo>
                    <a:pt x="206" y="370"/>
                  </a:lnTo>
                  <a:lnTo>
                    <a:pt x="232" y="432"/>
                  </a:lnTo>
                  <a:lnTo>
                    <a:pt x="258" y="497"/>
                  </a:lnTo>
                  <a:lnTo>
                    <a:pt x="282" y="557"/>
                  </a:lnTo>
                  <a:lnTo>
                    <a:pt x="304" y="616"/>
                  </a:lnTo>
                  <a:lnTo>
                    <a:pt x="344" y="716"/>
                  </a:lnTo>
                  <a:lnTo>
                    <a:pt x="374" y="786"/>
                  </a:lnTo>
                  <a:lnTo>
                    <a:pt x="399" y="841"/>
                  </a:lnTo>
                  <a:lnTo>
                    <a:pt x="431" y="901"/>
                  </a:lnTo>
                  <a:lnTo>
                    <a:pt x="473" y="1015"/>
                  </a:lnTo>
                  <a:lnTo>
                    <a:pt x="471" y="1030"/>
                  </a:lnTo>
                  <a:lnTo>
                    <a:pt x="460" y="1032"/>
                  </a:lnTo>
                  <a:lnTo>
                    <a:pt x="436" y="1015"/>
                  </a:lnTo>
                  <a:lnTo>
                    <a:pt x="412" y="971"/>
                  </a:lnTo>
                  <a:lnTo>
                    <a:pt x="377" y="900"/>
                  </a:lnTo>
                  <a:lnTo>
                    <a:pt x="339" y="808"/>
                  </a:lnTo>
                  <a:lnTo>
                    <a:pt x="298" y="703"/>
                  </a:lnTo>
                  <a:lnTo>
                    <a:pt x="256" y="598"/>
                  </a:lnTo>
                  <a:lnTo>
                    <a:pt x="221" y="500"/>
                  </a:lnTo>
                  <a:lnTo>
                    <a:pt x="191" y="418"/>
                  </a:lnTo>
                  <a:lnTo>
                    <a:pt x="171" y="363"/>
                  </a:lnTo>
                  <a:lnTo>
                    <a:pt x="142" y="289"/>
                  </a:lnTo>
                  <a:lnTo>
                    <a:pt x="112" y="217"/>
                  </a:lnTo>
                  <a:lnTo>
                    <a:pt x="88" y="166"/>
                  </a:lnTo>
                  <a:lnTo>
                    <a:pt x="57" y="120"/>
                  </a:lnTo>
                  <a:lnTo>
                    <a:pt x="26" y="77"/>
                  </a:lnTo>
                  <a:lnTo>
                    <a:pt x="0" y="32"/>
                  </a:lnTo>
                  <a:lnTo>
                    <a:pt x="6" y="0"/>
                  </a:lnTo>
                  <a:lnTo>
                    <a:pt x="35"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45" name="Freeform 135"/>
            <p:cNvSpPr>
              <a:spLocks/>
            </p:cNvSpPr>
            <p:nvPr/>
          </p:nvSpPr>
          <p:spPr bwMode="auto">
            <a:xfrm>
              <a:off x="378" y="3405"/>
              <a:ext cx="202" cy="428"/>
            </a:xfrm>
            <a:custGeom>
              <a:avLst/>
              <a:gdLst>
                <a:gd name="T0" fmla="*/ 1 w 403"/>
                <a:gd name="T1" fmla="*/ 0 h 856"/>
                <a:gd name="T2" fmla="*/ 1 w 403"/>
                <a:gd name="T3" fmla="*/ 1 h 856"/>
                <a:gd name="T4" fmla="*/ 1 w 403"/>
                <a:gd name="T5" fmla="*/ 1 h 856"/>
                <a:gd name="T6" fmla="*/ 1 w 403"/>
                <a:gd name="T7" fmla="*/ 1 h 856"/>
                <a:gd name="T8" fmla="*/ 1 w 403"/>
                <a:gd name="T9" fmla="*/ 1 h 856"/>
                <a:gd name="T10" fmla="*/ 1 w 403"/>
                <a:gd name="T11" fmla="*/ 1 h 856"/>
                <a:gd name="T12" fmla="*/ 1 w 403"/>
                <a:gd name="T13" fmla="*/ 1 h 856"/>
                <a:gd name="T14" fmla="*/ 1 w 403"/>
                <a:gd name="T15" fmla="*/ 1 h 856"/>
                <a:gd name="T16" fmla="*/ 1 w 403"/>
                <a:gd name="T17" fmla="*/ 1 h 856"/>
                <a:gd name="T18" fmla="*/ 1 w 403"/>
                <a:gd name="T19" fmla="*/ 1 h 856"/>
                <a:gd name="T20" fmla="*/ 1 w 403"/>
                <a:gd name="T21" fmla="*/ 1 h 856"/>
                <a:gd name="T22" fmla="*/ 1 w 403"/>
                <a:gd name="T23" fmla="*/ 1 h 856"/>
                <a:gd name="T24" fmla="*/ 1 w 403"/>
                <a:gd name="T25" fmla="*/ 1 h 856"/>
                <a:gd name="T26" fmla="*/ 1 w 403"/>
                <a:gd name="T27" fmla="*/ 1 h 856"/>
                <a:gd name="T28" fmla="*/ 1 w 403"/>
                <a:gd name="T29" fmla="*/ 1 h 856"/>
                <a:gd name="T30" fmla="*/ 1 w 403"/>
                <a:gd name="T31" fmla="*/ 1 h 856"/>
                <a:gd name="T32" fmla="*/ 1 w 403"/>
                <a:gd name="T33" fmla="*/ 1 h 856"/>
                <a:gd name="T34" fmla="*/ 1 w 403"/>
                <a:gd name="T35" fmla="*/ 1 h 856"/>
                <a:gd name="T36" fmla="*/ 1 w 403"/>
                <a:gd name="T37" fmla="*/ 1 h 856"/>
                <a:gd name="T38" fmla="*/ 1 w 403"/>
                <a:gd name="T39" fmla="*/ 1 h 856"/>
                <a:gd name="T40" fmla="*/ 1 w 403"/>
                <a:gd name="T41" fmla="*/ 1 h 856"/>
                <a:gd name="T42" fmla="*/ 1 w 403"/>
                <a:gd name="T43" fmla="*/ 1 h 856"/>
                <a:gd name="T44" fmla="*/ 1 w 403"/>
                <a:gd name="T45" fmla="*/ 1 h 856"/>
                <a:gd name="T46" fmla="*/ 1 w 403"/>
                <a:gd name="T47" fmla="*/ 1 h 856"/>
                <a:gd name="T48" fmla="*/ 1 w 403"/>
                <a:gd name="T49" fmla="*/ 1 h 856"/>
                <a:gd name="T50" fmla="*/ 1 w 403"/>
                <a:gd name="T51" fmla="*/ 1 h 856"/>
                <a:gd name="T52" fmla="*/ 1 w 403"/>
                <a:gd name="T53" fmla="*/ 1 h 856"/>
                <a:gd name="T54" fmla="*/ 1 w 403"/>
                <a:gd name="T55" fmla="*/ 1 h 856"/>
                <a:gd name="T56" fmla="*/ 1 w 403"/>
                <a:gd name="T57" fmla="*/ 1 h 856"/>
                <a:gd name="T58" fmla="*/ 1 w 403"/>
                <a:gd name="T59" fmla="*/ 1 h 856"/>
                <a:gd name="T60" fmla="*/ 0 w 403"/>
                <a:gd name="T61" fmla="*/ 1 h 856"/>
                <a:gd name="T62" fmla="*/ 1 w 403"/>
                <a:gd name="T63" fmla="*/ 0 h 856"/>
                <a:gd name="T64" fmla="*/ 1 w 403"/>
                <a:gd name="T65" fmla="*/ 0 h 85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3"/>
                <a:gd name="T100" fmla="*/ 0 h 856"/>
                <a:gd name="T101" fmla="*/ 403 w 403"/>
                <a:gd name="T102" fmla="*/ 856 h 85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3" h="856">
                  <a:moveTo>
                    <a:pt x="26" y="0"/>
                  </a:moveTo>
                  <a:lnTo>
                    <a:pt x="46" y="34"/>
                  </a:lnTo>
                  <a:lnTo>
                    <a:pt x="79" y="103"/>
                  </a:lnTo>
                  <a:lnTo>
                    <a:pt x="100" y="148"/>
                  </a:lnTo>
                  <a:lnTo>
                    <a:pt x="124" y="197"/>
                  </a:lnTo>
                  <a:lnTo>
                    <a:pt x="147" y="249"/>
                  </a:lnTo>
                  <a:lnTo>
                    <a:pt x="173" y="304"/>
                  </a:lnTo>
                  <a:lnTo>
                    <a:pt x="197" y="359"/>
                  </a:lnTo>
                  <a:lnTo>
                    <a:pt x="223" y="412"/>
                  </a:lnTo>
                  <a:lnTo>
                    <a:pt x="245" y="464"/>
                  </a:lnTo>
                  <a:lnTo>
                    <a:pt x="265" y="512"/>
                  </a:lnTo>
                  <a:lnTo>
                    <a:pt x="298" y="589"/>
                  </a:lnTo>
                  <a:lnTo>
                    <a:pt x="317" y="631"/>
                  </a:lnTo>
                  <a:lnTo>
                    <a:pt x="337" y="685"/>
                  </a:lnTo>
                  <a:lnTo>
                    <a:pt x="361" y="738"/>
                  </a:lnTo>
                  <a:lnTo>
                    <a:pt x="403" y="845"/>
                  </a:lnTo>
                  <a:lnTo>
                    <a:pt x="400" y="856"/>
                  </a:lnTo>
                  <a:lnTo>
                    <a:pt x="390" y="852"/>
                  </a:lnTo>
                  <a:lnTo>
                    <a:pt x="365" y="811"/>
                  </a:lnTo>
                  <a:lnTo>
                    <a:pt x="333" y="753"/>
                  </a:lnTo>
                  <a:lnTo>
                    <a:pt x="300" y="681"/>
                  </a:lnTo>
                  <a:lnTo>
                    <a:pt x="265" y="600"/>
                  </a:lnTo>
                  <a:lnTo>
                    <a:pt x="230" y="519"/>
                  </a:lnTo>
                  <a:lnTo>
                    <a:pt x="197" y="440"/>
                  </a:lnTo>
                  <a:lnTo>
                    <a:pt x="168" y="370"/>
                  </a:lnTo>
                  <a:lnTo>
                    <a:pt x="142" y="315"/>
                  </a:lnTo>
                  <a:lnTo>
                    <a:pt x="114" y="251"/>
                  </a:lnTo>
                  <a:lnTo>
                    <a:pt x="78" y="162"/>
                  </a:lnTo>
                  <a:lnTo>
                    <a:pt x="57" y="118"/>
                  </a:lnTo>
                  <a:lnTo>
                    <a:pt x="37" y="78"/>
                  </a:lnTo>
                  <a:lnTo>
                    <a:pt x="0" y="17"/>
                  </a:lnTo>
                  <a:lnTo>
                    <a:pt x="2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46" name="Freeform 136"/>
            <p:cNvSpPr>
              <a:spLocks/>
            </p:cNvSpPr>
            <p:nvPr/>
          </p:nvSpPr>
          <p:spPr bwMode="auto">
            <a:xfrm>
              <a:off x="1257" y="3445"/>
              <a:ext cx="141" cy="74"/>
            </a:xfrm>
            <a:custGeom>
              <a:avLst/>
              <a:gdLst>
                <a:gd name="T0" fmla="*/ 0 w 284"/>
                <a:gd name="T1" fmla="*/ 1 h 148"/>
                <a:gd name="T2" fmla="*/ 0 w 284"/>
                <a:gd name="T3" fmla="*/ 1 h 148"/>
                <a:gd name="T4" fmla="*/ 0 w 284"/>
                <a:gd name="T5" fmla="*/ 1 h 148"/>
                <a:gd name="T6" fmla="*/ 0 w 284"/>
                <a:gd name="T7" fmla="*/ 1 h 148"/>
                <a:gd name="T8" fmla="*/ 0 w 284"/>
                <a:gd name="T9" fmla="*/ 1 h 148"/>
                <a:gd name="T10" fmla="*/ 0 w 284"/>
                <a:gd name="T11" fmla="*/ 1 h 148"/>
                <a:gd name="T12" fmla="*/ 0 w 284"/>
                <a:gd name="T13" fmla="*/ 1 h 148"/>
                <a:gd name="T14" fmla="*/ 0 w 284"/>
                <a:gd name="T15" fmla="*/ 1 h 148"/>
                <a:gd name="T16" fmla="*/ 0 w 284"/>
                <a:gd name="T17" fmla="*/ 1 h 148"/>
                <a:gd name="T18" fmla="*/ 0 w 284"/>
                <a:gd name="T19" fmla="*/ 1 h 148"/>
                <a:gd name="T20" fmla="*/ 0 w 284"/>
                <a:gd name="T21" fmla="*/ 1 h 148"/>
                <a:gd name="T22" fmla="*/ 0 w 284"/>
                <a:gd name="T23" fmla="*/ 1 h 148"/>
                <a:gd name="T24" fmla="*/ 0 w 284"/>
                <a:gd name="T25" fmla="*/ 1 h 148"/>
                <a:gd name="T26" fmla="*/ 0 w 284"/>
                <a:gd name="T27" fmla="*/ 1 h 148"/>
                <a:gd name="T28" fmla="*/ 0 w 284"/>
                <a:gd name="T29" fmla="*/ 1 h 148"/>
                <a:gd name="T30" fmla="*/ 0 w 284"/>
                <a:gd name="T31" fmla="*/ 1 h 148"/>
                <a:gd name="T32" fmla="*/ 0 w 284"/>
                <a:gd name="T33" fmla="*/ 1 h 148"/>
                <a:gd name="T34" fmla="*/ 0 w 284"/>
                <a:gd name="T35" fmla="*/ 1 h 148"/>
                <a:gd name="T36" fmla="*/ 0 w 284"/>
                <a:gd name="T37" fmla="*/ 1 h 148"/>
                <a:gd name="T38" fmla="*/ 0 w 284"/>
                <a:gd name="T39" fmla="*/ 1 h 148"/>
                <a:gd name="T40" fmla="*/ 0 w 284"/>
                <a:gd name="T41" fmla="*/ 0 h 148"/>
                <a:gd name="T42" fmla="*/ 0 w 284"/>
                <a:gd name="T43" fmla="*/ 1 h 148"/>
                <a:gd name="T44" fmla="*/ 0 w 284"/>
                <a:gd name="T45" fmla="*/ 1 h 14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84"/>
                <a:gd name="T70" fmla="*/ 0 h 148"/>
                <a:gd name="T71" fmla="*/ 284 w 284"/>
                <a:gd name="T72" fmla="*/ 148 h 14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84" h="148">
                  <a:moveTo>
                    <a:pt x="91" y="7"/>
                  </a:moveTo>
                  <a:lnTo>
                    <a:pt x="63" y="20"/>
                  </a:lnTo>
                  <a:lnTo>
                    <a:pt x="34" y="33"/>
                  </a:lnTo>
                  <a:lnTo>
                    <a:pt x="30" y="34"/>
                  </a:lnTo>
                  <a:lnTo>
                    <a:pt x="56" y="53"/>
                  </a:lnTo>
                  <a:lnTo>
                    <a:pt x="164" y="104"/>
                  </a:lnTo>
                  <a:lnTo>
                    <a:pt x="203" y="68"/>
                  </a:lnTo>
                  <a:lnTo>
                    <a:pt x="243" y="34"/>
                  </a:lnTo>
                  <a:lnTo>
                    <a:pt x="245" y="18"/>
                  </a:lnTo>
                  <a:lnTo>
                    <a:pt x="262" y="12"/>
                  </a:lnTo>
                  <a:lnTo>
                    <a:pt x="284" y="20"/>
                  </a:lnTo>
                  <a:lnTo>
                    <a:pt x="282" y="40"/>
                  </a:lnTo>
                  <a:lnTo>
                    <a:pt x="177" y="141"/>
                  </a:lnTo>
                  <a:lnTo>
                    <a:pt x="166" y="148"/>
                  </a:lnTo>
                  <a:lnTo>
                    <a:pt x="151" y="137"/>
                  </a:lnTo>
                  <a:lnTo>
                    <a:pt x="109" y="112"/>
                  </a:lnTo>
                  <a:lnTo>
                    <a:pt x="70" y="91"/>
                  </a:lnTo>
                  <a:lnTo>
                    <a:pt x="0" y="44"/>
                  </a:lnTo>
                  <a:lnTo>
                    <a:pt x="13" y="29"/>
                  </a:lnTo>
                  <a:lnTo>
                    <a:pt x="50" y="11"/>
                  </a:lnTo>
                  <a:lnTo>
                    <a:pt x="87" y="0"/>
                  </a:lnTo>
                  <a:lnTo>
                    <a:pt x="91"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47" name="Freeform 137"/>
            <p:cNvSpPr>
              <a:spLocks/>
            </p:cNvSpPr>
            <p:nvPr/>
          </p:nvSpPr>
          <p:spPr bwMode="auto">
            <a:xfrm>
              <a:off x="1199" y="2796"/>
              <a:ext cx="479" cy="309"/>
            </a:xfrm>
            <a:custGeom>
              <a:avLst/>
              <a:gdLst>
                <a:gd name="T0" fmla="*/ 1 w 958"/>
                <a:gd name="T1" fmla="*/ 0 h 616"/>
                <a:gd name="T2" fmla="*/ 1 w 958"/>
                <a:gd name="T3" fmla="*/ 1 h 616"/>
                <a:gd name="T4" fmla="*/ 1 w 958"/>
                <a:gd name="T5" fmla="*/ 1 h 616"/>
                <a:gd name="T6" fmla="*/ 1 w 958"/>
                <a:gd name="T7" fmla="*/ 1 h 616"/>
                <a:gd name="T8" fmla="*/ 1 w 958"/>
                <a:gd name="T9" fmla="*/ 1 h 616"/>
                <a:gd name="T10" fmla="*/ 1 w 958"/>
                <a:gd name="T11" fmla="*/ 1 h 616"/>
                <a:gd name="T12" fmla="*/ 1 w 958"/>
                <a:gd name="T13" fmla="*/ 1 h 616"/>
                <a:gd name="T14" fmla="*/ 1 w 958"/>
                <a:gd name="T15" fmla="*/ 1 h 616"/>
                <a:gd name="T16" fmla="*/ 1 w 958"/>
                <a:gd name="T17" fmla="*/ 1 h 616"/>
                <a:gd name="T18" fmla="*/ 1 w 958"/>
                <a:gd name="T19" fmla="*/ 1 h 616"/>
                <a:gd name="T20" fmla="*/ 1 w 958"/>
                <a:gd name="T21" fmla="*/ 1 h 616"/>
                <a:gd name="T22" fmla="*/ 1 w 958"/>
                <a:gd name="T23" fmla="*/ 1 h 616"/>
                <a:gd name="T24" fmla="*/ 1 w 958"/>
                <a:gd name="T25" fmla="*/ 1 h 616"/>
                <a:gd name="T26" fmla="*/ 1 w 958"/>
                <a:gd name="T27" fmla="*/ 1 h 616"/>
                <a:gd name="T28" fmla="*/ 1 w 958"/>
                <a:gd name="T29" fmla="*/ 1 h 616"/>
                <a:gd name="T30" fmla="*/ 1 w 958"/>
                <a:gd name="T31" fmla="*/ 1 h 616"/>
                <a:gd name="T32" fmla="*/ 1 w 958"/>
                <a:gd name="T33" fmla="*/ 1 h 616"/>
                <a:gd name="T34" fmla="*/ 1 w 958"/>
                <a:gd name="T35" fmla="*/ 1 h 616"/>
                <a:gd name="T36" fmla="*/ 1 w 958"/>
                <a:gd name="T37" fmla="*/ 1 h 616"/>
                <a:gd name="T38" fmla="*/ 1 w 958"/>
                <a:gd name="T39" fmla="*/ 1 h 616"/>
                <a:gd name="T40" fmla="*/ 1 w 958"/>
                <a:gd name="T41" fmla="*/ 1 h 616"/>
                <a:gd name="T42" fmla="*/ 1 w 958"/>
                <a:gd name="T43" fmla="*/ 1 h 616"/>
                <a:gd name="T44" fmla="*/ 1 w 958"/>
                <a:gd name="T45" fmla="*/ 1 h 616"/>
                <a:gd name="T46" fmla="*/ 1 w 958"/>
                <a:gd name="T47" fmla="*/ 1 h 616"/>
                <a:gd name="T48" fmla="*/ 1 w 958"/>
                <a:gd name="T49" fmla="*/ 1 h 616"/>
                <a:gd name="T50" fmla="*/ 1 w 958"/>
                <a:gd name="T51" fmla="*/ 1 h 616"/>
                <a:gd name="T52" fmla="*/ 1 w 958"/>
                <a:gd name="T53" fmla="*/ 1 h 616"/>
                <a:gd name="T54" fmla="*/ 1 w 958"/>
                <a:gd name="T55" fmla="*/ 1 h 616"/>
                <a:gd name="T56" fmla="*/ 1 w 958"/>
                <a:gd name="T57" fmla="*/ 1 h 616"/>
                <a:gd name="T58" fmla="*/ 1 w 958"/>
                <a:gd name="T59" fmla="*/ 1 h 616"/>
                <a:gd name="T60" fmla="*/ 1 w 958"/>
                <a:gd name="T61" fmla="*/ 1 h 616"/>
                <a:gd name="T62" fmla="*/ 1 w 958"/>
                <a:gd name="T63" fmla="*/ 1 h 616"/>
                <a:gd name="T64" fmla="*/ 1 w 958"/>
                <a:gd name="T65" fmla="*/ 1 h 616"/>
                <a:gd name="T66" fmla="*/ 1 w 958"/>
                <a:gd name="T67" fmla="*/ 1 h 616"/>
                <a:gd name="T68" fmla="*/ 1 w 958"/>
                <a:gd name="T69" fmla="*/ 1 h 616"/>
                <a:gd name="T70" fmla="*/ 1 w 958"/>
                <a:gd name="T71" fmla="*/ 1 h 616"/>
                <a:gd name="T72" fmla="*/ 1 w 958"/>
                <a:gd name="T73" fmla="*/ 1 h 616"/>
                <a:gd name="T74" fmla="*/ 1 w 958"/>
                <a:gd name="T75" fmla="*/ 1 h 616"/>
                <a:gd name="T76" fmla="*/ 1 w 958"/>
                <a:gd name="T77" fmla="*/ 1 h 616"/>
                <a:gd name="T78" fmla="*/ 1 w 958"/>
                <a:gd name="T79" fmla="*/ 1 h 616"/>
                <a:gd name="T80" fmla="*/ 1 w 958"/>
                <a:gd name="T81" fmla="*/ 1 h 616"/>
                <a:gd name="T82" fmla="*/ 1 w 958"/>
                <a:gd name="T83" fmla="*/ 1 h 616"/>
                <a:gd name="T84" fmla="*/ 1 w 958"/>
                <a:gd name="T85" fmla="*/ 1 h 616"/>
                <a:gd name="T86" fmla="*/ 1 w 958"/>
                <a:gd name="T87" fmla="*/ 1 h 616"/>
                <a:gd name="T88" fmla="*/ 1 w 958"/>
                <a:gd name="T89" fmla="*/ 1 h 616"/>
                <a:gd name="T90" fmla="*/ 1 w 958"/>
                <a:gd name="T91" fmla="*/ 1 h 616"/>
                <a:gd name="T92" fmla="*/ 1 w 958"/>
                <a:gd name="T93" fmla="*/ 1 h 616"/>
                <a:gd name="T94" fmla="*/ 1 w 958"/>
                <a:gd name="T95" fmla="*/ 1 h 616"/>
                <a:gd name="T96" fmla="*/ 1 w 958"/>
                <a:gd name="T97" fmla="*/ 1 h 616"/>
                <a:gd name="T98" fmla="*/ 1 w 958"/>
                <a:gd name="T99" fmla="*/ 1 h 616"/>
                <a:gd name="T100" fmla="*/ 1 w 958"/>
                <a:gd name="T101" fmla="*/ 1 h 616"/>
                <a:gd name="T102" fmla="*/ 1 w 958"/>
                <a:gd name="T103" fmla="*/ 1 h 616"/>
                <a:gd name="T104" fmla="*/ 0 w 958"/>
                <a:gd name="T105" fmla="*/ 1 h 616"/>
                <a:gd name="T106" fmla="*/ 1 w 958"/>
                <a:gd name="T107" fmla="*/ 0 h 616"/>
                <a:gd name="T108" fmla="*/ 1 w 958"/>
                <a:gd name="T109" fmla="*/ 0 h 61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958"/>
                <a:gd name="T166" fmla="*/ 0 h 616"/>
                <a:gd name="T167" fmla="*/ 958 w 958"/>
                <a:gd name="T168" fmla="*/ 616 h 61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958" h="616">
                  <a:moveTo>
                    <a:pt x="1" y="0"/>
                  </a:moveTo>
                  <a:lnTo>
                    <a:pt x="114" y="26"/>
                  </a:lnTo>
                  <a:lnTo>
                    <a:pt x="191" y="59"/>
                  </a:lnTo>
                  <a:lnTo>
                    <a:pt x="250" y="90"/>
                  </a:lnTo>
                  <a:lnTo>
                    <a:pt x="303" y="110"/>
                  </a:lnTo>
                  <a:lnTo>
                    <a:pt x="421" y="127"/>
                  </a:lnTo>
                  <a:lnTo>
                    <a:pt x="458" y="169"/>
                  </a:lnTo>
                  <a:lnTo>
                    <a:pt x="478" y="191"/>
                  </a:lnTo>
                  <a:lnTo>
                    <a:pt x="509" y="202"/>
                  </a:lnTo>
                  <a:lnTo>
                    <a:pt x="603" y="213"/>
                  </a:lnTo>
                  <a:lnTo>
                    <a:pt x="638" y="204"/>
                  </a:lnTo>
                  <a:lnTo>
                    <a:pt x="667" y="162"/>
                  </a:lnTo>
                  <a:lnTo>
                    <a:pt x="688" y="151"/>
                  </a:lnTo>
                  <a:lnTo>
                    <a:pt x="782" y="169"/>
                  </a:lnTo>
                  <a:lnTo>
                    <a:pt x="848" y="226"/>
                  </a:lnTo>
                  <a:lnTo>
                    <a:pt x="864" y="274"/>
                  </a:lnTo>
                  <a:lnTo>
                    <a:pt x="923" y="305"/>
                  </a:lnTo>
                  <a:lnTo>
                    <a:pt x="951" y="351"/>
                  </a:lnTo>
                  <a:lnTo>
                    <a:pt x="958" y="395"/>
                  </a:lnTo>
                  <a:lnTo>
                    <a:pt x="949" y="438"/>
                  </a:lnTo>
                  <a:lnTo>
                    <a:pt x="927" y="476"/>
                  </a:lnTo>
                  <a:lnTo>
                    <a:pt x="896" y="513"/>
                  </a:lnTo>
                  <a:lnTo>
                    <a:pt x="863" y="550"/>
                  </a:lnTo>
                  <a:lnTo>
                    <a:pt x="806" y="616"/>
                  </a:lnTo>
                  <a:lnTo>
                    <a:pt x="793" y="607"/>
                  </a:lnTo>
                  <a:lnTo>
                    <a:pt x="811" y="579"/>
                  </a:lnTo>
                  <a:lnTo>
                    <a:pt x="835" y="548"/>
                  </a:lnTo>
                  <a:lnTo>
                    <a:pt x="861" y="511"/>
                  </a:lnTo>
                  <a:lnTo>
                    <a:pt x="885" y="473"/>
                  </a:lnTo>
                  <a:lnTo>
                    <a:pt x="912" y="395"/>
                  </a:lnTo>
                  <a:lnTo>
                    <a:pt x="910" y="360"/>
                  </a:lnTo>
                  <a:lnTo>
                    <a:pt x="894" y="329"/>
                  </a:lnTo>
                  <a:lnTo>
                    <a:pt x="842" y="305"/>
                  </a:lnTo>
                  <a:lnTo>
                    <a:pt x="822" y="272"/>
                  </a:lnTo>
                  <a:lnTo>
                    <a:pt x="817" y="234"/>
                  </a:lnTo>
                  <a:lnTo>
                    <a:pt x="800" y="211"/>
                  </a:lnTo>
                  <a:lnTo>
                    <a:pt x="769" y="200"/>
                  </a:lnTo>
                  <a:lnTo>
                    <a:pt x="697" y="191"/>
                  </a:lnTo>
                  <a:lnTo>
                    <a:pt x="679" y="215"/>
                  </a:lnTo>
                  <a:lnTo>
                    <a:pt x="656" y="230"/>
                  </a:lnTo>
                  <a:lnTo>
                    <a:pt x="605" y="245"/>
                  </a:lnTo>
                  <a:lnTo>
                    <a:pt x="489" y="241"/>
                  </a:lnTo>
                  <a:lnTo>
                    <a:pt x="454" y="226"/>
                  </a:lnTo>
                  <a:lnTo>
                    <a:pt x="437" y="193"/>
                  </a:lnTo>
                  <a:lnTo>
                    <a:pt x="415" y="143"/>
                  </a:lnTo>
                  <a:lnTo>
                    <a:pt x="344" y="140"/>
                  </a:lnTo>
                  <a:lnTo>
                    <a:pt x="272" y="142"/>
                  </a:lnTo>
                  <a:lnTo>
                    <a:pt x="220" y="118"/>
                  </a:lnTo>
                  <a:lnTo>
                    <a:pt x="173" y="81"/>
                  </a:lnTo>
                  <a:lnTo>
                    <a:pt x="143" y="61"/>
                  </a:lnTo>
                  <a:lnTo>
                    <a:pt x="106" y="42"/>
                  </a:lnTo>
                  <a:lnTo>
                    <a:pt x="60" y="26"/>
                  </a:lnTo>
                  <a:lnTo>
                    <a:pt x="0" y="15"/>
                  </a:ln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48" name="Freeform 138"/>
            <p:cNvSpPr>
              <a:spLocks/>
            </p:cNvSpPr>
            <p:nvPr/>
          </p:nvSpPr>
          <p:spPr bwMode="auto">
            <a:xfrm>
              <a:off x="1351" y="2926"/>
              <a:ext cx="150" cy="340"/>
            </a:xfrm>
            <a:custGeom>
              <a:avLst/>
              <a:gdLst>
                <a:gd name="T0" fmla="*/ 1 w 300"/>
                <a:gd name="T1" fmla="*/ 0 h 681"/>
                <a:gd name="T2" fmla="*/ 1 w 300"/>
                <a:gd name="T3" fmla="*/ 0 h 681"/>
                <a:gd name="T4" fmla="*/ 1 w 300"/>
                <a:gd name="T5" fmla="*/ 0 h 681"/>
                <a:gd name="T6" fmla="*/ 1 w 300"/>
                <a:gd name="T7" fmla="*/ 0 h 681"/>
                <a:gd name="T8" fmla="*/ 1 w 300"/>
                <a:gd name="T9" fmla="*/ 0 h 681"/>
                <a:gd name="T10" fmla="*/ 1 w 300"/>
                <a:gd name="T11" fmla="*/ 0 h 681"/>
                <a:gd name="T12" fmla="*/ 1 w 300"/>
                <a:gd name="T13" fmla="*/ 0 h 681"/>
                <a:gd name="T14" fmla="*/ 1 w 300"/>
                <a:gd name="T15" fmla="*/ 0 h 681"/>
                <a:gd name="T16" fmla="*/ 1 w 300"/>
                <a:gd name="T17" fmla="*/ 0 h 681"/>
                <a:gd name="T18" fmla="*/ 1 w 300"/>
                <a:gd name="T19" fmla="*/ 0 h 681"/>
                <a:gd name="T20" fmla="*/ 1 w 300"/>
                <a:gd name="T21" fmla="*/ 0 h 681"/>
                <a:gd name="T22" fmla="*/ 1 w 300"/>
                <a:gd name="T23" fmla="*/ 0 h 681"/>
                <a:gd name="T24" fmla="*/ 1 w 300"/>
                <a:gd name="T25" fmla="*/ 0 h 681"/>
                <a:gd name="T26" fmla="*/ 1 w 300"/>
                <a:gd name="T27" fmla="*/ 0 h 681"/>
                <a:gd name="T28" fmla="*/ 1 w 300"/>
                <a:gd name="T29" fmla="*/ 0 h 681"/>
                <a:gd name="T30" fmla="*/ 1 w 300"/>
                <a:gd name="T31" fmla="*/ 0 h 681"/>
                <a:gd name="T32" fmla="*/ 1 w 300"/>
                <a:gd name="T33" fmla="*/ 0 h 681"/>
                <a:gd name="T34" fmla="*/ 1 w 300"/>
                <a:gd name="T35" fmla="*/ 0 h 681"/>
                <a:gd name="T36" fmla="*/ 1 w 300"/>
                <a:gd name="T37" fmla="*/ 0 h 681"/>
                <a:gd name="T38" fmla="*/ 1 w 300"/>
                <a:gd name="T39" fmla="*/ 0 h 681"/>
                <a:gd name="T40" fmla="*/ 1 w 300"/>
                <a:gd name="T41" fmla="*/ 0 h 681"/>
                <a:gd name="T42" fmla="*/ 1 w 300"/>
                <a:gd name="T43" fmla="*/ 0 h 681"/>
                <a:gd name="T44" fmla="*/ 1 w 300"/>
                <a:gd name="T45" fmla="*/ 0 h 681"/>
                <a:gd name="T46" fmla="*/ 1 w 300"/>
                <a:gd name="T47" fmla="*/ 0 h 681"/>
                <a:gd name="T48" fmla="*/ 1 w 300"/>
                <a:gd name="T49" fmla="*/ 0 h 681"/>
                <a:gd name="T50" fmla="*/ 1 w 300"/>
                <a:gd name="T51" fmla="*/ 0 h 681"/>
                <a:gd name="T52" fmla="*/ 1 w 300"/>
                <a:gd name="T53" fmla="*/ 0 h 681"/>
                <a:gd name="T54" fmla="*/ 1 w 300"/>
                <a:gd name="T55" fmla="*/ 0 h 681"/>
                <a:gd name="T56" fmla="*/ 1 w 300"/>
                <a:gd name="T57" fmla="*/ 0 h 681"/>
                <a:gd name="T58" fmla="*/ 1 w 300"/>
                <a:gd name="T59" fmla="*/ 0 h 681"/>
                <a:gd name="T60" fmla="*/ 0 w 300"/>
                <a:gd name="T61" fmla="*/ 0 h 681"/>
                <a:gd name="T62" fmla="*/ 1 w 300"/>
                <a:gd name="T63" fmla="*/ 0 h 681"/>
                <a:gd name="T64" fmla="*/ 1 w 300"/>
                <a:gd name="T65" fmla="*/ 0 h 681"/>
                <a:gd name="T66" fmla="*/ 1 w 300"/>
                <a:gd name="T67" fmla="*/ 0 h 681"/>
                <a:gd name="T68" fmla="*/ 1 w 300"/>
                <a:gd name="T69" fmla="*/ 0 h 681"/>
                <a:gd name="T70" fmla="*/ 1 w 300"/>
                <a:gd name="T71" fmla="*/ 0 h 681"/>
                <a:gd name="T72" fmla="*/ 1 w 300"/>
                <a:gd name="T73" fmla="*/ 0 h 681"/>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00"/>
                <a:gd name="T112" fmla="*/ 0 h 681"/>
                <a:gd name="T113" fmla="*/ 300 w 300"/>
                <a:gd name="T114" fmla="*/ 681 h 681"/>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00" h="681">
                  <a:moveTo>
                    <a:pt x="197" y="13"/>
                  </a:moveTo>
                  <a:lnTo>
                    <a:pt x="44" y="92"/>
                  </a:lnTo>
                  <a:lnTo>
                    <a:pt x="50" y="129"/>
                  </a:lnTo>
                  <a:lnTo>
                    <a:pt x="68" y="164"/>
                  </a:lnTo>
                  <a:lnTo>
                    <a:pt x="90" y="239"/>
                  </a:lnTo>
                  <a:lnTo>
                    <a:pt x="90" y="302"/>
                  </a:lnTo>
                  <a:lnTo>
                    <a:pt x="85" y="416"/>
                  </a:lnTo>
                  <a:lnTo>
                    <a:pt x="120" y="475"/>
                  </a:lnTo>
                  <a:lnTo>
                    <a:pt x="112" y="552"/>
                  </a:lnTo>
                  <a:lnTo>
                    <a:pt x="129" y="583"/>
                  </a:lnTo>
                  <a:lnTo>
                    <a:pt x="158" y="618"/>
                  </a:lnTo>
                  <a:lnTo>
                    <a:pt x="195" y="649"/>
                  </a:lnTo>
                  <a:lnTo>
                    <a:pt x="223" y="659"/>
                  </a:lnTo>
                  <a:lnTo>
                    <a:pt x="254" y="644"/>
                  </a:lnTo>
                  <a:lnTo>
                    <a:pt x="285" y="627"/>
                  </a:lnTo>
                  <a:lnTo>
                    <a:pt x="300" y="633"/>
                  </a:lnTo>
                  <a:lnTo>
                    <a:pt x="295" y="648"/>
                  </a:lnTo>
                  <a:lnTo>
                    <a:pt x="267" y="670"/>
                  </a:lnTo>
                  <a:lnTo>
                    <a:pt x="208" y="681"/>
                  </a:lnTo>
                  <a:lnTo>
                    <a:pt x="151" y="661"/>
                  </a:lnTo>
                  <a:lnTo>
                    <a:pt x="107" y="616"/>
                  </a:lnTo>
                  <a:lnTo>
                    <a:pt x="85" y="558"/>
                  </a:lnTo>
                  <a:lnTo>
                    <a:pt x="92" y="478"/>
                  </a:lnTo>
                  <a:lnTo>
                    <a:pt x="65" y="449"/>
                  </a:lnTo>
                  <a:lnTo>
                    <a:pt x="35" y="418"/>
                  </a:lnTo>
                  <a:lnTo>
                    <a:pt x="48" y="352"/>
                  </a:lnTo>
                  <a:lnTo>
                    <a:pt x="66" y="285"/>
                  </a:lnTo>
                  <a:lnTo>
                    <a:pt x="55" y="236"/>
                  </a:lnTo>
                  <a:lnTo>
                    <a:pt x="33" y="166"/>
                  </a:lnTo>
                  <a:lnTo>
                    <a:pt x="11" y="103"/>
                  </a:lnTo>
                  <a:lnTo>
                    <a:pt x="0" y="76"/>
                  </a:lnTo>
                  <a:lnTo>
                    <a:pt x="19" y="50"/>
                  </a:lnTo>
                  <a:lnTo>
                    <a:pt x="54" y="35"/>
                  </a:lnTo>
                  <a:lnTo>
                    <a:pt x="125" y="21"/>
                  </a:lnTo>
                  <a:lnTo>
                    <a:pt x="193" y="0"/>
                  </a:lnTo>
                  <a:lnTo>
                    <a:pt x="197"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49" name="Freeform 139"/>
            <p:cNvSpPr>
              <a:spLocks/>
            </p:cNvSpPr>
            <p:nvPr/>
          </p:nvSpPr>
          <p:spPr bwMode="auto">
            <a:xfrm>
              <a:off x="231" y="2693"/>
              <a:ext cx="145" cy="206"/>
            </a:xfrm>
            <a:custGeom>
              <a:avLst/>
              <a:gdLst>
                <a:gd name="T0" fmla="*/ 0 w 291"/>
                <a:gd name="T1" fmla="*/ 1 h 412"/>
                <a:gd name="T2" fmla="*/ 0 w 291"/>
                <a:gd name="T3" fmla="*/ 1 h 412"/>
                <a:gd name="T4" fmla="*/ 0 w 291"/>
                <a:gd name="T5" fmla="*/ 1 h 412"/>
                <a:gd name="T6" fmla="*/ 0 w 291"/>
                <a:gd name="T7" fmla="*/ 1 h 412"/>
                <a:gd name="T8" fmla="*/ 0 w 291"/>
                <a:gd name="T9" fmla="*/ 1 h 412"/>
                <a:gd name="T10" fmla="*/ 0 w 291"/>
                <a:gd name="T11" fmla="*/ 1 h 412"/>
                <a:gd name="T12" fmla="*/ 0 w 291"/>
                <a:gd name="T13" fmla="*/ 1 h 412"/>
                <a:gd name="T14" fmla="*/ 0 w 291"/>
                <a:gd name="T15" fmla="*/ 1 h 412"/>
                <a:gd name="T16" fmla="*/ 0 w 291"/>
                <a:gd name="T17" fmla="*/ 0 h 412"/>
                <a:gd name="T18" fmla="*/ 0 w 291"/>
                <a:gd name="T19" fmla="*/ 1 h 412"/>
                <a:gd name="T20" fmla="*/ 0 w 291"/>
                <a:gd name="T21" fmla="*/ 1 h 412"/>
                <a:gd name="T22" fmla="*/ 0 w 291"/>
                <a:gd name="T23" fmla="*/ 1 h 412"/>
                <a:gd name="T24" fmla="*/ 0 w 291"/>
                <a:gd name="T25" fmla="*/ 1 h 412"/>
                <a:gd name="T26" fmla="*/ 0 w 291"/>
                <a:gd name="T27" fmla="*/ 1 h 412"/>
                <a:gd name="T28" fmla="*/ 0 w 291"/>
                <a:gd name="T29" fmla="*/ 1 h 412"/>
                <a:gd name="T30" fmla="*/ 0 w 291"/>
                <a:gd name="T31" fmla="*/ 1 h 412"/>
                <a:gd name="T32" fmla="*/ 0 w 291"/>
                <a:gd name="T33" fmla="*/ 1 h 412"/>
                <a:gd name="T34" fmla="*/ 0 w 291"/>
                <a:gd name="T35" fmla="*/ 1 h 412"/>
                <a:gd name="T36" fmla="*/ 0 w 291"/>
                <a:gd name="T37" fmla="*/ 1 h 412"/>
                <a:gd name="T38" fmla="*/ 0 w 291"/>
                <a:gd name="T39" fmla="*/ 1 h 412"/>
                <a:gd name="T40" fmla="*/ 0 w 291"/>
                <a:gd name="T41" fmla="*/ 1 h 412"/>
                <a:gd name="T42" fmla="*/ 0 w 291"/>
                <a:gd name="T43" fmla="*/ 1 h 412"/>
                <a:gd name="T44" fmla="*/ 0 w 291"/>
                <a:gd name="T45" fmla="*/ 1 h 412"/>
                <a:gd name="T46" fmla="*/ 0 w 291"/>
                <a:gd name="T47" fmla="*/ 1 h 412"/>
                <a:gd name="T48" fmla="*/ 0 w 291"/>
                <a:gd name="T49" fmla="*/ 1 h 412"/>
                <a:gd name="T50" fmla="*/ 0 w 291"/>
                <a:gd name="T51" fmla="*/ 1 h 412"/>
                <a:gd name="T52" fmla="*/ 0 w 291"/>
                <a:gd name="T53" fmla="*/ 1 h 412"/>
                <a:gd name="T54" fmla="*/ 0 w 291"/>
                <a:gd name="T55" fmla="*/ 1 h 412"/>
                <a:gd name="T56" fmla="*/ 0 w 291"/>
                <a:gd name="T57" fmla="*/ 1 h 412"/>
                <a:gd name="T58" fmla="*/ 0 w 291"/>
                <a:gd name="T59" fmla="*/ 1 h 41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91"/>
                <a:gd name="T91" fmla="*/ 0 h 412"/>
                <a:gd name="T92" fmla="*/ 291 w 291"/>
                <a:gd name="T93" fmla="*/ 412 h 41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91" h="412">
                  <a:moveTo>
                    <a:pt x="46" y="410"/>
                  </a:moveTo>
                  <a:lnTo>
                    <a:pt x="0" y="320"/>
                  </a:lnTo>
                  <a:lnTo>
                    <a:pt x="0" y="315"/>
                  </a:lnTo>
                  <a:lnTo>
                    <a:pt x="24" y="250"/>
                  </a:lnTo>
                  <a:lnTo>
                    <a:pt x="42" y="225"/>
                  </a:lnTo>
                  <a:lnTo>
                    <a:pt x="66" y="195"/>
                  </a:lnTo>
                  <a:lnTo>
                    <a:pt x="84" y="155"/>
                  </a:lnTo>
                  <a:lnTo>
                    <a:pt x="112" y="17"/>
                  </a:lnTo>
                  <a:lnTo>
                    <a:pt x="130" y="0"/>
                  </a:lnTo>
                  <a:lnTo>
                    <a:pt x="154" y="6"/>
                  </a:lnTo>
                  <a:lnTo>
                    <a:pt x="195" y="55"/>
                  </a:lnTo>
                  <a:lnTo>
                    <a:pt x="291" y="155"/>
                  </a:lnTo>
                  <a:lnTo>
                    <a:pt x="285" y="190"/>
                  </a:lnTo>
                  <a:lnTo>
                    <a:pt x="268" y="190"/>
                  </a:lnTo>
                  <a:lnTo>
                    <a:pt x="257" y="162"/>
                  </a:lnTo>
                  <a:lnTo>
                    <a:pt x="243" y="133"/>
                  </a:lnTo>
                  <a:lnTo>
                    <a:pt x="221" y="114"/>
                  </a:lnTo>
                  <a:lnTo>
                    <a:pt x="173" y="76"/>
                  </a:lnTo>
                  <a:lnTo>
                    <a:pt x="140" y="31"/>
                  </a:lnTo>
                  <a:lnTo>
                    <a:pt x="127" y="24"/>
                  </a:lnTo>
                  <a:lnTo>
                    <a:pt x="114" y="57"/>
                  </a:lnTo>
                  <a:lnTo>
                    <a:pt x="118" y="90"/>
                  </a:lnTo>
                  <a:lnTo>
                    <a:pt x="121" y="164"/>
                  </a:lnTo>
                  <a:lnTo>
                    <a:pt x="99" y="214"/>
                  </a:lnTo>
                  <a:lnTo>
                    <a:pt x="97" y="219"/>
                  </a:lnTo>
                  <a:lnTo>
                    <a:pt x="38" y="322"/>
                  </a:lnTo>
                  <a:lnTo>
                    <a:pt x="59" y="401"/>
                  </a:lnTo>
                  <a:lnTo>
                    <a:pt x="57" y="412"/>
                  </a:lnTo>
                  <a:lnTo>
                    <a:pt x="46" y="4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50" name="Freeform 140"/>
            <p:cNvSpPr>
              <a:spLocks/>
            </p:cNvSpPr>
            <p:nvPr/>
          </p:nvSpPr>
          <p:spPr bwMode="auto">
            <a:xfrm>
              <a:off x="324" y="2138"/>
              <a:ext cx="38" cy="76"/>
            </a:xfrm>
            <a:custGeom>
              <a:avLst/>
              <a:gdLst>
                <a:gd name="T0" fmla="*/ 1 w 75"/>
                <a:gd name="T1" fmla="*/ 1 h 151"/>
                <a:gd name="T2" fmla="*/ 1 w 75"/>
                <a:gd name="T3" fmla="*/ 1 h 151"/>
                <a:gd name="T4" fmla="*/ 1 w 75"/>
                <a:gd name="T5" fmla="*/ 1 h 151"/>
                <a:gd name="T6" fmla="*/ 1 w 75"/>
                <a:gd name="T7" fmla="*/ 1 h 151"/>
                <a:gd name="T8" fmla="*/ 1 w 75"/>
                <a:gd name="T9" fmla="*/ 1 h 151"/>
                <a:gd name="T10" fmla="*/ 1 w 75"/>
                <a:gd name="T11" fmla="*/ 1 h 151"/>
                <a:gd name="T12" fmla="*/ 1 w 75"/>
                <a:gd name="T13" fmla="*/ 1 h 151"/>
                <a:gd name="T14" fmla="*/ 1 w 75"/>
                <a:gd name="T15" fmla="*/ 1 h 151"/>
                <a:gd name="T16" fmla="*/ 1 w 75"/>
                <a:gd name="T17" fmla="*/ 1 h 151"/>
                <a:gd name="T18" fmla="*/ 0 w 75"/>
                <a:gd name="T19" fmla="*/ 1 h 151"/>
                <a:gd name="T20" fmla="*/ 1 w 75"/>
                <a:gd name="T21" fmla="*/ 1 h 151"/>
                <a:gd name="T22" fmla="*/ 1 w 75"/>
                <a:gd name="T23" fmla="*/ 1 h 151"/>
                <a:gd name="T24" fmla="*/ 1 w 75"/>
                <a:gd name="T25" fmla="*/ 1 h 151"/>
                <a:gd name="T26" fmla="*/ 1 w 75"/>
                <a:gd name="T27" fmla="*/ 0 h 151"/>
                <a:gd name="T28" fmla="*/ 1 w 75"/>
                <a:gd name="T29" fmla="*/ 1 h 151"/>
                <a:gd name="T30" fmla="*/ 1 w 75"/>
                <a:gd name="T31" fmla="*/ 1 h 15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5"/>
                <a:gd name="T49" fmla="*/ 0 h 151"/>
                <a:gd name="T50" fmla="*/ 75 w 75"/>
                <a:gd name="T51" fmla="*/ 151 h 15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5" h="151">
                  <a:moveTo>
                    <a:pt x="75" y="15"/>
                  </a:moveTo>
                  <a:lnTo>
                    <a:pt x="53" y="22"/>
                  </a:lnTo>
                  <a:lnTo>
                    <a:pt x="59" y="52"/>
                  </a:lnTo>
                  <a:lnTo>
                    <a:pt x="68" y="83"/>
                  </a:lnTo>
                  <a:lnTo>
                    <a:pt x="60" y="94"/>
                  </a:lnTo>
                  <a:lnTo>
                    <a:pt x="25" y="111"/>
                  </a:lnTo>
                  <a:lnTo>
                    <a:pt x="35" y="142"/>
                  </a:lnTo>
                  <a:lnTo>
                    <a:pt x="33" y="151"/>
                  </a:lnTo>
                  <a:lnTo>
                    <a:pt x="22" y="149"/>
                  </a:lnTo>
                  <a:lnTo>
                    <a:pt x="0" y="87"/>
                  </a:lnTo>
                  <a:lnTo>
                    <a:pt x="9" y="81"/>
                  </a:lnTo>
                  <a:lnTo>
                    <a:pt x="38" y="68"/>
                  </a:lnTo>
                  <a:lnTo>
                    <a:pt x="33" y="15"/>
                  </a:lnTo>
                  <a:lnTo>
                    <a:pt x="71" y="0"/>
                  </a:lnTo>
                  <a:lnTo>
                    <a:pt x="75"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51" name="Freeform 141"/>
            <p:cNvSpPr>
              <a:spLocks/>
            </p:cNvSpPr>
            <p:nvPr/>
          </p:nvSpPr>
          <p:spPr bwMode="auto">
            <a:xfrm>
              <a:off x="176" y="2441"/>
              <a:ext cx="50" cy="82"/>
            </a:xfrm>
            <a:custGeom>
              <a:avLst/>
              <a:gdLst>
                <a:gd name="T0" fmla="*/ 0 w 102"/>
                <a:gd name="T1" fmla="*/ 0 h 166"/>
                <a:gd name="T2" fmla="*/ 0 w 102"/>
                <a:gd name="T3" fmla="*/ 0 h 166"/>
                <a:gd name="T4" fmla="*/ 0 w 102"/>
                <a:gd name="T5" fmla="*/ 0 h 166"/>
                <a:gd name="T6" fmla="*/ 0 w 102"/>
                <a:gd name="T7" fmla="*/ 0 h 166"/>
                <a:gd name="T8" fmla="*/ 0 w 102"/>
                <a:gd name="T9" fmla="*/ 0 h 166"/>
                <a:gd name="T10" fmla="*/ 0 w 102"/>
                <a:gd name="T11" fmla="*/ 0 h 166"/>
                <a:gd name="T12" fmla="*/ 0 w 102"/>
                <a:gd name="T13" fmla="*/ 0 h 166"/>
                <a:gd name="T14" fmla="*/ 0 w 102"/>
                <a:gd name="T15" fmla="*/ 0 h 166"/>
                <a:gd name="T16" fmla="*/ 0 w 102"/>
                <a:gd name="T17" fmla="*/ 0 h 166"/>
                <a:gd name="T18" fmla="*/ 0 w 102"/>
                <a:gd name="T19" fmla="*/ 0 h 166"/>
                <a:gd name="T20" fmla="*/ 0 w 102"/>
                <a:gd name="T21" fmla="*/ 0 h 166"/>
                <a:gd name="T22" fmla="*/ 0 w 102"/>
                <a:gd name="T23" fmla="*/ 0 h 166"/>
                <a:gd name="T24" fmla="*/ 0 w 102"/>
                <a:gd name="T25" fmla="*/ 0 h 166"/>
                <a:gd name="T26" fmla="*/ 0 w 102"/>
                <a:gd name="T27" fmla="*/ 0 h 166"/>
                <a:gd name="T28" fmla="*/ 0 w 102"/>
                <a:gd name="T29" fmla="*/ 0 h 166"/>
                <a:gd name="T30" fmla="*/ 0 w 102"/>
                <a:gd name="T31" fmla="*/ 0 h 166"/>
                <a:gd name="T32" fmla="*/ 0 w 102"/>
                <a:gd name="T33" fmla="*/ 0 h 166"/>
                <a:gd name="T34" fmla="*/ 0 w 102"/>
                <a:gd name="T35" fmla="*/ 0 h 1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2"/>
                <a:gd name="T55" fmla="*/ 0 h 166"/>
                <a:gd name="T56" fmla="*/ 102 w 102"/>
                <a:gd name="T57" fmla="*/ 166 h 16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2" h="166">
                  <a:moveTo>
                    <a:pt x="102" y="15"/>
                  </a:moveTo>
                  <a:lnTo>
                    <a:pt x="80" y="32"/>
                  </a:lnTo>
                  <a:lnTo>
                    <a:pt x="96" y="125"/>
                  </a:lnTo>
                  <a:lnTo>
                    <a:pt x="83" y="135"/>
                  </a:lnTo>
                  <a:lnTo>
                    <a:pt x="48" y="140"/>
                  </a:lnTo>
                  <a:lnTo>
                    <a:pt x="45" y="149"/>
                  </a:lnTo>
                  <a:lnTo>
                    <a:pt x="34" y="164"/>
                  </a:lnTo>
                  <a:lnTo>
                    <a:pt x="15" y="166"/>
                  </a:lnTo>
                  <a:lnTo>
                    <a:pt x="0" y="136"/>
                  </a:lnTo>
                  <a:lnTo>
                    <a:pt x="26" y="98"/>
                  </a:lnTo>
                  <a:lnTo>
                    <a:pt x="45" y="92"/>
                  </a:lnTo>
                  <a:lnTo>
                    <a:pt x="59" y="92"/>
                  </a:lnTo>
                  <a:lnTo>
                    <a:pt x="56" y="63"/>
                  </a:lnTo>
                  <a:lnTo>
                    <a:pt x="46" y="32"/>
                  </a:lnTo>
                  <a:lnTo>
                    <a:pt x="65" y="8"/>
                  </a:lnTo>
                  <a:lnTo>
                    <a:pt x="100" y="0"/>
                  </a:lnTo>
                  <a:lnTo>
                    <a:pt x="102"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52" name="Freeform 142"/>
            <p:cNvSpPr>
              <a:spLocks/>
            </p:cNvSpPr>
            <p:nvPr/>
          </p:nvSpPr>
          <p:spPr bwMode="auto">
            <a:xfrm>
              <a:off x="52" y="2507"/>
              <a:ext cx="86" cy="49"/>
            </a:xfrm>
            <a:custGeom>
              <a:avLst/>
              <a:gdLst>
                <a:gd name="T0" fmla="*/ 0 w 173"/>
                <a:gd name="T1" fmla="*/ 1 h 97"/>
                <a:gd name="T2" fmla="*/ 0 w 173"/>
                <a:gd name="T3" fmla="*/ 1 h 97"/>
                <a:gd name="T4" fmla="*/ 0 w 173"/>
                <a:gd name="T5" fmla="*/ 1 h 97"/>
                <a:gd name="T6" fmla="*/ 0 w 173"/>
                <a:gd name="T7" fmla="*/ 1 h 97"/>
                <a:gd name="T8" fmla="*/ 0 w 173"/>
                <a:gd name="T9" fmla="*/ 1 h 97"/>
                <a:gd name="T10" fmla="*/ 0 w 173"/>
                <a:gd name="T11" fmla="*/ 1 h 97"/>
                <a:gd name="T12" fmla="*/ 0 w 173"/>
                <a:gd name="T13" fmla="*/ 1 h 97"/>
                <a:gd name="T14" fmla="*/ 0 w 173"/>
                <a:gd name="T15" fmla="*/ 1 h 97"/>
                <a:gd name="T16" fmla="*/ 0 w 173"/>
                <a:gd name="T17" fmla="*/ 1 h 97"/>
                <a:gd name="T18" fmla="*/ 0 w 173"/>
                <a:gd name="T19" fmla="*/ 0 h 97"/>
                <a:gd name="T20" fmla="*/ 0 w 173"/>
                <a:gd name="T21" fmla="*/ 1 h 97"/>
                <a:gd name="T22" fmla="*/ 0 w 173"/>
                <a:gd name="T23" fmla="*/ 1 h 97"/>
                <a:gd name="T24" fmla="*/ 0 w 173"/>
                <a:gd name="T25" fmla="*/ 1 h 97"/>
                <a:gd name="T26" fmla="*/ 0 w 173"/>
                <a:gd name="T27" fmla="*/ 1 h 97"/>
                <a:gd name="T28" fmla="*/ 0 w 173"/>
                <a:gd name="T29" fmla="*/ 1 h 97"/>
                <a:gd name="T30" fmla="*/ 0 w 173"/>
                <a:gd name="T31" fmla="*/ 1 h 97"/>
                <a:gd name="T32" fmla="*/ 0 w 173"/>
                <a:gd name="T33" fmla="*/ 1 h 97"/>
                <a:gd name="T34" fmla="*/ 0 w 173"/>
                <a:gd name="T35" fmla="*/ 1 h 97"/>
                <a:gd name="T36" fmla="*/ 0 w 173"/>
                <a:gd name="T37" fmla="*/ 1 h 97"/>
                <a:gd name="T38" fmla="*/ 0 w 173"/>
                <a:gd name="T39" fmla="*/ 1 h 97"/>
                <a:gd name="T40" fmla="*/ 0 w 173"/>
                <a:gd name="T41" fmla="*/ 1 h 97"/>
                <a:gd name="T42" fmla="*/ 0 w 173"/>
                <a:gd name="T43" fmla="*/ 1 h 9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73"/>
                <a:gd name="T67" fmla="*/ 0 h 97"/>
                <a:gd name="T68" fmla="*/ 173 w 173"/>
                <a:gd name="T69" fmla="*/ 97 h 9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73" h="97">
                  <a:moveTo>
                    <a:pt x="6" y="29"/>
                  </a:moveTo>
                  <a:lnTo>
                    <a:pt x="20" y="24"/>
                  </a:lnTo>
                  <a:lnTo>
                    <a:pt x="26" y="24"/>
                  </a:lnTo>
                  <a:lnTo>
                    <a:pt x="57" y="48"/>
                  </a:lnTo>
                  <a:lnTo>
                    <a:pt x="64" y="20"/>
                  </a:lnTo>
                  <a:lnTo>
                    <a:pt x="72" y="9"/>
                  </a:lnTo>
                  <a:lnTo>
                    <a:pt x="85" y="9"/>
                  </a:lnTo>
                  <a:lnTo>
                    <a:pt x="142" y="53"/>
                  </a:lnTo>
                  <a:lnTo>
                    <a:pt x="134" y="18"/>
                  </a:lnTo>
                  <a:lnTo>
                    <a:pt x="155" y="0"/>
                  </a:lnTo>
                  <a:lnTo>
                    <a:pt x="173" y="18"/>
                  </a:lnTo>
                  <a:lnTo>
                    <a:pt x="173" y="64"/>
                  </a:lnTo>
                  <a:lnTo>
                    <a:pt x="155" y="97"/>
                  </a:lnTo>
                  <a:lnTo>
                    <a:pt x="134" y="97"/>
                  </a:lnTo>
                  <a:lnTo>
                    <a:pt x="90" y="46"/>
                  </a:lnTo>
                  <a:lnTo>
                    <a:pt x="79" y="79"/>
                  </a:lnTo>
                  <a:lnTo>
                    <a:pt x="57" y="86"/>
                  </a:lnTo>
                  <a:lnTo>
                    <a:pt x="26" y="38"/>
                  </a:lnTo>
                  <a:lnTo>
                    <a:pt x="17" y="49"/>
                  </a:lnTo>
                  <a:lnTo>
                    <a:pt x="0" y="46"/>
                  </a:lnTo>
                  <a:lnTo>
                    <a:pt x="6" y="2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Tree>
    <p:extLst>
      <p:ext uri="{BB962C8B-B14F-4D97-AF65-F5344CB8AC3E}">
        <p14:creationId xmlns:p14="http://schemas.microsoft.com/office/powerpoint/2010/main" val="396447270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443396"/>
                                        </p:tgtEl>
                                        <p:attrNameLst>
                                          <p:attrName>style.visibility</p:attrName>
                                        </p:attrNameLst>
                                      </p:cBhvr>
                                      <p:to>
                                        <p:strVal val="visible"/>
                                      </p:to>
                                    </p:set>
                                    <p:animEffect transition="in" filter="box(in)">
                                      <p:cBhvr>
                                        <p:cTn id="7" dur="500"/>
                                        <p:tgtEl>
                                          <p:spTgt spid="443396"/>
                                        </p:tgtEl>
                                      </p:cBhvr>
                                    </p:animEffect>
                                  </p:childTnLst>
                                </p:cTn>
                              </p:par>
                              <p:par>
                                <p:cTn id="8" presetID="6" presetClass="entr" presetSubtype="16" fill="hold" nodeType="withEffect">
                                  <p:stCondLst>
                                    <p:cond delay="0"/>
                                  </p:stCondLst>
                                  <p:childTnLst>
                                    <p:set>
                                      <p:cBhvr>
                                        <p:cTn id="9" dur="1" fill="hold">
                                          <p:stCondLst>
                                            <p:cond delay="0"/>
                                          </p:stCondLst>
                                        </p:cTn>
                                        <p:tgtEl>
                                          <p:spTgt spid="30724"/>
                                        </p:tgtEl>
                                        <p:attrNameLst>
                                          <p:attrName>style.visibility</p:attrName>
                                        </p:attrNameLst>
                                      </p:cBhvr>
                                      <p:to>
                                        <p:strVal val="visible"/>
                                      </p:to>
                                    </p:set>
                                    <p:animEffect transition="in" filter="circle(in)">
                                      <p:cBhvr>
                                        <p:cTn id="10" dur="2000"/>
                                        <p:tgtEl>
                                          <p:spTgt spid="30724"/>
                                        </p:tgtEl>
                                      </p:cBhvr>
                                    </p:animEffect>
                                  </p:childTnLst>
                                </p:cTn>
                              </p:par>
                            </p:childTnLst>
                          </p:cTn>
                        </p:par>
                        <p:par>
                          <p:cTn id="11" fill="hold">
                            <p:stCondLst>
                              <p:cond delay="2000"/>
                            </p:stCondLst>
                            <p:childTnLst>
                              <p:par>
                                <p:cTn id="12" presetID="47" presetClass="entr" presetSubtype="0" fill="hold" nodeType="afterEffect">
                                  <p:stCondLst>
                                    <p:cond delay="0"/>
                                  </p:stCondLst>
                                  <p:childTnLst>
                                    <p:set>
                                      <p:cBhvr>
                                        <p:cTn id="13" dur="1" fill="hold">
                                          <p:stCondLst>
                                            <p:cond delay="0"/>
                                          </p:stCondLst>
                                        </p:cTn>
                                        <p:tgtEl>
                                          <p:spTgt spid="443397">
                                            <p:txEl>
                                              <p:pRg st="0" end="0"/>
                                            </p:txEl>
                                          </p:spTgt>
                                        </p:tgtEl>
                                        <p:attrNameLst>
                                          <p:attrName>style.visibility</p:attrName>
                                        </p:attrNameLst>
                                      </p:cBhvr>
                                      <p:to>
                                        <p:strVal val="visible"/>
                                      </p:to>
                                    </p:set>
                                    <p:animEffect transition="in" filter="fade">
                                      <p:cBhvr>
                                        <p:cTn id="14" dur="500"/>
                                        <p:tgtEl>
                                          <p:spTgt spid="443397">
                                            <p:txEl>
                                              <p:pRg st="0" end="0"/>
                                            </p:txEl>
                                          </p:spTgt>
                                        </p:tgtEl>
                                      </p:cBhvr>
                                    </p:animEffect>
                                    <p:anim calcmode="lin" valueType="num">
                                      <p:cBhvr>
                                        <p:cTn id="15" dur="500" fill="hold"/>
                                        <p:tgtEl>
                                          <p:spTgt spid="443397">
                                            <p:txEl>
                                              <p:pRg st="0" end="0"/>
                                            </p:txEl>
                                          </p:spTgt>
                                        </p:tgtEl>
                                        <p:attrNameLst>
                                          <p:attrName>ppt_x</p:attrName>
                                        </p:attrNameLst>
                                      </p:cBhvr>
                                      <p:tavLst>
                                        <p:tav tm="0">
                                          <p:val>
                                            <p:strVal val="#ppt_x"/>
                                          </p:val>
                                        </p:tav>
                                        <p:tav tm="100000">
                                          <p:val>
                                            <p:strVal val="#ppt_x"/>
                                          </p:val>
                                        </p:tav>
                                      </p:tavLst>
                                    </p:anim>
                                    <p:anim calcmode="lin" valueType="num">
                                      <p:cBhvr>
                                        <p:cTn id="16" dur="500" fill="hold"/>
                                        <p:tgtEl>
                                          <p:spTgt spid="44339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7" presetClass="entr" presetSubtype="0" fill="hold" nodeType="clickEffect">
                                  <p:stCondLst>
                                    <p:cond delay="0"/>
                                  </p:stCondLst>
                                  <p:childTnLst>
                                    <p:set>
                                      <p:cBhvr>
                                        <p:cTn id="20" dur="1" fill="hold">
                                          <p:stCondLst>
                                            <p:cond delay="0"/>
                                          </p:stCondLst>
                                        </p:cTn>
                                        <p:tgtEl>
                                          <p:spTgt spid="443397">
                                            <p:txEl>
                                              <p:pRg st="1" end="1"/>
                                            </p:txEl>
                                          </p:spTgt>
                                        </p:tgtEl>
                                        <p:attrNameLst>
                                          <p:attrName>style.visibility</p:attrName>
                                        </p:attrNameLst>
                                      </p:cBhvr>
                                      <p:to>
                                        <p:strVal val="visible"/>
                                      </p:to>
                                    </p:set>
                                    <p:animEffect transition="in" filter="fade">
                                      <p:cBhvr>
                                        <p:cTn id="21" dur="2000"/>
                                        <p:tgtEl>
                                          <p:spTgt spid="443397">
                                            <p:txEl>
                                              <p:pRg st="1" end="1"/>
                                            </p:txEl>
                                          </p:spTgt>
                                        </p:tgtEl>
                                      </p:cBhvr>
                                    </p:animEffect>
                                    <p:anim calcmode="lin" valueType="num">
                                      <p:cBhvr>
                                        <p:cTn id="22" dur="2000" fill="hold"/>
                                        <p:tgtEl>
                                          <p:spTgt spid="443397">
                                            <p:txEl>
                                              <p:pRg st="1" end="1"/>
                                            </p:txEl>
                                          </p:spTgt>
                                        </p:tgtEl>
                                        <p:attrNameLst>
                                          <p:attrName>ppt_x</p:attrName>
                                        </p:attrNameLst>
                                      </p:cBhvr>
                                      <p:tavLst>
                                        <p:tav tm="0">
                                          <p:val>
                                            <p:strVal val="#ppt_x"/>
                                          </p:val>
                                        </p:tav>
                                        <p:tav tm="100000">
                                          <p:val>
                                            <p:strVal val="#ppt_x"/>
                                          </p:val>
                                        </p:tav>
                                      </p:tavLst>
                                    </p:anim>
                                    <p:anim calcmode="lin" valueType="num">
                                      <p:cBhvr>
                                        <p:cTn id="23" dur="2000" fill="hold"/>
                                        <p:tgtEl>
                                          <p:spTgt spid="44339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7" presetClass="entr" presetSubtype="0" fill="hold" nodeType="clickEffect">
                                  <p:stCondLst>
                                    <p:cond delay="0"/>
                                  </p:stCondLst>
                                  <p:childTnLst>
                                    <p:set>
                                      <p:cBhvr>
                                        <p:cTn id="27" dur="1" fill="hold">
                                          <p:stCondLst>
                                            <p:cond delay="0"/>
                                          </p:stCondLst>
                                        </p:cTn>
                                        <p:tgtEl>
                                          <p:spTgt spid="443397">
                                            <p:txEl>
                                              <p:pRg st="2" end="2"/>
                                            </p:txEl>
                                          </p:spTgt>
                                        </p:tgtEl>
                                        <p:attrNameLst>
                                          <p:attrName>style.visibility</p:attrName>
                                        </p:attrNameLst>
                                      </p:cBhvr>
                                      <p:to>
                                        <p:strVal val="visible"/>
                                      </p:to>
                                    </p:set>
                                    <p:animEffect transition="in" filter="fade">
                                      <p:cBhvr>
                                        <p:cTn id="28" dur="500"/>
                                        <p:tgtEl>
                                          <p:spTgt spid="443397">
                                            <p:txEl>
                                              <p:pRg st="2" end="2"/>
                                            </p:txEl>
                                          </p:spTgt>
                                        </p:tgtEl>
                                      </p:cBhvr>
                                    </p:animEffect>
                                    <p:anim calcmode="lin" valueType="num">
                                      <p:cBhvr>
                                        <p:cTn id="29" dur="500" fill="hold"/>
                                        <p:tgtEl>
                                          <p:spTgt spid="443397">
                                            <p:txEl>
                                              <p:pRg st="2" end="2"/>
                                            </p:txEl>
                                          </p:spTgt>
                                        </p:tgtEl>
                                        <p:attrNameLst>
                                          <p:attrName>ppt_x</p:attrName>
                                        </p:attrNameLst>
                                      </p:cBhvr>
                                      <p:tavLst>
                                        <p:tav tm="0">
                                          <p:val>
                                            <p:strVal val="#ppt_x"/>
                                          </p:val>
                                        </p:tav>
                                        <p:tav tm="100000">
                                          <p:val>
                                            <p:strVal val="#ppt_x"/>
                                          </p:val>
                                        </p:tav>
                                      </p:tavLst>
                                    </p:anim>
                                    <p:anim calcmode="lin" valueType="num">
                                      <p:cBhvr>
                                        <p:cTn id="30" dur="500" fill="hold"/>
                                        <p:tgtEl>
                                          <p:spTgt spid="44339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47" presetClass="entr" presetSubtype="0" fill="hold" nodeType="clickEffect">
                                  <p:stCondLst>
                                    <p:cond delay="0"/>
                                  </p:stCondLst>
                                  <p:childTnLst>
                                    <p:set>
                                      <p:cBhvr>
                                        <p:cTn id="34" dur="1" fill="hold">
                                          <p:stCondLst>
                                            <p:cond delay="0"/>
                                          </p:stCondLst>
                                        </p:cTn>
                                        <p:tgtEl>
                                          <p:spTgt spid="443397">
                                            <p:txEl>
                                              <p:pRg st="3" end="3"/>
                                            </p:txEl>
                                          </p:spTgt>
                                        </p:tgtEl>
                                        <p:attrNameLst>
                                          <p:attrName>style.visibility</p:attrName>
                                        </p:attrNameLst>
                                      </p:cBhvr>
                                      <p:to>
                                        <p:strVal val="visible"/>
                                      </p:to>
                                    </p:set>
                                    <p:animEffect transition="in" filter="fade">
                                      <p:cBhvr>
                                        <p:cTn id="35" dur="500"/>
                                        <p:tgtEl>
                                          <p:spTgt spid="443397">
                                            <p:txEl>
                                              <p:pRg st="3" end="3"/>
                                            </p:txEl>
                                          </p:spTgt>
                                        </p:tgtEl>
                                      </p:cBhvr>
                                    </p:animEffect>
                                    <p:anim calcmode="lin" valueType="num">
                                      <p:cBhvr>
                                        <p:cTn id="36" dur="500" fill="hold"/>
                                        <p:tgtEl>
                                          <p:spTgt spid="443397">
                                            <p:txEl>
                                              <p:pRg st="3" end="3"/>
                                            </p:txEl>
                                          </p:spTgt>
                                        </p:tgtEl>
                                        <p:attrNameLst>
                                          <p:attrName>ppt_x</p:attrName>
                                        </p:attrNameLst>
                                      </p:cBhvr>
                                      <p:tavLst>
                                        <p:tav tm="0">
                                          <p:val>
                                            <p:strVal val="#ppt_x"/>
                                          </p:val>
                                        </p:tav>
                                        <p:tav tm="100000">
                                          <p:val>
                                            <p:strVal val="#ppt_x"/>
                                          </p:val>
                                        </p:tav>
                                      </p:tavLst>
                                    </p:anim>
                                    <p:anim calcmode="lin" valueType="num">
                                      <p:cBhvr>
                                        <p:cTn id="37" dur="500" fill="hold"/>
                                        <p:tgtEl>
                                          <p:spTgt spid="443397">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47" presetClass="entr" presetSubtype="0" fill="hold" nodeType="clickEffect">
                                  <p:stCondLst>
                                    <p:cond delay="0"/>
                                  </p:stCondLst>
                                  <p:childTnLst>
                                    <p:set>
                                      <p:cBhvr>
                                        <p:cTn id="41" dur="1" fill="hold">
                                          <p:stCondLst>
                                            <p:cond delay="0"/>
                                          </p:stCondLst>
                                        </p:cTn>
                                        <p:tgtEl>
                                          <p:spTgt spid="443397">
                                            <p:txEl>
                                              <p:pRg st="4" end="4"/>
                                            </p:txEl>
                                          </p:spTgt>
                                        </p:tgtEl>
                                        <p:attrNameLst>
                                          <p:attrName>style.visibility</p:attrName>
                                        </p:attrNameLst>
                                      </p:cBhvr>
                                      <p:to>
                                        <p:strVal val="visible"/>
                                      </p:to>
                                    </p:set>
                                    <p:animEffect transition="in" filter="fade">
                                      <p:cBhvr>
                                        <p:cTn id="42" dur="500"/>
                                        <p:tgtEl>
                                          <p:spTgt spid="443397">
                                            <p:txEl>
                                              <p:pRg st="4" end="4"/>
                                            </p:txEl>
                                          </p:spTgt>
                                        </p:tgtEl>
                                      </p:cBhvr>
                                    </p:animEffect>
                                    <p:anim calcmode="lin" valueType="num">
                                      <p:cBhvr>
                                        <p:cTn id="43" dur="500" fill="hold"/>
                                        <p:tgtEl>
                                          <p:spTgt spid="443397">
                                            <p:txEl>
                                              <p:pRg st="4" end="4"/>
                                            </p:txEl>
                                          </p:spTgt>
                                        </p:tgtEl>
                                        <p:attrNameLst>
                                          <p:attrName>ppt_x</p:attrName>
                                        </p:attrNameLst>
                                      </p:cBhvr>
                                      <p:tavLst>
                                        <p:tav tm="0">
                                          <p:val>
                                            <p:strVal val="#ppt_x"/>
                                          </p:val>
                                        </p:tav>
                                        <p:tav tm="100000">
                                          <p:val>
                                            <p:strVal val="#ppt_x"/>
                                          </p:val>
                                        </p:tav>
                                      </p:tavLst>
                                    </p:anim>
                                    <p:anim calcmode="lin" valueType="num">
                                      <p:cBhvr>
                                        <p:cTn id="44" dur="500" fill="hold"/>
                                        <p:tgtEl>
                                          <p:spTgt spid="443397">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47" presetClass="entr" presetSubtype="0" fill="hold" nodeType="clickEffect">
                                  <p:stCondLst>
                                    <p:cond delay="0"/>
                                  </p:stCondLst>
                                  <p:childTnLst>
                                    <p:set>
                                      <p:cBhvr>
                                        <p:cTn id="48" dur="1" fill="hold">
                                          <p:stCondLst>
                                            <p:cond delay="0"/>
                                          </p:stCondLst>
                                        </p:cTn>
                                        <p:tgtEl>
                                          <p:spTgt spid="443397">
                                            <p:txEl>
                                              <p:pRg st="5" end="5"/>
                                            </p:txEl>
                                          </p:spTgt>
                                        </p:tgtEl>
                                        <p:attrNameLst>
                                          <p:attrName>style.visibility</p:attrName>
                                        </p:attrNameLst>
                                      </p:cBhvr>
                                      <p:to>
                                        <p:strVal val="visible"/>
                                      </p:to>
                                    </p:set>
                                    <p:animEffect transition="in" filter="fade">
                                      <p:cBhvr>
                                        <p:cTn id="49" dur="500"/>
                                        <p:tgtEl>
                                          <p:spTgt spid="443397">
                                            <p:txEl>
                                              <p:pRg st="5" end="5"/>
                                            </p:txEl>
                                          </p:spTgt>
                                        </p:tgtEl>
                                      </p:cBhvr>
                                    </p:animEffect>
                                    <p:anim calcmode="lin" valueType="num">
                                      <p:cBhvr>
                                        <p:cTn id="50" dur="500" fill="hold"/>
                                        <p:tgtEl>
                                          <p:spTgt spid="443397">
                                            <p:txEl>
                                              <p:pRg st="5" end="5"/>
                                            </p:txEl>
                                          </p:spTgt>
                                        </p:tgtEl>
                                        <p:attrNameLst>
                                          <p:attrName>ppt_x</p:attrName>
                                        </p:attrNameLst>
                                      </p:cBhvr>
                                      <p:tavLst>
                                        <p:tav tm="0">
                                          <p:val>
                                            <p:strVal val="#ppt_x"/>
                                          </p:val>
                                        </p:tav>
                                        <p:tav tm="100000">
                                          <p:val>
                                            <p:strVal val="#ppt_x"/>
                                          </p:val>
                                        </p:tav>
                                      </p:tavLst>
                                    </p:anim>
                                    <p:anim calcmode="lin" valueType="num">
                                      <p:cBhvr>
                                        <p:cTn id="51" dur="500" fill="hold"/>
                                        <p:tgtEl>
                                          <p:spTgt spid="443397">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339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3" name="Rectangle 79"/>
          <p:cNvSpPr>
            <a:spLocks noChangeArrowheads="1"/>
          </p:cNvSpPr>
          <p:nvPr/>
        </p:nvSpPr>
        <p:spPr bwMode="auto">
          <a:xfrm>
            <a:off x="222250" y="382588"/>
            <a:ext cx="184150"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l" rtl="0"/>
            <a:r>
              <a:rPr lang="en-US" altLang="en-US" sz="1300" dirty="0">
                <a:latin typeface="Verdana" pitchFamily="34" charset="0"/>
                <a:ea typeface="Times New Roman" pitchFamily="18" charset="0"/>
                <a:cs typeface="B Nazanin" pitchFamily="2" charset="-78"/>
              </a:rPr>
              <a:t/>
            </a:r>
            <a:br>
              <a:rPr lang="en-US" altLang="en-US" sz="1300" dirty="0">
                <a:latin typeface="Verdana" pitchFamily="34" charset="0"/>
                <a:ea typeface="Times New Roman" pitchFamily="18" charset="0"/>
                <a:cs typeface="B Nazanin" pitchFamily="2" charset="-78"/>
              </a:rPr>
            </a:br>
            <a:endParaRPr lang="en-US" altLang="en-US" dirty="0">
              <a:latin typeface="Arial" charset="0"/>
              <a:ea typeface="Times New Roman" pitchFamily="18" charset="0"/>
              <a:cs typeface="B Nazanin" pitchFamily="2" charset="-78"/>
            </a:endParaRPr>
          </a:p>
        </p:txBody>
      </p:sp>
      <p:graphicFrame>
        <p:nvGraphicFramePr>
          <p:cNvPr id="2" name="Diagram 1"/>
          <p:cNvGraphicFramePr/>
          <p:nvPr>
            <p:extLst>
              <p:ext uri="{D42A27DB-BD31-4B8C-83A1-F6EECF244321}">
                <p14:modId xmlns:p14="http://schemas.microsoft.com/office/powerpoint/2010/main" val="3322940557"/>
              </p:ext>
            </p:extLst>
          </p:nvPr>
        </p:nvGraphicFramePr>
        <p:xfrm>
          <a:off x="449489" y="2420888"/>
          <a:ext cx="7799388" cy="20676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16533" name="Rectangle 117"/>
          <p:cNvSpPr>
            <a:spLocks noChangeArrowheads="1"/>
          </p:cNvSpPr>
          <p:nvPr/>
        </p:nvSpPr>
        <p:spPr bwMode="auto">
          <a:xfrm>
            <a:off x="250825" y="382588"/>
            <a:ext cx="8362950"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algn="ctr"/>
            <a:r>
              <a:rPr lang="fa-IR" altLang="en-US" sz="4000" dirty="0">
                <a:solidFill>
                  <a:srgbClr val="C00000"/>
                </a:solidFill>
                <a:latin typeface="+mj-lt"/>
                <a:ea typeface="+mj-ea"/>
                <a:cs typeface="B Titr" panose="00000700000000000000" pitchFamily="2" charset="-78"/>
              </a:rPr>
              <a:t>پيامدهاي عدم رضايت شغلي</a:t>
            </a:r>
            <a:endParaRPr lang="en-US" altLang="en-US" sz="4000" dirty="0">
              <a:solidFill>
                <a:srgbClr val="C00000"/>
              </a:solidFill>
              <a:latin typeface="+mj-lt"/>
              <a:ea typeface="+mj-ea"/>
              <a:cs typeface="B Titr" panose="00000700000000000000" pitchFamily="2" charset="-78"/>
            </a:endParaRPr>
          </a:p>
        </p:txBody>
      </p:sp>
      <p:sp>
        <p:nvSpPr>
          <p:cNvPr id="316540" name="Rectangle 124"/>
          <p:cNvSpPr>
            <a:spLocks noChangeArrowheads="1"/>
          </p:cNvSpPr>
          <p:nvPr/>
        </p:nvSpPr>
        <p:spPr bwMode="auto">
          <a:xfrm>
            <a:off x="3322357" y="1412776"/>
            <a:ext cx="5255493"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20713" lvl="3" indent="-381000" algn="r" rtl="1">
              <a:spcBef>
                <a:spcPct val="20000"/>
              </a:spcBef>
              <a:buClr>
                <a:schemeClr val="accent2"/>
              </a:buClr>
              <a:buSzPct val="55000"/>
              <a:buFont typeface="Wingdings" pitchFamily="2" charset="2"/>
              <a:buChar char="n"/>
            </a:pPr>
            <a:r>
              <a:rPr lang="fa-IR" altLang="en-US" sz="3200" dirty="0" smtClean="0">
                <a:cs typeface="B Nazanin" pitchFamily="2" charset="-78"/>
              </a:rPr>
              <a:t>افت </a:t>
            </a:r>
            <a:r>
              <a:rPr lang="ar-SA" altLang="en-US" sz="3200" dirty="0" smtClean="0">
                <a:cs typeface="B Nazanin" pitchFamily="2" charset="-78"/>
              </a:rPr>
              <a:t>روحيه </a:t>
            </a:r>
            <a:r>
              <a:rPr lang="ar-SA" altLang="en-US" sz="3200" dirty="0">
                <a:cs typeface="B Nazanin" pitchFamily="2" charset="-78"/>
              </a:rPr>
              <a:t>كاركنان </a:t>
            </a:r>
            <a:endParaRPr lang="en-US" altLang="en-US" sz="3200" dirty="0">
              <a:cs typeface="B Nazanin" pitchFamily="2" charset="-78"/>
            </a:endParaRPr>
          </a:p>
        </p:txBody>
      </p:sp>
      <p:grpSp>
        <p:nvGrpSpPr>
          <p:cNvPr id="4116" name="Group 205"/>
          <p:cNvGrpSpPr>
            <a:grpSpLocks/>
          </p:cNvGrpSpPr>
          <p:nvPr/>
        </p:nvGrpSpPr>
        <p:grpSpPr bwMode="auto">
          <a:xfrm>
            <a:off x="450622" y="5050630"/>
            <a:ext cx="1797050" cy="1514475"/>
            <a:chOff x="0" y="3366"/>
            <a:chExt cx="1132" cy="954"/>
          </a:xfrm>
        </p:grpSpPr>
        <p:sp>
          <p:nvSpPr>
            <p:cNvPr id="4117" name="AutoShape 126"/>
            <p:cNvSpPr>
              <a:spLocks noChangeAspect="1" noChangeArrowheads="1" noTextEdit="1"/>
            </p:cNvSpPr>
            <p:nvPr/>
          </p:nvSpPr>
          <p:spPr bwMode="auto">
            <a:xfrm>
              <a:off x="0" y="3366"/>
              <a:ext cx="1132" cy="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cs typeface="B Nazanin" pitchFamily="2" charset="-78"/>
              </a:endParaRPr>
            </a:p>
          </p:txBody>
        </p:sp>
        <p:sp>
          <p:nvSpPr>
            <p:cNvPr id="4118" name="Freeform 128"/>
            <p:cNvSpPr>
              <a:spLocks/>
            </p:cNvSpPr>
            <p:nvPr/>
          </p:nvSpPr>
          <p:spPr bwMode="auto">
            <a:xfrm>
              <a:off x="2" y="3372"/>
              <a:ext cx="1121" cy="945"/>
            </a:xfrm>
            <a:custGeom>
              <a:avLst/>
              <a:gdLst>
                <a:gd name="T0" fmla="*/ 1 w 2242"/>
                <a:gd name="T1" fmla="*/ 1 h 1889"/>
                <a:gd name="T2" fmla="*/ 1 w 2242"/>
                <a:gd name="T3" fmla="*/ 1 h 1889"/>
                <a:gd name="T4" fmla="*/ 1 w 2242"/>
                <a:gd name="T5" fmla="*/ 1 h 1889"/>
                <a:gd name="T6" fmla="*/ 1 w 2242"/>
                <a:gd name="T7" fmla="*/ 1 h 1889"/>
                <a:gd name="T8" fmla="*/ 1 w 2242"/>
                <a:gd name="T9" fmla="*/ 1 h 1889"/>
                <a:gd name="T10" fmla="*/ 1 w 2242"/>
                <a:gd name="T11" fmla="*/ 1 h 1889"/>
                <a:gd name="T12" fmla="*/ 1 w 2242"/>
                <a:gd name="T13" fmla="*/ 1 h 1889"/>
                <a:gd name="T14" fmla="*/ 1 w 2242"/>
                <a:gd name="T15" fmla="*/ 1 h 1889"/>
                <a:gd name="T16" fmla="*/ 1 w 2242"/>
                <a:gd name="T17" fmla="*/ 1 h 1889"/>
                <a:gd name="T18" fmla="*/ 1 w 2242"/>
                <a:gd name="T19" fmla="*/ 1 h 1889"/>
                <a:gd name="T20" fmla="*/ 1 w 2242"/>
                <a:gd name="T21" fmla="*/ 1 h 1889"/>
                <a:gd name="T22" fmla="*/ 1 w 2242"/>
                <a:gd name="T23" fmla="*/ 1 h 1889"/>
                <a:gd name="T24" fmla="*/ 1 w 2242"/>
                <a:gd name="T25" fmla="*/ 1 h 1889"/>
                <a:gd name="T26" fmla="*/ 1 w 2242"/>
                <a:gd name="T27" fmla="*/ 1 h 1889"/>
                <a:gd name="T28" fmla="*/ 1 w 2242"/>
                <a:gd name="T29" fmla="*/ 1 h 1889"/>
                <a:gd name="T30" fmla="*/ 1 w 2242"/>
                <a:gd name="T31" fmla="*/ 1 h 1889"/>
                <a:gd name="T32" fmla="*/ 1 w 2242"/>
                <a:gd name="T33" fmla="*/ 1 h 1889"/>
                <a:gd name="T34" fmla="*/ 1 w 2242"/>
                <a:gd name="T35" fmla="*/ 1 h 1889"/>
                <a:gd name="T36" fmla="*/ 1 w 2242"/>
                <a:gd name="T37" fmla="*/ 1 h 1889"/>
                <a:gd name="T38" fmla="*/ 1 w 2242"/>
                <a:gd name="T39" fmla="*/ 1 h 1889"/>
                <a:gd name="T40" fmla="*/ 1 w 2242"/>
                <a:gd name="T41" fmla="*/ 1 h 1889"/>
                <a:gd name="T42" fmla="*/ 1 w 2242"/>
                <a:gd name="T43" fmla="*/ 1 h 1889"/>
                <a:gd name="T44" fmla="*/ 1 w 2242"/>
                <a:gd name="T45" fmla="*/ 1 h 1889"/>
                <a:gd name="T46" fmla="*/ 1 w 2242"/>
                <a:gd name="T47" fmla="*/ 1 h 1889"/>
                <a:gd name="T48" fmla="*/ 1 w 2242"/>
                <a:gd name="T49" fmla="*/ 1 h 1889"/>
                <a:gd name="T50" fmla="*/ 1 w 2242"/>
                <a:gd name="T51" fmla="*/ 1 h 1889"/>
                <a:gd name="T52" fmla="*/ 1 w 2242"/>
                <a:gd name="T53" fmla="*/ 1 h 1889"/>
                <a:gd name="T54" fmla="*/ 1 w 2242"/>
                <a:gd name="T55" fmla="*/ 1 h 1889"/>
                <a:gd name="T56" fmla="*/ 1 w 2242"/>
                <a:gd name="T57" fmla="*/ 1 h 1889"/>
                <a:gd name="T58" fmla="*/ 1 w 2242"/>
                <a:gd name="T59" fmla="*/ 1 h 1889"/>
                <a:gd name="T60" fmla="*/ 1 w 2242"/>
                <a:gd name="T61" fmla="*/ 1 h 1889"/>
                <a:gd name="T62" fmla="*/ 1 w 2242"/>
                <a:gd name="T63" fmla="*/ 1 h 1889"/>
                <a:gd name="T64" fmla="*/ 1 w 2242"/>
                <a:gd name="T65" fmla="*/ 1 h 1889"/>
                <a:gd name="T66" fmla="*/ 1 w 2242"/>
                <a:gd name="T67" fmla="*/ 1 h 1889"/>
                <a:gd name="T68" fmla="*/ 1 w 2242"/>
                <a:gd name="T69" fmla="*/ 1 h 1889"/>
                <a:gd name="T70" fmla="*/ 1 w 2242"/>
                <a:gd name="T71" fmla="*/ 1 h 1889"/>
                <a:gd name="T72" fmla="*/ 1 w 2242"/>
                <a:gd name="T73" fmla="*/ 1 h 1889"/>
                <a:gd name="T74" fmla="*/ 1 w 2242"/>
                <a:gd name="T75" fmla="*/ 1 h 1889"/>
                <a:gd name="T76" fmla="*/ 1 w 2242"/>
                <a:gd name="T77" fmla="*/ 1 h 1889"/>
                <a:gd name="T78" fmla="*/ 1 w 2242"/>
                <a:gd name="T79" fmla="*/ 1 h 1889"/>
                <a:gd name="T80" fmla="*/ 1 w 2242"/>
                <a:gd name="T81" fmla="*/ 1 h 1889"/>
                <a:gd name="T82" fmla="*/ 1 w 2242"/>
                <a:gd name="T83" fmla="*/ 1 h 1889"/>
                <a:gd name="T84" fmla="*/ 1 w 2242"/>
                <a:gd name="T85" fmla="*/ 1 h 1889"/>
                <a:gd name="T86" fmla="*/ 1 w 2242"/>
                <a:gd name="T87" fmla="*/ 1 h 1889"/>
                <a:gd name="T88" fmla="*/ 1 w 2242"/>
                <a:gd name="T89" fmla="*/ 1 h 1889"/>
                <a:gd name="T90" fmla="*/ 1 w 2242"/>
                <a:gd name="T91" fmla="*/ 1 h 1889"/>
                <a:gd name="T92" fmla="*/ 1 w 2242"/>
                <a:gd name="T93" fmla="*/ 1 h 1889"/>
                <a:gd name="T94" fmla="*/ 1 w 2242"/>
                <a:gd name="T95" fmla="*/ 1 h 1889"/>
                <a:gd name="T96" fmla="*/ 1 w 2242"/>
                <a:gd name="T97" fmla="*/ 1 h 1889"/>
                <a:gd name="T98" fmla="*/ 1 w 2242"/>
                <a:gd name="T99" fmla="*/ 1 h 1889"/>
                <a:gd name="T100" fmla="*/ 1 w 2242"/>
                <a:gd name="T101" fmla="*/ 1 h 1889"/>
                <a:gd name="T102" fmla="*/ 1 w 2242"/>
                <a:gd name="T103" fmla="*/ 1 h 1889"/>
                <a:gd name="T104" fmla="*/ 1 w 2242"/>
                <a:gd name="T105" fmla="*/ 1 h 1889"/>
                <a:gd name="T106" fmla="*/ 1 w 2242"/>
                <a:gd name="T107" fmla="*/ 1 h 1889"/>
                <a:gd name="T108" fmla="*/ 1 w 2242"/>
                <a:gd name="T109" fmla="*/ 1 h 1889"/>
                <a:gd name="T110" fmla="*/ 1 w 2242"/>
                <a:gd name="T111" fmla="*/ 1 h 1889"/>
                <a:gd name="T112" fmla="*/ 1 w 2242"/>
                <a:gd name="T113" fmla="*/ 1 h 1889"/>
                <a:gd name="T114" fmla="*/ 1 w 2242"/>
                <a:gd name="T115" fmla="*/ 1 h 1889"/>
                <a:gd name="T116" fmla="*/ 1 w 2242"/>
                <a:gd name="T117" fmla="*/ 1 h 1889"/>
                <a:gd name="T118" fmla="*/ 1 w 2242"/>
                <a:gd name="T119" fmla="*/ 1 h 188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242"/>
                <a:gd name="T181" fmla="*/ 0 h 1889"/>
                <a:gd name="T182" fmla="*/ 2242 w 2242"/>
                <a:gd name="T183" fmla="*/ 1889 h 188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242" h="1889">
                  <a:moveTo>
                    <a:pt x="384" y="1889"/>
                  </a:moveTo>
                  <a:lnTo>
                    <a:pt x="377" y="1885"/>
                  </a:lnTo>
                  <a:lnTo>
                    <a:pt x="373" y="1882"/>
                  </a:lnTo>
                  <a:lnTo>
                    <a:pt x="369" y="1879"/>
                  </a:lnTo>
                  <a:lnTo>
                    <a:pt x="365" y="1873"/>
                  </a:lnTo>
                  <a:lnTo>
                    <a:pt x="350" y="1817"/>
                  </a:lnTo>
                  <a:lnTo>
                    <a:pt x="345" y="1760"/>
                  </a:lnTo>
                  <a:lnTo>
                    <a:pt x="342" y="1704"/>
                  </a:lnTo>
                  <a:lnTo>
                    <a:pt x="332" y="1648"/>
                  </a:lnTo>
                  <a:lnTo>
                    <a:pt x="320" y="1648"/>
                  </a:lnTo>
                  <a:lnTo>
                    <a:pt x="304" y="1650"/>
                  </a:lnTo>
                  <a:lnTo>
                    <a:pt x="286" y="1650"/>
                  </a:lnTo>
                  <a:lnTo>
                    <a:pt x="269" y="1650"/>
                  </a:lnTo>
                  <a:lnTo>
                    <a:pt x="252" y="1648"/>
                  </a:lnTo>
                  <a:lnTo>
                    <a:pt x="237" y="1647"/>
                  </a:lnTo>
                  <a:lnTo>
                    <a:pt x="224" y="1644"/>
                  </a:lnTo>
                  <a:lnTo>
                    <a:pt x="215" y="1638"/>
                  </a:lnTo>
                  <a:lnTo>
                    <a:pt x="210" y="1620"/>
                  </a:lnTo>
                  <a:lnTo>
                    <a:pt x="207" y="1600"/>
                  </a:lnTo>
                  <a:lnTo>
                    <a:pt x="202" y="1582"/>
                  </a:lnTo>
                  <a:lnTo>
                    <a:pt x="198" y="1564"/>
                  </a:lnTo>
                  <a:lnTo>
                    <a:pt x="192" y="1546"/>
                  </a:lnTo>
                  <a:lnTo>
                    <a:pt x="187" y="1529"/>
                  </a:lnTo>
                  <a:lnTo>
                    <a:pt x="182" y="1511"/>
                  </a:lnTo>
                  <a:lnTo>
                    <a:pt x="177" y="1494"/>
                  </a:lnTo>
                  <a:lnTo>
                    <a:pt x="164" y="1493"/>
                  </a:lnTo>
                  <a:lnTo>
                    <a:pt x="152" y="1491"/>
                  </a:lnTo>
                  <a:lnTo>
                    <a:pt x="140" y="1486"/>
                  </a:lnTo>
                  <a:lnTo>
                    <a:pt x="130" y="1481"/>
                  </a:lnTo>
                  <a:lnTo>
                    <a:pt x="121" y="1474"/>
                  </a:lnTo>
                  <a:lnTo>
                    <a:pt x="112" y="1466"/>
                  </a:lnTo>
                  <a:lnTo>
                    <a:pt x="107" y="1457"/>
                  </a:lnTo>
                  <a:lnTo>
                    <a:pt x="102" y="1446"/>
                  </a:lnTo>
                  <a:lnTo>
                    <a:pt x="103" y="1410"/>
                  </a:lnTo>
                  <a:lnTo>
                    <a:pt x="106" y="1372"/>
                  </a:lnTo>
                  <a:lnTo>
                    <a:pt x="106" y="1332"/>
                  </a:lnTo>
                  <a:lnTo>
                    <a:pt x="106" y="1292"/>
                  </a:lnTo>
                  <a:lnTo>
                    <a:pt x="102" y="1253"/>
                  </a:lnTo>
                  <a:lnTo>
                    <a:pt x="95" y="1216"/>
                  </a:lnTo>
                  <a:lnTo>
                    <a:pt x="84" y="1182"/>
                  </a:lnTo>
                  <a:lnTo>
                    <a:pt x="66" y="1151"/>
                  </a:lnTo>
                  <a:lnTo>
                    <a:pt x="56" y="1079"/>
                  </a:lnTo>
                  <a:lnTo>
                    <a:pt x="57" y="1001"/>
                  </a:lnTo>
                  <a:lnTo>
                    <a:pt x="62" y="924"/>
                  </a:lnTo>
                  <a:lnTo>
                    <a:pt x="65" y="851"/>
                  </a:lnTo>
                  <a:lnTo>
                    <a:pt x="63" y="812"/>
                  </a:lnTo>
                  <a:lnTo>
                    <a:pt x="59" y="775"/>
                  </a:lnTo>
                  <a:lnTo>
                    <a:pt x="55" y="738"/>
                  </a:lnTo>
                  <a:lnTo>
                    <a:pt x="49" y="704"/>
                  </a:lnTo>
                  <a:lnTo>
                    <a:pt x="46" y="698"/>
                  </a:lnTo>
                  <a:lnTo>
                    <a:pt x="45" y="692"/>
                  </a:lnTo>
                  <a:lnTo>
                    <a:pt x="45" y="686"/>
                  </a:lnTo>
                  <a:lnTo>
                    <a:pt x="46" y="682"/>
                  </a:lnTo>
                  <a:lnTo>
                    <a:pt x="41" y="677"/>
                  </a:lnTo>
                  <a:lnTo>
                    <a:pt x="36" y="673"/>
                  </a:lnTo>
                  <a:lnTo>
                    <a:pt x="32" y="669"/>
                  </a:lnTo>
                  <a:lnTo>
                    <a:pt x="27" y="664"/>
                  </a:lnTo>
                  <a:lnTo>
                    <a:pt x="23" y="660"/>
                  </a:lnTo>
                  <a:lnTo>
                    <a:pt x="18" y="655"/>
                  </a:lnTo>
                  <a:lnTo>
                    <a:pt x="13" y="651"/>
                  </a:lnTo>
                  <a:lnTo>
                    <a:pt x="9" y="646"/>
                  </a:lnTo>
                  <a:lnTo>
                    <a:pt x="1" y="613"/>
                  </a:lnTo>
                  <a:lnTo>
                    <a:pt x="0" y="568"/>
                  </a:lnTo>
                  <a:lnTo>
                    <a:pt x="4" y="525"/>
                  </a:lnTo>
                  <a:lnTo>
                    <a:pt x="15" y="495"/>
                  </a:lnTo>
                  <a:lnTo>
                    <a:pt x="15" y="467"/>
                  </a:lnTo>
                  <a:lnTo>
                    <a:pt x="13" y="441"/>
                  </a:lnTo>
                  <a:lnTo>
                    <a:pt x="13" y="414"/>
                  </a:lnTo>
                  <a:lnTo>
                    <a:pt x="17" y="390"/>
                  </a:lnTo>
                  <a:lnTo>
                    <a:pt x="25" y="368"/>
                  </a:lnTo>
                  <a:lnTo>
                    <a:pt x="38" y="352"/>
                  </a:lnTo>
                  <a:lnTo>
                    <a:pt x="59" y="341"/>
                  </a:lnTo>
                  <a:lnTo>
                    <a:pt x="89" y="335"/>
                  </a:lnTo>
                  <a:lnTo>
                    <a:pt x="104" y="341"/>
                  </a:lnTo>
                  <a:lnTo>
                    <a:pt x="118" y="350"/>
                  </a:lnTo>
                  <a:lnTo>
                    <a:pt x="132" y="359"/>
                  </a:lnTo>
                  <a:lnTo>
                    <a:pt x="147" y="370"/>
                  </a:lnTo>
                  <a:lnTo>
                    <a:pt x="161" y="379"/>
                  </a:lnTo>
                  <a:lnTo>
                    <a:pt x="177" y="387"/>
                  </a:lnTo>
                  <a:lnTo>
                    <a:pt x="193" y="393"/>
                  </a:lnTo>
                  <a:lnTo>
                    <a:pt x="211" y="395"/>
                  </a:lnTo>
                  <a:lnTo>
                    <a:pt x="228" y="403"/>
                  </a:lnTo>
                  <a:lnTo>
                    <a:pt x="244" y="411"/>
                  </a:lnTo>
                  <a:lnTo>
                    <a:pt x="261" y="420"/>
                  </a:lnTo>
                  <a:lnTo>
                    <a:pt x="278" y="431"/>
                  </a:lnTo>
                  <a:lnTo>
                    <a:pt x="293" y="442"/>
                  </a:lnTo>
                  <a:lnTo>
                    <a:pt x="307" y="456"/>
                  </a:lnTo>
                  <a:lnTo>
                    <a:pt x="317" y="472"/>
                  </a:lnTo>
                  <a:lnTo>
                    <a:pt x="326" y="491"/>
                  </a:lnTo>
                  <a:lnTo>
                    <a:pt x="334" y="497"/>
                  </a:lnTo>
                  <a:lnTo>
                    <a:pt x="340" y="503"/>
                  </a:lnTo>
                  <a:lnTo>
                    <a:pt x="347" y="511"/>
                  </a:lnTo>
                  <a:lnTo>
                    <a:pt x="355" y="523"/>
                  </a:lnTo>
                  <a:lnTo>
                    <a:pt x="375" y="523"/>
                  </a:lnTo>
                  <a:lnTo>
                    <a:pt x="389" y="522"/>
                  </a:lnTo>
                  <a:lnTo>
                    <a:pt x="400" y="522"/>
                  </a:lnTo>
                  <a:lnTo>
                    <a:pt x="408" y="522"/>
                  </a:lnTo>
                  <a:lnTo>
                    <a:pt x="414" y="520"/>
                  </a:lnTo>
                  <a:lnTo>
                    <a:pt x="420" y="520"/>
                  </a:lnTo>
                  <a:lnTo>
                    <a:pt x="425" y="519"/>
                  </a:lnTo>
                  <a:lnTo>
                    <a:pt x="430" y="518"/>
                  </a:lnTo>
                  <a:lnTo>
                    <a:pt x="429" y="493"/>
                  </a:lnTo>
                  <a:lnTo>
                    <a:pt x="428" y="466"/>
                  </a:lnTo>
                  <a:lnTo>
                    <a:pt x="428" y="440"/>
                  </a:lnTo>
                  <a:lnTo>
                    <a:pt x="429" y="413"/>
                  </a:lnTo>
                  <a:lnTo>
                    <a:pt x="431" y="388"/>
                  </a:lnTo>
                  <a:lnTo>
                    <a:pt x="437" y="364"/>
                  </a:lnTo>
                  <a:lnTo>
                    <a:pt x="446" y="341"/>
                  </a:lnTo>
                  <a:lnTo>
                    <a:pt x="459" y="319"/>
                  </a:lnTo>
                  <a:lnTo>
                    <a:pt x="468" y="313"/>
                  </a:lnTo>
                  <a:lnTo>
                    <a:pt x="475" y="308"/>
                  </a:lnTo>
                  <a:lnTo>
                    <a:pt x="482" y="305"/>
                  </a:lnTo>
                  <a:lnTo>
                    <a:pt x="489" y="302"/>
                  </a:lnTo>
                  <a:lnTo>
                    <a:pt x="496" y="299"/>
                  </a:lnTo>
                  <a:lnTo>
                    <a:pt x="504" y="298"/>
                  </a:lnTo>
                  <a:lnTo>
                    <a:pt x="513" y="297"/>
                  </a:lnTo>
                  <a:lnTo>
                    <a:pt x="525" y="296"/>
                  </a:lnTo>
                  <a:lnTo>
                    <a:pt x="530" y="299"/>
                  </a:lnTo>
                  <a:lnTo>
                    <a:pt x="536" y="303"/>
                  </a:lnTo>
                  <a:lnTo>
                    <a:pt x="543" y="307"/>
                  </a:lnTo>
                  <a:lnTo>
                    <a:pt x="549" y="312"/>
                  </a:lnTo>
                  <a:lnTo>
                    <a:pt x="556" y="317"/>
                  </a:lnTo>
                  <a:lnTo>
                    <a:pt x="560" y="321"/>
                  </a:lnTo>
                  <a:lnTo>
                    <a:pt x="565" y="325"/>
                  </a:lnTo>
                  <a:lnTo>
                    <a:pt x="568" y="326"/>
                  </a:lnTo>
                  <a:lnTo>
                    <a:pt x="572" y="307"/>
                  </a:lnTo>
                  <a:lnTo>
                    <a:pt x="580" y="290"/>
                  </a:lnTo>
                  <a:lnTo>
                    <a:pt x="590" y="273"/>
                  </a:lnTo>
                  <a:lnTo>
                    <a:pt x="600" y="258"/>
                  </a:lnTo>
                  <a:lnTo>
                    <a:pt x="612" y="250"/>
                  </a:lnTo>
                  <a:lnTo>
                    <a:pt x="625" y="246"/>
                  </a:lnTo>
                  <a:lnTo>
                    <a:pt x="636" y="247"/>
                  </a:lnTo>
                  <a:lnTo>
                    <a:pt x="647" y="252"/>
                  </a:lnTo>
                  <a:lnTo>
                    <a:pt x="657" y="259"/>
                  </a:lnTo>
                  <a:lnTo>
                    <a:pt x="666" y="268"/>
                  </a:lnTo>
                  <a:lnTo>
                    <a:pt x="677" y="279"/>
                  </a:lnTo>
                  <a:lnTo>
                    <a:pt x="686" y="291"/>
                  </a:lnTo>
                  <a:lnTo>
                    <a:pt x="695" y="306"/>
                  </a:lnTo>
                  <a:lnTo>
                    <a:pt x="704" y="321"/>
                  </a:lnTo>
                  <a:lnTo>
                    <a:pt x="714" y="336"/>
                  </a:lnTo>
                  <a:lnTo>
                    <a:pt x="724" y="350"/>
                  </a:lnTo>
                  <a:lnTo>
                    <a:pt x="734" y="365"/>
                  </a:lnTo>
                  <a:lnTo>
                    <a:pt x="746" y="380"/>
                  </a:lnTo>
                  <a:lnTo>
                    <a:pt x="757" y="395"/>
                  </a:lnTo>
                  <a:lnTo>
                    <a:pt x="770" y="410"/>
                  </a:lnTo>
                  <a:lnTo>
                    <a:pt x="795" y="409"/>
                  </a:lnTo>
                  <a:lnTo>
                    <a:pt x="821" y="409"/>
                  </a:lnTo>
                  <a:lnTo>
                    <a:pt x="846" y="408"/>
                  </a:lnTo>
                  <a:lnTo>
                    <a:pt x="871" y="408"/>
                  </a:lnTo>
                  <a:lnTo>
                    <a:pt x="897" y="408"/>
                  </a:lnTo>
                  <a:lnTo>
                    <a:pt x="922" y="408"/>
                  </a:lnTo>
                  <a:lnTo>
                    <a:pt x="949" y="408"/>
                  </a:lnTo>
                  <a:lnTo>
                    <a:pt x="974" y="409"/>
                  </a:lnTo>
                  <a:lnTo>
                    <a:pt x="999" y="410"/>
                  </a:lnTo>
                  <a:lnTo>
                    <a:pt x="1025" y="411"/>
                  </a:lnTo>
                  <a:lnTo>
                    <a:pt x="1050" y="412"/>
                  </a:lnTo>
                  <a:lnTo>
                    <a:pt x="1076" y="414"/>
                  </a:lnTo>
                  <a:lnTo>
                    <a:pt x="1102" y="417"/>
                  </a:lnTo>
                  <a:lnTo>
                    <a:pt x="1127" y="419"/>
                  </a:lnTo>
                  <a:lnTo>
                    <a:pt x="1153" y="423"/>
                  </a:lnTo>
                  <a:lnTo>
                    <a:pt x="1179" y="426"/>
                  </a:lnTo>
                  <a:lnTo>
                    <a:pt x="1194" y="433"/>
                  </a:lnTo>
                  <a:lnTo>
                    <a:pt x="1209" y="441"/>
                  </a:lnTo>
                  <a:lnTo>
                    <a:pt x="1223" y="450"/>
                  </a:lnTo>
                  <a:lnTo>
                    <a:pt x="1238" y="459"/>
                  </a:lnTo>
                  <a:lnTo>
                    <a:pt x="1253" y="469"/>
                  </a:lnTo>
                  <a:lnTo>
                    <a:pt x="1267" y="478"/>
                  </a:lnTo>
                  <a:lnTo>
                    <a:pt x="1282" y="488"/>
                  </a:lnTo>
                  <a:lnTo>
                    <a:pt x="1297" y="499"/>
                  </a:lnTo>
                  <a:lnTo>
                    <a:pt x="1312" y="509"/>
                  </a:lnTo>
                  <a:lnTo>
                    <a:pt x="1327" y="518"/>
                  </a:lnTo>
                  <a:lnTo>
                    <a:pt x="1342" y="529"/>
                  </a:lnTo>
                  <a:lnTo>
                    <a:pt x="1357" y="538"/>
                  </a:lnTo>
                  <a:lnTo>
                    <a:pt x="1372" y="547"/>
                  </a:lnTo>
                  <a:lnTo>
                    <a:pt x="1387" y="555"/>
                  </a:lnTo>
                  <a:lnTo>
                    <a:pt x="1403" y="563"/>
                  </a:lnTo>
                  <a:lnTo>
                    <a:pt x="1418" y="570"/>
                  </a:lnTo>
                  <a:lnTo>
                    <a:pt x="1424" y="569"/>
                  </a:lnTo>
                  <a:lnTo>
                    <a:pt x="1430" y="569"/>
                  </a:lnTo>
                  <a:lnTo>
                    <a:pt x="1436" y="568"/>
                  </a:lnTo>
                  <a:lnTo>
                    <a:pt x="1441" y="569"/>
                  </a:lnTo>
                  <a:lnTo>
                    <a:pt x="1447" y="570"/>
                  </a:lnTo>
                  <a:lnTo>
                    <a:pt x="1453" y="573"/>
                  </a:lnTo>
                  <a:lnTo>
                    <a:pt x="1458" y="578"/>
                  </a:lnTo>
                  <a:lnTo>
                    <a:pt x="1463" y="584"/>
                  </a:lnTo>
                  <a:lnTo>
                    <a:pt x="1464" y="591"/>
                  </a:lnTo>
                  <a:lnTo>
                    <a:pt x="1466" y="594"/>
                  </a:lnTo>
                  <a:lnTo>
                    <a:pt x="1467" y="597"/>
                  </a:lnTo>
                  <a:lnTo>
                    <a:pt x="1469" y="599"/>
                  </a:lnTo>
                  <a:lnTo>
                    <a:pt x="1475" y="598"/>
                  </a:lnTo>
                  <a:lnTo>
                    <a:pt x="1481" y="595"/>
                  </a:lnTo>
                  <a:lnTo>
                    <a:pt x="1485" y="593"/>
                  </a:lnTo>
                  <a:lnTo>
                    <a:pt x="1490" y="590"/>
                  </a:lnTo>
                  <a:lnTo>
                    <a:pt x="1499" y="571"/>
                  </a:lnTo>
                  <a:lnTo>
                    <a:pt x="1510" y="558"/>
                  </a:lnTo>
                  <a:lnTo>
                    <a:pt x="1524" y="548"/>
                  </a:lnTo>
                  <a:lnTo>
                    <a:pt x="1539" y="541"/>
                  </a:lnTo>
                  <a:lnTo>
                    <a:pt x="1555" y="535"/>
                  </a:lnTo>
                  <a:lnTo>
                    <a:pt x="1573" y="531"/>
                  </a:lnTo>
                  <a:lnTo>
                    <a:pt x="1591" y="524"/>
                  </a:lnTo>
                  <a:lnTo>
                    <a:pt x="1608" y="516"/>
                  </a:lnTo>
                  <a:lnTo>
                    <a:pt x="1619" y="507"/>
                  </a:lnTo>
                  <a:lnTo>
                    <a:pt x="1629" y="499"/>
                  </a:lnTo>
                  <a:lnTo>
                    <a:pt x="1639" y="492"/>
                  </a:lnTo>
                  <a:lnTo>
                    <a:pt x="1650" y="485"/>
                  </a:lnTo>
                  <a:lnTo>
                    <a:pt x="1660" y="479"/>
                  </a:lnTo>
                  <a:lnTo>
                    <a:pt x="1672" y="473"/>
                  </a:lnTo>
                  <a:lnTo>
                    <a:pt x="1683" y="466"/>
                  </a:lnTo>
                  <a:lnTo>
                    <a:pt x="1695" y="461"/>
                  </a:lnTo>
                  <a:lnTo>
                    <a:pt x="1705" y="439"/>
                  </a:lnTo>
                  <a:lnTo>
                    <a:pt x="1714" y="414"/>
                  </a:lnTo>
                  <a:lnTo>
                    <a:pt x="1720" y="389"/>
                  </a:lnTo>
                  <a:lnTo>
                    <a:pt x="1722" y="368"/>
                  </a:lnTo>
                  <a:lnTo>
                    <a:pt x="1721" y="367"/>
                  </a:lnTo>
                  <a:lnTo>
                    <a:pt x="1720" y="365"/>
                  </a:lnTo>
                  <a:lnTo>
                    <a:pt x="1718" y="364"/>
                  </a:lnTo>
                  <a:lnTo>
                    <a:pt x="1717" y="363"/>
                  </a:lnTo>
                  <a:lnTo>
                    <a:pt x="1720" y="338"/>
                  </a:lnTo>
                  <a:lnTo>
                    <a:pt x="1727" y="320"/>
                  </a:lnTo>
                  <a:lnTo>
                    <a:pt x="1736" y="304"/>
                  </a:lnTo>
                  <a:lnTo>
                    <a:pt x="1748" y="292"/>
                  </a:lnTo>
                  <a:lnTo>
                    <a:pt x="1763" y="283"/>
                  </a:lnTo>
                  <a:lnTo>
                    <a:pt x="1779" y="277"/>
                  </a:lnTo>
                  <a:lnTo>
                    <a:pt x="1798" y="272"/>
                  </a:lnTo>
                  <a:lnTo>
                    <a:pt x="1820" y="268"/>
                  </a:lnTo>
                  <a:lnTo>
                    <a:pt x="1829" y="264"/>
                  </a:lnTo>
                  <a:lnTo>
                    <a:pt x="1840" y="257"/>
                  </a:lnTo>
                  <a:lnTo>
                    <a:pt x="1851" y="251"/>
                  </a:lnTo>
                  <a:lnTo>
                    <a:pt x="1863" y="243"/>
                  </a:lnTo>
                  <a:lnTo>
                    <a:pt x="1873" y="235"/>
                  </a:lnTo>
                  <a:lnTo>
                    <a:pt x="1880" y="226"/>
                  </a:lnTo>
                  <a:lnTo>
                    <a:pt x="1885" y="215"/>
                  </a:lnTo>
                  <a:lnTo>
                    <a:pt x="1886" y="204"/>
                  </a:lnTo>
                  <a:lnTo>
                    <a:pt x="1879" y="194"/>
                  </a:lnTo>
                  <a:lnTo>
                    <a:pt x="1876" y="187"/>
                  </a:lnTo>
                  <a:lnTo>
                    <a:pt x="1872" y="183"/>
                  </a:lnTo>
                  <a:lnTo>
                    <a:pt x="1870" y="176"/>
                  </a:lnTo>
                  <a:lnTo>
                    <a:pt x="1877" y="160"/>
                  </a:lnTo>
                  <a:lnTo>
                    <a:pt x="1889" y="145"/>
                  </a:lnTo>
                  <a:lnTo>
                    <a:pt x="1908" y="131"/>
                  </a:lnTo>
                  <a:lnTo>
                    <a:pt x="1928" y="116"/>
                  </a:lnTo>
                  <a:lnTo>
                    <a:pt x="1949" y="101"/>
                  </a:lnTo>
                  <a:lnTo>
                    <a:pt x="1969" y="85"/>
                  </a:lnTo>
                  <a:lnTo>
                    <a:pt x="1986" y="68"/>
                  </a:lnTo>
                  <a:lnTo>
                    <a:pt x="1998" y="48"/>
                  </a:lnTo>
                  <a:lnTo>
                    <a:pt x="2010" y="28"/>
                  </a:lnTo>
                  <a:lnTo>
                    <a:pt x="2019" y="15"/>
                  </a:lnTo>
                  <a:lnTo>
                    <a:pt x="2025" y="5"/>
                  </a:lnTo>
                  <a:lnTo>
                    <a:pt x="2032" y="1"/>
                  </a:lnTo>
                  <a:lnTo>
                    <a:pt x="2039" y="0"/>
                  </a:lnTo>
                  <a:lnTo>
                    <a:pt x="2049" y="2"/>
                  </a:lnTo>
                  <a:lnTo>
                    <a:pt x="2064" y="5"/>
                  </a:lnTo>
                  <a:lnTo>
                    <a:pt x="2085" y="11"/>
                  </a:lnTo>
                  <a:lnTo>
                    <a:pt x="2106" y="26"/>
                  </a:lnTo>
                  <a:lnTo>
                    <a:pt x="2123" y="41"/>
                  </a:lnTo>
                  <a:lnTo>
                    <a:pt x="2136" y="56"/>
                  </a:lnTo>
                  <a:lnTo>
                    <a:pt x="2147" y="73"/>
                  </a:lnTo>
                  <a:lnTo>
                    <a:pt x="2155" y="92"/>
                  </a:lnTo>
                  <a:lnTo>
                    <a:pt x="2162" y="114"/>
                  </a:lnTo>
                  <a:lnTo>
                    <a:pt x="2169" y="138"/>
                  </a:lnTo>
                  <a:lnTo>
                    <a:pt x="2175" y="167"/>
                  </a:lnTo>
                  <a:lnTo>
                    <a:pt x="2190" y="189"/>
                  </a:lnTo>
                  <a:lnTo>
                    <a:pt x="2199" y="206"/>
                  </a:lnTo>
                  <a:lnTo>
                    <a:pt x="2203" y="226"/>
                  </a:lnTo>
                  <a:lnTo>
                    <a:pt x="2200" y="254"/>
                  </a:lnTo>
                  <a:lnTo>
                    <a:pt x="2191" y="274"/>
                  </a:lnTo>
                  <a:lnTo>
                    <a:pt x="2186" y="297"/>
                  </a:lnTo>
                  <a:lnTo>
                    <a:pt x="2186" y="321"/>
                  </a:lnTo>
                  <a:lnTo>
                    <a:pt x="2191" y="346"/>
                  </a:lnTo>
                  <a:lnTo>
                    <a:pt x="2197" y="372"/>
                  </a:lnTo>
                  <a:lnTo>
                    <a:pt x="2204" y="397"/>
                  </a:lnTo>
                  <a:lnTo>
                    <a:pt x="2212" y="421"/>
                  </a:lnTo>
                  <a:lnTo>
                    <a:pt x="2218" y="444"/>
                  </a:lnTo>
                  <a:lnTo>
                    <a:pt x="2224" y="461"/>
                  </a:lnTo>
                  <a:lnTo>
                    <a:pt x="2231" y="477"/>
                  </a:lnTo>
                  <a:lnTo>
                    <a:pt x="2236" y="493"/>
                  </a:lnTo>
                  <a:lnTo>
                    <a:pt x="2241" y="509"/>
                  </a:lnTo>
                  <a:lnTo>
                    <a:pt x="2242" y="526"/>
                  </a:lnTo>
                  <a:lnTo>
                    <a:pt x="2241" y="544"/>
                  </a:lnTo>
                  <a:lnTo>
                    <a:pt x="2236" y="560"/>
                  </a:lnTo>
                  <a:lnTo>
                    <a:pt x="2226" y="577"/>
                  </a:lnTo>
                  <a:lnTo>
                    <a:pt x="2226" y="584"/>
                  </a:lnTo>
                  <a:lnTo>
                    <a:pt x="2226" y="591"/>
                  </a:lnTo>
                  <a:lnTo>
                    <a:pt x="2227" y="599"/>
                  </a:lnTo>
                  <a:lnTo>
                    <a:pt x="2227" y="608"/>
                  </a:lnTo>
                  <a:lnTo>
                    <a:pt x="2197" y="639"/>
                  </a:lnTo>
                  <a:lnTo>
                    <a:pt x="2168" y="671"/>
                  </a:lnTo>
                  <a:lnTo>
                    <a:pt x="2139" y="703"/>
                  </a:lnTo>
                  <a:lnTo>
                    <a:pt x="2110" y="734"/>
                  </a:lnTo>
                  <a:lnTo>
                    <a:pt x="2084" y="765"/>
                  </a:lnTo>
                  <a:lnTo>
                    <a:pt x="2057" y="797"/>
                  </a:lnTo>
                  <a:lnTo>
                    <a:pt x="2031" y="829"/>
                  </a:lnTo>
                  <a:lnTo>
                    <a:pt x="2007" y="862"/>
                  </a:lnTo>
                  <a:lnTo>
                    <a:pt x="1983" y="895"/>
                  </a:lnTo>
                  <a:lnTo>
                    <a:pt x="1958" y="928"/>
                  </a:lnTo>
                  <a:lnTo>
                    <a:pt x="1937" y="964"/>
                  </a:lnTo>
                  <a:lnTo>
                    <a:pt x="1915" y="1000"/>
                  </a:lnTo>
                  <a:lnTo>
                    <a:pt x="1894" y="1037"/>
                  </a:lnTo>
                  <a:lnTo>
                    <a:pt x="1874" y="1075"/>
                  </a:lnTo>
                  <a:lnTo>
                    <a:pt x="1856" y="1114"/>
                  </a:lnTo>
                  <a:lnTo>
                    <a:pt x="1839" y="1154"/>
                  </a:lnTo>
                  <a:lnTo>
                    <a:pt x="1831" y="1167"/>
                  </a:lnTo>
                  <a:lnTo>
                    <a:pt x="1824" y="1180"/>
                  </a:lnTo>
                  <a:lnTo>
                    <a:pt x="1817" y="1193"/>
                  </a:lnTo>
                  <a:lnTo>
                    <a:pt x="1810" y="1207"/>
                  </a:lnTo>
                  <a:lnTo>
                    <a:pt x="1803" y="1222"/>
                  </a:lnTo>
                  <a:lnTo>
                    <a:pt x="1797" y="1236"/>
                  </a:lnTo>
                  <a:lnTo>
                    <a:pt x="1791" y="1251"/>
                  </a:lnTo>
                  <a:lnTo>
                    <a:pt x="1785" y="1265"/>
                  </a:lnTo>
                  <a:lnTo>
                    <a:pt x="1771" y="1269"/>
                  </a:lnTo>
                  <a:lnTo>
                    <a:pt x="1753" y="1269"/>
                  </a:lnTo>
                  <a:lnTo>
                    <a:pt x="1734" y="1265"/>
                  </a:lnTo>
                  <a:lnTo>
                    <a:pt x="1713" y="1259"/>
                  </a:lnTo>
                  <a:lnTo>
                    <a:pt x="1692" y="1253"/>
                  </a:lnTo>
                  <a:lnTo>
                    <a:pt x="1671" y="1249"/>
                  </a:lnTo>
                  <a:lnTo>
                    <a:pt x="1651" y="1247"/>
                  </a:lnTo>
                  <a:lnTo>
                    <a:pt x="1634" y="1251"/>
                  </a:lnTo>
                  <a:lnTo>
                    <a:pt x="1627" y="1265"/>
                  </a:lnTo>
                  <a:lnTo>
                    <a:pt x="1620" y="1273"/>
                  </a:lnTo>
                  <a:lnTo>
                    <a:pt x="1614" y="1277"/>
                  </a:lnTo>
                  <a:lnTo>
                    <a:pt x="1608" y="1279"/>
                  </a:lnTo>
                  <a:lnTo>
                    <a:pt x="1601" y="1280"/>
                  </a:lnTo>
                  <a:lnTo>
                    <a:pt x="1592" y="1280"/>
                  </a:lnTo>
                  <a:lnTo>
                    <a:pt x="1582" y="1282"/>
                  </a:lnTo>
                  <a:lnTo>
                    <a:pt x="1568" y="1288"/>
                  </a:lnTo>
                  <a:lnTo>
                    <a:pt x="1566" y="1297"/>
                  </a:lnTo>
                  <a:lnTo>
                    <a:pt x="1562" y="1306"/>
                  </a:lnTo>
                  <a:lnTo>
                    <a:pt x="1560" y="1315"/>
                  </a:lnTo>
                  <a:lnTo>
                    <a:pt x="1557" y="1325"/>
                  </a:lnTo>
                  <a:lnTo>
                    <a:pt x="1350" y="1325"/>
                  </a:lnTo>
                  <a:lnTo>
                    <a:pt x="1353" y="1302"/>
                  </a:lnTo>
                  <a:lnTo>
                    <a:pt x="1355" y="1279"/>
                  </a:lnTo>
                  <a:lnTo>
                    <a:pt x="1356" y="1257"/>
                  </a:lnTo>
                  <a:lnTo>
                    <a:pt x="1357" y="1235"/>
                  </a:lnTo>
                  <a:lnTo>
                    <a:pt x="1343" y="1228"/>
                  </a:lnTo>
                  <a:lnTo>
                    <a:pt x="1331" y="1221"/>
                  </a:lnTo>
                  <a:lnTo>
                    <a:pt x="1322" y="1214"/>
                  </a:lnTo>
                  <a:lnTo>
                    <a:pt x="1314" y="1206"/>
                  </a:lnTo>
                  <a:lnTo>
                    <a:pt x="1309" y="1197"/>
                  </a:lnTo>
                  <a:lnTo>
                    <a:pt x="1307" y="1186"/>
                  </a:lnTo>
                  <a:lnTo>
                    <a:pt x="1305" y="1175"/>
                  </a:lnTo>
                  <a:lnTo>
                    <a:pt x="1308" y="1160"/>
                  </a:lnTo>
                  <a:lnTo>
                    <a:pt x="1295" y="1153"/>
                  </a:lnTo>
                  <a:lnTo>
                    <a:pt x="1282" y="1147"/>
                  </a:lnTo>
                  <a:lnTo>
                    <a:pt x="1269" y="1141"/>
                  </a:lnTo>
                  <a:lnTo>
                    <a:pt x="1255" y="1137"/>
                  </a:lnTo>
                  <a:lnTo>
                    <a:pt x="1242" y="1133"/>
                  </a:lnTo>
                  <a:lnTo>
                    <a:pt x="1229" y="1129"/>
                  </a:lnTo>
                  <a:lnTo>
                    <a:pt x="1217" y="1125"/>
                  </a:lnTo>
                  <a:lnTo>
                    <a:pt x="1205" y="1122"/>
                  </a:lnTo>
                  <a:lnTo>
                    <a:pt x="1197" y="1118"/>
                  </a:lnTo>
                  <a:lnTo>
                    <a:pt x="1190" y="1115"/>
                  </a:lnTo>
                  <a:lnTo>
                    <a:pt x="1185" y="1113"/>
                  </a:lnTo>
                  <a:lnTo>
                    <a:pt x="1178" y="1110"/>
                  </a:lnTo>
                  <a:lnTo>
                    <a:pt x="1172" y="1108"/>
                  </a:lnTo>
                  <a:lnTo>
                    <a:pt x="1166" y="1106"/>
                  </a:lnTo>
                  <a:lnTo>
                    <a:pt x="1162" y="1105"/>
                  </a:lnTo>
                  <a:lnTo>
                    <a:pt x="1156" y="1103"/>
                  </a:lnTo>
                  <a:lnTo>
                    <a:pt x="1145" y="1084"/>
                  </a:lnTo>
                  <a:lnTo>
                    <a:pt x="1136" y="1063"/>
                  </a:lnTo>
                  <a:lnTo>
                    <a:pt x="1127" y="1044"/>
                  </a:lnTo>
                  <a:lnTo>
                    <a:pt x="1119" y="1024"/>
                  </a:lnTo>
                  <a:lnTo>
                    <a:pt x="1111" y="1004"/>
                  </a:lnTo>
                  <a:lnTo>
                    <a:pt x="1102" y="985"/>
                  </a:lnTo>
                  <a:lnTo>
                    <a:pt x="1094" y="965"/>
                  </a:lnTo>
                  <a:lnTo>
                    <a:pt x="1084" y="947"/>
                  </a:lnTo>
                  <a:lnTo>
                    <a:pt x="1087" y="920"/>
                  </a:lnTo>
                  <a:lnTo>
                    <a:pt x="1090" y="880"/>
                  </a:lnTo>
                  <a:lnTo>
                    <a:pt x="1095" y="842"/>
                  </a:lnTo>
                  <a:lnTo>
                    <a:pt x="1103" y="819"/>
                  </a:lnTo>
                  <a:lnTo>
                    <a:pt x="1112" y="819"/>
                  </a:lnTo>
                  <a:lnTo>
                    <a:pt x="1121" y="818"/>
                  </a:lnTo>
                  <a:lnTo>
                    <a:pt x="1130" y="818"/>
                  </a:lnTo>
                  <a:lnTo>
                    <a:pt x="1140" y="818"/>
                  </a:lnTo>
                  <a:lnTo>
                    <a:pt x="1148" y="818"/>
                  </a:lnTo>
                  <a:lnTo>
                    <a:pt x="1157" y="818"/>
                  </a:lnTo>
                  <a:lnTo>
                    <a:pt x="1166" y="818"/>
                  </a:lnTo>
                  <a:lnTo>
                    <a:pt x="1175" y="818"/>
                  </a:lnTo>
                  <a:lnTo>
                    <a:pt x="1166" y="809"/>
                  </a:lnTo>
                  <a:lnTo>
                    <a:pt x="1157" y="799"/>
                  </a:lnTo>
                  <a:lnTo>
                    <a:pt x="1148" y="790"/>
                  </a:lnTo>
                  <a:lnTo>
                    <a:pt x="1140" y="781"/>
                  </a:lnTo>
                  <a:lnTo>
                    <a:pt x="1130" y="772"/>
                  </a:lnTo>
                  <a:lnTo>
                    <a:pt x="1121" y="762"/>
                  </a:lnTo>
                  <a:lnTo>
                    <a:pt x="1112" y="753"/>
                  </a:lnTo>
                  <a:lnTo>
                    <a:pt x="1103" y="744"/>
                  </a:lnTo>
                  <a:lnTo>
                    <a:pt x="1097" y="744"/>
                  </a:lnTo>
                  <a:lnTo>
                    <a:pt x="1092" y="745"/>
                  </a:lnTo>
                  <a:lnTo>
                    <a:pt x="1088" y="745"/>
                  </a:lnTo>
                  <a:lnTo>
                    <a:pt x="1083" y="747"/>
                  </a:lnTo>
                  <a:lnTo>
                    <a:pt x="1079" y="749"/>
                  </a:lnTo>
                  <a:lnTo>
                    <a:pt x="1074" y="750"/>
                  </a:lnTo>
                  <a:lnTo>
                    <a:pt x="1069" y="751"/>
                  </a:lnTo>
                  <a:lnTo>
                    <a:pt x="1064" y="751"/>
                  </a:lnTo>
                  <a:lnTo>
                    <a:pt x="1049" y="739"/>
                  </a:lnTo>
                  <a:lnTo>
                    <a:pt x="1037" y="730"/>
                  </a:lnTo>
                  <a:lnTo>
                    <a:pt x="1026" y="724"/>
                  </a:lnTo>
                  <a:lnTo>
                    <a:pt x="1015" y="721"/>
                  </a:lnTo>
                  <a:lnTo>
                    <a:pt x="1005" y="719"/>
                  </a:lnTo>
                  <a:lnTo>
                    <a:pt x="992" y="717"/>
                  </a:lnTo>
                  <a:lnTo>
                    <a:pt x="978" y="716"/>
                  </a:lnTo>
                  <a:lnTo>
                    <a:pt x="960" y="715"/>
                  </a:lnTo>
                  <a:lnTo>
                    <a:pt x="960" y="716"/>
                  </a:lnTo>
                  <a:lnTo>
                    <a:pt x="960" y="719"/>
                  </a:lnTo>
                  <a:lnTo>
                    <a:pt x="960" y="720"/>
                  </a:lnTo>
                  <a:lnTo>
                    <a:pt x="960" y="722"/>
                  </a:lnTo>
                  <a:lnTo>
                    <a:pt x="973" y="730"/>
                  </a:lnTo>
                  <a:lnTo>
                    <a:pt x="985" y="741"/>
                  </a:lnTo>
                  <a:lnTo>
                    <a:pt x="998" y="753"/>
                  </a:lnTo>
                  <a:lnTo>
                    <a:pt x="1011" y="766"/>
                  </a:lnTo>
                  <a:lnTo>
                    <a:pt x="1023" y="779"/>
                  </a:lnTo>
                  <a:lnTo>
                    <a:pt x="1037" y="791"/>
                  </a:lnTo>
                  <a:lnTo>
                    <a:pt x="1051" y="804"/>
                  </a:lnTo>
                  <a:lnTo>
                    <a:pt x="1066" y="814"/>
                  </a:lnTo>
                  <a:lnTo>
                    <a:pt x="1066" y="838"/>
                  </a:lnTo>
                  <a:lnTo>
                    <a:pt x="1066" y="873"/>
                  </a:lnTo>
                  <a:lnTo>
                    <a:pt x="1063" y="906"/>
                  </a:lnTo>
                  <a:lnTo>
                    <a:pt x="1056" y="932"/>
                  </a:lnTo>
                  <a:lnTo>
                    <a:pt x="1051" y="933"/>
                  </a:lnTo>
                  <a:lnTo>
                    <a:pt x="1045" y="935"/>
                  </a:lnTo>
                  <a:lnTo>
                    <a:pt x="1041" y="936"/>
                  </a:lnTo>
                  <a:lnTo>
                    <a:pt x="1035" y="939"/>
                  </a:lnTo>
                  <a:lnTo>
                    <a:pt x="1028" y="1022"/>
                  </a:lnTo>
                  <a:lnTo>
                    <a:pt x="1023" y="1106"/>
                  </a:lnTo>
                  <a:lnTo>
                    <a:pt x="1020" y="1192"/>
                  </a:lnTo>
                  <a:lnTo>
                    <a:pt x="1018" y="1277"/>
                  </a:lnTo>
                  <a:lnTo>
                    <a:pt x="1020" y="1309"/>
                  </a:lnTo>
                  <a:lnTo>
                    <a:pt x="1021" y="1335"/>
                  </a:lnTo>
                  <a:lnTo>
                    <a:pt x="1023" y="1371"/>
                  </a:lnTo>
                  <a:lnTo>
                    <a:pt x="1026" y="1431"/>
                  </a:lnTo>
                  <a:lnTo>
                    <a:pt x="1035" y="1433"/>
                  </a:lnTo>
                  <a:lnTo>
                    <a:pt x="1043" y="1435"/>
                  </a:lnTo>
                  <a:lnTo>
                    <a:pt x="1052" y="1436"/>
                  </a:lnTo>
                  <a:lnTo>
                    <a:pt x="1064" y="1439"/>
                  </a:lnTo>
                  <a:lnTo>
                    <a:pt x="1079" y="1441"/>
                  </a:lnTo>
                  <a:lnTo>
                    <a:pt x="1101" y="1443"/>
                  </a:lnTo>
                  <a:lnTo>
                    <a:pt x="1129" y="1448"/>
                  </a:lnTo>
                  <a:lnTo>
                    <a:pt x="1167" y="1453"/>
                  </a:lnTo>
                  <a:lnTo>
                    <a:pt x="1170" y="1453"/>
                  </a:lnTo>
                  <a:lnTo>
                    <a:pt x="1172" y="1453"/>
                  </a:lnTo>
                  <a:lnTo>
                    <a:pt x="1172" y="1451"/>
                  </a:lnTo>
                  <a:lnTo>
                    <a:pt x="1173" y="1450"/>
                  </a:lnTo>
                  <a:lnTo>
                    <a:pt x="1168" y="1445"/>
                  </a:lnTo>
                  <a:lnTo>
                    <a:pt x="1164" y="1440"/>
                  </a:lnTo>
                  <a:lnTo>
                    <a:pt x="1159" y="1436"/>
                  </a:lnTo>
                  <a:lnTo>
                    <a:pt x="1155" y="1433"/>
                  </a:lnTo>
                  <a:lnTo>
                    <a:pt x="1150" y="1431"/>
                  </a:lnTo>
                  <a:lnTo>
                    <a:pt x="1145" y="1428"/>
                  </a:lnTo>
                  <a:lnTo>
                    <a:pt x="1141" y="1427"/>
                  </a:lnTo>
                  <a:lnTo>
                    <a:pt x="1137" y="1426"/>
                  </a:lnTo>
                  <a:lnTo>
                    <a:pt x="1130" y="1430"/>
                  </a:lnTo>
                  <a:lnTo>
                    <a:pt x="1122" y="1431"/>
                  </a:lnTo>
                  <a:lnTo>
                    <a:pt x="1113" y="1430"/>
                  </a:lnTo>
                  <a:lnTo>
                    <a:pt x="1104" y="1427"/>
                  </a:lnTo>
                  <a:lnTo>
                    <a:pt x="1095" y="1424"/>
                  </a:lnTo>
                  <a:lnTo>
                    <a:pt x="1087" y="1420"/>
                  </a:lnTo>
                  <a:lnTo>
                    <a:pt x="1080" y="1417"/>
                  </a:lnTo>
                  <a:lnTo>
                    <a:pt x="1075" y="1413"/>
                  </a:lnTo>
                  <a:lnTo>
                    <a:pt x="1072" y="1395"/>
                  </a:lnTo>
                  <a:lnTo>
                    <a:pt x="1072" y="1382"/>
                  </a:lnTo>
                  <a:lnTo>
                    <a:pt x="1074" y="1370"/>
                  </a:lnTo>
                  <a:lnTo>
                    <a:pt x="1077" y="1355"/>
                  </a:lnTo>
                  <a:lnTo>
                    <a:pt x="1090" y="1339"/>
                  </a:lnTo>
                  <a:lnTo>
                    <a:pt x="1104" y="1327"/>
                  </a:lnTo>
                  <a:lnTo>
                    <a:pt x="1118" y="1321"/>
                  </a:lnTo>
                  <a:lnTo>
                    <a:pt x="1133" y="1320"/>
                  </a:lnTo>
                  <a:lnTo>
                    <a:pt x="1148" y="1322"/>
                  </a:lnTo>
                  <a:lnTo>
                    <a:pt x="1164" y="1328"/>
                  </a:lnTo>
                  <a:lnTo>
                    <a:pt x="1180" y="1335"/>
                  </a:lnTo>
                  <a:lnTo>
                    <a:pt x="1197" y="1345"/>
                  </a:lnTo>
                  <a:lnTo>
                    <a:pt x="1215" y="1356"/>
                  </a:lnTo>
                  <a:lnTo>
                    <a:pt x="1232" y="1367"/>
                  </a:lnTo>
                  <a:lnTo>
                    <a:pt x="1249" y="1379"/>
                  </a:lnTo>
                  <a:lnTo>
                    <a:pt x="1266" y="1389"/>
                  </a:lnTo>
                  <a:lnTo>
                    <a:pt x="1285" y="1400"/>
                  </a:lnTo>
                  <a:lnTo>
                    <a:pt x="1302" y="1406"/>
                  </a:lnTo>
                  <a:lnTo>
                    <a:pt x="1318" y="1411"/>
                  </a:lnTo>
                  <a:lnTo>
                    <a:pt x="1335" y="1413"/>
                  </a:lnTo>
                  <a:lnTo>
                    <a:pt x="1340" y="1393"/>
                  </a:lnTo>
                  <a:lnTo>
                    <a:pt x="1343" y="1370"/>
                  </a:lnTo>
                  <a:lnTo>
                    <a:pt x="1347" y="1345"/>
                  </a:lnTo>
                  <a:lnTo>
                    <a:pt x="1350" y="1325"/>
                  </a:lnTo>
                  <a:lnTo>
                    <a:pt x="1557" y="1325"/>
                  </a:lnTo>
                  <a:lnTo>
                    <a:pt x="1552" y="1341"/>
                  </a:lnTo>
                  <a:lnTo>
                    <a:pt x="1546" y="1358"/>
                  </a:lnTo>
                  <a:lnTo>
                    <a:pt x="1540" y="1377"/>
                  </a:lnTo>
                  <a:lnTo>
                    <a:pt x="1535" y="1396"/>
                  </a:lnTo>
                  <a:lnTo>
                    <a:pt x="1530" y="1415"/>
                  </a:lnTo>
                  <a:lnTo>
                    <a:pt x="1525" y="1433"/>
                  </a:lnTo>
                  <a:lnTo>
                    <a:pt x="1521" y="1451"/>
                  </a:lnTo>
                  <a:lnTo>
                    <a:pt x="1519" y="1468"/>
                  </a:lnTo>
                  <a:lnTo>
                    <a:pt x="1530" y="1477"/>
                  </a:lnTo>
                  <a:lnTo>
                    <a:pt x="1545" y="1483"/>
                  </a:lnTo>
                  <a:lnTo>
                    <a:pt x="1562" y="1488"/>
                  </a:lnTo>
                  <a:lnTo>
                    <a:pt x="1581" y="1492"/>
                  </a:lnTo>
                  <a:lnTo>
                    <a:pt x="1601" y="1495"/>
                  </a:lnTo>
                  <a:lnTo>
                    <a:pt x="1622" y="1499"/>
                  </a:lnTo>
                  <a:lnTo>
                    <a:pt x="1644" y="1501"/>
                  </a:lnTo>
                  <a:lnTo>
                    <a:pt x="1665" y="1504"/>
                  </a:lnTo>
                  <a:lnTo>
                    <a:pt x="1684" y="1509"/>
                  </a:lnTo>
                  <a:lnTo>
                    <a:pt x="1703" y="1515"/>
                  </a:lnTo>
                  <a:lnTo>
                    <a:pt x="1720" y="1523"/>
                  </a:lnTo>
                  <a:lnTo>
                    <a:pt x="1735" y="1532"/>
                  </a:lnTo>
                  <a:lnTo>
                    <a:pt x="1745" y="1545"/>
                  </a:lnTo>
                  <a:lnTo>
                    <a:pt x="1753" y="1561"/>
                  </a:lnTo>
                  <a:lnTo>
                    <a:pt x="1758" y="1579"/>
                  </a:lnTo>
                  <a:lnTo>
                    <a:pt x="1757" y="1602"/>
                  </a:lnTo>
                  <a:lnTo>
                    <a:pt x="1749" y="1608"/>
                  </a:lnTo>
                  <a:lnTo>
                    <a:pt x="1743" y="1613"/>
                  </a:lnTo>
                  <a:lnTo>
                    <a:pt x="1736" y="1614"/>
                  </a:lnTo>
                  <a:lnTo>
                    <a:pt x="1730" y="1614"/>
                  </a:lnTo>
                  <a:lnTo>
                    <a:pt x="1725" y="1613"/>
                  </a:lnTo>
                  <a:lnTo>
                    <a:pt x="1719" y="1610"/>
                  </a:lnTo>
                  <a:lnTo>
                    <a:pt x="1712" y="1607"/>
                  </a:lnTo>
                  <a:lnTo>
                    <a:pt x="1704" y="1604"/>
                  </a:lnTo>
                  <a:lnTo>
                    <a:pt x="1692" y="1601"/>
                  </a:lnTo>
                  <a:lnTo>
                    <a:pt x="1681" y="1599"/>
                  </a:lnTo>
                  <a:lnTo>
                    <a:pt x="1671" y="1597"/>
                  </a:lnTo>
                  <a:lnTo>
                    <a:pt x="1661" y="1594"/>
                  </a:lnTo>
                  <a:lnTo>
                    <a:pt x="1652" y="1592"/>
                  </a:lnTo>
                  <a:lnTo>
                    <a:pt x="1645" y="1591"/>
                  </a:lnTo>
                  <a:lnTo>
                    <a:pt x="1638" y="1590"/>
                  </a:lnTo>
                  <a:lnTo>
                    <a:pt x="1633" y="1589"/>
                  </a:lnTo>
                  <a:lnTo>
                    <a:pt x="1638" y="1595"/>
                  </a:lnTo>
                  <a:lnTo>
                    <a:pt x="1651" y="1606"/>
                  </a:lnTo>
                  <a:lnTo>
                    <a:pt x="1669" y="1617"/>
                  </a:lnTo>
                  <a:lnTo>
                    <a:pt x="1690" y="1630"/>
                  </a:lnTo>
                  <a:lnTo>
                    <a:pt x="1712" y="1643"/>
                  </a:lnTo>
                  <a:lnTo>
                    <a:pt x="1733" y="1655"/>
                  </a:lnTo>
                  <a:lnTo>
                    <a:pt x="1750" y="1666"/>
                  </a:lnTo>
                  <a:lnTo>
                    <a:pt x="1763" y="1673"/>
                  </a:lnTo>
                  <a:lnTo>
                    <a:pt x="1770" y="1678"/>
                  </a:lnTo>
                  <a:lnTo>
                    <a:pt x="1776" y="1684"/>
                  </a:lnTo>
                  <a:lnTo>
                    <a:pt x="1783" y="1689"/>
                  </a:lnTo>
                  <a:lnTo>
                    <a:pt x="1790" y="1695"/>
                  </a:lnTo>
                  <a:lnTo>
                    <a:pt x="1796" y="1701"/>
                  </a:lnTo>
                  <a:lnTo>
                    <a:pt x="1801" y="1708"/>
                  </a:lnTo>
                  <a:lnTo>
                    <a:pt x="1805" y="1718"/>
                  </a:lnTo>
                  <a:lnTo>
                    <a:pt x="1808" y="1729"/>
                  </a:lnTo>
                  <a:lnTo>
                    <a:pt x="1797" y="1749"/>
                  </a:lnTo>
                  <a:lnTo>
                    <a:pt x="1786" y="1765"/>
                  </a:lnTo>
                  <a:lnTo>
                    <a:pt x="1772" y="1775"/>
                  </a:lnTo>
                  <a:lnTo>
                    <a:pt x="1758" y="1782"/>
                  </a:lnTo>
                  <a:lnTo>
                    <a:pt x="1743" y="1783"/>
                  </a:lnTo>
                  <a:lnTo>
                    <a:pt x="1728" y="1777"/>
                  </a:lnTo>
                  <a:lnTo>
                    <a:pt x="1715" y="1767"/>
                  </a:lnTo>
                  <a:lnTo>
                    <a:pt x="1703" y="1750"/>
                  </a:lnTo>
                  <a:lnTo>
                    <a:pt x="1690" y="1742"/>
                  </a:lnTo>
                  <a:lnTo>
                    <a:pt x="1677" y="1734"/>
                  </a:lnTo>
                  <a:lnTo>
                    <a:pt x="1665" y="1726"/>
                  </a:lnTo>
                  <a:lnTo>
                    <a:pt x="1652" y="1719"/>
                  </a:lnTo>
                  <a:lnTo>
                    <a:pt x="1639" y="1711"/>
                  </a:lnTo>
                  <a:lnTo>
                    <a:pt x="1627" y="1705"/>
                  </a:lnTo>
                  <a:lnTo>
                    <a:pt x="1614" y="1698"/>
                  </a:lnTo>
                  <a:lnTo>
                    <a:pt x="1601" y="1691"/>
                  </a:lnTo>
                  <a:lnTo>
                    <a:pt x="1589" y="1685"/>
                  </a:lnTo>
                  <a:lnTo>
                    <a:pt x="1576" y="1678"/>
                  </a:lnTo>
                  <a:lnTo>
                    <a:pt x="1563" y="1673"/>
                  </a:lnTo>
                  <a:lnTo>
                    <a:pt x="1552" y="1666"/>
                  </a:lnTo>
                  <a:lnTo>
                    <a:pt x="1539" y="1660"/>
                  </a:lnTo>
                  <a:lnTo>
                    <a:pt x="1528" y="1653"/>
                  </a:lnTo>
                  <a:lnTo>
                    <a:pt x="1515" y="1647"/>
                  </a:lnTo>
                  <a:lnTo>
                    <a:pt x="1504" y="1640"/>
                  </a:lnTo>
                  <a:lnTo>
                    <a:pt x="1490" y="1640"/>
                  </a:lnTo>
                  <a:lnTo>
                    <a:pt x="1477" y="1640"/>
                  </a:lnTo>
                  <a:lnTo>
                    <a:pt x="1464" y="1639"/>
                  </a:lnTo>
                  <a:lnTo>
                    <a:pt x="1453" y="1639"/>
                  </a:lnTo>
                  <a:lnTo>
                    <a:pt x="1441" y="1638"/>
                  </a:lnTo>
                  <a:lnTo>
                    <a:pt x="1430" y="1637"/>
                  </a:lnTo>
                  <a:lnTo>
                    <a:pt x="1418" y="1636"/>
                  </a:lnTo>
                  <a:lnTo>
                    <a:pt x="1408" y="1635"/>
                  </a:lnTo>
                  <a:lnTo>
                    <a:pt x="1398" y="1633"/>
                  </a:lnTo>
                  <a:lnTo>
                    <a:pt x="1386" y="1631"/>
                  </a:lnTo>
                  <a:lnTo>
                    <a:pt x="1376" y="1629"/>
                  </a:lnTo>
                  <a:lnTo>
                    <a:pt x="1365" y="1627"/>
                  </a:lnTo>
                  <a:lnTo>
                    <a:pt x="1354" y="1623"/>
                  </a:lnTo>
                  <a:lnTo>
                    <a:pt x="1342" y="1620"/>
                  </a:lnTo>
                  <a:lnTo>
                    <a:pt x="1331" y="1616"/>
                  </a:lnTo>
                  <a:lnTo>
                    <a:pt x="1319" y="1613"/>
                  </a:lnTo>
                  <a:lnTo>
                    <a:pt x="1310" y="1607"/>
                  </a:lnTo>
                  <a:lnTo>
                    <a:pt x="1302" y="1601"/>
                  </a:lnTo>
                  <a:lnTo>
                    <a:pt x="1293" y="1595"/>
                  </a:lnTo>
                  <a:lnTo>
                    <a:pt x="1284" y="1589"/>
                  </a:lnTo>
                  <a:lnTo>
                    <a:pt x="1276" y="1583"/>
                  </a:lnTo>
                  <a:lnTo>
                    <a:pt x="1267" y="1576"/>
                  </a:lnTo>
                  <a:lnTo>
                    <a:pt x="1261" y="1570"/>
                  </a:lnTo>
                  <a:lnTo>
                    <a:pt x="1255" y="1564"/>
                  </a:lnTo>
                  <a:lnTo>
                    <a:pt x="1253" y="1563"/>
                  </a:lnTo>
                  <a:lnTo>
                    <a:pt x="1250" y="1563"/>
                  </a:lnTo>
                  <a:lnTo>
                    <a:pt x="1248" y="1562"/>
                  </a:lnTo>
                  <a:lnTo>
                    <a:pt x="1244" y="1562"/>
                  </a:lnTo>
                  <a:lnTo>
                    <a:pt x="1240" y="1561"/>
                  </a:lnTo>
                  <a:lnTo>
                    <a:pt x="1234" y="1561"/>
                  </a:lnTo>
                  <a:lnTo>
                    <a:pt x="1226" y="1560"/>
                  </a:lnTo>
                  <a:lnTo>
                    <a:pt x="1217" y="1557"/>
                  </a:lnTo>
                  <a:lnTo>
                    <a:pt x="1204" y="1556"/>
                  </a:lnTo>
                  <a:lnTo>
                    <a:pt x="1189" y="1555"/>
                  </a:lnTo>
                  <a:lnTo>
                    <a:pt x="1171" y="1553"/>
                  </a:lnTo>
                  <a:lnTo>
                    <a:pt x="1150" y="1549"/>
                  </a:lnTo>
                  <a:lnTo>
                    <a:pt x="1125" y="1547"/>
                  </a:lnTo>
                  <a:lnTo>
                    <a:pt x="1095" y="1544"/>
                  </a:lnTo>
                  <a:lnTo>
                    <a:pt x="1061" y="1539"/>
                  </a:lnTo>
                  <a:lnTo>
                    <a:pt x="1022" y="1534"/>
                  </a:lnTo>
                  <a:lnTo>
                    <a:pt x="1028" y="1562"/>
                  </a:lnTo>
                  <a:lnTo>
                    <a:pt x="1031" y="1598"/>
                  </a:lnTo>
                  <a:lnTo>
                    <a:pt x="1029" y="1632"/>
                  </a:lnTo>
                  <a:lnTo>
                    <a:pt x="1016" y="1658"/>
                  </a:lnTo>
                  <a:lnTo>
                    <a:pt x="1003" y="1658"/>
                  </a:lnTo>
                  <a:lnTo>
                    <a:pt x="989" y="1658"/>
                  </a:lnTo>
                  <a:lnTo>
                    <a:pt x="975" y="1658"/>
                  </a:lnTo>
                  <a:lnTo>
                    <a:pt x="962" y="1658"/>
                  </a:lnTo>
                  <a:lnTo>
                    <a:pt x="951" y="1659"/>
                  </a:lnTo>
                  <a:lnTo>
                    <a:pt x="938" y="1660"/>
                  </a:lnTo>
                  <a:lnTo>
                    <a:pt x="925" y="1661"/>
                  </a:lnTo>
                  <a:lnTo>
                    <a:pt x="914" y="1662"/>
                  </a:lnTo>
                  <a:lnTo>
                    <a:pt x="911" y="1705"/>
                  </a:lnTo>
                  <a:lnTo>
                    <a:pt x="907" y="1749"/>
                  </a:lnTo>
                  <a:lnTo>
                    <a:pt x="906" y="1795"/>
                  </a:lnTo>
                  <a:lnTo>
                    <a:pt x="904" y="1840"/>
                  </a:lnTo>
                  <a:lnTo>
                    <a:pt x="900" y="1851"/>
                  </a:lnTo>
                  <a:lnTo>
                    <a:pt x="896" y="1862"/>
                  </a:lnTo>
                  <a:lnTo>
                    <a:pt x="890" y="1871"/>
                  </a:lnTo>
                  <a:lnTo>
                    <a:pt x="883" y="1877"/>
                  </a:lnTo>
                  <a:lnTo>
                    <a:pt x="876" y="1881"/>
                  </a:lnTo>
                  <a:lnTo>
                    <a:pt x="868" y="1882"/>
                  </a:lnTo>
                  <a:lnTo>
                    <a:pt x="858" y="1880"/>
                  </a:lnTo>
                  <a:lnTo>
                    <a:pt x="847" y="1874"/>
                  </a:lnTo>
                  <a:lnTo>
                    <a:pt x="836" y="1849"/>
                  </a:lnTo>
                  <a:lnTo>
                    <a:pt x="828" y="1822"/>
                  </a:lnTo>
                  <a:lnTo>
                    <a:pt x="821" y="1795"/>
                  </a:lnTo>
                  <a:lnTo>
                    <a:pt x="817" y="1767"/>
                  </a:lnTo>
                  <a:lnTo>
                    <a:pt x="814" y="1738"/>
                  </a:lnTo>
                  <a:lnTo>
                    <a:pt x="813" y="1711"/>
                  </a:lnTo>
                  <a:lnTo>
                    <a:pt x="810" y="1683"/>
                  </a:lnTo>
                  <a:lnTo>
                    <a:pt x="809" y="1658"/>
                  </a:lnTo>
                  <a:lnTo>
                    <a:pt x="786" y="1657"/>
                  </a:lnTo>
                  <a:lnTo>
                    <a:pt x="764" y="1655"/>
                  </a:lnTo>
                  <a:lnTo>
                    <a:pt x="742" y="1655"/>
                  </a:lnTo>
                  <a:lnTo>
                    <a:pt x="719" y="1654"/>
                  </a:lnTo>
                  <a:lnTo>
                    <a:pt x="697" y="1653"/>
                  </a:lnTo>
                  <a:lnTo>
                    <a:pt x="676" y="1653"/>
                  </a:lnTo>
                  <a:lnTo>
                    <a:pt x="654" y="1652"/>
                  </a:lnTo>
                  <a:lnTo>
                    <a:pt x="632" y="1651"/>
                  </a:lnTo>
                  <a:lnTo>
                    <a:pt x="610" y="1651"/>
                  </a:lnTo>
                  <a:lnTo>
                    <a:pt x="588" y="1651"/>
                  </a:lnTo>
                  <a:lnTo>
                    <a:pt x="566" y="1651"/>
                  </a:lnTo>
                  <a:lnTo>
                    <a:pt x="545" y="1651"/>
                  </a:lnTo>
                  <a:lnTo>
                    <a:pt x="524" y="1651"/>
                  </a:lnTo>
                  <a:lnTo>
                    <a:pt x="502" y="1651"/>
                  </a:lnTo>
                  <a:lnTo>
                    <a:pt x="480" y="1651"/>
                  </a:lnTo>
                  <a:lnTo>
                    <a:pt x="458" y="1652"/>
                  </a:lnTo>
                  <a:lnTo>
                    <a:pt x="454" y="1692"/>
                  </a:lnTo>
                  <a:lnTo>
                    <a:pt x="450" y="1737"/>
                  </a:lnTo>
                  <a:lnTo>
                    <a:pt x="446" y="1776"/>
                  </a:lnTo>
                  <a:lnTo>
                    <a:pt x="444" y="1799"/>
                  </a:lnTo>
                  <a:lnTo>
                    <a:pt x="442" y="1818"/>
                  </a:lnTo>
                  <a:lnTo>
                    <a:pt x="440" y="1834"/>
                  </a:lnTo>
                  <a:lnTo>
                    <a:pt x="437" y="1849"/>
                  </a:lnTo>
                  <a:lnTo>
                    <a:pt x="434" y="1862"/>
                  </a:lnTo>
                  <a:lnTo>
                    <a:pt x="427" y="1872"/>
                  </a:lnTo>
                  <a:lnTo>
                    <a:pt x="416" y="1881"/>
                  </a:lnTo>
                  <a:lnTo>
                    <a:pt x="403" y="1887"/>
                  </a:lnTo>
                  <a:lnTo>
                    <a:pt x="384" y="188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19" name="Freeform 129"/>
            <p:cNvSpPr>
              <a:spLocks/>
            </p:cNvSpPr>
            <p:nvPr/>
          </p:nvSpPr>
          <p:spPr bwMode="auto">
            <a:xfrm>
              <a:off x="181" y="4196"/>
              <a:ext cx="39" cy="109"/>
            </a:xfrm>
            <a:custGeom>
              <a:avLst/>
              <a:gdLst>
                <a:gd name="T0" fmla="*/ 1 w 77"/>
                <a:gd name="T1" fmla="*/ 1 h 218"/>
                <a:gd name="T2" fmla="*/ 1 w 77"/>
                <a:gd name="T3" fmla="*/ 1 h 218"/>
                <a:gd name="T4" fmla="*/ 0 w 77"/>
                <a:gd name="T5" fmla="*/ 0 h 218"/>
                <a:gd name="T6" fmla="*/ 1 w 77"/>
                <a:gd name="T7" fmla="*/ 1 h 218"/>
                <a:gd name="T8" fmla="*/ 1 w 77"/>
                <a:gd name="T9" fmla="*/ 1 h 218"/>
                <a:gd name="T10" fmla="*/ 1 w 77"/>
                <a:gd name="T11" fmla="*/ 1 h 218"/>
                <a:gd name="T12" fmla="*/ 1 w 77"/>
                <a:gd name="T13" fmla="*/ 1 h 218"/>
                <a:gd name="T14" fmla="*/ 1 w 77"/>
                <a:gd name="T15" fmla="*/ 1 h 218"/>
                <a:gd name="T16" fmla="*/ 1 w 77"/>
                <a:gd name="T17" fmla="*/ 1 h 218"/>
                <a:gd name="T18" fmla="*/ 1 w 77"/>
                <a:gd name="T19" fmla="*/ 1 h 218"/>
                <a:gd name="T20" fmla="*/ 1 w 77"/>
                <a:gd name="T21" fmla="*/ 1 h 218"/>
                <a:gd name="T22" fmla="*/ 1 w 77"/>
                <a:gd name="T23" fmla="*/ 1 h 218"/>
                <a:gd name="T24" fmla="*/ 1 w 77"/>
                <a:gd name="T25" fmla="*/ 1 h 218"/>
                <a:gd name="T26" fmla="*/ 1 w 77"/>
                <a:gd name="T27" fmla="*/ 1 h 218"/>
                <a:gd name="T28" fmla="*/ 1 w 77"/>
                <a:gd name="T29" fmla="*/ 1 h 218"/>
                <a:gd name="T30" fmla="*/ 1 w 77"/>
                <a:gd name="T31" fmla="*/ 1 h 218"/>
                <a:gd name="T32" fmla="*/ 1 w 77"/>
                <a:gd name="T33" fmla="*/ 1 h 218"/>
                <a:gd name="T34" fmla="*/ 1 w 77"/>
                <a:gd name="T35" fmla="*/ 1 h 218"/>
                <a:gd name="T36" fmla="*/ 1 w 77"/>
                <a:gd name="T37" fmla="*/ 1 h 218"/>
                <a:gd name="T38" fmla="*/ 1 w 77"/>
                <a:gd name="T39" fmla="*/ 1 h 218"/>
                <a:gd name="T40" fmla="*/ 1 w 77"/>
                <a:gd name="T41" fmla="*/ 1 h 218"/>
                <a:gd name="T42" fmla="*/ 1 w 77"/>
                <a:gd name="T43" fmla="*/ 1 h 218"/>
                <a:gd name="T44" fmla="*/ 1 w 77"/>
                <a:gd name="T45" fmla="*/ 1 h 218"/>
                <a:gd name="T46" fmla="*/ 1 w 77"/>
                <a:gd name="T47" fmla="*/ 1 h 218"/>
                <a:gd name="T48" fmla="*/ 1 w 77"/>
                <a:gd name="T49" fmla="*/ 1 h 218"/>
                <a:gd name="T50" fmla="*/ 1 w 77"/>
                <a:gd name="T51" fmla="*/ 1 h 218"/>
                <a:gd name="T52" fmla="*/ 1 w 77"/>
                <a:gd name="T53" fmla="*/ 1 h 218"/>
                <a:gd name="T54" fmla="*/ 1 w 77"/>
                <a:gd name="T55" fmla="*/ 1 h 218"/>
                <a:gd name="T56" fmla="*/ 1 w 77"/>
                <a:gd name="T57" fmla="*/ 1 h 218"/>
                <a:gd name="T58" fmla="*/ 1 w 77"/>
                <a:gd name="T59" fmla="*/ 1 h 218"/>
                <a:gd name="T60" fmla="*/ 1 w 77"/>
                <a:gd name="T61" fmla="*/ 1 h 218"/>
                <a:gd name="T62" fmla="*/ 1 w 77"/>
                <a:gd name="T63" fmla="*/ 1 h 218"/>
                <a:gd name="T64" fmla="*/ 1 w 77"/>
                <a:gd name="T65" fmla="*/ 1 h 218"/>
                <a:gd name="T66" fmla="*/ 1 w 77"/>
                <a:gd name="T67" fmla="*/ 1 h 218"/>
                <a:gd name="T68" fmla="*/ 1 w 77"/>
                <a:gd name="T69" fmla="*/ 1 h 218"/>
                <a:gd name="T70" fmla="*/ 1 w 77"/>
                <a:gd name="T71" fmla="*/ 1 h 218"/>
                <a:gd name="T72" fmla="*/ 1 w 77"/>
                <a:gd name="T73" fmla="*/ 1 h 218"/>
                <a:gd name="T74" fmla="*/ 1 w 77"/>
                <a:gd name="T75" fmla="*/ 1 h 218"/>
                <a:gd name="T76" fmla="*/ 1 w 77"/>
                <a:gd name="T77" fmla="*/ 1 h 218"/>
                <a:gd name="T78" fmla="*/ 1 w 77"/>
                <a:gd name="T79" fmla="*/ 1 h 218"/>
                <a:gd name="T80" fmla="*/ 1 w 77"/>
                <a:gd name="T81" fmla="*/ 1 h 218"/>
                <a:gd name="T82" fmla="*/ 1 w 77"/>
                <a:gd name="T83" fmla="*/ 1 h 218"/>
                <a:gd name="T84" fmla="*/ 1 w 77"/>
                <a:gd name="T85" fmla="*/ 1 h 218"/>
                <a:gd name="T86" fmla="*/ 1 w 77"/>
                <a:gd name="T87" fmla="*/ 1 h 218"/>
                <a:gd name="T88" fmla="*/ 1 w 77"/>
                <a:gd name="T89" fmla="*/ 1 h 218"/>
                <a:gd name="T90" fmla="*/ 1 w 77"/>
                <a:gd name="T91" fmla="*/ 1 h 218"/>
                <a:gd name="T92" fmla="*/ 1 w 77"/>
                <a:gd name="T93" fmla="*/ 1 h 218"/>
                <a:gd name="T94" fmla="*/ 1 w 77"/>
                <a:gd name="T95" fmla="*/ 1 h 218"/>
                <a:gd name="T96" fmla="*/ 1 w 77"/>
                <a:gd name="T97" fmla="*/ 1 h 218"/>
                <a:gd name="T98" fmla="*/ 1 w 77"/>
                <a:gd name="T99" fmla="*/ 1 h 218"/>
                <a:gd name="T100" fmla="*/ 1 w 77"/>
                <a:gd name="T101" fmla="*/ 1 h 218"/>
                <a:gd name="T102" fmla="*/ 1 w 77"/>
                <a:gd name="T103" fmla="*/ 1 h 218"/>
                <a:gd name="T104" fmla="*/ 1 w 77"/>
                <a:gd name="T105" fmla="*/ 1 h 218"/>
                <a:gd name="T106" fmla="*/ 1 w 77"/>
                <a:gd name="T107" fmla="*/ 1 h 218"/>
                <a:gd name="T108" fmla="*/ 1 w 77"/>
                <a:gd name="T109" fmla="*/ 1 h 218"/>
                <a:gd name="T110" fmla="*/ 1 w 77"/>
                <a:gd name="T111" fmla="*/ 1 h 218"/>
                <a:gd name="T112" fmla="*/ 1 w 77"/>
                <a:gd name="T113" fmla="*/ 1 h 218"/>
                <a:gd name="T114" fmla="*/ 1 w 77"/>
                <a:gd name="T115" fmla="*/ 1 h 218"/>
                <a:gd name="T116" fmla="*/ 1 w 77"/>
                <a:gd name="T117" fmla="*/ 1 h 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7"/>
                <a:gd name="T178" fmla="*/ 0 h 218"/>
                <a:gd name="T179" fmla="*/ 77 w 77"/>
                <a:gd name="T180" fmla="*/ 218 h 21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7" h="218">
                  <a:moveTo>
                    <a:pt x="32" y="218"/>
                  </a:moveTo>
                  <a:lnTo>
                    <a:pt x="31" y="217"/>
                  </a:lnTo>
                  <a:lnTo>
                    <a:pt x="30" y="217"/>
                  </a:lnTo>
                  <a:lnTo>
                    <a:pt x="27" y="217"/>
                  </a:lnTo>
                  <a:lnTo>
                    <a:pt x="26" y="217"/>
                  </a:lnTo>
                  <a:lnTo>
                    <a:pt x="14" y="165"/>
                  </a:lnTo>
                  <a:lnTo>
                    <a:pt x="7" y="109"/>
                  </a:lnTo>
                  <a:lnTo>
                    <a:pt x="2" y="51"/>
                  </a:lnTo>
                  <a:lnTo>
                    <a:pt x="0" y="0"/>
                  </a:lnTo>
                  <a:lnTo>
                    <a:pt x="9" y="0"/>
                  </a:lnTo>
                  <a:lnTo>
                    <a:pt x="19" y="1"/>
                  </a:lnTo>
                  <a:lnTo>
                    <a:pt x="29" y="1"/>
                  </a:lnTo>
                  <a:lnTo>
                    <a:pt x="38" y="3"/>
                  </a:lnTo>
                  <a:lnTo>
                    <a:pt x="47" y="3"/>
                  </a:lnTo>
                  <a:lnTo>
                    <a:pt x="57" y="4"/>
                  </a:lnTo>
                  <a:lnTo>
                    <a:pt x="67" y="4"/>
                  </a:lnTo>
                  <a:lnTo>
                    <a:pt x="77" y="5"/>
                  </a:lnTo>
                  <a:lnTo>
                    <a:pt x="76" y="7"/>
                  </a:lnTo>
                  <a:lnTo>
                    <a:pt x="76" y="11"/>
                  </a:lnTo>
                  <a:lnTo>
                    <a:pt x="75" y="14"/>
                  </a:lnTo>
                  <a:lnTo>
                    <a:pt x="75" y="16"/>
                  </a:lnTo>
                  <a:lnTo>
                    <a:pt x="70" y="16"/>
                  </a:lnTo>
                  <a:lnTo>
                    <a:pt x="64" y="18"/>
                  </a:lnTo>
                  <a:lnTo>
                    <a:pt x="60" y="18"/>
                  </a:lnTo>
                  <a:lnTo>
                    <a:pt x="55" y="18"/>
                  </a:lnTo>
                  <a:lnTo>
                    <a:pt x="50" y="19"/>
                  </a:lnTo>
                  <a:lnTo>
                    <a:pt x="46" y="19"/>
                  </a:lnTo>
                  <a:lnTo>
                    <a:pt x="41" y="20"/>
                  </a:lnTo>
                  <a:lnTo>
                    <a:pt x="37" y="20"/>
                  </a:lnTo>
                  <a:lnTo>
                    <a:pt x="37" y="21"/>
                  </a:lnTo>
                  <a:lnTo>
                    <a:pt x="38" y="21"/>
                  </a:lnTo>
                  <a:lnTo>
                    <a:pt x="38" y="22"/>
                  </a:lnTo>
                  <a:lnTo>
                    <a:pt x="38" y="23"/>
                  </a:lnTo>
                  <a:lnTo>
                    <a:pt x="42" y="23"/>
                  </a:lnTo>
                  <a:lnTo>
                    <a:pt x="47" y="24"/>
                  </a:lnTo>
                  <a:lnTo>
                    <a:pt x="52" y="24"/>
                  </a:lnTo>
                  <a:lnTo>
                    <a:pt x="56" y="24"/>
                  </a:lnTo>
                  <a:lnTo>
                    <a:pt x="61" y="26"/>
                  </a:lnTo>
                  <a:lnTo>
                    <a:pt x="65" y="26"/>
                  </a:lnTo>
                  <a:lnTo>
                    <a:pt x="71" y="27"/>
                  </a:lnTo>
                  <a:lnTo>
                    <a:pt x="76" y="27"/>
                  </a:lnTo>
                  <a:lnTo>
                    <a:pt x="75" y="29"/>
                  </a:lnTo>
                  <a:lnTo>
                    <a:pt x="75" y="33"/>
                  </a:lnTo>
                  <a:lnTo>
                    <a:pt x="73" y="36"/>
                  </a:lnTo>
                  <a:lnTo>
                    <a:pt x="73" y="38"/>
                  </a:lnTo>
                  <a:lnTo>
                    <a:pt x="69" y="38"/>
                  </a:lnTo>
                  <a:lnTo>
                    <a:pt x="63" y="39"/>
                  </a:lnTo>
                  <a:lnTo>
                    <a:pt x="58" y="39"/>
                  </a:lnTo>
                  <a:lnTo>
                    <a:pt x="54" y="39"/>
                  </a:lnTo>
                  <a:lnTo>
                    <a:pt x="48" y="41"/>
                  </a:lnTo>
                  <a:lnTo>
                    <a:pt x="44" y="41"/>
                  </a:lnTo>
                  <a:lnTo>
                    <a:pt x="39" y="42"/>
                  </a:lnTo>
                  <a:lnTo>
                    <a:pt x="34" y="42"/>
                  </a:lnTo>
                  <a:lnTo>
                    <a:pt x="33" y="43"/>
                  </a:lnTo>
                  <a:lnTo>
                    <a:pt x="33" y="44"/>
                  </a:lnTo>
                  <a:lnTo>
                    <a:pt x="33" y="46"/>
                  </a:lnTo>
                  <a:lnTo>
                    <a:pt x="32" y="48"/>
                  </a:lnTo>
                  <a:lnTo>
                    <a:pt x="37" y="48"/>
                  </a:lnTo>
                  <a:lnTo>
                    <a:pt x="42" y="48"/>
                  </a:lnTo>
                  <a:lnTo>
                    <a:pt x="47" y="48"/>
                  </a:lnTo>
                  <a:lnTo>
                    <a:pt x="53" y="49"/>
                  </a:lnTo>
                  <a:lnTo>
                    <a:pt x="57" y="49"/>
                  </a:lnTo>
                  <a:lnTo>
                    <a:pt x="63" y="49"/>
                  </a:lnTo>
                  <a:lnTo>
                    <a:pt x="68" y="50"/>
                  </a:lnTo>
                  <a:lnTo>
                    <a:pt x="73" y="50"/>
                  </a:lnTo>
                  <a:lnTo>
                    <a:pt x="72" y="52"/>
                  </a:lnTo>
                  <a:lnTo>
                    <a:pt x="72" y="54"/>
                  </a:lnTo>
                  <a:lnTo>
                    <a:pt x="72" y="58"/>
                  </a:lnTo>
                  <a:lnTo>
                    <a:pt x="71" y="60"/>
                  </a:lnTo>
                  <a:lnTo>
                    <a:pt x="67" y="60"/>
                  </a:lnTo>
                  <a:lnTo>
                    <a:pt x="62" y="61"/>
                  </a:lnTo>
                  <a:lnTo>
                    <a:pt x="57" y="61"/>
                  </a:lnTo>
                  <a:lnTo>
                    <a:pt x="53" y="61"/>
                  </a:lnTo>
                  <a:lnTo>
                    <a:pt x="48" y="63"/>
                  </a:lnTo>
                  <a:lnTo>
                    <a:pt x="44" y="63"/>
                  </a:lnTo>
                  <a:lnTo>
                    <a:pt x="39" y="64"/>
                  </a:lnTo>
                  <a:lnTo>
                    <a:pt x="34" y="64"/>
                  </a:lnTo>
                  <a:lnTo>
                    <a:pt x="35" y="65"/>
                  </a:lnTo>
                  <a:lnTo>
                    <a:pt x="35" y="66"/>
                  </a:lnTo>
                  <a:lnTo>
                    <a:pt x="35" y="68"/>
                  </a:lnTo>
                  <a:lnTo>
                    <a:pt x="37" y="69"/>
                  </a:lnTo>
                  <a:lnTo>
                    <a:pt x="45" y="69"/>
                  </a:lnTo>
                  <a:lnTo>
                    <a:pt x="53" y="69"/>
                  </a:lnTo>
                  <a:lnTo>
                    <a:pt x="62" y="71"/>
                  </a:lnTo>
                  <a:lnTo>
                    <a:pt x="70" y="71"/>
                  </a:lnTo>
                  <a:lnTo>
                    <a:pt x="69" y="74"/>
                  </a:lnTo>
                  <a:lnTo>
                    <a:pt x="69" y="76"/>
                  </a:lnTo>
                  <a:lnTo>
                    <a:pt x="68" y="80"/>
                  </a:lnTo>
                  <a:lnTo>
                    <a:pt x="67" y="83"/>
                  </a:lnTo>
                  <a:lnTo>
                    <a:pt x="58" y="84"/>
                  </a:lnTo>
                  <a:lnTo>
                    <a:pt x="50" y="84"/>
                  </a:lnTo>
                  <a:lnTo>
                    <a:pt x="42" y="86"/>
                  </a:lnTo>
                  <a:lnTo>
                    <a:pt x="34" y="87"/>
                  </a:lnTo>
                  <a:lnTo>
                    <a:pt x="33" y="88"/>
                  </a:lnTo>
                  <a:lnTo>
                    <a:pt x="33" y="90"/>
                  </a:lnTo>
                  <a:lnTo>
                    <a:pt x="33" y="91"/>
                  </a:lnTo>
                  <a:lnTo>
                    <a:pt x="32" y="94"/>
                  </a:lnTo>
                  <a:lnTo>
                    <a:pt x="39" y="94"/>
                  </a:lnTo>
                  <a:lnTo>
                    <a:pt x="45" y="92"/>
                  </a:lnTo>
                  <a:lnTo>
                    <a:pt x="49" y="92"/>
                  </a:lnTo>
                  <a:lnTo>
                    <a:pt x="53" y="92"/>
                  </a:lnTo>
                  <a:lnTo>
                    <a:pt x="56" y="94"/>
                  </a:lnTo>
                  <a:lnTo>
                    <a:pt x="58" y="94"/>
                  </a:lnTo>
                  <a:lnTo>
                    <a:pt x="62" y="95"/>
                  </a:lnTo>
                  <a:lnTo>
                    <a:pt x="67" y="96"/>
                  </a:lnTo>
                  <a:lnTo>
                    <a:pt x="65" y="97"/>
                  </a:lnTo>
                  <a:lnTo>
                    <a:pt x="65" y="99"/>
                  </a:lnTo>
                  <a:lnTo>
                    <a:pt x="64" y="101"/>
                  </a:lnTo>
                  <a:lnTo>
                    <a:pt x="63" y="103"/>
                  </a:lnTo>
                  <a:lnTo>
                    <a:pt x="55" y="104"/>
                  </a:lnTo>
                  <a:lnTo>
                    <a:pt x="48" y="105"/>
                  </a:lnTo>
                  <a:lnTo>
                    <a:pt x="40" y="106"/>
                  </a:lnTo>
                  <a:lnTo>
                    <a:pt x="32" y="107"/>
                  </a:lnTo>
                  <a:lnTo>
                    <a:pt x="37" y="111"/>
                  </a:lnTo>
                  <a:lnTo>
                    <a:pt x="45" y="112"/>
                  </a:lnTo>
                  <a:lnTo>
                    <a:pt x="54" y="113"/>
                  </a:lnTo>
                  <a:lnTo>
                    <a:pt x="63" y="114"/>
                  </a:lnTo>
                  <a:lnTo>
                    <a:pt x="60" y="122"/>
                  </a:lnTo>
                  <a:lnTo>
                    <a:pt x="52" y="126"/>
                  </a:lnTo>
                  <a:lnTo>
                    <a:pt x="42" y="126"/>
                  </a:lnTo>
                  <a:lnTo>
                    <a:pt x="34" y="126"/>
                  </a:lnTo>
                  <a:lnTo>
                    <a:pt x="35" y="133"/>
                  </a:lnTo>
                  <a:lnTo>
                    <a:pt x="41" y="135"/>
                  </a:lnTo>
                  <a:lnTo>
                    <a:pt x="50" y="135"/>
                  </a:lnTo>
                  <a:lnTo>
                    <a:pt x="61" y="135"/>
                  </a:lnTo>
                  <a:lnTo>
                    <a:pt x="61" y="137"/>
                  </a:lnTo>
                  <a:lnTo>
                    <a:pt x="61" y="139"/>
                  </a:lnTo>
                  <a:lnTo>
                    <a:pt x="60" y="141"/>
                  </a:lnTo>
                  <a:lnTo>
                    <a:pt x="60" y="143"/>
                  </a:lnTo>
                  <a:lnTo>
                    <a:pt x="52" y="144"/>
                  </a:lnTo>
                  <a:lnTo>
                    <a:pt x="44" y="144"/>
                  </a:lnTo>
                  <a:lnTo>
                    <a:pt x="34" y="144"/>
                  </a:lnTo>
                  <a:lnTo>
                    <a:pt x="26" y="145"/>
                  </a:lnTo>
                  <a:lnTo>
                    <a:pt x="26" y="147"/>
                  </a:lnTo>
                  <a:lnTo>
                    <a:pt x="25" y="147"/>
                  </a:lnTo>
                  <a:lnTo>
                    <a:pt x="25" y="148"/>
                  </a:lnTo>
                  <a:lnTo>
                    <a:pt x="27" y="150"/>
                  </a:lnTo>
                  <a:lnTo>
                    <a:pt x="31" y="152"/>
                  </a:lnTo>
                  <a:lnTo>
                    <a:pt x="35" y="154"/>
                  </a:lnTo>
                  <a:lnTo>
                    <a:pt x="39" y="155"/>
                  </a:lnTo>
                  <a:lnTo>
                    <a:pt x="44" y="155"/>
                  </a:lnTo>
                  <a:lnTo>
                    <a:pt x="49" y="155"/>
                  </a:lnTo>
                  <a:lnTo>
                    <a:pt x="54" y="156"/>
                  </a:lnTo>
                  <a:lnTo>
                    <a:pt x="60" y="156"/>
                  </a:lnTo>
                  <a:lnTo>
                    <a:pt x="61" y="157"/>
                  </a:lnTo>
                  <a:lnTo>
                    <a:pt x="61" y="158"/>
                  </a:lnTo>
                  <a:lnTo>
                    <a:pt x="60" y="160"/>
                  </a:lnTo>
                  <a:lnTo>
                    <a:pt x="57" y="165"/>
                  </a:lnTo>
                  <a:lnTo>
                    <a:pt x="54" y="166"/>
                  </a:lnTo>
                  <a:lnTo>
                    <a:pt x="50" y="166"/>
                  </a:lnTo>
                  <a:lnTo>
                    <a:pt x="46" y="167"/>
                  </a:lnTo>
                  <a:lnTo>
                    <a:pt x="42" y="169"/>
                  </a:lnTo>
                  <a:lnTo>
                    <a:pt x="41" y="170"/>
                  </a:lnTo>
                  <a:lnTo>
                    <a:pt x="41" y="172"/>
                  </a:lnTo>
                  <a:lnTo>
                    <a:pt x="41" y="173"/>
                  </a:lnTo>
                  <a:lnTo>
                    <a:pt x="41" y="175"/>
                  </a:lnTo>
                  <a:lnTo>
                    <a:pt x="45" y="177"/>
                  </a:lnTo>
                  <a:lnTo>
                    <a:pt x="49" y="178"/>
                  </a:lnTo>
                  <a:lnTo>
                    <a:pt x="53" y="179"/>
                  </a:lnTo>
                  <a:lnTo>
                    <a:pt x="57" y="180"/>
                  </a:lnTo>
                  <a:lnTo>
                    <a:pt x="56" y="181"/>
                  </a:lnTo>
                  <a:lnTo>
                    <a:pt x="53" y="182"/>
                  </a:lnTo>
                  <a:lnTo>
                    <a:pt x="46" y="183"/>
                  </a:lnTo>
                  <a:lnTo>
                    <a:pt x="33" y="186"/>
                  </a:lnTo>
                  <a:lnTo>
                    <a:pt x="33" y="187"/>
                  </a:lnTo>
                  <a:lnTo>
                    <a:pt x="33" y="188"/>
                  </a:lnTo>
                  <a:lnTo>
                    <a:pt x="33" y="190"/>
                  </a:lnTo>
                  <a:lnTo>
                    <a:pt x="34" y="192"/>
                  </a:lnTo>
                  <a:lnTo>
                    <a:pt x="40" y="192"/>
                  </a:lnTo>
                  <a:lnTo>
                    <a:pt x="45" y="192"/>
                  </a:lnTo>
                  <a:lnTo>
                    <a:pt x="50" y="193"/>
                  </a:lnTo>
                  <a:lnTo>
                    <a:pt x="55" y="193"/>
                  </a:lnTo>
                  <a:lnTo>
                    <a:pt x="52" y="200"/>
                  </a:lnTo>
                  <a:lnTo>
                    <a:pt x="46" y="209"/>
                  </a:lnTo>
                  <a:lnTo>
                    <a:pt x="39" y="216"/>
                  </a:lnTo>
                  <a:lnTo>
                    <a:pt x="32" y="218"/>
                  </a:lnTo>
                  <a:close/>
                </a:path>
              </a:pathLst>
            </a:custGeom>
            <a:solidFill>
              <a:srgbClr val="66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20" name="Freeform 130"/>
            <p:cNvSpPr>
              <a:spLocks/>
            </p:cNvSpPr>
            <p:nvPr/>
          </p:nvSpPr>
          <p:spPr bwMode="auto">
            <a:xfrm>
              <a:off x="419" y="4196"/>
              <a:ext cx="30" cy="102"/>
            </a:xfrm>
            <a:custGeom>
              <a:avLst/>
              <a:gdLst>
                <a:gd name="T0" fmla="*/ 1 w 60"/>
                <a:gd name="T1" fmla="*/ 1 h 204"/>
                <a:gd name="T2" fmla="*/ 1 w 60"/>
                <a:gd name="T3" fmla="*/ 1 h 204"/>
                <a:gd name="T4" fmla="*/ 1 w 60"/>
                <a:gd name="T5" fmla="*/ 1 h 204"/>
                <a:gd name="T6" fmla="*/ 1 w 60"/>
                <a:gd name="T7" fmla="*/ 0 h 204"/>
                <a:gd name="T8" fmla="*/ 1 w 60"/>
                <a:gd name="T9" fmla="*/ 1 h 204"/>
                <a:gd name="T10" fmla="*/ 1 w 60"/>
                <a:gd name="T11" fmla="*/ 1 h 204"/>
                <a:gd name="T12" fmla="*/ 1 w 60"/>
                <a:gd name="T13" fmla="*/ 1 h 204"/>
                <a:gd name="T14" fmla="*/ 1 w 60"/>
                <a:gd name="T15" fmla="*/ 1 h 204"/>
                <a:gd name="T16" fmla="*/ 1 w 60"/>
                <a:gd name="T17" fmla="*/ 1 h 204"/>
                <a:gd name="T18" fmla="*/ 1 w 60"/>
                <a:gd name="T19" fmla="*/ 1 h 204"/>
                <a:gd name="T20" fmla="*/ 1 w 60"/>
                <a:gd name="T21" fmla="*/ 1 h 204"/>
                <a:gd name="T22" fmla="*/ 1 w 60"/>
                <a:gd name="T23" fmla="*/ 1 h 204"/>
                <a:gd name="T24" fmla="*/ 1 w 60"/>
                <a:gd name="T25" fmla="*/ 1 h 204"/>
                <a:gd name="T26" fmla="*/ 1 w 60"/>
                <a:gd name="T27" fmla="*/ 1 h 204"/>
                <a:gd name="T28" fmla="*/ 1 w 60"/>
                <a:gd name="T29" fmla="*/ 1 h 204"/>
                <a:gd name="T30" fmla="*/ 1 w 60"/>
                <a:gd name="T31" fmla="*/ 1 h 204"/>
                <a:gd name="T32" fmla="*/ 1 w 60"/>
                <a:gd name="T33" fmla="*/ 1 h 204"/>
                <a:gd name="T34" fmla="*/ 1 w 60"/>
                <a:gd name="T35" fmla="*/ 1 h 204"/>
                <a:gd name="T36" fmla="*/ 1 w 60"/>
                <a:gd name="T37" fmla="*/ 1 h 204"/>
                <a:gd name="T38" fmla="*/ 1 w 60"/>
                <a:gd name="T39" fmla="*/ 1 h 204"/>
                <a:gd name="T40" fmla="*/ 1 w 60"/>
                <a:gd name="T41" fmla="*/ 1 h 204"/>
                <a:gd name="T42" fmla="*/ 1 w 60"/>
                <a:gd name="T43" fmla="*/ 1 h 204"/>
                <a:gd name="T44" fmla="*/ 1 w 60"/>
                <a:gd name="T45" fmla="*/ 1 h 204"/>
                <a:gd name="T46" fmla="*/ 1 w 60"/>
                <a:gd name="T47" fmla="*/ 1 h 204"/>
                <a:gd name="T48" fmla="*/ 1 w 60"/>
                <a:gd name="T49" fmla="*/ 1 h 204"/>
                <a:gd name="T50" fmla="*/ 1 w 60"/>
                <a:gd name="T51" fmla="*/ 1 h 204"/>
                <a:gd name="T52" fmla="*/ 1 w 60"/>
                <a:gd name="T53" fmla="*/ 1 h 204"/>
                <a:gd name="T54" fmla="*/ 1 w 60"/>
                <a:gd name="T55" fmla="*/ 1 h 204"/>
                <a:gd name="T56" fmla="*/ 1 w 60"/>
                <a:gd name="T57" fmla="*/ 1 h 204"/>
                <a:gd name="T58" fmla="*/ 1 w 60"/>
                <a:gd name="T59" fmla="*/ 1 h 204"/>
                <a:gd name="T60" fmla="*/ 1 w 60"/>
                <a:gd name="T61" fmla="*/ 1 h 204"/>
                <a:gd name="T62" fmla="*/ 1 w 60"/>
                <a:gd name="T63" fmla="*/ 1 h 204"/>
                <a:gd name="T64" fmla="*/ 1 w 60"/>
                <a:gd name="T65" fmla="*/ 1 h 204"/>
                <a:gd name="T66" fmla="*/ 1 w 60"/>
                <a:gd name="T67" fmla="*/ 1 h 204"/>
                <a:gd name="T68" fmla="*/ 1 w 60"/>
                <a:gd name="T69" fmla="*/ 1 h 204"/>
                <a:gd name="T70" fmla="*/ 1 w 60"/>
                <a:gd name="T71" fmla="*/ 1 h 204"/>
                <a:gd name="T72" fmla="*/ 1 w 60"/>
                <a:gd name="T73" fmla="*/ 1 h 204"/>
                <a:gd name="T74" fmla="*/ 1 w 60"/>
                <a:gd name="T75" fmla="*/ 1 h 204"/>
                <a:gd name="T76" fmla="*/ 1 w 60"/>
                <a:gd name="T77" fmla="*/ 1 h 204"/>
                <a:gd name="T78" fmla="*/ 1 w 60"/>
                <a:gd name="T79" fmla="*/ 1 h 204"/>
                <a:gd name="T80" fmla="*/ 1 w 60"/>
                <a:gd name="T81" fmla="*/ 1 h 204"/>
                <a:gd name="T82" fmla="*/ 1 w 60"/>
                <a:gd name="T83" fmla="*/ 1 h 204"/>
                <a:gd name="T84" fmla="*/ 1 w 60"/>
                <a:gd name="T85" fmla="*/ 1 h 204"/>
                <a:gd name="T86" fmla="*/ 1 w 60"/>
                <a:gd name="T87" fmla="*/ 1 h 204"/>
                <a:gd name="T88" fmla="*/ 1 w 60"/>
                <a:gd name="T89" fmla="*/ 1 h 204"/>
                <a:gd name="T90" fmla="*/ 1 w 60"/>
                <a:gd name="T91" fmla="*/ 1 h 204"/>
                <a:gd name="T92" fmla="*/ 1 w 60"/>
                <a:gd name="T93" fmla="*/ 1 h 204"/>
                <a:gd name="T94" fmla="*/ 1 w 60"/>
                <a:gd name="T95" fmla="*/ 1 h 204"/>
                <a:gd name="T96" fmla="*/ 1 w 60"/>
                <a:gd name="T97" fmla="*/ 1 h 204"/>
                <a:gd name="T98" fmla="*/ 1 w 60"/>
                <a:gd name="T99" fmla="*/ 1 h 204"/>
                <a:gd name="T100" fmla="*/ 1 w 60"/>
                <a:gd name="T101" fmla="*/ 1 h 204"/>
                <a:gd name="T102" fmla="*/ 1 w 60"/>
                <a:gd name="T103" fmla="*/ 1 h 204"/>
                <a:gd name="T104" fmla="*/ 1 w 60"/>
                <a:gd name="T105" fmla="*/ 1 h 20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
                <a:gd name="T160" fmla="*/ 0 h 204"/>
                <a:gd name="T161" fmla="*/ 60 w 60"/>
                <a:gd name="T162" fmla="*/ 204 h 20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 h="204">
                  <a:moveTo>
                    <a:pt x="29" y="204"/>
                  </a:moveTo>
                  <a:lnTo>
                    <a:pt x="17" y="152"/>
                  </a:lnTo>
                  <a:lnTo>
                    <a:pt x="9" y="102"/>
                  </a:lnTo>
                  <a:lnTo>
                    <a:pt x="4" y="52"/>
                  </a:lnTo>
                  <a:lnTo>
                    <a:pt x="0" y="3"/>
                  </a:lnTo>
                  <a:lnTo>
                    <a:pt x="7" y="3"/>
                  </a:lnTo>
                  <a:lnTo>
                    <a:pt x="15" y="1"/>
                  </a:lnTo>
                  <a:lnTo>
                    <a:pt x="22" y="1"/>
                  </a:lnTo>
                  <a:lnTo>
                    <a:pt x="30" y="1"/>
                  </a:lnTo>
                  <a:lnTo>
                    <a:pt x="38" y="1"/>
                  </a:lnTo>
                  <a:lnTo>
                    <a:pt x="45" y="1"/>
                  </a:lnTo>
                  <a:lnTo>
                    <a:pt x="53" y="0"/>
                  </a:lnTo>
                  <a:lnTo>
                    <a:pt x="60" y="0"/>
                  </a:lnTo>
                  <a:lnTo>
                    <a:pt x="59" y="3"/>
                  </a:lnTo>
                  <a:lnTo>
                    <a:pt x="59" y="6"/>
                  </a:lnTo>
                  <a:lnTo>
                    <a:pt x="58" y="10"/>
                  </a:lnTo>
                  <a:lnTo>
                    <a:pt x="57" y="13"/>
                  </a:lnTo>
                  <a:lnTo>
                    <a:pt x="51" y="15"/>
                  </a:lnTo>
                  <a:lnTo>
                    <a:pt x="46" y="18"/>
                  </a:lnTo>
                  <a:lnTo>
                    <a:pt x="43" y="19"/>
                  </a:lnTo>
                  <a:lnTo>
                    <a:pt x="39" y="20"/>
                  </a:lnTo>
                  <a:lnTo>
                    <a:pt x="35" y="21"/>
                  </a:lnTo>
                  <a:lnTo>
                    <a:pt x="30" y="22"/>
                  </a:lnTo>
                  <a:lnTo>
                    <a:pt x="24" y="23"/>
                  </a:lnTo>
                  <a:lnTo>
                    <a:pt x="17" y="24"/>
                  </a:lnTo>
                  <a:lnTo>
                    <a:pt x="22" y="24"/>
                  </a:lnTo>
                  <a:lnTo>
                    <a:pt x="28" y="24"/>
                  </a:lnTo>
                  <a:lnTo>
                    <a:pt x="32" y="24"/>
                  </a:lnTo>
                  <a:lnTo>
                    <a:pt x="38" y="24"/>
                  </a:lnTo>
                  <a:lnTo>
                    <a:pt x="43" y="24"/>
                  </a:lnTo>
                  <a:lnTo>
                    <a:pt x="47" y="24"/>
                  </a:lnTo>
                  <a:lnTo>
                    <a:pt x="53" y="24"/>
                  </a:lnTo>
                  <a:lnTo>
                    <a:pt x="58" y="24"/>
                  </a:lnTo>
                  <a:lnTo>
                    <a:pt x="58" y="27"/>
                  </a:lnTo>
                  <a:lnTo>
                    <a:pt x="58" y="29"/>
                  </a:lnTo>
                  <a:lnTo>
                    <a:pt x="57" y="33"/>
                  </a:lnTo>
                  <a:lnTo>
                    <a:pt x="57" y="35"/>
                  </a:lnTo>
                  <a:lnTo>
                    <a:pt x="38" y="38"/>
                  </a:lnTo>
                  <a:lnTo>
                    <a:pt x="29" y="41"/>
                  </a:lnTo>
                  <a:lnTo>
                    <a:pt x="26" y="42"/>
                  </a:lnTo>
                  <a:lnTo>
                    <a:pt x="23" y="43"/>
                  </a:lnTo>
                  <a:lnTo>
                    <a:pt x="29" y="44"/>
                  </a:lnTo>
                  <a:lnTo>
                    <a:pt x="37" y="45"/>
                  </a:lnTo>
                  <a:lnTo>
                    <a:pt x="47" y="45"/>
                  </a:lnTo>
                  <a:lnTo>
                    <a:pt x="57" y="45"/>
                  </a:lnTo>
                  <a:lnTo>
                    <a:pt x="55" y="49"/>
                  </a:lnTo>
                  <a:lnTo>
                    <a:pt x="55" y="52"/>
                  </a:lnTo>
                  <a:lnTo>
                    <a:pt x="55" y="56"/>
                  </a:lnTo>
                  <a:lnTo>
                    <a:pt x="54" y="58"/>
                  </a:lnTo>
                  <a:lnTo>
                    <a:pt x="46" y="59"/>
                  </a:lnTo>
                  <a:lnTo>
                    <a:pt x="38" y="59"/>
                  </a:lnTo>
                  <a:lnTo>
                    <a:pt x="29" y="60"/>
                  </a:lnTo>
                  <a:lnTo>
                    <a:pt x="21" y="61"/>
                  </a:lnTo>
                  <a:lnTo>
                    <a:pt x="22" y="63"/>
                  </a:lnTo>
                  <a:lnTo>
                    <a:pt x="22" y="65"/>
                  </a:lnTo>
                  <a:lnTo>
                    <a:pt x="22" y="66"/>
                  </a:lnTo>
                  <a:lnTo>
                    <a:pt x="23" y="68"/>
                  </a:lnTo>
                  <a:lnTo>
                    <a:pt x="31" y="68"/>
                  </a:lnTo>
                  <a:lnTo>
                    <a:pt x="39" y="68"/>
                  </a:lnTo>
                  <a:lnTo>
                    <a:pt x="46" y="68"/>
                  </a:lnTo>
                  <a:lnTo>
                    <a:pt x="54" y="69"/>
                  </a:lnTo>
                  <a:lnTo>
                    <a:pt x="53" y="72"/>
                  </a:lnTo>
                  <a:lnTo>
                    <a:pt x="53" y="74"/>
                  </a:lnTo>
                  <a:lnTo>
                    <a:pt x="53" y="77"/>
                  </a:lnTo>
                  <a:lnTo>
                    <a:pt x="52" y="80"/>
                  </a:lnTo>
                  <a:lnTo>
                    <a:pt x="46" y="80"/>
                  </a:lnTo>
                  <a:lnTo>
                    <a:pt x="39" y="81"/>
                  </a:lnTo>
                  <a:lnTo>
                    <a:pt x="32" y="81"/>
                  </a:lnTo>
                  <a:lnTo>
                    <a:pt x="27" y="82"/>
                  </a:lnTo>
                  <a:lnTo>
                    <a:pt x="26" y="83"/>
                  </a:lnTo>
                  <a:lnTo>
                    <a:pt x="26" y="84"/>
                  </a:lnTo>
                  <a:lnTo>
                    <a:pt x="26" y="87"/>
                  </a:lnTo>
                  <a:lnTo>
                    <a:pt x="26" y="88"/>
                  </a:lnTo>
                  <a:lnTo>
                    <a:pt x="32" y="89"/>
                  </a:lnTo>
                  <a:lnTo>
                    <a:pt x="39" y="89"/>
                  </a:lnTo>
                  <a:lnTo>
                    <a:pt x="46" y="89"/>
                  </a:lnTo>
                  <a:lnTo>
                    <a:pt x="53" y="90"/>
                  </a:lnTo>
                  <a:lnTo>
                    <a:pt x="53" y="92"/>
                  </a:lnTo>
                  <a:lnTo>
                    <a:pt x="53" y="94"/>
                  </a:lnTo>
                  <a:lnTo>
                    <a:pt x="52" y="96"/>
                  </a:lnTo>
                  <a:lnTo>
                    <a:pt x="52" y="98"/>
                  </a:lnTo>
                  <a:lnTo>
                    <a:pt x="46" y="99"/>
                  </a:lnTo>
                  <a:lnTo>
                    <a:pt x="41" y="101"/>
                  </a:lnTo>
                  <a:lnTo>
                    <a:pt x="35" y="102"/>
                  </a:lnTo>
                  <a:lnTo>
                    <a:pt x="29" y="103"/>
                  </a:lnTo>
                  <a:lnTo>
                    <a:pt x="30" y="104"/>
                  </a:lnTo>
                  <a:lnTo>
                    <a:pt x="30" y="105"/>
                  </a:lnTo>
                  <a:lnTo>
                    <a:pt x="30" y="107"/>
                  </a:lnTo>
                  <a:lnTo>
                    <a:pt x="31" y="109"/>
                  </a:lnTo>
                  <a:lnTo>
                    <a:pt x="37" y="109"/>
                  </a:lnTo>
                  <a:lnTo>
                    <a:pt x="42" y="109"/>
                  </a:lnTo>
                  <a:lnTo>
                    <a:pt x="47" y="110"/>
                  </a:lnTo>
                  <a:lnTo>
                    <a:pt x="52" y="110"/>
                  </a:lnTo>
                  <a:lnTo>
                    <a:pt x="52" y="112"/>
                  </a:lnTo>
                  <a:lnTo>
                    <a:pt x="52" y="114"/>
                  </a:lnTo>
                  <a:lnTo>
                    <a:pt x="51" y="118"/>
                  </a:lnTo>
                  <a:lnTo>
                    <a:pt x="51" y="120"/>
                  </a:lnTo>
                  <a:lnTo>
                    <a:pt x="46" y="121"/>
                  </a:lnTo>
                  <a:lnTo>
                    <a:pt x="43" y="121"/>
                  </a:lnTo>
                  <a:lnTo>
                    <a:pt x="39" y="121"/>
                  </a:lnTo>
                  <a:lnTo>
                    <a:pt x="35" y="122"/>
                  </a:lnTo>
                  <a:lnTo>
                    <a:pt x="32" y="128"/>
                  </a:lnTo>
                  <a:lnTo>
                    <a:pt x="36" y="130"/>
                  </a:lnTo>
                  <a:lnTo>
                    <a:pt x="42" y="132"/>
                  </a:lnTo>
                  <a:lnTo>
                    <a:pt x="51" y="133"/>
                  </a:lnTo>
                  <a:lnTo>
                    <a:pt x="51" y="137"/>
                  </a:lnTo>
                  <a:lnTo>
                    <a:pt x="46" y="141"/>
                  </a:lnTo>
                  <a:lnTo>
                    <a:pt x="42" y="142"/>
                  </a:lnTo>
                  <a:lnTo>
                    <a:pt x="38" y="143"/>
                  </a:lnTo>
                  <a:lnTo>
                    <a:pt x="37" y="144"/>
                  </a:lnTo>
                  <a:lnTo>
                    <a:pt x="37" y="145"/>
                  </a:lnTo>
                  <a:lnTo>
                    <a:pt x="37" y="148"/>
                  </a:lnTo>
                  <a:lnTo>
                    <a:pt x="37" y="149"/>
                  </a:lnTo>
                  <a:lnTo>
                    <a:pt x="44" y="150"/>
                  </a:lnTo>
                  <a:lnTo>
                    <a:pt x="47" y="150"/>
                  </a:lnTo>
                  <a:lnTo>
                    <a:pt x="50" y="150"/>
                  </a:lnTo>
                  <a:lnTo>
                    <a:pt x="51" y="151"/>
                  </a:lnTo>
                  <a:lnTo>
                    <a:pt x="50" y="152"/>
                  </a:lnTo>
                  <a:lnTo>
                    <a:pt x="47" y="154"/>
                  </a:lnTo>
                  <a:lnTo>
                    <a:pt x="45" y="155"/>
                  </a:lnTo>
                  <a:lnTo>
                    <a:pt x="39" y="157"/>
                  </a:lnTo>
                  <a:lnTo>
                    <a:pt x="38" y="158"/>
                  </a:lnTo>
                  <a:lnTo>
                    <a:pt x="38" y="159"/>
                  </a:lnTo>
                  <a:lnTo>
                    <a:pt x="38" y="162"/>
                  </a:lnTo>
                  <a:lnTo>
                    <a:pt x="38" y="163"/>
                  </a:lnTo>
                  <a:lnTo>
                    <a:pt x="41" y="164"/>
                  </a:lnTo>
                  <a:lnTo>
                    <a:pt x="44" y="164"/>
                  </a:lnTo>
                  <a:lnTo>
                    <a:pt x="46" y="165"/>
                  </a:lnTo>
                  <a:lnTo>
                    <a:pt x="49" y="166"/>
                  </a:lnTo>
                  <a:lnTo>
                    <a:pt x="47" y="170"/>
                  </a:lnTo>
                  <a:lnTo>
                    <a:pt x="47" y="172"/>
                  </a:lnTo>
                  <a:lnTo>
                    <a:pt x="47" y="175"/>
                  </a:lnTo>
                  <a:lnTo>
                    <a:pt x="46" y="179"/>
                  </a:lnTo>
                  <a:lnTo>
                    <a:pt x="44" y="179"/>
                  </a:lnTo>
                  <a:lnTo>
                    <a:pt x="43" y="180"/>
                  </a:lnTo>
                  <a:lnTo>
                    <a:pt x="41" y="180"/>
                  </a:lnTo>
                  <a:lnTo>
                    <a:pt x="38" y="181"/>
                  </a:lnTo>
                  <a:lnTo>
                    <a:pt x="37" y="183"/>
                  </a:lnTo>
                  <a:lnTo>
                    <a:pt x="37" y="185"/>
                  </a:lnTo>
                  <a:lnTo>
                    <a:pt x="37" y="187"/>
                  </a:lnTo>
                  <a:lnTo>
                    <a:pt x="37" y="189"/>
                  </a:lnTo>
                  <a:lnTo>
                    <a:pt x="42" y="190"/>
                  </a:lnTo>
                  <a:lnTo>
                    <a:pt x="44" y="190"/>
                  </a:lnTo>
                  <a:lnTo>
                    <a:pt x="45" y="192"/>
                  </a:lnTo>
                  <a:lnTo>
                    <a:pt x="46" y="193"/>
                  </a:lnTo>
                  <a:lnTo>
                    <a:pt x="44" y="195"/>
                  </a:lnTo>
                  <a:lnTo>
                    <a:pt x="43" y="195"/>
                  </a:lnTo>
                  <a:lnTo>
                    <a:pt x="39" y="196"/>
                  </a:lnTo>
                  <a:lnTo>
                    <a:pt x="35" y="195"/>
                  </a:lnTo>
                  <a:lnTo>
                    <a:pt x="36" y="195"/>
                  </a:lnTo>
                  <a:lnTo>
                    <a:pt x="36" y="196"/>
                  </a:lnTo>
                  <a:lnTo>
                    <a:pt x="36" y="197"/>
                  </a:lnTo>
                  <a:lnTo>
                    <a:pt x="37" y="198"/>
                  </a:lnTo>
                  <a:lnTo>
                    <a:pt x="35" y="202"/>
                  </a:lnTo>
                  <a:lnTo>
                    <a:pt x="34" y="203"/>
                  </a:lnTo>
                  <a:lnTo>
                    <a:pt x="31" y="204"/>
                  </a:lnTo>
                  <a:lnTo>
                    <a:pt x="29" y="204"/>
                  </a:lnTo>
                  <a:close/>
                </a:path>
              </a:pathLst>
            </a:custGeom>
            <a:solidFill>
              <a:srgbClr val="66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21" name="Freeform 131"/>
            <p:cNvSpPr>
              <a:spLocks/>
            </p:cNvSpPr>
            <p:nvPr/>
          </p:nvSpPr>
          <p:spPr bwMode="auto">
            <a:xfrm>
              <a:off x="511" y="3951"/>
              <a:ext cx="384" cy="302"/>
            </a:xfrm>
            <a:custGeom>
              <a:avLst/>
              <a:gdLst>
                <a:gd name="T0" fmla="*/ 0 w 769"/>
                <a:gd name="T1" fmla="*/ 0 h 605"/>
                <a:gd name="T2" fmla="*/ 0 w 769"/>
                <a:gd name="T3" fmla="*/ 0 h 605"/>
                <a:gd name="T4" fmla="*/ 0 w 769"/>
                <a:gd name="T5" fmla="*/ 0 h 605"/>
                <a:gd name="T6" fmla="*/ 0 w 769"/>
                <a:gd name="T7" fmla="*/ 0 h 605"/>
                <a:gd name="T8" fmla="*/ 0 w 769"/>
                <a:gd name="T9" fmla="*/ 0 h 605"/>
                <a:gd name="T10" fmla="*/ 0 w 769"/>
                <a:gd name="T11" fmla="*/ 0 h 605"/>
                <a:gd name="T12" fmla="*/ 0 w 769"/>
                <a:gd name="T13" fmla="*/ 0 h 605"/>
                <a:gd name="T14" fmla="*/ 0 w 769"/>
                <a:gd name="T15" fmla="*/ 0 h 605"/>
                <a:gd name="T16" fmla="*/ 0 w 769"/>
                <a:gd name="T17" fmla="*/ 0 h 605"/>
                <a:gd name="T18" fmla="*/ 0 w 769"/>
                <a:gd name="T19" fmla="*/ 0 h 605"/>
                <a:gd name="T20" fmla="*/ 0 w 769"/>
                <a:gd name="T21" fmla="*/ 0 h 605"/>
                <a:gd name="T22" fmla="*/ 0 w 769"/>
                <a:gd name="T23" fmla="*/ 0 h 605"/>
                <a:gd name="T24" fmla="*/ 0 w 769"/>
                <a:gd name="T25" fmla="*/ 0 h 605"/>
                <a:gd name="T26" fmla="*/ 0 w 769"/>
                <a:gd name="T27" fmla="*/ 0 h 605"/>
                <a:gd name="T28" fmla="*/ 0 w 769"/>
                <a:gd name="T29" fmla="*/ 0 h 605"/>
                <a:gd name="T30" fmla="*/ 0 w 769"/>
                <a:gd name="T31" fmla="*/ 0 h 605"/>
                <a:gd name="T32" fmla="*/ 0 w 769"/>
                <a:gd name="T33" fmla="*/ 0 h 605"/>
                <a:gd name="T34" fmla="*/ 0 w 769"/>
                <a:gd name="T35" fmla="*/ 0 h 605"/>
                <a:gd name="T36" fmla="*/ 0 w 769"/>
                <a:gd name="T37" fmla="*/ 0 h 605"/>
                <a:gd name="T38" fmla="*/ 0 w 769"/>
                <a:gd name="T39" fmla="*/ 0 h 605"/>
                <a:gd name="T40" fmla="*/ 0 w 769"/>
                <a:gd name="T41" fmla="*/ 0 h 605"/>
                <a:gd name="T42" fmla="*/ 0 w 769"/>
                <a:gd name="T43" fmla="*/ 0 h 605"/>
                <a:gd name="T44" fmla="*/ 0 w 769"/>
                <a:gd name="T45" fmla="*/ 0 h 605"/>
                <a:gd name="T46" fmla="*/ 0 w 769"/>
                <a:gd name="T47" fmla="*/ 0 h 605"/>
                <a:gd name="T48" fmla="*/ 0 w 769"/>
                <a:gd name="T49" fmla="*/ 0 h 605"/>
                <a:gd name="T50" fmla="*/ 0 w 769"/>
                <a:gd name="T51" fmla="*/ 0 h 605"/>
                <a:gd name="T52" fmla="*/ 0 w 769"/>
                <a:gd name="T53" fmla="*/ 0 h 605"/>
                <a:gd name="T54" fmla="*/ 0 w 769"/>
                <a:gd name="T55" fmla="*/ 0 h 605"/>
                <a:gd name="T56" fmla="*/ 0 w 769"/>
                <a:gd name="T57" fmla="*/ 0 h 605"/>
                <a:gd name="T58" fmla="*/ 0 w 769"/>
                <a:gd name="T59" fmla="*/ 0 h 605"/>
                <a:gd name="T60" fmla="*/ 0 w 769"/>
                <a:gd name="T61" fmla="*/ 0 h 605"/>
                <a:gd name="T62" fmla="*/ 0 w 769"/>
                <a:gd name="T63" fmla="*/ 0 h 605"/>
                <a:gd name="T64" fmla="*/ 0 w 769"/>
                <a:gd name="T65" fmla="*/ 0 h 605"/>
                <a:gd name="T66" fmla="*/ 0 w 769"/>
                <a:gd name="T67" fmla="*/ 0 h 605"/>
                <a:gd name="T68" fmla="*/ 0 w 769"/>
                <a:gd name="T69" fmla="*/ 0 h 605"/>
                <a:gd name="T70" fmla="*/ 0 w 769"/>
                <a:gd name="T71" fmla="*/ 0 h 605"/>
                <a:gd name="T72" fmla="*/ 0 w 769"/>
                <a:gd name="T73" fmla="*/ 0 h 605"/>
                <a:gd name="T74" fmla="*/ 0 w 769"/>
                <a:gd name="T75" fmla="*/ 0 h 605"/>
                <a:gd name="T76" fmla="*/ 0 w 769"/>
                <a:gd name="T77" fmla="*/ 0 h 605"/>
                <a:gd name="T78" fmla="*/ 0 w 769"/>
                <a:gd name="T79" fmla="*/ 0 h 605"/>
                <a:gd name="T80" fmla="*/ 0 w 769"/>
                <a:gd name="T81" fmla="*/ 0 h 605"/>
                <a:gd name="T82" fmla="*/ 0 w 769"/>
                <a:gd name="T83" fmla="*/ 0 h 605"/>
                <a:gd name="T84" fmla="*/ 0 w 769"/>
                <a:gd name="T85" fmla="*/ 0 h 605"/>
                <a:gd name="T86" fmla="*/ 0 w 769"/>
                <a:gd name="T87" fmla="*/ 0 h 605"/>
                <a:gd name="T88" fmla="*/ 0 w 769"/>
                <a:gd name="T89" fmla="*/ 0 h 605"/>
                <a:gd name="T90" fmla="*/ 0 w 769"/>
                <a:gd name="T91" fmla="*/ 0 h 605"/>
                <a:gd name="T92" fmla="*/ 0 w 769"/>
                <a:gd name="T93" fmla="*/ 0 h 605"/>
                <a:gd name="T94" fmla="*/ 0 w 769"/>
                <a:gd name="T95" fmla="*/ 0 h 605"/>
                <a:gd name="T96" fmla="*/ 0 w 769"/>
                <a:gd name="T97" fmla="*/ 0 h 605"/>
                <a:gd name="T98" fmla="*/ 0 w 769"/>
                <a:gd name="T99" fmla="*/ 0 h 605"/>
                <a:gd name="T100" fmla="*/ 0 w 769"/>
                <a:gd name="T101" fmla="*/ 0 h 605"/>
                <a:gd name="T102" fmla="*/ 0 w 769"/>
                <a:gd name="T103" fmla="*/ 0 h 605"/>
                <a:gd name="T104" fmla="*/ 0 w 769"/>
                <a:gd name="T105" fmla="*/ 0 h 605"/>
                <a:gd name="T106" fmla="*/ 0 w 769"/>
                <a:gd name="T107" fmla="*/ 0 h 605"/>
                <a:gd name="T108" fmla="*/ 0 w 769"/>
                <a:gd name="T109" fmla="*/ 0 h 605"/>
                <a:gd name="T110" fmla="*/ 0 w 769"/>
                <a:gd name="T111" fmla="*/ 0 h 605"/>
                <a:gd name="T112" fmla="*/ 0 w 769"/>
                <a:gd name="T113" fmla="*/ 0 h 605"/>
                <a:gd name="T114" fmla="*/ 0 w 769"/>
                <a:gd name="T115" fmla="*/ 0 h 605"/>
                <a:gd name="T116" fmla="*/ 0 w 769"/>
                <a:gd name="T117" fmla="*/ 0 h 605"/>
                <a:gd name="T118" fmla="*/ 0 w 769"/>
                <a:gd name="T119" fmla="*/ 0 h 60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69"/>
                <a:gd name="T181" fmla="*/ 0 h 605"/>
                <a:gd name="T182" fmla="*/ 769 w 769"/>
                <a:gd name="T183" fmla="*/ 605 h 60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69" h="605">
                  <a:moveTo>
                    <a:pt x="727" y="605"/>
                  </a:moveTo>
                  <a:lnTo>
                    <a:pt x="717" y="598"/>
                  </a:lnTo>
                  <a:lnTo>
                    <a:pt x="711" y="593"/>
                  </a:lnTo>
                  <a:lnTo>
                    <a:pt x="709" y="587"/>
                  </a:lnTo>
                  <a:lnTo>
                    <a:pt x="706" y="579"/>
                  </a:lnTo>
                  <a:lnTo>
                    <a:pt x="693" y="572"/>
                  </a:lnTo>
                  <a:lnTo>
                    <a:pt x="680" y="565"/>
                  </a:lnTo>
                  <a:lnTo>
                    <a:pt x="666" y="557"/>
                  </a:lnTo>
                  <a:lnTo>
                    <a:pt x="653" y="550"/>
                  </a:lnTo>
                  <a:lnTo>
                    <a:pt x="640" y="543"/>
                  </a:lnTo>
                  <a:lnTo>
                    <a:pt x="626" y="536"/>
                  </a:lnTo>
                  <a:lnTo>
                    <a:pt x="613" y="529"/>
                  </a:lnTo>
                  <a:lnTo>
                    <a:pt x="599" y="521"/>
                  </a:lnTo>
                  <a:lnTo>
                    <a:pt x="585" y="514"/>
                  </a:lnTo>
                  <a:lnTo>
                    <a:pt x="573" y="507"/>
                  </a:lnTo>
                  <a:lnTo>
                    <a:pt x="559" y="501"/>
                  </a:lnTo>
                  <a:lnTo>
                    <a:pt x="546" y="494"/>
                  </a:lnTo>
                  <a:lnTo>
                    <a:pt x="532" y="487"/>
                  </a:lnTo>
                  <a:lnTo>
                    <a:pt x="519" y="479"/>
                  </a:lnTo>
                  <a:lnTo>
                    <a:pt x="506" y="472"/>
                  </a:lnTo>
                  <a:lnTo>
                    <a:pt x="492" y="465"/>
                  </a:lnTo>
                  <a:lnTo>
                    <a:pt x="475" y="465"/>
                  </a:lnTo>
                  <a:lnTo>
                    <a:pt x="458" y="464"/>
                  </a:lnTo>
                  <a:lnTo>
                    <a:pt x="440" y="464"/>
                  </a:lnTo>
                  <a:lnTo>
                    <a:pt x="423" y="462"/>
                  </a:lnTo>
                  <a:lnTo>
                    <a:pt x="407" y="460"/>
                  </a:lnTo>
                  <a:lnTo>
                    <a:pt x="391" y="458"/>
                  </a:lnTo>
                  <a:lnTo>
                    <a:pt x="375" y="456"/>
                  </a:lnTo>
                  <a:lnTo>
                    <a:pt x="359" y="451"/>
                  </a:lnTo>
                  <a:lnTo>
                    <a:pt x="344" y="448"/>
                  </a:lnTo>
                  <a:lnTo>
                    <a:pt x="329" y="442"/>
                  </a:lnTo>
                  <a:lnTo>
                    <a:pt x="314" y="436"/>
                  </a:lnTo>
                  <a:lnTo>
                    <a:pt x="300" y="428"/>
                  </a:lnTo>
                  <a:lnTo>
                    <a:pt x="286" y="420"/>
                  </a:lnTo>
                  <a:lnTo>
                    <a:pt x="273" y="409"/>
                  </a:lnTo>
                  <a:lnTo>
                    <a:pt x="261" y="399"/>
                  </a:lnTo>
                  <a:lnTo>
                    <a:pt x="249" y="386"/>
                  </a:lnTo>
                  <a:lnTo>
                    <a:pt x="228" y="384"/>
                  </a:lnTo>
                  <a:lnTo>
                    <a:pt x="208" y="381"/>
                  </a:lnTo>
                  <a:lnTo>
                    <a:pt x="188" y="378"/>
                  </a:lnTo>
                  <a:lnTo>
                    <a:pt x="167" y="376"/>
                  </a:lnTo>
                  <a:lnTo>
                    <a:pt x="148" y="374"/>
                  </a:lnTo>
                  <a:lnTo>
                    <a:pt x="129" y="371"/>
                  </a:lnTo>
                  <a:lnTo>
                    <a:pt x="111" y="369"/>
                  </a:lnTo>
                  <a:lnTo>
                    <a:pt x="94" y="367"/>
                  </a:lnTo>
                  <a:lnTo>
                    <a:pt x="78" y="366"/>
                  </a:lnTo>
                  <a:lnTo>
                    <a:pt x="61" y="363"/>
                  </a:lnTo>
                  <a:lnTo>
                    <a:pt x="48" y="362"/>
                  </a:lnTo>
                  <a:lnTo>
                    <a:pt x="36" y="360"/>
                  </a:lnTo>
                  <a:lnTo>
                    <a:pt x="25" y="359"/>
                  </a:lnTo>
                  <a:lnTo>
                    <a:pt x="15" y="358"/>
                  </a:lnTo>
                  <a:lnTo>
                    <a:pt x="9" y="358"/>
                  </a:lnTo>
                  <a:lnTo>
                    <a:pt x="3" y="356"/>
                  </a:lnTo>
                  <a:lnTo>
                    <a:pt x="2" y="342"/>
                  </a:lnTo>
                  <a:lnTo>
                    <a:pt x="2" y="328"/>
                  </a:lnTo>
                  <a:lnTo>
                    <a:pt x="2" y="314"/>
                  </a:lnTo>
                  <a:lnTo>
                    <a:pt x="0" y="301"/>
                  </a:lnTo>
                  <a:lnTo>
                    <a:pt x="13" y="301"/>
                  </a:lnTo>
                  <a:lnTo>
                    <a:pt x="27" y="301"/>
                  </a:lnTo>
                  <a:lnTo>
                    <a:pt x="41" y="302"/>
                  </a:lnTo>
                  <a:lnTo>
                    <a:pt x="53" y="303"/>
                  </a:lnTo>
                  <a:lnTo>
                    <a:pt x="67" y="306"/>
                  </a:lnTo>
                  <a:lnTo>
                    <a:pt x="81" y="307"/>
                  </a:lnTo>
                  <a:lnTo>
                    <a:pt x="95" y="309"/>
                  </a:lnTo>
                  <a:lnTo>
                    <a:pt x="109" y="312"/>
                  </a:lnTo>
                  <a:lnTo>
                    <a:pt x="123" y="314"/>
                  </a:lnTo>
                  <a:lnTo>
                    <a:pt x="136" y="315"/>
                  </a:lnTo>
                  <a:lnTo>
                    <a:pt x="151" y="317"/>
                  </a:lnTo>
                  <a:lnTo>
                    <a:pt x="165" y="320"/>
                  </a:lnTo>
                  <a:lnTo>
                    <a:pt x="180" y="321"/>
                  </a:lnTo>
                  <a:lnTo>
                    <a:pt x="194" y="322"/>
                  </a:lnTo>
                  <a:lnTo>
                    <a:pt x="209" y="323"/>
                  </a:lnTo>
                  <a:lnTo>
                    <a:pt x="224" y="323"/>
                  </a:lnTo>
                  <a:lnTo>
                    <a:pt x="225" y="320"/>
                  </a:lnTo>
                  <a:lnTo>
                    <a:pt x="226" y="317"/>
                  </a:lnTo>
                  <a:lnTo>
                    <a:pt x="227" y="314"/>
                  </a:lnTo>
                  <a:lnTo>
                    <a:pt x="228" y="312"/>
                  </a:lnTo>
                  <a:lnTo>
                    <a:pt x="217" y="302"/>
                  </a:lnTo>
                  <a:lnTo>
                    <a:pt x="203" y="292"/>
                  </a:lnTo>
                  <a:lnTo>
                    <a:pt x="189" y="282"/>
                  </a:lnTo>
                  <a:lnTo>
                    <a:pt x="174" y="271"/>
                  </a:lnTo>
                  <a:lnTo>
                    <a:pt x="159" y="262"/>
                  </a:lnTo>
                  <a:lnTo>
                    <a:pt x="146" y="253"/>
                  </a:lnTo>
                  <a:lnTo>
                    <a:pt x="133" y="247"/>
                  </a:lnTo>
                  <a:lnTo>
                    <a:pt x="121" y="242"/>
                  </a:lnTo>
                  <a:lnTo>
                    <a:pt x="105" y="252"/>
                  </a:lnTo>
                  <a:lnTo>
                    <a:pt x="91" y="252"/>
                  </a:lnTo>
                  <a:lnTo>
                    <a:pt x="82" y="244"/>
                  </a:lnTo>
                  <a:lnTo>
                    <a:pt x="78" y="232"/>
                  </a:lnTo>
                  <a:lnTo>
                    <a:pt x="78" y="217"/>
                  </a:lnTo>
                  <a:lnTo>
                    <a:pt x="85" y="203"/>
                  </a:lnTo>
                  <a:lnTo>
                    <a:pt x="97" y="192"/>
                  </a:lnTo>
                  <a:lnTo>
                    <a:pt x="118" y="186"/>
                  </a:lnTo>
                  <a:lnTo>
                    <a:pt x="129" y="192"/>
                  </a:lnTo>
                  <a:lnTo>
                    <a:pt x="141" y="197"/>
                  </a:lnTo>
                  <a:lnTo>
                    <a:pt x="154" y="203"/>
                  </a:lnTo>
                  <a:lnTo>
                    <a:pt x="165" y="210"/>
                  </a:lnTo>
                  <a:lnTo>
                    <a:pt x="178" y="217"/>
                  </a:lnTo>
                  <a:lnTo>
                    <a:pt x="190" y="224"/>
                  </a:lnTo>
                  <a:lnTo>
                    <a:pt x="203" y="232"/>
                  </a:lnTo>
                  <a:lnTo>
                    <a:pt x="216" y="240"/>
                  </a:lnTo>
                  <a:lnTo>
                    <a:pt x="226" y="244"/>
                  </a:lnTo>
                  <a:lnTo>
                    <a:pt x="239" y="249"/>
                  </a:lnTo>
                  <a:lnTo>
                    <a:pt x="254" y="256"/>
                  </a:lnTo>
                  <a:lnTo>
                    <a:pt x="270" y="263"/>
                  </a:lnTo>
                  <a:lnTo>
                    <a:pt x="284" y="271"/>
                  </a:lnTo>
                  <a:lnTo>
                    <a:pt x="298" y="279"/>
                  </a:lnTo>
                  <a:lnTo>
                    <a:pt x="308" y="287"/>
                  </a:lnTo>
                  <a:lnTo>
                    <a:pt x="314" y="295"/>
                  </a:lnTo>
                  <a:lnTo>
                    <a:pt x="319" y="298"/>
                  </a:lnTo>
                  <a:lnTo>
                    <a:pt x="329" y="302"/>
                  </a:lnTo>
                  <a:lnTo>
                    <a:pt x="339" y="306"/>
                  </a:lnTo>
                  <a:lnTo>
                    <a:pt x="346" y="303"/>
                  </a:lnTo>
                  <a:lnTo>
                    <a:pt x="344" y="301"/>
                  </a:lnTo>
                  <a:lnTo>
                    <a:pt x="341" y="299"/>
                  </a:lnTo>
                  <a:lnTo>
                    <a:pt x="338" y="298"/>
                  </a:lnTo>
                  <a:lnTo>
                    <a:pt x="336" y="295"/>
                  </a:lnTo>
                  <a:lnTo>
                    <a:pt x="336" y="291"/>
                  </a:lnTo>
                  <a:lnTo>
                    <a:pt x="336" y="289"/>
                  </a:lnTo>
                  <a:lnTo>
                    <a:pt x="337" y="287"/>
                  </a:lnTo>
                  <a:lnTo>
                    <a:pt x="338" y="285"/>
                  </a:lnTo>
                  <a:lnTo>
                    <a:pt x="342" y="286"/>
                  </a:lnTo>
                  <a:lnTo>
                    <a:pt x="348" y="287"/>
                  </a:lnTo>
                  <a:lnTo>
                    <a:pt x="353" y="289"/>
                  </a:lnTo>
                  <a:lnTo>
                    <a:pt x="359" y="289"/>
                  </a:lnTo>
                  <a:lnTo>
                    <a:pt x="364" y="290"/>
                  </a:lnTo>
                  <a:lnTo>
                    <a:pt x="369" y="290"/>
                  </a:lnTo>
                  <a:lnTo>
                    <a:pt x="376" y="290"/>
                  </a:lnTo>
                  <a:lnTo>
                    <a:pt x="382" y="290"/>
                  </a:lnTo>
                  <a:lnTo>
                    <a:pt x="379" y="289"/>
                  </a:lnTo>
                  <a:lnTo>
                    <a:pt x="377" y="287"/>
                  </a:lnTo>
                  <a:lnTo>
                    <a:pt x="374" y="286"/>
                  </a:lnTo>
                  <a:lnTo>
                    <a:pt x="371" y="285"/>
                  </a:lnTo>
                  <a:lnTo>
                    <a:pt x="367" y="284"/>
                  </a:lnTo>
                  <a:lnTo>
                    <a:pt x="361" y="282"/>
                  </a:lnTo>
                  <a:lnTo>
                    <a:pt x="354" y="279"/>
                  </a:lnTo>
                  <a:lnTo>
                    <a:pt x="344" y="277"/>
                  </a:lnTo>
                  <a:lnTo>
                    <a:pt x="344" y="274"/>
                  </a:lnTo>
                  <a:lnTo>
                    <a:pt x="344" y="270"/>
                  </a:lnTo>
                  <a:lnTo>
                    <a:pt x="342" y="267"/>
                  </a:lnTo>
                  <a:lnTo>
                    <a:pt x="342" y="263"/>
                  </a:lnTo>
                  <a:lnTo>
                    <a:pt x="346" y="263"/>
                  </a:lnTo>
                  <a:lnTo>
                    <a:pt x="351" y="263"/>
                  </a:lnTo>
                  <a:lnTo>
                    <a:pt x="354" y="263"/>
                  </a:lnTo>
                  <a:lnTo>
                    <a:pt x="359" y="264"/>
                  </a:lnTo>
                  <a:lnTo>
                    <a:pt x="363" y="264"/>
                  </a:lnTo>
                  <a:lnTo>
                    <a:pt x="368" y="265"/>
                  </a:lnTo>
                  <a:lnTo>
                    <a:pt x="372" y="265"/>
                  </a:lnTo>
                  <a:lnTo>
                    <a:pt x="377" y="265"/>
                  </a:lnTo>
                  <a:lnTo>
                    <a:pt x="374" y="262"/>
                  </a:lnTo>
                  <a:lnTo>
                    <a:pt x="369" y="260"/>
                  </a:lnTo>
                  <a:lnTo>
                    <a:pt x="362" y="256"/>
                  </a:lnTo>
                  <a:lnTo>
                    <a:pt x="348" y="252"/>
                  </a:lnTo>
                  <a:lnTo>
                    <a:pt x="348" y="248"/>
                  </a:lnTo>
                  <a:lnTo>
                    <a:pt x="348" y="245"/>
                  </a:lnTo>
                  <a:lnTo>
                    <a:pt x="348" y="241"/>
                  </a:lnTo>
                  <a:lnTo>
                    <a:pt x="348" y="238"/>
                  </a:lnTo>
                  <a:lnTo>
                    <a:pt x="355" y="239"/>
                  </a:lnTo>
                  <a:lnTo>
                    <a:pt x="364" y="241"/>
                  </a:lnTo>
                  <a:lnTo>
                    <a:pt x="374" y="244"/>
                  </a:lnTo>
                  <a:lnTo>
                    <a:pt x="382" y="244"/>
                  </a:lnTo>
                  <a:lnTo>
                    <a:pt x="382" y="241"/>
                  </a:lnTo>
                  <a:lnTo>
                    <a:pt x="382" y="240"/>
                  </a:lnTo>
                  <a:lnTo>
                    <a:pt x="382" y="238"/>
                  </a:lnTo>
                  <a:lnTo>
                    <a:pt x="382" y="237"/>
                  </a:lnTo>
                  <a:lnTo>
                    <a:pt x="375" y="234"/>
                  </a:lnTo>
                  <a:lnTo>
                    <a:pt x="368" y="231"/>
                  </a:lnTo>
                  <a:lnTo>
                    <a:pt x="361" y="229"/>
                  </a:lnTo>
                  <a:lnTo>
                    <a:pt x="354" y="226"/>
                  </a:lnTo>
                  <a:lnTo>
                    <a:pt x="353" y="223"/>
                  </a:lnTo>
                  <a:lnTo>
                    <a:pt x="353" y="219"/>
                  </a:lnTo>
                  <a:lnTo>
                    <a:pt x="353" y="216"/>
                  </a:lnTo>
                  <a:lnTo>
                    <a:pt x="352" y="212"/>
                  </a:lnTo>
                  <a:lnTo>
                    <a:pt x="362" y="215"/>
                  </a:lnTo>
                  <a:lnTo>
                    <a:pt x="370" y="216"/>
                  </a:lnTo>
                  <a:lnTo>
                    <a:pt x="376" y="217"/>
                  </a:lnTo>
                  <a:lnTo>
                    <a:pt x="380" y="218"/>
                  </a:lnTo>
                  <a:lnTo>
                    <a:pt x="384" y="218"/>
                  </a:lnTo>
                  <a:lnTo>
                    <a:pt x="386" y="218"/>
                  </a:lnTo>
                  <a:lnTo>
                    <a:pt x="389" y="218"/>
                  </a:lnTo>
                  <a:lnTo>
                    <a:pt x="392" y="218"/>
                  </a:lnTo>
                  <a:lnTo>
                    <a:pt x="392" y="217"/>
                  </a:lnTo>
                  <a:lnTo>
                    <a:pt x="392" y="215"/>
                  </a:lnTo>
                  <a:lnTo>
                    <a:pt x="392" y="214"/>
                  </a:lnTo>
                  <a:lnTo>
                    <a:pt x="393" y="212"/>
                  </a:lnTo>
                  <a:lnTo>
                    <a:pt x="387" y="211"/>
                  </a:lnTo>
                  <a:lnTo>
                    <a:pt x="384" y="210"/>
                  </a:lnTo>
                  <a:lnTo>
                    <a:pt x="380" y="209"/>
                  </a:lnTo>
                  <a:lnTo>
                    <a:pt x="377" y="208"/>
                  </a:lnTo>
                  <a:lnTo>
                    <a:pt x="374" y="207"/>
                  </a:lnTo>
                  <a:lnTo>
                    <a:pt x="369" y="206"/>
                  </a:lnTo>
                  <a:lnTo>
                    <a:pt x="364" y="203"/>
                  </a:lnTo>
                  <a:lnTo>
                    <a:pt x="357" y="201"/>
                  </a:lnTo>
                  <a:lnTo>
                    <a:pt x="356" y="196"/>
                  </a:lnTo>
                  <a:lnTo>
                    <a:pt x="356" y="192"/>
                  </a:lnTo>
                  <a:lnTo>
                    <a:pt x="356" y="188"/>
                  </a:lnTo>
                  <a:lnTo>
                    <a:pt x="355" y="184"/>
                  </a:lnTo>
                  <a:lnTo>
                    <a:pt x="359" y="184"/>
                  </a:lnTo>
                  <a:lnTo>
                    <a:pt x="361" y="184"/>
                  </a:lnTo>
                  <a:lnTo>
                    <a:pt x="364" y="185"/>
                  </a:lnTo>
                  <a:lnTo>
                    <a:pt x="368" y="186"/>
                  </a:lnTo>
                  <a:lnTo>
                    <a:pt x="371" y="187"/>
                  </a:lnTo>
                  <a:lnTo>
                    <a:pt x="377" y="188"/>
                  </a:lnTo>
                  <a:lnTo>
                    <a:pt x="385" y="189"/>
                  </a:lnTo>
                  <a:lnTo>
                    <a:pt x="394" y="192"/>
                  </a:lnTo>
                  <a:lnTo>
                    <a:pt x="395" y="189"/>
                  </a:lnTo>
                  <a:lnTo>
                    <a:pt x="395" y="188"/>
                  </a:lnTo>
                  <a:lnTo>
                    <a:pt x="395" y="186"/>
                  </a:lnTo>
                  <a:lnTo>
                    <a:pt x="397" y="185"/>
                  </a:lnTo>
                  <a:lnTo>
                    <a:pt x="392" y="184"/>
                  </a:lnTo>
                  <a:lnTo>
                    <a:pt x="387" y="183"/>
                  </a:lnTo>
                  <a:lnTo>
                    <a:pt x="384" y="180"/>
                  </a:lnTo>
                  <a:lnTo>
                    <a:pt x="379" y="179"/>
                  </a:lnTo>
                  <a:lnTo>
                    <a:pt x="375" y="178"/>
                  </a:lnTo>
                  <a:lnTo>
                    <a:pt x="370" y="176"/>
                  </a:lnTo>
                  <a:lnTo>
                    <a:pt x="365" y="174"/>
                  </a:lnTo>
                  <a:lnTo>
                    <a:pt x="361" y="173"/>
                  </a:lnTo>
                  <a:lnTo>
                    <a:pt x="361" y="166"/>
                  </a:lnTo>
                  <a:lnTo>
                    <a:pt x="361" y="159"/>
                  </a:lnTo>
                  <a:lnTo>
                    <a:pt x="360" y="153"/>
                  </a:lnTo>
                  <a:lnTo>
                    <a:pt x="360" y="147"/>
                  </a:lnTo>
                  <a:lnTo>
                    <a:pt x="371" y="150"/>
                  </a:lnTo>
                  <a:lnTo>
                    <a:pt x="379" y="153"/>
                  </a:lnTo>
                  <a:lnTo>
                    <a:pt x="386" y="155"/>
                  </a:lnTo>
                  <a:lnTo>
                    <a:pt x="391" y="156"/>
                  </a:lnTo>
                  <a:lnTo>
                    <a:pt x="394" y="157"/>
                  </a:lnTo>
                  <a:lnTo>
                    <a:pt x="397" y="157"/>
                  </a:lnTo>
                  <a:lnTo>
                    <a:pt x="400" y="157"/>
                  </a:lnTo>
                  <a:lnTo>
                    <a:pt x="402" y="157"/>
                  </a:lnTo>
                  <a:lnTo>
                    <a:pt x="404" y="155"/>
                  </a:lnTo>
                  <a:lnTo>
                    <a:pt x="405" y="154"/>
                  </a:lnTo>
                  <a:lnTo>
                    <a:pt x="404" y="153"/>
                  </a:lnTo>
                  <a:lnTo>
                    <a:pt x="402" y="151"/>
                  </a:lnTo>
                  <a:lnTo>
                    <a:pt x="398" y="149"/>
                  </a:lnTo>
                  <a:lnTo>
                    <a:pt x="393" y="147"/>
                  </a:lnTo>
                  <a:lnTo>
                    <a:pt x="389" y="146"/>
                  </a:lnTo>
                  <a:lnTo>
                    <a:pt x="384" y="143"/>
                  </a:lnTo>
                  <a:lnTo>
                    <a:pt x="378" y="141"/>
                  </a:lnTo>
                  <a:lnTo>
                    <a:pt x="374" y="140"/>
                  </a:lnTo>
                  <a:lnTo>
                    <a:pt x="369" y="138"/>
                  </a:lnTo>
                  <a:lnTo>
                    <a:pt x="364" y="135"/>
                  </a:lnTo>
                  <a:lnTo>
                    <a:pt x="364" y="130"/>
                  </a:lnTo>
                  <a:lnTo>
                    <a:pt x="364" y="123"/>
                  </a:lnTo>
                  <a:lnTo>
                    <a:pt x="364" y="117"/>
                  </a:lnTo>
                  <a:lnTo>
                    <a:pt x="364" y="111"/>
                  </a:lnTo>
                  <a:lnTo>
                    <a:pt x="376" y="115"/>
                  </a:lnTo>
                  <a:lnTo>
                    <a:pt x="384" y="118"/>
                  </a:lnTo>
                  <a:lnTo>
                    <a:pt x="391" y="120"/>
                  </a:lnTo>
                  <a:lnTo>
                    <a:pt x="395" y="121"/>
                  </a:lnTo>
                  <a:lnTo>
                    <a:pt x="399" y="121"/>
                  </a:lnTo>
                  <a:lnTo>
                    <a:pt x="401" y="123"/>
                  </a:lnTo>
                  <a:lnTo>
                    <a:pt x="404" y="123"/>
                  </a:lnTo>
                  <a:lnTo>
                    <a:pt x="406" y="123"/>
                  </a:lnTo>
                  <a:lnTo>
                    <a:pt x="407" y="121"/>
                  </a:lnTo>
                  <a:lnTo>
                    <a:pt x="408" y="119"/>
                  </a:lnTo>
                  <a:lnTo>
                    <a:pt x="409" y="118"/>
                  </a:lnTo>
                  <a:lnTo>
                    <a:pt x="410" y="117"/>
                  </a:lnTo>
                  <a:lnTo>
                    <a:pt x="409" y="116"/>
                  </a:lnTo>
                  <a:lnTo>
                    <a:pt x="408" y="115"/>
                  </a:lnTo>
                  <a:lnTo>
                    <a:pt x="407" y="113"/>
                  </a:lnTo>
                  <a:lnTo>
                    <a:pt x="404" y="112"/>
                  </a:lnTo>
                  <a:lnTo>
                    <a:pt x="399" y="110"/>
                  </a:lnTo>
                  <a:lnTo>
                    <a:pt x="392" y="108"/>
                  </a:lnTo>
                  <a:lnTo>
                    <a:pt x="382" y="104"/>
                  </a:lnTo>
                  <a:lnTo>
                    <a:pt x="369" y="100"/>
                  </a:lnTo>
                  <a:lnTo>
                    <a:pt x="368" y="95"/>
                  </a:lnTo>
                  <a:lnTo>
                    <a:pt x="368" y="89"/>
                  </a:lnTo>
                  <a:lnTo>
                    <a:pt x="368" y="85"/>
                  </a:lnTo>
                  <a:lnTo>
                    <a:pt x="368" y="80"/>
                  </a:lnTo>
                  <a:lnTo>
                    <a:pt x="374" y="81"/>
                  </a:lnTo>
                  <a:lnTo>
                    <a:pt x="379" y="82"/>
                  </a:lnTo>
                  <a:lnTo>
                    <a:pt x="385" y="83"/>
                  </a:lnTo>
                  <a:lnTo>
                    <a:pt x="390" y="85"/>
                  </a:lnTo>
                  <a:lnTo>
                    <a:pt x="394" y="86"/>
                  </a:lnTo>
                  <a:lnTo>
                    <a:pt x="399" y="87"/>
                  </a:lnTo>
                  <a:lnTo>
                    <a:pt x="405" y="88"/>
                  </a:lnTo>
                  <a:lnTo>
                    <a:pt x="410" y="89"/>
                  </a:lnTo>
                  <a:lnTo>
                    <a:pt x="409" y="83"/>
                  </a:lnTo>
                  <a:lnTo>
                    <a:pt x="400" y="78"/>
                  </a:lnTo>
                  <a:lnTo>
                    <a:pt x="386" y="71"/>
                  </a:lnTo>
                  <a:lnTo>
                    <a:pt x="369" y="64"/>
                  </a:lnTo>
                  <a:lnTo>
                    <a:pt x="352" y="56"/>
                  </a:lnTo>
                  <a:lnTo>
                    <a:pt x="336" y="48"/>
                  </a:lnTo>
                  <a:lnTo>
                    <a:pt x="323" y="40"/>
                  </a:lnTo>
                  <a:lnTo>
                    <a:pt x="317" y="32"/>
                  </a:lnTo>
                  <a:lnTo>
                    <a:pt x="324" y="34"/>
                  </a:lnTo>
                  <a:lnTo>
                    <a:pt x="331" y="36"/>
                  </a:lnTo>
                  <a:lnTo>
                    <a:pt x="338" y="38"/>
                  </a:lnTo>
                  <a:lnTo>
                    <a:pt x="346" y="41"/>
                  </a:lnTo>
                  <a:lnTo>
                    <a:pt x="353" y="43"/>
                  </a:lnTo>
                  <a:lnTo>
                    <a:pt x="361" y="45"/>
                  </a:lnTo>
                  <a:lnTo>
                    <a:pt x="369" y="47"/>
                  </a:lnTo>
                  <a:lnTo>
                    <a:pt x="377" y="48"/>
                  </a:lnTo>
                  <a:lnTo>
                    <a:pt x="378" y="47"/>
                  </a:lnTo>
                  <a:lnTo>
                    <a:pt x="378" y="45"/>
                  </a:lnTo>
                  <a:lnTo>
                    <a:pt x="379" y="45"/>
                  </a:lnTo>
                  <a:lnTo>
                    <a:pt x="371" y="42"/>
                  </a:lnTo>
                  <a:lnTo>
                    <a:pt x="364" y="40"/>
                  </a:lnTo>
                  <a:lnTo>
                    <a:pt x="359" y="37"/>
                  </a:lnTo>
                  <a:lnTo>
                    <a:pt x="353" y="35"/>
                  </a:lnTo>
                  <a:lnTo>
                    <a:pt x="346" y="32"/>
                  </a:lnTo>
                  <a:lnTo>
                    <a:pt x="338" y="28"/>
                  </a:lnTo>
                  <a:lnTo>
                    <a:pt x="327" y="24"/>
                  </a:lnTo>
                  <a:lnTo>
                    <a:pt x="315" y="17"/>
                  </a:lnTo>
                  <a:lnTo>
                    <a:pt x="315" y="12"/>
                  </a:lnTo>
                  <a:lnTo>
                    <a:pt x="315" y="9"/>
                  </a:lnTo>
                  <a:lnTo>
                    <a:pt x="315" y="5"/>
                  </a:lnTo>
                  <a:lnTo>
                    <a:pt x="315" y="0"/>
                  </a:lnTo>
                  <a:lnTo>
                    <a:pt x="352" y="11"/>
                  </a:lnTo>
                  <a:lnTo>
                    <a:pt x="385" y="21"/>
                  </a:lnTo>
                  <a:lnTo>
                    <a:pt x="414" y="29"/>
                  </a:lnTo>
                  <a:lnTo>
                    <a:pt x="438" y="36"/>
                  </a:lnTo>
                  <a:lnTo>
                    <a:pt x="460" y="42"/>
                  </a:lnTo>
                  <a:lnTo>
                    <a:pt x="478" y="48"/>
                  </a:lnTo>
                  <a:lnTo>
                    <a:pt x="494" y="52"/>
                  </a:lnTo>
                  <a:lnTo>
                    <a:pt x="509" y="56"/>
                  </a:lnTo>
                  <a:lnTo>
                    <a:pt x="521" y="59"/>
                  </a:lnTo>
                  <a:lnTo>
                    <a:pt x="532" y="63"/>
                  </a:lnTo>
                  <a:lnTo>
                    <a:pt x="543" y="65"/>
                  </a:lnTo>
                  <a:lnTo>
                    <a:pt x="553" y="67"/>
                  </a:lnTo>
                  <a:lnTo>
                    <a:pt x="564" y="71"/>
                  </a:lnTo>
                  <a:lnTo>
                    <a:pt x="574" y="73"/>
                  </a:lnTo>
                  <a:lnTo>
                    <a:pt x="584" y="75"/>
                  </a:lnTo>
                  <a:lnTo>
                    <a:pt x="597" y="79"/>
                  </a:lnTo>
                  <a:lnTo>
                    <a:pt x="594" y="83"/>
                  </a:lnTo>
                  <a:lnTo>
                    <a:pt x="588" y="86"/>
                  </a:lnTo>
                  <a:lnTo>
                    <a:pt x="580" y="86"/>
                  </a:lnTo>
                  <a:lnTo>
                    <a:pt x="572" y="86"/>
                  </a:lnTo>
                  <a:lnTo>
                    <a:pt x="561" y="85"/>
                  </a:lnTo>
                  <a:lnTo>
                    <a:pt x="553" y="83"/>
                  </a:lnTo>
                  <a:lnTo>
                    <a:pt x="546" y="82"/>
                  </a:lnTo>
                  <a:lnTo>
                    <a:pt x="542" y="82"/>
                  </a:lnTo>
                  <a:lnTo>
                    <a:pt x="549" y="83"/>
                  </a:lnTo>
                  <a:lnTo>
                    <a:pt x="554" y="86"/>
                  </a:lnTo>
                  <a:lnTo>
                    <a:pt x="561" y="87"/>
                  </a:lnTo>
                  <a:lnTo>
                    <a:pt x="567" y="89"/>
                  </a:lnTo>
                  <a:lnTo>
                    <a:pt x="573" y="90"/>
                  </a:lnTo>
                  <a:lnTo>
                    <a:pt x="579" y="93"/>
                  </a:lnTo>
                  <a:lnTo>
                    <a:pt x="585" y="94"/>
                  </a:lnTo>
                  <a:lnTo>
                    <a:pt x="591" y="96"/>
                  </a:lnTo>
                  <a:lnTo>
                    <a:pt x="584" y="100"/>
                  </a:lnTo>
                  <a:lnTo>
                    <a:pt x="573" y="101"/>
                  </a:lnTo>
                  <a:lnTo>
                    <a:pt x="558" y="101"/>
                  </a:lnTo>
                  <a:lnTo>
                    <a:pt x="542" y="100"/>
                  </a:lnTo>
                  <a:lnTo>
                    <a:pt x="524" y="98"/>
                  </a:lnTo>
                  <a:lnTo>
                    <a:pt x="509" y="96"/>
                  </a:lnTo>
                  <a:lnTo>
                    <a:pt x="498" y="95"/>
                  </a:lnTo>
                  <a:lnTo>
                    <a:pt x="490" y="94"/>
                  </a:lnTo>
                  <a:lnTo>
                    <a:pt x="503" y="96"/>
                  </a:lnTo>
                  <a:lnTo>
                    <a:pt x="512" y="98"/>
                  </a:lnTo>
                  <a:lnTo>
                    <a:pt x="519" y="101"/>
                  </a:lnTo>
                  <a:lnTo>
                    <a:pt x="524" y="102"/>
                  </a:lnTo>
                  <a:lnTo>
                    <a:pt x="528" y="103"/>
                  </a:lnTo>
                  <a:lnTo>
                    <a:pt x="532" y="104"/>
                  </a:lnTo>
                  <a:lnTo>
                    <a:pt x="536" y="105"/>
                  </a:lnTo>
                  <a:lnTo>
                    <a:pt x="541" y="108"/>
                  </a:lnTo>
                  <a:lnTo>
                    <a:pt x="537" y="116"/>
                  </a:lnTo>
                  <a:lnTo>
                    <a:pt x="531" y="120"/>
                  </a:lnTo>
                  <a:lnTo>
                    <a:pt x="523" y="123"/>
                  </a:lnTo>
                  <a:lnTo>
                    <a:pt x="514" y="123"/>
                  </a:lnTo>
                  <a:lnTo>
                    <a:pt x="505" y="121"/>
                  </a:lnTo>
                  <a:lnTo>
                    <a:pt x="496" y="120"/>
                  </a:lnTo>
                  <a:lnTo>
                    <a:pt x="488" y="119"/>
                  </a:lnTo>
                  <a:lnTo>
                    <a:pt x="481" y="119"/>
                  </a:lnTo>
                  <a:lnTo>
                    <a:pt x="486" y="120"/>
                  </a:lnTo>
                  <a:lnTo>
                    <a:pt x="492" y="123"/>
                  </a:lnTo>
                  <a:lnTo>
                    <a:pt x="498" y="124"/>
                  </a:lnTo>
                  <a:lnTo>
                    <a:pt x="504" y="125"/>
                  </a:lnTo>
                  <a:lnTo>
                    <a:pt x="509" y="127"/>
                  </a:lnTo>
                  <a:lnTo>
                    <a:pt x="515" y="128"/>
                  </a:lnTo>
                  <a:lnTo>
                    <a:pt x="521" y="131"/>
                  </a:lnTo>
                  <a:lnTo>
                    <a:pt x="527" y="132"/>
                  </a:lnTo>
                  <a:lnTo>
                    <a:pt x="528" y="135"/>
                  </a:lnTo>
                  <a:lnTo>
                    <a:pt x="528" y="138"/>
                  </a:lnTo>
                  <a:lnTo>
                    <a:pt x="527" y="140"/>
                  </a:lnTo>
                  <a:lnTo>
                    <a:pt x="524" y="141"/>
                  </a:lnTo>
                  <a:lnTo>
                    <a:pt x="513" y="141"/>
                  </a:lnTo>
                  <a:lnTo>
                    <a:pt x="503" y="140"/>
                  </a:lnTo>
                  <a:lnTo>
                    <a:pt x="494" y="140"/>
                  </a:lnTo>
                  <a:lnTo>
                    <a:pt x="489" y="139"/>
                  </a:lnTo>
                  <a:lnTo>
                    <a:pt x="483" y="139"/>
                  </a:lnTo>
                  <a:lnTo>
                    <a:pt x="480" y="139"/>
                  </a:lnTo>
                  <a:lnTo>
                    <a:pt x="476" y="139"/>
                  </a:lnTo>
                  <a:lnTo>
                    <a:pt x="473" y="139"/>
                  </a:lnTo>
                  <a:lnTo>
                    <a:pt x="474" y="140"/>
                  </a:lnTo>
                  <a:lnTo>
                    <a:pt x="475" y="140"/>
                  </a:lnTo>
                  <a:lnTo>
                    <a:pt x="477" y="141"/>
                  </a:lnTo>
                  <a:lnTo>
                    <a:pt x="481" y="142"/>
                  </a:lnTo>
                  <a:lnTo>
                    <a:pt x="486" y="143"/>
                  </a:lnTo>
                  <a:lnTo>
                    <a:pt x="494" y="146"/>
                  </a:lnTo>
                  <a:lnTo>
                    <a:pt x="506" y="149"/>
                  </a:lnTo>
                  <a:lnTo>
                    <a:pt x="521" y="153"/>
                  </a:lnTo>
                  <a:lnTo>
                    <a:pt x="520" y="157"/>
                  </a:lnTo>
                  <a:lnTo>
                    <a:pt x="520" y="159"/>
                  </a:lnTo>
                  <a:lnTo>
                    <a:pt x="519" y="161"/>
                  </a:lnTo>
                  <a:lnTo>
                    <a:pt x="518" y="163"/>
                  </a:lnTo>
                  <a:lnTo>
                    <a:pt x="505" y="162"/>
                  </a:lnTo>
                  <a:lnTo>
                    <a:pt x="496" y="162"/>
                  </a:lnTo>
                  <a:lnTo>
                    <a:pt x="489" y="162"/>
                  </a:lnTo>
                  <a:lnTo>
                    <a:pt x="484" y="161"/>
                  </a:lnTo>
                  <a:lnTo>
                    <a:pt x="480" y="161"/>
                  </a:lnTo>
                  <a:lnTo>
                    <a:pt x="476" y="161"/>
                  </a:lnTo>
                  <a:lnTo>
                    <a:pt x="473" y="162"/>
                  </a:lnTo>
                  <a:lnTo>
                    <a:pt x="469" y="162"/>
                  </a:lnTo>
                  <a:lnTo>
                    <a:pt x="473" y="163"/>
                  </a:lnTo>
                  <a:lnTo>
                    <a:pt x="475" y="164"/>
                  </a:lnTo>
                  <a:lnTo>
                    <a:pt x="478" y="165"/>
                  </a:lnTo>
                  <a:lnTo>
                    <a:pt x="482" y="166"/>
                  </a:lnTo>
                  <a:lnTo>
                    <a:pt x="486" y="168"/>
                  </a:lnTo>
                  <a:lnTo>
                    <a:pt x="493" y="169"/>
                  </a:lnTo>
                  <a:lnTo>
                    <a:pt x="503" y="171"/>
                  </a:lnTo>
                  <a:lnTo>
                    <a:pt x="515" y="173"/>
                  </a:lnTo>
                  <a:lnTo>
                    <a:pt x="513" y="181"/>
                  </a:lnTo>
                  <a:lnTo>
                    <a:pt x="512" y="186"/>
                  </a:lnTo>
                  <a:lnTo>
                    <a:pt x="511" y="188"/>
                  </a:lnTo>
                  <a:lnTo>
                    <a:pt x="509" y="189"/>
                  </a:lnTo>
                  <a:lnTo>
                    <a:pt x="494" y="188"/>
                  </a:lnTo>
                  <a:lnTo>
                    <a:pt x="483" y="187"/>
                  </a:lnTo>
                  <a:lnTo>
                    <a:pt x="475" y="187"/>
                  </a:lnTo>
                  <a:lnTo>
                    <a:pt x="468" y="186"/>
                  </a:lnTo>
                  <a:lnTo>
                    <a:pt x="463" y="186"/>
                  </a:lnTo>
                  <a:lnTo>
                    <a:pt x="459" y="186"/>
                  </a:lnTo>
                  <a:lnTo>
                    <a:pt x="454" y="187"/>
                  </a:lnTo>
                  <a:lnTo>
                    <a:pt x="448" y="187"/>
                  </a:lnTo>
                  <a:lnTo>
                    <a:pt x="455" y="188"/>
                  </a:lnTo>
                  <a:lnTo>
                    <a:pt x="462" y="191"/>
                  </a:lnTo>
                  <a:lnTo>
                    <a:pt x="469" y="192"/>
                  </a:lnTo>
                  <a:lnTo>
                    <a:pt x="476" y="194"/>
                  </a:lnTo>
                  <a:lnTo>
                    <a:pt x="483" y="195"/>
                  </a:lnTo>
                  <a:lnTo>
                    <a:pt x="490" y="197"/>
                  </a:lnTo>
                  <a:lnTo>
                    <a:pt x="496" y="199"/>
                  </a:lnTo>
                  <a:lnTo>
                    <a:pt x="503" y="201"/>
                  </a:lnTo>
                  <a:lnTo>
                    <a:pt x="503" y="207"/>
                  </a:lnTo>
                  <a:lnTo>
                    <a:pt x="503" y="210"/>
                  </a:lnTo>
                  <a:lnTo>
                    <a:pt x="501" y="214"/>
                  </a:lnTo>
                  <a:lnTo>
                    <a:pt x="497" y="221"/>
                  </a:lnTo>
                  <a:lnTo>
                    <a:pt x="490" y="219"/>
                  </a:lnTo>
                  <a:lnTo>
                    <a:pt x="483" y="218"/>
                  </a:lnTo>
                  <a:lnTo>
                    <a:pt x="476" y="217"/>
                  </a:lnTo>
                  <a:lnTo>
                    <a:pt x="469" y="216"/>
                  </a:lnTo>
                  <a:lnTo>
                    <a:pt x="463" y="215"/>
                  </a:lnTo>
                  <a:lnTo>
                    <a:pt x="456" y="215"/>
                  </a:lnTo>
                  <a:lnTo>
                    <a:pt x="451" y="215"/>
                  </a:lnTo>
                  <a:lnTo>
                    <a:pt x="445" y="215"/>
                  </a:lnTo>
                  <a:lnTo>
                    <a:pt x="452" y="216"/>
                  </a:lnTo>
                  <a:lnTo>
                    <a:pt x="458" y="218"/>
                  </a:lnTo>
                  <a:lnTo>
                    <a:pt x="465" y="219"/>
                  </a:lnTo>
                  <a:lnTo>
                    <a:pt x="470" y="222"/>
                  </a:lnTo>
                  <a:lnTo>
                    <a:pt x="476" y="223"/>
                  </a:lnTo>
                  <a:lnTo>
                    <a:pt x="483" y="225"/>
                  </a:lnTo>
                  <a:lnTo>
                    <a:pt x="489" y="226"/>
                  </a:lnTo>
                  <a:lnTo>
                    <a:pt x="496" y="229"/>
                  </a:lnTo>
                  <a:lnTo>
                    <a:pt x="494" y="232"/>
                  </a:lnTo>
                  <a:lnTo>
                    <a:pt x="494" y="236"/>
                  </a:lnTo>
                  <a:lnTo>
                    <a:pt x="493" y="239"/>
                  </a:lnTo>
                  <a:lnTo>
                    <a:pt x="492" y="244"/>
                  </a:lnTo>
                  <a:lnTo>
                    <a:pt x="488" y="244"/>
                  </a:lnTo>
                  <a:lnTo>
                    <a:pt x="481" y="242"/>
                  </a:lnTo>
                  <a:lnTo>
                    <a:pt x="470" y="242"/>
                  </a:lnTo>
                  <a:lnTo>
                    <a:pt x="459" y="240"/>
                  </a:lnTo>
                  <a:lnTo>
                    <a:pt x="447" y="239"/>
                  </a:lnTo>
                  <a:lnTo>
                    <a:pt x="437" y="238"/>
                  </a:lnTo>
                  <a:lnTo>
                    <a:pt x="430" y="238"/>
                  </a:lnTo>
                  <a:lnTo>
                    <a:pt x="425" y="238"/>
                  </a:lnTo>
                  <a:lnTo>
                    <a:pt x="430" y="240"/>
                  </a:lnTo>
                  <a:lnTo>
                    <a:pt x="440" y="242"/>
                  </a:lnTo>
                  <a:lnTo>
                    <a:pt x="452" y="245"/>
                  </a:lnTo>
                  <a:lnTo>
                    <a:pt x="466" y="249"/>
                  </a:lnTo>
                  <a:lnTo>
                    <a:pt x="477" y="253"/>
                  </a:lnTo>
                  <a:lnTo>
                    <a:pt x="485" y="259"/>
                  </a:lnTo>
                  <a:lnTo>
                    <a:pt x="489" y="264"/>
                  </a:lnTo>
                  <a:lnTo>
                    <a:pt x="484" y="271"/>
                  </a:lnTo>
                  <a:lnTo>
                    <a:pt x="477" y="271"/>
                  </a:lnTo>
                  <a:lnTo>
                    <a:pt x="471" y="270"/>
                  </a:lnTo>
                  <a:lnTo>
                    <a:pt x="465" y="270"/>
                  </a:lnTo>
                  <a:lnTo>
                    <a:pt x="458" y="270"/>
                  </a:lnTo>
                  <a:lnTo>
                    <a:pt x="451" y="269"/>
                  </a:lnTo>
                  <a:lnTo>
                    <a:pt x="444" y="269"/>
                  </a:lnTo>
                  <a:lnTo>
                    <a:pt x="438" y="269"/>
                  </a:lnTo>
                  <a:lnTo>
                    <a:pt x="431" y="269"/>
                  </a:lnTo>
                  <a:lnTo>
                    <a:pt x="432" y="270"/>
                  </a:lnTo>
                  <a:lnTo>
                    <a:pt x="433" y="270"/>
                  </a:lnTo>
                  <a:lnTo>
                    <a:pt x="436" y="271"/>
                  </a:lnTo>
                  <a:lnTo>
                    <a:pt x="439" y="272"/>
                  </a:lnTo>
                  <a:lnTo>
                    <a:pt x="445" y="274"/>
                  </a:lnTo>
                  <a:lnTo>
                    <a:pt x="453" y="276"/>
                  </a:lnTo>
                  <a:lnTo>
                    <a:pt x="465" y="279"/>
                  </a:lnTo>
                  <a:lnTo>
                    <a:pt x="480" y="283"/>
                  </a:lnTo>
                  <a:lnTo>
                    <a:pt x="478" y="293"/>
                  </a:lnTo>
                  <a:lnTo>
                    <a:pt x="477" y="300"/>
                  </a:lnTo>
                  <a:lnTo>
                    <a:pt x="474" y="302"/>
                  </a:lnTo>
                  <a:lnTo>
                    <a:pt x="470" y="303"/>
                  </a:lnTo>
                  <a:lnTo>
                    <a:pt x="465" y="303"/>
                  </a:lnTo>
                  <a:lnTo>
                    <a:pt x="458" y="302"/>
                  </a:lnTo>
                  <a:lnTo>
                    <a:pt x="451" y="301"/>
                  </a:lnTo>
                  <a:lnTo>
                    <a:pt x="442" y="300"/>
                  </a:lnTo>
                  <a:lnTo>
                    <a:pt x="440" y="302"/>
                  </a:lnTo>
                  <a:lnTo>
                    <a:pt x="440" y="303"/>
                  </a:lnTo>
                  <a:lnTo>
                    <a:pt x="440" y="306"/>
                  </a:lnTo>
                  <a:lnTo>
                    <a:pt x="443" y="310"/>
                  </a:lnTo>
                  <a:lnTo>
                    <a:pt x="455" y="312"/>
                  </a:lnTo>
                  <a:lnTo>
                    <a:pt x="463" y="313"/>
                  </a:lnTo>
                  <a:lnTo>
                    <a:pt x="468" y="314"/>
                  </a:lnTo>
                  <a:lnTo>
                    <a:pt x="473" y="315"/>
                  </a:lnTo>
                  <a:lnTo>
                    <a:pt x="473" y="318"/>
                  </a:lnTo>
                  <a:lnTo>
                    <a:pt x="473" y="322"/>
                  </a:lnTo>
                  <a:lnTo>
                    <a:pt x="473" y="325"/>
                  </a:lnTo>
                  <a:lnTo>
                    <a:pt x="473" y="329"/>
                  </a:lnTo>
                  <a:lnTo>
                    <a:pt x="466" y="328"/>
                  </a:lnTo>
                  <a:lnTo>
                    <a:pt x="460" y="328"/>
                  </a:lnTo>
                  <a:lnTo>
                    <a:pt x="453" y="328"/>
                  </a:lnTo>
                  <a:lnTo>
                    <a:pt x="447" y="327"/>
                  </a:lnTo>
                  <a:lnTo>
                    <a:pt x="447" y="331"/>
                  </a:lnTo>
                  <a:lnTo>
                    <a:pt x="454" y="335"/>
                  </a:lnTo>
                  <a:lnTo>
                    <a:pt x="463" y="337"/>
                  </a:lnTo>
                  <a:lnTo>
                    <a:pt x="473" y="339"/>
                  </a:lnTo>
                  <a:lnTo>
                    <a:pt x="471" y="342"/>
                  </a:lnTo>
                  <a:lnTo>
                    <a:pt x="470" y="345"/>
                  </a:lnTo>
                  <a:lnTo>
                    <a:pt x="468" y="347"/>
                  </a:lnTo>
                  <a:lnTo>
                    <a:pt x="466" y="350"/>
                  </a:lnTo>
                  <a:lnTo>
                    <a:pt x="466" y="351"/>
                  </a:lnTo>
                  <a:lnTo>
                    <a:pt x="466" y="352"/>
                  </a:lnTo>
                  <a:lnTo>
                    <a:pt x="466" y="354"/>
                  </a:lnTo>
                  <a:lnTo>
                    <a:pt x="466" y="355"/>
                  </a:lnTo>
                  <a:lnTo>
                    <a:pt x="469" y="356"/>
                  </a:lnTo>
                  <a:lnTo>
                    <a:pt x="471" y="358"/>
                  </a:lnTo>
                  <a:lnTo>
                    <a:pt x="477" y="358"/>
                  </a:lnTo>
                  <a:lnTo>
                    <a:pt x="488" y="358"/>
                  </a:lnTo>
                  <a:lnTo>
                    <a:pt x="492" y="353"/>
                  </a:lnTo>
                  <a:lnTo>
                    <a:pt x="496" y="350"/>
                  </a:lnTo>
                  <a:lnTo>
                    <a:pt x="498" y="346"/>
                  </a:lnTo>
                  <a:lnTo>
                    <a:pt x="501" y="340"/>
                  </a:lnTo>
                  <a:lnTo>
                    <a:pt x="505" y="340"/>
                  </a:lnTo>
                  <a:lnTo>
                    <a:pt x="508" y="340"/>
                  </a:lnTo>
                  <a:lnTo>
                    <a:pt x="512" y="340"/>
                  </a:lnTo>
                  <a:lnTo>
                    <a:pt x="515" y="340"/>
                  </a:lnTo>
                  <a:lnTo>
                    <a:pt x="526" y="344"/>
                  </a:lnTo>
                  <a:lnTo>
                    <a:pt x="539" y="347"/>
                  </a:lnTo>
                  <a:lnTo>
                    <a:pt x="553" y="351"/>
                  </a:lnTo>
                  <a:lnTo>
                    <a:pt x="569" y="353"/>
                  </a:lnTo>
                  <a:lnTo>
                    <a:pt x="585" y="355"/>
                  </a:lnTo>
                  <a:lnTo>
                    <a:pt x="603" y="358"/>
                  </a:lnTo>
                  <a:lnTo>
                    <a:pt x="620" y="361"/>
                  </a:lnTo>
                  <a:lnTo>
                    <a:pt x="637" y="365"/>
                  </a:lnTo>
                  <a:lnTo>
                    <a:pt x="655" y="369"/>
                  </a:lnTo>
                  <a:lnTo>
                    <a:pt x="670" y="374"/>
                  </a:lnTo>
                  <a:lnTo>
                    <a:pt x="684" y="381"/>
                  </a:lnTo>
                  <a:lnTo>
                    <a:pt x="696" y="388"/>
                  </a:lnTo>
                  <a:lnTo>
                    <a:pt x="706" y="397"/>
                  </a:lnTo>
                  <a:lnTo>
                    <a:pt x="714" y="407"/>
                  </a:lnTo>
                  <a:lnTo>
                    <a:pt x="719" y="420"/>
                  </a:lnTo>
                  <a:lnTo>
                    <a:pt x="721" y="435"/>
                  </a:lnTo>
                  <a:lnTo>
                    <a:pt x="720" y="436"/>
                  </a:lnTo>
                  <a:lnTo>
                    <a:pt x="719" y="436"/>
                  </a:lnTo>
                  <a:lnTo>
                    <a:pt x="718" y="437"/>
                  </a:lnTo>
                  <a:lnTo>
                    <a:pt x="717" y="438"/>
                  </a:lnTo>
                  <a:lnTo>
                    <a:pt x="708" y="435"/>
                  </a:lnTo>
                  <a:lnTo>
                    <a:pt x="697" y="431"/>
                  </a:lnTo>
                  <a:lnTo>
                    <a:pt x="687" y="428"/>
                  </a:lnTo>
                  <a:lnTo>
                    <a:pt x="674" y="423"/>
                  </a:lnTo>
                  <a:lnTo>
                    <a:pt x="661" y="420"/>
                  </a:lnTo>
                  <a:lnTo>
                    <a:pt x="648" y="415"/>
                  </a:lnTo>
                  <a:lnTo>
                    <a:pt x="634" y="412"/>
                  </a:lnTo>
                  <a:lnTo>
                    <a:pt x="620" y="408"/>
                  </a:lnTo>
                  <a:lnTo>
                    <a:pt x="606" y="405"/>
                  </a:lnTo>
                  <a:lnTo>
                    <a:pt x="592" y="403"/>
                  </a:lnTo>
                  <a:lnTo>
                    <a:pt x="579" y="400"/>
                  </a:lnTo>
                  <a:lnTo>
                    <a:pt x="566" y="399"/>
                  </a:lnTo>
                  <a:lnTo>
                    <a:pt x="554" y="399"/>
                  </a:lnTo>
                  <a:lnTo>
                    <a:pt x="543" y="399"/>
                  </a:lnTo>
                  <a:lnTo>
                    <a:pt x="532" y="401"/>
                  </a:lnTo>
                  <a:lnTo>
                    <a:pt x="524" y="404"/>
                  </a:lnTo>
                  <a:lnTo>
                    <a:pt x="524" y="407"/>
                  </a:lnTo>
                  <a:lnTo>
                    <a:pt x="524" y="411"/>
                  </a:lnTo>
                  <a:lnTo>
                    <a:pt x="523" y="414"/>
                  </a:lnTo>
                  <a:lnTo>
                    <a:pt x="523" y="418"/>
                  </a:lnTo>
                  <a:lnTo>
                    <a:pt x="529" y="420"/>
                  </a:lnTo>
                  <a:lnTo>
                    <a:pt x="535" y="423"/>
                  </a:lnTo>
                  <a:lnTo>
                    <a:pt x="542" y="426"/>
                  </a:lnTo>
                  <a:lnTo>
                    <a:pt x="551" y="429"/>
                  </a:lnTo>
                  <a:lnTo>
                    <a:pt x="559" y="433"/>
                  </a:lnTo>
                  <a:lnTo>
                    <a:pt x="569" y="437"/>
                  </a:lnTo>
                  <a:lnTo>
                    <a:pt x="580" y="442"/>
                  </a:lnTo>
                  <a:lnTo>
                    <a:pt x="591" y="448"/>
                  </a:lnTo>
                  <a:lnTo>
                    <a:pt x="610" y="459"/>
                  </a:lnTo>
                  <a:lnTo>
                    <a:pt x="628" y="471"/>
                  </a:lnTo>
                  <a:lnTo>
                    <a:pt x="648" y="482"/>
                  </a:lnTo>
                  <a:lnTo>
                    <a:pt x="666" y="494"/>
                  </a:lnTo>
                  <a:lnTo>
                    <a:pt x="686" y="505"/>
                  </a:lnTo>
                  <a:lnTo>
                    <a:pt x="704" y="518"/>
                  </a:lnTo>
                  <a:lnTo>
                    <a:pt x="724" y="529"/>
                  </a:lnTo>
                  <a:lnTo>
                    <a:pt x="742" y="541"/>
                  </a:lnTo>
                  <a:lnTo>
                    <a:pt x="750" y="549"/>
                  </a:lnTo>
                  <a:lnTo>
                    <a:pt x="758" y="555"/>
                  </a:lnTo>
                  <a:lnTo>
                    <a:pt x="764" y="563"/>
                  </a:lnTo>
                  <a:lnTo>
                    <a:pt x="769" y="578"/>
                  </a:lnTo>
                  <a:lnTo>
                    <a:pt x="763" y="583"/>
                  </a:lnTo>
                  <a:lnTo>
                    <a:pt x="758" y="589"/>
                  </a:lnTo>
                  <a:lnTo>
                    <a:pt x="755" y="594"/>
                  </a:lnTo>
                  <a:lnTo>
                    <a:pt x="750" y="597"/>
                  </a:lnTo>
                  <a:lnTo>
                    <a:pt x="746" y="601"/>
                  </a:lnTo>
                  <a:lnTo>
                    <a:pt x="740" y="603"/>
                  </a:lnTo>
                  <a:lnTo>
                    <a:pt x="734" y="604"/>
                  </a:lnTo>
                  <a:lnTo>
                    <a:pt x="727" y="605"/>
                  </a:lnTo>
                  <a:close/>
                </a:path>
              </a:pathLst>
            </a:custGeom>
            <a:solidFill>
              <a:srgbClr val="6699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22" name="Freeform 132"/>
            <p:cNvSpPr>
              <a:spLocks/>
            </p:cNvSpPr>
            <p:nvPr/>
          </p:nvSpPr>
          <p:spPr bwMode="auto">
            <a:xfrm>
              <a:off x="113" y="3831"/>
              <a:ext cx="394" cy="359"/>
            </a:xfrm>
            <a:custGeom>
              <a:avLst/>
              <a:gdLst>
                <a:gd name="T0" fmla="*/ 1 w 788"/>
                <a:gd name="T1" fmla="*/ 1 h 718"/>
                <a:gd name="T2" fmla="*/ 1 w 788"/>
                <a:gd name="T3" fmla="*/ 1 h 718"/>
                <a:gd name="T4" fmla="*/ 1 w 788"/>
                <a:gd name="T5" fmla="*/ 1 h 718"/>
                <a:gd name="T6" fmla="*/ 1 w 788"/>
                <a:gd name="T7" fmla="*/ 1 h 718"/>
                <a:gd name="T8" fmla="*/ 1 w 788"/>
                <a:gd name="T9" fmla="*/ 1 h 718"/>
                <a:gd name="T10" fmla="*/ 1 w 788"/>
                <a:gd name="T11" fmla="*/ 1 h 718"/>
                <a:gd name="T12" fmla="*/ 1 w 788"/>
                <a:gd name="T13" fmla="*/ 1 h 718"/>
                <a:gd name="T14" fmla="*/ 1 w 788"/>
                <a:gd name="T15" fmla="*/ 1 h 718"/>
                <a:gd name="T16" fmla="*/ 1 w 788"/>
                <a:gd name="T17" fmla="*/ 1 h 718"/>
                <a:gd name="T18" fmla="*/ 1 w 788"/>
                <a:gd name="T19" fmla="*/ 1 h 718"/>
                <a:gd name="T20" fmla="*/ 1 w 788"/>
                <a:gd name="T21" fmla="*/ 1 h 718"/>
                <a:gd name="T22" fmla="*/ 1 w 788"/>
                <a:gd name="T23" fmla="*/ 1 h 718"/>
                <a:gd name="T24" fmla="*/ 1 w 788"/>
                <a:gd name="T25" fmla="*/ 1 h 718"/>
                <a:gd name="T26" fmla="*/ 1 w 788"/>
                <a:gd name="T27" fmla="*/ 1 h 718"/>
                <a:gd name="T28" fmla="*/ 1 w 788"/>
                <a:gd name="T29" fmla="*/ 1 h 718"/>
                <a:gd name="T30" fmla="*/ 1 w 788"/>
                <a:gd name="T31" fmla="*/ 1 h 718"/>
                <a:gd name="T32" fmla="*/ 1 w 788"/>
                <a:gd name="T33" fmla="*/ 1 h 718"/>
                <a:gd name="T34" fmla="*/ 1 w 788"/>
                <a:gd name="T35" fmla="*/ 1 h 718"/>
                <a:gd name="T36" fmla="*/ 1 w 788"/>
                <a:gd name="T37" fmla="*/ 1 h 718"/>
                <a:gd name="T38" fmla="*/ 1 w 788"/>
                <a:gd name="T39" fmla="*/ 1 h 718"/>
                <a:gd name="T40" fmla="*/ 1 w 788"/>
                <a:gd name="T41" fmla="*/ 1 h 718"/>
                <a:gd name="T42" fmla="*/ 1 w 788"/>
                <a:gd name="T43" fmla="*/ 1 h 718"/>
                <a:gd name="T44" fmla="*/ 1 w 788"/>
                <a:gd name="T45" fmla="*/ 1 h 718"/>
                <a:gd name="T46" fmla="*/ 1 w 788"/>
                <a:gd name="T47" fmla="*/ 1 h 718"/>
                <a:gd name="T48" fmla="*/ 1 w 788"/>
                <a:gd name="T49" fmla="*/ 1 h 718"/>
                <a:gd name="T50" fmla="*/ 1 w 788"/>
                <a:gd name="T51" fmla="*/ 1 h 718"/>
                <a:gd name="T52" fmla="*/ 1 w 788"/>
                <a:gd name="T53" fmla="*/ 1 h 718"/>
                <a:gd name="T54" fmla="*/ 1 w 788"/>
                <a:gd name="T55" fmla="*/ 1 h 718"/>
                <a:gd name="T56" fmla="*/ 1 w 788"/>
                <a:gd name="T57" fmla="*/ 1 h 718"/>
                <a:gd name="T58" fmla="*/ 1 w 788"/>
                <a:gd name="T59" fmla="*/ 1 h 718"/>
                <a:gd name="T60" fmla="*/ 1 w 788"/>
                <a:gd name="T61" fmla="*/ 1 h 718"/>
                <a:gd name="T62" fmla="*/ 1 w 788"/>
                <a:gd name="T63" fmla="*/ 1 h 718"/>
                <a:gd name="T64" fmla="*/ 1 w 788"/>
                <a:gd name="T65" fmla="*/ 1 h 718"/>
                <a:gd name="T66" fmla="*/ 1 w 788"/>
                <a:gd name="T67" fmla="*/ 1 h 718"/>
                <a:gd name="T68" fmla="*/ 1 w 788"/>
                <a:gd name="T69" fmla="*/ 1 h 718"/>
                <a:gd name="T70" fmla="*/ 1 w 788"/>
                <a:gd name="T71" fmla="*/ 1 h 718"/>
                <a:gd name="T72" fmla="*/ 1 w 788"/>
                <a:gd name="T73" fmla="*/ 1 h 718"/>
                <a:gd name="T74" fmla="*/ 1 w 788"/>
                <a:gd name="T75" fmla="*/ 1 h 718"/>
                <a:gd name="T76" fmla="*/ 1 w 788"/>
                <a:gd name="T77" fmla="*/ 1 h 718"/>
                <a:gd name="T78" fmla="*/ 1 w 788"/>
                <a:gd name="T79" fmla="*/ 1 h 718"/>
                <a:gd name="T80" fmla="*/ 1 w 788"/>
                <a:gd name="T81" fmla="*/ 1 h 718"/>
                <a:gd name="T82" fmla="*/ 1 w 788"/>
                <a:gd name="T83" fmla="*/ 1 h 718"/>
                <a:gd name="T84" fmla="*/ 1 w 788"/>
                <a:gd name="T85" fmla="*/ 1 h 718"/>
                <a:gd name="T86" fmla="*/ 1 w 788"/>
                <a:gd name="T87" fmla="*/ 1 h 718"/>
                <a:gd name="T88" fmla="*/ 1 w 788"/>
                <a:gd name="T89" fmla="*/ 1 h 718"/>
                <a:gd name="T90" fmla="*/ 1 w 788"/>
                <a:gd name="T91" fmla="*/ 1 h 718"/>
                <a:gd name="T92" fmla="*/ 1 w 788"/>
                <a:gd name="T93" fmla="*/ 1 h 718"/>
                <a:gd name="T94" fmla="*/ 1 w 788"/>
                <a:gd name="T95" fmla="*/ 1 h 718"/>
                <a:gd name="T96" fmla="*/ 1 w 788"/>
                <a:gd name="T97" fmla="*/ 1 h 718"/>
                <a:gd name="T98" fmla="*/ 1 w 788"/>
                <a:gd name="T99" fmla="*/ 1 h 718"/>
                <a:gd name="T100" fmla="*/ 1 w 788"/>
                <a:gd name="T101" fmla="*/ 1 h 718"/>
                <a:gd name="T102" fmla="*/ 1 w 788"/>
                <a:gd name="T103" fmla="*/ 1 h 718"/>
                <a:gd name="T104" fmla="*/ 1 w 788"/>
                <a:gd name="T105" fmla="*/ 1 h 718"/>
                <a:gd name="T106" fmla="*/ 1 w 788"/>
                <a:gd name="T107" fmla="*/ 1 h 718"/>
                <a:gd name="T108" fmla="*/ 1 w 788"/>
                <a:gd name="T109" fmla="*/ 1 h 718"/>
                <a:gd name="T110" fmla="*/ 1 w 788"/>
                <a:gd name="T111" fmla="*/ 1 h 718"/>
                <a:gd name="T112" fmla="*/ 1 w 788"/>
                <a:gd name="T113" fmla="*/ 1 h 718"/>
                <a:gd name="T114" fmla="*/ 1 w 788"/>
                <a:gd name="T115" fmla="*/ 1 h 718"/>
                <a:gd name="T116" fmla="*/ 1 w 788"/>
                <a:gd name="T117" fmla="*/ 1 h 718"/>
                <a:gd name="T118" fmla="*/ 1 w 788"/>
                <a:gd name="T119" fmla="*/ 1 h 71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88"/>
                <a:gd name="T181" fmla="*/ 0 h 718"/>
                <a:gd name="T182" fmla="*/ 788 w 788"/>
                <a:gd name="T183" fmla="*/ 718 h 71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88" h="718">
                  <a:moveTo>
                    <a:pt x="596" y="718"/>
                  </a:moveTo>
                  <a:lnTo>
                    <a:pt x="560" y="716"/>
                  </a:lnTo>
                  <a:lnTo>
                    <a:pt x="524" y="716"/>
                  </a:lnTo>
                  <a:lnTo>
                    <a:pt x="487" y="715"/>
                  </a:lnTo>
                  <a:lnTo>
                    <a:pt x="451" y="715"/>
                  </a:lnTo>
                  <a:lnTo>
                    <a:pt x="414" y="714"/>
                  </a:lnTo>
                  <a:lnTo>
                    <a:pt x="379" y="713"/>
                  </a:lnTo>
                  <a:lnTo>
                    <a:pt x="342" y="713"/>
                  </a:lnTo>
                  <a:lnTo>
                    <a:pt x="306" y="712"/>
                  </a:lnTo>
                  <a:lnTo>
                    <a:pt x="269" y="712"/>
                  </a:lnTo>
                  <a:lnTo>
                    <a:pt x="232" y="711"/>
                  </a:lnTo>
                  <a:lnTo>
                    <a:pt x="197" y="710"/>
                  </a:lnTo>
                  <a:lnTo>
                    <a:pt x="160" y="710"/>
                  </a:lnTo>
                  <a:lnTo>
                    <a:pt x="124" y="708"/>
                  </a:lnTo>
                  <a:lnTo>
                    <a:pt x="87" y="708"/>
                  </a:lnTo>
                  <a:lnTo>
                    <a:pt x="52" y="707"/>
                  </a:lnTo>
                  <a:lnTo>
                    <a:pt x="15" y="707"/>
                  </a:lnTo>
                  <a:lnTo>
                    <a:pt x="15" y="704"/>
                  </a:lnTo>
                  <a:lnTo>
                    <a:pt x="15" y="700"/>
                  </a:lnTo>
                  <a:lnTo>
                    <a:pt x="14" y="697"/>
                  </a:lnTo>
                  <a:lnTo>
                    <a:pt x="14" y="693"/>
                  </a:lnTo>
                  <a:lnTo>
                    <a:pt x="22" y="693"/>
                  </a:lnTo>
                  <a:lnTo>
                    <a:pt x="31" y="693"/>
                  </a:lnTo>
                  <a:lnTo>
                    <a:pt x="40" y="693"/>
                  </a:lnTo>
                  <a:lnTo>
                    <a:pt x="51" y="693"/>
                  </a:lnTo>
                  <a:lnTo>
                    <a:pt x="61" y="692"/>
                  </a:lnTo>
                  <a:lnTo>
                    <a:pt x="71" y="691"/>
                  </a:lnTo>
                  <a:lnTo>
                    <a:pt x="80" y="689"/>
                  </a:lnTo>
                  <a:lnTo>
                    <a:pt x="89" y="685"/>
                  </a:lnTo>
                  <a:lnTo>
                    <a:pt x="79" y="685"/>
                  </a:lnTo>
                  <a:lnTo>
                    <a:pt x="69" y="684"/>
                  </a:lnTo>
                  <a:lnTo>
                    <a:pt x="60" y="684"/>
                  </a:lnTo>
                  <a:lnTo>
                    <a:pt x="49" y="683"/>
                  </a:lnTo>
                  <a:lnTo>
                    <a:pt x="40" y="683"/>
                  </a:lnTo>
                  <a:lnTo>
                    <a:pt x="30" y="683"/>
                  </a:lnTo>
                  <a:lnTo>
                    <a:pt x="21" y="682"/>
                  </a:lnTo>
                  <a:lnTo>
                    <a:pt x="10" y="682"/>
                  </a:lnTo>
                  <a:lnTo>
                    <a:pt x="9" y="680"/>
                  </a:lnTo>
                  <a:lnTo>
                    <a:pt x="8" y="677"/>
                  </a:lnTo>
                  <a:lnTo>
                    <a:pt x="8" y="675"/>
                  </a:lnTo>
                  <a:lnTo>
                    <a:pt x="7" y="670"/>
                  </a:lnTo>
                  <a:lnTo>
                    <a:pt x="15" y="670"/>
                  </a:lnTo>
                  <a:lnTo>
                    <a:pt x="29" y="669"/>
                  </a:lnTo>
                  <a:lnTo>
                    <a:pt x="47" y="669"/>
                  </a:lnTo>
                  <a:lnTo>
                    <a:pt x="68" y="668"/>
                  </a:lnTo>
                  <a:lnTo>
                    <a:pt x="89" y="668"/>
                  </a:lnTo>
                  <a:lnTo>
                    <a:pt x="107" y="666"/>
                  </a:lnTo>
                  <a:lnTo>
                    <a:pt x="121" y="665"/>
                  </a:lnTo>
                  <a:lnTo>
                    <a:pt x="128" y="662"/>
                  </a:lnTo>
                  <a:lnTo>
                    <a:pt x="113" y="661"/>
                  </a:lnTo>
                  <a:lnTo>
                    <a:pt x="98" y="661"/>
                  </a:lnTo>
                  <a:lnTo>
                    <a:pt x="83" y="660"/>
                  </a:lnTo>
                  <a:lnTo>
                    <a:pt x="68" y="660"/>
                  </a:lnTo>
                  <a:lnTo>
                    <a:pt x="52" y="659"/>
                  </a:lnTo>
                  <a:lnTo>
                    <a:pt x="37" y="659"/>
                  </a:lnTo>
                  <a:lnTo>
                    <a:pt x="22" y="658"/>
                  </a:lnTo>
                  <a:lnTo>
                    <a:pt x="7" y="658"/>
                  </a:lnTo>
                  <a:lnTo>
                    <a:pt x="6" y="653"/>
                  </a:lnTo>
                  <a:lnTo>
                    <a:pt x="6" y="650"/>
                  </a:lnTo>
                  <a:lnTo>
                    <a:pt x="6" y="646"/>
                  </a:lnTo>
                  <a:lnTo>
                    <a:pt x="4" y="643"/>
                  </a:lnTo>
                  <a:lnTo>
                    <a:pt x="26" y="642"/>
                  </a:lnTo>
                  <a:lnTo>
                    <a:pt x="44" y="640"/>
                  </a:lnTo>
                  <a:lnTo>
                    <a:pt x="55" y="640"/>
                  </a:lnTo>
                  <a:lnTo>
                    <a:pt x="64" y="639"/>
                  </a:lnTo>
                  <a:lnTo>
                    <a:pt x="70" y="639"/>
                  </a:lnTo>
                  <a:lnTo>
                    <a:pt x="74" y="638"/>
                  </a:lnTo>
                  <a:lnTo>
                    <a:pt x="77" y="638"/>
                  </a:lnTo>
                  <a:lnTo>
                    <a:pt x="79" y="637"/>
                  </a:lnTo>
                  <a:lnTo>
                    <a:pt x="79" y="636"/>
                  </a:lnTo>
                  <a:lnTo>
                    <a:pt x="80" y="636"/>
                  </a:lnTo>
                  <a:lnTo>
                    <a:pt x="80" y="635"/>
                  </a:lnTo>
                  <a:lnTo>
                    <a:pt x="71" y="635"/>
                  </a:lnTo>
                  <a:lnTo>
                    <a:pt x="61" y="634"/>
                  </a:lnTo>
                  <a:lnTo>
                    <a:pt x="52" y="634"/>
                  </a:lnTo>
                  <a:lnTo>
                    <a:pt x="42" y="632"/>
                  </a:lnTo>
                  <a:lnTo>
                    <a:pt x="33" y="632"/>
                  </a:lnTo>
                  <a:lnTo>
                    <a:pt x="23" y="632"/>
                  </a:lnTo>
                  <a:lnTo>
                    <a:pt x="14" y="631"/>
                  </a:lnTo>
                  <a:lnTo>
                    <a:pt x="3" y="631"/>
                  </a:lnTo>
                  <a:lnTo>
                    <a:pt x="3" y="625"/>
                  </a:lnTo>
                  <a:lnTo>
                    <a:pt x="3" y="620"/>
                  </a:lnTo>
                  <a:lnTo>
                    <a:pt x="3" y="615"/>
                  </a:lnTo>
                  <a:lnTo>
                    <a:pt x="3" y="609"/>
                  </a:lnTo>
                  <a:lnTo>
                    <a:pt x="24" y="609"/>
                  </a:lnTo>
                  <a:lnTo>
                    <a:pt x="39" y="608"/>
                  </a:lnTo>
                  <a:lnTo>
                    <a:pt x="51" y="608"/>
                  </a:lnTo>
                  <a:lnTo>
                    <a:pt x="60" y="608"/>
                  </a:lnTo>
                  <a:lnTo>
                    <a:pt x="66" y="608"/>
                  </a:lnTo>
                  <a:lnTo>
                    <a:pt x="69" y="607"/>
                  </a:lnTo>
                  <a:lnTo>
                    <a:pt x="74" y="607"/>
                  </a:lnTo>
                  <a:lnTo>
                    <a:pt x="77" y="606"/>
                  </a:lnTo>
                  <a:lnTo>
                    <a:pt x="62" y="605"/>
                  </a:lnTo>
                  <a:lnTo>
                    <a:pt x="51" y="604"/>
                  </a:lnTo>
                  <a:lnTo>
                    <a:pt x="41" y="602"/>
                  </a:lnTo>
                  <a:lnTo>
                    <a:pt x="33" y="601"/>
                  </a:lnTo>
                  <a:lnTo>
                    <a:pt x="27" y="601"/>
                  </a:lnTo>
                  <a:lnTo>
                    <a:pt x="21" y="600"/>
                  </a:lnTo>
                  <a:lnTo>
                    <a:pt x="13" y="599"/>
                  </a:lnTo>
                  <a:lnTo>
                    <a:pt x="3" y="598"/>
                  </a:lnTo>
                  <a:lnTo>
                    <a:pt x="3" y="593"/>
                  </a:lnTo>
                  <a:lnTo>
                    <a:pt x="3" y="590"/>
                  </a:lnTo>
                  <a:lnTo>
                    <a:pt x="3" y="586"/>
                  </a:lnTo>
                  <a:lnTo>
                    <a:pt x="3" y="583"/>
                  </a:lnTo>
                  <a:lnTo>
                    <a:pt x="36" y="582"/>
                  </a:lnTo>
                  <a:lnTo>
                    <a:pt x="61" y="581"/>
                  </a:lnTo>
                  <a:lnTo>
                    <a:pt x="79" y="581"/>
                  </a:lnTo>
                  <a:lnTo>
                    <a:pt x="93" y="579"/>
                  </a:lnTo>
                  <a:lnTo>
                    <a:pt x="102" y="578"/>
                  </a:lnTo>
                  <a:lnTo>
                    <a:pt x="110" y="578"/>
                  </a:lnTo>
                  <a:lnTo>
                    <a:pt x="117" y="577"/>
                  </a:lnTo>
                  <a:lnTo>
                    <a:pt x="125" y="576"/>
                  </a:lnTo>
                  <a:lnTo>
                    <a:pt x="110" y="576"/>
                  </a:lnTo>
                  <a:lnTo>
                    <a:pt x="95" y="575"/>
                  </a:lnTo>
                  <a:lnTo>
                    <a:pt x="79" y="575"/>
                  </a:lnTo>
                  <a:lnTo>
                    <a:pt x="64" y="574"/>
                  </a:lnTo>
                  <a:lnTo>
                    <a:pt x="49" y="572"/>
                  </a:lnTo>
                  <a:lnTo>
                    <a:pt x="33" y="572"/>
                  </a:lnTo>
                  <a:lnTo>
                    <a:pt x="18" y="571"/>
                  </a:lnTo>
                  <a:lnTo>
                    <a:pt x="3" y="571"/>
                  </a:lnTo>
                  <a:lnTo>
                    <a:pt x="2" y="566"/>
                  </a:lnTo>
                  <a:lnTo>
                    <a:pt x="2" y="560"/>
                  </a:lnTo>
                  <a:lnTo>
                    <a:pt x="2" y="555"/>
                  </a:lnTo>
                  <a:lnTo>
                    <a:pt x="2" y="551"/>
                  </a:lnTo>
                  <a:lnTo>
                    <a:pt x="30" y="548"/>
                  </a:lnTo>
                  <a:lnTo>
                    <a:pt x="51" y="546"/>
                  </a:lnTo>
                  <a:lnTo>
                    <a:pt x="66" y="545"/>
                  </a:lnTo>
                  <a:lnTo>
                    <a:pt x="76" y="544"/>
                  </a:lnTo>
                  <a:lnTo>
                    <a:pt x="82" y="544"/>
                  </a:lnTo>
                  <a:lnTo>
                    <a:pt x="86" y="542"/>
                  </a:lnTo>
                  <a:lnTo>
                    <a:pt x="89" y="541"/>
                  </a:lnTo>
                  <a:lnTo>
                    <a:pt x="91" y="540"/>
                  </a:lnTo>
                  <a:lnTo>
                    <a:pt x="79" y="539"/>
                  </a:lnTo>
                  <a:lnTo>
                    <a:pt x="68" y="538"/>
                  </a:lnTo>
                  <a:lnTo>
                    <a:pt x="56" y="538"/>
                  </a:lnTo>
                  <a:lnTo>
                    <a:pt x="46" y="537"/>
                  </a:lnTo>
                  <a:lnTo>
                    <a:pt x="34" y="537"/>
                  </a:lnTo>
                  <a:lnTo>
                    <a:pt x="24" y="537"/>
                  </a:lnTo>
                  <a:lnTo>
                    <a:pt x="14" y="536"/>
                  </a:lnTo>
                  <a:lnTo>
                    <a:pt x="3" y="534"/>
                  </a:lnTo>
                  <a:lnTo>
                    <a:pt x="2" y="530"/>
                  </a:lnTo>
                  <a:lnTo>
                    <a:pt x="2" y="525"/>
                  </a:lnTo>
                  <a:lnTo>
                    <a:pt x="2" y="521"/>
                  </a:lnTo>
                  <a:lnTo>
                    <a:pt x="2" y="516"/>
                  </a:lnTo>
                  <a:lnTo>
                    <a:pt x="13" y="516"/>
                  </a:lnTo>
                  <a:lnTo>
                    <a:pt x="22" y="515"/>
                  </a:lnTo>
                  <a:lnTo>
                    <a:pt x="32" y="515"/>
                  </a:lnTo>
                  <a:lnTo>
                    <a:pt x="42" y="514"/>
                  </a:lnTo>
                  <a:lnTo>
                    <a:pt x="52" y="514"/>
                  </a:lnTo>
                  <a:lnTo>
                    <a:pt x="62" y="514"/>
                  </a:lnTo>
                  <a:lnTo>
                    <a:pt x="72" y="513"/>
                  </a:lnTo>
                  <a:lnTo>
                    <a:pt x="83" y="513"/>
                  </a:lnTo>
                  <a:lnTo>
                    <a:pt x="84" y="511"/>
                  </a:lnTo>
                  <a:lnTo>
                    <a:pt x="84" y="510"/>
                  </a:lnTo>
                  <a:lnTo>
                    <a:pt x="85" y="510"/>
                  </a:lnTo>
                  <a:lnTo>
                    <a:pt x="75" y="509"/>
                  </a:lnTo>
                  <a:lnTo>
                    <a:pt x="64" y="508"/>
                  </a:lnTo>
                  <a:lnTo>
                    <a:pt x="54" y="507"/>
                  </a:lnTo>
                  <a:lnTo>
                    <a:pt x="45" y="506"/>
                  </a:lnTo>
                  <a:lnTo>
                    <a:pt x="34" y="504"/>
                  </a:lnTo>
                  <a:lnTo>
                    <a:pt x="24" y="504"/>
                  </a:lnTo>
                  <a:lnTo>
                    <a:pt x="14" y="503"/>
                  </a:lnTo>
                  <a:lnTo>
                    <a:pt x="3" y="502"/>
                  </a:lnTo>
                  <a:lnTo>
                    <a:pt x="3" y="498"/>
                  </a:lnTo>
                  <a:lnTo>
                    <a:pt x="3" y="494"/>
                  </a:lnTo>
                  <a:lnTo>
                    <a:pt x="3" y="491"/>
                  </a:lnTo>
                  <a:lnTo>
                    <a:pt x="3" y="486"/>
                  </a:lnTo>
                  <a:lnTo>
                    <a:pt x="19" y="486"/>
                  </a:lnTo>
                  <a:lnTo>
                    <a:pt x="39" y="487"/>
                  </a:lnTo>
                  <a:lnTo>
                    <a:pt x="60" y="488"/>
                  </a:lnTo>
                  <a:lnTo>
                    <a:pt x="82" y="488"/>
                  </a:lnTo>
                  <a:lnTo>
                    <a:pt x="104" y="488"/>
                  </a:lnTo>
                  <a:lnTo>
                    <a:pt x="125" y="487"/>
                  </a:lnTo>
                  <a:lnTo>
                    <a:pt x="145" y="485"/>
                  </a:lnTo>
                  <a:lnTo>
                    <a:pt x="161" y="480"/>
                  </a:lnTo>
                  <a:lnTo>
                    <a:pt x="140" y="480"/>
                  </a:lnTo>
                  <a:lnTo>
                    <a:pt x="121" y="480"/>
                  </a:lnTo>
                  <a:lnTo>
                    <a:pt x="100" y="479"/>
                  </a:lnTo>
                  <a:lnTo>
                    <a:pt x="82" y="478"/>
                  </a:lnTo>
                  <a:lnTo>
                    <a:pt x="62" y="478"/>
                  </a:lnTo>
                  <a:lnTo>
                    <a:pt x="42" y="477"/>
                  </a:lnTo>
                  <a:lnTo>
                    <a:pt x="24" y="475"/>
                  </a:lnTo>
                  <a:lnTo>
                    <a:pt x="4" y="473"/>
                  </a:lnTo>
                  <a:lnTo>
                    <a:pt x="4" y="470"/>
                  </a:lnTo>
                  <a:lnTo>
                    <a:pt x="4" y="466"/>
                  </a:lnTo>
                  <a:lnTo>
                    <a:pt x="4" y="463"/>
                  </a:lnTo>
                  <a:lnTo>
                    <a:pt x="4" y="460"/>
                  </a:lnTo>
                  <a:lnTo>
                    <a:pt x="16" y="458"/>
                  </a:lnTo>
                  <a:lnTo>
                    <a:pt x="27" y="458"/>
                  </a:lnTo>
                  <a:lnTo>
                    <a:pt x="39" y="457"/>
                  </a:lnTo>
                  <a:lnTo>
                    <a:pt x="52" y="457"/>
                  </a:lnTo>
                  <a:lnTo>
                    <a:pt x="63" y="456"/>
                  </a:lnTo>
                  <a:lnTo>
                    <a:pt x="75" y="456"/>
                  </a:lnTo>
                  <a:lnTo>
                    <a:pt x="86" y="455"/>
                  </a:lnTo>
                  <a:lnTo>
                    <a:pt x="98" y="455"/>
                  </a:lnTo>
                  <a:lnTo>
                    <a:pt x="99" y="454"/>
                  </a:lnTo>
                  <a:lnTo>
                    <a:pt x="99" y="453"/>
                  </a:lnTo>
                  <a:lnTo>
                    <a:pt x="100" y="451"/>
                  </a:lnTo>
                  <a:lnTo>
                    <a:pt x="89" y="450"/>
                  </a:lnTo>
                  <a:lnTo>
                    <a:pt x="76" y="450"/>
                  </a:lnTo>
                  <a:lnTo>
                    <a:pt x="64" y="449"/>
                  </a:lnTo>
                  <a:lnTo>
                    <a:pt x="52" y="449"/>
                  </a:lnTo>
                  <a:lnTo>
                    <a:pt x="40" y="448"/>
                  </a:lnTo>
                  <a:lnTo>
                    <a:pt x="27" y="448"/>
                  </a:lnTo>
                  <a:lnTo>
                    <a:pt x="16" y="447"/>
                  </a:lnTo>
                  <a:lnTo>
                    <a:pt x="3" y="447"/>
                  </a:lnTo>
                  <a:lnTo>
                    <a:pt x="3" y="442"/>
                  </a:lnTo>
                  <a:lnTo>
                    <a:pt x="4" y="436"/>
                  </a:lnTo>
                  <a:lnTo>
                    <a:pt x="4" y="432"/>
                  </a:lnTo>
                  <a:lnTo>
                    <a:pt x="4" y="427"/>
                  </a:lnTo>
                  <a:lnTo>
                    <a:pt x="14" y="427"/>
                  </a:lnTo>
                  <a:lnTo>
                    <a:pt x="25" y="427"/>
                  </a:lnTo>
                  <a:lnTo>
                    <a:pt x="39" y="427"/>
                  </a:lnTo>
                  <a:lnTo>
                    <a:pt x="54" y="427"/>
                  </a:lnTo>
                  <a:lnTo>
                    <a:pt x="68" y="426"/>
                  </a:lnTo>
                  <a:lnTo>
                    <a:pt x="82" y="425"/>
                  </a:lnTo>
                  <a:lnTo>
                    <a:pt x="93" y="424"/>
                  </a:lnTo>
                  <a:lnTo>
                    <a:pt x="102" y="420"/>
                  </a:lnTo>
                  <a:lnTo>
                    <a:pt x="75" y="419"/>
                  </a:lnTo>
                  <a:lnTo>
                    <a:pt x="53" y="418"/>
                  </a:lnTo>
                  <a:lnTo>
                    <a:pt x="37" y="417"/>
                  </a:lnTo>
                  <a:lnTo>
                    <a:pt x="26" y="417"/>
                  </a:lnTo>
                  <a:lnTo>
                    <a:pt x="18" y="416"/>
                  </a:lnTo>
                  <a:lnTo>
                    <a:pt x="13" y="416"/>
                  </a:lnTo>
                  <a:lnTo>
                    <a:pt x="8" y="417"/>
                  </a:lnTo>
                  <a:lnTo>
                    <a:pt x="3" y="417"/>
                  </a:lnTo>
                  <a:lnTo>
                    <a:pt x="3" y="411"/>
                  </a:lnTo>
                  <a:lnTo>
                    <a:pt x="3" y="404"/>
                  </a:lnTo>
                  <a:lnTo>
                    <a:pt x="3" y="398"/>
                  </a:lnTo>
                  <a:lnTo>
                    <a:pt x="3" y="393"/>
                  </a:lnTo>
                  <a:lnTo>
                    <a:pt x="29" y="393"/>
                  </a:lnTo>
                  <a:lnTo>
                    <a:pt x="47" y="392"/>
                  </a:lnTo>
                  <a:lnTo>
                    <a:pt x="62" y="392"/>
                  </a:lnTo>
                  <a:lnTo>
                    <a:pt x="72" y="392"/>
                  </a:lnTo>
                  <a:lnTo>
                    <a:pt x="79" y="392"/>
                  </a:lnTo>
                  <a:lnTo>
                    <a:pt x="86" y="390"/>
                  </a:lnTo>
                  <a:lnTo>
                    <a:pt x="92" y="390"/>
                  </a:lnTo>
                  <a:lnTo>
                    <a:pt x="98" y="389"/>
                  </a:lnTo>
                  <a:lnTo>
                    <a:pt x="92" y="388"/>
                  </a:lnTo>
                  <a:lnTo>
                    <a:pt x="86" y="387"/>
                  </a:lnTo>
                  <a:lnTo>
                    <a:pt x="79" y="387"/>
                  </a:lnTo>
                  <a:lnTo>
                    <a:pt x="72" y="386"/>
                  </a:lnTo>
                  <a:lnTo>
                    <a:pt x="62" y="386"/>
                  </a:lnTo>
                  <a:lnTo>
                    <a:pt x="48" y="385"/>
                  </a:lnTo>
                  <a:lnTo>
                    <a:pt x="29" y="385"/>
                  </a:lnTo>
                  <a:lnTo>
                    <a:pt x="4" y="383"/>
                  </a:lnTo>
                  <a:lnTo>
                    <a:pt x="4" y="378"/>
                  </a:lnTo>
                  <a:lnTo>
                    <a:pt x="4" y="372"/>
                  </a:lnTo>
                  <a:lnTo>
                    <a:pt x="4" y="366"/>
                  </a:lnTo>
                  <a:lnTo>
                    <a:pt x="4" y="360"/>
                  </a:lnTo>
                  <a:lnTo>
                    <a:pt x="18" y="359"/>
                  </a:lnTo>
                  <a:lnTo>
                    <a:pt x="32" y="359"/>
                  </a:lnTo>
                  <a:lnTo>
                    <a:pt x="46" y="358"/>
                  </a:lnTo>
                  <a:lnTo>
                    <a:pt x="60" y="358"/>
                  </a:lnTo>
                  <a:lnTo>
                    <a:pt x="72" y="357"/>
                  </a:lnTo>
                  <a:lnTo>
                    <a:pt x="86" y="357"/>
                  </a:lnTo>
                  <a:lnTo>
                    <a:pt x="100" y="356"/>
                  </a:lnTo>
                  <a:lnTo>
                    <a:pt x="114" y="356"/>
                  </a:lnTo>
                  <a:lnTo>
                    <a:pt x="100" y="355"/>
                  </a:lnTo>
                  <a:lnTo>
                    <a:pt x="86" y="354"/>
                  </a:lnTo>
                  <a:lnTo>
                    <a:pt x="72" y="352"/>
                  </a:lnTo>
                  <a:lnTo>
                    <a:pt x="60" y="351"/>
                  </a:lnTo>
                  <a:lnTo>
                    <a:pt x="46" y="350"/>
                  </a:lnTo>
                  <a:lnTo>
                    <a:pt x="32" y="349"/>
                  </a:lnTo>
                  <a:lnTo>
                    <a:pt x="18" y="348"/>
                  </a:lnTo>
                  <a:lnTo>
                    <a:pt x="4" y="347"/>
                  </a:lnTo>
                  <a:lnTo>
                    <a:pt x="4" y="342"/>
                  </a:lnTo>
                  <a:lnTo>
                    <a:pt x="4" y="337"/>
                  </a:lnTo>
                  <a:lnTo>
                    <a:pt x="3" y="334"/>
                  </a:lnTo>
                  <a:lnTo>
                    <a:pt x="3" y="329"/>
                  </a:lnTo>
                  <a:lnTo>
                    <a:pt x="14" y="328"/>
                  </a:lnTo>
                  <a:lnTo>
                    <a:pt x="30" y="327"/>
                  </a:lnTo>
                  <a:lnTo>
                    <a:pt x="49" y="326"/>
                  </a:lnTo>
                  <a:lnTo>
                    <a:pt x="71" y="324"/>
                  </a:lnTo>
                  <a:lnTo>
                    <a:pt x="92" y="322"/>
                  </a:lnTo>
                  <a:lnTo>
                    <a:pt x="110" y="321"/>
                  </a:lnTo>
                  <a:lnTo>
                    <a:pt x="124" y="320"/>
                  </a:lnTo>
                  <a:lnTo>
                    <a:pt x="131" y="319"/>
                  </a:lnTo>
                  <a:lnTo>
                    <a:pt x="115" y="319"/>
                  </a:lnTo>
                  <a:lnTo>
                    <a:pt x="99" y="318"/>
                  </a:lnTo>
                  <a:lnTo>
                    <a:pt x="84" y="318"/>
                  </a:lnTo>
                  <a:lnTo>
                    <a:pt x="68" y="317"/>
                  </a:lnTo>
                  <a:lnTo>
                    <a:pt x="52" y="317"/>
                  </a:lnTo>
                  <a:lnTo>
                    <a:pt x="37" y="317"/>
                  </a:lnTo>
                  <a:lnTo>
                    <a:pt x="21" y="316"/>
                  </a:lnTo>
                  <a:lnTo>
                    <a:pt x="4" y="316"/>
                  </a:lnTo>
                  <a:lnTo>
                    <a:pt x="4" y="310"/>
                  </a:lnTo>
                  <a:lnTo>
                    <a:pt x="4" y="304"/>
                  </a:lnTo>
                  <a:lnTo>
                    <a:pt x="4" y="299"/>
                  </a:lnTo>
                  <a:lnTo>
                    <a:pt x="4" y="294"/>
                  </a:lnTo>
                  <a:lnTo>
                    <a:pt x="14" y="294"/>
                  </a:lnTo>
                  <a:lnTo>
                    <a:pt x="29" y="294"/>
                  </a:lnTo>
                  <a:lnTo>
                    <a:pt x="46" y="294"/>
                  </a:lnTo>
                  <a:lnTo>
                    <a:pt x="66" y="292"/>
                  </a:lnTo>
                  <a:lnTo>
                    <a:pt x="85" y="292"/>
                  </a:lnTo>
                  <a:lnTo>
                    <a:pt x="102" y="290"/>
                  </a:lnTo>
                  <a:lnTo>
                    <a:pt x="116" y="289"/>
                  </a:lnTo>
                  <a:lnTo>
                    <a:pt x="124" y="286"/>
                  </a:lnTo>
                  <a:lnTo>
                    <a:pt x="104" y="286"/>
                  </a:lnTo>
                  <a:lnTo>
                    <a:pt x="87" y="286"/>
                  </a:lnTo>
                  <a:lnTo>
                    <a:pt x="75" y="286"/>
                  </a:lnTo>
                  <a:lnTo>
                    <a:pt x="63" y="284"/>
                  </a:lnTo>
                  <a:lnTo>
                    <a:pt x="52" y="284"/>
                  </a:lnTo>
                  <a:lnTo>
                    <a:pt x="39" y="283"/>
                  </a:lnTo>
                  <a:lnTo>
                    <a:pt x="24" y="282"/>
                  </a:lnTo>
                  <a:lnTo>
                    <a:pt x="4" y="281"/>
                  </a:lnTo>
                  <a:lnTo>
                    <a:pt x="4" y="275"/>
                  </a:lnTo>
                  <a:lnTo>
                    <a:pt x="4" y="268"/>
                  </a:lnTo>
                  <a:lnTo>
                    <a:pt x="4" y="261"/>
                  </a:lnTo>
                  <a:lnTo>
                    <a:pt x="4" y="254"/>
                  </a:lnTo>
                  <a:lnTo>
                    <a:pt x="16" y="254"/>
                  </a:lnTo>
                  <a:lnTo>
                    <a:pt x="32" y="254"/>
                  </a:lnTo>
                  <a:lnTo>
                    <a:pt x="49" y="254"/>
                  </a:lnTo>
                  <a:lnTo>
                    <a:pt x="69" y="254"/>
                  </a:lnTo>
                  <a:lnTo>
                    <a:pt x="87" y="253"/>
                  </a:lnTo>
                  <a:lnTo>
                    <a:pt x="106" y="251"/>
                  </a:lnTo>
                  <a:lnTo>
                    <a:pt x="122" y="249"/>
                  </a:lnTo>
                  <a:lnTo>
                    <a:pt x="136" y="245"/>
                  </a:lnTo>
                  <a:lnTo>
                    <a:pt x="114" y="245"/>
                  </a:lnTo>
                  <a:lnTo>
                    <a:pt x="98" y="246"/>
                  </a:lnTo>
                  <a:lnTo>
                    <a:pt x="84" y="246"/>
                  </a:lnTo>
                  <a:lnTo>
                    <a:pt x="71" y="245"/>
                  </a:lnTo>
                  <a:lnTo>
                    <a:pt x="59" y="245"/>
                  </a:lnTo>
                  <a:lnTo>
                    <a:pt x="44" y="245"/>
                  </a:lnTo>
                  <a:lnTo>
                    <a:pt x="26" y="244"/>
                  </a:lnTo>
                  <a:lnTo>
                    <a:pt x="4" y="243"/>
                  </a:lnTo>
                  <a:lnTo>
                    <a:pt x="4" y="237"/>
                  </a:lnTo>
                  <a:lnTo>
                    <a:pt x="4" y="230"/>
                  </a:lnTo>
                  <a:lnTo>
                    <a:pt x="4" y="224"/>
                  </a:lnTo>
                  <a:lnTo>
                    <a:pt x="4" y="219"/>
                  </a:lnTo>
                  <a:lnTo>
                    <a:pt x="16" y="219"/>
                  </a:lnTo>
                  <a:lnTo>
                    <a:pt x="27" y="218"/>
                  </a:lnTo>
                  <a:lnTo>
                    <a:pt x="39" y="218"/>
                  </a:lnTo>
                  <a:lnTo>
                    <a:pt x="52" y="216"/>
                  </a:lnTo>
                  <a:lnTo>
                    <a:pt x="63" y="216"/>
                  </a:lnTo>
                  <a:lnTo>
                    <a:pt x="75" y="216"/>
                  </a:lnTo>
                  <a:lnTo>
                    <a:pt x="86" y="215"/>
                  </a:lnTo>
                  <a:lnTo>
                    <a:pt x="98" y="215"/>
                  </a:lnTo>
                  <a:lnTo>
                    <a:pt x="99" y="214"/>
                  </a:lnTo>
                  <a:lnTo>
                    <a:pt x="99" y="213"/>
                  </a:lnTo>
                  <a:lnTo>
                    <a:pt x="100" y="213"/>
                  </a:lnTo>
                  <a:lnTo>
                    <a:pt x="89" y="212"/>
                  </a:lnTo>
                  <a:lnTo>
                    <a:pt x="77" y="211"/>
                  </a:lnTo>
                  <a:lnTo>
                    <a:pt x="64" y="210"/>
                  </a:lnTo>
                  <a:lnTo>
                    <a:pt x="53" y="210"/>
                  </a:lnTo>
                  <a:lnTo>
                    <a:pt x="40" y="208"/>
                  </a:lnTo>
                  <a:lnTo>
                    <a:pt x="29" y="207"/>
                  </a:lnTo>
                  <a:lnTo>
                    <a:pt x="16" y="207"/>
                  </a:lnTo>
                  <a:lnTo>
                    <a:pt x="4" y="206"/>
                  </a:lnTo>
                  <a:lnTo>
                    <a:pt x="4" y="201"/>
                  </a:lnTo>
                  <a:lnTo>
                    <a:pt x="4" y="197"/>
                  </a:lnTo>
                  <a:lnTo>
                    <a:pt x="4" y="193"/>
                  </a:lnTo>
                  <a:lnTo>
                    <a:pt x="4" y="189"/>
                  </a:lnTo>
                  <a:lnTo>
                    <a:pt x="24" y="188"/>
                  </a:lnTo>
                  <a:lnTo>
                    <a:pt x="45" y="188"/>
                  </a:lnTo>
                  <a:lnTo>
                    <a:pt x="64" y="188"/>
                  </a:lnTo>
                  <a:lnTo>
                    <a:pt x="85" y="186"/>
                  </a:lnTo>
                  <a:lnTo>
                    <a:pt x="106" y="185"/>
                  </a:lnTo>
                  <a:lnTo>
                    <a:pt x="127" y="183"/>
                  </a:lnTo>
                  <a:lnTo>
                    <a:pt x="147" y="181"/>
                  </a:lnTo>
                  <a:lnTo>
                    <a:pt x="168" y="177"/>
                  </a:lnTo>
                  <a:lnTo>
                    <a:pt x="147" y="176"/>
                  </a:lnTo>
                  <a:lnTo>
                    <a:pt x="127" y="175"/>
                  </a:lnTo>
                  <a:lnTo>
                    <a:pt x="106" y="175"/>
                  </a:lnTo>
                  <a:lnTo>
                    <a:pt x="85" y="175"/>
                  </a:lnTo>
                  <a:lnTo>
                    <a:pt x="64" y="175"/>
                  </a:lnTo>
                  <a:lnTo>
                    <a:pt x="44" y="176"/>
                  </a:lnTo>
                  <a:lnTo>
                    <a:pt x="24" y="175"/>
                  </a:lnTo>
                  <a:lnTo>
                    <a:pt x="4" y="175"/>
                  </a:lnTo>
                  <a:lnTo>
                    <a:pt x="4" y="169"/>
                  </a:lnTo>
                  <a:lnTo>
                    <a:pt x="4" y="165"/>
                  </a:lnTo>
                  <a:lnTo>
                    <a:pt x="4" y="159"/>
                  </a:lnTo>
                  <a:lnTo>
                    <a:pt x="4" y="154"/>
                  </a:lnTo>
                  <a:lnTo>
                    <a:pt x="27" y="153"/>
                  </a:lnTo>
                  <a:lnTo>
                    <a:pt x="45" y="152"/>
                  </a:lnTo>
                  <a:lnTo>
                    <a:pt x="59" y="152"/>
                  </a:lnTo>
                  <a:lnTo>
                    <a:pt x="71" y="151"/>
                  </a:lnTo>
                  <a:lnTo>
                    <a:pt x="82" y="150"/>
                  </a:lnTo>
                  <a:lnTo>
                    <a:pt x="92" y="148"/>
                  </a:lnTo>
                  <a:lnTo>
                    <a:pt x="105" y="147"/>
                  </a:lnTo>
                  <a:lnTo>
                    <a:pt x="120" y="146"/>
                  </a:lnTo>
                  <a:lnTo>
                    <a:pt x="118" y="145"/>
                  </a:lnTo>
                  <a:lnTo>
                    <a:pt x="118" y="143"/>
                  </a:lnTo>
                  <a:lnTo>
                    <a:pt x="118" y="142"/>
                  </a:lnTo>
                  <a:lnTo>
                    <a:pt x="117" y="140"/>
                  </a:lnTo>
                  <a:lnTo>
                    <a:pt x="109" y="142"/>
                  </a:lnTo>
                  <a:lnTo>
                    <a:pt x="102" y="142"/>
                  </a:lnTo>
                  <a:lnTo>
                    <a:pt x="95" y="142"/>
                  </a:lnTo>
                  <a:lnTo>
                    <a:pt x="86" y="143"/>
                  </a:lnTo>
                  <a:lnTo>
                    <a:pt x="74" y="143"/>
                  </a:lnTo>
                  <a:lnTo>
                    <a:pt x="56" y="143"/>
                  </a:lnTo>
                  <a:lnTo>
                    <a:pt x="34" y="142"/>
                  </a:lnTo>
                  <a:lnTo>
                    <a:pt x="4" y="142"/>
                  </a:lnTo>
                  <a:lnTo>
                    <a:pt x="4" y="135"/>
                  </a:lnTo>
                  <a:lnTo>
                    <a:pt x="4" y="128"/>
                  </a:lnTo>
                  <a:lnTo>
                    <a:pt x="3" y="121"/>
                  </a:lnTo>
                  <a:lnTo>
                    <a:pt x="3" y="113"/>
                  </a:lnTo>
                  <a:lnTo>
                    <a:pt x="17" y="112"/>
                  </a:lnTo>
                  <a:lnTo>
                    <a:pt x="32" y="110"/>
                  </a:lnTo>
                  <a:lnTo>
                    <a:pt x="48" y="112"/>
                  </a:lnTo>
                  <a:lnTo>
                    <a:pt x="64" y="112"/>
                  </a:lnTo>
                  <a:lnTo>
                    <a:pt x="80" y="112"/>
                  </a:lnTo>
                  <a:lnTo>
                    <a:pt x="97" y="110"/>
                  </a:lnTo>
                  <a:lnTo>
                    <a:pt x="112" y="109"/>
                  </a:lnTo>
                  <a:lnTo>
                    <a:pt x="124" y="105"/>
                  </a:lnTo>
                  <a:lnTo>
                    <a:pt x="112" y="105"/>
                  </a:lnTo>
                  <a:lnTo>
                    <a:pt x="97" y="104"/>
                  </a:lnTo>
                  <a:lnTo>
                    <a:pt x="82" y="104"/>
                  </a:lnTo>
                  <a:lnTo>
                    <a:pt x="67" y="102"/>
                  </a:lnTo>
                  <a:lnTo>
                    <a:pt x="51" y="101"/>
                  </a:lnTo>
                  <a:lnTo>
                    <a:pt x="34" y="101"/>
                  </a:lnTo>
                  <a:lnTo>
                    <a:pt x="18" y="100"/>
                  </a:lnTo>
                  <a:lnTo>
                    <a:pt x="3" y="100"/>
                  </a:lnTo>
                  <a:lnTo>
                    <a:pt x="3" y="94"/>
                  </a:lnTo>
                  <a:lnTo>
                    <a:pt x="3" y="89"/>
                  </a:lnTo>
                  <a:lnTo>
                    <a:pt x="3" y="83"/>
                  </a:lnTo>
                  <a:lnTo>
                    <a:pt x="3" y="77"/>
                  </a:lnTo>
                  <a:lnTo>
                    <a:pt x="14" y="77"/>
                  </a:lnTo>
                  <a:lnTo>
                    <a:pt x="32" y="78"/>
                  </a:lnTo>
                  <a:lnTo>
                    <a:pt x="55" y="78"/>
                  </a:lnTo>
                  <a:lnTo>
                    <a:pt x="82" y="79"/>
                  </a:lnTo>
                  <a:lnTo>
                    <a:pt x="107" y="79"/>
                  </a:lnTo>
                  <a:lnTo>
                    <a:pt x="131" y="78"/>
                  </a:lnTo>
                  <a:lnTo>
                    <a:pt x="150" y="76"/>
                  </a:lnTo>
                  <a:lnTo>
                    <a:pt x="162" y="72"/>
                  </a:lnTo>
                  <a:lnTo>
                    <a:pt x="140" y="72"/>
                  </a:lnTo>
                  <a:lnTo>
                    <a:pt x="123" y="71"/>
                  </a:lnTo>
                  <a:lnTo>
                    <a:pt x="108" y="71"/>
                  </a:lnTo>
                  <a:lnTo>
                    <a:pt x="93" y="70"/>
                  </a:lnTo>
                  <a:lnTo>
                    <a:pt x="77" y="70"/>
                  </a:lnTo>
                  <a:lnTo>
                    <a:pt x="59" y="69"/>
                  </a:lnTo>
                  <a:lnTo>
                    <a:pt x="36" y="68"/>
                  </a:lnTo>
                  <a:lnTo>
                    <a:pt x="4" y="65"/>
                  </a:lnTo>
                  <a:lnTo>
                    <a:pt x="1" y="60"/>
                  </a:lnTo>
                  <a:lnTo>
                    <a:pt x="0" y="53"/>
                  </a:lnTo>
                  <a:lnTo>
                    <a:pt x="1" y="46"/>
                  </a:lnTo>
                  <a:lnTo>
                    <a:pt x="1" y="41"/>
                  </a:lnTo>
                  <a:lnTo>
                    <a:pt x="33" y="41"/>
                  </a:lnTo>
                  <a:lnTo>
                    <a:pt x="61" y="41"/>
                  </a:lnTo>
                  <a:lnTo>
                    <a:pt x="84" y="42"/>
                  </a:lnTo>
                  <a:lnTo>
                    <a:pt x="102" y="42"/>
                  </a:lnTo>
                  <a:lnTo>
                    <a:pt x="116" y="42"/>
                  </a:lnTo>
                  <a:lnTo>
                    <a:pt x="128" y="41"/>
                  </a:lnTo>
                  <a:lnTo>
                    <a:pt x="135" y="40"/>
                  </a:lnTo>
                  <a:lnTo>
                    <a:pt x="139" y="38"/>
                  </a:lnTo>
                  <a:lnTo>
                    <a:pt x="101" y="37"/>
                  </a:lnTo>
                  <a:lnTo>
                    <a:pt x="72" y="36"/>
                  </a:lnTo>
                  <a:lnTo>
                    <a:pt x="52" y="36"/>
                  </a:lnTo>
                  <a:lnTo>
                    <a:pt x="37" y="34"/>
                  </a:lnTo>
                  <a:lnTo>
                    <a:pt x="26" y="34"/>
                  </a:lnTo>
                  <a:lnTo>
                    <a:pt x="18" y="33"/>
                  </a:lnTo>
                  <a:lnTo>
                    <a:pt x="10" y="33"/>
                  </a:lnTo>
                  <a:lnTo>
                    <a:pt x="3" y="32"/>
                  </a:lnTo>
                  <a:lnTo>
                    <a:pt x="3" y="29"/>
                  </a:lnTo>
                  <a:lnTo>
                    <a:pt x="3" y="25"/>
                  </a:lnTo>
                  <a:lnTo>
                    <a:pt x="3" y="23"/>
                  </a:lnTo>
                  <a:lnTo>
                    <a:pt x="3" y="19"/>
                  </a:lnTo>
                  <a:lnTo>
                    <a:pt x="10" y="19"/>
                  </a:lnTo>
                  <a:lnTo>
                    <a:pt x="17" y="21"/>
                  </a:lnTo>
                  <a:lnTo>
                    <a:pt x="24" y="19"/>
                  </a:lnTo>
                  <a:lnTo>
                    <a:pt x="32" y="17"/>
                  </a:lnTo>
                  <a:lnTo>
                    <a:pt x="31" y="16"/>
                  </a:lnTo>
                  <a:lnTo>
                    <a:pt x="27" y="15"/>
                  </a:lnTo>
                  <a:lnTo>
                    <a:pt x="19" y="12"/>
                  </a:lnTo>
                  <a:lnTo>
                    <a:pt x="3" y="10"/>
                  </a:lnTo>
                  <a:lnTo>
                    <a:pt x="3" y="8"/>
                  </a:lnTo>
                  <a:lnTo>
                    <a:pt x="4" y="4"/>
                  </a:lnTo>
                  <a:lnTo>
                    <a:pt x="4" y="2"/>
                  </a:lnTo>
                  <a:lnTo>
                    <a:pt x="4" y="0"/>
                  </a:lnTo>
                  <a:lnTo>
                    <a:pt x="29" y="0"/>
                  </a:lnTo>
                  <a:lnTo>
                    <a:pt x="53" y="0"/>
                  </a:lnTo>
                  <a:lnTo>
                    <a:pt x="77" y="0"/>
                  </a:lnTo>
                  <a:lnTo>
                    <a:pt x="101" y="0"/>
                  </a:lnTo>
                  <a:lnTo>
                    <a:pt x="125" y="0"/>
                  </a:lnTo>
                  <a:lnTo>
                    <a:pt x="150" y="0"/>
                  </a:lnTo>
                  <a:lnTo>
                    <a:pt x="174" y="1"/>
                  </a:lnTo>
                  <a:lnTo>
                    <a:pt x="198" y="1"/>
                  </a:lnTo>
                  <a:lnTo>
                    <a:pt x="222" y="1"/>
                  </a:lnTo>
                  <a:lnTo>
                    <a:pt x="246" y="1"/>
                  </a:lnTo>
                  <a:lnTo>
                    <a:pt x="270" y="1"/>
                  </a:lnTo>
                  <a:lnTo>
                    <a:pt x="295" y="1"/>
                  </a:lnTo>
                  <a:lnTo>
                    <a:pt x="319" y="1"/>
                  </a:lnTo>
                  <a:lnTo>
                    <a:pt x="344" y="1"/>
                  </a:lnTo>
                  <a:lnTo>
                    <a:pt x="368" y="1"/>
                  </a:lnTo>
                  <a:lnTo>
                    <a:pt x="393" y="1"/>
                  </a:lnTo>
                  <a:lnTo>
                    <a:pt x="417" y="1"/>
                  </a:lnTo>
                  <a:lnTo>
                    <a:pt x="441" y="2"/>
                  </a:lnTo>
                  <a:lnTo>
                    <a:pt x="465" y="2"/>
                  </a:lnTo>
                  <a:lnTo>
                    <a:pt x="490" y="2"/>
                  </a:lnTo>
                  <a:lnTo>
                    <a:pt x="515" y="3"/>
                  </a:lnTo>
                  <a:lnTo>
                    <a:pt x="539" y="4"/>
                  </a:lnTo>
                  <a:lnTo>
                    <a:pt x="563" y="4"/>
                  </a:lnTo>
                  <a:lnTo>
                    <a:pt x="587" y="6"/>
                  </a:lnTo>
                  <a:lnTo>
                    <a:pt x="612" y="7"/>
                  </a:lnTo>
                  <a:lnTo>
                    <a:pt x="637" y="8"/>
                  </a:lnTo>
                  <a:lnTo>
                    <a:pt x="661" y="9"/>
                  </a:lnTo>
                  <a:lnTo>
                    <a:pt x="685" y="10"/>
                  </a:lnTo>
                  <a:lnTo>
                    <a:pt x="709" y="11"/>
                  </a:lnTo>
                  <a:lnTo>
                    <a:pt x="735" y="14"/>
                  </a:lnTo>
                  <a:lnTo>
                    <a:pt x="759" y="15"/>
                  </a:lnTo>
                  <a:lnTo>
                    <a:pt x="783" y="17"/>
                  </a:lnTo>
                  <a:lnTo>
                    <a:pt x="784" y="19"/>
                  </a:lnTo>
                  <a:lnTo>
                    <a:pt x="785" y="23"/>
                  </a:lnTo>
                  <a:lnTo>
                    <a:pt x="785" y="29"/>
                  </a:lnTo>
                  <a:lnTo>
                    <a:pt x="785" y="34"/>
                  </a:lnTo>
                  <a:lnTo>
                    <a:pt x="776" y="34"/>
                  </a:lnTo>
                  <a:lnTo>
                    <a:pt x="768" y="36"/>
                  </a:lnTo>
                  <a:lnTo>
                    <a:pt x="759" y="37"/>
                  </a:lnTo>
                  <a:lnTo>
                    <a:pt x="751" y="37"/>
                  </a:lnTo>
                  <a:lnTo>
                    <a:pt x="743" y="39"/>
                  </a:lnTo>
                  <a:lnTo>
                    <a:pt x="735" y="40"/>
                  </a:lnTo>
                  <a:lnTo>
                    <a:pt x="727" y="41"/>
                  </a:lnTo>
                  <a:lnTo>
                    <a:pt x="718" y="44"/>
                  </a:lnTo>
                  <a:lnTo>
                    <a:pt x="727" y="44"/>
                  </a:lnTo>
                  <a:lnTo>
                    <a:pt x="735" y="44"/>
                  </a:lnTo>
                  <a:lnTo>
                    <a:pt x="743" y="44"/>
                  </a:lnTo>
                  <a:lnTo>
                    <a:pt x="752" y="44"/>
                  </a:lnTo>
                  <a:lnTo>
                    <a:pt x="760" y="44"/>
                  </a:lnTo>
                  <a:lnTo>
                    <a:pt x="768" y="44"/>
                  </a:lnTo>
                  <a:lnTo>
                    <a:pt x="777" y="44"/>
                  </a:lnTo>
                  <a:lnTo>
                    <a:pt x="785" y="44"/>
                  </a:lnTo>
                  <a:lnTo>
                    <a:pt x="786" y="49"/>
                  </a:lnTo>
                  <a:lnTo>
                    <a:pt x="786" y="54"/>
                  </a:lnTo>
                  <a:lnTo>
                    <a:pt x="785" y="60"/>
                  </a:lnTo>
                  <a:lnTo>
                    <a:pt x="783" y="70"/>
                  </a:lnTo>
                  <a:lnTo>
                    <a:pt x="768" y="70"/>
                  </a:lnTo>
                  <a:lnTo>
                    <a:pt x="750" y="71"/>
                  </a:lnTo>
                  <a:lnTo>
                    <a:pt x="729" y="71"/>
                  </a:lnTo>
                  <a:lnTo>
                    <a:pt x="708" y="72"/>
                  </a:lnTo>
                  <a:lnTo>
                    <a:pt x="689" y="75"/>
                  </a:lnTo>
                  <a:lnTo>
                    <a:pt x="670" y="77"/>
                  </a:lnTo>
                  <a:lnTo>
                    <a:pt x="655" y="82"/>
                  </a:lnTo>
                  <a:lnTo>
                    <a:pt x="645" y="86"/>
                  </a:lnTo>
                  <a:lnTo>
                    <a:pt x="647" y="86"/>
                  </a:lnTo>
                  <a:lnTo>
                    <a:pt x="649" y="86"/>
                  </a:lnTo>
                  <a:lnTo>
                    <a:pt x="653" y="86"/>
                  </a:lnTo>
                  <a:lnTo>
                    <a:pt x="659" y="86"/>
                  </a:lnTo>
                  <a:lnTo>
                    <a:pt x="667" y="85"/>
                  </a:lnTo>
                  <a:lnTo>
                    <a:pt x="678" y="84"/>
                  </a:lnTo>
                  <a:lnTo>
                    <a:pt x="695" y="82"/>
                  </a:lnTo>
                  <a:lnTo>
                    <a:pt x="717" y="79"/>
                  </a:lnTo>
                  <a:lnTo>
                    <a:pt x="725" y="79"/>
                  </a:lnTo>
                  <a:lnTo>
                    <a:pt x="733" y="79"/>
                  </a:lnTo>
                  <a:lnTo>
                    <a:pt x="741" y="79"/>
                  </a:lnTo>
                  <a:lnTo>
                    <a:pt x="750" y="80"/>
                  </a:lnTo>
                  <a:lnTo>
                    <a:pt x="758" y="80"/>
                  </a:lnTo>
                  <a:lnTo>
                    <a:pt x="766" y="80"/>
                  </a:lnTo>
                  <a:lnTo>
                    <a:pt x="774" y="82"/>
                  </a:lnTo>
                  <a:lnTo>
                    <a:pt x="782" y="82"/>
                  </a:lnTo>
                  <a:lnTo>
                    <a:pt x="783" y="83"/>
                  </a:lnTo>
                  <a:lnTo>
                    <a:pt x="783" y="86"/>
                  </a:lnTo>
                  <a:lnTo>
                    <a:pt x="782" y="91"/>
                  </a:lnTo>
                  <a:lnTo>
                    <a:pt x="781" y="101"/>
                  </a:lnTo>
                  <a:lnTo>
                    <a:pt x="775" y="102"/>
                  </a:lnTo>
                  <a:lnTo>
                    <a:pt x="765" y="105"/>
                  </a:lnTo>
                  <a:lnTo>
                    <a:pt x="751" y="106"/>
                  </a:lnTo>
                  <a:lnTo>
                    <a:pt x="735" y="108"/>
                  </a:lnTo>
                  <a:lnTo>
                    <a:pt x="717" y="110"/>
                  </a:lnTo>
                  <a:lnTo>
                    <a:pt x="701" y="113"/>
                  </a:lnTo>
                  <a:lnTo>
                    <a:pt x="687" y="115"/>
                  </a:lnTo>
                  <a:lnTo>
                    <a:pt x="676" y="117"/>
                  </a:lnTo>
                  <a:lnTo>
                    <a:pt x="692" y="117"/>
                  </a:lnTo>
                  <a:lnTo>
                    <a:pt x="705" y="118"/>
                  </a:lnTo>
                  <a:lnTo>
                    <a:pt x="715" y="118"/>
                  </a:lnTo>
                  <a:lnTo>
                    <a:pt x="724" y="117"/>
                  </a:lnTo>
                  <a:lnTo>
                    <a:pt x="735" y="117"/>
                  </a:lnTo>
                  <a:lnTo>
                    <a:pt x="747" y="117"/>
                  </a:lnTo>
                  <a:lnTo>
                    <a:pt x="762" y="116"/>
                  </a:lnTo>
                  <a:lnTo>
                    <a:pt x="782" y="115"/>
                  </a:lnTo>
                  <a:lnTo>
                    <a:pt x="781" y="122"/>
                  </a:lnTo>
                  <a:lnTo>
                    <a:pt x="781" y="129"/>
                  </a:lnTo>
                  <a:lnTo>
                    <a:pt x="779" y="136"/>
                  </a:lnTo>
                  <a:lnTo>
                    <a:pt x="779" y="143"/>
                  </a:lnTo>
                  <a:lnTo>
                    <a:pt x="770" y="143"/>
                  </a:lnTo>
                  <a:lnTo>
                    <a:pt x="759" y="144"/>
                  </a:lnTo>
                  <a:lnTo>
                    <a:pt x="746" y="144"/>
                  </a:lnTo>
                  <a:lnTo>
                    <a:pt x="735" y="145"/>
                  </a:lnTo>
                  <a:lnTo>
                    <a:pt x="723" y="146"/>
                  </a:lnTo>
                  <a:lnTo>
                    <a:pt x="713" y="147"/>
                  </a:lnTo>
                  <a:lnTo>
                    <a:pt x="703" y="150"/>
                  </a:lnTo>
                  <a:lnTo>
                    <a:pt x="698" y="152"/>
                  </a:lnTo>
                  <a:lnTo>
                    <a:pt x="715" y="152"/>
                  </a:lnTo>
                  <a:lnTo>
                    <a:pt x="728" y="153"/>
                  </a:lnTo>
                  <a:lnTo>
                    <a:pt x="738" y="153"/>
                  </a:lnTo>
                  <a:lnTo>
                    <a:pt x="747" y="153"/>
                  </a:lnTo>
                  <a:lnTo>
                    <a:pt x="754" y="153"/>
                  </a:lnTo>
                  <a:lnTo>
                    <a:pt x="762" y="154"/>
                  </a:lnTo>
                  <a:lnTo>
                    <a:pt x="771" y="154"/>
                  </a:lnTo>
                  <a:lnTo>
                    <a:pt x="782" y="155"/>
                  </a:lnTo>
                  <a:lnTo>
                    <a:pt x="783" y="160"/>
                  </a:lnTo>
                  <a:lnTo>
                    <a:pt x="783" y="165"/>
                  </a:lnTo>
                  <a:lnTo>
                    <a:pt x="783" y="169"/>
                  </a:lnTo>
                  <a:lnTo>
                    <a:pt x="784" y="174"/>
                  </a:lnTo>
                  <a:lnTo>
                    <a:pt x="775" y="174"/>
                  </a:lnTo>
                  <a:lnTo>
                    <a:pt x="761" y="175"/>
                  </a:lnTo>
                  <a:lnTo>
                    <a:pt x="745" y="176"/>
                  </a:lnTo>
                  <a:lnTo>
                    <a:pt x="729" y="177"/>
                  </a:lnTo>
                  <a:lnTo>
                    <a:pt x="713" y="178"/>
                  </a:lnTo>
                  <a:lnTo>
                    <a:pt x="699" y="181"/>
                  </a:lnTo>
                  <a:lnTo>
                    <a:pt x="689" y="183"/>
                  </a:lnTo>
                  <a:lnTo>
                    <a:pt x="683" y="185"/>
                  </a:lnTo>
                  <a:lnTo>
                    <a:pt x="695" y="185"/>
                  </a:lnTo>
                  <a:lnTo>
                    <a:pt x="707" y="185"/>
                  </a:lnTo>
                  <a:lnTo>
                    <a:pt x="720" y="185"/>
                  </a:lnTo>
                  <a:lnTo>
                    <a:pt x="732" y="185"/>
                  </a:lnTo>
                  <a:lnTo>
                    <a:pt x="745" y="185"/>
                  </a:lnTo>
                  <a:lnTo>
                    <a:pt x="758" y="185"/>
                  </a:lnTo>
                  <a:lnTo>
                    <a:pt x="770" y="185"/>
                  </a:lnTo>
                  <a:lnTo>
                    <a:pt x="783" y="185"/>
                  </a:lnTo>
                  <a:lnTo>
                    <a:pt x="782" y="191"/>
                  </a:lnTo>
                  <a:lnTo>
                    <a:pt x="782" y="197"/>
                  </a:lnTo>
                  <a:lnTo>
                    <a:pt x="781" y="203"/>
                  </a:lnTo>
                  <a:lnTo>
                    <a:pt x="781" y="208"/>
                  </a:lnTo>
                  <a:lnTo>
                    <a:pt x="777" y="210"/>
                  </a:lnTo>
                  <a:lnTo>
                    <a:pt x="773" y="210"/>
                  </a:lnTo>
                  <a:lnTo>
                    <a:pt x="768" y="211"/>
                  </a:lnTo>
                  <a:lnTo>
                    <a:pt x="761" y="212"/>
                  </a:lnTo>
                  <a:lnTo>
                    <a:pt x="752" y="213"/>
                  </a:lnTo>
                  <a:lnTo>
                    <a:pt x="738" y="214"/>
                  </a:lnTo>
                  <a:lnTo>
                    <a:pt x="720" y="216"/>
                  </a:lnTo>
                  <a:lnTo>
                    <a:pt x="695" y="220"/>
                  </a:lnTo>
                  <a:lnTo>
                    <a:pt x="706" y="220"/>
                  </a:lnTo>
                  <a:lnTo>
                    <a:pt x="716" y="221"/>
                  </a:lnTo>
                  <a:lnTo>
                    <a:pt x="727" y="221"/>
                  </a:lnTo>
                  <a:lnTo>
                    <a:pt x="737" y="221"/>
                  </a:lnTo>
                  <a:lnTo>
                    <a:pt x="747" y="221"/>
                  </a:lnTo>
                  <a:lnTo>
                    <a:pt x="758" y="221"/>
                  </a:lnTo>
                  <a:lnTo>
                    <a:pt x="769" y="222"/>
                  </a:lnTo>
                  <a:lnTo>
                    <a:pt x="779" y="222"/>
                  </a:lnTo>
                  <a:lnTo>
                    <a:pt x="781" y="228"/>
                  </a:lnTo>
                  <a:lnTo>
                    <a:pt x="779" y="231"/>
                  </a:lnTo>
                  <a:lnTo>
                    <a:pt x="778" y="237"/>
                  </a:lnTo>
                  <a:lnTo>
                    <a:pt x="776" y="245"/>
                  </a:lnTo>
                  <a:lnTo>
                    <a:pt x="761" y="246"/>
                  </a:lnTo>
                  <a:lnTo>
                    <a:pt x="750" y="246"/>
                  </a:lnTo>
                  <a:lnTo>
                    <a:pt x="739" y="248"/>
                  </a:lnTo>
                  <a:lnTo>
                    <a:pt x="729" y="249"/>
                  </a:lnTo>
                  <a:lnTo>
                    <a:pt x="717" y="250"/>
                  </a:lnTo>
                  <a:lnTo>
                    <a:pt x="705" y="251"/>
                  </a:lnTo>
                  <a:lnTo>
                    <a:pt x="689" y="253"/>
                  </a:lnTo>
                  <a:lnTo>
                    <a:pt x="667" y="257"/>
                  </a:lnTo>
                  <a:lnTo>
                    <a:pt x="680" y="257"/>
                  </a:lnTo>
                  <a:lnTo>
                    <a:pt x="694" y="257"/>
                  </a:lnTo>
                  <a:lnTo>
                    <a:pt x="708" y="257"/>
                  </a:lnTo>
                  <a:lnTo>
                    <a:pt x="722" y="258"/>
                  </a:lnTo>
                  <a:lnTo>
                    <a:pt x="736" y="258"/>
                  </a:lnTo>
                  <a:lnTo>
                    <a:pt x="750" y="258"/>
                  </a:lnTo>
                  <a:lnTo>
                    <a:pt x="763" y="259"/>
                  </a:lnTo>
                  <a:lnTo>
                    <a:pt x="777" y="259"/>
                  </a:lnTo>
                  <a:lnTo>
                    <a:pt x="776" y="264"/>
                  </a:lnTo>
                  <a:lnTo>
                    <a:pt x="776" y="267"/>
                  </a:lnTo>
                  <a:lnTo>
                    <a:pt x="775" y="272"/>
                  </a:lnTo>
                  <a:lnTo>
                    <a:pt x="774" y="276"/>
                  </a:lnTo>
                  <a:lnTo>
                    <a:pt x="762" y="277"/>
                  </a:lnTo>
                  <a:lnTo>
                    <a:pt x="751" y="279"/>
                  </a:lnTo>
                  <a:lnTo>
                    <a:pt x="738" y="281"/>
                  </a:lnTo>
                  <a:lnTo>
                    <a:pt x="727" y="282"/>
                  </a:lnTo>
                  <a:lnTo>
                    <a:pt x="714" y="283"/>
                  </a:lnTo>
                  <a:lnTo>
                    <a:pt x="702" y="286"/>
                  </a:lnTo>
                  <a:lnTo>
                    <a:pt x="690" y="287"/>
                  </a:lnTo>
                  <a:lnTo>
                    <a:pt x="678" y="288"/>
                  </a:lnTo>
                  <a:lnTo>
                    <a:pt x="678" y="289"/>
                  </a:lnTo>
                  <a:lnTo>
                    <a:pt x="679" y="289"/>
                  </a:lnTo>
                  <a:lnTo>
                    <a:pt x="679" y="290"/>
                  </a:lnTo>
                  <a:lnTo>
                    <a:pt x="679" y="291"/>
                  </a:lnTo>
                  <a:lnTo>
                    <a:pt x="691" y="291"/>
                  </a:lnTo>
                  <a:lnTo>
                    <a:pt x="702" y="290"/>
                  </a:lnTo>
                  <a:lnTo>
                    <a:pt x="714" y="290"/>
                  </a:lnTo>
                  <a:lnTo>
                    <a:pt x="727" y="289"/>
                  </a:lnTo>
                  <a:lnTo>
                    <a:pt x="738" y="289"/>
                  </a:lnTo>
                  <a:lnTo>
                    <a:pt x="750" y="289"/>
                  </a:lnTo>
                  <a:lnTo>
                    <a:pt x="761" y="288"/>
                  </a:lnTo>
                  <a:lnTo>
                    <a:pt x="773" y="288"/>
                  </a:lnTo>
                  <a:lnTo>
                    <a:pt x="774" y="298"/>
                  </a:lnTo>
                  <a:lnTo>
                    <a:pt x="774" y="304"/>
                  </a:lnTo>
                  <a:lnTo>
                    <a:pt x="773" y="310"/>
                  </a:lnTo>
                  <a:lnTo>
                    <a:pt x="771" y="317"/>
                  </a:lnTo>
                  <a:lnTo>
                    <a:pt x="760" y="317"/>
                  </a:lnTo>
                  <a:lnTo>
                    <a:pt x="748" y="318"/>
                  </a:lnTo>
                  <a:lnTo>
                    <a:pt x="737" y="318"/>
                  </a:lnTo>
                  <a:lnTo>
                    <a:pt x="725" y="319"/>
                  </a:lnTo>
                  <a:lnTo>
                    <a:pt x="714" y="320"/>
                  </a:lnTo>
                  <a:lnTo>
                    <a:pt x="702" y="321"/>
                  </a:lnTo>
                  <a:lnTo>
                    <a:pt x="691" y="321"/>
                  </a:lnTo>
                  <a:lnTo>
                    <a:pt x="679" y="322"/>
                  </a:lnTo>
                  <a:lnTo>
                    <a:pt x="679" y="324"/>
                  </a:lnTo>
                  <a:lnTo>
                    <a:pt x="678" y="324"/>
                  </a:lnTo>
                  <a:lnTo>
                    <a:pt x="678" y="325"/>
                  </a:lnTo>
                  <a:lnTo>
                    <a:pt x="703" y="325"/>
                  </a:lnTo>
                  <a:lnTo>
                    <a:pt x="722" y="326"/>
                  </a:lnTo>
                  <a:lnTo>
                    <a:pt x="737" y="326"/>
                  </a:lnTo>
                  <a:lnTo>
                    <a:pt x="747" y="326"/>
                  </a:lnTo>
                  <a:lnTo>
                    <a:pt x="754" y="327"/>
                  </a:lnTo>
                  <a:lnTo>
                    <a:pt x="760" y="327"/>
                  </a:lnTo>
                  <a:lnTo>
                    <a:pt x="766" y="328"/>
                  </a:lnTo>
                  <a:lnTo>
                    <a:pt x="771" y="329"/>
                  </a:lnTo>
                  <a:lnTo>
                    <a:pt x="770" y="335"/>
                  </a:lnTo>
                  <a:lnTo>
                    <a:pt x="770" y="341"/>
                  </a:lnTo>
                  <a:lnTo>
                    <a:pt x="770" y="347"/>
                  </a:lnTo>
                  <a:lnTo>
                    <a:pt x="770" y="352"/>
                  </a:lnTo>
                  <a:lnTo>
                    <a:pt x="758" y="354"/>
                  </a:lnTo>
                  <a:lnTo>
                    <a:pt x="745" y="355"/>
                  </a:lnTo>
                  <a:lnTo>
                    <a:pt x="731" y="355"/>
                  </a:lnTo>
                  <a:lnTo>
                    <a:pt x="718" y="356"/>
                  </a:lnTo>
                  <a:lnTo>
                    <a:pt x="706" y="357"/>
                  </a:lnTo>
                  <a:lnTo>
                    <a:pt x="693" y="358"/>
                  </a:lnTo>
                  <a:lnTo>
                    <a:pt x="679" y="359"/>
                  </a:lnTo>
                  <a:lnTo>
                    <a:pt x="667" y="360"/>
                  </a:lnTo>
                  <a:lnTo>
                    <a:pt x="679" y="360"/>
                  </a:lnTo>
                  <a:lnTo>
                    <a:pt x="693" y="362"/>
                  </a:lnTo>
                  <a:lnTo>
                    <a:pt x="706" y="362"/>
                  </a:lnTo>
                  <a:lnTo>
                    <a:pt x="720" y="363"/>
                  </a:lnTo>
                  <a:lnTo>
                    <a:pt x="732" y="363"/>
                  </a:lnTo>
                  <a:lnTo>
                    <a:pt x="745" y="364"/>
                  </a:lnTo>
                  <a:lnTo>
                    <a:pt x="759" y="364"/>
                  </a:lnTo>
                  <a:lnTo>
                    <a:pt x="771" y="365"/>
                  </a:lnTo>
                  <a:lnTo>
                    <a:pt x="771" y="371"/>
                  </a:lnTo>
                  <a:lnTo>
                    <a:pt x="771" y="375"/>
                  </a:lnTo>
                  <a:lnTo>
                    <a:pt x="771" y="381"/>
                  </a:lnTo>
                  <a:lnTo>
                    <a:pt x="771" y="387"/>
                  </a:lnTo>
                  <a:lnTo>
                    <a:pt x="763" y="388"/>
                  </a:lnTo>
                  <a:lnTo>
                    <a:pt x="752" y="389"/>
                  </a:lnTo>
                  <a:lnTo>
                    <a:pt x="737" y="390"/>
                  </a:lnTo>
                  <a:lnTo>
                    <a:pt x="721" y="392"/>
                  </a:lnTo>
                  <a:lnTo>
                    <a:pt x="706" y="393"/>
                  </a:lnTo>
                  <a:lnTo>
                    <a:pt x="691" y="394"/>
                  </a:lnTo>
                  <a:lnTo>
                    <a:pt x="680" y="395"/>
                  </a:lnTo>
                  <a:lnTo>
                    <a:pt x="674" y="396"/>
                  </a:lnTo>
                  <a:lnTo>
                    <a:pt x="686" y="397"/>
                  </a:lnTo>
                  <a:lnTo>
                    <a:pt x="699" y="397"/>
                  </a:lnTo>
                  <a:lnTo>
                    <a:pt x="712" y="398"/>
                  </a:lnTo>
                  <a:lnTo>
                    <a:pt x="723" y="398"/>
                  </a:lnTo>
                  <a:lnTo>
                    <a:pt x="736" y="400"/>
                  </a:lnTo>
                  <a:lnTo>
                    <a:pt x="748" y="401"/>
                  </a:lnTo>
                  <a:lnTo>
                    <a:pt x="760" y="401"/>
                  </a:lnTo>
                  <a:lnTo>
                    <a:pt x="773" y="402"/>
                  </a:lnTo>
                  <a:lnTo>
                    <a:pt x="774" y="408"/>
                  </a:lnTo>
                  <a:lnTo>
                    <a:pt x="775" y="413"/>
                  </a:lnTo>
                  <a:lnTo>
                    <a:pt x="775" y="418"/>
                  </a:lnTo>
                  <a:lnTo>
                    <a:pt x="776" y="424"/>
                  </a:lnTo>
                  <a:lnTo>
                    <a:pt x="770" y="426"/>
                  </a:lnTo>
                  <a:lnTo>
                    <a:pt x="758" y="428"/>
                  </a:lnTo>
                  <a:lnTo>
                    <a:pt x="740" y="430"/>
                  </a:lnTo>
                  <a:lnTo>
                    <a:pt x="721" y="431"/>
                  </a:lnTo>
                  <a:lnTo>
                    <a:pt x="700" y="433"/>
                  </a:lnTo>
                  <a:lnTo>
                    <a:pt x="682" y="434"/>
                  </a:lnTo>
                  <a:lnTo>
                    <a:pt x="667" y="434"/>
                  </a:lnTo>
                  <a:lnTo>
                    <a:pt x="656" y="435"/>
                  </a:lnTo>
                  <a:lnTo>
                    <a:pt x="671" y="435"/>
                  </a:lnTo>
                  <a:lnTo>
                    <a:pt x="686" y="436"/>
                  </a:lnTo>
                  <a:lnTo>
                    <a:pt x="701" y="436"/>
                  </a:lnTo>
                  <a:lnTo>
                    <a:pt x="717" y="438"/>
                  </a:lnTo>
                  <a:lnTo>
                    <a:pt x="732" y="438"/>
                  </a:lnTo>
                  <a:lnTo>
                    <a:pt x="747" y="439"/>
                  </a:lnTo>
                  <a:lnTo>
                    <a:pt x="762" y="439"/>
                  </a:lnTo>
                  <a:lnTo>
                    <a:pt x="777" y="440"/>
                  </a:lnTo>
                  <a:lnTo>
                    <a:pt x="776" y="450"/>
                  </a:lnTo>
                  <a:lnTo>
                    <a:pt x="776" y="455"/>
                  </a:lnTo>
                  <a:lnTo>
                    <a:pt x="775" y="458"/>
                  </a:lnTo>
                  <a:lnTo>
                    <a:pt x="773" y="461"/>
                  </a:lnTo>
                  <a:lnTo>
                    <a:pt x="761" y="462"/>
                  </a:lnTo>
                  <a:lnTo>
                    <a:pt x="750" y="462"/>
                  </a:lnTo>
                  <a:lnTo>
                    <a:pt x="738" y="463"/>
                  </a:lnTo>
                  <a:lnTo>
                    <a:pt x="727" y="464"/>
                  </a:lnTo>
                  <a:lnTo>
                    <a:pt x="714" y="465"/>
                  </a:lnTo>
                  <a:lnTo>
                    <a:pt x="702" y="465"/>
                  </a:lnTo>
                  <a:lnTo>
                    <a:pt x="691" y="466"/>
                  </a:lnTo>
                  <a:lnTo>
                    <a:pt x="679" y="468"/>
                  </a:lnTo>
                  <a:lnTo>
                    <a:pt x="679" y="469"/>
                  </a:lnTo>
                  <a:lnTo>
                    <a:pt x="678" y="470"/>
                  </a:lnTo>
                  <a:lnTo>
                    <a:pt x="678" y="471"/>
                  </a:lnTo>
                  <a:lnTo>
                    <a:pt x="691" y="471"/>
                  </a:lnTo>
                  <a:lnTo>
                    <a:pt x="702" y="471"/>
                  </a:lnTo>
                  <a:lnTo>
                    <a:pt x="715" y="471"/>
                  </a:lnTo>
                  <a:lnTo>
                    <a:pt x="728" y="471"/>
                  </a:lnTo>
                  <a:lnTo>
                    <a:pt x="739" y="471"/>
                  </a:lnTo>
                  <a:lnTo>
                    <a:pt x="752" y="471"/>
                  </a:lnTo>
                  <a:lnTo>
                    <a:pt x="765" y="471"/>
                  </a:lnTo>
                  <a:lnTo>
                    <a:pt x="777" y="471"/>
                  </a:lnTo>
                  <a:lnTo>
                    <a:pt x="777" y="476"/>
                  </a:lnTo>
                  <a:lnTo>
                    <a:pt x="776" y="480"/>
                  </a:lnTo>
                  <a:lnTo>
                    <a:pt x="776" y="486"/>
                  </a:lnTo>
                  <a:lnTo>
                    <a:pt x="775" y="491"/>
                  </a:lnTo>
                  <a:lnTo>
                    <a:pt x="762" y="492"/>
                  </a:lnTo>
                  <a:lnTo>
                    <a:pt x="748" y="493"/>
                  </a:lnTo>
                  <a:lnTo>
                    <a:pt x="736" y="493"/>
                  </a:lnTo>
                  <a:lnTo>
                    <a:pt x="723" y="494"/>
                  </a:lnTo>
                  <a:lnTo>
                    <a:pt x="710" y="495"/>
                  </a:lnTo>
                  <a:lnTo>
                    <a:pt x="697" y="496"/>
                  </a:lnTo>
                  <a:lnTo>
                    <a:pt x="684" y="498"/>
                  </a:lnTo>
                  <a:lnTo>
                    <a:pt x="670" y="499"/>
                  </a:lnTo>
                  <a:lnTo>
                    <a:pt x="669" y="500"/>
                  </a:lnTo>
                  <a:lnTo>
                    <a:pt x="669" y="501"/>
                  </a:lnTo>
                  <a:lnTo>
                    <a:pt x="668" y="502"/>
                  </a:lnTo>
                  <a:lnTo>
                    <a:pt x="682" y="502"/>
                  </a:lnTo>
                  <a:lnTo>
                    <a:pt x="694" y="502"/>
                  </a:lnTo>
                  <a:lnTo>
                    <a:pt x="708" y="502"/>
                  </a:lnTo>
                  <a:lnTo>
                    <a:pt x="722" y="502"/>
                  </a:lnTo>
                  <a:lnTo>
                    <a:pt x="735" y="502"/>
                  </a:lnTo>
                  <a:lnTo>
                    <a:pt x="748" y="502"/>
                  </a:lnTo>
                  <a:lnTo>
                    <a:pt x="761" y="503"/>
                  </a:lnTo>
                  <a:lnTo>
                    <a:pt x="775" y="503"/>
                  </a:lnTo>
                  <a:lnTo>
                    <a:pt x="777" y="504"/>
                  </a:lnTo>
                  <a:lnTo>
                    <a:pt x="778" y="508"/>
                  </a:lnTo>
                  <a:lnTo>
                    <a:pt x="778" y="515"/>
                  </a:lnTo>
                  <a:lnTo>
                    <a:pt x="777" y="526"/>
                  </a:lnTo>
                  <a:lnTo>
                    <a:pt x="765" y="528"/>
                  </a:lnTo>
                  <a:lnTo>
                    <a:pt x="752" y="528"/>
                  </a:lnTo>
                  <a:lnTo>
                    <a:pt x="739" y="529"/>
                  </a:lnTo>
                  <a:lnTo>
                    <a:pt x="728" y="530"/>
                  </a:lnTo>
                  <a:lnTo>
                    <a:pt x="715" y="531"/>
                  </a:lnTo>
                  <a:lnTo>
                    <a:pt x="702" y="531"/>
                  </a:lnTo>
                  <a:lnTo>
                    <a:pt x="691" y="532"/>
                  </a:lnTo>
                  <a:lnTo>
                    <a:pt x="678" y="533"/>
                  </a:lnTo>
                  <a:lnTo>
                    <a:pt x="677" y="534"/>
                  </a:lnTo>
                  <a:lnTo>
                    <a:pt x="677" y="536"/>
                  </a:lnTo>
                  <a:lnTo>
                    <a:pt x="676" y="537"/>
                  </a:lnTo>
                  <a:lnTo>
                    <a:pt x="689" y="537"/>
                  </a:lnTo>
                  <a:lnTo>
                    <a:pt x="702" y="537"/>
                  </a:lnTo>
                  <a:lnTo>
                    <a:pt x="715" y="537"/>
                  </a:lnTo>
                  <a:lnTo>
                    <a:pt x="728" y="537"/>
                  </a:lnTo>
                  <a:lnTo>
                    <a:pt x="740" y="537"/>
                  </a:lnTo>
                  <a:lnTo>
                    <a:pt x="754" y="537"/>
                  </a:lnTo>
                  <a:lnTo>
                    <a:pt x="767" y="538"/>
                  </a:lnTo>
                  <a:lnTo>
                    <a:pt x="779" y="538"/>
                  </a:lnTo>
                  <a:lnTo>
                    <a:pt x="779" y="541"/>
                  </a:lnTo>
                  <a:lnTo>
                    <a:pt x="779" y="546"/>
                  </a:lnTo>
                  <a:lnTo>
                    <a:pt x="779" y="551"/>
                  </a:lnTo>
                  <a:lnTo>
                    <a:pt x="781" y="554"/>
                  </a:lnTo>
                  <a:lnTo>
                    <a:pt x="767" y="556"/>
                  </a:lnTo>
                  <a:lnTo>
                    <a:pt x="751" y="557"/>
                  </a:lnTo>
                  <a:lnTo>
                    <a:pt x="732" y="559"/>
                  </a:lnTo>
                  <a:lnTo>
                    <a:pt x="713" y="559"/>
                  </a:lnTo>
                  <a:lnTo>
                    <a:pt x="694" y="560"/>
                  </a:lnTo>
                  <a:lnTo>
                    <a:pt x="677" y="561"/>
                  </a:lnTo>
                  <a:lnTo>
                    <a:pt x="664" y="564"/>
                  </a:lnTo>
                  <a:lnTo>
                    <a:pt x="656" y="569"/>
                  </a:lnTo>
                  <a:lnTo>
                    <a:pt x="660" y="569"/>
                  </a:lnTo>
                  <a:lnTo>
                    <a:pt x="665" y="569"/>
                  </a:lnTo>
                  <a:lnTo>
                    <a:pt x="675" y="569"/>
                  </a:lnTo>
                  <a:lnTo>
                    <a:pt x="689" y="568"/>
                  </a:lnTo>
                  <a:lnTo>
                    <a:pt x="705" y="567"/>
                  </a:lnTo>
                  <a:lnTo>
                    <a:pt x="725" y="567"/>
                  </a:lnTo>
                  <a:lnTo>
                    <a:pt x="752" y="567"/>
                  </a:lnTo>
                  <a:lnTo>
                    <a:pt x="782" y="567"/>
                  </a:lnTo>
                  <a:lnTo>
                    <a:pt x="782" y="572"/>
                  </a:lnTo>
                  <a:lnTo>
                    <a:pt x="782" y="578"/>
                  </a:lnTo>
                  <a:lnTo>
                    <a:pt x="782" y="584"/>
                  </a:lnTo>
                  <a:lnTo>
                    <a:pt x="782" y="590"/>
                  </a:lnTo>
                  <a:lnTo>
                    <a:pt x="744" y="592"/>
                  </a:lnTo>
                  <a:lnTo>
                    <a:pt x="715" y="594"/>
                  </a:lnTo>
                  <a:lnTo>
                    <a:pt x="694" y="595"/>
                  </a:lnTo>
                  <a:lnTo>
                    <a:pt x="680" y="597"/>
                  </a:lnTo>
                  <a:lnTo>
                    <a:pt x="671" y="597"/>
                  </a:lnTo>
                  <a:lnTo>
                    <a:pt x="665" y="598"/>
                  </a:lnTo>
                  <a:lnTo>
                    <a:pt x="662" y="599"/>
                  </a:lnTo>
                  <a:lnTo>
                    <a:pt x="659" y="600"/>
                  </a:lnTo>
                  <a:lnTo>
                    <a:pt x="695" y="601"/>
                  </a:lnTo>
                  <a:lnTo>
                    <a:pt x="723" y="601"/>
                  </a:lnTo>
                  <a:lnTo>
                    <a:pt x="743" y="602"/>
                  </a:lnTo>
                  <a:lnTo>
                    <a:pt x="756" y="602"/>
                  </a:lnTo>
                  <a:lnTo>
                    <a:pt x="767" y="604"/>
                  </a:lnTo>
                  <a:lnTo>
                    <a:pt x="773" y="604"/>
                  </a:lnTo>
                  <a:lnTo>
                    <a:pt x="777" y="605"/>
                  </a:lnTo>
                  <a:lnTo>
                    <a:pt x="782" y="606"/>
                  </a:lnTo>
                  <a:lnTo>
                    <a:pt x="782" y="612"/>
                  </a:lnTo>
                  <a:lnTo>
                    <a:pt x="782" y="619"/>
                  </a:lnTo>
                  <a:lnTo>
                    <a:pt x="782" y="625"/>
                  </a:lnTo>
                  <a:lnTo>
                    <a:pt x="782" y="632"/>
                  </a:lnTo>
                  <a:lnTo>
                    <a:pt x="750" y="634"/>
                  </a:lnTo>
                  <a:lnTo>
                    <a:pt x="725" y="635"/>
                  </a:lnTo>
                  <a:lnTo>
                    <a:pt x="707" y="635"/>
                  </a:lnTo>
                  <a:lnTo>
                    <a:pt x="694" y="636"/>
                  </a:lnTo>
                  <a:lnTo>
                    <a:pt x="685" y="636"/>
                  </a:lnTo>
                  <a:lnTo>
                    <a:pt x="678" y="637"/>
                  </a:lnTo>
                  <a:lnTo>
                    <a:pt x="672" y="637"/>
                  </a:lnTo>
                  <a:lnTo>
                    <a:pt x="667" y="638"/>
                  </a:lnTo>
                  <a:lnTo>
                    <a:pt x="667" y="639"/>
                  </a:lnTo>
                  <a:lnTo>
                    <a:pt x="668" y="642"/>
                  </a:lnTo>
                  <a:lnTo>
                    <a:pt x="668" y="643"/>
                  </a:lnTo>
                  <a:lnTo>
                    <a:pt x="668" y="645"/>
                  </a:lnTo>
                  <a:lnTo>
                    <a:pt x="682" y="645"/>
                  </a:lnTo>
                  <a:lnTo>
                    <a:pt x="695" y="645"/>
                  </a:lnTo>
                  <a:lnTo>
                    <a:pt x="710" y="644"/>
                  </a:lnTo>
                  <a:lnTo>
                    <a:pt x="724" y="644"/>
                  </a:lnTo>
                  <a:lnTo>
                    <a:pt x="739" y="644"/>
                  </a:lnTo>
                  <a:lnTo>
                    <a:pt x="754" y="645"/>
                  </a:lnTo>
                  <a:lnTo>
                    <a:pt x="769" y="645"/>
                  </a:lnTo>
                  <a:lnTo>
                    <a:pt x="785" y="647"/>
                  </a:lnTo>
                  <a:lnTo>
                    <a:pt x="784" y="652"/>
                  </a:lnTo>
                  <a:lnTo>
                    <a:pt x="784" y="657"/>
                  </a:lnTo>
                  <a:lnTo>
                    <a:pt x="784" y="662"/>
                  </a:lnTo>
                  <a:lnTo>
                    <a:pt x="783" y="667"/>
                  </a:lnTo>
                  <a:lnTo>
                    <a:pt x="776" y="667"/>
                  </a:lnTo>
                  <a:lnTo>
                    <a:pt x="763" y="667"/>
                  </a:lnTo>
                  <a:lnTo>
                    <a:pt x="747" y="667"/>
                  </a:lnTo>
                  <a:lnTo>
                    <a:pt x="728" y="667"/>
                  </a:lnTo>
                  <a:lnTo>
                    <a:pt x="709" y="667"/>
                  </a:lnTo>
                  <a:lnTo>
                    <a:pt x="691" y="668"/>
                  </a:lnTo>
                  <a:lnTo>
                    <a:pt x="677" y="670"/>
                  </a:lnTo>
                  <a:lnTo>
                    <a:pt x="668" y="674"/>
                  </a:lnTo>
                  <a:lnTo>
                    <a:pt x="683" y="674"/>
                  </a:lnTo>
                  <a:lnTo>
                    <a:pt x="698" y="675"/>
                  </a:lnTo>
                  <a:lnTo>
                    <a:pt x="712" y="675"/>
                  </a:lnTo>
                  <a:lnTo>
                    <a:pt x="727" y="676"/>
                  </a:lnTo>
                  <a:lnTo>
                    <a:pt x="741" y="676"/>
                  </a:lnTo>
                  <a:lnTo>
                    <a:pt x="756" y="677"/>
                  </a:lnTo>
                  <a:lnTo>
                    <a:pt x="770" y="677"/>
                  </a:lnTo>
                  <a:lnTo>
                    <a:pt x="785" y="678"/>
                  </a:lnTo>
                  <a:lnTo>
                    <a:pt x="785" y="683"/>
                  </a:lnTo>
                  <a:lnTo>
                    <a:pt x="785" y="689"/>
                  </a:lnTo>
                  <a:lnTo>
                    <a:pt x="785" y="693"/>
                  </a:lnTo>
                  <a:lnTo>
                    <a:pt x="786" y="699"/>
                  </a:lnTo>
                  <a:lnTo>
                    <a:pt x="778" y="699"/>
                  </a:lnTo>
                  <a:lnTo>
                    <a:pt x="769" y="699"/>
                  </a:lnTo>
                  <a:lnTo>
                    <a:pt x="759" y="699"/>
                  </a:lnTo>
                  <a:lnTo>
                    <a:pt x="750" y="699"/>
                  </a:lnTo>
                  <a:lnTo>
                    <a:pt x="740" y="699"/>
                  </a:lnTo>
                  <a:lnTo>
                    <a:pt x="731" y="699"/>
                  </a:lnTo>
                  <a:lnTo>
                    <a:pt x="723" y="700"/>
                  </a:lnTo>
                  <a:lnTo>
                    <a:pt x="717" y="703"/>
                  </a:lnTo>
                  <a:lnTo>
                    <a:pt x="717" y="704"/>
                  </a:lnTo>
                  <a:lnTo>
                    <a:pt x="718" y="704"/>
                  </a:lnTo>
                  <a:lnTo>
                    <a:pt x="718" y="705"/>
                  </a:lnTo>
                  <a:lnTo>
                    <a:pt x="718" y="706"/>
                  </a:lnTo>
                  <a:lnTo>
                    <a:pt x="737" y="707"/>
                  </a:lnTo>
                  <a:lnTo>
                    <a:pt x="750" y="707"/>
                  </a:lnTo>
                  <a:lnTo>
                    <a:pt x="760" y="708"/>
                  </a:lnTo>
                  <a:lnTo>
                    <a:pt x="768" y="708"/>
                  </a:lnTo>
                  <a:lnTo>
                    <a:pt x="774" y="710"/>
                  </a:lnTo>
                  <a:lnTo>
                    <a:pt x="778" y="710"/>
                  </a:lnTo>
                  <a:lnTo>
                    <a:pt x="783" y="711"/>
                  </a:lnTo>
                  <a:lnTo>
                    <a:pt x="788" y="712"/>
                  </a:lnTo>
                  <a:lnTo>
                    <a:pt x="786" y="713"/>
                  </a:lnTo>
                  <a:lnTo>
                    <a:pt x="785" y="714"/>
                  </a:lnTo>
                  <a:lnTo>
                    <a:pt x="784" y="716"/>
                  </a:lnTo>
                  <a:lnTo>
                    <a:pt x="783" y="718"/>
                  </a:lnTo>
                  <a:lnTo>
                    <a:pt x="767" y="718"/>
                  </a:lnTo>
                  <a:lnTo>
                    <a:pt x="752" y="718"/>
                  </a:lnTo>
                  <a:lnTo>
                    <a:pt x="739" y="718"/>
                  </a:lnTo>
                  <a:lnTo>
                    <a:pt x="728" y="716"/>
                  </a:lnTo>
                  <a:lnTo>
                    <a:pt x="717" y="716"/>
                  </a:lnTo>
                  <a:lnTo>
                    <a:pt x="708" y="716"/>
                  </a:lnTo>
                  <a:lnTo>
                    <a:pt x="699" y="716"/>
                  </a:lnTo>
                  <a:lnTo>
                    <a:pt x="690" y="716"/>
                  </a:lnTo>
                  <a:lnTo>
                    <a:pt x="680" y="716"/>
                  </a:lnTo>
                  <a:lnTo>
                    <a:pt x="671" y="716"/>
                  </a:lnTo>
                  <a:lnTo>
                    <a:pt x="662" y="716"/>
                  </a:lnTo>
                  <a:lnTo>
                    <a:pt x="652" y="716"/>
                  </a:lnTo>
                  <a:lnTo>
                    <a:pt x="640" y="718"/>
                  </a:lnTo>
                  <a:lnTo>
                    <a:pt x="627" y="718"/>
                  </a:lnTo>
                  <a:lnTo>
                    <a:pt x="612" y="718"/>
                  </a:lnTo>
                  <a:lnTo>
                    <a:pt x="596" y="718"/>
                  </a:lnTo>
                  <a:close/>
                </a:path>
              </a:pathLst>
            </a:custGeom>
            <a:solidFill>
              <a:srgbClr val="B57F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23" name="Freeform 133"/>
            <p:cNvSpPr>
              <a:spLocks/>
            </p:cNvSpPr>
            <p:nvPr/>
          </p:nvSpPr>
          <p:spPr bwMode="auto">
            <a:xfrm>
              <a:off x="417" y="4169"/>
              <a:ext cx="9" cy="4"/>
            </a:xfrm>
            <a:custGeom>
              <a:avLst/>
              <a:gdLst>
                <a:gd name="T0" fmla="*/ 1 w 16"/>
                <a:gd name="T1" fmla="*/ 1 h 8"/>
                <a:gd name="T2" fmla="*/ 1 w 16"/>
                <a:gd name="T3" fmla="*/ 1 h 8"/>
                <a:gd name="T4" fmla="*/ 1 w 16"/>
                <a:gd name="T5" fmla="*/ 1 h 8"/>
                <a:gd name="T6" fmla="*/ 1 w 16"/>
                <a:gd name="T7" fmla="*/ 1 h 8"/>
                <a:gd name="T8" fmla="*/ 0 w 16"/>
                <a:gd name="T9" fmla="*/ 1 h 8"/>
                <a:gd name="T10" fmla="*/ 1 w 16"/>
                <a:gd name="T11" fmla="*/ 1 h 8"/>
                <a:gd name="T12" fmla="*/ 1 w 16"/>
                <a:gd name="T13" fmla="*/ 0 h 8"/>
                <a:gd name="T14" fmla="*/ 1 w 16"/>
                <a:gd name="T15" fmla="*/ 0 h 8"/>
                <a:gd name="T16" fmla="*/ 1 w 16"/>
                <a:gd name="T17" fmla="*/ 0 h 8"/>
                <a:gd name="T18" fmla="*/ 1 w 16"/>
                <a:gd name="T19" fmla="*/ 1 h 8"/>
                <a:gd name="T20" fmla="*/ 1 w 16"/>
                <a:gd name="T21" fmla="*/ 1 h 8"/>
                <a:gd name="T22" fmla="*/ 1 w 16"/>
                <a:gd name="T23" fmla="*/ 1 h 8"/>
                <a:gd name="T24" fmla="*/ 1 w 16"/>
                <a:gd name="T25" fmla="*/ 1 h 8"/>
                <a:gd name="T26" fmla="*/ 1 w 16"/>
                <a:gd name="T27" fmla="*/ 1 h 8"/>
                <a:gd name="T28" fmla="*/ 1 w 16"/>
                <a:gd name="T29" fmla="*/ 1 h 8"/>
                <a:gd name="T30" fmla="*/ 1 w 16"/>
                <a:gd name="T31" fmla="*/ 1 h 8"/>
                <a:gd name="T32" fmla="*/ 1 w 16"/>
                <a:gd name="T33" fmla="*/ 1 h 8"/>
                <a:gd name="T34" fmla="*/ 1 w 16"/>
                <a:gd name="T35" fmla="*/ 1 h 8"/>
                <a:gd name="T36" fmla="*/ 1 w 16"/>
                <a:gd name="T37" fmla="*/ 1 h 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
                <a:gd name="T58" fmla="*/ 0 h 8"/>
                <a:gd name="T59" fmla="*/ 16 w 16"/>
                <a:gd name="T60" fmla="*/ 8 h 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 h="8">
                  <a:moveTo>
                    <a:pt x="4" y="8"/>
                  </a:moveTo>
                  <a:lnTo>
                    <a:pt x="3" y="7"/>
                  </a:lnTo>
                  <a:lnTo>
                    <a:pt x="2" y="6"/>
                  </a:lnTo>
                  <a:lnTo>
                    <a:pt x="1" y="5"/>
                  </a:lnTo>
                  <a:lnTo>
                    <a:pt x="0" y="1"/>
                  </a:lnTo>
                  <a:lnTo>
                    <a:pt x="4" y="1"/>
                  </a:lnTo>
                  <a:lnTo>
                    <a:pt x="8" y="0"/>
                  </a:lnTo>
                  <a:lnTo>
                    <a:pt x="11" y="0"/>
                  </a:lnTo>
                  <a:lnTo>
                    <a:pt x="16" y="0"/>
                  </a:lnTo>
                  <a:lnTo>
                    <a:pt x="15" y="1"/>
                  </a:lnTo>
                  <a:lnTo>
                    <a:pt x="15" y="4"/>
                  </a:lnTo>
                  <a:lnTo>
                    <a:pt x="15" y="5"/>
                  </a:lnTo>
                  <a:lnTo>
                    <a:pt x="15" y="7"/>
                  </a:lnTo>
                  <a:lnTo>
                    <a:pt x="13" y="7"/>
                  </a:lnTo>
                  <a:lnTo>
                    <a:pt x="10" y="7"/>
                  </a:lnTo>
                  <a:lnTo>
                    <a:pt x="7" y="7"/>
                  </a:lnTo>
                  <a:lnTo>
                    <a:pt x="4"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24" name="Freeform 134"/>
            <p:cNvSpPr>
              <a:spLocks/>
            </p:cNvSpPr>
            <p:nvPr/>
          </p:nvSpPr>
          <p:spPr bwMode="auto">
            <a:xfrm>
              <a:off x="192" y="4161"/>
              <a:ext cx="31" cy="3"/>
            </a:xfrm>
            <a:custGeom>
              <a:avLst/>
              <a:gdLst>
                <a:gd name="T0" fmla="*/ 0 w 63"/>
                <a:gd name="T1" fmla="*/ 0 h 7"/>
                <a:gd name="T2" fmla="*/ 0 w 63"/>
                <a:gd name="T3" fmla="*/ 0 h 7"/>
                <a:gd name="T4" fmla="*/ 0 w 63"/>
                <a:gd name="T5" fmla="*/ 0 h 7"/>
                <a:gd name="T6" fmla="*/ 0 w 63"/>
                <a:gd name="T7" fmla="*/ 0 h 7"/>
                <a:gd name="T8" fmla="*/ 0 w 63"/>
                <a:gd name="T9" fmla="*/ 0 h 7"/>
                <a:gd name="T10" fmla="*/ 0 w 63"/>
                <a:gd name="T11" fmla="*/ 0 h 7"/>
                <a:gd name="T12" fmla="*/ 0 w 63"/>
                <a:gd name="T13" fmla="*/ 0 h 7"/>
                <a:gd name="T14" fmla="*/ 0 w 63"/>
                <a:gd name="T15" fmla="*/ 0 h 7"/>
                <a:gd name="T16" fmla="*/ 0 w 63"/>
                <a:gd name="T17" fmla="*/ 0 h 7"/>
                <a:gd name="T18" fmla="*/ 0 w 63"/>
                <a:gd name="T19" fmla="*/ 0 h 7"/>
                <a:gd name="T20" fmla="*/ 0 w 63"/>
                <a:gd name="T21" fmla="*/ 0 h 7"/>
                <a:gd name="T22" fmla="*/ 0 w 63"/>
                <a:gd name="T23" fmla="*/ 0 h 7"/>
                <a:gd name="T24" fmla="*/ 0 w 63"/>
                <a:gd name="T25" fmla="*/ 0 h 7"/>
                <a:gd name="T26" fmla="*/ 0 w 63"/>
                <a:gd name="T27" fmla="*/ 0 h 7"/>
                <a:gd name="T28" fmla="*/ 0 w 63"/>
                <a:gd name="T29" fmla="*/ 0 h 7"/>
                <a:gd name="T30" fmla="*/ 0 w 63"/>
                <a:gd name="T31" fmla="*/ 0 h 7"/>
                <a:gd name="T32" fmla="*/ 0 w 63"/>
                <a:gd name="T33" fmla="*/ 0 h 7"/>
                <a:gd name="T34" fmla="*/ 0 w 63"/>
                <a:gd name="T35" fmla="*/ 0 h 7"/>
                <a:gd name="T36" fmla="*/ 0 w 63"/>
                <a:gd name="T37" fmla="*/ 0 h 7"/>
                <a:gd name="T38" fmla="*/ 0 w 63"/>
                <a:gd name="T39" fmla="*/ 0 h 7"/>
                <a:gd name="T40" fmla="*/ 0 w 63"/>
                <a:gd name="T41" fmla="*/ 0 h 7"/>
                <a:gd name="T42" fmla="*/ 0 w 63"/>
                <a:gd name="T43" fmla="*/ 0 h 7"/>
                <a:gd name="T44" fmla="*/ 0 w 63"/>
                <a:gd name="T45" fmla="*/ 0 h 7"/>
                <a:gd name="T46" fmla="*/ 0 w 63"/>
                <a:gd name="T47" fmla="*/ 0 h 7"/>
                <a:gd name="T48" fmla="*/ 0 w 63"/>
                <a:gd name="T49" fmla="*/ 0 h 7"/>
                <a:gd name="T50" fmla="*/ 0 w 63"/>
                <a:gd name="T51" fmla="*/ 0 h 7"/>
                <a:gd name="T52" fmla="*/ 0 w 63"/>
                <a:gd name="T53" fmla="*/ 0 h 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63"/>
                <a:gd name="T82" fmla="*/ 0 h 7"/>
                <a:gd name="T83" fmla="*/ 63 w 63"/>
                <a:gd name="T84" fmla="*/ 7 h 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63" h="7">
                  <a:moveTo>
                    <a:pt x="12" y="7"/>
                  </a:moveTo>
                  <a:lnTo>
                    <a:pt x="10" y="6"/>
                  </a:lnTo>
                  <a:lnTo>
                    <a:pt x="6" y="6"/>
                  </a:lnTo>
                  <a:lnTo>
                    <a:pt x="3" y="6"/>
                  </a:lnTo>
                  <a:lnTo>
                    <a:pt x="0" y="6"/>
                  </a:lnTo>
                  <a:lnTo>
                    <a:pt x="0" y="5"/>
                  </a:lnTo>
                  <a:lnTo>
                    <a:pt x="0" y="2"/>
                  </a:lnTo>
                  <a:lnTo>
                    <a:pt x="0" y="1"/>
                  </a:lnTo>
                  <a:lnTo>
                    <a:pt x="0" y="0"/>
                  </a:lnTo>
                  <a:lnTo>
                    <a:pt x="19" y="1"/>
                  </a:lnTo>
                  <a:lnTo>
                    <a:pt x="33" y="2"/>
                  </a:lnTo>
                  <a:lnTo>
                    <a:pt x="43" y="2"/>
                  </a:lnTo>
                  <a:lnTo>
                    <a:pt x="50" y="3"/>
                  </a:lnTo>
                  <a:lnTo>
                    <a:pt x="55" y="3"/>
                  </a:lnTo>
                  <a:lnTo>
                    <a:pt x="58" y="5"/>
                  </a:lnTo>
                  <a:lnTo>
                    <a:pt x="60" y="5"/>
                  </a:lnTo>
                  <a:lnTo>
                    <a:pt x="63" y="6"/>
                  </a:lnTo>
                  <a:lnTo>
                    <a:pt x="56" y="6"/>
                  </a:lnTo>
                  <a:lnTo>
                    <a:pt x="50" y="6"/>
                  </a:lnTo>
                  <a:lnTo>
                    <a:pt x="43" y="6"/>
                  </a:lnTo>
                  <a:lnTo>
                    <a:pt x="37" y="6"/>
                  </a:lnTo>
                  <a:lnTo>
                    <a:pt x="32" y="6"/>
                  </a:lnTo>
                  <a:lnTo>
                    <a:pt x="25" y="6"/>
                  </a:lnTo>
                  <a:lnTo>
                    <a:pt x="19" y="7"/>
                  </a:lnTo>
                  <a:lnTo>
                    <a:pt x="12"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25" name="Freeform 135"/>
            <p:cNvSpPr>
              <a:spLocks/>
            </p:cNvSpPr>
            <p:nvPr/>
          </p:nvSpPr>
          <p:spPr bwMode="auto">
            <a:xfrm>
              <a:off x="405" y="4155"/>
              <a:ext cx="23" cy="5"/>
            </a:xfrm>
            <a:custGeom>
              <a:avLst/>
              <a:gdLst>
                <a:gd name="T0" fmla="*/ 0 w 47"/>
                <a:gd name="T1" fmla="*/ 0 h 11"/>
                <a:gd name="T2" fmla="*/ 0 w 47"/>
                <a:gd name="T3" fmla="*/ 0 h 11"/>
                <a:gd name="T4" fmla="*/ 0 w 47"/>
                <a:gd name="T5" fmla="*/ 0 h 11"/>
                <a:gd name="T6" fmla="*/ 0 w 47"/>
                <a:gd name="T7" fmla="*/ 0 h 11"/>
                <a:gd name="T8" fmla="*/ 0 w 47"/>
                <a:gd name="T9" fmla="*/ 0 h 11"/>
                <a:gd name="T10" fmla="*/ 0 w 47"/>
                <a:gd name="T11" fmla="*/ 0 h 11"/>
                <a:gd name="T12" fmla="*/ 0 w 47"/>
                <a:gd name="T13" fmla="*/ 0 h 11"/>
                <a:gd name="T14" fmla="*/ 0 w 47"/>
                <a:gd name="T15" fmla="*/ 0 h 11"/>
                <a:gd name="T16" fmla="*/ 0 w 47"/>
                <a:gd name="T17" fmla="*/ 0 h 11"/>
                <a:gd name="T18" fmla="*/ 0 w 47"/>
                <a:gd name="T19" fmla="*/ 0 h 11"/>
                <a:gd name="T20" fmla="*/ 0 w 47"/>
                <a:gd name="T21" fmla="*/ 0 h 11"/>
                <a:gd name="T22" fmla="*/ 0 w 47"/>
                <a:gd name="T23" fmla="*/ 0 h 11"/>
                <a:gd name="T24" fmla="*/ 0 w 47"/>
                <a:gd name="T25" fmla="*/ 0 h 11"/>
                <a:gd name="T26" fmla="*/ 0 w 47"/>
                <a:gd name="T27" fmla="*/ 0 h 11"/>
                <a:gd name="T28" fmla="*/ 0 w 47"/>
                <a:gd name="T29" fmla="*/ 0 h 11"/>
                <a:gd name="T30" fmla="*/ 0 w 47"/>
                <a:gd name="T31" fmla="*/ 0 h 11"/>
                <a:gd name="T32" fmla="*/ 0 w 47"/>
                <a:gd name="T33" fmla="*/ 0 h 11"/>
                <a:gd name="T34" fmla="*/ 0 w 47"/>
                <a:gd name="T35" fmla="*/ 0 h 11"/>
                <a:gd name="T36" fmla="*/ 0 w 47"/>
                <a:gd name="T37" fmla="*/ 0 h 11"/>
                <a:gd name="T38" fmla="*/ 0 w 47"/>
                <a:gd name="T39" fmla="*/ 0 h 11"/>
                <a:gd name="T40" fmla="*/ 0 w 47"/>
                <a:gd name="T41" fmla="*/ 0 h 11"/>
                <a:gd name="T42" fmla="*/ 0 w 47"/>
                <a:gd name="T43" fmla="*/ 0 h 11"/>
                <a:gd name="T44" fmla="*/ 0 w 47"/>
                <a:gd name="T45" fmla="*/ 0 h 11"/>
                <a:gd name="T46" fmla="*/ 0 w 47"/>
                <a:gd name="T47" fmla="*/ 0 h 11"/>
                <a:gd name="T48" fmla="*/ 0 w 47"/>
                <a:gd name="T49" fmla="*/ 0 h 11"/>
                <a:gd name="T50" fmla="*/ 0 w 47"/>
                <a:gd name="T51" fmla="*/ 0 h 11"/>
                <a:gd name="T52" fmla="*/ 0 w 47"/>
                <a:gd name="T53" fmla="*/ 0 h 11"/>
                <a:gd name="T54" fmla="*/ 0 w 47"/>
                <a:gd name="T55" fmla="*/ 0 h 11"/>
                <a:gd name="T56" fmla="*/ 0 w 47"/>
                <a:gd name="T57" fmla="*/ 0 h 11"/>
                <a:gd name="T58" fmla="*/ 0 w 47"/>
                <a:gd name="T59" fmla="*/ 0 h 11"/>
                <a:gd name="T60" fmla="*/ 0 w 47"/>
                <a:gd name="T61" fmla="*/ 0 h 1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7"/>
                <a:gd name="T94" fmla="*/ 0 h 11"/>
                <a:gd name="T95" fmla="*/ 47 w 47"/>
                <a:gd name="T96" fmla="*/ 11 h 11"/>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7" h="11">
                  <a:moveTo>
                    <a:pt x="6" y="11"/>
                  </a:moveTo>
                  <a:lnTo>
                    <a:pt x="5" y="10"/>
                  </a:lnTo>
                  <a:lnTo>
                    <a:pt x="3" y="8"/>
                  </a:lnTo>
                  <a:lnTo>
                    <a:pt x="2" y="8"/>
                  </a:lnTo>
                  <a:lnTo>
                    <a:pt x="0" y="7"/>
                  </a:lnTo>
                  <a:lnTo>
                    <a:pt x="1" y="6"/>
                  </a:lnTo>
                  <a:lnTo>
                    <a:pt x="1" y="5"/>
                  </a:lnTo>
                  <a:lnTo>
                    <a:pt x="2" y="5"/>
                  </a:lnTo>
                  <a:lnTo>
                    <a:pt x="15" y="4"/>
                  </a:lnTo>
                  <a:lnTo>
                    <a:pt x="24" y="3"/>
                  </a:lnTo>
                  <a:lnTo>
                    <a:pt x="31" y="1"/>
                  </a:lnTo>
                  <a:lnTo>
                    <a:pt x="35" y="1"/>
                  </a:lnTo>
                  <a:lnTo>
                    <a:pt x="39" y="0"/>
                  </a:lnTo>
                  <a:lnTo>
                    <a:pt x="41" y="0"/>
                  </a:lnTo>
                  <a:lnTo>
                    <a:pt x="43" y="1"/>
                  </a:lnTo>
                  <a:lnTo>
                    <a:pt x="46" y="1"/>
                  </a:lnTo>
                  <a:lnTo>
                    <a:pt x="46" y="3"/>
                  </a:lnTo>
                  <a:lnTo>
                    <a:pt x="46" y="5"/>
                  </a:lnTo>
                  <a:lnTo>
                    <a:pt x="46" y="6"/>
                  </a:lnTo>
                  <a:lnTo>
                    <a:pt x="47" y="8"/>
                  </a:lnTo>
                  <a:lnTo>
                    <a:pt x="42" y="8"/>
                  </a:lnTo>
                  <a:lnTo>
                    <a:pt x="36" y="8"/>
                  </a:lnTo>
                  <a:lnTo>
                    <a:pt x="32" y="8"/>
                  </a:lnTo>
                  <a:lnTo>
                    <a:pt x="26" y="10"/>
                  </a:lnTo>
                  <a:lnTo>
                    <a:pt x="21" y="10"/>
                  </a:lnTo>
                  <a:lnTo>
                    <a:pt x="16" y="10"/>
                  </a:lnTo>
                  <a:lnTo>
                    <a:pt x="11" y="11"/>
                  </a:lnTo>
                  <a:lnTo>
                    <a:pt x="6" y="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26" name="Freeform 136"/>
            <p:cNvSpPr>
              <a:spLocks/>
            </p:cNvSpPr>
            <p:nvPr/>
          </p:nvSpPr>
          <p:spPr bwMode="auto">
            <a:xfrm>
              <a:off x="752" y="4135"/>
              <a:ext cx="10" cy="13"/>
            </a:xfrm>
            <a:custGeom>
              <a:avLst/>
              <a:gdLst>
                <a:gd name="T0" fmla="*/ 1 w 20"/>
                <a:gd name="T1" fmla="*/ 0 h 27"/>
                <a:gd name="T2" fmla="*/ 1 w 20"/>
                <a:gd name="T3" fmla="*/ 0 h 27"/>
                <a:gd name="T4" fmla="*/ 1 w 20"/>
                <a:gd name="T5" fmla="*/ 0 h 27"/>
                <a:gd name="T6" fmla="*/ 1 w 20"/>
                <a:gd name="T7" fmla="*/ 0 h 27"/>
                <a:gd name="T8" fmla="*/ 1 w 20"/>
                <a:gd name="T9" fmla="*/ 0 h 27"/>
                <a:gd name="T10" fmla="*/ 1 w 20"/>
                <a:gd name="T11" fmla="*/ 0 h 27"/>
                <a:gd name="T12" fmla="*/ 1 w 20"/>
                <a:gd name="T13" fmla="*/ 0 h 27"/>
                <a:gd name="T14" fmla="*/ 0 w 20"/>
                <a:gd name="T15" fmla="*/ 0 h 27"/>
                <a:gd name="T16" fmla="*/ 0 w 20"/>
                <a:gd name="T17" fmla="*/ 0 h 27"/>
                <a:gd name="T18" fmla="*/ 1 w 20"/>
                <a:gd name="T19" fmla="*/ 0 h 27"/>
                <a:gd name="T20" fmla="*/ 1 w 20"/>
                <a:gd name="T21" fmla="*/ 0 h 27"/>
                <a:gd name="T22" fmla="*/ 1 w 20"/>
                <a:gd name="T23" fmla="*/ 0 h 27"/>
                <a:gd name="T24" fmla="*/ 1 w 20"/>
                <a:gd name="T25" fmla="*/ 0 h 27"/>
                <a:gd name="T26" fmla="*/ 1 w 20"/>
                <a:gd name="T27" fmla="*/ 0 h 27"/>
                <a:gd name="T28" fmla="*/ 1 w 20"/>
                <a:gd name="T29" fmla="*/ 0 h 27"/>
                <a:gd name="T30" fmla="*/ 1 w 20"/>
                <a:gd name="T31" fmla="*/ 0 h 27"/>
                <a:gd name="T32" fmla="*/ 1 w 20"/>
                <a:gd name="T33" fmla="*/ 0 h 27"/>
                <a:gd name="T34" fmla="*/ 1 w 20"/>
                <a:gd name="T35" fmla="*/ 0 h 27"/>
                <a:gd name="T36" fmla="*/ 1 w 20"/>
                <a:gd name="T37" fmla="*/ 0 h 27"/>
                <a:gd name="T38" fmla="*/ 1 w 20"/>
                <a:gd name="T39" fmla="*/ 0 h 27"/>
                <a:gd name="T40" fmla="*/ 1 w 20"/>
                <a:gd name="T41" fmla="*/ 0 h 27"/>
                <a:gd name="T42" fmla="*/ 1 w 20"/>
                <a:gd name="T43" fmla="*/ 0 h 27"/>
                <a:gd name="T44" fmla="*/ 1 w 20"/>
                <a:gd name="T45" fmla="*/ 0 h 2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0"/>
                <a:gd name="T70" fmla="*/ 0 h 27"/>
                <a:gd name="T71" fmla="*/ 20 w 20"/>
                <a:gd name="T72" fmla="*/ 27 h 2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0" h="27">
                  <a:moveTo>
                    <a:pt x="7" y="27"/>
                  </a:moveTo>
                  <a:lnTo>
                    <a:pt x="7" y="23"/>
                  </a:lnTo>
                  <a:lnTo>
                    <a:pt x="7" y="20"/>
                  </a:lnTo>
                  <a:lnTo>
                    <a:pt x="7" y="16"/>
                  </a:lnTo>
                  <a:lnTo>
                    <a:pt x="8" y="13"/>
                  </a:lnTo>
                  <a:lnTo>
                    <a:pt x="3" y="9"/>
                  </a:lnTo>
                  <a:lnTo>
                    <a:pt x="1" y="7"/>
                  </a:lnTo>
                  <a:lnTo>
                    <a:pt x="0" y="6"/>
                  </a:lnTo>
                  <a:lnTo>
                    <a:pt x="0" y="4"/>
                  </a:lnTo>
                  <a:lnTo>
                    <a:pt x="2" y="2"/>
                  </a:lnTo>
                  <a:lnTo>
                    <a:pt x="3" y="1"/>
                  </a:lnTo>
                  <a:lnTo>
                    <a:pt x="6" y="1"/>
                  </a:lnTo>
                  <a:lnTo>
                    <a:pt x="7" y="0"/>
                  </a:lnTo>
                  <a:lnTo>
                    <a:pt x="10" y="4"/>
                  </a:lnTo>
                  <a:lnTo>
                    <a:pt x="14" y="8"/>
                  </a:lnTo>
                  <a:lnTo>
                    <a:pt x="16" y="15"/>
                  </a:lnTo>
                  <a:lnTo>
                    <a:pt x="20" y="23"/>
                  </a:lnTo>
                  <a:lnTo>
                    <a:pt x="17" y="24"/>
                  </a:lnTo>
                  <a:lnTo>
                    <a:pt x="15" y="26"/>
                  </a:lnTo>
                  <a:lnTo>
                    <a:pt x="11" y="26"/>
                  </a:lnTo>
                  <a:lnTo>
                    <a:pt x="7" y="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27" name="Freeform 137"/>
            <p:cNvSpPr>
              <a:spLocks/>
            </p:cNvSpPr>
            <p:nvPr/>
          </p:nvSpPr>
          <p:spPr bwMode="auto">
            <a:xfrm>
              <a:off x="406" y="4133"/>
              <a:ext cx="13" cy="4"/>
            </a:xfrm>
            <a:custGeom>
              <a:avLst/>
              <a:gdLst>
                <a:gd name="T0" fmla="*/ 1 w 25"/>
                <a:gd name="T1" fmla="*/ 1 h 7"/>
                <a:gd name="T2" fmla="*/ 1 w 25"/>
                <a:gd name="T3" fmla="*/ 1 h 7"/>
                <a:gd name="T4" fmla="*/ 1 w 25"/>
                <a:gd name="T5" fmla="*/ 1 h 7"/>
                <a:gd name="T6" fmla="*/ 1 w 25"/>
                <a:gd name="T7" fmla="*/ 1 h 7"/>
                <a:gd name="T8" fmla="*/ 0 w 25"/>
                <a:gd name="T9" fmla="*/ 1 h 7"/>
                <a:gd name="T10" fmla="*/ 1 w 25"/>
                <a:gd name="T11" fmla="*/ 1 h 7"/>
                <a:gd name="T12" fmla="*/ 1 w 25"/>
                <a:gd name="T13" fmla="*/ 1 h 7"/>
                <a:gd name="T14" fmla="*/ 1 w 25"/>
                <a:gd name="T15" fmla="*/ 1 h 7"/>
                <a:gd name="T16" fmla="*/ 1 w 25"/>
                <a:gd name="T17" fmla="*/ 0 h 7"/>
                <a:gd name="T18" fmla="*/ 1 w 25"/>
                <a:gd name="T19" fmla="*/ 1 h 7"/>
                <a:gd name="T20" fmla="*/ 1 w 25"/>
                <a:gd name="T21" fmla="*/ 1 h 7"/>
                <a:gd name="T22" fmla="*/ 1 w 25"/>
                <a:gd name="T23" fmla="*/ 1 h 7"/>
                <a:gd name="T24" fmla="*/ 1 w 25"/>
                <a:gd name="T25" fmla="*/ 1 h 7"/>
                <a:gd name="T26" fmla="*/ 1 w 25"/>
                <a:gd name="T27" fmla="*/ 1 h 7"/>
                <a:gd name="T28" fmla="*/ 1 w 25"/>
                <a:gd name="T29" fmla="*/ 1 h 7"/>
                <a:gd name="T30" fmla="*/ 1 w 25"/>
                <a:gd name="T31" fmla="*/ 1 h 7"/>
                <a:gd name="T32" fmla="*/ 1 w 25"/>
                <a:gd name="T33" fmla="*/ 1 h 7"/>
                <a:gd name="T34" fmla="*/ 1 w 25"/>
                <a:gd name="T35" fmla="*/ 1 h 7"/>
                <a:gd name="T36" fmla="*/ 1 w 25"/>
                <a:gd name="T37" fmla="*/ 1 h 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
                <a:gd name="T58" fmla="*/ 0 h 7"/>
                <a:gd name="T59" fmla="*/ 25 w 25"/>
                <a:gd name="T60" fmla="*/ 7 h 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 h="7">
                  <a:moveTo>
                    <a:pt x="2" y="7"/>
                  </a:moveTo>
                  <a:lnTo>
                    <a:pt x="1" y="5"/>
                  </a:lnTo>
                  <a:lnTo>
                    <a:pt x="1" y="4"/>
                  </a:lnTo>
                  <a:lnTo>
                    <a:pt x="0" y="3"/>
                  </a:lnTo>
                  <a:lnTo>
                    <a:pt x="6" y="2"/>
                  </a:lnTo>
                  <a:lnTo>
                    <a:pt x="13" y="1"/>
                  </a:lnTo>
                  <a:lnTo>
                    <a:pt x="18" y="1"/>
                  </a:lnTo>
                  <a:lnTo>
                    <a:pt x="25" y="0"/>
                  </a:lnTo>
                  <a:lnTo>
                    <a:pt x="25" y="1"/>
                  </a:lnTo>
                  <a:lnTo>
                    <a:pt x="25" y="3"/>
                  </a:lnTo>
                  <a:lnTo>
                    <a:pt x="25" y="4"/>
                  </a:lnTo>
                  <a:lnTo>
                    <a:pt x="25" y="7"/>
                  </a:lnTo>
                  <a:lnTo>
                    <a:pt x="19" y="7"/>
                  </a:lnTo>
                  <a:lnTo>
                    <a:pt x="14" y="7"/>
                  </a:lnTo>
                  <a:lnTo>
                    <a:pt x="8" y="7"/>
                  </a:lnTo>
                  <a:lnTo>
                    <a:pt x="2"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28" name="Freeform 138"/>
            <p:cNvSpPr>
              <a:spLocks/>
            </p:cNvSpPr>
            <p:nvPr/>
          </p:nvSpPr>
          <p:spPr bwMode="auto">
            <a:xfrm>
              <a:off x="40" y="3736"/>
              <a:ext cx="69" cy="393"/>
            </a:xfrm>
            <a:custGeom>
              <a:avLst/>
              <a:gdLst>
                <a:gd name="T0" fmla="*/ 1 w 138"/>
                <a:gd name="T1" fmla="*/ 0 h 787"/>
                <a:gd name="T2" fmla="*/ 1 w 138"/>
                <a:gd name="T3" fmla="*/ 0 h 787"/>
                <a:gd name="T4" fmla="*/ 1 w 138"/>
                <a:gd name="T5" fmla="*/ 0 h 787"/>
                <a:gd name="T6" fmla="*/ 1 w 138"/>
                <a:gd name="T7" fmla="*/ 0 h 787"/>
                <a:gd name="T8" fmla="*/ 1 w 138"/>
                <a:gd name="T9" fmla="*/ 0 h 787"/>
                <a:gd name="T10" fmla="*/ 1 w 138"/>
                <a:gd name="T11" fmla="*/ 0 h 787"/>
                <a:gd name="T12" fmla="*/ 1 w 138"/>
                <a:gd name="T13" fmla="*/ 0 h 787"/>
                <a:gd name="T14" fmla="*/ 1 w 138"/>
                <a:gd name="T15" fmla="*/ 0 h 787"/>
                <a:gd name="T16" fmla="*/ 1 w 138"/>
                <a:gd name="T17" fmla="*/ 0 h 787"/>
                <a:gd name="T18" fmla="*/ 1 w 138"/>
                <a:gd name="T19" fmla="*/ 0 h 787"/>
                <a:gd name="T20" fmla="*/ 1 w 138"/>
                <a:gd name="T21" fmla="*/ 0 h 787"/>
                <a:gd name="T22" fmla="*/ 1 w 138"/>
                <a:gd name="T23" fmla="*/ 0 h 787"/>
                <a:gd name="T24" fmla="*/ 1 w 138"/>
                <a:gd name="T25" fmla="*/ 0 h 787"/>
                <a:gd name="T26" fmla="*/ 1 w 138"/>
                <a:gd name="T27" fmla="*/ 0 h 787"/>
                <a:gd name="T28" fmla="*/ 1 w 138"/>
                <a:gd name="T29" fmla="*/ 0 h 787"/>
                <a:gd name="T30" fmla="*/ 1 w 138"/>
                <a:gd name="T31" fmla="*/ 0 h 787"/>
                <a:gd name="T32" fmla="*/ 1 w 138"/>
                <a:gd name="T33" fmla="*/ 0 h 787"/>
                <a:gd name="T34" fmla="*/ 1 w 138"/>
                <a:gd name="T35" fmla="*/ 0 h 787"/>
                <a:gd name="T36" fmla="*/ 1 w 138"/>
                <a:gd name="T37" fmla="*/ 0 h 787"/>
                <a:gd name="T38" fmla="*/ 1 w 138"/>
                <a:gd name="T39" fmla="*/ 0 h 787"/>
                <a:gd name="T40" fmla="*/ 1 w 138"/>
                <a:gd name="T41" fmla="*/ 0 h 787"/>
                <a:gd name="T42" fmla="*/ 1 w 138"/>
                <a:gd name="T43" fmla="*/ 0 h 787"/>
                <a:gd name="T44" fmla="*/ 1 w 138"/>
                <a:gd name="T45" fmla="*/ 0 h 787"/>
                <a:gd name="T46" fmla="*/ 1 w 138"/>
                <a:gd name="T47" fmla="*/ 0 h 787"/>
                <a:gd name="T48" fmla="*/ 1 w 138"/>
                <a:gd name="T49" fmla="*/ 0 h 787"/>
                <a:gd name="T50" fmla="*/ 1 w 138"/>
                <a:gd name="T51" fmla="*/ 0 h 787"/>
                <a:gd name="T52" fmla="*/ 1 w 138"/>
                <a:gd name="T53" fmla="*/ 0 h 787"/>
                <a:gd name="T54" fmla="*/ 1 w 138"/>
                <a:gd name="T55" fmla="*/ 0 h 787"/>
                <a:gd name="T56" fmla="*/ 1 w 138"/>
                <a:gd name="T57" fmla="*/ 0 h 787"/>
                <a:gd name="T58" fmla="*/ 1 w 138"/>
                <a:gd name="T59" fmla="*/ 0 h 787"/>
                <a:gd name="T60" fmla="*/ 1 w 138"/>
                <a:gd name="T61" fmla="*/ 0 h 787"/>
                <a:gd name="T62" fmla="*/ 1 w 138"/>
                <a:gd name="T63" fmla="*/ 0 h 787"/>
                <a:gd name="T64" fmla="*/ 1 w 138"/>
                <a:gd name="T65" fmla="*/ 0 h 787"/>
                <a:gd name="T66" fmla="*/ 1 w 138"/>
                <a:gd name="T67" fmla="*/ 0 h 787"/>
                <a:gd name="T68" fmla="*/ 1 w 138"/>
                <a:gd name="T69" fmla="*/ 0 h 787"/>
                <a:gd name="T70" fmla="*/ 1 w 138"/>
                <a:gd name="T71" fmla="*/ 0 h 787"/>
                <a:gd name="T72" fmla="*/ 1 w 138"/>
                <a:gd name="T73" fmla="*/ 0 h 787"/>
                <a:gd name="T74" fmla="*/ 1 w 138"/>
                <a:gd name="T75" fmla="*/ 0 h 787"/>
                <a:gd name="T76" fmla="*/ 1 w 138"/>
                <a:gd name="T77" fmla="*/ 0 h 787"/>
                <a:gd name="T78" fmla="*/ 1 w 138"/>
                <a:gd name="T79" fmla="*/ 0 h 787"/>
                <a:gd name="T80" fmla="*/ 1 w 138"/>
                <a:gd name="T81" fmla="*/ 0 h 787"/>
                <a:gd name="T82" fmla="*/ 1 w 138"/>
                <a:gd name="T83" fmla="*/ 0 h 787"/>
                <a:gd name="T84" fmla="*/ 1 w 138"/>
                <a:gd name="T85" fmla="*/ 0 h 787"/>
                <a:gd name="T86" fmla="*/ 1 w 138"/>
                <a:gd name="T87" fmla="*/ 0 h 787"/>
                <a:gd name="T88" fmla="*/ 1 w 138"/>
                <a:gd name="T89" fmla="*/ 0 h 787"/>
                <a:gd name="T90" fmla="*/ 1 w 138"/>
                <a:gd name="T91" fmla="*/ 0 h 787"/>
                <a:gd name="T92" fmla="*/ 1 w 138"/>
                <a:gd name="T93" fmla="*/ 0 h 787"/>
                <a:gd name="T94" fmla="*/ 1 w 138"/>
                <a:gd name="T95" fmla="*/ 0 h 787"/>
                <a:gd name="T96" fmla="*/ 1 w 138"/>
                <a:gd name="T97" fmla="*/ 0 h 787"/>
                <a:gd name="T98" fmla="*/ 1 w 138"/>
                <a:gd name="T99" fmla="*/ 0 h 787"/>
                <a:gd name="T100" fmla="*/ 1 w 138"/>
                <a:gd name="T101" fmla="*/ 0 h 787"/>
                <a:gd name="T102" fmla="*/ 1 w 138"/>
                <a:gd name="T103" fmla="*/ 0 h 787"/>
                <a:gd name="T104" fmla="*/ 1 w 138"/>
                <a:gd name="T105" fmla="*/ 0 h 78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8"/>
                <a:gd name="T160" fmla="*/ 0 h 787"/>
                <a:gd name="T161" fmla="*/ 138 w 138"/>
                <a:gd name="T162" fmla="*/ 787 h 78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8" h="787">
                  <a:moveTo>
                    <a:pt x="130" y="787"/>
                  </a:moveTo>
                  <a:lnTo>
                    <a:pt x="126" y="768"/>
                  </a:lnTo>
                  <a:lnTo>
                    <a:pt x="122" y="746"/>
                  </a:lnTo>
                  <a:lnTo>
                    <a:pt x="115" y="728"/>
                  </a:lnTo>
                  <a:lnTo>
                    <a:pt x="109" y="718"/>
                  </a:lnTo>
                  <a:lnTo>
                    <a:pt x="93" y="666"/>
                  </a:lnTo>
                  <a:lnTo>
                    <a:pt x="81" y="626"/>
                  </a:lnTo>
                  <a:lnTo>
                    <a:pt x="73" y="598"/>
                  </a:lnTo>
                  <a:lnTo>
                    <a:pt x="66" y="577"/>
                  </a:lnTo>
                  <a:lnTo>
                    <a:pt x="63" y="563"/>
                  </a:lnTo>
                  <a:lnTo>
                    <a:pt x="59" y="554"/>
                  </a:lnTo>
                  <a:lnTo>
                    <a:pt x="57" y="547"/>
                  </a:lnTo>
                  <a:lnTo>
                    <a:pt x="55" y="540"/>
                  </a:lnTo>
                  <a:lnTo>
                    <a:pt x="53" y="519"/>
                  </a:lnTo>
                  <a:lnTo>
                    <a:pt x="47" y="500"/>
                  </a:lnTo>
                  <a:lnTo>
                    <a:pt x="41" y="481"/>
                  </a:lnTo>
                  <a:lnTo>
                    <a:pt x="34" y="463"/>
                  </a:lnTo>
                  <a:lnTo>
                    <a:pt x="26" y="444"/>
                  </a:lnTo>
                  <a:lnTo>
                    <a:pt x="19" y="427"/>
                  </a:lnTo>
                  <a:lnTo>
                    <a:pt x="11" y="410"/>
                  </a:lnTo>
                  <a:lnTo>
                    <a:pt x="5" y="393"/>
                  </a:lnTo>
                  <a:lnTo>
                    <a:pt x="7" y="393"/>
                  </a:lnTo>
                  <a:lnTo>
                    <a:pt x="8" y="393"/>
                  </a:lnTo>
                  <a:lnTo>
                    <a:pt x="10" y="393"/>
                  </a:lnTo>
                  <a:lnTo>
                    <a:pt x="11" y="393"/>
                  </a:lnTo>
                  <a:lnTo>
                    <a:pt x="24" y="414"/>
                  </a:lnTo>
                  <a:lnTo>
                    <a:pt x="33" y="432"/>
                  </a:lnTo>
                  <a:lnTo>
                    <a:pt x="40" y="443"/>
                  </a:lnTo>
                  <a:lnTo>
                    <a:pt x="46" y="451"/>
                  </a:lnTo>
                  <a:lnTo>
                    <a:pt x="49" y="457"/>
                  </a:lnTo>
                  <a:lnTo>
                    <a:pt x="51" y="462"/>
                  </a:lnTo>
                  <a:lnTo>
                    <a:pt x="54" y="464"/>
                  </a:lnTo>
                  <a:lnTo>
                    <a:pt x="56" y="466"/>
                  </a:lnTo>
                  <a:lnTo>
                    <a:pt x="54" y="455"/>
                  </a:lnTo>
                  <a:lnTo>
                    <a:pt x="48" y="441"/>
                  </a:lnTo>
                  <a:lnTo>
                    <a:pt x="41" y="426"/>
                  </a:lnTo>
                  <a:lnTo>
                    <a:pt x="32" y="411"/>
                  </a:lnTo>
                  <a:lnTo>
                    <a:pt x="21" y="395"/>
                  </a:lnTo>
                  <a:lnTo>
                    <a:pt x="13" y="380"/>
                  </a:lnTo>
                  <a:lnTo>
                    <a:pt x="7" y="366"/>
                  </a:lnTo>
                  <a:lnTo>
                    <a:pt x="3" y="353"/>
                  </a:lnTo>
                  <a:lnTo>
                    <a:pt x="5" y="353"/>
                  </a:lnTo>
                  <a:lnTo>
                    <a:pt x="7" y="353"/>
                  </a:lnTo>
                  <a:lnTo>
                    <a:pt x="9" y="353"/>
                  </a:lnTo>
                  <a:lnTo>
                    <a:pt x="11" y="355"/>
                  </a:lnTo>
                  <a:lnTo>
                    <a:pt x="21" y="374"/>
                  </a:lnTo>
                  <a:lnTo>
                    <a:pt x="31" y="391"/>
                  </a:lnTo>
                  <a:lnTo>
                    <a:pt x="39" y="408"/>
                  </a:lnTo>
                  <a:lnTo>
                    <a:pt x="46" y="421"/>
                  </a:lnTo>
                  <a:lnTo>
                    <a:pt x="53" y="433"/>
                  </a:lnTo>
                  <a:lnTo>
                    <a:pt x="57" y="443"/>
                  </a:lnTo>
                  <a:lnTo>
                    <a:pt x="62" y="451"/>
                  </a:lnTo>
                  <a:lnTo>
                    <a:pt x="66" y="458"/>
                  </a:lnTo>
                  <a:lnTo>
                    <a:pt x="68" y="458"/>
                  </a:lnTo>
                  <a:lnTo>
                    <a:pt x="69" y="458"/>
                  </a:lnTo>
                  <a:lnTo>
                    <a:pt x="71" y="458"/>
                  </a:lnTo>
                  <a:lnTo>
                    <a:pt x="72" y="458"/>
                  </a:lnTo>
                  <a:lnTo>
                    <a:pt x="62" y="441"/>
                  </a:lnTo>
                  <a:lnTo>
                    <a:pt x="51" y="423"/>
                  </a:lnTo>
                  <a:lnTo>
                    <a:pt x="41" y="404"/>
                  </a:lnTo>
                  <a:lnTo>
                    <a:pt x="31" y="385"/>
                  </a:lnTo>
                  <a:lnTo>
                    <a:pt x="21" y="366"/>
                  </a:lnTo>
                  <a:lnTo>
                    <a:pt x="15" y="348"/>
                  </a:lnTo>
                  <a:lnTo>
                    <a:pt x="9" y="332"/>
                  </a:lnTo>
                  <a:lnTo>
                    <a:pt x="5" y="315"/>
                  </a:lnTo>
                  <a:lnTo>
                    <a:pt x="11" y="319"/>
                  </a:lnTo>
                  <a:lnTo>
                    <a:pt x="19" y="329"/>
                  </a:lnTo>
                  <a:lnTo>
                    <a:pt x="28" y="343"/>
                  </a:lnTo>
                  <a:lnTo>
                    <a:pt x="40" y="360"/>
                  </a:lnTo>
                  <a:lnTo>
                    <a:pt x="50" y="378"/>
                  </a:lnTo>
                  <a:lnTo>
                    <a:pt x="59" y="395"/>
                  </a:lnTo>
                  <a:lnTo>
                    <a:pt x="68" y="410"/>
                  </a:lnTo>
                  <a:lnTo>
                    <a:pt x="73" y="420"/>
                  </a:lnTo>
                  <a:lnTo>
                    <a:pt x="71" y="408"/>
                  </a:lnTo>
                  <a:lnTo>
                    <a:pt x="64" y="391"/>
                  </a:lnTo>
                  <a:lnTo>
                    <a:pt x="55" y="373"/>
                  </a:lnTo>
                  <a:lnTo>
                    <a:pt x="45" y="353"/>
                  </a:lnTo>
                  <a:lnTo>
                    <a:pt x="33" y="334"/>
                  </a:lnTo>
                  <a:lnTo>
                    <a:pt x="21" y="315"/>
                  </a:lnTo>
                  <a:lnTo>
                    <a:pt x="12" y="300"/>
                  </a:lnTo>
                  <a:lnTo>
                    <a:pt x="7" y="290"/>
                  </a:lnTo>
                  <a:lnTo>
                    <a:pt x="7" y="283"/>
                  </a:lnTo>
                  <a:lnTo>
                    <a:pt x="7" y="277"/>
                  </a:lnTo>
                  <a:lnTo>
                    <a:pt x="7" y="270"/>
                  </a:lnTo>
                  <a:lnTo>
                    <a:pt x="8" y="265"/>
                  </a:lnTo>
                  <a:lnTo>
                    <a:pt x="9" y="264"/>
                  </a:lnTo>
                  <a:lnTo>
                    <a:pt x="10" y="264"/>
                  </a:lnTo>
                  <a:lnTo>
                    <a:pt x="12" y="264"/>
                  </a:lnTo>
                  <a:lnTo>
                    <a:pt x="13" y="264"/>
                  </a:lnTo>
                  <a:lnTo>
                    <a:pt x="23" y="280"/>
                  </a:lnTo>
                  <a:lnTo>
                    <a:pt x="33" y="295"/>
                  </a:lnTo>
                  <a:lnTo>
                    <a:pt x="42" y="311"/>
                  </a:lnTo>
                  <a:lnTo>
                    <a:pt x="53" y="326"/>
                  </a:lnTo>
                  <a:lnTo>
                    <a:pt x="62" y="342"/>
                  </a:lnTo>
                  <a:lnTo>
                    <a:pt x="71" y="357"/>
                  </a:lnTo>
                  <a:lnTo>
                    <a:pt x="81" y="373"/>
                  </a:lnTo>
                  <a:lnTo>
                    <a:pt x="91" y="389"/>
                  </a:lnTo>
                  <a:lnTo>
                    <a:pt x="87" y="368"/>
                  </a:lnTo>
                  <a:lnTo>
                    <a:pt x="77" y="347"/>
                  </a:lnTo>
                  <a:lnTo>
                    <a:pt x="63" y="326"/>
                  </a:lnTo>
                  <a:lnTo>
                    <a:pt x="48" y="304"/>
                  </a:lnTo>
                  <a:lnTo>
                    <a:pt x="33" y="283"/>
                  </a:lnTo>
                  <a:lnTo>
                    <a:pt x="19" y="264"/>
                  </a:lnTo>
                  <a:lnTo>
                    <a:pt x="11" y="244"/>
                  </a:lnTo>
                  <a:lnTo>
                    <a:pt x="9" y="226"/>
                  </a:lnTo>
                  <a:lnTo>
                    <a:pt x="11" y="226"/>
                  </a:lnTo>
                  <a:lnTo>
                    <a:pt x="12" y="226"/>
                  </a:lnTo>
                  <a:lnTo>
                    <a:pt x="15" y="226"/>
                  </a:lnTo>
                  <a:lnTo>
                    <a:pt x="17" y="227"/>
                  </a:lnTo>
                  <a:lnTo>
                    <a:pt x="24" y="238"/>
                  </a:lnTo>
                  <a:lnTo>
                    <a:pt x="32" y="250"/>
                  </a:lnTo>
                  <a:lnTo>
                    <a:pt x="39" y="261"/>
                  </a:lnTo>
                  <a:lnTo>
                    <a:pt x="47" y="274"/>
                  </a:lnTo>
                  <a:lnTo>
                    <a:pt x="54" y="285"/>
                  </a:lnTo>
                  <a:lnTo>
                    <a:pt x="62" y="297"/>
                  </a:lnTo>
                  <a:lnTo>
                    <a:pt x="69" y="310"/>
                  </a:lnTo>
                  <a:lnTo>
                    <a:pt x="77" y="321"/>
                  </a:lnTo>
                  <a:lnTo>
                    <a:pt x="73" y="305"/>
                  </a:lnTo>
                  <a:lnTo>
                    <a:pt x="66" y="290"/>
                  </a:lnTo>
                  <a:lnTo>
                    <a:pt x="56" y="274"/>
                  </a:lnTo>
                  <a:lnTo>
                    <a:pt x="43" y="258"/>
                  </a:lnTo>
                  <a:lnTo>
                    <a:pt x="32" y="242"/>
                  </a:lnTo>
                  <a:lnTo>
                    <a:pt x="21" y="224"/>
                  </a:lnTo>
                  <a:lnTo>
                    <a:pt x="15" y="206"/>
                  </a:lnTo>
                  <a:lnTo>
                    <a:pt x="13" y="188"/>
                  </a:lnTo>
                  <a:lnTo>
                    <a:pt x="15" y="188"/>
                  </a:lnTo>
                  <a:lnTo>
                    <a:pt x="16" y="188"/>
                  </a:lnTo>
                  <a:lnTo>
                    <a:pt x="18" y="188"/>
                  </a:lnTo>
                  <a:lnTo>
                    <a:pt x="19" y="188"/>
                  </a:lnTo>
                  <a:lnTo>
                    <a:pt x="30" y="201"/>
                  </a:lnTo>
                  <a:lnTo>
                    <a:pt x="40" y="216"/>
                  </a:lnTo>
                  <a:lnTo>
                    <a:pt x="51" y="230"/>
                  </a:lnTo>
                  <a:lnTo>
                    <a:pt x="62" y="245"/>
                  </a:lnTo>
                  <a:lnTo>
                    <a:pt x="72" y="261"/>
                  </a:lnTo>
                  <a:lnTo>
                    <a:pt x="83" y="276"/>
                  </a:lnTo>
                  <a:lnTo>
                    <a:pt x="93" y="292"/>
                  </a:lnTo>
                  <a:lnTo>
                    <a:pt x="102" y="310"/>
                  </a:lnTo>
                  <a:lnTo>
                    <a:pt x="103" y="310"/>
                  </a:lnTo>
                  <a:lnTo>
                    <a:pt x="104" y="310"/>
                  </a:lnTo>
                  <a:lnTo>
                    <a:pt x="106" y="310"/>
                  </a:lnTo>
                  <a:lnTo>
                    <a:pt x="107" y="310"/>
                  </a:lnTo>
                  <a:lnTo>
                    <a:pt x="94" y="289"/>
                  </a:lnTo>
                  <a:lnTo>
                    <a:pt x="80" y="267"/>
                  </a:lnTo>
                  <a:lnTo>
                    <a:pt x="65" y="246"/>
                  </a:lnTo>
                  <a:lnTo>
                    <a:pt x="51" y="224"/>
                  </a:lnTo>
                  <a:lnTo>
                    <a:pt x="38" y="204"/>
                  </a:lnTo>
                  <a:lnTo>
                    <a:pt x="26" y="183"/>
                  </a:lnTo>
                  <a:lnTo>
                    <a:pt x="16" y="163"/>
                  </a:lnTo>
                  <a:lnTo>
                    <a:pt x="9" y="144"/>
                  </a:lnTo>
                  <a:lnTo>
                    <a:pt x="15" y="146"/>
                  </a:lnTo>
                  <a:lnTo>
                    <a:pt x="23" y="154"/>
                  </a:lnTo>
                  <a:lnTo>
                    <a:pt x="32" y="164"/>
                  </a:lnTo>
                  <a:lnTo>
                    <a:pt x="42" y="176"/>
                  </a:lnTo>
                  <a:lnTo>
                    <a:pt x="53" y="190"/>
                  </a:lnTo>
                  <a:lnTo>
                    <a:pt x="62" y="202"/>
                  </a:lnTo>
                  <a:lnTo>
                    <a:pt x="70" y="214"/>
                  </a:lnTo>
                  <a:lnTo>
                    <a:pt x="76" y="222"/>
                  </a:lnTo>
                  <a:lnTo>
                    <a:pt x="77" y="222"/>
                  </a:lnTo>
                  <a:lnTo>
                    <a:pt x="78" y="222"/>
                  </a:lnTo>
                  <a:lnTo>
                    <a:pt x="80" y="222"/>
                  </a:lnTo>
                  <a:lnTo>
                    <a:pt x="81" y="222"/>
                  </a:lnTo>
                  <a:lnTo>
                    <a:pt x="70" y="206"/>
                  </a:lnTo>
                  <a:lnTo>
                    <a:pt x="58" y="191"/>
                  </a:lnTo>
                  <a:lnTo>
                    <a:pt x="47" y="177"/>
                  </a:lnTo>
                  <a:lnTo>
                    <a:pt x="36" y="162"/>
                  </a:lnTo>
                  <a:lnTo>
                    <a:pt x="26" y="147"/>
                  </a:lnTo>
                  <a:lnTo>
                    <a:pt x="19" y="133"/>
                  </a:lnTo>
                  <a:lnTo>
                    <a:pt x="13" y="118"/>
                  </a:lnTo>
                  <a:lnTo>
                    <a:pt x="11" y="102"/>
                  </a:lnTo>
                  <a:lnTo>
                    <a:pt x="21" y="107"/>
                  </a:lnTo>
                  <a:lnTo>
                    <a:pt x="32" y="116"/>
                  </a:lnTo>
                  <a:lnTo>
                    <a:pt x="42" y="130"/>
                  </a:lnTo>
                  <a:lnTo>
                    <a:pt x="53" y="145"/>
                  </a:lnTo>
                  <a:lnTo>
                    <a:pt x="62" y="161"/>
                  </a:lnTo>
                  <a:lnTo>
                    <a:pt x="72" y="176"/>
                  </a:lnTo>
                  <a:lnTo>
                    <a:pt x="83" y="191"/>
                  </a:lnTo>
                  <a:lnTo>
                    <a:pt x="93" y="202"/>
                  </a:lnTo>
                  <a:lnTo>
                    <a:pt x="93" y="201"/>
                  </a:lnTo>
                  <a:lnTo>
                    <a:pt x="93" y="199"/>
                  </a:lnTo>
                  <a:lnTo>
                    <a:pt x="93" y="198"/>
                  </a:lnTo>
                  <a:lnTo>
                    <a:pt x="94" y="197"/>
                  </a:lnTo>
                  <a:lnTo>
                    <a:pt x="81" y="183"/>
                  </a:lnTo>
                  <a:lnTo>
                    <a:pt x="70" y="168"/>
                  </a:lnTo>
                  <a:lnTo>
                    <a:pt x="58" y="152"/>
                  </a:lnTo>
                  <a:lnTo>
                    <a:pt x="48" y="136"/>
                  </a:lnTo>
                  <a:lnTo>
                    <a:pt x="38" y="120"/>
                  </a:lnTo>
                  <a:lnTo>
                    <a:pt x="27" y="105"/>
                  </a:lnTo>
                  <a:lnTo>
                    <a:pt x="17" y="90"/>
                  </a:lnTo>
                  <a:lnTo>
                    <a:pt x="7" y="77"/>
                  </a:lnTo>
                  <a:lnTo>
                    <a:pt x="7" y="71"/>
                  </a:lnTo>
                  <a:lnTo>
                    <a:pt x="7" y="65"/>
                  </a:lnTo>
                  <a:lnTo>
                    <a:pt x="7" y="61"/>
                  </a:lnTo>
                  <a:lnTo>
                    <a:pt x="8" y="55"/>
                  </a:lnTo>
                  <a:lnTo>
                    <a:pt x="12" y="57"/>
                  </a:lnTo>
                  <a:lnTo>
                    <a:pt x="16" y="60"/>
                  </a:lnTo>
                  <a:lnTo>
                    <a:pt x="20" y="64"/>
                  </a:lnTo>
                  <a:lnTo>
                    <a:pt x="25" y="70"/>
                  </a:lnTo>
                  <a:lnTo>
                    <a:pt x="30" y="76"/>
                  </a:lnTo>
                  <a:lnTo>
                    <a:pt x="34" y="82"/>
                  </a:lnTo>
                  <a:lnTo>
                    <a:pt x="38" y="88"/>
                  </a:lnTo>
                  <a:lnTo>
                    <a:pt x="42" y="93"/>
                  </a:lnTo>
                  <a:lnTo>
                    <a:pt x="41" y="85"/>
                  </a:lnTo>
                  <a:lnTo>
                    <a:pt x="38" y="77"/>
                  </a:lnTo>
                  <a:lnTo>
                    <a:pt x="34" y="69"/>
                  </a:lnTo>
                  <a:lnTo>
                    <a:pt x="28" y="61"/>
                  </a:lnTo>
                  <a:lnTo>
                    <a:pt x="23" y="54"/>
                  </a:lnTo>
                  <a:lnTo>
                    <a:pt x="17" y="47"/>
                  </a:lnTo>
                  <a:lnTo>
                    <a:pt x="11" y="41"/>
                  </a:lnTo>
                  <a:lnTo>
                    <a:pt x="7" y="37"/>
                  </a:lnTo>
                  <a:lnTo>
                    <a:pt x="4" y="29"/>
                  </a:lnTo>
                  <a:lnTo>
                    <a:pt x="2" y="22"/>
                  </a:lnTo>
                  <a:lnTo>
                    <a:pt x="1" y="14"/>
                  </a:lnTo>
                  <a:lnTo>
                    <a:pt x="0" y="0"/>
                  </a:lnTo>
                  <a:lnTo>
                    <a:pt x="9" y="7"/>
                  </a:lnTo>
                  <a:lnTo>
                    <a:pt x="21" y="22"/>
                  </a:lnTo>
                  <a:lnTo>
                    <a:pt x="35" y="42"/>
                  </a:lnTo>
                  <a:lnTo>
                    <a:pt x="51" y="67"/>
                  </a:lnTo>
                  <a:lnTo>
                    <a:pt x="65" y="92"/>
                  </a:lnTo>
                  <a:lnTo>
                    <a:pt x="79" y="116"/>
                  </a:lnTo>
                  <a:lnTo>
                    <a:pt x="91" y="136"/>
                  </a:lnTo>
                  <a:lnTo>
                    <a:pt x="99" y="148"/>
                  </a:lnTo>
                  <a:lnTo>
                    <a:pt x="103" y="154"/>
                  </a:lnTo>
                  <a:lnTo>
                    <a:pt x="108" y="160"/>
                  </a:lnTo>
                  <a:lnTo>
                    <a:pt x="114" y="167"/>
                  </a:lnTo>
                  <a:lnTo>
                    <a:pt x="118" y="173"/>
                  </a:lnTo>
                  <a:lnTo>
                    <a:pt x="124" y="179"/>
                  </a:lnTo>
                  <a:lnTo>
                    <a:pt x="129" y="188"/>
                  </a:lnTo>
                  <a:lnTo>
                    <a:pt x="133" y="194"/>
                  </a:lnTo>
                  <a:lnTo>
                    <a:pt x="137" y="204"/>
                  </a:lnTo>
                  <a:lnTo>
                    <a:pt x="137" y="261"/>
                  </a:lnTo>
                  <a:lnTo>
                    <a:pt x="138" y="319"/>
                  </a:lnTo>
                  <a:lnTo>
                    <a:pt x="138" y="378"/>
                  </a:lnTo>
                  <a:lnTo>
                    <a:pt x="138" y="435"/>
                  </a:lnTo>
                  <a:lnTo>
                    <a:pt x="132" y="438"/>
                  </a:lnTo>
                  <a:lnTo>
                    <a:pt x="130" y="435"/>
                  </a:lnTo>
                  <a:lnTo>
                    <a:pt x="129" y="432"/>
                  </a:lnTo>
                  <a:lnTo>
                    <a:pt x="127" y="429"/>
                  </a:lnTo>
                  <a:lnTo>
                    <a:pt x="126" y="429"/>
                  </a:lnTo>
                  <a:lnTo>
                    <a:pt x="125" y="429"/>
                  </a:lnTo>
                  <a:lnTo>
                    <a:pt x="123" y="429"/>
                  </a:lnTo>
                  <a:lnTo>
                    <a:pt x="122" y="429"/>
                  </a:lnTo>
                  <a:lnTo>
                    <a:pt x="130" y="443"/>
                  </a:lnTo>
                  <a:lnTo>
                    <a:pt x="134" y="457"/>
                  </a:lnTo>
                  <a:lnTo>
                    <a:pt x="137" y="472"/>
                  </a:lnTo>
                  <a:lnTo>
                    <a:pt x="137" y="489"/>
                  </a:lnTo>
                  <a:lnTo>
                    <a:pt x="135" y="491"/>
                  </a:lnTo>
                  <a:lnTo>
                    <a:pt x="134" y="492"/>
                  </a:lnTo>
                  <a:lnTo>
                    <a:pt x="133" y="493"/>
                  </a:lnTo>
                  <a:lnTo>
                    <a:pt x="132" y="494"/>
                  </a:lnTo>
                  <a:lnTo>
                    <a:pt x="123" y="478"/>
                  </a:lnTo>
                  <a:lnTo>
                    <a:pt x="118" y="469"/>
                  </a:lnTo>
                  <a:lnTo>
                    <a:pt x="114" y="462"/>
                  </a:lnTo>
                  <a:lnTo>
                    <a:pt x="108" y="455"/>
                  </a:lnTo>
                  <a:lnTo>
                    <a:pt x="110" y="463"/>
                  </a:lnTo>
                  <a:lnTo>
                    <a:pt x="115" y="474"/>
                  </a:lnTo>
                  <a:lnTo>
                    <a:pt x="122" y="488"/>
                  </a:lnTo>
                  <a:lnTo>
                    <a:pt x="129" y="502"/>
                  </a:lnTo>
                  <a:lnTo>
                    <a:pt x="134" y="517"/>
                  </a:lnTo>
                  <a:lnTo>
                    <a:pt x="138" y="531"/>
                  </a:lnTo>
                  <a:lnTo>
                    <a:pt x="138" y="542"/>
                  </a:lnTo>
                  <a:lnTo>
                    <a:pt x="132" y="553"/>
                  </a:lnTo>
                  <a:lnTo>
                    <a:pt x="127" y="544"/>
                  </a:lnTo>
                  <a:lnTo>
                    <a:pt x="124" y="535"/>
                  </a:lnTo>
                  <a:lnTo>
                    <a:pt x="119" y="526"/>
                  </a:lnTo>
                  <a:lnTo>
                    <a:pt x="115" y="518"/>
                  </a:lnTo>
                  <a:lnTo>
                    <a:pt x="109" y="510"/>
                  </a:lnTo>
                  <a:lnTo>
                    <a:pt x="104" y="503"/>
                  </a:lnTo>
                  <a:lnTo>
                    <a:pt x="101" y="496"/>
                  </a:lnTo>
                  <a:lnTo>
                    <a:pt x="96" y="489"/>
                  </a:lnTo>
                  <a:lnTo>
                    <a:pt x="97" y="495"/>
                  </a:lnTo>
                  <a:lnTo>
                    <a:pt x="101" y="506"/>
                  </a:lnTo>
                  <a:lnTo>
                    <a:pt x="107" y="517"/>
                  </a:lnTo>
                  <a:lnTo>
                    <a:pt x="112" y="530"/>
                  </a:lnTo>
                  <a:lnTo>
                    <a:pt x="118" y="544"/>
                  </a:lnTo>
                  <a:lnTo>
                    <a:pt x="125" y="556"/>
                  </a:lnTo>
                  <a:lnTo>
                    <a:pt x="131" y="568"/>
                  </a:lnTo>
                  <a:lnTo>
                    <a:pt x="134" y="577"/>
                  </a:lnTo>
                  <a:lnTo>
                    <a:pt x="135" y="585"/>
                  </a:lnTo>
                  <a:lnTo>
                    <a:pt x="137" y="594"/>
                  </a:lnTo>
                  <a:lnTo>
                    <a:pt x="135" y="607"/>
                  </a:lnTo>
                  <a:lnTo>
                    <a:pt x="134" y="630"/>
                  </a:lnTo>
                  <a:lnTo>
                    <a:pt x="133" y="630"/>
                  </a:lnTo>
                  <a:lnTo>
                    <a:pt x="132" y="631"/>
                  </a:lnTo>
                  <a:lnTo>
                    <a:pt x="126" y="621"/>
                  </a:lnTo>
                  <a:lnTo>
                    <a:pt x="122" y="612"/>
                  </a:lnTo>
                  <a:lnTo>
                    <a:pt x="118" y="605"/>
                  </a:lnTo>
                  <a:lnTo>
                    <a:pt x="115" y="597"/>
                  </a:lnTo>
                  <a:lnTo>
                    <a:pt x="110" y="588"/>
                  </a:lnTo>
                  <a:lnTo>
                    <a:pt x="106" y="578"/>
                  </a:lnTo>
                  <a:lnTo>
                    <a:pt x="100" y="565"/>
                  </a:lnTo>
                  <a:lnTo>
                    <a:pt x="93" y="548"/>
                  </a:lnTo>
                  <a:lnTo>
                    <a:pt x="95" y="563"/>
                  </a:lnTo>
                  <a:lnTo>
                    <a:pt x="100" y="577"/>
                  </a:lnTo>
                  <a:lnTo>
                    <a:pt x="106" y="593"/>
                  </a:lnTo>
                  <a:lnTo>
                    <a:pt x="114" y="608"/>
                  </a:lnTo>
                  <a:lnTo>
                    <a:pt x="122" y="624"/>
                  </a:lnTo>
                  <a:lnTo>
                    <a:pt x="127" y="641"/>
                  </a:lnTo>
                  <a:lnTo>
                    <a:pt x="132" y="659"/>
                  </a:lnTo>
                  <a:lnTo>
                    <a:pt x="134" y="676"/>
                  </a:lnTo>
                  <a:lnTo>
                    <a:pt x="133" y="677"/>
                  </a:lnTo>
                  <a:lnTo>
                    <a:pt x="133" y="678"/>
                  </a:lnTo>
                  <a:lnTo>
                    <a:pt x="132" y="679"/>
                  </a:lnTo>
                  <a:lnTo>
                    <a:pt x="131" y="681"/>
                  </a:lnTo>
                  <a:lnTo>
                    <a:pt x="125" y="668"/>
                  </a:lnTo>
                  <a:lnTo>
                    <a:pt x="118" y="655"/>
                  </a:lnTo>
                  <a:lnTo>
                    <a:pt x="112" y="643"/>
                  </a:lnTo>
                  <a:lnTo>
                    <a:pt x="106" y="630"/>
                  </a:lnTo>
                  <a:lnTo>
                    <a:pt x="109" y="650"/>
                  </a:lnTo>
                  <a:lnTo>
                    <a:pt x="117" y="674"/>
                  </a:lnTo>
                  <a:lnTo>
                    <a:pt x="127" y="698"/>
                  </a:lnTo>
                  <a:lnTo>
                    <a:pt x="134" y="719"/>
                  </a:lnTo>
                  <a:lnTo>
                    <a:pt x="134" y="745"/>
                  </a:lnTo>
                  <a:lnTo>
                    <a:pt x="134" y="761"/>
                  </a:lnTo>
                  <a:lnTo>
                    <a:pt x="133" y="773"/>
                  </a:lnTo>
                  <a:lnTo>
                    <a:pt x="132" y="784"/>
                  </a:lnTo>
                  <a:lnTo>
                    <a:pt x="131" y="785"/>
                  </a:lnTo>
                  <a:lnTo>
                    <a:pt x="130" y="787"/>
                  </a:lnTo>
                  <a:close/>
                </a:path>
              </a:pathLst>
            </a:custGeom>
            <a:solidFill>
              <a:srgbClr val="B57F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29" name="Freeform 139"/>
            <p:cNvSpPr>
              <a:spLocks/>
            </p:cNvSpPr>
            <p:nvPr/>
          </p:nvSpPr>
          <p:spPr bwMode="auto">
            <a:xfrm>
              <a:off x="189" y="4122"/>
              <a:ext cx="18" cy="1"/>
            </a:xfrm>
            <a:custGeom>
              <a:avLst/>
              <a:gdLst>
                <a:gd name="T0" fmla="*/ 0 w 37"/>
                <a:gd name="T1" fmla="*/ 1 h 2"/>
                <a:gd name="T2" fmla="*/ 0 w 37"/>
                <a:gd name="T3" fmla="*/ 1 h 2"/>
                <a:gd name="T4" fmla="*/ 0 w 37"/>
                <a:gd name="T5" fmla="*/ 0 h 2"/>
                <a:gd name="T6" fmla="*/ 0 w 37"/>
                <a:gd name="T7" fmla="*/ 0 h 2"/>
                <a:gd name="T8" fmla="*/ 0 w 37"/>
                <a:gd name="T9" fmla="*/ 0 h 2"/>
                <a:gd name="T10" fmla="*/ 0 w 37"/>
                <a:gd name="T11" fmla="*/ 0 h 2"/>
                <a:gd name="T12" fmla="*/ 0 w 37"/>
                <a:gd name="T13" fmla="*/ 1 h 2"/>
                <a:gd name="T14" fmla="*/ 0 w 37"/>
                <a:gd name="T15" fmla="*/ 1 h 2"/>
                <a:gd name="T16" fmla="*/ 0 w 37"/>
                <a:gd name="T17" fmla="*/ 1 h 2"/>
                <a:gd name="T18" fmla="*/ 0 w 37"/>
                <a:gd name="T19" fmla="*/ 1 h 2"/>
                <a:gd name="T20" fmla="*/ 0 w 37"/>
                <a:gd name="T21" fmla="*/ 1 h 2"/>
                <a:gd name="T22" fmla="*/ 0 w 37"/>
                <a:gd name="T23" fmla="*/ 1 h 2"/>
                <a:gd name="T24" fmla="*/ 0 w 37"/>
                <a:gd name="T25" fmla="*/ 1 h 2"/>
                <a:gd name="T26" fmla="*/ 0 w 37"/>
                <a:gd name="T27" fmla="*/ 1 h 2"/>
                <a:gd name="T28" fmla="*/ 0 w 37"/>
                <a:gd name="T29" fmla="*/ 1 h 2"/>
                <a:gd name="T30" fmla="*/ 0 w 37"/>
                <a:gd name="T31" fmla="*/ 1 h 2"/>
                <a:gd name="T32" fmla="*/ 0 w 37"/>
                <a:gd name="T33" fmla="*/ 1 h 2"/>
                <a:gd name="T34" fmla="*/ 0 w 37"/>
                <a:gd name="T35" fmla="*/ 1 h 2"/>
                <a:gd name="T36" fmla="*/ 0 w 37"/>
                <a:gd name="T37" fmla="*/ 1 h 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7"/>
                <a:gd name="T58" fmla="*/ 0 h 2"/>
                <a:gd name="T59" fmla="*/ 37 w 37"/>
                <a:gd name="T60" fmla="*/ 2 h 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7" h="2">
                  <a:moveTo>
                    <a:pt x="0" y="2"/>
                  </a:moveTo>
                  <a:lnTo>
                    <a:pt x="2" y="1"/>
                  </a:lnTo>
                  <a:lnTo>
                    <a:pt x="7" y="0"/>
                  </a:lnTo>
                  <a:lnTo>
                    <a:pt x="10" y="0"/>
                  </a:lnTo>
                  <a:lnTo>
                    <a:pt x="16" y="0"/>
                  </a:lnTo>
                  <a:lnTo>
                    <a:pt x="20" y="0"/>
                  </a:lnTo>
                  <a:lnTo>
                    <a:pt x="26" y="1"/>
                  </a:lnTo>
                  <a:lnTo>
                    <a:pt x="32" y="2"/>
                  </a:lnTo>
                  <a:lnTo>
                    <a:pt x="37" y="2"/>
                  </a:lnTo>
                  <a:lnTo>
                    <a:pt x="32" y="2"/>
                  </a:lnTo>
                  <a:lnTo>
                    <a:pt x="27" y="2"/>
                  </a:lnTo>
                  <a:lnTo>
                    <a:pt x="23" y="2"/>
                  </a:lnTo>
                  <a:lnTo>
                    <a:pt x="18" y="2"/>
                  </a:lnTo>
                  <a:lnTo>
                    <a:pt x="14" y="2"/>
                  </a:lnTo>
                  <a:lnTo>
                    <a:pt x="9" y="2"/>
                  </a:lnTo>
                  <a:lnTo>
                    <a:pt x="4" y="2"/>
                  </a:lnTo>
                  <a:lnTo>
                    <a:pt x="0"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30" name="Freeform 140"/>
            <p:cNvSpPr>
              <a:spLocks/>
            </p:cNvSpPr>
            <p:nvPr/>
          </p:nvSpPr>
          <p:spPr bwMode="auto">
            <a:xfrm>
              <a:off x="350" y="4118"/>
              <a:ext cx="16" cy="3"/>
            </a:xfrm>
            <a:custGeom>
              <a:avLst/>
              <a:gdLst>
                <a:gd name="T0" fmla="*/ 0 w 32"/>
                <a:gd name="T1" fmla="*/ 0 h 7"/>
                <a:gd name="T2" fmla="*/ 1 w 32"/>
                <a:gd name="T3" fmla="*/ 0 h 7"/>
                <a:gd name="T4" fmla="*/ 1 w 32"/>
                <a:gd name="T5" fmla="*/ 0 h 7"/>
                <a:gd name="T6" fmla="*/ 1 w 32"/>
                <a:gd name="T7" fmla="*/ 0 h 7"/>
                <a:gd name="T8" fmla="*/ 1 w 32"/>
                <a:gd name="T9" fmla="*/ 0 h 7"/>
                <a:gd name="T10" fmla="*/ 1 w 32"/>
                <a:gd name="T11" fmla="*/ 0 h 7"/>
                <a:gd name="T12" fmla="*/ 1 w 32"/>
                <a:gd name="T13" fmla="*/ 0 h 7"/>
                <a:gd name="T14" fmla="*/ 1 w 32"/>
                <a:gd name="T15" fmla="*/ 0 h 7"/>
                <a:gd name="T16" fmla="*/ 1 w 32"/>
                <a:gd name="T17" fmla="*/ 0 h 7"/>
                <a:gd name="T18" fmla="*/ 1 w 32"/>
                <a:gd name="T19" fmla="*/ 0 h 7"/>
                <a:gd name="T20" fmla="*/ 1 w 32"/>
                <a:gd name="T21" fmla="*/ 0 h 7"/>
                <a:gd name="T22" fmla="*/ 1 w 32"/>
                <a:gd name="T23" fmla="*/ 0 h 7"/>
                <a:gd name="T24" fmla="*/ 0 w 32"/>
                <a:gd name="T25" fmla="*/ 0 h 7"/>
                <a:gd name="T26" fmla="*/ 0 w 32"/>
                <a:gd name="T27" fmla="*/ 0 h 7"/>
                <a:gd name="T28" fmla="*/ 0 w 32"/>
                <a:gd name="T29" fmla="*/ 0 h 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
                <a:gd name="T46" fmla="*/ 0 h 7"/>
                <a:gd name="T47" fmla="*/ 32 w 32"/>
                <a:gd name="T48" fmla="*/ 7 h 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 h="7">
                  <a:moveTo>
                    <a:pt x="0" y="7"/>
                  </a:moveTo>
                  <a:lnTo>
                    <a:pt x="6" y="3"/>
                  </a:lnTo>
                  <a:lnTo>
                    <a:pt x="13" y="1"/>
                  </a:lnTo>
                  <a:lnTo>
                    <a:pt x="22" y="1"/>
                  </a:lnTo>
                  <a:lnTo>
                    <a:pt x="31" y="0"/>
                  </a:lnTo>
                  <a:lnTo>
                    <a:pt x="32" y="2"/>
                  </a:lnTo>
                  <a:lnTo>
                    <a:pt x="31" y="3"/>
                  </a:lnTo>
                  <a:lnTo>
                    <a:pt x="29" y="5"/>
                  </a:lnTo>
                  <a:lnTo>
                    <a:pt x="25" y="5"/>
                  </a:lnTo>
                  <a:lnTo>
                    <a:pt x="21" y="7"/>
                  </a:lnTo>
                  <a:lnTo>
                    <a:pt x="15" y="7"/>
                  </a:lnTo>
                  <a:lnTo>
                    <a:pt x="8" y="7"/>
                  </a:lnTo>
                  <a:lnTo>
                    <a:pt x="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31" name="Freeform 141"/>
            <p:cNvSpPr>
              <a:spLocks/>
            </p:cNvSpPr>
            <p:nvPr/>
          </p:nvSpPr>
          <p:spPr bwMode="auto">
            <a:xfrm>
              <a:off x="383" y="4112"/>
              <a:ext cx="40" cy="9"/>
            </a:xfrm>
            <a:custGeom>
              <a:avLst/>
              <a:gdLst>
                <a:gd name="T0" fmla="*/ 1 w 79"/>
                <a:gd name="T1" fmla="*/ 1 h 17"/>
                <a:gd name="T2" fmla="*/ 1 w 79"/>
                <a:gd name="T3" fmla="*/ 1 h 17"/>
                <a:gd name="T4" fmla="*/ 1 w 79"/>
                <a:gd name="T5" fmla="*/ 1 h 17"/>
                <a:gd name="T6" fmla="*/ 0 w 79"/>
                <a:gd name="T7" fmla="*/ 1 h 17"/>
                <a:gd name="T8" fmla="*/ 0 w 79"/>
                <a:gd name="T9" fmla="*/ 1 h 17"/>
                <a:gd name="T10" fmla="*/ 1 w 79"/>
                <a:gd name="T11" fmla="*/ 1 h 17"/>
                <a:gd name="T12" fmla="*/ 1 w 79"/>
                <a:gd name="T13" fmla="*/ 1 h 17"/>
                <a:gd name="T14" fmla="*/ 1 w 79"/>
                <a:gd name="T15" fmla="*/ 1 h 17"/>
                <a:gd name="T16" fmla="*/ 1 w 79"/>
                <a:gd name="T17" fmla="*/ 1 h 17"/>
                <a:gd name="T18" fmla="*/ 1 w 79"/>
                <a:gd name="T19" fmla="*/ 1 h 17"/>
                <a:gd name="T20" fmla="*/ 1 w 79"/>
                <a:gd name="T21" fmla="*/ 1 h 17"/>
                <a:gd name="T22" fmla="*/ 1 w 79"/>
                <a:gd name="T23" fmla="*/ 1 h 17"/>
                <a:gd name="T24" fmla="*/ 1 w 79"/>
                <a:gd name="T25" fmla="*/ 0 h 17"/>
                <a:gd name="T26" fmla="*/ 1 w 79"/>
                <a:gd name="T27" fmla="*/ 1 h 17"/>
                <a:gd name="T28" fmla="*/ 1 w 79"/>
                <a:gd name="T29" fmla="*/ 1 h 17"/>
                <a:gd name="T30" fmla="*/ 1 w 79"/>
                <a:gd name="T31" fmla="*/ 1 h 17"/>
                <a:gd name="T32" fmla="*/ 1 w 79"/>
                <a:gd name="T33" fmla="*/ 1 h 17"/>
                <a:gd name="T34" fmla="*/ 1 w 79"/>
                <a:gd name="T35" fmla="*/ 1 h 17"/>
                <a:gd name="T36" fmla="*/ 1 w 79"/>
                <a:gd name="T37" fmla="*/ 1 h 17"/>
                <a:gd name="T38" fmla="*/ 1 w 79"/>
                <a:gd name="T39" fmla="*/ 1 h 17"/>
                <a:gd name="T40" fmla="*/ 1 w 79"/>
                <a:gd name="T41" fmla="*/ 1 h 17"/>
                <a:gd name="T42" fmla="*/ 1 w 79"/>
                <a:gd name="T43" fmla="*/ 1 h 17"/>
                <a:gd name="T44" fmla="*/ 1 w 79"/>
                <a:gd name="T45" fmla="*/ 1 h 17"/>
                <a:gd name="T46" fmla="*/ 1 w 79"/>
                <a:gd name="T47" fmla="*/ 1 h 17"/>
                <a:gd name="T48" fmla="*/ 1 w 79"/>
                <a:gd name="T49" fmla="*/ 1 h 17"/>
                <a:gd name="T50" fmla="*/ 1 w 79"/>
                <a:gd name="T51" fmla="*/ 1 h 17"/>
                <a:gd name="T52" fmla="*/ 1 w 79"/>
                <a:gd name="T53" fmla="*/ 1 h 1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9"/>
                <a:gd name="T82" fmla="*/ 0 h 17"/>
                <a:gd name="T83" fmla="*/ 79 w 79"/>
                <a:gd name="T84" fmla="*/ 17 h 1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9" h="17">
                  <a:moveTo>
                    <a:pt x="1" y="17"/>
                  </a:moveTo>
                  <a:lnTo>
                    <a:pt x="1" y="16"/>
                  </a:lnTo>
                  <a:lnTo>
                    <a:pt x="1" y="15"/>
                  </a:lnTo>
                  <a:lnTo>
                    <a:pt x="0" y="15"/>
                  </a:lnTo>
                  <a:lnTo>
                    <a:pt x="0" y="14"/>
                  </a:lnTo>
                  <a:lnTo>
                    <a:pt x="9" y="12"/>
                  </a:lnTo>
                  <a:lnTo>
                    <a:pt x="18" y="10"/>
                  </a:lnTo>
                  <a:lnTo>
                    <a:pt x="27" y="8"/>
                  </a:lnTo>
                  <a:lnTo>
                    <a:pt x="37" y="7"/>
                  </a:lnTo>
                  <a:lnTo>
                    <a:pt x="46" y="5"/>
                  </a:lnTo>
                  <a:lnTo>
                    <a:pt x="56" y="4"/>
                  </a:lnTo>
                  <a:lnTo>
                    <a:pt x="65" y="1"/>
                  </a:lnTo>
                  <a:lnTo>
                    <a:pt x="75" y="0"/>
                  </a:lnTo>
                  <a:lnTo>
                    <a:pt x="76" y="2"/>
                  </a:lnTo>
                  <a:lnTo>
                    <a:pt x="77" y="5"/>
                  </a:lnTo>
                  <a:lnTo>
                    <a:pt x="78" y="7"/>
                  </a:lnTo>
                  <a:lnTo>
                    <a:pt x="79" y="9"/>
                  </a:lnTo>
                  <a:lnTo>
                    <a:pt x="69" y="10"/>
                  </a:lnTo>
                  <a:lnTo>
                    <a:pt x="60" y="12"/>
                  </a:lnTo>
                  <a:lnTo>
                    <a:pt x="49" y="12"/>
                  </a:lnTo>
                  <a:lnTo>
                    <a:pt x="40" y="13"/>
                  </a:lnTo>
                  <a:lnTo>
                    <a:pt x="30" y="14"/>
                  </a:lnTo>
                  <a:lnTo>
                    <a:pt x="21" y="15"/>
                  </a:lnTo>
                  <a:lnTo>
                    <a:pt x="10" y="16"/>
                  </a:lnTo>
                  <a:lnTo>
                    <a:pt x="1"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32" name="Freeform 142"/>
            <p:cNvSpPr>
              <a:spLocks/>
            </p:cNvSpPr>
            <p:nvPr/>
          </p:nvSpPr>
          <p:spPr bwMode="auto">
            <a:xfrm>
              <a:off x="170" y="4106"/>
              <a:ext cx="12" cy="3"/>
            </a:xfrm>
            <a:custGeom>
              <a:avLst/>
              <a:gdLst>
                <a:gd name="T0" fmla="*/ 1 w 23"/>
                <a:gd name="T1" fmla="*/ 2 h 4"/>
                <a:gd name="T2" fmla="*/ 1 w 23"/>
                <a:gd name="T3" fmla="*/ 2 h 4"/>
                <a:gd name="T4" fmla="*/ 1 w 23"/>
                <a:gd name="T5" fmla="*/ 1 h 4"/>
                <a:gd name="T6" fmla="*/ 1 w 23"/>
                <a:gd name="T7" fmla="*/ 1 h 4"/>
                <a:gd name="T8" fmla="*/ 0 w 23"/>
                <a:gd name="T9" fmla="*/ 0 h 4"/>
                <a:gd name="T10" fmla="*/ 1 w 23"/>
                <a:gd name="T11" fmla="*/ 0 h 4"/>
                <a:gd name="T12" fmla="*/ 1 w 23"/>
                <a:gd name="T13" fmla="*/ 0 h 4"/>
                <a:gd name="T14" fmla="*/ 1 w 23"/>
                <a:gd name="T15" fmla="*/ 0 h 4"/>
                <a:gd name="T16" fmla="*/ 1 w 23"/>
                <a:gd name="T17" fmla="*/ 0 h 4"/>
                <a:gd name="T18" fmla="*/ 1 w 23"/>
                <a:gd name="T19" fmla="*/ 1 h 4"/>
                <a:gd name="T20" fmla="*/ 1 w 23"/>
                <a:gd name="T21" fmla="*/ 2 h 4"/>
                <a:gd name="T22" fmla="*/ 1 w 23"/>
                <a:gd name="T23" fmla="*/ 2 h 4"/>
                <a:gd name="T24" fmla="*/ 1 w 23"/>
                <a:gd name="T25" fmla="*/ 2 h 4"/>
                <a:gd name="T26" fmla="*/ 1 w 23"/>
                <a:gd name="T27" fmla="*/ 2 h 4"/>
                <a:gd name="T28" fmla="*/ 1 w 23"/>
                <a:gd name="T29" fmla="*/ 2 h 4"/>
                <a:gd name="T30" fmla="*/ 1 w 23"/>
                <a:gd name="T31" fmla="*/ 2 h 4"/>
                <a:gd name="T32" fmla="*/ 1 w 23"/>
                <a:gd name="T33" fmla="*/ 2 h 4"/>
                <a:gd name="T34" fmla="*/ 1 w 23"/>
                <a:gd name="T35" fmla="*/ 2 h 4"/>
                <a:gd name="T36" fmla="*/ 1 w 23"/>
                <a:gd name="T37" fmla="*/ 2 h 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3"/>
                <a:gd name="T58" fmla="*/ 0 h 4"/>
                <a:gd name="T59" fmla="*/ 23 w 23"/>
                <a:gd name="T60" fmla="*/ 4 h 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3" h="4">
                  <a:moveTo>
                    <a:pt x="8" y="3"/>
                  </a:moveTo>
                  <a:lnTo>
                    <a:pt x="6" y="2"/>
                  </a:lnTo>
                  <a:lnTo>
                    <a:pt x="3" y="1"/>
                  </a:lnTo>
                  <a:lnTo>
                    <a:pt x="2" y="1"/>
                  </a:lnTo>
                  <a:lnTo>
                    <a:pt x="0" y="0"/>
                  </a:lnTo>
                  <a:lnTo>
                    <a:pt x="6" y="0"/>
                  </a:lnTo>
                  <a:lnTo>
                    <a:pt x="10" y="0"/>
                  </a:lnTo>
                  <a:lnTo>
                    <a:pt x="16" y="0"/>
                  </a:lnTo>
                  <a:lnTo>
                    <a:pt x="21" y="0"/>
                  </a:lnTo>
                  <a:lnTo>
                    <a:pt x="22" y="1"/>
                  </a:lnTo>
                  <a:lnTo>
                    <a:pt x="22" y="2"/>
                  </a:lnTo>
                  <a:lnTo>
                    <a:pt x="22" y="3"/>
                  </a:lnTo>
                  <a:lnTo>
                    <a:pt x="23" y="4"/>
                  </a:lnTo>
                  <a:lnTo>
                    <a:pt x="19" y="4"/>
                  </a:lnTo>
                  <a:lnTo>
                    <a:pt x="16" y="3"/>
                  </a:lnTo>
                  <a:lnTo>
                    <a:pt x="11" y="3"/>
                  </a:lnTo>
                  <a:lnTo>
                    <a:pt x="8"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33" name="Freeform 143"/>
            <p:cNvSpPr>
              <a:spLocks/>
            </p:cNvSpPr>
            <p:nvPr/>
          </p:nvSpPr>
          <p:spPr bwMode="auto">
            <a:xfrm>
              <a:off x="64" y="4034"/>
              <a:ext cx="24" cy="73"/>
            </a:xfrm>
            <a:custGeom>
              <a:avLst/>
              <a:gdLst>
                <a:gd name="T0" fmla="*/ 1 w 47"/>
                <a:gd name="T1" fmla="*/ 1 h 146"/>
                <a:gd name="T2" fmla="*/ 1 w 47"/>
                <a:gd name="T3" fmla="*/ 1 h 146"/>
                <a:gd name="T4" fmla="*/ 1 w 47"/>
                <a:gd name="T5" fmla="*/ 1 h 146"/>
                <a:gd name="T6" fmla="*/ 1 w 47"/>
                <a:gd name="T7" fmla="*/ 1 h 146"/>
                <a:gd name="T8" fmla="*/ 1 w 47"/>
                <a:gd name="T9" fmla="*/ 1 h 146"/>
                <a:gd name="T10" fmla="*/ 1 w 47"/>
                <a:gd name="T11" fmla="*/ 1 h 146"/>
                <a:gd name="T12" fmla="*/ 1 w 47"/>
                <a:gd name="T13" fmla="*/ 1 h 146"/>
                <a:gd name="T14" fmla="*/ 1 w 47"/>
                <a:gd name="T15" fmla="*/ 1 h 146"/>
                <a:gd name="T16" fmla="*/ 0 w 47"/>
                <a:gd name="T17" fmla="*/ 1 h 146"/>
                <a:gd name="T18" fmla="*/ 0 w 47"/>
                <a:gd name="T19" fmla="*/ 1 h 146"/>
                <a:gd name="T20" fmla="*/ 0 w 47"/>
                <a:gd name="T21" fmla="*/ 1 h 146"/>
                <a:gd name="T22" fmla="*/ 1 w 47"/>
                <a:gd name="T23" fmla="*/ 1 h 146"/>
                <a:gd name="T24" fmla="*/ 1 w 47"/>
                <a:gd name="T25" fmla="*/ 0 h 146"/>
                <a:gd name="T26" fmla="*/ 1 w 47"/>
                <a:gd name="T27" fmla="*/ 1 h 146"/>
                <a:gd name="T28" fmla="*/ 1 w 47"/>
                <a:gd name="T29" fmla="*/ 1 h 146"/>
                <a:gd name="T30" fmla="*/ 1 w 47"/>
                <a:gd name="T31" fmla="*/ 1 h 146"/>
                <a:gd name="T32" fmla="*/ 1 w 47"/>
                <a:gd name="T33" fmla="*/ 1 h 146"/>
                <a:gd name="T34" fmla="*/ 1 w 47"/>
                <a:gd name="T35" fmla="*/ 1 h 146"/>
                <a:gd name="T36" fmla="*/ 1 w 47"/>
                <a:gd name="T37" fmla="*/ 1 h 146"/>
                <a:gd name="T38" fmla="*/ 1 w 47"/>
                <a:gd name="T39" fmla="*/ 1 h 146"/>
                <a:gd name="T40" fmla="*/ 1 w 47"/>
                <a:gd name="T41" fmla="*/ 1 h 146"/>
                <a:gd name="T42" fmla="*/ 1 w 47"/>
                <a:gd name="T43" fmla="*/ 1 h 146"/>
                <a:gd name="T44" fmla="*/ 1 w 47"/>
                <a:gd name="T45" fmla="*/ 1 h 146"/>
                <a:gd name="T46" fmla="*/ 1 w 47"/>
                <a:gd name="T47" fmla="*/ 1 h 146"/>
                <a:gd name="T48" fmla="*/ 1 w 47"/>
                <a:gd name="T49" fmla="*/ 1 h 146"/>
                <a:gd name="T50" fmla="*/ 1 w 47"/>
                <a:gd name="T51" fmla="*/ 1 h 146"/>
                <a:gd name="T52" fmla="*/ 1 w 47"/>
                <a:gd name="T53" fmla="*/ 1 h 146"/>
                <a:gd name="T54" fmla="*/ 1 w 47"/>
                <a:gd name="T55" fmla="*/ 1 h 146"/>
                <a:gd name="T56" fmla="*/ 1 w 47"/>
                <a:gd name="T57" fmla="*/ 1 h 146"/>
                <a:gd name="T58" fmla="*/ 1 w 47"/>
                <a:gd name="T59" fmla="*/ 1 h 146"/>
                <a:gd name="T60" fmla="*/ 1 w 47"/>
                <a:gd name="T61" fmla="*/ 1 h 146"/>
                <a:gd name="T62" fmla="*/ 1 w 47"/>
                <a:gd name="T63" fmla="*/ 1 h 146"/>
                <a:gd name="T64" fmla="*/ 1 w 47"/>
                <a:gd name="T65" fmla="*/ 1 h 146"/>
                <a:gd name="T66" fmla="*/ 1 w 47"/>
                <a:gd name="T67" fmla="*/ 1 h 146"/>
                <a:gd name="T68" fmla="*/ 1 w 47"/>
                <a:gd name="T69" fmla="*/ 1 h 146"/>
                <a:gd name="T70" fmla="*/ 1 w 47"/>
                <a:gd name="T71" fmla="*/ 1 h 146"/>
                <a:gd name="T72" fmla="*/ 1 w 47"/>
                <a:gd name="T73" fmla="*/ 1 h 146"/>
                <a:gd name="T74" fmla="*/ 1 w 47"/>
                <a:gd name="T75" fmla="*/ 1 h 146"/>
                <a:gd name="T76" fmla="*/ 1 w 47"/>
                <a:gd name="T77" fmla="*/ 1 h 146"/>
                <a:gd name="T78" fmla="*/ 1 w 47"/>
                <a:gd name="T79" fmla="*/ 1 h 146"/>
                <a:gd name="T80" fmla="*/ 1 w 47"/>
                <a:gd name="T81" fmla="*/ 1 h 146"/>
                <a:gd name="T82" fmla="*/ 1 w 47"/>
                <a:gd name="T83" fmla="*/ 1 h 146"/>
                <a:gd name="T84" fmla="*/ 1 w 47"/>
                <a:gd name="T85" fmla="*/ 1 h 14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7"/>
                <a:gd name="T130" fmla="*/ 0 h 146"/>
                <a:gd name="T131" fmla="*/ 47 w 47"/>
                <a:gd name="T132" fmla="*/ 146 h 14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7" h="146">
                  <a:moveTo>
                    <a:pt x="34" y="146"/>
                  </a:moveTo>
                  <a:lnTo>
                    <a:pt x="27" y="144"/>
                  </a:lnTo>
                  <a:lnTo>
                    <a:pt x="21" y="141"/>
                  </a:lnTo>
                  <a:lnTo>
                    <a:pt x="16" y="138"/>
                  </a:lnTo>
                  <a:lnTo>
                    <a:pt x="11" y="134"/>
                  </a:lnTo>
                  <a:lnTo>
                    <a:pt x="8" y="131"/>
                  </a:lnTo>
                  <a:lnTo>
                    <a:pt x="6" y="126"/>
                  </a:lnTo>
                  <a:lnTo>
                    <a:pt x="2" y="123"/>
                  </a:lnTo>
                  <a:lnTo>
                    <a:pt x="0" y="118"/>
                  </a:lnTo>
                  <a:lnTo>
                    <a:pt x="0" y="89"/>
                  </a:lnTo>
                  <a:lnTo>
                    <a:pt x="0" y="55"/>
                  </a:lnTo>
                  <a:lnTo>
                    <a:pt x="2" y="23"/>
                  </a:lnTo>
                  <a:lnTo>
                    <a:pt x="9" y="0"/>
                  </a:lnTo>
                  <a:lnTo>
                    <a:pt x="14" y="8"/>
                  </a:lnTo>
                  <a:lnTo>
                    <a:pt x="19" y="25"/>
                  </a:lnTo>
                  <a:lnTo>
                    <a:pt x="25" y="43"/>
                  </a:lnTo>
                  <a:lnTo>
                    <a:pt x="25" y="58"/>
                  </a:lnTo>
                  <a:lnTo>
                    <a:pt x="24" y="57"/>
                  </a:lnTo>
                  <a:lnTo>
                    <a:pt x="23" y="56"/>
                  </a:lnTo>
                  <a:lnTo>
                    <a:pt x="22" y="56"/>
                  </a:lnTo>
                  <a:lnTo>
                    <a:pt x="21" y="55"/>
                  </a:lnTo>
                  <a:lnTo>
                    <a:pt x="25" y="70"/>
                  </a:lnTo>
                  <a:lnTo>
                    <a:pt x="34" y="87"/>
                  </a:lnTo>
                  <a:lnTo>
                    <a:pt x="42" y="104"/>
                  </a:lnTo>
                  <a:lnTo>
                    <a:pt x="47" y="124"/>
                  </a:lnTo>
                  <a:lnTo>
                    <a:pt x="46" y="125"/>
                  </a:lnTo>
                  <a:lnTo>
                    <a:pt x="45" y="125"/>
                  </a:lnTo>
                  <a:lnTo>
                    <a:pt x="42" y="126"/>
                  </a:lnTo>
                  <a:lnTo>
                    <a:pt x="41" y="127"/>
                  </a:lnTo>
                  <a:lnTo>
                    <a:pt x="36" y="119"/>
                  </a:lnTo>
                  <a:lnTo>
                    <a:pt x="29" y="111"/>
                  </a:lnTo>
                  <a:lnTo>
                    <a:pt x="23" y="104"/>
                  </a:lnTo>
                  <a:lnTo>
                    <a:pt x="17" y="101"/>
                  </a:lnTo>
                  <a:lnTo>
                    <a:pt x="22" y="110"/>
                  </a:lnTo>
                  <a:lnTo>
                    <a:pt x="30" y="122"/>
                  </a:lnTo>
                  <a:lnTo>
                    <a:pt x="37" y="134"/>
                  </a:lnTo>
                  <a:lnTo>
                    <a:pt x="40" y="146"/>
                  </a:lnTo>
                  <a:lnTo>
                    <a:pt x="39" y="146"/>
                  </a:lnTo>
                  <a:lnTo>
                    <a:pt x="37" y="146"/>
                  </a:lnTo>
                  <a:lnTo>
                    <a:pt x="36" y="146"/>
                  </a:lnTo>
                  <a:lnTo>
                    <a:pt x="34" y="146"/>
                  </a:lnTo>
                  <a:close/>
                </a:path>
              </a:pathLst>
            </a:custGeom>
            <a:solidFill>
              <a:srgbClr val="66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34" name="Freeform 144"/>
            <p:cNvSpPr>
              <a:spLocks/>
            </p:cNvSpPr>
            <p:nvPr/>
          </p:nvSpPr>
          <p:spPr bwMode="auto">
            <a:xfrm>
              <a:off x="660" y="4103"/>
              <a:ext cx="9" cy="4"/>
            </a:xfrm>
            <a:custGeom>
              <a:avLst/>
              <a:gdLst>
                <a:gd name="T0" fmla="*/ 1 w 17"/>
                <a:gd name="T1" fmla="*/ 1 h 8"/>
                <a:gd name="T2" fmla="*/ 1 w 17"/>
                <a:gd name="T3" fmla="*/ 1 h 8"/>
                <a:gd name="T4" fmla="*/ 1 w 17"/>
                <a:gd name="T5" fmla="*/ 1 h 8"/>
                <a:gd name="T6" fmla="*/ 0 w 17"/>
                <a:gd name="T7" fmla="*/ 1 h 8"/>
                <a:gd name="T8" fmla="*/ 0 w 17"/>
                <a:gd name="T9" fmla="*/ 1 h 8"/>
                <a:gd name="T10" fmla="*/ 1 w 17"/>
                <a:gd name="T11" fmla="*/ 1 h 8"/>
                <a:gd name="T12" fmla="*/ 1 w 17"/>
                <a:gd name="T13" fmla="*/ 0 h 8"/>
                <a:gd name="T14" fmla="*/ 1 w 17"/>
                <a:gd name="T15" fmla="*/ 0 h 8"/>
                <a:gd name="T16" fmla="*/ 1 w 17"/>
                <a:gd name="T17" fmla="*/ 0 h 8"/>
                <a:gd name="T18" fmla="*/ 1 w 17"/>
                <a:gd name="T19" fmla="*/ 1 h 8"/>
                <a:gd name="T20" fmla="*/ 1 w 17"/>
                <a:gd name="T21" fmla="*/ 1 h 8"/>
                <a:gd name="T22" fmla="*/ 1 w 17"/>
                <a:gd name="T23" fmla="*/ 1 h 8"/>
                <a:gd name="T24" fmla="*/ 1 w 17"/>
                <a:gd name="T25" fmla="*/ 1 h 8"/>
                <a:gd name="T26" fmla="*/ 1 w 17"/>
                <a:gd name="T27" fmla="*/ 1 h 8"/>
                <a:gd name="T28" fmla="*/ 1 w 17"/>
                <a:gd name="T29" fmla="*/ 1 h 8"/>
                <a:gd name="T30" fmla="*/ 1 w 17"/>
                <a:gd name="T31" fmla="*/ 1 h 8"/>
                <a:gd name="T32" fmla="*/ 1 w 17"/>
                <a:gd name="T33" fmla="*/ 1 h 8"/>
                <a:gd name="T34" fmla="*/ 1 w 17"/>
                <a:gd name="T35" fmla="*/ 1 h 8"/>
                <a:gd name="T36" fmla="*/ 1 w 17"/>
                <a:gd name="T37" fmla="*/ 1 h 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7"/>
                <a:gd name="T58" fmla="*/ 0 h 8"/>
                <a:gd name="T59" fmla="*/ 17 w 17"/>
                <a:gd name="T60" fmla="*/ 8 h 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7" h="8">
                  <a:moveTo>
                    <a:pt x="1" y="8"/>
                  </a:moveTo>
                  <a:lnTo>
                    <a:pt x="1" y="7"/>
                  </a:lnTo>
                  <a:lnTo>
                    <a:pt x="1" y="6"/>
                  </a:lnTo>
                  <a:lnTo>
                    <a:pt x="0" y="3"/>
                  </a:lnTo>
                  <a:lnTo>
                    <a:pt x="0" y="1"/>
                  </a:lnTo>
                  <a:lnTo>
                    <a:pt x="2" y="1"/>
                  </a:lnTo>
                  <a:lnTo>
                    <a:pt x="3" y="0"/>
                  </a:lnTo>
                  <a:lnTo>
                    <a:pt x="6" y="0"/>
                  </a:lnTo>
                  <a:lnTo>
                    <a:pt x="7" y="0"/>
                  </a:lnTo>
                  <a:lnTo>
                    <a:pt x="9" y="2"/>
                  </a:lnTo>
                  <a:lnTo>
                    <a:pt x="13" y="4"/>
                  </a:lnTo>
                  <a:lnTo>
                    <a:pt x="15" y="6"/>
                  </a:lnTo>
                  <a:lnTo>
                    <a:pt x="17" y="8"/>
                  </a:lnTo>
                  <a:lnTo>
                    <a:pt x="13" y="8"/>
                  </a:lnTo>
                  <a:lnTo>
                    <a:pt x="9" y="8"/>
                  </a:lnTo>
                  <a:lnTo>
                    <a:pt x="6" y="8"/>
                  </a:lnTo>
                  <a:lnTo>
                    <a:pt x="1"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35" name="Freeform 145"/>
            <p:cNvSpPr>
              <a:spLocks/>
            </p:cNvSpPr>
            <p:nvPr/>
          </p:nvSpPr>
          <p:spPr bwMode="auto">
            <a:xfrm>
              <a:off x="209" y="4071"/>
              <a:ext cx="29" cy="5"/>
            </a:xfrm>
            <a:custGeom>
              <a:avLst/>
              <a:gdLst>
                <a:gd name="T0" fmla="*/ 0 w 59"/>
                <a:gd name="T1" fmla="*/ 0 h 11"/>
                <a:gd name="T2" fmla="*/ 0 w 59"/>
                <a:gd name="T3" fmla="*/ 0 h 11"/>
                <a:gd name="T4" fmla="*/ 0 w 59"/>
                <a:gd name="T5" fmla="*/ 0 h 11"/>
                <a:gd name="T6" fmla="*/ 0 w 59"/>
                <a:gd name="T7" fmla="*/ 0 h 11"/>
                <a:gd name="T8" fmla="*/ 0 w 59"/>
                <a:gd name="T9" fmla="*/ 0 h 11"/>
                <a:gd name="T10" fmla="*/ 0 w 59"/>
                <a:gd name="T11" fmla="*/ 0 h 11"/>
                <a:gd name="T12" fmla="*/ 0 w 59"/>
                <a:gd name="T13" fmla="*/ 0 h 11"/>
                <a:gd name="T14" fmla="*/ 0 w 59"/>
                <a:gd name="T15" fmla="*/ 0 h 11"/>
                <a:gd name="T16" fmla="*/ 0 w 59"/>
                <a:gd name="T17" fmla="*/ 0 h 11"/>
                <a:gd name="T18" fmla="*/ 0 w 59"/>
                <a:gd name="T19" fmla="*/ 0 h 11"/>
                <a:gd name="T20" fmla="*/ 0 w 59"/>
                <a:gd name="T21" fmla="*/ 0 h 11"/>
                <a:gd name="T22" fmla="*/ 0 w 59"/>
                <a:gd name="T23" fmla="*/ 0 h 11"/>
                <a:gd name="T24" fmla="*/ 0 w 59"/>
                <a:gd name="T25" fmla="*/ 0 h 11"/>
                <a:gd name="T26" fmla="*/ 0 w 59"/>
                <a:gd name="T27" fmla="*/ 0 h 11"/>
                <a:gd name="T28" fmla="*/ 0 w 59"/>
                <a:gd name="T29" fmla="*/ 0 h 11"/>
                <a:gd name="T30" fmla="*/ 0 w 59"/>
                <a:gd name="T31" fmla="*/ 0 h 11"/>
                <a:gd name="T32" fmla="*/ 0 w 59"/>
                <a:gd name="T33" fmla="*/ 0 h 11"/>
                <a:gd name="T34" fmla="*/ 0 w 59"/>
                <a:gd name="T35" fmla="*/ 0 h 11"/>
                <a:gd name="T36" fmla="*/ 0 w 59"/>
                <a:gd name="T37" fmla="*/ 0 h 11"/>
                <a:gd name="T38" fmla="*/ 0 w 59"/>
                <a:gd name="T39" fmla="*/ 0 h 11"/>
                <a:gd name="T40" fmla="*/ 0 w 59"/>
                <a:gd name="T41" fmla="*/ 0 h 11"/>
                <a:gd name="T42" fmla="*/ 0 w 59"/>
                <a:gd name="T43" fmla="*/ 0 h 11"/>
                <a:gd name="T44" fmla="*/ 0 w 59"/>
                <a:gd name="T45" fmla="*/ 0 h 1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9"/>
                <a:gd name="T70" fmla="*/ 0 h 11"/>
                <a:gd name="T71" fmla="*/ 59 w 59"/>
                <a:gd name="T72" fmla="*/ 11 h 1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9" h="11">
                  <a:moveTo>
                    <a:pt x="36" y="11"/>
                  </a:moveTo>
                  <a:lnTo>
                    <a:pt x="28" y="9"/>
                  </a:lnTo>
                  <a:lnTo>
                    <a:pt x="20" y="8"/>
                  </a:lnTo>
                  <a:lnTo>
                    <a:pt x="10" y="8"/>
                  </a:lnTo>
                  <a:lnTo>
                    <a:pt x="2" y="7"/>
                  </a:lnTo>
                  <a:lnTo>
                    <a:pt x="1" y="5"/>
                  </a:lnTo>
                  <a:lnTo>
                    <a:pt x="1" y="4"/>
                  </a:lnTo>
                  <a:lnTo>
                    <a:pt x="1" y="1"/>
                  </a:lnTo>
                  <a:lnTo>
                    <a:pt x="0" y="0"/>
                  </a:lnTo>
                  <a:lnTo>
                    <a:pt x="18" y="3"/>
                  </a:lnTo>
                  <a:lnTo>
                    <a:pt x="32" y="4"/>
                  </a:lnTo>
                  <a:lnTo>
                    <a:pt x="41" y="6"/>
                  </a:lnTo>
                  <a:lnTo>
                    <a:pt x="48" y="6"/>
                  </a:lnTo>
                  <a:lnTo>
                    <a:pt x="53" y="7"/>
                  </a:lnTo>
                  <a:lnTo>
                    <a:pt x="56" y="8"/>
                  </a:lnTo>
                  <a:lnTo>
                    <a:pt x="58" y="8"/>
                  </a:lnTo>
                  <a:lnTo>
                    <a:pt x="59" y="9"/>
                  </a:lnTo>
                  <a:lnTo>
                    <a:pt x="53" y="9"/>
                  </a:lnTo>
                  <a:lnTo>
                    <a:pt x="47" y="9"/>
                  </a:lnTo>
                  <a:lnTo>
                    <a:pt x="41" y="11"/>
                  </a:lnTo>
                  <a:lnTo>
                    <a:pt x="36" y="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36" name="Freeform 146"/>
            <p:cNvSpPr>
              <a:spLocks/>
            </p:cNvSpPr>
            <p:nvPr/>
          </p:nvSpPr>
          <p:spPr bwMode="auto">
            <a:xfrm>
              <a:off x="420" y="4069"/>
              <a:ext cx="13" cy="3"/>
            </a:xfrm>
            <a:custGeom>
              <a:avLst/>
              <a:gdLst>
                <a:gd name="T0" fmla="*/ 0 w 25"/>
                <a:gd name="T1" fmla="*/ 0 h 7"/>
                <a:gd name="T2" fmla="*/ 0 w 25"/>
                <a:gd name="T3" fmla="*/ 0 h 7"/>
                <a:gd name="T4" fmla="*/ 0 w 25"/>
                <a:gd name="T5" fmla="*/ 0 h 7"/>
                <a:gd name="T6" fmla="*/ 0 w 25"/>
                <a:gd name="T7" fmla="*/ 0 h 7"/>
                <a:gd name="T8" fmla="*/ 0 w 25"/>
                <a:gd name="T9" fmla="*/ 0 h 7"/>
                <a:gd name="T10" fmla="*/ 1 w 25"/>
                <a:gd name="T11" fmla="*/ 0 h 7"/>
                <a:gd name="T12" fmla="*/ 1 w 25"/>
                <a:gd name="T13" fmla="*/ 0 h 7"/>
                <a:gd name="T14" fmla="*/ 1 w 25"/>
                <a:gd name="T15" fmla="*/ 0 h 7"/>
                <a:gd name="T16" fmla="*/ 1 w 25"/>
                <a:gd name="T17" fmla="*/ 0 h 7"/>
                <a:gd name="T18" fmla="*/ 1 w 25"/>
                <a:gd name="T19" fmla="*/ 0 h 7"/>
                <a:gd name="T20" fmla="*/ 1 w 25"/>
                <a:gd name="T21" fmla="*/ 0 h 7"/>
                <a:gd name="T22" fmla="*/ 1 w 25"/>
                <a:gd name="T23" fmla="*/ 0 h 7"/>
                <a:gd name="T24" fmla="*/ 1 w 25"/>
                <a:gd name="T25" fmla="*/ 0 h 7"/>
                <a:gd name="T26" fmla="*/ 1 w 25"/>
                <a:gd name="T27" fmla="*/ 0 h 7"/>
                <a:gd name="T28" fmla="*/ 1 w 25"/>
                <a:gd name="T29" fmla="*/ 0 h 7"/>
                <a:gd name="T30" fmla="*/ 1 w 25"/>
                <a:gd name="T31" fmla="*/ 0 h 7"/>
                <a:gd name="T32" fmla="*/ 0 w 25"/>
                <a:gd name="T33" fmla="*/ 0 h 7"/>
                <a:gd name="T34" fmla="*/ 0 w 25"/>
                <a:gd name="T35" fmla="*/ 0 h 7"/>
                <a:gd name="T36" fmla="*/ 0 w 25"/>
                <a:gd name="T37" fmla="*/ 0 h 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
                <a:gd name="T58" fmla="*/ 0 h 7"/>
                <a:gd name="T59" fmla="*/ 25 w 25"/>
                <a:gd name="T60" fmla="*/ 7 h 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 h="7">
                  <a:moveTo>
                    <a:pt x="0" y="7"/>
                  </a:moveTo>
                  <a:lnTo>
                    <a:pt x="0" y="5"/>
                  </a:lnTo>
                  <a:lnTo>
                    <a:pt x="0" y="3"/>
                  </a:lnTo>
                  <a:lnTo>
                    <a:pt x="0" y="2"/>
                  </a:lnTo>
                  <a:lnTo>
                    <a:pt x="0" y="1"/>
                  </a:lnTo>
                  <a:lnTo>
                    <a:pt x="5" y="0"/>
                  </a:lnTo>
                  <a:lnTo>
                    <a:pt x="11" y="0"/>
                  </a:lnTo>
                  <a:lnTo>
                    <a:pt x="17" y="0"/>
                  </a:lnTo>
                  <a:lnTo>
                    <a:pt x="24" y="0"/>
                  </a:lnTo>
                  <a:lnTo>
                    <a:pt x="25" y="1"/>
                  </a:lnTo>
                  <a:lnTo>
                    <a:pt x="25" y="2"/>
                  </a:lnTo>
                  <a:lnTo>
                    <a:pt x="25" y="3"/>
                  </a:lnTo>
                  <a:lnTo>
                    <a:pt x="24" y="5"/>
                  </a:lnTo>
                  <a:lnTo>
                    <a:pt x="17" y="5"/>
                  </a:lnTo>
                  <a:lnTo>
                    <a:pt x="11" y="5"/>
                  </a:lnTo>
                  <a:lnTo>
                    <a:pt x="5" y="5"/>
                  </a:lnTo>
                  <a:lnTo>
                    <a:pt x="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37" name="Freeform 147"/>
            <p:cNvSpPr>
              <a:spLocks/>
            </p:cNvSpPr>
            <p:nvPr/>
          </p:nvSpPr>
          <p:spPr bwMode="auto">
            <a:xfrm>
              <a:off x="390" y="4048"/>
              <a:ext cx="34" cy="4"/>
            </a:xfrm>
            <a:custGeom>
              <a:avLst/>
              <a:gdLst>
                <a:gd name="T0" fmla="*/ 0 w 68"/>
                <a:gd name="T1" fmla="*/ 1 h 8"/>
                <a:gd name="T2" fmla="*/ 1 w 68"/>
                <a:gd name="T3" fmla="*/ 1 h 8"/>
                <a:gd name="T4" fmla="*/ 1 w 68"/>
                <a:gd name="T5" fmla="*/ 1 h 8"/>
                <a:gd name="T6" fmla="*/ 1 w 68"/>
                <a:gd name="T7" fmla="*/ 1 h 8"/>
                <a:gd name="T8" fmla="*/ 1 w 68"/>
                <a:gd name="T9" fmla="*/ 1 h 8"/>
                <a:gd name="T10" fmla="*/ 1 w 68"/>
                <a:gd name="T11" fmla="*/ 1 h 8"/>
                <a:gd name="T12" fmla="*/ 1 w 68"/>
                <a:gd name="T13" fmla="*/ 1 h 8"/>
                <a:gd name="T14" fmla="*/ 1 w 68"/>
                <a:gd name="T15" fmla="*/ 1 h 8"/>
                <a:gd name="T16" fmla="*/ 1 w 68"/>
                <a:gd name="T17" fmla="*/ 0 h 8"/>
                <a:gd name="T18" fmla="*/ 1 w 68"/>
                <a:gd name="T19" fmla="*/ 1 h 8"/>
                <a:gd name="T20" fmla="*/ 1 w 68"/>
                <a:gd name="T21" fmla="*/ 1 h 8"/>
                <a:gd name="T22" fmla="*/ 1 w 68"/>
                <a:gd name="T23" fmla="*/ 1 h 8"/>
                <a:gd name="T24" fmla="*/ 1 w 68"/>
                <a:gd name="T25" fmla="*/ 1 h 8"/>
                <a:gd name="T26" fmla="*/ 1 w 68"/>
                <a:gd name="T27" fmla="*/ 1 h 8"/>
                <a:gd name="T28" fmla="*/ 1 w 68"/>
                <a:gd name="T29" fmla="*/ 1 h 8"/>
                <a:gd name="T30" fmla="*/ 1 w 68"/>
                <a:gd name="T31" fmla="*/ 1 h 8"/>
                <a:gd name="T32" fmla="*/ 1 w 68"/>
                <a:gd name="T33" fmla="*/ 1 h 8"/>
                <a:gd name="T34" fmla="*/ 1 w 68"/>
                <a:gd name="T35" fmla="*/ 1 h 8"/>
                <a:gd name="T36" fmla="*/ 1 w 68"/>
                <a:gd name="T37" fmla="*/ 1 h 8"/>
                <a:gd name="T38" fmla="*/ 1 w 68"/>
                <a:gd name="T39" fmla="*/ 1 h 8"/>
                <a:gd name="T40" fmla="*/ 0 w 68"/>
                <a:gd name="T41" fmla="*/ 1 h 8"/>
                <a:gd name="T42" fmla="*/ 0 w 68"/>
                <a:gd name="T43" fmla="*/ 1 h 8"/>
                <a:gd name="T44" fmla="*/ 0 w 68"/>
                <a:gd name="T45" fmla="*/ 1 h 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68"/>
                <a:gd name="T70" fmla="*/ 0 h 8"/>
                <a:gd name="T71" fmla="*/ 68 w 68"/>
                <a:gd name="T72" fmla="*/ 8 h 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68" h="8">
                  <a:moveTo>
                    <a:pt x="0" y="8"/>
                  </a:moveTo>
                  <a:lnTo>
                    <a:pt x="6" y="7"/>
                  </a:lnTo>
                  <a:lnTo>
                    <a:pt x="10" y="6"/>
                  </a:lnTo>
                  <a:lnTo>
                    <a:pt x="16" y="5"/>
                  </a:lnTo>
                  <a:lnTo>
                    <a:pt x="20" y="3"/>
                  </a:lnTo>
                  <a:lnTo>
                    <a:pt x="27" y="2"/>
                  </a:lnTo>
                  <a:lnTo>
                    <a:pt x="37" y="2"/>
                  </a:lnTo>
                  <a:lnTo>
                    <a:pt x="49" y="1"/>
                  </a:lnTo>
                  <a:lnTo>
                    <a:pt x="65" y="0"/>
                  </a:lnTo>
                  <a:lnTo>
                    <a:pt x="67" y="1"/>
                  </a:lnTo>
                  <a:lnTo>
                    <a:pt x="68" y="2"/>
                  </a:lnTo>
                  <a:lnTo>
                    <a:pt x="67" y="3"/>
                  </a:lnTo>
                  <a:lnTo>
                    <a:pt x="65" y="6"/>
                  </a:lnTo>
                  <a:lnTo>
                    <a:pt x="57" y="7"/>
                  </a:lnTo>
                  <a:lnTo>
                    <a:pt x="48" y="7"/>
                  </a:lnTo>
                  <a:lnTo>
                    <a:pt x="40" y="8"/>
                  </a:lnTo>
                  <a:lnTo>
                    <a:pt x="31" y="8"/>
                  </a:lnTo>
                  <a:lnTo>
                    <a:pt x="23" y="8"/>
                  </a:lnTo>
                  <a:lnTo>
                    <a:pt x="15" y="8"/>
                  </a:lnTo>
                  <a:lnTo>
                    <a:pt x="8" y="8"/>
                  </a:lnTo>
                  <a:lnTo>
                    <a:pt x="0"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38" name="Freeform 148"/>
            <p:cNvSpPr>
              <a:spLocks/>
            </p:cNvSpPr>
            <p:nvPr/>
          </p:nvSpPr>
          <p:spPr bwMode="auto">
            <a:xfrm>
              <a:off x="176" y="4042"/>
              <a:ext cx="17" cy="4"/>
            </a:xfrm>
            <a:custGeom>
              <a:avLst/>
              <a:gdLst>
                <a:gd name="T0" fmla="*/ 0 w 34"/>
                <a:gd name="T1" fmla="*/ 1 h 7"/>
                <a:gd name="T2" fmla="*/ 1 w 34"/>
                <a:gd name="T3" fmla="*/ 1 h 7"/>
                <a:gd name="T4" fmla="*/ 1 w 34"/>
                <a:gd name="T5" fmla="*/ 1 h 7"/>
                <a:gd name="T6" fmla="*/ 1 w 34"/>
                <a:gd name="T7" fmla="*/ 1 h 7"/>
                <a:gd name="T8" fmla="*/ 1 w 34"/>
                <a:gd name="T9" fmla="*/ 0 h 7"/>
                <a:gd name="T10" fmla="*/ 1 w 34"/>
                <a:gd name="T11" fmla="*/ 0 h 7"/>
                <a:gd name="T12" fmla="*/ 1 w 34"/>
                <a:gd name="T13" fmla="*/ 0 h 7"/>
                <a:gd name="T14" fmla="*/ 1 w 34"/>
                <a:gd name="T15" fmla="*/ 0 h 7"/>
                <a:gd name="T16" fmla="*/ 1 w 34"/>
                <a:gd name="T17" fmla="*/ 0 h 7"/>
                <a:gd name="T18" fmla="*/ 1 w 34"/>
                <a:gd name="T19" fmla="*/ 1 h 7"/>
                <a:gd name="T20" fmla="*/ 1 w 34"/>
                <a:gd name="T21" fmla="*/ 1 h 7"/>
                <a:gd name="T22" fmla="*/ 1 w 34"/>
                <a:gd name="T23" fmla="*/ 1 h 7"/>
                <a:gd name="T24" fmla="*/ 1 w 34"/>
                <a:gd name="T25" fmla="*/ 1 h 7"/>
                <a:gd name="T26" fmla="*/ 1 w 34"/>
                <a:gd name="T27" fmla="*/ 1 h 7"/>
                <a:gd name="T28" fmla="*/ 1 w 34"/>
                <a:gd name="T29" fmla="*/ 1 h 7"/>
                <a:gd name="T30" fmla="*/ 1 w 34"/>
                <a:gd name="T31" fmla="*/ 1 h 7"/>
                <a:gd name="T32" fmla="*/ 0 w 34"/>
                <a:gd name="T33" fmla="*/ 1 h 7"/>
                <a:gd name="T34" fmla="*/ 0 w 34"/>
                <a:gd name="T35" fmla="*/ 1 h 7"/>
                <a:gd name="T36" fmla="*/ 0 w 34"/>
                <a:gd name="T37" fmla="*/ 1 h 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4"/>
                <a:gd name="T58" fmla="*/ 0 h 7"/>
                <a:gd name="T59" fmla="*/ 34 w 34"/>
                <a:gd name="T60" fmla="*/ 7 h 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4" h="7">
                  <a:moveTo>
                    <a:pt x="0" y="7"/>
                  </a:moveTo>
                  <a:lnTo>
                    <a:pt x="2" y="4"/>
                  </a:lnTo>
                  <a:lnTo>
                    <a:pt x="2" y="3"/>
                  </a:lnTo>
                  <a:lnTo>
                    <a:pt x="2" y="1"/>
                  </a:lnTo>
                  <a:lnTo>
                    <a:pt x="3" y="0"/>
                  </a:lnTo>
                  <a:lnTo>
                    <a:pt x="8" y="0"/>
                  </a:lnTo>
                  <a:lnTo>
                    <a:pt x="15" y="0"/>
                  </a:lnTo>
                  <a:lnTo>
                    <a:pt x="22" y="0"/>
                  </a:lnTo>
                  <a:lnTo>
                    <a:pt x="29" y="0"/>
                  </a:lnTo>
                  <a:lnTo>
                    <a:pt x="30" y="1"/>
                  </a:lnTo>
                  <a:lnTo>
                    <a:pt x="31" y="2"/>
                  </a:lnTo>
                  <a:lnTo>
                    <a:pt x="33" y="4"/>
                  </a:lnTo>
                  <a:lnTo>
                    <a:pt x="34" y="5"/>
                  </a:lnTo>
                  <a:lnTo>
                    <a:pt x="26" y="5"/>
                  </a:lnTo>
                  <a:lnTo>
                    <a:pt x="18" y="5"/>
                  </a:lnTo>
                  <a:lnTo>
                    <a:pt x="8" y="7"/>
                  </a:lnTo>
                  <a:lnTo>
                    <a:pt x="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39" name="Freeform 149"/>
            <p:cNvSpPr>
              <a:spLocks/>
            </p:cNvSpPr>
            <p:nvPr/>
          </p:nvSpPr>
          <p:spPr bwMode="auto">
            <a:xfrm>
              <a:off x="427" y="4001"/>
              <a:ext cx="8" cy="4"/>
            </a:xfrm>
            <a:custGeom>
              <a:avLst/>
              <a:gdLst>
                <a:gd name="T0" fmla="*/ 0 w 17"/>
                <a:gd name="T1" fmla="*/ 1 h 8"/>
                <a:gd name="T2" fmla="*/ 0 w 17"/>
                <a:gd name="T3" fmla="*/ 1 h 8"/>
                <a:gd name="T4" fmla="*/ 0 w 17"/>
                <a:gd name="T5" fmla="*/ 1 h 8"/>
                <a:gd name="T6" fmla="*/ 0 w 17"/>
                <a:gd name="T7" fmla="*/ 1 h 8"/>
                <a:gd name="T8" fmla="*/ 0 w 17"/>
                <a:gd name="T9" fmla="*/ 1 h 8"/>
                <a:gd name="T10" fmla="*/ 0 w 17"/>
                <a:gd name="T11" fmla="*/ 1 h 8"/>
                <a:gd name="T12" fmla="*/ 0 w 17"/>
                <a:gd name="T13" fmla="*/ 0 h 8"/>
                <a:gd name="T14" fmla="*/ 0 w 17"/>
                <a:gd name="T15" fmla="*/ 0 h 8"/>
                <a:gd name="T16" fmla="*/ 0 w 17"/>
                <a:gd name="T17" fmla="*/ 0 h 8"/>
                <a:gd name="T18" fmla="*/ 0 w 17"/>
                <a:gd name="T19" fmla="*/ 1 h 8"/>
                <a:gd name="T20" fmla="*/ 0 w 17"/>
                <a:gd name="T21" fmla="*/ 1 h 8"/>
                <a:gd name="T22" fmla="*/ 0 w 17"/>
                <a:gd name="T23" fmla="*/ 1 h 8"/>
                <a:gd name="T24" fmla="*/ 0 w 17"/>
                <a:gd name="T25" fmla="*/ 1 h 8"/>
                <a:gd name="T26" fmla="*/ 0 w 17"/>
                <a:gd name="T27" fmla="*/ 1 h 8"/>
                <a:gd name="T28" fmla="*/ 0 w 17"/>
                <a:gd name="T29" fmla="*/ 1 h 8"/>
                <a:gd name="T30" fmla="*/ 0 w 17"/>
                <a:gd name="T31" fmla="*/ 1 h 8"/>
                <a:gd name="T32" fmla="*/ 0 w 17"/>
                <a:gd name="T33" fmla="*/ 1 h 8"/>
                <a:gd name="T34" fmla="*/ 0 w 17"/>
                <a:gd name="T35" fmla="*/ 1 h 8"/>
                <a:gd name="T36" fmla="*/ 0 w 17"/>
                <a:gd name="T37" fmla="*/ 1 h 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7"/>
                <a:gd name="T58" fmla="*/ 0 h 8"/>
                <a:gd name="T59" fmla="*/ 17 w 17"/>
                <a:gd name="T60" fmla="*/ 8 h 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7" h="8">
                  <a:moveTo>
                    <a:pt x="9" y="8"/>
                  </a:moveTo>
                  <a:lnTo>
                    <a:pt x="6" y="7"/>
                  </a:lnTo>
                  <a:lnTo>
                    <a:pt x="4" y="6"/>
                  </a:lnTo>
                  <a:lnTo>
                    <a:pt x="3" y="4"/>
                  </a:lnTo>
                  <a:lnTo>
                    <a:pt x="0" y="3"/>
                  </a:lnTo>
                  <a:lnTo>
                    <a:pt x="4" y="1"/>
                  </a:lnTo>
                  <a:lnTo>
                    <a:pt x="6" y="0"/>
                  </a:lnTo>
                  <a:lnTo>
                    <a:pt x="10" y="0"/>
                  </a:lnTo>
                  <a:lnTo>
                    <a:pt x="14" y="0"/>
                  </a:lnTo>
                  <a:lnTo>
                    <a:pt x="15" y="1"/>
                  </a:lnTo>
                  <a:lnTo>
                    <a:pt x="15" y="2"/>
                  </a:lnTo>
                  <a:lnTo>
                    <a:pt x="17" y="3"/>
                  </a:lnTo>
                  <a:lnTo>
                    <a:pt x="14" y="6"/>
                  </a:lnTo>
                  <a:lnTo>
                    <a:pt x="12" y="7"/>
                  </a:lnTo>
                  <a:lnTo>
                    <a:pt x="11" y="8"/>
                  </a:lnTo>
                  <a:lnTo>
                    <a:pt x="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40" name="Freeform 150"/>
            <p:cNvSpPr>
              <a:spLocks/>
            </p:cNvSpPr>
            <p:nvPr/>
          </p:nvSpPr>
          <p:spPr bwMode="auto">
            <a:xfrm>
              <a:off x="190" y="3992"/>
              <a:ext cx="22" cy="3"/>
            </a:xfrm>
            <a:custGeom>
              <a:avLst/>
              <a:gdLst>
                <a:gd name="T0" fmla="*/ 1 w 44"/>
                <a:gd name="T1" fmla="*/ 0 h 7"/>
                <a:gd name="T2" fmla="*/ 1 w 44"/>
                <a:gd name="T3" fmla="*/ 0 h 7"/>
                <a:gd name="T4" fmla="*/ 1 w 44"/>
                <a:gd name="T5" fmla="*/ 0 h 7"/>
                <a:gd name="T6" fmla="*/ 1 w 44"/>
                <a:gd name="T7" fmla="*/ 0 h 7"/>
                <a:gd name="T8" fmla="*/ 0 w 44"/>
                <a:gd name="T9" fmla="*/ 0 h 7"/>
                <a:gd name="T10" fmla="*/ 0 w 44"/>
                <a:gd name="T11" fmla="*/ 0 h 7"/>
                <a:gd name="T12" fmla="*/ 0 w 44"/>
                <a:gd name="T13" fmla="*/ 0 h 7"/>
                <a:gd name="T14" fmla="*/ 0 w 44"/>
                <a:gd name="T15" fmla="*/ 0 h 7"/>
                <a:gd name="T16" fmla="*/ 0 w 44"/>
                <a:gd name="T17" fmla="*/ 0 h 7"/>
                <a:gd name="T18" fmla="*/ 1 w 44"/>
                <a:gd name="T19" fmla="*/ 0 h 7"/>
                <a:gd name="T20" fmla="*/ 1 w 44"/>
                <a:gd name="T21" fmla="*/ 0 h 7"/>
                <a:gd name="T22" fmla="*/ 1 w 44"/>
                <a:gd name="T23" fmla="*/ 0 h 7"/>
                <a:gd name="T24" fmla="*/ 1 w 44"/>
                <a:gd name="T25" fmla="*/ 0 h 7"/>
                <a:gd name="T26" fmla="*/ 1 w 44"/>
                <a:gd name="T27" fmla="*/ 0 h 7"/>
                <a:gd name="T28" fmla="*/ 1 w 44"/>
                <a:gd name="T29" fmla="*/ 0 h 7"/>
                <a:gd name="T30" fmla="*/ 1 w 44"/>
                <a:gd name="T31" fmla="*/ 0 h 7"/>
                <a:gd name="T32" fmla="*/ 1 w 44"/>
                <a:gd name="T33" fmla="*/ 0 h 7"/>
                <a:gd name="T34" fmla="*/ 1 w 44"/>
                <a:gd name="T35" fmla="*/ 0 h 7"/>
                <a:gd name="T36" fmla="*/ 1 w 44"/>
                <a:gd name="T37" fmla="*/ 0 h 7"/>
                <a:gd name="T38" fmla="*/ 1 w 44"/>
                <a:gd name="T39" fmla="*/ 0 h 7"/>
                <a:gd name="T40" fmla="*/ 1 w 44"/>
                <a:gd name="T41" fmla="*/ 0 h 7"/>
                <a:gd name="T42" fmla="*/ 1 w 44"/>
                <a:gd name="T43" fmla="*/ 0 h 7"/>
                <a:gd name="T44" fmla="*/ 1 w 44"/>
                <a:gd name="T45" fmla="*/ 0 h 7"/>
                <a:gd name="T46" fmla="*/ 1 w 44"/>
                <a:gd name="T47" fmla="*/ 0 h 7"/>
                <a:gd name="T48" fmla="*/ 1 w 44"/>
                <a:gd name="T49" fmla="*/ 0 h 7"/>
                <a:gd name="T50" fmla="*/ 1 w 44"/>
                <a:gd name="T51" fmla="*/ 0 h 7"/>
                <a:gd name="T52" fmla="*/ 1 w 44"/>
                <a:gd name="T53" fmla="*/ 0 h 7"/>
                <a:gd name="T54" fmla="*/ 1 w 44"/>
                <a:gd name="T55" fmla="*/ 0 h 7"/>
                <a:gd name="T56" fmla="*/ 1 w 44"/>
                <a:gd name="T57" fmla="*/ 0 h 7"/>
                <a:gd name="T58" fmla="*/ 1 w 44"/>
                <a:gd name="T59" fmla="*/ 0 h 7"/>
                <a:gd name="T60" fmla="*/ 1 w 44"/>
                <a:gd name="T61" fmla="*/ 0 h 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4"/>
                <a:gd name="T94" fmla="*/ 0 h 7"/>
                <a:gd name="T95" fmla="*/ 44 w 44"/>
                <a:gd name="T96" fmla="*/ 7 h 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4" h="7">
                  <a:moveTo>
                    <a:pt x="6" y="7"/>
                  </a:moveTo>
                  <a:lnTo>
                    <a:pt x="5" y="6"/>
                  </a:lnTo>
                  <a:lnTo>
                    <a:pt x="2" y="6"/>
                  </a:lnTo>
                  <a:lnTo>
                    <a:pt x="1" y="6"/>
                  </a:lnTo>
                  <a:lnTo>
                    <a:pt x="0" y="6"/>
                  </a:lnTo>
                  <a:lnTo>
                    <a:pt x="0" y="5"/>
                  </a:lnTo>
                  <a:lnTo>
                    <a:pt x="0" y="3"/>
                  </a:lnTo>
                  <a:lnTo>
                    <a:pt x="0" y="1"/>
                  </a:lnTo>
                  <a:lnTo>
                    <a:pt x="0" y="0"/>
                  </a:lnTo>
                  <a:lnTo>
                    <a:pt x="6" y="0"/>
                  </a:lnTo>
                  <a:lnTo>
                    <a:pt x="12" y="1"/>
                  </a:lnTo>
                  <a:lnTo>
                    <a:pt x="16" y="1"/>
                  </a:lnTo>
                  <a:lnTo>
                    <a:pt x="22" y="1"/>
                  </a:lnTo>
                  <a:lnTo>
                    <a:pt x="28" y="1"/>
                  </a:lnTo>
                  <a:lnTo>
                    <a:pt x="32" y="1"/>
                  </a:lnTo>
                  <a:lnTo>
                    <a:pt x="38" y="3"/>
                  </a:lnTo>
                  <a:lnTo>
                    <a:pt x="44" y="3"/>
                  </a:lnTo>
                  <a:lnTo>
                    <a:pt x="44" y="4"/>
                  </a:lnTo>
                  <a:lnTo>
                    <a:pt x="43" y="4"/>
                  </a:lnTo>
                  <a:lnTo>
                    <a:pt x="43" y="5"/>
                  </a:lnTo>
                  <a:lnTo>
                    <a:pt x="38" y="5"/>
                  </a:lnTo>
                  <a:lnTo>
                    <a:pt x="33" y="6"/>
                  </a:lnTo>
                  <a:lnTo>
                    <a:pt x="29" y="6"/>
                  </a:lnTo>
                  <a:lnTo>
                    <a:pt x="24" y="6"/>
                  </a:lnTo>
                  <a:lnTo>
                    <a:pt x="20" y="6"/>
                  </a:lnTo>
                  <a:lnTo>
                    <a:pt x="15" y="6"/>
                  </a:lnTo>
                  <a:lnTo>
                    <a:pt x="10" y="7"/>
                  </a:lnTo>
                  <a:lnTo>
                    <a:pt x="6"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41" name="Freeform 151"/>
            <p:cNvSpPr>
              <a:spLocks/>
            </p:cNvSpPr>
            <p:nvPr/>
          </p:nvSpPr>
          <p:spPr bwMode="auto">
            <a:xfrm>
              <a:off x="591" y="3672"/>
              <a:ext cx="509" cy="321"/>
            </a:xfrm>
            <a:custGeom>
              <a:avLst/>
              <a:gdLst>
                <a:gd name="T0" fmla="*/ 0 w 1019"/>
                <a:gd name="T1" fmla="*/ 1 h 642"/>
                <a:gd name="T2" fmla="*/ 0 w 1019"/>
                <a:gd name="T3" fmla="*/ 1 h 642"/>
                <a:gd name="T4" fmla="*/ 0 w 1019"/>
                <a:gd name="T5" fmla="*/ 1 h 642"/>
                <a:gd name="T6" fmla="*/ 0 w 1019"/>
                <a:gd name="T7" fmla="*/ 1 h 642"/>
                <a:gd name="T8" fmla="*/ 0 w 1019"/>
                <a:gd name="T9" fmla="*/ 1 h 642"/>
                <a:gd name="T10" fmla="*/ 0 w 1019"/>
                <a:gd name="T11" fmla="*/ 1 h 642"/>
                <a:gd name="T12" fmla="*/ 0 w 1019"/>
                <a:gd name="T13" fmla="*/ 1 h 642"/>
                <a:gd name="T14" fmla="*/ 0 w 1019"/>
                <a:gd name="T15" fmla="*/ 1 h 642"/>
                <a:gd name="T16" fmla="*/ 0 w 1019"/>
                <a:gd name="T17" fmla="*/ 1 h 642"/>
                <a:gd name="T18" fmla="*/ 0 w 1019"/>
                <a:gd name="T19" fmla="*/ 1 h 642"/>
                <a:gd name="T20" fmla="*/ 0 w 1019"/>
                <a:gd name="T21" fmla="*/ 1 h 642"/>
                <a:gd name="T22" fmla="*/ 0 w 1019"/>
                <a:gd name="T23" fmla="*/ 1 h 642"/>
                <a:gd name="T24" fmla="*/ 0 w 1019"/>
                <a:gd name="T25" fmla="*/ 1 h 642"/>
                <a:gd name="T26" fmla="*/ 0 w 1019"/>
                <a:gd name="T27" fmla="*/ 1 h 642"/>
                <a:gd name="T28" fmla="*/ 0 w 1019"/>
                <a:gd name="T29" fmla="*/ 1 h 642"/>
                <a:gd name="T30" fmla="*/ 0 w 1019"/>
                <a:gd name="T31" fmla="*/ 1 h 642"/>
                <a:gd name="T32" fmla="*/ 0 w 1019"/>
                <a:gd name="T33" fmla="*/ 1 h 642"/>
                <a:gd name="T34" fmla="*/ 0 w 1019"/>
                <a:gd name="T35" fmla="*/ 1 h 642"/>
                <a:gd name="T36" fmla="*/ 0 w 1019"/>
                <a:gd name="T37" fmla="*/ 1 h 642"/>
                <a:gd name="T38" fmla="*/ 0 w 1019"/>
                <a:gd name="T39" fmla="*/ 1 h 642"/>
                <a:gd name="T40" fmla="*/ 0 w 1019"/>
                <a:gd name="T41" fmla="*/ 1 h 642"/>
                <a:gd name="T42" fmla="*/ 0 w 1019"/>
                <a:gd name="T43" fmla="*/ 1 h 642"/>
                <a:gd name="T44" fmla="*/ 0 w 1019"/>
                <a:gd name="T45" fmla="*/ 1 h 642"/>
                <a:gd name="T46" fmla="*/ 0 w 1019"/>
                <a:gd name="T47" fmla="*/ 1 h 642"/>
                <a:gd name="T48" fmla="*/ 0 w 1019"/>
                <a:gd name="T49" fmla="*/ 1 h 642"/>
                <a:gd name="T50" fmla="*/ 0 w 1019"/>
                <a:gd name="T51" fmla="*/ 1 h 642"/>
                <a:gd name="T52" fmla="*/ 0 w 1019"/>
                <a:gd name="T53" fmla="*/ 1 h 642"/>
                <a:gd name="T54" fmla="*/ 0 w 1019"/>
                <a:gd name="T55" fmla="*/ 1 h 642"/>
                <a:gd name="T56" fmla="*/ 0 w 1019"/>
                <a:gd name="T57" fmla="*/ 1 h 642"/>
                <a:gd name="T58" fmla="*/ 0 w 1019"/>
                <a:gd name="T59" fmla="*/ 1 h 642"/>
                <a:gd name="T60" fmla="*/ 0 w 1019"/>
                <a:gd name="T61" fmla="*/ 1 h 642"/>
                <a:gd name="T62" fmla="*/ 0 w 1019"/>
                <a:gd name="T63" fmla="*/ 1 h 642"/>
                <a:gd name="T64" fmla="*/ 0 w 1019"/>
                <a:gd name="T65" fmla="*/ 1 h 642"/>
                <a:gd name="T66" fmla="*/ 0 w 1019"/>
                <a:gd name="T67" fmla="*/ 1 h 642"/>
                <a:gd name="T68" fmla="*/ 0 w 1019"/>
                <a:gd name="T69" fmla="*/ 1 h 642"/>
                <a:gd name="T70" fmla="*/ 0 w 1019"/>
                <a:gd name="T71" fmla="*/ 1 h 642"/>
                <a:gd name="T72" fmla="*/ 0 w 1019"/>
                <a:gd name="T73" fmla="*/ 1 h 642"/>
                <a:gd name="T74" fmla="*/ 0 w 1019"/>
                <a:gd name="T75" fmla="*/ 1 h 642"/>
                <a:gd name="T76" fmla="*/ 0 w 1019"/>
                <a:gd name="T77" fmla="*/ 1 h 642"/>
                <a:gd name="T78" fmla="*/ 0 w 1019"/>
                <a:gd name="T79" fmla="*/ 1 h 642"/>
                <a:gd name="T80" fmla="*/ 0 w 1019"/>
                <a:gd name="T81" fmla="*/ 1 h 642"/>
                <a:gd name="T82" fmla="*/ 0 w 1019"/>
                <a:gd name="T83" fmla="*/ 1 h 642"/>
                <a:gd name="T84" fmla="*/ 0 w 1019"/>
                <a:gd name="T85" fmla="*/ 1 h 642"/>
                <a:gd name="T86" fmla="*/ 0 w 1019"/>
                <a:gd name="T87" fmla="*/ 1 h 642"/>
                <a:gd name="T88" fmla="*/ 0 w 1019"/>
                <a:gd name="T89" fmla="*/ 1 h 642"/>
                <a:gd name="T90" fmla="*/ 0 w 1019"/>
                <a:gd name="T91" fmla="*/ 1 h 642"/>
                <a:gd name="T92" fmla="*/ 0 w 1019"/>
                <a:gd name="T93" fmla="*/ 1 h 642"/>
                <a:gd name="T94" fmla="*/ 0 w 1019"/>
                <a:gd name="T95" fmla="*/ 1 h 642"/>
                <a:gd name="T96" fmla="*/ 0 w 1019"/>
                <a:gd name="T97" fmla="*/ 1 h 642"/>
                <a:gd name="T98" fmla="*/ 0 w 1019"/>
                <a:gd name="T99" fmla="*/ 1 h 642"/>
                <a:gd name="T100" fmla="*/ 0 w 1019"/>
                <a:gd name="T101" fmla="*/ 1 h 642"/>
                <a:gd name="T102" fmla="*/ 0 w 1019"/>
                <a:gd name="T103" fmla="*/ 1 h 642"/>
                <a:gd name="T104" fmla="*/ 0 w 1019"/>
                <a:gd name="T105" fmla="*/ 1 h 642"/>
                <a:gd name="T106" fmla="*/ 0 w 1019"/>
                <a:gd name="T107" fmla="*/ 1 h 642"/>
                <a:gd name="T108" fmla="*/ 0 w 1019"/>
                <a:gd name="T109" fmla="*/ 1 h 642"/>
                <a:gd name="T110" fmla="*/ 0 w 1019"/>
                <a:gd name="T111" fmla="*/ 1 h 642"/>
                <a:gd name="T112" fmla="*/ 0 w 1019"/>
                <a:gd name="T113" fmla="*/ 1 h 642"/>
                <a:gd name="T114" fmla="*/ 0 w 1019"/>
                <a:gd name="T115" fmla="*/ 1 h 642"/>
                <a:gd name="T116" fmla="*/ 0 w 1019"/>
                <a:gd name="T117" fmla="*/ 1 h 642"/>
                <a:gd name="T118" fmla="*/ 0 w 1019"/>
                <a:gd name="T119" fmla="*/ 1 h 64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19"/>
                <a:gd name="T181" fmla="*/ 0 h 642"/>
                <a:gd name="T182" fmla="*/ 1019 w 1019"/>
                <a:gd name="T183" fmla="*/ 642 h 64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19" h="642">
                  <a:moveTo>
                    <a:pt x="570" y="642"/>
                  </a:moveTo>
                  <a:lnTo>
                    <a:pt x="553" y="638"/>
                  </a:lnTo>
                  <a:lnTo>
                    <a:pt x="536" y="636"/>
                  </a:lnTo>
                  <a:lnTo>
                    <a:pt x="521" y="634"/>
                  </a:lnTo>
                  <a:lnTo>
                    <a:pt x="505" y="630"/>
                  </a:lnTo>
                  <a:lnTo>
                    <a:pt x="490" y="628"/>
                  </a:lnTo>
                  <a:lnTo>
                    <a:pt x="474" y="625"/>
                  </a:lnTo>
                  <a:lnTo>
                    <a:pt x="459" y="624"/>
                  </a:lnTo>
                  <a:lnTo>
                    <a:pt x="444" y="622"/>
                  </a:lnTo>
                  <a:lnTo>
                    <a:pt x="415" y="615"/>
                  </a:lnTo>
                  <a:lnTo>
                    <a:pt x="386" y="609"/>
                  </a:lnTo>
                  <a:lnTo>
                    <a:pt x="358" y="601"/>
                  </a:lnTo>
                  <a:lnTo>
                    <a:pt x="330" y="594"/>
                  </a:lnTo>
                  <a:lnTo>
                    <a:pt x="301" y="586"/>
                  </a:lnTo>
                  <a:lnTo>
                    <a:pt x="272" y="578"/>
                  </a:lnTo>
                  <a:lnTo>
                    <a:pt x="245" y="570"/>
                  </a:lnTo>
                  <a:lnTo>
                    <a:pt x="217" y="562"/>
                  </a:lnTo>
                  <a:lnTo>
                    <a:pt x="188" y="553"/>
                  </a:lnTo>
                  <a:lnTo>
                    <a:pt x="161" y="545"/>
                  </a:lnTo>
                  <a:lnTo>
                    <a:pt x="134" y="536"/>
                  </a:lnTo>
                  <a:lnTo>
                    <a:pt x="107" y="526"/>
                  </a:lnTo>
                  <a:lnTo>
                    <a:pt x="80" y="516"/>
                  </a:lnTo>
                  <a:lnTo>
                    <a:pt x="54" y="507"/>
                  </a:lnTo>
                  <a:lnTo>
                    <a:pt x="27" y="498"/>
                  </a:lnTo>
                  <a:lnTo>
                    <a:pt x="1" y="487"/>
                  </a:lnTo>
                  <a:lnTo>
                    <a:pt x="0" y="484"/>
                  </a:lnTo>
                  <a:lnTo>
                    <a:pt x="0" y="480"/>
                  </a:lnTo>
                  <a:lnTo>
                    <a:pt x="0" y="477"/>
                  </a:lnTo>
                  <a:lnTo>
                    <a:pt x="0" y="473"/>
                  </a:lnTo>
                  <a:lnTo>
                    <a:pt x="12" y="476"/>
                  </a:lnTo>
                  <a:lnTo>
                    <a:pt x="26" y="480"/>
                  </a:lnTo>
                  <a:lnTo>
                    <a:pt x="42" y="486"/>
                  </a:lnTo>
                  <a:lnTo>
                    <a:pt x="58" y="493"/>
                  </a:lnTo>
                  <a:lnTo>
                    <a:pt x="76" y="500"/>
                  </a:lnTo>
                  <a:lnTo>
                    <a:pt x="90" y="506"/>
                  </a:lnTo>
                  <a:lnTo>
                    <a:pt x="104" y="509"/>
                  </a:lnTo>
                  <a:lnTo>
                    <a:pt x="116" y="509"/>
                  </a:lnTo>
                  <a:lnTo>
                    <a:pt x="101" y="503"/>
                  </a:lnTo>
                  <a:lnTo>
                    <a:pt x="86" y="498"/>
                  </a:lnTo>
                  <a:lnTo>
                    <a:pt x="71" y="492"/>
                  </a:lnTo>
                  <a:lnTo>
                    <a:pt x="57" y="486"/>
                  </a:lnTo>
                  <a:lnTo>
                    <a:pt x="43" y="480"/>
                  </a:lnTo>
                  <a:lnTo>
                    <a:pt x="29" y="475"/>
                  </a:lnTo>
                  <a:lnTo>
                    <a:pt x="17" y="468"/>
                  </a:lnTo>
                  <a:lnTo>
                    <a:pt x="4" y="462"/>
                  </a:lnTo>
                  <a:lnTo>
                    <a:pt x="4" y="460"/>
                  </a:lnTo>
                  <a:lnTo>
                    <a:pt x="4" y="457"/>
                  </a:lnTo>
                  <a:lnTo>
                    <a:pt x="4" y="456"/>
                  </a:lnTo>
                  <a:lnTo>
                    <a:pt x="4" y="454"/>
                  </a:lnTo>
                  <a:lnTo>
                    <a:pt x="14" y="456"/>
                  </a:lnTo>
                  <a:lnTo>
                    <a:pt x="26" y="458"/>
                  </a:lnTo>
                  <a:lnTo>
                    <a:pt x="38" y="463"/>
                  </a:lnTo>
                  <a:lnTo>
                    <a:pt x="50" y="468"/>
                  </a:lnTo>
                  <a:lnTo>
                    <a:pt x="62" y="472"/>
                  </a:lnTo>
                  <a:lnTo>
                    <a:pt x="73" y="476"/>
                  </a:lnTo>
                  <a:lnTo>
                    <a:pt x="85" y="478"/>
                  </a:lnTo>
                  <a:lnTo>
                    <a:pt x="95" y="478"/>
                  </a:lnTo>
                  <a:lnTo>
                    <a:pt x="85" y="472"/>
                  </a:lnTo>
                  <a:lnTo>
                    <a:pt x="74" y="466"/>
                  </a:lnTo>
                  <a:lnTo>
                    <a:pt x="63" y="461"/>
                  </a:lnTo>
                  <a:lnTo>
                    <a:pt x="51" y="456"/>
                  </a:lnTo>
                  <a:lnTo>
                    <a:pt x="39" y="453"/>
                  </a:lnTo>
                  <a:lnTo>
                    <a:pt x="28" y="449"/>
                  </a:lnTo>
                  <a:lnTo>
                    <a:pt x="17" y="446"/>
                  </a:lnTo>
                  <a:lnTo>
                    <a:pt x="8" y="443"/>
                  </a:lnTo>
                  <a:lnTo>
                    <a:pt x="9" y="440"/>
                  </a:lnTo>
                  <a:lnTo>
                    <a:pt x="9" y="436"/>
                  </a:lnTo>
                  <a:lnTo>
                    <a:pt x="10" y="433"/>
                  </a:lnTo>
                  <a:lnTo>
                    <a:pt x="11" y="430"/>
                  </a:lnTo>
                  <a:lnTo>
                    <a:pt x="25" y="432"/>
                  </a:lnTo>
                  <a:lnTo>
                    <a:pt x="42" y="439"/>
                  </a:lnTo>
                  <a:lnTo>
                    <a:pt x="61" y="447"/>
                  </a:lnTo>
                  <a:lnTo>
                    <a:pt x="81" y="456"/>
                  </a:lnTo>
                  <a:lnTo>
                    <a:pt x="101" y="464"/>
                  </a:lnTo>
                  <a:lnTo>
                    <a:pt x="119" y="471"/>
                  </a:lnTo>
                  <a:lnTo>
                    <a:pt x="137" y="476"/>
                  </a:lnTo>
                  <a:lnTo>
                    <a:pt x="150" y="476"/>
                  </a:lnTo>
                  <a:lnTo>
                    <a:pt x="133" y="469"/>
                  </a:lnTo>
                  <a:lnTo>
                    <a:pt x="116" y="462"/>
                  </a:lnTo>
                  <a:lnTo>
                    <a:pt x="99" y="455"/>
                  </a:lnTo>
                  <a:lnTo>
                    <a:pt x="81" y="447"/>
                  </a:lnTo>
                  <a:lnTo>
                    <a:pt x="65" y="440"/>
                  </a:lnTo>
                  <a:lnTo>
                    <a:pt x="49" y="432"/>
                  </a:lnTo>
                  <a:lnTo>
                    <a:pt x="33" y="425"/>
                  </a:lnTo>
                  <a:lnTo>
                    <a:pt x="18" y="418"/>
                  </a:lnTo>
                  <a:lnTo>
                    <a:pt x="18" y="415"/>
                  </a:lnTo>
                  <a:lnTo>
                    <a:pt x="18" y="411"/>
                  </a:lnTo>
                  <a:lnTo>
                    <a:pt x="18" y="409"/>
                  </a:lnTo>
                  <a:lnTo>
                    <a:pt x="18" y="405"/>
                  </a:lnTo>
                  <a:lnTo>
                    <a:pt x="27" y="407"/>
                  </a:lnTo>
                  <a:lnTo>
                    <a:pt x="38" y="411"/>
                  </a:lnTo>
                  <a:lnTo>
                    <a:pt x="50" y="416"/>
                  </a:lnTo>
                  <a:lnTo>
                    <a:pt x="63" y="422"/>
                  </a:lnTo>
                  <a:lnTo>
                    <a:pt x="76" y="428"/>
                  </a:lnTo>
                  <a:lnTo>
                    <a:pt x="88" y="433"/>
                  </a:lnTo>
                  <a:lnTo>
                    <a:pt x="97" y="435"/>
                  </a:lnTo>
                  <a:lnTo>
                    <a:pt x="105" y="435"/>
                  </a:lnTo>
                  <a:lnTo>
                    <a:pt x="95" y="431"/>
                  </a:lnTo>
                  <a:lnTo>
                    <a:pt x="86" y="425"/>
                  </a:lnTo>
                  <a:lnTo>
                    <a:pt x="76" y="420"/>
                  </a:lnTo>
                  <a:lnTo>
                    <a:pt x="65" y="415"/>
                  </a:lnTo>
                  <a:lnTo>
                    <a:pt x="55" y="410"/>
                  </a:lnTo>
                  <a:lnTo>
                    <a:pt x="46" y="404"/>
                  </a:lnTo>
                  <a:lnTo>
                    <a:pt x="35" y="400"/>
                  </a:lnTo>
                  <a:lnTo>
                    <a:pt x="26" y="395"/>
                  </a:lnTo>
                  <a:lnTo>
                    <a:pt x="25" y="392"/>
                  </a:lnTo>
                  <a:lnTo>
                    <a:pt x="26" y="389"/>
                  </a:lnTo>
                  <a:lnTo>
                    <a:pt x="26" y="387"/>
                  </a:lnTo>
                  <a:lnTo>
                    <a:pt x="28" y="383"/>
                  </a:lnTo>
                  <a:lnTo>
                    <a:pt x="38" y="386"/>
                  </a:lnTo>
                  <a:lnTo>
                    <a:pt x="51" y="390"/>
                  </a:lnTo>
                  <a:lnTo>
                    <a:pt x="66" y="397"/>
                  </a:lnTo>
                  <a:lnTo>
                    <a:pt x="84" y="404"/>
                  </a:lnTo>
                  <a:lnTo>
                    <a:pt x="101" y="411"/>
                  </a:lnTo>
                  <a:lnTo>
                    <a:pt x="117" y="417"/>
                  </a:lnTo>
                  <a:lnTo>
                    <a:pt x="130" y="419"/>
                  </a:lnTo>
                  <a:lnTo>
                    <a:pt x="139" y="419"/>
                  </a:lnTo>
                  <a:lnTo>
                    <a:pt x="138" y="418"/>
                  </a:lnTo>
                  <a:lnTo>
                    <a:pt x="137" y="418"/>
                  </a:lnTo>
                  <a:lnTo>
                    <a:pt x="135" y="417"/>
                  </a:lnTo>
                  <a:lnTo>
                    <a:pt x="132" y="415"/>
                  </a:lnTo>
                  <a:lnTo>
                    <a:pt x="126" y="413"/>
                  </a:lnTo>
                  <a:lnTo>
                    <a:pt x="118" y="410"/>
                  </a:lnTo>
                  <a:lnTo>
                    <a:pt x="108" y="407"/>
                  </a:lnTo>
                  <a:lnTo>
                    <a:pt x="94" y="401"/>
                  </a:lnTo>
                  <a:lnTo>
                    <a:pt x="87" y="397"/>
                  </a:lnTo>
                  <a:lnTo>
                    <a:pt x="79" y="394"/>
                  </a:lnTo>
                  <a:lnTo>
                    <a:pt x="72" y="390"/>
                  </a:lnTo>
                  <a:lnTo>
                    <a:pt x="65" y="386"/>
                  </a:lnTo>
                  <a:lnTo>
                    <a:pt x="58" y="382"/>
                  </a:lnTo>
                  <a:lnTo>
                    <a:pt x="51" y="379"/>
                  </a:lnTo>
                  <a:lnTo>
                    <a:pt x="44" y="374"/>
                  </a:lnTo>
                  <a:lnTo>
                    <a:pt x="38" y="371"/>
                  </a:lnTo>
                  <a:lnTo>
                    <a:pt x="36" y="370"/>
                  </a:lnTo>
                  <a:lnTo>
                    <a:pt x="36" y="367"/>
                  </a:lnTo>
                  <a:lnTo>
                    <a:pt x="36" y="366"/>
                  </a:lnTo>
                  <a:lnTo>
                    <a:pt x="36" y="365"/>
                  </a:lnTo>
                  <a:lnTo>
                    <a:pt x="38" y="364"/>
                  </a:lnTo>
                  <a:lnTo>
                    <a:pt x="39" y="363"/>
                  </a:lnTo>
                  <a:lnTo>
                    <a:pt x="40" y="362"/>
                  </a:lnTo>
                  <a:lnTo>
                    <a:pt x="41" y="360"/>
                  </a:lnTo>
                  <a:lnTo>
                    <a:pt x="55" y="362"/>
                  </a:lnTo>
                  <a:lnTo>
                    <a:pt x="69" y="365"/>
                  </a:lnTo>
                  <a:lnTo>
                    <a:pt x="82" y="367"/>
                  </a:lnTo>
                  <a:lnTo>
                    <a:pt x="95" y="371"/>
                  </a:lnTo>
                  <a:lnTo>
                    <a:pt x="109" y="375"/>
                  </a:lnTo>
                  <a:lnTo>
                    <a:pt x="123" y="379"/>
                  </a:lnTo>
                  <a:lnTo>
                    <a:pt x="137" y="383"/>
                  </a:lnTo>
                  <a:lnTo>
                    <a:pt x="152" y="388"/>
                  </a:lnTo>
                  <a:lnTo>
                    <a:pt x="165" y="393"/>
                  </a:lnTo>
                  <a:lnTo>
                    <a:pt x="179" y="397"/>
                  </a:lnTo>
                  <a:lnTo>
                    <a:pt x="193" y="402"/>
                  </a:lnTo>
                  <a:lnTo>
                    <a:pt x="207" y="407"/>
                  </a:lnTo>
                  <a:lnTo>
                    <a:pt x="222" y="411"/>
                  </a:lnTo>
                  <a:lnTo>
                    <a:pt x="236" y="415"/>
                  </a:lnTo>
                  <a:lnTo>
                    <a:pt x="249" y="418"/>
                  </a:lnTo>
                  <a:lnTo>
                    <a:pt x="264" y="420"/>
                  </a:lnTo>
                  <a:lnTo>
                    <a:pt x="281" y="425"/>
                  </a:lnTo>
                  <a:lnTo>
                    <a:pt x="297" y="430"/>
                  </a:lnTo>
                  <a:lnTo>
                    <a:pt x="313" y="435"/>
                  </a:lnTo>
                  <a:lnTo>
                    <a:pt x="330" y="440"/>
                  </a:lnTo>
                  <a:lnTo>
                    <a:pt x="347" y="446"/>
                  </a:lnTo>
                  <a:lnTo>
                    <a:pt x="366" y="451"/>
                  </a:lnTo>
                  <a:lnTo>
                    <a:pt x="383" y="457"/>
                  </a:lnTo>
                  <a:lnTo>
                    <a:pt x="401" y="462"/>
                  </a:lnTo>
                  <a:lnTo>
                    <a:pt x="420" y="468"/>
                  </a:lnTo>
                  <a:lnTo>
                    <a:pt x="437" y="472"/>
                  </a:lnTo>
                  <a:lnTo>
                    <a:pt x="456" y="477"/>
                  </a:lnTo>
                  <a:lnTo>
                    <a:pt x="474" y="481"/>
                  </a:lnTo>
                  <a:lnTo>
                    <a:pt x="492" y="485"/>
                  </a:lnTo>
                  <a:lnTo>
                    <a:pt x="511" y="487"/>
                  </a:lnTo>
                  <a:lnTo>
                    <a:pt x="529" y="489"/>
                  </a:lnTo>
                  <a:lnTo>
                    <a:pt x="547" y="491"/>
                  </a:lnTo>
                  <a:lnTo>
                    <a:pt x="550" y="486"/>
                  </a:lnTo>
                  <a:lnTo>
                    <a:pt x="555" y="477"/>
                  </a:lnTo>
                  <a:lnTo>
                    <a:pt x="560" y="465"/>
                  </a:lnTo>
                  <a:lnTo>
                    <a:pt x="567" y="451"/>
                  </a:lnTo>
                  <a:lnTo>
                    <a:pt x="573" y="438"/>
                  </a:lnTo>
                  <a:lnTo>
                    <a:pt x="580" y="425"/>
                  </a:lnTo>
                  <a:lnTo>
                    <a:pt x="585" y="416"/>
                  </a:lnTo>
                  <a:lnTo>
                    <a:pt x="587" y="410"/>
                  </a:lnTo>
                  <a:lnTo>
                    <a:pt x="603" y="386"/>
                  </a:lnTo>
                  <a:lnTo>
                    <a:pt x="620" y="360"/>
                  </a:lnTo>
                  <a:lnTo>
                    <a:pt x="636" y="336"/>
                  </a:lnTo>
                  <a:lnTo>
                    <a:pt x="652" y="312"/>
                  </a:lnTo>
                  <a:lnTo>
                    <a:pt x="670" y="289"/>
                  </a:lnTo>
                  <a:lnTo>
                    <a:pt x="686" y="265"/>
                  </a:lnTo>
                  <a:lnTo>
                    <a:pt x="703" y="241"/>
                  </a:lnTo>
                  <a:lnTo>
                    <a:pt x="720" y="218"/>
                  </a:lnTo>
                  <a:lnTo>
                    <a:pt x="738" y="195"/>
                  </a:lnTo>
                  <a:lnTo>
                    <a:pt x="755" y="171"/>
                  </a:lnTo>
                  <a:lnTo>
                    <a:pt x="773" y="148"/>
                  </a:lnTo>
                  <a:lnTo>
                    <a:pt x="792" y="125"/>
                  </a:lnTo>
                  <a:lnTo>
                    <a:pt x="810" y="102"/>
                  </a:lnTo>
                  <a:lnTo>
                    <a:pt x="829" y="80"/>
                  </a:lnTo>
                  <a:lnTo>
                    <a:pt x="848" y="57"/>
                  </a:lnTo>
                  <a:lnTo>
                    <a:pt x="868" y="36"/>
                  </a:lnTo>
                  <a:lnTo>
                    <a:pt x="876" y="33"/>
                  </a:lnTo>
                  <a:lnTo>
                    <a:pt x="883" y="31"/>
                  </a:lnTo>
                  <a:lnTo>
                    <a:pt x="892" y="29"/>
                  </a:lnTo>
                  <a:lnTo>
                    <a:pt x="904" y="26"/>
                  </a:lnTo>
                  <a:lnTo>
                    <a:pt x="921" y="22"/>
                  </a:lnTo>
                  <a:lnTo>
                    <a:pt x="944" y="17"/>
                  </a:lnTo>
                  <a:lnTo>
                    <a:pt x="975" y="9"/>
                  </a:lnTo>
                  <a:lnTo>
                    <a:pt x="1016" y="0"/>
                  </a:lnTo>
                  <a:lnTo>
                    <a:pt x="1018" y="0"/>
                  </a:lnTo>
                  <a:lnTo>
                    <a:pt x="1018" y="1"/>
                  </a:lnTo>
                  <a:lnTo>
                    <a:pt x="1019" y="2"/>
                  </a:lnTo>
                  <a:lnTo>
                    <a:pt x="1014" y="8"/>
                  </a:lnTo>
                  <a:lnTo>
                    <a:pt x="1008" y="14"/>
                  </a:lnTo>
                  <a:lnTo>
                    <a:pt x="1004" y="19"/>
                  </a:lnTo>
                  <a:lnTo>
                    <a:pt x="999" y="25"/>
                  </a:lnTo>
                  <a:lnTo>
                    <a:pt x="994" y="24"/>
                  </a:lnTo>
                  <a:lnTo>
                    <a:pt x="991" y="24"/>
                  </a:lnTo>
                  <a:lnTo>
                    <a:pt x="986" y="24"/>
                  </a:lnTo>
                  <a:lnTo>
                    <a:pt x="982" y="23"/>
                  </a:lnTo>
                  <a:lnTo>
                    <a:pt x="980" y="25"/>
                  </a:lnTo>
                  <a:lnTo>
                    <a:pt x="978" y="26"/>
                  </a:lnTo>
                  <a:lnTo>
                    <a:pt x="978" y="29"/>
                  </a:lnTo>
                  <a:lnTo>
                    <a:pt x="978" y="32"/>
                  </a:lnTo>
                  <a:lnTo>
                    <a:pt x="981" y="32"/>
                  </a:lnTo>
                  <a:lnTo>
                    <a:pt x="982" y="33"/>
                  </a:lnTo>
                  <a:lnTo>
                    <a:pt x="984" y="33"/>
                  </a:lnTo>
                  <a:lnTo>
                    <a:pt x="985" y="34"/>
                  </a:lnTo>
                  <a:lnTo>
                    <a:pt x="985" y="40"/>
                  </a:lnTo>
                  <a:lnTo>
                    <a:pt x="982" y="42"/>
                  </a:lnTo>
                  <a:lnTo>
                    <a:pt x="977" y="44"/>
                  </a:lnTo>
                  <a:lnTo>
                    <a:pt x="971" y="42"/>
                  </a:lnTo>
                  <a:lnTo>
                    <a:pt x="966" y="41"/>
                  </a:lnTo>
                  <a:lnTo>
                    <a:pt x="960" y="39"/>
                  </a:lnTo>
                  <a:lnTo>
                    <a:pt x="955" y="38"/>
                  </a:lnTo>
                  <a:lnTo>
                    <a:pt x="952" y="38"/>
                  </a:lnTo>
                  <a:lnTo>
                    <a:pt x="956" y="40"/>
                  </a:lnTo>
                  <a:lnTo>
                    <a:pt x="961" y="44"/>
                  </a:lnTo>
                  <a:lnTo>
                    <a:pt x="966" y="49"/>
                  </a:lnTo>
                  <a:lnTo>
                    <a:pt x="971" y="57"/>
                  </a:lnTo>
                  <a:lnTo>
                    <a:pt x="967" y="60"/>
                  </a:lnTo>
                  <a:lnTo>
                    <a:pt x="962" y="60"/>
                  </a:lnTo>
                  <a:lnTo>
                    <a:pt x="956" y="60"/>
                  </a:lnTo>
                  <a:lnTo>
                    <a:pt x="952" y="59"/>
                  </a:lnTo>
                  <a:lnTo>
                    <a:pt x="946" y="57"/>
                  </a:lnTo>
                  <a:lnTo>
                    <a:pt x="942" y="55"/>
                  </a:lnTo>
                  <a:lnTo>
                    <a:pt x="937" y="54"/>
                  </a:lnTo>
                  <a:lnTo>
                    <a:pt x="935" y="54"/>
                  </a:lnTo>
                  <a:lnTo>
                    <a:pt x="937" y="57"/>
                  </a:lnTo>
                  <a:lnTo>
                    <a:pt x="940" y="61"/>
                  </a:lnTo>
                  <a:lnTo>
                    <a:pt x="946" y="64"/>
                  </a:lnTo>
                  <a:lnTo>
                    <a:pt x="953" y="69"/>
                  </a:lnTo>
                  <a:lnTo>
                    <a:pt x="952" y="74"/>
                  </a:lnTo>
                  <a:lnTo>
                    <a:pt x="951" y="77"/>
                  </a:lnTo>
                  <a:lnTo>
                    <a:pt x="948" y="80"/>
                  </a:lnTo>
                  <a:lnTo>
                    <a:pt x="946" y="83"/>
                  </a:lnTo>
                  <a:lnTo>
                    <a:pt x="940" y="82"/>
                  </a:lnTo>
                  <a:lnTo>
                    <a:pt x="933" y="79"/>
                  </a:lnTo>
                  <a:lnTo>
                    <a:pt x="927" y="77"/>
                  </a:lnTo>
                  <a:lnTo>
                    <a:pt x="920" y="74"/>
                  </a:lnTo>
                  <a:lnTo>
                    <a:pt x="914" y="72"/>
                  </a:lnTo>
                  <a:lnTo>
                    <a:pt x="908" y="70"/>
                  </a:lnTo>
                  <a:lnTo>
                    <a:pt x="904" y="69"/>
                  </a:lnTo>
                  <a:lnTo>
                    <a:pt x="900" y="69"/>
                  </a:lnTo>
                  <a:lnTo>
                    <a:pt x="904" y="71"/>
                  </a:lnTo>
                  <a:lnTo>
                    <a:pt x="909" y="75"/>
                  </a:lnTo>
                  <a:lnTo>
                    <a:pt x="916" y="79"/>
                  </a:lnTo>
                  <a:lnTo>
                    <a:pt x="924" y="84"/>
                  </a:lnTo>
                  <a:lnTo>
                    <a:pt x="930" y="90"/>
                  </a:lnTo>
                  <a:lnTo>
                    <a:pt x="933" y="95"/>
                  </a:lnTo>
                  <a:lnTo>
                    <a:pt x="931" y="100"/>
                  </a:lnTo>
                  <a:lnTo>
                    <a:pt x="923" y="104"/>
                  </a:lnTo>
                  <a:lnTo>
                    <a:pt x="917" y="100"/>
                  </a:lnTo>
                  <a:lnTo>
                    <a:pt x="910" y="98"/>
                  </a:lnTo>
                  <a:lnTo>
                    <a:pt x="906" y="95"/>
                  </a:lnTo>
                  <a:lnTo>
                    <a:pt x="900" y="93"/>
                  </a:lnTo>
                  <a:lnTo>
                    <a:pt x="894" y="91"/>
                  </a:lnTo>
                  <a:lnTo>
                    <a:pt x="890" y="90"/>
                  </a:lnTo>
                  <a:lnTo>
                    <a:pt x="884" y="90"/>
                  </a:lnTo>
                  <a:lnTo>
                    <a:pt x="879" y="90"/>
                  </a:lnTo>
                  <a:lnTo>
                    <a:pt x="882" y="93"/>
                  </a:lnTo>
                  <a:lnTo>
                    <a:pt x="886" y="97"/>
                  </a:lnTo>
                  <a:lnTo>
                    <a:pt x="891" y="99"/>
                  </a:lnTo>
                  <a:lnTo>
                    <a:pt x="898" y="100"/>
                  </a:lnTo>
                  <a:lnTo>
                    <a:pt x="904" y="104"/>
                  </a:lnTo>
                  <a:lnTo>
                    <a:pt x="909" y="106"/>
                  </a:lnTo>
                  <a:lnTo>
                    <a:pt x="914" y="110"/>
                  </a:lnTo>
                  <a:lnTo>
                    <a:pt x="918" y="117"/>
                  </a:lnTo>
                  <a:lnTo>
                    <a:pt x="917" y="118"/>
                  </a:lnTo>
                  <a:lnTo>
                    <a:pt x="915" y="121"/>
                  </a:lnTo>
                  <a:lnTo>
                    <a:pt x="914" y="122"/>
                  </a:lnTo>
                  <a:lnTo>
                    <a:pt x="912" y="124"/>
                  </a:lnTo>
                  <a:lnTo>
                    <a:pt x="907" y="123"/>
                  </a:lnTo>
                  <a:lnTo>
                    <a:pt x="904" y="123"/>
                  </a:lnTo>
                  <a:lnTo>
                    <a:pt x="899" y="122"/>
                  </a:lnTo>
                  <a:lnTo>
                    <a:pt x="895" y="121"/>
                  </a:lnTo>
                  <a:lnTo>
                    <a:pt x="891" y="120"/>
                  </a:lnTo>
                  <a:lnTo>
                    <a:pt x="884" y="117"/>
                  </a:lnTo>
                  <a:lnTo>
                    <a:pt x="876" y="115"/>
                  </a:lnTo>
                  <a:lnTo>
                    <a:pt x="864" y="112"/>
                  </a:lnTo>
                  <a:lnTo>
                    <a:pt x="864" y="113"/>
                  </a:lnTo>
                  <a:lnTo>
                    <a:pt x="864" y="114"/>
                  </a:lnTo>
                  <a:lnTo>
                    <a:pt x="864" y="116"/>
                  </a:lnTo>
                  <a:lnTo>
                    <a:pt x="864" y="117"/>
                  </a:lnTo>
                  <a:lnTo>
                    <a:pt x="872" y="121"/>
                  </a:lnTo>
                  <a:lnTo>
                    <a:pt x="882" y="124"/>
                  </a:lnTo>
                  <a:lnTo>
                    <a:pt x="890" y="128"/>
                  </a:lnTo>
                  <a:lnTo>
                    <a:pt x="898" y="132"/>
                  </a:lnTo>
                  <a:lnTo>
                    <a:pt x="898" y="133"/>
                  </a:lnTo>
                  <a:lnTo>
                    <a:pt x="898" y="136"/>
                  </a:lnTo>
                  <a:lnTo>
                    <a:pt x="898" y="137"/>
                  </a:lnTo>
                  <a:lnTo>
                    <a:pt x="899" y="139"/>
                  </a:lnTo>
                  <a:lnTo>
                    <a:pt x="898" y="140"/>
                  </a:lnTo>
                  <a:lnTo>
                    <a:pt x="895" y="142"/>
                  </a:lnTo>
                  <a:lnTo>
                    <a:pt x="894" y="144"/>
                  </a:lnTo>
                  <a:lnTo>
                    <a:pt x="892" y="145"/>
                  </a:lnTo>
                  <a:lnTo>
                    <a:pt x="884" y="144"/>
                  </a:lnTo>
                  <a:lnTo>
                    <a:pt x="877" y="143"/>
                  </a:lnTo>
                  <a:lnTo>
                    <a:pt x="869" y="140"/>
                  </a:lnTo>
                  <a:lnTo>
                    <a:pt x="862" y="138"/>
                  </a:lnTo>
                  <a:lnTo>
                    <a:pt x="856" y="136"/>
                  </a:lnTo>
                  <a:lnTo>
                    <a:pt x="849" y="133"/>
                  </a:lnTo>
                  <a:lnTo>
                    <a:pt x="842" y="131"/>
                  </a:lnTo>
                  <a:lnTo>
                    <a:pt x="836" y="129"/>
                  </a:lnTo>
                  <a:lnTo>
                    <a:pt x="836" y="130"/>
                  </a:lnTo>
                  <a:lnTo>
                    <a:pt x="836" y="132"/>
                  </a:lnTo>
                  <a:lnTo>
                    <a:pt x="836" y="133"/>
                  </a:lnTo>
                  <a:lnTo>
                    <a:pt x="836" y="136"/>
                  </a:lnTo>
                  <a:lnTo>
                    <a:pt x="841" y="138"/>
                  </a:lnTo>
                  <a:lnTo>
                    <a:pt x="848" y="140"/>
                  </a:lnTo>
                  <a:lnTo>
                    <a:pt x="854" y="143"/>
                  </a:lnTo>
                  <a:lnTo>
                    <a:pt x="860" y="145"/>
                  </a:lnTo>
                  <a:lnTo>
                    <a:pt x="866" y="147"/>
                  </a:lnTo>
                  <a:lnTo>
                    <a:pt x="872" y="150"/>
                  </a:lnTo>
                  <a:lnTo>
                    <a:pt x="878" y="152"/>
                  </a:lnTo>
                  <a:lnTo>
                    <a:pt x="885" y="154"/>
                  </a:lnTo>
                  <a:lnTo>
                    <a:pt x="882" y="158"/>
                  </a:lnTo>
                  <a:lnTo>
                    <a:pt x="879" y="161"/>
                  </a:lnTo>
                  <a:lnTo>
                    <a:pt x="876" y="165"/>
                  </a:lnTo>
                  <a:lnTo>
                    <a:pt x="874" y="169"/>
                  </a:lnTo>
                  <a:lnTo>
                    <a:pt x="868" y="167"/>
                  </a:lnTo>
                  <a:lnTo>
                    <a:pt x="863" y="166"/>
                  </a:lnTo>
                  <a:lnTo>
                    <a:pt x="857" y="163"/>
                  </a:lnTo>
                  <a:lnTo>
                    <a:pt x="853" y="162"/>
                  </a:lnTo>
                  <a:lnTo>
                    <a:pt x="847" y="160"/>
                  </a:lnTo>
                  <a:lnTo>
                    <a:pt x="842" y="159"/>
                  </a:lnTo>
                  <a:lnTo>
                    <a:pt x="837" y="157"/>
                  </a:lnTo>
                  <a:lnTo>
                    <a:pt x="832" y="155"/>
                  </a:lnTo>
                  <a:lnTo>
                    <a:pt x="831" y="157"/>
                  </a:lnTo>
                  <a:lnTo>
                    <a:pt x="831" y="158"/>
                  </a:lnTo>
                  <a:lnTo>
                    <a:pt x="830" y="159"/>
                  </a:lnTo>
                  <a:lnTo>
                    <a:pt x="838" y="162"/>
                  </a:lnTo>
                  <a:lnTo>
                    <a:pt x="846" y="167"/>
                  </a:lnTo>
                  <a:lnTo>
                    <a:pt x="853" y="170"/>
                  </a:lnTo>
                  <a:lnTo>
                    <a:pt x="861" y="175"/>
                  </a:lnTo>
                  <a:lnTo>
                    <a:pt x="861" y="176"/>
                  </a:lnTo>
                  <a:lnTo>
                    <a:pt x="861" y="178"/>
                  </a:lnTo>
                  <a:lnTo>
                    <a:pt x="861" y="180"/>
                  </a:lnTo>
                  <a:lnTo>
                    <a:pt x="862" y="182"/>
                  </a:lnTo>
                  <a:lnTo>
                    <a:pt x="857" y="185"/>
                  </a:lnTo>
                  <a:lnTo>
                    <a:pt x="852" y="188"/>
                  </a:lnTo>
                  <a:lnTo>
                    <a:pt x="845" y="186"/>
                  </a:lnTo>
                  <a:lnTo>
                    <a:pt x="838" y="185"/>
                  </a:lnTo>
                  <a:lnTo>
                    <a:pt x="831" y="183"/>
                  </a:lnTo>
                  <a:lnTo>
                    <a:pt x="824" y="180"/>
                  </a:lnTo>
                  <a:lnTo>
                    <a:pt x="819" y="177"/>
                  </a:lnTo>
                  <a:lnTo>
                    <a:pt x="815" y="176"/>
                  </a:lnTo>
                  <a:lnTo>
                    <a:pt x="821" y="182"/>
                  </a:lnTo>
                  <a:lnTo>
                    <a:pt x="830" y="186"/>
                  </a:lnTo>
                  <a:lnTo>
                    <a:pt x="840" y="191"/>
                  </a:lnTo>
                  <a:lnTo>
                    <a:pt x="847" y="199"/>
                  </a:lnTo>
                  <a:lnTo>
                    <a:pt x="841" y="205"/>
                  </a:lnTo>
                  <a:lnTo>
                    <a:pt x="836" y="208"/>
                  </a:lnTo>
                  <a:lnTo>
                    <a:pt x="829" y="208"/>
                  </a:lnTo>
                  <a:lnTo>
                    <a:pt x="822" y="206"/>
                  </a:lnTo>
                  <a:lnTo>
                    <a:pt x="814" y="204"/>
                  </a:lnTo>
                  <a:lnTo>
                    <a:pt x="807" y="201"/>
                  </a:lnTo>
                  <a:lnTo>
                    <a:pt x="800" y="198"/>
                  </a:lnTo>
                  <a:lnTo>
                    <a:pt x="793" y="197"/>
                  </a:lnTo>
                  <a:lnTo>
                    <a:pt x="795" y="199"/>
                  </a:lnTo>
                  <a:lnTo>
                    <a:pt x="796" y="200"/>
                  </a:lnTo>
                  <a:lnTo>
                    <a:pt x="799" y="201"/>
                  </a:lnTo>
                  <a:lnTo>
                    <a:pt x="802" y="204"/>
                  </a:lnTo>
                  <a:lnTo>
                    <a:pt x="806" y="206"/>
                  </a:lnTo>
                  <a:lnTo>
                    <a:pt x="811" y="208"/>
                  </a:lnTo>
                  <a:lnTo>
                    <a:pt x="818" y="212"/>
                  </a:lnTo>
                  <a:lnTo>
                    <a:pt x="829" y="216"/>
                  </a:lnTo>
                  <a:lnTo>
                    <a:pt x="829" y="221"/>
                  </a:lnTo>
                  <a:lnTo>
                    <a:pt x="829" y="223"/>
                  </a:lnTo>
                  <a:lnTo>
                    <a:pt x="828" y="226"/>
                  </a:lnTo>
                  <a:lnTo>
                    <a:pt x="826" y="227"/>
                  </a:lnTo>
                  <a:lnTo>
                    <a:pt x="819" y="226"/>
                  </a:lnTo>
                  <a:lnTo>
                    <a:pt x="813" y="223"/>
                  </a:lnTo>
                  <a:lnTo>
                    <a:pt x="806" y="221"/>
                  </a:lnTo>
                  <a:lnTo>
                    <a:pt x="799" y="220"/>
                  </a:lnTo>
                  <a:lnTo>
                    <a:pt x="791" y="218"/>
                  </a:lnTo>
                  <a:lnTo>
                    <a:pt x="785" y="216"/>
                  </a:lnTo>
                  <a:lnTo>
                    <a:pt x="779" y="216"/>
                  </a:lnTo>
                  <a:lnTo>
                    <a:pt x="773" y="216"/>
                  </a:lnTo>
                  <a:lnTo>
                    <a:pt x="779" y="219"/>
                  </a:lnTo>
                  <a:lnTo>
                    <a:pt x="784" y="221"/>
                  </a:lnTo>
                  <a:lnTo>
                    <a:pt x="789" y="223"/>
                  </a:lnTo>
                  <a:lnTo>
                    <a:pt x="794" y="226"/>
                  </a:lnTo>
                  <a:lnTo>
                    <a:pt x="800" y="229"/>
                  </a:lnTo>
                  <a:lnTo>
                    <a:pt x="804" y="231"/>
                  </a:lnTo>
                  <a:lnTo>
                    <a:pt x="810" y="234"/>
                  </a:lnTo>
                  <a:lnTo>
                    <a:pt x="815" y="236"/>
                  </a:lnTo>
                  <a:lnTo>
                    <a:pt x="813" y="244"/>
                  </a:lnTo>
                  <a:lnTo>
                    <a:pt x="808" y="249"/>
                  </a:lnTo>
                  <a:lnTo>
                    <a:pt x="801" y="250"/>
                  </a:lnTo>
                  <a:lnTo>
                    <a:pt x="794" y="249"/>
                  </a:lnTo>
                  <a:lnTo>
                    <a:pt x="786" y="246"/>
                  </a:lnTo>
                  <a:lnTo>
                    <a:pt x="779" y="244"/>
                  </a:lnTo>
                  <a:lnTo>
                    <a:pt x="771" y="242"/>
                  </a:lnTo>
                  <a:lnTo>
                    <a:pt x="764" y="242"/>
                  </a:lnTo>
                  <a:lnTo>
                    <a:pt x="772" y="246"/>
                  </a:lnTo>
                  <a:lnTo>
                    <a:pt x="780" y="250"/>
                  </a:lnTo>
                  <a:lnTo>
                    <a:pt x="789" y="253"/>
                  </a:lnTo>
                  <a:lnTo>
                    <a:pt x="798" y="258"/>
                  </a:lnTo>
                  <a:lnTo>
                    <a:pt x="798" y="260"/>
                  </a:lnTo>
                  <a:lnTo>
                    <a:pt x="798" y="261"/>
                  </a:lnTo>
                  <a:lnTo>
                    <a:pt x="798" y="264"/>
                  </a:lnTo>
                  <a:lnTo>
                    <a:pt x="798" y="266"/>
                  </a:lnTo>
                  <a:lnTo>
                    <a:pt x="792" y="269"/>
                  </a:lnTo>
                  <a:lnTo>
                    <a:pt x="785" y="271"/>
                  </a:lnTo>
                  <a:lnTo>
                    <a:pt x="777" y="269"/>
                  </a:lnTo>
                  <a:lnTo>
                    <a:pt x="769" y="267"/>
                  </a:lnTo>
                  <a:lnTo>
                    <a:pt x="761" y="265"/>
                  </a:lnTo>
                  <a:lnTo>
                    <a:pt x="754" y="263"/>
                  </a:lnTo>
                  <a:lnTo>
                    <a:pt x="747" y="260"/>
                  </a:lnTo>
                  <a:lnTo>
                    <a:pt x="741" y="260"/>
                  </a:lnTo>
                  <a:lnTo>
                    <a:pt x="743" y="263"/>
                  </a:lnTo>
                  <a:lnTo>
                    <a:pt x="747" y="264"/>
                  </a:lnTo>
                  <a:lnTo>
                    <a:pt x="751" y="267"/>
                  </a:lnTo>
                  <a:lnTo>
                    <a:pt x="757" y="269"/>
                  </a:lnTo>
                  <a:lnTo>
                    <a:pt x="763" y="272"/>
                  </a:lnTo>
                  <a:lnTo>
                    <a:pt x="770" y="274"/>
                  </a:lnTo>
                  <a:lnTo>
                    <a:pt x="776" y="277"/>
                  </a:lnTo>
                  <a:lnTo>
                    <a:pt x="781" y="280"/>
                  </a:lnTo>
                  <a:lnTo>
                    <a:pt x="781" y="284"/>
                  </a:lnTo>
                  <a:lnTo>
                    <a:pt x="780" y="288"/>
                  </a:lnTo>
                  <a:lnTo>
                    <a:pt x="778" y="291"/>
                  </a:lnTo>
                  <a:lnTo>
                    <a:pt x="776" y="296"/>
                  </a:lnTo>
                  <a:lnTo>
                    <a:pt x="769" y="295"/>
                  </a:lnTo>
                  <a:lnTo>
                    <a:pt x="762" y="294"/>
                  </a:lnTo>
                  <a:lnTo>
                    <a:pt x="755" y="291"/>
                  </a:lnTo>
                  <a:lnTo>
                    <a:pt x="749" y="289"/>
                  </a:lnTo>
                  <a:lnTo>
                    <a:pt x="743" y="288"/>
                  </a:lnTo>
                  <a:lnTo>
                    <a:pt x="738" y="287"/>
                  </a:lnTo>
                  <a:lnTo>
                    <a:pt x="733" y="287"/>
                  </a:lnTo>
                  <a:lnTo>
                    <a:pt x="727" y="287"/>
                  </a:lnTo>
                  <a:lnTo>
                    <a:pt x="731" y="289"/>
                  </a:lnTo>
                  <a:lnTo>
                    <a:pt x="734" y="291"/>
                  </a:lnTo>
                  <a:lnTo>
                    <a:pt x="740" y="294"/>
                  </a:lnTo>
                  <a:lnTo>
                    <a:pt x="746" y="296"/>
                  </a:lnTo>
                  <a:lnTo>
                    <a:pt x="751" y="299"/>
                  </a:lnTo>
                  <a:lnTo>
                    <a:pt x="757" y="302"/>
                  </a:lnTo>
                  <a:lnTo>
                    <a:pt x="763" y="304"/>
                  </a:lnTo>
                  <a:lnTo>
                    <a:pt x="768" y="306"/>
                  </a:lnTo>
                  <a:lnTo>
                    <a:pt x="765" y="310"/>
                  </a:lnTo>
                  <a:lnTo>
                    <a:pt x="764" y="312"/>
                  </a:lnTo>
                  <a:lnTo>
                    <a:pt x="762" y="316"/>
                  </a:lnTo>
                  <a:lnTo>
                    <a:pt x="760" y="319"/>
                  </a:lnTo>
                  <a:lnTo>
                    <a:pt x="754" y="318"/>
                  </a:lnTo>
                  <a:lnTo>
                    <a:pt x="748" y="317"/>
                  </a:lnTo>
                  <a:lnTo>
                    <a:pt x="742" y="316"/>
                  </a:lnTo>
                  <a:lnTo>
                    <a:pt x="738" y="313"/>
                  </a:lnTo>
                  <a:lnTo>
                    <a:pt x="732" y="313"/>
                  </a:lnTo>
                  <a:lnTo>
                    <a:pt x="727" y="312"/>
                  </a:lnTo>
                  <a:lnTo>
                    <a:pt x="722" y="312"/>
                  </a:lnTo>
                  <a:lnTo>
                    <a:pt x="717" y="312"/>
                  </a:lnTo>
                  <a:lnTo>
                    <a:pt x="725" y="317"/>
                  </a:lnTo>
                  <a:lnTo>
                    <a:pt x="733" y="320"/>
                  </a:lnTo>
                  <a:lnTo>
                    <a:pt x="741" y="324"/>
                  </a:lnTo>
                  <a:lnTo>
                    <a:pt x="749" y="328"/>
                  </a:lnTo>
                  <a:lnTo>
                    <a:pt x="749" y="332"/>
                  </a:lnTo>
                  <a:lnTo>
                    <a:pt x="748" y="334"/>
                  </a:lnTo>
                  <a:lnTo>
                    <a:pt x="746" y="339"/>
                  </a:lnTo>
                  <a:lnTo>
                    <a:pt x="742" y="344"/>
                  </a:lnTo>
                  <a:lnTo>
                    <a:pt x="735" y="343"/>
                  </a:lnTo>
                  <a:lnTo>
                    <a:pt x="730" y="342"/>
                  </a:lnTo>
                  <a:lnTo>
                    <a:pt x="723" y="340"/>
                  </a:lnTo>
                  <a:lnTo>
                    <a:pt x="717" y="339"/>
                  </a:lnTo>
                  <a:lnTo>
                    <a:pt x="710" y="336"/>
                  </a:lnTo>
                  <a:lnTo>
                    <a:pt x="703" y="335"/>
                  </a:lnTo>
                  <a:lnTo>
                    <a:pt x="697" y="333"/>
                  </a:lnTo>
                  <a:lnTo>
                    <a:pt x="690" y="332"/>
                  </a:lnTo>
                  <a:lnTo>
                    <a:pt x="690" y="333"/>
                  </a:lnTo>
                  <a:lnTo>
                    <a:pt x="692" y="334"/>
                  </a:lnTo>
                  <a:lnTo>
                    <a:pt x="692" y="336"/>
                  </a:lnTo>
                  <a:lnTo>
                    <a:pt x="692" y="337"/>
                  </a:lnTo>
                  <a:lnTo>
                    <a:pt x="697" y="340"/>
                  </a:lnTo>
                  <a:lnTo>
                    <a:pt x="702" y="342"/>
                  </a:lnTo>
                  <a:lnTo>
                    <a:pt x="708" y="343"/>
                  </a:lnTo>
                  <a:lnTo>
                    <a:pt x="712" y="345"/>
                  </a:lnTo>
                  <a:lnTo>
                    <a:pt x="718" y="347"/>
                  </a:lnTo>
                  <a:lnTo>
                    <a:pt x="723" y="349"/>
                  </a:lnTo>
                  <a:lnTo>
                    <a:pt x="728" y="350"/>
                  </a:lnTo>
                  <a:lnTo>
                    <a:pt x="733" y="352"/>
                  </a:lnTo>
                  <a:lnTo>
                    <a:pt x="733" y="356"/>
                  </a:lnTo>
                  <a:lnTo>
                    <a:pt x="733" y="359"/>
                  </a:lnTo>
                  <a:lnTo>
                    <a:pt x="732" y="364"/>
                  </a:lnTo>
                  <a:lnTo>
                    <a:pt x="730" y="367"/>
                  </a:lnTo>
                  <a:lnTo>
                    <a:pt x="725" y="367"/>
                  </a:lnTo>
                  <a:lnTo>
                    <a:pt x="722" y="367"/>
                  </a:lnTo>
                  <a:lnTo>
                    <a:pt x="719" y="367"/>
                  </a:lnTo>
                  <a:lnTo>
                    <a:pt x="716" y="366"/>
                  </a:lnTo>
                  <a:lnTo>
                    <a:pt x="711" y="366"/>
                  </a:lnTo>
                  <a:lnTo>
                    <a:pt x="707" y="365"/>
                  </a:lnTo>
                  <a:lnTo>
                    <a:pt x="701" y="364"/>
                  </a:lnTo>
                  <a:lnTo>
                    <a:pt x="693" y="363"/>
                  </a:lnTo>
                  <a:lnTo>
                    <a:pt x="693" y="364"/>
                  </a:lnTo>
                  <a:lnTo>
                    <a:pt x="693" y="365"/>
                  </a:lnTo>
                  <a:lnTo>
                    <a:pt x="693" y="367"/>
                  </a:lnTo>
                  <a:lnTo>
                    <a:pt x="693" y="369"/>
                  </a:lnTo>
                  <a:lnTo>
                    <a:pt x="709" y="374"/>
                  </a:lnTo>
                  <a:lnTo>
                    <a:pt x="718" y="377"/>
                  </a:lnTo>
                  <a:lnTo>
                    <a:pt x="722" y="379"/>
                  </a:lnTo>
                  <a:lnTo>
                    <a:pt x="723" y="380"/>
                  </a:lnTo>
                  <a:lnTo>
                    <a:pt x="722" y="382"/>
                  </a:lnTo>
                  <a:lnTo>
                    <a:pt x="720" y="386"/>
                  </a:lnTo>
                  <a:lnTo>
                    <a:pt x="718" y="389"/>
                  </a:lnTo>
                  <a:lnTo>
                    <a:pt x="717" y="392"/>
                  </a:lnTo>
                  <a:lnTo>
                    <a:pt x="710" y="390"/>
                  </a:lnTo>
                  <a:lnTo>
                    <a:pt x="704" y="388"/>
                  </a:lnTo>
                  <a:lnTo>
                    <a:pt x="697" y="387"/>
                  </a:lnTo>
                  <a:lnTo>
                    <a:pt x="692" y="385"/>
                  </a:lnTo>
                  <a:lnTo>
                    <a:pt x="685" y="383"/>
                  </a:lnTo>
                  <a:lnTo>
                    <a:pt x="678" y="381"/>
                  </a:lnTo>
                  <a:lnTo>
                    <a:pt x="672" y="380"/>
                  </a:lnTo>
                  <a:lnTo>
                    <a:pt x="665" y="379"/>
                  </a:lnTo>
                  <a:lnTo>
                    <a:pt x="665" y="383"/>
                  </a:lnTo>
                  <a:lnTo>
                    <a:pt x="670" y="387"/>
                  </a:lnTo>
                  <a:lnTo>
                    <a:pt x="679" y="390"/>
                  </a:lnTo>
                  <a:lnTo>
                    <a:pt x="688" y="393"/>
                  </a:lnTo>
                  <a:lnTo>
                    <a:pt x="699" y="395"/>
                  </a:lnTo>
                  <a:lnTo>
                    <a:pt x="705" y="400"/>
                  </a:lnTo>
                  <a:lnTo>
                    <a:pt x="708" y="405"/>
                  </a:lnTo>
                  <a:lnTo>
                    <a:pt x="704" y="413"/>
                  </a:lnTo>
                  <a:lnTo>
                    <a:pt x="701" y="413"/>
                  </a:lnTo>
                  <a:lnTo>
                    <a:pt x="696" y="412"/>
                  </a:lnTo>
                  <a:lnTo>
                    <a:pt x="689" y="412"/>
                  </a:lnTo>
                  <a:lnTo>
                    <a:pt x="681" y="410"/>
                  </a:lnTo>
                  <a:lnTo>
                    <a:pt x="673" y="409"/>
                  </a:lnTo>
                  <a:lnTo>
                    <a:pt x="666" y="408"/>
                  </a:lnTo>
                  <a:lnTo>
                    <a:pt x="659" y="407"/>
                  </a:lnTo>
                  <a:lnTo>
                    <a:pt x="654" y="407"/>
                  </a:lnTo>
                  <a:lnTo>
                    <a:pt x="654" y="408"/>
                  </a:lnTo>
                  <a:lnTo>
                    <a:pt x="655" y="409"/>
                  </a:lnTo>
                  <a:lnTo>
                    <a:pt x="655" y="411"/>
                  </a:lnTo>
                  <a:lnTo>
                    <a:pt x="655" y="412"/>
                  </a:lnTo>
                  <a:lnTo>
                    <a:pt x="665" y="415"/>
                  </a:lnTo>
                  <a:lnTo>
                    <a:pt x="673" y="417"/>
                  </a:lnTo>
                  <a:lnTo>
                    <a:pt x="680" y="419"/>
                  </a:lnTo>
                  <a:lnTo>
                    <a:pt x="685" y="420"/>
                  </a:lnTo>
                  <a:lnTo>
                    <a:pt x="688" y="422"/>
                  </a:lnTo>
                  <a:lnTo>
                    <a:pt x="692" y="423"/>
                  </a:lnTo>
                  <a:lnTo>
                    <a:pt x="695" y="424"/>
                  </a:lnTo>
                  <a:lnTo>
                    <a:pt x="699" y="425"/>
                  </a:lnTo>
                  <a:lnTo>
                    <a:pt x="697" y="428"/>
                  </a:lnTo>
                  <a:lnTo>
                    <a:pt x="695" y="432"/>
                  </a:lnTo>
                  <a:lnTo>
                    <a:pt x="694" y="435"/>
                  </a:lnTo>
                  <a:lnTo>
                    <a:pt x="692" y="439"/>
                  </a:lnTo>
                  <a:lnTo>
                    <a:pt x="688" y="439"/>
                  </a:lnTo>
                  <a:lnTo>
                    <a:pt x="684" y="439"/>
                  </a:lnTo>
                  <a:lnTo>
                    <a:pt x="678" y="439"/>
                  </a:lnTo>
                  <a:lnTo>
                    <a:pt x="672" y="438"/>
                  </a:lnTo>
                  <a:lnTo>
                    <a:pt x="664" y="436"/>
                  </a:lnTo>
                  <a:lnTo>
                    <a:pt x="656" y="436"/>
                  </a:lnTo>
                  <a:lnTo>
                    <a:pt x="648" y="435"/>
                  </a:lnTo>
                  <a:lnTo>
                    <a:pt x="637" y="434"/>
                  </a:lnTo>
                  <a:lnTo>
                    <a:pt x="637" y="435"/>
                  </a:lnTo>
                  <a:lnTo>
                    <a:pt x="636" y="436"/>
                  </a:lnTo>
                  <a:lnTo>
                    <a:pt x="636" y="438"/>
                  </a:lnTo>
                  <a:lnTo>
                    <a:pt x="642" y="440"/>
                  </a:lnTo>
                  <a:lnTo>
                    <a:pt x="649" y="441"/>
                  </a:lnTo>
                  <a:lnTo>
                    <a:pt x="656" y="443"/>
                  </a:lnTo>
                  <a:lnTo>
                    <a:pt x="664" y="446"/>
                  </a:lnTo>
                  <a:lnTo>
                    <a:pt x="671" y="448"/>
                  </a:lnTo>
                  <a:lnTo>
                    <a:pt x="678" y="449"/>
                  </a:lnTo>
                  <a:lnTo>
                    <a:pt x="682" y="451"/>
                  </a:lnTo>
                  <a:lnTo>
                    <a:pt x="685" y="453"/>
                  </a:lnTo>
                  <a:lnTo>
                    <a:pt x="682" y="456"/>
                  </a:lnTo>
                  <a:lnTo>
                    <a:pt x="680" y="461"/>
                  </a:lnTo>
                  <a:lnTo>
                    <a:pt x="677" y="464"/>
                  </a:lnTo>
                  <a:lnTo>
                    <a:pt x="674" y="469"/>
                  </a:lnTo>
                  <a:lnTo>
                    <a:pt x="667" y="468"/>
                  </a:lnTo>
                  <a:lnTo>
                    <a:pt x="659" y="466"/>
                  </a:lnTo>
                  <a:lnTo>
                    <a:pt x="652" y="465"/>
                  </a:lnTo>
                  <a:lnTo>
                    <a:pt x="644" y="464"/>
                  </a:lnTo>
                  <a:lnTo>
                    <a:pt x="636" y="464"/>
                  </a:lnTo>
                  <a:lnTo>
                    <a:pt x="629" y="463"/>
                  </a:lnTo>
                  <a:lnTo>
                    <a:pt x="621" y="462"/>
                  </a:lnTo>
                  <a:lnTo>
                    <a:pt x="614" y="461"/>
                  </a:lnTo>
                  <a:lnTo>
                    <a:pt x="613" y="465"/>
                  </a:lnTo>
                  <a:lnTo>
                    <a:pt x="618" y="469"/>
                  </a:lnTo>
                  <a:lnTo>
                    <a:pt x="626" y="471"/>
                  </a:lnTo>
                  <a:lnTo>
                    <a:pt x="636" y="472"/>
                  </a:lnTo>
                  <a:lnTo>
                    <a:pt x="647" y="473"/>
                  </a:lnTo>
                  <a:lnTo>
                    <a:pt x="657" y="475"/>
                  </a:lnTo>
                  <a:lnTo>
                    <a:pt x="666" y="477"/>
                  </a:lnTo>
                  <a:lnTo>
                    <a:pt x="671" y="481"/>
                  </a:lnTo>
                  <a:lnTo>
                    <a:pt x="667" y="486"/>
                  </a:lnTo>
                  <a:lnTo>
                    <a:pt x="665" y="491"/>
                  </a:lnTo>
                  <a:lnTo>
                    <a:pt x="662" y="496"/>
                  </a:lnTo>
                  <a:lnTo>
                    <a:pt x="659" y="501"/>
                  </a:lnTo>
                  <a:lnTo>
                    <a:pt x="652" y="501"/>
                  </a:lnTo>
                  <a:lnTo>
                    <a:pt x="647" y="500"/>
                  </a:lnTo>
                  <a:lnTo>
                    <a:pt x="641" y="499"/>
                  </a:lnTo>
                  <a:lnTo>
                    <a:pt x="635" y="498"/>
                  </a:lnTo>
                  <a:lnTo>
                    <a:pt x="631" y="495"/>
                  </a:lnTo>
                  <a:lnTo>
                    <a:pt x="625" y="495"/>
                  </a:lnTo>
                  <a:lnTo>
                    <a:pt x="620" y="495"/>
                  </a:lnTo>
                  <a:lnTo>
                    <a:pt x="614" y="498"/>
                  </a:lnTo>
                  <a:lnTo>
                    <a:pt x="619" y="499"/>
                  </a:lnTo>
                  <a:lnTo>
                    <a:pt x="624" y="501"/>
                  </a:lnTo>
                  <a:lnTo>
                    <a:pt x="628" y="502"/>
                  </a:lnTo>
                  <a:lnTo>
                    <a:pt x="633" y="504"/>
                  </a:lnTo>
                  <a:lnTo>
                    <a:pt x="637" y="506"/>
                  </a:lnTo>
                  <a:lnTo>
                    <a:pt x="642" y="508"/>
                  </a:lnTo>
                  <a:lnTo>
                    <a:pt x="647" y="509"/>
                  </a:lnTo>
                  <a:lnTo>
                    <a:pt x="651" y="511"/>
                  </a:lnTo>
                  <a:lnTo>
                    <a:pt x="651" y="514"/>
                  </a:lnTo>
                  <a:lnTo>
                    <a:pt x="651" y="516"/>
                  </a:lnTo>
                  <a:lnTo>
                    <a:pt x="651" y="518"/>
                  </a:lnTo>
                  <a:lnTo>
                    <a:pt x="652" y="521"/>
                  </a:lnTo>
                  <a:lnTo>
                    <a:pt x="651" y="522"/>
                  </a:lnTo>
                  <a:lnTo>
                    <a:pt x="650" y="523"/>
                  </a:lnTo>
                  <a:lnTo>
                    <a:pt x="649" y="525"/>
                  </a:lnTo>
                  <a:lnTo>
                    <a:pt x="648" y="526"/>
                  </a:lnTo>
                  <a:lnTo>
                    <a:pt x="643" y="525"/>
                  </a:lnTo>
                  <a:lnTo>
                    <a:pt x="637" y="525"/>
                  </a:lnTo>
                  <a:lnTo>
                    <a:pt x="633" y="524"/>
                  </a:lnTo>
                  <a:lnTo>
                    <a:pt x="627" y="523"/>
                  </a:lnTo>
                  <a:lnTo>
                    <a:pt x="623" y="522"/>
                  </a:lnTo>
                  <a:lnTo>
                    <a:pt x="617" y="522"/>
                  </a:lnTo>
                  <a:lnTo>
                    <a:pt x="612" y="521"/>
                  </a:lnTo>
                  <a:lnTo>
                    <a:pt x="606" y="521"/>
                  </a:lnTo>
                  <a:lnTo>
                    <a:pt x="608" y="522"/>
                  </a:lnTo>
                  <a:lnTo>
                    <a:pt x="608" y="524"/>
                  </a:lnTo>
                  <a:lnTo>
                    <a:pt x="608" y="525"/>
                  </a:lnTo>
                  <a:lnTo>
                    <a:pt x="609" y="528"/>
                  </a:lnTo>
                  <a:lnTo>
                    <a:pt x="613" y="529"/>
                  </a:lnTo>
                  <a:lnTo>
                    <a:pt x="618" y="529"/>
                  </a:lnTo>
                  <a:lnTo>
                    <a:pt x="621" y="530"/>
                  </a:lnTo>
                  <a:lnTo>
                    <a:pt x="626" y="531"/>
                  </a:lnTo>
                  <a:lnTo>
                    <a:pt x="631" y="532"/>
                  </a:lnTo>
                  <a:lnTo>
                    <a:pt x="635" y="532"/>
                  </a:lnTo>
                  <a:lnTo>
                    <a:pt x="639" y="533"/>
                  </a:lnTo>
                  <a:lnTo>
                    <a:pt x="643" y="534"/>
                  </a:lnTo>
                  <a:lnTo>
                    <a:pt x="642" y="541"/>
                  </a:lnTo>
                  <a:lnTo>
                    <a:pt x="641" y="545"/>
                  </a:lnTo>
                  <a:lnTo>
                    <a:pt x="640" y="547"/>
                  </a:lnTo>
                  <a:lnTo>
                    <a:pt x="637" y="548"/>
                  </a:lnTo>
                  <a:lnTo>
                    <a:pt x="627" y="547"/>
                  </a:lnTo>
                  <a:lnTo>
                    <a:pt x="616" y="546"/>
                  </a:lnTo>
                  <a:lnTo>
                    <a:pt x="605" y="545"/>
                  </a:lnTo>
                  <a:lnTo>
                    <a:pt x="595" y="542"/>
                  </a:lnTo>
                  <a:lnTo>
                    <a:pt x="583" y="541"/>
                  </a:lnTo>
                  <a:lnTo>
                    <a:pt x="573" y="540"/>
                  </a:lnTo>
                  <a:lnTo>
                    <a:pt x="563" y="539"/>
                  </a:lnTo>
                  <a:lnTo>
                    <a:pt x="552" y="538"/>
                  </a:lnTo>
                  <a:lnTo>
                    <a:pt x="552" y="539"/>
                  </a:lnTo>
                  <a:lnTo>
                    <a:pt x="552" y="540"/>
                  </a:lnTo>
                  <a:lnTo>
                    <a:pt x="552" y="542"/>
                  </a:lnTo>
                  <a:lnTo>
                    <a:pt x="552" y="544"/>
                  </a:lnTo>
                  <a:lnTo>
                    <a:pt x="561" y="545"/>
                  </a:lnTo>
                  <a:lnTo>
                    <a:pt x="568" y="546"/>
                  </a:lnTo>
                  <a:lnTo>
                    <a:pt x="575" y="547"/>
                  </a:lnTo>
                  <a:lnTo>
                    <a:pt x="582" y="548"/>
                  </a:lnTo>
                  <a:lnTo>
                    <a:pt x="590" y="549"/>
                  </a:lnTo>
                  <a:lnTo>
                    <a:pt x="599" y="552"/>
                  </a:lnTo>
                  <a:lnTo>
                    <a:pt x="612" y="555"/>
                  </a:lnTo>
                  <a:lnTo>
                    <a:pt x="629" y="559"/>
                  </a:lnTo>
                  <a:lnTo>
                    <a:pt x="628" y="566"/>
                  </a:lnTo>
                  <a:lnTo>
                    <a:pt x="627" y="572"/>
                  </a:lnTo>
                  <a:lnTo>
                    <a:pt x="624" y="581"/>
                  </a:lnTo>
                  <a:lnTo>
                    <a:pt x="618" y="587"/>
                  </a:lnTo>
                  <a:lnTo>
                    <a:pt x="611" y="585"/>
                  </a:lnTo>
                  <a:lnTo>
                    <a:pt x="603" y="582"/>
                  </a:lnTo>
                  <a:lnTo>
                    <a:pt x="593" y="579"/>
                  </a:lnTo>
                  <a:lnTo>
                    <a:pt x="582" y="576"/>
                  </a:lnTo>
                  <a:lnTo>
                    <a:pt x="573" y="575"/>
                  </a:lnTo>
                  <a:lnTo>
                    <a:pt x="564" y="572"/>
                  </a:lnTo>
                  <a:lnTo>
                    <a:pt x="557" y="574"/>
                  </a:lnTo>
                  <a:lnTo>
                    <a:pt x="552" y="575"/>
                  </a:lnTo>
                  <a:lnTo>
                    <a:pt x="555" y="576"/>
                  </a:lnTo>
                  <a:lnTo>
                    <a:pt x="559" y="577"/>
                  </a:lnTo>
                  <a:lnTo>
                    <a:pt x="566" y="579"/>
                  </a:lnTo>
                  <a:lnTo>
                    <a:pt x="574" y="582"/>
                  </a:lnTo>
                  <a:lnTo>
                    <a:pt x="583" y="585"/>
                  </a:lnTo>
                  <a:lnTo>
                    <a:pt x="593" y="587"/>
                  </a:lnTo>
                  <a:lnTo>
                    <a:pt x="602" y="591"/>
                  </a:lnTo>
                  <a:lnTo>
                    <a:pt x="611" y="593"/>
                  </a:lnTo>
                  <a:lnTo>
                    <a:pt x="612" y="597"/>
                  </a:lnTo>
                  <a:lnTo>
                    <a:pt x="612" y="599"/>
                  </a:lnTo>
                  <a:lnTo>
                    <a:pt x="612" y="602"/>
                  </a:lnTo>
                  <a:lnTo>
                    <a:pt x="610" y="608"/>
                  </a:lnTo>
                  <a:lnTo>
                    <a:pt x="597" y="607"/>
                  </a:lnTo>
                  <a:lnTo>
                    <a:pt x="585" y="606"/>
                  </a:lnTo>
                  <a:lnTo>
                    <a:pt x="573" y="604"/>
                  </a:lnTo>
                  <a:lnTo>
                    <a:pt x="561" y="601"/>
                  </a:lnTo>
                  <a:lnTo>
                    <a:pt x="550" y="598"/>
                  </a:lnTo>
                  <a:lnTo>
                    <a:pt x="540" y="595"/>
                  </a:lnTo>
                  <a:lnTo>
                    <a:pt x="528" y="593"/>
                  </a:lnTo>
                  <a:lnTo>
                    <a:pt x="518" y="592"/>
                  </a:lnTo>
                  <a:lnTo>
                    <a:pt x="522" y="595"/>
                  </a:lnTo>
                  <a:lnTo>
                    <a:pt x="529" y="599"/>
                  </a:lnTo>
                  <a:lnTo>
                    <a:pt x="541" y="601"/>
                  </a:lnTo>
                  <a:lnTo>
                    <a:pt x="553" y="605"/>
                  </a:lnTo>
                  <a:lnTo>
                    <a:pt x="567" y="608"/>
                  </a:lnTo>
                  <a:lnTo>
                    <a:pt x="581" y="613"/>
                  </a:lnTo>
                  <a:lnTo>
                    <a:pt x="593" y="617"/>
                  </a:lnTo>
                  <a:lnTo>
                    <a:pt x="603" y="623"/>
                  </a:lnTo>
                  <a:lnTo>
                    <a:pt x="602" y="624"/>
                  </a:lnTo>
                  <a:lnTo>
                    <a:pt x="602" y="627"/>
                  </a:lnTo>
                  <a:lnTo>
                    <a:pt x="601" y="628"/>
                  </a:lnTo>
                  <a:lnTo>
                    <a:pt x="599" y="630"/>
                  </a:lnTo>
                  <a:lnTo>
                    <a:pt x="590" y="630"/>
                  </a:lnTo>
                  <a:lnTo>
                    <a:pt x="585" y="630"/>
                  </a:lnTo>
                  <a:lnTo>
                    <a:pt x="579" y="629"/>
                  </a:lnTo>
                  <a:lnTo>
                    <a:pt x="572" y="628"/>
                  </a:lnTo>
                  <a:lnTo>
                    <a:pt x="573" y="631"/>
                  </a:lnTo>
                  <a:lnTo>
                    <a:pt x="575" y="636"/>
                  </a:lnTo>
                  <a:lnTo>
                    <a:pt x="576" y="639"/>
                  </a:lnTo>
                  <a:lnTo>
                    <a:pt x="578" y="642"/>
                  </a:lnTo>
                  <a:lnTo>
                    <a:pt x="575" y="642"/>
                  </a:lnTo>
                  <a:lnTo>
                    <a:pt x="573" y="642"/>
                  </a:lnTo>
                  <a:lnTo>
                    <a:pt x="572" y="642"/>
                  </a:lnTo>
                  <a:lnTo>
                    <a:pt x="570" y="642"/>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42" name="Freeform 152"/>
            <p:cNvSpPr>
              <a:spLocks/>
            </p:cNvSpPr>
            <p:nvPr/>
          </p:nvSpPr>
          <p:spPr bwMode="auto">
            <a:xfrm>
              <a:off x="416" y="3979"/>
              <a:ext cx="20" cy="5"/>
            </a:xfrm>
            <a:custGeom>
              <a:avLst/>
              <a:gdLst>
                <a:gd name="T0" fmla="*/ 0 w 41"/>
                <a:gd name="T1" fmla="*/ 1 h 10"/>
                <a:gd name="T2" fmla="*/ 0 w 41"/>
                <a:gd name="T3" fmla="*/ 1 h 10"/>
                <a:gd name="T4" fmla="*/ 0 w 41"/>
                <a:gd name="T5" fmla="*/ 1 h 10"/>
                <a:gd name="T6" fmla="*/ 0 w 41"/>
                <a:gd name="T7" fmla="*/ 1 h 10"/>
                <a:gd name="T8" fmla="*/ 0 w 41"/>
                <a:gd name="T9" fmla="*/ 1 h 10"/>
                <a:gd name="T10" fmla="*/ 0 w 41"/>
                <a:gd name="T11" fmla="*/ 1 h 10"/>
                <a:gd name="T12" fmla="*/ 0 w 41"/>
                <a:gd name="T13" fmla="*/ 1 h 10"/>
                <a:gd name="T14" fmla="*/ 0 w 41"/>
                <a:gd name="T15" fmla="*/ 1 h 10"/>
                <a:gd name="T16" fmla="*/ 0 w 41"/>
                <a:gd name="T17" fmla="*/ 1 h 10"/>
                <a:gd name="T18" fmla="*/ 0 w 41"/>
                <a:gd name="T19" fmla="*/ 1 h 10"/>
                <a:gd name="T20" fmla="*/ 0 w 41"/>
                <a:gd name="T21" fmla="*/ 1 h 10"/>
                <a:gd name="T22" fmla="*/ 0 w 41"/>
                <a:gd name="T23" fmla="*/ 1 h 10"/>
                <a:gd name="T24" fmla="*/ 0 w 41"/>
                <a:gd name="T25" fmla="*/ 0 h 10"/>
                <a:gd name="T26" fmla="*/ 0 w 41"/>
                <a:gd name="T27" fmla="*/ 1 h 10"/>
                <a:gd name="T28" fmla="*/ 0 w 41"/>
                <a:gd name="T29" fmla="*/ 1 h 10"/>
                <a:gd name="T30" fmla="*/ 0 w 41"/>
                <a:gd name="T31" fmla="*/ 1 h 10"/>
                <a:gd name="T32" fmla="*/ 0 w 41"/>
                <a:gd name="T33" fmla="*/ 1 h 10"/>
                <a:gd name="T34" fmla="*/ 0 w 41"/>
                <a:gd name="T35" fmla="*/ 1 h 10"/>
                <a:gd name="T36" fmla="*/ 0 w 41"/>
                <a:gd name="T37" fmla="*/ 1 h 10"/>
                <a:gd name="T38" fmla="*/ 0 w 41"/>
                <a:gd name="T39" fmla="*/ 1 h 10"/>
                <a:gd name="T40" fmla="*/ 0 w 41"/>
                <a:gd name="T41" fmla="*/ 1 h 10"/>
                <a:gd name="T42" fmla="*/ 0 w 41"/>
                <a:gd name="T43" fmla="*/ 1 h 10"/>
                <a:gd name="T44" fmla="*/ 0 w 41"/>
                <a:gd name="T45" fmla="*/ 1 h 1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1"/>
                <a:gd name="T70" fmla="*/ 0 h 10"/>
                <a:gd name="T71" fmla="*/ 41 w 41"/>
                <a:gd name="T72" fmla="*/ 10 h 1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1" h="10">
                  <a:moveTo>
                    <a:pt x="8" y="10"/>
                  </a:moveTo>
                  <a:lnTo>
                    <a:pt x="6" y="9"/>
                  </a:lnTo>
                  <a:lnTo>
                    <a:pt x="4" y="8"/>
                  </a:lnTo>
                  <a:lnTo>
                    <a:pt x="3" y="8"/>
                  </a:lnTo>
                  <a:lnTo>
                    <a:pt x="0" y="7"/>
                  </a:lnTo>
                  <a:lnTo>
                    <a:pt x="5" y="6"/>
                  </a:lnTo>
                  <a:lnTo>
                    <a:pt x="10" y="5"/>
                  </a:lnTo>
                  <a:lnTo>
                    <a:pt x="13" y="3"/>
                  </a:lnTo>
                  <a:lnTo>
                    <a:pt x="17" y="2"/>
                  </a:lnTo>
                  <a:lnTo>
                    <a:pt x="21" y="2"/>
                  </a:lnTo>
                  <a:lnTo>
                    <a:pt x="26" y="1"/>
                  </a:lnTo>
                  <a:lnTo>
                    <a:pt x="33" y="1"/>
                  </a:lnTo>
                  <a:lnTo>
                    <a:pt x="41" y="0"/>
                  </a:lnTo>
                  <a:lnTo>
                    <a:pt x="41" y="1"/>
                  </a:lnTo>
                  <a:lnTo>
                    <a:pt x="41" y="3"/>
                  </a:lnTo>
                  <a:lnTo>
                    <a:pt x="40" y="5"/>
                  </a:lnTo>
                  <a:lnTo>
                    <a:pt x="40" y="7"/>
                  </a:lnTo>
                  <a:lnTo>
                    <a:pt x="32" y="8"/>
                  </a:lnTo>
                  <a:lnTo>
                    <a:pt x="23" y="8"/>
                  </a:lnTo>
                  <a:lnTo>
                    <a:pt x="15" y="9"/>
                  </a:lnTo>
                  <a:lnTo>
                    <a:pt x="8"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43" name="Freeform 153"/>
            <p:cNvSpPr>
              <a:spLocks/>
            </p:cNvSpPr>
            <p:nvPr/>
          </p:nvSpPr>
          <p:spPr bwMode="auto">
            <a:xfrm>
              <a:off x="187" y="3973"/>
              <a:ext cx="7" cy="5"/>
            </a:xfrm>
            <a:custGeom>
              <a:avLst/>
              <a:gdLst>
                <a:gd name="T0" fmla="*/ 1 w 14"/>
                <a:gd name="T1" fmla="*/ 1 h 10"/>
                <a:gd name="T2" fmla="*/ 1 w 14"/>
                <a:gd name="T3" fmla="*/ 1 h 10"/>
                <a:gd name="T4" fmla="*/ 1 w 14"/>
                <a:gd name="T5" fmla="*/ 1 h 10"/>
                <a:gd name="T6" fmla="*/ 0 w 14"/>
                <a:gd name="T7" fmla="*/ 1 h 10"/>
                <a:gd name="T8" fmla="*/ 0 w 14"/>
                <a:gd name="T9" fmla="*/ 1 h 10"/>
                <a:gd name="T10" fmla="*/ 1 w 14"/>
                <a:gd name="T11" fmla="*/ 1 h 10"/>
                <a:gd name="T12" fmla="*/ 1 w 14"/>
                <a:gd name="T13" fmla="*/ 1 h 10"/>
                <a:gd name="T14" fmla="*/ 1 w 14"/>
                <a:gd name="T15" fmla="*/ 0 h 10"/>
                <a:gd name="T16" fmla="*/ 1 w 14"/>
                <a:gd name="T17" fmla="*/ 0 h 10"/>
                <a:gd name="T18" fmla="*/ 1 w 14"/>
                <a:gd name="T19" fmla="*/ 1 h 10"/>
                <a:gd name="T20" fmla="*/ 1 w 14"/>
                <a:gd name="T21" fmla="*/ 1 h 10"/>
                <a:gd name="T22" fmla="*/ 1 w 14"/>
                <a:gd name="T23" fmla="*/ 1 h 10"/>
                <a:gd name="T24" fmla="*/ 1 w 14"/>
                <a:gd name="T25" fmla="*/ 1 h 10"/>
                <a:gd name="T26" fmla="*/ 1 w 14"/>
                <a:gd name="T27" fmla="*/ 1 h 10"/>
                <a:gd name="T28" fmla="*/ 1 w 14"/>
                <a:gd name="T29" fmla="*/ 1 h 10"/>
                <a:gd name="T30" fmla="*/ 1 w 14"/>
                <a:gd name="T31" fmla="*/ 1 h 10"/>
                <a:gd name="T32" fmla="*/ 1 w 14"/>
                <a:gd name="T33" fmla="*/ 1 h 10"/>
                <a:gd name="T34" fmla="*/ 1 w 14"/>
                <a:gd name="T35" fmla="*/ 1 h 10"/>
                <a:gd name="T36" fmla="*/ 1 w 14"/>
                <a:gd name="T37" fmla="*/ 1 h 1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4"/>
                <a:gd name="T58" fmla="*/ 0 h 10"/>
                <a:gd name="T59" fmla="*/ 14 w 14"/>
                <a:gd name="T60" fmla="*/ 10 h 1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4" h="10">
                  <a:moveTo>
                    <a:pt x="1" y="10"/>
                  </a:moveTo>
                  <a:lnTo>
                    <a:pt x="1" y="7"/>
                  </a:lnTo>
                  <a:lnTo>
                    <a:pt x="1" y="6"/>
                  </a:lnTo>
                  <a:lnTo>
                    <a:pt x="0" y="4"/>
                  </a:lnTo>
                  <a:lnTo>
                    <a:pt x="0" y="3"/>
                  </a:lnTo>
                  <a:lnTo>
                    <a:pt x="1" y="2"/>
                  </a:lnTo>
                  <a:lnTo>
                    <a:pt x="3" y="2"/>
                  </a:lnTo>
                  <a:lnTo>
                    <a:pt x="3" y="0"/>
                  </a:lnTo>
                  <a:lnTo>
                    <a:pt x="4" y="0"/>
                  </a:lnTo>
                  <a:lnTo>
                    <a:pt x="6" y="2"/>
                  </a:lnTo>
                  <a:lnTo>
                    <a:pt x="8" y="3"/>
                  </a:lnTo>
                  <a:lnTo>
                    <a:pt x="12" y="5"/>
                  </a:lnTo>
                  <a:lnTo>
                    <a:pt x="14" y="6"/>
                  </a:lnTo>
                  <a:lnTo>
                    <a:pt x="12" y="8"/>
                  </a:lnTo>
                  <a:lnTo>
                    <a:pt x="8" y="10"/>
                  </a:lnTo>
                  <a:lnTo>
                    <a:pt x="5" y="10"/>
                  </a:lnTo>
                  <a:lnTo>
                    <a:pt x="1"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44" name="Freeform 154"/>
            <p:cNvSpPr>
              <a:spLocks/>
            </p:cNvSpPr>
            <p:nvPr/>
          </p:nvSpPr>
          <p:spPr bwMode="auto">
            <a:xfrm>
              <a:off x="379" y="3961"/>
              <a:ext cx="9" cy="4"/>
            </a:xfrm>
            <a:custGeom>
              <a:avLst/>
              <a:gdLst>
                <a:gd name="T0" fmla="*/ 1 w 16"/>
                <a:gd name="T1" fmla="*/ 0 h 9"/>
                <a:gd name="T2" fmla="*/ 1 w 16"/>
                <a:gd name="T3" fmla="*/ 0 h 9"/>
                <a:gd name="T4" fmla="*/ 1 w 16"/>
                <a:gd name="T5" fmla="*/ 0 h 9"/>
                <a:gd name="T6" fmla="*/ 1 w 16"/>
                <a:gd name="T7" fmla="*/ 0 h 9"/>
                <a:gd name="T8" fmla="*/ 0 w 16"/>
                <a:gd name="T9" fmla="*/ 0 h 9"/>
                <a:gd name="T10" fmla="*/ 1 w 16"/>
                <a:gd name="T11" fmla="*/ 0 h 9"/>
                <a:gd name="T12" fmla="*/ 1 w 16"/>
                <a:gd name="T13" fmla="*/ 0 h 9"/>
                <a:gd name="T14" fmla="*/ 1 w 16"/>
                <a:gd name="T15" fmla="*/ 0 h 9"/>
                <a:gd name="T16" fmla="*/ 1 w 16"/>
                <a:gd name="T17" fmla="*/ 0 h 9"/>
                <a:gd name="T18" fmla="*/ 1 w 16"/>
                <a:gd name="T19" fmla="*/ 0 h 9"/>
                <a:gd name="T20" fmla="*/ 1 w 16"/>
                <a:gd name="T21" fmla="*/ 0 h 9"/>
                <a:gd name="T22" fmla="*/ 1 w 16"/>
                <a:gd name="T23" fmla="*/ 0 h 9"/>
                <a:gd name="T24" fmla="*/ 1 w 16"/>
                <a:gd name="T25" fmla="*/ 0 h 9"/>
                <a:gd name="T26" fmla="*/ 1 w 16"/>
                <a:gd name="T27" fmla="*/ 0 h 9"/>
                <a:gd name="T28" fmla="*/ 1 w 16"/>
                <a:gd name="T29" fmla="*/ 0 h 9"/>
                <a:gd name="T30" fmla="*/ 1 w 16"/>
                <a:gd name="T31" fmla="*/ 0 h 9"/>
                <a:gd name="T32" fmla="*/ 1 w 16"/>
                <a:gd name="T33" fmla="*/ 0 h 9"/>
                <a:gd name="T34" fmla="*/ 1 w 16"/>
                <a:gd name="T35" fmla="*/ 0 h 9"/>
                <a:gd name="T36" fmla="*/ 1 w 16"/>
                <a:gd name="T37" fmla="*/ 0 h 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
                <a:gd name="T58" fmla="*/ 0 h 9"/>
                <a:gd name="T59" fmla="*/ 16 w 16"/>
                <a:gd name="T60" fmla="*/ 9 h 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 h="9">
                  <a:moveTo>
                    <a:pt x="4" y="9"/>
                  </a:moveTo>
                  <a:lnTo>
                    <a:pt x="3" y="8"/>
                  </a:lnTo>
                  <a:lnTo>
                    <a:pt x="2" y="7"/>
                  </a:lnTo>
                  <a:lnTo>
                    <a:pt x="1" y="7"/>
                  </a:lnTo>
                  <a:lnTo>
                    <a:pt x="0" y="6"/>
                  </a:lnTo>
                  <a:lnTo>
                    <a:pt x="1" y="5"/>
                  </a:lnTo>
                  <a:lnTo>
                    <a:pt x="3" y="4"/>
                  </a:lnTo>
                  <a:lnTo>
                    <a:pt x="8" y="2"/>
                  </a:lnTo>
                  <a:lnTo>
                    <a:pt x="16" y="0"/>
                  </a:lnTo>
                  <a:lnTo>
                    <a:pt x="15" y="1"/>
                  </a:lnTo>
                  <a:lnTo>
                    <a:pt x="15" y="4"/>
                  </a:lnTo>
                  <a:lnTo>
                    <a:pt x="15" y="5"/>
                  </a:lnTo>
                  <a:lnTo>
                    <a:pt x="14" y="7"/>
                  </a:lnTo>
                  <a:lnTo>
                    <a:pt x="11" y="7"/>
                  </a:lnTo>
                  <a:lnTo>
                    <a:pt x="9" y="8"/>
                  </a:lnTo>
                  <a:lnTo>
                    <a:pt x="7" y="8"/>
                  </a:lnTo>
                  <a:lnTo>
                    <a:pt x="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45" name="Freeform 155"/>
            <p:cNvSpPr>
              <a:spLocks/>
            </p:cNvSpPr>
            <p:nvPr/>
          </p:nvSpPr>
          <p:spPr bwMode="auto">
            <a:xfrm>
              <a:off x="816" y="3955"/>
              <a:ext cx="20" cy="9"/>
            </a:xfrm>
            <a:custGeom>
              <a:avLst/>
              <a:gdLst>
                <a:gd name="T0" fmla="*/ 1 w 39"/>
                <a:gd name="T1" fmla="*/ 1 h 17"/>
                <a:gd name="T2" fmla="*/ 1 w 39"/>
                <a:gd name="T3" fmla="*/ 1 h 17"/>
                <a:gd name="T4" fmla="*/ 1 w 39"/>
                <a:gd name="T5" fmla="*/ 1 h 17"/>
                <a:gd name="T6" fmla="*/ 1 w 39"/>
                <a:gd name="T7" fmla="*/ 1 h 17"/>
                <a:gd name="T8" fmla="*/ 0 w 39"/>
                <a:gd name="T9" fmla="*/ 0 h 17"/>
                <a:gd name="T10" fmla="*/ 1 w 39"/>
                <a:gd name="T11" fmla="*/ 1 h 17"/>
                <a:gd name="T12" fmla="*/ 1 w 39"/>
                <a:gd name="T13" fmla="*/ 1 h 17"/>
                <a:gd name="T14" fmla="*/ 1 w 39"/>
                <a:gd name="T15" fmla="*/ 1 h 17"/>
                <a:gd name="T16" fmla="*/ 1 w 39"/>
                <a:gd name="T17" fmla="*/ 1 h 17"/>
                <a:gd name="T18" fmla="*/ 1 w 39"/>
                <a:gd name="T19" fmla="*/ 1 h 17"/>
                <a:gd name="T20" fmla="*/ 1 w 39"/>
                <a:gd name="T21" fmla="*/ 1 h 17"/>
                <a:gd name="T22" fmla="*/ 1 w 39"/>
                <a:gd name="T23" fmla="*/ 1 h 17"/>
                <a:gd name="T24" fmla="*/ 1 w 39"/>
                <a:gd name="T25" fmla="*/ 1 h 17"/>
                <a:gd name="T26" fmla="*/ 1 w 39"/>
                <a:gd name="T27" fmla="*/ 1 h 17"/>
                <a:gd name="T28" fmla="*/ 1 w 39"/>
                <a:gd name="T29" fmla="*/ 1 h 17"/>
                <a:gd name="T30" fmla="*/ 1 w 39"/>
                <a:gd name="T31" fmla="*/ 1 h 17"/>
                <a:gd name="T32" fmla="*/ 1 w 39"/>
                <a:gd name="T33" fmla="*/ 1 h 17"/>
                <a:gd name="T34" fmla="*/ 1 w 39"/>
                <a:gd name="T35" fmla="*/ 1 h 17"/>
                <a:gd name="T36" fmla="*/ 1 w 39"/>
                <a:gd name="T37" fmla="*/ 1 h 1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9"/>
                <a:gd name="T58" fmla="*/ 0 h 17"/>
                <a:gd name="T59" fmla="*/ 39 w 39"/>
                <a:gd name="T60" fmla="*/ 17 h 1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9" h="17">
                  <a:moveTo>
                    <a:pt x="29" y="17"/>
                  </a:moveTo>
                  <a:lnTo>
                    <a:pt x="17" y="14"/>
                  </a:lnTo>
                  <a:lnTo>
                    <a:pt x="9" y="10"/>
                  </a:lnTo>
                  <a:lnTo>
                    <a:pt x="3" y="5"/>
                  </a:lnTo>
                  <a:lnTo>
                    <a:pt x="0" y="0"/>
                  </a:lnTo>
                  <a:lnTo>
                    <a:pt x="13" y="3"/>
                  </a:lnTo>
                  <a:lnTo>
                    <a:pt x="22" y="5"/>
                  </a:lnTo>
                  <a:lnTo>
                    <a:pt x="28" y="8"/>
                  </a:lnTo>
                  <a:lnTo>
                    <a:pt x="32" y="9"/>
                  </a:lnTo>
                  <a:lnTo>
                    <a:pt x="36" y="10"/>
                  </a:lnTo>
                  <a:lnTo>
                    <a:pt x="37" y="11"/>
                  </a:lnTo>
                  <a:lnTo>
                    <a:pt x="38" y="12"/>
                  </a:lnTo>
                  <a:lnTo>
                    <a:pt x="39" y="14"/>
                  </a:lnTo>
                  <a:lnTo>
                    <a:pt x="38" y="16"/>
                  </a:lnTo>
                  <a:lnTo>
                    <a:pt x="36" y="17"/>
                  </a:lnTo>
                  <a:lnTo>
                    <a:pt x="33" y="17"/>
                  </a:lnTo>
                  <a:lnTo>
                    <a:pt x="29"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46" name="Freeform 156"/>
            <p:cNvSpPr>
              <a:spLocks/>
            </p:cNvSpPr>
            <p:nvPr/>
          </p:nvSpPr>
          <p:spPr bwMode="auto">
            <a:xfrm>
              <a:off x="409" y="3958"/>
              <a:ext cx="22" cy="5"/>
            </a:xfrm>
            <a:custGeom>
              <a:avLst/>
              <a:gdLst>
                <a:gd name="T0" fmla="*/ 0 w 45"/>
                <a:gd name="T1" fmla="*/ 0 h 11"/>
                <a:gd name="T2" fmla="*/ 0 w 45"/>
                <a:gd name="T3" fmla="*/ 0 h 11"/>
                <a:gd name="T4" fmla="*/ 0 w 45"/>
                <a:gd name="T5" fmla="*/ 0 h 11"/>
                <a:gd name="T6" fmla="*/ 0 w 45"/>
                <a:gd name="T7" fmla="*/ 0 h 11"/>
                <a:gd name="T8" fmla="*/ 0 w 45"/>
                <a:gd name="T9" fmla="*/ 0 h 11"/>
                <a:gd name="T10" fmla="*/ 0 w 45"/>
                <a:gd name="T11" fmla="*/ 0 h 11"/>
                <a:gd name="T12" fmla="*/ 0 w 45"/>
                <a:gd name="T13" fmla="*/ 0 h 11"/>
                <a:gd name="T14" fmla="*/ 0 w 45"/>
                <a:gd name="T15" fmla="*/ 0 h 11"/>
                <a:gd name="T16" fmla="*/ 0 w 45"/>
                <a:gd name="T17" fmla="*/ 0 h 11"/>
                <a:gd name="T18" fmla="*/ 0 w 45"/>
                <a:gd name="T19" fmla="*/ 0 h 11"/>
                <a:gd name="T20" fmla="*/ 0 w 45"/>
                <a:gd name="T21" fmla="*/ 0 h 11"/>
                <a:gd name="T22" fmla="*/ 0 w 45"/>
                <a:gd name="T23" fmla="*/ 0 h 11"/>
                <a:gd name="T24" fmla="*/ 0 w 45"/>
                <a:gd name="T25" fmla="*/ 0 h 11"/>
                <a:gd name="T26" fmla="*/ 0 w 45"/>
                <a:gd name="T27" fmla="*/ 0 h 11"/>
                <a:gd name="T28" fmla="*/ 0 w 45"/>
                <a:gd name="T29" fmla="*/ 0 h 11"/>
                <a:gd name="T30" fmla="*/ 0 w 45"/>
                <a:gd name="T31" fmla="*/ 0 h 11"/>
                <a:gd name="T32" fmla="*/ 0 w 45"/>
                <a:gd name="T33" fmla="*/ 0 h 11"/>
                <a:gd name="T34" fmla="*/ 0 w 45"/>
                <a:gd name="T35" fmla="*/ 0 h 11"/>
                <a:gd name="T36" fmla="*/ 0 w 45"/>
                <a:gd name="T37" fmla="*/ 0 h 11"/>
                <a:gd name="T38" fmla="*/ 0 w 45"/>
                <a:gd name="T39" fmla="*/ 0 h 11"/>
                <a:gd name="T40" fmla="*/ 0 w 45"/>
                <a:gd name="T41" fmla="*/ 0 h 11"/>
                <a:gd name="T42" fmla="*/ 0 w 45"/>
                <a:gd name="T43" fmla="*/ 0 h 11"/>
                <a:gd name="T44" fmla="*/ 0 w 45"/>
                <a:gd name="T45" fmla="*/ 0 h 1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5"/>
                <a:gd name="T70" fmla="*/ 0 h 11"/>
                <a:gd name="T71" fmla="*/ 45 w 45"/>
                <a:gd name="T72" fmla="*/ 11 h 1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5" h="11">
                  <a:moveTo>
                    <a:pt x="4" y="11"/>
                  </a:moveTo>
                  <a:lnTo>
                    <a:pt x="3" y="10"/>
                  </a:lnTo>
                  <a:lnTo>
                    <a:pt x="2" y="10"/>
                  </a:lnTo>
                  <a:lnTo>
                    <a:pt x="1" y="8"/>
                  </a:lnTo>
                  <a:lnTo>
                    <a:pt x="0" y="8"/>
                  </a:lnTo>
                  <a:lnTo>
                    <a:pt x="5" y="7"/>
                  </a:lnTo>
                  <a:lnTo>
                    <a:pt x="11" y="6"/>
                  </a:lnTo>
                  <a:lnTo>
                    <a:pt x="17" y="5"/>
                  </a:lnTo>
                  <a:lnTo>
                    <a:pt x="23" y="4"/>
                  </a:lnTo>
                  <a:lnTo>
                    <a:pt x="27" y="3"/>
                  </a:lnTo>
                  <a:lnTo>
                    <a:pt x="33" y="3"/>
                  </a:lnTo>
                  <a:lnTo>
                    <a:pt x="39" y="1"/>
                  </a:lnTo>
                  <a:lnTo>
                    <a:pt x="45" y="0"/>
                  </a:lnTo>
                  <a:lnTo>
                    <a:pt x="42" y="5"/>
                  </a:lnTo>
                  <a:lnTo>
                    <a:pt x="38" y="7"/>
                  </a:lnTo>
                  <a:lnTo>
                    <a:pt x="32" y="10"/>
                  </a:lnTo>
                  <a:lnTo>
                    <a:pt x="26" y="11"/>
                  </a:lnTo>
                  <a:lnTo>
                    <a:pt x="20" y="11"/>
                  </a:lnTo>
                  <a:lnTo>
                    <a:pt x="13" y="11"/>
                  </a:lnTo>
                  <a:lnTo>
                    <a:pt x="9" y="11"/>
                  </a:lnTo>
                  <a:lnTo>
                    <a:pt x="4" y="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47" name="Freeform 157"/>
            <p:cNvSpPr>
              <a:spLocks/>
            </p:cNvSpPr>
            <p:nvPr/>
          </p:nvSpPr>
          <p:spPr bwMode="auto">
            <a:xfrm>
              <a:off x="834" y="3931"/>
              <a:ext cx="22" cy="9"/>
            </a:xfrm>
            <a:custGeom>
              <a:avLst/>
              <a:gdLst>
                <a:gd name="T0" fmla="*/ 1 w 44"/>
                <a:gd name="T1" fmla="*/ 0 h 19"/>
                <a:gd name="T2" fmla="*/ 1 w 44"/>
                <a:gd name="T3" fmla="*/ 0 h 19"/>
                <a:gd name="T4" fmla="*/ 1 w 44"/>
                <a:gd name="T5" fmla="*/ 0 h 19"/>
                <a:gd name="T6" fmla="*/ 1 w 44"/>
                <a:gd name="T7" fmla="*/ 0 h 19"/>
                <a:gd name="T8" fmla="*/ 0 w 44"/>
                <a:gd name="T9" fmla="*/ 0 h 19"/>
                <a:gd name="T10" fmla="*/ 0 w 44"/>
                <a:gd name="T11" fmla="*/ 0 h 19"/>
                <a:gd name="T12" fmla="*/ 0 w 44"/>
                <a:gd name="T13" fmla="*/ 0 h 19"/>
                <a:gd name="T14" fmla="*/ 0 w 44"/>
                <a:gd name="T15" fmla="*/ 0 h 19"/>
                <a:gd name="T16" fmla="*/ 0 w 44"/>
                <a:gd name="T17" fmla="*/ 0 h 19"/>
                <a:gd name="T18" fmla="*/ 1 w 44"/>
                <a:gd name="T19" fmla="*/ 0 h 19"/>
                <a:gd name="T20" fmla="*/ 1 w 44"/>
                <a:gd name="T21" fmla="*/ 0 h 19"/>
                <a:gd name="T22" fmla="*/ 1 w 44"/>
                <a:gd name="T23" fmla="*/ 0 h 19"/>
                <a:gd name="T24" fmla="*/ 1 w 44"/>
                <a:gd name="T25" fmla="*/ 0 h 19"/>
                <a:gd name="T26" fmla="*/ 1 w 44"/>
                <a:gd name="T27" fmla="*/ 0 h 19"/>
                <a:gd name="T28" fmla="*/ 1 w 44"/>
                <a:gd name="T29" fmla="*/ 0 h 19"/>
                <a:gd name="T30" fmla="*/ 1 w 44"/>
                <a:gd name="T31" fmla="*/ 0 h 19"/>
                <a:gd name="T32" fmla="*/ 1 w 44"/>
                <a:gd name="T33" fmla="*/ 0 h 19"/>
                <a:gd name="T34" fmla="*/ 1 w 44"/>
                <a:gd name="T35" fmla="*/ 0 h 19"/>
                <a:gd name="T36" fmla="*/ 1 w 44"/>
                <a:gd name="T37" fmla="*/ 0 h 19"/>
                <a:gd name="T38" fmla="*/ 1 w 44"/>
                <a:gd name="T39" fmla="*/ 0 h 19"/>
                <a:gd name="T40" fmla="*/ 1 w 44"/>
                <a:gd name="T41" fmla="*/ 0 h 19"/>
                <a:gd name="T42" fmla="*/ 1 w 44"/>
                <a:gd name="T43" fmla="*/ 0 h 19"/>
                <a:gd name="T44" fmla="*/ 1 w 44"/>
                <a:gd name="T45" fmla="*/ 0 h 1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4"/>
                <a:gd name="T70" fmla="*/ 0 h 19"/>
                <a:gd name="T71" fmla="*/ 44 w 44"/>
                <a:gd name="T72" fmla="*/ 19 h 1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4" h="19">
                  <a:moveTo>
                    <a:pt x="28" y="19"/>
                  </a:moveTo>
                  <a:lnTo>
                    <a:pt x="21" y="16"/>
                  </a:lnTo>
                  <a:lnTo>
                    <a:pt x="14" y="13"/>
                  </a:lnTo>
                  <a:lnTo>
                    <a:pt x="7" y="11"/>
                  </a:lnTo>
                  <a:lnTo>
                    <a:pt x="0" y="8"/>
                  </a:lnTo>
                  <a:lnTo>
                    <a:pt x="0" y="6"/>
                  </a:lnTo>
                  <a:lnTo>
                    <a:pt x="0" y="4"/>
                  </a:lnTo>
                  <a:lnTo>
                    <a:pt x="0" y="3"/>
                  </a:lnTo>
                  <a:lnTo>
                    <a:pt x="0" y="0"/>
                  </a:lnTo>
                  <a:lnTo>
                    <a:pt x="4" y="1"/>
                  </a:lnTo>
                  <a:lnTo>
                    <a:pt x="9" y="3"/>
                  </a:lnTo>
                  <a:lnTo>
                    <a:pt x="15" y="4"/>
                  </a:lnTo>
                  <a:lnTo>
                    <a:pt x="22" y="6"/>
                  </a:lnTo>
                  <a:lnTo>
                    <a:pt x="29" y="8"/>
                  </a:lnTo>
                  <a:lnTo>
                    <a:pt x="35" y="11"/>
                  </a:lnTo>
                  <a:lnTo>
                    <a:pt x="41" y="14"/>
                  </a:lnTo>
                  <a:lnTo>
                    <a:pt x="44" y="19"/>
                  </a:lnTo>
                  <a:lnTo>
                    <a:pt x="40" y="19"/>
                  </a:lnTo>
                  <a:lnTo>
                    <a:pt x="36" y="19"/>
                  </a:lnTo>
                  <a:lnTo>
                    <a:pt x="33" y="19"/>
                  </a:lnTo>
                  <a:lnTo>
                    <a:pt x="28"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48" name="Freeform 158"/>
            <p:cNvSpPr>
              <a:spLocks/>
            </p:cNvSpPr>
            <p:nvPr/>
          </p:nvSpPr>
          <p:spPr bwMode="auto">
            <a:xfrm>
              <a:off x="417" y="3924"/>
              <a:ext cx="17" cy="3"/>
            </a:xfrm>
            <a:custGeom>
              <a:avLst/>
              <a:gdLst>
                <a:gd name="T0" fmla="*/ 1 w 34"/>
                <a:gd name="T1" fmla="*/ 0 h 7"/>
                <a:gd name="T2" fmla="*/ 1 w 34"/>
                <a:gd name="T3" fmla="*/ 0 h 7"/>
                <a:gd name="T4" fmla="*/ 1 w 34"/>
                <a:gd name="T5" fmla="*/ 0 h 7"/>
                <a:gd name="T6" fmla="*/ 1 w 34"/>
                <a:gd name="T7" fmla="*/ 0 h 7"/>
                <a:gd name="T8" fmla="*/ 0 w 34"/>
                <a:gd name="T9" fmla="*/ 0 h 7"/>
                <a:gd name="T10" fmla="*/ 1 w 34"/>
                <a:gd name="T11" fmla="*/ 0 h 7"/>
                <a:gd name="T12" fmla="*/ 1 w 34"/>
                <a:gd name="T13" fmla="*/ 0 h 7"/>
                <a:gd name="T14" fmla="*/ 1 w 34"/>
                <a:gd name="T15" fmla="*/ 0 h 7"/>
                <a:gd name="T16" fmla="*/ 1 w 34"/>
                <a:gd name="T17" fmla="*/ 0 h 7"/>
                <a:gd name="T18" fmla="*/ 1 w 34"/>
                <a:gd name="T19" fmla="*/ 0 h 7"/>
                <a:gd name="T20" fmla="*/ 1 w 34"/>
                <a:gd name="T21" fmla="*/ 0 h 7"/>
                <a:gd name="T22" fmla="*/ 1 w 34"/>
                <a:gd name="T23" fmla="*/ 0 h 7"/>
                <a:gd name="T24" fmla="*/ 1 w 34"/>
                <a:gd name="T25" fmla="*/ 0 h 7"/>
                <a:gd name="T26" fmla="*/ 1 w 34"/>
                <a:gd name="T27" fmla="*/ 0 h 7"/>
                <a:gd name="T28" fmla="*/ 1 w 34"/>
                <a:gd name="T29" fmla="*/ 0 h 7"/>
                <a:gd name="T30" fmla="*/ 1 w 34"/>
                <a:gd name="T31" fmla="*/ 0 h 7"/>
                <a:gd name="T32" fmla="*/ 1 w 34"/>
                <a:gd name="T33" fmla="*/ 0 h 7"/>
                <a:gd name="T34" fmla="*/ 1 w 34"/>
                <a:gd name="T35" fmla="*/ 0 h 7"/>
                <a:gd name="T36" fmla="*/ 1 w 34"/>
                <a:gd name="T37" fmla="*/ 0 h 7"/>
                <a:gd name="T38" fmla="*/ 1 w 34"/>
                <a:gd name="T39" fmla="*/ 0 h 7"/>
                <a:gd name="T40" fmla="*/ 1 w 34"/>
                <a:gd name="T41" fmla="*/ 0 h 7"/>
                <a:gd name="T42" fmla="*/ 1 w 34"/>
                <a:gd name="T43" fmla="*/ 0 h 7"/>
                <a:gd name="T44" fmla="*/ 1 w 34"/>
                <a:gd name="T45" fmla="*/ 0 h 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4"/>
                <a:gd name="T70" fmla="*/ 0 h 7"/>
                <a:gd name="T71" fmla="*/ 34 w 34"/>
                <a:gd name="T72" fmla="*/ 7 h 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4" h="7">
                  <a:moveTo>
                    <a:pt x="11" y="7"/>
                  </a:moveTo>
                  <a:lnTo>
                    <a:pt x="8" y="6"/>
                  </a:lnTo>
                  <a:lnTo>
                    <a:pt x="5" y="5"/>
                  </a:lnTo>
                  <a:lnTo>
                    <a:pt x="2" y="5"/>
                  </a:lnTo>
                  <a:lnTo>
                    <a:pt x="0" y="4"/>
                  </a:lnTo>
                  <a:lnTo>
                    <a:pt x="4" y="4"/>
                  </a:lnTo>
                  <a:lnTo>
                    <a:pt x="9" y="3"/>
                  </a:lnTo>
                  <a:lnTo>
                    <a:pt x="12" y="3"/>
                  </a:lnTo>
                  <a:lnTo>
                    <a:pt x="17" y="1"/>
                  </a:lnTo>
                  <a:lnTo>
                    <a:pt x="22" y="1"/>
                  </a:lnTo>
                  <a:lnTo>
                    <a:pt x="26" y="1"/>
                  </a:lnTo>
                  <a:lnTo>
                    <a:pt x="30" y="0"/>
                  </a:lnTo>
                  <a:lnTo>
                    <a:pt x="34" y="0"/>
                  </a:lnTo>
                  <a:lnTo>
                    <a:pt x="33" y="1"/>
                  </a:lnTo>
                  <a:lnTo>
                    <a:pt x="33" y="4"/>
                  </a:lnTo>
                  <a:lnTo>
                    <a:pt x="33" y="5"/>
                  </a:lnTo>
                  <a:lnTo>
                    <a:pt x="32" y="7"/>
                  </a:lnTo>
                  <a:lnTo>
                    <a:pt x="27" y="7"/>
                  </a:lnTo>
                  <a:lnTo>
                    <a:pt x="22" y="7"/>
                  </a:lnTo>
                  <a:lnTo>
                    <a:pt x="17" y="7"/>
                  </a:lnTo>
                  <a:lnTo>
                    <a:pt x="11"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49" name="Freeform 159"/>
            <p:cNvSpPr>
              <a:spLocks/>
            </p:cNvSpPr>
            <p:nvPr/>
          </p:nvSpPr>
          <p:spPr bwMode="auto">
            <a:xfrm>
              <a:off x="682" y="3916"/>
              <a:ext cx="19" cy="6"/>
            </a:xfrm>
            <a:custGeom>
              <a:avLst/>
              <a:gdLst>
                <a:gd name="T0" fmla="*/ 0 w 40"/>
                <a:gd name="T1" fmla="*/ 0 h 13"/>
                <a:gd name="T2" fmla="*/ 0 w 40"/>
                <a:gd name="T3" fmla="*/ 0 h 13"/>
                <a:gd name="T4" fmla="*/ 0 w 40"/>
                <a:gd name="T5" fmla="*/ 0 h 13"/>
                <a:gd name="T6" fmla="*/ 0 w 40"/>
                <a:gd name="T7" fmla="*/ 0 h 13"/>
                <a:gd name="T8" fmla="*/ 0 w 40"/>
                <a:gd name="T9" fmla="*/ 0 h 13"/>
                <a:gd name="T10" fmla="*/ 0 w 40"/>
                <a:gd name="T11" fmla="*/ 0 h 13"/>
                <a:gd name="T12" fmla="*/ 0 w 40"/>
                <a:gd name="T13" fmla="*/ 0 h 13"/>
                <a:gd name="T14" fmla="*/ 0 w 40"/>
                <a:gd name="T15" fmla="*/ 0 h 13"/>
                <a:gd name="T16" fmla="*/ 0 w 40"/>
                <a:gd name="T17" fmla="*/ 0 h 13"/>
                <a:gd name="T18" fmla="*/ 0 w 40"/>
                <a:gd name="T19" fmla="*/ 0 h 13"/>
                <a:gd name="T20" fmla="*/ 0 w 40"/>
                <a:gd name="T21" fmla="*/ 0 h 13"/>
                <a:gd name="T22" fmla="*/ 0 w 40"/>
                <a:gd name="T23" fmla="*/ 0 h 13"/>
                <a:gd name="T24" fmla="*/ 0 w 40"/>
                <a:gd name="T25" fmla="*/ 0 h 13"/>
                <a:gd name="T26" fmla="*/ 0 w 40"/>
                <a:gd name="T27" fmla="*/ 0 h 13"/>
                <a:gd name="T28" fmla="*/ 0 w 40"/>
                <a:gd name="T29" fmla="*/ 0 h 13"/>
                <a:gd name="T30" fmla="*/ 0 w 40"/>
                <a:gd name="T31" fmla="*/ 0 h 13"/>
                <a:gd name="T32" fmla="*/ 0 w 40"/>
                <a:gd name="T33" fmla="*/ 0 h 13"/>
                <a:gd name="T34" fmla="*/ 0 w 40"/>
                <a:gd name="T35" fmla="*/ 0 h 13"/>
                <a:gd name="T36" fmla="*/ 0 w 40"/>
                <a:gd name="T37" fmla="*/ 0 h 13"/>
                <a:gd name="T38" fmla="*/ 0 w 40"/>
                <a:gd name="T39" fmla="*/ 0 h 13"/>
                <a:gd name="T40" fmla="*/ 0 w 40"/>
                <a:gd name="T41" fmla="*/ 0 h 13"/>
                <a:gd name="T42" fmla="*/ 0 w 40"/>
                <a:gd name="T43" fmla="*/ 0 h 13"/>
                <a:gd name="T44" fmla="*/ 0 w 40"/>
                <a:gd name="T45" fmla="*/ 0 h 1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0"/>
                <a:gd name="T70" fmla="*/ 0 h 13"/>
                <a:gd name="T71" fmla="*/ 40 w 40"/>
                <a:gd name="T72" fmla="*/ 13 h 1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0" h="13">
                  <a:moveTo>
                    <a:pt x="32" y="12"/>
                  </a:moveTo>
                  <a:lnTo>
                    <a:pt x="14" y="7"/>
                  </a:lnTo>
                  <a:lnTo>
                    <a:pt x="5" y="4"/>
                  </a:lnTo>
                  <a:lnTo>
                    <a:pt x="2" y="2"/>
                  </a:lnTo>
                  <a:lnTo>
                    <a:pt x="0" y="0"/>
                  </a:lnTo>
                  <a:lnTo>
                    <a:pt x="5" y="0"/>
                  </a:lnTo>
                  <a:lnTo>
                    <a:pt x="10" y="1"/>
                  </a:lnTo>
                  <a:lnTo>
                    <a:pt x="14" y="1"/>
                  </a:lnTo>
                  <a:lnTo>
                    <a:pt x="20" y="2"/>
                  </a:lnTo>
                  <a:lnTo>
                    <a:pt x="25" y="2"/>
                  </a:lnTo>
                  <a:lnTo>
                    <a:pt x="29" y="4"/>
                  </a:lnTo>
                  <a:lnTo>
                    <a:pt x="35" y="4"/>
                  </a:lnTo>
                  <a:lnTo>
                    <a:pt x="40" y="5"/>
                  </a:lnTo>
                  <a:lnTo>
                    <a:pt x="40" y="7"/>
                  </a:lnTo>
                  <a:lnTo>
                    <a:pt x="40" y="8"/>
                  </a:lnTo>
                  <a:lnTo>
                    <a:pt x="40" y="11"/>
                  </a:lnTo>
                  <a:lnTo>
                    <a:pt x="40" y="13"/>
                  </a:lnTo>
                  <a:lnTo>
                    <a:pt x="37" y="12"/>
                  </a:lnTo>
                  <a:lnTo>
                    <a:pt x="35" y="12"/>
                  </a:lnTo>
                  <a:lnTo>
                    <a:pt x="34" y="12"/>
                  </a:lnTo>
                  <a:lnTo>
                    <a:pt x="32"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50" name="Freeform 160"/>
            <p:cNvSpPr>
              <a:spLocks/>
            </p:cNvSpPr>
            <p:nvPr/>
          </p:nvSpPr>
          <p:spPr bwMode="auto">
            <a:xfrm>
              <a:off x="216" y="3916"/>
              <a:ext cx="19" cy="4"/>
            </a:xfrm>
            <a:custGeom>
              <a:avLst/>
              <a:gdLst>
                <a:gd name="T0" fmla="*/ 0 w 38"/>
                <a:gd name="T1" fmla="*/ 1 h 7"/>
                <a:gd name="T2" fmla="*/ 1 w 38"/>
                <a:gd name="T3" fmla="*/ 1 h 7"/>
                <a:gd name="T4" fmla="*/ 1 w 38"/>
                <a:gd name="T5" fmla="*/ 1 h 7"/>
                <a:gd name="T6" fmla="*/ 1 w 38"/>
                <a:gd name="T7" fmla="*/ 1 h 7"/>
                <a:gd name="T8" fmla="*/ 1 w 38"/>
                <a:gd name="T9" fmla="*/ 0 h 7"/>
                <a:gd name="T10" fmla="*/ 1 w 38"/>
                <a:gd name="T11" fmla="*/ 0 h 7"/>
                <a:gd name="T12" fmla="*/ 1 w 38"/>
                <a:gd name="T13" fmla="*/ 0 h 7"/>
                <a:gd name="T14" fmla="*/ 1 w 38"/>
                <a:gd name="T15" fmla="*/ 1 h 7"/>
                <a:gd name="T16" fmla="*/ 1 w 38"/>
                <a:gd name="T17" fmla="*/ 1 h 7"/>
                <a:gd name="T18" fmla="*/ 1 w 38"/>
                <a:gd name="T19" fmla="*/ 1 h 7"/>
                <a:gd name="T20" fmla="*/ 1 w 38"/>
                <a:gd name="T21" fmla="*/ 1 h 7"/>
                <a:gd name="T22" fmla="*/ 1 w 38"/>
                <a:gd name="T23" fmla="*/ 1 h 7"/>
                <a:gd name="T24" fmla="*/ 1 w 38"/>
                <a:gd name="T25" fmla="*/ 1 h 7"/>
                <a:gd name="T26" fmla="*/ 1 w 38"/>
                <a:gd name="T27" fmla="*/ 1 h 7"/>
                <a:gd name="T28" fmla="*/ 1 w 38"/>
                <a:gd name="T29" fmla="*/ 1 h 7"/>
                <a:gd name="T30" fmla="*/ 1 w 38"/>
                <a:gd name="T31" fmla="*/ 1 h 7"/>
                <a:gd name="T32" fmla="*/ 1 w 38"/>
                <a:gd name="T33" fmla="*/ 1 h 7"/>
                <a:gd name="T34" fmla="*/ 1 w 38"/>
                <a:gd name="T35" fmla="*/ 1 h 7"/>
                <a:gd name="T36" fmla="*/ 1 w 38"/>
                <a:gd name="T37" fmla="*/ 1 h 7"/>
                <a:gd name="T38" fmla="*/ 1 w 38"/>
                <a:gd name="T39" fmla="*/ 1 h 7"/>
                <a:gd name="T40" fmla="*/ 0 w 38"/>
                <a:gd name="T41" fmla="*/ 1 h 7"/>
                <a:gd name="T42" fmla="*/ 0 w 38"/>
                <a:gd name="T43" fmla="*/ 1 h 7"/>
                <a:gd name="T44" fmla="*/ 0 w 38"/>
                <a:gd name="T45" fmla="*/ 1 h 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8"/>
                <a:gd name="T70" fmla="*/ 0 h 7"/>
                <a:gd name="T71" fmla="*/ 38 w 38"/>
                <a:gd name="T72" fmla="*/ 7 h 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8" h="7">
                  <a:moveTo>
                    <a:pt x="0" y="7"/>
                  </a:moveTo>
                  <a:lnTo>
                    <a:pt x="2" y="5"/>
                  </a:lnTo>
                  <a:lnTo>
                    <a:pt x="6" y="3"/>
                  </a:lnTo>
                  <a:lnTo>
                    <a:pt x="10" y="1"/>
                  </a:lnTo>
                  <a:lnTo>
                    <a:pt x="15" y="0"/>
                  </a:lnTo>
                  <a:lnTo>
                    <a:pt x="21" y="0"/>
                  </a:lnTo>
                  <a:lnTo>
                    <a:pt x="26" y="0"/>
                  </a:lnTo>
                  <a:lnTo>
                    <a:pt x="32" y="1"/>
                  </a:lnTo>
                  <a:lnTo>
                    <a:pt x="37" y="1"/>
                  </a:lnTo>
                  <a:lnTo>
                    <a:pt x="37" y="3"/>
                  </a:lnTo>
                  <a:lnTo>
                    <a:pt x="37" y="4"/>
                  </a:lnTo>
                  <a:lnTo>
                    <a:pt x="37" y="6"/>
                  </a:lnTo>
                  <a:lnTo>
                    <a:pt x="38" y="7"/>
                  </a:lnTo>
                  <a:lnTo>
                    <a:pt x="33" y="7"/>
                  </a:lnTo>
                  <a:lnTo>
                    <a:pt x="29" y="7"/>
                  </a:lnTo>
                  <a:lnTo>
                    <a:pt x="24" y="7"/>
                  </a:lnTo>
                  <a:lnTo>
                    <a:pt x="20" y="7"/>
                  </a:lnTo>
                  <a:lnTo>
                    <a:pt x="14" y="7"/>
                  </a:lnTo>
                  <a:lnTo>
                    <a:pt x="9" y="7"/>
                  </a:lnTo>
                  <a:lnTo>
                    <a:pt x="5" y="7"/>
                  </a:lnTo>
                  <a:lnTo>
                    <a:pt x="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51" name="Freeform 161"/>
            <p:cNvSpPr>
              <a:spLocks/>
            </p:cNvSpPr>
            <p:nvPr/>
          </p:nvSpPr>
          <p:spPr bwMode="auto">
            <a:xfrm>
              <a:off x="753" y="3880"/>
              <a:ext cx="103" cy="30"/>
            </a:xfrm>
            <a:custGeom>
              <a:avLst/>
              <a:gdLst>
                <a:gd name="T0" fmla="*/ 0 w 207"/>
                <a:gd name="T1" fmla="*/ 1 h 60"/>
                <a:gd name="T2" fmla="*/ 0 w 207"/>
                <a:gd name="T3" fmla="*/ 1 h 60"/>
                <a:gd name="T4" fmla="*/ 0 w 207"/>
                <a:gd name="T5" fmla="*/ 1 h 60"/>
                <a:gd name="T6" fmla="*/ 0 w 207"/>
                <a:gd name="T7" fmla="*/ 1 h 60"/>
                <a:gd name="T8" fmla="*/ 0 w 207"/>
                <a:gd name="T9" fmla="*/ 1 h 60"/>
                <a:gd name="T10" fmla="*/ 0 w 207"/>
                <a:gd name="T11" fmla="*/ 1 h 60"/>
                <a:gd name="T12" fmla="*/ 0 w 207"/>
                <a:gd name="T13" fmla="*/ 1 h 60"/>
                <a:gd name="T14" fmla="*/ 0 w 207"/>
                <a:gd name="T15" fmla="*/ 1 h 60"/>
                <a:gd name="T16" fmla="*/ 0 w 207"/>
                <a:gd name="T17" fmla="*/ 1 h 60"/>
                <a:gd name="T18" fmla="*/ 0 w 207"/>
                <a:gd name="T19" fmla="*/ 1 h 60"/>
                <a:gd name="T20" fmla="*/ 0 w 207"/>
                <a:gd name="T21" fmla="*/ 1 h 60"/>
                <a:gd name="T22" fmla="*/ 0 w 207"/>
                <a:gd name="T23" fmla="*/ 1 h 60"/>
                <a:gd name="T24" fmla="*/ 0 w 207"/>
                <a:gd name="T25" fmla="*/ 1 h 60"/>
                <a:gd name="T26" fmla="*/ 0 w 207"/>
                <a:gd name="T27" fmla="*/ 1 h 60"/>
                <a:gd name="T28" fmla="*/ 0 w 207"/>
                <a:gd name="T29" fmla="*/ 1 h 60"/>
                <a:gd name="T30" fmla="*/ 0 w 207"/>
                <a:gd name="T31" fmla="*/ 1 h 60"/>
                <a:gd name="T32" fmla="*/ 0 w 207"/>
                <a:gd name="T33" fmla="*/ 1 h 60"/>
                <a:gd name="T34" fmla="*/ 0 w 207"/>
                <a:gd name="T35" fmla="*/ 1 h 60"/>
                <a:gd name="T36" fmla="*/ 0 w 207"/>
                <a:gd name="T37" fmla="*/ 1 h 60"/>
                <a:gd name="T38" fmla="*/ 0 w 207"/>
                <a:gd name="T39" fmla="*/ 1 h 60"/>
                <a:gd name="T40" fmla="*/ 0 w 207"/>
                <a:gd name="T41" fmla="*/ 1 h 60"/>
                <a:gd name="T42" fmla="*/ 0 w 207"/>
                <a:gd name="T43" fmla="*/ 1 h 60"/>
                <a:gd name="T44" fmla="*/ 0 w 207"/>
                <a:gd name="T45" fmla="*/ 1 h 60"/>
                <a:gd name="T46" fmla="*/ 0 w 207"/>
                <a:gd name="T47" fmla="*/ 1 h 60"/>
                <a:gd name="T48" fmla="*/ 0 w 207"/>
                <a:gd name="T49" fmla="*/ 1 h 60"/>
                <a:gd name="T50" fmla="*/ 0 w 207"/>
                <a:gd name="T51" fmla="*/ 1 h 60"/>
                <a:gd name="T52" fmla="*/ 0 w 207"/>
                <a:gd name="T53" fmla="*/ 1 h 60"/>
                <a:gd name="T54" fmla="*/ 0 w 207"/>
                <a:gd name="T55" fmla="*/ 1 h 60"/>
                <a:gd name="T56" fmla="*/ 0 w 207"/>
                <a:gd name="T57" fmla="*/ 1 h 60"/>
                <a:gd name="T58" fmla="*/ 0 w 207"/>
                <a:gd name="T59" fmla="*/ 1 h 60"/>
                <a:gd name="T60" fmla="*/ 0 w 207"/>
                <a:gd name="T61" fmla="*/ 1 h 60"/>
                <a:gd name="T62" fmla="*/ 0 w 207"/>
                <a:gd name="T63" fmla="*/ 1 h 60"/>
                <a:gd name="T64" fmla="*/ 0 w 207"/>
                <a:gd name="T65" fmla="*/ 1 h 60"/>
                <a:gd name="T66" fmla="*/ 0 w 207"/>
                <a:gd name="T67" fmla="*/ 1 h 60"/>
                <a:gd name="T68" fmla="*/ 0 w 207"/>
                <a:gd name="T69" fmla="*/ 1 h 60"/>
                <a:gd name="T70" fmla="*/ 0 w 207"/>
                <a:gd name="T71" fmla="*/ 1 h 60"/>
                <a:gd name="T72" fmla="*/ 0 w 207"/>
                <a:gd name="T73" fmla="*/ 1 h 60"/>
                <a:gd name="T74" fmla="*/ 0 w 207"/>
                <a:gd name="T75" fmla="*/ 1 h 60"/>
                <a:gd name="T76" fmla="*/ 0 w 207"/>
                <a:gd name="T77" fmla="*/ 1 h 60"/>
                <a:gd name="T78" fmla="*/ 0 w 207"/>
                <a:gd name="T79" fmla="*/ 1 h 60"/>
                <a:gd name="T80" fmla="*/ 0 w 207"/>
                <a:gd name="T81" fmla="*/ 1 h 60"/>
                <a:gd name="T82" fmla="*/ 0 w 207"/>
                <a:gd name="T83" fmla="*/ 1 h 60"/>
                <a:gd name="T84" fmla="*/ 0 w 207"/>
                <a:gd name="T85" fmla="*/ 1 h 60"/>
                <a:gd name="T86" fmla="*/ 0 w 207"/>
                <a:gd name="T87" fmla="*/ 1 h 60"/>
                <a:gd name="T88" fmla="*/ 0 w 207"/>
                <a:gd name="T89" fmla="*/ 1 h 60"/>
                <a:gd name="T90" fmla="*/ 0 w 207"/>
                <a:gd name="T91" fmla="*/ 0 h 60"/>
                <a:gd name="T92" fmla="*/ 0 w 207"/>
                <a:gd name="T93" fmla="*/ 0 h 60"/>
                <a:gd name="T94" fmla="*/ 0 w 207"/>
                <a:gd name="T95" fmla="*/ 0 h 60"/>
                <a:gd name="T96" fmla="*/ 0 w 207"/>
                <a:gd name="T97" fmla="*/ 0 h 60"/>
                <a:gd name="T98" fmla="*/ 0 w 207"/>
                <a:gd name="T99" fmla="*/ 1 h 60"/>
                <a:gd name="T100" fmla="*/ 0 w 207"/>
                <a:gd name="T101" fmla="*/ 1 h 60"/>
                <a:gd name="T102" fmla="*/ 0 w 207"/>
                <a:gd name="T103" fmla="*/ 1 h 60"/>
                <a:gd name="T104" fmla="*/ 0 w 207"/>
                <a:gd name="T105" fmla="*/ 1 h 60"/>
                <a:gd name="T106" fmla="*/ 0 w 207"/>
                <a:gd name="T107" fmla="*/ 1 h 60"/>
                <a:gd name="T108" fmla="*/ 0 w 207"/>
                <a:gd name="T109" fmla="*/ 1 h 60"/>
                <a:gd name="T110" fmla="*/ 0 w 207"/>
                <a:gd name="T111" fmla="*/ 1 h 60"/>
                <a:gd name="T112" fmla="*/ 0 w 207"/>
                <a:gd name="T113" fmla="*/ 1 h 60"/>
                <a:gd name="T114" fmla="*/ 0 w 207"/>
                <a:gd name="T115" fmla="*/ 1 h 60"/>
                <a:gd name="T116" fmla="*/ 0 w 207"/>
                <a:gd name="T117" fmla="*/ 1 h 6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07"/>
                <a:gd name="T178" fmla="*/ 0 h 60"/>
                <a:gd name="T179" fmla="*/ 207 w 207"/>
                <a:gd name="T180" fmla="*/ 60 h 6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07" h="60">
                  <a:moveTo>
                    <a:pt x="195" y="60"/>
                  </a:moveTo>
                  <a:lnTo>
                    <a:pt x="183" y="56"/>
                  </a:lnTo>
                  <a:lnTo>
                    <a:pt x="172" y="54"/>
                  </a:lnTo>
                  <a:lnTo>
                    <a:pt x="159" y="51"/>
                  </a:lnTo>
                  <a:lnTo>
                    <a:pt x="146" y="47"/>
                  </a:lnTo>
                  <a:lnTo>
                    <a:pt x="133" y="44"/>
                  </a:lnTo>
                  <a:lnTo>
                    <a:pt x="120" y="41"/>
                  </a:lnTo>
                  <a:lnTo>
                    <a:pt x="107" y="38"/>
                  </a:lnTo>
                  <a:lnTo>
                    <a:pt x="93" y="34"/>
                  </a:lnTo>
                  <a:lnTo>
                    <a:pt x="81" y="31"/>
                  </a:lnTo>
                  <a:lnTo>
                    <a:pt x="68" y="28"/>
                  </a:lnTo>
                  <a:lnTo>
                    <a:pt x="55" y="24"/>
                  </a:lnTo>
                  <a:lnTo>
                    <a:pt x="43" y="21"/>
                  </a:lnTo>
                  <a:lnTo>
                    <a:pt x="31" y="16"/>
                  </a:lnTo>
                  <a:lnTo>
                    <a:pt x="20" y="13"/>
                  </a:lnTo>
                  <a:lnTo>
                    <a:pt x="9" y="9"/>
                  </a:lnTo>
                  <a:lnTo>
                    <a:pt x="0" y="5"/>
                  </a:lnTo>
                  <a:lnTo>
                    <a:pt x="5" y="5"/>
                  </a:lnTo>
                  <a:lnTo>
                    <a:pt x="12" y="6"/>
                  </a:lnTo>
                  <a:lnTo>
                    <a:pt x="23" y="7"/>
                  </a:lnTo>
                  <a:lnTo>
                    <a:pt x="37" y="8"/>
                  </a:lnTo>
                  <a:lnTo>
                    <a:pt x="55" y="11"/>
                  </a:lnTo>
                  <a:lnTo>
                    <a:pt x="77" y="14"/>
                  </a:lnTo>
                  <a:lnTo>
                    <a:pt x="103" y="16"/>
                  </a:lnTo>
                  <a:lnTo>
                    <a:pt x="134" y="19"/>
                  </a:lnTo>
                  <a:lnTo>
                    <a:pt x="143" y="29"/>
                  </a:lnTo>
                  <a:lnTo>
                    <a:pt x="149" y="33"/>
                  </a:lnTo>
                  <a:lnTo>
                    <a:pt x="152" y="37"/>
                  </a:lnTo>
                  <a:lnTo>
                    <a:pt x="156" y="38"/>
                  </a:lnTo>
                  <a:lnTo>
                    <a:pt x="153" y="30"/>
                  </a:lnTo>
                  <a:lnTo>
                    <a:pt x="150" y="23"/>
                  </a:lnTo>
                  <a:lnTo>
                    <a:pt x="148" y="17"/>
                  </a:lnTo>
                  <a:lnTo>
                    <a:pt x="148" y="13"/>
                  </a:lnTo>
                  <a:lnTo>
                    <a:pt x="150" y="11"/>
                  </a:lnTo>
                  <a:lnTo>
                    <a:pt x="151" y="11"/>
                  </a:lnTo>
                  <a:lnTo>
                    <a:pt x="153" y="11"/>
                  </a:lnTo>
                  <a:lnTo>
                    <a:pt x="156" y="11"/>
                  </a:lnTo>
                  <a:lnTo>
                    <a:pt x="159" y="16"/>
                  </a:lnTo>
                  <a:lnTo>
                    <a:pt x="161" y="22"/>
                  </a:lnTo>
                  <a:lnTo>
                    <a:pt x="166" y="26"/>
                  </a:lnTo>
                  <a:lnTo>
                    <a:pt x="175" y="30"/>
                  </a:lnTo>
                  <a:lnTo>
                    <a:pt x="173" y="22"/>
                  </a:lnTo>
                  <a:lnTo>
                    <a:pt x="171" y="14"/>
                  </a:lnTo>
                  <a:lnTo>
                    <a:pt x="168" y="8"/>
                  </a:lnTo>
                  <a:lnTo>
                    <a:pt x="167" y="1"/>
                  </a:lnTo>
                  <a:lnTo>
                    <a:pt x="169" y="0"/>
                  </a:lnTo>
                  <a:lnTo>
                    <a:pt x="173" y="0"/>
                  </a:lnTo>
                  <a:lnTo>
                    <a:pt x="176" y="0"/>
                  </a:lnTo>
                  <a:lnTo>
                    <a:pt x="179" y="0"/>
                  </a:lnTo>
                  <a:lnTo>
                    <a:pt x="186" y="10"/>
                  </a:lnTo>
                  <a:lnTo>
                    <a:pt x="196" y="28"/>
                  </a:lnTo>
                  <a:lnTo>
                    <a:pt x="205" y="45"/>
                  </a:lnTo>
                  <a:lnTo>
                    <a:pt x="207" y="60"/>
                  </a:lnTo>
                  <a:lnTo>
                    <a:pt x="204" y="60"/>
                  </a:lnTo>
                  <a:lnTo>
                    <a:pt x="200" y="60"/>
                  </a:lnTo>
                  <a:lnTo>
                    <a:pt x="197" y="60"/>
                  </a:lnTo>
                  <a:lnTo>
                    <a:pt x="195" y="60"/>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52" name="Freeform 162"/>
            <p:cNvSpPr>
              <a:spLocks/>
            </p:cNvSpPr>
            <p:nvPr/>
          </p:nvSpPr>
          <p:spPr bwMode="auto">
            <a:xfrm>
              <a:off x="189" y="3899"/>
              <a:ext cx="11" cy="5"/>
            </a:xfrm>
            <a:custGeom>
              <a:avLst/>
              <a:gdLst>
                <a:gd name="T0" fmla="*/ 1 w 22"/>
                <a:gd name="T1" fmla="*/ 1 h 9"/>
                <a:gd name="T2" fmla="*/ 1 w 22"/>
                <a:gd name="T3" fmla="*/ 1 h 9"/>
                <a:gd name="T4" fmla="*/ 0 w 22"/>
                <a:gd name="T5" fmla="*/ 1 h 9"/>
                <a:gd name="T6" fmla="*/ 0 w 22"/>
                <a:gd name="T7" fmla="*/ 1 h 9"/>
                <a:gd name="T8" fmla="*/ 0 w 22"/>
                <a:gd name="T9" fmla="*/ 1 h 9"/>
                <a:gd name="T10" fmla="*/ 1 w 22"/>
                <a:gd name="T11" fmla="*/ 0 h 9"/>
                <a:gd name="T12" fmla="*/ 1 w 22"/>
                <a:gd name="T13" fmla="*/ 0 h 9"/>
                <a:gd name="T14" fmla="*/ 1 w 22"/>
                <a:gd name="T15" fmla="*/ 1 h 9"/>
                <a:gd name="T16" fmla="*/ 1 w 22"/>
                <a:gd name="T17" fmla="*/ 1 h 9"/>
                <a:gd name="T18" fmla="*/ 1 w 22"/>
                <a:gd name="T19" fmla="*/ 1 h 9"/>
                <a:gd name="T20" fmla="*/ 1 w 22"/>
                <a:gd name="T21" fmla="*/ 1 h 9"/>
                <a:gd name="T22" fmla="*/ 1 w 22"/>
                <a:gd name="T23" fmla="*/ 1 h 9"/>
                <a:gd name="T24" fmla="*/ 1 w 22"/>
                <a:gd name="T25" fmla="*/ 1 h 9"/>
                <a:gd name="T26" fmla="*/ 1 w 22"/>
                <a:gd name="T27" fmla="*/ 1 h 9"/>
                <a:gd name="T28" fmla="*/ 1 w 22"/>
                <a:gd name="T29" fmla="*/ 1 h 9"/>
                <a:gd name="T30" fmla="*/ 1 w 22"/>
                <a:gd name="T31" fmla="*/ 1 h 9"/>
                <a:gd name="T32" fmla="*/ 1 w 22"/>
                <a:gd name="T33" fmla="*/ 1 h 9"/>
                <a:gd name="T34" fmla="*/ 1 w 22"/>
                <a:gd name="T35" fmla="*/ 1 h 9"/>
                <a:gd name="T36" fmla="*/ 1 w 22"/>
                <a:gd name="T37" fmla="*/ 1 h 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2"/>
                <a:gd name="T58" fmla="*/ 0 h 9"/>
                <a:gd name="T59" fmla="*/ 22 w 22"/>
                <a:gd name="T60" fmla="*/ 9 h 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2" h="9">
                  <a:moveTo>
                    <a:pt x="2" y="8"/>
                  </a:moveTo>
                  <a:lnTo>
                    <a:pt x="1" y="7"/>
                  </a:lnTo>
                  <a:lnTo>
                    <a:pt x="0" y="6"/>
                  </a:lnTo>
                  <a:lnTo>
                    <a:pt x="0" y="5"/>
                  </a:lnTo>
                  <a:lnTo>
                    <a:pt x="0" y="1"/>
                  </a:lnTo>
                  <a:lnTo>
                    <a:pt x="5" y="0"/>
                  </a:lnTo>
                  <a:lnTo>
                    <a:pt x="10" y="0"/>
                  </a:lnTo>
                  <a:lnTo>
                    <a:pt x="15" y="1"/>
                  </a:lnTo>
                  <a:lnTo>
                    <a:pt x="20" y="3"/>
                  </a:lnTo>
                  <a:lnTo>
                    <a:pt x="20" y="5"/>
                  </a:lnTo>
                  <a:lnTo>
                    <a:pt x="20" y="6"/>
                  </a:lnTo>
                  <a:lnTo>
                    <a:pt x="20" y="8"/>
                  </a:lnTo>
                  <a:lnTo>
                    <a:pt x="22" y="9"/>
                  </a:lnTo>
                  <a:lnTo>
                    <a:pt x="17" y="9"/>
                  </a:lnTo>
                  <a:lnTo>
                    <a:pt x="12" y="8"/>
                  </a:lnTo>
                  <a:lnTo>
                    <a:pt x="7" y="8"/>
                  </a:lnTo>
                  <a:lnTo>
                    <a:pt x="2"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53" name="Freeform 163"/>
            <p:cNvSpPr>
              <a:spLocks/>
            </p:cNvSpPr>
            <p:nvPr/>
          </p:nvSpPr>
          <p:spPr bwMode="auto">
            <a:xfrm>
              <a:off x="847" y="3718"/>
              <a:ext cx="146" cy="184"/>
            </a:xfrm>
            <a:custGeom>
              <a:avLst/>
              <a:gdLst>
                <a:gd name="T0" fmla="*/ 1 w 291"/>
                <a:gd name="T1" fmla="*/ 1 h 368"/>
                <a:gd name="T2" fmla="*/ 1 w 291"/>
                <a:gd name="T3" fmla="*/ 1 h 368"/>
                <a:gd name="T4" fmla="*/ 1 w 291"/>
                <a:gd name="T5" fmla="*/ 1 h 368"/>
                <a:gd name="T6" fmla="*/ 1 w 291"/>
                <a:gd name="T7" fmla="*/ 1 h 368"/>
                <a:gd name="T8" fmla="*/ 1 w 291"/>
                <a:gd name="T9" fmla="*/ 1 h 368"/>
                <a:gd name="T10" fmla="*/ 1 w 291"/>
                <a:gd name="T11" fmla="*/ 1 h 368"/>
                <a:gd name="T12" fmla="*/ 1 w 291"/>
                <a:gd name="T13" fmla="*/ 1 h 368"/>
                <a:gd name="T14" fmla="*/ 1 w 291"/>
                <a:gd name="T15" fmla="*/ 1 h 368"/>
                <a:gd name="T16" fmla="*/ 1 w 291"/>
                <a:gd name="T17" fmla="*/ 1 h 368"/>
                <a:gd name="T18" fmla="*/ 1 w 291"/>
                <a:gd name="T19" fmla="*/ 1 h 368"/>
                <a:gd name="T20" fmla="*/ 1 w 291"/>
                <a:gd name="T21" fmla="*/ 1 h 368"/>
                <a:gd name="T22" fmla="*/ 1 w 291"/>
                <a:gd name="T23" fmla="*/ 1 h 368"/>
                <a:gd name="T24" fmla="*/ 1 w 291"/>
                <a:gd name="T25" fmla="*/ 1 h 368"/>
                <a:gd name="T26" fmla="*/ 1 w 291"/>
                <a:gd name="T27" fmla="*/ 1 h 368"/>
                <a:gd name="T28" fmla="*/ 1 w 291"/>
                <a:gd name="T29" fmla="*/ 1 h 368"/>
                <a:gd name="T30" fmla="*/ 1 w 291"/>
                <a:gd name="T31" fmla="*/ 1 h 368"/>
                <a:gd name="T32" fmla="*/ 1 w 291"/>
                <a:gd name="T33" fmla="*/ 1 h 368"/>
                <a:gd name="T34" fmla="*/ 1 w 291"/>
                <a:gd name="T35" fmla="*/ 1 h 368"/>
                <a:gd name="T36" fmla="*/ 1 w 291"/>
                <a:gd name="T37" fmla="*/ 1 h 368"/>
                <a:gd name="T38" fmla="*/ 1 w 291"/>
                <a:gd name="T39" fmla="*/ 1 h 368"/>
                <a:gd name="T40" fmla="*/ 1 w 291"/>
                <a:gd name="T41" fmla="*/ 1 h 368"/>
                <a:gd name="T42" fmla="*/ 1 w 291"/>
                <a:gd name="T43" fmla="*/ 1 h 368"/>
                <a:gd name="T44" fmla="*/ 1 w 291"/>
                <a:gd name="T45" fmla="*/ 1 h 368"/>
                <a:gd name="T46" fmla="*/ 1 w 291"/>
                <a:gd name="T47" fmla="*/ 1 h 368"/>
                <a:gd name="T48" fmla="*/ 1 w 291"/>
                <a:gd name="T49" fmla="*/ 1 h 368"/>
                <a:gd name="T50" fmla="*/ 1 w 291"/>
                <a:gd name="T51" fmla="*/ 1 h 368"/>
                <a:gd name="T52" fmla="*/ 1 w 291"/>
                <a:gd name="T53" fmla="*/ 1 h 368"/>
                <a:gd name="T54" fmla="*/ 1 w 291"/>
                <a:gd name="T55" fmla="*/ 1 h 368"/>
                <a:gd name="T56" fmla="*/ 1 w 291"/>
                <a:gd name="T57" fmla="*/ 1 h 368"/>
                <a:gd name="T58" fmla="*/ 1 w 291"/>
                <a:gd name="T59" fmla="*/ 1 h 368"/>
                <a:gd name="T60" fmla="*/ 1 w 291"/>
                <a:gd name="T61" fmla="*/ 1 h 368"/>
                <a:gd name="T62" fmla="*/ 1 w 291"/>
                <a:gd name="T63" fmla="*/ 1 h 368"/>
                <a:gd name="T64" fmla="*/ 1 w 291"/>
                <a:gd name="T65" fmla="*/ 1 h 368"/>
                <a:gd name="T66" fmla="*/ 1 w 291"/>
                <a:gd name="T67" fmla="*/ 1 h 368"/>
                <a:gd name="T68" fmla="*/ 1 w 291"/>
                <a:gd name="T69" fmla="*/ 1 h 368"/>
                <a:gd name="T70" fmla="*/ 1 w 291"/>
                <a:gd name="T71" fmla="*/ 1 h 368"/>
                <a:gd name="T72" fmla="*/ 1 w 291"/>
                <a:gd name="T73" fmla="*/ 1 h 368"/>
                <a:gd name="T74" fmla="*/ 1 w 291"/>
                <a:gd name="T75" fmla="*/ 1 h 368"/>
                <a:gd name="T76" fmla="*/ 1 w 291"/>
                <a:gd name="T77" fmla="*/ 1 h 368"/>
                <a:gd name="T78" fmla="*/ 1 w 291"/>
                <a:gd name="T79" fmla="*/ 1 h 368"/>
                <a:gd name="T80" fmla="*/ 1 w 291"/>
                <a:gd name="T81" fmla="*/ 1 h 368"/>
                <a:gd name="T82" fmla="*/ 1 w 291"/>
                <a:gd name="T83" fmla="*/ 1 h 368"/>
                <a:gd name="T84" fmla="*/ 1 w 291"/>
                <a:gd name="T85" fmla="*/ 1 h 368"/>
                <a:gd name="T86" fmla="*/ 1 w 291"/>
                <a:gd name="T87" fmla="*/ 1 h 368"/>
                <a:gd name="T88" fmla="*/ 1 w 291"/>
                <a:gd name="T89" fmla="*/ 1 h 368"/>
                <a:gd name="T90" fmla="*/ 1 w 291"/>
                <a:gd name="T91" fmla="*/ 1 h 368"/>
                <a:gd name="T92" fmla="*/ 1 w 291"/>
                <a:gd name="T93" fmla="*/ 1 h 36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91"/>
                <a:gd name="T142" fmla="*/ 0 h 368"/>
                <a:gd name="T143" fmla="*/ 291 w 291"/>
                <a:gd name="T144" fmla="*/ 368 h 36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91" h="368">
                  <a:moveTo>
                    <a:pt x="32" y="368"/>
                  </a:moveTo>
                  <a:lnTo>
                    <a:pt x="22" y="351"/>
                  </a:lnTo>
                  <a:lnTo>
                    <a:pt x="13" y="334"/>
                  </a:lnTo>
                  <a:lnTo>
                    <a:pt x="5" y="319"/>
                  </a:lnTo>
                  <a:lnTo>
                    <a:pt x="0" y="304"/>
                  </a:lnTo>
                  <a:lnTo>
                    <a:pt x="2" y="304"/>
                  </a:lnTo>
                  <a:lnTo>
                    <a:pt x="5" y="304"/>
                  </a:lnTo>
                  <a:lnTo>
                    <a:pt x="7" y="304"/>
                  </a:lnTo>
                  <a:lnTo>
                    <a:pt x="9" y="304"/>
                  </a:lnTo>
                  <a:lnTo>
                    <a:pt x="14" y="311"/>
                  </a:lnTo>
                  <a:lnTo>
                    <a:pt x="18" y="317"/>
                  </a:lnTo>
                  <a:lnTo>
                    <a:pt x="24" y="324"/>
                  </a:lnTo>
                  <a:lnTo>
                    <a:pt x="29" y="331"/>
                  </a:lnTo>
                  <a:lnTo>
                    <a:pt x="30" y="330"/>
                  </a:lnTo>
                  <a:lnTo>
                    <a:pt x="32" y="330"/>
                  </a:lnTo>
                  <a:lnTo>
                    <a:pt x="33" y="330"/>
                  </a:lnTo>
                  <a:lnTo>
                    <a:pt x="35" y="330"/>
                  </a:lnTo>
                  <a:lnTo>
                    <a:pt x="25" y="316"/>
                  </a:lnTo>
                  <a:lnTo>
                    <a:pt x="18" y="304"/>
                  </a:lnTo>
                  <a:lnTo>
                    <a:pt x="14" y="294"/>
                  </a:lnTo>
                  <a:lnTo>
                    <a:pt x="15" y="281"/>
                  </a:lnTo>
                  <a:lnTo>
                    <a:pt x="17" y="280"/>
                  </a:lnTo>
                  <a:lnTo>
                    <a:pt x="18" y="280"/>
                  </a:lnTo>
                  <a:lnTo>
                    <a:pt x="21" y="280"/>
                  </a:lnTo>
                  <a:lnTo>
                    <a:pt x="23" y="280"/>
                  </a:lnTo>
                  <a:lnTo>
                    <a:pt x="28" y="286"/>
                  </a:lnTo>
                  <a:lnTo>
                    <a:pt x="33" y="293"/>
                  </a:lnTo>
                  <a:lnTo>
                    <a:pt x="38" y="300"/>
                  </a:lnTo>
                  <a:lnTo>
                    <a:pt x="43" y="306"/>
                  </a:lnTo>
                  <a:lnTo>
                    <a:pt x="40" y="291"/>
                  </a:lnTo>
                  <a:lnTo>
                    <a:pt x="35" y="282"/>
                  </a:lnTo>
                  <a:lnTo>
                    <a:pt x="30" y="273"/>
                  </a:lnTo>
                  <a:lnTo>
                    <a:pt x="29" y="265"/>
                  </a:lnTo>
                  <a:lnTo>
                    <a:pt x="31" y="265"/>
                  </a:lnTo>
                  <a:lnTo>
                    <a:pt x="33" y="265"/>
                  </a:lnTo>
                  <a:lnTo>
                    <a:pt x="36" y="265"/>
                  </a:lnTo>
                  <a:lnTo>
                    <a:pt x="38" y="265"/>
                  </a:lnTo>
                  <a:lnTo>
                    <a:pt x="41" y="271"/>
                  </a:lnTo>
                  <a:lnTo>
                    <a:pt x="46" y="278"/>
                  </a:lnTo>
                  <a:lnTo>
                    <a:pt x="52" y="283"/>
                  </a:lnTo>
                  <a:lnTo>
                    <a:pt x="61" y="287"/>
                  </a:lnTo>
                  <a:lnTo>
                    <a:pt x="58" y="278"/>
                  </a:lnTo>
                  <a:lnTo>
                    <a:pt x="54" y="272"/>
                  </a:lnTo>
                  <a:lnTo>
                    <a:pt x="49" y="267"/>
                  </a:lnTo>
                  <a:lnTo>
                    <a:pt x="49" y="260"/>
                  </a:lnTo>
                  <a:lnTo>
                    <a:pt x="54" y="262"/>
                  </a:lnTo>
                  <a:lnTo>
                    <a:pt x="60" y="263"/>
                  </a:lnTo>
                  <a:lnTo>
                    <a:pt x="64" y="264"/>
                  </a:lnTo>
                  <a:lnTo>
                    <a:pt x="69" y="265"/>
                  </a:lnTo>
                  <a:lnTo>
                    <a:pt x="69" y="263"/>
                  </a:lnTo>
                  <a:lnTo>
                    <a:pt x="69" y="259"/>
                  </a:lnTo>
                  <a:lnTo>
                    <a:pt x="69" y="256"/>
                  </a:lnTo>
                  <a:lnTo>
                    <a:pt x="70" y="253"/>
                  </a:lnTo>
                  <a:lnTo>
                    <a:pt x="83" y="245"/>
                  </a:lnTo>
                  <a:lnTo>
                    <a:pt x="96" y="235"/>
                  </a:lnTo>
                  <a:lnTo>
                    <a:pt x="107" y="222"/>
                  </a:lnTo>
                  <a:lnTo>
                    <a:pt x="117" y="207"/>
                  </a:lnTo>
                  <a:lnTo>
                    <a:pt x="127" y="192"/>
                  </a:lnTo>
                  <a:lnTo>
                    <a:pt x="135" y="177"/>
                  </a:lnTo>
                  <a:lnTo>
                    <a:pt x="142" y="164"/>
                  </a:lnTo>
                  <a:lnTo>
                    <a:pt x="147" y="150"/>
                  </a:lnTo>
                  <a:lnTo>
                    <a:pt x="158" y="136"/>
                  </a:lnTo>
                  <a:lnTo>
                    <a:pt x="174" y="114"/>
                  </a:lnTo>
                  <a:lnTo>
                    <a:pt x="193" y="89"/>
                  </a:lnTo>
                  <a:lnTo>
                    <a:pt x="216" y="62"/>
                  </a:lnTo>
                  <a:lnTo>
                    <a:pt x="238" y="37"/>
                  </a:lnTo>
                  <a:lnTo>
                    <a:pt x="260" y="17"/>
                  </a:lnTo>
                  <a:lnTo>
                    <a:pt x="279" y="3"/>
                  </a:lnTo>
                  <a:lnTo>
                    <a:pt x="291" y="0"/>
                  </a:lnTo>
                  <a:lnTo>
                    <a:pt x="279" y="16"/>
                  </a:lnTo>
                  <a:lnTo>
                    <a:pt x="266" y="32"/>
                  </a:lnTo>
                  <a:lnTo>
                    <a:pt x="253" y="47"/>
                  </a:lnTo>
                  <a:lnTo>
                    <a:pt x="242" y="63"/>
                  </a:lnTo>
                  <a:lnTo>
                    <a:pt x="229" y="79"/>
                  </a:lnTo>
                  <a:lnTo>
                    <a:pt x="216" y="94"/>
                  </a:lnTo>
                  <a:lnTo>
                    <a:pt x="205" y="111"/>
                  </a:lnTo>
                  <a:lnTo>
                    <a:pt x="193" y="126"/>
                  </a:lnTo>
                  <a:lnTo>
                    <a:pt x="181" y="142"/>
                  </a:lnTo>
                  <a:lnTo>
                    <a:pt x="169" y="158"/>
                  </a:lnTo>
                  <a:lnTo>
                    <a:pt x="158" y="174"/>
                  </a:lnTo>
                  <a:lnTo>
                    <a:pt x="146" y="190"/>
                  </a:lnTo>
                  <a:lnTo>
                    <a:pt x="135" y="206"/>
                  </a:lnTo>
                  <a:lnTo>
                    <a:pt x="123" y="222"/>
                  </a:lnTo>
                  <a:lnTo>
                    <a:pt x="113" y="238"/>
                  </a:lnTo>
                  <a:lnTo>
                    <a:pt x="101" y="256"/>
                  </a:lnTo>
                  <a:lnTo>
                    <a:pt x="98" y="263"/>
                  </a:lnTo>
                  <a:lnTo>
                    <a:pt x="90" y="278"/>
                  </a:lnTo>
                  <a:lnTo>
                    <a:pt x="79" y="296"/>
                  </a:lnTo>
                  <a:lnTo>
                    <a:pt x="68" y="317"/>
                  </a:lnTo>
                  <a:lnTo>
                    <a:pt x="56" y="336"/>
                  </a:lnTo>
                  <a:lnTo>
                    <a:pt x="45" y="354"/>
                  </a:lnTo>
                  <a:lnTo>
                    <a:pt x="37" y="364"/>
                  </a:lnTo>
                  <a:lnTo>
                    <a:pt x="32" y="368"/>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54" name="Freeform 164"/>
            <p:cNvSpPr>
              <a:spLocks/>
            </p:cNvSpPr>
            <p:nvPr/>
          </p:nvSpPr>
          <p:spPr bwMode="auto">
            <a:xfrm>
              <a:off x="558" y="3797"/>
              <a:ext cx="47" cy="103"/>
            </a:xfrm>
            <a:custGeom>
              <a:avLst/>
              <a:gdLst>
                <a:gd name="T0" fmla="*/ 1 w 94"/>
                <a:gd name="T1" fmla="*/ 1 h 205"/>
                <a:gd name="T2" fmla="*/ 1 w 94"/>
                <a:gd name="T3" fmla="*/ 1 h 205"/>
                <a:gd name="T4" fmla="*/ 1 w 94"/>
                <a:gd name="T5" fmla="*/ 1 h 205"/>
                <a:gd name="T6" fmla="*/ 1 w 94"/>
                <a:gd name="T7" fmla="*/ 1 h 205"/>
                <a:gd name="T8" fmla="*/ 1 w 94"/>
                <a:gd name="T9" fmla="*/ 1 h 205"/>
                <a:gd name="T10" fmla="*/ 1 w 94"/>
                <a:gd name="T11" fmla="*/ 1 h 205"/>
                <a:gd name="T12" fmla="*/ 1 w 94"/>
                <a:gd name="T13" fmla="*/ 1 h 205"/>
                <a:gd name="T14" fmla="*/ 1 w 94"/>
                <a:gd name="T15" fmla="*/ 1 h 205"/>
                <a:gd name="T16" fmla="*/ 1 w 94"/>
                <a:gd name="T17" fmla="*/ 1 h 205"/>
                <a:gd name="T18" fmla="*/ 1 w 94"/>
                <a:gd name="T19" fmla="*/ 1 h 205"/>
                <a:gd name="T20" fmla="*/ 1 w 94"/>
                <a:gd name="T21" fmla="*/ 1 h 205"/>
                <a:gd name="T22" fmla="*/ 1 w 94"/>
                <a:gd name="T23" fmla="*/ 1 h 205"/>
                <a:gd name="T24" fmla="*/ 1 w 94"/>
                <a:gd name="T25" fmla="*/ 1 h 205"/>
                <a:gd name="T26" fmla="*/ 1 w 94"/>
                <a:gd name="T27" fmla="*/ 1 h 205"/>
                <a:gd name="T28" fmla="*/ 1 w 94"/>
                <a:gd name="T29" fmla="*/ 1 h 205"/>
                <a:gd name="T30" fmla="*/ 1 w 94"/>
                <a:gd name="T31" fmla="*/ 1 h 205"/>
                <a:gd name="T32" fmla="*/ 1 w 94"/>
                <a:gd name="T33" fmla="*/ 1 h 205"/>
                <a:gd name="T34" fmla="*/ 1 w 94"/>
                <a:gd name="T35" fmla="*/ 1 h 205"/>
                <a:gd name="T36" fmla="*/ 1 w 94"/>
                <a:gd name="T37" fmla="*/ 1 h 205"/>
                <a:gd name="T38" fmla="*/ 1 w 94"/>
                <a:gd name="T39" fmla="*/ 1 h 205"/>
                <a:gd name="T40" fmla="*/ 1 w 94"/>
                <a:gd name="T41" fmla="*/ 1 h 205"/>
                <a:gd name="T42" fmla="*/ 1 w 94"/>
                <a:gd name="T43" fmla="*/ 1 h 205"/>
                <a:gd name="T44" fmla="*/ 1 w 94"/>
                <a:gd name="T45" fmla="*/ 1 h 205"/>
                <a:gd name="T46" fmla="*/ 1 w 94"/>
                <a:gd name="T47" fmla="*/ 1 h 205"/>
                <a:gd name="T48" fmla="*/ 1 w 94"/>
                <a:gd name="T49" fmla="*/ 1 h 205"/>
                <a:gd name="T50" fmla="*/ 1 w 94"/>
                <a:gd name="T51" fmla="*/ 1 h 205"/>
                <a:gd name="T52" fmla="*/ 1 w 94"/>
                <a:gd name="T53" fmla="*/ 1 h 205"/>
                <a:gd name="T54" fmla="*/ 1 w 94"/>
                <a:gd name="T55" fmla="*/ 1 h 205"/>
                <a:gd name="T56" fmla="*/ 1 w 94"/>
                <a:gd name="T57" fmla="*/ 1 h 205"/>
                <a:gd name="T58" fmla="*/ 1 w 94"/>
                <a:gd name="T59" fmla="*/ 1 h 205"/>
                <a:gd name="T60" fmla="*/ 1 w 94"/>
                <a:gd name="T61" fmla="*/ 0 h 205"/>
                <a:gd name="T62" fmla="*/ 1 w 94"/>
                <a:gd name="T63" fmla="*/ 0 h 205"/>
                <a:gd name="T64" fmla="*/ 1 w 94"/>
                <a:gd name="T65" fmla="*/ 1 h 205"/>
                <a:gd name="T66" fmla="*/ 1 w 94"/>
                <a:gd name="T67" fmla="*/ 1 h 205"/>
                <a:gd name="T68" fmla="*/ 1 w 94"/>
                <a:gd name="T69" fmla="*/ 1 h 205"/>
                <a:gd name="T70" fmla="*/ 1 w 94"/>
                <a:gd name="T71" fmla="*/ 1 h 205"/>
                <a:gd name="T72" fmla="*/ 1 w 94"/>
                <a:gd name="T73" fmla="*/ 1 h 205"/>
                <a:gd name="T74" fmla="*/ 1 w 94"/>
                <a:gd name="T75" fmla="*/ 1 h 205"/>
                <a:gd name="T76" fmla="*/ 1 w 94"/>
                <a:gd name="T77" fmla="*/ 1 h 205"/>
                <a:gd name="T78" fmla="*/ 1 w 94"/>
                <a:gd name="T79" fmla="*/ 1 h 205"/>
                <a:gd name="T80" fmla="*/ 1 w 94"/>
                <a:gd name="T81" fmla="*/ 1 h 205"/>
                <a:gd name="T82" fmla="*/ 1 w 94"/>
                <a:gd name="T83" fmla="*/ 1 h 205"/>
                <a:gd name="T84" fmla="*/ 1 w 94"/>
                <a:gd name="T85" fmla="*/ 1 h 20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94"/>
                <a:gd name="T130" fmla="*/ 0 h 205"/>
                <a:gd name="T131" fmla="*/ 94 w 94"/>
                <a:gd name="T132" fmla="*/ 205 h 20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94" h="205">
                  <a:moveTo>
                    <a:pt x="49" y="205"/>
                  </a:moveTo>
                  <a:lnTo>
                    <a:pt x="44" y="191"/>
                  </a:lnTo>
                  <a:lnTo>
                    <a:pt x="36" y="176"/>
                  </a:lnTo>
                  <a:lnTo>
                    <a:pt x="28" y="160"/>
                  </a:lnTo>
                  <a:lnTo>
                    <a:pt x="21" y="144"/>
                  </a:lnTo>
                  <a:lnTo>
                    <a:pt x="13" y="128"/>
                  </a:lnTo>
                  <a:lnTo>
                    <a:pt x="7" y="113"/>
                  </a:lnTo>
                  <a:lnTo>
                    <a:pt x="2" y="99"/>
                  </a:lnTo>
                  <a:lnTo>
                    <a:pt x="0" y="86"/>
                  </a:lnTo>
                  <a:lnTo>
                    <a:pt x="2" y="88"/>
                  </a:lnTo>
                  <a:lnTo>
                    <a:pt x="3" y="88"/>
                  </a:lnTo>
                  <a:lnTo>
                    <a:pt x="6" y="89"/>
                  </a:lnTo>
                  <a:lnTo>
                    <a:pt x="7" y="89"/>
                  </a:lnTo>
                  <a:lnTo>
                    <a:pt x="16" y="108"/>
                  </a:lnTo>
                  <a:lnTo>
                    <a:pt x="21" y="120"/>
                  </a:lnTo>
                  <a:lnTo>
                    <a:pt x="23" y="124"/>
                  </a:lnTo>
                  <a:lnTo>
                    <a:pt x="25" y="128"/>
                  </a:lnTo>
                  <a:lnTo>
                    <a:pt x="26" y="128"/>
                  </a:lnTo>
                  <a:lnTo>
                    <a:pt x="28" y="128"/>
                  </a:lnTo>
                  <a:lnTo>
                    <a:pt x="30" y="128"/>
                  </a:lnTo>
                  <a:lnTo>
                    <a:pt x="31" y="128"/>
                  </a:lnTo>
                  <a:lnTo>
                    <a:pt x="19" y="108"/>
                  </a:lnTo>
                  <a:lnTo>
                    <a:pt x="11" y="89"/>
                  </a:lnTo>
                  <a:lnTo>
                    <a:pt x="7" y="70"/>
                  </a:lnTo>
                  <a:lnTo>
                    <a:pt x="6" y="52"/>
                  </a:lnTo>
                  <a:lnTo>
                    <a:pt x="10" y="55"/>
                  </a:lnTo>
                  <a:lnTo>
                    <a:pt x="16" y="62"/>
                  </a:lnTo>
                  <a:lnTo>
                    <a:pt x="22" y="71"/>
                  </a:lnTo>
                  <a:lnTo>
                    <a:pt x="28" y="82"/>
                  </a:lnTo>
                  <a:lnTo>
                    <a:pt x="34" y="93"/>
                  </a:lnTo>
                  <a:lnTo>
                    <a:pt x="40" y="105"/>
                  </a:lnTo>
                  <a:lnTo>
                    <a:pt x="45" y="114"/>
                  </a:lnTo>
                  <a:lnTo>
                    <a:pt x="49" y="122"/>
                  </a:lnTo>
                  <a:lnTo>
                    <a:pt x="48" y="109"/>
                  </a:lnTo>
                  <a:lnTo>
                    <a:pt x="44" y="97"/>
                  </a:lnTo>
                  <a:lnTo>
                    <a:pt x="38" y="83"/>
                  </a:lnTo>
                  <a:lnTo>
                    <a:pt x="31" y="69"/>
                  </a:lnTo>
                  <a:lnTo>
                    <a:pt x="24" y="55"/>
                  </a:lnTo>
                  <a:lnTo>
                    <a:pt x="17" y="41"/>
                  </a:lnTo>
                  <a:lnTo>
                    <a:pt x="11" y="29"/>
                  </a:lnTo>
                  <a:lnTo>
                    <a:pt x="8" y="17"/>
                  </a:lnTo>
                  <a:lnTo>
                    <a:pt x="15" y="21"/>
                  </a:lnTo>
                  <a:lnTo>
                    <a:pt x="21" y="28"/>
                  </a:lnTo>
                  <a:lnTo>
                    <a:pt x="26" y="37"/>
                  </a:lnTo>
                  <a:lnTo>
                    <a:pt x="33" y="47"/>
                  </a:lnTo>
                  <a:lnTo>
                    <a:pt x="39" y="59"/>
                  </a:lnTo>
                  <a:lnTo>
                    <a:pt x="46" y="70"/>
                  </a:lnTo>
                  <a:lnTo>
                    <a:pt x="54" y="81"/>
                  </a:lnTo>
                  <a:lnTo>
                    <a:pt x="62" y="90"/>
                  </a:lnTo>
                  <a:lnTo>
                    <a:pt x="63" y="89"/>
                  </a:lnTo>
                  <a:lnTo>
                    <a:pt x="63" y="88"/>
                  </a:lnTo>
                  <a:lnTo>
                    <a:pt x="64" y="86"/>
                  </a:lnTo>
                  <a:lnTo>
                    <a:pt x="56" y="78"/>
                  </a:lnTo>
                  <a:lnTo>
                    <a:pt x="48" y="68"/>
                  </a:lnTo>
                  <a:lnTo>
                    <a:pt x="41" y="56"/>
                  </a:lnTo>
                  <a:lnTo>
                    <a:pt x="36" y="44"/>
                  </a:lnTo>
                  <a:lnTo>
                    <a:pt x="30" y="32"/>
                  </a:lnTo>
                  <a:lnTo>
                    <a:pt x="25" y="20"/>
                  </a:lnTo>
                  <a:lnTo>
                    <a:pt x="21" y="9"/>
                  </a:lnTo>
                  <a:lnTo>
                    <a:pt x="17" y="1"/>
                  </a:lnTo>
                  <a:lnTo>
                    <a:pt x="18" y="0"/>
                  </a:lnTo>
                  <a:lnTo>
                    <a:pt x="19" y="0"/>
                  </a:lnTo>
                  <a:lnTo>
                    <a:pt x="22" y="0"/>
                  </a:lnTo>
                  <a:lnTo>
                    <a:pt x="23" y="0"/>
                  </a:lnTo>
                  <a:lnTo>
                    <a:pt x="32" y="12"/>
                  </a:lnTo>
                  <a:lnTo>
                    <a:pt x="40" y="23"/>
                  </a:lnTo>
                  <a:lnTo>
                    <a:pt x="49" y="35"/>
                  </a:lnTo>
                  <a:lnTo>
                    <a:pt x="59" y="46"/>
                  </a:lnTo>
                  <a:lnTo>
                    <a:pt x="67" y="58"/>
                  </a:lnTo>
                  <a:lnTo>
                    <a:pt x="76" y="69"/>
                  </a:lnTo>
                  <a:lnTo>
                    <a:pt x="85" y="82"/>
                  </a:lnTo>
                  <a:lnTo>
                    <a:pt x="94" y="93"/>
                  </a:lnTo>
                  <a:lnTo>
                    <a:pt x="93" y="98"/>
                  </a:lnTo>
                  <a:lnTo>
                    <a:pt x="91" y="105"/>
                  </a:lnTo>
                  <a:lnTo>
                    <a:pt x="87" y="114"/>
                  </a:lnTo>
                  <a:lnTo>
                    <a:pt x="83" y="127"/>
                  </a:lnTo>
                  <a:lnTo>
                    <a:pt x="77" y="142"/>
                  </a:lnTo>
                  <a:lnTo>
                    <a:pt x="70" y="159"/>
                  </a:lnTo>
                  <a:lnTo>
                    <a:pt x="62" y="180"/>
                  </a:lnTo>
                  <a:lnTo>
                    <a:pt x="54" y="204"/>
                  </a:lnTo>
                  <a:lnTo>
                    <a:pt x="53" y="204"/>
                  </a:lnTo>
                  <a:lnTo>
                    <a:pt x="52" y="204"/>
                  </a:lnTo>
                  <a:lnTo>
                    <a:pt x="51" y="205"/>
                  </a:lnTo>
                  <a:lnTo>
                    <a:pt x="49" y="205"/>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55" name="Freeform 165"/>
            <p:cNvSpPr>
              <a:spLocks/>
            </p:cNvSpPr>
            <p:nvPr/>
          </p:nvSpPr>
          <p:spPr bwMode="auto">
            <a:xfrm>
              <a:off x="411" y="3891"/>
              <a:ext cx="24" cy="4"/>
            </a:xfrm>
            <a:custGeom>
              <a:avLst/>
              <a:gdLst>
                <a:gd name="T0" fmla="*/ 0 w 49"/>
                <a:gd name="T1" fmla="*/ 0 h 9"/>
                <a:gd name="T2" fmla="*/ 0 w 49"/>
                <a:gd name="T3" fmla="*/ 0 h 9"/>
                <a:gd name="T4" fmla="*/ 0 w 49"/>
                <a:gd name="T5" fmla="*/ 0 h 9"/>
                <a:gd name="T6" fmla="*/ 0 w 49"/>
                <a:gd name="T7" fmla="*/ 0 h 9"/>
                <a:gd name="T8" fmla="*/ 0 w 49"/>
                <a:gd name="T9" fmla="*/ 0 h 9"/>
                <a:gd name="T10" fmla="*/ 0 w 49"/>
                <a:gd name="T11" fmla="*/ 0 h 9"/>
                <a:gd name="T12" fmla="*/ 0 w 49"/>
                <a:gd name="T13" fmla="*/ 0 h 9"/>
                <a:gd name="T14" fmla="*/ 0 w 49"/>
                <a:gd name="T15" fmla="*/ 0 h 9"/>
                <a:gd name="T16" fmla="*/ 0 w 49"/>
                <a:gd name="T17" fmla="*/ 0 h 9"/>
                <a:gd name="T18" fmla="*/ 0 w 49"/>
                <a:gd name="T19" fmla="*/ 0 h 9"/>
                <a:gd name="T20" fmla="*/ 0 w 49"/>
                <a:gd name="T21" fmla="*/ 0 h 9"/>
                <a:gd name="T22" fmla="*/ 0 w 49"/>
                <a:gd name="T23" fmla="*/ 0 h 9"/>
                <a:gd name="T24" fmla="*/ 0 w 49"/>
                <a:gd name="T25" fmla="*/ 0 h 9"/>
                <a:gd name="T26" fmla="*/ 0 w 49"/>
                <a:gd name="T27" fmla="*/ 0 h 9"/>
                <a:gd name="T28" fmla="*/ 0 w 49"/>
                <a:gd name="T29" fmla="*/ 0 h 9"/>
                <a:gd name="T30" fmla="*/ 0 w 49"/>
                <a:gd name="T31" fmla="*/ 0 h 9"/>
                <a:gd name="T32" fmla="*/ 0 w 49"/>
                <a:gd name="T33" fmla="*/ 0 h 9"/>
                <a:gd name="T34" fmla="*/ 0 w 49"/>
                <a:gd name="T35" fmla="*/ 0 h 9"/>
                <a:gd name="T36" fmla="*/ 0 w 49"/>
                <a:gd name="T37" fmla="*/ 0 h 9"/>
                <a:gd name="T38" fmla="*/ 0 w 49"/>
                <a:gd name="T39" fmla="*/ 0 h 9"/>
                <a:gd name="T40" fmla="*/ 0 w 49"/>
                <a:gd name="T41" fmla="*/ 0 h 9"/>
                <a:gd name="T42" fmla="*/ 0 w 49"/>
                <a:gd name="T43" fmla="*/ 0 h 9"/>
                <a:gd name="T44" fmla="*/ 0 w 49"/>
                <a:gd name="T45" fmla="*/ 0 h 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9"/>
                <a:gd name="T70" fmla="*/ 0 h 9"/>
                <a:gd name="T71" fmla="*/ 49 w 49"/>
                <a:gd name="T72" fmla="*/ 9 h 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9" h="9">
                  <a:moveTo>
                    <a:pt x="0" y="9"/>
                  </a:moveTo>
                  <a:lnTo>
                    <a:pt x="6" y="8"/>
                  </a:lnTo>
                  <a:lnTo>
                    <a:pt x="12" y="7"/>
                  </a:lnTo>
                  <a:lnTo>
                    <a:pt x="17" y="5"/>
                  </a:lnTo>
                  <a:lnTo>
                    <a:pt x="23" y="4"/>
                  </a:lnTo>
                  <a:lnTo>
                    <a:pt x="30" y="3"/>
                  </a:lnTo>
                  <a:lnTo>
                    <a:pt x="36" y="2"/>
                  </a:lnTo>
                  <a:lnTo>
                    <a:pt x="42" y="1"/>
                  </a:lnTo>
                  <a:lnTo>
                    <a:pt x="49" y="0"/>
                  </a:lnTo>
                  <a:lnTo>
                    <a:pt x="47" y="1"/>
                  </a:lnTo>
                  <a:lnTo>
                    <a:pt x="47" y="2"/>
                  </a:lnTo>
                  <a:lnTo>
                    <a:pt x="47" y="4"/>
                  </a:lnTo>
                  <a:lnTo>
                    <a:pt x="46" y="5"/>
                  </a:lnTo>
                  <a:lnTo>
                    <a:pt x="39" y="7"/>
                  </a:lnTo>
                  <a:lnTo>
                    <a:pt x="34" y="8"/>
                  </a:lnTo>
                  <a:lnTo>
                    <a:pt x="27" y="8"/>
                  </a:lnTo>
                  <a:lnTo>
                    <a:pt x="22" y="9"/>
                  </a:lnTo>
                  <a:lnTo>
                    <a:pt x="16" y="9"/>
                  </a:lnTo>
                  <a:lnTo>
                    <a:pt x="11" y="9"/>
                  </a:lnTo>
                  <a:lnTo>
                    <a:pt x="6" y="9"/>
                  </a:lnTo>
                  <a:lnTo>
                    <a:pt x="0"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56" name="Freeform 166"/>
            <p:cNvSpPr>
              <a:spLocks/>
            </p:cNvSpPr>
            <p:nvPr/>
          </p:nvSpPr>
          <p:spPr bwMode="auto">
            <a:xfrm>
              <a:off x="676" y="3883"/>
              <a:ext cx="11" cy="7"/>
            </a:xfrm>
            <a:custGeom>
              <a:avLst/>
              <a:gdLst>
                <a:gd name="T0" fmla="*/ 0 w 23"/>
                <a:gd name="T1" fmla="*/ 1 h 14"/>
                <a:gd name="T2" fmla="*/ 0 w 23"/>
                <a:gd name="T3" fmla="*/ 1 h 14"/>
                <a:gd name="T4" fmla="*/ 0 w 23"/>
                <a:gd name="T5" fmla="*/ 1 h 14"/>
                <a:gd name="T6" fmla="*/ 0 w 23"/>
                <a:gd name="T7" fmla="*/ 1 h 14"/>
                <a:gd name="T8" fmla="*/ 0 w 23"/>
                <a:gd name="T9" fmla="*/ 1 h 14"/>
                <a:gd name="T10" fmla="*/ 0 w 23"/>
                <a:gd name="T11" fmla="*/ 1 h 14"/>
                <a:gd name="T12" fmla="*/ 0 w 23"/>
                <a:gd name="T13" fmla="*/ 1 h 14"/>
                <a:gd name="T14" fmla="*/ 0 w 23"/>
                <a:gd name="T15" fmla="*/ 1 h 14"/>
                <a:gd name="T16" fmla="*/ 0 w 23"/>
                <a:gd name="T17" fmla="*/ 0 h 14"/>
                <a:gd name="T18" fmla="*/ 0 w 23"/>
                <a:gd name="T19" fmla="*/ 1 h 14"/>
                <a:gd name="T20" fmla="*/ 0 w 23"/>
                <a:gd name="T21" fmla="*/ 1 h 14"/>
                <a:gd name="T22" fmla="*/ 0 w 23"/>
                <a:gd name="T23" fmla="*/ 1 h 14"/>
                <a:gd name="T24" fmla="*/ 0 w 23"/>
                <a:gd name="T25" fmla="*/ 1 h 14"/>
                <a:gd name="T26" fmla="*/ 0 w 23"/>
                <a:gd name="T27" fmla="*/ 1 h 14"/>
                <a:gd name="T28" fmla="*/ 0 w 23"/>
                <a:gd name="T29" fmla="*/ 1 h 14"/>
                <a:gd name="T30" fmla="*/ 0 w 23"/>
                <a:gd name="T31" fmla="*/ 1 h 14"/>
                <a:gd name="T32" fmla="*/ 0 w 23"/>
                <a:gd name="T33" fmla="*/ 1 h 14"/>
                <a:gd name="T34" fmla="*/ 0 w 23"/>
                <a:gd name="T35" fmla="*/ 1 h 14"/>
                <a:gd name="T36" fmla="*/ 0 w 23"/>
                <a:gd name="T37" fmla="*/ 1 h 1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3"/>
                <a:gd name="T58" fmla="*/ 0 h 14"/>
                <a:gd name="T59" fmla="*/ 23 w 23"/>
                <a:gd name="T60" fmla="*/ 14 h 1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3" h="14">
                  <a:moveTo>
                    <a:pt x="11" y="14"/>
                  </a:moveTo>
                  <a:lnTo>
                    <a:pt x="8" y="12"/>
                  </a:lnTo>
                  <a:lnTo>
                    <a:pt x="6" y="10"/>
                  </a:lnTo>
                  <a:lnTo>
                    <a:pt x="2" y="9"/>
                  </a:lnTo>
                  <a:lnTo>
                    <a:pt x="0" y="6"/>
                  </a:lnTo>
                  <a:lnTo>
                    <a:pt x="0" y="4"/>
                  </a:lnTo>
                  <a:lnTo>
                    <a:pt x="0" y="3"/>
                  </a:lnTo>
                  <a:lnTo>
                    <a:pt x="0" y="1"/>
                  </a:lnTo>
                  <a:lnTo>
                    <a:pt x="0" y="0"/>
                  </a:lnTo>
                  <a:lnTo>
                    <a:pt x="11" y="3"/>
                  </a:lnTo>
                  <a:lnTo>
                    <a:pt x="18" y="5"/>
                  </a:lnTo>
                  <a:lnTo>
                    <a:pt x="22" y="8"/>
                  </a:lnTo>
                  <a:lnTo>
                    <a:pt x="23" y="9"/>
                  </a:lnTo>
                  <a:lnTo>
                    <a:pt x="20" y="12"/>
                  </a:lnTo>
                  <a:lnTo>
                    <a:pt x="17" y="13"/>
                  </a:lnTo>
                  <a:lnTo>
                    <a:pt x="15" y="14"/>
                  </a:lnTo>
                  <a:lnTo>
                    <a:pt x="11"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57" name="Freeform 167"/>
            <p:cNvSpPr>
              <a:spLocks/>
            </p:cNvSpPr>
            <p:nvPr/>
          </p:nvSpPr>
          <p:spPr bwMode="auto">
            <a:xfrm>
              <a:off x="332" y="3587"/>
              <a:ext cx="519" cy="294"/>
            </a:xfrm>
            <a:custGeom>
              <a:avLst/>
              <a:gdLst>
                <a:gd name="T0" fmla="*/ 0 w 1039"/>
                <a:gd name="T1" fmla="*/ 0 h 589"/>
                <a:gd name="T2" fmla="*/ 0 w 1039"/>
                <a:gd name="T3" fmla="*/ 0 h 589"/>
                <a:gd name="T4" fmla="*/ 0 w 1039"/>
                <a:gd name="T5" fmla="*/ 0 h 589"/>
                <a:gd name="T6" fmla="*/ 0 w 1039"/>
                <a:gd name="T7" fmla="*/ 0 h 589"/>
                <a:gd name="T8" fmla="*/ 0 w 1039"/>
                <a:gd name="T9" fmla="*/ 0 h 589"/>
                <a:gd name="T10" fmla="*/ 0 w 1039"/>
                <a:gd name="T11" fmla="*/ 0 h 589"/>
                <a:gd name="T12" fmla="*/ 0 w 1039"/>
                <a:gd name="T13" fmla="*/ 0 h 589"/>
                <a:gd name="T14" fmla="*/ 0 w 1039"/>
                <a:gd name="T15" fmla="*/ 0 h 589"/>
                <a:gd name="T16" fmla="*/ 0 w 1039"/>
                <a:gd name="T17" fmla="*/ 0 h 589"/>
                <a:gd name="T18" fmla="*/ 0 w 1039"/>
                <a:gd name="T19" fmla="*/ 0 h 589"/>
                <a:gd name="T20" fmla="*/ 0 w 1039"/>
                <a:gd name="T21" fmla="*/ 0 h 589"/>
                <a:gd name="T22" fmla="*/ 0 w 1039"/>
                <a:gd name="T23" fmla="*/ 0 h 589"/>
                <a:gd name="T24" fmla="*/ 0 w 1039"/>
                <a:gd name="T25" fmla="*/ 0 h 589"/>
                <a:gd name="T26" fmla="*/ 0 w 1039"/>
                <a:gd name="T27" fmla="*/ 0 h 589"/>
                <a:gd name="T28" fmla="*/ 0 w 1039"/>
                <a:gd name="T29" fmla="*/ 0 h 589"/>
                <a:gd name="T30" fmla="*/ 0 w 1039"/>
                <a:gd name="T31" fmla="*/ 0 h 589"/>
                <a:gd name="T32" fmla="*/ 0 w 1039"/>
                <a:gd name="T33" fmla="*/ 0 h 589"/>
                <a:gd name="T34" fmla="*/ 0 w 1039"/>
                <a:gd name="T35" fmla="*/ 0 h 589"/>
                <a:gd name="T36" fmla="*/ 0 w 1039"/>
                <a:gd name="T37" fmla="*/ 0 h 589"/>
                <a:gd name="T38" fmla="*/ 0 w 1039"/>
                <a:gd name="T39" fmla="*/ 0 h 589"/>
                <a:gd name="T40" fmla="*/ 0 w 1039"/>
                <a:gd name="T41" fmla="*/ 0 h 589"/>
                <a:gd name="T42" fmla="*/ 0 w 1039"/>
                <a:gd name="T43" fmla="*/ 0 h 589"/>
                <a:gd name="T44" fmla="*/ 0 w 1039"/>
                <a:gd name="T45" fmla="*/ 0 h 589"/>
                <a:gd name="T46" fmla="*/ 0 w 1039"/>
                <a:gd name="T47" fmla="*/ 0 h 589"/>
                <a:gd name="T48" fmla="*/ 0 w 1039"/>
                <a:gd name="T49" fmla="*/ 0 h 589"/>
                <a:gd name="T50" fmla="*/ 0 w 1039"/>
                <a:gd name="T51" fmla="*/ 0 h 589"/>
                <a:gd name="T52" fmla="*/ 0 w 1039"/>
                <a:gd name="T53" fmla="*/ 0 h 589"/>
                <a:gd name="T54" fmla="*/ 0 w 1039"/>
                <a:gd name="T55" fmla="*/ 0 h 589"/>
                <a:gd name="T56" fmla="*/ 0 w 1039"/>
                <a:gd name="T57" fmla="*/ 0 h 589"/>
                <a:gd name="T58" fmla="*/ 0 w 1039"/>
                <a:gd name="T59" fmla="*/ 0 h 589"/>
                <a:gd name="T60" fmla="*/ 0 w 1039"/>
                <a:gd name="T61" fmla="*/ 0 h 589"/>
                <a:gd name="T62" fmla="*/ 0 w 1039"/>
                <a:gd name="T63" fmla="*/ 0 h 589"/>
                <a:gd name="T64" fmla="*/ 0 w 1039"/>
                <a:gd name="T65" fmla="*/ 0 h 589"/>
                <a:gd name="T66" fmla="*/ 0 w 1039"/>
                <a:gd name="T67" fmla="*/ 0 h 589"/>
                <a:gd name="T68" fmla="*/ 0 w 1039"/>
                <a:gd name="T69" fmla="*/ 0 h 589"/>
                <a:gd name="T70" fmla="*/ 0 w 1039"/>
                <a:gd name="T71" fmla="*/ 0 h 589"/>
                <a:gd name="T72" fmla="*/ 0 w 1039"/>
                <a:gd name="T73" fmla="*/ 0 h 589"/>
                <a:gd name="T74" fmla="*/ 0 w 1039"/>
                <a:gd name="T75" fmla="*/ 0 h 589"/>
                <a:gd name="T76" fmla="*/ 0 w 1039"/>
                <a:gd name="T77" fmla="*/ 0 h 589"/>
                <a:gd name="T78" fmla="*/ 0 w 1039"/>
                <a:gd name="T79" fmla="*/ 0 h 589"/>
                <a:gd name="T80" fmla="*/ 0 w 1039"/>
                <a:gd name="T81" fmla="*/ 0 h 589"/>
                <a:gd name="T82" fmla="*/ 0 w 1039"/>
                <a:gd name="T83" fmla="*/ 0 h 589"/>
                <a:gd name="T84" fmla="*/ 0 w 1039"/>
                <a:gd name="T85" fmla="*/ 0 h 589"/>
                <a:gd name="T86" fmla="*/ 0 w 1039"/>
                <a:gd name="T87" fmla="*/ 0 h 589"/>
                <a:gd name="T88" fmla="*/ 0 w 1039"/>
                <a:gd name="T89" fmla="*/ 0 h 589"/>
                <a:gd name="T90" fmla="*/ 0 w 1039"/>
                <a:gd name="T91" fmla="*/ 0 h 589"/>
                <a:gd name="T92" fmla="*/ 0 w 1039"/>
                <a:gd name="T93" fmla="*/ 0 h 589"/>
                <a:gd name="T94" fmla="*/ 0 w 1039"/>
                <a:gd name="T95" fmla="*/ 0 h 589"/>
                <a:gd name="T96" fmla="*/ 0 w 1039"/>
                <a:gd name="T97" fmla="*/ 0 h 589"/>
                <a:gd name="T98" fmla="*/ 0 w 1039"/>
                <a:gd name="T99" fmla="*/ 0 h 589"/>
                <a:gd name="T100" fmla="*/ 0 w 1039"/>
                <a:gd name="T101" fmla="*/ 0 h 589"/>
                <a:gd name="T102" fmla="*/ 0 w 1039"/>
                <a:gd name="T103" fmla="*/ 0 h 589"/>
                <a:gd name="T104" fmla="*/ 0 w 1039"/>
                <a:gd name="T105" fmla="*/ 0 h 589"/>
                <a:gd name="T106" fmla="*/ 0 w 1039"/>
                <a:gd name="T107" fmla="*/ 0 h 589"/>
                <a:gd name="T108" fmla="*/ 0 w 1039"/>
                <a:gd name="T109" fmla="*/ 0 h 589"/>
                <a:gd name="T110" fmla="*/ 0 w 1039"/>
                <a:gd name="T111" fmla="*/ 0 h 589"/>
                <a:gd name="T112" fmla="*/ 0 w 1039"/>
                <a:gd name="T113" fmla="*/ 0 h 589"/>
                <a:gd name="T114" fmla="*/ 0 w 1039"/>
                <a:gd name="T115" fmla="*/ 0 h 589"/>
                <a:gd name="T116" fmla="*/ 0 w 1039"/>
                <a:gd name="T117" fmla="*/ 0 h 589"/>
                <a:gd name="T118" fmla="*/ 0 w 1039"/>
                <a:gd name="T119" fmla="*/ 0 h 589"/>
                <a:gd name="T120" fmla="*/ 0 w 1039"/>
                <a:gd name="T121" fmla="*/ 0 h 589"/>
                <a:gd name="T122" fmla="*/ 0 w 1039"/>
                <a:gd name="T123" fmla="*/ 0 h 589"/>
                <a:gd name="T124" fmla="*/ 0 w 1039"/>
                <a:gd name="T125" fmla="*/ 0 h 58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9"/>
                <a:gd name="T190" fmla="*/ 0 h 589"/>
                <a:gd name="T191" fmla="*/ 1039 w 1039"/>
                <a:gd name="T192" fmla="*/ 589 h 58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9" h="589">
                  <a:moveTo>
                    <a:pt x="935" y="589"/>
                  </a:moveTo>
                  <a:lnTo>
                    <a:pt x="930" y="586"/>
                  </a:lnTo>
                  <a:lnTo>
                    <a:pt x="923" y="583"/>
                  </a:lnTo>
                  <a:lnTo>
                    <a:pt x="917" y="580"/>
                  </a:lnTo>
                  <a:lnTo>
                    <a:pt x="911" y="578"/>
                  </a:lnTo>
                  <a:lnTo>
                    <a:pt x="904" y="574"/>
                  </a:lnTo>
                  <a:lnTo>
                    <a:pt x="899" y="572"/>
                  </a:lnTo>
                  <a:lnTo>
                    <a:pt x="893" y="568"/>
                  </a:lnTo>
                  <a:lnTo>
                    <a:pt x="887" y="566"/>
                  </a:lnTo>
                  <a:lnTo>
                    <a:pt x="886" y="567"/>
                  </a:lnTo>
                  <a:lnTo>
                    <a:pt x="886" y="568"/>
                  </a:lnTo>
                  <a:lnTo>
                    <a:pt x="886" y="571"/>
                  </a:lnTo>
                  <a:lnTo>
                    <a:pt x="885" y="572"/>
                  </a:lnTo>
                  <a:lnTo>
                    <a:pt x="889" y="573"/>
                  </a:lnTo>
                  <a:lnTo>
                    <a:pt x="895" y="575"/>
                  </a:lnTo>
                  <a:lnTo>
                    <a:pt x="901" y="579"/>
                  </a:lnTo>
                  <a:lnTo>
                    <a:pt x="908" y="584"/>
                  </a:lnTo>
                  <a:lnTo>
                    <a:pt x="902" y="587"/>
                  </a:lnTo>
                  <a:lnTo>
                    <a:pt x="895" y="587"/>
                  </a:lnTo>
                  <a:lnTo>
                    <a:pt x="886" y="584"/>
                  </a:lnTo>
                  <a:lnTo>
                    <a:pt x="876" y="580"/>
                  </a:lnTo>
                  <a:lnTo>
                    <a:pt x="865" y="575"/>
                  </a:lnTo>
                  <a:lnTo>
                    <a:pt x="857" y="571"/>
                  </a:lnTo>
                  <a:lnTo>
                    <a:pt x="850" y="567"/>
                  </a:lnTo>
                  <a:lnTo>
                    <a:pt x="846" y="566"/>
                  </a:lnTo>
                  <a:lnTo>
                    <a:pt x="847" y="568"/>
                  </a:lnTo>
                  <a:lnTo>
                    <a:pt x="848" y="571"/>
                  </a:lnTo>
                  <a:lnTo>
                    <a:pt x="848" y="573"/>
                  </a:lnTo>
                  <a:lnTo>
                    <a:pt x="849" y="575"/>
                  </a:lnTo>
                  <a:lnTo>
                    <a:pt x="848" y="575"/>
                  </a:lnTo>
                  <a:lnTo>
                    <a:pt x="848" y="576"/>
                  </a:lnTo>
                  <a:lnTo>
                    <a:pt x="847" y="576"/>
                  </a:lnTo>
                  <a:lnTo>
                    <a:pt x="846" y="578"/>
                  </a:lnTo>
                  <a:lnTo>
                    <a:pt x="836" y="573"/>
                  </a:lnTo>
                  <a:lnTo>
                    <a:pt x="829" y="569"/>
                  </a:lnTo>
                  <a:lnTo>
                    <a:pt x="824" y="565"/>
                  </a:lnTo>
                  <a:lnTo>
                    <a:pt x="819" y="561"/>
                  </a:lnTo>
                  <a:lnTo>
                    <a:pt x="816" y="557"/>
                  </a:lnTo>
                  <a:lnTo>
                    <a:pt x="812" y="551"/>
                  </a:lnTo>
                  <a:lnTo>
                    <a:pt x="809" y="545"/>
                  </a:lnTo>
                  <a:lnTo>
                    <a:pt x="805" y="538"/>
                  </a:lnTo>
                  <a:lnTo>
                    <a:pt x="804" y="538"/>
                  </a:lnTo>
                  <a:lnTo>
                    <a:pt x="802" y="538"/>
                  </a:lnTo>
                  <a:lnTo>
                    <a:pt x="801" y="538"/>
                  </a:lnTo>
                  <a:lnTo>
                    <a:pt x="800" y="538"/>
                  </a:lnTo>
                  <a:lnTo>
                    <a:pt x="802" y="545"/>
                  </a:lnTo>
                  <a:lnTo>
                    <a:pt x="804" y="551"/>
                  </a:lnTo>
                  <a:lnTo>
                    <a:pt x="804" y="556"/>
                  </a:lnTo>
                  <a:lnTo>
                    <a:pt x="804" y="561"/>
                  </a:lnTo>
                  <a:lnTo>
                    <a:pt x="803" y="563"/>
                  </a:lnTo>
                  <a:lnTo>
                    <a:pt x="802" y="564"/>
                  </a:lnTo>
                  <a:lnTo>
                    <a:pt x="794" y="556"/>
                  </a:lnTo>
                  <a:lnTo>
                    <a:pt x="787" y="548"/>
                  </a:lnTo>
                  <a:lnTo>
                    <a:pt x="779" y="540"/>
                  </a:lnTo>
                  <a:lnTo>
                    <a:pt x="771" y="533"/>
                  </a:lnTo>
                  <a:lnTo>
                    <a:pt x="771" y="535"/>
                  </a:lnTo>
                  <a:lnTo>
                    <a:pt x="771" y="538"/>
                  </a:lnTo>
                  <a:lnTo>
                    <a:pt x="771" y="542"/>
                  </a:lnTo>
                  <a:lnTo>
                    <a:pt x="771" y="544"/>
                  </a:lnTo>
                  <a:lnTo>
                    <a:pt x="770" y="545"/>
                  </a:lnTo>
                  <a:lnTo>
                    <a:pt x="768" y="545"/>
                  </a:lnTo>
                  <a:lnTo>
                    <a:pt x="767" y="545"/>
                  </a:lnTo>
                  <a:lnTo>
                    <a:pt x="766" y="546"/>
                  </a:lnTo>
                  <a:lnTo>
                    <a:pt x="756" y="535"/>
                  </a:lnTo>
                  <a:lnTo>
                    <a:pt x="749" y="525"/>
                  </a:lnTo>
                  <a:lnTo>
                    <a:pt x="742" y="515"/>
                  </a:lnTo>
                  <a:lnTo>
                    <a:pt x="735" y="508"/>
                  </a:lnTo>
                  <a:lnTo>
                    <a:pt x="736" y="516"/>
                  </a:lnTo>
                  <a:lnTo>
                    <a:pt x="738" y="522"/>
                  </a:lnTo>
                  <a:lnTo>
                    <a:pt x="742" y="529"/>
                  </a:lnTo>
                  <a:lnTo>
                    <a:pt x="748" y="538"/>
                  </a:lnTo>
                  <a:lnTo>
                    <a:pt x="747" y="540"/>
                  </a:lnTo>
                  <a:lnTo>
                    <a:pt x="745" y="541"/>
                  </a:lnTo>
                  <a:lnTo>
                    <a:pt x="744" y="542"/>
                  </a:lnTo>
                  <a:lnTo>
                    <a:pt x="738" y="536"/>
                  </a:lnTo>
                  <a:lnTo>
                    <a:pt x="732" y="530"/>
                  </a:lnTo>
                  <a:lnTo>
                    <a:pt x="727" y="522"/>
                  </a:lnTo>
                  <a:lnTo>
                    <a:pt x="721" y="514"/>
                  </a:lnTo>
                  <a:lnTo>
                    <a:pt x="717" y="506"/>
                  </a:lnTo>
                  <a:lnTo>
                    <a:pt x="713" y="499"/>
                  </a:lnTo>
                  <a:lnTo>
                    <a:pt x="710" y="492"/>
                  </a:lnTo>
                  <a:lnTo>
                    <a:pt x="707" y="488"/>
                  </a:lnTo>
                  <a:lnTo>
                    <a:pt x="709" y="496"/>
                  </a:lnTo>
                  <a:lnTo>
                    <a:pt x="712" y="506"/>
                  </a:lnTo>
                  <a:lnTo>
                    <a:pt x="713" y="516"/>
                  </a:lnTo>
                  <a:lnTo>
                    <a:pt x="712" y="525"/>
                  </a:lnTo>
                  <a:lnTo>
                    <a:pt x="699" y="511"/>
                  </a:lnTo>
                  <a:lnTo>
                    <a:pt x="692" y="495"/>
                  </a:lnTo>
                  <a:lnTo>
                    <a:pt x="687" y="480"/>
                  </a:lnTo>
                  <a:lnTo>
                    <a:pt x="679" y="468"/>
                  </a:lnTo>
                  <a:lnTo>
                    <a:pt x="680" y="476"/>
                  </a:lnTo>
                  <a:lnTo>
                    <a:pt x="681" y="483"/>
                  </a:lnTo>
                  <a:lnTo>
                    <a:pt x="684" y="492"/>
                  </a:lnTo>
                  <a:lnTo>
                    <a:pt x="688" y="503"/>
                  </a:lnTo>
                  <a:lnTo>
                    <a:pt x="687" y="504"/>
                  </a:lnTo>
                  <a:lnTo>
                    <a:pt x="685" y="504"/>
                  </a:lnTo>
                  <a:lnTo>
                    <a:pt x="684" y="505"/>
                  </a:lnTo>
                  <a:lnTo>
                    <a:pt x="672" y="491"/>
                  </a:lnTo>
                  <a:lnTo>
                    <a:pt x="664" y="476"/>
                  </a:lnTo>
                  <a:lnTo>
                    <a:pt x="657" y="461"/>
                  </a:lnTo>
                  <a:lnTo>
                    <a:pt x="651" y="446"/>
                  </a:lnTo>
                  <a:lnTo>
                    <a:pt x="651" y="455"/>
                  </a:lnTo>
                  <a:lnTo>
                    <a:pt x="651" y="462"/>
                  </a:lnTo>
                  <a:lnTo>
                    <a:pt x="652" y="468"/>
                  </a:lnTo>
                  <a:lnTo>
                    <a:pt x="654" y="476"/>
                  </a:lnTo>
                  <a:lnTo>
                    <a:pt x="653" y="476"/>
                  </a:lnTo>
                  <a:lnTo>
                    <a:pt x="653" y="477"/>
                  </a:lnTo>
                  <a:lnTo>
                    <a:pt x="652" y="477"/>
                  </a:lnTo>
                  <a:lnTo>
                    <a:pt x="651" y="478"/>
                  </a:lnTo>
                  <a:lnTo>
                    <a:pt x="639" y="465"/>
                  </a:lnTo>
                  <a:lnTo>
                    <a:pt x="633" y="451"/>
                  </a:lnTo>
                  <a:lnTo>
                    <a:pt x="627" y="438"/>
                  </a:lnTo>
                  <a:lnTo>
                    <a:pt x="620" y="429"/>
                  </a:lnTo>
                  <a:lnTo>
                    <a:pt x="619" y="438"/>
                  </a:lnTo>
                  <a:lnTo>
                    <a:pt x="619" y="443"/>
                  </a:lnTo>
                  <a:lnTo>
                    <a:pt x="619" y="445"/>
                  </a:lnTo>
                  <a:lnTo>
                    <a:pt x="618" y="446"/>
                  </a:lnTo>
                  <a:lnTo>
                    <a:pt x="609" y="432"/>
                  </a:lnTo>
                  <a:lnTo>
                    <a:pt x="604" y="416"/>
                  </a:lnTo>
                  <a:lnTo>
                    <a:pt x="599" y="404"/>
                  </a:lnTo>
                  <a:lnTo>
                    <a:pt x="596" y="398"/>
                  </a:lnTo>
                  <a:lnTo>
                    <a:pt x="595" y="404"/>
                  </a:lnTo>
                  <a:lnTo>
                    <a:pt x="595" y="410"/>
                  </a:lnTo>
                  <a:lnTo>
                    <a:pt x="595" y="416"/>
                  </a:lnTo>
                  <a:lnTo>
                    <a:pt x="595" y="423"/>
                  </a:lnTo>
                  <a:lnTo>
                    <a:pt x="585" y="417"/>
                  </a:lnTo>
                  <a:lnTo>
                    <a:pt x="577" y="397"/>
                  </a:lnTo>
                  <a:lnTo>
                    <a:pt x="573" y="374"/>
                  </a:lnTo>
                  <a:lnTo>
                    <a:pt x="570" y="360"/>
                  </a:lnTo>
                  <a:lnTo>
                    <a:pt x="569" y="360"/>
                  </a:lnTo>
                  <a:lnTo>
                    <a:pt x="567" y="360"/>
                  </a:lnTo>
                  <a:lnTo>
                    <a:pt x="566" y="360"/>
                  </a:lnTo>
                  <a:lnTo>
                    <a:pt x="565" y="360"/>
                  </a:lnTo>
                  <a:lnTo>
                    <a:pt x="566" y="369"/>
                  </a:lnTo>
                  <a:lnTo>
                    <a:pt x="567" y="378"/>
                  </a:lnTo>
                  <a:lnTo>
                    <a:pt x="568" y="389"/>
                  </a:lnTo>
                  <a:lnTo>
                    <a:pt x="569" y="398"/>
                  </a:lnTo>
                  <a:lnTo>
                    <a:pt x="561" y="391"/>
                  </a:lnTo>
                  <a:lnTo>
                    <a:pt x="553" y="371"/>
                  </a:lnTo>
                  <a:lnTo>
                    <a:pt x="547" y="351"/>
                  </a:lnTo>
                  <a:lnTo>
                    <a:pt x="545" y="339"/>
                  </a:lnTo>
                  <a:lnTo>
                    <a:pt x="544" y="340"/>
                  </a:lnTo>
                  <a:lnTo>
                    <a:pt x="542" y="340"/>
                  </a:lnTo>
                  <a:lnTo>
                    <a:pt x="540" y="340"/>
                  </a:lnTo>
                  <a:lnTo>
                    <a:pt x="539" y="341"/>
                  </a:lnTo>
                  <a:lnTo>
                    <a:pt x="540" y="348"/>
                  </a:lnTo>
                  <a:lnTo>
                    <a:pt x="544" y="360"/>
                  </a:lnTo>
                  <a:lnTo>
                    <a:pt x="546" y="374"/>
                  </a:lnTo>
                  <a:lnTo>
                    <a:pt x="544" y="382"/>
                  </a:lnTo>
                  <a:lnTo>
                    <a:pt x="535" y="369"/>
                  </a:lnTo>
                  <a:lnTo>
                    <a:pt x="528" y="351"/>
                  </a:lnTo>
                  <a:lnTo>
                    <a:pt x="523" y="330"/>
                  </a:lnTo>
                  <a:lnTo>
                    <a:pt x="520" y="316"/>
                  </a:lnTo>
                  <a:lnTo>
                    <a:pt x="519" y="316"/>
                  </a:lnTo>
                  <a:lnTo>
                    <a:pt x="516" y="316"/>
                  </a:lnTo>
                  <a:lnTo>
                    <a:pt x="515" y="317"/>
                  </a:lnTo>
                  <a:lnTo>
                    <a:pt x="513" y="317"/>
                  </a:lnTo>
                  <a:lnTo>
                    <a:pt x="514" y="326"/>
                  </a:lnTo>
                  <a:lnTo>
                    <a:pt x="515" y="336"/>
                  </a:lnTo>
                  <a:lnTo>
                    <a:pt x="517" y="344"/>
                  </a:lnTo>
                  <a:lnTo>
                    <a:pt x="519" y="353"/>
                  </a:lnTo>
                  <a:lnTo>
                    <a:pt x="509" y="346"/>
                  </a:lnTo>
                  <a:lnTo>
                    <a:pt x="501" y="324"/>
                  </a:lnTo>
                  <a:lnTo>
                    <a:pt x="493" y="301"/>
                  </a:lnTo>
                  <a:lnTo>
                    <a:pt x="491" y="288"/>
                  </a:lnTo>
                  <a:lnTo>
                    <a:pt x="489" y="289"/>
                  </a:lnTo>
                  <a:lnTo>
                    <a:pt x="485" y="289"/>
                  </a:lnTo>
                  <a:lnTo>
                    <a:pt x="483" y="291"/>
                  </a:lnTo>
                  <a:lnTo>
                    <a:pt x="479" y="292"/>
                  </a:lnTo>
                  <a:lnTo>
                    <a:pt x="471" y="280"/>
                  </a:lnTo>
                  <a:lnTo>
                    <a:pt x="467" y="271"/>
                  </a:lnTo>
                  <a:lnTo>
                    <a:pt x="462" y="263"/>
                  </a:lnTo>
                  <a:lnTo>
                    <a:pt x="455" y="260"/>
                  </a:lnTo>
                  <a:lnTo>
                    <a:pt x="459" y="269"/>
                  </a:lnTo>
                  <a:lnTo>
                    <a:pt x="463" y="283"/>
                  </a:lnTo>
                  <a:lnTo>
                    <a:pt x="467" y="294"/>
                  </a:lnTo>
                  <a:lnTo>
                    <a:pt x="469" y="302"/>
                  </a:lnTo>
                  <a:lnTo>
                    <a:pt x="468" y="302"/>
                  </a:lnTo>
                  <a:lnTo>
                    <a:pt x="468" y="303"/>
                  </a:lnTo>
                  <a:lnTo>
                    <a:pt x="467" y="303"/>
                  </a:lnTo>
                  <a:lnTo>
                    <a:pt x="466" y="304"/>
                  </a:lnTo>
                  <a:lnTo>
                    <a:pt x="455" y="292"/>
                  </a:lnTo>
                  <a:lnTo>
                    <a:pt x="447" y="277"/>
                  </a:lnTo>
                  <a:lnTo>
                    <a:pt x="443" y="262"/>
                  </a:lnTo>
                  <a:lnTo>
                    <a:pt x="438" y="249"/>
                  </a:lnTo>
                  <a:lnTo>
                    <a:pt x="437" y="249"/>
                  </a:lnTo>
                  <a:lnTo>
                    <a:pt x="434" y="249"/>
                  </a:lnTo>
                  <a:lnTo>
                    <a:pt x="433" y="249"/>
                  </a:lnTo>
                  <a:lnTo>
                    <a:pt x="431" y="249"/>
                  </a:lnTo>
                  <a:lnTo>
                    <a:pt x="430" y="250"/>
                  </a:lnTo>
                  <a:lnTo>
                    <a:pt x="430" y="251"/>
                  </a:lnTo>
                  <a:lnTo>
                    <a:pt x="430" y="253"/>
                  </a:lnTo>
                  <a:lnTo>
                    <a:pt x="429" y="254"/>
                  </a:lnTo>
                  <a:lnTo>
                    <a:pt x="431" y="258"/>
                  </a:lnTo>
                  <a:lnTo>
                    <a:pt x="434" y="263"/>
                  </a:lnTo>
                  <a:lnTo>
                    <a:pt x="437" y="271"/>
                  </a:lnTo>
                  <a:lnTo>
                    <a:pt x="439" y="280"/>
                  </a:lnTo>
                  <a:lnTo>
                    <a:pt x="437" y="279"/>
                  </a:lnTo>
                  <a:lnTo>
                    <a:pt x="434" y="279"/>
                  </a:lnTo>
                  <a:lnTo>
                    <a:pt x="431" y="279"/>
                  </a:lnTo>
                  <a:lnTo>
                    <a:pt x="429" y="279"/>
                  </a:lnTo>
                  <a:lnTo>
                    <a:pt x="426" y="272"/>
                  </a:lnTo>
                  <a:lnTo>
                    <a:pt x="423" y="266"/>
                  </a:lnTo>
                  <a:lnTo>
                    <a:pt x="419" y="260"/>
                  </a:lnTo>
                  <a:lnTo>
                    <a:pt x="416" y="254"/>
                  </a:lnTo>
                  <a:lnTo>
                    <a:pt x="413" y="254"/>
                  </a:lnTo>
                  <a:lnTo>
                    <a:pt x="410" y="254"/>
                  </a:lnTo>
                  <a:lnTo>
                    <a:pt x="408" y="255"/>
                  </a:lnTo>
                  <a:lnTo>
                    <a:pt x="407" y="257"/>
                  </a:lnTo>
                  <a:lnTo>
                    <a:pt x="411" y="263"/>
                  </a:lnTo>
                  <a:lnTo>
                    <a:pt x="416" y="271"/>
                  </a:lnTo>
                  <a:lnTo>
                    <a:pt x="421" y="280"/>
                  </a:lnTo>
                  <a:lnTo>
                    <a:pt x="422" y="291"/>
                  </a:lnTo>
                  <a:lnTo>
                    <a:pt x="421" y="292"/>
                  </a:lnTo>
                  <a:lnTo>
                    <a:pt x="419" y="292"/>
                  </a:lnTo>
                  <a:lnTo>
                    <a:pt x="418" y="293"/>
                  </a:lnTo>
                  <a:lnTo>
                    <a:pt x="417" y="294"/>
                  </a:lnTo>
                  <a:lnTo>
                    <a:pt x="411" y="287"/>
                  </a:lnTo>
                  <a:lnTo>
                    <a:pt x="403" y="276"/>
                  </a:lnTo>
                  <a:lnTo>
                    <a:pt x="395" y="263"/>
                  </a:lnTo>
                  <a:lnTo>
                    <a:pt x="388" y="254"/>
                  </a:lnTo>
                  <a:lnTo>
                    <a:pt x="386" y="254"/>
                  </a:lnTo>
                  <a:lnTo>
                    <a:pt x="384" y="254"/>
                  </a:lnTo>
                  <a:lnTo>
                    <a:pt x="383" y="254"/>
                  </a:lnTo>
                  <a:lnTo>
                    <a:pt x="380" y="254"/>
                  </a:lnTo>
                  <a:lnTo>
                    <a:pt x="383" y="257"/>
                  </a:lnTo>
                  <a:lnTo>
                    <a:pt x="385" y="262"/>
                  </a:lnTo>
                  <a:lnTo>
                    <a:pt x="387" y="265"/>
                  </a:lnTo>
                  <a:lnTo>
                    <a:pt x="390" y="270"/>
                  </a:lnTo>
                  <a:lnTo>
                    <a:pt x="388" y="270"/>
                  </a:lnTo>
                  <a:lnTo>
                    <a:pt x="386" y="271"/>
                  </a:lnTo>
                  <a:lnTo>
                    <a:pt x="385" y="271"/>
                  </a:lnTo>
                  <a:lnTo>
                    <a:pt x="384" y="272"/>
                  </a:lnTo>
                  <a:lnTo>
                    <a:pt x="379" y="268"/>
                  </a:lnTo>
                  <a:lnTo>
                    <a:pt x="375" y="262"/>
                  </a:lnTo>
                  <a:lnTo>
                    <a:pt x="370" y="256"/>
                  </a:lnTo>
                  <a:lnTo>
                    <a:pt x="365" y="250"/>
                  </a:lnTo>
                  <a:lnTo>
                    <a:pt x="360" y="246"/>
                  </a:lnTo>
                  <a:lnTo>
                    <a:pt x="355" y="241"/>
                  </a:lnTo>
                  <a:lnTo>
                    <a:pt x="350" y="238"/>
                  </a:lnTo>
                  <a:lnTo>
                    <a:pt x="347" y="236"/>
                  </a:lnTo>
                  <a:lnTo>
                    <a:pt x="348" y="243"/>
                  </a:lnTo>
                  <a:lnTo>
                    <a:pt x="353" y="249"/>
                  </a:lnTo>
                  <a:lnTo>
                    <a:pt x="357" y="256"/>
                  </a:lnTo>
                  <a:lnTo>
                    <a:pt x="363" y="265"/>
                  </a:lnTo>
                  <a:lnTo>
                    <a:pt x="362" y="266"/>
                  </a:lnTo>
                  <a:lnTo>
                    <a:pt x="361" y="266"/>
                  </a:lnTo>
                  <a:lnTo>
                    <a:pt x="360" y="268"/>
                  </a:lnTo>
                  <a:lnTo>
                    <a:pt x="358" y="269"/>
                  </a:lnTo>
                  <a:lnTo>
                    <a:pt x="354" y="263"/>
                  </a:lnTo>
                  <a:lnTo>
                    <a:pt x="349" y="257"/>
                  </a:lnTo>
                  <a:lnTo>
                    <a:pt x="345" y="251"/>
                  </a:lnTo>
                  <a:lnTo>
                    <a:pt x="340" y="246"/>
                  </a:lnTo>
                  <a:lnTo>
                    <a:pt x="335" y="240"/>
                  </a:lnTo>
                  <a:lnTo>
                    <a:pt x="331" y="235"/>
                  </a:lnTo>
                  <a:lnTo>
                    <a:pt x="326" y="232"/>
                  </a:lnTo>
                  <a:lnTo>
                    <a:pt x="322" y="231"/>
                  </a:lnTo>
                  <a:lnTo>
                    <a:pt x="322" y="233"/>
                  </a:lnTo>
                  <a:lnTo>
                    <a:pt x="322" y="235"/>
                  </a:lnTo>
                  <a:lnTo>
                    <a:pt x="320" y="238"/>
                  </a:lnTo>
                  <a:lnTo>
                    <a:pt x="320" y="240"/>
                  </a:lnTo>
                  <a:lnTo>
                    <a:pt x="324" y="245"/>
                  </a:lnTo>
                  <a:lnTo>
                    <a:pt x="330" y="249"/>
                  </a:lnTo>
                  <a:lnTo>
                    <a:pt x="334" y="256"/>
                  </a:lnTo>
                  <a:lnTo>
                    <a:pt x="338" y="265"/>
                  </a:lnTo>
                  <a:lnTo>
                    <a:pt x="333" y="266"/>
                  </a:lnTo>
                  <a:lnTo>
                    <a:pt x="327" y="264"/>
                  </a:lnTo>
                  <a:lnTo>
                    <a:pt x="322" y="261"/>
                  </a:lnTo>
                  <a:lnTo>
                    <a:pt x="315" y="255"/>
                  </a:lnTo>
                  <a:lnTo>
                    <a:pt x="309" y="249"/>
                  </a:lnTo>
                  <a:lnTo>
                    <a:pt x="302" y="243"/>
                  </a:lnTo>
                  <a:lnTo>
                    <a:pt x="296" y="240"/>
                  </a:lnTo>
                  <a:lnTo>
                    <a:pt x="291" y="238"/>
                  </a:lnTo>
                  <a:lnTo>
                    <a:pt x="293" y="242"/>
                  </a:lnTo>
                  <a:lnTo>
                    <a:pt x="296" y="247"/>
                  </a:lnTo>
                  <a:lnTo>
                    <a:pt x="301" y="253"/>
                  </a:lnTo>
                  <a:lnTo>
                    <a:pt x="305" y="260"/>
                  </a:lnTo>
                  <a:lnTo>
                    <a:pt x="304" y="261"/>
                  </a:lnTo>
                  <a:lnTo>
                    <a:pt x="302" y="261"/>
                  </a:lnTo>
                  <a:lnTo>
                    <a:pt x="301" y="262"/>
                  </a:lnTo>
                  <a:lnTo>
                    <a:pt x="299" y="263"/>
                  </a:lnTo>
                  <a:lnTo>
                    <a:pt x="289" y="256"/>
                  </a:lnTo>
                  <a:lnTo>
                    <a:pt x="280" y="250"/>
                  </a:lnTo>
                  <a:lnTo>
                    <a:pt x="273" y="247"/>
                  </a:lnTo>
                  <a:lnTo>
                    <a:pt x="265" y="249"/>
                  </a:lnTo>
                  <a:lnTo>
                    <a:pt x="266" y="250"/>
                  </a:lnTo>
                  <a:lnTo>
                    <a:pt x="269" y="253"/>
                  </a:lnTo>
                  <a:lnTo>
                    <a:pt x="270" y="254"/>
                  </a:lnTo>
                  <a:lnTo>
                    <a:pt x="271" y="256"/>
                  </a:lnTo>
                  <a:lnTo>
                    <a:pt x="269" y="258"/>
                  </a:lnTo>
                  <a:lnTo>
                    <a:pt x="267" y="260"/>
                  </a:lnTo>
                  <a:lnTo>
                    <a:pt x="265" y="260"/>
                  </a:lnTo>
                  <a:lnTo>
                    <a:pt x="262" y="260"/>
                  </a:lnTo>
                  <a:lnTo>
                    <a:pt x="259" y="256"/>
                  </a:lnTo>
                  <a:lnTo>
                    <a:pt x="257" y="254"/>
                  </a:lnTo>
                  <a:lnTo>
                    <a:pt x="255" y="250"/>
                  </a:lnTo>
                  <a:lnTo>
                    <a:pt x="253" y="248"/>
                  </a:lnTo>
                  <a:lnTo>
                    <a:pt x="249" y="248"/>
                  </a:lnTo>
                  <a:lnTo>
                    <a:pt x="246" y="248"/>
                  </a:lnTo>
                  <a:lnTo>
                    <a:pt x="242" y="248"/>
                  </a:lnTo>
                  <a:lnTo>
                    <a:pt x="240" y="248"/>
                  </a:lnTo>
                  <a:lnTo>
                    <a:pt x="239" y="250"/>
                  </a:lnTo>
                  <a:lnTo>
                    <a:pt x="239" y="253"/>
                  </a:lnTo>
                  <a:lnTo>
                    <a:pt x="238" y="255"/>
                  </a:lnTo>
                  <a:lnTo>
                    <a:pt x="236" y="257"/>
                  </a:lnTo>
                  <a:lnTo>
                    <a:pt x="234" y="257"/>
                  </a:lnTo>
                  <a:lnTo>
                    <a:pt x="232" y="257"/>
                  </a:lnTo>
                  <a:lnTo>
                    <a:pt x="228" y="257"/>
                  </a:lnTo>
                  <a:lnTo>
                    <a:pt x="226" y="258"/>
                  </a:lnTo>
                  <a:lnTo>
                    <a:pt x="226" y="257"/>
                  </a:lnTo>
                  <a:lnTo>
                    <a:pt x="226" y="256"/>
                  </a:lnTo>
                  <a:lnTo>
                    <a:pt x="225" y="256"/>
                  </a:lnTo>
                  <a:lnTo>
                    <a:pt x="225" y="255"/>
                  </a:lnTo>
                  <a:lnTo>
                    <a:pt x="220" y="255"/>
                  </a:lnTo>
                  <a:lnTo>
                    <a:pt x="217" y="254"/>
                  </a:lnTo>
                  <a:lnTo>
                    <a:pt x="212" y="254"/>
                  </a:lnTo>
                  <a:lnTo>
                    <a:pt x="208" y="254"/>
                  </a:lnTo>
                  <a:lnTo>
                    <a:pt x="206" y="253"/>
                  </a:lnTo>
                  <a:lnTo>
                    <a:pt x="206" y="250"/>
                  </a:lnTo>
                  <a:lnTo>
                    <a:pt x="206" y="249"/>
                  </a:lnTo>
                  <a:lnTo>
                    <a:pt x="205" y="248"/>
                  </a:lnTo>
                  <a:lnTo>
                    <a:pt x="221" y="242"/>
                  </a:lnTo>
                  <a:lnTo>
                    <a:pt x="238" y="235"/>
                  </a:lnTo>
                  <a:lnTo>
                    <a:pt x="254" y="228"/>
                  </a:lnTo>
                  <a:lnTo>
                    <a:pt x="271" y="220"/>
                  </a:lnTo>
                  <a:lnTo>
                    <a:pt x="287" y="212"/>
                  </a:lnTo>
                  <a:lnTo>
                    <a:pt x="304" y="204"/>
                  </a:lnTo>
                  <a:lnTo>
                    <a:pt x="320" y="196"/>
                  </a:lnTo>
                  <a:lnTo>
                    <a:pt x="338" y="188"/>
                  </a:lnTo>
                  <a:lnTo>
                    <a:pt x="355" y="181"/>
                  </a:lnTo>
                  <a:lnTo>
                    <a:pt x="372" y="173"/>
                  </a:lnTo>
                  <a:lnTo>
                    <a:pt x="388" y="167"/>
                  </a:lnTo>
                  <a:lnTo>
                    <a:pt x="406" y="160"/>
                  </a:lnTo>
                  <a:lnTo>
                    <a:pt x="423" y="156"/>
                  </a:lnTo>
                  <a:lnTo>
                    <a:pt x="440" y="151"/>
                  </a:lnTo>
                  <a:lnTo>
                    <a:pt x="456" y="148"/>
                  </a:lnTo>
                  <a:lnTo>
                    <a:pt x="474" y="145"/>
                  </a:lnTo>
                  <a:lnTo>
                    <a:pt x="483" y="149"/>
                  </a:lnTo>
                  <a:lnTo>
                    <a:pt x="491" y="152"/>
                  </a:lnTo>
                  <a:lnTo>
                    <a:pt x="499" y="155"/>
                  </a:lnTo>
                  <a:lnTo>
                    <a:pt x="507" y="156"/>
                  </a:lnTo>
                  <a:lnTo>
                    <a:pt x="515" y="156"/>
                  </a:lnTo>
                  <a:lnTo>
                    <a:pt x="523" y="154"/>
                  </a:lnTo>
                  <a:lnTo>
                    <a:pt x="532" y="148"/>
                  </a:lnTo>
                  <a:lnTo>
                    <a:pt x="542" y="140"/>
                  </a:lnTo>
                  <a:lnTo>
                    <a:pt x="553" y="142"/>
                  </a:lnTo>
                  <a:lnTo>
                    <a:pt x="566" y="147"/>
                  </a:lnTo>
                  <a:lnTo>
                    <a:pt x="577" y="152"/>
                  </a:lnTo>
                  <a:lnTo>
                    <a:pt x="590" y="158"/>
                  </a:lnTo>
                  <a:lnTo>
                    <a:pt x="603" y="166"/>
                  </a:lnTo>
                  <a:lnTo>
                    <a:pt x="616" y="174"/>
                  </a:lnTo>
                  <a:lnTo>
                    <a:pt x="629" y="182"/>
                  </a:lnTo>
                  <a:lnTo>
                    <a:pt x="642" y="192"/>
                  </a:lnTo>
                  <a:lnTo>
                    <a:pt x="654" y="200"/>
                  </a:lnTo>
                  <a:lnTo>
                    <a:pt x="668" y="209"/>
                  </a:lnTo>
                  <a:lnTo>
                    <a:pt x="681" y="216"/>
                  </a:lnTo>
                  <a:lnTo>
                    <a:pt x="694" y="223"/>
                  </a:lnTo>
                  <a:lnTo>
                    <a:pt x="706" y="228"/>
                  </a:lnTo>
                  <a:lnTo>
                    <a:pt x="719" y="233"/>
                  </a:lnTo>
                  <a:lnTo>
                    <a:pt x="732" y="235"/>
                  </a:lnTo>
                  <a:lnTo>
                    <a:pt x="743" y="236"/>
                  </a:lnTo>
                  <a:lnTo>
                    <a:pt x="749" y="227"/>
                  </a:lnTo>
                  <a:lnTo>
                    <a:pt x="752" y="217"/>
                  </a:lnTo>
                  <a:lnTo>
                    <a:pt x="755" y="205"/>
                  </a:lnTo>
                  <a:lnTo>
                    <a:pt x="755" y="196"/>
                  </a:lnTo>
                  <a:lnTo>
                    <a:pt x="752" y="196"/>
                  </a:lnTo>
                  <a:lnTo>
                    <a:pt x="750" y="196"/>
                  </a:lnTo>
                  <a:lnTo>
                    <a:pt x="747" y="196"/>
                  </a:lnTo>
                  <a:lnTo>
                    <a:pt x="744" y="197"/>
                  </a:lnTo>
                  <a:lnTo>
                    <a:pt x="742" y="203"/>
                  </a:lnTo>
                  <a:lnTo>
                    <a:pt x="740" y="210"/>
                  </a:lnTo>
                  <a:lnTo>
                    <a:pt x="738" y="216"/>
                  </a:lnTo>
                  <a:lnTo>
                    <a:pt x="736" y="223"/>
                  </a:lnTo>
                  <a:lnTo>
                    <a:pt x="725" y="218"/>
                  </a:lnTo>
                  <a:lnTo>
                    <a:pt x="723" y="209"/>
                  </a:lnTo>
                  <a:lnTo>
                    <a:pt x="726" y="198"/>
                  </a:lnTo>
                  <a:lnTo>
                    <a:pt x="727" y="189"/>
                  </a:lnTo>
                  <a:lnTo>
                    <a:pt x="721" y="194"/>
                  </a:lnTo>
                  <a:lnTo>
                    <a:pt x="719" y="201"/>
                  </a:lnTo>
                  <a:lnTo>
                    <a:pt x="714" y="207"/>
                  </a:lnTo>
                  <a:lnTo>
                    <a:pt x="706" y="210"/>
                  </a:lnTo>
                  <a:lnTo>
                    <a:pt x="707" y="202"/>
                  </a:lnTo>
                  <a:lnTo>
                    <a:pt x="709" y="194"/>
                  </a:lnTo>
                  <a:lnTo>
                    <a:pt x="710" y="188"/>
                  </a:lnTo>
                  <a:lnTo>
                    <a:pt x="710" y="182"/>
                  </a:lnTo>
                  <a:lnTo>
                    <a:pt x="704" y="187"/>
                  </a:lnTo>
                  <a:lnTo>
                    <a:pt x="700" y="192"/>
                  </a:lnTo>
                  <a:lnTo>
                    <a:pt x="697" y="196"/>
                  </a:lnTo>
                  <a:lnTo>
                    <a:pt x="692" y="201"/>
                  </a:lnTo>
                  <a:lnTo>
                    <a:pt x="690" y="200"/>
                  </a:lnTo>
                  <a:lnTo>
                    <a:pt x="688" y="197"/>
                  </a:lnTo>
                  <a:lnTo>
                    <a:pt x="685" y="196"/>
                  </a:lnTo>
                  <a:lnTo>
                    <a:pt x="683" y="195"/>
                  </a:lnTo>
                  <a:lnTo>
                    <a:pt x="684" y="189"/>
                  </a:lnTo>
                  <a:lnTo>
                    <a:pt x="689" y="180"/>
                  </a:lnTo>
                  <a:lnTo>
                    <a:pt x="692" y="171"/>
                  </a:lnTo>
                  <a:lnTo>
                    <a:pt x="694" y="164"/>
                  </a:lnTo>
                  <a:lnTo>
                    <a:pt x="692" y="163"/>
                  </a:lnTo>
                  <a:lnTo>
                    <a:pt x="691" y="163"/>
                  </a:lnTo>
                  <a:lnTo>
                    <a:pt x="690" y="162"/>
                  </a:lnTo>
                  <a:lnTo>
                    <a:pt x="688" y="165"/>
                  </a:lnTo>
                  <a:lnTo>
                    <a:pt x="684" y="169"/>
                  </a:lnTo>
                  <a:lnTo>
                    <a:pt x="681" y="175"/>
                  </a:lnTo>
                  <a:lnTo>
                    <a:pt x="675" y="188"/>
                  </a:lnTo>
                  <a:lnTo>
                    <a:pt x="672" y="187"/>
                  </a:lnTo>
                  <a:lnTo>
                    <a:pt x="668" y="187"/>
                  </a:lnTo>
                  <a:lnTo>
                    <a:pt x="665" y="186"/>
                  </a:lnTo>
                  <a:lnTo>
                    <a:pt x="661" y="186"/>
                  </a:lnTo>
                  <a:lnTo>
                    <a:pt x="662" y="177"/>
                  </a:lnTo>
                  <a:lnTo>
                    <a:pt x="665" y="169"/>
                  </a:lnTo>
                  <a:lnTo>
                    <a:pt x="667" y="163"/>
                  </a:lnTo>
                  <a:lnTo>
                    <a:pt x="669" y="155"/>
                  </a:lnTo>
                  <a:lnTo>
                    <a:pt x="661" y="155"/>
                  </a:lnTo>
                  <a:lnTo>
                    <a:pt x="658" y="159"/>
                  </a:lnTo>
                  <a:lnTo>
                    <a:pt x="656" y="167"/>
                  </a:lnTo>
                  <a:lnTo>
                    <a:pt x="652" y="177"/>
                  </a:lnTo>
                  <a:lnTo>
                    <a:pt x="637" y="173"/>
                  </a:lnTo>
                  <a:lnTo>
                    <a:pt x="635" y="165"/>
                  </a:lnTo>
                  <a:lnTo>
                    <a:pt x="639" y="154"/>
                  </a:lnTo>
                  <a:lnTo>
                    <a:pt x="642" y="143"/>
                  </a:lnTo>
                  <a:lnTo>
                    <a:pt x="634" y="144"/>
                  </a:lnTo>
                  <a:lnTo>
                    <a:pt x="630" y="147"/>
                  </a:lnTo>
                  <a:lnTo>
                    <a:pt x="629" y="152"/>
                  </a:lnTo>
                  <a:lnTo>
                    <a:pt x="628" y="160"/>
                  </a:lnTo>
                  <a:lnTo>
                    <a:pt x="622" y="160"/>
                  </a:lnTo>
                  <a:lnTo>
                    <a:pt x="619" y="160"/>
                  </a:lnTo>
                  <a:lnTo>
                    <a:pt x="616" y="159"/>
                  </a:lnTo>
                  <a:lnTo>
                    <a:pt x="613" y="158"/>
                  </a:lnTo>
                  <a:lnTo>
                    <a:pt x="612" y="151"/>
                  </a:lnTo>
                  <a:lnTo>
                    <a:pt x="612" y="147"/>
                  </a:lnTo>
                  <a:lnTo>
                    <a:pt x="612" y="141"/>
                  </a:lnTo>
                  <a:lnTo>
                    <a:pt x="613" y="132"/>
                  </a:lnTo>
                  <a:lnTo>
                    <a:pt x="612" y="130"/>
                  </a:lnTo>
                  <a:lnTo>
                    <a:pt x="609" y="130"/>
                  </a:lnTo>
                  <a:lnTo>
                    <a:pt x="608" y="130"/>
                  </a:lnTo>
                  <a:lnTo>
                    <a:pt x="607" y="130"/>
                  </a:lnTo>
                  <a:lnTo>
                    <a:pt x="605" y="136"/>
                  </a:lnTo>
                  <a:lnTo>
                    <a:pt x="604" y="140"/>
                  </a:lnTo>
                  <a:lnTo>
                    <a:pt x="603" y="143"/>
                  </a:lnTo>
                  <a:lnTo>
                    <a:pt x="600" y="147"/>
                  </a:lnTo>
                  <a:lnTo>
                    <a:pt x="595" y="145"/>
                  </a:lnTo>
                  <a:lnTo>
                    <a:pt x="589" y="144"/>
                  </a:lnTo>
                  <a:lnTo>
                    <a:pt x="584" y="143"/>
                  </a:lnTo>
                  <a:lnTo>
                    <a:pt x="581" y="141"/>
                  </a:lnTo>
                  <a:lnTo>
                    <a:pt x="582" y="134"/>
                  </a:lnTo>
                  <a:lnTo>
                    <a:pt x="583" y="127"/>
                  </a:lnTo>
                  <a:lnTo>
                    <a:pt x="584" y="120"/>
                  </a:lnTo>
                  <a:lnTo>
                    <a:pt x="585" y="113"/>
                  </a:lnTo>
                  <a:lnTo>
                    <a:pt x="584" y="114"/>
                  </a:lnTo>
                  <a:lnTo>
                    <a:pt x="582" y="114"/>
                  </a:lnTo>
                  <a:lnTo>
                    <a:pt x="581" y="114"/>
                  </a:lnTo>
                  <a:lnTo>
                    <a:pt x="578" y="116"/>
                  </a:lnTo>
                  <a:lnTo>
                    <a:pt x="576" y="119"/>
                  </a:lnTo>
                  <a:lnTo>
                    <a:pt x="574" y="124"/>
                  </a:lnTo>
                  <a:lnTo>
                    <a:pt x="573" y="127"/>
                  </a:lnTo>
                  <a:lnTo>
                    <a:pt x="570" y="132"/>
                  </a:lnTo>
                  <a:lnTo>
                    <a:pt x="566" y="132"/>
                  </a:lnTo>
                  <a:lnTo>
                    <a:pt x="562" y="132"/>
                  </a:lnTo>
                  <a:lnTo>
                    <a:pt x="560" y="130"/>
                  </a:lnTo>
                  <a:lnTo>
                    <a:pt x="557" y="128"/>
                  </a:lnTo>
                  <a:lnTo>
                    <a:pt x="557" y="122"/>
                  </a:lnTo>
                  <a:lnTo>
                    <a:pt x="557" y="118"/>
                  </a:lnTo>
                  <a:lnTo>
                    <a:pt x="557" y="112"/>
                  </a:lnTo>
                  <a:lnTo>
                    <a:pt x="557" y="107"/>
                  </a:lnTo>
                  <a:lnTo>
                    <a:pt x="550" y="112"/>
                  </a:lnTo>
                  <a:lnTo>
                    <a:pt x="544" y="119"/>
                  </a:lnTo>
                  <a:lnTo>
                    <a:pt x="538" y="124"/>
                  </a:lnTo>
                  <a:lnTo>
                    <a:pt x="530" y="127"/>
                  </a:lnTo>
                  <a:lnTo>
                    <a:pt x="529" y="125"/>
                  </a:lnTo>
                  <a:lnTo>
                    <a:pt x="528" y="122"/>
                  </a:lnTo>
                  <a:lnTo>
                    <a:pt x="528" y="120"/>
                  </a:lnTo>
                  <a:lnTo>
                    <a:pt x="527" y="118"/>
                  </a:lnTo>
                  <a:lnTo>
                    <a:pt x="525" y="118"/>
                  </a:lnTo>
                  <a:lnTo>
                    <a:pt x="524" y="118"/>
                  </a:lnTo>
                  <a:lnTo>
                    <a:pt x="522" y="118"/>
                  </a:lnTo>
                  <a:lnTo>
                    <a:pt x="521" y="118"/>
                  </a:lnTo>
                  <a:lnTo>
                    <a:pt x="517" y="124"/>
                  </a:lnTo>
                  <a:lnTo>
                    <a:pt x="514" y="130"/>
                  </a:lnTo>
                  <a:lnTo>
                    <a:pt x="510" y="137"/>
                  </a:lnTo>
                  <a:lnTo>
                    <a:pt x="508" y="143"/>
                  </a:lnTo>
                  <a:lnTo>
                    <a:pt x="504" y="143"/>
                  </a:lnTo>
                  <a:lnTo>
                    <a:pt x="500" y="142"/>
                  </a:lnTo>
                  <a:lnTo>
                    <a:pt x="497" y="142"/>
                  </a:lnTo>
                  <a:lnTo>
                    <a:pt x="492" y="142"/>
                  </a:lnTo>
                  <a:lnTo>
                    <a:pt x="492" y="136"/>
                  </a:lnTo>
                  <a:lnTo>
                    <a:pt x="492" y="129"/>
                  </a:lnTo>
                  <a:lnTo>
                    <a:pt x="491" y="124"/>
                  </a:lnTo>
                  <a:lnTo>
                    <a:pt x="491" y="118"/>
                  </a:lnTo>
                  <a:lnTo>
                    <a:pt x="489" y="118"/>
                  </a:lnTo>
                  <a:lnTo>
                    <a:pt x="487" y="118"/>
                  </a:lnTo>
                  <a:lnTo>
                    <a:pt x="485" y="119"/>
                  </a:lnTo>
                  <a:lnTo>
                    <a:pt x="483" y="119"/>
                  </a:lnTo>
                  <a:lnTo>
                    <a:pt x="479" y="128"/>
                  </a:lnTo>
                  <a:lnTo>
                    <a:pt x="476" y="132"/>
                  </a:lnTo>
                  <a:lnTo>
                    <a:pt x="470" y="132"/>
                  </a:lnTo>
                  <a:lnTo>
                    <a:pt x="461" y="130"/>
                  </a:lnTo>
                  <a:lnTo>
                    <a:pt x="459" y="119"/>
                  </a:lnTo>
                  <a:lnTo>
                    <a:pt x="457" y="112"/>
                  </a:lnTo>
                  <a:lnTo>
                    <a:pt x="456" y="109"/>
                  </a:lnTo>
                  <a:lnTo>
                    <a:pt x="454" y="107"/>
                  </a:lnTo>
                  <a:lnTo>
                    <a:pt x="453" y="109"/>
                  </a:lnTo>
                  <a:lnTo>
                    <a:pt x="452" y="109"/>
                  </a:lnTo>
                  <a:lnTo>
                    <a:pt x="451" y="110"/>
                  </a:lnTo>
                  <a:lnTo>
                    <a:pt x="449" y="116"/>
                  </a:lnTo>
                  <a:lnTo>
                    <a:pt x="448" y="122"/>
                  </a:lnTo>
                  <a:lnTo>
                    <a:pt x="447" y="128"/>
                  </a:lnTo>
                  <a:lnTo>
                    <a:pt x="446" y="135"/>
                  </a:lnTo>
                  <a:lnTo>
                    <a:pt x="439" y="136"/>
                  </a:lnTo>
                  <a:lnTo>
                    <a:pt x="432" y="137"/>
                  </a:lnTo>
                  <a:lnTo>
                    <a:pt x="425" y="140"/>
                  </a:lnTo>
                  <a:lnTo>
                    <a:pt x="418" y="141"/>
                  </a:lnTo>
                  <a:lnTo>
                    <a:pt x="418" y="135"/>
                  </a:lnTo>
                  <a:lnTo>
                    <a:pt x="418" y="129"/>
                  </a:lnTo>
                  <a:lnTo>
                    <a:pt x="418" y="125"/>
                  </a:lnTo>
                  <a:lnTo>
                    <a:pt x="418" y="119"/>
                  </a:lnTo>
                  <a:lnTo>
                    <a:pt x="417" y="119"/>
                  </a:lnTo>
                  <a:lnTo>
                    <a:pt x="416" y="119"/>
                  </a:lnTo>
                  <a:lnTo>
                    <a:pt x="414" y="119"/>
                  </a:lnTo>
                  <a:lnTo>
                    <a:pt x="413" y="119"/>
                  </a:lnTo>
                  <a:lnTo>
                    <a:pt x="410" y="129"/>
                  </a:lnTo>
                  <a:lnTo>
                    <a:pt x="408" y="136"/>
                  </a:lnTo>
                  <a:lnTo>
                    <a:pt x="405" y="142"/>
                  </a:lnTo>
                  <a:lnTo>
                    <a:pt x="402" y="147"/>
                  </a:lnTo>
                  <a:lnTo>
                    <a:pt x="399" y="150"/>
                  </a:lnTo>
                  <a:lnTo>
                    <a:pt x="393" y="152"/>
                  </a:lnTo>
                  <a:lnTo>
                    <a:pt x="387" y="155"/>
                  </a:lnTo>
                  <a:lnTo>
                    <a:pt x="378" y="158"/>
                  </a:lnTo>
                  <a:lnTo>
                    <a:pt x="377" y="151"/>
                  </a:lnTo>
                  <a:lnTo>
                    <a:pt x="377" y="144"/>
                  </a:lnTo>
                  <a:lnTo>
                    <a:pt x="377" y="137"/>
                  </a:lnTo>
                  <a:lnTo>
                    <a:pt x="376" y="130"/>
                  </a:lnTo>
                  <a:lnTo>
                    <a:pt x="369" y="134"/>
                  </a:lnTo>
                  <a:lnTo>
                    <a:pt x="367" y="143"/>
                  </a:lnTo>
                  <a:lnTo>
                    <a:pt x="364" y="156"/>
                  </a:lnTo>
                  <a:lnTo>
                    <a:pt x="358" y="167"/>
                  </a:lnTo>
                  <a:lnTo>
                    <a:pt x="355" y="169"/>
                  </a:lnTo>
                  <a:lnTo>
                    <a:pt x="352" y="170"/>
                  </a:lnTo>
                  <a:lnTo>
                    <a:pt x="347" y="172"/>
                  </a:lnTo>
                  <a:lnTo>
                    <a:pt x="343" y="173"/>
                  </a:lnTo>
                  <a:lnTo>
                    <a:pt x="343" y="165"/>
                  </a:lnTo>
                  <a:lnTo>
                    <a:pt x="345" y="157"/>
                  </a:lnTo>
                  <a:lnTo>
                    <a:pt x="345" y="149"/>
                  </a:lnTo>
                  <a:lnTo>
                    <a:pt x="346" y="141"/>
                  </a:lnTo>
                  <a:lnTo>
                    <a:pt x="343" y="142"/>
                  </a:lnTo>
                  <a:lnTo>
                    <a:pt x="341" y="142"/>
                  </a:lnTo>
                  <a:lnTo>
                    <a:pt x="338" y="142"/>
                  </a:lnTo>
                  <a:lnTo>
                    <a:pt x="335" y="143"/>
                  </a:lnTo>
                  <a:lnTo>
                    <a:pt x="334" y="158"/>
                  </a:lnTo>
                  <a:lnTo>
                    <a:pt x="331" y="171"/>
                  </a:lnTo>
                  <a:lnTo>
                    <a:pt x="323" y="181"/>
                  </a:lnTo>
                  <a:lnTo>
                    <a:pt x="308" y="188"/>
                  </a:lnTo>
                  <a:lnTo>
                    <a:pt x="311" y="171"/>
                  </a:lnTo>
                  <a:lnTo>
                    <a:pt x="314" y="160"/>
                  </a:lnTo>
                  <a:lnTo>
                    <a:pt x="315" y="152"/>
                  </a:lnTo>
                  <a:lnTo>
                    <a:pt x="315" y="144"/>
                  </a:lnTo>
                  <a:lnTo>
                    <a:pt x="314" y="143"/>
                  </a:lnTo>
                  <a:lnTo>
                    <a:pt x="311" y="142"/>
                  </a:lnTo>
                  <a:lnTo>
                    <a:pt x="309" y="142"/>
                  </a:lnTo>
                  <a:lnTo>
                    <a:pt x="304" y="141"/>
                  </a:lnTo>
                  <a:lnTo>
                    <a:pt x="303" y="160"/>
                  </a:lnTo>
                  <a:lnTo>
                    <a:pt x="299" y="177"/>
                  </a:lnTo>
                  <a:lnTo>
                    <a:pt x="289" y="192"/>
                  </a:lnTo>
                  <a:lnTo>
                    <a:pt x="273" y="203"/>
                  </a:lnTo>
                  <a:lnTo>
                    <a:pt x="273" y="196"/>
                  </a:lnTo>
                  <a:lnTo>
                    <a:pt x="274" y="186"/>
                  </a:lnTo>
                  <a:lnTo>
                    <a:pt x="276" y="172"/>
                  </a:lnTo>
                  <a:lnTo>
                    <a:pt x="276" y="155"/>
                  </a:lnTo>
                  <a:lnTo>
                    <a:pt x="274" y="154"/>
                  </a:lnTo>
                  <a:lnTo>
                    <a:pt x="273" y="154"/>
                  </a:lnTo>
                  <a:lnTo>
                    <a:pt x="271" y="154"/>
                  </a:lnTo>
                  <a:lnTo>
                    <a:pt x="269" y="156"/>
                  </a:lnTo>
                  <a:lnTo>
                    <a:pt x="267" y="166"/>
                  </a:lnTo>
                  <a:lnTo>
                    <a:pt x="266" y="177"/>
                  </a:lnTo>
                  <a:lnTo>
                    <a:pt x="264" y="186"/>
                  </a:lnTo>
                  <a:lnTo>
                    <a:pt x="262" y="194"/>
                  </a:lnTo>
                  <a:lnTo>
                    <a:pt x="257" y="202"/>
                  </a:lnTo>
                  <a:lnTo>
                    <a:pt x="251" y="209"/>
                  </a:lnTo>
                  <a:lnTo>
                    <a:pt x="244" y="215"/>
                  </a:lnTo>
                  <a:lnTo>
                    <a:pt x="234" y="220"/>
                  </a:lnTo>
                  <a:lnTo>
                    <a:pt x="235" y="207"/>
                  </a:lnTo>
                  <a:lnTo>
                    <a:pt x="235" y="193"/>
                  </a:lnTo>
                  <a:lnTo>
                    <a:pt x="235" y="180"/>
                  </a:lnTo>
                  <a:lnTo>
                    <a:pt x="236" y="166"/>
                  </a:lnTo>
                  <a:lnTo>
                    <a:pt x="234" y="166"/>
                  </a:lnTo>
                  <a:lnTo>
                    <a:pt x="232" y="166"/>
                  </a:lnTo>
                  <a:lnTo>
                    <a:pt x="231" y="167"/>
                  </a:lnTo>
                  <a:lnTo>
                    <a:pt x="228" y="167"/>
                  </a:lnTo>
                  <a:lnTo>
                    <a:pt x="227" y="178"/>
                  </a:lnTo>
                  <a:lnTo>
                    <a:pt x="227" y="188"/>
                  </a:lnTo>
                  <a:lnTo>
                    <a:pt x="226" y="200"/>
                  </a:lnTo>
                  <a:lnTo>
                    <a:pt x="224" y="210"/>
                  </a:lnTo>
                  <a:lnTo>
                    <a:pt x="219" y="219"/>
                  </a:lnTo>
                  <a:lnTo>
                    <a:pt x="213" y="227"/>
                  </a:lnTo>
                  <a:lnTo>
                    <a:pt x="205" y="233"/>
                  </a:lnTo>
                  <a:lnTo>
                    <a:pt x="194" y="236"/>
                  </a:lnTo>
                  <a:lnTo>
                    <a:pt x="195" y="223"/>
                  </a:lnTo>
                  <a:lnTo>
                    <a:pt x="196" y="209"/>
                  </a:lnTo>
                  <a:lnTo>
                    <a:pt x="198" y="195"/>
                  </a:lnTo>
                  <a:lnTo>
                    <a:pt x="200" y="182"/>
                  </a:lnTo>
                  <a:lnTo>
                    <a:pt x="198" y="182"/>
                  </a:lnTo>
                  <a:lnTo>
                    <a:pt x="196" y="182"/>
                  </a:lnTo>
                  <a:lnTo>
                    <a:pt x="195" y="183"/>
                  </a:lnTo>
                  <a:lnTo>
                    <a:pt x="193" y="183"/>
                  </a:lnTo>
                  <a:lnTo>
                    <a:pt x="189" y="203"/>
                  </a:lnTo>
                  <a:lnTo>
                    <a:pt x="186" y="223"/>
                  </a:lnTo>
                  <a:lnTo>
                    <a:pt x="176" y="240"/>
                  </a:lnTo>
                  <a:lnTo>
                    <a:pt x="160" y="248"/>
                  </a:lnTo>
                  <a:lnTo>
                    <a:pt x="162" y="231"/>
                  </a:lnTo>
                  <a:lnTo>
                    <a:pt x="162" y="213"/>
                  </a:lnTo>
                  <a:lnTo>
                    <a:pt x="162" y="198"/>
                  </a:lnTo>
                  <a:lnTo>
                    <a:pt x="160" y="183"/>
                  </a:lnTo>
                  <a:lnTo>
                    <a:pt x="159" y="183"/>
                  </a:lnTo>
                  <a:lnTo>
                    <a:pt x="157" y="183"/>
                  </a:lnTo>
                  <a:lnTo>
                    <a:pt x="156" y="183"/>
                  </a:lnTo>
                  <a:lnTo>
                    <a:pt x="153" y="183"/>
                  </a:lnTo>
                  <a:lnTo>
                    <a:pt x="153" y="203"/>
                  </a:lnTo>
                  <a:lnTo>
                    <a:pt x="151" y="226"/>
                  </a:lnTo>
                  <a:lnTo>
                    <a:pt x="144" y="247"/>
                  </a:lnTo>
                  <a:lnTo>
                    <a:pt x="127" y="257"/>
                  </a:lnTo>
                  <a:lnTo>
                    <a:pt x="128" y="239"/>
                  </a:lnTo>
                  <a:lnTo>
                    <a:pt x="129" y="220"/>
                  </a:lnTo>
                  <a:lnTo>
                    <a:pt x="130" y="202"/>
                  </a:lnTo>
                  <a:lnTo>
                    <a:pt x="132" y="183"/>
                  </a:lnTo>
                  <a:lnTo>
                    <a:pt x="130" y="185"/>
                  </a:lnTo>
                  <a:lnTo>
                    <a:pt x="128" y="185"/>
                  </a:lnTo>
                  <a:lnTo>
                    <a:pt x="127" y="185"/>
                  </a:lnTo>
                  <a:lnTo>
                    <a:pt x="125" y="186"/>
                  </a:lnTo>
                  <a:lnTo>
                    <a:pt x="121" y="205"/>
                  </a:lnTo>
                  <a:lnTo>
                    <a:pt x="119" y="224"/>
                  </a:lnTo>
                  <a:lnTo>
                    <a:pt x="115" y="243"/>
                  </a:lnTo>
                  <a:lnTo>
                    <a:pt x="113" y="263"/>
                  </a:lnTo>
                  <a:lnTo>
                    <a:pt x="111" y="264"/>
                  </a:lnTo>
                  <a:lnTo>
                    <a:pt x="109" y="264"/>
                  </a:lnTo>
                  <a:lnTo>
                    <a:pt x="105" y="264"/>
                  </a:lnTo>
                  <a:lnTo>
                    <a:pt x="103" y="265"/>
                  </a:lnTo>
                  <a:lnTo>
                    <a:pt x="104" y="253"/>
                  </a:lnTo>
                  <a:lnTo>
                    <a:pt x="105" y="239"/>
                  </a:lnTo>
                  <a:lnTo>
                    <a:pt x="106" y="226"/>
                  </a:lnTo>
                  <a:lnTo>
                    <a:pt x="107" y="212"/>
                  </a:lnTo>
                  <a:lnTo>
                    <a:pt x="100" y="215"/>
                  </a:lnTo>
                  <a:lnTo>
                    <a:pt x="96" y="227"/>
                  </a:lnTo>
                  <a:lnTo>
                    <a:pt x="92" y="242"/>
                  </a:lnTo>
                  <a:lnTo>
                    <a:pt x="91" y="254"/>
                  </a:lnTo>
                  <a:lnTo>
                    <a:pt x="90" y="254"/>
                  </a:lnTo>
                  <a:lnTo>
                    <a:pt x="88" y="254"/>
                  </a:lnTo>
                  <a:lnTo>
                    <a:pt x="87" y="255"/>
                  </a:lnTo>
                  <a:lnTo>
                    <a:pt x="84" y="255"/>
                  </a:lnTo>
                  <a:lnTo>
                    <a:pt x="82" y="227"/>
                  </a:lnTo>
                  <a:lnTo>
                    <a:pt x="76" y="197"/>
                  </a:lnTo>
                  <a:lnTo>
                    <a:pt x="68" y="167"/>
                  </a:lnTo>
                  <a:lnTo>
                    <a:pt x="58" y="139"/>
                  </a:lnTo>
                  <a:lnTo>
                    <a:pt x="45" y="110"/>
                  </a:lnTo>
                  <a:lnTo>
                    <a:pt x="31" y="83"/>
                  </a:lnTo>
                  <a:lnTo>
                    <a:pt x="16" y="59"/>
                  </a:lnTo>
                  <a:lnTo>
                    <a:pt x="0" y="38"/>
                  </a:lnTo>
                  <a:lnTo>
                    <a:pt x="0" y="36"/>
                  </a:lnTo>
                  <a:lnTo>
                    <a:pt x="0" y="33"/>
                  </a:lnTo>
                  <a:lnTo>
                    <a:pt x="0" y="30"/>
                  </a:lnTo>
                  <a:lnTo>
                    <a:pt x="0" y="28"/>
                  </a:lnTo>
                  <a:lnTo>
                    <a:pt x="14" y="22"/>
                  </a:lnTo>
                  <a:lnTo>
                    <a:pt x="28" y="16"/>
                  </a:lnTo>
                  <a:lnTo>
                    <a:pt x="43" y="13"/>
                  </a:lnTo>
                  <a:lnTo>
                    <a:pt x="59" y="10"/>
                  </a:lnTo>
                  <a:lnTo>
                    <a:pt x="75" y="6"/>
                  </a:lnTo>
                  <a:lnTo>
                    <a:pt x="92" y="4"/>
                  </a:lnTo>
                  <a:lnTo>
                    <a:pt x="109" y="3"/>
                  </a:lnTo>
                  <a:lnTo>
                    <a:pt x="126" y="1"/>
                  </a:lnTo>
                  <a:lnTo>
                    <a:pt x="143" y="0"/>
                  </a:lnTo>
                  <a:lnTo>
                    <a:pt x="160" y="0"/>
                  </a:lnTo>
                  <a:lnTo>
                    <a:pt x="178" y="0"/>
                  </a:lnTo>
                  <a:lnTo>
                    <a:pt x="195" y="0"/>
                  </a:lnTo>
                  <a:lnTo>
                    <a:pt x="211" y="0"/>
                  </a:lnTo>
                  <a:lnTo>
                    <a:pt x="227" y="0"/>
                  </a:lnTo>
                  <a:lnTo>
                    <a:pt x="243" y="0"/>
                  </a:lnTo>
                  <a:lnTo>
                    <a:pt x="258" y="0"/>
                  </a:lnTo>
                  <a:lnTo>
                    <a:pt x="276" y="0"/>
                  </a:lnTo>
                  <a:lnTo>
                    <a:pt x="293" y="1"/>
                  </a:lnTo>
                  <a:lnTo>
                    <a:pt x="310" y="1"/>
                  </a:lnTo>
                  <a:lnTo>
                    <a:pt x="327" y="1"/>
                  </a:lnTo>
                  <a:lnTo>
                    <a:pt x="345" y="1"/>
                  </a:lnTo>
                  <a:lnTo>
                    <a:pt x="362" y="3"/>
                  </a:lnTo>
                  <a:lnTo>
                    <a:pt x="379" y="3"/>
                  </a:lnTo>
                  <a:lnTo>
                    <a:pt x="398" y="4"/>
                  </a:lnTo>
                  <a:lnTo>
                    <a:pt x="415" y="5"/>
                  </a:lnTo>
                  <a:lnTo>
                    <a:pt x="432" y="7"/>
                  </a:lnTo>
                  <a:lnTo>
                    <a:pt x="449" y="8"/>
                  </a:lnTo>
                  <a:lnTo>
                    <a:pt x="468" y="12"/>
                  </a:lnTo>
                  <a:lnTo>
                    <a:pt x="485" y="14"/>
                  </a:lnTo>
                  <a:lnTo>
                    <a:pt x="502" y="18"/>
                  </a:lnTo>
                  <a:lnTo>
                    <a:pt x="520" y="22"/>
                  </a:lnTo>
                  <a:lnTo>
                    <a:pt x="537" y="27"/>
                  </a:lnTo>
                  <a:lnTo>
                    <a:pt x="548" y="35"/>
                  </a:lnTo>
                  <a:lnTo>
                    <a:pt x="567" y="46"/>
                  </a:lnTo>
                  <a:lnTo>
                    <a:pt x="588" y="59"/>
                  </a:lnTo>
                  <a:lnTo>
                    <a:pt x="611" y="74"/>
                  </a:lnTo>
                  <a:lnTo>
                    <a:pt x="634" y="88"/>
                  </a:lnTo>
                  <a:lnTo>
                    <a:pt x="654" y="99"/>
                  </a:lnTo>
                  <a:lnTo>
                    <a:pt x="671" y="109"/>
                  </a:lnTo>
                  <a:lnTo>
                    <a:pt x="681" y="114"/>
                  </a:lnTo>
                  <a:lnTo>
                    <a:pt x="689" y="120"/>
                  </a:lnTo>
                  <a:lnTo>
                    <a:pt x="697" y="127"/>
                  </a:lnTo>
                  <a:lnTo>
                    <a:pt x="706" y="133"/>
                  </a:lnTo>
                  <a:lnTo>
                    <a:pt x="714" y="139"/>
                  </a:lnTo>
                  <a:lnTo>
                    <a:pt x="723" y="145"/>
                  </a:lnTo>
                  <a:lnTo>
                    <a:pt x="734" y="151"/>
                  </a:lnTo>
                  <a:lnTo>
                    <a:pt x="744" y="158"/>
                  </a:lnTo>
                  <a:lnTo>
                    <a:pt x="755" y="165"/>
                  </a:lnTo>
                  <a:lnTo>
                    <a:pt x="764" y="164"/>
                  </a:lnTo>
                  <a:lnTo>
                    <a:pt x="771" y="163"/>
                  </a:lnTo>
                  <a:lnTo>
                    <a:pt x="775" y="164"/>
                  </a:lnTo>
                  <a:lnTo>
                    <a:pt x="783" y="165"/>
                  </a:lnTo>
                  <a:lnTo>
                    <a:pt x="786" y="172"/>
                  </a:lnTo>
                  <a:lnTo>
                    <a:pt x="789" y="180"/>
                  </a:lnTo>
                  <a:lnTo>
                    <a:pt x="793" y="189"/>
                  </a:lnTo>
                  <a:lnTo>
                    <a:pt x="798" y="200"/>
                  </a:lnTo>
                  <a:lnTo>
                    <a:pt x="804" y="198"/>
                  </a:lnTo>
                  <a:lnTo>
                    <a:pt x="810" y="198"/>
                  </a:lnTo>
                  <a:lnTo>
                    <a:pt x="816" y="198"/>
                  </a:lnTo>
                  <a:lnTo>
                    <a:pt x="821" y="198"/>
                  </a:lnTo>
                  <a:lnTo>
                    <a:pt x="812" y="212"/>
                  </a:lnTo>
                  <a:lnTo>
                    <a:pt x="804" y="225"/>
                  </a:lnTo>
                  <a:lnTo>
                    <a:pt x="800" y="238"/>
                  </a:lnTo>
                  <a:lnTo>
                    <a:pt x="796" y="255"/>
                  </a:lnTo>
                  <a:lnTo>
                    <a:pt x="800" y="257"/>
                  </a:lnTo>
                  <a:lnTo>
                    <a:pt x="803" y="258"/>
                  </a:lnTo>
                  <a:lnTo>
                    <a:pt x="811" y="258"/>
                  </a:lnTo>
                  <a:lnTo>
                    <a:pt x="825" y="260"/>
                  </a:lnTo>
                  <a:lnTo>
                    <a:pt x="827" y="285"/>
                  </a:lnTo>
                  <a:lnTo>
                    <a:pt x="832" y="307"/>
                  </a:lnTo>
                  <a:lnTo>
                    <a:pt x="839" y="326"/>
                  </a:lnTo>
                  <a:lnTo>
                    <a:pt x="848" y="344"/>
                  </a:lnTo>
                  <a:lnTo>
                    <a:pt x="858" y="360"/>
                  </a:lnTo>
                  <a:lnTo>
                    <a:pt x="872" y="377"/>
                  </a:lnTo>
                  <a:lnTo>
                    <a:pt x="886" y="395"/>
                  </a:lnTo>
                  <a:lnTo>
                    <a:pt x="903" y="417"/>
                  </a:lnTo>
                  <a:lnTo>
                    <a:pt x="932" y="439"/>
                  </a:lnTo>
                  <a:lnTo>
                    <a:pt x="957" y="459"/>
                  </a:lnTo>
                  <a:lnTo>
                    <a:pt x="980" y="476"/>
                  </a:lnTo>
                  <a:lnTo>
                    <a:pt x="1000" y="490"/>
                  </a:lnTo>
                  <a:lnTo>
                    <a:pt x="1016" y="503"/>
                  </a:lnTo>
                  <a:lnTo>
                    <a:pt x="1028" y="512"/>
                  </a:lnTo>
                  <a:lnTo>
                    <a:pt x="1036" y="518"/>
                  </a:lnTo>
                  <a:lnTo>
                    <a:pt x="1039" y="521"/>
                  </a:lnTo>
                  <a:lnTo>
                    <a:pt x="1031" y="520"/>
                  </a:lnTo>
                  <a:lnTo>
                    <a:pt x="1024" y="519"/>
                  </a:lnTo>
                  <a:lnTo>
                    <a:pt x="1018" y="516"/>
                  </a:lnTo>
                  <a:lnTo>
                    <a:pt x="1013" y="513"/>
                  </a:lnTo>
                  <a:lnTo>
                    <a:pt x="1007" y="511"/>
                  </a:lnTo>
                  <a:lnTo>
                    <a:pt x="1001" y="508"/>
                  </a:lnTo>
                  <a:lnTo>
                    <a:pt x="996" y="507"/>
                  </a:lnTo>
                  <a:lnTo>
                    <a:pt x="992" y="506"/>
                  </a:lnTo>
                  <a:lnTo>
                    <a:pt x="991" y="506"/>
                  </a:lnTo>
                  <a:lnTo>
                    <a:pt x="991" y="507"/>
                  </a:lnTo>
                  <a:lnTo>
                    <a:pt x="990" y="508"/>
                  </a:lnTo>
                  <a:lnTo>
                    <a:pt x="1003" y="515"/>
                  </a:lnTo>
                  <a:lnTo>
                    <a:pt x="1014" y="520"/>
                  </a:lnTo>
                  <a:lnTo>
                    <a:pt x="1021" y="525"/>
                  </a:lnTo>
                  <a:lnTo>
                    <a:pt x="1026" y="527"/>
                  </a:lnTo>
                  <a:lnTo>
                    <a:pt x="1030" y="529"/>
                  </a:lnTo>
                  <a:lnTo>
                    <a:pt x="1032" y="530"/>
                  </a:lnTo>
                  <a:lnTo>
                    <a:pt x="1033" y="533"/>
                  </a:lnTo>
                  <a:lnTo>
                    <a:pt x="1034" y="534"/>
                  </a:lnTo>
                  <a:lnTo>
                    <a:pt x="1033" y="536"/>
                  </a:lnTo>
                  <a:lnTo>
                    <a:pt x="1031" y="538"/>
                  </a:lnTo>
                  <a:lnTo>
                    <a:pt x="1030" y="541"/>
                  </a:lnTo>
                  <a:lnTo>
                    <a:pt x="1029" y="543"/>
                  </a:lnTo>
                  <a:lnTo>
                    <a:pt x="1019" y="542"/>
                  </a:lnTo>
                  <a:lnTo>
                    <a:pt x="1010" y="540"/>
                  </a:lnTo>
                  <a:lnTo>
                    <a:pt x="1002" y="536"/>
                  </a:lnTo>
                  <a:lnTo>
                    <a:pt x="994" y="534"/>
                  </a:lnTo>
                  <a:lnTo>
                    <a:pt x="987" y="530"/>
                  </a:lnTo>
                  <a:lnTo>
                    <a:pt x="980" y="528"/>
                  </a:lnTo>
                  <a:lnTo>
                    <a:pt x="973" y="526"/>
                  </a:lnTo>
                  <a:lnTo>
                    <a:pt x="966" y="525"/>
                  </a:lnTo>
                  <a:lnTo>
                    <a:pt x="969" y="527"/>
                  </a:lnTo>
                  <a:lnTo>
                    <a:pt x="975" y="530"/>
                  </a:lnTo>
                  <a:lnTo>
                    <a:pt x="981" y="534"/>
                  </a:lnTo>
                  <a:lnTo>
                    <a:pt x="990" y="537"/>
                  </a:lnTo>
                  <a:lnTo>
                    <a:pt x="998" y="542"/>
                  </a:lnTo>
                  <a:lnTo>
                    <a:pt x="1006" y="545"/>
                  </a:lnTo>
                  <a:lnTo>
                    <a:pt x="1014" y="549"/>
                  </a:lnTo>
                  <a:lnTo>
                    <a:pt x="1019" y="551"/>
                  </a:lnTo>
                  <a:lnTo>
                    <a:pt x="1015" y="559"/>
                  </a:lnTo>
                  <a:lnTo>
                    <a:pt x="1007" y="561"/>
                  </a:lnTo>
                  <a:lnTo>
                    <a:pt x="996" y="560"/>
                  </a:lnTo>
                  <a:lnTo>
                    <a:pt x="984" y="557"/>
                  </a:lnTo>
                  <a:lnTo>
                    <a:pt x="971" y="552"/>
                  </a:lnTo>
                  <a:lnTo>
                    <a:pt x="960" y="548"/>
                  </a:lnTo>
                  <a:lnTo>
                    <a:pt x="950" y="544"/>
                  </a:lnTo>
                  <a:lnTo>
                    <a:pt x="943" y="544"/>
                  </a:lnTo>
                  <a:lnTo>
                    <a:pt x="950" y="548"/>
                  </a:lnTo>
                  <a:lnTo>
                    <a:pt x="957" y="551"/>
                  </a:lnTo>
                  <a:lnTo>
                    <a:pt x="964" y="554"/>
                  </a:lnTo>
                  <a:lnTo>
                    <a:pt x="971" y="558"/>
                  </a:lnTo>
                  <a:lnTo>
                    <a:pt x="978" y="561"/>
                  </a:lnTo>
                  <a:lnTo>
                    <a:pt x="985" y="565"/>
                  </a:lnTo>
                  <a:lnTo>
                    <a:pt x="993" y="568"/>
                  </a:lnTo>
                  <a:lnTo>
                    <a:pt x="1001" y="573"/>
                  </a:lnTo>
                  <a:lnTo>
                    <a:pt x="991" y="580"/>
                  </a:lnTo>
                  <a:lnTo>
                    <a:pt x="978" y="581"/>
                  </a:lnTo>
                  <a:lnTo>
                    <a:pt x="965" y="579"/>
                  </a:lnTo>
                  <a:lnTo>
                    <a:pt x="953" y="573"/>
                  </a:lnTo>
                  <a:lnTo>
                    <a:pt x="940" y="567"/>
                  </a:lnTo>
                  <a:lnTo>
                    <a:pt x="928" y="561"/>
                  </a:lnTo>
                  <a:lnTo>
                    <a:pt x="920" y="558"/>
                  </a:lnTo>
                  <a:lnTo>
                    <a:pt x="915" y="558"/>
                  </a:lnTo>
                  <a:lnTo>
                    <a:pt x="917" y="560"/>
                  </a:lnTo>
                  <a:lnTo>
                    <a:pt x="924" y="564"/>
                  </a:lnTo>
                  <a:lnTo>
                    <a:pt x="931" y="568"/>
                  </a:lnTo>
                  <a:lnTo>
                    <a:pt x="940" y="574"/>
                  </a:lnTo>
                  <a:lnTo>
                    <a:pt x="949" y="580"/>
                  </a:lnTo>
                  <a:lnTo>
                    <a:pt x="956" y="584"/>
                  </a:lnTo>
                  <a:lnTo>
                    <a:pt x="962" y="588"/>
                  </a:lnTo>
                  <a:lnTo>
                    <a:pt x="963" y="589"/>
                  </a:lnTo>
                  <a:lnTo>
                    <a:pt x="955" y="589"/>
                  </a:lnTo>
                  <a:lnTo>
                    <a:pt x="948" y="589"/>
                  </a:lnTo>
                  <a:lnTo>
                    <a:pt x="941" y="589"/>
                  </a:lnTo>
                  <a:lnTo>
                    <a:pt x="935" y="589"/>
                  </a:lnTo>
                  <a:close/>
                </a:path>
              </a:pathLst>
            </a:custGeom>
            <a:solidFill>
              <a:srgbClr val="6699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58" name="Freeform 168"/>
            <p:cNvSpPr>
              <a:spLocks/>
            </p:cNvSpPr>
            <p:nvPr/>
          </p:nvSpPr>
          <p:spPr bwMode="auto">
            <a:xfrm>
              <a:off x="577" y="3794"/>
              <a:ext cx="168" cy="86"/>
            </a:xfrm>
            <a:custGeom>
              <a:avLst/>
              <a:gdLst>
                <a:gd name="T0" fmla="*/ 1 w 336"/>
                <a:gd name="T1" fmla="*/ 0 h 173"/>
                <a:gd name="T2" fmla="*/ 1 w 336"/>
                <a:gd name="T3" fmla="*/ 0 h 173"/>
                <a:gd name="T4" fmla="*/ 1 w 336"/>
                <a:gd name="T5" fmla="*/ 0 h 173"/>
                <a:gd name="T6" fmla="*/ 1 w 336"/>
                <a:gd name="T7" fmla="*/ 0 h 173"/>
                <a:gd name="T8" fmla="*/ 1 w 336"/>
                <a:gd name="T9" fmla="*/ 0 h 173"/>
                <a:gd name="T10" fmla="*/ 1 w 336"/>
                <a:gd name="T11" fmla="*/ 0 h 173"/>
                <a:gd name="T12" fmla="*/ 1 w 336"/>
                <a:gd name="T13" fmla="*/ 0 h 173"/>
                <a:gd name="T14" fmla="*/ 1 w 336"/>
                <a:gd name="T15" fmla="*/ 0 h 173"/>
                <a:gd name="T16" fmla="*/ 1 w 336"/>
                <a:gd name="T17" fmla="*/ 0 h 173"/>
                <a:gd name="T18" fmla="*/ 1 w 336"/>
                <a:gd name="T19" fmla="*/ 0 h 173"/>
                <a:gd name="T20" fmla="*/ 1 w 336"/>
                <a:gd name="T21" fmla="*/ 0 h 173"/>
                <a:gd name="T22" fmla="*/ 1 w 336"/>
                <a:gd name="T23" fmla="*/ 0 h 173"/>
                <a:gd name="T24" fmla="*/ 1 w 336"/>
                <a:gd name="T25" fmla="*/ 0 h 173"/>
                <a:gd name="T26" fmla="*/ 1 w 336"/>
                <a:gd name="T27" fmla="*/ 0 h 173"/>
                <a:gd name="T28" fmla="*/ 1 w 336"/>
                <a:gd name="T29" fmla="*/ 0 h 173"/>
                <a:gd name="T30" fmla="*/ 1 w 336"/>
                <a:gd name="T31" fmla="*/ 0 h 173"/>
                <a:gd name="T32" fmla="*/ 1 w 336"/>
                <a:gd name="T33" fmla="*/ 0 h 173"/>
                <a:gd name="T34" fmla="*/ 1 w 336"/>
                <a:gd name="T35" fmla="*/ 0 h 173"/>
                <a:gd name="T36" fmla="*/ 1 w 336"/>
                <a:gd name="T37" fmla="*/ 0 h 173"/>
                <a:gd name="T38" fmla="*/ 1 w 336"/>
                <a:gd name="T39" fmla="*/ 0 h 173"/>
                <a:gd name="T40" fmla="*/ 1 w 336"/>
                <a:gd name="T41" fmla="*/ 0 h 173"/>
                <a:gd name="T42" fmla="*/ 1 w 336"/>
                <a:gd name="T43" fmla="*/ 0 h 173"/>
                <a:gd name="T44" fmla="*/ 1 w 336"/>
                <a:gd name="T45" fmla="*/ 0 h 173"/>
                <a:gd name="T46" fmla="*/ 1 w 336"/>
                <a:gd name="T47" fmla="*/ 0 h 173"/>
                <a:gd name="T48" fmla="*/ 1 w 336"/>
                <a:gd name="T49" fmla="*/ 0 h 173"/>
                <a:gd name="T50" fmla="*/ 1 w 336"/>
                <a:gd name="T51" fmla="*/ 0 h 173"/>
                <a:gd name="T52" fmla="*/ 1 w 336"/>
                <a:gd name="T53" fmla="*/ 0 h 173"/>
                <a:gd name="T54" fmla="*/ 1 w 336"/>
                <a:gd name="T55" fmla="*/ 0 h 173"/>
                <a:gd name="T56" fmla="*/ 1 w 336"/>
                <a:gd name="T57" fmla="*/ 0 h 173"/>
                <a:gd name="T58" fmla="*/ 1 w 336"/>
                <a:gd name="T59" fmla="*/ 0 h 173"/>
                <a:gd name="T60" fmla="*/ 1 w 336"/>
                <a:gd name="T61" fmla="*/ 0 h 173"/>
                <a:gd name="T62" fmla="*/ 1 w 336"/>
                <a:gd name="T63" fmla="*/ 0 h 173"/>
                <a:gd name="T64" fmla="*/ 1 w 336"/>
                <a:gd name="T65" fmla="*/ 0 h 173"/>
                <a:gd name="T66" fmla="*/ 1 w 336"/>
                <a:gd name="T67" fmla="*/ 0 h 173"/>
                <a:gd name="T68" fmla="*/ 1 w 336"/>
                <a:gd name="T69" fmla="*/ 0 h 173"/>
                <a:gd name="T70" fmla="*/ 1 w 336"/>
                <a:gd name="T71" fmla="*/ 0 h 173"/>
                <a:gd name="T72" fmla="*/ 1 w 336"/>
                <a:gd name="T73" fmla="*/ 0 h 173"/>
                <a:gd name="T74" fmla="*/ 1 w 336"/>
                <a:gd name="T75" fmla="*/ 0 h 173"/>
                <a:gd name="T76" fmla="*/ 1 w 336"/>
                <a:gd name="T77" fmla="*/ 0 h 173"/>
                <a:gd name="T78" fmla="*/ 1 w 336"/>
                <a:gd name="T79" fmla="*/ 0 h 173"/>
                <a:gd name="T80" fmla="*/ 1 w 336"/>
                <a:gd name="T81" fmla="*/ 0 h 173"/>
                <a:gd name="T82" fmla="*/ 1 w 336"/>
                <a:gd name="T83" fmla="*/ 0 h 173"/>
                <a:gd name="T84" fmla="*/ 1 w 336"/>
                <a:gd name="T85" fmla="*/ 0 h 173"/>
                <a:gd name="T86" fmla="*/ 1 w 336"/>
                <a:gd name="T87" fmla="*/ 0 h 173"/>
                <a:gd name="T88" fmla="*/ 1 w 336"/>
                <a:gd name="T89" fmla="*/ 0 h 173"/>
                <a:gd name="T90" fmla="*/ 1 w 336"/>
                <a:gd name="T91" fmla="*/ 0 h 173"/>
                <a:gd name="T92" fmla="*/ 1 w 336"/>
                <a:gd name="T93" fmla="*/ 0 h 173"/>
                <a:gd name="T94" fmla="*/ 1 w 336"/>
                <a:gd name="T95" fmla="*/ 0 h 173"/>
                <a:gd name="T96" fmla="*/ 1 w 336"/>
                <a:gd name="T97" fmla="*/ 0 h 173"/>
                <a:gd name="T98" fmla="*/ 1 w 336"/>
                <a:gd name="T99" fmla="*/ 0 h 173"/>
                <a:gd name="T100" fmla="*/ 1 w 336"/>
                <a:gd name="T101" fmla="*/ 0 h 173"/>
                <a:gd name="T102" fmla="*/ 1 w 336"/>
                <a:gd name="T103" fmla="*/ 0 h 173"/>
                <a:gd name="T104" fmla="*/ 1 w 336"/>
                <a:gd name="T105" fmla="*/ 0 h 17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36"/>
                <a:gd name="T160" fmla="*/ 0 h 173"/>
                <a:gd name="T161" fmla="*/ 336 w 336"/>
                <a:gd name="T162" fmla="*/ 173 h 17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36" h="173">
                  <a:moveTo>
                    <a:pt x="328" y="173"/>
                  </a:moveTo>
                  <a:lnTo>
                    <a:pt x="313" y="168"/>
                  </a:lnTo>
                  <a:lnTo>
                    <a:pt x="297" y="164"/>
                  </a:lnTo>
                  <a:lnTo>
                    <a:pt x="282" y="160"/>
                  </a:lnTo>
                  <a:lnTo>
                    <a:pt x="266" y="156"/>
                  </a:lnTo>
                  <a:lnTo>
                    <a:pt x="251" y="151"/>
                  </a:lnTo>
                  <a:lnTo>
                    <a:pt x="235" y="146"/>
                  </a:lnTo>
                  <a:lnTo>
                    <a:pt x="220" y="142"/>
                  </a:lnTo>
                  <a:lnTo>
                    <a:pt x="204" y="137"/>
                  </a:lnTo>
                  <a:lnTo>
                    <a:pt x="189" y="134"/>
                  </a:lnTo>
                  <a:lnTo>
                    <a:pt x="173" y="129"/>
                  </a:lnTo>
                  <a:lnTo>
                    <a:pt x="158" y="125"/>
                  </a:lnTo>
                  <a:lnTo>
                    <a:pt x="142" y="120"/>
                  </a:lnTo>
                  <a:lnTo>
                    <a:pt x="127" y="115"/>
                  </a:lnTo>
                  <a:lnTo>
                    <a:pt x="110" y="112"/>
                  </a:lnTo>
                  <a:lnTo>
                    <a:pt x="95" y="107"/>
                  </a:lnTo>
                  <a:lnTo>
                    <a:pt x="79" y="103"/>
                  </a:lnTo>
                  <a:lnTo>
                    <a:pt x="69" y="91"/>
                  </a:lnTo>
                  <a:lnTo>
                    <a:pt x="57" y="78"/>
                  </a:lnTo>
                  <a:lnTo>
                    <a:pt x="45" y="65"/>
                  </a:lnTo>
                  <a:lnTo>
                    <a:pt x="32" y="51"/>
                  </a:lnTo>
                  <a:lnTo>
                    <a:pt x="21" y="37"/>
                  </a:lnTo>
                  <a:lnTo>
                    <a:pt x="10" y="23"/>
                  </a:lnTo>
                  <a:lnTo>
                    <a:pt x="3" y="10"/>
                  </a:lnTo>
                  <a:lnTo>
                    <a:pt x="0" y="0"/>
                  </a:lnTo>
                  <a:lnTo>
                    <a:pt x="11" y="2"/>
                  </a:lnTo>
                  <a:lnTo>
                    <a:pt x="22" y="7"/>
                  </a:lnTo>
                  <a:lnTo>
                    <a:pt x="30" y="14"/>
                  </a:lnTo>
                  <a:lnTo>
                    <a:pt x="37" y="21"/>
                  </a:lnTo>
                  <a:lnTo>
                    <a:pt x="44" y="31"/>
                  </a:lnTo>
                  <a:lnTo>
                    <a:pt x="51" y="40"/>
                  </a:lnTo>
                  <a:lnTo>
                    <a:pt x="59" y="52"/>
                  </a:lnTo>
                  <a:lnTo>
                    <a:pt x="67" y="63"/>
                  </a:lnTo>
                  <a:lnTo>
                    <a:pt x="63" y="50"/>
                  </a:lnTo>
                  <a:lnTo>
                    <a:pt x="55" y="35"/>
                  </a:lnTo>
                  <a:lnTo>
                    <a:pt x="46" y="21"/>
                  </a:lnTo>
                  <a:lnTo>
                    <a:pt x="40" y="8"/>
                  </a:lnTo>
                  <a:lnTo>
                    <a:pt x="51" y="12"/>
                  </a:lnTo>
                  <a:lnTo>
                    <a:pt x="60" y="19"/>
                  </a:lnTo>
                  <a:lnTo>
                    <a:pt x="68" y="30"/>
                  </a:lnTo>
                  <a:lnTo>
                    <a:pt x="77" y="44"/>
                  </a:lnTo>
                  <a:lnTo>
                    <a:pt x="85" y="58"/>
                  </a:lnTo>
                  <a:lnTo>
                    <a:pt x="93" y="70"/>
                  </a:lnTo>
                  <a:lnTo>
                    <a:pt x="101" y="82"/>
                  </a:lnTo>
                  <a:lnTo>
                    <a:pt x="110" y="90"/>
                  </a:lnTo>
                  <a:lnTo>
                    <a:pt x="108" y="80"/>
                  </a:lnTo>
                  <a:lnTo>
                    <a:pt x="104" y="68"/>
                  </a:lnTo>
                  <a:lnTo>
                    <a:pt x="97" y="58"/>
                  </a:lnTo>
                  <a:lnTo>
                    <a:pt x="89" y="46"/>
                  </a:lnTo>
                  <a:lnTo>
                    <a:pt x="80" y="35"/>
                  </a:lnTo>
                  <a:lnTo>
                    <a:pt x="74" y="25"/>
                  </a:lnTo>
                  <a:lnTo>
                    <a:pt x="69" y="16"/>
                  </a:lnTo>
                  <a:lnTo>
                    <a:pt x="69" y="8"/>
                  </a:lnTo>
                  <a:lnTo>
                    <a:pt x="70" y="8"/>
                  </a:lnTo>
                  <a:lnTo>
                    <a:pt x="72" y="8"/>
                  </a:lnTo>
                  <a:lnTo>
                    <a:pt x="74" y="8"/>
                  </a:lnTo>
                  <a:lnTo>
                    <a:pt x="75" y="8"/>
                  </a:lnTo>
                  <a:lnTo>
                    <a:pt x="80" y="13"/>
                  </a:lnTo>
                  <a:lnTo>
                    <a:pt x="85" y="17"/>
                  </a:lnTo>
                  <a:lnTo>
                    <a:pt x="90" y="23"/>
                  </a:lnTo>
                  <a:lnTo>
                    <a:pt x="95" y="30"/>
                  </a:lnTo>
                  <a:lnTo>
                    <a:pt x="104" y="40"/>
                  </a:lnTo>
                  <a:lnTo>
                    <a:pt x="114" y="53"/>
                  </a:lnTo>
                  <a:lnTo>
                    <a:pt x="129" y="72"/>
                  </a:lnTo>
                  <a:lnTo>
                    <a:pt x="147" y="96"/>
                  </a:lnTo>
                  <a:lnTo>
                    <a:pt x="147" y="95"/>
                  </a:lnTo>
                  <a:lnTo>
                    <a:pt x="147" y="92"/>
                  </a:lnTo>
                  <a:lnTo>
                    <a:pt x="147" y="91"/>
                  </a:lnTo>
                  <a:lnTo>
                    <a:pt x="148" y="90"/>
                  </a:lnTo>
                  <a:lnTo>
                    <a:pt x="137" y="75"/>
                  </a:lnTo>
                  <a:lnTo>
                    <a:pt x="130" y="67"/>
                  </a:lnTo>
                  <a:lnTo>
                    <a:pt x="128" y="62"/>
                  </a:lnTo>
                  <a:lnTo>
                    <a:pt x="127" y="59"/>
                  </a:lnTo>
                  <a:lnTo>
                    <a:pt x="128" y="58"/>
                  </a:lnTo>
                  <a:lnTo>
                    <a:pt x="129" y="57"/>
                  </a:lnTo>
                  <a:lnTo>
                    <a:pt x="130" y="55"/>
                  </a:lnTo>
                  <a:lnTo>
                    <a:pt x="143" y="70"/>
                  </a:lnTo>
                  <a:lnTo>
                    <a:pt x="153" y="82"/>
                  </a:lnTo>
                  <a:lnTo>
                    <a:pt x="160" y="90"/>
                  </a:lnTo>
                  <a:lnTo>
                    <a:pt x="166" y="95"/>
                  </a:lnTo>
                  <a:lnTo>
                    <a:pt x="169" y="99"/>
                  </a:lnTo>
                  <a:lnTo>
                    <a:pt x="171" y="101"/>
                  </a:lnTo>
                  <a:lnTo>
                    <a:pt x="174" y="103"/>
                  </a:lnTo>
                  <a:lnTo>
                    <a:pt x="176" y="104"/>
                  </a:lnTo>
                  <a:lnTo>
                    <a:pt x="176" y="103"/>
                  </a:lnTo>
                  <a:lnTo>
                    <a:pt x="176" y="100"/>
                  </a:lnTo>
                  <a:lnTo>
                    <a:pt x="176" y="99"/>
                  </a:lnTo>
                  <a:lnTo>
                    <a:pt x="176" y="98"/>
                  </a:lnTo>
                  <a:lnTo>
                    <a:pt x="178" y="99"/>
                  </a:lnTo>
                  <a:lnTo>
                    <a:pt x="181" y="99"/>
                  </a:lnTo>
                  <a:lnTo>
                    <a:pt x="184" y="99"/>
                  </a:lnTo>
                  <a:lnTo>
                    <a:pt x="186" y="100"/>
                  </a:lnTo>
                  <a:lnTo>
                    <a:pt x="204" y="112"/>
                  </a:lnTo>
                  <a:lnTo>
                    <a:pt x="220" y="122"/>
                  </a:lnTo>
                  <a:lnTo>
                    <a:pt x="237" y="133"/>
                  </a:lnTo>
                  <a:lnTo>
                    <a:pt x="256" y="141"/>
                  </a:lnTo>
                  <a:lnTo>
                    <a:pt x="274" y="149"/>
                  </a:lnTo>
                  <a:lnTo>
                    <a:pt x="294" y="156"/>
                  </a:lnTo>
                  <a:lnTo>
                    <a:pt x="314" y="164"/>
                  </a:lnTo>
                  <a:lnTo>
                    <a:pt x="336" y="171"/>
                  </a:lnTo>
                  <a:lnTo>
                    <a:pt x="335" y="172"/>
                  </a:lnTo>
                  <a:lnTo>
                    <a:pt x="334" y="173"/>
                  </a:lnTo>
                  <a:lnTo>
                    <a:pt x="332" y="173"/>
                  </a:lnTo>
                  <a:lnTo>
                    <a:pt x="328" y="173"/>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59" name="Freeform 169"/>
            <p:cNvSpPr>
              <a:spLocks/>
            </p:cNvSpPr>
            <p:nvPr/>
          </p:nvSpPr>
          <p:spPr bwMode="auto">
            <a:xfrm>
              <a:off x="395" y="3871"/>
              <a:ext cx="25" cy="3"/>
            </a:xfrm>
            <a:custGeom>
              <a:avLst/>
              <a:gdLst>
                <a:gd name="T0" fmla="*/ 1 w 49"/>
                <a:gd name="T1" fmla="*/ 1 h 6"/>
                <a:gd name="T2" fmla="*/ 1 w 49"/>
                <a:gd name="T3" fmla="*/ 1 h 6"/>
                <a:gd name="T4" fmla="*/ 1 w 49"/>
                <a:gd name="T5" fmla="*/ 1 h 6"/>
                <a:gd name="T6" fmla="*/ 1 w 49"/>
                <a:gd name="T7" fmla="*/ 1 h 6"/>
                <a:gd name="T8" fmla="*/ 0 w 49"/>
                <a:gd name="T9" fmla="*/ 1 h 6"/>
                <a:gd name="T10" fmla="*/ 1 w 49"/>
                <a:gd name="T11" fmla="*/ 1 h 6"/>
                <a:gd name="T12" fmla="*/ 1 w 49"/>
                <a:gd name="T13" fmla="*/ 1 h 6"/>
                <a:gd name="T14" fmla="*/ 1 w 49"/>
                <a:gd name="T15" fmla="*/ 1 h 6"/>
                <a:gd name="T16" fmla="*/ 1 w 49"/>
                <a:gd name="T17" fmla="*/ 0 h 6"/>
                <a:gd name="T18" fmla="*/ 1 w 49"/>
                <a:gd name="T19" fmla="*/ 0 h 6"/>
                <a:gd name="T20" fmla="*/ 1 w 49"/>
                <a:gd name="T21" fmla="*/ 0 h 6"/>
                <a:gd name="T22" fmla="*/ 1 w 49"/>
                <a:gd name="T23" fmla="*/ 1 h 6"/>
                <a:gd name="T24" fmla="*/ 1 w 49"/>
                <a:gd name="T25" fmla="*/ 1 h 6"/>
                <a:gd name="T26" fmla="*/ 1 w 49"/>
                <a:gd name="T27" fmla="*/ 1 h 6"/>
                <a:gd name="T28" fmla="*/ 1 w 49"/>
                <a:gd name="T29" fmla="*/ 1 h 6"/>
                <a:gd name="T30" fmla="*/ 1 w 49"/>
                <a:gd name="T31" fmla="*/ 1 h 6"/>
                <a:gd name="T32" fmla="*/ 1 w 49"/>
                <a:gd name="T33" fmla="*/ 1 h 6"/>
                <a:gd name="T34" fmla="*/ 1 w 49"/>
                <a:gd name="T35" fmla="*/ 1 h 6"/>
                <a:gd name="T36" fmla="*/ 1 w 49"/>
                <a:gd name="T37" fmla="*/ 1 h 6"/>
                <a:gd name="T38" fmla="*/ 1 w 49"/>
                <a:gd name="T39" fmla="*/ 1 h 6"/>
                <a:gd name="T40" fmla="*/ 1 w 49"/>
                <a:gd name="T41" fmla="*/ 1 h 6"/>
                <a:gd name="T42" fmla="*/ 1 w 49"/>
                <a:gd name="T43" fmla="*/ 1 h 6"/>
                <a:gd name="T44" fmla="*/ 1 w 49"/>
                <a:gd name="T45" fmla="*/ 1 h 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9"/>
                <a:gd name="T70" fmla="*/ 0 h 6"/>
                <a:gd name="T71" fmla="*/ 49 w 49"/>
                <a:gd name="T72" fmla="*/ 6 h 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9" h="6">
                  <a:moveTo>
                    <a:pt x="5" y="6"/>
                  </a:moveTo>
                  <a:lnTo>
                    <a:pt x="3" y="5"/>
                  </a:lnTo>
                  <a:lnTo>
                    <a:pt x="2" y="4"/>
                  </a:lnTo>
                  <a:lnTo>
                    <a:pt x="1" y="4"/>
                  </a:lnTo>
                  <a:lnTo>
                    <a:pt x="0" y="3"/>
                  </a:lnTo>
                  <a:lnTo>
                    <a:pt x="7" y="1"/>
                  </a:lnTo>
                  <a:lnTo>
                    <a:pt x="13" y="1"/>
                  </a:lnTo>
                  <a:lnTo>
                    <a:pt x="18" y="1"/>
                  </a:lnTo>
                  <a:lnTo>
                    <a:pt x="23" y="0"/>
                  </a:lnTo>
                  <a:lnTo>
                    <a:pt x="28" y="0"/>
                  </a:lnTo>
                  <a:lnTo>
                    <a:pt x="33" y="0"/>
                  </a:lnTo>
                  <a:lnTo>
                    <a:pt x="40" y="1"/>
                  </a:lnTo>
                  <a:lnTo>
                    <a:pt x="49" y="1"/>
                  </a:lnTo>
                  <a:lnTo>
                    <a:pt x="46" y="4"/>
                  </a:lnTo>
                  <a:lnTo>
                    <a:pt x="40" y="5"/>
                  </a:lnTo>
                  <a:lnTo>
                    <a:pt x="35" y="6"/>
                  </a:lnTo>
                  <a:lnTo>
                    <a:pt x="28" y="6"/>
                  </a:lnTo>
                  <a:lnTo>
                    <a:pt x="20" y="6"/>
                  </a:lnTo>
                  <a:lnTo>
                    <a:pt x="14" y="6"/>
                  </a:lnTo>
                  <a:lnTo>
                    <a:pt x="8" y="6"/>
                  </a:lnTo>
                  <a:lnTo>
                    <a:pt x="5"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60" name="Freeform 170"/>
            <p:cNvSpPr>
              <a:spLocks/>
            </p:cNvSpPr>
            <p:nvPr/>
          </p:nvSpPr>
          <p:spPr bwMode="auto">
            <a:xfrm>
              <a:off x="210" y="3866"/>
              <a:ext cx="36" cy="4"/>
            </a:xfrm>
            <a:custGeom>
              <a:avLst/>
              <a:gdLst>
                <a:gd name="T0" fmla="*/ 0 w 73"/>
                <a:gd name="T1" fmla="*/ 1 h 7"/>
                <a:gd name="T2" fmla="*/ 0 w 73"/>
                <a:gd name="T3" fmla="*/ 1 h 7"/>
                <a:gd name="T4" fmla="*/ 0 w 73"/>
                <a:gd name="T5" fmla="*/ 1 h 7"/>
                <a:gd name="T6" fmla="*/ 0 w 73"/>
                <a:gd name="T7" fmla="*/ 1 h 7"/>
                <a:gd name="T8" fmla="*/ 0 w 73"/>
                <a:gd name="T9" fmla="*/ 1 h 7"/>
                <a:gd name="T10" fmla="*/ 0 w 73"/>
                <a:gd name="T11" fmla="*/ 1 h 7"/>
                <a:gd name="T12" fmla="*/ 0 w 73"/>
                <a:gd name="T13" fmla="*/ 1 h 7"/>
                <a:gd name="T14" fmla="*/ 0 w 73"/>
                <a:gd name="T15" fmla="*/ 1 h 7"/>
                <a:gd name="T16" fmla="*/ 0 w 73"/>
                <a:gd name="T17" fmla="*/ 1 h 7"/>
                <a:gd name="T18" fmla="*/ 0 w 73"/>
                <a:gd name="T19" fmla="*/ 1 h 7"/>
                <a:gd name="T20" fmla="*/ 0 w 73"/>
                <a:gd name="T21" fmla="*/ 1 h 7"/>
                <a:gd name="T22" fmla="*/ 0 w 73"/>
                <a:gd name="T23" fmla="*/ 1 h 7"/>
                <a:gd name="T24" fmla="*/ 0 w 73"/>
                <a:gd name="T25" fmla="*/ 0 h 7"/>
                <a:gd name="T26" fmla="*/ 0 w 73"/>
                <a:gd name="T27" fmla="*/ 0 h 7"/>
                <a:gd name="T28" fmla="*/ 0 w 73"/>
                <a:gd name="T29" fmla="*/ 1 h 7"/>
                <a:gd name="T30" fmla="*/ 0 w 73"/>
                <a:gd name="T31" fmla="*/ 1 h 7"/>
                <a:gd name="T32" fmla="*/ 0 w 73"/>
                <a:gd name="T33" fmla="*/ 1 h 7"/>
                <a:gd name="T34" fmla="*/ 0 w 73"/>
                <a:gd name="T35" fmla="*/ 1 h 7"/>
                <a:gd name="T36" fmla="*/ 0 w 73"/>
                <a:gd name="T37" fmla="*/ 1 h 7"/>
                <a:gd name="T38" fmla="*/ 0 w 73"/>
                <a:gd name="T39" fmla="*/ 1 h 7"/>
                <a:gd name="T40" fmla="*/ 0 w 73"/>
                <a:gd name="T41" fmla="*/ 1 h 7"/>
                <a:gd name="T42" fmla="*/ 0 w 73"/>
                <a:gd name="T43" fmla="*/ 1 h 7"/>
                <a:gd name="T44" fmla="*/ 0 w 73"/>
                <a:gd name="T45" fmla="*/ 1 h 7"/>
                <a:gd name="T46" fmla="*/ 0 w 73"/>
                <a:gd name="T47" fmla="*/ 1 h 7"/>
                <a:gd name="T48" fmla="*/ 0 w 73"/>
                <a:gd name="T49" fmla="*/ 1 h 7"/>
                <a:gd name="T50" fmla="*/ 0 w 73"/>
                <a:gd name="T51" fmla="*/ 1 h 7"/>
                <a:gd name="T52" fmla="*/ 0 w 73"/>
                <a:gd name="T53" fmla="*/ 1 h 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3"/>
                <a:gd name="T82" fmla="*/ 0 h 7"/>
                <a:gd name="T83" fmla="*/ 73 w 73"/>
                <a:gd name="T84" fmla="*/ 7 h 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3" h="7">
                  <a:moveTo>
                    <a:pt x="48" y="7"/>
                  </a:moveTo>
                  <a:lnTo>
                    <a:pt x="42" y="7"/>
                  </a:lnTo>
                  <a:lnTo>
                    <a:pt x="36" y="7"/>
                  </a:lnTo>
                  <a:lnTo>
                    <a:pt x="30" y="7"/>
                  </a:lnTo>
                  <a:lnTo>
                    <a:pt x="25" y="7"/>
                  </a:lnTo>
                  <a:lnTo>
                    <a:pt x="18" y="7"/>
                  </a:lnTo>
                  <a:lnTo>
                    <a:pt x="12" y="7"/>
                  </a:lnTo>
                  <a:lnTo>
                    <a:pt x="6" y="7"/>
                  </a:lnTo>
                  <a:lnTo>
                    <a:pt x="0" y="7"/>
                  </a:lnTo>
                  <a:lnTo>
                    <a:pt x="1" y="5"/>
                  </a:lnTo>
                  <a:lnTo>
                    <a:pt x="3" y="4"/>
                  </a:lnTo>
                  <a:lnTo>
                    <a:pt x="3" y="1"/>
                  </a:lnTo>
                  <a:lnTo>
                    <a:pt x="4" y="0"/>
                  </a:lnTo>
                  <a:lnTo>
                    <a:pt x="20" y="0"/>
                  </a:lnTo>
                  <a:lnTo>
                    <a:pt x="33" y="1"/>
                  </a:lnTo>
                  <a:lnTo>
                    <a:pt x="42" y="1"/>
                  </a:lnTo>
                  <a:lnTo>
                    <a:pt x="50" y="1"/>
                  </a:lnTo>
                  <a:lnTo>
                    <a:pt x="56" y="2"/>
                  </a:lnTo>
                  <a:lnTo>
                    <a:pt x="61" y="2"/>
                  </a:lnTo>
                  <a:lnTo>
                    <a:pt x="66" y="4"/>
                  </a:lnTo>
                  <a:lnTo>
                    <a:pt x="73" y="5"/>
                  </a:lnTo>
                  <a:lnTo>
                    <a:pt x="66" y="7"/>
                  </a:lnTo>
                  <a:lnTo>
                    <a:pt x="59" y="7"/>
                  </a:lnTo>
                  <a:lnTo>
                    <a:pt x="52" y="7"/>
                  </a:lnTo>
                  <a:lnTo>
                    <a:pt x="48"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61" name="Freeform 171"/>
            <p:cNvSpPr>
              <a:spLocks/>
            </p:cNvSpPr>
            <p:nvPr/>
          </p:nvSpPr>
          <p:spPr bwMode="auto">
            <a:xfrm>
              <a:off x="440" y="3852"/>
              <a:ext cx="11" cy="3"/>
            </a:xfrm>
            <a:custGeom>
              <a:avLst/>
              <a:gdLst>
                <a:gd name="T0" fmla="*/ 0 w 23"/>
                <a:gd name="T1" fmla="*/ 1 h 6"/>
                <a:gd name="T2" fmla="*/ 0 w 23"/>
                <a:gd name="T3" fmla="*/ 1 h 6"/>
                <a:gd name="T4" fmla="*/ 0 w 23"/>
                <a:gd name="T5" fmla="*/ 1 h 6"/>
                <a:gd name="T6" fmla="*/ 0 w 23"/>
                <a:gd name="T7" fmla="*/ 1 h 6"/>
                <a:gd name="T8" fmla="*/ 0 w 23"/>
                <a:gd name="T9" fmla="*/ 0 h 6"/>
                <a:gd name="T10" fmla="*/ 0 w 23"/>
                <a:gd name="T11" fmla="*/ 1 h 6"/>
                <a:gd name="T12" fmla="*/ 0 w 23"/>
                <a:gd name="T13" fmla="*/ 1 h 6"/>
                <a:gd name="T14" fmla="*/ 0 w 23"/>
                <a:gd name="T15" fmla="*/ 1 h 6"/>
                <a:gd name="T16" fmla="*/ 0 w 23"/>
                <a:gd name="T17" fmla="*/ 1 h 6"/>
                <a:gd name="T18" fmla="*/ 0 w 23"/>
                <a:gd name="T19" fmla="*/ 1 h 6"/>
                <a:gd name="T20" fmla="*/ 0 w 23"/>
                <a:gd name="T21" fmla="*/ 1 h 6"/>
                <a:gd name="T22" fmla="*/ 0 w 23"/>
                <a:gd name="T23" fmla="*/ 1 h 6"/>
                <a:gd name="T24" fmla="*/ 0 w 23"/>
                <a:gd name="T25" fmla="*/ 1 h 6"/>
                <a:gd name="T26" fmla="*/ 0 w 23"/>
                <a:gd name="T27" fmla="*/ 1 h 6"/>
                <a:gd name="T28" fmla="*/ 0 w 23"/>
                <a:gd name="T29" fmla="*/ 1 h 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3"/>
                <a:gd name="T46" fmla="*/ 0 h 6"/>
                <a:gd name="T47" fmla="*/ 23 w 23"/>
                <a:gd name="T48" fmla="*/ 6 h 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3" h="6">
                  <a:moveTo>
                    <a:pt x="0" y="6"/>
                  </a:moveTo>
                  <a:lnTo>
                    <a:pt x="4" y="5"/>
                  </a:lnTo>
                  <a:lnTo>
                    <a:pt x="10" y="3"/>
                  </a:lnTo>
                  <a:lnTo>
                    <a:pt x="16" y="1"/>
                  </a:lnTo>
                  <a:lnTo>
                    <a:pt x="23" y="0"/>
                  </a:lnTo>
                  <a:lnTo>
                    <a:pt x="23" y="1"/>
                  </a:lnTo>
                  <a:lnTo>
                    <a:pt x="23" y="3"/>
                  </a:lnTo>
                  <a:lnTo>
                    <a:pt x="23" y="5"/>
                  </a:lnTo>
                  <a:lnTo>
                    <a:pt x="23" y="6"/>
                  </a:lnTo>
                  <a:lnTo>
                    <a:pt x="17" y="6"/>
                  </a:lnTo>
                  <a:lnTo>
                    <a:pt x="11" y="6"/>
                  </a:lnTo>
                  <a:lnTo>
                    <a:pt x="6" y="6"/>
                  </a:lnTo>
                  <a:lnTo>
                    <a:pt x="0"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62" name="Freeform 172"/>
            <p:cNvSpPr>
              <a:spLocks/>
            </p:cNvSpPr>
            <p:nvPr/>
          </p:nvSpPr>
          <p:spPr bwMode="auto">
            <a:xfrm>
              <a:off x="199" y="3847"/>
              <a:ext cx="7" cy="3"/>
            </a:xfrm>
            <a:custGeom>
              <a:avLst/>
              <a:gdLst>
                <a:gd name="T0" fmla="*/ 0 w 15"/>
                <a:gd name="T1" fmla="*/ 0 h 7"/>
                <a:gd name="T2" fmla="*/ 0 w 15"/>
                <a:gd name="T3" fmla="*/ 0 h 7"/>
                <a:gd name="T4" fmla="*/ 0 w 15"/>
                <a:gd name="T5" fmla="*/ 0 h 7"/>
                <a:gd name="T6" fmla="*/ 0 w 15"/>
                <a:gd name="T7" fmla="*/ 0 h 7"/>
                <a:gd name="T8" fmla="*/ 0 w 15"/>
                <a:gd name="T9" fmla="*/ 0 h 7"/>
                <a:gd name="T10" fmla="*/ 0 w 15"/>
                <a:gd name="T11" fmla="*/ 0 h 7"/>
                <a:gd name="T12" fmla="*/ 0 w 15"/>
                <a:gd name="T13" fmla="*/ 0 h 7"/>
                <a:gd name="T14" fmla="*/ 0 w 15"/>
                <a:gd name="T15" fmla="*/ 0 h 7"/>
                <a:gd name="T16" fmla="*/ 0 w 15"/>
                <a:gd name="T17" fmla="*/ 0 h 7"/>
                <a:gd name="T18" fmla="*/ 0 w 15"/>
                <a:gd name="T19" fmla="*/ 0 h 7"/>
                <a:gd name="T20" fmla="*/ 0 w 15"/>
                <a:gd name="T21" fmla="*/ 0 h 7"/>
                <a:gd name="T22" fmla="*/ 0 w 15"/>
                <a:gd name="T23" fmla="*/ 0 h 7"/>
                <a:gd name="T24" fmla="*/ 0 w 15"/>
                <a:gd name="T25" fmla="*/ 0 h 7"/>
                <a:gd name="T26" fmla="*/ 0 w 15"/>
                <a:gd name="T27" fmla="*/ 0 h 7"/>
                <a:gd name="T28" fmla="*/ 0 w 15"/>
                <a:gd name="T29" fmla="*/ 0 h 7"/>
                <a:gd name="T30" fmla="*/ 0 w 15"/>
                <a:gd name="T31" fmla="*/ 0 h 7"/>
                <a:gd name="T32" fmla="*/ 0 w 15"/>
                <a:gd name="T33" fmla="*/ 0 h 7"/>
                <a:gd name="T34" fmla="*/ 0 w 15"/>
                <a:gd name="T35" fmla="*/ 0 h 7"/>
                <a:gd name="T36" fmla="*/ 0 w 15"/>
                <a:gd name="T37" fmla="*/ 0 h 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5"/>
                <a:gd name="T58" fmla="*/ 0 h 7"/>
                <a:gd name="T59" fmla="*/ 15 w 15"/>
                <a:gd name="T60" fmla="*/ 7 h 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5" h="7">
                  <a:moveTo>
                    <a:pt x="0" y="7"/>
                  </a:moveTo>
                  <a:lnTo>
                    <a:pt x="0" y="5"/>
                  </a:lnTo>
                  <a:lnTo>
                    <a:pt x="0" y="4"/>
                  </a:lnTo>
                  <a:lnTo>
                    <a:pt x="0" y="1"/>
                  </a:lnTo>
                  <a:lnTo>
                    <a:pt x="0" y="0"/>
                  </a:lnTo>
                  <a:lnTo>
                    <a:pt x="4" y="0"/>
                  </a:lnTo>
                  <a:lnTo>
                    <a:pt x="7" y="0"/>
                  </a:lnTo>
                  <a:lnTo>
                    <a:pt x="11" y="1"/>
                  </a:lnTo>
                  <a:lnTo>
                    <a:pt x="14" y="1"/>
                  </a:lnTo>
                  <a:lnTo>
                    <a:pt x="14" y="2"/>
                  </a:lnTo>
                  <a:lnTo>
                    <a:pt x="15" y="4"/>
                  </a:lnTo>
                  <a:lnTo>
                    <a:pt x="15" y="6"/>
                  </a:lnTo>
                  <a:lnTo>
                    <a:pt x="15" y="7"/>
                  </a:lnTo>
                  <a:lnTo>
                    <a:pt x="12" y="7"/>
                  </a:lnTo>
                  <a:lnTo>
                    <a:pt x="8" y="7"/>
                  </a:lnTo>
                  <a:lnTo>
                    <a:pt x="4" y="7"/>
                  </a:lnTo>
                  <a:lnTo>
                    <a:pt x="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63" name="Freeform 173"/>
            <p:cNvSpPr>
              <a:spLocks/>
            </p:cNvSpPr>
            <p:nvPr/>
          </p:nvSpPr>
          <p:spPr bwMode="auto">
            <a:xfrm>
              <a:off x="657" y="3576"/>
              <a:ext cx="389" cy="265"/>
            </a:xfrm>
            <a:custGeom>
              <a:avLst/>
              <a:gdLst>
                <a:gd name="T0" fmla="*/ 1 w 589"/>
                <a:gd name="T1" fmla="*/ 0 h 532"/>
                <a:gd name="T2" fmla="*/ 1 w 589"/>
                <a:gd name="T3" fmla="*/ 0 h 532"/>
                <a:gd name="T4" fmla="*/ 0 w 589"/>
                <a:gd name="T5" fmla="*/ 0 h 532"/>
                <a:gd name="T6" fmla="*/ 1 w 589"/>
                <a:gd name="T7" fmla="*/ 0 h 532"/>
                <a:gd name="T8" fmla="*/ 1 w 589"/>
                <a:gd name="T9" fmla="*/ 0 h 532"/>
                <a:gd name="T10" fmla="*/ 1 w 589"/>
                <a:gd name="T11" fmla="*/ 0 h 532"/>
                <a:gd name="T12" fmla="*/ 1 w 589"/>
                <a:gd name="T13" fmla="*/ 0 h 532"/>
                <a:gd name="T14" fmla="*/ 1 w 589"/>
                <a:gd name="T15" fmla="*/ 0 h 532"/>
                <a:gd name="T16" fmla="*/ 1 w 589"/>
                <a:gd name="T17" fmla="*/ 0 h 532"/>
                <a:gd name="T18" fmla="*/ 1 w 589"/>
                <a:gd name="T19" fmla="*/ 0 h 532"/>
                <a:gd name="T20" fmla="*/ 1 w 589"/>
                <a:gd name="T21" fmla="*/ 0 h 532"/>
                <a:gd name="T22" fmla="*/ 1 w 589"/>
                <a:gd name="T23" fmla="*/ 0 h 532"/>
                <a:gd name="T24" fmla="*/ 1 w 589"/>
                <a:gd name="T25" fmla="*/ 0 h 532"/>
                <a:gd name="T26" fmla="*/ 1 w 589"/>
                <a:gd name="T27" fmla="*/ 0 h 532"/>
                <a:gd name="T28" fmla="*/ 1 w 589"/>
                <a:gd name="T29" fmla="*/ 0 h 532"/>
                <a:gd name="T30" fmla="*/ 1 w 589"/>
                <a:gd name="T31" fmla="*/ 0 h 532"/>
                <a:gd name="T32" fmla="*/ 1 w 589"/>
                <a:gd name="T33" fmla="*/ 0 h 532"/>
                <a:gd name="T34" fmla="*/ 1 w 589"/>
                <a:gd name="T35" fmla="*/ 0 h 532"/>
                <a:gd name="T36" fmla="*/ 1 w 589"/>
                <a:gd name="T37" fmla="*/ 0 h 532"/>
                <a:gd name="T38" fmla="*/ 1 w 589"/>
                <a:gd name="T39" fmla="*/ 0 h 532"/>
                <a:gd name="T40" fmla="*/ 1 w 589"/>
                <a:gd name="T41" fmla="*/ 0 h 532"/>
                <a:gd name="T42" fmla="*/ 1 w 589"/>
                <a:gd name="T43" fmla="*/ 0 h 532"/>
                <a:gd name="T44" fmla="*/ 1 w 589"/>
                <a:gd name="T45" fmla="*/ 0 h 532"/>
                <a:gd name="T46" fmla="*/ 1 w 589"/>
                <a:gd name="T47" fmla="*/ 0 h 532"/>
                <a:gd name="T48" fmla="*/ 1 w 589"/>
                <a:gd name="T49" fmla="*/ 0 h 532"/>
                <a:gd name="T50" fmla="*/ 1 w 589"/>
                <a:gd name="T51" fmla="*/ 0 h 532"/>
                <a:gd name="T52" fmla="*/ 1 w 589"/>
                <a:gd name="T53" fmla="*/ 0 h 532"/>
                <a:gd name="T54" fmla="*/ 1 w 589"/>
                <a:gd name="T55" fmla="*/ 0 h 532"/>
                <a:gd name="T56" fmla="*/ 1 w 589"/>
                <a:gd name="T57" fmla="*/ 0 h 532"/>
                <a:gd name="T58" fmla="*/ 1 w 589"/>
                <a:gd name="T59" fmla="*/ 0 h 532"/>
                <a:gd name="T60" fmla="*/ 1 w 589"/>
                <a:gd name="T61" fmla="*/ 0 h 532"/>
                <a:gd name="T62" fmla="*/ 1 w 589"/>
                <a:gd name="T63" fmla="*/ 0 h 532"/>
                <a:gd name="T64" fmla="*/ 1 w 589"/>
                <a:gd name="T65" fmla="*/ 0 h 532"/>
                <a:gd name="T66" fmla="*/ 1 w 589"/>
                <a:gd name="T67" fmla="*/ 0 h 532"/>
                <a:gd name="T68" fmla="*/ 1 w 589"/>
                <a:gd name="T69" fmla="*/ 0 h 532"/>
                <a:gd name="T70" fmla="*/ 1 w 589"/>
                <a:gd name="T71" fmla="*/ 0 h 532"/>
                <a:gd name="T72" fmla="*/ 1 w 589"/>
                <a:gd name="T73" fmla="*/ 0 h 532"/>
                <a:gd name="T74" fmla="*/ 1 w 589"/>
                <a:gd name="T75" fmla="*/ 0 h 532"/>
                <a:gd name="T76" fmla="*/ 1 w 589"/>
                <a:gd name="T77" fmla="*/ 0 h 532"/>
                <a:gd name="T78" fmla="*/ 1 w 589"/>
                <a:gd name="T79" fmla="*/ 0 h 532"/>
                <a:gd name="T80" fmla="*/ 1 w 589"/>
                <a:gd name="T81" fmla="*/ 0 h 532"/>
                <a:gd name="T82" fmla="*/ 1 w 589"/>
                <a:gd name="T83" fmla="*/ 0 h 532"/>
                <a:gd name="T84" fmla="*/ 1 w 589"/>
                <a:gd name="T85" fmla="*/ 0 h 532"/>
                <a:gd name="T86" fmla="*/ 1 w 589"/>
                <a:gd name="T87" fmla="*/ 0 h 532"/>
                <a:gd name="T88" fmla="*/ 1 w 589"/>
                <a:gd name="T89" fmla="*/ 0 h 532"/>
                <a:gd name="T90" fmla="*/ 1 w 589"/>
                <a:gd name="T91" fmla="*/ 0 h 532"/>
                <a:gd name="T92" fmla="*/ 1 w 589"/>
                <a:gd name="T93" fmla="*/ 0 h 532"/>
                <a:gd name="T94" fmla="*/ 1 w 589"/>
                <a:gd name="T95" fmla="*/ 0 h 532"/>
                <a:gd name="T96" fmla="*/ 1 w 589"/>
                <a:gd name="T97" fmla="*/ 0 h 532"/>
                <a:gd name="T98" fmla="*/ 1 w 589"/>
                <a:gd name="T99" fmla="*/ 0 h 532"/>
                <a:gd name="T100" fmla="*/ 1 w 589"/>
                <a:gd name="T101" fmla="*/ 0 h 532"/>
                <a:gd name="T102" fmla="*/ 1 w 589"/>
                <a:gd name="T103" fmla="*/ 0 h 532"/>
                <a:gd name="T104" fmla="*/ 1 w 589"/>
                <a:gd name="T105" fmla="*/ 0 h 532"/>
                <a:gd name="T106" fmla="*/ 1 w 589"/>
                <a:gd name="T107" fmla="*/ 0 h 532"/>
                <a:gd name="T108" fmla="*/ 1 w 589"/>
                <a:gd name="T109" fmla="*/ 0 h 532"/>
                <a:gd name="T110" fmla="*/ 1 w 589"/>
                <a:gd name="T111" fmla="*/ 0 h 532"/>
                <a:gd name="T112" fmla="*/ 1 w 589"/>
                <a:gd name="T113" fmla="*/ 0 h 532"/>
                <a:gd name="T114" fmla="*/ 1 w 589"/>
                <a:gd name="T115" fmla="*/ 0 h 532"/>
                <a:gd name="T116" fmla="*/ 1 w 589"/>
                <a:gd name="T117" fmla="*/ 0 h 532"/>
                <a:gd name="T118" fmla="*/ 1 w 589"/>
                <a:gd name="T119" fmla="*/ 0 h 532"/>
                <a:gd name="T120" fmla="*/ 1 w 589"/>
                <a:gd name="T121" fmla="*/ 0 h 532"/>
                <a:gd name="T122" fmla="*/ 1 w 589"/>
                <a:gd name="T123" fmla="*/ 0 h 53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89"/>
                <a:gd name="T187" fmla="*/ 0 h 532"/>
                <a:gd name="T188" fmla="*/ 589 w 589"/>
                <a:gd name="T189" fmla="*/ 532 h 53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89" h="532">
                  <a:moveTo>
                    <a:pt x="227" y="532"/>
                  </a:moveTo>
                  <a:lnTo>
                    <a:pt x="218" y="526"/>
                  </a:lnTo>
                  <a:lnTo>
                    <a:pt x="212" y="523"/>
                  </a:lnTo>
                  <a:lnTo>
                    <a:pt x="205" y="522"/>
                  </a:lnTo>
                  <a:lnTo>
                    <a:pt x="198" y="522"/>
                  </a:lnTo>
                  <a:lnTo>
                    <a:pt x="180" y="510"/>
                  </a:lnTo>
                  <a:lnTo>
                    <a:pt x="162" y="498"/>
                  </a:lnTo>
                  <a:lnTo>
                    <a:pt x="145" y="485"/>
                  </a:lnTo>
                  <a:lnTo>
                    <a:pt x="127" y="474"/>
                  </a:lnTo>
                  <a:lnTo>
                    <a:pt x="111" y="461"/>
                  </a:lnTo>
                  <a:lnTo>
                    <a:pt x="95" y="449"/>
                  </a:lnTo>
                  <a:lnTo>
                    <a:pt x="80" y="436"/>
                  </a:lnTo>
                  <a:lnTo>
                    <a:pt x="66" y="422"/>
                  </a:lnTo>
                  <a:lnTo>
                    <a:pt x="53" y="408"/>
                  </a:lnTo>
                  <a:lnTo>
                    <a:pt x="40" y="393"/>
                  </a:lnTo>
                  <a:lnTo>
                    <a:pt x="30" y="377"/>
                  </a:lnTo>
                  <a:lnTo>
                    <a:pt x="20" y="361"/>
                  </a:lnTo>
                  <a:lnTo>
                    <a:pt x="12" y="344"/>
                  </a:lnTo>
                  <a:lnTo>
                    <a:pt x="7" y="324"/>
                  </a:lnTo>
                  <a:lnTo>
                    <a:pt x="2" y="305"/>
                  </a:lnTo>
                  <a:lnTo>
                    <a:pt x="0" y="283"/>
                  </a:lnTo>
                  <a:lnTo>
                    <a:pt x="12" y="282"/>
                  </a:lnTo>
                  <a:lnTo>
                    <a:pt x="25" y="282"/>
                  </a:lnTo>
                  <a:lnTo>
                    <a:pt x="38" y="280"/>
                  </a:lnTo>
                  <a:lnTo>
                    <a:pt x="50" y="280"/>
                  </a:lnTo>
                  <a:lnTo>
                    <a:pt x="64" y="279"/>
                  </a:lnTo>
                  <a:lnTo>
                    <a:pt x="78" y="277"/>
                  </a:lnTo>
                  <a:lnTo>
                    <a:pt x="91" y="273"/>
                  </a:lnTo>
                  <a:lnTo>
                    <a:pt x="104" y="269"/>
                  </a:lnTo>
                  <a:lnTo>
                    <a:pt x="115" y="249"/>
                  </a:lnTo>
                  <a:lnTo>
                    <a:pt x="123" y="232"/>
                  </a:lnTo>
                  <a:lnTo>
                    <a:pt x="132" y="217"/>
                  </a:lnTo>
                  <a:lnTo>
                    <a:pt x="141" y="202"/>
                  </a:lnTo>
                  <a:lnTo>
                    <a:pt x="152" y="189"/>
                  </a:lnTo>
                  <a:lnTo>
                    <a:pt x="163" y="176"/>
                  </a:lnTo>
                  <a:lnTo>
                    <a:pt x="178" y="162"/>
                  </a:lnTo>
                  <a:lnTo>
                    <a:pt x="194" y="147"/>
                  </a:lnTo>
                  <a:lnTo>
                    <a:pt x="222" y="132"/>
                  </a:lnTo>
                  <a:lnTo>
                    <a:pt x="243" y="120"/>
                  </a:lnTo>
                  <a:lnTo>
                    <a:pt x="259" y="111"/>
                  </a:lnTo>
                  <a:lnTo>
                    <a:pt x="270" y="104"/>
                  </a:lnTo>
                  <a:lnTo>
                    <a:pt x="279" y="98"/>
                  </a:lnTo>
                  <a:lnTo>
                    <a:pt x="288" y="94"/>
                  </a:lnTo>
                  <a:lnTo>
                    <a:pt x="297" y="88"/>
                  </a:lnTo>
                  <a:lnTo>
                    <a:pt x="306" y="82"/>
                  </a:lnTo>
                  <a:lnTo>
                    <a:pt x="312" y="67"/>
                  </a:lnTo>
                  <a:lnTo>
                    <a:pt x="319" y="53"/>
                  </a:lnTo>
                  <a:lnTo>
                    <a:pt x="327" y="43"/>
                  </a:lnTo>
                  <a:lnTo>
                    <a:pt x="335" y="33"/>
                  </a:lnTo>
                  <a:lnTo>
                    <a:pt x="344" y="25"/>
                  </a:lnTo>
                  <a:lnTo>
                    <a:pt x="355" y="17"/>
                  </a:lnTo>
                  <a:lnTo>
                    <a:pt x="368" y="8"/>
                  </a:lnTo>
                  <a:lnTo>
                    <a:pt x="382" y="0"/>
                  </a:lnTo>
                  <a:lnTo>
                    <a:pt x="388" y="2"/>
                  </a:lnTo>
                  <a:lnTo>
                    <a:pt x="392" y="3"/>
                  </a:lnTo>
                  <a:lnTo>
                    <a:pt x="398" y="4"/>
                  </a:lnTo>
                  <a:lnTo>
                    <a:pt x="404" y="5"/>
                  </a:lnTo>
                  <a:lnTo>
                    <a:pt x="410" y="6"/>
                  </a:lnTo>
                  <a:lnTo>
                    <a:pt x="415" y="8"/>
                  </a:lnTo>
                  <a:lnTo>
                    <a:pt x="421" y="10"/>
                  </a:lnTo>
                  <a:lnTo>
                    <a:pt x="427" y="11"/>
                  </a:lnTo>
                  <a:lnTo>
                    <a:pt x="469" y="8"/>
                  </a:lnTo>
                  <a:lnTo>
                    <a:pt x="501" y="5"/>
                  </a:lnTo>
                  <a:lnTo>
                    <a:pt x="521" y="3"/>
                  </a:lnTo>
                  <a:lnTo>
                    <a:pt x="534" y="4"/>
                  </a:lnTo>
                  <a:lnTo>
                    <a:pt x="539" y="10"/>
                  </a:lnTo>
                  <a:lnTo>
                    <a:pt x="537" y="22"/>
                  </a:lnTo>
                  <a:lnTo>
                    <a:pt x="533" y="43"/>
                  </a:lnTo>
                  <a:lnTo>
                    <a:pt x="526" y="75"/>
                  </a:lnTo>
                  <a:lnTo>
                    <a:pt x="526" y="96"/>
                  </a:lnTo>
                  <a:lnTo>
                    <a:pt x="527" y="114"/>
                  </a:lnTo>
                  <a:lnTo>
                    <a:pt x="529" y="131"/>
                  </a:lnTo>
                  <a:lnTo>
                    <a:pt x="535" y="146"/>
                  </a:lnTo>
                  <a:lnTo>
                    <a:pt x="543" y="159"/>
                  </a:lnTo>
                  <a:lnTo>
                    <a:pt x="555" y="172"/>
                  </a:lnTo>
                  <a:lnTo>
                    <a:pt x="570" y="184"/>
                  </a:lnTo>
                  <a:lnTo>
                    <a:pt x="589" y="195"/>
                  </a:lnTo>
                  <a:lnTo>
                    <a:pt x="589" y="196"/>
                  </a:lnTo>
                  <a:lnTo>
                    <a:pt x="589" y="197"/>
                  </a:lnTo>
                  <a:lnTo>
                    <a:pt x="589" y="200"/>
                  </a:lnTo>
                  <a:lnTo>
                    <a:pt x="589" y="201"/>
                  </a:lnTo>
                  <a:lnTo>
                    <a:pt x="579" y="200"/>
                  </a:lnTo>
                  <a:lnTo>
                    <a:pt x="569" y="197"/>
                  </a:lnTo>
                  <a:lnTo>
                    <a:pt x="557" y="195"/>
                  </a:lnTo>
                  <a:lnTo>
                    <a:pt x="546" y="192"/>
                  </a:lnTo>
                  <a:lnTo>
                    <a:pt x="535" y="188"/>
                  </a:lnTo>
                  <a:lnTo>
                    <a:pt x="526" y="186"/>
                  </a:lnTo>
                  <a:lnTo>
                    <a:pt x="519" y="184"/>
                  </a:lnTo>
                  <a:lnTo>
                    <a:pt x="514" y="184"/>
                  </a:lnTo>
                  <a:lnTo>
                    <a:pt x="514" y="185"/>
                  </a:lnTo>
                  <a:lnTo>
                    <a:pt x="516" y="186"/>
                  </a:lnTo>
                  <a:lnTo>
                    <a:pt x="517" y="187"/>
                  </a:lnTo>
                  <a:lnTo>
                    <a:pt x="520" y="188"/>
                  </a:lnTo>
                  <a:lnTo>
                    <a:pt x="524" y="192"/>
                  </a:lnTo>
                  <a:lnTo>
                    <a:pt x="531" y="194"/>
                  </a:lnTo>
                  <a:lnTo>
                    <a:pt x="539" y="199"/>
                  </a:lnTo>
                  <a:lnTo>
                    <a:pt x="550" y="204"/>
                  </a:lnTo>
                  <a:lnTo>
                    <a:pt x="544" y="207"/>
                  </a:lnTo>
                  <a:lnTo>
                    <a:pt x="536" y="207"/>
                  </a:lnTo>
                  <a:lnTo>
                    <a:pt x="525" y="203"/>
                  </a:lnTo>
                  <a:lnTo>
                    <a:pt x="513" y="200"/>
                  </a:lnTo>
                  <a:lnTo>
                    <a:pt x="502" y="195"/>
                  </a:lnTo>
                  <a:lnTo>
                    <a:pt x="491" y="189"/>
                  </a:lnTo>
                  <a:lnTo>
                    <a:pt x="483" y="186"/>
                  </a:lnTo>
                  <a:lnTo>
                    <a:pt x="479" y="184"/>
                  </a:lnTo>
                  <a:lnTo>
                    <a:pt x="480" y="186"/>
                  </a:lnTo>
                  <a:lnTo>
                    <a:pt x="480" y="188"/>
                  </a:lnTo>
                  <a:lnTo>
                    <a:pt x="480" y="191"/>
                  </a:lnTo>
                  <a:lnTo>
                    <a:pt x="481" y="193"/>
                  </a:lnTo>
                  <a:lnTo>
                    <a:pt x="486" y="195"/>
                  </a:lnTo>
                  <a:lnTo>
                    <a:pt x="490" y="197"/>
                  </a:lnTo>
                  <a:lnTo>
                    <a:pt x="495" y="200"/>
                  </a:lnTo>
                  <a:lnTo>
                    <a:pt x="499" y="202"/>
                  </a:lnTo>
                  <a:lnTo>
                    <a:pt x="504" y="205"/>
                  </a:lnTo>
                  <a:lnTo>
                    <a:pt x="509" y="208"/>
                  </a:lnTo>
                  <a:lnTo>
                    <a:pt x="513" y="210"/>
                  </a:lnTo>
                  <a:lnTo>
                    <a:pt x="518" y="212"/>
                  </a:lnTo>
                  <a:lnTo>
                    <a:pt x="512" y="215"/>
                  </a:lnTo>
                  <a:lnTo>
                    <a:pt x="503" y="215"/>
                  </a:lnTo>
                  <a:lnTo>
                    <a:pt x="493" y="211"/>
                  </a:lnTo>
                  <a:lnTo>
                    <a:pt x="482" y="207"/>
                  </a:lnTo>
                  <a:lnTo>
                    <a:pt x="471" y="201"/>
                  </a:lnTo>
                  <a:lnTo>
                    <a:pt x="461" y="196"/>
                  </a:lnTo>
                  <a:lnTo>
                    <a:pt x="453" y="192"/>
                  </a:lnTo>
                  <a:lnTo>
                    <a:pt x="448" y="189"/>
                  </a:lnTo>
                  <a:lnTo>
                    <a:pt x="453" y="197"/>
                  </a:lnTo>
                  <a:lnTo>
                    <a:pt x="463" y="204"/>
                  </a:lnTo>
                  <a:lnTo>
                    <a:pt x="472" y="210"/>
                  </a:lnTo>
                  <a:lnTo>
                    <a:pt x="476" y="216"/>
                  </a:lnTo>
                  <a:lnTo>
                    <a:pt x="475" y="216"/>
                  </a:lnTo>
                  <a:lnTo>
                    <a:pt x="474" y="217"/>
                  </a:lnTo>
                  <a:lnTo>
                    <a:pt x="473" y="217"/>
                  </a:lnTo>
                  <a:lnTo>
                    <a:pt x="468" y="215"/>
                  </a:lnTo>
                  <a:lnTo>
                    <a:pt x="464" y="212"/>
                  </a:lnTo>
                  <a:lnTo>
                    <a:pt x="460" y="211"/>
                  </a:lnTo>
                  <a:lnTo>
                    <a:pt x="457" y="210"/>
                  </a:lnTo>
                  <a:lnTo>
                    <a:pt x="452" y="209"/>
                  </a:lnTo>
                  <a:lnTo>
                    <a:pt x="448" y="208"/>
                  </a:lnTo>
                  <a:lnTo>
                    <a:pt x="441" y="207"/>
                  </a:lnTo>
                  <a:lnTo>
                    <a:pt x="433" y="204"/>
                  </a:lnTo>
                  <a:lnTo>
                    <a:pt x="433" y="207"/>
                  </a:lnTo>
                  <a:lnTo>
                    <a:pt x="434" y="208"/>
                  </a:lnTo>
                  <a:lnTo>
                    <a:pt x="434" y="210"/>
                  </a:lnTo>
                  <a:lnTo>
                    <a:pt x="434" y="212"/>
                  </a:lnTo>
                  <a:lnTo>
                    <a:pt x="438" y="214"/>
                  </a:lnTo>
                  <a:lnTo>
                    <a:pt x="441" y="215"/>
                  </a:lnTo>
                  <a:lnTo>
                    <a:pt x="443" y="216"/>
                  </a:lnTo>
                  <a:lnTo>
                    <a:pt x="444" y="217"/>
                  </a:lnTo>
                  <a:lnTo>
                    <a:pt x="440" y="226"/>
                  </a:lnTo>
                  <a:lnTo>
                    <a:pt x="435" y="237"/>
                  </a:lnTo>
                  <a:lnTo>
                    <a:pt x="428" y="246"/>
                  </a:lnTo>
                  <a:lnTo>
                    <a:pt x="421" y="253"/>
                  </a:lnTo>
                  <a:lnTo>
                    <a:pt x="425" y="256"/>
                  </a:lnTo>
                  <a:lnTo>
                    <a:pt x="428" y="258"/>
                  </a:lnTo>
                  <a:lnTo>
                    <a:pt x="431" y="260"/>
                  </a:lnTo>
                  <a:lnTo>
                    <a:pt x="436" y="261"/>
                  </a:lnTo>
                  <a:lnTo>
                    <a:pt x="441" y="261"/>
                  </a:lnTo>
                  <a:lnTo>
                    <a:pt x="445" y="260"/>
                  </a:lnTo>
                  <a:lnTo>
                    <a:pt x="451" y="257"/>
                  </a:lnTo>
                  <a:lnTo>
                    <a:pt x="456" y="253"/>
                  </a:lnTo>
                  <a:lnTo>
                    <a:pt x="455" y="250"/>
                  </a:lnTo>
                  <a:lnTo>
                    <a:pt x="452" y="249"/>
                  </a:lnTo>
                  <a:lnTo>
                    <a:pt x="450" y="249"/>
                  </a:lnTo>
                  <a:lnTo>
                    <a:pt x="444" y="248"/>
                  </a:lnTo>
                  <a:lnTo>
                    <a:pt x="444" y="241"/>
                  </a:lnTo>
                  <a:lnTo>
                    <a:pt x="444" y="238"/>
                  </a:lnTo>
                  <a:lnTo>
                    <a:pt x="445" y="234"/>
                  </a:lnTo>
                  <a:lnTo>
                    <a:pt x="448" y="232"/>
                  </a:lnTo>
                  <a:lnTo>
                    <a:pt x="453" y="232"/>
                  </a:lnTo>
                  <a:lnTo>
                    <a:pt x="460" y="231"/>
                  </a:lnTo>
                  <a:lnTo>
                    <a:pt x="467" y="231"/>
                  </a:lnTo>
                  <a:lnTo>
                    <a:pt x="475" y="231"/>
                  </a:lnTo>
                  <a:lnTo>
                    <a:pt x="482" y="231"/>
                  </a:lnTo>
                  <a:lnTo>
                    <a:pt x="490" y="231"/>
                  </a:lnTo>
                  <a:lnTo>
                    <a:pt x="497" y="232"/>
                  </a:lnTo>
                  <a:lnTo>
                    <a:pt x="504" y="234"/>
                  </a:lnTo>
                  <a:lnTo>
                    <a:pt x="497" y="239"/>
                  </a:lnTo>
                  <a:lnTo>
                    <a:pt x="488" y="242"/>
                  </a:lnTo>
                  <a:lnTo>
                    <a:pt x="480" y="245"/>
                  </a:lnTo>
                  <a:lnTo>
                    <a:pt x="472" y="247"/>
                  </a:lnTo>
                  <a:lnTo>
                    <a:pt x="472" y="248"/>
                  </a:lnTo>
                  <a:lnTo>
                    <a:pt x="473" y="249"/>
                  </a:lnTo>
                  <a:lnTo>
                    <a:pt x="473" y="252"/>
                  </a:lnTo>
                  <a:lnTo>
                    <a:pt x="473" y="253"/>
                  </a:lnTo>
                  <a:lnTo>
                    <a:pt x="475" y="254"/>
                  </a:lnTo>
                  <a:lnTo>
                    <a:pt x="479" y="254"/>
                  </a:lnTo>
                  <a:lnTo>
                    <a:pt x="482" y="255"/>
                  </a:lnTo>
                  <a:lnTo>
                    <a:pt x="484" y="256"/>
                  </a:lnTo>
                  <a:lnTo>
                    <a:pt x="478" y="263"/>
                  </a:lnTo>
                  <a:lnTo>
                    <a:pt x="471" y="268"/>
                  </a:lnTo>
                  <a:lnTo>
                    <a:pt x="463" y="270"/>
                  </a:lnTo>
                  <a:lnTo>
                    <a:pt x="453" y="272"/>
                  </a:lnTo>
                  <a:lnTo>
                    <a:pt x="445" y="273"/>
                  </a:lnTo>
                  <a:lnTo>
                    <a:pt x="438" y="275"/>
                  </a:lnTo>
                  <a:lnTo>
                    <a:pt x="433" y="276"/>
                  </a:lnTo>
                  <a:lnTo>
                    <a:pt x="428" y="279"/>
                  </a:lnTo>
                  <a:lnTo>
                    <a:pt x="431" y="280"/>
                  </a:lnTo>
                  <a:lnTo>
                    <a:pt x="435" y="282"/>
                  </a:lnTo>
                  <a:lnTo>
                    <a:pt x="442" y="282"/>
                  </a:lnTo>
                  <a:lnTo>
                    <a:pt x="456" y="283"/>
                  </a:lnTo>
                  <a:lnTo>
                    <a:pt x="451" y="287"/>
                  </a:lnTo>
                  <a:lnTo>
                    <a:pt x="445" y="291"/>
                  </a:lnTo>
                  <a:lnTo>
                    <a:pt x="440" y="293"/>
                  </a:lnTo>
                  <a:lnTo>
                    <a:pt x="434" y="294"/>
                  </a:lnTo>
                  <a:lnTo>
                    <a:pt x="427" y="295"/>
                  </a:lnTo>
                  <a:lnTo>
                    <a:pt x="421" y="294"/>
                  </a:lnTo>
                  <a:lnTo>
                    <a:pt x="415" y="294"/>
                  </a:lnTo>
                  <a:lnTo>
                    <a:pt x="410" y="294"/>
                  </a:lnTo>
                  <a:lnTo>
                    <a:pt x="410" y="299"/>
                  </a:lnTo>
                  <a:lnTo>
                    <a:pt x="417" y="301"/>
                  </a:lnTo>
                  <a:lnTo>
                    <a:pt x="425" y="303"/>
                  </a:lnTo>
                  <a:lnTo>
                    <a:pt x="433" y="305"/>
                  </a:lnTo>
                  <a:lnTo>
                    <a:pt x="428" y="308"/>
                  </a:lnTo>
                  <a:lnTo>
                    <a:pt x="419" y="310"/>
                  </a:lnTo>
                  <a:lnTo>
                    <a:pt x="408" y="310"/>
                  </a:lnTo>
                  <a:lnTo>
                    <a:pt x="397" y="310"/>
                  </a:lnTo>
                  <a:lnTo>
                    <a:pt x="385" y="309"/>
                  </a:lnTo>
                  <a:lnTo>
                    <a:pt x="375" y="308"/>
                  </a:lnTo>
                  <a:lnTo>
                    <a:pt x="366" y="307"/>
                  </a:lnTo>
                  <a:lnTo>
                    <a:pt x="361" y="307"/>
                  </a:lnTo>
                  <a:lnTo>
                    <a:pt x="369" y="309"/>
                  </a:lnTo>
                  <a:lnTo>
                    <a:pt x="375" y="311"/>
                  </a:lnTo>
                  <a:lnTo>
                    <a:pt x="381" y="314"/>
                  </a:lnTo>
                  <a:lnTo>
                    <a:pt x="385" y="315"/>
                  </a:lnTo>
                  <a:lnTo>
                    <a:pt x="391" y="316"/>
                  </a:lnTo>
                  <a:lnTo>
                    <a:pt x="397" y="317"/>
                  </a:lnTo>
                  <a:lnTo>
                    <a:pt x="405" y="320"/>
                  </a:lnTo>
                  <a:lnTo>
                    <a:pt x="415" y="322"/>
                  </a:lnTo>
                  <a:lnTo>
                    <a:pt x="408" y="325"/>
                  </a:lnTo>
                  <a:lnTo>
                    <a:pt x="398" y="328"/>
                  </a:lnTo>
                  <a:lnTo>
                    <a:pt x="387" y="328"/>
                  </a:lnTo>
                  <a:lnTo>
                    <a:pt x="375" y="325"/>
                  </a:lnTo>
                  <a:lnTo>
                    <a:pt x="362" y="324"/>
                  </a:lnTo>
                  <a:lnTo>
                    <a:pt x="351" y="322"/>
                  </a:lnTo>
                  <a:lnTo>
                    <a:pt x="341" y="321"/>
                  </a:lnTo>
                  <a:lnTo>
                    <a:pt x="334" y="320"/>
                  </a:lnTo>
                  <a:lnTo>
                    <a:pt x="342" y="322"/>
                  </a:lnTo>
                  <a:lnTo>
                    <a:pt x="350" y="324"/>
                  </a:lnTo>
                  <a:lnTo>
                    <a:pt x="358" y="326"/>
                  </a:lnTo>
                  <a:lnTo>
                    <a:pt x="366" y="329"/>
                  </a:lnTo>
                  <a:lnTo>
                    <a:pt x="373" y="332"/>
                  </a:lnTo>
                  <a:lnTo>
                    <a:pt x="381" y="335"/>
                  </a:lnTo>
                  <a:lnTo>
                    <a:pt x="389" y="337"/>
                  </a:lnTo>
                  <a:lnTo>
                    <a:pt x="397" y="339"/>
                  </a:lnTo>
                  <a:lnTo>
                    <a:pt x="395" y="343"/>
                  </a:lnTo>
                  <a:lnTo>
                    <a:pt x="392" y="345"/>
                  </a:lnTo>
                  <a:lnTo>
                    <a:pt x="390" y="348"/>
                  </a:lnTo>
                  <a:lnTo>
                    <a:pt x="388" y="351"/>
                  </a:lnTo>
                  <a:lnTo>
                    <a:pt x="381" y="350"/>
                  </a:lnTo>
                  <a:lnTo>
                    <a:pt x="373" y="348"/>
                  </a:lnTo>
                  <a:lnTo>
                    <a:pt x="366" y="348"/>
                  </a:lnTo>
                  <a:lnTo>
                    <a:pt x="359" y="347"/>
                  </a:lnTo>
                  <a:lnTo>
                    <a:pt x="351" y="346"/>
                  </a:lnTo>
                  <a:lnTo>
                    <a:pt x="344" y="345"/>
                  </a:lnTo>
                  <a:lnTo>
                    <a:pt x="336" y="345"/>
                  </a:lnTo>
                  <a:lnTo>
                    <a:pt x="329" y="344"/>
                  </a:lnTo>
                  <a:lnTo>
                    <a:pt x="334" y="346"/>
                  </a:lnTo>
                  <a:lnTo>
                    <a:pt x="339" y="348"/>
                  </a:lnTo>
                  <a:lnTo>
                    <a:pt x="345" y="351"/>
                  </a:lnTo>
                  <a:lnTo>
                    <a:pt x="351" y="353"/>
                  </a:lnTo>
                  <a:lnTo>
                    <a:pt x="358" y="355"/>
                  </a:lnTo>
                  <a:lnTo>
                    <a:pt x="365" y="358"/>
                  </a:lnTo>
                  <a:lnTo>
                    <a:pt x="372" y="359"/>
                  </a:lnTo>
                  <a:lnTo>
                    <a:pt x="379" y="361"/>
                  </a:lnTo>
                  <a:lnTo>
                    <a:pt x="375" y="363"/>
                  </a:lnTo>
                  <a:lnTo>
                    <a:pt x="373" y="367"/>
                  </a:lnTo>
                  <a:lnTo>
                    <a:pt x="369" y="370"/>
                  </a:lnTo>
                  <a:lnTo>
                    <a:pt x="367" y="374"/>
                  </a:lnTo>
                  <a:lnTo>
                    <a:pt x="358" y="373"/>
                  </a:lnTo>
                  <a:lnTo>
                    <a:pt x="350" y="373"/>
                  </a:lnTo>
                  <a:lnTo>
                    <a:pt x="342" y="371"/>
                  </a:lnTo>
                  <a:lnTo>
                    <a:pt x="335" y="370"/>
                  </a:lnTo>
                  <a:lnTo>
                    <a:pt x="327" y="368"/>
                  </a:lnTo>
                  <a:lnTo>
                    <a:pt x="320" y="367"/>
                  </a:lnTo>
                  <a:lnTo>
                    <a:pt x="313" y="364"/>
                  </a:lnTo>
                  <a:lnTo>
                    <a:pt x="306" y="363"/>
                  </a:lnTo>
                  <a:lnTo>
                    <a:pt x="306" y="364"/>
                  </a:lnTo>
                  <a:lnTo>
                    <a:pt x="306" y="366"/>
                  </a:lnTo>
                  <a:lnTo>
                    <a:pt x="306" y="368"/>
                  </a:lnTo>
                  <a:lnTo>
                    <a:pt x="306" y="369"/>
                  </a:lnTo>
                  <a:lnTo>
                    <a:pt x="322" y="374"/>
                  </a:lnTo>
                  <a:lnTo>
                    <a:pt x="334" y="377"/>
                  </a:lnTo>
                  <a:lnTo>
                    <a:pt x="343" y="379"/>
                  </a:lnTo>
                  <a:lnTo>
                    <a:pt x="349" y="382"/>
                  </a:lnTo>
                  <a:lnTo>
                    <a:pt x="352" y="383"/>
                  </a:lnTo>
                  <a:lnTo>
                    <a:pt x="354" y="384"/>
                  </a:lnTo>
                  <a:lnTo>
                    <a:pt x="355" y="385"/>
                  </a:lnTo>
                  <a:lnTo>
                    <a:pt x="357" y="386"/>
                  </a:lnTo>
                  <a:lnTo>
                    <a:pt x="355" y="388"/>
                  </a:lnTo>
                  <a:lnTo>
                    <a:pt x="354" y="390"/>
                  </a:lnTo>
                  <a:lnTo>
                    <a:pt x="353" y="391"/>
                  </a:lnTo>
                  <a:lnTo>
                    <a:pt x="352" y="393"/>
                  </a:lnTo>
                  <a:lnTo>
                    <a:pt x="342" y="392"/>
                  </a:lnTo>
                  <a:lnTo>
                    <a:pt x="331" y="391"/>
                  </a:lnTo>
                  <a:lnTo>
                    <a:pt x="323" y="390"/>
                  </a:lnTo>
                  <a:lnTo>
                    <a:pt x="316" y="389"/>
                  </a:lnTo>
                  <a:lnTo>
                    <a:pt x="309" y="389"/>
                  </a:lnTo>
                  <a:lnTo>
                    <a:pt x="305" y="388"/>
                  </a:lnTo>
                  <a:lnTo>
                    <a:pt x="301" y="388"/>
                  </a:lnTo>
                  <a:lnTo>
                    <a:pt x="299" y="388"/>
                  </a:lnTo>
                  <a:lnTo>
                    <a:pt x="298" y="389"/>
                  </a:lnTo>
                  <a:lnTo>
                    <a:pt x="298" y="391"/>
                  </a:lnTo>
                  <a:lnTo>
                    <a:pt x="298" y="392"/>
                  </a:lnTo>
                  <a:lnTo>
                    <a:pt x="298" y="394"/>
                  </a:lnTo>
                  <a:lnTo>
                    <a:pt x="304" y="396"/>
                  </a:lnTo>
                  <a:lnTo>
                    <a:pt x="309" y="397"/>
                  </a:lnTo>
                  <a:lnTo>
                    <a:pt x="315" y="397"/>
                  </a:lnTo>
                  <a:lnTo>
                    <a:pt x="321" y="398"/>
                  </a:lnTo>
                  <a:lnTo>
                    <a:pt x="326" y="399"/>
                  </a:lnTo>
                  <a:lnTo>
                    <a:pt x="331" y="400"/>
                  </a:lnTo>
                  <a:lnTo>
                    <a:pt x="337" y="401"/>
                  </a:lnTo>
                  <a:lnTo>
                    <a:pt x="343" y="403"/>
                  </a:lnTo>
                  <a:lnTo>
                    <a:pt x="339" y="409"/>
                  </a:lnTo>
                  <a:lnTo>
                    <a:pt x="334" y="413"/>
                  </a:lnTo>
                  <a:lnTo>
                    <a:pt x="326" y="414"/>
                  </a:lnTo>
                  <a:lnTo>
                    <a:pt x="316" y="413"/>
                  </a:lnTo>
                  <a:lnTo>
                    <a:pt x="306" y="411"/>
                  </a:lnTo>
                  <a:lnTo>
                    <a:pt x="296" y="408"/>
                  </a:lnTo>
                  <a:lnTo>
                    <a:pt x="286" y="406"/>
                  </a:lnTo>
                  <a:lnTo>
                    <a:pt x="279" y="406"/>
                  </a:lnTo>
                  <a:lnTo>
                    <a:pt x="285" y="408"/>
                  </a:lnTo>
                  <a:lnTo>
                    <a:pt x="291" y="411"/>
                  </a:lnTo>
                  <a:lnTo>
                    <a:pt x="294" y="413"/>
                  </a:lnTo>
                  <a:lnTo>
                    <a:pt x="299" y="414"/>
                  </a:lnTo>
                  <a:lnTo>
                    <a:pt x="305" y="416"/>
                  </a:lnTo>
                  <a:lnTo>
                    <a:pt x="311" y="417"/>
                  </a:lnTo>
                  <a:lnTo>
                    <a:pt x="317" y="420"/>
                  </a:lnTo>
                  <a:lnTo>
                    <a:pt x="328" y="423"/>
                  </a:lnTo>
                  <a:lnTo>
                    <a:pt x="328" y="428"/>
                  </a:lnTo>
                  <a:lnTo>
                    <a:pt x="328" y="431"/>
                  </a:lnTo>
                  <a:lnTo>
                    <a:pt x="327" y="434"/>
                  </a:lnTo>
                  <a:lnTo>
                    <a:pt x="326" y="436"/>
                  </a:lnTo>
                  <a:lnTo>
                    <a:pt x="319" y="436"/>
                  </a:lnTo>
                  <a:lnTo>
                    <a:pt x="312" y="435"/>
                  </a:lnTo>
                  <a:lnTo>
                    <a:pt x="305" y="434"/>
                  </a:lnTo>
                  <a:lnTo>
                    <a:pt x="299" y="431"/>
                  </a:lnTo>
                  <a:lnTo>
                    <a:pt x="293" y="430"/>
                  </a:lnTo>
                  <a:lnTo>
                    <a:pt x="288" y="429"/>
                  </a:lnTo>
                  <a:lnTo>
                    <a:pt x="282" y="429"/>
                  </a:lnTo>
                  <a:lnTo>
                    <a:pt x="277" y="429"/>
                  </a:lnTo>
                  <a:lnTo>
                    <a:pt x="282" y="431"/>
                  </a:lnTo>
                  <a:lnTo>
                    <a:pt x="286" y="434"/>
                  </a:lnTo>
                  <a:lnTo>
                    <a:pt x="291" y="436"/>
                  </a:lnTo>
                  <a:lnTo>
                    <a:pt x="296" y="438"/>
                  </a:lnTo>
                  <a:lnTo>
                    <a:pt x="301" y="439"/>
                  </a:lnTo>
                  <a:lnTo>
                    <a:pt x="307" y="442"/>
                  </a:lnTo>
                  <a:lnTo>
                    <a:pt x="313" y="443"/>
                  </a:lnTo>
                  <a:lnTo>
                    <a:pt x="320" y="445"/>
                  </a:lnTo>
                  <a:lnTo>
                    <a:pt x="319" y="449"/>
                  </a:lnTo>
                  <a:lnTo>
                    <a:pt x="317" y="451"/>
                  </a:lnTo>
                  <a:lnTo>
                    <a:pt x="315" y="454"/>
                  </a:lnTo>
                  <a:lnTo>
                    <a:pt x="314" y="458"/>
                  </a:lnTo>
                  <a:lnTo>
                    <a:pt x="306" y="458"/>
                  </a:lnTo>
                  <a:lnTo>
                    <a:pt x="299" y="457"/>
                  </a:lnTo>
                  <a:lnTo>
                    <a:pt x="291" y="456"/>
                  </a:lnTo>
                  <a:lnTo>
                    <a:pt x="284" y="453"/>
                  </a:lnTo>
                  <a:lnTo>
                    <a:pt x="277" y="452"/>
                  </a:lnTo>
                  <a:lnTo>
                    <a:pt x="271" y="451"/>
                  </a:lnTo>
                  <a:lnTo>
                    <a:pt x="266" y="451"/>
                  </a:lnTo>
                  <a:lnTo>
                    <a:pt x="261" y="451"/>
                  </a:lnTo>
                  <a:lnTo>
                    <a:pt x="263" y="452"/>
                  </a:lnTo>
                  <a:lnTo>
                    <a:pt x="267" y="454"/>
                  </a:lnTo>
                  <a:lnTo>
                    <a:pt x="273" y="457"/>
                  </a:lnTo>
                  <a:lnTo>
                    <a:pt x="278" y="459"/>
                  </a:lnTo>
                  <a:lnTo>
                    <a:pt x="285" y="461"/>
                  </a:lnTo>
                  <a:lnTo>
                    <a:pt x="292" y="464"/>
                  </a:lnTo>
                  <a:lnTo>
                    <a:pt x="299" y="466"/>
                  </a:lnTo>
                  <a:lnTo>
                    <a:pt x="306" y="467"/>
                  </a:lnTo>
                  <a:lnTo>
                    <a:pt x="305" y="469"/>
                  </a:lnTo>
                  <a:lnTo>
                    <a:pt x="305" y="473"/>
                  </a:lnTo>
                  <a:lnTo>
                    <a:pt x="304" y="475"/>
                  </a:lnTo>
                  <a:lnTo>
                    <a:pt x="303" y="479"/>
                  </a:lnTo>
                  <a:lnTo>
                    <a:pt x="294" y="479"/>
                  </a:lnTo>
                  <a:lnTo>
                    <a:pt x="286" y="477"/>
                  </a:lnTo>
                  <a:lnTo>
                    <a:pt x="278" y="476"/>
                  </a:lnTo>
                  <a:lnTo>
                    <a:pt x="271" y="474"/>
                  </a:lnTo>
                  <a:lnTo>
                    <a:pt x="265" y="472"/>
                  </a:lnTo>
                  <a:lnTo>
                    <a:pt x="258" y="469"/>
                  </a:lnTo>
                  <a:lnTo>
                    <a:pt x="251" y="467"/>
                  </a:lnTo>
                  <a:lnTo>
                    <a:pt x="244" y="465"/>
                  </a:lnTo>
                  <a:lnTo>
                    <a:pt x="245" y="466"/>
                  </a:lnTo>
                  <a:lnTo>
                    <a:pt x="245" y="468"/>
                  </a:lnTo>
                  <a:lnTo>
                    <a:pt x="245" y="469"/>
                  </a:lnTo>
                  <a:lnTo>
                    <a:pt x="246" y="472"/>
                  </a:lnTo>
                  <a:lnTo>
                    <a:pt x="252" y="474"/>
                  </a:lnTo>
                  <a:lnTo>
                    <a:pt x="258" y="475"/>
                  </a:lnTo>
                  <a:lnTo>
                    <a:pt x="263" y="477"/>
                  </a:lnTo>
                  <a:lnTo>
                    <a:pt x="270" y="480"/>
                  </a:lnTo>
                  <a:lnTo>
                    <a:pt x="276" y="482"/>
                  </a:lnTo>
                  <a:lnTo>
                    <a:pt x="282" y="484"/>
                  </a:lnTo>
                  <a:lnTo>
                    <a:pt x="289" y="487"/>
                  </a:lnTo>
                  <a:lnTo>
                    <a:pt x="294" y="489"/>
                  </a:lnTo>
                  <a:lnTo>
                    <a:pt x="292" y="495"/>
                  </a:lnTo>
                  <a:lnTo>
                    <a:pt x="291" y="497"/>
                  </a:lnTo>
                  <a:lnTo>
                    <a:pt x="290" y="499"/>
                  </a:lnTo>
                  <a:lnTo>
                    <a:pt x="289" y="500"/>
                  </a:lnTo>
                  <a:lnTo>
                    <a:pt x="279" y="499"/>
                  </a:lnTo>
                  <a:lnTo>
                    <a:pt x="270" y="497"/>
                  </a:lnTo>
                  <a:lnTo>
                    <a:pt x="262" y="494"/>
                  </a:lnTo>
                  <a:lnTo>
                    <a:pt x="254" y="491"/>
                  </a:lnTo>
                  <a:lnTo>
                    <a:pt x="247" y="488"/>
                  </a:lnTo>
                  <a:lnTo>
                    <a:pt x="240" y="485"/>
                  </a:lnTo>
                  <a:lnTo>
                    <a:pt x="233" y="483"/>
                  </a:lnTo>
                  <a:lnTo>
                    <a:pt x="227" y="482"/>
                  </a:lnTo>
                  <a:lnTo>
                    <a:pt x="230" y="485"/>
                  </a:lnTo>
                  <a:lnTo>
                    <a:pt x="235" y="489"/>
                  </a:lnTo>
                  <a:lnTo>
                    <a:pt x="240" y="494"/>
                  </a:lnTo>
                  <a:lnTo>
                    <a:pt x="248" y="497"/>
                  </a:lnTo>
                  <a:lnTo>
                    <a:pt x="255" y="500"/>
                  </a:lnTo>
                  <a:lnTo>
                    <a:pt x="263" y="504"/>
                  </a:lnTo>
                  <a:lnTo>
                    <a:pt x="271" y="507"/>
                  </a:lnTo>
                  <a:lnTo>
                    <a:pt x="279" y="510"/>
                  </a:lnTo>
                  <a:lnTo>
                    <a:pt x="273" y="518"/>
                  </a:lnTo>
                  <a:lnTo>
                    <a:pt x="262" y="520"/>
                  </a:lnTo>
                  <a:lnTo>
                    <a:pt x="250" y="517"/>
                  </a:lnTo>
                  <a:lnTo>
                    <a:pt x="236" y="511"/>
                  </a:lnTo>
                  <a:lnTo>
                    <a:pt x="222" y="503"/>
                  </a:lnTo>
                  <a:lnTo>
                    <a:pt x="208" y="496"/>
                  </a:lnTo>
                  <a:lnTo>
                    <a:pt x="198" y="491"/>
                  </a:lnTo>
                  <a:lnTo>
                    <a:pt x="190" y="490"/>
                  </a:lnTo>
                  <a:lnTo>
                    <a:pt x="191" y="491"/>
                  </a:lnTo>
                  <a:lnTo>
                    <a:pt x="192" y="492"/>
                  </a:lnTo>
                  <a:lnTo>
                    <a:pt x="194" y="495"/>
                  </a:lnTo>
                  <a:lnTo>
                    <a:pt x="199" y="497"/>
                  </a:lnTo>
                  <a:lnTo>
                    <a:pt x="206" y="502"/>
                  </a:lnTo>
                  <a:lnTo>
                    <a:pt x="215" y="507"/>
                  </a:lnTo>
                  <a:lnTo>
                    <a:pt x="229" y="515"/>
                  </a:lnTo>
                  <a:lnTo>
                    <a:pt x="247" y="527"/>
                  </a:lnTo>
                  <a:lnTo>
                    <a:pt x="241" y="530"/>
                  </a:lnTo>
                  <a:lnTo>
                    <a:pt x="237" y="532"/>
                  </a:lnTo>
                  <a:lnTo>
                    <a:pt x="231" y="532"/>
                  </a:lnTo>
                  <a:lnTo>
                    <a:pt x="227" y="532"/>
                  </a:lnTo>
                  <a:close/>
                </a:path>
              </a:pathLst>
            </a:cu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64" name="Freeform 174"/>
            <p:cNvSpPr>
              <a:spLocks/>
            </p:cNvSpPr>
            <p:nvPr/>
          </p:nvSpPr>
          <p:spPr bwMode="auto">
            <a:xfrm>
              <a:off x="109" y="3788"/>
              <a:ext cx="413" cy="43"/>
            </a:xfrm>
            <a:custGeom>
              <a:avLst/>
              <a:gdLst>
                <a:gd name="T0" fmla="*/ 1 w 824"/>
                <a:gd name="T1" fmla="*/ 0 h 88"/>
                <a:gd name="T2" fmla="*/ 1 w 824"/>
                <a:gd name="T3" fmla="*/ 0 h 88"/>
                <a:gd name="T4" fmla="*/ 1 w 824"/>
                <a:gd name="T5" fmla="*/ 0 h 88"/>
                <a:gd name="T6" fmla="*/ 1 w 824"/>
                <a:gd name="T7" fmla="*/ 0 h 88"/>
                <a:gd name="T8" fmla="*/ 1 w 824"/>
                <a:gd name="T9" fmla="*/ 0 h 88"/>
                <a:gd name="T10" fmla="*/ 1 w 824"/>
                <a:gd name="T11" fmla="*/ 0 h 88"/>
                <a:gd name="T12" fmla="*/ 1 w 824"/>
                <a:gd name="T13" fmla="*/ 0 h 88"/>
                <a:gd name="T14" fmla="*/ 1 w 824"/>
                <a:gd name="T15" fmla="*/ 0 h 88"/>
                <a:gd name="T16" fmla="*/ 0 w 824"/>
                <a:gd name="T17" fmla="*/ 0 h 88"/>
                <a:gd name="T18" fmla="*/ 1 w 824"/>
                <a:gd name="T19" fmla="*/ 0 h 88"/>
                <a:gd name="T20" fmla="*/ 1 w 824"/>
                <a:gd name="T21" fmla="*/ 0 h 88"/>
                <a:gd name="T22" fmla="*/ 1 w 824"/>
                <a:gd name="T23" fmla="*/ 0 h 88"/>
                <a:gd name="T24" fmla="*/ 1 w 824"/>
                <a:gd name="T25" fmla="*/ 0 h 88"/>
                <a:gd name="T26" fmla="*/ 1 w 824"/>
                <a:gd name="T27" fmla="*/ 0 h 88"/>
                <a:gd name="T28" fmla="*/ 0 w 824"/>
                <a:gd name="T29" fmla="*/ 0 h 88"/>
                <a:gd name="T30" fmla="*/ 1 w 824"/>
                <a:gd name="T31" fmla="*/ 0 h 88"/>
                <a:gd name="T32" fmla="*/ 1 w 824"/>
                <a:gd name="T33" fmla="*/ 0 h 88"/>
                <a:gd name="T34" fmla="*/ 1 w 824"/>
                <a:gd name="T35" fmla="*/ 0 h 88"/>
                <a:gd name="T36" fmla="*/ 1 w 824"/>
                <a:gd name="T37" fmla="*/ 0 h 88"/>
                <a:gd name="T38" fmla="*/ 1 w 824"/>
                <a:gd name="T39" fmla="*/ 0 h 88"/>
                <a:gd name="T40" fmla="*/ 1 w 824"/>
                <a:gd name="T41" fmla="*/ 0 h 88"/>
                <a:gd name="T42" fmla="*/ 1 w 824"/>
                <a:gd name="T43" fmla="*/ 0 h 88"/>
                <a:gd name="T44" fmla="*/ 1 w 824"/>
                <a:gd name="T45" fmla="*/ 0 h 88"/>
                <a:gd name="T46" fmla="*/ 1 w 824"/>
                <a:gd name="T47" fmla="*/ 0 h 88"/>
                <a:gd name="T48" fmla="*/ 1 w 824"/>
                <a:gd name="T49" fmla="*/ 0 h 88"/>
                <a:gd name="T50" fmla="*/ 1 w 824"/>
                <a:gd name="T51" fmla="*/ 0 h 88"/>
                <a:gd name="T52" fmla="*/ 1 w 824"/>
                <a:gd name="T53" fmla="*/ 0 h 88"/>
                <a:gd name="T54" fmla="*/ 1 w 824"/>
                <a:gd name="T55" fmla="*/ 0 h 88"/>
                <a:gd name="T56" fmla="*/ 1 w 824"/>
                <a:gd name="T57" fmla="*/ 0 h 88"/>
                <a:gd name="T58" fmla="*/ 1 w 824"/>
                <a:gd name="T59" fmla="*/ 0 h 88"/>
                <a:gd name="T60" fmla="*/ 1 w 824"/>
                <a:gd name="T61" fmla="*/ 0 h 88"/>
                <a:gd name="T62" fmla="*/ 1 w 824"/>
                <a:gd name="T63" fmla="*/ 0 h 88"/>
                <a:gd name="T64" fmla="*/ 1 w 824"/>
                <a:gd name="T65" fmla="*/ 0 h 88"/>
                <a:gd name="T66" fmla="*/ 1 w 824"/>
                <a:gd name="T67" fmla="*/ 0 h 88"/>
                <a:gd name="T68" fmla="*/ 1 w 824"/>
                <a:gd name="T69" fmla="*/ 0 h 88"/>
                <a:gd name="T70" fmla="*/ 1 w 824"/>
                <a:gd name="T71" fmla="*/ 0 h 88"/>
                <a:gd name="T72" fmla="*/ 1 w 824"/>
                <a:gd name="T73" fmla="*/ 0 h 88"/>
                <a:gd name="T74" fmla="*/ 1 w 824"/>
                <a:gd name="T75" fmla="*/ 0 h 88"/>
                <a:gd name="T76" fmla="*/ 1 w 824"/>
                <a:gd name="T77" fmla="*/ 0 h 88"/>
                <a:gd name="T78" fmla="*/ 1 w 824"/>
                <a:gd name="T79" fmla="*/ 0 h 88"/>
                <a:gd name="T80" fmla="*/ 1 w 824"/>
                <a:gd name="T81" fmla="*/ 0 h 88"/>
                <a:gd name="T82" fmla="*/ 1 w 824"/>
                <a:gd name="T83" fmla="*/ 0 h 88"/>
                <a:gd name="T84" fmla="*/ 1 w 824"/>
                <a:gd name="T85" fmla="*/ 0 h 88"/>
                <a:gd name="T86" fmla="*/ 1 w 824"/>
                <a:gd name="T87" fmla="*/ 0 h 88"/>
                <a:gd name="T88" fmla="*/ 1 w 824"/>
                <a:gd name="T89" fmla="*/ 0 h 88"/>
                <a:gd name="T90" fmla="*/ 1 w 824"/>
                <a:gd name="T91" fmla="*/ 0 h 88"/>
                <a:gd name="T92" fmla="*/ 1 w 824"/>
                <a:gd name="T93" fmla="*/ 0 h 88"/>
                <a:gd name="T94" fmla="*/ 1 w 824"/>
                <a:gd name="T95" fmla="*/ 0 h 88"/>
                <a:gd name="T96" fmla="*/ 1 w 824"/>
                <a:gd name="T97" fmla="*/ 0 h 88"/>
                <a:gd name="T98" fmla="*/ 1 w 824"/>
                <a:gd name="T99" fmla="*/ 0 h 88"/>
                <a:gd name="T100" fmla="*/ 1 w 824"/>
                <a:gd name="T101" fmla="*/ 0 h 88"/>
                <a:gd name="T102" fmla="*/ 1 w 824"/>
                <a:gd name="T103" fmla="*/ 0 h 88"/>
                <a:gd name="T104" fmla="*/ 1 w 824"/>
                <a:gd name="T105" fmla="*/ 0 h 88"/>
                <a:gd name="T106" fmla="*/ 1 w 824"/>
                <a:gd name="T107" fmla="*/ 0 h 88"/>
                <a:gd name="T108" fmla="*/ 1 w 824"/>
                <a:gd name="T109" fmla="*/ 0 h 8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824"/>
                <a:gd name="T166" fmla="*/ 0 h 88"/>
                <a:gd name="T167" fmla="*/ 824 w 824"/>
                <a:gd name="T168" fmla="*/ 88 h 8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824" h="88">
                  <a:moveTo>
                    <a:pt x="711" y="88"/>
                  </a:moveTo>
                  <a:lnTo>
                    <a:pt x="672" y="87"/>
                  </a:lnTo>
                  <a:lnTo>
                    <a:pt x="633" y="85"/>
                  </a:lnTo>
                  <a:lnTo>
                    <a:pt x="594" y="83"/>
                  </a:lnTo>
                  <a:lnTo>
                    <a:pt x="555" y="82"/>
                  </a:lnTo>
                  <a:lnTo>
                    <a:pt x="515" y="81"/>
                  </a:lnTo>
                  <a:lnTo>
                    <a:pt x="475" y="80"/>
                  </a:lnTo>
                  <a:lnTo>
                    <a:pt x="436" y="80"/>
                  </a:lnTo>
                  <a:lnTo>
                    <a:pt x="397" y="79"/>
                  </a:lnTo>
                  <a:lnTo>
                    <a:pt x="358" y="78"/>
                  </a:lnTo>
                  <a:lnTo>
                    <a:pt x="319" y="78"/>
                  </a:lnTo>
                  <a:lnTo>
                    <a:pt x="280" y="76"/>
                  </a:lnTo>
                  <a:lnTo>
                    <a:pt x="240" y="76"/>
                  </a:lnTo>
                  <a:lnTo>
                    <a:pt x="200" y="76"/>
                  </a:lnTo>
                  <a:lnTo>
                    <a:pt x="161" y="75"/>
                  </a:lnTo>
                  <a:lnTo>
                    <a:pt x="122" y="75"/>
                  </a:lnTo>
                  <a:lnTo>
                    <a:pt x="83" y="75"/>
                  </a:lnTo>
                  <a:lnTo>
                    <a:pt x="72" y="74"/>
                  </a:lnTo>
                  <a:lnTo>
                    <a:pt x="62" y="74"/>
                  </a:lnTo>
                  <a:lnTo>
                    <a:pt x="52" y="73"/>
                  </a:lnTo>
                  <a:lnTo>
                    <a:pt x="41" y="73"/>
                  </a:lnTo>
                  <a:lnTo>
                    <a:pt x="31" y="72"/>
                  </a:lnTo>
                  <a:lnTo>
                    <a:pt x="21" y="72"/>
                  </a:lnTo>
                  <a:lnTo>
                    <a:pt x="10" y="71"/>
                  </a:lnTo>
                  <a:lnTo>
                    <a:pt x="0" y="71"/>
                  </a:lnTo>
                  <a:lnTo>
                    <a:pt x="0" y="68"/>
                  </a:lnTo>
                  <a:lnTo>
                    <a:pt x="0" y="65"/>
                  </a:lnTo>
                  <a:lnTo>
                    <a:pt x="0" y="63"/>
                  </a:lnTo>
                  <a:lnTo>
                    <a:pt x="0" y="60"/>
                  </a:lnTo>
                  <a:lnTo>
                    <a:pt x="24" y="60"/>
                  </a:lnTo>
                  <a:lnTo>
                    <a:pt x="42" y="61"/>
                  </a:lnTo>
                  <a:lnTo>
                    <a:pt x="57" y="61"/>
                  </a:lnTo>
                  <a:lnTo>
                    <a:pt x="72" y="60"/>
                  </a:lnTo>
                  <a:lnTo>
                    <a:pt x="86" y="60"/>
                  </a:lnTo>
                  <a:lnTo>
                    <a:pt x="103" y="60"/>
                  </a:lnTo>
                  <a:lnTo>
                    <a:pt x="123" y="59"/>
                  </a:lnTo>
                  <a:lnTo>
                    <a:pt x="150" y="58"/>
                  </a:lnTo>
                  <a:lnTo>
                    <a:pt x="138" y="57"/>
                  </a:lnTo>
                  <a:lnTo>
                    <a:pt x="121" y="56"/>
                  </a:lnTo>
                  <a:lnTo>
                    <a:pt x="101" y="55"/>
                  </a:lnTo>
                  <a:lnTo>
                    <a:pt x="78" y="53"/>
                  </a:lnTo>
                  <a:lnTo>
                    <a:pt x="55" y="52"/>
                  </a:lnTo>
                  <a:lnTo>
                    <a:pt x="33" y="51"/>
                  </a:lnTo>
                  <a:lnTo>
                    <a:pt x="15" y="50"/>
                  </a:lnTo>
                  <a:lnTo>
                    <a:pt x="0" y="49"/>
                  </a:lnTo>
                  <a:lnTo>
                    <a:pt x="0" y="44"/>
                  </a:lnTo>
                  <a:lnTo>
                    <a:pt x="1" y="38"/>
                  </a:lnTo>
                  <a:lnTo>
                    <a:pt x="1" y="34"/>
                  </a:lnTo>
                  <a:lnTo>
                    <a:pt x="1" y="29"/>
                  </a:lnTo>
                  <a:lnTo>
                    <a:pt x="14" y="29"/>
                  </a:lnTo>
                  <a:lnTo>
                    <a:pt x="26" y="29"/>
                  </a:lnTo>
                  <a:lnTo>
                    <a:pt x="39" y="29"/>
                  </a:lnTo>
                  <a:lnTo>
                    <a:pt x="52" y="29"/>
                  </a:lnTo>
                  <a:lnTo>
                    <a:pt x="64" y="29"/>
                  </a:lnTo>
                  <a:lnTo>
                    <a:pt x="77" y="29"/>
                  </a:lnTo>
                  <a:lnTo>
                    <a:pt x="90" y="30"/>
                  </a:lnTo>
                  <a:lnTo>
                    <a:pt x="102" y="30"/>
                  </a:lnTo>
                  <a:lnTo>
                    <a:pt x="103" y="29"/>
                  </a:lnTo>
                  <a:lnTo>
                    <a:pt x="105" y="27"/>
                  </a:lnTo>
                  <a:lnTo>
                    <a:pt x="105" y="26"/>
                  </a:lnTo>
                  <a:lnTo>
                    <a:pt x="106" y="25"/>
                  </a:lnTo>
                  <a:lnTo>
                    <a:pt x="97" y="25"/>
                  </a:lnTo>
                  <a:lnTo>
                    <a:pt x="88" y="25"/>
                  </a:lnTo>
                  <a:lnTo>
                    <a:pt x="80" y="25"/>
                  </a:lnTo>
                  <a:lnTo>
                    <a:pt x="72" y="25"/>
                  </a:lnTo>
                  <a:lnTo>
                    <a:pt x="61" y="23"/>
                  </a:lnTo>
                  <a:lnTo>
                    <a:pt x="48" y="22"/>
                  </a:lnTo>
                  <a:lnTo>
                    <a:pt x="30" y="21"/>
                  </a:lnTo>
                  <a:lnTo>
                    <a:pt x="7" y="19"/>
                  </a:lnTo>
                  <a:lnTo>
                    <a:pt x="8" y="17"/>
                  </a:lnTo>
                  <a:lnTo>
                    <a:pt x="9" y="13"/>
                  </a:lnTo>
                  <a:lnTo>
                    <a:pt x="9" y="10"/>
                  </a:lnTo>
                  <a:lnTo>
                    <a:pt x="10" y="7"/>
                  </a:lnTo>
                  <a:lnTo>
                    <a:pt x="18" y="6"/>
                  </a:lnTo>
                  <a:lnTo>
                    <a:pt x="25" y="5"/>
                  </a:lnTo>
                  <a:lnTo>
                    <a:pt x="34" y="5"/>
                  </a:lnTo>
                  <a:lnTo>
                    <a:pt x="46" y="4"/>
                  </a:lnTo>
                  <a:lnTo>
                    <a:pt x="61" y="3"/>
                  </a:lnTo>
                  <a:lnTo>
                    <a:pt x="84" y="3"/>
                  </a:lnTo>
                  <a:lnTo>
                    <a:pt x="114" y="2"/>
                  </a:lnTo>
                  <a:lnTo>
                    <a:pt x="153" y="0"/>
                  </a:lnTo>
                  <a:lnTo>
                    <a:pt x="194" y="0"/>
                  </a:lnTo>
                  <a:lnTo>
                    <a:pt x="236" y="0"/>
                  </a:lnTo>
                  <a:lnTo>
                    <a:pt x="276" y="0"/>
                  </a:lnTo>
                  <a:lnTo>
                    <a:pt x="319" y="0"/>
                  </a:lnTo>
                  <a:lnTo>
                    <a:pt x="360" y="0"/>
                  </a:lnTo>
                  <a:lnTo>
                    <a:pt x="402" y="0"/>
                  </a:lnTo>
                  <a:lnTo>
                    <a:pt x="443" y="0"/>
                  </a:lnTo>
                  <a:lnTo>
                    <a:pt x="486" y="0"/>
                  </a:lnTo>
                  <a:lnTo>
                    <a:pt x="527" y="0"/>
                  </a:lnTo>
                  <a:lnTo>
                    <a:pt x="570" y="2"/>
                  </a:lnTo>
                  <a:lnTo>
                    <a:pt x="611" y="2"/>
                  </a:lnTo>
                  <a:lnTo>
                    <a:pt x="654" y="2"/>
                  </a:lnTo>
                  <a:lnTo>
                    <a:pt x="695" y="3"/>
                  </a:lnTo>
                  <a:lnTo>
                    <a:pt x="738" y="3"/>
                  </a:lnTo>
                  <a:lnTo>
                    <a:pt x="779" y="4"/>
                  </a:lnTo>
                  <a:lnTo>
                    <a:pt x="822" y="5"/>
                  </a:lnTo>
                  <a:lnTo>
                    <a:pt x="819" y="10"/>
                  </a:lnTo>
                  <a:lnTo>
                    <a:pt x="813" y="13"/>
                  </a:lnTo>
                  <a:lnTo>
                    <a:pt x="804" y="15"/>
                  </a:lnTo>
                  <a:lnTo>
                    <a:pt x="794" y="17"/>
                  </a:lnTo>
                  <a:lnTo>
                    <a:pt x="784" y="18"/>
                  </a:lnTo>
                  <a:lnTo>
                    <a:pt x="776" y="19"/>
                  </a:lnTo>
                  <a:lnTo>
                    <a:pt x="768" y="19"/>
                  </a:lnTo>
                  <a:lnTo>
                    <a:pt x="763" y="19"/>
                  </a:lnTo>
                  <a:lnTo>
                    <a:pt x="767" y="20"/>
                  </a:lnTo>
                  <a:lnTo>
                    <a:pt x="770" y="20"/>
                  </a:lnTo>
                  <a:lnTo>
                    <a:pt x="774" y="21"/>
                  </a:lnTo>
                  <a:lnTo>
                    <a:pt x="778" y="21"/>
                  </a:lnTo>
                  <a:lnTo>
                    <a:pt x="785" y="22"/>
                  </a:lnTo>
                  <a:lnTo>
                    <a:pt x="794" y="22"/>
                  </a:lnTo>
                  <a:lnTo>
                    <a:pt x="806" y="23"/>
                  </a:lnTo>
                  <a:lnTo>
                    <a:pt x="822" y="25"/>
                  </a:lnTo>
                  <a:lnTo>
                    <a:pt x="823" y="26"/>
                  </a:lnTo>
                  <a:lnTo>
                    <a:pt x="824" y="27"/>
                  </a:lnTo>
                  <a:lnTo>
                    <a:pt x="816" y="30"/>
                  </a:lnTo>
                  <a:lnTo>
                    <a:pt x="802" y="33"/>
                  </a:lnTo>
                  <a:lnTo>
                    <a:pt x="784" y="36"/>
                  </a:lnTo>
                  <a:lnTo>
                    <a:pt x="763" y="38"/>
                  </a:lnTo>
                  <a:lnTo>
                    <a:pt x="743" y="40"/>
                  </a:lnTo>
                  <a:lnTo>
                    <a:pt x="724" y="42"/>
                  </a:lnTo>
                  <a:lnTo>
                    <a:pt x="709" y="42"/>
                  </a:lnTo>
                  <a:lnTo>
                    <a:pt x="700" y="43"/>
                  </a:lnTo>
                  <a:lnTo>
                    <a:pt x="711" y="45"/>
                  </a:lnTo>
                  <a:lnTo>
                    <a:pt x="726" y="46"/>
                  </a:lnTo>
                  <a:lnTo>
                    <a:pt x="743" y="46"/>
                  </a:lnTo>
                  <a:lnTo>
                    <a:pt x="759" y="45"/>
                  </a:lnTo>
                  <a:lnTo>
                    <a:pt x="777" y="44"/>
                  </a:lnTo>
                  <a:lnTo>
                    <a:pt x="793" y="43"/>
                  </a:lnTo>
                  <a:lnTo>
                    <a:pt x="809" y="43"/>
                  </a:lnTo>
                  <a:lnTo>
                    <a:pt x="824" y="42"/>
                  </a:lnTo>
                  <a:lnTo>
                    <a:pt x="824" y="44"/>
                  </a:lnTo>
                  <a:lnTo>
                    <a:pt x="824" y="46"/>
                  </a:lnTo>
                  <a:lnTo>
                    <a:pt x="824" y="50"/>
                  </a:lnTo>
                  <a:lnTo>
                    <a:pt x="824" y="52"/>
                  </a:lnTo>
                  <a:lnTo>
                    <a:pt x="816" y="53"/>
                  </a:lnTo>
                  <a:lnTo>
                    <a:pt x="805" y="55"/>
                  </a:lnTo>
                  <a:lnTo>
                    <a:pt x="793" y="56"/>
                  </a:lnTo>
                  <a:lnTo>
                    <a:pt x="781" y="57"/>
                  </a:lnTo>
                  <a:lnTo>
                    <a:pt x="768" y="58"/>
                  </a:lnTo>
                  <a:lnTo>
                    <a:pt x="755" y="60"/>
                  </a:lnTo>
                  <a:lnTo>
                    <a:pt x="745" y="63"/>
                  </a:lnTo>
                  <a:lnTo>
                    <a:pt x="737" y="66"/>
                  </a:lnTo>
                  <a:lnTo>
                    <a:pt x="747" y="66"/>
                  </a:lnTo>
                  <a:lnTo>
                    <a:pt x="759" y="66"/>
                  </a:lnTo>
                  <a:lnTo>
                    <a:pt x="769" y="66"/>
                  </a:lnTo>
                  <a:lnTo>
                    <a:pt x="781" y="65"/>
                  </a:lnTo>
                  <a:lnTo>
                    <a:pt x="792" y="65"/>
                  </a:lnTo>
                  <a:lnTo>
                    <a:pt x="802" y="65"/>
                  </a:lnTo>
                  <a:lnTo>
                    <a:pt x="814" y="65"/>
                  </a:lnTo>
                  <a:lnTo>
                    <a:pt x="824" y="65"/>
                  </a:lnTo>
                  <a:lnTo>
                    <a:pt x="823" y="70"/>
                  </a:lnTo>
                  <a:lnTo>
                    <a:pt x="823" y="73"/>
                  </a:lnTo>
                  <a:lnTo>
                    <a:pt x="822" y="78"/>
                  </a:lnTo>
                  <a:lnTo>
                    <a:pt x="822" y="82"/>
                  </a:lnTo>
                  <a:lnTo>
                    <a:pt x="808" y="85"/>
                  </a:lnTo>
                  <a:lnTo>
                    <a:pt x="794" y="87"/>
                  </a:lnTo>
                  <a:lnTo>
                    <a:pt x="779" y="88"/>
                  </a:lnTo>
                  <a:lnTo>
                    <a:pt x="766" y="88"/>
                  </a:lnTo>
                  <a:lnTo>
                    <a:pt x="752" y="88"/>
                  </a:lnTo>
                  <a:lnTo>
                    <a:pt x="738" y="88"/>
                  </a:lnTo>
                  <a:lnTo>
                    <a:pt x="724" y="88"/>
                  </a:lnTo>
                  <a:lnTo>
                    <a:pt x="711" y="88"/>
                  </a:lnTo>
                  <a:close/>
                </a:path>
              </a:pathLst>
            </a:custGeom>
            <a:solidFill>
              <a:srgbClr val="FF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65" name="Freeform 175"/>
            <p:cNvSpPr>
              <a:spLocks/>
            </p:cNvSpPr>
            <p:nvPr/>
          </p:nvSpPr>
          <p:spPr bwMode="auto">
            <a:xfrm>
              <a:off x="449" y="3821"/>
              <a:ext cx="6" cy="4"/>
            </a:xfrm>
            <a:custGeom>
              <a:avLst/>
              <a:gdLst>
                <a:gd name="T0" fmla="*/ 0 w 13"/>
                <a:gd name="T1" fmla="*/ 1 h 8"/>
                <a:gd name="T2" fmla="*/ 0 w 13"/>
                <a:gd name="T3" fmla="*/ 1 h 8"/>
                <a:gd name="T4" fmla="*/ 0 w 13"/>
                <a:gd name="T5" fmla="*/ 1 h 8"/>
                <a:gd name="T6" fmla="*/ 0 w 13"/>
                <a:gd name="T7" fmla="*/ 1 h 8"/>
                <a:gd name="T8" fmla="*/ 0 w 13"/>
                <a:gd name="T9" fmla="*/ 1 h 8"/>
                <a:gd name="T10" fmla="*/ 0 w 13"/>
                <a:gd name="T11" fmla="*/ 0 h 8"/>
                <a:gd name="T12" fmla="*/ 0 w 13"/>
                <a:gd name="T13" fmla="*/ 0 h 8"/>
                <a:gd name="T14" fmla="*/ 0 w 13"/>
                <a:gd name="T15" fmla="*/ 0 h 8"/>
                <a:gd name="T16" fmla="*/ 0 w 13"/>
                <a:gd name="T17" fmla="*/ 0 h 8"/>
                <a:gd name="T18" fmla="*/ 0 w 13"/>
                <a:gd name="T19" fmla="*/ 1 h 8"/>
                <a:gd name="T20" fmla="*/ 0 w 13"/>
                <a:gd name="T21" fmla="*/ 1 h 8"/>
                <a:gd name="T22" fmla="*/ 0 w 13"/>
                <a:gd name="T23" fmla="*/ 1 h 8"/>
                <a:gd name="T24" fmla="*/ 0 w 13"/>
                <a:gd name="T25" fmla="*/ 1 h 8"/>
                <a:gd name="T26" fmla="*/ 0 w 13"/>
                <a:gd name="T27" fmla="*/ 1 h 8"/>
                <a:gd name="T28" fmla="*/ 0 w 13"/>
                <a:gd name="T29" fmla="*/ 1 h 8"/>
                <a:gd name="T30" fmla="*/ 0 w 13"/>
                <a:gd name="T31" fmla="*/ 1 h 8"/>
                <a:gd name="T32" fmla="*/ 0 w 13"/>
                <a:gd name="T33" fmla="*/ 1 h 8"/>
                <a:gd name="T34" fmla="*/ 0 w 13"/>
                <a:gd name="T35" fmla="*/ 1 h 8"/>
                <a:gd name="T36" fmla="*/ 0 w 13"/>
                <a:gd name="T37" fmla="*/ 1 h 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3"/>
                <a:gd name="T58" fmla="*/ 0 h 8"/>
                <a:gd name="T59" fmla="*/ 13 w 13"/>
                <a:gd name="T60" fmla="*/ 8 h 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3" h="8">
                  <a:moveTo>
                    <a:pt x="2" y="8"/>
                  </a:moveTo>
                  <a:lnTo>
                    <a:pt x="1" y="7"/>
                  </a:lnTo>
                  <a:lnTo>
                    <a:pt x="0" y="6"/>
                  </a:lnTo>
                  <a:lnTo>
                    <a:pt x="0" y="5"/>
                  </a:lnTo>
                  <a:lnTo>
                    <a:pt x="0" y="1"/>
                  </a:lnTo>
                  <a:lnTo>
                    <a:pt x="2" y="0"/>
                  </a:lnTo>
                  <a:lnTo>
                    <a:pt x="5" y="0"/>
                  </a:lnTo>
                  <a:lnTo>
                    <a:pt x="7" y="0"/>
                  </a:lnTo>
                  <a:lnTo>
                    <a:pt x="9" y="0"/>
                  </a:lnTo>
                  <a:lnTo>
                    <a:pt x="10" y="1"/>
                  </a:lnTo>
                  <a:lnTo>
                    <a:pt x="12" y="4"/>
                  </a:lnTo>
                  <a:lnTo>
                    <a:pt x="12" y="5"/>
                  </a:lnTo>
                  <a:lnTo>
                    <a:pt x="13" y="7"/>
                  </a:lnTo>
                  <a:lnTo>
                    <a:pt x="10" y="7"/>
                  </a:lnTo>
                  <a:lnTo>
                    <a:pt x="8" y="7"/>
                  </a:lnTo>
                  <a:lnTo>
                    <a:pt x="5" y="7"/>
                  </a:lnTo>
                  <a:lnTo>
                    <a:pt x="2"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66" name="Freeform 176"/>
            <p:cNvSpPr>
              <a:spLocks/>
            </p:cNvSpPr>
            <p:nvPr/>
          </p:nvSpPr>
          <p:spPr bwMode="auto">
            <a:xfrm>
              <a:off x="197" y="3818"/>
              <a:ext cx="29" cy="3"/>
            </a:xfrm>
            <a:custGeom>
              <a:avLst/>
              <a:gdLst>
                <a:gd name="T0" fmla="*/ 1 w 56"/>
                <a:gd name="T1" fmla="*/ 0 h 7"/>
                <a:gd name="T2" fmla="*/ 1 w 56"/>
                <a:gd name="T3" fmla="*/ 0 h 7"/>
                <a:gd name="T4" fmla="*/ 1 w 56"/>
                <a:gd name="T5" fmla="*/ 0 h 7"/>
                <a:gd name="T6" fmla="*/ 1 w 56"/>
                <a:gd name="T7" fmla="*/ 0 h 7"/>
                <a:gd name="T8" fmla="*/ 0 w 56"/>
                <a:gd name="T9" fmla="*/ 0 h 7"/>
                <a:gd name="T10" fmla="*/ 1 w 56"/>
                <a:gd name="T11" fmla="*/ 0 h 7"/>
                <a:gd name="T12" fmla="*/ 1 w 56"/>
                <a:gd name="T13" fmla="*/ 0 h 7"/>
                <a:gd name="T14" fmla="*/ 1 w 56"/>
                <a:gd name="T15" fmla="*/ 0 h 7"/>
                <a:gd name="T16" fmla="*/ 1 w 56"/>
                <a:gd name="T17" fmla="*/ 0 h 7"/>
                <a:gd name="T18" fmla="*/ 1 w 56"/>
                <a:gd name="T19" fmla="*/ 0 h 7"/>
                <a:gd name="T20" fmla="*/ 1 w 56"/>
                <a:gd name="T21" fmla="*/ 0 h 7"/>
                <a:gd name="T22" fmla="*/ 1 w 56"/>
                <a:gd name="T23" fmla="*/ 0 h 7"/>
                <a:gd name="T24" fmla="*/ 1 w 56"/>
                <a:gd name="T25" fmla="*/ 0 h 7"/>
                <a:gd name="T26" fmla="*/ 1 w 56"/>
                <a:gd name="T27" fmla="*/ 0 h 7"/>
                <a:gd name="T28" fmla="*/ 1 w 56"/>
                <a:gd name="T29" fmla="*/ 0 h 7"/>
                <a:gd name="T30" fmla="*/ 1 w 56"/>
                <a:gd name="T31" fmla="*/ 0 h 7"/>
                <a:gd name="T32" fmla="*/ 1 w 56"/>
                <a:gd name="T33" fmla="*/ 0 h 7"/>
                <a:gd name="T34" fmla="*/ 1 w 56"/>
                <a:gd name="T35" fmla="*/ 0 h 7"/>
                <a:gd name="T36" fmla="*/ 1 w 56"/>
                <a:gd name="T37" fmla="*/ 0 h 7"/>
                <a:gd name="T38" fmla="*/ 1 w 56"/>
                <a:gd name="T39" fmla="*/ 0 h 7"/>
                <a:gd name="T40" fmla="*/ 1 w 56"/>
                <a:gd name="T41" fmla="*/ 0 h 7"/>
                <a:gd name="T42" fmla="*/ 1 w 56"/>
                <a:gd name="T43" fmla="*/ 0 h 7"/>
                <a:gd name="T44" fmla="*/ 1 w 56"/>
                <a:gd name="T45" fmla="*/ 0 h 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6"/>
                <a:gd name="T70" fmla="*/ 0 h 7"/>
                <a:gd name="T71" fmla="*/ 56 w 56"/>
                <a:gd name="T72" fmla="*/ 7 h 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6" h="7">
                  <a:moveTo>
                    <a:pt x="31" y="7"/>
                  </a:moveTo>
                  <a:lnTo>
                    <a:pt x="23" y="6"/>
                  </a:lnTo>
                  <a:lnTo>
                    <a:pt x="16" y="6"/>
                  </a:lnTo>
                  <a:lnTo>
                    <a:pt x="8" y="6"/>
                  </a:lnTo>
                  <a:lnTo>
                    <a:pt x="0" y="6"/>
                  </a:lnTo>
                  <a:lnTo>
                    <a:pt x="1" y="5"/>
                  </a:lnTo>
                  <a:lnTo>
                    <a:pt x="1" y="3"/>
                  </a:lnTo>
                  <a:lnTo>
                    <a:pt x="1" y="1"/>
                  </a:lnTo>
                  <a:lnTo>
                    <a:pt x="2" y="0"/>
                  </a:lnTo>
                  <a:lnTo>
                    <a:pt x="8" y="0"/>
                  </a:lnTo>
                  <a:lnTo>
                    <a:pt x="14" y="0"/>
                  </a:lnTo>
                  <a:lnTo>
                    <a:pt x="21" y="0"/>
                  </a:lnTo>
                  <a:lnTo>
                    <a:pt x="28" y="1"/>
                  </a:lnTo>
                  <a:lnTo>
                    <a:pt x="35" y="1"/>
                  </a:lnTo>
                  <a:lnTo>
                    <a:pt x="41" y="3"/>
                  </a:lnTo>
                  <a:lnTo>
                    <a:pt x="50" y="3"/>
                  </a:lnTo>
                  <a:lnTo>
                    <a:pt x="56" y="4"/>
                  </a:lnTo>
                  <a:lnTo>
                    <a:pt x="50" y="6"/>
                  </a:lnTo>
                  <a:lnTo>
                    <a:pt x="45" y="7"/>
                  </a:lnTo>
                  <a:lnTo>
                    <a:pt x="39" y="7"/>
                  </a:lnTo>
                  <a:lnTo>
                    <a:pt x="31"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67" name="Freeform 177"/>
            <p:cNvSpPr>
              <a:spLocks/>
            </p:cNvSpPr>
            <p:nvPr/>
          </p:nvSpPr>
          <p:spPr bwMode="auto">
            <a:xfrm>
              <a:off x="15" y="3646"/>
              <a:ext cx="95" cy="165"/>
            </a:xfrm>
            <a:custGeom>
              <a:avLst/>
              <a:gdLst>
                <a:gd name="T0" fmla="*/ 1 w 190"/>
                <a:gd name="T1" fmla="*/ 0 h 331"/>
                <a:gd name="T2" fmla="*/ 1 w 190"/>
                <a:gd name="T3" fmla="*/ 0 h 331"/>
                <a:gd name="T4" fmla="*/ 1 w 190"/>
                <a:gd name="T5" fmla="*/ 0 h 331"/>
                <a:gd name="T6" fmla="*/ 1 w 190"/>
                <a:gd name="T7" fmla="*/ 0 h 331"/>
                <a:gd name="T8" fmla="*/ 1 w 190"/>
                <a:gd name="T9" fmla="*/ 0 h 331"/>
                <a:gd name="T10" fmla="*/ 1 w 190"/>
                <a:gd name="T11" fmla="*/ 0 h 331"/>
                <a:gd name="T12" fmla="*/ 1 w 190"/>
                <a:gd name="T13" fmla="*/ 0 h 331"/>
                <a:gd name="T14" fmla="*/ 1 w 190"/>
                <a:gd name="T15" fmla="*/ 0 h 331"/>
                <a:gd name="T16" fmla="*/ 1 w 190"/>
                <a:gd name="T17" fmla="*/ 0 h 331"/>
                <a:gd name="T18" fmla="*/ 1 w 190"/>
                <a:gd name="T19" fmla="*/ 0 h 331"/>
                <a:gd name="T20" fmla="*/ 1 w 190"/>
                <a:gd name="T21" fmla="*/ 0 h 331"/>
                <a:gd name="T22" fmla="*/ 1 w 190"/>
                <a:gd name="T23" fmla="*/ 0 h 331"/>
                <a:gd name="T24" fmla="*/ 1 w 190"/>
                <a:gd name="T25" fmla="*/ 0 h 331"/>
                <a:gd name="T26" fmla="*/ 1 w 190"/>
                <a:gd name="T27" fmla="*/ 0 h 331"/>
                <a:gd name="T28" fmla="*/ 1 w 190"/>
                <a:gd name="T29" fmla="*/ 0 h 331"/>
                <a:gd name="T30" fmla="*/ 1 w 190"/>
                <a:gd name="T31" fmla="*/ 0 h 331"/>
                <a:gd name="T32" fmla="*/ 1 w 190"/>
                <a:gd name="T33" fmla="*/ 0 h 331"/>
                <a:gd name="T34" fmla="*/ 1 w 190"/>
                <a:gd name="T35" fmla="*/ 0 h 331"/>
                <a:gd name="T36" fmla="*/ 1 w 190"/>
                <a:gd name="T37" fmla="*/ 0 h 331"/>
                <a:gd name="T38" fmla="*/ 1 w 190"/>
                <a:gd name="T39" fmla="*/ 0 h 331"/>
                <a:gd name="T40" fmla="*/ 1 w 190"/>
                <a:gd name="T41" fmla="*/ 0 h 331"/>
                <a:gd name="T42" fmla="*/ 0 w 190"/>
                <a:gd name="T43" fmla="*/ 0 h 331"/>
                <a:gd name="T44" fmla="*/ 1 w 190"/>
                <a:gd name="T45" fmla="*/ 0 h 331"/>
                <a:gd name="T46" fmla="*/ 1 w 190"/>
                <a:gd name="T47" fmla="*/ 0 h 331"/>
                <a:gd name="T48" fmla="*/ 1 w 190"/>
                <a:gd name="T49" fmla="*/ 0 h 331"/>
                <a:gd name="T50" fmla="*/ 1 w 190"/>
                <a:gd name="T51" fmla="*/ 0 h 331"/>
                <a:gd name="T52" fmla="*/ 1 w 190"/>
                <a:gd name="T53" fmla="*/ 0 h 331"/>
                <a:gd name="T54" fmla="*/ 1 w 190"/>
                <a:gd name="T55" fmla="*/ 0 h 331"/>
                <a:gd name="T56" fmla="*/ 1 w 190"/>
                <a:gd name="T57" fmla="*/ 0 h 331"/>
                <a:gd name="T58" fmla="*/ 1 w 190"/>
                <a:gd name="T59" fmla="*/ 0 h 331"/>
                <a:gd name="T60" fmla="*/ 1 w 190"/>
                <a:gd name="T61" fmla="*/ 0 h 331"/>
                <a:gd name="T62" fmla="*/ 1 w 190"/>
                <a:gd name="T63" fmla="*/ 0 h 331"/>
                <a:gd name="T64" fmla="*/ 1 w 190"/>
                <a:gd name="T65" fmla="*/ 0 h 331"/>
                <a:gd name="T66" fmla="*/ 1 w 190"/>
                <a:gd name="T67" fmla="*/ 0 h 331"/>
                <a:gd name="T68" fmla="*/ 1 w 190"/>
                <a:gd name="T69" fmla="*/ 0 h 331"/>
                <a:gd name="T70" fmla="*/ 1 w 190"/>
                <a:gd name="T71" fmla="*/ 0 h 331"/>
                <a:gd name="T72" fmla="*/ 1 w 190"/>
                <a:gd name="T73" fmla="*/ 0 h 331"/>
                <a:gd name="T74" fmla="*/ 1 w 190"/>
                <a:gd name="T75" fmla="*/ 0 h 331"/>
                <a:gd name="T76" fmla="*/ 1 w 190"/>
                <a:gd name="T77" fmla="*/ 0 h 331"/>
                <a:gd name="T78" fmla="*/ 1 w 190"/>
                <a:gd name="T79" fmla="*/ 0 h 331"/>
                <a:gd name="T80" fmla="*/ 1 w 190"/>
                <a:gd name="T81" fmla="*/ 0 h 331"/>
                <a:gd name="T82" fmla="*/ 1 w 190"/>
                <a:gd name="T83" fmla="*/ 0 h 331"/>
                <a:gd name="T84" fmla="*/ 1 w 190"/>
                <a:gd name="T85" fmla="*/ 0 h 331"/>
                <a:gd name="T86" fmla="*/ 1 w 190"/>
                <a:gd name="T87" fmla="*/ 0 h 331"/>
                <a:gd name="T88" fmla="*/ 1 w 190"/>
                <a:gd name="T89" fmla="*/ 0 h 331"/>
                <a:gd name="T90" fmla="*/ 1 w 190"/>
                <a:gd name="T91" fmla="*/ 0 h 331"/>
                <a:gd name="T92" fmla="*/ 1 w 190"/>
                <a:gd name="T93" fmla="*/ 0 h 331"/>
                <a:gd name="T94" fmla="*/ 1 w 190"/>
                <a:gd name="T95" fmla="*/ 0 h 331"/>
                <a:gd name="T96" fmla="*/ 1 w 190"/>
                <a:gd name="T97" fmla="*/ 0 h 331"/>
                <a:gd name="T98" fmla="*/ 1 w 190"/>
                <a:gd name="T99" fmla="*/ 0 h 331"/>
                <a:gd name="T100" fmla="*/ 1 w 190"/>
                <a:gd name="T101" fmla="*/ 0 h 33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90"/>
                <a:gd name="T154" fmla="*/ 0 h 331"/>
                <a:gd name="T155" fmla="*/ 190 w 190"/>
                <a:gd name="T156" fmla="*/ 331 h 33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90" h="331">
                  <a:moveTo>
                    <a:pt x="167" y="331"/>
                  </a:moveTo>
                  <a:lnTo>
                    <a:pt x="146" y="298"/>
                  </a:lnTo>
                  <a:lnTo>
                    <a:pt x="127" y="266"/>
                  </a:lnTo>
                  <a:lnTo>
                    <a:pt x="108" y="233"/>
                  </a:lnTo>
                  <a:lnTo>
                    <a:pt x="90" y="200"/>
                  </a:lnTo>
                  <a:lnTo>
                    <a:pt x="70" y="169"/>
                  </a:lnTo>
                  <a:lnTo>
                    <a:pt x="51" y="141"/>
                  </a:lnTo>
                  <a:lnTo>
                    <a:pt x="29" y="113"/>
                  </a:lnTo>
                  <a:lnTo>
                    <a:pt x="3" y="88"/>
                  </a:lnTo>
                  <a:lnTo>
                    <a:pt x="3" y="82"/>
                  </a:lnTo>
                  <a:lnTo>
                    <a:pt x="3" y="77"/>
                  </a:lnTo>
                  <a:lnTo>
                    <a:pt x="2" y="71"/>
                  </a:lnTo>
                  <a:lnTo>
                    <a:pt x="2" y="67"/>
                  </a:lnTo>
                  <a:lnTo>
                    <a:pt x="7" y="68"/>
                  </a:lnTo>
                  <a:lnTo>
                    <a:pt x="11" y="71"/>
                  </a:lnTo>
                  <a:lnTo>
                    <a:pt x="16" y="76"/>
                  </a:lnTo>
                  <a:lnTo>
                    <a:pt x="21" y="82"/>
                  </a:lnTo>
                  <a:lnTo>
                    <a:pt x="26" y="88"/>
                  </a:lnTo>
                  <a:lnTo>
                    <a:pt x="31" y="93"/>
                  </a:lnTo>
                  <a:lnTo>
                    <a:pt x="36" y="99"/>
                  </a:lnTo>
                  <a:lnTo>
                    <a:pt x="40" y="104"/>
                  </a:lnTo>
                  <a:lnTo>
                    <a:pt x="40" y="103"/>
                  </a:lnTo>
                  <a:lnTo>
                    <a:pt x="41" y="100"/>
                  </a:lnTo>
                  <a:lnTo>
                    <a:pt x="41" y="99"/>
                  </a:lnTo>
                  <a:lnTo>
                    <a:pt x="41" y="98"/>
                  </a:lnTo>
                  <a:lnTo>
                    <a:pt x="36" y="91"/>
                  </a:lnTo>
                  <a:lnTo>
                    <a:pt x="30" y="85"/>
                  </a:lnTo>
                  <a:lnTo>
                    <a:pt x="24" y="78"/>
                  </a:lnTo>
                  <a:lnTo>
                    <a:pt x="20" y="71"/>
                  </a:lnTo>
                  <a:lnTo>
                    <a:pt x="15" y="64"/>
                  </a:lnTo>
                  <a:lnTo>
                    <a:pt x="10" y="58"/>
                  </a:lnTo>
                  <a:lnTo>
                    <a:pt x="8" y="52"/>
                  </a:lnTo>
                  <a:lnTo>
                    <a:pt x="6" y="45"/>
                  </a:lnTo>
                  <a:lnTo>
                    <a:pt x="10" y="46"/>
                  </a:lnTo>
                  <a:lnTo>
                    <a:pt x="14" y="48"/>
                  </a:lnTo>
                  <a:lnTo>
                    <a:pt x="18" y="53"/>
                  </a:lnTo>
                  <a:lnTo>
                    <a:pt x="23" y="59"/>
                  </a:lnTo>
                  <a:lnTo>
                    <a:pt x="23" y="56"/>
                  </a:lnTo>
                  <a:lnTo>
                    <a:pt x="24" y="54"/>
                  </a:lnTo>
                  <a:lnTo>
                    <a:pt x="24" y="53"/>
                  </a:lnTo>
                  <a:lnTo>
                    <a:pt x="24" y="51"/>
                  </a:lnTo>
                  <a:lnTo>
                    <a:pt x="11" y="37"/>
                  </a:lnTo>
                  <a:lnTo>
                    <a:pt x="3" y="26"/>
                  </a:lnTo>
                  <a:lnTo>
                    <a:pt x="0" y="15"/>
                  </a:lnTo>
                  <a:lnTo>
                    <a:pt x="0" y="0"/>
                  </a:lnTo>
                  <a:lnTo>
                    <a:pt x="3" y="2"/>
                  </a:lnTo>
                  <a:lnTo>
                    <a:pt x="9" y="10"/>
                  </a:lnTo>
                  <a:lnTo>
                    <a:pt x="18" y="21"/>
                  </a:lnTo>
                  <a:lnTo>
                    <a:pt x="30" y="36"/>
                  </a:lnTo>
                  <a:lnTo>
                    <a:pt x="43" y="54"/>
                  </a:lnTo>
                  <a:lnTo>
                    <a:pt x="58" y="74"/>
                  </a:lnTo>
                  <a:lnTo>
                    <a:pt x="72" y="97"/>
                  </a:lnTo>
                  <a:lnTo>
                    <a:pt x="89" y="120"/>
                  </a:lnTo>
                  <a:lnTo>
                    <a:pt x="105" y="143"/>
                  </a:lnTo>
                  <a:lnTo>
                    <a:pt x="121" y="167"/>
                  </a:lnTo>
                  <a:lnTo>
                    <a:pt x="137" y="190"/>
                  </a:lnTo>
                  <a:lnTo>
                    <a:pt x="151" y="212"/>
                  </a:lnTo>
                  <a:lnTo>
                    <a:pt x="163" y="232"/>
                  </a:lnTo>
                  <a:lnTo>
                    <a:pt x="175" y="249"/>
                  </a:lnTo>
                  <a:lnTo>
                    <a:pt x="184" y="264"/>
                  </a:lnTo>
                  <a:lnTo>
                    <a:pt x="190" y="274"/>
                  </a:lnTo>
                  <a:lnTo>
                    <a:pt x="189" y="275"/>
                  </a:lnTo>
                  <a:lnTo>
                    <a:pt x="189" y="276"/>
                  </a:lnTo>
                  <a:lnTo>
                    <a:pt x="188" y="278"/>
                  </a:lnTo>
                  <a:lnTo>
                    <a:pt x="186" y="279"/>
                  </a:lnTo>
                  <a:lnTo>
                    <a:pt x="177" y="273"/>
                  </a:lnTo>
                  <a:lnTo>
                    <a:pt x="169" y="263"/>
                  </a:lnTo>
                  <a:lnTo>
                    <a:pt x="162" y="252"/>
                  </a:lnTo>
                  <a:lnTo>
                    <a:pt x="158" y="245"/>
                  </a:lnTo>
                  <a:lnTo>
                    <a:pt x="155" y="245"/>
                  </a:lnTo>
                  <a:lnTo>
                    <a:pt x="153" y="245"/>
                  </a:lnTo>
                  <a:lnTo>
                    <a:pt x="153" y="247"/>
                  </a:lnTo>
                  <a:lnTo>
                    <a:pt x="152" y="249"/>
                  </a:lnTo>
                  <a:lnTo>
                    <a:pt x="155" y="253"/>
                  </a:lnTo>
                  <a:lnTo>
                    <a:pt x="161" y="259"/>
                  </a:lnTo>
                  <a:lnTo>
                    <a:pt x="166" y="266"/>
                  </a:lnTo>
                  <a:lnTo>
                    <a:pt x="172" y="273"/>
                  </a:lnTo>
                  <a:lnTo>
                    <a:pt x="176" y="281"/>
                  </a:lnTo>
                  <a:lnTo>
                    <a:pt x="178" y="288"/>
                  </a:lnTo>
                  <a:lnTo>
                    <a:pt x="178" y="296"/>
                  </a:lnTo>
                  <a:lnTo>
                    <a:pt x="176" y="304"/>
                  </a:lnTo>
                  <a:lnTo>
                    <a:pt x="169" y="296"/>
                  </a:lnTo>
                  <a:lnTo>
                    <a:pt x="163" y="287"/>
                  </a:lnTo>
                  <a:lnTo>
                    <a:pt x="158" y="278"/>
                  </a:lnTo>
                  <a:lnTo>
                    <a:pt x="152" y="268"/>
                  </a:lnTo>
                  <a:lnTo>
                    <a:pt x="146" y="260"/>
                  </a:lnTo>
                  <a:lnTo>
                    <a:pt x="140" y="253"/>
                  </a:lnTo>
                  <a:lnTo>
                    <a:pt x="136" y="248"/>
                  </a:lnTo>
                  <a:lnTo>
                    <a:pt x="130" y="245"/>
                  </a:lnTo>
                  <a:lnTo>
                    <a:pt x="135" y="256"/>
                  </a:lnTo>
                  <a:lnTo>
                    <a:pt x="140" y="265"/>
                  </a:lnTo>
                  <a:lnTo>
                    <a:pt x="147" y="273"/>
                  </a:lnTo>
                  <a:lnTo>
                    <a:pt x="154" y="282"/>
                  </a:lnTo>
                  <a:lnTo>
                    <a:pt x="161" y="291"/>
                  </a:lnTo>
                  <a:lnTo>
                    <a:pt x="167" y="302"/>
                  </a:lnTo>
                  <a:lnTo>
                    <a:pt x="172" y="313"/>
                  </a:lnTo>
                  <a:lnTo>
                    <a:pt x="174" y="326"/>
                  </a:lnTo>
                  <a:lnTo>
                    <a:pt x="172" y="329"/>
                  </a:lnTo>
                  <a:lnTo>
                    <a:pt x="169" y="331"/>
                  </a:lnTo>
                  <a:lnTo>
                    <a:pt x="168" y="331"/>
                  </a:lnTo>
                  <a:lnTo>
                    <a:pt x="167" y="331"/>
                  </a:lnTo>
                  <a:close/>
                </a:path>
              </a:pathLst>
            </a:custGeom>
            <a:solidFill>
              <a:srgbClr val="FF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68" name="Freeform 178"/>
            <p:cNvSpPr>
              <a:spLocks/>
            </p:cNvSpPr>
            <p:nvPr/>
          </p:nvSpPr>
          <p:spPr bwMode="auto">
            <a:xfrm>
              <a:off x="421" y="3806"/>
              <a:ext cx="29" cy="4"/>
            </a:xfrm>
            <a:custGeom>
              <a:avLst/>
              <a:gdLst>
                <a:gd name="T0" fmla="*/ 0 w 58"/>
                <a:gd name="T1" fmla="*/ 1 h 8"/>
                <a:gd name="T2" fmla="*/ 1 w 58"/>
                <a:gd name="T3" fmla="*/ 1 h 8"/>
                <a:gd name="T4" fmla="*/ 1 w 58"/>
                <a:gd name="T5" fmla="*/ 1 h 8"/>
                <a:gd name="T6" fmla="*/ 1 w 58"/>
                <a:gd name="T7" fmla="*/ 1 h 8"/>
                <a:gd name="T8" fmla="*/ 1 w 58"/>
                <a:gd name="T9" fmla="*/ 0 h 8"/>
                <a:gd name="T10" fmla="*/ 1 w 58"/>
                <a:gd name="T11" fmla="*/ 0 h 8"/>
                <a:gd name="T12" fmla="*/ 1 w 58"/>
                <a:gd name="T13" fmla="*/ 1 h 8"/>
                <a:gd name="T14" fmla="*/ 1 w 58"/>
                <a:gd name="T15" fmla="*/ 1 h 8"/>
                <a:gd name="T16" fmla="*/ 1 w 58"/>
                <a:gd name="T17" fmla="*/ 1 h 8"/>
                <a:gd name="T18" fmla="*/ 1 w 58"/>
                <a:gd name="T19" fmla="*/ 1 h 8"/>
                <a:gd name="T20" fmla="*/ 1 w 58"/>
                <a:gd name="T21" fmla="*/ 1 h 8"/>
                <a:gd name="T22" fmla="*/ 1 w 58"/>
                <a:gd name="T23" fmla="*/ 1 h 8"/>
                <a:gd name="T24" fmla="*/ 1 w 58"/>
                <a:gd name="T25" fmla="*/ 1 h 8"/>
                <a:gd name="T26" fmla="*/ 1 w 58"/>
                <a:gd name="T27" fmla="*/ 1 h 8"/>
                <a:gd name="T28" fmla="*/ 1 w 58"/>
                <a:gd name="T29" fmla="*/ 1 h 8"/>
                <a:gd name="T30" fmla="*/ 1 w 58"/>
                <a:gd name="T31" fmla="*/ 1 h 8"/>
                <a:gd name="T32" fmla="*/ 1 w 58"/>
                <a:gd name="T33" fmla="*/ 1 h 8"/>
                <a:gd name="T34" fmla="*/ 1 w 58"/>
                <a:gd name="T35" fmla="*/ 1 h 8"/>
                <a:gd name="T36" fmla="*/ 1 w 58"/>
                <a:gd name="T37" fmla="*/ 1 h 8"/>
                <a:gd name="T38" fmla="*/ 1 w 58"/>
                <a:gd name="T39" fmla="*/ 1 h 8"/>
                <a:gd name="T40" fmla="*/ 0 w 58"/>
                <a:gd name="T41" fmla="*/ 1 h 8"/>
                <a:gd name="T42" fmla="*/ 0 w 58"/>
                <a:gd name="T43" fmla="*/ 1 h 8"/>
                <a:gd name="T44" fmla="*/ 0 w 58"/>
                <a:gd name="T45" fmla="*/ 1 h 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8"/>
                <a:gd name="T70" fmla="*/ 0 h 8"/>
                <a:gd name="T71" fmla="*/ 58 w 58"/>
                <a:gd name="T72" fmla="*/ 8 h 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8" h="8">
                  <a:moveTo>
                    <a:pt x="0" y="7"/>
                  </a:moveTo>
                  <a:lnTo>
                    <a:pt x="3" y="5"/>
                  </a:lnTo>
                  <a:lnTo>
                    <a:pt x="10" y="3"/>
                  </a:lnTo>
                  <a:lnTo>
                    <a:pt x="18" y="1"/>
                  </a:lnTo>
                  <a:lnTo>
                    <a:pt x="28" y="0"/>
                  </a:lnTo>
                  <a:lnTo>
                    <a:pt x="37" y="0"/>
                  </a:lnTo>
                  <a:lnTo>
                    <a:pt x="45" y="1"/>
                  </a:lnTo>
                  <a:lnTo>
                    <a:pt x="52" y="3"/>
                  </a:lnTo>
                  <a:lnTo>
                    <a:pt x="58" y="6"/>
                  </a:lnTo>
                  <a:lnTo>
                    <a:pt x="58" y="7"/>
                  </a:lnTo>
                  <a:lnTo>
                    <a:pt x="56" y="7"/>
                  </a:lnTo>
                  <a:lnTo>
                    <a:pt x="56" y="8"/>
                  </a:lnTo>
                  <a:lnTo>
                    <a:pt x="49" y="8"/>
                  </a:lnTo>
                  <a:lnTo>
                    <a:pt x="41" y="8"/>
                  </a:lnTo>
                  <a:lnTo>
                    <a:pt x="35" y="8"/>
                  </a:lnTo>
                  <a:lnTo>
                    <a:pt x="28" y="7"/>
                  </a:lnTo>
                  <a:lnTo>
                    <a:pt x="21" y="7"/>
                  </a:lnTo>
                  <a:lnTo>
                    <a:pt x="14" y="7"/>
                  </a:lnTo>
                  <a:lnTo>
                    <a:pt x="7" y="7"/>
                  </a:lnTo>
                  <a:lnTo>
                    <a:pt x="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69" name="Freeform 179"/>
            <p:cNvSpPr>
              <a:spLocks/>
            </p:cNvSpPr>
            <p:nvPr/>
          </p:nvSpPr>
          <p:spPr bwMode="auto">
            <a:xfrm>
              <a:off x="176" y="3802"/>
              <a:ext cx="7" cy="3"/>
            </a:xfrm>
            <a:custGeom>
              <a:avLst/>
              <a:gdLst>
                <a:gd name="T0" fmla="*/ 0 w 14"/>
                <a:gd name="T1" fmla="*/ 0 h 7"/>
                <a:gd name="T2" fmla="*/ 1 w 14"/>
                <a:gd name="T3" fmla="*/ 0 h 7"/>
                <a:gd name="T4" fmla="*/ 1 w 14"/>
                <a:gd name="T5" fmla="*/ 0 h 7"/>
                <a:gd name="T6" fmla="*/ 1 w 14"/>
                <a:gd name="T7" fmla="*/ 0 h 7"/>
                <a:gd name="T8" fmla="*/ 1 w 14"/>
                <a:gd name="T9" fmla="*/ 0 h 7"/>
                <a:gd name="T10" fmla="*/ 1 w 14"/>
                <a:gd name="T11" fmla="*/ 0 h 7"/>
                <a:gd name="T12" fmla="*/ 1 w 14"/>
                <a:gd name="T13" fmla="*/ 0 h 7"/>
                <a:gd name="T14" fmla="*/ 1 w 14"/>
                <a:gd name="T15" fmla="*/ 0 h 7"/>
                <a:gd name="T16" fmla="*/ 1 w 14"/>
                <a:gd name="T17" fmla="*/ 0 h 7"/>
                <a:gd name="T18" fmla="*/ 1 w 14"/>
                <a:gd name="T19" fmla="*/ 0 h 7"/>
                <a:gd name="T20" fmla="*/ 1 w 14"/>
                <a:gd name="T21" fmla="*/ 0 h 7"/>
                <a:gd name="T22" fmla="*/ 1 w 14"/>
                <a:gd name="T23" fmla="*/ 0 h 7"/>
                <a:gd name="T24" fmla="*/ 1 w 14"/>
                <a:gd name="T25" fmla="*/ 0 h 7"/>
                <a:gd name="T26" fmla="*/ 1 w 14"/>
                <a:gd name="T27" fmla="*/ 0 h 7"/>
                <a:gd name="T28" fmla="*/ 1 w 14"/>
                <a:gd name="T29" fmla="*/ 0 h 7"/>
                <a:gd name="T30" fmla="*/ 1 w 14"/>
                <a:gd name="T31" fmla="*/ 0 h 7"/>
                <a:gd name="T32" fmla="*/ 0 w 14"/>
                <a:gd name="T33" fmla="*/ 0 h 7"/>
                <a:gd name="T34" fmla="*/ 0 w 14"/>
                <a:gd name="T35" fmla="*/ 0 h 7"/>
                <a:gd name="T36" fmla="*/ 0 w 14"/>
                <a:gd name="T37" fmla="*/ 0 h 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4"/>
                <a:gd name="T58" fmla="*/ 0 h 7"/>
                <a:gd name="T59" fmla="*/ 14 w 14"/>
                <a:gd name="T60" fmla="*/ 7 h 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4" h="7">
                  <a:moveTo>
                    <a:pt x="0" y="7"/>
                  </a:moveTo>
                  <a:lnTo>
                    <a:pt x="2" y="6"/>
                  </a:lnTo>
                  <a:lnTo>
                    <a:pt x="2" y="4"/>
                  </a:lnTo>
                  <a:lnTo>
                    <a:pt x="2" y="2"/>
                  </a:lnTo>
                  <a:lnTo>
                    <a:pt x="3" y="1"/>
                  </a:lnTo>
                  <a:lnTo>
                    <a:pt x="5" y="1"/>
                  </a:lnTo>
                  <a:lnTo>
                    <a:pt x="6" y="0"/>
                  </a:lnTo>
                  <a:lnTo>
                    <a:pt x="8" y="0"/>
                  </a:lnTo>
                  <a:lnTo>
                    <a:pt x="11" y="0"/>
                  </a:lnTo>
                  <a:lnTo>
                    <a:pt x="12" y="1"/>
                  </a:lnTo>
                  <a:lnTo>
                    <a:pt x="13" y="2"/>
                  </a:lnTo>
                  <a:lnTo>
                    <a:pt x="13" y="4"/>
                  </a:lnTo>
                  <a:lnTo>
                    <a:pt x="14" y="5"/>
                  </a:lnTo>
                  <a:lnTo>
                    <a:pt x="11" y="6"/>
                  </a:lnTo>
                  <a:lnTo>
                    <a:pt x="7" y="6"/>
                  </a:lnTo>
                  <a:lnTo>
                    <a:pt x="4" y="6"/>
                  </a:lnTo>
                  <a:lnTo>
                    <a:pt x="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70" name="Freeform 180"/>
            <p:cNvSpPr>
              <a:spLocks/>
            </p:cNvSpPr>
            <p:nvPr/>
          </p:nvSpPr>
          <p:spPr bwMode="auto">
            <a:xfrm>
              <a:off x="458" y="3792"/>
              <a:ext cx="8" cy="5"/>
            </a:xfrm>
            <a:custGeom>
              <a:avLst/>
              <a:gdLst>
                <a:gd name="T0" fmla="*/ 0 w 17"/>
                <a:gd name="T1" fmla="*/ 0 h 12"/>
                <a:gd name="T2" fmla="*/ 0 w 17"/>
                <a:gd name="T3" fmla="*/ 0 h 12"/>
                <a:gd name="T4" fmla="*/ 0 w 17"/>
                <a:gd name="T5" fmla="*/ 0 h 12"/>
                <a:gd name="T6" fmla="*/ 0 w 17"/>
                <a:gd name="T7" fmla="*/ 0 h 12"/>
                <a:gd name="T8" fmla="*/ 0 w 17"/>
                <a:gd name="T9" fmla="*/ 0 h 12"/>
                <a:gd name="T10" fmla="*/ 0 w 17"/>
                <a:gd name="T11" fmla="*/ 0 h 12"/>
                <a:gd name="T12" fmla="*/ 0 w 17"/>
                <a:gd name="T13" fmla="*/ 0 h 12"/>
                <a:gd name="T14" fmla="*/ 0 w 17"/>
                <a:gd name="T15" fmla="*/ 0 h 12"/>
                <a:gd name="T16" fmla="*/ 0 w 17"/>
                <a:gd name="T17" fmla="*/ 0 h 12"/>
                <a:gd name="T18" fmla="*/ 0 w 17"/>
                <a:gd name="T19" fmla="*/ 0 h 12"/>
                <a:gd name="T20" fmla="*/ 0 w 17"/>
                <a:gd name="T21" fmla="*/ 0 h 12"/>
                <a:gd name="T22" fmla="*/ 0 w 17"/>
                <a:gd name="T23" fmla="*/ 0 h 12"/>
                <a:gd name="T24" fmla="*/ 0 w 17"/>
                <a:gd name="T25" fmla="*/ 0 h 12"/>
                <a:gd name="T26" fmla="*/ 0 w 17"/>
                <a:gd name="T27" fmla="*/ 0 h 12"/>
                <a:gd name="T28" fmla="*/ 0 w 17"/>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
                <a:gd name="T46" fmla="*/ 0 h 12"/>
                <a:gd name="T47" fmla="*/ 17 w 17"/>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 h="12">
                  <a:moveTo>
                    <a:pt x="5" y="12"/>
                  </a:moveTo>
                  <a:lnTo>
                    <a:pt x="2" y="10"/>
                  </a:lnTo>
                  <a:lnTo>
                    <a:pt x="1" y="7"/>
                  </a:lnTo>
                  <a:lnTo>
                    <a:pt x="0" y="5"/>
                  </a:lnTo>
                  <a:lnTo>
                    <a:pt x="0" y="0"/>
                  </a:lnTo>
                  <a:lnTo>
                    <a:pt x="4" y="0"/>
                  </a:lnTo>
                  <a:lnTo>
                    <a:pt x="6" y="0"/>
                  </a:lnTo>
                  <a:lnTo>
                    <a:pt x="11" y="3"/>
                  </a:lnTo>
                  <a:lnTo>
                    <a:pt x="17" y="7"/>
                  </a:lnTo>
                  <a:lnTo>
                    <a:pt x="13" y="9"/>
                  </a:lnTo>
                  <a:lnTo>
                    <a:pt x="11" y="10"/>
                  </a:lnTo>
                  <a:lnTo>
                    <a:pt x="8" y="11"/>
                  </a:lnTo>
                  <a:lnTo>
                    <a:pt x="5"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71" name="Freeform 181"/>
            <p:cNvSpPr>
              <a:spLocks/>
            </p:cNvSpPr>
            <p:nvPr/>
          </p:nvSpPr>
          <p:spPr bwMode="auto">
            <a:xfrm>
              <a:off x="17" y="3630"/>
              <a:ext cx="499" cy="153"/>
            </a:xfrm>
            <a:custGeom>
              <a:avLst/>
              <a:gdLst>
                <a:gd name="T0" fmla="*/ 0 w 1000"/>
                <a:gd name="T1" fmla="*/ 1 h 305"/>
                <a:gd name="T2" fmla="*/ 0 w 1000"/>
                <a:gd name="T3" fmla="*/ 1 h 305"/>
                <a:gd name="T4" fmla="*/ 0 w 1000"/>
                <a:gd name="T5" fmla="*/ 1 h 305"/>
                <a:gd name="T6" fmla="*/ 0 w 1000"/>
                <a:gd name="T7" fmla="*/ 1 h 305"/>
                <a:gd name="T8" fmla="*/ 0 w 1000"/>
                <a:gd name="T9" fmla="*/ 1 h 305"/>
                <a:gd name="T10" fmla="*/ 0 w 1000"/>
                <a:gd name="T11" fmla="*/ 1 h 305"/>
                <a:gd name="T12" fmla="*/ 0 w 1000"/>
                <a:gd name="T13" fmla="*/ 1 h 305"/>
                <a:gd name="T14" fmla="*/ 0 w 1000"/>
                <a:gd name="T15" fmla="*/ 1 h 305"/>
                <a:gd name="T16" fmla="*/ 0 w 1000"/>
                <a:gd name="T17" fmla="*/ 1 h 305"/>
                <a:gd name="T18" fmla="*/ 0 w 1000"/>
                <a:gd name="T19" fmla="*/ 1 h 305"/>
                <a:gd name="T20" fmla="*/ 0 w 1000"/>
                <a:gd name="T21" fmla="*/ 1 h 305"/>
                <a:gd name="T22" fmla="*/ 0 w 1000"/>
                <a:gd name="T23" fmla="*/ 1 h 305"/>
                <a:gd name="T24" fmla="*/ 0 w 1000"/>
                <a:gd name="T25" fmla="*/ 1 h 305"/>
                <a:gd name="T26" fmla="*/ 0 w 1000"/>
                <a:gd name="T27" fmla="*/ 1 h 305"/>
                <a:gd name="T28" fmla="*/ 0 w 1000"/>
                <a:gd name="T29" fmla="*/ 1 h 305"/>
                <a:gd name="T30" fmla="*/ 0 w 1000"/>
                <a:gd name="T31" fmla="*/ 1 h 305"/>
                <a:gd name="T32" fmla="*/ 0 w 1000"/>
                <a:gd name="T33" fmla="*/ 1 h 305"/>
                <a:gd name="T34" fmla="*/ 0 w 1000"/>
                <a:gd name="T35" fmla="*/ 1 h 305"/>
                <a:gd name="T36" fmla="*/ 0 w 1000"/>
                <a:gd name="T37" fmla="*/ 1 h 305"/>
                <a:gd name="T38" fmla="*/ 0 w 1000"/>
                <a:gd name="T39" fmla="*/ 1 h 305"/>
                <a:gd name="T40" fmla="*/ 0 w 1000"/>
                <a:gd name="T41" fmla="*/ 1 h 305"/>
                <a:gd name="T42" fmla="*/ 0 w 1000"/>
                <a:gd name="T43" fmla="*/ 1 h 305"/>
                <a:gd name="T44" fmla="*/ 0 w 1000"/>
                <a:gd name="T45" fmla="*/ 1 h 305"/>
                <a:gd name="T46" fmla="*/ 0 w 1000"/>
                <a:gd name="T47" fmla="*/ 1 h 305"/>
                <a:gd name="T48" fmla="*/ 0 w 1000"/>
                <a:gd name="T49" fmla="*/ 1 h 305"/>
                <a:gd name="T50" fmla="*/ 0 w 1000"/>
                <a:gd name="T51" fmla="*/ 1 h 305"/>
                <a:gd name="T52" fmla="*/ 0 w 1000"/>
                <a:gd name="T53" fmla="*/ 1 h 305"/>
                <a:gd name="T54" fmla="*/ 0 w 1000"/>
                <a:gd name="T55" fmla="*/ 1 h 305"/>
                <a:gd name="T56" fmla="*/ 0 w 1000"/>
                <a:gd name="T57" fmla="*/ 1 h 305"/>
                <a:gd name="T58" fmla="*/ 0 w 1000"/>
                <a:gd name="T59" fmla="*/ 1 h 305"/>
                <a:gd name="T60" fmla="*/ 0 w 1000"/>
                <a:gd name="T61" fmla="*/ 1 h 305"/>
                <a:gd name="T62" fmla="*/ 0 w 1000"/>
                <a:gd name="T63" fmla="*/ 1 h 305"/>
                <a:gd name="T64" fmla="*/ 0 w 1000"/>
                <a:gd name="T65" fmla="*/ 1 h 305"/>
                <a:gd name="T66" fmla="*/ 0 w 1000"/>
                <a:gd name="T67" fmla="*/ 1 h 305"/>
                <a:gd name="T68" fmla="*/ 0 w 1000"/>
                <a:gd name="T69" fmla="*/ 1 h 305"/>
                <a:gd name="T70" fmla="*/ 0 w 1000"/>
                <a:gd name="T71" fmla="*/ 1 h 305"/>
                <a:gd name="T72" fmla="*/ 0 w 1000"/>
                <a:gd name="T73" fmla="*/ 1 h 305"/>
                <a:gd name="T74" fmla="*/ 0 w 1000"/>
                <a:gd name="T75" fmla="*/ 1 h 305"/>
                <a:gd name="T76" fmla="*/ 0 w 1000"/>
                <a:gd name="T77" fmla="*/ 1 h 305"/>
                <a:gd name="T78" fmla="*/ 0 w 1000"/>
                <a:gd name="T79" fmla="*/ 1 h 305"/>
                <a:gd name="T80" fmla="*/ 0 w 1000"/>
                <a:gd name="T81" fmla="*/ 1 h 305"/>
                <a:gd name="T82" fmla="*/ 0 w 1000"/>
                <a:gd name="T83" fmla="*/ 1 h 305"/>
                <a:gd name="T84" fmla="*/ 0 w 1000"/>
                <a:gd name="T85" fmla="*/ 1 h 305"/>
                <a:gd name="T86" fmla="*/ 0 w 1000"/>
                <a:gd name="T87" fmla="*/ 1 h 305"/>
                <a:gd name="T88" fmla="*/ 0 w 1000"/>
                <a:gd name="T89" fmla="*/ 1 h 305"/>
                <a:gd name="T90" fmla="*/ 0 w 1000"/>
                <a:gd name="T91" fmla="*/ 1 h 305"/>
                <a:gd name="T92" fmla="*/ 0 w 1000"/>
                <a:gd name="T93" fmla="*/ 1 h 305"/>
                <a:gd name="T94" fmla="*/ 0 w 1000"/>
                <a:gd name="T95" fmla="*/ 1 h 305"/>
                <a:gd name="T96" fmla="*/ 0 w 1000"/>
                <a:gd name="T97" fmla="*/ 1 h 305"/>
                <a:gd name="T98" fmla="*/ 0 w 1000"/>
                <a:gd name="T99" fmla="*/ 1 h 305"/>
                <a:gd name="T100" fmla="*/ 0 w 1000"/>
                <a:gd name="T101" fmla="*/ 1 h 305"/>
                <a:gd name="T102" fmla="*/ 0 w 1000"/>
                <a:gd name="T103" fmla="*/ 1 h 305"/>
                <a:gd name="T104" fmla="*/ 0 w 1000"/>
                <a:gd name="T105" fmla="*/ 1 h 305"/>
                <a:gd name="T106" fmla="*/ 0 w 1000"/>
                <a:gd name="T107" fmla="*/ 1 h 305"/>
                <a:gd name="T108" fmla="*/ 0 w 1000"/>
                <a:gd name="T109" fmla="*/ 1 h 305"/>
                <a:gd name="T110" fmla="*/ 0 w 1000"/>
                <a:gd name="T111" fmla="*/ 1 h 305"/>
                <a:gd name="T112" fmla="*/ 0 w 1000"/>
                <a:gd name="T113" fmla="*/ 1 h 305"/>
                <a:gd name="T114" fmla="*/ 0 w 1000"/>
                <a:gd name="T115" fmla="*/ 1 h 305"/>
                <a:gd name="T116" fmla="*/ 0 w 1000"/>
                <a:gd name="T117" fmla="*/ 1 h 305"/>
                <a:gd name="T118" fmla="*/ 0 w 1000"/>
                <a:gd name="T119" fmla="*/ 1 h 305"/>
                <a:gd name="T120" fmla="*/ 0 w 1000"/>
                <a:gd name="T121" fmla="*/ 1 h 30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000"/>
                <a:gd name="T184" fmla="*/ 0 h 305"/>
                <a:gd name="T185" fmla="*/ 1000 w 1000"/>
                <a:gd name="T186" fmla="*/ 305 h 30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000" h="305">
                  <a:moveTo>
                    <a:pt x="203" y="304"/>
                  </a:moveTo>
                  <a:lnTo>
                    <a:pt x="190" y="284"/>
                  </a:lnTo>
                  <a:lnTo>
                    <a:pt x="178" y="266"/>
                  </a:lnTo>
                  <a:lnTo>
                    <a:pt x="165" y="246"/>
                  </a:lnTo>
                  <a:lnTo>
                    <a:pt x="152" y="228"/>
                  </a:lnTo>
                  <a:lnTo>
                    <a:pt x="140" y="209"/>
                  </a:lnTo>
                  <a:lnTo>
                    <a:pt x="127" y="191"/>
                  </a:lnTo>
                  <a:lnTo>
                    <a:pt x="116" y="171"/>
                  </a:lnTo>
                  <a:lnTo>
                    <a:pt x="103" y="153"/>
                  </a:lnTo>
                  <a:lnTo>
                    <a:pt x="90" y="135"/>
                  </a:lnTo>
                  <a:lnTo>
                    <a:pt x="78" y="117"/>
                  </a:lnTo>
                  <a:lnTo>
                    <a:pt x="65" y="99"/>
                  </a:lnTo>
                  <a:lnTo>
                    <a:pt x="53" y="80"/>
                  </a:lnTo>
                  <a:lnTo>
                    <a:pt x="41" y="62"/>
                  </a:lnTo>
                  <a:lnTo>
                    <a:pt x="28" y="45"/>
                  </a:lnTo>
                  <a:lnTo>
                    <a:pt x="17" y="26"/>
                  </a:lnTo>
                  <a:lnTo>
                    <a:pt x="4" y="9"/>
                  </a:lnTo>
                  <a:lnTo>
                    <a:pt x="3" y="7"/>
                  </a:lnTo>
                  <a:lnTo>
                    <a:pt x="3" y="4"/>
                  </a:lnTo>
                  <a:lnTo>
                    <a:pt x="2" y="2"/>
                  </a:lnTo>
                  <a:lnTo>
                    <a:pt x="0" y="0"/>
                  </a:lnTo>
                  <a:lnTo>
                    <a:pt x="3" y="0"/>
                  </a:lnTo>
                  <a:lnTo>
                    <a:pt x="5" y="0"/>
                  </a:lnTo>
                  <a:lnTo>
                    <a:pt x="6" y="1"/>
                  </a:lnTo>
                  <a:lnTo>
                    <a:pt x="8" y="1"/>
                  </a:lnTo>
                  <a:lnTo>
                    <a:pt x="23" y="20"/>
                  </a:lnTo>
                  <a:lnTo>
                    <a:pt x="36" y="39"/>
                  </a:lnTo>
                  <a:lnTo>
                    <a:pt x="48" y="53"/>
                  </a:lnTo>
                  <a:lnTo>
                    <a:pt x="59" y="65"/>
                  </a:lnTo>
                  <a:lnTo>
                    <a:pt x="69" y="76"/>
                  </a:lnTo>
                  <a:lnTo>
                    <a:pt x="80" y="84"/>
                  </a:lnTo>
                  <a:lnTo>
                    <a:pt x="90" y="91"/>
                  </a:lnTo>
                  <a:lnTo>
                    <a:pt x="101" y="95"/>
                  </a:lnTo>
                  <a:lnTo>
                    <a:pt x="112" y="99"/>
                  </a:lnTo>
                  <a:lnTo>
                    <a:pt x="125" y="101"/>
                  </a:lnTo>
                  <a:lnTo>
                    <a:pt x="139" y="102"/>
                  </a:lnTo>
                  <a:lnTo>
                    <a:pt x="154" y="102"/>
                  </a:lnTo>
                  <a:lnTo>
                    <a:pt x="171" y="102"/>
                  </a:lnTo>
                  <a:lnTo>
                    <a:pt x="190" y="102"/>
                  </a:lnTo>
                  <a:lnTo>
                    <a:pt x="212" y="101"/>
                  </a:lnTo>
                  <a:lnTo>
                    <a:pt x="238" y="101"/>
                  </a:lnTo>
                  <a:lnTo>
                    <a:pt x="264" y="99"/>
                  </a:lnTo>
                  <a:lnTo>
                    <a:pt x="284" y="96"/>
                  </a:lnTo>
                  <a:lnTo>
                    <a:pt x="299" y="94"/>
                  </a:lnTo>
                  <a:lnTo>
                    <a:pt x="310" y="91"/>
                  </a:lnTo>
                  <a:lnTo>
                    <a:pt x="317" y="84"/>
                  </a:lnTo>
                  <a:lnTo>
                    <a:pt x="322" y="72"/>
                  </a:lnTo>
                  <a:lnTo>
                    <a:pt x="325" y="56"/>
                  </a:lnTo>
                  <a:lnTo>
                    <a:pt x="327" y="33"/>
                  </a:lnTo>
                  <a:lnTo>
                    <a:pt x="337" y="32"/>
                  </a:lnTo>
                  <a:lnTo>
                    <a:pt x="348" y="31"/>
                  </a:lnTo>
                  <a:lnTo>
                    <a:pt x="361" y="29"/>
                  </a:lnTo>
                  <a:lnTo>
                    <a:pt x="376" y="27"/>
                  </a:lnTo>
                  <a:lnTo>
                    <a:pt x="390" y="26"/>
                  </a:lnTo>
                  <a:lnTo>
                    <a:pt x="403" y="26"/>
                  </a:lnTo>
                  <a:lnTo>
                    <a:pt x="416" y="27"/>
                  </a:lnTo>
                  <a:lnTo>
                    <a:pt x="426" y="30"/>
                  </a:lnTo>
                  <a:lnTo>
                    <a:pt x="437" y="40"/>
                  </a:lnTo>
                  <a:lnTo>
                    <a:pt x="447" y="50"/>
                  </a:lnTo>
                  <a:lnTo>
                    <a:pt x="455" y="60"/>
                  </a:lnTo>
                  <a:lnTo>
                    <a:pt x="461" y="70"/>
                  </a:lnTo>
                  <a:lnTo>
                    <a:pt x="466" y="82"/>
                  </a:lnTo>
                  <a:lnTo>
                    <a:pt x="468" y="94"/>
                  </a:lnTo>
                  <a:lnTo>
                    <a:pt x="467" y="109"/>
                  </a:lnTo>
                  <a:lnTo>
                    <a:pt x="463" y="126"/>
                  </a:lnTo>
                  <a:lnTo>
                    <a:pt x="447" y="128"/>
                  </a:lnTo>
                  <a:lnTo>
                    <a:pt x="431" y="128"/>
                  </a:lnTo>
                  <a:lnTo>
                    <a:pt x="415" y="128"/>
                  </a:lnTo>
                  <a:lnTo>
                    <a:pt x="399" y="129"/>
                  </a:lnTo>
                  <a:lnTo>
                    <a:pt x="382" y="129"/>
                  </a:lnTo>
                  <a:lnTo>
                    <a:pt x="364" y="130"/>
                  </a:lnTo>
                  <a:lnTo>
                    <a:pt x="347" y="130"/>
                  </a:lnTo>
                  <a:lnTo>
                    <a:pt x="330" y="130"/>
                  </a:lnTo>
                  <a:lnTo>
                    <a:pt x="311" y="131"/>
                  </a:lnTo>
                  <a:lnTo>
                    <a:pt x="292" y="132"/>
                  </a:lnTo>
                  <a:lnTo>
                    <a:pt x="272" y="132"/>
                  </a:lnTo>
                  <a:lnTo>
                    <a:pt x="253" y="133"/>
                  </a:lnTo>
                  <a:lnTo>
                    <a:pt x="231" y="135"/>
                  </a:lnTo>
                  <a:lnTo>
                    <a:pt x="209" y="136"/>
                  </a:lnTo>
                  <a:lnTo>
                    <a:pt x="187" y="137"/>
                  </a:lnTo>
                  <a:lnTo>
                    <a:pt x="163" y="138"/>
                  </a:lnTo>
                  <a:lnTo>
                    <a:pt x="165" y="152"/>
                  </a:lnTo>
                  <a:lnTo>
                    <a:pt x="173" y="168"/>
                  </a:lnTo>
                  <a:lnTo>
                    <a:pt x="185" y="186"/>
                  </a:lnTo>
                  <a:lnTo>
                    <a:pt x="197" y="206"/>
                  </a:lnTo>
                  <a:lnTo>
                    <a:pt x="213" y="226"/>
                  </a:lnTo>
                  <a:lnTo>
                    <a:pt x="228" y="243"/>
                  </a:lnTo>
                  <a:lnTo>
                    <a:pt x="243" y="258"/>
                  </a:lnTo>
                  <a:lnTo>
                    <a:pt x="256" y="269"/>
                  </a:lnTo>
                  <a:lnTo>
                    <a:pt x="278" y="269"/>
                  </a:lnTo>
                  <a:lnTo>
                    <a:pt x="300" y="269"/>
                  </a:lnTo>
                  <a:lnTo>
                    <a:pt x="321" y="269"/>
                  </a:lnTo>
                  <a:lnTo>
                    <a:pt x="342" y="268"/>
                  </a:lnTo>
                  <a:lnTo>
                    <a:pt x="364" y="268"/>
                  </a:lnTo>
                  <a:lnTo>
                    <a:pt x="386" y="267"/>
                  </a:lnTo>
                  <a:lnTo>
                    <a:pt x="408" y="267"/>
                  </a:lnTo>
                  <a:lnTo>
                    <a:pt x="430" y="266"/>
                  </a:lnTo>
                  <a:lnTo>
                    <a:pt x="452" y="266"/>
                  </a:lnTo>
                  <a:lnTo>
                    <a:pt x="474" y="265"/>
                  </a:lnTo>
                  <a:lnTo>
                    <a:pt x="496" y="264"/>
                  </a:lnTo>
                  <a:lnTo>
                    <a:pt x="517" y="262"/>
                  </a:lnTo>
                  <a:lnTo>
                    <a:pt x="539" y="261"/>
                  </a:lnTo>
                  <a:lnTo>
                    <a:pt x="561" y="260"/>
                  </a:lnTo>
                  <a:lnTo>
                    <a:pt x="583" y="259"/>
                  </a:lnTo>
                  <a:lnTo>
                    <a:pt x="605" y="258"/>
                  </a:lnTo>
                  <a:lnTo>
                    <a:pt x="603" y="243"/>
                  </a:lnTo>
                  <a:lnTo>
                    <a:pt x="597" y="231"/>
                  </a:lnTo>
                  <a:lnTo>
                    <a:pt x="589" y="222"/>
                  </a:lnTo>
                  <a:lnTo>
                    <a:pt x="580" y="213"/>
                  </a:lnTo>
                  <a:lnTo>
                    <a:pt x="583" y="206"/>
                  </a:lnTo>
                  <a:lnTo>
                    <a:pt x="588" y="204"/>
                  </a:lnTo>
                  <a:lnTo>
                    <a:pt x="595" y="205"/>
                  </a:lnTo>
                  <a:lnTo>
                    <a:pt x="602" y="209"/>
                  </a:lnTo>
                  <a:lnTo>
                    <a:pt x="608" y="216"/>
                  </a:lnTo>
                  <a:lnTo>
                    <a:pt x="616" y="223"/>
                  </a:lnTo>
                  <a:lnTo>
                    <a:pt x="622" y="229"/>
                  </a:lnTo>
                  <a:lnTo>
                    <a:pt x="627" y="235"/>
                  </a:lnTo>
                  <a:lnTo>
                    <a:pt x="623" y="224"/>
                  </a:lnTo>
                  <a:lnTo>
                    <a:pt x="618" y="214"/>
                  </a:lnTo>
                  <a:lnTo>
                    <a:pt x="611" y="205"/>
                  </a:lnTo>
                  <a:lnTo>
                    <a:pt x="607" y="198"/>
                  </a:lnTo>
                  <a:lnTo>
                    <a:pt x="616" y="196"/>
                  </a:lnTo>
                  <a:lnTo>
                    <a:pt x="626" y="200"/>
                  </a:lnTo>
                  <a:lnTo>
                    <a:pt x="635" y="209"/>
                  </a:lnTo>
                  <a:lnTo>
                    <a:pt x="645" y="220"/>
                  </a:lnTo>
                  <a:lnTo>
                    <a:pt x="654" y="232"/>
                  </a:lnTo>
                  <a:lnTo>
                    <a:pt x="664" y="243"/>
                  </a:lnTo>
                  <a:lnTo>
                    <a:pt x="672" y="249"/>
                  </a:lnTo>
                  <a:lnTo>
                    <a:pt x="680" y="250"/>
                  </a:lnTo>
                  <a:lnTo>
                    <a:pt x="672" y="242"/>
                  </a:lnTo>
                  <a:lnTo>
                    <a:pt x="663" y="234"/>
                  </a:lnTo>
                  <a:lnTo>
                    <a:pt x="653" y="224"/>
                  </a:lnTo>
                  <a:lnTo>
                    <a:pt x="645" y="214"/>
                  </a:lnTo>
                  <a:lnTo>
                    <a:pt x="637" y="205"/>
                  </a:lnTo>
                  <a:lnTo>
                    <a:pt x="630" y="196"/>
                  </a:lnTo>
                  <a:lnTo>
                    <a:pt x="626" y="188"/>
                  </a:lnTo>
                  <a:lnTo>
                    <a:pt x="622" y="179"/>
                  </a:lnTo>
                  <a:lnTo>
                    <a:pt x="625" y="179"/>
                  </a:lnTo>
                  <a:lnTo>
                    <a:pt x="628" y="178"/>
                  </a:lnTo>
                  <a:lnTo>
                    <a:pt x="631" y="178"/>
                  </a:lnTo>
                  <a:lnTo>
                    <a:pt x="635" y="178"/>
                  </a:lnTo>
                  <a:lnTo>
                    <a:pt x="645" y="189"/>
                  </a:lnTo>
                  <a:lnTo>
                    <a:pt x="654" y="199"/>
                  </a:lnTo>
                  <a:lnTo>
                    <a:pt x="665" y="209"/>
                  </a:lnTo>
                  <a:lnTo>
                    <a:pt x="675" y="220"/>
                  </a:lnTo>
                  <a:lnTo>
                    <a:pt x="686" y="230"/>
                  </a:lnTo>
                  <a:lnTo>
                    <a:pt x="696" y="241"/>
                  </a:lnTo>
                  <a:lnTo>
                    <a:pt x="706" y="251"/>
                  </a:lnTo>
                  <a:lnTo>
                    <a:pt x="717" y="261"/>
                  </a:lnTo>
                  <a:lnTo>
                    <a:pt x="717" y="260"/>
                  </a:lnTo>
                  <a:lnTo>
                    <a:pt x="717" y="258"/>
                  </a:lnTo>
                  <a:lnTo>
                    <a:pt x="717" y="257"/>
                  </a:lnTo>
                  <a:lnTo>
                    <a:pt x="718" y="255"/>
                  </a:lnTo>
                  <a:lnTo>
                    <a:pt x="712" y="249"/>
                  </a:lnTo>
                  <a:lnTo>
                    <a:pt x="702" y="238"/>
                  </a:lnTo>
                  <a:lnTo>
                    <a:pt x="690" y="226"/>
                  </a:lnTo>
                  <a:lnTo>
                    <a:pt x="678" y="212"/>
                  </a:lnTo>
                  <a:lnTo>
                    <a:pt x="666" y="198"/>
                  </a:lnTo>
                  <a:lnTo>
                    <a:pt x="656" y="185"/>
                  </a:lnTo>
                  <a:lnTo>
                    <a:pt x="648" y="175"/>
                  </a:lnTo>
                  <a:lnTo>
                    <a:pt x="644" y="168"/>
                  </a:lnTo>
                  <a:lnTo>
                    <a:pt x="646" y="167"/>
                  </a:lnTo>
                  <a:lnTo>
                    <a:pt x="649" y="166"/>
                  </a:lnTo>
                  <a:lnTo>
                    <a:pt x="651" y="166"/>
                  </a:lnTo>
                  <a:lnTo>
                    <a:pt x="654" y="166"/>
                  </a:lnTo>
                  <a:lnTo>
                    <a:pt x="660" y="171"/>
                  </a:lnTo>
                  <a:lnTo>
                    <a:pt x="671" y="181"/>
                  </a:lnTo>
                  <a:lnTo>
                    <a:pt x="686" y="193"/>
                  </a:lnTo>
                  <a:lnTo>
                    <a:pt x="702" y="207"/>
                  </a:lnTo>
                  <a:lnTo>
                    <a:pt x="718" y="221"/>
                  </a:lnTo>
                  <a:lnTo>
                    <a:pt x="733" y="232"/>
                  </a:lnTo>
                  <a:lnTo>
                    <a:pt x="743" y="241"/>
                  </a:lnTo>
                  <a:lnTo>
                    <a:pt x="750" y="243"/>
                  </a:lnTo>
                  <a:lnTo>
                    <a:pt x="745" y="238"/>
                  </a:lnTo>
                  <a:lnTo>
                    <a:pt x="741" y="234"/>
                  </a:lnTo>
                  <a:lnTo>
                    <a:pt x="735" y="228"/>
                  </a:lnTo>
                  <a:lnTo>
                    <a:pt x="729" y="222"/>
                  </a:lnTo>
                  <a:lnTo>
                    <a:pt x="724" y="216"/>
                  </a:lnTo>
                  <a:lnTo>
                    <a:pt x="720" y="209"/>
                  </a:lnTo>
                  <a:lnTo>
                    <a:pt x="717" y="205"/>
                  </a:lnTo>
                  <a:lnTo>
                    <a:pt x="717" y="200"/>
                  </a:lnTo>
                  <a:lnTo>
                    <a:pt x="719" y="200"/>
                  </a:lnTo>
                  <a:lnTo>
                    <a:pt x="722" y="199"/>
                  </a:lnTo>
                  <a:lnTo>
                    <a:pt x="725" y="199"/>
                  </a:lnTo>
                  <a:lnTo>
                    <a:pt x="728" y="199"/>
                  </a:lnTo>
                  <a:lnTo>
                    <a:pt x="740" y="208"/>
                  </a:lnTo>
                  <a:lnTo>
                    <a:pt x="751" y="216"/>
                  </a:lnTo>
                  <a:lnTo>
                    <a:pt x="764" y="226"/>
                  </a:lnTo>
                  <a:lnTo>
                    <a:pt x="775" y="235"/>
                  </a:lnTo>
                  <a:lnTo>
                    <a:pt x="787" y="244"/>
                  </a:lnTo>
                  <a:lnTo>
                    <a:pt x="800" y="253"/>
                  </a:lnTo>
                  <a:lnTo>
                    <a:pt x="811" y="262"/>
                  </a:lnTo>
                  <a:lnTo>
                    <a:pt x="823" y="272"/>
                  </a:lnTo>
                  <a:lnTo>
                    <a:pt x="823" y="270"/>
                  </a:lnTo>
                  <a:lnTo>
                    <a:pt x="823" y="268"/>
                  </a:lnTo>
                  <a:lnTo>
                    <a:pt x="823" y="267"/>
                  </a:lnTo>
                  <a:lnTo>
                    <a:pt x="823" y="266"/>
                  </a:lnTo>
                  <a:lnTo>
                    <a:pt x="813" y="259"/>
                  </a:lnTo>
                  <a:lnTo>
                    <a:pt x="802" y="250"/>
                  </a:lnTo>
                  <a:lnTo>
                    <a:pt x="789" y="241"/>
                  </a:lnTo>
                  <a:lnTo>
                    <a:pt x="775" y="230"/>
                  </a:lnTo>
                  <a:lnTo>
                    <a:pt x="764" y="220"/>
                  </a:lnTo>
                  <a:lnTo>
                    <a:pt x="754" y="209"/>
                  </a:lnTo>
                  <a:lnTo>
                    <a:pt x="745" y="200"/>
                  </a:lnTo>
                  <a:lnTo>
                    <a:pt x="742" y="192"/>
                  </a:lnTo>
                  <a:lnTo>
                    <a:pt x="756" y="191"/>
                  </a:lnTo>
                  <a:lnTo>
                    <a:pt x="767" y="194"/>
                  </a:lnTo>
                  <a:lnTo>
                    <a:pt x="778" y="200"/>
                  </a:lnTo>
                  <a:lnTo>
                    <a:pt x="787" y="208"/>
                  </a:lnTo>
                  <a:lnTo>
                    <a:pt x="795" y="216"/>
                  </a:lnTo>
                  <a:lnTo>
                    <a:pt x="803" y="223"/>
                  </a:lnTo>
                  <a:lnTo>
                    <a:pt x="811" y="228"/>
                  </a:lnTo>
                  <a:lnTo>
                    <a:pt x="819" y="228"/>
                  </a:lnTo>
                  <a:lnTo>
                    <a:pt x="815" y="223"/>
                  </a:lnTo>
                  <a:lnTo>
                    <a:pt x="809" y="219"/>
                  </a:lnTo>
                  <a:lnTo>
                    <a:pt x="804" y="213"/>
                  </a:lnTo>
                  <a:lnTo>
                    <a:pt x="798" y="208"/>
                  </a:lnTo>
                  <a:lnTo>
                    <a:pt x="794" y="204"/>
                  </a:lnTo>
                  <a:lnTo>
                    <a:pt x="788" y="198"/>
                  </a:lnTo>
                  <a:lnTo>
                    <a:pt x="783" y="193"/>
                  </a:lnTo>
                  <a:lnTo>
                    <a:pt x="778" y="189"/>
                  </a:lnTo>
                  <a:lnTo>
                    <a:pt x="778" y="186"/>
                  </a:lnTo>
                  <a:lnTo>
                    <a:pt x="778" y="184"/>
                  </a:lnTo>
                  <a:lnTo>
                    <a:pt x="778" y="183"/>
                  </a:lnTo>
                  <a:lnTo>
                    <a:pt x="779" y="181"/>
                  </a:lnTo>
                  <a:lnTo>
                    <a:pt x="789" y="182"/>
                  </a:lnTo>
                  <a:lnTo>
                    <a:pt x="798" y="186"/>
                  </a:lnTo>
                  <a:lnTo>
                    <a:pt x="806" y="193"/>
                  </a:lnTo>
                  <a:lnTo>
                    <a:pt x="815" y="200"/>
                  </a:lnTo>
                  <a:lnTo>
                    <a:pt x="823" y="208"/>
                  </a:lnTo>
                  <a:lnTo>
                    <a:pt x="832" y="215"/>
                  </a:lnTo>
                  <a:lnTo>
                    <a:pt x="841" y="221"/>
                  </a:lnTo>
                  <a:lnTo>
                    <a:pt x="853" y="224"/>
                  </a:lnTo>
                  <a:lnTo>
                    <a:pt x="847" y="219"/>
                  </a:lnTo>
                  <a:lnTo>
                    <a:pt x="840" y="213"/>
                  </a:lnTo>
                  <a:lnTo>
                    <a:pt x="832" y="206"/>
                  </a:lnTo>
                  <a:lnTo>
                    <a:pt x="824" y="199"/>
                  </a:lnTo>
                  <a:lnTo>
                    <a:pt x="817" y="191"/>
                  </a:lnTo>
                  <a:lnTo>
                    <a:pt x="811" y="185"/>
                  </a:lnTo>
                  <a:lnTo>
                    <a:pt x="806" y="178"/>
                  </a:lnTo>
                  <a:lnTo>
                    <a:pt x="804" y="174"/>
                  </a:lnTo>
                  <a:lnTo>
                    <a:pt x="810" y="176"/>
                  </a:lnTo>
                  <a:lnTo>
                    <a:pt x="817" y="178"/>
                  </a:lnTo>
                  <a:lnTo>
                    <a:pt x="824" y="181"/>
                  </a:lnTo>
                  <a:lnTo>
                    <a:pt x="832" y="183"/>
                  </a:lnTo>
                  <a:lnTo>
                    <a:pt x="835" y="185"/>
                  </a:lnTo>
                  <a:lnTo>
                    <a:pt x="842" y="192"/>
                  </a:lnTo>
                  <a:lnTo>
                    <a:pt x="851" y="200"/>
                  </a:lnTo>
                  <a:lnTo>
                    <a:pt x="863" y="211"/>
                  </a:lnTo>
                  <a:lnTo>
                    <a:pt x="874" y="220"/>
                  </a:lnTo>
                  <a:lnTo>
                    <a:pt x="885" y="228"/>
                  </a:lnTo>
                  <a:lnTo>
                    <a:pt x="893" y="234"/>
                  </a:lnTo>
                  <a:lnTo>
                    <a:pt x="897" y="235"/>
                  </a:lnTo>
                  <a:lnTo>
                    <a:pt x="892" y="229"/>
                  </a:lnTo>
                  <a:lnTo>
                    <a:pt x="886" y="223"/>
                  </a:lnTo>
                  <a:lnTo>
                    <a:pt x="879" y="216"/>
                  </a:lnTo>
                  <a:lnTo>
                    <a:pt x="873" y="211"/>
                  </a:lnTo>
                  <a:lnTo>
                    <a:pt x="869" y="205"/>
                  </a:lnTo>
                  <a:lnTo>
                    <a:pt x="864" y="200"/>
                  </a:lnTo>
                  <a:lnTo>
                    <a:pt x="861" y="194"/>
                  </a:lnTo>
                  <a:lnTo>
                    <a:pt x="858" y="190"/>
                  </a:lnTo>
                  <a:lnTo>
                    <a:pt x="876" y="196"/>
                  </a:lnTo>
                  <a:lnTo>
                    <a:pt x="894" y="206"/>
                  </a:lnTo>
                  <a:lnTo>
                    <a:pt x="912" y="220"/>
                  </a:lnTo>
                  <a:lnTo>
                    <a:pt x="932" y="235"/>
                  </a:lnTo>
                  <a:lnTo>
                    <a:pt x="950" y="252"/>
                  </a:lnTo>
                  <a:lnTo>
                    <a:pt x="968" y="269"/>
                  </a:lnTo>
                  <a:lnTo>
                    <a:pt x="985" y="287"/>
                  </a:lnTo>
                  <a:lnTo>
                    <a:pt x="1000" y="302"/>
                  </a:lnTo>
                  <a:lnTo>
                    <a:pt x="999" y="303"/>
                  </a:lnTo>
                  <a:lnTo>
                    <a:pt x="998" y="304"/>
                  </a:lnTo>
                  <a:lnTo>
                    <a:pt x="995" y="304"/>
                  </a:lnTo>
                  <a:lnTo>
                    <a:pt x="991" y="305"/>
                  </a:lnTo>
                  <a:lnTo>
                    <a:pt x="962" y="305"/>
                  </a:lnTo>
                  <a:lnTo>
                    <a:pt x="934" y="304"/>
                  </a:lnTo>
                  <a:lnTo>
                    <a:pt x="906" y="304"/>
                  </a:lnTo>
                  <a:lnTo>
                    <a:pt x="877" y="303"/>
                  </a:lnTo>
                  <a:lnTo>
                    <a:pt x="849" y="303"/>
                  </a:lnTo>
                  <a:lnTo>
                    <a:pt x="820" y="303"/>
                  </a:lnTo>
                  <a:lnTo>
                    <a:pt x="792" y="302"/>
                  </a:lnTo>
                  <a:lnTo>
                    <a:pt x="764" y="302"/>
                  </a:lnTo>
                  <a:lnTo>
                    <a:pt x="735" y="302"/>
                  </a:lnTo>
                  <a:lnTo>
                    <a:pt x="706" y="300"/>
                  </a:lnTo>
                  <a:lnTo>
                    <a:pt x="679" y="300"/>
                  </a:lnTo>
                  <a:lnTo>
                    <a:pt x="650" y="299"/>
                  </a:lnTo>
                  <a:lnTo>
                    <a:pt x="622" y="299"/>
                  </a:lnTo>
                  <a:lnTo>
                    <a:pt x="593" y="299"/>
                  </a:lnTo>
                  <a:lnTo>
                    <a:pt x="566" y="298"/>
                  </a:lnTo>
                  <a:lnTo>
                    <a:pt x="537" y="298"/>
                  </a:lnTo>
                  <a:lnTo>
                    <a:pt x="482" y="299"/>
                  </a:lnTo>
                  <a:lnTo>
                    <a:pt x="433" y="300"/>
                  </a:lnTo>
                  <a:lnTo>
                    <a:pt x="391" y="302"/>
                  </a:lnTo>
                  <a:lnTo>
                    <a:pt x="355" y="302"/>
                  </a:lnTo>
                  <a:lnTo>
                    <a:pt x="324" y="303"/>
                  </a:lnTo>
                  <a:lnTo>
                    <a:pt x="299" y="303"/>
                  </a:lnTo>
                  <a:lnTo>
                    <a:pt x="277" y="304"/>
                  </a:lnTo>
                  <a:lnTo>
                    <a:pt x="260" y="304"/>
                  </a:lnTo>
                  <a:lnTo>
                    <a:pt x="246" y="304"/>
                  </a:lnTo>
                  <a:lnTo>
                    <a:pt x="234" y="304"/>
                  </a:lnTo>
                  <a:lnTo>
                    <a:pt x="226" y="304"/>
                  </a:lnTo>
                  <a:lnTo>
                    <a:pt x="219" y="304"/>
                  </a:lnTo>
                  <a:lnTo>
                    <a:pt x="215" y="304"/>
                  </a:lnTo>
                  <a:lnTo>
                    <a:pt x="210" y="304"/>
                  </a:lnTo>
                  <a:lnTo>
                    <a:pt x="207" y="304"/>
                  </a:lnTo>
                  <a:lnTo>
                    <a:pt x="203" y="304"/>
                  </a:lnTo>
                  <a:close/>
                </a:path>
              </a:pathLst>
            </a:custGeom>
            <a:solidFill>
              <a:srgbClr val="D8960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72" name="Freeform 182"/>
            <p:cNvSpPr>
              <a:spLocks/>
            </p:cNvSpPr>
            <p:nvPr/>
          </p:nvSpPr>
          <p:spPr bwMode="auto">
            <a:xfrm>
              <a:off x="107" y="3700"/>
              <a:ext cx="205" cy="58"/>
            </a:xfrm>
            <a:custGeom>
              <a:avLst/>
              <a:gdLst>
                <a:gd name="T0" fmla="*/ 1 w 410"/>
                <a:gd name="T1" fmla="*/ 0 h 118"/>
                <a:gd name="T2" fmla="*/ 1 w 410"/>
                <a:gd name="T3" fmla="*/ 0 h 118"/>
                <a:gd name="T4" fmla="*/ 1 w 410"/>
                <a:gd name="T5" fmla="*/ 0 h 118"/>
                <a:gd name="T6" fmla="*/ 1 w 410"/>
                <a:gd name="T7" fmla="*/ 0 h 118"/>
                <a:gd name="T8" fmla="*/ 1 w 410"/>
                <a:gd name="T9" fmla="*/ 0 h 118"/>
                <a:gd name="T10" fmla="*/ 1 w 410"/>
                <a:gd name="T11" fmla="*/ 0 h 118"/>
                <a:gd name="T12" fmla="*/ 1 w 410"/>
                <a:gd name="T13" fmla="*/ 0 h 118"/>
                <a:gd name="T14" fmla="*/ 1 w 410"/>
                <a:gd name="T15" fmla="*/ 0 h 118"/>
                <a:gd name="T16" fmla="*/ 1 w 410"/>
                <a:gd name="T17" fmla="*/ 0 h 118"/>
                <a:gd name="T18" fmla="*/ 1 w 410"/>
                <a:gd name="T19" fmla="*/ 0 h 118"/>
                <a:gd name="T20" fmla="*/ 1 w 410"/>
                <a:gd name="T21" fmla="*/ 0 h 118"/>
                <a:gd name="T22" fmla="*/ 1 w 410"/>
                <a:gd name="T23" fmla="*/ 0 h 118"/>
                <a:gd name="T24" fmla="*/ 1 w 410"/>
                <a:gd name="T25" fmla="*/ 0 h 118"/>
                <a:gd name="T26" fmla="*/ 1 w 410"/>
                <a:gd name="T27" fmla="*/ 0 h 118"/>
                <a:gd name="T28" fmla="*/ 1 w 410"/>
                <a:gd name="T29" fmla="*/ 0 h 118"/>
                <a:gd name="T30" fmla="*/ 1 w 410"/>
                <a:gd name="T31" fmla="*/ 0 h 118"/>
                <a:gd name="T32" fmla="*/ 1 w 410"/>
                <a:gd name="T33" fmla="*/ 0 h 118"/>
                <a:gd name="T34" fmla="*/ 1 w 410"/>
                <a:gd name="T35" fmla="*/ 0 h 118"/>
                <a:gd name="T36" fmla="*/ 1 w 410"/>
                <a:gd name="T37" fmla="*/ 0 h 118"/>
                <a:gd name="T38" fmla="*/ 1 w 410"/>
                <a:gd name="T39" fmla="*/ 0 h 118"/>
                <a:gd name="T40" fmla="*/ 1 w 410"/>
                <a:gd name="T41" fmla="*/ 0 h 118"/>
                <a:gd name="T42" fmla="*/ 1 w 410"/>
                <a:gd name="T43" fmla="*/ 0 h 118"/>
                <a:gd name="T44" fmla="*/ 1 w 410"/>
                <a:gd name="T45" fmla="*/ 0 h 118"/>
                <a:gd name="T46" fmla="*/ 1 w 410"/>
                <a:gd name="T47" fmla="*/ 0 h 118"/>
                <a:gd name="T48" fmla="*/ 1 w 410"/>
                <a:gd name="T49" fmla="*/ 0 h 118"/>
                <a:gd name="T50" fmla="*/ 1 w 410"/>
                <a:gd name="T51" fmla="*/ 0 h 118"/>
                <a:gd name="T52" fmla="*/ 1 w 410"/>
                <a:gd name="T53" fmla="*/ 0 h 118"/>
                <a:gd name="T54" fmla="*/ 1 w 410"/>
                <a:gd name="T55" fmla="*/ 0 h 118"/>
                <a:gd name="T56" fmla="*/ 1 w 410"/>
                <a:gd name="T57" fmla="*/ 0 h 118"/>
                <a:gd name="T58" fmla="*/ 1 w 410"/>
                <a:gd name="T59" fmla="*/ 0 h 118"/>
                <a:gd name="T60" fmla="*/ 1 w 410"/>
                <a:gd name="T61" fmla="*/ 0 h 118"/>
                <a:gd name="T62" fmla="*/ 1 w 410"/>
                <a:gd name="T63" fmla="*/ 0 h 118"/>
                <a:gd name="T64" fmla="*/ 1 w 410"/>
                <a:gd name="T65" fmla="*/ 0 h 118"/>
                <a:gd name="T66" fmla="*/ 1 w 410"/>
                <a:gd name="T67" fmla="*/ 0 h 118"/>
                <a:gd name="T68" fmla="*/ 1 w 410"/>
                <a:gd name="T69" fmla="*/ 0 h 118"/>
                <a:gd name="T70" fmla="*/ 1 w 410"/>
                <a:gd name="T71" fmla="*/ 0 h 118"/>
                <a:gd name="T72" fmla="*/ 1 w 410"/>
                <a:gd name="T73" fmla="*/ 0 h 118"/>
                <a:gd name="T74" fmla="*/ 1 w 410"/>
                <a:gd name="T75" fmla="*/ 0 h 118"/>
                <a:gd name="T76" fmla="*/ 1 w 410"/>
                <a:gd name="T77" fmla="*/ 0 h 11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10"/>
                <a:gd name="T118" fmla="*/ 0 h 118"/>
                <a:gd name="T119" fmla="*/ 410 w 410"/>
                <a:gd name="T120" fmla="*/ 118 h 11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10" h="118">
                  <a:moveTo>
                    <a:pt x="76" y="118"/>
                  </a:moveTo>
                  <a:lnTo>
                    <a:pt x="66" y="105"/>
                  </a:lnTo>
                  <a:lnTo>
                    <a:pt x="55" y="92"/>
                  </a:lnTo>
                  <a:lnTo>
                    <a:pt x="44" y="78"/>
                  </a:lnTo>
                  <a:lnTo>
                    <a:pt x="32" y="63"/>
                  </a:lnTo>
                  <a:lnTo>
                    <a:pt x="22" y="50"/>
                  </a:lnTo>
                  <a:lnTo>
                    <a:pt x="13" y="36"/>
                  </a:lnTo>
                  <a:lnTo>
                    <a:pt x="6" y="23"/>
                  </a:lnTo>
                  <a:lnTo>
                    <a:pt x="0" y="10"/>
                  </a:lnTo>
                  <a:lnTo>
                    <a:pt x="17" y="9"/>
                  </a:lnTo>
                  <a:lnTo>
                    <a:pt x="34" y="8"/>
                  </a:lnTo>
                  <a:lnTo>
                    <a:pt x="51" y="7"/>
                  </a:lnTo>
                  <a:lnTo>
                    <a:pt x="69" y="6"/>
                  </a:lnTo>
                  <a:lnTo>
                    <a:pt x="87" y="5"/>
                  </a:lnTo>
                  <a:lnTo>
                    <a:pt x="105" y="4"/>
                  </a:lnTo>
                  <a:lnTo>
                    <a:pt x="122" y="2"/>
                  </a:lnTo>
                  <a:lnTo>
                    <a:pt x="141" y="1"/>
                  </a:lnTo>
                  <a:lnTo>
                    <a:pt x="159" y="1"/>
                  </a:lnTo>
                  <a:lnTo>
                    <a:pt x="178" y="0"/>
                  </a:lnTo>
                  <a:lnTo>
                    <a:pt x="195" y="0"/>
                  </a:lnTo>
                  <a:lnTo>
                    <a:pt x="213" y="0"/>
                  </a:lnTo>
                  <a:lnTo>
                    <a:pt x="232" y="0"/>
                  </a:lnTo>
                  <a:lnTo>
                    <a:pt x="249" y="1"/>
                  </a:lnTo>
                  <a:lnTo>
                    <a:pt x="267" y="2"/>
                  </a:lnTo>
                  <a:lnTo>
                    <a:pt x="285" y="5"/>
                  </a:lnTo>
                  <a:lnTo>
                    <a:pt x="288" y="16"/>
                  </a:lnTo>
                  <a:lnTo>
                    <a:pt x="293" y="25"/>
                  </a:lnTo>
                  <a:lnTo>
                    <a:pt x="296" y="35"/>
                  </a:lnTo>
                  <a:lnTo>
                    <a:pt x="301" y="43"/>
                  </a:lnTo>
                  <a:lnTo>
                    <a:pt x="305" y="51"/>
                  </a:lnTo>
                  <a:lnTo>
                    <a:pt x="312" y="59"/>
                  </a:lnTo>
                  <a:lnTo>
                    <a:pt x="321" y="67"/>
                  </a:lnTo>
                  <a:lnTo>
                    <a:pt x="333" y="76"/>
                  </a:lnTo>
                  <a:lnTo>
                    <a:pt x="333" y="74"/>
                  </a:lnTo>
                  <a:lnTo>
                    <a:pt x="334" y="72"/>
                  </a:lnTo>
                  <a:lnTo>
                    <a:pt x="334" y="70"/>
                  </a:lnTo>
                  <a:lnTo>
                    <a:pt x="335" y="68"/>
                  </a:lnTo>
                  <a:lnTo>
                    <a:pt x="339" y="68"/>
                  </a:lnTo>
                  <a:lnTo>
                    <a:pt x="343" y="70"/>
                  </a:lnTo>
                  <a:lnTo>
                    <a:pt x="348" y="73"/>
                  </a:lnTo>
                  <a:lnTo>
                    <a:pt x="353" y="75"/>
                  </a:lnTo>
                  <a:lnTo>
                    <a:pt x="357" y="78"/>
                  </a:lnTo>
                  <a:lnTo>
                    <a:pt x="362" y="81"/>
                  </a:lnTo>
                  <a:lnTo>
                    <a:pt x="366" y="84"/>
                  </a:lnTo>
                  <a:lnTo>
                    <a:pt x="371" y="88"/>
                  </a:lnTo>
                  <a:lnTo>
                    <a:pt x="371" y="87"/>
                  </a:lnTo>
                  <a:lnTo>
                    <a:pt x="371" y="84"/>
                  </a:lnTo>
                  <a:lnTo>
                    <a:pt x="371" y="83"/>
                  </a:lnTo>
                  <a:lnTo>
                    <a:pt x="371" y="82"/>
                  </a:lnTo>
                  <a:lnTo>
                    <a:pt x="366" y="77"/>
                  </a:lnTo>
                  <a:lnTo>
                    <a:pt x="365" y="74"/>
                  </a:lnTo>
                  <a:lnTo>
                    <a:pt x="364" y="73"/>
                  </a:lnTo>
                  <a:lnTo>
                    <a:pt x="364" y="70"/>
                  </a:lnTo>
                  <a:lnTo>
                    <a:pt x="371" y="72"/>
                  </a:lnTo>
                  <a:lnTo>
                    <a:pt x="377" y="74"/>
                  </a:lnTo>
                  <a:lnTo>
                    <a:pt x="383" y="76"/>
                  </a:lnTo>
                  <a:lnTo>
                    <a:pt x="387" y="81"/>
                  </a:lnTo>
                  <a:lnTo>
                    <a:pt x="393" y="85"/>
                  </a:lnTo>
                  <a:lnTo>
                    <a:pt x="397" y="91"/>
                  </a:lnTo>
                  <a:lnTo>
                    <a:pt x="403" y="98"/>
                  </a:lnTo>
                  <a:lnTo>
                    <a:pt x="410" y="105"/>
                  </a:lnTo>
                  <a:lnTo>
                    <a:pt x="404" y="107"/>
                  </a:lnTo>
                  <a:lnTo>
                    <a:pt x="393" y="110"/>
                  </a:lnTo>
                  <a:lnTo>
                    <a:pt x="377" y="112"/>
                  </a:lnTo>
                  <a:lnTo>
                    <a:pt x="357" y="113"/>
                  </a:lnTo>
                  <a:lnTo>
                    <a:pt x="334" y="114"/>
                  </a:lnTo>
                  <a:lnTo>
                    <a:pt x="309" y="115"/>
                  </a:lnTo>
                  <a:lnTo>
                    <a:pt x="281" y="116"/>
                  </a:lnTo>
                  <a:lnTo>
                    <a:pt x="254" y="116"/>
                  </a:lnTo>
                  <a:lnTo>
                    <a:pt x="225" y="118"/>
                  </a:lnTo>
                  <a:lnTo>
                    <a:pt x="196" y="118"/>
                  </a:lnTo>
                  <a:lnTo>
                    <a:pt x="169" y="118"/>
                  </a:lnTo>
                  <a:lnTo>
                    <a:pt x="144" y="118"/>
                  </a:lnTo>
                  <a:lnTo>
                    <a:pt x="121" y="118"/>
                  </a:lnTo>
                  <a:lnTo>
                    <a:pt x="103" y="118"/>
                  </a:lnTo>
                  <a:lnTo>
                    <a:pt x="87" y="118"/>
                  </a:lnTo>
                  <a:lnTo>
                    <a:pt x="76" y="118"/>
                  </a:lnTo>
                  <a:close/>
                </a:path>
              </a:pathLst>
            </a:custGeom>
            <a:solidFill>
              <a:srgbClr val="EDEA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73" name="Freeform 183"/>
            <p:cNvSpPr>
              <a:spLocks/>
            </p:cNvSpPr>
            <p:nvPr/>
          </p:nvSpPr>
          <p:spPr bwMode="auto">
            <a:xfrm>
              <a:off x="572" y="3736"/>
              <a:ext cx="6" cy="15"/>
            </a:xfrm>
            <a:custGeom>
              <a:avLst/>
              <a:gdLst>
                <a:gd name="T0" fmla="*/ 1 w 11"/>
                <a:gd name="T1" fmla="*/ 0 h 31"/>
                <a:gd name="T2" fmla="*/ 1 w 11"/>
                <a:gd name="T3" fmla="*/ 0 h 31"/>
                <a:gd name="T4" fmla="*/ 0 w 11"/>
                <a:gd name="T5" fmla="*/ 0 h 31"/>
                <a:gd name="T6" fmla="*/ 0 w 11"/>
                <a:gd name="T7" fmla="*/ 0 h 31"/>
                <a:gd name="T8" fmla="*/ 0 w 11"/>
                <a:gd name="T9" fmla="*/ 0 h 31"/>
                <a:gd name="T10" fmla="*/ 1 w 11"/>
                <a:gd name="T11" fmla="*/ 0 h 31"/>
                <a:gd name="T12" fmla="*/ 1 w 11"/>
                <a:gd name="T13" fmla="*/ 0 h 31"/>
                <a:gd name="T14" fmla="*/ 1 w 11"/>
                <a:gd name="T15" fmla="*/ 0 h 31"/>
                <a:gd name="T16" fmla="*/ 1 w 11"/>
                <a:gd name="T17" fmla="*/ 0 h 31"/>
                <a:gd name="T18" fmla="*/ 1 w 11"/>
                <a:gd name="T19" fmla="*/ 0 h 31"/>
                <a:gd name="T20" fmla="*/ 1 w 11"/>
                <a:gd name="T21" fmla="*/ 0 h 31"/>
                <a:gd name="T22" fmla="*/ 1 w 11"/>
                <a:gd name="T23" fmla="*/ 0 h 31"/>
                <a:gd name="T24" fmla="*/ 1 w 11"/>
                <a:gd name="T25" fmla="*/ 0 h 31"/>
                <a:gd name="T26" fmla="*/ 1 w 11"/>
                <a:gd name="T27" fmla="*/ 0 h 31"/>
                <a:gd name="T28" fmla="*/ 1 w 11"/>
                <a:gd name="T29" fmla="*/ 0 h 31"/>
                <a:gd name="T30" fmla="*/ 1 w 11"/>
                <a:gd name="T31" fmla="*/ 0 h 31"/>
                <a:gd name="T32" fmla="*/ 1 w 11"/>
                <a:gd name="T33" fmla="*/ 0 h 31"/>
                <a:gd name="T34" fmla="*/ 1 w 11"/>
                <a:gd name="T35" fmla="*/ 0 h 31"/>
                <a:gd name="T36" fmla="*/ 1 w 11"/>
                <a:gd name="T37" fmla="*/ 0 h 3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31"/>
                <a:gd name="T59" fmla="*/ 11 w 11"/>
                <a:gd name="T60" fmla="*/ 31 h 3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31">
                  <a:moveTo>
                    <a:pt x="9" y="31"/>
                  </a:moveTo>
                  <a:lnTo>
                    <a:pt x="3" y="16"/>
                  </a:lnTo>
                  <a:lnTo>
                    <a:pt x="0" y="8"/>
                  </a:lnTo>
                  <a:lnTo>
                    <a:pt x="0" y="4"/>
                  </a:lnTo>
                  <a:lnTo>
                    <a:pt x="0" y="1"/>
                  </a:lnTo>
                  <a:lnTo>
                    <a:pt x="1" y="1"/>
                  </a:lnTo>
                  <a:lnTo>
                    <a:pt x="2" y="0"/>
                  </a:lnTo>
                  <a:lnTo>
                    <a:pt x="3" y="0"/>
                  </a:lnTo>
                  <a:lnTo>
                    <a:pt x="4" y="0"/>
                  </a:lnTo>
                  <a:lnTo>
                    <a:pt x="8" y="14"/>
                  </a:lnTo>
                  <a:lnTo>
                    <a:pt x="10" y="20"/>
                  </a:lnTo>
                  <a:lnTo>
                    <a:pt x="11" y="26"/>
                  </a:lnTo>
                  <a:lnTo>
                    <a:pt x="11" y="31"/>
                  </a:lnTo>
                  <a:lnTo>
                    <a:pt x="10" y="31"/>
                  </a:lnTo>
                  <a:lnTo>
                    <a:pt x="9" y="31"/>
                  </a:lnTo>
                  <a:close/>
                </a:path>
              </a:pathLst>
            </a:custGeom>
            <a:solidFill>
              <a:srgbClr val="6699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74" name="Freeform 184"/>
            <p:cNvSpPr>
              <a:spLocks/>
            </p:cNvSpPr>
            <p:nvPr/>
          </p:nvSpPr>
          <p:spPr bwMode="auto">
            <a:xfrm>
              <a:off x="256" y="3675"/>
              <a:ext cx="46" cy="52"/>
            </a:xfrm>
            <a:custGeom>
              <a:avLst/>
              <a:gdLst>
                <a:gd name="T0" fmla="*/ 0 w 93"/>
                <a:gd name="T1" fmla="*/ 1 h 104"/>
                <a:gd name="T2" fmla="*/ 0 w 93"/>
                <a:gd name="T3" fmla="*/ 1 h 104"/>
                <a:gd name="T4" fmla="*/ 0 w 93"/>
                <a:gd name="T5" fmla="*/ 1 h 104"/>
                <a:gd name="T6" fmla="*/ 0 w 93"/>
                <a:gd name="T7" fmla="*/ 1 h 104"/>
                <a:gd name="T8" fmla="*/ 0 w 93"/>
                <a:gd name="T9" fmla="*/ 1 h 104"/>
                <a:gd name="T10" fmla="*/ 0 w 93"/>
                <a:gd name="T11" fmla="*/ 1 h 104"/>
                <a:gd name="T12" fmla="*/ 0 w 93"/>
                <a:gd name="T13" fmla="*/ 1 h 104"/>
                <a:gd name="T14" fmla="*/ 0 w 93"/>
                <a:gd name="T15" fmla="*/ 1 h 104"/>
                <a:gd name="T16" fmla="*/ 0 w 93"/>
                <a:gd name="T17" fmla="*/ 1 h 104"/>
                <a:gd name="T18" fmla="*/ 0 w 93"/>
                <a:gd name="T19" fmla="*/ 1 h 104"/>
                <a:gd name="T20" fmla="*/ 0 w 93"/>
                <a:gd name="T21" fmla="*/ 1 h 104"/>
                <a:gd name="T22" fmla="*/ 0 w 93"/>
                <a:gd name="T23" fmla="*/ 1 h 104"/>
                <a:gd name="T24" fmla="*/ 0 w 93"/>
                <a:gd name="T25" fmla="*/ 1 h 104"/>
                <a:gd name="T26" fmla="*/ 0 w 93"/>
                <a:gd name="T27" fmla="*/ 1 h 104"/>
                <a:gd name="T28" fmla="*/ 0 w 93"/>
                <a:gd name="T29" fmla="*/ 1 h 104"/>
                <a:gd name="T30" fmla="*/ 0 w 93"/>
                <a:gd name="T31" fmla="*/ 1 h 104"/>
                <a:gd name="T32" fmla="*/ 0 w 93"/>
                <a:gd name="T33" fmla="*/ 1 h 104"/>
                <a:gd name="T34" fmla="*/ 0 w 93"/>
                <a:gd name="T35" fmla="*/ 1 h 104"/>
                <a:gd name="T36" fmla="*/ 0 w 93"/>
                <a:gd name="T37" fmla="*/ 1 h 104"/>
                <a:gd name="T38" fmla="*/ 0 w 93"/>
                <a:gd name="T39" fmla="*/ 1 h 104"/>
                <a:gd name="T40" fmla="*/ 0 w 93"/>
                <a:gd name="T41" fmla="*/ 1 h 104"/>
                <a:gd name="T42" fmla="*/ 0 w 93"/>
                <a:gd name="T43" fmla="*/ 1 h 104"/>
                <a:gd name="T44" fmla="*/ 0 w 93"/>
                <a:gd name="T45" fmla="*/ 1 h 104"/>
                <a:gd name="T46" fmla="*/ 0 w 93"/>
                <a:gd name="T47" fmla="*/ 1 h 104"/>
                <a:gd name="T48" fmla="*/ 0 w 93"/>
                <a:gd name="T49" fmla="*/ 1 h 104"/>
                <a:gd name="T50" fmla="*/ 0 w 93"/>
                <a:gd name="T51" fmla="*/ 1 h 104"/>
                <a:gd name="T52" fmla="*/ 0 w 93"/>
                <a:gd name="T53" fmla="*/ 1 h 104"/>
                <a:gd name="T54" fmla="*/ 0 w 93"/>
                <a:gd name="T55" fmla="*/ 1 h 104"/>
                <a:gd name="T56" fmla="*/ 0 w 93"/>
                <a:gd name="T57" fmla="*/ 1 h 104"/>
                <a:gd name="T58" fmla="*/ 0 w 93"/>
                <a:gd name="T59" fmla="*/ 1 h 104"/>
                <a:gd name="T60" fmla="*/ 0 w 93"/>
                <a:gd name="T61" fmla="*/ 1 h 104"/>
                <a:gd name="T62" fmla="*/ 0 w 93"/>
                <a:gd name="T63" fmla="*/ 1 h 104"/>
                <a:gd name="T64" fmla="*/ 0 w 93"/>
                <a:gd name="T65" fmla="*/ 1 h 104"/>
                <a:gd name="T66" fmla="*/ 0 w 93"/>
                <a:gd name="T67" fmla="*/ 1 h 104"/>
                <a:gd name="T68" fmla="*/ 0 w 93"/>
                <a:gd name="T69" fmla="*/ 1 h 10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3"/>
                <a:gd name="T106" fmla="*/ 0 h 104"/>
                <a:gd name="T107" fmla="*/ 93 w 93"/>
                <a:gd name="T108" fmla="*/ 104 h 10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3" h="104">
                  <a:moveTo>
                    <a:pt x="61" y="104"/>
                  </a:moveTo>
                  <a:lnTo>
                    <a:pt x="43" y="102"/>
                  </a:lnTo>
                  <a:lnTo>
                    <a:pt x="28" y="98"/>
                  </a:lnTo>
                  <a:lnTo>
                    <a:pt x="18" y="92"/>
                  </a:lnTo>
                  <a:lnTo>
                    <a:pt x="11" y="84"/>
                  </a:lnTo>
                  <a:lnTo>
                    <a:pt x="5" y="73"/>
                  </a:lnTo>
                  <a:lnTo>
                    <a:pt x="3" y="61"/>
                  </a:lnTo>
                  <a:lnTo>
                    <a:pt x="0" y="46"/>
                  </a:lnTo>
                  <a:lnTo>
                    <a:pt x="0" y="28"/>
                  </a:lnTo>
                  <a:lnTo>
                    <a:pt x="7" y="24"/>
                  </a:lnTo>
                  <a:lnTo>
                    <a:pt x="15" y="18"/>
                  </a:lnTo>
                  <a:lnTo>
                    <a:pt x="23" y="15"/>
                  </a:lnTo>
                  <a:lnTo>
                    <a:pt x="32" y="10"/>
                  </a:lnTo>
                  <a:lnTo>
                    <a:pt x="41" y="6"/>
                  </a:lnTo>
                  <a:lnTo>
                    <a:pt x="50" y="3"/>
                  </a:lnTo>
                  <a:lnTo>
                    <a:pt x="59" y="1"/>
                  </a:lnTo>
                  <a:lnTo>
                    <a:pt x="68" y="0"/>
                  </a:lnTo>
                  <a:lnTo>
                    <a:pt x="71" y="3"/>
                  </a:lnTo>
                  <a:lnTo>
                    <a:pt x="73" y="5"/>
                  </a:lnTo>
                  <a:lnTo>
                    <a:pt x="75" y="12"/>
                  </a:lnTo>
                  <a:lnTo>
                    <a:pt x="78" y="23"/>
                  </a:lnTo>
                  <a:lnTo>
                    <a:pt x="67" y="24"/>
                  </a:lnTo>
                  <a:lnTo>
                    <a:pt x="63" y="25"/>
                  </a:lnTo>
                  <a:lnTo>
                    <a:pt x="59" y="26"/>
                  </a:lnTo>
                  <a:lnTo>
                    <a:pt x="58" y="27"/>
                  </a:lnTo>
                  <a:lnTo>
                    <a:pt x="66" y="32"/>
                  </a:lnTo>
                  <a:lnTo>
                    <a:pt x="76" y="33"/>
                  </a:lnTo>
                  <a:lnTo>
                    <a:pt x="85" y="35"/>
                  </a:lnTo>
                  <a:lnTo>
                    <a:pt x="86" y="45"/>
                  </a:lnTo>
                  <a:lnTo>
                    <a:pt x="78" y="45"/>
                  </a:lnTo>
                  <a:lnTo>
                    <a:pt x="70" y="45"/>
                  </a:lnTo>
                  <a:lnTo>
                    <a:pt x="60" y="45"/>
                  </a:lnTo>
                  <a:lnTo>
                    <a:pt x="52" y="45"/>
                  </a:lnTo>
                  <a:lnTo>
                    <a:pt x="43" y="45"/>
                  </a:lnTo>
                  <a:lnTo>
                    <a:pt x="35" y="45"/>
                  </a:lnTo>
                  <a:lnTo>
                    <a:pt x="26" y="45"/>
                  </a:lnTo>
                  <a:lnTo>
                    <a:pt x="18" y="45"/>
                  </a:lnTo>
                  <a:lnTo>
                    <a:pt x="25" y="48"/>
                  </a:lnTo>
                  <a:lnTo>
                    <a:pt x="33" y="50"/>
                  </a:lnTo>
                  <a:lnTo>
                    <a:pt x="42" y="53"/>
                  </a:lnTo>
                  <a:lnTo>
                    <a:pt x="51" y="55"/>
                  </a:lnTo>
                  <a:lnTo>
                    <a:pt x="61" y="56"/>
                  </a:lnTo>
                  <a:lnTo>
                    <a:pt x="72" y="57"/>
                  </a:lnTo>
                  <a:lnTo>
                    <a:pt x="82" y="58"/>
                  </a:lnTo>
                  <a:lnTo>
                    <a:pt x="91" y="59"/>
                  </a:lnTo>
                  <a:lnTo>
                    <a:pt x="91" y="62"/>
                  </a:lnTo>
                  <a:lnTo>
                    <a:pt x="93" y="65"/>
                  </a:lnTo>
                  <a:lnTo>
                    <a:pt x="93" y="69"/>
                  </a:lnTo>
                  <a:lnTo>
                    <a:pt x="93" y="72"/>
                  </a:lnTo>
                  <a:lnTo>
                    <a:pt x="88" y="74"/>
                  </a:lnTo>
                  <a:lnTo>
                    <a:pt x="81" y="76"/>
                  </a:lnTo>
                  <a:lnTo>
                    <a:pt x="72" y="76"/>
                  </a:lnTo>
                  <a:lnTo>
                    <a:pt x="60" y="74"/>
                  </a:lnTo>
                  <a:lnTo>
                    <a:pt x="50" y="73"/>
                  </a:lnTo>
                  <a:lnTo>
                    <a:pt x="40" y="73"/>
                  </a:lnTo>
                  <a:lnTo>
                    <a:pt x="30" y="72"/>
                  </a:lnTo>
                  <a:lnTo>
                    <a:pt x="23" y="72"/>
                  </a:lnTo>
                  <a:lnTo>
                    <a:pt x="29" y="77"/>
                  </a:lnTo>
                  <a:lnTo>
                    <a:pt x="36" y="80"/>
                  </a:lnTo>
                  <a:lnTo>
                    <a:pt x="44" y="83"/>
                  </a:lnTo>
                  <a:lnTo>
                    <a:pt x="53" y="84"/>
                  </a:lnTo>
                  <a:lnTo>
                    <a:pt x="63" y="85"/>
                  </a:lnTo>
                  <a:lnTo>
                    <a:pt x="73" y="85"/>
                  </a:lnTo>
                  <a:lnTo>
                    <a:pt x="82" y="86"/>
                  </a:lnTo>
                  <a:lnTo>
                    <a:pt x="91" y="86"/>
                  </a:lnTo>
                  <a:lnTo>
                    <a:pt x="89" y="99"/>
                  </a:lnTo>
                  <a:lnTo>
                    <a:pt x="83" y="103"/>
                  </a:lnTo>
                  <a:lnTo>
                    <a:pt x="74" y="104"/>
                  </a:lnTo>
                  <a:lnTo>
                    <a:pt x="61" y="10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75" name="Freeform 185"/>
            <p:cNvSpPr>
              <a:spLocks/>
            </p:cNvSpPr>
            <p:nvPr/>
          </p:nvSpPr>
          <p:spPr bwMode="auto">
            <a:xfrm>
              <a:off x="298" y="3670"/>
              <a:ext cx="18" cy="53"/>
            </a:xfrm>
            <a:custGeom>
              <a:avLst/>
              <a:gdLst>
                <a:gd name="T0" fmla="*/ 1 w 35"/>
                <a:gd name="T1" fmla="*/ 1 h 106"/>
                <a:gd name="T2" fmla="*/ 1 w 35"/>
                <a:gd name="T3" fmla="*/ 1 h 106"/>
                <a:gd name="T4" fmla="*/ 1 w 35"/>
                <a:gd name="T5" fmla="*/ 1 h 106"/>
                <a:gd name="T6" fmla="*/ 1 w 35"/>
                <a:gd name="T7" fmla="*/ 1 h 106"/>
                <a:gd name="T8" fmla="*/ 0 w 35"/>
                <a:gd name="T9" fmla="*/ 0 h 106"/>
                <a:gd name="T10" fmla="*/ 1 w 35"/>
                <a:gd name="T11" fmla="*/ 1 h 106"/>
                <a:gd name="T12" fmla="*/ 1 w 35"/>
                <a:gd name="T13" fmla="*/ 1 h 106"/>
                <a:gd name="T14" fmla="*/ 1 w 35"/>
                <a:gd name="T15" fmla="*/ 1 h 106"/>
                <a:gd name="T16" fmla="*/ 1 w 35"/>
                <a:gd name="T17" fmla="*/ 1 h 106"/>
                <a:gd name="T18" fmla="*/ 1 w 35"/>
                <a:gd name="T19" fmla="*/ 1 h 106"/>
                <a:gd name="T20" fmla="*/ 1 w 35"/>
                <a:gd name="T21" fmla="*/ 1 h 106"/>
                <a:gd name="T22" fmla="*/ 1 w 35"/>
                <a:gd name="T23" fmla="*/ 1 h 106"/>
                <a:gd name="T24" fmla="*/ 1 w 35"/>
                <a:gd name="T25" fmla="*/ 1 h 106"/>
                <a:gd name="T26" fmla="*/ 1 w 35"/>
                <a:gd name="T27" fmla="*/ 1 h 106"/>
                <a:gd name="T28" fmla="*/ 1 w 35"/>
                <a:gd name="T29" fmla="*/ 1 h 106"/>
                <a:gd name="T30" fmla="*/ 1 w 35"/>
                <a:gd name="T31" fmla="*/ 1 h 106"/>
                <a:gd name="T32" fmla="*/ 1 w 35"/>
                <a:gd name="T33" fmla="*/ 1 h 106"/>
                <a:gd name="T34" fmla="*/ 1 w 35"/>
                <a:gd name="T35" fmla="*/ 1 h 106"/>
                <a:gd name="T36" fmla="*/ 1 w 35"/>
                <a:gd name="T37" fmla="*/ 1 h 10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5"/>
                <a:gd name="T58" fmla="*/ 0 h 106"/>
                <a:gd name="T59" fmla="*/ 35 w 35"/>
                <a:gd name="T60" fmla="*/ 106 h 10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5" h="106">
                  <a:moveTo>
                    <a:pt x="27" y="105"/>
                  </a:moveTo>
                  <a:lnTo>
                    <a:pt x="21" y="76"/>
                  </a:lnTo>
                  <a:lnTo>
                    <a:pt x="13" y="49"/>
                  </a:lnTo>
                  <a:lnTo>
                    <a:pt x="4" y="25"/>
                  </a:lnTo>
                  <a:lnTo>
                    <a:pt x="0" y="0"/>
                  </a:lnTo>
                  <a:lnTo>
                    <a:pt x="6" y="3"/>
                  </a:lnTo>
                  <a:lnTo>
                    <a:pt x="10" y="4"/>
                  </a:lnTo>
                  <a:lnTo>
                    <a:pt x="12" y="5"/>
                  </a:lnTo>
                  <a:lnTo>
                    <a:pt x="13" y="6"/>
                  </a:lnTo>
                  <a:lnTo>
                    <a:pt x="20" y="28"/>
                  </a:lnTo>
                  <a:lnTo>
                    <a:pt x="28" y="52"/>
                  </a:lnTo>
                  <a:lnTo>
                    <a:pt x="35" y="78"/>
                  </a:lnTo>
                  <a:lnTo>
                    <a:pt x="35" y="102"/>
                  </a:lnTo>
                  <a:lnTo>
                    <a:pt x="32" y="104"/>
                  </a:lnTo>
                  <a:lnTo>
                    <a:pt x="29" y="105"/>
                  </a:lnTo>
                  <a:lnTo>
                    <a:pt x="28" y="106"/>
                  </a:lnTo>
                  <a:lnTo>
                    <a:pt x="27" y="10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76" name="Freeform 186"/>
            <p:cNvSpPr>
              <a:spLocks/>
            </p:cNvSpPr>
            <p:nvPr/>
          </p:nvSpPr>
          <p:spPr bwMode="auto">
            <a:xfrm>
              <a:off x="346" y="3685"/>
              <a:ext cx="21" cy="38"/>
            </a:xfrm>
            <a:custGeom>
              <a:avLst/>
              <a:gdLst>
                <a:gd name="T0" fmla="*/ 1 w 42"/>
                <a:gd name="T1" fmla="*/ 0 h 77"/>
                <a:gd name="T2" fmla="*/ 1 w 42"/>
                <a:gd name="T3" fmla="*/ 0 h 77"/>
                <a:gd name="T4" fmla="*/ 1 w 42"/>
                <a:gd name="T5" fmla="*/ 0 h 77"/>
                <a:gd name="T6" fmla="*/ 1 w 42"/>
                <a:gd name="T7" fmla="*/ 0 h 77"/>
                <a:gd name="T8" fmla="*/ 1 w 42"/>
                <a:gd name="T9" fmla="*/ 0 h 77"/>
                <a:gd name="T10" fmla="*/ 1 w 42"/>
                <a:gd name="T11" fmla="*/ 0 h 77"/>
                <a:gd name="T12" fmla="*/ 1 w 42"/>
                <a:gd name="T13" fmla="*/ 0 h 77"/>
                <a:gd name="T14" fmla="*/ 1 w 42"/>
                <a:gd name="T15" fmla="*/ 0 h 77"/>
                <a:gd name="T16" fmla="*/ 0 w 42"/>
                <a:gd name="T17" fmla="*/ 0 h 77"/>
                <a:gd name="T18" fmla="*/ 1 w 42"/>
                <a:gd name="T19" fmla="*/ 0 h 77"/>
                <a:gd name="T20" fmla="*/ 1 w 42"/>
                <a:gd name="T21" fmla="*/ 0 h 77"/>
                <a:gd name="T22" fmla="*/ 1 w 42"/>
                <a:gd name="T23" fmla="*/ 0 h 77"/>
                <a:gd name="T24" fmla="*/ 1 w 42"/>
                <a:gd name="T25" fmla="*/ 0 h 77"/>
                <a:gd name="T26" fmla="*/ 1 w 42"/>
                <a:gd name="T27" fmla="*/ 0 h 77"/>
                <a:gd name="T28" fmla="*/ 1 w 42"/>
                <a:gd name="T29" fmla="*/ 0 h 77"/>
                <a:gd name="T30" fmla="*/ 1 w 42"/>
                <a:gd name="T31" fmla="*/ 0 h 77"/>
                <a:gd name="T32" fmla="*/ 1 w 42"/>
                <a:gd name="T33" fmla="*/ 0 h 77"/>
                <a:gd name="T34" fmla="*/ 1 w 42"/>
                <a:gd name="T35" fmla="*/ 0 h 77"/>
                <a:gd name="T36" fmla="*/ 1 w 42"/>
                <a:gd name="T37" fmla="*/ 0 h 77"/>
                <a:gd name="T38" fmla="*/ 1 w 42"/>
                <a:gd name="T39" fmla="*/ 0 h 77"/>
                <a:gd name="T40" fmla="*/ 1 w 42"/>
                <a:gd name="T41" fmla="*/ 0 h 77"/>
                <a:gd name="T42" fmla="*/ 1 w 42"/>
                <a:gd name="T43" fmla="*/ 0 h 77"/>
                <a:gd name="T44" fmla="*/ 1 w 42"/>
                <a:gd name="T45" fmla="*/ 0 h 7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2"/>
                <a:gd name="T70" fmla="*/ 0 h 77"/>
                <a:gd name="T71" fmla="*/ 42 w 42"/>
                <a:gd name="T72" fmla="*/ 77 h 7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2" h="77">
                  <a:moveTo>
                    <a:pt x="35" y="76"/>
                  </a:moveTo>
                  <a:lnTo>
                    <a:pt x="24" y="69"/>
                  </a:lnTo>
                  <a:lnTo>
                    <a:pt x="16" y="62"/>
                  </a:lnTo>
                  <a:lnTo>
                    <a:pt x="10" y="55"/>
                  </a:lnTo>
                  <a:lnTo>
                    <a:pt x="7" y="47"/>
                  </a:lnTo>
                  <a:lnTo>
                    <a:pt x="5" y="38"/>
                  </a:lnTo>
                  <a:lnTo>
                    <a:pt x="2" y="30"/>
                  </a:lnTo>
                  <a:lnTo>
                    <a:pt x="1" y="22"/>
                  </a:lnTo>
                  <a:lnTo>
                    <a:pt x="0" y="13"/>
                  </a:lnTo>
                  <a:lnTo>
                    <a:pt x="7" y="8"/>
                  </a:lnTo>
                  <a:lnTo>
                    <a:pt x="14" y="5"/>
                  </a:lnTo>
                  <a:lnTo>
                    <a:pt x="22" y="2"/>
                  </a:lnTo>
                  <a:lnTo>
                    <a:pt x="31" y="0"/>
                  </a:lnTo>
                  <a:lnTo>
                    <a:pt x="36" y="16"/>
                  </a:lnTo>
                  <a:lnTo>
                    <a:pt x="38" y="35"/>
                  </a:lnTo>
                  <a:lnTo>
                    <a:pt x="40" y="53"/>
                  </a:lnTo>
                  <a:lnTo>
                    <a:pt x="42" y="73"/>
                  </a:lnTo>
                  <a:lnTo>
                    <a:pt x="38" y="75"/>
                  </a:lnTo>
                  <a:lnTo>
                    <a:pt x="37" y="76"/>
                  </a:lnTo>
                  <a:lnTo>
                    <a:pt x="36" y="77"/>
                  </a:lnTo>
                  <a:lnTo>
                    <a:pt x="35" y="76"/>
                  </a:lnTo>
                  <a:close/>
                </a:path>
              </a:pathLst>
            </a:custGeom>
            <a:solidFill>
              <a:srgbClr val="056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77" name="Freeform 187"/>
            <p:cNvSpPr>
              <a:spLocks/>
            </p:cNvSpPr>
            <p:nvPr/>
          </p:nvSpPr>
          <p:spPr bwMode="auto">
            <a:xfrm>
              <a:off x="254" y="3530"/>
              <a:ext cx="85" cy="181"/>
            </a:xfrm>
            <a:custGeom>
              <a:avLst/>
              <a:gdLst>
                <a:gd name="T0" fmla="*/ 1 w 169"/>
                <a:gd name="T1" fmla="*/ 1 h 362"/>
                <a:gd name="T2" fmla="*/ 1 w 169"/>
                <a:gd name="T3" fmla="*/ 1 h 362"/>
                <a:gd name="T4" fmla="*/ 1 w 169"/>
                <a:gd name="T5" fmla="*/ 1 h 362"/>
                <a:gd name="T6" fmla="*/ 1 w 169"/>
                <a:gd name="T7" fmla="*/ 1 h 362"/>
                <a:gd name="T8" fmla="*/ 1 w 169"/>
                <a:gd name="T9" fmla="*/ 1 h 362"/>
                <a:gd name="T10" fmla="*/ 1 w 169"/>
                <a:gd name="T11" fmla="*/ 1 h 362"/>
                <a:gd name="T12" fmla="*/ 1 w 169"/>
                <a:gd name="T13" fmla="*/ 1 h 362"/>
                <a:gd name="T14" fmla="*/ 1 w 169"/>
                <a:gd name="T15" fmla="*/ 1 h 362"/>
                <a:gd name="T16" fmla="*/ 1 w 169"/>
                <a:gd name="T17" fmla="*/ 1 h 362"/>
                <a:gd name="T18" fmla="*/ 1 w 169"/>
                <a:gd name="T19" fmla="*/ 1 h 362"/>
                <a:gd name="T20" fmla="*/ 1 w 169"/>
                <a:gd name="T21" fmla="*/ 1 h 362"/>
                <a:gd name="T22" fmla="*/ 1 w 169"/>
                <a:gd name="T23" fmla="*/ 1 h 362"/>
                <a:gd name="T24" fmla="*/ 1 w 169"/>
                <a:gd name="T25" fmla="*/ 1 h 362"/>
                <a:gd name="T26" fmla="*/ 1 w 169"/>
                <a:gd name="T27" fmla="*/ 1 h 362"/>
                <a:gd name="T28" fmla="*/ 1 w 169"/>
                <a:gd name="T29" fmla="*/ 1 h 362"/>
                <a:gd name="T30" fmla="*/ 1 w 169"/>
                <a:gd name="T31" fmla="*/ 1 h 362"/>
                <a:gd name="T32" fmla="*/ 1 w 169"/>
                <a:gd name="T33" fmla="*/ 1 h 362"/>
                <a:gd name="T34" fmla="*/ 1 w 169"/>
                <a:gd name="T35" fmla="*/ 1 h 362"/>
                <a:gd name="T36" fmla="*/ 1 w 169"/>
                <a:gd name="T37" fmla="*/ 1 h 362"/>
                <a:gd name="T38" fmla="*/ 1 w 169"/>
                <a:gd name="T39" fmla="*/ 1 h 362"/>
                <a:gd name="T40" fmla="*/ 1 w 169"/>
                <a:gd name="T41" fmla="*/ 1 h 362"/>
                <a:gd name="T42" fmla="*/ 1 w 169"/>
                <a:gd name="T43" fmla="*/ 1 h 362"/>
                <a:gd name="T44" fmla="*/ 1 w 169"/>
                <a:gd name="T45" fmla="*/ 1 h 362"/>
                <a:gd name="T46" fmla="*/ 1 w 169"/>
                <a:gd name="T47" fmla="*/ 1 h 362"/>
                <a:gd name="T48" fmla="*/ 1 w 169"/>
                <a:gd name="T49" fmla="*/ 1 h 362"/>
                <a:gd name="T50" fmla="*/ 1 w 169"/>
                <a:gd name="T51" fmla="*/ 1 h 362"/>
                <a:gd name="T52" fmla="*/ 1 w 169"/>
                <a:gd name="T53" fmla="*/ 1 h 362"/>
                <a:gd name="T54" fmla="*/ 1 w 169"/>
                <a:gd name="T55" fmla="*/ 1 h 362"/>
                <a:gd name="T56" fmla="*/ 1 w 169"/>
                <a:gd name="T57" fmla="*/ 1 h 362"/>
                <a:gd name="T58" fmla="*/ 0 w 169"/>
                <a:gd name="T59" fmla="*/ 1 h 362"/>
                <a:gd name="T60" fmla="*/ 0 w 169"/>
                <a:gd name="T61" fmla="*/ 1 h 362"/>
                <a:gd name="T62" fmla="*/ 0 w 169"/>
                <a:gd name="T63" fmla="*/ 1 h 362"/>
                <a:gd name="T64" fmla="*/ 0 w 169"/>
                <a:gd name="T65" fmla="*/ 0 h 362"/>
                <a:gd name="T66" fmla="*/ 1 w 169"/>
                <a:gd name="T67" fmla="*/ 0 h 362"/>
                <a:gd name="T68" fmla="*/ 1 w 169"/>
                <a:gd name="T69" fmla="*/ 0 h 362"/>
                <a:gd name="T70" fmla="*/ 1 w 169"/>
                <a:gd name="T71" fmla="*/ 0 h 362"/>
                <a:gd name="T72" fmla="*/ 1 w 169"/>
                <a:gd name="T73" fmla="*/ 0 h 362"/>
                <a:gd name="T74" fmla="*/ 1 w 169"/>
                <a:gd name="T75" fmla="*/ 1 h 362"/>
                <a:gd name="T76" fmla="*/ 1 w 169"/>
                <a:gd name="T77" fmla="*/ 1 h 362"/>
                <a:gd name="T78" fmla="*/ 1 w 169"/>
                <a:gd name="T79" fmla="*/ 1 h 362"/>
                <a:gd name="T80" fmla="*/ 1 w 169"/>
                <a:gd name="T81" fmla="*/ 1 h 362"/>
                <a:gd name="T82" fmla="*/ 1 w 169"/>
                <a:gd name="T83" fmla="*/ 1 h 362"/>
                <a:gd name="T84" fmla="*/ 1 w 169"/>
                <a:gd name="T85" fmla="*/ 1 h 362"/>
                <a:gd name="T86" fmla="*/ 1 w 169"/>
                <a:gd name="T87" fmla="*/ 1 h 362"/>
                <a:gd name="T88" fmla="*/ 1 w 169"/>
                <a:gd name="T89" fmla="*/ 1 h 362"/>
                <a:gd name="T90" fmla="*/ 1 w 169"/>
                <a:gd name="T91" fmla="*/ 1 h 362"/>
                <a:gd name="T92" fmla="*/ 1 w 169"/>
                <a:gd name="T93" fmla="*/ 1 h 362"/>
                <a:gd name="T94" fmla="*/ 1 w 169"/>
                <a:gd name="T95" fmla="*/ 1 h 362"/>
                <a:gd name="T96" fmla="*/ 1 w 169"/>
                <a:gd name="T97" fmla="*/ 1 h 362"/>
                <a:gd name="T98" fmla="*/ 1 w 169"/>
                <a:gd name="T99" fmla="*/ 1 h 362"/>
                <a:gd name="T100" fmla="*/ 1 w 169"/>
                <a:gd name="T101" fmla="*/ 1 h 362"/>
                <a:gd name="T102" fmla="*/ 1 w 169"/>
                <a:gd name="T103" fmla="*/ 1 h 362"/>
                <a:gd name="T104" fmla="*/ 1 w 169"/>
                <a:gd name="T105" fmla="*/ 1 h 362"/>
                <a:gd name="T106" fmla="*/ 1 w 169"/>
                <a:gd name="T107" fmla="*/ 1 h 362"/>
                <a:gd name="T108" fmla="*/ 1 w 169"/>
                <a:gd name="T109" fmla="*/ 1 h 362"/>
                <a:gd name="T110" fmla="*/ 1 w 169"/>
                <a:gd name="T111" fmla="*/ 1 h 362"/>
                <a:gd name="T112" fmla="*/ 1 w 169"/>
                <a:gd name="T113" fmla="*/ 1 h 362"/>
                <a:gd name="T114" fmla="*/ 1 w 169"/>
                <a:gd name="T115" fmla="*/ 1 h 362"/>
                <a:gd name="T116" fmla="*/ 1 w 169"/>
                <a:gd name="T117" fmla="*/ 1 h 36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69"/>
                <a:gd name="T178" fmla="*/ 0 h 362"/>
                <a:gd name="T179" fmla="*/ 169 w 169"/>
                <a:gd name="T180" fmla="*/ 362 h 36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69" h="362">
                  <a:moveTo>
                    <a:pt x="140" y="362"/>
                  </a:moveTo>
                  <a:lnTo>
                    <a:pt x="137" y="351"/>
                  </a:lnTo>
                  <a:lnTo>
                    <a:pt x="133" y="338"/>
                  </a:lnTo>
                  <a:lnTo>
                    <a:pt x="129" y="323"/>
                  </a:lnTo>
                  <a:lnTo>
                    <a:pt x="124" y="308"/>
                  </a:lnTo>
                  <a:lnTo>
                    <a:pt x="118" y="294"/>
                  </a:lnTo>
                  <a:lnTo>
                    <a:pt x="113" y="282"/>
                  </a:lnTo>
                  <a:lnTo>
                    <a:pt x="106" y="272"/>
                  </a:lnTo>
                  <a:lnTo>
                    <a:pt x="99" y="265"/>
                  </a:lnTo>
                  <a:lnTo>
                    <a:pt x="94" y="265"/>
                  </a:lnTo>
                  <a:lnTo>
                    <a:pt x="90" y="265"/>
                  </a:lnTo>
                  <a:lnTo>
                    <a:pt x="85" y="265"/>
                  </a:lnTo>
                  <a:lnTo>
                    <a:pt x="80" y="267"/>
                  </a:lnTo>
                  <a:lnTo>
                    <a:pt x="76" y="267"/>
                  </a:lnTo>
                  <a:lnTo>
                    <a:pt x="71" y="268"/>
                  </a:lnTo>
                  <a:lnTo>
                    <a:pt x="67" y="268"/>
                  </a:lnTo>
                  <a:lnTo>
                    <a:pt x="63" y="268"/>
                  </a:lnTo>
                  <a:lnTo>
                    <a:pt x="57" y="249"/>
                  </a:lnTo>
                  <a:lnTo>
                    <a:pt x="55" y="239"/>
                  </a:lnTo>
                  <a:lnTo>
                    <a:pt x="56" y="230"/>
                  </a:lnTo>
                  <a:lnTo>
                    <a:pt x="61" y="215"/>
                  </a:lnTo>
                  <a:lnTo>
                    <a:pt x="60" y="186"/>
                  </a:lnTo>
                  <a:lnTo>
                    <a:pt x="56" y="157"/>
                  </a:lnTo>
                  <a:lnTo>
                    <a:pt x="53" y="131"/>
                  </a:lnTo>
                  <a:lnTo>
                    <a:pt x="47" y="104"/>
                  </a:lnTo>
                  <a:lnTo>
                    <a:pt x="39" y="79"/>
                  </a:lnTo>
                  <a:lnTo>
                    <a:pt x="29" y="53"/>
                  </a:lnTo>
                  <a:lnTo>
                    <a:pt x="16" y="30"/>
                  </a:lnTo>
                  <a:lnTo>
                    <a:pt x="1" y="7"/>
                  </a:lnTo>
                  <a:lnTo>
                    <a:pt x="0" y="5"/>
                  </a:lnTo>
                  <a:lnTo>
                    <a:pt x="0" y="4"/>
                  </a:lnTo>
                  <a:lnTo>
                    <a:pt x="0" y="2"/>
                  </a:lnTo>
                  <a:lnTo>
                    <a:pt x="0" y="0"/>
                  </a:lnTo>
                  <a:lnTo>
                    <a:pt x="4" y="0"/>
                  </a:lnTo>
                  <a:lnTo>
                    <a:pt x="9" y="0"/>
                  </a:lnTo>
                  <a:lnTo>
                    <a:pt x="13" y="0"/>
                  </a:lnTo>
                  <a:lnTo>
                    <a:pt x="17" y="0"/>
                  </a:lnTo>
                  <a:lnTo>
                    <a:pt x="22" y="2"/>
                  </a:lnTo>
                  <a:lnTo>
                    <a:pt x="26" y="4"/>
                  </a:lnTo>
                  <a:lnTo>
                    <a:pt x="32" y="5"/>
                  </a:lnTo>
                  <a:lnTo>
                    <a:pt x="39" y="8"/>
                  </a:lnTo>
                  <a:lnTo>
                    <a:pt x="60" y="38"/>
                  </a:lnTo>
                  <a:lnTo>
                    <a:pt x="77" y="71"/>
                  </a:lnTo>
                  <a:lnTo>
                    <a:pt x="93" y="104"/>
                  </a:lnTo>
                  <a:lnTo>
                    <a:pt x="108" y="140"/>
                  </a:lnTo>
                  <a:lnTo>
                    <a:pt x="122" y="176"/>
                  </a:lnTo>
                  <a:lnTo>
                    <a:pt x="136" y="212"/>
                  </a:lnTo>
                  <a:lnTo>
                    <a:pt x="151" y="249"/>
                  </a:lnTo>
                  <a:lnTo>
                    <a:pt x="167" y="285"/>
                  </a:lnTo>
                  <a:lnTo>
                    <a:pt x="168" y="293"/>
                  </a:lnTo>
                  <a:lnTo>
                    <a:pt x="169" y="305"/>
                  </a:lnTo>
                  <a:lnTo>
                    <a:pt x="169" y="318"/>
                  </a:lnTo>
                  <a:lnTo>
                    <a:pt x="169" y="332"/>
                  </a:lnTo>
                  <a:lnTo>
                    <a:pt x="167" y="345"/>
                  </a:lnTo>
                  <a:lnTo>
                    <a:pt x="162" y="355"/>
                  </a:lnTo>
                  <a:lnTo>
                    <a:pt x="153" y="362"/>
                  </a:lnTo>
                  <a:lnTo>
                    <a:pt x="140" y="362"/>
                  </a:lnTo>
                  <a:close/>
                </a:path>
              </a:pathLst>
            </a:custGeom>
            <a:solidFill>
              <a:srgbClr val="5E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78" name="Freeform 189"/>
            <p:cNvSpPr>
              <a:spLocks/>
            </p:cNvSpPr>
            <p:nvPr/>
          </p:nvSpPr>
          <p:spPr bwMode="auto">
            <a:xfrm>
              <a:off x="323" y="3618"/>
              <a:ext cx="36" cy="63"/>
            </a:xfrm>
            <a:custGeom>
              <a:avLst/>
              <a:gdLst>
                <a:gd name="T0" fmla="*/ 1 w 71"/>
                <a:gd name="T1" fmla="*/ 1 h 124"/>
                <a:gd name="T2" fmla="*/ 1 w 71"/>
                <a:gd name="T3" fmla="*/ 1 h 124"/>
                <a:gd name="T4" fmla="*/ 1 w 71"/>
                <a:gd name="T5" fmla="*/ 1 h 124"/>
                <a:gd name="T6" fmla="*/ 1 w 71"/>
                <a:gd name="T7" fmla="*/ 1 h 124"/>
                <a:gd name="T8" fmla="*/ 1 w 71"/>
                <a:gd name="T9" fmla="*/ 1 h 124"/>
                <a:gd name="T10" fmla="*/ 1 w 71"/>
                <a:gd name="T11" fmla="*/ 1 h 124"/>
                <a:gd name="T12" fmla="*/ 1 w 71"/>
                <a:gd name="T13" fmla="*/ 1 h 124"/>
                <a:gd name="T14" fmla="*/ 1 w 71"/>
                <a:gd name="T15" fmla="*/ 1 h 124"/>
                <a:gd name="T16" fmla="*/ 0 w 71"/>
                <a:gd name="T17" fmla="*/ 1 h 124"/>
                <a:gd name="T18" fmla="*/ 1 w 71"/>
                <a:gd name="T19" fmla="*/ 1 h 124"/>
                <a:gd name="T20" fmla="*/ 1 w 71"/>
                <a:gd name="T21" fmla="*/ 0 h 124"/>
                <a:gd name="T22" fmla="*/ 1 w 71"/>
                <a:gd name="T23" fmla="*/ 0 h 124"/>
                <a:gd name="T24" fmla="*/ 1 w 71"/>
                <a:gd name="T25" fmla="*/ 1 h 124"/>
                <a:gd name="T26" fmla="*/ 1 w 71"/>
                <a:gd name="T27" fmla="*/ 1 h 124"/>
                <a:gd name="T28" fmla="*/ 1 w 71"/>
                <a:gd name="T29" fmla="*/ 1 h 124"/>
                <a:gd name="T30" fmla="*/ 1 w 71"/>
                <a:gd name="T31" fmla="*/ 1 h 124"/>
                <a:gd name="T32" fmla="*/ 1 w 71"/>
                <a:gd name="T33" fmla="*/ 1 h 124"/>
                <a:gd name="T34" fmla="*/ 1 w 71"/>
                <a:gd name="T35" fmla="*/ 1 h 124"/>
                <a:gd name="T36" fmla="*/ 1 w 71"/>
                <a:gd name="T37" fmla="*/ 1 h 124"/>
                <a:gd name="T38" fmla="*/ 1 w 71"/>
                <a:gd name="T39" fmla="*/ 1 h 124"/>
                <a:gd name="T40" fmla="*/ 1 w 71"/>
                <a:gd name="T41" fmla="*/ 1 h 124"/>
                <a:gd name="T42" fmla="*/ 1 w 71"/>
                <a:gd name="T43" fmla="*/ 1 h 124"/>
                <a:gd name="T44" fmla="*/ 1 w 71"/>
                <a:gd name="T45" fmla="*/ 1 h 124"/>
                <a:gd name="T46" fmla="*/ 1 w 71"/>
                <a:gd name="T47" fmla="*/ 1 h 124"/>
                <a:gd name="T48" fmla="*/ 1 w 71"/>
                <a:gd name="T49" fmla="*/ 1 h 124"/>
                <a:gd name="T50" fmla="*/ 1 w 71"/>
                <a:gd name="T51" fmla="*/ 1 h 124"/>
                <a:gd name="T52" fmla="*/ 1 w 71"/>
                <a:gd name="T53" fmla="*/ 1 h 12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1"/>
                <a:gd name="T82" fmla="*/ 0 h 124"/>
                <a:gd name="T83" fmla="*/ 71 w 71"/>
                <a:gd name="T84" fmla="*/ 124 h 12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1" h="124">
                  <a:moveTo>
                    <a:pt x="45" y="124"/>
                  </a:moveTo>
                  <a:lnTo>
                    <a:pt x="40" y="108"/>
                  </a:lnTo>
                  <a:lnTo>
                    <a:pt x="33" y="92"/>
                  </a:lnTo>
                  <a:lnTo>
                    <a:pt x="27" y="77"/>
                  </a:lnTo>
                  <a:lnTo>
                    <a:pt x="18" y="61"/>
                  </a:lnTo>
                  <a:lnTo>
                    <a:pt x="12" y="46"/>
                  </a:lnTo>
                  <a:lnTo>
                    <a:pt x="6" y="32"/>
                  </a:lnTo>
                  <a:lnTo>
                    <a:pt x="1" y="17"/>
                  </a:lnTo>
                  <a:lnTo>
                    <a:pt x="0" y="3"/>
                  </a:lnTo>
                  <a:lnTo>
                    <a:pt x="5" y="1"/>
                  </a:lnTo>
                  <a:lnTo>
                    <a:pt x="10" y="0"/>
                  </a:lnTo>
                  <a:lnTo>
                    <a:pt x="16" y="0"/>
                  </a:lnTo>
                  <a:lnTo>
                    <a:pt x="24" y="1"/>
                  </a:lnTo>
                  <a:lnTo>
                    <a:pt x="31" y="12"/>
                  </a:lnTo>
                  <a:lnTo>
                    <a:pt x="38" y="25"/>
                  </a:lnTo>
                  <a:lnTo>
                    <a:pt x="45" y="39"/>
                  </a:lnTo>
                  <a:lnTo>
                    <a:pt x="51" y="54"/>
                  </a:lnTo>
                  <a:lnTo>
                    <a:pt x="56" y="69"/>
                  </a:lnTo>
                  <a:lnTo>
                    <a:pt x="61" y="84"/>
                  </a:lnTo>
                  <a:lnTo>
                    <a:pt x="67" y="100"/>
                  </a:lnTo>
                  <a:lnTo>
                    <a:pt x="71" y="116"/>
                  </a:lnTo>
                  <a:lnTo>
                    <a:pt x="61" y="119"/>
                  </a:lnTo>
                  <a:lnTo>
                    <a:pt x="54" y="122"/>
                  </a:lnTo>
                  <a:lnTo>
                    <a:pt x="50" y="123"/>
                  </a:lnTo>
                  <a:lnTo>
                    <a:pt x="45" y="1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79" name="Freeform 190"/>
            <p:cNvSpPr>
              <a:spLocks/>
            </p:cNvSpPr>
            <p:nvPr/>
          </p:nvSpPr>
          <p:spPr bwMode="auto">
            <a:xfrm>
              <a:off x="254" y="3655"/>
              <a:ext cx="26" cy="22"/>
            </a:xfrm>
            <a:custGeom>
              <a:avLst/>
              <a:gdLst>
                <a:gd name="T0" fmla="*/ 1 w 52"/>
                <a:gd name="T1" fmla="*/ 1 h 44"/>
                <a:gd name="T2" fmla="*/ 1 w 52"/>
                <a:gd name="T3" fmla="*/ 1 h 44"/>
                <a:gd name="T4" fmla="*/ 1 w 52"/>
                <a:gd name="T5" fmla="*/ 1 h 44"/>
                <a:gd name="T6" fmla="*/ 1 w 52"/>
                <a:gd name="T7" fmla="*/ 1 h 44"/>
                <a:gd name="T8" fmla="*/ 0 w 52"/>
                <a:gd name="T9" fmla="*/ 1 h 44"/>
                <a:gd name="T10" fmla="*/ 1 w 52"/>
                <a:gd name="T11" fmla="*/ 1 h 44"/>
                <a:gd name="T12" fmla="*/ 1 w 52"/>
                <a:gd name="T13" fmla="*/ 1 h 44"/>
                <a:gd name="T14" fmla="*/ 1 w 52"/>
                <a:gd name="T15" fmla="*/ 1 h 44"/>
                <a:gd name="T16" fmla="*/ 1 w 52"/>
                <a:gd name="T17" fmla="*/ 1 h 44"/>
                <a:gd name="T18" fmla="*/ 1 w 52"/>
                <a:gd name="T19" fmla="*/ 1 h 44"/>
                <a:gd name="T20" fmla="*/ 1 w 52"/>
                <a:gd name="T21" fmla="*/ 1 h 44"/>
                <a:gd name="T22" fmla="*/ 1 w 52"/>
                <a:gd name="T23" fmla="*/ 0 h 44"/>
                <a:gd name="T24" fmla="*/ 1 w 52"/>
                <a:gd name="T25" fmla="*/ 0 h 44"/>
                <a:gd name="T26" fmla="*/ 1 w 52"/>
                <a:gd name="T27" fmla="*/ 1 h 44"/>
                <a:gd name="T28" fmla="*/ 1 w 52"/>
                <a:gd name="T29" fmla="*/ 1 h 44"/>
                <a:gd name="T30" fmla="*/ 1 w 52"/>
                <a:gd name="T31" fmla="*/ 1 h 44"/>
                <a:gd name="T32" fmla="*/ 1 w 52"/>
                <a:gd name="T33" fmla="*/ 1 h 44"/>
                <a:gd name="T34" fmla="*/ 1 w 52"/>
                <a:gd name="T35" fmla="*/ 1 h 44"/>
                <a:gd name="T36" fmla="*/ 1 w 52"/>
                <a:gd name="T37" fmla="*/ 1 h 44"/>
                <a:gd name="T38" fmla="*/ 1 w 52"/>
                <a:gd name="T39" fmla="*/ 1 h 44"/>
                <a:gd name="T40" fmla="*/ 1 w 52"/>
                <a:gd name="T41" fmla="*/ 1 h 44"/>
                <a:gd name="T42" fmla="*/ 1 w 52"/>
                <a:gd name="T43" fmla="*/ 1 h 44"/>
                <a:gd name="T44" fmla="*/ 1 w 52"/>
                <a:gd name="T45" fmla="*/ 1 h 44"/>
                <a:gd name="T46" fmla="*/ 1 w 52"/>
                <a:gd name="T47" fmla="*/ 1 h 44"/>
                <a:gd name="T48" fmla="*/ 1 w 52"/>
                <a:gd name="T49" fmla="*/ 1 h 44"/>
                <a:gd name="T50" fmla="*/ 1 w 52"/>
                <a:gd name="T51" fmla="*/ 1 h 44"/>
                <a:gd name="T52" fmla="*/ 1 w 52"/>
                <a:gd name="T53" fmla="*/ 1 h 4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2"/>
                <a:gd name="T82" fmla="*/ 0 h 44"/>
                <a:gd name="T83" fmla="*/ 52 w 52"/>
                <a:gd name="T84" fmla="*/ 44 h 4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2" h="44">
                  <a:moveTo>
                    <a:pt x="11" y="44"/>
                  </a:moveTo>
                  <a:lnTo>
                    <a:pt x="6" y="29"/>
                  </a:lnTo>
                  <a:lnTo>
                    <a:pt x="2" y="21"/>
                  </a:lnTo>
                  <a:lnTo>
                    <a:pt x="1" y="17"/>
                  </a:lnTo>
                  <a:lnTo>
                    <a:pt x="0" y="13"/>
                  </a:lnTo>
                  <a:lnTo>
                    <a:pt x="4" y="12"/>
                  </a:lnTo>
                  <a:lnTo>
                    <a:pt x="9" y="11"/>
                  </a:lnTo>
                  <a:lnTo>
                    <a:pt x="15" y="8"/>
                  </a:lnTo>
                  <a:lnTo>
                    <a:pt x="21" y="6"/>
                  </a:lnTo>
                  <a:lnTo>
                    <a:pt x="25" y="4"/>
                  </a:lnTo>
                  <a:lnTo>
                    <a:pt x="31" y="3"/>
                  </a:lnTo>
                  <a:lnTo>
                    <a:pt x="37" y="0"/>
                  </a:lnTo>
                  <a:lnTo>
                    <a:pt x="41" y="0"/>
                  </a:lnTo>
                  <a:lnTo>
                    <a:pt x="45" y="8"/>
                  </a:lnTo>
                  <a:lnTo>
                    <a:pt x="47" y="13"/>
                  </a:lnTo>
                  <a:lnTo>
                    <a:pt x="49" y="20"/>
                  </a:lnTo>
                  <a:lnTo>
                    <a:pt x="52" y="29"/>
                  </a:lnTo>
                  <a:lnTo>
                    <a:pt x="47" y="32"/>
                  </a:lnTo>
                  <a:lnTo>
                    <a:pt x="41" y="34"/>
                  </a:lnTo>
                  <a:lnTo>
                    <a:pt x="37" y="36"/>
                  </a:lnTo>
                  <a:lnTo>
                    <a:pt x="31" y="38"/>
                  </a:lnTo>
                  <a:lnTo>
                    <a:pt x="26" y="40"/>
                  </a:lnTo>
                  <a:lnTo>
                    <a:pt x="21" y="42"/>
                  </a:lnTo>
                  <a:lnTo>
                    <a:pt x="16" y="43"/>
                  </a:lnTo>
                  <a:lnTo>
                    <a:pt x="11" y="44"/>
                  </a:lnTo>
                  <a:close/>
                </a:path>
              </a:pathLst>
            </a:custGeom>
            <a:solidFill>
              <a:srgbClr val="5E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80" name="Freeform 191"/>
            <p:cNvSpPr>
              <a:spLocks/>
            </p:cNvSpPr>
            <p:nvPr/>
          </p:nvSpPr>
          <p:spPr bwMode="auto">
            <a:xfrm>
              <a:off x="22" y="3576"/>
              <a:ext cx="148" cy="99"/>
            </a:xfrm>
            <a:custGeom>
              <a:avLst/>
              <a:gdLst>
                <a:gd name="T0" fmla="*/ 1 w 296"/>
                <a:gd name="T1" fmla="*/ 1 h 197"/>
                <a:gd name="T2" fmla="*/ 1 w 296"/>
                <a:gd name="T3" fmla="*/ 1 h 197"/>
                <a:gd name="T4" fmla="*/ 1 w 296"/>
                <a:gd name="T5" fmla="*/ 1 h 197"/>
                <a:gd name="T6" fmla="*/ 1 w 296"/>
                <a:gd name="T7" fmla="*/ 1 h 197"/>
                <a:gd name="T8" fmla="*/ 1 w 296"/>
                <a:gd name="T9" fmla="*/ 1 h 197"/>
                <a:gd name="T10" fmla="*/ 1 w 296"/>
                <a:gd name="T11" fmla="*/ 1 h 197"/>
                <a:gd name="T12" fmla="*/ 1 w 296"/>
                <a:gd name="T13" fmla="*/ 1 h 197"/>
                <a:gd name="T14" fmla="*/ 1 w 296"/>
                <a:gd name="T15" fmla="*/ 1 h 197"/>
                <a:gd name="T16" fmla="*/ 1 w 296"/>
                <a:gd name="T17" fmla="*/ 1 h 197"/>
                <a:gd name="T18" fmla="*/ 1 w 296"/>
                <a:gd name="T19" fmla="*/ 1 h 197"/>
                <a:gd name="T20" fmla="*/ 1 w 296"/>
                <a:gd name="T21" fmla="*/ 1 h 197"/>
                <a:gd name="T22" fmla="*/ 1 w 296"/>
                <a:gd name="T23" fmla="*/ 1 h 197"/>
                <a:gd name="T24" fmla="*/ 1 w 296"/>
                <a:gd name="T25" fmla="*/ 1 h 197"/>
                <a:gd name="T26" fmla="*/ 1 w 296"/>
                <a:gd name="T27" fmla="*/ 1 h 197"/>
                <a:gd name="T28" fmla="*/ 1 w 296"/>
                <a:gd name="T29" fmla="*/ 1 h 197"/>
                <a:gd name="T30" fmla="*/ 1 w 296"/>
                <a:gd name="T31" fmla="*/ 1 h 197"/>
                <a:gd name="T32" fmla="*/ 1 w 296"/>
                <a:gd name="T33" fmla="*/ 1 h 197"/>
                <a:gd name="T34" fmla="*/ 1 w 296"/>
                <a:gd name="T35" fmla="*/ 1 h 197"/>
                <a:gd name="T36" fmla="*/ 0 w 296"/>
                <a:gd name="T37" fmla="*/ 1 h 197"/>
                <a:gd name="T38" fmla="*/ 1 w 296"/>
                <a:gd name="T39" fmla="*/ 1 h 197"/>
                <a:gd name="T40" fmla="*/ 1 w 296"/>
                <a:gd name="T41" fmla="*/ 0 h 197"/>
                <a:gd name="T42" fmla="*/ 1 w 296"/>
                <a:gd name="T43" fmla="*/ 1 h 197"/>
                <a:gd name="T44" fmla="*/ 1 w 296"/>
                <a:gd name="T45" fmla="*/ 1 h 197"/>
                <a:gd name="T46" fmla="*/ 1 w 296"/>
                <a:gd name="T47" fmla="*/ 1 h 197"/>
                <a:gd name="T48" fmla="*/ 1 w 296"/>
                <a:gd name="T49" fmla="*/ 1 h 197"/>
                <a:gd name="T50" fmla="*/ 1 w 296"/>
                <a:gd name="T51" fmla="*/ 1 h 197"/>
                <a:gd name="T52" fmla="*/ 1 w 296"/>
                <a:gd name="T53" fmla="*/ 1 h 197"/>
                <a:gd name="T54" fmla="*/ 1 w 296"/>
                <a:gd name="T55" fmla="*/ 1 h 197"/>
                <a:gd name="T56" fmla="*/ 1 w 296"/>
                <a:gd name="T57" fmla="*/ 1 h 197"/>
                <a:gd name="T58" fmla="*/ 1 w 296"/>
                <a:gd name="T59" fmla="*/ 1 h 197"/>
                <a:gd name="T60" fmla="*/ 1 w 296"/>
                <a:gd name="T61" fmla="*/ 1 h 197"/>
                <a:gd name="T62" fmla="*/ 1 w 296"/>
                <a:gd name="T63" fmla="*/ 1 h 197"/>
                <a:gd name="T64" fmla="*/ 1 w 296"/>
                <a:gd name="T65" fmla="*/ 1 h 197"/>
                <a:gd name="T66" fmla="*/ 1 w 296"/>
                <a:gd name="T67" fmla="*/ 1 h 197"/>
                <a:gd name="T68" fmla="*/ 1 w 296"/>
                <a:gd name="T69" fmla="*/ 1 h 197"/>
                <a:gd name="T70" fmla="*/ 1 w 296"/>
                <a:gd name="T71" fmla="*/ 1 h 197"/>
                <a:gd name="T72" fmla="*/ 1 w 296"/>
                <a:gd name="T73" fmla="*/ 1 h 197"/>
                <a:gd name="T74" fmla="*/ 1 w 296"/>
                <a:gd name="T75" fmla="*/ 1 h 197"/>
                <a:gd name="T76" fmla="*/ 1 w 296"/>
                <a:gd name="T77" fmla="*/ 1 h 197"/>
                <a:gd name="T78" fmla="*/ 1 w 296"/>
                <a:gd name="T79" fmla="*/ 1 h 197"/>
                <a:gd name="T80" fmla="*/ 1 w 296"/>
                <a:gd name="T81" fmla="*/ 1 h 197"/>
                <a:gd name="T82" fmla="*/ 1 w 296"/>
                <a:gd name="T83" fmla="*/ 1 h 197"/>
                <a:gd name="T84" fmla="*/ 1 w 296"/>
                <a:gd name="T85" fmla="*/ 1 h 197"/>
                <a:gd name="T86" fmla="*/ 1 w 296"/>
                <a:gd name="T87" fmla="*/ 1 h 197"/>
                <a:gd name="T88" fmla="*/ 1 w 296"/>
                <a:gd name="T89" fmla="*/ 1 h 197"/>
                <a:gd name="T90" fmla="*/ 1 w 296"/>
                <a:gd name="T91" fmla="*/ 1 h 197"/>
                <a:gd name="T92" fmla="*/ 1 w 296"/>
                <a:gd name="T93" fmla="*/ 1 h 197"/>
                <a:gd name="T94" fmla="*/ 1 w 296"/>
                <a:gd name="T95" fmla="*/ 1 h 197"/>
                <a:gd name="T96" fmla="*/ 1 w 296"/>
                <a:gd name="T97" fmla="*/ 1 h 197"/>
                <a:gd name="T98" fmla="*/ 1 w 296"/>
                <a:gd name="T99" fmla="*/ 1 h 197"/>
                <a:gd name="T100" fmla="*/ 1 w 296"/>
                <a:gd name="T101" fmla="*/ 1 h 197"/>
                <a:gd name="T102" fmla="*/ 1 w 296"/>
                <a:gd name="T103" fmla="*/ 1 h 197"/>
                <a:gd name="T104" fmla="*/ 1 w 296"/>
                <a:gd name="T105" fmla="*/ 1 h 19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96"/>
                <a:gd name="T160" fmla="*/ 0 h 197"/>
                <a:gd name="T161" fmla="*/ 296 w 296"/>
                <a:gd name="T162" fmla="*/ 197 h 19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96" h="197">
                  <a:moveTo>
                    <a:pt x="123" y="195"/>
                  </a:moveTo>
                  <a:lnTo>
                    <a:pt x="121" y="170"/>
                  </a:lnTo>
                  <a:lnTo>
                    <a:pt x="120" y="154"/>
                  </a:lnTo>
                  <a:lnTo>
                    <a:pt x="119" y="141"/>
                  </a:lnTo>
                  <a:lnTo>
                    <a:pt x="116" y="126"/>
                  </a:lnTo>
                  <a:lnTo>
                    <a:pt x="114" y="125"/>
                  </a:lnTo>
                  <a:lnTo>
                    <a:pt x="113" y="124"/>
                  </a:lnTo>
                  <a:lnTo>
                    <a:pt x="112" y="125"/>
                  </a:lnTo>
                  <a:lnTo>
                    <a:pt x="110" y="126"/>
                  </a:lnTo>
                  <a:lnTo>
                    <a:pt x="112" y="139"/>
                  </a:lnTo>
                  <a:lnTo>
                    <a:pt x="113" y="150"/>
                  </a:lnTo>
                  <a:lnTo>
                    <a:pt x="113" y="167"/>
                  </a:lnTo>
                  <a:lnTo>
                    <a:pt x="112" y="194"/>
                  </a:lnTo>
                  <a:lnTo>
                    <a:pt x="109" y="194"/>
                  </a:lnTo>
                  <a:lnTo>
                    <a:pt x="107" y="193"/>
                  </a:lnTo>
                  <a:lnTo>
                    <a:pt x="104" y="193"/>
                  </a:lnTo>
                  <a:lnTo>
                    <a:pt x="101" y="193"/>
                  </a:lnTo>
                  <a:lnTo>
                    <a:pt x="99" y="179"/>
                  </a:lnTo>
                  <a:lnTo>
                    <a:pt x="97" y="168"/>
                  </a:lnTo>
                  <a:lnTo>
                    <a:pt x="95" y="154"/>
                  </a:lnTo>
                  <a:lnTo>
                    <a:pt x="93" y="130"/>
                  </a:lnTo>
                  <a:lnTo>
                    <a:pt x="92" y="130"/>
                  </a:lnTo>
                  <a:lnTo>
                    <a:pt x="91" y="130"/>
                  </a:lnTo>
                  <a:lnTo>
                    <a:pt x="89" y="130"/>
                  </a:lnTo>
                  <a:lnTo>
                    <a:pt x="87" y="130"/>
                  </a:lnTo>
                  <a:lnTo>
                    <a:pt x="87" y="145"/>
                  </a:lnTo>
                  <a:lnTo>
                    <a:pt x="89" y="159"/>
                  </a:lnTo>
                  <a:lnTo>
                    <a:pt x="89" y="172"/>
                  </a:lnTo>
                  <a:lnTo>
                    <a:pt x="89" y="187"/>
                  </a:lnTo>
                  <a:lnTo>
                    <a:pt x="87" y="189"/>
                  </a:lnTo>
                  <a:lnTo>
                    <a:pt x="86" y="189"/>
                  </a:lnTo>
                  <a:lnTo>
                    <a:pt x="86" y="190"/>
                  </a:lnTo>
                  <a:lnTo>
                    <a:pt x="74" y="174"/>
                  </a:lnTo>
                  <a:lnTo>
                    <a:pt x="69" y="150"/>
                  </a:lnTo>
                  <a:lnTo>
                    <a:pt x="69" y="127"/>
                  </a:lnTo>
                  <a:lnTo>
                    <a:pt x="68" y="109"/>
                  </a:lnTo>
                  <a:lnTo>
                    <a:pt x="66" y="108"/>
                  </a:lnTo>
                  <a:lnTo>
                    <a:pt x="64" y="107"/>
                  </a:lnTo>
                  <a:lnTo>
                    <a:pt x="63" y="108"/>
                  </a:lnTo>
                  <a:lnTo>
                    <a:pt x="62" y="109"/>
                  </a:lnTo>
                  <a:lnTo>
                    <a:pt x="62" y="123"/>
                  </a:lnTo>
                  <a:lnTo>
                    <a:pt x="63" y="138"/>
                  </a:lnTo>
                  <a:lnTo>
                    <a:pt x="63" y="152"/>
                  </a:lnTo>
                  <a:lnTo>
                    <a:pt x="63" y="167"/>
                  </a:lnTo>
                  <a:lnTo>
                    <a:pt x="62" y="168"/>
                  </a:lnTo>
                  <a:lnTo>
                    <a:pt x="61" y="168"/>
                  </a:lnTo>
                  <a:lnTo>
                    <a:pt x="61" y="169"/>
                  </a:lnTo>
                  <a:lnTo>
                    <a:pt x="53" y="153"/>
                  </a:lnTo>
                  <a:lnTo>
                    <a:pt x="49" y="130"/>
                  </a:lnTo>
                  <a:lnTo>
                    <a:pt x="47" y="107"/>
                  </a:lnTo>
                  <a:lnTo>
                    <a:pt x="46" y="91"/>
                  </a:lnTo>
                  <a:lnTo>
                    <a:pt x="45" y="89"/>
                  </a:lnTo>
                  <a:lnTo>
                    <a:pt x="44" y="89"/>
                  </a:lnTo>
                  <a:lnTo>
                    <a:pt x="43" y="88"/>
                  </a:lnTo>
                  <a:lnTo>
                    <a:pt x="41" y="103"/>
                  </a:lnTo>
                  <a:lnTo>
                    <a:pt x="40" y="121"/>
                  </a:lnTo>
                  <a:lnTo>
                    <a:pt x="39" y="137"/>
                  </a:lnTo>
                  <a:lnTo>
                    <a:pt x="38" y="144"/>
                  </a:lnTo>
                  <a:lnTo>
                    <a:pt x="28" y="127"/>
                  </a:lnTo>
                  <a:lnTo>
                    <a:pt x="23" y="109"/>
                  </a:lnTo>
                  <a:lnTo>
                    <a:pt x="23" y="91"/>
                  </a:lnTo>
                  <a:lnTo>
                    <a:pt x="22" y="74"/>
                  </a:lnTo>
                  <a:lnTo>
                    <a:pt x="21" y="73"/>
                  </a:lnTo>
                  <a:lnTo>
                    <a:pt x="19" y="73"/>
                  </a:lnTo>
                  <a:lnTo>
                    <a:pt x="17" y="73"/>
                  </a:lnTo>
                  <a:lnTo>
                    <a:pt x="16" y="73"/>
                  </a:lnTo>
                  <a:lnTo>
                    <a:pt x="15" y="92"/>
                  </a:lnTo>
                  <a:lnTo>
                    <a:pt x="15" y="101"/>
                  </a:lnTo>
                  <a:lnTo>
                    <a:pt x="15" y="104"/>
                  </a:lnTo>
                  <a:lnTo>
                    <a:pt x="14" y="107"/>
                  </a:lnTo>
                  <a:lnTo>
                    <a:pt x="3" y="88"/>
                  </a:lnTo>
                  <a:lnTo>
                    <a:pt x="0" y="64"/>
                  </a:lnTo>
                  <a:lnTo>
                    <a:pt x="0" y="40"/>
                  </a:lnTo>
                  <a:lnTo>
                    <a:pt x="2" y="21"/>
                  </a:lnTo>
                  <a:lnTo>
                    <a:pt x="8" y="18"/>
                  </a:lnTo>
                  <a:lnTo>
                    <a:pt x="15" y="13"/>
                  </a:lnTo>
                  <a:lnTo>
                    <a:pt x="19" y="8"/>
                  </a:lnTo>
                  <a:lnTo>
                    <a:pt x="23" y="1"/>
                  </a:lnTo>
                  <a:lnTo>
                    <a:pt x="25" y="1"/>
                  </a:lnTo>
                  <a:lnTo>
                    <a:pt x="28" y="0"/>
                  </a:lnTo>
                  <a:lnTo>
                    <a:pt x="30" y="0"/>
                  </a:lnTo>
                  <a:lnTo>
                    <a:pt x="32" y="0"/>
                  </a:lnTo>
                  <a:lnTo>
                    <a:pt x="31" y="8"/>
                  </a:lnTo>
                  <a:lnTo>
                    <a:pt x="30" y="15"/>
                  </a:lnTo>
                  <a:lnTo>
                    <a:pt x="28" y="21"/>
                  </a:lnTo>
                  <a:lnTo>
                    <a:pt x="25" y="28"/>
                  </a:lnTo>
                  <a:lnTo>
                    <a:pt x="28" y="43"/>
                  </a:lnTo>
                  <a:lnTo>
                    <a:pt x="32" y="57"/>
                  </a:lnTo>
                  <a:lnTo>
                    <a:pt x="39" y="68"/>
                  </a:lnTo>
                  <a:lnTo>
                    <a:pt x="47" y="77"/>
                  </a:lnTo>
                  <a:lnTo>
                    <a:pt x="56" y="84"/>
                  </a:lnTo>
                  <a:lnTo>
                    <a:pt x="69" y="88"/>
                  </a:lnTo>
                  <a:lnTo>
                    <a:pt x="84" y="91"/>
                  </a:lnTo>
                  <a:lnTo>
                    <a:pt x="102" y="92"/>
                  </a:lnTo>
                  <a:lnTo>
                    <a:pt x="121" y="84"/>
                  </a:lnTo>
                  <a:lnTo>
                    <a:pt x="132" y="76"/>
                  </a:lnTo>
                  <a:lnTo>
                    <a:pt x="139" y="65"/>
                  </a:lnTo>
                  <a:lnTo>
                    <a:pt x="142" y="55"/>
                  </a:lnTo>
                  <a:lnTo>
                    <a:pt x="142" y="42"/>
                  </a:lnTo>
                  <a:lnTo>
                    <a:pt x="139" y="30"/>
                  </a:lnTo>
                  <a:lnTo>
                    <a:pt x="135" y="16"/>
                  </a:lnTo>
                  <a:lnTo>
                    <a:pt x="131" y="1"/>
                  </a:lnTo>
                  <a:lnTo>
                    <a:pt x="138" y="3"/>
                  </a:lnTo>
                  <a:lnTo>
                    <a:pt x="143" y="9"/>
                  </a:lnTo>
                  <a:lnTo>
                    <a:pt x="147" y="17"/>
                  </a:lnTo>
                  <a:lnTo>
                    <a:pt x="151" y="27"/>
                  </a:lnTo>
                  <a:lnTo>
                    <a:pt x="161" y="35"/>
                  </a:lnTo>
                  <a:lnTo>
                    <a:pt x="173" y="44"/>
                  </a:lnTo>
                  <a:lnTo>
                    <a:pt x="184" y="53"/>
                  </a:lnTo>
                  <a:lnTo>
                    <a:pt x="196" y="61"/>
                  </a:lnTo>
                  <a:lnTo>
                    <a:pt x="208" y="69"/>
                  </a:lnTo>
                  <a:lnTo>
                    <a:pt x="220" y="77"/>
                  </a:lnTo>
                  <a:lnTo>
                    <a:pt x="234" y="85"/>
                  </a:lnTo>
                  <a:lnTo>
                    <a:pt x="248" y="93"/>
                  </a:lnTo>
                  <a:lnTo>
                    <a:pt x="262" y="95"/>
                  </a:lnTo>
                  <a:lnTo>
                    <a:pt x="275" y="101"/>
                  </a:lnTo>
                  <a:lnTo>
                    <a:pt x="283" y="110"/>
                  </a:lnTo>
                  <a:lnTo>
                    <a:pt x="290" y="121"/>
                  </a:lnTo>
                  <a:lnTo>
                    <a:pt x="295" y="133"/>
                  </a:lnTo>
                  <a:lnTo>
                    <a:pt x="296" y="148"/>
                  </a:lnTo>
                  <a:lnTo>
                    <a:pt x="296" y="164"/>
                  </a:lnTo>
                  <a:lnTo>
                    <a:pt x="295" y="182"/>
                  </a:lnTo>
                  <a:lnTo>
                    <a:pt x="290" y="185"/>
                  </a:lnTo>
                  <a:lnTo>
                    <a:pt x="286" y="186"/>
                  </a:lnTo>
                  <a:lnTo>
                    <a:pt x="282" y="186"/>
                  </a:lnTo>
                  <a:lnTo>
                    <a:pt x="279" y="186"/>
                  </a:lnTo>
                  <a:lnTo>
                    <a:pt x="277" y="176"/>
                  </a:lnTo>
                  <a:lnTo>
                    <a:pt x="276" y="164"/>
                  </a:lnTo>
                  <a:lnTo>
                    <a:pt x="275" y="154"/>
                  </a:lnTo>
                  <a:lnTo>
                    <a:pt x="274" y="144"/>
                  </a:lnTo>
                  <a:lnTo>
                    <a:pt x="273" y="144"/>
                  </a:lnTo>
                  <a:lnTo>
                    <a:pt x="271" y="144"/>
                  </a:lnTo>
                  <a:lnTo>
                    <a:pt x="269" y="145"/>
                  </a:lnTo>
                  <a:lnTo>
                    <a:pt x="267" y="145"/>
                  </a:lnTo>
                  <a:lnTo>
                    <a:pt x="267" y="156"/>
                  </a:lnTo>
                  <a:lnTo>
                    <a:pt x="267" y="167"/>
                  </a:lnTo>
                  <a:lnTo>
                    <a:pt x="267" y="178"/>
                  </a:lnTo>
                  <a:lnTo>
                    <a:pt x="267" y="190"/>
                  </a:lnTo>
                  <a:lnTo>
                    <a:pt x="264" y="191"/>
                  </a:lnTo>
                  <a:lnTo>
                    <a:pt x="260" y="191"/>
                  </a:lnTo>
                  <a:lnTo>
                    <a:pt x="257" y="191"/>
                  </a:lnTo>
                  <a:lnTo>
                    <a:pt x="253" y="192"/>
                  </a:lnTo>
                  <a:lnTo>
                    <a:pt x="246" y="153"/>
                  </a:lnTo>
                  <a:lnTo>
                    <a:pt x="242" y="132"/>
                  </a:lnTo>
                  <a:lnTo>
                    <a:pt x="239" y="124"/>
                  </a:lnTo>
                  <a:lnTo>
                    <a:pt x="237" y="121"/>
                  </a:lnTo>
                  <a:lnTo>
                    <a:pt x="237" y="127"/>
                  </a:lnTo>
                  <a:lnTo>
                    <a:pt x="238" y="141"/>
                  </a:lnTo>
                  <a:lnTo>
                    <a:pt x="241" y="163"/>
                  </a:lnTo>
                  <a:lnTo>
                    <a:pt x="242" y="192"/>
                  </a:lnTo>
                  <a:lnTo>
                    <a:pt x="238" y="193"/>
                  </a:lnTo>
                  <a:lnTo>
                    <a:pt x="235" y="194"/>
                  </a:lnTo>
                  <a:lnTo>
                    <a:pt x="231" y="194"/>
                  </a:lnTo>
                  <a:lnTo>
                    <a:pt x="224" y="193"/>
                  </a:lnTo>
                  <a:lnTo>
                    <a:pt x="219" y="163"/>
                  </a:lnTo>
                  <a:lnTo>
                    <a:pt x="216" y="147"/>
                  </a:lnTo>
                  <a:lnTo>
                    <a:pt x="214" y="140"/>
                  </a:lnTo>
                  <a:lnTo>
                    <a:pt x="212" y="138"/>
                  </a:lnTo>
                  <a:lnTo>
                    <a:pt x="213" y="152"/>
                  </a:lnTo>
                  <a:lnTo>
                    <a:pt x="214" y="165"/>
                  </a:lnTo>
                  <a:lnTo>
                    <a:pt x="214" y="179"/>
                  </a:lnTo>
                  <a:lnTo>
                    <a:pt x="215" y="193"/>
                  </a:lnTo>
                  <a:lnTo>
                    <a:pt x="213" y="193"/>
                  </a:lnTo>
                  <a:lnTo>
                    <a:pt x="211" y="193"/>
                  </a:lnTo>
                  <a:lnTo>
                    <a:pt x="207" y="194"/>
                  </a:lnTo>
                  <a:lnTo>
                    <a:pt x="205" y="194"/>
                  </a:lnTo>
                  <a:lnTo>
                    <a:pt x="198" y="167"/>
                  </a:lnTo>
                  <a:lnTo>
                    <a:pt x="195" y="152"/>
                  </a:lnTo>
                  <a:lnTo>
                    <a:pt x="191" y="142"/>
                  </a:lnTo>
                  <a:lnTo>
                    <a:pt x="189" y="136"/>
                  </a:lnTo>
                  <a:lnTo>
                    <a:pt x="189" y="150"/>
                  </a:lnTo>
                  <a:lnTo>
                    <a:pt x="190" y="164"/>
                  </a:lnTo>
                  <a:lnTo>
                    <a:pt x="190" y="178"/>
                  </a:lnTo>
                  <a:lnTo>
                    <a:pt x="191" y="193"/>
                  </a:lnTo>
                  <a:lnTo>
                    <a:pt x="189" y="193"/>
                  </a:lnTo>
                  <a:lnTo>
                    <a:pt x="185" y="193"/>
                  </a:lnTo>
                  <a:lnTo>
                    <a:pt x="182" y="193"/>
                  </a:lnTo>
                  <a:lnTo>
                    <a:pt x="180" y="193"/>
                  </a:lnTo>
                  <a:lnTo>
                    <a:pt x="175" y="171"/>
                  </a:lnTo>
                  <a:lnTo>
                    <a:pt x="171" y="149"/>
                  </a:lnTo>
                  <a:lnTo>
                    <a:pt x="167" y="129"/>
                  </a:lnTo>
                  <a:lnTo>
                    <a:pt x="162" y="107"/>
                  </a:lnTo>
                  <a:lnTo>
                    <a:pt x="161" y="106"/>
                  </a:lnTo>
                  <a:lnTo>
                    <a:pt x="160" y="106"/>
                  </a:lnTo>
                  <a:lnTo>
                    <a:pt x="159" y="106"/>
                  </a:lnTo>
                  <a:lnTo>
                    <a:pt x="158" y="104"/>
                  </a:lnTo>
                  <a:lnTo>
                    <a:pt x="158" y="109"/>
                  </a:lnTo>
                  <a:lnTo>
                    <a:pt x="159" y="119"/>
                  </a:lnTo>
                  <a:lnTo>
                    <a:pt x="162" y="145"/>
                  </a:lnTo>
                  <a:lnTo>
                    <a:pt x="168" y="193"/>
                  </a:lnTo>
                  <a:lnTo>
                    <a:pt x="163" y="194"/>
                  </a:lnTo>
                  <a:lnTo>
                    <a:pt x="159" y="194"/>
                  </a:lnTo>
                  <a:lnTo>
                    <a:pt x="153" y="195"/>
                  </a:lnTo>
                  <a:lnTo>
                    <a:pt x="148" y="197"/>
                  </a:lnTo>
                  <a:lnTo>
                    <a:pt x="145" y="176"/>
                  </a:lnTo>
                  <a:lnTo>
                    <a:pt x="143" y="155"/>
                  </a:lnTo>
                  <a:lnTo>
                    <a:pt x="139" y="134"/>
                  </a:lnTo>
                  <a:lnTo>
                    <a:pt x="137" y="115"/>
                  </a:lnTo>
                  <a:lnTo>
                    <a:pt x="136" y="115"/>
                  </a:lnTo>
                  <a:lnTo>
                    <a:pt x="133" y="115"/>
                  </a:lnTo>
                  <a:lnTo>
                    <a:pt x="132" y="115"/>
                  </a:lnTo>
                  <a:lnTo>
                    <a:pt x="131" y="115"/>
                  </a:lnTo>
                  <a:lnTo>
                    <a:pt x="133" y="134"/>
                  </a:lnTo>
                  <a:lnTo>
                    <a:pt x="135" y="155"/>
                  </a:lnTo>
                  <a:lnTo>
                    <a:pt x="137" y="176"/>
                  </a:lnTo>
                  <a:lnTo>
                    <a:pt x="139" y="197"/>
                  </a:lnTo>
                  <a:lnTo>
                    <a:pt x="135" y="195"/>
                  </a:lnTo>
                  <a:lnTo>
                    <a:pt x="131" y="195"/>
                  </a:lnTo>
                  <a:lnTo>
                    <a:pt x="127" y="195"/>
                  </a:lnTo>
                  <a:lnTo>
                    <a:pt x="123" y="195"/>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81" name="Freeform 192"/>
            <p:cNvSpPr>
              <a:spLocks/>
            </p:cNvSpPr>
            <p:nvPr/>
          </p:nvSpPr>
          <p:spPr bwMode="auto">
            <a:xfrm>
              <a:off x="1020" y="3603"/>
              <a:ext cx="91" cy="66"/>
            </a:xfrm>
            <a:custGeom>
              <a:avLst/>
              <a:gdLst>
                <a:gd name="T0" fmla="*/ 1 w 182"/>
                <a:gd name="T1" fmla="*/ 1 h 132"/>
                <a:gd name="T2" fmla="*/ 1 w 182"/>
                <a:gd name="T3" fmla="*/ 1 h 132"/>
                <a:gd name="T4" fmla="*/ 1 w 182"/>
                <a:gd name="T5" fmla="*/ 1 h 132"/>
                <a:gd name="T6" fmla="*/ 1 w 182"/>
                <a:gd name="T7" fmla="*/ 1 h 132"/>
                <a:gd name="T8" fmla="*/ 1 w 182"/>
                <a:gd name="T9" fmla="*/ 1 h 132"/>
                <a:gd name="T10" fmla="*/ 1 w 182"/>
                <a:gd name="T11" fmla="*/ 1 h 132"/>
                <a:gd name="T12" fmla="*/ 0 w 182"/>
                <a:gd name="T13" fmla="*/ 1 h 132"/>
                <a:gd name="T14" fmla="*/ 1 w 182"/>
                <a:gd name="T15" fmla="*/ 1 h 132"/>
                <a:gd name="T16" fmla="*/ 1 w 182"/>
                <a:gd name="T17" fmla="*/ 0 h 132"/>
                <a:gd name="T18" fmla="*/ 1 w 182"/>
                <a:gd name="T19" fmla="*/ 0 h 132"/>
                <a:gd name="T20" fmla="*/ 1 w 182"/>
                <a:gd name="T21" fmla="*/ 0 h 132"/>
                <a:gd name="T22" fmla="*/ 1 w 182"/>
                <a:gd name="T23" fmla="*/ 1 h 132"/>
                <a:gd name="T24" fmla="*/ 1 w 182"/>
                <a:gd name="T25" fmla="*/ 1 h 132"/>
                <a:gd name="T26" fmla="*/ 1 w 182"/>
                <a:gd name="T27" fmla="*/ 1 h 132"/>
                <a:gd name="T28" fmla="*/ 1 w 182"/>
                <a:gd name="T29" fmla="*/ 1 h 132"/>
                <a:gd name="T30" fmla="*/ 1 w 182"/>
                <a:gd name="T31" fmla="*/ 1 h 132"/>
                <a:gd name="T32" fmla="*/ 1 w 182"/>
                <a:gd name="T33" fmla="*/ 1 h 132"/>
                <a:gd name="T34" fmla="*/ 1 w 182"/>
                <a:gd name="T35" fmla="*/ 1 h 132"/>
                <a:gd name="T36" fmla="*/ 1 w 182"/>
                <a:gd name="T37" fmla="*/ 1 h 132"/>
                <a:gd name="T38" fmla="*/ 1 w 182"/>
                <a:gd name="T39" fmla="*/ 1 h 132"/>
                <a:gd name="T40" fmla="*/ 1 w 182"/>
                <a:gd name="T41" fmla="*/ 1 h 132"/>
                <a:gd name="T42" fmla="*/ 1 w 182"/>
                <a:gd name="T43" fmla="*/ 1 h 132"/>
                <a:gd name="T44" fmla="*/ 1 w 182"/>
                <a:gd name="T45" fmla="*/ 1 h 132"/>
                <a:gd name="T46" fmla="*/ 1 w 182"/>
                <a:gd name="T47" fmla="*/ 1 h 132"/>
                <a:gd name="T48" fmla="*/ 1 w 182"/>
                <a:gd name="T49" fmla="*/ 1 h 132"/>
                <a:gd name="T50" fmla="*/ 1 w 182"/>
                <a:gd name="T51" fmla="*/ 1 h 132"/>
                <a:gd name="T52" fmla="*/ 1 w 182"/>
                <a:gd name="T53" fmla="*/ 1 h 132"/>
                <a:gd name="T54" fmla="*/ 1 w 182"/>
                <a:gd name="T55" fmla="*/ 1 h 132"/>
                <a:gd name="T56" fmla="*/ 1 w 182"/>
                <a:gd name="T57" fmla="*/ 1 h 132"/>
                <a:gd name="T58" fmla="*/ 1 w 182"/>
                <a:gd name="T59" fmla="*/ 1 h 132"/>
                <a:gd name="T60" fmla="*/ 1 w 182"/>
                <a:gd name="T61" fmla="*/ 1 h 132"/>
                <a:gd name="T62" fmla="*/ 1 w 182"/>
                <a:gd name="T63" fmla="*/ 1 h 132"/>
                <a:gd name="T64" fmla="*/ 1 w 182"/>
                <a:gd name="T65" fmla="*/ 1 h 132"/>
                <a:gd name="T66" fmla="*/ 1 w 182"/>
                <a:gd name="T67" fmla="*/ 1 h 132"/>
                <a:gd name="T68" fmla="*/ 1 w 182"/>
                <a:gd name="T69" fmla="*/ 1 h 132"/>
                <a:gd name="T70" fmla="*/ 1 w 182"/>
                <a:gd name="T71" fmla="*/ 1 h 132"/>
                <a:gd name="T72" fmla="*/ 1 w 182"/>
                <a:gd name="T73" fmla="*/ 1 h 132"/>
                <a:gd name="T74" fmla="*/ 1 w 182"/>
                <a:gd name="T75" fmla="*/ 1 h 132"/>
                <a:gd name="T76" fmla="*/ 1 w 182"/>
                <a:gd name="T77" fmla="*/ 1 h 132"/>
                <a:gd name="T78" fmla="*/ 1 w 182"/>
                <a:gd name="T79" fmla="*/ 1 h 132"/>
                <a:gd name="T80" fmla="*/ 1 w 182"/>
                <a:gd name="T81" fmla="*/ 1 h 132"/>
                <a:gd name="T82" fmla="*/ 1 w 182"/>
                <a:gd name="T83" fmla="*/ 1 h 132"/>
                <a:gd name="T84" fmla="*/ 1 w 182"/>
                <a:gd name="T85" fmla="*/ 1 h 132"/>
                <a:gd name="T86" fmla="*/ 1 w 182"/>
                <a:gd name="T87" fmla="*/ 1 h 132"/>
                <a:gd name="T88" fmla="*/ 1 w 182"/>
                <a:gd name="T89" fmla="*/ 1 h 132"/>
                <a:gd name="T90" fmla="*/ 1 w 182"/>
                <a:gd name="T91" fmla="*/ 1 h 132"/>
                <a:gd name="T92" fmla="*/ 1 w 182"/>
                <a:gd name="T93" fmla="*/ 1 h 132"/>
                <a:gd name="T94" fmla="*/ 1 w 182"/>
                <a:gd name="T95" fmla="*/ 1 h 132"/>
                <a:gd name="T96" fmla="*/ 1 w 182"/>
                <a:gd name="T97" fmla="*/ 1 h 132"/>
                <a:gd name="T98" fmla="*/ 1 w 182"/>
                <a:gd name="T99" fmla="*/ 1 h 132"/>
                <a:gd name="T100" fmla="*/ 1 w 182"/>
                <a:gd name="T101" fmla="*/ 1 h 132"/>
                <a:gd name="T102" fmla="*/ 1 w 182"/>
                <a:gd name="T103" fmla="*/ 1 h 132"/>
                <a:gd name="T104" fmla="*/ 1 w 182"/>
                <a:gd name="T105" fmla="*/ 1 h 132"/>
                <a:gd name="T106" fmla="*/ 1 w 182"/>
                <a:gd name="T107" fmla="*/ 1 h 132"/>
                <a:gd name="T108" fmla="*/ 1 w 182"/>
                <a:gd name="T109" fmla="*/ 1 h 13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
                <a:gd name="T166" fmla="*/ 0 h 132"/>
                <a:gd name="T167" fmla="*/ 182 w 182"/>
                <a:gd name="T168" fmla="*/ 132 h 13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 h="132">
                  <a:moveTo>
                    <a:pt x="78" y="132"/>
                  </a:moveTo>
                  <a:lnTo>
                    <a:pt x="53" y="124"/>
                  </a:lnTo>
                  <a:lnTo>
                    <a:pt x="32" y="114"/>
                  </a:lnTo>
                  <a:lnTo>
                    <a:pt x="17" y="100"/>
                  </a:lnTo>
                  <a:lnTo>
                    <a:pt x="8" y="85"/>
                  </a:lnTo>
                  <a:lnTo>
                    <a:pt x="2" y="66"/>
                  </a:lnTo>
                  <a:lnTo>
                    <a:pt x="0" y="46"/>
                  </a:lnTo>
                  <a:lnTo>
                    <a:pt x="2" y="24"/>
                  </a:lnTo>
                  <a:lnTo>
                    <a:pt x="5" y="0"/>
                  </a:lnTo>
                  <a:lnTo>
                    <a:pt x="7" y="0"/>
                  </a:lnTo>
                  <a:lnTo>
                    <a:pt x="9" y="0"/>
                  </a:lnTo>
                  <a:lnTo>
                    <a:pt x="10" y="1"/>
                  </a:lnTo>
                  <a:lnTo>
                    <a:pt x="11" y="1"/>
                  </a:lnTo>
                  <a:lnTo>
                    <a:pt x="20" y="21"/>
                  </a:lnTo>
                  <a:lnTo>
                    <a:pt x="31" y="41"/>
                  </a:lnTo>
                  <a:lnTo>
                    <a:pt x="43" y="57"/>
                  </a:lnTo>
                  <a:lnTo>
                    <a:pt x="58" y="72"/>
                  </a:lnTo>
                  <a:lnTo>
                    <a:pt x="76" y="81"/>
                  </a:lnTo>
                  <a:lnTo>
                    <a:pt x="96" y="87"/>
                  </a:lnTo>
                  <a:lnTo>
                    <a:pt x="119" y="87"/>
                  </a:lnTo>
                  <a:lnTo>
                    <a:pt x="146" y="81"/>
                  </a:lnTo>
                  <a:lnTo>
                    <a:pt x="152" y="76"/>
                  </a:lnTo>
                  <a:lnTo>
                    <a:pt x="161" y="69"/>
                  </a:lnTo>
                  <a:lnTo>
                    <a:pt x="170" y="62"/>
                  </a:lnTo>
                  <a:lnTo>
                    <a:pt x="179" y="59"/>
                  </a:lnTo>
                  <a:lnTo>
                    <a:pt x="180" y="63"/>
                  </a:lnTo>
                  <a:lnTo>
                    <a:pt x="182" y="66"/>
                  </a:lnTo>
                  <a:lnTo>
                    <a:pt x="182" y="71"/>
                  </a:lnTo>
                  <a:lnTo>
                    <a:pt x="182" y="79"/>
                  </a:lnTo>
                  <a:lnTo>
                    <a:pt x="171" y="88"/>
                  </a:lnTo>
                  <a:lnTo>
                    <a:pt x="161" y="94"/>
                  </a:lnTo>
                  <a:lnTo>
                    <a:pt x="150" y="99"/>
                  </a:lnTo>
                  <a:lnTo>
                    <a:pt x="140" y="102"/>
                  </a:lnTo>
                  <a:lnTo>
                    <a:pt x="130" y="104"/>
                  </a:lnTo>
                  <a:lnTo>
                    <a:pt x="118" y="106"/>
                  </a:lnTo>
                  <a:lnTo>
                    <a:pt x="107" y="107"/>
                  </a:lnTo>
                  <a:lnTo>
                    <a:pt x="93" y="108"/>
                  </a:lnTo>
                  <a:lnTo>
                    <a:pt x="99" y="110"/>
                  </a:lnTo>
                  <a:lnTo>
                    <a:pt x="104" y="111"/>
                  </a:lnTo>
                  <a:lnTo>
                    <a:pt x="112" y="112"/>
                  </a:lnTo>
                  <a:lnTo>
                    <a:pt x="121" y="114"/>
                  </a:lnTo>
                  <a:lnTo>
                    <a:pt x="129" y="114"/>
                  </a:lnTo>
                  <a:lnTo>
                    <a:pt x="137" y="114"/>
                  </a:lnTo>
                  <a:lnTo>
                    <a:pt x="145" y="114"/>
                  </a:lnTo>
                  <a:lnTo>
                    <a:pt x="152" y="114"/>
                  </a:lnTo>
                  <a:lnTo>
                    <a:pt x="146" y="121"/>
                  </a:lnTo>
                  <a:lnTo>
                    <a:pt x="138" y="126"/>
                  </a:lnTo>
                  <a:lnTo>
                    <a:pt x="129" y="129"/>
                  </a:lnTo>
                  <a:lnTo>
                    <a:pt x="118" y="131"/>
                  </a:lnTo>
                  <a:lnTo>
                    <a:pt x="107" y="132"/>
                  </a:lnTo>
                  <a:lnTo>
                    <a:pt x="95" y="132"/>
                  </a:lnTo>
                  <a:lnTo>
                    <a:pt x="86" y="132"/>
                  </a:lnTo>
                  <a:lnTo>
                    <a:pt x="78" y="132"/>
                  </a:lnTo>
                  <a:close/>
                </a:path>
              </a:pathLst>
            </a:cu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82" name="Freeform 193"/>
            <p:cNvSpPr>
              <a:spLocks/>
            </p:cNvSpPr>
            <p:nvPr/>
          </p:nvSpPr>
          <p:spPr bwMode="auto">
            <a:xfrm>
              <a:off x="228" y="3537"/>
              <a:ext cx="50" cy="116"/>
            </a:xfrm>
            <a:custGeom>
              <a:avLst/>
              <a:gdLst>
                <a:gd name="T0" fmla="*/ 1 w 99"/>
                <a:gd name="T1" fmla="*/ 0 h 233"/>
                <a:gd name="T2" fmla="*/ 1 w 99"/>
                <a:gd name="T3" fmla="*/ 0 h 233"/>
                <a:gd name="T4" fmla="*/ 0 w 99"/>
                <a:gd name="T5" fmla="*/ 0 h 233"/>
                <a:gd name="T6" fmla="*/ 1 w 99"/>
                <a:gd name="T7" fmla="*/ 0 h 233"/>
                <a:gd name="T8" fmla="*/ 1 w 99"/>
                <a:gd name="T9" fmla="*/ 0 h 233"/>
                <a:gd name="T10" fmla="*/ 1 w 99"/>
                <a:gd name="T11" fmla="*/ 0 h 233"/>
                <a:gd name="T12" fmla="*/ 1 w 99"/>
                <a:gd name="T13" fmla="*/ 0 h 233"/>
                <a:gd name="T14" fmla="*/ 1 w 99"/>
                <a:gd name="T15" fmla="*/ 0 h 233"/>
                <a:gd name="T16" fmla="*/ 1 w 99"/>
                <a:gd name="T17" fmla="*/ 0 h 233"/>
                <a:gd name="T18" fmla="*/ 1 w 99"/>
                <a:gd name="T19" fmla="*/ 0 h 233"/>
                <a:gd name="T20" fmla="*/ 1 w 99"/>
                <a:gd name="T21" fmla="*/ 0 h 233"/>
                <a:gd name="T22" fmla="*/ 1 w 99"/>
                <a:gd name="T23" fmla="*/ 0 h 233"/>
                <a:gd name="T24" fmla="*/ 1 w 99"/>
                <a:gd name="T25" fmla="*/ 0 h 233"/>
                <a:gd name="T26" fmla="*/ 1 w 99"/>
                <a:gd name="T27" fmla="*/ 0 h 233"/>
                <a:gd name="T28" fmla="*/ 1 w 99"/>
                <a:gd name="T29" fmla="*/ 0 h 233"/>
                <a:gd name="T30" fmla="*/ 1 w 99"/>
                <a:gd name="T31" fmla="*/ 0 h 233"/>
                <a:gd name="T32" fmla="*/ 1 w 99"/>
                <a:gd name="T33" fmla="*/ 0 h 233"/>
                <a:gd name="T34" fmla="*/ 1 w 99"/>
                <a:gd name="T35" fmla="*/ 0 h 233"/>
                <a:gd name="T36" fmla="*/ 1 w 99"/>
                <a:gd name="T37" fmla="*/ 0 h 233"/>
                <a:gd name="T38" fmla="*/ 1 w 99"/>
                <a:gd name="T39" fmla="*/ 0 h 233"/>
                <a:gd name="T40" fmla="*/ 1 w 99"/>
                <a:gd name="T41" fmla="*/ 0 h 233"/>
                <a:gd name="T42" fmla="*/ 1 w 99"/>
                <a:gd name="T43" fmla="*/ 0 h 233"/>
                <a:gd name="T44" fmla="*/ 1 w 99"/>
                <a:gd name="T45" fmla="*/ 0 h 233"/>
                <a:gd name="T46" fmla="*/ 1 w 99"/>
                <a:gd name="T47" fmla="*/ 0 h 233"/>
                <a:gd name="T48" fmla="*/ 1 w 99"/>
                <a:gd name="T49" fmla="*/ 0 h 233"/>
                <a:gd name="T50" fmla="*/ 1 w 99"/>
                <a:gd name="T51" fmla="*/ 0 h 233"/>
                <a:gd name="T52" fmla="*/ 1 w 99"/>
                <a:gd name="T53" fmla="*/ 0 h 233"/>
                <a:gd name="T54" fmla="*/ 1 w 99"/>
                <a:gd name="T55" fmla="*/ 0 h 233"/>
                <a:gd name="T56" fmla="*/ 1 w 99"/>
                <a:gd name="T57" fmla="*/ 0 h 233"/>
                <a:gd name="T58" fmla="*/ 1 w 99"/>
                <a:gd name="T59" fmla="*/ 0 h 233"/>
                <a:gd name="T60" fmla="*/ 1 w 99"/>
                <a:gd name="T61" fmla="*/ 0 h 233"/>
                <a:gd name="T62" fmla="*/ 1 w 99"/>
                <a:gd name="T63" fmla="*/ 0 h 233"/>
                <a:gd name="T64" fmla="*/ 1 w 99"/>
                <a:gd name="T65" fmla="*/ 0 h 233"/>
                <a:gd name="T66" fmla="*/ 1 w 99"/>
                <a:gd name="T67" fmla="*/ 0 h 233"/>
                <a:gd name="T68" fmla="*/ 1 w 99"/>
                <a:gd name="T69" fmla="*/ 0 h 233"/>
                <a:gd name="T70" fmla="*/ 1 w 99"/>
                <a:gd name="T71" fmla="*/ 0 h 233"/>
                <a:gd name="T72" fmla="*/ 1 w 99"/>
                <a:gd name="T73" fmla="*/ 0 h 233"/>
                <a:gd name="T74" fmla="*/ 1 w 99"/>
                <a:gd name="T75" fmla="*/ 0 h 233"/>
                <a:gd name="T76" fmla="*/ 1 w 99"/>
                <a:gd name="T77" fmla="*/ 0 h 233"/>
                <a:gd name="T78" fmla="*/ 1 w 99"/>
                <a:gd name="T79" fmla="*/ 0 h 233"/>
                <a:gd name="T80" fmla="*/ 1 w 99"/>
                <a:gd name="T81" fmla="*/ 0 h 233"/>
                <a:gd name="T82" fmla="*/ 1 w 99"/>
                <a:gd name="T83" fmla="*/ 0 h 233"/>
                <a:gd name="T84" fmla="*/ 1 w 99"/>
                <a:gd name="T85" fmla="*/ 0 h 233"/>
                <a:gd name="T86" fmla="*/ 1 w 99"/>
                <a:gd name="T87" fmla="*/ 0 h 233"/>
                <a:gd name="T88" fmla="*/ 1 w 99"/>
                <a:gd name="T89" fmla="*/ 0 h 233"/>
                <a:gd name="T90" fmla="*/ 1 w 99"/>
                <a:gd name="T91" fmla="*/ 0 h 233"/>
                <a:gd name="T92" fmla="*/ 1 w 99"/>
                <a:gd name="T93" fmla="*/ 0 h 233"/>
                <a:gd name="T94" fmla="*/ 1 w 99"/>
                <a:gd name="T95" fmla="*/ 0 h 23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99"/>
                <a:gd name="T145" fmla="*/ 0 h 233"/>
                <a:gd name="T146" fmla="*/ 99 w 99"/>
                <a:gd name="T147" fmla="*/ 233 h 233"/>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99" h="233">
                  <a:moveTo>
                    <a:pt x="44" y="233"/>
                  </a:moveTo>
                  <a:lnTo>
                    <a:pt x="39" y="229"/>
                  </a:lnTo>
                  <a:lnTo>
                    <a:pt x="36" y="226"/>
                  </a:lnTo>
                  <a:lnTo>
                    <a:pt x="31" y="223"/>
                  </a:lnTo>
                  <a:lnTo>
                    <a:pt x="27" y="219"/>
                  </a:lnTo>
                  <a:lnTo>
                    <a:pt x="22" y="216"/>
                  </a:lnTo>
                  <a:lnTo>
                    <a:pt x="18" y="212"/>
                  </a:lnTo>
                  <a:lnTo>
                    <a:pt x="14" y="209"/>
                  </a:lnTo>
                  <a:lnTo>
                    <a:pt x="9" y="205"/>
                  </a:lnTo>
                  <a:lnTo>
                    <a:pt x="6" y="186"/>
                  </a:lnTo>
                  <a:lnTo>
                    <a:pt x="2" y="157"/>
                  </a:lnTo>
                  <a:lnTo>
                    <a:pt x="0" y="123"/>
                  </a:lnTo>
                  <a:lnTo>
                    <a:pt x="0" y="89"/>
                  </a:lnTo>
                  <a:lnTo>
                    <a:pt x="3" y="56"/>
                  </a:lnTo>
                  <a:lnTo>
                    <a:pt x="12" y="27"/>
                  </a:lnTo>
                  <a:lnTo>
                    <a:pt x="24" y="7"/>
                  </a:lnTo>
                  <a:lnTo>
                    <a:pt x="43" y="0"/>
                  </a:lnTo>
                  <a:lnTo>
                    <a:pt x="45" y="3"/>
                  </a:lnTo>
                  <a:lnTo>
                    <a:pt x="46" y="6"/>
                  </a:lnTo>
                  <a:lnTo>
                    <a:pt x="48" y="9"/>
                  </a:lnTo>
                  <a:lnTo>
                    <a:pt x="50" y="12"/>
                  </a:lnTo>
                  <a:lnTo>
                    <a:pt x="44" y="15"/>
                  </a:lnTo>
                  <a:lnTo>
                    <a:pt x="38" y="16"/>
                  </a:lnTo>
                  <a:lnTo>
                    <a:pt x="32" y="16"/>
                  </a:lnTo>
                  <a:lnTo>
                    <a:pt x="27" y="17"/>
                  </a:lnTo>
                  <a:lnTo>
                    <a:pt x="30" y="19"/>
                  </a:lnTo>
                  <a:lnTo>
                    <a:pt x="36" y="20"/>
                  </a:lnTo>
                  <a:lnTo>
                    <a:pt x="41" y="21"/>
                  </a:lnTo>
                  <a:lnTo>
                    <a:pt x="48" y="21"/>
                  </a:lnTo>
                  <a:lnTo>
                    <a:pt x="54" y="23"/>
                  </a:lnTo>
                  <a:lnTo>
                    <a:pt x="59" y="26"/>
                  </a:lnTo>
                  <a:lnTo>
                    <a:pt x="61" y="29"/>
                  </a:lnTo>
                  <a:lnTo>
                    <a:pt x="61" y="35"/>
                  </a:lnTo>
                  <a:lnTo>
                    <a:pt x="54" y="35"/>
                  </a:lnTo>
                  <a:lnTo>
                    <a:pt x="50" y="35"/>
                  </a:lnTo>
                  <a:lnTo>
                    <a:pt x="46" y="36"/>
                  </a:lnTo>
                  <a:lnTo>
                    <a:pt x="43" y="38"/>
                  </a:lnTo>
                  <a:lnTo>
                    <a:pt x="47" y="41"/>
                  </a:lnTo>
                  <a:lnTo>
                    <a:pt x="55" y="43"/>
                  </a:lnTo>
                  <a:lnTo>
                    <a:pt x="65" y="45"/>
                  </a:lnTo>
                  <a:lnTo>
                    <a:pt x="71" y="47"/>
                  </a:lnTo>
                  <a:lnTo>
                    <a:pt x="71" y="50"/>
                  </a:lnTo>
                  <a:lnTo>
                    <a:pt x="71" y="52"/>
                  </a:lnTo>
                  <a:lnTo>
                    <a:pt x="71" y="54"/>
                  </a:lnTo>
                  <a:lnTo>
                    <a:pt x="73" y="57"/>
                  </a:lnTo>
                  <a:lnTo>
                    <a:pt x="66" y="57"/>
                  </a:lnTo>
                  <a:lnTo>
                    <a:pt x="60" y="57"/>
                  </a:lnTo>
                  <a:lnTo>
                    <a:pt x="53" y="57"/>
                  </a:lnTo>
                  <a:lnTo>
                    <a:pt x="47" y="57"/>
                  </a:lnTo>
                  <a:lnTo>
                    <a:pt x="41" y="57"/>
                  </a:lnTo>
                  <a:lnTo>
                    <a:pt x="36" y="57"/>
                  </a:lnTo>
                  <a:lnTo>
                    <a:pt x="29" y="57"/>
                  </a:lnTo>
                  <a:lnTo>
                    <a:pt x="23" y="57"/>
                  </a:lnTo>
                  <a:lnTo>
                    <a:pt x="24" y="58"/>
                  </a:lnTo>
                  <a:lnTo>
                    <a:pt x="25" y="59"/>
                  </a:lnTo>
                  <a:lnTo>
                    <a:pt x="28" y="60"/>
                  </a:lnTo>
                  <a:lnTo>
                    <a:pt x="32" y="61"/>
                  </a:lnTo>
                  <a:lnTo>
                    <a:pt x="38" y="62"/>
                  </a:lnTo>
                  <a:lnTo>
                    <a:pt x="47" y="65"/>
                  </a:lnTo>
                  <a:lnTo>
                    <a:pt x="61" y="67"/>
                  </a:lnTo>
                  <a:lnTo>
                    <a:pt x="78" y="70"/>
                  </a:lnTo>
                  <a:lnTo>
                    <a:pt x="78" y="73"/>
                  </a:lnTo>
                  <a:lnTo>
                    <a:pt x="79" y="76"/>
                  </a:lnTo>
                  <a:lnTo>
                    <a:pt x="79" y="80"/>
                  </a:lnTo>
                  <a:lnTo>
                    <a:pt x="81" y="82"/>
                  </a:lnTo>
                  <a:lnTo>
                    <a:pt x="74" y="82"/>
                  </a:lnTo>
                  <a:lnTo>
                    <a:pt x="67" y="82"/>
                  </a:lnTo>
                  <a:lnTo>
                    <a:pt x="61" y="82"/>
                  </a:lnTo>
                  <a:lnTo>
                    <a:pt x="54" y="81"/>
                  </a:lnTo>
                  <a:lnTo>
                    <a:pt x="48" y="81"/>
                  </a:lnTo>
                  <a:lnTo>
                    <a:pt x="41" y="81"/>
                  </a:lnTo>
                  <a:lnTo>
                    <a:pt x="36" y="81"/>
                  </a:lnTo>
                  <a:lnTo>
                    <a:pt x="29" y="81"/>
                  </a:lnTo>
                  <a:lnTo>
                    <a:pt x="28" y="82"/>
                  </a:lnTo>
                  <a:lnTo>
                    <a:pt x="28" y="83"/>
                  </a:lnTo>
                  <a:lnTo>
                    <a:pt x="27" y="84"/>
                  </a:lnTo>
                  <a:lnTo>
                    <a:pt x="32" y="87"/>
                  </a:lnTo>
                  <a:lnTo>
                    <a:pt x="41" y="88"/>
                  </a:lnTo>
                  <a:lnTo>
                    <a:pt x="52" y="89"/>
                  </a:lnTo>
                  <a:lnTo>
                    <a:pt x="62" y="89"/>
                  </a:lnTo>
                  <a:lnTo>
                    <a:pt x="73" y="91"/>
                  </a:lnTo>
                  <a:lnTo>
                    <a:pt x="81" y="95"/>
                  </a:lnTo>
                  <a:lnTo>
                    <a:pt x="86" y="100"/>
                  </a:lnTo>
                  <a:lnTo>
                    <a:pt x="88" y="109"/>
                  </a:lnTo>
                  <a:lnTo>
                    <a:pt x="78" y="107"/>
                  </a:lnTo>
                  <a:lnTo>
                    <a:pt x="71" y="107"/>
                  </a:lnTo>
                  <a:lnTo>
                    <a:pt x="66" y="107"/>
                  </a:lnTo>
                  <a:lnTo>
                    <a:pt x="61" y="106"/>
                  </a:lnTo>
                  <a:lnTo>
                    <a:pt x="56" y="106"/>
                  </a:lnTo>
                  <a:lnTo>
                    <a:pt x="51" y="106"/>
                  </a:lnTo>
                  <a:lnTo>
                    <a:pt x="45" y="107"/>
                  </a:lnTo>
                  <a:lnTo>
                    <a:pt x="38" y="107"/>
                  </a:lnTo>
                  <a:lnTo>
                    <a:pt x="41" y="109"/>
                  </a:lnTo>
                  <a:lnTo>
                    <a:pt x="45" y="110"/>
                  </a:lnTo>
                  <a:lnTo>
                    <a:pt x="50" y="111"/>
                  </a:lnTo>
                  <a:lnTo>
                    <a:pt x="53" y="112"/>
                  </a:lnTo>
                  <a:lnTo>
                    <a:pt x="60" y="113"/>
                  </a:lnTo>
                  <a:lnTo>
                    <a:pt x="67" y="114"/>
                  </a:lnTo>
                  <a:lnTo>
                    <a:pt x="78" y="117"/>
                  </a:lnTo>
                  <a:lnTo>
                    <a:pt x="92" y="119"/>
                  </a:lnTo>
                  <a:lnTo>
                    <a:pt x="92" y="122"/>
                  </a:lnTo>
                  <a:lnTo>
                    <a:pt x="93" y="126"/>
                  </a:lnTo>
                  <a:lnTo>
                    <a:pt x="93" y="129"/>
                  </a:lnTo>
                  <a:lnTo>
                    <a:pt x="93" y="133"/>
                  </a:lnTo>
                  <a:lnTo>
                    <a:pt x="79" y="133"/>
                  </a:lnTo>
                  <a:lnTo>
                    <a:pt x="69" y="134"/>
                  </a:lnTo>
                  <a:lnTo>
                    <a:pt x="61" y="134"/>
                  </a:lnTo>
                  <a:lnTo>
                    <a:pt x="54" y="133"/>
                  </a:lnTo>
                  <a:lnTo>
                    <a:pt x="48" y="133"/>
                  </a:lnTo>
                  <a:lnTo>
                    <a:pt x="41" y="133"/>
                  </a:lnTo>
                  <a:lnTo>
                    <a:pt x="35" y="132"/>
                  </a:lnTo>
                  <a:lnTo>
                    <a:pt x="27" y="130"/>
                  </a:lnTo>
                  <a:lnTo>
                    <a:pt x="27" y="132"/>
                  </a:lnTo>
                  <a:lnTo>
                    <a:pt x="27" y="134"/>
                  </a:lnTo>
                  <a:lnTo>
                    <a:pt x="25" y="135"/>
                  </a:lnTo>
                  <a:lnTo>
                    <a:pt x="25" y="137"/>
                  </a:lnTo>
                  <a:lnTo>
                    <a:pt x="33" y="138"/>
                  </a:lnTo>
                  <a:lnTo>
                    <a:pt x="43" y="138"/>
                  </a:lnTo>
                  <a:lnTo>
                    <a:pt x="52" y="138"/>
                  </a:lnTo>
                  <a:lnTo>
                    <a:pt x="62" y="138"/>
                  </a:lnTo>
                  <a:lnTo>
                    <a:pt x="71" y="140"/>
                  </a:lnTo>
                  <a:lnTo>
                    <a:pt x="81" y="141"/>
                  </a:lnTo>
                  <a:lnTo>
                    <a:pt x="90" y="144"/>
                  </a:lnTo>
                  <a:lnTo>
                    <a:pt x="98" y="149"/>
                  </a:lnTo>
                  <a:lnTo>
                    <a:pt x="97" y="151"/>
                  </a:lnTo>
                  <a:lnTo>
                    <a:pt x="97" y="153"/>
                  </a:lnTo>
                  <a:lnTo>
                    <a:pt x="97" y="157"/>
                  </a:lnTo>
                  <a:lnTo>
                    <a:pt x="97" y="159"/>
                  </a:lnTo>
                  <a:lnTo>
                    <a:pt x="89" y="159"/>
                  </a:lnTo>
                  <a:lnTo>
                    <a:pt x="77" y="158"/>
                  </a:lnTo>
                  <a:lnTo>
                    <a:pt x="66" y="158"/>
                  </a:lnTo>
                  <a:lnTo>
                    <a:pt x="53" y="157"/>
                  </a:lnTo>
                  <a:lnTo>
                    <a:pt x="40" y="157"/>
                  </a:lnTo>
                  <a:lnTo>
                    <a:pt x="29" y="157"/>
                  </a:lnTo>
                  <a:lnTo>
                    <a:pt x="21" y="158"/>
                  </a:lnTo>
                  <a:lnTo>
                    <a:pt x="15" y="160"/>
                  </a:lnTo>
                  <a:lnTo>
                    <a:pt x="25" y="162"/>
                  </a:lnTo>
                  <a:lnTo>
                    <a:pt x="36" y="163"/>
                  </a:lnTo>
                  <a:lnTo>
                    <a:pt x="46" y="164"/>
                  </a:lnTo>
                  <a:lnTo>
                    <a:pt x="56" y="166"/>
                  </a:lnTo>
                  <a:lnTo>
                    <a:pt x="67" y="167"/>
                  </a:lnTo>
                  <a:lnTo>
                    <a:pt x="77" y="168"/>
                  </a:lnTo>
                  <a:lnTo>
                    <a:pt x="88" y="171"/>
                  </a:lnTo>
                  <a:lnTo>
                    <a:pt x="98" y="172"/>
                  </a:lnTo>
                  <a:lnTo>
                    <a:pt x="97" y="175"/>
                  </a:lnTo>
                  <a:lnTo>
                    <a:pt x="97" y="179"/>
                  </a:lnTo>
                  <a:lnTo>
                    <a:pt x="97" y="182"/>
                  </a:lnTo>
                  <a:lnTo>
                    <a:pt x="97" y="187"/>
                  </a:lnTo>
                  <a:lnTo>
                    <a:pt x="86" y="186"/>
                  </a:lnTo>
                  <a:lnTo>
                    <a:pt x="76" y="186"/>
                  </a:lnTo>
                  <a:lnTo>
                    <a:pt x="66" y="185"/>
                  </a:lnTo>
                  <a:lnTo>
                    <a:pt x="55" y="185"/>
                  </a:lnTo>
                  <a:lnTo>
                    <a:pt x="45" y="183"/>
                  </a:lnTo>
                  <a:lnTo>
                    <a:pt x="35" y="183"/>
                  </a:lnTo>
                  <a:lnTo>
                    <a:pt x="25" y="182"/>
                  </a:lnTo>
                  <a:lnTo>
                    <a:pt x="15" y="182"/>
                  </a:lnTo>
                  <a:lnTo>
                    <a:pt x="14" y="183"/>
                  </a:lnTo>
                  <a:lnTo>
                    <a:pt x="14" y="185"/>
                  </a:lnTo>
                  <a:lnTo>
                    <a:pt x="13" y="186"/>
                  </a:lnTo>
                  <a:lnTo>
                    <a:pt x="14" y="187"/>
                  </a:lnTo>
                  <a:lnTo>
                    <a:pt x="16" y="187"/>
                  </a:lnTo>
                  <a:lnTo>
                    <a:pt x="21" y="188"/>
                  </a:lnTo>
                  <a:lnTo>
                    <a:pt x="27" y="189"/>
                  </a:lnTo>
                  <a:lnTo>
                    <a:pt x="37" y="190"/>
                  </a:lnTo>
                  <a:lnTo>
                    <a:pt x="52" y="191"/>
                  </a:lnTo>
                  <a:lnTo>
                    <a:pt x="73" y="194"/>
                  </a:lnTo>
                  <a:lnTo>
                    <a:pt x="99" y="197"/>
                  </a:lnTo>
                  <a:lnTo>
                    <a:pt x="98" y="203"/>
                  </a:lnTo>
                  <a:lnTo>
                    <a:pt x="98" y="205"/>
                  </a:lnTo>
                  <a:lnTo>
                    <a:pt x="97" y="208"/>
                  </a:lnTo>
                  <a:lnTo>
                    <a:pt x="94" y="210"/>
                  </a:lnTo>
                  <a:lnTo>
                    <a:pt x="89" y="210"/>
                  </a:lnTo>
                  <a:lnTo>
                    <a:pt x="82" y="209"/>
                  </a:lnTo>
                  <a:lnTo>
                    <a:pt x="76" y="209"/>
                  </a:lnTo>
                  <a:lnTo>
                    <a:pt x="69" y="208"/>
                  </a:lnTo>
                  <a:lnTo>
                    <a:pt x="63" y="208"/>
                  </a:lnTo>
                  <a:lnTo>
                    <a:pt x="56" y="208"/>
                  </a:lnTo>
                  <a:lnTo>
                    <a:pt x="51" y="206"/>
                  </a:lnTo>
                  <a:lnTo>
                    <a:pt x="44" y="206"/>
                  </a:lnTo>
                  <a:lnTo>
                    <a:pt x="44" y="210"/>
                  </a:lnTo>
                  <a:lnTo>
                    <a:pt x="46" y="212"/>
                  </a:lnTo>
                  <a:lnTo>
                    <a:pt x="50" y="215"/>
                  </a:lnTo>
                  <a:lnTo>
                    <a:pt x="55" y="216"/>
                  </a:lnTo>
                  <a:lnTo>
                    <a:pt x="60" y="217"/>
                  </a:lnTo>
                  <a:lnTo>
                    <a:pt x="67" y="217"/>
                  </a:lnTo>
                  <a:lnTo>
                    <a:pt x="73" y="218"/>
                  </a:lnTo>
                  <a:lnTo>
                    <a:pt x="77" y="218"/>
                  </a:lnTo>
                  <a:lnTo>
                    <a:pt x="71" y="227"/>
                  </a:lnTo>
                  <a:lnTo>
                    <a:pt x="63" y="231"/>
                  </a:lnTo>
                  <a:lnTo>
                    <a:pt x="53" y="233"/>
                  </a:lnTo>
                  <a:lnTo>
                    <a:pt x="44" y="2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83" name="Freeform 194"/>
            <p:cNvSpPr>
              <a:spLocks/>
            </p:cNvSpPr>
            <p:nvPr/>
          </p:nvSpPr>
          <p:spPr bwMode="auto">
            <a:xfrm>
              <a:off x="1030" y="3471"/>
              <a:ext cx="76" cy="168"/>
            </a:xfrm>
            <a:custGeom>
              <a:avLst/>
              <a:gdLst>
                <a:gd name="T0" fmla="*/ 1 w 152"/>
                <a:gd name="T1" fmla="*/ 1 h 335"/>
                <a:gd name="T2" fmla="*/ 1 w 152"/>
                <a:gd name="T3" fmla="*/ 1 h 335"/>
                <a:gd name="T4" fmla="*/ 1 w 152"/>
                <a:gd name="T5" fmla="*/ 1 h 335"/>
                <a:gd name="T6" fmla="*/ 1 w 152"/>
                <a:gd name="T7" fmla="*/ 1 h 335"/>
                <a:gd name="T8" fmla="*/ 1 w 152"/>
                <a:gd name="T9" fmla="*/ 1 h 335"/>
                <a:gd name="T10" fmla="*/ 1 w 152"/>
                <a:gd name="T11" fmla="*/ 1 h 335"/>
                <a:gd name="T12" fmla="*/ 1 w 152"/>
                <a:gd name="T13" fmla="*/ 1 h 335"/>
                <a:gd name="T14" fmla="*/ 1 w 152"/>
                <a:gd name="T15" fmla="*/ 1 h 335"/>
                <a:gd name="T16" fmla="*/ 1 w 152"/>
                <a:gd name="T17" fmla="*/ 1 h 335"/>
                <a:gd name="T18" fmla="*/ 1 w 152"/>
                <a:gd name="T19" fmla="*/ 1 h 335"/>
                <a:gd name="T20" fmla="*/ 1 w 152"/>
                <a:gd name="T21" fmla="*/ 1 h 335"/>
                <a:gd name="T22" fmla="*/ 1 w 152"/>
                <a:gd name="T23" fmla="*/ 1 h 335"/>
                <a:gd name="T24" fmla="*/ 1 w 152"/>
                <a:gd name="T25" fmla="*/ 1 h 335"/>
                <a:gd name="T26" fmla="*/ 1 w 152"/>
                <a:gd name="T27" fmla="*/ 1 h 335"/>
                <a:gd name="T28" fmla="*/ 1 w 152"/>
                <a:gd name="T29" fmla="*/ 1 h 335"/>
                <a:gd name="T30" fmla="*/ 1 w 152"/>
                <a:gd name="T31" fmla="*/ 1 h 335"/>
                <a:gd name="T32" fmla="*/ 1 w 152"/>
                <a:gd name="T33" fmla="*/ 1 h 335"/>
                <a:gd name="T34" fmla="*/ 1 w 152"/>
                <a:gd name="T35" fmla="*/ 1 h 335"/>
                <a:gd name="T36" fmla="*/ 1 w 152"/>
                <a:gd name="T37" fmla="*/ 1 h 335"/>
                <a:gd name="T38" fmla="*/ 1 w 152"/>
                <a:gd name="T39" fmla="*/ 1 h 335"/>
                <a:gd name="T40" fmla="*/ 1 w 152"/>
                <a:gd name="T41" fmla="*/ 1 h 335"/>
                <a:gd name="T42" fmla="*/ 1 w 152"/>
                <a:gd name="T43" fmla="*/ 1 h 335"/>
                <a:gd name="T44" fmla="*/ 1 w 152"/>
                <a:gd name="T45" fmla="*/ 1 h 335"/>
                <a:gd name="T46" fmla="*/ 1 w 152"/>
                <a:gd name="T47" fmla="*/ 1 h 335"/>
                <a:gd name="T48" fmla="*/ 1 w 152"/>
                <a:gd name="T49" fmla="*/ 1 h 335"/>
                <a:gd name="T50" fmla="*/ 1 w 152"/>
                <a:gd name="T51" fmla="*/ 1 h 335"/>
                <a:gd name="T52" fmla="*/ 1 w 152"/>
                <a:gd name="T53" fmla="*/ 1 h 335"/>
                <a:gd name="T54" fmla="*/ 1 w 152"/>
                <a:gd name="T55" fmla="*/ 1 h 335"/>
                <a:gd name="T56" fmla="*/ 1 w 152"/>
                <a:gd name="T57" fmla="*/ 1 h 335"/>
                <a:gd name="T58" fmla="*/ 1 w 152"/>
                <a:gd name="T59" fmla="*/ 1 h 335"/>
                <a:gd name="T60" fmla="*/ 1 w 152"/>
                <a:gd name="T61" fmla="*/ 1 h 335"/>
                <a:gd name="T62" fmla="*/ 1 w 152"/>
                <a:gd name="T63" fmla="*/ 1 h 335"/>
                <a:gd name="T64" fmla="*/ 1 w 152"/>
                <a:gd name="T65" fmla="*/ 1 h 335"/>
                <a:gd name="T66" fmla="*/ 1 w 152"/>
                <a:gd name="T67" fmla="*/ 1 h 335"/>
                <a:gd name="T68" fmla="*/ 1 w 152"/>
                <a:gd name="T69" fmla="*/ 1 h 335"/>
                <a:gd name="T70" fmla="*/ 1 w 152"/>
                <a:gd name="T71" fmla="*/ 1 h 335"/>
                <a:gd name="T72" fmla="*/ 1 w 152"/>
                <a:gd name="T73" fmla="*/ 1 h 335"/>
                <a:gd name="T74" fmla="*/ 1 w 152"/>
                <a:gd name="T75" fmla="*/ 1 h 335"/>
                <a:gd name="T76" fmla="*/ 1 w 152"/>
                <a:gd name="T77" fmla="*/ 1 h 335"/>
                <a:gd name="T78" fmla="*/ 1 w 152"/>
                <a:gd name="T79" fmla="*/ 1 h 335"/>
                <a:gd name="T80" fmla="*/ 1 w 152"/>
                <a:gd name="T81" fmla="*/ 1 h 335"/>
                <a:gd name="T82" fmla="*/ 1 w 152"/>
                <a:gd name="T83" fmla="*/ 1 h 335"/>
                <a:gd name="T84" fmla="*/ 1 w 152"/>
                <a:gd name="T85" fmla="*/ 1 h 335"/>
                <a:gd name="T86" fmla="*/ 1 w 152"/>
                <a:gd name="T87" fmla="*/ 1 h 335"/>
                <a:gd name="T88" fmla="*/ 1 w 152"/>
                <a:gd name="T89" fmla="*/ 1 h 335"/>
                <a:gd name="T90" fmla="*/ 1 w 152"/>
                <a:gd name="T91" fmla="*/ 1 h 335"/>
                <a:gd name="T92" fmla="*/ 1 w 152"/>
                <a:gd name="T93" fmla="*/ 1 h 335"/>
                <a:gd name="T94" fmla="*/ 1 w 152"/>
                <a:gd name="T95" fmla="*/ 1 h 335"/>
                <a:gd name="T96" fmla="*/ 1 w 152"/>
                <a:gd name="T97" fmla="*/ 1 h 335"/>
                <a:gd name="T98" fmla="*/ 1 w 152"/>
                <a:gd name="T99" fmla="*/ 1 h 335"/>
                <a:gd name="T100" fmla="*/ 1 w 152"/>
                <a:gd name="T101" fmla="*/ 1 h 335"/>
                <a:gd name="T102" fmla="*/ 1 w 152"/>
                <a:gd name="T103" fmla="*/ 1 h 335"/>
                <a:gd name="T104" fmla="*/ 1 w 152"/>
                <a:gd name="T105" fmla="*/ 1 h 335"/>
                <a:gd name="T106" fmla="*/ 1 w 152"/>
                <a:gd name="T107" fmla="*/ 1 h 335"/>
                <a:gd name="T108" fmla="*/ 1 w 152"/>
                <a:gd name="T109" fmla="*/ 1 h 335"/>
                <a:gd name="T110" fmla="*/ 1 w 152"/>
                <a:gd name="T111" fmla="*/ 1 h 33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2"/>
                <a:gd name="T169" fmla="*/ 0 h 335"/>
                <a:gd name="T170" fmla="*/ 152 w 152"/>
                <a:gd name="T171" fmla="*/ 335 h 33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2" h="335">
                  <a:moveTo>
                    <a:pt x="79" y="335"/>
                  </a:moveTo>
                  <a:lnTo>
                    <a:pt x="48" y="324"/>
                  </a:lnTo>
                  <a:lnTo>
                    <a:pt x="25" y="303"/>
                  </a:lnTo>
                  <a:lnTo>
                    <a:pt x="12" y="275"/>
                  </a:lnTo>
                  <a:lnTo>
                    <a:pt x="3" y="243"/>
                  </a:lnTo>
                  <a:lnTo>
                    <a:pt x="0" y="208"/>
                  </a:lnTo>
                  <a:lnTo>
                    <a:pt x="1" y="174"/>
                  </a:lnTo>
                  <a:lnTo>
                    <a:pt x="2" y="142"/>
                  </a:lnTo>
                  <a:lnTo>
                    <a:pt x="5" y="114"/>
                  </a:lnTo>
                  <a:lnTo>
                    <a:pt x="14" y="97"/>
                  </a:lnTo>
                  <a:lnTo>
                    <a:pt x="25" y="82"/>
                  </a:lnTo>
                  <a:lnTo>
                    <a:pt x="40" y="70"/>
                  </a:lnTo>
                  <a:lnTo>
                    <a:pt x="56" y="59"/>
                  </a:lnTo>
                  <a:lnTo>
                    <a:pt x="73" y="48"/>
                  </a:lnTo>
                  <a:lnTo>
                    <a:pt x="86" y="36"/>
                  </a:lnTo>
                  <a:lnTo>
                    <a:pt x="98" y="19"/>
                  </a:lnTo>
                  <a:lnTo>
                    <a:pt x="105" y="0"/>
                  </a:lnTo>
                  <a:lnTo>
                    <a:pt x="119" y="9"/>
                  </a:lnTo>
                  <a:lnTo>
                    <a:pt x="123" y="26"/>
                  </a:lnTo>
                  <a:lnTo>
                    <a:pt x="121" y="46"/>
                  </a:lnTo>
                  <a:lnTo>
                    <a:pt x="113" y="63"/>
                  </a:lnTo>
                  <a:lnTo>
                    <a:pt x="106" y="68"/>
                  </a:lnTo>
                  <a:lnTo>
                    <a:pt x="99" y="74"/>
                  </a:lnTo>
                  <a:lnTo>
                    <a:pt x="92" y="78"/>
                  </a:lnTo>
                  <a:lnTo>
                    <a:pt x="85" y="83"/>
                  </a:lnTo>
                  <a:lnTo>
                    <a:pt x="89" y="84"/>
                  </a:lnTo>
                  <a:lnTo>
                    <a:pt x="92" y="84"/>
                  </a:lnTo>
                  <a:lnTo>
                    <a:pt x="96" y="83"/>
                  </a:lnTo>
                  <a:lnTo>
                    <a:pt x="101" y="82"/>
                  </a:lnTo>
                  <a:lnTo>
                    <a:pt x="100" y="84"/>
                  </a:lnTo>
                  <a:lnTo>
                    <a:pt x="100" y="87"/>
                  </a:lnTo>
                  <a:lnTo>
                    <a:pt x="100" y="91"/>
                  </a:lnTo>
                  <a:lnTo>
                    <a:pt x="100" y="94"/>
                  </a:lnTo>
                  <a:lnTo>
                    <a:pt x="94" y="98"/>
                  </a:lnTo>
                  <a:lnTo>
                    <a:pt x="90" y="101"/>
                  </a:lnTo>
                  <a:lnTo>
                    <a:pt x="84" y="105"/>
                  </a:lnTo>
                  <a:lnTo>
                    <a:pt x="79" y="108"/>
                  </a:lnTo>
                  <a:lnTo>
                    <a:pt x="83" y="109"/>
                  </a:lnTo>
                  <a:lnTo>
                    <a:pt x="88" y="108"/>
                  </a:lnTo>
                  <a:lnTo>
                    <a:pt x="93" y="108"/>
                  </a:lnTo>
                  <a:lnTo>
                    <a:pt x="105" y="106"/>
                  </a:lnTo>
                  <a:lnTo>
                    <a:pt x="105" y="110"/>
                  </a:lnTo>
                  <a:lnTo>
                    <a:pt x="105" y="116"/>
                  </a:lnTo>
                  <a:lnTo>
                    <a:pt x="105" y="121"/>
                  </a:lnTo>
                  <a:lnTo>
                    <a:pt x="106" y="127"/>
                  </a:lnTo>
                  <a:lnTo>
                    <a:pt x="101" y="128"/>
                  </a:lnTo>
                  <a:lnTo>
                    <a:pt x="98" y="129"/>
                  </a:lnTo>
                  <a:lnTo>
                    <a:pt x="93" y="131"/>
                  </a:lnTo>
                  <a:lnTo>
                    <a:pt x="89" y="132"/>
                  </a:lnTo>
                  <a:lnTo>
                    <a:pt x="88" y="134"/>
                  </a:lnTo>
                  <a:lnTo>
                    <a:pt x="88" y="136"/>
                  </a:lnTo>
                  <a:lnTo>
                    <a:pt x="88" y="137"/>
                  </a:lnTo>
                  <a:lnTo>
                    <a:pt x="86" y="139"/>
                  </a:lnTo>
                  <a:lnTo>
                    <a:pt x="96" y="138"/>
                  </a:lnTo>
                  <a:lnTo>
                    <a:pt x="101" y="137"/>
                  </a:lnTo>
                  <a:lnTo>
                    <a:pt x="106" y="137"/>
                  </a:lnTo>
                  <a:lnTo>
                    <a:pt x="112" y="138"/>
                  </a:lnTo>
                  <a:lnTo>
                    <a:pt x="112" y="139"/>
                  </a:lnTo>
                  <a:lnTo>
                    <a:pt x="112" y="140"/>
                  </a:lnTo>
                  <a:lnTo>
                    <a:pt x="112" y="143"/>
                  </a:lnTo>
                  <a:lnTo>
                    <a:pt x="112" y="144"/>
                  </a:lnTo>
                  <a:lnTo>
                    <a:pt x="104" y="148"/>
                  </a:lnTo>
                  <a:lnTo>
                    <a:pt x="94" y="152"/>
                  </a:lnTo>
                  <a:lnTo>
                    <a:pt x="86" y="154"/>
                  </a:lnTo>
                  <a:lnTo>
                    <a:pt x="79" y="155"/>
                  </a:lnTo>
                  <a:lnTo>
                    <a:pt x="79" y="157"/>
                  </a:lnTo>
                  <a:lnTo>
                    <a:pt x="79" y="159"/>
                  </a:lnTo>
                  <a:lnTo>
                    <a:pt x="79" y="160"/>
                  </a:lnTo>
                  <a:lnTo>
                    <a:pt x="79" y="162"/>
                  </a:lnTo>
                  <a:lnTo>
                    <a:pt x="84" y="161"/>
                  </a:lnTo>
                  <a:lnTo>
                    <a:pt x="89" y="161"/>
                  </a:lnTo>
                  <a:lnTo>
                    <a:pt x="93" y="160"/>
                  </a:lnTo>
                  <a:lnTo>
                    <a:pt x="98" y="159"/>
                  </a:lnTo>
                  <a:lnTo>
                    <a:pt x="103" y="159"/>
                  </a:lnTo>
                  <a:lnTo>
                    <a:pt x="107" y="158"/>
                  </a:lnTo>
                  <a:lnTo>
                    <a:pt x="112" y="158"/>
                  </a:lnTo>
                  <a:lnTo>
                    <a:pt x="116" y="157"/>
                  </a:lnTo>
                  <a:lnTo>
                    <a:pt x="116" y="159"/>
                  </a:lnTo>
                  <a:lnTo>
                    <a:pt x="116" y="161"/>
                  </a:lnTo>
                  <a:lnTo>
                    <a:pt x="116" y="165"/>
                  </a:lnTo>
                  <a:lnTo>
                    <a:pt x="117" y="167"/>
                  </a:lnTo>
                  <a:lnTo>
                    <a:pt x="113" y="169"/>
                  </a:lnTo>
                  <a:lnTo>
                    <a:pt x="108" y="172"/>
                  </a:lnTo>
                  <a:lnTo>
                    <a:pt x="105" y="173"/>
                  </a:lnTo>
                  <a:lnTo>
                    <a:pt x="100" y="174"/>
                  </a:lnTo>
                  <a:lnTo>
                    <a:pt x="96" y="175"/>
                  </a:lnTo>
                  <a:lnTo>
                    <a:pt x="90" y="177"/>
                  </a:lnTo>
                  <a:lnTo>
                    <a:pt x="82" y="180"/>
                  </a:lnTo>
                  <a:lnTo>
                    <a:pt x="71" y="182"/>
                  </a:lnTo>
                  <a:lnTo>
                    <a:pt x="73" y="183"/>
                  </a:lnTo>
                  <a:lnTo>
                    <a:pt x="74" y="184"/>
                  </a:lnTo>
                  <a:lnTo>
                    <a:pt x="74" y="185"/>
                  </a:lnTo>
                  <a:lnTo>
                    <a:pt x="75" y="187"/>
                  </a:lnTo>
                  <a:lnTo>
                    <a:pt x="89" y="183"/>
                  </a:lnTo>
                  <a:lnTo>
                    <a:pt x="99" y="181"/>
                  </a:lnTo>
                  <a:lnTo>
                    <a:pt x="107" y="180"/>
                  </a:lnTo>
                  <a:lnTo>
                    <a:pt x="112" y="178"/>
                  </a:lnTo>
                  <a:lnTo>
                    <a:pt x="116" y="178"/>
                  </a:lnTo>
                  <a:lnTo>
                    <a:pt x="119" y="178"/>
                  </a:lnTo>
                  <a:lnTo>
                    <a:pt x="121" y="178"/>
                  </a:lnTo>
                  <a:lnTo>
                    <a:pt x="123" y="178"/>
                  </a:lnTo>
                  <a:lnTo>
                    <a:pt x="123" y="182"/>
                  </a:lnTo>
                  <a:lnTo>
                    <a:pt x="123" y="185"/>
                  </a:lnTo>
                  <a:lnTo>
                    <a:pt x="123" y="189"/>
                  </a:lnTo>
                  <a:lnTo>
                    <a:pt x="123" y="192"/>
                  </a:lnTo>
                  <a:lnTo>
                    <a:pt x="117" y="195"/>
                  </a:lnTo>
                  <a:lnTo>
                    <a:pt x="112" y="197"/>
                  </a:lnTo>
                  <a:lnTo>
                    <a:pt x="107" y="199"/>
                  </a:lnTo>
                  <a:lnTo>
                    <a:pt x="101" y="200"/>
                  </a:lnTo>
                  <a:lnTo>
                    <a:pt x="96" y="203"/>
                  </a:lnTo>
                  <a:lnTo>
                    <a:pt x="91" y="205"/>
                  </a:lnTo>
                  <a:lnTo>
                    <a:pt x="85" y="207"/>
                  </a:lnTo>
                  <a:lnTo>
                    <a:pt x="79" y="210"/>
                  </a:lnTo>
                  <a:lnTo>
                    <a:pt x="81" y="211"/>
                  </a:lnTo>
                  <a:lnTo>
                    <a:pt x="81" y="212"/>
                  </a:lnTo>
                  <a:lnTo>
                    <a:pt x="88" y="211"/>
                  </a:lnTo>
                  <a:lnTo>
                    <a:pt x="93" y="210"/>
                  </a:lnTo>
                  <a:lnTo>
                    <a:pt x="100" y="208"/>
                  </a:lnTo>
                  <a:lnTo>
                    <a:pt x="106" y="206"/>
                  </a:lnTo>
                  <a:lnTo>
                    <a:pt x="112" y="205"/>
                  </a:lnTo>
                  <a:lnTo>
                    <a:pt x="117" y="204"/>
                  </a:lnTo>
                  <a:lnTo>
                    <a:pt x="124" y="203"/>
                  </a:lnTo>
                  <a:lnTo>
                    <a:pt x="130" y="201"/>
                  </a:lnTo>
                  <a:lnTo>
                    <a:pt x="130" y="205"/>
                  </a:lnTo>
                  <a:lnTo>
                    <a:pt x="130" y="208"/>
                  </a:lnTo>
                  <a:lnTo>
                    <a:pt x="130" y="212"/>
                  </a:lnTo>
                  <a:lnTo>
                    <a:pt x="130" y="215"/>
                  </a:lnTo>
                  <a:lnTo>
                    <a:pt x="128" y="216"/>
                  </a:lnTo>
                  <a:lnTo>
                    <a:pt x="122" y="219"/>
                  </a:lnTo>
                  <a:lnTo>
                    <a:pt x="115" y="222"/>
                  </a:lnTo>
                  <a:lnTo>
                    <a:pt x="107" y="225"/>
                  </a:lnTo>
                  <a:lnTo>
                    <a:pt x="98" y="228"/>
                  </a:lnTo>
                  <a:lnTo>
                    <a:pt x="91" y="230"/>
                  </a:lnTo>
                  <a:lnTo>
                    <a:pt x="84" y="233"/>
                  </a:lnTo>
                  <a:lnTo>
                    <a:pt x="81" y="235"/>
                  </a:lnTo>
                  <a:lnTo>
                    <a:pt x="86" y="235"/>
                  </a:lnTo>
                  <a:lnTo>
                    <a:pt x="93" y="234"/>
                  </a:lnTo>
                  <a:lnTo>
                    <a:pt x="100" y="233"/>
                  </a:lnTo>
                  <a:lnTo>
                    <a:pt x="107" y="231"/>
                  </a:lnTo>
                  <a:lnTo>
                    <a:pt x="114" y="230"/>
                  </a:lnTo>
                  <a:lnTo>
                    <a:pt x="121" y="229"/>
                  </a:lnTo>
                  <a:lnTo>
                    <a:pt x="128" y="229"/>
                  </a:lnTo>
                  <a:lnTo>
                    <a:pt x="135" y="229"/>
                  </a:lnTo>
                  <a:lnTo>
                    <a:pt x="135" y="231"/>
                  </a:lnTo>
                  <a:lnTo>
                    <a:pt x="135" y="234"/>
                  </a:lnTo>
                  <a:lnTo>
                    <a:pt x="135" y="236"/>
                  </a:lnTo>
                  <a:lnTo>
                    <a:pt x="135" y="238"/>
                  </a:lnTo>
                  <a:lnTo>
                    <a:pt x="128" y="243"/>
                  </a:lnTo>
                  <a:lnTo>
                    <a:pt x="121" y="246"/>
                  </a:lnTo>
                  <a:lnTo>
                    <a:pt x="113" y="250"/>
                  </a:lnTo>
                  <a:lnTo>
                    <a:pt x="105" y="252"/>
                  </a:lnTo>
                  <a:lnTo>
                    <a:pt x="96" y="254"/>
                  </a:lnTo>
                  <a:lnTo>
                    <a:pt x="89" y="257"/>
                  </a:lnTo>
                  <a:lnTo>
                    <a:pt x="81" y="258"/>
                  </a:lnTo>
                  <a:lnTo>
                    <a:pt x="74" y="260"/>
                  </a:lnTo>
                  <a:lnTo>
                    <a:pt x="74" y="261"/>
                  </a:lnTo>
                  <a:lnTo>
                    <a:pt x="74" y="263"/>
                  </a:lnTo>
                  <a:lnTo>
                    <a:pt x="74" y="265"/>
                  </a:lnTo>
                  <a:lnTo>
                    <a:pt x="74" y="266"/>
                  </a:lnTo>
                  <a:lnTo>
                    <a:pt x="86" y="264"/>
                  </a:lnTo>
                  <a:lnTo>
                    <a:pt x="99" y="260"/>
                  </a:lnTo>
                  <a:lnTo>
                    <a:pt x="109" y="258"/>
                  </a:lnTo>
                  <a:lnTo>
                    <a:pt x="119" y="256"/>
                  </a:lnTo>
                  <a:lnTo>
                    <a:pt x="127" y="253"/>
                  </a:lnTo>
                  <a:lnTo>
                    <a:pt x="132" y="252"/>
                  </a:lnTo>
                  <a:lnTo>
                    <a:pt x="138" y="251"/>
                  </a:lnTo>
                  <a:lnTo>
                    <a:pt x="142" y="250"/>
                  </a:lnTo>
                  <a:lnTo>
                    <a:pt x="142" y="252"/>
                  </a:lnTo>
                  <a:lnTo>
                    <a:pt x="142" y="256"/>
                  </a:lnTo>
                  <a:lnTo>
                    <a:pt x="142" y="259"/>
                  </a:lnTo>
                  <a:lnTo>
                    <a:pt x="143" y="261"/>
                  </a:lnTo>
                  <a:lnTo>
                    <a:pt x="135" y="266"/>
                  </a:lnTo>
                  <a:lnTo>
                    <a:pt x="126" y="269"/>
                  </a:lnTo>
                  <a:lnTo>
                    <a:pt x="117" y="273"/>
                  </a:lnTo>
                  <a:lnTo>
                    <a:pt x="109" y="275"/>
                  </a:lnTo>
                  <a:lnTo>
                    <a:pt x="101" y="279"/>
                  </a:lnTo>
                  <a:lnTo>
                    <a:pt x="93" y="281"/>
                  </a:lnTo>
                  <a:lnTo>
                    <a:pt x="85" y="282"/>
                  </a:lnTo>
                  <a:lnTo>
                    <a:pt x="77" y="283"/>
                  </a:lnTo>
                  <a:lnTo>
                    <a:pt x="77" y="284"/>
                  </a:lnTo>
                  <a:lnTo>
                    <a:pt x="77" y="286"/>
                  </a:lnTo>
                  <a:lnTo>
                    <a:pt x="77" y="288"/>
                  </a:lnTo>
                  <a:lnTo>
                    <a:pt x="77" y="289"/>
                  </a:lnTo>
                  <a:lnTo>
                    <a:pt x="86" y="289"/>
                  </a:lnTo>
                  <a:lnTo>
                    <a:pt x="96" y="287"/>
                  </a:lnTo>
                  <a:lnTo>
                    <a:pt x="105" y="284"/>
                  </a:lnTo>
                  <a:lnTo>
                    <a:pt x="114" y="281"/>
                  </a:lnTo>
                  <a:lnTo>
                    <a:pt x="123" y="279"/>
                  </a:lnTo>
                  <a:lnTo>
                    <a:pt x="132" y="276"/>
                  </a:lnTo>
                  <a:lnTo>
                    <a:pt x="142" y="275"/>
                  </a:lnTo>
                  <a:lnTo>
                    <a:pt x="150" y="275"/>
                  </a:lnTo>
                  <a:lnTo>
                    <a:pt x="151" y="279"/>
                  </a:lnTo>
                  <a:lnTo>
                    <a:pt x="152" y="281"/>
                  </a:lnTo>
                  <a:lnTo>
                    <a:pt x="152" y="283"/>
                  </a:lnTo>
                  <a:lnTo>
                    <a:pt x="152" y="287"/>
                  </a:lnTo>
                  <a:lnTo>
                    <a:pt x="144" y="293"/>
                  </a:lnTo>
                  <a:lnTo>
                    <a:pt x="134" y="298"/>
                  </a:lnTo>
                  <a:lnTo>
                    <a:pt x="124" y="303"/>
                  </a:lnTo>
                  <a:lnTo>
                    <a:pt x="114" y="306"/>
                  </a:lnTo>
                  <a:lnTo>
                    <a:pt x="105" y="310"/>
                  </a:lnTo>
                  <a:lnTo>
                    <a:pt x="94" y="312"/>
                  </a:lnTo>
                  <a:lnTo>
                    <a:pt x="85" y="314"/>
                  </a:lnTo>
                  <a:lnTo>
                    <a:pt x="76" y="317"/>
                  </a:lnTo>
                  <a:lnTo>
                    <a:pt x="76" y="318"/>
                  </a:lnTo>
                  <a:lnTo>
                    <a:pt x="76" y="319"/>
                  </a:lnTo>
                  <a:lnTo>
                    <a:pt x="76" y="321"/>
                  </a:lnTo>
                  <a:lnTo>
                    <a:pt x="77" y="322"/>
                  </a:lnTo>
                  <a:lnTo>
                    <a:pt x="86" y="321"/>
                  </a:lnTo>
                  <a:lnTo>
                    <a:pt x="94" y="319"/>
                  </a:lnTo>
                  <a:lnTo>
                    <a:pt x="105" y="317"/>
                  </a:lnTo>
                  <a:lnTo>
                    <a:pt x="114" y="313"/>
                  </a:lnTo>
                  <a:lnTo>
                    <a:pt x="123" y="310"/>
                  </a:lnTo>
                  <a:lnTo>
                    <a:pt x="132" y="307"/>
                  </a:lnTo>
                  <a:lnTo>
                    <a:pt x="142" y="306"/>
                  </a:lnTo>
                  <a:lnTo>
                    <a:pt x="151" y="306"/>
                  </a:lnTo>
                  <a:lnTo>
                    <a:pt x="144" y="314"/>
                  </a:lnTo>
                  <a:lnTo>
                    <a:pt x="136" y="321"/>
                  </a:lnTo>
                  <a:lnTo>
                    <a:pt x="128" y="327"/>
                  </a:lnTo>
                  <a:lnTo>
                    <a:pt x="119" y="331"/>
                  </a:lnTo>
                  <a:lnTo>
                    <a:pt x="108" y="333"/>
                  </a:lnTo>
                  <a:lnTo>
                    <a:pt x="99" y="334"/>
                  </a:lnTo>
                  <a:lnTo>
                    <a:pt x="89" y="335"/>
                  </a:lnTo>
                  <a:lnTo>
                    <a:pt x="79" y="335"/>
                  </a:lnTo>
                  <a:close/>
                </a:path>
              </a:pathLst>
            </a:custGeom>
            <a:solidFill>
              <a:srgbClr val="66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84" name="Freeform 195"/>
            <p:cNvSpPr>
              <a:spLocks/>
            </p:cNvSpPr>
            <p:nvPr/>
          </p:nvSpPr>
          <p:spPr bwMode="auto">
            <a:xfrm>
              <a:off x="21" y="3552"/>
              <a:ext cx="65" cy="63"/>
            </a:xfrm>
            <a:custGeom>
              <a:avLst/>
              <a:gdLst>
                <a:gd name="T0" fmla="*/ 1 w 130"/>
                <a:gd name="T1" fmla="*/ 0 h 128"/>
                <a:gd name="T2" fmla="*/ 1 w 130"/>
                <a:gd name="T3" fmla="*/ 0 h 128"/>
                <a:gd name="T4" fmla="*/ 1 w 130"/>
                <a:gd name="T5" fmla="*/ 0 h 128"/>
                <a:gd name="T6" fmla="*/ 1 w 130"/>
                <a:gd name="T7" fmla="*/ 0 h 128"/>
                <a:gd name="T8" fmla="*/ 1 w 130"/>
                <a:gd name="T9" fmla="*/ 0 h 128"/>
                <a:gd name="T10" fmla="*/ 1 w 130"/>
                <a:gd name="T11" fmla="*/ 0 h 128"/>
                <a:gd name="T12" fmla="*/ 1 w 130"/>
                <a:gd name="T13" fmla="*/ 0 h 128"/>
                <a:gd name="T14" fmla="*/ 1 w 130"/>
                <a:gd name="T15" fmla="*/ 0 h 128"/>
                <a:gd name="T16" fmla="*/ 1 w 130"/>
                <a:gd name="T17" fmla="*/ 0 h 128"/>
                <a:gd name="T18" fmla="*/ 1 w 130"/>
                <a:gd name="T19" fmla="*/ 0 h 128"/>
                <a:gd name="T20" fmla="*/ 1 w 130"/>
                <a:gd name="T21" fmla="*/ 0 h 128"/>
                <a:gd name="T22" fmla="*/ 1 w 130"/>
                <a:gd name="T23" fmla="*/ 0 h 128"/>
                <a:gd name="T24" fmla="*/ 1 w 130"/>
                <a:gd name="T25" fmla="*/ 0 h 128"/>
                <a:gd name="T26" fmla="*/ 1 w 130"/>
                <a:gd name="T27" fmla="*/ 0 h 128"/>
                <a:gd name="T28" fmla="*/ 1 w 130"/>
                <a:gd name="T29" fmla="*/ 0 h 128"/>
                <a:gd name="T30" fmla="*/ 1 w 130"/>
                <a:gd name="T31" fmla="*/ 0 h 128"/>
                <a:gd name="T32" fmla="*/ 1 w 130"/>
                <a:gd name="T33" fmla="*/ 0 h 128"/>
                <a:gd name="T34" fmla="*/ 1 w 130"/>
                <a:gd name="T35" fmla="*/ 0 h 128"/>
                <a:gd name="T36" fmla="*/ 1 w 130"/>
                <a:gd name="T37" fmla="*/ 0 h 128"/>
                <a:gd name="T38" fmla="*/ 1 w 130"/>
                <a:gd name="T39" fmla="*/ 0 h 128"/>
                <a:gd name="T40" fmla="*/ 0 w 130"/>
                <a:gd name="T41" fmla="*/ 0 h 128"/>
                <a:gd name="T42" fmla="*/ 1 w 130"/>
                <a:gd name="T43" fmla="*/ 0 h 128"/>
                <a:gd name="T44" fmla="*/ 1 w 130"/>
                <a:gd name="T45" fmla="*/ 0 h 128"/>
                <a:gd name="T46" fmla="*/ 1 w 130"/>
                <a:gd name="T47" fmla="*/ 0 h 128"/>
                <a:gd name="T48" fmla="*/ 1 w 130"/>
                <a:gd name="T49" fmla="*/ 0 h 128"/>
                <a:gd name="T50" fmla="*/ 1 w 130"/>
                <a:gd name="T51" fmla="*/ 0 h 128"/>
                <a:gd name="T52" fmla="*/ 1 w 130"/>
                <a:gd name="T53" fmla="*/ 0 h 128"/>
                <a:gd name="T54" fmla="*/ 1 w 130"/>
                <a:gd name="T55" fmla="*/ 0 h 128"/>
                <a:gd name="T56" fmla="*/ 1 w 130"/>
                <a:gd name="T57" fmla="*/ 0 h 128"/>
                <a:gd name="T58" fmla="*/ 1 w 130"/>
                <a:gd name="T59" fmla="*/ 0 h 128"/>
                <a:gd name="T60" fmla="*/ 1 w 130"/>
                <a:gd name="T61" fmla="*/ 0 h 128"/>
                <a:gd name="T62" fmla="*/ 1 w 130"/>
                <a:gd name="T63" fmla="*/ 0 h 128"/>
                <a:gd name="T64" fmla="*/ 1 w 130"/>
                <a:gd name="T65" fmla="*/ 0 h 128"/>
                <a:gd name="T66" fmla="*/ 1 w 130"/>
                <a:gd name="T67" fmla="*/ 0 h 128"/>
                <a:gd name="T68" fmla="*/ 1 w 130"/>
                <a:gd name="T69" fmla="*/ 0 h 128"/>
                <a:gd name="T70" fmla="*/ 1 w 130"/>
                <a:gd name="T71" fmla="*/ 0 h 128"/>
                <a:gd name="T72" fmla="*/ 1 w 130"/>
                <a:gd name="T73" fmla="*/ 0 h 128"/>
                <a:gd name="T74" fmla="*/ 1 w 130"/>
                <a:gd name="T75" fmla="*/ 0 h 128"/>
                <a:gd name="T76" fmla="*/ 1 w 130"/>
                <a:gd name="T77" fmla="*/ 0 h 12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30"/>
                <a:gd name="T118" fmla="*/ 0 h 128"/>
                <a:gd name="T119" fmla="*/ 130 w 130"/>
                <a:gd name="T120" fmla="*/ 128 h 12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30" h="128">
                  <a:moveTo>
                    <a:pt x="72" y="128"/>
                  </a:moveTo>
                  <a:lnTo>
                    <a:pt x="57" y="119"/>
                  </a:lnTo>
                  <a:lnTo>
                    <a:pt x="48" y="109"/>
                  </a:lnTo>
                  <a:lnTo>
                    <a:pt x="43" y="100"/>
                  </a:lnTo>
                  <a:lnTo>
                    <a:pt x="41" y="90"/>
                  </a:lnTo>
                  <a:lnTo>
                    <a:pt x="42" y="80"/>
                  </a:lnTo>
                  <a:lnTo>
                    <a:pt x="45" y="69"/>
                  </a:lnTo>
                  <a:lnTo>
                    <a:pt x="47" y="58"/>
                  </a:lnTo>
                  <a:lnTo>
                    <a:pt x="50" y="45"/>
                  </a:lnTo>
                  <a:lnTo>
                    <a:pt x="47" y="44"/>
                  </a:lnTo>
                  <a:lnTo>
                    <a:pt x="43" y="43"/>
                  </a:lnTo>
                  <a:lnTo>
                    <a:pt x="35" y="41"/>
                  </a:lnTo>
                  <a:lnTo>
                    <a:pt x="20" y="40"/>
                  </a:lnTo>
                  <a:lnTo>
                    <a:pt x="17" y="44"/>
                  </a:lnTo>
                  <a:lnTo>
                    <a:pt x="13" y="48"/>
                  </a:lnTo>
                  <a:lnTo>
                    <a:pt x="10" y="52"/>
                  </a:lnTo>
                  <a:lnTo>
                    <a:pt x="7" y="56"/>
                  </a:lnTo>
                  <a:lnTo>
                    <a:pt x="5" y="55"/>
                  </a:lnTo>
                  <a:lnTo>
                    <a:pt x="3" y="55"/>
                  </a:lnTo>
                  <a:lnTo>
                    <a:pt x="2" y="55"/>
                  </a:lnTo>
                  <a:lnTo>
                    <a:pt x="0" y="55"/>
                  </a:lnTo>
                  <a:lnTo>
                    <a:pt x="8" y="22"/>
                  </a:lnTo>
                  <a:lnTo>
                    <a:pt x="24" y="5"/>
                  </a:lnTo>
                  <a:lnTo>
                    <a:pt x="46" y="0"/>
                  </a:lnTo>
                  <a:lnTo>
                    <a:pt x="69" y="7"/>
                  </a:lnTo>
                  <a:lnTo>
                    <a:pt x="92" y="23"/>
                  </a:lnTo>
                  <a:lnTo>
                    <a:pt x="111" y="47"/>
                  </a:lnTo>
                  <a:lnTo>
                    <a:pt x="125" y="76"/>
                  </a:lnTo>
                  <a:lnTo>
                    <a:pt x="130" y="108"/>
                  </a:lnTo>
                  <a:lnTo>
                    <a:pt x="124" y="116"/>
                  </a:lnTo>
                  <a:lnTo>
                    <a:pt x="117" y="122"/>
                  </a:lnTo>
                  <a:lnTo>
                    <a:pt x="111" y="126"/>
                  </a:lnTo>
                  <a:lnTo>
                    <a:pt x="104" y="127"/>
                  </a:lnTo>
                  <a:lnTo>
                    <a:pt x="96" y="128"/>
                  </a:lnTo>
                  <a:lnTo>
                    <a:pt x="89" y="128"/>
                  </a:lnTo>
                  <a:lnTo>
                    <a:pt x="81" y="128"/>
                  </a:lnTo>
                  <a:lnTo>
                    <a:pt x="72" y="128"/>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85" name="Freeform 196"/>
            <p:cNvSpPr>
              <a:spLocks/>
            </p:cNvSpPr>
            <p:nvPr/>
          </p:nvSpPr>
          <p:spPr bwMode="auto">
            <a:xfrm>
              <a:off x="105" y="3583"/>
              <a:ext cx="46" cy="32"/>
            </a:xfrm>
            <a:custGeom>
              <a:avLst/>
              <a:gdLst>
                <a:gd name="T0" fmla="*/ 1 w 91"/>
                <a:gd name="T1" fmla="*/ 0 h 65"/>
                <a:gd name="T2" fmla="*/ 1 w 91"/>
                <a:gd name="T3" fmla="*/ 0 h 65"/>
                <a:gd name="T4" fmla="*/ 1 w 91"/>
                <a:gd name="T5" fmla="*/ 0 h 65"/>
                <a:gd name="T6" fmla="*/ 1 w 91"/>
                <a:gd name="T7" fmla="*/ 0 h 65"/>
                <a:gd name="T8" fmla="*/ 1 w 91"/>
                <a:gd name="T9" fmla="*/ 0 h 65"/>
                <a:gd name="T10" fmla="*/ 1 w 91"/>
                <a:gd name="T11" fmla="*/ 0 h 65"/>
                <a:gd name="T12" fmla="*/ 1 w 91"/>
                <a:gd name="T13" fmla="*/ 0 h 65"/>
                <a:gd name="T14" fmla="*/ 1 w 91"/>
                <a:gd name="T15" fmla="*/ 0 h 65"/>
                <a:gd name="T16" fmla="*/ 0 w 91"/>
                <a:gd name="T17" fmla="*/ 0 h 65"/>
                <a:gd name="T18" fmla="*/ 0 w 91"/>
                <a:gd name="T19" fmla="*/ 0 h 65"/>
                <a:gd name="T20" fmla="*/ 0 w 91"/>
                <a:gd name="T21" fmla="*/ 0 h 65"/>
                <a:gd name="T22" fmla="*/ 0 w 91"/>
                <a:gd name="T23" fmla="*/ 0 h 65"/>
                <a:gd name="T24" fmla="*/ 0 w 91"/>
                <a:gd name="T25" fmla="*/ 0 h 65"/>
                <a:gd name="T26" fmla="*/ 1 w 91"/>
                <a:gd name="T27" fmla="*/ 0 h 65"/>
                <a:gd name="T28" fmla="*/ 1 w 91"/>
                <a:gd name="T29" fmla="*/ 0 h 65"/>
                <a:gd name="T30" fmla="*/ 1 w 91"/>
                <a:gd name="T31" fmla="*/ 0 h 65"/>
                <a:gd name="T32" fmla="*/ 1 w 91"/>
                <a:gd name="T33" fmla="*/ 0 h 65"/>
                <a:gd name="T34" fmla="*/ 1 w 91"/>
                <a:gd name="T35" fmla="*/ 0 h 65"/>
                <a:gd name="T36" fmla="*/ 1 w 91"/>
                <a:gd name="T37" fmla="*/ 0 h 65"/>
                <a:gd name="T38" fmla="*/ 1 w 91"/>
                <a:gd name="T39" fmla="*/ 0 h 65"/>
                <a:gd name="T40" fmla="*/ 1 w 91"/>
                <a:gd name="T41" fmla="*/ 0 h 65"/>
                <a:gd name="T42" fmla="*/ 1 w 91"/>
                <a:gd name="T43" fmla="*/ 0 h 65"/>
                <a:gd name="T44" fmla="*/ 1 w 91"/>
                <a:gd name="T45" fmla="*/ 0 h 65"/>
                <a:gd name="T46" fmla="*/ 1 w 91"/>
                <a:gd name="T47" fmla="*/ 0 h 65"/>
                <a:gd name="T48" fmla="*/ 1 w 91"/>
                <a:gd name="T49" fmla="*/ 0 h 65"/>
                <a:gd name="T50" fmla="*/ 1 w 91"/>
                <a:gd name="T51" fmla="*/ 0 h 65"/>
                <a:gd name="T52" fmla="*/ 1 w 91"/>
                <a:gd name="T53" fmla="*/ 0 h 65"/>
                <a:gd name="T54" fmla="*/ 1 w 91"/>
                <a:gd name="T55" fmla="*/ 0 h 65"/>
                <a:gd name="T56" fmla="*/ 1 w 91"/>
                <a:gd name="T57" fmla="*/ 0 h 65"/>
                <a:gd name="T58" fmla="*/ 1 w 91"/>
                <a:gd name="T59" fmla="*/ 0 h 65"/>
                <a:gd name="T60" fmla="*/ 1 w 91"/>
                <a:gd name="T61" fmla="*/ 0 h 65"/>
                <a:gd name="T62" fmla="*/ 1 w 91"/>
                <a:gd name="T63" fmla="*/ 0 h 65"/>
                <a:gd name="T64" fmla="*/ 1 w 91"/>
                <a:gd name="T65" fmla="*/ 0 h 65"/>
                <a:gd name="T66" fmla="*/ 1 w 91"/>
                <a:gd name="T67" fmla="*/ 0 h 65"/>
                <a:gd name="T68" fmla="*/ 1 w 91"/>
                <a:gd name="T69" fmla="*/ 0 h 65"/>
                <a:gd name="T70" fmla="*/ 1 w 91"/>
                <a:gd name="T71" fmla="*/ 0 h 65"/>
                <a:gd name="T72" fmla="*/ 1 w 91"/>
                <a:gd name="T73" fmla="*/ 0 h 65"/>
                <a:gd name="T74" fmla="*/ 1 w 91"/>
                <a:gd name="T75" fmla="*/ 0 h 65"/>
                <a:gd name="T76" fmla="*/ 1 w 91"/>
                <a:gd name="T77" fmla="*/ 0 h 6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1"/>
                <a:gd name="T118" fmla="*/ 0 h 65"/>
                <a:gd name="T119" fmla="*/ 91 w 91"/>
                <a:gd name="T120" fmla="*/ 65 h 6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1" h="65">
                  <a:moveTo>
                    <a:pt x="78" y="65"/>
                  </a:moveTo>
                  <a:lnTo>
                    <a:pt x="61" y="53"/>
                  </a:lnTo>
                  <a:lnTo>
                    <a:pt x="47" y="44"/>
                  </a:lnTo>
                  <a:lnTo>
                    <a:pt x="37" y="37"/>
                  </a:lnTo>
                  <a:lnTo>
                    <a:pt x="29" y="33"/>
                  </a:lnTo>
                  <a:lnTo>
                    <a:pt x="22" y="27"/>
                  </a:lnTo>
                  <a:lnTo>
                    <a:pt x="15" y="22"/>
                  </a:lnTo>
                  <a:lnTo>
                    <a:pt x="8" y="18"/>
                  </a:lnTo>
                  <a:lnTo>
                    <a:pt x="0" y="11"/>
                  </a:lnTo>
                  <a:lnTo>
                    <a:pt x="0" y="8"/>
                  </a:lnTo>
                  <a:lnTo>
                    <a:pt x="0" y="5"/>
                  </a:lnTo>
                  <a:lnTo>
                    <a:pt x="0" y="3"/>
                  </a:lnTo>
                  <a:lnTo>
                    <a:pt x="0" y="0"/>
                  </a:lnTo>
                  <a:lnTo>
                    <a:pt x="10" y="2"/>
                  </a:lnTo>
                  <a:lnTo>
                    <a:pt x="22" y="4"/>
                  </a:lnTo>
                  <a:lnTo>
                    <a:pt x="32" y="10"/>
                  </a:lnTo>
                  <a:lnTo>
                    <a:pt x="43" y="15"/>
                  </a:lnTo>
                  <a:lnTo>
                    <a:pt x="54" y="22"/>
                  </a:lnTo>
                  <a:lnTo>
                    <a:pt x="65" y="31"/>
                  </a:lnTo>
                  <a:lnTo>
                    <a:pt x="75" y="41"/>
                  </a:lnTo>
                  <a:lnTo>
                    <a:pt x="85" y="50"/>
                  </a:lnTo>
                  <a:lnTo>
                    <a:pt x="85" y="51"/>
                  </a:lnTo>
                  <a:lnTo>
                    <a:pt x="84" y="51"/>
                  </a:lnTo>
                  <a:lnTo>
                    <a:pt x="84" y="52"/>
                  </a:lnTo>
                  <a:lnTo>
                    <a:pt x="86" y="53"/>
                  </a:lnTo>
                  <a:lnTo>
                    <a:pt x="87" y="53"/>
                  </a:lnTo>
                  <a:lnTo>
                    <a:pt x="90" y="53"/>
                  </a:lnTo>
                  <a:lnTo>
                    <a:pt x="91" y="55"/>
                  </a:lnTo>
                  <a:lnTo>
                    <a:pt x="90" y="57"/>
                  </a:lnTo>
                  <a:lnTo>
                    <a:pt x="88" y="59"/>
                  </a:lnTo>
                  <a:lnTo>
                    <a:pt x="86" y="63"/>
                  </a:lnTo>
                  <a:lnTo>
                    <a:pt x="85" y="65"/>
                  </a:lnTo>
                  <a:lnTo>
                    <a:pt x="84" y="65"/>
                  </a:lnTo>
                  <a:lnTo>
                    <a:pt x="82" y="65"/>
                  </a:lnTo>
                  <a:lnTo>
                    <a:pt x="80" y="65"/>
                  </a:lnTo>
                  <a:lnTo>
                    <a:pt x="78" y="65"/>
                  </a:lnTo>
                  <a:close/>
                </a:path>
              </a:pathLst>
            </a:custGeom>
            <a:solidFill>
              <a:srgbClr val="EA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86" name="Freeform 197"/>
            <p:cNvSpPr>
              <a:spLocks/>
            </p:cNvSpPr>
            <p:nvPr/>
          </p:nvSpPr>
          <p:spPr bwMode="auto">
            <a:xfrm>
              <a:off x="293" y="3507"/>
              <a:ext cx="82" cy="103"/>
            </a:xfrm>
            <a:custGeom>
              <a:avLst/>
              <a:gdLst>
                <a:gd name="T0" fmla="*/ 1 w 164"/>
                <a:gd name="T1" fmla="*/ 0 h 208"/>
                <a:gd name="T2" fmla="*/ 1 w 164"/>
                <a:gd name="T3" fmla="*/ 0 h 208"/>
                <a:gd name="T4" fmla="*/ 1 w 164"/>
                <a:gd name="T5" fmla="*/ 0 h 208"/>
                <a:gd name="T6" fmla="*/ 1 w 164"/>
                <a:gd name="T7" fmla="*/ 0 h 208"/>
                <a:gd name="T8" fmla="*/ 1 w 164"/>
                <a:gd name="T9" fmla="*/ 0 h 208"/>
                <a:gd name="T10" fmla="*/ 1 w 164"/>
                <a:gd name="T11" fmla="*/ 0 h 208"/>
                <a:gd name="T12" fmla="*/ 1 w 164"/>
                <a:gd name="T13" fmla="*/ 0 h 208"/>
                <a:gd name="T14" fmla="*/ 1 w 164"/>
                <a:gd name="T15" fmla="*/ 0 h 208"/>
                <a:gd name="T16" fmla="*/ 1 w 164"/>
                <a:gd name="T17" fmla="*/ 0 h 208"/>
                <a:gd name="T18" fmla="*/ 1 w 164"/>
                <a:gd name="T19" fmla="*/ 0 h 208"/>
                <a:gd name="T20" fmla="*/ 1 w 164"/>
                <a:gd name="T21" fmla="*/ 0 h 208"/>
                <a:gd name="T22" fmla="*/ 1 w 164"/>
                <a:gd name="T23" fmla="*/ 0 h 208"/>
                <a:gd name="T24" fmla="*/ 1 w 164"/>
                <a:gd name="T25" fmla="*/ 0 h 208"/>
                <a:gd name="T26" fmla="*/ 1 w 164"/>
                <a:gd name="T27" fmla="*/ 0 h 208"/>
                <a:gd name="T28" fmla="*/ 1 w 164"/>
                <a:gd name="T29" fmla="*/ 0 h 208"/>
                <a:gd name="T30" fmla="*/ 1 w 164"/>
                <a:gd name="T31" fmla="*/ 0 h 208"/>
                <a:gd name="T32" fmla="*/ 1 w 164"/>
                <a:gd name="T33" fmla="*/ 0 h 208"/>
                <a:gd name="T34" fmla="*/ 1 w 164"/>
                <a:gd name="T35" fmla="*/ 0 h 208"/>
                <a:gd name="T36" fmla="*/ 1 w 164"/>
                <a:gd name="T37" fmla="*/ 0 h 208"/>
                <a:gd name="T38" fmla="*/ 1 w 164"/>
                <a:gd name="T39" fmla="*/ 0 h 208"/>
                <a:gd name="T40" fmla="*/ 1 w 164"/>
                <a:gd name="T41" fmla="*/ 0 h 208"/>
                <a:gd name="T42" fmla="*/ 1 w 164"/>
                <a:gd name="T43" fmla="*/ 0 h 208"/>
                <a:gd name="T44" fmla="*/ 1 w 164"/>
                <a:gd name="T45" fmla="*/ 0 h 208"/>
                <a:gd name="T46" fmla="*/ 1 w 164"/>
                <a:gd name="T47" fmla="*/ 0 h 208"/>
                <a:gd name="T48" fmla="*/ 1 w 164"/>
                <a:gd name="T49" fmla="*/ 0 h 208"/>
                <a:gd name="T50" fmla="*/ 1 w 164"/>
                <a:gd name="T51" fmla="*/ 0 h 208"/>
                <a:gd name="T52" fmla="*/ 1 w 164"/>
                <a:gd name="T53" fmla="*/ 0 h 208"/>
                <a:gd name="T54" fmla="*/ 1 w 164"/>
                <a:gd name="T55" fmla="*/ 0 h 208"/>
                <a:gd name="T56" fmla="*/ 1 w 164"/>
                <a:gd name="T57" fmla="*/ 0 h 208"/>
                <a:gd name="T58" fmla="*/ 1 w 164"/>
                <a:gd name="T59" fmla="*/ 0 h 208"/>
                <a:gd name="T60" fmla="*/ 1 w 164"/>
                <a:gd name="T61" fmla="*/ 0 h 208"/>
                <a:gd name="T62" fmla="*/ 1 w 164"/>
                <a:gd name="T63" fmla="*/ 0 h 208"/>
                <a:gd name="T64" fmla="*/ 1 w 164"/>
                <a:gd name="T65" fmla="*/ 0 h 208"/>
                <a:gd name="T66" fmla="*/ 1 w 164"/>
                <a:gd name="T67" fmla="*/ 0 h 208"/>
                <a:gd name="T68" fmla="*/ 1 w 164"/>
                <a:gd name="T69" fmla="*/ 0 h 208"/>
                <a:gd name="T70" fmla="*/ 1 w 164"/>
                <a:gd name="T71" fmla="*/ 0 h 208"/>
                <a:gd name="T72" fmla="*/ 1 w 164"/>
                <a:gd name="T73" fmla="*/ 0 h 208"/>
                <a:gd name="T74" fmla="*/ 1 w 164"/>
                <a:gd name="T75" fmla="*/ 0 h 208"/>
                <a:gd name="T76" fmla="*/ 1 w 164"/>
                <a:gd name="T77" fmla="*/ 0 h 208"/>
                <a:gd name="T78" fmla="*/ 1 w 164"/>
                <a:gd name="T79" fmla="*/ 0 h 208"/>
                <a:gd name="T80" fmla="*/ 1 w 164"/>
                <a:gd name="T81" fmla="*/ 0 h 208"/>
                <a:gd name="T82" fmla="*/ 1 w 164"/>
                <a:gd name="T83" fmla="*/ 0 h 208"/>
                <a:gd name="T84" fmla="*/ 1 w 164"/>
                <a:gd name="T85" fmla="*/ 0 h 208"/>
                <a:gd name="T86" fmla="*/ 1 w 164"/>
                <a:gd name="T87" fmla="*/ 0 h 208"/>
                <a:gd name="T88" fmla="*/ 1 w 164"/>
                <a:gd name="T89" fmla="*/ 0 h 208"/>
                <a:gd name="T90" fmla="*/ 1 w 164"/>
                <a:gd name="T91" fmla="*/ 0 h 208"/>
                <a:gd name="T92" fmla="*/ 1 w 164"/>
                <a:gd name="T93" fmla="*/ 0 h 208"/>
                <a:gd name="T94" fmla="*/ 1 w 164"/>
                <a:gd name="T95" fmla="*/ 0 h 208"/>
                <a:gd name="T96" fmla="*/ 1 w 164"/>
                <a:gd name="T97" fmla="*/ 0 h 208"/>
                <a:gd name="T98" fmla="*/ 1 w 164"/>
                <a:gd name="T99" fmla="*/ 0 h 208"/>
                <a:gd name="T100" fmla="*/ 1 w 164"/>
                <a:gd name="T101" fmla="*/ 0 h 208"/>
                <a:gd name="T102" fmla="*/ 1 w 164"/>
                <a:gd name="T103" fmla="*/ 0 h 208"/>
                <a:gd name="T104" fmla="*/ 1 w 164"/>
                <a:gd name="T105" fmla="*/ 0 h 208"/>
                <a:gd name="T106" fmla="*/ 1 w 164"/>
                <a:gd name="T107" fmla="*/ 0 h 208"/>
                <a:gd name="T108" fmla="*/ 1 w 164"/>
                <a:gd name="T109" fmla="*/ 0 h 20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64"/>
                <a:gd name="T166" fmla="*/ 0 h 208"/>
                <a:gd name="T167" fmla="*/ 164 w 164"/>
                <a:gd name="T168" fmla="*/ 208 h 20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64" h="208">
                  <a:moveTo>
                    <a:pt x="53" y="208"/>
                  </a:moveTo>
                  <a:lnTo>
                    <a:pt x="49" y="197"/>
                  </a:lnTo>
                  <a:lnTo>
                    <a:pt x="45" y="190"/>
                  </a:lnTo>
                  <a:lnTo>
                    <a:pt x="44" y="183"/>
                  </a:lnTo>
                  <a:lnTo>
                    <a:pt x="43" y="176"/>
                  </a:lnTo>
                  <a:lnTo>
                    <a:pt x="45" y="174"/>
                  </a:lnTo>
                  <a:lnTo>
                    <a:pt x="47" y="172"/>
                  </a:lnTo>
                  <a:lnTo>
                    <a:pt x="50" y="170"/>
                  </a:lnTo>
                  <a:lnTo>
                    <a:pt x="53" y="167"/>
                  </a:lnTo>
                  <a:lnTo>
                    <a:pt x="57" y="164"/>
                  </a:lnTo>
                  <a:lnTo>
                    <a:pt x="62" y="160"/>
                  </a:lnTo>
                  <a:lnTo>
                    <a:pt x="69" y="156"/>
                  </a:lnTo>
                  <a:lnTo>
                    <a:pt x="80" y="149"/>
                  </a:lnTo>
                  <a:lnTo>
                    <a:pt x="73" y="150"/>
                  </a:lnTo>
                  <a:lnTo>
                    <a:pt x="67" y="152"/>
                  </a:lnTo>
                  <a:lnTo>
                    <a:pt x="60" y="155"/>
                  </a:lnTo>
                  <a:lnTo>
                    <a:pt x="55" y="158"/>
                  </a:lnTo>
                  <a:lnTo>
                    <a:pt x="50" y="161"/>
                  </a:lnTo>
                  <a:lnTo>
                    <a:pt x="44" y="164"/>
                  </a:lnTo>
                  <a:lnTo>
                    <a:pt x="39" y="165"/>
                  </a:lnTo>
                  <a:lnTo>
                    <a:pt x="34" y="165"/>
                  </a:lnTo>
                  <a:lnTo>
                    <a:pt x="31" y="161"/>
                  </a:lnTo>
                  <a:lnTo>
                    <a:pt x="30" y="158"/>
                  </a:lnTo>
                  <a:lnTo>
                    <a:pt x="30" y="155"/>
                  </a:lnTo>
                  <a:lnTo>
                    <a:pt x="30" y="148"/>
                  </a:lnTo>
                  <a:lnTo>
                    <a:pt x="36" y="144"/>
                  </a:lnTo>
                  <a:lnTo>
                    <a:pt x="42" y="140"/>
                  </a:lnTo>
                  <a:lnTo>
                    <a:pt x="47" y="136"/>
                  </a:lnTo>
                  <a:lnTo>
                    <a:pt x="53" y="133"/>
                  </a:lnTo>
                  <a:lnTo>
                    <a:pt x="59" y="128"/>
                  </a:lnTo>
                  <a:lnTo>
                    <a:pt x="65" y="125"/>
                  </a:lnTo>
                  <a:lnTo>
                    <a:pt x="70" y="121"/>
                  </a:lnTo>
                  <a:lnTo>
                    <a:pt x="76" y="118"/>
                  </a:lnTo>
                  <a:lnTo>
                    <a:pt x="70" y="118"/>
                  </a:lnTo>
                  <a:lnTo>
                    <a:pt x="65" y="119"/>
                  </a:lnTo>
                  <a:lnTo>
                    <a:pt x="58" y="122"/>
                  </a:lnTo>
                  <a:lnTo>
                    <a:pt x="51" y="126"/>
                  </a:lnTo>
                  <a:lnTo>
                    <a:pt x="44" y="130"/>
                  </a:lnTo>
                  <a:lnTo>
                    <a:pt x="37" y="134"/>
                  </a:lnTo>
                  <a:lnTo>
                    <a:pt x="30" y="135"/>
                  </a:lnTo>
                  <a:lnTo>
                    <a:pt x="24" y="135"/>
                  </a:lnTo>
                  <a:lnTo>
                    <a:pt x="22" y="123"/>
                  </a:lnTo>
                  <a:lnTo>
                    <a:pt x="23" y="115"/>
                  </a:lnTo>
                  <a:lnTo>
                    <a:pt x="28" y="110"/>
                  </a:lnTo>
                  <a:lnTo>
                    <a:pt x="35" y="106"/>
                  </a:lnTo>
                  <a:lnTo>
                    <a:pt x="42" y="103"/>
                  </a:lnTo>
                  <a:lnTo>
                    <a:pt x="50" y="99"/>
                  </a:lnTo>
                  <a:lnTo>
                    <a:pt x="58" y="96"/>
                  </a:lnTo>
                  <a:lnTo>
                    <a:pt x="62" y="90"/>
                  </a:lnTo>
                  <a:lnTo>
                    <a:pt x="55" y="91"/>
                  </a:lnTo>
                  <a:lnTo>
                    <a:pt x="49" y="93"/>
                  </a:lnTo>
                  <a:lnTo>
                    <a:pt x="42" y="96"/>
                  </a:lnTo>
                  <a:lnTo>
                    <a:pt x="35" y="98"/>
                  </a:lnTo>
                  <a:lnTo>
                    <a:pt x="28" y="102"/>
                  </a:lnTo>
                  <a:lnTo>
                    <a:pt x="21" y="104"/>
                  </a:lnTo>
                  <a:lnTo>
                    <a:pt x="15" y="105"/>
                  </a:lnTo>
                  <a:lnTo>
                    <a:pt x="11" y="105"/>
                  </a:lnTo>
                  <a:lnTo>
                    <a:pt x="9" y="103"/>
                  </a:lnTo>
                  <a:lnTo>
                    <a:pt x="9" y="99"/>
                  </a:lnTo>
                  <a:lnTo>
                    <a:pt x="9" y="97"/>
                  </a:lnTo>
                  <a:lnTo>
                    <a:pt x="9" y="95"/>
                  </a:lnTo>
                  <a:lnTo>
                    <a:pt x="22" y="85"/>
                  </a:lnTo>
                  <a:lnTo>
                    <a:pt x="31" y="80"/>
                  </a:lnTo>
                  <a:lnTo>
                    <a:pt x="37" y="75"/>
                  </a:lnTo>
                  <a:lnTo>
                    <a:pt x="39" y="73"/>
                  </a:lnTo>
                  <a:lnTo>
                    <a:pt x="34" y="73"/>
                  </a:lnTo>
                  <a:lnTo>
                    <a:pt x="28" y="74"/>
                  </a:lnTo>
                  <a:lnTo>
                    <a:pt x="23" y="75"/>
                  </a:lnTo>
                  <a:lnTo>
                    <a:pt x="19" y="77"/>
                  </a:lnTo>
                  <a:lnTo>
                    <a:pt x="14" y="78"/>
                  </a:lnTo>
                  <a:lnTo>
                    <a:pt x="9" y="81"/>
                  </a:lnTo>
                  <a:lnTo>
                    <a:pt x="5" y="83"/>
                  </a:lnTo>
                  <a:lnTo>
                    <a:pt x="0" y="85"/>
                  </a:lnTo>
                  <a:lnTo>
                    <a:pt x="5" y="74"/>
                  </a:lnTo>
                  <a:lnTo>
                    <a:pt x="9" y="67"/>
                  </a:lnTo>
                  <a:lnTo>
                    <a:pt x="14" y="60"/>
                  </a:lnTo>
                  <a:lnTo>
                    <a:pt x="20" y="52"/>
                  </a:lnTo>
                  <a:lnTo>
                    <a:pt x="16" y="49"/>
                  </a:lnTo>
                  <a:lnTo>
                    <a:pt x="15" y="46"/>
                  </a:lnTo>
                  <a:lnTo>
                    <a:pt x="14" y="44"/>
                  </a:lnTo>
                  <a:lnTo>
                    <a:pt x="13" y="40"/>
                  </a:lnTo>
                  <a:lnTo>
                    <a:pt x="31" y="9"/>
                  </a:lnTo>
                  <a:lnTo>
                    <a:pt x="49" y="0"/>
                  </a:lnTo>
                  <a:lnTo>
                    <a:pt x="66" y="7"/>
                  </a:lnTo>
                  <a:lnTo>
                    <a:pt x="83" y="25"/>
                  </a:lnTo>
                  <a:lnTo>
                    <a:pt x="100" y="52"/>
                  </a:lnTo>
                  <a:lnTo>
                    <a:pt x="118" y="80"/>
                  </a:lnTo>
                  <a:lnTo>
                    <a:pt x="135" y="105"/>
                  </a:lnTo>
                  <a:lnTo>
                    <a:pt x="153" y="123"/>
                  </a:lnTo>
                  <a:lnTo>
                    <a:pt x="156" y="128"/>
                  </a:lnTo>
                  <a:lnTo>
                    <a:pt x="160" y="135"/>
                  </a:lnTo>
                  <a:lnTo>
                    <a:pt x="164" y="142"/>
                  </a:lnTo>
                  <a:lnTo>
                    <a:pt x="164" y="150"/>
                  </a:lnTo>
                  <a:lnTo>
                    <a:pt x="151" y="152"/>
                  </a:lnTo>
                  <a:lnTo>
                    <a:pt x="138" y="156"/>
                  </a:lnTo>
                  <a:lnTo>
                    <a:pt x="123" y="158"/>
                  </a:lnTo>
                  <a:lnTo>
                    <a:pt x="110" y="160"/>
                  </a:lnTo>
                  <a:lnTo>
                    <a:pt x="96" y="164"/>
                  </a:lnTo>
                  <a:lnTo>
                    <a:pt x="83" y="170"/>
                  </a:lnTo>
                  <a:lnTo>
                    <a:pt x="72" y="175"/>
                  </a:lnTo>
                  <a:lnTo>
                    <a:pt x="62" y="183"/>
                  </a:lnTo>
                  <a:lnTo>
                    <a:pt x="61" y="189"/>
                  </a:lnTo>
                  <a:lnTo>
                    <a:pt x="61" y="195"/>
                  </a:lnTo>
                  <a:lnTo>
                    <a:pt x="60" y="202"/>
                  </a:lnTo>
                  <a:lnTo>
                    <a:pt x="60" y="208"/>
                  </a:lnTo>
                  <a:lnTo>
                    <a:pt x="59" y="208"/>
                  </a:lnTo>
                  <a:lnTo>
                    <a:pt x="57" y="208"/>
                  </a:lnTo>
                  <a:lnTo>
                    <a:pt x="55" y="208"/>
                  </a:lnTo>
                  <a:lnTo>
                    <a:pt x="53" y="208"/>
                  </a:lnTo>
                  <a:close/>
                </a:path>
              </a:pathLst>
            </a:custGeom>
            <a:solidFill>
              <a:srgbClr val="5E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87" name="Freeform 198"/>
            <p:cNvSpPr>
              <a:spLocks/>
            </p:cNvSpPr>
            <p:nvPr/>
          </p:nvSpPr>
          <p:spPr bwMode="auto">
            <a:xfrm>
              <a:off x="867" y="3538"/>
              <a:ext cx="68" cy="55"/>
            </a:xfrm>
            <a:custGeom>
              <a:avLst/>
              <a:gdLst>
                <a:gd name="T0" fmla="*/ 0 w 135"/>
                <a:gd name="T1" fmla="*/ 1 h 109"/>
                <a:gd name="T2" fmla="*/ 1 w 135"/>
                <a:gd name="T3" fmla="*/ 1 h 109"/>
                <a:gd name="T4" fmla="*/ 1 w 135"/>
                <a:gd name="T5" fmla="*/ 1 h 109"/>
                <a:gd name="T6" fmla="*/ 1 w 135"/>
                <a:gd name="T7" fmla="*/ 1 h 109"/>
                <a:gd name="T8" fmla="*/ 1 w 135"/>
                <a:gd name="T9" fmla="*/ 1 h 109"/>
                <a:gd name="T10" fmla="*/ 1 w 135"/>
                <a:gd name="T11" fmla="*/ 1 h 109"/>
                <a:gd name="T12" fmla="*/ 1 w 135"/>
                <a:gd name="T13" fmla="*/ 0 h 109"/>
                <a:gd name="T14" fmla="*/ 1 w 135"/>
                <a:gd name="T15" fmla="*/ 1 h 109"/>
                <a:gd name="T16" fmla="*/ 1 w 135"/>
                <a:gd name="T17" fmla="*/ 1 h 109"/>
                <a:gd name="T18" fmla="*/ 1 w 135"/>
                <a:gd name="T19" fmla="*/ 1 h 109"/>
                <a:gd name="T20" fmla="*/ 1 w 135"/>
                <a:gd name="T21" fmla="*/ 1 h 109"/>
                <a:gd name="T22" fmla="*/ 1 w 135"/>
                <a:gd name="T23" fmla="*/ 1 h 109"/>
                <a:gd name="T24" fmla="*/ 1 w 135"/>
                <a:gd name="T25" fmla="*/ 1 h 109"/>
                <a:gd name="T26" fmla="*/ 1 w 135"/>
                <a:gd name="T27" fmla="*/ 1 h 109"/>
                <a:gd name="T28" fmla="*/ 1 w 135"/>
                <a:gd name="T29" fmla="*/ 1 h 109"/>
                <a:gd name="T30" fmla="*/ 1 w 135"/>
                <a:gd name="T31" fmla="*/ 1 h 109"/>
                <a:gd name="T32" fmla="*/ 1 w 135"/>
                <a:gd name="T33" fmla="*/ 1 h 109"/>
                <a:gd name="T34" fmla="*/ 1 w 135"/>
                <a:gd name="T35" fmla="*/ 1 h 109"/>
                <a:gd name="T36" fmla="*/ 1 w 135"/>
                <a:gd name="T37" fmla="*/ 1 h 109"/>
                <a:gd name="T38" fmla="*/ 1 w 135"/>
                <a:gd name="T39" fmla="*/ 1 h 109"/>
                <a:gd name="T40" fmla="*/ 1 w 135"/>
                <a:gd name="T41" fmla="*/ 1 h 109"/>
                <a:gd name="T42" fmla="*/ 1 w 135"/>
                <a:gd name="T43" fmla="*/ 1 h 109"/>
                <a:gd name="T44" fmla="*/ 1 w 135"/>
                <a:gd name="T45" fmla="*/ 1 h 109"/>
                <a:gd name="T46" fmla="*/ 1 w 135"/>
                <a:gd name="T47" fmla="*/ 1 h 109"/>
                <a:gd name="T48" fmla="*/ 0 w 135"/>
                <a:gd name="T49" fmla="*/ 1 h 109"/>
                <a:gd name="T50" fmla="*/ 0 w 135"/>
                <a:gd name="T51" fmla="*/ 1 h 109"/>
                <a:gd name="T52" fmla="*/ 0 w 135"/>
                <a:gd name="T53" fmla="*/ 1 h 10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35"/>
                <a:gd name="T82" fmla="*/ 0 h 109"/>
                <a:gd name="T83" fmla="*/ 135 w 135"/>
                <a:gd name="T84" fmla="*/ 109 h 109"/>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35" h="109">
                  <a:moveTo>
                    <a:pt x="0" y="109"/>
                  </a:moveTo>
                  <a:lnTo>
                    <a:pt x="7" y="82"/>
                  </a:lnTo>
                  <a:lnTo>
                    <a:pt x="16" y="57"/>
                  </a:lnTo>
                  <a:lnTo>
                    <a:pt x="28" y="35"/>
                  </a:lnTo>
                  <a:lnTo>
                    <a:pt x="42" y="17"/>
                  </a:lnTo>
                  <a:lnTo>
                    <a:pt x="60" y="4"/>
                  </a:lnTo>
                  <a:lnTo>
                    <a:pt x="81" y="0"/>
                  </a:lnTo>
                  <a:lnTo>
                    <a:pt x="106" y="3"/>
                  </a:lnTo>
                  <a:lnTo>
                    <a:pt x="135" y="17"/>
                  </a:lnTo>
                  <a:lnTo>
                    <a:pt x="135" y="19"/>
                  </a:lnTo>
                  <a:lnTo>
                    <a:pt x="135" y="23"/>
                  </a:lnTo>
                  <a:lnTo>
                    <a:pt x="134" y="26"/>
                  </a:lnTo>
                  <a:lnTo>
                    <a:pt x="134" y="28"/>
                  </a:lnTo>
                  <a:lnTo>
                    <a:pt x="115" y="34"/>
                  </a:lnTo>
                  <a:lnTo>
                    <a:pt x="99" y="39"/>
                  </a:lnTo>
                  <a:lnTo>
                    <a:pt x="84" y="43"/>
                  </a:lnTo>
                  <a:lnTo>
                    <a:pt x="71" y="49"/>
                  </a:lnTo>
                  <a:lnTo>
                    <a:pt x="58" y="56"/>
                  </a:lnTo>
                  <a:lnTo>
                    <a:pt x="45" y="64"/>
                  </a:lnTo>
                  <a:lnTo>
                    <a:pt x="33" y="73"/>
                  </a:lnTo>
                  <a:lnTo>
                    <a:pt x="20" y="85"/>
                  </a:lnTo>
                  <a:lnTo>
                    <a:pt x="11" y="97"/>
                  </a:lnTo>
                  <a:lnTo>
                    <a:pt x="6" y="104"/>
                  </a:lnTo>
                  <a:lnTo>
                    <a:pt x="4" y="108"/>
                  </a:lnTo>
                  <a:lnTo>
                    <a:pt x="0" y="109"/>
                  </a:lnTo>
                  <a:close/>
                </a:path>
              </a:pathLst>
            </a:cu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88" name="Freeform 199"/>
            <p:cNvSpPr>
              <a:spLocks/>
            </p:cNvSpPr>
            <p:nvPr/>
          </p:nvSpPr>
          <p:spPr bwMode="auto">
            <a:xfrm>
              <a:off x="953" y="3546"/>
              <a:ext cx="70" cy="28"/>
            </a:xfrm>
            <a:custGeom>
              <a:avLst/>
              <a:gdLst>
                <a:gd name="T0" fmla="*/ 1 w 139"/>
                <a:gd name="T1" fmla="*/ 1 h 55"/>
                <a:gd name="T2" fmla="*/ 1 w 139"/>
                <a:gd name="T3" fmla="*/ 1 h 55"/>
                <a:gd name="T4" fmla="*/ 1 w 139"/>
                <a:gd name="T5" fmla="*/ 1 h 55"/>
                <a:gd name="T6" fmla="*/ 1 w 139"/>
                <a:gd name="T7" fmla="*/ 1 h 55"/>
                <a:gd name="T8" fmla="*/ 0 w 139"/>
                <a:gd name="T9" fmla="*/ 1 h 55"/>
                <a:gd name="T10" fmla="*/ 1 w 139"/>
                <a:gd name="T11" fmla="*/ 1 h 55"/>
                <a:gd name="T12" fmla="*/ 1 w 139"/>
                <a:gd name="T13" fmla="*/ 1 h 55"/>
                <a:gd name="T14" fmla="*/ 1 w 139"/>
                <a:gd name="T15" fmla="*/ 1 h 55"/>
                <a:gd name="T16" fmla="*/ 1 w 139"/>
                <a:gd name="T17" fmla="*/ 1 h 55"/>
                <a:gd name="T18" fmla="*/ 1 w 139"/>
                <a:gd name="T19" fmla="*/ 1 h 55"/>
                <a:gd name="T20" fmla="*/ 1 w 139"/>
                <a:gd name="T21" fmla="*/ 1 h 55"/>
                <a:gd name="T22" fmla="*/ 1 w 139"/>
                <a:gd name="T23" fmla="*/ 1 h 55"/>
                <a:gd name="T24" fmla="*/ 1 w 139"/>
                <a:gd name="T25" fmla="*/ 1 h 55"/>
                <a:gd name="T26" fmla="*/ 1 w 139"/>
                <a:gd name="T27" fmla="*/ 0 h 55"/>
                <a:gd name="T28" fmla="*/ 1 w 139"/>
                <a:gd name="T29" fmla="*/ 0 h 55"/>
                <a:gd name="T30" fmla="*/ 1 w 139"/>
                <a:gd name="T31" fmla="*/ 0 h 55"/>
                <a:gd name="T32" fmla="*/ 1 w 139"/>
                <a:gd name="T33" fmla="*/ 0 h 55"/>
                <a:gd name="T34" fmla="*/ 1 w 139"/>
                <a:gd name="T35" fmla="*/ 1 h 55"/>
                <a:gd name="T36" fmla="*/ 1 w 139"/>
                <a:gd name="T37" fmla="*/ 1 h 55"/>
                <a:gd name="T38" fmla="*/ 1 w 139"/>
                <a:gd name="T39" fmla="*/ 1 h 55"/>
                <a:gd name="T40" fmla="*/ 1 w 139"/>
                <a:gd name="T41" fmla="*/ 1 h 55"/>
                <a:gd name="T42" fmla="*/ 1 w 139"/>
                <a:gd name="T43" fmla="*/ 1 h 55"/>
                <a:gd name="T44" fmla="*/ 1 w 139"/>
                <a:gd name="T45" fmla="*/ 1 h 55"/>
                <a:gd name="T46" fmla="*/ 1 w 139"/>
                <a:gd name="T47" fmla="*/ 1 h 55"/>
                <a:gd name="T48" fmla="*/ 1 w 139"/>
                <a:gd name="T49" fmla="*/ 1 h 55"/>
                <a:gd name="T50" fmla="*/ 1 w 139"/>
                <a:gd name="T51" fmla="*/ 1 h 55"/>
                <a:gd name="T52" fmla="*/ 1 w 139"/>
                <a:gd name="T53" fmla="*/ 1 h 55"/>
                <a:gd name="T54" fmla="*/ 1 w 139"/>
                <a:gd name="T55" fmla="*/ 1 h 55"/>
                <a:gd name="T56" fmla="*/ 1 w 139"/>
                <a:gd name="T57" fmla="*/ 1 h 55"/>
                <a:gd name="T58" fmla="*/ 1 w 139"/>
                <a:gd name="T59" fmla="*/ 1 h 55"/>
                <a:gd name="T60" fmla="*/ 1 w 139"/>
                <a:gd name="T61" fmla="*/ 1 h 5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9"/>
                <a:gd name="T94" fmla="*/ 0 h 55"/>
                <a:gd name="T95" fmla="*/ 139 w 139"/>
                <a:gd name="T96" fmla="*/ 55 h 5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9" h="55">
                  <a:moveTo>
                    <a:pt x="11" y="54"/>
                  </a:moveTo>
                  <a:lnTo>
                    <a:pt x="8" y="53"/>
                  </a:lnTo>
                  <a:lnTo>
                    <a:pt x="6" y="53"/>
                  </a:lnTo>
                  <a:lnTo>
                    <a:pt x="2" y="53"/>
                  </a:lnTo>
                  <a:lnTo>
                    <a:pt x="0" y="51"/>
                  </a:lnTo>
                  <a:lnTo>
                    <a:pt x="3" y="39"/>
                  </a:lnTo>
                  <a:lnTo>
                    <a:pt x="11" y="25"/>
                  </a:lnTo>
                  <a:lnTo>
                    <a:pt x="22" y="12"/>
                  </a:lnTo>
                  <a:lnTo>
                    <a:pt x="30" y="2"/>
                  </a:lnTo>
                  <a:lnTo>
                    <a:pt x="54" y="2"/>
                  </a:lnTo>
                  <a:lnTo>
                    <a:pt x="75" y="2"/>
                  </a:lnTo>
                  <a:lnTo>
                    <a:pt x="92" y="1"/>
                  </a:lnTo>
                  <a:lnTo>
                    <a:pt x="107" y="1"/>
                  </a:lnTo>
                  <a:lnTo>
                    <a:pt x="120" y="0"/>
                  </a:lnTo>
                  <a:lnTo>
                    <a:pt x="129" y="0"/>
                  </a:lnTo>
                  <a:lnTo>
                    <a:pt x="136" y="0"/>
                  </a:lnTo>
                  <a:lnTo>
                    <a:pt x="139" y="0"/>
                  </a:lnTo>
                  <a:lnTo>
                    <a:pt x="139" y="10"/>
                  </a:lnTo>
                  <a:lnTo>
                    <a:pt x="139" y="22"/>
                  </a:lnTo>
                  <a:lnTo>
                    <a:pt x="138" y="32"/>
                  </a:lnTo>
                  <a:lnTo>
                    <a:pt x="138" y="43"/>
                  </a:lnTo>
                  <a:lnTo>
                    <a:pt x="128" y="48"/>
                  </a:lnTo>
                  <a:lnTo>
                    <a:pt x="113" y="51"/>
                  </a:lnTo>
                  <a:lnTo>
                    <a:pt x="95" y="54"/>
                  </a:lnTo>
                  <a:lnTo>
                    <a:pt x="75" y="55"/>
                  </a:lnTo>
                  <a:lnTo>
                    <a:pt x="55" y="55"/>
                  </a:lnTo>
                  <a:lnTo>
                    <a:pt x="37" y="55"/>
                  </a:lnTo>
                  <a:lnTo>
                    <a:pt x="22" y="54"/>
                  </a:lnTo>
                  <a:lnTo>
                    <a:pt x="11" y="54"/>
                  </a:lnTo>
                  <a:close/>
                </a:path>
              </a:pathLst>
            </a:cu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89" name="Freeform 200"/>
            <p:cNvSpPr>
              <a:spLocks/>
            </p:cNvSpPr>
            <p:nvPr/>
          </p:nvSpPr>
          <p:spPr bwMode="auto">
            <a:xfrm>
              <a:off x="943" y="3541"/>
              <a:ext cx="19" cy="20"/>
            </a:xfrm>
            <a:custGeom>
              <a:avLst/>
              <a:gdLst>
                <a:gd name="T0" fmla="*/ 1 w 38"/>
                <a:gd name="T1" fmla="*/ 0 h 41"/>
                <a:gd name="T2" fmla="*/ 1 w 38"/>
                <a:gd name="T3" fmla="*/ 0 h 41"/>
                <a:gd name="T4" fmla="*/ 1 w 38"/>
                <a:gd name="T5" fmla="*/ 0 h 41"/>
                <a:gd name="T6" fmla="*/ 1 w 38"/>
                <a:gd name="T7" fmla="*/ 0 h 41"/>
                <a:gd name="T8" fmla="*/ 0 w 38"/>
                <a:gd name="T9" fmla="*/ 0 h 41"/>
                <a:gd name="T10" fmla="*/ 1 w 38"/>
                <a:gd name="T11" fmla="*/ 0 h 41"/>
                <a:gd name="T12" fmla="*/ 1 w 38"/>
                <a:gd name="T13" fmla="*/ 0 h 41"/>
                <a:gd name="T14" fmla="*/ 1 w 38"/>
                <a:gd name="T15" fmla="*/ 0 h 41"/>
                <a:gd name="T16" fmla="*/ 1 w 38"/>
                <a:gd name="T17" fmla="*/ 0 h 41"/>
                <a:gd name="T18" fmla="*/ 1 w 38"/>
                <a:gd name="T19" fmla="*/ 0 h 41"/>
                <a:gd name="T20" fmla="*/ 1 w 38"/>
                <a:gd name="T21" fmla="*/ 0 h 41"/>
                <a:gd name="T22" fmla="*/ 1 w 38"/>
                <a:gd name="T23" fmla="*/ 0 h 41"/>
                <a:gd name="T24" fmla="*/ 1 w 38"/>
                <a:gd name="T25" fmla="*/ 0 h 41"/>
                <a:gd name="T26" fmla="*/ 1 w 38"/>
                <a:gd name="T27" fmla="*/ 0 h 41"/>
                <a:gd name="T28" fmla="*/ 1 w 38"/>
                <a:gd name="T29" fmla="*/ 0 h 41"/>
                <a:gd name="T30" fmla="*/ 1 w 38"/>
                <a:gd name="T31" fmla="*/ 0 h 41"/>
                <a:gd name="T32" fmla="*/ 1 w 38"/>
                <a:gd name="T33" fmla="*/ 0 h 41"/>
                <a:gd name="T34" fmla="*/ 1 w 38"/>
                <a:gd name="T35" fmla="*/ 0 h 41"/>
                <a:gd name="T36" fmla="*/ 1 w 38"/>
                <a:gd name="T37" fmla="*/ 0 h 4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8"/>
                <a:gd name="T58" fmla="*/ 0 h 41"/>
                <a:gd name="T59" fmla="*/ 38 w 38"/>
                <a:gd name="T60" fmla="*/ 41 h 4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8" h="41">
                  <a:moveTo>
                    <a:pt x="7" y="41"/>
                  </a:moveTo>
                  <a:lnTo>
                    <a:pt x="6" y="38"/>
                  </a:lnTo>
                  <a:lnTo>
                    <a:pt x="4" y="37"/>
                  </a:lnTo>
                  <a:lnTo>
                    <a:pt x="2" y="35"/>
                  </a:lnTo>
                  <a:lnTo>
                    <a:pt x="0" y="34"/>
                  </a:lnTo>
                  <a:lnTo>
                    <a:pt x="1" y="26"/>
                  </a:lnTo>
                  <a:lnTo>
                    <a:pt x="4" y="19"/>
                  </a:lnTo>
                  <a:lnTo>
                    <a:pt x="7" y="13"/>
                  </a:lnTo>
                  <a:lnTo>
                    <a:pt x="10" y="7"/>
                  </a:lnTo>
                  <a:lnTo>
                    <a:pt x="15" y="4"/>
                  </a:lnTo>
                  <a:lnTo>
                    <a:pt x="22" y="1"/>
                  </a:lnTo>
                  <a:lnTo>
                    <a:pt x="29" y="0"/>
                  </a:lnTo>
                  <a:lnTo>
                    <a:pt x="38" y="0"/>
                  </a:lnTo>
                  <a:lnTo>
                    <a:pt x="36" y="13"/>
                  </a:lnTo>
                  <a:lnTo>
                    <a:pt x="29" y="26"/>
                  </a:lnTo>
                  <a:lnTo>
                    <a:pt x="19" y="36"/>
                  </a:lnTo>
                  <a:lnTo>
                    <a:pt x="7" y="41"/>
                  </a:lnTo>
                  <a:close/>
                </a:path>
              </a:pathLst>
            </a:custGeom>
            <a:solidFill>
              <a:srgbClr val="9900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90" name="Freeform 201"/>
            <p:cNvSpPr>
              <a:spLocks/>
            </p:cNvSpPr>
            <p:nvPr/>
          </p:nvSpPr>
          <p:spPr bwMode="auto">
            <a:xfrm>
              <a:off x="874" y="3515"/>
              <a:ext cx="70" cy="34"/>
            </a:xfrm>
            <a:custGeom>
              <a:avLst/>
              <a:gdLst>
                <a:gd name="T0" fmla="*/ 0 w 139"/>
                <a:gd name="T1" fmla="*/ 1 h 68"/>
                <a:gd name="T2" fmla="*/ 1 w 139"/>
                <a:gd name="T3" fmla="*/ 1 h 68"/>
                <a:gd name="T4" fmla="*/ 1 w 139"/>
                <a:gd name="T5" fmla="*/ 1 h 68"/>
                <a:gd name="T6" fmla="*/ 1 w 139"/>
                <a:gd name="T7" fmla="*/ 1 h 68"/>
                <a:gd name="T8" fmla="*/ 1 w 139"/>
                <a:gd name="T9" fmla="*/ 1 h 68"/>
                <a:gd name="T10" fmla="*/ 1 w 139"/>
                <a:gd name="T11" fmla="*/ 1 h 68"/>
                <a:gd name="T12" fmla="*/ 1 w 139"/>
                <a:gd name="T13" fmla="*/ 1 h 68"/>
                <a:gd name="T14" fmla="*/ 1 w 139"/>
                <a:gd name="T15" fmla="*/ 1 h 68"/>
                <a:gd name="T16" fmla="*/ 1 w 139"/>
                <a:gd name="T17" fmla="*/ 0 h 68"/>
                <a:gd name="T18" fmla="*/ 1 w 139"/>
                <a:gd name="T19" fmla="*/ 1 h 68"/>
                <a:gd name="T20" fmla="*/ 1 w 139"/>
                <a:gd name="T21" fmla="*/ 1 h 68"/>
                <a:gd name="T22" fmla="*/ 1 w 139"/>
                <a:gd name="T23" fmla="*/ 1 h 68"/>
                <a:gd name="T24" fmla="*/ 1 w 139"/>
                <a:gd name="T25" fmla="*/ 1 h 68"/>
                <a:gd name="T26" fmla="*/ 1 w 139"/>
                <a:gd name="T27" fmla="*/ 1 h 68"/>
                <a:gd name="T28" fmla="*/ 1 w 139"/>
                <a:gd name="T29" fmla="*/ 1 h 68"/>
                <a:gd name="T30" fmla="*/ 1 w 139"/>
                <a:gd name="T31" fmla="*/ 1 h 68"/>
                <a:gd name="T32" fmla="*/ 1 w 139"/>
                <a:gd name="T33" fmla="*/ 1 h 68"/>
                <a:gd name="T34" fmla="*/ 1 w 139"/>
                <a:gd name="T35" fmla="*/ 1 h 68"/>
                <a:gd name="T36" fmla="*/ 1 w 139"/>
                <a:gd name="T37" fmla="*/ 1 h 68"/>
                <a:gd name="T38" fmla="*/ 1 w 139"/>
                <a:gd name="T39" fmla="*/ 1 h 68"/>
                <a:gd name="T40" fmla="*/ 1 w 139"/>
                <a:gd name="T41" fmla="*/ 1 h 68"/>
                <a:gd name="T42" fmla="*/ 1 w 139"/>
                <a:gd name="T43" fmla="*/ 1 h 68"/>
                <a:gd name="T44" fmla="*/ 1 w 139"/>
                <a:gd name="T45" fmla="*/ 1 h 68"/>
                <a:gd name="T46" fmla="*/ 1 w 139"/>
                <a:gd name="T47" fmla="*/ 1 h 68"/>
                <a:gd name="T48" fmla="*/ 1 w 139"/>
                <a:gd name="T49" fmla="*/ 1 h 68"/>
                <a:gd name="T50" fmla="*/ 1 w 139"/>
                <a:gd name="T51" fmla="*/ 1 h 68"/>
                <a:gd name="T52" fmla="*/ 1 w 139"/>
                <a:gd name="T53" fmla="*/ 1 h 68"/>
                <a:gd name="T54" fmla="*/ 1 w 139"/>
                <a:gd name="T55" fmla="*/ 1 h 68"/>
                <a:gd name="T56" fmla="*/ 0 w 139"/>
                <a:gd name="T57" fmla="*/ 1 h 68"/>
                <a:gd name="T58" fmla="*/ 0 w 139"/>
                <a:gd name="T59" fmla="*/ 1 h 68"/>
                <a:gd name="T60" fmla="*/ 0 w 139"/>
                <a:gd name="T61" fmla="*/ 1 h 6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9"/>
                <a:gd name="T94" fmla="*/ 0 h 68"/>
                <a:gd name="T95" fmla="*/ 139 w 139"/>
                <a:gd name="T96" fmla="*/ 68 h 6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9" h="68">
                  <a:moveTo>
                    <a:pt x="0" y="68"/>
                  </a:moveTo>
                  <a:lnTo>
                    <a:pt x="2" y="50"/>
                  </a:lnTo>
                  <a:lnTo>
                    <a:pt x="9" y="35"/>
                  </a:lnTo>
                  <a:lnTo>
                    <a:pt x="20" y="22"/>
                  </a:lnTo>
                  <a:lnTo>
                    <a:pt x="32" y="13"/>
                  </a:lnTo>
                  <a:lnTo>
                    <a:pt x="47" y="7"/>
                  </a:lnTo>
                  <a:lnTo>
                    <a:pt x="65" y="3"/>
                  </a:lnTo>
                  <a:lnTo>
                    <a:pt x="82" y="2"/>
                  </a:lnTo>
                  <a:lnTo>
                    <a:pt x="100" y="0"/>
                  </a:lnTo>
                  <a:lnTo>
                    <a:pt x="106" y="4"/>
                  </a:lnTo>
                  <a:lnTo>
                    <a:pt x="114" y="10"/>
                  </a:lnTo>
                  <a:lnTo>
                    <a:pt x="122" y="15"/>
                  </a:lnTo>
                  <a:lnTo>
                    <a:pt x="129" y="22"/>
                  </a:lnTo>
                  <a:lnTo>
                    <a:pt x="136" y="29"/>
                  </a:lnTo>
                  <a:lnTo>
                    <a:pt x="139" y="38"/>
                  </a:lnTo>
                  <a:lnTo>
                    <a:pt x="138" y="48"/>
                  </a:lnTo>
                  <a:lnTo>
                    <a:pt x="134" y="57"/>
                  </a:lnTo>
                  <a:lnTo>
                    <a:pt x="116" y="45"/>
                  </a:lnTo>
                  <a:lnTo>
                    <a:pt x="99" y="37"/>
                  </a:lnTo>
                  <a:lnTo>
                    <a:pt x="82" y="35"/>
                  </a:lnTo>
                  <a:lnTo>
                    <a:pt x="65" y="35"/>
                  </a:lnTo>
                  <a:lnTo>
                    <a:pt x="48" y="40"/>
                  </a:lnTo>
                  <a:lnTo>
                    <a:pt x="32" y="47"/>
                  </a:lnTo>
                  <a:lnTo>
                    <a:pt x="17" y="57"/>
                  </a:lnTo>
                  <a:lnTo>
                    <a:pt x="4" y="68"/>
                  </a:lnTo>
                  <a:lnTo>
                    <a:pt x="2" y="68"/>
                  </a:lnTo>
                  <a:lnTo>
                    <a:pt x="1" y="68"/>
                  </a:lnTo>
                  <a:lnTo>
                    <a:pt x="0" y="68"/>
                  </a:lnTo>
                  <a:close/>
                </a:path>
              </a:pathLst>
            </a:cu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91" name="Freeform 202"/>
            <p:cNvSpPr>
              <a:spLocks/>
            </p:cNvSpPr>
            <p:nvPr/>
          </p:nvSpPr>
          <p:spPr bwMode="auto">
            <a:xfrm>
              <a:off x="950" y="3416"/>
              <a:ext cx="89" cy="126"/>
            </a:xfrm>
            <a:custGeom>
              <a:avLst/>
              <a:gdLst>
                <a:gd name="T0" fmla="*/ 1 w 177"/>
                <a:gd name="T1" fmla="*/ 1 h 251"/>
                <a:gd name="T2" fmla="*/ 1 w 177"/>
                <a:gd name="T3" fmla="*/ 1 h 251"/>
                <a:gd name="T4" fmla="*/ 1 w 177"/>
                <a:gd name="T5" fmla="*/ 1 h 251"/>
                <a:gd name="T6" fmla="*/ 1 w 177"/>
                <a:gd name="T7" fmla="*/ 1 h 251"/>
                <a:gd name="T8" fmla="*/ 1 w 177"/>
                <a:gd name="T9" fmla="*/ 1 h 251"/>
                <a:gd name="T10" fmla="*/ 1 w 177"/>
                <a:gd name="T11" fmla="*/ 1 h 251"/>
                <a:gd name="T12" fmla="*/ 1 w 177"/>
                <a:gd name="T13" fmla="*/ 1 h 251"/>
                <a:gd name="T14" fmla="*/ 1 w 177"/>
                <a:gd name="T15" fmla="*/ 1 h 251"/>
                <a:gd name="T16" fmla="*/ 1 w 177"/>
                <a:gd name="T17" fmla="*/ 1 h 251"/>
                <a:gd name="T18" fmla="*/ 1 w 177"/>
                <a:gd name="T19" fmla="*/ 1 h 251"/>
                <a:gd name="T20" fmla="*/ 1 w 177"/>
                <a:gd name="T21" fmla="*/ 1 h 251"/>
                <a:gd name="T22" fmla="*/ 1 w 177"/>
                <a:gd name="T23" fmla="*/ 1 h 251"/>
                <a:gd name="T24" fmla="*/ 1 w 177"/>
                <a:gd name="T25" fmla="*/ 1 h 251"/>
                <a:gd name="T26" fmla="*/ 1 w 177"/>
                <a:gd name="T27" fmla="*/ 1 h 251"/>
                <a:gd name="T28" fmla="*/ 1 w 177"/>
                <a:gd name="T29" fmla="*/ 1 h 251"/>
                <a:gd name="T30" fmla="*/ 1 w 177"/>
                <a:gd name="T31" fmla="*/ 1 h 251"/>
                <a:gd name="T32" fmla="*/ 1 w 177"/>
                <a:gd name="T33" fmla="*/ 1 h 251"/>
                <a:gd name="T34" fmla="*/ 1 w 177"/>
                <a:gd name="T35" fmla="*/ 1 h 251"/>
                <a:gd name="T36" fmla="*/ 1 w 177"/>
                <a:gd name="T37" fmla="*/ 1 h 251"/>
                <a:gd name="T38" fmla="*/ 1 w 177"/>
                <a:gd name="T39" fmla="*/ 1 h 251"/>
                <a:gd name="T40" fmla="*/ 1 w 177"/>
                <a:gd name="T41" fmla="*/ 1 h 251"/>
                <a:gd name="T42" fmla="*/ 1 w 177"/>
                <a:gd name="T43" fmla="*/ 1 h 251"/>
                <a:gd name="T44" fmla="*/ 1 w 177"/>
                <a:gd name="T45" fmla="*/ 1 h 251"/>
                <a:gd name="T46" fmla="*/ 1 w 177"/>
                <a:gd name="T47" fmla="*/ 1 h 251"/>
                <a:gd name="T48" fmla="*/ 1 w 177"/>
                <a:gd name="T49" fmla="*/ 1 h 251"/>
                <a:gd name="T50" fmla="*/ 1 w 177"/>
                <a:gd name="T51" fmla="*/ 1 h 251"/>
                <a:gd name="T52" fmla="*/ 1 w 177"/>
                <a:gd name="T53" fmla="*/ 1 h 251"/>
                <a:gd name="T54" fmla="*/ 1 w 177"/>
                <a:gd name="T55" fmla="*/ 1 h 251"/>
                <a:gd name="T56" fmla="*/ 1 w 177"/>
                <a:gd name="T57" fmla="*/ 1 h 251"/>
                <a:gd name="T58" fmla="*/ 1 w 177"/>
                <a:gd name="T59" fmla="*/ 1 h 251"/>
                <a:gd name="T60" fmla="*/ 1 w 177"/>
                <a:gd name="T61" fmla="*/ 1 h 251"/>
                <a:gd name="T62" fmla="*/ 1 w 177"/>
                <a:gd name="T63" fmla="*/ 1 h 251"/>
                <a:gd name="T64" fmla="*/ 1 w 177"/>
                <a:gd name="T65" fmla="*/ 1 h 251"/>
                <a:gd name="T66" fmla="*/ 1 w 177"/>
                <a:gd name="T67" fmla="*/ 1 h 251"/>
                <a:gd name="T68" fmla="*/ 1 w 177"/>
                <a:gd name="T69" fmla="*/ 1 h 25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77"/>
                <a:gd name="T106" fmla="*/ 0 h 251"/>
                <a:gd name="T107" fmla="*/ 177 w 177"/>
                <a:gd name="T108" fmla="*/ 251 h 25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77" h="251">
                  <a:moveTo>
                    <a:pt x="63" y="251"/>
                  </a:moveTo>
                  <a:lnTo>
                    <a:pt x="55" y="250"/>
                  </a:lnTo>
                  <a:lnTo>
                    <a:pt x="48" y="249"/>
                  </a:lnTo>
                  <a:lnTo>
                    <a:pt x="42" y="248"/>
                  </a:lnTo>
                  <a:lnTo>
                    <a:pt x="35" y="247"/>
                  </a:lnTo>
                  <a:lnTo>
                    <a:pt x="33" y="242"/>
                  </a:lnTo>
                  <a:lnTo>
                    <a:pt x="31" y="238"/>
                  </a:lnTo>
                  <a:lnTo>
                    <a:pt x="29" y="235"/>
                  </a:lnTo>
                  <a:lnTo>
                    <a:pt x="28" y="233"/>
                  </a:lnTo>
                  <a:lnTo>
                    <a:pt x="19" y="205"/>
                  </a:lnTo>
                  <a:lnTo>
                    <a:pt x="10" y="177"/>
                  </a:lnTo>
                  <a:lnTo>
                    <a:pt x="9" y="149"/>
                  </a:lnTo>
                  <a:lnTo>
                    <a:pt x="20" y="124"/>
                  </a:lnTo>
                  <a:lnTo>
                    <a:pt x="16" y="112"/>
                  </a:lnTo>
                  <a:lnTo>
                    <a:pt x="10" y="103"/>
                  </a:lnTo>
                  <a:lnTo>
                    <a:pt x="4" y="94"/>
                  </a:lnTo>
                  <a:lnTo>
                    <a:pt x="0" y="83"/>
                  </a:lnTo>
                  <a:lnTo>
                    <a:pt x="9" y="75"/>
                  </a:lnTo>
                  <a:lnTo>
                    <a:pt x="19" y="67"/>
                  </a:lnTo>
                  <a:lnTo>
                    <a:pt x="29" y="59"/>
                  </a:lnTo>
                  <a:lnTo>
                    <a:pt x="39" y="51"/>
                  </a:lnTo>
                  <a:lnTo>
                    <a:pt x="50" y="43"/>
                  </a:lnTo>
                  <a:lnTo>
                    <a:pt x="60" y="35"/>
                  </a:lnTo>
                  <a:lnTo>
                    <a:pt x="70" y="27"/>
                  </a:lnTo>
                  <a:lnTo>
                    <a:pt x="80" y="20"/>
                  </a:lnTo>
                  <a:lnTo>
                    <a:pt x="85" y="12"/>
                  </a:lnTo>
                  <a:lnTo>
                    <a:pt x="91" y="5"/>
                  </a:lnTo>
                  <a:lnTo>
                    <a:pt x="99" y="1"/>
                  </a:lnTo>
                  <a:lnTo>
                    <a:pt x="111" y="0"/>
                  </a:lnTo>
                  <a:lnTo>
                    <a:pt x="128" y="23"/>
                  </a:lnTo>
                  <a:lnTo>
                    <a:pt x="142" y="39"/>
                  </a:lnTo>
                  <a:lnTo>
                    <a:pt x="150" y="52"/>
                  </a:lnTo>
                  <a:lnTo>
                    <a:pt x="152" y="62"/>
                  </a:lnTo>
                  <a:lnTo>
                    <a:pt x="149" y="73"/>
                  </a:lnTo>
                  <a:lnTo>
                    <a:pt x="139" y="86"/>
                  </a:lnTo>
                  <a:lnTo>
                    <a:pt x="123" y="103"/>
                  </a:lnTo>
                  <a:lnTo>
                    <a:pt x="99" y="126"/>
                  </a:lnTo>
                  <a:lnTo>
                    <a:pt x="101" y="134"/>
                  </a:lnTo>
                  <a:lnTo>
                    <a:pt x="106" y="141"/>
                  </a:lnTo>
                  <a:lnTo>
                    <a:pt x="113" y="149"/>
                  </a:lnTo>
                  <a:lnTo>
                    <a:pt x="121" y="157"/>
                  </a:lnTo>
                  <a:lnTo>
                    <a:pt x="128" y="156"/>
                  </a:lnTo>
                  <a:lnTo>
                    <a:pt x="134" y="152"/>
                  </a:lnTo>
                  <a:lnTo>
                    <a:pt x="139" y="149"/>
                  </a:lnTo>
                  <a:lnTo>
                    <a:pt x="145" y="143"/>
                  </a:lnTo>
                  <a:lnTo>
                    <a:pt x="151" y="139"/>
                  </a:lnTo>
                  <a:lnTo>
                    <a:pt x="156" y="135"/>
                  </a:lnTo>
                  <a:lnTo>
                    <a:pt x="161" y="132"/>
                  </a:lnTo>
                  <a:lnTo>
                    <a:pt x="167" y="130"/>
                  </a:lnTo>
                  <a:lnTo>
                    <a:pt x="171" y="134"/>
                  </a:lnTo>
                  <a:lnTo>
                    <a:pt x="173" y="136"/>
                  </a:lnTo>
                  <a:lnTo>
                    <a:pt x="175" y="141"/>
                  </a:lnTo>
                  <a:lnTo>
                    <a:pt x="177" y="148"/>
                  </a:lnTo>
                  <a:lnTo>
                    <a:pt x="160" y="160"/>
                  </a:lnTo>
                  <a:lnTo>
                    <a:pt x="151" y="170"/>
                  </a:lnTo>
                  <a:lnTo>
                    <a:pt x="148" y="181"/>
                  </a:lnTo>
                  <a:lnTo>
                    <a:pt x="148" y="204"/>
                  </a:lnTo>
                  <a:lnTo>
                    <a:pt x="150" y="211"/>
                  </a:lnTo>
                  <a:lnTo>
                    <a:pt x="150" y="221"/>
                  </a:lnTo>
                  <a:lnTo>
                    <a:pt x="149" y="233"/>
                  </a:lnTo>
                  <a:lnTo>
                    <a:pt x="148" y="243"/>
                  </a:lnTo>
                  <a:lnTo>
                    <a:pt x="143" y="245"/>
                  </a:lnTo>
                  <a:lnTo>
                    <a:pt x="135" y="246"/>
                  </a:lnTo>
                  <a:lnTo>
                    <a:pt x="124" y="247"/>
                  </a:lnTo>
                  <a:lnTo>
                    <a:pt x="111" y="248"/>
                  </a:lnTo>
                  <a:lnTo>
                    <a:pt x="98" y="249"/>
                  </a:lnTo>
                  <a:lnTo>
                    <a:pt x="84" y="250"/>
                  </a:lnTo>
                  <a:lnTo>
                    <a:pt x="73" y="251"/>
                  </a:lnTo>
                  <a:lnTo>
                    <a:pt x="63" y="251"/>
                  </a:lnTo>
                  <a:close/>
                </a:path>
              </a:pathLst>
            </a:custGeom>
            <a:solidFill>
              <a:srgbClr val="66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92" name="Freeform 203"/>
            <p:cNvSpPr>
              <a:spLocks/>
            </p:cNvSpPr>
            <p:nvPr/>
          </p:nvSpPr>
          <p:spPr bwMode="auto">
            <a:xfrm>
              <a:off x="929" y="3502"/>
              <a:ext cx="26" cy="31"/>
            </a:xfrm>
            <a:custGeom>
              <a:avLst/>
              <a:gdLst>
                <a:gd name="T0" fmla="*/ 0 w 53"/>
                <a:gd name="T1" fmla="*/ 1 h 62"/>
                <a:gd name="T2" fmla="*/ 0 w 53"/>
                <a:gd name="T3" fmla="*/ 1 h 62"/>
                <a:gd name="T4" fmla="*/ 0 w 53"/>
                <a:gd name="T5" fmla="*/ 1 h 62"/>
                <a:gd name="T6" fmla="*/ 0 w 53"/>
                <a:gd name="T7" fmla="*/ 1 h 62"/>
                <a:gd name="T8" fmla="*/ 0 w 53"/>
                <a:gd name="T9" fmla="*/ 1 h 62"/>
                <a:gd name="T10" fmla="*/ 0 w 53"/>
                <a:gd name="T11" fmla="*/ 1 h 62"/>
                <a:gd name="T12" fmla="*/ 0 w 53"/>
                <a:gd name="T13" fmla="*/ 1 h 62"/>
                <a:gd name="T14" fmla="*/ 0 w 53"/>
                <a:gd name="T15" fmla="*/ 1 h 62"/>
                <a:gd name="T16" fmla="*/ 0 w 53"/>
                <a:gd name="T17" fmla="*/ 1 h 62"/>
                <a:gd name="T18" fmla="*/ 0 w 53"/>
                <a:gd name="T19" fmla="*/ 1 h 62"/>
                <a:gd name="T20" fmla="*/ 0 w 53"/>
                <a:gd name="T21" fmla="*/ 1 h 62"/>
                <a:gd name="T22" fmla="*/ 0 w 53"/>
                <a:gd name="T23" fmla="*/ 1 h 62"/>
                <a:gd name="T24" fmla="*/ 0 w 53"/>
                <a:gd name="T25" fmla="*/ 1 h 62"/>
                <a:gd name="T26" fmla="*/ 0 w 53"/>
                <a:gd name="T27" fmla="*/ 1 h 62"/>
                <a:gd name="T28" fmla="*/ 0 w 53"/>
                <a:gd name="T29" fmla="*/ 1 h 62"/>
                <a:gd name="T30" fmla="*/ 0 w 53"/>
                <a:gd name="T31" fmla="*/ 1 h 62"/>
                <a:gd name="T32" fmla="*/ 0 w 53"/>
                <a:gd name="T33" fmla="*/ 1 h 62"/>
                <a:gd name="T34" fmla="*/ 0 w 53"/>
                <a:gd name="T35" fmla="*/ 1 h 62"/>
                <a:gd name="T36" fmla="*/ 0 w 53"/>
                <a:gd name="T37" fmla="*/ 1 h 62"/>
                <a:gd name="T38" fmla="*/ 0 w 53"/>
                <a:gd name="T39" fmla="*/ 1 h 62"/>
                <a:gd name="T40" fmla="*/ 0 w 53"/>
                <a:gd name="T41" fmla="*/ 0 h 62"/>
                <a:gd name="T42" fmla="*/ 0 w 53"/>
                <a:gd name="T43" fmla="*/ 1 h 62"/>
                <a:gd name="T44" fmla="*/ 0 w 53"/>
                <a:gd name="T45" fmla="*/ 1 h 62"/>
                <a:gd name="T46" fmla="*/ 0 w 53"/>
                <a:gd name="T47" fmla="*/ 1 h 62"/>
                <a:gd name="T48" fmla="*/ 0 w 53"/>
                <a:gd name="T49" fmla="*/ 1 h 62"/>
                <a:gd name="T50" fmla="*/ 0 w 53"/>
                <a:gd name="T51" fmla="*/ 1 h 62"/>
                <a:gd name="T52" fmla="*/ 0 w 53"/>
                <a:gd name="T53" fmla="*/ 1 h 62"/>
                <a:gd name="T54" fmla="*/ 0 w 53"/>
                <a:gd name="T55" fmla="*/ 1 h 62"/>
                <a:gd name="T56" fmla="*/ 0 w 53"/>
                <a:gd name="T57" fmla="*/ 1 h 62"/>
                <a:gd name="T58" fmla="*/ 0 w 53"/>
                <a:gd name="T59" fmla="*/ 1 h 62"/>
                <a:gd name="T60" fmla="*/ 0 w 53"/>
                <a:gd name="T61" fmla="*/ 1 h 6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53"/>
                <a:gd name="T94" fmla="*/ 0 h 62"/>
                <a:gd name="T95" fmla="*/ 53 w 53"/>
                <a:gd name="T96" fmla="*/ 62 h 6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53" h="62">
                  <a:moveTo>
                    <a:pt x="47" y="62"/>
                  </a:moveTo>
                  <a:lnTo>
                    <a:pt x="41" y="53"/>
                  </a:lnTo>
                  <a:lnTo>
                    <a:pt x="35" y="46"/>
                  </a:lnTo>
                  <a:lnTo>
                    <a:pt x="30" y="40"/>
                  </a:lnTo>
                  <a:lnTo>
                    <a:pt x="26" y="34"/>
                  </a:lnTo>
                  <a:lnTo>
                    <a:pt x="20" y="30"/>
                  </a:lnTo>
                  <a:lnTo>
                    <a:pt x="15" y="26"/>
                  </a:lnTo>
                  <a:lnTo>
                    <a:pt x="9" y="22"/>
                  </a:lnTo>
                  <a:lnTo>
                    <a:pt x="2" y="18"/>
                  </a:lnTo>
                  <a:lnTo>
                    <a:pt x="0" y="17"/>
                  </a:lnTo>
                  <a:lnTo>
                    <a:pt x="0" y="15"/>
                  </a:lnTo>
                  <a:lnTo>
                    <a:pt x="0" y="14"/>
                  </a:lnTo>
                  <a:lnTo>
                    <a:pt x="0" y="13"/>
                  </a:lnTo>
                  <a:lnTo>
                    <a:pt x="5" y="10"/>
                  </a:lnTo>
                  <a:lnTo>
                    <a:pt x="10" y="8"/>
                  </a:lnTo>
                  <a:lnTo>
                    <a:pt x="13" y="6"/>
                  </a:lnTo>
                  <a:lnTo>
                    <a:pt x="17" y="5"/>
                  </a:lnTo>
                  <a:lnTo>
                    <a:pt x="21" y="3"/>
                  </a:lnTo>
                  <a:lnTo>
                    <a:pt x="26" y="2"/>
                  </a:lnTo>
                  <a:lnTo>
                    <a:pt x="30" y="1"/>
                  </a:lnTo>
                  <a:lnTo>
                    <a:pt x="36" y="0"/>
                  </a:lnTo>
                  <a:lnTo>
                    <a:pt x="38" y="3"/>
                  </a:lnTo>
                  <a:lnTo>
                    <a:pt x="41" y="11"/>
                  </a:lnTo>
                  <a:lnTo>
                    <a:pt x="45" y="29"/>
                  </a:lnTo>
                  <a:lnTo>
                    <a:pt x="53" y="61"/>
                  </a:lnTo>
                  <a:lnTo>
                    <a:pt x="51" y="61"/>
                  </a:lnTo>
                  <a:lnTo>
                    <a:pt x="49" y="61"/>
                  </a:lnTo>
                  <a:lnTo>
                    <a:pt x="48" y="61"/>
                  </a:lnTo>
                  <a:lnTo>
                    <a:pt x="47" y="62"/>
                  </a:lnTo>
                  <a:close/>
                </a:path>
              </a:pathLst>
            </a:custGeom>
            <a:solidFill>
              <a:srgbClr val="66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sp>
          <p:nvSpPr>
            <p:cNvPr id="4193" name="Freeform 204"/>
            <p:cNvSpPr>
              <a:spLocks/>
            </p:cNvSpPr>
            <p:nvPr/>
          </p:nvSpPr>
          <p:spPr bwMode="auto">
            <a:xfrm>
              <a:off x="1008" y="3383"/>
              <a:ext cx="69" cy="129"/>
            </a:xfrm>
            <a:custGeom>
              <a:avLst/>
              <a:gdLst>
                <a:gd name="T0" fmla="*/ 0 w 139"/>
                <a:gd name="T1" fmla="*/ 1 h 258"/>
                <a:gd name="T2" fmla="*/ 0 w 139"/>
                <a:gd name="T3" fmla="*/ 1 h 258"/>
                <a:gd name="T4" fmla="*/ 0 w 139"/>
                <a:gd name="T5" fmla="*/ 1 h 258"/>
                <a:gd name="T6" fmla="*/ 0 w 139"/>
                <a:gd name="T7" fmla="*/ 1 h 258"/>
                <a:gd name="T8" fmla="*/ 0 w 139"/>
                <a:gd name="T9" fmla="*/ 1 h 258"/>
                <a:gd name="T10" fmla="*/ 0 w 139"/>
                <a:gd name="T11" fmla="*/ 1 h 258"/>
                <a:gd name="T12" fmla="*/ 0 w 139"/>
                <a:gd name="T13" fmla="*/ 1 h 258"/>
                <a:gd name="T14" fmla="*/ 0 w 139"/>
                <a:gd name="T15" fmla="*/ 1 h 258"/>
                <a:gd name="T16" fmla="*/ 0 w 139"/>
                <a:gd name="T17" fmla="*/ 1 h 258"/>
                <a:gd name="T18" fmla="*/ 0 w 139"/>
                <a:gd name="T19" fmla="*/ 1 h 258"/>
                <a:gd name="T20" fmla="*/ 0 w 139"/>
                <a:gd name="T21" fmla="*/ 1 h 258"/>
                <a:gd name="T22" fmla="*/ 0 w 139"/>
                <a:gd name="T23" fmla="*/ 1 h 258"/>
                <a:gd name="T24" fmla="*/ 0 w 139"/>
                <a:gd name="T25" fmla="*/ 1 h 258"/>
                <a:gd name="T26" fmla="*/ 0 w 139"/>
                <a:gd name="T27" fmla="*/ 1 h 258"/>
                <a:gd name="T28" fmla="*/ 0 w 139"/>
                <a:gd name="T29" fmla="*/ 1 h 258"/>
                <a:gd name="T30" fmla="*/ 0 w 139"/>
                <a:gd name="T31" fmla="*/ 1 h 258"/>
                <a:gd name="T32" fmla="*/ 0 w 139"/>
                <a:gd name="T33" fmla="*/ 1 h 258"/>
                <a:gd name="T34" fmla="*/ 0 w 139"/>
                <a:gd name="T35" fmla="*/ 1 h 258"/>
                <a:gd name="T36" fmla="*/ 0 w 139"/>
                <a:gd name="T37" fmla="*/ 1 h 258"/>
                <a:gd name="T38" fmla="*/ 0 w 139"/>
                <a:gd name="T39" fmla="*/ 1 h 258"/>
                <a:gd name="T40" fmla="*/ 0 w 139"/>
                <a:gd name="T41" fmla="*/ 1 h 258"/>
                <a:gd name="T42" fmla="*/ 0 w 139"/>
                <a:gd name="T43" fmla="*/ 1 h 258"/>
                <a:gd name="T44" fmla="*/ 0 w 139"/>
                <a:gd name="T45" fmla="*/ 1 h 258"/>
                <a:gd name="T46" fmla="*/ 0 w 139"/>
                <a:gd name="T47" fmla="*/ 1 h 258"/>
                <a:gd name="T48" fmla="*/ 0 w 139"/>
                <a:gd name="T49" fmla="*/ 1 h 258"/>
                <a:gd name="T50" fmla="*/ 0 w 139"/>
                <a:gd name="T51" fmla="*/ 1 h 258"/>
                <a:gd name="T52" fmla="*/ 0 w 139"/>
                <a:gd name="T53" fmla="*/ 1 h 258"/>
                <a:gd name="T54" fmla="*/ 0 w 139"/>
                <a:gd name="T55" fmla="*/ 1 h 258"/>
                <a:gd name="T56" fmla="*/ 0 w 139"/>
                <a:gd name="T57" fmla="*/ 0 h 258"/>
                <a:gd name="T58" fmla="*/ 0 w 139"/>
                <a:gd name="T59" fmla="*/ 1 h 258"/>
                <a:gd name="T60" fmla="*/ 0 w 139"/>
                <a:gd name="T61" fmla="*/ 1 h 258"/>
                <a:gd name="T62" fmla="*/ 0 w 139"/>
                <a:gd name="T63" fmla="*/ 1 h 258"/>
                <a:gd name="T64" fmla="*/ 0 w 139"/>
                <a:gd name="T65" fmla="*/ 1 h 258"/>
                <a:gd name="T66" fmla="*/ 0 w 139"/>
                <a:gd name="T67" fmla="*/ 1 h 258"/>
                <a:gd name="T68" fmla="*/ 0 w 139"/>
                <a:gd name="T69" fmla="*/ 1 h 258"/>
                <a:gd name="T70" fmla="*/ 0 w 139"/>
                <a:gd name="T71" fmla="*/ 1 h 258"/>
                <a:gd name="T72" fmla="*/ 0 w 139"/>
                <a:gd name="T73" fmla="*/ 1 h 258"/>
                <a:gd name="T74" fmla="*/ 0 w 139"/>
                <a:gd name="T75" fmla="*/ 1 h 258"/>
                <a:gd name="T76" fmla="*/ 0 w 139"/>
                <a:gd name="T77" fmla="*/ 1 h 258"/>
                <a:gd name="T78" fmla="*/ 0 w 139"/>
                <a:gd name="T79" fmla="*/ 1 h 258"/>
                <a:gd name="T80" fmla="*/ 0 w 139"/>
                <a:gd name="T81" fmla="*/ 1 h 258"/>
                <a:gd name="T82" fmla="*/ 0 w 139"/>
                <a:gd name="T83" fmla="*/ 1 h 258"/>
                <a:gd name="T84" fmla="*/ 0 w 139"/>
                <a:gd name="T85" fmla="*/ 1 h 258"/>
                <a:gd name="T86" fmla="*/ 0 w 139"/>
                <a:gd name="T87" fmla="*/ 1 h 258"/>
                <a:gd name="T88" fmla="*/ 0 w 139"/>
                <a:gd name="T89" fmla="*/ 1 h 258"/>
                <a:gd name="T90" fmla="*/ 0 w 139"/>
                <a:gd name="T91" fmla="*/ 1 h 258"/>
                <a:gd name="T92" fmla="*/ 0 w 139"/>
                <a:gd name="T93" fmla="*/ 1 h 25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39"/>
                <a:gd name="T142" fmla="*/ 0 h 258"/>
                <a:gd name="T143" fmla="*/ 139 w 139"/>
                <a:gd name="T144" fmla="*/ 258 h 25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39" h="258">
                  <a:moveTo>
                    <a:pt x="45" y="258"/>
                  </a:moveTo>
                  <a:lnTo>
                    <a:pt x="51" y="239"/>
                  </a:lnTo>
                  <a:lnTo>
                    <a:pt x="60" y="227"/>
                  </a:lnTo>
                  <a:lnTo>
                    <a:pt x="70" y="216"/>
                  </a:lnTo>
                  <a:lnTo>
                    <a:pt x="76" y="204"/>
                  </a:lnTo>
                  <a:lnTo>
                    <a:pt x="66" y="193"/>
                  </a:lnTo>
                  <a:lnTo>
                    <a:pt x="58" y="186"/>
                  </a:lnTo>
                  <a:lnTo>
                    <a:pt x="52" y="183"/>
                  </a:lnTo>
                  <a:lnTo>
                    <a:pt x="46" y="183"/>
                  </a:lnTo>
                  <a:lnTo>
                    <a:pt x="42" y="185"/>
                  </a:lnTo>
                  <a:lnTo>
                    <a:pt x="35" y="191"/>
                  </a:lnTo>
                  <a:lnTo>
                    <a:pt x="28" y="199"/>
                  </a:lnTo>
                  <a:lnTo>
                    <a:pt x="18" y="209"/>
                  </a:lnTo>
                  <a:lnTo>
                    <a:pt x="4" y="202"/>
                  </a:lnTo>
                  <a:lnTo>
                    <a:pt x="0" y="193"/>
                  </a:lnTo>
                  <a:lnTo>
                    <a:pt x="6" y="183"/>
                  </a:lnTo>
                  <a:lnTo>
                    <a:pt x="17" y="170"/>
                  </a:lnTo>
                  <a:lnTo>
                    <a:pt x="29" y="156"/>
                  </a:lnTo>
                  <a:lnTo>
                    <a:pt x="41" y="144"/>
                  </a:lnTo>
                  <a:lnTo>
                    <a:pt x="49" y="130"/>
                  </a:lnTo>
                  <a:lnTo>
                    <a:pt x="51" y="117"/>
                  </a:lnTo>
                  <a:lnTo>
                    <a:pt x="35" y="98"/>
                  </a:lnTo>
                  <a:lnTo>
                    <a:pt x="22" y="83"/>
                  </a:lnTo>
                  <a:lnTo>
                    <a:pt x="12" y="69"/>
                  </a:lnTo>
                  <a:lnTo>
                    <a:pt x="7" y="58"/>
                  </a:lnTo>
                  <a:lnTo>
                    <a:pt x="6" y="47"/>
                  </a:lnTo>
                  <a:lnTo>
                    <a:pt x="10" y="34"/>
                  </a:lnTo>
                  <a:lnTo>
                    <a:pt x="19" y="19"/>
                  </a:lnTo>
                  <a:lnTo>
                    <a:pt x="33" y="0"/>
                  </a:lnTo>
                  <a:lnTo>
                    <a:pt x="58" y="6"/>
                  </a:lnTo>
                  <a:lnTo>
                    <a:pt x="81" y="20"/>
                  </a:lnTo>
                  <a:lnTo>
                    <a:pt x="99" y="39"/>
                  </a:lnTo>
                  <a:lnTo>
                    <a:pt x="116" y="62"/>
                  </a:lnTo>
                  <a:lnTo>
                    <a:pt x="127" y="87"/>
                  </a:lnTo>
                  <a:lnTo>
                    <a:pt x="134" y="115"/>
                  </a:lnTo>
                  <a:lnTo>
                    <a:pt x="139" y="144"/>
                  </a:lnTo>
                  <a:lnTo>
                    <a:pt x="139" y="171"/>
                  </a:lnTo>
                  <a:lnTo>
                    <a:pt x="133" y="183"/>
                  </a:lnTo>
                  <a:lnTo>
                    <a:pt x="124" y="197"/>
                  </a:lnTo>
                  <a:lnTo>
                    <a:pt x="112" y="209"/>
                  </a:lnTo>
                  <a:lnTo>
                    <a:pt x="99" y="223"/>
                  </a:lnTo>
                  <a:lnTo>
                    <a:pt x="84" y="235"/>
                  </a:lnTo>
                  <a:lnTo>
                    <a:pt x="71" y="245"/>
                  </a:lnTo>
                  <a:lnTo>
                    <a:pt x="57" y="253"/>
                  </a:lnTo>
                  <a:lnTo>
                    <a:pt x="45" y="2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itchFamily="2" charset="-78"/>
              </a:endParaRPr>
            </a:p>
          </p:txBody>
        </p:sp>
      </p:grpSp>
      <p:sp>
        <p:nvSpPr>
          <p:cNvPr id="85" name="Rectangle 124"/>
          <p:cNvSpPr>
            <a:spLocks noChangeArrowheads="1"/>
          </p:cNvSpPr>
          <p:nvPr/>
        </p:nvSpPr>
        <p:spPr bwMode="auto">
          <a:xfrm>
            <a:off x="2590801" y="4969667"/>
            <a:ext cx="5987050" cy="1595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20713" lvl="3" indent="-381000" algn="r" rtl="1">
              <a:spcBef>
                <a:spcPct val="20000"/>
              </a:spcBef>
              <a:buClr>
                <a:schemeClr val="accent2"/>
              </a:buClr>
              <a:buSzPct val="55000"/>
              <a:buFont typeface="Wingdings" pitchFamily="2" charset="2"/>
              <a:buChar char="n"/>
            </a:pPr>
            <a:r>
              <a:rPr lang="fa-IR" altLang="en-US" sz="2800" dirty="0" smtClean="0">
                <a:cs typeface="B Nazanin" pitchFamily="2" charset="-78"/>
              </a:rPr>
              <a:t>تبدیل به کارکنان مجازی (نامرئی):</a:t>
            </a:r>
          </a:p>
          <a:p>
            <a:pPr marL="239713" lvl="3" algn="r" rtl="1">
              <a:spcBef>
                <a:spcPct val="20000"/>
              </a:spcBef>
              <a:buClr>
                <a:schemeClr val="accent2"/>
              </a:buClr>
              <a:buSzPct val="55000"/>
            </a:pPr>
            <a:r>
              <a:rPr lang="fa-IR" altLang="en-US" sz="2800" dirty="0" smtClean="0">
                <a:cs typeface="B Nazanin" pitchFamily="2" charset="-78"/>
              </a:rPr>
              <a:t>کارکنانی که در سازمان تنها حضور فیزیکی دارند!</a:t>
            </a:r>
            <a:endParaRPr lang="en-US" altLang="en-US" sz="2800" dirty="0">
              <a:cs typeface="B Nazanin" pitchFamily="2" charset="-78"/>
            </a:endParaRPr>
          </a:p>
        </p:txBody>
      </p:sp>
    </p:spTree>
    <p:extLst>
      <p:ext uri="{BB962C8B-B14F-4D97-AF65-F5344CB8AC3E}">
        <p14:creationId xmlns:p14="http://schemas.microsoft.com/office/powerpoint/2010/main" val="227470238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0" presetClass="entr" presetSubtype="0" fill="hold" grpId="0" nodeType="afterEffect">
                                  <p:stCondLst>
                                    <p:cond delay="0"/>
                                  </p:stCondLst>
                                  <p:iterate type="lt">
                                    <p:tmPct val="10000"/>
                                  </p:iterate>
                                  <p:childTnLst>
                                    <p:set>
                                      <p:cBhvr>
                                        <p:cTn id="6" dur="1" fill="hold">
                                          <p:stCondLst>
                                            <p:cond delay="0"/>
                                          </p:stCondLst>
                                        </p:cTn>
                                        <p:tgtEl>
                                          <p:spTgt spid="316533"/>
                                        </p:tgtEl>
                                        <p:attrNameLst>
                                          <p:attrName>style.visibility</p:attrName>
                                        </p:attrNameLst>
                                      </p:cBhvr>
                                      <p:to>
                                        <p:strVal val="visible"/>
                                      </p:to>
                                    </p:set>
                                    <p:animEffect transition="in" filter="fade">
                                      <p:cBhvr>
                                        <p:cTn id="7" dur="500"/>
                                        <p:tgtEl>
                                          <p:spTgt spid="316533"/>
                                        </p:tgtEl>
                                      </p:cBhvr>
                                    </p:animEffect>
                                    <p:anim calcmode="lin" valueType="num">
                                      <p:cBhvr>
                                        <p:cTn id="8" dur="500" fill="hold"/>
                                        <p:tgtEl>
                                          <p:spTgt spid="316533"/>
                                        </p:tgtEl>
                                        <p:attrNameLst>
                                          <p:attrName>ppt_x</p:attrName>
                                        </p:attrNameLst>
                                      </p:cBhvr>
                                      <p:tavLst>
                                        <p:tav tm="0">
                                          <p:val>
                                            <p:strVal val="#ppt_x-.1"/>
                                          </p:val>
                                        </p:tav>
                                        <p:tav tm="100000">
                                          <p:val>
                                            <p:strVal val="#ppt_x"/>
                                          </p:val>
                                        </p:tav>
                                      </p:tavLst>
                                    </p:anim>
                                    <p:anim calcmode="lin" valueType="num">
                                      <p:cBhvr>
                                        <p:cTn id="9" dur="500" fill="hold"/>
                                        <p:tgtEl>
                                          <p:spTgt spid="316533"/>
                                        </p:tgtEl>
                                        <p:attrNameLst>
                                          <p:attrName>ppt_y</p:attrName>
                                        </p:attrNameLst>
                                      </p:cBhvr>
                                      <p:tavLst>
                                        <p:tav tm="0">
                                          <p:val>
                                            <p:strVal val="#ppt_y"/>
                                          </p:val>
                                        </p:tav>
                                        <p:tav tm="100000">
                                          <p:val>
                                            <p:strVal val="#ppt_y"/>
                                          </p:val>
                                        </p:tav>
                                      </p:tavLst>
                                    </p:anim>
                                  </p:childTnLst>
                                </p:cTn>
                              </p:par>
                            </p:childTnLst>
                          </p:cTn>
                        </p:par>
                        <p:par>
                          <p:cTn id="10" fill="hold" nodeType="afterGroup">
                            <p:stCondLst>
                              <p:cond delay="1450"/>
                            </p:stCondLst>
                            <p:childTnLst>
                              <p:par>
                                <p:cTn id="11" presetID="47" presetClass="entr" presetSubtype="0" fill="hold" nodeType="afterEffect">
                                  <p:stCondLst>
                                    <p:cond delay="0"/>
                                  </p:stCondLst>
                                  <p:childTnLst>
                                    <p:set>
                                      <p:cBhvr>
                                        <p:cTn id="12" dur="1" fill="hold">
                                          <p:stCondLst>
                                            <p:cond delay="0"/>
                                          </p:stCondLst>
                                        </p:cTn>
                                        <p:tgtEl>
                                          <p:spTgt spid="316540">
                                            <p:txEl>
                                              <p:pRg st="0" end="0"/>
                                            </p:txEl>
                                          </p:spTgt>
                                        </p:tgtEl>
                                        <p:attrNameLst>
                                          <p:attrName>style.visibility</p:attrName>
                                        </p:attrNameLst>
                                      </p:cBhvr>
                                      <p:to>
                                        <p:strVal val="visible"/>
                                      </p:to>
                                    </p:set>
                                    <p:animEffect transition="in" filter="fade">
                                      <p:cBhvr>
                                        <p:cTn id="13" dur="500"/>
                                        <p:tgtEl>
                                          <p:spTgt spid="316540">
                                            <p:txEl>
                                              <p:pRg st="0" end="0"/>
                                            </p:txEl>
                                          </p:spTgt>
                                        </p:tgtEl>
                                      </p:cBhvr>
                                    </p:animEffect>
                                    <p:anim calcmode="lin" valueType="num">
                                      <p:cBhvr>
                                        <p:cTn id="14" dur="500" fill="hold"/>
                                        <p:tgtEl>
                                          <p:spTgt spid="316540">
                                            <p:txEl>
                                              <p:pRg st="0" end="0"/>
                                            </p:txEl>
                                          </p:spTgt>
                                        </p:tgtEl>
                                        <p:attrNameLst>
                                          <p:attrName>ppt_x</p:attrName>
                                        </p:attrNameLst>
                                      </p:cBhvr>
                                      <p:tavLst>
                                        <p:tav tm="0">
                                          <p:val>
                                            <p:strVal val="#ppt_x"/>
                                          </p:val>
                                        </p:tav>
                                        <p:tav tm="100000">
                                          <p:val>
                                            <p:strVal val="#ppt_x"/>
                                          </p:val>
                                        </p:tav>
                                      </p:tavLst>
                                    </p:anim>
                                    <p:anim calcmode="lin" valueType="num">
                                      <p:cBhvr>
                                        <p:cTn id="15" dur="500" fill="hold"/>
                                        <p:tgtEl>
                                          <p:spTgt spid="316540">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1950"/>
                            </p:stCondLst>
                            <p:childTnLst>
                              <p:par>
                                <p:cTn id="17" presetID="29"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2000" fill="hold"/>
                                        <p:tgtEl>
                                          <p:spTgt spid="2"/>
                                        </p:tgtEl>
                                        <p:attrNameLst>
                                          <p:attrName>ppt_x</p:attrName>
                                        </p:attrNameLst>
                                      </p:cBhvr>
                                      <p:tavLst>
                                        <p:tav tm="0">
                                          <p:val>
                                            <p:strVal val="#ppt_x-.2"/>
                                          </p:val>
                                        </p:tav>
                                        <p:tav tm="100000">
                                          <p:val>
                                            <p:strVal val="#ppt_x"/>
                                          </p:val>
                                        </p:tav>
                                      </p:tavLst>
                                    </p:anim>
                                    <p:anim calcmode="lin" valueType="num">
                                      <p:cBhvr>
                                        <p:cTn id="20" dur="2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1" dur="2000"/>
                                        <p:tgtEl>
                                          <p:spTgt spid="2"/>
                                        </p:tgtEl>
                                      </p:cBhvr>
                                    </p:animEffect>
                                  </p:childTnLst>
                                </p:cTn>
                              </p:par>
                            </p:childTnLst>
                          </p:cTn>
                        </p:par>
                        <p:par>
                          <p:cTn id="22" fill="hold">
                            <p:stCondLst>
                              <p:cond delay="3950"/>
                            </p:stCondLst>
                            <p:childTnLst>
                              <p:par>
                                <p:cTn id="23" presetID="47" presetClass="entr" presetSubtype="0" fill="hold" nodeType="afterEffect">
                                  <p:stCondLst>
                                    <p:cond delay="0"/>
                                  </p:stCondLst>
                                  <p:childTnLst>
                                    <p:set>
                                      <p:cBhvr>
                                        <p:cTn id="24" dur="1" fill="hold">
                                          <p:stCondLst>
                                            <p:cond delay="0"/>
                                          </p:stCondLst>
                                        </p:cTn>
                                        <p:tgtEl>
                                          <p:spTgt spid="85">
                                            <p:txEl>
                                              <p:pRg st="0" end="0"/>
                                            </p:txEl>
                                          </p:spTgt>
                                        </p:tgtEl>
                                        <p:attrNameLst>
                                          <p:attrName>style.visibility</p:attrName>
                                        </p:attrNameLst>
                                      </p:cBhvr>
                                      <p:to>
                                        <p:strVal val="visible"/>
                                      </p:to>
                                    </p:set>
                                    <p:animEffect transition="in" filter="fade">
                                      <p:cBhvr>
                                        <p:cTn id="25" dur="500"/>
                                        <p:tgtEl>
                                          <p:spTgt spid="85">
                                            <p:txEl>
                                              <p:pRg st="0" end="0"/>
                                            </p:txEl>
                                          </p:spTgt>
                                        </p:tgtEl>
                                      </p:cBhvr>
                                    </p:animEffect>
                                    <p:anim calcmode="lin" valueType="num">
                                      <p:cBhvr>
                                        <p:cTn id="26" dur="500" fill="hold"/>
                                        <p:tgtEl>
                                          <p:spTgt spid="85">
                                            <p:txEl>
                                              <p:pRg st="0" end="0"/>
                                            </p:txEl>
                                          </p:spTgt>
                                        </p:tgtEl>
                                        <p:attrNameLst>
                                          <p:attrName>ppt_x</p:attrName>
                                        </p:attrNameLst>
                                      </p:cBhvr>
                                      <p:tavLst>
                                        <p:tav tm="0">
                                          <p:val>
                                            <p:strVal val="#ppt_x"/>
                                          </p:val>
                                        </p:tav>
                                        <p:tav tm="100000">
                                          <p:val>
                                            <p:strVal val="#ppt_x"/>
                                          </p:val>
                                        </p:tav>
                                      </p:tavLst>
                                    </p:anim>
                                    <p:anim calcmode="lin" valueType="num">
                                      <p:cBhvr>
                                        <p:cTn id="27" dur="500" fill="hold"/>
                                        <p:tgtEl>
                                          <p:spTgt spid="85">
                                            <p:txEl>
                                              <p:pRg st="0" end="0"/>
                                            </p:txEl>
                                          </p:spTgt>
                                        </p:tgtEl>
                                        <p:attrNameLst>
                                          <p:attrName>ppt_y</p:attrName>
                                        </p:attrNameLst>
                                      </p:cBhvr>
                                      <p:tavLst>
                                        <p:tav tm="0">
                                          <p:val>
                                            <p:strVal val="#ppt_y-.1"/>
                                          </p:val>
                                        </p:tav>
                                        <p:tav tm="100000">
                                          <p:val>
                                            <p:strVal val="#ppt_y"/>
                                          </p:val>
                                        </p:tav>
                                      </p:tavLst>
                                    </p:anim>
                                  </p:childTnLst>
                                </p:cTn>
                              </p:par>
                            </p:childTnLst>
                          </p:cTn>
                        </p:par>
                        <p:par>
                          <p:cTn id="28" fill="hold">
                            <p:stCondLst>
                              <p:cond delay="4450"/>
                            </p:stCondLst>
                            <p:childTnLst>
                              <p:par>
                                <p:cTn id="29" presetID="47" presetClass="entr" presetSubtype="0" fill="hold" nodeType="afterEffect">
                                  <p:stCondLst>
                                    <p:cond delay="0"/>
                                  </p:stCondLst>
                                  <p:childTnLst>
                                    <p:set>
                                      <p:cBhvr>
                                        <p:cTn id="30" dur="1" fill="hold">
                                          <p:stCondLst>
                                            <p:cond delay="0"/>
                                          </p:stCondLst>
                                        </p:cTn>
                                        <p:tgtEl>
                                          <p:spTgt spid="85">
                                            <p:txEl>
                                              <p:pRg st="1" end="1"/>
                                            </p:txEl>
                                          </p:spTgt>
                                        </p:tgtEl>
                                        <p:attrNameLst>
                                          <p:attrName>style.visibility</p:attrName>
                                        </p:attrNameLst>
                                      </p:cBhvr>
                                      <p:to>
                                        <p:strVal val="visible"/>
                                      </p:to>
                                    </p:set>
                                    <p:animEffect transition="in" filter="fade">
                                      <p:cBhvr>
                                        <p:cTn id="31" dur="500"/>
                                        <p:tgtEl>
                                          <p:spTgt spid="85">
                                            <p:txEl>
                                              <p:pRg st="1" end="1"/>
                                            </p:txEl>
                                          </p:spTgt>
                                        </p:tgtEl>
                                      </p:cBhvr>
                                    </p:animEffect>
                                    <p:anim calcmode="lin" valueType="num">
                                      <p:cBhvr>
                                        <p:cTn id="32" dur="500" fill="hold"/>
                                        <p:tgtEl>
                                          <p:spTgt spid="85">
                                            <p:txEl>
                                              <p:pRg st="1" end="1"/>
                                            </p:txEl>
                                          </p:spTgt>
                                        </p:tgtEl>
                                        <p:attrNameLst>
                                          <p:attrName>ppt_x</p:attrName>
                                        </p:attrNameLst>
                                      </p:cBhvr>
                                      <p:tavLst>
                                        <p:tav tm="0">
                                          <p:val>
                                            <p:strVal val="#ppt_x"/>
                                          </p:val>
                                        </p:tav>
                                        <p:tav tm="100000">
                                          <p:val>
                                            <p:strVal val="#ppt_x"/>
                                          </p:val>
                                        </p:tav>
                                      </p:tavLst>
                                    </p:anim>
                                    <p:anim calcmode="lin" valueType="num">
                                      <p:cBhvr>
                                        <p:cTn id="33" dur="500" fill="hold"/>
                                        <p:tgtEl>
                                          <p:spTgt spid="85">
                                            <p:txEl>
                                              <p:pRg st="1" end="1"/>
                                            </p:txEl>
                                          </p:spTgt>
                                        </p:tgtEl>
                                        <p:attrNameLst>
                                          <p:attrName>ppt_y</p:attrName>
                                        </p:attrNameLst>
                                      </p:cBhvr>
                                      <p:tavLst>
                                        <p:tav tm="0">
                                          <p:val>
                                            <p:strVal val="#ppt_y-.1"/>
                                          </p:val>
                                        </p:tav>
                                        <p:tav tm="100000">
                                          <p:val>
                                            <p:strVal val="#ppt_y"/>
                                          </p:val>
                                        </p:tav>
                                      </p:tavLst>
                                    </p:anim>
                                  </p:childTnLst>
                                </p:cTn>
                              </p:par>
                            </p:childTnLst>
                          </p:cTn>
                        </p:par>
                        <p:par>
                          <p:cTn id="34" fill="hold">
                            <p:stCondLst>
                              <p:cond delay="4950"/>
                            </p:stCondLst>
                            <p:childTnLst>
                              <p:par>
                                <p:cTn id="35" presetID="22" presetClass="entr" presetSubtype="4" fill="hold" nodeType="afterEffect">
                                  <p:stCondLst>
                                    <p:cond delay="0"/>
                                  </p:stCondLst>
                                  <p:childTnLst>
                                    <p:set>
                                      <p:cBhvr>
                                        <p:cTn id="36" dur="1" fill="hold">
                                          <p:stCondLst>
                                            <p:cond delay="0"/>
                                          </p:stCondLst>
                                        </p:cTn>
                                        <p:tgtEl>
                                          <p:spTgt spid="4116"/>
                                        </p:tgtEl>
                                        <p:attrNameLst>
                                          <p:attrName>style.visibility</p:attrName>
                                        </p:attrNameLst>
                                      </p:cBhvr>
                                      <p:to>
                                        <p:strVal val="visible"/>
                                      </p:to>
                                    </p:set>
                                    <p:animEffect transition="in" filter="wipe(down)">
                                      <p:cBhvr>
                                        <p:cTn id="37" dur="500"/>
                                        <p:tgtEl>
                                          <p:spTgt spid="4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165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8153400" cy="762000"/>
          </a:xfrm>
        </p:spPr>
        <p:txBody>
          <a:bodyPr>
            <a:normAutofit fontScale="90000"/>
          </a:bodyPr>
          <a:lstStyle/>
          <a:p>
            <a:pPr algn="ctr" rtl="1"/>
            <a:r>
              <a:rPr lang="fa-IR" sz="4000" dirty="0">
                <a:solidFill>
                  <a:srgbClr val="FF0000"/>
                </a:solidFill>
                <a:cs typeface="B Titr" panose="00000700000000000000" pitchFamily="2" charset="-78"/>
              </a:rPr>
              <a:t>مراحل فرآیند جذب و استخدام نیروی انسانی</a:t>
            </a:r>
            <a:endParaRPr lang="en-US" sz="4000" dirty="0">
              <a:solidFill>
                <a:srgbClr val="FF0000"/>
              </a:solidFill>
              <a:cs typeface="B Titr" panose="00000700000000000000" pitchFamily="2" charset="-78"/>
            </a:endParaRPr>
          </a:p>
        </p:txBody>
      </p:sp>
      <p:graphicFrame>
        <p:nvGraphicFramePr>
          <p:cNvPr id="4" name="Diagram 3"/>
          <p:cNvGraphicFramePr/>
          <p:nvPr>
            <p:extLst>
              <p:ext uri="{D42A27DB-BD31-4B8C-83A1-F6EECF244321}">
                <p14:modId xmlns:p14="http://schemas.microsoft.com/office/powerpoint/2010/main" val="1147994034"/>
              </p:ext>
            </p:extLst>
          </p:nvPr>
        </p:nvGraphicFramePr>
        <p:xfrm>
          <a:off x="381000" y="1295400"/>
          <a:ext cx="8153400" cy="5486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6525008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914400"/>
            <a:ext cx="8382000" cy="838200"/>
          </a:xfrm>
        </p:spPr>
        <p:txBody>
          <a:bodyPr>
            <a:noAutofit/>
          </a:bodyPr>
          <a:lstStyle/>
          <a:p>
            <a:pPr algn="ctr" rtl="1"/>
            <a:r>
              <a:rPr lang="fa-IR" sz="4000" dirty="0">
                <a:solidFill>
                  <a:srgbClr val="C00000"/>
                </a:solidFill>
                <a:cs typeface="B Titr" panose="00000700000000000000" pitchFamily="2" charset="-78"/>
              </a:rPr>
              <a:t>راهکارهایی برای افزایش اثربخشی فرآیند نگهداشت نیروی انسانی</a:t>
            </a:r>
          </a:p>
        </p:txBody>
      </p:sp>
      <p:sp>
        <p:nvSpPr>
          <p:cNvPr id="3" name="Content Placeholder 2"/>
          <p:cNvSpPr>
            <a:spLocks noGrp="1"/>
          </p:cNvSpPr>
          <p:nvPr>
            <p:ph idx="1"/>
          </p:nvPr>
        </p:nvSpPr>
        <p:spPr>
          <a:xfrm>
            <a:off x="4495800" y="1676400"/>
            <a:ext cx="4343400" cy="4114800"/>
          </a:xfrm>
        </p:spPr>
        <p:txBody>
          <a:bodyPr>
            <a:normAutofit fontScale="77500" lnSpcReduction="20000"/>
          </a:bodyPr>
          <a:lstStyle/>
          <a:p>
            <a:pPr marL="0" indent="0" algn="r" rtl="1">
              <a:lnSpc>
                <a:spcPct val="150000"/>
              </a:lnSpc>
              <a:buNone/>
            </a:pPr>
            <a:r>
              <a:rPr lang="fa-IR" sz="3100" b="1" u="sng" dirty="0">
                <a:solidFill>
                  <a:srgbClr val="C00000"/>
                </a:solidFill>
                <a:cs typeface="B Nazanin"/>
              </a:rPr>
              <a:t>4)‌ طراحی برنامه‌های مدیریت استعدادها، جانشین‌پروری و پرورش مدیران آینده:</a:t>
            </a:r>
            <a:endParaRPr lang="en-US" sz="3100" b="1" u="sng" dirty="0">
              <a:solidFill>
                <a:srgbClr val="C00000"/>
              </a:solidFill>
              <a:cs typeface="B Nazanin"/>
            </a:endParaRPr>
          </a:p>
          <a:p>
            <a:pPr algn="just" rtl="1">
              <a:lnSpc>
                <a:spcPct val="150000"/>
              </a:lnSpc>
            </a:pPr>
            <a:r>
              <a:rPr lang="fa-IR" dirty="0" smtClean="0">
                <a:cs typeface="B Nazanin"/>
              </a:rPr>
              <a:t>افزایش </a:t>
            </a:r>
            <a:r>
              <a:rPr lang="fa-IR" dirty="0">
                <a:cs typeface="B Nazanin"/>
              </a:rPr>
              <a:t>ماندگاری نیروهای </a:t>
            </a:r>
            <a:r>
              <a:rPr lang="fa-IR" dirty="0" smtClean="0">
                <a:cs typeface="B Nazanin"/>
              </a:rPr>
              <a:t>مستعد از طریق </a:t>
            </a:r>
            <a:r>
              <a:rPr lang="fa-IR" b="1" dirty="0" smtClean="0">
                <a:solidFill>
                  <a:srgbClr val="C00000"/>
                </a:solidFill>
                <a:cs typeface="B Nazanin"/>
              </a:rPr>
              <a:t>طراحی </a:t>
            </a:r>
            <a:r>
              <a:rPr lang="fa-IR" b="1" dirty="0">
                <a:solidFill>
                  <a:srgbClr val="C00000"/>
                </a:solidFill>
                <a:cs typeface="B Nazanin"/>
              </a:rPr>
              <a:t>برنامه‌هایی برای شناسایی نیروهای کارآمد</a:t>
            </a:r>
            <a:r>
              <a:rPr lang="fa-IR" dirty="0">
                <a:cs typeface="B Nazanin"/>
              </a:rPr>
              <a:t> و ترسیم مسیر پیشرفت شغلی آینده آن‌ها </a:t>
            </a:r>
            <a:endParaRPr lang="fa-IR" dirty="0" smtClean="0">
              <a:cs typeface="B Nazanin"/>
            </a:endParaRPr>
          </a:p>
          <a:p>
            <a:pPr algn="just" rtl="1">
              <a:lnSpc>
                <a:spcPct val="150000"/>
              </a:lnSpc>
            </a:pPr>
            <a:r>
              <a:rPr lang="fa-IR" dirty="0" smtClean="0">
                <a:cs typeface="B Nazanin"/>
              </a:rPr>
              <a:t>ارائه </a:t>
            </a:r>
            <a:r>
              <a:rPr lang="fa-IR" dirty="0">
                <a:cs typeface="B Nazanin"/>
              </a:rPr>
              <a:t>بسته‌ای از </a:t>
            </a:r>
            <a:r>
              <a:rPr lang="fa-IR" b="1" dirty="0">
                <a:solidFill>
                  <a:srgbClr val="C00000"/>
                </a:solidFill>
                <a:cs typeface="B Nazanin"/>
              </a:rPr>
              <a:t>آموزش‌های توسعه مهارتی </a:t>
            </a:r>
            <a:r>
              <a:rPr lang="fa-IR" dirty="0" smtClean="0">
                <a:cs typeface="B Nazanin"/>
              </a:rPr>
              <a:t>و ایجاد امید </a:t>
            </a:r>
            <a:r>
              <a:rPr lang="fa-IR" dirty="0">
                <a:cs typeface="B Nazanin"/>
              </a:rPr>
              <a:t>و انگیزه رشد و یادگیری </a:t>
            </a:r>
            <a:r>
              <a:rPr lang="fa-IR" dirty="0" smtClean="0">
                <a:cs typeface="B Nazanin"/>
              </a:rPr>
              <a:t>در </a:t>
            </a:r>
            <a:r>
              <a:rPr lang="fa-IR" dirty="0">
                <a:cs typeface="B Nazanin"/>
              </a:rPr>
              <a:t>دل کارکنان </a:t>
            </a:r>
            <a:r>
              <a:rPr lang="fa-IR" dirty="0" smtClean="0">
                <a:cs typeface="B Nazanin"/>
              </a:rPr>
              <a:t>مستعد</a:t>
            </a:r>
            <a:endParaRPr lang="en-US" dirty="0"/>
          </a:p>
        </p:txBody>
      </p:sp>
      <p:pic>
        <p:nvPicPr>
          <p:cNvPr id="15362" name="Picture 2" descr="http://workforcesolutions.stlcc.edu/wp-content/uploads/2013/07/Aha-Moment-Talent-Development-Cycle.jpg"/>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457200" y="1875263"/>
            <a:ext cx="3608961" cy="4038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415549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15362"/>
                                        </p:tgtEl>
                                        <p:attrNameLst>
                                          <p:attrName>style.visibility</p:attrName>
                                        </p:attrNameLst>
                                      </p:cBhvr>
                                      <p:to>
                                        <p:strVal val="visible"/>
                                      </p:to>
                                    </p:set>
                                    <p:animEffect transition="in" filter="circle(in)">
                                      <p:cBhvr>
                                        <p:cTn id="14" dur="2000"/>
                                        <p:tgtEl>
                                          <p:spTgt spid="15362"/>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1000"/>
                                        <p:tgtEl>
                                          <p:spTgt spid="3">
                                            <p:txEl>
                                              <p:pRg st="2" end="2"/>
                                            </p:txEl>
                                          </p:spTgt>
                                        </p:tgtEl>
                                      </p:cBhvr>
                                    </p:animEffect>
                                    <p:anim calcmode="lin" valueType="num">
                                      <p:cBhvr>
                                        <p:cTn id="27"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305800" cy="914400"/>
          </a:xfrm>
        </p:spPr>
        <p:txBody>
          <a:bodyPr>
            <a:normAutofit/>
          </a:bodyPr>
          <a:lstStyle/>
          <a:p>
            <a:pPr algn="ctr" rtl="1"/>
            <a:r>
              <a:rPr lang="fa-IR" sz="4000" dirty="0" smtClean="0">
                <a:solidFill>
                  <a:srgbClr val="C00000"/>
                </a:solidFill>
                <a:cs typeface="B Titr" panose="00000700000000000000" pitchFamily="2" charset="-78"/>
              </a:rPr>
              <a:t>پروژه </a:t>
            </a:r>
            <a:r>
              <a:rPr lang="fa-IR" sz="4000" dirty="0">
                <a:solidFill>
                  <a:srgbClr val="C00000"/>
                </a:solidFill>
                <a:cs typeface="B Titr" panose="00000700000000000000" pitchFamily="2" charset="-78"/>
              </a:rPr>
              <a:t>مديريت </a:t>
            </a:r>
            <a:r>
              <a:rPr lang="fa-IR" sz="4000" dirty="0" smtClean="0">
                <a:solidFill>
                  <a:srgbClr val="C00000"/>
                </a:solidFill>
                <a:cs typeface="B Titr" panose="00000700000000000000" pitchFamily="2" charset="-78"/>
              </a:rPr>
              <a:t>استعدادها در شرکت کیسون</a:t>
            </a:r>
            <a:endParaRPr lang="fa-IR" sz="4000" dirty="0">
              <a:solidFill>
                <a:srgbClr val="C00000"/>
              </a:solidFill>
              <a:cs typeface="B Titr" panose="00000700000000000000" pitchFamily="2" charset="-78"/>
            </a:endParaRPr>
          </a:p>
        </p:txBody>
      </p:sp>
      <p:sp>
        <p:nvSpPr>
          <p:cNvPr id="4" name="Content Placeholder 3"/>
          <p:cNvSpPr>
            <a:spLocks noGrp="1"/>
          </p:cNvSpPr>
          <p:nvPr>
            <p:ph sz="quarter" idx="1"/>
          </p:nvPr>
        </p:nvSpPr>
        <p:spPr>
          <a:xfrm>
            <a:off x="612648" y="1447800"/>
            <a:ext cx="8153400" cy="3505200"/>
          </a:xfrm>
        </p:spPr>
        <p:txBody>
          <a:bodyPr>
            <a:normAutofit lnSpcReduction="10000"/>
          </a:bodyPr>
          <a:lstStyle/>
          <a:p>
            <a:pPr algn="r" rtl="1"/>
            <a:r>
              <a:rPr lang="fa-IR" b="1" u="sng" dirty="0">
                <a:solidFill>
                  <a:srgbClr val="C00000"/>
                </a:solidFill>
                <a:cs typeface="B Nazanin" panose="00000400000000000000" pitchFamily="2" charset="-78"/>
              </a:rPr>
              <a:t>هدف پروژه</a:t>
            </a:r>
            <a:endParaRPr lang="en-US" dirty="0">
              <a:solidFill>
                <a:srgbClr val="C00000"/>
              </a:solidFill>
              <a:cs typeface="B Nazanin" panose="00000400000000000000" pitchFamily="2" charset="-78"/>
            </a:endParaRPr>
          </a:p>
          <a:p>
            <a:pPr lvl="1" algn="r" rtl="1"/>
            <a:r>
              <a:rPr lang="fa-IR" b="1" dirty="0">
                <a:solidFill>
                  <a:srgbClr val="00B050"/>
                </a:solidFill>
                <a:cs typeface="B Nazanin" panose="00000400000000000000" pitchFamily="2" charset="-78"/>
              </a:rPr>
              <a:t>شناسايي و </a:t>
            </a:r>
            <a:r>
              <a:rPr lang="fa-IR" b="1" dirty="0" smtClean="0">
                <a:solidFill>
                  <a:srgbClr val="00B050"/>
                </a:solidFill>
                <a:cs typeface="B Nazanin" panose="00000400000000000000" pitchFamily="2" charset="-78"/>
              </a:rPr>
              <a:t>ارتقاء توانمندي </a:t>
            </a:r>
            <a:r>
              <a:rPr lang="fa-IR" b="1" dirty="0">
                <a:solidFill>
                  <a:srgbClr val="00B050"/>
                </a:solidFill>
                <a:cs typeface="B Nazanin" panose="00000400000000000000" pitchFamily="2" charset="-78"/>
              </a:rPr>
              <a:t>نيروهاي مستعد در حوزه هاي استراتژيك </a:t>
            </a:r>
            <a:endParaRPr lang="fa-IR" b="1" dirty="0" smtClean="0">
              <a:solidFill>
                <a:srgbClr val="00B050"/>
              </a:solidFill>
              <a:cs typeface="B Nazanin" panose="00000400000000000000" pitchFamily="2" charset="-78"/>
            </a:endParaRPr>
          </a:p>
          <a:p>
            <a:pPr algn="r" rtl="1"/>
            <a:r>
              <a:rPr lang="fa-IR" dirty="0">
                <a:solidFill>
                  <a:srgbClr val="C00000"/>
                </a:solidFill>
                <a:cs typeface="B Nazanin" panose="00000400000000000000" pitchFamily="2" charset="-78"/>
              </a:rPr>
              <a:t> </a:t>
            </a:r>
            <a:r>
              <a:rPr lang="fa-IR" b="1" u="sng" dirty="0" smtClean="0">
                <a:solidFill>
                  <a:srgbClr val="C00000"/>
                </a:solidFill>
                <a:cs typeface="B Nazanin" panose="00000400000000000000" pitchFamily="2" charset="-78"/>
              </a:rPr>
              <a:t>حوزه </a:t>
            </a:r>
            <a:r>
              <a:rPr lang="fa-IR" b="1" u="sng" dirty="0">
                <a:solidFill>
                  <a:srgbClr val="C00000"/>
                </a:solidFill>
                <a:cs typeface="B Nazanin" panose="00000400000000000000" pitchFamily="2" charset="-78"/>
              </a:rPr>
              <a:t>هاي استراتژيك </a:t>
            </a:r>
            <a:r>
              <a:rPr lang="fa-IR" b="1" u="sng" dirty="0" smtClean="0">
                <a:solidFill>
                  <a:srgbClr val="C00000"/>
                </a:solidFill>
                <a:cs typeface="B Nazanin" panose="00000400000000000000" pitchFamily="2" charset="-78"/>
              </a:rPr>
              <a:t>جهت </a:t>
            </a:r>
            <a:r>
              <a:rPr lang="fa-IR" b="1" u="sng" dirty="0">
                <a:solidFill>
                  <a:srgbClr val="C00000"/>
                </a:solidFill>
                <a:cs typeface="B Nazanin" panose="00000400000000000000" pitchFamily="2" charset="-78"/>
              </a:rPr>
              <a:t>پياده سازي پروژه </a:t>
            </a:r>
            <a:endParaRPr lang="en-US" dirty="0">
              <a:solidFill>
                <a:srgbClr val="C00000"/>
              </a:solidFill>
              <a:cs typeface="B Nazanin" panose="00000400000000000000" pitchFamily="2" charset="-78"/>
            </a:endParaRPr>
          </a:p>
          <a:p>
            <a:pPr marL="880110" lvl="1" indent="-514350" algn="r" rtl="1">
              <a:buFont typeface="+mj-lt"/>
              <a:buAutoNum type="arabicPeriod"/>
            </a:pPr>
            <a:r>
              <a:rPr lang="fa-IR" dirty="0">
                <a:cs typeface="B Nazanin" panose="00000400000000000000" pitchFamily="2" charset="-78"/>
              </a:rPr>
              <a:t>حوزه مدير </a:t>
            </a:r>
            <a:r>
              <a:rPr lang="fa-IR" dirty="0" smtClean="0">
                <a:cs typeface="B Nazanin" panose="00000400000000000000" pitchFamily="2" charset="-78"/>
              </a:rPr>
              <a:t>پروژه (31 نفر)</a:t>
            </a:r>
            <a:endParaRPr lang="en-US" dirty="0">
              <a:cs typeface="B Nazanin" panose="00000400000000000000" pitchFamily="2" charset="-78"/>
            </a:endParaRPr>
          </a:p>
          <a:p>
            <a:pPr marL="880110" lvl="1" indent="-514350" algn="r" rtl="1">
              <a:buFont typeface="+mj-lt"/>
              <a:buAutoNum type="arabicPeriod"/>
            </a:pPr>
            <a:r>
              <a:rPr lang="fa-IR" dirty="0">
                <a:cs typeface="B Nazanin" panose="00000400000000000000" pitchFamily="2" charset="-78"/>
              </a:rPr>
              <a:t>حوزه دفتر پشتيباني مديرپروژه (</a:t>
            </a:r>
            <a:r>
              <a:rPr lang="en-US" dirty="0">
                <a:cs typeface="B Nazanin" panose="00000400000000000000" pitchFamily="2" charset="-78"/>
              </a:rPr>
              <a:t>PMO</a:t>
            </a:r>
            <a:r>
              <a:rPr lang="fa-IR" dirty="0" smtClean="0">
                <a:cs typeface="B Nazanin" panose="00000400000000000000" pitchFamily="2" charset="-78"/>
              </a:rPr>
              <a:t>) (14 نفر)</a:t>
            </a:r>
            <a:endParaRPr lang="en-US" dirty="0">
              <a:cs typeface="B Nazanin" panose="00000400000000000000" pitchFamily="2" charset="-78"/>
            </a:endParaRPr>
          </a:p>
          <a:p>
            <a:pPr marL="880110" lvl="1" indent="-514350" algn="r" rtl="1">
              <a:buFont typeface="+mj-lt"/>
              <a:buAutoNum type="arabicPeriod"/>
            </a:pPr>
            <a:r>
              <a:rPr lang="fa-IR" dirty="0">
                <a:cs typeface="B Nazanin" panose="00000400000000000000" pitchFamily="2" charset="-78"/>
              </a:rPr>
              <a:t>حوزه </a:t>
            </a:r>
            <a:r>
              <a:rPr lang="fa-IR" dirty="0" smtClean="0">
                <a:cs typeface="B Nazanin" panose="00000400000000000000" pitchFamily="2" charset="-78"/>
              </a:rPr>
              <a:t>مالي (48 نفر در مرحله شناسايي)</a:t>
            </a:r>
            <a:endParaRPr lang="en-US" dirty="0">
              <a:cs typeface="B Nazanin" panose="00000400000000000000" pitchFamily="2" charset="-78"/>
            </a:endParaRPr>
          </a:p>
          <a:p>
            <a:pPr marL="880110" lvl="1" indent="-514350" algn="r" rtl="1">
              <a:buFont typeface="+mj-lt"/>
              <a:buAutoNum type="arabicPeriod"/>
            </a:pPr>
            <a:r>
              <a:rPr lang="fa-IR" dirty="0" smtClean="0">
                <a:cs typeface="B Nazanin" panose="00000400000000000000" pitchFamily="2" charset="-78"/>
              </a:rPr>
              <a:t>ساير حوزه ها: افراد </a:t>
            </a:r>
            <a:r>
              <a:rPr lang="fa-IR" dirty="0">
                <a:cs typeface="B Nazanin" panose="00000400000000000000" pitchFamily="2" charset="-78"/>
              </a:rPr>
              <a:t>مستعد پروژه </a:t>
            </a:r>
            <a:r>
              <a:rPr lang="fa-IR" dirty="0" smtClean="0">
                <a:cs typeface="B Nazanin" panose="00000400000000000000" pitchFamily="2" charset="-78"/>
              </a:rPr>
              <a:t>ها از كليه ديسيپلينها توسط مدير پروژه (180نفر)</a:t>
            </a:r>
          </a:p>
          <a:p>
            <a:pPr marL="880110" lvl="1" indent="-514350" algn="r" rtl="1">
              <a:buFont typeface="+mj-lt"/>
              <a:buAutoNum type="arabicPeriod"/>
            </a:pPr>
            <a:r>
              <a:rPr lang="fa-IR" dirty="0" smtClean="0">
                <a:cs typeface="B Nazanin" panose="00000400000000000000" pitchFamily="2" charset="-78"/>
              </a:rPr>
              <a:t>هيات مديره شركت هاي تابعه (در دستور كار)</a:t>
            </a:r>
            <a:endParaRPr lang="en-US" dirty="0">
              <a:cs typeface="B Nazanin" panose="00000400000000000000" pitchFamily="2" charset="-78"/>
            </a:endParaRPr>
          </a:p>
          <a:p>
            <a:pPr algn="r" rtl="1"/>
            <a:r>
              <a:rPr lang="fa-IR" b="1" u="sng" dirty="0" smtClean="0">
                <a:solidFill>
                  <a:srgbClr val="C00000"/>
                </a:solidFill>
                <a:cs typeface="B Nazanin" panose="00000400000000000000" pitchFamily="2" charset="-78"/>
              </a:rPr>
              <a:t>فرايند </a:t>
            </a:r>
            <a:r>
              <a:rPr lang="fa-IR" b="1" u="sng" dirty="0">
                <a:solidFill>
                  <a:srgbClr val="C00000"/>
                </a:solidFill>
                <a:cs typeface="B Nazanin" panose="00000400000000000000" pitchFamily="2" charset="-78"/>
              </a:rPr>
              <a:t>مديريت </a:t>
            </a:r>
            <a:r>
              <a:rPr lang="fa-IR" b="1" u="sng" dirty="0" smtClean="0">
                <a:solidFill>
                  <a:srgbClr val="C00000"/>
                </a:solidFill>
                <a:cs typeface="B Nazanin" panose="00000400000000000000" pitchFamily="2" charset="-78"/>
              </a:rPr>
              <a:t>استعدادها</a:t>
            </a:r>
            <a:endParaRPr lang="en-US" dirty="0">
              <a:solidFill>
                <a:srgbClr val="C00000"/>
              </a:solidFill>
              <a:cs typeface="B Nazanin" panose="00000400000000000000" pitchFamily="2" charset="-78"/>
            </a:endParaRPr>
          </a:p>
        </p:txBody>
      </p:sp>
      <p:grpSp>
        <p:nvGrpSpPr>
          <p:cNvPr id="6" name="Group 5"/>
          <p:cNvGrpSpPr/>
          <p:nvPr/>
        </p:nvGrpSpPr>
        <p:grpSpPr>
          <a:xfrm>
            <a:off x="190500" y="4495800"/>
            <a:ext cx="6286500" cy="2438400"/>
            <a:chOff x="0" y="0"/>
            <a:chExt cx="6743700" cy="1638300"/>
          </a:xfrm>
        </p:grpSpPr>
        <p:sp>
          <p:nvSpPr>
            <p:cNvPr id="7" name="Notched Right Arrow 6"/>
            <p:cNvSpPr/>
            <p:nvPr/>
          </p:nvSpPr>
          <p:spPr>
            <a:xfrm flipH="1">
              <a:off x="0" y="0"/>
              <a:ext cx="6743700" cy="1638300"/>
            </a:xfrm>
            <a:prstGeom prst="notchedRightArrow">
              <a:avLst/>
            </a:prstGeom>
          </p:spPr>
          <p:style>
            <a:lnRef idx="1">
              <a:schemeClr val="dk1"/>
            </a:lnRef>
            <a:fillRef idx="2">
              <a:schemeClr val="dk1"/>
            </a:fillRef>
            <a:effectRef idx="1">
              <a:schemeClr val="dk1"/>
            </a:effectRef>
            <a:fontRef idx="minor">
              <a:schemeClr val="dk1"/>
            </a:fontRef>
          </p:style>
          <p:txBody>
            <a:bodyPr rot="0" spcFirstLastPara="0" vert="horz" wrap="square" lIns="91440" tIns="45720" rIns="91440" bIns="45720" numCol="1" spcCol="0" rtlCol="1" fromWordArt="0" anchor="ctr" anchorCtr="0" forceAA="0" compatLnSpc="1">
              <a:prstTxWarp prst="textNoShape">
                <a:avLst/>
              </a:prstTxWarp>
              <a:noAutofit/>
            </a:bodyPr>
            <a:lstStyle/>
            <a:p>
              <a:pPr algn="r" rtl="1"/>
              <a:endParaRPr lang="fa-IR"/>
            </a:p>
          </p:txBody>
        </p:sp>
        <p:sp>
          <p:nvSpPr>
            <p:cNvPr id="8" name="Text Box 2"/>
            <p:cNvSpPr txBox="1">
              <a:spLocks noChangeArrowheads="1"/>
            </p:cNvSpPr>
            <p:nvPr/>
          </p:nvSpPr>
          <p:spPr bwMode="auto">
            <a:xfrm>
              <a:off x="2370513" y="990600"/>
              <a:ext cx="2125287" cy="318770"/>
            </a:xfrm>
            <a:prstGeom prst="rect">
              <a:avLst/>
            </a:prstGeom>
            <a:noFill/>
            <a:ln w="9525">
              <a:noFill/>
              <a:miter lim="800000"/>
              <a:headEnd/>
              <a:tailEnd/>
            </a:ln>
          </p:spPr>
          <p:txBody>
            <a:bodyPr rot="0" vert="horz" wrap="square" lIns="91440" tIns="45720" rIns="91440" bIns="45720" anchor="t" anchorCtr="0">
              <a:noAutofit/>
            </a:bodyPr>
            <a:lstStyle/>
            <a:p>
              <a:pPr algn="ctr" rtl="1">
                <a:lnSpc>
                  <a:spcPct val="115000"/>
                </a:lnSpc>
                <a:spcAft>
                  <a:spcPts val="1000"/>
                </a:spcAft>
              </a:pPr>
              <a:r>
                <a:rPr lang="fa-IR" sz="1600" b="1">
                  <a:effectLst/>
                  <a:latin typeface="Calibri"/>
                  <a:ea typeface="Calibri"/>
                  <a:cs typeface="B Nazanin"/>
                </a:rPr>
                <a:t>فاز توسعه و آموزش افراد</a:t>
              </a:r>
              <a:endParaRPr lang="en-US" sz="2000">
                <a:effectLst/>
                <a:latin typeface="Calibri"/>
                <a:ea typeface="Calibri"/>
                <a:cs typeface="Arial"/>
              </a:endParaRPr>
            </a:p>
          </p:txBody>
        </p:sp>
      </p:grpSp>
      <p:graphicFrame>
        <p:nvGraphicFramePr>
          <p:cNvPr id="5" name="Diagram 4"/>
          <p:cNvGraphicFramePr/>
          <p:nvPr>
            <p:extLst>
              <p:ext uri="{D42A27DB-BD31-4B8C-83A1-F6EECF244321}">
                <p14:modId xmlns:p14="http://schemas.microsoft.com/office/powerpoint/2010/main" val="157236434"/>
              </p:ext>
            </p:extLst>
          </p:nvPr>
        </p:nvGraphicFramePr>
        <p:xfrm>
          <a:off x="190500" y="5029200"/>
          <a:ext cx="8686800" cy="1371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Rectangle 8"/>
          <p:cNvSpPr/>
          <p:nvPr/>
        </p:nvSpPr>
        <p:spPr>
          <a:xfrm>
            <a:off x="685800" y="2743200"/>
            <a:ext cx="2209800" cy="609600"/>
          </a:xfrm>
          <a:prstGeom prst="rect">
            <a:avLst/>
          </a:prstGeom>
        </p:spPr>
        <p:style>
          <a:lnRef idx="1">
            <a:schemeClr val="accent2"/>
          </a:lnRef>
          <a:fillRef idx="2">
            <a:schemeClr val="accent2"/>
          </a:fillRef>
          <a:effectRef idx="1">
            <a:schemeClr val="accent2"/>
          </a:effectRef>
          <a:fontRef idx="minor">
            <a:schemeClr val="dk1"/>
          </a:fontRef>
        </p:style>
        <p:txBody>
          <a:bodyPr rtlCol="1" anchor="ctr"/>
          <a:lstStyle/>
          <a:p>
            <a:pPr algn="ctr" rtl="1"/>
            <a:r>
              <a:rPr lang="fa-IR" dirty="0" smtClean="0">
                <a:cs typeface="B Titr" pitchFamily="2" charset="-78"/>
              </a:rPr>
              <a:t>مجموعا: 273نفر مستعد</a:t>
            </a:r>
            <a:endParaRPr lang="fa-IR" dirty="0">
              <a:cs typeface="B Titr" pitchFamily="2" charset="-78"/>
            </a:endParaRPr>
          </a:p>
        </p:txBody>
      </p:sp>
    </p:spTree>
    <p:extLst>
      <p:ext uri="{BB962C8B-B14F-4D97-AF65-F5344CB8AC3E}">
        <p14:creationId xmlns:p14="http://schemas.microsoft.com/office/powerpoint/2010/main" val="66259006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fade">
                                      <p:cBhvr>
                                        <p:cTn id="21" dur="1000"/>
                                        <p:tgtEl>
                                          <p:spTgt spid="4">
                                            <p:txEl>
                                              <p:pRg st="2" end="2"/>
                                            </p:txEl>
                                          </p:spTgt>
                                        </p:tgtEl>
                                      </p:cBhvr>
                                    </p:animEffect>
                                    <p:anim calcmode="lin" valueType="num">
                                      <p:cBhvr>
                                        <p:cTn id="22"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Effect transition="in" filter="fade">
                                      <p:cBhvr>
                                        <p:cTn id="28" dur="1000"/>
                                        <p:tgtEl>
                                          <p:spTgt spid="4">
                                            <p:txEl>
                                              <p:pRg st="3" end="3"/>
                                            </p:txEl>
                                          </p:spTgt>
                                        </p:tgtEl>
                                      </p:cBhvr>
                                    </p:animEffect>
                                    <p:anim calcmode="lin" valueType="num">
                                      <p:cBhvr>
                                        <p:cTn id="29"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
                                            <p:txEl>
                                              <p:pRg st="4" end="4"/>
                                            </p:txEl>
                                          </p:spTgt>
                                        </p:tgtEl>
                                        <p:attrNameLst>
                                          <p:attrName>style.visibility</p:attrName>
                                        </p:attrNameLst>
                                      </p:cBhvr>
                                      <p:to>
                                        <p:strVal val="visible"/>
                                      </p:to>
                                    </p:set>
                                    <p:animEffect transition="in" filter="fade">
                                      <p:cBhvr>
                                        <p:cTn id="35" dur="1000"/>
                                        <p:tgtEl>
                                          <p:spTgt spid="4">
                                            <p:txEl>
                                              <p:pRg st="4" end="4"/>
                                            </p:txEl>
                                          </p:spTgt>
                                        </p:tgtEl>
                                      </p:cBhvr>
                                    </p:animEffect>
                                    <p:anim calcmode="lin" valueType="num">
                                      <p:cBhvr>
                                        <p:cTn id="36"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
                                            <p:txEl>
                                              <p:pRg st="5" end="5"/>
                                            </p:txEl>
                                          </p:spTgt>
                                        </p:tgtEl>
                                        <p:attrNameLst>
                                          <p:attrName>style.visibility</p:attrName>
                                        </p:attrNameLst>
                                      </p:cBhvr>
                                      <p:to>
                                        <p:strVal val="visible"/>
                                      </p:to>
                                    </p:set>
                                    <p:animEffect transition="in" filter="fade">
                                      <p:cBhvr>
                                        <p:cTn id="42" dur="1000"/>
                                        <p:tgtEl>
                                          <p:spTgt spid="4">
                                            <p:txEl>
                                              <p:pRg st="5" end="5"/>
                                            </p:txEl>
                                          </p:spTgt>
                                        </p:tgtEl>
                                      </p:cBhvr>
                                    </p:animEffect>
                                    <p:anim calcmode="lin" valueType="num">
                                      <p:cBhvr>
                                        <p:cTn id="43"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4">
                                            <p:txEl>
                                              <p:pRg st="6" end="6"/>
                                            </p:txEl>
                                          </p:spTgt>
                                        </p:tgtEl>
                                        <p:attrNameLst>
                                          <p:attrName>style.visibility</p:attrName>
                                        </p:attrNameLst>
                                      </p:cBhvr>
                                      <p:to>
                                        <p:strVal val="visible"/>
                                      </p:to>
                                    </p:set>
                                    <p:animEffect transition="in" filter="fade">
                                      <p:cBhvr>
                                        <p:cTn id="49" dur="1000"/>
                                        <p:tgtEl>
                                          <p:spTgt spid="4">
                                            <p:txEl>
                                              <p:pRg st="6" end="6"/>
                                            </p:txEl>
                                          </p:spTgt>
                                        </p:tgtEl>
                                      </p:cBhvr>
                                    </p:animEffect>
                                    <p:anim calcmode="lin" valueType="num">
                                      <p:cBhvr>
                                        <p:cTn id="50"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4">
                                            <p:txEl>
                                              <p:pRg st="7" end="7"/>
                                            </p:txEl>
                                          </p:spTgt>
                                        </p:tgtEl>
                                        <p:attrNameLst>
                                          <p:attrName>style.visibility</p:attrName>
                                        </p:attrNameLst>
                                      </p:cBhvr>
                                      <p:to>
                                        <p:strVal val="visible"/>
                                      </p:to>
                                    </p:set>
                                    <p:animEffect transition="in" filter="fade">
                                      <p:cBhvr>
                                        <p:cTn id="56" dur="1000"/>
                                        <p:tgtEl>
                                          <p:spTgt spid="4">
                                            <p:txEl>
                                              <p:pRg st="7" end="7"/>
                                            </p:txEl>
                                          </p:spTgt>
                                        </p:tgtEl>
                                      </p:cBhvr>
                                    </p:animEffect>
                                    <p:anim calcmode="lin" valueType="num">
                                      <p:cBhvr>
                                        <p:cTn id="57"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4">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4">
                                            <p:txEl>
                                              <p:pRg st="8" end="8"/>
                                            </p:txEl>
                                          </p:spTgt>
                                        </p:tgtEl>
                                        <p:attrNameLst>
                                          <p:attrName>style.visibility</p:attrName>
                                        </p:attrNameLst>
                                      </p:cBhvr>
                                      <p:to>
                                        <p:strVal val="visible"/>
                                      </p:to>
                                    </p:set>
                                    <p:animEffect transition="in" filter="fade">
                                      <p:cBhvr>
                                        <p:cTn id="63" dur="1100"/>
                                        <p:tgtEl>
                                          <p:spTgt spid="4">
                                            <p:txEl>
                                              <p:pRg st="8" end="8"/>
                                            </p:txEl>
                                          </p:spTgt>
                                        </p:tgtEl>
                                      </p:cBhvr>
                                    </p:animEffect>
                                    <p:anim calcmode="lin" valueType="num">
                                      <p:cBhvr>
                                        <p:cTn id="64" dur="1100" fill="hold"/>
                                        <p:tgtEl>
                                          <p:spTgt spid="4">
                                            <p:txEl>
                                              <p:pRg st="8" end="8"/>
                                            </p:txEl>
                                          </p:spTgt>
                                        </p:tgtEl>
                                        <p:attrNameLst>
                                          <p:attrName>ppt_x</p:attrName>
                                        </p:attrNameLst>
                                      </p:cBhvr>
                                      <p:tavLst>
                                        <p:tav tm="0">
                                          <p:val>
                                            <p:strVal val="#ppt_x"/>
                                          </p:val>
                                        </p:tav>
                                        <p:tav tm="100000">
                                          <p:val>
                                            <p:strVal val="#ppt_x"/>
                                          </p:val>
                                        </p:tav>
                                      </p:tavLst>
                                    </p:anim>
                                    <p:anim calcmode="lin" valueType="num">
                                      <p:cBhvr>
                                        <p:cTn id="65" dur="1100" fill="hold"/>
                                        <p:tgtEl>
                                          <p:spTgt spid="4">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5"/>
                                        </p:tgtEl>
                                        <p:attrNameLst>
                                          <p:attrName>style.visibility</p:attrName>
                                        </p:attrNameLst>
                                      </p:cBhvr>
                                      <p:to>
                                        <p:strVal val="visible"/>
                                      </p:to>
                                    </p:set>
                                    <p:animEffect transition="in" filter="fade">
                                      <p:cBhvr>
                                        <p:cTn id="70" dur="1000"/>
                                        <p:tgtEl>
                                          <p:spTgt spid="5"/>
                                        </p:tgtEl>
                                      </p:cBhvr>
                                    </p:animEffect>
                                    <p:anim calcmode="lin" valueType="num">
                                      <p:cBhvr>
                                        <p:cTn id="71" dur="1000" fill="hold"/>
                                        <p:tgtEl>
                                          <p:spTgt spid="5"/>
                                        </p:tgtEl>
                                        <p:attrNameLst>
                                          <p:attrName>ppt_x</p:attrName>
                                        </p:attrNameLst>
                                      </p:cBhvr>
                                      <p:tavLst>
                                        <p:tav tm="0">
                                          <p:val>
                                            <p:strVal val="#ppt_x"/>
                                          </p:val>
                                        </p:tav>
                                        <p:tav tm="100000">
                                          <p:val>
                                            <p:strVal val="#ppt_x"/>
                                          </p:val>
                                        </p:tav>
                                      </p:tavLst>
                                    </p:anim>
                                    <p:anim calcmode="lin" valueType="num">
                                      <p:cBhvr>
                                        <p:cTn id="7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nodeType="clickEffect">
                                  <p:stCondLst>
                                    <p:cond delay="0"/>
                                  </p:stCondLst>
                                  <p:childTnLst>
                                    <p:set>
                                      <p:cBhvr>
                                        <p:cTn id="76" dur="1" fill="hold">
                                          <p:stCondLst>
                                            <p:cond delay="0"/>
                                          </p:stCondLst>
                                        </p:cTn>
                                        <p:tgtEl>
                                          <p:spTgt spid="6"/>
                                        </p:tgtEl>
                                        <p:attrNameLst>
                                          <p:attrName>style.visibility</p:attrName>
                                        </p:attrNameLst>
                                      </p:cBhvr>
                                      <p:to>
                                        <p:strVal val="visible"/>
                                      </p:to>
                                    </p:set>
                                    <p:animEffect transition="in" filter="fade">
                                      <p:cBhvr>
                                        <p:cTn id="77" dur="1000"/>
                                        <p:tgtEl>
                                          <p:spTgt spid="6"/>
                                        </p:tgtEl>
                                      </p:cBhvr>
                                    </p:animEffect>
                                    <p:anim calcmode="lin" valueType="num">
                                      <p:cBhvr>
                                        <p:cTn id="78" dur="1000" fill="hold"/>
                                        <p:tgtEl>
                                          <p:spTgt spid="6"/>
                                        </p:tgtEl>
                                        <p:attrNameLst>
                                          <p:attrName>ppt_x</p:attrName>
                                        </p:attrNameLst>
                                      </p:cBhvr>
                                      <p:tavLst>
                                        <p:tav tm="0">
                                          <p:val>
                                            <p:strVal val="#ppt_x"/>
                                          </p:val>
                                        </p:tav>
                                        <p:tav tm="100000">
                                          <p:val>
                                            <p:strVal val="#ppt_x"/>
                                          </p:val>
                                        </p:tav>
                                      </p:tavLst>
                                    </p:anim>
                                    <p:anim calcmode="lin" valueType="num">
                                      <p:cBhvr>
                                        <p:cTn id="7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9"/>
                                        </p:tgtEl>
                                        <p:attrNameLst>
                                          <p:attrName>style.visibility</p:attrName>
                                        </p:attrNameLst>
                                      </p:cBhvr>
                                      <p:to>
                                        <p:strVal val="visible"/>
                                      </p:to>
                                    </p:set>
                                    <p:animEffect transition="in" filter="fade">
                                      <p:cBhvr>
                                        <p:cTn id="84" dur="1000"/>
                                        <p:tgtEl>
                                          <p:spTgt spid="9"/>
                                        </p:tgtEl>
                                      </p:cBhvr>
                                    </p:animEffect>
                                    <p:anim calcmode="lin" valueType="num">
                                      <p:cBhvr>
                                        <p:cTn id="85" dur="1000" fill="hold"/>
                                        <p:tgtEl>
                                          <p:spTgt spid="9"/>
                                        </p:tgtEl>
                                        <p:attrNameLst>
                                          <p:attrName>ppt_x</p:attrName>
                                        </p:attrNameLst>
                                      </p:cBhvr>
                                      <p:tavLst>
                                        <p:tav tm="0">
                                          <p:val>
                                            <p:strVal val="#ppt_x"/>
                                          </p:val>
                                        </p:tav>
                                        <p:tav tm="100000">
                                          <p:val>
                                            <p:strVal val="#ppt_x"/>
                                          </p:val>
                                        </p:tav>
                                      </p:tavLst>
                                    </p:anim>
                                    <p:anim calcmode="lin" valueType="num">
                                      <p:cBhvr>
                                        <p:cTn id="8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9"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914400"/>
            <a:ext cx="8382000" cy="838200"/>
          </a:xfrm>
        </p:spPr>
        <p:txBody>
          <a:bodyPr>
            <a:noAutofit/>
          </a:bodyPr>
          <a:lstStyle/>
          <a:p>
            <a:pPr algn="ctr" rtl="1"/>
            <a:r>
              <a:rPr lang="fa-IR" sz="4000" dirty="0">
                <a:solidFill>
                  <a:srgbClr val="C00000"/>
                </a:solidFill>
                <a:cs typeface="B Titr" panose="00000700000000000000" pitchFamily="2" charset="-78"/>
              </a:rPr>
              <a:t>راهکارهایی برای افزایش اثربخشی فرآیند نگهداشت نیروی انسانی</a:t>
            </a:r>
          </a:p>
        </p:txBody>
      </p:sp>
      <p:sp>
        <p:nvSpPr>
          <p:cNvPr id="3" name="Content Placeholder 2"/>
          <p:cNvSpPr>
            <a:spLocks noGrp="1"/>
          </p:cNvSpPr>
          <p:nvPr>
            <p:ph idx="1"/>
          </p:nvPr>
        </p:nvSpPr>
        <p:spPr>
          <a:xfrm>
            <a:off x="3581400" y="2603482"/>
            <a:ext cx="5181600" cy="3352800"/>
          </a:xfrm>
        </p:spPr>
        <p:txBody>
          <a:bodyPr>
            <a:normAutofit fontScale="77500" lnSpcReduction="20000"/>
          </a:bodyPr>
          <a:lstStyle/>
          <a:p>
            <a:pPr algn="just" rtl="1">
              <a:lnSpc>
                <a:spcPct val="150000"/>
              </a:lnSpc>
            </a:pPr>
            <a:r>
              <a:rPr lang="fa-IR" b="1" dirty="0" smtClean="0">
                <a:solidFill>
                  <a:srgbClr val="C00000"/>
                </a:solidFill>
                <a:cs typeface="B Nazanin"/>
              </a:rPr>
              <a:t>قدرداني </a:t>
            </a:r>
            <a:r>
              <a:rPr lang="fa-IR" b="1" dirty="0">
                <a:solidFill>
                  <a:srgbClr val="C00000"/>
                </a:solidFill>
                <a:cs typeface="B Nazanin"/>
              </a:rPr>
              <a:t>از افراد و حس شناخته شدن </a:t>
            </a:r>
            <a:r>
              <a:rPr lang="fa-IR" dirty="0">
                <a:cs typeface="B Nazanin"/>
              </a:rPr>
              <a:t>منجر به بهبود عملكرد تا 30% </a:t>
            </a:r>
            <a:endParaRPr lang="en-US" dirty="0"/>
          </a:p>
          <a:p>
            <a:pPr algn="just" rtl="1">
              <a:lnSpc>
                <a:spcPct val="150000"/>
              </a:lnSpc>
            </a:pPr>
            <a:r>
              <a:rPr lang="fa-IR" dirty="0" smtClean="0">
                <a:cs typeface="B Nazanin"/>
              </a:rPr>
              <a:t>قدردانی </a:t>
            </a:r>
            <a:r>
              <a:rPr lang="fa-IR" dirty="0">
                <a:cs typeface="B Nazanin"/>
              </a:rPr>
              <a:t>و </a:t>
            </a:r>
            <a:r>
              <a:rPr lang="fa-IR" dirty="0" smtClean="0">
                <a:cs typeface="B Nazanin"/>
              </a:rPr>
              <a:t>توجه، </a:t>
            </a:r>
            <a:r>
              <a:rPr lang="fa-IR" b="1" dirty="0" smtClean="0">
                <a:solidFill>
                  <a:srgbClr val="C00000"/>
                </a:solidFill>
                <a:cs typeface="B Nazanin"/>
              </a:rPr>
              <a:t>انگيزاننده‌تر </a:t>
            </a:r>
            <a:r>
              <a:rPr lang="fa-IR" b="1" dirty="0">
                <a:solidFill>
                  <a:srgbClr val="C00000"/>
                </a:solidFill>
                <a:cs typeface="B Nazanin"/>
              </a:rPr>
              <a:t>از پاداش‌های </a:t>
            </a:r>
            <a:r>
              <a:rPr lang="fa-IR" b="1" dirty="0" smtClean="0">
                <a:solidFill>
                  <a:srgbClr val="C00000"/>
                </a:solidFill>
                <a:cs typeface="B Nazanin"/>
              </a:rPr>
              <a:t>نقدي</a:t>
            </a:r>
          </a:p>
          <a:p>
            <a:pPr algn="just" rtl="1">
              <a:lnSpc>
                <a:spcPct val="150000"/>
              </a:lnSpc>
            </a:pPr>
            <a:r>
              <a:rPr lang="fa-IR" dirty="0" smtClean="0">
                <a:cs typeface="B Nazanin"/>
              </a:rPr>
              <a:t>روش‌های قدردانی </a:t>
            </a:r>
            <a:r>
              <a:rPr lang="fa-IR" b="1" dirty="0" smtClean="0">
                <a:solidFill>
                  <a:srgbClr val="C00000"/>
                </a:solidFill>
                <a:cs typeface="B Nazanin"/>
              </a:rPr>
              <a:t>متناسب </a:t>
            </a:r>
            <a:r>
              <a:rPr lang="fa-IR" b="1" dirty="0">
                <a:solidFill>
                  <a:srgbClr val="C00000"/>
                </a:solidFill>
                <a:cs typeface="B Nazanin"/>
              </a:rPr>
              <a:t>با روحیات و تیپ شخصیتی </a:t>
            </a:r>
            <a:r>
              <a:rPr lang="fa-IR" b="1" dirty="0" smtClean="0">
                <a:solidFill>
                  <a:srgbClr val="C00000"/>
                </a:solidFill>
                <a:cs typeface="B Nazanin"/>
              </a:rPr>
              <a:t>افراد </a:t>
            </a:r>
            <a:r>
              <a:rPr lang="fa-IR" dirty="0" smtClean="0">
                <a:cs typeface="B Nazanin"/>
              </a:rPr>
              <a:t>(به </a:t>
            </a:r>
            <a:r>
              <a:rPr lang="fa-IR" dirty="0">
                <a:cs typeface="B Nazanin"/>
              </a:rPr>
              <a:t>عنوان نمونه برای فردی با تیپ برونگرا (اجتماعی)، تشویق در جمع همکاران می‌تواند شیوه‌ای اثربخش باشد اما این شیوه برای فردی با تیپ درونگرا (منزوی) می‌تواند استرس‌زا و ناراحت‌کننده باشد</a:t>
            </a:r>
            <a:r>
              <a:rPr lang="fa-IR" dirty="0" smtClean="0">
                <a:cs typeface="B Nazanin"/>
              </a:rPr>
              <a:t>.)</a:t>
            </a:r>
            <a:endParaRPr lang="en-US" dirty="0"/>
          </a:p>
        </p:txBody>
      </p:sp>
      <p:sp>
        <p:nvSpPr>
          <p:cNvPr id="4" name="Rectangle 3"/>
          <p:cNvSpPr/>
          <p:nvPr/>
        </p:nvSpPr>
        <p:spPr>
          <a:xfrm>
            <a:off x="152400" y="2679680"/>
            <a:ext cx="3276600" cy="3416320"/>
          </a:xfrm>
          <a:prstGeom prst="rect">
            <a:avLst/>
          </a:prstGeom>
        </p:spPr>
        <p:txBody>
          <a:bodyPr wrap="square">
            <a:spAutoFit/>
          </a:bodyPr>
          <a:lstStyle/>
          <a:p>
            <a:pPr algn="r" rtl="1"/>
            <a:r>
              <a:rPr lang="fa-IR" dirty="0" smtClean="0">
                <a:cs typeface="B Nazanin" panose="00000400000000000000" pitchFamily="2" charset="-78"/>
              </a:rPr>
              <a:t>در طراحی نظام‌های قدردانی باید رفتارهایی شبیه موارد زیر شناسایی و مورد قدردانی قرار گیرند:</a:t>
            </a:r>
          </a:p>
          <a:p>
            <a:pPr marL="231775" indent="-179388" algn="r" rtl="1">
              <a:buFont typeface="Arial" panose="020B0604020202020204" pitchFamily="34" charset="0"/>
              <a:buChar char="•"/>
            </a:pPr>
            <a:r>
              <a:rPr lang="fa-IR" dirty="0" smtClean="0">
                <a:solidFill>
                  <a:srgbClr val="C00000"/>
                </a:solidFill>
                <a:cs typeface="B Nazanin" panose="00000400000000000000" pitchFamily="2" charset="-78"/>
              </a:rPr>
              <a:t>تحقق </a:t>
            </a:r>
            <a:r>
              <a:rPr lang="fa-IR" dirty="0">
                <a:solidFill>
                  <a:srgbClr val="C00000"/>
                </a:solidFill>
                <a:cs typeface="B Nazanin" panose="00000400000000000000" pitchFamily="2" charset="-78"/>
              </a:rPr>
              <a:t>فراتر از انتظار اهداف</a:t>
            </a:r>
          </a:p>
          <a:p>
            <a:pPr marL="231775" indent="-179388" algn="r" rtl="1">
              <a:buFont typeface="Arial" panose="020B0604020202020204" pitchFamily="34" charset="0"/>
              <a:buChar char="•"/>
            </a:pPr>
            <a:r>
              <a:rPr lang="fa-IR" dirty="0">
                <a:solidFill>
                  <a:srgbClr val="C00000"/>
                </a:solidFill>
                <a:cs typeface="B Nazanin" panose="00000400000000000000" pitchFamily="2" charset="-78"/>
              </a:rPr>
              <a:t>انجام اقداماتي فراتر از وظايف جاري</a:t>
            </a:r>
          </a:p>
          <a:p>
            <a:pPr marL="231775" indent="-179388" algn="r" rtl="1">
              <a:buFont typeface="Arial" panose="020B0604020202020204" pitchFamily="34" charset="0"/>
              <a:buChar char="•"/>
            </a:pPr>
            <a:r>
              <a:rPr lang="fa-IR" dirty="0">
                <a:solidFill>
                  <a:srgbClr val="C00000"/>
                </a:solidFill>
                <a:cs typeface="B Nazanin" panose="00000400000000000000" pitchFamily="2" charset="-78"/>
              </a:rPr>
              <a:t>بهبود نوآورانه كيفيت كار</a:t>
            </a:r>
          </a:p>
          <a:p>
            <a:pPr marL="231775" indent="-179388" algn="r" rtl="1">
              <a:buFont typeface="Arial" panose="020B0604020202020204" pitchFamily="34" charset="0"/>
              <a:buChar char="•"/>
            </a:pPr>
            <a:r>
              <a:rPr lang="fa-IR" dirty="0">
                <a:solidFill>
                  <a:srgbClr val="C00000"/>
                </a:solidFill>
                <a:cs typeface="B Nazanin" panose="00000400000000000000" pitchFamily="2" charset="-78"/>
              </a:rPr>
              <a:t>خدمت‌رساني عالي به مشتري</a:t>
            </a:r>
          </a:p>
          <a:p>
            <a:pPr marL="231775" indent="-179388" algn="r" rtl="1">
              <a:buFont typeface="Arial" panose="020B0604020202020204" pitchFamily="34" charset="0"/>
              <a:buChar char="•"/>
            </a:pPr>
            <a:r>
              <a:rPr lang="fa-IR" dirty="0">
                <a:solidFill>
                  <a:srgbClr val="C00000"/>
                </a:solidFill>
                <a:cs typeface="B Nazanin" panose="00000400000000000000" pitchFamily="2" charset="-78"/>
              </a:rPr>
              <a:t>انجام كار گروهي عالي يا پشتيباني از همكاران</a:t>
            </a:r>
          </a:p>
          <a:p>
            <a:pPr marL="231775" indent="-179388" algn="r" rtl="1">
              <a:buFont typeface="Arial" panose="020B0604020202020204" pitchFamily="34" charset="0"/>
              <a:buChar char="•"/>
            </a:pPr>
            <a:r>
              <a:rPr lang="fa-IR" dirty="0">
                <a:solidFill>
                  <a:srgbClr val="C00000"/>
                </a:solidFill>
                <a:cs typeface="B Nazanin" panose="00000400000000000000" pitchFamily="2" charset="-78"/>
              </a:rPr>
              <a:t>مديريت و رهبري عالي</a:t>
            </a:r>
          </a:p>
          <a:p>
            <a:pPr marL="231775" indent="-179388" algn="r" rtl="1">
              <a:buFont typeface="Arial" panose="020B0604020202020204" pitchFamily="34" charset="0"/>
              <a:buChar char="•"/>
            </a:pPr>
            <a:r>
              <a:rPr lang="fa-IR" dirty="0">
                <a:solidFill>
                  <a:srgbClr val="C00000"/>
                </a:solidFill>
                <a:cs typeface="B Nazanin" panose="00000400000000000000" pitchFamily="2" charset="-78"/>
              </a:rPr>
              <a:t>خدمت طولاني و ماندگاري افراد با عملکرد برجسته </a:t>
            </a:r>
          </a:p>
        </p:txBody>
      </p:sp>
      <p:sp>
        <p:nvSpPr>
          <p:cNvPr id="5" name="Rectangle 4"/>
          <p:cNvSpPr/>
          <p:nvPr/>
        </p:nvSpPr>
        <p:spPr>
          <a:xfrm>
            <a:off x="1752600" y="1942507"/>
            <a:ext cx="6954148" cy="584775"/>
          </a:xfrm>
          <a:prstGeom prst="rect">
            <a:avLst/>
          </a:prstGeom>
        </p:spPr>
        <p:txBody>
          <a:bodyPr wrap="none">
            <a:spAutoFit/>
          </a:bodyPr>
          <a:lstStyle/>
          <a:p>
            <a:r>
              <a:rPr lang="fa-IR" sz="3200" b="1" u="sng" dirty="0">
                <a:solidFill>
                  <a:srgbClr val="C00000"/>
                </a:solidFill>
                <a:latin typeface="+mn-lt"/>
                <a:cs typeface="B Nazanin"/>
              </a:rPr>
              <a:t>5) طراحی  نظام قدردانی از عملکردهای برجسته:</a:t>
            </a:r>
          </a:p>
        </p:txBody>
      </p:sp>
    </p:spTree>
    <p:extLst>
      <p:ext uri="{BB962C8B-B14F-4D97-AF65-F5344CB8AC3E}">
        <p14:creationId xmlns:p14="http://schemas.microsoft.com/office/powerpoint/2010/main" val="313957635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fade">
                                      <p:cBhvr>
                                        <p:cTn id="28" dur="1000"/>
                                        <p:tgtEl>
                                          <p:spTgt spid="3">
                                            <p:txEl>
                                              <p:pRg st="2" end="2"/>
                                            </p:txEl>
                                          </p:spTgt>
                                        </p:tgtEl>
                                      </p:cBhvr>
                                    </p:animEffect>
                                    <p:anim calcmode="lin" valueType="num">
                                      <p:cBhvr>
                                        <p:cTn id="2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
                                            <p:txEl>
                                              <p:pRg st="0" end="0"/>
                                            </p:txEl>
                                          </p:spTgt>
                                        </p:tgtEl>
                                        <p:attrNameLst>
                                          <p:attrName>style.visibility</p:attrName>
                                        </p:attrNameLst>
                                      </p:cBhvr>
                                      <p:to>
                                        <p:strVal val="visible"/>
                                      </p:to>
                                    </p:set>
                                    <p:animEffect transition="in" filter="fade">
                                      <p:cBhvr>
                                        <p:cTn id="35" dur="1000"/>
                                        <p:tgtEl>
                                          <p:spTgt spid="4">
                                            <p:txEl>
                                              <p:pRg st="0" end="0"/>
                                            </p:txEl>
                                          </p:spTgt>
                                        </p:tgtEl>
                                      </p:cBhvr>
                                    </p:animEffect>
                                    <p:anim calcmode="lin" valueType="num">
                                      <p:cBhvr>
                                        <p:cTn id="36"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
                                            <p:txEl>
                                              <p:pRg st="1" end="1"/>
                                            </p:txEl>
                                          </p:spTgt>
                                        </p:tgtEl>
                                        <p:attrNameLst>
                                          <p:attrName>style.visibility</p:attrName>
                                        </p:attrNameLst>
                                      </p:cBhvr>
                                      <p:to>
                                        <p:strVal val="visible"/>
                                      </p:to>
                                    </p:set>
                                    <p:animEffect transition="in" filter="fade">
                                      <p:cBhvr>
                                        <p:cTn id="42" dur="1000"/>
                                        <p:tgtEl>
                                          <p:spTgt spid="4">
                                            <p:txEl>
                                              <p:pRg st="1" end="1"/>
                                            </p:txEl>
                                          </p:spTgt>
                                        </p:tgtEl>
                                      </p:cBhvr>
                                    </p:animEffect>
                                    <p:anim calcmode="lin" valueType="num">
                                      <p:cBhvr>
                                        <p:cTn id="43"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4">
                                            <p:txEl>
                                              <p:pRg st="2" end="2"/>
                                            </p:txEl>
                                          </p:spTgt>
                                        </p:tgtEl>
                                        <p:attrNameLst>
                                          <p:attrName>style.visibility</p:attrName>
                                        </p:attrNameLst>
                                      </p:cBhvr>
                                      <p:to>
                                        <p:strVal val="visible"/>
                                      </p:to>
                                    </p:set>
                                    <p:animEffect transition="in" filter="fade">
                                      <p:cBhvr>
                                        <p:cTn id="49" dur="1000"/>
                                        <p:tgtEl>
                                          <p:spTgt spid="4">
                                            <p:txEl>
                                              <p:pRg st="2" end="2"/>
                                            </p:txEl>
                                          </p:spTgt>
                                        </p:tgtEl>
                                      </p:cBhvr>
                                    </p:animEffect>
                                    <p:anim calcmode="lin" valueType="num">
                                      <p:cBhvr>
                                        <p:cTn id="50"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51"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4">
                                            <p:txEl>
                                              <p:pRg st="3" end="3"/>
                                            </p:txEl>
                                          </p:spTgt>
                                        </p:tgtEl>
                                        <p:attrNameLst>
                                          <p:attrName>style.visibility</p:attrName>
                                        </p:attrNameLst>
                                      </p:cBhvr>
                                      <p:to>
                                        <p:strVal val="visible"/>
                                      </p:to>
                                    </p:set>
                                    <p:animEffect transition="in" filter="fade">
                                      <p:cBhvr>
                                        <p:cTn id="56" dur="1000"/>
                                        <p:tgtEl>
                                          <p:spTgt spid="4">
                                            <p:txEl>
                                              <p:pRg st="3" end="3"/>
                                            </p:txEl>
                                          </p:spTgt>
                                        </p:tgtEl>
                                      </p:cBhvr>
                                    </p:animEffect>
                                    <p:anim calcmode="lin" valueType="num">
                                      <p:cBhvr>
                                        <p:cTn id="57"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58"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4">
                                            <p:txEl>
                                              <p:pRg st="4" end="4"/>
                                            </p:txEl>
                                          </p:spTgt>
                                        </p:tgtEl>
                                        <p:attrNameLst>
                                          <p:attrName>style.visibility</p:attrName>
                                        </p:attrNameLst>
                                      </p:cBhvr>
                                      <p:to>
                                        <p:strVal val="visible"/>
                                      </p:to>
                                    </p:set>
                                    <p:animEffect transition="in" filter="fade">
                                      <p:cBhvr>
                                        <p:cTn id="63" dur="1000"/>
                                        <p:tgtEl>
                                          <p:spTgt spid="4">
                                            <p:txEl>
                                              <p:pRg st="4" end="4"/>
                                            </p:txEl>
                                          </p:spTgt>
                                        </p:tgtEl>
                                      </p:cBhvr>
                                    </p:animEffect>
                                    <p:anim calcmode="lin" valueType="num">
                                      <p:cBhvr>
                                        <p:cTn id="64"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65"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p:stCondLst>
                                    <p:cond delay="0"/>
                                  </p:stCondLst>
                                  <p:childTnLst>
                                    <p:set>
                                      <p:cBhvr>
                                        <p:cTn id="69" dur="1" fill="hold">
                                          <p:stCondLst>
                                            <p:cond delay="0"/>
                                          </p:stCondLst>
                                        </p:cTn>
                                        <p:tgtEl>
                                          <p:spTgt spid="4">
                                            <p:txEl>
                                              <p:pRg st="5" end="5"/>
                                            </p:txEl>
                                          </p:spTgt>
                                        </p:tgtEl>
                                        <p:attrNameLst>
                                          <p:attrName>style.visibility</p:attrName>
                                        </p:attrNameLst>
                                      </p:cBhvr>
                                      <p:to>
                                        <p:strVal val="visible"/>
                                      </p:to>
                                    </p:set>
                                    <p:animEffect transition="in" filter="fade">
                                      <p:cBhvr>
                                        <p:cTn id="70" dur="1000"/>
                                        <p:tgtEl>
                                          <p:spTgt spid="4">
                                            <p:txEl>
                                              <p:pRg st="5" end="5"/>
                                            </p:txEl>
                                          </p:spTgt>
                                        </p:tgtEl>
                                      </p:cBhvr>
                                    </p:animEffect>
                                    <p:anim calcmode="lin" valueType="num">
                                      <p:cBhvr>
                                        <p:cTn id="71"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72"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nodeType="clickEffect">
                                  <p:stCondLst>
                                    <p:cond delay="0"/>
                                  </p:stCondLst>
                                  <p:childTnLst>
                                    <p:set>
                                      <p:cBhvr>
                                        <p:cTn id="76" dur="1" fill="hold">
                                          <p:stCondLst>
                                            <p:cond delay="0"/>
                                          </p:stCondLst>
                                        </p:cTn>
                                        <p:tgtEl>
                                          <p:spTgt spid="4">
                                            <p:txEl>
                                              <p:pRg st="6" end="6"/>
                                            </p:txEl>
                                          </p:spTgt>
                                        </p:tgtEl>
                                        <p:attrNameLst>
                                          <p:attrName>style.visibility</p:attrName>
                                        </p:attrNameLst>
                                      </p:cBhvr>
                                      <p:to>
                                        <p:strVal val="visible"/>
                                      </p:to>
                                    </p:set>
                                    <p:animEffect transition="in" filter="fade">
                                      <p:cBhvr>
                                        <p:cTn id="77" dur="1000"/>
                                        <p:tgtEl>
                                          <p:spTgt spid="4">
                                            <p:txEl>
                                              <p:pRg st="6" end="6"/>
                                            </p:txEl>
                                          </p:spTgt>
                                        </p:tgtEl>
                                      </p:cBhvr>
                                    </p:animEffect>
                                    <p:anim calcmode="lin" valueType="num">
                                      <p:cBhvr>
                                        <p:cTn id="78"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79"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nodeType="clickEffect">
                                  <p:stCondLst>
                                    <p:cond delay="0"/>
                                  </p:stCondLst>
                                  <p:childTnLst>
                                    <p:set>
                                      <p:cBhvr>
                                        <p:cTn id="83" dur="1" fill="hold">
                                          <p:stCondLst>
                                            <p:cond delay="0"/>
                                          </p:stCondLst>
                                        </p:cTn>
                                        <p:tgtEl>
                                          <p:spTgt spid="4">
                                            <p:txEl>
                                              <p:pRg st="7" end="7"/>
                                            </p:txEl>
                                          </p:spTgt>
                                        </p:tgtEl>
                                        <p:attrNameLst>
                                          <p:attrName>style.visibility</p:attrName>
                                        </p:attrNameLst>
                                      </p:cBhvr>
                                      <p:to>
                                        <p:strVal val="visible"/>
                                      </p:to>
                                    </p:set>
                                    <p:animEffect transition="in" filter="fade">
                                      <p:cBhvr>
                                        <p:cTn id="84" dur="1000"/>
                                        <p:tgtEl>
                                          <p:spTgt spid="4">
                                            <p:txEl>
                                              <p:pRg st="7" end="7"/>
                                            </p:txEl>
                                          </p:spTgt>
                                        </p:tgtEl>
                                      </p:cBhvr>
                                    </p:animEffect>
                                    <p:anim calcmode="lin" valueType="num">
                                      <p:cBhvr>
                                        <p:cTn id="85"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86" dur="1000" fill="hold"/>
                                        <p:tgtEl>
                                          <p:spTgt spid="4">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381000"/>
            <a:ext cx="6781800" cy="914400"/>
          </a:xfrm>
        </p:spPr>
        <p:txBody>
          <a:bodyPr>
            <a:normAutofit/>
          </a:bodyPr>
          <a:lstStyle/>
          <a:p>
            <a:pPr algn="ctr" rtl="1"/>
            <a:r>
              <a:rPr lang="ar-SA" sz="4000" dirty="0">
                <a:solidFill>
                  <a:srgbClr val="C00000"/>
                </a:solidFill>
                <a:cs typeface="B Titr" panose="00000700000000000000" pitchFamily="2" charset="-78"/>
              </a:rPr>
              <a:t>اهداف سازمانها از تقدير از افراد</a:t>
            </a:r>
            <a:endParaRPr lang="en-US" sz="4000" dirty="0">
              <a:solidFill>
                <a:srgbClr val="C00000"/>
              </a:solidFill>
              <a:cs typeface="B Titr" panose="00000700000000000000" pitchFamily="2" charset="-78"/>
            </a:endParaRPr>
          </a:p>
        </p:txBody>
      </p:sp>
      <p:graphicFrame>
        <p:nvGraphicFramePr>
          <p:cNvPr id="6" name="Content Placeholder 5"/>
          <p:cNvGraphicFramePr>
            <a:graphicFrameLocks noGrp="1"/>
          </p:cNvGraphicFramePr>
          <p:nvPr>
            <p:ph sz="quarter" idx="1"/>
            <p:extLst>
              <p:ext uri="{D42A27DB-BD31-4B8C-83A1-F6EECF244321}">
                <p14:modId xmlns:p14="http://schemas.microsoft.com/office/powerpoint/2010/main" val="551117342"/>
              </p:ext>
            </p:extLst>
          </p:nvPr>
        </p:nvGraphicFramePr>
        <p:xfrm>
          <a:off x="1524000" y="1828800"/>
          <a:ext cx="5714999" cy="3886200"/>
        </p:xfrm>
        <a:graphic>
          <a:graphicData uri="http://schemas.openxmlformats.org/drawingml/2006/table">
            <a:tbl>
              <a:tblPr rtl="1"/>
              <a:tblGrid>
                <a:gridCol w="4142761"/>
                <a:gridCol w="1572238"/>
              </a:tblGrid>
              <a:tr h="388620">
                <a:tc>
                  <a:txBody>
                    <a:bodyPr/>
                    <a:lstStyle/>
                    <a:p>
                      <a:pPr algn="ctr" rtl="1">
                        <a:spcAft>
                          <a:spcPts val="0"/>
                        </a:spcAft>
                      </a:pPr>
                      <a:r>
                        <a:rPr lang="fa-IR" sz="2400" b="1" dirty="0">
                          <a:solidFill>
                            <a:schemeClr val="tx1"/>
                          </a:solidFill>
                          <a:latin typeface="Times New Roman"/>
                          <a:ea typeface="Times New Roman"/>
                          <a:cs typeface="B Nazanin"/>
                        </a:rPr>
                        <a:t>هدف</a:t>
                      </a:r>
                      <a:endParaRPr lang="en-US" sz="2800" dirty="0">
                        <a:solidFill>
                          <a:schemeClr val="tx1"/>
                        </a:solidFill>
                        <a:latin typeface="Times New Roman"/>
                        <a:ea typeface="Times New Roman"/>
                      </a:endParaRPr>
                    </a:p>
                  </a:txBody>
                  <a:tcPr marL="21821" marR="21821"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C000"/>
                    </a:solidFill>
                  </a:tcPr>
                </a:tc>
                <a:tc>
                  <a:txBody>
                    <a:bodyPr/>
                    <a:lstStyle/>
                    <a:p>
                      <a:pPr algn="ctr" rtl="1">
                        <a:spcAft>
                          <a:spcPts val="0"/>
                        </a:spcAft>
                      </a:pPr>
                      <a:r>
                        <a:rPr lang="fa-IR" sz="2400" b="1">
                          <a:solidFill>
                            <a:schemeClr val="tx1"/>
                          </a:solidFill>
                          <a:latin typeface="Times New Roman"/>
                          <a:ea typeface="Times New Roman"/>
                          <a:cs typeface="B Nazanin"/>
                        </a:rPr>
                        <a:t>درصد تكرار</a:t>
                      </a:r>
                      <a:endParaRPr lang="en-US" sz="2800">
                        <a:solidFill>
                          <a:schemeClr val="tx1"/>
                        </a:solidFill>
                        <a:latin typeface="Times New Roman"/>
                        <a:ea typeface="Times New Roman"/>
                      </a:endParaRPr>
                    </a:p>
                  </a:txBody>
                  <a:tcPr marL="21821" marR="21821" marT="0" marB="0" anchor="ctr">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C000"/>
                    </a:solidFill>
                  </a:tcPr>
                </a:tc>
              </a:tr>
              <a:tr h="388620">
                <a:tc>
                  <a:txBody>
                    <a:bodyPr/>
                    <a:lstStyle/>
                    <a:p>
                      <a:pPr algn="ctr" rtl="1">
                        <a:spcAft>
                          <a:spcPts val="0"/>
                        </a:spcAft>
                      </a:pPr>
                      <a:r>
                        <a:rPr lang="fa-IR" sz="2400">
                          <a:solidFill>
                            <a:schemeClr val="tx1"/>
                          </a:solidFill>
                          <a:latin typeface="Times New Roman"/>
                          <a:ea typeface="Times New Roman"/>
                          <a:cs typeface="B Nazanin"/>
                        </a:rPr>
                        <a:t>خلق يك محيط كاري مثبت</a:t>
                      </a:r>
                      <a:endParaRPr lang="en-US" sz="2800">
                        <a:solidFill>
                          <a:schemeClr val="tx1"/>
                        </a:solidFill>
                        <a:latin typeface="Times New Roman"/>
                        <a:ea typeface="Times New Roman"/>
                      </a:endParaRPr>
                    </a:p>
                  </a:txBody>
                  <a:tcPr marL="21821" marR="21821" marT="0" marB="0">
                    <a:lnL>
                      <a:noFill/>
                    </a:lnL>
                    <a:lnR>
                      <a:noFill/>
                    </a:lnR>
                    <a:lnT w="12700" cap="flat" cmpd="sng" algn="ctr">
                      <a:solidFill>
                        <a:srgbClr val="F79646"/>
                      </a:solidFill>
                      <a:prstDash val="solid"/>
                      <a:round/>
                      <a:headEnd type="none" w="med" len="med"/>
                      <a:tailEnd type="none" w="med" len="med"/>
                    </a:lnT>
                    <a:lnB>
                      <a:noFill/>
                    </a:lnB>
                    <a:solidFill>
                      <a:srgbClr val="FDE4D0"/>
                    </a:solidFill>
                  </a:tcPr>
                </a:tc>
                <a:tc>
                  <a:txBody>
                    <a:bodyPr/>
                    <a:lstStyle/>
                    <a:p>
                      <a:pPr algn="ctr" rtl="1">
                        <a:spcAft>
                          <a:spcPts val="0"/>
                        </a:spcAft>
                      </a:pPr>
                      <a:r>
                        <a:rPr lang="fa-IR" sz="2400">
                          <a:solidFill>
                            <a:schemeClr val="tx1"/>
                          </a:solidFill>
                          <a:latin typeface="Times New Roman"/>
                          <a:ea typeface="Times New Roman"/>
                          <a:cs typeface="B Nazanin"/>
                        </a:rPr>
                        <a:t>84%</a:t>
                      </a:r>
                      <a:endParaRPr lang="en-US" sz="2800">
                        <a:solidFill>
                          <a:schemeClr val="tx1"/>
                        </a:solidFill>
                        <a:latin typeface="Times New Roman"/>
                        <a:ea typeface="Times New Roman"/>
                      </a:endParaRPr>
                    </a:p>
                  </a:txBody>
                  <a:tcPr marL="21821" marR="21821" marT="0" marB="0">
                    <a:lnL>
                      <a:noFill/>
                    </a:lnL>
                    <a:lnR>
                      <a:noFill/>
                    </a:lnR>
                    <a:lnT w="12700" cap="flat" cmpd="sng" algn="ctr">
                      <a:solidFill>
                        <a:srgbClr val="F79646"/>
                      </a:solidFill>
                      <a:prstDash val="solid"/>
                      <a:round/>
                      <a:headEnd type="none" w="med" len="med"/>
                      <a:tailEnd type="none" w="med" len="med"/>
                    </a:lnT>
                    <a:lnB>
                      <a:noFill/>
                    </a:lnB>
                    <a:solidFill>
                      <a:srgbClr val="FDE4D0"/>
                    </a:solidFill>
                  </a:tcPr>
                </a:tc>
              </a:tr>
              <a:tr h="388620">
                <a:tc>
                  <a:txBody>
                    <a:bodyPr/>
                    <a:lstStyle/>
                    <a:p>
                      <a:pPr algn="ctr" rtl="1">
                        <a:spcAft>
                          <a:spcPts val="0"/>
                        </a:spcAft>
                      </a:pPr>
                      <a:r>
                        <a:rPr lang="fa-IR" sz="2400" smtClean="0">
                          <a:solidFill>
                            <a:schemeClr val="tx1"/>
                          </a:solidFill>
                          <a:latin typeface="Times New Roman"/>
                          <a:ea typeface="Times New Roman"/>
                          <a:cs typeface="B Nazanin"/>
                        </a:rPr>
                        <a:t>تقويت رفتارهاي مطلوب</a:t>
                      </a:r>
                      <a:endParaRPr lang="en-US" sz="2800">
                        <a:solidFill>
                          <a:schemeClr val="tx1"/>
                        </a:solidFill>
                        <a:latin typeface="Times New Roman"/>
                        <a:ea typeface="Times New Roman"/>
                      </a:endParaRPr>
                    </a:p>
                  </a:txBody>
                  <a:tcPr marL="21821" marR="21821" marT="0" marB="0">
                    <a:lnL>
                      <a:noFill/>
                    </a:lnL>
                    <a:lnR>
                      <a:noFill/>
                    </a:lnR>
                    <a:lnT>
                      <a:noFill/>
                    </a:lnT>
                    <a:lnB>
                      <a:noFill/>
                    </a:lnB>
                    <a:solidFill>
                      <a:schemeClr val="accent1">
                        <a:lumMod val="20000"/>
                        <a:lumOff val="80000"/>
                      </a:schemeClr>
                    </a:solidFill>
                  </a:tcPr>
                </a:tc>
                <a:tc>
                  <a:txBody>
                    <a:bodyPr/>
                    <a:lstStyle/>
                    <a:p>
                      <a:pPr algn="ctr" rtl="1">
                        <a:spcAft>
                          <a:spcPts val="0"/>
                        </a:spcAft>
                      </a:pPr>
                      <a:r>
                        <a:rPr lang="fa-IR" sz="2400" dirty="0" smtClean="0">
                          <a:solidFill>
                            <a:schemeClr val="tx1"/>
                          </a:solidFill>
                          <a:latin typeface="Times New Roman"/>
                          <a:ea typeface="Times New Roman"/>
                          <a:cs typeface="B Nazanin"/>
                        </a:rPr>
                        <a:t>76%</a:t>
                      </a:r>
                      <a:endParaRPr lang="en-US" sz="2800" dirty="0">
                        <a:solidFill>
                          <a:schemeClr val="tx1"/>
                        </a:solidFill>
                        <a:latin typeface="Times New Roman"/>
                        <a:ea typeface="Times New Roman"/>
                      </a:endParaRPr>
                    </a:p>
                  </a:txBody>
                  <a:tcPr marL="21821" marR="21821" marT="0" marB="0">
                    <a:lnL>
                      <a:noFill/>
                    </a:lnL>
                    <a:lnR>
                      <a:noFill/>
                    </a:lnR>
                    <a:lnT>
                      <a:noFill/>
                    </a:lnT>
                    <a:lnB>
                      <a:noFill/>
                    </a:lnB>
                    <a:solidFill>
                      <a:schemeClr val="accent1">
                        <a:lumMod val="20000"/>
                        <a:lumOff val="80000"/>
                      </a:schemeClr>
                    </a:solidFill>
                  </a:tcPr>
                </a:tc>
              </a:tr>
              <a:tr h="388620">
                <a:tc>
                  <a:txBody>
                    <a:bodyPr/>
                    <a:lstStyle/>
                    <a:p>
                      <a:pPr algn="ctr" rtl="1">
                        <a:spcAft>
                          <a:spcPts val="0"/>
                        </a:spcAft>
                      </a:pPr>
                      <a:r>
                        <a:rPr lang="fa-IR" sz="2400">
                          <a:solidFill>
                            <a:schemeClr val="tx1"/>
                          </a:solidFill>
                          <a:latin typeface="Times New Roman"/>
                          <a:ea typeface="Times New Roman"/>
                          <a:cs typeface="B Nazanin"/>
                        </a:rPr>
                        <a:t>ايجاد انگيزه براي عملكرد عالي</a:t>
                      </a:r>
                      <a:endParaRPr lang="en-US" sz="2800">
                        <a:solidFill>
                          <a:schemeClr val="tx1"/>
                        </a:solidFill>
                        <a:latin typeface="Times New Roman"/>
                        <a:ea typeface="Times New Roman"/>
                      </a:endParaRPr>
                    </a:p>
                  </a:txBody>
                  <a:tcPr marL="21821" marR="21821" marT="0" marB="0">
                    <a:lnL>
                      <a:noFill/>
                    </a:lnL>
                    <a:lnR>
                      <a:noFill/>
                    </a:lnR>
                    <a:lnT>
                      <a:noFill/>
                    </a:lnT>
                    <a:lnB>
                      <a:noFill/>
                    </a:lnB>
                    <a:solidFill>
                      <a:srgbClr val="FDE4D0"/>
                    </a:solidFill>
                  </a:tcPr>
                </a:tc>
                <a:tc>
                  <a:txBody>
                    <a:bodyPr/>
                    <a:lstStyle/>
                    <a:p>
                      <a:pPr algn="ctr" rtl="1">
                        <a:spcAft>
                          <a:spcPts val="0"/>
                        </a:spcAft>
                      </a:pPr>
                      <a:r>
                        <a:rPr lang="fa-IR" sz="2400">
                          <a:solidFill>
                            <a:schemeClr val="tx1"/>
                          </a:solidFill>
                          <a:latin typeface="Times New Roman"/>
                          <a:ea typeface="Times New Roman"/>
                          <a:cs typeface="B Nazanin"/>
                        </a:rPr>
                        <a:t>73%</a:t>
                      </a:r>
                      <a:endParaRPr lang="en-US" sz="2800">
                        <a:solidFill>
                          <a:schemeClr val="tx1"/>
                        </a:solidFill>
                        <a:latin typeface="Times New Roman"/>
                        <a:ea typeface="Times New Roman"/>
                      </a:endParaRPr>
                    </a:p>
                  </a:txBody>
                  <a:tcPr marL="21821" marR="21821" marT="0" marB="0">
                    <a:lnL>
                      <a:noFill/>
                    </a:lnL>
                    <a:lnR>
                      <a:noFill/>
                    </a:lnR>
                    <a:lnT>
                      <a:noFill/>
                    </a:lnT>
                    <a:lnB>
                      <a:noFill/>
                    </a:lnB>
                    <a:solidFill>
                      <a:srgbClr val="FDE4D0"/>
                    </a:solidFill>
                  </a:tcPr>
                </a:tc>
              </a:tr>
              <a:tr h="388620">
                <a:tc>
                  <a:txBody>
                    <a:bodyPr/>
                    <a:lstStyle/>
                    <a:p>
                      <a:pPr algn="ctr" rtl="1">
                        <a:spcAft>
                          <a:spcPts val="0"/>
                        </a:spcAft>
                      </a:pPr>
                      <a:r>
                        <a:rPr lang="fa-IR" sz="2400" dirty="0">
                          <a:solidFill>
                            <a:schemeClr val="tx1"/>
                          </a:solidFill>
                          <a:latin typeface="Times New Roman"/>
                          <a:ea typeface="Times New Roman"/>
                          <a:cs typeface="B Nazanin"/>
                        </a:rPr>
                        <a:t>افزايش اخلاق كاري</a:t>
                      </a:r>
                      <a:endParaRPr lang="en-US" sz="2800" dirty="0">
                        <a:solidFill>
                          <a:schemeClr val="tx1"/>
                        </a:solidFill>
                        <a:latin typeface="Times New Roman"/>
                        <a:ea typeface="Times New Roman"/>
                      </a:endParaRPr>
                    </a:p>
                  </a:txBody>
                  <a:tcPr marL="21821" marR="21821" marT="0" marB="0">
                    <a:lnL>
                      <a:noFill/>
                    </a:lnL>
                    <a:lnR>
                      <a:noFill/>
                    </a:lnR>
                    <a:lnT>
                      <a:noFill/>
                    </a:lnT>
                    <a:lnB>
                      <a:noFill/>
                    </a:lnB>
                    <a:solidFill>
                      <a:schemeClr val="accent1">
                        <a:lumMod val="20000"/>
                        <a:lumOff val="80000"/>
                      </a:schemeClr>
                    </a:solidFill>
                  </a:tcPr>
                </a:tc>
                <a:tc>
                  <a:txBody>
                    <a:bodyPr/>
                    <a:lstStyle/>
                    <a:p>
                      <a:pPr algn="ctr" rtl="1">
                        <a:spcAft>
                          <a:spcPts val="0"/>
                        </a:spcAft>
                      </a:pPr>
                      <a:r>
                        <a:rPr lang="fa-IR" sz="2400" dirty="0">
                          <a:solidFill>
                            <a:schemeClr val="tx1"/>
                          </a:solidFill>
                          <a:latin typeface="Times New Roman"/>
                          <a:ea typeface="Times New Roman"/>
                          <a:cs typeface="B Nazanin"/>
                        </a:rPr>
                        <a:t>69%</a:t>
                      </a:r>
                      <a:endParaRPr lang="en-US" sz="2800" dirty="0">
                        <a:solidFill>
                          <a:schemeClr val="tx1"/>
                        </a:solidFill>
                        <a:latin typeface="Times New Roman"/>
                        <a:ea typeface="Times New Roman"/>
                      </a:endParaRPr>
                    </a:p>
                  </a:txBody>
                  <a:tcPr marL="21821" marR="21821" marT="0" marB="0">
                    <a:lnL>
                      <a:noFill/>
                    </a:lnL>
                    <a:lnR>
                      <a:noFill/>
                    </a:lnR>
                    <a:lnT>
                      <a:noFill/>
                    </a:lnT>
                    <a:lnB>
                      <a:noFill/>
                    </a:lnB>
                    <a:solidFill>
                      <a:schemeClr val="accent1">
                        <a:lumMod val="20000"/>
                        <a:lumOff val="80000"/>
                      </a:schemeClr>
                    </a:solidFill>
                  </a:tcPr>
                </a:tc>
              </a:tr>
              <a:tr h="388620">
                <a:tc>
                  <a:txBody>
                    <a:bodyPr/>
                    <a:lstStyle/>
                    <a:p>
                      <a:pPr algn="ctr" rtl="1">
                        <a:spcAft>
                          <a:spcPts val="0"/>
                        </a:spcAft>
                      </a:pPr>
                      <a:r>
                        <a:rPr lang="fa-IR" sz="2400">
                          <a:solidFill>
                            <a:schemeClr val="tx1"/>
                          </a:solidFill>
                          <a:latin typeface="Times New Roman"/>
                          <a:ea typeface="Times New Roman"/>
                          <a:cs typeface="B Nazanin"/>
                        </a:rPr>
                        <a:t>پشتيباني از ماموريت و ارزشهاي سازماني</a:t>
                      </a:r>
                      <a:endParaRPr lang="en-US" sz="2800">
                        <a:solidFill>
                          <a:schemeClr val="tx1"/>
                        </a:solidFill>
                        <a:latin typeface="Times New Roman"/>
                        <a:ea typeface="Times New Roman"/>
                      </a:endParaRPr>
                    </a:p>
                  </a:txBody>
                  <a:tcPr marL="21821" marR="21821" marT="0" marB="0">
                    <a:lnL>
                      <a:noFill/>
                    </a:lnL>
                    <a:lnR>
                      <a:noFill/>
                    </a:lnR>
                    <a:lnT>
                      <a:noFill/>
                    </a:lnT>
                    <a:lnB>
                      <a:noFill/>
                    </a:lnB>
                    <a:solidFill>
                      <a:srgbClr val="FDE4D0"/>
                    </a:solidFill>
                  </a:tcPr>
                </a:tc>
                <a:tc>
                  <a:txBody>
                    <a:bodyPr/>
                    <a:lstStyle/>
                    <a:p>
                      <a:pPr algn="ctr" rtl="1">
                        <a:spcAft>
                          <a:spcPts val="0"/>
                        </a:spcAft>
                      </a:pPr>
                      <a:r>
                        <a:rPr lang="fa-IR" sz="2400">
                          <a:solidFill>
                            <a:schemeClr val="tx1"/>
                          </a:solidFill>
                          <a:latin typeface="Times New Roman"/>
                          <a:ea typeface="Times New Roman"/>
                          <a:cs typeface="B Nazanin"/>
                        </a:rPr>
                        <a:t>68%</a:t>
                      </a:r>
                      <a:endParaRPr lang="en-US" sz="2800">
                        <a:solidFill>
                          <a:schemeClr val="tx1"/>
                        </a:solidFill>
                        <a:latin typeface="Times New Roman"/>
                        <a:ea typeface="Times New Roman"/>
                      </a:endParaRPr>
                    </a:p>
                  </a:txBody>
                  <a:tcPr marL="21821" marR="21821" marT="0" marB="0">
                    <a:lnL>
                      <a:noFill/>
                    </a:lnL>
                    <a:lnR>
                      <a:noFill/>
                    </a:lnR>
                    <a:lnT>
                      <a:noFill/>
                    </a:lnT>
                    <a:lnB>
                      <a:noFill/>
                    </a:lnB>
                    <a:solidFill>
                      <a:srgbClr val="FDE4D0"/>
                    </a:solidFill>
                  </a:tcPr>
                </a:tc>
              </a:tr>
              <a:tr h="388620">
                <a:tc>
                  <a:txBody>
                    <a:bodyPr/>
                    <a:lstStyle/>
                    <a:p>
                      <a:pPr algn="ctr" rtl="1">
                        <a:spcAft>
                          <a:spcPts val="0"/>
                        </a:spcAft>
                      </a:pPr>
                      <a:r>
                        <a:rPr lang="fa-IR" sz="2400">
                          <a:solidFill>
                            <a:schemeClr val="tx1"/>
                          </a:solidFill>
                          <a:latin typeface="Times New Roman"/>
                          <a:ea typeface="Times New Roman"/>
                          <a:cs typeface="B Nazanin"/>
                        </a:rPr>
                        <a:t>افزايش ماندگاري/ كاهش نرخ خروج</a:t>
                      </a:r>
                      <a:endParaRPr lang="en-US" sz="2800">
                        <a:solidFill>
                          <a:schemeClr val="tx1"/>
                        </a:solidFill>
                        <a:latin typeface="Times New Roman"/>
                        <a:ea typeface="Times New Roman"/>
                      </a:endParaRPr>
                    </a:p>
                  </a:txBody>
                  <a:tcPr marL="21821" marR="21821" marT="0" marB="0">
                    <a:lnL>
                      <a:noFill/>
                    </a:lnL>
                    <a:lnR>
                      <a:noFill/>
                    </a:lnR>
                    <a:lnT>
                      <a:noFill/>
                    </a:lnT>
                    <a:lnB>
                      <a:noFill/>
                    </a:lnB>
                    <a:solidFill>
                      <a:schemeClr val="accent1">
                        <a:lumMod val="20000"/>
                        <a:lumOff val="80000"/>
                      </a:schemeClr>
                    </a:solidFill>
                  </a:tcPr>
                </a:tc>
                <a:tc>
                  <a:txBody>
                    <a:bodyPr/>
                    <a:lstStyle/>
                    <a:p>
                      <a:pPr algn="ctr" rtl="1">
                        <a:spcAft>
                          <a:spcPts val="0"/>
                        </a:spcAft>
                      </a:pPr>
                      <a:r>
                        <a:rPr lang="fa-IR" sz="2400" dirty="0">
                          <a:solidFill>
                            <a:schemeClr val="tx1"/>
                          </a:solidFill>
                          <a:latin typeface="Times New Roman"/>
                          <a:ea typeface="Times New Roman"/>
                          <a:cs typeface="B Nazanin"/>
                        </a:rPr>
                        <a:t>51%</a:t>
                      </a:r>
                      <a:endParaRPr lang="en-US" sz="2800" dirty="0">
                        <a:solidFill>
                          <a:schemeClr val="tx1"/>
                        </a:solidFill>
                        <a:latin typeface="Times New Roman"/>
                        <a:ea typeface="Times New Roman"/>
                      </a:endParaRPr>
                    </a:p>
                  </a:txBody>
                  <a:tcPr marL="21821" marR="21821" marT="0" marB="0">
                    <a:lnL>
                      <a:noFill/>
                    </a:lnL>
                    <a:lnR>
                      <a:noFill/>
                    </a:lnR>
                    <a:lnT>
                      <a:noFill/>
                    </a:lnT>
                    <a:lnB>
                      <a:noFill/>
                    </a:lnB>
                    <a:solidFill>
                      <a:schemeClr val="accent1">
                        <a:lumMod val="20000"/>
                        <a:lumOff val="80000"/>
                      </a:schemeClr>
                    </a:solidFill>
                  </a:tcPr>
                </a:tc>
              </a:tr>
              <a:tr h="388620">
                <a:tc>
                  <a:txBody>
                    <a:bodyPr/>
                    <a:lstStyle/>
                    <a:p>
                      <a:pPr algn="ctr" rtl="1">
                        <a:spcAft>
                          <a:spcPts val="0"/>
                        </a:spcAft>
                      </a:pPr>
                      <a:r>
                        <a:rPr lang="fa-IR" sz="2400">
                          <a:solidFill>
                            <a:schemeClr val="tx1"/>
                          </a:solidFill>
                          <a:latin typeface="Times New Roman"/>
                          <a:ea typeface="Times New Roman"/>
                          <a:cs typeface="B Nazanin"/>
                        </a:rPr>
                        <a:t>افزايش وفاداري</a:t>
                      </a:r>
                      <a:endParaRPr lang="en-US" sz="2800">
                        <a:solidFill>
                          <a:schemeClr val="tx1"/>
                        </a:solidFill>
                        <a:latin typeface="Times New Roman"/>
                        <a:ea typeface="Times New Roman"/>
                      </a:endParaRPr>
                    </a:p>
                  </a:txBody>
                  <a:tcPr marL="21821" marR="21821" marT="0" marB="0">
                    <a:lnL>
                      <a:noFill/>
                    </a:lnL>
                    <a:lnR>
                      <a:noFill/>
                    </a:lnR>
                    <a:lnT>
                      <a:noFill/>
                    </a:lnT>
                    <a:lnB>
                      <a:noFill/>
                    </a:lnB>
                    <a:solidFill>
                      <a:srgbClr val="FDE4D0"/>
                    </a:solidFill>
                  </a:tcPr>
                </a:tc>
                <a:tc>
                  <a:txBody>
                    <a:bodyPr/>
                    <a:lstStyle/>
                    <a:p>
                      <a:pPr algn="ctr" rtl="1">
                        <a:spcAft>
                          <a:spcPts val="0"/>
                        </a:spcAft>
                      </a:pPr>
                      <a:r>
                        <a:rPr lang="fa-IR" sz="2400">
                          <a:solidFill>
                            <a:schemeClr val="tx1"/>
                          </a:solidFill>
                          <a:latin typeface="Times New Roman"/>
                          <a:ea typeface="Times New Roman"/>
                          <a:cs typeface="B Nazanin"/>
                        </a:rPr>
                        <a:t>45%</a:t>
                      </a:r>
                      <a:endParaRPr lang="en-US" sz="2800">
                        <a:solidFill>
                          <a:schemeClr val="tx1"/>
                        </a:solidFill>
                        <a:latin typeface="Times New Roman"/>
                        <a:ea typeface="Times New Roman"/>
                      </a:endParaRPr>
                    </a:p>
                  </a:txBody>
                  <a:tcPr marL="21821" marR="21821" marT="0" marB="0">
                    <a:lnL>
                      <a:noFill/>
                    </a:lnL>
                    <a:lnR>
                      <a:noFill/>
                    </a:lnR>
                    <a:lnT>
                      <a:noFill/>
                    </a:lnT>
                    <a:lnB>
                      <a:noFill/>
                    </a:lnB>
                    <a:solidFill>
                      <a:srgbClr val="FDE4D0"/>
                    </a:solidFill>
                  </a:tcPr>
                </a:tc>
              </a:tr>
              <a:tr h="388620">
                <a:tc>
                  <a:txBody>
                    <a:bodyPr/>
                    <a:lstStyle/>
                    <a:p>
                      <a:pPr algn="ctr" rtl="1">
                        <a:spcAft>
                          <a:spcPts val="0"/>
                        </a:spcAft>
                      </a:pPr>
                      <a:r>
                        <a:rPr lang="fa-IR" sz="2400">
                          <a:solidFill>
                            <a:schemeClr val="tx1"/>
                          </a:solidFill>
                          <a:latin typeface="Times New Roman"/>
                          <a:ea typeface="Times New Roman"/>
                          <a:cs typeface="B Nazanin"/>
                        </a:rPr>
                        <a:t>پشتيباني از تغيير فرهنگ</a:t>
                      </a:r>
                      <a:endParaRPr lang="en-US" sz="2800">
                        <a:solidFill>
                          <a:schemeClr val="tx1"/>
                        </a:solidFill>
                        <a:latin typeface="Times New Roman"/>
                        <a:ea typeface="Times New Roman"/>
                      </a:endParaRPr>
                    </a:p>
                  </a:txBody>
                  <a:tcPr marL="21821" marR="21821" marT="0" marB="0">
                    <a:lnL>
                      <a:noFill/>
                    </a:lnL>
                    <a:lnR>
                      <a:noFill/>
                    </a:lnR>
                    <a:lnT>
                      <a:noFill/>
                    </a:lnT>
                    <a:lnB>
                      <a:noFill/>
                    </a:lnB>
                    <a:solidFill>
                      <a:schemeClr val="accent1">
                        <a:lumMod val="20000"/>
                        <a:lumOff val="80000"/>
                      </a:schemeClr>
                    </a:solidFill>
                  </a:tcPr>
                </a:tc>
                <a:tc>
                  <a:txBody>
                    <a:bodyPr/>
                    <a:lstStyle/>
                    <a:p>
                      <a:pPr algn="ctr" rtl="1">
                        <a:spcAft>
                          <a:spcPts val="0"/>
                        </a:spcAft>
                      </a:pPr>
                      <a:r>
                        <a:rPr lang="fa-IR" sz="2400" dirty="0">
                          <a:solidFill>
                            <a:schemeClr val="tx1"/>
                          </a:solidFill>
                          <a:latin typeface="Times New Roman"/>
                          <a:ea typeface="Times New Roman"/>
                          <a:cs typeface="B Nazanin"/>
                        </a:rPr>
                        <a:t>23%</a:t>
                      </a:r>
                      <a:endParaRPr lang="en-US" sz="2800" dirty="0">
                        <a:solidFill>
                          <a:schemeClr val="tx1"/>
                        </a:solidFill>
                        <a:latin typeface="Times New Roman"/>
                        <a:ea typeface="Times New Roman"/>
                      </a:endParaRPr>
                    </a:p>
                  </a:txBody>
                  <a:tcPr marL="21821" marR="21821" marT="0" marB="0">
                    <a:lnL>
                      <a:noFill/>
                    </a:lnL>
                    <a:lnR>
                      <a:noFill/>
                    </a:lnR>
                    <a:lnT>
                      <a:noFill/>
                    </a:lnT>
                    <a:lnB>
                      <a:noFill/>
                    </a:lnB>
                    <a:solidFill>
                      <a:schemeClr val="accent1">
                        <a:lumMod val="20000"/>
                        <a:lumOff val="80000"/>
                      </a:schemeClr>
                    </a:solidFill>
                  </a:tcPr>
                </a:tc>
              </a:tr>
              <a:tr h="388620">
                <a:tc>
                  <a:txBody>
                    <a:bodyPr/>
                    <a:lstStyle/>
                    <a:p>
                      <a:pPr algn="ctr" rtl="1">
                        <a:spcAft>
                          <a:spcPts val="0"/>
                        </a:spcAft>
                      </a:pPr>
                      <a:r>
                        <a:rPr lang="fa-IR" sz="2400" dirty="0">
                          <a:solidFill>
                            <a:schemeClr val="tx1"/>
                          </a:solidFill>
                          <a:latin typeface="Times New Roman"/>
                          <a:ea typeface="Times New Roman"/>
                          <a:cs typeface="B Nazanin"/>
                        </a:rPr>
                        <a:t>ساير</a:t>
                      </a:r>
                      <a:endParaRPr lang="en-US" sz="2800" dirty="0">
                        <a:solidFill>
                          <a:schemeClr val="tx1"/>
                        </a:solidFill>
                        <a:latin typeface="Times New Roman"/>
                        <a:ea typeface="Times New Roman"/>
                      </a:endParaRPr>
                    </a:p>
                  </a:txBody>
                  <a:tcPr marL="21821" marR="21821" marT="0" marB="0">
                    <a:lnL>
                      <a:noFill/>
                    </a:lnL>
                    <a:lnR>
                      <a:noFill/>
                    </a:lnR>
                    <a:lnT>
                      <a:noFill/>
                    </a:lnT>
                    <a:lnB w="12700" cap="flat" cmpd="sng" algn="ctr">
                      <a:solidFill>
                        <a:srgbClr val="F79646"/>
                      </a:solidFill>
                      <a:prstDash val="solid"/>
                      <a:round/>
                      <a:headEnd type="none" w="med" len="med"/>
                      <a:tailEnd type="none" w="med" len="med"/>
                    </a:lnB>
                    <a:solidFill>
                      <a:srgbClr val="FDE4D0"/>
                    </a:solidFill>
                  </a:tcPr>
                </a:tc>
                <a:tc>
                  <a:txBody>
                    <a:bodyPr/>
                    <a:lstStyle/>
                    <a:p>
                      <a:pPr algn="ctr" rtl="1">
                        <a:spcAft>
                          <a:spcPts val="0"/>
                        </a:spcAft>
                      </a:pPr>
                      <a:r>
                        <a:rPr lang="fa-IR" sz="2400" dirty="0">
                          <a:solidFill>
                            <a:schemeClr val="tx1"/>
                          </a:solidFill>
                          <a:latin typeface="Times New Roman"/>
                          <a:ea typeface="Times New Roman"/>
                          <a:cs typeface="B Nazanin"/>
                        </a:rPr>
                        <a:t>9%</a:t>
                      </a:r>
                      <a:endParaRPr lang="en-US" sz="2800" dirty="0">
                        <a:solidFill>
                          <a:schemeClr val="tx1"/>
                        </a:solidFill>
                        <a:latin typeface="Times New Roman"/>
                        <a:ea typeface="Times New Roman"/>
                      </a:endParaRPr>
                    </a:p>
                  </a:txBody>
                  <a:tcPr marL="21821" marR="21821" marT="0" marB="0">
                    <a:lnL>
                      <a:noFill/>
                    </a:lnL>
                    <a:lnR>
                      <a:noFill/>
                    </a:lnR>
                    <a:lnT>
                      <a:noFill/>
                    </a:lnT>
                    <a:lnB w="12700" cap="flat" cmpd="sng" algn="ctr">
                      <a:solidFill>
                        <a:srgbClr val="F79646"/>
                      </a:solidFill>
                      <a:prstDash val="solid"/>
                      <a:round/>
                      <a:headEnd type="none" w="med" len="med"/>
                      <a:tailEnd type="none" w="med" len="med"/>
                    </a:lnB>
                    <a:solidFill>
                      <a:srgbClr val="FDE4D0"/>
                    </a:solidFill>
                  </a:tcPr>
                </a:tc>
              </a:tr>
            </a:tbl>
          </a:graphicData>
        </a:graphic>
      </p:graphicFrame>
      <p:sp>
        <p:nvSpPr>
          <p:cNvPr id="1025" name="Rectangle 1"/>
          <p:cNvSpPr>
            <a:spLocks noChangeArrowheads="1"/>
          </p:cNvSpPr>
          <p:nvPr/>
        </p:nvSpPr>
        <p:spPr bwMode="auto">
          <a:xfrm>
            <a:off x="1828800" y="6321623"/>
            <a:ext cx="5247911"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pitchFamily="34" charset="0"/>
                <a:ea typeface="Times New Roman" pitchFamily="18" charset="0"/>
                <a:cs typeface="B Nazanin" pitchFamily="2" charset="-78"/>
              </a:rPr>
              <a:t>(Source: Institute of employment study, </a:t>
            </a:r>
            <a:r>
              <a:rPr kumimoji="0" lang="en-US" sz="1400" b="1" i="0" u="none" strike="noStrike" cap="none" normalizeH="0" baseline="0" dirty="0" err="1" smtClean="0">
                <a:ln>
                  <a:noFill/>
                </a:ln>
                <a:solidFill>
                  <a:schemeClr val="tx1"/>
                </a:solidFill>
                <a:effectLst/>
                <a:latin typeface="Arial" pitchFamily="34" charset="0"/>
                <a:ea typeface="Times New Roman" pitchFamily="18" charset="0"/>
                <a:cs typeface="B Nazanin" pitchFamily="2" charset="-78"/>
              </a:rPr>
              <a:t>WorldatWork</a:t>
            </a:r>
            <a:r>
              <a:rPr kumimoji="0" lang="en-US" sz="1400" b="1" i="0" u="none" strike="noStrike" cap="none" normalizeH="0" baseline="0" dirty="0" smtClean="0">
                <a:ln>
                  <a:noFill/>
                </a:ln>
                <a:solidFill>
                  <a:schemeClr val="tx1"/>
                </a:solidFill>
                <a:effectLst/>
                <a:latin typeface="Arial" pitchFamily="34" charset="0"/>
                <a:ea typeface="Times New Roman" pitchFamily="18" charset="0"/>
                <a:cs typeface="B Nazanin" pitchFamily="2" charset="-78"/>
              </a:rPr>
              <a:t>, 2002</a:t>
            </a:r>
            <a:r>
              <a:rPr kumimoji="0" lang="en-CA" sz="1400" b="1" i="0" u="none" strike="noStrike" cap="none" normalizeH="0" baseline="0" dirty="0" smtClean="0">
                <a:ln>
                  <a:noFill/>
                </a:ln>
                <a:solidFill>
                  <a:schemeClr val="tx1"/>
                </a:solidFill>
                <a:effectLst/>
                <a:latin typeface="Arial" pitchFamily="34" charset="0"/>
                <a:ea typeface="Times New Roman" pitchFamily="18" charset="0"/>
                <a:cs typeface="B Nazanin" pitchFamily="2" charset="-78"/>
              </a:rPr>
              <a:t>)</a:t>
            </a:r>
            <a:endParaRPr kumimoji="0" lang="en-US" sz="2400" b="1"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236744706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152400"/>
            <a:ext cx="6781800" cy="990600"/>
          </a:xfrm>
        </p:spPr>
        <p:txBody>
          <a:bodyPr>
            <a:normAutofit/>
          </a:bodyPr>
          <a:lstStyle/>
          <a:p>
            <a:pPr algn="ctr" rtl="1"/>
            <a:r>
              <a:rPr lang="ar-SA" sz="4000" dirty="0">
                <a:solidFill>
                  <a:srgbClr val="C00000"/>
                </a:solidFill>
                <a:cs typeface="B Titr" panose="00000700000000000000" pitchFamily="2" charset="-78"/>
              </a:rPr>
              <a:t>روشهاي رايج تقدير و تشكر</a:t>
            </a:r>
            <a:endParaRPr lang="en-US" sz="4000" dirty="0">
              <a:solidFill>
                <a:srgbClr val="C00000"/>
              </a:solidFill>
              <a:cs typeface="B Titr" panose="00000700000000000000" pitchFamily="2" charset="-78"/>
            </a:endParaRPr>
          </a:p>
        </p:txBody>
      </p:sp>
      <p:graphicFrame>
        <p:nvGraphicFramePr>
          <p:cNvPr id="7" name="Table 6"/>
          <p:cNvGraphicFramePr>
            <a:graphicFrameLocks noGrp="1"/>
          </p:cNvGraphicFramePr>
          <p:nvPr>
            <p:extLst>
              <p:ext uri="{D42A27DB-BD31-4B8C-83A1-F6EECF244321}">
                <p14:modId xmlns:p14="http://schemas.microsoft.com/office/powerpoint/2010/main" val="1610877692"/>
              </p:ext>
            </p:extLst>
          </p:nvPr>
        </p:nvGraphicFramePr>
        <p:xfrm>
          <a:off x="457200" y="1524000"/>
          <a:ext cx="8229602" cy="4899393"/>
        </p:xfrm>
        <a:graphic>
          <a:graphicData uri="http://schemas.openxmlformats.org/drawingml/2006/table">
            <a:tbl>
              <a:tblPr rtl="1"/>
              <a:tblGrid>
                <a:gridCol w="2608117"/>
                <a:gridCol w="5621485"/>
              </a:tblGrid>
              <a:tr h="480103">
                <a:tc>
                  <a:txBody>
                    <a:bodyPr/>
                    <a:lstStyle/>
                    <a:p>
                      <a:pPr algn="ctr" rtl="1">
                        <a:spcAft>
                          <a:spcPts val="0"/>
                        </a:spcAft>
                      </a:pPr>
                      <a:r>
                        <a:rPr lang="fa-IR" sz="2000" b="1" dirty="0">
                          <a:solidFill>
                            <a:schemeClr val="tx1"/>
                          </a:solidFill>
                          <a:latin typeface="Times New Roman"/>
                          <a:ea typeface="Times New Roman"/>
                          <a:cs typeface="B Nazanin" pitchFamily="2" charset="-78"/>
                        </a:rPr>
                        <a:t>نحوه تقدير و پاداش</a:t>
                      </a:r>
                      <a:endParaRPr lang="en-US" sz="2400" dirty="0">
                        <a:solidFill>
                          <a:schemeClr val="tx1"/>
                        </a:solidFill>
                        <a:latin typeface="Times New Roman"/>
                        <a:ea typeface="Times New Roman"/>
                        <a:cs typeface="B Nazanin" pitchFamily="2" charset="-78"/>
                      </a:endParaRPr>
                    </a:p>
                  </a:txBody>
                  <a:tcPr marL="68580" marR="68580" marT="0" marB="0" anchor="ctr">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C000"/>
                    </a:solidFill>
                  </a:tcPr>
                </a:tc>
                <a:tc>
                  <a:txBody>
                    <a:bodyPr/>
                    <a:lstStyle/>
                    <a:p>
                      <a:pPr algn="r" rtl="1">
                        <a:spcAft>
                          <a:spcPts val="0"/>
                        </a:spcAft>
                      </a:pPr>
                      <a:r>
                        <a:rPr kumimoji="0" lang="fa-IR" sz="2000" b="1" kern="1200" dirty="0">
                          <a:solidFill>
                            <a:schemeClr val="tx1"/>
                          </a:solidFill>
                          <a:latin typeface="Times New Roman"/>
                          <a:ea typeface="Times New Roman"/>
                          <a:cs typeface="B Nazanin" pitchFamily="2" charset="-78"/>
                        </a:rPr>
                        <a:t>نمونه هايي از نحوه تقدير </a:t>
                      </a:r>
                      <a:endParaRPr kumimoji="0" lang="en-US" sz="2000" b="1" kern="1200" dirty="0">
                        <a:solidFill>
                          <a:schemeClr val="tx1"/>
                        </a:solidFill>
                        <a:latin typeface="Times New Roman"/>
                        <a:ea typeface="Times New Roman"/>
                        <a:cs typeface="B Nazanin" pitchFamily="2" charset="-78"/>
                      </a:endParaRPr>
                    </a:p>
                  </a:txBody>
                  <a:tcPr marL="68580" marR="68580" marT="0" marB="0" anchor="ctr">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C000"/>
                    </a:solidFill>
                  </a:tcPr>
                </a:tc>
              </a:tr>
              <a:tr h="901256">
                <a:tc>
                  <a:txBody>
                    <a:bodyPr/>
                    <a:lstStyle/>
                    <a:p>
                      <a:pPr algn="ctr" rtl="1">
                        <a:spcAft>
                          <a:spcPts val="0"/>
                        </a:spcAft>
                      </a:pPr>
                      <a:r>
                        <a:rPr lang="en-US" sz="2400" b="1" dirty="0">
                          <a:solidFill>
                            <a:srgbClr val="C00000"/>
                          </a:solidFill>
                          <a:latin typeface="Times New Roman"/>
                          <a:ea typeface="Times New Roman"/>
                          <a:cs typeface="B Nazanin" pitchFamily="2" charset="-78"/>
                        </a:rPr>
                        <a:t>Award</a:t>
                      </a:r>
                      <a:endParaRPr lang="en-US" sz="2400" dirty="0">
                        <a:solidFill>
                          <a:srgbClr val="C00000"/>
                        </a:solidFill>
                        <a:latin typeface="Times New Roman"/>
                        <a:ea typeface="Times New Roman"/>
                        <a:cs typeface="B Nazanin" pitchFamily="2" charset="-78"/>
                      </a:endParaRPr>
                    </a:p>
                    <a:p>
                      <a:pPr algn="ctr" rtl="1">
                        <a:spcAft>
                          <a:spcPts val="0"/>
                        </a:spcAft>
                      </a:pPr>
                      <a:r>
                        <a:rPr lang="fa-IR" sz="1800" b="1" dirty="0" smtClean="0">
                          <a:solidFill>
                            <a:schemeClr val="tx1"/>
                          </a:solidFill>
                          <a:latin typeface="Times New Roman"/>
                          <a:ea typeface="Times New Roman"/>
                          <a:cs typeface="B Nazanin" pitchFamily="2" charset="-78"/>
                        </a:rPr>
                        <a:t>تقدير</a:t>
                      </a:r>
                      <a:endParaRPr lang="en-US" sz="2000" dirty="0">
                        <a:solidFill>
                          <a:schemeClr val="tx1"/>
                        </a:solidFill>
                        <a:latin typeface="Times New Roman"/>
                        <a:ea typeface="Times New Roman"/>
                        <a:cs typeface="B Nazanin" pitchFamily="2" charset="-78"/>
                      </a:endParaRPr>
                    </a:p>
                  </a:txBody>
                  <a:tcPr marL="68580" marR="68580" marT="0" marB="0" anchor="ctr">
                    <a:lnL>
                      <a:noFill/>
                    </a:lnL>
                    <a:lnR>
                      <a:noFill/>
                    </a:lnR>
                    <a:lnT w="12700" cap="flat" cmpd="sng" algn="ctr">
                      <a:solidFill>
                        <a:srgbClr val="F79646"/>
                      </a:solidFill>
                      <a:prstDash val="solid"/>
                      <a:round/>
                      <a:headEnd type="none" w="med" len="med"/>
                      <a:tailEnd type="none" w="med" len="med"/>
                    </a:lnT>
                    <a:lnB>
                      <a:noFill/>
                    </a:lnB>
                    <a:solidFill>
                      <a:srgbClr val="FDE4D0"/>
                    </a:solidFill>
                  </a:tcPr>
                </a:tc>
                <a:tc>
                  <a:txBody>
                    <a:bodyPr/>
                    <a:lstStyle/>
                    <a:p>
                      <a:pPr marL="342900" lvl="0" indent="-342900" algn="r" rtl="1">
                        <a:spcAft>
                          <a:spcPts val="0"/>
                        </a:spcAft>
                        <a:buFont typeface="Symbol"/>
                        <a:buChar char=""/>
                      </a:pPr>
                      <a:r>
                        <a:rPr lang="fa-IR" sz="1400" dirty="0">
                          <a:solidFill>
                            <a:schemeClr val="tx1"/>
                          </a:solidFill>
                          <a:latin typeface="Times New Roman"/>
                          <a:ea typeface="Times New Roman"/>
                          <a:cs typeface="B Nazanin" pitchFamily="2" charset="-78"/>
                        </a:rPr>
                        <a:t>نامه تشكر رسمي مدير مستقيم فرد</a:t>
                      </a:r>
                      <a:endParaRPr lang="en-US" sz="1600" dirty="0">
                        <a:solidFill>
                          <a:schemeClr val="tx1"/>
                        </a:solidFill>
                        <a:latin typeface="Times New Roman"/>
                        <a:ea typeface="Times New Roman"/>
                        <a:cs typeface="B Nazanin" pitchFamily="2" charset="-78"/>
                      </a:endParaRPr>
                    </a:p>
                    <a:p>
                      <a:pPr marL="342900" lvl="0" indent="-342900" algn="r" rtl="1">
                        <a:spcAft>
                          <a:spcPts val="0"/>
                        </a:spcAft>
                        <a:buFont typeface="Symbol"/>
                        <a:buChar char=""/>
                      </a:pPr>
                      <a:r>
                        <a:rPr lang="fa-IR" sz="1400" dirty="0">
                          <a:solidFill>
                            <a:schemeClr val="tx1"/>
                          </a:solidFill>
                          <a:latin typeface="Times New Roman"/>
                          <a:ea typeface="Times New Roman"/>
                          <a:cs typeface="B Nazanin" pitchFamily="2" charset="-78"/>
                        </a:rPr>
                        <a:t>نامه تشكر رسمي مدير ارشد</a:t>
                      </a:r>
                      <a:endParaRPr lang="en-US" sz="1600" dirty="0">
                        <a:solidFill>
                          <a:schemeClr val="tx1"/>
                        </a:solidFill>
                        <a:latin typeface="Times New Roman"/>
                        <a:ea typeface="Times New Roman"/>
                        <a:cs typeface="B Nazanin" pitchFamily="2" charset="-78"/>
                      </a:endParaRPr>
                    </a:p>
                    <a:p>
                      <a:pPr marL="342900" lvl="0" indent="-342900" algn="r" rtl="1">
                        <a:spcAft>
                          <a:spcPts val="0"/>
                        </a:spcAft>
                        <a:buFont typeface="Symbol"/>
                        <a:buChar char=""/>
                      </a:pPr>
                      <a:r>
                        <a:rPr lang="fa-IR" sz="1400" dirty="0">
                          <a:solidFill>
                            <a:schemeClr val="tx1"/>
                          </a:solidFill>
                          <a:latin typeface="Times New Roman"/>
                          <a:ea typeface="Times New Roman"/>
                          <a:cs typeface="B Nazanin" pitchFamily="2" charset="-78"/>
                        </a:rPr>
                        <a:t>ارائه لوح ، يادبود، تقديرنامه و </a:t>
                      </a:r>
                      <a:r>
                        <a:rPr lang="fa-IR" sz="1400" dirty="0" smtClean="0">
                          <a:solidFill>
                            <a:schemeClr val="tx1"/>
                          </a:solidFill>
                          <a:latin typeface="Times New Roman"/>
                          <a:ea typeface="Times New Roman"/>
                          <a:cs typeface="B Nazanin" pitchFamily="2" charset="-78"/>
                        </a:rPr>
                        <a:t>..</a:t>
                      </a:r>
                    </a:p>
                    <a:p>
                      <a:pPr marL="342900" lvl="0" indent="-342900" algn="r" rtl="1">
                        <a:spcAft>
                          <a:spcPts val="0"/>
                        </a:spcAft>
                        <a:buFont typeface="Symbol"/>
                        <a:buChar char=""/>
                      </a:pPr>
                      <a:r>
                        <a:rPr kumimoji="0" lang="fa-IR" sz="1400" kern="1200" dirty="0" smtClean="0">
                          <a:solidFill>
                            <a:schemeClr val="tx1"/>
                          </a:solidFill>
                          <a:latin typeface="Times New Roman"/>
                          <a:ea typeface="Times New Roman"/>
                          <a:cs typeface="B Nazanin" pitchFamily="2" charset="-78"/>
                        </a:rPr>
                        <a:t>اشاره کردن به کار خوب پرسنل نزد مقامات بالا</a:t>
                      </a:r>
                    </a:p>
                    <a:p>
                      <a:pPr marL="342900" marR="0" lvl="0" indent="-342900" algn="r" defTabSz="914400" rtl="1" eaLnBrk="1" fontAlgn="auto" latinLnBrk="0" hangingPunct="1">
                        <a:lnSpc>
                          <a:spcPct val="100000"/>
                        </a:lnSpc>
                        <a:spcBef>
                          <a:spcPts val="0"/>
                        </a:spcBef>
                        <a:spcAft>
                          <a:spcPts val="0"/>
                        </a:spcAft>
                        <a:buClrTx/>
                        <a:buSzTx/>
                        <a:buFont typeface="Symbol"/>
                        <a:buChar char=""/>
                        <a:tabLst/>
                        <a:defRPr/>
                      </a:pPr>
                      <a:r>
                        <a:rPr kumimoji="0" lang="ar-SA" sz="1400" kern="1200" dirty="0" smtClean="0">
                          <a:solidFill>
                            <a:schemeClr val="tx1"/>
                          </a:solidFill>
                          <a:latin typeface="Times New Roman"/>
                          <a:ea typeface="Times New Roman"/>
                          <a:cs typeface="B Nazanin" pitchFamily="2" charset="-78"/>
                        </a:rPr>
                        <a:t>دستي بر شانه فرد زدن</a:t>
                      </a:r>
                      <a:endParaRPr kumimoji="0" lang="fa-IR" sz="1400" kern="1200" dirty="0" smtClean="0">
                        <a:solidFill>
                          <a:schemeClr val="tx1"/>
                        </a:solidFill>
                        <a:latin typeface="Times New Roman"/>
                        <a:ea typeface="Times New Roman"/>
                        <a:cs typeface="B Nazanin" pitchFamily="2" charset="-78"/>
                      </a:endParaRPr>
                    </a:p>
                    <a:p>
                      <a:pPr marL="342900" marR="0" lvl="0" indent="-342900" algn="r" defTabSz="914400" rtl="1" eaLnBrk="1" fontAlgn="auto" latinLnBrk="0" hangingPunct="1">
                        <a:lnSpc>
                          <a:spcPct val="100000"/>
                        </a:lnSpc>
                        <a:spcBef>
                          <a:spcPts val="0"/>
                        </a:spcBef>
                        <a:spcAft>
                          <a:spcPts val="0"/>
                        </a:spcAft>
                        <a:buClrTx/>
                        <a:buSzTx/>
                        <a:buFont typeface="Symbol"/>
                        <a:buChar char=""/>
                        <a:tabLst/>
                        <a:defRPr/>
                      </a:pPr>
                      <a:r>
                        <a:rPr kumimoji="0" lang="ar-SA" sz="1400" kern="1200" dirty="0" smtClean="0">
                          <a:solidFill>
                            <a:schemeClr val="tx1"/>
                          </a:solidFill>
                          <a:latin typeface="Times New Roman"/>
                          <a:ea typeface="Times New Roman"/>
                          <a:cs typeface="B Nazanin" pitchFamily="2" charset="-78"/>
                        </a:rPr>
                        <a:t>يک پيغام تشکر روي ميز</a:t>
                      </a:r>
                      <a:endParaRPr kumimoji="0" lang="fa-IR" sz="1400" kern="1200" dirty="0" smtClean="0">
                        <a:solidFill>
                          <a:schemeClr val="tx1"/>
                        </a:solidFill>
                        <a:latin typeface="Times New Roman"/>
                        <a:ea typeface="Times New Roman"/>
                        <a:cs typeface="B Nazanin" pitchFamily="2" charset="-78"/>
                      </a:endParaRPr>
                    </a:p>
                  </a:txBody>
                  <a:tcPr marL="68580" marR="68580" marT="0" marB="0" anchor="ctr">
                    <a:lnL>
                      <a:noFill/>
                    </a:lnL>
                    <a:lnR>
                      <a:noFill/>
                    </a:lnR>
                    <a:lnT w="12700" cap="flat" cmpd="sng" algn="ctr">
                      <a:solidFill>
                        <a:srgbClr val="F79646"/>
                      </a:solidFill>
                      <a:prstDash val="solid"/>
                      <a:round/>
                      <a:headEnd type="none" w="med" len="med"/>
                      <a:tailEnd type="none" w="med" len="med"/>
                    </a:lnT>
                    <a:lnB>
                      <a:noFill/>
                    </a:lnB>
                    <a:solidFill>
                      <a:srgbClr val="FDE4D0"/>
                    </a:solidFill>
                  </a:tcPr>
                </a:tc>
              </a:tr>
              <a:tr h="573526">
                <a:tc>
                  <a:txBody>
                    <a:bodyPr/>
                    <a:lstStyle/>
                    <a:p>
                      <a:pPr algn="ctr" rtl="1">
                        <a:spcAft>
                          <a:spcPts val="0"/>
                        </a:spcAft>
                      </a:pPr>
                      <a:r>
                        <a:rPr lang="en-US" sz="2400" b="1" dirty="0">
                          <a:solidFill>
                            <a:srgbClr val="C00000"/>
                          </a:solidFill>
                          <a:latin typeface="Times New Roman"/>
                          <a:ea typeface="Times New Roman"/>
                          <a:cs typeface="B Nazanin" pitchFamily="2" charset="-78"/>
                        </a:rPr>
                        <a:t>Reward</a:t>
                      </a:r>
                      <a:endParaRPr lang="en-US" sz="2400" dirty="0">
                        <a:solidFill>
                          <a:srgbClr val="C00000"/>
                        </a:solidFill>
                        <a:latin typeface="Times New Roman"/>
                        <a:ea typeface="Times New Roman"/>
                        <a:cs typeface="B Nazanin" pitchFamily="2" charset="-78"/>
                      </a:endParaRPr>
                    </a:p>
                    <a:p>
                      <a:pPr algn="ctr" rtl="1">
                        <a:spcAft>
                          <a:spcPts val="0"/>
                        </a:spcAft>
                      </a:pPr>
                      <a:r>
                        <a:rPr lang="fa-IR" sz="1800" b="1" dirty="0" smtClean="0">
                          <a:solidFill>
                            <a:schemeClr val="tx1"/>
                          </a:solidFill>
                          <a:latin typeface="Times New Roman"/>
                          <a:ea typeface="Times New Roman"/>
                          <a:cs typeface="B Nazanin" pitchFamily="2" charset="-78"/>
                        </a:rPr>
                        <a:t>پاداش</a:t>
                      </a:r>
                      <a:endParaRPr lang="en-US" sz="2000" dirty="0">
                        <a:solidFill>
                          <a:schemeClr val="tx1"/>
                        </a:solidFill>
                        <a:latin typeface="Times New Roman"/>
                        <a:ea typeface="Times New Roman"/>
                        <a:cs typeface="B Nazanin" pitchFamily="2" charset="-78"/>
                      </a:endParaRPr>
                    </a:p>
                  </a:txBody>
                  <a:tcPr marL="68580" marR="68580" marT="0" marB="0" anchor="ctr">
                    <a:lnL>
                      <a:noFill/>
                    </a:lnL>
                    <a:lnR>
                      <a:noFill/>
                    </a:lnR>
                    <a:lnT>
                      <a:noFill/>
                    </a:lnT>
                    <a:lnB>
                      <a:noFill/>
                    </a:lnB>
                    <a:solidFill>
                      <a:schemeClr val="accent1">
                        <a:lumMod val="20000"/>
                        <a:lumOff val="80000"/>
                      </a:schemeClr>
                    </a:solidFill>
                  </a:tcPr>
                </a:tc>
                <a:tc>
                  <a:txBody>
                    <a:bodyPr/>
                    <a:lstStyle/>
                    <a:p>
                      <a:pPr marL="342900" lvl="0" indent="-342900" algn="r" rtl="1">
                        <a:spcAft>
                          <a:spcPts val="0"/>
                        </a:spcAft>
                        <a:buFont typeface="Symbol"/>
                        <a:buChar char=""/>
                      </a:pPr>
                      <a:r>
                        <a:rPr lang="fa-IR" sz="1400" dirty="0">
                          <a:solidFill>
                            <a:schemeClr val="tx1"/>
                          </a:solidFill>
                          <a:latin typeface="Times New Roman"/>
                          <a:ea typeface="Times New Roman"/>
                          <a:cs typeface="B Nazanin" pitchFamily="2" charset="-78"/>
                        </a:rPr>
                        <a:t>پاداش نقدي</a:t>
                      </a:r>
                      <a:endParaRPr lang="en-US" sz="1600" dirty="0">
                        <a:solidFill>
                          <a:schemeClr val="tx1"/>
                        </a:solidFill>
                        <a:latin typeface="Times New Roman"/>
                        <a:ea typeface="Times New Roman"/>
                        <a:cs typeface="B Nazanin" pitchFamily="2" charset="-78"/>
                      </a:endParaRPr>
                    </a:p>
                    <a:p>
                      <a:pPr marL="342900" lvl="0" indent="-342900" algn="r" rtl="1">
                        <a:spcAft>
                          <a:spcPts val="0"/>
                        </a:spcAft>
                        <a:buFont typeface="Symbol"/>
                        <a:buChar char=""/>
                      </a:pPr>
                      <a:r>
                        <a:rPr lang="fa-IR" sz="1400" dirty="0">
                          <a:solidFill>
                            <a:schemeClr val="tx1"/>
                          </a:solidFill>
                          <a:latin typeface="Times New Roman"/>
                          <a:ea typeface="Times New Roman"/>
                          <a:cs typeface="B Nazanin" pitchFamily="2" charset="-78"/>
                        </a:rPr>
                        <a:t>افزايش حقوق</a:t>
                      </a:r>
                      <a:endParaRPr lang="en-US" sz="1600" dirty="0">
                        <a:solidFill>
                          <a:schemeClr val="tx1"/>
                        </a:solidFill>
                        <a:latin typeface="Times New Roman"/>
                        <a:ea typeface="Times New Roman"/>
                        <a:cs typeface="B Nazanin" pitchFamily="2" charset="-78"/>
                      </a:endParaRPr>
                    </a:p>
                  </a:txBody>
                  <a:tcPr marL="68580" marR="68580" marT="0" marB="0" anchor="ctr">
                    <a:lnL>
                      <a:noFill/>
                    </a:lnL>
                    <a:lnR>
                      <a:noFill/>
                    </a:lnR>
                    <a:lnT>
                      <a:noFill/>
                    </a:lnT>
                    <a:lnB>
                      <a:noFill/>
                    </a:lnB>
                    <a:solidFill>
                      <a:schemeClr val="accent1">
                        <a:lumMod val="20000"/>
                        <a:lumOff val="80000"/>
                      </a:schemeClr>
                    </a:solidFill>
                  </a:tcPr>
                </a:tc>
              </a:tr>
              <a:tr h="1596344">
                <a:tc>
                  <a:txBody>
                    <a:bodyPr/>
                    <a:lstStyle/>
                    <a:p>
                      <a:pPr algn="ctr" rtl="1">
                        <a:spcAft>
                          <a:spcPts val="0"/>
                        </a:spcAft>
                      </a:pPr>
                      <a:r>
                        <a:rPr lang="en-US" sz="2400" b="1" dirty="0">
                          <a:solidFill>
                            <a:srgbClr val="C00000"/>
                          </a:solidFill>
                          <a:latin typeface="Times New Roman"/>
                          <a:ea typeface="Times New Roman"/>
                          <a:cs typeface="B Nazanin" pitchFamily="2" charset="-78"/>
                        </a:rPr>
                        <a:t>Incentive</a:t>
                      </a:r>
                      <a:endParaRPr lang="en-US" sz="2400" dirty="0">
                        <a:solidFill>
                          <a:srgbClr val="C00000"/>
                        </a:solidFill>
                        <a:latin typeface="Times New Roman"/>
                        <a:ea typeface="Times New Roman"/>
                        <a:cs typeface="B Nazanin" pitchFamily="2" charset="-78"/>
                      </a:endParaRPr>
                    </a:p>
                    <a:p>
                      <a:pPr algn="ctr" rtl="1">
                        <a:spcAft>
                          <a:spcPts val="0"/>
                        </a:spcAft>
                      </a:pPr>
                      <a:r>
                        <a:rPr lang="fa-IR" sz="1800" b="1" dirty="0" smtClean="0">
                          <a:solidFill>
                            <a:schemeClr val="tx1"/>
                          </a:solidFill>
                          <a:latin typeface="Times New Roman"/>
                          <a:ea typeface="Times New Roman"/>
                          <a:cs typeface="B Nazanin" pitchFamily="2" charset="-78"/>
                        </a:rPr>
                        <a:t>تشويق</a:t>
                      </a:r>
                      <a:endParaRPr lang="en-US" sz="2000" dirty="0">
                        <a:solidFill>
                          <a:schemeClr val="tx1"/>
                        </a:solidFill>
                        <a:latin typeface="Times New Roman"/>
                        <a:ea typeface="Times New Roman"/>
                        <a:cs typeface="B Nazanin" pitchFamily="2" charset="-78"/>
                      </a:endParaRPr>
                    </a:p>
                  </a:txBody>
                  <a:tcPr marL="68580" marR="68580" marT="0" marB="0" anchor="ctr">
                    <a:lnL>
                      <a:noFill/>
                    </a:lnL>
                    <a:lnR>
                      <a:noFill/>
                    </a:lnR>
                    <a:lnT>
                      <a:noFill/>
                    </a:lnT>
                    <a:lnB>
                      <a:noFill/>
                    </a:lnB>
                    <a:solidFill>
                      <a:srgbClr val="FDE4D0"/>
                    </a:solidFill>
                  </a:tcPr>
                </a:tc>
                <a:tc>
                  <a:txBody>
                    <a:bodyPr/>
                    <a:lstStyle/>
                    <a:p>
                      <a:pPr marL="342900" lvl="0" indent="-342900" algn="r" rtl="1">
                        <a:spcAft>
                          <a:spcPts val="0"/>
                        </a:spcAft>
                        <a:buFont typeface="Symbol"/>
                        <a:buChar char=""/>
                      </a:pPr>
                      <a:r>
                        <a:rPr lang="fa-IR" sz="1400" kern="1200" dirty="0">
                          <a:solidFill>
                            <a:schemeClr val="tx1"/>
                          </a:solidFill>
                          <a:latin typeface="Times New Roman"/>
                          <a:ea typeface="Times New Roman"/>
                          <a:cs typeface="B Nazanin" pitchFamily="2" charset="-78"/>
                        </a:rPr>
                        <a:t>مرخصي استحقاقي (معمولا كمتر از 40 ساعت كه حداكثر طي يك سال بايد مصرف شود)</a:t>
                      </a:r>
                      <a:endParaRPr lang="en-US" sz="1400" kern="1200" dirty="0">
                        <a:solidFill>
                          <a:schemeClr val="tx1"/>
                        </a:solidFill>
                        <a:latin typeface="Times New Roman"/>
                        <a:ea typeface="Times New Roman"/>
                        <a:cs typeface="B Nazanin" pitchFamily="2" charset="-78"/>
                      </a:endParaRPr>
                    </a:p>
                    <a:p>
                      <a:pPr marL="342900" lvl="0" indent="-342900" algn="r" rtl="1">
                        <a:spcAft>
                          <a:spcPts val="0"/>
                        </a:spcAft>
                        <a:buFont typeface="Symbol"/>
                        <a:buChar char=""/>
                      </a:pPr>
                      <a:r>
                        <a:rPr lang="fa-IR" sz="1400" kern="1200" dirty="0">
                          <a:solidFill>
                            <a:schemeClr val="tx1"/>
                          </a:solidFill>
                          <a:latin typeface="Times New Roman"/>
                          <a:ea typeface="Times New Roman"/>
                          <a:cs typeface="B Nazanin" pitchFamily="2" charset="-78"/>
                        </a:rPr>
                        <a:t>ووچر بليط سفر، سينما، شام به همراه خانواده، خريد از مغازه</a:t>
                      </a:r>
                      <a:endParaRPr lang="en-US" sz="1400" kern="1200" dirty="0">
                        <a:solidFill>
                          <a:schemeClr val="tx1"/>
                        </a:solidFill>
                        <a:latin typeface="Times New Roman"/>
                        <a:ea typeface="Times New Roman"/>
                        <a:cs typeface="B Nazanin" pitchFamily="2" charset="-78"/>
                      </a:endParaRPr>
                    </a:p>
                    <a:p>
                      <a:pPr marL="342900" lvl="0" indent="-342900" algn="r" rtl="1">
                        <a:spcAft>
                          <a:spcPts val="0"/>
                        </a:spcAft>
                        <a:buFont typeface="Symbol"/>
                        <a:buChar char=""/>
                      </a:pPr>
                      <a:r>
                        <a:rPr lang="fa-IR" sz="1400" kern="1200" dirty="0">
                          <a:solidFill>
                            <a:schemeClr val="tx1"/>
                          </a:solidFill>
                          <a:latin typeface="Times New Roman"/>
                          <a:ea typeface="Times New Roman"/>
                          <a:cs typeface="B Nazanin" pitchFamily="2" charset="-78"/>
                        </a:rPr>
                        <a:t>حق استفاده از پاركينگ، حق استفاده از تسهيلات ورزشي</a:t>
                      </a:r>
                      <a:endParaRPr lang="en-US" sz="1400" kern="1200" dirty="0">
                        <a:solidFill>
                          <a:schemeClr val="tx1"/>
                        </a:solidFill>
                        <a:latin typeface="Times New Roman"/>
                        <a:ea typeface="Times New Roman"/>
                        <a:cs typeface="B Nazanin" pitchFamily="2" charset="-78"/>
                      </a:endParaRPr>
                    </a:p>
                    <a:p>
                      <a:pPr marL="342900" lvl="0" indent="-342900" algn="r" rtl="1">
                        <a:spcAft>
                          <a:spcPts val="0"/>
                        </a:spcAft>
                        <a:buFont typeface="Symbol"/>
                        <a:buChar char=""/>
                      </a:pPr>
                      <a:r>
                        <a:rPr lang="fa-IR" sz="1400" kern="1200" dirty="0">
                          <a:solidFill>
                            <a:schemeClr val="tx1"/>
                          </a:solidFill>
                          <a:latin typeface="Times New Roman"/>
                          <a:ea typeface="Times New Roman"/>
                          <a:cs typeface="B Nazanin" pitchFamily="2" charset="-78"/>
                        </a:rPr>
                        <a:t>خريد هديه (بين 5% تا 10% حقوق پايه)</a:t>
                      </a:r>
                      <a:endParaRPr lang="en-US" sz="1400" kern="1200" dirty="0">
                        <a:solidFill>
                          <a:schemeClr val="tx1"/>
                        </a:solidFill>
                        <a:latin typeface="Times New Roman"/>
                        <a:ea typeface="Times New Roman"/>
                        <a:cs typeface="B Nazanin" pitchFamily="2" charset="-78"/>
                      </a:endParaRPr>
                    </a:p>
                    <a:p>
                      <a:pPr marL="342900" lvl="0" indent="-342900" algn="r" rtl="1">
                        <a:spcAft>
                          <a:spcPts val="0"/>
                        </a:spcAft>
                        <a:buFont typeface="Symbol"/>
                        <a:buChar char=""/>
                      </a:pPr>
                      <a:r>
                        <a:rPr lang="fa-IR" sz="1400" kern="1200" dirty="0">
                          <a:solidFill>
                            <a:schemeClr val="tx1"/>
                          </a:solidFill>
                          <a:latin typeface="Times New Roman"/>
                          <a:ea typeface="Times New Roman"/>
                          <a:cs typeface="B Nazanin" pitchFamily="2" charset="-78"/>
                        </a:rPr>
                        <a:t>امكان حضور در سمينارها و همايش هاي بين المللي (پاداش با رويكرد يادگيري و ارتقاء)</a:t>
                      </a:r>
                      <a:endParaRPr lang="en-US" sz="1400" kern="1200" dirty="0">
                        <a:solidFill>
                          <a:schemeClr val="tx1"/>
                        </a:solidFill>
                        <a:latin typeface="Times New Roman"/>
                        <a:ea typeface="Times New Roman"/>
                        <a:cs typeface="B Nazanin" pitchFamily="2" charset="-78"/>
                      </a:endParaRPr>
                    </a:p>
                    <a:p>
                      <a:pPr marL="342900" lvl="0" indent="-342900" algn="r" rtl="1">
                        <a:spcAft>
                          <a:spcPts val="0"/>
                        </a:spcAft>
                        <a:buFont typeface="Symbol"/>
                        <a:buChar char=""/>
                      </a:pPr>
                      <a:r>
                        <a:rPr lang="fa-IR" sz="1400" kern="1200" dirty="0">
                          <a:solidFill>
                            <a:schemeClr val="tx1"/>
                          </a:solidFill>
                          <a:latin typeface="Times New Roman"/>
                          <a:ea typeface="Times New Roman"/>
                          <a:cs typeface="B Nazanin" pitchFamily="2" charset="-78"/>
                        </a:rPr>
                        <a:t>امكان بازديد (</a:t>
                      </a:r>
                      <a:r>
                        <a:rPr lang="en-US" sz="1400" kern="1200" dirty="0">
                          <a:solidFill>
                            <a:schemeClr val="tx1"/>
                          </a:solidFill>
                          <a:latin typeface="Times New Roman"/>
                          <a:ea typeface="Times New Roman"/>
                          <a:cs typeface="B Nazanin" pitchFamily="2" charset="-78"/>
                        </a:rPr>
                        <a:t>Site Visit</a:t>
                      </a:r>
                      <a:r>
                        <a:rPr lang="fa-IR" sz="1400" kern="1200" dirty="0">
                          <a:solidFill>
                            <a:schemeClr val="tx1"/>
                          </a:solidFill>
                          <a:latin typeface="Times New Roman"/>
                          <a:ea typeface="Times New Roman"/>
                          <a:cs typeface="B Nazanin" pitchFamily="2" charset="-78"/>
                        </a:rPr>
                        <a:t>) از شركتهاي بين المللي مشابه (پاداش با رويكرد يادگيري و ارتقاء)</a:t>
                      </a:r>
                      <a:endParaRPr lang="en-US" sz="1400" kern="1200" dirty="0">
                        <a:solidFill>
                          <a:schemeClr val="tx1"/>
                        </a:solidFill>
                        <a:latin typeface="Times New Roman"/>
                        <a:ea typeface="Times New Roman"/>
                        <a:cs typeface="B Nazanin" pitchFamily="2" charset="-78"/>
                      </a:endParaRPr>
                    </a:p>
                    <a:p>
                      <a:pPr marL="342900" lvl="0" indent="-342900" algn="r" rtl="1">
                        <a:spcAft>
                          <a:spcPts val="0"/>
                        </a:spcAft>
                        <a:buFont typeface="Symbol"/>
                        <a:buChar char=""/>
                      </a:pPr>
                      <a:r>
                        <a:rPr lang="fa-IR" sz="1400" kern="1200" dirty="0">
                          <a:solidFill>
                            <a:schemeClr val="tx1"/>
                          </a:solidFill>
                          <a:latin typeface="Times New Roman"/>
                          <a:ea typeface="Times New Roman"/>
                          <a:cs typeface="B Nazanin" pitchFamily="2" charset="-78"/>
                        </a:rPr>
                        <a:t>امكان حضور در دوره هاي تخصصي و يا مديريتي بين المللي (پاداش با رويكرد يادگيري و ارتقاء</a:t>
                      </a:r>
                      <a:r>
                        <a:rPr lang="fa-IR" sz="1400" kern="1200" dirty="0" smtClean="0">
                          <a:solidFill>
                            <a:schemeClr val="tx1"/>
                          </a:solidFill>
                          <a:latin typeface="Times New Roman"/>
                          <a:ea typeface="Times New Roman"/>
                          <a:cs typeface="B Nazanin" pitchFamily="2" charset="-78"/>
                        </a:rPr>
                        <a:t>)</a:t>
                      </a:r>
                    </a:p>
                    <a:p>
                      <a:pPr marL="342900" marR="0" lvl="0" indent="-342900" algn="r" defTabSz="914400" rtl="1" eaLnBrk="1" fontAlgn="auto" latinLnBrk="0" hangingPunct="1">
                        <a:lnSpc>
                          <a:spcPct val="100000"/>
                        </a:lnSpc>
                        <a:spcBef>
                          <a:spcPts val="0"/>
                        </a:spcBef>
                        <a:spcAft>
                          <a:spcPts val="0"/>
                        </a:spcAft>
                        <a:buClrTx/>
                        <a:buSzTx/>
                        <a:buFont typeface="Symbol"/>
                        <a:buChar char=""/>
                        <a:tabLst/>
                        <a:defRPr/>
                      </a:pPr>
                      <a:r>
                        <a:rPr lang="ar-SA" sz="1400" kern="1200" dirty="0" smtClean="0">
                          <a:solidFill>
                            <a:schemeClr val="tx1"/>
                          </a:solidFill>
                          <a:latin typeface="Times New Roman"/>
                          <a:ea typeface="Times New Roman"/>
                          <a:cs typeface="B Nazanin" pitchFamily="2" charset="-78"/>
                        </a:rPr>
                        <a:t>مقداري انعطاف</a:t>
                      </a:r>
                      <a:r>
                        <a:rPr lang="fa-IR" sz="1400" kern="1200" dirty="0" smtClean="0">
                          <a:solidFill>
                            <a:schemeClr val="tx1"/>
                          </a:solidFill>
                          <a:latin typeface="Times New Roman"/>
                          <a:ea typeface="Times New Roman"/>
                          <a:cs typeface="B Nazanin" pitchFamily="2" charset="-78"/>
                        </a:rPr>
                        <a:t>‌</a:t>
                      </a:r>
                      <a:r>
                        <a:rPr lang="ar-SA" sz="1400" kern="1200" dirty="0" smtClean="0">
                          <a:solidFill>
                            <a:schemeClr val="tx1"/>
                          </a:solidFill>
                          <a:latin typeface="Times New Roman"/>
                          <a:ea typeface="Times New Roman"/>
                          <a:cs typeface="B Nazanin" pitchFamily="2" charset="-78"/>
                        </a:rPr>
                        <a:t>پذيري در زمان‌بندي برنام</a:t>
                      </a:r>
                      <a:r>
                        <a:rPr lang="fa-IR" sz="1400" kern="1200" dirty="0" smtClean="0">
                          <a:solidFill>
                            <a:schemeClr val="tx1"/>
                          </a:solidFill>
                          <a:latin typeface="Times New Roman"/>
                          <a:ea typeface="Times New Roman"/>
                          <a:cs typeface="B Nazanin" pitchFamily="2" charset="-78"/>
                        </a:rPr>
                        <a:t>ه‌ها</a:t>
                      </a:r>
                    </a:p>
                  </a:txBody>
                  <a:tcPr marL="68580" marR="68580" marT="0" marB="0" anchor="ctr">
                    <a:lnL>
                      <a:noFill/>
                    </a:lnL>
                    <a:lnR>
                      <a:noFill/>
                    </a:lnR>
                    <a:lnT>
                      <a:noFill/>
                    </a:lnT>
                    <a:lnB>
                      <a:noFill/>
                    </a:lnB>
                    <a:solidFill>
                      <a:srgbClr val="FDE4D0"/>
                    </a:solidFill>
                  </a:tcPr>
                </a:tc>
              </a:tr>
              <a:tr h="792170">
                <a:tc>
                  <a:txBody>
                    <a:bodyPr/>
                    <a:lstStyle/>
                    <a:p>
                      <a:pPr algn="ctr" rtl="1">
                        <a:spcAft>
                          <a:spcPts val="0"/>
                        </a:spcAft>
                      </a:pPr>
                      <a:r>
                        <a:rPr lang="en-US" sz="2400" b="1" dirty="0">
                          <a:solidFill>
                            <a:srgbClr val="C00000"/>
                          </a:solidFill>
                          <a:latin typeface="Times New Roman"/>
                          <a:ea typeface="Times New Roman"/>
                          <a:cs typeface="B Nazanin" pitchFamily="2" charset="-78"/>
                        </a:rPr>
                        <a:t>Celebration</a:t>
                      </a:r>
                      <a:endParaRPr lang="en-US" sz="2000" dirty="0">
                        <a:solidFill>
                          <a:srgbClr val="C00000"/>
                        </a:solidFill>
                        <a:latin typeface="Times New Roman"/>
                        <a:ea typeface="Times New Roman"/>
                        <a:cs typeface="B Nazanin" pitchFamily="2" charset="-78"/>
                      </a:endParaRPr>
                    </a:p>
                    <a:p>
                      <a:pPr algn="ctr" rtl="1">
                        <a:spcAft>
                          <a:spcPts val="0"/>
                        </a:spcAft>
                      </a:pPr>
                      <a:r>
                        <a:rPr lang="fa-IR" sz="1800" b="1" dirty="0" smtClean="0">
                          <a:solidFill>
                            <a:schemeClr val="tx1"/>
                          </a:solidFill>
                          <a:latin typeface="Times New Roman"/>
                          <a:ea typeface="Times New Roman"/>
                          <a:cs typeface="B Nazanin" pitchFamily="2" charset="-78"/>
                        </a:rPr>
                        <a:t>تجليل</a:t>
                      </a:r>
                      <a:endParaRPr lang="en-US" sz="2000" dirty="0">
                        <a:solidFill>
                          <a:schemeClr val="tx1"/>
                        </a:solidFill>
                        <a:latin typeface="Times New Roman"/>
                        <a:ea typeface="Times New Roman"/>
                        <a:cs typeface="B Nazanin" pitchFamily="2" charset="-78"/>
                      </a:endParaRPr>
                    </a:p>
                  </a:txBody>
                  <a:tcPr marL="68580" marR="68580" marT="0" marB="0" anchor="ctr">
                    <a:lnL>
                      <a:noFill/>
                    </a:lnL>
                    <a:lnR>
                      <a:noFill/>
                    </a:lnR>
                    <a:lnT>
                      <a:noFill/>
                    </a:lnT>
                    <a:lnB w="12700" cap="flat" cmpd="sng" algn="ctr">
                      <a:solidFill>
                        <a:srgbClr val="F79646"/>
                      </a:solidFill>
                      <a:prstDash val="solid"/>
                      <a:round/>
                      <a:headEnd type="none" w="med" len="med"/>
                      <a:tailEnd type="none" w="med" len="med"/>
                    </a:lnB>
                    <a:solidFill>
                      <a:schemeClr val="accent1">
                        <a:lumMod val="20000"/>
                        <a:lumOff val="80000"/>
                      </a:schemeClr>
                    </a:solidFill>
                  </a:tcPr>
                </a:tc>
                <a:tc>
                  <a:txBody>
                    <a:bodyPr/>
                    <a:lstStyle/>
                    <a:p>
                      <a:pPr marL="342900" lvl="0" indent="-342900" algn="r" rtl="1">
                        <a:spcAft>
                          <a:spcPts val="0"/>
                        </a:spcAft>
                        <a:buFont typeface="Symbol"/>
                        <a:buChar char=""/>
                      </a:pPr>
                      <a:r>
                        <a:rPr lang="fa-IR" sz="1400" kern="1200" dirty="0">
                          <a:solidFill>
                            <a:schemeClr val="tx1"/>
                          </a:solidFill>
                          <a:latin typeface="Times New Roman"/>
                          <a:ea typeface="Times New Roman"/>
                          <a:cs typeface="B Nazanin" pitchFamily="2" charset="-78"/>
                        </a:rPr>
                        <a:t>صرف شام با مديران ارشد</a:t>
                      </a:r>
                      <a:endParaRPr lang="en-US" sz="1400" kern="1200" dirty="0">
                        <a:solidFill>
                          <a:schemeClr val="tx1"/>
                        </a:solidFill>
                        <a:latin typeface="Times New Roman"/>
                        <a:ea typeface="Times New Roman"/>
                        <a:cs typeface="B Nazanin" pitchFamily="2" charset="-78"/>
                      </a:endParaRPr>
                    </a:p>
                    <a:p>
                      <a:pPr marL="342900" lvl="0" indent="-342900" algn="r" rtl="1">
                        <a:spcAft>
                          <a:spcPts val="0"/>
                        </a:spcAft>
                        <a:buFont typeface="Symbol"/>
                        <a:buChar char=""/>
                      </a:pPr>
                      <a:r>
                        <a:rPr lang="fa-IR" sz="1400" kern="1200" dirty="0">
                          <a:solidFill>
                            <a:schemeClr val="tx1"/>
                          </a:solidFill>
                          <a:latin typeface="Times New Roman"/>
                          <a:ea typeface="Times New Roman"/>
                          <a:cs typeface="B Nazanin" pitchFamily="2" charset="-78"/>
                        </a:rPr>
                        <a:t>ذكر نام افراد و تشكر از آنها در يك جلسه گروهي، خبرنامه سازماني، وب سايت يا بيلبورد </a:t>
                      </a:r>
                      <a:endParaRPr lang="en-US" sz="1400" kern="1200" dirty="0">
                        <a:solidFill>
                          <a:schemeClr val="tx1"/>
                        </a:solidFill>
                        <a:latin typeface="Times New Roman"/>
                        <a:ea typeface="Times New Roman"/>
                        <a:cs typeface="B Nazanin" pitchFamily="2" charset="-78"/>
                      </a:endParaRPr>
                    </a:p>
                    <a:p>
                      <a:pPr marL="342900" lvl="0" indent="-342900" algn="r" rtl="1">
                        <a:spcAft>
                          <a:spcPts val="0"/>
                        </a:spcAft>
                        <a:buFont typeface="Symbol"/>
                        <a:buChar char=""/>
                      </a:pPr>
                      <a:r>
                        <a:rPr lang="fa-IR" sz="1400" kern="1200" dirty="0">
                          <a:solidFill>
                            <a:schemeClr val="tx1"/>
                          </a:solidFill>
                          <a:latin typeface="Times New Roman"/>
                          <a:ea typeface="Times New Roman"/>
                          <a:cs typeface="B Nazanin" pitchFamily="2" charset="-78"/>
                        </a:rPr>
                        <a:t>شركت در يك مراسم عمومي سازمان </a:t>
                      </a:r>
                      <a:r>
                        <a:rPr lang="fa-IR" sz="1400" kern="1200" dirty="0" smtClean="0">
                          <a:solidFill>
                            <a:schemeClr val="tx1"/>
                          </a:solidFill>
                          <a:latin typeface="Times New Roman"/>
                          <a:ea typeface="Times New Roman"/>
                          <a:cs typeface="B Nazanin" pitchFamily="2" charset="-78"/>
                        </a:rPr>
                        <a:t>(بعنوان نمونه روز تاسيس شركت)و </a:t>
                      </a:r>
                      <a:r>
                        <a:rPr lang="fa-IR" sz="1400" kern="1200" dirty="0">
                          <a:solidFill>
                            <a:schemeClr val="tx1"/>
                          </a:solidFill>
                          <a:latin typeface="Times New Roman"/>
                          <a:ea typeface="Times New Roman"/>
                          <a:cs typeface="B Nazanin" pitchFamily="2" charset="-78"/>
                        </a:rPr>
                        <a:t>تجليل از </a:t>
                      </a:r>
                      <a:r>
                        <a:rPr lang="fa-IR" sz="1400" kern="1200" dirty="0" smtClean="0">
                          <a:solidFill>
                            <a:schemeClr val="tx1"/>
                          </a:solidFill>
                          <a:latin typeface="Times New Roman"/>
                          <a:ea typeface="Times New Roman"/>
                          <a:cs typeface="B Nazanin" pitchFamily="2" charset="-78"/>
                        </a:rPr>
                        <a:t>افراد</a:t>
                      </a:r>
                    </a:p>
                  </a:txBody>
                  <a:tcPr marL="68580" marR="68580" marT="0" marB="0" anchor="ctr">
                    <a:lnL>
                      <a:noFill/>
                    </a:lnL>
                    <a:lnR>
                      <a:noFill/>
                    </a:lnR>
                    <a:lnT>
                      <a:noFill/>
                    </a:lnT>
                    <a:lnB w="12700" cap="flat" cmpd="sng" algn="ctr">
                      <a:solidFill>
                        <a:srgbClr val="F79646"/>
                      </a:solidFill>
                      <a:prstDash val="solid"/>
                      <a:round/>
                      <a:headEnd type="none" w="med" len="med"/>
                      <a:tailEnd type="none" w="med" len="med"/>
                    </a:lnB>
                    <a:solidFill>
                      <a:schemeClr val="accent1">
                        <a:lumMod val="20000"/>
                        <a:lumOff val="80000"/>
                      </a:schemeClr>
                    </a:solidFill>
                  </a:tcPr>
                </a:tc>
              </a:tr>
            </a:tbl>
          </a:graphicData>
        </a:graphic>
      </p:graphicFrame>
    </p:spTree>
    <p:extLst>
      <p:ext uri="{BB962C8B-B14F-4D97-AF65-F5344CB8AC3E}">
        <p14:creationId xmlns:p14="http://schemas.microsoft.com/office/powerpoint/2010/main" val="108156584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81000"/>
            <a:ext cx="8382000" cy="1371600"/>
          </a:xfrm>
        </p:spPr>
        <p:txBody>
          <a:bodyPr>
            <a:noAutofit/>
          </a:bodyPr>
          <a:lstStyle/>
          <a:p>
            <a:pPr algn="ctr" rtl="1"/>
            <a:r>
              <a:rPr lang="fa-IR" sz="4000" dirty="0">
                <a:solidFill>
                  <a:srgbClr val="C00000"/>
                </a:solidFill>
                <a:cs typeface="B Titr" panose="00000700000000000000" pitchFamily="2" charset="-78"/>
              </a:rPr>
              <a:t>راهکارهایی برای افزایش اثربخشی فرآیند نگهداشت نیروی انسانی</a:t>
            </a:r>
          </a:p>
        </p:txBody>
      </p:sp>
      <p:sp>
        <p:nvSpPr>
          <p:cNvPr id="3" name="Content Placeholder 2"/>
          <p:cNvSpPr>
            <a:spLocks noGrp="1"/>
          </p:cNvSpPr>
          <p:nvPr>
            <p:ph idx="1"/>
          </p:nvPr>
        </p:nvSpPr>
        <p:spPr>
          <a:xfrm>
            <a:off x="5943600" y="2901940"/>
            <a:ext cx="2971800" cy="3124200"/>
          </a:xfrm>
        </p:spPr>
        <p:txBody>
          <a:bodyPr>
            <a:normAutofit fontScale="85000" lnSpcReduction="10000"/>
          </a:bodyPr>
          <a:lstStyle/>
          <a:p>
            <a:pPr algn="just" rtl="1">
              <a:lnSpc>
                <a:spcPct val="150000"/>
              </a:lnSpc>
            </a:pPr>
            <a:r>
              <a:rPr lang="fa-IR" dirty="0" smtClean="0">
                <a:cs typeface="B Nazanin"/>
              </a:rPr>
              <a:t>هر یک از مدیران </a:t>
            </a:r>
            <a:r>
              <a:rPr lang="fa-IR" dirty="0">
                <a:cs typeface="B Nazanin"/>
              </a:rPr>
              <a:t>پیش از آنکه مدیر یک حوزه، فرآیند یا واحد سازمانی باشند، </a:t>
            </a:r>
            <a:r>
              <a:rPr lang="fa-IR" b="1" dirty="0">
                <a:solidFill>
                  <a:srgbClr val="C00000"/>
                </a:solidFill>
                <a:cs typeface="B Nazanin"/>
              </a:rPr>
              <a:t>یک مدیر منابع انسانی هستند </a:t>
            </a:r>
            <a:r>
              <a:rPr lang="fa-IR" dirty="0">
                <a:cs typeface="B Nazanin"/>
              </a:rPr>
              <a:t>و مهمترین نقش آن‌ها، جذب، نگهداشت و توسعه کارکنانی شایسته برای دستیابی به اهداف سازمانی است</a:t>
            </a:r>
            <a:r>
              <a:rPr lang="fa-IR" dirty="0" smtClean="0">
                <a:cs typeface="B Nazanin"/>
              </a:rPr>
              <a:t>.</a:t>
            </a:r>
            <a:endParaRPr lang="en-US" dirty="0"/>
          </a:p>
        </p:txBody>
      </p:sp>
      <p:sp>
        <p:nvSpPr>
          <p:cNvPr id="4" name="Rectangle 3"/>
          <p:cNvSpPr/>
          <p:nvPr/>
        </p:nvSpPr>
        <p:spPr>
          <a:xfrm>
            <a:off x="161693" y="4674275"/>
            <a:ext cx="5629507" cy="2031325"/>
          </a:xfrm>
          <a:prstGeom prst="rect">
            <a:avLst/>
          </a:prstGeom>
          <a:solidFill>
            <a:schemeClr val="bg1"/>
          </a:solidFill>
        </p:spPr>
        <p:txBody>
          <a:bodyPr wrap="square">
            <a:spAutoFit/>
          </a:bodyPr>
          <a:lstStyle/>
          <a:p>
            <a:pPr algn="r" rtl="1"/>
            <a:r>
              <a:rPr lang="fa-IR" dirty="0" smtClean="0">
                <a:cs typeface="B Nazanin" panose="00000400000000000000" pitchFamily="2" charset="-78"/>
              </a:rPr>
              <a:t>آموزش‌های ضروری برای مدیران و رهبران می‌تواند شامل عناوین زیر باشد:</a:t>
            </a:r>
          </a:p>
          <a:p>
            <a:pPr marL="117475" indent="-117475" algn="r" rtl="1">
              <a:buFont typeface="Arial" panose="020B0604020202020204" pitchFamily="34" charset="0"/>
              <a:buChar char="•"/>
            </a:pPr>
            <a:r>
              <a:rPr lang="fa-IR" dirty="0" smtClean="0">
                <a:solidFill>
                  <a:srgbClr val="C00000"/>
                </a:solidFill>
                <a:cs typeface="B Nazanin" panose="00000400000000000000" pitchFamily="2" charset="-78"/>
              </a:rPr>
              <a:t>آشنایی با سبک‌های رهبری و رهبری اقتضایی</a:t>
            </a:r>
          </a:p>
          <a:p>
            <a:pPr marL="117475" indent="-117475" algn="r" rtl="1">
              <a:buFont typeface="Arial" panose="020B0604020202020204" pitchFamily="34" charset="0"/>
              <a:buChar char="•"/>
            </a:pPr>
            <a:r>
              <a:rPr lang="fa-IR" dirty="0" smtClean="0">
                <a:solidFill>
                  <a:srgbClr val="C00000"/>
                </a:solidFill>
                <a:cs typeface="B Nazanin" panose="00000400000000000000" pitchFamily="2" charset="-78"/>
              </a:rPr>
              <a:t>آشنایی با نظریه‌های انگیزش و کاربردهای آن‌ها</a:t>
            </a:r>
          </a:p>
          <a:p>
            <a:pPr marL="117475" indent="-117475" algn="r" rtl="1">
              <a:buFont typeface="Arial" panose="020B0604020202020204" pitchFamily="34" charset="0"/>
              <a:buChar char="•"/>
            </a:pPr>
            <a:r>
              <a:rPr lang="fa-IR" dirty="0" smtClean="0">
                <a:solidFill>
                  <a:srgbClr val="C00000"/>
                </a:solidFill>
                <a:cs typeface="B Nazanin" panose="00000400000000000000" pitchFamily="2" charset="-78"/>
              </a:rPr>
              <a:t>آشنایی با اصول سرپرستی و مدیریت</a:t>
            </a:r>
          </a:p>
          <a:p>
            <a:pPr marL="117475" indent="-117475" algn="r" rtl="1">
              <a:buFont typeface="Arial" panose="020B0604020202020204" pitchFamily="34" charset="0"/>
              <a:buChar char="•"/>
            </a:pPr>
            <a:r>
              <a:rPr lang="fa-IR" dirty="0" smtClean="0">
                <a:solidFill>
                  <a:srgbClr val="C00000"/>
                </a:solidFill>
                <a:cs typeface="B Nazanin" panose="00000400000000000000" pitchFamily="2" charset="-78"/>
              </a:rPr>
              <a:t>آشنایی با روش‌های ارزیابی عملکرد و ارائه بازخورد موثر به کارکنان</a:t>
            </a:r>
          </a:p>
          <a:p>
            <a:pPr marL="117475" indent="-117475" algn="r" rtl="1">
              <a:buFont typeface="Arial" panose="020B0604020202020204" pitchFamily="34" charset="0"/>
              <a:buChar char="•"/>
            </a:pPr>
            <a:r>
              <a:rPr lang="fa-IR" dirty="0" smtClean="0">
                <a:solidFill>
                  <a:srgbClr val="C00000"/>
                </a:solidFill>
                <a:cs typeface="B Nazanin" panose="00000400000000000000" pitchFamily="2" charset="-78"/>
              </a:rPr>
              <a:t>آشنایی با روش‌های مدیریت تعارضات سازمانی</a:t>
            </a:r>
          </a:p>
          <a:p>
            <a:pPr marL="117475" indent="-117475" algn="r" rtl="1">
              <a:buFont typeface="Arial" panose="020B0604020202020204" pitchFamily="34" charset="0"/>
              <a:buChar char="•"/>
            </a:pPr>
            <a:r>
              <a:rPr lang="fa-IR" dirty="0" smtClean="0">
                <a:solidFill>
                  <a:srgbClr val="C00000"/>
                </a:solidFill>
                <a:cs typeface="B Nazanin" panose="00000400000000000000" pitchFamily="2" charset="-78"/>
              </a:rPr>
              <a:t>آشنایی با اصول ارتباطات اثربخش</a:t>
            </a:r>
            <a:endParaRPr lang="fa-IR" dirty="0">
              <a:solidFill>
                <a:srgbClr val="C00000"/>
              </a:solidFill>
              <a:cs typeface="B Nazanin" panose="00000400000000000000" pitchFamily="2" charset="-78"/>
            </a:endParaRPr>
          </a:p>
        </p:txBody>
      </p:sp>
      <p:sp>
        <p:nvSpPr>
          <p:cNvPr id="5" name="Rectangle 4"/>
          <p:cNvSpPr/>
          <p:nvPr/>
        </p:nvSpPr>
        <p:spPr>
          <a:xfrm>
            <a:off x="-228600" y="1865293"/>
            <a:ext cx="9144000" cy="830997"/>
          </a:xfrm>
          <a:prstGeom prst="rect">
            <a:avLst/>
          </a:prstGeom>
        </p:spPr>
        <p:txBody>
          <a:bodyPr wrap="square">
            <a:spAutoFit/>
          </a:bodyPr>
          <a:lstStyle/>
          <a:p>
            <a:pPr algn="r" rtl="1"/>
            <a:r>
              <a:rPr lang="fa-IR" sz="2400" b="1" u="sng" dirty="0">
                <a:solidFill>
                  <a:srgbClr val="C00000"/>
                </a:solidFill>
                <a:latin typeface="+mn-lt"/>
                <a:cs typeface="B Nazanin"/>
              </a:rPr>
              <a:t>6) آموزش مدیران و رهبران سازمان در خصوص نقش آن‌ها در انگیزش و نگهداشت کارکنان کلیدی:</a:t>
            </a:r>
          </a:p>
        </p:txBody>
      </p:sp>
      <p:pic>
        <p:nvPicPr>
          <p:cNvPr id="16388" name="Picture 4" descr="http://www.missouristate.edu/assets/StudentEngagement/Leadership_Development_logo.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5410" y="2514600"/>
            <a:ext cx="3124199" cy="2175458"/>
          </a:xfrm>
          <a:prstGeom prst="rect">
            <a:avLst/>
          </a:prstGeom>
          <a:noFill/>
          <a:extLst>
            <a:ext uri="{909E8E84-426E-40DD-AFC4-6F175D3DCCD1}">
              <a14:hiddenFill xmlns:a14="http://schemas.microsoft.com/office/drawing/2010/main">
                <a:solidFill>
                  <a:srgbClr val="FFFFFF"/>
                </a:solidFill>
              </a14:hiddenFill>
            </a:ext>
          </a:extLst>
        </p:spPr>
      </p:pic>
      <p:pic>
        <p:nvPicPr>
          <p:cNvPr id="16390" name="Picture 6" descr="http://engagingoutcomes.com/Executive-Leadership-Training-Articles/wp-content/uploads/2011/08/leadership-development-service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9609" y="2514600"/>
            <a:ext cx="1815791" cy="21838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182212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16388"/>
                                        </p:tgtEl>
                                        <p:attrNameLst>
                                          <p:attrName>style.visibility</p:attrName>
                                        </p:attrNameLst>
                                      </p:cBhvr>
                                      <p:to>
                                        <p:strVal val="visible"/>
                                      </p:to>
                                    </p:set>
                                    <p:animEffect transition="in" filter="circle(in)">
                                      <p:cBhvr>
                                        <p:cTn id="14" dur="2000"/>
                                        <p:tgtEl>
                                          <p:spTgt spid="16388"/>
                                        </p:tgtEl>
                                      </p:cBhvr>
                                    </p:animEffect>
                                  </p:childTnLst>
                                </p:cTn>
                              </p:par>
                              <p:par>
                                <p:cTn id="15" presetID="6" presetClass="entr" presetSubtype="16" fill="hold" nodeType="withEffect">
                                  <p:stCondLst>
                                    <p:cond delay="0"/>
                                  </p:stCondLst>
                                  <p:childTnLst>
                                    <p:set>
                                      <p:cBhvr>
                                        <p:cTn id="16" dur="1" fill="hold">
                                          <p:stCondLst>
                                            <p:cond delay="0"/>
                                          </p:stCondLst>
                                        </p:cTn>
                                        <p:tgtEl>
                                          <p:spTgt spid="16390"/>
                                        </p:tgtEl>
                                        <p:attrNameLst>
                                          <p:attrName>style.visibility</p:attrName>
                                        </p:attrNameLst>
                                      </p:cBhvr>
                                      <p:to>
                                        <p:strVal val="visible"/>
                                      </p:to>
                                    </p:set>
                                    <p:animEffect transition="in" filter="circle(in)">
                                      <p:cBhvr>
                                        <p:cTn id="17" dur="2000"/>
                                        <p:tgtEl>
                                          <p:spTgt spid="16390"/>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fade">
                                      <p:cBhvr>
                                        <p:cTn id="22" dur="1000"/>
                                        <p:tgtEl>
                                          <p:spTgt spid="3">
                                            <p:txEl>
                                              <p:pRg st="0" end="0"/>
                                            </p:txEl>
                                          </p:spTgt>
                                        </p:tgtEl>
                                      </p:cBhvr>
                                    </p:animEffect>
                                    <p:anim calcmode="lin" valueType="num">
                                      <p:cBhvr>
                                        <p:cTn id="2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1000"/>
                                        <p:tgtEl>
                                          <p:spTgt spid="4"/>
                                        </p:tgtEl>
                                      </p:cBhvr>
                                    </p:animEffect>
                                    <p:anim calcmode="lin" valueType="num">
                                      <p:cBhvr>
                                        <p:cTn id="30" dur="1000" fill="hold"/>
                                        <p:tgtEl>
                                          <p:spTgt spid="4"/>
                                        </p:tgtEl>
                                        <p:attrNameLst>
                                          <p:attrName>ppt_x</p:attrName>
                                        </p:attrNameLst>
                                      </p:cBhvr>
                                      <p:tavLst>
                                        <p:tav tm="0">
                                          <p:val>
                                            <p:strVal val="#ppt_x"/>
                                          </p:val>
                                        </p:tav>
                                        <p:tav tm="100000">
                                          <p:val>
                                            <p:strVal val="#ppt_x"/>
                                          </p:val>
                                        </p:tav>
                                      </p:tavLst>
                                    </p:anim>
                                    <p:anim calcmode="lin" valueType="num">
                                      <p:cBhvr>
                                        <p:cTn id="3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4">
                                            <p:txEl>
                                              <p:pRg st="0" end="0"/>
                                            </p:txEl>
                                          </p:spTgt>
                                        </p:tgtEl>
                                        <p:attrNameLst>
                                          <p:attrName>style.visibility</p:attrName>
                                        </p:attrNameLst>
                                      </p:cBhvr>
                                      <p:to>
                                        <p:strVal val="visible"/>
                                      </p:to>
                                    </p:set>
                                    <p:animEffect transition="in" filter="fade">
                                      <p:cBhvr>
                                        <p:cTn id="36" dur="1000"/>
                                        <p:tgtEl>
                                          <p:spTgt spid="4">
                                            <p:txEl>
                                              <p:pRg st="0" end="0"/>
                                            </p:txEl>
                                          </p:spTgt>
                                        </p:tgtEl>
                                      </p:cBhvr>
                                    </p:animEffect>
                                    <p:anim calcmode="lin" valueType="num">
                                      <p:cBhvr>
                                        <p:cTn id="37"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38"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4">
                                            <p:txEl>
                                              <p:pRg st="1" end="1"/>
                                            </p:txEl>
                                          </p:spTgt>
                                        </p:tgtEl>
                                        <p:attrNameLst>
                                          <p:attrName>style.visibility</p:attrName>
                                        </p:attrNameLst>
                                      </p:cBhvr>
                                      <p:to>
                                        <p:strVal val="visible"/>
                                      </p:to>
                                    </p:set>
                                    <p:animEffect transition="in" filter="fade">
                                      <p:cBhvr>
                                        <p:cTn id="43" dur="1000"/>
                                        <p:tgtEl>
                                          <p:spTgt spid="4">
                                            <p:txEl>
                                              <p:pRg st="1" end="1"/>
                                            </p:txEl>
                                          </p:spTgt>
                                        </p:tgtEl>
                                      </p:cBhvr>
                                    </p:animEffect>
                                    <p:anim calcmode="lin" valueType="num">
                                      <p:cBhvr>
                                        <p:cTn id="44"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45"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4">
                                            <p:txEl>
                                              <p:pRg st="2" end="2"/>
                                            </p:txEl>
                                          </p:spTgt>
                                        </p:tgtEl>
                                        <p:attrNameLst>
                                          <p:attrName>style.visibility</p:attrName>
                                        </p:attrNameLst>
                                      </p:cBhvr>
                                      <p:to>
                                        <p:strVal val="visible"/>
                                      </p:to>
                                    </p:set>
                                    <p:animEffect transition="in" filter="fade">
                                      <p:cBhvr>
                                        <p:cTn id="50" dur="1000"/>
                                        <p:tgtEl>
                                          <p:spTgt spid="4">
                                            <p:txEl>
                                              <p:pRg st="2" end="2"/>
                                            </p:txEl>
                                          </p:spTgt>
                                        </p:tgtEl>
                                      </p:cBhvr>
                                    </p:animEffect>
                                    <p:anim calcmode="lin" valueType="num">
                                      <p:cBhvr>
                                        <p:cTn id="51"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52"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4">
                                            <p:txEl>
                                              <p:pRg st="3" end="3"/>
                                            </p:txEl>
                                          </p:spTgt>
                                        </p:tgtEl>
                                        <p:attrNameLst>
                                          <p:attrName>style.visibility</p:attrName>
                                        </p:attrNameLst>
                                      </p:cBhvr>
                                      <p:to>
                                        <p:strVal val="visible"/>
                                      </p:to>
                                    </p:set>
                                    <p:animEffect transition="in" filter="fade">
                                      <p:cBhvr>
                                        <p:cTn id="57" dur="1000"/>
                                        <p:tgtEl>
                                          <p:spTgt spid="4">
                                            <p:txEl>
                                              <p:pRg st="3" end="3"/>
                                            </p:txEl>
                                          </p:spTgt>
                                        </p:tgtEl>
                                      </p:cBhvr>
                                    </p:animEffect>
                                    <p:anim calcmode="lin" valueType="num">
                                      <p:cBhvr>
                                        <p:cTn id="58"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59"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nodeType="clickEffect">
                                  <p:stCondLst>
                                    <p:cond delay="0"/>
                                  </p:stCondLst>
                                  <p:childTnLst>
                                    <p:set>
                                      <p:cBhvr>
                                        <p:cTn id="63" dur="1" fill="hold">
                                          <p:stCondLst>
                                            <p:cond delay="0"/>
                                          </p:stCondLst>
                                        </p:cTn>
                                        <p:tgtEl>
                                          <p:spTgt spid="4">
                                            <p:txEl>
                                              <p:pRg st="4" end="4"/>
                                            </p:txEl>
                                          </p:spTgt>
                                        </p:tgtEl>
                                        <p:attrNameLst>
                                          <p:attrName>style.visibility</p:attrName>
                                        </p:attrNameLst>
                                      </p:cBhvr>
                                      <p:to>
                                        <p:strVal val="visible"/>
                                      </p:to>
                                    </p:set>
                                    <p:animEffect transition="in" filter="fade">
                                      <p:cBhvr>
                                        <p:cTn id="64" dur="1000"/>
                                        <p:tgtEl>
                                          <p:spTgt spid="4">
                                            <p:txEl>
                                              <p:pRg st="4" end="4"/>
                                            </p:txEl>
                                          </p:spTgt>
                                        </p:tgtEl>
                                      </p:cBhvr>
                                    </p:animEffect>
                                    <p:anim calcmode="lin" valueType="num">
                                      <p:cBhvr>
                                        <p:cTn id="6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66"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nodeType="clickEffect">
                                  <p:stCondLst>
                                    <p:cond delay="0"/>
                                  </p:stCondLst>
                                  <p:childTnLst>
                                    <p:set>
                                      <p:cBhvr>
                                        <p:cTn id="70" dur="1" fill="hold">
                                          <p:stCondLst>
                                            <p:cond delay="0"/>
                                          </p:stCondLst>
                                        </p:cTn>
                                        <p:tgtEl>
                                          <p:spTgt spid="4">
                                            <p:txEl>
                                              <p:pRg st="5" end="5"/>
                                            </p:txEl>
                                          </p:spTgt>
                                        </p:tgtEl>
                                        <p:attrNameLst>
                                          <p:attrName>style.visibility</p:attrName>
                                        </p:attrNameLst>
                                      </p:cBhvr>
                                      <p:to>
                                        <p:strVal val="visible"/>
                                      </p:to>
                                    </p:set>
                                    <p:animEffect transition="in" filter="fade">
                                      <p:cBhvr>
                                        <p:cTn id="71" dur="1000"/>
                                        <p:tgtEl>
                                          <p:spTgt spid="4">
                                            <p:txEl>
                                              <p:pRg st="5" end="5"/>
                                            </p:txEl>
                                          </p:spTgt>
                                        </p:tgtEl>
                                      </p:cBhvr>
                                    </p:animEffect>
                                    <p:anim calcmode="lin" valueType="num">
                                      <p:cBhvr>
                                        <p:cTn id="72"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73"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42" presetClass="entr" presetSubtype="0" fill="hold" nodeType="clickEffect">
                                  <p:stCondLst>
                                    <p:cond delay="0"/>
                                  </p:stCondLst>
                                  <p:childTnLst>
                                    <p:set>
                                      <p:cBhvr>
                                        <p:cTn id="77" dur="1" fill="hold">
                                          <p:stCondLst>
                                            <p:cond delay="0"/>
                                          </p:stCondLst>
                                        </p:cTn>
                                        <p:tgtEl>
                                          <p:spTgt spid="4">
                                            <p:txEl>
                                              <p:pRg st="6" end="6"/>
                                            </p:txEl>
                                          </p:spTgt>
                                        </p:tgtEl>
                                        <p:attrNameLst>
                                          <p:attrName>style.visibility</p:attrName>
                                        </p:attrNameLst>
                                      </p:cBhvr>
                                      <p:to>
                                        <p:strVal val="visible"/>
                                      </p:to>
                                    </p:set>
                                    <p:animEffect transition="in" filter="fade">
                                      <p:cBhvr>
                                        <p:cTn id="78" dur="1200"/>
                                        <p:tgtEl>
                                          <p:spTgt spid="4">
                                            <p:txEl>
                                              <p:pRg st="6" end="6"/>
                                            </p:txEl>
                                          </p:spTgt>
                                        </p:tgtEl>
                                      </p:cBhvr>
                                    </p:animEffect>
                                    <p:anim calcmode="lin" valueType="num">
                                      <p:cBhvr>
                                        <p:cTn id="79" dur="12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80" dur="12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P spid="5"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81000"/>
            <a:ext cx="8382000" cy="838200"/>
          </a:xfrm>
        </p:spPr>
        <p:txBody>
          <a:bodyPr>
            <a:noAutofit/>
          </a:bodyPr>
          <a:lstStyle/>
          <a:p>
            <a:pPr algn="ctr" rtl="1"/>
            <a:r>
              <a:rPr lang="fa-IR" sz="4000" dirty="0">
                <a:solidFill>
                  <a:srgbClr val="C00000"/>
                </a:solidFill>
                <a:cs typeface="B Titr" panose="00000700000000000000" pitchFamily="2" charset="-78"/>
              </a:rPr>
              <a:t>جمع‌بندی و نتیجه‌گیری</a:t>
            </a:r>
          </a:p>
        </p:txBody>
      </p:sp>
      <p:sp>
        <p:nvSpPr>
          <p:cNvPr id="3" name="Content Placeholder 2"/>
          <p:cNvSpPr>
            <a:spLocks noGrp="1"/>
          </p:cNvSpPr>
          <p:nvPr>
            <p:ph idx="1"/>
          </p:nvPr>
        </p:nvSpPr>
        <p:spPr>
          <a:xfrm>
            <a:off x="533400" y="1295400"/>
            <a:ext cx="7848600" cy="4800600"/>
          </a:xfrm>
        </p:spPr>
        <p:txBody>
          <a:bodyPr>
            <a:noAutofit/>
          </a:bodyPr>
          <a:lstStyle/>
          <a:p>
            <a:pPr marL="0" indent="0" algn="just" rtl="1">
              <a:lnSpc>
                <a:spcPct val="150000"/>
              </a:lnSpc>
              <a:buNone/>
            </a:pPr>
            <a:r>
              <a:rPr lang="fa-IR" sz="1600" b="1" dirty="0" smtClean="0">
                <a:solidFill>
                  <a:srgbClr val="C00000"/>
                </a:solidFill>
                <a:cs typeface="B Nazanin"/>
              </a:rPr>
              <a:t>برخی </a:t>
            </a:r>
            <a:r>
              <a:rPr lang="fa-IR" sz="1600" b="1" dirty="0">
                <a:solidFill>
                  <a:srgbClr val="C00000"/>
                </a:solidFill>
                <a:cs typeface="B Nazanin"/>
              </a:rPr>
              <a:t>از مهمترین مشکلات و موانعی که در مسیر جذب و استخدام نیروی انسانی مناسب وجود دارد عبارتند از: </a:t>
            </a:r>
            <a:endParaRPr lang="en-US" sz="1600" b="1" dirty="0">
              <a:solidFill>
                <a:srgbClr val="C00000"/>
              </a:solidFill>
            </a:endParaRPr>
          </a:p>
          <a:p>
            <a:pPr marL="342900" marR="0" lvl="0" indent="-342900" algn="just" rtl="1">
              <a:lnSpc>
                <a:spcPct val="150000"/>
              </a:lnSpc>
              <a:spcBef>
                <a:spcPts val="0"/>
              </a:spcBef>
              <a:spcAft>
                <a:spcPts val="0"/>
              </a:spcAft>
              <a:buFont typeface="Symbol"/>
              <a:buChar char=""/>
            </a:pPr>
            <a:r>
              <a:rPr lang="fa-IR" sz="1600" dirty="0">
                <a:latin typeface="Cambria"/>
                <a:ea typeface="Times New Roman"/>
                <a:cs typeface="B Nazanin"/>
              </a:rPr>
              <a:t>عدم برنامه‌ریزی مناسب برای تامین نیروی انسانی</a:t>
            </a:r>
            <a:endParaRPr lang="en-US" sz="1600" dirty="0">
              <a:latin typeface="Cambria"/>
              <a:ea typeface="Times New Roman"/>
              <a:cs typeface="B Nazanin"/>
            </a:endParaRPr>
          </a:p>
          <a:p>
            <a:pPr marL="342900" marR="0" lvl="0" indent="-342900" algn="just" rtl="1">
              <a:lnSpc>
                <a:spcPct val="150000"/>
              </a:lnSpc>
              <a:spcBef>
                <a:spcPts val="0"/>
              </a:spcBef>
              <a:spcAft>
                <a:spcPts val="0"/>
              </a:spcAft>
              <a:buFont typeface="Symbol"/>
              <a:buChar char=""/>
            </a:pPr>
            <a:r>
              <a:rPr lang="fa-IR" sz="1600" dirty="0">
                <a:latin typeface="Cambria"/>
                <a:ea typeface="Times New Roman"/>
                <a:cs typeface="B Nazanin"/>
              </a:rPr>
              <a:t>عدم تدوین شرح شغل و شرایط احراز مشاغل مختلف</a:t>
            </a:r>
            <a:endParaRPr lang="en-US" sz="1600" dirty="0">
              <a:latin typeface="Cambria"/>
              <a:ea typeface="Times New Roman"/>
              <a:cs typeface="B Nazanin"/>
            </a:endParaRPr>
          </a:p>
          <a:p>
            <a:pPr marL="342900" marR="0" lvl="0" indent="-342900" algn="just" rtl="1">
              <a:lnSpc>
                <a:spcPct val="150000"/>
              </a:lnSpc>
              <a:spcBef>
                <a:spcPts val="0"/>
              </a:spcBef>
              <a:spcAft>
                <a:spcPts val="0"/>
              </a:spcAft>
              <a:buFont typeface="Symbol"/>
              <a:buChar char=""/>
            </a:pPr>
            <a:r>
              <a:rPr lang="fa-IR" sz="1600" dirty="0">
                <a:latin typeface="Cambria"/>
                <a:ea typeface="Times New Roman"/>
                <a:cs typeface="B Nazanin"/>
              </a:rPr>
              <a:t>عدم طراحی مدل‌های شایستگی تخصصی برای مشاغل مدیریتی</a:t>
            </a:r>
            <a:endParaRPr lang="en-US" sz="1600" dirty="0">
              <a:latin typeface="Cambria"/>
              <a:ea typeface="Times New Roman"/>
              <a:cs typeface="B Nazanin"/>
            </a:endParaRPr>
          </a:p>
          <a:p>
            <a:pPr marL="342900" marR="0" lvl="0" indent="-342900" algn="just" rtl="1">
              <a:lnSpc>
                <a:spcPct val="150000"/>
              </a:lnSpc>
              <a:spcBef>
                <a:spcPts val="0"/>
              </a:spcBef>
              <a:spcAft>
                <a:spcPts val="0"/>
              </a:spcAft>
              <a:buFont typeface="Symbol"/>
              <a:buChar char=""/>
            </a:pPr>
            <a:r>
              <a:rPr lang="fa-IR" sz="1600" dirty="0">
                <a:latin typeface="Cambria"/>
                <a:ea typeface="Times New Roman"/>
                <a:cs typeface="B Nazanin"/>
              </a:rPr>
              <a:t>نداشتن دانش، تخصص و مهارت لازم در ارزیابان و مصاحبه‌کنندگان </a:t>
            </a:r>
            <a:endParaRPr lang="en-US" sz="1600" dirty="0">
              <a:latin typeface="Cambria"/>
              <a:ea typeface="Times New Roman"/>
              <a:cs typeface="B Nazanin"/>
            </a:endParaRPr>
          </a:p>
          <a:p>
            <a:pPr marL="342900" marR="0" lvl="0" indent="-342900" algn="just" rtl="1">
              <a:lnSpc>
                <a:spcPct val="150000"/>
              </a:lnSpc>
              <a:spcBef>
                <a:spcPts val="0"/>
              </a:spcBef>
              <a:spcAft>
                <a:spcPts val="0"/>
              </a:spcAft>
              <a:buFont typeface="Symbol"/>
              <a:buChar char=""/>
            </a:pPr>
            <a:r>
              <a:rPr lang="fa-IR" sz="1600" dirty="0">
                <a:latin typeface="Cambria"/>
                <a:ea typeface="Times New Roman"/>
                <a:cs typeface="B Nazanin"/>
              </a:rPr>
              <a:t>مجهز نبودن سازمان‌ها به ابزارهای مناسب جذب و استخدام (مانند کانون‌های ارزیابی، آزمون‌های روانشناختی و ...)</a:t>
            </a:r>
            <a:endParaRPr lang="en-US" sz="1600" dirty="0">
              <a:latin typeface="Cambria"/>
              <a:ea typeface="Times New Roman"/>
              <a:cs typeface="B Nazanin"/>
            </a:endParaRPr>
          </a:p>
          <a:p>
            <a:pPr marL="342900" marR="0" lvl="0" indent="-342900" algn="just" rtl="1">
              <a:lnSpc>
                <a:spcPct val="150000"/>
              </a:lnSpc>
              <a:spcBef>
                <a:spcPts val="0"/>
              </a:spcBef>
              <a:spcAft>
                <a:spcPts val="0"/>
              </a:spcAft>
              <a:buFont typeface="Symbol"/>
              <a:buChar char=""/>
            </a:pPr>
            <a:r>
              <a:rPr lang="fa-IR" sz="1600" dirty="0">
                <a:latin typeface="Cambria"/>
                <a:ea typeface="Times New Roman"/>
                <a:cs typeface="B Nazanin"/>
              </a:rPr>
              <a:t>عدم همکاری و هماهنگی مناسب بین واحد منابع انسانی و مدیران مستقیم در پیشبرد فرآیند جذب و استخدام</a:t>
            </a:r>
            <a:endParaRPr lang="en-US" sz="1600" dirty="0">
              <a:latin typeface="Cambria"/>
              <a:ea typeface="Times New Roman"/>
              <a:cs typeface="B Nazanin"/>
            </a:endParaRPr>
          </a:p>
          <a:p>
            <a:pPr marL="0" marR="0" indent="0" algn="just" rtl="1">
              <a:lnSpc>
                <a:spcPct val="150000"/>
              </a:lnSpc>
              <a:spcBef>
                <a:spcPts val="0"/>
              </a:spcBef>
              <a:spcAft>
                <a:spcPts val="0"/>
              </a:spcAft>
              <a:buNone/>
            </a:pPr>
            <a:r>
              <a:rPr lang="fa-IR" sz="1600" b="1" dirty="0">
                <a:solidFill>
                  <a:srgbClr val="C00000"/>
                </a:solidFill>
                <a:latin typeface="Cambria"/>
                <a:ea typeface="Times New Roman"/>
                <a:cs typeface="B Nazanin"/>
              </a:rPr>
              <a:t>راهکارهایی نیز برای غلبه بر مشکلات و موانع فوق با هدف افزایش اثربخشی فرآیند جذب و استخدام در سازمان‌ها به شرح زیر ارائه شد:</a:t>
            </a:r>
            <a:endParaRPr lang="en-US" sz="1600" b="1" dirty="0">
              <a:solidFill>
                <a:srgbClr val="C00000"/>
              </a:solidFill>
              <a:latin typeface="Cambria"/>
              <a:ea typeface="Times New Roman"/>
              <a:cs typeface="B Nazanin"/>
            </a:endParaRPr>
          </a:p>
          <a:p>
            <a:pPr marL="342900" marR="0" lvl="0" indent="-342900" algn="just" rtl="1">
              <a:lnSpc>
                <a:spcPct val="150000"/>
              </a:lnSpc>
              <a:spcBef>
                <a:spcPts val="0"/>
              </a:spcBef>
              <a:spcAft>
                <a:spcPts val="0"/>
              </a:spcAft>
              <a:buFont typeface="+mj-lt"/>
              <a:buAutoNum type="arabicParenR"/>
            </a:pPr>
            <a:r>
              <a:rPr lang="fa-IR" sz="1600" dirty="0">
                <a:latin typeface="Cambria"/>
                <a:ea typeface="Times New Roman"/>
                <a:cs typeface="B Nazanin"/>
              </a:rPr>
              <a:t>استفاده از کانال‌های مناسب  برای شناسایی و جذب نیروی انسانی</a:t>
            </a:r>
            <a:endParaRPr lang="en-US" sz="1600" dirty="0">
              <a:latin typeface="Cambria"/>
              <a:ea typeface="Times New Roman"/>
              <a:cs typeface="B Nazanin"/>
            </a:endParaRPr>
          </a:p>
          <a:p>
            <a:pPr marL="342900" marR="0" lvl="0" indent="-342900" algn="just" rtl="1">
              <a:lnSpc>
                <a:spcPct val="150000"/>
              </a:lnSpc>
              <a:spcBef>
                <a:spcPts val="0"/>
              </a:spcBef>
              <a:spcAft>
                <a:spcPts val="0"/>
              </a:spcAft>
              <a:buFont typeface="+mj-lt"/>
              <a:buAutoNum type="arabicParenR"/>
            </a:pPr>
            <a:r>
              <a:rPr lang="fa-IR" sz="1600" dirty="0">
                <a:latin typeface="Cambria"/>
                <a:ea typeface="Times New Roman"/>
                <a:cs typeface="B Nazanin"/>
              </a:rPr>
              <a:t>طراحی مدل‌های شایستگی تخصصی به ویژه برای مشاغل مدیریتی</a:t>
            </a:r>
            <a:endParaRPr lang="en-US" sz="1600" dirty="0">
              <a:latin typeface="Cambria"/>
              <a:ea typeface="Times New Roman"/>
              <a:cs typeface="B Nazanin"/>
            </a:endParaRPr>
          </a:p>
          <a:p>
            <a:pPr marL="342900" marR="0" lvl="0" indent="-342900" algn="just" rtl="1">
              <a:lnSpc>
                <a:spcPct val="150000"/>
              </a:lnSpc>
              <a:spcBef>
                <a:spcPts val="0"/>
              </a:spcBef>
              <a:spcAft>
                <a:spcPts val="0"/>
              </a:spcAft>
              <a:buFont typeface="+mj-lt"/>
              <a:buAutoNum type="arabicParenR"/>
            </a:pPr>
            <a:r>
              <a:rPr lang="fa-IR" sz="1600" dirty="0">
                <a:latin typeface="Cambria"/>
                <a:ea typeface="Times New Roman"/>
                <a:cs typeface="B Nazanin"/>
              </a:rPr>
              <a:t>طراحی کانون‌‌های ارزیابی به عنوان یک ابزار با دقت بالا برای جذب و استخدام نیروی مناسب</a:t>
            </a:r>
            <a:endParaRPr lang="en-US" sz="1600" dirty="0">
              <a:latin typeface="Cambria"/>
              <a:ea typeface="Times New Roman"/>
              <a:cs typeface="B Nazanin"/>
            </a:endParaRPr>
          </a:p>
          <a:p>
            <a:pPr marL="342900" marR="0" lvl="0" indent="-342900" algn="just" rtl="1">
              <a:lnSpc>
                <a:spcPct val="150000"/>
              </a:lnSpc>
              <a:spcBef>
                <a:spcPts val="0"/>
              </a:spcBef>
              <a:spcAft>
                <a:spcPts val="0"/>
              </a:spcAft>
              <a:buFont typeface="+mj-lt"/>
              <a:buAutoNum type="arabicParenR"/>
            </a:pPr>
            <a:r>
              <a:rPr lang="fa-IR" sz="1600" dirty="0">
                <a:latin typeface="Cambria"/>
                <a:ea typeface="Times New Roman"/>
                <a:cs typeface="B Nazanin"/>
              </a:rPr>
              <a:t>توسعه و ارتقای برند کارفرما در بازار </a:t>
            </a:r>
            <a:r>
              <a:rPr lang="fa-IR" sz="1600" dirty="0" smtClean="0">
                <a:latin typeface="Cambria"/>
                <a:ea typeface="Times New Roman"/>
                <a:cs typeface="B Nazanin"/>
              </a:rPr>
              <a:t>کار</a:t>
            </a:r>
            <a:endParaRPr lang="en-US" sz="1600" dirty="0">
              <a:latin typeface="Cambria"/>
              <a:ea typeface="Times New Roman"/>
              <a:cs typeface="B Nazanin"/>
            </a:endParaRPr>
          </a:p>
        </p:txBody>
      </p:sp>
    </p:spTree>
    <p:extLst>
      <p:ext uri="{BB962C8B-B14F-4D97-AF65-F5344CB8AC3E}">
        <p14:creationId xmlns:p14="http://schemas.microsoft.com/office/powerpoint/2010/main" val="298043471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anim calcmode="lin" valueType="num">
                                      <p:cBhvr>
                                        <p:cTn id="2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000"/>
                                        <p:tgtEl>
                                          <p:spTgt spid="3">
                                            <p:txEl>
                                              <p:pRg st="4" end="4"/>
                                            </p:txEl>
                                          </p:spTgt>
                                        </p:tgtEl>
                                      </p:cBhvr>
                                    </p:animEffect>
                                    <p:anim calcmode="lin" valueType="num">
                                      <p:cBhvr>
                                        <p:cTn id="2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1000"/>
                                        <p:tgtEl>
                                          <p:spTgt spid="3">
                                            <p:txEl>
                                              <p:pRg st="5" end="5"/>
                                            </p:txEl>
                                          </p:spTgt>
                                        </p:tgtEl>
                                      </p:cBhvr>
                                    </p:animEffect>
                                    <p:anim calcmode="lin" valueType="num">
                                      <p:cBhvr>
                                        <p:cTn id="3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5" end="5"/>
                                            </p:txEl>
                                          </p:spTgt>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1000"/>
                                        <p:tgtEl>
                                          <p:spTgt spid="3">
                                            <p:txEl>
                                              <p:pRg st="6" end="6"/>
                                            </p:txEl>
                                          </p:spTgt>
                                        </p:tgtEl>
                                      </p:cBhvr>
                                    </p:animEffect>
                                    <p:anim calcmode="lin" valueType="num">
                                      <p:cBhvr>
                                        <p:cTn id="38"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9" dur="1000" fill="hold"/>
                                        <p:tgtEl>
                                          <p:spTgt spid="3">
                                            <p:txEl>
                                              <p:pRg st="6" end="6"/>
                                            </p:txEl>
                                          </p:spTgt>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1000"/>
                                        <p:tgtEl>
                                          <p:spTgt spid="3">
                                            <p:txEl>
                                              <p:pRg st="7" end="7"/>
                                            </p:txEl>
                                          </p:spTgt>
                                        </p:tgtEl>
                                      </p:cBhvr>
                                    </p:animEffect>
                                    <p:anim calcmode="lin" valueType="num">
                                      <p:cBhvr>
                                        <p:cTn id="43"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7" end="7"/>
                                            </p:txEl>
                                          </p:spTgt>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1000"/>
                                        <p:tgtEl>
                                          <p:spTgt spid="3">
                                            <p:txEl>
                                              <p:pRg st="8" end="8"/>
                                            </p:txEl>
                                          </p:spTgt>
                                        </p:tgtEl>
                                      </p:cBhvr>
                                    </p:animEffect>
                                    <p:anim calcmode="lin" valueType="num">
                                      <p:cBhvr>
                                        <p:cTn id="48"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49" dur="1000" fill="hold"/>
                                        <p:tgtEl>
                                          <p:spTgt spid="3">
                                            <p:txEl>
                                              <p:pRg st="8" end="8"/>
                                            </p:txEl>
                                          </p:spTgt>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fade">
                                      <p:cBhvr>
                                        <p:cTn id="52" dur="1000"/>
                                        <p:tgtEl>
                                          <p:spTgt spid="3">
                                            <p:txEl>
                                              <p:pRg st="9" end="9"/>
                                            </p:txEl>
                                          </p:spTgt>
                                        </p:tgtEl>
                                      </p:cBhvr>
                                    </p:animEffect>
                                    <p:anim calcmode="lin" valueType="num">
                                      <p:cBhvr>
                                        <p:cTn id="53"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54" dur="1000" fill="hold"/>
                                        <p:tgtEl>
                                          <p:spTgt spid="3">
                                            <p:txEl>
                                              <p:pRg st="9" end="9"/>
                                            </p:txEl>
                                          </p:spTgt>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Effect transition="in" filter="fade">
                                      <p:cBhvr>
                                        <p:cTn id="57" dur="1000"/>
                                        <p:tgtEl>
                                          <p:spTgt spid="3">
                                            <p:txEl>
                                              <p:pRg st="10" end="10"/>
                                            </p:txEl>
                                          </p:spTgt>
                                        </p:tgtEl>
                                      </p:cBhvr>
                                    </p:animEffect>
                                    <p:anim calcmode="lin" valueType="num">
                                      <p:cBhvr>
                                        <p:cTn id="58"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59" dur="1000" fill="hold"/>
                                        <p:tgtEl>
                                          <p:spTgt spid="3">
                                            <p:txEl>
                                              <p:pRg st="10" end="10"/>
                                            </p:txEl>
                                          </p:spTgt>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3">
                                            <p:txEl>
                                              <p:pRg st="11" end="11"/>
                                            </p:txEl>
                                          </p:spTgt>
                                        </p:tgtEl>
                                        <p:attrNameLst>
                                          <p:attrName>style.visibility</p:attrName>
                                        </p:attrNameLst>
                                      </p:cBhvr>
                                      <p:to>
                                        <p:strVal val="visible"/>
                                      </p:to>
                                    </p:set>
                                    <p:animEffect transition="in" filter="fade">
                                      <p:cBhvr>
                                        <p:cTn id="62" dur="1000"/>
                                        <p:tgtEl>
                                          <p:spTgt spid="3">
                                            <p:txEl>
                                              <p:pRg st="11" end="11"/>
                                            </p:txEl>
                                          </p:spTgt>
                                        </p:tgtEl>
                                      </p:cBhvr>
                                    </p:animEffect>
                                    <p:anim calcmode="lin" valueType="num">
                                      <p:cBhvr>
                                        <p:cTn id="63"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64" dur="1000" fill="hold"/>
                                        <p:tgtEl>
                                          <p:spTgt spid="3">
                                            <p:txEl>
                                              <p:pRg st="11" end="1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81000"/>
            <a:ext cx="8382000" cy="838200"/>
          </a:xfrm>
        </p:spPr>
        <p:txBody>
          <a:bodyPr>
            <a:noAutofit/>
          </a:bodyPr>
          <a:lstStyle/>
          <a:p>
            <a:pPr algn="ctr" rtl="1"/>
            <a:r>
              <a:rPr lang="fa-IR" sz="4000" dirty="0">
                <a:solidFill>
                  <a:srgbClr val="C00000"/>
                </a:solidFill>
                <a:cs typeface="B Titr" panose="00000700000000000000" pitchFamily="2" charset="-78"/>
              </a:rPr>
              <a:t>جمع‌بندی و نتیجه‌گیری</a:t>
            </a:r>
          </a:p>
        </p:txBody>
      </p:sp>
      <p:sp>
        <p:nvSpPr>
          <p:cNvPr id="3" name="Content Placeholder 2"/>
          <p:cNvSpPr>
            <a:spLocks noGrp="1"/>
          </p:cNvSpPr>
          <p:nvPr>
            <p:ph idx="1"/>
          </p:nvPr>
        </p:nvSpPr>
        <p:spPr>
          <a:xfrm>
            <a:off x="457200" y="1219200"/>
            <a:ext cx="7924800" cy="4800600"/>
          </a:xfrm>
        </p:spPr>
        <p:txBody>
          <a:bodyPr>
            <a:normAutofit fontScale="70000" lnSpcReduction="20000"/>
          </a:bodyPr>
          <a:lstStyle/>
          <a:p>
            <a:pPr marL="0" indent="0" algn="just" rtl="1">
              <a:lnSpc>
                <a:spcPct val="150000"/>
              </a:lnSpc>
              <a:buNone/>
            </a:pPr>
            <a:r>
              <a:rPr lang="fa-IR" b="1" dirty="0" smtClean="0">
                <a:solidFill>
                  <a:srgbClr val="C00000"/>
                </a:solidFill>
                <a:cs typeface="B Nazanin"/>
              </a:rPr>
              <a:t>در </a:t>
            </a:r>
            <a:r>
              <a:rPr lang="fa-IR" b="1" dirty="0">
                <a:solidFill>
                  <a:srgbClr val="C00000"/>
                </a:solidFill>
                <a:cs typeface="B Nazanin"/>
              </a:rPr>
              <a:t>حوزه نگهداشت نیروی </a:t>
            </a:r>
            <a:r>
              <a:rPr lang="fa-IR" b="1" dirty="0" smtClean="0">
                <a:solidFill>
                  <a:srgbClr val="C00000"/>
                </a:solidFill>
                <a:cs typeface="B Nazanin"/>
              </a:rPr>
              <a:t>انسانی، عدم </a:t>
            </a:r>
            <a:r>
              <a:rPr lang="fa-IR" b="1" dirty="0">
                <a:solidFill>
                  <a:srgbClr val="C00000"/>
                </a:solidFill>
                <a:cs typeface="B Nazanin"/>
              </a:rPr>
              <a:t>توجه به نیازها و انتظارات متفاوت کارکنان در دوره‌های مختلف عمر کاری آن‌ها، یکی از مشکلات اساسی سازمان‌هایی است که در نگهداشت نیروهای کلیدی خود موفق عمل نمی‌کنند.</a:t>
            </a:r>
            <a:endParaRPr lang="en-US" b="1" dirty="0">
              <a:solidFill>
                <a:srgbClr val="C00000"/>
              </a:solidFill>
            </a:endParaRPr>
          </a:p>
          <a:p>
            <a:pPr marL="0" indent="0" algn="just" rtl="1">
              <a:lnSpc>
                <a:spcPct val="150000"/>
              </a:lnSpc>
              <a:buNone/>
            </a:pPr>
            <a:r>
              <a:rPr lang="fa-IR" dirty="0" smtClean="0">
                <a:cs typeface="B Nazanin"/>
              </a:rPr>
              <a:t>راهکارهایی </a:t>
            </a:r>
            <a:r>
              <a:rPr lang="fa-IR" dirty="0">
                <a:cs typeface="B Nazanin"/>
              </a:rPr>
              <a:t>برای افزایش اثربخشی فرآیند نگهداشت نیروی انسانی در سازمان‌ها به شرح زیر ارائه گردید:</a:t>
            </a:r>
            <a:endParaRPr lang="en-US" dirty="0"/>
          </a:p>
          <a:p>
            <a:pPr marL="342900" marR="0" lvl="0" indent="-342900" algn="just" rtl="1">
              <a:lnSpc>
                <a:spcPct val="150000"/>
              </a:lnSpc>
              <a:spcBef>
                <a:spcPts val="0"/>
              </a:spcBef>
              <a:spcAft>
                <a:spcPts val="0"/>
              </a:spcAft>
              <a:buFont typeface="+mj-lt"/>
              <a:buAutoNum type="arabicParenR"/>
            </a:pPr>
            <a:r>
              <a:rPr lang="fa-IR" dirty="0">
                <a:latin typeface="Cambria"/>
                <a:ea typeface="Times New Roman"/>
                <a:cs typeface="B Nazanin"/>
              </a:rPr>
              <a:t>طراحی نظام جبران خدمات رقابتی</a:t>
            </a:r>
            <a:endParaRPr lang="en-US" dirty="0">
              <a:latin typeface="Cambria"/>
              <a:ea typeface="Times New Roman"/>
              <a:cs typeface="B Nazanin"/>
            </a:endParaRPr>
          </a:p>
          <a:p>
            <a:pPr marL="342900" marR="0" lvl="0" indent="-342900" algn="just" rtl="1">
              <a:lnSpc>
                <a:spcPct val="150000"/>
              </a:lnSpc>
              <a:spcBef>
                <a:spcPts val="0"/>
              </a:spcBef>
              <a:spcAft>
                <a:spcPts val="0"/>
              </a:spcAft>
              <a:buFont typeface="+mj-lt"/>
              <a:buAutoNum type="arabicParenR"/>
            </a:pPr>
            <a:r>
              <a:rPr lang="fa-IR" dirty="0">
                <a:latin typeface="Cambria"/>
                <a:ea typeface="Times New Roman"/>
                <a:cs typeface="B Nazanin"/>
              </a:rPr>
              <a:t>ارزیابی و تحلیل دلایل خروج داوطلبانه نیروهای کلیدی و موثر</a:t>
            </a:r>
            <a:endParaRPr lang="en-US" dirty="0">
              <a:latin typeface="Cambria"/>
              <a:ea typeface="Times New Roman"/>
              <a:cs typeface="B Nazanin"/>
            </a:endParaRPr>
          </a:p>
          <a:p>
            <a:pPr marL="342900" marR="0" lvl="0" indent="-342900" algn="just" rtl="1">
              <a:lnSpc>
                <a:spcPct val="150000"/>
              </a:lnSpc>
              <a:spcBef>
                <a:spcPts val="0"/>
              </a:spcBef>
              <a:spcAft>
                <a:spcPts val="0"/>
              </a:spcAft>
              <a:buFont typeface="+mj-lt"/>
              <a:buAutoNum type="arabicParenR"/>
            </a:pPr>
            <a:r>
              <a:rPr lang="fa-IR" dirty="0">
                <a:latin typeface="Cambria"/>
                <a:ea typeface="Times New Roman"/>
                <a:cs typeface="B Nazanin"/>
              </a:rPr>
              <a:t>ارزیابی مستمر رضایت شغلی کارکنان و تدوین اقدمات بهبود</a:t>
            </a:r>
            <a:endParaRPr lang="en-US" dirty="0">
              <a:latin typeface="Cambria"/>
              <a:ea typeface="Times New Roman"/>
              <a:cs typeface="B Nazanin"/>
            </a:endParaRPr>
          </a:p>
          <a:p>
            <a:pPr marL="342900" marR="0" lvl="0" indent="-342900" algn="just" rtl="1">
              <a:lnSpc>
                <a:spcPct val="150000"/>
              </a:lnSpc>
              <a:spcBef>
                <a:spcPts val="0"/>
              </a:spcBef>
              <a:spcAft>
                <a:spcPts val="0"/>
              </a:spcAft>
              <a:buFont typeface="+mj-lt"/>
              <a:buAutoNum type="arabicParenR"/>
            </a:pPr>
            <a:r>
              <a:rPr lang="fa-IR" dirty="0">
                <a:latin typeface="Cambria"/>
                <a:ea typeface="Times New Roman"/>
                <a:cs typeface="B Nazanin"/>
              </a:rPr>
              <a:t>طراحی برنامه‌های مدیریت استعدادها، جانشین‌پروری و پرورش مدیران آینده</a:t>
            </a:r>
            <a:endParaRPr lang="en-US" dirty="0">
              <a:latin typeface="Cambria"/>
              <a:ea typeface="Times New Roman"/>
              <a:cs typeface="B Nazanin"/>
            </a:endParaRPr>
          </a:p>
          <a:p>
            <a:pPr marL="342900" marR="0" lvl="0" indent="-342900" algn="just" rtl="1">
              <a:lnSpc>
                <a:spcPct val="150000"/>
              </a:lnSpc>
              <a:spcBef>
                <a:spcPts val="0"/>
              </a:spcBef>
              <a:spcAft>
                <a:spcPts val="0"/>
              </a:spcAft>
              <a:buFont typeface="+mj-lt"/>
              <a:buAutoNum type="arabicParenR"/>
            </a:pPr>
            <a:r>
              <a:rPr lang="fa-IR" dirty="0">
                <a:latin typeface="Cambria"/>
                <a:ea typeface="Times New Roman"/>
                <a:cs typeface="B Nazanin"/>
              </a:rPr>
              <a:t>طراحی نظام قدردانی از عملکردهای برجسته</a:t>
            </a:r>
            <a:endParaRPr lang="en-US" dirty="0">
              <a:latin typeface="Cambria"/>
              <a:ea typeface="Times New Roman"/>
              <a:cs typeface="B Nazanin"/>
            </a:endParaRPr>
          </a:p>
          <a:p>
            <a:pPr marL="342900" marR="0" lvl="0" indent="-342900" algn="just" rtl="1">
              <a:lnSpc>
                <a:spcPct val="150000"/>
              </a:lnSpc>
              <a:spcBef>
                <a:spcPts val="0"/>
              </a:spcBef>
              <a:spcAft>
                <a:spcPts val="0"/>
              </a:spcAft>
              <a:buFont typeface="+mj-lt"/>
              <a:buAutoNum type="arabicParenR"/>
            </a:pPr>
            <a:r>
              <a:rPr lang="fa-IR" dirty="0">
                <a:latin typeface="Cambria"/>
                <a:ea typeface="Times New Roman"/>
                <a:cs typeface="B Nazanin"/>
              </a:rPr>
              <a:t>آموزش مدیران و رهبران سازمان در خصوص نقش آن‌ها در انگیزش و نگهداشت کارکنان کلیدی</a:t>
            </a:r>
            <a:endParaRPr lang="en-US" dirty="0">
              <a:latin typeface="Cambria"/>
              <a:ea typeface="Times New Roman"/>
              <a:cs typeface="B Nazanin"/>
            </a:endParaRPr>
          </a:p>
          <a:p>
            <a:pPr marL="0" indent="0" algn="just" rtl="1">
              <a:lnSpc>
                <a:spcPct val="150000"/>
              </a:lnSpc>
              <a:buNone/>
            </a:pPr>
            <a:r>
              <a:rPr lang="fa-IR" b="1" dirty="0">
                <a:solidFill>
                  <a:srgbClr val="C00000"/>
                </a:solidFill>
                <a:cs typeface="B Nazanin"/>
              </a:rPr>
              <a:t>در پایان تاکید می‌شود که پیاده‌سازی این راهکارها در هر سازمان، باید متناسب با ویژگی‌های خاص آن بوده و شرایط درونی مانند دوره عمر سازمان، فرهنگ، استراتژی، تکنولوژی و ساختار و همچنین شرایط بیرونی مانند رقبا، جایگاه در صنعت، مشتریان، تامین‌کنندگان، قوانین و مقررات دولتی مد نظر قرار گیرد.</a:t>
            </a:r>
            <a:endParaRPr lang="en-US" b="1" dirty="0">
              <a:solidFill>
                <a:srgbClr val="C00000"/>
              </a:solidFill>
              <a:effectLst/>
            </a:endParaRPr>
          </a:p>
        </p:txBody>
      </p:sp>
    </p:spTree>
    <p:extLst>
      <p:ext uri="{BB962C8B-B14F-4D97-AF65-F5344CB8AC3E}">
        <p14:creationId xmlns:p14="http://schemas.microsoft.com/office/powerpoint/2010/main" val="342890436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anim calcmode="lin" valueType="num">
                                      <p:cBhvr>
                                        <p:cTn id="2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000"/>
                                        <p:tgtEl>
                                          <p:spTgt spid="3">
                                            <p:txEl>
                                              <p:pRg st="4" end="4"/>
                                            </p:txEl>
                                          </p:spTgt>
                                        </p:tgtEl>
                                      </p:cBhvr>
                                    </p:animEffect>
                                    <p:anim calcmode="lin" valueType="num">
                                      <p:cBhvr>
                                        <p:cTn id="2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1000"/>
                                        <p:tgtEl>
                                          <p:spTgt spid="3">
                                            <p:txEl>
                                              <p:pRg st="5" end="5"/>
                                            </p:txEl>
                                          </p:spTgt>
                                        </p:tgtEl>
                                      </p:cBhvr>
                                    </p:animEffect>
                                    <p:anim calcmode="lin" valueType="num">
                                      <p:cBhvr>
                                        <p:cTn id="3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5" end="5"/>
                                            </p:txEl>
                                          </p:spTgt>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1000"/>
                                        <p:tgtEl>
                                          <p:spTgt spid="3">
                                            <p:txEl>
                                              <p:pRg st="6" end="6"/>
                                            </p:txEl>
                                          </p:spTgt>
                                        </p:tgtEl>
                                      </p:cBhvr>
                                    </p:animEffect>
                                    <p:anim calcmode="lin" valueType="num">
                                      <p:cBhvr>
                                        <p:cTn id="38"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9" dur="1000" fill="hold"/>
                                        <p:tgtEl>
                                          <p:spTgt spid="3">
                                            <p:txEl>
                                              <p:pRg st="6" end="6"/>
                                            </p:txEl>
                                          </p:spTgt>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1000"/>
                                        <p:tgtEl>
                                          <p:spTgt spid="3">
                                            <p:txEl>
                                              <p:pRg st="7" end="7"/>
                                            </p:txEl>
                                          </p:spTgt>
                                        </p:tgtEl>
                                      </p:cBhvr>
                                    </p:animEffect>
                                    <p:anim calcmode="lin" valueType="num">
                                      <p:cBhvr>
                                        <p:cTn id="43"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7" end="7"/>
                                            </p:txEl>
                                          </p:spTgt>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1000"/>
                                        <p:tgtEl>
                                          <p:spTgt spid="3">
                                            <p:txEl>
                                              <p:pRg st="8" end="8"/>
                                            </p:txEl>
                                          </p:spTgt>
                                        </p:tgtEl>
                                      </p:cBhvr>
                                    </p:animEffect>
                                    <p:anim calcmode="lin" valueType="num">
                                      <p:cBhvr>
                                        <p:cTn id="48"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49"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81000"/>
            <a:ext cx="8382000" cy="838200"/>
          </a:xfrm>
        </p:spPr>
        <p:txBody>
          <a:bodyPr>
            <a:noAutofit/>
          </a:bodyPr>
          <a:lstStyle/>
          <a:p>
            <a:pPr algn="ctr" rtl="1"/>
            <a:r>
              <a:rPr lang="fa-IR" sz="4000" dirty="0">
                <a:solidFill>
                  <a:srgbClr val="C00000"/>
                </a:solidFill>
                <a:cs typeface="B Titr" panose="00000700000000000000" pitchFamily="2" charset="-78"/>
              </a:rPr>
              <a:t>منابع و مراجع</a:t>
            </a:r>
          </a:p>
        </p:txBody>
      </p:sp>
      <p:sp>
        <p:nvSpPr>
          <p:cNvPr id="3" name="Content Placeholder 2"/>
          <p:cNvSpPr>
            <a:spLocks noGrp="1"/>
          </p:cNvSpPr>
          <p:nvPr>
            <p:ph idx="1"/>
          </p:nvPr>
        </p:nvSpPr>
        <p:spPr>
          <a:xfrm>
            <a:off x="838200" y="1447800"/>
            <a:ext cx="7543800" cy="3352800"/>
          </a:xfrm>
        </p:spPr>
        <p:txBody>
          <a:bodyPr>
            <a:normAutofit/>
          </a:bodyPr>
          <a:lstStyle/>
          <a:p>
            <a:pPr marL="0" indent="0" algn="just" rtl="1">
              <a:lnSpc>
                <a:spcPct val="150000"/>
              </a:lnSpc>
              <a:buNone/>
            </a:pPr>
            <a:r>
              <a:rPr lang="fa-IR" sz="2000" dirty="0">
                <a:solidFill>
                  <a:srgbClr val="C00000"/>
                </a:solidFill>
                <a:cs typeface="B Nazanin"/>
              </a:rPr>
              <a:t>- زکلیکی بابایی ، محمدعلی . مهدی صفیان بلداجی. (1393) فرایند نیرویابی و انتخاب. تهران: سازمان مدیریت صنعتی</a:t>
            </a:r>
            <a:endParaRPr lang="en-US" sz="2000" dirty="0">
              <a:solidFill>
                <a:srgbClr val="C00000"/>
              </a:solidFill>
            </a:endParaRPr>
          </a:p>
          <a:p>
            <a:pPr marL="0" indent="0" algn="just" rtl="1">
              <a:lnSpc>
                <a:spcPct val="150000"/>
              </a:lnSpc>
              <a:buNone/>
            </a:pPr>
            <a:r>
              <a:rPr lang="fa-IR" sz="2000" dirty="0">
                <a:solidFill>
                  <a:srgbClr val="C00000"/>
                </a:solidFill>
                <a:cs typeface="B Nazanin"/>
              </a:rPr>
              <a:t>- شرکت‌های موفق جهان چگونه استخدام میکنند. تهران: سازمان مدیریت صنعتی</a:t>
            </a:r>
            <a:endParaRPr lang="en-US" sz="2000" dirty="0">
              <a:solidFill>
                <a:srgbClr val="C00000"/>
              </a:solidFill>
            </a:endParaRPr>
          </a:p>
          <a:p>
            <a:pPr marL="0" indent="0" algn="just" rtl="1">
              <a:lnSpc>
                <a:spcPct val="150000"/>
              </a:lnSpc>
              <a:buNone/>
            </a:pPr>
            <a:r>
              <a:rPr lang="fa-IR" sz="2000" dirty="0">
                <a:solidFill>
                  <a:srgbClr val="C00000"/>
                </a:solidFill>
                <a:cs typeface="B Nazanin"/>
              </a:rPr>
              <a:t>- جزنی، نسرین (1392) . مدیریت منابع انسانی. تهران: نشر نی</a:t>
            </a:r>
            <a:endParaRPr lang="en-US" sz="2000" dirty="0">
              <a:solidFill>
                <a:srgbClr val="C00000"/>
              </a:solidFill>
            </a:endParaRPr>
          </a:p>
          <a:p>
            <a:pPr marL="0" indent="0" algn="just" rtl="1">
              <a:lnSpc>
                <a:spcPct val="150000"/>
              </a:lnSpc>
              <a:buNone/>
            </a:pPr>
            <a:r>
              <a:rPr lang="fa-IR" sz="2000" dirty="0">
                <a:solidFill>
                  <a:srgbClr val="C00000"/>
                </a:solidFill>
                <a:cs typeface="B Nazanin"/>
              </a:rPr>
              <a:t>- ابوالعلایی، بهزاد. عباس غفاري. (1391) مديران آينده. تهران: سازمان مديريت صنعتی</a:t>
            </a:r>
            <a:endParaRPr lang="en-US" sz="2000" dirty="0">
              <a:solidFill>
                <a:srgbClr val="C00000"/>
              </a:solidFill>
              <a:effectLst/>
            </a:endParaRPr>
          </a:p>
        </p:txBody>
      </p:sp>
    </p:spTree>
    <p:extLst>
      <p:ext uri="{BB962C8B-B14F-4D97-AF65-F5344CB8AC3E}">
        <p14:creationId xmlns:p14="http://schemas.microsoft.com/office/powerpoint/2010/main" val="414309801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anim calcmode="lin" valueType="num">
                                      <p:cBhvr>
                                        <p:cTn id="2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381000"/>
            <a:ext cx="8610600" cy="609600"/>
          </a:xfrm>
        </p:spPr>
        <p:txBody>
          <a:bodyPr>
            <a:noAutofit/>
          </a:bodyPr>
          <a:lstStyle/>
          <a:p>
            <a:pPr algn="r" rtl="1"/>
            <a:r>
              <a:rPr lang="fa-IR" sz="2800" dirty="0">
                <a:solidFill>
                  <a:srgbClr val="FF0000"/>
                </a:solidFill>
                <a:cs typeface="B Titr" panose="00000700000000000000" pitchFamily="2" charset="-78"/>
              </a:rPr>
              <a:t>مشکلات و موانع موجود در فرآیند جذب و استخدام نیروی </a:t>
            </a:r>
            <a:r>
              <a:rPr lang="fa-IR" sz="2800" dirty="0" smtClean="0">
                <a:solidFill>
                  <a:srgbClr val="FF0000"/>
                </a:solidFill>
                <a:cs typeface="B Titr" panose="00000700000000000000" pitchFamily="2" charset="-78"/>
              </a:rPr>
              <a:t>انسانی</a:t>
            </a:r>
            <a:endParaRPr lang="en-US" sz="2800" dirty="0">
              <a:solidFill>
                <a:srgbClr val="FF0000"/>
              </a:solidFill>
              <a:cs typeface="B Titr" panose="00000700000000000000" pitchFamily="2" charset="-78"/>
            </a:endParaRPr>
          </a:p>
        </p:txBody>
      </p:sp>
      <p:graphicFrame>
        <p:nvGraphicFramePr>
          <p:cNvPr id="4" name="Diagram 3"/>
          <p:cNvGraphicFramePr/>
          <p:nvPr>
            <p:extLst>
              <p:ext uri="{D42A27DB-BD31-4B8C-83A1-F6EECF244321}">
                <p14:modId xmlns:p14="http://schemas.microsoft.com/office/powerpoint/2010/main" val="2293592705"/>
              </p:ext>
            </p:extLst>
          </p:nvPr>
        </p:nvGraphicFramePr>
        <p:xfrm>
          <a:off x="133543" y="1066800"/>
          <a:ext cx="8077200" cy="5308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ectangle 2"/>
          <p:cNvSpPr/>
          <p:nvPr/>
        </p:nvSpPr>
        <p:spPr>
          <a:xfrm>
            <a:off x="5334000" y="1295400"/>
            <a:ext cx="609600" cy="477054"/>
          </a:xfrm>
          <a:prstGeom prst="rect">
            <a:avLst/>
          </a:prstGeom>
        </p:spPr>
        <p:txBody>
          <a:bodyPr wrap="square">
            <a:spAutoFit/>
          </a:bodyPr>
          <a:lstStyle/>
          <a:p>
            <a:pPr rtl="1"/>
            <a:r>
              <a:rPr lang="fa-IR" sz="2500" dirty="0">
                <a:solidFill>
                  <a:srgbClr val="FF0000"/>
                </a:solidFill>
                <a:cs typeface="B Titr" panose="00000700000000000000" pitchFamily="2" charset="-78"/>
                <a:sym typeface="Wingdings"/>
              </a:rPr>
              <a:t></a:t>
            </a:r>
            <a:endParaRPr lang="en-US" sz="2500" dirty="0"/>
          </a:p>
        </p:txBody>
      </p:sp>
      <p:sp>
        <p:nvSpPr>
          <p:cNvPr id="5" name="Rectangle 4"/>
          <p:cNvSpPr/>
          <p:nvPr/>
        </p:nvSpPr>
        <p:spPr>
          <a:xfrm>
            <a:off x="7391400" y="2514600"/>
            <a:ext cx="728325" cy="477054"/>
          </a:xfrm>
          <a:prstGeom prst="rect">
            <a:avLst/>
          </a:prstGeom>
        </p:spPr>
        <p:txBody>
          <a:bodyPr wrap="square">
            <a:spAutoFit/>
          </a:bodyPr>
          <a:lstStyle/>
          <a:p>
            <a:pPr rtl="1"/>
            <a:r>
              <a:rPr lang="fa-IR" sz="2500" dirty="0" smtClean="0">
                <a:solidFill>
                  <a:srgbClr val="FF0000"/>
                </a:solidFill>
                <a:cs typeface="B Titr" panose="00000700000000000000" pitchFamily="2" charset="-78"/>
                <a:sym typeface="Wingdings"/>
              </a:rPr>
              <a:t></a:t>
            </a:r>
            <a:endParaRPr lang="en-US" sz="2500" dirty="0"/>
          </a:p>
        </p:txBody>
      </p:sp>
      <p:sp>
        <p:nvSpPr>
          <p:cNvPr id="8" name="Rectangle 7"/>
          <p:cNvSpPr/>
          <p:nvPr/>
        </p:nvSpPr>
        <p:spPr>
          <a:xfrm>
            <a:off x="7740743" y="4038600"/>
            <a:ext cx="757963" cy="477054"/>
          </a:xfrm>
          <a:prstGeom prst="rect">
            <a:avLst/>
          </a:prstGeom>
        </p:spPr>
        <p:txBody>
          <a:bodyPr wrap="square">
            <a:spAutoFit/>
          </a:bodyPr>
          <a:lstStyle/>
          <a:p>
            <a:r>
              <a:rPr lang="fa-IR" sz="2500" dirty="0">
                <a:solidFill>
                  <a:srgbClr val="FF0000"/>
                </a:solidFill>
                <a:cs typeface="B Titr" panose="00000700000000000000" pitchFamily="2" charset="-78"/>
                <a:sym typeface="Wingdings"/>
              </a:rPr>
              <a:t></a:t>
            </a:r>
            <a:endParaRPr lang="en-US" dirty="0"/>
          </a:p>
        </p:txBody>
      </p:sp>
      <p:sp>
        <p:nvSpPr>
          <p:cNvPr id="10" name="Rectangle 9"/>
          <p:cNvSpPr/>
          <p:nvPr/>
        </p:nvSpPr>
        <p:spPr>
          <a:xfrm>
            <a:off x="6781800" y="5696415"/>
            <a:ext cx="470000" cy="477054"/>
          </a:xfrm>
          <a:prstGeom prst="rect">
            <a:avLst/>
          </a:prstGeom>
        </p:spPr>
        <p:txBody>
          <a:bodyPr wrap="none">
            <a:spAutoFit/>
          </a:bodyPr>
          <a:lstStyle/>
          <a:p>
            <a:r>
              <a:rPr lang="fa-IR" sz="2500" dirty="0">
                <a:solidFill>
                  <a:srgbClr val="FF0000"/>
                </a:solidFill>
                <a:cs typeface="B Titr" panose="00000700000000000000" pitchFamily="2" charset="-78"/>
                <a:sym typeface="Wingdings"/>
              </a:rPr>
              <a:t></a:t>
            </a:r>
            <a:endParaRPr lang="en-US" dirty="0"/>
          </a:p>
        </p:txBody>
      </p:sp>
      <p:sp>
        <p:nvSpPr>
          <p:cNvPr id="12" name="Rectangle 11"/>
          <p:cNvSpPr/>
          <p:nvPr/>
        </p:nvSpPr>
        <p:spPr>
          <a:xfrm>
            <a:off x="3644800" y="5715000"/>
            <a:ext cx="470000" cy="477054"/>
          </a:xfrm>
          <a:prstGeom prst="rect">
            <a:avLst/>
          </a:prstGeom>
        </p:spPr>
        <p:txBody>
          <a:bodyPr wrap="none">
            <a:spAutoFit/>
          </a:bodyPr>
          <a:lstStyle/>
          <a:p>
            <a:r>
              <a:rPr lang="fa-IR" sz="2500" dirty="0">
                <a:solidFill>
                  <a:srgbClr val="FF0000"/>
                </a:solidFill>
                <a:cs typeface="B Titr" panose="00000700000000000000" pitchFamily="2" charset="-78"/>
                <a:sym typeface="Wingdings"/>
              </a:rPr>
              <a:t></a:t>
            </a:r>
            <a:endParaRPr lang="en-US" dirty="0"/>
          </a:p>
        </p:txBody>
      </p:sp>
      <p:sp>
        <p:nvSpPr>
          <p:cNvPr id="14" name="Rectangle 13"/>
          <p:cNvSpPr/>
          <p:nvPr/>
        </p:nvSpPr>
        <p:spPr>
          <a:xfrm>
            <a:off x="2895600" y="4038600"/>
            <a:ext cx="622400" cy="477054"/>
          </a:xfrm>
          <a:prstGeom prst="rect">
            <a:avLst/>
          </a:prstGeom>
        </p:spPr>
        <p:txBody>
          <a:bodyPr wrap="square">
            <a:spAutoFit/>
          </a:bodyPr>
          <a:lstStyle/>
          <a:p>
            <a:r>
              <a:rPr lang="fa-IR" sz="2500" dirty="0">
                <a:solidFill>
                  <a:srgbClr val="FF0000"/>
                </a:solidFill>
                <a:cs typeface="B Titr" panose="00000700000000000000" pitchFamily="2" charset="-78"/>
                <a:sym typeface="Wingdings"/>
              </a:rPr>
              <a:t></a:t>
            </a:r>
            <a:endParaRPr lang="en-US" dirty="0"/>
          </a:p>
        </p:txBody>
      </p:sp>
      <p:sp>
        <p:nvSpPr>
          <p:cNvPr id="16" name="Rectangle 15"/>
          <p:cNvSpPr/>
          <p:nvPr/>
        </p:nvSpPr>
        <p:spPr>
          <a:xfrm>
            <a:off x="3194861" y="2307150"/>
            <a:ext cx="470000" cy="477054"/>
          </a:xfrm>
          <a:prstGeom prst="rect">
            <a:avLst/>
          </a:prstGeom>
        </p:spPr>
        <p:txBody>
          <a:bodyPr wrap="none">
            <a:spAutoFit/>
          </a:bodyPr>
          <a:lstStyle/>
          <a:p>
            <a:pPr lvl="0" rtl="1"/>
            <a:r>
              <a:rPr lang="fa-IR" sz="2500" dirty="0">
                <a:solidFill>
                  <a:srgbClr val="FF0000"/>
                </a:solidFill>
                <a:cs typeface="B Titr" panose="00000700000000000000" pitchFamily="2" charset="-78"/>
                <a:sym typeface="Wingdings"/>
              </a:rPr>
              <a:t></a:t>
            </a:r>
            <a:endParaRPr lang="en-US" sz="2500" dirty="0">
              <a:solidFill>
                <a:prstClr val="black"/>
              </a:solidFill>
            </a:endParaRPr>
          </a:p>
        </p:txBody>
      </p:sp>
    </p:spTree>
    <p:extLst>
      <p:ext uri="{BB962C8B-B14F-4D97-AF65-F5344CB8AC3E}">
        <p14:creationId xmlns:p14="http://schemas.microsoft.com/office/powerpoint/2010/main" val="388504613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down)">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ppt_x"/>
                                          </p:val>
                                        </p:tav>
                                        <p:tav tm="100000">
                                          <p:val>
                                            <p:strVal val="#ppt_x"/>
                                          </p:val>
                                        </p:tav>
                                      </p:tavLst>
                                    </p:anim>
                                    <p:anim calcmode="lin" valueType="num">
                                      <p:cBhvr additive="base">
                                        <p:cTn id="27"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45"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2000"/>
                                        <p:tgtEl>
                                          <p:spTgt spid="14"/>
                                        </p:tgtEl>
                                      </p:cBhvr>
                                    </p:animEffect>
                                    <p:anim calcmode="lin" valueType="num">
                                      <p:cBhvr>
                                        <p:cTn id="40" dur="2000" fill="hold"/>
                                        <p:tgtEl>
                                          <p:spTgt spid="14"/>
                                        </p:tgtEl>
                                        <p:attrNameLst>
                                          <p:attrName>ppt_w</p:attrName>
                                        </p:attrNameLst>
                                      </p:cBhvr>
                                      <p:tavLst>
                                        <p:tav tm="0" fmla="#ppt_w*sin(2.5*pi*$)">
                                          <p:val>
                                            <p:fltVal val="0"/>
                                          </p:val>
                                        </p:tav>
                                        <p:tav tm="100000">
                                          <p:val>
                                            <p:fltVal val="1"/>
                                          </p:val>
                                        </p:tav>
                                      </p:tavLst>
                                    </p:anim>
                                    <p:anim calcmode="lin" valueType="num">
                                      <p:cBhvr>
                                        <p:cTn id="41" dur="2000" fill="hold"/>
                                        <p:tgtEl>
                                          <p:spTgt spid="14"/>
                                        </p:tgtEl>
                                        <p:attrNameLst>
                                          <p:attrName>ppt_h</p:attrName>
                                        </p:attrNameLst>
                                      </p:cBhvr>
                                      <p:tavLst>
                                        <p:tav tm="0">
                                          <p:val>
                                            <p:strVal val="#ppt_h"/>
                                          </p:val>
                                        </p:tav>
                                        <p:tav tm="100000">
                                          <p:val>
                                            <p:strVal val="#ppt_h"/>
                                          </p:val>
                                        </p:tav>
                                      </p:tavLst>
                                    </p:anim>
                                  </p:childTnLst>
                                </p:cTn>
                              </p:par>
                            </p:childTnLst>
                          </p:cTn>
                        </p:par>
                      </p:childTnLst>
                    </p:cTn>
                  </p:par>
                  <p:par>
                    <p:cTn id="42" fill="hold">
                      <p:stCondLst>
                        <p:cond delay="indefinite"/>
                      </p:stCondLst>
                      <p:childTnLst>
                        <p:par>
                          <p:cTn id="43" fill="hold">
                            <p:stCondLst>
                              <p:cond delay="0"/>
                            </p:stCondLst>
                            <p:childTnLst>
                              <p:par>
                                <p:cTn id="44" presetID="26" presetClass="entr" presetSubtype="0" fill="hold" grpId="0" nodeType="click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down)">
                                      <p:cBhvr>
                                        <p:cTn id="46" dur="580">
                                          <p:stCondLst>
                                            <p:cond delay="0"/>
                                          </p:stCondLst>
                                        </p:cTn>
                                        <p:tgtEl>
                                          <p:spTgt spid="16"/>
                                        </p:tgtEl>
                                      </p:cBhvr>
                                    </p:animEffect>
                                    <p:anim calcmode="lin" valueType="num">
                                      <p:cBhvr>
                                        <p:cTn id="47"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48"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49"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50"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51"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52" dur="26">
                                          <p:stCondLst>
                                            <p:cond delay="650"/>
                                          </p:stCondLst>
                                        </p:cTn>
                                        <p:tgtEl>
                                          <p:spTgt spid="16"/>
                                        </p:tgtEl>
                                      </p:cBhvr>
                                      <p:to x="100000" y="60000"/>
                                    </p:animScale>
                                    <p:animScale>
                                      <p:cBhvr>
                                        <p:cTn id="53" dur="166" decel="50000">
                                          <p:stCondLst>
                                            <p:cond delay="676"/>
                                          </p:stCondLst>
                                        </p:cTn>
                                        <p:tgtEl>
                                          <p:spTgt spid="16"/>
                                        </p:tgtEl>
                                      </p:cBhvr>
                                      <p:to x="100000" y="100000"/>
                                    </p:animScale>
                                    <p:animScale>
                                      <p:cBhvr>
                                        <p:cTn id="54" dur="26">
                                          <p:stCondLst>
                                            <p:cond delay="1312"/>
                                          </p:stCondLst>
                                        </p:cTn>
                                        <p:tgtEl>
                                          <p:spTgt spid="16"/>
                                        </p:tgtEl>
                                      </p:cBhvr>
                                      <p:to x="100000" y="80000"/>
                                    </p:animScale>
                                    <p:animScale>
                                      <p:cBhvr>
                                        <p:cTn id="55" dur="166" decel="50000">
                                          <p:stCondLst>
                                            <p:cond delay="1338"/>
                                          </p:stCondLst>
                                        </p:cTn>
                                        <p:tgtEl>
                                          <p:spTgt spid="16"/>
                                        </p:tgtEl>
                                      </p:cBhvr>
                                      <p:to x="100000" y="100000"/>
                                    </p:animScale>
                                    <p:animScale>
                                      <p:cBhvr>
                                        <p:cTn id="56" dur="26">
                                          <p:stCondLst>
                                            <p:cond delay="1642"/>
                                          </p:stCondLst>
                                        </p:cTn>
                                        <p:tgtEl>
                                          <p:spTgt spid="16"/>
                                        </p:tgtEl>
                                      </p:cBhvr>
                                      <p:to x="100000" y="90000"/>
                                    </p:animScale>
                                    <p:animScale>
                                      <p:cBhvr>
                                        <p:cTn id="57" dur="166" decel="50000">
                                          <p:stCondLst>
                                            <p:cond delay="1668"/>
                                          </p:stCondLst>
                                        </p:cTn>
                                        <p:tgtEl>
                                          <p:spTgt spid="16"/>
                                        </p:tgtEl>
                                      </p:cBhvr>
                                      <p:to x="100000" y="100000"/>
                                    </p:animScale>
                                    <p:animScale>
                                      <p:cBhvr>
                                        <p:cTn id="58" dur="26">
                                          <p:stCondLst>
                                            <p:cond delay="1808"/>
                                          </p:stCondLst>
                                        </p:cTn>
                                        <p:tgtEl>
                                          <p:spTgt spid="16"/>
                                        </p:tgtEl>
                                      </p:cBhvr>
                                      <p:to x="100000" y="95000"/>
                                    </p:animScale>
                                    <p:animScale>
                                      <p:cBhvr>
                                        <p:cTn id="59" dur="166" decel="50000">
                                          <p:stCondLst>
                                            <p:cond delay="1834"/>
                                          </p:stCondLst>
                                        </p:cTn>
                                        <p:tgtEl>
                                          <p:spTgt spid="1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8" grpId="0"/>
      <p:bldP spid="10" grpId="0"/>
      <p:bldP spid="12" grpId="0"/>
      <p:bldP spid="14"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914604" y="381001"/>
            <a:ext cx="7314996" cy="2133599"/>
          </a:xfrm>
        </p:spPr>
        <p:txBody>
          <a:bodyPr/>
          <a:lstStyle/>
          <a:p>
            <a:pPr algn="ctr" rtl="1">
              <a:defRPr/>
            </a:pPr>
            <a:r>
              <a:rPr lang="fa-IR" sz="4000" dirty="0" smtClean="0" bmk="_MailOriginal">
                <a:ln w="10541" cmpd="sng">
                  <a:solidFill>
                    <a:schemeClr val="accent1">
                      <a:shade val="88000"/>
                      <a:satMod val="110000"/>
                    </a:schemeClr>
                  </a:solidFill>
                  <a:prstDash val="solid"/>
                </a:ln>
                <a:solidFill>
                  <a:schemeClr val="bg1"/>
                </a:solidFill>
                <a:effectLst>
                  <a:glow rad="228600">
                    <a:srgbClr val="FFFF00">
                      <a:alpha val="40000"/>
                    </a:srgbClr>
                  </a:glow>
                </a:effectLst>
                <a:latin typeface="Arial" pitchFamily="34" charset="0"/>
                <a:ea typeface="Calibri" pitchFamily="34" charset="0"/>
                <a:cs typeface="B Titr" panose="00000700000000000000" pitchFamily="2" charset="-78"/>
              </a:rPr>
              <a:t>اجراي </a:t>
            </a:r>
            <a:r>
              <a:rPr lang="fa-IR" sz="4000" dirty="0" bmk="_MailOriginal">
                <a:ln w="10541" cmpd="sng">
                  <a:solidFill>
                    <a:schemeClr val="accent1">
                      <a:shade val="88000"/>
                      <a:satMod val="110000"/>
                    </a:schemeClr>
                  </a:solidFill>
                  <a:prstDash val="solid"/>
                </a:ln>
                <a:solidFill>
                  <a:schemeClr val="bg1"/>
                </a:solidFill>
                <a:effectLst>
                  <a:glow rad="228600">
                    <a:srgbClr val="FFFF00">
                      <a:alpha val="40000"/>
                    </a:srgbClr>
                  </a:glow>
                </a:effectLst>
                <a:latin typeface="Arial" pitchFamily="34" charset="0"/>
                <a:ea typeface="Calibri" pitchFamily="34" charset="0"/>
                <a:cs typeface="B Titr" panose="00000700000000000000" pitchFamily="2" charset="-78"/>
              </a:rPr>
              <a:t>نمايش زنده:</a:t>
            </a:r>
            <a:r>
              <a:rPr lang="en-US" sz="4000" dirty="0" bmk="_MailOriginal">
                <a:ln w="10541" cmpd="sng">
                  <a:solidFill>
                    <a:schemeClr val="accent1">
                      <a:shade val="88000"/>
                      <a:satMod val="110000"/>
                    </a:schemeClr>
                  </a:solidFill>
                  <a:prstDash val="solid"/>
                </a:ln>
                <a:solidFill>
                  <a:schemeClr val="bg1"/>
                </a:solidFill>
                <a:effectLst>
                  <a:glow rad="228600">
                    <a:srgbClr val="FFFF00">
                      <a:alpha val="40000"/>
                    </a:srgbClr>
                  </a:glow>
                </a:effectLst>
                <a:latin typeface="Arial" pitchFamily="34" charset="0"/>
                <a:ea typeface="Calibri" pitchFamily="34" charset="0"/>
                <a:cs typeface="B Titr" panose="00000700000000000000" pitchFamily="2" charset="-78"/>
              </a:rPr>
              <a:t/>
            </a:r>
            <a:br>
              <a:rPr lang="en-US" sz="4000" dirty="0" bmk="_MailOriginal">
                <a:ln w="10541" cmpd="sng">
                  <a:solidFill>
                    <a:schemeClr val="accent1">
                      <a:shade val="88000"/>
                      <a:satMod val="110000"/>
                    </a:schemeClr>
                  </a:solidFill>
                  <a:prstDash val="solid"/>
                </a:ln>
                <a:solidFill>
                  <a:schemeClr val="bg1"/>
                </a:solidFill>
                <a:effectLst>
                  <a:glow rad="228600">
                    <a:srgbClr val="FFFF00">
                      <a:alpha val="40000"/>
                    </a:srgbClr>
                  </a:glow>
                </a:effectLst>
                <a:latin typeface="Arial" pitchFamily="34" charset="0"/>
                <a:ea typeface="Calibri" pitchFamily="34" charset="0"/>
                <a:cs typeface="B Titr" panose="00000700000000000000" pitchFamily="2" charset="-78"/>
              </a:rPr>
            </a:br>
            <a:r>
              <a:rPr lang="en-US" sz="2000" dirty="0" bmk="_MailOriginal">
                <a:solidFill>
                  <a:schemeClr val="bg1"/>
                </a:solidFill>
                <a:latin typeface="Arial" pitchFamily="34" charset="0"/>
                <a:ea typeface="Calibri" pitchFamily="34" charset="0"/>
                <a:cs typeface="B Titr" panose="00000700000000000000" pitchFamily="2" charset="-78"/>
              </a:rPr>
              <a:t/>
            </a:r>
            <a:br>
              <a:rPr lang="en-US" sz="2000" dirty="0" bmk="_MailOriginal">
                <a:solidFill>
                  <a:schemeClr val="bg1"/>
                </a:solidFill>
                <a:latin typeface="Arial" pitchFamily="34" charset="0"/>
                <a:ea typeface="Calibri" pitchFamily="34" charset="0"/>
                <a:cs typeface="B Titr" panose="00000700000000000000" pitchFamily="2" charset="-78"/>
              </a:rPr>
            </a:br>
            <a:r>
              <a:rPr lang="fa-IR" sz="6000" dirty="0" bmk="_MailOriginal">
                <a:solidFill>
                  <a:schemeClr val="bg1"/>
                </a:solidFill>
                <a:latin typeface="Arial" pitchFamily="34" charset="0"/>
                <a:ea typeface="Calibri" pitchFamily="34" charset="0"/>
                <a:cs typeface="B Titr" panose="00000700000000000000" pitchFamily="2" charset="-78"/>
              </a:rPr>
              <a:t>مصاحبه </a:t>
            </a:r>
            <a:r>
              <a:rPr lang="fa-IR" sz="6000" dirty="0" smtClean="0" bmk="_MailOriginal">
                <a:solidFill>
                  <a:schemeClr val="bg1"/>
                </a:solidFill>
                <a:latin typeface="Arial" pitchFamily="34" charset="0"/>
                <a:ea typeface="Calibri" pitchFamily="34" charset="0"/>
                <a:cs typeface="B Titr" panose="00000700000000000000" pitchFamily="2" charset="-78"/>
              </a:rPr>
              <a:t>استخدامی</a:t>
            </a:r>
            <a:endParaRPr lang="en-US" sz="9600" dirty="0">
              <a:solidFill>
                <a:schemeClr val="bg1"/>
              </a:solidFill>
              <a:cs typeface="B Titr" panose="00000700000000000000" pitchFamily="2" charset="-78"/>
            </a:endParaRPr>
          </a:p>
        </p:txBody>
      </p:sp>
      <p:pic>
        <p:nvPicPr>
          <p:cNvPr id="32770" name="Picture 2" descr="http://blogs-images.forbes.com/symantec/files/2014/10/Hiring-the-Right-IT-Staff.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67000" y="3276600"/>
            <a:ext cx="3725651" cy="2682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11200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Users\mahmoudi.mahdi\Desktop\Pic meeting room manager room\manager room3.jpg"/>
          <p:cNvPicPr>
            <a:picLocks noChangeAspect="1" noChangeArrowheads="1"/>
          </p:cNvPicPr>
          <p:nvPr/>
        </p:nvPicPr>
        <p:blipFill>
          <a:blip r:embed="rId2">
            <a:extLst>
              <a:ext uri="{28A0092B-C50C-407E-A947-70E740481C1C}">
                <a14:useLocalDpi xmlns:a14="http://schemas.microsoft.com/office/drawing/2010/main" val="0"/>
              </a:ext>
            </a:extLst>
          </a:blip>
          <a:srcRect l="3426" t="3210" r="2721" b="3828"/>
          <a:stretch>
            <a:fillRect/>
          </a:stretch>
        </p:blipFill>
        <p:spPr bwMode="auto">
          <a:xfrm>
            <a:off x="0" y="-17463"/>
            <a:ext cx="9144000" cy="689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5943600" y="0"/>
            <a:ext cx="3200400" cy="830263"/>
          </a:xfrm>
          <a:prstGeom prst="rect">
            <a:avLst/>
          </a:prstGeom>
        </p:spPr>
        <p:txBody>
          <a:bodyPr wrap="square">
            <a:spAutoFit/>
          </a:bodyPr>
          <a:lstStyle/>
          <a:p>
            <a:pPr algn="ctr" rtl="1">
              <a:defRPr/>
            </a:pPr>
            <a:r>
              <a:rPr lang="fa-IR" sz="2400" b="1" dirty="0">
                <a:solidFill>
                  <a:schemeClr val="bg1"/>
                </a:solidFill>
                <a:latin typeface="Arial" pitchFamily="34" charset="0"/>
                <a:cs typeface="B Nazanin" pitchFamily="2" charset="-78"/>
              </a:rPr>
              <a:t>آقاي </a:t>
            </a:r>
            <a:r>
              <a:rPr lang="fa-IR" sz="2400" b="1" dirty="0" smtClean="0">
                <a:solidFill>
                  <a:schemeClr val="bg1"/>
                </a:solidFill>
                <a:latin typeface="Arial" pitchFamily="34" charset="0"/>
                <a:cs typeface="B Nazanin" pitchFamily="2" charset="-78"/>
              </a:rPr>
              <a:t>محمودی</a:t>
            </a:r>
            <a:endParaRPr lang="fa-IR" sz="2400" b="1" dirty="0">
              <a:solidFill>
                <a:schemeClr val="bg1"/>
              </a:solidFill>
              <a:latin typeface="Arial" pitchFamily="34" charset="0"/>
              <a:cs typeface="B Nazanin" pitchFamily="2" charset="-78"/>
            </a:endParaRPr>
          </a:p>
          <a:p>
            <a:pPr algn="ctr" rtl="1">
              <a:defRPr/>
            </a:pPr>
            <a:r>
              <a:rPr lang="ar-SA" sz="2400" b="1" dirty="0">
                <a:solidFill>
                  <a:schemeClr val="bg1">
                    <a:lumMod val="85000"/>
                  </a:schemeClr>
                </a:solidFill>
                <a:latin typeface="Arial" pitchFamily="34" charset="0"/>
                <a:cs typeface="B Nazanin" pitchFamily="2" charset="-78"/>
              </a:rPr>
              <a:t>مدير </a:t>
            </a:r>
            <a:r>
              <a:rPr lang="fa-IR" sz="2400" b="1" dirty="0" smtClean="0">
                <a:solidFill>
                  <a:schemeClr val="bg1">
                    <a:lumMod val="85000"/>
                  </a:schemeClr>
                </a:solidFill>
                <a:latin typeface="Arial" pitchFamily="34" charset="0"/>
                <a:cs typeface="B Nazanin" pitchFamily="2" charset="-78"/>
              </a:rPr>
              <a:t>اداری</a:t>
            </a:r>
            <a:endParaRPr lang="fa-IR" sz="2400" b="1" dirty="0">
              <a:solidFill>
                <a:schemeClr val="bg1">
                  <a:lumMod val="85000"/>
                </a:schemeClr>
              </a:solidFill>
              <a:latin typeface="Arial" pitchFamily="34" charset="0"/>
              <a:cs typeface="B Nazanin" pitchFamily="2" charset="-78"/>
            </a:endParaRPr>
          </a:p>
        </p:txBody>
      </p:sp>
      <p:sp>
        <p:nvSpPr>
          <p:cNvPr id="4" name="Rectangle 3"/>
          <p:cNvSpPr/>
          <p:nvPr/>
        </p:nvSpPr>
        <p:spPr>
          <a:xfrm>
            <a:off x="0" y="0"/>
            <a:ext cx="2971800" cy="830263"/>
          </a:xfrm>
          <a:prstGeom prst="rect">
            <a:avLst/>
          </a:prstGeom>
        </p:spPr>
        <p:txBody>
          <a:bodyPr wrap="square">
            <a:spAutoFit/>
          </a:bodyPr>
          <a:lstStyle/>
          <a:p>
            <a:pPr algn="ctr" rtl="1">
              <a:defRPr/>
            </a:pPr>
            <a:r>
              <a:rPr lang="fa-IR" sz="2400" b="1" dirty="0">
                <a:solidFill>
                  <a:schemeClr val="bg1"/>
                </a:solidFill>
                <a:latin typeface="Arial" pitchFamily="34" charset="0"/>
                <a:cs typeface="B Nazanin" pitchFamily="2" charset="-78"/>
              </a:rPr>
              <a:t>خانم </a:t>
            </a:r>
            <a:r>
              <a:rPr lang="fa-IR" sz="2400" b="1" dirty="0" smtClean="0">
                <a:solidFill>
                  <a:schemeClr val="bg1"/>
                </a:solidFill>
                <a:latin typeface="Arial" pitchFamily="34" charset="0"/>
                <a:cs typeface="B Nazanin" pitchFamily="2" charset="-78"/>
              </a:rPr>
              <a:t>فرناد</a:t>
            </a:r>
            <a:endParaRPr lang="fa-IR" sz="2400" b="1" dirty="0">
              <a:solidFill>
                <a:schemeClr val="bg1"/>
              </a:solidFill>
              <a:latin typeface="Arial" pitchFamily="34" charset="0"/>
              <a:cs typeface="B Nazanin" pitchFamily="2" charset="-78"/>
            </a:endParaRPr>
          </a:p>
          <a:p>
            <a:pPr algn="ctr" rtl="1">
              <a:defRPr/>
            </a:pPr>
            <a:r>
              <a:rPr lang="fa-IR" sz="2400" b="1" dirty="0">
                <a:solidFill>
                  <a:schemeClr val="bg1">
                    <a:lumMod val="85000"/>
                  </a:schemeClr>
                </a:solidFill>
                <a:latin typeface="Arial" pitchFamily="34" charset="0"/>
                <a:cs typeface="B Nazanin" pitchFamily="2" charset="-78"/>
              </a:rPr>
              <a:t> متقاضی استخدام</a:t>
            </a:r>
          </a:p>
        </p:txBody>
      </p:sp>
      <p:sp>
        <p:nvSpPr>
          <p:cNvPr id="15365" name="Rectangle 4"/>
          <p:cNvSpPr>
            <a:spLocks noChangeArrowheads="1"/>
          </p:cNvSpPr>
          <p:nvPr/>
        </p:nvSpPr>
        <p:spPr bwMode="auto">
          <a:xfrm>
            <a:off x="3124200" y="15875"/>
            <a:ext cx="28956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rtl="1"/>
            <a:r>
              <a:rPr lang="fa-IR" sz="3200" b="1" dirty="0">
                <a:solidFill>
                  <a:schemeClr val="bg1"/>
                </a:solidFill>
                <a:cs typeface="B Nazanin" pitchFamily="2" charset="-78"/>
              </a:rPr>
              <a:t>اتاق آقاي </a:t>
            </a:r>
            <a:r>
              <a:rPr lang="fa-IR" sz="3200" b="1" dirty="0" smtClean="0">
                <a:solidFill>
                  <a:schemeClr val="bg1"/>
                </a:solidFill>
                <a:cs typeface="B Nazanin" pitchFamily="2" charset="-78"/>
              </a:rPr>
              <a:t>محمودی</a:t>
            </a:r>
            <a:endParaRPr lang="fa-IR" sz="3200" b="1" dirty="0">
              <a:solidFill>
                <a:schemeClr val="bg1"/>
              </a:solidFill>
              <a:cs typeface="B Nazanin" pitchFamily="2" charset="-78"/>
            </a:endParaRPr>
          </a:p>
        </p:txBody>
      </p:sp>
    </p:spTree>
    <p:extLst>
      <p:ext uri="{BB962C8B-B14F-4D97-AF65-F5344CB8AC3E}">
        <p14:creationId xmlns:p14="http://schemas.microsoft.com/office/powerpoint/2010/main" val="33879150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68086" y="533400"/>
            <a:ext cx="8077200" cy="2981329"/>
          </a:xfrm>
          <a:prstGeom prst="rect">
            <a:avLst/>
          </a:prstGeom>
        </p:spPr>
        <p:txBody>
          <a:bodyPr wrap="square">
            <a:spAutoFit/>
          </a:bodyPr>
          <a:lstStyle/>
          <a:p>
            <a:pPr marL="0" marR="0" algn="ctr" rtl="1">
              <a:lnSpc>
                <a:spcPct val="115000"/>
              </a:lnSpc>
              <a:spcBef>
                <a:spcPts val="0"/>
              </a:spcBef>
              <a:spcAft>
                <a:spcPts val="1000"/>
              </a:spcAft>
            </a:pPr>
            <a:r>
              <a:rPr lang="fa-IR" sz="4800" b="1" dirty="0" smtClean="0">
                <a:solidFill>
                  <a:srgbClr val="FF0000"/>
                </a:solidFill>
                <a:effectLst/>
                <a:latin typeface="Calibri"/>
                <a:ea typeface="Times New Roman"/>
                <a:cs typeface="B Nazanin"/>
              </a:rPr>
              <a:t>نقد و گفتگو:</a:t>
            </a:r>
          </a:p>
          <a:p>
            <a:pPr marL="342900" marR="0" lvl="0" indent="-342900" algn="ctr" rtl="1">
              <a:lnSpc>
                <a:spcPct val="115000"/>
              </a:lnSpc>
              <a:spcBef>
                <a:spcPts val="0"/>
              </a:spcBef>
              <a:spcAft>
                <a:spcPts val="0"/>
              </a:spcAft>
              <a:buFont typeface="Symbol"/>
              <a:buChar char=""/>
            </a:pPr>
            <a:r>
              <a:rPr lang="fa-IR" sz="3600" dirty="0" smtClean="0">
                <a:effectLst/>
                <a:latin typeface="Calibri"/>
                <a:ea typeface="Times New Roman"/>
                <a:cs typeface="B Nazanin"/>
              </a:rPr>
              <a:t>اشکالات و خطاهای این مصاحبه چه بود؟</a:t>
            </a:r>
            <a:endParaRPr lang="en-US" sz="3200" dirty="0" smtClean="0">
              <a:effectLst/>
              <a:latin typeface="Calibri"/>
              <a:ea typeface="Times New Roman"/>
              <a:cs typeface="Arial"/>
            </a:endParaRPr>
          </a:p>
          <a:p>
            <a:pPr marL="342900" marR="0" lvl="0" indent="-342900" algn="ctr" rtl="1">
              <a:lnSpc>
                <a:spcPct val="115000"/>
              </a:lnSpc>
              <a:spcBef>
                <a:spcPts val="0"/>
              </a:spcBef>
              <a:spcAft>
                <a:spcPts val="1000"/>
              </a:spcAft>
              <a:buFont typeface="Symbol"/>
              <a:buChar char=""/>
            </a:pPr>
            <a:r>
              <a:rPr lang="fa-IR" sz="3600" dirty="0" smtClean="0">
                <a:effectLst/>
                <a:latin typeface="Calibri"/>
                <a:ea typeface="Times New Roman"/>
                <a:cs typeface="B Nazanin"/>
              </a:rPr>
              <a:t>به نظر شما خانم فرناد برای استخدام در این شرکت مجددا تماس خواهد گرفت؟</a:t>
            </a:r>
            <a:endParaRPr lang="en-US" sz="3200" dirty="0">
              <a:effectLst/>
              <a:latin typeface="Calibri"/>
              <a:ea typeface="Times New Roman"/>
              <a:cs typeface="Arial"/>
            </a:endParaRPr>
          </a:p>
        </p:txBody>
      </p:sp>
      <p:sp>
        <p:nvSpPr>
          <p:cNvPr id="7" name="AutoShape 2" descr="data:image/jpeg;base64,/9j/4AAQSkZJRgABAQAAAQABAAD/2wCEAAkGBxQSEBUSEBQVFRAVFRgUFBQVFRYVGBYYFRUXFxYVFhUYHSggGBolHBUVITEhKCorLi4uGB8zODMtNygtLisBCgoKDg0OGxAQGywlICQsLDcvLCwsLCwvNCwsLC8sLCwsLCwsLCwsLCwsLCwsLCwsLCw0LCwsLCwsLCwsLywsLP/AABEIAMIBAwMBEQACEQEDEQH/xAAcAAEAAQUBAQAAAAAAAAAAAAAABgECBAUHAwj/xABEEAACAQIDBQUEBwUHAwUAAAABAgADEQQSIQUGMUFhE1FxgZEHIjKhFEJScoKxwSMzYpLRFSRTVGOy8BZzoiVEwuLx/8QAGwEBAAIDAQEAAAAAAAAAAAAAAAMFAgQGAQf/xAA5EQACAQIEAwUHAgUEAwAAAAAAAQIDEQQSITEFQVETYXGBkSIyobHB0fAU4QYjM0LxJGJyklJTov/aAAwDAQACEQMRAD8A7jAEAQBAEAQBAEAQBAEAQBAEAQBAEAQBAEAQBAEAQBAEAQBAEAQBAEAQBAEAQBAEAQBAEAQBAEAQBAEAQBAEAQBAEAQBAEAQBAEAQBAEAQBAEAQCjNYXPCAaGtvXRuVoLUxDDQ9kvu37hUchD5EyPtL+6r/nU2v0ko/1Wo+O/orteaR4/wDUlXj9CrW/7lC/pnt857ml0+Q7Gjt2q/6y+1/getLe6gCBXFTDk6ftkst+41Fug8zGe26sP0spf05KXg9fR2b8kzfU3DAFSCCLgjUEHmDM7ms007Mug8EAQBAEAQBAKEwDBxe2cPSOWrWpI3czqD6EzB1IrdmDqQWjaPbCY+lVF6VRHH8DK35GexmpbM9jOMtmZAMyMisAQBAEAQBAEAQBAEAoTANfj9tUaLZXa9Q8KaK1Rz1yKCQOp0ksKM5LNsur0Xx+hnGDavyMRttVm/d4R7d9SpTp362UsR5iZdnTW8/RN/Ox7lgt5ei+9i0bYxC6vhLj/TrIx9HCD5x2dHZTfnH7NjLTe0vVfZsysBt2lVfs/eStx7OopRj35b6OPukzydCUY51quq19ea87HjptLMtV+ehtJCYCAQ3a+L+l4x8Hf9hQVWrD/Ed9VQ96AakcydeEhvnm4vZfEsoweGw0ay96bdn0S3a72+fJG5o0FUAAAAcBJitPXLAPOrQVhYgEHiDzgEea+zagqUifoTuFrUfq085t21P7NiRmXhbWQyXZ+0tua+pYUpfql2U/ft7L56f2vr3c07cicAyYrysAxa+0aSGz1EU9xYX9JBLEUk7Zlfpv8jNU5PWx509rUWNhVp37swH5zz9VS5yt46fMdlPoZoMnujArPQWVXCgsxAAFyToABxJPdPG7anjdiM9pVx2oZqWD+qFutSuPtM3FKZ5AWJ0JIvaRpOe+iIknU1ei+fibDBbHoUly06SKOijXqTzMkUUtiWMVFWSPLGbBoVDmNNQ44OvuOvUOtiPWeShGW6MZU4y3Rbs/FVaFVaFdjUpvcUaxtmzAE9lUtoTYEhudiDrqcbuLs9vzQxTcHZ6p7fY34khKVgGPjMbTpLmq1Epr3uwUepMzhTnN2im/AxlJR3Zr/wDqfC/4y27xcj1AtM/09Tp8V9zztImbgtpUqwvRqpUtxyMrW8QDpMJ0pw95NHsZxlszLmBkIAgCAIBoNq42pUrfRqDZMoDV6o4oG+Gmnc5Gt+Q6kTYhGMIdpNXb2X1fcuXV+GskUoxzPy+7MjZ+zadFctNQL6k8Sx5lmOrHqZFOpKbzSd2Yyk5O7MuYGIgGDtPZyVkKuOoI0ZSODKw1DDiCJJTqSpyzRev5p4dxlGTi7o9N2sa1WgO0N6qM9Jz9o02K5tOFwAbdZJioRjU9nZpNd11e3kZVUlLTZm2muRnPt4w2A2gcaVLYTEBUrkC/ZuoCqx6WH587X15J055+T3Lig44vDLD3tOF3HvT3X53EowuJWogemwZGFwym4PnJ001dFTOEoScZKzXU9Z6YiAaLedO2QYRf3mIOX7qAg1Kh8B8yJFV1WXqbuA9ip272hr58l5v4EvA0kppGkxWKasxRSVpKbEg2LHnr3TRpT/VNv+xOy77b37u7nz0JpLsrdfl+4o4NFGij0m5GEYq0VZdxE23qytXCIwsygjqAZk9dzwwsr4b36JJpj4qRNwRzyfZPhpNSdB0/bo6f7eT8uT715kqmpaT9eZJMLXFRFdfhYAjwMnpVFUgprmYSi4uzNTvWM9OnR+rWrJTfqgu7L+IJl8CYqK9kQVVe0erM5BYWHCSEpdeAUvANTt5rmgg/ePiaWX8Ddo58AiN69ZHUey70RVeS6tfDUkIkhKaPb203Drh8PYVmXMzkXFJL2zW5uTcKOGhJ4WM9OEVHtJ7bJdX9lz9COTbeWPqY+C2HTU53BqVedWoc7n8R4DoLDpMZ1pz0e3RaL0PYwitefXmbIUB3CRGZhY3Y1Nzmy5ag+Govuuv3XGokkKs4e6/Ll5rb4GMoqW577BxrkvQrHNUpgMHtbOjXCsRwzgqQbdDpe0zqxi4qpFWTvddGunc916cjGDabjL17jcyAkEAQAYBHNlDLicUrfGaoqi/1kemio3hdGX8M2sRrCnJbWt5pu6+N/Mlqaxi+6358/M295qkQgFLwDXba2quHS5Baoxy0qS6tUfkqj8zyEmoUHVlZOyW76L89TOnBzfdzZ77sbOehh1WqQazFqlUjhnqMWYDoL28p7iaqqVLxVlol4JWPas1KV1sbeQEZZVpBgVYAqRYgi4IPEEc4F2tURStuMiMXwNerhGY3KpapSJ60n09LSLskneLsb6x8pJRrRU0uu/qtUX09l7SXQ4jCv/E1CohPkr2nqU+q9DF1MI/7JLwl90z3TY2Lf99i1Qd2HoBT/PVZ/kBGWb3fojHtqEfdp3/5O/wWX43ITvAcXgqlMYl+0FOpnwuMtb3tQaNYDky3BPW+ttIZ5o7+TLPDdjXu6as2rSh1XVdGnZpc9tOfSNg7WTF4dK9P4WGo5qw0ZD1Bk8JKauinxFCVCo6cvxcmabZlTs6j0KmlRSSL/WU8GHfK3h77BvDT0abt3p/Xu6EldZ0qi8za3lqapQmAY2MqhVJP/wC9wmFSoqcXOWyMoxcnZG02RhzToIh4ga9CdSPnIsLBwpJS35+eplVkpSbRTa2B7akUByuCHRrXyupuptzFxqOYJEmlG6IJxzKxrcLtYZhSxA7HEfYY+63Wk50cfPvAninylo/zY8jU5S0f5sbKZkhgbS2vToWDkmo2iUkGao57lQa+fAc5jKaWnPoYSqKOnPpzMTY9jXNfFOi4gjs6dEMGFBCQShYaNUJAzHoAOFzDGpG95PX5d1yODV80t/kSblNgnI9i6XZ41nb4a1NFQ/xUi+ZPGzAjvs3dNh+1RVv7W7+Dtr6q3p1IlpUff9DYqZrkpdeACYBrNg3q4iriACKQUUKZItnKsxqOP4c1lH3Sec2qy7OlGnzvd92mi+r8SKDzScuW33JFNUlEAQBAIvt7FJ9LpahBh1atXqkgBUYFVpMe5j79v9Nek3KMZdi0tXNpJeGrflt5sngnkaXPZfUrhdtvVXPRwtd6P1an7NM4+0qVHVsvXnMZYeMXaU0n01fxSMXSS0clfzPU7UrcsFiCepoL8zVnnY0//YvSX2GSP/kvj9i0jHVdFSlhl+279u/lTUBQfxGEsPDe8v8A5X1fyH8uPV/D9zM2Vu/TouarFquJIsa1Q3a32UA91F6KBMauIlNZdo9Ft+/izydRyVtl0NxICMQBAEAQBAMfHYNK1NqVVQ9NhZlYXBE8aTVmZQnKDzRdmQXZGya2ycZkph62zsSwXQF2o1D8JcAfDyzd3HhrBGDpy02ZbVsTDG0PbsqkNu9dPt++k02hsynXAFQaj4WGjKejCZVsPTqq00VMJyjsa8bJrppTrK68hVTX+ZSL+kgVGvDSFS//ACV/jo/iSOcJbx9D1p4GufiekPuqzH5kSRRxHOUfKL+rMb0+Sfr+xqN4tnV6YNRGatQK2q0rDOv+pTyjW3G3HSa+IpVYpu7knvF227rLQkpyi3a1nyf3NpurtgV6NrgulgT9ofVb+vUGZYHEqpFwvrH1tyb7+veeV6bi79fz/BvJvkB4YvCJVUpVRXQ8VdQwPkZ40mrM8aT0Zqzuphvqo6D7KVqqL/KrACYdlHoYdjDoZWB2LQoBhQprTLDVlHvHqXOp8zPciSaWh6oRSstDXjBsq5DTvpa91yW7yb3A8pDncYZcvxWX/HkY5mla32NzgnGRVDBsoAJBvwHGSUmsqinexnC1ki7F4VKqFKihlPI9NQQeRB1BGok8Jyg7xdmeuKkrM1LbLrp+5rBl+zXQuR0FRCp9bnrJe0py96P/AFdvhqvSxhlktn6lpoYw/wCVHW9Vv/HT84/kf7vh9mPb7viUbZ+LAzdtSd/8PsjTQ9M4ZmU9dR0jNReji0ut7v6J+GniLTXP7GFu7tTJXbC1AabMWqU0fQgk3qIvJlvdlIuLZhpltJq9FypqqtbaNrpyb6Pk14PW5hCaUsvX8f3RLJpE4gCAYW2NojD0XqsC2UaKouzMTZUUcySQPOSUafaTUb27zKEc0rEV3c3XqVD9I2lYuz9qMOPgDm1mq/aYABQOCgCbuJxcF7FDa1r87dF0XPvZsVasV7NP1/ORNgJXGqVgCAIAgCAIAgCAIAgEc3t3rp4FNRnrMLpTBt0ux5D85BWrqmu8s+GcKqY2WmkVu/t1fyOc4j2gY1zcOqD7KILDza5M0Hi6j5nXU/4fwVNWcW/F/axsdie0qsrAYoLUp82UBXHXubwsPGZ08ZJP2tTUxn8N0ZRvQeV9+q+6+J0/AYxK1NatJg1NhdSOf9JZRkpK6ONq0p0puE1ZoyCJ6RkY2hsN6Nf6VggMxP7WhcKtQH4mQnRW59x8ZX1cI1UVal73NdVzJ4VbxyT2JODLAgKwBAEA8sTRzLbhwPob8JhOOZHjVzxw+HIbMxF7W0H/AC88UZZs0jxJ3uzLkhkIAgCAa3bWFougauVUIQyVSQppsODK54H8+d5NQlVUrU9b8uviiOoo2vLlzLcPvDhXOVcRSLd2ca+HfM5YPEQV5QfoYRxNKTspL1NneaxOYm1No08PSNWq2VB6kngAOZMlo0Z1pqEFqZ06Uqkssdzm21faNWZj2CrTTlcZ29ToPTznSUOB0or+Y7v0X3Lqlwyml7bu/h9zFwHtGxSN+0yVU5gqEbyZf6GS1eB4eS9i8X43XxPanDqLXs3R0rd/blLGUu0pHoynip7j/Wc1isLUw08k/J9SmrUZUpZZG1msRCAIAgCAIAgCAIBQwD543r2m1bF1nfj2jKOgRiqj0Ep6t5TbZ9G4eo0cPCEei9XqaM4oiRWLDtUFxE9UTGVVHVPYztNm7egTdFC1FHcWJV/WyzfwjteJx/8AEMItwqLfVPy2Ons1hc8JuNpK7ObWpG8dtUubKbJytpfxM4jiPFq1eTjTdo93Pvb+hbUcKoK73MX6WV1BI85VwrVacs0ZO/iTukno0bjY21u0ORvjAuD3j+s7DhPEpYhdnV95c+v7lbicOqftR2NvLw1BAPDF4kU1zNw/M9wmvicTDD03UnsR1KkacczNFW265PugAes5etx+u5ewkl6ldLHS5GRgNugnLUAF9Aw4eYm9geOdpJQrK1+a28yWjjVJ2kbwToiwEAx9oYtaNJ6r/Ailj4AX9ZnTpupNQju2YzmoRcnyOGbe27UxVYvVbS5yJ9VF5ADv6853OEwdPD08sF4vqc1XrSqyvI1VTE2PG827IhsT72a70t2owlVsyMD2RJ1VgL5fukX8D4zm+MYOGXtoLVb9/f4lvga8r9nLbkYvtY2qTiloX9ykga38T31/lsPMybgdKMaTqPdv4I67hySi5c2yAvjNLToFlLLMeK4ieSqI8ciZezPajU8fTUH3at6bDv8AdLL6EfMyj4tBVKDfTVFfjIqVNvodunJlMIAgCAIAgCAIAgFDAOD+07d98Ni3qBT2FZi6MBoGbV0J5G5JHTzmjWpWlc6vhuOU6Si3rHTy5Mgb1NZBlLTt2XK09y2MXXOz+xbYj06NTFOLCtlWmDzRCxLeBJ0+71m3h42vJnNcXxCnJU1y38Sf7aYjD1SOIQn0GvyvMcem8NUS6MrKLSqK/U5vV2l1nDyoFypnk20+s8VAZzP3VxjPjKYHC7E+GUy24ZSaxEbfmhqYmV4M6XOuKwQCI76Y0o6LyylvMm36fOc1x3NKUY8rFdjbtpEc/tLrOd7JldlPFtpayWnQMoxOj7Crl8NSY8Sg/pedxg5OVCDfRF5Sd4I2E2iQ0G/lJm2biAnxCmWsO5SGPyBm1gpqNeLfUgxMc1KSXQ+e6uIvOxhiNCidO5jvXnkq5kqZJdwKbVNoYcLfSornoqe83yBHnK7G1l2Mr9DZoQ/mKxJPbNspkxCYoA9lURabH7Lpe1/FTp90zT4VibQ7Po7+X7HU4OtlWU5nUeXSxBYdoUpvczyVYxczpXsl2I1TEjEsD2VG9jyZ2UqAO+wJJ8pUcSxKVPIt38jTxVX2cq5nZZQFaIAgCAIAgCAIAgCARf2hbQo0sFUWuoc1QUp0z9ZraHpl438JDiKkYQ1LPhODq4nEJQdktW+i/fY+e62zted/ESsVVnbzwMFqmT/2TbsYTEM5xKmpWpkMlNj7mQ6Zio+I5uR01E3MPlne+5zfGXVw9sj9l8+87WigCw0A0AHKbpzJVxcWPAzxq4OX73btGgS9FgyE6UybOt+QH1h1nOY7DU6DupK3TmWFGpKfIjKYOsToh10GoH6zQjOm3ZMncZHUNzd2xhl7RyGrOLErqFGhyg8+Gp6To8FhI0lm3bK6tUctCTywIRANBvdsI4mmDTIFVLlb8GB4qTy5azSxuEVeOm6Ia1LOjk+LWrTdkdGDqbEWvbzGk5yVJQllluV0o2dmbbdrd6vimDZSlG/vVG6HUKOJPym5hsFKrqtupNSouXgddw1EIiouiqoUDoBYTooxUYqK2RYJWVj0mR6UYXFjwgHD/aLujhqDtUw2Ipq1yThWJLAk8EK3sOjAW75fYGdeqrODt15fEra8aUG2peRAVwrZgG0BIuTc2F+NgL6dJZuhU6GqqkTtXszwuz6GlDECti2FmZlambcStNHANtOpNhKPH08Va84NR9fWxYYeVHaLuye4/BU61NqVZA9NhZlYXBEq4ycGpRepuJ2Pnzfnd2hh8W9LCVGamLZlPvdm/EoG+sAMvhe151nD6dWvSU56dO9de4t8JCU4XZqdj4JVr02rBmpB1zgaErf3gDy0m3VwcsjyvXkbMqEsrtufSWxjRNCmcMFFDL7gUWFvDv7+c4utGcZtVN+ZQzUlJqW5nyMxEAQBAEAQBAEAQChMA4T7Tdv9vjXCn9nRvSTxHxt5tp+ESqxE+0qWXI7/AIPQWEwalLeWr+i9PmQV6xJ0mKikSSq1KktCb+ybEMNp0hrZkqK3hkzfmqybD/1FYreMq+Gebu+Z3kGWJxxg7Zx4o0i3PgPHvlfxLF/pqLkveei8evkT4el2k7Pbmc3xu3znsNST4+c41YdzvOT1LbOo6IubGgiYRptM9crnvsPbxp1CA2ml1PA/875vUcRVwtp0/NcmQypxqK0ieYPbNJxfMFPME2+fCdFh+L4aovallfR6fHY0J4WpHZXXcYe0t4QoJpLntz7/AAA4zRxXHkp5KCv3vby6k1PBNq8/Qje8e87+6GUorKPdvxJGo066TSxWOq4t2g7Jcl15/sUWPhVjPLqo8u81i10I0AEqnFrQrGmjwfaIpEFTY3AuDY+MnpRnvG90ZxT5E52Ht9XULVYA20a418esvOH8Xv8Ay8Q7PlL795vYfF39mp6lm1N5yn7mmXHMnS4Hd3DrPa/HF2mWkk0ub5+H3E8d7VoL1L9+tsHDbOq1kNnKhUIPA1CFuD0BJ8p1WBpqrWinsbOIm4021ucBp4wtc63vr49Z2dGtm0ZRTp2KVcRJXJJGCi2VwNZhZ7MFzWRtR7y2Jse8XU+YkVGtGblFklSm4pNErXeTHY3F4ajTrFamZQMt1Ay6s75fiNlJN9PCVuJw+GwlOVop33v9Dbo1ataSu9iM4nEnUm+YklieNySTfreWtKSS0O7ptKKsUwlUlCTzOn/PWTUZOSbZJTbauztnssosNngtweo7KOlwvzKk+c43i81LEu3JIo8bJOqyYysNQQBAEAQBAEAQBAKGAfOu9GyWoYitQqDUMWQ/aViSrDxHzBlNVg6c2fSsBXp4vDJ91n3NaGhWjlGtr919Z49SSnFQWrRl4HaT4eotai2WpTOZT5WOndYkec9g2mmjXxkIVIuE1dM6Zgfa4pw13on6UBYAfu2P2r3uo6a+M3Hi7LVa/A55fw/nq3jP2Pj4dH4nlg9v1MZRZsW9L/SSmbMBqDmW5sbgWvrOe4tUqzqQ5/LX66HtfCUqEmqUWlzb+9kYuFwAp1ir6uoF78iRcr5cPIzVxicPYXLfxNKlaWpnYyoANJo0k2yaTNhu9sOjjKLhwUrI91qJYNZhoDyYXB4zpeHUKdei4zWqe5XV6jhO6Mtdw3X4cUbcr0//ALSeXBqb5mKxklyNTVaouZFrUDk0vma7WNtFtr6yhq4GjDNLPe3JbsxnxilGOmrRqjh3rFq1Q5qSfswxFgaj6ZVHRSW6WHfNmhR7OhKpay5eLKnE4upiFnkrJbeZn0ytuA9JUSbKp3PXZDoMVTzqrIxNNgQCCKgy6+dpacLqZKyUtnp6mxhZWmrm7xe4nvlqFZkTj2bDMB/CGuCF9ZdV+EU5tuLsbs8HF7EZo4yh27UcdikpqrZWSnnOYqdVaplsBfQ/pJ8J/CVdJVZK63snqadOFFStN7ehje1Xe2lWQYWgytRUhmdCCCwHuqpGmUA+vhOz4bgexi6tVWb2X1M8ViM7UKe3M5/RpGmCGUq5NyrCxHdcHhpLjC2yZlzNGtfNYtdpO3dEaViZ7nUKGI2bisNiXSlkYV6VZ+FN3GS/HW5UC3O8ocWqlPERnSTbd1ZFtg4dvF07XJLuRsfCYGhWxS4mlicStNyXUiyAAnKq3uCdLk/KaOJdetUjCcWk2tzfpYR0nZo5ex011Y8epPH53nW02suh08dI6F+Ge6nMMoGluXjMO3aTTVh2tk1Y7l7N8ctXZ1LLoad6TDqp09QQfOcdxKm4YiV+evqUWKg41X3komia4gCAIAgCAIAgCAIBxD2rYwnabK3wpTRV/Eua/qxHlK7Ea1LM7Dg8cuEUo73d/kQWoim54N8j/SQO60LiLpyvJaMkXs22O2J2hSBW9Ome1q3FxlW+UHvu1hbx7psUYXkik4nistGV93ojoe9nsuo1z2mCy4etxZbHs3/CPgPUadOc2alBS2KjB8WqUHaWqOfbR3SxeFqLTq9kCdVcPpx48L6SrxDjRlllzL+lxujKm1ZklxWYMTfM/M955nzMoKrzN5upSLuMI4zWzcp7GlbVHjkTz2cU706tX7ThAPurf/5TouEU8tOT7/oaGKleSJgZbmqcf2tgw2JdaKnO9RlCC5scxFrchznHyU6mIlBK2uiKd5pTcUuZLd9MKKOBo0qYAC1FAA6I9z1N5ccTioYeMFtf6M3cSkqaRAzjSNDoZz3Yp6or8h67Jrl8RTHfVT/eJtUKajOPivmSU42a8UdqM68tz5v3wxSVcZWqrTFK7sCovxDEMzX+sTcn/hnaYWjGlRj7Tbtv+cihrTcpvS2pM/ZHukHzY3E0yQCBhw40NtWqhTx1sAehPWUnE8W2+zg/H7FhhKNlmZEN9xl2jih/rOfXX9Za4GrahC/Q0sTC9WRH6lWbUqyIVA3e7ePp01qivRFanUphQhdqYDB1ZWLL72ljw75ryw9Ss01LLbnv5WLzhGHnUm5xdkjVV1u+WmtyzWRVuxNzoq3uT3d82ZzVKOrOlm8sdWetRyjFWBVgSrAjUFTYrbvuJFDEWj7OtzGNb2dCypXLN05SWnB2vLcyjF7s6f7GMW3aV6P1Ci1B0IOU+oYekpuN01ljLnexo4+KsmdWnPlaIAgCAIAgCAIAgCAck9tuzLPRxKj4gaTnqvvJ8i/pNLFR2kdJwGvpKk/FfX6HKzroZq5mdC6EZO5PvY5juz2i1PlWpEHxT3l+Wb1mxhpPNYpeNUY9hmW6Z3Gb5yhg7U2TSxAUVkDBTmXUix8Ry6SKpRhU95XMozlHY5/tjC9niKi8g5I8DqPkZx2Pp9nVlHv+D1LahLNBM0uOpKaqlhyOnfw4yGnOSpuxlJLMTvcOsLVaY0AKsB4ix/2iX3A5twlF9bmljY6pktl8aRhpsuiKxrimorEWL21PL1tzkapQUs9tepjlV81tTUb9Ub4ZT9moD6hh+oldxiN8Pfo/2NfFr+Wc8x2D7WyqPfCs2nPIjMR6KZz2CjKUml0fyK+im3Y99ksqmmVAHvqb+DDnMKcpdvFvqvmYxbzps69O5Lw0eJ3PwVTEfSXw6NWJuSb2LD6xS+UnraTrE1YwyKTsRulBvNbU3lpASHz97QwP7RxQtxqA+qLOy4bZ4SN/zUocVft3Y0VPZgXD08RYkPWrU9eH7NaRW38z+kww7i68oPkkZ1YtU1I3u4mxaWNxgo1w3Z5HaytlN1tbUeM84lXnQp56bszY4ZiKlKbUXudn2HuthMHrh6Kq3Oobs9vvtqB0nMVcRVre+2y2nUlP3mfPW06/a4p6vDtKjufBmLfrOwp0IxUF0SLuNJLKeDcZuTVkbEtDrPsWwXu1655laQ/CCzf7l9Jy/Gal5Rh5/QqMdPVROnSkNAQBAEAQBAEAQBAEA0O+2xPpmCq0R8ds9P76agedrecjqwzRaNvA4j9PXjPlz8GfOLCVLPoULNEh9ndfJtbCnvbL/Ojr+s2KHvop+KJPD1F+bn0UJZHFFTAILvooXEZvtICfIkfoJynG4Lt1bml82WeDfseZE8YmZe1X4VcJfqVLfkvzE1KVGSouT62JZTWeyJL7PsRmxLgcOyJP862/WWXBYyjVl0t9V+5r4xpxR0GdIV4gGh31a2EYn7S/nK3iyvhmu9fM18V/TZFdyAKuMJt7qU2Jv/FZQPQmVfBqLVVyfQ1MJD22zRY7+71alG37tyo8AdPlaaWIoZKzSezIalO02jsGGa6KTzUH5TsY+6i4Wx6zI9KGAfOe/da+0MUTx7Zx/KbD5CdjgpRjhYruKKum60vEle09iZN2sO9veR1rsf8Avsy/lUX0lVhcR/rpd916f4N2tT/06NR7Kq4G06duauvqhP6Te4s1Kg7dxrYJNVEdx2jUy0ajHkjH0UmcvBXkl3l0tz5cQ/tB4fpO6fvpHQv3kew4zYqbEkj6D3A2X9H2fRQizsO1fvvU96x8BYeU4bHVe1ryfLb0OfxE89RskU1CEQBAEAQBAEAQBAEA8cXWCU2c8FUt/KCZ43ZGUI5pKK5ny1iahZiTxJJPidTKdas+j1GqcbIm/sX2X2uPeuw92glx9+pdV/8AHPNzDxvK5zfF6zjSy85fT8R3O83TmihaAc638r3rt0VR6C/6zk+JzzYtpckkWmGVqR7bT2X2Wyaa29/OtRvGoD+QIHlN/E0uzwSvvdfEgpyzVmens1p2auTxsg8veM94Pb2n4HmL5E7zy8NMZoBGd/6v91CjizjToASf0lTxioo0VHq/kamMklBIwPZnhwtOs5+JnC+SrcfNjPOEJdm5d4wi9ls0e++E/vrlR8QQm3flA/SV3E2o4h+CNbEtKozpGzqwajTYc0U/IaTo6FRTpxkuaRYwkpRTRk5pKZlM0A+b/aIP/UsVb/Fb10nUYRf6ePgU9b+q/E7xidkips84XkcOKQ6EJYH1AnOxquNXP3/UtXC8MpwvcLEdltLDM2n7VUPTPdPzadLjIZqE7dPlqVNF5ai8T6Kr0w6lG1VgVI6EWM5VOzui5PmDbWAbC4qpRb4qblL945HzUg+c66lW7SCqIuoTzRUjzQ2MsE88dTaTzI+ndmYjtKFNxwemjfzKD+s4OrHLNx6NnOzVpNGVeYGIvAF4AgCAWZ4BTPAGeAULwCmeAaHfjH9ls/ENzNMovjUIQf7vlIq0stNs3+F0XVxdOPff01Pnh0JMq4uyO7rQcpJHT/ZDtShhsPWWvUSnUaqG98hbqEAFieOubSbuGqRSd2czxjA4idSLpwclbkrk3o744R6q0krqXY2W17E8gGta8mVem3ZMq6nCsXTpupKDSXh8r3M/aO0uyps/Gw/W3pMMXVlSoynFapGnSipTSZDsXVp1rtU+Im585wlR1nN1G9WXUcqSijJxu0zUpqjG6ra3K9hYE98nrY/EYiKhN6Lp9TCFCFNuUdzX4DawR2yEqeBsQJhGVaj7VOTV+h61CfvI3Ow9vMa3Zs+YMDxN7Ea3v3S84Nia8quSbbTXPU08VTgo3irEhOOHfOkK8iW8G1h25DEZbDLfha2tut7zleN0akqqnZ2srFXjYScr8jBp7dFL3qTheZAIsfEc5W4WpiKM70213dfE1qUqkJeyY9XbF6rmrYEkm54G55HnpabXEcJW7RylF6kuIpTzXaMzZO3rVkVHuCwBUG4sTrceEy4ZHEQrRy3tfXe1vkMMqkZq1ycrjB3zsC4NLvXvWuDpqwXPUckIt7DQXJY92o9ZvYDBPFVMt7JGticR2Mb2uzim07VajVahu9Ri7HqxJP5zso0KcYKKWiRRdpJyu+Z1fB7+KmzaVeoM1ZiaQUaZmp6FieQtYnqbTlVw11cVKlF2S1v3Muf1WWipy3OUZQHFQmzZs915Ne9x5zq1RhlsUzqSbud03T2/9KwqVGt2mqvbmy8WA7jxnE47D9hWcVty8zoMPUdSmpM5Z7YMKv8AaAdLZnpI1QDiGF1BP4VX0l3wlSnQs1s3YusFd02RStRy5CDfMoPgbkW+XzltQT1izdpp6o75uHjA+zsOfs08h8UJX9JyHEabhiZrvv6lNio5a0l3m/7SaRrlc8ArngFc0AXgHiWgFpeAWGpALTVgHm1eAcf9o+8dSpiqlAm1GkQAvInKCWbvOundK3FSlKVuSO24FSo0qCqJe3Ld919kRE4hTxHpzmplZf8Aawe4XFAcOPjGV8zx1YWsjLwOzcRWbNh6bMt9HFgFI6nuM2KdGUtUU+K4nRpexUep23L2lPLUF7rZuNjprLRxTVmcJfW6Ne+7NA8A6/ddh8rzVlgMPLeCJFXqLmUG69Pm1Ujuz/0EiXC8Kn7pl+pq9T2Xduh/hqepFz5nnNtUKaVlFehFnlvcycPsimnwIqnoLTOMYx2Vjxtvcyvo0yPC18Ep+JQfEAwCwbNpjgij8I/pPLJCxccGv2R6CegDCgcAB5CAVNEwDS7xbtri1UO7KVJKlbaX4jXwHpNnC4uphpOUOZDWoxqq0iNt7NB/mHt9xf6ywfG67WyNZcPprmzMxe498PToJVKikWZSRfV/iuOd9Jq0OIVaVV1N29yaphYTgodCPbR3Dq0qb1O2V8qlsgptdrch7x1llS405zjGSsm97kVHh0O0jd6XRG/pRV8qkq97XBKsP1l+qsJQtozsrwUUlY9MRWDG7sxbmSSSfEyaCio6WRLGKSLAVHP1hOCCcUS3cDel6NZMN8VGq9rc1ZtMy/K4lNxfC0qsHVWkkvXxNDG0oTi580dbWtOSKUvFSAXB4BcHgF2aAW2gFMsAtKQChpQCxqAMA1OO3WwtZs9WhTdz9ZludOGsxcIvdEsa9WCyxk0vExG3FwP+WpehH6zzs49DP9VX/wDN+rC7jYEf+2p+hP6x2ceh48VXf979Ta4bZdOmoWmiqo4BRYCZrQhbbd2ZAw4g8K9jAK9lAK9lAHZwCvZwB2cAdnAHZwCnZwB2UAp2UAp2MAoaEAsOFEAxcdsWnWQpVXMp4i5HXiNRM6c5U5KUXZo9jJxd0Ryr7NMITxqjoKl/zBlguL4q1s3wNn9bW6/ArT9mmDHHtT41D+lpg+J4l8/gjz9XV6mw2duNg6DrUp0znU3Vi7tY8L2JtIamNr1FllLTyMJV6klZskS0AJqkJeKcAvCQCoWAXZYBfaALQCloAtAGWAUywBlgFMsAZYAywBlgDLAGWAMsAZYAywCmWAVywBlgFMsAZYAywBlgDLAK5YAywBlgDLAK5YAywCtoAtAK2gF8AWgFIAtAFoAtAKWgC0AWgC0AWgC0AWgC0AWgC0AWgC0ApaALQCtoAtAFoAtAFoAtAFoAtAFoAtAK2gCAIBdAEAQCkArAKWgCAIAgCAIAtAFoAtAFoAtAKWgFYAtAFoAtAEAWgC0AWgCAIAgCAIAtAEAQCsAQBAEAQBAEAQBAEAQBAEAQBAEAQBAEAQBAEAQBAEAQBAEAQBAEAQBAKwBAEAQBAEApAEAQBAEAQBAEAQBAEAQCsApAEAQBAEAQBAEAQBAEAQCsAQD/2Q=="/>
          <p:cNvSpPr>
            <a:spLocks noChangeAspect="1" noChangeArrowheads="1"/>
          </p:cNvSpPr>
          <p:nvPr/>
        </p:nvSpPr>
        <p:spPr bwMode="auto">
          <a:xfrm>
            <a:off x="176213" y="-1371600"/>
            <a:ext cx="3810000" cy="2857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4" descr="data:image/jpeg;base64,/9j/4AAQSkZJRgABAQAAAQABAAD/2wCEAAkGBxQSEBUSEBQVFRAVFRgUFBQVFRYVGBYYFRUXFxYVFhUYHSggGBolHBUVITEhKCorLi4uGB8zODMtNygtLisBCgoKDg0OGxAQGywlICQsLDcvLCwsLCwvNCwsLC8sLCwsLCwsLCwsLCwsLCwsLCwsLCw0LCwsLCwsLCwsLywsLP/AABEIAMIBAwMBEQACEQEDEQH/xAAcAAEAAQUBAQAAAAAAAAAAAAAABgECBAUHAwj/xABEEAACAQIDBQUEBwUHAwUAAAABAgADEQQSIQUGMUFhE1FxgZEHIjKhFEJScoKxwSMzYpLRFSRTVGOy8BZzoiVEwuLx/8QAGwEBAAIDAQEAAAAAAAAAAAAAAAMFAgQGAQf/xAA5EQACAQIEAwUHAgUEAwAAAAAAAQIDEQQSITEFQVETYXGBkSIyobHB0fAU4QYjM0LxJGJyklJTov/aAAwDAQACEQMRAD8A7jAEAQBAEAQBAEAQBAEAQBAEAQBAEAQBAEAQBAEAQBAEAQBAEAQBAEAQBAEAQBAEAQBAEAQBAEAQBAEAQBAEAQBAEAQBAEAQBAEAQBAEAQBAEAQCjNYXPCAaGtvXRuVoLUxDDQ9kvu37hUchD5EyPtL+6r/nU2v0ko/1Wo+O/orteaR4/wDUlXj9CrW/7lC/pnt857ml0+Q7Gjt2q/6y+1/getLe6gCBXFTDk6ftkst+41Fug8zGe26sP0spf05KXg9fR2b8kzfU3DAFSCCLgjUEHmDM7ms007Mug8EAQBAEAQBAKEwDBxe2cPSOWrWpI3czqD6EzB1IrdmDqQWjaPbCY+lVF6VRHH8DK35GexmpbM9jOMtmZAMyMisAQBAEAQBAEAQBAEAoTANfj9tUaLZXa9Q8KaK1Rz1yKCQOp0ksKM5LNsur0Xx+hnGDavyMRttVm/d4R7d9SpTp362UsR5iZdnTW8/RN/Ox7lgt5ei+9i0bYxC6vhLj/TrIx9HCD5x2dHZTfnH7NjLTe0vVfZsysBt2lVfs/eStx7OopRj35b6OPukzydCUY51quq19ea87HjptLMtV+ehtJCYCAQ3a+L+l4x8Hf9hQVWrD/Ed9VQ96AakcydeEhvnm4vZfEsoweGw0ay96bdn0S3a72+fJG5o0FUAAAAcBJitPXLAPOrQVhYgEHiDzgEea+zagqUifoTuFrUfq085t21P7NiRmXhbWQyXZ+0tua+pYUpfql2U/ft7L56f2vr3c07cicAyYrysAxa+0aSGz1EU9xYX9JBLEUk7Zlfpv8jNU5PWx509rUWNhVp37swH5zz9VS5yt46fMdlPoZoMnujArPQWVXCgsxAAFyToABxJPdPG7anjdiM9pVx2oZqWD+qFutSuPtM3FKZ5AWJ0JIvaRpOe+iIknU1ei+fibDBbHoUly06SKOijXqTzMkUUtiWMVFWSPLGbBoVDmNNQ44OvuOvUOtiPWeShGW6MZU4y3Rbs/FVaFVaFdjUpvcUaxtmzAE9lUtoTYEhudiDrqcbuLs9vzQxTcHZ6p7fY34khKVgGPjMbTpLmq1Epr3uwUepMzhTnN2im/AxlJR3Zr/wDqfC/4y27xcj1AtM/09Tp8V9zztImbgtpUqwvRqpUtxyMrW8QDpMJ0pw95NHsZxlszLmBkIAgCAIBoNq42pUrfRqDZMoDV6o4oG+Gmnc5Gt+Q6kTYhGMIdpNXb2X1fcuXV+GskUoxzPy+7MjZ+zadFctNQL6k8Sx5lmOrHqZFOpKbzSd2Yyk5O7MuYGIgGDtPZyVkKuOoI0ZSODKw1DDiCJJTqSpyzRev5p4dxlGTi7o9N2sa1WgO0N6qM9Jz9o02K5tOFwAbdZJioRjU9nZpNd11e3kZVUlLTZm2muRnPt4w2A2gcaVLYTEBUrkC/ZuoCqx6WH587X15J055+T3Lig44vDLD3tOF3HvT3X53EowuJWogemwZGFwym4PnJ001dFTOEoScZKzXU9Z6YiAaLedO2QYRf3mIOX7qAg1Kh8B8yJFV1WXqbuA9ip272hr58l5v4EvA0kppGkxWKasxRSVpKbEg2LHnr3TRpT/VNv+xOy77b37u7nz0JpLsrdfl+4o4NFGij0m5GEYq0VZdxE23qytXCIwsygjqAZk9dzwwsr4b36JJpj4qRNwRzyfZPhpNSdB0/bo6f7eT8uT715kqmpaT9eZJMLXFRFdfhYAjwMnpVFUgprmYSi4uzNTvWM9OnR+rWrJTfqgu7L+IJl8CYqK9kQVVe0erM5BYWHCSEpdeAUvANTt5rmgg/ePiaWX8Ddo58AiN69ZHUey70RVeS6tfDUkIkhKaPb203Drh8PYVmXMzkXFJL2zW5uTcKOGhJ4WM9OEVHtJ7bJdX9lz9COTbeWPqY+C2HTU53BqVedWoc7n8R4DoLDpMZ1pz0e3RaL0PYwitefXmbIUB3CRGZhY3Y1Nzmy5ag+Govuuv3XGokkKs4e6/Ll5rb4GMoqW577BxrkvQrHNUpgMHtbOjXCsRwzgqQbdDpe0zqxi4qpFWTvddGunc916cjGDabjL17jcyAkEAQAYBHNlDLicUrfGaoqi/1kemio3hdGX8M2sRrCnJbWt5pu6+N/Mlqaxi+6358/M295qkQgFLwDXba2quHS5Baoxy0qS6tUfkqj8zyEmoUHVlZOyW76L89TOnBzfdzZ77sbOehh1WqQazFqlUjhnqMWYDoL28p7iaqqVLxVlol4JWPas1KV1sbeQEZZVpBgVYAqRYgi4IPEEc4F2tURStuMiMXwNerhGY3KpapSJ60n09LSLskneLsb6x8pJRrRU0uu/qtUX09l7SXQ4jCv/E1CohPkr2nqU+q9DF1MI/7JLwl90z3TY2Lf99i1Qd2HoBT/PVZ/kBGWb3fojHtqEfdp3/5O/wWX43ITvAcXgqlMYl+0FOpnwuMtb3tQaNYDky3BPW+ttIZ5o7+TLPDdjXu6as2rSh1XVdGnZpc9tOfSNg7WTF4dK9P4WGo5qw0ZD1Bk8JKauinxFCVCo6cvxcmabZlTs6j0KmlRSSL/WU8GHfK3h77BvDT0abt3p/Xu6EldZ0qi8za3lqapQmAY2MqhVJP/wC9wmFSoqcXOWyMoxcnZG02RhzToIh4ga9CdSPnIsLBwpJS35+eplVkpSbRTa2B7akUByuCHRrXyupuptzFxqOYJEmlG6IJxzKxrcLtYZhSxA7HEfYY+63Wk50cfPvAninylo/zY8jU5S0f5sbKZkhgbS2vToWDkmo2iUkGao57lQa+fAc5jKaWnPoYSqKOnPpzMTY9jXNfFOi4gjs6dEMGFBCQShYaNUJAzHoAOFzDGpG95PX5d1yODV80t/kSblNgnI9i6XZ41nb4a1NFQ/xUi+ZPGzAjvs3dNh+1RVv7W7+Dtr6q3p1IlpUff9DYqZrkpdeACYBrNg3q4iriACKQUUKZItnKsxqOP4c1lH3Sec2qy7OlGnzvd92mi+r8SKDzScuW33JFNUlEAQBAIvt7FJ9LpahBh1atXqkgBUYFVpMe5j79v9Nek3KMZdi0tXNpJeGrflt5sngnkaXPZfUrhdtvVXPRwtd6P1an7NM4+0qVHVsvXnMZYeMXaU0n01fxSMXSS0clfzPU7UrcsFiCepoL8zVnnY0//YvSX2GSP/kvj9i0jHVdFSlhl+279u/lTUBQfxGEsPDe8v8A5X1fyH8uPV/D9zM2Vu/TouarFquJIsa1Q3a32UA91F6KBMauIlNZdo9Ft+/izydRyVtl0NxICMQBAEAQBAMfHYNK1NqVVQ9NhZlYXBE8aTVmZQnKDzRdmQXZGya2ycZkph62zsSwXQF2o1D8JcAfDyzd3HhrBGDpy02ZbVsTDG0PbsqkNu9dPt++k02hsynXAFQaj4WGjKejCZVsPTqq00VMJyjsa8bJrppTrK68hVTX+ZSL+kgVGvDSFS//ACV/jo/iSOcJbx9D1p4GufiekPuqzH5kSRRxHOUfKL+rMb0+Sfr+xqN4tnV6YNRGatQK2q0rDOv+pTyjW3G3HSa+IpVYpu7knvF227rLQkpyi3a1nyf3NpurtgV6NrgulgT9ofVb+vUGZYHEqpFwvrH1tyb7+veeV6bi79fz/BvJvkB4YvCJVUpVRXQ8VdQwPkZ40mrM8aT0Zqzuphvqo6D7KVqqL/KrACYdlHoYdjDoZWB2LQoBhQprTLDVlHvHqXOp8zPciSaWh6oRSstDXjBsq5DTvpa91yW7yb3A8pDncYZcvxWX/HkY5mla32NzgnGRVDBsoAJBvwHGSUmsqinexnC1ki7F4VKqFKihlPI9NQQeRB1BGok8Jyg7xdmeuKkrM1LbLrp+5rBl+zXQuR0FRCp9bnrJe0py96P/AFdvhqvSxhlktn6lpoYw/wCVHW9Vv/HT84/kf7vh9mPb7viUbZ+LAzdtSd/8PsjTQ9M4ZmU9dR0jNReji0ut7v6J+GniLTXP7GFu7tTJXbC1AabMWqU0fQgk3qIvJlvdlIuLZhpltJq9FypqqtbaNrpyb6Pk14PW5hCaUsvX8f3RLJpE4gCAYW2NojD0XqsC2UaKouzMTZUUcySQPOSUafaTUb27zKEc0rEV3c3XqVD9I2lYuz9qMOPgDm1mq/aYABQOCgCbuJxcF7FDa1r87dF0XPvZsVasV7NP1/ORNgJXGqVgCAIAgCAIAgCAIAgEc3t3rp4FNRnrMLpTBt0ux5D85BWrqmu8s+GcKqY2WmkVu/t1fyOc4j2gY1zcOqD7KILDza5M0Hi6j5nXU/4fwVNWcW/F/axsdie0qsrAYoLUp82UBXHXubwsPGZ08ZJP2tTUxn8N0ZRvQeV9+q+6+J0/AYxK1NatJg1NhdSOf9JZRkpK6ONq0p0puE1ZoyCJ6RkY2hsN6Nf6VggMxP7WhcKtQH4mQnRW59x8ZX1cI1UVal73NdVzJ4VbxyT2JODLAgKwBAEA8sTRzLbhwPob8JhOOZHjVzxw+HIbMxF7W0H/AC88UZZs0jxJ3uzLkhkIAgCAa3bWFougauVUIQyVSQppsODK54H8+d5NQlVUrU9b8uviiOoo2vLlzLcPvDhXOVcRSLd2ca+HfM5YPEQV5QfoYRxNKTspL1NneaxOYm1No08PSNWq2VB6kngAOZMlo0Z1pqEFqZ06Uqkssdzm21faNWZj2CrTTlcZ29ToPTznSUOB0or+Y7v0X3Lqlwyml7bu/h9zFwHtGxSN+0yVU5gqEbyZf6GS1eB4eS9i8X43XxPanDqLXs3R0rd/blLGUu0pHoynip7j/Wc1isLUw08k/J9SmrUZUpZZG1msRCAIAgCAIAgCAIBQwD543r2m1bF1nfj2jKOgRiqj0Ep6t5TbZ9G4eo0cPCEei9XqaM4oiRWLDtUFxE9UTGVVHVPYztNm7egTdFC1FHcWJV/WyzfwjteJx/8AEMItwqLfVPy2Ons1hc8JuNpK7ObWpG8dtUubKbJytpfxM4jiPFq1eTjTdo93Pvb+hbUcKoK73MX6WV1BI85VwrVacs0ZO/iTukno0bjY21u0ORvjAuD3j+s7DhPEpYhdnV95c+v7lbicOqftR2NvLw1BAPDF4kU1zNw/M9wmvicTDD03UnsR1KkacczNFW265PugAes5etx+u5ewkl6ldLHS5GRgNugnLUAF9Aw4eYm9geOdpJQrK1+a28yWjjVJ2kbwToiwEAx9oYtaNJ6r/Ailj4AX9ZnTpupNQju2YzmoRcnyOGbe27UxVYvVbS5yJ9VF5ADv6853OEwdPD08sF4vqc1XrSqyvI1VTE2PG827IhsT72a70t2owlVsyMD2RJ1VgL5fukX8D4zm+MYOGXtoLVb9/f4lvga8r9nLbkYvtY2qTiloX9ykga38T31/lsPMybgdKMaTqPdv4I67hySi5c2yAvjNLToFlLLMeK4ieSqI8ciZezPajU8fTUH3at6bDv8AdLL6EfMyj4tBVKDfTVFfjIqVNvodunJlMIAgCAIAgCAIAgFDAOD+07d98Ni3qBT2FZi6MBoGbV0J5G5JHTzmjWpWlc6vhuOU6Si3rHTy5Mgb1NZBlLTt2XK09y2MXXOz+xbYj06NTFOLCtlWmDzRCxLeBJ0+71m3h42vJnNcXxCnJU1y38Sf7aYjD1SOIQn0GvyvMcem8NUS6MrKLSqK/U5vV2l1nDyoFypnk20+s8VAZzP3VxjPjKYHC7E+GUy24ZSaxEbfmhqYmV4M6XOuKwQCI76Y0o6LyylvMm36fOc1x3NKUY8rFdjbtpEc/tLrOd7JldlPFtpayWnQMoxOj7Crl8NSY8Sg/pedxg5OVCDfRF5Sd4I2E2iQ0G/lJm2biAnxCmWsO5SGPyBm1gpqNeLfUgxMc1KSXQ+e6uIvOxhiNCidO5jvXnkq5kqZJdwKbVNoYcLfSornoqe83yBHnK7G1l2Mr9DZoQ/mKxJPbNspkxCYoA9lURabH7Lpe1/FTp90zT4VibQ7Po7+X7HU4OtlWU5nUeXSxBYdoUpvczyVYxczpXsl2I1TEjEsD2VG9jyZ2UqAO+wJJ8pUcSxKVPIt38jTxVX2cq5nZZQFaIAgCAIAgCAIAgCARf2hbQo0sFUWuoc1QUp0z9ZraHpl438JDiKkYQ1LPhODq4nEJQdktW+i/fY+e62zted/ESsVVnbzwMFqmT/2TbsYTEM5xKmpWpkMlNj7mQ6Zio+I5uR01E3MPlne+5zfGXVw9sj9l8+87WigCw0A0AHKbpzJVxcWPAzxq4OX73btGgS9FgyE6UybOt+QH1h1nOY7DU6DupK3TmWFGpKfIjKYOsToh10GoH6zQjOm3ZMncZHUNzd2xhl7RyGrOLErqFGhyg8+Gp6To8FhI0lm3bK6tUctCTywIRANBvdsI4mmDTIFVLlb8GB4qTy5azSxuEVeOm6Ia1LOjk+LWrTdkdGDqbEWvbzGk5yVJQllluV0o2dmbbdrd6vimDZSlG/vVG6HUKOJPym5hsFKrqtupNSouXgddw1EIiouiqoUDoBYTooxUYqK2RYJWVj0mR6UYXFjwgHD/aLujhqDtUw2Ipq1yThWJLAk8EK3sOjAW75fYGdeqrODt15fEra8aUG2peRAVwrZgG0BIuTc2F+NgL6dJZuhU6GqqkTtXszwuz6GlDECti2FmZlambcStNHANtOpNhKPH08Va84NR9fWxYYeVHaLuye4/BU61NqVZA9NhZlYXBEq4ycGpRepuJ2Pnzfnd2hh8W9LCVGamLZlPvdm/EoG+sAMvhe151nD6dWvSU56dO9de4t8JCU4XZqdj4JVr02rBmpB1zgaErf3gDy0m3VwcsjyvXkbMqEsrtufSWxjRNCmcMFFDL7gUWFvDv7+c4utGcZtVN+ZQzUlJqW5nyMxEAQBAEAQBAEAQChMA4T7Tdv9vjXCn9nRvSTxHxt5tp+ESqxE+0qWXI7/AIPQWEwalLeWr+i9PmQV6xJ0mKikSSq1KktCb+ybEMNp0hrZkqK3hkzfmqybD/1FYreMq+Gebu+Z3kGWJxxg7Zx4o0i3PgPHvlfxLF/pqLkveei8evkT4el2k7Pbmc3xu3znsNST4+c41YdzvOT1LbOo6IubGgiYRptM9crnvsPbxp1CA2ml1PA/875vUcRVwtp0/NcmQypxqK0ieYPbNJxfMFPME2+fCdFh+L4aovallfR6fHY0J4WpHZXXcYe0t4QoJpLntz7/AAA4zRxXHkp5KCv3vby6k1PBNq8/Qje8e87+6GUorKPdvxJGo066TSxWOq4t2g7Jcl15/sUWPhVjPLqo8u81i10I0AEqnFrQrGmjwfaIpEFTY3AuDY+MnpRnvG90ZxT5E52Ht9XULVYA20a418esvOH8Xv8Ay8Q7PlL795vYfF39mp6lm1N5yn7mmXHMnS4Hd3DrPa/HF2mWkk0ub5+H3E8d7VoL1L9+tsHDbOq1kNnKhUIPA1CFuD0BJ8p1WBpqrWinsbOIm4021ucBp4wtc63vr49Z2dGtm0ZRTp2KVcRJXJJGCi2VwNZhZ7MFzWRtR7y2Jse8XU+YkVGtGblFklSm4pNErXeTHY3F4ajTrFamZQMt1Ay6s75fiNlJN9PCVuJw+GwlOVop33v9Dbo1ataSu9iM4nEnUm+YklieNySTfreWtKSS0O7ptKKsUwlUlCTzOn/PWTUZOSbZJTbauztnssosNngtweo7KOlwvzKk+c43i81LEu3JIo8bJOqyYysNQQBAEAQBAEAQBAKGAfOu9GyWoYitQqDUMWQ/aViSrDxHzBlNVg6c2fSsBXp4vDJ91n3NaGhWjlGtr919Z49SSnFQWrRl4HaT4eotai2WpTOZT5WOndYkec9g2mmjXxkIVIuE1dM6Zgfa4pw13on6UBYAfu2P2r3uo6a+M3Hi7LVa/A55fw/nq3jP2Pj4dH4nlg9v1MZRZsW9L/SSmbMBqDmW5sbgWvrOe4tUqzqQ5/LX66HtfCUqEmqUWlzb+9kYuFwAp1ir6uoF78iRcr5cPIzVxicPYXLfxNKlaWpnYyoANJo0k2yaTNhu9sOjjKLhwUrI91qJYNZhoDyYXB4zpeHUKdei4zWqe5XV6jhO6Mtdw3X4cUbcr0//ALSeXBqb5mKxklyNTVaouZFrUDk0vma7WNtFtr6yhq4GjDNLPe3JbsxnxilGOmrRqjh3rFq1Q5qSfswxFgaj6ZVHRSW6WHfNmhR7OhKpay5eLKnE4upiFnkrJbeZn0ytuA9JUSbKp3PXZDoMVTzqrIxNNgQCCKgy6+dpacLqZKyUtnp6mxhZWmrm7xe4nvlqFZkTj2bDMB/CGuCF9ZdV+EU5tuLsbs8HF7EZo4yh27UcdikpqrZWSnnOYqdVaplsBfQ/pJ8J/CVdJVZK63snqadOFFStN7ehje1Xe2lWQYWgytRUhmdCCCwHuqpGmUA+vhOz4bgexi6tVWb2X1M8ViM7UKe3M5/RpGmCGUq5NyrCxHdcHhpLjC2yZlzNGtfNYtdpO3dEaViZ7nUKGI2bisNiXSlkYV6VZ+FN3GS/HW5UC3O8ocWqlPERnSTbd1ZFtg4dvF07XJLuRsfCYGhWxS4mlicStNyXUiyAAnKq3uCdLk/KaOJdetUjCcWk2tzfpYR0nZo5ex011Y8epPH53nW02suh08dI6F+Ge6nMMoGluXjMO3aTTVh2tk1Y7l7N8ctXZ1LLoad6TDqp09QQfOcdxKm4YiV+evqUWKg41X3komia4gCAIAgCAIAgCAIBxD2rYwnabK3wpTRV/Eua/qxHlK7Ea1LM7Dg8cuEUo73d/kQWoim54N8j/SQO60LiLpyvJaMkXs22O2J2hSBW9Ome1q3FxlW+UHvu1hbx7psUYXkik4nistGV93ojoe9nsuo1z2mCy4etxZbHs3/CPgPUadOc2alBS2KjB8WqUHaWqOfbR3SxeFqLTq9kCdVcPpx48L6SrxDjRlllzL+lxujKm1ZklxWYMTfM/M955nzMoKrzN5upSLuMI4zWzcp7GlbVHjkTz2cU706tX7ThAPurf/5TouEU8tOT7/oaGKleSJgZbmqcf2tgw2JdaKnO9RlCC5scxFrchznHyU6mIlBK2uiKd5pTcUuZLd9MKKOBo0qYAC1FAA6I9z1N5ccTioYeMFtf6M3cSkqaRAzjSNDoZz3Yp6or8h67Jrl8RTHfVT/eJtUKajOPivmSU42a8UdqM68tz5v3wxSVcZWqrTFK7sCovxDEMzX+sTcn/hnaYWjGlRj7Tbtv+cihrTcpvS2pM/ZHukHzY3E0yQCBhw40NtWqhTx1sAehPWUnE8W2+zg/H7FhhKNlmZEN9xl2jih/rOfXX9Za4GrahC/Q0sTC9WRH6lWbUqyIVA3e7ePp01qivRFanUphQhdqYDB1ZWLL72ljw75ryw9Ss01LLbnv5WLzhGHnUm5xdkjVV1u+WmtyzWRVuxNzoq3uT3d82ZzVKOrOlm8sdWetRyjFWBVgSrAjUFTYrbvuJFDEWj7OtzGNb2dCypXLN05SWnB2vLcyjF7s6f7GMW3aV6P1Ci1B0IOU+oYekpuN01ljLnexo4+KsmdWnPlaIAgCAIAgCAIAgCAck9tuzLPRxKj4gaTnqvvJ8i/pNLFR2kdJwGvpKk/FfX6HKzroZq5mdC6EZO5PvY5juz2i1PlWpEHxT3l+Wb1mxhpPNYpeNUY9hmW6Z3Gb5yhg7U2TSxAUVkDBTmXUix8Ry6SKpRhU95XMozlHY5/tjC9niKi8g5I8DqPkZx2Pp9nVlHv+D1LahLNBM0uOpKaqlhyOnfw4yGnOSpuxlJLMTvcOsLVaY0AKsB4ix/2iX3A5twlF9bmljY6pktl8aRhpsuiKxrimorEWL21PL1tzkapQUs9tepjlV81tTUb9Ub4ZT9moD6hh+oldxiN8Pfo/2NfFr+Wc8x2D7WyqPfCs2nPIjMR6KZz2CjKUml0fyK+im3Y99ksqmmVAHvqb+DDnMKcpdvFvqvmYxbzps69O5Lw0eJ3PwVTEfSXw6NWJuSb2LD6xS+UnraTrE1YwyKTsRulBvNbU3lpASHz97QwP7RxQtxqA+qLOy4bZ4SN/zUocVft3Y0VPZgXD08RYkPWrU9eH7NaRW38z+kww7i68oPkkZ1YtU1I3u4mxaWNxgo1w3Z5HaytlN1tbUeM84lXnQp56bszY4ZiKlKbUXudn2HuthMHrh6Kq3Oobs9vvtqB0nMVcRVre+2y2nUlP3mfPW06/a4p6vDtKjufBmLfrOwp0IxUF0SLuNJLKeDcZuTVkbEtDrPsWwXu1655laQ/CCzf7l9Jy/Gal5Rh5/QqMdPVROnSkNAQBAEAQBAEAQBAEA0O+2xPpmCq0R8ds9P76agedrecjqwzRaNvA4j9PXjPlz8GfOLCVLPoULNEh9ndfJtbCnvbL/Ojr+s2KHvop+KJPD1F+bn0UJZHFFTAILvooXEZvtICfIkfoJynG4Lt1bml82WeDfseZE8YmZe1X4VcJfqVLfkvzE1KVGSouT62JZTWeyJL7PsRmxLgcOyJP862/WWXBYyjVl0t9V+5r4xpxR0GdIV4gGh31a2EYn7S/nK3iyvhmu9fM18V/TZFdyAKuMJt7qU2Jv/FZQPQmVfBqLVVyfQ1MJD22zRY7+71alG37tyo8AdPlaaWIoZKzSezIalO02jsGGa6KTzUH5TsY+6i4Wx6zI9KGAfOe/da+0MUTx7Zx/KbD5CdjgpRjhYruKKum60vEle09iZN2sO9veR1rsf8Avsy/lUX0lVhcR/rpd916f4N2tT/06NR7Kq4G06duauvqhP6Te4s1Kg7dxrYJNVEdx2jUy0ajHkjH0UmcvBXkl3l0tz5cQ/tB4fpO6fvpHQv3kew4zYqbEkj6D3A2X9H2fRQizsO1fvvU96x8BYeU4bHVe1ryfLb0OfxE89RskU1CEQBAEAQBAEAQBAEA8cXWCU2c8FUt/KCZ43ZGUI5pKK5ny1iahZiTxJJPidTKdas+j1GqcbIm/sX2X2uPeuw92glx9+pdV/8AHPNzDxvK5zfF6zjSy85fT8R3O83TmihaAc638r3rt0VR6C/6zk+JzzYtpckkWmGVqR7bT2X2Wyaa29/OtRvGoD+QIHlN/E0uzwSvvdfEgpyzVmens1p2auTxsg8veM94Pb2n4HmL5E7zy8NMZoBGd/6v91CjizjToASf0lTxioo0VHq/kamMklBIwPZnhwtOs5+JnC+SrcfNjPOEJdm5d4wi9ls0e++E/vrlR8QQm3flA/SV3E2o4h+CNbEtKozpGzqwajTYc0U/IaTo6FRTpxkuaRYwkpRTRk5pKZlM0A+b/aIP/UsVb/Fb10nUYRf6ePgU9b+q/E7xidkips84XkcOKQ6EJYH1AnOxquNXP3/UtXC8MpwvcLEdltLDM2n7VUPTPdPzadLjIZqE7dPlqVNF5ai8T6Kr0w6lG1VgVI6EWM5VOzui5PmDbWAbC4qpRb4qblL945HzUg+c66lW7SCqIuoTzRUjzQ2MsE88dTaTzI+ndmYjtKFNxwemjfzKD+s4OrHLNx6NnOzVpNGVeYGIvAF4AgCAWZ4BTPAGeAULwCmeAaHfjH9ls/ENzNMovjUIQf7vlIq0stNs3+F0XVxdOPff01Pnh0JMq4uyO7rQcpJHT/ZDtShhsPWWvUSnUaqG98hbqEAFieOubSbuGqRSd2czxjA4idSLpwclbkrk3o744R6q0krqXY2W17E8gGta8mVem3ZMq6nCsXTpupKDSXh8r3M/aO0uyps/Gw/W3pMMXVlSoynFapGnSipTSZDsXVp1rtU+Im585wlR1nN1G9WXUcqSijJxu0zUpqjG6ra3K9hYE98nrY/EYiKhN6Lp9TCFCFNuUdzX4DawR2yEqeBsQJhGVaj7VOTV+h61CfvI3Ow9vMa3Zs+YMDxN7Ea3v3S84Nia8quSbbTXPU08VTgo3irEhOOHfOkK8iW8G1h25DEZbDLfha2tut7zleN0akqqnZ2srFXjYScr8jBp7dFL3qTheZAIsfEc5W4WpiKM70213dfE1qUqkJeyY9XbF6rmrYEkm54G55HnpabXEcJW7RylF6kuIpTzXaMzZO3rVkVHuCwBUG4sTrceEy4ZHEQrRy3tfXe1vkMMqkZq1ycrjB3zsC4NLvXvWuDpqwXPUckIt7DQXJY92o9ZvYDBPFVMt7JGticR2Mb2uzim07VajVahu9Ri7HqxJP5zso0KcYKKWiRRdpJyu+Z1fB7+KmzaVeoM1ZiaQUaZmp6FieQtYnqbTlVw11cVKlF2S1v3Muf1WWipy3OUZQHFQmzZs915Ne9x5zq1RhlsUzqSbud03T2/9KwqVGt2mqvbmy8WA7jxnE47D9hWcVty8zoMPUdSmpM5Z7YMKv8AaAdLZnpI1QDiGF1BP4VX0l3wlSnQs1s3YusFd02RStRy5CDfMoPgbkW+XzltQT1izdpp6o75uHjA+zsOfs08h8UJX9JyHEabhiZrvv6lNio5a0l3m/7SaRrlc8ArngFc0AXgHiWgFpeAWGpALTVgHm1eAcf9o+8dSpiqlAm1GkQAvInKCWbvOundK3FSlKVuSO24FSo0qCqJe3Ld919kRE4hTxHpzmplZf8Aawe4XFAcOPjGV8zx1YWsjLwOzcRWbNh6bMt9HFgFI6nuM2KdGUtUU+K4nRpexUep23L2lPLUF7rZuNjprLRxTVmcJfW6Ne+7NA8A6/ddh8rzVlgMPLeCJFXqLmUG69Pm1Ujuz/0EiXC8Kn7pl+pq9T2Xduh/hqepFz5nnNtUKaVlFehFnlvcycPsimnwIqnoLTOMYx2Vjxtvcyvo0yPC18Ep+JQfEAwCwbNpjgij8I/pPLJCxccGv2R6CegDCgcAB5CAVNEwDS7xbtri1UO7KVJKlbaX4jXwHpNnC4uphpOUOZDWoxqq0iNt7NB/mHt9xf6ywfG67WyNZcPprmzMxe498PToJVKikWZSRfV/iuOd9Jq0OIVaVV1N29yaphYTgodCPbR3Dq0qb1O2V8qlsgptdrch7x1llS405zjGSsm97kVHh0O0jd6XRG/pRV8qkq97XBKsP1l+qsJQtozsrwUUlY9MRWDG7sxbmSSSfEyaCio6WRLGKSLAVHP1hOCCcUS3cDel6NZMN8VGq9rc1ZtMy/K4lNxfC0qsHVWkkvXxNDG0oTi580dbWtOSKUvFSAXB4BcHgF2aAW2gFMsAtKQChpQCxqAMA1OO3WwtZs9WhTdz9ZludOGsxcIvdEsa9WCyxk0vExG3FwP+WpehH6zzs49DP9VX/wDN+rC7jYEf+2p+hP6x2ceh48VXf979Ta4bZdOmoWmiqo4BRYCZrQhbbd2ZAw4g8K9jAK9lAK9lAHZwCvZwB2cAdnAHZwCnZwB2UAp2UAp2MAoaEAsOFEAxcdsWnWQpVXMp4i5HXiNRM6c5U5KUXZo9jJxd0Ryr7NMITxqjoKl/zBlguL4q1s3wNn9bW6/ArT9mmDHHtT41D+lpg+J4l8/gjz9XV6mw2duNg6DrUp0znU3Vi7tY8L2JtIamNr1FllLTyMJV6klZskS0AJqkJeKcAvCQCoWAXZYBfaALQCloAtAGWAUywBlgFMsAZYAywBlgDLAGWAMsAZYAywCmWAVywBlgFMsAZYAywBlgDLAK5YAywBlgDLAK5YAywCtoAtAK2gF8AWgFIAtAFoAtAKWgC0AWgC0AWgC0AWgC0AWgC0AWgC0ApaALQCtoAtAFoAtAFoAtAFoAtAFoAtAK2gCAIBdAEAQCkArAKWgCAIAgCAIAtAFoAtAFoAtAKWgFYAtAFoAtAEAWgC0AWgCAIAgCAIAtAEAQCsAQBAEAQBAEAQBAEAQBAEAQBAEAQBAEAQBAEAQBAEAQBAEAQBAEAQBAKwBAEAQBAEApAEAQBAEAQBAEAQBAEAQCsApAEAQBAEAQBAEAQBAEAQCsAQD/2Q=="/>
          <p:cNvSpPr>
            <a:spLocks noChangeAspect="1" noChangeArrowheads="1"/>
          </p:cNvSpPr>
          <p:nvPr/>
        </p:nvSpPr>
        <p:spPr bwMode="auto">
          <a:xfrm>
            <a:off x="328613" y="-1219200"/>
            <a:ext cx="3810000" cy="2857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6" descr="Tips for TEFL discussion classes"/>
          <p:cNvSpPr>
            <a:spLocks noChangeAspect="1" noChangeArrowheads="1"/>
          </p:cNvSpPr>
          <p:nvPr/>
        </p:nvSpPr>
        <p:spPr bwMode="auto">
          <a:xfrm>
            <a:off x="176213" y="-1825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33799"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3200" y="3667129"/>
            <a:ext cx="3149600"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322196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wsPrint">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NewsPrint">
      <a:majorFont>
        <a:latin typeface="Impact"/>
        <a:ea typeface=""/>
        <a:cs typeface=""/>
        <a:font script="Jpan" typeface="HGP創英角ｺﾞｼｯｸUB"/>
        <a:font script="Hang" typeface="HY견고딕"/>
        <a:font script="Hans" typeface="微软雅黑"/>
        <a:font script="Hant" typeface="微軟正黑體"/>
        <a:font script="Arab" typeface="Tahoma"/>
        <a:font script="Hebr" typeface="To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NewsPrint">
      <a:fillStyleLst>
        <a:solidFill>
          <a:schemeClr val="phClr"/>
        </a:solidFill>
        <a:gradFill rotWithShape="1">
          <a:gsLst>
            <a:gs pos="0">
              <a:schemeClr val="phClr">
                <a:tint val="37000"/>
                <a:hueMod val="100000"/>
                <a:satMod val="200000"/>
                <a:lumMod val="88000"/>
              </a:schemeClr>
            </a:gs>
            <a:gs pos="100000">
              <a:schemeClr val="phClr">
                <a:tint val="53000"/>
                <a:shade val="100000"/>
                <a:hueMod val="100000"/>
                <a:satMod val="350000"/>
                <a:lumMod val="79000"/>
              </a:schemeClr>
            </a:gs>
          </a:gsLst>
          <a:lin ang="5400000" scaled="1"/>
        </a:gradFill>
        <a:gradFill rotWithShape="1">
          <a:gsLst>
            <a:gs pos="0">
              <a:schemeClr val="phClr">
                <a:tint val="83000"/>
                <a:shade val="100000"/>
                <a:alpha val="100000"/>
                <a:hueMod val="100000"/>
                <a:satMod val="220000"/>
                <a:lumMod val="90000"/>
              </a:schemeClr>
            </a:gs>
            <a:gs pos="76000">
              <a:schemeClr val="phClr">
                <a:shade val="100000"/>
              </a:schemeClr>
            </a:gs>
            <a:gs pos="100000">
              <a:schemeClr val="phClr">
                <a:shade val="93000"/>
                <a:alpha val="100000"/>
                <a:satMod val="100000"/>
                <a:lumMod val="93000"/>
              </a:schemeClr>
            </a:gs>
          </a:gsLst>
          <a:path path="circle">
            <a:fillToRect l="15000" t="15000" r="100000" b="100000"/>
          </a:path>
        </a:gradFill>
      </a:fillStyleLst>
      <a:lnStyleLst>
        <a:ln w="15875" cap="flat" cmpd="sng" algn="ctr">
          <a:solidFill>
            <a:schemeClr val="phClr"/>
          </a:solidFill>
          <a:prstDash val="solid"/>
        </a:ln>
        <a:ln w="22225" cap="flat" cmpd="sng" algn="ctr">
          <a:solidFill>
            <a:schemeClr val="phClr"/>
          </a:solidFill>
          <a:prstDash val="solid"/>
        </a:ln>
        <a:ln w="34925" cap="flat" cmpd="sng" algn="ctr">
          <a:solidFill>
            <a:schemeClr val="phClr"/>
          </a:solidFill>
          <a:prstDash val="solid"/>
        </a:ln>
      </a:lnStyleLst>
      <a:effectStyleLst>
        <a:effectStyle>
          <a:effectLst>
            <a:outerShdw blurRad="50800" dist="12700" dir="5280000" rotWithShape="0">
              <a:srgbClr val="000000">
                <a:alpha val="40000"/>
              </a:srgbClr>
            </a:outerShdw>
          </a:effectLst>
        </a:effectStyle>
        <a:effectStyle>
          <a:effectLst>
            <a:outerShdw blurRad="38100" dist="38100" dir="5400000" rotWithShape="0">
              <a:srgbClr val="000000">
                <a:alpha val="35000"/>
              </a:srgbClr>
            </a:outerShdw>
          </a:effectLst>
        </a:effectStyle>
        <a:effectStyle>
          <a:effectLst>
            <a:outerShdw blurRad="38100" dist="38100" dir="5400000" rotWithShape="0">
              <a:srgbClr val="000000">
                <a:alpha val="35000"/>
              </a:srgbClr>
            </a:outerShdw>
          </a:effectLst>
          <a:scene3d>
            <a:camera prst="orthographicFront">
              <a:rot lat="0" lon="0" rev="0"/>
            </a:camera>
            <a:lightRig rig="brightRoom" dir="tl"/>
          </a:scene3d>
          <a:sp3d contourW="12700">
            <a:bevelT w="31750" h="12700"/>
            <a:contourClr>
              <a:schemeClr val="phClr"/>
            </a:contourClr>
          </a:sp3d>
        </a:effectStyle>
      </a:effectStyleLst>
      <a:bgFillStyleLst>
        <a:solidFill>
          <a:schemeClr val="phClr"/>
        </a:solidFill>
        <a:gradFill rotWithShape="1">
          <a:gsLst>
            <a:gs pos="0">
              <a:schemeClr val="phClr">
                <a:tint val="93000"/>
              </a:schemeClr>
            </a:gs>
            <a:gs pos="100000">
              <a:schemeClr val="phClr">
                <a:shade val="55000"/>
              </a:schemeClr>
            </a:gs>
          </a:gsLst>
          <a:lin ang="5400000" scaled="1"/>
        </a:gradFill>
        <a:blipFill rotWithShape="1">
          <a:blip xmlns:r="http://schemas.openxmlformats.org/officeDocument/2006/relationships" r:embed="rId1">
            <a:duotone>
              <a:schemeClr val="phClr">
                <a:shade val="20000"/>
                <a:satMod val="350000"/>
                <a:lumMod val="125000"/>
              </a:schemeClr>
              <a:schemeClr val="phClr">
                <a:tint val="90000"/>
                <a:satMod val="25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LongProperties xmlns="http://schemas.microsoft.com/office/2006/metadata/long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OOFile" ma:contentTypeID="0x0101006025706CF4CD034688BEBAE97A2E701D020200C3831ACA17D8814887A164412888521E" ma:contentTypeVersion="7" ma:contentTypeDescription="Create a new document." ma:contentTypeScope="" ma:versionID="ed1fea5d08807278759d338940aa9e8f">
  <xsd:schema xmlns:xsd="http://www.w3.org/2001/XMLSchema" xmlns:xs="http://www.w3.org/2001/XMLSchema" xmlns:p="http://schemas.microsoft.com/office/2006/metadata/properties" xmlns:ns2="145c5697-5eb5-440b-b2f1-a8273fb59250" targetNamespace="http://schemas.microsoft.com/office/2006/metadata/properties" ma:root="true" ma:fieldsID="174e4b03d57b3d621fa064bbab783e99" ns2:_="">
    <xsd:import namespace="145c5697-5eb5-440b-b2f1-a8273fb59250"/>
    <xsd:element name="properties">
      <xsd:complexType>
        <xsd:sequence>
          <xsd:element name="documentManagement">
            <xsd:complexType>
              <xsd:all>
                <xsd:element ref="ns2:AssetId" minOccurs="0"/>
                <xsd:element ref="ns2:AuthoringAssetId" minOccurs="0"/>
                <xsd:element ref="ns2:AssetType" minOccurs="0"/>
                <xsd:element ref="ns2:Markets" minOccurs="0"/>
                <xsd:element ref="ns2:NumericAssetId" minOccurs="0"/>
                <xsd:element ref="ns2:AppV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45c5697-5eb5-440b-b2f1-a8273fb59250" elementFormDefault="qualified">
    <xsd:import namespace="http://schemas.microsoft.com/office/2006/documentManagement/types"/>
    <xsd:import namespace="http://schemas.microsoft.com/office/infopath/2007/PartnerControls"/>
    <xsd:element name="AssetId" ma:index="8" nillable="true" ma:displayName="AssetId" ma:indexed="true" ma:internalName="AssetId" ma:readOnly="false">
      <xsd:simpleType>
        <xsd:restriction base="dms:Text"/>
      </xsd:simpleType>
    </xsd:element>
    <xsd:element name="AuthoringAssetId" ma:index="9" nillable="true" ma:displayName="AuthoringAssetId" ma:indexed="true" ma:internalName="AuthoringAssetId" ma:readOnly="false">
      <xsd:simpleType>
        <xsd:restriction base="dms:Text"/>
      </xsd:simpleType>
    </xsd:element>
    <xsd:element name="AssetType" ma:index="10" nillable="true" ma:displayName="AssetType" ma:internalName="AssetType" ma:readOnly="false">
      <xsd:simpleType>
        <xsd:restriction base="dms:Text"/>
      </xsd:simpleType>
    </xsd:element>
    <xsd:element name="Markets" ma:index="11" nillable="true" ma:displayName="Markets" ma:internalName="Markets" ma:readOnly="false">
      <xsd:simpleType>
        <xsd:restriction base="dms:Text"/>
      </xsd:simpleType>
    </xsd:element>
    <xsd:element name="NumericAssetId" ma:index="12" nillable="true" ma:displayName="NumericAssetId" ma:indexed="true" ma:internalName="NumericAssetId" ma:readOnly="false">
      <xsd:simpleType>
        <xsd:restriction base="dms:Unknown"/>
      </xsd:simpleType>
    </xsd:element>
    <xsd:element name="AppVer" ma:index="13" nillable="true" ma:displayName="AppVer" ma:internalName="AppVer" ma:readOnly="fals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NumericAssetId xmlns="145c5697-5eb5-440b-b2f1-a8273fb59250" xsi:nil="true"/>
    <AssetType xmlns="145c5697-5eb5-440b-b2f1-a8273fb59250">TP</AssetType>
    <Markets xmlns="145c5697-5eb5-440b-b2f1-a8273fb59250">en-us</Markets>
    <AppVer xmlns="145c5697-5eb5-440b-b2f1-a8273fb59250" xsi:nil="true"/>
    <AuthoringAssetId xmlns="145c5697-5eb5-440b-b2f1-a8273fb59250">TP001072129</AuthoringAssetId>
    <AssetId xmlns="145c5697-5eb5-440b-b2f1-a8273fb59250">TS001072129</AssetId>
  </documentManagement>
</p:properties>
</file>

<file path=customXml/itemProps1.xml><?xml version="1.0" encoding="utf-8"?>
<ds:datastoreItem xmlns:ds="http://schemas.openxmlformats.org/officeDocument/2006/customXml" ds:itemID="{2FAF5896-C69C-47EC-A3FB-08BC635D43A3}">
  <ds:schemaRefs>
    <ds:schemaRef ds:uri="http://schemas.microsoft.com/office/2006/metadata/longProperties"/>
  </ds:schemaRefs>
</ds:datastoreItem>
</file>

<file path=customXml/itemProps2.xml><?xml version="1.0" encoding="utf-8"?>
<ds:datastoreItem xmlns:ds="http://schemas.openxmlformats.org/officeDocument/2006/customXml" ds:itemID="{B82921EF-556F-479C-8AD5-55D415AB2771}">
  <ds:schemaRefs>
    <ds:schemaRef ds:uri="http://schemas.microsoft.com/sharepoint/v3/contenttype/forms"/>
  </ds:schemaRefs>
</ds:datastoreItem>
</file>

<file path=customXml/itemProps3.xml><?xml version="1.0" encoding="utf-8"?>
<ds:datastoreItem xmlns:ds="http://schemas.openxmlformats.org/officeDocument/2006/customXml" ds:itemID="{A8B50A12-548D-48AA-8E88-D1259CFF750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45c5697-5eb5-440b-b2f1-a8273fb5925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4.xml><?xml version="1.0" encoding="utf-8"?>
<ds:datastoreItem xmlns:ds="http://schemas.openxmlformats.org/officeDocument/2006/customXml" ds:itemID="{571A7C4A-175D-4D3D-A75C-82B5769C72E4}">
  <ds:schemaRefs>
    <ds:schemaRef ds:uri="http://purl.org/dc/elements/1.1/"/>
    <ds:schemaRef ds:uri="http://schemas.microsoft.com/office/2006/documentManagement/types"/>
    <ds:schemaRef ds:uri="http://www.w3.org/XML/1998/namespace"/>
    <ds:schemaRef ds:uri="http://purl.org/dc/dcmitype/"/>
    <ds:schemaRef ds:uri="http://purl.org/dc/terms/"/>
    <ds:schemaRef ds:uri="http://schemas.microsoft.com/office/infopath/2007/PartnerControls"/>
    <ds:schemaRef ds:uri="http://schemas.openxmlformats.org/package/2006/metadata/core-properties"/>
    <ds:schemaRef ds:uri="145c5697-5eb5-440b-b2f1-a8273fb59250"/>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Newsprint</Template>
  <TotalTime>678</TotalTime>
  <Words>3742</Words>
  <Application>Microsoft Office PowerPoint</Application>
  <PresentationFormat>On-screen Show (4:3)</PresentationFormat>
  <Paragraphs>507</Paragraphs>
  <Slides>58</Slides>
  <Notes>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58</vt:i4>
      </vt:variant>
    </vt:vector>
  </HeadingPairs>
  <TitlesOfParts>
    <vt:vector size="60" baseType="lpstr">
      <vt:lpstr>NewsPrint</vt:lpstr>
      <vt:lpstr>Document</vt:lpstr>
      <vt:lpstr>سخنران: دكتر عباس غفاري  مدرس دوره کارشناسی ارشد منابع انساني در سازمان مديريت صنعتي مدرس دوره حاكميت شركتي در موسسه ماهان مدير منابع انساني شركت كيسون</vt:lpstr>
      <vt:lpstr>طرح 2 سوال:</vt:lpstr>
      <vt:lpstr>PowerPoint Presentation</vt:lpstr>
      <vt:lpstr>مراحل فرآیند جذب و استخدام نیروی انسانی</vt:lpstr>
      <vt:lpstr>مراحل فرآیند جذب و استخدام نیروی انسانی</vt:lpstr>
      <vt:lpstr>مشکلات و موانع موجود در فرآیند جذب و استخدام نیروی انسانی</vt:lpstr>
      <vt:lpstr>اجراي نمايش زنده:  مصاحبه استخدامی</vt:lpstr>
      <vt:lpstr>PowerPoint Presentation</vt:lpstr>
      <vt:lpstr>PowerPoint Presentation</vt:lpstr>
      <vt:lpstr>PowerPoint Presentation</vt:lpstr>
      <vt:lpstr>راهکارهایی برای افزایش اثربخشی فرآیند جذب و استخدام نیروی انسانی</vt:lpstr>
      <vt:lpstr>راهکارهایی برای افزایش اثربخشی فرآیند جذب و استخدام نیروی انسانی</vt:lpstr>
      <vt:lpstr>راهکارهایی برای افزایش اثربخشی فرآیند جذب و استخدام نیروی انسانی</vt:lpstr>
      <vt:lpstr>شايستگي و مدل شایستگی</vt:lpstr>
      <vt:lpstr>كاربرد شايستگي‌‌‌ها</vt:lpstr>
      <vt:lpstr>استخراج شایستگی‌ها و تدوين مدل شايستگي‌‌‌</vt:lpstr>
      <vt:lpstr>مدل شايستگي هاي رهبري NASA</vt:lpstr>
      <vt:lpstr>مدل شایستگی‌های مديريتی سازمان ملل متحد</vt:lpstr>
      <vt:lpstr>PowerPoint Presentation</vt:lpstr>
      <vt:lpstr>PowerPoint Presentation</vt:lpstr>
      <vt:lpstr>نمونه‌ای از یک مدل شایستگی طراحی‌شده برای یک شغل خاص:  مدل شايستگي‌‌‌هاي شغل مدير PMO در شركت كيسون</vt:lpstr>
      <vt:lpstr>راهکارهایی برای افزایش اثربخشی فرآیند جذب و استخدام نیروی انسانی</vt:lpstr>
      <vt:lpstr>كانون ارزيابي (Assessment Center)</vt:lpstr>
      <vt:lpstr>فرايند كانون ارزيابي</vt:lpstr>
      <vt:lpstr>ارکان کلیدی کانون ارزیابی</vt:lpstr>
      <vt:lpstr>تمرينهاي مورد استفاده در كانون ارزيابي</vt:lpstr>
      <vt:lpstr>PowerPoint Presentation</vt:lpstr>
      <vt:lpstr>وظايف و مهارت‌‌‌هاي ارزيابان</vt:lpstr>
      <vt:lpstr>روش انجام ارزيابي</vt:lpstr>
      <vt:lpstr>روش انجام ارزيابي</vt:lpstr>
      <vt:lpstr>PowerPoint Presentation</vt:lpstr>
      <vt:lpstr>PowerPoint Presentation</vt:lpstr>
      <vt:lpstr>PowerPoint Presentation</vt:lpstr>
      <vt:lpstr>PowerPoint Presentation</vt:lpstr>
      <vt:lpstr>كانون ارزيابي – حوزه PMO</vt:lpstr>
      <vt:lpstr>PowerPoint Presentation</vt:lpstr>
      <vt:lpstr>PowerPoint Presentation</vt:lpstr>
      <vt:lpstr>PowerPoint Presentation</vt:lpstr>
      <vt:lpstr>PowerPoint Presentation</vt:lpstr>
      <vt:lpstr>راهکارهایی برای افزایش اثربخشی فرآیند جذب و استخدام نیروی انسانی</vt:lpstr>
      <vt:lpstr>فرآیند نگهداشت نیروی انسانی</vt:lpstr>
      <vt:lpstr>راهکارهایی برای افزایش اثربخشی فرآیند نگهداشت نیروی انسانی</vt:lpstr>
      <vt:lpstr>راهکارهایی برای افزایش اثربخشی فرآیند نگهداشت نیروی انسانی</vt:lpstr>
      <vt:lpstr>راهکارهایی برای افزایش اثربخشی فرآیند نگهداشت نیروی انسانی</vt:lpstr>
      <vt:lpstr>PowerPoint Presentation</vt:lpstr>
      <vt:lpstr>PowerPoint Presentation</vt:lpstr>
      <vt:lpstr>PowerPoint Presentation</vt:lpstr>
      <vt:lpstr>PowerPoint Presentation</vt:lpstr>
      <vt:lpstr>PowerPoint Presentation</vt:lpstr>
      <vt:lpstr>راهکارهایی برای افزایش اثربخشی فرآیند نگهداشت نیروی انسانی</vt:lpstr>
      <vt:lpstr>پروژه مديريت استعدادها در شرکت کیسون</vt:lpstr>
      <vt:lpstr>راهکارهایی برای افزایش اثربخشی فرآیند نگهداشت نیروی انسانی</vt:lpstr>
      <vt:lpstr>اهداف سازمانها از تقدير از افراد</vt:lpstr>
      <vt:lpstr>روشهاي رايج تقدير و تشكر</vt:lpstr>
      <vt:lpstr>راهکارهایی برای افزایش اثربخشی فرآیند نگهداشت نیروی انسانی</vt:lpstr>
      <vt:lpstr>جمع‌بندی و نتیجه‌گیری</vt:lpstr>
      <vt:lpstr>جمع‌بندی و نتیجه‌گیری</vt:lpstr>
      <vt:lpstr>منابع و مراجع</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موضوع: نگاهی به فرایند جذب و نگهداشت و آسیب‌شناسی آن در سازمان‌های پیشرو سخنران: دكتر عباس غفاري مدرس دوره کارشناسی ارشد منابع انساني در سازمان مديريت صنعتي مدرس دوره حاكميت شركتي در موسسه ماهان مدير منابع انساني شركت كيسون</dc:title>
  <dc:creator>Mahmoudi Mehdi</dc:creator>
  <cp:lastModifiedBy>HAP</cp:lastModifiedBy>
  <cp:revision>107</cp:revision>
  <cp:lastPrinted>1601-01-01T00:00:00Z</cp:lastPrinted>
  <dcterms:created xsi:type="dcterms:W3CDTF">2015-10-01T06:03:07Z</dcterms:created>
  <dcterms:modified xsi:type="dcterms:W3CDTF">2015-10-09T11:38:56Z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arkets">
    <vt:lpwstr>en-us</vt:lpwstr>
  </property>
  <property fmtid="{D5CDD505-2E9C-101B-9397-08002B2CF9AE}" pid="3" name="AssetType">
    <vt:lpwstr>TP</vt:lpwstr>
  </property>
  <property fmtid="{D5CDD505-2E9C-101B-9397-08002B2CF9AE}" pid="4" name="BugNumber">
    <vt:lpwstr>; 461854L</vt:lpwstr>
  </property>
  <property fmtid="{D5CDD505-2E9C-101B-9397-08002B2CF9AE}" pid="5" name="TPInstallLocation">
    <vt:lpwstr>{Document Themes}</vt:lpwstr>
  </property>
  <property fmtid="{D5CDD505-2E9C-101B-9397-08002B2CF9AE}" pid="6" name="PrimaryImageGen">
    <vt:lpwstr>1</vt:lpwstr>
  </property>
  <property fmtid="{D5CDD505-2E9C-101B-9397-08002B2CF9AE}" pid="7" name="display_urn:schemas-microsoft-com:office:office#APAuthor">
    <vt:lpwstr>REDMOND\cynvey</vt:lpwstr>
  </property>
  <property fmtid="{D5CDD505-2E9C-101B-9397-08002B2CF9AE}" pid="8" name="APAuthor">
    <vt:lpwstr>191</vt:lpwstr>
  </property>
  <property fmtid="{D5CDD505-2E9C-101B-9397-08002B2CF9AE}" pid="9" name="Milestone">
    <vt:lpwstr>Continuous</vt:lpwstr>
  </property>
  <property fmtid="{D5CDD505-2E9C-101B-9397-08002B2CF9AE}" pid="10" name="TPAppVersion">
    <vt:lpwstr>11</vt:lpwstr>
  </property>
  <property fmtid="{D5CDD505-2E9C-101B-9397-08002B2CF9AE}" pid="11" name="TPCommandLine">
    <vt:lpwstr>{PP} {FilePath}</vt:lpwstr>
  </property>
  <property fmtid="{D5CDD505-2E9C-101B-9397-08002B2CF9AE}" pid="12" name="AssetId">
    <vt:lpwstr>TS001072129</vt:lpwstr>
  </property>
  <property fmtid="{D5CDD505-2E9C-101B-9397-08002B2CF9AE}" pid="13" name="IsSearchable">
    <vt:lpwstr>0</vt:lpwstr>
  </property>
  <property fmtid="{D5CDD505-2E9C-101B-9397-08002B2CF9AE}" pid="14" name="NumericId">
    <vt:lpwstr>-1.00000000000000</vt:lpwstr>
  </property>
  <property fmtid="{D5CDD505-2E9C-101B-9397-08002B2CF9AE}" pid="15" name="PublishTargets">
    <vt:lpwstr>OfficeOnline</vt:lpwstr>
  </property>
  <property fmtid="{D5CDD505-2E9C-101B-9397-08002B2CF9AE}" pid="16" name="TPLaunchHelpLinkType">
    <vt:lpwstr>Template</vt:lpwstr>
  </property>
  <property fmtid="{D5CDD505-2E9C-101B-9397-08002B2CF9AE}" pid="17" name="TPFriendlyName">
    <vt:lpwstr>Communications design template</vt:lpwstr>
  </property>
  <property fmtid="{D5CDD505-2E9C-101B-9397-08002B2CF9AE}" pid="18" name="display_urn:schemas-microsoft-com:office:office#APEditor">
    <vt:lpwstr>REDMOND\v-luannv</vt:lpwstr>
  </property>
  <property fmtid="{D5CDD505-2E9C-101B-9397-08002B2CF9AE}" pid="19" name="APEditor">
    <vt:lpwstr>92</vt:lpwstr>
  </property>
  <property fmtid="{D5CDD505-2E9C-101B-9397-08002B2CF9AE}" pid="20" name="Provider">
    <vt:lpwstr>EY006220130</vt:lpwstr>
  </property>
  <property fmtid="{D5CDD505-2E9C-101B-9397-08002B2CF9AE}" pid="21" name="SourceTitle">
    <vt:lpwstr>Communications design template</vt:lpwstr>
  </property>
  <property fmtid="{D5CDD505-2E9C-101B-9397-08002B2CF9AE}" pid="22" name="TPApplication">
    <vt:lpwstr>PowerPoint</vt:lpwstr>
  </property>
  <property fmtid="{D5CDD505-2E9C-101B-9397-08002B2CF9AE}" pid="23" name="TPLaunchHelpLink">
    <vt:lpwstr/>
  </property>
  <property fmtid="{D5CDD505-2E9C-101B-9397-08002B2CF9AE}" pid="24" name="OpenTemplate">
    <vt:lpwstr>1</vt:lpwstr>
  </property>
  <property fmtid="{D5CDD505-2E9C-101B-9397-08002B2CF9AE}" pid="25" name="UACurrentWords">
    <vt:lpwstr>0</vt:lpwstr>
  </property>
  <property fmtid="{D5CDD505-2E9C-101B-9397-08002B2CF9AE}" pid="26" name="UALocRecommendation">
    <vt:lpwstr>Localize</vt:lpwstr>
  </property>
  <property fmtid="{D5CDD505-2E9C-101B-9397-08002B2CF9AE}" pid="27" name="Applications">
    <vt:lpwstr>66;#PowerPoint - Design Templt 2003;#184;#Office 2000;#79;#Template 12;#64;#PowerPoint 2003;#67;#PowerPoint - Design Templt 12;#65;#Microsoft Office PowerPoint 2007;#182;#Office XP</vt:lpwstr>
  </property>
  <property fmtid="{D5CDD505-2E9C-101B-9397-08002B2CF9AE}" pid="28" name="TemplateStatus">
    <vt:lpwstr>Complete</vt:lpwstr>
  </property>
  <property fmtid="{D5CDD505-2E9C-101B-9397-08002B2CF9AE}" pid="29" name="ContentTypeId">
    <vt:lpwstr>0x0101006025706CF4CD034688BEBAE97A2E701D020200C3831ACA17D8814887A164412888521E</vt:lpwstr>
  </property>
  <property fmtid="{D5CDD505-2E9C-101B-9397-08002B2CF9AE}" pid="30" name="IsDeleted">
    <vt:lpwstr>0</vt:lpwstr>
  </property>
  <property fmtid="{D5CDD505-2E9C-101B-9397-08002B2CF9AE}" pid="31" name="ShowIn">
    <vt:lpwstr>Show everywhere</vt:lpwstr>
  </property>
  <property fmtid="{D5CDD505-2E9C-101B-9397-08002B2CF9AE}" pid="32" name="UANotes">
    <vt:lpwstr>429034L. June 2003 retrofit</vt:lpwstr>
  </property>
  <property fmtid="{D5CDD505-2E9C-101B-9397-08002B2CF9AE}" pid="33" name="PublishStatusLookup">
    <vt:lpwstr>256986</vt:lpwstr>
  </property>
  <property fmtid="{D5CDD505-2E9C-101B-9397-08002B2CF9AE}" pid="34" name="TPComponent">
    <vt:lpwstr>PPTFiles</vt:lpwstr>
  </property>
  <property fmtid="{D5CDD505-2E9C-101B-9397-08002B2CF9AE}" pid="35" name="TPNamespace">
    <vt:lpwstr>POWERPNT</vt:lpwstr>
  </property>
  <property fmtid="{D5CDD505-2E9C-101B-9397-08002B2CF9AE}" pid="36" name="TPClientViewer">
    <vt:lpwstr>Microsoft Office PowerPoint</vt:lpwstr>
  </property>
  <property fmtid="{D5CDD505-2E9C-101B-9397-08002B2CF9AE}" pid="37" name="APTrustLevel">
    <vt:lpwstr>1.00000000000000</vt:lpwstr>
  </property>
  <property fmtid="{D5CDD505-2E9C-101B-9397-08002B2CF9AE}" pid="38" name="TrustLevel">
    <vt:lpwstr>Microsoft Managed Content</vt:lpwstr>
  </property>
  <property fmtid="{D5CDD505-2E9C-101B-9397-08002B2CF9AE}" pid="39" name="Content Type">
    <vt:lpwstr>OOFile</vt:lpwstr>
  </property>
  <property fmtid="{D5CDD505-2E9C-101B-9397-08002B2CF9AE}" pid="40" name="AuthoringAssetId">
    <vt:lpwstr>TP001072129</vt:lpwstr>
  </property>
  <property fmtid="{D5CDD505-2E9C-101B-9397-08002B2CF9AE}" pid="41" name="NumericAssetId">
    <vt:lpwstr/>
  </property>
  <property fmtid="{D5CDD505-2E9C-101B-9397-08002B2CF9AE}" pid="42" name="AppVer">
    <vt:lpwstr/>
  </property>
</Properties>
</file>