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62" r:id="rId5"/>
    <p:sldId id="269" r:id="rId6"/>
    <p:sldId id="263" r:id="rId7"/>
    <p:sldId id="267" r:id="rId8"/>
    <p:sldId id="264" r:id="rId9"/>
    <p:sldId id="273" r:id="rId10"/>
    <p:sldId id="268" r:id="rId11"/>
    <p:sldId id="265" r:id="rId12"/>
    <p:sldId id="274" r:id="rId13"/>
    <p:sldId id="270" r:id="rId14"/>
    <p:sldId id="275" r:id="rId15"/>
    <p:sldId id="276" r:id="rId16"/>
    <p:sldId id="271" r:id="rId17"/>
    <p:sldId id="277" r:id="rId18"/>
    <p:sldId id="278" r:id="rId19"/>
    <p:sldId id="266" r:id="rId20"/>
    <p:sldId id="279" r:id="rId21"/>
    <p:sldId id="280" r:id="rId22"/>
    <p:sldId id="26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H.Emami" initials="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A8DA"/>
    <a:srgbClr val="610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24" autoAdjust="0"/>
  </p:normalViewPr>
  <p:slideViewPr>
    <p:cSldViewPr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8-16T15:31:31.929" idx="2">
    <p:pos x="10" y="10"/>
    <p:text/>
  </p:cm>
  <p:cm authorId="0" dt="2014-08-16T15:35:47.428" idx="3">
    <p:pos x="106" y="106"/>
    <p:text>نظام تایید صلاحیت کارشناسان و مدیران منابع انسانی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C0109-3B5C-405A-97C1-DBF1B02A6D80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B693C-59E4-44E5-8B07-91C7E0E526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466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32DAC-CABE-4B21-ABD6-ABE878536232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548C9-6295-4DD0-BD0F-106A2DF78B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6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548C9-6295-4DD0-BD0F-106A2DF78B9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96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unseling_BG_sm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-26227"/>
            <a:ext cx="9144000" cy="6871527"/>
          </a:xfrm>
          <a:prstGeom prst="rect">
            <a:avLst/>
          </a:prstGeom>
        </p:spPr>
      </p:pic>
      <p:pic>
        <p:nvPicPr>
          <p:cNvPr id="15" name="Picture 14" descr="2.jpg"/>
          <p:cNvPicPr/>
          <p:nvPr userDrawn="1"/>
        </p:nvPicPr>
        <p:blipFill>
          <a:blip r:embed="rId5" cstate="print"/>
          <a:srcRect l="8320"/>
          <a:stretch>
            <a:fillRect/>
          </a:stretch>
        </p:blipFill>
        <p:spPr>
          <a:xfrm>
            <a:off x="1" y="0"/>
            <a:ext cx="3653297" cy="6858000"/>
          </a:xfrm>
          <a:prstGeom prst="rect">
            <a:avLst/>
          </a:prstGeom>
        </p:spPr>
      </p:pic>
      <p:grpSp>
        <p:nvGrpSpPr>
          <p:cNvPr id="25" name="Group 19"/>
          <p:cNvGrpSpPr>
            <a:grpSpLocks/>
          </p:cNvGrpSpPr>
          <p:nvPr userDrawn="1"/>
        </p:nvGrpSpPr>
        <p:grpSpPr bwMode="auto">
          <a:xfrm>
            <a:off x="228601" y="304800"/>
            <a:ext cx="587375" cy="703262"/>
            <a:chOff x="-6" y="-12"/>
            <a:chExt cx="1062" cy="1275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5" y="-12"/>
              <a:ext cx="720" cy="1081"/>
            </a:xfrm>
            <a:custGeom>
              <a:avLst/>
              <a:gdLst/>
              <a:ahLst/>
              <a:cxnLst>
                <a:cxn ang="0">
                  <a:pos x="56" y="75"/>
                </a:cxn>
                <a:cxn ang="0">
                  <a:pos x="122" y="20"/>
                </a:cxn>
                <a:cxn ang="0">
                  <a:pos x="62" y="3"/>
                </a:cxn>
                <a:cxn ang="0">
                  <a:pos x="0" y="62"/>
                </a:cxn>
                <a:cxn ang="0">
                  <a:pos x="35" y="73"/>
                </a:cxn>
                <a:cxn ang="0">
                  <a:pos x="37" y="98"/>
                </a:cxn>
                <a:cxn ang="0">
                  <a:pos x="35" y="100"/>
                </a:cxn>
                <a:cxn ang="0">
                  <a:pos x="46" y="134"/>
                </a:cxn>
                <a:cxn ang="0">
                  <a:pos x="76" y="184"/>
                </a:cxn>
                <a:cxn ang="0">
                  <a:pos x="59" y="127"/>
                </a:cxn>
                <a:cxn ang="0">
                  <a:pos x="60" y="118"/>
                </a:cxn>
                <a:cxn ang="0">
                  <a:pos x="56" y="75"/>
                </a:cxn>
              </a:cxnLst>
              <a:rect l="0" t="0" r="r" b="b"/>
              <a:pathLst>
                <a:path w="122" h="184">
                  <a:moveTo>
                    <a:pt x="56" y="75"/>
                  </a:moveTo>
                  <a:cubicBezTo>
                    <a:pt x="64" y="59"/>
                    <a:pt x="102" y="33"/>
                    <a:pt x="122" y="20"/>
                  </a:cubicBezTo>
                  <a:cubicBezTo>
                    <a:pt x="104" y="6"/>
                    <a:pt x="83" y="0"/>
                    <a:pt x="62" y="3"/>
                  </a:cubicBezTo>
                  <a:cubicBezTo>
                    <a:pt x="32" y="9"/>
                    <a:pt x="10" y="32"/>
                    <a:pt x="0" y="62"/>
                  </a:cubicBezTo>
                  <a:cubicBezTo>
                    <a:pt x="8" y="64"/>
                    <a:pt x="30" y="68"/>
                    <a:pt x="35" y="73"/>
                  </a:cubicBezTo>
                  <a:cubicBezTo>
                    <a:pt x="42" y="79"/>
                    <a:pt x="43" y="90"/>
                    <a:pt x="37" y="98"/>
                  </a:cubicBezTo>
                  <a:cubicBezTo>
                    <a:pt x="36" y="98"/>
                    <a:pt x="35" y="99"/>
                    <a:pt x="35" y="100"/>
                  </a:cubicBezTo>
                  <a:cubicBezTo>
                    <a:pt x="37" y="108"/>
                    <a:pt x="40" y="120"/>
                    <a:pt x="46" y="134"/>
                  </a:cubicBezTo>
                  <a:cubicBezTo>
                    <a:pt x="53" y="150"/>
                    <a:pt x="62" y="168"/>
                    <a:pt x="76" y="184"/>
                  </a:cubicBezTo>
                  <a:cubicBezTo>
                    <a:pt x="63" y="160"/>
                    <a:pt x="59" y="141"/>
                    <a:pt x="59" y="127"/>
                  </a:cubicBezTo>
                  <a:cubicBezTo>
                    <a:pt x="59" y="124"/>
                    <a:pt x="60" y="121"/>
                    <a:pt x="60" y="118"/>
                  </a:cubicBezTo>
                  <a:cubicBezTo>
                    <a:pt x="51" y="106"/>
                    <a:pt x="49" y="89"/>
                    <a:pt x="56" y="75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-6" y="388"/>
              <a:ext cx="596" cy="875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5" y="0"/>
                </a:cxn>
                <a:cxn ang="0">
                  <a:pos x="3" y="54"/>
                </a:cxn>
                <a:cxn ang="0">
                  <a:pos x="101" y="144"/>
                </a:cxn>
                <a:cxn ang="0">
                  <a:pos x="99" y="141"/>
                </a:cxn>
                <a:cxn ang="0">
                  <a:pos x="35" y="35"/>
                </a:cxn>
                <a:cxn ang="0">
                  <a:pos x="19" y="31"/>
                </a:cxn>
              </a:cxnLst>
              <a:rect l="0" t="0" r="r" b="b"/>
              <a:pathLst>
                <a:path w="101" h="149">
                  <a:moveTo>
                    <a:pt x="19" y="31"/>
                  </a:moveTo>
                  <a:cubicBezTo>
                    <a:pt x="14" y="27"/>
                    <a:pt x="8" y="10"/>
                    <a:pt x="5" y="0"/>
                  </a:cubicBezTo>
                  <a:cubicBezTo>
                    <a:pt x="1" y="17"/>
                    <a:pt x="0" y="35"/>
                    <a:pt x="3" y="54"/>
                  </a:cubicBezTo>
                  <a:cubicBezTo>
                    <a:pt x="13" y="110"/>
                    <a:pt x="56" y="149"/>
                    <a:pt x="101" y="144"/>
                  </a:cubicBezTo>
                  <a:cubicBezTo>
                    <a:pt x="101" y="143"/>
                    <a:pt x="100" y="142"/>
                    <a:pt x="99" y="141"/>
                  </a:cubicBezTo>
                  <a:cubicBezTo>
                    <a:pt x="58" y="107"/>
                    <a:pt x="41" y="58"/>
                    <a:pt x="35" y="35"/>
                  </a:cubicBezTo>
                  <a:cubicBezTo>
                    <a:pt x="30" y="36"/>
                    <a:pt x="24" y="35"/>
                    <a:pt x="19" y="31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425" y="182"/>
              <a:ext cx="631" cy="1040"/>
            </a:xfrm>
            <a:custGeom>
              <a:avLst/>
              <a:gdLst/>
              <a:ahLst/>
              <a:cxnLst>
                <a:cxn ang="0">
                  <a:pos x="98" y="60"/>
                </a:cxn>
                <a:cxn ang="0">
                  <a:pos x="70" y="0"/>
                </a:cxn>
                <a:cxn ang="0">
                  <a:pos x="66" y="79"/>
                </a:cxn>
                <a:cxn ang="0">
                  <a:pos x="9" y="98"/>
                </a:cxn>
                <a:cxn ang="0">
                  <a:pos x="0" y="92"/>
                </a:cxn>
                <a:cxn ang="0">
                  <a:pos x="0" y="94"/>
                </a:cxn>
                <a:cxn ang="0">
                  <a:pos x="31" y="171"/>
                </a:cxn>
                <a:cxn ang="0">
                  <a:pos x="39" y="177"/>
                </a:cxn>
                <a:cxn ang="0">
                  <a:pos x="98" y="60"/>
                </a:cxn>
              </a:cxnLst>
              <a:rect l="0" t="0" r="r" b="b"/>
              <a:pathLst>
                <a:path w="107" h="177">
                  <a:moveTo>
                    <a:pt x="98" y="60"/>
                  </a:moveTo>
                  <a:cubicBezTo>
                    <a:pt x="94" y="36"/>
                    <a:pt x="84" y="16"/>
                    <a:pt x="70" y="0"/>
                  </a:cubicBezTo>
                  <a:cubicBezTo>
                    <a:pt x="72" y="25"/>
                    <a:pt x="73" y="65"/>
                    <a:pt x="66" y="79"/>
                  </a:cubicBezTo>
                  <a:cubicBezTo>
                    <a:pt x="56" y="100"/>
                    <a:pt x="30" y="109"/>
                    <a:pt x="9" y="98"/>
                  </a:cubicBezTo>
                  <a:cubicBezTo>
                    <a:pt x="6" y="97"/>
                    <a:pt x="3" y="95"/>
                    <a:pt x="0" y="92"/>
                  </a:cubicBezTo>
                  <a:cubicBezTo>
                    <a:pt x="0" y="93"/>
                    <a:pt x="0" y="93"/>
                    <a:pt x="0" y="94"/>
                  </a:cubicBezTo>
                  <a:cubicBezTo>
                    <a:pt x="0" y="111"/>
                    <a:pt x="6" y="137"/>
                    <a:pt x="31" y="171"/>
                  </a:cubicBezTo>
                  <a:cubicBezTo>
                    <a:pt x="33" y="173"/>
                    <a:pt x="36" y="175"/>
                    <a:pt x="39" y="177"/>
                  </a:cubicBezTo>
                  <a:cubicBezTo>
                    <a:pt x="81" y="165"/>
                    <a:pt x="107" y="114"/>
                    <a:pt x="98" y="6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</p:grpSp>
      <p:sp>
        <p:nvSpPr>
          <p:cNvPr id="11" name="Text Placeholder 10"/>
          <p:cNvSpPr>
            <a:spLocks noGrp="1"/>
          </p:cNvSpPr>
          <p:nvPr userDrawn="1">
            <p:ph type="body" sz="quarter" idx="10"/>
          </p:nvPr>
        </p:nvSpPr>
        <p:spPr>
          <a:xfrm>
            <a:off x="3949700" y="2400300"/>
            <a:ext cx="4781551" cy="4202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000" b="1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962401" y="3422236"/>
            <a:ext cx="47625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i="0">
                <a:solidFill>
                  <a:schemeClr val="bg1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g.jpg"/>
          <p:cNvPicPr/>
          <p:nvPr userDrawn="1"/>
        </p:nvPicPr>
        <p:blipFill>
          <a:blip r:embed="rId2" cstate="print"/>
          <a:srcRect l="20575" t="15909" r="20574" b="15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Untitled-2.png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-1" y="0"/>
            <a:ext cx="1828801" cy="1600200"/>
          </a:xfrm>
          <a:prstGeom prst="rect">
            <a:avLst/>
          </a:prstGeom>
        </p:spPr>
      </p:pic>
      <p:sp>
        <p:nvSpPr>
          <p:cNvPr id="5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561925" y="609600"/>
            <a:ext cx="5791200" cy="381000"/>
          </a:xfrm>
          <a:prstGeom prst="rect">
            <a:avLst/>
          </a:prstGeom>
        </p:spPr>
        <p:txBody>
          <a:bodyPr/>
          <a:lstStyle>
            <a:lvl1pPr marL="0" indent="0" algn="r" rtl="1">
              <a:buNone/>
              <a:defRPr sz="2200" b="1">
                <a:solidFill>
                  <a:srgbClr val="45A8DA"/>
                </a:solidFill>
                <a:latin typeface="+mj-lt"/>
                <a:cs typeface="B Koodak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able Placeholder 13"/>
          <p:cNvSpPr>
            <a:spLocks noGrp="1"/>
          </p:cNvSpPr>
          <p:nvPr>
            <p:ph type="tbl" sz="quarter" idx="16"/>
          </p:nvPr>
        </p:nvSpPr>
        <p:spPr>
          <a:xfrm>
            <a:off x="2667000" y="1066800"/>
            <a:ext cx="5791200" cy="5181600"/>
          </a:xfrm>
          <a:prstGeom prst="rect">
            <a:avLst/>
          </a:prstGeom>
        </p:spPr>
        <p:txBody>
          <a:bodyPr/>
          <a:lstStyle>
            <a:lvl1pPr algn="r" rtl="1">
              <a:buNone/>
              <a:defRPr sz="3000">
                <a:solidFill>
                  <a:schemeClr val="bg1"/>
                </a:solidFill>
                <a:cs typeface="B Koodak" pitchFamily="2" charset="-78"/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13"/>
          <p:cNvSpPr>
            <a:spLocks noGrp="1"/>
          </p:cNvSpPr>
          <p:nvPr>
            <p:ph type="tbl" sz="quarter" idx="16"/>
          </p:nvPr>
        </p:nvSpPr>
        <p:spPr>
          <a:xfrm>
            <a:off x="2667000" y="1095674"/>
            <a:ext cx="6248400" cy="2257125"/>
          </a:xfrm>
          <a:prstGeom prst="rect">
            <a:avLst/>
          </a:prstGeom>
        </p:spPr>
        <p:txBody>
          <a:bodyPr/>
          <a:lstStyle>
            <a:lvl1pPr>
              <a:buNone/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667000" y="3505200"/>
            <a:ext cx="2895600" cy="228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1" i="0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2"/>
          <p:cNvSpPr>
            <a:spLocks noGrp="1"/>
          </p:cNvSpPr>
          <p:nvPr>
            <p:ph type="body" sz="quarter" idx="17"/>
          </p:nvPr>
        </p:nvSpPr>
        <p:spPr>
          <a:xfrm>
            <a:off x="2667000" y="3733800"/>
            <a:ext cx="2895600" cy="25146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561925" y="609600"/>
            <a:ext cx="5791200" cy="3810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715000" y="3505200"/>
            <a:ext cx="3200400" cy="228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1" i="0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2"/>
          <p:cNvSpPr>
            <a:spLocks noGrp="1"/>
          </p:cNvSpPr>
          <p:nvPr>
            <p:ph type="body" sz="quarter" idx="19"/>
          </p:nvPr>
        </p:nvSpPr>
        <p:spPr>
          <a:xfrm>
            <a:off x="5715000" y="3733800"/>
            <a:ext cx="3200400" cy="25146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B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5181600" y="1143000"/>
            <a:ext cx="3581400" cy="510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2590800" y="1161450"/>
            <a:ext cx="2438400" cy="591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500" b="1" i="0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endParaRPr lang="en-US" dirty="0" smtClean="0"/>
          </a:p>
        </p:txBody>
      </p:sp>
      <p:sp>
        <p:nvSpPr>
          <p:cNvPr id="12" name="Text Placeholder 32"/>
          <p:cNvSpPr>
            <a:spLocks noGrp="1"/>
          </p:cNvSpPr>
          <p:nvPr>
            <p:ph type="body" sz="quarter" idx="17"/>
          </p:nvPr>
        </p:nvSpPr>
        <p:spPr>
          <a:xfrm>
            <a:off x="2590800" y="1905000"/>
            <a:ext cx="2438400" cy="43434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561925" y="609600"/>
            <a:ext cx="5791200" cy="3810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Pi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2286000" y="1143000"/>
            <a:ext cx="3276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561925" y="609600"/>
            <a:ext cx="5791200" cy="3810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1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715000" y="1143000"/>
            <a:ext cx="3200400" cy="228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1" i="0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32"/>
          <p:cNvSpPr>
            <a:spLocks noGrp="1"/>
          </p:cNvSpPr>
          <p:nvPr>
            <p:ph type="body" sz="quarter" idx="19"/>
          </p:nvPr>
        </p:nvSpPr>
        <p:spPr>
          <a:xfrm>
            <a:off x="5715000" y="1371600"/>
            <a:ext cx="3200400" cy="25146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2362200" y="4191000"/>
            <a:ext cx="66294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i="0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.jpg"/>
          <p:cNvPicPr/>
          <p:nvPr userDrawn="1"/>
        </p:nvPicPr>
        <p:blipFill>
          <a:blip r:embed="rId2" cstate="print"/>
          <a:srcRect l="20575" t="15909" r="20574" b="15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Untitled-1.png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3429000"/>
            <a:ext cx="4064000" cy="3467100"/>
          </a:xfrm>
          <a:prstGeom prst="rect">
            <a:avLst/>
          </a:prstGeom>
        </p:spPr>
      </p:pic>
      <p:sp>
        <p:nvSpPr>
          <p:cNvPr id="5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33400" y="3200400"/>
            <a:ext cx="5791200" cy="5334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000" b="1">
                <a:solidFill>
                  <a:srgbClr val="45A8DA"/>
                </a:solidFill>
                <a:latin typeface="+mj-lt"/>
                <a:cs typeface="Tahoma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.jpg"/>
          <p:cNvPicPr/>
          <p:nvPr/>
        </p:nvPicPr>
        <p:blipFill>
          <a:blip r:embed="rId8" cstate="print"/>
          <a:srcRect l="20575" t="15909" r="20574" b="15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15" descr="Untitled-2.png"/>
          <p:cNvPicPr/>
          <p:nvPr userDrawn="1"/>
        </p:nvPicPr>
        <p:blipFill>
          <a:blip r:embed="rId9" cstate="print"/>
          <a:stretch>
            <a:fillRect/>
          </a:stretch>
        </p:blipFill>
        <p:spPr>
          <a:xfrm flipH="1">
            <a:off x="-1" y="0"/>
            <a:ext cx="2653408" cy="2819400"/>
          </a:xfrm>
          <a:prstGeom prst="rect">
            <a:avLst/>
          </a:prstGeom>
        </p:spPr>
      </p:pic>
      <p:pic>
        <p:nvPicPr>
          <p:cNvPr id="24" name="Picture 23" descr="1.pn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-76200" y="3473853"/>
            <a:ext cx="2743200" cy="27347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emami@yiran-hre.com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rmacademy.ne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3048000" y="2400300"/>
            <a:ext cx="6096000" cy="1104900"/>
          </a:xfrm>
        </p:spPr>
        <p:txBody>
          <a:bodyPr/>
          <a:lstStyle/>
          <a:p>
            <a:pPr algn="r" rtl="1"/>
            <a:r>
              <a:rPr lang="fa-IR" dirty="0" smtClean="0">
                <a:cs typeface="B Koodak" pitchFamily="2" charset="-78"/>
              </a:rPr>
              <a:t>آسیب شناسی </a:t>
            </a:r>
            <a:r>
              <a:rPr lang="fa-IR" sz="1400" dirty="0" smtClean="0">
                <a:cs typeface="B Koodak" pitchFamily="2" charset="-78"/>
              </a:rPr>
              <a:t>مثبت اندیشی و </a:t>
            </a:r>
            <a:r>
              <a:rPr lang="fa-IR" dirty="0" smtClean="0">
                <a:cs typeface="B Koodak" pitchFamily="2" charset="-78"/>
              </a:rPr>
              <a:t>توانمندسازی </a:t>
            </a:r>
          </a:p>
          <a:p>
            <a:pPr algn="r" rtl="1"/>
            <a:r>
              <a:rPr lang="fa-IR" dirty="0" smtClean="0">
                <a:cs typeface="B Koodak" pitchFamily="2" charset="-78"/>
              </a:rPr>
              <a:t>منابع انسانی و </a:t>
            </a:r>
            <a:r>
              <a:rPr lang="fa-IR" sz="1800" dirty="0" smtClean="0">
                <a:cs typeface="B Koodak" pitchFamily="2" charset="-78"/>
              </a:rPr>
              <a:t>ارائه راهکارهای اجرائی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962401" y="3962400"/>
            <a:ext cx="4762500" cy="762000"/>
          </a:xfrm>
        </p:spPr>
        <p:txBody>
          <a:bodyPr/>
          <a:lstStyle/>
          <a:p>
            <a:pPr algn="ctr" rtl="1"/>
            <a:r>
              <a:rPr lang="fa-IR" sz="1800" dirty="0" smtClean="0">
                <a:solidFill>
                  <a:srgbClr val="FF0000"/>
                </a:solidFill>
                <a:cs typeface="B Koodak" pitchFamily="2" charset="-78"/>
              </a:rPr>
              <a:t>محمدحسن امامی</a:t>
            </a:r>
          </a:p>
          <a:p>
            <a:pPr algn="r" rtl="1"/>
            <a:r>
              <a:rPr lang="fa-IR" dirty="0" smtClean="0">
                <a:cs typeface="B Koodak" pitchFamily="2" charset="-78"/>
              </a:rPr>
              <a:t>چهارمین همایش آسیب شناسی مدیریت منابع انسانی</a:t>
            </a:r>
          </a:p>
          <a:p>
            <a:pPr algn="ctr" rtl="1"/>
            <a:r>
              <a:rPr lang="fa-IR" sz="1600" dirty="0" smtClean="0">
                <a:cs typeface="B Koodak" pitchFamily="2" charset="-78"/>
              </a:rPr>
              <a:t>16 مهرماه 1394</a:t>
            </a:r>
            <a:endParaRPr lang="en-US" sz="1600" dirty="0" smtClean="0">
              <a:cs typeface="B Koodak" pitchFamily="2" charset="-78"/>
            </a:endParaRPr>
          </a:p>
        </p:txBody>
      </p:sp>
      <p:pic>
        <p:nvPicPr>
          <p:cNvPr id="1027" name="Picture 3" descr="C:\Users\MH.Emami\Desktop\1393\logo\IFHRE 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04800"/>
            <a:ext cx="1600200" cy="1233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1981200"/>
          <a:ext cx="8686802" cy="2414954"/>
        </p:xfrm>
        <a:graphic>
          <a:graphicData uri="http://schemas.openxmlformats.org/drawingml/2006/table">
            <a:tbl>
              <a:tblPr rtl="1"/>
              <a:tblGrid>
                <a:gridCol w="685801"/>
                <a:gridCol w="2582181"/>
                <a:gridCol w="555717"/>
                <a:gridCol w="555717"/>
                <a:gridCol w="486540"/>
                <a:gridCol w="485966"/>
                <a:gridCol w="485966"/>
                <a:gridCol w="485966"/>
                <a:gridCol w="486540"/>
                <a:gridCol w="486540"/>
                <a:gridCol w="486540"/>
                <a:gridCol w="486540"/>
                <a:gridCol w="416788"/>
              </a:tblGrid>
              <a:tr h="235139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زمینه های شایستگی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دانش و مهارت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مورد انتظار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آموزش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مهارت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سوابق علمی (هرعنوان)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تحقیق و پژوهش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***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کسب شده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51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کتاب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مقاله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7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طراحی 10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اجرای 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10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بازنگری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پایش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2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5/0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      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3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927">
                <a:tc rowSpan="6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عمومی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قوانین ملی- منطقه ای کار و تامین اجتماعی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highlight>
                          <a:srgbClr val="00FFFF"/>
                        </a:highligh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1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اصول اداری و کارگزینی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2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amran" pitchFamily="2" charset="-78"/>
                        </a:rPr>
                        <a:t>  </a:t>
                      </a:r>
                      <a:r>
                        <a:rPr lang="ar-SA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Kamran" pitchFamily="2" charset="-78"/>
                        </a:rPr>
                        <a:t>ایمنی،بهداشت،محیط زیست(اگر جز ساختار باشد)</a:t>
                      </a:r>
                      <a:endParaRPr lang="en-US" sz="9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amran" pitchFamily="2" charset="-78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1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مطالعه کار و کارسنجی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58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روش های مدیریت خروج کارکنان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04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05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اطلاعات منابع انسانی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8600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5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کل امتیاز=200                                            جمع امتیازکسب شده: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5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6200" y="4800600"/>
            <a:ext cx="8763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* هر 8 ساعت آموزش مساوی با 2  است و حداکثر امتیاز 6 است.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  ** 1- فقط ادعا شود و در مصاحبه تایید گردد: حداکثر 60%  - مستندات محدود ارائه گردد: حداکثر 15%  - مستندات کافی ارائه گردد: 40%   2-  </a:t>
            </a:r>
            <a:r>
              <a:rPr kumimoji="0" lang="fa-IR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طراحی</a:t>
            </a:r>
            <a:r>
              <a:rPr kumimoji="0" lang="fa-IR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(عضو تیم-سازوکار طراحی-روش طراحی- فرایندها- شاخص های کنترلی-سازوکار آموزش برای اجرا) 3- </a:t>
            </a:r>
            <a:r>
              <a:rPr kumimoji="0" lang="fa-IR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اجرا: </a:t>
            </a:r>
            <a:r>
              <a:rPr kumimoji="0" lang="fa-IR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(تیم سازی،برگزاری آموزش،تدوین روش ها و خط مشی ها،) 4</a:t>
            </a:r>
            <a:r>
              <a:rPr kumimoji="0" lang="fa-IR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- بازنگری</a:t>
            </a:r>
            <a:r>
              <a:rPr kumimoji="0" lang="fa-IR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 :( ،تحلیل نتایج، ارائه راهکار بهبود) </a:t>
            </a:r>
            <a:r>
              <a:rPr kumimoji="0" lang="fa-IR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5- پایش</a:t>
            </a:r>
            <a:r>
              <a:rPr kumimoji="0" lang="fa-IR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:(گردآوری داده ها و اطلاعات)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*** </a:t>
            </a: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B Koodak" pitchFamily="2" charset="-78"/>
              </a:rPr>
              <a:t>مانند: پایان نامه دانشگاهی- اقدامات مطالعاتی درون سازمانی و برون سازمانی(منطق مطالعه، دلیل مطالعه،نقش فرد مورد نظر،نتایج کسب شده)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" y="1676400"/>
          <a:ext cx="8915396" cy="2724736"/>
        </p:xfrm>
        <a:graphic>
          <a:graphicData uri="http://schemas.openxmlformats.org/drawingml/2006/table">
            <a:tbl>
              <a:tblPr rtl="1"/>
              <a:tblGrid>
                <a:gridCol w="1059872"/>
                <a:gridCol w="2294110"/>
                <a:gridCol w="570341"/>
                <a:gridCol w="570341"/>
                <a:gridCol w="499343"/>
                <a:gridCol w="498754"/>
                <a:gridCol w="498754"/>
                <a:gridCol w="498754"/>
                <a:gridCol w="499343"/>
                <a:gridCol w="499343"/>
                <a:gridCol w="499343"/>
                <a:gridCol w="499343"/>
                <a:gridCol w="427755"/>
              </a:tblGrid>
              <a:tr h="242162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زمینه های شایستگی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دانش و مهارت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مورد انتظار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آموزش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مهارت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سوابق علمی (هرعنوان)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تحقیق و پژوهش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***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کسب شده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4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کتاب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مقاله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6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طراحی 10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اجرای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10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بازنگری</a:t>
                      </a: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پایش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2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5/0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3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376">
                <a:tc rowSpan="6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عمومی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برنامه ریزی و سازمان دهی واحد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HR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هماهنگی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نظارت و کنترل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0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مالی </a:t>
                      </a: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/ حسابداری منابع انسانی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کارتیمی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رهبری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840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کل امتیاز=200                                          جمع امتیازکسب شده:                                                       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14400" y="4876800"/>
            <a:ext cx="766278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امتیازات از توزیع امتیاز بین عناصر امتیاز دهی برخوردار باشد. در صورتی که امتیاز فرایندهای استاتیک از 70 به بالا ترشد نیازی به ارائه مستندات برای فرایندهای عمومی و مدیریت عمومی نیست. در صورتی که امتیاز فرایندهای دینامیک از 140 به بالاتر شد نیاری به ارائه مستندات فرایندهای عمومی و مدیریت عمومی و برخی از مستندات فرایندهای استاتیک نیست.</a:t>
            </a:r>
            <a:endParaRPr kumimoji="0" lang="fa-IR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1" y="2133600"/>
          <a:ext cx="8305799" cy="2523744"/>
        </p:xfrm>
        <a:graphic>
          <a:graphicData uri="http://schemas.openxmlformats.org/drawingml/2006/table">
            <a:tbl>
              <a:tblPr rtl="1"/>
              <a:tblGrid>
                <a:gridCol w="692728"/>
                <a:gridCol w="2008908"/>
                <a:gridCol w="581892"/>
                <a:gridCol w="637308"/>
                <a:gridCol w="457200"/>
                <a:gridCol w="519546"/>
                <a:gridCol w="450272"/>
                <a:gridCol w="464128"/>
                <a:gridCol w="457200"/>
                <a:gridCol w="484908"/>
                <a:gridCol w="477982"/>
                <a:gridCol w="675220"/>
                <a:gridCol w="398507"/>
              </a:tblGrid>
              <a:tr h="209550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زمینه های شایستگی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دانش و مهارت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مورد انتظار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آموزش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مهارت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سوابق علمی (هرعنوان)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تحقیق و پژوهش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***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کسب شده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کتاب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مقاله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5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طراحی 10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اجرای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10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بازنگری </a:t>
                      </a:r>
                      <a:endParaRPr lang="en-US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پایش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2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5/0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3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 rowSpan="7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استاتیک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(ایستا)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واحد منابع انسانی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تجزیه وتحلیل مشاغل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طراحی و توسعه سازمانی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برنامه ریزی منابع انسانی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جذب و استخدام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جبران خدمت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B Koodak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مدیریت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آموزش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انگیزش و نگهداشت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9550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کل امتیاز=  250                  </a:t>
                      </a:r>
                      <a:r>
                        <a:rPr lang="ar-SA" sz="12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  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جمع امتیازکسب شده:                                                      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31" marR="43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828800"/>
          <a:ext cx="8458203" cy="3364992"/>
        </p:xfrm>
        <a:graphic>
          <a:graphicData uri="http://schemas.openxmlformats.org/drawingml/2006/table">
            <a:tbl>
              <a:tblPr rtl="1"/>
              <a:tblGrid>
                <a:gridCol w="637313"/>
                <a:gridCol w="2618508"/>
                <a:gridCol w="527483"/>
                <a:gridCol w="474516"/>
                <a:gridCol w="474516"/>
                <a:gridCol w="473957"/>
                <a:gridCol w="473957"/>
                <a:gridCol w="473957"/>
                <a:gridCol w="474516"/>
                <a:gridCol w="474516"/>
                <a:gridCol w="364364"/>
                <a:gridCol w="584668"/>
                <a:gridCol w="405932"/>
              </a:tblGrid>
              <a:tr h="181166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زمینه های شایستگی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دانش و مهارت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مورد انتظار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آموزش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مهارت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سوابق علمی (هرعنوان)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تحقیق و پژوهش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***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کسب شده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کتاب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مقاله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5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طراحی 10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اجرای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10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بازنگری </a:t>
                      </a:r>
                      <a:endParaRPr lang="en-US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پایش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2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5/0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3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1166">
                <a:tc rowSpan="1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دینامیک (پویایی)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واحد منابع انسانی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استراتژیک منابع انسانی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یکپارچه سازی سیستم های فرآیندهای استاتیک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مسیر شغلی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توانمند سازی منابع انسانی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جانشین پروری و مدیریت استعداد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خلاقیت و نوآوری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توسعه کار تیمی و مشارکت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توسعه تعلق سازمانی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توسعه یادگیری سازمانی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دانش با رویکرد سبز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عملکرد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166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کل امتیاز=500                </a:t>
                      </a:r>
                      <a:r>
                        <a:rPr lang="ar-SA" sz="12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                      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جمع امتیازکسب شده:                                                            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02" marR="43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1752600"/>
          <a:ext cx="8458203" cy="2871110"/>
        </p:xfrm>
        <a:graphic>
          <a:graphicData uri="http://schemas.openxmlformats.org/drawingml/2006/table">
            <a:tbl>
              <a:tblPr rtl="1"/>
              <a:tblGrid>
                <a:gridCol w="997527"/>
                <a:gridCol w="1704108"/>
                <a:gridCol w="782782"/>
                <a:gridCol w="554182"/>
                <a:gridCol w="457200"/>
                <a:gridCol w="602672"/>
                <a:gridCol w="464128"/>
                <a:gridCol w="519546"/>
                <a:gridCol w="457200"/>
                <a:gridCol w="540326"/>
                <a:gridCol w="401782"/>
                <a:gridCol w="588921"/>
                <a:gridCol w="387829"/>
              </a:tblGrid>
              <a:tr h="225801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زمینه های شایستگی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دانش و مهارت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مورد انتظار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آموزش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مهارت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سوابق علمی (هرعنوان)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تحقیق و پژوهش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***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 کسب شده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25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کتاب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مقاله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طراحی 10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اجرای 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10</a:t>
                      </a:r>
                      <a:endParaRPr lang="en-US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بازنگری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پایش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2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ترجمه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5/0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تالیف      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Mitra"/>
                        </a:rPr>
                        <a:t>3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910">
                <a:tc rowSpan="5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مدل های ارزیابی و تعالی جویی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(نمونه و شناخته شده در ایران)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استانداردهای خانواده ایزو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(در حوزه مدیریت منابع انسانی)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9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مدیریت منابع انسانی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در مدل های تعالی سازمانی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مدل توانمندسازی منابع انسانی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9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مدل نشان رهبری منابع انسانی 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Wingdings"/>
                          <a:ea typeface="Calibri"/>
                          <a:cs typeface="B Koodak"/>
                        </a:rPr>
                        <a:t>(آکادمی منابع انسانی اروپا )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مدل مسئولیت پذیری اجتماعی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9956">
                <a:tc grid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کل امتیاز =200                        </a:t>
                      </a:r>
                      <a:r>
                        <a:rPr lang="ar-SA" sz="12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مع 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B Koodak"/>
                        </a:rPr>
                        <a:t>امتیازکسب شده:</a:t>
                      </a:r>
                      <a:endParaRPr lang="en-US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7" marR="414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19400" y="381000"/>
            <a:ext cx="5791200" cy="381000"/>
          </a:xfrm>
        </p:spPr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143001" y="1447800"/>
          <a:ext cx="7723908" cy="1905000"/>
        </p:xfrm>
        <a:graphic>
          <a:graphicData uri="http://schemas.openxmlformats.org/drawingml/2006/table">
            <a:tbl>
              <a:tblPr rtl="1"/>
              <a:tblGrid>
                <a:gridCol w="1517074"/>
                <a:gridCol w="1503563"/>
                <a:gridCol w="940275"/>
                <a:gridCol w="941223"/>
                <a:gridCol w="941223"/>
                <a:gridCol w="940275"/>
                <a:gridCol w="940275"/>
              </a:tblGrid>
              <a:tr h="424313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عضویت در مراکز علمی- تخصصی معتبر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(امتیاز هر عضویت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 1 تا 3)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تحصیلات آکادمیک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کارشناسی   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کارشناسی ارشد    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دکترا     5 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21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مرتبط   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غیر مرتبط 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مرتبط   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غیر مرتبط 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مرتبط   3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غیر مرتبط 1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1066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B Mitr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B Mitr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1066">
                <a:tc gridSpan="7"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Mitra"/>
                        </a:rPr>
                        <a:t>جمع کل امتیاز ضربدر ضریب کیفیت دانشگاه(بین 1 تا 4) بعلاوه امتیاز عضویت :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47800" y="4327269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                                در صورت لزوم ضریب کیفیت از داده های وزارت علوم بهره گرفته</a:t>
            </a: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 </a:t>
            </a: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شود.</a:t>
            </a:r>
            <a:endParaRPr kumimoji="0" lang="fa-IR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19400" y="381000"/>
            <a:ext cx="5791200" cy="381000"/>
          </a:xfrm>
        </p:spPr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981200"/>
          <a:ext cx="8610601" cy="2468223"/>
        </p:xfrm>
        <a:graphic>
          <a:graphicData uri="http://schemas.openxmlformats.org/drawingml/2006/table">
            <a:tbl>
              <a:tblPr rtl="1"/>
              <a:tblGrid>
                <a:gridCol w="307914"/>
                <a:gridCol w="348930"/>
                <a:gridCol w="434019"/>
                <a:gridCol w="434019"/>
                <a:gridCol w="434019"/>
                <a:gridCol w="348930"/>
                <a:gridCol w="348930"/>
                <a:gridCol w="433407"/>
                <a:gridCol w="434019"/>
                <a:gridCol w="394842"/>
                <a:gridCol w="473197"/>
                <a:gridCol w="348930"/>
                <a:gridCol w="433407"/>
                <a:gridCol w="434019"/>
                <a:gridCol w="394842"/>
                <a:gridCol w="348930"/>
                <a:gridCol w="348930"/>
                <a:gridCol w="434019"/>
                <a:gridCol w="434019"/>
                <a:gridCol w="433407"/>
                <a:gridCol w="607872"/>
              </a:tblGrid>
              <a:tr h="276162">
                <a:tc gridSpan="10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تجربه کاری ( ماه )</a:t>
                      </a:r>
                      <a:r>
                        <a:rPr lang="ar-SA" sz="1000" b="1" u="sng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مرتبط 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 با حوزه منابع انسانی / تعداد پرسنل سازمان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تجربه کاری ( ماه )</a:t>
                      </a:r>
                      <a:r>
                        <a:rPr lang="ar-SA" sz="1000" b="1" u="sng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غیر مرتبط</a:t>
                      </a: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  با حوزه منابع انسانی / تعداد پرسنل سازمان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سطح فعالیت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81038">
                <a:tc grid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امتیاز تجربه کارشناسی </a:t>
                      </a:r>
                      <a:r>
                        <a:rPr lang="ar-SA" sz="1000" b="1" u="sng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 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امتیاز تجربه مدیریتی    </a:t>
                      </a:r>
                      <a:r>
                        <a:rPr lang="ar-SA" sz="1000" b="1" u="sng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6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امتیاز تجربه کارشناسی </a:t>
                      </a:r>
                      <a:r>
                        <a:rPr lang="ar-SA" sz="1000" b="1" u="sng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1</a:t>
                      </a: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امتیاز تجربه مدیریتی    </a:t>
                      </a:r>
                      <a:r>
                        <a:rPr lang="ar-SA" sz="1000" b="1" u="sng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487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کمتر از80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 تا 300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300 تا 800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800 تا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بیش از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کمتر از80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 تا 300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300 تا 800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800 تا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بیش از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کمتر از80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 تا 300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300 تا 800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800 تا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بیش از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کمتر از80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 تا 300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300 تا 800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800 تا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بیش از 2000 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اندازه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 سازمان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8/1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5/2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3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وزن سازمان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58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سنوات خدمت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58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# وزن سنوات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58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جمع کل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22541">
                <a:tc gridSpan="21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کل امتیاز: 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6842" marR="46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295400" y="5090012"/>
            <a:ext cx="70866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 Koodak" pitchFamily="2" charset="-78"/>
              </a:rPr>
              <a:t>#  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 Koodak" pitchFamily="2" charset="-78"/>
              </a:rPr>
              <a:t>وزن سنوات کمتر از 3 سال = 1       و  بین 3 تا6 سال = 2      و  بین 6 تا 12 سال = 4     و بین 10 تا 15 سال =  6       بیش از 15 سال = 9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19400" y="381000"/>
            <a:ext cx="5791200" cy="381000"/>
          </a:xfrm>
        </p:spPr>
        <p:txBody>
          <a:bodyPr/>
          <a:lstStyle/>
          <a:p>
            <a:r>
              <a:rPr lang="fa-IR" sz="3200" dirty="0" smtClean="0"/>
              <a:t>5- منطق امتیازدهی/ خود ارزیابی</a:t>
            </a:r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799" y="1447800"/>
          <a:ext cx="8097982" cy="1411986"/>
        </p:xfrm>
        <a:graphic>
          <a:graphicData uri="http://schemas.openxmlformats.org/drawingml/2006/table">
            <a:tbl>
              <a:tblPr rtl="1"/>
              <a:tblGrid>
                <a:gridCol w="1230457"/>
                <a:gridCol w="981075"/>
                <a:gridCol w="981075"/>
                <a:gridCol w="981075"/>
                <a:gridCol w="981075"/>
                <a:gridCol w="981075"/>
                <a:gridCol w="981075"/>
                <a:gridCol w="981075"/>
              </a:tblGrid>
              <a:tr h="190500">
                <a:tc gridSpan="8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ات و توزیع آن و درصد سقف قابل قبول 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82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ات/ زمینه ها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 عمومی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مدیریت عمومی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 استاتیک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 دینامیک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مدل های ارزیابی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تحصیلات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تجربه کاری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4782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 کل منطق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200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250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110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0744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درصد سقف قابل قبول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80%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60%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40%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35%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90%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80%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امتیاز کسب شده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درصد کسب شده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ooda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90500">
                <a:tc gridSpan="8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جمع جبری کل امتیازات هفتگانه= 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0998" y="3886200"/>
          <a:ext cx="8382001" cy="1614510"/>
        </p:xfrm>
        <a:graphic>
          <a:graphicData uri="http://schemas.openxmlformats.org/drawingml/2006/table">
            <a:tbl>
              <a:tblPr rtl="1"/>
              <a:tblGrid>
                <a:gridCol w="920008"/>
                <a:gridCol w="927148"/>
                <a:gridCol w="920656"/>
                <a:gridCol w="1100504"/>
                <a:gridCol w="1100504"/>
                <a:gridCol w="1012203"/>
                <a:gridCol w="920656"/>
                <a:gridCol w="740161"/>
                <a:gridCol w="740161"/>
              </a:tblGrid>
              <a:tr h="22693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حدود امتیاز گواهینامه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سطوح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محدوده امتیازات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02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عمومی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مدیریت عمومی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استاتیک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دینامیک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مدل های ارزیابی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تحصیلات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تجربه کاری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913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100-175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کارشناسسطح 2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30-50 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30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20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30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15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15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تا 15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175-300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 سطح 1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50-80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20-40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30-70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15-30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15-20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15-20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300-450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 مسئول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80-100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50-70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40-50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70-110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20-30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20-40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0797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450-600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سطح 2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100-130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70-90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50-70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110-140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50-60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30-35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40-50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0797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600-700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سطح 1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130 تا 150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90-110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70-90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140-160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60-70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30-35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50-70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0797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700-800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اجرائی</a:t>
                      </a:r>
                      <a:endParaRPr lang="en-US" sz="105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150 تا 160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110-120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90-100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140-175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70-100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35 به بالا</a:t>
                      </a:r>
                      <a:endParaRPr lang="en-US" sz="105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70-90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0997" marR="50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838200" y="3429000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b="1" u="sng" dirty="0" smtClean="0">
                <a:solidFill>
                  <a:schemeClr val="bg1"/>
                </a:solidFill>
                <a:cs typeface="B Kamran" pitchFamily="2" charset="-78"/>
              </a:rPr>
              <a:t>سطوح امتیازات و نوع گواهینامه نظام تایید صلاحیت کارشناسان و مدیران منابع انسانی</a:t>
            </a:r>
            <a:endParaRPr lang="en-US" b="1" u="sng" dirty="0">
              <a:solidFill>
                <a:schemeClr val="bg1"/>
              </a:solidFill>
              <a:cs typeface="B Kamran" pitchFamily="2" charset="-78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362200" y="1049922"/>
            <a:ext cx="6477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16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سطوح امتیازات</a:t>
            </a:r>
            <a:r>
              <a:rPr kumimoji="0" lang="fa-IR" sz="16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Koodak" pitchFamily="2" charset="-78"/>
              </a:rPr>
              <a:t> و نوع گواهینامه نظام تایید صلاحیت کارشناسان و مدیران منابع انسانی</a:t>
            </a:r>
            <a:endParaRPr kumimoji="0" lang="fa-IR" sz="2400" b="0" i="0" u="sng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19400" y="381000"/>
            <a:ext cx="5791200" cy="381000"/>
          </a:xfrm>
        </p:spPr>
        <p:txBody>
          <a:bodyPr/>
          <a:lstStyle/>
          <a:p>
            <a:r>
              <a:rPr lang="fa-IR" sz="3200" dirty="0" smtClean="0"/>
              <a:t>6- بهبود</a:t>
            </a:r>
            <a:endParaRPr lang="en-US" sz="3200" dirty="0"/>
          </a:p>
        </p:txBody>
      </p:sp>
      <p:pic>
        <p:nvPicPr>
          <p:cNvPr id="4" name="Picture 3" descr="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276601"/>
            <a:ext cx="2743200" cy="35814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143000"/>
          <a:ext cx="8569036" cy="2306253"/>
        </p:xfrm>
        <a:graphic>
          <a:graphicData uri="http://schemas.openxmlformats.org/drawingml/2006/table">
            <a:tbl>
              <a:tblPr rtl="1"/>
              <a:tblGrid>
                <a:gridCol w="1253836"/>
                <a:gridCol w="1219200"/>
                <a:gridCol w="1063254"/>
                <a:gridCol w="1430564"/>
                <a:gridCol w="1129146"/>
                <a:gridCol w="921326"/>
                <a:gridCol w="709965"/>
                <a:gridCol w="841745"/>
              </a:tblGrid>
              <a:tr h="34334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سطوح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اولویت و اهمیت 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عمومی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مدیریت عمومی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استاتیک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فرایندهای دینامیک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مدل های ارزیابی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تحصیلات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تجربه کاری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کارشناس(سطح 2)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 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کارشناس(سطح 1)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کارشناس مسئول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سطح 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سطح 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3398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B Koodak"/>
                        </a:rPr>
                        <a:t>مدیر ارشد </a:t>
                      </a:r>
                      <a:endParaRPr lang="en-US" sz="14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7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6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B Koodak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996" marR="57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bg1"/>
                </a:solidFill>
              </a:rPr>
              <a:t>نظام تایید صلاحیت: تحلیل روانشناختی و شخصیتی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399" y="1828799"/>
          <a:ext cx="8001001" cy="1126890"/>
        </p:xfrm>
        <a:graphic>
          <a:graphicData uri="http://schemas.openxmlformats.org/drawingml/2006/table">
            <a:tbl>
              <a:tblPr rtl="1"/>
              <a:tblGrid>
                <a:gridCol w="928990"/>
                <a:gridCol w="961170"/>
                <a:gridCol w="718973"/>
                <a:gridCol w="840071"/>
                <a:gridCol w="1850160"/>
                <a:gridCol w="1266233"/>
                <a:gridCol w="1435404"/>
              </a:tblGrid>
              <a:tr h="304801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خصوصیات شخصیتی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مهارت ها و استعدادهای روانشناختی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834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وجدانی بودن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اجتماعی بودن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درون گرا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برون گرایی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انطباق تیپ شخصیت با شغل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هوش منطقی (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IQ</a:t>
                      </a: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)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هوش هیجانی (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EQ</a:t>
                      </a:r>
                      <a:r>
                        <a:rPr lang="ar-SA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)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7672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B Koodak"/>
                        </a:rPr>
                        <a:t> 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3200" y="457200"/>
            <a:ext cx="5791200" cy="381000"/>
          </a:xfrm>
        </p:spPr>
        <p:txBody>
          <a:bodyPr/>
          <a:lstStyle/>
          <a:p>
            <a:pPr algn="r" rtl="1"/>
            <a:r>
              <a:rPr lang="fa-IR" sz="3200" u="sng" dirty="0" smtClean="0">
                <a:solidFill>
                  <a:schemeClr val="bg1">
                    <a:lumMod val="90000"/>
                    <a:lumOff val="10000"/>
                  </a:schemeClr>
                </a:solidFill>
                <a:cs typeface="B Koodak" pitchFamily="2" charset="-78"/>
              </a:rPr>
              <a:t>جدول محتوا</a:t>
            </a:r>
            <a:endParaRPr lang="en-US" sz="3200" u="sng" dirty="0">
              <a:solidFill>
                <a:schemeClr val="bg1">
                  <a:lumMod val="90000"/>
                  <a:lumOff val="10000"/>
                </a:schemeClr>
              </a:solidFill>
              <a:cs typeface="B Koodak" pitchFamily="2" charset="-78"/>
            </a:endParaRP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3390697868"/>
              </p:ext>
            </p:extLst>
          </p:nvPr>
        </p:nvGraphicFramePr>
        <p:xfrm>
          <a:off x="3429000" y="1371600"/>
          <a:ext cx="4724401" cy="438476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900616"/>
                <a:gridCol w="823785"/>
              </a:tblGrid>
              <a:tr h="30480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موضوع</a:t>
                      </a:r>
                      <a:endParaRPr lang="en-US" sz="1800" b="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ردیف</a:t>
                      </a:r>
                      <a:endParaRPr lang="en-US" sz="1800" b="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چرا یی نظام تایید صلاحیت </a:t>
                      </a:r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1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اعتبار نظام تایید صلاحیت                         کارشناسان و مدیران منابع انسانی</a:t>
                      </a:r>
                      <a:endParaRPr lang="en-US" sz="2400" dirty="0" smtClean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  <a:p>
                      <a:pPr algn="r" rtl="1"/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2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مفاهیم کلیدی نظام تایید صلاحیت</a:t>
                      </a:r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3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شاخص ها و معیارها</a:t>
                      </a:r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4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منطق امتیاز دهی / خود ارزیابی</a:t>
                      </a:r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5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  <a:tr h="566057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بهبود </a:t>
                      </a:r>
                      <a:endParaRPr lang="en-US" sz="24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Koodak" pitchFamily="2" charset="-78"/>
                        </a:rPr>
                        <a:t>6</a:t>
                      </a:r>
                      <a:endParaRPr lang="en-US" sz="1800" dirty="0">
                        <a:solidFill>
                          <a:schemeClr val="bg1"/>
                        </a:solidFill>
                        <a:cs typeface="B Koodak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43000" y="1447800"/>
            <a:ext cx="7210125" cy="4114800"/>
          </a:xfrm>
        </p:spPr>
        <p:txBody>
          <a:bodyPr/>
          <a:lstStyle/>
          <a:p>
            <a:pPr lvl="0" algn="just"/>
            <a:r>
              <a:rPr lang="ar-SA" sz="2800" u="sng" dirty="0" smtClean="0">
                <a:solidFill>
                  <a:schemeClr val="bg1"/>
                </a:solidFill>
              </a:rPr>
              <a:t>قابوس نامه:</a:t>
            </a:r>
            <a:endParaRPr lang="en-US" sz="2800" u="sng" dirty="0" smtClean="0">
              <a:solidFill>
                <a:schemeClr val="bg1"/>
              </a:solidFill>
            </a:endParaRPr>
          </a:p>
          <a:p>
            <a:pPr algn="just"/>
            <a:r>
              <a:rPr lang="ar-SA" sz="2800" dirty="0" smtClean="0">
                <a:solidFill>
                  <a:schemeClr val="bg1"/>
                </a:solidFill>
              </a:rPr>
              <a:t>. . . . . از پيشه ها ياد كنم، غرض پيشه نه دكانداري است، هركاري كه مردم كند و بر دست گيرد آن چون پيشه است، بايد كه آن كار نيك بداني ورزيدن تا از آن برتواني خوردن. اكنون چنان كه من همي بينم هيچ پيشه و كاري نيست كه آدمي آن را بجويد كه آن پيشه را از داستان و نظام مستغني داني الا كه همه را ترتيب دانستن بايد.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just"/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600200" y="1524000"/>
            <a:ext cx="5791200" cy="533400"/>
          </a:xfrm>
        </p:spPr>
        <p:txBody>
          <a:bodyPr/>
          <a:lstStyle/>
          <a:p>
            <a:pPr algn="ctr" rtl="1"/>
            <a:r>
              <a:rPr lang="fa-IR" sz="3600" u="sng" smtClean="0">
                <a:cs typeface="B Koodak" pitchFamily="2" charset="-78"/>
              </a:rPr>
              <a:t>سپاس</a:t>
            </a:r>
          </a:p>
          <a:p>
            <a:pPr algn="ctr" rtl="1"/>
            <a:r>
              <a:rPr lang="en-US" sz="3600" smtClean="0">
                <a:solidFill>
                  <a:schemeClr val="bg1"/>
                </a:solidFill>
                <a:cs typeface="B Koodak" pitchFamily="2" charset="-78"/>
                <a:hlinkClick r:id="rId2"/>
              </a:rPr>
              <a:t>emami@yiran-hre.com</a:t>
            </a:r>
            <a:endParaRPr lang="en-US" sz="3600" dirty="0" smtClean="0">
              <a:solidFill>
                <a:schemeClr val="bg1"/>
              </a:solidFill>
              <a:cs typeface="B Koodak" pitchFamily="2" charset="-78"/>
            </a:endParaRPr>
          </a:p>
          <a:p>
            <a:pPr algn="ctr" rtl="1"/>
            <a:r>
              <a:rPr lang="en-US" sz="3600" dirty="0" smtClean="0">
                <a:solidFill>
                  <a:schemeClr val="bg1"/>
                </a:solidFill>
                <a:cs typeface="B Koodak" pitchFamily="2" charset="-78"/>
              </a:rPr>
              <a:t>Mh.emami@yahoo.com</a:t>
            </a:r>
            <a:endParaRPr lang="en-US" sz="3600" dirty="0">
              <a:solidFill>
                <a:schemeClr val="bg1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1- چرایی نظام تایید صلاحیت</a:t>
            </a:r>
            <a:endParaRPr lang="en-US" sz="3200" dirty="0"/>
          </a:p>
        </p:txBody>
      </p:sp>
      <p:sp>
        <p:nvSpPr>
          <p:cNvPr id="4" name="Text Placeholder 12"/>
          <p:cNvSpPr txBox="1">
            <a:spLocks/>
          </p:cNvSpPr>
          <p:nvPr/>
        </p:nvSpPr>
        <p:spPr>
          <a:xfrm>
            <a:off x="2514600" y="1524000"/>
            <a:ext cx="6324600" cy="5029200"/>
          </a:xfrm>
          <a:prstGeom prst="rect">
            <a:avLst/>
          </a:prstGeom>
        </p:spPr>
        <p:txBody>
          <a:bodyPr/>
          <a:lstStyle/>
          <a:p>
            <a:pPr marL="342900" indent="-342900" algn="just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000" u="sng" dirty="0" smtClean="0">
                <a:solidFill>
                  <a:schemeClr val="accent1"/>
                </a:solidFill>
                <a:cs typeface="B Koodak" pitchFamily="2" charset="-78"/>
              </a:rPr>
              <a:t>نظام تایید صلاحیت مدیران و کارشناسان منابع انسانی،</a:t>
            </a:r>
            <a:endParaRPr lang="fa-IR" sz="2400" u="sng" dirty="0" smtClean="0">
              <a:solidFill>
                <a:schemeClr val="bg1"/>
              </a:solidFill>
              <a:cs typeface="B Koodak" pitchFamily="2" charset="-78"/>
            </a:endParaRPr>
          </a:p>
          <a:p>
            <a:pPr marL="342900" indent="-342900" algn="just" rtl="1">
              <a:spcBef>
                <a:spcPct val="20000"/>
              </a:spcBef>
            </a:pPr>
            <a:r>
              <a:rPr lang="fa-IR" sz="2400" dirty="0" smtClean="0">
                <a:solidFill>
                  <a:schemeClr val="bg1"/>
                </a:solidFill>
                <a:cs typeface="B Koodak" pitchFamily="2" charset="-78"/>
              </a:rPr>
              <a:t>1-  رویکردی برای تحقق بستر شايسته گزيني و شايسته سالاري درتصدي مشاغل حوزه مديريت منابع انساني سازمان‌هاي كشور است </a:t>
            </a:r>
          </a:p>
          <a:p>
            <a:pPr marL="342900" indent="-342900" algn="just" rtl="1">
              <a:spcBef>
                <a:spcPct val="20000"/>
              </a:spcBef>
            </a:pPr>
            <a:r>
              <a:rPr lang="fa-IR" sz="2400" dirty="0" smtClean="0">
                <a:solidFill>
                  <a:schemeClr val="bg1"/>
                </a:solidFill>
                <a:cs typeface="B Koodak" pitchFamily="2" charset="-78"/>
              </a:rPr>
              <a:t>2-  همچنین مسیر برای ایجاد فرصت‌هاي برابر درتصدي مشاغل حوزه مديريت منابع انساني است.</a:t>
            </a:r>
          </a:p>
          <a:p>
            <a:pPr marL="342900" indent="-342900" algn="just" rtl="1">
              <a:spcBef>
                <a:spcPct val="20000"/>
              </a:spcBef>
            </a:pPr>
            <a:r>
              <a:rPr lang="fa-IR" sz="2400" dirty="0" smtClean="0">
                <a:solidFill>
                  <a:schemeClr val="bg1"/>
                </a:solidFill>
                <a:cs typeface="B Koodak" pitchFamily="2" charset="-78"/>
              </a:rPr>
              <a:t>3-  نظام تایید صلاحیت ابزاری برای تعیین پروژه‌هاي بهبود فردي با رويكرد علمي و عملي براي مديران و كارشناسان واحد مدیریت منابع انساني سازمان های کشور است. </a:t>
            </a:r>
          </a:p>
          <a:p>
            <a:pPr marL="342900" indent="-342900" algn="just" rtl="1">
              <a:spcBef>
                <a:spcPct val="20000"/>
              </a:spcBef>
            </a:pPr>
            <a:r>
              <a:rPr lang="fa-IR" sz="2400" dirty="0" smtClean="0">
                <a:solidFill>
                  <a:schemeClr val="bg1"/>
                </a:solidFill>
                <a:cs typeface="B Koodak" pitchFamily="2" charset="-78"/>
              </a:rPr>
              <a:t>4- گسترش و توسعه این نظام عاملی برای بازسازی و شناسائی مجدد شأن و منزلت حرفه‌اي مديران و كارشناسان منابع انساني در درون و برون سازمان‌هاي خواهد بود.</a:t>
            </a:r>
            <a:endParaRPr lang="en-US" sz="2400" dirty="0" smtClean="0">
              <a:solidFill>
                <a:schemeClr val="bg1"/>
              </a:solidFill>
              <a:cs typeface="B Koodak" pitchFamily="2" charset="-78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1924" y="609600"/>
            <a:ext cx="6048675" cy="381000"/>
          </a:xfrm>
        </p:spPr>
        <p:txBody>
          <a:bodyPr/>
          <a:lstStyle/>
          <a:p>
            <a:r>
              <a:rPr lang="fa-IR" sz="3200" dirty="0" smtClean="0"/>
              <a:t>2-اعتبار نظام تایید صلاحیت         کارشناسان و مدیران منابع انسانی</a:t>
            </a:r>
            <a:endParaRPr lang="en-US" sz="3200" dirty="0"/>
          </a:p>
        </p:txBody>
      </p:sp>
      <p:sp>
        <p:nvSpPr>
          <p:cNvPr id="4" name="Text Placeholder 12"/>
          <p:cNvSpPr txBox="1">
            <a:spLocks/>
          </p:cNvSpPr>
          <p:nvPr/>
        </p:nvSpPr>
        <p:spPr>
          <a:xfrm>
            <a:off x="533400" y="1905000"/>
            <a:ext cx="8229600" cy="4343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نظام تایید صلاحیت کارشناسان و مدیران منابع انسانی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Koodak" pitchFamily="2" charset="-78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1- 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Koodak" pitchFamily="2" charset="-78"/>
              </a:rPr>
              <a:t>با نظارت علمی و فنی و تایید آکادمی مدیریت منابع انسانی اروپا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Koodak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Koodak" pitchFamily="2" charset="-78"/>
                <a:hlinkClick r:id="rId2"/>
              </a:rPr>
              <a:t>www.</a:t>
            </a:r>
            <a:r>
              <a:rPr lang="en-US" sz="2000" b="1" dirty="0" smtClean="0">
                <a:solidFill>
                  <a:srgbClr val="00B050"/>
                </a:solidFill>
                <a:cs typeface="B Koodak" pitchFamily="2" charset="-78"/>
                <a:hlinkClick r:id="rId2"/>
              </a:rPr>
              <a:t>HRM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Koodak" pitchFamily="2" charset="-78"/>
                <a:hlinkClick r:id="rId2"/>
              </a:rPr>
              <a:t>academy.net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cs typeface="B Koodak" pitchFamily="2" charset="-78"/>
              </a:rPr>
              <a:t> </a:t>
            </a:r>
            <a:r>
              <a:rPr lang="fa-IR" sz="2000" b="1" dirty="0" smtClean="0">
                <a:solidFill>
                  <a:srgbClr val="00B050"/>
                </a:solidFill>
                <a:cs typeface="B Koodak" pitchFamily="2" charset="-78"/>
              </a:rPr>
              <a:t> طراحی گردیده است 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b="1" dirty="0" smtClean="0">
                <a:solidFill>
                  <a:schemeClr val="bg1"/>
                </a:solidFill>
                <a:cs typeface="B Koodak" pitchFamily="2" charset="-78"/>
              </a:rPr>
              <a:t>2- </a:t>
            </a:r>
            <a:r>
              <a:rPr lang="fa-IR" sz="2000" b="1" dirty="0" smtClean="0">
                <a:solidFill>
                  <a:schemeClr val="accent1"/>
                </a:solidFill>
                <a:cs typeface="B Koodak" pitchFamily="2" charset="-78"/>
              </a:rPr>
              <a:t>بطور کلی منطق تایید خود مدل عبارت بوده است از: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b="1" dirty="0" smtClean="0">
                <a:solidFill>
                  <a:schemeClr val="bg1"/>
                </a:solidFill>
                <a:cs typeface="B Koodak" pitchFamily="2" charset="-78"/>
              </a:rPr>
              <a:t> 2-1 بررسی سوابق علمی و اجرائی قریب بر 400 مدیر و کارشناس منابع انسانی از شرکت های موفق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b="1" dirty="0" smtClean="0">
                <a:solidFill>
                  <a:schemeClr val="bg1"/>
                </a:solidFill>
                <a:cs typeface="B Koodak" pitchFamily="2" charset="-78"/>
              </a:rPr>
              <a:t>2-2 بررسی تئوری ها و مدل های مدیریتی با تمرکز بر رهبری منابع انسانی(دستیابی به اهداف از طریق توانمندسازی منابع انسانی)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b="1" dirty="0" smtClean="0">
                <a:solidFill>
                  <a:schemeClr val="bg1"/>
                </a:solidFill>
                <a:cs typeface="B Koodak" pitchFamily="2" charset="-78"/>
              </a:rPr>
              <a:t>2-3 تطبیق و طرح ریزی شاخص ها و معیارها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b="1" dirty="0" smtClean="0">
                <a:solidFill>
                  <a:schemeClr val="bg1"/>
                </a:solidFill>
                <a:cs typeface="B Koodak" pitchFamily="2" charset="-78"/>
              </a:rPr>
              <a:t>3- </a:t>
            </a:r>
            <a:r>
              <a:rPr lang="fa-IR" sz="2000" b="1" dirty="0" smtClean="0">
                <a:solidFill>
                  <a:srgbClr val="00B050"/>
                </a:solidFill>
                <a:cs typeface="B Koodak" pitchFamily="2" charset="-78"/>
              </a:rPr>
              <a:t>و صدور گواهینامه از سوی اکادمی مدیریت منابع انسانی اروپا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cs typeface="B Koodak" pitchFamily="2" charset="-78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  3 - مفاهیم کلیدی نظام تایید صلاحیت</a:t>
            </a:r>
            <a:endParaRPr lang="en-US" sz="3200" dirty="0"/>
          </a:p>
        </p:txBody>
      </p:sp>
      <p:sp>
        <p:nvSpPr>
          <p:cNvPr id="4" name="Text Placeholder 12"/>
          <p:cNvSpPr txBox="1">
            <a:spLocks/>
          </p:cNvSpPr>
          <p:nvPr/>
        </p:nvSpPr>
        <p:spPr>
          <a:xfrm>
            <a:off x="2667000" y="2209800"/>
            <a:ext cx="5715000" cy="2971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زمینه های شایستگی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2800" b="1" dirty="0" smtClean="0">
                <a:solidFill>
                  <a:schemeClr val="bg1"/>
                </a:solidFill>
                <a:cs typeface="B Koodak" pitchFamily="2" charset="-78"/>
              </a:rPr>
              <a:t>دانش و مهارت مورد انتظار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ادبیات و</a:t>
            </a:r>
            <a:r>
              <a:rPr kumimoji="0" lang="fa-IR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 تعاریف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2800" b="1" dirty="0" smtClean="0">
                <a:solidFill>
                  <a:schemeClr val="bg1"/>
                </a:solidFill>
                <a:cs typeface="B Koodak" pitchFamily="2" charset="-78"/>
              </a:rPr>
              <a:t>وزن دهی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B Koodak" pitchFamily="2" charset="-78"/>
              </a:rPr>
              <a:t>امتیاز دهی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Koodak" pitchFamily="2" charset="-78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1925" y="304800"/>
            <a:ext cx="5791200" cy="381000"/>
          </a:xfrm>
        </p:spPr>
        <p:txBody>
          <a:bodyPr/>
          <a:lstStyle/>
          <a:p>
            <a:r>
              <a:rPr lang="fa-IR" sz="3200" dirty="0" smtClean="0"/>
              <a:t>4- شاخص ها و معیارها</a:t>
            </a:r>
            <a:endParaRPr lang="en-US" sz="3200" dirty="0"/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6"/>
          </p:nvPr>
        </p:nvGraphicFramePr>
        <p:xfrm>
          <a:off x="1676400" y="872575"/>
          <a:ext cx="7010400" cy="3829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2286000"/>
                <a:gridCol w="6858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دانش و مهارت  </a:t>
                      </a:r>
                      <a:r>
                        <a:rPr lang="fa-IR" baseline="0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مورد انتظار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زمینه های شایستگی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ردیف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قوانین ملی- منطقه ای کار و تامین اجتماعی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فرایندهای عمومی </a:t>
                      </a:r>
                    </a:p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       مدیریت منابع انسانی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itchFamily="2" charset="-78"/>
                        </a:rPr>
                        <a:t>1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</a:tr>
              <a:tr h="30395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اصول اداری و کارگزینی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14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ar-SA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Kamran" pitchFamily="2" charset="-78"/>
                        </a:rPr>
                        <a:t>  ایمنی،بهداشت،محیط زیست(اگر جز ساختار باشد)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Kamran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34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مطالعه کار و کارسنجی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5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روش های مدیریت خروج کارکنان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اطلاعات منابع انسانی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برنامه ریزی و سازمان دهی واحد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HR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rowSpan="6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مدیریت عمومی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itchFamily="2" charset="-78"/>
                        </a:rPr>
                        <a:t>2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</a:tr>
              <a:tr h="10223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هماهنگی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05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نظارت و کنترل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66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مالی </a:t>
                      </a:r>
                      <a:r>
                        <a:rPr lang="fa-IR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/ حسابداری منابع انسانی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8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کارتیمی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6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رهبری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57400" y="49530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b="1" u="sng" dirty="0" smtClean="0">
                <a:solidFill>
                  <a:schemeClr val="bg1"/>
                </a:solidFill>
                <a:cs typeface="B Koodak" pitchFamily="2" charset="-78"/>
              </a:rPr>
              <a:t>فرآیندهای عمومی:    </a:t>
            </a:r>
          </a:p>
          <a:p>
            <a:pPr algn="r" rtl="1"/>
            <a:r>
              <a:rPr lang="fa-IR" sz="1100" dirty="0" smtClean="0">
                <a:solidFill>
                  <a:schemeClr val="bg1"/>
                </a:solidFill>
                <a:cs typeface="B Koodak" pitchFamily="2" charset="-78"/>
              </a:rPr>
              <a:t> روابط کار و کارکنان- آشنایی با قوانین اداري و استخدامي مرتبط با سازمان متبوع- آشنایی با اصول طراحی و اجرای مسائل ایمنی، ارگونومی و نظام های مدیریت مربوط به </a:t>
            </a:r>
            <a:r>
              <a:rPr lang="en-US" sz="1100" dirty="0" smtClean="0">
                <a:solidFill>
                  <a:schemeClr val="bg1"/>
                </a:solidFill>
                <a:cs typeface="B Koodak" pitchFamily="2" charset="-78"/>
              </a:rPr>
              <a:t>HSE- </a:t>
            </a:r>
            <a:r>
              <a:rPr lang="fa-IR" sz="1100" dirty="0" smtClean="0">
                <a:solidFill>
                  <a:schemeClr val="bg1"/>
                </a:solidFill>
                <a:cs typeface="B Koodak" pitchFamily="2" charset="-78"/>
              </a:rPr>
              <a:t>قابلیت اندازه گیری و جمع آوری دادها و پردازش بهینه آن در تولید اطلاعات و دانش و گزارشات حوزه کارکنان</a:t>
            </a:r>
          </a:p>
          <a:p>
            <a:pPr algn="r" rtl="1"/>
            <a:endParaRPr lang="en-US" sz="1100" dirty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5936159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b="1" u="sng" dirty="0" smtClean="0">
                <a:solidFill>
                  <a:schemeClr val="bg1"/>
                </a:solidFill>
                <a:cs typeface="B Koodak" pitchFamily="2" charset="-78"/>
              </a:rPr>
              <a:t>مدیریت عمومی:</a:t>
            </a:r>
          </a:p>
          <a:p>
            <a:pPr algn="r" rtl="1"/>
            <a:r>
              <a:rPr lang="fa-IR" sz="1100" dirty="0" smtClean="0">
                <a:solidFill>
                  <a:schemeClr val="bg1"/>
                </a:solidFill>
                <a:cs typeface="B Koodak" pitchFamily="2" charset="-78"/>
              </a:rPr>
              <a:t>  توانمندی در ارتباطات اثربخش- حل مسئله- تعریف و تحلیل سیستم و فرآیند- مدیریت زمان- برنامه ریزی- بودجه ریزی تخصصی منابع ريالی و انسانی- راهبری- نظارت- کنترل- مذاکره و متقاعدسازی-  خلاقیت و خلق ایده- تحقق ایده و نوآوری- اصول کار تیمی- رهبری و پذیرش قلبی کارکنان زیر مجموعه </a:t>
            </a:r>
            <a:endParaRPr lang="en-US" sz="1100" dirty="0">
              <a:solidFill>
                <a:schemeClr val="bg1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71800" y="152400"/>
            <a:ext cx="5791200" cy="381000"/>
          </a:xfrm>
        </p:spPr>
        <p:txBody>
          <a:bodyPr/>
          <a:lstStyle/>
          <a:p>
            <a:r>
              <a:rPr lang="fa-IR" sz="3200" dirty="0" smtClean="0"/>
              <a:t>4- شاخص ها و معیارها</a:t>
            </a:r>
            <a:endParaRPr lang="en-US" sz="3200" dirty="0"/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6"/>
          </p:nvPr>
        </p:nvGraphicFramePr>
        <p:xfrm>
          <a:off x="2971799" y="685800"/>
          <a:ext cx="6019801" cy="4787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1828801"/>
                <a:gridCol w="838200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دانش و مهارت  </a:t>
                      </a:r>
                      <a:r>
                        <a:rPr lang="fa-IR" sz="1400" baseline="0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مورد انتظار</a:t>
                      </a:r>
                      <a:endParaRPr lang="en-US" sz="1400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زمینه های شایستگی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ردیف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</a:tr>
              <a:tr h="2176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تجزیه وتحلیل مشاغل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rowSpan="7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فرایندهای استاتیک</a:t>
                      </a:r>
                    </a:p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 مدیریت</a:t>
                      </a:r>
                      <a:r>
                        <a:rPr lang="fa-IR" baseline="0" dirty="0" smtClean="0">
                          <a:cs typeface="B Koodak" pitchFamily="2" charset="-78"/>
                        </a:rPr>
                        <a:t> منابع انسانی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itchFamily="2" charset="-78"/>
                        </a:rPr>
                        <a:t>3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</a:tr>
              <a:tr h="19787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طراحی و توسعه سازمانی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14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برنامه ریزی منابع انسانی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94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جذب و استخدام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73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جبران خدمت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5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مدیریت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آموزش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انگیزش و نگهداشت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استراتژیک منابع انسانی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rowSpan="11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Koodak" pitchFamily="2" charset="-78"/>
                        </a:rPr>
                        <a:t>فرایندهای</a:t>
                      </a:r>
                      <a:r>
                        <a:rPr lang="fa-IR" baseline="0" dirty="0" smtClean="0">
                          <a:cs typeface="B Koodak" pitchFamily="2" charset="-78"/>
                        </a:rPr>
                        <a:t> دینامیک</a:t>
                      </a:r>
                    </a:p>
                    <a:p>
                      <a:pPr algn="r" rtl="1"/>
                      <a:r>
                        <a:rPr lang="fa-IR" baseline="0" dirty="0" smtClean="0">
                          <a:cs typeface="B Koodak" pitchFamily="2" charset="-78"/>
                        </a:rPr>
                        <a:t> مدیریت منابع انسانی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itchFamily="2" charset="-78"/>
                        </a:rPr>
                        <a:t>4</a:t>
                      </a:r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یکپارچه سازی سیستم های فرآیندهای استاتیک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dirty="0">
                        <a:cs typeface="B Koodak" pitchFamily="2" charset="-78"/>
                      </a:endParaRPr>
                    </a:p>
                  </a:txBody>
                  <a:tcPr/>
                </a:tc>
              </a:tr>
              <a:tr h="14960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مسیر شغلی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243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توانمند سازی منابع انسانی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77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جانشین پروری و مدیریت استعداد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خلاقیت و نوآوری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توسعه کار تیمی و مشارکت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توسعه تعلق سازمانی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توسعه یادگیری سازمانی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دانش با رویکرد سبز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ar-SA" sz="14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B Koodak"/>
                        </a:rPr>
                        <a:t> مدیریت عملکرد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81200" y="5688449"/>
            <a:ext cx="7086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 smtClean="0">
                <a:solidFill>
                  <a:schemeClr val="bg1"/>
                </a:solidFill>
                <a:cs typeface="B Koodak" pitchFamily="2" charset="-78"/>
              </a:rPr>
              <a:t> </a:t>
            </a:r>
            <a:r>
              <a:rPr lang="fa-IR" sz="1000" b="1" u="sng" dirty="0" smtClean="0">
                <a:solidFill>
                  <a:schemeClr val="bg1"/>
                </a:solidFill>
                <a:cs typeface="B Koodak" pitchFamily="2" charset="-78"/>
              </a:rPr>
              <a:t>فرآیندهای تخصصی با لحاظ بلوغ سطح یک سازمان (فرآیندهای استاتیک)</a:t>
            </a:r>
          </a:p>
          <a:p>
            <a:pPr algn="r" rtl="1"/>
            <a:r>
              <a:rPr lang="fa-IR" sz="1000" b="1" dirty="0" smtClean="0">
                <a:solidFill>
                  <a:schemeClr val="bg1"/>
                </a:solidFill>
                <a:cs typeface="B Koodak" pitchFamily="2" charset="-78"/>
              </a:rPr>
              <a:t>اصول کارشکافی و  تجزیه و تحلیل شغل و استخراج شرح وظايف و مسئوليت‌ها و اختيارات- مديريت برنامه ريزي نيروي انساني- جلب منابع انساني- استخراج شرايط احراز براي تك تك مشاغل سازماني(دانش، تجربه،مهارت،فيزيولوژيك،شخصيت و استعدادهاي روان شناختي)- تعريف ابزارهاي اندازه گيري و سنجش شرايط احراز- جامعه پذیری- نگهداشت كاركنان- استخراج شاخص های مديريت عملكرد بر مبناي شاخصهاي ثابت و متغير- تعریف ابزارهای اندازه گیری وظایف مطابق شاخص های ارزیابی- بازخور فردی و سازمانی-تعریف پروژه های بهبود و توانمندسازی فردی و سازمانی-طراحی نظام جبران خدمت براساس عدالت درون و برون سازماني-  نیازسنجی آموزشی-  برنامه ریزی آموزشی-  اجرای فرآیند آموزش- ارزشیابی آموزش- اثربخشی آموزشی- نیازسنجی سازمان در سیستم انگیزش براساس اهداف راهبری- نیاز سنجی کارکنان در سیستم انگیزش-  تلفیق نیازهای کارکنان و سازمان- نگهداشت کارکنان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62000" y="914400"/>
            <a:ext cx="7772400" cy="1905000"/>
          </a:xfrm>
        </p:spPr>
        <p:txBody>
          <a:bodyPr/>
          <a:lstStyle/>
          <a:p>
            <a:pPr algn="just" rtl="1"/>
            <a:r>
              <a:rPr lang="fa-IR" sz="1200" dirty="0" smtClean="0">
                <a:solidFill>
                  <a:schemeClr val="bg1"/>
                </a:solidFill>
                <a:cs typeface="B Koodak" pitchFamily="2" charset="-78"/>
              </a:rPr>
              <a:t>فرآیندهای تخصصی با لحاظ بلوغ سطح دو وبالاتر سازمان       (فرآیندهای دینامیک)</a:t>
            </a:r>
          </a:p>
          <a:p>
            <a:pPr algn="just" rtl="1"/>
            <a:r>
              <a:rPr lang="fa-IR" sz="1200" dirty="0" smtClean="0">
                <a:solidFill>
                  <a:schemeClr val="bg1"/>
                </a:solidFill>
                <a:cs typeface="B Koodak" pitchFamily="2" charset="-78"/>
              </a:rPr>
              <a:t>تفکر استراتژیک- برنامه ریزی استراتژیک و خط مشی گذاری منابع انسانی-  پایش اهداف استراتژیک منابع انسانی-یکپارچه سازی سیستم های مدیریت منابع انسانی با رویکرد فرآیندی- همسویی سیستم های منابع انسانی با اهداف استراتژیک-  بستر سازی محیط درون و برون سازمانی در استفاده از توسعه قابلیت های برنامه ریزی شده فردی و سازمانی- توانمندسازی کارکنان ( مبتنی بر اصول مدل)- مدیریت اطلاعات ابعاد استاتیک در سیستم </a:t>
            </a:r>
            <a:r>
              <a:rPr lang="en-US" sz="1200" dirty="0" smtClean="0">
                <a:solidFill>
                  <a:schemeClr val="bg1"/>
                </a:solidFill>
                <a:cs typeface="B Koodak" pitchFamily="2" charset="-78"/>
              </a:rPr>
              <a:t>D.A.C- </a:t>
            </a:r>
            <a:r>
              <a:rPr lang="fa-IR" sz="1200" dirty="0" smtClean="0">
                <a:solidFill>
                  <a:schemeClr val="bg1"/>
                </a:solidFill>
                <a:cs typeface="B Koodak" pitchFamily="2" charset="-78"/>
              </a:rPr>
              <a:t>تعریف کارراهه شغلی- استعدادیابی و جانشین پروری- طراحی، اجرا و پایش فرآیند توسعه کارکنان- طراحی، اجرا و پایش فرآیند خلاقیت کارکنان-  طراحی، اجرا و پایش فرآیند توسعه کار تیمی- طراحی، اجرا و پایش فرآیند تلعق سازمانی-  طراحی، اجرا و پایش فرآیند مشارکت کارکنان- طراحی، اجرا و پایش فرآیند یادگیری سازمانی-  طراحی، اجرا و پایش فرآیند مدیریت دانش-</a:t>
            </a:r>
          </a:p>
          <a:p>
            <a:pPr algn="just" rtl="1"/>
            <a:endParaRPr lang="en-US" sz="1200" dirty="0">
              <a:solidFill>
                <a:schemeClr val="bg1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 smtClean="0"/>
              <a:t>4- شاخص ها و معیارها</a:t>
            </a:r>
            <a:endParaRPr lang="en-US" sz="3200" dirty="0"/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sz="quarter" idx="16"/>
          </p:nvPr>
        </p:nvGraphicFramePr>
        <p:xfrm>
          <a:off x="3428999" y="1371600"/>
          <a:ext cx="5181601" cy="245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1"/>
                <a:gridCol w="1905000"/>
                <a:gridCol w="762000"/>
              </a:tblGrid>
              <a:tr h="30480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دانش و مهارت  </a:t>
                      </a:r>
                      <a:r>
                        <a:rPr lang="fa-IR" baseline="0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مورد انتظار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زمینه های شایستگی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bg2"/>
                          </a:solidFill>
                          <a:cs typeface="B Koodak" pitchFamily="2" charset="-78"/>
                        </a:rPr>
                        <a:t>ردیف</a:t>
                      </a:r>
                      <a:endParaRPr lang="en-US" dirty="0">
                        <a:solidFill>
                          <a:schemeClr val="bg2"/>
                        </a:solidFill>
                        <a:cs typeface="B Koodak" pitchFamily="2" charset="-78"/>
                      </a:endParaRPr>
                    </a:p>
                  </a:txBody>
                  <a:tcPr/>
                </a:tc>
              </a:tr>
              <a:tr h="12801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استانداردهای خانواده ایزو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(در حوزه مدیریت منابع انسانی)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مدل های ارزیابی و تعالی </a:t>
                      </a:r>
                      <a:r>
                        <a:rPr lang="ar-SA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B Koodak"/>
                        </a:rPr>
                        <a:t>جویی</a:t>
                      </a:r>
                      <a:endParaRPr lang="en-US" sz="3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14300" marR="114300" marT="0" marB="0"/>
                </a:tc>
                <a:tc rowSpan="5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3774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مدیریت منابع انسانی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در مدل های تعالی سازمانی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01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مدل توانمندسازی منابع انسانی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مدل نشان رهبری منابع انسانی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Wingdings"/>
                          <a:ea typeface="Calibri"/>
                          <a:cs typeface="B Koodak"/>
                        </a:rPr>
                        <a:t>(آکادمی منابع انسانی اروپا 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B Koodak"/>
                        </a:rPr>
                        <a:t>مدل مسئولیت پذیری اجتماعی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638800" y="4343400"/>
            <a:ext cx="335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b="1" u="sng" dirty="0" smtClean="0">
                <a:solidFill>
                  <a:schemeClr val="bg1"/>
                </a:solidFill>
                <a:cs typeface="B Koodak" pitchFamily="2" charset="-78"/>
              </a:rPr>
              <a:t>مدلهای پایش:</a:t>
            </a:r>
          </a:p>
          <a:p>
            <a:pPr algn="r" rtl="1"/>
            <a:r>
              <a:rPr lang="fa-IR" sz="1200" dirty="0" smtClean="0">
                <a:solidFill>
                  <a:schemeClr val="bg1"/>
                </a:solidFill>
                <a:cs typeface="B Koodak" pitchFamily="2" charset="-78"/>
              </a:rPr>
              <a:t>مدلهای کیفیت بالندگی و پایش حوزه مدیریت منابع انسانی - اصول مستندسازی-  فرآیند گرایی- اصول ممیزی- اصول ارزیابی- تعریف و راهبری کمیته های منابع انسانی- اجرا و پایش مدل توانمندسازی- اجرا و پایش مدل تعالی سازمانی- اجرا و پایش مدل رهبری سازمانی- اندازه گیری ویژگی های فردی و سازمانی کارکنان ( رضایت، تعهد، جوسازمانی، فرسودگی و... )- تعریف پروژه های بهبود منابع انسانی- اجرا و سنجش اثربخشی پروژه های منابع انسانی</a:t>
            </a:r>
          </a:p>
          <a:p>
            <a:pPr algn="r" rtl="1"/>
            <a:endParaRPr lang="en-US" sz="1200" dirty="0">
              <a:solidFill>
                <a:schemeClr val="bg1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harris_counsel_presentation">
  <a:themeElements>
    <a:clrScheme name="lharris_counsel">
      <a:dk1>
        <a:srgbClr val="45A9DA"/>
      </a:dk1>
      <a:lt1>
        <a:srgbClr val="231F20"/>
      </a:lt1>
      <a:dk2>
        <a:srgbClr val="45A9DA"/>
      </a:dk2>
      <a:lt2>
        <a:srgbClr val="FFFFFF"/>
      </a:lt2>
      <a:accent1>
        <a:srgbClr val="C2151C"/>
      </a:accent1>
      <a:accent2>
        <a:srgbClr val="ED9F6A"/>
      </a:accent2>
      <a:accent3>
        <a:srgbClr val="531F23"/>
      </a:accent3>
      <a:accent4>
        <a:srgbClr val="CE2A56"/>
      </a:accent4>
      <a:accent5>
        <a:srgbClr val="45A9DA"/>
      </a:accent5>
      <a:accent6>
        <a:srgbClr val="C2151C"/>
      </a:accent6>
      <a:hlink>
        <a:srgbClr val="45A9DA"/>
      </a:hlink>
      <a:folHlink>
        <a:srgbClr val="231F20"/>
      </a:folHlink>
    </a:clrScheme>
    <a:fontScheme name="Custom 1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64FAD3-4B91-412B-93C0-BAF41667B9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2076</Words>
  <Application>Microsoft Office PowerPoint</Application>
  <PresentationFormat>On-screen Show (4:3)</PresentationFormat>
  <Paragraphs>597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lharris_counsel_presentation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HAP</dc:creator>
  <cp:lastModifiedBy>HAP</cp:lastModifiedBy>
  <cp:revision>1</cp:revision>
  <dcterms:modified xsi:type="dcterms:W3CDTF">2015-10-09T11:43:33Z</dcterms:modified>
</cp:coreProperties>
</file>