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51"/>
  </p:notesMasterIdLst>
  <p:sldIdLst>
    <p:sldId id="256" r:id="rId3"/>
    <p:sldId id="284" r:id="rId4"/>
    <p:sldId id="285" r:id="rId5"/>
    <p:sldId id="286" r:id="rId6"/>
    <p:sldId id="287" r:id="rId7"/>
    <p:sldId id="311" r:id="rId8"/>
    <p:sldId id="312" r:id="rId9"/>
    <p:sldId id="313" r:id="rId10"/>
    <p:sldId id="314" r:id="rId11"/>
    <p:sldId id="315" r:id="rId12"/>
    <p:sldId id="316"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8" r:id="rId28"/>
    <p:sldId id="309" r:id="rId29"/>
    <p:sldId id="310" r:id="rId30"/>
    <p:sldId id="317" r:id="rId31"/>
    <p:sldId id="318" r:id="rId32"/>
    <p:sldId id="319" r:id="rId33"/>
    <p:sldId id="320" r:id="rId34"/>
    <p:sldId id="321" r:id="rId35"/>
    <p:sldId id="322" r:id="rId36"/>
    <p:sldId id="323" r:id="rId37"/>
    <p:sldId id="324" r:id="rId38"/>
    <p:sldId id="325" r:id="rId39"/>
    <p:sldId id="326" r:id="rId40"/>
    <p:sldId id="327" r:id="rId41"/>
    <p:sldId id="328" r:id="rId42"/>
    <p:sldId id="329" r:id="rId43"/>
    <p:sldId id="330" r:id="rId44"/>
    <p:sldId id="331" r:id="rId45"/>
    <p:sldId id="332" r:id="rId46"/>
    <p:sldId id="333" r:id="rId47"/>
    <p:sldId id="334" r:id="rId48"/>
    <p:sldId id="335" r:id="rId49"/>
    <p:sldId id="336" r:id="rId5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162" autoAdjust="0"/>
  </p:normalViewPr>
  <p:slideViewPr>
    <p:cSldViewPr>
      <p:cViewPr varScale="1">
        <p:scale>
          <a:sx n="111" d="100"/>
          <a:sy n="111" d="100"/>
        </p:scale>
        <p:origin x="-162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C51960-5018-4E90-B512-FF832D253CC3}" type="datetimeFigureOut">
              <a:rPr lang="en-US" smtClean="0"/>
              <a:t>10/9/2015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86578E-F2BA-4263-B007-7F59516DECC6}" type="slidenum">
              <a:rPr lang="en-US" smtClean="0"/>
              <a:t>‹#›</a:t>
            </a:fld>
            <a:endParaRPr lang="en-US"/>
          </a:p>
        </p:txBody>
      </p:sp>
    </p:spTree>
    <p:extLst>
      <p:ext uri="{BB962C8B-B14F-4D97-AF65-F5344CB8AC3E}">
        <p14:creationId xmlns:p14="http://schemas.microsoft.com/office/powerpoint/2010/main" val="51749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86578E-F2BA-4263-B007-7F59516DECC6}" type="slidenum">
              <a:rPr lang="en-US" smtClean="0"/>
              <a:t>11</a:t>
            </a:fld>
            <a:endParaRPr lang="en-US"/>
          </a:p>
        </p:txBody>
      </p:sp>
    </p:spTree>
    <p:extLst>
      <p:ext uri="{BB962C8B-B14F-4D97-AF65-F5344CB8AC3E}">
        <p14:creationId xmlns:p14="http://schemas.microsoft.com/office/powerpoint/2010/main" val="444822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81" name="Rectangle 9" descr="Light horizontal"/>
          <p:cNvSpPr>
            <a:spLocks noChangeArrowheads="1"/>
          </p:cNvSpPr>
          <p:nvPr/>
        </p:nvSpPr>
        <p:spPr bwMode="gray">
          <a:xfrm>
            <a:off x="9525" y="9525"/>
            <a:ext cx="1473200" cy="6848475"/>
          </a:xfrm>
          <a:prstGeom prst="rect">
            <a:avLst/>
          </a:prstGeom>
          <a:pattFill prst="ltHorz">
            <a:fgClr>
              <a:schemeClr val="bg2"/>
            </a:fgClr>
            <a:bgClr>
              <a:schemeClr val="bg1"/>
            </a:bgClr>
          </a:patt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082" name="Rectangle 10"/>
          <p:cNvSpPr>
            <a:spLocks noChangeArrowheads="1"/>
          </p:cNvSpPr>
          <p:nvPr/>
        </p:nvSpPr>
        <p:spPr bwMode="invGray">
          <a:xfrm>
            <a:off x="0" y="4267200"/>
            <a:ext cx="9153525" cy="1103313"/>
          </a:xfrm>
          <a:prstGeom prst="rect">
            <a:avLst/>
          </a:prstGeom>
          <a:solidFill>
            <a:schemeClr val="accent1"/>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083" name="AutoShape 11"/>
          <p:cNvSpPr>
            <a:spLocks noChangeArrowheads="1"/>
          </p:cNvSpPr>
          <p:nvPr/>
        </p:nvSpPr>
        <p:spPr bwMode="ltGray">
          <a:xfrm>
            <a:off x="1473200" y="5105400"/>
            <a:ext cx="7137400" cy="533400"/>
          </a:xfrm>
          <a:prstGeom prst="roundRect">
            <a:avLst>
              <a:gd name="adj" fmla="val 16667"/>
            </a:avLst>
          </a:prstGeom>
          <a:solidFill>
            <a:schemeClr val="tx1"/>
          </a:solidFill>
          <a:ln w="28575" algn="ctr">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074" name="Rectangle 2"/>
          <p:cNvSpPr>
            <a:spLocks noGrp="1" noChangeArrowheads="1"/>
          </p:cNvSpPr>
          <p:nvPr>
            <p:ph type="ctrTitle"/>
          </p:nvPr>
        </p:nvSpPr>
        <p:spPr>
          <a:xfrm>
            <a:off x="1524000" y="4191000"/>
            <a:ext cx="7239000" cy="1012825"/>
          </a:xfrm>
        </p:spPr>
        <p:txBody>
          <a:bodyPr/>
          <a:lstStyle>
            <a:lvl1pPr algn="l">
              <a:defRPr sz="4400" b="1"/>
            </a:lvl1pPr>
          </a:lstStyle>
          <a:p>
            <a:pPr lvl="0"/>
            <a:r>
              <a:rPr lang="en-US" noProof="0" smtClean="0"/>
              <a:t>Click to edit Master title style</a:t>
            </a:r>
          </a:p>
        </p:txBody>
      </p:sp>
      <p:sp>
        <p:nvSpPr>
          <p:cNvPr id="3075" name="Rectangle 3"/>
          <p:cNvSpPr>
            <a:spLocks noGrp="1" noChangeArrowheads="1"/>
          </p:cNvSpPr>
          <p:nvPr>
            <p:ph type="subTitle" idx="1"/>
          </p:nvPr>
        </p:nvSpPr>
        <p:spPr bwMode="white">
          <a:xfrm>
            <a:off x="1524000" y="5181600"/>
            <a:ext cx="7086600" cy="381000"/>
          </a:xfrm>
        </p:spPr>
        <p:txBody>
          <a:bodyPr/>
          <a:lstStyle>
            <a:lvl1pPr marL="0" indent="0" algn="ctr">
              <a:buFont typeface="Wingdings" panose="05000000000000000000" pitchFamily="2" charset="2"/>
              <a:buNone/>
              <a:defRPr sz="2400">
                <a:solidFill>
                  <a:schemeClr val="bg1"/>
                </a:solidFill>
              </a:defRPr>
            </a:lvl1pPr>
          </a:lstStyle>
          <a:p>
            <a:pPr lvl="0"/>
            <a:r>
              <a:rPr lang="en-US" noProof="0" smtClean="0"/>
              <a:t>Click to edit Master subtitle style</a:t>
            </a:r>
          </a:p>
        </p:txBody>
      </p:sp>
      <p:sp>
        <p:nvSpPr>
          <p:cNvPr id="3076" name="Rectangle 4"/>
          <p:cNvSpPr>
            <a:spLocks noGrp="1" noChangeArrowheads="1"/>
          </p:cNvSpPr>
          <p:nvPr>
            <p:ph type="dt" sz="half" idx="2"/>
          </p:nvPr>
        </p:nvSpPr>
        <p:spPr>
          <a:xfrm>
            <a:off x="457200" y="6477000"/>
            <a:ext cx="2133600" cy="244475"/>
          </a:xfrm>
          <a:prstGeom prst="rect">
            <a:avLst/>
          </a:prstGeom>
        </p:spPr>
        <p:txBody>
          <a:bodyPr/>
          <a:lstStyle>
            <a:lvl1pPr>
              <a:defRPr sz="1200"/>
            </a:lvl1pPr>
          </a:lstStyle>
          <a:p>
            <a:endParaRPr lang="en-US"/>
          </a:p>
        </p:txBody>
      </p:sp>
      <p:sp>
        <p:nvSpPr>
          <p:cNvPr id="3077" name="Rectangle 5"/>
          <p:cNvSpPr>
            <a:spLocks noGrp="1" noChangeArrowheads="1"/>
          </p:cNvSpPr>
          <p:nvPr>
            <p:ph type="ftr" sz="quarter" idx="3"/>
          </p:nvPr>
        </p:nvSpPr>
        <p:spPr>
          <a:xfrm>
            <a:off x="3124200" y="6477000"/>
            <a:ext cx="2895600" cy="244475"/>
          </a:xfrm>
          <a:prstGeom prst="rect">
            <a:avLst/>
          </a:prstGeom>
        </p:spPr>
        <p:txBody>
          <a:bodyPr/>
          <a:lstStyle>
            <a:lvl1pPr>
              <a:defRPr sz="1200"/>
            </a:lvl1pPr>
          </a:lstStyle>
          <a:p>
            <a:endParaRPr lang="en-US"/>
          </a:p>
        </p:txBody>
      </p:sp>
      <p:sp>
        <p:nvSpPr>
          <p:cNvPr id="3078" name="Rectangle 6"/>
          <p:cNvSpPr>
            <a:spLocks noGrp="1" noChangeArrowheads="1"/>
          </p:cNvSpPr>
          <p:nvPr>
            <p:ph type="sldNum" sz="quarter" idx="4"/>
          </p:nvPr>
        </p:nvSpPr>
        <p:spPr>
          <a:xfrm>
            <a:off x="6553200" y="6477000"/>
            <a:ext cx="2133600" cy="244475"/>
          </a:xfrm>
          <a:prstGeom prst="rect">
            <a:avLst/>
          </a:prstGeom>
        </p:spPr>
        <p:txBody>
          <a:bodyPr/>
          <a:lstStyle>
            <a:lvl1pPr>
              <a:defRPr sz="1200"/>
            </a:lvl1pPr>
          </a:lstStyle>
          <a:p>
            <a:fld id="{E78AFB4B-0207-47DE-9E85-D8930132F8C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400800"/>
            <a:ext cx="2133600" cy="320675"/>
          </a:xfrm>
          <a:prstGeom prst="rect">
            <a:avLst/>
          </a:prstGeom>
        </p:spPr>
        <p:txBody>
          <a:bodyPr/>
          <a:lstStyle>
            <a:lvl1pPr>
              <a:defRPr/>
            </a:lvl1pPr>
          </a:lstStyle>
          <a:p>
            <a:fld id="{7836B917-DDAA-4FBE-BE27-10E8CC039C77}" type="slidenum">
              <a:rPr lang="en-US"/>
              <a:pPr/>
              <a:t>‹#›</a:t>
            </a:fld>
            <a:endParaRPr lang="en-US"/>
          </a:p>
        </p:txBody>
      </p:sp>
    </p:spTree>
    <p:extLst>
      <p:ext uri="{BB962C8B-B14F-4D97-AF65-F5344CB8AC3E}">
        <p14:creationId xmlns:p14="http://schemas.microsoft.com/office/powerpoint/2010/main" val="1350462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19088"/>
            <a:ext cx="2057400" cy="6005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19088"/>
            <a:ext cx="6019800" cy="6005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400800"/>
            <a:ext cx="2133600" cy="320675"/>
          </a:xfrm>
          <a:prstGeom prst="rect">
            <a:avLst/>
          </a:prstGeom>
        </p:spPr>
        <p:txBody>
          <a:bodyPr/>
          <a:lstStyle>
            <a:lvl1pPr>
              <a:defRPr/>
            </a:lvl1pPr>
          </a:lstStyle>
          <a:p>
            <a:fld id="{542EBE83-A7D6-4D2C-A557-F71001C09466}" type="slidenum">
              <a:rPr lang="en-US"/>
              <a:pPr/>
              <a:t>‹#›</a:t>
            </a:fld>
            <a:endParaRPr lang="en-US"/>
          </a:p>
        </p:txBody>
      </p:sp>
    </p:spTree>
    <p:extLst>
      <p:ext uri="{BB962C8B-B14F-4D97-AF65-F5344CB8AC3E}">
        <p14:creationId xmlns:p14="http://schemas.microsoft.com/office/powerpoint/2010/main" val="3485008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319088"/>
            <a:ext cx="7391400" cy="5635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76325"/>
            <a:ext cx="8229600" cy="5248275"/>
          </a:xfrm>
        </p:spPr>
        <p:txBody>
          <a:bodyPr/>
          <a:lstStyle/>
          <a:p>
            <a:r>
              <a:rPr lang="en-US" smtClean="0"/>
              <a:t>Click icon to add table</a:t>
            </a:r>
            <a:endParaRPr lang="en-US"/>
          </a:p>
        </p:txBody>
      </p:sp>
      <p:sp>
        <p:nvSpPr>
          <p:cNvPr id="4" name="Date Placeholder 3"/>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400800"/>
            <a:ext cx="2133600" cy="320675"/>
          </a:xfrm>
          <a:prstGeom prst="rect">
            <a:avLst/>
          </a:prstGeom>
        </p:spPr>
        <p:txBody>
          <a:bodyPr/>
          <a:lstStyle>
            <a:lvl1pPr>
              <a:defRPr/>
            </a:lvl1pPr>
          </a:lstStyle>
          <a:p>
            <a:fld id="{831F973B-2EF4-48E1-AE34-CFB56FE48436}" type="slidenum">
              <a:rPr lang="en-US"/>
              <a:pPr/>
              <a:t>‹#›</a:t>
            </a:fld>
            <a:endParaRPr lang="en-US"/>
          </a:p>
        </p:txBody>
      </p:sp>
    </p:spTree>
    <p:extLst>
      <p:ext uri="{BB962C8B-B14F-4D97-AF65-F5344CB8AC3E}">
        <p14:creationId xmlns:p14="http://schemas.microsoft.com/office/powerpoint/2010/main" val="29550404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1" name="Picture 60" descr="PH00401_MRT.jpg"/>
          <p:cNvPicPr>
            <a:picLocks noChangeAspect="1"/>
          </p:cNvPicPr>
          <p:nvPr userDrawn="1"/>
        </p:nvPicPr>
        <p:blipFill>
          <a:blip r:embed="rId2">
            <a:lum contrast="20000"/>
          </a:blip>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
        <p:nvSpPr>
          <p:cNvPr id="3258" name="Rectangle 186"/>
          <p:cNvSpPr>
            <a:spLocks noGrp="1" noChangeArrowheads="1"/>
          </p:cNvSpPr>
          <p:nvPr>
            <p:ph type="ctrTitle" sz="quarter"/>
          </p:nvPr>
        </p:nvSpPr>
        <p:spPr bwMode="gray">
          <a:xfrm>
            <a:off x="3581400" y="5181600"/>
            <a:ext cx="5410200" cy="1219200"/>
          </a:xfrm>
          <a:effectLst>
            <a:outerShdw dist="35921" dir="2700000" algn="ctr" rotWithShape="0">
              <a:schemeClr val="bg2"/>
            </a:outerShdw>
          </a:effectLst>
        </p:spPr>
        <p:txBody>
          <a:bodyPr/>
          <a:lstStyle>
            <a:lvl1pPr algn="l">
              <a:defRPr sz="4000">
                <a:solidFill>
                  <a:schemeClr val="bg1"/>
                </a:solidFill>
              </a:defRPr>
            </a:lvl1pPr>
          </a:lstStyle>
          <a:p>
            <a:r>
              <a:rPr lang="en-US" altLang="ko-KR" dirty="0" smtClean="0"/>
              <a:t>Click to edit Master title style</a:t>
            </a:r>
            <a:endParaRPr lang="en-US" altLang="ko-KR" dirty="0"/>
          </a:p>
        </p:txBody>
      </p:sp>
    </p:spTree>
    <p:extLst>
      <p:ext uri="{BB962C8B-B14F-4D97-AF65-F5344CB8AC3E}">
        <p14:creationId xmlns:p14="http://schemas.microsoft.com/office/powerpoint/2010/main" val="2278790112"/>
      </p:ext>
    </p:extLst>
  </p:cSld>
  <p:clrMapOvr>
    <a:masterClrMapping/>
  </p:clrMapOvr>
  <p:transition spd="slow">
    <p:split orient="vert"/>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711C0EC4-64FB-46E8-9E92-7B747DC9035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03597354"/>
      </p:ext>
    </p:extLst>
  </p:cSld>
  <p:clrMapOvr>
    <a:masterClrMapping/>
  </p:clrMapOvr>
  <p:transition spd="slow">
    <p:split orient="vert"/>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7AFFA555-1733-478B-A629-AF4818767DE2}"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88404595"/>
      </p:ext>
    </p:extLst>
  </p:cSld>
  <p:clrMapOvr>
    <a:masterClrMapping/>
  </p:clrMapOvr>
  <p:transition spd="slow">
    <p:split orient="vert"/>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6288" y="1347788"/>
            <a:ext cx="3802062" cy="4914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1347788"/>
            <a:ext cx="3803650" cy="4914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76B4BEC6-A8C8-46BA-90B2-C5C25B62A9A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45468985"/>
      </p:ext>
    </p:extLst>
  </p:cSld>
  <p:clrMapOvr>
    <a:masterClrMapping/>
  </p:clrMapOvr>
  <p:transition spd="slow">
    <p:split orient="vert"/>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E291279B-B0AE-4526-8EB2-3CA2D901B869}"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06709669"/>
      </p:ext>
    </p:extLst>
  </p:cSld>
  <p:clrMapOvr>
    <a:masterClrMapping/>
  </p:clrMapOvr>
  <p:transition spd="slow">
    <p:split orient="vert"/>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AA7DAA74-B359-4D46-BC8B-8BE4C520642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84757432"/>
      </p:ext>
    </p:extLst>
  </p:cSld>
  <p:clrMapOvr>
    <a:masterClrMapping/>
  </p:clrMapOvr>
  <p:transition spd="slow">
    <p:split orient="vert"/>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2C2602F8-B563-4F35-AB14-A2877AB88056}"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77306472"/>
      </p:ext>
    </p:extLst>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400800"/>
            <a:ext cx="2133600" cy="320675"/>
          </a:xfrm>
          <a:prstGeom prst="rect">
            <a:avLst/>
          </a:prstGeom>
        </p:spPr>
        <p:txBody>
          <a:bodyPr/>
          <a:lstStyle>
            <a:lvl1pPr>
              <a:defRPr/>
            </a:lvl1pPr>
          </a:lstStyle>
          <a:p>
            <a:fld id="{DFDEBAFF-42BE-416B-88CF-319D4F6D6C94}" type="slidenum">
              <a:rPr lang="en-US"/>
              <a:pPr/>
              <a:t>‹#›</a:t>
            </a:fld>
            <a:endParaRPr lang="en-US"/>
          </a:p>
        </p:txBody>
      </p:sp>
    </p:spTree>
    <p:extLst>
      <p:ext uri="{BB962C8B-B14F-4D97-AF65-F5344CB8AC3E}">
        <p14:creationId xmlns:p14="http://schemas.microsoft.com/office/powerpoint/2010/main" val="253024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6E293972-334D-4E12-BA31-E3082A006377}"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1261690"/>
      </p:ext>
    </p:extLst>
  </p:cSld>
  <p:clrMapOvr>
    <a:masterClrMapping/>
  </p:clrMapOvr>
  <p:transition spd="slow">
    <p:split orient="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2ADEDD8B-3BE5-4349-B700-D812E821A328}"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06865"/>
      </p:ext>
    </p:extLst>
  </p:cSld>
  <p:clrMapOvr>
    <a:masterClrMapping/>
  </p:clrMapOvr>
  <p:transition spd="slow">
    <p:split orient="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913994FF-7607-474F-8DA7-13217FB05A95}"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41228339"/>
      </p:ext>
    </p:extLst>
  </p:cSld>
  <p:clrMapOvr>
    <a:masterClrMapping/>
  </p:clrMapOvr>
  <p:transition spd="slow">
    <p:split orient="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3238" y="209550"/>
            <a:ext cx="2024062" cy="60531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6288" y="209550"/>
            <a:ext cx="5924550" cy="60531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5EC4A959-919D-45B2-B30D-A23E4F4E4988}"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59603669"/>
      </p:ext>
    </p:extLst>
  </p:cSld>
  <p:clrMapOvr>
    <a:masterClrMapping/>
  </p:clrMapOvr>
  <p:transition spd="slow">
    <p:split orient="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85900" y="209550"/>
            <a:ext cx="7391400" cy="5635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776288" y="1347788"/>
            <a:ext cx="7758112" cy="4914900"/>
          </a:xfrm>
        </p:spPr>
        <p:txBody>
          <a:bodyPr/>
          <a:lstStyle/>
          <a:p>
            <a:r>
              <a:rPr lang="en-US" smtClean="0"/>
              <a:t>Click icon to add table</a:t>
            </a:r>
            <a:endParaRPr lang="en-US"/>
          </a:p>
        </p:txBody>
      </p:sp>
      <p:sp>
        <p:nvSpPr>
          <p:cNvPr id="4" name="Date Placeholder 3"/>
          <p:cNvSpPr>
            <a:spLocks noGrp="1"/>
          </p:cNvSpPr>
          <p:nvPr>
            <p:ph type="dt" sz="half" idx="10"/>
          </p:nvPr>
        </p:nvSpPr>
        <p:spPr>
          <a:xfrm>
            <a:off x="457200" y="6429375"/>
            <a:ext cx="2133600" cy="320675"/>
          </a:xfrm>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a:xfrm>
            <a:off x="3124200" y="6429375"/>
            <a:ext cx="2895600" cy="320675"/>
          </a:xfrm>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a:xfrm>
            <a:off x="6553200" y="6429375"/>
            <a:ext cx="2133600" cy="320675"/>
          </a:xfrm>
        </p:spPr>
        <p:txBody>
          <a:bodyPr/>
          <a:lstStyle>
            <a:lvl1pPr>
              <a:defRPr/>
            </a:lvl1pPr>
          </a:lstStyle>
          <a:p>
            <a:fld id="{348E7120-C412-4579-9A42-71B1DACE09FF}"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9575737"/>
      </p:ext>
    </p:extLst>
  </p:cSld>
  <p:clrMapOvr>
    <a:masterClrMapping/>
  </p:clrMapOvr>
  <p:transition spd="slow">
    <p:split orient="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BE1D18-E5C5-4F52-8AF2-30F0B0172C6F}" type="datetimeFigureOut">
              <a:rPr lang="en-US" smtClean="0">
                <a:solidFill>
                  <a:prstClr val="black"/>
                </a:solidFill>
              </a:rPr>
              <a:pPr/>
              <a:t>10/9/2015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144367AD-C30A-4EA3-997C-88D0A96E0F46}"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07303071"/>
      </p:ext>
    </p:extLst>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400800"/>
            <a:ext cx="2133600" cy="320675"/>
          </a:xfrm>
          <a:prstGeom prst="rect">
            <a:avLst/>
          </a:prstGeom>
        </p:spPr>
        <p:txBody>
          <a:bodyPr/>
          <a:lstStyle>
            <a:lvl1pPr>
              <a:defRPr/>
            </a:lvl1pPr>
          </a:lstStyle>
          <a:p>
            <a:fld id="{36BA6AC2-AC36-4915-823D-AD1D17D5B05A}" type="slidenum">
              <a:rPr lang="en-US"/>
              <a:pPr/>
              <a:t>‹#›</a:t>
            </a:fld>
            <a:endParaRPr lang="en-US"/>
          </a:p>
        </p:txBody>
      </p:sp>
    </p:spTree>
    <p:extLst>
      <p:ext uri="{BB962C8B-B14F-4D97-AF65-F5344CB8AC3E}">
        <p14:creationId xmlns:p14="http://schemas.microsoft.com/office/powerpoint/2010/main" val="2874833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76325"/>
            <a:ext cx="4038600" cy="5248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76325"/>
            <a:ext cx="4038600" cy="5248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7" name="Slide Number Placeholder 6"/>
          <p:cNvSpPr>
            <a:spLocks noGrp="1"/>
          </p:cNvSpPr>
          <p:nvPr>
            <p:ph type="sldNum" sz="quarter" idx="12"/>
          </p:nvPr>
        </p:nvSpPr>
        <p:spPr>
          <a:xfrm>
            <a:off x="6553200" y="6400800"/>
            <a:ext cx="2133600" cy="320675"/>
          </a:xfrm>
          <a:prstGeom prst="rect">
            <a:avLst/>
          </a:prstGeom>
        </p:spPr>
        <p:txBody>
          <a:bodyPr/>
          <a:lstStyle>
            <a:lvl1pPr>
              <a:defRPr/>
            </a:lvl1pPr>
          </a:lstStyle>
          <a:p>
            <a:fld id="{FFD0627F-4090-4D67-ADEC-3D851070788D}" type="slidenum">
              <a:rPr lang="en-US"/>
              <a:pPr/>
              <a:t>‹#›</a:t>
            </a:fld>
            <a:endParaRPr lang="en-US"/>
          </a:p>
        </p:txBody>
      </p:sp>
    </p:spTree>
    <p:extLst>
      <p:ext uri="{BB962C8B-B14F-4D97-AF65-F5344CB8AC3E}">
        <p14:creationId xmlns:p14="http://schemas.microsoft.com/office/powerpoint/2010/main" val="1747473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8" name="Footer Placeholder 7"/>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9" name="Slide Number Placeholder 8"/>
          <p:cNvSpPr>
            <a:spLocks noGrp="1"/>
          </p:cNvSpPr>
          <p:nvPr>
            <p:ph type="sldNum" sz="quarter" idx="12"/>
          </p:nvPr>
        </p:nvSpPr>
        <p:spPr>
          <a:xfrm>
            <a:off x="6553200" y="6400800"/>
            <a:ext cx="2133600" cy="320675"/>
          </a:xfrm>
          <a:prstGeom prst="rect">
            <a:avLst/>
          </a:prstGeom>
        </p:spPr>
        <p:txBody>
          <a:bodyPr/>
          <a:lstStyle>
            <a:lvl1pPr>
              <a:defRPr/>
            </a:lvl1pPr>
          </a:lstStyle>
          <a:p>
            <a:fld id="{BC428E9C-1EAD-4B87-B757-875B0BB863E3}" type="slidenum">
              <a:rPr lang="en-US"/>
              <a:pPr/>
              <a:t>‹#›</a:t>
            </a:fld>
            <a:endParaRPr lang="en-US"/>
          </a:p>
        </p:txBody>
      </p:sp>
    </p:spTree>
    <p:extLst>
      <p:ext uri="{BB962C8B-B14F-4D97-AF65-F5344CB8AC3E}">
        <p14:creationId xmlns:p14="http://schemas.microsoft.com/office/powerpoint/2010/main" val="4233316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4" name="Footer Placeholder 3"/>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5" name="Slide Number Placeholder 4"/>
          <p:cNvSpPr>
            <a:spLocks noGrp="1"/>
          </p:cNvSpPr>
          <p:nvPr>
            <p:ph type="sldNum" sz="quarter" idx="12"/>
          </p:nvPr>
        </p:nvSpPr>
        <p:spPr>
          <a:xfrm>
            <a:off x="6553200" y="6400800"/>
            <a:ext cx="2133600" cy="320675"/>
          </a:xfrm>
          <a:prstGeom prst="rect">
            <a:avLst/>
          </a:prstGeom>
        </p:spPr>
        <p:txBody>
          <a:bodyPr/>
          <a:lstStyle>
            <a:lvl1pPr>
              <a:defRPr/>
            </a:lvl1pPr>
          </a:lstStyle>
          <a:p>
            <a:fld id="{E9ACDC1B-80C8-47D8-A23C-E38EEC5D56D0}" type="slidenum">
              <a:rPr lang="en-US"/>
              <a:pPr/>
              <a:t>‹#›</a:t>
            </a:fld>
            <a:endParaRPr lang="en-US"/>
          </a:p>
        </p:txBody>
      </p:sp>
    </p:spTree>
    <p:extLst>
      <p:ext uri="{BB962C8B-B14F-4D97-AF65-F5344CB8AC3E}">
        <p14:creationId xmlns:p14="http://schemas.microsoft.com/office/powerpoint/2010/main" val="661505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3" name="Footer Placeholder 2"/>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a:xfrm>
            <a:off x="6553200" y="6400800"/>
            <a:ext cx="2133600" cy="320675"/>
          </a:xfrm>
          <a:prstGeom prst="rect">
            <a:avLst/>
          </a:prstGeom>
        </p:spPr>
        <p:txBody>
          <a:bodyPr/>
          <a:lstStyle>
            <a:lvl1pPr>
              <a:defRPr/>
            </a:lvl1pPr>
          </a:lstStyle>
          <a:p>
            <a:fld id="{C03B85BF-B17A-4706-842C-3886073DF89B}" type="slidenum">
              <a:rPr lang="en-US"/>
              <a:pPr/>
              <a:t>‹#›</a:t>
            </a:fld>
            <a:endParaRPr lang="en-US"/>
          </a:p>
        </p:txBody>
      </p:sp>
    </p:spTree>
    <p:extLst>
      <p:ext uri="{BB962C8B-B14F-4D97-AF65-F5344CB8AC3E}">
        <p14:creationId xmlns:p14="http://schemas.microsoft.com/office/powerpoint/2010/main" val="1417279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7" name="Slide Number Placeholder 6"/>
          <p:cNvSpPr>
            <a:spLocks noGrp="1"/>
          </p:cNvSpPr>
          <p:nvPr>
            <p:ph type="sldNum" sz="quarter" idx="12"/>
          </p:nvPr>
        </p:nvSpPr>
        <p:spPr>
          <a:xfrm>
            <a:off x="6553200" y="6400800"/>
            <a:ext cx="2133600" cy="320675"/>
          </a:xfrm>
          <a:prstGeom prst="rect">
            <a:avLst/>
          </a:prstGeom>
        </p:spPr>
        <p:txBody>
          <a:bodyPr/>
          <a:lstStyle>
            <a:lvl1pPr>
              <a:defRPr/>
            </a:lvl1pPr>
          </a:lstStyle>
          <a:p>
            <a:fld id="{7302ECEF-4237-4D19-834F-691DA401AC04}" type="slidenum">
              <a:rPr lang="en-US"/>
              <a:pPr/>
              <a:t>‹#›</a:t>
            </a:fld>
            <a:endParaRPr lang="en-US"/>
          </a:p>
        </p:txBody>
      </p:sp>
    </p:spTree>
    <p:extLst>
      <p:ext uri="{BB962C8B-B14F-4D97-AF65-F5344CB8AC3E}">
        <p14:creationId xmlns:p14="http://schemas.microsoft.com/office/powerpoint/2010/main" val="1802272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457200" y="6400800"/>
            <a:ext cx="2133600" cy="320675"/>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3124200" y="6400800"/>
            <a:ext cx="2895600" cy="320675"/>
          </a:xfrm>
          <a:prstGeom prst="rect">
            <a:avLst/>
          </a:prstGeom>
        </p:spPr>
        <p:txBody>
          <a:bodyPr/>
          <a:lstStyle>
            <a:lvl1pPr>
              <a:defRPr/>
            </a:lvl1pPr>
          </a:lstStyle>
          <a:p>
            <a:endParaRPr lang="en-US"/>
          </a:p>
        </p:txBody>
      </p:sp>
      <p:sp>
        <p:nvSpPr>
          <p:cNvPr id="7" name="Slide Number Placeholder 6"/>
          <p:cNvSpPr>
            <a:spLocks noGrp="1"/>
          </p:cNvSpPr>
          <p:nvPr>
            <p:ph type="sldNum" sz="quarter" idx="12"/>
          </p:nvPr>
        </p:nvSpPr>
        <p:spPr>
          <a:xfrm>
            <a:off x="6553200" y="6400800"/>
            <a:ext cx="2133600" cy="320675"/>
          </a:xfrm>
          <a:prstGeom prst="rect">
            <a:avLst/>
          </a:prstGeom>
        </p:spPr>
        <p:txBody>
          <a:bodyPr/>
          <a:lstStyle>
            <a:lvl1pPr>
              <a:defRPr/>
            </a:lvl1pPr>
          </a:lstStyle>
          <a:p>
            <a:fld id="{DC7E638F-1020-46CE-B9A1-9FCF7D3A9E3E}" type="slidenum">
              <a:rPr lang="en-US"/>
              <a:pPr/>
              <a:t>‹#›</a:t>
            </a:fld>
            <a:endParaRPr lang="en-US"/>
          </a:p>
        </p:txBody>
      </p:sp>
    </p:spTree>
    <p:extLst>
      <p:ext uri="{BB962C8B-B14F-4D97-AF65-F5344CB8AC3E}">
        <p14:creationId xmlns:p14="http://schemas.microsoft.com/office/powerpoint/2010/main" val="3300795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3.png"/><Relationship Id="rId2" Type="http://schemas.openxmlformats.org/officeDocument/2006/relationships/slideLayout" Target="../slideLayouts/slideLayout14.xml"/><Relationship Id="rId16"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descr="Light horizontal"/>
          <p:cNvSpPr>
            <a:spLocks noChangeArrowheads="1"/>
          </p:cNvSpPr>
          <p:nvPr/>
        </p:nvSpPr>
        <p:spPr bwMode="gray">
          <a:xfrm>
            <a:off x="-9525" y="0"/>
            <a:ext cx="481013" cy="6858000"/>
          </a:xfrm>
          <a:prstGeom prst="rect">
            <a:avLst/>
          </a:prstGeom>
          <a:pattFill prst="ltHorz">
            <a:fgClr>
              <a:schemeClr val="bg2"/>
            </a:fgClr>
            <a:bgClr>
              <a:schemeClr val="bg1"/>
            </a:bgClr>
          </a:patt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032" name="Rectangle 8"/>
          <p:cNvSpPr>
            <a:spLocks noChangeArrowheads="1"/>
          </p:cNvSpPr>
          <p:nvPr/>
        </p:nvSpPr>
        <p:spPr bwMode="gray">
          <a:xfrm>
            <a:off x="0" y="0"/>
            <a:ext cx="9153525" cy="685800"/>
          </a:xfrm>
          <a:prstGeom prst="rect">
            <a:avLst/>
          </a:prstGeom>
          <a:solidFill>
            <a:schemeClr val="accent1"/>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p>
        </p:txBody>
      </p:sp>
      <p:sp>
        <p:nvSpPr>
          <p:cNvPr id="1033" name="AutoShape 9"/>
          <p:cNvSpPr>
            <a:spLocks noChangeArrowheads="1"/>
          </p:cNvSpPr>
          <p:nvPr/>
        </p:nvSpPr>
        <p:spPr bwMode="ltGray">
          <a:xfrm>
            <a:off x="304800" y="288925"/>
            <a:ext cx="7670800" cy="644525"/>
          </a:xfrm>
          <a:prstGeom prst="roundRect">
            <a:avLst>
              <a:gd name="adj" fmla="val 16667"/>
            </a:avLst>
          </a:prstGeom>
          <a:solidFill>
            <a:schemeClr val="tx1"/>
          </a:solidFill>
          <a:ln w="28575" algn="ctr">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027" name="Rectangle 3"/>
          <p:cNvSpPr>
            <a:spLocks noGrp="1" noChangeArrowheads="1"/>
          </p:cNvSpPr>
          <p:nvPr>
            <p:ph type="body" idx="1"/>
          </p:nvPr>
        </p:nvSpPr>
        <p:spPr bwMode="auto">
          <a:xfrm>
            <a:off x="457200" y="1076325"/>
            <a:ext cx="8229600"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6" name="Rectangle 2"/>
          <p:cNvSpPr>
            <a:spLocks noGrp="1" noChangeArrowheads="1"/>
          </p:cNvSpPr>
          <p:nvPr>
            <p:ph type="title"/>
          </p:nvPr>
        </p:nvSpPr>
        <p:spPr bwMode="white">
          <a:xfrm>
            <a:off x="457200" y="319088"/>
            <a:ext cx="7391400"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3600" kern="1200">
          <a:solidFill>
            <a:schemeClr val="bg1"/>
          </a:solidFill>
          <a:latin typeface="+mj-lt"/>
          <a:ea typeface="+mj-ea"/>
          <a:cs typeface="+mj-cs"/>
        </a:defRPr>
      </a:lvl1pPr>
      <a:lvl2pPr algn="ctr" rtl="0" eaLnBrk="1" fontAlgn="base" hangingPunct="1">
        <a:spcBef>
          <a:spcPct val="0"/>
        </a:spcBef>
        <a:spcAft>
          <a:spcPct val="0"/>
        </a:spcAft>
        <a:defRPr sz="3600">
          <a:solidFill>
            <a:schemeClr val="bg1"/>
          </a:solidFill>
          <a:latin typeface="Arial" panose="020B0604020202020204" pitchFamily="34" charset="0"/>
        </a:defRPr>
      </a:lvl2pPr>
      <a:lvl3pPr algn="ctr" rtl="0" eaLnBrk="1" fontAlgn="base" hangingPunct="1">
        <a:spcBef>
          <a:spcPct val="0"/>
        </a:spcBef>
        <a:spcAft>
          <a:spcPct val="0"/>
        </a:spcAft>
        <a:defRPr sz="3600">
          <a:solidFill>
            <a:schemeClr val="bg1"/>
          </a:solidFill>
          <a:latin typeface="Arial" panose="020B0604020202020204" pitchFamily="34" charset="0"/>
        </a:defRPr>
      </a:lvl3pPr>
      <a:lvl4pPr algn="ctr" rtl="0" eaLnBrk="1" fontAlgn="base" hangingPunct="1">
        <a:spcBef>
          <a:spcPct val="0"/>
        </a:spcBef>
        <a:spcAft>
          <a:spcPct val="0"/>
        </a:spcAft>
        <a:defRPr sz="3600">
          <a:solidFill>
            <a:schemeClr val="bg1"/>
          </a:solidFill>
          <a:latin typeface="Arial" panose="020B0604020202020204" pitchFamily="34" charset="0"/>
        </a:defRPr>
      </a:lvl4pPr>
      <a:lvl5pPr algn="ctr" rtl="0" eaLnBrk="1" fontAlgn="base" hangingPunct="1">
        <a:spcBef>
          <a:spcPct val="0"/>
        </a:spcBef>
        <a:spcAft>
          <a:spcPct val="0"/>
        </a:spcAft>
        <a:defRPr sz="3600">
          <a:solidFill>
            <a:schemeClr val="bg1"/>
          </a:solidFill>
          <a:latin typeface="Arial" panose="020B0604020202020204" pitchFamily="34" charset="0"/>
        </a:defRPr>
      </a:lvl5pPr>
      <a:lvl6pPr marL="457200" algn="ctr" rtl="0" eaLnBrk="1" fontAlgn="base" hangingPunct="1">
        <a:spcBef>
          <a:spcPct val="0"/>
        </a:spcBef>
        <a:spcAft>
          <a:spcPct val="0"/>
        </a:spcAft>
        <a:defRPr sz="3600">
          <a:solidFill>
            <a:schemeClr val="bg1"/>
          </a:solidFill>
          <a:latin typeface="Arial" panose="020B0604020202020204" pitchFamily="34" charset="0"/>
        </a:defRPr>
      </a:lvl6pPr>
      <a:lvl7pPr marL="914400" algn="ctr" rtl="0" eaLnBrk="1" fontAlgn="base" hangingPunct="1">
        <a:spcBef>
          <a:spcPct val="0"/>
        </a:spcBef>
        <a:spcAft>
          <a:spcPct val="0"/>
        </a:spcAft>
        <a:defRPr sz="3600">
          <a:solidFill>
            <a:schemeClr val="bg1"/>
          </a:solidFill>
          <a:latin typeface="Arial" panose="020B0604020202020204" pitchFamily="34" charset="0"/>
        </a:defRPr>
      </a:lvl7pPr>
      <a:lvl8pPr marL="1371600" algn="ctr" rtl="0" eaLnBrk="1" fontAlgn="base" hangingPunct="1">
        <a:spcBef>
          <a:spcPct val="0"/>
        </a:spcBef>
        <a:spcAft>
          <a:spcPct val="0"/>
        </a:spcAft>
        <a:defRPr sz="3600">
          <a:solidFill>
            <a:schemeClr val="bg1"/>
          </a:solidFill>
          <a:latin typeface="Arial" panose="020B0604020202020204" pitchFamily="34" charset="0"/>
        </a:defRPr>
      </a:lvl8pPr>
      <a:lvl9pPr marL="1828800" algn="ctr" rtl="0" eaLnBrk="1" fontAlgn="base" hangingPunct="1">
        <a:spcBef>
          <a:spcPct val="0"/>
        </a:spcBef>
        <a:spcAft>
          <a:spcPct val="0"/>
        </a:spcAft>
        <a:defRPr sz="3600">
          <a:solidFill>
            <a:schemeClr val="bg1"/>
          </a:solidFill>
          <a:latin typeface="Arial" panose="020B0604020202020204" pitchFamily="34" charset="0"/>
        </a:defRPr>
      </a:lvl9pPr>
    </p:titleStyle>
    <p:body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tx1"/>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0"/>
                <a:invGamma/>
              </a:schemeClr>
            </a:gs>
          </a:gsLst>
          <a:lin ang="2700000" scaled="1"/>
        </a:gradFill>
        <a:effectLst/>
      </p:bgPr>
    </p:bg>
    <p:spTree>
      <p:nvGrpSpPr>
        <p:cNvPr id="1" name=""/>
        <p:cNvGrpSpPr/>
        <p:nvPr/>
      </p:nvGrpSpPr>
      <p:grpSpPr>
        <a:xfrm>
          <a:off x="0" y="0"/>
          <a:ext cx="0" cy="0"/>
          <a:chOff x="0" y="0"/>
          <a:chExt cx="0" cy="0"/>
        </a:xfrm>
      </p:grpSpPr>
      <p:grpSp>
        <p:nvGrpSpPr>
          <p:cNvPr id="1039" name="Group 15"/>
          <p:cNvGrpSpPr>
            <a:grpSpLocks/>
          </p:cNvGrpSpPr>
          <p:nvPr/>
        </p:nvGrpSpPr>
        <p:grpSpPr bwMode="auto">
          <a:xfrm>
            <a:off x="-12700" y="692150"/>
            <a:ext cx="9144000" cy="6165850"/>
            <a:chOff x="0" y="436"/>
            <a:chExt cx="5760" cy="3884"/>
          </a:xfrm>
        </p:grpSpPr>
        <p:sp>
          <p:nvSpPr>
            <p:cNvPr id="1040" name="Line 16"/>
            <p:cNvSpPr>
              <a:spLocks noChangeShapeType="1"/>
            </p:cNvSpPr>
            <p:nvPr userDrawn="1"/>
          </p:nvSpPr>
          <p:spPr bwMode="gray">
            <a:xfrm>
              <a:off x="1472" y="448"/>
              <a:ext cx="4288" cy="2946"/>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41" name="Line 17"/>
            <p:cNvSpPr>
              <a:spLocks noChangeShapeType="1"/>
            </p:cNvSpPr>
            <p:nvPr userDrawn="1"/>
          </p:nvSpPr>
          <p:spPr bwMode="gray">
            <a:xfrm>
              <a:off x="1472" y="448"/>
              <a:ext cx="4288" cy="3471"/>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42" name="Line 18"/>
            <p:cNvSpPr>
              <a:spLocks noChangeShapeType="1"/>
            </p:cNvSpPr>
            <p:nvPr userDrawn="1"/>
          </p:nvSpPr>
          <p:spPr bwMode="gray">
            <a:xfrm>
              <a:off x="1472" y="448"/>
              <a:ext cx="4067" cy="3872"/>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43" name="Line 19"/>
            <p:cNvSpPr>
              <a:spLocks noChangeShapeType="1"/>
            </p:cNvSpPr>
            <p:nvPr userDrawn="1"/>
          </p:nvSpPr>
          <p:spPr bwMode="gray">
            <a:xfrm>
              <a:off x="1472" y="448"/>
              <a:ext cx="3407" cy="3872"/>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44" name="Line 20"/>
            <p:cNvSpPr>
              <a:spLocks noChangeShapeType="1"/>
            </p:cNvSpPr>
            <p:nvPr userDrawn="1"/>
          </p:nvSpPr>
          <p:spPr bwMode="gray">
            <a:xfrm>
              <a:off x="1472" y="448"/>
              <a:ext cx="2787" cy="3872"/>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45" name="Line 21"/>
            <p:cNvSpPr>
              <a:spLocks noChangeShapeType="1"/>
            </p:cNvSpPr>
            <p:nvPr userDrawn="1"/>
          </p:nvSpPr>
          <p:spPr bwMode="gray">
            <a:xfrm>
              <a:off x="1472" y="448"/>
              <a:ext cx="2162" cy="3872"/>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46" name="Line 22"/>
            <p:cNvSpPr>
              <a:spLocks noChangeShapeType="1"/>
            </p:cNvSpPr>
            <p:nvPr userDrawn="1"/>
          </p:nvSpPr>
          <p:spPr bwMode="gray">
            <a:xfrm>
              <a:off x="1472" y="448"/>
              <a:ext cx="1612" cy="3872"/>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47" name="Line 23"/>
            <p:cNvSpPr>
              <a:spLocks noChangeShapeType="1"/>
            </p:cNvSpPr>
            <p:nvPr userDrawn="1"/>
          </p:nvSpPr>
          <p:spPr bwMode="gray">
            <a:xfrm>
              <a:off x="1472" y="448"/>
              <a:ext cx="1065" cy="3872"/>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48" name="Line 24"/>
            <p:cNvSpPr>
              <a:spLocks noChangeShapeType="1"/>
            </p:cNvSpPr>
            <p:nvPr userDrawn="1"/>
          </p:nvSpPr>
          <p:spPr bwMode="gray">
            <a:xfrm>
              <a:off x="1472" y="448"/>
              <a:ext cx="514" cy="3872"/>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49" name="Line 25"/>
            <p:cNvSpPr>
              <a:spLocks noChangeShapeType="1"/>
            </p:cNvSpPr>
            <p:nvPr userDrawn="1"/>
          </p:nvSpPr>
          <p:spPr bwMode="gray">
            <a:xfrm>
              <a:off x="1472" y="448"/>
              <a:ext cx="0" cy="3872"/>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0" name="Line 26"/>
            <p:cNvSpPr>
              <a:spLocks noChangeShapeType="1"/>
            </p:cNvSpPr>
            <p:nvPr userDrawn="1"/>
          </p:nvSpPr>
          <p:spPr bwMode="gray">
            <a:xfrm>
              <a:off x="1472" y="448"/>
              <a:ext cx="4288" cy="2549"/>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1" name="Line 27"/>
            <p:cNvSpPr>
              <a:spLocks noChangeShapeType="1"/>
            </p:cNvSpPr>
            <p:nvPr userDrawn="1"/>
          </p:nvSpPr>
          <p:spPr bwMode="gray">
            <a:xfrm>
              <a:off x="1472" y="448"/>
              <a:ext cx="4288" cy="2195"/>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2" name="Line 28"/>
            <p:cNvSpPr>
              <a:spLocks noChangeShapeType="1"/>
            </p:cNvSpPr>
            <p:nvPr userDrawn="1"/>
          </p:nvSpPr>
          <p:spPr bwMode="gray">
            <a:xfrm>
              <a:off x="1472" y="448"/>
              <a:ext cx="4288" cy="1891"/>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3" name="Line 29"/>
            <p:cNvSpPr>
              <a:spLocks noChangeShapeType="1"/>
            </p:cNvSpPr>
            <p:nvPr userDrawn="1"/>
          </p:nvSpPr>
          <p:spPr bwMode="gray">
            <a:xfrm>
              <a:off x="1472" y="448"/>
              <a:ext cx="4288" cy="1584"/>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4" name="Line 30"/>
            <p:cNvSpPr>
              <a:spLocks noChangeShapeType="1"/>
            </p:cNvSpPr>
            <p:nvPr userDrawn="1"/>
          </p:nvSpPr>
          <p:spPr bwMode="gray">
            <a:xfrm>
              <a:off x="1515" y="462"/>
              <a:ext cx="4245" cy="1307"/>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5" name="Line 31"/>
            <p:cNvSpPr>
              <a:spLocks noChangeShapeType="1"/>
            </p:cNvSpPr>
            <p:nvPr userDrawn="1"/>
          </p:nvSpPr>
          <p:spPr bwMode="gray">
            <a:xfrm>
              <a:off x="1472" y="448"/>
              <a:ext cx="4288" cy="1057"/>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6" name="Line 32"/>
            <p:cNvSpPr>
              <a:spLocks noChangeShapeType="1"/>
            </p:cNvSpPr>
            <p:nvPr userDrawn="1"/>
          </p:nvSpPr>
          <p:spPr bwMode="gray">
            <a:xfrm>
              <a:off x="1472" y="448"/>
              <a:ext cx="4288" cy="833"/>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7" name="Line 33"/>
            <p:cNvSpPr>
              <a:spLocks noChangeShapeType="1"/>
            </p:cNvSpPr>
            <p:nvPr userDrawn="1"/>
          </p:nvSpPr>
          <p:spPr bwMode="gray">
            <a:xfrm>
              <a:off x="1472" y="448"/>
              <a:ext cx="4288" cy="613"/>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8" name="Line 34"/>
            <p:cNvSpPr>
              <a:spLocks noChangeShapeType="1"/>
            </p:cNvSpPr>
            <p:nvPr userDrawn="1"/>
          </p:nvSpPr>
          <p:spPr bwMode="gray">
            <a:xfrm>
              <a:off x="1472" y="448"/>
              <a:ext cx="4288" cy="438"/>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59" name="Line 35"/>
            <p:cNvSpPr>
              <a:spLocks noChangeShapeType="1"/>
            </p:cNvSpPr>
            <p:nvPr userDrawn="1"/>
          </p:nvSpPr>
          <p:spPr bwMode="gray">
            <a:xfrm>
              <a:off x="1472" y="448"/>
              <a:ext cx="4288" cy="259"/>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0" name="Line 36"/>
            <p:cNvSpPr>
              <a:spLocks noChangeShapeType="1"/>
            </p:cNvSpPr>
            <p:nvPr userDrawn="1"/>
          </p:nvSpPr>
          <p:spPr bwMode="gray">
            <a:xfrm>
              <a:off x="1472" y="448"/>
              <a:ext cx="4288" cy="13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1" name="Line 37"/>
            <p:cNvSpPr>
              <a:spLocks noChangeShapeType="1"/>
            </p:cNvSpPr>
            <p:nvPr userDrawn="1"/>
          </p:nvSpPr>
          <p:spPr bwMode="gray">
            <a:xfrm flipH="1">
              <a:off x="0" y="449"/>
              <a:ext cx="1474"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2" name="Line 38"/>
            <p:cNvSpPr>
              <a:spLocks noChangeShapeType="1"/>
            </p:cNvSpPr>
            <p:nvPr userDrawn="1"/>
          </p:nvSpPr>
          <p:spPr bwMode="gray">
            <a:xfrm flipH="1">
              <a:off x="0" y="436"/>
              <a:ext cx="1474" cy="2514"/>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3" name="Line 39"/>
            <p:cNvSpPr>
              <a:spLocks noChangeShapeType="1"/>
            </p:cNvSpPr>
            <p:nvPr userDrawn="1"/>
          </p:nvSpPr>
          <p:spPr bwMode="gray">
            <a:xfrm flipH="1">
              <a:off x="0" y="462"/>
              <a:ext cx="1461" cy="3461"/>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4" name="Line 40"/>
            <p:cNvSpPr>
              <a:spLocks noChangeShapeType="1"/>
            </p:cNvSpPr>
            <p:nvPr userDrawn="1"/>
          </p:nvSpPr>
          <p:spPr bwMode="gray">
            <a:xfrm flipH="1">
              <a:off x="249" y="463"/>
              <a:ext cx="1215" cy="3857"/>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5" name="Line 41"/>
            <p:cNvSpPr>
              <a:spLocks noChangeShapeType="1"/>
            </p:cNvSpPr>
            <p:nvPr userDrawn="1"/>
          </p:nvSpPr>
          <p:spPr bwMode="gray">
            <a:xfrm flipH="1">
              <a:off x="657" y="472"/>
              <a:ext cx="808" cy="3848"/>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6" name="Line 42"/>
            <p:cNvSpPr>
              <a:spLocks noChangeShapeType="1"/>
            </p:cNvSpPr>
            <p:nvPr userDrawn="1"/>
          </p:nvSpPr>
          <p:spPr bwMode="gray">
            <a:xfrm flipH="1">
              <a:off x="1066" y="463"/>
              <a:ext cx="404" cy="3857"/>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7" name="Line 43"/>
            <p:cNvSpPr>
              <a:spLocks noChangeShapeType="1"/>
            </p:cNvSpPr>
            <p:nvPr userDrawn="1"/>
          </p:nvSpPr>
          <p:spPr bwMode="gray">
            <a:xfrm flipH="1">
              <a:off x="0" y="436"/>
              <a:ext cx="1474" cy="1875"/>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8" name="Line 44"/>
            <p:cNvSpPr>
              <a:spLocks noChangeShapeType="1"/>
            </p:cNvSpPr>
            <p:nvPr userDrawn="1"/>
          </p:nvSpPr>
          <p:spPr bwMode="gray">
            <a:xfrm flipH="1">
              <a:off x="0" y="466"/>
              <a:ext cx="1447" cy="1327"/>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69" name="Line 45"/>
            <p:cNvSpPr>
              <a:spLocks noChangeShapeType="1"/>
            </p:cNvSpPr>
            <p:nvPr userDrawn="1"/>
          </p:nvSpPr>
          <p:spPr bwMode="gray">
            <a:xfrm flipH="1">
              <a:off x="0" y="449"/>
              <a:ext cx="1474" cy="896"/>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70" name="Line 46"/>
            <p:cNvSpPr>
              <a:spLocks noChangeShapeType="1"/>
            </p:cNvSpPr>
            <p:nvPr userDrawn="1"/>
          </p:nvSpPr>
          <p:spPr bwMode="gray">
            <a:xfrm flipH="1">
              <a:off x="0" y="471"/>
              <a:ext cx="1435" cy="50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71" name="Line 47"/>
            <p:cNvSpPr>
              <a:spLocks noChangeShapeType="1"/>
            </p:cNvSpPr>
            <p:nvPr userDrawn="1"/>
          </p:nvSpPr>
          <p:spPr bwMode="gray">
            <a:xfrm flipH="1">
              <a:off x="0" y="463"/>
              <a:ext cx="1464" cy="206"/>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72" name="Line 48"/>
            <p:cNvSpPr>
              <a:spLocks noChangeShapeType="1"/>
            </p:cNvSpPr>
            <p:nvPr userDrawn="1"/>
          </p:nvSpPr>
          <p:spPr bwMode="gray">
            <a:xfrm flipH="1">
              <a:off x="0" y="436"/>
              <a:ext cx="1474" cy="124"/>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grpSp>
          <p:nvGrpSpPr>
            <p:cNvPr id="1073" name="Group 49"/>
            <p:cNvGrpSpPr>
              <a:grpSpLocks/>
            </p:cNvGrpSpPr>
            <p:nvPr userDrawn="1"/>
          </p:nvGrpSpPr>
          <p:grpSpPr bwMode="auto">
            <a:xfrm>
              <a:off x="0" y="2063"/>
              <a:ext cx="5760" cy="1220"/>
              <a:chOff x="235" y="2750"/>
              <a:chExt cx="5241" cy="699"/>
            </a:xfrm>
          </p:grpSpPr>
          <p:sp>
            <p:nvSpPr>
              <p:cNvPr id="1074" name="Line 50"/>
              <p:cNvSpPr>
                <a:spLocks noChangeShapeType="1"/>
              </p:cNvSpPr>
              <p:nvPr/>
            </p:nvSpPr>
            <p:spPr bwMode="gray">
              <a:xfrm>
                <a:off x="235" y="3449"/>
                <a:ext cx="5241"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75" name="Line 51"/>
              <p:cNvSpPr>
                <a:spLocks noChangeShapeType="1"/>
              </p:cNvSpPr>
              <p:nvPr/>
            </p:nvSpPr>
            <p:spPr bwMode="gray">
              <a:xfrm>
                <a:off x="235" y="3191"/>
                <a:ext cx="5241"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76" name="Line 52"/>
              <p:cNvSpPr>
                <a:spLocks noChangeShapeType="1"/>
              </p:cNvSpPr>
              <p:nvPr/>
            </p:nvSpPr>
            <p:spPr bwMode="gray">
              <a:xfrm>
                <a:off x="235" y="2958"/>
                <a:ext cx="5239"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77" name="Line 53"/>
              <p:cNvSpPr>
                <a:spLocks noChangeShapeType="1"/>
              </p:cNvSpPr>
              <p:nvPr/>
            </p:nvSpPr>
            <p:spPr bwMode="gray">
              <a:xfrm>
                <a:off x="235" y="2750"/>
                <a:ext cx="5239"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grpSp>
        <p:sp>
          <p:nvSpPr>
            <p:cNvPr id="1078" name="Line 54"/>
            <p:cNvSpPr>
              <a:spLocks noChangeShapeType="1"/>
            </p:cNvSpPr>
            <p:nvPr userDrawn="1"/>
          </p:nvSpPr>
          <p:spPr bwMode="gray">
            <a:xfrm>
              <a:off x="0" y="1753"/>
              <a:ext cx="5760"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79" name="Line 55"/>
            <p:cNvSpPr>
              <a:spLocks noChangeShapeType="1"/>
            </p:cNvSpPr>
            <p:nvPr userDrawn="1"/>
          </p:nvSpPr>
          <p:spPr bwMode="gray">
            <a:xfrm flipV="1">
              <a:off x="0" y="1455"/>
              <a:ext cx="5760" cy="1"/>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80" name="Line 56"/>
            <p:cNvSpPr>
              <a:spLocks noChangeShapeType="1"/>
            </p:cNvSpPr>
            <p:nvPr userDrawn="1"/>
          </p:nvSpPr>
          <p:spPr bwMode="gray">
            <a:xfrm>
              <a:off x="0" y="1182"/>
              <a:ext cx="5760" cy="9"/>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81" name="Line 57"/>
            <p:cNvSpPr>
              <a:spLocks noChangeShapeType="1"/>
            </p:cNvSpPr>
            <p:nvPr userDrawn="1"/>
          </p:nvSpPr>
          <p:spPr bwMode="gray">
            <a:xfrm>
              <a:off x="0" y="965"/>
              <a:ext cx="5734"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82" name="Line 58"/>
            <p:cNvSpPr>
              <a:spLocks noChangeShapeType="1"/>
            </p:cNvSpPr>
            <p:nvPr userDrawn="1"/>
          </p:nvSpPr>
          <p:spPr bwMode="gray">
            <a:xfrm flipV="1">
              <a:off x="0" y="780"/>
              <a:ext cx="5760" cy="11"/>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83" name="Line 59"/>
            <p:cNvSpPr>
              <a:spLocks noChangeShapeType="1"/>
            </p:cNvSpPr>
            <p:nvPr userDrawn="1"/>
          </p:nvSpPr>
          <p:spPr bwMode="gray">
            <a:xfrm>
              <a:off x="0" y="661"/>
              <a:ext cx="5760" cy="7"/>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84" name="Line 60"/>
            <p:cNvSpPr>
              <a:spLocks noChangeShapeType="1"/>
            </p:cNvSpPr>
            <p:nvPr userDrawn="1"/>
          </p:nvSpPr>
          <p:spPr bwMode="gray">
            <a:xfrm flipV="1">
              <a:off x="0" y="558"/>
              <a:ext cx="5760" cy="17"/>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85" name="Line 61"/>
            <p:cNvSpPr>
              <a:spLocks noChangeShapeType="1"/>
            </p:cNvSpPr>
            <p:nvPr userDrawn="1"/>
          </p:nvSpPr>
          <p:spPr bwMode="gray">
            <a:xfrm>
              <a:off x="25" y="521"/>
              <a:ext cx="5735"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86" name="Line 62"/>
            <p:cNvSpPr>
              <a:spLocks noChangeShapeType="1"/>
            </p:cNvSpPr>
            <p:nvPr userDrawn="1"/>
          </p:nvSpPr>
          <p:spPr bwMode="gray">
            <a:xfrm>
              <a:off x="0" y="482"/>
              <a:ext cx="5760"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grpSp>
      <p:sp>
        <p:nvSpPr>
          <p:cNvPr id="1087" name="Line 63"/>
          <p:cNvSpPr>
            <a:spLocks noChangeShapeType="1"/>
          </p:cNvSpPr>
          <p:nvPr/>
        </p:nvSpPr>
        <p:spPr bwMode="gray">
          <a:xfrm flipH="1">
            <a:off x="-12700" y="712788"/>
            <a:ext cx="2339975"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88" name="Line 64"/>
          <p:cNvSpPr>
            <a:spLocks noChangeShapeType="1"/>
          </p:cNvSpPr>
          <p:nvPr/>
        </p:nvSpPr>
        <p:spPr bwMode="gray">
          <a:xfrm flipH="1">
            <a:off x="-12700" y="712788"/>
            <a:ext cx="2339975" cy="34925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89" name="Line 65"/>
          <p:cNvSpPr>
            <a:spLocks noChangeShapeType="1"/>
          </p:cNvSpPr>
          <p:nvPr/>
        </p:nvSpPr>
        <p:spPr bwMode="gray">
          <a:xfrm flipH="1">
            <a:off x="-12700" y="692150"/>
            <a:ext cx="2339975" cy="19685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90" name="Line 66"/>
          <p:cNvSpPr>
            <a:spLocks noChangeShapeType="1"/>
          </p:cNvSpPr>
          <p:nvPr/>
        </p:nvSpPr>
        <p:spPr bwMode="gray">
          <a:xfrm>
            <a:off x="-12700" y="765175"/>
            <a:ext cx="9144000" cy="0"/>
          </a:xfrm>
          <a:prstGeom prst="line">
            <a:avLst/>
          </a:prstGeom>
          <a:noFill/>
          <a:ln w="3175">
            <a:solidFill>
              <a:srgbClr val="FFFFFF"/>
            </a:solidFill>
            <a:round/>
            <a:headEnd type="none" w="sm" len="sm"/>
            <a:tailEnd type="none" w="sm" len="sm"/>
          </a:ln>
          <a:effectLst/>
        </p:spPr>
        <p:txBody>
          <a:bodyPr wrap="none" anchor="ctr"/>
          <a:lstStyle/>
          <a:p>
            <a:endParaRPr lang="en-US">
              <a:solidFill>
                <a:prstClr val="black"/>
              </a:solidFill>
              <a:latin typeface="Arial" charset="0"/>
            </a:endParaRPr>
          </a:p>
        </p:txBody>
      </p:sp>
      <p:sp>
        <p:nvSpPr>
          <p:cNvPr id="1091" name="Freeform 67"/>
          <p:cNvSpPr>
            <a:spLocks/>
          </p:cNvSpPr>
          <p:nvPr/>
        </p:nvSpPr>
        <p:spPr bwMode="gray">
          <a:xfrm>
            <a:off x="-12700" y="0"/>
            <a:ext cx="9156700" cy="1600200"/>
          </a:xfrm>
          <a:custGeom>
            <a:avLst/>
            <a:gdLst/>
            <a:ahLst/>
            <a:cxnLst>
              <a:cxn ang="0">
                <a:pos x="0" y="0"/>
              </a:cxn>
              <a:cxn ang="0">
                <a:pos x="0" y="688"/>
              </a:cxn>
              <a:cxn ang="0">
                <a:pos x="2008" y="492"/>
              </a:cxn>
              <a:cxn ang="0">
                <a:pos x="5768" y="1008"/>
              </a:cxn>
              <a:cxn ang="0">
                <a:pos x="5768" y="0"/>
              </a:cxn>
              <a:cxn ang="0">
                <a:pos x="0" y="0"/>
              </a:cxn>
            </a:cxnLst>
            <a:rect l="0" t="0" r="r" b="b"/>
            <a:pathLst>
              <a:path w="5768" h="1008">
                <a:moveTo>
                  <a:pt x="0" y="0"/>
                </a:moveTo>
                <a:lnTo>
                  <a:pt x="0" y="688"/>
                </a:lnTo>
                <a:cubicBezTo>
                  <a:pt x="72" y="682"/>
                  <a:pt x="776" y="535"/>
                  <a:pt x="2008" y="492"/>
                </a:cubicBezTo>
                <a:cubicBezTo>
                  <a:pt x="3240" y="449"/>
                  <a:pt x="4792" y="608"/>
                  <a:pt x="5768" y="1008"/>
                </a:cubicBezTo>
                <a:lnTo>
                  <a:pt x="5768" y="0"/>
                </a:lnTo>
                <a:lnTo>
                  <a:pt x="0" y="0"/>
                </a:lnTo>
                <a:close/>
              </a:path>
            </a:pathLst>
          </a:custGeom>
          <a:gradFill rotWithShape="1">
            <a:gsLst>
              <a:gs pos="0">
                <a:schemeClr val="hlink"/>
              </a:gs>
              <a:gs pos="100000">
                <a:schemeClr val="hlink">
                  <a:gamma/>
                  <a:shade val="63529"/>
                  <a:invGamma/>
                </a:schemeClr>
              </a:gs>
            </a:gsLst>
            <a:lin ang="0" scaled="1"/>
          </a:gradFill>
          <a:ln w="9525">
            <a:noFill/>
            <a:round/>
            <a:headEnd/>
            <a:tailEnd/>
          </a:ln>
          <a:effectLst/>
        </p:spPr>
        <p:txBody>
          <a:bodyPr/>
          <a:lstStyle/>
          <a:p>
            <a:endParaRPr lang="en-US">
              <a:solidFill>
                <a:prstClr val="black"/>
              </a:solidFill>
              <a:latin typeface="Arial" charset="0"/>
            </a:endParaRPr>
          </a:p>
        </p:txBody>
      </p:sp>
      <p:sp>
        <p:nvSpPr>
          <p:cNvPr id="1092" name="Freeform 68"/>
          <p:cNvSpPr>
            <a:spLocks/>
          </p:cNvSpPr>
          <p:nvPr/>
        </p:nvSpPr>
        <p:spPr bwMode="gray">
          <a:xfrm>
            <a:off x="-12700" y="-12700"/>
            <a:ext cx="9156700" cy="1354138"/>
          </a:xfrm>
          <a:custGeom>
            <a:avLst/>
            <a:gdLst/>
            <a:ahLst/>
            <a:cxnLst>
              <a:cxn ang="0">
                <a:pos x="0" y="0"/>
              </a:cxn>
              <a:cxn ang="0">
                <a:pos x="0" y="767"/>
              </a:cxn>
              <a:cxn ang="0">
                <a:pos x="2104" y="448"/>
              </a:cxn>
              <a:cxn ang="0">
                <a:pos x="5768" y="848"/>
              </a:cxn>
              <a:cxn ang="0">
                <a:pos x="5760" y="8"/>
              </a:cxn>
              <a:cxn ang="0">
                <a:pos x="0" y="0"/>
              </a:cxn>
            </a:cxnLst>
            <a:rect l="0" t="0" r="r" b="b"/>
            <a:pathLst>
              <a:path w="5768" h="848">
                <a:moveTo>
                  <a:pt x="0" y="0"/>
                </a:moveTo>
                <a:lnTo>
                  <a:pt x="0" y="767"/>
                </a:lnTo>
                <a:cubicBezTo>
                  <a:pt x="72" y="760"/>
                  <a:pt x="879" y="496"/>
                  <a:pt x="2104" y="448"/>
                </a:cubicBezTo>
                <a:cubicBezTo>
                  <a:pt x="3330" y="401"/>
                  <a:pt x="4792" y="472"/>
                  <a:pt x="5768" y="848"/>
                </a:cubicBezTo>
                <a:lnTo>
                  <a:pt x="5760" y="8"/>
                </a:lnTo>
                <a:lnTo>
                  <a:pt x="0" y="0"/>
                </a:lnTo>
                <a:close/>
              </a:path>
            </a:pathLst>
          </a:custGeom>
          <a:gradFill rotWithShape="1">
            <a:gsLst>
              <a:gs pos="0">
                <a:schemeClr val="hlink">
                  <a:gamma/>
                  <a:shade val="63529"/>
                  <a:invGamma/>
                </a:schemeClr>
              </a:gs>
              <a:gs pos="100000">
                <a:schemeClr val="hlink"/>
              </a:gs>
            </a:gsLst>
            <a:lin ang="0" scaled="1"/>
          </a:gradFill>
          <a:ln w="9525">
            <a:noFill/>
            <a:round/>
            <a:headEnd/>
            <a:tailEnd/>
          </a:ln>
          <a:effectLst/>
        </p:spPr>
        <p:txBody>
          <a:bodyPr/>
          <a:lstStyle/>
          <a:p>
            <a:endParaRPr lang="en-US">
              <a:solidFill>
                <a:prstClr val="black"/>
              </a:solidFill>
              <a:latin typeface="Arial" charset="0"/>
            </a:endParaRPr>
          </a:p>
        </p:txBody>
      </p:sp>
      <p:pic>
        <p:nvPicPr>
          <p:cNvPr id="1093" name="Picture 69" descr="figure07_o copy"/>
          <p:cNvPicPr>
            <a:picLocks noChangeAspect="1" noChangeArrowheads="1"/>
          </p:cNvPicPr>
          <p:nvPr/>
        </p:nvPicPr>
        <p:blipFill>
          <a:blip r:embed="rId15"/>
          <a:srcRect/>
          <a:stretch>
            <a:fillRect/>
          </a:stretch>
        </p:blipFill>
        <p:spPr bwMode="gray">
          <a:xfrm>
            <a:off x="533400" y="152400"/>
            <a:ext cx="717684" cy="526654"/>
          </a:xfrm>
          <a:prstGeom prst="rect">
            <a:avLst/>
          </a:prstGeom>
          <a:noFill/>
        </p:spPr>
      </p:pic>
      <p:pic>
        <p:nvPicPr>
          <p:cNvPr id="1094" name="Picture 70" descr="figure07_b"/>
          <p:cNvPicPr>
            <a:picLocks noChangeAspect="1" noChangeArrowheads="1"/>
          </p:cNvPicPr>
          <p:nvPr/>
        </p:nvPicPr>
        <p:blipFill>
          <a:blip r:embed="rId16"/>
          <a:srcRect/>
          <a:stretch>
            <a:fillRect/>
          </a:stretch>
        </p:blipFill>
        <p:spPr bwMode="gray">
          <a:xfrm>
            <a:off x="76200" y="457200"/>
            <a:ext cx="957262" cy="800006"/>
          </a:xfrm>
          <a:prstGeom prst="rect">
            <a:avLst/>
          </a:prstGeom>
          <a:noFill/>
        </p:spPr>
      </p:pic>
      <p:pic>
        <p:nvPicPr>
          <p:cNvPr id="1095" name="Picture 71" descr="figure07_g"/>
          <p:cNvPicPr>
            <a:picLocks noChangeAspect="1" noChangeArrowheads="1"/>
          </p:cNvPicPr>
          <p:nvPr/>
        </p:nvPicPr>
        <p:blipFill>
          <a:blip r:embed="rId17" cstate="print"/>
          <a:srcRect/>
          <a:stretch>
            <a:fillRect/>
          </a:stretch>
        </p:blipFill>
        <p:spPr bwMode="gray">
          <a:xfrm>
            <a:off x="761999" y="533400"/>
            <a:ext cx="546767" cy="457200"/>
          </a:xfrm>
          <a:prstGeom prst="rect">
            <a:avLst/>
          </a:prstGeom>
          <a:noFill/>
        </p:spPr>
      </p:pic>
      <p:sp>
        <p:nvSpPr>
          <p:cNvPr id="1027" name="Rectangle 3"/>
          <p:cNvSpPr>
            <a:spLocks noGrp="1" noChangeArrowheads="1"/>
          </p:cNvSpPr>
          <p:nvPr>
            <p:ph type="body" idx="1"/>
          </p:nvPr>
        </p:nvSpPr>
        <p:spPr bwMode="auto">
          <a:xfrm>
            <a:off x="776288" y="1347788"/>
            <a:ext cx="7758112" cy="4914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429375"/>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solidFill>
                <a:prstClr val="black"/>
              </a:solidFill>
              <a:latin typeface="Arial" charset="0"/>
            </a:endParaRPr>
          </a:p>
        </p:txBody>
      </p:sp>
      <p:sp>
        <p:nvSpPr>
          <p:cNvPr id="1029" name="Rectangle 5"/>
          <p:cNvSpPr>
            <a:spLocks noGrp="1" noChangeArrowheads="1"/>
          </p:cNvSpPr>
          <p:nvPr>
            <p:ph type="ftr" sz="quarter" idx="3"/>
          </p:nvPr>
        </p:nvSpPr>
        <p:spPr bwMode="auto">
          <a:xfrm>
            <a:off x="3124200" y="6429375"/>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solidFill>
                <a:prstClr val="black"/>
              </a:solidFill>
              <a:latin typeface="Arial" charset="0"/>
            </a:endParaRPr>
          </a:p>
        </p:txBody>
      </p:sp>
      <p:sp>
        <p:nvSpPr>
          <p:cNvPr id="1030" name="Rectangle 6"/>
          <p:cNvSpPr>
            <a:spLocks noGrp="1" noChangeArrowheads="1"/>
          </p:cNvSpPr>
          <p:nvPr>
            <p:ph type="sldNum" sz="quarter" idx="4"/>
          </p:nvPr>
        </p:nvSpPr>
        <p:spPr bwMode="auto">
          <a:xfrm>
            <a:off x="6553200" y="6429375"/>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8FA7F7E-50B8-498D-993F-B82993BCF092}" type="slidenum">
              <a:rPr lang="en-US">
                <a:solidFill>
                  <a:prstClr val="black"/>
                </a:solidFill>
                <a:latin typeface="Arial" charset="0"/>
              </a:rPr>
              <a:pPr/>
              <a:t>‹#›</a:t>
            </a:fld>
            <a:endParaRPr lang="en-US">
              <a:solidFill>
                <a:prstClr val="black"/>
              </a:solidFill>
              <a:latin typeface="Arial" charset="0"/>
            </a:endParaRPr>
          </a:p>
        </p:txBody>
      </p:sp>
      <p:sp>
        <p:nvSpPr>
          <p:cNvPr id="1026" name="Rectangle 2"/>
          <p:cNvSpPr>
            <a:spLocks noGrp="1" noChangeArrowheads="1"/>
          </p:cNvSpPr>
          <p:nvPr>
            <p:ph type="title"/>
          </p:nvPr>
        </p:nvSpPr>
        <p:spPr bwMode="white">
          <a:xfrm>
            <a:off x="1485900" y="209550"/>
            <a:ext cx="7391400" cy="563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extLst>
      <p:ext uri="{BB962C8B-B14F-4D97-AF65-F5344CB8AC3E}">
        <p14:creationId xmlns:p14="http://schemas.microsoft.com/office/powerpoint/2010/main" val="37304850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ransition spd="slow">
    <p:split orient="vert"/>
  </p:transition>
  <p:txStyles>
    <p:titleStyle>
      <a:lvl1pPr algn="ctr" rtl="0" eaLnBrk="1" fontAlgn="base" hangingPunct="1">
        <a:spcBef>
          <a:spcPct val="0"/>
        </a:spcBef>
        <a:spcAft>
          <a:spcPct val="0"/>
        </a:spcAft>
        <a:defRPr sz="3200" b="1">
          <a:solidFill>
            <a:srgbClr val="FFFFFF"/>
          </a:solidFill>
          <a:latin typeface="+mj-lt"/>
          <a:ea typeface="+mj-ea"/>
          <a:cs typeface="+mj-cs"/>
        </a:defRPr>
      </a:lvl1pPr>
      <a:lvl2pPr algn="ctr" rtl="0" eaLnBrk="1" fontAlgn="base" hangingPunct="1">
        <a:spcBef>
          <a:spcPct val="0"/>
        </a:spcBef>
        <a:spcAft>
          <a:spcPct val="0"/>
        </a:spcAft>
        <a:defRPr sz="3200" b="1">
          <a:solidFill>
            <a:srgbClr val="FFFFFF"/>
          </a:solidFill>
          <a:latin typeface="Verdana" pitchFamily="34" charset="0"/>
        </a:defRPr>
      </a:lvl2pPr>
      <a:lvl3pPr algn="ctr" rtl="0" eaLnBrk="1" fontAlgn="base" hangingPunct="1">
        <a:spcBef>
          <a:spcPct val="0"/>
        </a:spcBef>
        <a:spcAft>
          <a:spcPct val="0"/>
        </a:spcAft>
        <a:defRPr sz="3200" b="1">
          <a:solidFill>
            <a:srgbClr val="FFFFFF"/>
          </a:solidFill>
          <a:latin typeface="Verdana" pitchFamily="34" charset="0"/>
        </a:defRPr>
      </a:lvl3pPr>
      <a:lvl4pPr algn="ctr" rtl="0" eaLnBrk="1" fontAlgn="base" hangingPunct="1">
        <a:spcBef>
          <a:spcPct val="0"/>
        </a:spcBef>
        <a:spcAft>
          <a:spcPct val="0"/>
        </a:spcAft>
        <a:defRPr sz="3200" b="1">
          <a:solidFill>
            <a:srgbClr val="FFFFFF"/>
          </a:solidFill>
          <a:latin typeface="Verdana" pitchFamily="34" charset="0"/>
        </a:defRPr>
      </a:lvl4pPr>
      <a:lvl5pPr algn="ctr" rtl="0" eaLnBrk="1" fontAlgn="base" hangingPunct="1">
        <a:spcBef>
          <a:spcPct val="0"/>
        </a:spcBef>
        <a:spcAft>
          <a:spcPct val="0"/>
        </a:spcAft>
        <a:defRPr sz="3200" b="1">
          <a:solidFill>
            <a:srgbClr val="FFFFFF"/>
          </a:solidFill>
          <a:latin typeface="Verdana" pitchFamily="34" charset="0"/>
        </a:defRPr>
      </a:lvl5pPr>
      <a:lvl6pPr marL="457200" algn="ctr" rtl="0" eaLnBrk="1" fontAlgn="base" hangingPunct="1">
        <a:spcBef>
          <a:spcPct val="0"/>
        </a:spcBef>
        <a:spcAft>
          <a:spcPct val="0"/>
        </a:spcAft>
        <a:defRPr sz="3200" b="1">
          <a:solidFill>
            <a:srgbClr val="FFFFFF"/>
          </a:solidFill>
          <a:latin typeface="Verdana" pitchFamily="34" charset="0"/>
        </a:defRPr>
      </a:lvl6pPr>
      <a:lvl7pPr marL="914400" algn="ctr" rtl="0" eaLnBrk="1" fontAlgn="base" hangingPunct="1">
        <a:spcBef>
          <a:spcPct val="0"/>
        </a:spcBef>
        <a:spcAft>
          <a:spcPct val="0"/>
        </a:spcAft>
        <a:defRPr sz="3200" b="1">
          <a:solidFill>
            <a:srgbClr val="FFFFFF"/>
          </a:solidFill>
          <a:latin typeface="Verdana" pitchFamily="34" charset="0"/>
        </a:defRPr>
      </a:lvl7pPr>
      <a:lvl8pPr marL="1371600" algn="ctr" rtl="0" eaLnBrk="1" fontAlgn="base" hangingPunct="1">
        <a:spcBef>
          <a:spcPct val="0"/>
        </a:spcBef>
        <a:spcAft>
          <a:spcPct val="0"/>
        </a:spcAft>
        <a:defRPr sz="3200" b="1">
          <a:solidFill>
            <a:srgbClr val="FFFFFF"/>
          </a:solidFill>
          <a:latin typeface="Verdana" pitchFamily="34" charset="0"/>
        </a:defRPr>
      </a:lvl8pPr>
      <a:lvl9pPr marL="1828800" algn="ctr" rtl="0" eaLnBrk="1" fontAlgn="base" hangingPunct="1">
        <a:spcBef>
          <a:spcPct val="0"/>
        </a:spcBef>
        <a:spcAft>
          <a:spcPct val="0"/>
        </a:spcAft>
        <a:defRPr sz="3200" b="1">
          <a:solidFill>
            <a:srgbClr val="FFFFFF"/>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533400"/>
            <a:ext cx="8534400" cy="3200400"/>
          </a:xfrm>
        </p:spPr>
        <p:txBody>
          <a:bodyPr/>
          <a:lstStyle/>
          <a:p>
            <a:pPr algn="ctr"/>
            <a:r>
              <a:rPr lang="fa-IR" sz="6600" dirty="0">
                <a:solidFill>
                  <a:schemeClr val="tx1"/>
                </a:solidFill>
              </a:rPr>
              <a:t>فرهنگ </a:t>
            </a:r>
            <a:r>
              <a:rPr lang="fa-IR" sz="6600" dirty="0" smtClean="0">
                <a:solidFill>
                  <a:schemeClr val="tx1"/>
                </a:solidFill>
              </a:rPr>
              <a:t>سازمانی،</a:t>
            </a:r>
            <a:br>
              <a:rPr lang="fa-IR" sz="6600" dirty="0" smtClean="0">
                <a:solidFill>
                  <a:schemeClr val="tx1"/>
                </a:solidFill>
              </a:rPr>
            </a:br>
            <a:r>
              <a:rPr lang="fa-IR" sz="6600" dirty="0" smtClean="0">
                <a:solidFill>
                  <a:schemeClr val="tx1"/>
                </a:solidFill>
              </a:rPr>
              <a:t>پدیده </a:t>
            </a:r>
            <a:r>
              <a:rPr lang="fa-IR" sz="6600" dirty="0">
                <a:solidFill>
                  <a:schemeClr val="tx1"/>
                </a:solidFill>
              </a:rPr>
              <a:t>ای که باید با آن </a:t>
            </a:r>
            <a:r>
              <a:rPr lang="fa-IR" sz="6600" dirty="0" smtClean="0">
                <a:solidFill>
                  <a:schemeClr val="tx1"/>
                </a:solidFill>
              </a:rPr>
              <a:t>ساخت</a:t>
            </a:r>
            <a:r>
              <a:rPr lang="en-US" sz="6600" dirty="0" smtClean="0">
                <a:solidFill>
                  <a:schemeClr val="tx1"/>
                </a:solidFill>
              </a:rPr>
              <a:t> </a:t>
            </a:r>
            <a:r>
              <a:rPr lang="en-US" sz="6600" dirty="0">
                <a:solidFill>
                  <a:schemeClr val="tx1"/>
                </a:solidFill>
              </a:rPr>
              <a:t> </a:t>
            </a:r>
            <a:br>
              <a:rPr lang="en-US" sz="6600" dirty="0">
                <a:solidFill>
                  <a:schemeClr val="tx1"/>
                </a:solidFill>
              </a:rPr>
            </a:br>
            <a:r>
              <a:rPr lang="fa-IR" sz="6600" dirty="0">
                <a:solidFill>
                  <a:schemeClr val="tx1"/>
                </a:solidFill>
              </a:rPr>
              <a:t>یا می توان آن را ساخت</a:t>
            </a:r>
            <a:endParaRPr lang="en-US" sz="6600" dirty="0">
              <a:solidFill>
                <a:schemeClr val="tx1"/>
              </a:solidFill>
            </a:endParaRPr>
          </a:p>
        </p:txBody>
      </p:sp>
      <p:sp>
        <p:nvSpPr>
          <p:cNvPr id="2051" name="Rectangle 3"/>
          <p:cNvSpPr>
            <a:spLocks noGrp="1" noChangeArrowheads="1"/>
          </p:cNvSpPr>
          <p:nvPr>
            <p:ph type="subTitle" idx="1"/>
          </p:nvPr>
        </p:nvSpPr>
        <p:spPr>
          <a:xfrm>
            <a:off x="685800" y="4419600"/>
            <a:ext cx="8153400" cy="609600"/>
          </a:xfrm>
        </p:spPr>
        <p:txBody>
          <a:bodyPr/>
          <a:lstStyle/>
          <a:p>
            <a:pPr>
              <a:lnSpc>
                <a:spcPct val="90000"/>
              </a:lnSpc>
            </a:pPr>
            <a:endParaRPr lang="en-US" sz="3600" b="1" dirty="0">
              <a:effectLst>
                <a:outerShdw blurRad="38100" dist="38100" dir="2700000" algn="tl">
                  <a:srgbClr val="000000">
                    <a:alpha val="43137"/>
                  </a:srgbClr>
                </a:outerShdw>
              </a:effectLst>
            </a:endParaRPr>
          </a:p>
        </p:txBody>
      </p:sp>
      <p:sp>
        <p:nvSpPr>
          <p:cNvPr id="7" name="Rectangle 3"/>
          <p:cNvSpPr txBox="1">
            <a:spLocks noChangeArrowheads="1"/>
          </p:cNvSpPr>
          <p:nvPr/>
        </p:nvSpPr>
        <p:spPr bwMode="white">
          <a:xfrm>
            <a:off x="1524000" y="5105400"/>
            <a:ext cx="2424953"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Clr>
                <a:schemeClr val="hlink"/>
              </a:buClr>
              <a:buFont typeface="Wingdings" panose="05000000000000000000" pitchFamily="2" charset="2"/>
              <a:buNone/>
              <a:defRPr sz="2400" kern="1200">
                <a:solidFill>
                  <a:schemeClr val="bg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tx1"/>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pPr>
            <a:r>
              <a:rPr lang="fa-IR" sz="2800" dirty="0" smtClean="0">
                <a:effectLst>
                  <a:outerShdw blurRad="38100" dist="38100" dir="2700000" algn="tl">
                    <a:srgbClr val="000000">
                      <a:alpha val="43137"/>
                    </a:srgbClr>
                  </a:outerShdw>
                </a:effectLst>
              </a:rPr>
              <a:t>بهزاد ابوالعلایی</a:t>
            </a: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09600" y="1143000"/>
            <a:ext cx="8229600" cy="5248275"/>
          </a:xfrm>
        </p:spPr>
        <p:txBody>
          <a:bodyPr/>
          <a:lstStyle/>
          <a:p>
            <a:pPr algn="r" rtl="1"/>
            <a:r>
              <a:rPr lang="fa-IR" sz="2800" dirty="0" smtClean="0">
                <a:solidFill>
                  <a:srgbClr val="C00000"/>
                </a:solidFill>
              </a:rPr>
              <a:t>به افراد فرصت داده می شود تا کارهای اساسی وزیر بنائی انجام دهند.</a:t>
            </a:r>
          </a:p>
          <a:p>
            <a:pPr algn="r" rtl="1"/>
            <a:r>
              <a:rPr lang="fa-IR" sz="2800" dirty="0" smtClean="0">
                <a:solidFill>
                  <a:srgbClr val="C00000"/>
                </a:solidFill>
              </a:rPr>
              <a:t>افراد را بر اساس دستاوردهای مشهود کوتاه مدت آنها ارزیابی می کنند.</a:t>
            </a:r>
          </a:p>
          <a:p>
            <a:pPr algn="r" rtl="1"/>
            <a:endParaRPr lang="fa-IR" sz="2800" dirty="0"/>
          </a:p>
          <a:p>
            <a:pPr algn="r" rtl="1">
              <a:buClr>
                <a:schemeClr val="accent1">
                  <a:lumMod val="50000"/>
                </a:schemeClr>
              </a:buClr>
              <a:buFont typeface="Wingdings" panose="05000000000000000000" pitchFamily="2" charset="2"/>
              <a:buChar char="ü"/>
            </a:pPr>
            <a:r>
              <a:rPr lang="fa-IR" sz="2800" dirty="0" smtClean="0">
                <a:solidFill>
                  <a:schemeClr val="accent1">
                    <a:lumMod val="75000"/>
                  </a:schemeClr>
                </a:solidFill>
              </a:rPr>
              <a:t>کارکنان بابت اشتباهات و شکست ها نکوهش و سرزنش می شوند.</a:t>
            </a:r>
          </a:p>
          <a:p>
            <a:pPr algn="r" rtl="1">
              <a:buClr>
                <a:schemeClr val="accent1">
                  <a:lumMod val="50000"/>
                </a:schemeClr>
              </a:buClr>
              <a:buFont typeface="Wingdings" panose="05000000000000000000" pitchFamily="2" charset="2"/>
              <a:buChar char="ü"/>
            </a:pPr>
            <a:r>
              <a:rPr lang="fa-IR" sz="2800" dirty="0" smtClean="0">
                <a:solidFill>
                  <a:schemeClr val="accent1">
                    <a:lumMod val="75000"/>
                  </a:schemeClr>
                </a:solidFill>
              </a:rPr>
              <a:t>اشتباه و شکست تحمل می شود و ما از اشتباهاتمان یاد می گیریم.</a:t>
            </a:r>
          </a:p>
          <a:p>
            <a:pPr algn="r" rtl="1"/>
            <a:endParaRPr lang="fa-IR" sz="2800" dirty="0"/>
          </a:p>
          <a:p>
            <a:pPr algn="r" rtl="1">
              <a:buClr>
                <a:srgbClr val="002060"/>
              </a:buClr>
              <a:buFont typeface="Courier New" panose="02070309020205020404" pitchFamily="49" charset="0"/>
              <a:buChar char="o"/>
            </a:pPr>
            <a:r>
              <a:rPr lang="fa-IR" sz="2800" dirty="0" smtClean="0">
                <a:solidFill>
                  <a:srgbClr val="002060"/>
                </a:solidFill>
              </a:rPr>
              <a:t>تعارض را تحمل می کنیم و آن را باعث تحول و پیشرفت می دانیم.</a:t>
            </a:r>
          </a:p>
          <a:p>
            <a:pPr algn="r" rtl="1">
              <a:buClr>
                <a:srgbClr val="002060"/>
              </a:buClr>
              <a:buFont typeface="Courier New" panose="02070309020205020404" pitchFamily="49" charset="0"/>
              <a:buChar char="o"/>
            </a:pPr>
            <a:r>
              <a:rPr lang="fa-IR" sz="2800" dirty="0" smtClean="0">
                <a:solidFill>
                  <a:srgbClr val="002060"/>
                </a:solidFill>
              </a:rPr>
              <a:t>تعارض و تفاوت تحمل نمی شود و دگراندیشان طرد و حذف می شوند.</a:t>
            </a:r>
            <a:endParaRPr lang="en-US" sz="2800" dirty="0">
              <a:solidFill>
                <a:srgbClr val="002060"/>
              </a:solidFill>
            </a:endParaRPr>
          </a:p>
        </p:txBody>
      </p:sp>
    </p:spTree>
    <p:extLst>
      <p:ext uri="{BB962C8B-B14F-4D97-AF65-F5344CB8AC3E}">
        <p14:creationId xmlns:p14="http://schemas.microsoft.com/office/powerpoint/2010/main" val="9999279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r>
              <a:rPr lang="fa-IR" sz="2800" dirty="0" smtClean="0">
                <a:solidFill>
                  <a:srgbClr val="C00000"/>
                </a:solidFill>
              </a:rPr>
              <a:t>ما یک تیم هستیم.</a:t>
            </a:r>
          </a:p>
          <a:p>
            <a:pPr algn="r" rtl="1"/>
            <a:r>
              <a:rPr lang="fa-IR" sz="2800" dirty="0" smtClean="0">
                <a:solidFill>
                  <a:srgbClr val="C00000"/>
                </a:solidFill>
              </a:rPr>
              <a:t>هر کس یا هر بخش ساز خودش را می زند.</a:t>
            </a:r>
          </a:p>
          <a:p>
            <a:pPr algn="r" rtl="1"/>
            <a:endParaRPr lang="fa-IR" sz="2800" dirty="0"/>
          </a:p>
          <a:p>
            <a:pPr algn="r" rtl="1">
              <a:buClr>
                <a:schemeClr val="accent1">
                  <a:lumMod val="75000"/>
                </a:schemeClr>
              </a:buClr>
              <a:buFont typeface="Wingdings" panose="05000000000000000000" pitchFamily="2" charset="2"/>
              <a:buChar char="ü"/>
            </a:pPr>
            <a:r>
              <a:rPr lang="fa-IR" sz="2800" dirty="0" smtClean="0">
                <a:solidFill>
                  <a:schemeClr val="accent1">
                    <a:lumMod val="75000"/>
                  </a:schemeClr>
                </a:solidFill>
              </a:rPr>
              <a:t>کسانی که شایستگی دارند محترم و قدرتمند هستند.</a:t>
            </a:r>
          </a:p>
          <a:p>
            <a:pPr algn="r" rtl="1">
              <a:buClr>
                <a:schemeClr val="accent1">
                  <a:lumMod val="75000"/>
                </a:schemeClr>
              </a:buClr>
              <a:buFont typeface="Wingdings" panose="05000000000000000000" pitchFamily="2" charset="2"/>
              <a:buChar char="ü"/>
            </a:pPr>
            <a:r>
              <a:rPr lang="fa-IR" sz="2800" dirty="0" smtClean="0">
                <a:solidFill>
                  <a:schemeClr val="accent1">
                    <a:lumMod val="75000"/>
                  </a:schemeClr>
                </a:solidFill>
              </a:rPr>
              <a:t>هر چه مقام و منصب بالاتری داشته باشید قدرتمندتر و محترم تر هستید.</a:t>
            </a:r>
          </a:p>
          <a:p>
            <a:pPr algn="r" rtl="1"/>
            <a:endParaRPr lang="fa-IR" sz="2800" dirty="0"/>
          </a:p>
          <a:p>
            <a:pPr algn="r" rtl="1">
              <a:buClr>
                <a:srgbClr val="002060"/>
              </a:buClr>
              <a:buFont typeface="Courier New" panose="02070309020205020404" pitchFamily="49" charset="0"/>
              <a:buChar char="o"/>
            </a:pPr>
            <a:r>
              <a:rPr lang="fa-IR" sz="2800" dirty="0" smtClean="0">
                <a:solidFill>
                  <a:srgbClr val="002060"/>
                </a:solidFill>
              </a:rPr>
              <a:t>مشتریان (درونی و بیرونی) مهم و تاثیر گذارند. همه به دنبال جلب رضایت مشتری هستند.</a:t>
            </a:r>
          </a:p>
          <a:p>
            <a:pPr algn="r" rtl="1">
              <a:buClr>
                <a:srgbClr val="002060"/>
              </a:buClr>
              <a:buFont typeface="Courier New" panose="02070309020205020404" pitchFamily="49" charset="0"/>
              <a:buChar char="o"/>
            </a:pPr>
            <a:r>
              <a:rPr lang="fa-IR" sz="2800" dirty="0" smtClean="0">
                <a:solidFill>
                  <a:srgbClr val="002060"/>
                </a:solidFill>
              </a:rPr>
              <a:t>کافی است رضایت مافوق را به دست آوریم تا همه چیز بروفق مراد باشد.</a:t>
            </a:r>
            <a:endParaRPr lang="en-US" sz="2800" dirty="0">
              <a:solidFill>
                <a:srgbClr val="002060"/>
              </a:solidFill>
            </a:endParaRPr>
          </a:p>
        </p:txBody>
      </p:sp>
    </p:spTree>
    <p:extLst>
      <p:ext uri="{BB962C8B-B14F-4D97-AF65-F5344CB8AC3E}">
        <p14:creationId xmlns:p14="http://schemas.microsoft.com/office/powerpoint/2010/main" val="7826104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فرهنگ سازمانی</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a:t> </a:t>
            </a:r>
            <a:r>
              <a:rPr lang="fa-IR" dirty="0" smtClean="0"/>
              <a:t>    چه ویژگی هائی دارد؟</a:t>
            </a:r>
          </a:p>
          <a:p>
            <a:pPr algn="r" rtl="1"/>
            <a:r>
              <a:rPr lang="fa-IR" dirty="0"/>
              <a:t> </a:t>
            </a:r>
            <a:r>
              <a:rPr lang="fa-IR" dirty="0" smtClean="0"/>
              <a:t>   چرا مهم است؟</a:t>
            </a:r>
          </a:p>
          <a:p>
            <a:pPr algn="r" rtl="1"/>
            <a:r>
              <a:rPr lang="fa-IR" dirty="0"/>
              <a:t> </a:t>
            </a:r>
            <a:r>
              <a:rPr lang="fa-IR" dirty="0" smtClean="0"/>
              <a:t>   چه می کند؟</a:t>
            </a:r>
          </a:p>
          <a:p>
            <a:pPr marL="0" indent="0" algn="r" rtl="1">
              <a:buNone/>
            </a:pPr>
            <a:r>
              <a:rPr lang="fa-IR" dirty="0" smtClean="0"/>
              <a:t>     چه ارتباطی با سایر ابعاد و اجزا سازمان مثل استراتژی، ساختار، رهبری و ... دارد؟</a:t>
            </a:r>
            <a:endParaRPr lang="en-US" dirty="0"/>
          </a:p>
        </p:txBody>
      </p:sp>
    </p:spTree>
    <p:extLst>
      <p:ext uri="{BB962C8B-B14F-4D97-AF65-F5344CB8AC3E}">
        <p14:creationId xmlns:p14="http://schemas.microsoft.com/office/powerpoint/2010/main" val="42739584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sz="2800" dirty="0" smtClean="0"/>
              <a:t>فرهنگ تعیین کننده مرزسازمان است و خودی/غیر خودی را تعریف و تعیین می کند.</a:t>
            </a:r>
          </a:p>
          <a:p>
            <a:pPr algn="r" rtl="1"/>
            <a:r>
              <a:rPr lang="fa-IR" sz="2800" dirty="0" smtClean="0"/>
              <a:t>فرهنگ یک عامل کنترل به حساب می آید.</a:t>
            </a:r>
          </a:p>
          <a:p>
            <a:pPr algn="r" rtl="1"/>
            <a:r>
              <a:rPr lang="fa-IR" sz="2800" dirty="0" smtClean="0"/>
              <a:t>فرهنگ می تواند یک قلم دارائی یا یک قلم بدهی تلقی شود.</a:t>
            </a:r>
          </a:p>
          <a:p>
            <a:pPr algn="r" rtl="1"/>
            <a:r>
              <a:rPr lang="fa-IR" sz="2800" dirty="0" smtClean="0"/>
              <a:t>بنیانگذاران و موسسان، نقش زیادی در ایجاد فرهنگ اولیه سازمان دارند.</a:t>
            </a:r>
          </a:p>
          <a:p>
            <a:pPr algn="r" rtl="1"/>
            <a:r>
              <a:rPr lang="fa-IR" sz="2800" dirty="0" smtClean="0"/>
              <a:t>فرهنگ سرچشمه معیارهای استخدام، ارتقا و پاداش است.</a:t>
            </a:r>
          </a:p>
          <a:p>
            <a:pPr algn="r" rtl="1"/>
            <a:r>
              <a:rPr lang="fa-IR" sz="2800" dirty="0" smtClean="0"/>
              <a:t>فرهنگ مثل یک چسب سازمان را منسجم و به هم پیوسته نگه می دارد.</a:t>
            </a:r>
          </a:p>
          <a:p>
            <a:pPr algn="r" rtl="1"/>
            <a:r>
              <a:rPr lang="fa-IR" sz="2800" dirty="0" smtClean="0"/>
              <a:t>بیشتر سازمان های بزرگ دارای یک فرهنگ حاکم و تعدادی فرهنگ های فرعی هستند.</a:t>
            </a:r>
            <a:endParaRPr lang="en-US" sz="2800" dirty="0"/>
          </a:p>
        </p:txBody>
      </p:sp>
    </p:spTree>
    <p:extLst>
      <p:ext uri="{BB962C8B-B14F-4D97-AF65-F5344CB8AC3E}">
        <p14:creationId xmlns:p14="http://schemas.microsoft.com/office/powerpoint/2010/main" val="9908170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sz="2800" dirty="0" smtClean="0"/>
              <a:t>هرچه یک فرهنگ قوی تر باشد بر رفتار اعضا سازمان اثرات شدیدتری دارد.</a:t>
            </a:r>
          </a:p>
          <a:p>
            <a:pPr algn="r" rtl="1"/>
            <a:r>
              <a:rPr lang="fa-IR" sz="2800" dirty="0" smtClean="0"/>
              <a:t>یک فرهنگ قوی می تواند جایگزین قوانین و مقررات رسمی باشد.</a:t>
            </a:r>
          </a:p>
          <a:p>
            <a:pPr algn="r" rtl="1"/>
            <a:r>
              <a:rPr lang="fa-IR" sz="2800" dirty="0" smtClean="0"/>
              <a:t>فرهنگ، ژرف، گسترده و پایدار است، لذا دیر و دشوار تغییر می کند.</a:t>
            </a:r>
          </a:p>
          <a:p>
            <a:pPr algn="r" rtl="1"/>
            <a:r>
              <a:rPr lang="fa-IR" sz="2800" dirty="0" smtClean="0"/>
              <a:t>فرهنگ قوی می تواند ، محافظه کارانه، مانع تحول و نوآوری شود.</a:t>
            </a:r>
          </a:p>
          <a:p>
            <a:pPr algn="r" rtl="1"/>
            <a:r>
              <a:rPr lang="fa-IR" sz="2800" dirty="0" smtClean="0"/>
              <a:t>فرهنگ مطلوب تعریفی اقتضائی دارد.</a:t>
            </a:r>
          </a:p>
          <a:p>
            <a:pPr algn="r" rtl="1"/>
            <a:r>
              <a:rPr lang="fa-IR" sz="2800" dirty="0" smtClean="0"/>
              <a:t>هر چه سازمان قدیمی تر باشد فرهنگ آن ریشه دارتر است.</a:t>
            </a:r>
          </a:p>
          <a:p>
            <a:pPr algn="r" rtl="1"/>
            <a:r>
              <a:rPr lang="fa-IR" sz="2800" dirty="0" smtClean="0"/>
              <a:t>اگر مدیران مراقب فرهنگ نباشند و آن را مدیریت نکنند، فرهنگ آنها را مدیریت خواهد کرد.</a:t>
            </a:r>
            <a:endParaRPr lang="en-US" sz="2800" dirty="0"/>
          </a:p>
        </p:txBody>
      </p:sp>
    </p:spTree>
    <p:extLst>
      <p:ext uri="{BB962C8B-B14F-4D97-AF65-F5344CB8AC3E}">
        <p14:creationId xmlns:p14="http://schemas.microsoft.com/office/powerpoint/2010/main" val="39454270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smtClean="0"/>
              <a:t>فرهنگ سازمان بخش های مشهود و نا مشهود دارد.</a:t>
            </a:r>
          </a:p>
          <a:p>
            <a:pPr algn="r" rtl="1"/>
            <a:r>
              <a:rPr lang="fa-IR" dirty="0" smtClean="0"/>
              <a:t>فرهنگ سازمانی در مقابل تغییر مقاومت می کند.</a:t>
            </a:r>
          </a:p>
          <a:p>
            <a:pPr algn="r" rtl="1"/>
            <a:r>
              <a:rPr lang="fa-IR" dirty="0" smtClean="0"/>
              <a:t>فرهنگ، پسماند موفقیت است.</a:t>
            </a:r>
          </a:p>
          <a:p>
            <a:pPr algn="r" rtl="1"/>
            <a:r>
              <a:rPr lang="fa-IR" dirty="0" smtClean="0"/>
              <a:t>فرهنگ پدیده ای است محیط بر ما</a:t>
            </a:r>
          </a:p>
          <a:p>
            <a:pPr algn="r" rtl="1"/>
            <a:r>
              <a:rPr lang="fa-IR" dirty="0" smtClean="0"/>
              <a:t>هر سازمان فرهنگ خود را دارد.</a:t>
            </a:r>
          </a:p>
          <a:p>
            <a:pPr algn="r" rtl="1"/>
            <a:r>
              <a:rPr lang="fa-IR" dirty="0" smtClean="0"/>
              <a:t>فرهنگ قوی می تواند به تکفکری منجر شود.</a:t>
            </a:r>
          </a:p>
          <a:p>
            <a:pPr algn="r" rtl="1"/>
            <a:r>
              <a:rPr lang="fa-IR" dirty="0" smtClean="0"/>
              <a:t>فرهنگ درست و نادرست و بهتر و بدتر ندارد.</a:t>
            </a:r>
          </a:p>
          <a:p>
            <a:pPr algn="r" rtl="1"/>
            <a:r>
              <a:rPr lang="fa-IR" dirty="0" smtClean="0"/>
              <a:t>بین فرهنگ سازمانی و فرهنگ های فرا سازمانی تعامل وجود دارد.</a:t>
            </a:r>
            <a:endParaRPr lang="en-US" dirty="0"/>
          </a:p>
        </p:txBody>
      </p:sp>
    </p:spTree>
    <p:extLst>
      <p:ext uri="{BB962C8B-B14F-4D97-AF65-F5344CB8AC3E}">
        <p14:creationId xmlns:p14="http://schemas.microsoft.com/office/powerpoint/2010/main" val="875614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فرهنگ سازمانی</a:t>
            </a:r>
            <a:endParaRPr lang="en-US" dirty="0"/>
          </a:p>
        </p:txBody>
      </p:sp>
      <p:sp>
        <p:nvSpPr>
          <p:cNvPr id="3" name="Content Placeholder 2"/>
          <p:cNvSpPr>
            <a:spLocks noGrp="1"/>
          </p:cNvSpPr>
          <p:nvPr>
            <p:ph idx="1"/>
          </p:nvPr>
        </p:nvSpPr>
        <p:spPr/>
        <p:txBody>
          <a:bodyPr/>
          <a:lstStyle/>
          <a:p>
            <a:pPr algn="r" rtl="1"/>
            <a:endParaRPr lang="fa-IR" sz="3600" dirty="0" smtClean="0"/>
          </a:p>
          <a:p>
            <a:pPr algn="r" rtl="1"/>
            <a:endParaRPr lang="fa-IR" sz="3600" dirty="0"/>
          </a:p>
          <a:p>
            <a:pPr algn="r" rtl="1"/>
            <a:r>
              <a:rPr lang="fa-IR" sz="3600" dirty="0" smtClean="0"/>
              <a:t>چگونه شکل می گیرد؟</a:t>
            </a:r>
          </a:p>
          <a:p>
            <a:pPr algn="r" rtl="1"/>
            <a:endParaRPr lang="fa-IR" sz="3600" dirty="0"/>
          </a:p>
          <a:p>
            <a:pPr algn="r" rtl="1"/>
            <a:r>
              <a:rPr lang="fa-IR" sz="3600" dirty="0" smtClean="0"/>
              <a:t>چگونه تغییر می کند؟</a:t>
            </a:r>
            <a:endParaRPr lang="en-US" sz="3600" dirty="0"/>
          </a:p>
        </p:txBody>
      </p:sp>
    </p:spTree>
    <p:extLst>
      <p:ext uri="{BB962C8B-B14F-4D97-AF65-F5344CB8AC3E}">
        <p14:creationId xmlns:p14="http://schemas.microsoft.com/office/powerpoint/2010/main" val="1001077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جان کاتر:داستان ساده تغییر</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a:t> </a:t>
            </a:r>
            <a:r>
              <a:rPr lang="fa-IR" dirty="0" smtClean="0"/>
              <a:t>   یک فرد قدرتمند در بالای سازمان یا یک گروه به اندازه کافی بزرگ و قوی از جاهای مختلف سازمان تصمیم به تغییر می گیرند، یک چشم انداز تغییر طراحی و هدف گیری می کنند، شروع به رفتاری متفاوت می نمایندو دیگران را به خودشان ملحق می کنند. اگر رفتارهای جدید به نتایج بهتر بیانجامد و این نتایج تبلیغ و تشویق شود و توسط فرهنگ کهنه از پا در نیاید، هنجارهای جدید شکل می گیرند و ارزش های مشترک جدید رشد می کنند.</a:t>
            </a:r>
            <a:endParaRPr lang="en-US" dirty="0"/>
          </a:p>
        </p:txBody>
      </p:sp>
    </p:spTree>
    <p:extLst>
      <p:ext uri="{BB962C8B-B14F-4D97-AF65-F5344CB8AC3E}">
        <p14:creationId xmlns:p14="http://schemas.microsoft.com/office/powerpoint/2010/main" val="2223701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09600" y="1219200"/>
            <a:ext cx="8229600" cy="5248275"/>
          </a:xfrm>
        </p:spPr>
        <p:txBody>
          <a:bodyPr/>
          <a:lstStyle/>
          <a:p>
            <a:pPr algn="r" rtl="1"/>
            <a:r>
              <a:rPr lang="fa-IR" sz="2800" dirty="0" smtClean="0"/>
              <a:t>چشم انداز مطلوب(مدینه فاضله) نقش زیادی در ایجاد و تغییر فرهنگ دارد.</a:t>
            </a:r>
          </a:p>
          <a:p>
            <a:pPr algn="r" rtl="1"/>
            <a:r>
              <a:rPr lang="fa-IR" sz="2800" dirty="0" smtClean="0"/>
              <a:t>ما معمولا واژه های عشق و علاقه را همراه با واژه تغییر به کار نمی بریم، لذا ساختن یک تصویر برانگیزاننده ،اشتیاق آفرین و الهام بخش از شرایط بعد از تغییر فرهنگی، مهم و بسیار موثر است.</a:t>
            </a:r>
          </a:p>
          <a:p>
            <a:pPr algn="r" rtl="1"/>
            <a:r>
              <a:rPr lang="fa-IR" sz="2800" dirty="0" smtClean="0"/>
              <a:t>ایجاد و تغییر فرهنگ نیاز به رهبری دارد، چرا که رهبری یعنی تصویر سازی ذهنی، اشتیاق آفرینی و بسیج</a:t>
            </a:r>
          </a:p>
          <a:p>
            <a:pPr algn="r" rtl="1"/>
            <a:r>
              <a:rPr lang="fa-IR" sz="2800" dirty="0" smtClean="0"/>
              <a:t>چشم انداز فرهنگ مطلوب باید ساده و قابل فهم باشد، بتوان آن را درنیم صفحه نوشت و در یک دقیقه توضیح داد. هم باید منطقی باشد و هم هیجانی و برانگیزاننده</a:t>
            </a:r>
            <a:endParaRPr lang="en-US" sz="2800" dirty="0"/>
          </a:p>
        </p:txBody>
      </p:sp>
    </p:spTree>
    <p:extLst>
      <p:ext uri="{BB962C8B-B14F-4D97-AF65-F5344CB8AC3E}">
        <p14:creationId xmlns:p14="http://schemas.microsoft.com/office/powerpoint/2010/main" val="4264172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شیوه های خلق و تثبیت فرهنگ سازمانی</a:t>
            </a:r>
            <a:endParaRPr lang="en-US" dirty="0"/>
          </a:p>
        </p:txBody>
      </p:sp>
      <p:sp>
        <p:nvSpPr>
          <p:cNvPr id="3" name="Content Placeholder 2"/>
          <p:cNvSpPr>
            <a:spLocks noGrp="1"/>
          </p:cNvSpPr>
          <p:nvPr>
            <p:ph idx="1"/>
          </p:nvPr>
        </p:nvSpPr>
        <p:spPr/>
        <p:txBody>
          <a:bodyPr/>
          <a:lstStyle/>
          <a:p>
            <a:pPr marL="0" indent="0" algn="r" rtl="1">
              <a:buNone/>
            </a:pPr>
            <a:r>
              <a:rPr lang="fa-IR" sz="2800" b="1" dirty="0" smtClean="0"/>
              <a:t>اول: شیوه های اصلی:</a:t>
            </a:r>
          </a:p>
          <a:p>
            <a:pPr algn="r" rtl="1"/>
            <a:r>
              <a:rPr lang="fa-IR" sz="2800" dirty="0"/>
              <a:t> </a:t>
            </a:r>
            <a:r>
              <a:rPr lang="fa-IR" sz="2800" dirty="0" smtClean="0"/>
              <a:t>    مدیران به چه چیزهائی توجه می کنند(توجه عملی و مستمر)</a:t>
            </a:r>
          </a:p>
          <a:p>
            <a:pPr algn="r" rtl="1"/>
            <a:r>
              <a:rPr lang="fa-IR" sz="2800" dirty="0"/>
              <a:t> </a:t>
            </a:r>
            <a:r>
              <a:rPr lang="fa-IR" sz="2800" dirty="0" smtClean="0"/>
              <a:t>    مدیران چگونه در قبال حوادث و بحران های سازمان عکس العمل نشان می دهند.</a:t>
            </a:r>
          </a:p>
          <a:p>
            <a:pPr algn="r" rtl="1"/>
            <a:r>
              <a:rPr lang="fa-IR" sz="2800" dirty="0"/>
              <a:t> </a:t>
            </a:r>
            <a:r>
              <a:rPr lang="fa-IR" sz="2800" dirty="0" smtClean="0"/>
              <a:t>    مدیران با چه معیارهائی، منابع کمیاب را تخصیص می دهند.</a:t>
            </a:r>
          </a:p>
          <a:p>
            <a:pPr algn="r" rtl="1"/>
            <a:r>
              <a:rPr lang="fa-IR" sz="2800" dirty="0"/>
              <a:t> </a:t>
            </a:r>
            <a:r>
              <a:rPr lang="fa-IR" sz="2800" dirty="0" smtClean="0"/>
              <a:t>    الگو بودن، یاددادن ومربی گری از سوی مدیران چگونه انجام می شود.</a:t>
            </a:r>
          </a:p>
          <a:p>
            <a:pPr algn="r" rtl="1"/>
            <a:r>
              <a:rPr lang="fa-IR" sz="2800" dirty="0"/>
              <a:t> </a:t>
            </a:r>
            <a:r>
              <a:rPr lang="fa-IR" sz="2800" dirty="0" smtClean="0"/>
              <a:t>    مدیران با چه معیارهائی پاداش و پرستیژ تقسیم می کنند.</a:t>
            </a:r>
          </a:p>
          <a:p>
            <a:pPr algn="r" rtl="1"/>
            <a:r>
              <a:rPr lang="fa-IR" sz="2800" dirty="0"/>
              <a:t> </a:t>
            </a:r>
            <a:r>
              <a:rPr lang="fa-IR" sz="2800" dirty="0" smtClean="0"/>
              <a:t>    مدیران با چه معیارهائی استخدام می کنند، ارتقا می دهند و اخراج می کنند.</a:t>
            </a:r>
            <a:endParaRPr lang="en-US" sz="2800" dirty="0"/>
          </a:p>
        </p:txBody>
      </p:sp>
    </p:spTree>
    <p:extLst>
      <p:ext uri="{BB962C8B-B14F-4D97-AF65-F5344CB8AC3E}">
        <p14:creationId xmlns:p14="http://schemas.microsoft.com/office/powerpoint/2010/main" val="445358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تعاریفی از فرهنگ سازمانی</a:t>
            </a:r>
            <a:endParaRPr lang="en-US" dirty="0"/>
          </a:p>
        </p:txBody>
      </p:sp>
      <p:sp>
        <p:nvSpPr>
          <p:cNvPr id="3" name="Content Placeholder 2"/>
          <p:cNvSpPr>
            <a:spLocks noGrp="1"/>
          </p:cNvSpPr>
          <p:nvPr>
            <p:ph idx="1"/>
          </p:nvPr>
        </p:nvSpPr>
        <p:spPr>
          <a:xfrm>
            <a:off x="609600" y="1828800"/>
            <a:ext cx="8229600" cy="3343275"/>
          </a:xfrm>
        </p:spPr>
        <p:txBody>
          <a:bodyPr/>
          <a:lstStyle/>
          <a:p>
            <a:pPr algn="r" rtl="1">
              <a:buClr>
                <a:srgbClr val="C00000"/>
              </a:buClr>
              <a:buSzPct val="90000"/>
            </a:pPr>
            <a:r>
              <a:rPr lang="fa-IR" dirty="0" smtClean="0"/>
              <a:t> فرهنگ مجموعه ای است از تمامی باورهای مشترک به جان پذیرفته شده که گروهی یا سازمانی در طول حیاتش می آموزد.</a:t>
            </a:r>
          </a:p>
          <a:p>
            <a:pPr algn="r" rtl="1">
              <a:buClr>
                <a:srgbClr val="C00000"/>
              </a:buClr>
              <a:buSzPct val="90000"/>
            </a:pPr>
            <a:endParaRPr lang="fa-IR" dirty="0"/>
          </a:p>
          <a:p>
            <a:pPr algn="r" rtl="1">
              <a:buClr>
                <a:srgbClr val="C00000"/>
              </a:buClr>
              <a:buSzPct val="90000"/>
            </a:pPr>
            <a:r>
              <a:rPr lang="fa-IR" dirty="0" smtClean="0"/>
              <a:t> فرهنگ شامل هنجارهای رفتاری یک گروه و ارزشهای پایه ای است که به حفظ </a:t>
            </a:r>
            <a:r>
              <a:rPr lang="fa-IR" smtClean="0"/>
              <a:t>این هنجارها </a:t>
            </a:r>
            <a:r>
              <a:rPr lang="fa-IR" dirty="0" smtClean="0"/>
              <a:t>کمک می کند.</a:t>
            </a:r>
            <a:endParaRPr lang="en-US" dirty="0"/>
          </a:p>
        </p:txBody>
      </p:sp>
    </p:spTree>
    <p:extLst>
      <p:ext uri="{BB962C8B-B14F-4D97-AF65-F5344CB8AC3E}">
        <p14:creationId xmlns:p14="http://schemas.microsoft.com/office/powerpoint/2010/main" val="35458351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شیوه های خلق و تثبیت فرهنگ سازمانی</a:t>
            </a:r>
            <a:endParaRPr lang="en-US" dirty="0"/>
          </a:p>
        </p:txBody>
      </p:sp>
      <p:sp>
        <p:nvSpPr>
          <p:cNvPr id="3" name="Content Placeholder 2"/>
          <p:cNvSpPr>
            <a:spLocks noGrp="1"/>
          </p:cNvSpPr>
          <p:nvPr>
            <p:ph idx="1"/>
          </p:nvPr>
        </p:nvSpPr>
        <p:spPr/>
        <p:txBody>
          <a:bodyPr/>
          <a:lstStyle/>
          <a:p>
            <a:pPr marL="0" indent="0" algn="r" rtl="1">
              <a:lnSpc>
                <a:spcPct val="150000"/>
              </a:lnSpc>
              <a:buNone/>
            </a:pPr>
            <a:r>
              <a:rPr lang="fa-IR" sz="2800" b="1" dirty="0" smtClean="0"/>
              <a:t>دوم: شیوه های مکمل:</a:t>
            </a:r>
          </a:p>
          <a:p>
            <a:pPr algn="r" rtl="1">
              <a:lnSpc>
                <a:spcPct val="150000"/>
              </a:lnSpc>
            </a:pPr>
            <a:r>
              <a:rPr lang="fa-IR" sz="2800" dirty="0"/>
              <a:t> </a:t>
            </a:r>
            <a:r>
              <a:rPr lang="fa-IR" sz="2800" dirty="0" smtClean="0"/>
              <a:t>    ساختار و طراحی سازمان</a:t>
            </a:r>
          </a:p>
          <a:p>
            <a:pPr algn="r" rtl="1">
              <a:lnSpc>
                <a:spcPct val="150000"/>
              </a:lnSpc>
            </a:pPr>
            <a:r>
              <a:rPr lang="fa-IR" sz="2800" dirty="0"/>
              <a:t> </a:t>
            </a:r>
            <a:r>
              <a:rPr lang="fa-IR" sz="2800" dirty="0" smtClean="0"/>
              <a:t>    سیستم ها و رویه های سازمان</a:t>
            </a:r>
          </a:p>
          <a:p>
            <a:pPr algn="r" rtl="1">
              <a:lnSpc>
                <a:spcPct val="150000"/>
              </a:lnSpc>
            </a:pPr>
            <a:r>
              <a:rPr lang="fa-IR" sz="2800" dirty="0"/>
              <a:t> </a:t>
            </a:r>
            <a:r>
              <a:rPr lang="fa-IR" sz="2800" dirty="0" smtClean="0"/>
              <a:t>    آداب و تشریفات سازمان</a:t>
            </a:r>
          </a:p>
          <a:p>
            <a:pPr algn="r" rtl="1">
              <a:lnSpc>
                <a:spcPct val="150000"/>
              </a:lnSpc>
            </a:pPr>
            <a:r>
              <a:rPr lang="fa-IR" sz="2800" dirty="0"/>
              <a:t> </a:t>
            </a:r>
            <a:r>
              <a:rPr lang="fa-IR" sz="2800" dirty="0" smtClean="0"/>
              <a:t>    طراحی فضاهای کاری، نماها و ساختمان ها</a:t>
            </a:r>
          </a:p>
          <a:p>
            <a:pPr algn="r" rtl="1">
              <a:lnSpc>
                <a:spcPct val="150000"/>
              </a:lnSpc>
            </a:pPr>
            <a:r>
              <a:rPr lang="fa-IR" sz="2800" dirty="0"/>
              <a:t> </a:t>
            </a:r>
            <a:r>
              <a:rPr lang="fa-IR" sz="2800" dirty="0" smtClean="0"/>
              <a:t>    داستان ها و افسانه ها در مورد افراد و اتفاقات</a:t>
            </a:r>
          </a:p>
          <a:p>
            <a:pPr algn="r" rtl="1">
              <a:lnSpc>
                <a:spcPct val="150000"/>
              </a:lnSpc>
            </a:pPr>
            <a:r>
              <a:rPr lang="fa-IR" sz="2800" dirty="0"/>
              <a:t> </a:t>
            </a:r>
            <a:r>
              <a:rPr lang="fa-IR" sz="2800" dirty="0" smtClean="0"/>
              <a:t>    بیانیه های رسمی سازمان</a:t>
            </a:r>
            <a:endParaRPr lang="en-US" sz="2800" dirty="0"/>
          </a:p>
        </p:txBody>
      </p:sp>
    </p:spTree>
    <p:extLst>
      <p:ext uri="{BB962C8B-B14F-4D97-AF65-F5344CB8AC3E}">
        <p14:creationId xmlns:p14="http://schemas.microsoft.com/office/powerpoint/2010/main" val="4785783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lnSpc>
                <a:spcPct val="150000"/>
              </a:lnSpc>
            </a:pPr>
            <a:r>
              <a:rPr lang="fa-IR" sz="2800" dirty="0" smtClean="0"/>
              <a:t>ایجاد تحول فرهنگی نا ممکن است مگر آن که صدها یا هزاران مشتاق کمک کردن داشته باشیم. کارکنان باید به اندازه ای مشتاق مشارکت در این کار باشند که از خیر بعضی از دلبستگی ها و منافع کوتاه مدت خود بگذرند.هرگز نمی توان بدون ارتباط مکرر و در خور اعتماد ، دل و جان کارکنان را تسخیر کرد.</a:t>
            </a:r>
          </a:p>
          <a:p>
            <a:pPr algn="r" rtl="1">
              <a:lnSpc>
                <a:spcPct val="150000"/>
              </a:lnSpc>
            </a:pPr>
            <a:r>
              <a:rPr lang="fa-IR" sz="2800" dirty="0" smtClean="0"/>
              <a:t>هیچ چیز به اندازه ناسازگاری کردار با رفتار، به خصوص از ناحیه افراد برجسته و ذینفوذ، سبب زوال و شکست برنامه های فرهنگ سازی و تحول فرهنگی نمی شود.</a:t>
            </a:r>
            <a:endParaRPr lang="en-US" sz="2800" dirty="0"/>
          </a:p>
        </p:txBody>
      </p:sp>
    </p:spTree>
    <p:extLst>
      <p:ext uri="{BB962C8B-B14F-4D97-AF65-F5344CB8AC3E}">
        <p14:creationId xmlns:p14="http://schemas.microsoft.com/office/powerpoint/2010/main" val="3678096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304800"/>
            <a:ext cx="7391400" cy="563562"/>
          </a:xfrm>
        </p:spPr>
        <p:txBody>
          <a:bodyPr/>
          <a:lstStyle/>
          <a:p>
            <a:pPr algn="r"/>
            <a:r>
              <a:rPr lang="fa-IR" dirty="0" smtClean="0"/>
              <a:t>استراتژی های تغییر فرهنگی(ادگار شاین)</a:t>
            </a:r>
            <a:endParaRPr lang="en-US" dirty="0"/>
          </a:p>
        </p:txBody>
      </p:sp>
      <p:sp>
        <p:nvSpPr>
          <p:cNvPr id="3" name="Content Placeholder 2"/>
          <p:cNvSpPr>
            <a:spLocks noGrp="1"/>
          </p:cNvSpPr>
          <p:nvPr>
            <p:ph idx="1"/>
          </p:nvPr>
        </p:nvSpPr>
        <p:spPr>
          <a:xfrm>
            <a:off x="609600" y="1295400"/>
            <a:ext cx="8229600" cy="5248275"/>
          </a:xfrm>
        </p:spPr>
        <p:txBody>
          <a:bodyPr/>
          <a:lstStyle/>
          <a:p>
            <a:pPr algn="r" rtl="1"/>
            <a:r>
              <a:rPr lang="fa-IR" sz="2800" dirty="0" smtClean="0"/>
              <a:t> از فرهنگ کهنه انجماد زدائی کنید.</a:t>
            </a:r>
          </a:p>
          <a:p>
            <a:pPr algn="r" rtl="1"/>
            <a:r>
              <a:rPr lang="fa-IR" sz="2800" dirty="0" smtClean="0"/>
              <a:t> روی لحظات مساعد (مسائل، فرصت ها و شرایط تغییر یافته) سرمایه گذاری کنید.</a:t>
            </a:r>
          </a:p>
          <a:p>
            <a:pPr algn="r" rtl="1"/>
            <a:r>
              <a:rPr lang="fa-IR" sz="2800" dirty="0" smtClean="0"/>
              <a:t> اهداف تغییر را روشن و شفاف کنید.</a:t>
            </a:r>
          </a:p>
          <a:p>
            <a:pPr algn="r" rtl="1"/>
            <a:r>
              <a:rPr lang="fa-IR" sz="2800" dirty="0" smtClean="0"/>
              <a:t> برخی جنبه های مرتبط با فرهنگ گذشته را حفظ کنید.</a:t>
            </a:r>
          </a:p>
          <a:p>
            <a:pPr algn="r" rtl="1"/>
            <a:r>
              <a:rPr lang="fa-IR" sz="2800" dirty="0" smtClean="0"/>
              <a:t> برای مشمولین برنامه تحول فرهنگی ، امنیت روانی ایجاد کنید.</a:t>
            </a:r>
          </a:p>
          <a:p>
            <a:pPr algn="r" rtl="1"/>
            <a:r>
              <a:rPr lang="fa-IR" sz="2800" dirty="0" smtClean="0"/>
              <a:t> فرهنگ را رهبری کنید و از رهبران کاریزماتیک استفاده نمائید.</a:t>
            </a:r>
          </a:p>
          <a:p>
            <a:pPr algn="r" rtl="1"/>
            <a:r>
              <a:rPr lang="fa-IR" sz="2800" dirty="0" smtClean="0"/>
              <a:t> واقع بین باشید و برای مرحله گذار، برنامه عملی داشته باشید.</a:t>
            </a:r>
            <a:endParaRPr lang="en-US" sz="2800" dirty="0"/>
          </a:p>
        </p:txBody>
      </p:sp>
    </p:spTree>
    <p:extLst>
      <p:ext uri="{BB962C8B-B14F-4D97-AF65-F5344CB8AC3E}">
        <p14:creationId xmlns:p14="http://schemas.microsoft.com/office/powerpoint/2010/main" val="42092119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ADKAR</a:t>
            </a:r>
            <a:endParaRPr lang="en-US" dirty="0"/>
          </a:p>
        </p:txBody>
      </p:sp>
      <p:sp>
        <p:nvSpPr>
          <p:cNvPr id="3" name="Content Placeholder 2"/>
          <p:cNvSpPr>
            <a:spLocks noGrp="1"/>
          </p:cNvSpPr>
          <p:nvPr>
            <p:ph idx="1"/>
          </p:nvPr>
        </p:nvSpPr>
        <p:spPr/>
        <p:txBody>
          <a:bodyPr/>
          <a:lstStyle/>
          <a:p>
            <a:pPr marL="514350" indent="-514350" algn="r" rtl="1">
              <a:lnSpc>
                <a:spcPct val="150000"/>
              </a:lnSpc>
              <a:buFont typeface="+mj-lt"/>
              <a:buAutoNum type="arabicParenR"/>
            </a:pPr>
            <a:endParaRPr lang="fa-IR" dirty="0" smtClean="0"/>
          </a:p>
          <a:p>
            <a:pPr marL="514350" indent="-514350" algn="r" rtl="1">
              <a:lnSpc>
                <a:spcPct val="150000"/>
              </a:lnSpc>
              <a:buFont typeface="+mj-lt"/>
              <a:buAutoNum type="arabicParenR"/>
            </a:pPr>
            <a:r>
              <a:rPr lang="fa-IR" dirty="0" smtClean="0"/>
              <a:t>چرائی- ضرورت – نیاز</a:t>
            </a:r>
          </a:p>
          <a:p>
            <a:pPr marL="514350" indent="-514350" algn="r" rtl="1">
              <a:lnSpc>
                <a:spcPct val="150000"/>
              </a:lnSpc>
              <a:buFont typeface="+mj-lt"/>
              <a:buAutoNum type="arabicParenR"/>
            </a:pPr>
            <a:r>
              <a:rPr lang="fa-IR" dirty="0" smtClean="0"/>
              <a:t>کسب تمایل و جلب موافقت</a:t>
            </a:r>
          </a:p>
          <a:p>
            <a:pPr marL="514350" indent="-514350" algn="r" rtl="1">
              <a:lnSpc>
                <a:spcPct val="150000"/>
              </a:lnSpc>
              <a:buFont typeface="+mj-lt"/>
              <a:buAutoNum type="arabicParenR"/>
            </a:pPr>
            <a:r>
              <a:rPr lang="fa-IR" dirty="0" smtClean="0"/>
              <a:t>ایجاد دانش و مهارت جدید</a:t>
            </a:r>
          </a:p>
          <a:p>
            <a:pPr marL="514350" indent="-514350" algn="r" rtl="1">
              <a:lnSpc>
                <a:spcPct val="150000"/>
              </a:lnSpc>
              <a:buFont typeface="+mj-lt"/>
              <a:buAutoNum type="arabicParenR"/>
            </a:pPr>
            <a:r>
              <a:rPr lang="fa-IR" dirty="0" smtClean="0"/>
              <a:t>فراهم آوردن امکانات، اطلاعات و توانائی برای اجرا</a:t>
            </a:r>
          </a:p>
          <a:p>
            <a:pPr marL="514350" indent="-514350" algn="r" rtl="1">
              <a:lnSpc>
                <a:spcPct val="150000"/>
              </a:lnSpc>
              <a:buFont typeface="+mj-lt"/>
              <a:buAutoNum type="arabicParenR"/>
            </a:pPr>
            <a:r>
              <a:rPr lang="fa-IR" dirty="0" smtClean="0"/>
              <a:t>تشویق، تائید و تثبیت</a:t>
            </a:r>
            <a:endParaRPr lang="en-US" dirty="0"/>
          </a:p>
        </p:txBody>
      </p:sp>
    </p:spTree>
    <p:extLst>
      <p:ext uri="{BB962C8B-B14F-4D97-AF65-F5344CB8AC3E}">
        <p14:creationId xmlns:p14="http://schemas.microsoft.com/office/powerpoint/2010/main" val="2417467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فرهنگ سازمان = شخصیت انسان</a:t>
            </a:r>
            <a:endParaRPr lang="en-US" dirty="0"/>
          </a:p>
        </p:txBody>
      </p:sp>
      <p:sp>
        <p:nvSpPr>
          <p:cNvPr id="3" name="Content Placeholder 2"/>
          <p:cNvSpPr>
            <a:spLocks noGrp="1"/>
          </p:cNvSpPr>
          <p:nvPr>
            <p:ph idx="1"/>
          </p:nvPr>
        </p:nvSpPr>
        <p:spPr/>
        <p:txBody>
          <a:bodyPr/>
          <a:lstStyle/>
          <a:p>
            <a:pPr marL="0" indent="0" algn="r" rtl="1">
              <a:buNone/>
            </a:pPr>
            <a:endParaRPr lang="fa-IR" dirty="0" smtClean="0"/>
          </a:p>
          <a:p>
            <a:pPr marL="0" indent="0" algn="r" rtl="1">
              <a:buNone/>
            </a:pPr>
            <a:endParaRPr lang="fa-IR" dirty="0"/>
          </a:p>
          <a:p>
            <a:pPr algn="r" rtl="1">
              <a:buFont typeface="Wingdings" panose="05000000000000000000" pitchFamily="2" charset="2"/>
              <a:buChar char="ü"/>
            </a:pPr>
            <a:r>
              <a:rPr lang="fa-IR" dirty="0" smtClean="0"/>
              <a:t> یک سوم ریشه در وراثت و ژنتیک دارد.</a:t>
            </a:r>
          </a:p>
          <a:p>
            <a:pPr algn="r" rtl="1">
              <a:buFont typeface="Wingdings" panose="05000000000000000000" pitchFamily="2" charset="2"/>
              <a:buChar char="ü"/>
            </a:pPr>
            <a:r>
              <a:rPr lang="fa-IR" dirty="0" smtClean="0"/>
              <a:t> یک سوم مربوط به تربیت و محیط دوران کودکی و نوجوانی است.</a:t>
            </a:r>
          </a:p>
          <a:p>
            <a:pPr algn="r" rtl="1">
              <a:buFont typeface="Wingdings" panose="05000000000000000000" pitchFamily="2" charset="2"/>
              <a:buChar char="ü"/>
            </a:pPr>
            <a:r>
              <a:rPr lang="fa-IR" dirty="0" smtClean="0"/>
              <a:t> یک سوم در سالهای بزرگسالی کسب می شود و شکل می گیرد.</a:t>
            </a:r>
            <a:endParaRPr lang="en-US" dirty="0"/>
          </a:p>
        </p:txBody>
      </p:sp>
    </p:spTree>
    <p:extLst>
      <p:ext uri="{BB962C8B-B14F-4D97-AF65-F5344CB8AC3E}">
        <p14:creationId xmlns:p14="http://schemas.microsoft.com/office/powerpoint/2010/main" val="1839280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2800" dirty="0" smtClean="0"/>
              <a:t>فرهنگ سازی و تغییر فرهنگی در چه شرایطی شدنی تر است:</a:t>
            </a:r>
            <a:endParaRPr lang="en-US" sz="2800" dirty="0"/>
          </a:p>
        </p:txBody>
      </p:sp>
      <p:sp>
        <p:nvSpPr>
          <p:cNvPr id="3" name="Content Placeholder 2"/>
          <p:cNvSpPr>
            <a:spLocks noGrp="1"/>
          </p:cNvSpPr>
          <p:nvPr>
            <p:ph idx="1"/>
          </p:nvPr>
        </p:nvSpPr>
        <p:spPr/>
        <p:txBody>
          <a:bodyPr/>
          <a:lstStyle/>
          <a:p>
            <a:pPr algn="r" rtl="1"/>
            <a:endParaRPr lang="fa-IR" dirty="0" smtClean="0"/>
          </a:p>
          <a:p>
            <a:pPr algn="r" rtl="1"/>
            <a:r>
              <a:rPr lang="fa-IR" dirty="0" smtClean="0"/>
              <a:t> بحران بزرگی اتفاق افتاده باشد یا وقوع آن در آینده نزدیک پیش بینی و احساس شود.</a:t>
            </a:r>
          </a:p>
          <a:p>
            <a:pPr algn="r" rtl="1"/>
            <a:r>
              <a:rPr lang="fa-IR" dirty="0" smtClean="0"/>
              <a:t> رهبران و مدیران جدیدی باارزش ها و سیاست ها و مطالبات جدیدی وارد سازمان شده باشند.</a:t>
            </a:r>
          </a:p>
          <a:p>
            <a:pPr algn="r" rtl="1"/>
            <a:r>
              <a:rPr lang="fa-IR" dirty="0" smtClean="0"/>
              <a:t> سازمان کوچک و نوپا باشد.</a:t>
            </a:r>
          </a:p>
          <a:p>
            <a:pPr algn="r" rtl="1"/>
            <a:r>
              <a:rPr lang="fa-IR" dirty="0" smtClean="0"/>
              <a:t> تغییرات زیادی در تعدادکارکنان رخ داده باشد و کارکنان زیادی با احساس تغییر شرایط، آمادگی پذیرش تغییرات فرهنگی را داشته باشند.</a:t>
            </a:r>
            <a:endParaRPr lang="en-US" dirty="0"/>
          </a:p>
        </p:txBody>
      </p:sp>
    </p:spTree>
    <p:extLst>
      <p:ext uri="{BB962C8B-B14F-4D97-AF65-F5344CB8AC3E}">
        <p14:creationId xmlns:p14="http://schemas.microsoft.com/office/powerpoint/2010/main" val="11513352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2800" dirty="0" smtClean="0"/>
              <a:t>ابزارهای مدیریت (مدیران) منابع انسانی برای فرهنگ سازی</a:t>
            </a:r>
            <a:endParaRPr lang="en-US" sz="2800" dirty="0"/>
          </a:p>
        </p:txBody>
      </p:sp>
      <p:sp>
        <p:nvSpPr>
          <p:cNvPr id="3" name="Content Placeholder 2"/>
          <p:cNvSpPr>
            <a:spLocks noGrp="1"/>
          </p:cNvSpPr>
          <p:nvPr>
            <p:ph idx="1"/>
          </p:nvPr>
        </p:nvSpPr>
        <p:spPr>
          <a:xfrm>
            <a:off x="490537" y="1371600"/>
            <a:ext cx="8229600" cy="5019675"/>
          </a:xfrm>
        </p:spPr>
        <p:txBody>
          <a:bodyPr>
            <a:normAutofit lnSpcReduction="10000"/>
          </a:bodyPr>
          <a:lstStyle/>
          <a:p>
            <a:pPr algn="r" rtl="1"/>
            <a:r>
              <a:rPr lang="fa-IR" dirty="0" smtClean="0"/>
              <a:t>اطلاع رسانی و نظام ارتباطات داخلی</a:t>
            </a:r>
          </a:p>
          <a:p>
            <a:pPr algn="r" rtl="1"/>
            <a:r>
              <a:rPr lang="fa-IR" dirty="0" smtClean="0"/>
              <a:t>طراحی مشاغل و طراحی ساختار</a:t>
            </a:r>
          </a:p>
          <a:p>
            <a:pPr algn="r" rtl="1"/>
            <a:r>
              <a:rPr lang="fa-IR" dirty="0" smtClean="0"/>
              <a:t>معیارهای استخدام</a:t>
            </a:r>
          </a:p>
          <a:p>
            <a:pPr algn="r" rtl="1"/>
            <a:r>
              <a:rPr lang="fa-IR" dirty="0" smtClean="0"/>
              <a:t>منتورینگ و جامعه پذیری</a:t>
            </a:r>
          </a:p>
          <a:p>
            <a:pPr algn="r" rtl="1"/>
            <a:r>
              <a:rPr lang="fa-IR" dirty="0" smtClean="0"/>
              <a:t>معیارهای ارزیابی عملکرد مدیران و کارکنان</a:t>
            </a:r>
          </a:p>
          <a:p>
            <a:pPr algn="r" rtl="1"/>
            <a:r>
              <a:rPr lang="fa-IR" dirty="0" smtClean="0"/>
              <a:t>نظام پاداش</a:t>
            </a:r>
          </a:p>
          <a:p>
            <a:pPr algn="r" rtl="1"/>
            <a:r>
              <a:rPr lang="fa-IR" dirty="0" smtClean="0"/>
              <a:t>محتوای آموزشها</a:t>
            </a:r>
          </a:p>
          <a:p>
            <a:pPr algn="r" rtl="1"/>
            <a:r>
              <a:rPr lang="fa-IR" dirty="0" smtClean="0"/>
              <a:t>معیارهای ارتقا و انتصاب</a:t>
            </a:r>
          </a:p>
          <a:p>
            <a:pPr algn="r" rtl="1"/>
            <a:r>
              <a:rPr lang="fa-IR" dirty="0" smtClean="0"/>
              <a:t>پالایش سازمان و معیارهای اخراج و انفصال از خدمت </a:t>
            </a:r>
            <a:endParaRPr lang="en-US" dirty="0"/>
          </a:p>
        </p:txBody>
      </p:sp>
    </p:spTree>
    <p:extLst>
      <p:ext uri="{BB962C8B-B14F-4D97-AF65-F5344CB8AC3E}">
        <p14:creationId xmlns:p14="http://schemas.microsoft.com/office/powerpoint/2010/main" val="4655736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90600" y="364333"/>
            <a:ext cx="2857500" cy="422672"/>
          </a:xfrm>
        </p:spPr>
        <p:txBody>
          <a:bodyPr>
            <a:normAutofit fontScale="90000"/>
          </a:bodyPr>
          <a:lstStyle/>
          <a:p>
            <a:pPr algn="l"/>
            <a:r>
              <a:rPr lang="en-US" dirty="0" smtClean="0"/>
              <a:t>Moss </a:t>
            </a:r>
            <a:r>
              <a:rPr lang="en-US" dirty="0" err="1" smtClean="0"/>
              <a:t>Kanter</a:t>
            </a:r>
            <a:r>
              <a:rPr lang="en-US" dirty="0" smtClean="0"/>
              <a:t>:</a:t>
            </a:r>
            <a:endParaRPr lang="en-US" dirty="0"/>
          </a:p>
        </p:txBody>
      </p:sp>
      <p:sp>
        <p:nvSpPr>
          <p:cNvPr id="5" name="Content Placeholder 2"/>
          <p:cNvSpPr>
            <a:spLocks noGrp="1"/>
          </p:cNvSpPr>
          <p:nvPr>
            <p:ph idx="1"/>
          </p:nvPr>
        </p:nvSpPr>
        <p:spPr>
          <a:xfrm>
            <a:off x="762000" y="1378744"/>
            <a:ext cx="7419975" cy="1021556"/>
          </a:xfrm>
        </p:spPr>
        <p:txBody>
          <a:bodyPr/>
          <a:lstStyle/>
          <a:p>
            <a:r>
              <a:rPr lang="en-US" sz="2800" dirty="0" smtClean="0"/>
              <a:t>The most important things a leader can bring to a changing organization are:</a:t>
            </a:r>
            <a:endParaRPr lang="en-US" sz="2800" dirty="0"/>
          </a:p>
        </p:txBody>
      </p:sp>
      <p:sp>
        <p:nvSpPr>
          <p:cNvPr id="6" name="AutoShape 3"/>
          <p:cNvSpPr>
            <a:spLocks noChangeArrowheads="1"/>
          </p:cNvSpPr>
          <p:nvPr/>
        </p:nvSpPr>
        <p:spPr bwMode="ltGray">
          <a:xfrm>
            <a:off x="1485900" y="2857500"/>
            <a:ext cx="4114800" cy="2686050"/>
          </a:xfrm>
          <a:prstGeom prst="rightArrow">
            <a:avLst>
              <a:gd name="adj1" fmla="val 79306"/>
              <a:gd name="adj2" fmla="val 34844"/>
            </a:avLst>
          </a:prstGeom>
          <a:gradFill rotWithShape="1">
            <a:gsLst>
              <a:gs pos="0">
                <a:sysClr val="window" lastClr="FFFFFF"/>
              </a:gs>
              <a:gs pos="100000">
                <a:srgbClr val="72A376"/>
              </a:gs>
            </a:gsLst>
            <a:lin ang="0" scaled="1"/>
          </a:gradFill>
          <a:ln w="9525">
            <a:noFill/>
            <a:miter lim="800000"/>
            <a:headEnd/>
            <a:tailEnd/>
          </a:ln>
          <a:effectLst/>
        </p:spPr>
        <p:txBody>
          <a:bodyPr wrap="none" anchor="ctr"/>
          <a:lstStyle/>
          <a:p>
            <a:pPr>
              <a:defRPr/>
            </a:pPr>
            <a:endParaRPr lang="en-US" kern="0">
              <a:solidFill>
                <a:sysClr val="windowText" lastClr="000000"/>
              </a:solidFill>
            </a:endParaRPr>
          </a:p>
        </p:txBody>
      </p:sp>
      <p:sp>
        <p:nvSpPr>
          <p:cNvPr id="7" name="AutoShape 4"/>
          <p:cNvSpPr>
            <a:spLocks noChangeArrowheads="1"/>
          </p:cNvSpPr>
          <p:nvPr/>
        </p:nvSpPr>
        <p:spPr bwMode="blackWhite">
          <a:xfrm>
            <a:off x="1771650" y="3314700"/>
            <a:ext cx="2800350" cy="514350"/>
          </a:xfrm>
          <a:prstGeom prst="roundRect">
            <a:avLst>
              <a:gd name="adj" fmla="val 9106"/>
            </a:avLst>
          </a:prstGeom>
          <a:gradFill rotWithShape="1">
            <a:gsLst>
              <a:gs pos="0">
                <a:srgbClr val="B0CCB0"/>
              </a:gs>
              <a:gs pos="100000">
                <a:srgbClr val="B0CCB0">
                  <a:gamma/>
                  <a:tint val="69804"/>
                  <a:invGamma/>
                </a:srgbClr>
              </a:gs>
            </a:gsLst>
            <a:lin ang="5400000" scaled="1"/>
          </a:gradFill>
          <a:ln w="25400">
            <a:solidFill>
              <a:srgbClr val="FFFFFF"/>
            </a:solidFill>
            <a:round/>
            <a:headEnd/>
            <a:tailEnd/>
          </a:ln>
          <a:effectLst/>
        </p:spPr>
        <p:txBody>
          <a:bodyPr wrap="none" anchor="ctr"/>
          <a:lstStyle/>
          <a:p>
            <a:pPr algn="ctr" eaLnBrk="0" hangingPunct="0">
              <a:defRPr/>
            </a:pPr>
            <a:r>
              <a:rPr lang="en-US" sz="2100" b="1" kern="0" dirty="0"/>
              <a:t>passion</a:t>
            </a:r>
          </a:p>
        </p:txBody>
      </p:sp>
      <p:sp>
        <p:nvSpPr>
          <p:cNvPr id="8" name="AutoShape 5"/>
          <p:cNvSpPr>
            <a:spLocks noChangeArrowheads="1"/>
          </p:cNvSpPr>
          <p:nvPr/>
        </p:nvSpPr>
        <p:spPr bwMode="blackWhite">
          <a:xfrm>
            <a:off x="1771650" y="3943350"/>
            <a:ext cx="2800350" cy="514350"/>
          </a:xfrm>
          <a:prstGeom prst="roundRect">
            <a:avLst>
              <a:gd name="adj" fmla="val 9106"/>
            </a:avLst>
          </a:prstGeom>
          <a:gradFill rotWithShape="1">
            <a:gsLst>
              <a:gs pos="0">
                <a:srgbClr val="699D5F"/>
              </a:gs>
              <a:gs pos="100000">
                <a:srgbClr val="699D5F">
                  <a:gamma/>
                  <a:tint val="69804"/>
                  <a:invGamma/>
                </a:srgbClr>
              </a:gs>
            </a:gsLst>
            <a:lin ang="5400000" scaled="1"/>
          </a:gradFill>
          <a:ln w="25400">
            <a:solidFill>
              <a:srgbClr val="FFFFFF"/>
            </a:solidFill>
            <a:round/>
            <a:headEnd/>
            <a:tailEnd/>
          </a:ln>
          <a:effectLst/>
        </p:spPr>
        <p:txBody>
          <a:bodyPr wrap="none" anchor="ctr"/>
          <a:lstStyle/>
          <a:p>
            <a:pPr algn="ctr" eaLnBrk="0" hangingPunct="0">
              <a:defRPr/>
            </a:pPr>
            <a:r>
              <a:rPr lang="en-US" sz="2100" b="1" kern="0" dirty="0"/>
              <a:t>conviction</a:t>
            </a:r>
          </a:p>
        </p:txBody>
      </p:sp>
      <p:sp>
        <p:nvSpPr>
          <p:cNvPr id="9" name="AutoShape 6"/>
          <p:cNvSpPr>
            <a:spLocks noChangeArrowheads="1"/>
          </p:cNvSpPr>
          <p:nvPr/>
        </p:nvSpPr>
        <p:spPr bwMode="blackWhite">
          <a:xfrm>
            <a:off x="1771650" y="4572000"/>
            <a:ext cx="2800350" cy="514350"/>
          </a:xfrm>
          <a:prstGeom prst="roundRect">
            <a:avLst>
              <a:gd name="adj" fmla="val 9106"/>
            </a:avLst>
          </a:prstGeom>
          <a:gradFill rotWithShape="1">
            <a:gsLst>
              <a:gs pos="0">
                <a:srgbClr val="DB5353"/>
              </a:gs>
              <a:gs pos="100000">
                <a:srgbClr val="DB5353">
                  <a:gamma/>
                  <a:tint val="69804"/>
                  <a:invGamma/>
                </a:srgbClr>
              </a:gs>
            </a:gsLst>
            <a:lin ang="5400000" scaled="1"/>
          </a:gradFill>
          <a:ln w="25400">
            <a:solidFill>
              <a:srgbClr val="FFFFFF"/>
            </a:solidFill>
            <a:round/>
            <a:headEnd/>
            <a:tailEnd/>
          </a:ln>
          <a:effectLst/>
        </p:spPr>
        <p:txBody>
          <a:bodyPr wrap="none" anchor="ctr"/>
          <a:lstStyle/>
          <a:p>
            <a:pPr algn="ctr" eaLnBrk="0" hangingPunct="0">
              <a:defRPr/>
            </a:pPr>
            <a:r>
              <a:rPr lang="en-US" sz="2100" b="1" kern="0" dirty="0"/>
              <a:t>confidence</a:t>
            </a:r>
          </a:p>
        </p:txBody>
      </p:sp>
      <p:sp>
        <p:nvSpPr>
          <p:cNvPr id="10" name="AutoShape 7"/>
          <p:cNvSpPr>
            <a:spLocks noChangeArrowheads="1"/>
          </p:cNvSpPr>
          <p:nvPr/>
        </p:nvSpPr>
        <p:spPr bwMode="auto">
          <a:xfrm>
            <a:off x="5791200" y="3657600"/>
            <a:ext cx="1657350" cy="914400"/>
          </a:xfrm>
          <a:prstGeom prst="roundRect">
            <a:avLst>
              <a:gd name="adj" fmla="val 32812"/>
            </a:avLst>
          </a:prstGeom>
          <a:noFill/>
          <a:ln w="25400">
            <a:solidFill>
              <a:schemeClr val="accent1">
                <a:lumMod val="50000"/>
              </a:schemeClr>
            </a:solidFill>
            <a:round/>
            <a:headEnd/>
            <a:tailEnd/>
          </a:ln>
          <a:effectLst/>
        </p:spPr>
        <p:txBody>
          <a:bodyPr anchor="ctr"/>
          <a:lstStyle/>
          <a:p>
            <a:pPr algn="ctr">
              <a:defRPr/>
            </a:pPr>
            <a:r>
              <a:rPr lang="en-US" sz="2000" kern="0" dirty="0"/>
              <a:t>In others.</a:t>
            </a:r>
          </a:p>
        </p:txBody>
      </p:sp>
    </p:spTree>
    <p:extLst>
      <p:ext uri="{BB962C8B-B14F-4D97-AF65-F5344CB8AC3E}">
        <p14:creationId xmlns:p14="http://schemas.microsoft.com/office/powerpoint/2010/main" val="3089491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ppt_x</p:attrName>
                                        </p:attrNameLst>
                                      </p:cBhvr>
                                      <p:tavLst>
                                        <p:tav tm="0">
                                          <p:val>
                                            <p:strVal val="#ppt_x"/>
                                          </p:val>
                                        </p:tav>
                                        <p:tav tm="100000">
                                          <p:val>
                                            <p:strVal val="#ppt_x"/>
                                          </p:val>
                                        </p:tav>
                                      </p:tavLst>
                                    </p:anim>
                                    <p:anim calcmode="lin" valueType="num">
                                      <p:cBhvr>
                                        <p:cTn id="27" dur="5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42" presetClass="entr" presetSubtype="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strVal val="#ppt_x"/>
                                          </p:val>
                                        </p:tav>
                                        <p:tav tm="100000">
                                          <p:val>
                                            <p:strVal val="#ppt_x"/>
                                          </p:val>
                                        </p:tav>
                                      </p:tavLst>
                                    </p:anim>
                                    <p:anim calcmode="lin" valueType="num">
                                      <p:cBhvr>
                                        <p:cTn id="3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1800" dirty="0"/>
              <a:t>5 powers that get ideas off the ground</a:t>
            </a:r>
            <a:br>
              <a:rPr lang="en-US" sz="1800" dirty="0"/>
            </a:br>
            <a:endParaRPr lang="en-US" sz="1800" dirty="0"/>
          </a:p>
        </p:txBody>
      </p:sp>
      <p:sp>
        <p:nvSpPr>
          <p:cNvPr id="3" name="Content Placeholder 2"/>
          <p:cNvSpPr>
            <a:spLocks noGrp="1"/>
          </p:cNvSpPr>
          <p:nvPr>
            <p:ph idx="1"/>
          </p:nvPr>
        </p:nvSpPr>
        <p:spPr>
          <a:xfrm>
            <a:off x="914400" y="1752600"/>
            <a:ext cx="7410450" cy="3593319"/>
          </a:xfrm>
        </p:spPr>
        <p:txBody>
          <a:bodyPr/>
          <a:lstStyle/>
          <a:p>
            <a:pPr>
              <a:buNone/>
            </a:pPr>
            <a:r>
              <a:rPr lang="en-US" sz="2800" dirty="0" smtClean="0"/>
              <a:t>1-</a:t>
            </a:r>
            <a:r>
              <a:rPr lang="fa-IR" sz="2800" dirty="0" smtClean="0"/>
              <a:t> </a:t>
            </a:r>
            <a:r>
              <a:rPr lang="en-US" sz="2800" dirty="0">
                <a:solidFill>
                  <a:srgbClr val="00B050"/>
                </a:solidFill>
              </a:rPr>
              <a:t>showing up</a:t>
            </a:r>
            <a:r>
              <a:rPr lang="en-US" sz="2800" dirty="0"/>
              <a:t>: the power of presence</a:t>
            </a:r>
          </a:p>
          <a:p>
            <a:pPr>
              <a:buNone/>
            </a:pPr>
            <a:r>
              <a:rPr lang="en-US" sz="2800" dirty="0" smtClean="0"/>
              <a:t>        “management by walking around”</a:t>
            </a:r>
          </a:p>
          <a:p>
            <a:pPr>
              <a:buNone/>
            </a:pPr>
            <a:r>
              <a:rPr lang="en-US" sz="2800" dirty="0" smtClean="0"/>
              <a:t>2-</a:t>
            </a:r>
            <a:r>
              <a:rPr lang="fa-IR" sz="2800" dirty="0" smtClean="0"/>
              <a:t> </a:t>
            </a:r>
            <a:r>
              <a:rPr lang="en-US" sz="2800" dirty="0" smtClean="0">
                <a:solidFill>
                  <a:srgbClr val="00B050"/>
                </a:solidFill>
              </a:rPr>
              <a:t>speaking up</a:t>
            </a:r>
            <a:r>
              <a:rPr lang="en-US" sz="2800" dirty="0" smtClean="0"/>
              <a:t>: the power of voice</a:t>
            </a:r>
          </a:p>
          <a:p>
            <a:pPr>
              <a:buNone/>
            </a:pPr>
            <a:r>
              <a:rPr lang="en-US" sz="2800" dirty="0" smtClean="0"/>
              <a:t>       “great speeches make great leaders”</a:t>
            </a:r>
          </a:p>
          <a:p>
            <a:pPr>
              <a:buNone/>
            </a:pPr>
            <a:r>
              <a:rPr lang="en-US" sz="2800" dirty="0" smtClean="0"/>
              <a:t>3-</a:t>
            </a:r>
            <a:r>
              <a:rPr lang="fa-IR" sz="2800" dirty="0" smtClean="0"/>
              <a:t> </a:t>
            </a:r>
            <a:r>
              <a:rPr lang="en-US" sz="2800" dirty="0" smtClean="0">
                <a:solidFill>
                  <a:srgbClr val="00B050"/>
                </a:solidFill>
              </a:rPr>
              <a:t>teaming up</a:t>
            </a:r>
            <a:r>
              <a:rPr lang="en-US" sz="2800" dirty="0" smtClean="0"/>
              <a:t>: the power of parenting</a:t>
            </a:r>
          </a:p>
          <a:p>
            <a:pPr>
              <a:buNone/>
            </a:pPr>
            <a:r>
              <a:rPr lang="en-US" sz="2800" dirty="0" smtClean="0"/>
              <a:t>        “sisterhood of success”</a:t>
            </a:r>
          </a:p>
          <a:p>
            <a:pPr>
              <a:buNone/>
            </a:pPr>
            <a:r>
              <a:rPr lang="en-US" sz="2800" dirty="0" smtClean="0"/>
              <a:t>4-</a:t>
            </a:r>
            <a:r>
              <a:rPr lang="fa-IR" sz="2800" dirty="0" smtClean="0"/>
              <a:t> </a:t>
            </a:r>
            <a:r>
              <a:rPr lang="en-US" sz="2800" dirty="0" smtClean="0">
                <a:solidFill>
                  <a:srgbClr val="00B050"/>
                </a:solidFill>
              </a:rPr>
              <a:t>looking up</a:t>
            </a:r>
            <a:r>
              <a:rPr lang="en-US" sz="2800" dirty="0" smtClean="0"/>
              <a:t>: the power of values</a:t>
            </a:r>
          </a:p>
          <a:p>
            <a:pPr>
              <a:buNone/>
            </a:pPr>
            <a:r>
              <a:rPr lang="en-US" sz="2800" dirty="0" smtClean="0"/>
              <a:t>5-</a:t>
            </a:r>
            <a:r>
              <a:rPr lang="fa-IR" sz="2800" dirty="0" smtClean="0"/>
              <a:t> </a:t>
            </a:r>
            <a:r>
              <a:rPr lang="en-US" sz="2800" dirty="0" smtClean="0">
                <a:solidFill>
                  <a:srgbClr val="00B050"/>
                </a:solidFill>
              </a:rPr>
              <a:t>not giving up</a:t>
            </a:r>
            <a:r>
              <a:rPr lang="en-US" sz="2800" dirty="0" smtClean="0"/>
              <a:t>: the power of resistance</a:t>
            </a:r>
            <a:endParaRPr lang="en-US" sz="2800" dirty="0"/>
          </a:p>
        </p:txBody>
      </p:sp>
    </p:spTree>
    <p:extLst>
      <p:ext uri="{BB962C8B-B14F-4D97-AF65-F5344CB8AC3E}">
        <p14:creationId xmlns:p14="http://schemas.microsoft.com/office/powerpoint/2010/main" val="311118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457200" y="4343400"/>
            <a:ext cx="8229600" cy="1828800"/>
          </a:xfrm>
        </p:spPr>
        <p:txBody>
          <a:bodyPr/>
          <a:lstStyle/>
          <a:p>
            <a:pPr algn="ctr">
              <a:buClr>
                <a:srgbClr val="00B0F0"/>
              </a:buClr>
            </a:pPr>
            <a:r>
              <a:rPr lang="en-US" i="1" dirty="0" err="1" smtClean="0"/>
              <a:t>Lewin</a:t>
            </a:r>
            <a:r>
              <a:rPr lang="en-US" dirty="0" smtClean="0"/>
              <a:t>:</a:t>
            </a:r>
          </a:p>
          <a:p>
            <a:pPr algn="ctr">
              <a:buNone/>
            </a:pPr>
            <a:r>
              <a:rPr lang="en-US" dirty="0" smtClean="0"/>
              <a:t>If you want to truly understand something, try to change it.</a:t>
            </a:r>
          </a:p>
          <a:p>
            <a:pPr algn="ctr"/>
            <a:endParaRPr lang="en-US" dirty="0" smtClean="0"/>
          </a:p>
          <a:p>
            <a:pPr algn="ctr"/>
            <a:endParaRPr lang="en-US" dirty="0" smtClean="0"/>
          </a:p>
        </p:txBody>
      </p:sp>
      <p:sp>
        <p:nvSpPr>
          <p:cNvPr id="9" name="Rectangle 8"/>
          <p:cNvSpPr/>
          <p:nvPr/>
        </p:nvSpPr>
        <p:spPr>
          <a:xfrm>
            <a:off x="533400" y="1981200"/>
            <a:ext cx="8153400" cy="1815882"/>
          </a:xfrm>
          <a:prstGeom prst="rect">
            <a:avLst/>
          </a:prstGeom>
        </p:spPr>
        <p:txBody>
          <a:bodyPr wrap="square">
            <a:spAutoFit/>
          </a:bodyPr>
          <a:lstStyle/>
          <a:p>
            <a:pPr algn="ctr">
              <a:buClr>
                <a:srgbClr val="00B0F0"/>
              </a:buClr>
              <a:buFont typeface="Wingdings" pitchFamily="2" charset="2"/>
              <a:buChar char="v"/>
            </a:pPr>
            <a:r>
              <a:rPr lang="en-US" sz="2800" i="1" dirty="0" smtClean="0">
                <a:solidFill>
                  <a:prstClr val="black"/>
                </a:solidFill>
                <a:latin typeface="Arial" charset="0"/>
              </a:rPr>
              <a:t>Leo Tolstoy:</a:t>
            </a:r>
          </a:p>
          <a:p>
            <a:pPr algn="ctr"/>
            <a:r>
              <a:rPr lang="en-US" sz="2800" dirty="0" smtClean="0">
                <a:solidFill>
                  <a:prstClr val="black"/>
                </a:solidFill>
                <a:latin typeface="Arial" charset="0"/>
              </a:rPr>
              <a:t>Everyone thinks of changing the world, but no one thinks of changing him/her self.</a:t>
            </a:r>
          </a:p>
          <a:p>
            <a:pPr algn="ctr"/>
            <a:endParaRPr lang="en-US" sz="2800" dirty="0" smtClean="0">
              <a:solidFill>
                <a:prstClr val="black"/>
              </a:solidFill>
              <a:latin typeface="Arial" charset="0"/>
            </a:endParaRPr>
          </a:p>
        </p:txBody>
      </p:sp>
      <p:pic>
        <p:nvPicPr>
          <p:cNvPr id="4" name="Picture 3" descr="leo_tolstoy.jpg"/>
          <p:cNvPicPr>
            <a:picLocks noChangeAspect="1"/>
          </p:cNvPicPr>
          <p:nvPr/>
        </p:nvPicPr>
        <p:blipFill>
          <a:blip r:embed="rId2">
            <a:lum contrast="10000"/>
          </a:blip>
          <a:stretch>
            <a:fillRect/>
          </a:stretch>
        </p:blipFill>
        <p:spPr>
          <a:xfrm>
            <a:off x="7233546" y="838200"/>
            <a:ext cx="1332604" cy="1587743"/>
          </a:xfrm>
          <a:prstGeom prst="rect">
            <a:avLst/>
          </a:prstGeom>
          <a:ln>
            <a:noFill/>
          </a:ln>
          <a:effectLst>
            <a:softEdge rad="112500"/>
          </a:effectLst>
        </p:spPr>
      </p:pic>
      <p:pic>
        <p:nvPicPr>
          <p:cNvPr id="5" name="Picture 4" descr="lewin.gif"/>
          <p:cNvPicPr>
            <a:picLocks noChangeAspect="1"/>
          </p:cNvPicPr>
          <p:nvPr/>
        </p:nvPicPr>
        <p:blipFill>
          <a:blip r:embed="rId3"/>
          <a:stretch>
            <a:fillRect/>
          </a:stretch>
        </p:blipFill>
        <p:spPr>
          <a:xfrm>
            <a:off x="7306022" y="3276600"/>
            <a:ext cx="1309208" cy="1685925"/>
          </a:xfrm>
          <a:prstGeom prst="rect">
            <a:avLst/>
          </a:prstGeom>
          <a:ln>
            <a:noFill/>
          </a:ln>
          <a:effectLst>
            <a:softEdge rad="112500"/>
          </a:effectLst>
        </p:spPr>
      </p:pic>
    </p:spTree>
    <p:extLst>
      <p:ext uri="{BB962C8B-B14F-4D97-AF65-F5344CB8AC3E}">
        <p14:creationId xmlns:p14="http://schemas.microsoft.com/office/powerpoint/2010/main" val="2798253646"/>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800" decel="100000"/>
                                        <p:tgtEl>
                                          <p:spTgt spid="9"/>
                                        </p:tgtEl>
                                      </p:cBhvr>
                                    </p:animEffect>
                                    <p:anim calcmode="lin" valueType="num">
                                      <p:cBhvr>
                                        <p:cTn id="8" dur="800" decel="100000" fill="hold"/>
                                        <p:tgtEl>
                                          <p:spTgt spid="9"/>
                                        </p:tgtEl>
                                        <p:attrNameLst>
                                          <p:attrName>style.rotation</p:attrName>
                                        </p:attrNameLst>
                                      </p:cBhvr>
                                      <p:tavLst>
                                        <p:tav tm="0">
                                          <p:val>
                                            <p:fltVal val="-90"/>
                                          </p:val>
                                        </p:tav>
                                        <p:tav tm="100000">
                                          <p:val>
                                            <p:fltVal val="0"/>
                                          </p:val>
                                        </p:tav>
                                      </p:tavLst>
                                    </p:anim>
                                    <p:anim calcmode="lin" valueType="num">
                                      <p:cBhvr>
                                        <p:cTn id="9" dur="800" decel="100000" fill="hold"/>
                                        <p:tgtEl>
                                          <p:spTgt spid="9"/>
                                        </p:tgtEl>
                                        <p:attrNameLst>
                                          <p:attrName>ppt_x</p:attrName>
                                        </p:attrNameLst>
                                      </p:cBhvr>
                                      <p:tavLst>
                                        <p:tav tm="0">
                                          <p:val>
                                            <p:strVal val="#ppt_x+0.4"/>
                                          </p:val>
                                        </p:tav>
                                        <p:tav tm="100000">
                                          <p:val>
                                            <p:strVal val="#ppt_x-0.05"/>
                                          </p:val>
                                        </p:tav>
                                      </p:tavLst>
                                    </p:anim>
                                    <p:anim calcmode="lin" valueType="num">
                                      <p:cBhvr>
                                        <p:cTn id="10" dur="800" decel="100000" fill="hold"/>
                                        <p:tgtEl>
                                          <p:spTgt spid="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lide(fromBottom)">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grpId="0" nodeType="click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800" decel="100000"/>
                                        <p:tgtEl>
                                          <p:spTgt spid="8">
                                            <p:txEl>
                                              <p:pRg st="1" end="1"/>
                                            </p:txEl>
                                          </p:spTgt>
                                        </p:tgtEl>
                                      </p:cBhvr>
                                    </p:animEffect>
                                    <p:anim calcmode="lin" valueType="num">
                                      <p:cBhvr>
                                        <p:cTn id="22" dur="800" decel="100000" fill="hold"/>
                                        <p:tgtEl>
                                          <p:spTgt spid="8">
                                            <p:txEl>
                                              <p:pRg st="1" end="1"/>
                                            </p:txEl>
                                          </p:spTgt>
                                        </p:tgtEl>
                                        <p:attrNameLst>
                                          <p:attrName>style.rotation</p:attrName>
                                        </p:attrNameLst>
                                      </p:cBhvr>
                                      <p:tavLst>
                                        <p:tav tm="0">
                                          <p:val>
                                            <p:fltVal val="-90"/>
                                          </p:val>
                                        </p:tav>
                                        <p:tav tm="100000">
                                          <p:val>
                                            <p:fltVal val="0"/>
                                          </p:val>
                                        </p:tav>
                                      </p:tavLst>
                                    </p:anim>
                                    <p:anim calcmode="lin" valueType="num">
                                      <p:cBhvr>
                                        <p:cTn id="23" dur="800" decel="100000" fill="hold"/>
                                        <p:tgtEl>
                                          <p:spTgt spid="8">
                                            <p:txEl>
                                              <p:pRg st="1" end="1"/>
                                            </p:txEl>
                                          </p:spTgt>
                                        </p:tgtEl>
                                        <p:attrNameLst>
                                          <p:attrName>ppt_x</p:attrName>
                                        </p:attrNameLst>
                                      </p:cBhvr>
                                      <p:tavLst>
                                        <p:tav tm="0">
                                          <p:val>
                                            <p:strVal val="#ppt_x+0.4"/>
                                          </p:val>
                                        </p:tav>
                                        <p:tav tm="100000">
                                          <p:val>
                                            <p:strVal val="#ppt_x-0.05"/>
                                          </p:val>
                                        </p:tav>
                                      </p:tavLst>
                                    </p:anim>
                                    <p:anim calcmode="lin" valueType="num">
                                      <p:cBhvr>
                                        <p:cTn id="24" dur="800" decel="100000" fill="hold"/>
                                        <p:tgtEl>
                                          <p:spTgt spid="8">
                                            <p:txEl>
                                              <p:pRg st="1" end="1"/>
                                            </p:txEl>
                                          </p:spTgt>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8">
                                            <p:txEl>
                                              <p:pRg st="1" end="1"/>
                                            </p:txEl>
                                          </p:spTgt>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8">
                                            <p:txEl>
                                              <p:pRg st="1" end="1"/>
                                            </p:txEl>
                                          </p:spTgt>
                                        </p:tgtEl>
                                        <p:attrNameLst>
                                          <p:attrName>ppt_y</p:attrName>
                                        </p:attrNameLst>
                                      </p:cBhvr>
                                      <p:tavLst>
                                        <p:tav tm="0">
                                          <p:val>
                                            <p:strVal val="#ppt_y+0.1"/>
                                          </p:val>
                                        </p:tav>
                                        <p:tav tm="100000">
                                          <p:val>
                                            <p:strVal val="#ppt_y"/>
                                          </p:val>
                                        </p:tav>
                                      </p:tavLst>
                                    </p:anim>
                                  </p:childTnLst>
                                </p:cTn>
                              </p:par>
                              <p:par>
                                <p:cTn id="27" presetID="3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800" decel="100000"/>
                                        <p:tgtEl>
                                          <p:spTgt spid="8">
                                            <p:txEl>
                                              <p:pRg st="0" end="0"/>
                                            </p:txEl>
                                          </p:spTgt>
                                        </p:tgtEl>
                                      </p:cBhvr>
                                    </p:animEffect>
                                    <p:anim calcmode="lin" valueType="num">
                                      <p:cBhvr>
                                        <p:cTn id="30" dur="800" decel="100000" fill="hold"/>
                                        <p:tgtEl>
                                          <p:spTgt spid="8">
                                            <p:txEl>
                                              <p:pRg st="0" end="0"/>
                                            </p:txEl>
                                          </p:spTgt>
                                        </p:tgtEl>
                                        <p:attrNameLst>
                                          <p:attrName>style.rotation</p:attrName>
                                        </p:attrNameLst>
                                      </p:cBhvr>
                                      <p:tavLst>
                                        <p:tav tm="0">
                                          <p:val>
                                            <p:fltVal val="-90"/>
                                          </p:val>
                                        </p:tav>
                                        <p:tav tm="100000">
                                          <p:val>
                                            <p:fltVal val="0"/>
                                          </p:val>
                                        </p:tav>
                                      </p:tavLst>
                                    </p:anim>
                                    <p:anim calcmode="lin" valueType="num">
                                      <p:cBhvr>
                                        <p:cTn id="31" dur="800" decel="100000" fill="hold"/>
                                        <p:tgtEl>
                                          <p:spTgt spid="8">
                                            <p:txEl>
                                              <p:pRg st="0" end="0"/>
                                            </p:txEl>
                                          </p:spTgt>
                                        </p:tgtEl>
                                        <p:attrNameLst>
                                          <p:attrName>ppt_x</p:attrName>
                                        </p:attrNameLst>
                                      </p:cBhvr>
                                      <p:tavLst>
                                        <p:tav tm="0">
                                          <p:val>
                                            <p:strVal val="#ppt_x+0.4"/>
                                          </p:val>
                                        </p:tav>
                                        <p:tav tm="100000">
                                          <p:val>
                                            <p:strVal val="#ppt_x-0.05"/>
                                          </p:val>
                                        </p:tav>
                                      </p:tavLst>
                                    </p:anim>
                                    <p:anim calcmode="lin" valueType="num">
                                      <p:cBhvr>
                                        <p:cTn id="32" dur="800" decel="100000" fill="hold"/>
                                        <p:tgtEl>
                                          <p:spTgt spid="8">
                                            <p:txEl>
                                              <p:pRg st="0" end="0"/>
                                            </p:txEl>
                                          </p:spTgt>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8">
                                            <p:txEl>
                                              <p:pRg st="0" end="0"/>
                                            </p:txEl>
                                          </p:spTgt>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8">
                                            <p:txEl>
                                              <p:pRg st="0" end="0"/>
                                            </p:txEl>
                                          </p:spTgt>
                                        </p:tgtEl>
                                        <p:attrNameLst>
                                          <p:attrName>ppt_y</p:attrName>
                                        </p:attrNameLst>
                                      </p:cBhvr>
                                      <p:tavLst>
                                        <p:tav tm="0">
                                          <p:val>
                                            <p:strVal val="#ppt_y+0.1"/>
                                          </p:val>
                                        </p:tav>
                                        <p:tav tm="100000">
                                          <p:val>
                                            <p:strVal val="#ppt_y"/>
                                          </p:val>
                                        </p:tav>
                                      </p:tavLst>
                                    </p:anim>
                                  </p:childTnLst>
                                </p:cTn>
                              </p:par>
                            </p:childTnLst>
                          </p:cTn>
                        </p:par>
                        <p:par>
                          <p:cTn id="35" fill="hold">
                            <p:stCondLst>
                              <p:cond delay="1000"/>
                            </p:stCondLst>
                            <p:childTnLst>
                              <p:par>
                                <p:cTn id="36" presetID="12" presetClass="entr" presetSubtype="4"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slide(fromBottom)">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تعاریفی از فرهنگ سازمانی</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a:t> </a:t>
            </a:r>
            <a:r>
              <a:rPr lang="fa-IR" dirty="0" smtClean="0"/>
              <a:t> فرهنگ شامل رفتارهای مشهود، هنجارهای گروهی، ارزش های رسمی و اعلام شده، فلسفه رسمی و ماموریت سازمان، قواعد بازی، فضای تعامل، مهارت های نهادینه شده، عادت های فکرکردن و عمل کردن، معانی و مفاهیم مشترک گروه و سمبل ها و داستان هاست.</a:t>
            </a:r>
          </a:p>
          <a:p>
            <a:pPr algn="r" rtl="1"/>
            <a:endParaRPr lang="fa-IR" dirty="0"/>
          </a:p>
          <a:p>
            <a:pPr algn="r" rtl="1"/>
            <a:r>
              <a:rPr lang="fa-IR" dirty="0" smtClean="0"/>
              <a:t> فرهنگ یادگیری های مشترک تجمعی از تاریخ مشترک سازمان هاست.</a:t>
            </a:r>
            <a:endParaRPr lang="en-US" dirty="0"/>
          </a:p>
        </p:txBody>
      </p:sp>
    </p:spTree>
    <p:extLst>
      <p:ext uri="{BB962C8B-B14F-4D97-AF65-F5344CB8AC3E}">
        <p14:creationId xmlns:p14="http://schemas.microsoft.com/office/powerpoint/2010/main" val="26367686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533400" y="4267200"/>
            <a:ext cx="8229600" cy="152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algn="ctr" rtl="1">
              <a:spcBef>
                <a:spcPct val="20000"/>
              </a:spcBef>
              <a:buClr>
                <a:srgbClr val="C00000"/>
              </a:buClr>
              <a:buSzPct val="70000"/>
              <a:defRPr/>
            </a:pPr>
            <a:r>
              <a:rPr lang="en-US" sz="2800" b="1" i="1" kern="0" dirty="0" err="1" smtClean="0">
                <a:solidFill>
                  <a:prstClr val="black"/>
                </a:solidFill>
                <a:latin typeface="Verdana"/>
              </a:rPr>
              <a:t>آلبرت</a:t>
            </a:r>
            <a:r>
              <a:rPr lang="en-US" sz="2800" b="1" i="1" kern="0" dirty="0" smtClean="0">
                <a:solidFill>
                  <a:prstClr val="black"/>
                </a:solidFill>
                <a:latin typeface="Verdana"/>
              </a:rPr>
              <a:t> </a:t>
            </a:r>
            <a:r>
              <a:rPr lang="en-US" sz="2800" b="1" i="1" kern="0" dirty="0" err="1" smtClean="0">
                <a:solidFill>
                  <a:prstClr val="black"/>
                </a:solidFill>
                <a:latin typeface="Verdana"/>
              </a:rPr>
              <a:t>شوایترز</a:t>
            </a:r>
            <a:r>
              <a:rPr lang="en-US" sz="2800" b="1" i="1" kern="0" dirty="0" smtClean="0">
                <a:solidFill>
                  <a:prstClr val="black"/>
                </a:solidFill>
                <a:latin typeface="Verdana"/>
              </a:rPr>
              <a:t>:</a:t>
            </a:r>
          </a:p>
          <a:p>
            <a:pPr marL="342900" indent="-342900" algn="ctr">
              <a:spcBef>
                <a:spcPct val="20000"/>
              </a:spcBef>
              <a:buClr>
                <a:srgbClr val="00B0F0"/>
              </a:buClr>
              <a:buFont typeface="Wingdings" pitchFamily="2" charset="2"/>
              <a:buChar char="v"/>
              <a:defRPr/>
            </a:pPr>
            <a:r>
              <a:rPr lang="en-US" sz="2800" kern="0" dirty="0" smtClean="0">
                <a:solidFill>
                  <a:prstClr val="black"/>
                </a:solidFill>
                <a:latin typeface="Verdana"/>
              </a:rPr>
              <a:t>Example is not the main thing in influencing others, it is the only thing</a:t>
            </a:r>
          </a:p>
          <a:p>
            <a:pPr marL="3886200" lvl="8" indent="-228600" algn="ctr" fontAlgn="base">
              <a:spcBef>
                <a:spcPct val="20000"/>
              </a:spcBef>
              <a:spcAft>
                <a:spcPct val="0"/>
              </a:spcAft>
              <a:buClr>
                <a:srgbClr val="00B0F0"/>
              </a:buClr>
              <a:buFont typeface="Wingdings" pitchFamily="2" charset="2"/>
              <a:buChar char="v"/>
              <a:defRPr/>
            </a:pPr>
            <a:endParaRPr lang="fa-IR" sz="2800" kern="0" dirty="0" smtClean="0">
              <a:solidFill>
                <a:prstClr val="black"/>
              </a:solidFill>
              <a:latin typeface="Arial" charset="0"/>
            </a:endParaRPr>
          </a:p>
        </p:txBody>
      </p:sp>
      <p:sp>
        <p:nvSpPr>
          <p:cNvPr id="5" name="Rectangle 4"/>
          <p:cNvSpPr/>
          <p:nvPr/>
        </p:nvSpPr>
        <p:spPr>
          <a:xfrm>
            <a:off x="533400" y="1600200"/>
            <a:ext cx="8305800" cy="1471172"/>
          </a:xfrm>
          <a:prstGeom prst="rect">
            <a:avLst/>
          </a:prstGeom>
        </p:spPr>
        <p:txBody>
          <a:bodyPr wrap="square">
            <a:spAutoFit/>
          </a:bodyPr>
          <a:lstStyle/>
          <a:p>
            <a:pPr marL="342900" indent="-342900" algn="ctr" rtl="1">
              <a:spcBef>
                <a:spcPct val="20000"/>
              </a:spcBef>
              <a:buClr>
                <a:srgbClr val="C00000"/>
              </a:buClr>
              <a:buSzPct val="70000"/>
            </a:pPr>
            <a:r>
              <a:rPr lang="fa-IR" sz="2800" b="1" i="1" kern="0" dirty="0" smtClean="0">
                <a:solidFill>
                  <a:prstClr val="black"/>
                </a:solidFill>
                <a:latin typeface="Verdana"/>
              </a:rPr>
              <a:t>گاندی</a:t>
            </a:r>
            <a:r>
              <a:rPr lang="fa-IR" sz="2800" kern="0" dirty="0" smtClean="0">
                <a:solidFill>
                  <a:prstClr val="black"/>
                </a:solidFill>
                <a:latin typeface="Verdana"/>
              </a:rPr>
              <a:t>:</a:t>
            </a:r>
            <a:endParaRPr lang="en-US" sz="2800" kern="0" dirty="0" smtClean="0">
              <a:solidFill>
                <a:prstClr val="black"/>
              </a:solidFill>
              <a:latin typeface="Verdana"/>
            </a:endParaRPr>
          </a:p>
          <a:p>
            <a:pPr marL="342900" indent="-342900" algn="ctr">
              <a:spcBef>
                <a:spcPct val="20000"/>
              </a:spcBef>
              <a:buClr>
                <a:srgbClr val="00B0F0"/>
              </a:buClr>
              <a:buFont typeface="Wingdings" pitchFamily="2" charset="2"/>
              <a:buChar char="v"/>
            </a:pPr>
            <a:r>
              <a:rPr lang="en-US" sz="2800" kern="0" dirty="0" smtClean="0">
                <a:solidFill>
                  <a:prstClr val="black"/>
                </a:solidFill>
                <a:latin typeface="Verdana"/>
              </a:rPr>
              <a:t>You must be the change you wish to see in the world.</a:t>
            </a:r>
          </a:p>
        </p:txBody>
      </p:sp>
      <p:pic>
        <p:nvPicPr>
          <p:cNvPr id="6" name="Picture 5" descr="Mahatma-Gandhi.jpg"/>
          <p:cNvPicPr>
            <a:picLocks noChangeAspect="1"/>
          </p:cNvPicPr>
          <p:nvPr/>
        </p:nvPicPr>
        <p:blipFill>
          <a:blip r:embed="rId2"/>
          <a:stretch>
            <a:fillRect/>
          </a:stretch>
        </p:blipFill>
        <p:spPr>
          <a:xfrm>
            <a:off x="7391400" y="609600"/>
            <a:ext cx="1238250" cy="1471690"/>
          </a:xfrm>
          <a:prstGeom prst="rect">
            <a:avLst/>
          </a:prstGeom>
          <a:ln>
            <a:noFill/>
          </a:ln>
          <a:effectLst>
            <a:softEdge rad="112500"/>
          </a:effectLst>
        </p:spPr>
      </p:pic>
      <p:pic>
        <p:nvPicPr>
          <p:cNvPr id="7" name="Picture 6" descr="images.jpeg"/>
          <p:cNvPicPr>
            <a:picLocks noChangeAspect="1"/>
          </p:cNvPicPr>
          <p:nvPr/>
        </p:nvPicPr>
        <p:blipFill>
          <a:blip r:embed="rId3"/>
          <a:stretch>
            <a:fillRect/>
          </a:stretch>
        </p:blipFill>
        <p:spPr>
          <a:xfrm>
            <a:off x="7315200" y="3137219"/>
            <a:ext cx="1305938" cy="1666875"/>
          </a:xfrm>
          <a:prstGeom prst="rect">
            <a:avLst/>
          </a:prstGeom>
          <a:ln>
            <a:noFill/>
          </a:ln>
          <a:effectLst>
            <a:softEdge rad="112500"/>
          </a:effectLst>
        </p:spPr>
      </p:pic>
    </p:spTree>
    <p:extLst>
      <p:ext uri="{BB962C8B-B14F-4D97-AF65-F5344CB8AC3E}">
        <p14:creationId xmlns:p14="http://schemas.microsoft.com/office/powerpoint/2010/main" val="1249108639"/>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05"/>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 calcmode="lin" valueType="num">
                                      <p:cBhvr>
                                        <p:cTn id="9" dur="1000" fill="hold"/>
                                        <p:tgtEl>
                                          <p:spTgt spid="5"/>
                                        </p:tgtEl>
                                        <p:attrNameLst>
                                          <p:attrName>ppt_x</p:attrName>
                                        </p:attrNameLst>
                                      </p:cBhvr>
                                      <p:tavLst>
                                        <p:tav tm="0">
                                          <p:val>
                                            <p:strVal val="#ppt_x-.2"/>
                                          </p:val>
                                        </p:tav>
                                        <p:tav tm="100000">
                                          <p:val>
                                            <p:strVal val="#ppt_x"/>
                                          </p:val>
                                        </p:tav>
                                      </p:tavLst>
                                    </p:anim>
                                    <p:anim calcmode="lin" valueType="num">
                                      <p:cBhvr>
                                        <p:cTn id="10" dur="1000" fill="hold"/>
                                        <p:tgtEl>
                                          <p:spTgt spid="5"/>
                                        </p:tgtEl>
                                        <p:attrNameLst>
                                          <p:attrName>ppt_y</p:attrName>
                                        </p:attrNameLst>
                                      </p:cBhvr>
                                      <p:tavLst>
                                        <p:tav tm="0">
                                          <p:val>
                                            <p:strVal val="#ppt_y"/>
                                          </p:val>
                                        </p:tav>
                                        <p:tav tm="100000">
                                          <p:val>
                                            <p:strVal val="#ppt_y"/>
                                          </p:val>
                                        </p:tav>
                                      </p:tavLst>
                                    </p:anim>
                                    <p:animEffect transition="in" filter="fade">
                                      <p:cBhvr>
                                        <p:cTn id="11" dur="1000"/>
                                        <p:tgtEl>
                                          <p:spTgt spid="5"/>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ppt_w*0.05"/>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 calcmode="lin" valueType="num">
                                      <p:cBhvr>
                                        <p:cTn id="23" dur="1000" fill="hold"/>
                                        <p:tgtEl>
                                          <p:spTgt spid="4"/>
                                        </p:tgtEl>
                                        <p:attrNameLst>
                                          <p:attrName>ppt_x</p:attrName>
                                        </p:attrNameLst>
                                      </p:cBhvr>
                                      <p:tavLst>
                                        <p:tav tm="0">
                                          <p:val>
                                            <p:strVal val="#ppt_x-.2"/>
                                          </p:val>
                                        </p:tav>
                                        <p:tav tm="100000">
                                          <p:val>
                                            <p:strVal val="#ppt_x"/>
                                          </p:val>
                                        </p:tav>
                                      </p:tavLst>
                                    </p:anim>
                                    <p:anim calcmode="lin" valueType="num">
                                      <p:cBhvr>
                                        <p:cTn id="24" dur="1000" fill="hold"/>
                                        <p:tgtEl>
                                          <p:spTgt spid="4"/>
                                        </p:tgtEl>
                                        <p:attrNameLst>
                                          <p:attrName>ppt_y</p:attrName>
                                        </p:attrNameLst>
                                      </p:cBhvr>
                                      <p:tavLst>
                                        <p:tav tm="0">
                                          <p:val>
                                            <p:strVal val="#ppt_y"/>
                                          </p:val>
                                        </p:tav>
                                        <p:tav tm="100000">
                                          <p:val>
                                            <p:strVal val="#ppt_y"/>
                                          </p:val>
                                        </p:tav>
                                      </p:tavLst>
                                    </p:anim>
                                    <p:animEffect transition="in" filter="fade">
                                      <p:cBhvr>
                                        <p:cTn id="25" dur="1000"/>
                                        <p:tgtEl>
                                          <p:spTgt spid="4"/>
                                        </p:tgtEl>
                                      </p:cBhvr>
                                    </p:animEffect>
                                  </p:childTnLst>
                                </p:cTn>
                              </p:par>
                            </p:childTnLst>
                          </p:cTn>
                        </p:par>
                        <p:par>
                          <p:cTn id="26" fill="hold">
                            <p:stCondLst>
                              <p:cond delay="1000"/>
                            </p:stCondLst>
                            <p:childTnLst>
                              <p:par>
                                <p:cTn id="27" presetID="23" presetClass="entr" presetSubtype="16"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4A9780FE-EDA6-4FF9-B737-67203AC5F2A7}" type="slidenum">
              <a:rPr lang="en-US">
                <a:solidFill>
                  <a:prstClr val="black"/>
                </a:solidFill>
              </a:rPr>
              <a:pPr/>
              <a:t>31</a:t>
            </a:fld>
            <a:endParaRPr lang="en-US">
              <a:solidFill>
                <a:prstClr val="black"/>
              </a:solidFill>
            </a:endParaRPr>
          </a:p>
        </p:txBody>
      </p:sp>
      <p:sp>
        <p:nvSpPr>
          <p:cNvPr id="343042" name="Rectangle 2"/>
          <p:cNvSpPr>
            <a:spLocks noGrp="1" noChangeArrowheads="1"/>
          </p:cNvSpPr>
          <p:nvPr>
            <p:ph type="title"/>
          </p:nvPr>
        </p:nvSpPr>
        <p:spPr>
          <a:xfrm>
            <a:off x="1219200" y="-76200"/>
            <a:ext cx="7162800" cy="900113"/>
          </a:xfrm>
        </p:spPr>
        <p:txBody>
          <a:bodyPr/>
          <a:lstStyle/>
          <a:p>
            <a:r>
              <a:rPr lang="en-US" sz="2400" b="0" dirty="0">
                <a:ln w="18415" cmpd="sng">
                  <a:solidFill>
                    <a:srgbClr val="FFFFFF"/>
                  </a:solidFill>
                  <a:prstDash val="solid"/>
                </a:ln>
                <a:effectLst>
                  <a:outerShdw blurRad="63500" dir="3600000" algn="tl" rotWithShape="0">
                    <a:srgbClr val="000000">
                      <a:alpha val="70000"/>
                    </a:srgbClr>
                  </a:outerShdw>
                </a:effectLst>
              </a:rPr>
              <a:t>A Nine-step Process For Leading Organizational Change</a:t>
            </a:r>
          </a:p>
        </p:txBody>
      </p:sp>
      <p:sp>
        <p:nvSpPr>
          <p:cNvPr id="343043" name="Rectangle 3"/>
          <p:cNvSpPr>
            <a:spLocks noGrp="1" noChangeArrowheads="1"/>
          </p:cNvSpPr>
          <p:nvPr>
            <p:ph type="body" sz="half" idx="1"/>
          </p:nvPr>
        </p:nvSpPr>
        <p:spPr>
          <a:xfrm>
            <a:off x="796925" y="1371600"/>
            <a:ext cx="3851275" cy="5257800"/>
          </a:xfrm>
          <a:prstGeom prst="roundRect">
            <a:avLst>
              <a:gd name="adj" fmla="val 16318"/>
            </a:avLst>
          </a:prstGeom>
          <a:ln>
            <a:solidFill>
              <a:schemeClr val="tx1"/>
            </a:solidFill>
          </a:ln>
          <a:effectLst>
            <a:glow rad="63500">
              <a:schemeClr val="accent1">
                <a:satMod val="175000"/>
                <a:alpha val="40000"/>
              </a:schemeClr>
            </a:glow>
          </a:effectLst>
        </p:spPr>
        <p:txBody>
          <a:bodyPr/>
          <a:lstStyle/>
          <a:p>
            <a:pPr marL="346075" indent="-346075">
              <a:lnSpc>
                <a:spcPct val="90000"/>
              </a:lnSpc>
              <a:buFontTx/>
              <a:buAutoNum type="arabicPeriod"/>
            </a:pPr>
            <a:r>
              <a:rPr lang="en-US" sz="2400" dirty="0"/>
              <a:t>Create a Sense of Urgency</a:t>
            </a:r>
          </a:p>
          <a:p>
            <a:pPr marL="346075" indent="-346075">
              <a:lnSpc>
                <a:spcPct val="90000"/>
              </a:lnSpc>
              <a:buFontTx/>
              <a:buAutoNum type="arabicPeriod"/>
            </a:pPr>
            <a:r>
              <a:rPr lang="en-US" sz="2400" dirty="0"/>
              <a:t>Decide What to Change</a:t>
            </a:r>
          </a:p>
          <a:p>
            <a:pPr marL="346075" indent="-346075">
              <a:lnSpc>
                <a:spcPct val="90000"/>
              </a:lnSpc>
              <a:buFontTx/>
              <a:buAutoNum type="arabicPeriod"/>
            </a:pPr>
            <a:r>
              <a:rPr lang="en-US" sz="2400" dirty="0"/>
              <a:t>Create a Guiding Coalition and Mobilize Commitment</a:t>
            </a:r>
          </a:p>
          <a:p>
            <a:pPr marL="346075" indent="-346075">
              <a:lnSpc>
                <a:spcPct val="90000"/>
              </a:lnSpc>
              <a:buFontTx/>
              <a:buAutoNum type="arabicPeriod"/>
            </a:pPr>
            <a:r>
              <a:rPr lang="en-US" sz="2400" dirty="0"/>
              <a:t>Develop and Communicate a Shared Vision</a:t>
            </a:r>
          </a:p>
          <a:p>
            <a:pPr marL="346075" indent="-346075">
              <a:lnSpc>
                <a:spcPct val="90000"/>
              </a:lnSpc>
              <a:buFontTx/>
              <a:buAutoNum type="arabicPeriod"/>
            </a:pPr>
            <a:r>
              <a:rPr lang="en-US" sz="2400" dirty="0"/>
              <a:t>Empower Employees to Make the Change</a:t>
            </a:r>
          </a:p>
        </p:txBody>
      </p:sp>
      <p:sp>
        <p:nvSpPr>
          <p:cNvPr id="343044" name="Rectangle 4"/>
          <p:cNvSpPr>
            <a:spLocks noGrp="1" noChangeArrowheads="1"/>
          </p:cNvSpPr>
          <p:nvPr>
            <p:ph type="body" sz="half" idx="2"/>
          </p:nvPr>
        </p:nvSpPr>
        <p:spPr>
          <a:xfrm>
            <a:off x="4835525" y="1295400"/>
            <a:ext cx="3927475" cy="5334000"/>
          </a:xfrm>
          <a:prstGeom prst="roundRect">
            <a:avLst/>
          </a:prstGeom>
          <a:ln>
            <a:solidFill>
              <a:schemeClr val="tx1"/>
            </a:solidFill>
          </a:ln>
          <a:effectLst>
            <a:glow rad="63500">
              <a:schemeClr val="accent6">
                <a:satMod val="175000"/>
                <a:alpha val="40000"/>
              </a:schemeClr>
            </a:glow>
          </a:effectLst>
        </p:spPr>
        <p:txBody>
          <a:bodyPr/>
          <a:lstStyle/>
          <a:p>
            <a:pPr marL="457200" indent="-457200">
              <a:buFontTx/>
              <a:buAutoNum type="arabicPeriod" startAt="6"/>
            </a:pPr>
            <a:r>
              <a:rPr lang="en-US" sz="2400" dirty="0"/>
              <a:t>Generate Short-Term Wins</a:t>
            </a:r>
          </a:p>
          <a:p>
            <a:pPr marL="457200" indent="-457200">
              <a:buFontTx/>
              <a:buAutoNum type="arabicPeriod" startAt="6"/>
            </a:pPr>
            <a:r>
              <a:rPr lang="en-US" sz="2400" dirty="0"/>
              <a:t>Consolidate Gains and Produce More Change</a:t>
            </a:r>
          </a:p>
          <a:p>
            <a:pPr marL="457200" indent="-457200">
              <a:buFontTx/>
              <a:buAutoNum type="arabicPeriod" startAt="6"/>
            </a:pPr>
            <a:r>
              <a:rPr lang="en-US" sz="2400" dirty="0"/>
              <a:t>Anchor the New Ways of Doing Things in the Company Culture</a:t>
            </a:r>
          </a:p>
          <a:p>
            <a:pPr marL="457200" indent="-457200">
              <a:buFontTx/>
              <a:buAutoNum type="arabicPeriod" startAt="6"/>
            </a:pPr>
            <a:r>
              <a:rPr lang="en-US" sz="2400" dirty="0"/>
              <a:t>Monitor Progress and Adjust the Vision as Required</a:t>
            </a:r>
          </a:p>
        </p:txBody>
      </p:sp>
      <p:sp>
        <p:nvSpPr>
          <p:cNvPr id="10" name="Freeform 7"/>
          <p:cNvSpPr>
            <a:spLocks/>
          </p:cNvSpPr>
          <p:nvPr/>
        </p:nvSpPr>
        <p:spPr bwMode="gray">
          <a:xfrm rot="19896865">
            <a:off x="4091191" y="845636"/>
            <a:ext cx="488935" cy="542027"/>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endParaRPr lang="en-US">
              <a:solidFill>
                <a:prstClr val="black"/>
              </a:solidFill>
              <a:latin typeface="Arial" charset="0"/>
            </a:endParaRPr>
          </a:p>
        </p:txBody>
      </p:sp>
      <p:sp>
        <p:nvSpPr>
          <p:cNvPr id="11" name="Freeform 9"/>
          <p:cNvSpPr>
            <a:spLocks/>
          </p:cNvSpPr>
          <p:nvPr/>
        </p:nvSpPr>
        <p:spPr bwMode="gray">
          <a:xfrm rot="1766704" flipH="1">
            <a:off x="4800868" y="821997"/>
            <a:ext cx="412793" cy="64200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endParaRPr lang="en-US">
              <a:solidFill>
                <a:prstClr val="black"/>
              </a:solidFill>
              <a:latin typeface="Arial" charset="0"/>
            </a:endParaRPr>
          </a:p>
        </p:txBody>
      </p:sp>
    </p:spTree>
    <p:extLst>
      <p:ext uri="{BB962C8B-B14F-4D97-AF65-F5344CB8AC3E}">
        <p14:creationId xmlns:p14="http://schemas.microsoft.com/office/powerpoint/2010/main" val="2828447660"/>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43043">
                                            <p:txEl>
                                              <p:pRg st="0" end="0"/>
                                            </p:txEl>
                                          </p:spTgt>
                                        </p:tgtEl>
                                        <p:attrNameLst>
                                          <p:attrName>style.visibility</p:attrName>
                                        </p:attrNameLst>
                                      </p:cBhvr>
                                      <p:to>
                                        <p:strVal val="visible"/>
                                      </p:to>
                                    </p:set>
                                    <p:anim calcmode="lin" valueType="num">
                                      <p:cBhvr>
                                        <p:cTn id="7" dur="1000" fill="hold"/>
                                        <p:tgtEl>
                                          <p:spTgt spid="34304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4304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43043">
                                            <p:txEl>
                                              <p:pRg st="0" end="0"/>
                                            </p:txEl>
                                          </p:spTgt>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343043">
                                            <p:bg/>
                                          </p:spTgt>
                                        </p:tgtEl>
                                        <p:attrNameLst>
                                          <p:attrName>style.visibility</p:attrName>
                                        </p:attrNameLst>
                                      </p:cBhvr>
                                      <p:to>
                                        <p:strVal val="visible"/>
                                      </p:to>
                                    </p:set>
                                    <p:anim calcmode="lin" valueType="num">
                                      <p:cBhvr>
                                        <p:cTn id="12" dur="1000" fill="hold"/>
                                        <p:tgtEl>
                                          <p:spTgt spid="343043">
                                            <p:bg/>
                                          </p:spTgt>
                                        </p:tgtEl>
                                        <p:attrNameLst>
                                          <p:attrName>ppt_x</p:attrName>
                                        </p:attrNameLst>
                                      </p:cBhvr>
                                      <p:tavLst>
                                        <p:tav tm="0">
                                          <p:val>
                                            <p:strVal val="#ppt_x-.2"/>
                                          </p:val>
                                        </p:tav>
                                        <p:tav tm="100000">
                                          <p:val>
                                            <p:strVal val="#ppt_x"/>
                                          </p:val>
                                        </p:tav>
                                      </p:tavLst>
                                    </p:anim>
                                    <p:anim calcmode="lin" valueType="num">
                                      <p:cBhvr>
                                        <p:cTn id="13" dur="1000" fill="hold"/>
                                        <p:tgtEl>
                                          <p:spTgt spid="343043">
                                            <p:bg/>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43043">
                                            <p:bg/>
                                          </p:spTgt>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343043">
                                            <p:txEl>
                                              <p:pRg st="1" end="1"/>
                                            </p:txEl>
                                          </p:spTgt>
                                        </p:tgtEl>
                                        <p:attrNameLst>
                                          <p:attrName>style.visibility</p:attrName>
                                        </p:attrNameLst>
                                      </p:cBhvr>
                                      <p:to>
                                        <p:strVal val="visible"/>
                                      </p:to>
                                    </p:set>
                                    <p:anim calcmode="lin" valueType="num">
                                      <p:cBhvr>
                                        <p:cTn id="17" dur="1000" fill="hold"/>
                                        <p:tgtEl>
                                          <p:spTgt spid="343043">
                                            <p:txEl>
                                              <p:pRg st="1" end="1"/>
                                            </p:txEl>
                                          </p:spTgt>
                                        </p:tgtEl>
                                        <p:attrNameLst>
                                          <p:attrName>ppt_x</p:attrName>
                                        </p:attrNameLst>
                                      </p:cBhvr>
                                      <p:tavLst>
                                        <p:tav tm="0">
                                          <p:val>
                                            <p:strVal val="#ppt_x-.2"/>
                                          </p:val>
                                        </p:tav>
                                        <p:tav tm="100000">
                                          <p:val>
                                            <p:strVal val="#ppt_x"/>
                                          </p:val>
                                        </p:tav>
                                      </p:tavLst>
                                    </p:anim>
                                    <p:anim calcmode="lin" valueType="num">
                                      <p:cBhvr>
                                        <p:cTn id="18" dur="1000" fill="hold"/>
                                        <p:tgtEl>
                                          <p:spTgt spid="34304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43043">
                                            <p:txEl>
                                              <p:pRg st="1" end="1"/>
                                            </p:txEl>
                                          </p:spTgt>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343043">
                                            <p:txEl>
                                              <p:pRg st="2" end="2"/>
                                            </p:txEl>
                                          </p:spTgt>
                                        </p:tgtEl>
                                        <p:attrNameLst>
                                          <p:attrName>style.visibility</p:attrName>
                                        </p:attrNameLst>
                                      </p:cBhvr>
                                      <p:to>
                                        <p:strVal val="visible"/>
                                      </p:to>
                                    </p:set>
                                    <p:anim calcmode="lin" valueType="num">
                                      <p:cBhvr>
                                        <p:cTn id="22" dur="1000" fill="hold"/>
                                        <p:tgtEl>
                                          <p:spTgt spid="343043">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34304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43043">
                                            <p:txEl>
                                              <p:pRg st="2" end="2"/>
                                            </p:txEl>
                                          </p:spTgt>
                                        </p:tgtEl>
                                      </p:cBhvr>
                                    </p:animEffect>
                                  </p:childTnLst>
                                </p:cTn>
                              </p:par>
                              <p:par>
                                <p:cTn id="25" presetID="29" presetClass="entr" presetSubtype="0" fill="hold" grpId="0" nodeType="withEffect">
                                  <p:stCondLst>
                                    <p:cond delay="0"/>
                                  </p:stCondLst>
                                  <p:childTnLst>
                                    <p:set>
                                      <p:cBhvr>
                                        <p:cTn id="26" dur="1" fill="hold">
                                          <p:stCondLst>
                                            <p:cond delay="0"/>
                                          </p:stCondLst>
                                        </p:cTn>
                                        <p:tgtEl>
                                          <p:spTgt spid="343043">
                                            <p:txEl>
                                              <p:pRg st="3" end="3"/>
                                            </p:txEl>
                                          </p:spTgt>
                                        </p:tgtEl>
                                        <p:attrNameLst>
                                          <p:attrName>style.visibility</p:attrName>
                                        </p:attrNameLst>
                                      </p:cBhvr>
                                      <p:to>
                                        <p:strVal val="visible"/>
                                      </p:to>
                                    </p:set>
                                    <p:anim calcmode="lin" valueType="num">
                                      <p:cBhvr>
                                        <p:cTn id="27" dur="1000" fill="hold"/>
                                        <p:tgtEl>
                                          <p:spTgt spid="343043">
                                            <p:txEl>
                                              <p:pRg st="3" end="3"/>
                                            </p:txEl>
                                          </p:spTgt>
                                        </p:tgtEl>
                                        <p:attrNameLst>
                                          <p:attrName>ppt_x</p:attrName>
                                        </p:attrNameLst>
                                      </p:cBhvr>
                                      <p:tavLst>
                                        <p:tav tm="0">
                                          <p:val>
                                            <p:strVal val="#ppt_x-.2"/>
                                          </p:val>
                                        </p:tav>
                                        <p:tav tm="100000">
                                          <p:val>
                                            <p:strVal val="#ppt_x"/>
                                          </p:val>
                                        </p:tav>
                                      </p:tavLst>
                                    </p:anim>
                                    <p:anim calcmode="lin" valueType="num">
                                      <p:cBhvr>
                                        <p:cTn id="28" dur="1000" fill="hold"/>
                                        <p:tgtEl>
                                          <p:spTgt spid="34304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43043">
                                            <p:txEl>
                                              <p:pRg st="3" end="3"/>
                                            </p:txEl>
                                          </p:spTgt>
                                        </p:tgtEl>
                                      </p:cBhvr>
                                    </p:animEffect>
                                  </p:childTnLst>
                                </p:cTn>
                              </p:par>
                              <p:par>
                                <p:cTn id="30" presetID="29" presetClass="entr" presetSubtype="0" fill="hold" grpId="0" nodeType="withEffect">
                                  <p:stCondLst>
                                    <p:cond delay="0"/>
                                  </p:stCondLst>
                                  <p:childTnLst>
                                    <p:set>
                                      <p:cBhvr>
                                        <p:cTn id="31" dur="1" fill="hold">
                                          <p:stCondLst>
                                            <p:cond delay="0"/>
                                          </p:stCondLst>
                                        </p:cTn>
                                        <p:tgtEl>
                                          <p:spTgt spid="343043">
                                            <p:txEl>
                                              <p:pRg st="4" end="4"/>
                                            </p:txEl>
                                          </p:spTgt>
                                        </p:tgtEl>
                                        <p:attrNameLst>
                                          <p:attrName>style.visibility</p:attrName>
                                        </p:attrNameLst>
                                      </p:cBhvr>
                                      <p:to>
                                        <p:strVal val="visible"/>
                                      </p:to>
                                    </p:set>
                                    <p:anim calcmode="lin" valueType="num">
                                      <p:cBhvr>
                                        <p:cTn id="32" dur="1000" fill="hold"/>
                                        <p:tgtEl>
                                          <p:spTgt spid="343043">
                                            <p:txEl>
                                              <p:pRg st="4" end="4"/>
                                            </p:txEl>
                                          </p:spTgt>
                                        </p:tgtEl>
                                        <p:attrNameLst>
                                          <p:attrName>ppt_x</p:attrName>
                                        </p:attrNameLst>
                                      </p:cBhvr>
                                      <p:tavLst>
                                        <p:tav tm="0">
                                          <p:val>
                                            <p:strVal val="#ppt_x-.2"/>
                                          </p:val>
                                        </p:tav>
                                        <p:tav tm="100000">
                                          <p:val>
                                            <p:strVal val="#ppt_x"/>
                                          </p:val>
                                        </p:tav>
                                      </p:tavLst>
                                    </p:anim>
                                    <p:anim calcmode="lin" valueType="num">
                                      <p:cBhvr>
                                        <p:cTn id="33" dur="1000" fill="hold"/>
                                        <p:tgtEl>
                                          <p:spTgt spid="34304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343043">
                                            <p:txEl>
                                              <p:pRg st="4" end="4"/>
                                            </p:txEl>
                                          </p:spTgt>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1000" fill="hold"/>
                                        <p:tgtEl>
                                          <p:spTgt spid="10"/>
                                        </p:tgtEl>
                                        <p:attrNameLst>
                                          <p:attrName>ppt_w</p:attrName>
                                        </p:attrNameLst>
                                      </p:cBhvr>
                                      <p:tavLst>
                                        <p:tav tm="0">
                                          <p:val>
                                            <p:fltVal val="0"/>
                                          </p:val>
                                        </p:tav>
                                        <p:tav tm="100000">
                                          <p:val>
                                            <p:strVal val="#ppt_w"/>
                                          </p:val>
                                        </p:tav>
                                      </p:tavLst>
                                    </p:anim>
                                    <p:anim calcmode="lin" valueType="num">
                                      <p:cBhvr>
                                        <p:cTn id="38" dur="1000" fill="hold"/>
                                        <p:tgtEl>
                                          <p:spTgt spid="10"/>
                                        </p:tgtEl>
                                        <p:attrNameLst>
                                          <p:attrName>ppt_h</p:attrName>
                                        </p:attrNameLst>
                                      </p:cBhvr>
                                      <p:tavLst>
                                        <p:tav tm="0">
                                          <p:val>
                                            <p:fltVal val="0"/>
                                          </p:val>
                                        </p:tav>
                                        <p:tav tm="100000">
                                          <p:val>
                                            <p:strVal val="#ppt_h"/>
                                          </p:val>
                                        </p:tav>
                                      </p:tavLst>
                                    </p:anim>
                                    <p:animEffect transition="in" filter="fade">
                                      <p:cBhvr>
                                        <p:cTn id="39" dur="10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9" presetClass="entr" presetSubtype="0" fill="hold" grpId="0" nodeType="clickEffect">
                                  <p:stCondLst>
                                    <p:cond delay="0"/>
                                  </p:stCondLst>
                                  <p:childTnLst>
                                    <p:set>
                                      <p:cBhvr>
                                        <p:cTn id="43" dur="1" fill="hold">
                                          <p:stCondLst>
                                            <p:cond delay="0"/>
                                          </p:stCondLst>
                                        </p:cTn>
                                        <p:tgtEl>
                                          <p:spTgt spid="343044">
                                            <p:txEl>
                                              <p:pRg st="0" end="0"/>
                                            </p:txEl>
                                          </p:spTgt>
                                        </p:tgtEl>
                                        <p:attrNameLst>
                                          <p:attrName>style.visibility</p:attrName>
                                        </p:attrNameLst>
                                      </p:cBhvr>
                                      <p:to>
                                        <p:strVal val="visible"/>
                                      </p:to>
                                    </p:set>
                                    <p:anim calcmode="lin" valueType="num">
                                      <p:cBhvr>
                                        <p:cTn id="44" dur="1000" fill="hold"/>
                                        <p:tgtEl>
                                          <p:spTgt spid="343044">
                                            <p:txEl>
                                              <p:pRg st="0" end="0"/>
                                            </p:txEl>
                                          </p:spTgt>
                                        </p:tgtEl>
                                        <p:attrNameLst>
                                          <p:attrName>ppt_x</p:attrName>
                                        </p:attrNameLst>
                                      </p:cBhvr>
                                      <p:tavLst>
                                        <p:tav tm="0">
                                          <p:val>
                                            <p:strVal val="#ppt_x-.2"/>
                                          </p:val>
                                        </p:tav>
                                        <p:tav tm="100000">
                                          <p:val>
                                            <p:strVal val="#ppt_x"/>
                                          </p:val>
                                        </p:tav>
                                      </p:tavLst>
                                    </p:anim>
                                    <p:anim calcmode="lin" valueType="num">
                                      <p:cBhvr>
                                        <p:cTn id="45" dur="1000" fill="hold"/>
                                        <p:tgtEl>
                                          <p:spTgt spid="34304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6" dur="1000"/>
                                        <p:tgtEl>
                                          <p:spTgt spid="343044">
                                            <p:txEl>
                                              <p:pRg st="0" end="0"/>
                                            </p:txEl>
                                          </p:spTgt>
                                        </p:tgtEl>
                                      </p:cBhvr>
                                    </p:animEffect>
                                  </p:childTnLst>
                                </p:cTn>
                              </p:par>
                              <p:par>
                                <p:cTn id="47" presetID="29" presetClass="entr" presetSubtype="0" fill="hold" grpId="0" nodeType="withEffect">
                                  <p:stCondLst>
                                    <p:cond delay="0"/>
                                  </p:stCondLst>
                                  <p:childTnLst>
                                    <p:set>
                                      <p:cBhvr>
                                        <p:cTn id="48" dur="1" fill="hold">
                                          <p:stCondLst>
                                            <p:cond delay="0"/>
                                          </p:stCondLst>
                                        </p:cTn>
                                        <p:tgtEl>
                                          <p:spTgt spid="343044">
                                            <p:bg/>
                                          </p:spTgt>
                                        </p:tgtEl>
                                        <p:attrNameLst>
                                          <p:attrName>style.visibility</p:attrName>
                                        </p:attrNameLst>
                                      </p:cBhvr>
                                      <p:to>
                                        <p:strVal val="visible"/>
                                      </p:to>
                                    </p:set>
                                    <p:anim calcmode="lin" valueType="num">
                                      <p:cBhvr>
                                        <p:cTn id="49" dur="1000" fill="hold"/>
                                        <p:tgtEl>
                                          <p:spTgt spid="343044">
                                            <p:bg/>
                                          </p:spTgt>
                                        </p:tgtEl>
                                        <p:attrNameLst>
                                          <p:attrName>ppt_x</p:attrName>
                                        </p:attrNameLst>
                                      </p:cBhvr>
                                      <p:tavLst>
                                        <p:tav tm="0">
                                          <p:val>
                                            <p:strVal val="#ppt_x-.2"/>
                                          </p:val>
                                        </p:tav>
                                        <p:tav tm="100000">
                                          <p:val>
                                            <p:strVal val="#ppt_x"/>
                                          </p:val>
                                        </p:tav>
                                      </p:tavLst>
                                    </p:anim>
                                    <p:anim calcmode="lin" valueType="num">
                                      <p:cBhvr>
                                        <p:cTn id="50" dur="1000" fill="hold"/>
                                        <p:tgtEl>
                                          <p:spTgt spid="343044">
                                            <p:bg/>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43044">
                                            <p:bg/>
                                          </p:spTgt>
                                        </p:tgtEl>
                                      </p:cBhvr>
                                    </p:animEffect>
                                  </p:childTnLst>
                                </p:cTn>
                              </p:par>
                              <p:par>
                                <p:cTn id="52" presetID="29" presetClass="entr" presetSubtype="0" fill="hold" grpId="0" nodeType="withEffect">
                                  <p:stCondLst>
                                    <p:cond delay="0"/>
                                  </p:stCondLst>
                                  <p:childTnLst>
                                    <p:set>
                                      <p:cBhvr>
                                        <p:cTn id="53" dur="1" fill="hold">
                                          <p:stCondLst>
                                            <p:cond delay="0"/>
                                          </p:stCondLst>
                                        </p:cTn>
                                        <p:tgtEl>
                                          <p:spTgt spid="343044">
                                            <p:txEl>
                                              <p:pRg st="1" end="1"/>
                                            </p:txEl>
                                          </p:spTgt>
                                        </p:tgtEl>
                                        <p:attrNameLst>
                                          <p:attrName>style.visibility</p:attrName>
                                        </p:attrNameLst>
                                      </p:cBhvr>
                                      <p:to>
                                        <p:strVal val="visible"/>
                                      </p:to>
                                    </p:set>
                                    <p:anim calcmode="lin" valueType="num">
                                      <p:cBhvr>
                                        <p:cTn id="54" dur="1000" fill="hold"/>
                                        <p:tgtEl>
                                          <p:spTgt spid="343044">
                                            <p:txEl>
                                              <p:pRg st="1" end="1"/>
                                            </p:txEl>
                                          </p:spTgt>
                                        </p:tgtEl>
                                        <p:attrNameLst>
                                          <p:attrName>ppt_x</p:attrName>
                                        </p:attrNameLst>
                                      </p:cBhvr>
                                      <p:tavLst>
                                        <p:tav tm="0">
                                          <p:val>
                                            <p:strVal val="#ppt_x-.2"/>
                                          </p:val>
                                        </p:tav>
                                        <p:tav tm="100000">
                                          <p:val>
                                            <p:strVal val="#ppt_x"/>
                                          </p:val>
                                        </p:tav>
                                      </p:tavLst>
                                    </p:anim>
                                    <p:anim calcmode="lin" valueType="num">
                                      <p:cBhvr>
                                        <p:cTn id="55" dur="1000" fill="hold"/>
                                        <p:tgtEl>
                                          <p:spTgt spid="34304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56" dur="1000"/>
                                        <p:tgtEl>
                                          <p:spTgt spid="343044">
                                            <p:txEl>
                                              <p:pRg st="1" end="1"/>
                                            </p:txEl>
                                          </p:spTgt>
                                        </p:tgtEl>
                                      </p:cBhvr>
                                    </p:animEffect>
                                  </p:childTnLst>
                                </p:cTn>
                              </p:par>
                              <p:par>
                                <p:cTn id="57" presetID="29" presetClass="entr" presetSubtype="0" fill="hold" grpId="0" nodeType="withEffect">
                                  <p:stCondLst>
                                    <p:cond delay="0"/>
                                  </p:stCondLst>
                                  <p:childTnLst>
                                    <p:set>
                                      <p:cBhvr>
                                        <p:cTn id="58" dur="1" fill="hold">
                                          <p:stCondLst>
                                            <p:cond delay="0"/>
                                          </p:stCondLst>
                                        </p:cTn>
                                        <p:tgtEl>
                                          <p:spTgt spid="343044">
                                            <p:txEl>
                                              <p:pRg st="2" end="2"/>
                                            </p:txEl>
                                          </p:spTgt>
                                        </p:tgtEl>
                                        <p:attrNameLst>
                                          <p:attrName>style.visibility</p:attrName>
                                        </p:attrNameLst>
                                      </p:cBhvr>
                                      <p:to>
                                        <p:strVal val="visible"/>
                                      </p:to>
                                    </p:set>
                                    <p:anim calcmode="lin" valueType="num">
                                      <p:cBhvr>
                                        <p:cTn id="59" dur="1000" fill="hold"/>
                                        <p:tgtEl>
                                          <p:spTgt spid="343044">
                                            <p:txEl>
                                              <p:pRg st="2" end="2"/>
                                            </p:txEl>
                                          </p:spTgt>
                                        </p:tgtEl>
                                        <p:attrNameLst>
                                          <p:attrName>ppt_x</p:attrName>
                                        </p:attrNameLst>
                                      </p:cBhvr>
                                      <p:tavLst>
                                        <p:tav tm="0">
                                          <p:val>
                                            <p:strVal val="#ppt_x-.2"/>
                                          </p:val>
                                        </p:tav>
                                        <p:tav tm="100000">
                                          <p:val>
                                            <p:strVal val="#ppt_x"/>
                                          </p:val>
                                        </p:tav>
                                      </p:tavLst>
                                    </p:anim>
                                    <p:anim calcmode="lin" valueType="num">
                                      <p:cBhvr>
                                        <p:cTn id="60" dur="1000" fill="hold"/>
                                        <p:tgtEl>
                                          <p:spTgt spid="34304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61" dur="1000"/>
                                        <p:tgtEl>
                                          <p:spTgt spid="343044">
                                            <p:txEl>
                                              <p:pRg st="2" end="2"/>
                                            </p:txEl>
                                          </p:spTgt>
                                        </p:tgtEl>
                                      </p:cBhvr>
                                    </p:animEffect>
                                  </p:childTnLst>
                                </p:cTn>
                              </p:par>
                              <p:par>
                                <p:cTn id="62" presetID="29" presetClass="entr" presetSubtype="0" fill="hold" grpId="0" nodeType="withEffect">
                                  <p:stCondLst>
                                    <p:cond delay="0"/>
                                  </p:stCondLst>
                                  <p:childTnLst>
                                    <p:set>
                                      <p:cBhvr>
                                        <p:cTn id="63" dur="1" fill="hold">
                                          <p:stCondLst>
                                            <p:cond delay="0"/>
                                          </p:stCondLst>
                                        </p:cTn>
                                        <p:tgtEl>
                                          <p:spTgt spid="343044">
                                            <p:txEl>
                                              <p:pRg st="3" end="3"/>
                                            </p:txEl>
                                          </p:spTgt>
                                        </p:tgtEl>
                                        <p:attrNameLst>
                                          <p:attrName>style.visibility</p:attrName>
                                        </p:attrNameLst>
                                      </p:cBhvr>
                                      <p:to>
                                        <p:strVal val="visible"/>
                                      </p:to>
                                    </p:set>
                                    <p:anim calcmode="lin" valueType="num">
                                      <p:cBhvr>
                                        <p:cTn id="64" dur="1000" fill="hold"/>
                                        <p:tgtEl>
                                          <p:spTgt spid="343044">
                                            <p:txEl>
                                              <p:pRg st="3" end="3"/>
                                            </p:txEl>
                                          </p:spTgt>
                                        </p:tgtEl>
                                        <p:attrNameLst>
                                          <p:attrName>ppt_x</p:attrName>
                                        </p:attrNameLst>
                                      </p:cBhvr>
                                      <p:tavLst>
                                        <p:tav tm="0">
                                          <p:val>
                                            <p:strVal val="#ppt_x-.2"/>
                                          </p:val>
                                        </p:tav>
                                        <p:tav tm="100000">
                                          <p:val>
                                            <p:strVal val="#ppt_x"/>
                                          </p:val>
                                        </p:tav>
                                      </p:tavLst>
                                    </p:anim>
                                    <p:anim calcmode="lin" valueType="num">
                                      <p:cBhvr>
                                        <p:cTn id="65" dur="1000" fill="hold"/>
                                        <p:tgtEl>
                                          <p:spTgt spid="343044">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66" dur="1000"/>
                                        <p:tgtEl>
                                          <p:spTgt spid="343044">
                                            <p:txEl>
                                              <p:pRg st="3" end="3"/>
                                            </p:txEl>
                                          </p:spTgt>
                                        </p:tgtEl>
                                      </p:cBhvr>
                                    </p:animEffect>
                                  </p:childTnLst>
                                </p:cTn>
                              </p:par>
                              <p:par>
                                <p:cTn id="67" presetID="53" presetClass="entr" presetSubtype="0"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p:cTn id="69" dur="1000" fill="hold"/>
                                        <p:tgtEl>
                                          <p:spTgt spid="11"/>
                                        </p:tgtEl>
                                        <p:attrNameLst>
                                          <p:attrName>ppt_w</p:attrName>
                                        </p:attrNameLst>
                                      </p:cBhvr>
                                      <p:tavLst>
                                        <p:tav tm="0">
                                          <p:val>
                                            <p:fltVal val="0"/>
                                          </p:val>
                                        </p:tav>
                                        <p:tav tm="100000">
                                          <p:val>
                                            <p:strVal val="#ppt_w"/>
                                          </p:val>
                                        </p:tav>
                                      </p:tavLst>
                                    </p:anim>
                                    <p:anim calcmode="lin" valueType="num">
                                      <p:cBhvr>
                                        <p:cTn id="70" dur="1000" fill="hold"/>
                                        <p:tgtEl>
                                          <p:spTgt spid="11"/>
                                        </p:tgtEl>
                                        <p:attrNameLst>
                                          <p:attrName>ppt_h</p:attrName>
                                        </p:attrNameLst>
                                      </p:cBhvr>
                                      <p:tavLst>
                                        <p:tav tm="0">
                                          <p:val>
                                            <p:fltVal val="0"/>
                                          </p:val>
                                        </p:tav>
                                        <p:tav tm="100000">
                                          <p:val>
                                            <p:strVal val="#ppt_h"/>
                                          </p:val>
                                        </p:tav>
                                      </p:tavLst>
                                    </p:anim>
                                    <p:animEffect transition="in" filter="fade">
                                      <p:cBhvr>
                                        <p:cTn id="7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3" grpId="0" build="p" animBg="1"/>
      <p:bldP spid="343044" grpId="0" build="p" animBg="1"/>
      <p:bldP spid="10" grpId="0" animBg="1"/>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K:\change\adoption-curve.png"/>
          <p:cNvPicPr>
            <a:picLocks noChangeAspect="1" noChangeArrowheads="1"/>
          </p:cNvPicPr>
          <p:nvPr/>
        </p:nvPicPr>
        <p:blipFill>
          <a:blip r:embed="rId2">
            <a:lum bright="-40000" contrast="40000"/>
          </a:blip>
          <a:srcRect/>
          <a:stretch>
            <a:fillRect/>
          </a:stretch>
        </p:blipFill>
        <p:spPr bwMode="auto">
          <a:xfrm>
            <a:off x="685800" y="1295400"/>
            <a:ext cx="7452783" cy="5062268"/>
          </a:xfrm>
          <a:prstGeom prst="rect">
            <a:avLst/>
          </a:prstGeom>
          <a:noFill/>
        </p:spPr>
      </p:pic>
    </p:spTree>
    <p:extLst>
      <p:ext uri="{BB962C8B-B14F-4D97-AF65-F5344CB8AC3E}">
        <p14:creationId xmlns:p14="http://schemas.microsoft.com/office/powerpoint/2010/main" val="523144871"/>
      </p:ext>
    </p:extLst>
  </p:cSld>
  <p:clrMapOvr>
    <a:masterClrMapping/>
  </p:clrMapOvr>
  <p:transition spd="slow">
    <p:split orient="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688" y="3962400"/>
            <a:ext cx="7834312" cy="1981200"/>
          </a:xfrm>
          <a:prstGeom prst="horizontalScroll">
            <a:avLst>
              <a:gd name="adj" fmla="val 17534"/>
            </a:avLst>
          </a:prstGeom>
          <a:ln>
            <a:solidFill>
              <a:schemeClr val="tx1"/>
            </a:solidFill>
          </a:ln>
          <a:effectLst>
            <a:glow rad="101600">
              <a:schemeClr val="accent1">
                <a:satMod val="175000"/>
                <a:alpha val="40000"/>
              </a:schemeClr>
            </a:glow>
          </a:effectLst>
        </p:spPr>
        <p:txBody>
          <a:bodyPr/>
          <a:lstStyle/>
          <a:p>
            <a:pPr algn="ctr">
              <a:buNone/>
            </a:pPr>
            <a:r>
              <a:rPr lang="fa-IR" sz="3200" dirty="0" smtClean="0"/>
              <a:t>اگر مردم شما را بعنوان رهبر تغییر جدی نبینند به رفتارهای قبلی باز خواهند گشت.</a:t>
            </a:r>
            <a:endParaRPr lang="en-US" sz="3200" dirty="0"/>
          </a:p>
        </p:txBody>
      </p:sp>
      <p:sp>
        <p:nvSpPr>
          <p:cNvPr id="4" name="Horizontal Scroll 3"/>
          <p:cNvSpPr/>
          <p:nvPr/>
        </p:nvSpPr>
        <p:spPr>
          <a:xfrm>
            <a:off x="1779587" y="1536502"/>
            <a:ext cx="5535613" cy="1587698"/>
          </a:xfrm>
          <a:prstGeom prst="horizontalScroll">
            <a:avLst>
              <a:gd name="adj" fmla="val 16250"/>
            </a:avLst>
          </a:prstGeom>
          <a:ln>
            <a:solidFill>
              <a:schemeClr val="tx1"/>
            </a:solidFill>
          </a:ln>
          <a:effectLst>
            <a:glow rad="63500">
              <a:schemeClr val="accent6">
                <a:satMod val="175000"/>
                <a:alpha val="40000"/>
              </a:schemeClr>
            </a:glow>
          </a:effectLst>
        </p:spPr>
        <p:txBody>
          <a:bodyPr wrap="square">
            <a:spAutoFit/>
          </a:bodyPr>
          <a:lstStyle/>
          <a:p>
            <a:pPr marL="342900" indent="-342900" algn="ctr">
              <a:spcBef>
                <a:spcPct val="20000"/>
              </a:spcBef>
              <a:buClr>
                <a:srgbClr val="DB5353"/>
              </a:buClr>
            </a:pPr>
            <a:r>
              <a:rPr lang="en-US" sz="3200" kern="0" dirty="0" smtClean="0">
                <a:solidFill>
                  <a:prstClr val="black"/>
                </a:solidFill>
                <a:effectLst>
                  <a:outerShdw blurRad="38100" dist="38100" dir="2700000" algn="tl">
                    <a:srgbClr val="000000">
                      <a:alpha val="43137"/>
                    </a:srgbClr>
                  </a:outerShdw>
                </a:effectLst>
                <a:latin typeface="Verdana"/>
              </a:rPr>
              <a:t>Behavior is a result of consequences.</a:t>
            </a:r>
          </a:p>
        </p:txBody>
      </p:sp>
      <p:sp>
        <p:nvSpPr>
          <p:cNvPr id="5" name="AutoShape 3"/>
          <p:cNvSpPr>
            <a:spLocks noChangeArrowheads="1"/>
          </p:cNvSpPr>
          <p:nvPr/>
        </p:nvSpPr>
        <p:spPr bwMode="gray">
          <a:xfrm rot="10800000">
            <a:off x="2757487" y="2895600"/>
            <a:ext cx="3948113" cy="1371600"/>
          </a:xfrm>
          <a:prstGeom prst="upArrow">
            <a:avLst>
              <a:gd name="adj1" fmla="val 56944"/>
              <a:gd name="adj2" fmla="val 50782"/>
            </a:avLst>
          </a:prstGeom>
          <a:gradFill rotWithShape="1">
            <a:gsLst>
              <a:gs pos="3000">
                <a:schemeClr val="accent6">
                  <a:lumMod val="75000"/>
                  <a:alpha val="53000"/>
                </a:schemeClr>
              </a:gs>
              <a:gs pos="100000">
                <a:srgbClr val="F7F9F2"/>
              </a:gs>
            </a:gsLst>
            <a:lin ang="5400000" scaled="0"/>
          </a:gradFill>
          <a:ln w="9525" algn="ctr">
            <a:noFill/>
            <a:miter lim="800000"/>
            <a:headEnd/>
            <a:tailEnd/>
          </a:ln>
          <a:effectLst/>
        </p:spPr>
        <p:txBody>
          <a:bodyPr wrap="none" anchor="ctr"/>
          <a:lstStyle/>
          <a:p>
            <a:endParaRPr lang="en-US">
              <a:solidFill>
                <a:prstClr val="black"/>
              </a:solidFill>
              <a:latin typeface="Arial" charset="0"/>
            </a:endParaRPr>
          </a:p>
        </p:txBody>
      </p:sp>
    </p:spTree>
    <p:extLst>
      <p:ext uri="{BB962C8B-B14F-4D97-AF65-F5344CB8AC3E}">
        <p14:creationId xmlns:p14="http://schemas.microsoft.com/office/powerpoint/2010/main" val="3612236137"/>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4/3*#ppt_w"/>
                                          </p:val>
                                        </p:tav>
                                        <p:tav tm="100000">
                                          <p:val>
                                            <p:strVal val="#ppt_w"/>
                                          </p:val>
                                        </p:tav>
                                      </p:tavLst>
                                    </p:anim>
                                    <p:anim calcmode="lin" valueType="num">
                                      <p:cBhvr>
                                        <p:cTn id="8" dur="500" fill="hold"/>
                                        <p:tgtEl>
                                          <p:spTgt spid="4"/>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Top)">
                                      <p:cBhvr>
                                        <p:cTn id="12" dur="1000"/>
                                        <p:tgtEl>
                                          <p:spTgt spid="5"/>
                                        </p:tgtEl>
                                      </p:cBhvr>
                                    </p:animEffect>
                                  </p:childTnLst>
                                </p:cTn>
                              </p:par>
                            </p:childTnLst>
                          </p:cTn>
                        </p:par>
                        <p:par>
                          <p:cTn id="13" fill="hold">
                            <p:stCondLst>
                              <p:cond delay="1500"/>
                            </p:stCondLst>
                            <p:childTnLst>
                              <p:par>
                                <p:cTn id="14" presetID="23" presetClass="entr" presetSubtype="288" fill="hold" grpId="0" nodeType="afterEffect">
                                  <p:stCondLst>
                                    <p:cond delay="0"/>
                                  </p:stCondLst>
                                  <p:childTnLst>
                                    <p:set>
                                      <p:cBhvr>
                                        <p:cTn id="15" dur="1" fill="hold">
                                          <p:stCondLst>
                                            <p:cond delay="0"/>
                                          </p:stCondLst>
                                        </p:cTn>
                                        <p:tgtEl>
                                          <p:spTgt spid="3">
                                            <p:bg/>
                                          </p:spTgt>
                                        </p:tgtEl>
                                        <p:attrNameLst>
                                          <p:attrName>style.visibility</p:attrName>
                                        </p:attrNameLst>
                                      </p:cBhvr>
                                      <p:to>
                                        <p:strVal val="visible"/>
                                      </p:to>
                                    </p:set>
                                    <p:anim calcmode="lin" valueType="num">
                                      <p:cBhvr>
                                        <p:cTn id="16" dur="500" fill="hold"/>
                                        <p:tgtEl>
                                          <p:spTgt spid="3">
                                            <p:bg/>
                                          </p:spTgt>
                                        </p:tgtEl>
                                        <p:attrNameLst>
                                          <p:attrName>ppt_w</p:attrName>
                                        </p:attrNameLst>
                                      </p:cBhvr>
                                      <p:tavLst>
                                        <p:tav tm="0">
                                          <p:val>
                                            <p:strVal val="4/3*#ppt_w"/>
                                          </p:val>
                                        </p:tav>
                                        <p:tav tm="100000">
                                          <p:val>
                                            <p:strVal val="#ppt_w"/>
                                          </p:val>
                                        </p:tav>
                                      </p:tavLst>
                                    </p:anim>
                                    <p:anim calcmode="lin" valueType="num">
                                      <p:cBhvr>
                                        <p:cTn id="17" dur="500" fill="hold"/>
                                        <p:tgtEl>
                                          <p:spTgt spid="3">
                                            <p:bg/>
                                          </p:spTgt>
                                        </p:tgtEl>
                                        <p:attrNameLst>
                                          <p:attrName>ppt_h</p:attrName>
                                        </p:attrNameLst>
                                      </p:cBhvr>
                                      <p:tavLst>
                                        <p:tav tm="0">
                                          <p:val>
                                            <p:strVal val="4/3*#ppt_h"/>
                                          </p:val>
                                        </p:tav>
                                        <p:tav tm="100000">
                                          <p:val>
                                            <p:strVal val="#ppt_h"/>
                                          </p:val>
                                        </p:tav>
                                      </p:tavLst>
                                    </p:anim>
                                  </p:childTnLst>
                                </p:cTn>
                              </p:par>
                              <p:par>
                                <p:cTn id="18" presetID="23" presetClass="entr" presetSubtype="288" fill="hold" grpId="0" nodeType="with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p:cTn id="20" dur="500" fill="hold"/>
                                        <p:tgtEl>
                                          <p:spTgt spid="3">
                                            <p:txEl>
                                              <p:pRg st="0" end="0"/>
                                            </p:txEl>
                                          </p:spTgt>
                                        </p:tgtEl>
                                        <p:attrNameLst>
                                          <p:attrName>ppt_w</p:attrName>
                                        </p:attrNameLst>
                                      </p:cBhvr>
                                      <p:tavLst>
                                        <p:tav tm="0">
                                          <p:val>
                                            <p:strVal val="4/3*#ppt_w"/>
                                          </p:val>
                                        </p:tav>
                                        <p:tav tm="100000">
                                          <p:val>
                                            <p:strVal val="#ppt_w"/>
                                          </p:val>
                                        </p:tav>
                                      </p:tavLst>
                                    </p:anim>
                                    <p:anim calcmode="lin" valueType="num">
                                      <p:cBhvr>
                                        <p:cTn id="21" dur="500" fill="hold"/>
                                        <p:tgtEl>
                                          <p:spTgt spid="3">
                                            <p:txEl>
                                              <p:pRg st="0" end="0"/>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G:\change\effect-of-missing-element1.jpg"/>
          <p:cNvPicPr>
            <a:picLocks noChangeAspect="1" noChangeArrowheads="1"/>
          </p:cNvPicPr>
          <p:nvPr/>
        </p:nvPicPr>
        <p:blipFill>
          <a:blip r:embed="rId2"/>
          <a:srcRect/>
          <a:stretch>
            <a:fillRect/>
          </a:stretch>
        </p:blipFill>
        <p:spPr bwMode="auto">
          <a:xfrm>
            <a:off x="457200" y="1600200"/>
            <a:ext cx="8381999" cy="4862043"/>
          </a:xfrm>
          <a:prstGeom prst="rect">
            <a:avLst/>
          </a:prstGeom>
          <a:noFill/>
        </p:spPr>
      </p:pic>
    </p:spTree>
    <p:extLst>
      <p:ext uri="{BB962C8B-B14F-4D97-AF65-F5344CB8AC3E}">
        <p14:creationId xmlns:p14="http://schemas.microsoft.com/office/powerpoint/2010/main" val="787834883"/>
      </p:ext>
    </p:extLst>
  </p:cSld>
  <p:clrMapOvr>
    <a:masterClrMapping/>
  </p:clrMapOvr>
  <p:transition spd="slow">
    <p:split orient="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228600"/>
            <a:ext cx="8286808" cy="1285883"/>
          </a:xfrm>
        </p:spPr>
        <p:txBody>
          <a:bodyPr>
            <a:normAutofit/>
          </a:bodyPr>
          <a:lstStyle/>
          <a:p>
            <a:pPr algn="r"/>
            <a:r>
              <a:rPr lang="fa-IR" sz="3200" dirty="0" smtClean="0"/>
              <a:t>درسهائی از بهترین تجارب جهانی در رهبری تحول:</a:t>
            </a:r>
            <a:endParaRPr lang="en-US" sz="3200" dirty="0"/>
          </a:p>
        </p:txBody>
      </p:sp>
      <p:sp>
        <p:nvSpPr>
          <p:cNvPr id="3" name="Subtitle 2"/>
          <p:cNvSpPr>
            <a:spLocks noGrp="1"/>
          </p:cNvSpPr>
          <p:nvPr>
            <p:ph type="subTitle" idx="1"/>
          </p:nvPr>
        </p:nvSpPr>
        <p:spPr>
          <a:xfrm>
            <a:off x="304800" y="1338250"/>
            <a:ext cx="8286808" cy="5214950"/>
          </a:xfrm>
        </p:spPr>
        <p:txBody>
          <a:bodyPr>
            <a:normAutofit/>
          </a:bodyPr>
          <a:lstStyle/>
          <a:p>
            <a:pPr algn="just" rtl="1"/>
            <a:r>
              <a:rPr lang="fa-IR" sz="2800" dirty="0" smtClean="0">
                <a:solidFill>
                  <a:schemeClr val="tx1"/>
                </a:solidFill>
              </a:rPr>
              <a:t>1- هدف، دورنمای مطلوب وچشم اندازی الزام آورو برانگیزاننده </a:t>
            </a:r>
          </a:p>
          <a:p>
            <a:pPr algn="just" rtl="1"/>
            <a:r>
              <a:rPr lang="fa-IR" sz="2800" dirty="0" smtClean="0">
                <a:solidFill>
                  <a:schemeClr val="tx1"/>
                </a:solidFill>
              </a:rPr>
              <a:t>تدوین کنید که نشان دهد اوضاع پس از تغییر چگونه بهتر خواهد شد. </a:t>
            </a:r>
          </a:p>
          <a:p>
            <a:pPr algn="just" rtl="1"/>
            <a:r>
              <a:rPr lang="fa-IR" sz="2800" dirty="0" smtClean="0">
                <a:solidFill>
                  <a:schemeClr val="tx1"/>
                </a:solidFill>
              </a:rPr>
              <a:t>2- تغییر یک سفر پرماجراست و مثل هر سفر دیگری نیازمند نقشه، تعیین نقش افراد، تخصیص منابع وتعیین معیارهائی برای اندازه گیری و پایش پیشرفت است.</a:t>
            </a:r>
          </a:p>
          <a:p>
            <a:pPr algn="just" rtl="1">
              <a:buFont typeface="Wingdings" pitchFamily="2" charset="2"/>
              <a:buChar char="v"/>
            </a:pPr>
            <a:r>
              <a:rPr lang="fa-IR" dirty="0" smtClean="0">
                <a:solidFill>
                  <a:schemeClr val="tx1"/>
                </a:solidFill>
              </a:rPr>
              <a:t> در </a:t>
            </a:r>
            <a:r>
              <a:rPr lang="fa-IR" sz="2800" dirty="0" smtClean="0">
                <a:solidFill>
                  <a:schemeClr val="tx1"/>
                </a:solidFill>
              </a:rPr>
              <a:t>این سفر بین ”آماده سازی و اجرا“</a:t>
            </a:r>
            <a:r>
              <a:rPr lang="en-US" sz="2800" dirty="0" smtClean="0">
                <a:solidFill>
                  <a:schemeClr val="tx1"/>
                </a:solidFill>
              </a:rPr>
              <a:t> </a:t>
            </a:r>
            <a:r>
              <a:rPr lang="fa-IR" sz="2800" dirty="0" smtClean="0">
                <a:solidFill>
                  <a:schemeClr val="tx1"/>
                </a:solidFill>
              </a:rPr>
              <a:t>توازن برقرار کنید.</a:t>
            </a:r>
          </a:p>
          <a:p>
            <a:pPr algn="just" rtl="1">
              <a:buFont typeface="Wingdings" pitchFamily="2" charset="2"/>
              <a:buChar char="v"/>
            </a:pPr>
            <a:r>
              <a:rPr lang="fa-IR" sz="2800" dirty="0" smtClean="0">
                <a:solidFill>
                  <a:schemeClr val="tx1"/>
                </a:solidFill>
              </a:rPr>
              <a:t>رسیدن به اهداف کوتاهمدت و بین راهی انگیزه افراد را تقویت می کند.</a:t>
            </a:r>
          </a:p>
          <a:p>
            <a:pPr algn="just" rtl="1"/>
            <a:r>
              <a:rPr lang="fa-IR" sz="2800" dirty="0" smtClean="0">
                <a:solidFill>
                  <a:schemeClr val="tx1"/>
                </a:solidFill>
              </a:rPr>
              <a:t>3- از تجارب قبلی تغییر (موفق یا شکست خورده)</a:t>
            </a:r>
            <a:r>
              <a:rPr lang="en-US" sz="2800" dirty="0" smtClean="0">
                <a:solidFill>
                  <a:schemeClr val="tx1"/>
                </a:solidFill>
              </a:rPr>
              <a:t> </a:t>
            </a:r>
            <a:r>
              <a:rPr lang="fa-IR" sz="2800" dirty="0" smtClean="0">
                <a:solidFill>
                  <a:schemeClr val="tx1"/>
                </a:solidFill>
              </a:rPr>
              <a:t>یاد</a:t>
            </a:r>
            <a:r>
              <a:rPr lang="en-US" sz="2800" dirty="0" smtClean="0">
                <a:solidFill>
                  <a:schemeClr val="tx1"/>
                </a:solidFill>
              </a:rPr>
              <a:t> </a:t>
            </a:r>
            <a:r>
              <a:rPr lang="fa-IR" sz="2800" dirty="0" smtClean="0">
                <a:solidFill>
                  <a:schemeClr val="tx1"/>
                </a:solidFill>
              </a:rPr>
              <a:t>بگیرید.شکست های قبلی را شناسائی کنید، بپذیرید</a:t>
            </a:r>
            <a:r>
              <a:rPr lang="en-US" sz="2800" dirty="0" smtClean="0">
                <a:solidFill>
                  <a:schemeClr val="tx1"/>
                </a:solidFill>
              </a:rPr>
              <a:t> </a:t>
            </a:r>
            <a:r>
              <a:rPr lang="fa-IR" sz="2800" dirty="0" smtClean="0">
                <a:solidFill>
                  <a:schemeClr val="tx1"/>
                </a:solidFill>
              </a:rPr>
              <a:t>و</a:t>
            </a:r>
            <a:r>
              <a:rPr lang="en-US" sz="2800" dirty="0" smtClean="0">
                <a:solidFill>
                  <a:schemeClr val="tx1"/>
                </a:solidFill>
              </a:rPr>
              <a:t> </a:t>
            </a:r>
            <a:r>
              <a:rPr lang="fa-IR" sz="2800" dirty="0" smtClean="0">
                <a:solidFill>
                  <a:schemeClr val="tx1"/>
                </a:solidFill>
              </a:rPr>
              <a:t>مستند کنید.</a:t>
            </a:r>
            <a:endParaRPr lang="en-US" sz="2800" dirty="0">
              <a:solidFill>
                <a:schemeClr val="tx1"/>
              </a:solidFill>
            </a:endParaRPr>
          </a:p>
        </p:txBody>
      </p:sp>
    </p:spTree>
    <p:extLst>
      <p:ext uri="{BB962C8B-B14F-4D97-AF65-F5344CB8AC3E}">
        <p14:creationId xmlns:p14="http://schemas.microsoft.com/office/powerpoint/2010/main" val="3582192519"/>
      </p:ext>
    </p:extLst>
  </p:cSld>
  <p:clrMapOvr>
    <a:masterClrMapping/>
  </p:clrMapOvr>
  <p:transition spd="slow">
    <p:split orient="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64" y="1619232"/>
            <a:ext cx="8358278" cy="4629168"/>
          </a:xfrm>
        </p:spPr>
        <p:txBody>
          <a:bodyPr/>
          <a:lstStyle/>
          <a:p>
            <a:pPr algn="r" rtl="1">
              <a:buNone/>
            </a:pPr>
            <a:r>
              <a:rPr lang="fa-IR" dirty="0" smtClean="0"/>
              <a:t>4- همه افرادی که تحت تاثیر تغییرقرار می گیرندو یا باید مشارکت کنند را شناسائی کنید و همراهی آنها را جلب کنید.افرادموثرتر و متنفذتر مهم ترند، بویژه:</a:t>
            </a:r>
          </a:p>
          <a:p>
            <a:r>
              <a:rPr lang="en-US" dirty="0" smtClean="0"/>
              <a:t>Opinion shapers</a:t>
            </a:r>
          </a:p>
          <a:p>
            <a:r>
              <a:rPr lang="en-US" dirty="0" smtClean="0"/>
              <a:t>Gate keepers</a:t>
            </a:r>
          </a:p>
          <a:p>
            <a:r>
              <a:rPr lang="en-US" dirty="0" smtClean="0"/>
              <a:t>Idea champions</a:t>
            </a:r>
          </a:p>
          <a:p>
            <a:pPr algn="r" rtl="1">
              <a:buNone/>
            </a:pPr>
            <a:r>
              <a:rPr lang="fa-IR" dirty="0" smtClean="0"/>
              <a:t>5-یک تیم قوی و متعهد برای راهبری تغییر بسازید. افراد این تیم باید متخصص، قابل اعتماد و دارای قدرت و اختیار کافی باشند.جلوی ورود افراد بدبین و خودخواه را به تیم بگیرید.</a:t>
            </a:r>
            <a:endParaRPr lang="en-US"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835553071"/>
      </p:ext>
    </p:extLst>
  </p:cSld>
  <p:clrMapOvr>
    <a:masterClrMapping/>
  </p:clrMapOvr>
  <p:transition spd="slow">
    <p:split orient="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700194"/>
            <a:ext cx="8643998" cy="4548206"/>
          </a:xfrm>
        </p:spPr>
        <p:txBody>
          <a:bodyPr/>
          <a:lstStyle/>
          <a:p>
            <a:pPr algn="just" rtl="1">
              <a:buNone/>
            </a:pPr>
            <a:r>
              <a:rPr lang="fa-IR" dirty="0" smtClean="0"/>
              <a:t>6- آمادگی سازمان را برای تغییر بسنجید. عوامل بازدارنده و پیش برنده را وزن کشی کنید.</a:t>
            </a:r>
          </a:p>
          <a:p>
            <a:pPr algn="just" rtl="1">
              <a:buNone/>
            </a:pPr>
            <a:r>
              <a:rPr lang="fa-IR" dirty="0" smtClean="0"/>
              <a:t>7- تغییر را از افراد و بخش های آماده تر که پذیرش بیشتری دارند آغاز کنید. از بدبین ها و افراد متعصب در شروع کار اجتناب کنید.پیروزی های کوتاه مدت کسب و آن را تبلیغ کنید.</a:t>
            </a:r>
          </a:p>
          <a:p>
            <a:pPr algn="just" rtl="1">
              <a:buNone/>
            </a:pPr>
            <a:r>
              <a:rPr lang="fa-IR" dirty="0" smtClean="0"/>
              <a:t>8- مردم در مقابل ایده های خود مقاومت نمی کنند.آنها را در همه مراحل برنامه تحول مشارکت دهید.</a:t>
            </a:r>
          </a:p>
          <a:p>
            <a:pPr algn="just" rtl="1">
              <a:buNone/>
            </a:pPr>
            <a:r>
              <a:rPr lang="fa-IR" dirty="0" smtClean="0"/>
              <a:t>9- ضرورت تغییر را ثابت کنید. ترس از تغییر نکردن را جایگزین ترس از تغییر کنید.</a:t>
            </a:r>
            <a:endParaRPr lang="en-US"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3293732383"/>
      </p:ext>
    </p:extLst>
  </p:cSld>
  <p:clrMapOvr>
    <a:masterClrMapping/>
  </p:clrMapOvr>
  <p:transition spd="slow">
    <p:split orient="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472518" cy="3943368"/>
          </a:xfrm>
        </p:spPr>
        <p:txBody>
          <a:bodyPr/>
          <a:lstStyle/>
          <a:p>
            <a:pPr indent="-396000" algn="just" rtl="1">
              <a:buNone/>
            </a:pPr>
            <a:r>
              <a:rPr lang="fa-IR" dirty="0" smtClean="0"/>
              <a:t>10- تکرار کنید. از زبان مشترک با مردم برای ارتباط با مردم استفاده کنید. از رسانه های مختلف و متنوع برای رساندن پیام بهره بگیرید. صادق و پیگیر باشید.</a:t>
            </a:r>
          </a:p>
          <a:p>
            <a:pPr indent="-396000" algn="just" rtl="1">
              <a:lnSpc>
                <a:spcPct val="150000"/>
              </a:lnSpc>
              <a:buNone/>
            </a:pPr>
            <a:r>
              <a:rPr lang="fa-IR" dirty="0" smtClean="0"/>
              <a:t>11- درطول فرآیند تحول به همراهان موفق پاداش دهید.پاداش باعث تکرار و تقویت روحیه می شود.</a:t>
            </a:r>
          </a:p>
          <a:p>
            <a:pPr indent="-396000" algn="just" rtl="1">
              <a:lnSpc>
                <a:spcPct val="150000"/>
              </a:lnSpc>
              <a:buNone/>
            </a:pPr>
            <a:r>
              <a:rPr lang="fa-IR" dirty="0" smtClean="0"/>
              <a:t>12- نتایج و موفقیت ها رازود و مکرر نشان دهید و تبلیغ کنید.</a:t>
            </a:r>
          </a:p>
          <a:p>
            <a:pPr indent="-396000" algn="just" rtl="1">
              <a:lnSpc>
                <a:spcPct val="150000"/>
              </a:lnSpc>
              <a:buNone/>
            </a:pPr>
            <a:r>
              <a:rPr lang="fa-IR" dirty="0" smtClean="0"/>
              <a:t>13- برای مقابله با دشواری ها، سربالائیها، رکود و مشکلات اجرائی آماده باشید.</a:t>
            </a:r>
          </a:p>
          <a:p>
            <a:pPr indent="-396000" algn="just" rtl="1">
              <a:buNone/>
            </a:pPr>
            <a:endParaRPr lang="en-US"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24636091"/>
      </p:ext>
    </p:extLst>
  </p:cSld>
  <p:clrMapOvr>
    <a:masterClrMapping/>
  </p:clrMapOvr>
  <p:transition spd="slow">
    <p:split orient="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3508"/>
            <a:ext cx="8229600" cy="3800492"/>
          </a:xfrm>
        </p:spPr>
        <p:txBody>
          <a:bodyPr/>
          <a:lstStyle/>
          <a:p>
            <a:pPr algn="just" rtl="1">
              <a:lnSpc>
                <a:spcPct val="150000"/>
              </a:lnSpc>
              <a:buNone/>
            </a:pPr>
            <a:r>
              <a:rPr lang="fa-IR" dirty="0" smtClean="0"/>
              <a:t>14- احساسات و عواطف مردم بویژه درد و ترس رویاروئی با تغییر را درک کنید.</a:t>
            </a:r>
          </a:p>
          <a:p>
            <a:pPr algn="just" rtl="1">
              <a:lnSpc>
                <a:spcPct val="150000"/>
              </a:lnSpc>
              <a:buNone/>
            </a:pPr>
            <a:r>
              <a:rPr lang="fa-IR" dirty="0" smtClean="0"/>
              <a:t> 15- در مقابل مقاومت ، مقاومت نکنید. مقاومت طبیعی است. مقاومت به معنی شکست پروژه تحول و به معنی دشمنی مردم با تحول نیست.</a:t>
            </a:r>
          </a:p>
          <a:p>
            <a:pPr algn="just" rtl="1">
              <a:lnSpc>
                <a:spcPct val="150000"/>
              </a:lnSpc>
              <a:buNone/>
            </a:pPr>
            <a:r>
              <a:rPr lang="fa-IR" dirty="0" smtClean="0"/>
              <a:t>16-آموزش دهید.آموزش مهم است اما تسهیل گری و حمایت هم مهم است.مدیران را آموزش دهید که حامی و تسهیل کننده باشند.</a:t>
            </a:r>
            <a:endParaRPr lang="en-US"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098591448"/>
      </p:ext>
    </p:extLst>
  </p:cSld>
  <p:clrMapOvr>
    <a:masterClrMapping/>
  </p:clrMapOvr>
  <p:transition spd="slow">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تعاریفی از فرهنگ سازمانی</a:t>
            </a:r>
            <a:endParaRPr lang="en-US" dirty="0"/>
          </a:p>
        </p:txBody>
      </p:sp>
      <p:sp>
        <p:nvSpPr>
          <p:cNvPr id="3" name="Content Placeholder 2"/>
          <p:cNvSpPr>
            <a:spLocks noGrp="1"/>
          </p:cNvSpPr>
          <p:nvPr>
            <p:ph idx="1"/>
          </p:nvPr>
        </p:nvSpPr>
        <p:spPr>
          <a:xfrm>
            <a:off x="609600" y="1304925"/>
            <a:ext cx="8229600" cy="5019675"/>
          </a:xfrm>
        </p:spPr>
        <p:txBody>
          <a:bodyPr/>
          <a:lstStyle/>
          <a:p>
            <a:pPr algn="r" rtl="1"/>
            <a:r>
              <a:rPr lang="fa-IR" dirty="0" smtClean="0"/>
              <a:t>الگوئی از مفروضات بنیادی که گروه در حین حل مسائل خود در سازگاری بیرونی و انسجام درونی آموخته است. این مفروضات به اندازه ک</a:t>
            </a:r>
            <a:r>
              <a:rPr lang="fa-IR" dirty="0"/>
              <a:t>ا</a:t>
            </a:r>
            <a:r>
              <a:rPr lang="fa-IR" dirty="0" smtClean="0"/>
              <a:t>فی در حل مسائل، موفق و معتبر عمل کرده اند، لذا آنها را به اعضا جدید سازمان یاد می دهند.</a:t>
            </a:r>
          </a:p>
          <a:p>
            <a:pPr algn="r" rtl="1"/>
            <a:endParaRPr lang="fa-IR" dirty="0"/>
          </a:p>
          <a:p>
            <a:pPr algn="r" rtl="1"/>
            <a:r>
              <a:rPr lang="fa-IR" dirty="0" smtClean="0"/>
              <a:t> فرهنگ یعنی شخصیت پایدار و هویت مستمر یک سازمان که فراتر از تحولات تکنولوژیک، جابجائی افراد و مدهای روز مدیریتی وجود دارد و اثرگذاری می کند.</a:t>
            </a:r>
            <a:endParaRPr lang="en-US" dirty="0"/>
          </a:p>
        </p:txBody>
      </p:sp>
    </p:spTree>
    <p:extLst>
      <p:ext uri="{BB962C8B-B14F-4D97-AF65-F5344CB8AC3E}">
        <p14:creationId xmlns:p14="http://schemas.microsoft.com/office/powerpoint/2010/main" val="11823402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52400"/>
            <a:ext cx="7391400" cy="563563"/>
          </a:xfrm>
        </p:spPr>
        <p:txBody>
          <a:bodyPr/>
          <a:lstStyle/>
          <a:p>
            <a:pPr algn="r"/>
            <a:r>
              <a:rPr lang="fa-IR" dirty="0" smtClean="0">
                <a:effectLst>
                  <a:outerShdw blurRad="38100" dist="38100" dir="2700000" algn="tl">
                    <a:srgbClr val="000000">
                      <a:alpha val="43137"/>
                    </a:srgbClr>
                  </a:outerShdw>
                </a:effectLst>
              </a:rPr>
              <a:t>دو استراتژی اصلی تغییر:</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371600"/>
            <a:ext cx="8472518" cy="5334000"/>
          </a:xfrm>
        </p:spPr>
        <p:txBody>
          <a:bodyPr>
            <a:normAutofit lnSpcReduction="10000"/>
          </a:bodyPr>
          <a:lstStyle/>
          <a:p>
            <a:pPr algn="r">
              <a:buNone/>
            </a:pPr>
            <a:r>
              <a:rPr lang="fa-IR" sz="3900" b="1" dirty="0" smtClean="0">
                <a:solidFill>
                  <a:srgbClr val="3333FF"/>
                </a:solidFill>
              </a:rPr>
              <a:t>اول: استراتژی مشارکت جویانه</a:t>
            </a:r>
            <a:r>
              <a:rPr lang="fa-IR" b="1" dirty="0" smtClean="0">
                <a:solidFill>
                  <a:srgbClr val="3333FF"/>
                </a:solidFill>
              </a:rPr>
              <a:t>:</a:t>
            </a:r>
          </a:p>
          <a:p>
            <a:pPr algn="r">
              <a:lnSpc>
                <a:spcPct val="160000"/>
              </a:lnSpc>
              <a:buNone/>
            </a:pPr>
            <a:r>
              <a:rPr lang="fa-IR" dirty="0" smtClean="0"/>
              <a:t>1- فراهم کردن دانش و معرفت جدید</a:t>
            </a:r>
          </a:p>
          <a:p>
            <a:pPr algn="r">
              <a:buNone/>
            </a:pPr>
            <a:r>
              <a:rPr lang="fa-IR" dirty="0" smtClean="0"/>
              <a:t>2- ایجاد کردن گرایش و نگرش مثبت</a:t>
            </a:r>
          </a:p>
          <a:p>
            <a:pPr algn="r">
              <a:buNone/>
            </a:pPr>
            <a:r>
              <a:rPr lang="fa-IR" dirty="0" smtClean="0"/>
              <a:t>3- شکل گیری رفتارهای فردی و جمعی جدید</a:t>
            </a:r>
          </a:p>
          <a:p>
            <a:pPr lvl="1" algn="r" rtl="1">
              <a:lnSpc>
                <a:spcPct val="160000"/>
              </a:lnSpc>
              <a:buClr>
                <a:srgbClr val="FF5050"/>
              </a:buClr>
              <a:buFont typeface="Wingdings" pitchFamily="2" charset="2"/>
              <a:buChar char="Ø"/>
            </a:pPr>
            <a:endParaRPr lang="fa-IR" sz="1200" dirty="0" smtClean="0"/>
          </a:p>
          <a:p>
            <a:pPr lvl="1" algn="r" rtl="1">
              <a:lnSpc>
                <a:spcPct val="160000"/>
              </a:lnSpc>
              <a:buClr>
                <a:srgbClr val="FF5050"/>
              </a:buClr>
              <a:buFont typeface="Wingdings" pitchFamily="2" charset="2"/>
              <a:buChar char="Ø"/>
            </a:pPr>
            <a:r>
              <a:rPr lang="fa-IR" dirty="0" smtClean="0"/>
              <a:t>مناسب برای افراد بالغ </a:t>
            </a:r>
          </a:p>
          <a:p>
            <a:pPr lvl="1" algn="r" rtl="1">
              <a:buClr>
                <a:srgbClr val="FF5050"/>
              </a:buClr>
              <a:buFont typeface="Wingdings" pitchFamily="2" charset="2"/>
              <a:buChar char="Ø"/>
            </a:pPr>
            <a:r>
              <a:rPr lang="fa-IR" dirty="0" smtClean="0"/>
              <a:t>نیازمند رهبرانی با قدرت شخصی زیاد</a:t>
            </a:r>
          </a:p>
          <a:p>
            <a:pPr lvl="1" algn="r" rtl="1">
              <a:buClr>
                <a:srgbClr val="FF5050"/>
              </a:buClr>
              <a:buFont typeface="Wingdings" pitchFamily="2" charset="2"/>
              <a:buChar char="Ø"/>
            </a:pPr>
            <a:r>
              <a:rPr lang="fa-IR" dirty="0" smtClean="0"/>
              <a:t>نیازمند زمان طولانی</a:t>
            </a:r>
          </a:p>
          <a:p>
            <a:pPr lvl="1" algn="r" rtl="1">
              <a:buClr>
                <a:srgbClr val="FF5050"/>
              </a:buClr>
              <a:buFont typeface="Wingdings" pitchFamily="2" charset="2"/>
              <a:buChar char="Ø"/>
            </a:pPr>
            <a:r>
              <a:rPr lang="fa-IR" dirty="0" smtClean="0"/>
              <a:t>عمیق ، ریشه دار و پایدار</a:t>
            </a:r>
          </a:p>
          <a:p>
            <a:pPr lvl="1" algn="r" rtl="1">
              <a:buClr>
                <a:srgbClr val="FF5050"/>
              </a:buClr>
              <a:buFont typeface="Wingdings" pitchFamily="2" charset="2"/>
              <a:buChar char="Ø"/>
            </a:pPr>
            <a:r>
              <a:rPr lang="fa-IR" dirty="0" smtClean="0"/>
              <a:t>کند و تکاملی </a:t>
            </a:r>
            <a:endParaRPr lang="en-US" dirty="0"/>
          </a:p>
        </p:txBody>
      </p:sp>
    </p:spTree>
    <p:extLst>
      <p:ext uri="{BB962C8B-B14F-4D97-AF65-F5344CB8AC3E}">
        <p14:creationId xmlns:p14="http://schemas.microsoft.com/office/powerpoint/2010/main" val="2995203827"/>
      </p:ext>
    </p:extLst>
  </p:cSld>
  <p:clrMapOvr>
    <a:masterClrMapping/>
  </p:clrMapOvr>
  <p:transition spd="slow">
    <p:split orient="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38230"/>
            <a:ext cx="8229600" cy="1071570"/>
          </a:xfrm>
        </p:spPr>
        <p:txBody>
          <a:bodyPr/>
          <a:lstStyle/>
          <a:p>
            <a:pPr algn="r"/>
            <a:r>
              <a:rPr lang="fa-IR" sz="3600" dirty="0" smtClean="0">
                <a:solidFill>
                  <a:srgbClr val="3333FF"/>
                </a:solidFill>
              </a:rPr>
              <a:t>دوم:استراتژی تغییر اجباری:</a:t>
            </a:r>
            <a:endParaRPr lang="en-US" sz="3600" dirty="0">
              <a:solidFill>
                <a:srgbClr val="3333FF"/>
              </a:solidFill>
            </a:endParaRPr>
          </a:p>
        </p:txBody>
      </p:sp>
      <p:sp>
        <p:nvSpPr>
          <p:cNvPr id="3" name="Content Placeholder 2"/>
          <p:cNvSpPr>
            <a:spLocks noGrp="1"/>
          </p:cNvSpPr>
          <p:nvPr>
            <p:ph idx="1"/>
          </p:nvPr>
        </p:nvSpPr>
        <p:spPr>
          <a:xfrm>
            <a:off x="457200" y="2286000"/>
            <a:ext cx="8229600" cy="3697295"/>
          </a:xfrm>
        </p:spPr>
        <p:txBody>
          <a:bodyPr/>
          <a:lstStyle/>
          <a:p>
            <a:pPr algn="r" rtl="1">
              <a:buClr>
                <a:srgbClr val="3333FF"/>
              </a:buClr>
            </a:pPr>
            <a:r>
              <a:rPr lang="fa-IR" sz="3200" dirty="0" smtClean="0"/>
              <a:t>تحمیل تغییر بر کل سازمان (مثل ابلاغ سیاستهای جدید )</a:t>
            </a:r>
          </a:p>
          <a:p>
            <a:pPr algn="r" rtl="1">
              <a:buFont typeface="Wingdings" pitchFamily="2" charset="2"/>
              <a:buChar char="Ø"/>
            </a:pPr>
            <a:endParaRPr lang="fa-IR" dirty="0" smtClean="0"/>
          </a:p>
          <a:p>
            <a:pPr algn="r" rtl="1">
              <a:buFont typeface="Wingdings" pitchFamily="2" charset="2"/>
              <a:buChar char="Ø"/>
            </a:pPr>
            <a:r>
              <a:rPr lang="fa-IR" dirty="0" smtClean="0"/>
              <a:t>مستلزم مدیرانی با قدرت مقام زیاد</a:t>
            </a:r>
          </a:p>
          <a:p>
            <a:pPr algn="r" rtl="1">
              <a:buFont typeface="Wingdings" pitchFamily="2" charset="2"/>
              <a:buChar char="Ø"/>
            </a:pPr>
            <a:r>
              <a:rPr lang="fa-IR" dirty="0" smtClean="0"/>
              <a:t>سریع</a:t>
            </a:r>
          </a:p>
          <a:p>
            <a:pPr algn="r" rtl="1">
              <a:buFont typeface="Wingdings" pitchFamily="2" charset="2"/>
              <a:buChar char="Ø"/>
            </a:pPr>
            <a:r>
              <a:rPr lang="fa-IR" dirty="0" smtClean="0"/>
              <a:t>پایداری شکننده تا زمان استمرار قدرت</a:t>
            </a:r>
          </a:p>
          <a:p>
            <a:pPr algn="r" rtl="1">
              <a:buFont typeface="Wingdings" pitchFamily="2" charset="2"/>
              <a:buChar char="Ø"/>
            </a:pPr>
            <a:r>
              <a:rPr lang="fa-IR" dirty="0" smtClean="0"/>
              <a:t>بروز رفتارهای پنهان و آشکار</a:t>
            </a:r>
          </a:p>
          <a:p>
            <a:pPr algn="r" rtl="1">
              <a:buNone/>
            </a:pPr>
            <a:endParaRPr lang="en-US" dirty="0"/>
          </a:p>
        </p:txBody>
      </p:sp>
    </p:spTree>
    <p:extLst>
      <p:ext uri="{BB962C8B-B14F-4D97-AF65-F5344CB8AC3E}">
        <p14:creationId xmlns:p14="http://schemas.microsoft.com/office/powerpoint/2010/main" val="4144510518"/>
      </p:ext>
    </p:extLst>
  </p:cSld>
  <p:clrMapOvr>
    <a:masterClrMapping/>
  </p:clrMapOvr>
  <p:transition spd="slow">
    <p:split orient="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39750" y="1524000"/>
            <a:ext cx="8229600" cy="4800600"/>
          </a:xfrm>
        </p:spPr>
        <p:txBody>
          <a:bodyPr/>
          <a:lstStyle/>
          <a:p>
            <a:pPr algn="r" eaLnBrk="1" hangingPunct="1"/>
            <a:r>
              <a:rPr lang="ar-SA" b="1" dirty="0" smtClean="0">
                <a:solidFill>
                  <a:schemeClr val="tx1"/>
                </a:solidFill>
              </a:rPr>
              <a:t>برتراندراسل: </a:t>
            </a:r>
            <a:r>
              <a:rPr lang="ar-SA" dirty="0" smtClean="0">
                <a:solidFill>
                  <a:schemeClr val="tx1"/>
                </a:solidFill>
              </a:rPr>
              <a:t>ایجاد تأثیر مورد نظر و پدیدآوردن آثار مطلوب</a:t>
            </a:r>
            <a:r>
              <a:rPr lang="fa-IR" b="1" dirty="0" smtClean="0">
                <a:solidFill>
                  <a:schemeClr val="tx1"/>
                </a:solidFill>
              </a:rPr>
              <a:t/>
            </a:r>
            <a:br>
              <a:rPr lang="fa-IR" b="1" dirty="0" smtClean="0">
                <a:solidFill>
                  <a:schemeClr val="tx1"/>
                </a:solidFill>
              </a:rPr>
            </a:br>
            <a:r>
              <a:rPr lang="ar-SA" b="1" dirty="0" smtClean="0">
                <a:solidFill>
                  <a:schemeClr val="tx1"/>
                </a:solidFill>
              </a:rPr>
              <a:t>تافلر: </a:t>
            </a:r>
            <a:r>
              <a:rPr lang="ar-SA" dirty="0" smtClean="0">
                <a:solidFill>
                  <a:schemeClr val="tx1"/>
                </a:solidFill>
              </a:rPr>
              <a:t>توان بسیج و استفاده از خشونت، ثروت و یا دانائی یا بسیاری از دیگر مشتقات آنها برای برانگیختن دیگران به راه هائی که فکر می کنیم نیازها و تمایلات ما را ارضاء خواهند کرد.</a:t>
            </a:r>
            <a:r>
              <a:rPr lang="fa-IR" b="1" dirty="0" smtClean="0">
                <a:solidFill>
                  <a:schemeClr val="tx1"/>
                </a:solidFill>
              </a:rPr>
              <a:t/>
            </a:r>
            <a:br>
              <a:rPr lang="fa-IR" b="1" dirty="0" smtClean="0">
                <a:solidFill>
                  <a:schemeClr val="tx1"/>
                </a:solidFill>
              </a:rPr>
            </a:br>
            <a:r>
              <a:rPr lang="ar-SA" b="1" dirty="0" smtClean="0">
                <a:solidFill>
                  <a:schemeClr val="tx1"/>
                </a:solidFill>
              </a:rPr>
              <a:t>ماکس وبر: </a:t>
            </a:r>
            <a:r>
              <a:rPr lang="ar-SA" dirty="0" smtClean="0">
                <a:solidFill>
                  <a:schemeClr val="tx1"/>
                </a:solidFill>
              </a:rPr>
              <a:t>قدرت عبارتست از قابلیت و توانائی فرد یا افرادی که اراده خود را در اقدامی جمعی بر اراده کسانی که آنها هم در اقدامی مشابه آن مشارکت دارند تحمیل</a:t>
            </a:r>
            <a:r>
              <a:rPr lang="fa-IR" dirty="0" smtClean="0">
                <a:solidFill>
                  <a:schemeClr val="tx1"/>
                </a:solidFill>
              </a:rPr>
              <a:t>  </a:t>
            </a:r>
            <a:r>
              <a:rPr lang="ar-SA" dirty="0" smtClean="0">
                <a:solidFill>
                  <a:schemeClr val="tx1"/>
                </a:solidFill>
              </a:rPr>
              <a:t>می کنند.</a:t>
            </a:r>
            <a:endParaRPr lang="en-US" dirty="0" smtClean="0">
              <a:solidFill>
                <a:schemeClr val="tx1"/>
              </a:solidFill>
            </a:endParaRPr>
          </a:p>
        </p:txBody>
      </p:sp>
      <p:sp>
        <p:nvSpPr>
          <p:cNvPr id="3" name="Rectangle 2"/>
          <p:cNvSpPr/>
          <p:nvPr/>
        </p:nvSpPr>
        <p:spPr>
          <a:xfrm>
            <a:off x="6629400" y="152400"/>
            <a:ext cx="2233304" cy="646331"/>
          </a:xfrm>
          <a:prstGeom prst="rect">
            <a:avLst/>
          </a:prstGeom>
        </p:spPr>
        <p:txBody>
          <a:bodyPr wrap="none">
            <a:spAutoFit/>
          </a:bodyPr>
          <a:lstStyle/>
          <a:p>
            <a:r>
              <a:rPr lang="ar-SA" sz="3600" b="1" kern="0" dirty="0" smtClean="0">
                <a:solidFill>
                  <a:prstClr val="white"/>
                </a:solidFill>
                <a:effectLst>
                  <a:outerShdw blurRad="38100" dist="38100" dir="2700000" algn="tl">
                    <a:srgbClr val="000000">
                      <a:alpha val="43137"/>
                    </a:srgbClr>
                  </a:outerShdw>
                </a:effectLst>
                <a:latin typeface="Verdana"/>
                <a:ea typeface="+mj-ea"/>
                <a:cs typeface="+mj-cs"/>
              </a:rPr>
              <a:t>تعریف قدرت:</a:t>
            </a:r>
            <a:endParaRPr lang="en-US" dirty="0">
              <a:solidFill>
                <a:prstClr val="black"/>
              </a:solidFill>
              <a:latin typeface="Arial" charset="0"/>
            </a:endParaRPr>
          </a:p>
        </p:txBody>
      </p:sp>
    </p:spTree>
    <p:extLst>
      <p:ext uri="{BB962C8B-B14F-4D97-AF65-F5344CB8AC3E}">
        <p14:creationId xmlns:p14="http://schemas.microsoft.com/office/powerpoint/2010/main" val="1520788744"/>
      </p:ext>
    </p:extLst>
  </p:cSld>
  <p:clrMapOvr>
    <a:masterClrMapping/>
  </p:clrMapOvr>
  <p:transition spd="slow">
    <p:split orient="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1066800"/>
            <a:ext cx="8229600" cy="5562600"/>
          </a:xfrm>
        </p:spPr>
        <p:txBody>
          <a:bodyPr/>
          <a:lstStyle/>
          <a:p>
            <a:pPr algn="r" rtl="1"/>
            <a:r>
              <a:rPr lang="ar-SA" sz="3000" b="0" dirty="0" smtClean="0">
                <a:solidFill>
                  <a:schemeClr val="tx1"/>
                </a:solidFill>
              </a:rPr>
              <a:t>در امور اجتماعی، قدرت اصلی همان «نیروی باور» است. هیچ مسلکی در آغاز کار زوری در اختیار ندارد و نخستین قدم ها در پدیدآوردن یک باور گسترده باید فقط با نیروی اقناع برداشته شود.</a:t>
            </a:r>
            <a:r>
              <a:rPr lang="fa-IR" sz="3000" b="0" dirty="0" smtClean="0">
                <a:solidFill>
                  <a:schemeClr val="tx1"/>
                </a:solidFill>
              </a:rPr>
              <a:t/>
            </a:r>
            <a:br>
              <a:rPr lang="fa-IR" sz="3000" b="0" dirty="0" smtClean="0">
                <a:solidFill>
                  <a:schemeClr val="tx1"/>
                </a:solidFill>
              </a:rPr>
            </a:br>
            <a:r>
              <a:rPr lang="ar-SA" sz="3000" b="0" dirty="0" smtClean="0">
                <a:solidFill>
                  <a:schemeClr val="tx1"/>
                </a:solidFill>
              </a:rPr>
              <a:t>باور اگر ناشی از سنت محض نباشد حاصل چند عامل است:</a:t>
            </a:r>
            <a:r>
              <a:rPr lang="fa-IR" sz="3000" b="0" dirty="0" smtClean="0">
                <a:solidFill>
                  <a:schemeClr val="tx1"/>
                </a:solidFill>
              </a:rPr>
              <a:t/>
            </a:r>
            <a:br>
              <a:rPr lang="fa-IR" sz="3000" b="0" dirty="0" smtClean="0">
                <a:solidFill>
                  <a:schemeClr val="tx1"/>
                </a:solidFill>
              </a:rPr>
            </a:br>
            <a:r>
              <a:rPr lang="fa-IR" sz="3000" b="0" dirty="0" smtClean="0">
                <a:solidFill>
                  <a:schemeClr val="tx1"/>
                </a:solidFill>
              </a:rPr>
              <a:t/>
            </a:r>
            <a:br>
              <a:rPr lang="fa-IR" sz="3000" b="0" dirty="0" smtClean="0">
                <a:solidFill>
                  <a:schemeClr val="tx1"/>
                </a:solidFill>
              </a:rPr>
            </a:br>
            <a:r>
              <a:rPr lang="fa-IR" sz="3000" b="0" dirty="0" smtClean="0">
                <a:solidFill>
                  <a:schemeClr val="tx1"/>
                </a:solidFill>
              </a:rPr>
              <a:t>* </a:t>
            </a:r>
            <a:r>
              <a:rPr lang="ar-SA" sz="3000" b="0" dirty="0" smtClean="0">
                <a:solidFill>
                  <a:schemeClr val="tx1"/>
                </a:solidFill>
              </a:rPr>
              <a:t>میل انسان (خوشایند بودن باور)</a:t>
            </a:r>
            <a:r>
              <a:rPr lang="fa-IR" sz="3000" b="0" dirty="0" smtClean="0">
                <a:solidFill>
                  <a:schemeClr val="tx1"/>
                </a:solidFill>
              </a:rPr>
              <a:t/>
            </a:r>
            <a:br>
              <a:rPr lang="fa-IR" sz="3000" b="0" dirty="0" smtClean="0">
                <a:solidFill>
                  <a:schemeClr val="tx1"/>
                </a:solidFill>
              </a:rPr>
            </a:br>
            <a:r>
              <a:rPr lang="fa-IR" sz="3000" b="0" dirty="0" smtClean="0">
                <a:solidFill>
                  <a:schemeClr val="tx1"/>
                </a:solidFill>
              </a:rPr>
              <a:t>* </a:t>
            </a:r>
            <a:r>
              <a:rPr lang="ar-SA" sz="3000" b="0" dirty="0" smtClean="0">
                <a:solidFill>
                  <a:schemeClr val="tx1"/>
                </a:solidFill>
              </a:rPr>
              <a:t>وجود شواهد عینی و واقعیات تائید کننده باور</a:t>
            </a:r>
            <a:r>
              <a:rPr lang="fa-IR" sz="3000" b="0" dirty="0" smtClean="0">
                <a:solidFill>
                  <a:schemeClr val="tx1"/>
                </a:solidFill>
              </a:rPr>
              <a:t/>
            </a:r>
            <a:br>
              <a:rPr lang="fa-IR" sz="3000" b="0" dirty="0" smtClean="0">
                <a:solidFill>
                  <a:schemeClr val="tx1"/>
                </a:solidFill>
              </a:rPr>
            </a:br>
            <a:r>
              <a:rPr lang="fa-IR" sz="3000" b="0" dirty="0" smtClean="0">
                <a:solidFill>
                  <a:schemeClr val="tx1"/>
                </a:solidFill>
              </a:rPr>
              <a:t>* </a:t>
            </a:r>
            <a:r>
              <a:rPr lang="ar-SA" sz="3000" b="0" dirty="0" smtClean="0">
                <a:solidFill>
                  <a:schemeClr val="tx1"/>
                </a:solidFill>
              </a:rPr>
              <a:t>تکرار</a:t>
            </a:r>
            <a:r>
              <a:rPr lang="fa-IR" sz="3000" b="0" dirty="0" smtClean="0">
                <a:solidFill>
                  <a:schemeClr val="tx1"/>
                </a:solidFill>
              </a:rPr>
              <a:t/>
            </a:r>
            <a:br>
              <a:rPr lang="fa-IR" sz="3000" b="0" dirty="0" smtClean="0">
                <a:solidFill>
                  <a:schemeClr val="tx1"/>
                </a:solidFill>
              </a:rPr>
            </a:br>
            <a:r>
              <a:rPr lang="fa-IR" sz="3000" b="0" dirty="0" smtClean="0">
                <a:solidFill>
                  <a:schemeClr val="tx1"/>
                </a:solidFill>
              </a:rPr>
              <a:t>* </a:t>
            </a:r>
            <a:r>
              <a:rPr lang="ar-SA" sz="3000" b="0" dirty="0" smtClean="0">
                <a:solidFill>
                  <a:schemeClr val="tx1"/>
                </a:solidFill>
              </a:rPr>
              <a:t>نفوذ و قوت و اعتماد به نفس و قاطعیت فردی که در صدد ایجاد یا تحکیم باور است.</a:t>
            </a:r>
            <a:r>
              <a:rPr lang="fa-IR" sz="3000" b="0" dirty="0" smtClean="0">
                <a:solidFill>
                  <a:schemeClr val="tx1"/>
                </a:solidFill>
              </a:rPr>
              <a:t/>
            </a:r>
            <a:br>
              <a:rPr lang="fa-IR" sz="3000" b="0" dirty="0" smtClean="0">
                <a:solidFill>
                  <a:schemeClr val="tx1"/>
                </a:solidFill>
              </a:rPr>
            </a:br>
            <a:r>
              <a:rPr lang="fa-IR" sz="3000" b="0" dirty="0" smtClean="0">
                <a:solidFill>
                  <a:schemeClr val="tx1"/>
                </a:solidFill>
              </a:rPr>
              <a:t>                                             ”</a:t>
            </a:r>
            <a:r>
              <a:rPr lang="ar-SA" sz="3000" b="0" dirty="0" smtClean="0">
                <a:solidFill>
                  <a:schemeClr val="tx1"/>
                </a:solidFill>
              </a:rPr>
              <a:t>قدرت اثر برتراندراسل</a:t>
            </a:r>
            <a:r>
              <a:rPr lang="fa-IR" sz="3000" b="0" dirty="0" smtClean="0">
                <a:solidFill>
                  <a:schemeClr val="tx1"/>
                </a:solidFill>
              </a:rPr>
              <a:t>“</a:t>
            </a:r>
            <a:endParaRPr lang="en-US" sz="3000" b="0" dirty="0" smtClean="0">
              <a:solidFill>
                <a:schemeClr val="tx1"/>
              </a:solidFill>
            </a:endParaRPr>
          </a:p>
        </p:txBody>
      </p:sp>
    </p:spTree>
    <p:extLst>
      <p:ext uri="{BB962C8B-B14F-4D97-AF65-F5344CB8AC3E}">
        <p14:creationId xmlns:p14="http://schemas.microsoft.com/office/powerpoint/2010/main" val="3536405841"/>
      </p:ext>
    </p:extLst>
  </p:cSld>
  <p:clrMapOvr>
    <a:masterClrMapping/>
  </p:clrMapOvr>
  <p:transition spd="slow">
    <p:split orient="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1295400"/>
            <a:ext cx="8229600" cy="5105400"/>
          </a:xfrm>
        </p:spPr>
        <p:txBody>
          <a:bodyPr/>
          <a:lstStyle/>
          <a:p>
            <a:pPr algn="r" eaLnBrk="1" hangingPunct="1"/>
            <a:r>
              <a:rPr lang="ar-SA" sz="2800" dirty="0" smtClean="0">
                <a:solidFill>
                  <a:schemeClr val="tx1"/>
                </a:solidFill>
              </a:rPr>
              <a:t>* قدرت مورد نیاز همه کسانی است که می خواهند ایده و اراده خود را به دیگران تحمیل کنند. کسی که به دنبال منافع مادی است، کسی که می خواهد رأی مردم را برای انتخاب شدن بدست آورد، کسی که می خواهد دین و آئین مورد نظر خود را به دیگران بقبولاند، کسی که درصدد قانونگذاری است و ...، همه به قدرت نیازمندند.</a:t>
            </a:r>
            <a:r>
              <a:rPr lang="fa-IR" sz="2800" dirty="0" smtClean="0">
                <a:solidFill>
                  <a:schemeClr val="tx1"/>
                </a:solidFill>
              </a:rPr>
              <a:t/>
            </a:r>
            <a:br>
              <a:rPr lang="fa-IR" sz="2800" dirty="0" smtClean="0">
                <a:solidFill>
                  <a:schemeClr val="tx1"/>
                </a:solidFill>
              </a:rPr>
            </a:br>
            <a:r>
              <a:rPr lang="ar-SA" sz="2800" dirty="0" smtClean="0">
                <a:solidFill>
                  <a:schemeClr val="tx1"/>
                </a:solidFill>
              </a:rPr>
              <a:t>* قدرت می تواند در دو مسیر خود خواهانه و خیرخواهانه بکار ود.</a:t>
            </a:r>
            <a:r>
              <a:rPr lang="fa-IR" sz="2800" dirty="0" smtClean="0">
                <a:solidFill>
                  <a:schemeClr val="tx1"/>
                </a:solidFill>
              </a:rPr>
              <a:t/>
            </a:r>
            <a:br>
              <a:rPr lang="fa-IR" sz="2800" dirty="0" smtClean="0">
                <a:solidFill>
                  <a:schemeClr val="tx1"/>
                </a:solidFill>
              </a:rPr>
            </a:br>
            <a:r>
              <a:rPr lang="ar-SA" sz="2800" dirty="0" smtClean="0">
                <a:solidFill>
                  <a:schemeClr val="tx1"/>
                </a:solidFill>
              </a:rPr>
              <a:t>* خصوصیات شخصی مؤثر بر اقناع دیگران عبارتست از تدبیر، کاردانی، صراحت، دقت، هوشمندی، جاذبه شخصی، متانت و وقار، لطیفه گوئی و توانائی مشخص در بیان فکر خود بصورتی متقاعد کننده، فصیح و آمرانه</a:t>
            </a:r>
            <a:r>
              <a:rPr lang="fa-IR" sz="2800" dirty="0" smtClean="0">
                <a:solidFill>
                  <a:schemeClr val="tx1"/>
                </a:solidFill>
              </a:rPr>
              <a:t/>
            </a:r>
            <a:br>
              <a:rPr lang="fa-IR" sz="2800" dirty="0" smtClean="0">
                <a:solidFill>
                  <a:schemeClr val="tx1"/>
                </a:solidFill>
              </a:rPr>
            </a:br>
            <a:r>
              <a:rPr lang="fa-IR" sz="2800" dirty="0" smtClean="0">
                <a:solidFill>
                  <a:schemeClr val="tx1"/>
                </a:solidFill>
              </a:rPr>
              <a:t>                                     </a:t>
            </a:r>
            <a:r>
              <a:rPr lang="ar-SA" sz="2800" dirty="0" smtClean="0">
                <a:solidFill>
                  <a:schemeClr val="tx1"/>
                </a:solidFill>
              </a:rPr>
              <a:t>کالبدشناسی قدرت / جان کنت گالبرایت</a:t>
            </a:r>
            <a:r>
              <a:rPr lang="fa-IR" sz="2800" dirty="0" smtClean="0">
                <a:solidFill>
                  <a:schemeClr val="tx1"/>
                </a:solidFill>
              </a:rPr>
              <a:t>  </a:t>
            </a:r>
            <a:endParaRPr lang="en-US" sz="2800" dirty="0" smtClean="0">
              <a:solidFill>
                <a:schemeClr val="tx1"/>
              </a:solidFill>
            </a:endParaRPr>
          </a:p>
        </p:txBody>
      </p:sp>
    </p:spTree>
    <p:extLst>
      <p:ext uri="{BB962C8B-B14F-4D97-AF65-F5344CB8AC3E}">
        <p14:creationId xmlns:p14="http://schemas.microsoft.com/office/powerpoint/2010/main" val="1424654653"/>
      </p:ext>
    </p:extLst>
  </p:cSld>
  <p:clrMapOvr>
    <a:masterClrMapping/>
  </p:clrMapOvr>
  <p:transition spd="slow">
    <p:split orient="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71600"/>
            <a:ext cx="8229600" cy="4876800"/>
          </a:xfrm>
        </p:spPr>
        <p:txBody>
          <a:bodyPr/>
          <a:lstStyle/>
          <a:p>
            <a:pPr algn="r" eaLnBrk="1" hangingPunct="1"/>
            <a:r>
              <a:rPr lang="ar-SA" sz="3400" dirty="0" smtClean="0">
                <a:solidFill>
                  <a:schemeClr val="tx1"/>
                </a:solidFill>
              </a:rPr>
              <a:t>عامل تغییر باید از منابع قدرت برخوردار باشد:</a:t>
            </a:r>
            <a:r>
              <a:rPr lang="fa-IR" sz="3400" dirty="0" smtClean="0">
                <a:solidFill>
                  <a:schemeClr val="tx1"/>
                </a:solidFill>
              </a:rPr>
              <a:t/>
            </a:r>
            <a:br>
              <a:rPr lang="fa-IR" sz="3400" dirty="0" smtClean="0">
                <a:solidFill>
                  <a:schemeClr val="tx1"/>
                </a:solidFill>
              </a:rPr>
            </a:br>
            <a:r>
              <a:rPr lang="ar-SA" sz="3400" dirty="0" smtClean="0">
                <a:solidFill>
                  <a:schemeClr val="tx1"/>
                </a:solidFill>
              </a:rPr>
              <a:t>* قدرت مقام (قدرت سازمانی)</a:t>
            </a:r>
            <a:r>
              <a:rPr lang="fa-IR" sz="3400" dirty="0" smtClean="0">
                <a:solidFill>
                  <a:schemeClr val="tx1"/>
                </a:solidFill>
              </a:rPr>
              <a:t/>
            </a:r>
            <a:br>
              <a:rPr lang="fa-IR" sz="3400" dirty="0" smtClean="0">
                <a:solidFill>
                  <a:schemeClr val="tx1"/>
                </a:solidFill>
              </a:rPr>
            </a:br>
            <a:r>
              <a:rPr lang="ar-SA" sz="3400" dirty="0" smtClean="0">
                <a:solidFill>
                  <a:schemeClr val="tx1"/>
                </a:solidFill>
              </a:rPr>
              <a:t>* قدرت شخصی و شخصیتی (کاریزما)</a:t>
            </a:r>
            <a:r>
              <a:rPr lang="fa-IR" sz="3400" dirty="0" smtClean="0">
                <a:solidFill>
                  <a:schemeClr val="tx1"/>
                </a:solidFill>
              </a:rPr>
              <a:t/>
            </a:r>
            <a:br>
              <a:rPr lang="fa-IR" sz="3400" dirty="0" smtClean="0">
                <a:solidFill>
                  <a:schemeClr val="tx1"/>
                </a:solidFill>
              </a:rPr>
            </a:br>
            <a:r>
              <a:rPr lang="ar-SA" sz="3400" dirty="0" smtClean="0">
                <a:solidFill>
                  <a:schemeClr val="tx1"/>
                </a:solidFill>
              </a:rPr>
              <a:t>* قدرت مبتنی بر اطلاعات و تخصص</a:t>
            </a:r>
            <a:r>
              <a:rPr lang="fa-IR" sz="3400" dirty="0" smtClean="0">
                <a:solidFill>
                  <a:schemeClr val="tx1"/>
                </a:solidFill>
              </a:rPr>
              <a:t/>
            </a:r>
            <a:br>
              <a:rPr lang="fa-IR" sz="3400" dirty="0" smtClean="0">
                <a:solidFill>
                  <a:schemeClr val="tx1"/>
                </a:solidFill>
              </a:rPr>
            </a:br>
            <a:r>
              <a:rPr lang="ar-SA" sz="3400" dirty="0" smtClean="0">
                <a:solidFill>
                  <a:schemeClr val="tx1"/>
                </a:solidFill>
              </a:rPr>
              <a:t>* قدرت ناشی از فرصت و موقعیت</a:t>
            </a:r>
            <a:r>
              <a:rPr lang="fa-IR" sz="3400" dirty="0" smtClean="0">
                <a:solidFill>
                  <a:schemeClr val="tx1"/>
                </a:solidFill>
              </a:rPr>
              <a:t/>
            </a:r>
            <a:br>
              <a:rPr lang="fa-IR" sz="3400" dirty="0" smtClean="0">
                <a:solidFill>
                  <a:schemeClr val="tx1"/>
                </a:solidFill>
              </a:rPr>
            </a:br>
            <a:r>
              <a:rPr lang="ar-SA" sz="3400" dirty="0" smtClean="0">
                <a:solidFill>
                  <a:schemeClr val="tx1"/>
                </a:solidFill>
              </a:rPr>
              <a:t>* قدرت مرجع</a:t>
            </a:r>
            <a:r>
              <a:rPr lang="fa-IR" sz="3400" dirty="0" smtClean="0">
                <a:solidFill>
                  <a:schemeClr val="tx1"/>
                </a:solidFill>
              </a:rPr>
              <a:t/>
            </a:r>
            <a:br>
              <a:rPr lang="fa-IR" sz="3400" dirty="0" smtClean="0">
                <a:solidFill>
                  <a:schemeClr val="tx1"/>
                </a:solidFill>
              </a:rPr>
            </a:br>
            <a:r>
              <a:rPr lang="ar-SA" sz="3400" dirty="0" smtClean="0">
                <a:solidFill>
                  <a:schemeClr val="tx1"/>
                </a:solidFill>
              </a:rPr>
              <a:t>قدرت ما ناشی از وابستگی دیگران به ماست. هرچه ما به منابع مهم، نایاب و غیرقابل جایگزین مجهز باشیم دیگران به ما وابسته ترند و ما قدرتمندتر هستیم.</a:t>
            </a:r>
            <a:endParaRPr lang="en-US" sz="3400" dirty="0" smtClean="0">
              <a:solidFill>
                <a:schemeClr val="tx1"/>
              </a:solidFill>
            </a:endParaRPr>
          </a:p>
        </p:txBody>
      </p:sp>
    </p:spTree>
    <p:extLst>
      <p:ext uri="{BB962C8B-B14F-4D97-AF65-F5344CB8AC3E}">
        <p14:creationId xmlns:p14="http://schemas.microsoft.com/office/powerpoint/2010/main" val="278935347"/>
      </p:ext>
    </p:extLst>
  </p:cSld>
  <p:clrMapOvr>
    <a:masterClrMapping/>
  </p:clrMapOvr>
  <p:transition spd="slow">
    <p:split orient="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1447800"/>
            <a:ext cx="8229600" cy="4437062"/>
          </a:xfrm>
        </p:spPr>
        <p:txBody>
          <a:bodyPr/>
          <a:lstStyle/>
          <a:p>
            <a:pPr algn="r" eaLnBrk="1" hangingPunct="1"/>
            <a:r>
              <a:rPr lang="ar-SA" sz="3600" dirty="0" smtClean="0">
                <a:solidFill>
                  <a:schemeClr val="tx1"/>
                </a:solidFill>
              </a:rPr>
              <a:t>بیش از 20 سال پژوهش در مورد متقاعدسازی (تغییر نگرش) دیگران به این نتیجه رسیده است که این امر بستگی دارد به اینکه </a:t>
            </a:r>
            <a:r>
              <a:rPr lang="en-US" sz="3600" dirty="0" smtClean="0">
                <a:solidFill>
                  <a:schemeClr val="tx1"/>
                </a:solidFill>
              </a:rPr>
              <a:t/>
            </a:r>
            <a:br>
              <a:rPr lang="en-US" sz="3600" dirty="0" smtClean="0">
                <a:solidFill>
                  <a:schemeClr val="tx1"/>
                </a:solidFill>
              </a:rPr>
            </a:br>
            <a:r>
              <a:rPr lang="en-US" sz="3600" dirty="0" smtClean="0">
                <a:solidFill>
                  <a:schemeClr val="tx1"/>
                </a:solidFill>
              </a:rPr>
              <a:t>Who says what to whom</a:t>
            </a:r>
            <a:r>
              <a:rPr lang="fa-IR" sz="3600" dirty="0" smtClean="0">
                <a:solidFill>
                  <a:schemeClr val="tx1"/>
                </a:solidFill>
              </a:rPr>
              <a:t/>
            </a:r>
            <a:br>
              <a:rPr lang="fa-IR" sz="3600" dirty="0" smtClean="0">
                <a:solidFill>
                  <a:schemeClr val="tx1"/>
                </a:solidFill>
              </a:rPr>
            </a:br>
            <a:r>
              <a:rPr lang="ar-SA" sz="3600" dirty="0" smtClean="0">
                <a:solidFill>
                  <a:schemeClr val="tx1"/>
                </a:solidFill>
              </a:rPr>
              <a:t>لذا 3 عامل در ترغیب و متقاعد سازی مؤثر است:</a:t>
            </a:r>
            <a:r>
              <a:rPr lang="en-US" sz="3600" dirty="0" smtClean="0">
                <a:solidFill>
                  <a:schemeClr val="tx1"/>
                </a:solidFill>
              </a:rPr>
              <a:t/>
            </a:r>
            <a:br>
              <a:rPr lang="en-US" sz="3600" dirty="0" smtClean="0">
                <a:solidFill>
                  <a:schemeClr val="tx1"/>
                </a:solidFill>
              </a:rPr>
            </a:br>
            <a:r>
              <a:rPr lang="en-US" sz="3600" dirty="0" smtClean="0">
                <a:solidFill>
                  <a:schemeClr val="tx1"/>
                </a:solidFill>
              </a:rPr>
              <a:t>The source   </a:t>
            </a:r>
            <a:br>
              <a:rPr lang="en-US" sz="3600" dirty="0" smtClean="0">
                <a:solidFill>
                  <a:schemeClr val="tx1"/>
                </a:solidFill>
              </a:rPr>
            </a:br>
            <a:r>
              <a:rPr lang="en-US" sz="3600" dirty="0" smtClean="0">
                <a:solidFill>
                  <a:schemeClr val="tx1"/>
                </a:solidFill>
              </a:rPr>
              <a:t>The message</a:t>
            </a:r>
            <a:br>
              <a:rPr lang="en-US" sz="3600" dirty="0" smtClean="0">
                <a:solidFill>
                  <a:schemeClr val="tx1"/>
                </a:solidFill>
              </a:rPr>
            </a:br>
            <a:r>
              <a:rPr lang="en-US" sz="3600" dirty="0" smtClean="0">
                <a:solidFill>
                  <a:schemeClr val="tx1"/>
                </a:solidFill>
              </a:rPr>
              <a:t>The receiver</a:t>
            </a:r>
          </a:p>
        </p:txBody>
      </p:sp>
    </p:spTree>
    <p:extLst>
      <p:ext uri="{BB962C8B-B14F-4D97-AF65-F5344CB8AC3E}">
        <p14:creationId xmlns:p14="http://schemas.microsoft.com/office/powerpoint/2010/main" val="2503273638"/>
      </p:ext>
    </p:extLst>
  </p:cSld>
  <p:clrMapOvr>
    <a:masterClrMapping/>
  </p:clrMapOvr>
  <p:transition spd="slow">
    <p:split orient="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219200"/>
            <a:ext cx="8229600" cy="5410199"/>
          </a:xfrm>
        </p:spPr>
        <p:txBody>
          <a:bodyPr/>
          <a:lstStyle/>
          <a:p>
            <a:pPr algn="r" eaLnBrk="1" hangingPunct="1"/>
            <a:r>
              <a:rPr lang="ar-SA" sz="3200" dirty="0" smtClean="0">
                <a:solidFill>
                  <a:schemeClr val="tx1"/>
                </a:solidFill>
              </a:rPr>
              <a:t>1)</a:t>
            </a:r>
            <a:r>
              <a:rPr lang="fa-IR" sz="3200" dirty="0" smtClean="0">
                <a:solidFill>
                  <a:schemeClr val="tx1"/>
                </a:solidFill>
              </a:rPr>
              <a:t> </a:t>
            </a:r>
            <a:r>
              <a:rPr lang="ar-SA" sz="3200" dirty="0" smtClean="0">
                <a:solidFill>
                  <a:schemeClr val="tx1"/>
                </a:solidFill>
              </a:rPr>
              <a:t>قابلیت قبول فرستنده پیام</a:t>
            </a:r>
            <a:r>
              <a:rPr lang="fa-IR" sz="3200" dirty="0" smtClean="0">
                <a:solidFill>
                  <a:schemeClr val="tx1"/>
                </a:solidFill>
              </a:rPr>
              <a:t/>
            </a:r>
            <a:br>
              <a:rPr lang="fa-IR" sz="3200" dirty="0" smtClean="0">
                <a:solidFill>
                  <a:schemeClr val="tx1"/>
                </a:solidFill>
              </a:rPr>
            </a:br>
            <a:r>
              <a:rPr lang="ar-SA" sz="3200" dirty="0" smtClean="0">
                <a:solidFill>
                  <a:schemeClr val="tx1"/>
                </a:solidFill>
              </a:rPr>
              <a:t>2) اعتماد به فرستنده پیام (صلاحیت، صداقت، خیرخواهی)</a:t>
            </a:r>
            <a:r>
              <a:rPr lang="fa-IR" sz="3200" dirty="0" smtClean="0">
                <a:solidFill>
                  <a:schemeClr val="tx1"/>
                </a:solidFill>
              </a:rPr>
              <a:t/>
            </a:r>
            <a:br>
              <a:rPr lang="fa-IR" sz="3200" dirty="0" smtClean="0">
                <a:solidFill>
                  <a:schemeClr val="tx1"/>
                </a:solidFill>
              </a:rPr>
            </a:br>
            <a:r>
              <a:rPr lang="ar-SA" sz="3200" dirty="0" smtClean="0">
                <a:solidFill>
                  <a:schemeClr val="tx1"/>
                </a:solidFill>
              </a:rPr>
              <a:t>3) جذابیت فرستنده پیام </a:t>
            </a:r>
            <a:r>
              <a:rPr lang="fa-IR" sz="3200" dirty="0" smtClean="0">
                <a:solidFill>
                  <a:schemeClr val="tx1"/>
                </a:solidFill>
              </a:rPr>
              <a:t/>
            </a:r>
            <a:br>
              <a:rPr lang="fa-IR" sz="3200" dirty="0" smtClean="0">
                <a:solidFill>
                  <a:schemeClr val="tx1"/>
                </a:solidFill>
              </a:rPr>
            </a:br>
            <a:r>
              <a:rPr lang="ar-SA" sz="3200" dirty="0" smtClean="0">
                <a:solidFill>
                  <a:schemeClr val="tx1"/>
                </a:solidFill>
              </a:rPr>
              <a:t>4) توسل همزمان به منطق و هیجان (احساس)</a:t>
            </a:r>
            <a:r>
              <a:rPr lang="fa-IR" sz="3200" dirty="0" smtClean="0">
                <a:solidFill>
                  <a:schemeClr val="tx1"/>
                </a:solidFill>
              </a:rPr>
              <a:t/>
            </a:r>
            <a:br>
              <a:rPr lang="fa-IR" sz="3200" dirty="0" smtClean="0">
                <a:solidFill>
                  <a:schemeClr val="tx1"/>
                </a:solidFill>
              </a:rPr>
            </a:br>
            <a:r>
              <a:rPr lang="ar-SA" sz="3200" dirty="0" smtClean="0">
                <a:solidFill>
                  <a:schemeClr val="tx1"/>
                </a:solidFill>
              </a:rPr>
              <a:t>5) استفاده از نمونه های شخصی</a:t>
            </a:r>
            <a:r>
              <a:rPr lang="fa-IR" sz="3200" dirty="0" smtClean="0">
                <a:solidFill>
                  <a:schemeClr val="tx1"/>
                </a:solidFill>
              </a:rPr>
              <a:t>  </a:t>
            </a:r>
            <a:r>
              <a:rPr lang="ar-SA" sz="3200" dirty="0" smtClean="0">
                <a:solidFill>
                  <a:schemeClr val="tx1"/>
                </a:solidFill>
              </a:rPr>
              <a:t>و مشخص در مقابل شواهد آماری کلی</a:t>
            </a:r>
            <a:r>
              <a:rPr lang="fa-IR" sz="3200" dirty="0" smtClean="0">
                <a:solidFill>
                  <a:schemeClr val="tx1"/>
                </a:solidFill>
              </a:rPr>
              <a:t/>
            </a:r>
            <a:br>
              <a:rPr lang="fa-IR" sz="3200" dirty="0" smtClean="0">
                <a:solidFill>
                  <a:schemeClr val="tx1"/>
                </a:solidFill>
              </a:rPr>
            </a:br>
            <a:r>
              <a:rPr lang="ar-SA" sz="3200" dirty="0" smtClean="0">
                <a:solidFill>
                  <a:schemeClr val="tx1"/>
                </a:solidFill>
              </a:rPr>
              <a:t>6) استدلال دو جانبه</a:t>
            </a:r>
            <a:r>
              <a:rPr lang="fa-IR" sz="3200" dirty="0" smtClean="0">
                <a:solidFill>
                  <a:schemeClr val="tx1"/>
                </a:solidFill>
              </a:rPr>
              <a:t/>
            </a:r>
            <a:br>
              <a:rPr lang="fa-IR" sz="3200" dirty="0" smtClean="0">
                <a:solidFill>
                  <a:schemeClr val="tx1"/>
                </a:solidFill>
              </a:rPr>
            </a:br>
            <a:r>
              <a:rPr lang="ar-SA" sz="3200" dirty="0" smtClean="0">
                <a:solidFill>
                  <a:schemeClr val="tx1"/>
                </a:solidFill>
              </a:rPr>
              <a:t>7) رعایت بهترین وضعیت در ترتیب عرضه مطلب برای استفاده بهینه از اثر تقدم یا اثر تاخر</a:t>
            </a:r>
            <a:r>
              <a:rPr lang="en-US" sz="3200" dirty="0" smtClean="0">
                <a:solidFill>
                  <a:schemeClr val="tx1"/>
                </a:solidFill>
              </a:rPr>
              <a:t> </a:t>
            </a:r>
          </a:p>
        </p:txBody>
      </p:sp>
      <p:sp>
        <p:nvSpPr>
          <p:cNvPr id="3" name="Rectangle 2"/>
          <p:cNvSpPr/>
          <p:nvPr/>
        </p:nvSpPr>
        <p:spPr>
          <a:xfrm>
            <a:off x="4267200" y="152400"/>
            <a:ext cx="5029200" cy="646331"/>
          </a:xfrm>
          <a:prstGeom prst="rect">
            <a:avLst/>
          </a:prstGeom>
        </p:spPr>
        <p:txBody>
          <a:bodyPr wrap="square">
            <a:spAutoFit/>
          </a:bodyPr>
          <a:lstStyle/>
          <a:p>
            <a:pPr rtl="1"/>
            <a:r>
              <a:rPr lang="ar-SA" sz="3600" b="1" kern="0" dirty="0" smtClean="0">
                <a:solidFill>
                  <a:prstClr val="white"/>
                </a:solidFill>
                <a:effectLst>
                  <a:outerShdw blurRad="38100" dist="38100" dir="2700000" algn="tl">
                    <a:srgbClr val="000000">
                      <a:alpha val="43137"/>
                    </a:srgbClr>
                  </a:outerShdw>
                </a:effectLst>
                <a:latin typeface="Verdana"/>
                <a:ea typeface="+mj-ea"/>
                <a:cs typeface="+mj-cs"/>
              </a:rPr>
              <a:t>عوامل موثر بر متقاعدسازی:</a:t>
            </a:r>
            <a:endParaRPr lang="en-US" sz="3600" dirty="0">
              <a:solidFill>
                <a:prstClr val="white"/>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378841555"/>
      </p:ext>
    </p:extLst>
  </p:cSld>
  <p:clrMapOvr>
    <a:masterClrMapping/>
  </p:clrMapOvr>
  <p:transition spd="slow">
    <p:split orient="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95288" y="1143000"/>
            <a:ext cx="8218487" cy="5181600"/>
          </a:xfrm>
        </p:spPr>
        <p:txBody>
          <a:bodyPr/>
          <a:lstStyle/>
          <a:p>
            <a:pPr algn="r" eaLnBrk="1" hangingPunct="1"/>
            <a:r>
              <a:rPr lang="ar-SA" sz="2800" dirty="0" smtClean="0">
                <a:solidFill>
                  <a:schemeClr val="tx1"/>
                </a:solidFill>
              </a:rPr>
              <a:t>8) ایده جدید را نباید بنحوی مطرح کرد که تفاوت بسیار زیادی با وضع موجود یا ایده فعلی مخاطب داشته باشد.</a:t>
            </a:r>
            <a:r>
              <a:rPr lang="fa-IR" sz="2800" dirty="0" smtClean="0">
                <a:solidFill>
                  <a:schemeClr val="tx1"/>
                </a:solidFill>
              </a:rPr>
              <a:t/>
            </a:r>
            <a:br>
              <a:rPr lang="fa-IR" sz="2800" dirty="0" smtClean="0">
                <a:solidFill>
                  <a:schemeClr val="tx1"/>
                </a:solidFill>
              </a:rPr>
            </a:br>
            <a:r>
              <a:rPr lang="ar-SA" sz="2800" dirty="0" smtClean="0">
                <a:solidFill>
                  <a:schemeClr val="tx1"/>
                </a:solidFill>
              </a:rPr>
              <a:t>9) اگر مردم حال خوب و خوشی داشته باشند راحت تر متقاعد می شوند.</a:t>
            </a:r>
            <a:r>
              <a:rPr lang="fa-IR" sz="2800" dirty="0" smtClean="0">
                <a:solidFill>
                  <a:schemeClr val="tx1"/>
                </a:solidFill>
              </a:rPr>
              <a:t/>
            </a:r>
            <a:br>
              <a:rPr lang="fa-IR" sz="2800" dirty="0" smtClean="0">
                <a:solidFill>
                  <a:schemeClr val="tx1"/>
                </a:solidFill>
              </a:rPr>
            </a:br>
            <a:r>
              <a:rPr lang="ar-SA" sz="2800" dirty="0" smtClean="0">
                <a:solidFill>
                  <a:schemeClr val="tx1"/>
                </a:solidFill>
              </a:rPr>
              <a:t>10) اگر یکی دو بار با استدلال های ضعیف در متقاعدسازی دیگران نا موفق عمل کرده باشیم، درست مثل تزریق واکسن آنها را در مقابل تغییر ایده و عقیده واکسینه و مصون کرده ایم.</a:t>
            </a:r>
            <a:r>
              <a:rPr lang="fa-IR" sz="2800" dirty="0" smtClean="0">
                <a:solidFill>
                  <a:schemeClr val="tx1"/>
                </a:solidFill>
              </a:rPr>
              <a:t/>
            </a:r>
            <a:br>
              <a:rPr lang="fa-IR" sz="2800" dirty="0" smtClean="0">
                <a:solidFill>
                  <a:schemeClr val="tx1"/>
                </a:solidFill>
              </a:rPr>
            </a:br>
            <a:r>
              <a:rPr lang="ar-SA" sz="2800" dirty="0" smtClean="0">
                <a:solidFill>
                  <a:schemeClr val="tx1"/>
                </a:solidFill>
              </a:rPr>
              <a:t>11) مخاطب نباید احساس کند که آزادی و استقلال او مورد حمله قرار گرفته و مجبور به پذیرش است.</a:t>
            </a:r>
            <a:r>
              <a:rPr lang="fa-IR" sz="2800" dirty="0" smtClean="0">
                <a:solidFill>
                  <a:schemeClr val="tx1"/>
                </a:solidFill>
              </a:rPr>
              <a:t/>
            </a:r>
            <a:br>
              <a:rPr lang="fa-IR" sz="2800" dirty="0" smtClean="0">
                <a:solidFill>
                  <a:schemeClr val="tx1"/>
                </a:solidFill>
              </a:rPr>
            </a:br>
            <a:r>
              <a:rPr lang="ar-SA" sz="2800" dirty="0" smtClean="0">
                <a:solidFill>
                  <a:schemeClr val="tx1"/>
                </a:solidFill>
              </a:rPr>
              <a:t>12) بهتر است رسماً و علناً به مخاطب اعلام نشود که درصدد تلاش برای تغییر عقیده یا رفتار او هستیم.</a:t>
            </a:r>
            <a:endParaRPr lang="en-US" sz="2800" dirty="0" smtClean="0">
              <a:solidFill>
                <a:schemeClr val="tx1"/>
              </a:solidFill>
            </a:endParaRPr>
          </a:p>
        </p:txBody>
      </p:sp>
    </p:spTree>
    <p:extLst>
      <p:ext uri="{BB962C8B-B14F-4D97-AF65-F5344CB8AC3E}">
        <p14:creationId xmlns:p14="http://schemas.microsoft.com/office/powerpoint/2010/main" val="3261693282"/>
      </p:ext>
    </p:extLst>
  </p:cSld>
  <p:clrMapOvr>
    <a:masterClrMapping/>
  </p:clrMapOvr>
  <p:transition spd="slow">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تعاریفی از فرهنگ سازمانی</a:t>
            </a:r>
            <a:endParaRPr lang="en-US" dirty="0"/>
          </a:p>
        </p:txBody>
      </p:sp>
      <p:sp>
        <p:nvSpPr>
          <p:cNvPr id="3" name="Content Placeholder 2"/>
          <p:cNvSpPr>
            <a:spLocks noGrp="1"/>
          </p:cNvSpPr>
          <p:nvPr>
            <p:ph idx="1"/>
          </p:nvPr>
        </p:nvSpPr>
        <p:spPr/>
        <p:txBody>
          <a:bodyPr/>
          <a:lstStyle/>
          <a:p>
            <a:pPr marL="0" indent="0" algn="r" rtl="1">
              <a:buNone/>
            </a:pPr>
            <a:endParaRPr lang="fa-IR" sz="2800" dirty="0" smtClean="0"/>
          </a:p>
          <a:p>
            <a:pPr marL="0" indent="0" algn="r" rtl="1">
              <a:buNone/>
            </a:pPr>
            <a:r>
              <a:rPr lang="fa-IR" sz="2800" dirty="0"/>
              <a:t> </a:t>
            </a:r>
            <a:r>
              <a:rPr lang="fa-IR" sz="2800" dirty="0" smtClean="0"/>
              <a:t>فرهنگ، الگوئی از مفروضات اساسی و زیر بنائی است که توسط یک گروه کشف و اختراع شده یا توسعه و تکوین پیدا می کند. این کشف و اختراع و توسعه به تدریج وقتی این گروه با استفاده از این مفروضات به حل و فصل مسائل می پردازد عمیق و معتبر می شود. هر چه کارکرد این افکار و رفتارها در حل مسائل گروه موفق تر باشد این مفروضات معتبرتر و مستحکم تر(عمیق و نهادی) می شود. این مفروضات به اعضا جدید گروه نیز آموخته می شود تا آنها هم این افکار و عقاید و رفتارها را به عنوان روشی صحیح برای بکارگیری، بپذیرند و اجرا کنند.</a:t>
            </a:r>
          </a:p>
          <a:p>
            <a:pPr marL="0" indent="0" algn="r" rtl="1">
              <a:buNone/>
            </a:pPr>
            <a:endParaRPr lang="fa-IR" sz="2800" dirty="0"/>
          </a:p>
          <a:p>
            <a:pPr marL="0" indent="0" algn="r" rtl="1">
              <a:buNone/>
            </a:pPr>
            <a:r>
              <a:rPr lang="fa-IR" sz="2800" dirty="0" smtClean="0"/>
              <a:t>شاین 1987 </a:t>
            </a:r>
          </a:p>
          <a:p>
            <a:pPr marL="0" indent="0" algn="r" rtl="1">
              <a:buNone/>
            </a:pPr>
            <a:endParaRPr lang="en-US" sz="2800" dirty="0"/>
          </a:p>
        </p:txBody>
      </p:sp>
    </p:spTree>
    <p:extLst>
      <p:ext uri="{BB962C8B-B14F-4D97-AF65-F5344CB8AC3E}">
        <p14:creationId xmlns:p14="http://schemas.microsoft.com/office/powerpoint/2010/main" val="3087680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برخی ویژگی های فرهنگی سازمان ها</a:t>
            </a:r>
            <a:endParaRPr lang="en-US" dirty="0"/>
          </a:p>
        </p:txBody>
      </p:sp>
      <p:sp>
        <p:nvSpPr>
          <p:cNvPr id="3" name="Content Placeholder 2"/>
          <p:cNvSpPr>
            <a:spLocks noGrp="1"/>
          </p:cNvSpPr>
          <p:nvPr>
            <p:ph idx="1"/>
          </p:nvPr>
        </p:nvSpPr>
        <p:spPr>
          <a:xfrm>
            <a:off x="457200" y="1524000"/>
            <a:ext cx="8229600" cy="4867275"/>
          </a:xfrm>
        </p:spPr>
        <p:txBody>
          <a:bodyPr/>
          <a:lstStyle/>
          <a:p>
            <a:pPr algn="r" rtl="1"/>
            <a:r>
              <a:rPr lang="fa-IR" sz="2800" dirty="0" smtClean="0">
                <a:solidFill>
                  <a:srgbClr val="C00000"/>
                </a:solidFill>
              </a:rPr>
              <a:t>اغلب تعارضات و اختلافات از طریق گفت و گوی مستقیم و بی واسطه طرفین حل و فصل می شود.</a:t>
            </a:r>
          </a:p>
          <a:p>
            <a:pPr algn="r" rtl="1"/>
            <a:r>
              <a:rPr lang="fa-IR" sz="2800" dirty="0" smtClean="0">
                <a:solidFill>
                  <a:srgbClr val="C00000"/>
                </a:solidFill>
              </a:rPr>
              <a:t>اغلب تعارضات و اختلافات از طریق مداخله مافوق ها حل می شود.</a:t>
            </a:r>
          </a:p>
          <a:p>
            <a:pPr marL="0" indent="0" algn="r" rtl="1">
              <a:buNone/>
            </a:pPr>
            <a:endParaRPr lang="fa-IR" sz="2800" dirty="0"/>
          </a:p>
          <a:p>
            <a:pPr algn="r" rtl="1">
              <a:buClr>
                <a:schemeClr val="accent1">
                  <a:lumMod val="50000"/>
                </a:schemeClr>
              </a:buClr>
              <a:buFont typeface="Wingdings" panose="05000000000000000000" pitchFamily="2" charset="2"/>
              <a:buChar char="ü"/>
            </a:pPr>
            <a:r>
              <a:rPr lang="fa-IR" sz="2800" dirty="0" smtClean="0">
                <a:solidFill>
                  <a:schemeClr val="accent1">
                    <a:lumMod val="50000"/>
                  </a:schemeClr>
                </a:solidFill>
              </a:rPr>
              <a:t>از کارکنان انتظار می رود دستورات و روال ها و روش های موجود و جاری را اطاعت و رعایت کنند و تابع و مطیع باشند.</a:t>
            </a:r>
          </a:p>
          <a:p>
            <a:pPr algn="r" rtl="1">
              <a:buClr>
                <a:schemeClr val="accent1">
                  <a:lumMod val="50000"/>
                </a:schemeClr>
              </a:buClr>
              <a:buFont typeface="Wingdings" panose="05000000000000000000" pitchFamily="2" charset="2"/>
              <a:buChar char="ü"/>
            </a:pPr>
            <a:r>
              <a:rPr lang="fa-IR" sz="2800" dirty="0" smtClean="0">
                <a:solidFill>
                  <a:schemeClr val="accent1">
                    <a:lumMod val="50000"/>
                  </a:schemeClr>
                </a:solidFill>
              </a:rPr>
              <a:t>ازکارکنان انتظار می رود برای بهبود روال ها و رویه های موجود ایده داشته باشند و ابتکار به خرج دهند.</a:t>
            </a:r>
          </a:p>
        </p:txBody>
      </p:sp>
    </p:spTree>
    <p:extLst>
      <p:ext uri="{BB962C8B-B14F-4D97-AF65-F5344CB8AC3E}">
        <p14:creationId xmlns:p14="http://schemas.microsoft.com/office/powerpoint/2010/main" val="27173227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447800"/>
            <a:ext cx="8229600" cy="4953000"/>
          </a:xfrm>
        </p:spPr>
        <p:txBody>
          <a:bodyPr/>
          <a:lstStyle/>
          <a:p>
            <a:pPr algn="r" rtl="1"/>
            <a:r>
              <a:rPr lang="fa-IR" dirty="0" smtClean="0">
                <a:solidFill>
                  <a:srgbClr val="C00000"/>
                </a:solidFill>
              </a:rPr>
              <a:t> اغلب پاداش ها انفرادی و محرمانه است.</a:t>
            </a:r>
          </a:p>
          <a:p>
            <a:pPr algn="r" rtl="1"/>
            <a:r>
              <a:rPr lang="fa-IR" dirty="0" smtClean="0">
                <a:solidFill>
                  <a:srgbClr val="C00000"/>
                </a:solidFill>
              </a:rPr>
              <a:t> اغلب پاداش ها تیمی و علنی است.</a:t>
            </a:r>
          </a:p>
          <a:p>
            <a:pPr algn="r" rtl="1"/>
            <a:endParaRPr lang="fa-IR" dirty="0" smtClean="0"/>
          </a:p>
          <a:p>
            <a:pPr algn="r" rtl="1"/>
            <a:endParaRPr lang="fa-IR" dirty="0"/>
          </a:p>
          <a:p>
            <a:pPr algn="r" rtl="1">
              <a:buClr>
                <a:srgbClr val="006600"/>
              </a:buClr>
              <a:buFont typeface="Wingdings" panose="05000000000000000000" pitchFamily="2" charset="2"/>
              <a:buChar char="ü"/>
            </a:pPr>
            <a:r>
              <a:rPr lang="fa-IR" dirty="0" smtClean="0"/>
              <a:t> </a:t>
            </a:r>
            <a:r>
              <a:rPr lang="fa-IR" dirty="0" smtClean="0">
                <a:solidFill>
                  <a:srgbClr val="006600"/>
                </a:solidFill>
              </a:rPr>
              <a:t>فضای کار صمیمی و دوستانه و غیر رسمی است و کارکنان یکدیگر را به اسم کوچک صدا می کنند.</a:t>
            </a:r>
          </a:p>
          <a:p>
            <a:pPr algn="r" rtl="1">
              <a:buClr>
                <a:srgbClr val="006600"/>
              </a:buClr>
              <a:buFont typeface="Wingdings" panose="05000000000000000000" pitchFamily="2" charset="2"/>
              <a:buChar char="ü"/>
            </a:pPr>
            <a:r>
              <a:rPr lang="fa-IR" dirty="0" smtClean="0">
                <a:solidFill>
                  <a:srgbClr val="006600"/>
                </a:solidFill>
              </a:rPr>
              <a:t> فضای کار رسمی و جدی است. ما کار را از روابط شخصی و خصوصی جدا می دانیم و جدا می کنیم.</a:t>
            </a:r>
            <a:endParaRPr lang="en-US" dirty="0">
              <a:solidFill>
                <a:srgbClr val="006600"/>
              </a:solidFill>
            </a:endParaRPr>
          </a:p>
        </p:txBody>
      </p:sp>
    </p:spTree>
    <p:extLst>
      <p:ext uri="{BB962C8B-B14F-4D97-AF65-F5344CB8AC3E}">
        <p14:creationId xmlns:p14="http://schemas.microsoft.com/office/powerpoint/2010/main" val="3443883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1219200"/>
            <a:ext cx="8229600" cy="5248275"/>
          </a:xfrm>
        </p:spPr>
        <p:txBody>
          <a:bodyPr>
            <a:normAutofit fontScale="85000" lnSpcReduction="20000"/>
          </a:bodyPr>
          <a:lstStyle/>
          <a:p>
            <a:pPr algn="r" rtl="1"/>
            <a:r>
              <a:rPr lang="fa-IR" dirty="0" smtClean="0">
                <a:solidFill>
                  <a:srgbClr val="C00000"/>
                </a:solidFill>
              </a:rPr>
              <a:t>اطلاعات به صورت باز و آزاد جریان دارد.کارکنان دانش و مهارت و اطلاعات خود را سخاوتمندانه مبادله می کنند.</a:t>
            </a:r>
          </a:p>
          <a:p>
            <a:pPr algn="r" rtl="1"/>
            <a:r>
              <a:rPr lang="fa-IR" dirty="0" smtClean="0">
                <a:solidFill>
                  <a:srgbClr val="C00000"/>
                </a:solidFill>
              </a:rPr>
              <a:t>دانش را قدرت تلقی می کنند ، آن را محرمانه نگه می دارند و از دیگران دریغ می کنند.</a:t>
            </a:r>
          </a:p>
          <a:p>
            <a:pPr algn="r" rtl="1"/>
            <a:endParaRPr lang="fa-IR" dirty="0"/>
          </a:p>
          <a:p>
            <a:pPr algn="r" rtl="1">
              <a:buClr>
                <a:schemeClr val="accent1">
                  <a:lumMod val="50000"/>
                </a:schemeClr>
              </a:buClr>
              <a:buFont typeface="Wingdings" panose="05000000000000000000" pitchFamily="2" charset="2"/>
              <a:buChar char="ü"/>
            </a:pPr>
            <a:r>
              <a:rPr lang="fa-IR" dirty="0" smtClean="0">
                <a:solidFill>
                  <a:srgbClr val="006600"/>
                </a:solidFill>
              </a:rPr>
              <a:t>مدیران از انتقاد و بازخورد استقبال و آن را تشویق می کنند.</a:t>
            </a:r>
          </a:p>
          <a:p>
            <a:pPr algn="r" rtl="1">
              <a:buClr>
                <a:schemeClr val="accent1">
                  <a:lumMod val="50000"/>
                </a:schemeClr>
              </a:buClr>
              <a:buFont typeface="Wingdings" panose="05000000000000000000" pitchFamily="2" charset="2"/>
              <a:buChar char="ü"/>
            </a:pPr>
            <a:r>
              <a:rPr lang="fa-IR" dirty="0" smtClean="0">
                <a:solidFill>
                  <a:srgbClr val="006600"/>
                </a:solidFill>
              </a:rPr>
              <a:t>کارکنان خاطره خوبی از انتقاد کردن ندارند ومحتاطانه از این کار احتراز می کنند.</a:t>
            </a:r>
          </a:p>
          <a:p>
            <a:pPr algn="r" rtl="1"/>
            <a:endParaRPr lang="fa-IR" dirty="0"/>
          </a:p>
          <a:p>
            <a:pPr algn="r" rtl="1">
              <a:buClr>
                <a:srgbClr val="002060"/>
              </a:buClr>
              <a:buFont typeface="Courier New" panose="02070309020205020404" pitchFamily="49" charset="0"/>
              <a:buChar char="o"/>
            </a:pPr>
            <a:r>
              <a:rPr lang="fa-IR" dirty="0" smtClean="0">
                <a:solidFill>
                  <a:srgbClr val="002060"/>
                </a:solidFill>
              </a:rPr>
              <a:t>اغلب تصمیمات توسط مدیران ارشد و در اتاق های در بسته گرفته می شود.</a:t>
            </a:r>
          </a:p>
          <a:p>
            <a:pPr algn="r" rtl="1">
              <a:buClr>
                <a:srgbClr val="002060"/>
              </a:buClr>
              <a:buFont typeface="Courier New" panose="02070309020205020404" pitchFamily="49" charset="0"/>
              <a:buChar char="o"/>
            </a:pPr>
            <a:r>
              <a:rPr lang="fa-IR" dirty="0" smtClean="0">
                <a:solidFill>
                  <a:srgbClr val="002060"/>
                </a:solidFill>
              </a:rPr>
              <a:t>اغلب تصمیمات بعد از مشورت و نظر خواهی های وسیع وبه صورت مشارکتی اتخاذ می شود.</a:t>
            </a:r>
            <a:endParaRPr lang="en-US" dirty="0">
              <a:solidFill>
                <a:srgbClr val="002060"/>
              </a:solidFill>
            </a:endParaRPr>
          </a:p>
        </p:txBody>
      </p:sp>
    </p:spTree>
    <p:extLst>
      <p:ext uri="{BB962C8B-B14F-4D97-AF65-F5344CB8AC3E}">
        <p14:creationId xmlns:p14="http://schemas.microsoft.com/office/powerpoint/2010/main" val="2173147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1219200"/>
            <a:ext cx="8229600" cy="5248275"/>
          </a:xfrm>
        </p:spPr>
        <p:txBody>
          <a:bodyPr>
            <a:normAutofit fontScale="85000" lnSpcReduction="20000"/>
          </a:bodyPr>
          <a:lstStyle/>
          <a:p>
            <a:pPr algn="r" rtl="1"/>
            <a:r>
              <a:rPr lang="fa-IR" dirty="0" smtClean="0">
                <a:solidFill>
                  <a:srgbClr val="C00000"/>
                </a:solidFill>
              </a:rPr>
              <a:t>مدیران در اغلب موارد از استدلال و اقناع برای پیشبرد اهداف و توجیه دستورات و تصمیمات استفاده می کنند.</a:t>
            </a:r>
          </a:p>
          <a:p>
            <a:pPr algn="r" rtl="1"/>
            <a:r>
              <a:rPr lang="fa-IR" dirty="0" smtClean="0">
                <a:solidFill>
                  <a:srgbClr val="C00000"/>
                </a:solidFill>
              </a:rPr>
              <a:t>از تشویق و تنبیه برای کسب اطاعت و همراه سازی کارکنان زیاد استفاده می شود.</a:t>
            </a:r>
          </a:p>
          <a:p>
            <a:pPr algn="r" rtl="1"/>
            <a:endParaRPr lang="fa-IR" dirty="0"/>
          </a:p>
          <a:p>
            <a:pPr algn="r" rtl="1">
              <a:buClr>
                <a:schemeClr val="accent1">
                  <a:lumMod val="50000"/>
                </a:schemeClr>
              </a:buClr>
              <a:buFont typeface="Wingdings" panose="05000000000000000000" pitchFamily="2" charset="2"/>
              <a:buChar char="ü"/>
            </a:pPr>
            <a:r>
              <a:rPr lang="fa-IR" dirty="0" smtClean="0">
                <a:solidFill>
                  <a:schemeClr val="accent1">
                    <a:lumMod val="50000"/>
                  </a:schemeClr>
                </a:solidFill>
              </a:rPr>
              <a:t>بخش زیادی از وقت مدیران صرف کنترل، پایش و نظارت های مستقیم می شود.</a:t>
            </a:r>
          </a:p>
          <a:p>
            <a:pPr algn="r" rtl="1">
              <a:buClr>
                <a:schemeClr val="accent1">
                  <a:lumMod val="50000"/>
                </a:schemeClr>
              </a:buClr>
              <a:buFont typeface="Wingdings" panose="05000000000000000000" pitchFamily="2" charset="2"/>
              <a:buChar char="ü"/>
            </a:pPr>
            <a:r>
              <a:rPr lang="fa-IR" dirty="0" smtClean="0">
                <a:solidFill>
                  <a:schemeClr val="accent1">
                    <a:lumMod val="50000"/>
                  </a:schemeClr>
                </a:solidFill>
              </a:rPr>
              <a:t>بسیاری از کنترل ها درونی و رفتاری است وفضای اعتماد حاکم است.</a:t>
            </a:r>
          </a:p>
          <a:p>
            <a:pPr algn="r" rtl="1"/>
            <a:endParaRPr lang="fa-IR" dirty="0"/>
          </a:p>
          <a:p>
            <a:pPr algn="r" rtl="1">
              <a:buClr>
                <a:srgbClr val="002060"/>
              </a:buClr>
              <a:buFont typeface="Courier New" panose="02070309020205020404" pitchFamily="49" charset="0"/>
              <a:buChar char="o"/>
            </a:pPr>
            <a:r>
              <a:rPr lang="fa-IR" dirty="0" smtClean="0">
                <a:solidFill>
                  <a:srgbClr val="002060"/>
                </a:solidFill>
              </a:rPr>
              <a:t>نتیجه مهم است و فرق نمی کند از چه راه ها و با چه روش هائی به اهداف می رسیم.</a:t>
            </a:r>
          </a:p>
          <a:p>
            <a:pPr algn="r" rtl="1">
              <a:buClr>
                <a:srgbClr val="002060"/>
              </a:buClr>
              <a:buFont typeface="Courier New" panose="02070309020205020404" pitchFamily="49" charset="0"/>
              <a:buChar char="o"/>
            </a:pPr>
            <a:r>
              <a:rPr lang="fa-IR" dirty="0" smtClean="0">
                <a:solidFill>
                  <a:srgbClr val="002060"/>
                </a:solidFill>
              </a:rPr>
              <a:t>فرآیند ها مهم هستند و انتظار می رود با دقت و جدیت رعایت شوند.</a:t>
            </a:r>
            <a:endParaRPr lang="en-US" dirty="0">
              <a:solidFill>
                <a:srgbClr val="002060"/>
              </a:solidFill>
            </a:endParaRPr>
          </a:p>
        </p:txBody>
      </p:sp>
    </p:spTree>
    <p:extLst>
      <p:ext uri="{BB962C8B-B14F-4D97-AF65-F5344CB8AC3E}">
        <p14:creationId xmlns:p14="http://schemas.microsoft.com/office/powerpoint/2010/main" val="40705517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6">
      <a:dk1>
        <a:sysClr val="windowText" lastClr="000000"/>
      </a:dk1>
      <a:lt1>
        <a:sysClr val="window" lastClr="FFFFFF"/>
      </a:lt1>
      <a:dk2>
        <a:srgbClr val="FFFFFF"/>
      </a:dk2>
      <a:lt2>
        <a:srgbClr val="7C96A3"/>
      </a:lt2>
      <a:accent1>
        <a:srgbClr val="00B050"/>
      </a:accent1>
      <a:accent2>
        <a:srgbClr val="54BCDF"/>
      </a:accent2>
      <a:accent3>
        <a:srgbClr val="A262D0"/>
      </a:accent3>
      <a:accent4>
        <a:srgbClr val="D7537B"/>
      </a:accent4>
      <a:accent5>
        <a:srgbClr val="E78045"/>
      </a:accent5>
      <a:accent6>
        <a:srgbClr val="84C350"/>
      </a:accent6>
      <a:hlink>
        <a:srgbClr val="C00000"/>
      </a:hlink>
      <a:folHlink>
        <a:srgbClr val="9BF3FD"/>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1D4940"/>
        </a:dk1>
        <a:lt1>
          <a:srgbClr val="FFFFFF"/>
        </a:lt1>
        <a:dk2>
          <a:srgbClr val="3F716F"/>
        </a:dk2>
        <a:lt2>
          <a:srgbClr val="C0C0C0"/>
        </a:lt2>
        <a:accent1>
          <a:srgbClr val="669E86"/>
        </a:accent1>
        <a:accent2>
          <a:srgbClr val="A2CAB4"/>
        </a:accent2>
        <a:accent3>
          <a:srgbClr val="FFFFFF"/>
        </a:accent3>
        <a:accent4>
          <a:srgbClr val="173D35"/>
        </a:accent4>
        <a:accent5>
          <a:srgbClr val="B8CCC3"/>
        </a:accent5>
        <a:accent6>
          <a:srgbClr val="92B7A3"/>
        </a:accent6>
        <a:hlink>
          <a:srgbClr val="8CA35F"/>
        </a:hlink>
        <a:folHlink>
          <a:srgbClr val="C1B05D"/>
        </a:folHlink>
      </a:clrScheme>
      <a:clrMap bg1="lt1" tx1="dk1" bg2="lt2" tx2="dk2" accent1="accent1" accent2="accent2" accent3="accent3" accent4="accent4" accent5="accent5" accent6="accent6" hlink="hlink" folHlink="folHlink"/>
    </a:extraClrScheme>
    <a:extraClrScheme>
      <a:clrScheme name="Office Theme 2">
        <a:dk1>
          <a:srgbClr val="093575"/>
        </a:dk1>
        <a:lt1>
          <a:srgbClr val="FFFFFF"/>
        </a:lt1>
        <a:dk2>
          <a:srgbClr val="000066"/>
        </a:dk2>
        <a:lt2>
          <a:srgbClr val="808080"/>
        </a:lt2>
        <a:accent1>
          <a:srgbClr val="4B92E1"/>
        </a:accent1>
        <a:accent2>
          <a:srgbClr val="99CCFF"/>
        </a:accent2>
        <a:accent3>
          <a:srgbClr val="FFFFFF"/>
        </a:accent3>
        <a:accent4>
          <a:srgbClr val="062C63"/>
        </a:accent4>
        <a:accent5>
          <a:srgbClr val="B1C7EE"/>
        </a:accent5>
        <a:accent6>
          <a:srgbClr val="8AB9E7"/>
        </a:accent6>
        <a:hlink>
          <a:srgbClr val="0066CC"/>
        </a:hlink>
        <a:folHlink>
          <a:srgbClr val="AF67FF"/>
        </a:folHlink>
      </a:clrScheme>
      <a:clrMap bg1="lt1" tx1="dk1" bg2="lt2" tx2="dk2" accent1="accent1" accent2="accent2" accent3="accent3" accent4="accent4" accent5="accent5" accent6="accent6" hlink="hlink" folHlink="folHlink"/>
    </a:extraClrScheme>
    <a:extraClrScheme>
      <a:clrScheme name="Office Theme 3">
        <a:dk1>
          <a:srgbClr val="0B4C5B"/>
        </a:dk1>
        <a:lt1>
          <a:srgbClr val="FFFFFF"/>
        </a:lt1>
        <a:dk2>
          <a:srgbClr val="000000"/>
        </a:dk2>
        <a:lt2>
          <a:srgbClr val="969696"/>
        </a:lt2>
        <a:accent1>
          <a:srgbClr val="E3BE05"/>
        </a:accent1>
        <a:accent2>
          <a:srgbClr val="81C200"/>
        </a:accent2>
        <a:accent3>
          <a:srgbClr val="FFFFFF"/>
        </a:accent3>
        <a:accent4>
          <a:srgbClr val="08404C"/>
        </a:accent4>
        <a:accent5>
          <a:srgbClr val="EFDBAA"/>
        </a:accent5>
        <a:accent6>
          <a:srgbClr val="74B000"/>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db2004101gl_MRT">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1A3E86"/>
        </a:dk1>
        <a:lt1>
          <a:srgbClr val="C1CFDD"/>
        </a:lt1>
        <a:dk2>
          <a:srgbClr val="000000"/>
        </a:dk2>
        <a:lt2>
          <a:srgbClr val="B2B2B2"/>
        </a:lt2>
        <a:accent1>
          <a:srgbClr val="4AAAC0"/>
        </a:accent1>
        <a:accent2>
          <a:srgbClr val="6600FF"/>
        </a:accent2>
        <a:accent3>
          <a:srgbClr val="DDE4EB"/>
        </a:accent3>
        <a:accent4>
          <a:srgbClr val="143472"/>
        </a:accent4>
        <a:accent5>
          <a:srgbClr val="B1D2DC"/>
        </a:accent5>
        <a:accent6>
          <a:srgbClr val="5C00E7"/>
        </a:accent6>
        <a:hlink>
          <a:srgbClr val="006699"/>
        </a:hlink>
        <a:folHlink>
          <a:srgbClr val="3366CC"/>
        </a:folHlink>
      </a:clrScheme>
      <a:clrMap bg1="lt1" tx1="dk1" bg2="lt2" tx2="dk2" accent1="accent1" accent2="accent2" accent3="accent3" accent4="accent4" accent5="accent5" accent6="accent6" hlink="hlink" folHlink="folHlink"/>
    </a:extraClrScheme>
    <a:extraClrScheme>
      <a:clrScheme name="sample 2">
        <a:dk1>
          <a:srgbClr val="2B166E"/>
        </a:dk1>
        <a:lt1>
          <a:srgbClr val="AADBFC"/>
        </a:lt1>
        <a:dk2>
          <a:srgbClr val="003366"/>
        </a:dk2>
        <a:lt2>
          <a:srgbClr val="B2B2B2"/>
        </a:lt2>
        <a:accent1>
          <a:srgbClr val="19B17B"/>
        </a:accent1>
        <a:accent2>
          <a:srgbClr val="E57B1B"/>
        </a:accent2>
        <a:accent3>
          <a:srgbClr val="D2EAFD"/>
        </a:accent3>
        <a:accent4>
          <a:srgbClr val="23115D"/>
        </a:accent4>
        <a:accent5>
          <a:srgbClr val="ABD5BF"/>
        </a:accent5>
        <a:accent6>
          <a:srgbClr val="CF6F17"/>
        </a:accent6>
        <a:hlink>
          <a:srgbClr val="0066CC"/>
        </a:hlink>
        <a:folHlink>
          <a:srgbClr val="8C71B9"/>
        </a:folHlink>
      </a:clrScheme>
      <a:clrMap bg1="lt1" tx1="dk1" bg2="lt2" tx2="dk2" accent1="accent1" accent2="accent2" accent3="accent3" accent4="accent4" accent5="accent5" accent6="accent6" hlink="hlink" folHlink="folHlink"/>
    </a:extraClrScheme>
    <a:extraClrScheme>
      <a:clrScheme name="sample 3">
        <a:dk1>
          <a:srgbClr val="335338"/>
        </a:dk1>
        <a:lt1>
          <a:srgbClr val="D7E4BE"/>
        </a:lt1>
        <a:dk2>
          <a:srgbClr val="000066"/>
        </a:dk2>
        <a:lt2>
          <a:srgbClr val="B2B2B2"/>
        </a:lt2>
        <a:accent1>
          <a:srgbClr val="2F86B1"/>
        </a:accent1>
        <a:accent2>
          <a:srgbClr val="D2761A"/>
        </a:accent2>
        <a:accent3>
          <a:srgbClr val="E8EFDB"/>
        </a:accent3>
        <a:accent4>
          <a:srgbClr val="2A462E"/>
        </a:accent4>
        <a:accent5>
          <a:srgbClr val="ADC3D5"/>
        </a:accent5>
        <a:accent6>
          <a:srgbClr val="BE6A16"/>
        </a:accent6>
        <a:hlink>
          <a:srgbClr val="368463"/>
        </a:hlink>
        <a:folHlink>
          <a:srgbClr val="481ECE"/>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cdb2004158l_MRT</Template>
  <TotalTime>60</TotalTime>
  <Words>2814</Words>
  <Application>Microsoft Office PowerPoint</Application>
  <PresentationFormat>On-screen Show (4:3)</PresentationFormat>
  <Paragraphs>247</Paragraphs>
  <Slides>48</Slides>
  <Notes>1</Notes>
  <HiddenSlides>0</HiddenSlides>
  <MMClips>0</MMClips>
  <ScaleCrop>false</ScaleCrop>
  <HeadingPairs>
    <vt:vector size="4" baseType="variant">
      <vt:variant>
        <vt:lpstr>Theme</vt:lpstr>
      </vt:variant>
      <vt:variant>
        <vt:i4>2</vt:i4>
      </vt:variant>
      <vt:variant>
        <vt:lpstr>Slide Titles</vt:lpstr>
      </vt:variant>
      <vt:variant>
        <vt:i4>48</vt:i4>
      </vt:variant>
    </vt:vector>
  </HeadingPairs>
  <TitlesOfParts>
    <vt:vector size="50" baseType="lpstr">
      <vt:lpstr>Office Theme</vt:lpstr>
      <vt:lpstr>cdb2004101gl_MRT</vt:lpstr>
      <vt:lpstr>فرهنگ سازمانی، پدیده ای که باید با آن ساخت   یا می توان آن را ساخت</vt:lpstr>
      <vt:lpstr>تعاریفی از فرهنگ سازمانی</vt:lpstr>
      <vt:lpstr>تعاریفی از فرهنگ سازمانی</vt:lpstr>
      <vt:lpstr>تعاریفی از فرهنگ سازمانی</vt:lpstr>
      <vt:lpstr>تعاریفی از فرهنگ سازمانی</vt:lpstr>
      <vt:lpstr>برخی ویژگی های فرهنگی سازمان ها</vt:lpstr>
      <vt:lpstr>PowerPoint Presentation</vt:lpstr>
      <vt:lpstr>PowerPoint Presentation</vt:lpstr>
      <vt:lpstr>PowerPoint Presentation</vt:lpstr>
      <vt:lpstr>PowerPoint Presentation</vt:lpstr>
      <vt:lpstr>PowerPoint Presentation</vt:lpstr>
      <vt:lpstr>فرهنگ سازمانی</vt:lpstr>
      <vt:lpstr>PowerPoint Presentation</vt:lpstr>
      <vt:lpstr>PowerPoint Presentation</vt:lpstr>
      <vt:lpstr>PowerPoint Presentation</vt:lpstr>
      <vt:lpstr>فرهنگ سازمانی</vt:lpstr>
      <vt:lpstr>جان کاتر:داستان ساده تغییر</vt:lpstr>
      <vt:lpstr>PowerPoint Presentation</vt:lpstr>
      <vt:lpstr>شیوه های خلق و تثبیت فرهنگ سازمانی</vt:lpstr>
      <vt:lpstr>شیوه های خلق و تثبیت فرهنگ سازمانی</vt:lpstr>
      <vt:lpstr>PowerPoint Presentation</vt:lpstr>
      <vt:lpstr>استراتژی های تغییر فرهنگی(ادگار شاین)</vt:lpstr>
      <vt:lpstr>ADKAR</vt:lpstr>
      <vt:lpstr>فرهنگ سازمان = شخصیت انسان</vt:lpstr>
      <vt:lpstr>فرهنگ سازی و تغییر فرهنگی در چه شرایطی شدنی تر است:</vt:lpstr>
      <vt:lpstr>ابزارهای مدیریت (مدیران) منابع انسانی برای فرهنگ سازی</vt:lpstr>
      <vt:lpstr>Moss Kanter:</vt:lpstr>
      <vt:lpstr>5 powers that get ideas off the ground </vt:lpstr>
      <vt:lpstr>PowerPoint Presentation</vt:lpstr>
      <vt:lpstr>PowerPoint Presentation</vt:lpstr>
      <vt:lpstr>A Nine-step Process For Leading Organizational Change</vt:lpstr>
      <vt:lpstr>PowerPoint Presentation</vt:lpstr>
      <vt:lpstr>PowerPoint Presentation</vt:lpstr>
      <vt:lpstr>PowerPoint Presentation</vt:lpstr>
      <vt:lpstr>درسهائی از بهترین تجارب جهانی در رهبری تحول:</vt:lpstr>
      <vt:lpstr>PowerPoint Presentation</vt:lpstr>
      <vt:lpstr>PowerPoint Presentation</vt:lpstr>
      <vt:lpstr>PowerPoint Presentation</vt:lpstr>
      <vt:lpstr>PowerPoint Presentation</vt:lpstr>
      <vt:lpstr>دو استراتژی اصلی تغییر:</vt:lpstr>
      <vt:lpstr>دوم:استراتژی تغییر اجباری:</vt:lpstr>
      <vt:lpstr>برتراندراسل: ایجاد تأثیر مورد نظر و پدیدآوردن آثار مطلوب تافلر: توان بسیج و استفاده از خشونت، ثروت و یا دانائی یا بسیاری از دیگر مشتقات آنها برای برانگیختن دیگران به راه هائی که فکر می کنیم نیازها و تمایلات ما را ارضاء خواهند کرد. ماکس وبر: قدرت عبارتست از قابلیت و توانائی فرد یا افرادی که اراده خود را در اقدامی جمعی بر اراده کسانی که آنها هم در اقدامی مشابه آن مشارکت دارند تحمیل  می کنند.</vt:lpstr>
      <vt:lpstr>در امور اجتماعی، قدرت اصلی همان «نیروی باور» است. هیچ مسلکی در آغاز کار زوری در اختیار ندارد و نخستین قدم ها در پدیدآوردن یک باور گسترده باید فقط با نیروی اقناع برداشته شود. باور اگر ناشی از سنت محض نباشد حاصل چند عامل است:  * میل انسان (خوشایند بودن باور) * وجود شواهد عینی و واقعیات تائید کننده باور * تکرار * نفوذ و قوت و اعتماد به نفس و قاطعیت فردی که در صدد ایجاد یا تحکیم باور است.                                              ”قدرت اثر برتراندراسل“</vt:lpstr>
      <vt:lpstr>* قدرت مورد نیاز همه کسانی است که می خواهند ایده و اراده خود را به دیگران تحمیل کنند. کسی که به دنبال منافع مادی است، کسی که می خواهد رأی مردم را برای انتخاب شدن بدست آورد، کسی که می خواهد دین و آئین مورد نظر خود را به دیگران بقبولاند، کسی که درصدد قانونگذاری است و ...، همه به قدرت نیازمندند. * قدرت می تواند در دو مسیر خود خواهانه و خیرخواهانه بکار ود. * خصوصیات شخصی مؤثر بر اقناع دیگران عبارتست از تدبیر، کاردانی، صراحت، دقت، هوشمندی، جاذبه شخصی، متانت و وقار، لطیفه گوئی و توانائی مشخص در بیان فکر خود بصورتی متقاعد کننده، فصیح و آمرانه                                      کالبدشناسی قدرت / جان کنت گالبرایت  </vt:lpstr>
      <vt:lpstr>عامل تغییر باید از منابع قدرت برخوردار باشد: * قدرت مقام (قدرت سازمانی) * قدرت شخصی و شخصیتی (کاریزما) * قدرت مبتنی بر اطلاعات و تخصص * قدرت ناشی از فرصت و موقعیت * قدرت مرجع قدرت ما ناشی از وابستگی دیگران به ماست. هرچه ما به منابع مهم، نایاب و غیرقابل جایگزین مجهز باشیم دیگران به ما وابسته ترند و ما قدرتمندتر هستیم.</vt:lpstr>
      <vt:lpstr>بیش از 20 سال پژوهش در مورد متقاعدسازی (تغییر نگرش) دیگران به این نتیجه رسیده است که این امر بستگی دارد به اینکه  Who says what to whom لذا 3 عامل در ترغیب و متقاعد سازی مؤثر است: The source    The message The receiver</vt:lpstr>
      <vt:lpstr>1) قابلیت قبول فرستنده پیام 2) اعتماد به فرستنده پیام (صلاحیت، صداقت، خیرخواهی) 3) جذابیت فرستنده پیام  4) توسل همزمان به منطق و هیجان (احساس) 5) استفاده از نمونه های شخصی  و مشخص در مقابل شواهد آماری کلی 6) استدلال دو جانبه 7) رعایت بهترین وضعیت در ترتیب عرضه مطلب برای استفاده بهینه از اثر تقدم یا اثر تاخر </vt:lpstr>
      <vt:lpstr>8) ایده جدید را نباید بنحوی مطرح کرد که تفاوت بسیار زیادی با وضع موجود یا ایده فعلی مخاطب داشته باشد. 9) اگر مردم حال خوب و خوشی داشته باشند راحت تر متقاعد می شوند. 10) اگر یکی دو بار با استدلال های ضعیف در متقاعدسازی دیگران نا موفق عمل کرده باشیم، درست مثل تزریق واکسن آنها را در مقابل تغییر ایده و عقیده واکسینه و مصون کرده ایم. 11) مخاطب نباید احساس کند که آزادی و استقلال او مورد حمله قرار گرفته و مجبور به پذیرش است. 12) بهتر است رسماً و علناً به مخاطب اعلام نشود که درصدد تلاش برای تغییر عقیده یا رفتار او هستیم.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User</dc:creator>
  <cp:lastModifiedBy>HAP</cp:lastModifiedBy>
  <cp:revision>14</cp:revision>
  <dcterms:created xsi:type="dcterms:W3CDTF">2015-08-24T08:47:17Z</dcterms:created>
  <dcterms:modified xsi:type="dcterms:W3CDTF">2015-10-09T11:40:45Z</dcterms:modified>
</cp:coreProperties>
</file>