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8" r:id="rId5"/>
  </p:sldMasterIdLst>
  <p:notesMasterIdLst>
    <p:notesMasterId r:id="rId61"/>
  </p:notesMasterIdLst>
  <p:sldIdLst>
    <p:sldId id="256" r:id="rId6"/>
    <p:sldId id="257" r:id="rId7"/>
    <p:sldId id="258" r:id="rId8"/>
    <p:sldId id="259" r:id="rId9"/>
    <p:sldId id="286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8" r:id="rId18"/>
    <p:sldId id="284" r:id="rId19"/>
    <p:sldId id="282" r:id="rId20"/>
    <p:sldId id="26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269" r:id="rId47"/>
    <p:sldId id="270" r:id="rId48"/>
    <p:sldId id="271" r:id="rId49"/>
    <p:sldId id="272" r:id="rId50"/>
    <p:sldId id="273" r:id="rId51"/>
    <p:sldId id="274" r:id="rId52"/>
    <p:sldId id="287" r:id="rId53"/>
    <p:sldId id="276" r:id="rId54"/>
    <p:sldId id="277" r:id="rId55"/>
    <p:sldId id="278" r:id="rId56"/>
    <p:sldId id="279" r:id="rId57"/>
    <p:sldId id="280" r:id="rId58"/>
    <p:sldId id="281" r:id="rId59"/>
    <p:sldId id="275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E6A70-65F1-4F28-8AA7-68EAB1C70A69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10668-63CE-4E99-B25E-C3188F070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9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3375" y="866775"/>
            <a:ext cx="6196013" cy="348615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a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904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143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4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53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2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72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65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446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94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332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19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00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52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6024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739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787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6870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86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925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541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855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528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06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73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84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6050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3435963" y="2044701"/>
            <a:ext cx="6367672" cy="2663825"/>
          </a:xfrm>
          <a:prstGeom prst="rect">
            <a:avLst/>
          </a:prstGeom>
          <a:solidFill>
            <a:schemeClr val="accent2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400" smtClean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3435963" y="2152651"/>
            <a:ext cx="6203496" cy="2447925"/>
          </a:xfrm>
          <a:prstGeom prst="rect">
            <a:avLst/>
          </a:prstGeom>
          <a:solidFill>
            <a:schemeClr val="hlink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400" smtClean="0">
              <a:solidFill>
                <a:srgbClr val="000000"/>
              </a:solidFill>
            </a:endParaRPr>
          </a:p>
        </p:txBody>
      </p:sp>
      <p:pic>
        <p:nvPicPr>
          <p:cNvPr id="5" name="Picture 5" descr="portad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" b="4231"/>
          <a:stretch>
            <a:fillRect/>
          </a:stretch>
        </p:blipFill>
        <p:spPr bwMode="auto">
          <a:xfrm>
            <a:off x="1" y="0"/>
            <a:ext cx="12192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554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5024951" y="2476724"/>
            <a:ext cx="4452289" cy="867930"/>
          </a:xfrm>
          <a:ln w="9525"/>
        </p:spPr>
        <p:txBody>
          <a:bodyPr lIns="91440" tIns="45720" rIns="91440" bIns="45720"/>
          <a:lstStyle>
            <a:lvl1pPr algn="ctr">
              <a:defRPr sz="2800"/>
            </a:lvl1pPr>
          </a:lstStyle>
          <a:p>
            <a:r>
              <a:rPr lang="ca-ES"/>
              <a:t>Haga clic para cambiar el estilo de título	</a:t>
            </a:r>
          </a:p>
        </p:txBody>
      </p:sp>
    </p:spTree>
    <p:extLst>
      <p:ext uri="{BB962C8B-B14F-4D97-AF65-F5344CB8AC3E}">
        <p14:creationId xmlns:p14="http://schemas.microsoft.com/office/powerpoint/2010/main" val="39931173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1443" y="1143001"/>
            <a:ext cx="11633021" cy="190513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6595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556" y="4406902"/>
            <a:ext cx="10362614" cy="11849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556" y="2906716"/>
            <a:ext cx="10362614" cy="35394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15320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81444" y="1143003"/>
            <a:ext cx="5722695" cy="2329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1770" y="1143003"/>
            <a:ext cx="5722695" cy="2329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26726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796" y="274640"/>
            <a:ext cx="10972409" cy="381643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798" y="1535113"/>
            <a:ext cx="5386526" cy="7438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798" y="2174877"/>
            <a:ext cx="5386526" cy="20227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725" y="1535113"/>
            <a:ext cx="5388480" cy="7438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725" y="2174877"/>
            <a:ext cx="5388480" cy="20227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32101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043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81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7798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795" y="550051"/>
            <a:ext cx="4010578" cy="6309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964" y="273051"/>
            <a:ext cx="6815244" cy="2662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795" y="1435102"/>
            <a:ext cx="4010578" cy="4647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91086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90322" y="5077599"/>
            <a:ext cx="7313635" cy="35394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90322" y="612775"/>
            <a:ext cx="7313635" cy="5201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90322" y="5367341"/>
            <a:ext cx="7313635" cy="2708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868992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-2255562" y="1143000"/>
            <a:ext cx="14170033" cy="13193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07437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0723048" y="141291"/>
            <a:ext cx="1067985" cy="26003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620511" y="141291"/>
            <a:ext cx="4198072" cy="26003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87791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281444" y="1143000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1770" y="1143000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281444" y="2017713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1770" y="2017713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66546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1" y="3228537"/>
            <a:ext cx="10472928" cy="353943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>
          <a:xfrm>
            <a:off x="609796" y="6356351"/>
            <a:ext cx="2843758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CDB2E3-4963-466A-8C46-B82F6DFA878D}" type="datetimeFigureOut">
              <a:rPr lang="en-US" sz="1400">
                <a:solidFill>
                  <a:srgbClr val="000000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10/9/2015</a:t>
            </a:fld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55186" y="6356351"/>
            <a:ext cx="4471833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10565879" y="6356351"/>
            <a:ext cx="1016326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C1A455-7793-4723-BADE-A6ACBE9A8F24}" type="slidenum">
              <a:rPr lang="en-US" sz="1400">
                <a:solidFill>
                  <a:srgbClr val="000000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3751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3435963" y="2044701"/>
            <a:ext cx="6367672" cy="2663825"/>
          </a:xfrm>
          <a:prstGeom prst="rect">
            <a:avLst/>
          </a:prstGeom>
          <a:solidFill>
            <a:schemeClr val="accent2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400" smtClean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3435963" y="2152651"/>
            <a:ext cx="6203496" cy="2447925"/>
          </a:xfrm>
          <a:prstGeom prst="rect">
            <a:avLst/>
          </a:prstGeom>
          <a:solidFill>
            <a:schemeClr val="hlink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400" smtClean="0">
              <a:solidFill>
                <a:srgbClr val="000000"/>
              </a:solidFill>
            </a:endParaRPr>
          </a:p>
        </p:txBody>
      </p:sp>
      <p:pic>
        <p:nvPicPr>
          <p:cNvPr id="5" name="Picture 5" descr="portad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" b="4231"/>
          <a:stretch>
            <a:fillRect/>
          </a:stretch>
        </p:blipFill>
        <p:spPr bwMode="auto">
          <a:xfrm>
            <a:off x="1" y="0"/>
            <a:ext cx="12192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554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5024951" y="2476724"/>
            <a:ext cx="4452289" cy="867930"/>
          </a:xfrm>
          <a:ln w="9525"/>
        </p:spPr>
        <p:txBody>
          <a:bodyPr lIns="91440" tIns="45720" rIns="91440" bIns="45720"/>
          <a:lstStyle>
            <a:lvl1pPr algn="ctr">
              <a:defRPr sz="2800"/>
            </a:lvl1pPr>
          </a:lstStyle>
          <a:p>
            <a:r>
              <a:rPr lang="ca-ES"/>
              <a:t>Haga clic para cambiar el estilo de título	</a:t>
            </a:r>
          </a:p>
        </p:txBody>
      </p:sp>
    </p:spTree>
    <p:extLst>
      <p:ext uri="{BB962C8B-B14F-4D97-AF65-F5344CB8AC3E}">
        <p14:creationId xmlns:p14="http://schemas.microsoft.com/office/powerpoint/2010/main" val="42239363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1443" y="1143001"/>
            <a:ext cx="11633021" cy="190513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20938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556" y="4406902"/>
            <a:ext cx="10362614" cy="11849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556" y="2906716"/>
            <a:ext cx="10362614" cy="35394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31407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783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81444" y="1143003"/>
            <a:ext cx="5722695" cy="2329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1770" y="1143003"/>
            <a:ext cx="5722695" cy="2329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93914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796" y="274640"/>
            <a:ext cx="10972409" cy="381643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798" y="1535113"/>
            <a:ext cx="5386526" cy="7438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798" y="2174877"/>
            <a:ext cx="5386526" cy="20227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725" y="1535113"/>
            <a:ext cx="5388480" cy="7438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725" y="2174877"/>
            <a:ext cx="5388480" cy="20227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3960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68266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5219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795" y="550051"/>
            <a:ext cx="4010578" cy="6309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964" y="273051"/>
            <a:ext cx="6815244" cy="2662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795" y="1435102"/>
            <a:ext cx="4010578" cy="4647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311024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90322" y="5077599"/>
            <a:ext cx="7313635" cy="35394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90322" y="612775"/>
            <a:ext cx="7313635" cy="5201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90322" y="5367341"/>
            <a:ext cx="7313635" cy="2708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9461517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-2255562" y="1143000"/>
            <a:ext cx="14170033" cy="13193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55456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0723048" y="141291"/>
            <a:ext cx="1067985" cy="26003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620511" y="141291"/>
            <a:ext cx="4198072" cy="26003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06717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1155094" y="141291"/>
            <a:ext cx="10507245" cy="38164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281444" y="1143000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1770" y="1143000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281444" y="2017713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1770" y="2017713"/>
            <a:ext cx="5722695" cy="21821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71495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1" y="3228537"/>
            <a:ext cx="10472928" cy="353943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>
          <a:xfrm>
            <a:off x="609796" y="6356351"/>
            <a:ext cx="2843758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CDB2E3-4963-466A-8C46-B82F6DFA878D}" type="datetimeFigureOut">
              <a:rPr lang="en-US" sz="1400">
                <a:solidFill>
                  <a:srgbClr val="000000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10/9/2015</a:t>
            </a:fld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55186" y="6356351"/>
            <a:ext cx="4471833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10565879" y="6356351"/>
            <a:ext cx="1016326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C1A455-7793-4723-BADE-A6ACBE9A8F24}" type="slidenum">
              <a:rPr lang="en-US" sz="1400">
                <a:solidFill>
                  <a:srgbClr val="000000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588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8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08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956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48000">
              <a:srgbClr val="7030A0"/>
            </a:gs>
            <a:gs pos="100000">
              <a:schemeClr val="accent6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F458D-D155-4D2F-A3D6-EE4165C4A2EA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8E5DF-F317-47CD-B9E4-4D0DC8B6D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73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48000">
              <a:srgbClr val="7030A0"/>
            </a:gs>
            <a:gs pos="100000">
              <a:schemeClr val="accent6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48000">
              <a:srgbClr val="7030A0"/>
            </a:gs>
            <a:gs pos="100000">
              <a:schemeClr val="accent6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676B2-7B26-468C-BE42-44B28576198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74CF7-ADAB-4BBB-8257-C896A1BD93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21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flip="none" rotWithShape="1">
          <a:gsLst>
            <a:gs pos="0">
              <a:srgbClr val="002060"/>
            </a:gs>
            <a:gs pos="48000">
              <a:srgbClr val="7030A0"/>
            </a:gs>
            <a:gs pos="100000">
              <a:schemeClr val="accent6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NDO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 b="3847"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6373814"/>
            <a:ext cx="12215454" cy="498475"/>
            <a:chOff x="0" y="4015"/>
            <a:chExt cx="6250" cy="41"/>
          </a:xfrm>
        </p:grpSpPr>
        <p:sp>
          <p:nvSpPr>
            <p:cNvPr id="1034" name="Rectangle 4"/>
            <p:cNvSpPr>
              <a:spLocks noChangeArrowheads="1"/>
            </p:cNvSpPr>
            <p:nvPr/>
          </p:nvSpPr>
          <p:spPr bwMode="auto">
            <a:xfrm>
              <a:off x="170" y="4015"/>
              <a:ext cx="6080" cy="4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ca-ES" sz="1400" b="1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5"/>
            <p:cNvSpPr>
              <a:spLocks noChangeArrowheads="1"/>
            </p:cNvSpPr>
            <p:nvPr/>
          </p:nvSpPr>
          <p:spPr bwMode="auto">
            <a:xfrm>
              <a:off x="0" y="4015"/>
              <a:ext cx="206" cy="41"/>
            </a:xfrm>
            <a:prstGeom prst="rect">
              <a:avLst/>
            </a:prstGeom>
            <a:solidFill>
              <a:srgbClr val="841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ca-ES" sz="1400" b="1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1" y="0"/>
            <a:ext cx="402621" cy="660400"/>
          </a:xfrm>
          <a:prstGeom prst="rect">
            <a:avLst/>
          </a:prstGeom>
          <a:solidFill>
            <a:srgbClr val="841138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a-ES" sz="1400" b="1" smtClean="0">
              <a:solidFill>
                <a:srgbClr val="FFFFFF"/>
              </a:solidFill>
            </a:endParaRP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332261" y="0"/>
            <a:ext cx="11883193" cy="6604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a-ES" sz="1400" b="1" smtClean="0">
              <a:solidFill>
                <a:srgbClr val="FFFFFF"/>
              </a:solidFill>
            </a:endParaRPr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10983603" y="6510338"/>
            <a:ext cx="806311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a-ES" sz="1000" smtClean="0">
                <a:solidFill>
                  <a:srgbClr val="FFFFFF"/>
                </a:solidFill>
              </a:rPr>
              <a:t>Pàgina  </a:t>
            </a:r>
            <a:fld id="{655EC636-BB30-4E8C-BEF2-CA2D30447511}" type="slidenum">
              <a:rPr lang="ca-ES" sz="10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a-ES" sz="1000" smtClean="0">
              <a:solidFill>
                <a:srgbClr val="FFFFFF"/>
              </a:solidFill>
            </a:endParaRPr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5094" y="141288"/>
            <a:ext cx="1050724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ca-ES" smtClean="0"/>
              <a:t>SLIDE TITLE 2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444" y="1143000"/>
            <a:ext cx="11633021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ca-ES" smtClean="0"/>
              <a:t>Body Text</a:t>
            </a:r>
          </a:p>
          <a:p>
            <a:pPr lvl="1"/>
            <a:r>
              <a:rPr lang="ca-ES" smtClean="0"/>
              <a:t>Second Level</a:t>
            </a:r>
          </a:p>
          <a:p>
            <a:pPr lvl="2"/>
            <a:r>
              <a:rPr lang="ca-ES" smtClean="0"/>
              <a:t>Third Level</a:t>
            </a:r>
          </a:p>
          <a:p>
            <a:pPr lvl="3"/>
            <a:r>
              <a:rPr lang="ca-ES" smtClean="0"/>
              <a:t>Fourth Level</a:t>
            </a:r>
          </a:p>
          <a:p>
            <a:pPr lvl="4"/>
            <a:r>
              <a:rPr lang="ca-ES" smtClean="0"/>
              <a:t>Fifth Level</a:t>
            </a:r>
          </a:p>
        </p:txBody>
      </p:sp>
      <p:pic>
        <p:nvPicPr>
          <p:cNvPr id="1033" name="Picture 11" descr="fonfo_verde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1D423A"/>
              </a:clrFrom>
              <a:clrTo>
                <a:srgbClr val="1D423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13" y="20639"/>
            <a:ext cx="75833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39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Char char="-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Char char="-"/>
        <a:defRPr sz="1600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4574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9146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3718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8290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NDO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 b="3847"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6373814"/>
            <a:ext cx="12215454" cy="498475"/>
            <a:chOff x="0" y="4015"/>
            <a:chExt cx="6250" cy="41"/>
          </a:xfrm>
        </p:grpSpPr>
        <p:sp>
          <p:nvSpPr>
            <p:cNvPr id="1034" name="Rectangle 4"/>
            <p:cNvSpPr>
              <a:spLocks noChangeArrowheads="1"/>
            </p:cNvSpPr>
            <p:nvPr/>
          </p:nvSpPr>
          <p:spPr bwMode="auto">
            <a:xfrm>
              <a:off x="170" y="4015"/>
              <a:ext cx="6080" cy="4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ca-ES" sz="1400" b="1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5"/>
            <p:cNvSpPr>
              <a:spLocks noChangeArrowheads="1"/>
            </p:cNvSpPr>
            <p:nvPr/>
          </p:nvSpPr>
          <p:spPr bwMode="auto">
            <a:xfrm>
              <a:off x="0" y="4015"/>
              <a:ext cx="206" cy="41"/>
            </a:xfrm>
            <a:prstGeom prst="rect">
              <a:avLst/>
            </a:prstGeom>
            <a:solidFill>
              <a:srgbClr val="841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ca-ES" sz="1400" b="1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1" y="0"/>
            <a:ext cx="402621" cy="660400"/>
          </a:xfrm>
          <a:prstGeom prst="rect">
            <a:avLst/>
          </a:prstGeom>
          <a:solidFill>
            <a:srgbClr val="841138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a-ES" sz="1400" b="1" smtClean="0">
              <a:solidFill>
                <a:srgbClr val="FFFFFF"/>
              </a:solidFill>
            </a:endParaRP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332261" y="0"/>
            <a:ext cx="11883193" cy="6604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ca-ES" sz="1400" b="1" smtClean="0">
              <a:solidFill>
                <a:srgbClr val="FFFFFF"/>
              </a:solidFill>
            </a:endParaRPr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10983603" y="6510338"/>
            <a:ext cx="806311" cy="24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a-ES" sz="1000" smtClean="0">
                <a:solidFill>
                  <a:srgbClr val="FFFFFF"/>
                </a:solidFill>
              </a:rPr>
              <a:t>Pàgina  </a:t>
            </a:r>
            <a:fld id="{655EC636-BB30-4E8C-BEF2-CA2D30447511}" type="slidenum">
              <a:rPr lang="ca-ES" sz="10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a-ES" sz="1000" smtClean="0">
              <a:solidFill>
                <a:srgbClr val="FFFFFF"/>
              </a:solidFill>
            </a:endParaRPr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5094" y="141288"/>
            <a:ext cx="1050724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ca-ES" smtClean="0"/>
              <a:t>SLIDE TITLE 2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444" y="1143000"/>
            <a:ext cx="11633021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ca-ES" smtClean="0"/>
              <a:t>Body Text</a:t>
            </a:r>
          </a:p>
          <a:p>
            <a:pPr lvl="1"/>
            <a:r>
              <a:rPr lang="ca-ES" smtClean="0"/>
              <a:t>Second Level</a:t>
            </a:r>
          </a:p>
          <a:p>
            <a:pPr lvl="2"/>
            <a:r>
              <a:rPr lang="ca-ES" smtClean="0"/>
              <a:t>Third Level</a:t>
            </a:r>
          </a:p>
          <a:p>
            <a:pPr lvl="3"/>
            <a:r>
              <a:rPr lang="ca-ES" smtClean="0"/>
              <a:t>Fourth Level</a:t>
            </a:r>
          </a:p>
          <a:p>
            <a:pPr lvl="4"/>
            <a:r>
              <a:rPr lang="ca-ES" smtClean="0"/>
              <a:t>Fifth Level</a:t>
            </a:r>
          </a:p>
        </p:txBody>
      </p:sp>
      <p:pic>
        <p:nvPicPr>
          <p:cNvPr id="1033" name="Picture 11" descr="fonfo_verde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1D423A"/>
              </a:clrFrom>
              <a:clrTo>
                <a:srgbClr val="1D423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13" y="20639"/>
            <a:ext cx="75833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55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Char char="-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Char char="-"/>
        <a:defRPr sz="1600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4574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9146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3718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829050" indent="-17145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SzPct val="10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34.png"/><Relationship Id="rId9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microsoft.com/office/2007/relationships/hdphoto" Target="../media/hdphoto8.wdp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897" y="2644170"/>
            <a:ext cx="83802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ساخت یک تیم خوب فوتبال </a:t>
            </a:r>
          </a:p>
          <a:p>
            <a:pPr algn="ctr"/>
            <a:r>
              <a:rPr lang="fa-IR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در یک سطح حرفه ای از نقطه نظر فنی</a:t>
            </a:r>
            <a:endParaRPr lang="en-US" sz="4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896" y="4517793"/>
            <a:ext cx="8380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«مجید جلالی»</a:t>
            </a:r>
          </a:p>
        </p:txBody>
      </p:sp>
    </p:spTree>
    <p:extLst>
      <p:ext uri="{BB962C8B-B14F-4D97-AF65-F5344CB8AC3E}">
        <p14:creationId xmlns:p14="http://schemas.microsoft.com/office/powerpoint/2010/main" val="126395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06103" y="0"/>
            <a:ext cx="7258718" cy="7030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4000" b="1" dirty="0">
                <a:solidFill>
                  <a:srgbClr val="002060"/>
                </a:solidFill>
                <a:ea typeface="Calibri" panose="020F0502020204030204" pitchFamily="34" charset="0"/>
              </a:rPr>
              <a:t>امتیاز محاسبه شده از شاخص های آماری</a:t>
            </a:r>
            <a:endParaRPr lang="fa-IR" sz="2400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93118"/>
              </p:ext>
            </p:extLst>
          </p:nvPr>
        </p:nvGraphicFramePr>
        <p:xfrm>
          <a:off x="195431" y="875538"/>
          <a:ext cx="11801139" cy="4731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3713"/>
                <a:gridCol w="3933713"/>
                <a:gridCol w="3933713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</a:rPr>
                        <a:t>19- دادن فرصت گل به حریف </a:t>
                      </a:r>
                      <a:r>
                        <a:rPr lang="fa-IR" sz="1800" b="1" dirty="0" smtClean="0">
                          <a:solidFill>
                            <a:srgbClr val="00B0F0"/>
                          </a:solidFill>
                          <a:ea typeface="Calibri" panose="020F0502020204030204" pitchFamily="34" charset="0"/>
                        </a:rPr>
                        <a:t>(10-</a:t>
                      </a:r>
                      <a:r>
                        <a:rPr lang="fa-IR" sz="1800" b="1" baseline="0" dirty="0" smtClean="0">
                          <a:solidFill>
                            <a:srgbClr val="00B0F0"/>
                          </a:solidFill>
                          <a:ea typeface="Calibri" panose="020F0502020204030204" pitchFamily="34" charset="0"/>
                        </a:rPr>
                        <a:t> </a:t>
                      </a:r>
                      <a:r>
                        <a:rPr lang="fa-IR" sz="1800" b="1" dirty="0" smtClean="0">
                          <a:solidFill>
                            <a:srgbClr val="00B0F0"/>
                          </a:solidFill>
                          <a:ea typeface="Calibri" panose="020F0502020204030204" pitchFamily="34" charset="0"/>
                        </a:rPr>
                        <a:t>متیاز)</a:t>
                      </a:r>
                      <a:endParaRPr lang="fa-IR" sz="1800" dirty="0" smtClean="0">
                        <a:solidFill>
                          <a:srgbClr val="FF3300"/>
                        </a:solidFill>
                        <a:ea typeface="Calibri" panose="020F0502020204030204" pitchFamily="34" charset="0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</a:rPr>
                        <a:t>20- مقصر گل خورده</a:t>
                      </a:r>
                      <a:endParaRPr lang="fa-IR" sz="1800" b="1" dirty="0" smtClean="0">
                        <a:solidFill>
                          <a:srgbClr val="FF3300"/>
                        </a:solidFill>
                        <a:ea typeface="Calibri" panose="020F0502020204030204" pitchFamily="34" charset="0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</a:rPr>
                        <a:t>21- ازدست دادن پنالتی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  <a:cs typeface="+mn-cs"/>
                        </a:rPr>
                        <a:t>22- دادن پنالتی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  <a:cs typeface="+mn-cs"/>
                        </a:rPr>
                        <a:t>23- دادن خطا </a:t>
                      </a:r>
                      <a:r>
                        <a:rPr lang="fa-IR" sz="1800" b="1" dirty="0" smtClean="0">
                          <a:solidFill>
                            <a:srgbClr val="00B0F0"/>
                          </a:solidFill>
                          <a:ea typeface="Calibri" panose="020F0502020204030204" pitchFamily="34" charset="0"/>
                        </a:rPr>
                        <a:t>(1- متیاز)</a:t>
                      </a:r>
                      <a:endParaRPr lang="fa-IR" sz="1800" b="1" dirty="0" smtClean="0">
                        <a:solidFill>
                          <a:srgbClr val="FF3300"/>
                        </a:solidFill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  <a:cs typeface="+mn-cs"/>
                        </a:rPr>
                        <a:t>24- کارت زرد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Calibri" panose="020F0502020204030204" pitchFamily="34" charset="0"/>
                          <a:cs typeface="+mn-cs"/>
                        </a:rPr>
                        <a:t>25- کارت قرمز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FF3300"/>
                          </a:solidFill>
                          <a:ea typeface="+mn-ea"/>
                          <a:cs typeface="+mn-cs"/>
                        </a:rPr>
                        <a:t>26-</a:t>
                      </a:r>
                      <a:r>
                        <a:rPr lang="fa-IR" sz="1800" b="1" baseline="0" dirty="0" smtClean="0">
                          <a:solidFill>
                            <a:srgbClr val="FF3300"/>
                          </a:solidFill>
                          <a:ea typeface="+mn-ea"/>
                          <a:cs typeface="+mn-cs"/>
                        </a:rPr>
                        <a:t> ازدست دادن شانس گل</a:t>
                      </a:r>
                      <a:endParaRPr lang="fa-IR" sz="1800" b="1" dirty="0" smtClean="0">
                        <a:solidFill>
                          <a:schemeClr val="lt1"/>
                        </a:solidFill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13- پاس ها (کوتاه و بلند)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14- سانتر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15- پاس نهایی و عمق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16- </a:t>
                      </a: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شوت به دروازه</a:t>
                      </a:r>
                      <a:endParaRPr lang="fa-IR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17- یک در مقابل یک (تهاجمی و تدافعی)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  <a:cs typeface="+mn-cs"/>
                        </a:rPr>
                        <a:t>18 – توپ سوم</a:t>
                      </a:r>
                    </a:p>
                    <a:p>
                      <a:pPr algn="r" rtl="1"/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</a:rPr>
                        <a:t>1- گل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(20+</a:t>
                      </a:r>
                      <a:r>
                        <a:rPr lang="fa-IR" sz="18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متیاز)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</a:rPr>
                        <a:t>2- گل پنالتی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3- پاس گل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(15+</a:t>
                      </a:r>
                      <a:r>
                        <a:rPr lang="fa-IR" sz="18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متیاز)</a:t>
                      </a:r>
                      <a:endParaRPr lang="fa-IR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4- گرفتن پنالتی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5- گرفتن خطا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6- کارت زرد به حریف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7- کارت قرمز به حریف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8- ایجاد فرصت گل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9- نجات دروازه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  <a:cs typeface="+mn-cs"/>
                        </a:rPr>
                        <a:t>10- شروع حمله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(5+</a:t>
                      </a:r>
                      <a:r>
                        <a:rPr lang="fa-IR" sz="18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 </a:t>
                      </a:r>
                      <a:r>
                        <a:rPr lang="fa-IR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a typeface="Calibri" panose="020F0502020204030204" pitchFamily="34" charset="0"/>
                        </a:rPr>
                        <a:t>متیاز)</a:t>
                      </a:r>
                      <a:endParaRPr lang="fa-IR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</a:rPr>
                        <a:t>11- جلوگیری ازحمله حریف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800" b="1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</a:rPr>
                        <a:t>12- </a:t>
                      </a:r>
                      <a:r>
                        <a:rPr lang="fa-IR" sz="1800" dirty="0" smtClean="0">
                          <a:solidFill>
                            <a:srgbClr val="7030A0"/>
                          </a:solidFill>
                          <a:ea typeface="Calibri" panose="020F0502020204030204" pitchFamily="34" charset="0"/>
                        </a:rPr>
                        <a:t>توپگیری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245460" y="5671393"/>
            <a:ext cx="9127819" cy="1186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با توجه به ضریب امتیاز (مثبت و منفی) هر شاخص، مجموع امتیاز بازیکن محاسبه می گردد. 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این مجموع با در نظر گرفتن حداکثر (250+) و حداقل (100-) امتیاز ممکن ، به عددی بین </a:t>
            </a:r>
            <a:r>
              <a:rPr lang="fa-IR" b="1" u="sng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0</a:t>
            </a: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 تا </a:t>
            </a:r>
            <a:r>
              <a:rPr lang="fa-IR" b="1" u="sng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100</a:t>
            </a: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 تبدیل می گردد 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تا نمره بازیکن از </a:t>
            </a:r>
            <a:r>
              <a:rPr lang="fa-IR" b="1" u="sng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100</a:t>
            </a:r>
            <a:r>
              <a:rPr lang="fa-IR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panose="020F0502020204030204" pitchFamily="34" charset="0"/>
              </a:rPr>
              <a:t> مشخص شود.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882" cy="45182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18" y="21515"/>
            <a:ext cx="537882" cy="4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42347" y="53790"/>
            <a:ext cx="3307316" cy="842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Calibri" panose="020F0502020204030204" pitchFamily="34" charset="0"/>
              </a:rPr>
              <a:t>نحوه امتیازدهی</a:t>
            </a:r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75645" y="1151968"/>
            <a:ext cx="6449266" cy="1483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Calibri" panose="020F0502020204030204" pitchFamily="34" charset="0"/>
              </a:rPr>
              <a:t>1 – امتیاز محاسبه شده از ارزش گذاری مربیان در هر مسابقه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endParaRPr lang="fa-IR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Calibri" panose="020F050202020403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Calibri" panose="020F0502020204030204" pitchFamily="34" charset="0"/>
              </a:rPr>
              <a:t>2- امتیاز محاسبه شده از شاخص های آماری</a:t>
            </a:r>
          </a:p>
        </p:txBody>
      </p:sp>
      <p:sp>
        <p:nvSpPr>
          <p:cNvPr id="6" name="Rectangle 5"/>
          <p:cNvSpPr/>
          <p:nvPr/>
        </p:nvSpPr>
        <p:spPr>
          <a:xfrm>
            <a:off x="3793936" y="3680910"/>
            <a:ext cx="4604146" cy="842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800" b="1" u="sng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Calibri" panose="020F0502020204030204" pitchFamily="34" charset="0"/>
              </a:rPr>
              <a:t>مجموع دو امتیاز فوق</a:t>
            </a:r>
            <a:endParaRPr lang="en-US" sz="3200" b="1" u="sng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32150" y="4328162"/>
            <a:ext cx="527709" cy="842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Calibri" panose="020F0502020204030204" pitchFamily="34" charset="0"/>
              </a:rPr>
              <a:t>2</a:t>
            </a:r>
            <a:endParaRPr 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45227" y="3983020"/>
            <a:ext cx="3429144" cy="842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Calibri" panose="020F0502020204030204" pitchFamily="34" charset="0"/>
              </a:rPr>
              <a:t>امتیاز بازیکن =</a:t>
            </a:r>
            <a:endParaRPr 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882" cy="451821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18" y="21515"/>
            <a:ext cx="537882" cy="4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0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5_ انتخاب تیم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</a:t>
            </a: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استعداد یابی -  نخبه یابی</a:t>
            </a: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</a:t>
            </a: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انتخاب پست</a:t>
            </a: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</a:t>
            </a: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شرح وظایف پستی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035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144589" y="96323"/>
            <a:ext cx="9902825" cy="520142"/>
          </a:xfrm>
        </p:spPr>
        <p:txBody>
          <a:bodyPr/>
          <a:lstStyle/>
          <a:p>
            <a:pPr algn="ctr"/>
            <a:r>
              <a:rPr lang="en-US" sz="3200" dirty="0">
                <a:cs typeface="B Titr" pitchFamily="2" charset="-78"/>
              </a:rPr>
              <a:t>                                          </a:t>
            </a:r>
            <a:r>
              <a:rPr lang="fa-IR" sz="3200" dirty="0">
                <a:cs typeface="B Titr" pitchFamily="2" charset="-78"/>
              </a:rPr>
              <a:t>شاخصه های انتخاب بازیکن</a:t>
            </a:r>
            <a:endParaRPr lang="en-US" sz="3200" dirty="0">
              <a:cs typeface="B Titr" pitchFamily="2" charset="-78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344739" y="5300663"/>
            <a:ext cx="87026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fa-IR" sz="2800" b="0">
              <a:solidFill>
                <a:srgbClr val="000000"/>
              </a:solidFill>
              <a:cs typeface="B Farnaz" pitchFamily="2" charset="-78"/>
            </a:endParaRPr>
          </a:p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sz="2800" b="0">
              <a:solidFill>
                <a:srgbClr val="000000"/>
              </a:solidFill>
              <a:cs typeface="B Farnaz" pitchFamily="2" charset="-78"/>
            </a:endParaRPr>
          </a:p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fa-IR" sz="2800" b="0">
              <a:solidFill>
                <a:srgbClr val="000000"/>
              </a:solidFill>
              <a:cs typeface="B Farnaz" pitchFamily="2" charset="-78"/>
            </a:endParaRPr>
          </a:p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sz="2800" b="0">
              <a:solidFill>
                <a:srgbClr val="000000"/>
              </a:solidFill>
              <a:cs typeface="B Farnaz" pitchFamily="2" charset="-78"/>
            </a:endParaRPr>
          </a:p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fa-IR" sz="2800" b="0">
              <a:solidFill>
                <a:srgbClr val="000000"/>
              </a:solidFill>
              <a:cs typeface="B Farnaz" pitchFamily="2" charset="-78"/>
            </a:endParaRPr>
          </a:p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sz="2800" b="0">
              <a:solidFill>
                <a:srgbClr val="000000"/>
              </a:solidFill>
              <a:cs typeface="B Farnaz" pitchFamily="2" charset="-78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1419225"/>
            <a:ext cx="426085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9"/>
          <p:cNvSpPr>
            <a:spLocks noChangeArrowheads="1"/>
          </p:cNvSpPr>
          <p:nvPr/>
        </p:nvSpPr>
        <p:spPr bwMode="auto">
          <a:xfrm>
            <a:off x="1144588" y="6488114"/>
            <a:ext cx="2216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6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6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627689" y="1268414"/>
            <a:ext cx="54197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a-IR" sz="3200" b="0" dirty="0">
                <a:solidFill>
                  <a:srgbClr val="000000"/>
                </a:solidFill>
                <a:cs typeface="B Farnaz" pitchFamily="2" charset="-78"/>
              </a:rPr>
              <a:t>ازمونهای پزشکی                         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068763" y="2420938"/>
            <a:ext cx="697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a-IR" sz="3200" b="0">
                <a:solidFill>
                  <a:srgbClr val="000000"/>
                </a:solidFill>
                <a:cs typeface="B Farnaz" pitchFamily="2" charset="-78"/>
              </a:rPr>
              <a:t>ازمون انتروپومتری(پیکر شناسی</a:t>
            </a:r>
            <a:r>
              <a:rPr lang="fa-IR" sz="1400" b="0">
                <a:solidFill>
                  <a:srgbClr val="000000"/>
                </a:solidFill>
                <a:cs typeface="B Farnaz" pitchFamily="2" charset="-78"/>
              </a:rPr>
              <a:t>)  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205289" y="3429000"/>
            <a:ext cx="6842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a-IR" sz="3200" b="0">
                <a:solidFill>
                  <a:srgbClr val="000000"/>
                </a:solidFill>
                <a:cs typeface="B Farnaz" pitchFamily="2" charset="-78"/>
              </a:rPr>
              <a:t>آزمونهای حرکتی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19501" y="4652963"/>
            <a:ext cx="7427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a-IR" sz="3200" b="0">
                <a:solidFill>
                  <a:srgbClr val="000000"/>
                </a:solidFill>
                <a:cs typeface="B Farnaz" pitchFamily="2" charset="-78"/>
              </a:rPr>
              <a:t>آزمونهای مهارتی</a:t>
            </a:r>
            <a:r>
              <a:rPr lang="fa-IR" sz="1400" b="0">
                <a:solidFill>
                  <a:srgbClr val="000000"/>
                </a:solidFill>
                <a:cs typeface="B Farnaz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4522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1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592264" y="342901"/>
            <a:ext cx="8912225" cy="555625"/>
          </a:xfrm>
        </p:spPr>
        <p:txBody>
          <a:bodyPr>
            <a:normAutofit fontScale="90000"/>
          </a:bodyPr>
          <a:lstStyle/>
          <a:p>
            <a:pPr algn="ctr" rtl="1">
              <a:defRPr/>
            </a:pPr>
            <a:r>
              <a:rPr lang="fa-IR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cs typeface="+mn-cs"/>
              </a:rPr>
              <a:t>شاخصه </a:t>
            </a:r>
            <a:r>
              <a:rPr lang="fa-IR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cs typeface="+mn-cs"/>
              </a:rPr>
              <a:t>های انتخاب بازیکن</a:t>
            </a:r>
            <a:endParaRPr lang="en-US" sz="5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cs typeface="+mn-cs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668964" y="2317751"/>
            <a:ext cx="49942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fa-IR" sz="3600" dirty="0">
                <a:solidFill>
                  <a:srgbClr val="92D050"/>
                </a:solidFill>
              </a:rPr>
              <a:t>بازیکنانی که کیفیت کار آنها در </a:t>
            </a:r>
          </a:p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fa-IR" sz="3600" dirty="0">
                <a:solidFill>
                  <a:srgbClr val="92D050"/>
                </a:solidFill>
              </a:rPr>
              <a:t>شرایط رضایت یا عدم رضایت دچار تغییر می شود در رقابت های پر فشار عملکرد ضعیفی خواهند داشت.</a:t>
            </a:r>
            <a:endParaRPr lang="en-US" sz="3600" dirty="0">
              <a:solidFill>
                <a:srgbClr val="92D050"/>
              </a:solidFill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148263" y="5233989"/>
            <a:ext cx="53927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fa-IR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بازیکنان باید تعادل روانی معقولی داشته باشند</a:t>
            </a:r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2" y="2298700"/>
            <a:ext cx="387667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603376" y="5214939"/>
            <a:ext cx="3282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2400" b="0" dirty="0" err="1"/>
              <a:t>Gines</a:t>
            </a:r>
            <a:r>
              <a:rPr lang="en-US" sz="2400" b="0" dirty="0"/>
              <a:t> </a:t>
            </a:r>
            <a:r>
              <a:rPr lang="en-US" sz="2400" b="0" dirty="0" err="1"/>
              <a:t>Meléndez</a:t>
            </a:r>
            <a:r>
              <a:rPr lang="en-US" sz="2400" b="0" dirty="0"/>
              <a:t> </a:t>
            </a:r>
            <a:r>
              <a:rPr lang="en-US" sz="2400" b="0" dirty="0" err="1"/>
              <a:t>Sotos</a:t>
            </a:r>
            <a:endParaRPr lang="en-US" sz="2400" b="0" dirty="0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457631" y="1541463"/>
            <a:ext cx="62119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fa-IR" sz="3200" dirty="0">
                <a:solidFill>
                  <a:schemeClr val="bg1"/>
                </a:solidFill>
              </a:rPr>
              <a:t>تعادل روانی   </a:t>
            </a:r>
            <a:r>
              <a:rPr lang="en-US" sz="3200" dirty="0" err="1">
                <a:solidFill>
                  <a:schemeClr val="bg1"/>
                </a:solidFill>
              </a:rPr>
              <a:t>shycolosical</a:t>
            </a:r>
            <a:r>
              <a:rPr lang="en-US" sz="3200" dirty="0">
                <a:solidFill>
                  <a:schemeClr val="bg1"/>
                </a:solidFill>
              </a:rPr>
              <a:t> balance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144588" y="6488114"/>
            <a:ext cx="2216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1600" dirty="0"/>
              <a:t>www.majidjalali.com</a:t>
            </a:r>
            <a:endParaRPr lang="en-US" sz="1600" b="0" dirty="0"/>
          </a:p>
        </p:txBody>
      </p:sp>
    </p:spTree>
    <p:extLst>
      <p:ext uri="{BB962C8B-B14F-4D97-AF65-F5344CB8AC3E}">
        <p14:creationId xmlns:p14="http://schemas.microsoft.com/office/powerpoint/2010/main" val="42777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18435" grpId="0"/>
      <p:bldP spid="18436" grpId="0"/>
      <p:bldP spid="18438" grpId="0"/>
      <p:bldP spid="18439" grpId="0"/>
      <p:bldP spid="184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4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5121836" y="5852160"/>
          <a:ext cx="1948329" cy="10058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solidFill>
                            <a:schemeClr val="tx1"/>
                          </a:solidFill>
                          <a:cs typeface="+mn-cs"/>
                        </a:rPr>
                        <a:t>حامد</a:t>
                      </a:r>
                      <a:r>
                        <a:rPr lang="fa-IR" sz="1600" b="1" baseline="0" dirty="0" smtClean="0">
                          <a:solidFill>
                            <a:schemeClr val="tx1"/>
                          </a:solidFill>
                          <a:cs typeface="+mn-cs"/>
                        </a:rPr>
                        <a:t> فلاح زاده</a:t>
                      </a:r>
                      <a:endParaRPr lang="en-US" sz="16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محمد رضا اخباری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حسین اکبر منادی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3536486" y="4594860"/>
          <a:ext cx="1948329" cy="3352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مجید ایوبی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602451" y="4585895"/>
          <a:ext cx="1948329" cy="67056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سجاد مشکل پور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وحید محمدزاده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9774655" y="4183560"/>
          <a:ext cx="1948329" cy="10058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فرشاد قاسمی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مسیح زاهدی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محسن ارزانی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399111" y="4187862"/>
          <a:ext cx="1948329" cy="10058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هادی رکابی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ابراهیم شکوری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مسعود ابراهیم زاده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3538279" y="2987309"/>
          <a:ext cx="1948329" cy="6705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روزبه شاه علیدوست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علیرضا علیزاده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6604244" y="2978344"/>
          <a:ext cx="1948329" cy="10058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ماهان رحمانی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ابراهیم صادقی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حامد شیری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3549037" y="1635610"/>
          <a:ext cx="1948329" cy="3352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علی نادمی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615002" y="1626645"/>
          <a:ext cx="1948329" cy="10058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علی شجاعی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حکیم</a:t>
                      </a:r>
                      <a:r>
                        <a:rPr lang="fa-IR" sz="1600" b="1" baseline="0" dirty="0" smtClean="0">
                          <a:cs typeface="+mn-cs"/>
                        </a:rPr>
                        <a:t> نصاری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باقر نیاری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9776448" y="1405577"/>
          <a:ext cx="1948329" cy="10058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امیرحسین وثوق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محمد نزهتی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مهدی ترابی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400904" y="1409879"/>
          <a:ext cx="1948329" cy="67056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علی زینالی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/>
                        <a:t>علی قلیزاده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5123629" y="169164"/>
          <a:ext cx="1948329" cy="134112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48329"/>
              </a:tblGrid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رضا جعفری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میلاد میداوودی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مجتبی رمضانی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7628">
                <a:tc>
                  <a:txBody>
                    <a:bodyPr/>
                    <a:lstStyle/>
                    <a:p>
                      <a:pPr algn="ctr"/>
                      <a:r>
                        <a:rPr lang="fa-IR" sz="1600" b="1" dirty="0" smtClean="0">
                          <a:cs typeface="+mn-cs"/>
                        </a:rPr>
                        <a:t>بهمن سالاری</a:t>
                      </a:r>
                      <a:endParaRPr lang="en-US" sz="16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4" name="Flowchart: Summing Junction 13"/>
          <p:cNvSpPr/>
          <p:nvPr/>
        </p:nvSpPr>
        <p:spPr>
          <a:xfrm>
            <a:off x="7136803" y="6153374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Flowchart: Summing Junction 17"/>
          <p:cNvSpPr/>
          <p:nvPr/>
        </p:nvSpPr>
        <p:spPr>
          <a:xfrm>
            <a:off x="10522772" y="5262283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Flowchart: Summing Junction 18"/>
          <p:cNvSpPr/>
          <p:nvPr/>
        </p:nvSpPr>
        <p:spPr>
          <a:xfrm>
            <a:off x="4208034" y="5033683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Flowchart: Summing Junction 19"/>
          <p:cNvSpPr/>
          <p:nvPr/>
        </p:nvSpPr>
        <p:spPr>
          <a:xfrm>
            <a:off x="1163620" y="5262283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Flowchart: Summing Junction 20"/>
          <p:cNvSpPr/>
          <p:nvPr/>
        </p:nvSpPr>
        <p:spPr>
          <a:xfrm>
            <a:off x="8672457" y="3250603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Flowchart: Summing Junction 21"/>
          <p:cNvSpPr/>
          <p:nvPr/>
        </p:nvSpPr>
        <p:spPr>
          <a:xfrm>
            <a:off x="10522772" y="840889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lowchart: Summing Junction 22"/>
          <p:cNvSpPr/>
          <p:nvPr/>
        </p:nvSpPr>
        <p:spPr>
          <a:xfrm>
            <a:off x="4208034" y="1117899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Flowchart: Summing Junction 23"/>
          <p:cNvSpPr/>
          <p:nvPr/>
        </p:nvSpPr>
        <p:spPr>
          <a:xfrm>
            <a:off x="1163620" y="889299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Flowchart: Summing Junction 24"/>
          <p:cNvSpPr/>
          <p:nvPr/>
        </p:nvSpPr>
        <p:spPr>
          <a:xfrm>
            <a:off x="7136803" y="590775"/>
            <a:ext cx="457200" cy="457200"/>
          </a:xfrm>
          <a:prstGeom prst="flowChartSummingJunction">
            <a:avLst/>
          </a:prstGeom>
          <a:solidFill>
            <a:srgbClr val="FFFF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6" name="Picture 2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882" cy="451821"/>
          </a:xfrm>
          <a:prstGeom prst="rect">
            <a:avLst/>
          </a:prstGeom>
        </p:spPr>
      </p:pic>
      <p:pic>
        <p:nvPicPr>
          <p:cNvPr id="27" name="Picture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18" y="21515"/>
            <a:ext cx="537882" cy="4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7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2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2711" y="0"/>
            <a:ext cx="7618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هدف جلسه :</a:t>
            </a:r>
            <a:endParaRPr lang="en-US" sz="4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184" y="1389529"/>
            <a:ext cx="1101680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ما می خواهیم چگونگی بهینه سازی منابع استانی در یک تیم فوتبال را مورد بررسی قرار دهیم .</a:t>
            </a:r>
          </a:p>
          <a:p>
            <a:pPr algn="r"/>
            <a:endParaRPr lang="fa-IR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از نگاه ما مربی بعنوان یک نهاد رهبری مانند یک مدیر سازمان است که مهمترین آسیب او چالش هایی است که در حوزه منابع انسانی دارد.</a:t>
            </a:r>
          </a:p>
          <a:p>
            <a:pPr algn="r"/>
            <a:endParaRPr lang="en-US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901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4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2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6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7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8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1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8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6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8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9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2711" y="0"/>
            <a:ext cx="7618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موضوعات مورد بحث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184" y="1389529"/>
            <a:ext cx="110168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الف _  ساخت یک تیم خوب حرفه ای</a:t>
            </a:r>
          </a:p>
          <a:p>
            <a:pPr algn="r"/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ب _ مربی خوب کیست ؟</a:t>
            </a:r>
            <a:endParaRPr lang="en-US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40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9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9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9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6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2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7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7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4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7784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3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 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184" y="1389529"/>
            <a:ext cx="1101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1 _ فلسفه - اهداف - استراتژی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09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3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4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6_ </a:t>
            </a:r>
            <a:r>
              <a:rPr lang="fa-IR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انتخاب </a:t>
            </a:r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کاپیتان ها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</a:t>
            </a: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شاخصه های انتخاب کاپیتان ها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04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7_ دیدگاه و انگیزش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چگونه یک تیم وفادار باشد</a:t>
            </a:r>
          </a:p>
          <a:p>
            <a:pPr algn="r"/>
            <a:endParaRPr lang="en-US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انگیزشهای درونی – پایدار</a:t>
            </a:r>
          </a:p>
          <a:p>
            <a:pPr marL="457200" indent="-457200" algn="r">
              <a:buFontTx/>
              <a:buChar char="-"/>
            </a:pPr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انگیزشهای بیرونی - ناپایدار</a:t>
            </a:r>
          </a:p>
        </p:txBody>
      </p:sp>
    </p:spTree>
    <p:extLst>
      <p:ext uri="{BB962C8B-B14F-4D97-AF65-F5344CB8AC3E}">
        <p14:creationId xmlns:p14="http://schemas.microsoft.com/office/powerpoint/2010/main" val="150678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9_ ارتباط و چگونگی کنار آمدن با فشارها ی درونی و بیرونی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بازیکنان </a:t>
            </a: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باشگاه</a:t>
            </a: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رسانه ها</a:t>
            </a: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هواداران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9133242" y="2495774"/>
            <a:ext cx="699247" cy="2581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9133242" y="2753958"/>
            <a:ext cx="699247" cy="1721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326611" y="2230738"/>
            <a:ext cx="8066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جوان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121175" y="2585740"/>
            <a:ext cx="10550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باتجربه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50922" y="5542688"/>
            <a:ext cx="9240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fa-IR" sz="2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وقتی شما رقیبی در بیرون ندارید ، رقیبان درون به سراغ شما می آیند. «الکس فرگوسن»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647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10_ رفتار بعد از پیروزی و رفتار بعد از شکست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703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11_ کوچینگ در جریان بازی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9529"/>
            <a:ext cx="4074260" cy="27898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6791"/>
            <a:ext cx="3991087" cy="27680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090" y="2143581"/>
            <a:ext cx="4767991" cy="26819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Diffused intensity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622" y="3299816"/>
            <a:ext cx="4564131" cy="34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1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12_ بازیکنان دردسرساز – بازیکن سالاری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marL="457200" indent="-457200" algn="r">
              <a:buFontTx/>
              <a:buChar char="-"/>
            </a:pPr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چگونه اطاعت می کنند ؟</a:t>
            </a: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4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نیازهای آنها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sp>
        <p:nvSpPr>
          <p:cNvPr id="2" name="Right Brace 1"/>
          <p:cNvSpPr/>
          <p:nvPr/>
        </p:nvSpPr>
        <p:spPr>
          <a:xfrm>
            <a:off x="7573383" y="2774523"/>
            <a:ext cx="322730" cy="1845372"/>
          </a:xfrm>
          <a:prstGeom prst="rightBrac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995643" y="2881601"/>
            <a:ext cx="157774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ترس به هردلیل</a:t>
            </a:r>
          </a:p>
          <a:p>
            <a:pPr algn="r"/>
            <a:endParaRPr lang="fa-IR" sz="2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پول</a:t>
            </a:r>
          </a:p>
          <a:p>
            <a:pPr algn="r"/>
            <a:endParaRPr lang="fa-IR" sz="2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شوق به پیشرفت</a:t>
            </a:r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9262822" y="4791229"/>
            <a:ext cx="322730" cy="2011680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28039" y="4964271"/>
            <a:ext cx="5750293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مورد توجه و احترام واقع شوند</a:t>
            </a:r>
            <a:endParaRPr lang="fa-IR" sz="1400" dirty="0" smtClean="0">
              <a:solidFill>
                <a:srgbClr val="FFC000"/>
              </a:solidFill>
            </a:endParaRP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تلاش های آنها دیده شده و بازگو شود</a:t>
            </a: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درامور انضباطی تیم مشارکت آنها را داشته باشیم</a:t>
            </a: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در وفاداری و انگیزش دادن از آنها کمک بگیریم</a:t>
            </a:r>
          </a:p>
          <a:p>
            <a:pPr algn="r"/>
            <a:r>
              <a:rPr lang="fa-IR" sz="2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میزان پیشرفت آنها را مثل یک جوان زیر نظر گرفته و بازگو کنیم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43" y="1056334"/>
            <a:ext cx="2057400" cy="137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38" y="2433450"/>
            <a:ext cx="2714625" cy="1685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39" y="4124891"/>
            <a:ext cx="2714625" cy="16859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7105"/>
            <a:ext cx="1752600" cy="2609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912"/>
            <a:ext cx="1752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 animBg="1"/>
      <p:bldP spid="3" grpId="0"/>
      <p:bldP spid="6" grpId="0" animBg="1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564" y="2817255"/>
            <a:ext cx="11633021" cy="1295739"/>
          </a:xfrm>
        </p:spPr>
        <p:txBody>
          <a:bodyPr/>
          <a:lstStyle/>
          <a:p>
            <a:pPr marL="0" indent="0" algn="ctr">
              <a:buNone/>
            </a:pPr>
            <a:r>
              <a:rPr lang="fa-IR" sz="8800" dirty="0" smtClean="0"/>
              <a:t>مربی خوب کیست؟</a:t>
            </a:r>
            <a:endParaRPr lang="fa-IR" sz="8800" dirty="0"/>
          </a:p>
        </p:txBody>
      </p:sp>
    </p:spTree>
    <p:extLst>
      <p:ext uri="{BB962C8B-B14F-4D97-AF65-F5344CB8AC3E}">
        <p14:creationId xmlns:p14="http://schemas.microsoft.com/office/powerpoint/2010/main" val="179990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17701" y="0"/>
            <a:ext cx="7802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a-IR" sz="4000" dirty="0">
                <a:solidFill>
                  <a:srgbClr val="FFFFFF"/>
                </a:solidFill>
                <a:cs typeface="B Titr" pitchFamily="2" charset="-78"/>
              </a:rPr>
              <a:t>یک باور بسیار مهم و </a:t>
            </a:r>
            <a:r>
              <a:rPr lang="fa-IR" sz="4000" dirty="0" smtClean="0">
                <a:solidFill>
                  <a:srgbClr val="FFFFFF"/>
                </a:solidFill>
                <a:cs typeface="B Titr" pitchFamily="2" charset="-78"/>
              </a:rPr>
              <a:t>کلیدی</a:t>
            </a:r>
            <a:endParaRPr lang="fa-IR" sz="4000" dirty="0">
              <a:solidFill>
                <a:srgbClr val="FFFFFF"/>
              </a:solidFill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90467" y="2317531"/>
            <a:ext cx="4462213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5400" b="1" dirty="0">
                <a:ln w="1905"/>
                <a:solidFill>
                  <a:srgbClr val="D99000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فقط مربیان هستند که می توانند بازیکنان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5400" b="1" dirty="0">
                <a:ln w="1905"/>
                <a:solidFill>
                  <a:srgbClr val="D99000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را تغییر دهند</a:t>
            </a:r>
            <a:endParaRPr lang="en-US" sz="5400" b="1" dirty="0">
              <a:ln w="1905"/>
              <a:solidFill>
                <a:srgbClr val="D99000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144588" y="6519864"/>
            <a:ext cx="2216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6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6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7174" name="Picture 6" descr="J:\ax\13900920095758_Photo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76" y="2498726"/>
            <a:ext cx="444976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3099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7803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4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اهداف باشگاه سایپا در فوتبال (فصل 93-94) </a:t>
            </a:r>
            <a:endParaRPr lang="en-US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80741"/>
            <a:ext cx="12192000" cy="5927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هدف کلی </a:t>
            </a:r>
            <a:r>
              <a:rPr lang="fa-IR" sz="3200" b="1" u="sng" dirty="0" smtClean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: ایجاد زیرساخت قوی و مناسب جهت موفقیت های با ثبات در آینده</a:t>
            </a:r>
            <a:endParaRPr lang="en-US" sz="1200" u="sng" dirty="0" smtClean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773866"/>
            <a:ext cx="12192000" cy="42934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1- طراحی و اجرای سبک جدیدی از فوتبال که بتواند متضمن موفقیت های با ثبات در آینده باشد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(سبک مالکیت توپ و بازی درگیرانه)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endParaRPr lang="fa-IR" sz="28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2- فعال کردن چرخه تولید در باشگاه ، تولید و بکارگیری بازیکنان جوان از تیم های پایه به منظور پشتوانه سازی برای آینده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endParaRPr lang="fa-IR" sz="28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3- جاری ساختن فرهنگ حرفه ای در ارکان تیم (دیدگاه – ذهنی – رفتاری) به منظور تربیت آنها برای ارتقا از سطح یک تیم متوسط به یک تیم بزرگ</a:t>
            </a:r>
            <a:endParaRPr lang="en-US" sz="1100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882" cy="45182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18" y="21515"/>
            <a:ext cx="537882" cy="4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0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2801" y="141288"/>
            <a:ext cx="8534400" cy="38100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fa-IR" dirty="0" smtClean="0"/>
              <a:t>استانداردهای فوتبال برای فردا</a:t>
            </a:r>
            <a:br>
              <a:rPr lang="fa-IR" dirty="0" smtClean="0"/>
            </a:br>
            <a:r>
              <a:rPr lang="fa-IR" dirty="0" smtClean="0"/>
              <a:t>مربیان فردا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373188" y="1143001"/>
            <a:ext cx="9448800" cy="35401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None/>
            </a:pPr>
            <a:r>
              <a:rPr lang="en-US" smtClean="0"/>
              <a:t> -1</a:t>
            </a:r>
            <a:r>
              <a:rPr lang="fa-IR" smtClean="0"/>
              <a:t>فلسفه و اهداف مربیگری خود را کاملا مشخص می کند.</a:t>
            </a:r>
            <a:endParaRPr lang="en-US" smtClean="0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1457326" y="6381750"/>
            <a:ext cx="1930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4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7271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build="p"/>
      <p:bldP spid="92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2801" y="141288"/>
            <a:ext cx="8534400" cy="38100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fa-IR" dirty="0" smtClean="0"/>
              <a:t>استانداردهای فوتبال برای فردا</a:t>
            </a:r>
            <a:br>
              <a:rPr lang="fa-IR" dirty="0" smtClean="0"/>
            </a:br>
            <a:r>
              <a:rPr lang="fa-IR" dirty="0" smtClean="0"/>
              <a:t>مربیان فردا</a:t>
            </a: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373189" y="1143001"/>
            <a:ext cx="9674225" cy="3123932"/>
          </a:xfrm>
        </p:spPr>
        <p:txBody>
          <a:bodyPr/>
          <a:lstStyle/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فلسفه و اهداف مربیگری خود را کاملا مشخص می کند.</a:t>
            </a:r>
            <a:r>
              <a:rPr lang="en-US" smtClean="0"/>
              <a:t> -1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2- تغییر – توجه به متغییرها – ساختار شکنی – دیدگاه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                             --ادبیات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                             -- تمرین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                             --شیوه بازی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                             --ارتباط</a:t>
            </a:r>
            <a:endParaRPr lang="en-US" smtClean="0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1425576" y="6350001"/>
            <a:ext cx="1930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4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9132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3" grpId="0" build="p"/>
      <p:bldP spid="1024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495427" y="169348"/>
            <a:ext cx="8912225" cy="520142"/>
          </a:xfrm>
        </p:spPr>
        <p:txBody>
          <a:bodyPr/>
          <a:lstStyle/>
          <a:p>
            <a:pPr algn="ctr"/>
            <a:r>
              <a:rPr lang="fa-IR" sz="3200">
                <a:cs typeface="B Titr" pitchFamily="2" charset="-78"/>
              </a:rPr>
              <a:t>توسعه علوم مربیگری</a:t>
            </a:r>
            <a:endParaRPr lang="en-US" sz="3200">
              <a:cs typeface="B Titr" pitchFamily="2" charset="-78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373188" y="1143000"/>
            <a:ext cx="9448800" cy="769938"/>
          </a:xfrm>
        </p:spPr>
        <p:txBody>
          <a:bodyPr/>
          <a:lstStyle/>
          <a:p>
            <a:pPr algn="r" rtl="1">
              <a:buFont typeface="Wingdings 2" panose="05020102010507070707" pitchFamily="18" charset="2"/>
              <a:buNone/>
            </a:pPr>
            <a:endParaRPr lang="fa-IR" sz="5000" i="1">
              <a:cs typeface="B Farnaz" pitchFamily="2" charset="-78"/>
            </a:endParaRP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1144588" y="6519864"/>
            <a:ext cx="2216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6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6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1052513"/>
            <a:ext cx="9906000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144589" y="1052514"/>
            <a:ext cx="99028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 typeface="Wingdings 2" panose="05020102010507070707" pitchFamily="18" charset="2"/>
              <a:buNone/>
            </a:pPr>
            <a:r>
              <a:rPr lang="fa-IR" sz="5400" b="0" i="1">
                <a:solidFill>
                  <a:srgbClr val="000000"/>
                </a:solidFill>
                <a:cs typeface="B Jadid" pitchFamily="2" charset="-78"/>
              </a:rPr>
              <a:t>وقتی شما یاد گرفتن را متوقف کنید در واقع یاد دادن را متوقف کرده اید.</a:t>
            </a:r>
            <a:endParaRPr lang="en-US" sz="5400" b="0" i="1">
              <a:solidFill>
                <a:srgbClr val="000000"/>
              </a:solidFill>
              <a:cs typeface="B Jadid" pitchFamily="2" charset="-78"/>
            </a:endParaRPr>
          </a:p>
        </p:txBody>
      </p:sp>
      <p:pic>
        <p:nvPicPr>
          <p:cNvPr id="11271" name="Picture 5" descr="J:\ax\456788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76" y="3644900"/>
            <a:ext cx="36893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04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68" grpId="0"/>
      <p:bldP spid="1127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2801" y="141288"/>
            <a:ext cx="8534400" cy="38100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fa-IR" dirty="0" smtClean="0"/>
              <a:t>استانداردهای فوتبال برای فردا</a:t>
            </a:r>
            <a:br>
              <a:rPr lang="fa-IR" dirty="0" smtClean="0"/>
            </a:br>
            <a:r>
              <a:rPr lang="fa-IR" dirty="0" smtClean="0"/>
              <a:t>مربیان فردا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373189" y="1143000"/>
            <a:ext cx="9674225" cy="1462088"/>
          </a:xfrm>
        </p:spPr>
        <p:txBody>
          <a:bodyPr/>
          <a:lstStyle/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1- فلسفه و اهداف مربیگری خود را کاملا مشخص می کند.                 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2- تغییر – توجه به متغییرها – ساختار شکنی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3- تحمل ابهام  -------  تفکر در مورد ابهام</a:t>
            </a:r>
            <a:endParaRPr lang="en-US" smtClean="0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1489076" y="6411914"/>
            <a:ext cx="1930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4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5668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1" grpId="0" build="p"/>
      <p:bldP spid="1229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2801" y="141288"/>
            <a:ext cx="8534400" cy="38100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fa-IR" dirty="0" smtClean="0"/>
              <a:t>استانداردهای فوتبال برای فردا</a:t>
            </a:r>
            <a:br>
              <a:rPr lang="fa-IR" dirty="0" smtClean="0"/>
            </a:br>
            <a:r>
              <a:rPr lang="fa-IR" dirty="0" smtClean="0"/>
              <a:t>مربیان فردا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73189" y="1143000"/>
            <a:ext cx="9674225" cy="3677930"/>
          </a:xfrm>
        </p:spPr>
        <p:txBody>
          <a:bodyPr/>
          <a:lstStyle/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1- فلسفه و اهداف مربیگری خود را کاملا مشخص می کند.                 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2- تغییر – توجه به متغییرها – ساختار شکن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3- تحمل ابهام  -------  تفکر در مورد ابهام</a:t>
            </a:r>
            <a:endParaRPr lang="en-US" smtClean="0"/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4- تولید     ------- معادله   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ایده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         علم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fa-IR" smtClean="0"/>
              <a:t>               </a:t>
            </a:r>
            <a:endParaRPr lang="en-US" smtClean="0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425576" y="6334126"/>
            <a:ext cx="1930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9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lr>
                <a:schemeClr val="folHlink"/>
              </a:buClr>
              <a:buSzPct val="10000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400">
                <a:solidFill>
                  <a:srgbClr val="000000"/>
                </a:solidFill>
                <a:cs typeface="B Mitra" pitchFamily="2" charset="-78"/>
              </a:rPr>
              <a:t>www.majidjalali.com</a:t>
            </a:r>
            <a:endParaRPr lang="en-US" sz="1400" b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3970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5" grpId="0" build="p"/>
      <p:bldP spid="133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ب_ مربی خوب کیست؟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024842"/>
            <a:ext cx="1101680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1- بینش – دیدگاه – فلسفه – مربیان فردا</a:t>
            </a: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2- شخصیت </a:t>
            </a: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3- سوابق</a:t>
            </a: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4- دانش و علوم مربیگری</a:t>
            </a: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5- کوچینگ در جریان بازی</a:t>
            </a:r>
          </a:p>
          <a:p>
            <a:pPr algn="r"/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6- تجربیات مربیگری</a:t>
            </a:r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7584141" y="2000922"/>
            <a:ext cx="1344706" cy="387276"/>
          </a:xfrm>
          <a:prstGeom prst="straightConnector1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7487322" y="2388198"/>
            <a:ext cx="1441525" cy="0"/>
          </a:xfrm>
          <a:prstGeom prst="straightConnector1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584141" y="2388198"/>
            <a:ext cx="1344706" cy="387276"/>
          </a:xfrm>
          <a:prstGeom prst="straightConnector1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8778240" y="3104300"/>
            <a:ext cx="636494" cy="259978"/>
          </a:xfrm>
          <a:prstGeom prst="straightConnector1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8778240" y="3364278"/>
            <a:ext cx="636494" cy="193845"/>
          </a:xfrm>
          <a:prstGeom prst="straightConnector1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647392" y="1739311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آ</a:t>
            </a:r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مرانه - نظامی</a:t>
            </a:r>
            <a:endParaRPr lang="en-US" sz="2800" dirty="0"/>
          </a:p>
        </p:txBody>
      </p:sp>
      <p:sp>
        <p:nvSpPr>
          <p:cNvPr id="23" name="Rectangle 22"/>
          <p:cNvSpPr/>
          <p:nvPr/>
        </p:nvSpPr>
        <p:spPr>
          <a:xfrm>
            <a:off x="6674279" y="2126588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تسلیم</a:t>
            </a:r>
            <a:endParaRPr lang="en-US" sz="2800" dirty="0"/>
          </a:p>
        </p:txBody>
      </p:sp>
      <p:sp>
        <p:nvSpPr>
          <p:cNvPr id="24" name="Rectangle 23"/>
          <p:cNvSpPr/>
          <p:nvPr/>
        </p:nvSpPr>
        <p:spPr>
          <a:xfrm>
            <a:off x="5570448" y="2513865"/>
            <a:ext cx="2013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تشریک مساعی</a:t>
            </a:r>
            <a:endParaRPr lang="en-US" sz="2800" dirty="0"/>
          </a:p>
        </p:txBody>
      </p:sp>
      <p:sp>
        <p:nvSpPr>
          <p:cNvPr id="25" name="Rectangle 24"/>
          <p:cNvSpPr/>
          <p:nvPr/>
        </p:nvSpPr>
        <p:spPr>
          <a:xfrm>
            <a:off x="7577269" y="2847079"/>
            <a:ext cx="1200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بازیگری</a:t>
            </a: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02480" y="3277572"/>
            <a:ext cx="3506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خوش نام – مقبول و محبوب</a:t>
            </a: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4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184" y="1389529"/>
            <a:ext cx="1101680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 _ انتخاب همکاران</a:t>
            </a: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انتخاب یک گروه متخصص – فعال – منظم – خوش فکر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742611"/>
              </p:ext>
            </p:extLst>
          </p:nvPr>
        </p:nvGraphicFramePr>
        <p:xfrm>
          <a:off x="258185" y="812136"/>
          <a:ext cx="3689872" cy="5932908"/>
        </p:xfrm>
        <a:graphic>
          <a:graphicData uri="http://schemas.openxmlformats.org/drawingml/2006/table">
            <a:tbl>
              <a:tblPr rtl="1" firstRow="1" firstCol="1" bandRow="1"/>
              <a:tblGrid>
                <a:gridCol w="2277699"/>
                <a:gridCol w="1412173"/>
              </a:tblGrid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سمت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اسامی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سرمربی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مربی 1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مربی 2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مربی دروازه بان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بدنساز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مشاور فنی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آنالیزور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پزشک متخصص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پزشکیار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فیزیوتراب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ماساژور 1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ماساژور 2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پزشک روانشناس ورزشی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پزشک </a:t>
                      </a:r>
                      <a:r>
                        <a:rPr lang="fa-IR" sz="18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تغذیه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سر تدارکات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کمک تدارکات 1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3296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کمک تدارکات 2</a:t>
                      </a:r>
                      <a:endParaRPr lang="en-US" sz="11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101" marR="39101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50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428166"/>
            <a:ext cx="1101680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3_ طراحی مقررات و آیین نامه ها</a:t>
            </a:r>
          </a:p>
          <a:p>
            <a:pPr marL="457200" indent="-457200" algn="r">
              <a:buFontTx/>
              <a:buChar char="-"/>
            </a:pPr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داخلی</a:t>
            </a:r>
          </a:p>
          <a:p>
            <a:pPr algn="r"/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انضباطی</a:t>
            </a:r>
          </a:p>
          <a:p>
            <a:pPr algn="r"/>
            <a:endParaRPr lang="fa-IR" sz="2800" b="1" dirty="0" smtClean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r>
              <a:rPr lang="fa-IR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- تنبیه و پاداش</a:t>
            </a:r>
            <a:endParaRPr lang="fa-IR" sz="2400" b="1" dirty="0">
              <a:ln w="9525">
                <a:solidFill>
                  <a:prstClr val="white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98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009" y="0"/>
            <a:ext cx="1039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الف _ </a:t>
            </a:r>
            <a:r>
              <a:rPr lang="fa-IR" sz="4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a-IR" sz="48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ساخت یک تیم خوب حرفه ای :</a:t>
            </a:r>
            <a:endParaRPr lang="en-US" sz="4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184" y="1389529"/>
            <a:ext cx="11016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4_ </a:t>
            </a:r>
            <a:r>
              <a:rPr lang="fa-IR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طراحی </a:t>
            </a:r>
            <a:r>
              <a:rPr lang="fa-IR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نظام ارزیابی عملکرد</a:t>
            </a:r>
            <a:endParaRPr lang="fa-IR" sz="4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  <a:p>
            <a:pPr algn="r"/>
            <a:endParaRPr lang="fa-IR" sz="2800" b="1" dirty="0">
              <a:ln w="9525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7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0613" y="0"/>
            <a:ext cx="9850774" cy="7030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4000" b="1" dirty="0">
                <a:solidFill>
                  <a:srgbClr val="002060"/>
                </a:solidFill>
                <a:ea typeface="Calibri" panose="020F0502020204030204" pitchFamily="34" charset="0"/>
              </a:rPr>
              <a:t>امتیاز محاسبه شده از ارزش گذاری مربیان در هر مسابقه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83512" y="703078"/>
          <a:ext cx="10224975" cy="5368518"/>
        </p:xfrm>
        <a:graphic>
          <a:graphicData uri="http://schemas.openxmlformats.org/drawingml/2006/table">
            <a:tbl>
              <a:tblPr rtl="1"/>
              <a:tblGrid>
                <a:gridCol w="560699"/>
                <a:gridCol w="1682099"/>
                <a:gridCol w="726832"/>
                <a:gridCol w="726832"/>
                <a:gridCol w="726832"/>
                <a:gridCol w="724237"/>
                <a:gridCol w="724237"/>
                <a:gridCol w="724237"/>
                <a:gridCol w="726832"/>
                <a:gridCol w="726832"/>
                <a:gridCol w="724237"/>
                <a:gridCol w="724237"/>
                <a:gridCol w="726832"/>
              </a:tblGrid>
              <a:tr h="209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rtl="1" fontAlgn="b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فرم ارزیابی بازیکنان در مسابقه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rtl="1" fontAlgn="b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فصل 94 - 1393 لیگ برتر ایران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25760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مسابقه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____________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_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______________ 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تاریخ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   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استادیوم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____________  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نتیجه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760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تنظیم کننده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____________              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مجموع امتیازات تیمی :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 ________ </a:t>
                      </a:r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معدل کیفی بازی : </a:t>
                      </a:r>
                      <a:r>
                        <a:rPr lang="fa-IR" sz="1050" b="1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________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009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نام بازیکن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آمادگی جسمانی - تلاش و دوندگی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بازی دفاعی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بازی تهاجمی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بازی موثر و مفید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بازی ایستگاهی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قدرت ذهنی و روانی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تکنیک و مهارت تخصصی پست بازی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قابلیت بازی در سبک مالکیت توپ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بازی 1 در مقابل 1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در حد انتظار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مجموع</a:t>
                      </a:r>
                    </a:p>
                  </a:txBody>
                  <a:tcPr marL="0" marR="0" marT="0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حامد فلاح زاده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مجید ایوبی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سجاد مشکل پور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ابراهیم شکوری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بابک حاتمی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حامد شیری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ابراهیم صادقی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علی زینالی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محمد نزهتی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حکیم نصاری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مهدی سیدصالحی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مسعود ابراهیم زاده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میلاد میداوودی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مهدی ترابی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078441" y="6070348"/>
            <a:ext cx="10035118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مربیان با توجه به مشاهده جریان بازی و سپس فیلم بازی در هریک از شاخص های فوق امتیازی از </a:t>
            </a:r>
            <a:r>
              <a:rPr lang="fa-IR" b="1" u="sng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10</a:t>
            </a:r>
            <a:r>
              <a:rPr lang="fa-IR" b="1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 نمره به بازیکن می دهند.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بنابراین نمره ی نهایی بازیکن از </a:t>
            </a:r>
            <a:r>
              <a:rPr lang="fa-IR" b="1" u="sng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100</a:t>
            </a:r>
            <a:r>
              <a:rPr lang="fa-IR" b="1" dirty="0">
                <a:solidFill>
                  <a:srgbClr val="70AD47">
                    <a:lumMod val="40000"/>
                    <a:lumOff val="60000"/>
                  </a:srgbClr>
                </a:solidFill>
                <a:ea typeface="Calibri" panose="020F0502020204030204" pitchFamily="34" charset="0"/>
              </a:rPr>
              <a:t> مشخص می شود.</a:t>
            </a:r>
            <a:endParaRPr lang="fa-IR" dirty="0">
              <a:solidFill>
                <a:srgbClr val="70AD47">
                  <a:lumMod val="40000"/>
                  <a:lumOff val="60000"/>
                </a:srgbClr>
              </a:solidFill>
              <a:ea typeface="Calibri" panose="020F0502020204030204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882" cy="45182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18" y="21515"/>
            <a:ext cx="537882" cy="4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01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FCBARCELONA_v2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FFFFFF"/>
      </a:accent1>
      <a:accent2>
        <a:srgbClr val="EF9F00"/>
      </a:accent2>
      <a:accent3>
        <a:srgbClr val="FFFFFF"/>
      </a:accent3>
      <a:accent4>
        <a:srgbClr val="000000"/>
      </a:accent4>
      <a:accent5>
        <a:srgbClr val="FFFFFF"/>
      </a:accent5>
      <a:accent6>
        <a:srgbClr val="D99000"/>
      </a:accent6>
      <a:hlink>
        <a:srgbClr val="00357D"/>
      </a:hlink>
      <a:folHlink>
        <a:srgbClr val="86113D"/>
      </a:folHlink>
    </a:clrScheme>
    <a:fontScheme name="1_FCBARCELONA_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FCBARCELONA_v2 1">
        <a:dk1>
          <a:srgbClr val="000000"/>
        </a:dk1>
        <a:lt1>
          <a:srgbClr val="FFFFFF"/>
        </a:lt1>
        <a:dk2>
          <a:srgbClr val="000000"/>
        </a:dk2>
        <a:lt2>
          <a:srgbClr val="919191"/>
        </a:lt2>
        <a:accent1>
          <a:srgbClr val="F2F2F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7F7F7"/>
        </a:accent5>
        <a:accent6>
          <a:srgbClr val="E7E7E7"/>
        </a:accent6>
        <a:hlink>
          <a:srgbClr val="006157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FCBARCELONA_v2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FFFFFF"/>
      </a:accent1>
      <a:accent2>
        <a:srgbClr val="EF9F00"/>
      </a:accent2>
      <a:accent3>
        <a:srgbClr val="FFFFFF"/>
      </a:accent3>
      <a:accent4>
        <a:srgbClr val="000000"/>
      </a:accent4>
      <a:accent5>
        <a:srgbClr val="FFFFFF"/>
      </a:accent5>
      <a:accent6>
        <a:srgbClr val="D99000"/>
      </a:accent6>
      <a:hlink>
        <a:srgbClr val="00357D"/>
      </a:hlink>
      <a:folHlink>
        <a:srgbClr val="86113D"/>
      </a:folHlink>
    </a:clrScheme>
    <a:fontScheme name="1_FCBARCELONA_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FCBARCELONA_v2 1">
        <a:dk1>
          <a:srgbClr val="000000"/>
        </a:dk1>
        <a:lt1>
          <a:srgbClr val="FFFFFF"/>
        </a:lt1>
        <a:dk2>
          <a:srgbClr val="000000"/>
        </a:dk2>
        <a:lt2>
          <a:srgbClr val="919191"/>
        </a:lt2>
        <a:accent1>
          <a:srgbClr val="F2F2F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7F7F7"/>
        </a:accent5>
        <a:accent6>
          <a:srgbClr val="E7E7E7"/>
        </a:accent6>
        <a:hlink>
          <a:srgbClr val="006157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1297</Words>
  <Application>Microsoft Office PowerPoint</Application>
  <PresentationFormat>Custom</PresentationFormat>
  <Paragraphs>481</Paragraphs>
  <Slides>55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Office Theme</vt:lpstr>
      <vt:lpstr>1_Office Theme</vt:lpstr>
      <vt:lpstr>2_Office Theme</vt:lpstr>
      <vt:lpstr>1_FCBARCELONA_v2</vt:lpstr>
      <vt:lpstr>2_FCBARCELONA_v2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 شاخصه های انتخاب بازیکن</vt:lpstr>
      <vt:lpstr>شاخصه های انتخاب بازیکن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استانداردهای فوتبال برای فردا مربیان فردا</vt:lpstr>
      <vt:lpstr>استانداردهای فوتبال برای فردا مربیان فردا</vt:lpstr>
      <vt:lpstr>توسعه علوم مربیگری</vt:lpstr>
      <vt:lpstr>استانداردهای فوتبال برای فردا مربیان فردا</vt:lpstr>
      <vt:lpstr>استانداردهای فوتبال برای فردا مربیان فردا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palizvan64</dc:creator>
  <cp:lastModifiedBy>HAP</cp:lastModifiedBy>
  <cp:revision>28</cp:revision>
  <dcterms:created xsi:type="dcterms:W3CDTF">2015-10-03T04:51:02Z</dcterms:created>
  <dcterms:modified xsi:type="dcterms:W3CDTF">2015-10-09T11:42:49Z</dcterms:modified>
</cp:coreProperties>
</file>