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61" r:id="rId1"/>
  </p:sldMasterIdLst>
  <p:notesMasterIdLst>
    <p:notesMasterId r:id="rId52"/>
  </p:notesMasterIdLst>
  <p:sldIdLst>
    <p:sldId id="327" r:id="rId2"/>
    <p:sldId id="328" r:id="rId3"/>
    <p:sldId id="329" r:id="rId4"/>
    <p:sldId id="482" r:id="rId5"/>
    <p:sldId id="464" r:id="rId6"/>
    <p:sldId id="465" r:id="rId7"/>
    <p:sldId id="334" r:id="rId8"/>
    <p:sldId id="337" r:id="rId9"/>
    <p:sldId id="336" r:id="rId10"/>
    <p:sldId id="387" r:id="rId11"/>
    <p:sldId id="388" r:id="rId12"/>
    <p:sldId id="474" r:id="rId13"/>
    <p:sldId id="389" r:id="rId14"/>
    <p:sldId id="338" r:id="rId15"/>
    <p:sldId id="352" r:id="rId16"/>
    <p:sldId id="350" r:id="rId17"/>
    <p:sldId id="358" r:id="rId18"/>
    <p:sldId id="363" r:id="rId19"/>
    <p:sldId id="390" r:id="rId20"/>
    <p:sldId id="469" r:id="rId21"/>
    <p:sldId id="471" r:id="rId22"/>
    <p:sldId id="473" r:id="rId23"/>
    <p:sldId id="492" r:id="rId24"/>
    <p:sldId id="493" r:id="rId25"/>
    <p:sldId id="494" r:id="rId26"/>
    <p:sldId id="495" r:id="rId27"/>
    <p:sldId id="467" r:id="rId28"/>
    <p:sldId id="346" r:id="rId29"/>
    <p:sldId id="483" r:id="rId30"/>
    <p:sldId id="340" r:id="rId31"/>
    <p:sldId id="341" r:id="rId32"/>
    <p:sldId id="484" r:id="rId33"/>
    <p:sldId id="485" r:id="rId34"/>
    <p:sldId id="486" r:id="rId35"/>
    <p:sldId id="360" r:id="rId36"/>
    <p:sldId id="487" r:id="rId37"/>
    <p:sldId id="447" r:id="rId38"/>
    <p:sldId id="449" r:id="rId39"/>
    <p:sldId id="423" r:id="rId40"/>
    <p:sldId id="425" r:id="rId41"/>
    <p:sldId id="426" r:id="rId42"/>
    <p:sldId id="429" r:id="rId43"/>
    <p:sldId id="488" r:id="rId44"/>
    <p:sldId id="489" r:id="rId45"/>
    <p:sldId id="490" r:id="rId46"/>
    <p:sldId id="491" r:id="rId47"/>
    <p:sldId id="413" r:id="rId48"/>
    <p:sldId id="366" r:id="rId49"/>
    <p:sldId id="438" r:id="rId50"/>
    <p:sldId id="439" r:id="rId51"/>
  </p:sldIdLst>
  <p:sldSz cx="9144000" cy="6858000" type="screen4x3"/>
  <p:notesSz cx="6858000" cy="9144000"/>
  <p:defaultTextStyle>
    <a:defPPr>
      <a:defRPr lang="fa-IR"/>
    </a:defPPr>
    <a:lvl1pPr algn="r" rtl="1" fontAlgn="base">
      <a:spcBef>
        <a:spcPct val="0"/>
      </a:spcBef>
      <a:spcAft>
        <a:spcPct val="0"/>
      </a:spcAft>
      <a:defRPr kern="1200">
        <a:solidFill>
          <a:schemeClr val="tx1"/>
        </a:solidFill>
        <a:latin typeface="Candara" pitchFamily="34" charset="0"/>
        <a:ea typeface="+mn-ea"/>
        <a:cs typeface="Arial" pitchFamily="34" charset="0"/>
      </a:defRPr>
    </a:lvl1pPr>
    <a:lvl2pPr marL="457200" algn="r" rtl="1" fontAlgn="base">
      <a:spcBef>
        <a:spcPct val="0"/>
      </a:spcBef>
      <a:spcAft>
        <a:spcPct val="0"/>
      </a:spcAft>
      <a:defRPr kern="1200">
        <a:solidFill>
          <a:schemeClr val="tx1"/>
        </a:solidFill>
        <a:latin typeface="Candara" pitchFamily="34" charset="0"/>
        <a:ea typeface="+mn-ea"/>
        <a:cs typeface="Arial" pitchFamily="34" charset="0"/>
      </a:defRPr>
    </a:lvl2pPr>
    <a:lvl3pPr marL="914400" algn="r" rtl="1" fontAlgn="base">
      <a:spcBef>
        <a:spcPct val="0"/>
      </a:spcBef>
      <a:spcAft>
        <a:spcPct val="0"/>
      </a:spcAft>
      <a:defRPr kern="1200">
        <a:solidFill>
          <a:schemeClr val="tx1"/>
        </a:solidFill>
        <a:latin typeface="Candara" pitchFamily="34" charset="0"/>
        <a:ea typeface="+mn-ea"/>
        <a:cs typeface="Arial" pitchFamily="34" charset="0"/>
      </a:defRPr>
    </a:lvl3pPr>
    <a:lvl4pPr marL="1371600" algn="r" rtl="1" fontAlgn="base">
      <a:spcBef>
        <a:spcPct val="0"/>
      </a:spcBef>
      <a:spcAft>
        <a:spcPct val="0"/>
      </a:spcAft>
      <a:defRPr kern="1200">
        <a:solidFill>
          <a:schemeClr val="tx1"/>
        </a:solidFill>
        <a:latin typeface="Candara" pitchFamily="34" charset="0"/>
        <a:ea typeface="+mn-ea"/>
        <a:cs typeface="Arial" pitchFamily="34" charset="0"/>
      </a:defRPr>
    </a:lvl4pPr>
    <a:lvl5pPr marL="1828800" algn="r" rtl="1" fontAlgn="base">
      <a:spcBef>
        <a:spcPct val="0"/>
      </a:spcBef>
      <a:spcAft>
        <a:spcPct val="0"/>
      </a:spcAft>
      <a:defRPr kern="1200">
        <a:solidFill>
          <a:schemeClr val="tx1"/>
        </a:solidFill>
        <a:latin typeface="Candara" pitchFamily="34" charset="0"/>
        <a:ea typeface="+mn-ea"/>
        <a:cs typeface="Arial" pitchFamily="34" charset="0"/>
      </a:defRPr>
    </a:lvl5pPr>
    <a:lvl6pPr marL="2286000" algn="r" defTabSz="914400" rtl="1" eaLnBrk="1" latinLnBrk="0" hangingPunct="1">
      <a:defRPr kern="1200">
        <a:solidFill>
          <a:schemeClr val="tx1"/>
        </a:solidFill>
        <a:latin typeface="Candara" pitchFamily="34" charset="0"/>
        <a:ea typeface="+mn-ea"/>
        <a:cs typeface="Arial" pitchFamily="34" charset="0"/>
      </a:defRPr>
    </a:lvl6pPr>
    <a:lvl7pPr marL="2743200" algn="r" defTabSz="914400" rtl="1" eaLnBrk="1" latinLnBrk="0" hangingPunct="1">
      <a:defRPr kern="1200">
        <a:solidFill>
          <a:schemeClr val="tx1"/>
        </a:solidFill>
        <a:latin typeface="Candara" pitchFamily="34" charset="0"/>
        <a:ea typeface="+mn-ea"/>
        <a:cs typeface="Arial" pitchFamily="34" charset="0"/>
      </a:defRPr>
    </a:lvl7pPr>
    <a:lvl8pPr marL="3200400" algn="r" defTabSz="914400" rtl="1" eaLnBrk="1" latinLnBrk="0" hangingPunct="1">
      <a:defRPr kern="1200">
        <a:solidFill>
          <a:schemeClr val="tx1"/>
        </a:solidFill>
        <a:latin typeface="Candara" pitchFamily="34" charset="0"/>
        <a:ea typeface="+mn-ea"/>
        <a:cs typeface="Arial" pitchFamily="34" charset="0"/>
      </a:defRPr>
    </a:lvl8pPr>
    <a:lvl9pPr marL="3657600" algn="r" defTabSz="914400" rtl="1" eaLnBrk="1" latinLnBrk="0" hangingPunct="1">
      <a:defRPr kern="1200">
        <a:solidFill>
          <a:schemeClr val="tx1"/>
        </a:solidFill>
        <a:latin typeface="Candara"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3399"/>
    <a:srgbClr val="0033CC"/>
    <a:srgbClr val="3333FF"/>
    <a:srgbClr val="0000CC"/>
    <a:srgbClr val="3366FF"/>
    <a:srgbClr val="4999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381" autoAdjust="0"/>
    <p:restoredTop sz="96764" autoAdjust="0"/>
  </p:normalViewPr>
  <p:slideViewPr>
    <p:cSldViewPr>
      <p:cViewPr varScale="1">
        <p:scale>
          <a:sx n="117" d="100"/>
          <a:sy n="117" d="100"/>
        </p:scale>
        <p:origin x="1434" y="108"/>
      </p:cViewPr>
      <p:guideLst>
        <p:guide orient="horz" pos="2160"/>
        <p:guide pos="2880"/>
      </p:guideLst>
    </p:cSldViewPr>
  </p:slideViewPr>
  <p:outlineViewPr>
    <p:cViewPr>
      <p:scale>
        <a:sx n="33" d="100"/>
        <a:sy n="33" d="100"/>
      </p:scale>
      <p:origin x="12" y="9157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a:latin typeface="+mn-lt"/>
                <a:cs typeface="+mn-cs"/>
              </a:defRPr>
            </a:lvl1pPr>
          </a:lstStyle>
          <a:p>
            <a:pPr>
              <a:defRPr/>
            </a:pPr>
            <a:fld id="{4B78A2DA-47F3-4BDD-89E5-66D06C76929F}" type="datetimeFigureOut">
              <a:rPr lang="fa-IR"/>
              <a:pPr>
                <a:defRPr/>
              </a:pPr>
              <a:t>1439/06/11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fa-IR"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a:latin typeface="+mn-lt"/>
                <a:cs typeface="+mn-cs"/>
              </a:defRPr>
            </a:lvl1pPr>
          </a:lstStyle>
          <a:p>
            <a:pPr>
              <a:defRPr/>
            </a:pPr>
            <a:fld id="{1675D32C-24EE-4984-B27B-68A394E6F6AA}" type="slidenum">
              <a:rPr lang="fa-IR"/>
              <a:pPr>
                <a:defRPr/>
              </a:pPr>
              <a:t>‹#›</a:t>
            </a:fld>
            <a:endParaRPr lang="fa-IR"/>
          </a:p>
        </p:txBody>
      </p:sp>
    </p:spTree>
    <p:extLst>
      <p:ext uri="{BB962C8B-B14F-4D97-AF65-F5344CB8AC3E}">
        <p14:creationId xmlns:p14="http://schemas.microsoft.com/office/powerpoint/2010/main" val="1914969496"/>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l" rtl="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l" rtl="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l" rtl="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l" rtl="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3693DFF-1FA4-4EDF-A9C5-5067063A907F}" type="slidenum">
              <a:rPr lang="en-US" smtClean="0"/>
              <a:pPr eaLnBrk="1" hangingPunct="1"/>
              <a:t>1</a:t>
            </a:fld>
            <a:endParaRPr lang="en-US" smtClean="0"/>
          </a:p>
        </p:txBody>
      </p:sp>
      <p:sp>
        <p:nvSpPr>
          <p:cNvPr id="93187" name="Rectangle 2"/>
          <p:cNvSpPr>
            <a:spLocks noGrp="1" noRot="1" noChangeAspect="1" noChangeArrowheads="1" noTextEdit="1"/>
          </p:cNvSpPr>
          <p:nvPr>
            <p:ph type="sldImg"/>
          </p:nvPr>
        </p:nvSpPr>
        <p:spPr bwMode="auto">
          <a:xfrm>
            <a:off x="1143000" y="684213"/>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a-I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ndara" pitchFamily="34" charset="0"/>
                <a:cs typeface="Arial" pitchFamily="34" charset="0"/>
              </a:defRPr>
            </a:lvl1pPr>
            <a:lvl2pPr marL="742950" indent="-285750" eaLnBrk="0" hangingPunct="0">
              <a:defRPr>
                <a:solidFill>
                  <a:schemeClr val="tx1"/>
                </a:solidFill>
                <a:latin typeface="Candara" pitchFamily="34" charset="0"/>
                <a:cs typeface="Arial" pitchFamily="34" charset="0"/>
              </a:defRPr>
            </a:lvl2pPr>
            <a:lvl3pPr marL="1143000" indent="-228600" eaLnBrk="0" hangingPunct="0">
              <a:defRPr>
                <a:solidFill>
                  <a:schemeClr val="tx1"/>
                </a:solidFill>
                <a:latin typeface="Candara" pitchFamily="34" charset="0"/>
                <a:cs typeface="Arial" pitchFamily="34" charset="0"/>
              </a:defRPr>
            </a:lvl3pPr>
            <a:lvl4pPr marL="1600200" indent="-228600" eaLnBrk="0" hangingPunct="0">
              <a:defRPr>
                <a:solidFill>
                  <a:schemeClr val="tx1"/>
                </a:solidFill>
                <a:latin typeface="Candara" pitchFamily="34" charset="0"/>
                <a:cs typeface="Arial" pitchFamily="34" charset="0"/>
              </a:defRPr>
            </a:lvl4pPr>
            <a:lvl5pPr marL="2057400" indent="-228600" eaLnBrk="0" hangingPunct="0">
              <a:defRPr>
                <a:solidFill>
                  <a:schemeClr val="tx1"/>
                </a:solidFill>
                <a:latin typeface="Candara" pitchFamily="34" charset="0"/>
                <a:cs typeface="Arial" pitchFamily="34" charset="0"/>
              </a:defRPr>
            </a:lvl5pPr>
            <a:lvl6pPr marL="2514600" indent="-228600" eaLnBrk="0" fontAlgn="base" hangingPunct="0">
              <a:spcBef>
                <a:spcPct val="0"/>
              </a:spcBef>
              <a:spcAft>
                <a:spcPct val="0"/>
              </a:spcAft>
              <a:defRPr>
                <a:solidFill>
                  <a:schemeClr val="tx1"/>
                </a:solidFill>
                <a:latin typeface="Candara" pitchFamily="34" charset="0"/>
                <a:cs typeface="Arial" pitchFamily="34" charset="0"/>
              </a:defRPr>
            </a:lvl6pPr>
            <a:lvl7pPr marL="2971800" indent="-228600" eaLnBrk="0" fontAlgn="base" hangingPunct="0">
              <a:spcBef>
                <a:spcPct val="0"/>
              </a:spcBef>
              <a:spcAft>
                <a:spcPct val="0"/>
              </a:spcAft>
              <a:defRPr>
                <a:solidFill>
                  <a:schemeClr val="tx1"/>
                </a:solidFill>
                <a:latin typeface="Candara" pitchFamily="34" charset="0"/>
                <a:cs typeface="Arial" pitchFamily="34" charset="0"/>
              </a:defRPr>
            </a:lvl7pPr>
            <a:lvl8pPr marL="3429000" indent="-228600" eaLnBrk="0" fontAlgn="base" hangingPunct="0">
              <a:spcBef>
                <a:spcPct val="0"/>
              </a:spcBef>
              <a:spcAft>
                <a:spcPct val="0"/>
              </a:spcAft>
              <a:defRPr>
                <a:solidFill>
                  <a:schemeClr val="tx1"/>
                </a:solidFill>
                <a:latin typeface="Candara" pitchFamily="34" charset="0"/>
                <a:cs typeface="Arial" pitchFamily="34" charset="0"/>
              </a:defRPr>
            </a:lvl8pPr>
            <a:lvl9pPr marL="3886200" indent="-228600" eaLnBrk="0" fontAlgn="base" hangingPunct="0">
              <a:spcBef>
                <a:spcPct val="0"/>
              </a:spcBef>
              <a:spcAft>
                <a:spcPct val="0"/>
              </a:spcAft>
              <a:defRPr>
                <a:solidFill>
                  <a:schemeClr val="tx1"/>
                </a:solidFill>
                <a:latin typeface="Candara" pitchFamily="34" charset="0"/>
                <a:cs typeface="Arial" pitchFamily="34" charset="0"/>
              </a:defRPr>
            </a:lvl9pPr>
          </a:lstStyle>
          <a:p>
            <a:pPr eaLnBrk="1" fontAlgn="base" hangingPunct="1">
              <a:spcBef>
                <a:spcPct val="0"/>
              </a:spcBef>
              <a:spcAft>
                <a:spcPct val="0"/>
              </a:spcAft>
            </a:pPr>
            <a:fld id="{9ECDDCCF-7C58-46C0-AC5A-75B7C1451E63}" type="slidenum">
              <a:rPr lang="ar-SA" smtClean="0">
                <a:latin typeface="Calibri" pitchFamily="34" charset="0"/>
              </a:rPr>
              <a:pPr eaLnBrk="1" fontAlgn="base" hangingPunct="1">
                <a:spcBef>
                  <a:spcPct val="0"/>
                </a:spcBef>
                <a:spcAft>
                  <a:spcPct val="0"/>
                </a:spcAft>
              </a:pPr>
              <a:t>17</a:t>
            </a:fld>
            <a:endParaRPr lang="en-US" smtClean="0">
              <a:latin typeface="Calibri" pitchFamily="34" charset="0"/>
            </a:endParaRPr>
          </a:p>
        </p:txBody>
      </p:sp>
      <p:sp>
        <p:nvSpPr>
          <p:cNvPr id="747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6" name="Rectangle 3"/>
          <p:cNvSpPr>
            <a:spLocks noGrp="1" noChangeArrowheads="1"/>
          </p:cNvSpPr>
          <p:nvPr>
            <p:ph type="body" idx="1"/>
          </p:nvPr>
        </p:nvSpPr>
        <p:spPr bwMode="auto">
          <a:xfrm>
            <a:off x="404813" y="4343400"/>
            <a:ext cx="6048375" cy="44767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fa-IR" sz="1300" smtClean="0">
              <a:ea typeface="B Mitra"/>
              <a:cs typeface="B Mitr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fld id="{0C399513-713F-4FD3-A8B1-7EFC6734BCD7}" type="datetimeFigureOut">
              <a:rPr lang="fa-IR" smtClean="0"/>
              <a:pPr>
                <a:defRPr/>
              </a:pPr>
              <a:t>1439/06/11</a:t>
            </a:fld>
            <a:endParaRPr lang="fa-IR"/>
          </a:p>
        </p:txBody>
      </p:sp>
      <p:sp>
        <p:nvSpPr>
          <p:cNvPr id="19" name="Footer Placeholder 18"/>
          <p:cNvSpPr>
            <a:spLocks noGrp="1"/>
          </p:cNvSpPr>
          <p:nvPr>
            <p:ph type="ftr" sz="quarter" idx="11"/>
          </p:nvPr>
        </p:nvSpPr>
        <p:spPr/>
        <p:txBody>
          <a:bodyPr/>
          <a:lstStyle/>
          <a:p>
            <a:pPr>
              <a:defRPr/>
            </a:pPr>
            <a:endParaRPr lang="fa-IR"/>
          </a:p>
        </p:txBody>
      </p:sp>
      <p:sp>
        <p:nvSpPr>
          <p:cNvPr id="27" name="Slide Number Placeholder 26"/>
          <p:cNvSpPr>
            <a:spLocks noGrp="1"/>
          </p:cNvSpPr>
          <p:nvPr>
            <p:ph type="sldNum" sz="quarter" idx="12"/>
          </p:nvPr>
        </p:nvSpPr>
        <p:spPr/>
        <p:txBody>
          <a:bodyPr/>
          <a:lstStyle/>
          <a:p>
            <a:pPr>
              <a:defRPr/>
            </a:pPr>
            <a:fld id="{0A13C7D9-2A6E-43B9-8470-175E5DEFEEC4}" type="slidenum">
              <a:rPr lang="fa-IR" smtClean="0"/>
              <a:pPr>
                <a:defRPr/>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0366B86E-C936-41CD-9D9B-E3E2C0DC2FB2}" type="datetimeFigureOut">
              <a:rPr lang="fa-IR" smtClean="0"/>
              <a:pPr>
                <a:defRPr/>
              </a:pPr>
              <a:t>1439/06/11</a:t>
            </a:fld>
            <a:endParaRPr lang="fa-IR"/>
          </a:p>
        </p:txBody>
      </p:sp>
      <p:sp>
        <p:nvSpPr>
          <p:cNvPr id="5" name="Footer Placeholder 4"/>
          <p:cNvSpPr>
            <a:spLocks noGrp="1"/>
          </p:cNvSpPr>
          <p:nvPr>
            <p:ph type="ftr" sz="quarter" idx="11"/>
          </p:nvPr>
        </p:nvSpPr>
        <p:spPr/>
        <p:txBody>
          <a:bodyPr/>
          <a:lstStyle/>
          <a:p>
            <a:pPr>
              <a:defRPr/>
            </a:pPr>
            <a:endParaRPr lang="fa-IR"/>
          </a:p>
        </p:txBody>
      </p:sp>
      <p:sp>
        <p:nvSpPr>
          <p:cNvPr id="6" name="Slide Number Placeholder 5"/>
          <p:cNvSpPr>
            <a:spLocks noGrp="1"/>
          </p:cNvSpPr>
          <p:nvPr>
            <p:ph type="sldNum" sz="quarter" idx="12"/>
          </p:nvPr>
        </p:nvSpPr>
        <p:spPr/>
        <p:txBody>
          <a:bodyPr/>
          <a:lstStyle/>
          <a:p>
            <a:pPr>
              <a:defRPr/>
            </a:pPr>
            <a:fld id="{2CBFC755-1B82-4493-BE38-C212C1A32775}" type="slidenum">
              <a:rPr lang="fa-IR" smtClean="0"/>
              <a:pPr>
                <a:defRPr/>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ACA0FE60-C160-4A74-AB60-979B54802593}" type="datetimeFigureOut">
              <a:rPr lang="fa-IR" smtClean="0"/>
              <a:pPr>
                <a:defRPr/>
              </a:pPr>
              <a:t>1439/06/11</a:t>
            </a:fld>
            <a:endParaRPr lang="fa-IR"/>
          </a:p>
        </p:txBody>
      </p:sp>
      <p:sp>
        <p:nvSpPr>
          <p:cNvPr id="5" name="Footer Placeholder 4"/>
          <p:cNvSpPr>
            <a:spLocks noGrp="1"/>
          </p:cNvSpPr>
          <p:nvPr>
            <p:ph type="ftr" sz="quarter" idx="11"/>
          </p:nvPr>
        </p:nvSpPr>
        <p:spPr/>
        <p:txBody>
          <a:bodyPr/>
          <a:lstStyle/>
          <a:p>
            <a:pPr>
              <a:defRPr/>
            </a:pPr>
            <a:endParaRPr lang="fa-IR"/>
          </a:p>
        </p:txBody>
      </p:sp>
      <p:sp>
        <p:nvSpPr>
          <p:cNvPr id="6" name="Slide Number Placeholder 5"/>
          <p:cNvSpPr>
            <a:spLocks noGrp="1"/>
          </p:cNvSpPr>
          <p:nvPr>
            <p:ph type="sldNum" sz="quarter" idx="12"/>
          </p:nvPr>
        </p:nvSpPr>
        <p:spPr/>
        <p:txBody>
          <a:bodyPr/>
          <a:lstStyle/>
          <a:p>
            <a:pPr>
              <a:defRPr/>
            </a:pPr>
            <a:fld id="{0138DB17-CA88-4D6C-B936-69B3857E4D70}" type="slidenum">
              <a:rPr lang="fa-IR" smtClean="0"/>
              <a:pPr>
                <a:defRPr/>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D6446ECE-5470-49D6-9D07-C502517D4521}" type="datetimeFigureOut">
              <a:rPr lang="fa-IR" smtClean="0"/>
              <a:pPr>
                <a:defRPr/>
              </a:pPr>
              <a:t>1439/06/11</a:t>
            </a:fld>
            <a:endParaRPr lang="fa-IR"/>
          </a:p>
        </p:txBody>
      </p:sp>
      <p:sp>
        <p:nvSpPr>
          <p:cNvPr id="5" name="Footer Placeholder 4"/>
          <p:cNvSpPr>
            <a:spLocks noGrp="1"/>
          </p:cNvSpPr>
          <p:nvPr>
            <p:ph type="ftr" sz="quarter" idx="11"/>
          </p:nvPr>
        </p:nvSpPr>
        <p:spPr/>
        <p:txBody>
          <a:bodyPr/>
          <a:lstStyle/>
          <a:p>
            <a:pPr>
              <a:defRPr/>
            </a:pPr>
            <a:endParaRPr lang="fa-IR"/>
          </a:p>
        </p:txBody>
      </p:sp>
      <p:sp>
        <p:nvSpPr>
          <p:cNvPr id="6" name="Slide Number Placeholder 5"/>
          <p:cNvSpPr>
            <a:spLocks noGrp="1"/>
          </p:cNvSpPr>
          <p:nvPr>
            <p:ph type="sldNum" sz="quarter" idx="12"/>
          </p:nvPr>
        </p:nvSpPr>
        <p:spPr/>
        <p:txBody>
          <a:bodyPr/>
          <a:lstStyle/>
          <a:p>
            <a:pPr>
              <a:defRPr/>
            </a:pPr>
            <a:fld id="{B582A8B4-F75F-4E20-8535-E772EAAF0E78}" type="slidenum">
              <a:rPr lang="fa-IR" smtClean="0"/>
              <a:pPr>
                <a:defRPr/>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896C741C-2724-488D-89F3-C897F722C4B8}" type="datetimeFigureOut">
              <a:rPr lang="fa-IR" smtClean="0"/>
              <a:pPr>
                <a:defRPr/>
              </a:pPr>
              <a:t>1439/06/11</a:t>
            </a:fld>
            <a:endParaRPr lang="fa-IR"/>
          </a:p>
        </p:txBody>
      </p:sp>
      <p:sp>
        <p:nvSpPr>
          <p:cNvPr id="5" name="Footer Placeholder 4"/>
          <p:cNvSpPr>
            <a:spLocks noGrp="1"/>
          </p:cNvSpPr>
          <p:nvPr>
            <p:ph type="ftr" sz="quarter" idx="11"/>
          </p:nvPr>
        </p:nvSpPr>
        <p:spPr/>
        <p:txBody>
          <a:bodyPr/>
          <a:lstStyle/>
          <a:p>
            <a:pPr>
              <a:defRPr/>
            </a:pPr>
            <a:endParaRPr lang="fa-IR"/>
          </a:p>
        </p:txBody>
      </p:sp>
      <p:sp>
        <p:nvSpPr>
          <p:cNvPr id="6" name="Slide Number Placeholder 5"/>
          <p:cNvSpPr>
            <a:spLocks noGrp="1"/>
          </p:cNvSpPr>
          <p:nvPr>
            <p:ph type="sldNum" sz="quarter" idx="12"/>
          </p:nvPr>
        </p:nvSpPr>
        <p:spPr/>
        <p:txBody>
          <a:bodyPr/>
          <a:lstStyle/>
          <a:p>
            <a:pPr>
              <a:defRPr/>
            </a:pPr>
            <a:fld id="{26A3284D-ACA2-41C0-A142-AEBE07E66866}" type="slidenum">
              <a:rPr lang="fa-IR" smtClean="0"/>
              <a:pPr>
                <a:defRPr/>
              </a:pPr>
              <a:t>‹#›</a:t>
            </a:fld>
            <a:endParaRPr lang="fa-I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061D137A-5731-4538-BEBA-7A200A3E91B5}" type="datetimeFigureOut">
              <a:rPr lang="fa-IR" smtClean="0"/>
              <a:pPr>
                <a:defRPr/>
              </a:pPr>
              <a:t>1439/06/11</a:t>
            </a:fld>
            <a:endParaRPr lang="fa-IR"/>
          </a:p>
        </p:txBody>
      </p:sp>
      <p:sp>
        <p:nvSpPr>
          <p:cNvPr id="6" name="Footer Placeholder 5"/>
          <p:cNvSpPr>
            <a:spLocks noGrp="1"/>
          </p:cNvSpPr>
          <p:nvPr>
            <p:ph type="ftr" sz="quarter" idx="11"/>
          </p:nvPr>
        </p:nvSpPr>
        <p:spPr/>
        <p:txBody>
          <a:bodyPr/>
          <a:lstStyle/>
          <a:p>
            <a:pPr>
              <a:defRPr/>
            </a:pPr>
            <a:endParaRPr lang="fa-IR"/>
          </a:p>
        </p:txBody>
      </p:sp>
      <p:sp>
        <p:nvSpPr>
          <p:cNvPr id="7" name="Slide Number Placeholder 6"/>
          <p:cNvSpPr>
            <a:spLocks noGrp="1"/>
          </p:cNvSpPr>
          <p:nvPr>
            <p:ph type="sldNum" sz="quarter" idx="12"/>
          </p:nvPr>
        </p:nvSpPr>
        <p:spPr/>
        <p:txBody>
          <a:bodyPr/>
          <a:lstStyle/>
          <a:p>
            <a:pPr>
              <a:defRPr/>
            </a:pPr>
            <a:fld id="{80F811E8-4DE0-4005-9D69-D9CE6824E1A1}" type="slidenum">
              <a:rPr lang="fa-IR" smtClean="0"/>
              <a:pPr>
                <a:defRPr/>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fld id="{D2AD234E-BFF4-4620-8B50-A641A17404E2}" type="datetimeFigureOut">
              <a:rPr lang="fa-IR" smtClean="0"/>
              <a:pPr>
                <a:defRPr/>
              </a:pPr>
              <a:t>1439/06/11</a:t>
            </a:fld>
            <a:endParaRPr lang="fa-IR"/>
          </a:p>
        </p:txBody>
      </p:sp>
      <p:sp>
        <p:nvSpPr>
          <p:cNvPr id="8" name="Footer Placeholder 7"/>
          <p:cNvSpPr>
            <a:spLocks noGrp="1"/>
          </p:cNvSpPr>
          <p:nvPr>
            <p:ph type="ftr" sz="quarter" idx="11"/>
          </p:nvPr>
        </p:nvSpPr>
        <p:spPr/>
        <p:txBody>
          <a:bodyPr/>
          <a:lstStyle/>
          <a:p>
            <a:pPr>
              <a:defRPr/>
            </a:pPr>
            <a:endParaRPr lang="fa-IR"/>
          </a:p>
        </p:txBody>
      </p:sp>
      <p:sp>
        <p:nvSpPr>
          <p:cNvPr id="9" name="Slide Number Placeholder 8"/>
          <p:cNvSpPr>
            <a:spLocks noGrp="1"/>
          </p:cNvSpPr>
          <p:nvPr>
            <p:ph type="sldNum" sz="quarter" idx="12"/>
          </p:nvPr>
        </p:nvSpPr>
        <p:spPr/>
        <p:txBody>
          <a:bodyPr/>
          <a:lstStyle/>
          <a:p>
            <a:pPr>
              <a:defRPr/>
            </a:pPr>
            <a:fld id="{92549C45-11D1-4510-BCD4-73DB2F682F79}" type="slidenum">
              <a:rPr lang="fa-IR" smtClean="0"/>
              <a:pPr>
                <a:defRPr/>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AD458ACA-FBB1-4379-ADCA-FBA522EA0E78}" type="datetimeFigureOut">
              <a:rPr lang="fa-IR" smtClean="0"/>
              <a:pPr>
                <a:defRPr/>
              </a:pPr>
              <a:t>1439/06/11</a:t>
            </a:fld>
            <a:endParaRPr lang="fa-IR"/>
          </a:p>
        </p:txBody>
      </p:sp>
      <p:sp>
        <p:nvSpPr>
          <p:cNvPr id="4" name="Footer Placeholder 3"/>
          <p:cNvSpPr>
            <a:spLocks noGrp="1"/>
          </p:cNvSpPr>
          <p:nvPr>
            <p:ph type="ftr" sz="quarter" idx="11"/>
          </p:nvPr>
        </p:nvSpPr>
        <p:spPr/>
        <p:txBody>
          <a:bodyPr/>
          <a:lstStyle/>
          <a:p>
            <a:pPr>
              <a:defRPr/>
            </a:pPr>
            <a:endParaRPr lang="fa-IR"/>
          </a:p>
        </p:txBody>
      </p:sp>
      <p:sp>
        <p:nvSpPr>
          <p:cNvPr id="5" name="Slide Number Placeholder 4"/>
          <p:cNvSpPr>
            <a:spLocks noGrp="1"/>
          </p:cNvSpPr>
          <p:nvPr>
            <p:ph type="sldNum" sz="quarter" idx="12"/>
          </p:nvPr>
        </p:nvSpPr>
        <p:spPr/>
        <p:txBody>
          <a:bodyPr/>
          <a:lstStyle/>
          <a:p>
            <a:pPr>
              <a:defRPr/>
            </a:pPr>
            <a:fld id="{F4833B1B-9C5B-4DAA-84EC-E5CEE72E8B25}" type="slidenum">
              <a:rPr lang="fa-IR" smtClean="0"/>
              <a:pPr>
                <a:defRPr/>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F0EC9A5-430A-4DF8-A863-8C8AA6DB1F8B}" type="datetimeFigureOut">
              <a:rPr lang="fa-IR" smtClean="0"/>
              <a:pPr>
                <a:defRPr/>
              </a:pPr>
              <a:t>1439/06/11</a:t>
            </a:fld>
            <a:endParaRPr lang="fa-IR"/>
          </a:p>
        </p:txBody>
      </p:sp>
      <p:sp>
        <p:nvSpPr>
          <p:cNvPr id="3" name="Footer Placeholder 2"/>
          <p:cNvSpPr>
            <a:spLocks noGrp="1"/>
          </p:cNvSpPr>
          <p:nvPr>
            <p:ph type="ftr" sz="quarter" idx="11"/>
          </p:nvPr>
        </p:nvSpPr>
        <p:spPr/>
        <p:txBody>
          <a:bodyPr/>
          <a:lstStyle/>
          <a:p>
            <a:pPr>
              <a:defRPr/>
            </a:pPr>
            <a:endParaRPr lang="fa-IR"/>
          </a:p>
        </p:txBody>
      </p:sp>
      <p:sp>
        <p:nvSpPr>
          <p:cNvPr id="4" name="Slide Number Placeholder 3"/>
          <p:cNvSpPr>
            <a:spLocks noGrp="1"/>
          </p:cNvSpPr>
          <p:nvPr>
            <p:ph type="sldNum" sz="quarter" idx="12"/>
          </p:nvPr>
        </p:nvSpPr>
        <p:spPr/>
        <p:txBody>
          <a:bodyPr/>
          <a:lstStyle/>
          <a:p>
            <a:pPr>
              <a:defRPr/>
            </a:pPr>
            <a:fld id="{4450909F-B020-4964-8D35-617608BD1899}" type="slidenum">
              <a:rPr lang="fa-IR" smtClean="0"/>
              <a:pPr>
                <a:defRPr/>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D06BD4B4-6598-49A8-BEFA-8BA240B367C2}" type="datetimeFigureOut">
              <a:rPr lang="fa-IR" smtClean="0"/>
              <a:pPr>
                <a:defRPr/>
              </a:pPr>
              <a:t>1439/06/11</a:t>
            </a:fld>
            <a:endParaRPr lang="fa-IR"/>
          </a:p>
        </p:txBody>
      </p:sp>
      <p:sp>
        <p:nvSpPr>
          <p:cNvPr id="6" name="Footer Placeholder 5"/>
          <p:cNvSpPr>
            <a:spLocks noGrp="1"/>
          </p:cNvSpPr>
          <p:nvPr>
            <p:ph type="ftr" sz="quarter" idx="11"/>
          </p:nvPr>
        </p:nvSpPr>
        <p:spPr/>
        <p:txBody>
          <a:bodyPr/>
          <a:lstStyle/>
          <a:p>
            <a:pPr>
              <a:defRPr/>
            </a:pPr>
            <a:endParaRPr lang="fa-IR"/>
          </a:p>
        </p:txBody>
      </p:sp>
      <p:sp>
        <p:nvSpPr>
          <p:cNvPr id="7" name="Slide Number Placeholder 6"/>
          <p:cNvSpPr>
            <a:spLocks noGrp="1"/>
          </p:cNvSpPr>
          <p:nvPr>
            <p:ph type="sldNum" sz="quarter" idx="12"/>
          </p:nvPr>
        </p:nvSpPr>
        <p:spPr/>
        <p:txBody>
          <a:bodyPr/>
          <a:lstStyle/>
          <a:p>
            <a:pPr>
              <a:defRPr/>
            </a:pPr>
            <a:fld id="{53D529BA-2E67-4E4B-AB53-8386AC89AD1C}" type="slidenum">
              <a:rPr lang="fa-IR" smtClean="0"/>
              <a:pPr>
                <a:defRPr/>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fld id="{471DEBB1-EE35-4564-B591-F3B8F8C48A57}" type="datetimeFigureOut">
              <a:rPr lang="fa-IR" smtClean="0"/>
              <a:pPr>
                <a:defRPr/>
              </a:pPr>
              <a:t>1439/06/11</a:t>
            </a:fld>
            <a:endParaRPr lang="fa-IR"/>
          </a:p>
        </p:txBody>
      </p:sp>
      <p:sp>
        <p:nvSpPr>
          <p:cNvPr id="6" name="Footer Placeholder 5"/>
          <p:cNvSpPr>
            <a:spLocks noGrp="1"/>
          </p:cNvSpPr>
          <p:nvPr>
            <p:ph type="ftr" sz="quarter" idx="11"/>
          </p:nvPr>
        </p:nvSpPr>
        <p:spPr/>
        <p:txBody>
          <a:bodyPr/>
          <a:lstStyle/>
          <a:p>
            <a:pPr>
              <a:defRPr/>
            </a:pPr>
            <a:endParaRPr lang="fa-IR"/>
          </a:p>
        </p:txBody>
      </p:sp>
      <p:sp>
        <p:nvSpPr>
          <p:cNvPr id="7" name="Slide Number Placeholder 6"/>
          <p:cNvSpPr>
            <a:spLocks noGrp="1"/>
          </p:cNvSpPr>
          <p:nvPr>
            <p:ph type="sldNum" sz="quarter" idx="12"/>
          </p:nvPr>
        </p:nvSpPr>
        <p:spPr>
          <a:xfrm>
            <a:off x="8077200" y="6356350"/>
            <a:ext cx="609600" cy="365125"/>
          </a:xfrm>
        </p:spPr>
        <p:txBody>
          <a:bodyPr/>
          <a:lstStyle/>
          <a:p>
            <a:pPr>
              <a:defRPr/>
            </a:pPr>
            <a:fld id="{B2F6E154-BAAF-4D5A-B5C0-AA279672EBF4}" type="slidenum">
              <a:rPr lang="fa-IR" smtClean="0"/>
              <a:pPr>
                <a:defRPr/>
              </a:pPr>
              <a:t>‹#›</a:t>
            </a:fld>
            <a:endParaRPr lang="fa-I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F5D8294C-8E9B-4A0A-A25D-259AA233CFB3}" type="datetimeFigureOut">
              <a:rPr lang="fa-IR" smtClean="0"/>
              <a:pPr>
                <a:defRPr/>
              </a:pPr>
              <a:t>1439/06/11</a:t>
            </a:fld>
            <a:endParaRPr lang="fa-I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fa-I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42544A06-F9E7-4580-9583-889660E3A3A1}" type="slidenum">
              <a:rPr lang="fa-IR" smtClean="0"/>
              <a:pPr>
                <a:defRPr/>
              </a:pPr>
              <a:t>‹#›</a:t>
            </a:fld>
            <a:endParaRPr lang="fa-I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commerce.ir/exporters" TargetMode="External"/><Relationship Id="rId2" Type="http://schemas.openxmlformats.org/officeDocument/2006/relationships/hyperlink" Target="http://www.tpo.ir/"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www.commerce.ir/" TargetMode="External"/><Relationship Id="rId3" Type="http://schemas.openxmlformats.org/officeDocument/2006/relationships/hyperlink" Target="http://www.sme.ir/" TargetMode="External"/><Relationship Id="rId7" Type="http://schemas.openxmlformats.org/officeDocument/2006/relationships/hyperlink" Target="http://www.shorayeasnaf.ir/" TargetMode="External"/><Relationship Id="rId2" Type="http://schemas.openxmlformats.org/officeDocument/2006/relationships/hyperlink" Target="http://www.tpo.ir/" TargetMode="External"/><Relationship Id="rId1" Type="http://schemas.openxmlformats.org/officeDocument/2006/relationships/slideLayout" Target="../slideLayouts/slideLayout2.xml"/><Relationship Id="rId6" Type="http://schemas.openxmlformats.org/officeDocument/2006/relationships/hyperlink" Target="http://www.mim.gov.ir/" TargetMode="External"/><Relationship Id="rId11" Type="http://schemas.openxmlformats.org/officeDocument/2006/relationships/hyperlink" Target="http://www.madeiniran.ir/" TargetMode="External"/><Relationship Id="rId5" Type="http://schemas.openxmlformats.org/officeDocument/2006/relationships/hyperlink" Target="http://www.irtp.com/" TargetMode="External"/><Relationship Id="rId10" Type="http://schemas.openxmlformats.org/officeDocument/2006/relationships/hyperlink" Target="http://www.iranmining.com/" TargetMode="External"/><Relationship Id="rId4" Type="http://schemas.openxmlformats.org/officeDocument/2006/relationships/hyperlink" Target="http://www.iccim.org/" TargetMode="External"/><Relationship Id="rId9" Type="http://schemas.openxmlformats.org/officeDocument/2006/relationships/hyperlink" Target="http://www.asnaf.ir/"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BEBA8EAE-BF5A-486C-A8C5-ECC9F3942E4B}">
                <a14:imgProps xmlns:a14="http://schemas.microsoft.com/office/drawing/2010/main">
                  <a14:imgLayer r:embed="rId4">
                    <a14:imgEffect>
                      <a14:artisticPastelsSmooth/>
                    </a14:imgEffect>
                    <a14:imgEffect>
                      <a14:sharpenSoften amount="82000"/>
                    </a14:imgEffect>
                    <a14:imgEffect>
                      <a14:colorTemperature colorTemp="59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177500" y="1492353"/>
            <a:ext cx="3214131" cy="4821197"/>
          </a:xfrm>
          <a:prstGeom prst="rect">
            <a:avLst/>
          </a:prstGeom>
          <a:ln>
            <a:noFill/>
          </a:ln>
          <a:effectLst>
            <a:softEdge rad="635000"/>
          </a:effectLst>
        </p:spPr>
      </p:pic>
      <p:sp>
        <p:nvSpPr>
          <p:cNvPr id="5" name="Rectangle 4"/>
          <p:cNvSpPr>
            <a:spLocks noChangeArrowheads="1"/>
          </p:cNvSpPr>
          <p:nvPr/>
        </p:nvSpPr>
        <p:spPr bwMode="auto">
          <a:xfrm>
            <a:off x="539552" y="1728913"/>
            <a:ext cx="4746828" cy="2736304"/>
          </a:xfrm>
          <a:prstGeom prst="rect">
            <a:avLst/>
          </a:prstGeom>
          <a:noFill/>
          <a:ln w="9525">
            <a:noFill/>
            <a:miter lim="800000"/>
            <a:headEnd/>
            <a:tailEnd/>
          </a:ln>
          <a:effectLst/>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a:p>
            <a:pPr algn="ctr">
              <a:defRPr/>
            </a:pPr>
            <a:r>
              <a:rPr lang="fa-IR"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بازاریابی  صادرات</a:t>
            </a:r>
            <a:endParaRPr lang="fa-IR"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
        <p:nvSpPr>
          <p:cNvPr id="7" name="Rectangle 6"/>
          <p:cNvSpPr>
            <a:spLocks noChangeArrowheads="1"/>
          </p:cNvSpPr>
          <p:nvPr/>
        </p:nvSpPr>
        <p:spPr bwMode="auto">
          <a:xfrm>
            <a:off x="1619672" y="5589240"/>
            <a:ext cx="2885585" cy="724310"/>
          </a:xfrm>
          <a:prstGeom prst="rect">
            <a:avLst/>
          </a:prstGeom>
          <a:noFill/>
          <a:ln w="9525">
            <a:noFill/>
            <a:miter lim="800000"/>
            <a:headEnd/>
            <a:tailEnd/>
          </a:ln>
          <a:effectLst/>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l">
              <a:defRPr/>
            </a:pPr>
            <a:r>
              <a:rPr lang="en-US" sz="2000" spc="50" dirty="0" smtClean="0">
                <a:ln w="11430"/>
                <a:solidFill>
                  <a:srgbClr val="4999F9"/>
                </a:solidFill>
                <a:latin typeface="Tahoma" pitchFamily="34" charset="0"/>
                <a:cs typeface="Tahoma" pitchFamily="34" charset="0"/>
              </a:rPr>
              <a:t>Dr. </a:t>
            </a:r>
            <a:r>
              <a:rPr lang="en-US" sz="2000" spc="50" dirty="0" err="1" smtClean="0">
                <a:ln w="11430"/>
                <a:solidFill>
                  <a:srgbClr val="4999F9"/>
                </a:solidFill>
                <a:latin typeface="Tahoma" pitchFamily="34" charset="0"/>
                <a:cs typeface="Tahoma" pitchFamily="34" charset="0"/>
              </a:rPr>
              <a:t>Mehrdad</a:t>
            </a:r>
            <a:r>
              <a:rPr lang="en-US" sz="2000" spc="50" dirty="0" smtClean="0">
                <a:ln w="11430"/>
                <a:solidFill>
                  <a:srgbClr val="4999F9"/>
                </a:solidFill>
                <a:latin typeface="Tahoma" pitchFamily="34" charset="0"/>
                <a:cs typeface="Tahoma" pitchFamily="34" charset="0"/>
              </a:rPr>
              <a:t> </a:t>
            </a:r>
            <a:r>
              <a:rPr lang="en-US" sz="2000" spc="50" dirty="0" err="1" smtClean="0">
                <a:ln w="11430"/>
                <a:solidFill>
                  <a:srgbClr val="4999F9"/>
                </a:solidFill>
                <a:latin typeface="Tahoma" pitchFamily="34" charset="0"/>
                <a:cs typeface="Tahoma" pitchFamily="34" charset="0"/>
              </a:rPr>
              <a:t>Sahraei</a:t>
            </a:r>
            <a:endParaRPr lang="fa-IR" sz="4000" spc="50" dirty="0">
              <a:ln w="11430"/>
              <a:solidFill>
                <a:srgbClr val="4999F9"/>
              </a:solidFill>
              <a:latin typeface="Tahoma" pitchFamily="34" charset="0"/>
              <a:cs typeface="Tahoma" pitchFamily="34" charset="0"/>
            </a:endParaRPr>
          </a:p>
        </p:txBody>
      </p:sp>
    </p:spTree>
    <p:extLst>
      <p:ext uri="{BB962C8B-B14F-4D97-AF65-F5344CB8AC3E}">
        <p14:creationId xmlns:p14="http://schemas.microsoft.com/office/powerpoint/2010/main" val="2434919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8840"/>
            <a:ext cx="8229600" cy="4335760"/>
          </a:xfrm>
        </p:spPr>
        <p:txBody>
          <a:bodyPr>
            <a:normAutofit fontScale="85000" lnSpcReduction="10000"/>
          </a:bodyPr>
          <a:lstStyle/>
          <a:p>
            <a:r>
              <a:rPr lang="fa-IR" b="1" dirty="0">
                <a:solidFill>
                  <a:srgbClr val="000099"/>
                </a:solidFill>
              </a:rPr>
              <a:t>استراتژيهاي ورود به بازارهای بین المللی</a:t>
            </a:r>
            <a:r>
              <a:rPr lang="en-US" b="1" dirty="0">
                <a:solidFill>
                  <a:srgbClr val="000099"/>
                </a:solidFill>
              </a:rPr>
              <a:t>Int'l Market Entry Strategies </a:t>
            </a:r>
            <a:r>
              <a:rPr lang="ar-SA" b="1" dirty="0">
                <a:solidFill>
                  <a:srgbClr val="000099"/>
                </a:solidFill>
              </a:rPr>
              <a:t>:</a:t>
            </a:r>
            <a:endParaRPr lang="en-US" dirty="0">
              <a:solidFill>
                <a:srgbClr val="000099"/>
              </a:solidFill>
            </a:endParaRPr>
          </a:p>
          <a:p>
            <a:pPr marL="0" indent="0">
              <a:buNone/>
            </a:pPr>
            <a:endParaRPr lang="fa-IR" b="1" dirty="0">
              <a:solidFill>
                <a:srgbClr val="000099"/>
              </a:solidFill>
            </a:endParaRPr>
          </a:p>
          <a:p>
            <a:pPr marL="0" indent="0">
              <a:buNone/>
            </a:pPr>
            <a:endParaRPr lang="en-US" b="1" dirty="0" smtClean="0">
              <a:solidFill>
                <a:srgbClr val="000099"/>
              </a:solidFill>
            </a:endParaRPr>
          </a:p>
          <a:p>
            <a:r>
              <a:rPr lang="fa-IR" b="1" dirty="0" smtClean="0">
                <a:solidFill>
                  <a:srgbClr val="000099"/>
                </a:solidFill>
              </a:rPr>
              <a:t>3- </a:t>
            </a:r>
            <a:r>
              <a:rPr lang="fa-IR" b="1" dirty="0">
                <a:solidFill>
                  <a:srgbClr val="000099"/>
                </a:solidFill>
              </a:rPr>
              <a:t>همكاري مشترك </a:t>
            </a:r>
            <a:r>
              <a:rPr lang="en-US" b="1" dirty="0">
                <a:solidFill>
                  <a:srgbClr val="000099"/>
                </a:solidFill>
              </a:rPr>
              <a:t>Joint venture</a:t>
            </a:r>
            <a:r>
              <a:rPr lang="ar-SA" b="1" dirty="0">
                <a:solidFill>
                  <a:srgbClr val="000099"/>
                </a:solidFill>
              </a:rPr>
              <a:t>:</a:t>
            </a:r>
            <a:r>
              <a:rPr lang="ar-SA" dirty="0">
                <a:solidFill>
                  <a:srgbClr val="000099"/>
                </a:solidFill>
              </a:rPr>
              <a:t> در این روشها صادرکننده تصمیم دارد بوسیله شراکت با یکی از تولید کنندگان یا واسطه های صادراتی در کشور مقصد قسمتی از فرایند تولید را در کشور وارد کننده کالا انجام دهد و از مزایای آن برخوردار گردد</a:t>
            </a:r>
            <a:r>
              <a:rPr lang="ar-SA" dirty="0" smtClean="0">
                <a:solidFill>
                  <a:srgbClr val="000099"/>
                </a:solidFill>
              </a:rPr>
              <a:t>.</a:t>
            </a:r>
            <a:endParaRPr lang="fa-IR" dirty="0" smtClean="0">
              <a:solidFill>
                <a:srgbClr val="000099"/>
              </a:solidFill>
            </a:endParaRPr>
          </a:p>
          <a:p>
            <a:pPr marL="0" indent="0">
              <a:buNone/>
            </a:pPr>
            <a:r>
              <a:rPr lang="ar-SA" dirty="0" smtClean="0">
                <a:solidFill>
                  <a:srgbClr val="000099"/>
                </a:solidFill>
              </a:rPr>
              <a:t> </a:t>
            </a:r>
            <a:r>
              <a:rPr lang="ar-SA" b="1" dirty="0">
                <a:solidFill>
                  <a:srgbClr val="000099"/>
                </a:solidFill>
              </a:rPr>
              <a:t> </a:t>
            </a:r>
            <a:endParaRPr lang="en-US" dirty="0">
              <a:solidFill>
                <a:srgbClr val="000099"/>
              </a:solidFill>
            </a:endParaRPr>
          </a:p>
          <a:p>
            <a:r>
              <a:rPr lang="fa-IR" b="1" dirty="0">
                <a:solidFill>
                  <a:srgbClr val="000099"/>
                </a:solidFill>
              </a:rPr>
              <a:t>3-1- همكاري مشترك از طريق </a:t>
            </a:r>
            <a:r>
              <a:rPr lang="fa-IR" b="1" dirty="0" smtClean="0">
                <a:solidFill>
                  <a:srgbClr val="000099"/>
                </a:solidFill>
              </a:rPr>
              <a:t>واگذاري </a:t>
            </a:r>
            <a:r>
              <a:rPr lang="fa-IR" b="1" dirty="0">
                <a:solidFill>
                  <a:srgbClr val="000099"/>
                </a:solidFill>
              </a:rPr>
              <a:t>امتيازي </a:t>
            </a:r>
            <a:r>
              <a:rPr lang="fa-IR" b="1" dirty="0" smtClean="0">
                <a:solidFill>
                  <a:srgbClr val="000099"/>
                </a:solidFill>
              </a:rPr>
              <a:t>خاص                  </a:t>
            </a:r>
            <a:r>
              <a:rPr lang="en-US" b="1" dirty="0">
                <a:solidFill>
                  <a:srgbClr val="000099"/>
                </a:solidFill>
              </a:rPr>
              <a:t>Licensing </a:t>
            </a:r>
            <a:endParaRPr lang="en-US" dirty="0">
              <a:solidFill>
                <a:srgbClr val="000099"/>
              </a:solidFill>
            </a:endParaRPr>
          </a:p>
          <a:p>
            <a:r>
              <a:rPr lang="fa-IR" b="1" dirty="0">
                <a:solidFill>
                  <a:srgbClr val="000099"/>
                </a:solidFill>
              </a:rPr>
              <a:t>3-2- قرارداد توليد  </a:t>
            </a:r>
            <a:r>
              <a:rPr lang="fa-IR" b="1" dirty="0" smtClean="0">
                <a:solidFill>
                  <a:srgbClr val="000099"/>
                </a:solidFill>
              </a:rPr>
              <a:t>                                 </a:t>
            </a:r>
            <a:r>
              <a:rPr lang="en-US" b="1" dirty="0">
                <a:solidFill>
                  <a:srgbClr val="000099"/>
                </a:solidFill>
              </a:rPr>
              <a:t>Manufacturing Contract </a:t>
            </a:r>
            <a:endParaRPr lang="en-US" dirty="0">
              <a:solidFill>
                <a:srgbClr val="000099"/>
              </a:solidFill>
            </a:endParaRPr>
          </a:p>
          <a:p>
            <a:r>
              <a:rPr lang="fa-IR" b="1" dirty="0">
                <a:solidFill>
                  <a:srgbClr val="000099"/>
                </a:solidFill>
              </a:rPr>
              <a:t>3-3- قرارداد همكاري در مديريت    </a:t>
            </a:r>
            <a:r>
              <a:rPr lang="fa-IR" b="1" dirty="0" smtClean="0">
                <a:solidFill>
                  <a:srgbClr val="000099"/>
                </a:solidFill>
              </a:rPr>
              <a:t>            </a:t>
            </a:r>
            <a:r>
              <a:rPr lang="en-US" b="1" dirty="0">
                <a:solidFill>
                  <a:srgbClr val="000099"/>
                </a:solidFill>
              </a:rPr>
              <a:t>Management Contracting </a:t>
            </a:r>
            <a:endParaRPr lang="en-US" dirty="0">
              <a:solidFill>
                <a:srgbClr val="000099"/>
              </a:solidFill>
            </a:endParaRPr>
          </a:p>
          <a:p>
            <a:r>
              <a:rPr lang="fa-IR" b="1" dirty="0">
                <a:solidFill>
                  <a:srgbClr val="000099"/>
                </a:solidFill>
              </a:rPr>
              <a:t>3-4- همكاري بصورت مالكيت مشترك  </a:t>
            </a:r>
            <a:r>
              <a:rPr lang="fa-IR" b="1" dirty="0" smtClean="0">
                <a:solidFill>
                  <a:srgbClr val="000099"/>
                </a:solidFill>
              </a:rPr>
              <a:t>         </a:t>
            </a:r>
            <a:r>
              <a:rPr lang="en-US" b="1" dirty="0">
                <a:solidFill>
                  <a:srgbClr val="000099"/>
                </a:solidFill>
              </a:rPr>
              <a:t>Joint Ownership Ventures</a:t>
            </a:r>
            <a:endParaRPr lang="en-US" dirty="0">
              <a:solidFill>
                <a:srgbClr val="000099"/>
              </a:solidFill>
            </a:endParaRPr>
          </a:p>
        </p:txBody>
      </p:sp>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714488"/>
            <a:ext cx="8229600" cy="4389120"/>
          </a:xfrm>
        </p:spPr>
        <p:txBody>
          <a:bodyPr>
            <a:normAutofit fontScale="85000" lnSpcReduction="10000"/>
          </a:bodyPr>
          <a:lstStyle/>
          <a:p>
            <a:r>
              <a:rPr lang="fa-IR" b="1" dirty="0">
                <a:solidFill>
                  <a:srgbClr val="000099"/>
                </a:solidFill>
              </a:rPr>
              <a:t>استراتژيهاي ورود به بازارهای بین المللی</a:t>
            </a:r>
            <a:r>
              <a:rPr lang="en-US" b="1" dirty="0">
                <a:solidFill>
                  <a:srgbClr val="000099"/>
                </a:solidFill>
              </a:rPr>
              <a:t>Int'l Market Entry Strategies </a:t>
            </a:r>
            <a:r>
              <a:rPr lang="ar-SA" b="1" dirty="0">
                <a:solidFill>
                  <a:srgbClr val="000099"/>
                </a:solidFill>
              </a:rPr>
              <a:t>:</a:t>
            </a:r>
            <a:endParaRPr lang="en-US" dirty="0">
              <a:solidFill>
                <a:srgbClr val="000099"/>
              </a:solidFill>
            </a:endParaRPr>
          </a:p>
          <a:p>
            <a:endParaRPr lang="en-US" b="1" dirty="0" smtClean="0">
              <a:solidFill>
                <a:srgbClr val="000099"/>
              </a:solidFill>
            </a:endParaRPr>
          </a:p>
          <a:p>
            <a:r>
              <a:rPr lang="fa-IR" b="1" dirty="0" smtClean="0">
                <a:solidFill>
                  <a:srgbClr val="000099"/>
                </a:solidFill>
              </a:rPr>
              <a:t>4- </a:t>
            </a:r>
            <a:r>
              <a:rPr lang="fa-IR" b="1" dirty="0">
                <a:solidFill>
                  <a:srgbClr val="000099"/>
                </a:solidFill>
              </a:rPr>
              <a:t>سرمايه گذاري مستقيم</a:t>
            </a:r>
            <a:r>
              <a:rPr lang="en-US" b="1" dirty="0">
                <a:solidFill>
                  <a:srgbClr val="000099"/>
                </a:solidFill>
              </a:rPr>
              <a:t>Direct Investment </a:t>
            </a:r>
            <a:r>
              <a:rPr lang="ar-SA" b="1" dirty="0">
                <a:solidFill>
                  <a:srgbClr val="000099"/>
                </a:solidFill>
              </a:rPr>
              <a:t>:</a:t>
            </a:r>
            <a:endParaRPr lang="en-US" dirty="0">
              <a:solidFill>
                <a:srgbClr val="000099"/>
              </a:solidFill>
            </a:endParaRPr>
          </a:p>
          <a:p>
            <a:r>
              <a:rPr lang="ar-SA" b="1" dirty="0">
                <a:solidFill>
                  <a:srgbClr val="000099"/>
                </a:solidFill>
              </a:rPr>
              <a:t> </a:t>
            </a:r>
            <a:endParaRPr lang="en-US" dirty="0">
              <a:solidFill>
                <a:srgbClr val="000099"/>
              </a:solidFill>
            </a:endParaRPr>
          </a:p>
          <a:p>
            <a:r>
              <a:rPr lang="fa-IR" b="1" dirty="0">
                <a:solidFill>
                  <a:srgbClr val="000099"/>
                </a:solidFill>
              </a:rPr>
              <a:t>4-1- سرمايه گذاري به منظور مونتاژ </a:t>
            </a:r>
            <a:r>
              <a:rPr lang="en-US" b="1" dirty="0" smtClean="0">
                <a:solidFill>
                  <a:srgbClr val="000099"/>
                </a:solidFill>
              </a:rPr>
              <a:t>Set </a:t>
            </a:r>
            <a:r>
              <a:rPr lang="en-US" b="1" dirty="0">
                <a:solidFill>
                  <a:srgbClr val="000099"/>
                </a:solidFill>
              </a:rPr>
              <a:t>up Assembly Facilities (SKD and CKD) </a:t>
            </a:r>
            <a:endParaRPr lang="en-US" dirty="0">
              <a:solidFill>
                <a:srgbClr val="000099"/>
              </a:solidFill>
            </a:endParaRPr>
          </a:p>
          <a:p>
            <a:r>
              <a:rPr lang="fa-IR" b="1" dirty="0">
                <a:solidFill>
                  <a:srgbClr val="000099"/>
                </a:solidFill>
              </a:rPr>
              <a:t>4-2- سرمايه گذاري به منظور توليد </a:t>
            </a:r>
            <a:r>
              <a:rPr lang="ar-SA" b="1" dirty="0">
                <a:solidFill>
                  <a:srgbClr val="000099"/>
                </a:solidFill>
              </a:rPr>
              <a:t> </a:t>
            </a:r>
            <a:r>
              <a:rPr lang="ar-SA" b="1" dirty="0" smtClean="0">
                <a:solidFill>
                  <a:srgbClr val="000099"/>
                </a:solidFill>
              </a:rPr>
              <a:t> </a:t>
            </a:r>
            <a:r>
              <a:rPr lang="en-US" b="1" dirty="0">
                <a:solidFill>
                  <a:srgbClr val="000099"/>
                </a:solidFill>
              </a:rPr>
              <a:t>Set up Manufacturing </a:t>
            </a:r>
            <a:r>
              <a:rPr lang="en-US" b="1" dirty="0" smtClean="0">
                <a:solidFill>
                  <a:srgbClr val="000099"/>
                </a:solidFill>
              </a:rPr>
              <a:t>Facilities</a:t>
            </a:r>
            <a:endParaRPr lang="fa-IR" b="1" dirty="0" smtClean="0">
              <a:solidFill>
                <a:srgbClr val="000099"/>
              </a:solidFill>
            </a:endParaRPr>
          </a:p>
          <a:p>
            <a:pPr marL="0" indent="0">
              <a:buNone/>
            </a:pPr>
            <a:endParaRPr lang="en-US" dirty="0">
              <a:solidFill>
                <a:srgbClr val="000099"/>
              </a:solidFill>
            </a:endParaRPr>
          </a:p>
          <a:p>
            <a:r>
              <a:rPr lang="en-US" b="1" dirty="0">
                <a:solidFill>
                  <a:srgbClr val="000099"/>
                </a:solidFill>
              </a:rPr>
              <a:t>SKD</a:t>
            </a:r>
            <a:r>
              <a:rPr lang="en-US" dirty="0">
                <a:solidFill>
                  <a:srgbClr val="000099"/>
                </a:solidFill>
              </a:rPr>
              <a:t> stand for: Semi Knock Down:    </a:t>
            </a:r>
            <a:r>
              <a:rPr lang="fa-IR" dirty="0">
                <a:solidFill>
                  <a:srgbClr val="000099"/>
                </a:solidFill>
              </a:rPr>
              <a:t>مونتاژبصورت نیمه کامل که در آن تعدادی کمی قطعات آماده بر روی هم سوار می شوند</a:t>
            </a:r>
            <a:endParaRPr lang="en-US" dirty="0">
              <a:solidFill>
                <a:srgbClr val="000099"/>
              </a:solidFill>
            </a:endParaRPr>
          </a:p>
          <a:p>
            <a:r>
              <a:rPr lang="en-US" b="1" dirty="0">
                <a:solidFill>
                  <a:srgbClr val="000099"/>
                </a:solidFill>
              </a:rPr>
              <a:t>CKD</a:t>
            </a:r>
            <a:r>
              <a:rPr lang="en-US" dirty="0">
                <a:solidFill>
                  <a:srgbClr val="000099"/>
                </a:solidFill>
              </a:rPr>
              <a:t> stand for: Complete Knock Down: </a:t>
            </a:r>
            <a:r>
              <a:rPr lang="fa-IR" dirty="0">
                <a:solidFill>
                  <a:srgbClr val="000099"/>
                </a:solidFill>
              </a:rPr>
              <a:t>تعداد زیادی از قطعات بر روی یکدیگر سوار شده و  یک محصول را تشکیل می سازند </a:t>
            </a:r>
            <a:endParaRPr lang="en-US" dirty="0">
              <a:solidFill>
                <a:srgbClr val="000099"/>
              </a:solidFill>
            </a:endParaRPr>
          </a:p>
        </p:txBody>
      </p:sp>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412776"/>
            <a:ext cx="8229600" cy="5230934"/>
          </a:xfrm>
        </p:spPr>
        <p:txBody>
          <a:bodyPr>
            <a:normAutofit fontScale="85000" lnSpcReduction="20000"/>
          </a:bodyPr>
          <a:lstStyle/>
          <a:p>
            <a:r>
              <a:rPr lang="fa-IR" b="1" dirty="0">
                <a:solidFill>
                  <a:srgbClr val="000099"/>
                </a:solidFill>
              </a:rPr>
              <a:t>موانع فراروی تجارت جهانی </a:t>
            </a:r>
            <a:r>
              <a:rPr lang="en-US" b="1" dirty="0">
                <a:solidFill>
                  <a:srgbClr val="000099"/>
                </a:solidFill>
              </a:rPr>
              <a:t>The Barriers front of World Trade</a:t>
            </a:r>
            <a:r>
              <a:rPr lang="fa-IR" b="1" dirty="0">
                <a:solidFill>
                  <a:srgbClr val="000099"/>
                </a:solidFill>
              </a:rPr>
              <a:t>:</a:t>
            </a:r>
            <a:endParaRPr lang="en-US" dirty="0">
              <a:solidFill>
                <a:srgbClr val="000099"/>
              </a:solidFill>
            </a:endParaRPr>
          </a:p>
          <a:p>
            <a:r>
              <a:rPr lang="ar-SA" dirty="0">
                <a:solidFill>
                  <a:srgbClr val="000099"/>
                </a:solidFill>
              </a:rPr>
              <a:t> </a:t>
            </a:r>
            <a:endParaRPr lang="en-US" dirty="0">
              <a:solidFill>
                <a:srgbClr val="000099"/>
              </a:solidFill>
            </a:endParaRPr>
          </a:p>
          <a:p>
            <a:pPr lvl="0"/>
            <a:r>
              <a:rPr lang="fa-IR" b="1" dirty="0">
                <a:solidFill>
                  <a:srgbClr val="000099"/>
                </a:solidFill>
              </a:rPr>
              <a:t>موانع تعرفه ای: </a:t>
            </a:r>
            <a:r>
              <a:rPr lang="fa-IR" dirty="0">
                <a:solidFill>
                  <a:srgbClr val="000099"/>
                </a:solidFill>
              </a:rPr>
              <a:t>تعرفه های وارداتی شامل سود بازرگانی، حقوق گمرکی و عوارض توسط کشورها.</a:t>
            </a:r>
            <a:endParaRPr lang="en-US" dirty="0">
              <a:solidFill>
                <a:srgbClr val="000099"/>
              </a:solidFill>
            </a:endParaRPr>
          </a:p>
          <a:p>
            <a:pPr lvl="0"/>
            <a:r>
              <a:rPr lang="fa-IR" b="1" dirty="0">
                <a:solidFill>
                  <a:srgbClr val="000099"/>
                </a:solidFill>
              </a:rPr>
              <a:t>موانع غیر تعرفه ای: </a:t>
            </a:r>
            <a:r>
              <a:rPr lang="fa-IR" dirty="0">
                <a:solidFill>
                  <a:srgbClr val="000099"/>
                </a:solidFill>
              </a:rPr>
              <a:t>مجوزهای ارزی، سهمیه ها، مجوزهای واردات، تحریم ها، استانداردها، توافق های اختیاری.</a:t>
            </a:r>
            <a:endParaRPr lang="en-US" dirty="0">
              <a:solidFill>
                <a:srgbClr val="000099"/>
              </a:solidFill>
            </a:endParaRPr>
          </a:p>
          <a:p>
            <a:r>
              <a:rPr lang="ar-SA" b="1" dirty="0">
                <a:solidFill>
                  <a:srgbClr val="000099"/>
                </a:solidFill>
              </a:rPr>
              <a:t> </a:t>
            </a:r>
            <a:endParaRPr lang="en-US" dirty="0">
              <a:solidFill>
                <a:srgbClr val="000099"/>
              </a:solidFill>
            </a:endParaRPr>
          </a:p>
          <a:p>
            <a:r>
              <a:rPr lang="fa-IR" b="1" dirty="0">
                <a:solidFill>
                  <a:srgbClr val="000099"/>
                </a:solidFill>
              </a:rPr>
              <a:t/>
            </a:r>
            <a:br>
              <a:rPr lang="fa-IR" b="1" dirty="0">
                <a:solidFill>
                  <a:srgbClr val="000099"/>
                </a:solidFill>
              </a:rPr>
            </a:br>
            <a:r>
              <a:rPr lang="fa-IR" b="1" dirty="0">
                <a:solidFill>
                  <a:srgbClr val="000099"/>
                </a:solidFill>
              </a:rPr>
              <a:t>مسایل مربوط به قیمت گذاری صادراتی </a:t>
            </a:r>
            <a:r>
              <a:rPr lang="en-US" b="1" dirty="0">
                <a:solidFill>
                  <a:srgbClr val="000099"/>
                </a:solidFill>
              </a:rPr>
              <a:t>Export Pricing</a:t>
            </a:r>
            <a:r>
              <a:rPr lang="fa-IR" b="1" dirty="0">
                <a:solidFill>
                  <a:srgbClr val="000099"/>
                </a:solidFill>
              </a:rPr>
              <a:t>:</a:t>
            </a:r>
            <a:endParaRPr lang="en-US" dirty="0">
              <a:solidFill>
                <a:srgbClr val="000099"/>
              </a:solidFill>
            </a:endParaRPr>
          </a:p>
          <a:p>
            <a:r>
              <a:rPr lang="ar-SA" dirty="0">
                <a:solidFill>
                  <a:srgbClr val="000099"/>
                </a:solidFill>
              </a:rPr>
              <a:t> </a:t>
            </a:r>
            <a:endParaRPr lang="en-US" dirty="0">
              <a:solidFill>
                <a:srgbClr val="000099"/>
              </a:solidFill>
            </a:endParaRPr>
          </a:p>
          <a:p>
            <a:r>
              <a:rPr lang="fa-IR" dirty="0">
                <a:solidFill>
                  <a:srgbClr val="000099"/>
                </a:solidFill>
              </a:rPr>
              <a:t>هزینه های تهیه مواد اولیه، هزینه های تولید، هزینه های صادرات</a:t>
            </a:r>
            <a:r>
              <a:rPr lang="ar-SA" dirty="0">
                <a:solidFill>
                  <a:srgbClr val="000099"/>
                </a:solidFill>
              </a:rPr>
              <a:t>، </a:t>
            </a:r>
            <a:r>
              <a:rPr lang="fa-IR" dirty="0">
                <a:solidFill>
                  <a:srgbClr val="000099"/>
                </a:solidFill>
              </a:rPr>
              <a:t>تورم های داخلی و بین المللی، نوسانات نرخ ارز، تغییر ارزش پول، تغییر نرخ سوخت، واردات موازی، بازارهای خاکستری، هزینه های دامپینگ و سایر موارد (که برای مطالعه بیشتر به منبع ذکر شده زیر مراجعه نمایید).</a:t>
            </a:r>
            <a:endParaRPr lang="en-US" dirty="0">
              <a:solidFill>
                <a:srgbClr val="000099"/>
              </a:solidFill>
            </a:endParaRPr>
          </a:p>
          <a:p>
            <a:r>
              <a:rPr lang="fa-IR" dirty="0">
                <a:solidFill>
                  <a:srgbClr val="000099"/>
                </a:solidFill>
              </a:rPr>
              <a:t> برای مطالعه بیشتر رجوع شود به: اشرفی محسن، 1371، هزینه یابی و قیمت گذاری صادراتی، نشر موسسه بین المللی توسعه و روابط تجاری (</a:t>
            </a:r>
            <a:r>
              <a:rPr lang="en-US" dirty="0">
                <a:solidFill>
                  <a:srgbClr val="000099"/>
                </a:solidFill>
              </a:rPr>
              <a:t>ITC</a:t>
            </a:r>
            <a:r>
              <a:rPr lang="fa-IR" dirty="0">
                <a:solidFill>
                  <a:srgbClr val="000099"/>
                </a:solidFill>
              </a:rPr>
              <a:t>)، چاپ اول.</a:t>
            </a:r>
            <a:endParaRPr lang="en-US" dirty="0">
              <a:solidFill>
                <a:srgbClr val="000099"/>
              </a:solidFill>
            </a:endParaRPr>
          </a:p>
        </p:txBody>
      </p:sp>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a:xfrm>
            <a:off x="683568" y="1935480"/>
            <a:ext cx="8003232" cy="4389120"/>
          </a:xfrm>
        </p:spPr>
        <p:txBody>
          <a:bodyPr>
            <a:normAutofit fontScale="92500" lnSpcReduction="20000"/>
          </a:bodyPr>
          <a:lstStyle/>
          <a:p>
            <a:r>
              <a:rPr lang="fa-IR" b="1" dirty="0">
                <a:solidFill>
                  <a:srgbClr val="000099"/>
                </a:solidFill>
              </a:rPr>
              <a:t>درگيري مديريت شرکت در صادرات</a:t>
            </a:r>
            <a:r>
              <a:rPr lang="en-US" b="1" dirty="0">
                <a:solidFill>
                  <a:srgbClr val="000099"/>
                </a:solidFill>
              </a:rPr>
              <a:t>Involving Management in Export </a:t>
            </a:r>
            <a:r>
              <a:rPr lang="fa-IR" b="1" dirty="0">
                <a:solidFill>
                  <a:srgbClr val="000099"/>
                </a:solidFill>
              </a:rPr>
              <a:t>:</a:t>
            </a:r>
            <a:endParaRPr lang="en-US" dirty="0">
              <a:solidFill>
                <a:srgbClr val="000099"/>
              </a:solidFill>
            </a:endParaRPr>
          </a:p>
          <a:p>
            <a:r>
              <a:rPr lang="fa-IR" dirty="0">
                <a:solidFill>
                  <a:srgbClr val="000099"/>
                </a:solidFill>
              </a:rPr>
              <a:t> </a:t>
            </a:r>
            <a:endParaRPr lang="en-US" dirty="0">
              <a:solidFill>
                <a:srgbClr val="000099"/>
              </a:solidFill>
            </a:endParaRPr>
          </a:p>
          <a:p>
            <a:r>
              <a:rPr lang="fa-IR" dirty="0" smtClean="0">
                <a:solidFill>
                  <a:srgbClr val="000099"/>
                </a:solidFill>
              </a:rPr>
              <a:t>بطور </a:t>
            </a:r>
            <a:r>
              <a:rPr lang="fa-IR" dirty="0">
                <a:solidFill>
                  <a:srgbClr val="000099"/>
                </a:solidFill>
              </a:rPr>
              <a:t>معمول مدیریت شرکت در هر یک از مراحل زیر در صادرات نقش دارد:</a:t>
            </a:r>
            <a:endParaRPr lang="en-US" dirty="0">
              <a:solidFill>
                <a:srgbClr val="000099"/>
              </a:solidFill>
            </a:endParaRPr>
          </a:p>
          <a:p>
            <a:r>
              <a:rPr lang="fa-IR" dirty="0">
                <a:solidFill>
                  <a:srgbClr val="000099"/>
                </a:solidFill>
              </a:rPr>
              <a:t> </a:t>
            </a:r>
            <a:endParaRPr lang="en-US" dirty="0">
              <a:solidFill>
                <a:srgbClr val="000099"/>
              </a:solidFill>
            </a:endParaRPr>
          </a:p>
          <a:p>
            <a:pPr lvl="0"/>
            <a:r>
              <a:rPr lang="fa-IR" dirty="0">
                <a:solidFill>
                  <a:srgbClr val="000099"/>
                </a:solidFill>
              </a:rPr>
              <a:t>در تعیین و انتخاب استراتژهای بازاریابی بین المللی و صادراتی،</a:t>
            </a:r>
            <a:endParaRPr lang="en-US" dirty="0">
              <a:solidFill>
                <a:srgbClr val="000099"/>
              </a:solidFill>
            </a:endParaRPr>
          </a:p>
          <a:p>
            <a:pPr lvl="0"/>
            <a:r>
              <a:rPr lang="fa-IR" dirty="0">
                <a:solidFill>
                  <a:srgbClr val="000099"/>
                </a:solidFill>
              </a:rPr>
              <a:t>در تعیین بودجه فعالیت های بازاریابی، فروش و صادرات،</a:t>
            </a:r>
            <a:endParaRPr lang="en-US" dirty="0">
              <a:solidFill>
                <a:srgbClr val="000099"/>
              </a:solidFill>
            </a:endParaRPr>
          </a:p>
          <a:p>
            <a:pPr lvl="0"/>
            <a:r>
              <a:rPr lang="fa-IR" dirty="0">
                <a:solidFill>
                  <a:srgbClr val="000099"/>
                </a:solidFill>
              </a:rPr>
              <a:t>در فعالیت های صادراتی کلان شرکت حضور مستقیم دارد،</a:t>
            </a:r>
            <a:endParaRPr lang="en-US" dirty="0">
              <a:solidFill>
                <a:srgbClr val="000099"/>
              </a:solidFill>
            </a:endParaRPr>
          </a:p>
          <a:p>
            <a:pPr lvl="0"/>
            <a:r>
              <a:rPr lang="fa-IR" dirty="0">
                <a:solidFill>
                  <a:srgbClr val="000099"/>
                </a:solidFill>
              </a:rPr>
              <a:t>فعالیتهای خرید مواد اولیه برای ایجاد کالای صادراتی را کنترل می نماید،</a:t>
            </a:r>
            <a:endParaRPr lang="en-US" dirty="0">
              <a:solidFill>
                <a:srgbClr val="000099"/>
              </a:solidFill>
            </a:endParaRPr>
          </a:p>
          <a:p>
            <a:pPr lvl="0"/>
            <a:r>
              <a:rPr lang="fa-IR" dirty="0">
                <a:solidFill>
                  <a:srgbClr val="000099"/>
                </a:solidFill>
              </a:rPr>
              <a:t>در رفع مشکلات و نواقص کار در ارتباط با تولید و موجودی کالا دخالت نماید.</a:t>
            </a:r>
            <a:endParaRPr lang="en-US" dirty="0">
              <a:solidFill>
                <a:srgbClr val="000099"/>
              </a:solidFill>
            </a:endParaRPr>
          </a:p>
        </p:txBody>
      </p:sp>
      <p:sp>
        <p:nvSpPr>
          <p:cNvPr id="6"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
        <p:nvSpPr>
          <p:cNvPr id="4" name="Content Placeholder 3"/>
          <p:cNvSpPr>
            <a:spLocks noGrp="1"/>
          </p:cNvSpPr>
          <p:nvPr>
            <p:ph idx="1"/>
          </p:nvPr>
        </p:nvSpPr>
        <p:spPr>
          <a:xfrm>
            <a:off x="457200" y="2132856"/>
            <a:ext cx="8229600" cy="4191744"/>
          </a:xfrm>
        </p:spPr>
        <p:txBody>
          <a:bodyPr>
            <a:normAutofit fontScale="77500" lnSpcReduction="20000"/>
          </a:bodyPr>
          <a:lstStyle/>
          <a:p>
            <a:r>
              <a:rPr lang="fa-IR" sz="3100" b="1" dirty="0">
                <a:solidFill>
                  <a:srgbClr val="000099"/>
                </a:solidFill>
              </a:rPr>
              <a:t>نقش صادرات در استراتژي كلي شرکت</a:t>
            </a:r>
            <a:endParaRPr lang="en-US" sz="3100" dirty="0">
              <a:solidFill>
                <a:srgbClr val="000099"/>
              </a:solidFill>
            </a:endParaRPr>
          </a:p>
          <a:p>
            <a:r>
              <a:rPr lang="fa-IR" dirty="0">
                <a:solidFill>
                  <a:srgbClr val="000099"/>
                </a:solidFill>
              </a:rPr>
              <a:t> </a:t>
            </a:r>
            <a:endParaRPr lang="en-US" dirty="0">
              <a:solidFill>
                <a:srgbClr val="000099"/>
              </a:solidFill>
            </a:endParaRPr>
          </a:p>
          <a:p>
            <a:pPr algn="justLow"/>
            <a:r>
              <a:rPr lang="fa-IR" dirty="0">
                <a:solidFill>
                  <a:srgbClr val="000099"/>
                </a:solidFill>
              </a:rPr>
              <a:t> استراتژی کلی شرکتها، توسعه محصولات و خدمات در بخشهای مختلف مرتبط با صنعت در سر تاسر جهان می باشد. بنابر این صادرات نقش اساسی وزیر بنایی در فعالیت های شرکت ایفا می کند بصورتی که تمامی فعالیت ها با رویکرد بازاریابی بین المللی و جهانی منطبق است و به گفته برخی از مدیران شرکت های خصوصی بیش از 90 درصد استراتژی های شرکت در ارتباط با استراتژی های بازاریابی محصولات و خدمات در سطح بین المللی یا جهانی شکل می گیرد و هرفعالیتی در این شرکت که با استراتژی بازاریابی بین المللی مغایر باشد از دید مدیران آن مردود است. سه استراتژی اصلی در ارتباط با بازاریابی بین المللی و جهانی در بین استراتژی های شرکتها دیده می شود:</a:t>
            </a:r>
            <a:endParaRPr lang="en-US" dirty="0">
              <a:solidFill>
                <a:srgbClr val="000099"/>
              </a:solidFill>
            </a:endParaRPr>
          </a:p>
          <a:p>
            <a:r>
              <a:rPr lang="fa-IR" dirty="0">
                <a:solidFill>
                  <a:srgbClr val="000099"/>
                </a:solidFill>
              </a:rPr>
              <a:t> </a:t>
            </a:r>
            <a:endParaRPr lang="en-US" dirty="0">
              <a:solidFill>
                <a:srgbClr val="000099"/>
              </a:solidFill>
            </a:endParaRPr>
          </a:p>
          <a:p>
            <a:pPr lvl="0"/>
            <a:r>
              <a:rPr lang="fa-IR" dirty="0">
                <a:solidFill>
                  <a:srgbClr val="000099"/>
                </a:solidFill>
              </a:rPr>
              <a:t>استفاده از تمامی فرصت های بازارهای جهانی جهت رشد، توسعه و بقا در بازار.</a:t>
            </a:r>
            <a:endParaRPr lang="en-US" dirty="0">
              <a:solidFill>
                <a:srgbClr val="000099"/>
              </a:solidFill>
            </a:endParaRPr>
          </a:p>
          <a:p>
            <a:pPr lvl="0"/>
            <a:r>
              <a:rPr lang="fa-IR" dirty="0">
                <a:solidFill>
                  <a:srgbClr val="000099"/>
                </a:solidFill>
              </a:rPr>
              <a:t>دستیابی به تکنولوژی برتر با توجه به فرصت ها و چالشهای بازارهای بین المللی.</a:t>
            </a:r>
            <a:endParaRPr lang="en-US" dirty="0">
              <a:solidFill>
                <a:srgbClr val="000099"/>
              </a:solidFill>
            </a:endParaRPr>
          </a:p>
          <a:p>
            <a:pPr lvl="0"/>
            <a:r>
              <a:rPr lang="fa-IR" dirty="0">
                <a:solidFill>
                  <a:srgbClr val="000099"/>
                </a:solidFill>
              </a:rPr>
              <a:t>ارتقای کیفی محصولات و خدمات بمنظور پاسخگویی به بازارهای جهانی.</a:t>
            </a:r>
            <a:endParaRPr lang="en-US" dirty="0">
              <a:solidFill>
                <a:srgbClr val="000099"/>
              </a:solidFill>
            </a:endParaRPr>
          </a:p>
          <a:p>
            <a:endParaRPr lang="en-US" dirty="0">
              <a:solidFill>
                <a:srgbClr val="000099"/>
              </a:solidFill>
            </a:endParaRPr>
          </a:p>
        </p:txBody>
      </p:sp>
    </p:spTree>
    <p:extLst>
      <p:ext uri="{BB962C8B-B14F-4D97-AF65-F5344CB8AC3E}">
        <p14:creationId xmlns:p14="http://schemas.microsoft.com/office/powerpoint/2010/main" val="27585946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idx="1"/>
          </p:nvPr>
        </p:nvSpPr>
        <p:spPr>
          <a:xfrm>
            <a:off x="871538" y="1700808"/>
            <a:ext cx="7408862" cy="4425355"/>
          </a:xfrm>
        </p:spPr>
        <p:txBody>
          <a:bodyPr>
            <a:normAutofit fontScale="92500" lnSpcReduction="20000"/>
          </a:bodyPr>
          <a:lstStyle/>
          <a:p>
            <a:r>
              <a:rPr lang="fa-IR" b="1" dirty="0">
                <a:solidFill>
                  <a:srgbClr val="000099"/>
                </a:solidFill>
              </a:rPr>
              <a:t>مراحل عملیاتی </a:t>
            </a:r>
            <a:r>
              <a:rPr lang="fa-IR" b="1" dirty="0" smtClean="0">
                <a:solidFill>
                  <a:srgbClr val="000099"/>
                </a:solidFill>
              </a:rPr>
              <a:t>صادرات</a:t>
            </a:r>
          </a:p>
          <a:p>
            <a:pPr marL="0" indent="0">
              <a:buNone/>
            </a:pPr>
            <a:r>
              <a:rPr lang="fa-IR" b="1" dirty="0" smtClean="0">
                <a:solidFill>
                  <a:srgbClr val="000099"/>
                </a:solidFill>
              </a:rPr>
              <a:t> </a:t>
            </a:r>
            <a:r>
              <a:rPr lang="en-US" b="1" dirty="0">
                <a:solidFill>
                  <a:srgbClr val="000099"/>
                </a:solidFill>
              </a:rPr>
              <a:t>The Operational Steps of Export</a:t>
            </a:r>
            <a:r>
              <a:rPr lang="fa-IR" b="1" dirty="0">
                <a:solidFill>
                  <a:srgbClr val="000099"/>
                </a:solidFill>
              </a:rPr>
              <a:t>: </a:t>
            </a:r>
            <a:endParaRPr lang="en-US" dirty="0">
              <a:solidFill>
                <a:srgbClr val="000099"/>
              </a:solidFill>
            </a:endParaRPr>
          </a:p>
          <a:p>
            <a:pPr marL="0" indent="0">
              <a:buNone/>
            </a:pPr>
            <a:r>
              <a:rPr lang="fa-IR" dirty="0">
                <a:solidFill>
                  <a:srgbClr val="000099"/>
                </a:solidFill>
              </a:rPr>
              <a:t> </a:t>
            </a:r>
            <a:endParaRPr lang="en-US" dirty="0">
              <a:solidFill>
                <a:srgbClr val="000099"/>
              </a:solidFill>
            </a:endParaRPr>
          </a:p>
          <a:p>
            <a:pPr algn="just"/>
            <a:r>
              <a:rPr lang="fa-IR" dirty="0">
                <a:solidFill>
                  <a:srgbClr val="000099"/>
                </a:solidFill>
              </a:rPr>
              <a:t>منظور از عملیات صادرات مجموعه فعالیتهایی است که یک صادرکننده می بایست انجام دهد تا کالای خود را در خارج از کشور به فروش رساند؛ در برخی از موارد اتفاق می افتد که قبل از شروع هرگونه فعالیتی بوسیله یک شرکت نوپا در صادرات، مشتری یا مشتریانی، کالاها یا خدمات آن شرکت را بمنظور صادرات طلب کرده و تا مرحله تنظیم قرارداد پیش می روند؛ در این حالت مراحل زیر تا مرحله هشت یا نه پیش رفته است اما دلیل بر آن نیست که از آن پس تمامی مراحل را به درستی طی خواهند نمود و یا همه شرکتها به این شیوه در صادرات موفق می شوند. بنابراین در اینجا  سعی شده است تا تمامی مراحل صادرات از ابتدا در نظر گرفته شود و فعالیت لازم در هر مرحله تشریح گردد.</a:t>
            </a:r>
            <a:endParaRPr lang="en-US" dirty="0">
              <a:solidFill>
                <a:srgbClr val="000099"/>
              </a:solidFill>
            </a:endParaRPr>
          </a:p>
        </p:txBody>
      </p:sp>
      <p:sp>
        <p:nvSpPr>
          <p:cNvPr id="8"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extLst>
      <p:ext uri="{BB962C8B-B14F-4D97-AF65-F5344CB8AC3E}">
        <p14:creationId xmlns:p14="http://schemas.microsoft.com/office/powerpoint/2010/main" val="33004974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9" name="Rectangle 3"/>
          <p:cNvSpPr>
            <a:spLocks noGrp="1" noChangeArrowheads="1"/>
          </p:cNvSpPr>
          <p:nvPr>
            <p:ph idx="1"/>
          </p:nvPr>
        </p:nvSpPr>
        <p:spPr>
          <a:xfrm>
            <a:off x="457200" y="1643050"/>
            <a:ext cx="8229600" cy="4662902"/>
          </a:xfrm>
        </p:spPr>
        <p:txBody>
          <a:bodyPr>
            <a:normAutofit fontScale="77500" lnSpcReduction="20000"/>
          </a:bodyPr>
          <a:lstStyle/>
          <a:p>
            <a:r>
              <a:rPr lang="fa-IR" sz="3100" b="1" dirty="0">
                <a:solidFill>
                  <a:srgbClr val="000099"/>
                </a:solidFill>
              </a:rPr>
              <a:t>مراحل عملیاتی صادرات </a:t>
            </a:r>
            <a:r>
              <a:rPr lang="en-US" sz="3100" b="1" dirty="0">
                <a:solidFill>
                  <a:srgbClr val="000099"/>
                </a:solidFill>
              </a:rPr>
              <a:t>The Operational Steps of Export</a:t>
            </a:r>
            <a:r>
              <a:rPr lang="fa-IR" sz="3100" b="1" dirty="0">
                <a:solidFill>
                  <a:srgbClr val="000099"/>
                </a:solidFill>
              </a:rPr>
              <a:t>: </a:t>
            </a:r>
            <a:endParaRPr lang="en-US" sz="3100" dirty="0">
              <a:solidFill>
                <a:srgbClr val="000099"/>
              </a:solidFill>
            </a:endParaRPr>
          </a:p>
          <a:p>
            <a:pPr lvl="0"/>
            <a:endParaRPr lang="fa-IR" b="1" dirty="0" smtClean="0">
              <a:solidFill>
                <a:srgbClr val="000099"/>
              </a:solidFill>
            </a:endParaRPr>
          </a:p>
          <a:p>
            <a:pPr lvl="0"/>
            <a:r>
              <a:rPr lang="fa-IR" b="1" dirty="0" smtClean="0">
                <a:solidFill>
                  <a:srgbClr val="000099"/>
                </a:solidFill>
              </a:rPr>
              <a:t>بازاریابی </a:t>
            </a:r>
            <a:r>
              <a:rPr lang="fa-IR" b="1" dirty="0">
                <a:solidFill>
                  <a:srgbClr val="000099"/>
                </a:solidFill>
              </a:rPr>
              <a:t>صادرات </a:t>
            </a:r>
            <a:r>
              <a:rPr lang="en-US" b="1" dirty="0">
                <a:solidFill>
                  <a:srgbClr val="000099"/>
                </a:solidFill>
              </a:rPr>
              <a:t>Export Marketing</a:t>
            </a:r>
            <a:r>
              <a:rPr lang="fa-IR" b="1" dirty="0">
                <a:solidFill>
                  <a:srgbClr val="000099"/>
                </a:solidFill>
              </a:rPr>
              <a:t>،</a:t>
            </a:r>
            <a:endParaRPr lang="en-US" dirty="0">
              <a:solidFill>
                <a:srgbClr val="000099"/>
              </a:solidFill>
            </a:endParaRPr>
          </a:p>
          <a:p>
            <a:pPr lvl="0"/>
            <a:r>
              <a:rPr lang="fa-IR" b="1" dirty="0">
                <a:solidFill>
                  <a:srgbClr val="000099"/>
                </a:solidFill>
              </a:rPr>
              <a:t>در یافت درخواست یا استعلام فنی </a:t>
            </a:r>
            <a:r>
              <a:rPr lang="en-US" b="1" dirty="0">
                <a:solidFill>
                  <a:srgbClr val="000099"/>
                </a:solidFill>
              </a:rPr>
              <a:t>Inquiry</a:t>
            </a:r>
            <a:r>
              <a:rPr lang="ar-SA" b="1" dirty="0">
                <a:solidFill>
                  <a:srgbClr val="000099"/>
                </a:solidFill>
              </a:rPr>
              <a:t>،</a:t>
            </a:r>
            <a:endParaRPr lang="en-US" dirty="0">
              <a:solidFill>
                <a:srgbClr val="000099"/>
              </a:solidFill>
            </a:endParaRPr>
          </a:p>
          <a:p>
            <a:pPr lvl="0"/>
            <a:r>
              <a:rPr lang="fa-IR" b="1" dirty="0">
                <a:solidFill>
                  <a:srgbClr val="000099"/>
                </a:solidFill>
              </a:rPr>
              <a:t>بررسی ویژگیهای فنی در خواست </a:t>
            </a:r>
            <a:r>
              <a:rPr lang="en-US" b="1" dirty="0">
                <a:solidFill>
                  <a:srgbClr val="000099"/>
                </a:solidFill>
              </a:rPr>
              <a:t>Technical Specifications</a:t>
            </a:r>
            <a:r>
              <a:rPr lang="fa-IR" b="1" dirty="0">
                <a:solidFill>
                  <a:srgbClr val="000099"/>
                </a:solidFill>
              </a:rPr>
              <a:t>،</a:t>
            </a:r>
            <a:endParaRPr lang="en-US" dirty="0">
              <a:solidFill>
                <a:srgbClr val="000099"/>
              </a:solidFill>
            </a:endParaRPr>
          </a:p>
          <a:p>
            <a:pPr lvl="0"/>
            <a:r>
              <a:rPr lang="fa-IR" b="1" dirty="0">
                <a:solidFill>
                  <a:srgbClr val="000099"/>
                </a:solidFill>
              </a:rPr>
              <a:t>پاسخ به استعلام فنی </a:t>
            </a:r>
            <a:r>
              <a:rPr lang="en-US" b="1" dirty="0">
                <a:solidFill>
                  <a:srgbClr val="000099"/>
                </a:solidFill>
              </a:rPr>
              <a:t>Reply to Inquiry</a:t>
            </a:r>
            <a:r>
              <a:rPr lang="fa-IR" b="1" dirty="0">
                <a:solidFill>
                  <a:srgbClr val="000099"/>
                </a:solidFill>
              </a:rPr>
              <a:t>،</a:t>
            </a:r>
            <a:endParaRPr lang="en-US" dirty="0">
              <a:solidFill>
                <a:srgbClr val="000099"/>
              </a:solidFill>
            </a:endParaRPr>
          </a:p>
          <a:p>
            <a:pPr lvl="0"/>
            <a:r>
              <a:rPr lang="fa-IR" b="1" dirty="0">
                <a:solidFill>
                  <a:srgbClr val="000099"/>
                </a:solidFill>
              </a:rPr>
              <a:t>ارایه مظنه قیمت یا قیمت اولیه </a:t>
            </a:r>
            <a:r>
              <a:rPr lang="en-US" b="1" dirty="0">
                <a:solidFill>
                  <a:srgbClr val="000099"/>
                </a:solidFill>
              </a:rPr>
              <a:t>Quotation</a:t>
            </a:r>
            <a:r>
              <a:rPr lang="fa-IR" b="1" dirty="0">
                <a:solidFill>
                  <a:srgbClr val="000099"/>
                </a:solidFill>
              </a:rPr>
              <a:t>،</a:t>
            </a:r>
            <a:endParaRPr lang="en-US" dirty="0">
              <a:solidFill>
                <a:srgbClr val="000099"/>
              </a:solidFill>
            </a:endParaRPr>
          </a:p>
          <a:p>
            <a:pPr lvl="0"/>
            <a:r>
              <a:rPr lang="fa-IR" b="1" dirty="0">
                <a:solidFill>
                  <a:srgbClr val="000099"/>
                </a:solidFill>
              </a:rPr>
              <a:t>مذاکره </a:t>
            </a:r>
            <a:r>
              <a:rPr lang="en-US" b="1" dirty="0">
                <a:solidFill>
                  <a:srgbClr val="000099"/>
                </a:solidFill>
              </a:rPr>
              <a:t>Negotiations</a:t>
            </a:r>
            <a:r>
              <a:rPr lang="fa-IR" b="1" dirty="0">
                <a:solidFill>
                  <a:srgbClr val="000099"/>
                </a:solidFill>
              </a:rPr>
              <a:t> و چانه زنی </a:t>
            </a:r>
            <a:r>
              <a:rPr lang="en-US" b="1" dirty="0">
                <a:solidFill>
                  <a:srgbClr val="000099"/>
                </a:solidFill>
              </a:rPr>
              <a:t>Bargain</a:t>
            </a:r>
            <a:r>
              <a:rPr lang="fa-IR" dirty="0">
                <a:solidFill>
                  <a:srgbClr val="000099"/>
                </a:solidFill>
              </a:rPr>
              <a:t>،</a:t>
            </a:r>
            <a:endParaRPr lang="en-US" dirty="0">
              <a:solidFill>
                <a:srgbClr val="000099"/>
              </a:solidFill>
            </a:endParaRPr>
          </a:p>
          <a:p>
            <a:pPr lvl="0"/>
            <a:r>
              <a:rPr lang="fa-IR" b="1" dirty="0">
                <a:solidFill>
                  <a:srgbClr val="000099"/>
                </a:solidFill>
              </a:rPr>
              <a:t>ارایه پیشنهاد نهایی فروش </a:t>
            </a:r>
            <a:r>
              <a:rPr lang="en-US" b="1" dirty="0">
                <a:solidFill>
                  <a:srgbClr val="000099"/>
                </a:solidFill>
              </a:rPr>
              <a:t>Offer</a:t>
            </a:r>
            <a:r>
              <a:rPr lang="fa-IR" b="1" dirty="0">
                <a:solidFill>
                  <a:srgbClr val="000099"/>
                </a:solidFill>
              </a:rPr>
              <a:t>،</a:t>
            </a:r>
            <a:endParaRPr lang="en-US" dirty="0">
              <a:solidFill>
                <a:srgbClr val="000099"/>
              </a:solidFill>
            </a:endParaRPr>
          </a:p>
          <a:p>
            <a:pPr lvl="0"/>
            <a:r>
              <a:rPr lang="fa-IR" b="1" dirty="0">
                <a:solidFill>
                  <a:srgbClr val="000099"/>
                </a:solidFill>
              </a:rPr>
              <a:t>دریافت درخواست خرید رسمی و نهایی </a:t>
            </a:r>
            <a:r>
              <a:rPr lang="en-US" b="1" dirty="0">
                <a:solidFill>
                  <a:srgbClr val="000099"/>
                </a:solidFill>
              </a:rPr>
              <a:t>Receiving P/O Purchase Order</a:t>
            </a:r>
            <a:r>
              <a:rPr lang="fa-IR" b="1" dirty="0">
                <a:solidFill>
                  <a:srgbClr val="000099"/>
                </a:solidFill>
              </a:rPr>
              <a:t>،</a:t>
            </a:r>
            <a:endParaRPr lang="en-US" dirty="0">
              <a:solidFill>
                <a:srgbClr val="000099"/>
              </a:solidFill>
            </a:endParaRPr>
          </a:p>
          <a:p>
            <a:pPr lvl="0"/>
            <a:r>
              <a:rPr lang="fa-IR" b="1" dirty="0">
                <a:solidFill>
                  <a:srgbClr val="000099"/>
                </a:solidFill>
              </a:rPr>
              <a:t>تنظیم قرارداد </a:t>
            </a:r>
            <a:r>
              <a:rPr lang="en-US" b="1" dirty="0">
                <a:solidFill>
                  <a:srgbClr val="000099"/>
                </a:solidFill>
              </a:rPr>
              <a:t>Contract</a:t>
            </a:r>
            <a:r>
              <a:rPr lang="fa-IR" b="1" dirty="0">
                <a:solidFill>
                  <a:srgbClr val="000099"/>
                </a:solidFill>
              </a:rPr>
              <a:t> یا پیش فاکتور </a:t>
            </a:r>
            <a:r>
              <a:rPr lang="en-US" b="1" dirty="0">
                <a:solidFill>
                  <a:srgbClr val="000099"/>
                </a:solidFill>
              </a:rPr>
              <a:t>P/I </a:t>
            </a:r>
            <a:r>
              <a:rPr lang="fa-IR" b="1" dirty="0">
                <a:solidFill>
                  <a:srgbClr val="000099"/>
                </a:solidFill>
              </a:rPr>
              <a:t>(</a:t>
            </a:r>
            <a:r>
              <a:rPr lang="en-US" b="1" dirty="0">
                <a:solidFill>
                  <a:srgbClr val="000099"/>
                </a:solidFill>
              </a:rPr>
              <a:t>Pro-forma Invoice</a:t>
            </a:r>
            <a:r>
              <a:rPr lang="fa-IR" b="1" dirty="0">
                <a:solidFill>
                  <a:srgbClr val="000099"/>
                </a:solidFill>
              </a:rPr>
              <a:t>)،</a:t>
            </a:r>
            <a:endParaRPr lang="en-US" dirty="0">
              <a:solidFill>
                <a:srgbClr val="000099"/>
              </a:solidFill>
            </a:endParaRPr>
          </a:p>
          <a:p>
            <a:pPr lvl="0"/>
            <a:r>
              <a:rPr lang="fa-IR" b="1" dirty="0">
                <a:solidFill>
                  <a:srgbClr val="000099"/>
                </a:solidFill>
              </a:rPr>
              <a:t>دریافت تاییدیه پیش فاکتور با مهر و امضا </a:t>
            </a:r>
            <a:r>
              <a:rPr lang="en-US" b="1" dirty="0">
                <a:solidFill>
                  <a:srgbClr val="000099"/>
                </a:solidFill>
              </a:rPr>
              <a:t>Sign / Signature and Seal</a:t>
            </a:r>
            <a:r>
              <a:rPr lang="fa-IR" b="1" dirty="0">
                <a:solidFill>
                  <a:srgbClr val="000099"/>
                </a:solidFill>
              </a:rPr>
              <a:t>،</a:t>
            </a:r>
            <a:endParaRPr lang="en-US" dirty="0">
              <a:solidFill>
                <a:srgbClr val="000099"/>
              </a:solidFill>
            </a:endParaRPr>
          </a:p>
          <a:p>
            <a:pPr lvl="0"/>
            <a:r>
              <a:rPr lang="fa-IR" b="1" dirty="0">
                <a:solidFill>
                  <a:srgbClr val="000099"/>
                </a:solidFill>
              </a:rPr>
              <a:t>دریافت پیش پرداخت از خریدار بمنظور قطعی نمودن سفارش </a:t>
            </a:r>
            <a:r>
              <a:rPr lang="en-US" b="1" dirty="0">
                <a:solidFill>
                  <a:srgbClr val="000099"/>
                </a:solidFill>
              </a:rPr>
              <a:t>Pre-Payment</a:t>
            </a:r>
            <a:r>
              <a:rPr lang="fa-IR" b="1" dirty="0">
                <a:solidFill>
                  <a:srgbClr val="000099"/>
                </a:solidFill>
              </a:rPr>
              <a:t>،</a:t>
            </a:r>
            <a:endParaRPr lang="en-US" dirty="0">
              <a:solidFill>
                <a:srgbClr val="000099"/>
              </a:solidFill>
            </a:endParaRPr>
          </a:p>
          <a:p>
            <a:pPr lvl="0"/>
            <a:r>
              <a:rPr lang="en-US" dirty="0">
                <a:solidFill>
                  <a:srgbClr val="000099"/>
                </a:solidFill>
              </a:rPr>
              <a:t> </a:t>
            </a:r>
            <a:r>
              <a:rPr lang="fa-IR" b="1" dirty="0">
                <a:solidFill>
                  <a:srgbClr val="000099"/>
                </a:solidFill>
              </a:rPr>
              <a:t>صدور دستور تولید کالا </a:t>
            </a:r>
            <a:r>
              <a:rPr lang="en-US" b="1" dirty="0">
                <a:solidFill>
                  <a:srgbClr val="000099"/>
                </a:solidFill>
              </a:rPr>
              <a:t>Production Order</a:t>
            </a:r>
            <a:r>
              <a:rPr lang="fa-IR" dirty="0">
                <a:solidFill>
                  <a:srgbClr val="000099"/>
                </a:solidFill>
              </a:rPr>
              <a:t>،</a:t>
            </a:r>
            <a:endParaRPr lang="en-US" dirty="0">
              <a:solidFill>
                <a:srgbClr val="000099"/>
              </a:solidFill>
            </a:endParaRPr>
          </a:p>
        </p:txBody>
      </p:sp>
      <p:sp>
        <p:nvSpPr>
          <p:cNvPr id="2458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ndara" pitchFamily="34" charset="0"/>
                <a:cs typeface="Arial" pitchFamily="34" charset="0"/>
              </a:defRPr>
            </a:lvl1pPr>
            <a:lvl2pPr marL="742950" indent="-285750" eaLnBrk="0" hangingPunct="0">
              <a:defRPr>
                <a:solidFill>
                  <a:schemeClr val="tx1"/>
                </a:solidFill>
                <a:latin typeface="Candara" pitchFamily="34" charset="0"/>
                <a:cs typeface="Arial" pitchFamily="34" charset="0"/>
              </a:defRPr>
            </a:lvl2pPr>
            <a:lvl3pPr marL="1143000" indent="-228600" eaLnBrk="0" hangingPunct="0">
              <a:defRPr>
                <a:solidFill>
                  <a:schemeClr val="tx1"/>
                </a:solidFill>
                <a:latin typeface="Candara" pitchFamily="34" charset="0"/>
                <a:cs typeface="Arial" pitchFamily="34" charset="0"/>
              </a:defRPr>
            </a:lvl3pPr>
            <a:lvl4pPr marL="1600200" indent="-228600" eaLnBrk="0" hangingPunct="0">
              <a:defRPr>
                <a:solidFill>
                  <a:schemeClr val="tx1"/>
                </a:solidFill>
                <a:latin typeface="Candara" pitchFamily="34" charset="0"/>
                <a:cs typeface="Arial" pitchFamily="34" charset="0"/>
              </a:defRPr>
            </a:lvl4pPr>
            <a:lvl5pPr marL="2057400" indent="-228600" eaLnBrk="0" hangingPunct="0">
              <a:defRPr>
                <a:solidFill>
                  <a:schemeClr val="tx1"/>
                </a:solidFill>
                <a:latin typeface="Candara" pitchFamily="34" charset="0"/>
                <a:cs typeface="Arial" pitchFamily="34" charset="0"/>
              </a:defRPr>
            </a:lvl5pPr>
            <a:lvl6pPr marL="2514600" indent="-228600" eaLnBrk="0" fontAlgn="base" hangingPunct="0">
              <a:spcBef>
                <a:spcPct val="0"/>
              </a:spcBef>
              <a:spcAft>
                <a:spcPct val="0"/>
              </a:spcAft>
              <a:defRPr>
                <a:solidFill>
                  <a:schemeClr val="tx1"/>
                </a:solidFill>
                <a:latin typeface="Candara" pitchFamily="34" charset="0"/>
                <a:cs typeface="Arial" pitchFamily="34" charset="0"/>
              </a:defRPr>
            </a:lvl6pPr>
            <a:lvl7pPr marL="2971800" indent="-228600" eaLnBrk="0" fontAlgn="base" hangingPunct="0">
              <a:spcBef>
                <a:spcPct val="0"/>
              </a:spcBef>
              <a:spcAft>
                <a:spcPct val="0"/>
              </a:spcAft>
              <a:defRPr>
                <a:solidFill>
                  <a:schemeClr val="tx1"/>
                </a:solidFill>
                <a:latin typeface="Candara" pitchFamily="34" charset="0"/>
                <a:cs typeface="Arial" pitchFamily="34" charset="0"/>
              </a:defRPr>
            </a:lvl7pPr>
            <a:lvl8pPr marL="3429000" indent="-228600" eaLnBrk="0" fontAlgn="base" hangingPunct="0">
              <a:spcBef>
                <a:spcPct val="0"/>
              </a:spcBef>
              <a:spcAft>
                <a:spcPct val="0"/>
              </a:spcAft>
              <a:defRPr>
                <a:solidFill>
                  <a:schemeClr val="tx1"/>
                </a:solidFill>
                <a:latin typeface="Candara" pitchFamily="34" charset="0"/>
                <a:cs typeface="Arial" pitchFamily="34" charset="0"/>
              </a:defRPr>
            </a:lvl8pPr>
            <a:lvl9pPr marL="3886200" indent="-228600" eaLnBrk="0" fontAlgn="base" hangingPunct="0">
              <a:spcBef>
                <a:spcPct val="0"/>
              </a:spcBef>
              <a:spcAft>
                <a:spcPct val="0"/>
              </a:spcAft>
              <a:defRPr>
                <a:solidFill>
                  <a:schemeClr val="tx1"/>
                </a:solidFill>
                <a:latin typeface="Candara" pitchFamily="34" charset="0"/>
                <a:cs typeface="Arial" pitchFamily="34" charset="0"/>
              </a:defRPr>
            </a:lvl9pPr>
          </a:lstStyle>
          <a:p>
            <a:pPr eaLnBrk="1" fontAlgn="base" hangingPunct="1">
              <a:spcBef>
                <a:spcPct val="0"/>
              </a:spcBef>
              <a:spcAft>
                <a:spcPct val="0"/>
              </a:spcAft>
            </a:pPr>
            <a:fld id="{186ED0E8-D091-475A-9FAC-7A32AE51EC99}" type="slidenum">
              <a:rPr lang="ar-SA" smtClean="0">
                <a:solidFill>
                  <a:schemeClr val="tx2"/>
                </a:solidFill>
              </a:rPr>
              <a:pPr eaLnBrk="1" fontAlgn="base" hangingPunct="1">
                <a:spcBef>
                  <a:spcPct val="0"/>
                </a:spcBef>
                <a:spcAft>
                  <a:spcPct val="0"/>
                </a:spcAft>
              </a:pPr>
              <a:t>16</a:t>
            </a:fld>
            <a:endParaRPr lang="en-US" smtClean="0">
              <a:solidFill>
                <a:schemeClr val="tx2"/>
              </a:solidFill>
            </a:endParaRPr>
          </a:p>
        </p:txBody>
      </p:sp>
      <p:sp>
        <p:nvSpPr>
          <p:cNvPr id="5"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extLst>
      <p:ext uri="{BB962C8B-B14F-4D97-AF65-F5344CB8AC3E}">
        <p14:creationId xmlns:p14="http://schemas.microsoft.com/office/powerpoint/2010/main" val="916585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23939">
                                            <p:txEl>
                                              <p:pRg st="0" end="0"/>
                                            </p:txEl>
                                          </p:spTgt>
                                        </p:tgtEl>
                                        <p:attrNameLst>
                                          <p:attrName>style.visibility</p:attrName>
                                        </p:attrNameLst>
                                      </p:cBhvr>
                                      <p:to>
                                        <p:strVal val="visible"/>
                                      </p:to>
                                    </p:set>
                                    <p:anim calcmode="lin" valueType="num">
                                      <p:cBhvr>
                                        <p:cTn id="7" dur="1000" fill="hold"/>
                                        <p:tgtEl>
                                          <p:spTgt spid="423939">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423939">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2393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23939">
                                            <p:txEl>
                                              <p:pRg st="2" end="2"/>
                                            </p:txEl>
                                          </p:spTgt>
                                        </p:tgtEl>
                                        <p:attrNameLst>
                                          <p:attrName>style.visibility</p:attrName>
                                        </p:attrNameLst>
                                      </p:cBhvr>
                                      <p:to>
                                        <p:strVal val="visible"/>
                                      </p:to>
                                    </p:set>
                                    <p:anim calcmode="lin" valueType="num">
                                      <p:cBhvr>
                                        <p:cTn id="14" dur="1000" fill="hold"/>
                                        <p:tgtEl>
                                          <p:spTgt spid="423939">
                                            <p:txEl>
                                              <p:pRg st="2" end="2"/>
                                            </p:txEl>
                                          </p:spTgt>
                                        </p:tgtEl>
                                        <p:attrNameLst>
                                          <p:attrName>ppt_w</p:attrName>
                                        </p:attrNameLst>
                                      </p:cBhvr>
                                      <p:tavLst>
                                        <p:tav tm="0">
                                          <p:val>
                                            <p:strVal val="#ppt_w*0.70"/>
                                          </p:val>
                                        </p:tav>
                                        <p:tav tm="100000">
                                          <p:val>
                                            <p:strVal val="#ppt_w"/>
                                          </p:val>
                                        </p:tav>
                                      </p:tavLst>
                                    </p:anim>
                                    <p:anim calcmode="lin" valueType="num">
                                      <p:cBhvr>
                                        <p:cTn id="15" dur="1000" fill="hold"/>
                                        <p:tgtEl>
                                          <p:spTgt spid="423939">
                                            <p:txEl>
                                              <p:pRg st="2" end="2"/>
                                            </p:txEl>
                                          </p:spTgt>
                                        </p:tgtEl>
                                        <p:attrNameLst>
                                          <p:attrName>ppt_h</p:attrName>
                                        </p:attrNameLst>
                                      </p:cBhvr>
                                      <p:tavLst>
                                        <p:tav tm="0">
                                          <p:val>
                                            <p:strVal val="#ppt_h"/>
                                          </p:val>
                                        </p:tav>
                                        <p:tav tm="100000">
                                          <p:val>
                                            <p:strVal val="#ppt_h"/>
                                          </p:val>
                                        </p:tav>
                                      </p:tavLst>
                                    </p:anim>
                                    <p:animEffect transition="in" filter="fade">
                                      <p:cBhvr>
                                        <p:cTn id="16" dur="1000"/>
                                        <p:tgtEl>
                                          <p:spTgt spid="423939">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423939">
                                            <p:txEl>
                                              <p:pRg st="3" end="3"/>
                                            </p:txEl>
                                          </p:spTgt>
                                        </p:tgtEl>
                                        <p:attrNameLst>
                                          <p:attrName>style.visibility</p:attrName>
                                        </p:attrNameLst>
                                      </p:cBhvr>
                                      <p:to>
                                        <p:strVal val="visible"/>
                                      </p:to>
                                    </p:set>
                                    <p:anim calcmode="lin" valueType="num">
                                      <p:cBhvr>
                                        <p:cTn id="21" dur="1000" fill="hold"/>
                                        <p:tgtEl>
                                          <p:spTgt spid="423939">
                                            <p:txEl>
                                              <p:pRg st="3" end="3"/>
                                            </p:txEl>
                                          </p:spTgt>
                                        </p:tgtEl>
                                        <p:attrNameLst>
                                          <p:attrName>ppt_w</p:attrName>
                                        </p:attrNameLst>
                                      </p:cBhvr>
                                      <p:tavLst>
                                        <p:tav tm="0">
                                          <p:val>
                                            <p:strVal val="#ppt_w*0.70"/>
                                          </p:val>
                                        </p:tav>
                                        <p:tav tm="100000">
                                          <p:val>
                                            <p:strVal val="#ppt_w"/>
                                          </p:val>
                                        </p:tav>
                                      </p:tavLst>
                                    </p:anim>
                                    <p:anim calcmode="lin" valueType="num">
                                      <p:cBhvr>
                                        <p:cTn id="22" dur="1000" fill="hold"/>
                                        <p:tgtEl>
                                          <p:spTgt spid="423939">
                                            <p:txEl>
                                              <p:pRg st="3" end="3"/>
                                            </p:txEl>
                                          </p:spTgt>
                                        </p:tgtEl>
                                        <p:attrNameLst>
                                          <p:attrName>ppt_h</p:attrName>
                                        </p:attrNameLst>
                                      </p:cBhvr>
                                      <p:tavLst>
                                        <p:tav tm="0">
                                          <p:val>
                                            <p:strVal val="#ppt_h"/>
                                          </p:val>
                                        </p:tav>
                                        <p:tav tm="100000">
                                          <p:val>
                                            <p:strVal val="#ppt_h"/>
                                          </p:val>
                                        </p:tav>
                                      </p:tavLst>
                                    </p:anim>
                                    <p:animEffect transition="in" filter="fade">
                                      <p:cBhvr>
                                        <p:cTn id="23" dur="1000"/>
                                        <p:tgtEl>
                                          <p:spTgt spid="423939">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423939">
                                            <p:txEl>
                                              <p:pRg st="4" end="4"/>
                                            </p:txEl>
                                          </p:spTgt>
                                        </p:tgtEl>
                                        <p:attrNameLst>
                                          <p:attrName>style.visibility</p:attrName>
                                        </p:attrNameLst>
                                      </p:cBhvr>
                                      <p:to>
                                        <p:strVal val="visible"/>
                                      </p:to>
                                    </p:set>
                                    <p:anim calcmode="lin" valueType="num">
                                      <p:cBhvr>
                                        <p:cTn id="28" dur="1000" fill="hold"/>
                                        <p:tgtEl>
                                          <p:spTgt spid="423939">
                                            <p:txEl>
                                              <p:pRg st="4" end="4"/>
                                            </p:txEl>
                                          </p:spTgt>
                                        </p:tgtEl>
                                        <p:attrNameLst>
                                          <p:attrName>ppt_w</p:attrName>
                                        </p:attrNameLst>
                                      </p:cBhvr>
                                      <p:tavLst>
                                        <p:tav tm="0">
                                          <p:val>
                                            <p:strVal val="#ppt_w*0.70"/>
                                          </p:val>
                                        </p:tav>
                                        <p:tav tm="100000">
                                          <p:val>
                                            <p:strVal val="#ppt_w"/>
                                          </p:val>
                                        </p:tav>
                                      </p:tavLst>
                                    </p:anim>
                                    <p:anim calcmode="lin" valueType="num">
                                      <p:cBhvr>
                                        <p:cTn id="29" dur="1000" fill="hold"/>
                                        <p:tgtEl>
                                          <p:spTgt spid="423939">
                                            <p:txEl>
                                              <p:pRg st="4" end="4"/>
                                            </p:txEl>
                                          </p:spTgt>
                                        </p:tgtEl>
                                        <p:attrNameLst>
                                          <p:attrName>ppt_h</p:attrName>
                                        </p:attrNameLst>
                                      </p:cBhvr>
                                      <p:tavLst>
                                        <p:tav tm="0">
                                          <p:val>
                                            <p:strVal val="#ppt_h"/>
                                          </p:val>
                                        </p:tav>
                                        <p:tav tm="100000">
                                          <p:val>
                                            <p:strVal val="#ppt_h"/>
                                          </p:val>
                                        </p:tav>
                                      </p:tavLst>
                                    </p:anim>
                                    <p:animEffect transition="in" filter="fade">
                                      <p:cBhvr>
                                        <p:cTn id="30" dur="1000"/>
                                        <p:tgtEl>
                                          <p:spTgt spid="423939">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423939">
                                            <p:txEl>
                                              <p:pRg st="5" end="5"/>
                                            </p:txEl>
                                          </p:spTgt>
                                        </p:tgtEl>
                                        <p:attrNameLst>
                                          <p:attrName>style.visibility</p:attrName>
                                        </p:attrNameLst>
                                      </p:cBhvr>
                                      <p:to>
                                        <p:strVal val="visible"/>
                                      </p:to>
                                    </p:set>
                                    <p:anim calcmode="lin" valueType="num">
                                      <p:cBhvr>
                                        <p:cTn id="35" dur="1000" fill="hold"/>
                                        <p:tgtEl>
                                          <p:spTgt spid="423939">
                                            <p:txEl>
                                              <p:pRg st="5" end="5"/>
                                            </p:txEl>
                                          </p:spTgt>
                                        </p:tgtEl>
                                        <p:attrNameLst>
                                          <p:attrName>ppt_w</p:attrName>
                                        </p:attrNameLst>
                                      </p:cBhvr>
                                      <p:tavLst>
                                        <p:tav tm="0">
                                          <p:val>
                                            <p:strVal val="#ppt_w*0.70"/>
                                          </p:val>
                                        </p:tav>
                                        <p:tav tm="100000">
                                          <p:val>
                                            <p:strVal val="#ppt_w"/>
                                          </p:val>
                                        </p:tav>
                                      </p:tavLst>
                                    </p:anim>
                                    <p:anim calcmode="lin" valueType="num">
                                      <p:cBhvr>
                                        <p:cTn id="36" dur="1000" fill="hold"/>
                                        <p:tgtEl>
                                          <p:spTgt spid="423939">
                                            <p:txEl>
                                              <p:pRg st="5" end="5"/>
                                            </p:txEl>
                                          </p:spTgt>
                                        </p:tgtEl>
                                        <p:attrNameLst>
                                          <p:attrName>ppt_h</p:attrName>
                                        </p:attrNameLst>
                                      </p:cBhvr>
                                      <p:tavLst>
                                        <p:tav tm="0">
                                          <p:val>
                                            <p:strVal val="#ppt_h"/>
                                          </p:val>
                                        </p:tav>
                                        <p:tav tm="100000">
                                          <p:val>
                                            <p:strVal val="#ppt_h"/>
                                          </p:val>
                                        </p:tav>
                                      </p:tavLst>
                                    </p:anim>
                                    <p:animEffect transition="in" filter="fade">
                                      <p:cBhvr>
                                        <p:cTn id="37" dur="1000"/>
                                        <p:tgtEl>
                                          <p:spTgt spid="423939">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423939">
                                            <p:txEl>
                                              <p:pRg st="6" end="6"/>
                                            </p:txEl>
                                          </p:spTgt>
                                        </p:tgtEl>
                                        <p:attrNameLst>
                                          <p:attrName>style.visibility</p:attrName>
                                        </p:attrNameLst>
                                      </p:cBhvr>
                                      <p:to>
                                        <p:strVal val="visible"/>
                                      </p:to>
                                    </p:set>
                                    <p:anim calcmode="lin" valueType="num">
                                      <p:cBhvr>
                                        <p:cTn id="42" dur="1000" fill="hold"/>
                                        <p:tgtEl>
                                          <p:spTgt spid="423939">
                                            <p:txEl>
                                              <p:pRg st="6" end="6"/>
                                            </p:txEl>
                                          </p:spTgt>
                                        </p:tgtEl>
                                        <p:attrNameLst>
                                          <p:attrName>ppt_w</p:attrName>
                                        </p:attrNameLst>
                                      </p:cBhvr>
                                      <p:tavLst>
                                        <p:tav tm="0">
                                          <p:val>
                                            <p:strVal val="#ppt_w*0.70"/>
                                          </p:val>
                                        </p:tav>
                                        <p:tav tm="100000">
                                          <p:val>
                                            <p:strVal val="#ppt_w"/>
                                          </p:val>
                                        </p:tav>
                                      </p:tavLst>
                                    </p:anim>
                                    <p:anim calcmode="lin" valueType="num">
                                      <p:cBhvr>
                                        <p:cTn id="43" dur="1000" fill="hold"/>
                                        <p:tgtEl>
                                          <p:spTgt spid="423939">
                                            <p:txEl>
                                              <p:pRg st="6" end="6"/>
                                            </p:txEl>
                                          </p:spTgt>
                                        </p:tgtEl>
                                        <p:attrNameLst>
                                          <p:attrName>ppt_h</p:attrName>
                                        </p:attrNameLst>
                                      </p:cBhvr>
                                      <p:tavLst>
                                        <p:tav tm="0">
                                          <p:val>
                                            <p:strVal val="#ppt_h"/>
                                          </p:val>
                                        </p:tav>
                                        <p:tav tm="100000">
                                          <p:val>
                                            <p:strVal val="#ppt_h"/>
                                          </p:val>
                                        </p:tav>
                                      </p:tavLst>
                                    </p:anim>
                                    <p:animEffect transition="in" filter="fade">
                                      <p:cBhvr>
                                        <p:cTn id="44" dur="1000"/>
                                        <p:tgtEl>
                                          <p:spTgt spid="423939">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423939">
                                            <p:txEl>
                                              <p:pRg st="7" end="7"/>
                                            </p:txEl>
                                          </p:spTgt>
                                        </p:tgtEl>
                                        <p:attrNameLst>
                                          <p:attrName>style.visibility</p:attrName>
                                        </p:attrNameLst>
                                      </p:cBhvr>
                                      <p:to>
                                        <p:strVal val="visible"/>
                                      </p:to>
                                    </p:set>
                                    <p:anim calcmode="lin" valueType="num">
                                      <p:cBhvr>
                                        <p:cTn id="49" dur="1000" fill="hold"/>
                                        <p:tgtEl>
                                          <p:spTgt spid="423939">
                                            <p:txEl>
                                              <p:pRg st="7" end="7"/>
                                            </p:txEl>
                                          </p:spTgt>
                                        </p:tgtEl>
                                        <p:attrNameLst>
                                          <p:attrName>ppt_w</p:attrName>
                                        </p:attrNameLst>
                                      </p:cBhvr>
                                      <p:tavLst>
                                        <p:tav tm="0">
                                          <p:val>
                                            <p:strVal val="#ppt_w*0.70"/>
                                          </p:val>
                                        </p:tav>
                                        <p:tav tm="100000">
                                          <p:val>
                                            <p:strVal val="#ppt_w"/>
                                          </p:val>
                                        </p:tav>
                                      </p:tavLst>
                                    </p:anim>
                                    <p:anim calcmode="lin" valueType="num">
                                      <p:cBhvr>
                                        <p:cTn id="50" dur="1000" fill="hold"/>
                                        <p:tgtEl>
                                          <p:spTgt spid="423939">
                                            <p:txEl>
                                              <p:pRg st="7" end="7"/>
                                            </p:txEl>
                                          </p:spTgt>
                                        </p:tgtEl>
                                        <p:attrNameLst>
                                          <p:attrName>ppt_h</p:attrName>
                                        </p:attrNameLst>
                                      </p:cBhvr>
                                      <p:tavLst>
                                        <p:tav tm="0">
                                          <p:val>
                                            <p:strVal val="#ppt_h"/>
                                          </p:val>
                                        </p:tav>
                                        <p:tav tm="100000">
                                          <p:val>
                                            <p:strVal val="#ppt_h"/>
                                          </p:val>
                                        </p:tav>
                                      </p:tavLst>
                                    </p:anim>
                                    <p:animEffect transition="in" filter="fade">
                                      <p:cBhvr>
                                        <p:cTn id="51" dur="1000"/>
                                        <p:tgtEl>
                                          <p:spTgt spid="423939">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423939">
                                            <p:txEl>
                                              <p:pRg st="8" end="8"/>
                                            </p:txEl>
                                          </p:spTgt>
                                        </p:tgtEl>
                                        <p:attrNameLst>
                                          <p:attrName>style.visibility</p:attrName>
                                        </p:attrNameLst>
                                      </p:cBhvr>
                                      <p:to>
                                        <p:strVal val="visible"/>
                                      </p:to>
                                    </p:set>
                                    <p:anim calcmode="lin" valueType="num">
                                      <p:cBhvr>
                                        <p:cTn id="56" dur="1000" fill="hold"/>
                                        <p:tgtEl>
                                          <p:spTgt spid="423939">
                                            <p:txEl>
                                              <p:pRg st="8" end="8"/>
                                            </p:txEl>
                                          </p:spTgt>
                                        </p:tgtEl>
                                        <p:attrNameLst>
                                          <p:attrName>ppt_w</p:attrName>
                                        </p:attrNameLst>
                                      </p:cBhvr>
                                      <p:tavLst>
                                        <p:tav tm="0">
                                          <p:val>
                                            <p:strVal val="#ppt_w*0.70"/>
                                          </p:val>
                                        </p:tav>
                                        <p:tav tm="100000">
                                          <p:val>
                                            <p:strVal val="#ppt_w"/>
                                          </p:val>
                                        </p:tav>
                                      </p:tavLst>
                                    </p:anim>
                                    <p:anim calcmode="lin" valueType="num">
                                      <p:cBhvr>
                                        <p:cTn id="57" dur="1000" fill="hold"/>
                                        <p:tgtEl>
                                          <p:spTgt spid="423939">
                                            <p:txEl>
                                              <p:pRg st="8" end="8"/>
                                            </p:txEl>
                                          </p:spTgt>
                                        </p:tgtEl>
                                        <p:attrNameLst>
                                          <p:attrName>ppt_h</p:attrName>
                                        </p:attrNameLst>
                                      </p:cBhvr>
                                      <p:tavLst>
                                        <p:tav tm="0">
                                          <p:val>
                                            <p:strVal val="#ppt_h"/>
                                          </p:val>
                                        </p:tav>
                                        <p:tav tm="100000">
                                          <p:val>
                                            <p:strVal val="#ppt_h"/>
                                          </p:val>
                                        </p:tav>
                                      </p:tavLst>
                                    </p:anim>
                                    <p:animEffect transition="in" filter="fade">
                                      <p:cBhvr>
                                        <p:cTn id="58" dur="1000"/>
                                        <p:tgtEl>
                                          <p:spTgt spid="423939">
                                            <p:txEl>
                                              <p:pRg st="8" end="8"/>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423939">
                                            <p:txEl>
                                              <p:pRg st="9" end="9"/>
                                            </p:txEl>
                                          </p:spTgt>
                                        </p:tgtEl>
                                        <p:attrNameLst>
                                          <p:attrName>style.visibility</p:attrName>
                                        </p:attrNameLst>
                                      </p:cBhvr>
                                      <p:to>
                                        <p:strVal val="visible"/>
                                      </p:to>
                                    </p:set>
                                    <p:anim calcmode="lin" valueType="num">
                                      <p:cBhvr>
                                        <p:cTn id="63" dur="1000" fill="hold"/>
                                        <p:tgtEl>
                                          <p:spTgt spid="423939">
                                            <p:txEl>
                                              <p:pRg st="9" end="9"/>
                                            </p:txEl>
                                          </p:spTgt>
                                        </p:tgtEl>
                                        <p:attrNameLst>
                                          <p:attrName>ppt_w</p:attrName>
                                        </p:attrNameLst>
                                      </p:cBhvr>
                                      <p:tavLst>
                                        <p:tav tm="0">
                                          <p:val>
                                            <p:strVal val="#ppt_w*0.70"/>
                                          </p:val>
                                        </p:tav>
                                        <p:tav tm="100000">
                                          <p:val>
                                            <p:strVal val="#ppt_w"/>
                                          </p:val>
                                        </p:tav>
                                      </p:tavLst>
                                    </p:anim>
                                    <p:anim calcmode="lin" valueType="num">
                                      <p:cBhvr>
                                        <p:cTn id="64" dur="1000" fill="hold"/>
                                        <p:tgtEl>
                                          <p:spTgt spid="423939">
                                            <p:txEl>
                                              <p:pRg st="9" end="9"/>
                                            </p:txEl>
                                          </p:spTgt>
                                        </p:tgtEl>
                                        <p:attrNameLst>
                                          <p:attrName>ppt_h</p:attrName>
                                        </p:attrNameLst>
                                      </p:cBhvr>
                                      <p:tavLst>
                                        <p:tav tm="0">
                                          <p:val>
                                            <p:strVal val="#ppt_h"/>
                                          </p:val>
                                        </p:tav>
                                        <p:tav tm="100000">
                                          <p:val>
                                            <p:strVal val="#ppt_h"/>
                                          </p:val>
                                        </p:tav>
                                      </p:tavLst>
                                    </p:anim>
                                    <p:animEffect transition="in" filter="fade">
                                      <p:cBhvr>
                                        <p:cTn id="65" dur="1000"/>
                                        <p:tgtEl>
                                          <p:spTgt spid="423939">
                                            <p:txEl>
                                              <p:pRg st="9" end="9"/>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423939">
                                            <p:txEl>
                                              <p:pRg st="10" end="10"/>
                                            </p:txEl>
                                          </p:spTgt>
                                        </p:tgtEl>
                                        <p:attrNameLst>
                                          <p:attrName>style.visibility</p:attrName>
                                        </p:attrNameLst>
                                      </p:cBhvr>
                                      <p:to>
                                        <p:strVal val="visible"/>
                                      </p:to>
                                    </p:set>
                                    <p:anim calcmode="lin" valueType="num">
                                      <p:cBhvr>
                                        <p:cTn id="70" dur="1000" fill="hold"/>
                                        <p:tgtEl>
                                          <p:spTgt spid="423939">
                                            <p:txEl>
                                              <p:pRg st="10" end="10"/>
                                            </p:txEl>
                                          </p:spTgt>
                                        </p:tgtEl>
                                        <p:attrNameLst>
                                          <p:attrName>ppt_w</p:attrName>
                                        </p:attrNameLst>
                                      </p:cBhvr>
                                      <p:tavLst>
                                        <p:tav tm="0">
                                          <p:val>
                                            <p:strVal val="#ppt_w*0.70"/>
                                          </p:val>
                                        </p:tav>
                                        <p:tav tm="100000">
                                          <p:val>
                                            <p:strVal val="#ppt_w"/>
                                          </p:val>
                                        </p:tav>
                                      </p:tavLst>
                                    </p:anim>
                                    <p:anim calcmode="lin" valueType="num">
                                      <p:cBhvr>
                                        <p:cTn id="71" dur="1000" fill="hold"/>
                                        <p:tgtEl>
                                          <p:spTgt spid="423939">
                                            <p:txEl>
                                              <p:pRg st="10" end="10"/>
                                            </p:txEl>
                                          </p:spTgt>
                                        </p:tgtEl>
                                        <p:attrNameLst>
                                          <p:attrName>ppt_h</p:attrName>
                                        </p:attrNameLst>
                                      </p:cBhvr>
                                      <p:tavLst>
                                        <p:tav tm="0">
                                          <p:val>
                                            <p:strVal val="#ppt_h"/>
                                          </p:val>
                                        </p:tav>
                                        <p:tav tm="100000">
                                          <p:val>
                                            <p:strVal val="#ppt_h"/>
                                          </p:val>
                                        </p:tav>
                                      </p:tavLst>
                                    </p:anim>
                                    <p:animEffect transition="in" filter="fade">
                                      <p:cBhvr>
                                        <p:cTn id="72" dur="1000"/>
                                        <p:tgtEl>
                                          <p:spTgt spid="423939">
                                            <p:txEl>
                                              <p:pRg st="10" end="1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grpId="0" nodeType="clickEffect">
                                  <p:stCondLst>
                                    <p:cond delay="0"/>
                                  </p:stCondLst>
                                  <p:childTnLst>
                                    <p:set>
                                      <p:cBhvr>
                                        <p:cTn id="76" dur="1" fill="hold">
                                          <p:stCondLst>
                                            <p:cond delay="0"/>
                                          </p:stCondLst>
                                        </p:cTn>
                                        <p:tgtEl>
                                          <p:spTgt spid="423939">
                                            <p:txEl>
                                              <p:pRg st="11" end="11"/>
                                            </p:txEl>
                                          </p:spTgt>
                                        </p:tgtEl>
                                        <p:attrNameLst>
                                          <p:attrName>style.visibility</p:attrName>
                                        </p:attrNameLst>
                                      </p:cBhvr>
                                      <p:to>
                                        <p:strVal val="visible"/>
                                      </p:to>
                                    </p:set>
                                    <p:anim calcmode="lin" valueType="num">
                                      <p:cBhvr>
                                        <p:cTn id="77" dur="1000" fill="hold"/>
                                        <p:tgtEl>
                                          <p:spTgt spid="423939">
                                            <p:txEl>
                                              <p:pRg st="11" end="11"/>
                                            </p:txEl>
                                          </p:spTgt>
                                        </p:tgtEl>
                                        <p:attrNameLst>
                                          <p:attrName>ppt_w</p:attrName>
                                        </p:attrNameLst>
                                      </p:cBhvr>
                                      <p:tavLst>
                                        <p:tav tm="0">
                                          <p:val>
                                            <p:strVal val="#ppt_w*0.70"/>
                                          </p:val>
                                        </p:tav>
                                        <p:tav tm="100000">
                                          <p:val>
                                            <p:strVal val="#ppt_w"/>
                                          </p:val>
                                        </p:tav>
                                      </p:tavLst>
                                    </p:anim>
                                    <p:anim calcmode="lin" valueType="num">
                                      <p:cBhvr>
                                        <p:cTn id="78" dur="1000" fill="hold"/>
                                        <p:tgtEl>
                                          <p:spTgt spid="423939">
                                            <p:txEl>
                                              <p:pRg st="11" end="11"/>
                                            </p:txEl>
                                          </p:spTgt>
                                        </p:tgtEl>
                                        <p:attrNameLst>
                                          <p:attrName>ppt_h</p:attrName>
                                        </p:attrNameLst>
                                      </p:cBhvr>
                                      <p:tavLst>
                                        <p:tav tm="0">
                                          <p:val>
                                            <p:strVal val="#ppt_h"/>
                                          </p:val>
                                        </p:tav>
                                        <p:tav tm="100000">
                                          <p:val>
                                            <p:strVal val="#ppt_h"/>
                                          </p:val>
                                        </p:tav>
                                      </p:tavLst>
                                    </p:anim>
                                    <p:animEffect transition="in" filter="fade">
                                      <p:cBhvr>
                                        <p:cTn id="79" dur="1000"/>
                                        <p:tgtEl>
                                          <p:spTgt spid="423939">
                                            <p:txEl>
                                              <p:pRg st="11" end="11"/>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5" presetClass="entr" presetSubtype="0" fill="hold" grpId="0" nodeType="clickEffect">
                                  <p:stCondLst>
                                    <p:cond delay="0"/>
                                  </p:stCondLst>
                                  <p:childTnLst>
                                    <p:set>
                                      <p:cBhvr>
                                        <p:cTn id="83" dur="1" fill="hold">
                                          <p:stCondLst>
                                            <p:cond delay="0"/>
                                          </p:stCondLst>
                                        </p:cTn>
                                        <p:tgtEl>
                                          <p:spTgt spid="423939">
                                            <p:txEl>
                                              <p:pRg st="12" end="12"/>
                                            </p:txEl>
                                          </p:spTgt>
                                        </p:tgtEl>
                                        <p:attrNameLst>
                                          <p:attrName>style.visibility</p:attrName>
                                        </p:attrNameLst>
                                      </p:cBhvr>
                                      <p:to>
                                        <p:strVal val="visible"/>
                                      </p:to>
                                    </p:set>
                                    <p:anim calcmode="lin" valueType="num">
                                      <p:cBhvr>
                                        <p:cTn id="84" dur="1000" fill="hold"/>
                                        <p:tgtEl>
                                          <p:spTgt spid="423939">
                                            <p:txEl>
                                              <p:pRg st="12" end="12"/>
                                            </p:txEl>
                                          </p:spTgt>
                                        </p:tgtEl>
                                        <p:attrNameLst>
                                          <p:attrName>ppt_w</p:attrName>
                                        </p:attrNameLst>
                                      </p:cBhvr>
                                      <p:tavLst>
                                        <p:tav tm="0">
                                          <p:val>
                                            <p:strVal val="#ppt_w*0.70"/>
                                          </p:val>
                                        </p:tav>
                                        <p:tav tm="100000">
                                          <p:val>
                                            <p:strVal val="#ppt_w"/>
                                          </p:val>
                                        </p:tav>
                                      </p:tavLst>
                                    </p:anim>
                                    <p:anim calcmode="lin" valueType="num">
                                      <p:cBhvr>
                                        <p:cTn id="85" dur="1000" fill="hold"/>
                                        <p:tgtEl>
                                          <p:spTgt spid="423939">
                                            <p:txEl>
                                              <p:pRg st="12" end="12"/>
                                            </p:txEl>
                                          </p:spTgt>
                                        </p:tgtEl>
                                        <p:attrNameLst>
                                          <p:attrName>ppt_h</p:attrName>
                                        </p:attrNameLst>
                                      </p:cBhvr>
                                      <p:tavLst>
                                        <p:tav tm="0">
                                          <p:val>
                                            <p:strVal val="#ppt_h"/>
                                          </p:val>
                                        </p:tav>
                                        <p:tav tm="100000">
                                          <p:val>
                                            <p:strVal val="#ppt_h"/>
                                          </p:val>
                                        </p:tav>
                                      </p:tavLst>
                                    </p:anim>
                                    <p:animEffect transition="in" filter="fade">
                                      <p:cBhvr>
                                        <p:cTn id="86" dur="1000"/>
                                        <p:tgtEl>
                                          <p:spTgt spid="423939">
                                            <p:txEl>
                                              <p:pRg st="12" end="12"/>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5" presetClass="entr" presetSubtype="0" fill="hold" grpId="0" nodeType="clickEffect">
                                  <p:stCondLst>
                                    <p:cond delay="0"/>
                                  </p:stCondLst>
                                  <p:childTnLst>
                                    <p:set>
                                      <p:cBhvr>
                                        <p:cTn id="90" dur="1" fill="hold">
                                          <p:stCondLst>
                                            <p:cond delay="0"/>
                                          </p:stCondLst>
                                        </p:cTn>
                                        <p:tgtEl>
                                          <p:spTgt spid="423939">
                                            <p:txEl>
                                              <p:pRg st="13" end="13"/>
                                            </p:txEl>
                                          </p:spTgt>
                                        </p:tgtEl>
                                        <p:attrNameLst>
                                          <p:attrName>style.visibility</p:attrName>
                                        </p:attrNameLst>
                                      </p:cBhvr>
                                      <p:to>
                                        <p:strVal val="visible"/>
                                      </p:to>
                                    </p:set>
                                    <p:anim calcmode="lin" valueType="num">
                                      <p:cBhvr>
                                        <p:cTn id="91" dur="1000" fill="hold"/>
                                        <p:tgtEl>
                                          <p:spTgt spid="423939">
                                            <p:txEl>
                                              <p:pRg st="13" end="13"/>
                                            </p:txEl>
                                          </p:spTgt>
                                        </p:tgtEl>
                                        <p:attrNameLst>
                                          <p:attrName>ppt_w</p:attrName>
                                        </p:attrNameLst>
                                      </p:cBhvr>
                                      <p:tavLst>
                                        <p:tav tm="0">
                                          <p:val>
                                            <p:strVal val="#ppt_w*0.70"/>
                                          </p:val>
                                        </p:tav>
                                        <p:tav tm="100000">
                                          <p:val>
                                            <p:strVal val="#ppt_w"/>
                                          </p:val>
                                        </p:tav>
                                      </p:tavLst>
                                    </p:anim>
                                    <p:anim calcmode="lin" valueType="num">
                                      <p:cBhvr>
                                        <p:cTn id="92" dur="1000" fill="hold"/>
                                        <p:tgtEl>
                                          <p:spTgt spid="423939">
                                            <p:txEl>
                                              <p:pRg st="13" end="13"/>
                                            </p:txEl>
                                          </p:spTgt>
                                        </p:tgtEl>
                                        <p:attrNameLst>
                                          <p:attrName>ppt_h</p:attrName>
                                        </p:attrNameLst>
                                      </p:cBhvr>
                                      <p:tavLst>
                                        <p:tav tm="0">
                                          <p:val>
                                            <p:strVal val="#ppt_h"/>
                                          </p:val>
                                        </p:tav>
                                        <p:tav tm="100000">
                                          <p:val>
                                            <p:strVal val="#ppt_h"/>
                                          </p:val>
                                        </p:tav>
                                      </p:tavLst>
                                    </p:anim>
                                    <p:animEffect transition="in" filter="fade">
                                      <p:cBhvr>
                                        <p:cTn id="93" dur="1000"/>
                                        <p:tgtEl>
                                          <p:spTgt spid="423939">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393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Grp="1" noRot="1" noChangeArrowheads="1"/>
          </p:cNvSpPr>
          <p:nvPr>
            <p:ph idx="1"/>
          </p:nvPr>
        </p:nvSpPr>
        <p:spPr>
          <a:xfrm>
            <a:off x="357158" y="1484784"/>
            <a:ext cx="8488392" cy="4752528"/>
          </a:xfrm>
        </p:spPr>
        <p:txBody>
          <a:bodyPr>
            <a:normAutofit fontScale="77500" lnSpcReduction="20000"/>
          </a:bodyPr>
          <a:lstStyle/>
          <a:p>
            <a:r>
              <a:rPr lang="fa-IR" sz="2800" b="1" dirty="0" smtClean="0">
                <a:solidFill>
                  <a:srgbClr val="000099"/>
                </a:solidFill>
              </a:rPr>
              <a:t>ادامه مراحل </a:t>
            </a:r>
            <a:r>
              <a:rPr lang="fa-IR" sz="2800" b="1" dirty="0">
                <a:solidFill>
                  <a:srgbClr val="000099"/>
                </a:solidFill>
              </a:rPr>
              <a:t>عملیاتی صادرات </a:t>
            </a:r>
            <a:r>
              <a:rPr lang="en-US" sz="2800" b="1" dirty="0">
                <a:solidFill>
                  <a:srgbClr val="000099"/>
                </a:solidFill>
              </a:rPr>
              <a:t>The Operational Steps of Export</a:t>
            </a:r>
            <a:r>
              <a:rPr lang="fa-IR" sz="2800" b="1" dirty="0">
                <a:solidFill>
                  <a:srgbClr val="000099"/>
                </a:solidFill>
              </a:rPr>
              <a:t>: </a:t>
            </a:r>
            <a:endParaRPr lang="en-US" sz="2800" dirty="0">
              <a:solidFill>
                <a:srgbClr val="000099"/>
              </a:solidFill>
            </a:endParaRPr>
          </a:p>
          <a:p>
            <a:pPr lvl="0"/>
            <a:endParaRPr lang="fa-IR" b="1" dirty="0" smtClean="0">
              <a:solidFill>
                <a:srgbClr val="000099"/>
              </a:solidFill>
            </a:endParaRPr>
          </a:p>
          <a:p>
            <a:pPr lvl="0"/>
            <a:r>
              <a:rPr lang="fa-IR" b="1" dirty="0" smtClean="0">
                <a:solidFill>
                  <a:srgbClr val="000099"/>
                </a:solidFill>
              </a:rPr>
              <a:t>صدور </a:t>
            </a:r>
            <a:r>
              <a:rPr lang="fa-IR" b="1" dirty="0">
                <a:solidFill>
                  <a:srgbClr val="000099"/>
                </a:solidFill>
              </a:rPr>
              <a:t>دستور تولید کالا </a:t>
            </a:r>
            <a:r>
              <a:rPr lang="en-US" b="1" dirty="0">
                <a:solidFill>
                  <a:srgbClr val="000099"/>
                </a:solidFill>
              </a:rPr>
              <a:t>Production Order</a:t>
            </a:r>
            <a:r>
              <a:rPr lang="fa-IR" dirty="0">
                <a:solidFill>
                  <a:srgbClr val="000099"/>
                </a:solidFill>
              </a:rPr>
              <a:t>،</a:t>
            </a:r>
            <a:endParaRPr lang="en-US" dirty="0">
              <a:solidFill>
                <a:srgbClr val="000099"/>
              </a:solidFill>
            </a:endParaRPr>
          </a:p>
          <a:p>
            <a:pPr lvl="0"/>
            <a:r>
              <a:rPr lang="fa-IR" b="1" dirty="0">
                <a:solidFill>
                  <a:srgbClr val="000099"/>
                </a:solidFill>
              </a:rPr>
              <a:t> هما هنگی برای حمل</a:t>
            </a:r>
            <a:r>
              <a:rPr lang="fa-IR" dirty="0">
                <a:solidFill>
                  <a:srgbClr val="000099"/>
                </a:solidFill>
              </a:rPr>
              <a:t> </a:t>
            </a:r>
            <a:r>
              <a:rPr lang="en-US" b="1" dirty="0">
                <a:solidFill>
                  <a:srgbClr val="000099"/>
                </a:solidFill>
              </a:rPr>
              <a:t>Coordinating for Transport / Shipping </a:t>
            </a:r>
            <a:r>
              <a:rPr lang="fa-IR" b="1" dirty="0">
                <a:solidFill>
                  <a:srgbClr val="000099"/>
                </a:solidFill>
              </a:rPr>
              <a:t>،</a:t>
            </a:r>
            <a:endParaRPr lang="en-US" dirty="0">
              <a:solidFill>
                <a:srgbClr val="000099"/>
              </a:solidFill>
            </a:endParaRPr>
          </a:p>
          <a:p>
            <a:pPr lvl="0"/>
            <a:r>
              <a:rPr lang="fa-IR" b="1" dirty="0">
                <a:solidFill>
                  <a:srgbClr val="000099"/>
                </a:solidFill>
              </a:rPr>
              <a:t> بارگیری</a:t>
            </a:r>
            <a:r>
              <a:rPr lang="fa-IR" dirty="0">
                <a:solidFill>
                  <a:srgbClr val="000099"/>
                </a:solidFill>
              </a:rPr>
              <a:t> </a:t>
            </a:r>
            <a:r>
              <a:rPr lang="fa-IR" b="1" dirty="0">
                <a:solidFill>
                  <a:srgbClr val="000099"/>
                </a:solidFill>
              </a:rPr>
              <a:t>دقیق کالا و تثبت آن روی وسیله حمل </a:t>
            </a:r>
            <a:r>
              <a:rPr lang="en-US" b="1" dirty="0">
                <a:solidFill>
                  <a:srgbClr val="000099"/>
                </a:solidFill>
              </a:rPr>
              <a:t>Loading &amp; Lashing</a:t>
            </a:r>
            <a:r>
              <a:rPr lang="fa-IR" b="1" dirty="0">
                <a:solidFill>
                  <a:srgbClr val="000099"/>
                </a:solidFill>
              </a:rPr>
              <a:t>،</a:t>
            </a:r>
            <a:endParaRPr lang="en-US" dirty="0">
              <a:solidFill>
                <a:srgbClr val="000099"/>
              </a:solidFill>
            </a:endParaRPr>
          </a:p>
          <a:p>
            <a:pPr lvl="0"/>
            <a:r>
              <a:rPr lang="fa-IR" b="1" dirty="0">
                <a:solidFill>
                  <a:srgbClr val="000099"/>
                </a:solidFill>
              </a:rPr>
              <a:t> بازرسی قبل از حمل </a:t>
            </a:r>
            <a:r>
              <a:rPr lang="en-US" b="1" dirty="0">
                <a:solidFill>
                  <a:srgbClr val="000099"/>
                </a:solidFill>
              </a:rPr>
              <a:t>Pre-Shipment Inspection</a:t>
            </a:r>
            <a:r>
              <a:rPr lang="fa-IR" b="1" dirty="0">
                <a:solidFill>
                  <a:srgbClr val="000099"/>
                </a:solidFill>
              </a:rPr>
              <a:t>،</a:t>
            </a:r>
            <a:endParaRPr lang="en-US" dirty="0">
              <a:solidFill>
                <a:srgbClr val="000099"/>
              </a:solidFill>
            </a:endParaRPr>
          </a:p>
          <a:p>
            <a:pPr lvl="0"/>
            <a:r>
              <a:rPr lang="fa-IR" b="1" dirty="0">
                <a:solidFill>
                  <a:srgbClr val="000099"/>
                </a:solidFill>
              </a:rPr>
              <a:t> اظهار موقت یا اولیه </a:t>
            </a:r>
            <a:r>
              <a:rPr lang="en-US" b="1" dirty="0">
                <a:solidFill>
                  <a:srgbClr val="000099"/>
                </a:solidFill>
              </a:rPr>
              <a:t>Primary Customs Clearance</a:t>
            </a:r>
            <a:r>
              <a:rPr lang="fa-IR" b="1" dirty="0">
                <a:solidFill>
                  <a:srgbClr val="000099"/>
                </a:solidFill>
              </a:rPr>
              <a:t>،</a:t>
            </a:r>
            <a:endParaRPr lang="en-US" dirty="0">
              <a:solidFill>
                <a:srgbClr val="000099"/>
              </a:solidFill>
            </a:endParaRPr>
          </a:p>
          <a:p>
            <a:pPr lvl="0"/>
            <a:r>
              <a:rPr lang="fa-IR" b="1" dirty="0">
                <a:solidFill>
                  <a:srgbClr val="000099"/>
                </a:solidFill>
              </a:rPr>
              <a:t> حمل داخلی </a:t>
            </a:r>
            <a:r>
              <a:rPr lang="en-US" b="1" dirty="0">
                <a:solidFill>
                  <a:srgbClr val="000099"/>
                </a:solidFill>
              </a:rPr>
              <a:t>Domestic Transportation</a:t>
            </a:r>
            <a:r>
              <a:rPr lang="fa-IR" b="1" dirty="0">
                <a:solidFill>
                  <a:srgbClr val="000099"/>
                </a:solidFill>
              </a:rPr>
              <a:t>،</a:t>
            </a:r>
            <a:endParaRPr lang="en-US" dirty="0">
              <a:solidFill>
                <a:srgbClr val="000099"/>
              </a:solidFill>
            </a:endParaRPr>
          </a:p>
          <a:p>
            <a:pPr lvl="0"/>
            <a:r>
              <a:rPr lang="en-US" b="1" dirty="0">
                <a:solidFill>
                  <a:srgbClr val="000099"/>
                </a:solidFill>
              </a:rPr>
              <a:t> </a:t>
            </a:r>
            <a:r>
              <a:rPr lang="fa-IR" b="1" dirty="0">
                <a:solidFill>
                  <a:srgbClr val="000099"/>
                </a:solidFill>
              </a:rPr>
              <a:t>اظهار نهایی در گمرک خروجی </a:t>
            </a:r>
            <a:r>
              <a:rPr lang="en-US" b="1" dirty="0">
                <a:solidFill>
                  <a:srgbClr val="000099"/>
                </a:solidFill>
              </a:rPr>
              <a:t>Final Custom Clearance</a:t>
            </a:r>
            <a:r>
              <a:rPr lang="fa-IR" b="1" dirty="0">
                <a:solidFill>
                  <a:srgbClr val="000099"/>
                </a:solidFill>
              </a:rPr>
              <a:t>،</a:t>
            </a:r>
            <a:endParaRPr lang="en-US" dirty="0">
              <a:solidFill>
                <a:srgbClr val="000099"/>
              </a:solidFill>
            </a:endParaRPr>
          </a:p>
          <a:p>
            <a:pPr lvl="0"/>
            <a:r>
              <a:rPr lang="fa-IR" b="1" dirty="0">
                <a:solidFill>
                  <a:srgbClr val="000099"/>
                </a:solidFill>
              </a:rPr>
              <a:t> بازرسی قبل از حمل </a:t>
            </a:r>
            <a:r>
              <a:rPr lang="en-US" b="1" dirty="0">
                <a:solidFill>
                  <a:srgbClr val="000099"/>
                </a:solidFill>
              </a:rPr>
              <a:t>Pre-Shipment Inspection </a:t>
            </a:r>
            <a:r>
              <a:rPr lang="fa-IR" dirty="0">
                <a:solidFill>
                  <a:srgbClr val="000099"/>
                </a:solidFill>
              </a:rPr>
              <a:t>(در صورت نیاز)</a:t>
            </a:r>
            <a:r>
              <a:rPr lang="fa-IR" b="1" dirty="0">
                <a:solidFill>
                  <a:srgbClr val="000099"/>
                </a:solidFill>
              </a:rPr>
              <a:t>،</a:t>
            </a:r>
            <a:endParaRPr lang="en-US" dirty="0">
              <a:solidFill>
                <a:srgbClr val="000099"/>
              </a:solidFill>
            </a:endParaRPr>
          </a:p>
          <a:p>
            <a:pPr lvl="0"/>
            <a:r>
              <a:rPr lang="fa-IR" b="1" dirty="0">
                <a:solidFill>
                  <a:srgbClr val="000099"/>
                </a:solidFill>
              </a:rPr>
              <a:t> آماده سازی اسناد حمل </a:t>
            </a:r>
            <a:r>
              <a:rPr lang="en-US" b="1" dirty="0">
                <a:solidFill>
                  <a:srgbClr val="000099"/>
                </a:solidFill>
              </a:rPr>
              <a:t>Preparing Shipping Documents</a:t>
            </a:r>
            <a:r>
              <a:rPr lang="fa-IR" b="1" dirty="0">
                <a:solidFill>
                  <a:srgbClr val="000099"/>
                </a:solidFill>
              </a:rPr>
              <a:t>،</a:t>
            </a:r>
            <a:endParaRPr lang="en-US" dirty="0">
              <a:solidFill>
                <a:srgbClr val="000099"/>
              </a:solidFill>
            </a:endParaRPr>
          </a:p>
          <a:p>
            <a:pPr lvl="0"/>
            <a:r>
              <a:rPr lang="en-US" b="1" dirty="0">
                <a:solidFill>
                  <a:srgbClr val="000099"/>
                </a:solidFill>
              </a:rPr>
              <a:t> </a:t>
            </a:r>
            <a:r>
              <a:rPr lang="fa-IR" b="1" dirty="0">
                <a:solidFill>
                  <a:srgbClr val="000099"/>
                </a:solidFill>
              </a:rPr>
              <a:t>مبادله اسناد (با پول و یا تحویل اسناد به فرد یا بانک) </a:t>
            </a:r>
            <a:r>
              <a:rPr lang="en-US" b="1" dirty="0">
                <a:solidFill>
                  <a:srgbClr val="000099"/>
                </a:solidFill>
              </a:rPr>
              <a:t>Documents Exchange</a:t>
            </a:r>
            <a:r>
              <a:rPr lang="fa-IR" b="1" dirty="0">
                <a:solidFill>
                  <a:srgbClr val="000099"/>
                </a:solidFill>
              </a:rPr>
              <a:t>،</a:t>
            </a:r>
            <a:endParaRPr lang="en-US" dirty="0">
              <a:solidFill>
                <a:srgbClr val="000099"/>
              </a:solidFill>
            </a:endParaRPr>
          </a:p>
          <a:p>
            <a:pPr lvl="0"/>
            <a:r>
              <a:rPr lang="en-US" b="1" dirty="0">
                <a:solidFill>
                  <a:srgbClr val="000099"/>
                </a:solidFill>
              </a:rPr>
              <a:t> </a:t>
            </a:r>
            <a:r>
              <a:rPr lang="fa-IR" b="1" dirty="0">
                <a:solidFill>
                  <a:srgbClr val="000099"/>
                </a:solidFill>
              </a:rPr>
              <a:t>دریافت برگ سبز ترخیصیه کالا از شرکت باربری یا دریافت کوتاژ </a:t>
            </a:r>
            <a:r>
              <a:rPr lang="en-US" b="1" dirty="0">
                <a:solidFill>
                  <a:srgbClr val="000099"/>
                </a:solidFill>
              </a:rPr>
              <a:t>Receiving Cottage</a:t>
            </a:r>
            <a:r>
              <a:rPr lang="fa-IR" b="1" dirty="0">
                <a:solidFill>
                  <a:srgbClr val="000099"/>
                </a:solidFill>
              </a:rPr>
              <a:t>،</a:t>
            </a:r>
            <a:endParaRPr lang="en-US" dirty="0">
              <a:solidFill>
                <a:srgbClr val="000099"/>
              </a:solidFill>
            </a:endParaRPr>
          </a:p>
          <a:p>
            <a:pPr lvl="0"/>
            <a:r>
              <a:rPr lang="en-US" b="1" dirty="0">
                <a:solidFill>
                  <a:srgbClr val="000099"/>
                </a:solidFill>
              </a:rPr>
              <a:t> </a:t>
            </a:r>
            <a:r>
              <a:rPr lang="fa-IR" b="1" dirty="0">
                <a:solidFill>
                  <a:srgbClr val="000099"/>
                </a:solidFill>
              </a:rPr>
              <a:t>ثبت در سیستم الکترونیکی جوایز صادراتی </a:t>
            </a:r>
            <a:r>
              <a:rPr lang="en-US" b="1" dirty="0">
                <a:solidFill>
                  <a:srgbClr val="000099"/>
                </a:solidFill>
              </a:rPr>
              <a:t>Record in Export Rewarding System</a:t>
            </a:r>
            <a:r>
              <a:rPr lang="fa-IR" b="1" dirty="0">
                <a:solidFill>
                  <a:srgbClr val="000099"/>
                </a:solidFill>
              </a:rPr>
              <a:t>،</a:t>
            </a:r>
            <a:endParaRPr lang="en-US" dirty="0">
              <a:solidFill>
                <a:srgbClr val="000099"/>
              </a:solidFill>
            </a:endParaRPr>
          </a:p>
          <a:p>
            <a:pPr lvl="0"/>
            <a:r>
              <a:rPr lang="en-US" b="1" dirty="0">
                <a:solidFill>
                  <a:srgbClr val="000099"/>
                </a:solidFill>
              </a:rPr>
              <a:t> </a:t>
            </a:r>
            <a:r>
              <a:rPr lang="fa-IR" b="1" dirty="0">
                <a:solidFill>
                  <a:srgbClr val="000099"/>
                </a:solidFill>
              </a:rPr>
              <a:t>آماده سازی مدارک برای جوایز صادراتی </a:t>
            </a:r>
            <a:r>
              <a:rPr lang="en-US" b="1" dirty="0">
                <a:solidFill>
                  <a:srgbClr val="000099"/>
                </a:solidFill>
              </a:rPr>
              <a:t>Documentations for Export Rewards</a:t>
            </a:r>
            <a:r>
              <a:rPr lang="fa-IR" b="1" dirty="0">
                <a:solidFill>
                  <a:srgbClr val="000099"/>
                </a:solidFill>
              </a:rPr>
              <a:t>.</a:t>
            </a:r>
            <a:endParaRPr lang="en-US" dirty="0">
              <a:solidFill>
                <a:srgbClr val="000099"/>
              </a:solidFill>
            </a:endParaRPr>
          </a:p>
        </p:txBody>
      </p:sp>
      <p:sp>
        <p:nvSpPr>
          <p:cNvPr id="7"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extLst>
      <p:ext uri="{BB962C8B-B14F-4D97-AF65-F5344CB8AC3E}">
        <p14:creationId xmlns:p14="http://schemas.microsoft.com/office/powerpoint/2010/main" val="38217165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a:xfrm>
            <a:off x="457200" y="1935480"/>
            <a:ext cx="8229600" cy="4389120"/>
          </a:xfrm>
        </p:spPr>
        <p:txBody>
          <a:bodyPr>
            <a:normAutofit fontScale="70000" lnSpcReduction="20000"/>
          </a:bodyPr>
          <a:lstStyle/>
          <a:p>
            <a:pPr lvl="0"/>
            <a:r>
              <a:rPr lang="fa-IR" sz="3400" b="1" dirty="0">
                <a:solidFill>
                  <a:srgbClr val="000099"/>
                </a:solidFill>
              </a:rPr>
              <a:t>بازاریابی صادرات </a:t>
            </a:r>
            <a:r>
              <a:rPr lang="en-US" sz="3400" b="1" dirty="0">
                <a:solidFill>
                  <a:srgbClr val="000099"/>
                </a:solidFill>
              </a:rPr>
              <a:t>Export Marketing</a:t>
            </a:r>
            <a:r>
              <a:rPr lang="fa-IR" sz="3400" b="1" dirty="0">
                <a:solidFill>
                  <a:srgbClr val="000099"/>
                </a:solidFill>
              </a:rPr>
              <a:t>:</a:t>
            </a:r>
            <a:endParaRPr lang="en-US" sz="3400" dirty="0">
              <a:solidFill>
                <a:srgbClr val="000099"/>
              </a:solidFill>
            </a:endParaRPr>
          </a:p>
          <a:p>
            <a:r>
              <a:rPr lang="fa-IR" b="1" dirty="0">
                <a:solidFill>
                  <a:srgbClr val="000099"/>
                </a:solidFill>
              </a:rPr>
              <a:t> </a:t>
            </a:r>
            <a:endParaRPr lang="en-US" dirty="0">
              <a:solidFill>
                <a:srgbClr val="000099"/>
              </a:solidFill>
            </a:endParaRPr>
          </a:p>
          <a:p>
            <a:r>
              <a:rPr lang="fa-IR" b="1" dirty="0">
                <a:solidFill>
                  <a:srgbClr val="000099"/>
                </a:solidFill>
              </a:rPr>
              <a:t>بازاریابی: </a:t>
            </a:r>
            <a:r>
              <a:rPr lang="ar-SA" dirty="0">
                <a:solidFill>
                  <a:srgbClr val="000099"/>
                </a:solidFill>
              </a:rPr>
              <a:t>فعالیتی است انسانی بمنظور رفع نیازهای انسانها از طریق فرایند مبادله. "فلیپ کاتلر"</a:t>
            </a:r>
            <a:r>
              <a:rPr lang="ar-SA" b="1" dirty="0">
                <a:solidFill>
                  <a:srgbClr val="000099"/>
                </a:solidFill>
              </a:rPr>
              <a:t/>
            </a:r>
            <a:br>
              <a:rPr lang="ar-SA" b="1" dirty="0">
                <a:solidFill>
                  <a:srgbClr val="000099"/>
                </a:solidFill>
              </a:rPr>
            </a:br>
            <a:endParaRPr lang="en-US" dirty="0">
              <a:solidFill>
                <a:srgbClr val="000099"/>
              </a:solidFill>
            </a:endParaRPr>
          </a:p>
          <a:p>
            <a:r>
              <a:rPr lang="fa-IR" b="1" dirty="0">
                <a:solidFill>
                  <a:srgbClr val="000099"/>
                </a:solidFill>
              </a:rPr>
              <a:t>بازاریابی بین المللی: </a:t>
            </a:r>
            <a:r>
              <a:rPr lang="fa-IR" dirty="0">
                <a:solidFill>
                  <a:srgbClr val="000099"/>
                </a:solidFill>
              </a:rPr>
              <a:t>فرایند انتقال بازار محصول از بازارهای داخلی به بازارهای منطقه ای و بین المللی می باشد. توضیح اینکه ممکن است یک کالا برای یک بازار تولید شده و سپس در بازارهای مشابه به فروش رود.</a:t>
            </a:r>
            <a:br>
              <a:rPr lang="fa-IR" dirty="0">
                <a:solidFill>
                  <a:srgbClr val="000099"/>
                </a:solidFill>
              </a:rPr>
            </a:br>
            <a:r>
              <a:rPr lang="fa-IR" dirty="0">
                <a:solidFill>
                  <a:srgbClr val="000099"/>
                </a:solidFill>
              </a:rPr>
              <a:t>"وارن جی کیگان"</a:t>
            </a:r>
            <a:endParaRPr lang="en-US" dirty="0">
              <a:solidFill>
                <a:srgbClr val="000099"/>
              </a:solidFill>
            </a:endParaRPr>
          </a:p>
          <a:p>
            <a:r>
              <a:rPr lang="fa-IR" dirty="0">
                <a:solidFill>
                  <a:srgbClr val="000099"/>
                </a:solidFill>
              </a:rPr>
              <a:t> </a:t>
            </a:r>
            <a:endParaRPr lang="en-US" dirty="0">
              <a:solidFill>
                <a:srgbClr val="000099"/>
              </a:solidFill>
            </a:endParaRPr>
          </a:p>
          <a:p>
            <a:r>
              <a:rPr lang="fa-IR" b="1" dirty="0">
                <a:solidFill>
                  <a:srgbClr val="000099"/>
                </a:solidFill>
              </a:rPr>
              <a:t>بازاریابی جهانی:</a:t>
            </a:r>
            <a:r>
              <a:rPr lang="fa-IR" dirty="0">
                <a:solidFill>
                  <a:srgbClr val="000099"/>
                </a:solidFill>
              </a:rPr>
              <a:t> فرایند تمرکز سرمایه ها و اهداف یک سازمان بر فرصت های بازار جهانی می باشد. در این نوع بازاریابی کالا از ابتدا طبق نیازهای بازارهای جهانی تولید می شود و در تمامی بازارهای بصورت یکسان به فروش می رود. "وارن جی کیگان</a:t>
            </a:r>
            <a:r>
              <a:rPr lang="fa-IR" dirty="0" smtClean="0">
                <a:solidFill>
                  <a:srgbClr val="000099"/>
                </a:solidFill>
              </a:rPr>
              <a:t>"</a:t>
            </a:r>
          </a:p>
          <a:p>
            <a:pPr marL="0" indent="0">
              <a:buNone/>
            </a:pPr>
            <a:endParaRPr lang="en-US" dirty="0">
              <a:solidFill>
                <a:srgbClr val="000099"/>
              </a:solidFill>
            </a:endParaRPr>
          </a:p>
          <a:p>
            <a:r>
              <a:rPr lang="en-US" dirty="0">
                <a:solidFill>
                  <a:srgbClr val="000099"/>
                </a:solidFill>
              </a:rPr>
              <a:t> Philip Kotler.</a:t>
            </a:r>
          </a:p>
          <a:p>
            <a:r>
              <a:rPr lang="fa-IR" dirty="0">
                <a:solidFill>
                  <a:srgbClr val="000099"/>
                </a:solidFill>
              </a:rPr>
              <a:t>  کرمالی سالتان، نخبگان در بازاریابی، مترجم دکتر احمد روستا، نشر سیته، صفحه 25. </a:t>
            </a:r>
            <a:endParaRPr lang="en-US" dirty="0">
              <a:solidFill>
                <a:srgbClr val="000099"/>
              </a:solidFill>
            </a:endParaRPr>
          </a:p>
          <a:p>
            <a:r>
              <a:rPr lang="en-US" dirty="0">
                <a:solidFill>
                  <a:srgbClr val="000099"/>
                </a:solidFill>
              </a:rPr>
              <a:t>  </a:t>
            </a:r>
            <a:r>
              <a:rPr lang="fa-IR" dirty="0">
                <a:solidFill>
                  <a:srgbClr val="000099"/>
                </a:solidFill>
              </a:rPr>
              <a:t>منبع قبل.</a:t>
            </a:r>
            <a:endParaRPr lang="en-US" dirty="0">
              <a:solidFill>
                <a:srgbClr val="000099"/>
              </a:solidFill>
            </a:endParaRPr>
          </a:p>
        </p:txBody>
      </p:sp>
      <p:sp>
        <p:nvSpPr>
          <p:cNvPr id="8"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oup-alliances-Negotiation-3.jpg"/>
          <p:cNvPicPr>
            <a:picLocks noChangeAspect="1"/>
          </p:cNvPicPr>
          <p:nvPr/>
        </p:nvPicPr>
        <p:blipFill>
          <a:blip r:embed="rId2" cstate="print"/>
          <a:stretch>
            <a:fillRect/>
          </a:stretch>
        </p:blipFill>
        <p:spPr>
          <a:xfrm>
            <a:off x="552362" y="3068960"/>
            <a:ext cx="4019638" cy="3143272"/>
          </a:xfrm>
          <a:prstGeom prst="rect">
            <a:avLst/>
          </a:prstGeom>
        </p:spPr>
      </p:pic>
      <p:sp>
        <p:nvSpPr>
          <p:cNvPr id="13" name="Content Placeholder 2"/>
          <p:cNvSpPr>
            <a:spLocks noGrp="1"/>
          </p:cNvSpPr>
          <p:nvPr>
            <p:ph idx="1"/>
          </p:nvPr>
        </p:nvSpPr>
        <p:spPr>
          <a:xfrm>
            <a:off x="467544" y="2204864"/>
            <a:ext cx="8219256" cy="4119736"/>
          </a:xfrm>
        </p:spPr>
        <p:txBody>
          <a:bodyPr>
            <a:normAutofit/>
          </a:bodyPr>
          <a:lstStyle/>
          <a:p>
            <a:r>
              <a:rPr lang="fa-IR" sz="2800" b="1" dirty="0">
                <a:solidFill>
                  <a:srgbClr val="000099"/>
                </a:solidFill>
              </a:rPr>
              <a:t>عملیات بازاریابی صادرات: </a:t>
            </a:r>
            <a:r>
              <a:rPr lang="fa-IR" sz="2800" dirty="0">
                <a:solidFill>
                  <a:srgbClr val="000099"/>
                </a:solidFill>
              </a:rPr>
              <a:t>اما منظور ما در اینجا تشریح بازاریابی بین المللی و جهانی نیست بلکه به معنای  تشریح عملیات جذب مشتری است که به معنای سه مفهوم زیر است:</a:t>
            </a:r>
            <a:endParaRPr lang="en-US" sz="4000" dirty="0">
              <a:solidFill>
                <a:srgbClr val="000099"/>
              </a:solidFill>
            </a:endParaRPr>
          </a:p>
          <a:p>
            <a:r>
              <a:rPr lang="fa-IR" sz="2800" dirty="0">
                <a:solidFill>
                  <a:srgbClr val="000099"/>
                </a:solidFill>
              </a:rPr>
              <a:t> </a:t>
            </a:r>
            <a:endParaRPr lang="en-US" sz="4000" dirty="0">
              <a:solidFill>
                <a:srgbClr val="000099"/>
              </a:solidFill>
            </a:endParaRPr>
          </a:p>
          <a:p>
            <a:pPr lvl="1"/>
            <a:r>
              <a:rPr lang="fa-IR" b="1" dirty="0">
                <a:solidFill>
                  <a:srgbClr val="000099"/>
                </a:solidFill>
              </a:rPr>
              <a:t>شناسایی بازارهای هدف برای صادرات محصولات یا خدمات،</a:t>
            </a:r>
            <a:endParaRPr lang="en-US" sz="3600" dirty="0">
              <a:solidFill>
                <a:srgbClr val="000099"/>
              </a:solidFill>
            </a:endParaRPr>
          </a:p>
          <a:p>
            <a:pPr lvl="1"/>
            <a:r>
              <a:rPr lang="fa-IR" b="1" dirty="0">
                <a:solidFill>
                  <a:srgbClr val="000099"/>
                </a:solidFill>
              </a:rPr>
              <a:t>عملیات جذب مشتری (مشتری را به سوی خود متوجه ساختن)،</a:t>
            </a:r>
            <a:endParaRPr lang="en-US" sz="3600" dirty="0">
              <a:solidFill>
                <a:srgbClr val="000099"/>
              </a:solidFill>
            </a:endParaRPr>
          </a:p>
          <a:p>
            <a:pPr lvl="1"/>
            <a:r>
              <a:rPr lang="fa-IR" b="1" dirty="0">
                <a:solidFill>
                  <a:srgbClr val="000099"/>
                </a:solidFill>
              </a:rPr>
              <a:t>ایجاد تقاضای واقعی خرید برای محصول یا خدمت.</a:t>
            </a:r>
            <a:endParaRPr lang="en-US" sz="3600" dirty="0">
              <a:solidFill>
                <a:srgbClr val="000099"/>
              </a:solidFill>
            </a:endParaRPr>
          </a:p>
          <a:p>
            <a:endParaRPr lang="fa-IR" b="1" dirty="0" smtClean="0">
              <a:solidFill>
                <a:srgbClr val="000099"/>
              </a:solidFill>
              <a:latin typeface="2  Titr"/>
            </a:endParaRPr>
          </a:p>
        </p:txBody>
      </p:sp>
      <p:sp>
        <p:nvSpPr>
          <p:cNvPr id="6"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7744" y="1772815"/>
            <a:ext cx="4896544" cy="4077573"/>
          </a:xfrm>
          <a:prstGeom prst="rect">
            <a:avLst/>
          </a:prstGeom>
        </p:spPr>
      </p:pic>
    </p:spTree>
    <p:extLst>
      <p:ext uri="{BB962C8B-B14F-4D97-AF65-F5344CB8AC3E}">
        <p14:creationId xmlns:p14="http://schemas.microsoft.com/office/powerpoint/2010/main" val="3255074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8313" y="1935163"/>
            <a:ext cx="8218487" cy="4389437"/>
          </a:xfrm>
        </p:spPr>
        <p:txBody>
          <a:bodyPr>
            <a:normAutofit fontScale="70000" lnSpcReduction="20000"/>
          </a:bodyPr>
          <a:lstStyle/>
          <a:p>
            <a:r>
              <a:rPr lang="ar-SA" b="1" dirty="0">
                <a:solidFill>
                  <a:srgbClr val="000099"/>
                </a:solidFill>
              </a:rPr>
              <a:t>1-1- شناسایی بازارهای هدف در صادرات</a:t>
            </a:r>
            <a:r>
              <a:rPr lang="fa-IR" b="1" dirty="0">
                <a:solidFill>
                  <a:srgbClr val="000099"/>
                </a:solidFill>
              </a:rPr>
              <a:t> </a:t>
            </a:r>
            <a:r>
              <a:rPr lang="en-US" b="1" dirty="0">
                <a:solidFill>
                  <a:srgbClr val="000099"/>
                </a:solidFill>
              </a:rPr>
              <a:t>Identifying Target Market</a:t>
            </a:r>
            <a:r>
              <a:rPr lang="en-GB" b="1" dirty="0">
                <a:solidFill>
                  <a:srgbClr val="000099"/>
                </a:solidFill>
              </a:rPr>
              <a:t>s in Export</a:t>
            </a:r>
            <a:r>
              <a:rPr lang="fa-IR" b="1" dirty="0">
                <a:solidFill>
                  <a:srgbClr val="000099"/>
                </a:solidFill>
              </a:rPr>
              <a:t>:</a:t>
            </a:r>
            <a:endParaRPr lang="en-US" dirty="0">
              <a:solidFill>
                <a:srgbClr val="000099"/>
              </a:solidFill>
            </a:endParaRPr>
          </a:p>
          <a:p>
            <a:r>
              <a:rPr lang="fa-IR" dirty="0">
                <a:solidFill>
                  <a:srgbClr val="000099"/>
                </a:solidFill>
              </a:rPr>
              <a:t> </a:t>
            </a:r>
            <a:endParaRPr lang="en-US" dirty="0">
              <a:solidFill>
                <a:srgbClr val="000099"/>
              </a:solidFill>
            </a:endParaRPr>
          </a:p>
          <a:p>
            <a:r>
              <a:rPr lang="fa-IR" dirty="0">
                <a:solidFill>
                  <a:srgbClr val="000099"/>
                </a:solidFill>
              </a:rPr>
              <a:t>روش گزارش دهی در کلیه گمرکات کشورهای مختلف آن است که گمرکات خروجی (صادراتی) یا ورودی (وارداتی) هرکشور که مهر خروج یا ورود قطعی کالا را در ظهارنامه صادراتی ممهور می نمایند گزارش خود را به گمرک مرکزی هر کشور ارسال نموده و گمرک مرکزی کشورها نیز پس از تایید آن بوسیله وزارت بازرگانی، این آمارها و اطلاعات را به سازمان گمرک جهانی (</a:t>
            </a:r>
            <a:r>
              <a:rPr lang="en-US" dirty="0">
                <a:solidFill>
                  <a:srgbClr val="000099"/>
                </a:solidFill>
              </a:rPr>
              <a:t>WCO</a:t>
            </a:r>
            <a:r>
              <a:rPr lang="fa-IR" dirty="0">
                <a:solidFill>
                  <a:srgbClr val="000099"/>
                </a:solidFill>
              </a:rPr>
              <a:t> یا </a:t>
            </a:r>
            <a:r>
              <a:rPr lang="en-US" dirty="0">
                <a:solidFill>
                  <a:srgbClr val="000099"/>
                </a:solidFill>
              </a:rPr>
              <a:t>World Customs Organization</a:t>
            </a:r>
            <a:r>
              <a:rPr lang="fa-IR" dirty="0">
                <a:solidFill>
                  <a:srgbClr val="000099"/>
                </a:solidFill>
              </a:rPr>
              <a:t>) ارسال نموده و سازمان جهانی گمرک نیز این آمارها را به سازمان ملل اعلام می نماید و سازمان ملل نیز این اطلاعات را در سایت خود قرار می دهد. </a:t>
            </a:r>
            <a:endParaRPr lang="en-US" dirty="0">
              <a:solidFill>
                <a:srgbClr val="000099"/>
              </a:solidFill>
            </a:endParaRPr>
          </a:p>
          <a:p>
            <a:r>
              <a:rPr lang="fa-IR" dirty="0">
                <a:solidFill>
                  <a:srgbClr val="000099"/>
                </a:solidFill>
              </a:rPr>
              <a:t> </a:t>
            </a:r>
            <a:endParaRPr lang="en-US" dirty="0">
              <a:solidFill>
                <a:srgbClr val="000099"/>
              </a:solidFill>
            </a:endParaRPr>
          </a:p>
          <a:p>
            <a:r>
              <a:rPr lang="fa-IR" dirty="0">
                <a:solidFill>
                  <a:srgbClr val="000099"/>
                </a:solidFill>
              </a:rPr>
              <a:t>بنابر این با استفاده از یک جستجوی ساده در موتورهای جستجو مانند گوگل می توان محل این آمارها را در سایت سازمان ملل پیدا نموده و از آن بمنظور تعیین بازارهای هدف در صادرات یک نوع خاصی از کالا یا خدمت از آن بهره مند گردید. لطفا جستجوی ساده زیر را در سایت گوگل انجام دهید و با استفاده از نتایج از سایت فوق درخواست نماییم که آمار صادرات کالای خاصی از ایران را به ما نشان دهد همچنین این مرکز می تواند آمار صادرات کلیه کالاها را از هر کشور به کشورهای دیگر نشان دهد بنابراین علاوه بر مشاهده کشورهای مقصد در صادرات یک کالا از ایران میتوانیم به آمار صادرات کشورهای دیگر را به کشور یا کشورهای مقصد نیز دست یابیم. لطفا به مثال زیر توجه فرمایید:</a:t>
            </a:r>
            <a:endParaRPr lang="en-US" dirty="0">
              <a:solidFill>
                <a:srgbClr val="000099"/>
              </a:solidFill>
            </a:endParaRPr>
          </a:p>
          <a:p>
            <a:r>
              <a:rPr lang="fa-IR" dirty="0">
                <a:solidFill>
                  <a:srgbClr val="000099"/>
                </a:solidFill>
              </a:rPr>
              <a:t> در علم مدیریت به استفاده از نتایج موفقیت های دیگران "الگوبرداری" یا "</a:t>
            </a:r>
            <a:r>
              <a:rPr lang="en-US" dirty="0">
                <a:solidFill>
                  <a:srgbClr val="000099"/>
                </a:solidFill>
              </a:rPr>
              <a:t>Bench Marking</a:t>
            </a:r>
            <a:r>
              <a:rPr lang="fa-IR" dirty="0">
                <a:solidFill>
                  <a:srgbClr val="000099"/>
                </a:solidFill>
              </a:rPr>
              <a:t>" گویند.</a:t>
            </a:r>
            <a:endParaRPr lang="en-US" dirty="0">
              <a:solidFill>
                <a:srgbClr val="000099"/>
              </a:solidFill>
            </a:endParaRPr>
          </a:p>
        </p:txBody>
      </p:sp>
      <p:sp>
        <p:nvSpPr>
          <p:cNvPr id="6"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3050"/>
            <a:ext cx="8229600" cy="4681550"/>
          </a:xfrm>
        </p:spPr>
        <p:txBody>
          <a:bodyPr>
            <a:normAutofit fontScale="92500"/>
          </a:bodyPr>
          <a:lstStyle/>
          <a:p>
            <a:pPr marL="274320" indent="-274320" eaLnBrk="1" fontAlgn="auto" hangingPunct="1">
              <a:spcAft>
                <a:spcPts val="0"/>
              </a:spcAft>
              <a:buClr>
                <a:schemeClr val="accent3"/>
              </a:buClr>
              <a:buFont typeface="Wingdings 2"/>
              <a:buChar char=""/>
              <a:defRPr/>
            </a:pPr>
            <a:r>
              <a:rPr lang="fa-IR" sz="3300" b="1" dirty="0" smtClean="0">
                <a:solidFill>
                  <a:srgbClr val="000099"/>
                </a:solidFill>
                <a:effectLst>
                  <a:outerShdw blurRad="38100" dist="38100" dir="2700000" algn="tl">
                    <a:srgbClr val="000000">
                      <a:alpha val="43137"/>
                    </a:srgbClr>
                  </a:outerShdw>
                </a:effectLst>
              </a:rPr>
              <a:t>نقش </a:t>
            </a:r>
            <a:r>
              <a:rPr lang="en-US" sz="3300" b="1" dirty="0" smtClean="0">
                <a:solidFill>
                  <a:srgbClr val="000099"/>
                </a:solidFill>
                <a:effectLst>
                  <a:outerShdw blurRad="38100" dist="38100" dir="2700000" algn="tl">
                    <a:srgbClr val="000000">
                      <a:alpha val="43137"/>
                    </a:srgbClr>
                  </a:outerShdw>
                </a:effectLst>
              </a:rPr>
              <a:t>HS Code</a:t>
            </a:r>
            <a:r>
              <a:rPr lang="fa-IR" sz="3300" b="1" dirty="0" smtClean="0">
                <a:solidFill>
                  <a:srgbClr val="000099"/>
                </a:solidFill>
                <a:effectLst>
                  <a:outerShdw blurRad="38100" dist="38100" dir="2700000" algn="tl">
                    <a:srgbClr val="000000">
                      <a:alpha val="43137"/>
                    </a:srgbClr>
                  </a:outerShdw>
                </a:effectLst>
              </a:rPr>
              <a:t> در معرفی بازارهای بین المللی</a:t>
            </a:r>
          </a:p>
          <a:p>
            <a:pPr marL="0" indent="0" eaLnBrk="1" fontAlgn="auto" hangingPunct="1">
              <a:spcAft>
                <a:spcPts val="0"/>
              </a:spcAft>
              <a:buClr>
                <a:schemeClr val="accent3"/>
              </a:buClr>
              <a:buNone/>
              <a:defRPr/>
            </a:pPr>
            <a:endParaRPr lang="en-US" sz="3300" dirty="0">
              <a:solidFill>
                <a:srgbClr val="000099"/>
              </a:solidFill>
              <a:effectLst>
                <a:outerShdw blurRad="38100" dist="38100" dir="2700000" algn="tl">
                  <a:srgbClr val="000000">
                    <a:alpha val="43137"/>
                  </a:srgbClr>
                </a:outerShdw>
              </a:effectLst>
              <a:ea typeface="+mn-ea"/>
            </a:endParaRPr>
          </a:p>
          <a:p>
            <a:pPr algn="justLow">
              <a:defRPr/>
            </a:pPr>
            <a:r>
              <a:rPr lang="fa-IR" sz="2800" b="1" dirty="0" smtClean="0">
                <a:solidFill>
                  <a:srgbClr val="000099"/>
                </a:solidFill>
              </a:rPr>
              <a:t>تمامی آمارهای صادرات و واردات کشورهای مختلف جهان براساس "کد سیستم هماهنگ" یا </a:t>
            </a:r>
            <a:r>
              <a:rPr lang="en-US" sz="2800" b="1" dirty="0" smtClean="0">
                <a:solidFill>
                  <a:srgbClr val="000099"/>
                </a:solidFill>
              </a:rPr>
              <a:t>Harmonized System Code </a:t>
            </a:r>
            <a:r>
              <a:rPr lang="fa-IR" sz="2800" b="1" dirty="0" smtClean="0">
                <a:solidFill>
                  <a:srgbClr val="000099"/>
                </a:solidFill>
              </a:rPr>
              <a:t> یا کد تعرفه </a:t>
            </a:r>
            <a:r>
              <a:rPr lang="en-US" sz="2800" b="1" dirty="0" smtClean="0">
                <a:solidFill>
                  <a:srgbClr val="000099"/>
                </a:solidFill>
              </a:rPr>
              <a:t>Tariff Number</a:t>
            </a:r>
            <a:r>
              <a:rPr lang="fa-IR" sz="2800" b="1" dirty="0" smtClean="0">
                <a:solidFill>
                  <a:srgbClr val="000099"/>
                </a:solidFill>
              </a:rPr>
              <a:t> که 6 رقم سمت چپ آن در تمامی کشورهای جهان بطور یکسان و مشترک استفاده می شود، مشخص می گردد.</a:t>
            </a:r>
          </a:p>
          <a:p>
            <a:pPr algn="justLow">
              <a:defRPr/>
            </a:pPr>
            <a:endParaRPr lang="fa-IR" sz="2800" b="1" dirty="0">
              <a:solidFill>
                <a:srgbClr val="000099"/>
              </a:solidFill>
            </a:endParaRPr>
          </a:p>
          <a:p>
            <a:pPr algn="justLow">
              <a:defRPr/>
            </a:pPr>
            <a:r>
              <a:rPr lang="fa-IR" sz="2800" b="1" dirty="0" smtClean="0">
                <a:solidFill>
                  <a:srgbClr val="000099"/>
                </a:solidFill>
              </a:rPr>
              <a:t>بطور مثال کد ورق آهن 721040 می باشد که این نوع ورق با همین کد پس از ثبت در گمرکخانه های ایران بطور معمول با همین کد به کشور عراق وارد می گردد.</a:t>
            </a:r>
          </a:p>
        </p:txBody>
      </p:sp>
      <p:sp>
        <p:nvSpPr>
          <p:cNvPr id="5"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2"/>
          <p:cNvSpPr>
            <a:spLocks noGrp="1"/>
          </p:cNvSpPr>
          <p:nvPr>
            <p:ph idx="1"/>
          </p:nvPr>
        </p:nvSpPr>
        <p:spPr>
          <a:xfrm>
            <a:off x="457200" y="1643050"/>
            <a:ext cx="8229600" cy="4429156"/>
          </a:xfrm>
        </p:spPr>
        <p:txBody>
          <a:bodyPr>
            <a:normAutofit fontScale="77500" lnSpcReduction="20000"/>
          </a:bodyPr>
          <a:lstStyle/>
          <a:p>
            <a:r>
              <a:rPr lang="fa-IR" sz="4000" b="1" dirty="0" smtClean="0">
                <a:solidFill>
                  <a:srgbClr val="000099"/>
                </a:solidFill>
                <a:effectLst>
                  <a:outerShdw blurRad="38100" dist="38100" dir="2700000" algn="tl">
                    <a:srgbClr val="000000">
                      <a:alpha val="43137"/>
                    </a:srgbClr>
                  </a:outerShdw>
                </a:effectLst>
              </a:rPr>
              <a:t>چگونه کد تعرفه کالا و خدمات را پیدا کنیم ؟</a:t>
            </a:r>
          </a:p>
          <a:p>
            <a:pPr>
              <a:buNone/>
            </a:pPr>
            <a:endParaRPr lang="fa-IR" sz="4000" dirty="0" smtClean="0">
              <a:solidFill>
                <a:srgbClr val="000099"/>
              </a:solidFill>
              <a:cs typeface="Majalla UI"/>
            </a:endParaRPr>
          </a:p>
          <a:p>
            <a:pPr>
              <a:buNone/>
            </a:pPr>
            <a:endParaRPr lang="fa-IR" sz="4000" dirty="0" smtClean="0">
              <a:solidFill>
                <a:srgbClr val="000099"/>
              </a:solidFill>
              <a:cs typeface="Majalla UI"/>
            </a:endParaRPr>
          </a:p>
          <a:p>
            <a:pPr eaLnBrk="1" hangingPunct="1"/>
            <a:r>
              <a:rPr lang="fa-IR" sz="3600" b="1" dirty="0" smtClean="0">
                <a:solidFill>
                  <a:srgbClr val="000099"/>
                </a:solidFill>
                <a:cs typeface="Majalla UI"/>
              </a:rPr>
              <a:t> جستجوی نام کالا به زبان انگلیسی بر روی شبکه اینترنت</a:t>
            </a:r>
            <a:r>
              <a:rPr lang="fa-IR" sz="3600" b="1" dirty="0" smtClean="0">
                <a:solidFill>
                  <a:srgbClr val="000099"/>
                </a:solidFill>
              </a:rPr>
              <a:t>،</a:t>
            </a:r>
            <a:r>
              <a:rPr lang="en-US" sz="3600" b="1" dirty="0" smtClean="0">
                <a:solidFill>
                  <a:srgbClr val="000099"/>
                </a:solidFill>
                <a:cs typeface="Majalla UI"/>
              </a:rPr>
              <a:t> </a:t>
            </a:r>
            <a:endParaRPr lang="fa-IR" sz="3600" b="1" dirty="0" smtClean="0">
              <a:solidFill>
                <a:srgbClr val="000099"/>
              </a:solidFill>
              <a:cs typeface="Majalla UI"/>
            </a:endParaRPr>
          </a:p>
          <a:p>
            <a:r>
              <a:rPr lang="fa-IR" sz="3600" b="1" dirty="0" smtClean="0">
                <a:solidFill>
                  <a:srgbClr val="000099"/>
                </a:solidFill>
              </a:rPr>
              <a:t> جستجوی </a:t>
            </a:r>
            <a:r>
              <a:rPr lang="fa-IR" sz="3600" b="1" dirty="0">
                <a:solidFill>
                  <a:srgbClr val="000099"/>
                </a:solidFill>
              </a:rPr>
              <a:t>نام </a:t>
            </a:r>
            <a:r>
              <a:rPr lang="fa-IR" sz="3600" b="1" dirty="0" smtClean="0">
                <a:solidFill>
                  <a:srgbClr val="000099"/>
                </a:solidFill>
              </a:rPr>
              <a:t>کالا در ضمیمه کتاب مقررات صادرات و واردات،</a:t>
            </a:r>
          </a:p>
          <a:p>
            <a:r>
              <a:rPr lang="fa-IR" sz="3600" b="1" dirty="0">
                <a:solidFill>
                  <a:srgbClr val="000099"/>
                </a:solidFill>
              </a:rPr>
              <a:t> جستجوی نام </a:t>
            </a:r>
            <a:r>
              <a:rPr lang="fa-IR" sz="3600" b="1" dirty="0" smtClean="0">
                <a:solidFill>
                  <a:srgbClr val="000099"/>
                </a:solidFill>
              </a:rPr>
              <a:t>کالا در سایت گمرک ایران </a:t>
            </a:r>
            <a:r>
              <a:rPr lang="fa-IR" sz="2900" b="1" dirty="0" smtClean="0">
                <a:solidFill>
                  <a:srgbClr val="000099"/>
                </a:solidFill>
              </a:rPr>
              <a:t>(اطلاعات تجاری&gt;کد تعرفه)</a:t>
            </a:r>
            <a:r>
              <a:rPr lang="fa-IR" sz="3600" b="1" dirty="0" smtClean="0">
                <a:solidFill>
                  <a:srgbClr val="000099"/>
                </a:solidFill>
              </a:rPr>
              <a:t>،</a:t>
            </a:r>
          </a:p>
          <a:p>
            <a:r>
              <a:rPr lang="fa-IR" sz="3600" b="1" dirty="0" smtClean="0">
                <a:solidFill>
                  <a:srgbClr val="000099"/>
                </a:solidFill>
              </a:rPr>
              <a:t> جستجوی </a:t>
            </a:r>
            <a:r>
              <a:rPr lang="fa-IR" sz="3600" b="1" dirty="0">
                <a:solidFill>
                  <a:srgbClr val="000099"/>
                </a:solidFill>
              </a:rPr>
              <a:t>نام کالا در سایت </a:t>
            </a:r>
            <a:r>
              <a:rPr lang="fa-IR" sz="3600" b="1" dirty="0" smtClean="0">
                <a:solidFill>
                  <a:srgbClr val="000099"/>
                </a:solidFill>
              </a:rPr>
              <a:t>اتاق های بازرگانی،</a:t>
            </a:r>
            <a:endParaRPr lang="en-US" sz="3600" b="1" dirty="0" smtClean="0">
              <a:solidFill>
                <a:srgbClr val="000099"/>
              </a:solidFill>
              <a:cs typeface="Majalla UI"/>
            </a:endParaRPr>
          </a:p>
          <a:p>
            <a:r>
              <a:rPr lang="en-US" sz="3600" b="1" dirty="0" smtClean="0">
                <a:solidFill>
                  <a:srgbClr val="000099"/>
                </a:solidFill>
                <a:cs typeface="Majalla UI"/>
              </a:rPr>
              <a:t> </a:t>
            </a:r>
            <a:r>
              <a:rPr lang="fa-IR" sz="3600" b="1" dirty="0">
                <a:solidFill>
                  <a:srgbClr val="000099"/>
                </a:solidFill>
              </a:rPr>
              <a:t>جستجوی نام کالا در سایت </a:t>
            </a:r>
            <a:r>
              <a:rPr lang="fa-IR" sz="3600" b="1" dirty="0" smtClean="0">
                <a:solidFill>
                  <a:srgbClr val="000099"/>
                </a:solidFill>
              </a:rPr>
              <a:t>سازمان ملل،</a:t>
            </a:r>
            <a:endParaRPr lang="en-US" sz="3600" b="1" dirty="0" smtClean="0">
              <a:solidFill>
                <a:srgbClr val="000099"/>
              </a:solidFill>
              <a:cs typeface="Majalla UI"/>
            </a:endParaRPr>
          </a:p>
          <a:p>
            <a:pPr marL="0" indent="0" eaLnBrk="1" hangingPunct="1">
              <a:buNone/>
            </a:pPr>
            <a:r>
              <a:rPr lang="fa-IR" sz="3600" b="1" dirty="0" smtClean="0">
                <a:solidFill>
                  <a:srgbClr val="000099"/>
                </a:solidFill>
              </a:rPr>
              <a:t>  </a:t>
            </a:r>
          </a:p>
        </p:txBody>
      </p:sp>
      <p:sp>
        <p:nvSpPr>
          <p:cNvPr id="5"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70697" y="1556792"/>
            <a:ext cx="7802605" cy="5096247"/>
          </a:xfrm>
          <a:prstGeom prst="rect">
            <a:avLst/>
          </a:prstGeom>
        </p:spPr>
      </p:pic>
      <p:sp>
        <p:nvSpPr>
          <p:cNvPr id="5"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extLst>
      <p:ext uri="{BB962C8B-B14F-4D97-AF65-F5344CB8AC3E}">
        <p14:creationId xmlns:p14="http://schemas.microsoft.com/office/powerpoint/2010/main" val="16260171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pic>
        <p:nvPicPr>
          <p:cNvPr id="5" name="Picture 4"/>
          <p:cNvPicPr>
            <a:picLocks noChangeAspect="1"/>
          </p:cNvPicPr>
          <p:nvPr/>
        </p:nvPicPr>
        <p:blipFill>
          <a:blip r:embed="rId2"/>
          <a:stretch>
            <a:fillRect/>
          </a:stretch>
        </p:blipFill>
        <p:spPr>
          <a:xfrm>
            <a:off x="663711" y="1556792"/>
            <a:ext cx="7816577" cy="5022468"/>
          </a:xfrm>
          <a:prstGeom prst="rect">
            <a:avLst/>
          </a:prstGeom>
        </p:spPr>
      </p:pic>
    </p:spTree>
    <p:extLst>
      <p:ext uri="{BB962C8B-B14F-4D97-AF65-F5344CB8AC3E}">
        <p14:creationId xmlns:p14="http://schemas.microsoft.com/office/powerpoint/2010/main" val="27843142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971600" y="1700808"/>
            <a:ext cx="7128792" cy="4828794"/>
          </a:xfrm>
          <a:prstGeom prst="rect">
            <a:avLst/>
          </a:prstGeom>
        </p:spPr>
      </p:pic>
      <p:sp>
        <p:nvSpPr>
          <p:cNvPr id="6"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extLst>
      <p:ext uri="{BB962C8B-B14F-4D97-AF65-F5344CB8AC3E}">
        <p14:creationId xmlns:p14="http://schemas.microsoft.com/office/powerpoint/2010/main" val="4038456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07504" y="1628800"/>
            <a:ext cx="8963025" cy="4914900"/>
          </a:xfrm>
          <a:prstGeom prst="rect">
            <a:avLst/>
          </a:prstGeom>
        </p:spPr>
      </p:pic>
      <p:sp>
        <p:nvSpPr>
          <p:cNvPr id="5"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extLst>
      <p:ext uri="{BB962C8B-B14F-4D97-AF65-F5344CB8AC3E}">
        <p14:creationId xmlns:p14="http://schemas.microsoft.com/office/powerpoint/2010/main" val="7020839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3050"/>
            <a:ext cx="8229600" cy="4681550"/>
          </a:xfrm>
        </p:spPr>
        <p:txBody>
          <a:bodyPr>
            <a:noAutofit/>
          </a:bodyPr>
          <a:lstStyle/>
          <a:p>
            <a:pPr marL="274320" indent="-274320" eaLnBrk="1" fontAlgn="auto" hangingPunct="1">
              <a:spcAft>
                <a:spcPts val="0"/>
              </a:spcAft>
              <a:buClr>
                <a:schemeClr val="accent3"/>
              </a:buClr>
              <a:buFont typeface="Wingdings 2"/>
              <a:buChar char=""/>
              <a:defRPr/>
            </a:pPr>
            <a:endParaRPr lang="fa-IR" sz="2000" b="1" dirty="0" smtClean="0">
              <a:solidFill>
                <a:srgbClr val="000099"/>
              </a:solidFill>
              <a:ea typeface="+mn-ea"/>
            </a:endParaRPr>
          </a:p>
          <a:p>
            <a:pPr algn="ctr">
              <a:buNone/>
              <a:defRPr/>
            </a:pPr>
            <a:r>
              <a:rPr lang="en-US" sz="3200" b="1" dirty="0">
                <a:solidFill>
                  <a:srgbClr val="000099"/>
                </a:solidFill>
                <a:effectLst>
                  <a:outerShdw blurRad="38100" dist="38100" dir="2700000" algn="tl">
                    <a:srgbClr val="000000">
                      <a:alpha val="43137"/>
                    </a:srgbClr>
                  </a:outerShdw>
                </a:effectLst>
              </a:rPr>
              <a:t>UN </a:t>
            </a:r>
            <a:r>
              <a:rPr lang="en-US" sz="3200" b="1" dirty="0" err="1" smtClean="0">
                <a:solidFill>
                  <a:srgbClr val="000099"/>
                </a:solidFill>
                <a:effectLst>
                  <a:outerShdw blurRad="38100" dist="38100" dir="2700000" algn="tl">
                    <a:srgbClr val="000000">
                      <a:alpha val="43137"/>
                    </a:srgbClr>
                  </a:outerShdw>
                </a:effectLst>
              </a:rPr>
              <a:t>Comtrade</a:t>
            </a:r>
            <a:r>
              <a:rPr lang="fa-IR" sz="3200" b="1" dirty="0" smtClean="0">
                <a:solidFill>
                  <a:srgbClr val="000099"/>
                </a:solidFill>
                <a:effectLst>
                  <a:outerShdw blurRad="38100" dist="38100" dir="2700000" algn="tl">
                    <a:srgbClr val="000000">
                      <a:alpha val="43137"/>
                    </a:srgbClr>
                  </a:outerShdw>
                </a:effectLst>
              </a:rPr>
              <a:t/>
            </a:r>
            <a:br>
              <a:rPr lang="fa-IR" sz="3200" b="1" dirty="0" smtClean="0">
                <a:solidFill>
                  <a:srgbClr val="000099"/>
                </a:solidFill>
                <a:effectLst>
                  <a:outerShdw blurRad="38100" dist="38100" dir="2700000" algn="tl">
                    <a:srgbClr val="000000">
                      <a:alpha val="43137"/>
                    </a:srgbClr>
                  </a:outerShdw>
                </a:effectLst>
              </a:rPr>
            </a:br>
            <a:endParaRPr lang="fa-IR" sz="3200" dirty="0" smtClean="0">
              <a:solidFill>
                <a:srgbClr val="000099"/>
              </a:solidFill>
            </a:endParaRPr>
          </a:p>
          <a:p>
            <a:pPr marL="274320" indent="-274320" eaLnBrk="1" fontAlgn="auto" hangingPunct="1">
              <a:spcAft>
                <a:spcPts val="0"/>
              </a:spcAft>
              <a:buClr>
                <a:schemeClr val="accent3"/>
              </a:buClr>
              <a:buFont typeface="Wingdings 2"/>
              <a:buChar char=""/>
              <a:defRPr/>
            </a:pPr>
            <a:r>
              <a:rPr lang="fa-IR" sz="2800" b="1" dirty="0" smtClean="0">
                <a:solidFill>
                  <a:srgbClr val="000099"/>
                </a:solidFill>
                <a:effectLst>
                  <a:outerShdw blurRad="38100" dist="38100" dir="2700000" algn="tl">
                    <a:srgbClr val="000000">
                      <a:alpha val="43137"/>
                    </a:srgbClr>
                  </a:outerShdw>
                </a:effectLst>
                <a:ea typeface="+mn-ea"/>
              </a:rPr>
              <a:t>اما بخش آمارهای صادرات و واردات در سازمان ملل</a:t>
            </a:r>
            <a:r>
              <a:rPr lang="fa-IR" sz="2800" b="1" dirty="0">
                <a:solidFill>
                  <a:srgbClr val="000099"/>
                </a:solidFill>
                <a:effectLst>
                  <a:outerShdw blurRad="38100" dist="38100" dir="2700000" algn="tl">
                    <a:srgbClr val="000000">
                      <a:alpha val="43137"/>
                    </a:srgbClr>
                  </a:outerShdw>
                </a:effectLst>
              </a:rPr>
              <a:t> </a:t>
            </a:r>
            <a:r>
              <a:rPr lang="fa-IR" sz="2800" b="1" dirty="0" smtClean="0">
                <a:solidFill>
                  <a:srgbClr val="000099"/>
                </a:solidFill>
                <a:effectLst>
                  <a:outerShdw blurRad="38100" dist="38100" dir="2700000" algn="tl">
                    <a:srgbClr val="000000">
                      <a:alpha val="43137"/>
                    </a:srgbClr>
                  </a:outerShdw>
                </a:effectLst>
              </a:rPr>
              <a:t/>
            </a:r>
            <a:br>
              <a:rPr lang="fa-IR" sz="2800" b="1" dirty="0" smtClean="0">
                <a:solidFill>
                  <a:srgbClr val="000099"/>
                </a:solidFill>
                <a:effectLst>
                  <a:outerShdw blurRad="38100" dist="38100" dir="2700000" algn="tl">
                    <a:srgbClr val="000000">
                      <a:alpha val="43137"/>
                    </a:srgbClr>
                  </a:outerShdw>
                </a:effectLst>
              </a:rPr>
            </a:br>
            <a:r>
              <a:rPr lang="en-US" sz="2800" b="1" dirty="0" smtClean="0">
                <a:solidFill>
                  <a:srgbClr val="000099"/>
                </a:solidFill>
                <a:effectLst>
                  <a:outerShdw blurRad="38100" dist="38100" dir="2700000" algn="tl">
                    <a:srgbClr val="000000">
                      <a:alpha val="43137"/>
                    </a:srgbClr>
                  </a:outerShdw>
                </a:effectLst>
              </a:rPr>
              <a:t>UN </a:t>
            </a:r>
            <a:r>
              <a:rPr lang="en-US" sz="2800" b="1" dirty="0" err="1" smtClean="0">
                <a:solidFill>
                  <a:srgbClr val="000099"/>
                </a:solidFill>
                <a:effectLst>
                  <a:outerShdw blurRad="38100" dist="38100" dir="2700000" algn="tl">
                    <a:srgbClr val="000000">
                      <a:alpha val="43137"/>
                    </a:srgbClr>
                  </a:outerShdw>
                </a:effectLst>
              </a:rPr>
              <a:t>Comtrade</a:t>
            </a:r>
            <a:r>
              <a:rPr lang="fa-IR" sz="2800" b="1" dirty="0" smtClean="0">
                <a:solidFill>
                  <a:srgbClr val="000099"/>
                </a:solidFill>
                <a:effectLst>
                  <a:outerShdw blurRad="38100" dist="38100" dir="2700000" algn="tl">
                    <a:srgbClr val="000000">
                      <a:alpha val="43137"/>
                    </a:srgbClr>
                  </a:outerShdw>
                </a:effectLst>
              </a:rPr>
              <a:t> نام دارد !</a:t>
            </a:r>
          </a:p>
          <a:p>
            <a:pPr marL="274320" indent="-274320" eaLnBrk="1" fontAlgn="auto" hangingPunct="1">
              <a:spcAft>
                <a:spcPts val="0"/>
              </a:spcAft>
              <a:buClr>
                <a:schemeClr val="accent3"/>
              </a:buClr>
              <a:buFont typeface="Wingdings 2"/>
              <a:buChar char=""/>
              <a:defRPr/>
            </a:pPr>
            <a:endParaRPr lang="fa-IR" sz="2800" b="1" dirty="0">
              <a:solidFill>
                <a:srgbClr val="000099"/>
              </a:solidFill>
              <a:effectLst>
                <a:outerShdw blurRad="38100" dist="38100" dir="2700000" algn="tl">
                  <a:srgbClr val="000000">
                    <a:alpha val="43137"/>
                  </a:srgbClr>
                </a:outerShdw>
              </a:effectLst>
            </a:endParaRPr>
          </a:p>
          <a:p>
            <a:pPr>
              <a:defRPr/>
            </a:pPr>
            <a:r>
              <a:rPr lang="en-US" b="1" dirty="0">
                <a:solidFill>
                  <a:srgbClr val="000099"/>
                </a:solidFill>
              </a:rPr>
              <a:t>United Nations Commodity Trade Statistics Database Department</a:t>
            </a:r>
            <a:endParaRPr lang="fa-IR" sz="2000" dirty="0">
              <a:solidFill>
                <a:srgbClr val="000099"/>
              </a:solidFill>
            </a:endParaRPr>
          </a:p>
        </p:txBody>
      </p:sp>
      <p:sp>
        <p:nvSpPr>
          <p:cNvPr id="5"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fa-IR" sz="3000" dirty="0" smtClean="0">
                <a:solidFill>
                  <a:srgbClr val="C00000"/>
                </a:solidFill>
              </a:rPr>
              <a:t>اول: </a:t>
            </a:r>
            <a:r>
              <a:rPr lang="fa-IR" sz="3000" dirty="0" smtClean="0">
                <a:solidFill>
                  <a:srgbClr val="003399"/>
                </a:solidFill>
              </a:rPr>
              <a:t>نام </a:t>
            </a:r>
            <a:r>
              <a:rPr lang="en-US" sz="3000" dirty="0" smtClean="0">
                <a:solidFill>
                  <a:srgbClr val="003399"/>
                </a:solidFill>
              </a:rPr>
              <a:t>UN </a:t>
            </a:r>
            <a:r>
              <a:rPr lang="en-US" sz="3000" dirty="0" err="1" smtClean="0">
                <a:solidFill>
                  <a:srgbClr val="003399"/>
                </a:solidFill>
              </a:rPr>
              <a:t>Comtrade</a:t>
            </a:r>
            <a:r>
              <a:rPr lang="fa-IR" sz="3000" dirty="0">
                <a:solidFill>
                  <a:srgbClr val="003399"/>
                </a:solidFill>
              </a:rPr>
              <a:t> </a:t>
            </a:r>
            <a:r>
              <a:rPr lang="fa-IR" sz="3000" dirty="0" smtClean="0">
                <a:solidFill>
                  <a:srgbClr val="003399"/>
                </a:solidFill>
              </a:rPr>
              <a:t>را در گوگل جستجو می کنیم !</a:t>
            </a:r>
          </a:p>
          <a:p>
            <a:endParaRPr lang="fa-IR" sz="3000" dirty="0" smtClean="0">
              <a:solidFill>
                <a:srgbClr val="003399"/>
              </a:solidFill>
            </a:endParaRPr>
          </a:p>
          <a:p>
            <a:endParaRPr lang="fa-IR" sz="3000" dirty="0" smtClean="0">
              <a:solidFill>
                <a:srgbClr val="003399"/>
              </a:solidFill>
            </a:endParaRPr>
          </a:p>
          <a:p>
            <a:endParaRPr lang="fa-IR" sz="3000" dirty="0">
              <a:solidFill>
                <a:srgbClr val="003399"/>
              </a:solidFill>
            </a:endParaRPr>
          </a:p>
        </p:txBody>
      </p:sp>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pic>
        <p:nvPicPr>
          <p:cNvPr id="7" name="Picture 6"/>
          <p:cNvPicPr>
            <a:picLocks noChangeAspect="1"/>
          </p:cNvPicPr>
          <p:nvPr/>
        </p:nvPicPr>
        <p:blipFill>
          <a:blip r:embed="rId2"/>
          <a:stretch>
            <a:fillRect/>
          </a:stretch>
        </p:blipFill>
        <p:spPr>
          <a:xfrm>
            <a:off x="1187624" y="3356992"/>
            <a:ext cx="7199329" cy="1855827"/>
          </a:xfrm>
          <a:prstGeom prst="rect">
            <a:avLst/>
          </a:prstGeom>
        </p:spPr>
      </p:pic>
    </p:spTree>
    <p:extLst>
      <p:ext uri="{BB962C8B-B14F-4D97-AF65-F5344CB8AC3E}">
        <p14:creationId xmlns:p14="http://schemas.microsoft.com/office/powerpoint/2010/main" val="20237744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95536" y="1556792"/>
            <a:ext cx="8340568" cy="4896544"/>
          </a:xfrm>
          <a:prstGeom prst="rect">
            <a:avLst/>
          </a:prstGeom>
        </p:spPr>
      </p:pic>
      <p:sp>
        <p:nvSpPr>
          <p:cNvPr id="5" name="Content Placeholder 2"/>
          <p:cNvSpPr>
            <a:spLocks noGrp="1"/>
          </p:cNvSpPr>
          <p:nvPr>
            <p:ph idx="1"/>
          </p:nvPr>
        </p:nvSpPr>
        <p:spPr>
          <a:xfrm>
            <a:off x="457200" y="908720"/>
            <a:ext cx="8229600" cy="5415880"/>
          </a:xfrm>
        </p:spPr>
        <p:txBody>
          <a:bodyPr>
            <a:normAutofit/>
          </a:bodyPr>
          <a:lstStyle/>
          <a:p>
            <a:r>
              <a:rPr lang="fa-IR" sz="2800" dirty="0" smtClean="0">
                <a:solidFill>
                  <a:srgbClr val="C00000"/>
                </a:solidFill>
              </a:rPr>
              <a:t>دوم: </a:t>
            </a:r>
            <a:r>
              <a:rPr lang="fa-IR" sz="2800" dirty="0" smtClean="0">
                <a:solidFill>
                  <a:srgbClr val="003399"/>
                </a:solidFill>
              </a:rPr>
              <a:t>در قسمت پایگاه داده های سایت  وارد می شوید !</a:t>
            </a:r>
          </a:p>
          <a:p>
            <a:endParaRPr lang="fa-IR" sz="9600" dirty="0" smtClean="0">
              <a:solidFill>
                <a:srgbClr val="003399"/>
              </a:solidFill>
            </a:endParaRPr>
          </a:p>
        </p:txBody>
      </p:sp>
    </p:spTree>
    <p:extLst>
      <p:ext uri="{BB962C8B-B14F-4D97-AF65-F5344CB8AC3E}">
        <p14:creationId xmlns:p14="http://schemas.microsoft.com/office/powerpoint/2010/main" val="32167351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00166" y="1928802"/>
            <a:ext cx="1748832" cy="2524809"/>
          </a:xfrm>
          <a:prstGeom prst="rect">
            <a:avLst/>
          </a:prstGeom>
        </p:spPr>
      </p:pic>
      <p:sp>
        <p:nvSpPr>
          <p:cNvPr id="11" name="Content Placeholder 2"/>
          <p:cNvSpPr>
            <a:spLocks noGrp="1"/>
          </p:cNvSpPr>
          <p:nvPr>
            <p:ph idx="1"/>
          </p:nvPr>
        </p:nvSpPr>
        <p:spPr>
          <a:xfrm>
            <a:off x="827584" y="1628800"/>
            <a:ext cx="7859215" cy="4695800"/>
          </a:xfrm>
        </p:spPr>
        <p:txBody>
          <a:bodyPr>
            <a:normAutofit fontScale="92500" lnSpcReduction="20000"/>
          </a:bodyPr>
          <a:lstStyle/>
          <a:p>
            <a:pPr marL="0" indent="0" rtl="1">
              <a:buFont typeface="Wingdings 2" pitchFamily="18" charset="2"/>
              <a:buNone/>
            </a:pPr>
            <a:endParaRPr lang="fa-IR" sz="1800" b="1" dirty="0" smtClean="0">
              <a:solidFill>
                <a:srgbClr val="003399"/>
              </a:solidFill>
              <a:latin typeface="Tahoma" pitchFamily="34" charset="0"/>
              <a:cs typeface="Tahoma" pitchFamily="34" charset="0"/>
            </a:endParaRPr>
          </a:p>
          <a:p>
            <a:pPr marL="0" indent="0" rtl="1">
              <a:buFont typeface="Wingdings 2" pitchFamily="18" charset="2"/>
              <a:buNone/>
            </a:pPr>
            <a:r>
              <a:rPr lang="fa-IR" sz="1800" b="1" dirty="0" smtClean="0">
                <a:solidFill>
                  <a:srgbClr val="003399"/>
                </a:solidFill>
                <a:latin typeface="Tahoma" pitchFamily="34" charset="0"/>
                <a:cs typeface="Tahoma" pitchFamily="34" charset="0"/>
              </a:rPr>
              <a:t>معرفی مدرس:</a:t>
            </a:r>
          </a:p>
          <a:p>
            <a:pPr marL="0" indent="0" algn="ctr" rtl="1">
              <a:buFont typeface="Wingdings 2" pitchFamily="18" charset="2"/>
              <a:buNone/>
            </a:pPr>
            <a:endParaRPr lang="fa-IR" sz="1800" b="1" dirty="0" smtClean="0">
              <a:solidFill>
                <a:srgbClr val="003399"/>
              </a:solidFill>
              <a:latin typeface="Tahoma" pitchFamily="34" charset="0"/>
              <a:cs typeface="Tahoma" pitchFamily="34" charset="0"/>
            </a:endParaRPr>
          </a:p>
          <a:p>
            <a:pPr marL="0" indent="0" algn="r" rtl="1">
              <a:buFont typeface="Wingdings 2" pitchFamily="18" charset="2"/>
              <a:buNone/>
            </a:pPr>
            <a:r>
              <a:rPr lang="fa-IR" sz="1600" b="1" dirty="0" smtClean="0">
                <a:solidFill>
                  <a:srgbClr val="003399"/>
                </a:solidFill>
                <a:latin typeface="Tahoma" pitchFamily="34" charset="0"/>
                <a:cs typeface="Tahoma" pitchFamily="34" charset="0"/>
              </a:rPr>
              <a:t>نام و نام خانوادگی: مهرداد صحرایی ،  47 ساله  </a:t>
            </a:r>
          </a:p>
          <a:p>
            <a:pPr marL="0" indent="0">
              <a:buNone/>
            </a:pPr>
            <a:r>
              <a:rPr lang="fa-IR" sz="1600" b="1" dirty="0" smtClean="0">
                <a:solidFill>
                  <a:srgbClr val="003399"/>
                </a:solidFill>
                <a:latin typeface="Tahoma" pitchFamily="34" charset="0"/>
                <a:cs typeface="Tahoma" pitchFamily="34" charset="0"/>
              </a:rPr>
              <a:t/>
            </a:r>
            <a:br>
              <a:rPr lang="fa-IR" sz="1600" b="1" dirty="0" smtClean="0">
                <a:solidFill>
                  <a:srgbClr val="003399"/>
                </a:solidFill>
                <a:latin typeface="Tahoma" pitchFamily="34" charset="0"/>
                <a:cs typeface="Tahoma" pitchFamily="34" charset="0"/>
              </a:rPr>
            </a:br>
            <a:r>
              <a:rPr lang="fa-IR" sz="1600" b="1" dirty="0" smtClean="0">
                <a:solidFill>
                  <a:srgbClr val="003399"/>
                </a:solidFill>
                <a:latin typeface="Tahoma" pitchFamily="34" charset="0"/>
                <a:cs typeface="Tahoma" pitchFamily="34" charset="0"/>
              </a:rPr>
              <a:t>تحصیلات:  دانشجوی </a:t>
            </a:r>
            <a:r>
              <a:rPr lang="fa-IR" sz="1600" b="1" dirty="0">
                <a:solidFill>
                  <a:srgbClr val="003399"/>
                </a:solidFill>
                <a:latin typeface="Tahoma" pitchFamily="34" charset="0"/>
                <a:cs typeface="Tahoma" pitchFamily="34" charset="0"/>
              </a:rPr>
              <a:t>دکتری مدیریت بازرگانی </a:t>
            </a:r>
          </a:p>
          <a:p>
            <a:pPr marL="0" indent="0">
              <a:buNone/>
            </a:pPr>
            <a:r>
              <a:rPr lang="fa-IR" sz="1600" b="1" dirty="0" smtClean="0">
                <a:solidFill>
                  <a:srgbClr val="003399"/>
                </a:solidFill>
                <a:latin typeface="Tahoma" pitchFamily="34" charset="0"/>
                <a:cs typeface="Tahoma" pitchFamily="34" charset="0"/>
              </a:rPr>
              <a:t>	کارشناسی </a:t>
            </a:r>
            <a:r>
              <a:rPr lang="fa-IR" sz="1600" b="1" dirty="0">
                <a:solidFill>
                  <a:srgbClr val="003399"/>
                </a:solidFill>
                <a:latin typeface="Tahoma" pitchFamily="34" charset="0"/>
                <a:cs typeface="Tahoma" pitchFamily="34" charset="0"/>
              </a:rPr>
              <a:t>ارشد مدیریت بازرگانی</a:t>
            </a:r>
            <a:endParaRPr lang="fa-IR" sz="1600" b="1" dirty="0" smtClean="0">
              <a:solidFill>
                <a:srgbClr val="003399"/>
              </a:solidFill>
              <a:latin typeface="Tahoma" pitchFamily="34" charset="0"/>
              <a:cs typeface="Tahoma" pitchFamily="34" charset="0"/>
            </a:endParaRPr>
          </a:p>
          <a:p>
            <a:pPr marL="0" indent="0">
              <a:buNone/>
            </a:pPr>
            <a:r>
              <a:rPr lang="fa-IR" sz="1600" b="1" dirty="0">
                <a:solidFill>
                  <a:srgbClr val="003399"/>
                </a:solidFill>
                <a:latin typeface="Tahoma" pitchFamily="34" charset="0"/>
                <a:cs typeface="Tahoma" pitchFamily="34" charset="0"/>
              </a:rPr>
              <a:t>	</a:t>
            </a:r>
            <a:r>
              <a:rPr lang="fa-IR" sz="1600" b="1" dirty="0" smtClean="0">
                <a:solidFill>
                  <a:srgbClr val="003399"/>
                </a:solidFill>
                <a:latin typeface="Tahoma" pitchFamily="34" charset="0"/>
                <a:cs typeface="Tahoma" pitchFamily="34" charset="0"/>
              </a:rPr>
              <a:t>کارشناسی مدیریت صنعتی، </a:t>
            </a:r>
            <a:br>
              <a:rPr lang="fa-IR" sz="1600" b="1" dirty="0" smtClean="0">
                <a:solidFill>
                  <a:srgbClr val="003399"/>
                </a:solidFill>
                <a:latin typeface="Tahoma" pitchFamily="34" charset="0"/>
                <a:cs typeface="Tahoma" pitchFamily="34" charset="0"/>
              </a:rPr>
            </a:br>
            <a:r>
              <a:rPr lang="fa-IR" sz="1600" b="1" dirty="0" smtClean="0">
                <a:solidFill>
                  <a:srgbClr val="003399"/>
                </a:solidFill>
                <a:latin typeface="Tahoma" pitchFamily="34" charset="0"/>
                <a:cs typeface="Tahoma" pitchFamily="34" charset="0"/>
              </a:rPr>
              <a:t>                  </a:t>
            </a:r>
            <a:br>
              <a:rPr lang="fa-IR" sz="1600" b="1" dirty="0" smtClean="0">
                <a:solidFill>
                  <a:srgbClr val="003399"/>
                </a:solidFill>
                <a:latin typeface="Tahoma" pitchFamily="34" charset="0"/>
                <a:cs typeface="Tahoma" pitchFamily="34" charset="0"/>
              </a:rPr>
            </a:br>
            <a:r>
              <a:rPr lang="fa-IR" sz="1600" b="1" dirty="0" smtClean="0">
                <a:solidFill>
                  <a:srgbClr val="003399"/>
                </a:solidFill>
                <a:latin typeface="Tahoma" pitchFamily="34" charset="0"/>
                <a:cs typeface="Tahoma" pitchFamily="34" charset="0"/>
              </a:rPr>
              <a:t>                 </a:t>
            </a:r>
          </a:p>
          <a:p>
            <a:pPr marL="0" indent="0" algn="r" rtl="1">
              <a:buFont typeface="Wingdings 2" pitchFamily="18" charset="2"/>
              <a:buNone/>
            </a:pPr>
            <a:r>
              <a:rPr lang="fa-IR" sz="1600" b="1" dirty="0" smtClean="0">
                <a:solidFill>
                  <a:srgbClr val="003399"/>
                </a:solidFill>
                <a:latin typeface="Tahoma" pitchFamily="34" charset="0"/>
                <a:cs typeface="Tahoma" pitchFamily="34" charset="0"/>
              </a:rPr>
              <a:t/>
            </a:r>
            <a:br>
              <a:rPr lang="fa-IR" sz="1600" b="1" dirty="0" smtClean="0">
                <a:solidFill>
                  <a:srgbClr val="003399"/>
                </a:solidFill>
                <a:latin typeface="Tahoma" pitchFamily="34" charset="0"/>
                <a:cs typeface="Tahoma" pitchFamily="34" charset="0"/>
              </a:rPr>
            </a:br>
            <a:r>
              <a:rPr lang="fa-IR" sz="1600" b="1" dirty="0" smtClean="0">
                <a:solidFill>
                  <a:srgbClr val="003399"/>
                </a:solidFill>
                <a:latin typeface="Tahoma" pitchFamily="34" charset="0"/>
                <a:cs typeface="Tahoma" pitchFamily="34" charset="0"/>
              </a:rPr>
              <a:t/>
            </a:r>
            <a:br>
              <a:rPr lang="fa-IR" sz="1600" b="1" dirty="0" smtClean="0">
                <a:solidFill>
                  <a:srgbClr val="003399"/>
                </a:solidFill>
                <a:latin typeface="Tahoma" pitchFamily="34" charset="0"/>
                <a:cs typeface="Tahoma" pitchFamily="34" charset="0"/>
              </a:rPr>
            </a:br>
            <a:r>
              <a:rPr lang="fa-IR" sz="1600" b="1" dirty="0" smtClean="0">
                <a:solidFill>
                  <a:srgbClr val="003399"/>
                </a:solidFill>
                <a:latin typeface="Tahoma" pitchFamily="34" charset="0"/>
                <a:cs typeface="Tahoma" pitchFamily="34" charset="0"/>
              </a:rPr>
              <a:t/>
            </a:r>
            <a:br>
              <a:rPr lang="fa-IR" sz="1600" b="1" dirty="0" smtClean="0">
                <a:solidFill>
                  <a:srgbClr val="003399"/>
                </a:solidFill>
                <a:latin typeface="Tahoma" pitchFamily="34" charset="0"/>
                <a:cs typeface="Tahoma" pitchFamily="34" charset="0"/>
              </a:rPr>
            </a:br>
            <a:r>
              <a:rPr lang="fa-IR" sz="1600" b="1" dirty="0" smtClean="0">
                <a:solidFill>
                  <a:srgbClr val="003399"/>
                </a:solidFill>
                <a:latin typeface="Tahoma" pitchFamily="34" charset="0"/>
                <a:cs typeface="Tahoma" pitchFamily="34" charset="0"/>
              </a:rPr>
              <a:t/>
            </a:r>
            <a:br>
              <a:rPr lang="fa-IR" sz="1600" b="1" dirty="0" smtClean="0">
                <a:solidFill>
                  <a:srgbClr val="003399"/>
                </a:solidFill>
                <a:latin typeface="Tahoma" pitchFamily="34" charset="0"/>
                <a:cs typeface="Tahoma" pitchFamily="34" charset="0"/>
              </a:rPr>
            </a:br>
            <a:r>
              <a:rPr lang="fa-IR" sz="1600" b="1" dirty="0" smtClean="0">
                <a:solidFill>
                  <a:srgbClr val="003399"/>
                </a:solidFill>
                <a:latin typeface="Tahoma" pitchFamily="34" charset="0"/>
                <a:cs typeface="Tahoma" pitchFamily="34" charset="0"/>
              </a:rPr>
              <a:t/>
            </a:r>
            <a:br>
              <a:rPr lang="fa-IR" sz="1600" b="1" dirty="0" smtClean="0">
                <a:solidFill>
                  <a:srgbClr val="003399"/>
                </a:solidFill>
                <a:latin typeface="Tahoma" pitchFamily="34" charset="0"/>
                <a:cs typeface="Tahoma" pitchFamily="34" charset="0"/>
              </a:rPr>
            </a:br>
            <a:r>
              <a:rPr lang="fa-IR" sz="1600" b="1" dirty="0" smtClean="0">
                <a:solidFill>
                  <a:srgbClr val="003399"/>
                </a:solidFill>
                <a:latin typeface="Tahoma" pitchFamily="34" charset="0"/>
                <a:cs typeface="Tahoma" pitchFamily="34" charset="0"/>
              </a:rPr>
              <a:t>متخصص: بازرگانی (بازاریابی، فروش، صادرات، واردات و قراردادهای بین المللی) </a:t>
            </a:r>
            <a:br>
              <a:rPr lang="fa-IR" sz="1600" b="1" dirty="0" smtClean="0">
                <a:solidFill>
                  <a:srgbClr val="003399"/>
                </a:solidFill>
                <a:latin typeface="Tahoma" pitchFamily="34" charset="0"/>
                <a:cs typeface="Tahoma" pitchFamily="34" charset="0"/>
              </a:rPr>
            </a:br>
            <a:r>
              <a:rPr lang="fa-IR" sz="1600" b="1" dirty="0" smtClean="0">
                <a:solidFill>
                  <a:srgbClr val="003399"/>
                </a:solidFill>
                <a:latin typeface="Tahoma" pitchFamily="34" charset="0"/>
                <a:cs typeface="Tahoma" pitchFamily="34" charset="0"/>
              </a:rPr>
              <a:t/>
            </a:r>
            <a:br>
              <a:rPr lang="fa-IR" sz="1600" b="1" dirty="0" smtClean="0">
                <a:solidFill>
                  <a:srgbClr val="003399"/>
                </a:solidFill>
                <a:latin typeface="Tahoma" pitchFamily="34" charset="0"/>
                <a:cs typeface="Tahoma" pitchFamily="34" charset="0"/>
              </a:rPr>
            </a:br>
            <a:r>
              <a:rPr lang="fa-IR" sz="1600" b="1" dirty="0" smtClean="0">
                <a:solidFill>
                  <a:srgbClr val="003399"/>
                </a:solidFill>
                <a:latin typeface="Tahoma" pitchFamily="34" charset="0"/>
                <a:cs typeface="Tahoma" pitchFamily="34" charset="0"/>
              </a:rPr>
              <a:t>سوابق کاری: 20 سال سابقه کار </a:t>
            </a:r>
            <a:r>
              <a:rPr lang="fa-IR" sz="1600" dirty="0" smtClean="0">
                <a:solidFill>
                  <a:srgbClr val="003399"/>
                </a:solidFill>
                <a:latin typeface="Tahoma" pitchFamily="34" charset="0"/>
                <a:cs typeface="Tahoma" pitchFamily="34" charset="0"/>
              </a:rPr>
              <a:t>در زمینه بازاریابی، فروش، صادرات و واردات و مدیریت </a:t>
            </a:r>
            <a:br>
              <a:rPr lang="fa-IR" sz="1600" dirty="0" smtClean="0">
                <a:solidFill>
                  <a:srgbClr val="003399"/>
                </a:solidFill>
                <a:latin typeface="Tahoma" pitchFamily="34" charset="0"/>
                <a:cs typeface="Tahoma" pitchFamily="34" charset="0"/>
              </a:rPr>
            </a:br>
            <a:r>
              <a:rPr lang="fa-IR" sz="1600" dirty="0" smtClean="0">
                <a:solidFill>
                  <a:srgbClr val="003399"/>
                </a:solidFill>
                <a:latin typeface="Tahoma" pitchFamily="34" charset="0"/>
                <a:cs typeface="Tahoma" pitchFamily="34" charset="0"/>
              </a:rPr>
              <a:t>                      بازرگانی در شرکتهای خصوصی.</a:t>
            </a:r>
          </a:p>
          <a:p>
            <a:pPr marL="0" indent="0" algn="r" rtl="1">
              <a:buFont typeface="Wingdings 2" pitchFamily="18" charset="2"/>
              <a:buNone/>
            </a:pPr>
            <a:r>
              <a:rPr lang="fa-IR" sz="1600" b="1" dirty="0" smtClean="0">
                <a:solidFill>
                  <a:srgbClr val="003399"/>
                </a:solidFill>
                <a:latin typeface="Tahoma" pitchFamily="34" charset="0"/>
                <a:cs typeface="Tahoma" pitchFamily="34" charset="0"/>
              </a:rPr>
              <a:t>                       15سال سابقه در زمینه مشاوره و آموزش </a:t>
            </a:r>
            <a:r>
              <a:rPr lang="fa-IR" sz="1600" dirty="0" smtClean="0">
                <a:solidFill>
                  <a:srgbClr val="003399"/>
                </a:solidFill>
                <a:latin typeface="Tahoma" pitchFamily="34" charset="0"/>
                <a:cs typeface="Tahoma" pitchFamily="34" charset="0"/>
              </a:rPr>
              <a:t>و اجرای بیش از 500 دوره </a:t>
            </a:r>
            <a:br>
              <a:rPr lang="fa-IR" sz="1600" dirty="0" smtClean="0">
                <a:solidFill>
                  <a:srgbClr val="003399"/>
                </a:solidFill>
                <a:latin typeface="Tahoma" pitchFamily="34" charset="0"/>
                <a:cs typeface="Tahoma" pitchFamily="34" charset="0"/>
              </a:rPr>
            </a:br>
            <a:r>
              <a:rPr lang="fa-IR" sz="1600" dirty="0" smtClean="0">
                <a:solidFill>
                  <a:srgbClr val="003399"/>
                </a:solidFill>
                <a:latin typeface="Tahoma" pitchFamily="34" charset="0"/>
                <a:cs typeface="Tahoma" pitchFamily="34" charset="0"/>
              </a:rPr>
              <a:t>                     آموزشی کوتاه مدت در سراسر کشور.</a:t>
            </a:r>
          </a:p>
          <a:p>
            <a:pPr marL="0" indent="0" algn="r" rtl="1">
              <a:buFont typeface="Wingdings 2" pitchFamily="18" charset="2"/>
              <a:buNone/>
            </a:pPr>
            <a:endParaRPr lang="fa-IR" sz="1600" b="1" dirty="0" smtClean="0">
              <a:solidFill>
                <a:srgbClr val="003399"/>
              </a:solidFill>
              <a:latin typeface="Tahoma" pitchFamily="34" charset="0"/>
              <a:cs typeface="Tahoma" pitchFamily="34" charset="0"/>
            </a:endParaRPr>
          </a:p>
        </p:txBody>
      </p:sp>
      <p:sp>
        <p:nvSpPr>
          <p:cNvPr id="6"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extLst>
      <p:ext uri="{BB962C8B-B14F-4D97-AF65-F5344CB8AC3E}">
        <p14:creationId xmlns:p14="http://schemas.microsoft.com/office/powerpoint/2010/main" val="13503810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pic>
        <p:nvPicPr>
          <p:cNvPr id="9" name="Picture 8"/>
          <p:cNvPicPr>
            <a:picLocks noChangeAspect="1"/>
          </p:cNvPicPr>
          <p:nvPr/>
        </p:nvPicPr>
        <p:blipFill>
          <a:blip r:embed="rId2"/>
          <a:stretch>
            <a:fillRect/>
          </a:stretch>
        </p:blipFill>
        <p:spPr>
          <a:xfrm>
            <a:off x="224532" y="1955498"/>
            <a:ext cx="8694936" cy="4209806"/>
          </a:xfrm>
          <a:prstGeom prst="rect">
            <a:avLst/>
          </a:prstGeom>
        </p:spPr>
      </p:pic>
    </p:spTree>
    <p:extLst>
      <p:ext uri="{BB962C8B-B14F-4D97-AF65-F5344CB8AC3E}">
        <p14:creationId xmlns:p14="http://schemas.microsoft.com/office/powerpoint/2010/main" val="3655866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643050"/>
            <a:ext cx="8229600" cy="4714908"/>
          </a:xfrm>
        </p:spPr>
        <p:txBody>
          <a:bodyPr>
            <a:normAutofit/>
          </a:bodyPr>
          <a:lstStyle/>
          <a:p>
            <a:r>
              <a:rPr lang="fa-IR" sz="2800" dirty="0" smtClean="0">
                <a:solidFill>
                  <a:srgbClr val="C00000"/>
                </a:solidFill>
              </a:rPr>
              <a:t>سوم: </a:t>
            </a:r>
            <a:r>
              <a:rPr lang="fa-IR" b="1" dirty="0">
                <a:solidFill>
                  <a:srgbClr val="000099"/>
                </a:solidFill>
              </a:rPr>
              <a:t>مثال: </a:t>
            </a:r>
            <a:r>
              <a:rPr lang="fa-IR" dirty="0">
                <a:solidFill>
                  <a:srgbClr val="000099"/>
                </a:solidFill>
              </a:rPr>
              <a:t>آمار دریافت شده از سایت فوق نشانده کشورهای مقصد در صادرات </a:t>
            </a:r>
            <a:r>
              <a:rPr lang="fa-IR" b="1" dirty="0">
                <a:solidFill>
                  <a:srgbClr val="000099"/>
                </a:solidFill>
              </a:rPr>
              <a:t>ماکارونی</a:t>
            </a:r>
            <a:r>
              <a:rPr lang="fa-IR" dirty="0">
                <a:solidFill>
                  <a:srgbClr val="000099"/>
                </a:solidFill>
              </a:rPr>
              <a:t> از ایران به سایر کشورهای جهان می باشد.</a:t>
            </a:r>
            <a:endParaRPr lang="en-US" dirty="0">
              <a:solidFill>
                <a:srgbClr val="000099"/>
              </a:solidFill>
            </a:endParaRPr>
          </a:p>
          <a:p>
            <a:pPr marL="0" indent="0">
              <a:buNone/>
            </a:pPr>
            <a:endParaRPr lang="fa-IR" sz="2800" dirty="0" smtClean="0">
              <a:solidFill>
                <a:srgbClr val="003399"/>
              </a:solidFill>
            </a:endParaRPr>
          </a:p>
        </p:txBody>
      </p:sp>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pic>
        <p:nvPicPr>
          <p:cNvPr id="7" name="Picture 6"/>
          <p:cNvPicPr>
            <a:picLocks noChangeAspect="1"/>
          </p:cNvPicPr>
          <p:nvPr/>
        </p:nvPicPr>
        <p:blipFill>
          <a:blip r:embed="rId2"/>
          <a:stretch>
            <a:fillRect/>
          </a:stretch>
        </p:blipFill>
        <p:spPr>
          <a:xfrm>
            <a:off x="895107" y="3140968"/>
            <a:ext cx="7353786" cy="2646040"/>
          </a:xfrm>
          <a:prstGeom prst="rect">
            <a:avLst/>
          </a:prstGeom>
        </p:spPr>
      </p:pic>
    </p:spTree>
    <p:extLst>
      <p:ext uri="{BB962C8B-B14F-4D97-AF65-F5344CB8AC3E}">
        <p14:creationId xmlns:p14="http://schemas.microsoft.com/office/powerpoint/2010/main" val="42068584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9512" y="1556792"/>
            <a:ext cx="8572500" cy="4991100"/>
          </a:xfrm>
          <a:prstGeom prst="rect">
            <a:avLst/>
          </a:prstGeom>
        </p:spPr>
      </p:pic>
      <p:sp>
        <p:nvSpPr>
          <p:cNvPr id="5"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extLst>
      <p:ext uri="{BB962C8B-B14F-4D97-AF65-F5344CB8AC3E}">
        <p14:creationId xmlns:p14="http://schemas.microsoft.com/office/powerpoint/2010/main" val="29912165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02729" y="2204864"/>
            <a:ext cx="8538542" cy="4032448"/>
          </a:xfrm>
          <a:prstGeom prst="rect">
            <a:avLst/>
          </a:prstGeom>
        </p:spPr>
      </p:pic>
      <p:sp>
        <p:nvSpPr>
          <p:cNvPr id="5"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extLst>
      <p:ext uri="{BB962C8B-B14F-4D97-AF65-F5344CB8AC3E}">
        <p14:creationId xmlns:p14="http://schemas.microsoft.com/office/powerpoint/2010/main" val="27959707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pic>
        <p:nvPicPr>
          <p:cNvPr id="6" name="Picture 5"/>
          <p:cNvPicPr>
            <a:picLocks noChangeAspect="1"/>
          </p:cNvPicPr>
          <p:nvPr/>
        </p:nvPicPr>
        <p:blipFill>
          <a:blip r:embed="rId2"/>
          <a:stretch>
            <a:fillRect/>
          </a:stretch>
        </p:blipFill>
        <p:spPr>
          <a:xfrm>
            <a:off x="163183" y="1988840"/>
            <a:ext cx="8817634" cy="4517901"/>
          </a:xfrm>
          <a:prstGeom prst="rect">
            <a:avLst/>
          </a:prstGeom>
        </p:spPr>
      </p:pic>
    </p:spTree>
    <p:extLst>
      <p:ext uri="{BB962C8B-B14F-4D97-AF65-F5344CB8AC3E}">
        <p14:creationId xmlns:p14="http://schemas.microsoft.com/office/powerpoint/2010/main" val="10222693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pic>
        <p:nvPicPr>
          <p:cNvPr id="6" name="Picture 5"/>
          <p:cNvPicPr>
            <a:picLocks noChangeAspect="1"/>
          </p:cNvPicPr>
          <p:nvPr/>
        </p:nvPicPr>
        <p:blipFill>
          <a:blip r:embed="rId2"/>
          <a:stretch>
            <a:fillRect/>
          </a:stretch>
        </p:blipFill>
        <p:spPr>
          <a:xfrm>
            <a:off x="908422" y="1207016"/>
            <a:ext cx="7327156" cy="5388893"/>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51520" y="1340768"/>
            <a:ext cx="8640960" cy="5300861"/>
          </a:xfrm>
          <a:prstGeom prst="rect">
            <a:avLst/>
          </a:prstGeom>
        </p:spPr>
      </p:pic>
      <p:sp>
        <p:nvSpPr>
          <p:cNvPr id="5"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extLst>
      <p:ext uri="{BB962C8B-B14F-4D97-AF65-F5344CB8AC3E}">
        <p14:creationId xmlns:p14="http://schemas.microsoft.com/office/powerpoint/2010/main" val="20285941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772816"/>
            <a:ext cx="8329642" cy="4551784"/>
          </a:xfrm>
        </p:spPr>
        <p:txBody>
          <a:bodyPr>
            <a:normAutofit fontScale="85000" lnSpcReduction="20000"/>
          </a:bodyPr>
          <a:lstStyle/>
          <a:p>
            <a:pPr lvl="1"/>
            <a:r>
              <a:rPr lang="fa-IR" sz="3800" b="1" dirty="0">
                <a:solidFill>
                  <a:srgbClr val="000099"/>
                </a:solidFill>
              </a:rPr>
              <a:t>عملیات جذب مشتری:</a:t>
            </a:r>
            <a:endParaRPr lang="en-US" sz="4700" dirty="0">
              <a:solidFill>
                <a:srgbClr val="000099"/>
              </a:solidFill>
            </a:endParaRPr>
          </a:p>
          <a:p>
            <a:r>
              <a:rPr lang="en-US" sz="2800" b="1" dirty="0">
                <a:solidFill>
                  <a:srgbClr val="000099"/>
                </a:solidFill>
              </a:rPr>
              <a:t> </a:t>
            </a:r>
            <a:endParaRPr lang="en-US" sz="4000" dirty="0">
              <a:solidFill>
                <a:srgbClr val="000099"/>
              </a:solidFill>
            </a:endParaRPr>
          </a:p>
          <a:p>
            <a:r>
              <a:rPr lang="fa-IR" sz="2800" dirty="0">
                <a:solidFill>
                  <a:srgbClr val="000099"/>
                </a:solidFill>
              </a:rPr>
              <a:t>منظور از عملیات جذب در بازاریابی صادرات، پیدا نمودن مشتری یا مشتریان احتمالی و اعلام اطلاعات محصول به آنهاست تا در صورت نیاز به مذاکره در زمینه فروش خارجی محصول اقدام شود. انجام عملیات جذب مشتری بوسیله طی مراحل زیر امکان پذیر خواهد بود.</a:t>
            </a:r>
            <a:endParaRPr lang="en-US" sz="4000" dirty="0">
              <a:solidFill>
                <a:srgbClr val="000099"/>
              </a:solidFill>
            </a:endParaRPr>
          </a:p>
          <a:p>
            <a:r>
              <a:rPr lang="fa-IR" sz="2800" dirty="0">
                <a:solidFill>
                  <a:srgbClr val="000099"/>
                </a:solidFill>
              </a:rPr>
              <a:t> </a:t>
            </a:r>
            <a:endParaRPr lang="en-US" sz="4000" dirty="0">
              <a:solidFill>
                <a:srgbClr val="000099"/>
              </a:solidFill>
            </a:endParaRPr>
          </a:p>
          <a:p>
            <a:r>
              <a:rPr lang="fa-IR" sz="2800" b="1" dirty="0">
                <a:solidFill>
                  <a:srgbClr val="000099"/>
                </a:solidFill>
              </a:rPr>
              <a:t>2-1-1- مطالعه دقیق محصول،</a:t>
            </a:r>
            <a:endParaRPr lang="en-US" sz="4000" dirty="0">
              <a:solidFill>
                <a:srgbClr val="000099"/>
              </a:solidFill>
            </a:endParaRPr>
          </a:p>
          <a:p>
            <a:r>
              <a:rPr lang="fa-IR" sz="2800" b="1" dirty="0">
                <a:solidFill>
                  <a:srgbClr val="000099"/>
                </a:solidFill>
              </a:rPr>
              <a:t>2-1-2- مطالعه کاربردهای محصولات و خدمات،</a:t>
            </a:r>
            <a:endParaRPr lang="en-US" sz="4000" dirty="0">
              <a:solidFill>
                <a:srgbClr val="000099"/>
              </a:solidFill>
            </a:endParaRPr>
          </a:p>
          <a:p>
            <a:r>
              <a:rPr lang="fa-IR" sz="2800" b="1" dirty="0">
                <a:solidFill>
                  <a:srgbClr val="000099"/>
                </a:solidFill>
              </a:rPr>
              <a:t>2-1-3- پیدا نمودن شرکتهایی که در زمینه های کاربردی مرحله قبلی فعال می باشند،</a:t>
            </a:r>
            <a:endParaRPr lang="en-US" sz="4000" dirty="0">
              <a:solidFill>
                <a:srgbClr val="000099"/>
              </a:solidFill>
            </a:endParaRPr>
          </a:p>
          <a:p>
            <a:r>
              <a:rPr lang="fa-IR" sz="2800" b="1" dirty="0">
                <a:solidFill>
                  <a:srgbClr val="000099"/>
                </a:solidFill>
              </a:rPr>
              <a:t>2-1-4- ارسال اطلاعات به شرکتهایی که بطور احتمالی مشتری ما خواهند بود.</a:t>
            </a:r>
            <a:endParaRPr lang="en-US" sz="4000" dirty="0">
              <a:solidFill>
                <a:srgbClr val="000099"/>
              </a:solidFill>
            </a:endParaRPr>
          </a:p>
        </p:txBody>
      </p:sp>
      <p:sp>
        <p:nvSpPr>
          <p:cNvPr id="5"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457200" y="1484784"/>
            <a:ext cx="8229600" cy="4533136"/>
          </a:xfrm>
          <a:prstGeom prst="rect">
            <a:avLst/>
          </a:prstGeom>
        </p:spPr>
        <p:txBody>
          <a:bodyPr vert="horz">
            <a:noAutofit/>
          </a:bodyPr>
          <a:lstStyle/>
          <a:p>
            <a:r>
              <a:rPr lang="fa-IR" sz="2400" b="1" dirty="0">
                <a:solidFill>
                  <a:srgbClr val="003399"/>
                </a:solidFill>
                <a:cs typeface="+mn-cs"/>
              </a:rPr>
              <a:t>منابع </a:t>
            </a:r>
            <a:r>
              <a:rPr lang="fa-IR" sz="2800" b="1" dirty="0">
                <a:solidFill>
                  <a:srgbClr val="003399"/>
                </a:solidFill>
                <a:cs typeface="+mn-cs"/>
              </a:rPr>
              <a:t>اطلاعاتی</a:t>
            </a:r>
            <a:r>
              <a:rPr lang="fa-IR" sz="2400" b="1" dirty="0">
                <a:solidFill>
                  <a:srgbClr val="003399"/>
                </a:solidFill>
                <a:cs typeface="+mn-cs"/>
              </a:rPr>
              <a:t> در عملیات اجرایی بازاریابی صادرات:</a:t>
            </a:r>
            <a:endParaRPr lang="en-US" sz="2400" b="1" dirty="0">
              <a:solidFill>
                <a:srgbClr val="003399"/>
              </a:solidFill>
              <a:cs typeface="+mn-cs"/>
            </a:endParaRPr>
          </a:p>
          <a:p>
            <a:r>
              <a:rPr lang="fa-IR" sz="2000" b="1" dirty="0">
                <a:solidFill>
                  <a:srgbClr val="003399"/>
                </a:solidFill>
                <a:cs typeface="+mn-cs"/>
              </a:rPr>
              <a:t> </a:t>
            </a:r>
            <a:endParaRPr lang="en-US" sz="2000" b="1" dirty="0">
              <a:solidFill>
                <a:srgbClr val="003399"/>
              </a:solidFill>
              <a:cs typeface="+mn-cs"/>
            </a:endParaRPr>
          </a:p>
          <a:p>
            <a:pPr lvl="0"/>
            <a:r>
              <a:rPr lang="ar-SA" sz="2000" b="1" dirty="0">
                <a:solidFill>
                  <a:srgbClr val="003399"/>
                </a:solidFill>
                <a:cs typeface="+mn-cs"/>
              </a:rPr>
              <a:t>مجلات تخصصي</a:t>
            </a:r>
            <a:r>
              <a:rPr lang="en-US" sz="2000" b="1" dirty="0">
                <a:solidFill>
                  <a:srgbClr val="003399"/>
                </a:solidFill>
                <a:cs typeface="+mn-cs"/>
              </a:rPr>
              <a:t>Expert Magazines and News Papers </a:t>
            </a:r>
            <a:r>
              <a:rPr lang="fa-IR" sz="2000" b="1" dirty="0">
                <a:solidFill>
                  <a:srgbClr val="003399"/>
                </a:solidFill>
                <a:cs typeface="+mn-cs"/>
              </a:rPr>
              <a:t>:</a:t>
            </a:r>
            <a:endParaRPr lang="en-US" sz="2000" b="1" dirty="0">
              <a:solidFill>
                <a:srgbClr val="003399"/>
              </a:solidFill>
              <a:cs typeface="+mn-cs"/>
            </a:endParaRPr>
          </a:p>
          <a:p>
            <a:pPr lvl="0"/>
            <a:r>
              <a:rPr lang="fa-IR" sz="2000" b="1" dirty="0">
                <a:solidFill>
                  <a:srgbClr val="003399"/>
                </a:solidFill>
                <a:cs typeface="+mn-cs"/>
              </a:rPr>
              <a:t>کتابها و سی دی ها و فهرست های تخصصی هر کشور در سفارتخانه ها </a:t>
            </a:r>
            <a:r>
              <a:rPr lang="en-US" sz="2000" b="1" dirty="0">
                <a:solidFill>
                  <a:srgbClr val="003399"/>
                </a:solidFill>
                <a:cs typeface="+mn-cs"/>
              </a:rPr>
              <a:t>CD’s and Directories</a:t>
            </a:r>
            <a:r>
              <a:rPr lang="fa-IR" sz="2000" b="1" dirty="0">
                <a:solidFill>
                  <a:srgbClr val="003399"/>
                </a:solidFill>
                <a:cs typeface="+mn-cs"/>
              </a:rPr>
              <a:t>:</a:t>
            </a:r>
            <a:endParaRPr lang="en-US" sz="2000" b="1" dirty="0">
              <a:solidFill>
                <a:srgbClr val="003399"/>
              </a:solidFill>
              <a:cs typeface="+mn-cs"/>
            </a:endParaRPr>
          </a:p>
          <a:p>
            <a:pPr lvl="0"/>
            <a:r>
              <a:rPr lang="fa-IR" sz="2000" b="1" dirty="0">
                <a:solidFill>
                  <a:srgbClr val="003399"/>
                </a:solidFill>
                <a:cs typeface="+mn-cs"/>
              </a:rPr>
              <a:t>فهرستهای تخصصی هر کشور در کتاب زرد </a:t>
            </a:r>
            <a:r>
              <a:rPr lang="en-US" sz="2000" b="1" dirty="0">
                <a:solidFill>
                  <a:srgbClr val="003399"/>
                </a:solidFill>
                <a:cs typeface="+mn-cs"/>
              </a:rPr>
              <a:t>Yellow Pages</a:t>
            </a:r>
            <a:r>
              <a:rPr lang="fa-IR" sz="2000" b="1" dirty="0">
                <a:solidFill>
                  <a:srgbClr val="003399"/>
                </a:solidFill>
                <a:cs typeface="+mn-cs"/>
              </a:rPr>
              <a:t> و یا </a:t>
            </a:r>
            <a:r>
              <a:rPr lang="en-US" sz="2000" b="1" dirty="0" err="1">
                <a:solidFill>
                  <a:srgbClr val="003399"/>
                </a:solidFill>
                <a:cs typeface="+mn-cs"/>
              </a:rPr>
              <a:t>Kompass</a:t>
            </a:r>
            <a:r>
              <a:rPr lang="fa-IR" sz="2000" b="1" dirty="0">
                <a:solidFill>
                  <a:srgbClr val="003399"/>
                </a:solidFill>
                <a:cs typeface="+mn-cs"/>
              </a:rPr>
              <a:t>:</a:t>
            </a:r>
            <a:endParaRPr lang="en-US" sz="2000" b="1" dirty="0">
              <a:solidFill>
                <a:srgbClr val="003399"/>
              </a:solidFill>
              <a:cs typeface="+mn-cs"/>
            </a:endParaRPr>
          </a:p>
          <a:p>
            <a:pPr lvl="0"/>
            <a:r>
              <a:rPr lang="ar-SA" sz="2000" b="1" dirty="0">
                <a:solidFill>
                  <a:srgbClr val="003399"/>
                </a:solidFill>
                <a:cs typeface="+mn-cs"/>
              </a:rPr>
              <a:t>كتابهاي تخصصي صنعت هر کشور مانند کتاب اول </a:t>
            </a:r>
            <a:r>
              <a:rPr lang="en-US" sz="2000" b="1" dirty="0">
                <a:solidFill>
                  <a:srgbClr val="003399"/>
                </a:solidFill>
                <a:cs typeface="+mn-cs"/>
              </a:rPr>
              <a:t>www.ketabeavval.com</a:t>
            </a:r>
            <a:r>
              <a:rPr lang="ar-SA" sz="2000" b="1" dirty="0">
                <a:solidFill>
                  <a:srgbClr val="003399"/>
                </a:solidFill>
                <a:cs typeface="+mn-cs"/>
              </a:rPr>
              <a:t>:</a:t>
            </a:r>
            <a:endParaRPr lang="en-US" sz="2000" b="1" dirty="0">
              <a:solidFill>
                <a:srgbClr val="003399"/>
              </a:solidFill>
              <a:cs typeface="+mn-cs"/>
            </a:endParaRPr>
          </a:p>
          <a:p>
            <a:pPr lvl="0"/>
            <a:r>
              <a:rPr lang="ar-SA" sz="2000" b="1" dirty="0">
                <a:solidFill>
                  <a:srgbClr val="003399"/>
                </a:solidFill>
                <a:cs typeface="+mn-cs"/>
              </a:rPr>
              <a:t>اتاق و </a:t>
            </a:r>
            <a:r>
              <a:rPr lang="fa-IR" sz="2000" b="1" dirty="0">
                <a:solidFill>
                  <a:srgbClr val="003399"/>
                </a:solidFill>
                <a:cs typeface="+mn-cs"/>
              </a:rPr>
              <a:t>سازمان</a:t>
            </a:r>
            <a:r>
              <a:rPr lang="ar-SA" sz="2000" b="1" dirty="0">
                <a:solidFill>
                  <a:srgbClr val="003399"/>
                </a:solidFill>
                <a:cs typeface="+mn-cs"/>
              </a:rPr>
              <a:t> بازرگاني</a:t>
            </a:r>
            <a:r>
              <a:rPr lang="fa-IR" sz="2000" b="1" dirty="0">
                <a:solidFill>
                  <a:srgbClr val="003399"/>
                </a:solidFill>
                <a:cs typeface="+mn-cs"/>
              </a:rPr>
              <a:t> استانها</a:t>
            </a:r>
            <a:r>
              <a:rPr lang="ar-SA" sz="2000" b="1" dirty="0">
                <a:solidFill>
                  <a:srgbClr val="003399"/>
                </a:solidFill>
                <a:cs typeface="+mn-cs"/>
              </a:rPr>
              <a:t> و استخراج لیست صادرکنندگان </a:t>
            </a:r>
            <a:r>
              <a:rPr lang="en-US" sz="2000" b="1" dirty="0">
                <a:solidFill>
                  <a:srgbClr val="003399"/>
                </a:solidFill>
                <a:cs typeface="+mn-cs"/>
              </a:rPr>
              <a:t>Chamber of Commerce</a:t>
            </a:r>
            <a:r>
              <a:rPr lang="ar-SA" sz="2000" b="1" dirty="0">
                <a:solidFill>
                  <a:srgbClr val="003399"/>
                </a:solidFill>
                <a:cs typeface="+mn-cs"/>
              </a:rPr>
              <a:t>:</a:t>
            </a:r>
            <a:endParaRPr lang="en-US" sz="2000" b="1" dirty="0">
              <a:solidFill>
                <a:srgbClr val="003399"/>
              </a:solidFill>
              <a:cs typeface="+mn-cs"/>
            </a:endParaRPr>
          </a:p>
          <a:p>
            <a:pPr lvl="0"/>
            <a:r>
              <a:rPr lang="ar-SA" sz="2000" b="1" dirty="0">
                <a:solidFill>
                  <a:srgbClr val="003399"/>
                </a:solidFill>
                <a:cs typeface="+mn-cs"/>
              </a:rPr>
              <a:t>وزارت بازرگاني</a:t>
            </a:r>
            <a:r>
              <a:rPr lang="fa-IR" sz="2000" b="1" dirty="0">
                <a:solidFill>
                  <a:srgbClr val="003399"/>
                </a:solidFill>
                <a:cs typeface="+mn-cs"/>
              </a:rPr>
              <a:t> و زیرمجموعه های وابسته مانند مرکز توسعه تجارت ایران </a:t>
            </a:r>
            <a:r>
              <a:rPr lang="ar-SA" sz="2000" b="1" dirty="0">
                <a:solidFill>
                  <a:srgbClr val="003399"/>
                </a:solidFill>
                <a:cs typeface="+mn-cs"/>
              </a:rPr>
              <a:t>در سایت </a:t>
            </a:r>
            <a:r>
              <a:rPr lang="en-US" sz="2000" b="1" u="sng" dirty="0">
                <a:solidFill>
                  <a:srgbClr val="003399"/>
                </a:solidFill>
                <a:cs typeface="+mn-cs"/>
                <a:hlinkClick r:id="rId2"/>
              </a:rPr>
              <a:t>www.tpo.ir</a:t>
            </a:r>
            <a:r>
              <a:rPr lang="ar-SA" sz="2000" b="1" dirty="0">
                <a:solidFill>
                  <a:srgbClr val="003399"/>
                </a:solidFill>
                <a:cs typeface="+mn-cs"/>
              </a:rPr>
              <a:t>:</a:t>
            </a:r>
            <a:endParaRPr lang="en-US" sz="2000" b="1" dirty="0">
              <a:solidFill>
                <a:srgbClr val="003399"/>
              </a:solidFill>
              <a:cs typeface="+mn-cs"/>
            </a:endParaRPr>
          </a:p>
          <a:p>
            <a:pPr lvl="0"/>
            <a:r>
              <a:rPr lang="ar-SA" sz="2000" b="1" dirty="0">
                <a:solidFill>
                  <a:srgbClr val="003399"/>
                </a:solidFill>
                <a:cs typeface="+mn-cs"/>
              </a:rPr>
              <a:t>حضور در نمايشگاه ها و یا استفاده از کتب شرکت کنندگان در نمایشگاهها:</a:t>
            </a:r>
            <a:endParaRPr lang="en-US" sz="2000" b="1" dirty="0">
              <a:solidFill>
                <a:srgbClr val="003399"/>
              </a:solidFill>
              <a:cs typeface="+mn-cs"/>
            </a:endParaRPr>
          </a:p>
          <a:p>
            <a:pPr lvl="0"/>
            <a:r>
              <a:rPr lang="fa-IR" sz="2000" b="1" dirty="0">
                <a:solidFill>
                  <a:srgbClr val="003399"/>
                </a:solidFill>
                <a:cs typeface="+mn-cs"/>
              </a:rPr>
              <a:t>مراجعه به بخش بازرگانی </a:t>
            </a:r>
            <a:r>
              <a:rPr lang="ar-SA" sz="2000" b="1" dirty="0">
                <a:solidFill>
                  <a:srgbClr val="003399"/>
                </a:solidFill>
                <a:cs typeface="+mn-cs"/>
              </a:rPr>
              <a:t>سفارتخانه های کشورهای خارجی در ایران:</a:t>
            </a:r>
            <a:endParaRPr lang="en-US" sz="2000" b="1" dirty="0">
              <a:solidFill>
                <a:srgbClr val="003399"/>
              </a:solidFill>
              <a:cs typeface="+mn-cs"/>
            </a:endParaRPr>
          </a:p>
          <a:p>
            <a:pPr lvl="0"/>
            <a:r>
              <a:rPr lang="ar-SA" sz="2000" b="1" dirty="0">
                <a:solidFill>
                  <a:srgbClr val="003399"/>
                </a:solidFill>
                <a:cs typeface="+mn-cs"/>
              </a:rPr>
              <a:t>رجوع به شرکتهای حمل و نقل بین المللی </a:t>
            </a:r>
            <a:r>
              <a:rPr lang="en-US" sz="2000" b="1" dirty="0">
                <a:solidFill>
                  <a:srgbClr val="003399"/>
                </a:solidFill>
                <a:cs typeface="+mn-cs"/>
              </a:rPr>
              <a:t>International Shipping and Transportation Companies</a:t>
            </a:r>
            <a:r>
              <a:rPr lang="ar-SA" sz="2000" b="1" dirty="0">
                <a:solidFill>
                  <a:srgbClr val="003399"/>
                </a:solidFill>
                <a:cs typeface="+mn-cs"/>
              </a:rPr>
              <a:t>:</a:t>
            </a:r>
            <a:endParaRPr lang="en-US" sz="2000" b="1" dirty="0">
              <a:solidFill>
                <a:srgbClr val="003399"/>
              </a:solidFill>
              <a:cs typeface="+mn-cs"/>
            </a:endParaRPr>
          </a:p>
          <a:p>
            <a:pPr lvl="0"/>
            <a:r>
              <a:rPr lang="ar-SA" sz="2000" b="1" dirty="0">
                <a:solidFill>
                  <a:srgbClr val="003399"/>
                </a:solidFill>
                <a:cs typeface="+mn-cs"/>
              </a:rPr>
              <a:t>استفاده از </a:t>
            </a:r>
            <a:r>
              <a:rPr lang="fa-IR" sz="2000" b="1" dirty="0">
                <a:solidFill>
                  <a:srgbClr val="003399"/>
                </a:solidFill>
                <a:cs typeface="+mn-cs"/>
              </a:rPr>
              <a:t>اینترنت </a:t>
            </a:r>
            <a:r>
              <a:rPr lang="en-US" sz="2000" b="1" dirty="0">
                <a:solidFill>
                  <a:srgbClr val="003399"/>
                </a:solidFill>
                <a:cs typeface="+mn-cs"/>
              </a:rPr>
              <a:t>Internet</a:t>
            </a:r>
            <a:r>
              <a:rPr lang="ar-SA" sz="2000" b="1" dirty="0">
                <a:solidFill>
                  <a:srgbClr val="003399"/>
                </a:solidFill>
                <a:cs typeface="+mn-cs"/>
              </a:rPr>
              <a:t> و بازاریابی مستقیم یا </a:t>
            </a:r>
            <a:r>
              <a:rPr lang="en-US" sz="2000" b="1" dirty="0">
                <a:solidFill>
                  <a:srgbClr val="003399"/>
                </a:solidFill>
                <a:cs typeface="+mn-cs"/>
              </a:rPr>
              <a:t>Direct Marketing</a:t>
            </a:r>
            <a:r>
              <a:rPr lang="fa-IR" sz="2000" b="1" dirty="0">
                <a:solidFill>
                  <a:srgbClr val="003399"/>
                </a:solidFill>
                <a:cs typeface="+mn-cs"/>
              </a:rPr>
              <a:t>:</a:t>
            </a:r>
            <a:endParaRPr lang="en-US" sz="2000" b="1" dirty="0">
              <a:solidFill>
                <a:srgbClr val="003399"/>
              </a:solidFill>
              <a:cs typeface="+mn-cs"/>
            </a:endParaRPr>
          </a:p>
          <a:p>
            <a:pPr lvl="0"/>
            <a:r>
              <a:rPr lang="ar-SA" sz="2000" b="1" u="sng" dirty="0">
                <a:solidFill>
                  <a:srgbClr val="003399"/>
                </a:solidFill>
                <a:cs typeface="+mn-cs"/>
              </a:rPr>
              <a:t>بانک اطلاعات صادرکنندگان و بنگاه های صادراتی کشور</a:t>
            </a:r>
            <a:r>
              <a:rPr lang="en-US" sz="2000" b="1" dirty="0">
                <a:solidFill>
                  <a:srgbClr val="003399"/>
                </a:solidFill>
                <a:cs typeface="+mn-cs"/>
              </a:rPr>
              <a:t> </a:t>
            </a:r>
            <a:r>
              <a:rPr lang="en-US" sz="2000" b="1" u="sng" dirty="0">
                <a:solidFill>
                  <a:srgbClr val="003399"/>
                </a:solidFill>
                <a:cs typeface="+mn-cs"/>
                <a:hlinkClick r:id="rId3"/>
              </a:rPr>
              <a:t>www.commerce.ir/exporters</a:t>
            </a:r>
            <a:r>
              <a:rPr lang="en-US" sz="2000" b="1" dirty="0">
                <a:solidFill>
                  <a:srgbClr val="003399"/>
                </a:solidFill>
                <a:cs typeface="+mn-cs"/>
              </a:rPr>
              <a:t> </a:t>
            </a:r>
          </a:p>
        </p:txBody>
      </p:sp>
      <p:sp>
        <p:nvSpPr>
          <p:cNvPr id="5"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28800"/>
            <a:ext cx="8229600" cy="4896544"/>
          </a:xfrm>
        </p:spPr>
        <p:txBody>
          <a:bodyPr>
            <a:normAutofit fontScale="77500" lnSpcReduction="20000"/>
          </a:bodyPr>
          <a:lstStyle/>
          <a:p>
            <a:pPr>
              <a:buNone/>
            </a:pPr>
            <a:r>
              <a:rPr lang="fa-IR" sz="3400" b="1" dirty="0">
                <a:solidFill>
                  <a:srgbClr val="003399"/>
                </a:solidFill>
              </a:rPr>
              <a:t>منابع اطلاعاتی در عملیات اجرایی بازاریابی صادرات:</a:t>
            </a:r>
            <a:endParaRPr lang="en-US" sz="3400" b="1" dirty="0">
              <a:solidFill>
                <a:srgbClr val="003399"/>
              </a:solidFill>
            </a:endParaRPr>
          </a:p>
          <a:p>
            <a:pPr marL="0" lvl="0" indent="0">
              <a:buNone/>
            </a:pPr>
            <a:endParaRPr lang="fa-IR" dirty="0" smtClean="0"/>
          </a:p>
          <a:p>
            <a:pPr lvl="0"/>
            <a:r>
              <a:rPr lang="ar-SA" b="1" dirty="0" smtClean="0">
                <a:solidFill>
                  <a:srgbClr val="003399"/>
                </a:solidFill>
              </a:rPr>
              <a:t>بانک </a:t>
            </a:r>
            <a:r>
              <a:rPr lang="ar-SA" b="1" dirty="0">
                <a:solidFill>
                  <a:srgbClr val="003399"/>
                </a:solidFill>
              </a:rPr>
              <a:t>اطلاعات تشکل های تولیدی و صادراتی ج.ا.ایران در سایت </a:t>
            </a:r>
            <a:r>
              <a:rPr lang="en-US" b="1" u="sng" dirty="0">
                <a:solidFill>
                  <a:srgbClr val="003399"/>
                </a:solidFill>
                <a:hlinkClick r:id="rId2"/>
              </a:rPr>
              <a:t>www.tpo.ir</a:t>
            </a:r>
            <a:r>
              <a:rPr lang="en-US" b="1" dirty="0">
                <a:solidFill>
                  <a:srgbClr val="003399"/>
                </a:solidFill>
              </a:rPr>
              <a:t> </a:t>
            </a:r>
          </a:p>
          <a:p>
            <a:pPr lvl="0"/>
            <a:r>
              <a:rPr lang="fa-IR" b="1" dirty="0">
                <a:solidFill>
                  <a:srgbClr val="003399"/>
                </a:solidFill>
              </a:rPr>
              <a:t>بانک اطلاعات صادرکنندگان خدمات فنی و مهندسی </a:t>
            </a:r>
            <a:r>
              <a:rPr lang="ar-SA" b="1" dirty="0">
                <a:solidFill>
                  <a:srgbClr val="003399"/>
                </a:solidFill>
              </a:rPr>
              <a:t> در سایت </a:t>
            </a:r>
            <a:r>
              <a:rPr lang="en-US" b="1" u="sng" dirty="0">
                <a:solidFill>
                  <a:srgbClr val="003399"/>
                </a:solidFill>
                <a:hlinkClick r:id="rId2"/>
              </a:rPr>
              <a:t>www.tpo.ir</a:t>
            </a:r>
            <a:endParaRPr lang="en-US" b="1" dirty="0">
              <a:solidFill>
                <a:srgbClr val="003399"/>
              </a:solidFill>
            </a:endParaRPr>
          </a:p>
          <a:p>
            <a:pPr lvl="0"/>
            <a:r>
              <a:rPr lang="fa-IR" b="1" dirty="0">
                <a:solidFill>
                  <a:srgbClr val="003399"/>
                </a:solidFill>
              </a:rPr>
              <a:t>پایگاه اطلاع رسانی صنایع کوچک و متوسط ایران در سایت </a:t>
            </a:r>
            <a:r>
              <a:rPr lang="en-US" b="1" u="sng" dirty="0">
                <a:solidFill>
                  <a:srgbClr val="003399"/>
                </a:solidFill>
                <a:hlinkClick r:id="rId3"/>
              </a:rPr>
              <a:t>www.sme.ir</a:t>
            </a:r>
            <a:endParaRPr lang="en-US" b="1" dirty="0">
              <a:solidFill>
                <a:srgbClr val="003399"/>
              </a:solidFill>
            </a:endParaRPr>
          </a:p>
          <a:p>
            <a:pPr lvl="0"/>
            <a:r>
              <a:rPr lang="fa-IR" b="1" dirty="0">
                <a:solidFill>
                  <a:srgbClr val="003399"/>
                </a:solidFill>
              </a:rPr>
              <a:t>بانک اطلاعات اتاق بازرگانی صنایع و معادن ایران</a:t>
            </a:r>
            <a:r>
              <a:rPr lang="ar-SA" b="1" dirty="0">
                <a:solidFill>
                  <a:srgbClr val="003399"/>
                </a:solidFill>
              </a:rPr>
              <a:t> در سایت </a:t>
            </a:r>
            <a:r>
              <a:rPr lang="en-US" b="1" u="sng" dirty="0">
                <a:solidFill>
                  <a:srgbClr val="003399"/>
                </a:solidFill>
                <a:hlinkClick r:id="rId4"/>
              </a:rPr>
              <a:t>www.iccim.org</a:t>
            </a:r>
            <a:r>
              <a:rPr lang="en-US" b="1" dirty="0">
                <a:solidFill>
                  <a:srgbClr val="003399"/>
                </a:solidFill>
              </a:rPr>
              <a:t> </a:t>
            </a:r>
          </a:p>
          <a:p>
            <a:pPr lvl="0"/>
            <a:r>
              <a:rPr lang="fa-IR" b="1" dirty="0">
                <a:solidFill>
                  <a:srgbClr val="003399"/>
                </a:solidFill>
              </a:rPr>
              <a:t>نقطه تجاری ایران در سایت </a:t>
            </a:r>
            <a:r>
              <a:rPr lang="en-US" b="1" u="sng" dirty="0">
                <a:solidFill>
                  <a:srgbClr val="003399"/>
                </a:solidFill>
                <a:hlinkClick r:id="rId5"/>
              </a:rPr>
              <a:t>www.irtp.com</a:t>
            </a:r>
            <a:r>
              <a:rPr lang="en-US" b="1" dirty="0">
                <a:solidFill>
                  <a:srgbClr val="003399"/>
                </a:solidFill>
              </a:rPr>
              <a:t> </a:t>
            </a:r>
            <a:r>
              <a:rPr lang="fa-IR" b="1" dirty="0">
                <a:solidFill>
                  <a:srgbClr val="003399"/>
                </a:solidFill>
              </a:rPr>
              <a:t> </a:t>
            </a:r>
            <a:endParaRPr lang="en-US" b="1" dirty="0">
              <a:solidFill>
                <a:srgbClr val="003399"/>
              </a:solidFill>
            </a:endParaRPr>
          </a:p>
          <a:p>
            <a:pPr lvl="0"/>
            <a:r>
              <a:rPr lang="fa-IR" b="1" dirty="0">
                <a:solidFill>
                  <a:srgbClr val="003399"/>
                </a:solidFill>
              </a:rPr>
              <a:t>مرکز اطلاع رسانی صنایع و معادن ایران در سایت </a:t>
            </a:r>
            <a:r>
              <a:rPr lang="en-US" b="1" u="sng" dirty="0">
                <a:solidFill>
                  <a:srgbClr val="003399"/>
                </a:solidFill>
                <a:hlinkClick r:id="rId6"/>
              </a:rPr>
              <a:t>www.mim.gov.ir</a:t>
            </a:r>
            <a:r>
              <a:rPr lang="en-US" b="1" dirty="0">
                <a:solidFill>
                  <a:srgbClr val="003399"/>
                </a:solidFill>
              </a:rPr>
              <a:t> </a:t>
            </a:r>
            <a:r>
              <a:rPr lang="fa-IR" b="1" dirty="0">
                <a:solidFill>
                  <a:srgbClr val="003399"/>
                </a:solidFill>
              </a:rPr>
              <a:t>  </a:t>
            </a:r>
            <a:endParaRPr lang="en-US" b="1" dirty="0">
              <a:solidFill>
                <a:srgbClr val="003399"/>
              </a:solidFill>
            </a:endParaRPr>
          </a:p>
          <a:p>
            <a:pPr lvl="0"/>
            <a:r>
              <a:rPr lang="ar-SA" b="1" dirty="0">
                <a:solidFill>
                  <a:srgbClr val="003399"/>
                </a:solidFill>
              </a:rPr>
              <a:t>شورای اصناف کشور</a:t>
            </a:r>
            <a:r>
              <a:rPr lang="fa-IR" b="1" dirty="0">
                <a:solidFill>
                  <a:srgbClr val="003399"/>
                </a:solidFill>
              </a:rPr>
              <a:t> در سایت  </a:t>
            </a:r>
            <a:r>
              <a:rPr lang="en-US" b="1" u="sng" dirty="0">
                <a:solidFill>
                  <a:srgbClr val="003399"/>
                </a:solidFill>
                <a:hlinkClick r:id="rId7"/>
              </a:rPr>
              <a:t>www.shorayeasnaf.ir</a:t>
            </a:r>
            <a:r>
              <a:rPr lang="en-US" b="1" dirty="0">
                <a:solidFill>
                  <a:srgbClr val="003399"/>
                </a:solidFill>
              </a:rPr>
              <a:t> </a:t>
            </a:r>
            <a:r>
              <a:rPr lang="fa-IR" b="1" dirty="0">
                <a:solidFill>
                  <a:srgbClr val="003399"/>
                </a:solidFill>
              </a:rPr>
              <a:t>    </a:t>
            </a:r>
            <a:r>
              <a:rPr lang="ar-SA" b="1" dirty="0">
                <a:solidFill>
                  <a:srgbClr val="003399"/>
                </a:solidFill>
              </a:rPr>
              <a:t>    </a:t>
            </a:r>
            <a:endParaRPr lang="en-US" b="1" dirty="0">
              <a:solidFill>
                <a:srgbClr val="003399"/>
              </a:solidFill>
            </a:endParaRPr>
          </a:p>
          <a:p>
            <a:pPr lvl="0"/>
            <a:r>
              <a:rPr lang="fa-IR" b="1" dirty="0">
                <a:solidFill>
                  <a:srgbClr val="003399"/>
                </a:solidFill>
              </a:rPr>
              <a:t>سازمان های بازرگانی استان ها</a:t>
            </a:r>
            <a:r>
              <a:rPr lang="en-US" b="1" dirty="0">
                <a:solidFill>
                  <a:srgbClr val="003399"/>
                </a:solidFill>
              </a:rPr>
              <a:t> </a:t>
            </a:r>
            <a:r>
              <a:rPr lang="en-US" b="1" u="sng" dirty="0">
                <a:solidFill>
                  <a:srgbClr val="003399"/>
                </a:solidFill>
                <a:hlinkClick r:id="rId8"/>
              </a:rPr>
              <a:t>www.commerce.ir</a:t>
            </a:r>
            <a:r>
              <a:rPr lang="en-US" b="1" dirty="0">
                <a:solidFill>
                  <a:srgbClr val="003399"/>
                </a:solidFill>
              </a:rPr>
              <a:t> </a:t>
            </a:r>
            <a:r>
              <a:rPr lang="fa-IR" b="1" dirty="0">
                <a:solidFill>
                  <a:srgbClr val="003399"/>
                </a:solidFill>
              </a:rPr>
              <a:t>   </a:t>
            </a:r>
            <a:endParaRPr lang="en-US" b="1" dirty="0">
              <a:solidFill>
                <a:srgbClr val="003399"/>
              </a:solidFill>
            </a:endParaRPr>
          </a:p>
          <a:p>
            <a:pPr lvl="0"/>
            <a:r>
              <a:rPr lang="fa-IR" b="1" dirty="0">
                <a:solidFill>
                  <a:srgbClr val="003399"/>
                </a:solidFill>
              </a:rPr>
              <a:t>مرکز اصناف و بازرگانان ایران </a:t>
            </a:r>
            <a:r>
              <a:rPr lang="en-US" b="1" u="sng" dirty="0">
                <a:solidFill>
                  <a:srgbClr val="003399"/>
                </a:solidFill>
                <a:hlinkClick r:id="rId9"/>
              </a:rPr>
              <a:t>www.asnaf.ir</a:t>
            </a:r>
            <a:r>
              <a:rPr lang="en-US" b="1" dirty="0">
                <a:solidFill>
                  <a:srgbClr val="003399"/>
                </a:solidFill>
              </a:rPr>
              <a:t> </a:t>
            </a:r>
            <a:r>
              <a:rPr lang="ar-SA" b="1" dirty="0">
                <a:solidFill>
                  <a:srgbClr val="003399"/>
                </a:solidFill>
              </a:rPr>
              <a:t> </a:t>
            </a:r>
            <a:endParaRPr lang="en-US" b="1" dirty="0">
              <a:solidFill>
                <a:srgbClr val="003399"/>
              </a:solidFill>
            </a:endParaRPr>
          </a:p>
          <a:p>
            <a:pPr lvl="0"/>
            <a:r>
              <a:rPr lang="ar-SA" b="1" dirty="0">
                <a:solidFill>
                  <a:srgbClr val="003399"/>
                </a:solidFill>
              </a:rPr>
              <a:t>پایگاه اطلاع رسانی معادن ایران در سایت </a:t>
            </a:r>
            <a:r>
              <a:rPr lang="en-US" b="1" u="sng" dirty="0">
                <a:solidFill>
                  <a:srgbClr val="003399"/>
                </a:solidFill>
                <a:hlinkClick r:id="rId10"/>
              </a:rPr>
              <a:t>www.iranmining.com</a:t>
            </a:r>
            <a:r>
              <a:rPr lang="en-US" b="1" dirty="0">
                <a:solidFill>
                  <a:srgbClr val="003399"/>
                </a:solidFill>
              </a:rPr>
              <a:t>  </a:t>
            </a:r>
          </a:p>
          <a:p>
            <a:pPr lvl="0"/>
            <a:r>
              <a:rPr lang="ar-SA" b="1" dirty="0">
                <a:solidFill>
                  <a:srgbClr val="003399"/>
                </a:solidFill>
              </a:rPr>
              <a:t>سایت کالاهای ساخت ایران  </a:t>
            </a:r>
            <a:r>
              <a:rPr lang="en-US" b="1" dirty="0">
                <a:solidFill>
                  <a:srgbClr val="003399"/>
                </a:solidFill>
              </a:rPr>
              <a:t>Made in Iran</a:t>
            </a:r>
            <a:r>
              <a:rPr lang="ar-SA" b="1" dirty="0">
                <a:solidFill>
                  <a:srgbClr val="003399"/>
                </a:solidFill>
              </a:rPr>
              <a:t>  در سایت </a:t>
            </a:r>
            <a:r>
              <a:rPr lang="en-US" b="1" u="sng" dirty="0">
                <a:solidFill>
                  <a:srgbClr val="003399"/>
                </a:solidFill>
                <a:hlinkClick r:id="rId11"/>
              </a:rPr>
              <a:t>www.madeiniran.ir</a:t>
            </a:r>
            <a:r>
              <a:rPr lang="en-US" b="1" dirty="0">
                <a:solidFill>
                  <a:srgbClr val="003399"/>
                </a:solidFill>
              </a:rPr>
              <a:t> </a:t>
            </a:r>
            <a:r>
              <a:rPr lang="ar-SA" b="1" dirty="0">
                <a:solidFill>
                  <a:srgbClr val="003399"/>
                </a:solidFill>
              </a:rPr>
              <a:t>   </a:t>
            </a:r>
            <a:endParaRPr lang="en-US" b="1" dirty="0">
              <a:solidFill>
                <a:srgbClr val="003399"/>
              </a:solidFill>
            </a:endParaRPr>
          </a:p>
          <a:p>
            <a:pPr lvl="0"/>
            <a:r>
              <a:rPr lang="fa-IR" b="1" dirty="0">
                <a:solidFill>
                  <a:srgbClr val="003399"/>
                </a:solidFill>
              </a:rPr>
              <a:t>شناخت و استفاده از شبکه توزیع و حمل و نقل و زنجیره تامین کالا یا خدمت در بازاریابی صادرات.</a:t>
            </a:r>
            <a:endParaRPr lang="en-US" b="1" dirty="0">
              <a:solidFill>
                <a:srgbClr val="003399"/>
              </a:solidFill>
            </a:endParaRPr>
          </a:p>
          <a:p>
            <a:endParaRPr lang="fa-IR" dirty="0">
              <a:solidFill>
                <a:srgbClr val="003399"/>
              </a:solidFill>
            </a:endParaRPr>
          </a:p>
        </p:txBody>
      </p:sp>
      <p:sp>
        <p:nvSpPr>
          <p:cNvPr id="6"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a-IR" b="1" dirty="0">
                <a:solidFill>
                  <a:srgbClr val="003399"/>
                </a:solidFill>
              </a:rPr>
              <a:t>شناسایی بازارهای هدف در صادرات:</a:t>
            </a:r>
            <a:endParaRPr lang="en-US" dirty="0">
              <a:solidFill>
                <a:srgbClr val="003399"/>
              </a:solidFill>
            </a:endParaRPr>
          </a:p>
        </p:txBody>
      </p:sp>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016" y="3929899"/>
            <a:ext cx="3265737" cy="1571636"/>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0" y="2708920"/>
            <a:ext cx="9144000" cy="3382751"/>
          </a:xfrm>
          <a:prstGeom prst="rect">
            <a:avLst/>
          </a:prstGeom>
        </p:spPr>
      </p:pic>
    </p:spTree>
    <p:extLst>
      <p:ext uri="{BB962C8B-B14F-4D97-AF65-F5344CB8AC3E}">
        <p14:creationId xmlns:p14="http://schemas.microsoft.com/office/powerpoint/2010/main" val="250969030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72816"/>
            <a:ext cx="8229600" cy="4752528"/>
          </a:xfrm>
        </p:spPr>
        <p:txBody>
          <a:bodyPr>
            <a:normAutofit fontScale="77500" lnSpcReduction="20000"/>
          </a:bodyPr>
          <a:lstStyle/>
          <a:p>
            <a:r>
              <a:rPr lang="fa-IR" sz="2800" b="1" dirty="0">
                <a:solidFill>
                  <a:srgbClr val="003399"/>
                </a:solidFill>
              </a:rPr>
              <a:t>اهمیت شبکه توزیع در بازاریابی </a:t>
            </a:r>
            <a:r>
              <a:rPr lang="fa-IR" sz="2800" b="1" dirty="0" smtClean="0">
                <a:solidFill>
                  <a:srgbClr val="003399"/>
                </a:solidFill>
              </a:rPr>
              <a:t>صادرات</a:t>
            </a:r>
            <a:br>
              <a:rPr lang="fa-IR" sz="2800" b="1" dirty="0" smtClean="0">
                <a:solidFill>
                  <a:srgbClr val="003399"/>
                </a:solidFill>
              </a:rPr>
            </a:br>
            <a:r>
              <a:rPr lang="en-US" sz="2800" b="1" dirty="0" smtClean="0">
                <a:solidFill>
                  <a:srgbClr val="003399"/>
                </a:solidFill>
              </a:rPr>
              <a:t>Distribution </a:t>
            </a:r>
            <a:r>
              <a:rPr lang="en-US" sz="2800" b="1" dirty="0">
                <a:solidFill>
                  <a:srgbClr val="003399"/>
                </a:solidFill>
              </a:rPr>
              <a:t>Channels in Export Marketing</a:t>
            </a:r>
            <a:r>
              <a:rPr lang="fa-IR" sz="2800" b="1" dirty="0">
                <a:solidFill>
                  <a:srgbClr val="003399"/>
                </a:solidFill>
              </a:rPr>
              <a:t>:</a:t>
            </a:r>
            <a:endParaRPr lang="en-US" sz="4000" b="1" dirty="0">
              <a:solidFill>
                <a:srgbClr val="003399"/>
              </a:solidFill>
            </a:endParaRPr>
          </a:p>
          <a:p>
            <a:r>
              <a:rPr lang="fa-IR" sz="2800" b="1" dirty="0">
                <a:solidFill>
                  <a:srgbClr val="003399"/>
                </a:solidFill>
              </a:rPr>
              <a:t/>
            </a:r>
            <a:br>
              <a:rPr lang="fa-IR" sz="2800" b="1" dirty="0">
                <a:solidFill>
                  <a:srgbClr val="003399"/>
                </a:solidFill>
              </a:rPr>
            </a:br>
            <a:r>
              <a:rPr lang="fa-IR" sz="2800" b="1" dirty="0" smtClean="0">
                <a:solidFill>
                  <a:srgbClr val="003399"/>
                </a:solidFill>
              </a:rPr>
              <a:t>بطور </a:t>
            </a:r>
            <a:r>
              <a:rPr lang="fa-IR" sz="2800" b="1" dirty="0">
                <a:solidFill>
                  <a:srgbClr val="003399"/>
                </a:solidFill>
              </a:rPr>
              <a:t>معمول اجزای شبکه های توزیع عبارتند از: </a:t>
            </a:r>
            <a:endParaRPr lang="fa-IR" sz="2800" b="1" dirty="0" smtClean="0">
              <a:solidFill>
                <a:srgbClr val="003399"/>
              </a:solidFill>
            </a:endParaRPr>
          </a:p>
          <a:p>
            <a:pPr marL="0" indent="0">
              <a:buNone/>
            </a:pPr>
            <a:endParaRPr lang="en-US" sz="4000" b="1" dirty="0">
              <a:solidFill>
                <a:srgbClr val="003399"/>
              </a:solidFill>
            </a:endParaRPr>
          </a:p>
          <a:p>
            <a:pPr lvl="1"/>
            <a:r>
              <a:rPr lang="fa-IR" b="1" dirty="0">
                <a:solidFill>
                  <a:srgbClr val="003399"/>
                </a:solidFill>
              </a:rPr>
              <a:t>تولید کننده </a:t>
            </a:r>
            <a:r>
              <a:rPr lang="en-US" b="1" dirty="0">
                <a:solidFill>
                  <a:srgbClr val="003399"/>
                </a:solidFill>
              </a:rPr>
              <a:t>Manufacturers</a:t>
            </a:r>
            <a:r>
              <a:rPr lang="fa-IR" b="1" dirty="0">
                <a:solidFill>
                  <a:srgbClr val="003399"/>
                </a:solidFill>
              </a:rPr>
              <a:t>،</a:t>
            </a:r>
            <a:endParaRPr lang="en-US" sz="3600" b="1" dirty="0">
              <a:solidFill>
                <a:srgbClr val="003399"/>
              </a:solidFill>
            </a:endParaRPr>
          </a:p>
          <a:p>
            <a:pPr lvl="1"/>
            <a:r>
              <a:rPr lang="fa-IR" b="1" dirty="0">
                <a:solidFill>
                  <a:srgbClr val="003399"/>
                </a:solidFill>
              </a:rPr>
              <a:t>وارد کنندگان و عرضه کنندگان کالا  </a:t>
            </a:r>
            <a:r>
              <a:rPr lang="en-US" b="1" dirty="0">
                <a:solidFill>
                  <a:srgbClr val="003399"/>
                </a:solidFill>
              </a:rPr>
              <a:t>Importers and Producers</a:t>
            </a:r>
            <a:r>
              <a:rPr lang="fa-IR" b="1" dirty="0">
                <a:solidFill>
                  <a:srgbClr val="003399"/>
                </a:solidFill>
              </a:rPr>
              <a:t>،</a:t>
            </a:r>
            <a:endParaRPr lang="en-US" sz="3600" b="1" dirty="0">
              <a:solidFill>
                <a:srgbClr val="003399"/>
              </a:solidFill>
            </a:endParaRPr>
          </a:p>
          <a:p>
            <a:pPr lvl="1"/>
            <a:r>
              <a:rPr lang="fa-IR" b="1" dirty="0">
                <a:solidFill>
                  <a:srgbClr val="003399"/>
                </a:solidFill>
              </a:rPr>
              <a:t>تامین کنندگان مواد و قطعات </a:t>
            </a:r>
            <a:r>
              <a:rPr lang="en-US" b="1" dirty="0">
                <a:solidFill>
                  <a:srgbClr val="003399"/>
                </a:solidFill>
              </a:rPr>
              <a:t>Suppliers</a:t>
            </a:r>
            <a:r>
              <a:rPr lang="fa-IR" b="1" dirty="0">
                <a:solidFill>
                  <a:srgbClr val="003399"/>
                </a:solidFill>
              </a:rPr>
              <a:t>،</a:t>
            </a:r>
            <a:endParaRPr lang="en-US" sz="3600" b="1" dirty="0">
              <a:solidFill>
                <a:srgbClr val="003399"/>
              </a:solidFill>
            </a:endParaRPr>
          </a:p>
          <a:p>
            <a:pPr lvl="1"/>
            <a:r>
              <a:rPr lang="fa-IR" b="1" dirty="0">
                <a:solidFill>
                  <a:srgbClr val="003399"/>
                </a:solidFill>
              </a:rPr>
              <a:t>عمده فروش </a:t>
            </a:r>
            <a:r>
              <a:rPr lang="en-US" b="1" dirty="0">
                <a:solidFill>
                  <a:srgbClr val="003399"/>
                </a:solidFill>
              </a:rPr>
              <a:t>Whole Sellers</a:t>
            </a:r>
            <a:r>
              <a:rPr lang="fa-IR" b="1" dirty="0">
                <a:solidFill>
                  <a:srgbClr val="003399"/>
                </a:solidFill>
              </a:rPr>
              <a:t>،</a:t>
            </a:r>
            <a:endParaRPr lang="en-US" sz="3600" b="1" dirty="0">
              <a:solidFill>
                <a:srgbClr val="003399"/>
              </a:solidFill>
            </a:endParaRPr>
          </a:p>
          <a:p>
            <a:pPr lvl="1"/>
            <a:r>
              <a:rPr lang="fa-IR" b="1" dirty="0">
                <a:solidFill>
                  <a:srgbClr val="003399"/>
                </a:solidFill>
              </a:rPr>
              <a:t>انبارکنندگان کالاها </a:t>
            </a:r>
            <a:r>
              <a:rPr lang="en-US" b="1" dirty="0">
                <a:solidFill>
                  <a:srgbClr val="003399"/>
                </a:solidFill>
              </a:rPr>
              <a:t>Stockiest</a:t>
            </a:r>
            <a:r>
              <a:rPr lang="fa-IR" b="1" dirty="0">
                <a:solidFill>
                  <a:srgbClr val="003399"/>
                </a:solidFill>
              </a:rPr>
              <a:t>،</a:t>
            </a:r>
            <a:endParaRPr lang="en-US" sz="3600" b="1" dirty="0">
              <a:solidFill>
                <a:srgbClr val="003399"/>
              </a:solidFill>
            </a:endParaRPr>
          </a:p>
          <a:p>
            <a:pPr lvl="1"/>
            <a:r>
              <a:rPr lang="fa-IR" b="1" dirty="0">
                <a:solidFill>
                  <a:srgbClr val="003399"/>
                </a:solidFill>
              </a:rPr>
              <a:t>واسطه ها </a:t>
            </a:r>
            <a:r>
              <a:rPr lang="en-US" b="1" dirty="0">
                <a:solidFill>
                  <a:srgbClr val="003399"/>
                </a:solidFill>
              </a:rPr>
              <a:t>Brokers or Dealers</a:t>
            </a:r>
            <a:r>
              <a:rPr lang="fa-IR" b="1" dirty="0">
                <a:solidFill>
                  <a:srgbClr val="003399"/>
                </a:solidFill>
              </a:rPr>
              <a:t>،</a:t>
            </a:r>
            <a:endParaRPr lang="en-US" sz="3600" b="1" dirty="0">
              <a:solidFill>
                <a:srgbClr val="003399"/>
              </a:solidFill>
            </a:endParaRPr>
          </a:p>
          <a:p>
            <a:pPr lvl="1"/>
            <a:r>
              <a:rPr lang="fa-IR" b="1" dirty="0">
                <a:solidFill>
                  <a:srgbClr val="003399"/>
                </a:solidFill>
              </a:rPr>
              <a:t>خرده فروش </a:t>
            </a:r>
            <a:r>
              <a:rPr lang="en-US" b="1" dirty="0">
                <a:solidFill>
                  <a:srgbClr val="003399"/>
                </a:solidFill>
              </a:rPr>
              <a:t>Retailers</a:t>
            </a:r>
            <a:r>
              <a:rPr lang="fa-IR" b="1" dirty="0">
                <a:solidFill>
                  <a:srgbClr val="003399"/>
                </a:solidFill>
              </a:rPr>
              <a:t>،</a:t>
            </a:r>
            <a:endParaRPr lang="en-US" sz="3600" b="1" dirty="0">
              <a:solidFill>
                <a:srgbClr val="003399"/>
              </a:solidFill>
            </a:endParaRPr>
          </a:p>
          <a:p>
            <a:pPr lvl="1"/>
            <a:r>
              <a:rPr lang="fa-IR" b="1" dirty="0">
                <a:solidFill>
                  <a:srgbClr val="003399"/>
                </a:solidFill>
              </a:rPr>
              <a:t>مشتریان و مصرف کنندگان کالا یا خدمت </a:t>
            </a:r>
            <a:r>
              <a:rPr lang="en-US" b="1" dirty="0">
                <a:solidFill>
                  <a:srgbClr val="003399"/>
                </a:solidFill>
              </a:rPr>
              <a:t>Customers and Consumers</a:t>
            </a:r>
            <a:r>
              <a:rPr lang="fa-IR" b="1" dirty="0">
                <a:solidFill>
                  <a:srgbClr val="003399"/>
                </a:solidFill>
              </a:rPr>
              <a:t>،</a:t>
            </a:r>
            <a:endParaRPr lang="en-US" sz="3600" b="1" dirty="0">
              <a:solidFill>
                <a:srgbClr val="003399"/>
              </a:solidFill>
            </a:endParaRPr>
          </a:p>
          <a:p>
            <a:pPr lvl="1"/>
            <a:r>
              <a:rPr lang="fa-IR" b="1" dirty="0">
                <a:solidFill>
                  <a:srgbClr val="003399"/>
                </a:solidFill>
              </a:rPr>
              <a:t>خریدار و مصرف کنندگان نهایی </a:t>
            </a:r>
            <a:r>
              <a:rPr lang="en-US" b="1" dirty="0">
                <a:solidFill>
                  <a:srgbClr val="003399"/>
                </a:solidFill>
              </a:rPr>
              <a:t>Buyers and End Users</a:t>
            </a:r>
            <a:r>
              <a:rPr lang="fa-IR" b="1" dirty="0">
                <a:solidFill>
                  <a:srgbClr val="003399"/>
                </a:solidFill>
              </a:rPr>
              <a:t>،</a:t>
            </a:r>
            <a:endParaRPr lang="en-US" sz="3600" b="1" dirty="0">
              <a:solidFill>
                <a:srgbClr val="003399"/>
              </a:solidFill>
            </a:endParaRPr>
          </a:p>
          <a:p>
            <a:pPr lvl="1"/>
            <a:r>
              <a:rPr lang="fa-IR" b="1" dirty="0">
                <a:solidFill>
                  <a:srgbClr val="003399"/>
                </a:solidFill>
              </a:rPr>
              <a:t>شرکتهای حمل و نقل مابین واسطه های فوق </a:t>
            </a:r>
            <a:r>
              <a:rPr lang="en-US" b="1" dirty="0">
                <a:solidFill>
                  <a:srgbClr val="003399"/>
                </a:solidFill>
              </a:rPr>
              <a:t>Int'l Transportation Companies</a:t>
            </a:r>
            <a:r>
              <a:rPr lang="fa-IR" b="1" dirty="0" smtClean="0">
                <a:solidFill>
                  <a:srgbClr val="003399"/>
                </a:solidFill>
              </a:rPr>
              <a:t>.</a:t>
            </a:r>
            <a:endParaRPr lang="en-US" sz="3600" b="1" dirty="0">
              <a:solidFill>
                <a:srgbClr val="003399"/>
              </a:solidFill>
            </a:endParaRPr>
          </a:p>
        </p:txBody>
      </p:sp>
      <p:sp>
        <p:nvSpPr>
          <p:cNvPr id="7"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lvl="1"/>
            <a:r>
              <a:rPr lang="fa-IR" sz="3000" b="1" dirty="0">
                <a:solidFill>
                  <a:srgbClr val="003399"/>
                </a:solidFill>
              </a:rPr>
              <a:t>ایجاد تقاضای واقعی خرید برای محصول یا خدمت</a:t>
            </a:r>
            <a:endParaRPr lang="en-US" sz="4300" b="1" dirty="0">
              <a:solidFill>
                <a:srgbClr val="003399"/>
              </a:solidFill>
            </a:endParaRPr>
          </a:p>
          <a:p>
            <a:r>
              <a:rPr lang="fa-IR" sz="2800" b="1" dirty="0">
                <a:solidFill>
                  <a:srgbClr val="003399"/>
                </a:solidFill>
              </a:rPr>
              <a:t> </a:t>
            </a:r>
            <a:endParaRPr lang="en-US" sz="4000" b="1" dirty="0">
              <a:solidFill>
                <a:srgbClr val="003399"/>
              </a:solidFill>
            </a:endParaRPr>
          </a:p>
          <a:p>
            <a:pPr algn="just"/>
            <a:r>
              <a:rPr lang="fa-IR" sz="2800" b="1" dirty="0">
                <a:solidFill>
                  <a:srgbClr val="003399"/>
                </a:solidFill>
              </a:rPr>
              <a:t>بازاریابی مستقیم یا </a:t>
            </a:r>
            <a:r>
              <a:rPr lang="en-US" sz="2800" b="1" dirty="0">
                <a:solidFill>
                  <a:srgbClr val="003399"/>
                </a:solidFill>
              </a:rPr>
              <a:t>Direct Marketing </a:t>
            </a:r>
            <a:r>
              <a:rPr lang="fa-IR" sz="2800" b="1" dirty="0" smtClean="0">
                <a:solidFill>
                  <a:srgbClr val="003399"/>
                </a:solidFill>
              </a:rPr>
              <a:t> بر </a:t>
            </a:r>
            <a:r>
              <a:rPr lang="fa-IR" sz="2800" b="1" dirty="0">
                <a:solidFill>
                  <a:srgbClr val="003399"/>
                </a:solidFill>
              </a:rPr>
              <a:t>این نکته تاکید دارد که تا حد امکان واسطه ها در فرایند بازاریابی کنار گذاشته شوند تا کالا بطور مستقیم از تولید کننده به مصرف کننده نهایی برسد. همانطور که در قسمت قبل اشاره شد اجزای شبکه توزیع موجب طولانی شدن زمان دریافت کالا بوسیله مصرف کننده نهایی شده و همچنین موجب افزایش قیمت نهایی برای مصرف کننده می گردد. بنابر این استفاده از بازاریابی مستقیم در بازاریابی و فروش برخی از کالاها و خدمات از اهمیت به سزایی برخوردار است؛ که یکی از مهمترین ابزارهای آن بازاریابی الکترونیکی است.</a:t>
            </a:r>
            <a:endParaRPr lang="en-US" sz="4000" b="1" dirty="0">
              <a:solidFill>
                <a:srgbClr val="003399"/>
              </a:solidFill>
            </a:endParaRPr>
          </a:p>
        </p:txBody>
      </p:sp>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935480"/>
            <a:ext cx="8429684" cy="4389120"/>
          </a:xfrm>
        </p:spPr>
        <p:txBody>
          <a:bodyPr>
            <a:normAutofit/>
          </a:bodyPr>
          <a:lstStyle/>
          <a:p>
            <a:r>
              <a:rPr lang="fa-IR" b="1" dirty="0">
                <a:solidFill>
                  <a:srgbClr val="003399"/>
                </a:solidFill>
              </a:rPr>
              <a:t>بازاریابی الکترونیکی </a:t>
            </a:r>
            <a:r>
              <a:rPr lang="fa-IR" b="1" dirty="0" smtClean="0">
                <a:solidFill>
                  <a:srgbClr val="003399"/>
                </a:solidFill>
              </a:rPr>
              <a:t>صادرات </a:t>
            </a:r>
            <a:r>
              <a:rPr lang="en-US" b="1" dirty="0" smtClean="0">
                <a:solidFill>
                  <a:srgbClr val="003399"/>
                </a:solidFill>
              </a:rPr>
              <a:t>Export </a:t>
            </a:r>
            <a:r>
              <a:rPr lang="en-US" b="1" dirty="0">
                <a:solidFill>
                  <a:srgbClr val="003399"/>
                </a:solidFill>
              </a:rPr>
              <a:t>Electronic Marketing</a:t>
            </a:r>
            <a:r>
              <a:rPr lang="fa-IR" b="1" dirty="0">
                <a:solidFill>
                  <a:srgbClr val="003399"/>
                </a:solidFill>
              </a:rPr>
              <a:t>:</a:t>
            </a:r>
            <a:endParaRPr lang="en-US" b="1" dirty="0">
              <a:solidFill>
                <a:srgbClr val="003399"/>
              </a:solidFill>
            </a:endParaRPr>
          </a:p>
          <a:p>
            <a:r>
              <a:rPr lang="fa-IR" dirty="0">
                <a:solidFill>
                  <a:srgbClr val="003399"/>
                </a:solidFill>
              </a:rPr>
              <a:t> </a:t>
            </a:r>
            <a:endParaRPr lang="en-US" dirty="0">
              <a:solidFill>
                <a:srgbClr val="003399"/>
              </a:solidFill>
            </a:endParaRPr>
          </a:p>
          <a:p>
            <a:pPr algn="just"/>
            <a:r>
              <a:rPr lang="fa-IR" sz="2400" b="1" dirty="0">
                <a:solidFill>
                  <a:srgbClr val="003399"/>
                </a:solidFill>
              </a:rPr>
              <a:t>امروزه اینترنت بطور تقریبی در تمامی امور زندگی روزمره انسانها و همچنین بر تمامی جوانب کسب و کارهای مختلف تاثیر گذارده است. با کمی حوصله و یادگیری نحوه عملکرد این ابزار میتوان به نتایج شگفت انگیزی در فعالیت های بازاریابی و بازرگانی خود دست یافت. بسیاری از تامین کنندگان کالاها و خدمات امروزه در شبکه جهانی وجود دارند و با استفاده از چند روش جستجوی ساده میتوان به اطلاعات با ارزش در زمینه خریداران کالا دست یافت. لطفا به مثالهای زیر توجه فرمایید</a:t>
            </a:r>
            <a:r>
              <a:rPr lang="fa-IR" sz="2400" b="1" dirty="0" smtClean="0">
                <a:solidFill>
                  <a:srgbClr val="003399"/>
                </a:solidFill>
              </a:rPr>
              <a:t>.</a:t>
            </a:r>
            <a:endParaRPr lang="en-US" sz="2400" b="1" dirty="0">
              <a:solidFill>
                <a:srgbClr val="003399"/>
              </a:solidFill>
            </a:endParaRPr>
          </a:p>
        </p:txBody>
      </p:sp>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00808"/>
            <a:ext cx="8229600" cy="4623792"/>
          </a:xfrm>
        </p:spPr>
        <p:txBody>
          <a:bodyPr>
            <a:normAutofit fontScale="92500" lnSpcReduction="20000"/>
          </a:bodyPr>
          <a:lstStyle/>
          <a:p>
            <a:r>
              <a:rPr lang="ar-SA" b="1" dirty="0">
                <a:solidFill>
                  <a:srgbClr val="003399"/>
                </a:solidFill>
              </a:rPr>
              <a:t>جستجوی خریداران و فروشندگان </a:t>
            </a:r>
            <a:r>
              <a:rPr lang="en-US" b="1" dirty="0">
                <a:solidFill>
                  <a:srgbClr val="003399"/>
                </a:solidFill>
              </a:rPr>
              <a:t>Search Buyers and Sellers</a:t>
            </a:r>
            <a:r>
              <a:rPr lang="ar-SA" b="1" dirty="0">
                <a:solidFill>
                  <a:srgbClr val="003399"/>
                </a:solidFill>
              </a:rPr>
              <a:t>:</a:t>
            </a:r>
            <a:endParaRPr lang="en-US" b="1" dirty="0">
              <a:solidFill>
                <a:srgbClr val="003399"/>
              </a:solidFill>
            </a:endParaRPr>
          </a:p>
          <a:p>
            <a:r>
              <a:rPr lang="ar-SA" b="1" dirty="0">
                <a:solidFill>
                  <a:srgbClr val="003399"/>
                </a:solidFill>
              </a:rPr>
              <a:t> </a:t>
            </a:r>
            <a:endParaRPr lang="en-US" b="1" dirty="0">
              <a:solidFill>
                <a:srgbClr val="003399"/>
              </a:solidFill>
            </a:endParaRPr>
          </a:p>
          <a:p>
            <a:r>
              <a:rPr lang="ar-SA" b="1" dirty="0">
                <a:solidFill>
                  <a:srgbClr val="003399"/>
                </a:solidFill>
              </a:rPr>
              <a:t>با استفاده از جستجو هایی مشابه موارد زیر، شما می توانید به سایتهایی دسترسی پیدا کنید که درخواست خرید دگیران را در اختیار شما قرار می دهند. همچنین اطلاعات شرکت شما و محصولات شما را به صورت رایگان بر روی سایتهای خود ثبت نمایند و همچنین این اطلاعات را دسترس سایر شرکت ها و یا افراد قرار داده و یا برای آنها ارسال نمایند و بدین وسیله اطلاعات شما برای مدت معینی بر روی این سایتها قرار می گیرد.</a:t>
            </a:r>
            <a:endParaRPr lang="en-US" b="1" dirty="0">
              <a:solidFill>
                <a:srgbClr val="003399"/>
              </a:solidFill>
            </a:endParaRPr>
          </a:p>
          <a:p>
            <a:r>
              <a:rPr lang="ar-SA" b="1" dirty="0">
                <a:solidFill>
                  <a:srgbClr val="003399"/>
                </a:solidFill>
              </a:rPr>
              <a:t> </a:t>
            </a:r>
            <a:endParaRPr lang="en-US" b="1" dirty="0">
              <a:solidFill>
                <a:srgbClr val="003399"/>
              </a:solidFill>
            </a:endParaRPr>
          </a:p>
          <a:p>
            <a:r>
              <a:rPr lang="ar-SA" b="1" dirty="0">
                <a:solidFill>
                  <a:srgbClr val="003399"/>
                </a:solidFill>
              </a:rPr>
              <a:t>نکته برای بازاریابی: برای اینکه پیشنهادات خرید یا فروش خود را در سایتهایی مرتبط با موضوع کاری شما به طور مثال مواد غذایی، مواد شیمیایی، قطعات خودرو و غیره ثبت نموده از فرمهای جستجوی زیر استفاده </a:t>
            </a:r>
            <a:r>
              <a:rPr lang="ar-SA" b="1" dirty="0" smtClean="0">
                <a:solidFill>
                  <a:srgbClr val="003399"/>
                </a:solidFill>
              </a:rPr>
              <a:t>نمایید</a:t>
            </a:r>
            <a:r>
              <a:rPr lang="fa-IR" b="1" dirty="0" smtClean="0">
                <a:solidFill>
                  <a:srgbClr val="003399"/>
                </a:solidFill>
              </a:rPr>
              <a:t>.</a:t>
            </a:r>
            <a:endParaRPr lang="en-US" b="1" dirty="0">
              <a:solidFill>
                <a:srgbClr val="003399"/>
              </a:solidFill>
            </a:endParaRPr>
          </a:p>
        </p:txBody>
      </p:sp>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extLst>
      <p:ext uri="{BB962C8B-B14F-4D97-AF65-F5344CB8AC3E}">
        <p14:creationId xmlns:p14="http://schemas.microsoft.com/office/powerpoint/2010/main" val="29313502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pic>
        <p:nvPicPr>
          <p:cNvPr id="5" name="Picture 4"/>
          <p:cNvPicPr>
            <a:picLocks noChangeAspect="1"/>
          </p:cNvPicPr>
          <p:nvPr/>
        </p:nvPicPr>
        <p:blipFill>
          <a:blip r:embed="rId2"/>
          <a:stretch>
            <a:fillRect/>
          </a:stretch>
        </p:blipFill>
        <p:spPr>
          <a:xfrm>
            <a:off x="202391" y="2276872"/>
            <a:ext cx="8739217" cy="4053458"/>
          </a:xfrm>
          <a:prstGeom prst="rect">
            <a:avLst/>
          </a:prstGeom>
        </p:spPr>
      </p:pic>
    </p:spTree>
    <p:extLst>
      <p:ext uri="{BB962C8B-B14F-4D97-AF65-F5344CB8AC3E}">
        <p14:creationId xmlns:p14="http://schemas.microsoft.com/office/powerpoint/2010/main" val="23759550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pic>
        <p:nvPicPr>
          <p:cNvPr id="5" name="Picture 4"/>
          <p:cNvPicPr>
            <a:picLocks noChangeAspect="1"/>
          </p:cNvPicPr>
          <p:nvPr/>
        </p:nvPicPr>
        <p:blipFill>
          <a:blip r:embed="rId2"/>
          <a:stretch>
            <a:fillRect/>
          </a:stretch>
        </p:blipFill>
        <p:spPr>
          <a:xfrm>
            <a:off x="300732" y="2564904"/>
            <a:ext cx="8542536" cy="3386708"/>
          </a:xfrm>
          <a:prstGeom prst="rect">
            <a:avLst/>
          </a:prstGeom>
        </p:spPr>
      </p:pic>
    </p:spTree>
    <p:extLst>
      <p:ext uri="{BB962C8B-B14F-4D97-AF65-F5344CB8AC3E}">
        <p14:creationId xmlns:p14="http://schemas.microsoft.com/office/powerpoint/2010/main" val="19316365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723334" y="3212976"/>
            <a:ext cx="7697331" cy="2952328"/>
          </a:xfrm>
          <a:prstGeom prst="rect">
            <a:avLst/>
          </a:prstGeom>
        </p:spPr>
      </p:pic>
      <p:sp>
        <p:nvSpPr>
          <p:cNvPr id="6"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
        <p:nvSpPr>
          <p:cNvPr id="7" name="Rectangle 6"/>
          <p:cNvSpPr/>
          <p:nvPr/>
        </p:nvSpPr>
        <p:spPr>
          <a:xfrm>
            <a:off x="827584" y="1988840"/>
            <a:ext cx="7593081" cy="800219"/>
          </a:xfrm>
          <a:prstGeom prst="rect">
            <a:avLst/>
          </a:prstGeom>
        </p:spPr>
        <p:txBody>
          <a:bodyPr wrap="square">
            <a:spAutoFit/>
          </a:bodyPr>
          <a:lstStyle/>
          <a:p>
            <a:pPr algn="just">
              <a:spcBef>
                <a:spcPts val="0"/>
              </a:spcBef>
              <a:spcAft>
                <a:spcPts val="0"/>
              </a:spcAft>
            </a:pPr>
            <a:r>
              <a:rPr lang="ar-SA" b="1" dirty="0">
                <a:solidFill>
                  <a:srgbClr val="000080"/>
                </a:solidFill>
                <a:latin typeface="Times New Roman" panose="02020603050405020304" pitchFamily="18" charset="0"/>
                <a:ea typeface="Times New Roman" panose="02020603050405020304" pitchFamily="18" charset="0"/>
                <a:cs typeface="Tahoma" panose="020B0604030504040204" pitchFamily="34" charset="0"/>
              </a:rPr>
              <a:t>نکته:</a:t>
            </a:r>
            <a:r>
              <a:rPr lang="ar-SA" dirty="0">
                <a:solidFill>
                  <a:srgbClr val="000080"/>
                </a:solidFill>
                <a:latin typeface="Times New Roman" panose="02020603050405020304" pitchFamily="18" charset="0"/>
                <a:ea typeface="Times New Roman" panose="02020603050405020304" pitchFamily="18" charset="0"/>
                <a:cs typeface="Tahoma" panose="020B0604030504040204" pitchFamily="34" charset="0"/>
              </a:rPr>
              <a:t> همچنین سایتهایی که میتوانند شما را در کار بازاریابی و ارسال اعلامیه فروش و یا هدایت تجاری یاری نمایند به صورت زیر قابل دسترس خواهد بود:</a:t>
            </a:r>
            <a:endParaRPr lang="en-US"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437455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b="1" dirty="0"/>
              <a:t>نکته:</a:t>
            </a:r>
            <a:r>
              <a:rPr lang="ar-SA" dirty="0"/>
              <a:t> همچنين ساير كلمات كليدي كه براي پيدا كردن سايت هاي مشابه </a:t>
            </a:r>
            <a:r>
              <a:rPr lang="en-US" dirty="0"/>
              <a:t>B2B</a:t>
            </a:r>
            <a:r>
              <a:rPr lang="ar-SA" dirty="0"/>
              <a:t> مورد استفاده قرار مي گيرد در زير ذكر گرديده است:</a:t>
            </a:r>
            <a:endParaRPr lang="en-US" dirty="0"/>
          </a:p>
          <a:p>
            <a:r>
              <a:rPr lang="ar-SA" dirty="0"/>
              <a:t> </a:t>
            </a:r>
            <a:endParaRPr lang="en-US" dirty="0"/>
          </a:p>
          <a:p>
            <a:pPr algn="just"/>
            <a:r>
              <a:rPr lang="en-US" dirty="0">
                <a:solidFill>
                  <a:srgbClr val="000099"/>
                </a:solidFill>
              </a:rPr>
              <a:t>Traders List, </a:t>
            </a:r>
            <a:r>
              <a:rPr lang="en-US" b="1" dirty="0">
                <a:solidFill>
                  <a:srgbClr val="000099"/>
                </a:solidFill>
              </a:rPr>
              <a:t>Trade Leads, </a:t>
            </a:r>
            <a:r>
              <a:rPr lang="en-GB" dirty="0">
                <a:solidFill>
                  <a:srgbClr val="000099"/>
                </a:solidFill>
              </a:rPr>
              <a:t>Post Trade Leads, B2B Trade Lead, </a:t>
            </a:r>
            <a:r>
              <a:rPr lang="en-US" dirty="0">
                <a:solidFill>
                  <a:srgbClr val="000099"/>
                </a:solidFill>
              </a:rPr>
              <a:t>Offers List, Offer Board, View Offers, Biz Offers, International Buyers, International Sellers, All Buyers, Buyers Info, Add Companies, Manage Offer,  Buyer Directory, Add your Company, Send buying Enquiry, Selling offer, Selling offers online, and Company Listing.</a:t>
            </a:r>
          </a:p>
          <a:p>
            <a:endParaRPr lang="fa-IR" dirty="0">
              <a:solidFill>
                <a:srgbClr val="003399"/>
              </a:solidFill>
            </a:endParaRPr>
          </a:p>
        </p:txBody>
      </p:sp>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a:xfrm>
            <a:off x="457200" y="1785926"/>
            <a:ext cx="8229600" cy="4538674"/>
          </a:xfrm>
        </p:spPr>
        <p:txBody>
          <a:bodyPr>
            <a:normAutofit lnSpcReduction="10000"/>
          </a:bodyPr>
          <a:lstStyle/>
          <a:p>
            <a:r>
              <a:rPr lang="ar-SA" b="1" dirty="0">
                <a:solidFill>
                  <a:srgbClr val="000099"/>
                </a:solidFill>
              </a:rPr>
              <a:t>نکته:</a:t>
            </a:r>
            <a:r>
              <a:rPr lang="ar-SA" dirty="0">
                <a:solidFill>
                  <a:srgbClr val="000099"/>
                </a:solidFill>
              </a:rPr>
              <a:t> همچنین می توانید از سایر کلمات کلیدی برای جستجو در فعالیت های بازرگانی استفاده نمایید:</a:t>
            </a:r>
            <a:endParaRPr lang="en-US" dirty="0">
              <a:solidFill>
                <a:srgbClr val="000099"/>
              </a:solidFill>
            </a:endParaRPr>
          </a:p>
          <a:p>
            <a:r>
              <a:rPr lang="ar-SA" dirty="0">
                <a:solidFill>
                  <a:srgbClr val="000099"/>
                </a:solidFill>
              </a:rPr>
              <a:t> </a:t>
            </a:r>
            <a:endParaRPr lang="en-US" dirty="0">
              <a:solidFill>
                <a:srgbClr val="000099"/>
              </a:solidFill>
            </a:endParaRPr>
          </a:p>
          <a:p>
            <a:pPr algn="just"/>
            <a:r>
              <a:rPr lang="ar-SA" dirty="0">
                <a:solidFill>
                  <a:srgbClr val="000099"/>
                </a:solidFill>
              </a:rPr>
              <a:t>تولید کننده </a:t>
            </a:r>
            <a:r>
              <a:rPr lang="en-US" dirty="0">
                <a:solidFill>
                  <a:srgbClr val="000099"/>
                </a:solidFill>
              </a:rPr>
              <a:t>Manufacturer</a:t>
            </a:r>
            <a:r>
              <a:rPr lang="ar-SA" dirty="0">
                <a:solidFill>
                  <a:srgbClr val="000099"/>
                </a:solidFill>
              </a:rPr>
              <a:t>، عرضه کننده </a:t>
            </a:r>
            <a:r>
              <a:rPr lang="en-US" dirty="0">
                <a:solidFill>
                  <a:srgbClr val="000099"/>
                </a:solidFill>
              </a:rPr>
              <a:t>Producers</a:t>
            </a:r>
            <a:r>
              <a:rPr lang="ar-SA" dirty="0">
                <a:solidFill>
                  <a:srgbClr val="000099"/>
                </a:solidFill>
              </a:rPr>
              <a:t>، تهیه کننده </a:t>
            </a:r>
            <a:r>
              <a:rPr lang="en-US" dirty="0">
                <a:solidFill>
                  <a:srgbClr val="000099"/>
                </a:solidFill>
              </a:rPr>
              <a:t>Supplier</a:t>
            </a:r>
            <a:r>
              <a:rPr lang="ar-SA" dirty="0">
                <a:solidFill>
                  <a:srgbClr val="000099"/>
                </a:solidFill>
              </a:rPr>
              <a:t>،  تاجر </a:t>
            </a:r>
            <a:r>
              <a:rPr lang="en-US" dirty="0">
                <a:solidFill>
                  <a:srgbClr val="000099"/>
                </a:solidFill>
              </a:rPr>
              <a:t>Trader</a:t>
            </a:r>
            <a:r>
              <a:rPr lang="ar-SA" dirty="0">
                <a:solidFill>
                  <a:srgbClr val="000099"/>
                </a:solidFill>
              </a:rPr>
              <a:t>، توزیع کننده </a:t>
            </a:r>
            <a:r>
              <a:rPr lang="en-US" dirty="0">
                <a:solidFill>
                  <a:srgbClr val="000099"/>
                </a:solidFill>
              </a:rPr>
              <a:t>Distributor</a:t>
            </a:r>
            <a:r>
              <a:rPr lang="ar-SA" dirty="0">
                <a:solidFill>
                  <a:srgbClr val="000099"/>
                </a:solidFill>
              </a:rPr>
              <a:t>، عمده فروش </a:t>
            </a:r>
            <a:r>
              <a:rPr lang="en-US" dirty="0">
                <a:solidFill>
                  <a:srgbClr val="000099"/>
                </a:solidFill>
              </a:rPr>
              <a:t>Whole Seller</a:t>
            </a:r>
            <a:r>
              <a:rPr lang="ar-SA" dirty="0">
                <a:solidFill>
                  <a:srgbClr val="000099"/>
                </a:solidFill>
              </a:rPr>
              <a:t>، دلال یا واسطه </a:t>
            </a:r>
            <a:r>
              <a:rPr lang="en-US" dirty="0">
                <a:solidFill>
                  <a:srgbClr val="000099"/>
                </a:solidFill>
              </a:rPr>
              <a:t>Dealer or Broker</a:t>
            </a:r>
            <a:r>
              <a:rPr lang="ar-SA" dirty="0">
                <a:solidFill>
                  <a:srgbClr val="000099"/>
                </a:solidFill>
              </a:rPr>
              <a:t>،  انبار کنندگان کالا</a:t>
            </a:r>
            <a:r>
              <a:rPr lang="en-US" dirty="0">
                <a:solidFill>
                  <a:srgbClr val="000099"/>
                </a:solidFill>
              </a:rPr>
              <a:t>Stockiest </a:t>
            </a:r>
            <a:r>
              <a:rPr lang="ar-SA" dirty="0">
                <a:solidFill>
                  <a:srgbClr val="000099"/>
                </a:solidFill>
              </a:rPr>
              <a:t>، خرده فروش </a:t>
            </a:r>
            <a:r>
              <a:rPr lang="en-US" dirty="0">
                <a:solidFill>
                  <a:srgbClr val="000099"/>
                </a:solidFill>
              </a:rPr>
              <a:t>Retailer</a:t>
            </a:r>
            <a:r>
              <a:rPr lang="ar-SA" dirty="0">
                <a:solidFill>
                  <a:srgbClr val="000099"/>
                </a:solidFill>
              </a:rPr>
              <a:t>، مصرف کننده  </a:t>
            </a:r>
            <a:r>
              <a:rPr lang="en-US" dirty="0">
                <a:solidFill>
                  <a:srgbClr val="000099"/>
                </a:solidFill>
              </a:rPr>
              <a:t>Consumer</a:t>
            </a:r>
            <a:r>
              <a:rPr lang="ar-SA" dirty="0">
                <a:solidFill>
                  <a:srgbClr val="000099"/>
                </a:solidFill>
              </a:rPr>
              <a:t>، مصرف کننده نهایی </a:t>
            </a:r>
            <a:r>
              <a:rPr lang="en-US" dirty="0">
                <a:solidFill>
                  <a:srgbClr val="000099"/>
                </a:solidFill>
              </a:rPr>
              <a:t>End User</a:t>
            </a:r>
            <a:r>
              <a:rPr lang="ar-SA" dirty="0">
                <a:solidFill>
                  <a:srgbClr val="000099"/>
                </a:solidFill>
              </a:rPr>
              <a:t>، خرید </a:t>
            </a:r>
            <a:r>
              <a:rPr lang="en-US" dirty="0">
                <a:solidFill>
                  <a:srgbClr val="000099"/>
                </a:solidFill>
              </a:rPr>
              <a:t>Purchase</a:t>
            </a:r>
            <a:r>
              <a:rPr lang="ar-SA" dirty="0">
                <a:solidFill>
                  <a:srgbClr val="000099"/>
                </a:solidFill>
              </a:rPr>
              <a:t>، خرید (پروژه) </a:t>
            </a:r>
            <a:r>
              <a:rPr lang="en-US" dirty="0">
                <a:solidFill>
                  <a:srgbClr val="000099"/>
                </a:solidFill>
              </a:rPr>
              <a:t>Procurement</a:t>
            </a:r>
            <a:r>
              <a:rPr lang="ar-SA" dirty="0">
                <a:solidFill>
                  <a:srgbClr val="000099"/>
                </a:solidFill>
              </a:rPr>
              <a:t> ،  وارد کننده </a:t>
            </a:r>
            <a:r>
              <a:rPr lang="en-US" dirty="0">
                <a:solidFill>
                  <a:srgbClr val="000099"/>
                </a:solidFill>
              </a:rPr>
              <a:t>Importer</a:t>
            </a:r>
            <a:r>
              <a:rPr lang="ar-SA" dirty="0">
                <a:solidFill>
                  <a:srgbClr val="000099"/>
                </a:solidFill>
              </a:rPr>
              <a:t>، صادرکننده </a:t>
            </a:r>
            <a:r>
              <a:rPr lang="en-US" dirty="0">
                <a:solidFill>
                  <a:srgbClr val="000099"/>
                </a:solidFill>
              </a:rPr>
              <a:t>Exporter</a:t>
            </a:r>
            <a:r>
              <a:rPr lang="ar-SA" dirty="0">
                <a:solidFill>
                  <a:srgbClr val="000099"/>
                </a:solidFill>
              </a:rPr>
              <a:t>، خرید محلی</a:t>
            </a:r>
            <a:r>
              <a:rPr lang="en-US" dirty="0">
                <a:solidFill>
                  <a:srgbClr val="000099"/>
                </a:solidFill>
              </a:rPr>
              <a:t>Shopping </a:t>
            </a:r>
            <a:r>
              <a:rPr lang="ar-SA" dirty="0">
                <a:solidFill>
                  <a:srgbClr val="000099"/>
                </a:solidFill>
              </a:rPr>
              <a:t>، خرید روی خط </a:t>
            </a:r>
            <a:r>
              <a:rPr lang="en-US" dirty="0">
                <a:solidFill>
                  <a:srgbClr val="000099"/>
                </a:solidFill>
              </a:rPr>
              <a:t>Online Shopping</a:t>
            </a:r>
            <a:r>
              <a:rPr lang="ar-SA" dirty="0">
                <a:solidFill>
                  <a:srgbClr val="000099"/>
                </a:solidFill>
              </a:rPr>
              <a:t>.</a:t>
            </a:r>
            <a:endParaRPr lang="en-US" dirty="0">
              <a:solidFill>
                <a:srgbClr val="000099"/>
              </a:solidFill>
            </a:endParaRPr>
          </a:p>
        </p:txBody>
      </p:sp>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00240"/>
            <a:ext cx="8229600" cy="4324360"/>
          </a:xfrm>
        </p:spPr>
        <p:txBody>
          <a:bodyPr/>
          <a:lstStyle/>
          <a:p>
            <a:pPr>
              <a:buNone/>
            </a:pPr>
            <a:endParaRPr lang="fa-IR" dirty="0" smtClean="0">
              <a:solidFill>
                <a:srgbClr val="000099"/>
              </a:solidFill>
            </a:endParaRPr>
          </a:p>
          <a:p>
            <a:r>
              <a:rPr lang="ar-SA" b="1" dirty="0">
                <a:solidFill>
                  <a:srgbClr val="000099"/>
                </a:solidFill>
              </a:rPr>
              <a:t>نکته پایانی:</a:t>
            </a:r>
            <a:r>
              <a:rPr lang="ar-SA" dirty="0">
                <a:solidFill>
                  <a:srgbClr val="000099"/>
                </a:solidFill>
              </a:rPr>
              <a:t> </a:t>
            </a:r>
            <a:endParaRPr lang="en-US" dirty="0">
              <a:solidFill>
                <a:srgbClr val="000099"/>
              </a:solidFill>
            </a:endParaRPr>
          </a:p>
          <a:p>
            <a:r>
              <a:rPr lang="ar-SA" dirty="0">
                <a:solidFill>
                  <a:srgbClr val="000099"/>
                </a:solidFill>
              </a:rPr>
              <a:t> </a:t>
            </a:r>
            <a:endParaRPr lang="en-US" dirty="0">
              <a:solidFill>
                <a:srgbClr val="000099"/>
              </a:solidFill>
            </a:endParaRPr>
          </a:p>
          <a:p>
            <a:pPr algn="just"/>
            <a:r>
              <a:rPr lang="ar-SA" sz="2400" b="1" dirty="0">
                <a:solidFill>
                  <a:srgbClr val="000099"/>
                </a:solidFill>
              </a:rPr>
              <a:t>تجربی عملی ثابت نموده که بطور معمول از هر 100 تلاش برای بازاریابی، حداقل 10 درصد منجر به دریافت درخواست و استعلام از سوی خریداران می گردد و از این تعداد حداقل 2 یا سه مورد منجر به فروش صادراتی خواهد شد. بنابراین همکاران محترم این نکته را در فعالیت های عملی خود و واحد صادرات می بایست در نظر داشته باشند که تمامی موارد استعلام لزوما منتج به نتیجه نخواهد گردید.</a:t>
            </a:r>
            <a:endParaRPr lang="en-US" sz="2400" b="1" dirty="0">
              <a:solidFill>
                <a:srgbClr val="000099"/>
              </a:solidFill>
            </a:endParaRPr>
          </a:p>
        </p:txBody>
      </p:sp>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57158" y="1916832"/>
            <a:ext cx="8234129" cy="4278094"/>
          </a:xfrm>
          <a:prstGeom prst="rect">
            <a:avLst/>
          </a:prstGeom>
          <a:noFill/>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a-IR" sz="2800" b="1" dirty="0">
                <a:solidFill>
                  <a:srgbClr val="003399"/>
                </a:solidFill>
              </a:rPr>
              <a:t>دلايل و اهداف شرکت برای ورود به بازارهای بین المللی و صادرات </a:t>
            </a:r>
            <a:endParaRPr lang="en-US" sz="2800" b="1" dirty="0">
              <a:solidFill>
                <a:srgbClr val="003399"/>
              </a:solidFill>
            </a:endParaRPr>
          </a:p>
          <a:p>
            <a:pPr marL="274320" indent="-274320" fontAlgn="auto">
              <a:spcAft>
                <a:spcPts val="0"/>
              </a:spcAft>
              <a:buClr>
                <a:schemeClr val="accent3"/>
              </a:buClr>
              <a:buFont typeface="Wingdings 2"/>
              <a:buChar char=""/>
              <a:defRPr/>
            </a:pPr>
            <a:endParaRPr lang="en-US" sz="2400" b="1" spc="50" dirty="0" smtClean="0">
              <a:ln w="11430"/>
              <a:solidFill>
                <a:srgbClr val="0033CC"/>
              </a:solidFill>
              <a:effectLst>
                <a:outerShdw blurRad="38100" dist="38100" dir="2700000" algn="tl">
                  <a:srgbClr val="000000">
                    <a:alpha val="43137"/>
                  </a:srgbClr>
                </a:outerShdw>
              </a:effectLst>
              <a:latin typeface="+mj-lt"/>
            </a:endParaRPr>
          </a:p>
          <a:p>
            <a:pPr lvl="0"/>
            <a:endParaRPr lang="en-US" sz="2400" b="1" spc="50" dirty="0">
              <a:ln w="11430"/>
              <a:solidFill>
                <a:srgbClr val="0033CC"/>
              </a:solidFill>
              <a:effectLst>
                <a:outerShdw blurRad="38100" dist="38100" dir="2700000" algn="tl">
                  <a:srgbClr val="000000">
                    <a:alpha val="43137"/>
                  </a:srgbClr>
                </a:outerShdw>
              </a:effectLst>
              <a:latin typeface="+mj-lt"/>
            </a:endParaRPr>
          </a:p>
          <a:p>
            <a:pPr lvl="0"/>
            <a:r>
              <a:rPr lang="ar-SA" sz="2000" dirty="0" smtClean="0"/>
              <a:t>محدودیت </a:t>
            </a:r>
            <a:r>
              <a:rPr lang="ar-SA" sz="2000" dirty="0"/>
              <a:t>ها و رقابتها در بازارهای داخلی</a:t>
            </a:r>
            <a:r>
              <a:rPr lang="fa-IR" sz="2000" dirty="0"/>
              <a:t>،</a:t>
            </a:r>
            <a:endParaRPr lang="en-US" sz="2000" dirty="0"/>
          </a:p>
          <a:p>
            <a:pPr lvl="0"/>
            <a:r>
              <a:rPr lang="ar-SA" sz="2000" dirty="0"/>
              <a:t>توسعه بازار از بازار یک کشور به بازارهای چند کشور،</a:t>
            </a:r>
            <a:endParaRPr lang="en-US" sz="2000" dirty="0"/>
          </a:p>
          <a:p>
            <a:pPr lvl="0"/>
            <a:r>
              <a:rPr lang="ar-SA" sz="2000" dirty="0"/>
              <a:t>استفاده از فرصتهای موجود در سایر بازارهای بالقوه بین المللی، </a:t>
            </a:r>
            <a:endParaRPr lang="en-US" sz="2000" dirty="0"/>
          </a:p>
          <a:p>
            <a:pPr lvl="0"/>
            <a:r>
              <a:rPr lang="ar-SA" sz="2000" dirty="0"/>
              <a:t>ایجاد تعادل در بازارهای شرکت بمنظور جلوگیری از کاستی های فروش فصلی</a:t>
            </a:r>
            <a:r>
              <a:rPr lang="fa-IR" sz="2000" dirty="0"/>
              <a:t> در بازار داخلی</a:t>
            </a:r>
            <a:r>
              <a:rPr lang="ar-SA" sz="2000" dirty="0"/>
              <a:t>،</a:t>
            </a:r>
            <a:endParaRPr lang="en-US" sz="2000" dirty="0"/>
          </a:p>
          <a:p>
            <a:pPr lvl="0"/>
            <a:r>
              <a:rPr lang="ar-SA" sz="2000" dirty="0"/>
              <a:t>استفاده از ظرفیت های خالی و بدون استفاده ماشین آلات و تجهیزات تولید،</a:t>
            </a:r>
            <a:endParaRPr lang="en-US" sz="2000" dirty="0"/>
          </a:p>
          <a:p>
            <a:pPr lvl="0"/>
            <a:r>
              <a:rPr lang="ar-SA" sz="2000" dirty="0"/>
              <a:t>جلو گیری از خواب سرمایه و فرصتهای از دست رفته بازارهای بالقوه،</a:t>
            </a:r>
            <a:endParaRPr lang="en-US" sz="2000" dirty="0"/>
          </a:p>
          <a:p>
            <a:pPr lvl="0"/>
            <a:r>
              <a:rPr lang="ar-SA" sz="2000" dirty="0"/>
              <a:t>کاهش میزان موجودی کالا و بهبود سیستمهای بسته بندی و انبارداری</a:t>
            </a:r>
            <a:r>
              <a:rPr lang="fa-IR" sz="2000" dirty="0"/>
              <a:t>،</a:t>
            </a:r>
            <a:endParaRPr lang="en-US" sz="2000" dirty="0"/>
          </a:p>
          <a:p>
            <a:pPr lvl="0"/>
            <a:r>
              <a:rPr lang="ar-SA" sz="2000" dirty="0"/>
              <a:t>افزایش تعداد مشتریان شرکت در بازارهای متنوع و کاهش ریسک تعداد خریداران</a:t>
            </a:r>
            <a:r>
              <a:rPr lang="ar-SA" sz="2000" dirty="0" smtClean="0"/>
              <a:t>،</a:t>
            </a:r>
            <a:endParaRPr lang="en-US" sz="2000" dirty="0" smtClean="0"/>
          </a:p>
          <a:p>
            <a:pPr lvl="0"/>
            <a:r>
              <a:rPr lang="ar-SA" dirty="0"/>
              <a:t>افزایش اعتبار شرکت (در مقایسه با سایر رقبایی که به بازارهای بین المللی وارد نشده اند)،</a:t>
            </a:r>
            <a:endParaRPr lang="en-US" dirty="0"/>
          </a:p>
          <a:p>
            <a:pPr lvl="0"/>
            <a:r>
              <a:rPr lang="ar-SA" dirty="0"/>
              <a:t>کاهش بهای تمام شده کالا با افزایش تولید و کاهش هزینه های سربار</a:t>
            </a:r>
            <a:r>
              <a:rPr lang="ar-SA" dirty="0" smtClean="0"/>
              <a:t>،</a:t>
            </a:r>
            <a:endParaRPr lang="en-US" dirty="0"/>
          </a:p>
        </p:txBody>
      </p:sp>
      <p:sp>
        <p:nvSpPr>
          <p:cNvPr id="8"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
        <p:nvSpPr>
          <p:cNvPr id="7" name="Content Placeholder 2"/>
          <p:cNvSpPr>
            <a:spLocks noGrp="1"/>
          </p:cNvSpPr>
          <p:nvPr>
            <p:ph idx="1"/>
          </p:nvPr>
        </p:nvSpPr>
        <p:spPr>
          <a:xfrm>
            <a:off x="457200" y="1935480"/>
            <a:ext cx="8229600" cy="4389120"/>
          </a:xfrm>
        </p:spPr>
        <p:txBody>
          <a:bodyPr/>
          <a:lstStyle/>
          <a:p>
            <a:pPr algn="ctr"/>
            <a:endParaRPr lang="fa-IR" dirty="0" smtClean="0">
              <a:solidFill>
                <a:srgbClr val="003399"/>
              </a:solidFill>
              <a:latin typeface="+mj-lt"/>
            </a:endParaRPr>
          </a:p>
          <a:p>
            <a:pPr marL="0" indent="0" algn="ctr">
              <a:buNone/>
            </a:pPr>
            <a:r>
              <a:rPr lang="fa-IR" b="1" dirty="0">
                <a:solidFill>
                  <a:srgbClr val="003399"/>
                </a:solidFill>
                <a:latin typeface="+mj-lt"/>
              </a:rPr>
              <a:t>باتشکر</a:t>
            </a:r>
            <a:br>
              <a:rPr lang="fa-IR" b="1" dirty="0">
                <a:solidFill>
                  <a:srgbClr val="003399"/>
                </a:solidFill>
                <a:latin typeface="+mj-lt"/>
              </a:rPr>
            </a:br>
            <a:r>
              <a:rPr lang="fa-IR" b="1" dirty="0">
                <a:solidFill>
                  <a:srgbClr val="003399"/>
                </a:solidFill>
                <a:latin typeface="+mj-lt"/>
              </a:rPr>
              <a:t>از صبر و حوصله شما </a:t>
            </a:r>
            <a:endParaRPr lang="en-US" dirty="0">
              <a:solidFill>
                <a:srgbClr val="003399"/>
              </a:solidFill>
              <a:latin typeface="+mj-lt"/>
            </a:endParaRPr>
          </a:p>
          <a:p>
            <a:pPr marL="0" indent="0" algn="ctr">
              <a:buNone/>
            </a:pPr>
            <a:endParaRPr lang="en-US" sz="1400" dirty="0">
              <a:solidFill>
                <a:srgbClr val="003399"/>
              </a:solidFill>
              <a:latin typeface="+mj-lt"/>
            </a:endParaRPr>
          </a:p>
          <a:p>
            <a:pPr marL="0" indent="0" algn="ctr">
              <a:buNone/>
            </a:pPr>
            <a:r>
              <a:rPr lang="fa-IR" sz="3600" b="1" dirty="0" smtClean="0">
                <a:solidFill>
                  <a:srgbClr val="003399"/>
                </a:solidFill>
                <a:latin typeface="+mj-lt"/>
              </a:rPr>
              <a:t>مهرداد </a:t>
            </a:r>
            <a:r>
              <a:rPr lang="fa-IR" sz="3600" b="1" dirty="0">
                <a:solidFill>
                  <a:srgbClr val="003399"/>
                </a:solidFill>
                <a:latin typeface="+mj-lt"/>
              </a:rPr>
              <a:t>صحرایی</a:t>
            </a:r>
            <a:r>
              <a:rPr lang="fa-IR" b="1" dirty="0">
                <a:solidFill>
                  <a:srgbClr val="003399"/>
                </a:solidFill>
                <a:latin typeface="+mj-lt"/>
              </a:rPr>
              <a:t/>
            </a:r>
            <a:br>
              <a:rPr lang="fa-IR" b="1" dirty="0">
                <a:solidFill>
                  <a:srgbClr val="003399"/>
                </a:solidFill>
                <a:latin typeface="+mj-lt"/>
              </a:rPr>
            </a:br>
            <a:r>
              <a:rPr lang="fa-IR" b="1" dirty="0">
                <a:solidFill>
                  <a:srgbClr val="003399"/>
                </a:solidFill>
                <a:latin typeface="+mj-lt"/>
              </a:rPr>
              <a:t>متخصص و مشاور بازرگانی بین </a:t>
            </a:r>
            <a:r>
              <a:rPr lang="fa-IR" b="1" dirty="0" smtClean="0">
                <a:solidFill>
                  <a:srgbClr val="003399"/>
                </a:solidFill>
                <a:latin typeface="+mj-lt"/>
              </a:rPr>
              <a:t>الملل</a:t>
            </a:r>
            <a:br>
              <a:rPr lang="fa-IR" b="1" dirty="0" smtClean="0">
                <a:solidFill>
                  <a:srgbClr val="003399"/>
                </a:solidFill>
                <a:latin typeface="+mj-lt"/>
              </a:rPr>
            </a:br>
            <a:r>
              <a:rPr lang="fa-IR" sz="2000" dirty="0" smtClean="0">
                <a:solidFill>
                  <a:srgbClr val="003399"/>
                </a:solidFill>
                <a:latin typeface="+mj-lt"/>
              </a:rPr>
              <a:t>(</a:t>
            </a:r>
            <a:r>
              <a:rPr lang="fa-IR" b="1" dirty="0" smtClean="0">
                <a:solidFill>
                  <a:srgbClr val="003399"/>
                </a:solidFill>
                <a:latin typeface="+mj-lt"/>
              </a:rPr>
              <a:t> </a:t>
            </a:r>
            <a:r>
              <a:rPr lang="fa-IR" sz="2000" b="1" dirty="0" smtClean="0">
                <a:solidFill>
                  <a:srgbClr val="003399"/>
                </a:solidFill>
                <a:latin typeface="+mj-lt"/>
              </a:rPr>
              <a:t>بازاریابی، فروش، صادرات، واردات، قراردادها </a:t>
            </a:r>
            <a:r>
              <a:rPr lang="fa-IR" sz="2000" dirty="0" smtClean="0">
                <a:solidFill>
                  <a:srgbClr val="003399"/>
                </a:solidFill>
                <a:latin typeface="+mj-lt"/>
              </a:rPr>
              <a:t>)</a:t>
            </a:r>
            <a:r>
              <a:rPr lang="fa-IR" sz="2000" b="1" dirty="0">
                <a:solidFill>
                  <a:srgbClr val="003399"/>
                </a:solidFill>
                <a:latin typeface="+mj-lt"/>
              </a:rPr>
              <a:t/>
            </a:r>
            <a:br>
              <a:rPr lang="fa-IR" sz="2000" b="1" dirty="0">
                <a:solidFill>
                  <a:srgbClr val="003399"/>
                </a:solidFill>
                <a:latin typeface="+mj-lt"/>
              </a:rPr>
            </a:br>
            <a:r>
              <a:rPr lang="en-US" b="1" dirty="0">
                <a:solidFill>
                  <a:srgbClr val="003399"/>
                </a:solidFill>
                <a:latin typeface="+mj-lt"/>
              </a:rPr>
              <a:t>www.msti.ir</a:t>
            </a:r>
            <a:r>
              <a:rPr lang="ar-SA" b="1" dirty="0">
                <a:solidFill>
                  <a:srgbClr val="003399"/>
                </a:solidFill>
                <a:latin typeface="+mj-lt"/>
              </a:rPr>
              <a:t/>
            </a:r>
            <a:br>
              <a:rPr lang="ar-SA" b="1" dirty="0">
                <a:solidFill>
                  <a:srgbClr val="003399"/>
                </a:solidFill>
                <a:latin typeface="+mj-lt"/>
              </a:rPr>
            </a:br>
            <a:r>
              <a:rPr lang="ar-SA" sz="2400" b="1" dirty="0">
                <a:solidFill>
                  <a:srgbClr val="003399"/>
                </a:solidFill>
                <a:latin typeface="+mj-lt"/>
              </a:rPr>
              <a:t>تماس: </a:t>
            </a:r>
            <a:r>
              <a:rPr lang="en-US" sz="2800" b="1" dirty="0">
                <a:solidFill>
                  <a:srgbClr val="003399"/>
                </a:solidFill>
                <a:latin typeface="+mj-lt"/>
              </a:rPr>
              <a:t>0912-238-6900</a:t>
            </a:r>
            <a:r>
              <a:rPr lang="ar-SA" sz="2400" b="1" dirty="0">
                <a:solidFill>
                  <a:srgbClr val="003399"/>
                </a:solidFill>
                <a:latin typeface="+mj-lt"/>
              </a:rPr>
              <a:t> </a:t>
            </a:r>
            <a:endParaRPr lang="en-US" sz="2400" dirty="0">
              <a:solidFill>
                <a:srgbClr val="003399"/>
              </a:solidFill>
              <a:latin typeface="+mj-lt"/>
            </a:endParaRPr>
          </a:p>
        </p:txBody>
      </p:sp>
      <p:pic>
        <p:nvPicPr>
          <p:cNvPr id="8" name="Picture 7"/>
          <p:cNvPicPr>
            <a:picLocks noChangeAspect="1"/>
          </p:cNvPicPr>
          <p:nvPr/>
        </p:nvPicPr>
        <p:blipFill>
          <a:blip r:embed="rId2"/>
          <a:stretch>
            <a:fillRect/>
          </a:stretch>
        </p:blipFill>
        <p:spPr>
          <a:xfrm>
            <a:off x="827584" y="1628800"/>
            <a:ext cx="1571625" cy="401955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57158" y="1844824"/>
            <a:ext cx="8242415" cy="4308872"/>
          </a:xfrm>
          <a:prstGeom prst="rect">
            <a:avLst/>
          </a:prstGeom>
          <a:noFill/>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fa-IR" sz="2800" b="1" dirty="0">
                <a:solidFill>
                  <a:srgbClr val="003399"/>
                </a:solidFill>
              </a:rPr>
              <a:t>دلايل و اهداف شرکت برای ورود به بازارهای بین المللی و صادرات </a:t>
            </a:r>
            <a:endParaRPr lang="en-US" sz="2800" b="1" dirty="0">
              <a:solidFill>
                <a:srgbClr val="003399"/>
              </a:solidFill>
            </a:endParaRPr>
          </a:p>
          <a:p>
            <a:pPr marL="274320" indent="-274320" fontAlgn="auto">
              <a:spcAft>
                <a:spcPts val="0"/>
              </a:spcAft>
              <a:buClr>
                <a:schemeClr val="accent3"/>
              </a:buClr>
              <a:buFont typeface="Wingdings 2"/>
              <a:buChar char=""/>
              <a:defRPr/>
            </a:pPr>
            <a:endParaRPr lang="en-US" sz="2400" b="1" spc="50" dirty="0" smtClean="0">
              <a:ln w="11430"/>
              <a:solidFill>
                <a:srgbClr val="0033CC"/>
              </a:solidFill>
              <a:effectLst>
                <a:outerShdw blurRad="76200" dist="50800" dir="5400000" algn="tl" rotWithShape="0">
                  <a:srgbClr val="000000">
                    <a:alpha val="65000"/>
                  </a:srgbClr>
                </a:outerShdw>
              </a:effectLst>
            </a:endParaRPr>
          </a:p>
          <a:p>
            <a:pPr fontAlgn="auto">
              <a:spcAft>
                <a:spcPts val="0"/>
              </a:spcAft>
              <a:buClr>
                <a:schemeClr val="accent3"/>
              </a:buClr>
              <a:defRPr/>
            </a:pPr>
            <a:endParaRPr lang="fa-IR" sz="2400" b="1" spc="50" dirty="0" smtClean="0">
              <a:ln w="11430"/>
              <a:solidFill>
                <a:srgbClr val="0033CC"/>
              </a:solidFill>
              <a:effectLst>
                <a:outerShdw blurRad="76200" dist="50800" dir="5400000" algn="tl" rotWithShape="0">
                  <a:srgbClr val="000000">
                    <a:alpha val="65000"/>
                  </a:srgbClr>
                </a:outerShdw>
              </a:effectLst>
            </a:endParaRPr>
          </a:p>
          <a:p>
            <a:pPr lvl="0"/>
            <a:r>
              <a:rPr lang="ar-SA" dirty="0"/>
              <a:t>افزایش انعطاف در قیمت گذاری و فروش محصولات با کاهش بهای تمام شده،</a:t>
            </a:r>
            <a:endParaRPr lang="en-US" dirty="0"/>
          </a:p>
          <a:p>
            <a:pPr lvl="0"/>
            <a:r>
              <a:rPr lang="ar-SA" dirty="0"/>
              <a:t>افزایش میزان مبالغ فروش با کاهش بهای تمام شده و انعطاف در قیمت رقابتی،</a:t>
            </a:r>
            <a:endParaRPr lang="en-US" dirty="0"/>
          </a:p>
          <a:p>
            <a:pPr lvl="0"/>
            <a:r>
              <a:rPr lang="ar-SA" dirty="0"/>
              <a:t>افزایش میزان سود و رضایتمندی ذینفعان شرکت (سهامداران، کارمندان، مشتریان)،</a:t>
            </a:r>
            <a:endParaRPr lang="en-US" dirty="0"/>
          </a:p>
          <a:p>
            <a:pPr lvl="0"/>
            <a:r>
              <a:rPr lang="ar-SA" dirty="0"/>
              <a:t>ارتقای کیفیت محصولات با ورود و بررسی نیازهای بازارهای بین المللی،</a:t>
            </a:r>
            <a:endParaRPr lang="en-US" dirty="0"/>
          </a:p>
          <a:p>
            <a:pPr lvl="0"/>
            <a:r>
              <a:rPr lang="ar-SA" dirty="0"/>
              <a:t>کاهش ریسک فعالیت شرکت از حضور در یک بازار و تزیع ریسک در چند بازار،</a:t>
            </a:r>
            <a:endParaRPr lang="en-US" dirty="0"/>
          </a:p>
          <a:p>
            <a:pPr lvl="0"/>
            <a:r>
              <a:rPr lang="ar-SA" dirty="0"/>
              <a:t>توسعه مناطق دفاتر شرکت در سطح بین المللی (حرکت به سوی جهانی شدن)،</a:t>
            </a:r>
            <a:endParaRPr lang="en-US" dirty="0"/>
          </a:p>
          <a:p>
            <a:pPr lvl="0"/>
            <a:r>
              <a:rPr lang="ar-SA" dirty="0"/>
              <a:t>روبرو شدن با رقبای بین المللی و آگاهی از نقاط ضعف شرکت در محیط بین المللی که موجب افزایش دانش و یادگیری سازمانی شده و زمینه ارتقای همه جانبه شرکت و حتی کارمندان آن را فراهم می آورد،</a:t>
            </a:r>
            <a:endParaRPr lang="en-US" dirty="0"/>
          </a:p>
          <a:p>
            <a:pPr lvl="0"/>
            <a:r>
              <a:rPr lang="ar-SA" dirty="0"/>
              <a:t>استفاده از مزایای جوایز صادراتی دولت (که گاهی اوقات میلیارد دلاری است)،</a:t>
            </a:r>
            <a:endParaRPr lang="en-US" dirty="0"/>
          </a:p>
          <a:p>
            <a:pPr lvl="0"/>
            <a:r>
              <a:rPr lang="ar-SA" dirty="0"/>
              <a:t>دریافت وامهای بانکی خصوصی و دولتی که با پشتوانه صادرات شرکت پرداخت می گردد،</a:t>
            </a:r>
            <a:endParaRPr lang="en-US" dirty="0"/>
          </a:p>
          <a:p>
            <a:pPr lvl="0"/>
            <a:r>
              <a:rPr lang="ar-SA" dirty="0"/>
              <a:t>استفاده از فرصتهای ناشناخته بازار مانند پیشنهادات همکاری مشترک یا </a:t>
            </a:r>
            <a:r>
              <a:rPr lang="en-US" dirty="0"/>
              <a:t>Joint Venture</a:t>
            </a:r>
            <a:r>
              <a:rPr lang="fa-IR" dirty="0" smtClean="0"/>
              <a:t>.</a:t>
            </a:r>
            <a:endParaRPr lang="en-US" dirty="0"/>
          </a:p>
        </p:txBody>
      </p:sp>
      <p:sp>
        <p:nvSpPr>
          <p:cNvPr id="8"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a:spLocks noGrp="1"/>
          </p:cNvSpPr>
          <p:nvPr>
            <p:ph idx="1"/>
          </p:nvPr>
        </p:nvSpPr>
        <p:spPr>
          <a:xfrm>
            <a:off x="457200" y="1916832"/>
            <a:ext cx="8229600" cy="4551784"/>
          </a:xfrm>
        </p:spPr>
        <p:txBody>
          <a:bodyPr>
            <a:normAutofit fontScale="77500" lnSpcReduction="20000"/>
          </a:bodyPr>
          <a:lstStyle/>
          <a:p>
            <a:r>
              <a:rPr lang="fa-IR" b="1" dirty="0">
                <a:solidFill>
                  <a:srgbClr val="000099"/>
                </a:solidFill>
              </a:rPr>
              <a:t>معيارهاي تعيين استراتژي ورود به بازارهای بین </a:t>
            </a:r>
            <a:r>
              <a:rPr lang="fa-IR" b="1" dirty="0" smtClean="0">
                <a:solidFill>
                  <a:srgbClr val="000099"/>
                </a:solidFill>
              </a:rPr>
              <a:t>المللی</a:t>
            </a:r>
            <a:br>
              <a:rPr lang="fa-IR" b="1" dirty="0" smtClean="0">
                <a:solidFill>
                  <a:srgbClr val="000099"/>
                </a:solidFill>
              </a:rPr>
            </a:br>
            <a:r>
              <a:rPr lang="fa-IR" b="1" dirty="0" smtClean="0">
                <a:solidFill>
                  <a:srgbClr val="000099"/>
                </a:solidFill>
              </a:rPr>
              <a:t> </a:t>
            </a:r>
            <a:r>
              <a:rPr lang="en-US" b="1" dirty="0">
                <a:solidFill>
                  <a:srgbClr val="000099"/>
                </a:solidFill>
              </a:rPr>
              <a:t>Scales for selecting Entry Strategies</a:t>
            </a:r>
            <a:r>
              <a:rPr lang="fa-IR" b="1" dirty="0">
                <a:solidFill>
                  <a:srgbClr val="000099"/>
                </a:solidFill>
              </a:rPr>
              <a:t>:</a:t>
            </a:r>
            <a:endParaRPr lang="en-US" dirty="0">
              <a:solidFill>
                <a:srgbClr val="000099"/>
              </a:solidFill>
            </a:endParaRPr>
          </a:p>
          <a:p>
            <a:pPr marL="0" indent="0">
              <a:buNone/>
            </a:pPr>
            <a:endParaRPr lang="fa-IR" dirty="0" smtClean="0">
              <a:solidFill>
                <a:srgbClr val="000099"/>
              </a:solidFill>
              <a:latin typeface="2  Titr"/>
            </a:endParaRPr>
          </a:p>
          <a:p>
            <a:endParaRPr lang="fa-IR" dirty="0" smtClean="0">
              <a:solidFill>
                <a:srgbClr val="000099"/>
              </a:solidFill>
              <a:latin typeface="2  Titr"/>
            </a:endParaRPr>
          </a:p>
          <a:p>
            <a:pPr lvl="0"/>
            <a:r>
              <a:rPr lang="fa-IR" dirty="0">
                <a:solidFill>
                  <a:srgbClr val="000099"/>
                </a:solidFill>
              </a:rPr>
              <a:t>اهداف و انتظارات شركت در ارتباط با اندازه و ارزش فعاليت، </a:t>
            </a:r>
            <a:endParaRPr lang="en-US" dirty="0">
              <a:solidFill>
                <a:srgbClr val="000099"/>
              </a:solidFill>
            </a:endParaRPr>
          </a:p>
          <a:p>
            <a:pPr lvl="0"/>
            <a:r>
              <a:rPr lang="fa-IR" dirty="0">
                <a:solidFill>
                  <a:srgbClr val="000099"/>
                </a:solidFill>
              </a:rPr>
              <a:t> منابع مالي شركت و اندازه شركت، </a:t>
            </a:r>
            <a:endParaRPr lang="en-US" dirty="0">
              <a:solidFill>
                <a:srgbClr val="000099"/>
              </a:solidFill>
            </a:endParaRPr>
          </a:p>
          <a:p>
            <a:pPr lvl="0"/>
            <a:r>
              <a:rPr lang="fa-IR" dirty="0">
                <a:solidFill>
                  <a:srgbClr val="000099"/>
                </a:solidFill>
              </a:rPr>
              <a:t> ميزان مشغوليت فعلي شركت در بازار خارجي، </a:t>
            </a:r>
            <a:endParaRPr lang="en-US" dirty="0">
              <a:solidFill>
                <a:srgbClr val="000099"/>
              </a:solidFill>
            </a:endParaRPr>
          </a:p>
          <a:p>
            <a:pPr lvl="0"/>
            <a:r>
              <a:rPr lang="fa-IR" dirty="0">
                <a:solidFill>
                  <a:srgbClr val="000099"/>
                </a:solidFill>
              </a:rPr>
              <a:t> مهارتها، توانایي ها و طرز تلقي مديريت شركت در مورد بازاريابي بين المللي،</a:t>
            </a:r>
            <a:endParaRPr lang="en-US" dirty="0">
              <a:solidFill>
                <a:srgbClr val="000099"/>
              </a:solidFill>
            </a:endParaRPr>
          </a:p>
          <a:p>
            <a:pPr lvl="0"/>
            <a:r>
              <a:rPr lang="fa-IR" dirty="0">
                <a:solidFill>
                  <a:srgbClr val="000099"/>
                </a:solidFill>
              </a:rPr>
              <a:t>طبيعت و قدرت رقابت در بازار،</a:t>
            </a:r>
            <a:endParaRPr lang="en-US" dirty="0">
              <a:solidFill>
                <a:srgbClr val="000099"/>
              </a:solidFill>
            </a:endParaRPr>
          </a:p>
          <a:p>
            <a:pPr lvl="0"/>
            <a:r>
              <a:rPr lang="fa-IR" dirty="0">
                <a:solidFill>
                  <a:srgbClr val="000099"/>
                </a:solidFill>
              </a:rPr>
              <a:t>طبيعت محصول بويژه هر قسمت از مزيت رقابتي مانند علامت تجاري يا حق اختراع، </a:t>
            </a:r>
            <a:endParaRPr lang="en-US" dirty="0">
              <a:solidFill>
                <a:srgbClr val="000099"/>
              </a:solidFill>
            </a:endParaRPr>
          </a:p>
          <a:p>
            <a:pPr lvl="0"/>
            <a:r>
              <a:rPr lang="fa-IR" dirty="0">
                <a:solidFill>
                  <a:srgbClr val="000099"/>
                </a:solidFill>
              </a:rPr>
              <a:t>ميزان كنترل شركت بر فعاليتهاي بين المللي،</a:t>
            </a:r>
            <a:endParaRPr lang="en-US" dirty="0">
              <a:solidFill>
                <a:srgbClr val="000099"/>
              </a:solidFill>
            </a:endParaRPr>
          </a:p>
          <a:p>
            <a:pPr lvl="0"/>
            <a:r>
              <a:rPr lang="fa-IR" dirty="0">
                <a:solidFill>
                  <a:srgbClr val="000099"/>
                </a:solidFill>
              </a:rPr>
              <a:t>ميزان خطر قابل قبول برای شركت (ریسک پذیری)،</a:t>
            </a:r>
            <a:endParaRPr lang="en-US" dirty="0">
              <a:solidFill>
                <a:srgbClr val="000099"/>
              </a:solidFill>
            </a:endParaRPr>
          </a:p>
          <a:p>
            <a:pPr lvl="0"/>
            <a:r>
              <a:rPr lang="fa-IR" dirty="0">
                <a:solidFill>
                  <a:srgbClr val="000099"/>
                </a:solidFill>
              </a:rPr>
              <a:t>ميزان هزينه قابل تحمل و پذيرش شركت،</a:t>
            </a:r>
            <a:endParaRPr lang="en-US" dirty="0">
              <a:solidFill>
                <a:srgbClr val="000099"/>
              </a:solidFill>
            </a:endParaRPr>
          </a:p>
          <a:p>
            <a:pPr lvl="0"/>
            <a:r>
              <a:rPr lang="fa-IR" dirty="0">
                <a:solidFill>
                  <a:srgbClr val="000099"/>
                </a:solidFill>
              </a:rPr>
              <a:t>تعداد پرسنل در اختیار واحد صادرات.  </a:t>
            </a:r>
            <a:endParaRPr lang="fa-IR" b="1" dirty="0" smtClean="0">
              <a:solidFill>
                <a:srgbClr val="000099"/>
              </a:solidFill>
            </a:endParaRPr>
          </a:p>
        </p:txBody>
      </p:sp>
      <p:sp>
        <p:nvSpPr>
          <p:cNvPr id="5"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extLst>
      <p:ext uri="{BB962C8B-B14F-4D97-AF65-F5344CB8AC3E}">
        <p14:creationId xmlns:p14="http://schemas.microsoft.com/office/powerpoint/2010/main" val="36733972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916832"/>
            <a:ext cx="8229600" cy="4407768"/>
          </a:xfrm>
        </p:spPr>
        <p:txBody>
          <a:bodyPr>
            <a:normAutofit fontScale="62500" lnSpcReduction="20000"/>
          </a:bodyPr>
          <a:lstStyle/>
          <a:p>
            <a:r>
              <a:rPr lang="fa-IR" sz="3200" b="1" dirty="0">
                <a:solidFill>
                  <a:srgbClr val="000099"/>
                </a:solidFill>
              </a:rPr>
              <a:t>استراتژيهاي ورود به بازارهای بین </a:t>
            </a:r>
            <a:r>
              <a:rPr lang="fa-IR" sz="3200" b="1" dirty="0" smtClean="0">
                <a:solidFill>
                  <a:srgbClr val="000099"/>
                </a:solidFill>
              </a:rPr>
              <a:t>المللی</a:t>
            </a:r>
            <a:r>
              <a:rPr lang="en-US" sz="3200" b="1" dirty="0" smtClean="0">
                <a:solidFill>
                  <a:srgbClr val="000099"/>
                </a:solidFill>
              </a:rPr>
              <a:t>Int'l </a:t>
            </a:r>
            <a:r>
              <a:rPr lang="en-US" sz="3200" b="1" dirty="0">
                <a:solidFill>
                  <a:srgbClr val="000099"/>
                </a:solidFill>
              </a:rPr>
              <a:t>Market Entry Strategies </a:t>
            </a:r>
            <a:r>
              <a:rPr lang="ar-SA" sz="3200" b="1" dirty="0">
                <a:solidFill>
                  <a:srgbClr val="000099"/>
                </a:solidFill>
              </a:rPr>
              <a:t>:</a:t>
            </a:r>
            <a:endParaRPr lang="en-US" sz="3200" dirty="0">
              <a:solidFill>
                <a:srgbClr val="000099"/>
              </a:solidFill>
            </a:endParaRPr>
          </a:p>
          <a:p>
            <a:r>
              <a:rPr lang="en-US" b="1" dirty="0" smtClean="0">
                <a:solidFill>
                  <a:srgbClr val="000099"/>
                </a:solidFill>
              </a:rPr>
              <a:t> </a:t>
            </a:r>
            <a:endParaRPr lang="en-US" dirty="0" smtClean="0">
              <a:solidFill>
                <a:srgbClr val="000099"/>
              </a:solidFill>
            </a:endParaRPr>
          </a:p>
          <a:p>
            <a:r>
              <a:rPr lang="fa-IR" b="1" dirty="0" smtClean="0">
                <a:solidFill>
                  <a:srgbClr val="000099"/>
                </a:solidFill>
              </a:rPr>
              <a:t> </a:t>
            </a:r>
            <a:endParaRPr lang="en-US" dirty="0">
              <a:solidFill>
                <a:srgbClr val="000099"/>
              </a:solidFill>
            </a:endParaRPr>
          </a:p>
          <a:p>
            <a:pPr algn="just"/>
            <a:r>
              <a:rPr lang="fa-IR" b="1" dirty="0" smtClean="0">
                <a:solidFill>
                  <a:srgbClr val="000099"/>
                </a:solidFill>
              </a:rPr>
              <a:t>1- </a:t>
            </a:r>
            <a:r>
              <a:rPr lang="fa-IR" b="1" dirty="0">
                <a:solidFill>
                  <a:srgbClr val="000099"/>
                </a:solidFill>
              </a:rPr>
              <a:t>صادرات غير مستقيم: </a:t>
            </a:r>
            <a:r>
              <a:rPr lang="fa-IR" dirty="0" smtClean="0">
                <a:solidFill>
                  <a:srgbClr val="000099"/>
                </a:solidFill>
              </a:rPr>
              <a:t>در این روش صادر کننده به علت عدم آمادگی برای فعالیت های بازرگانی بین المللی از واسطه های مسلط در امر صادرات کالا یا خدمت استفاده می نماید. تمامی شرکتهای کوچک و بزرگ در ابتدای امر صادرات خود از این نوع واسطه های استفاده می نمایند. تنها مشکل صادرات غیر مستقیم آن است که جوایز صادراتی به اسم شرکت تولید کننده کالا یا خدمت نخواهد بود و واسطه های صادرات این جوایز را دریافت خواهند نمود؛ بهترین راه حل در بکارگیری این روش ها این است که از ابتدا با واسطه های صادراتی توافق شود که اظهار نامه گمرکی بنام شرکت تولید کننده باشد.</a:t>
            </a:r>
            <a:endParaRPr lang="en-US" dirty="0" smtClean="0">
              <a:solidFill>
                <a:srgbClr val="000099"/>
              </a:solidFill>
            </a:endParaRPr>
          </a:p>
          <a:p>
            <a:r>
              <a:rPr lang="ar-SA" b="1" dirty="0" smtClean="0">
                <a:solidFill>
                  <a:srgbClr val="000099"/>
                </a:solidFill>
              </a:rPr>
              <a:t> </a:t>
            </a:r>
            <a:endParaRPr lang="en-US" dirty="0" smtClean="0">
              <a:solidFill>
                <a:srgbClr val="000099"/>
              </a:solidFill>
            </a:endParaRPr>
          </a:p>
          <a:p>
            <a:r>
              <a:rPr lang="en-US" b="1" dirty="0">
                <a:solidFill>
                  <a:srgbClr val="000099"/>
                </a:solidFill>
              </a:rPr>
              <a:t> </a:t>
            </a:r>
            <a:endParaRPr lang="en-US" dirty="0">
              <a:solidFill>
                <a:srgbClr val="000099"/>
              </a:solidFill>
            </a:endParaRPr>
          </a:p>
          <a:p>
            <a:r>
              <a:rPr lang="fa-IR" b="1" dirty="0">
                <a:solidFill>
                  <a:srgbClr val="000099"/>
                </a:solidFill>
              </a:rPr>
              <a:t>1-1- شرکتهای بازرگانی صادركننده كالا در داخل كشور       </a:t>
            </a:r>
            <a:r>
              <a:rPr lang="fa-IR" b="1" dirty="0" smtClean="0">
                <a:solidFill>
                  <a:srgbClr val="000099"/>
                </a:solidFill>
              </a:rPr>
              <a:t>        </a:t>
            </a:r>
            <a:r>
              <a:rPr lang="en-US" b="1" dirty="0">
                <a:solidFill>
                  <a:srgbClr val="000099"/>
                </a:solidFill>
              </a:rPr>
              <a:t>Domestic Based Export Merchant</a:t>
            </a:r>
            <a:endParaRPr lang="en-US" dirty="0">
              <a:solidFill>
                <a:srgbClr val="000099"/>
              </a:solidFill>
            </a:endParaRPr>
          </a:p>
          <a:p>
            <a:r>
              <a:rPr lang="fa-IR" b="1" dirty="0">
                <a:solidFill>
                  <a:srgbClr val="000099"/>
                </a:solidFill>
              </a:rPr>
              <a:t>1-2- نماينده یا کارگزاران صادراتي تولید کننده در داخل كشور  </a:t>
            </a:r>
            <a:r>
              <a:rPr lang="fa-IR" b="1" dirty="0" smtClean="0">
                <a:solidFill>
                  <a:srgbClr val="000099"/>
                </a:solidFill>
              </a:rPr>
              <a:t>      </a:t>
            </a:r>
            <a:r>
              <a:rPr lang="ar-SA" b="1" dirty="0" smtClean="0">
                <a:solidFill>
                  <a:srgbClr val="000099"/>
                </a:solidFill>
              </a:rPr>
              <a:t>     </a:t>
            </a:r>
            <a:r>
              <a:rPr lang="en-US" b="1" dirty="0">
                <a:solidFill>
                  <a:srgbClr val="000099"/>
                </a:solidFill>
              </a:rPr>
              <a:t>Domestic Based Export Agent </a:t>
            </a:r>
            <a:endParaRPr lang="en-US" dirty="0">
              <a:solidFill>
                <a:srgbClr val="000099"/>
              </a:solidFill>
            </a:endParaRPr>
          </a:p>
          <a:p>
            <a:r>
              <a:rPr lang="fa-IR" b="1" dirty="0">
                <a:solidFill>
                  <a:srgbClr val="000099"/>
                </a:solidFill>
              </a:rPr>
              <a:t>1-3- سازمانهاي تعاوني صادراتي        </a:t>
            </a:r>
            <a:r>
              <a:rPr lang="en-US" b="1" dirty="0" smtClean="0">
                <a:solidFill>
                  <a:srgbClr val="000099"/>
                </a:solidFill>
              </a:rPr>
              <a:t>             </a:t>
            </a:r>
            <a:r>
              <a:rPr lang="fa-IR" b="1" dirty="0" smtClean="0">
                <a:solidFill>
                  <a:srgbClr val="000099"/>
                </a:solidFill>
              </a:rPr>
              <a:t>                                </a:t>
            </a:r>
            <a:r>
              <a:rPr lang="en-US" b="1" dirty="0">
                <a:solidFill>
                  <a:srgbClr val="000099"/>
                </a:solidFill>
              </a:rPr>
              <a:t>Cooperative Organization </a:t>
            </a:r>
            <a:endParaRPr lang="en-US" dirty="0">
              <a:solidFill>
                <a:srgbClr val="000099"/>
              </a:solidFill>
            </a:endParaRPr>
          </a:p>
          <a:p>
            <a:r>
              <a:rPr lang="fa-IR" b="1" dirty="0">
                <a:solidFill>
                  <a:srgbClr val="000099"/>
                </a:solidFill>
              </a:rPr>
              <a:t>1- 4- شركتهاي مديريت صادرات        </a:t>
            </a:r>
            <a:r>
              <a:rPr lang="fa-IR" b="1" dirty="0" smtClean="0">
                <a:solidFill>
                  <a:srgbClr val="000099"/>
                </a:solidFill>
              </a:rPr>
              <a:t>     </a:t>
            </a:r>
            <a:r>
              <a:rPr lang="ar-SA" b="1" dirty="0" smtClean="0">
                <a:solidFill>
                  <a:srgbClr val="000099"/>
                </a:solidFill>
              </a:rPr>
              <a:t>                        </a:t>
            </a:r>
            <a:r>
              <a:rPr lang="en-US" b="1" dirty="0">
                <a:solidFill>
                  <a:srgbClr val="000099"/>
                </a:solidFill>
              </a:rPr>
              <a:t>Export Management Company </a:t>
            </a:r>
            <a:r>
              <a:rPr lang="en-US" b="1" dirty="0" smtClean="0">
                <a:solidFill>
                  <a:srgbClr val="000099"/>
                </a:solidFill>
              </a:rPr>
              <a:t>EMC</a:t>
            </a:r>
            <a:endParaRPr lang="en-US" dirty="0">
              <a:solidFill>
                <a:srgbClr val="000099"/>
              </a:solidFill>
            </a:endParaRPr>
          </a:p>
        </p:txBody>
      </p:sp>
      <p:sp>
        <p:nvSpPr>
          <p:cNvPr id="6"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extLst>
      <p:ext uri="{BB962C8B-B14F-4D97-AF65-F5344CB8AC3E}">
        <p14:creationId xmlns:p14="http://schemas.microsoft.com/office/powerpoint/2010/main" val="18930479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fa-IR" b="1" dirty="0">
                <a:solidFill>
                  <a:srgbClr val="000099"/>
                </a:solidFill>
              </a:rPr>
              <a:t>استراتژيهاي ورود به بازارهای بین المللی</a:t>
            </a:r>
            <a:r>
              <a:rPr lang="en-US" b="1" dirty="0">
                <a:solidFill>
                  <a:srgbClr val="000099"/>
                </a:solidFill>
              </a:rPr>
              <a:t>Int'l Market Entry Strategies </a:t>
            </a:r>
            <a:r>
              <a:rPr lang="ar-SA" b="1" dirty="0" smtClean="0">
                <a:solidFill>
                  <a:srgbClr val="000099"/>
                </a:solidFill>
              </a:rPr>
              <a:t>:</a:t>
            </a:r>
            <a:endParaRPr lang="fa-IR" dirty="0" smtClean="0">
              <a:solidFill>
                <a:srgbClr val="000099"/>
              </a:solidFill>
            </a:endParaRPr>
          </a:p>
          <a:p>
            <a:endParaRPr lang="fa-IR" dirty="0" smtClean="0">
              <a:solidFill>
                <a:srgbClr val="000099"/>
              </a:solidFill>
            </a:endParaRPr>
          </a:p>
          <a:p>
            <a:r>
              <a:rPr lang="fa-IR" b="1" dirty="0">
                <a:solidFill>
                  <a:srgbClr val="000099"/>
                </a:solidFill>
              </a:rPr>
              <a:t>2- صادرات مستقيم </a:t>
            </a:r>
            <a:r>
              <a:rPr lang="en-US" b="1" dirty="0">
                <a:solidFill>
                  <a:srgbClr val="000099"/>
                </a:solidFill>
              </a:rPr>
              <a:t>Direct export</a:t>
            </a:r>
            <a:r>
              <a:rPr lang="fa-IR" b="1" dirty="0">
                <a:solidFill>
                  <a:srgbClr val="000099"/>
                </a:solidFill>
              </a:rPr>
              <a:t>: </a:t>
            </a:r>
            <a:r>
              <a:rPr lang="fa-IR" dirty="0">
                <a:solidFill>
                  <a:srgbClr val="000099"/>
                </a:solidFill>
              </a:rPr>
              <a:t>صادرات مستقیم توسط شرکت تولید کننده بطور معمول پس از طی مدت کوتاهی(حداقل شش ماه) از آغاز صادرات با واسطه آغاز می گردد و شرکت تولید کننده سعی دارد خود عملیات صادرات را کنترل نماید تا بتواند از فرصتهای بین المللی درست استفاده نماید.</a:t>
            </a:r>
            <a:endParaRPr lang="en-US" dirty="0">
              <a:solidFill>
                <a:srgbClr val="000099"/>
              </a:solidFill>
            </a:endParaRPr>
          </a:p>
          <a:p>
            <a:r>
              <a:rPr lang="fa-IR" dirty="0">
                <a:solidFill>
                  <a:srgbClr val="000099"/>
                </a:solidFill>
              </a:rPr>
              <a:t> </a:t>
            </a:r>
            <a:endParaRPr lang="en-US" dirty="0">
              <a:solidFill>
                <a:srgbClr val="000099"/>
              </a:solidFill>
            </a:endParaRPr>
          </a:p>
          <a:p>
            <a:r>
              <a:rPr lang="fa-IR" b="1" dirty="0">
                <a:solidFill>
                  <a:srgbClr val="000099"/>
                </a:solidFill>
              </a:rPr>
              <a:t>2-1- ايجاد بخش صادراتي در داخل </a:t>
            </a:r>
            <a:r>
              <a:rPr lang="fa-IR" b="1" dirty="0" smtClean="0">
                <a:solidFill>
                  <a:srgbClr val="000099"/>
                </a:solidFill>
              </a:rPr>
              <a:t>كشور</a:t>
            </a:r>
            <a:br>
              <a:rPr lang="fa-IR" b="1" dirty="0" smtClean="0">
                <a:solidFill>
                  <a:srgbClr val="000099"/>
                </a:solidFill>
              </a:rPr>
            </a:br>
            <a:r>
              <a:rPr lang="fa-IR" b="1" dirty="0" smtClean="0">
                <a:solidFill>
                  <a:srgbClr val="000099"/>
                </a:solidFill>
              </a:rPr>
              <a:t>                             </a:t>
            </a:r>
            <a:r>
              <a:rPr lang="en-US" b="1" dirty="0">
                <a:solidFill>
                  <a:srgbClr val="000099"/>
                </a:solidFill>
              </a:rPr>
              <a:t>Domestic Based Export Department of Division </a:t>
            </a:r>
            <a:endParaRPr lang="en-US" dirty="0">
              <a:solidFill>
                <a:srgbClr val="000099"/>
              </a:solidFill>
            </a:endParaRPr>
          </a:p>
          <a:p>
            <a:r>
              <a:rPr lang="fa-IR" b="1" dirty="0">
                <a:solidFill>
                  <a:srgbClr val="000099"/>
                </a:solidFill>
              </a:rPr>
              <a:t>2-2- تأسيس دفتر فروش شركت در خارج از </a:t>
            </a:r>
            <a:r>
              <a:rPr lang="fa-IR" b="1" dirty="0" smtClean="0">
                <a:solidFill>
                  <a:srgbClr val="000099"/>
                </a:solidFill>
              </a:rPr>
              <a:t>كشور</a:t>
            </a:r>
          </a:p>
          <a:p>
            <a:r>
              <a:rPr lang="fa-IR" b="1" dirty="0">
                <a:solidFill>
                  <a:srgbClr val="000099"/>
                </a:solidFill>
              </a:rPr>
              <a:t> </a:t>
            </a:r>
            <a:r>
              <a:rPr lang="fa-IR" b="1" dirty="0" smtClean="0">
                <a:solidFill>
                  <a:srgbClr val="000099"/>
                </a:solidFill>
              </a:rPr>
              <a:t>                                                </a:t>
            </a:r>
            <a:r>
              <a:rPr lang="en-US" b="1" dirty="0">
                <a:solidFill>
                  <a:srgbClr val="000099"/>
                </a:solidFill>
              </a:rPr>
              <a:t>Overseas Sales Branch or Subsidiary </a:t>
            </a:r>
            <a:endParaRPr lang="en-US" dirty="0">
              <a:solidFill>
                <a:srgbClr val="000099"/>
              </a:solidFill>
            </a:endParaRPr>
          </a:p>
          <a:p>
            <a:r>
              <a:rPr lang="fa-IR" b="1" dirty="0">
                <a:solidFill>
                  <a:srgbClr val="000099"/>
                </a:solidFill>
              </a:rPr>
              <a:t>2-3- داشتن نمايندگان فروش در كشورهاي خارج </a:t>
            </a:r>
            <a:endParaRPr lang="fa-IR" b="1" dirty="0" smtClean="0">
              <a:solidFill>
                <a:srgbClr val="000099"/>
              </a:solidFill>
            </a:endParaRPr>
          </a:p>
          <a:p>
            <a:r>
              <a:rPr lang="fa-IR" b="1" dirty="0">
                <a:solidFill>
                  <a:srgbClr val="000099"/>
                </a:solidFill>
              </a:rPr>
              <a:t> </a:t>
            </a:r>
            <a:r>
              <a:rPr lang="fa-IR" b="1" dirty="0" smtClean="0">
                <a:solidFill>
                  <a:srgbClr val="000099"/>
                </a:solidFill>
              </a:rPr>
              <a:t>                                           </a:t>
            </a:r>
            <a:r>
              <a:rPr lang="en-US" b="1" dirty="0">
                <a:solidFill>
                  <a:srgbClr val="000099"/>
                </a:solidFill>
              </a:rPr>
              <a:t>Traveling Export Sales Representatives </a:t>
            </a:r>
            <a:endParaRPr lang="en-US" dirty="0">
              <a:solidFill>
                <a:srgbClr val="000099"/>
              </a:solidFill>
            </a:endParaRPr>
          </a:p>
          <a:p>
            <a:r>
              <a:rPr lang="fa-IR" b="1" dirty="0">
                <a:solidFill>
                  <a:srgbClr val="000099"/>
                </a:solidFill>
              </a:rPr>
              <a:t>2-4- داشتن نماينده يا توزيع كننده در خارج از </a:t>
            </a:r>
            <a:r>
              <a:rPr lang="fa-IR" b="1" dirty="0" smtClean="0">
                <a:solidFill>
                  <a:srgbClr val="000099"/>
                </a:solidFill>
              </a:rPr>
              <a:t>كشور</a:t>
            </a:r>
          </a:p>
          <a:p>
            <a:r>
              <a:rPr lang="fa-IR" b="1" dirty="0">
                <a:solidFill>
                  <a:srgbClr val="000099"/>
                </a:solidFill>
              </a:rPr>
              <a:t> </a:t>
            </a:r>
            <a:r>
              <a:rPr lang="fa-IR" b="1" dirty="0" smtClean="0">
                <a:solidFill>
                  <a:srgbClr val="000099"/>
                </a:solidFill>
              </a:rPr>
              <a:t>                                     </a:t>
            </a:r>
            <a:r>
              <a:rPr lang="ar-SA" b="1" dirty="0" smtClean="0">
                <a:solidFill>
                  <a:srgbClr val="000099"/>
                </a:solidFill>
              </a:rPr>
              <a:t>          </a:t>
            </a:r>
            <a:r>
              <a:rPr lang="en-US" b="1" dirty="0">
                <a:solidFill>
                  <a:srgbClr val="000099"/>
                </a:solidFill>
              </a:rPr>
              <a:t>Foreign Based Distributors or Agents</a:t>
            </a:r>
            <a:endParaRPr lang="en-US" dirty="0">
              <a:solidFill>
                <a:srgbClr val="000099"/>
              </a:solidFill>
            </a:endParaRPr>
          </a:p>
          <a:p>
            <a:endParaRPr lang="fa-IR" dirty="0">
              <a:solidFill>
                <a:srgbClr val="000099"/>
              </a:solidFill>
            </a:endParaRPr>
          </a:p>
        </p:txBody>
      </p:sp>
      <p:sp>
        <p:nvSpPr>
          <p:cNvPr id="4" name="Rectangle 3"/>
          <p:cNvSpPr txBox="1">
            <a:spLocks noChangeArrowheads="1"/>
          </p:cNvSpPr>
          <p:nvPr/>
        </p:nvSpPr>
        <p:spPr bwMode="auto">
          <a:xfrm>
            <a:off x="357158" y="642918"/>
            <a:ext cx="8429684" cy="561970"/>
          </a:xfrm>
          <a:prstGeom prst="rect">
            <a:avLst/>
          </a:prstGeom>
          <a:noFill/>
          <a:ln w="9525">
            <a:noFill/>
            <a:miter lim="800000"/>
            <a:headEnd/>
            <a:tailEnd/>
          </a:ln>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rPr>
              <a:t>Export Marketing</a:t>
            </a:r>
            <a:endParaRPr lang="fa-I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endParaRPr>
          </a:p>
        </p:txBody>
      </p:sp>
    </p:spTree>
    <p:extLst>
      <p:ext uri="{BB962C8B-B14F-4D97-AF65-F5344CB8AC3E}">
        <p14:creationId xmlns:p14="http://schemas.microsoft.com/office/powerpoint/2010/main" val="18418848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2">
            <a:duotone>
              <a:schemeClr val="phClr">
                <a:shade val="90000"/>
                <a:satMod val="150000"/>
              </a:schemeClr>
              <a:schemeClr val="phClr">
                <a:tint val="88000"/>
                <a:satMod val="150000"/>
              </a:schemeClr>
            </a:duotone>
          </a:blip>
          <a:tile tx="0" ty="0" sx="65000" sy="65000" flip="none" algn="tl"/>
        </a:blipFill>
      </a:bgFillStyleLst>
    </a:fmtScheme>
  </a:themeElements>
  <a:objectDefaults>
    <a:txDef>
      <a:spPr bwMode="auto">
        <a:noFill/>
        <a:ln w="9525">
          <a:noFill/>
          <a:miter lim="800000"/>
          <a:headEnd/>
          <a:tailEnd/>
        </a:ln>
      </a:spPr>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lgn="ctr">
          <a:defRPr sz="2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cs typeface="Tahoma"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2741</TotalTime>
  <Words>1371</Words>
  <Application>Microsoft Office PowerPoint</Application>
  <PresentationFormat>On-screen Show (4:3)</PresentationFormat>
  <Paragraphs>318</Paragraphs>
  <Slides>50</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50</vt:i4>
      </vt:variant>
    </vt:vector>
  </HeadingPairs>
  <TitlesOfParts>
    <vt:vector size="61" baseType="lpstr">
      <vt:lpstr>2  Titr</vt:lpstr>
      <vt:lpstr>Arial</vt:lpstr>
      <vt:lpstr>B Mitra</vt:lpstr>
      <vt:lpstr>Calibri</vt:lpstr>
      <vt:lpstr>Candara</vt:lpstr>
      <vt:lpstr>Constantia</vt:lpstr>
      <vt:lpstr>Majalla UI</vt:lpstr>
      <vt:lpstr>Tahoma</vt:lpstr>
      <vt:lpstr>Times New Roman</vt:lpstr>
      <vt:lpstr>Wingdings 2</vt:lpstr>
      <vt:lpstr>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STM88929790</dc:creator>
  <cp:lastModifiedBy>TAMAP</cp:lastModifiedBy>
  <cp:revision>706</cp:revision>
  <dcterms:created xsi:type="dcterms:W3CDTF">2012-01-03T21:55:23Z</dcterms:created>
  <dcterms:modified xsi:type="dcterms:W3CDTF">2018-02-26T06:58:48Z</dcterms:modified>
</cp:coreProperties>
</file>