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25"/>
  </p:notesMasterIdLst>
  <p:handoutMasterIdLst>
    <p:handoutMasterId r:id="rId26"/>
  </p:handoutMasterIdLst>
  <p:sldIdLst>
    <p:sldId id="256" r:id="rId2"/>
    <p:sldId id="588" r:id="rId3"/>
    <p:sldId id="462" r:id="rId4"/>
    <p:sldId id="599" r:id="rId5"/>
    <p:sldId id="590" r:id="rId6"/>
    <p:sldId id="410" r:id="rId7"/>
    <p:sldId id="452" r:id="rId8"/>
    <p:sldId id="591" r:id="rId9"/>
    <p:sldId id="587" r:id="rId10"/>
    <p:sldId id="600" r:id="rId11"/>
    <p:sldId id="454" r:id="rId12"/>
    <p:sldId id="592" r:id="rId13"/>
    <p:sldId id="595" r:id="rId14"/>
    <p:sldId id="596" r:id="rId15"/>
    <p:sldId id="602" r:id="rId16"/>
    <p:sldId id="597" r:id="rId17"/>
    <p:sldId id="598" r:id="rId18"/>
    <p:sldId id="603" r:id="rId19"/>
    <p:sldId id="601" r:id="rId20"/>
    <p:sldId id="553" r:id="rId21"/>
    <p:sldId id="593" r:id="rId22"/>
    <p:sldId id="594" r:id="rId23"/>
    <p:sldId id="350" r:id="rId2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291A3BA4-53E7-4256-9F99-71F86F3C3089}">
          <p14:sldIdLst>
            <p14:sldId id="256"/>
            <p14:sldId id="588"/>
            <p14:sldId id="462"/>
            <p14:sldId id="599"/>
            <p14:sldId id="590"/>
            <p14:sldId id="410"/>
            <p14:sldId id="452"/>
            <p14:sldId id="591"/>
            <p14:sldId id="587"/>
            <p14:sldId id="600"/>
            <p14:sldId id="454"/>
            <p14:sldId id="592"/>
            <p14:sldId id="595"/>
            <p14:sldId id="596"/>
            <p14:sldId id="602"/>
            <p14:sldId id="597"/>
            <p14:sldId id="598"/>
            <p14:sldId id="603"/>
            <p14:sldId id="601"/>
            <p14:sldId id="553"/>
            <p14:sldId id="593"/>
            <p14:sldId id="594"/>
            <p14:sldId id="35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3760"/>
    <a:srgbClr val="505D86"/>
    <a:srgbClr val="CCFF33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3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8F524-2FE0-48ED-9F22-233F20F3665D}" type="doc">
      <dgm:prSet loTypeId="urn:microsoft.com/office/officeart/2005/8/layout/arrow2" loCatId="process" qsTypeId="urn:microsoft.com/office/officeart/2005/8/quickstyle/3d3" qsCatId="3D" csTypeId="urn:microsoft.com/office/officeart/2005/8/colors/accent1_2" csCatId="accent1" phldr="1"/>
      <dgm:spPr/>
    </dgm:pt>
    <dgm:pt modelId="{4E862005-476E-42AC-8303-438A0D0CD56A}">
      <dgm:prSet phldrT="[Text]" custT="1"/>
      <dgm:spPr/>
      <dgm:t>
        <a:bodyPr/>
        <a:lstStyle/>
        <a:p>
          <a:pPr algn="r"/>
          <a:r>
            <a:rPr lang="fa-IR" sz="6500" dirty="0" smtClean="0">
              <a:solidFill>
                <a:schemeClr val="bg1"/>
              </a:solidFill>
            </a:rPr>
            <a:t> </a:t>
          </a:r>
          <a:r>
            <a:rPr lang="fa-IR" sz="2800" dirty="0" smtClean="0">
              <a:solidFill>
                <a:srgbClr val="003760"/>
              </a:solidFill>
            </a:rPr>
            <a:t>اهداف و دستاوردها در قالب  وظایف شناسایی و تعریف می شود</a:t>
          </a:r>
          <a:endParaRPr lang="en-US" sz="6500" dirty="0">
            <a:solidFill>
              <a:schemeClr val="bg1"/>
            </a:solidFill>
          </a:endParaRPr>
        </a:p>
      </dgm:t>
    </dgm:pt>
    <dgm:pt modelId="{E69D2C70-5B9E-4DE9-9CDC-B2C9CC7C5043}" type="parTrans" cxnId="{9286D1E5-C522-4EE0-A7CC-AFDB6BCD73F3}">
      <dgm:prSet/>
      <dgm:spPr/>
      <dgm:t>
        <a:bodyPr/>
        <a:lstStyle/>
        <a:p>
          <a:endParaRPr lang="en-US"/>
        </a:p>
      </dgm:t>
    </dgm:pt>
    <dgm:pt modelId="{68AED167-FB45-4CB9-92B6-1CFA18E8947D}" type="sibTrans" cxnId="{9286D1E5-C522-4EE0-A7CC-AFDB6BCD73F3}">
      <dgm:prSet/>
      <dgm:spPr/>
      <dgm:t>
        <a:bodyPr/>
        <a:lstStyle/>
        <a:p>
          <a:endParaRPr lang="en-US"/>
        </a:p>
      </dgm:t>
    </dgm:pt>
    <dgm:pt modelId="{62EAF117-42D7-4E45-A7A2-9F795AB646C8}">
      <dgm:prSet phldrT="[Text]" custT="1"/>
      <dgm:spPr/>
      <dgm:t>
        <a:bodyPr/>
        <a:lstStyle/>
        <a:p>
          <a:pPr algn="r"/>
          <a:r>
            <a:rPr lang="fa-IR" sz="2800" dirty="0" smtClean="0">
              <a:solidFill>
                <a:srgbClr val="003760"/>
              </a:solidFill>
            </a:rPr>
            <a:t>دوره آموزشی به منظور ارتقاء مهارت مد نظرطراحی و اجرا می گردد</a:t>
          </a:r>
          <a:endParaRPr lang="en-US" sz="2800" dirty="0">
            <a:solidFill>
              <a:srgbClr val="003760"/>
            </a:solidFill>
          </a:endParaRPr>
        </a:p>
      </dgm:t>
    </dgm:pt>
    <dgm:pt modelId="{3A8A4313-B15E-460E-B91E-A2F818D06B23}" type="parTrans" cxnId="{AB5ED592-AAC1-4D8D-B3DF-88C481A68738}">
      <dgm:prSet/>
      <dgm:spPr/>
      <dgm:t>
        <a:bodyPr/>
        <a:lstStyle/>
        <a:p>
          <a:endParaRPr lang="en-US"/>
        </a:p>
      </dgm:t>
    </dgm:pt>
    <dgm:pt modelId="{27336753-E08C-4071-9780-267CAEC3CF89}" type="sibTrans" cxnId="{AB5ED592-AAC1-4D8D-B3DF-88C481A68738}">
      <dgm:prSet/>
      <dgm:spPr/>
      <dgm:t>
        <a:bodyPr/>
        <a:lstStyle/>
        <a:p>
          <a:endParaRPr lang="en-US"/>
        </a:p>
      </dgm:t>
    </dgm:pt>
    <dgm:pt modelId="{211AACF4-8AEF-4357-9678-70A0358320A5}">
      <dgm:prSet phldrT="[Text]" custT="1"/>
      <dgm:spPr/>
      <dgm:t>
        <a:bodyPr/>
        <a:lstStyle/>
        <a:p>
          <a:pPr algn="r"/>
          <a:r>
            <a:rPr lang="fa-IR" sz="2800" dirty="0" smtClean="0">
              <a:solidFill>
                <a:srgbClr val="003760"/>
              </a:solidFill>
            </a:rPr>
            <a:t>میزان تاثیر دوره بر مهارت و درصد تغییر ایجاد شده ارزیابی می گردد</a:t>
          </a:r>
          <a:endParaRPr lang="en-US" sz="2800" dirty="0">
            <a:solidFill>
              <a:srgbClr val="003760"/>
            </a:solidFill>
          </a:endParaRPr>
        </a:p>
      </dgm:t>
    </dgm:pt>
    <dgm:pt modelId="{0BE2A90C-E575-4EE9-AAF0-70192A291CAA}" type="parTrans" cxnId="{49CCDD6A-F9EA-4F00-916E-7484FE58B00A}">
      <dgm:prSet/>
      <dgm:spPr/>
      <dgm:t>
        <a:bodyPr/>
        <a:lstStyle/>
        <a:p>
          <a:endParaRPr lang="en-US"/>
        </a:p>
      </dgm:t>
    </dgm:pt>
    <dgm:pt modelId="{D93572DE-B776-417C-80FA-E419CD1BBA9B}" type="sibTrans" cxnId="{49CCDD6A-F9EA-4F00-916E-7484FE58B00A}">
      <dgm:prSet/>
      <dgm:spPr/>
      <dgm:t>
        <a:bodyPr/>
        <a:lstStyle/>
        <a:p>
          <a:endParaRPr lang="en-US"/>
        </a:p>
      </dgm:t>
    </dgm:pt>
    <dgm:pt modelId="{17A6845B-C9F1-4FA1-8B05-8A0CF5DD825B}" type="pres">
      <dgm:prSet presAssocID="{0908F524-2FE0-48ED-9F22-233F20F3665D}" presName="arrowDiagram" presStyleCnt="0">
        <dgm:presLayoutVars>
          <dgm:chMax val="5"/>
          <dgm:dir/>
          <dgm:resizeHandles val="exact"/>
        </dgm:presLayoutVars>
      </dgm:prSet>
      <dgm:spPr/>
    </dgm:pt>
    <dgm:pt modelId="{8AA26BD4-9631-48B5-9936-7E836B92645A}" type="pres">
      <dgm:prSet presAssocID="{0908F524-2FE0-48ED-9F22-233F20F3665D}" presName="arrow" presStyleLbl="bgShp" presStyleIdx="0" presStyleCnt="1"/>
      <dgm:spPr>
        <a:solidFill>
          <a:srgbClr val="99CCFF"/>
        </a:solidFill>
        <a:ln>
          <a:solidFill>
            <a:schemeClr val="tx1">
              <a:lumMod val="85000"/>
            </a:schemeClr>
          </a:solidFill>
        </a:ln>
      </dgm:spPr>
    </dgm:pt>
    <dgm:pt modelId="{793CB028-E018-4A80-B07D-8FE27E7FD1AC}" type="pres">
      <dgm:prSet presAssocID="{0908F524-2FE0-48ED-9F22-233F20F3665D}" presName="arrowDiagram3" presStyleCnt="0"/>
      <dgm:spPr/>
    </dgm:pt>
    <dgm:pt modelId="{C3C13D6A-91CA-406C-B539-DB698BE58424}" type="pres">
      <dgm:prSet presAssocID="{4E862005-476E-42AC-8303-438A0D0CD56A}" presName="bullet3a" presStyleLbl="node1" presStyleIdx="0" presStyleCnt="3"/>
      <dgm:spPr>
        <a:solidFill>
          <a:schemeClr val="tx1">
            <a:lumMod val="85000"/>
          </a:schemeClr>
        </a:solidFill>
      </dgm:spPr>
    </dgm:pt>
    <dgm:pt modelId="{FCB1A291-7F10-40BE-BB95-0ACB63BC142F}" type="pres">
      <dgm:prSet presAssocID="{4E862005-476E-42AC-8303-438A0D0CD56A}" presName="textBox3a" presStyleLbl="revTx" presStyleIdx="0" presStyleCnt="3" custScaleX="272453" custScaleY="39664" custLinFactNeighborX="69063" custLinFactNeighborY="-131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E32880-E398-4A52-B80F-8635110CC3DB}" type="pres">
      <dgm:prSet presAssocID="{62EAF117-42D7-4E45-A7A2-9F795AB646C8}" presName="bullet3b" presStyleLbl="node1" presStyleIdx="1" presStyleCnt="3"/>
      <dgm:spPr>
        <a:solidFill>
          <a:schemeClr val="tx1">
            <a:lumMod val="85000"/>
          </a:schemeClr>
        </a:solidFill>
        <a:ln>
          <a:solidFill>
            <a:schemeClr val="tx1">
              <a:lumMod val="85000"/>
            </a:schemeClr>
          </a:solidFill>
        </a:ln>
      </dgm:spPr>
    </dgm:pt>
    <dgm:pt modelId="{4C3ECE0E-4B9C-4552-85A8-7FCE2651C8CE}" type="pres">
      <dgm:prSet presAssocID="{62EAF117-42D7-4E45-A7A2-9F795AB646C8}" presName="textBox3b" presStyleLbl="revTx" presStyleIdx="1" presStyleCnt="3" custScaleX="267298" custScaleY="124253" custLinFactX="-94164" custLinFactNeighborX="-100000" custLinFactNeighborY="-481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BF5FCF-F5CC-42D1-98EC-3BC41B65AC25}" type="pres">
      <dgm:prSet presAssocID="{211AACF4-8AEF-4357-9678-70A0358320A5}" presName="bullet3c" presStyleLbl="node1" presStyleIdx="2" presStyleCnt="3"/>
      <dgm:spPr>
        <a:solidFill>
          <a:schemeClr val="tx1">
            <a:lumMod val="85000"/>
          </a:schemeClr>
        </a:solidFill>
      </dgm:spPr>
    </dgm:pt>
    <dgm:pt modelId="{82C47017-97EB-4031-959A-EF99F9FD921A}" type="pres">
      <dgm:prSet presAssocID="{211AACF4-8AEF-4357-9678-70A0358320A5}" presName="textBox3c" presStyleLbl="revTx" presStyleIdx="2" presStyleCnt="3" custFlipVert="0" custScaleX="299777" custScaleY="23420" custLinFactNeighborX="30280" custLinFactNeighborY="-9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86D1E5-C522-4EE0-A7CC-AFDB6BCD73F3}" srcId="{0908F524-2FE0-48ED-9F22-233F20F3665D}" destId="{4E862005-476E-42AC-8303-438A0D0CD56A}" srcOrd="0" destOrd="0" parTransId="{E69D2C70-5B9E-4DE9-9CDC-B2C9CC7C5043}" sibTransId="{68AED167-FB45-4CB9-92B6-1CFA18E8947D}"/>
    <dgm:cxn modelId="{AB5ED592-AAC1-4D8D-B3DF-88C481A68738}" srcId="{0908F524-2FE0-48ED-9F22-233F20F3665D}" destId="{62EAF117-42D7-4E45-A7A2-9F795AB646C8}" srcOrd="1" destOrd="0" parTransId="{3A8A4313-B15E-460E-B91E-A2F818D06B23}" sibTransId="{27336753-E08C-4071-9780-267CAEC3CF89}"/>
    <dgm:cxn modelId="{51702834-6566-4130-9E68-DB4C9FB29151}" type="presOf" srcId="{211AACF4-8AEF-4357-9678-70A0358320A5}" destId="{82C47017-97EB-4031-959A-EF99F9FD921A}" srcOrd="0" destOrd="0" presId="urn:microsoft.com/office/officeart/2005/8/layout/arrow2"/>
    <dgm:cxn modelId="{F1AFA107-7EDC-47B5-8C7A-F95C4E7127F2}" type="presOf" srcId="{0908F524-2FE0-48ED-9F22-233F20F3665D}" destId="{17A6845B-C9F1-4FA1-8B05-8A0CF5DD825B}" srcOrd="0" destOrd="0" presId="urn:microsoft.com/office/officeart/2005/8/layout/arrow2"/>
    <dgm:cxn modelId="{49CCDD6A-F9EA-4F00-916E-7484FE58B00A}" srcId="{0908F524-2FE0-48ED-9F22-233F20F3665D}" destId="{211AACF4-8AEF-4357-9678-70A0358320A5}" srcOrd="2" destOrd="0" parTransId="{0BE2A90C-E575-4EE9-AAF0-70192A291CAA}" sibTransId="{D93572DE-B776-417C-80FA-E419CD1BBA9B}"/>
    <dgm:cxn modelId="{889B4C69-FF4E-43D5-959F-344DD22515E7}" type="presOf" srcId="{4E862005-476E-42AC-8303-438A0D0CD56A}" destId="{FCB1A291-7F10-40BE-BB95-0ACB63BC142F}" srcOrd="0" destOrd="0" presId="urn:microsoft.com/office/officeart/2005/8/layout/arrow2"/>
    <dgm:cxn modelId="{D0C2AF81-DDB6-409B-B244-F03C677646AA}" type="presOf" srcId="{62EAF117-42D7-4E45-A7A2-9F795AB646C8}" destId="{4C3ECE0E-4B9C-4552-85A8-7FCE2651C8CE}" srcOrd="0" destOrd="0" presId="urn:microsoft.com/office/officeart/2005/8/layout/arrow2"/>
    <dgm:cxn modelId="{B8B3FF64-8E23-4AFF-BF2A-DAF89CD09038}" type="presParOf" srcId="{17A6845B-C9F1-4FA1-8B05-8A0CF5DD825B}" destId="{8AA26BD4-9631-48B5-9936-7E836B92645A}" srcOrd="0" destOrd="0" presId="urn:microsoft.com/office/officeart/2005/8/layout/arrow2"/>
    <dgm:cxn modelId="{255A2E56-C193-415A-8A25-5882CAD1282D}" type="presParOf" srcId="{17A6845B-C9F1-4FA1-8B05-8A0CF5DD825B}" destId="{793CB028-E018-4A80-B07D-8FE27E7FD1AC}" srcOrd="1" destOrd="0" presId="urn:microsoft.com/office/officeart/2005/8/layout/arrow2"/>
    <dgm:cxn modelId="{356941C9-916C-4FF1-845A-6A0C8CFCBDBA}" type="presParOf" srcId="{793CB028-E018-4A80-B07D-8FE27E7FD1AC}" destId="{C3C13D6A-91CA-406C-B539-DB698BE58424}" srcOrd="0" destOrd="0" presId="urn:microsoft.com/office/officeart/2005/8/layout/arrow2"/>
    <dgm:cxn modelId="{BF1D3CA0-17B9-4A94-8EAB-0A352F332472}" type="presParOf" srcId="{793CB028-E018-4A80-B07D-8FE27E7FD1AC}" destId="{FCB1A291-7F10-40BE-BB95-0ACB63BC142F}" srcOrd="1" destOrd="0" presId="urn:microsoft.com/office/officeart/2005/8/layout/arrow2"/>
    <dgm:cxn modelId="{14B9931F-0E9C-4B32-BA99-4771D8F10832}" type="presParOf" srcId="{793CB028-E018-4A80-B07D-8FE27E7FD1AC}" destId="{40E32880-E398-4A52-B80F-8635110CC3DB}" srcOrd="2" destOrd="0" presId="urn:microsoft.com/office/officeart/2005/8/layout/arrow2"/>
    <dgm:cxn modelId="{0C5CB93D-D88D-489B-A5AD-DA732D3E77EF}" type="presParOf" srcId="{793CB028-E018-4A80-B07D-8FE27E7FD1AC}" destId="{4C3ECE0E-4B9C-4552-85A8-7FCE2651C8CE}" srcOrd="3" destOrd="0" presId="urn:microsoft.com/office/officeart/2005/8/layout/arrow2"/>
    <dgm:cxn modelId="{BEA61C42-A634-4549-A4D3-09A41419B703}" type="presParOf" srcId="{793CB028-E018-4A80-B07D-8FE27E7FD1AC}" destId="{7DBF5FCF-F5CC-42D1-98EC-3BC41B65AC25}" srcOrd="4" destOrd="0" presId="urn:microsoft.com/office/officeart/2005/8/layout/arrow2"/>
    <dgm:cxn modelId="{D341679E-CCA1-401F-B048-BC9FD95B28C7}" type="presParOf" srcId="{793CB028-E018-4A80-B07D-8FE27E7FD1AC}" destId="{82C47017-97EB-4031-959A-EF99F9FD921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9E145F-2B1F-4789-8B6F-E67EDB479A2E}" type="doc">
      <dgm:prSet loTypeId="urn:microsoft.com/office/officeart/2005/8/layout/h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A950E9-3691-44E9-BB35-0A9429C9C81D}">
      <dgm:prSet phldrT="[Text]" custT="1"/>
      <dgm:spPr>
        <a:solidFill>
          <a:srgbClr val="99CCFF"/>
        </a:solidFill>
      </dgm:spPr>
      <dgm:t>
        <a:bodyPr/>
        <a:lstStyle/>
        <a:p>
          <a:pPr algn="r"/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آموزش های در راستای بهبود:</a:t>
          </a:r>
        </a:p>
        <a:p>
          <a:pPr algn="r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. خروجی چرخه مدیریت عملکرد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532EF2BA-EBE7-4190-9363-068A65B13DBD}" type="parTrans" cxnId="{4784417A-7343-4E87-93EE-57925BB4353A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BFA05C2B-D6C0-4400-9D42-963083A26F54}" type="sibTrans" cxnId="{4784417A-7343-4E87-93EE-57925BB4353A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DAA31BE3-C3EC-4371-A75C-1C0055DC34A6}">
      <dgm:prSet phldrT="[Text]" custT="1"/>
      <dgm:spPr>
        <a:solidFill>
          <a:srgbClr val="99CCFF"/>
        </a:solidFill>
      </dgm:spPr>
      <dgm:t>
        <a:bodyPr/>
        <a:lstStyle/>
        <a:p>
          <a:pPr algn="r"/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تغییرات سازمانی :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7086F089-9614-4757-B032-4A62E8892B25}" type="parTrans" cxnId="{FCEC7C33-E8CD-4BC5-86F2-76B001D5E04A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794099EF-427C-456C-A3CA-98C98A0600E8}" type="sibTrans" cxnId="{FCEC7C33-E8CD-4BC5-86F2-76B001D5E04A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B005FEE5-4154-4F1A-9121-43FC050629AF}">
      <dgm:prSet phldrT="[Text]" custT="1"/>
      <dgm:spPr>
        <a:solidFill>
          <a:srgbClr val="99CCFF"/>
        </a:solidFill>
      </dgm:spPr>
      <dgm:t>
        <a:bodyPr/>
        <a:lstStyle/>
        <a:p>
          <a:pPr algn="r" rtl="1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نیازهای بازار و فیدبک مشتری</a:t>
          </a:r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805F828A-5326-48B1-A2A3-856D2D559D98}" type="parTrans" cxnId="{F4067191-55BB-4A83-BB45-24E79F816C3A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E032F715-EC75-421A-9616-7EFD3A8D58AB}" type="sibTrans" cxnId="{F4067191-55BB-4A83-BB45-24E79F816C3A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01342479-30E1-4EAB-8EBB-6EFB3A6BA70A}">
      <dgm:prSet phldrT="[Text]" custT="1"/>
      <dgm:spPr>
        <a:solidFill>
          <a:srgbClr val="99CCFF"/>
        </a:solidFill>
      </dgm:spPr>
      <dgm:t>
        <a:bodyPr/>
        <a:lstStyle/>
        <a:p>
          <a:pPr algn="r"/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انطباق با استانداردهای شغلی: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EC015F3-C4E2-4F3B-82C9-2CB65515D0D5}" type="parTrans" cxnId="{95931DA5-C579-4E0F-83B3-65F189740A8C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61A3012B-9567-4E6E-8F22-B8420E99698E}" type="sibTrans" cxnId="{95931DA5-C579-4E0F-83B3-65F189740A8C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161C451B-EB63-4025-9C80-D7FEAD4586B3}">
      <dgm:prSet phldrT="[Text]"/>
      <dgm:spPr>
        <a:solidFill>
          <a:srgbClr val="99CCFF"/>
        </a:solidFill>
      </dgm:spPr>
      <dgm:t>
        <a:bodyPr/>
        <a:lstStyle/>
        <a:p>
          <a:pPr algn="r" rtl="1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بدو استخدام</a:t>
          </a:r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C8FCD7BB-F86B-40FC-89C1-BD71FA9E300F}" type="parTrans" cxnId="{29813B1C-2C6F-406D-9897-A3AF8BCFEE81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4F856D26-B1F8-4482-9C5D-B3F5ECE2E8AF}" type="sibTrans" cxnId="{29813B1C-2C6F-406D-9897-A3AF8BCFEE81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17712DE7-BE7F-4BA7-80BA-A8FD2D150FF0}">
      <dgm:prSet phldrT="[Text]"/>
      <dgm:spPr>
        <a:solidFill>
          <a:srgbClr val="99CCFF"/>
        </a:solidFill>
      </dgm:spPr>
      <dgm:t>
        <a:bodyPr/>
        <a:lstStyle/>
        <a:p>
          <a:pPr algn="r" rtl="1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گردش شغلی / ارتقا</a:t>
          </a:r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B92F360A-E0CC-41E4-9B42-EC82275A601C}" type="parTrans" cxnId="{74907608-11BB-4CBC-B3CA-8157BB65653F}">
      <dgm:prSet/>
      <dgm:spPr/>
      <dgm:t>
        <a:bodyPr/>
        <a:lstStyle/>
        <a:p>
          <a:endParaRPr lang="en-US"/>
        </a:p>
      </dgm:t>
    </dgm:pt>
    <dgm:pt modelId="{8752FBF5-C747-4000-A7D1-2178470CAE8E}" type="sibTrans" cxnId="{74907608-11BB-4CBC-B3CA-8157BB65653F}">
      <dgm:prSet/>
      <dgm:spPr/>
      <dgm:t>
        <a:bodyPr/>
        <a:lstStyle/>
        <a:p>
          <a:endParaRPr lang="en-US"/>
        </a:p>
      </dgm:t>
    </dgm:pt>
    <dgm:pt modelId="{6F00C979-22ED-44CD-83BB-8D57B00857CB}">
      <dgm:prSet phldrT="[Text]"/>
      <dgm:spPr>
        <a:solidFill>
          <a:srgbClr val="99CCFF"/>
        </a:solidFill>
      </dgm:spPr>
      <dgm:t>
        <a:bodyPr/>
        <a:lstStyle/>
        <a:p>
          <a:pPr algn="r" rtl="1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عهده دار شدن وظایف جدید در شغل فعلی </a:t>
          </a:r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B06F97B5-D356-4A00-8395-E7766B9D071C}" type="parTrans" cxnId="{7F693664-FC1F-466C-B73B-4463E3B60ACE}">
      <dgm:prSet/>
      <dgm:spPr/>
      <dgm:t>
        <a:bodyPr/>
        <a:lstStyle/>
        <a:p>
          <a:endParaRPr lang="en-US"/>
        </a:p>
      </dgm:t>
    </dgm:pt>
    <dgm:pt modelId="{018797A0-09B7-4CB3-B8A5-22B2C2816F88}" type="sibTrans" cxnId="{7F693664-FC1F-466C-B73B-4463E3B60ACE}">
      <dgm:prSet/>
      <dgm:spPr/>
      <dgm:t>
        <a:bodyPr/>
        <a:lstStyle/>
        <a:p>
          <a:endParaRPr lang="en-US"/>
        </a:p>
      </dgm:t>
    </dgm:pt>
    <dgm:pt modelId="{6789DA99-901F-4763-9E4C-44BB89385405}">
      <dgm:prSet phldrT="[Text]"/>
      <dgm:spPr>
        <a:solidFill>
          <a:srgbClr val="99CCFF"/>
        </a:solidFill>
      </dgm:spPr>
      <dgm:t>
        <a:bodyPr/>
        <a:lstStyle/>
        <a:p>
          <a:pPr algn="r" rtl="1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الزامات قانونی در چارچوب شغل</a:t>
          </a:r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B53D1E2B-F574-4DDB-BAE6-05900BAC3B6F}" type="parTrans" cxnId="{F481AB51-C09A-444F-8314-A949B34C8492}">
      <dgm:prSet/>
      <dgm:spPr/>
      <dgm:t>
        <a:bodyPr/>
        <a:lstStyle/>
        <a:p>
          <a:endParaRPr lang="en-US"/>
        </a:p>
      </dgm:t>
    </dgm:pt>
    <dgm:pt modelId="{58CA67BE-D035-48DE-8316-EDF6B8CEBD13}" type="sibTrans" cxnId="{F481AB51-C09A-444F-8314-A949B34C8492}">
      <dgm:prSet/>
      <dgm:spPr/>
      <dgm:t>
        <a:bodyPr/>
        <a:lstStyle/>
        <a:p>
          <a:endParaRPr lang="en-US"/>
        </a:p>
      </dgm:t>
    </dgm:pt>
    <dgm:pt modelId="{263B9E0E-3538-4C57-8B0B-B587DBC16358}">
      <dgm:prSet phldrT="[Text]" custT="1"/>
      <dgm:spPr>
        <a:solidFill>
          <a:srgbClr val="99CCFF"/>
        </a:solidFill>
      </dgm:spPr>
      <dgm:t>
        <a:bodyPr/>
        <a:lstStyle/>
        <a:p>
          <a:pPr algn="r" rtl="1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تغییر استراتژی های سازمان</a:t>
          </a:r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829D3DC6-73FC-48B8-9CC8-E0DB6A719EA9}" type="parTrans" cxnId="{4ACE4392-DD10-4B20-9D02-7E37B75EA8F1}">
      <dgm:prSet/>
      <dgm:spPr/>
      <dgm:t>
        <a:bodyPr/>
        <a:lstStyle/>
        <a:p>
          <a:endParaRPr lang="en-US"/>
        </a:p>
      </dgm:t>
    </dgm:pt>
    <dgm:pt modelId="{BE0E210F-2658-43B4-9621-83B9C69E2D82}" type="sibTrans" cxnId="{4ACE4392-DD10-4B20-9D02-7E37B75EA8F1}">
      <dgm:prSet/>
      <dgm:spPr/>
      <dgm:t>
        <a:bodyPr/>
        <a:lstStyle/>
        <a:p>
          <a:endParaRPr lang="en-US"/>
        </a:p>
      </dgm:t>
    </dgm:pt>
    <dgm:pt modelId="{C396F111-7CF4-4D02-B43D-6B991576D548}">
      <dgm:prSet phldrT="[Text]" custT="1"/>
      <dgm:spPr>
        <a:solidFill>
          <a:srgbClr val="99CCFF"/>
        </a:solidFill>
      </dgm:spPr>
      <dgm:t>
        <a:bodyPr/>
        <a:lstStyle/>
        <a:p>
          <a:pPr algn="r" rtl="1"/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234025A9-580E-4AF4-8B26-3EC75DD8DE99}" type="parTrans" cxnId="{EA4AE3BA-EA61-4C41-808D-274F077880C1}">
      <dgm:prSet/>
      <dgm:spPr/>
      <dgm:t>
        <a:bodyPr/>
        <a:lstStyle/>
        <a:p>
          <a:endParaRPr lang="en-US"/>
        </a:p>
      </dgm:t>
    </dgm:pt>
    <dgm:pt modelId="{CC856A0B-EB95-46F8-A274-BAA1E14D6008}" type="sibTrans" cxnId="{EA4AE3BA-EA61-4C41-808D-274F077880C1}">
      <dgm:prSet/>
      <dgm:spPr/>
      <dgm:t>
        <a:bodyPr/>
        <a:lstStyle/>
        <a:p>
          <a:endParaRPr lang="en-US"/>
        </a:p>
      </dgm:t>
    </dgm:pt>
    <dgm:pt modelId="{55A215FE-E3B9-49B3-8398-E90313DE94AE}">
      <dgm:prSet phldrT="[Text]" custT="1"/>
      <dgm:spPr>
        <a:solidFill>
          <a:srgbClr val="99CCFF"/>
        </a:solidFill>
      </dgm:spPr>
      <dgm:t>
        <a:bodyPr/>
        <a:lstStyle/>
        <a:p>
          <a:pPr algn="r" rtl="1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تعریف پروژه های جدید در سازمان</a:t>
          </a:r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72E6979A-DB2D-44AC-ADD9-490BC99399D3}" type="parTrans" cxnId="{21A690E1-28C3-4C4C-BF50-E08B5FE07355}">
      <dgm:prSet/>
      <dgm:spPr/>
      <dgm:t>
        <a:bodyPr/>
        <a:lstStyle/>
        <a:p>
          <a:endParaRPr lang="en-US"/>
        </a:p>
      </dgm:t>
    </dgm:pt>
    <dgm:pt modelId="{639844F1-9A7F-4CFB-9B40-65F656CE535D}" type="sibTrans" cxnId="{21A690E1-28C3-4C4C-BF50-E08B5FE07355}">
      <dgm:prSet/>
      <dgm:spPr/>
      <dgm:t>
        <a:bodyPr/>
        <a:lstStyle/>
        <a:p>
          <a:endParaRPr lang="en-US"/>
        </a:p>
      </dgm:t>
    </dgm:pt>
    <dgm:pt modelId="{F76A9A5F-1969-4FFF-9978-B28E25FD32E4}">
      <dgm:prSet phldrT="[Text]" custT="1"/>
      <dgm:spPr>
        <a:solidFill>
          <a:srgbClr val="99CCFF"/>
        </a:solidFill>
      </dgm:spPr>
      <dgm:t>
        <a:bodyPr/>
        <a:lstStyle/>
        <a:p>
          <a:pPr algn="r" rtl="1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اقدام اصلاحی / پیشگیرانه</a:t>
          </a:r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E55B670F-F47E-468A-B0F8-6D7F583437B1}" type="parTrans" cxnId="{3E6737D2-D850-470F-BFE3-50353F02EA6C}">
      <dgm:prSet/>
      <dgm:spPr/>
      <dgm:t>
        <a:bodyPr/>
        <a:lstStyle/>
        <a:p>
          <a:endParaRPr lang="en-US"/>
        </a:p>
      </dgm:t>
    </dgm:pt>
    <dgm:pt modelId="{AEF9E7B1-24F7-4029-ADD4-A915F3DB2397}" type="sibTrans" cxnId="{3E6737D2-D850-470F-BFE3-50353F02EA6C}">
      <dgm:prSet/>
      <dgm:spPr/>
      <dgm:t>
        <a:bodyPr/>
        <a:lstStyle/>
        <a:p>
          <a:endParaRPr lang="en-US"/>
        </a:p>
      </dgm:t>
    </dgm:pt>
    <dgm:pt modelId="{E7BB7702-F06B-4E04-8C41-E6A61D05E08F}">
      <dgm:prSet phldrT="[Text]" custT="1"/>
      <dgm:spPr>
        <a:solidFill>
          <a:srgbClr val="99CCFF"/>
        </a:solidFill>
      </dgm:spPr>
      <dgm:t>
        <a:bodyPr/>
        <a:lstStyle/>
        <a:p>
          <a:pPr algn="r" rtl="1"/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E6760CE9-6D05-41F9-ABE1-D847CCC48317}" type="parTrans" cxnId="{3A78A1CE-FBB6-442C-9487-96C7C0DC3E73}">
      <dgm:prSet/>
      <dgm:spPr/>
      <dgm:t>
        <a:bodyPr/>
        <a:lstStyle/>
        <a:p>
          <a:endParaRPr lang="en-US"/>
        </a:p>
      </dgm:t>
    </dgm:pt>
    <dgm:pt modelId="{1824AE9B-8B8E-4801-A1D1-9D56A81E33E5}" type="sibTrans" cxnId="{3A78A1CE-FBB6-442C-9487-96C7C0DC3E73}">
      <dgm:prSet/>
      <dgm:spPr/>
      <dgm:t>
        <a:bodyPr/>
        <a:lstStyle/>
        <a:p>
          <a:endParaRPr lang="en-US"/>
        </a:p>
      </dgm:t>
    </dgm:pt>
    <dgm:pt modelId="{424D5399-1DF5-43DF-916D-0DBA58CF6812}">
      <dgm:prSet phldrT="[Text]" custT="1"/>
      <dgm:spPr>
        <a:solidFill>
          <a:srgbClr val="99CCFF"/>
        </a:solidFill>
      </dgm:spPr>
      <dgm:t>
        <a:bodyPr/>
        <a:lstStyle/>
        <a:p>
          <a:pPr algn="r" rtl="1"/>
          <a:r>
            <a:rPr lang="fa-IR" sz="2600" dirty="0" smtClean="0">
              <a:solidFill>
                <a:schemeClr val="bg1"/>
              </a:solidFill>
              <a:cs typeface="B Nazanin" panose="00000400000000000000" pitchFamily="2" charset="-78"/>
            </a:rPr>
            <a:t>توسعه فردی</a:t>
          </a:r>
          <a:endParaRPr lang="en-US" sz="2600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CCEF8B51-AAE3-44A7-B92B-802CA77E33F8}" type="parTrans" cxnId="{C7277DF8-A95D-4387-A0F1-A78999835292}">
      <dgm:prSet/>
      <dgm:spPr/>
      <dgm:t>
        <a:bodyPr/>
        <a:lstStyle/>
        <a:p>
          <a:endParaRPr lang="en-US"/>
        </a:p>
      </dgm:t>
    </dgm:pt>
    <dgm:pt modelId="{07CD1C53-F95C-41F8-B486-573F48B4126E}" type="sibTrans" cxnId="{C7277DF8-A95D-4387-A0F1-A78999835292}">
      <dgm:prSet/>
      <dgm:spPr/>
      <dgm:t>
        <a:bodyPr/>
        <a:lstStyle/>
        <a:p>
          <a:endParaRPr lang="en-US"/>
        </a:p>
      </dgm:t>
    </dgm:pt>
    <dgm:pt modelId="{9BC9298F-AF64-4B9B-AF68-993E0AC80CCD}" type="pres">
      <dgm:prSet presAssocID="{E09E145F-2B1F-4789-8B6F-E67EDB479A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8C389A-B0EC-45F1-91E4-45E2AAC0BDA5}" type="pres">
      <dgm:prSet presAssocID="{ABA950E9-3691-44E9-BB35-0A9429C9C81D}" presName="node" presStyleLbl="node1" presStyleIdx="0" presStyleCnt="3" custScaleX="1104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A0DD90-D0D8-49E8-B662-119D0DE3DAD9}" type="pres">
      <dgm:prSet presAssocID="{BFA05C2B-D6C0-4400-9D42-963083A26F54}" presName="sibTrans" presStyleCnt="0"/>
      <dgm:spPr/>
    </dgm:pt>
    <dgm:pt modelId="{86425880-037C-4019-8421-F63401DA2C8B}" type="pres">
      <dgm:prSet presAssocID="{DAA31BE3-C3EC-4371-A75C-1C0055DC34A6}" presName="node" presStyleLbl="node1" presStyleIdx="1" presStyleCnt="3" custScaleX="1172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DFE0C-A85F-4DE7-AE0B-558075DA09D2}" type="pres">
      <dgm:prSet presAssocID="{794099EF-427C-456C-A3CA-98C98A0600E8}" presName="sibTrans" presStyleCnt="0"/>
      <dgm:spPr/>
    </dgm:pt>
    <dgm:pt modelId="{6714A3FD-F4E7-4F10-81CC-07DB8F87D11C}" type="pres">
      <dgm:prSet presAssocID="{01342479-30E1-4EAB-8EBB-6EFB3A6BA70A}" presName="node" presStyleLbl="node1" presStyleIdx="2" presStyleCnt="3" custScaleX="1320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3876AC-4395-4715-9382-BD5C2BEFC68E}" type="presOf" srcId="{6789DA99-901F-4763-9E4C-44BB89385405}" destId="{6714A3FD-F4E7-4F10-81CC-07DB8F87D11C}" srcOrd="0" destOrd="4" presId="urn:microsoft.com/office/officeart/2005/8/layout/hList6"/>
    <dgm:cxn modelId="{EA4AE3BA-EA61-4C41-808D-274F077880C1}" srcId="{DAA31BE3-C3EC-4371-A75C-1C0055DC34A6}" destId="{C396F111-7CF4-4D02-B43D-6B991576D548}" srcOrd="3" destOrd="0" parTransId="{234025A9-580E-4AF4-8B26-3EC75DD8DE99}" sibTransId="{CC856A0B-EB95-46F8-A274-BAA1E14D6008}"/>
    <dgm:cxn modelId="{E71651FA-601E-4A39-97D6-28206766D46B}" type="presOf" srcId="{161C451B-EB63-4025-9C80-D7FEAD4586B3}" destId="{6714A3FD-F4E7-4F10-81CC-07DB8F87D11C}" srcOrd="0" destOrd="1" presId="urn:microsoft.com/office/officeart/2005/8/layout/hList6"/>
    <dgm:cxn modelId="{29813B1C-2C6F-406D-9897-A3AF8BCFEE81}" srcId="{01342479-30E1-4EAB-8EBB-6EFB3A6BA70A}" destId="{161C451B-EB63-4025-9C80-D7FEAD4586B3}" srcOrd="0" destOrd="0" parTransId="{C8FCD7BB-F86B-40FC-89C1-BD71FA9E300F}" sibTransId="{4F856D26-B1F8-4482-9C5D-B3F5ECE2E8AF}"/>
    <dgm:cxn modelId="{F4067191-55BB-4A83-BB45-24E79F816C3A}" srcId="{DAA31BE3-C3EC-4371-A75C-1C0055DC34A6}" destId="{B005FEE5-4154-4F1A-9121-43FC050629AF}" srcOrd="0" destOrd="0" parTransId="{805F828A-5326-48B1-A2A3-856D2D559D98}" sibTransId="{E032F715-EC75-421A-9616-7EFD3A8D58AB}"/>
    <dgm:cxn modelId="{6A3F1CC0-612F-47E6-8541-89A2DC1370F3}" type="presOf" srcId="{ABA950E9-3691-44E9-BB35-0A9429C9C81D}" destId="{858C389A-B0EC-45F1-91E4-45E2AAC0BDA5}" srcOrd="0" destOrd="0" presId="urn:microsoft.com/office/officeart/2005/8/layout/hList6"/>
    <dgm:cxn modelId="{3E6737D2-D850-470F-BFE3-50353F02EA6C}" srcId="{ABA950E9-3691-44E9-BB35-0A9429C9C81D}" destId="{F76A9A5F-1969-4FFF-9978-B28E25FD32E4}" srcOrd="0" destOrd="0" parTransId="{E55B670F-F47E-468A-B0F8-6D7F583437B1}" sibTransId="{AEF9E7B1-24F7-4029-ADD4-A915F3DB2397}"/>
    <dgm:cxn modelId="{D5B50D4E-7039-4AD1-ABAC-B4136A8F78D8}" type="presOf" srcId="{E09E145F-2B1F-4789-8B6F-E67EDB479A2E}" destId="{9BC9298F-AF64-4B9B-AF68-993E0AC80CCD}" srcOrd="0" destOrd="0" presId="urn:microsoft.com/office/officeart/2005/8/layout/hList6"/>
    <dgm:cxn modelId="{95931DA5-C579-4E0F-83B3-65F189740A8C}" srcId="{E09E145F-2B1F-4789-8B6F-E67EDB479A2E}" destId="{01342479-30E1-4EAB-8EBB-6EFB3A6BA70A}" srcOrd="2" destOrd="0" parTransId="{AEC015F3-C4E2-4F3B-82C9-2CB65515D0D5}" sibTransId="{61A3012B-9567-4E6E-8F22-B8420E99698E}"/>
    <dgm:cxn modelId="{63A924D0-952C-442C-9F06-151EB5463B67}" type="presOf" srcId="{E7BB7702-F06B-4E04-8C41-E6A61D05E08F}" destId="{858C389A-B0EC-45F1-91E4-45E2AAC0BDA5}" srcOrd="0" destOrd="3" presId="urn:microsoft.com/office/officeart/2005/8/layout/hList6"/>
    <dgm:cxn modelId="{FCEC7C33-E8CD-4BC5-86F2-76B001D5E04A}" srcId="{E09E145F-2B1F-4789-8B6F-E67EDB479A2E}" destId="{DAA31BE3-C3EC-4371-A75C-1C0055DC34A6}" srcOrd="1" destOrd="0" parTransId="{7086F089-9614-4757-B032-4A62E8892B25}" sibTransId="{794099EF-427C-456C-A3CA-98C98A0600E8}"/>
    <dgm:cxn modelId="{74907608-11BB-4CBC-B3CA-8157BB65653F}" srcId="{01342479-30E1-4EAB-8EBB-6EFB3A6BA70A}" destId="{17712DE7-BE7F-4BA7-80BA-A8FD2D150FF0}" srcOrd="1" destOrd="0" parTransId="{B92F360A-E0CC-41E4-9B42-EC82275A601C}" sibTransId="{8752FBF5-C747-4000-A7D1-2178470CAE8E}"/>
    <dgm:cxn modelId="{0A54477B-5B87-41DE-9A99-E7A8F74413CA}" type="presOf" srcId="{B005FEE5-4154-4F1A-9121-43FC050629AF}" destId="{86425880-037C-4019-8421-F63401DA2C8B}" srcOrd="0" destOrd="1" presId="urn:microsoft.com/office/officeart/2005/8/layout/hList6"/>
    <dgm:cxn modelId="{F481AB51-C09A-444F-8314-A949B34C8492}" srcId="{01342479-30E1-4EAB-8EBB-6EFB3A6BA70A}" destId="{6789DA99-901F-4763-9E4C-44BB89385405}" srcOrd="3" destOrd="0" parTransId="{B53D1E2B-F574-4DDB-BAE6-05900BAC3B6F}" sibTransId="{58CA67BE-D035-48DE-8316-EDF6B8CEBD13}"/>
    <dgm:cxn modelId="{C7277DF8-A95D-4387-A0F1-A78999835292}" srcId="{ABA950E9-3691-44E9-BB35-0A9429C9C81D}" destId="{424D5399-1DF5-43DF-916D-0DBA58CF6812}" srcOrd="1" destOrd="0" parTransId="{CCEF8B51-AAE3-44A7-B92B-802CA77E33F8}" sibTransId="{07CD1C53-F95C-41F8-B486-573F48B4126E}"/>
    <dgm:cxn modelId="{68A6A100-8DF7-4F31-A876-32C52525DA12}" type="presOf" srcId="{F76A9A5F-1969-4FFF-9978-B28E25FD32E4}" destId="{858C389A-B0EC-45F1-91E4-45E2AAC0BDA5}" srcOrd="0" destOrd="1" presId="urn:microsoft.com/office/officeart/2005/8/layout/hList6"/>
    <dgm:cxn modelId="{4ACE4392-DD10-4B20-9D02-7E37B75EA8F1}" srcId="{DAA31BE3-C3EC-4371-A75C-1C0055DC34A6}" destId="{263B9E0E-3538-4C57-8B0B-B587DBC16358}" srcOrd="1" destOrd="0" parTransId="{829D3DC6-73FC-48B8-9CC8-E0DB6A719EA9}" sibTransId="{BE0E210F-2658-43B4-9621-83B9C69E2D82}"/>
    <dgm:cxn modelId="{3A78A1CE-FBB6-442C-9487-96C7C0DC3E73}" srcId="{ABA950E9-3691-44E9-BB35-0A9429C9C81D}" destId="{E7BB7702-F06B-4E04-8C41-E6A61D05E08F}" srcOrd="2" destOrd="0" parTransId="{E6760CE9-6D05-41F9-ABE1-D847CCC48317}" sibTransId="{1824AE9B-8B8E-4801-A1D1-9D56A81E33E5}"/>
    <dgm:cxn modelId="{2597B783-ACCE-4D74-9E52-A8033EDFAC86}" type="presOf" srcId="{C396F111-7CF4-4D02-B43D-6B991576D548}" destId="{86425880-037C-4019-8421-F63401DA2C8B}" srcOrd="0" destOrd="4" presId="urn:microsoft.com/office/officeart/2005/8/layout/hList6"/>
    <dgm:cxn modelId="{9573AF51-9350-4DA2-B5B3-2E8E174BFE20}" type="presOf" srcId="{55A215FE-E3B9-49B3-8398-E90313DE94AE}" destId="{86425880-037C-4019-8421-F63401DA2C8B}" srcOrd="0" destOrd="3" presId="urn:microsoft.com/office/officeart/2005/8/layout/hList6"/>
    <dgm:cxn modelId="{AE6FF0AA-F3FA-4783-97EA-7593BB153E35}" type="presOf" srcId="{17712DE7-BE7F-4BA7-80BA-A8FD2D150FF0}" destId="{6714A3FD-F4E7-4F10-81CC-07DB8F87D11C}" srcOrd="0" destOrd="2" presId="urn:microsoft.com/office/officeart/2005/8/layout/hList6"/>
    <dgm:cxn modelId="{11F64DC6-0625-4F85-8F62-43219C729640}" type="presOf" srcId="{6F00C979-22ED-44CD-83BB-8D57B00857CB}" destId="{6714A3FD-F4E7-4F10-81CC-07DB8F87D11C}" srcOrd="0" destOrd="3" presId="urn:microsoft.com/office/officeart/2005/8/layout/hList6"/>
    <dgm:cxn modelId="{ED11741E-E484-4E23-BE70-4FABA2968BCA}" type="presOf" srcId="{424D5399-1DF5-43DF-916D-0DBA58CF6812}" destId="{858C389A-B0EC-45F1-91E4-45E2AAC0BDA5}" srcOrd="0" destOrd="2" presId="urn:microsoft.com/office/officeart/2005/8/layout/hList6"/>
    <dgm:cxn modelId="{B4322B48-B0A9-4FE3-A98C-0B164DF89AF1}" type="presOf" srcId="{01342479-30E1-4EAB-8EBB-6EFB3A6BA70A}" destId="{6714A3FD-F4E7-4F10-81CC-07DB8F87D11C}" srcOrd="0" destOrd="0" presId="urn:microsoft.com/office/officeart/2005/8/layout/hList6"/>
    <dgm:cxn modelId="{21A690E1-28C3-4C4C-BF50-E08B5FE07355}" srcId="{DAA31BE3-C3EC-4371-A75C-1C0055DC34A6}" destId="{55A215FE-E3B9-49B3-8398-E90313DE94AE}" srcOrd="2" destOrd="0" parTransId="{72E6979A-DB2D-44AC-ADD9-490BC99399D3}" sibTransId="{639844F1-9A7F-4CFB-9B40-65F656CE535D}"/>
    <dgm:cxn modelId="{4784417A-7343-4E87-93EE-57925BB4353A}" srcId="{E09E145F-2B1F-4789-8B6F-E67EDB479A2E}" destId="{ABA950E9-3691-44E9-BB35-0A9429C9C81D}" srcOrd="0" destOrd="0" parTransId="{532EF2BA-EBE7-4190-9363-068A65B13DBD}" sibTransId="{BFA05C2B-D6C0-4400-9D42-963083A26F54}"/>
    <dgm:cxn modelId="{7F693664-FC1F-466C-B73B-4463E3B60ACE}" srcId="{01342479-30E1-4EAB-8EBB-6EFB3A6BA70A}" destId="{6F00C979-22ED-44CD-83BB-8D57B00857CB}" srcOrd="2" destOrd="0" parTransId="{B06F97B5-D356-4A00-8395-E7766B9D071C}" sibTransId="{018797A0-09B7-4CB3-B8A5-22B2C2816F88}"/>
    <dgm:cxn modelId="{C33AF102-F206-4AA9-8032-BB02E5CC6919}" type="presOf" srcId="{263B9E0E-3538-4C57-8B0B-B587DBC16358}" destId="{86425880-037C-4019-8421-F63401DA2C8B}" srcOrd="0" destOrd="2" presId="urn:microsoft.com/office/officeart/2005/8/layout/hList6"/>
    <dgm:cxn modelId="{42081617-9AE9-4034-998A-F26B0DA5FADE}" type="presOf" srcId="{DAA31BE3-C3EC-4371-A75C-1C0055DC34A6}" destId="{86425880-037C-4019-8421-F63401DA2C8B}" srcOrd="0" destOrd="0" presId="urn:microsoft.com/office/officeart/2005/8/layout/hList6"/>
    <dgm:cxn modelId="{1B164E61-790C-4D8F-9CD4-00C602778299}" type="presParOf" srcId="{9BC9298F-AF64-4B9B-AF68-993E0AC80CCD}" destId="{858C389A-B0EC-45F1-91E4-45E2AAC0BDA5}" srcOrd="0" destOrd="0" presId="urn:microsoft.com/office/officeart/2005/8/layout/hList6"/>
    <dgm:cxn modelId="{1498BAEC-BA0B-4CA5-B344-D1A3FB2486B5}" type="presParOf" srcId="{9BC9298F-AF64-4B9B-AF68-993E0AC80CCD}" destId="{CEA0DD90-D0D8-49E8-B662-119D0DE3DAD9}" srcOrd="1" destOrd="0" presId="urn:microsoft.com/office/officeart/2005/8/layout/hList6"/>
    <dgm:cxn modelId="{294CDB35-8F00-4889-8985-8CFCCAA07180}" type="presParOf" srcId="{9BC9298F-AF64-4B9B-AF68-993E0AC80CCD}" destId="{86425880-037C-4019-8421-F63401DA2C8B}" srcOrd="2" destOrd="0" presId="urn:microsoft.com/office/officeart/2005/8/layout/hList6"/>
    <dgm:cxn modelId="{BC7DB573-9F77-4575-934C-472AE8E72345}" type="presParOf" srcId="{9BC9298F-AF64-4B9B-AF68-993E0AC80CCD}" destId="{A86DFE0C-A85F-4DE7-AE0B-558075DA09D2}" srcOrd="3" destOrd="0" presId="urn:microsoft.com/office/officeart/2005/8/layout/hList6"/>
    <dgm:cxn modelId="{E9D6B7EE-EEA7-4B1E-8240-665FB2266798}" type="presParOf" srcId="{9BC9298F-AF64-4B9B-AF68-993E0AC80CCD}" destId="{6714A3FD-F4E7-4F10-81CC-07DB8F87D11C}" srcOrd="4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14D329-5A8C-4CE1-8D8C-50F576852638}" type="doc">
      <dgm:prSet loTypeId="urn:microsoft.com/office/officeart/2005/8/layout/pyramid4" loCatId="pyramid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52AEFE-9E01-4D95-A0EF-0A88522ACF13}">
      <dgm:prSet phldrT="[Text]" custT="1"/>
      <dgm:spPr>
        <a:solidFill>
          <a:srgbClr val="99CCFF"/>
        </a:solidFill>
      </dgm:spPr>
      <dgm:t>
        <a:bodyPr/>
        <a:lstStyle/>
        <a:p>
          <a:r>
            <a:rPr lang="fa-IR" sz="2000" b="1" dirty="0" smtClean="0"/>
            <a:t>رده های سازمانی و دسته بندی های مشاغل</a:t>
          </a:r>
          <a:endParaRPr lang="en-US" sz="2000" b="1" dirty="0"/>
        </a:p>
      </dgm:t>
    </dgm:pt>
    <dgm:pt modelId="{1C7F97C8-FC54-439C-AB07-113A3BE1CD22}" type="parTrans" cxnId="{EB8EF825-1E4E-46B1-9C85-26C4CA08CAF6}">
      <dgm:prSet/>
      <dgm:spPr/>
      <dgm:t>
        <a:bodyPr/>
        <a:lstStyle/>
        <a:p>
          <a:endParaRPr lang="en-US"/>
        </a:p>
      </dgm:t>
    </dgm:pt>
    <dgm:pt modelId="{E0AB2C00-CFC2-4BFF-9E45-D7E4E96F5A25}" type="sibTrans" cxnId="{EB8EF825-1E4E-46B1-9C85-26C4CA08CAF6}">
      <dgm:prSet/>
      <dgm:spPr/>
      <dgm:t>
        <a:bodyPr/>
        <a:lstStyle/>
        <a:p>
          <a:endParaRPr lang="en-US"/>
        </a:p>
      </dgm:t>
    </dgm:pt>
    <dgm:pt modelId="{E0973355-3897-4089-9199-095471B1F991}">
      <dgm:prSet phldrT="[Text]" custT="1"/>
      <dgm:spPr>
        <a:solidFill>
          <a:srgbClr val="99CCFF"/>
        </a:solidFill>
      </dgm:spPr>
      <dgm:t>
        <a:bodyPr/>
        <a:lstStyle/>
        <a:p>
          <a:r>
            <a:rPr lang="fa-IR" sz="1800" b="1" dirty="0" smtClean="0"/>
            <a:t>شایستگی های اکتسابی (سوابق کاری و تحصیلات)</a:t>
          </a:r>
          <a:endParaRPr lang="en-US" sz="1800" b="1" dirty="0"/>
        </a:p>
      </dgm:t>
    </dgm:pt>
    <dgm:pt modelId="{A5D6A7FB-9082-44CB-AD80-E0C24D96892E}" type="parTrans" cxnId="{0C7DED4C-A6A8-45DA-83ED-AC7CC94A8FA9}">
      <dgm:prSet/>
      <dgm:spPr/>
      <dgm:t>
        <a:bodyPr/>
        <a:lstStyle/>
        <a:p>
          <a:endParaRPr lang="en-US"/>
        </a:p>
      </dgm:t>
    </dgm:pt>
    <dgm:pt modelId="{96F3F725-ADE0-4837-976C-676962A6D23D}" type="sibTrans" cxnId="{0C7DED4C-A6A8-45DA-83ED-AC7CC94A8FA9}">
      <dgm:prSet/>
      <dgm:spPr/>
      <dgm:t>
        <a:bodyPr/>
        <a:lstStyle/>
        <a:p>
          <a:endParaRPr lang="en-US"/>
        </a:p>
      </dgm:t>
    </dgm:pt>
    <dgm:pt modelId="{270E9748-E8EE-4CC3-B174-2FAD34D1EF2C}">
      <dgm:prSet phldrT="[Text]" custT="1"/>
      <dgm:spPr>
        <a:solidFill>
          <a:srgbClr val="99CCFF"/>
        </a:solidFill>
      </dgm:spPr>
      <dgm:t>
        <a:bodyPr/>
        <a:lstStyle/>
        <a:p>
          <a:r>
            <a:rPr lang="fa-IR" sz="2000" b="1" dirty="0" smtClean="0"/>
            <a:t>نیازهای انگیزشی و نگهدارنده</a:t>
          </a:r>
          <a:endParaRPr lang="en-US" sz="2000" b="1" dirty="0"/>
        </a:p>
      </dgm:t>
    </dgm:pt>
    <dgm:pt modelId="{199B5996-768C-49D9-899B-E99B8A8CC97D}" type="parTrans" cxnId="{B0D97B37-C92D-418F-8B4D-74D954E34934}">
      <dgm:prSet/>
      <dgm:spPr/>
      <dgm:t>
        <a:bodyPr/>
        <a:lstStyle/>
        <a:p>
          <a:endParaRPr lang="en-US"/>
        </a:p>
      </dgm:t>
    </dgm:pt>
    <dgm:pt modelId="{765901E6-072F-4F89-B579-522EB27F523E}" type="sibTrans" cxnId="{B0D97B37-C92D-418F-8B4D-74D954E34934}">
      <dgm:prSet/>
      <dgm:spPr/>
      <dgm:t>
        <a:bodyPr/>
        <a:lstStyle/>
        <a:p>
          <a:endParaRPr lang="en-US"/>
        </a:p>
      </dgm:t>
    </dgm:pt>
    <dgm:pt modelId="{AC0D5B8D-D674-49F7-B133-6FB24D9615A6}">
      <dgm:prSet phldrT="[Text]" custT="1"/>
      <dgm:spPr>
        <a:solidFill>
          <a:srgbClr val="99CCFF"/>
        </a:solidFill>
      </dgm:spPr>
      <dgm:t>
        <a:bodyPr/>
        <a:lstStyle/>
        <a:p>
          <a:r>
            <a:rPr lang="fa-IR" sz="1400" b="1" dirty="0" smtClean="0"/>
            <a:t>شایستگی های ذاتی( تیپ شخصیت، هوش هیجانی و منطقی، تیپ رفتاری)</a:t>
          </a:r>
          <a:endParaRPr lang="en-US" sz="1400" b="1" dirty="0"/>
        </a:p>
      </dgm:t>
    </dgm:pt>
    <dgm:pt modelId="{789036DB-8029-4C21-A171-2E1471DB73D1}" type="parTrans" cxnId="{6CA65772-7730-417C-90CC-10349398179B}">
      <dgm:prSet/>
      <dgm:spPr/>
      <dgm:t>
        <a:bodyPr/>
        <a:lstStyle/>
        <a:p>
          <a:endParaRPr lang="en-US"/>
        </a:p>
      </dgm:t>
    </dgm:pt>
    <dgm:pt modelId="{32B4A37E-B652-4A0D-9662-2D4813F04EE9}" type="sibTrans" cxnId="{6CA65772-7730-417C-90CC-10349398179B}">
      <dgm:prSet/>
      <dgm:spPr/>
      <dgm:t>
        <a:bodyPr/>
        <a:lstStyle/>
        <a:p>
          <a:endParaRPr lang="en-US"/>
        </a:p>
      </dgm:t>
    </dgm:pt>
    <dgm:pt modelId="{E4F84E7D-4923-4F31-BA38-2D9C06BCCA9E}" type="pres">
      <dgm:prSet presAssocID="{9314D329-5A8C-4CE1-8D8C-50F576852638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A60BD9-65D6-4016-85F7-664DD0F31607}" type="pres">
      <dgm:prSet presAssocID="{9314D329-5A8C-4CE1-8D8C-50F576852638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D368EB-ED55-4D22-89CA-503B3563D21D}" type="pres">
      <dgm:prSet presAssocID="{9314D329-5A8C-4CE1-8D8C-50F576852638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488550-5933-4097-A8FB-BD701141C95F}" type="pres">
      <dgm:prSet presAssocID="{9314D329-5A8C-4CE1-8D8C-50F576852638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5069EE-AA5F-46BB-B8A2-251F99B5FA30}" type="pres">
      <dgm:prSet presAssocID="{9314D329-5A8C-4CE1-8D8C-50F576852638}" presName="triangle4" presStyleLbl="node1" presStyleIdx="3" presStyleCnt="4" custLinFactNeighborX="-1936" custLinFactNeighborY="-12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8EF825-1E4E-46B1-9C85-26C4CA08CAF6}" srcId="{9314D329-5A8C-4CE1-8D8C-50F576852638}" destId="{7952AEFE-9E01-4D95-A0EF-0A88522ACF13}" srcOrd="0" destOrd="0" parTransId="{1C7F97C8-FC54-439C-AB07-113A3BE1CD22}" sibTransId="{E0AB2C00-CFC2-4BFF-9E45-D7E4E96F5A25}"/>
    <dgm:cxn modelId="{78CD15EC-ECBD-44F7-9DDA-991BBAC84688}" type="presOf" srcId="{AC0D5B8D-D674-49F7-B133-6FB24D9615A6}" destId="{AD5069EE-AA5F-46BB-B8A2-251F99B5FA30}" srcOrd="0" destOrd="0" presId="urn:microsoft.com/office/officeart/2005/8/layout/pyramid4"/>
    <dgm:cxn modelId="{B0D97B37-C92D-418F-8B4D-74D954E34934}" srcId="{9314D329-5A8C-4CE1-8D8C-50F576852638}" destId="{270E9748-E8EE-4CC3-B174-2FAD34D1EF2C}" srcOrd="2" destOrd="0" parTransId="{199B5996-768C-49D9-899B-E99B8A8CC97D}" sibTransId="{765901E6-072F-4F89-B579-522EB27F523E}"/>
    <dgm:cxn modelId="{699DF03C-D8EF-49C4-BD55-29145B5F8E79}" type="presOf" srcId="{E0973355-3897-4089-9199-095471B1F991}" destId="{33D368EB-ED55-4D22-89CA-503B3563D21D}" srcOrd="0" destOrd="0" presId="urn:microsoft.com/office/officeart/2005/8/layout/pyramid4"/>
    <dgm:cxn modelId="{6CA65772-7730-417C-90CC-10349398179B}" srcId="{9314D329-5A8C-4CE1-8D8C-50F576852638}" destId="{AC0D5B8D-D674-49F7-B133-6FB24D9615A6}" srcOrd="3" destOrd="0" parTransId="{789036DB-8029-4C21-A171-2E1471DB73D1}" sibTransId="{32B4A37E-B652-4A0D-9662-2D4813F04EE9}"/>
    <dgm:cxn modelId="{3AA915DB-0A47-44BA-8DB9-F2F7535888ED}" type="presOf" srcId="{9314D329-5A8C-4CE1-8D8C-50F576852638}" destId="{E4F84E7D-4923-4F31-BA38-2D9C06BCCA9E}" srcOrd="0" destOrd="0" presId="urn:microsoft.com/office/officeart/2005/8/layout/pyramid4"/>
    <dgm:cxn modelId="{8DE32025-28A7-4403-A37E-0F55E27213D3}" type="presOf" srcId="{7952AEFE-9E01-4D95-A0EF-0A88522ACF13}" destId="{F2A60BD9-65D6-4016-85F7-664DD0F31607}" srcOrd="0" destOrd="0" presId="urn:microsoft.com/office/officeart/2005/8/layout/pyramid4"/>
    <dgm:cxn modelId="{0C7DED4C-A6A8-45DA-83ED-AC7CC94A8FA9}" srcId="{9314D329-5A8C-4CE1-8D8C-50F576852638}" destId="{E0973355-3897-4089-9199-095471B1F991}" srcOrd="1" destOrd="0" parTransId="{A5D6A7FB-9082-44CB-AD80-E0C24D96892E}" sibTransId="{96F3F725-ADE0-4837-976C-676962A6D23D}"/>
    <dgm:cxn modelId="{3C8C2C7F-CDEF-416C-85E0-AC9469B0674E}" type="presOf" srcId="{270E9748-E8EE-4CC3-B174-2FAD34D1EF2C}" destId="{14488550-5933-4097-A8FB-BD701141C95F}" srcOrd="0" destOrd="0" presId="urn:microsoft.com/office/officeart/2005/8/layout/pyramid4"/>
    <dgm:cxn modelId="{CE39974E-4C08-4AD3-95E5-3F893B008840}" type="presParOf" srcId="{E4F84E7D-4923-4F31-BA38-2D9C06BCCA9E}" destId="{F2A60BD9-65D6-4016-85F7-664DD0F31607}" srcOrd="0" destOrd="0" presId="urn:microsoft.com/office/officeart/2005/8/layout/pyramid4"/>
    <dgm:cxn modelId="{7E543059-F6C0-4F70-BABC-BB4A853976B4}" type="presParOf" srcId="{E4F84E7D-4923-4F31-BA38-2D9C06BCCA9E}" destId="{33D368EB-ED55-4D22-89CA-503B3563D21D}" srcOrd="1" destOrd="0" presId="urn:microsoft.com/office/officeart/2005/8/layout/pyramid4"/>
    <dgm:cxn modelId="{7F83CA28-610A-4031-827A-0A87A041A3DA}" type="presParOf" srcId="{E4F84E7D-4923-4F31-BA38-2D9C06BCCA9E}" destId="{14488550-5933-4097-A8FB-BD701141C95F}" srcOrd="2" destOrd="0" presId="urn:microsoft.com/office/officeart/2005/8/layout/pyramid4"/>
    <dgm:cxn modelId="{24780B2A-3D29-4C64-99E4-22D08A71DF3A}" type="presParOf" srcId="{E4F84E7D-4923-4F31-BA38-2D9C06BCCA9E}" destId="{AD5069EE-AA5F-46BB-B8A2-251F99B5FA30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7F668C-B6C7-4B54-924C-0975F520B879}" type="doc">
      <dgm:prSet loTypeId="urn:microsoft.com/office/officeart/2005/8/layout/rings+Icon" loCatId="officeonline" qsTypeId="urn:microsoft.com/office/officeart/2005/8/quickstyle/3d4" qsCatId="3D" csTypeId="urn:microsoft.com/office/officeart/2005/8/colors/accent1_2" csCatId="accent1" phldr="1"/>
      <dgm:spPr/>
    </dgm:pt>
    <dgm:pt modelId="{D7040A33-1EB8-4FD7-98E0-D6B2125E95BB}">
      <dgm:prSet phldrT="[Text]"/>
      <dgm:spPr>
        <a:solidFill>
          <a:srgbClr val="99CCFF">
            <a:alpha val="50000"/>
          </a:srgbClr>
        </a:solidFill>
      </dgm:spPr>
      <dgm:t>
        <a:bodyPr/>
        <a:lstStyle/>
        <a:p>
          <a:pPr rtl="1"/>
          <a:r>
            <a:rPr lang="fa-IR" b="1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کلیه مراحل آموزش در این مدل منطبق با استاندارد بین المللی </a:t>
          </a:r>
          <a:r>
            <a:rPr lang="en-US" b="1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ISO10015</a:t>
          </a:r>
          <a:r>
            <a:rPr lang="fa-IR" b="1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 بوده و در سازمان هایی که استاندارد مذکور را دارند پیاده سازی و اجرا شده است.</a:t>
          </a:r>
        </a:p>
        <a:p>
          <a:pPr rtl="1"/>
          <a:endParaRPr lang="en-US" dirty="0">
            <a:solidFill>
              <a:sysClr val="windowText" lastClr="000000"/>
            </a:solidFill>
          </a:endParaRPr>
        </a:p>
      </dgm:t>
    </dgm:pt>
    <dgm:pt modelId="{27A75BE8-039D-44D5-957D-F19F8FE9CFE7}" type="parTrans" cxnId="{6FBD98F5-5CA3-4C73-9ECA-2122A017FC16}">
      <dgm:prSet/>
      <dgm:spPr/>
      <dgm:t>
        <a:bodyPr/>
        <a:lstStyle/>
        <a:p>
          <a:endParaRPr lang="en-US"/>
        </a:p>
      </dgm:t>
    </dgm:pt>
    <dgm:pt modelId="{0968E2F9-177C-4212-898F-FE0E5B59E38D}" type="sibTrans" cxnId="{6FBD98F5-5CA3-4C73-9ECA-2122A017FC16}">
      <dgm:prSet/>
      <dgm:spPr/>
      <dgm:t>
        <a:bodyPr/>
        <a:lstStyle/>
        <a:p>
          <a:endParaRPr lang="en-US"/>
        </a:p>
      </dgm:t>
    </dgm:pt>
    <dgm:pt modelId="{7378B075-9805-4D62-B326-EA35219C6A7D}">
      <dgm:prSet phldrT="[Text]"/>
      <dgm:spPr>
        <a:solidFill>
          <a:srgbClr val="99CCFF">
            <a:alpha val="50000"/>
          </a:srgbClr>
        </a:solidFill>
      </dgm:spPr>
      <dgm:t>
        <a:bodyPr/>
        <a:lstStyle/>
        <a:p>
          <a:pPr rtl="1"/>
          <a:r>
            <a:rPr lang="fa-IR" b="1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پیرو بازنگری در تحلیل مشاغل،  تعیین اهداف جدید سازمانی و تعریف پروژه های بهبود، شایستگی های مورد نیاز بازنگری شده و بر آن اساس سیستم آموزش بروزرسانی می گردد.</a:t>
          </a:r>
          <a:endParaRPr lang="en-US" b="1" dirty="0">
            <a:solidFill>
              <a:sysClr val="windowText" lastClr="000000"/>
            </a:solidFill>
          </a:endParaRPr>
        </a:p>
      </dgm:t>
    </dgm:pt>
    <dgm:pt modelId="{37E39EC2-5814-48E7-AC13-48D0EE5C09CA}" type="parTrans" cxnId="{A957EEF8-A3E2-47E9-81CB-95CEF49163E2}">
      <dgm:prSet/>
      <dgm:spPr/>
      <dgm:t>
        <a:bodyPr/>
        <a:lstStyle/>
        <a:p>
          <a:endParaRPr lang="en-US"/>
        </a:p>
      </dgm:t>
    </dgm:pt>
    <dgm:pt modelId="{F31482AD-C954-4950-97DB-B7E3F5CD833B}" type="sibTrans" cxnId="{A957EEF8-A3E2-47E9-81CB-95CEF49163E2}">
      <dgm:prSet/>
      <dgm:spPr/>
      <dgm:t>
        <a:bodyPr/>
        <a:lstStyle/>
        <a:p>
          <a:endParaRPr lang="en-US"/>
        </a:p>
      </dgm:t>
    </dgm:pt>
    <dgm:pt modelId="{468330FA-FB2E-4206-AF2D-9CA92AC4EA18}">
      <dgm:prSet phldrT="[Text]"/>
      <dgm:spPr>
        <a:solidFill>
          <a:srgbClr val="99CCFF">
            <a:alpha val="50000"/>
          </a:srgbClr>
        </a:solidFill>
      </dgm:spPr>
      <dgm:t>
        <a:bodyPr/>
        <a:lstStyle/>
        <a:p>
          <a:pPr rtl="1"/>
          <a:r>
            <a:rPr lang="fa-IR" b="1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پیش از برگزاری دوره برای فراگیران ماموریت آموزشی تعریف شده تا کاملا در خصوص هدف از برگزاری دوره ها توجیه بوده و به آن دست یابند.</a:t>
          </a:r>
          <a:endParaRPr lang="en-US" b="1" dirty="0">
            <a:solidFill>
              <a:sysClr val="windowText" lastClr="000000"/>
            </a:solidFill>
          </a:endParaRPr>
        </a:p>
      </dgm:t>
    </dgm:pt>
    <dgm:pt modelId="{231C09DC-4B19-4241-9298-2A99A1AA1799}" type="parTrans" cxnId="{7B8812E7-062E-4039-8544-16F39F70D368}">
      <dgm:prSet/>
      <dgm:spPr/>
      <dgm:t>
        <a:bodyPr/>
        <a:lstStyle/>
        <a:p>
          <a:endParaRPr lang="en-US"/>
        </a:p>
      </dgm:t>
    </dgm:pt>
    <dgm:pt modelId="{8FC02897-E0C5-4E95-A83A-3F834ADFDF37}" type="sibTrans" cxnId="{7B8812E7-062E-4039-8544-16F39F70D368}">
      <dgm:prSet/>
      <dgm:spPr/>
      <dgm:t>
        <a:bodyPr/>
        <a:lstStyle/>
        <a:p>
          <a:endParaRPr lang="en-US"/>
        </a:p>
      </dgm:t>
    </dgm:pt>
    <dgm:pt modelId="{B9EA0869-260E-4BAA-9256-0A25B5EA13C2}" type="pres">
      <dgm:prSet presAssocID="{467F668C-B6C7-4B54-924C-0975F520B879}" presName="Name0" presStyleCnt="0">
        <dgm:presLayoutVars>
          <dgm:chMax val="7"/>
          <dgm:dir/>
          <dgm:resizeHandles val="exact"/>
        </dgm:presLayoutVars>
      </dgm:prSet>
      <dgm:spPr/>
    </dgm:pt>
    <dgm:pt modelId="{0A888C90-33CB-4258-AE57-33EE0BEF835E}" type="pres">
      <dgm:prSet presAssocID="{467F668C-B6C7-4B54-924C-0975F520B879}" presName="ellipse1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C2D3E5-E3D0-4E9E-B229-A6CB671FC247}" type="pres">
      <dgm:prSet presAssocID="{467F668C-B6C7-4B54-924C-0975F520B879}" presName="ellipse2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7F7B4-F5A8-4C50-9164-2909509C8658}" type="pres">
      <dgm:prSet presAssocID="{467F668C-B6C7-4B54-924C-0975F520B879}" presName="ellipse3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57EEF8-A3E2-47E9-81CB-95CEF49163E2}" srcId="{467F668C-B6C7-4B54-924C-0975F520B879}" destId="{7378B075-9805-4D62-B326-EA35219C6A7D}" srcOrd="1" destOrd="0" parTransId="{37E39EC2-5814-48E7-AC13-48D0EE5C09CA}" sibTransId="{F31482AD-C954-4950-97DB-B7E3F5CD833B}"/>
    <dgm:cxn modelId="{A11A30D0-6BAC-43D4-BC4D-3F20CBE6AE4A}" type="presOf" srcId="{468330FA-FB2E-4206-AF2D-9CA92AC4EA18}" destId="{6F37F7B4-F5A8-4C50-9164-2909509C8658}" srcOrd="0" destOrd="0" presId="urn:microsoft.com/office/officeart/2005/8/layout/rings+Icon"/>
    <dgm:cxn modelId="{91687337-84C5-4604-9EFF-EFB31A9F06F5}" type="presOf" srcId="{7378B075-9805-4D62-B326-EA35219C6A7D}" destId="{52C2D3E5-E3D0-4E9E-B229-A6CB671FC247}" srcOrd="0" destOrd="0" presId="urn:microsoft.com/office/officeart/2005/8/layout/rings+Icon"/>
    <dgm:cxn modelId="{6FBD98F5-5CA3-4C73-9ECA-2122A017FC16}" srcId="{467F668C-B6C7-4B54-924C-0975F520B879}" destId="{D7040A33-1EB8-4FD7-98E0-D6B2125E95BB}" srcOrd="0" destOrd="0" parTransId="{27A75BE8-039D-44D5-957D-F19F8FE9CFE7}" sibTransId="{0968E2F9-177C-4212-898F-FE0E5B59E38D}"/>
    <dgm:cxn modelId="{0974BD94-7A49-4537-BDB1-A584C755D955}" type="presOf" srcId="{D7040A33-1EB8-4FD7-98E0-D6B2125E95BB}" destId="{0A888C90-33CB-4258-AE57-33EE0BEF835E}" srcOrd="0" destOrd="0" presId="urn:microsoft.com/office/officeart/2005/8/layout/rings+Icon"/>
    <dgm:cxn modelId="{86515DA3-E392-4DFC-BAA8-D5E0EBDB06A1}" type="presOf" srcId="{467F668C-B6C7-4B54-924C-0975F520B879}" destId="{B9EA0869-260E-4BAA-9256-0A25B5EA13C2}" srcOrd="0" destOrd="0" presId="urn:microsoft.com/office/officeart/2005/8/layout/rings+Icon"/>
    <dgm:cxn modelId="{7B8812E7-062E-4039-8544-16F39F70D368}" srcId="{467F668C-B6C7-4B54-924C-0975F520B879}" destId="{468330FA-FB2E-4206-AF2D-9CA92AC4EA18}" srcOrd="2" destOrd="0" parTransId="{231C09DC-4B19-4241-9298-2A99A1AA1799}" sibTransId="{8FC02897-E0C5-4E95-A83A-3F834ADFDF37}"/>
    <dgm:cxn modelId="{ECCCBFB2-BB46-456F-A9F5-D94F11601613}" type="presParOf" srcId="{B9EA0869-260E-4BAA-9256-0A25B5EA13C2}" destId="{0A888C90-33CB-4258-AE57-33EE0BEF835E}" srcOrd="0" destOrd="0" presId="urn:microsoft.com/office/officeart/2005/8/layout/rings+Icon"/>
    <dgm:cxn modelId="{E0F335B6-AA9B-4C88-9F5E-AB1071427B0E}" type="presParOf" srcId="{B9EA0869-260E-4BAA-9256-0A25B5EA13C2}" destId="{52C2D3E5-E3D0-4E9E-B229-A6CB671FC247}" srcOrd="1" destOrd="0" presId="urn:microsoft.com/office/officeart/2005/8/layout/rings+Icon"/>
    <dgm:cxn modelId="{7F8DA17E-2706-4028-BFA6-D2F1571CA7D0}" type="presParOf" srcId="{B9EA0869-260E-4BAA-9256-0A25B5EA13C2}" destId="{6F37F7B4-F5A8-4C50-9164-2909509C8658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26BD4-9631-48B5-9936-7E836B92645A}">
      <dsp:nvSpPr>
        <dsp:cNvPr id="0" name=""/>
        <dsp:cNvSpPr/>
      </dsp:nvSpPr>
      <dsp:spPr>
        <a:xfrm>
          <a:off x="1490408" y="-143316"/>
          <a:ext cx="6952032" cy="4345020"/>
        </a:xfrm>
        <a:prstGeom prst="swooshArrow">
          <a:avLst>
            <a:gd name="adj1" fmla="val 25000"/>
            <a:gd name="adj2" fmla="val 25000"/>
          </a:avLst>
        </a:prstGeom>
        <a:solidFill>
          <a:srgbClr val="99CCFF"/>
        </a:solidFill>
        <a:ln w="6350" cap="flat" cmpd="sng" algn="ctr">
          <a:solidFill>
            <a:schemeClr val="tx1">
              <a:lumMod val="8500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C13D6A-91CA-406C-B539-DB698BE58424}">
      <dsp:nvSpPr>
        <dsp:cNvPr id="0" name=""/>
        <dsp:cNvSpPr/>
      </dsp:nvSpPr>
      <dsp:spPr>
        <a:xfrm>
          <a:off x="2373316" y="2855616"/>
          <a:ext cx="180752" cy="180752"/>
        </a:xfrm>
        <a:prstGeom prst="ellipse">
          <a:avLst/>
        </a:prstGeom>
        <a:solidFill>
          <a:schemeClr val="tx1">
            <a:lumMod val="8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B1A291-7F10-40BE-BB95-0ACB63BC142F}">
      <dsp:nvSpPr>
        <dsp:cNvPr id="0" name=""/>
        <dsp:cNvSpPr/>
      </dsp:nvSpPr>
      <dsp:spPr>
        <a:xfrm>
          <a:off x="2185674" y="3159526"/>
          <a:ext cx="4413257" cy="498065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777" tIns="0" rIns="0" bIns="0" numCol="1" spcCol="1270" anchor="t" anchorCtr="0">
          <a:noAutofit/>
        </a:bodyPr>
        <a:lstStyle/>
        <a:p>
          <a:pPr lvl="0" algn="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>
              <a:solidFill>
                <a:schemeClr val="bg1"/>
              </a:solidFill>
            </a:rPr>
            <a:t> </a:t>
          </a:r>
          <a:r>
            <a:rPr lang="fa-IR" sz="2800" kern="1200" dirty="0" smtClean="0">
              <a:solidFill>
                <a:srgbClr val="003760"/>
              </a:solidFill>
            </a:rPr>
            <a:t>اهداف و دستاوردها در قالب  وظایف شناسایی و تعریف می شود</a:t>
          </a:r>
          <a:endParaRPr lang="en-US" sz="6500" kern="1200" dirty="0">
            <a:solidFill>
              <a:schemeClr val="bg1"/>
            </a:solidFill>
          </a:endParaRPr>
        </a:p>
      </dsp:txBody>
      <dsp:txXfrm>
        <a:off x="2185674" y="3159526"/>
        <a:ext cx="4413257" cy="498065"/>
      </dsp:txXfrm>
    </dsp:sp>
    <dsp:sp modelId="{40E32880-E398-4A52-B80F-8635110CC3DB}">
      <dsp:nvSpPr>
        <dsp:cNvPr id="0" name=""/>
        <dsp:cNvSpPr/>
      </dsp:nvSpPr>
      <dsp:spPr>
        <a:xfrm>
          <a:off x="3968807" y="1674639"/>
          <a:ext cx="326745" cy="326745"/>
        </a:xfrm>
        <a:prstGeom prst="ellipse">
          <a:avLst/>
        </a:prstGeom>
        <a:solidFill>
          <a:schemeClr val="tx1">
            <a:lumMod val="85000"/>
          </a:schemeClr>
        </a:solidFill>
        <a:ln>
          <a:solidFill>
            <a:schemeClr val="tx1">
              <a:lumMod val="8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3ECE0E-4B9C-4552-85A8-7FCE2651C8CE}">
      <dsp:nvSpPr>
        <dsp:cNvPr id="0" name=""/>
        <dsp:cNvSpPr/>
      </dsp:nvSpPr>
      <dsp:spPr>
        <a:xfrm>
          <a:off x="0" y="413475"/>
          <a:ext cx="4459834" cy="293695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136" tIns="0" rIns="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kern="1200" dirty="0" smtClean="0">
              <a:solidFill>
                <a:srgbClr val="003760"/>
              </a:solidFill>
            </a:rPr>
            <a:t>دوره آموزشی به منظور ارتقاء مهارت مد نظرطراحی و اجرا می گردد</a:t>
          </a:r>
          <a:endParaRPr lang="en-US" sz="2800" kern="1200" dirty="0">
            <a:solidFill>
              <a:srgbClr val="003760"/>
            </a:solidFill>
          </a:endParaRPr>
        </a:p>
      </dsp:txBody>
      <dsp:txXfrm>
        <a:off x="0" y="413475"/>
        <a:ext cx="4459834" cy="2936956"/>
      </dsp:txXfrm>
    </dsp:sp>
    <dsp:sp modelId="{7DBF5FCF-F5CC-42D1-98EC-3BC41B65AC25}">
      <dsp:nvSpPr>
        <dsp:cNvPr id="0" name=""/>
        <dsp:cNvSpPr/>
      </dsp:nvSpPr>
      <dsp:spPr>
        <a:xfrm>
          <a:off x="5887568" y="955973"/>
          <a:ext cx="451882" cy="451882"/>
        </a:xfrm>
        <a:prstGeom prst="ellipse">
          <a:avLst/>
        </a:prstGeom>
        <a:solidFill>
          <a:schemeClr val="tx1">
            <a:lumMod val="8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C47017-97EB-4031-959A-EF99F9FD921A}">
      <dsp:nvSpPr>
        <dsp:cNvPr id="0" name=""/>
        <dsp:cNvSpPr/>
      </dsp:nvSpPr>
      <dsp:spPr>
        <a:xfrm>
          <a:off x="4952100" y="2049379"/>
          <a:ext cx="5001742" cy="707234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443" tIns="0" rIns="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kern="1200" dirty="0" smtClean="0">
              <a:solidFill>
                <a:srgbClr val="003760"/>
              </a:solidFill>
            </a:rPr>
            <a:t>میزان تاثیر دوره بر مهارت و درصد تغییر ایجاد شده ارزیابی می گردد</a:t>
          </a:r>
          <a:endParaRPr lang="en-US" sz="2800" kern="1200" dirty="0">
            <a:solidFill>
              <a:srgbClr val="003760"/>
            </a:solidFill>
          </a:endParaRPr>
        </a:p>
      </dsp:txBody>
      <dsp:txXfrm>
        <a:off x="4952100" y="2049379"/>
        <a:ext cx="5001742" cy="7072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8C389A-B0EC-45F1-91E4-45E2AAC0BDA5}">
      <dsp:nvSpPr>
        <dsp:cNvPr id="0" name=""/>
        <dsp:cNvSpPr/>
      </dsp:nvSpPr>
      <dsp:spPr>
        <a:xfrm rot="16200000">
          <a:off x="-986067" y="990773"/>
          <a:ext cx="5165585" cy="3184038"/>
        </a:xfrm>
        <a:prstGeom prst="flowChartManualOperation">
          <a:avLst/>
        </a:prstGeom>
        <a:solidFill>
          <a:srgbClr val="99CC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bg1"/>
              </a:solidFill>
              <a:cs typeface="B Nazanin" panose="00000400000000000000" pitchFamily="2" charset="-78"/>
            </a:rPr>
            <a:t>آموزش های در راستای بهبود:</a:t>
          </a:r>
        </a:p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. خروجی چرخه مدیریت عملکرد</a:t>
          </a:r>
          <a:endParaRPr lang="en-US" sz="2400" b="1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اقدام اصلاحی / پیشگیرانه</a:t>
          </a: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توسعه فردی</a:t>
          </a: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</dsp:txBody>
      <dsp:txXfrm rot="5400000">
        <a:off x="4707" y="1033116"/>
        <a:ext cx="3184038" cy="3099351"/>
      </dsp:txXfrm>
    </dsp:sp>
    <dsp:sp modelId="{86425880-037C-4019-8421-F63401DA2C8B}">
      <dsp:nvSpPr>
        <dsp:cNvPr id="0" name=""/>
        <dsp:cNvSpPr/>
      </dsp:nvSpPr>
      <dsp:spPr>
        <a:xfrm rot="16200000">
          <a:off x="2512028" y="892869"/>
          <a:ext cx="5165585" cy="3379845"/>
        </a:xfrm>
        <a:prstGeom prst="flowChartManualOperation">
          <a:avLst/>
        </a:prstGeom>
        <a:solidFill>
          <a:srgbClr val="99CC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bg1"/>
              </a:solidFill>
              <a:cs typeface="B Nazanin" panose="00000400000000000000" pitchFamily="2" charset="-78"/>
            </a:rPr>
            <a:t>تغییرات سازمانی :</a:t>
          </a:r>
          <a:endParaRPr lang="en-US" sz="2400" b="1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نیازهای بازار و فیدبک مشتری</a:t>
          </a: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تغییر استراتژی های سازمان</a:t>
          </a: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تعریف پروژه های جدید در سازمان</a:t>
          </a: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</dsp:txBody>
      <dsp:txXfrm rot="5400000">
        <a:off x="3404898" y="1033116"/>
        <a:ext cx="3379845" cy="3099351"/>
      </dsp:txXfrm>
    </dsp:sp>
    <dsp:sp modelId="{6714A3FD-F4E7-4F10-81CC-07DB8F87D11C}">
      <dsp:nvSpPr>
        <dsp:cNvPr id="0" name=""/>
        <dsp:cNvSpPr/>
      </dsp:nvSpPr>
      <dsp:spPr>
        <a:xfrm rot="16200000">
          <a:off x="6320479" y="680419"/>
          <a:ext cx="5165585" cy="3804746"/>
        </a:xfrm>
        <a:prstGeom prst="flowChartManualOperation">
          <a:avLst/>
        </a:prstGeom>
        <a:solidFill>
          <a:srgbClr val="99CC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bg1"/>
              </a:solidFill>
              <a:cs typeface="B Nazanin" panose="00000400000000000000" pitchFamily="2" charset="-78"/>
            </a:rPr>
            <a:t>انطباق با استانداردهای شغلی:</a:t>
          </a:r>
          <a:endParaRPr lang="en-US" sz="2400" b="1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بدو استخدام</a:t>
          </a: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گردش شغلی / ارتقا</a:t>
          </a: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عهده دار شدن وظایف جدید در شغل فعلی </a:t>
          </a: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600" kern="1200" dirty="0" smtClean="0">
              <a:solidFill>
                <a:schemeClr val="bg1"/>
              </a:solidFill>
              <a:cs typeface="B Nazanin" panose="00000400000000000000" pitchFamily="2" charset="-78"/>
            </a:rPr>
            <a:t>الزامات قانونی در چارچوب شغل</a:t>
          </a:r>
          <a:endParaRPr lang="en-US" sz="2600" kern="1200" dirty="0">
            <a:solidFill>
              <a:schemeClr val="bg1"/>
            </a:solidFill>
            <a:cs typeface="B Nazanin" panose="00000400000000000000" pitchFamily="2" charset="-78"/>
          </a:endParaRPr>
        </a:p>
      </dsp:txBody>
      <dsp:txXfrm rot="5400000">
        <a:off x="7000899" y="1033116"/>
        <a:ext cx="3804746" cy="30993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60BD9-65D6-4016-85F7-664DD0F31607}">
      <dsp:nvSpPr>
        <dsp:cNvPr id="0" name=""/>
        <dsp:cNvSpPr/>
      </dsp:nvSpPr>
      <dsp:spPr>
        <a:xfrm>
          <a:off x="2882980" y="0"/>
          <a:ext cx="2362038" cy="2362038"/>
        </a:xfrm>
        <a:prstGeom prst="triangle">
          <a:avLst/>
        </a:prstGeom>
        <a:solidFill>
          <a:srgbClr val="99CCFF"/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/>
            <a:t>رده های سازمانی و دسته بندی های مشاغل</a:t>
          </a:r>
          <a:endParaRPr lang="en-US" sz="2000" b="1" kern="1200" dirty="0"/>
        </a:p>
      </dsp:txBody>
      <dsp:txXfrm>
        <a:off x="3473490" y="1181019"/>
        <a:ext cx="1181019" cy="1181019"/>
      </dsp:txXfrm>
    </dsp:sp>
    <dsp:sp modelId="{33D368EB-ED55-4D22-89CA-503B3563D21D}">
      <dsp:nvSpPr>
        <dsp:cNvPr id="0" name=""/>
        <dsp:cNvSpPr/>
      </dsp:nvSpPr>
      <dsp:spPr>
        <a:xfrm>
          <a:off x="1701961" y="2362038"/>
          <a:ext cx="2362038" cy="2362038"/>
        </a:xfrm>
        <a:prstGeom prst="triangle">
          <a:avLst/>
        </a:prstGeom>
        <a:solidFill>
          <a:srgbClr val="99CCFF"/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/>
            <a:t>شایستگی های اکتسابی (سوابق کاری و تحصیلات)</a:t>
          </a:r>
          <a:endParaRPr lang="en-US" sz="1800" b="1" kern="1200" dirty="0"/>
        </a:p>
      </dsp:txBody>
      <dsp:txXfrm>
        <a:off x="2292471" y="3543057"/>
        <a:ext cx="1181019" cy="1181019"/>
      </dsp:txXfrm>
    </dsp:sp>
    <dsp:sp modelId="{14488550-5933-4097-A8FB-BD701141C95F}">
      <dsp:nvSpPr>
        <dsp:cNvPr id="0" name=""/>
        <dsp:cNvSpPr/>
      </dsp:nvSpPr>
      <dsp:spPr>
        <a:xfrm rot="10800000">
          <a:off x="2882980" y="2362038"/>
          <a:ext cx="2362038" cy="2362038"/>
        </a:xfrm>
        <a:prstGeom prst="triangle">
          <a:avLst/>
        </a:prstGeom>
        <a:solidFill>
          <a:srgbClr val="99CCFF"/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/>
            <a:t>نیازهای انگیزشی و نگهدارنده</a:t>
          </a:r>
          <a:endParaRPr lang="en-US" sz="2000" b="1" kern="1200" dirty="0"/>
        </a:p>
      </dsp:txBody>
      <dsp:txXfrm rot="10800000">
        <a:off x="3473489" y="2362038"/>
        <a:ext cx="1181019" cy="1181019"/>
      </dsp:txXfrm>
    </dsp:sp>
    <dsp:sp modelId="{AD5069EE-AA5F-46BB-B8A2-251F99B5FA30}">
      <dsp:nvSpPr>
        <dsp:cNvPr id="0" name=""/>
        <dsp:cNvSpPr/>
      </dsp:nvSpPr>
      <dsp:spPr>
        <a:xfrm>
          <a:off x="4018270" y="2332300"/>
          <a:ext cx="2362038" cy="2362038"/>
        </a:xfrm>
        <a:prstGeom prst="triangle">
          <a:avLst/>
        </a:prstGeom>
        <a:solidFill>
          <a:srgbClr val="99CCFF"/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شایستگی های ذاتی( تیپ شخصیت، هوش هیجانی و منطقی، تیپ رفتاری)</a:t>
          </a:r>
          <a:endParaRPr lang="en-US" sz="1400" b="1" kern="1200" dirty="0"/>
        </a:p>
      </dsp:txBody>
      <dsp:txXfrm>
        <a:off x="4608780" y="3513319"/>
        <a:ext cx="1181019" cy="11810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88C90-33CB-4258-AE57-33EE0BEF835E}">
      <dsp:nvSpPr>
        <dsp:cNvPr id="0" name=""/>
        <dsp:cNvSpPr/>
      </dsp:nvSpPr>
      <dsp:spPr>
        <a:xfrm>
          <a:off x="1212146" y="0"/>
          <a:ext cx="2811357" cy="2811317"/>
        </a:xfrm>
        <a:prstGeom prst="ellipse">
          <a:avLst/>
        </a:prstGeom>
        <a:solidFill>
          <a:srgbClr val="99CCFF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کلیه مراحل آموزش در این مدل منطبق با استاندارد بین المللی </a:t>
          </a:r>
          <a:r>
            <a:rPr lang="en-US" sz="1400" b="1" kern="1200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ISO10015</a:t>
          </a:r>
          <a:r>
            <a:rPr lang="fa-IR" sz="1400" b="1" kern="1200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 بوده و در سازمان هایی که استاندارد مذکور را دارند پیاده سازی و اجرا شده است.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solidFill>
              <a:sysClr val="windowText" lastClr="000000"/>
            </a:solidFill>
          </a:endParaRPr>
        </a:p>
      </dsp:txBody>
      <dsp:txXfrm>
        <a:off x="1623860" y="411708"/>
        <a:ext cx="1987929" cy="1987901"/>
      </dsp:txXfrm>
    </dsp:sp>
    <dsp:sp modelId="{52C2D3E5-E3D0-4E9E-B229-A6CB671FC247}">
      <dsp:nvSpPr>
        <dsp:cNvPr id="0" name=""/>
        <dsp:cNvSpPr/>
      </dsp:nvSpPr>
      <dsp:spPr>
        <a:xfrm>
          <a:off x="2659176" y="1874992"/>
          <a:ext cx="2811357" cy="2811317"/>
        </a:xfrm>
        <a:prstGeom prst="ellipse">
          <a:avLst/>
        </a:prstGeom>
        <a:solidFill>
          <a:srgbClr val="99CCFF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پیرو بازنگری در تحلیل مشاغل،  تعیین اهداف جدید سازمانی و تعریف پروژه های بهبود، شایستگی های مورد نیاز بازنگری شده و بر آن اساس سیستم آموزش بروزرسانی می گردد.</a:t>
          </a:r>
          <a:endParaRPr lang="en-US" sz="1400" b="1" kern="1200" dirty="0">
            <a:solidFill>
              <a:sysClr val="windowText" lastClr="000000"/>
            </a:solidFill>
          </a:endParaRPr>
        </a:p>
      </dsp:txBody>
      <dsp:txXfrm>
        <a:off x="3070890" y="2286700"/>
        <a:ext cx="1987929" cy="1987901"/>
      </dsp:txXfrm>
    </dsp:sp>
    <dsp:sp modelId="{6F37F7B4-F5A8-4C50-9164-2909509C8658}">
      <dsp:nvSpPr>
        <dsp:cNvPr id="0" name=""/>
        <dsp:cNvSpPr/>
      </dsp:nvSpPr>
      <dsp:spPr>
        <a:xfrm>
          <a:off x="4104496" y="0"/>
          <a:ext cx="2811357" cy="2811317"/>
        </a:xfrm>
        <a:prstGeom prst="ellipse">
          <a:avLst/>
        </a:prstGeom>
        <a:solidFill>
          <a:srgbClr val="99CCFF">
            <a:alpha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ysClr val="windowText" lastClr="000000"/>
              </a:solidFill>
              <a:cs typeface="B Nazanin" panose="00000400000000000000" pitchFamily="2" charset="-78"/>
            </a:rPr>
            <a:t>پیش از برگزاری دوره برای فراگیران ماموریت آموزشی تعریف شده تا کاملا در خصوص هدف از برگزاری دوره ها توجیه بوده و به آن دست یابند.</a:t>
          </a:r>
          <a:endParaRPr lang="en-US" sz="1400" b="1" kern="1200" dirty="0">
            <a:solidFill>
              <a:sysClr val="windowText" lastClr="000000"/>
            </a:solidFill>
          </a:endParaRPr>
        </a:p>
      </dsp:txBody>
      <dsp:txXfrm>
        <a:off x="4516210" y="411708"/>
        <a:ext cx="1987929" cy="1987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7621E62-5580-4AF4-A29D-7AFC07E65212}" type="datetimeFigureOut">
              <a:rPr lang="en-US" smtClean="0"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0A63440-5456-4B7C-9456-E515B53FB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3687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6BE53D0-2EB5-4479-9A35-AC8F3F67D146}" type="datetimeFigureOut">
              <a:rPr lang="en-US" smtClean="0"/>
              <a:t>7/20/2018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CD98B6A-E6AC-46F8-8CA3-0E197F815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2982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D98B6A-E6AC-46F8-8CA3-0E197F8155F7}" type="slidenum">
              <a:rPr lang="en-US" smtClean="0"/>
              <a:t>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44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D98B6A-E6AC-46F8-8CA3-0E197F8155F7}" type="slidenum">
              <a:rPr lang="en-US" smtClean="0"/>
              <a:t>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6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32A0-9B53-41BD-AE96-B9D46CD85D0D}" type="datetime1">
              <a:rPr lang="en-US" smtClean="0"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80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048F-36F5-4148-8FC9-C044DF5C57C3}" type="datetime1">
              <a:rPr lang="en-US" smtClean="0"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95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1C61-46AF-4BA5-B507-9D223BDFF949}" type="datetime1">
              <a:rPr lang="en-US" smtClean="0"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1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7BEF4-68C6-4D10-BC1A-4395CAFF111A}" type="datetime1">
              <a:rPr lang="en-US" smtClean="0"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C69A5-1A0E-4A1C-8105-45D9C0096008}" type="datetime1">
              <a:rPr lang="en-US" smtClean="0"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1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7E1-BAEE-4FE5-9A82-902FECF1C53D}" type="datetime1">
              <a:rPr lang="en-US" smtClean="0"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3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6978-9221-43C9-BEC6-AB144DB35E22}" type="datetime1">
              <a:rPr lang="en-US" smtClean="0"/>
              <a:t>7/20/2018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79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22C-AE27-49AA-9381-45F179DDFE2F}" type="datetime1">
              <a:rPr lang="en-US" smtClean="0"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1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010D-B471-4232-82D9-9D5ADEF0E7B0}" type="datetime1">
              <a:rPr lang="en-US" smtClean="0"/>
              <a:t>7/20/2018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11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B5-2D22-421B-A8E5-88C3774E1ADF}" type="datetime1">
              <a:rPr lang="en-US" smtClean="0"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80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2C89-1619-43B4-AA55-703954C4BA09}" type="datetime1">
              <a:rPr lang="en-US" smtClean="0"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5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DA06A-9E4B-404F-B35B-E986F1319594}" type="datetime1">
              <a:rPr lang="en-US" smtClean="0"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EC00F-9362-4E85-92B9-B9E6ECFD0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244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1336430"/>
            <a:ext cx="12191999" cy="5521570"/>
          </a:xfrm>
        </p:spPr>
        <p:txBody>
          <a:bodyPr>
            <a:normAutofit fontScale="90000"/>
          </a:bodyPr>
          <a:lstStyle/>
          <a:p>
            <a:r>
              <a:rPr lang="fa-IR" sz="4800" dirty="0">
                <a:solidFill>
                  <a:srgbClr val="003366"/>
                </a:solidFill>
                <a:cs typeface="B Titr" pitchFamily="2" charset="-78"/>
              </a:rPr>
              <a:t/>
            </a:r>
            <a:br>
              <a:rPr lang="fa-IR" sz="4800" dirty="0">
                <a:solidFill>
                  <a:srgbClr val="003366"/>
                </a:solidFill>
                <a:cs typeface="B Titr" pitchFamily="2" charset="-78"/>
              </a:rPr>
            </a:br>
            <a:r>
              <a:rPr lang="fa-IR" sz="6600" dirty="0">
                <a:solidFill>
                  <a:srgbClr val="003366"/>
                </a:solidFill>
                <a:cs typeface="B Titr" pitchFamily="2" charset="-78"/>
              </a:rPr>
              <a:t/>
            </a:r>
            <a:br>
              <a:rPr lang="fa-IR" sz="6600" dirty="0">
                <a:solidFill>
                  <a:srgbClr val="003366"/>
                </a:solidFill>
                <a:cs typeface="B Titr" pitchFamily="2" charset="-78"/>
              </a:rPr>
            </a:br>
            <a:r>
              <a:rPr lang="en-US" sz="4900" b="1" dirty="0" smtClean="0">
                <a:solidFill>
                  <a:srgbClr val="003366"/>
                </a:solidFill>
                <a:cs typeface="B Titr" pitchFamily="2" charset="-78"/>
              </a:rPr>
              <a:t>TTM</a:t>
            </a:r>
            <a:r>
              <a:rPr lang="fa-IR" sz="4900" dirty="0" smtClean="0">
                <a:solidFill>
                  <a:srgbClr val="003366"/>
                </a:solidFill>
                <a:cs typeface="B Titr" pitchFamily="2" charset="-78"/>
              </a:rPr>
              <a:t>رویکرد مهارت محور آموزش در مدل</a:t>
            </a:r>
            <a:r>
              <a:rPr lang="en-US" sz="6600" dirty="0">
                <a:solidFill>
                  <a:srgbClr val="003366"/>
                </a:solidFill>
                <a:cs typeface="B Titr" pitchFamily="2" charset="-78"/>
              </a:rPr>
              <a:t/>
            </a:r>
            <a:br>
              <a:rPr lang="en-US" sz="6600" dirty="0">
                <a:solidFill>
                  <a:srgbClr val="003366"/>
                </a:solidFill>
                <a:cs typeface="B Titr" pitchFamily="2" charset="-78"/>
              </a:rPr>
            </a:br>
            <a:r>
              <a:rPr lang="fa-IR" sz="6600" dirty="0">
                <a:solidFill>
                  <a:srgbClr val="003366"/>
                </a:solidFill>
                <a:cs typeface="B Titr" pitchFamily="2" charset="-78"/>
              </a:rPr>
              <a:t/>
            </a:r>
            <a:br>
              <a:rPr lang="fa-IR" sz="6600" dirty="0">
                <a:solidFill>
                  <a:srgbClr val="003366"/>
                </a:solidFill>
                <a:cs typeface="B Titr" pitchFamily="2" charset="-78"/>
              </a:rPr>
            </a:br>
            <a:r>
              <a:rPr lang="fa-IR" sz="4800" dirty="0" smtClean="0">
                <a:solidFill>
                  <a:srgbClr val="003366"/>
                </a:solidFill>
                <a:cs typeface="B Titr" pitchFamily="2" charset="-78"/>
              </a:rPr>
              <a:t>آرمین خوشوقتی       </a:t>
            </a:r>
            <a:r>
              <a:rPr lang="fa-IR" sz="4400" dirty="0" smtClean="0">
                <a:solidFill>
                  <a:srgbClr val="003366"/>
                </a:solidFill>
                <a:cs typeface="B Titr" pitchFamily="2" charset="-78"/>
              </a:rPr>
              <a:t>ظاهره علی اصفهانی</a:t>
            </a:r>
            <a:r>
              <a:rPr lang="en-US" sz="4400" dirty="0" smtClean="0">
                <a:solidFill>
                  <a:srgbClr val="003366"/>
                </a:solidFill>
                <a:cs typeface="B Titr" pitchFamily="2" charset="-78"/>
              </a:rPr>
              <a:t> </a:t>
            </a:r>
            <a:r>
              <a:rPr lang="fa-IR" sz="4800" dirty="0" smtClean="0">
                <a:solidFill>
                  <a:srgbClr val="003366"/>
                </a:solidFill>
                <a:cs typeface="B Titr" pitchFamily="2" charset="-78"/>
              </a:rPr>
              <a:t/>
            </a:r>
            <a:br>
              <a:rPr lang="fa-IR" sz="4800" dirty="0" smtClean="0">
                <a:solidFill>
                  <a:srgbClr val="003366"/>
                </a:solidFill>
                <a:cs typeface="B Titr" pitchFamily="2" charset="-78"/>
              </a:rPr>
            </a:br>
            <a:r>
              <a:rPr lang="fa-IR" sz="4800" dirty="0">
                <a:solidFill>
                  <a:srgbClr val="003366"/>
                </a:solidFill>
                <a:cs typeface="B Titr" pitchFamily="2" charset="-78"/>
              </a:rPr>
              <a:t/>
            </a:r>
            <a:br>
              <a:rPr lang="fa-IR" sz="4800" dirty="0">
                <a:solidFill>
                  <a:srgbClr val="003366"/>
                </a:solidFill>
                <a:cs typeface="B Titr" pitchFamily="2" charset="-78"/>
              </a:rPr>
            </a:br>
            <a:r>
              <a:rPr lang="en-US" sz="4000" b="1" dirty="0" smtClean="0">
                <a:solidFill>
                  <a:srgbClr val="003366"/>
                </a:solidFill>
                <a:cs typeface="B Titr" pitchFamily="2" charset="-78"/>
              </a:rPr>
              <a:t>Khoshvaghti@tamasco.ir</a:t>
            </a:r>
            <a:r>
              <a:rPr lang="en-US" sz="3600" dirty="0" smtClean="0">
                <a:solidFill>
                  <a:srgbClr val="003366"/>
                </a:solidFill>
                <a:cs typeface="B Titr" pitchFamily="2" charset="-78"/>
              </a:rPr>
              <a:t/>
            </a:r>
            <a:br>
              <a:rPr lang="en-US" sz="3600" dirty="0" smtClean="0">
                <a:solidFill>
                  <a:srgbClr val="003366"/>
                </a:solidFill>
                <a:cs typeface="B Titr" pitchFamily="2" charset="-78"/>
              </a:rPr>
            </a:br>
            <a:r>
              <a:rPr lang="en-US" sz="4800" smtClean="0">
                <a:solidFill>
                  <a:srgbClr val="003366"/>
                </a:solidFill>
                <a:cs typeface="B Titr" pitchFamily="2" charset="-78"/>
              </a:rPr>
              <a:t/>
            </a:r>
            <a:br>
              <a:rPr lang="en-US" sz="4800" smtClean="0">
                <a:solidFill>
                  <a:srgbClr val="003366"/>
                </a:solidFill>
                <a:cs typeface="B Titr" pitchFamily="2" charset="-78"/>
              </a:rPr>
            </a:br>
            <a:r>
              <a:rPr lang="en-US" sz="2700" dirty="0" smtClean="0">
                <a:solidFill>
                  <a:srgbClr val="003366"/>
                </a:solidFill>
                <a:latin typeface="Arial Black" pitchFamily="34" charset="0"/>
              </a:rPr>
              <a:t/>
            </a:r>
            <a:br>
              <a:rPr lang="en-US" sz="2700" dirty="0" smtClean="0">
                <a:solidFill>
                  <a:srgbClr val="003366"/>
                </a:solidFill>
                <a:latin typeface="Arial Black" pitchFamily="34" charset="0"/>
              </a:rPr>
            </a:br>
            <a:r>
              <a:rPr lang="fa-IR" sz="2700" dirty="0" smtClean="0">
                <a:solidFill>
                  <a:srgbClr val="003366"/>
                </a:solidFill>
                <a:latin typeface="Arial Black" pitchFamily="34" charset="0"/>
                <a:cs typeface="B Nazanin" panose="00000400000000000000" pitchFamily="2" charset="-78"/>
              </a:rPr>
              <a:t>تابستان 1397</a:t>
            </a:r>
            <a:r>
              <a:rPr lang="en-US" sz="3600" dirty="0">
                <a:solidFill>
                  <a:srgbClr val="003366"/>
                </a:solidFill>
                <a:latin typeface="Arial Black" pitchFamily="34" charset="0"/>
              </a:rPr>
              <a:t/>
            </a:r>
            <a:br>
              <a:rPr lang="en-US" sz="3600" dirty="0">
                <a:solidFill>
                  <a:srgbClr val="003366"/>
                </a:solidFill>
                <a:latin typeface="Arial Black" pitchFamily="34" charset="0"/>
              </a:rPr>
            </a:br>
            <a:endParaRPr lang="en-US" sz="3600" dirty="0">
              <a:solidFill>
                <a:schemeClr val="bg1"/>
              </a:solidFill>
              <a:cs typeface="Compset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513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u="sng" dirty="0" smtClean="0">
              <a:solidFill>
                <a:srgbClr val="003760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تعریف </a:t>
            </a:r>
            <a:r>
              <a:rPr lang="fa-IR" dirty="0">
                <a:solidFill>
                  <a:srgbClr val="003760"/>
                </a:solidFill>
              </a:rPr>
              <a:t>محدودیت ها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مشخص </a:t>
            </a:r>
            <a:r>
              <a:rPr lang="fa-IR" dirty="0">
                <a:solidFill>
                  <a:srgbClr val="003760"/>
                </a:solidFill>
              </a:rPr>
              <a:t>کردن روش های آموزش و ملاک های انتخاب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مشخص </a:t>
            </a:r>
            <a:r>
              <a:rPr lang="fa-IR" dirty="0">
                <a:solidFill>
                  <a:srgbClr val="003760"/>
                </a:solidFill>
              </a:rPr>
              <a:t>کردن ویژگی های برنامه آموزشی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انتخاب </a:t>
            </a:r>
            <a:r>
              <a:rPr lang="fa-IR" dirty="0">
                <a:solidFill>
                  <a:srgbClr val="003760"/>
                </a:solidFill>
              </a:rPr>
              <a:t>آموزش </a:t>
            </a:r>
            <a:r>
              <a:rPr lang="fa-IR" dirty="0" smtClean="0">
                <a:solidFill>
                  <a:srgbClr val="003760"/>
                </a:solidFill>
              </a:rPr>
              <a:t>دهنده</a:t>
            </a: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حمایت </a:t>
            </a:r>
            <a:r>
              <a:rPr lang="fa-IR" dirty="0">
                <a:solidFill>
                  <a:srgbClr val="003760"/>
                </a:solidFill>
              </a:rPr>
              <a:t>و پشتیبانی قبل از آموزش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حمایت </a:t>
            </a:r>
            <a:r>
              <a:rPr lang="fa-IR" dirty="0">
                <a:solidFill>
                  <a:srgbClr val="003760"/>
                </a:solidFill>
              </a:rPr>
              <a:t>و پشتیبانی حین آموزش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en-US" dirty="0" smtClean="0"/>
              <a:t>. </a:t>
            </a:r>
            <a:endParaRPr lang="fa-IR" u="sng" dirty="0">
              <a:solidFill>
                <a:srgbClr val="003760"/>
              </a:solidFill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en-US" dirty="0">
              <a:solidFill>
                <a:srgbClr val="0037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10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97551" y="488633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طراحی، برنامه ریزی و اجرای آموزش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 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078" y="3479346"/>
            <a:ext cx="312420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56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108474" cy="4351338"/>
          </a:xfrm>
        </p:spPr>
        <p:txBody>
          <a:bodyPr/>
          <a:lstStyle/>
          <a:p>
            <a:pPr mar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تشکیل مخزن مهارتی ، و ایجاد ماتریس مهارت – آموزش  : </a:t>
            </a:r>
          </a:p>
          <a:p>
            <a:pPr marL="0" indent="0" algn="just" rtl="1">
              <a:buNone/>
            </a:pPr>
            <a:endParaRPr lang="en-US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110615" y="397086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تبدیل مهارت به دوره آموزشی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885513"/>
              </p:ext>
            </p:extLst>
          </p:nvPr>
        </p:nvGraphicFramePr>
        <p:xfrm>
          <a:off x="2665911" y="2577306"/>
          <a:ext cx="7696200" cy="2847975"/>
        </p:xfrm>
        <a:graphic>
          <a:graphicData uri="http://schemas.openxmlformats.org/drawingml/2006/table">
            <a:tbl>
              <a:tblPr rtl="1">
                <a:tableStyleId>{D7AC3CCA-C797-4891-BE02-D94E43425B78}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573565801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753356664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4906836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736795681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40584109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1182719281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548011528"/>
                    </a:ext>
                  </a:extLst>
                </a:gridCol>
              </a:tblGrid>
              <a:tr h="447675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مهارت                     </a:t>
                      </a:r>
                      <a:r>
                        <a:rPr lang="fa-IR" sz="1200" u="none" strike="noStrike" dirty="0" smtClean="0">
                          <a:effectLst/>
                        </a:rPr>
                        <a:t>آموزش</a:t>
                      </a:r>
                      <a:endParaRPr lang="fa-IR" sz="1200" b="1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کارگاه آشنایی با </a:t>
                      </a:r>
                      <a:r>
                        <a:rPr lang="en-US" sz="1200" u="none" strike="noStrike">
                          <a:effectLst/>
                        </a:rPr>
                        <a:t>TTM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سمینار مفاد مالیاتی سالانه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دوره تحلیل نیم رخ روانی </a:t>
                      </a:r>
                      <a:r>
                        <a:rPr lang="en-US" sz="1200" u="none" strike="noStrike">
                          <a:effectLst/>
                        </a:rPr>
                        <a:t>MBTI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u="none" strike="noStrike">
                          <a:effectLst/>
                        </a:rPr>
                        <a:t>EXCEL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دوره امنیت اطلاعات </a:t>
                      </a:r>
                      <a:r>
                        <a:rPr lang="en-US" sz="1200" u="none" strike="noStrike">
                          <a:effectLst/>
                        </a:rPr>
                        <a:t>ISO27001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u="none" strike="noStrike">
                          <a:effectLst/>
                        </a:rPr>
                        <a:t>SPSS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911371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آشنایی با تیپ و ویژگی های شخصیتی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z-Cyrl-AZ" sz="1200" u="none" strike="noStrike">
                          <a:effectLst/>
                        </a:rPr>
                        <a:t>О</a:t>
                      </a:r>
                      <a:endParaRPr lang="az-Cyrl-A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1964013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تهیه و تنظیم گزارشات تحلیلی</a:t>
                      </a:r>
                      <a:endParaRPr lang="fa-IR" sz="1200" b="0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z-Cyrl-AZ" sz="1200" u="none" strike="noStrike">
                          <a:effectLst/>
                        </a:rPr>
                        <a:t>О</a:t>
                      </a:r>
                      <a:endParaRPr lang="az-Cyrl-A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22778497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تهیه و تنظیم گزارشات آماری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z-Cyrl-AZ" sz="1200" u="none" strike="noStrike">
                          <a:effectLst/>
                        </a:rPr>
                        <a:t>О</a:t>
                      </a:r>
                      <a:endParaRPr lang="az-Cyrl-A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11787959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آشنایی با استانداردهای امنیت اطلاعات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z-Cyrl-AZ" sz="1200" u="none" strike="noStrike">
                          <a:effectLst/>
                        </a:rPr>
                        <a:t>О</a:t>
                      </a:r>
                      <a:endParaRPr lang="az-Cyrl-A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467415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طبقه بندی مشاغل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z-Cyrl-AZ" sz="1200" u="none" strike="noStrike">
                          <a:effectLst/>
                        </a:rPr>
                        <a:t>О</a:t>
                      </a:r>
                      <a:endParaRPr lang="az-Cyrl-A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49047995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قوانین و مقررات مالیاتی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z-Cyrl-AZ" sz="1200" u="none" strike="noStrike">
                          <a:effectLst/>
                        </a:rPr>
                        <a:t>О</a:t>
                      </a:r>
                      <a:endParaRPr lang="az-Cyrl-A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 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 </a:t>
                      </a:r>
                      <a:endParaRPr lang="fa-IR" sz="1200" b="0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7809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164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7652" y="1824816"/>
            <a:ext cx="9533709" cy="4236349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fa-IR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en-US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771378" y="387902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ورودی های آموزش </a:t>
            </a:r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در مدل </a:t>
            </a:r>
            <a:r>
              <a:rPr lang="en-US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B Nazanin" panose="00000400000000000000" pitchFamily="2" charset="-78"/>
              </a:rPr>
              <a:t>TTM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12</a:t>
            </a:fld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90605522"/>
              </p:ext>
            </p:extLst>
          </p:nvPr>
        </p:nvGraphicFramePr>
        <p:xfrm>
          <a:off x="436768" y="1043172"/>
          <a:ext cx="10810351" cy="5165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69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110615" y="397086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نمونه فرم اعلام نیاز به دوره آموزشی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13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/>
          <a:srcRect l="14874" t="10741" r="8237" b="33343"/>
          <a:stretch/>
        </p:blipFill>
        <p:spPr bwMode="auto">
          <a:xfrm>
            <a:off x="1265396" y="1851607"/>
            <a:ext cx="9960201" cy="40903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337" y="3985692"/>
            <a:ext cx="3388606" cy="195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11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110615" y="397086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نمونه فرم اعلام نیاز به دوره آموزشی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14</a:t>
            </a:fld>
            <a:endParaRPr lang="en-US"/>
          </a:p>
        </p:txBody>
      </p:sp>
      <p:pic>
        <p:nvPicPr>
          <p:cNvPr id="11" name="Content Placeholder 10"/>
          <p:cNvPicPr>
            <a:picLocks noGrp="1"/>
          </p:cNvPicPr>
          <p:nvPr>
            <p:ph idx="1"/>
          </p:nvPr>
        </p:nvPicPr>
        <p:blipFill rotWithShape="1">
          <a:blip r:embed="rId2"/>
          <a:srcRect l="15789" t="15225" r="9263" b="25564"/>
          <a:stretch/>
        </p:blipFill>
        <p:spPr bwMode="auto">
          <a:xfrm>
            <a:off x="1241618" y="1835592"/>
            <a:ext cx="9708764" cy="43314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 Box 4"/>
          <p:cNvSpPr txBox="1"/>
          <p:nvPr/>
        </p:nvSpPr>
        <p:spPr>
          <a:xfrm>
            <a:off x="4413250" y="4011884"/>
            <a:ext cx="1733550" cy="134747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-تعیین فعالیت هایی که انجام آن نیاز به مهارت آموزی و یا ارتقا مهارت دارد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-تعیین شاخص های ارزیابی به منظور سنجش میزان تاثیر آموزش بر ارتقا مهارت ها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Elbow Connector 14"/>
          <p:cNvCxnSpPr/>
          <p:nvPr/>
        </p:nvCxnSpPr>
        <p:spPr>
          <a:xfrm>
            <a:off x="4033520" y="3849959"/>
            <a:ext cx="379730" cy="8591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250" y="4011884"/>
            <a:ext cx="2246379" cy="176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6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110615" y="397086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نمونه فرم ارزیابی اثربخشی آموزش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422234"/>
              </p:ext>
            </p:extLst>
          </p:nvPr>
        </p:nvGraphicFramePr>
        <p:xfrm>
          <a:off x="2011681" y="2063931"/>
          <a:ext cx="8608421" cy="3631475"/>
        </p:xfrm>
        <a:graphic>
          <a:graphicData uri="http://schemas.openxmlformats.org/drawingml/2006/table">
            <a:tbl>
              <a:tblPr rtl="1">
                <a:tableStyleId>{8799B23B-EC83-4686-B30A-512413B5E67A}</a:tableStyleId>
              </a:tblPr>
              <a:tblGrid>
                <a:gridCol w="1504739">
                  <a:extLst>
                    <a:ext uri="{9D8B030D-6E8A-4147-A177-3AD203B41FA5}">
                      <a16:colId xmlns:a16="http://schemas.microsoft.com/office/drawing/2014/main" val="1004566879"/>
                    </a:ext>
                  </a:extLst>
                </a:gridCol>
                <a:gridCol w="1095684">
                  <a:extLst>
                    <a:ext uri="{9D8B030D-6E8A-4147-A177-3AD203B41FA5}">
                      <a16:colId xmlns:a16="http://schemas.microsoft.com/office/drawing/2014/main" val="3228501749"/>
                    </a:ext>
                  </a:extLst>
                </a:gridCol>
                <a:gridCol w="1314820">
                  <a:extLst>
                    <a:ext uri="{9D8B030D-6E8A-4147-A177-3AD203B41FA5}">
                      <a16:colId xmlns:a16="http://schemas.microsoft.com/office/drawing/2014/main" val="1796671433"/>
                    </a:ext>
                  </a:extLst>
                </a:gridCol>
                <a:gridCol w="1566828">
                  <a:extLst>
                    <a:ext uri="{9D8B030D-6E8A-4147-A177-3AD203B41FA5}">
                      <a16:colId xmlns:a16="http://schemas.microsoft.com/office/drawing/2014/main" val="2813731550"/>
                    </a:ext>
                  </a:extLst>
                </a:gridCol>
                <a:gridCol w="759674">
                  <a:extLst>
                    <a:ext uri="{9D8B030D-6E8A-4147-A177-3AD203B41FA5}">
                      <a16:colId xmlns:a16="http://schemas.microsoft.com/office/drawing/2014/main" val="2143496038"/>
                    </a:ext>
                  </a:extLst>
                </a:gridCol>
                <a:gridCol w="788892">
                  <a:extLst>
                    <a:ext uri="{9D8B030D-6E8A-4147-A177-3AD203B41FA5}">
                      <a16:colId xmlns:a16="http://schemas.microsoft.com/office/drawing/2014/main" val="4241973225"/>
                    </a:ext>
                  </a:extLst>
                </a:gridCol>
                <a:gridCol w="788892">
                  <a:extLst>
                    <a:ext uri="{9D8B030D-6E8A-4147-A177-3AD203B41FA5}">
                      <a16:colId xmlns:a16="http://schemas.microsoft.com/office/drawing/2014/main" val="3794716379"/>
                    </a:ext>
                  </a:extLst>
                </a:gridCol>
                <a:gridCol w="788892">
                  <a:extLst>
                    <a:ext uri="{9D8B030D-6E8A-4147-A177-3AD203B41FA5}">
                      <a16:colId xmlns:a16="http://schemas.microsoft.com/office/drawing/2014/main" val="4100068930"/>
                    </a:ext>
                  </a:extLst>
                </a:gridCol>
              </a:tblGrid>
              <a:tr h="130185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فعالیت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مهارت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دوره آموزشی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شاخص اثربخشی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سطح تسلط فعلی( پیش از برگزاری دوره)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سطح تسلط مورد انتظار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سطح تسلط واقعی( پس از برگزاری دوره)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توضیحات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2091683"/>
                  </a:ext>
                </a:extLst>
              </a:tr>
              <a:tr h="976387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فعالیت های مرتبط با ترخیص مواد اولیه و تجهیزات از گمرک</a:t>
                      </a:r>
                      <a:endParaRPr lang="ar-SA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قوانین و مقررات گمرکی</a:t>
                      </a:r>
                      <a:endParaRPr lang="ar-SA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آشنایی با قوانین و مقررات گمرکی و ترخیص کالا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انجام فعالیت ها </a:t>
                      </a:r>
                      <a:r>
                        <a:rPr lang="fa-IR" sz="14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گمرکی در </a:t>
                      </a:r>
                      <a:r>
                        <a:rPr lang="fa-IR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کوتاه ترین زمان و بدون نقص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آشنایی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تسلط نسبی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تسلط نسبی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اثربخش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036287"/>
                  </a:ext>
                </a:extLst>
              </a:tr>
              <a:tr h="650925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انجام مصاحبه های استخدامی</a:t>
                      </a:r>
                      <a:endParaRPr lang="ar-SA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مصاحبه های استخدامی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مصاحبه استخدامی به روش استار</a:t>
                      </a:r>
                      <a:endParaRPr lang="ar-SA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اثربخشی مصاحبه های انجام شده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تسلط نسبی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تسلط کامل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تسلط نسبی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غیر اثربخش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302642"/>
                  </a:ext>
                </a:extLst>
              </a:tr>
              <a:tr h="70231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تنظیم قرارداد های صادراتی</a:t>
                      </a:r>
                      <a:endParaRPr lang="ar-SA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زبان انگلیسی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زبان تخصصی بازرگانی بین الملل</a:t>
                      </a:r>
                      <a:endParaRPr lang="ar-SA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بی نقص بودن قراردادها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آشنایی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تسلط نسبی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تسلط نسبی</a:t>
                      </a:r>
                      <a:endParaRPr lang="fa-IR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اثربخش</a:t>
                      </a:r>
                      <a:endParaRPr lang="fa-I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07679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110615" y="397086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نمونه فرم اعلام نیاز به دوره آموزشی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l="15206" t="15008" r="9096" b="7887"/>
          <a:stretch/>
        </p:blipFill>
        <p:spPr bwMode="auto">
          <a:xfrm>
            <a:off x="1119051" y="1802674"/>
            <a:ext cx="10071463" cy="42323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821" y="3113921"/>
            <a:ext cx="1865637" cy="96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6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110615" y="397086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نمونه فرم اعلام نیاز به دوره آموزشی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4628" t="14716" r="9179" b="7593"/>
          <a:stretch/>
        </p:blipFill>
        <p:spPr bwMode="auto">
          <a:xfrm>
            <a:off x="1436914" y="1724297"/>
            <a:ext cx="9640389" cy="44283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2301" y="3232747"/>
            <a:ext cx="1865637" cy="96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6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110615" y="397086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سطوح مهارت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030511"/>
              </p:ext>
            </p:extLst>
          </p:nvPr>
        </p:nvGraphicFramePr>
        <p:xfrm>
          <a:off x="2364376" y="1959429"/>
          <a:ext cx="7641772" cy="3749040"/>
        </p:xfrm>
        <a:graphic>
          <a:graphicData uri="http://schemas.openxmlformats.org/drawingml/2006/table">
            <a:tbl>
              <a:tblPr rtl="1">
                <a:tableStyleId>{69CF1AB2-1976-4502-BF36-3FF5EA218861}</a:tableStyleId>
              </a:tblPr>
              <a:tblGrid>
                <a:gridCol w="2019852">
                  <a:extLst>
                    <a:ext uri="{9D8B030D-6E8A-4147-A177-3AD203B41FA5}">
                      <a16:colId xmlns:a16="http://schemas.microsoft.com/office/drawing/2014/main" val="3522540674"/>
                    </a:ext>
                  </a:extLst>
                </a:gridCol>
                <a:gridCol w="3602068">
                  <a:extLst>
                    <a:ext uri="{9D8B030D-6E8A-4147-A177-3AD203B41FA5}">
                      <a16:colId xmlns:a16="http://schemas.microsoft.com/office/drawing/2014/main" val="1379481257"/>
                    </a:ext>
                  </a:extLst>
                </a:gridCol>
                <a:gridCol w="2019852">
                  <a:extLst>
                    <a:ext uri="{9D8B030D-6E8A-4147-A177-3AD203B41FA5}">
                      <a16:colId xmlns:a16="http://schemas.microsoft.com/office/drawing/2014/main" val="4216200517"/>
                    </a:ext>
                  </a:extLst>
                </a:gridCol>
              </a:tblGrid>
              <a:tr h="42672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u="none" strike="noStrike" dirty="0">
                          <a:effectLst/>
                        </a:rPr>
                        <a:t>سطح مهارت</a:t>
                      </a:r>
                      <a:endParaRPr lang="fa-IR" sz="1200" b="1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u="none" strike="noStrike" dirty="0">
                          <a:effectLst/>
                        </a:rPr>
                        <a:t>تعریف</a:t>
                      </a:r>
                      <a:endParaRPr lang="fa-IR" sz="1200" b="1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u="none" strike="noStrike" dirty="0">
                          <a:effectLst/>
                        </a:rPr>
                        <a:t>مثال</a:t>
                      </a:r>
                      <a:endParaRPr lang="fa-IR" sz="1200" b="1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70623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بدون مهارت</a:t>
                      </a:r>
                      <a:endParaRPr lang="fa-IR" sz="1200" b="0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انجام فعالیت نیاز به دانش و تجربه خاصی ندارد</a:t>
                      </a:r>
                      <a:endParaRPr lang="fa-IR" sz="1200" b="0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ارسال فکس توسط مسئول دفتر</a:t>
                      </a:r>
                      <a:endParaRPr lang="fa-IR" sz="1200" b="0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219660"/>
                  </a:ext>
                </a:extLst>
              </a:tr>
              <a:tr h="746759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آشنایی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انجام فعالیت با دانش و تجربه ابتدایی و مختصر قابل انجام است</a:t>
                      </a:r>
                      <a:endParaRPr lang="fa-IR" sz="1200" b="0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بایگانی مستندات توسط کارمند اداری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712587"/>
                  </a:ext>
                </a:extLst>
              </a:tr>
              <a:tr h="1127761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تسلط نسبی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انجام فعالیت نیاز به سطح متوسطی از دانش و تجربه در موضوع مذکور دارد</a:t>
                      </a:r>
                      <a:endParaRPr lang="fa-IR" sz="1200" b="0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پیگیری امور بیمه تکمیلی پرسنل توسط کارشناس امور کارکنان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736453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>
                          <a:effectLst/>
                        </a:rPr>
                        <a:t>تسلط کامل</a:t>
                      </a:r>
                      <a:endParaRPr lang="fa-IR" sz="12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انجام فعالیت نیاز به تخصص در زمینه مورد بحث دارد</a:t>
                      </a:r>
                      <a:endParaRPr lang="fa-IR" sz="1200" b="0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u="none" strike="noStrike" dirty="0">
                          <a:effectLst/>
                        </a:rPr>
                        <a:t>انجام مصاحبه استخدامی توسط مسئول جذب</a:t>
                      </a:r>
                      <a:endParaRPr lang="fa-IR" sz="1200" b="0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798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4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18" y="1825625"/>
            <a:ext cx="10515600" cy="4351338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fa-IR" dirty="0" smtClean="0">
              <a:solidFill>
                <a:srgbClr val="003760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تحلیل </a:t>
            </a:r>
            <a:r>
              <a:rPr lang="fa-IR" dirty="0">
                <a:solidFill>
                  <a:srgbClr val="003760"/>
                </a:solidFill>
              </a:rPr>
              <a:t>داده های جمع آوری شده و تفسیر نتایج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بازنگری </a:t>
            </a:r>
            <a:r>
              <a:rPr lang="fa-IR" dirty="0">
                <a:solidFill>
                  <a:srgbClr val="003760"/>
                </a:solidFill>
              </a:rPr>
              <a:t>هزینه های آموزشی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نتیجه </a:t>
            </a:r>
            <a:r>
              <a:rPr lang="fa-IR" dirty="0">
                <a:solidFill>
                  <a:srgbClr val="003760"/>
                </a:solidFill>
              </a:rPr>
              <a:t>گیری و ارایه </a:t>
            </a:r>
            <a:r>
              <a:rPr lang="fa-IR" dirty="0" smtClean="0">
                <a:solidFill>
                  <a:srgbClr val="003760"/>
                </a:solidFill>
              </a:rPr>
              <a:t>توصیه </a:t>
            </a:r>
            <a:r>
              <a:rPr lang="fa-IR" dirty="0">
                <a:solidFill>
                  <a:srgbClr val="003760"/>
                </a:solidFill>
              </a:rPr>
              <a:t>هایی برای بهبود</a:t>
            </a:r>
            <a:endParaRPr lang="en-US" dirty="0">
              <a:solidFill>
                <a:srgbClr val="003760"/>
              </a:solidFill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dirty="0" smtClean="0">
                <a:solidFill>
                  <a:srgbClr val="003760"/>
                </a:solidFill>
              </a:rPr>
              <a:t>پایش از طریق :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مشورت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مشاهده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جمع </a:t>
            </a:r>
            <a:r>
              <a:rPr lang="fa-IR" dirty="0">
                <a:solidFill>
                  <a:srgbClr val="003760"/>
                </a:solidFill>
              </a:rPr>
              <a:t>آوری داده ها</a:t>
            </a:r>
            <a:endParaRPr lang="en-US" dirty="0">
              <a:solidFill>
                <a:srgbClr val="003760"/>
              </a:solidFill>
            </a:endParaRPr>
          </a:p>
          <a:p>
            <a:pPr marL="0" indent="0" algn="r">
              <a:buNone/>
            </a:pPr>
            <a:endParaRPr lang="en-US" dirty="0">
              <a:solidFill>
                <a:srgbClr val="00376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19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307153" y="348714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ارزیابی نتایج و پایش و بهبود فرآیندها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300" y="217455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47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3630706" y="344835"/>
            <a:ext cx="5186811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اجزا سیستم آموزش در مدل </a:t>
            </a:r>
            <a:r>
              <a:rPr lang="en-US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B Nazanin" panose="00000400000000000000" pitchFamily="2" charset="-78"/>
              </a:rPr>
              <a:t>TTM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41862" y="1825625"/>
            <a:ext cx="8516983" cy="4351338"/>
          </a:xfrm>
        </p:spPr>
        <p:txBody>
          <a:bodyPr/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solidFill>
                  <a:srgbClr val="003760"/>
                </a:solidFill>
              </a:rPr>
              <a:t> </a:t>
            </a:r>
            <a:r>
              <a:rPr lang="fa-IR" dirty="0" smtClean="0">
                <a:solidFill>
                  <a:srgbClr val="003760"/>
                </a:solidFill>
              </a:rPr>
              <a:t>نیازسنجی آموزشی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solidFill>
                  <a:srgbClr val="003760"/>
                </a:solidFill>
              </a:rPr>
              <a:t>طراحی و برنامه ریزی آموزشی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solidFill>
                  <a:srgbClr val="003760"/>
                </a:solidFill>
              </a:rPr>
              <a:t>اجرا آموزش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solidFill>
                  <a:srgbClr val="003760"/>
                </a:solidFill>
              </a:rPr>
              <a:t>ارزیابی نتایج آموزش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solidFill>
                  <a:srgbClr val="003760"/>
                </a:solidFill>
              </a:rPr>
              <a:t>نظارت و بهبود فرآیند آموزش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627" y="3201194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27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4464"/>
            <a:ext cx="10252166" cy="5498757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fa-IR" dirty="0" smtClean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ارزیابی و سنجش اثربخشی آموزشی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( مبتنی بر سطوح </a:t>
            </a: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ارزیابی 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کرک پاتریک): </a:t>
            </a:r>
          </a:p>
          <a:p>
            <a:pPr marL="0" indent="0" algn="just" rtl="1">
              <a:buNone/>
            </a:pPr>
            <a:endParaRPr lang="fa-IR" sz="2400" b="1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fa-IR" sz="2400" b="1" dirty="0" smtClean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fa-IR" sz="2400" b="1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fa-IR" sz="2400" b="1" dirty="0" smtClean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fa-IR" sz="2400" b="1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fa-IR" sz="2400" b="1" dirty="0" smtClean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fa-IR" sz="2400" b="1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در این مدل ارزیابی اثربخشی آموزش ها تا سطح سوم صورت می پذیرد</a:t>
            </a: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.</a:t>
            </a:r>
          </a:p>
          <a:p>
            <a:pPr marL="0" indent="0" algn="just">
              <a:buNone/>
            </a:pPr>
            <a:endParaRPr lang="en-US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307153" y="348714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ارزیابی اثر بخشی دوره های آموزشی برگزار شده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2450450" y="2525638"/>
            <a:ext cx="8231626" cy="269640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20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4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832" y="1933302"/>
            <a:ext cx="9533709" cy="4062549"/>
          </a:xfrm>
        </p:spPr>
        <p:txBody>
          <a:bodyPr>
            <a:normAutofit/>
          </a:bodyPr>
          <a:lstStyle/>
          <a:p>
            <a:pPr algn="just" rtl="1">
              <a:buFontTx/>
              <a:buChar char="-"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برنامه ریزی و برگزاری </a:t>
            </a:r>
          </a:p>
          <a:p>
            <a:pPr mar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دوره های آموزشی متناسب با : </a:t>
            </a:r>
          </a:p>
          <a:p>
            <a:pPr marL="0" indent="0" algn="just" rtl="1">
              <a:buNone/>
            </a:pPr>
            <a:endParaRPr lang="fa-IR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en-US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444806" y="414028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ویژگی های سیستم آموزش درمدل </a:t>
            </a:r>
            <a:r>
              <a:rPr lang="en-US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B Nazanin" panose="00000400000000000000" pitchFamily="2" charset="-78"/>
              </a:rPr>
              <a:t>TTM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21</a:t>
            </a:fld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99340950"/>
              </p:ext>
            </p:extLst>
          </p:nvPr>
        </p:nvGraphicFramePr>
        <p:xfrm>
          <a:off x="1512861" y="1632273"/>
          <a:ext cx="8128000" cy="4724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843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832" y="1933302"/>
            <a:ext cx="9533709" cy="4062549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fa-IR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en-US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444806" y="414028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ویژگی های سیستم آموزش درمدل </a:t>
            </a:r>
            <a:r>
              <a:rPr lang="en-US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B Nazanin" panose="00000400000000000000" pitchFamily="2" charset="-78"/>
              </a:rPr>
              <a:t>TTM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22</a:t>
            </a:fld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7670517"/>
              </p:ext>
            </p:extLst>
          </p:nvPr>
        </p:nvGraphicFramePr>
        <p:xfrm>
          <a:off x="2032000" y="1452023"/>
          <a:ext cx="8128000" cy="4686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24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225113"/>
            <a:ext cx="10515600" cy="2951849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8800" dirty="0" smtClean="0">
                <a:solidFill>
                  <a:srgbClr val="002060"/>
                </a:solidFill>
                <a:cs typeface="B Nazanin" panose="00000400000000000000" pitchFamily="2" charset="-78"/>
              </a:rPr>
              <a:t>سپاس از توجه شما</a:t>
            </a: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-1005171" y="305646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آرمین خوشوقتی</a:t>
            </a:r>
            <a:r>
              <a:rPr lang="en-US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   </a:t>
            </a:r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                                      کارگاه آشنایی با مدل </a:t>
            </a:r>
            <a:r>
              <a:rPr lang="en-US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B Nazanin" panose="00000400000000000000" pitchFamily="2" charset="-78"/>
              </a:rPr>
              <a:t>TTM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1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807" y="404949"/>
            <a:ext cx="8294914" cy="573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82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179954" y="514652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نیازسنجی آموزشی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4874" y="1825625"/>
            <a:ext cx="10515600" cy="4351338"/>
          </a:xfrm>
        </p:spPr>
        <p:txBody>
          <a:bodyPr/>
          <a:lstStyle/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تعریف </a:t>
            </a:r>
            <a:r>
              <a:rPr lang="fa-IR" dirty="0">
                <a:solidFill>
                  <a:srgbClr val="003760"/>
                </a:solidFill>
              </a:rPr>
              <a:t>نیازهای سازمان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تعریف </a:t>
            </a:r>
            <a:r>
              <a:rPr lang="fa-IR" dirty="0">
                <a:solidFill>
                  <a:srgbClr val="003760"/>
                </a:solidFill>
              </a:rPr>
              <a:t>و تحلیل الزامات شایستگی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بازنگری </a:t>
            </a:r>
            <a:r>
              <a:rPr lang="fa-IR" dirty="0">
                <a:solidFill>
                  <a:srgbClr val="003760"/>
                </a:solidFill>
              </a:rPr>
              <a:t>شایستگی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شناسایی </a:t>
            </a:r>
            <a:r>
              <a:rPr lang="fa-IR" dirty="0">
                <a:solidFill>
                  <a:srgbClr val="003760"/>
                </a:solidFill>
              </a:rPr>
              <a:t>راه حل هایی برای پرکردن فاصله وضع موجود و مطلوب مهارتی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تعریف </a:t>
            </a:r>
            <a:r>
              <a:rPr lang="fa-IR" dirty="0">
                <a:solidFill>
                  <a:srgbClr val="003760"/>
                </a:solidFill>
              </a:rPr>
              <a:t>نیاز مهارتی</a:t>
            </a:r>
            <a:endParaRPr lang="en-US" dirty="0">
              <a:solidFill>
                <a:srgbClr val="003760"/>
              </a:solidFill>
            </a:endParaRPr>
          </a:p>
          <a:p>
            <a:pPr algn="r" rtl="1"/>
            <a:r>
              <a:rPr lang="fa-IR" dirty="0" smtClean="0">
                <a:solidFill>
                  <a:srgbClr val="003760"/>
                </a:solidFill>
              </a:rPr>
              <a:t>تعریف </a:t>
            </a:r>
            <a:r>
              <a:rPr lang="fa-IR" dirty="0">
                <a:solidFill>
                  <a:srgbClr val="003760"/>
                </a:solidFill>
              </a:rPr>
              <a:t>مشخصات آموزشی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4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644" y="4001294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58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179954" y="514652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ماموریت آموزشی 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5</a:t>
            </a:fld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9251378"/>
              </p:ext>
            </p:extLst>
          </p:nvPr>
        </p:nvGraphicFramePr>
        <p:xfrm>
          <a:off x="1060269" y="1598580"/>
          <a:ext cx="10515600" cy="4345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5477869"/>
            <a:ext cx="261549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b="1" dirty="0" smtClean="0">
                <a:solidFill>
                  <a:srgbClr val="003760"/>
                </a:solidFill>
              </a:rPr>
              <a:t>سطح تسلط به مهارت </a:t>
            </a:r>
            <a:r>
              <a:rPr lang="en-US" b="1" dirty="0" smtClean="0">
                <a:solidFill>
                  <a:srgbClr val="003760"/>
                </a:solidFill>
              </a:rPr>
              <a:t>A</a:t>
            </a:r>
            <a:r>
              <a:rPr lang="fa-IR" b="1" dirty="0" smtClean="0">
                <a:solidFill>
                  <a:srgbClr val="003760"/>
                </a:solidFill>
              </a:rPr>
              <a:t>: 20%</a:t>
            </a:r>
            <a:endParaRPr lang="fa-IR" b="1" dirty="0">
              <a:solidFill>
                <a:srgbClr val="0037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12540" y="2127638"/>
            <a:ext cx="26256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b="1" dirty="0" smtClean="0">
                <a:solidFill>
                  <a:srgbClr val="003760"/>
                </a:solidFill>
              </a:rPr>
              <a:t>سطح تسلط به مهارت </a:t>
            </a:r>
            <a:r>
              <a:rPr lang="en-US" b="1" dirty="0" smtClean="0">
                <a:solidFill>
                  <a:srgbClr val="003760"/>
                </a:solidFill>
              </a:rPr>
              <a:t>A</a:t>
            </a:r>
            <a:r>
              <a:rPr lang="fa-IR" b="1" dirty="0" smtClean="0">
                <a:solidFill>
                  <a:srgbClr val="003760"/>
                </a:solidFill>
              </a:rPr>
              <a:t> :60%</a:t>
            </a:r>
            <a:endParaRPr lang="fa-IR" b="1" dirty="0">
              <a:solidFill>
                <a:srgbClr val="0037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07977" y="4968720"/>
            <a:ext cx="258644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r" rtl="1"/>
            <a:r>
              <a:rPr lang="fa-IR" dirty="0" smtClean="0"/>
              <a:t>هدف از آموزش: ارتقا سطح </a:t>
            </a:r>
            <a:r>
              <a:rPr lang="fa-IR" dirty="0"/>
              <a:t>مهارت </a:t>
            </a:r>
            <a:r>
              <a:rPr lang="en-US" dirty="0" smtClean="0"/>
              <a:t>A</a:t>
            </a:r>
            <a:r>
              <a:rPr lang="fa-IR" dirty="0" smtClean="0"/>
              <a:t> از 20 به 60 درصد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50509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847982"/>
            <a:ext cx="10082351" cy="4351338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توانمندی 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انجام روان و هماهنگ فعالیت های </a:t>
            </a: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شغلی</a:t>
            </a:r>
          </a:p>
          <a:p>
            <a:pPr mar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* مهارت های عمومی 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( مدیریت زمان، کار تیمی و </a:t>
            </a: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...)</a:t>
            </a:r>
          </a:p>
          <a:p>
            <a:pPr mar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* مهارت های تخصصی 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( تعمیر دستگاه</a:t>
            </a:r>
            <a:r>
              <a:rPr lang="en-US" dirty="0">
                <a:solidFill>
                  <a:srgbClr val="002060"/>
                </a:solidFill>
                <a:cs typeface="B Nazanin" panose="00000400000000000000" pitchFamily="2" charset="-78"/>
              </a:rPr>
              <a:t>X ، 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فرمول نویسی و ...)</a:t>
            </a:r>
          </a:p>
          <a:p>
            <a:pPr mar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مانند روش بکارگیری 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سخت افزار و نرم افزار مورد استفاده جهت انجام وظایف</a:t>
            </a:r>
          </a:p>
          <a:p>
            <a:pPr marL="0" indent="0" algn="just" rtl="1">
              <a:buNone/>
            </a:pPr>
            <a:endParaRPr lang="fa-IR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en-US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0" y="285368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تعریف مهارت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762" y="4023651"/>
            <a:ext cx="8713787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6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7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-209843" y="279520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نیازسنجی آموزشی در مدل </a:t>
            </a:r>
            <a:r>
              <a:rPr lang="en-US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B Nazanin" panose="00000400000000000000" pitchFamily="2" charset="-78"/>
              </a:rPr>
              <a:t>TTM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97726"/>
            <a:ext cx="9599023" cy="4779237"/>
          </a:xfrm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پس 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از </a:t>
            </a: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استخراج فعالیت های هر شغل در بستر فرآیندهای 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سازمان ، مهارت های </a:t>
            </a: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لازم </a:t>
            </a:r>
            <a:r>
              <a:rPr lang="fa-IR" dirty="0">
                <a:solidFill>
                  <a:srgbClr val="002060"/>
                </a:solidFill>
                <a:cs typeface="B Nazanin" panose="00000400000000000000" pitchFamily="2" charset="-78"/>
              </a:rPr>
              <a:t>جهت انجام وظایف شغلی </a:t>
            </a: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تعیین شده و مهارت های مورد نیاز مشاغل استخراج می گردد</a:t>
            </a:r>
          </a:p>
          <a:p>
            <a:pPr marL="0" lv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 </a:t>
            </a:r>
            <a:endParaRPr lang="fa-IR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lv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 </a:t>
            </a:r>
            <a:endParaRPr lang="fa-IR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784425"/>
              </p:ext>
            </p:extLst>
          </p:nvPr>
        </p:nvGraphicFramePr>
        <p:xfrm>
          <a:off x="838192" y="2356260"/>
          <a:ext cx="10515608" cy="3820703"/>
        </p:xfrm>
        <a:graphic>
          <a:graphicData uri="http://schemas.openxmlformats.org/drawingml/2006/table">
            <a:tbl>
              <a:tblPr rtl="1">
                <a:tableStyleId>{D7AC3CCA-C797-4891-BE02-D94E43425B78}</a:tableStyleId>
              </a:tblPr>
              <a:tblGrid>
                <a:gridCol w="1079801">
                  <a:extLst>
                    <a:ext uri="{9D8B030D-6E8A-4147-A177-3AD203B41FA5}">
                      <a16:colId xmlns:a16="http://schemas.microsoft.com/office/drawing/2014/main" val="2445338751"/>
                    </a:ext>
                  </a:extLst>
                </a:gridCol>
                <a:gridCol w="1021658">
                  <a:extLst>
                    <a:ext uri="{9D8B030D-6E8A-4147-A177-3AD203B41FA5}">
                      <a16:colId xmlns:a16="http://schemas.microsoft.com/office/drawing/2014/main" val="2864210727"/>
                    </a:ext>
                  </a:extLst>
                </a:gridCol>
                <a:gridCol w="407002">
                  <a:extLst>
                    <a:ext uri="{9D8B030D-6E8A-4147-A177-3AD203B41FA5}">
                      <a16:colId xmlns:a16="http://schemas.microsoft.com/office/drawing/2014/main" val="1939439175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3373474187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3726786564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1601656365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2576420629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593018707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2332015941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1009660858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4242715282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4205347531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2252641166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1379317537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769843158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975471402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632740407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2909891046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400745424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1590298872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32025370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3138340907"/>
                    </a:ext>
                  </a:extLst>
                </a:gridCol>
                <a:gridCol w="290716">
                  <a:extLst>
                    <a:ext uri="{9D8B030D-6E8A-4147-A177-3AD203B41FA5}">
                      <a16:colId xmlns:a16="http://schemas.microsoft.com/office/drawing/2014/main" val="48171244"/>
                    </a:ext>
                  </a:extLst>
                </a:gridCol>
                <a:gridCol w="448532">
                  <a:extLst>
                    <a:ext uri="{9D8B030D-6E8A-4147-A177-3AD203B41FA5}">
                      <a16:colId xmlns:a16="http://schemas.microsoft.com/office/drawing/2014/main" val="2079466116"/>
                    </a:ext>
                  </a:extLst>
                </a:gridCol>
                <a:gridCol w="490064">
                  <a:extLst>
                    <a:ext uri="{9D8B030D-6E8A-4147-A177-3AD203B41FA5}">
                      <a16:colId xmlns:a16="http://schemas.microsoft.com/office/drawing/2014/main" val="2034064869"/>
                    </a:ext>
                  </a:extLst>
                </a:gridCol>
                <a:gridCol w="598044">
                  <a:extLst>
                    <a:ext uri="{9D8B030D-6E8A-4147-A177-3AD203B41FA5}">
                      <a16:colId xmlns:a16="http://schemas.microsoft.com/office/drawing/2014/main" val="75451320"/>
                    </a:ext>
                  </a:extLst>
                </a:gridCol>
                <a:gridCol w="656187">
                  <a:extLst>
                    <a:ext uri="{9D8B030D-6E8A-4147-A177-3AD203B41FA5}">
                      <a16:colId xmlns:a16="http://schemas.microsoft.com/office/drawing/2014/main" val="282270684"/>
                    </a:ext>
                  </a:extLst>
                </a:gridCol>
              </a:tblGrid>
              <a:tr h="396560"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fa-IR" sz="1200" u="none" strike="noStrike" dirty="0">
                          <a:effectLst/>
                        </a:rPr>
                        <a:t>عنوان پست:</a:t>
                      </a:r>
                      <a:endParaRPr lang="fa-IR" sz="1200" b="1" i="0" u="none" strike="noStrike" dirty="0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rtl="1" fontAlgn="ctr"/>
                      <a:r>
                        <a:rPr lang="fa-IR" sz="1200" u="none" strike="noStrike">
                          <a:effectLst/>
                        </a:rPr>
                        <a:t>واحد سازمانی:</a:t>
                      </a:r>
                      <a:endParaRPr lang="fa-IR" sz="1200" b="1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fa-IR" sz="1200" u="none" strike="noStrike">
                          <a:effectLst/>
                        </a:rPr>
                        <a:t>زیرواحد 1:</a:t>
                      </a:r>
                      <a:endParaRPr lang="fa-IR" sz="1200" b="1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fa-IR" sz="1200" u="none" strike="noStrike">
                          <a:effectLst/>
                        </a:rPr>
                        <a:t>زیرواحد2:</a:t>
                      </a:r>
                      <a:endParaRPr lang="fa-IR" sz="1200" b="1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rtl="1" fontAlgn="ctr"/>
                      <a:r>
                        <a:rPr lang="fa-IR" sz="1200" u="none" strike="noStrike">
                          <a:effectLst/>
                        </a:rPr>
                        <a:t>پست سرپرست/ مدیر مستقیم:</a:t>
                      </a:r>
                      <a:endParaRPr lang="fa-IR" sz="1200" b="1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176916"/>
                  </a:ext>
                </a:extLst>
              </a:tr>
              <a:tr h="411813"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fa-IR" sz="1200" u="none" strike="noStrike">
                          <a:effectLst/>
                        </a:rPr>
                        <a:t>کد پرسنلی شاغل:</a:t>
                      </a:r>
                      <a:endParaRPr lang="fa-IR" sz="1200" b="1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rtl="1" fontAlgn="ctr"/>
                      <a:r>
                        <a:rPr lang="fa-IR" sz="1200" u="none" strike="noStrike">
                          <a:effectLst/>
                        </a:rPr>
                        <a:t>کد پرسنلی سرپرست:</a:t>
                      </a:r>
                      <a:endParaRPr lang="fa-IR" sz="1200" b="1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fa-IR" sz="1200" u="none" strike="noStrike">
                          <a:effectLst/>
                        </a:rPr>
                        <a:t>تاریخ تنظیم</a:t>
                      </a:r>
                      <a:endParaRPr lang="fa-IR" sz="1200" b="1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r" rtl="1" fontAlgn="ctr"/>
                      <a:r>
                        <a:rPr lang="fa-IR" sz="1200" u="none" strike="noStrike">
                          <a:effectLst/>
                        </a:rPr>
                        <a:t>توضیحات:</a:t>
                      </a:r>
                      <a:endParaRPr lang="fa-IR" sz="1200" b="1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623142"/>
                  </a:ext>
                </a:extLst>
              </a:tr>
              <a:tr h="602466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فرایند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شرح فعالیت شغل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زمان انجام فعالیت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 gridSpan="5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الویت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 dirty="0">
                          <a:effectLst/>
                        </a:rPr>
                        <a:t>پریودها</a:t>
                      </a:r>
                      <a:endParaRPr lang="fa-IR" sz="1100" b="0" i="0" u="none" strike="noStrike" dirty="0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سطح دانش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مخاطرات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متوجه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مهارت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10892"/>
                  </a:ext>
                </a:extLst>
              </a:tr>
              <a:tr h="602466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vert="vert27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 dirty="0">
                          <a:effectLst/>
                        </a:rPr>
                        <a:t>شرح</a:t>
                      </a:r>
                      <a:endParaRPr lang="fa-IR" sz="1100" b="0" i="0" u="none" strike="noStrike" dirty="0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آشنایی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تسلط نسبی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تسلط کامل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extLst>
                  <a:ext uri="{0D108BD9-81ED-4DB2-BD59-A6C34878D82A}">
                    <a16:rowId xmlns:a16="http://schemas.microsoft.com/office/drawing/2014/main" val="2944781382"/>
                  </a:ext>
                </a:extLst>
              </a:tr>
              <a:tr h="602466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 dirty="0">
                          <a:effectLst/>
                        </a:rPr>
                        <a:t> </a:t>
                      </a:r>
                      <a:endParaRPr lang="fa-IR" sz="1100" b="0" i="0" u="none" strike="noStrike" dirty="0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extLst>
                  <a:ext uri="{0D108BD9-81ED-4DB2-BD59-A6C34878D82A}">
                    <a16:rowId xmlns:a16="http://schemas.microsoft.com/office/drawing/2014/main" val="242657951"/>
                  </a:ext>
                </a:extLst>
              </a:tr>
              <a:tr h="602466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extLst>
                  <a:ext uri="{0D108BD9-81ED-4DB2-BD59-A6C34878D82A}">
                    <a16:rowId xmlns:a16="http://schemas.microsoft.com/office/drawing/2014/main" val="2465227014"/>
                  </a:ext>
                </a:extLst>
              </a:tr>
              <a:tr h="602466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 dirty="0">
                          <a:effectLst/>
                        </a:rPr>
                        <a:t> </a:t>
                      </a:r>
                      <a:endParaRPr lang="fa-IR" sz="1100" b="0" i="0" u="none" strike="noStrike" dirty="0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fa-IR" sz="1000" u="none" strike="noStrike">
                          <a:effectLst/>
                        </a:rPr>
                        <a:t> </a:t>
                      </a:r>
                      <a:endParaRPr lang="fa-IR" sz="10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6" marR="8346" marT="8346" marB="0" anchor="b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 dirty="0">
                          <a:effectLst/>
                        </a:rPr>
                        <a:t> </a:t>
                      </a:r>
                      <a:endParaRPr lang="fa-IR" sz="1100" b="0" i="0" u="none" strike="noStrike" dirty="0">
                        <a:solidFill>
                          <a:schemeClr val="bg1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346" marR="8346" marT="8346" marB="0" anchor="ctr"/>
                </a:tc>
                <a:extLst>
                  <a:ext uri="{0D108BD9-81ED-4DB2-BD59-A6C34878D82A}">
                    <a16:rowId xmlns:a16="http://schemas.microsoft.com/office/drawing/2014/main" val="2061051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17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-209843" y="279520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نمونه تجزیه و تحلیل شغل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97726"/>
            <a:ext cx="9599023" cy="4779237"/>
          </a:xfrm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 </a:t>
            </a:r>
            <a:endParaRPr lang="fa-IR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lvl="0" indent="0" algn="just" rtl="1">
              <a:buNone/>
            </a:pPr>
            <a:r>
              <a:rPr lang="fa-IR" dirty="0" smtClean="0">
                <a:solidFill>
                  <a:srgbClr val="002060"/>
                </a:solidFill>
                <a:cs typeface="B Nazanin" panose="00000400000000000000" pitchFamily="2" charset="-78"/>
              </a:rPr>
              <a:t> </a:t>
            </a:r>
            <a:endParaRPr lang="fa-IR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609878"/>
              </p:ext>
            </p:extLst>
          </p:nvPr>
        </p:nvGraphicFramePr>
        <p:xfrm>
          <a:off x="1285818" y="1786437"/>
          <a:ext cx="9646489" cy="4248606"/>
        </p:xfrm>
        <a:graphic>
          <a:graphicData uri="http://schemas.openxmlformats.org/drawingml/2006/table">
            <a:tbl>
              <a:tblPr rtl="1">
                <a:tableStyleId>{D7AC3CCA-C797-4891-BE02-D94E43425B78}</a:tableStyleId>
              </a:tblPr>
              <a:tblGrid>
                <a:gridCol w="1383860">
                  <a:extLst>
                    <a:ext uri="{9D8B030D-6E8A-4147-A177-3AD203B41FA5}">
                      <a16:colId xmlns:a16="http://schemas.microsoft.com/office/drawing/2014/main" val="3423605365"/>
                    </a:ext>
                  </a:extLst>
                </a:gridCol>
                <a:gridCol w="1383860">
                  <a:extLst>
                    <a:ext uri="{9D8B030D-6E8A-4147-A177-3AD203B41FA5}">
                      <a16:colId xmlns:a16="http://schemas.microsoft.com/office/drawing/2014/main" val="1868421462"/>
                    </a:ext>
                  </a:extLst>
                </a:gridCol>
                <a:gridCol w="397319">
                  <a:extLst>
                    <a:ext uri="{9D8B030D-6E8A-4147-A177-3AD203B41FA5}">
                      <a16:colId xmlns:a16="http://schemas.microsoft.com/office/drawing/2014/main" val="136629367"/>
                    </a:ext>
                  </a:extLst>
                </a:gridCol>
                <a:gridCol w="186497">
                  <a:extLst>
                    <a:ext uri="{9D8B030D-6E8A-4147-A177-3AD203B41FA5}">
                      <a16:colId xmlns:a16="http://schemas.microsoft.com/office/drawing/2014/main" val="1101900818"/>
                    </a:ext>
                  </a:extLst>
                </a:gridCol>
                <a:gridCol w="186497">
                  <a:extLst>
                    <a:ext uri="{9D8B030D-6E8A-4147-A177-3AD203B41FA5}">
                      <a16:colId xmlns:a16="http://schemas.microsoft.com/office/drawing/2014/main" val="1210464998"/>
                    </a:ext>
                  </a:extLst>
                </a:gridCol>
                <a:gridCol w="186497">
                  <a:extLst>
                    <a:ext uri="{9D8B030D-6E8A-4147-A177-3AD203B41FA5}">
                      <a16:colId xmlns:a16="http://schemas.microsoft.com/office/drawing/2014/main" val="3028735863"/>
                    </a:ext>
                  </a:extLst>
                </a:gridCol>
                <a:gridCol w="186497">
                  <a:extLst>
                    <a:ext uri="{9D8B030D-6E8A-4147-A177-3AD203B41FA5}">
                      <a16:colId xmlns:a16="http://schemas.microsoft.com/office/drawing/2014/main" val="725209113"/>
                    </a:ext>
                  </a:extLst>
                </a:gridCol>
                <a:gridCol w="186497">
                  <a:extLst>
                    <a:ext uri="{9D8B030D-6E8A-4147-A177-3AD203B41FA5}">
                      <a16:colId xmlns:a16="http://schemas.microsoft.com/office/drawing/2014/main" val="2525035799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2305873340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4180136395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2730638078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1392963147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2573286420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2175554503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496323045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1255229594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445539112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490706097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3122393986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3330817830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3235615432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2821388251"/>
                    </a:ext>
                  </a:extLst>
                </a:gridCol>
                <a:gridCol w="194606">
                  <a:extLst>
                    <a:ext uri="{9D8B030D-6E8A-4147-A177-3AD203B41FA5}">
                      <a16:colId xmlns:a16="http://schemas.microsoft.com/office/drawing/2014/main" val="167291271"/>
                    </a:ext>
                  </a:extLst>
                </a:gridCol>
                <a:gridCol w="1305477">
                  <a:extLst>
                    <a:ext uri="{9D8B030D-6E8A-4147-A177-3AD203B41FA5}">
                      <a16:colId xmlns:a16="http://schemas.microsoft.com/office/drawing/2014/main" val="3377145966"/>
                    </a:ext>
                  </a:extLst>
                </a:gridCol>
                <a:gridCol w="443268">
                  <a:extLst>
                    <a:ext uri="{9D8B030D-6E8A-4147-A177-3AD203B41FA5}">
                      <a16:colId xmlns:a16="http://schemas.microsoft.com/office/drawing/2014/main" val="316544877"/>
                    </a:ext>
                  </a:extLst>
                </a:gridCol>
                <a:gridCol w="443268">
                  <a:extLst>
                    <a:ext uri="{9D8B030D-6E8A-4147-A177-3AD203B41FA5}">
                      <a16:colId xmlns:a16="http://schemas.microsoft.com/office/drawing/2014/main" val="1357732968"/>
                    </a:ext>
                  </a:extLst>
                </a:gridCol>
                <a:gridCol w="437862">
                  <a:extLst>
                    <a:ext uri="{9D8B030D-6E8A-4147-A177-3AD203B41FA5}">
                      <a16:colId xmlns:a16="http://schemas.microsoft.com/office/drawing/2014/main" val="92358214"/>
                    </a:ext>
                  </a:extLst>
                </a:gridCol>
              </a:tblGrid>
              <a:tr h="440973"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fa-IR" sz="1300" u="none" strike="noStrike">
                          <a:effectLst/>
                        </a:rPr>
                        <a:t>عنوان پست: کارشناس بازاریابی خارجی</a:t>
                      </a:r>
                      <a:endParaRPr lang="fa-IR" sz="1300" b="1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r" rtl="1" fontAlgn="ctr"/>
                      <a:r>
                        <a:rPr lang="fa-IR" sz="1300" u="none" strike="noStrike">
                          <a:effectLst/>
                        </a:rPr>
                        <a:t>واحد سازمانی: بازاریابی خارجی</a:t>
                      </a:r>
                      <a:endParaRPr lang="fa-IR" sz="1300" b="1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rtl="1" fontAlgn="ctr"/>
                      <a:r>
                        <a:rPr lang="fa-IR" sz="1300" u="none" strike="noStrike">
                          <a:effectLst/>
                        </a:rPr>
                        <a:t>پست سرپرست/ مدیر مستقیم: سرپرست بازاریابی خارجی</a:t>
                      </a:r>
                      <a:endParaRPr lang="fa-IR" sz="1300" b="1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095724"/>
                  </a:ext>
                </a:extLst>
              </a:tr>
              <a:tr h="457933"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fa-IR" sz="1300" u="none" strike="noStrike">
                          <a:effectLst/>
                        </a:rPr>
                        <a:t>کد پرسنلی شاغل:</a:t>
                      </a:r>
                      <a:endParaRPr lang="fa-IR" sz="1300" b="1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rtl="1" fontAlgn="ctr"/>
                      <a:r>
                        <a:rPr lang="fa-IR" sz="1300" u="none" strike="noStrike">
                          <a:effectLst/>
                        </a:rPr>
                        <a:t>کد پرسنلی سرپرست:</a:t>
                      </a:r>
                      <a:endParaRPr lang="fa-IR" sz="1300" b="1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fa-IR" sz="1300" u="none" strike="noStrike">
                          <a:effectLst/>
                        </a:rPr>
                        <a:t>تاریخ تنظیم</a:t>
                      </a:r>
                      <a:endParaRPr lang="fa-IR" sz="1300" b="1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r" rtl="1" fontAlgn="ctr"/>
                      <a:r>
                        <a:rPr lang="fa-IR" sz="1300" u="none" strike="noStrike">
                          <a:effectLst/>
                        </a:rPr>
                        <a:t>توضیحات:</a:t>
                      </a:r>
                      <a:endParaRPr lang="fa-IR" sz="1300" b="1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1646629"/>
                  </a:ext>
                </a:extLst>
              </a:tr>
              <a:tr h="669940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فرایند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شرح فعالیت شغل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زمان انجام فعالیت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 gridSpan="5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الویت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پریودها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سطح دانش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مخاطرات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متوجه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مهارت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946605"/>
                  </a:ext>
                </a:extLst>
              </a:tr>
              <a:tr h="669940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 dirty="0">
                          <a:effectLst/>
                        </a:rPr>
                        <a:t> </a:t>
                      </a:r>
                      <a:endParaRPr lang="fa-IR" sz="1100" b="0" i="0" u="none" strike="noStrike" dirty="0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vert="vert27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شرح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آشنایی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تسلط نسبی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تسلط کامل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extLst>
                  <a:ext uri="{0D108BD9-81ED-4DB2-BD59-A6C34878D82A}">
                    <a16:rowId xmlns:a16="http://schemas.microsoft.com/office/drawing/2014/main" val="1128057458"/>
                  </a:ext>
                </a:extLst>
              </a:tr>
              <a:tr h="669940"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صادرات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هماهنگی با ترخیص کار جهت اظهار گمرکی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آشنایی با قوانین گمرکی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z-Cyrl-AZ" sz="1100" u="none" strike="noStrike">
                          <a:effectLst/>
                        </a:rPr>
                        <a:t>О</a:t>
                      </a:r>
                      <a:endParaRPr lang="az-Cyrl-A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extLst>
                  <a:ext uri="{0D108BD9-81ED-4DB2-BD59-A6C34878D82A}">
                    <a16:rowId xmlns:a16="http://schemas.microsoft.com/office/drawing/2014/main" val="3028578163"/>
                  </a:ext>
                </a:extLst>
              </a:tr>
              <a:tr h="669940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کنترل موجودی اقلام تبلیغاتی صادراتی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کنترل موجودی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z-Cyrl-AZ" sz="1100" u="none" strike="noStrike">
                          <a:effectLst/>
                        </a:rPr>
                        <a:t>О</a:t>
                      </a:r>
                      <a:endParaRPr lang="az-Cyrl-A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extLst>
                  <a:ext uri="{0D108BD9-81ED-4DB2-BD59-A6C34878D82A}">
                    <a16:rowId xmlns:a16="http://schemas.microsoft.com/office/drawing/2014/main" val="1806128585"/>
                  </a:ext>
                </a:extLst>
              </a:tr>
              <a:tr h="669940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بازدید از نمایشگاه های صادراتی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D0D0D"/>
                        </a:solidFill>
                        <a:effectLst/>
                        <a:latin typeface="B Koodak" panose="00000700000000000000" pitchFamily="2" charset="-78"/>
                        <a:cs typeface="B Koodak" panose="000007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000" u="none" strike="noStrike">
                          <a:effectLst/>
                        </a:rPr>
                        <a:t>زبان انگلیسی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100" u="none" strike="noStrike">
                          <a:effectLst/>
                        </a:rPr>
                        <a:t> </a:t>
                      </a:r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B Nazanin" panose="00000400000000000000" pitchFamily="2" charset="-78"/>
                      </a:endParaRPr>
                    </a:p>
                  </a:txBody>
                  <a:tcPr marL="8685" marR="8685" marT="868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z-Cyrl-AZ" sz="1100" u="none" strike="noStrike" dirty="0">
                          <a:effectLst/>
                        </a:rPr>
                        <a:t>О</a:t>
                      </a:r>
                      <a:endParaRPr lang="az-Cyrl-A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85" marR="8685" marT="8685" marB="0" anchor="ctr"/>
                </a:tc>
                <a:extLst>
                  <a:ext uri="{0D108BD9-81ED-4DB2-BD59-A6C34878D82A}">
                    <a16:rowId xmlns:a16="http://schemas.microsoft.com/office/drawing/2014/main" val="3763914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33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847982"/>
            <a:ext cx="10082351" cy="4351338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fa-IR" u="sng" dirty="0" smtClean="0">
                <a:solidFill>
                  <a:srgbClr val="002060"/>
                </a:solidFill>
                <a:cs typeface="B Nazanin" panose="00000400000000000000" pitchFamily="2" charset="-78"/>
              </a:rPr>
              <a:t>جدول مهارت در شناسنامه شغل</a:t>
            </a:r>
          </a:p>
          <a:p>
            <a:pPr marL="0" indent="0" algn="just" rtl="1">
              <a:buNone/>
            </a:pPr>
            <a:endParaRPr lang="fa-IR" u="sng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fa-IR" u="sng" dirty="0" smtClean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fa-IR" sz="2400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sz="2400" dirty="0">
                <a:solidFill>
                  <a:srgbClr val="002060"/>
                </a:solidFill>
                <a:cs typeface="B Nazanin" panose="00000400000000000000" pitchFamily="2" charset="-78"/>
              </a:rPr>
              <a:t>1- آشنايي ها : انتظا رميرود كه فرد آنها را طي اشتغال به دست بياورد مگر اينكه مدير وي تشخيص دهد كه نياز به آموزش كلاسيك دارد .</a:t>
            </a:r>
          </a:p>
          <a:p>
            <a:pPr marL="0" indent="0" algn="just" rtl="1">
              <a:buNone/>
            </a:pPr>
            <a:r>
              <a:rPr lang="fa-IR" sz="2400" dirty="0">
                <a:solidFill>
                  <a:srgbClr val="002060"/>
                </a:solidFill>
                <a:cs typeface="B Nazanin" panose="00000400000000000000" pitchFamily="2" charset="-78"/>
              </a:rPr>
              <a:t>2- تسلط نسبي </a:t>
            </a:r>
            <a:r>
              <a:rPr lang="fa-IR" sz="2400" dirty="0" smtClean="0">
                <a:solidFill>
                  <a:srgbClr val="002060"/>
                </a:solidFill>
                <a:cs typeface="B Nazanin" panose="00000400000000000000" pitchFamily="2" charset="-78"/>
              </a:rPr>
              <a:t>:حداکثر تا پایان سال </a:t>
            </a:r>
            <a:r>
              <a:rPr lang="fa-IR" sz="2400" dirty="0">
                <a:solidFill>
                  <a:srgbClr val="002060"/>
                </a:solidFill>
                <a:cs typeface="B Nazanin" panose="00000400000000000000" pitchFamily="2" charset="-78"/>
              </a:rPr>
              <a:t>آموزشي </a:t>
            </a:r>
            <a:r>
              <a:rPr lang="fa-IR" sz="2400" dirty="0" smtClean="0">
                <a:solidFill>
                  <a:srgbClr val="002060"/>
                </a:solidFill>
                <a:cs typeface="B Nazanin" panose="00000400000000000000" pitchFamily="2" charset="-78"/>
              </a:rPr>
              <a:t>بعد، </a:t>
            </a:r>
            <a:r>
              <a:rPr lang="fa-IR" sz="2400" dirty="0">
                <a:solidFill>
                  <a:srgbClr val="002060"/>
                </a:solidFill>
                <a:cs typeface="B Nazanin" panose="00000400000000000000" pitchFamily="2" charset="-78"/>
              </a:rPr>
              <a:t>اجرا می گردد. </a:t>
            </a:r>
          </a:p>
          <a:p>
            <a:pPr marL="0" indent="0" algn="just" rtl="1">
              <a:buNone/>
            </a:pPr>
            <a:r>
              <a:rPr lang="fa-IR" sz="2400" dirty="0" smtClean="0">
                <a:solidFill>
                  <a:srgbClr val="002060"/>
                </a:solidFill>
                <a:cs typeface="B Nazanin" panose="00000400000000000000" pitchFamily="2" charset="-78"/>
              </a:rPr>
              <a:t>3- </a:t>
            </a:r>
            <a:r>
              <a:rPr lang="fa-IR" sz="2400" dirty="0">
                <a:solidFill>
                  <a:srgbClr val="002060"/>
                </a:solidFill>
                <a:cs typeface="B Nazanin" panose="00000400000000000000" pitchFamily="2" charset="-78"/>
              </a:rPr>
              <a:t>تسلط كامل </a:t>
            </a:r>
            <a:r>
              <a:rPr lang="fa-IR" sz="2400" dirty="0" smtClean="0">
                <a:solidFill>
                  <a:srgbClr val="002060"/>
                </a:solidFill>
                <a:cs typeface="B Nazanin" panose="00000400000000000000" pitchFamily="2" charset="-78"/>
              </a:rPr>
              <a:t>: تا پایان سال آموزشی جاری و یا پیش رو ( حداکثر به </a:t>
            </a:r>
            <a:r>
              <a:rPr lang="fa-IR" sz="2400" dirty="0">
                <a:solidFill>
                  <a:srgbClr val="002060"/>
                </a:solidFill>
                <a:cs typeface="B Nazanin" panose="00000400000000000000" pitchFamily="2" charset="-78"/>
              </a:rPr>
              <a:t>فاصله يك سال از پايان دوره </a:t>
            </a:r>
            <a:r>
              <a:rPr lang="fa-IR" sz="2400" dirty="0" smtClean="0">
                <a:solidFill>
                  <a:srgbClr val="002060"/>
                </a:solidFill>
                <a:cs typeface="B Nazanin" panose="00000400000000000000" pitchFamily="2" charset="-78"/>
              </a:rPr>
              <a:t>آزمايشي استخدام ) براي </a:t>
            </a:r>
            <a:r>
              <a:rPr lang="fa-IR" sz="2400" dirty="0">
                <a:solidFill>
                  <a:srgbClr val="002060"/>
                </a:solidFill>
                <a:cs typeface="B Nazanin" panose="00000400000000000000" pitchFamily="2" charset="-78"/>
              </a:rPr>
              <a:t>وي برنامه ريزي </a:t>
            </a:r>
            <a:r>
              <a:rPr lang="fa-IR" sz="2400" dirty="0" smtClean="0">
                <a:solidFill>
                  <a:srgbClr val="002060"/>
                </a:solidFill>
                <a:cs typeface="B Nazanin" panose="00000400000000000000" pitchFamily="2" charset="-78"/>
              </a:rPr>
              <a:t>می شود.</a:t>
            </a:r>
            <a:endParaRPr lang="fa-IR" sz="2400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u="sng" dirty="0" smtClean="0">
                <a:solidFill>
                  <a:srgbClr val="002060"/>
                </a:solidFill>
                <a:cs typeface="B Nazanin" panose="00000400000000000000" pitchFamily="2" charset="-78"/>
              </a:rPr>
              <a:t>داشتن مهارت های سطح تسلط کامل برای متقاضیان استخدام شرط لازم بود و در صورت عدم تسلط، امتیاز مهارت بدو استخدام به ایشان تعلق نمی گیرد.</a:t>
            </a:r>
            <a:endParaRPr lang="fa-IR" u="sng" dirty="0">
              <a:solidFill>
                <a:srgbClr val="002060"/>
              </a:solidFill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endParaRPr lang="en-US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97551" y="488633"/>
            <a:ext cx="11563643" cy="677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سطوح مهارت در مدل </a:t>
            </a:r>
            <a:r>
              <a:rPr lang="en-US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B Nazanin" panose="00000400000000000000" pitchFamily="2" charset="-78"/>
              </a:rPr>
              <a:t>TTM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  <a:p>
            <a:pPr rtl="1"/>
            <a:r>
              <a:rPr lang="fa-IR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_Nazanin" panose="05000000000000000000" pitchFamily="2" charset="2"/>
                <a:cs typeface="B Nazanin" panose="00000400000000000000" pitchFamily="2" charset="-78"/>
              </a:rPr>
              <a:t> </a:t>
            </a:r>
            <a:endParaRPr lang="en-US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_Nazanin" panose="05000000000000000000" pitchFamily="2" charset="2"/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C00F-9362-4E85-92B9-B9E6ECFD0DB7}" type="slidenum">
              <a:rPr lang="en-US" b="1" smtClean="0">
                <a:solidFill>
                  <a:schemeClr val="bg1"/>
                </a:solidFill>
              </a:rPr>
              <a:t>9</a:t>
            </a:fld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366696"/>
              </p:ext>
            </p:extLst>
          </p:nvPr>
        </p:nvGraphicFramePr>
        <p:xfrm>
          <a:off x="1832121" y="2534193"/>
          <a:ext cx="8856980" cy="797184"/>
        </p:xfrm>
        <a:graphic>
          <a:graphicData uri="http://schemas.openxmlformats.org/drawingml/2006/table">
            <a:tbl>
              <a:tblPr rtl="1" firstRow="1" firstCol="1" bandRow="1">
                <a:tableStyleId>{D7AC3CCA-C797-4891-BE02-D94E43425B78}</a:tableStyleId>
              </a:tblPr>
              <a:tblGrid>
                <a:gridCol w="2952115">
                  <a:extLst>
                    <a:ext uri="{9D8B030D-6E8A-4147-A177-3AD203B41FA5}">
                      <a16:colId xmlns:a16="http://schemas.microsoft.com/office/drawing/2014/main" val="2115326023"/>
                    </a:ext>
                  </a:extLst>
                </a:gridCol>
                <a:gridCol w="2952115">
                  <a:extLst>
                    <a:ext uri="{9D8B030D-6E8A-4147-A177-3AD203B41FA5}">
                      <a16:colId xmlns:a16="http://schemas.microsoft.com/office/drawing/2014/main" val="2126516913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3246030498"/>
                    </a:ext>
                  </a:extLst>
                </a:gridCol>
              </a:tblGrid>
              <a:tr h="39859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u="sng">
                          <a:effectLst/>
                        </a:rPr>
                        <a:t>آشنایی</a:t>
                      </a:r>
                      <a:endParaRPr lang="en-US" sz="11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u="sng" dirty="0">
                          <a:effectLst/>
                        </a:rPr>
                        <a:t>تسلط نسبی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u="sng">
                          <a:effectLst/>
                        </a:rPr>
                        <a:t>تسلط کامل</a:t>
                      </a:r>
                      <a:endParaRPr lang="en-US" sz="11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9288007"/>
                  </a:ext>
                </a:extLst>
              </a:tr>
              <a:tr h="398592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fa-IR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کنترل موجودی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u="none" strike="noStrike" dirty="0">
                          <a:effectLst/>
                        </a:rPr>
                        <a:t> </a:t>
                      </a:r>
                      <a:r>
                        <a:rPr lang="fa-IR" sz="1400" u="none" strike="noStrike" dirty="0" smtClean="0">
                          <a:effectLst/>
                        </a:rPr>
                        <a:t>آشنایی با قوانین گمرکی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u="none" strike="noStrike" dirty="0">
                          <a:effectLst/>
                        </a:rPr>
                        <a:t> </a:t>
                      </a:r>
                      <a:r>
                        <a:rPr lang="fa-IR" sz="1400" u="none" strike="noStrike" dirty="0" smtClean="0">
                          <a:effectLst/>
                        </a:rPr>
                        <a:t>زبان</a:t>
                      </a:r>
                      <a:r>
                        <a:rPr lang="fa-IR" sz="1400" u="none" strike="noStrike" baseline="0" dirty="0" smtClean="0">
                          <a:effectLst/>
                        </a:rPr>
                        <a:t> انگلیسی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0510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94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5351</TotalTime>
  <Words>1158</Words>
  <Application>Microsoft Office PowerPoint</Application>
  <PresentationFormat>Widescreen</PresentationFormat>
  <Paragraphs>477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</vt:lpstr>
      <vt:lpstr>Arial Black</vt:lpstr>
      <vt:lpstr>B Koodak</vt:lpstr>
      <vt:lpstr>B Nazanin</vt:lpstr>
      <vt:lpstr>B Titr</vt:lpstr>
      <vt:lpstr>Calibri</vt:lpstr>
      <vt:lpstr>Calibri Light</vt:lpstr>
      <vt:lpstr>Compset</vt:lpstr>
      <vt:lpstr>F_Nazanin</vt:lpstr>
      <vt:lpstr>Wingdings</vt:lpstr>
      <vt:lpstr>Office Theme</vt:lpstr>
      <vt:lpstr>  TTMرویکرد مهارت محور آموزش در مدل  آرمین خوشوقتی       ظاهره علی اصفهانی   Khoshvaghti@tamasco.ir   تابستان 1397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Jafarzadeh, Shima</dc:creator>
  <cp:lastModifiedBy>TAMAP</cp:lastModifiedBy>
  <cp:revision>299</cp:revision>
  <cp:lastPrinted>2018-04-03T10:47:40Z</cp:lastPrinted>
  <dcterms:created xsi:type="dcterms:W3CDTF">2017-07-11T04:22:06Z</dcterms:created>
  <dcterms:modified xsi:type="dcterms:W3CDTF">2018-07-19T22:19:21Z</dcterms:modified>
</cp:coreProperties>
</file>