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handoutMasterIdLst>
    <p:handoutMasterId r:id="rId27"/>
  </p:handoutMasterIdLst>
  <p:sldIdLst>
    <p:sldId id="320" r:id="rId2"/>
    <p:sldId id="321" r:id="rId3"/>
    <p:sldId id="303" r:id="rId4"/>
    <p:sldId id="302" r:id="rId5"/>
    <p:sldId id="301" r:id="rId6"/>
    <p:sldId id="300" r:id="rId7"/>
    <p:sldId id="294" r:id="rId8"/>
    <p:sldId id="299" r:id="rId9"/>
    <p:sldId id="298" r:id="rId10"/>
    <p:sldId id="297" r:id="rId11"/>
    <p:sldId id="296" r:id="rId12"/>
    <p:sldId id="295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6" r:id="rId2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350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6BC37-6A59-4B64-B5D3-0FCAF8FCCD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97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7169B-5C83-40D5-BFFA-894EBAC15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734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a-IR" altLang="fa-IR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373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9040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29734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645395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91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a-IR" altLang="fa-IR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28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9646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4236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976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67089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4628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17869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370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85833-9F0D-4C27-B782-FFA0F390EBDE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8382-39CA-4565-AD53-E1DB02CE9EEF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8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112FC-56E6-4856-9616-20C1B41D080B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71EF-6A97-4B24-9678-66ABF8B9FBB3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9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FF7E-35BE-41DF-9567-7A7C2F4A8AA6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6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932D-B2BB-460D-AE43-C97739B5852D}" type="datetime1">
              <a:rPr lang="en-US" smtClean="0"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2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79C1-530E-470A-9E77-FD06F418E345}" type="datetime1">
              <a:rPr lang="en-US" smtClean="0"/>
              <a:t>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2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98F66-E9DE-45B4-921B-EBE2449DAEC9}" type="datetime1">
              <a:rPr lang="en-US" smtClean="0"/>
              <a:t>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0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C0CA9-6CC4-4C97-AA8D-42DD8A178516}" type="datetime1">
              <a:rPr lang="en-US" smtClean="0"/>
              <a:t>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5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8461-699C-4961-83A8-6A9094EE6D50}" type="datetime1">
              <a:rPr lang="en-US" smtClean="0"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5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C4FE-C1B4-44A6-B772-D93C9A34F034}" type="datetime1">
              <a:rPr lang="en-US" smtClean="0"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6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4FEC2-D574-4CD0-B420-5216ED2EF9B3}" type="datetime1">
              <a:rPr lang="en-US" smtClean="0"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C0354-E72C-404E-882C-AA6B6A055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0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1628775"/>
            <a:ext cx="61309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568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10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4820" y="1590562"/>
            <a:ext cx="8686800" cy="42672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60000"/>
              </a:lnSpc>
            </a:pPr>
            <a:r>
              <a:rPr lang="fa-IR" sz="4000" b="1" dirty="0" smtClean="0">
                <a:solidFill>
                  <a:srgbClr val="FF0000"/>
                </a:solidFill>
                <a:cs typeface="B Nazanin" pitchFamily="2" charset="-78"/>
              </a:rPr>
              <a:t>ویژگی های مدیریت عملکرد</a:t>
            </a: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>از آنجا که مدیریت عملکرد در یک چرخه بهسازی تدریجی ، مشارکتی، آینده جوئی و تعالی اعمال می شود، میتوان آنرا در یک نمودار سیستمی و متعامل بصورت زیر مطرح نمود.</a:t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endParaRPr lang="en-US" sz="3600" dirty="0">
              <a:cs typeface="B Nazanin" pitchFamily="2" charset="-78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420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11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843343" y="1799372"/>
            <a:ext cx="7740650" cy="4387850"/>
            <a:chOff x="488950" y="549275"/>
            <a:chExt cx="8496301" cy="6048375"/>
          </a:xfrm>
        </p:grpSpPr>
        <p:sp>
          <p:nvSpPr>
            <p:cNvPr id="17" name="AutoShape 6"/>
            <p:cNvSpPr>
              <a:spLocks noChangeArrowheads="1"/>
            </p:cNvSpPr>
            <p:nvPr/>
          </p:nvSpPr>
          <p:spPr bwMode="auto">
            <a:xfrm>
              <a:off x="5816601" y="3284538"/>
              <a:ext cx="2016125" cy="7921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2F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a-IR" b="1">
                  <a:solidFill>
                    <a:schemeClr val="bg1"/>
                  </a:solidFill>
                  <a:cs typeface="B Nazanin" pitchFamily="2" charset="-78"/>
                </a:rPr>
                <a:t>توسعه و رهبری</a:t>
              </a:r>
              <a:endParaRPr lang="en-US" b="1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8" name="AutoShape 7"/>
            <p:cNvSpPr>
              <a:spLocks noChangeArrowheads="1"/>
            </p:cNvSpPr>
            <p:nvPr/>
          </p:nvSpPr>
          <p:spPr bwMode="auto">
            <a:xfrm>
              <a:off x="1639889" y="3357563"/>
              <a:ext cx="2016125" cy="7921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2F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ar-SA" sz="1200" b="1" dirty="0">
                  <a:solidFill>
                    <a:schemeClr val="bg1"/>
                  </a:solidFill>
                  <a:cs typeface="B Nazanin" pitchFamily="2" charset="-78"/>
                </a:rPr>
                <a:t>تجزیه و تحلیل نتایج و مصاحبه هاي همراه با توصيه هاي تصحيحي</a:t>
              </a:r>
              <a:endParaRPr lang="en-US" sz="12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19" name="AutoShape 8"/>
            <p:cNvSpPr>
              <a:spLocks noChangeArrowheads="1"/>
            </p:cNvSpPr>
            <p:nvPr/>
          </p:nvSpPr>
          <p:spPr bwMode="auto">
            <a:xfrm>
              <a:off x="3584576" y="2060576"/>
              <a:ext cx="2232025" cy="7921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2F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sz="1600" b="1" dirty="0">
                  <a:solidFill>
                    <a:schemeClr val="bg1"/>
                  </a:solidFill>
                  <a:cs typeface="B Nazanin" pitchFamily="2" charset="-78"/>
                </a:rPr>
                <a:t>توافق در انتخاب استانداردها</a:t>
              </a:r>
            </a:p>
            <a:p>
              <a:pPr algn="ctr"/>
              <a:r>
                <a:rPr lang="ar-SA" sz="1600" b="1" dirty="0">
                  <a:solidFill>
                    <a:schemeClr val="bg1"/>
                  </a:solidFill>
                  <a:cs typeface="B Nazanin" pitchFamily="2" charset="-78"/>
                </a:rPr>
                <a:t>(تعیین حد مورد انتظار)</a:t>
              </a:r>
              <a:endParaRPr lang="en-US" sz="16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3584576" y="4437063"/>
              <a:ext cx="2232025" cy="7921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2F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sz="1600" b="1" dirty="0">
                  <a:solidFill>
                    <a:schemeClr val="bg1"/>
                  </a:solidFill>
                  <a:cs typeface="B Nazanin" pitchFamily="2" charset="-78"/>
                </a:rPr>
                <a:t>مقایسه عملکرد </a:t>
              </a:r>
              <a:r>
                <a:rPr lang="fa-IR" sz="1600" b="1" dirty="0">
                  <a:solidFill>
                    <a:schemeClr val="bg1"/>
                  </a:solidFill>
                  <a:cs typeface="B Nazanin" pitchFamily="2" charset="-78"/>
                </a:rPr>
                <a:t>با</a:t>
              </a:r>
            </a:p>
            <a:p>
              <a:pPr algn="ctr"/>
              <a:r>
                <a:rPr lang="ar-SA" sz="1600" b="1" dirty="0">
                  <a:solidFill>
                    <a:schemeClr val="bg1"/>
                  </a:solidFill>
                  <a:cs typeface="B Nazanin" pitchFamily="2" charset="-78"/>
                </a:rPr>
                <a:t> حد مورد انتظار</a:t>
              </a:r>
              <a:endParaRPr lang="en-US" sz="1600" b="1" dirty="0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cxnSp>
          <p:nvCxnSpPr>
            <p:cNvPr id="21" name="AutoShape 10"/>
            <p:cNvCxnSpPr>
              <a:cxnSpLocks noChangeShapeType="1"/>
              <a:stCxn id="19" idx="3"/>
              <a:endCxn id="17" idx="0"/>
            </p:cNvCxnSpPr>
            <p:nvPr/>
          </p:nvCxnSpPr>
          <p:spPr bwMode="auto">
            <a:xfrm>
              <a:off x="5816601" y="2457450"/>
              <a:ext cx="1008063" cy="827088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11"/>
            <p:cNvCxnSpPr>
              <a:cxnSpLocks noChangeShapeType="1"/>
              <a:stCxn id="17" idx="2"/>
              <a:endCxn id="20" idx="3"/>
            </p:cNvCxnSpPr>
            <p:nvPr/>
          </p:nvCxnSpPr>
          <p:spPr bwMode="auto">
            <a:xfrm rot="5400000">
              <a:off x="5942013" y="3951288"/>
              <a:ext cx="757238" cy="1008063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12"/>
            <p:cNvCxnSpPr>
              <a:cxnSpLocks noChangeShapeType="1"/>
              <a:stCxn id="20" idx="1"/>
              <a:endCxn id="18" idx="2"/>
            </p:cNvCxnSpPr>
            <p:nvPr/>
          </p:nvCxnSpPr>
          <p:spPr bwMode="auto">
            <a:xfrm rot="10800000">
              <a:off x="2647951" y="4149726"/>
              <a:ext cx="936625" cy="684213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13"/>
            <p:cNvCxnSpPr>
              <a:cxnSpLocks noChangeShapeType="1"/>
              <a:stCxn id="18" idx="0"/>
              <a:endCxn id="19" idx="1"/>
            </p:cNvCxnSpPr>
            <p:nvPr/>
          </p:nvCxnSpPr>
          <p:spPr bwMode="auto">
            <a:xfrm rot="-5400000">
              <a:off x="2666207" y="2439195"/>
              <a:ext cx="900113" cy="936625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3873501" y="549275"/>
              <a:ext cx="1800225" cy="647700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b="1">
                  <a:solidFill>
                    <a:schemeClr val="bg1"/>
                  </a:solidFill>
                  <a:cs typeface="B Nazanin" pitchFamily="2" charset="-78"/>
                </a:rPr>
                <a:t>طرح ریزی</a:t>
              </a:r>
              <a:endParaRPr lang="en-US" b="1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6" name="Oval 15"/>
            <p:cNvSpPr>
              <a:spLocks noChangeArrowheads="1"/>
            </p:cNvSpPr>
            <p:nvPr/>
          </p:nvSpPr>
          <p:spPr bwMode="auto">
            <a:xfrm rot="5400000">
              <a:off x="-87313" y="3357563"/>
              <a:ext cx="1800225" cy="647700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r>
                <a:rPr lang="ar-SA" b="1">
                  <a:solidFill>
                    <a:schemeClr val="bg1"/>
                  </a:solidFill>
                  <a:cs typeface="B Nazanin" pitchFamily="2" charset="-78"/>
                </a:rPr>
                <a:t>بازبینی</a:t>
              </a:r>
              <a:endParaRPr lang="en-US" b="1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3800476" y="5949950"/>
              <a:ext cx="1800225" cy="647700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b="1">
                  <a:solidFill>
                    <a:schemeClr val="bg1"/>
                  </a:solidFill>
                  <a:cs typeface="B Nazanin" pitchFamily="2" charset="-78"/>
                </a:rPr>
                <a:t>نظارت</a:t>
              </a:r>
              <a:endParaRPr lang="en-US" b="1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 rot="5400000">
              <a:off x="7761288" y="3357563"/>
              <a:ext cx="1800225" cy="647700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r>
                <a:rPr lang="ar-SA" b="1">
                  <a:solidFill>
                    <a:schemeClr val="bg1"/>
                  </a:solidFill>
                  <a:cs typeface="B Nazanin" pitchFamily="2" charset="-78"/>
                </a:rPr>
                <a:t>اقدام </a:t>
              </a:r>
              <a:endParaRPr lang="en-US" b="1">
                <a:solidFill>
                  <a:schemeClr val="bg1"/>
                </a:solidFill>
                <a:cs typeface="B Nazanin" pitchFamily="2" charset="-78"/>
              </a:endParaRPr>
            </a:p>
          </p:txBody>
        </p:sp>
        <p:cxnSp>
          <p:nvCxnSpPr>
            <p:cNvPr id="29" name="AutoShape 18"/>
            <p:cNvCxnSpPr>
              <a:cxnSpLocks noChangeShapeType="1"/>
              <a:stCxn id="25" idx="6"/>
              <a:endCxn id="28" idx="2"/>
            </p:cNvCxnSpPr>
            <p:nvPr/>
          </p:nvCxnSpPr>
          <p:spPr bwMode="auto">
            <a:xfrm>
              <a:off x="5673726" y="873126"/>
              <a:ext cx="2987675" cy="1908175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19"/>
            <p:cNvCxnSpPr>
              <a:cxnSpLocks noChangeShapeType="1"/>
              <a:stCxn id="28" idx="6"/>
              <a:endCxn id="27" idx="6"/>
            </p:cNvCxnSpPr>
            <p:nvPr/>
          </p:nvCxnSpPr>
          <p:spPr bwMode="auto">
            <a:xfrm rot="5400000">
              <a:off x="6284913" y="3897313"/>
              <a:ext cx="1692275" cy="3060700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20"/>
            <p:cNvCxnSpPr>
              <a:cxnSpLocks noChangeShapeType="1"/>
              <a:stCxn id="27" idx="2"/>
              <a:endCxn id="26" idx="6"/>
            </p:cNvCxnSpPr>
            <p:nvPr/>
          </p:nvCxnSpPr>
          <p:spPr bwMode="auto">
            <a:xfrm rot="10800000">
              <a:off x="812801" y="4581526"/>
              <a:ext cx="2987675" cy="1692275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21"/>
            <p:cNvCxnSpPr>
              <a:cxnSpLocks noChangeShapeType="1"/>
              <a:stCxn id="26" idx="2"/>
              <a:endCxn id="25" idx="2"/>
            </p:cNvCxnSpPr>
            <p:nvPr/>
          </p:nvCxnSpPr>
          <p:spPr bwMode="auto">
            <a:xfrm rot="-5400000">
              <a:off x="1389063" y="296863"/>
              <a:ext cx="1908175" cy="3060700"/>
            </a:xfrm>
            <a:prstGeom prst="curvedConnector2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5" name="Rectangle 22"/>
          <p:cNvSpPr>
            <a:spLocks noRot="1" noChangeArrowheads="1"/>
          </p:cNvSpPr>
          <p:nvPr/>
        </p:nvSpPr>
        <p:spPr bwMode="auto">
          <a:xfrm>
            <a:off x="379345" y="649944"/>
            <a:ext cx="9186863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>
              <a:defRPr/>
            </a:pPr>
            <a:r>
              <a:rPr lang="fa-IR" sz="3200" b="1" dirty="0">
                <a:solidFill>
                  <a:srgbClr val="FF0000"/>
                </a:solidFill>
                <a:cs typeface="B Nazanin" pitchFamily="2" charset="-78"/>
              </a:rPr>
              <a:t>مدیریت عملکرد در  راستای پرورش راهبردی منابع انسانی</a:t>
            </a:r>
            <a:endParaRPr lang="en-US" sz="3200" b="1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38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852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12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Rectangle 2"/>
          <p:cNvSpPr txBox="1">
            <a:spLocks noRot="1" noChangeArrowheads="1"/>
          </p:cNvSpPr>
          <p:nvPr/>
        </p:nvSpPr>
        <p:spPr>
          <a:xfrm>
            <a:off x="12762" y="919891"/>
            <a:ext cx="9893238" cy="897111"/>
          </a:xfrm>
          <a:prstGeom prst="rect">
            <a:avLst/>
          </a:prstGeom>
        </p:spPr>
        <p:txBody>
          <a:bodyPr/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a-IR" sz="3600" b="1" dirty="0" smtClean="0">
                <a:solidFill>
                  <a:srgbClr val="FF0000"/>
                </a:solidFill>
                <a:cs typeface="B Nazanin" pitchFamily="2" charset="-78"/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  <a:cs typeface="B Nazanin" pitchFamily="2" charset="-78"/>
              </a:rPr>
              <a:t>مديريت عملكرد به اين علت يكپارچه تلقي مي شود كه:</a:t>
            </a:r>
            <a:endParaRPr lang="en-US" sz="3600" b="1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776289" y="1930400"/>
            <a:ext cx="7921625" cy="172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0033"/>
              </a:gs>
              <a:gs pos="100000">
                <a:srgbClr val="6600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42900" indent="-342900" algn="just" rtl="1">
              <a:defRPr/>
            </a:pPr>
            <a:r>
              <a:rPr lang="fa-I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1- </a:t>
            </a:r>
            <a:r>
              <a:rPr lang="ar-S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بطور عمودي يكپارچه سازي و همسوسازي سازمان، تيم هاي كاري و تك تك افراد سازمان را</a:t>
            </a:r>
            <a:r>
              <a:rPr lang="fa-I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 </a:t>
            </a:r>
            <a:r>
              <a:rPr lang="ar-S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 سبب مي گردد.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750888" y="3886201"/>
            <a:ext cx="8064500" cy="21605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0033"/>
              </a:gs>
              <a:gs pos="100000">
                <a:srgbClr val="6600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342900" indent="-342900" algn="just" rtl="1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fa-I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fa-I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2- </a:t>
            </a:r>
            <a:r>
              <a:rPr lang="ar-SA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B Nazanin" pitchFamily="2" charset="-78"/>
              </a:rPr>
              <a:t>و بطور افقي جنبه هاي متفاوت مديريت منابع انساني بويژه جنبه توسعه منابع انساني و ارتباط دادن آن به جنبه هاي آموزشي و توسعه و حتي جبران خدمات افراد، را همسو مي نمايد.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B Nazanin" pitchFamily="2" charset="-78"/>
            </a:endParaRP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778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13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itle 1"/>
          <p:cNvSpPr txBox="1">
            <a:spLocks/>
          </p:cNvSpPr>
          <p:nvPr/>
        </p:nvSpPr>
        <p:spPr>
          <a:xfrm>
            <a:off x="609599" y="1828800"/>
            <a:ext cx="84582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>در راستای اندیشه مطرح شده برای جایگزین ساختن مدیریت عملکرد بجای ارزیابی عملکرد که مسلماً یک ابزار اصلی آن ارزیابی خواهد بود . مدل سه وجهی زیر بعنوان طرح جامع مدیریت عملکرد توصیه می شود.</a:t>
            </a:r>
            <a:endParaRPr lang="en-US" sz="3600" dirty="0">
              <a:cs typeface="B Nazanin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85807" y="1648280"/>
            <a:ext cx="59057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4800" b="1" dirty="0">
                <a:solidFill>
                  <a:srgbClr val="FF0000"/>
                </a:solidFill>
                <a:cs typeface="B Nazanin" pitchFamily="2" charset="-78"/>
              </a:rPr>
              <a:t>طرح جامع مدیریت عملکرد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14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893470"/>
              </p:ext>
            </p:extLst>
          </p:nvPr>
        </p:nvGraphicFramePr>
        <p:xfrm>
          <a:off x="228600" y="1085850"/>
          <a:ext cx="8078788" cy="504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Bitmap Image" r:id="rId8" imgW="7400880" imgH="4905360" progId="Paint.Picture">
                  <p:embed/>
                </p:oleObj>
              </mc:Choice>
              <mc:Fallback>
                <p:oleObj name="Bitmap Image" r:id="rId8" imgW="7400880" imgH="490536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085850"/>
                        <a:ext cx="8078788" cy="504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267197" y="4336907"/>
            <a:ext cx="9003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فرد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337284" y="4935671"/>
            <a:ext cx="9003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گروه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337284" y="5601942"/>
            <a:ext cx="9003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سازمان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 rot="1332228">
            <a:off x="4465248" y="3177442"/>
            <a:ext cx="9003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 dirty="0">
                <a:solidFill>
                  <a:srgbClr val="003300"/>
                </a:solidFill>
              </a:rPr>
              <a:t>مدیر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 rot="1306587">
            <a:off x="5454270" y="2844389"/>
            <a:ext cx="9003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سرپرست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 rot="1306587">
            <a:off x="6089712" y="2578762"/>
            <a:ext cx="9003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کارمند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 rot="2337815">
            <a:off x="3757615" y="3167798"/>
            <a:ext cx="11082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003300"/>
                </a:solidFill>
              </a:rPr>
              <a:t>رده سازمانی</a:t>
            </a:r>
            <a:endParaRPr lang="en-US" b="1">
              <a:solidFill>
                <a:srgbClr val="003300"/>
              </a:solidFill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 rot="19130340">
            <a:off x="2852924" y="3353355"/>
            <a:ext cx="11082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 dirty="0">
                <a:solidFill>
                  <a:srgbClr val="000099"/>
                </a:solidFill>
              </a:rPr>
              <a:t>نوع</a:t>
            </a:r>
            <a:r>
              <a:rPr lang="fa-IR" b="1" dirty="0">
                <a:solidFill>
                  <a:schemeClr val="bg1"/>
                </a:solidFill>
              </a:rPr>
              <a:t> </a:t>
            </a:r>
            <a:r>
              <a:rPr lang="fa-IR" b="1" dirty="0">
                <a:solidFill>
                  <a:srgbClr val="000099"/>
                </a:solidFill>
              </a:rPr>
              <a:t>ارزیابی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3125470" y="3804183"/>
            <a:ext cx="13176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a-IR" b="1">
                <a:solidFill>
                  <a:srgbClr val="660033"/>
                </a:solidFill>
              </a:rPr>
              <a:t>واحد ارزیابی</a:t>
            </a:r>
            <a:endParaRPr lang="en-US" b="1">
              <a:solidFill>
                <a:srgbClr val="660033"/>
              </a:solidFill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 rot="18522307">
            <a:off x="1976375" y="3259404"/>
            <a:ext cx="11969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ar-SA" altLang="zh-CN" b="1">
                <a:solidFill>
                  <a:srgbClr val="000099"/>
                </a:solidFill>
              </a:rPr>
              <a:t>درون داد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 rot="18522307">
            <a:off x="1463898" y="3111805"/>
            <a:ext cx="6853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fa-IR" b="1">
                <a:solidFill>
                  <a:srgbClr val="000099"/>
                </a:solidFill>
              </a:rPr>
              <a:t>فرآیند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 rot="18522307">
            <a:off x="1910574" y="2632681"/>
            <a:ext cx="9147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99"/>
                </a:solidFill>
              </a:rPr>
              <a:t>Process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 rot="18522307">
            <a:off x="721686" y="2878721"/>
            <a:ext cx="7562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fa-IR" b="1">
                <a:solidFill>
                  <a:srgbClr val="000099"/>
                </a:solidFill>
              </a:rPr>
              <a:t>برون داد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 rot="18522307">
            <a:off x="1294552" y="2550963"/>
            <a:ext cx="877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99"/>
                </a:solidFill>
                <a:ea typeface="SimSun" pitchFamily="2" charset="-122"/>
              </a:rPr>
              <a:t>output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 rot="18522307">
            <a:off x="2737778" y="2838229"/>
            <a:ext cx="6825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99"/>
                </a:solidFill>
                <a:ea typeface="SimSun" pitchFamily="2" charset="-122"/>
              </a:rPr>
              <a:t>Input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31" name="Rectangle 20"/>
          <p:cNvSpPr>
            <a:spLocks noRot="1" noChangeArrowheads="1"/>
          </p:cNvSpPr>
          <p:nvPr/>
        </p:nvSpPr>
        <p:spPr bwMode="auto">
          <a:xfrm>
            <a:off x="4237637" y="478071"/>
            <a:ext cx="527783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>
              <a:defRPr/>
            </a:pPr>
            <a:r>
              <a:rPr lang="ar-SA" sz="4000" b="1" dirty="0">
                <a:solidFill>
                  <a:srgbClr val="FF0000"/>
                </a:solidFill>
                <a:cs typeface="B Nazanin" pitchFamily="2" charset="-78"/>
              </a:rPr>
              <a:t>طرح جامع مديريت عملکرد </a:t>
            </a:r>
            <a:endParaRPr lang="en-US" sz="4000" b="1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499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15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42939" y="2997514"/>
            <a:ext cx="8229600" cy="1290798"/>
          </a:xfrm>
        </p:spPr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B Nazanin" pitchFamily="2" charset="-78"/>
              </a:rPr>
              <a:t>استقرار </a:t>
            </a:r>
            <a:r>
              <a:rPr lang="fa-IR" sz="3200" dirty="0">
                <a:cs typeface="B Nazanin" pitchFamily="2" charset="-78"/>
              </a:rPr>
              <a:t>مدل پیشنهادی مدیریت عملکرد به شرح مراحل هشتگانه زیر قابل طرح است</a:t>
            </a:r>
            <a:r>
              <a:rPr lang="fa-IR" sz="3200" dirty="0" smtClean="0">
                <a:cs typeface="B Nazanin" pitchFamily="2" charset="-78"/>
              </a:rPr>
              <a:t>:</a:t>
            </a:r>
            <a:endParaRPr lang="en-US" sz="3200" dirty="0">
              <a:cs typeface="B Nazanin" pitchFamily="2" charset="-78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416761" y="1907223"/>
            <a:ext cx="6593813" cy="118462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a-IR" sz="4000" b="1" dirty="0">
                <a:solidFill>
                  <a:srgbClr val="FF0000"/>
                </a:solidFill>
                <a:cs typeface="B Nazanin" pitchFamily="2" charset="-78"/>
              </a:rPr>
              <a:t>مراحل اسقرار نظام مدیریت عملکرد</a:t>
            </a:r>
            <a:endParaRPr lang="en-US" sz="4000" b="1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2280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16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573625" y="1573155"/>
            <a:ext cx="8856663" cy="4525963"/>
          </a:xfrm>
        </p:spPr>
        <p:txBody>
          <a:bodyPr>
            <a:noAutofit/>
          </a:bodyPr>
          <a:lstStyle/>
          <a:p>
            <a:pPr marL="609600" indent="-609600" algn="just">
              <a:buNone/>
              <a:defRPr/>
            </a:pPr>
            <a:r>
              <a:rPr lang="ar-SA" b="1" dirty="0">
                <a:solidFill>
                  <a:srgbClr val="FF0000"/>
                </a:solidFill>
                <a:cs typeface="B Nazanin" pitchFamily="2" charset="-78"/>
              </a:rPr>
              <a:t>1 - بررسي پيش نيازهاي نظام مديريت عملكرد:</a:t>
            </a:r>
            <a:endParaRPr lang="fa-IR" b="1" dirty="0">
              <a:solidFill>
                <a:srgbClr val="FF0000"/>
              </a:solidFill>
              <a:cs typeface="B Nazanin" pitchFamily="2" charset="-78"/>
            </a:endParaRPr>
          </a:p>
          <a:p>
            <a:pPr marL="609600" indent="-609600" algn="just">
              <a:buNone/>
              <a:defRPr/>
            </a:pPr>
            <a:r>
              <a:rPr lang="ar-SA" dirty="0">
                <a:cs typeface="B Nazanin" pitchFamily="2" charset="-78"/>
              </a:rPr>
              <a:t> </a:t>
            </a:r>
            <a:endParaRPr lang="fa-IR" dirty="0">
              <a:cs typeface="B Nazanin" pitchFamily="2" charset="-78"/>
            </a:endParaRPr>
          </a:p>
          <a:p>
            <a:pPr marL="609600" indent="-609600" algn="just">
              <a:defRPr/>
            </a:pPr>
            <a:r>
              <a:rPr lang="fa-IR" b="1" dirty="0">
                <a:cs typeface="B Nazanin" pitchFamily="2" charset="-78"/>
              </a:rPr>
              <a:t>و</a:t>
            </a:r>
            <a:r>
              <a:rPr lang="ar-SA" b="1" dirty="0">
                <a:cs typeface="B Nazanin" pitchFamily="2" charset="-78"/>
              </a:rPr>
              <a:t>جود نمودار و ساختار سازماني مناسب و متعادل در سازمان‏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defRPr/>
            </a:pPr>
            <a:r>
              <a:rPr lang="ar-SA" b="1" dirty="0">
                <a:cs typeface="B Nazanin" pitchFamily="2" charset="-78"/>
              </a:rPr>
              <a:t>وجود احساس نياز به نظام مديريت عملكرد در سازمان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defRPr/>
            </a:pPr>
            <a:r>
              <a:rPr lang="ar-SA" b="1" dirty="0">
                <a:cs typeface="B Nazanin" pitchFamily="2" charset="-78"/>
              </a:rPr>
              <a:t>حمايت مديريت ارشد سازمان از نظام مديريت عملكرد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defRPr/>
            </a:pPr>
            <a:r>
              <a:rPr lang="fa-IR" b="1" dirty="0" smtClean="0">
                <a:cs typeface="B Nazanin" pitchFamily="2" charset="-78"/>
              </a:rPr>
              <a:t>برقراری </a:t>
            </a:r>
            <a:r>
              <a:rPr lang="fa-IR" b="1" dirty="0">
                <a:cs typeface="B Nazanin" pitchFamily="2" charset="-78"/>
              </a:rPr>
              <a:t>ارتباط </a:t>
            </a:r>
            <a:r>
              <a:rPr lang="ar-SA" b="1" dirty="0">
                <a:cs typeface="B Nazanin" pitchFamily="2" charset="-78"/>
              </a:rPr>
              <a:t>بين نظام مديريت عملكرد و نظام </a:t>
            </a:r>
            <a:r>
              <a:rPr lang="fa-IR" b="1" dirty="0">
                <a:cs typeface="B Nazanin" pitchFamily="2" charset="-78"/>
              </a:rPr>
              <a:t>ارتقاء و ترفیع</a:t>
            </a:r>
          </a:p>
          <a:p>
            <a:pPr marL="609600" indent="-609600" algn="just">
              <a:defRPr/>
            </a:pPr>
            <a:r>
              <a:rPr lang="ar-SA" b="1" dirty="0">
                <a:cs typeface="B Nazanin" pitchFamily="2" charset="-78"/>
              </a:rPr>
              <a:t>پذيرفتن اين اصل كه مديريت عملكرد همه مشكلات سازمان را نمي توان يكجا حل ك</a:t>
            </a:r>
            <a:r>
              <a:rPr lang="fa-IR" b="1" dirty="0">
                <a:cs typeface="B Nazanin" pitchFamily="2" charset="-78"/>
              </a:rPr>
              <a:t>ن</a:t>
            </a:r>
            <a:r>
              <a:rPr lang="ar-SA" b="1" dirty="0">
                <a:cs typeface="B Nazanin" pitchFamily="2" charset="-78"/>
              </a:rPr>
              <a:t>د</a:t>
            </a:r>
            <a:r>
              <a:rPr lang="ar-SA" dirty="0">
                <a:cs typeface="B Nazanin" pitchFamily="2" charset="-78"/>
              </a:rPr>
              <a:t> </a:t>
            </a:r>
            <a:r>
              <a:rPr lang="fa-IR" dirty="0">
                <a:cs typeface="B Nazanin" pitchFamily="2" charset="-78"/>
              </a:rPr>
              <a:t>.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15" name="Picture 7" descr="pe01476_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45" y="640367"/>
            <a:ext cx="1881187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73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17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687891" y="415468"/>
            <a:ext cx="8964613" cy="45259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609600" indent="-609600" algn="just">
              <a:buNone/>
            </a:pPr>
            <a:r>
              <a:rPr lang="ar-SA" b="1" dirty="0">
                <a:solidFill>
                  <a:srgbClr val="FF0000"/>
                </a:solidFill>
                <a:cs typeface="B Nazanin" pitchFamily="2" charset="-78"/>
              </a:rPr>
              <a:t>2 - انتخاب مدل مناسب مديريت عملكرد براي سازمان:</a:t>
            </a:r>
            <a:endParaRPr lang="fa-IR" b="1" dirty="0">
              <a:solidFill>
                <a:srgbClr val="FF0000"/>
              </a:solidFill>
              <a:cs typeface="B Nazanin" pitchFamily="2" charset="-78"/>
            </a:endParaRPr>
          </a:p>
          <a:p>
            <a:pPr marL="609600" indent="-609600" algn="just">
              <a:buNone/>
            </a:pPr>
            <a:endParaRPr lang="fa-IR" b="1" dirty="0">
              <a:solidFill>
                <a:schemeClr val="hlink"/>
              </a:solidFill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 براي استقرار نظام مديريت عملكرد يك چهارچوب نظري و مدل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مناسب به عنوان زيربناي كار مورد نياز است. در اين راستا براي انتخاب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مدل مناسب عملكرد براي هر سازمان لازم است. مدل هاي موجود مورد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بررسي قرار گرفته و متناسب با شرايط فرهنگي، توليدي، نيروي انساني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و... سازمان، مدلي مناسبي انتخاب و معرفي گردد. </a:t>
            </a:r>
            <a:endParaRPr lang="en-US" b="1" dirty="0">
              <a:cs typeface="B Nazanin" pitchFamily="2" charset="-78"/>
            </a:endParaRPr>
          </a:p>
        </p:txBody>
      </p:sp>
      <p:pic>
        <p:nvPicPr>
          <p:cNvPr id="15" name="Picture 7" descr="pe02487_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6" y="3950638"/>
            <a:ext cx="2895600" cy="23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508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18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1230955" y="182920"/>
            <a:ext cx="8229600" cy="45259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609600" indent="-609600" algn="just">
              <a:buNone/>
            </a:pPr>
            <a:r>
              <a:rPr lang="ar-SA" b="1" dirty="0">
                <a:solidFill>
                  <a:srgbClr val="FF0000"/>
                </a:solidFill>
                <a:cs typeface="B Nazanin" pitchFamily="2" charset="-78"/>
              </a:rPr>
              <a:t>3 - بومي </a:t>
            </a:r>
            <a:r>
              <a:rPr lang="fa-IR" b="1" dirty="0">
                <a:solidFill>
                  <a:srgbClr val="FF0000"/>
                </a:solidFill>
                <a:cs typeface="B Nazanin" pitchFamily="2" charset="-78"/>
              </a:rPr>
              <a:t>سازی </a:t>
            </a:r>
            <a:r>
              <a:rPr lang="ar-SA" b="1" dirty="0">
                <a:solidFill>
                  <a:srgbClr val="FF0000"/>
                </a:solidFill>
                <a:cs typeface="B Nazanin" pitchFamily="2" charset="-78"/>
              </a:rPr>
              <a:t>مدل مديريت عملكرد در سازمان:</a:t>
            </a:r>
            <a:endParaRPr lang="fa-IR" b="1" dirty="0">
              <a:solidFill>
                <a:srgbClr val="FF0000"/>
              </a:solidFill>
              <a:cs typeface="B Nazanin" pitchFamily="2" charset="-78"/>
            </a:endParaRPr>
          </a:p>
          <a:p>
            <a:pPr marL="609600" indent="-609600" algn="just">
              <a:buNone/>
            </a:pPr>
            <a:endParaRPr lang="fa-IR" b="1" dirty="0">
              <a:solidFill>
                <a:schemeClr val="hlink"/>
              </a:solidFill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fa-IR" b="1" dirty="0">
                <a:solidFill>
                  <a:schemeClr val="hlink"/>
                </a:solidFill>
                <a:cs typeface="B Nazanin" pitchFamily="2" charset="-78"/>
              </a:rPr>
              <a:t> </a:t>
            </a:r>
            <a:r>
              <a:rPr lang="ar-SA" b="1" dirty="0">
                <a:solidFill>
                  <a:schemeClr val="hlink"/>
                </a:solidFill>
                <a:cs typeface="B Nazanin" pitchFamily="2" charset="-78"/>
              </a:rPr>
              <a:t> </a:t>
            </a:r>
            <a:r>
              <a:rPr lang="ar-SA" b="1" dirty="0">
                <a:cs typeface="B Nazanin" pitchFamily="2" charset="-78"/>
              </a:rPr>
              <a:t>منظور از بومي كردن مدل اين است كه ابعاد مدل با شرايط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مختلف انساني، فرهنگي، و... در سازمان سازگار شده و سازمان آن </a:t>
            </a:r>
            <a:endParaRPr lang="fa-IR" b="1" dirty="0">
              <a:cs typeface="B Nazanin" pitchFamily="2" charset="-78"/>
            </a:endParaRPr>
          </a:p>
          <a:p>
            <a:pPr marL="609600" indent="-609600" algn="just">
              <a:buNone/>
            </a:pPr>
            <a:r>
              <a:rPr lang="ar-SA" b="1" dirty="0">
                <a:cs typeface="B Nazanin" pitchFamily="2" charset="-78"/>
              </a:rPr>
              <a:t>را بپذيرد. براي بومي كردن مدل مراحل زير بايستي طي شود</a:t>
            </a:r>
            <a:r>
              <a:rPr lang="fa-IR" b="1" dirty="0">
                <a:cs typeface="B Nazanin" pitchFamily="2" charset="-78"/>
              </a:rPr>
              <a:t>:</a:t>
            </a:r>
          </a:p>
          <a:p>
            <a:pPr marL="228600" lvl="1" indent="0">
              <a:buNone/>
            </a:pPr>
            <a:r>
              <a:rPr lang="ar-SA" sz="2000" dirty="0"/>
              <a:t> </a:t>
            </a:r>
            <a:r>
              <a:rPr lang="ar-SA" sz="2800" b="1" dirty="0">
                <a:cs typeface="B Nazanin" pitchFamily="2" charset="-78"/>
              </a:rPr>
              <a:t>الف - توجيه مقدماتي نظام مديريت عملكرد</a:t>
            </a:r>
            <a:endParaRPr lang="fa-IR" sz="2800" b="1" dirty="0">
              <a:cs typeface="B Nazanin" pitchFamily="2" charset="-78"/>
            </a:endParaRPr>
          </a:p>
          <a:p>
            <a:pPr marL="228600" lvl="1" indent="0">
              <a:buNone/>
            </a:pPr>
            <a:r>
              <a:rPr lang="fa-IR" sz="2800" b="1" dirty="0">
                <a:cs typeface="B Nazanin" pitchFamily="2" charset="-78"/>
              </a:rPr>
              <a:t> </a:t>
            </a:r>
            <a:r>
              <a:rPr lang="ar-SA" sz="2800" b="1" dirty="0">
                <a:cs typeface="B Nazanin" pitchFamily="2" charset="-78"/>
              </a:rPr>
              <a:t>ب - نظرخواهي در مورد كليات طرح مديريت عملكرد </a:t>
            </a:r>
            <a:endParaRPr lang="en-US" sz="2800" b="1" dirty="0">
              <a:cs typeface="B Nazanin" pitchFamily="2" charset="-78"/>
            </a:endParaRPr>
          </a:p>
        </p:txBody>
      </p:sp>
      <p:pic>
        <p:nvPicPr>
          <p:cNvPr id="15" name="Picture 5" descr="44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12"/>
          <a:stretch/>
        </p:blipFill>
        <p:spPr bwMode="auto">
          <a:xfrm>
            <a:off x="337183" y="4454511"/>
            <a:ext cx="45132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085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19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849314" y="620713"/>
            <a:ext cx="8435975" cy="5040312"/>
          </a:xfrm>
        </p:spPr>
        <p:txBody>
          <a:bodyPr/>
          <a:lstStyle/>
          <a:p>
            <a:pPr algn="r" rtl="1"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4 - پياده سازي:</a:t>
            </a:r>
            <a:endParaRPr lang="fa-IR" sz="3200" b="1" dirty="0">
              <a:solidFill>
                <a:srgbClr val="FF0000"/>
              </a:solidFill>
              <a:cs typeface="B Nazanin" pitchFamily="2" charset="-78"/>
            </a:endParaRPr>
          </a:p>
          <a:p>
            <a:pPr algn="just" rtl="1">
              <a:buFont typeface="Wingdings" pitchFamily="2" charset="2"/>
              <a:buNone/>
              <a:defRPr/>
            </a:pPr>
            <a:endParaRPr lang="fa-IR" b="1" dirty="0">
              <a:solidFill>
                <a:schemeClr val="hlink"/>
              </a:solidFill>
              <a:cs typeface="B Nazanin" pitchFamily="2" charset="-78"/>
            </a:endParaRPr>
          </a:p>
          <a:p>
            <a:pPr algn="just" rtl="1">
              <a:buFont typeface="Wingdings" pitchFamily="2" charset="2"/>
              <a:buNone/>
              <a:defRPr/>
            </a:pPr>
            <a:r>
              <a:rPr lang="fa-IR" sz="2800" dirty="0">
                <a:cs typeface="B Nazanin" pitchFamily="2" charset="-78"/>
              </a:rPr>
              <a:t>   </a:t>
            </a:r>
            <a:r>
              <a:rPr lang="ar-SA" sz="2800" b="1" dirty="0">
                <a:cs typeface="B Nazanin" pitchFamily="2" charset="-78"/>
              </a:rPr>
              <a:t>مرحله طراحي نياز</a:t>
            </a:r>
            <a:r>
              <a:rPr lang="fa-IR" sz="2800" b="1" dirty="0">
                <a:cs typeface="B Nazanin" pitchFamily="2" charset="-78"/>
              </a:rPr>
              <a:t>به</a:t>
            </a:r>
            <a:r>
              <a:rPr lang="ar-SA" sz="2800" b="1" dirty="0">
                <a:cs typeface="B Nazanin" pitchFamily="2" charset="-78"/>
              </a:rPr>
              <a:t> بررسي دقيق و همه جانبه كارشناسي دارد كه بتوان اطلاعات و داده هاي جمع آوري شده را خوب پردازش كرد و آنها را با همديگر تركيب و به نحو مطلوبي از آنها ايده گرفت</a:t>
            </a:r>
            <a:r>
              <a:rPr lang="fa-IR" sz="2800" b="1" dirty="0">
                <a:cs typeface="B Nazanin" pitchFamily="2" charset="-78"/>
              </a:rPr>
              <a:t>:</a:t>
            </a:r>
          </a:p>
          <a:p>
            <a:pPr algn="just" rtl="1">
              <a:buFont typeface="Wingdings" pitchFamily="2" charset="2"/>
              <a:buNone/>
              <a:defRPr/>
            </a:pPr>
            <a:endParaRPr lang="fa-IR" sz="2800" b="1" dirty="0">
              <a:cs typeface="B Nazanin" pitchFamily="2" charset="-78"/>
            </a:endParaRPr>
          </a:p>
          <a:p>
            <a:pPr lvl="1" algn="just" rtl="1"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الف - طراحي فرم هاي ارزيابي عملكرد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 ب - طراحي و تعيين امتيازات 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ج - طراحي گردشكار اجرايي 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buFont typeface="Wingdings" pitchFamily="2" charset="2"/>
              <a:buNone/>
              <a:defRPr/>
            </a:pPr>
            <a:r>
              <a:rPr lang="fa-IR" sz="2800" b="1" dirty="0">
                <a:cs typeface="B Nazanin" pitchFamily="2" charset="-78"/>
              </a:rPr>
              <a:t> </a:t>
            </a:r>
            <a:r>
              <a:rPr lang="ar-SA" sz="2800" b="1" dirty="0">
                <a:cs typeface="B Nazanin" pitchFamily="2" charset="-78"/>
              </a:rPr>
              <a:t>د - مكانيزه كردن نظام مديريت عملكرد</a:t>
            </a:r>
            <a:r>
              <a:rPr lang="ar-SA" sz="2800" dirty="0">
                <a:cs typeface="B Nazanin" pitchFamily="2" charset="-78"/>
              </a:rPr>
              <a:t> </a:t>
            </a:r>
            <a:endParaRPr lang="en-US" sz="2800" dirty="0">
              <a:cs typeface="B Nazanin" pitchFamily="2" charset="-78"/>
            </a:endParaRPr>
          </a:p>
        </p:txBody>
      </p:sp>
      <p:graphicFrame>
        <p:nvGraphicFramePr>
          <p:cNvPr id="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236851"/>
              </p:ext>
            </p:extLst>
          </p:nvPr>
        </p:nvGraphicFramePr>
        <p:xfrm>
          <a:off x="642938" y="3859409"/>
          <a:ext cx="2557461" cy="2080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r:id="rId8" imgW="1575816" imgH="1283208" progId="Word.Picture.8">
                  <p:embed/>
                </p:oleObj>
              </mc:Choice>
              <mc:Fallback>
                <p:oleObj r:id="rId8" imgW="1575816" imgH="128320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3859409"/>
                        <a:ext cx="2557461" cy="20800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1947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>
          <a:xfrm>
            <a:off x="71438" y="6394450"/>
            <a:ext cx="3343275" cy="365125"/>
          </a:xfrm>
        </p:spPr>
        <p:txBody>
          <a:bodyPr/>
          <a:lstStyle/>
          <a:p>
            <a:pPr>
              <a:defRPr/>
            </a:pPr>
            <a:endParaRPr lang="fa-IR" dirty="0"/>
          </a:p>
        </p:txBody>
      </p:sp>
      <p:pic>
        <p:nvPicPr>
          <p:cNvPr id="6147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75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463" y="111125"/>
            <a:ext cx="334962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>
          <a:xfrm flipH="1">
            <a:off x="390525" y="512763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1438" y="1936431"/>
            <a:ext cx="9717881" cy="3048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fa-IR" sz="5400" dirty="0" smtClean="0">
                <a:solidFill>
                  <a:srgbClr val="FF0000"/>
                </a:solidFill>
                <a:cs typeface="B Titr" panose="00000700000000000000" pitchFamily="2" charset="-78"/>
              </a:rPr>
              <a:t>مدیریت عملکرد</a:t>
            </a:r>
          </a:p>
          <a:p>
            <a:pPr algn="ctr">
              <a:lnSpc>
                <a:spcPct val="150000"/>
              </a:lnSpc>
            </a:pP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تدبیری موثر در مدیریت استراتژیک منابع انسانی</a:t>
            </a:r>
            <a:r>
              <a:rPr lang="fa-IR" sz="5400" dirty="0" smtClean="0">
                <a:solidFill>
                  <a:srgbClr val="FF0000"/>
                </a:solidFill>
                <a:cs typeface="B Titr" panose="00000700000000000000" pitchFamily="2" charset="-78"/>
              </a:rPr>
              <a:t/>
            </a:r>
            <a:br>
              <a:rPr lang="fa-IR" sz="540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r>
              <a:rPr lang="fa-IR" sz="4800" dirty="0" smtClean="0">
                <a:solidFill>
                  <a:srgbClr val="FF0000"/>
                </a:solidFill>
                <a:cs typeface="B Titr" panose="00000700000000000000" pitchFamily="2" charset="-78"/>
              </a:rPr>
              <a:t>« پیش گیری مقدم بر درمان</a:t>
            </a:r>
            <a:r>
              <a:rPr lang="fa-IR" sz="4800" dirty="0" smtClean="0">
                <a:solidFill>
                  <a:srgbClr val="FF0000"/>
                </a:solidFill>
                <a:cs typeface="B Titr" panose="00000700000000000000" pitchFamily="2" charset="-78"/>
              </a:rPr>
              <a:t>»</a:t>
            </a:r>
            <a:endParaRPr lang="en-US" sz="4800" dirty="0" smtClean="0">
              <a:solidFill>
                <a:srgbClr val="FF0000"/>
              </a:solidFill>
              <a:cs typeface="B Titr" panose="000007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6000" dirty="0" smtClean="0">
                <a:cs typeface="B Titr" panose="00000700000000000000" pitchFamily="2" charset="-78"/>
              </a:rPr>
              <a:t>ناصر میرسپاسی</a:t>
            </a:r>
            <a:endParaRPr lang="en-US" sz="6000" dirty="0">
              <a:cs typeface="B Titr" panose="00000700000000000000" pitchFamily="2" charset="-78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76408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20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1099600" y="676744"/>
            <a:ext cx="8229600" cy="5668963"/>
          </a:xfrm>
        </p:spPr>
        <p:txBody>
          <a:bodyPr/>
          <a:lstStyle/>
          <a:p>
            <a:pPr algn="r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5 - فرهنگ سازي</a:t>
            </a:r>
            <a:r>
              <a:rPr lang="ar-SA" sz="3200" b="1" dirty="0" smtClean="0">
                <a:solidFill>
                  <a:srgbClr val="FF0000"/>
                </a:solidFill>
                <a:cs typeface="B Nazanin" pitchFamily="2" charset="-78"/>
              </a:rPr>
              <a:t>:</a:t>
            </a:r>
            <a:endParaRPr lang="fa-IR" sz="3600" b="1" dirty="0">
              <a:solidFill>
                <a:srgbClr val="FF0000"/>
              </a:solidFill>
              <a:cs typeface="B Nazanin" pitchFamily="2" charset="-78"/>
            </a:endParaRPr>
          </a:p>
          <a:p>
            <a:pPr indent="17463" algn="just">
              <a:buNone/>
              <a:defRPr/>
            </a:pPr>
            <a:r>
              <a:rPr lang="ar-SA" sz="2800" b="1" dirty="0">
                <a:cs typeface="B Nazanin" pitchFamily="2" charset="-78"/>
              </a:rPr>
              <a:t> مرحله فرهنگ سازي اساسي ترين مرحله در طراحي نظام مديريت عملكرد محسوب مي شود</a:t>
            </a:r>
            <a:r>
              <a:rPr lang="fa-IR" sz="2800" b="1" dirty="0">
                <a:cs typeface="B Nazanin" pitchFamily="2" charset="-78"/>
              </a:rPr>
              <a:t>.</a:t>
            </a:r>
            <a:r>
              <a:rPr lang="ar-SA" sz="2800" b="1" dirty="0">
                <a:cs typeface="B Nazanin" pitchFamily="2" charset="-78"/>
              </a:rPr>
              <a:t> در فرهنگ سازي اصلاح ذهنيت افراد نسبت به نظام مديريت عملكرد از اهميت ويژه اي برخوردار است</a:t>
            </a:r>
            <a:r>
              <a:rPr lang="fa-IR" sz="2800" b="1" dirty="0">
                <a:cs typeface="B Nazanin" pitchFamily="2" charset="-78"/>
              </a:rPr>
              <a:t>: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fa-IR" sz="2800" b="1" dirty="0">
              <a:cs typeface="B Nazanin" pitchFamily="2" charset="-78"/>
            </a:endParaRPr>
          </a:p>
          <a:p>
            <a:pPr lvl="1" algn="just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الف - آموزش </a:t>
            </a:r>
            <a:r>
              <a:rPr lang="fa-IR" sz="2800" b="1" dirty="0">
                <a:cs typeface="B Nazanin" pitchFamily="2" charset="-78"/>
              </a:rPr>
              <a:t>های </a:t>
            </a:r>
            <a:r>
              <a:rPr lang="ar-SA" sz="2800" b="1" dirty="0">
                <a:cs typeface="B Nazanin" pitchFamily="2" charset="-78"/>
              </a:rPr>
              <a:t>توجيهي 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ب - تهيه بروشورهاي </a:t>
            </a:r>
            <a:r>
              <a:rPr lang="fa-IR" sz="2800" b="1" dirty="0">
                <a:cs typeface="B Nazanin" pitchFamily="2" charset="-78"/>
              </a:rPr>
              <a:t>راهنما</a:t>
            </a:r>
          </a:p>
          <a:p>
            <a:pPr lvl="1" algn="just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ج - حمايت و تاكيد مديريت ارشد سازمان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> د - اصلاح ساختار </a:t>
            </a:r>
            <a:r>
              <a:rPr lang="fa-IR" sz="2800" b="1" dirty="0">
                <a:cs typeface="B Nazanin" pitchFamily="2" charset="-78"/>
              </a:rPr>
              <a:t>مشاغل در صورت لزوم</a:t>
            </a:r>
            <a:r>
              <a:rPr lang="ar-SA" sz="2800" b="1" dirty="0">
                <a:cs typeface="B Nazanin" pitchFamily="2" charset="-78"/>
              </a:rPr>
              <a:t> </a:t>
            </a:r>
            <a:endParaRPr lang="fa-IR" sz="2800" b="1" dirty="0">
              <a:cs typeface="B Nazanin" pitchFamily="2" charset="-78"/>
            </a:endParaRPr>
          </a:p>
          <a:p>
            <a:pPr lvl="1" algn="just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fa-IR" sz="2800" b="1" dirty="0">
              <a:cs typeface="B Nazanin" pitchFamily="2" charset="-78"/>
            </a:endParaRPr>
          </a:p>
          <a:p>
            <a:pPr lvl="1" algn="r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>
              <a:cs typeface="B Nazanin" pitchFamily="2" charset="-78"/>
            </a:endParaRPr>
          </a:p>
        </p:txBody>
      </p:sp>
      <p:pic>
        <p:nvPicPr>
          <p:cNvPr id="15" name="Picture 6" descr="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74270"/>
            <a:ext cx="242887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206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21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1200688" y="804156"/>
            <a:ext cx="8229600" cy="3700463"/>
          </a:xfrm>
        </p:spPr>
        <p:txBody>
          <a:bodyPr/>
          <a:lstStyle/>
          <a:p>
            <a:pPr algn="r" rtl="1"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6 - اجراي آزمايشي </a:t>
            </a:r>
            <a:r>
              <a:rPr lang="en-US" sz="3200" b="1" dirty="0">
                <a:solidFill>
                  <a:srgbClr val="FF0000"/>
                </a:solidFill>
                <a:cs typeface="B Nazanin" pitchFamily="2" charset="-78"/>
              </a:rPr>
              <a:t>:</a:t>
            </a:r>
            <a:endParaRPr lang="fa-IR" sz="3200" b="1" dirty="0">
              <a:solidFill>
                <a:srgbClr val="FF0000"/>
              </a:solidFill>
              <a:cs typeface="B Nazanin" pitchFamily="2" charset="-78"/>
            </a:endParaRPr>
          </a:p>
          <a:p>
            <a:pPr algn="r" rtl="1">
              <a:buFont typeface="Wingdings" pitchFamily="2" charset="2"/>
              <a:buNone/>
              <a:defRPr/>
            </a:pPr>
            <a:endParaRPr lang="fa-IR" sz="3600" b="1" dirty="0">
              <a:solidFill>
                <a:schemeClr val="hlink"/>
              </a:solidFill>
              <a:cs typeface="B Nazanin" pitchFamily="2" charset="-78"/>
            </a:endParaRPr>
          </a:p>
          <a:p>
            <a:pPr indent="17463" algn="just">
              <a:buNone/>
              <a:defRPr/>
            </a:pPr>
            <a:r>
              <a:rPr lang="ar-SA" sz="2800" b="1" dirty="0">
                <a:cs typeface="B Nazanin" pitchFamily="2" charset="-78"/>
              </a:rPr>
              <a:t> نظام </a:t>
            </a:r>
            <a:r>
              <a:rPr lang="fa-IR" sz="2800" b="1" dirty="0">
                <a:cs typeface="B Nazanin" pitchFamily="2" charset="-78"/>
              </a:rPr>
              <a:t>مدیریت </a:t>
            </a:r>
            <a:r>
              <a:rPr lang="ar-SA" sz="2800" b="1" dirty="0">
                <a:cs typeface="B Nazanin" pitchFamily="2" charset="-78"/>
              </a:rPr>
              <a:t>عملكرد بايستي قبل از اجراي رسمي به صورت آزمايشي و نيمه رسمي اجرا و پس از رفع نقاط ضعف و ايرادات احتمالي در فرآيندهاي </a:t>
            </a:r>
            <a:r>
              <a:rPr lang="fa-IR" sz="2800" b="1" dirty="0">
                <a:cs typeface="B Nazanin" pitchFamily="2" charset="-78"/>
              </a:rPr>
              <a:t>سیستم مدیریت منابع انسانی </a:t>
            </a:r>
            <a:r>
              <a:rPr lang="ar-SA" sz="2800" b="1" dirty="0">
                <a:cs typeface="B Nazanin" pitchFamily="2" charset="-78"/>
              </a:rPr>
              <a:t>سازمان قرار گيرد. </a:t>
            </a:r>
            <a:endParaRPr lang="en-US" sz="2800" b="1" dirty="0">
              <a:cs typeface="B Nazanin" pitchFamily="2" charset="-78"/>
            </a:endParaRPr>
          </a:p>
        </p:txBody>
      </p:sp>
      <p:graphicFrame>
        <p:nvGraphicFramePr>
          <p:cNvPr id="15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102905"/>
              </p:ext>
            </p:extLst>
          </p:nvPr>
        </p:nvGraphicFramePr>
        <p:xfrm>
          <a:off x="5229225" y="4005682"/>
          <a:ext cx="1908175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ClipArt" r:id="rId8" imgW="2985856" imgH="3659080" progId="MS_ClipArt_Gallery.2">
                  <p:embed/>
                </p:oleObj>
              </mc:Choice>
              <mc:Fallback>
                <p:oleObj name="ClipArt" r:id="rId8" imgW="2985856" imgH="365908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4005682"/>
                        <a:ext cx="1908175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performance_graphic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171" y="4253433"/>
            <a:ext cx="157956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274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22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1570038" y="661664"/>
            <a:ext cx="7926388" cy="5427662"/>
          </a:xfrm>
        </p:spPr>
        <p:txBody>
          <a:bodyPr>
            <a:normAutofit/>
          </a:bodyPr>
          <a:lstStyle/>
          <a:p>
            <a:pPr algn="r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7 - </a:t>
            </a:r>
            <a:r>
              <a:rPr lang="fa-IR" sz="3200" b="1" dirty="0">
                <a:solidFill>
                  <a:srgbClr val="FF0000"/>
                </a:solidFill>
                <a:cs typeface="B Nazanin" pitchFamily="2" charset="-78"/>
              </a:rPr>
              <a:t>ب</a:t>
            </a: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كارگيري نتايج مديريت عملكرد</a:t>
            </a:r>
            <a:r>
              <a:rPr lang="ar-SA" sz="3200" b="1" dirty="0" smtClean="0">
                <a:solidFill>
                  <a:srgbClr val="FF0000"/>
                </a:solidFill>
                <a:cs typeface="B Nazanin" pitchFamily="2" charset="-78"/>
              </a:rPr>
              <a:t>:</a:t>
            </a:r>
            <a:endParaRPr lang="fa-IR" b="1" dirty="0">
              <a:solidFill>
                <a:srgbClr val="FF0000"/>
              </a:solidFill>
              <a:cs typeface="B Nazanin" pitchFamily="2" charset="-78"/>
            </a:endParaRPr>
          </a:p>
          <a:p>
            <a:pPr indent="17463" algn="just">
              <a:lnSpc>
                <a:spcPct val="80000"/>
              </a:lnSpc>
              <a:buNone/>
              <a:defRPr/>
            </a:pPr>
            <a:r>
              <a:rPr lang="ar-SA" sz="2800" b="1" dirty="0">
                <a:cs typeface="B Nazanin" pitchFamily="2" charset="-78"/>
              </a:rPr>
              <a:t> آنچه به نظام مديريت عملكرد مشروعيـت مــي دهد </a:t>
            </a:r>
            <a:r>
              <a:rPr lang="fa-IR" sz="2800" b="1" dirty="0">
                <a:cs typeface="B Nazanin" pitchFamily="2" charset="-78"/>
              </a:rPr>
              <a:t>ب</a:t>
            </a:r>
            <a:r>
              <a:rPr lang="ar-SA" sz="2800" b="1" dirty="0">
                <a:cs typeface="B Nazanin" pitchFamily="2" charset="-78"/>
              </a:rPr>
              <a:t>كارگيري نتايج حاصل از آن است </a:t>
            </a:r>
            <a:r>
              <a:rPr lang="fa-IR" sz="2800" b="1" dirty="0">
                <a:cs typeface="B Nazanin" pitchFamily="2" charset="-78"/>
              </a:rPr>
              <a:t>.</a:t>
            </a:r>
            <a:r>
              <a:rPr lang="ar-SA" sz="2800" b="1" dirty="0">
                <a:cs typeface="B Nazanin" pitchFamily="2" charset="-78"/>
              </a:rPr>
              <a:t>براين اساس، مديران و دسـت اندركاران سازمانهـا</a:t>
            </a:r>
            <a:r>
              <a:rPr lang="fa-IR" sz="2800" b="1" dirty="0">
                <a:cs typeface="B Nazanin" pitchFamily="2" charset="-78"/>
              </a:rPr>
              <a:t> </a:t>
            </a:r>
            <a:r>
              <a:rPr lang="ar-SA" sz="2800" b="1" dirty="0">
                <a:cs typeface="B Nazanin" pitchFamily="2" charset="-78"/>
              </a:rPr>
              <a:t> </a:t>
            </a:r>
            <a:r>
              <a:rPr lang="fa-IR" sz="2800" b="1" dirty="0">
                <a:cs typeface="B Nazanin" pitchFamily="2" charset="-78"/>
              </a:rPr>
              <a:t> </a:t>
            </a:r>
            <a:r>
              <a:rPr lang="ar-SA" sz="2800" b="1" dirty="0">
                <a:cs typeface="B Nazanin" pitchFamily="2" charset="-78"/>
              </a:rPr>
              <a:t>مي توانند از نتايج و دستاوردهاي مديريت عملكرد در </a:t>
            </a:r>
            <a:r>
              <a:rPr lang="fa-IR" sz="2800" b="1" dirty="0">
                <a:cs typeface="B Nazanin" pitchFamily="2" charset="-78"/>
              </a:rPr>
              <a:t>حوزه </a:t>
            </a:r>
            <a:r>
              <a:rPr lang="ar-SA" sz="2800" b="1" dirty="0">
                <a:cs typeface="B Nazanin" pitchFamily="2" charset="-78"/>
              </a:rPr>
              <a:t>هاي زير بهره برداري كنند:</a:t>
            </a:r>
            <a:endParaRPr lang="fa-IR" sz="2800" b="1" dirty="0">
              <a:cs typeface="B Nazanin" pitchFamily="2" charset="-78"/>
            </a:endParaRPr>
          </a:p>
          <a:p>
            <a:pPr algn="just" rtl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2800" b="1" dirty="0">
                <a:cs typeface="B Nazanin" pitchFamily="2" charset="-78"/>
              </a:rPr>
              <a:t/>
            </a:r>
            <a:br>
              <a:rPr lang="ar-SA" sz="2800" b="1" dirty="0">
                <a:cs typeface="B Nazanin" pitchFamily="2" charset="-78"/>
              </a:rPr>
            </a:br>
            <a:r>
              <a:rPr lang="ar-SA" sz="2800" b="1" dirty="0">
                <a:cs typeface="B Nazanin" pitchFamily="2" charset="-78"/>
              </a:rPr>
              <a:t>پرورش منابع انساني از طريق شناخت نقاط ضعف و نارسائيها و تبديل آنها به نقاط قوت</a:t>
            </a:r>
            <a:endParaRPr lang="fa-IR" sz="2800" b="1" dirty="0">
              <a:cs typeface="B Nazanin" pitchFamily="2" charset="-78"/>
            </a:endParaRPr>
          </a:p>
          <a:p>
            <a:pPr algn="just" rtl="1">
              <a:lnSpc>
                <a:spcPct val="80000"/>
              </a:lnSpc>
              <a:defRPr/>
            </a:pPr>
            <a:r>
              <a:rPr lang="ar-SA" sz="2800" b="1" dirty="0">
                <a:cs typeface="B Nazanin" pitchFamily="2" charset="-78"/>
              </a:rPr>
              <a:t>تعيين نيازهاي آموزشي و يااصلاح استانداردهاي آموزشي  </a:t>
            </a:r>
            <a:endParaRPr lang="fa-IR" sz="2800" b="1" dirty="0">
              <a:cs typeface="B Nazanin" pitchFamily="2" charset="-78"/>
            </a:endParaRPr>
          </a:p>
          <a:p>
            <a:pPr algn="just" rtl="1">
              <a:lnSpc>
                <a:spcPct val="80000"/>
              </a:lnSpc>
              <a:defRPr/>
            </a:pPr>
            <a:r>
              <a:rPr lang="ar-SA" sz="2800" b="1" dirty="0">
                <a:cs typeface="B Nazanin" pitchFamily="2" charset="-78"/>
              </a:rPr>
              <a:t> </a:t>
            </a:r>
            <a:r>
              <a:rPr lang="fa-IR" sz="2800" b="1" dirty="0">
                <a:cs typeface="B Nazanin" pitchFamily="2" charset="-78"/>
              </a:rPr>
              <a:t>ایجاد ذهنیت و فلسفه همکاری جمعی</a:t>
            </a:r>
          </a:p>
          <a:p>
            <a:pPr algn="just" rtl="1">
              <a:lnSpc>
                <a:spcPct val="80000"/>
              </a:lnSpc>
              <a:defRPr/>
            </a:pPr>
            <a:r>
              <a:rPr lang="ar-SA" sz="2800" b="1" dirty="0">
                <a:cs typeface="B Nazanin" pitchFamily="2" charset="-78"/>
              </a:rPr>
              <a:t>ايجاد بستر كار گروهي و مشاركت عملي در سازمان</a:t>
            </a:r>
            <a:endParaRPr lang="fa-IR" sz="2800" b="1" dirty="0">
              <a:cs typeface="B Nazanin" pitchFamily="2" charset="-78"/>
            </a:endParaRPr>
          </a:p>
          <a:p>
            <a:pPr algn="just" rtl="1">
              <a:lnSpc>
                <a:spcPct val="80000"/>
              </a:lnSpc>
              <a:defRPr/>
            </a:pPr>
            <a:r>
              <a:rPr lang="fa-IR" sz="2800" b="1" dirty="0">
                <a:cs typeface="B Nazanin" pitchFamily="2" charset="-78"/>
              </a:rPr>
              <a:t>بهبود و مؤثر سازی منابع انسانی در اجرای مأموریت های سازمانی</a:t>
            </a:r>
            <a:endParaRPr lang="en-US" sz="2800" b="1" dirty="0">
              <a:cs typeface="B Nazanin" pitchFamily="2" charset="-78"/>
            </a:endParaRPr>
          </a:p>
        </p:txBody>
      </p:sp>
      <p:pic>
        <p:nvPicPr>
          <p:cNvPr id="15" name="Picture 8" descr="KS1459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83" y="708842"/>
            <a:ext cx="1189038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401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23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>
          <a:xfrm>
            <a:off x="390526" y="1762545"/>
            <a:ext cx="9154061" cy="4710446"/>
          </a:xfrm>
        </p:spPr>
        <p:txBody>
          <a:bodyPr>
            <a:normAutofit fontScale="85000" lnSpcReduction="20000"/>
          </a:bodyPr>
          <a:lstStyle/>
          <a:p>
            <a:pPr algn="just" rtl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FF0000"/>
                </a:solidFill>
                <a:cs typeface="B Nazanin" pitchFamily="2" charset="-78"/>
              </a:rPr>
              <a:t>	</a:t>
            </a:r>
            <a:r>
              <a:rPr lang="ar-SA" sz="3200" b="1" dirty="0">
                <a:solidFill>
                  <a:srgbClr val="FF0000"/>
                </a:solidFill>
                <a:cs typeface="B Nazanin" pitchFamily="2" charset="-78"/>
              </a:rPr>
              <a:t>8 - بازنگري و اصلاح نظام مديريت عملكرد: </a:t>
            </a:r>
            <a:endParaRPr lang="fa-IR" sz="2800" b="1" dirty="0">
              <a:solidFill>
                <a:srgbClr val="FF0000"/>
              </a:solidFill>
              <a:cs typeface="B Nazanin" pitchFamily="2" charset="-78"/>
            </a:endParaRPr>
          </a:p>
          <a:p>
            <a:pPr marL="538163" indent="17463" algn="just">
              <a:lnSpc>
                <a:spcPct val="120000"/>
              </a:lnSpc>
              <a:buNone/>
              <a:defRPr/>
            </a:pPr>
            <a:r>
              <a:rPr lang="fa-IR" sz="1200" dirty="0">
                <a:cs typeface="B Nazanin" pitchFamily="2" charset="-78"/>
              </a:rPr>
              <a:t>     </a:t>
            </a:r>
            <a:r>
              <a:rPr lang="ar-SA" sz="2800" b="1" dirty="0">
                <a:cs typeface="B Nazanin" pitchFamily="2" charset="-78"/>
              </a:rPr>
              <a:t>مديريت عملكرد يك نظام، پوياكردن سازمانهاست كه خود بيشتر از هرچيزي نيازمند پوياماندن است. براين اساس، در درون نظام مديريت عملكرد لازم است مكانيزمي طراحي شود كه به صورت فرآيندي و دائمي نقاط ضعف و نارسائيهاي نظام مديريت عملكرد را شناسايي و نسبت به رفع آنان گام بردارد، پويا نگهداشتن نظام مديريت عملكرد با مكانيســـم هاي زير امكان پذير مي شود</a:t>
            </a:r>
            <a:r>
              <a:rPr lang="ar-SA" sz="2800" b="1" dirty="0" smtClean="0">
                <a:cs typeface="B Nazanin" pitchFamily="2" charset="-78"/>
              </a:rPr>
              <a:t>.</a:t>
            </a:r>
            <a:endParaRPr lang="fa-IR" sz="2800" b="1" dirty="0">
              <a:cs typeface="B Nazanin" pitchFamily="2" charset="-78"/>
            </a:endParaRPr>
          </a:p>
          <a:p>
            <a:pPr indent="17463" algn="just">
              <a:lnSpc>
                <a:spcPct val="120000"/>
              </a:lnSpc>
              <a:defRPr/>
            </a:pPr>
            <a:r>
              <a:rPr lang="ar-SA" sz="2800" b="1" dirty="0">
                <a:cs typeface="B Nazanin" pitchFamily="2" charset="-78"/>
              </a:rPr>
              <a:t> نظرخواهي منظم و در فاصله هاي زماني مشخص از وضعيت نظام مديريت عملكرد</a:t>
            </a:r>
            <a:endParaRPr lang="fa-IR" sz="2800" b="1" dirty="0">
              <a:cs typeface="B Nazanin" pitchFamily="2" charset="-78"/>
            </a:endParaRPr>
          </a:p>
          <a:p>
            <a:pPr indent="17463" algn="just">
              <a:lnSpc>
                <a:spcPct val="120000"/>
              </a:lnSpc>
              <a:defRPr/>
            </a:pPr>
            <a:r>
              <a:rPr lang="ar-SA" sz="2800" b="1" dirty="0">
                <a:cs typeface="B Nazanin" pitchFamily="2" charset="-78"/>
              </a:rPr>
              <a:t> انجام به موقع و جدي ارزيابي عملكرد در سازمان</a:t>
            </a:r>
            <a:endParaRPr lang="fa-IR" sz="2800" b="1" dirty="0">
              <a:cs typeface="B Nazanin" pitchFamily="2" charset="-78"/>
            </a:endParaRPr>
          </a:p>
          <a:p>
            <a:pPr indent="17463" algn="just">
              <a:lnSpc>
                <a:spcPct val="120000"/>
              </a:lnSpc>
              <a:defRPr/>
            </a:pPr>
            <a:r>
              <a:rPr lang="ar-SA" sz="2800" b="1" dirty="0">
                <a:cs typeface="B Nazanin" pitchFamily="2" charset="-78"/>
              </a:rPr>
              <a:t> به روزكردن عوامل و مولفه هاي ارزيابي عملكرد متناسب با شرايط جديد سازمان</a:t>
            </a:r>
            <a:endParaRPr lang="fa-IR" sz="2800" b="1" dirty="0">
              <a:cs typeface="B Nazanin" pitchFamily="2" charset="-78"/>
            </a:endParaRPr>
          </a:p>
          <a:p>
            <a:pPr indent="17463" algn="just">
              <a:lnSpc>
                <a:spcPct val="120000"/>
              </a:lnSpc>
              <a:defRPr/>
            </a:pPr>
            <a:r>
              <a:rPr lang="ar-SA" sz="2800" b="1" dirty="0">
                <a:cs typeface="B Nazanin" pitchFamily="2" charset="-78"/>
              </a:rPr>
              <a:t>حاكم كردن ارزيابي چند</a:t>
            </a:r>
            <a:r>
              <a:rPr lang="en-US" sz="2800" b="1" dirty="0">
                <a:cs typeface="B Nazanin" pitchFamily="2" charset="-78"/>
              </a:rPr>
              <a:t> </a:t>
            </a:r>
            <a:r>
              <a:rPr lang="ar-SA" sz="2800" b="1" dirty="0">
                <a:cs typeface="B Nazanin" pitchFamily="2" charset="-78"/>
              </a:rPr>
              <a:t>جانبه</a:t>
            </a:r>
            <a:endParaRPr lang="en-US" sz="2800" b="1" dirty="0">
              <a:cs typeface="B Nazanin" pitchFamily="2" charset="-78"/>
            </a:endParaRPr>
          </a:p>
        </p:txBody>
      </p:sp>
      <p:pic>
        <p:nvPicPr>
          <p:cNvPr id="15" name="Picture 42" descr="pe01451_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64" y="365482"/>
            <a:ext cx="2300288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65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DF1F7-FC88-4E64-AF4E-A5B6B2E7547F}" type="slidenum">
              <a:rPr lang="fa-IR" smtClean="0"/>
              <a:t>24</a:t>
            </a:fld>
            <a:endParaRPr lang="fa-I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4737" y="3514148"/>
            <a:ext cx="7436222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6600" dirty="0" smtClean="0">
                <a:solidFill>
                  <a:srgbClr val="FF0000"/>
                </a:solidFill>
                <a:cs typeface="B Titr" panose="00000700000000000000" pitchFamily="2" charset="-78"/>
              </a:rPr>
              <a:t>از توجه شما سپاسگزاریم</a:t>
            </a:r>
            <a:endParaRPr lang="fa-IR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049813"/>
            <a:ext cx="3044106" cy="22297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95489" y="6219829"/>
            <a:ext cx="9191088" cy="459551"/>
            <a:chOff x="305338" y="6217929"/>
            <a:chExt cx="9191088" cy="459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355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3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51373" y="1192033"/>
            <a:ext cx="8610601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 algn="ctr" rtl="1">
              <a:lnSpc>
                <a:spcPct val="150000"/>
              </a:lnSpc>
              <a:tabLst>
                <a:tab pos="457200" algn="l"/>
              </a:tabLst>
            </a:pP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 </a:t>
            </a: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بخشي از انتقادات وارد بر ارزيابي </a:t>
            </a:r>
            <a:r>
              <a:rPr lang="fa-IR" sz="36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عملكرد</a:t>
            </a:r>
            <a:endParaRPr lang="en-US" sz="3600" b="1" dirty="0">
              <a:cs typeface="B Nazanin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Tx/>
              <a:buAutoNum type="arabicPeriod"/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ارزيابي يك روش كنترل  </a:t>
            </a:r>
            <a:r>
              <a:rPr lang="fa-IR" sz="2800" dirty="0" smtClean="0">
                <a:cs typeface="B Nazanin" panose="00000400000000000000" pitchFamily="2" charset="-78"/>
              </a:rPr>
              <a:t>به روش متداول در </a:t>
            </a:r>
            <a:r>
              <a:rPr lang="fa-IR" sz="2800" dirty="0">
                <a:cs typeface="B Nazanin" panose="00000400000000000000" pitchFamily="2" charset="-78"/>
              </a:rPr>
              <a:t>نظام بوروكراتيك است.</a:t>
            </a:r>
            <a:endParaRPr lang="en-US" sz="2800" dirty="0">
              <a:cs typeface="B Nazanin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Tx/>
              <a:buAutoNum type="arabicPeriod"/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ارزيابي يك نظام </a:t>
            </a:r>
            <a:r>
              <a:rPr lang="fa-IR" sz="2800" dirty="0" smtClean="0">
                <a:cs typeface="B Nazanin" panose="00000400000000000000" pitchFamily="2" charset="-78"/>
              </a:rPr>
              <a:t>تا بعیت اجباري </a:t>
            </a:r>
            <a:r>
              <a:rPr lang="fa-IR" sz="2800" dirty="0">
                <a:cs typeface="B Nazanin" panose="00000400000000000000" pitchFamily="2" charset="-78"/>
              </a:rPr>
              <a:t>را ديكته مي كند.</a:t>
            </a:r>
            <a:endParaRPr lang="en-US" sz="2800" dirty="0">
              <a:cs typeface="B Nazanin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Tx/>
              <a:buAutoNum type="arabicPeriod"/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ارزيابي قدرت را تقويت مي كند و وابستگي را به دنبال دارد.</a:t>
            </a:r>
            <a:endParaRPr lang="en-US" sz="2800" dirty="0">
              <a:cs typeface="B Nazanin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Tx/>
              <a:buAutoNum type="arabicPeriod"/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ارزيابي معرف </a:t>
            </a:r>
            <a:r>
              <a:rPr lang="fa-IR" sz="2800" dirty="0" smtClean="0">
                <a:cs typeface="B Nazanin" panose="00000400000000000000" pitchFamily="2" charset="-78"/>
              </a:rPr>
              <a:t>آن است كه </a:t>
            </a:r>
            <a:r>
              <a:rPr lang="fa-IR" sz="2800" dirty="0">
                <a:cs typeface="B Nazanin" panose="00000400000000000000" pitchFamily="2" charset="-78"/>
              </a:rPr>
              <a:t>پاداش و ترفيع فقط در دست </a:t>
            </a:r>
            <a:r>
              <a:rPr lang="fa-IR" sz="2800" dirty="0" smtClean="0">
                <a:cs typeface="B Nazanin" panose="00000400000000000000" pitchFamily="2" charset="-78"/>
              </a:rPr>
              <a:t>مديرمستقیم است</a:t>
            </a:r>
            <a:r>
              <a:rPr lang="fa-IR" sz="2800" dirty="0">
                <a:cs typeface="B Nazanin" panose="00000400000000000000" pitchFamily="2" charset="-78"/>
              </a:rPr>
              <a:t>.</a:t>
            </a:r>
            <a:endParaRPr lang="en-US" sz="2800" dirty="0">
              <a:cs typeface="B Nazanin" panose="00000400000000000000" pitchFamily="2" charset="-78"/>
            </a:endParaRPr>
          </a:p>
          <a:p>
            <a:pPr marL="342900" indent="-342900" algn="just" rtl="1">
              <a:lnSpc>
                <a:spcPct val="150000"/>
              </a:lnSpc>
              <a:buFontTx/>
              <a:buAutoNum type="arabicPeriod"/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هدف ارزيابي پذيرش کامل بالادست است.</a:t>
            </a:r>
            <a:endParaRPr lang="en-US" sz="2800" dirty="0">
              <a:cs typeface="B Nazanin" panose="00000400000000000000" pitchFamily="2" charset="-78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470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4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849313" y="1893780"/>
            <a:ext cx="81280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1"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6. ارزيابي بعنوان يك خط فرماندهي از بالا به پائين است و فرصت تكثر در تصميم گيريها را نمي دهد.</a:t>
            </a:r>
            <a:endParaRPr lang="en-US" sz="2800" dirty="0">
              <a:cs typeface="B Nazanin" panose="00000400000000000000" pitchFamily="2" charset="-78"/>
            </a:endParaRPr>
          </a:p>
          <a:p>
            <a:pPr algn="just" rtl="1"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7. ارزيابي يك روش ذهني است.</a:t>
            </a:r>
            <a:endParaRPr lang="en-US" sz="2800" dirty="0">
              <a:cs typeface="B Nazanin" panose="00000400000000000000" pitchFamily="2" charset="-78"/>
            </a:endParaRPr>
          </a:p>
          <a:p>
            <a:pPr algn="just" rtl="1"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8. ارزيابي تأكيد بر عملكرد گذشته دارد و به ايجاد فرصت هاي آينده نمي پردازد.</a:t>
            </a:r>
            <a:endParaRPr lang="en-US" sz="2800" dirty="0">
              <a:cs typeface="B Nazanin" panose="00000400000000000000" pitchFamily="2" charset="-78"/>
            </a:endParaRPr>
          </a:p>
          <a:p>
            <a:pPr algn="just" rtl="1">
              <a:tabLst>
                <a:tab pos="457200" algn="l"/>
              </a:tabLst>
            </a:pPr>
            <a:r>
              <a:rPr lang="fa-IR" sz="2800" dirty="0">
                <a:cs typeface="B Nazanin" panose="00000400000000000000" pitchFamily="2" charset="-78"/>
              </a:rPr>
              <a:t>9. ارزيابي به ظاهر تقويت </a:t>
            </a:r>
            <a:r>
              <a:rPr lang="fa-IR" sz="2800">
                <a:cs typeface="B Nazanin" panose="00000400000000000000" pitchFamily="2" charset="-78"/>
              </a:rPr>
              <a:t>كننده </a:t>
            </a:r>
            <a:r>
              <a:rPr lang="fa-IR" sz="2800" smtClean="0">
                <a:cs typeface="B Nazanin" panose="00000400000000000000" pitchFamily="2" charset="-78"/>
              </a:rPr>
              <a:t>شايستگيست </a:t>
            </a:r>
            <a:r>
              <a:rPr lang="fa-IR" sz="2800" dirty="0">
                <a:cs typeface="B Nazanin" panose="00000400000000000000" pitchFamily="2" charset="-78"/>
              </a:rPr>
              <a:t>ولي عملاً مأيوس كننده است.</a:t>
            </a: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308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5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533400" y="1060632"/>
            <a:ext cx="8534400" cy="534016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3600" b="1" dirty="0" smtClean="0">
                <a:solidFill>
                  <a:srgbClr val="FF0000"/>
                </a:solidFill>
                <a:cs typeface="B Nazanin" pitchFamily="2" charset="-78"/>
              </a:rPr>
              <a:t>خلاصه اینکه</a:t>
            </a:r>
            <a:r>
              <a:rPr lang="fa-IR" sz="3600" dirty="0" smtClean="0">
                <a:cs typeface="B Nazanin" pitchFamily="2" charset="-78"/>
              </a:rPr>
              <a:t/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>با اینکه ایجاد و اجرای منظم ارزیابی عملکرد که معمولاً سالیانه انجام می شود از نبودن آن بهتر است ولی با توجه</a:t>
            </a:r>
            <a:br>
              <a:rPr lang="fa-IR" sz="3600" dirty="0" smtClean="0">
                <a:cs typeface="B Nazanin" pitchFamily="2" charset="-78"/>
              </a:rPr>
            </a:br>
            <a:r>
              <a:rPr lang="fa-IR" sz="3600" dirty="0" smtClean="0">
                <a:cs typeface="B Nazanin" pitchFamily="2" charset="-78"/>
              </a:rPr>
              <a:t>به گذشته نگری آن و دادن ریش و قیچی بدست مدیر یا سرپرست مستقیم و با توجه به نقاط ضعفی که در آن وجود دارد، هدف اصلی،که </a:t>
            </a:r>
            <a:r>
              <a:rPr lang="fa-IR" sz="3600" u="sng" dirty="0" smtClean="0">
                <a:cs typeface="B Nazanin" pitchFamily="2" charset="-78"/>
              </a:rPr>
              <a:t>پرورش توانمندیهای افراد در سازمان است</a:t>
            </a:r>
            <a:r>
              <a:rPr lang="fa-IR" sz="3600" dirty="0" smtClean="0">
                <a:cs typeface="B Nazanin" pitchFamily="2" charset="-78"/>
              </a:rPr>
              <a:t> عملاً اتفاق نمی افتد و خواه ناخواه فضائی تملق گرا را بوجود می آورد و برای حفظ موقعیت و شغل و حتی ارتقاء به مشاغل بالاتر امتیاز دهند مورد تکریم قرار می گیرد.</a:t>
            </a:r>
            <a:endParaRPr lang="en-US" sz="3600" dirty="0">
              <a:cs typeface="B Nazanin" pitchFamily="2" charset="-78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506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6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53000" y="2186074"/>
            <a:ext cx="42055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fa-IR" sz="4400" b="1" dirty="0">
                <a:solidFill>
                  <a:srgbClr val="FF0000"/>
                </a:solidFill>
                <a:cs typeface="B Titr" panose="00000700000000000000" pitchFamily="2" charset="-78"/>
              </a:rPr>
              <a:t>ملاک شایستگی ؟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345" y="856198"/>
            <a:ext cx="5486400" cy="5148376"/>
          </a:xfrm>
          <a:prstGeom prst="rect">
            <a:avLst/>
          </a:prstGeom>
        </p:spPr>
      </p:pic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0518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7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753013" y="533400"/>
            <a:ext cx="8229600" cy="883633"/>
          </a:xfrm>
          <a:prstGeom prst="rect">
            <a:avLst/>
          </a:prstGeom>
        </p:spPr>
        <p:txBody>
          <a:bodyPr/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4000" b="1" dirty="0" smtClean="0">
                <a:solidFill>
                  <a:srgbClr val="FF0000"/>
                </a:solidFill>
                <a:cs typeface="B Nazanin" pitchFamily="2" charset="-78"/>
              </a:rPr>
              <a:t>روش های متداول ارزیابی عملکرد</a:t>
            </a:r>
            <a:endParaRPr lang="en-US" sz="4000" b="1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429774"/>
              </p:ext>
            </p:extLst>
          </p:nvPr>
        </p:nvGraphicFramePr>
        <p:xfrm>
          <a:off x="668339" y="1143000"/>
          <a:ext cx="8280400" cy="5029288"/>
        </p:xfrm>
        <a:graphic>
          <a:graphicData uri="http://schemas.openxmlformats.org/drawingml/2006/table">
            <a:tbl>
              <a:tblPr/>
              <a:tblGrid>
                <a:gridCol w="2952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0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Ranking System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درجه بندی ترتیبی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Man to man Comparison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مقایسه فرد به فرد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Graphical </a:t>
                      </a:r>
                      <a:r>
                        <a:rPr lang="en-US" sz="1800" dirty="0" err="1" smtClean="0">
                          <a:latin typeface="Baskerville Old Face" pitchFamily="18" charset="0"/>
                          <a:cs typeface="B Nazanin" pitchFamily="2" charset="-78"/>
                        </a:rPr>
                        <a:t>Scal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مقیاسی 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Forced Distribution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توزیع اجباری 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Baskerville Old Face" pitchFamily="18" charset="0"/>
                          <a:ea typeface="+mn-ea"/>
                          <a:cs typeface="B Nazanin" pitchFamily="2" charset="-78"/>
                        </a:rPr>
                        <a:t>Forced Choice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Baskerville Old Face" pitchFamily="18" charset="0"/>
                        <a:ea typeface="+mn-ea"/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انتخاب اجباری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Critical Incident</a:t>
                      </a:r>
                      <a:endParaRPr lang="en-US" sz="1800" dirty="0" smtClean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وقایع حساس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94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Check</a:t>
                      </a:r>
                      <a:r>
                        <a:rPr lang="en-US" sz="1800" baseline="0" dirty="0" smtClean="0">
                          <a:latin typeface="Baskerville Old Face" pitchFamily="18" charset="0"/>
                          <a:cs typeface="B Nazanin" pitchFamily="2" charset="-78"/>
                        </a:rPr>
                        <a:t> </a:t>
                      </a:r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List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فرم ارزیابی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Management By Objective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r" rtl="1">
                        <a:buNone/>
                      </a:pPr>
                      <a:r>
                        <a:rPr lang="fa-IR" sz="2400" dirty="0" smtClean="0">
                          <a:cs typeface="B Nazanin" pitchFamily="2" charset="-78"/>
                        </a:rPr>
                        <a:t>روش تجزیه و تحلیل عملیات یا مدیریت بر مبنای هدف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Interview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بررسی داخلی(مصاحبه)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Free</a:t>
                      </a:r>
                      <a:r>
                        <a:rPr lang="en-US" sz="1800" baseline="0" dirty="0" smtClean="0">
                          <a:latin typeface="Baskerville Old Face" pitchFamily="18" charset="0"/>
                          <a:cs typeface="B Nazanin" pitchFamily="2" charset="-78"/>
                        </a:rPr>
                        <a:t> Form</a:t>
                      </a:r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 Essay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تشریحی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801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Baskerville Old Face" pitchFamily="18" charset="0"/>
                          <a:cs typeface="B Nazanin" pitchFamily="2" charset="-78"/>
                        </a:rPr>
                        <a:t>Group </a:t>
                      </a:r>
                      <a:r>
                        <a:rPr lang="en-US" sz="1800" dirty="0" err="1" smtClean="0">
                          <a:latin typeface="Baskerville Old Face" pitchFamily="18" charset="0"/>
                          <a:cs typeface="B Nazanin" pitchFamily="2" charset="-78"/>
                        </a:rPr>
                        <a:t>Assesment</a:t>
                      </a:r>
                      <a:endParaRPr lang="en-US" sz="1800" dirty="0"/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>
                          <a:cs typeface="B Nazanin" pitchFamily="2" charset="-78"/>
                        </a:rPr>
                        <a:t>روش ارزیابی گروهی(که معمولاً انجام نمی</a:t>
                      </a:r>
                      <a:r>
                        <a:rPr lang="fa-IR" sz="2400" baseline="0" dirty="0" smtClean="0">
                          <a:cs typeface="B Nazanin" pitchFamily="2" charset="-78"/>
                        </a:rPr>
                        <a:t> گیرد)</a:t>
                      </a:r>
                      <a:endParaRPr lang="en-US" sz="2400" dirty="0">
                        <a:cs typeface="B Nazanin" pitchFamily="2" charset="-78"/>
                      </a:endParaRPr>
                    </a:p>
                  </a:txBody>
                  <a:tcPr marL="91434" marR="9143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819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8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533400" y="2133600"/>
            <a:ext cx="8610600" cy="24384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5400" b="1" dirty="0" smtClean="0">
                <a:solidFill>
                  <a:srgbClr val="FF0000"/>
                </a:solidFill>
                <a:cs typeface="B Nazanin" pitchFamily="2" charset="-78"/>
              </a:rPr>
              <a:t>مدیریت عملکرد </a:t>
            </a:r>
            <a:br>
              <a:rPr lang="fa-IR" sz="5400" b="1" dirty="0" smtClean="0">
                <a:solidFill>
                  <a:srgbClr val="FF0000"/>
                </a:solidFill>
                <a:cs typeface="B Nazanin" pitchFamily="2" charset="-78"/>
              </a:rPr>
            </a:br>
            <a:r>
              <a:rPr lang="fa-IR" sz="5400" b="1" dirty="0" smtClean="0">
                <a:solidFill>
                  <a:srgbClr val="FF0000"/>
                </a:solidFill>
                <a:cs typeface="B Nazanin" pitchFamily="2" charset="-78"/>
              </a:rPr>
              <a:t>«تدبیری سازنده تر از ارزیابی عملکرد»</a:t>
            </a:r>
            <a:br>
              <a:rPr lang="fa-IR" sz="5400" b="1" dirty="0" smtClean="0">
                <a:solidFill>
                  <a:srgbClr val="FF0000"/>
                </a:solidFill>
                <a:cs typeface="B Nazanin" pitchFamily="2" charset="-78"/>
              </a:rPr>
            </a:br>
            <a:endParaRPr lang="en-US" sz="5400" b="1" dirty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462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74" y="111203"/>
            <a:ext cx="334452" cy="363285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390526" y="512588"/>
            <a:ext cx="912495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266701" y="182920"/>
            <a:ext cx="376238" cy="365125"/>
          </a:xfrm>
        </p:spPr>
        <p:txBody>
          <a:bodyPr/>
          <a:lstStyle/>
          <a:p>
            <a:fld id="{F1DDF1F7-FC88-4E64-AF4E-A5B6B2E7547F}" type="slidenum">
              <a:rPr lang="fa-IR" b="1" smtClean="0">
                <a:solidFill>
                  <a:srgbClr val="002060"/>
                </a:solidFill>
                <a:cs typeface="B Nazanin" panose="00000400000000000000" pitchFamily="2" charset="-78"/>
              </a:rPr>
              <a:t>9</a:t>
            </a:fld>
            <a:endParaRPr lang="fa-IR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5338" y="6217929"/>
            <a:ext cx="9191088" cy="459551"/>
            <a:chOff x="305338" y="6217929"/>
            <a:chExt cx="9191088" cy="4595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26" y="6345708"/>
              <a:ext cx="2452426" cy="32280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4000" y="6345708"/>
              <a:ext cx="2452426" cy="32280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61" y="6336741"/>
              <a:ext cx="2452429" cy="340739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H="1">
              <a:off x="305338" y="6217929"/>
              <a:ext cx="9124950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381000" y="2133600"/>
            <a:ext cx="8763000" cy="4038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000" dirty="0" smtClean="0">
                <a:cs typeface="B Nazanin" pitchFamily="2" charset="-78"/>
              </a:rPr>
              <a:t/>
            </a:r>
            <a:br>
              <a:rPr lang="fa-IR" sz="3000" dirty="0" smtClean="0">
                <a:cs typeface="B Nazanin" pitchFamily="2" charset="-78"/>
              </a:rPr>
            </a:br>
            <a:r>
              <a:rPr lang="fa-IR" sz="3000" dirty="0" smtClean="0">
                <a:cs typeface="B Nazanin" pitchFamily="2" charset="-78"/>
              </a:rPr>
              <a:t>1-  مدیریت عملکرد عبارت است از یک فرآیند آینده نگر و استراتژیک که منجربه بهبود مستمر افراد در سازمانها و توفیق بهتر سازمانها در انجام مأموریتشان می گردد.</a:t>
            </a:r>
            <a:br>
              <a:rPr lang="fa-IR" sz="3000" dirty="0" smtClean="0">
                <a:cs typeface="B Nazanin" pitchFamily="2" charset="-78"/>
              </a:rPr>
            </a:br>
            <a:r>
              <a:rPr lang="fa-IR" sz="3000" dirty="0" smtClean="0">
                <a:cs typeface="B Nazanin" pitchFamily="2" charset="-78"/>
              </a:rPr>
              <a:t/>
            </a:r>
            <a:br>
              <a:rPr lang="fa-IR" sz="3000" dirty="0" smtClean="0">
                <a:cs typeface="B Nazanin" pitchFamily="2" charset="-78"/>
              </a:rPr>
            </a:br>
            <a:r>
              <a:rPr lang="fa-IR" sz="3000" dirty="0" smtClean="0">
                <a:cs typeface="B Nazanin" pitchFamily="2" charset="-78"/>
              </a:rPr>
              <a:t>2- مدیریت عملکرد فرآیند سیستماتیکی است که بر ارتقاء کیفیت در: طرح ریزی اقدامات و وظایفی که در هر شغل ، واحدهای سازمانی و کل سازمان انجام می شود تاکید دارد و در این راستا نقش مربی گری مدیریان و سرپرستان را بیش از نقش کنترل و نظارت مورد توجه قرار می دهد. 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35129" y="1139587"/>
            <a:ext cx="59570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4800" b="1" dirty="0">
                <a:solidFill>
                  <a:srgbClr val="FF0000"/>
                </a:solidFill>
                <a:cs typeface="B Nazanin" pitchFamily="2" charset="-78"/>
              </a:rPr>
              <a:t>تعاریفی از مدیریت عملکرد 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713288" y="182563"/>
            <a:ext cx="44942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/>
            <a:r>
              <a:rPr lang="fa-IR" altLang="fa-IR" sz="1200" b="1" dirty="0">
                <a:solidFill>
                  <a:srgbClr val="002060"/>
                </a:solidFill>
                <a:cs typeface="B Nazanin" panose="00000400000000000000" pitchFamily="2" charset="-78"/>
              </a:rPr>
              <a:t>مدیریت </a:t>
            </a:r>
            <a:r>
              <a:rPr lang="fa-IR" altLang="fa-IR" sz="12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عملکرد تدبیری موثر در مدیریت استراتژیک منابع انسانی</a:t>
            </a:r>
            <a:endParaRPr lang="fa-IR" altLang="fa-IR" sz="12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264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768</TotalTime>
  <Words>1048</Words>
  <Application>Microsoft Office PowerPoint</Application>
  <PresentationFormat>A4 Paper (210x297 mm)</PresentationFormat>
  <Paragraphs>174</Paragraphs>
  <Slides>24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SimSun</vt:lpstr>
      <vt:lpstr>SimSun</vt:lpstr>
      <vt:lpstr>Arial</vt:lpstr>
      <vt:lpstr>B Nazanin</vt:lpstr>
      <vt:lpstr>B Titr</vt:lpstr>
      <vt:lpstr>Baskerville Old Face</vt:lpstr>
      <vt:lpstr>Calibri</vt:lpstr>
      <vt:lpstr>Calibri Light</vt:lpstr>
      <vt:lpstr>Garamond</vt:lpstr>
      <vt:lpstr>Times New Roman</vt:lpstr>
      <vt:lpstr>Wingdings</vt:lpstr>
      <vt:lpstr>Office Theme</vt:lpstr>
      <vt:lpstr>Bitmap Image</vt:lpstr>
      <vt:lpstr>Microsoft Word Picture</vt:lpstr>
      <vt:lpstr>ClipArt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استقرار مدل پیشنهادی مدیریت عملکرد به شرح مراحل هشتگانه زیر قابل طرح است: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عملکرد « پیش گیری مقدم بر درمان»</dc:title>
  <dc:creator>seven</dc:creator>
  <cp:lastModifiedBy>TAMAP</cp:lastModifiedBy>
  <cp:revision>40</cp:revision>
  <cp:lastPrinted>2018-12-30T07:51:56Z</cp:lastPrinted>
  <dcterms:created xsi:type="dcterms:W3CDTF">2014-05-17T05:14:19Z</dcterms:created>
  <dcterms:modified xsi:type="dcterms:W3CDTF">2019-01-12T17:24:57Z</dcterms:modified>
</cp:coreProperties>
</file>